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6"/>
  </p:notesMasterIdLst>
  <p:sldIdLst>
    <p:sldId id="256" r:id="rId2"/>
    <p:sldId id="260" r:id="rId3"/>
    <p:sldId id="274" r:id="rId4"/>
    <p:sldId id="279" r:id="rId5"/>
    <p:sldId id="280" r:id="rId6"/>
    <p:sldId id="290" r:id="rId7"/>
    <p:sldId id="282" r:id="rId8"/>
    <p:sldId id="281" r:id="rId9"/>
    <p:sldId id="289" r:id="rId10"/>
    <p:sldId id="292" r:id="rId11"/>
    <p:sldId id="291" r:id="rId12"/>
    <p:sldId id="283" r:id="rId13"/>
    <p:sldId id="261" r:id="rId14"/>
    <p:sldId id="259" r:id="rId15"/>
    <p:sldId id="294" r:id="rId16"/>
    <p:sldId id="284" r:id="rId17"/>
    <p:sldId id="264" r:id="rId18"/>
    <p:sldId id="263" r:id="rId19"/>
    <p:sldId id="266" r:id="rId20"/>
    <p:sldId id="265" r:id="rId21"/>
    <p:sldId id="268" r:id="rId22"/>
    <p:sldId id="296" r:id="rId23"/>
    <p:sldId id="269" r:id="rId24"/>
    <p:sldId id="285" r:id="rId25"/>
    <p:sldId id="286" r:id="rId26"/>
    <p:sldId id="287" r:id="rId27"/>
    <p:sldId id="288" r:id="rId28"/>
    <p:sldId id="270" r:id="rId29"/>
    <p:sldId id="262" r:id="rId30"/>
    <p:sldId id="276" r:id="rId31"/>
    <p:sldId id="271" r:id="rId32"/>
    <p:sldId id="277" r:id="rId33"/>
    <p:sldId id="278" r:id="rId34"/>
    <p:sldId id="295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3" d="100"/>
          <a:sy n="73" d="100"/>
        </p:scale>
        <p:origin x="-121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583;&#1576;&#1604;&#1608;&#1605;%20&#1575;&#1604;&#1576;&#1585;&#1605;&#1580;&#1577;\1103&#1606;&#1592;&#1605;%20&#1575;&#1604;&#1578;&#1588;&#1594;&#1610;&#1604;\lect\Exsel\&#1578;&#1591;&#1576;&#1610;&#1602;%20&#1575;&#1603;&#1587;&#1610;&#160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ar-SA"/>
              <a:t>درجات الطالبات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'سجل درجات1'!$C$6</c:f>
              <c:strCache>
                <c:ptCount val="1"/>
                <c:pt idx="0">
                  <c:v>اسماء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درجات1'!$D$6:$F$6</c:f>
              <c:numCache>
                <c:formatCode>General</c:formatCode>
                <c:ptCount val="3"/>
                <c:pt idx="0">
                  <c:v>90</c:v>
                </c:pt>
                <c:pt idx="1">
                  <c:v>87</c:v>
                </c:pt>
                <c:pt idx="2">
                  <c:v>80</c:v>
                </c:pt>
              </c:numCache>
            </c:numRef>
          </c:val>
        </c:ser>
        <c:ser>
          <c:idx val="1"/>
          <c:order val="1"/>
          <c:tx>
            <c:strRef>
              <c:f>'سجل درجات1'!$C$7</c:f>
              <c:strCache>
                <c:ptCount val="1"/>
                <c:pt idx="0">
                  <c:v>مها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درجات1'!$D$7:$F$7</c:f>
              <c:numCache>
                <c:formatCode>General</c:formatCode>
                <c:ptCount val="3"/>
                <c:pt idx="0">
                  <c:v>100</c:v>
                </c:pt>
                <c:pt idx="1">
                  <c:v>60</c:v>
                </c:pt>
                <c:pt idx="2">
                  <c:v>71</c:v>
                </c:pt>
              </c:numCache>
            </c:numRef>
          </c:val>
        </c:ser>
        <c:ser>
          <c:idx val="2"/>
          <c:order val="2"/>
          <c:tx>
            <c:strRef>
              <c:f>'سجل درجات1'!$C$8</c:f>
              <c:strCache>
                <c:ptCount val="1"/>
                <c:pt idx="0">
                  <c:v>فاطمة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درجات1'!$D$8:$F$8</c:f>
              <c:numCache>
                <c:formatCode>General</c:formatCode>
                <c:ptCount val="3"/>
                <c:pt idx="0">
                  <c:v>100</c:v>
                </c:pt>
                <c:pt idx="1">
                  <c:v>98</c:v>
                </c:pt>
                <c:pt idx="2">
                  <c:v>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1412608"/>
        <c:axId val="181414144"/>
      </c:barChart>
      <c:catAx>
        <c:axId val="181412608"/>
        <c:scaling>
          <c:orientation val="minMax"/>
        </c:scaling>
        <c:delete val="0"/>
        <c:axPos val="b"/>
        <c:majorTickMark val="none"/>
        <c:minorTickMark val="none"/>
        <c:tickLblPos val="nextTo"/>
        <c:crossAx val="181414144"/>
        <c:crosses val="autoZero"/>
        <c:auto val="1"/>
        <c:lblAlgn val="ctr"/>
        <c:lblOffset val="100"/>
        <c:noMultiLvlLbl val="0"/>
      </c:catAx>
      <c:valAx>
        <c:axId val="18141414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81412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effectLst>
      <a:glow rad="228600">
        <a:schemeClr val="accent2">
          <a:satMod val="175000"/>
          <a:alpha val="40000"/>
        </a:schemeClr>
      </a:glow>
    </a:effectLst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07/05/37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7031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52E26D-7441-47BD-B039-6A112D8FDEAA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83A8-62DA-4E45-8606-E5B3F9E85A91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1017-C04D-4BE5-82BC-F2A8051E2AF5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CA81A-FF56-482D-9E73-C8D464CECBF9}" type="datetime1">
              <a:rPr lang="ar-SA" smtClean="0"/>
              <a:t>07/05/37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12547-E50A-4E13-A40D-D90F3B2BFB0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51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69E7-C48D-4E99-A90C-B4F57D6D3A1C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6FB2-1D97-49E3-AE6E-8E59D5EEE246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9E02-C5FE-4177-892A-6A3E599ECF05}" type="datetime1">
              <a:rPr lang="ar-SA" smtClean="0"/>
              <a:t>07/05/37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FFD0-9B32-49D1-B2EC-2029BE9E2406}" type="datetime1">
              <a:rPr lang="ar-SA" smtClean="0"/>
              <a:t>07/05/37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12A6-9233-44E4-9287-ECE3CBAEE21D}" type="datetime1">
              <a:rPr lang="ar-SA" smtClean="0"/>
              <a:t>07/05/37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F50E-F81F-4539-BEBB-5B2DB2F7A58C}" type="datetime1">
              <a:rPr lang="ar-SA" smtClean="0"/>
              <a:t>07/05/37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9235E3C-4F4B-4126-A5DC-678EAC97CBE2}" type="datetime1">
              <a:rPr lang="ar-SA" smtClean="0"/>
              <a:t>07/05/37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83AF56D-83BA-4740-B5A0-62C12C240450}" type="datetime1">
              <a:rPr lang="ar-SA" smtClean="0"/>
              <a:t>07/05/37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F379295-92E2-4A4E-A195-F916CED4EFA9}" type="datetime1">
              <a:rPr lang="ar-SA" smtClean="0"/>
              <a:t>07/05/37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07698" y="191683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800245" cy="14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194408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الأول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2627784" y="5300414"/>
            <a:ext cx="4258816" cy="79288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تعبئة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45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41" name="Group 8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181710"/>
              </p:ext>
            </p:extLst>
          </p:nvPr>
        </p:nvGraphicFramePr>
        <p:xfrm>
          <a:off x="1043608" y="1556792"/>
          <a:ext cx="7200800" cy="4175005"/>
        </p:xfrm>
        <a:graphic>
          <a:graphicData uri="http://schemas.openxmlformats.org/drawingml/2006/table">
            <a:tbl>
              <a:tblPr rtl="1"/>
              <a:tblGrid>
                <a:gridCol w="1836315"/>
                <a:gridCol w="5364485"/>
              </a:tblGrid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General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يظهر الرقم كما هو مكتوب بدون تنسيق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Number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يظهر الرقم بفواصل عشرية ويمكن تحديد عدد المراتب بعد الفاصلة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Currency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رمز العملة الى جانب الرقم ويمكن تحديد العملة التي نريدها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Accounting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Date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ينسق الرقم على شكل تاريخ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Time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ينسق الرقم على شكل وقت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Percentage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رمز النسبة المئوية الى الرقم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Fraction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يجعل الرقم على شكل كسور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Scientific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تنسيق الارقام بشكل ارقام علمية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Text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يظهر الرقم كما هو مكتوب بدون تنسيق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 </a:t>
                      </a: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و لايمكن ان يدخل في العمليات الحسابية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40" name="Rectangle 80"/>
          <p:cNvSpPr>
            <a:spLocks noGrp="1" noChangeArrowheads="1"/>
          </p:cNvSpPr>
          <p:nvPr>
            <p:ph type="title"/>
          </p:nvPr>
        </p:nvSpPr>
        <p:spPr>
          <a:xfrm>
            <a:off x="2555776" y="764704"/>
            <a:ext cx="4258816" cy="576064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تنسيق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804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32048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لكتابة  الصيغة لابد أن</a:t>
            </a:r>
            <a:r>
              <a:rPr lang="en-US" dirty="0" smtClean="0"/>
              <a:t> </a:t>
            </a:r>
            <a:r>
              <a:rPr lang="ar-SA" dirty="0" smtClean="0"/>
              <a:t> تبدأ بإشارة المساواة متبوعة بعناوين الخلايا المراد عمل حسابات عليها و المعاملات الحسابية المرغوبة ثم زر الادخال </a:t>
            </a:r>
            <a:r>
              <a:rPr lang="en-US" dirty="0" smtClean="0"/>
              <a:t>Enter</a:t>
            </a:r>
            <a:r>
              <a:rPr lang="ar-SA" dirty="0" smtClean="0"/>
              <a:t> ليتم عرض النتيجة في الخلية النشطة .</a:t>
            </a:r>
          </a:p>
          <a:p>
            <a:pPr>
              <a:buFont typeface="Wingdings" pitchFamily="2" charset="2"/>
              <a:buChar char="q"/>
            </a:pPr>
            <a:endParaRPr lang="ar-SA" sz="900" dirty="0" smtClean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</a:rPr>
              <a:t>A1*B2+C3</a:t>
            </a:r>
            <a:r>
              <a:rPr lang="ar-SA" sz="3600" b="1" dirty="0" smtClean="0">
                <a:solidFill>
                  <a:schemeClr val="accent2"/>
                </a:solidFill>
              </a:rPr>
              <a:t>=  </a:t>
            </a:r>
          </a:p>
          <a:p>
            <a:pPr algn="ctr">
              <a:buFont typeface="Wingdings" pitchFamily="2" charset="2"/>
              <a:buChar char="q"/>
            </a:pPr>
            <a:endParaRPr lang="ar-SA" sz="900" b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الترتيب مهم في الصيغ الرياضية حيث أن عملية الضرب والقسمة تتم قبل الجمع والطرح 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يمكن تعديل الصيغة بالنقر المزدوج على الخلية أو من شريط المعادلة .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55776" y="692696"/>
            <a:ext cx="4053041" cy="811217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الصيغ الرياضية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187625" y="2060850"/>
          <a:ext cx="6696744" cy="3816421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232248"/>
                <a:gridCol w="2232248"/>
                <a:gridCol w="2232248"/>
              </a:tblGrid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العامل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المعنى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مثال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%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النسبة المئوية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5%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+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الجمع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5+10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-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</a:t>
                      </a:r>
                      <a:r>
                        <a:rPr lang="ar-SA" sz="2400" b="1" baseline="0" dirty="0" smtClean="0"/>
                        <a:t> الطرح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5</a:t>
                      </a:r>
                      <a:r>
                        <a:rPr lang="en-US" sz="2400" b="1" baseline="0" dirty="0" smtClean="0"/>
                        <a:t> – 10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*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الضرب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3 *</a:t>
                      </a:r>
                      <a:r>
                        <a:rPr lang="en-US" sz="2400" b="1" baseline="0" dirty="0" smtClean="0"/>
                        <a:t> 5</a:t>
                      </a:r>
                      <a:endParaRPr lang="ar-SA" sz="2400" b="1" dirty="0"/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/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القسمة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10 /</a:t>
                      </a:r>
                      <a:r>
                        <a:rPr lang="en-US" sz="2400" b="1" baseline="0" dirty="0" smtClean="0"/>
                        <a:t> 2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^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الأس (القوة)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3 ^ 2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651410" y="764704"/>
            <a:ext cx="4053041" cy="811217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العوامل الحسابية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07698" y="191683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800245" cy="14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194408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الثاني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7174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836712"/>
            <a:ext cx="4053041" cy="811217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الدوال</a:t>
            </a:r>
            <a:endParaRPr lang="en-US" b="1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2119257"/>
            <a:ext cx="6984776" cy="3603812"/>
          </a:xfrm>
        </p:spPr>
        <p:txBody>
          <a:bodyPr/>
          <a:lstStyle/>
          <a:p>
            <a:pPr eaLnBrk="1" hangingPunct="1"/>
            <a:r>
              <a:rPr lang="ar-SA" altLang="ar-SA" sz="2800" dirty="0" smtClean="0"/>
              <a:t>الدوال عبارة عن صيغ رياضية معرفه مسبقأ من قبل برنامج </a:t>
            </a:r>
            <a:r>
              <a:rPr lang="en-US" altLang="ar-SA" sz="2800" dirty="0" smtClean="0"/>
              <a:t>Excel</a:t>
            </a:r>
            <a:r>
              <a:rPr lang="ar-SA" altLang="ar-SA" sz="2800" dirty="0" smtClean="0"/>
              <a:t> .</a:t>
            </a:r>
          </a:p>
          <a:p>
            <a:pPr eaLnBrk="1" hangingPunct="1"/>
            <a:r>
              <a:rPr lang="ar-SA" altLang="ar-SA" sz="2800" dirty="0" smtClean="0"/>
              <a:t>الفرق بين الصيغة والدالة :</a:t>
            </a:r>
            <a:endParaRPr lang="en-US" altLang="ar-SA" sz="2800" dirty="0" smtClean="0"/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الصيغة :      </a:t>
            </a:r>
            <a:r>
              <a:rPr lang="en-US" altLang="ar-SA" sz="2800" dirty="0" smtClean="0"/>
              <a:t>= A1+A2+A3</a:t>
            </a:r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الدالة    :     </a:t>
            </a:r>
            <a:r>
              <a:rPr lang="en-US" altLang="ar-SA" sz="2800" dirty="0" smtClean="0"/>
              <a:t>SUM(A1:A3)</a:t>
            </a:r>
          </a:p>
          <a:p>
            <a:pPr eaLnBrk="1" hangingPunct="1">
              <a:buFontTx/>
              <a:buNone/>
            </a:pPr>
            <a:endParaRPr lang="en-US" altLang="ar-SA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14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2026568" y="1052736"/>
            <a:ext cx="4968551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الدوال</a:t>
            </a:r>
            <a:r>
              <a:rPr kumimoji="0" lang="ar-SA" sz="4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Formulas </a:t>
            </a:r>
            <a:endParaRPr kumimoji="0" lang="ar-SA" sz="4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2237" y="4005064"/>
            <a:ext cx="5616624" cy="1692681"/>
          </a:xfrm>
          <a:prstGeom prst="rect">
            <a:avLst/>
          </a:prstGeom>
          <a:noFill/>
          <a:ln w="31750" cmpd="sng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01" y="2235756"/>
            <a:ext cx="5629359" cy="1607538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544981"/>
              </p:ext>
            </p:extLst>
          </p:nvPr>
        </p:nvGraphicFramePr>
        <p:xfrm>
          <a:off x="2483768" y="2420888"/>
          <a:ext cx="5112568" cy="3384377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556284"/>
                <a:gridCol w="2556284"/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الصيغة</a:t>
                      </a:r>
                      <a:r>
                        <a:rPr lang="ar-SA" sz="2400" b="1" baseline="0" dirty="0" smtClean="0"/>
                        <a:t> العامة للدالة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=Date()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إدخال تاريخ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=Today()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إرجاع تاريخ اليوم</a:t>
                      </a:r>
                      <a:endParaRPr lang="ar-SA" sz="2400" b="1" dirty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=Now()</a:t>
                      </a:r>
                      <a:endParaRPr lang="ar-SA" sz="2400" b="1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/>
                        <a:t>إرجاع تاريخ اليوم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baseline="0" dirty="0" smtClean="0"/>
                        <a:t>و الوقت الحالي</a:t>
                      </a:r>
                      <a:endParaRPr lang="en-US" sz="2400" b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55776" y="980728"/>
            <a:ext cx="4968551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التاريخ والوقت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34" y="1124744"/>
            <a:ext cx="97158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6202651"/>
              </p:ext>
            </p:extLst>
          </p:nvPr>
        </p:nvGraphicFramePr>
        <p:xfrm>
          <a:off x="2480599" y="2276872"/>
          <a:ext cx="5256584" cy="3521563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628292"/>
                <a:gridCol w="2628292"/>
              </a:tblGrid>
              <a:tr h="7882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الصيغة</a:t>
                      </a:r>
                      <a:r>
                        <a:rPr lang="ar-SA" sz="2400" b="1" baseline="0" dirty="0" smtClean="0"/>
                        <a:t> العامة للدالة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9763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=LEN(D4)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تحسب عدد الأحرف في الخلية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59981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=TRIM(A4)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تقلل الفراغات لخانة واحدة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599811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=UPPER(F6)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تحول</a:t>
                      </a:r>
                      <a:r>
                        <a:rPr lang="ar-SA" sz="2400" b="1" baseline="0" dirty="0" smtClean="0"/>
                        <a:t> من صغير لكبير</a:t>
                      </a:r>
                      <a:endParaRPr lang="ar-SA" sz="2400" b="1" dirty="0"/>
                    </a:p>
                  </a:txBody>
                  <a:tcPr/>
                </a:tc>
              </a:tr>
              <a:tr h="83606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=LOWER(F7)</a:t>
                      </a:r>
                      <a:endParaRPr lang="ar-SA" sz="2400" b="1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baseline="0" dirty="0" smtClean="0"/>
                        <a:t>تحول من كبير لصغير</a:t>
                      </a:r>
                      <a:endParaRPr lang="en-US" sz="2400" b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915816" y="873783"/>
            <a:ext cx="4386150" cy="10168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</a:t>
            </a:r>
            <a:r>
              <a:rPr kumimoji="0" lang="ar-SA" sz="4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نصية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70505"/>
            <a:ext cx="86409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412776"/>
            <a:ext cx="6840760" cy="4310293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الهدف الرئيسي من تصميم برنامج الجداول الإلكترونية </a:t>
            </a:r>
          </a:p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en-US" sz="28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Microsoft Excel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) :</a:t>
            </a:r>
          </a:p>
          <a:p>
            <a:pPr marL="0" indent="0">
              <a:buNone/>
            </a:pPr>
            <a:endParaRPr lang="ar-SA" u="sng" dirty="0" smtClean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ar-SA" dirty="0" smtClean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هو تخزين البيانات وإجراء العمليات الحسابية والتحليلات الإحصائية عليها وإنشاء الرسوم البيانية التي تمثلها وذلك عن طريق أوامر سهلة الاستخدام .</a:t>
            </a:r>
          </a:p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4" t="9979" b="15180"/>
          <a:stretch>
            <a:fillRect/>
          </a:stretch>
        </p:blipFill>
        <p:spPr bwMode="auto">
          <a:xfrm>
            <a:off x="1691680" y="2060848"/>
            <a:ext cx="119984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0441854"/>
              </p:ext>
            </p:extLst>
          </p:nvPr>
        </p:nvGraphicFramePr>
        <p:xfrm>
          <a:off x="2339752" y="2204864"/>
          <a:ext cx="5706634" cy="35802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504119"/>
                <a:gridCol w="3202515"/>
              </a:tblGrid>
              <a:tr h="55534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</a:t>
                      </a:r>
                      <a:r>
                        <a:rPr lang="ar-SA" sz="2400" b="1" baseline="0" dirty="0" smtClean="0"/>
                        <a:t>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77898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Average(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r>
                        <a:rPr lang="ar-SA" sz="2400" b="1" dirty="0" smtClean="0"/>
                        <a:t>=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إيجاد</a:t>
                      </a:r>
                      <a:r>
                        <a:rPr lang="ar-SA" sz="2400" b="1" baseline="0" dirty="0" smtClean="0"/>
                        <a:t> الوسط الحسابي</a:t>
                      </a:r>
                      <a:endParaRPr lang="en-US" sz="2400" b="1" dirty="0" smtClean="0"/>
                    </a:p>
                  </a:txBody>
                  <a:tcPr/>
                </a:tc>
              </a:tr>
              <a:tr h="59382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=Count(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لحساب عدد الأرقام الموجودة</a:t>
                      </a:r>
                    </a:p>
                    <a:p>
                      <a:pPr algn="ctr" rtl="1"/>
                      <a:r>
                        <a:rPr lang="ar-SA" sz="2000" b="1" baseline="0" dirty="0" smtClean="0"/>
                        <a:t> في نطاق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=Max(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القيمة القصوى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Maximum </a:t>
                      </a:r>
                      <a:r>
                        <a:rPr lang="en-US" sz="2400" b="1" baseline="0" dirty="0" smtClean="0"/>
                        <a:t>Value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=Min(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/>
                        <a:t>القيمة الدنيا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Minimum</a:t>
                      </a:r>
                      <a:r>
                        <a:rPr lang="en-US" sz="2400" b="1" baseline="0" dirty="0" smtClean="0"/>
                        <a:t> Value</a:t>
                      </a:r>
                      <a:endParaRPr lang="ar-SA" sz="2400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37022" y="1052736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أمثلة 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إحصائية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40"/>
          <a:stretch/>
        </p:blipFill>
        <p:spPr bwMode="auto">
          <a:xfrm>
            <a:off x="766119" y="1052736"/>
            <a:ext cx="1501625" cy="248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3475932"/>
              </p:ext>
            </p:extLst>
          </p:nvPr>
        </p:nvGraphicFramePr>
        <p:xfrm>
          <a:off x="1907704" y="1698717"/>
          <a:ext cx="5688632" cy="4207337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844316"/>
                <a:gridCol w="2844316"/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الدالة</a:t>
                      </a:r>
                      <a:r>
                        <a:rPr lang="ar-SA" sz="2400" b="1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7085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=SUM(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=SUM(</a:t>
                      </a:r>
                      <a:r>
                        <a:rPr lang="en-US" sz="24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A1,D2,B5</a:t>
                      </a:r>
                      <a:r>
                        <a:rPr lang="en-US" sz="2400" b="1" dirty="0" smtClean="0"/>
                        <a:t> 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إيجاد</a:t>
                      </a:r>
                      <a:r>
                        <a:rPr lang="ar-SA" sz="2000" b="1" baseline="0" dirty="0" smtClean="0"/>
                        <a:t> مجموع نطاق</a:t>
                      </a:r>
                    </a:p>
                    <a:p>
                      <a:pPr algn="ctr" rtl="1"/>
                      <a:r>
                        <a:rPr lang="ar-SA" sz="2000" b="1" baseline="0" dirty="0" smtClean="0"/>
                        <a:t>إيجاد مجموع قيم متفرقة</a:t>
                      </a:r>
                    </a:p>
                  </a:txBody>
                  <a:tcPr/>
                </a:tc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=POWER(A1 ;2)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دالة القوة أو الأس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=SQRT(A1)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إرجاع الجذر التربيعي</a:t>
                      </a:r>
                      <a:endParaRPr lang="ar-SA" sz="2400" b="1" dirty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=INT(A2)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baseline="0" dirty="0" smtClean="0"/>
                        <a:t>التقريب إلى اقرب عدد صحيح</a:t>
                      </a:r>
                      <a:endParaRPr lang="en-US" sz="2400" b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عنوان 1"/>
          <p:cNvSpPr txBox="1">
            <a:spLocks/>
          </p:cNvSpPr>
          <p:nvPr/>
        </p:nvSpPr>
        <p:spPr>
          <a:xfrm>
            <a:off x="2267744" y="836712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الرياضية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1090"/>
            <a:ext cx="864096" cy="159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07698" y="191683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800245" cy="14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194408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الثالث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5495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2699792" y="1340768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أشهر الدوال المنطقية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دالة - </a:t>
            </a: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IF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971600" y="2996952"/>
            <a:ext cx="7416824" cy="25237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=IF(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logical_test</a:t>
            </a:r>
            <a:r>
              <a:rPr lang="en-US" sz="2800" b="1" dirty="0" smtClean="0"/>
              <a:t> ;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value_if_true</a:t>
            </a:r>
            <a:r>
              <a:rPr lang="en-US" sz="2800" b="1" dirty="0" smtClean="0"/>
              <a:t>; </a:t>
            </a:r>
            <a:r>
              <a:rPr lang="en-US" sz="2800" b="1" dirty="0" smtClean="0">
                <a:solidFill>
                  <a:schemeClr val="accent2"/>
                </a:solidFill>
              </a:rPr>
              <a:t>value_if_false</a:t>
            </a:r>
            <a:r>
              <a:rPr lang="en-US" sz="2800" b="1" dirty="0" smtClean="0"/>
              <a:t>)</a:t>
            </a:r>
          </a:p>
          <a:p>
            <a:pPr algn="ctr"/>
            <a:endParaRPr lang="ar-SA" sz="2800" b="1" dirty="0" smtClean="0"/>
          </a:p>
          <a:p>
            <a:pPr algn="ctr"/>
            <a:r>
              <a:rPr lang="en-US" sz="2800" b="1" dirty="0" smtClean="0"/>
              <a:t>Ex :</a:t>
            </a:r>
            <a:endParaRPr lang="ar-SA" sz="2800" b="1" dirty="0" smtClean="0"/>
          </a:p>
          <a:p>
            <a:pPr algn="ctr"/>
            <a:endParaRPr lang="ar-SA" sz="2800" b="1" dirty="0" smtClean="0"/>
          </a:p>
          <a:p>
            <a:pPr algn="ctr"/>
            <a:r>
              <a:rPr lang="en-US" sz="2800" b="1" dirty="0" smtClean="0"/>
              <a:t>=IF(A1&gt;=60;”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YES</a:t>
            </a:r>
            <a:r>
              <a:rPr lang="en-US" sz="2800" b="1" dirty="0" smtClean="0"/>
              <a:t>”;”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NO”</a:t>
            </a:r>
            <a:r>
              <a:rPr lang="en-US" sz="2800" b="1" dirty="0" smtClean="0"/>
              <a:t>)</a:t>
            </a:r>
          </a:p>
          <a:p>
            <a:pPr algn="l"/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043608" y="1600200"/>
            <a:ext cx="7128792" cy="82073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دالة شرطيه تعطي قيمة معينه</a:t>
            </a:r>
            <a:r>
              <a:rPr lang="en-US" altLang="ar-SA" sz="2400" dirty="0" smtClean="0"/>
              <a:t> </a:t>
            </a:r>
            <a:r>
              <a:rPr lang="ar-SA" altLang="ar-SA" sz="2400" dirty="0" smtClean="0"/>
              <a:t>اذا كان الشرط متحققاً و قيمة أخرى</a:t>
            </a:r>
            <a:r>
              <a:rPr lang="en-US" altLang="ar-SA" sz="2400" dirty="0" smtClean="0"/>
              <a:t> </a:t>
            </a:r>
            <a:endParaRPr lang="ar-SA" altLang="ar-SA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اذا لم يتحقق الشرط.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ar-SA" sz="2400" dirty="0" smtClean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7272808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189910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7126390" cy="453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34344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SA" sz="1400">
                <a:solidFill>
                  <a:schemeClr val="tx1"/>
                </a:solidFill>
              </a:rPr>
              <a:t>306 </a:t>
            </a:r>
            <a:r>
              <a:rPr lang="ar-SA" altLang="ar-SA" sz="1400">
                <a:solidFill>
                  <a:schemeClr val="tx1"/>
                </a:solidFill>
              </a:rPr>
              <a:t>عال , المحاضره 1 , أ. إسراء الطريقي</a:t>
            </a:r>
            <a:endParaRPr lang="en-US" altLang="ar-SA" sz="1400">
              <a:solidFill>
                <a:schemeClr val="tx1"/>
              </a:solidFill>
            </a:endParaRPr>
          </a:p>
        </p:txBody>
      </p:sp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8774"/>
            <a:ext cx="8135937" cy="475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879857" y="1268413"/>
            <a:ext cx="1547813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الشرط </a:t>
            </a:r>
            <a:endParaRPr lang="en-US" altLang="ar-SA" sz="1800" b="1" dirty="0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1763713" y="1628775"/>
            <a:ext cx="647700" cy="792163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6480175" y="1700213"/>
            <a:ext cx="2412305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ar-SA"/>
            </a:defPPr>
            <a:lvl1pPr>
              <a:spcBef>
                <a:spcPct val="50000"/>
              </a:spcBef>
              <a:defRPr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ar-SA" altLang="ar-SA" dirty="0"/>
              <a:t>قيمة الخليه اذا تحقق الشرط </a:t>
            </a:r>
            <a:endParaRPr lang="en-US" altLang="ar-SA" dirty="0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 flipH="1">
            <a:off x="6011863" y="2060575"/>
            <a:ext cx="1296987" cy="792163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6480175" y="4221163"/>
            <a:ext cx="2412305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قيمة الخليه اذا لم يتحقق </a:t>
            </a:r>
            <a:endParaRPr lang="en-US" altLang="ar-SA" sz="1800" b="1" dirty="0"/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 flipH="1" flipV="1">
            <a:off x="6156325" y="3357563"/>
            <a:ext cx="1439863" cy="8636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268828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nimBg="1"/>
      <p:bldP spid="45062" grpId="0" animBg="1"/>
      <p:bldP spid="45063" grpId="0" animBg="1"/>
      <p:bldP spid="45064" grpId="0" animBg="1"/>
      <p:bldP spid="45065" grpId="0" animBg="1"/>
      <p:bldP spid="4506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9138"/>
            <a:ext cx="7560840" cy="410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>
          <a:xfrm>
            <a:off x="2941523" y="980728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نتيجة الدالة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184462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pt-BR" sz="3200" b="1" dirty="0" smtClean="0"/>
              <a:t>=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(H7&gt;=90;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"A";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(H7&gt;=80;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"B";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(H7&gt;=70;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"C";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(H7&gt;=60;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"D";"H”</a:t>
            </a:r>
            <a:endParaRPr lang="ar-SA" sz="3200" b="1" dirty="0" smtClean="0"/>
          </a:p>
          <a:p>
            <a:pPr algn="l">
              <a:buNone/>
            </a:pPr>
            <a:r>
              <a:rPr lang="pt-BR" dirty="0" smtClean="0"/>
              <a:t>))))</a:t>
            </a:r>
            <a:endParaRPr lang="ar-SA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2123728" y="764704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أشهر الدوال المنطقية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دالة </a:t>
            </a:r>
            <a:r>
              <a:rPr lang="en-US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IF </a:t>
            </a:r>
            <a:r>
              <a:rPr lang="ar-SA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المتداخلة</a:t>
            </a:r>
            <a:endParaRPr lang="en-US" sz="39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64704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أخطاء الصيغ 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936821"/>
              </p:ext>
            </p:extLst>
          </p:nvPr>
        </p:nvGraphicFramePr>
        <p:xfrm>
          <a:off x="1115616" y="1916832"/>
          <a:ext cx="7128792" cy="396043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564396"/>
                <a:gridCol w="3564396"/>
              </a:tblGrid>
              <a:tr h="73933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الخطأ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المعنى</a:t>
                      </a:r>
                      <a:endParaRPr lang="ar-SA" sz="28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#NAME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صحح اسم النطاق</a:t>
                      </a:r>
                      <a:r>
                        <a:rPr lang="ar-SA" sz="2000" b="1" baseline="0" dirty="0" smtClean="0"/>
                        <a:t> . إملاء خاطئ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#N/A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صيغة غير متاحة</a:t>
                      </a:r>
                      <a:r>
                        <a:rPr lang="ar-SA" sz="2000" b="1" baseline="0" dirty="0" smtClean="0"/>
                        <a:t> , تاكد من وجود قيمة.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#REF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مرجع الخلية غير صالح 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#VALUE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المعامل</a:t>
                      </a:r>
                      <a:r>
                        <a:rPr lang="ar-SA" sz="2000" b="1" baseline="0" dirty="0" smtClean="0"/>
                        <a:t> خطأ 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#DIV/0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لا يصح القسمة على الصفر</a:t>
                      </a:r>
                      <a:r>
                        <a:rPr lang="ar-SA" sz="2000" b="1" baseline="0" dirty="0" smtClean="0"/>
                        <a:t> 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###########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العمود ضيق لذلك زد عرض العمود .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675016"/>
            <a:ext cx="7488832" cy="456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699793" y="2618145"/>
            <a:ext cx="2592288" cy="5173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63791" y="2952094"/>
            <a:ext cx="1728787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الصيغة</a:t>
            </a:r>
            <a:endParaRPr lang="en-US" sz="1800" b="1" dirty="0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475655" y="2618144"/>
            <a:ext cx="1083987" cy="8125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228184" y="1085057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العنوان</a:t>
            </a:r>
            <a:endParaRPr lang="en-US" sz="1800" b="1" dirty="0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3275856" y="1548750"/>
            <a:ext cx="432048" cy="44009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830854" y="1123662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القوائم</a:t>
            </a:r>
            <a:endParaRPr lang="en-US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1692002" y="1516423"/>
            <a:ext cx="0" cy="30292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133773" y="1182038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 </a:t>
            </a:r>
            <a:r>
              <a:rPr lang="ar-SA" sz="1800" b="1" dirty="0" smtClean="0"/>
              <a:t>أدوات القائمة</a:t>
            </a:r>
            <a:endParaRPr lang="en-US" sz="1800" b="1" dirty="0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V="1">
            <a:off x="5094560" y="1451769"/>
            <a:ext cx="917599" cy="2868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580090" y="3573016"/>
            <a:ext cx="2853566" cy="1815882"/>
          </a:xfrm>
          <a:prstGeom prst="rect">
            <a:avLst/>
          </a:prstGeom>
          <a:solidFill>
            <a:schemeClr val="accent2"/>
          </a:solidFill>
          <a:ln w="76200" cmpd="sng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عنوان الخلية :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يبدا بأسم العمود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ثم رقم الصف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A1 </a:t>
            </a:r>
            <a:endParaRPr lang="ar-SA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492895"/>
            <a:ext cx="504056" cy="125249"/>
          </a:xfrm>
          <a:prstGeom prst="rect">
            <a:avLst/>
          </a:prstGeom>
          <a:solidFill>
            <a:schemeClr val="accent2">
              <a:lumMod val="75000"/>
              <a:alpha val="0"/>
            </a:schemeClr>
          </a:solidFill>
          <a:ln w="25400" cmpd="sng"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507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3579384"/>
            <a:ext cx="604867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4" y="3035859"/>
            <a:ext cx="1096383" cy="53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619672" y="1772816"/>
            <a:ext cx="6190830" cy="9100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b="1" dirty="0">
                <a:solidFill>
                  <a:schemeClr val="accent2"/>
                </a:solidFill>
              </a:rPr>
              <a:t>المخططات البيانية (</a:t>
            </a:r>
            <a:r>
              <a:rPr lang="en-US" b="1" dirty="0">
                <a:solidFill>
                  <a:schemeClr val="accent2"/>
                </a:solidFill>
              </a:rPr>
              <a:t>Chart </a:t>
            </a:r>
            <a:r>
              <a:rPr lang="ar-SA" b="1" dirty="0">
                <a:solidFill>
                  <a:schemeClr val="accent2"/>
                </a:solidFill>
              </a:rPr>
              <a:t>) </a:t>
            </a:r>
            <a:endParaRPr lang="ar-SA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31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5656" y="1340768"/>
            <a:ext cx="6336704" cy="4179876"/>
          </a:xfrm>
        </p:spPr>
        <p:txBody>
          <a:bodyPr/>
          <a:lstStyle/>
          <a:p>
            <a:r>
              <a:rPr lang="ar-SA" sz="3600" b="1" u="sng" dirty="0" smtClean="0">
                <a:solidFill>
                  <a:schemeClr val="accent2"/>
                </a:solidFill>
              </a:rPr>
              <a:t>المخططات البيانية (</a:t>
            </a:r>
            <a:r>
              <a:rPr lang="en-US" sz="3600" b="1" u="sng" dirty="0" smtClean="0">
                <a:solidFill>
                  <a:schemeClr val="accent2"/>
                </a:solidFill>
              </a:rPr>
              <a:t>Chart </a:t>
            </a:r>
            <a:r>
              <a:rPr lang="ar-SA" sz="3600" b="1" u="sng" dirty="0" smtClean="0">
                <a:solidFill>
                  <a:schemeClr val="accent2"/>
                </a:solidFill>
              </a:rPr>
              <a:t>) </a:t>
            </a:r>
            <a:r>
              <a:rPr lang="ar-SA" sz="3200" dirty="0" smtClean="0">
                <a:solidFill>
                  <a:schemeClr val="accent2"/>
                </a:solidFill>
              </a:rPr>
              <a:t>: </a:t>
            </a:r>
          </a:p>
          <a:p>
            <a:pPr>
              <a:buNone/>
            </a:pPr>
            <a:r>
              <a:rPr lang="ar-SA" dirty="0" smtClean="0">
                <a:solidFill>
                  <a:schemeClr val="accent2"/>
                </a:solidFill>
              </a:rPr>
              <a:t>  </a:t>
            </a:r>
            <a:r>
              <a:rPr lang="ar-SA" dirty="0" smtClean="0"/>
              <a:t>هي تمثيل للبيانات التي تشتمل عليها ورقة العمل برسوم وأشكال بيانية مختلفة .</a:t>
            </a:r>
          </a:p>
          <a:p>
            <a:pPr>
              <a:buNone/>
            </a:pPr>
            <a:r>
              <a:rPr lang="ar-SA" dirty="0" smtClean="0"/>
              <a:t>      منها على سبيل المثال :</a:t>
            </a:r>
          </a:p>
          <a:p>
            <a:r>
              <a:rPr lang="ar-SA" dirty="0" smtClean="0"/>
              <a:t>التمثيل البياني بالأعمدة (</a:t>
            </a:r>
            <a:r>
              <a:rPr lang="en-US" dirty="0" smtClean="0"/>
              <a:t>Column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الأشكال الدائرية (</a:t>
            </a:r>
            <a:r>
              <a:rPr lang="en-US" dirty="0" smtClean="0"/>
              <a:t>Pie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المساحة (</a:t>
            </a:r>
            <a:r>
              <a:rPr lang="en-US" dirty="0" smtClean="0"/>
              <a:t>Area</a:t>
            </a:r>
            <a:r>
              <a:rPr lang="ar-SA" dirty="0" smtClean="0"/>
              <a:t>).</a:t>
            </a:r>
            <a:endParaRPr lang="ar-S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869160"/>
            <a:ext cx="5040560" cy="91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2941509"/>
              </p:ext>
            </p:extLst>
          </p:nvPr>
        </p:nvGraphicFramePr>
        <p:xfrm>
          <a:off x="1331640" y="3573016"/>
          <a:ext cx="3456383" cy="2207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334" y="1268760"/>
            <a:ext cx="4902371" cy="201622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55519" y="3861048"/>
            <a:ext cx="231282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تمثيل جدول بيانات برسم بياني</a:t>
            </a:r>
            <a:endParaRPr lang="ar-SA" sz="2400" dirty="0"/>
          </a:p>
        </p:txBody>
      </p:sp>
      <p:cxnSp>
        <p:nvCxnSpPr>
          <p:cNvPr id="8" name="Elbow Connector 7"/>
          <p:cNvCxnSpPr/>
          <p:nvPr/>
        </p:nvCxnSpPr>
        <p:spPr>
          <a:xfrm rot="5400000">
            <a:off x="1613931" y="2210605"/>
            <a:ext cx="1296144" cy="852614"/>
          </a:xfrm>
          <a:prstGeom prst="bentConnector3">
            <a:avLst>
              <a:gd name="adj1" fmla="val -2434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30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638" y="1606698"/>
            <a:ext cx="3894205" cy="10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1" y="2636065"/>
            <a:ext cx="115212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3.تنسيق </a:t>
            </a:r>
            <a:endParaRPr lang="ar-S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2636911"/>
            <a:ext cx="11988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2.تخطيط </a:t>
            </a:r>
            <a:endParaRPr lang="ar-S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6" y="2639766"/>
            <a:ext cx="12241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1.تصميم </a:t>
            </a:r>
            <a:endParaRPr lang="ar-S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796" y="4234997"/>
            <a:ext cx="4571443" cy="8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98" y="5301208"/>
            <a:ext cx="678934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643" y="2094016"/>
            <a:ext cx="648072" cy="100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854" y="3278334"/>
            <a:ext cx="602932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49871" y="2816669"/>
            <a:ext cx="290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89409" y="4234997"/>
            <a:ext cx="290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69964" y="5301208"/>
            <a:ext cx="290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17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1" y="908720"/>
            <a:ext cx="5040560" cy="504056"/>
          </a:xfrm>
          <a:solidFill>
            <a:schemeClr val="accent2"/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ضبط خصائص </a:t>
            </a:r>
            <a:r>
              <a:rPr lang="ar-S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الصفحة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119257"/>
            <a:ext cx="6687845" cy="3603812"/>
          </a:xfrm>
        </p:spPr>
        <p:txBody>
          <a:bodyPr/>
          <a:lstStyle/>
          <a:p>
            <a:r>
              <a:rPr lang="ar-SA" dirty="0" smtClean="0"/>
              <a:t>ضبط اتجاه الطباعة وحجم الصفحة وضبط هوامش الصفحة . </a:t>
            </a:r>
          </a:p>
          <a:p>
            <a:r>
              <a:rPr lang="ar-SA" dirty="0" smtClean="0"/>
              <a:t>أدراج و إزالة فواصل الصفحات .</a:t>
            </a:r>
          </a:p>
          <a:p>
            <a:r>
              <a:rPr lang="ar-SA" dirty="0" smtClean="0"/>
              <a:t>مساحة الطباعة , طباعة العناوين .</a:t>
            </a:r>
          </a:p>
          <a:p>
            <a:r>
              <a:rPr lang="ar-SA" dirty="0" smtClean="0"/>
              <a:t>إظهار و إخفاء خطوط </a:t>
            </a:r>
            <a:r>
              <a:rPr lang="ar-SA" dirty="0" smtClean="0"/>
              <a:t>الشبكة .</a:t>
            </a:r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5029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68" y="980728"/>
            <a:ext cx="7734456" cy="509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84507" y="2808106"/>
            <a:ext cx="1470058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عناوين </a:t>
            </a:r>
            <a:r>
              <a:rPr lang="ar-SA" altLang="ar-SA" sz="1800" b="1" dirty="0" smtClean="0"/>
              <a:t>الأعمدة</a:t>
            </a:r>
            <a:endParaRPr lang="en-US" altLang="ar-SA" sz="18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971600" y="3725505"/>
            <a:ext cx="1008112" cy="1876279"/>
            <a:chOff x="971600" y="3725505"/>
            <a:chExt cx="1008112" cy="1876279"/>
          </a:xfrm>
        </p:grpSpPr>
        <p:sp>
          <p:nvSpPr>
            <p:cNvPr id="6151" name="Line 7"/>
            <p:cNvSpPr>
              <a:spLocks noChangeShapeType="1"/>
            </p:cNvSpPr>
            <p:nvPr/>
          </p:nvSpPr>
          <p:spPr bwMode="auto">
            <a:xfrm flipH="1" flipV="1">
              <a:off x="971600" y="3725505"/>
              <a:ext cx="1008112" cy="53096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>
              <a:off x="1907704" y="4256473"/>
              <a:ext cx="72008" cy="13453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188662" y="3905246"/>
            <a:ext cx="1463040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شريط </a:t>
            </a:r>
            <a:r>
              <a:rPr lang="ar-SA" altLang="ar-SA" sz="1800" b="1" dirty="0" smtClean="0"/>
              <a:t>التصفح</a:t>
            </a:r>
            <a:endParaRPr lang="en-US" altLang="ar-SA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6912260" y="5102154"/>
            <a:ext cx="396044" cy="4299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356506" y="3564364"/>
            <a:ext cx="1327310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أرقام الصفوف</a:t>
            </a:r>
            <a:endParaRPr lang="en-US" altLang="ar-SA" sz="1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75656" y="2303900"/>
            <a:ext cx="6121400" cy="503238"/>
            <a:chOff x="684213" y="2133600"/>
            <a:chExt cx="6121400" cy="503238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684213" y="2349500"/>
              <a:ext cx="61198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6804025" y="2133600"/>
              <a:ext cx="1588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 flipV="1">
              <a:off x="684213" y="2133600"/>
              <a:ext cx="1587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3635375" y="2349500"/>
              <a:ext cx="0" cy="2873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20" name="Group 19"/>
          <p:cNvGrpSpPr/>
          <p:nvPr/>
        </p:nvGrpSpPr>
        <p:grpSpPr>
          <a:xfrm flipH="1">
            <a:off x="7683816" y="2600739"/>
            <a:ext cx="463336" cy="2609013"/>
            <a:chOff x="468313" y="2492375"/>
            <a:chExt cx="574675" cy="3529013"/>
          </a:xfrm>
        </p:grpSpPr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468313" y="6021388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2" name="Line 14"/>
            <p:cNvSpPr>
              <a:spLocks noChangeShapeType="1"/>
            </p:cNvSpPr>
            <p:nvPr/>
          </p:nvSpPr>
          <p:spPr bwMode="auto">
            <a:xfrm flipV="1">
              <a:off x="684213" y="2492375"/>
              <a:ext cx="0" cy="35290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684213" y="4005263"/>
              <a:ext cx="3587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68313" y="2492375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737496" y="4732822"/>
            <a:ext cx="1122826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 smtClean="0"/>
              <a:t>أوراق العمل</a:t>
            </a:r>
            <a:endParaRPr lang="en-US" altLang="ar-SA" sz="1800" b="1" dirty="0"/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89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5" grpId="0" animBg="1"/>
      <p:bldP spid="6156" grpId="0" animBg="1"/>
      <p:bldP spid="6157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dirty="0" smtClean="0"/>
              <a:t>إنشاء مستند جديد .</a:t>
            </a:r>
          </a:p>
          <a:p>
            <a:r>
              <a:rPr lang="ar-SA" sz="3200" dirty="0" smtClean="0"/>
              <a:t>حفظ مستند باسم .</a:t>
            </a:r>
          </a:p>
          <a:p>
            <a:r>
              <a:rPr lang="ar-SA" sz="3200" dirty="0" smtClean="0"/>
              <a:t>فتح مستند تم حفظه مسبقا .</a:t>
            </a:r>
          </a:p>
          <a:p>
            <a:r>
              <a:rPr lang="ar-SA" sz="3200" dirty="0" smtClean="0"/>
              <a:t>إعادة تسمية أوراق العمل , حذفها ,  نسخها .</a:t>
            </a:r>
          </a:p>
          <a:p>
            <a:r>
              <a:rPr lang="ar-SA" sz="3200" dirty="0" smtClean="0"/>
              <a:t>تجميد الألواح .</a:t>
            </a:r>
          </a:p>
          <a:p>
            <a:endParaRPr lang="ar-SA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764704"/>
            <a:ext cx="4341073" cy="667202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بدء العمل مع اكسيل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80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0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716016" y="5949280"/>
            <a:ext cx="4032448" cy="43204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7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836712"/>
            <a:ext cx="4341073" cy="66720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3040" y="2119257"/>
            <a:ext cx="6709360" cy="3603812"/>
          </a:xfrm>
        </p:spPr>
        <p:txBody>
          <a:bodyPr/>
          <a:lstStyle/>
          <a:p>
            <a:pPr eaLnBrk="1" hangingPunct="1"/>
            <a:r>
              <a:rPr lang="ar-SA" altLang="ar-SA" dirty="0" smtClean="0"/>
              <a:t>يتكون المصنف </a:t>
            </a:r>
            <a:r>
              <a:rPr lang="en-US" altLang="ar-SA" dirty="0" smtClean="0"/>
              <a:t>Book</a:t>
            </a:r>
            <a:r>
              <a:rPr lang="ar-SA" altLang="ar-SA" dirty="0" smtClean="0"/>
              <a:t> من ثلاث  أوراق عمل </a:t>
            </a:r>
            <a:r>
              <a:rPr lang="en-US" altLang="ar-SA" dirty="0" smtClean="0"/>
              <a:t>Worksheet</a:t>
            </a:r>
            <a:r>
              <a:rPr lang="ar-SA" altLang="ar-SA" dirty="0" smtClean="0"/>
              <a:t>.</a:t>
            </a:r>
          </a:p>
          <a:p>
            <a:pPr eaLnBrk="1" hangingPunct="1"/>
            <a:r>
              <a:rPr lang="ar-SA" altLang="ar-SA" dirty="0" smtClean="0"/>
              <a:t>ورقة العمل الواحدة عبارة عن جدوال تتكون من اعمدة وصفوف عناوين الاعمدة هي الاحرف الابجدية الانجليزية حيث عدد الاعمدة هي 256 عمود اما الصفوف فهي مرقمه بالتسلسل 1-65536.</a:t>
            </a:r>
          </a:p>
          <a:p>
            <a:pPr eaLnBrk="1" hangingPunct="1"/>
            <a:r>
              <a:rPr lang="ar-SA" altLang="ar-SA" dirty="0" smtClean="0"/>
              <a:t>وكل خلية هي نتيجة تقاطع العمود مع الصف مثلاً الخلية </a:t>
            </a:r>
            <a:r>
              <a:rPr lang="en-US" altLang="ar-SA" dirty="0" smtClean="0"/>
              <a:t>A1 </a:t>
            </a:r>
            <a:r>
              <a:rPr lang="ar-SA" altLang="ar-SA" dirty="0" smtClean="0"/>
              <a:t> هي الخليه في العمود </a:t>
            </a:r>
            <a:r>
              <a:rPr lang="en-US" altLang="ar-SA" dirty="0" smtClean="0"/>
              <a:t> A </a:t>
            </a:r>
            <a:r>
              <a:rPr lang="ar-SA" altLang="ar-SA" dirty="0" smtClean="0"/>
              <a:t>و الصف رقم 1.</a:t>
            </a:r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val="19747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557338"/>
            <a:ext cx="6840538" cy="408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916238" y="4941888"/>
            <a:ext cx="1008062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3419475" y="4652963"/>
            <a:ext cx="0" cy="288925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700338" y="4292600"/>
            <a:ext cx="1512887" cy="366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اسم الملف</a:t>
            </a:r>
            <a:endParaRPr lang="en-US" altLang="ar-SA" sz="1800" b="1" dirty="0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6877050" y="4941888"/>
            <a:ext cx="1079500" cy="4318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339975" y="1773238"/>
            <a:ext cx="1008063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>
          <a:xfrm>
            <a:off x="2339975" y="764704"/>
            <a:ext cx="3981033" cy="595194"/>
          </a:xfr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حفظ ملف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68220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69" grpId="1" animBg="1"/>
      <p:bldP spid="11270" grpId="0" animBg="1"/>
      <p:bldP spid="11270" grpId="1" animBg="1"/>
      <p:bldP spid="11271" grpId="0" animBg="1"/>
      <p:bldP spid="11271" grpId="1" animBg="1"/>
      <p:bldP spid="11272" grpId="0" animBg="1"/>
      <p:bldP spid="112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550" y="1556791"/>
            <a:ext cx="647700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482517" y="5373688"/>
            <a:ext cx="1008062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196694" y="5836598"/>
            <a:ext cx="1512887" cy="366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اسم الملف</a:t>
            </a:r>
            <a:endParaRPr lang="en-US" altLang="ar-SA" sz="1800" b="1" dirty="0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5797550" y="5620698"/>
            <a:ext cx="1079500" cy="4318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482516" y="1817144"/>
            <a:ext cx="1008063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>
          <a:xfrm>
            <a:off x="2339975" y="764704"/>
            <a:ext cx="3981033" cy="595194"/>
          </a:xfr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فتح ملف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399590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69" grpId="1" animBg="1"/>
      <p:bldP spid="11271" grpId="0" animBg="1"/>
      <p:bldP spid="11271" grpId="1" animBg="1"/>
      <p:bldP spid="11272" grpId="0" animBg="1"/>
      <p:bldP spid="1127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576</TotalTime>
  <Words>795</Words>
  <Application>Microsoft Office PowerPoint</Application>
  <PresentationFormat>عرض على الشاشة (3:4)‏</PresentationFormat>
  <Paragraphs>207</Paragraphs>
  <Slides>34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35" baseType="lpstr">
      <vt:lpstr>دبوس تثبيت</vt:lpstr>
      <vt:lpstr>الجزء الأول</vt:lpstr>
      <vt:lpstr>عرض تقديمي في PowerPoint</vt:lpstr>
      <vt:lpstr>أجزاء ورقة العمل </vt:lpstr>
      <vt:lpstr>أجزاء ورقة العمل </vt:lpstr>
      <vt:lpstr>بدء العمل مع اكسيل </vt:lpstr>
      <vt:lpstr>انشاء مصنف جديد</vt:lpstr>
      <vt:lpstr>انشاء مصنف جديد</vt:lpstr>
      <vt:lpstr>حفظ ملف Excel</vt:lpstr>
      <vt:lpstr>فتح ملف Excel</vt:lpstr>
      <vt:lpstr>عرض تقديمي في PowerPoint</vt:lpstr>
      <vt:lpstr>عرض تقديمي في PowerPoint</vt:lpstr>
      <vt:lpstr>تنسيق الخلايا</vt:lpstr>
      <vt:lpstr>عرض تقديمي في PowerPoint</vt:lpstr>
      <vt:lpstr>عرض تقديمي في PowerPoint</vt:lpstr>
      <vt:lpstr>الجزء الثاني</vt:lpstr>
      <vt:lpstr>الدوال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الجزء الثالث</vt:lpstr>
      <vt:lpstr>عرض تقديمي في PowerPoint</vt:lpstr>
      <vt:lpstr>دالة IF</vt:lpstr>
      <vt:lpstr>دالة IF</vt:lpstr>
      <vt:lpstr>دالة IF</vt:lpstr>
      <vt:lpstr>نتيجة الدالة IF</vt:lpstr>
      <vt:lpstr>عرض تقديمي في PowerPoint</vt:lpstr>
      <vt:lpstr>أخطاء الصيغ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ضبط خصائص الصفحة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53</cp:revision>
  <dcterms:created xsi:type="dcterms:W3CDTF">2012-03-02T14:49:28Z</dcterms:created>
  <dcterms:modified xsi:type="dcterms:W3CDTF">2016-02-15T21:07:45Z</dcterms:modified>
</cp:coreProperties>
</file>