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60" r:id="rId3"/>
    <p:sldId id="258" r:id="rId4"/>
    <p:sldId id="263" r:id="rId5"/>
    <p:sldId id="261" r:id="rId6"/>
    <p:sldId id="262" r:id="rId7"/>
    <p:sldId id="264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21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wmf"/><Relationship Id="rId3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02BB8-A8A8-6242-A852-36E8C53E3219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07F2D-0395-1846-B207-B32469F0C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72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2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9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98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6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38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9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0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28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83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53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5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E71F2-F7AE-A14B-B41C-35D26B1AB602}" type="datetimeFigureOut">
              <a:rPr lang="en-US" smtClean="0"/>
              <a:t>18‏/5‏/15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E75EE-F776-9A4C-8ADA-FCEE7FAAB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8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wmf"/><Relationship Id="rId7" Type="http://schemas.openxmlformats.org/officeDocument/2006/relationships/image" Target="../media/image3.png"/><Relationship Id="rId8" Type="http://schemas.openxmlformats.org/officeDocument/2006/relationships/image" Target="../media/image4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18.emf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2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5.emf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10.w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11.wmf"/><Relationship Id="rId9" Type="http://schemas.openxmlformats.org/officeDocument/2006/relationships/image" Target="../media/image3.png"/><Relationship Id="rId10" Type="http://schemas.openxmlformats.org/officeDocument/2006/relationships/image" Target="../media/image4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2.w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13.wmf"/><Relationship Id="rId7" Type="http://schemas.openxmlformats.org/officeDocument/2006/relationships/image" Target="../media/image3.png"/><Relationship Id="rId8" Type="http://schemas.openxmlformats.org/officeDocument/2006/relationships/image" Target="../media/image4.jpe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16.gif"/><Relationship Id="rId6" Type="http://schemas.openxmlformats.org/officeDocument/2006/relationships/oleObject" Target="../embeddings/oleObject10.bin"/><Relationship Id="rId7" Type="http://schemas.openxmlformats.org/officeDocument/2006/relationships/image" Target="../media/image15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9"/>
          <p:cNvSpPr>
            <a:spLocks noChangeArrowheads="1"/>
          </p:cNvSpPr>
          <p:nvPr/>
        </p:nvSpPr>
        <p:spPr bwMode="auto">
          <a:xfrm>
            <a:off x="9525" y="777875"/>
            <a:ext cx="17748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solidFill>
                  <a:srgbClr val="800000"/>
                </a:solidFill>
                <a:latin typeface="Times New Roman"/>
                <a:cs typeface="Times New Roman"/>
              </a:rPr>
              <a:t>       </a:t>
            </a: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Exercises</a:t>
            </a:r>
          </a:p>
        </p:txBody>
      </p:sp>
      <p:sp>
        <p:nvSpPr>
          <p:cNvPr id="56325" name="Rectangle 36"/>
          <p:cNvSpPr>
            <a:spLocks noChangeArrowheads="1"/>
          </p:cNvSpPr>
          <p:nvPr/>
        </p:nvSpPr>
        <p:spPr bwMode="auto">
          <a:xfrm>
            <a:off x="36512" y="1700361"/>
            <a:ext cx="9259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1- The correct name of the following compound         </a:t>
            </a:r>
            <a:r>
              <a:rPr lang="en-US" sz="24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                  </a:t>
            </a:r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is:  </a:t>
            </a:r>
          </a:p>
        </p:txBody>
      </p:sp>
      <p:graphicFrame>
        <p:nvGraphicFramePr>
          <p:cNvPr id="563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2470974"/>
              </p:ext>
            </p:extLst>
          </p:nvPr>
        </p:nvGraphicFramePr>
        <p:xfrm>
          <a:off x="6019762" y="1454150"/>
          <a:ext cx="1912938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3" imgW="1054100" imgH="596900" progId="ChemDraw.Document.6.0">
                  <p:embed/>
                </p:oleObj>
              </mc:Choice>
              <mc:Fallback>
                <p:oleObj r:id="rId3" imgW="1054100" imgH="5969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762" y="1454150"/>
                        <a:ext cx="1912938" cy="108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7" name="Rectangle 37"/>
          <p:cNvSpPr>
            <a:spLocks noChangeArrowheads="1"/>
          </p:cNvSpPr>
          <p:nvPr/>
        </p:nvSpPr>
        <p:spPr bwMode="auto">
          <a:xfrm>
            <a:off x="179388" y="2247374"/>
            <a:ext cx="278027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000" dirty="0" smtClean="0">
                <a:latin typeface="Times New Roman"/>
                <a:cs typeface="Times New Roman"/>
              </a:rPr>
              <a:t>A</a:t>
            </a:r>
            <a:r>
              <a:rPr lang="en-US" sz="2000" dirty="0">
                <a:latin typeface="Times New Roman"/>
                <a:cs typeface="Times New Roman"/>
              </a:rPr>
              <a:t>) 3-hydroxyhexanal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B) 3-hydroxy-4-hexenal</a:t>
            </a:r>
          </a:p>
          <a:p>
            <a:pPr eaLnBrk="0" hangingPunct="0"/>
            <a:r>
              <a:rPr lang="en-US"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C) 4-hydroxy-5-hexenal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D)3-hydroxy-1-hexenal</a:t>
            </a:r>
          </a:p>
        </p:txBody>
      </p:sp>
      <p:sp>
        <p:nvSpPr>
          <p:cNvPr id="56328" name="Rectangle 39"/>
          <p:cNvSpPr>
            <a:spLocks noChangeArrowheads="1"/>
          </p:cNvSpPr>
          <p:nvPr/>
        </p:nvSpPr>
        <p:spPr bwMode="auto">
          <a:xfrm>
            <a:off x="9525" y="3884613"/>
            <a:ext cx="683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2- The structure of </a:t>
            </a:r>
            <a:r>
              <a:rPr lang="en-US" sz="24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Acetal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is:</a:t>
            </a:r>
          </a:p>
        </p:txBody>
      </p:sp>
      <p:graphicFrame>
        <p:nvGraphicFramePr>
          <p:cNvPr id="56329" name="Object 3"/>
          <p:cNvGraphicFramePr>
            <a:graphicFrameLocks noChangeAspect="1"/>
          </p:cNvGraphicFramePr>
          <p:nvPr/>
        </p:nvGraphicFramePr>
        <p:xfrm>
          <a:off x="1116013" y="4437063"/>
          <a:ext cx="6442075" cy="187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5" imgW="4158996" imgH="1222248" progId="ChemDraw.Document.6.0">
                  <p:embed/>
                </p:oleObj>
              </mc:Choice>
              <mc:Fallback>
                <p:oleObj r:id="rId5" imgW="4158996" imgH="1222248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4437063"/>
                        <a:ext cx="6442075" cy="187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30" name="Footer Placeholder 1"/>
          <p:cNvSpPr txBox="1">
            <a:spLocks noGrp="1" noChangeArrowheads="1"/>
          </p:cNvSpPr>
          <p:nvPr/>
        </p:nvSpPr>
        <p:spPr bwMode="auto">
          <a:xfrm>
            <a:off x="36513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6331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58C8D8D-AD94-9A44-98AD-18BCA4124EA7}" type="slidenum">
              <a:rPr lang="x-none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1</a:t>
            </a:fld>
            <a:endParaRPr lang="x-none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pic>
        <p:nvPicPr>
          <p:cNvPr id="15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714" y="2895614"/>
            <a:ext cx="3124118" cy="3809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66892" y="5333950"/>
            <a:ext cx="1981148" cy="1219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0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3"/>
          <p:cNvSpPr txBox="1">
            <a:spLocks noChangeArrowheads="1"/>
          </p:cNvSpPr>
          <p:nvPr/>
        </p:nvSpPr>
        <p:spPr bwMode="auto">
          <a:xfrm>
            <a:off x="2819400" y="609600"/>
            <a:ext cx="26654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5800"/>
              </a:lnSpc>
            </a:pPr>
            <a:r>
              <a:rPr 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Questions</a:t>
            </a:r>
          </a:p>
        </p:txBody>
      </p:sp>
      <p:sp>
        <p:nvSpPr>
          <p:cNvPr id="61443" name="Content Placeholder 5"/>
          <p:cNvSpPr txBox="1">
            <a:spLocks noChangeArrowheads="1"/>
          </p:cNvSpPr>
          <p:nvPr/>
        </p:nvSpPr>
        <p:spPr bwMode="auto">
          <a:xfrm>
            <a:off x="7938" y="1557338"/>
            <a:ext cx="83375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spcBef>
                <a:spcPct val="20000"/>
              </a:spcBef>
              <a:buSzPct val="150000"/>
            </a:pPr>
            <a:r>
              <a:rPr lang="en-US" sz="2400" dirty="0" smtClean="0">
                <a:latin typeface="Times New Roman" charset="0"/>
              </a:rPr>
              <a:t>Select </a:t>
            </a:r>
            <a:r>
              <a:rPr lang="en-US" sz="2400" dirty="0">
                <a:latin typeface="Times New Roman" charset="0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</a:rPr>
              <a:t>stronger base </a:t>
            </a:r>
            <a:r>
              <a:rPr lang="en-US" sz="2400" dirty="0">
                <a:latin typeface="Times New Roman" charset="0"/>
              </a:rPr>
              <a:t>from each pair of compounds?</a:t>
            </a:r>
          </a:p>
        </p:txBody>
      </p:sp>
      <p:graphicFrame>
        <p:nvGraphicFramePr>
          <p:cNvPr id="6144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444364"/>
              </p:ext>
            </p:extLst>
          </p:nvPr>
        </p:nvGraphicFramePr>
        <p:xfrm>
          <a:off x="1310190" y="2136244"/>
          <a:ext cx="6095840" cy="4356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" r:id="rId3" imgW="3911600" imgH="3810000" progId="ChemDraw.Document.6.0">
                  <p:embed/>
                </p:oleObj>
              </mc:Choice>
              <mc:Fallback>
                <p:oleObj r:id="rId3" imgW="3911600" imgH="38100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0190" y="2136244"/>
                        <a:ext cx="6095840" cy="43566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614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C2B2DF-9289-274D-9754-045BDC313FEA}" type="slidenum">
              <a:rPr lang="en-US">
                <a:solidFill>
                  <a:srgbClr val="045C75"/>
                </a:solidFill>
                <a:latin typeface="Constantia" charset="0"/>
              </a:rPr>
              <a:pPr eaLnBrk="1" hangingPunct="1"/>
              <a:t>10</a:t>
            </a:fld>
            <a:endParaRPr lang="en-US">
              <a:solidFill>
                <a:srgbClr val="045C75"/>
              </a:solidFill>
              <a:latin typeface="Constantia" charset="0"/>
            </a:endParaRPr>
          </a:p>
        </p:txBody>
      </p:sp>
      <p:pic>
        <p:nvPicPr>
          <p:cNvPr id="61447" name="Picture 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Amines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4842865" y="2078657"/>
            <a:ext cx="2704847" cy="10876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22913" y="3465329"/>
            <a:ext cx="2704847" cy="10876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18315" y="5021661"/>
            <a:ext cx="1509210" cy="16998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04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08BE-8778-3E40-8C5A-F0B4E1D27A9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66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866161"/>
              </p:ext>
            </p:extLst>
          </p:nvPr>
        </p:nvGraphicFramePr>
        <p:xfrm>
          <a:off x="-76078" y="1219258"/>
          <a:ext cx="9220078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r:id="rId3" imgW="4158996" imgH="1222248" progId="ChemDraw.Document.6.0">
                  <p:embed/>
                </p:oleObj>
              </mc:Choice>
              <mc:Fallback>
                <p:oleObj r:id="rId3" imgW="4158996" imgH="1222248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6078" y="1219258"/>
                        <a:ext cx="9220078" cy="287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912" y="4267178"/>
            <a:ext cx="3047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 </a:t>
            </a:r>
            <a:r>
              <a:rPr lang="en-US" b="1" dirty="0" err="1" smtClean="0">
                <a:solidFill>
                  <a:srgbClr val="FF0000"/>
                </a:solidFill>
              </a:rPr>
              <a:t>Acetal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/>
              <a:t>Contain hydrogen </a:t>
            </a:r>
          </a:p>
          <a:p>
            <a:r>
              <a:rPr lang="en-US" dirty="0" smtClean="0"/>
              <a:t>and 2 </a:t>
            </a:r>
            <a:r>
              <a:rPr lang="en-US" dirty="0" err="1" smtClean="0"/>
              <a:t>alkoxy</a:t>
            </a:r>
            <a:r>
              <a:rPr lang="en-US" dirty="0" smtClean="0"/>
              <a:t> group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91168" y="4343376"/>
            <a:ext cx="3047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 </a:t>
            </a:r>
            <a:r>
              <a:rPr lang="en-US" b="1" dirty="0" err="1" smtClean="0">
                <a:solidFill>
                  <a:srgbClr val="FF0000"/>
                </a:solidFill>
              </a:rPr>
              <a:t>Ketal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/>
              <a:t>Don’t have hydrogen </a:t>
            </a:r>
          </a:p>
          <a:p>
            <a:r>
              <a:rPr lang="en-US" dirty="0" smtClean="0"/>
              <a:t>and 2 </a:t>
            </a:r>
            <a:r>
              <a:rPr lang="en-US" dirty="0" err="1" smtClean="0"/>
              <a:t>alkoxy</a:t>
            </a:r>
            <a:r>
              <a:rPr lang="en-US" dirty="0" smtClean="0"/>
              <a:t> group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912" y="304882"/>
            <a:ext cx="3047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 </a:t>
            </a:r>
            <a:r>
              <a:rPr lang="en-US" b="1" dirty="0" smtClean="0">
                <a:solidFill>
                  <a:srgbClr val="FF0000"/>
                </a:solidFill>
              </a:rPr>
              <a:t>hemi </a:t>
            </a:r>
            <a:r>
              <a:rPr lang="en-US" b="1" dirty="0" err="1" smtClean="0">
                <a:solidFill>
                  <a:srgbClr val="FF0000"/>
                </a:solidFill>
              </a:rPr>
              <a:t>acetal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/>
              <a:t>Contain hydrogen </a:t>
            </a:r>
          </a:p>
          <a:p>
            <a:r>
              <a:rPr lang="en-US" dirty="0" smtClean="0"/>
              <a:t>And one </a:t>
            </a:r>
            <a:r>
              <a:rPr lang="en-US" dirty="0" err="1" smtClean="0"/>
              <a:t>alkoxy</a:t>
            </a:r>
            <a:r>
              <a:rPr lang="en-US" dirty="0" smtClean="0"/>
              <a:t> group and one </a:t>
            </a:r>
            <a:r>
              <a:rPr lang="en-US" dirty="0" err="1" smtClean="0"/>
              <a:t>hydroxy</a:t>
            </a:r>
            <a:r>
              <a:rPr lang="en-US" dirty="0" smtClean="0"/>
              <a:t>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040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Footer Placeholder 3"/>
          <p:cNvSpPr txBox="1">
            <a:spLocks noGrp="1" noChangeArrowheads="1"/>
          </p:cNvSpPr>
          <p:nvPr/>
        </p:nvSpPr>
        <p:spPr bwMode="auto">
          <a:xfrm>
            <a:off x="0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7346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B2705A4-B30D-034B-A769-1FC9C97C2512}" type="slidenum">
              <a:rPr lang="x-none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3</a:t>
            </a:fld>
            <a:endParaRPr lang="x-none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sp>
        <p:nvSpPr>
          <p:cNvPr id="57349" name="Rectangle 41"/>
          <p:cNvSpPr>
            <a:spLocks noChangeArrowheads="1"/>
          </p:cNvSpPr>
          <p:nvPr/>
        </p:nvSpPr>
        <p:spPr bwMode="auto">
          <a:xfrm>
            <a:off x="30163" y="1080483"/>
            <a:ext cx="89646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3- Reaction of </a:t>
            </a:r>
            <a:r>
              <a:rPr lang="en-US" sz="2400" dirty="0" err="1">
                <a:solidFill>
                  <a:srgbClr val="000090"/>
                </a:solidFill>
                <a:latin typeface="Times New Roman"/>
                <a:cs typeface="Times New Roman"/>
              </a:rPr>
              <a:t>phenyhydrazine</a:t>
            </a:r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 with carbonyl compounds (</a:t>
            </a:r>
            <a:r>
              <a:rPr lang="en-US" sz="2400" dirty="0" err="1">
                <a:solidFill>
                  <a:srgbClr val="000090"/>
                </a:solidFill>
                <a:latin typeface="Times New Roman"/>
                <a:cs typeface="Times New Roman"/>
              </a:rPr>
              <a:t>aldyhydes</a:t>
            </a:r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 or ketones) gives:</a:t>
            </a:r>
          </a:p>
          <a:p>
            <a:pPr algn="just" eaLnBrk="0" hangingPunct="0">
              <a:buFont typeface="Arial" charset="0"/>
              <a:buChar char="•"/>
            </a:pPr>
            <a:endParaRPr lang="en-US" sz="2400" dirty="0">
              <a:latin typeface="Times New Roman"/>
              <a:cs typeface="Times New Roman"/>
            </a:endParaRPr>
          </a:p>
          <a:p>
            <a:pPr eaLnBrk="0" hangingPunct="0"/>
            <a:r>
              <a:rPr lang="en-US" sz="2400" dirty="0">
                <a:latin typeface="Times New Roman"/>
                <a:cs typeface="Times New Roman"/>
              </a:rPr>
              <a:t>A) </a:t>
            </a:r>
            <a:r>
              <a:rPr lang="en-US" sz="2400" dirty="0" err="1">
                <a:latin typeface="Times New Roman"/>
                <a:cs typeface="Times New Roman"/>
              </a:rPr>
              <a:t>Oxime</a:t>
            </a:r>
            <a:r>
              <a:rPr lang="en-US" sz="2400" dirty="0">
                <a:latin typeface="Times New Roman"/>
                <a:cs typeface="Times New Roman"/>
              </a:rPr>
              <a:t>	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B) </a:t>
            </a:r>
            <a:r>
              <a:rPr lang="en-US" sz="24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Phenylhydrazone</a:t>
            </a:r>
            <a:r>
              <a:rPr lang="en-US" sz="2400" dirty="0">
                <a:latin typeface="Times New Roman"/>
                <a:cs typeface="Times New Roman"/>
              </a:rPr>
              <a:t>	C) Imine	D) </a:t>
            </a:r>
            <a:r>
              <a:rPr lang="en-US" sz="2400" dirty="0" err="1">
                <a:latin typeface="Times New Roman"/>
                <a:cs typeface="Times New Roman"/>
              </a:rPr>
              <a:t>Hemiacetal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57350" name="Rectangle 43"/>
          <p:cNvSpPr>
            <a:spLocks noChangeArrowheads="1"/>
          </p:cNvSpPr>
          <p:nvPr/>
        </p:nvSpPr>
        <p:spPr bwMode="auto">
          <a:xfrm>
            <a:off x="80963" y="3613299"/>
            <a:ext cx="8928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>
                <a:solidFill>
                  <a:srgbClr val="000090"/>
                </a:solidFill>
                <a:latin typeface="Times New Roman"/>
                <a:cs typeface="Times New Roman"/>
              </a:rPr>
              <a:t>4 - Which of the following compounds has the highest boiling point?</a:t>
            </a:r>
          </a:p>
        </p:txBody>
      </p:sp>
      <p:graphicFrame>
        <p:nvGraphicFramePr>
          <p:cNvPr id="5735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1550155"/>
              </p:ext>
            </p:extLst>
          </p:nvPr>
        </p:nvGraphicFramePr>
        <p:xfrm>
          <a:off x="101600" y="4495800"/>
          <a:ext cx="8821738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5118100" imgH="635000" progId="ChemDraw.Document.6.0">
                  <p:embed/>
                </p:oleObj>
              </mc:Choice>
              <mc:Fallback>
                <p:oleObj r:id="rId3" imgW="5118100" imgH="6350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" y="4495800"/>
                        <a:ext cx="8821738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95802" y="4800564"/>
            <a:ext cx="1676356" cy="6857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5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3492" name="Picture 6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Rectangle 7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pic>
        <p:nvPicPr>
          <p:cNvPr id="63494" name="Picture 8" descr="Acetic-acid-3D-balls-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362200"/>
            <a:ext cx="3581400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66800" y="1752600"/>
            <a:ext cx="6629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1" hangingPunct="1">
              <a:defRPr/>
            </a:pPr>
            <a:r>
              <a:rPr lang="en-US" sz="2800" b="1" kern="10" smtClean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2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sp>
        <p:nvSpPr>
          <p:cNvPr id="6349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812B5716-27AB-AD43-96A0-081A9B00D0D5}" type="slidenum">
              <a:rPr lang="en-US" sz="1200">
                <a:solidFill>
                  <a:srgbClr val="898989"/>
                </a:solidFill>
                <a:latin typeface="Arial" charset="0"/>
              </a:rPr>
              <a:pPr/>
              <a:t>4</a:t>
            </a:fld>
            <a:endParaRPr lang="en-US" sz="1200">
              <a:solidFill>
                <a:srgbClr val="89898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062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عنوان 1"/>
          <p:cNvSpPr>
            <a:spLocks noGrp="1"/>
          </p:cNvSpPr>
          <p:nvPr>
            <p:ph type="title" idx="4294967295"/>
          </p:nvPr>
        </p:nvSpPr>
        <p:spPr>
          <a:xfrm>
            <a:off x="-30163" y="1066800"/>
            <a:ext cx="2163763" cy="63341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Questions</a:t>
            </a:r>
          </a:p>
        </p:txBody>
      </p:sp>
      <p:graphicFrame>
        <p:nvGraphicFramePr>
          <p:cNvPr id="86019" name="Object 2"/>
          <p:cNvGraphicFramePr>
            <a:graphicFrameLocks noChangeAspect="1"/>
          </p:cNvGraphicFramePr>
          <p:nvPr/>
        </p:nvGraphicFramePr>
        <p:xfrm>
          <a:off x="2133600" y="1712913"/>
          <a:ext cx="1447800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3" imgW="1019175" imgH="647700" progId="ChemWindow.Document">
                  <p:embed/>
                </p:oleObj>
              </mc:Choice>
              <mc:Fallback>
                <p:oleObj r:id="rId3" imgW="1019175" imgH="647700" progId="ChemWindo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712913"/>
                        <a:ext cx="1447800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384377"/>
              </p:ext>
            </p:extLst>
          </p:nvPr>
        </p:nvGraphicFramePr>
        <p:xfrm>
          <a:off x="1069496" y="2713519"/>
          <a:ext cx="6248400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5" imgW="4572000" imgH="914400" progId="ChemWindow.Document">
                  <p:embed/>
                </p:oleObj>
              </mc:Choice>
              <mc:Fallback>
                <p:oleObj r:id="rId5" imgW="4572000" imgH="914400" progId="ChemWindo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496" y="2713519"/>
                        <a:ext cx="6248400" cy="124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34925" y="1936750"/>
            <a:ext cx="93535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1- Reaction of                           with 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CO</a:t>
            </a:r>
            <a:r>
              <a:rPr lang="en-US" sz="2000" b="1" baseline="-250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under heat and pressure gives: </a:t>
            </a:r>
          </a:p>
        </p:txBody>
      </p:sp>
      <p:sp>
        <p:nvSpPr>
          <p:cNvPr id="8602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602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60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6025" name="Footer Placeholder 1"/>
          <p:cNvSpPr txBox="1">
            <a:spLocks noGrp="1" noChangeArrowheads="1"/>
          </p:cNvSpPr>
          <p:nvPr/>
        </p:nvSpPr>
        <p:spPr bwMode="auto">
          <a:xfrm>
            <a:off x="34925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86026" name="Rectangle 2"/>
          <p:cNvSpPr>
            <a:spLocks noChangeArrowheads="1"/>
          </p:cNvSpPr>
          <p:nvPr/>
        </p:nvSpPr>
        <p:spPr bwMode="auto">
          <a:xfrm>
            <a:off x="34925" y="4267200"/>
            <a:ext cx="7051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2- Oxidation of C</a:t>
            </a:r>
            <a:r>
              <a:rPr lang="en-US" sz="2000" b="1" baseline="-30000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6</a:t>
            </a:r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H</a:t>
            </a:r>
            <a:r>
              <a:rPr lang="en-US" sz="2000" b="1" baseline="-30000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5</a:t>
            </a:r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CH</a:t>
            </a:r>
            <a:r>
              <a:rPr lang="en-US" sz="2000" b="1" baseline="-30000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2</a:t>
            </a:r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OH with 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KMnO</a:t>
            </a:r>
            <a:r>
              <a:rPr lang="en-US" sz="2000" b="1" baseline="-300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4</a:t>
            </a:r>
            <a:r>
              <a:rPr lang="en-US" sz="2000" b="1" baseline="-30000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gives: </a:t>
            </a:r>
            <a:endParaRPr lang="en-US" sz="2000" dirty="0">
              <a:solidFill>
                <a:srgbClr val="0070C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8602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75557"/>
              </p:ext>
            </p:extLst>
          </p:nvPr>
        </p:nvGraphicFramePr>
        <p:xfrm>
          <a:off x="1002506" y="4943284"/>
          <a:ext cx="5157788" cy="109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r:id="rId7" imgW="4015740" imgH="853440" progId="ChemDraw.Document.6.0">
                  <p:embed/>
                </p:oleObj>
              </mc:Choice>
              <mc:Fallback>
                <p:oleObj r:id="rId7" imgW="4015740" imgH="85344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506" y="4943284"/>
                        <a:ext cx="5157788" cy="1096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defRPr/>
            </a:pPr>
            <a:r>
              <a:rPr lang="en-US" sz="1800" b="1" kern="10" smtClean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6029" name="Picture 13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0" name="Picture 14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DE3A63D9-DF6E-BB4C-B928-63FE25655982}" type="slidenum">
              <a:rPr lang="en-US" sz="1200">
                <a:solidFill>
                  <a:srgbClr val="898989"/>
                </a:solidFill>
                <a:latin typeface="Arial" charset="0"/>
              </a:rPr>
              <a:pPr/>
              <a:t>5</a:t>
            </a:fld>
            <a:endParaRPr 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85145" y="2955417"/>
            <a:ext cx="1710335" cy="10613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348233" y="4927379"/>
            <a:ext cx="1447800" cy="10613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8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7043" name="مستطيل 6"/>
          <p:cNvSpPr>
            <a:spLocks noChangeArrowheads="1"/>
          </p:cNvSpPr>
          <p:nvPr/>
        </p:nvSpPr>
        <p:spPr bwMode="auto">
          <a:xfrm>
            <a:off x="3640138" y="4445000"/>
            <a:ext cx="5132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000">
              <a:latin typeface="Times New Roman" charset="0"/>
              <a:cs typeface="Times New Roman" charset="0"/>
            </a:endParaRPr>
          </a:p>
        </p:txBody>
      </p:sp>
      <p:sp>
        <p:nvSpPr>
          <p:cNvPr id="870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045" name="Object 4"/>
          <p:cNvGraphicFramePr>
            <a:graphicFrameLocks noChangeAspect="1"/>
          </p:cNvGraphicFramePr>
          <p:nvPr/>
        </p:nvGraphicFramePr>
        <p:xfrm>
          <a:off x="4495800" y="3200400"/>
          <a:ext cx="23622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r:id="rId3" imgW="1514475" imgH="666750" progId="ChemWindow.Document">
                  <p:embed/>
                </p:oleObj>
              </mc:Choice>
              <mc:Fallback>
                <p:oleObj r:id="rId3" imgW="1514475" imgH="666750" progId="ChemWindo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200400"/>
                        <a:ext cx="23622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6" name="مستطيل 10"/>
          <p:cNvSpPr>
            <a:spLocks noChangeArrowheads="1"/>
          </p:cNvSpPr>
          <p:nvPr/>
        </p:nvSpPr>
        <p:spPr bwMode="auto">
          <a:xfrm>
            <a:off x="0" y="3409950"/>
            <a:ext cx="7375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4- The 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common</a:t>
            </a:r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 name of this compound                                        is?       </a:t>
            </a:r>
          </a:p>
        </p:txBody>
      </p:sp>
      <p:sp>
        <p:nvSpPr>
          <p:cNvPr id="87047" name="Rectangle 6"/>
          <p:cNvSpPr>
            <a:spLocks noChangeArrowheads="1"/>
          </p:cNvSpPr>
          <p:nvPr/>
        </p:nvSpPr>
        <p:spPr bwMode="auto">
          <a:xfrm>
            <a:off x="0" y="4033838"/>
            <a:ext cx="891540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latin typeface="Times New Roman" charset="0"/>
                <a:cs typeface="Times New Roman" charset="0"/>
              </a:rPr>
              <a:t> A)  N,N-</a:t>
            </a:r>
            <a:r>
              <a:rPr lang="en-US" sz="2000" dirty="0" err="1">
                <a:latin typeface="Times New Roman" charset="0"/>
                <a:cs typeface="Times New Roman" charset="0"/>
              </a:rPr>
              <a:t>Dimethylacetamide</a:t>
            </a:r>
            <a:r>
              <a:rPr lang="en-US" sz="2000" dirty="0">
                <a:latin typeface="Times New Roman" charset="0"/>
                <a:cs typeface="Times New Roman" charset="0"/>
              </a:rPr>
              <a:t>                           B) N,N-Dimethyl </a:t>
            </a:r>
            <a:r>
              <a:rPr lang="en-US" sz="2000" dirty="0" err="1">
                <a:latin typeface="Times New Roman" charset="0"/>
                <a:cs typeface="Times New Roman" charset="0"/>
              </a:rPr>
              <a:t>propanamide</a:t>
            </a:r>
            <a:endParaRPr lang="en-US" sz="2000" dirty="0">
              <a:latin typeface="Times New Roman" charset="0"/>
              <a:cs typeface="Times New Roman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 C) N,N-</a:t>
            </a:r>
            <a:r>
              <a:rPr lang="en-US" sz="2000" b="1" dirty="0" err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Dimethylpropionamide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                      </a:t>
            </a:r>
            <a:r>
              <a:rPr lang="en-US" sz="2000" dirty="0">
                <a:latin typeface="Times New Roman" charset="0"/>
                <a:cs typeface="Times New Roman" charset="0"/>
              </a:rPr>
              <a:t>D) N,N-</a:t>
            </a:r>
            <a:r>
              <a:rPr lang="en-US" sz="2000" dirty="0" err="1">
                <a:latin typeface="Times New Roman" charset="0"/>
                <a:cs typeface="Times New Roman" charset="0"/>
              </a:rPr>
              <a:t>Dimethylbutanamide</a:t>
            </a:r>
            <a:endParaRPr lang="en-US" sz="2000" dirty="0">
              <a:latin typeface="Times New Roman" charset="0"/>
              <a:cs typeface="Times New Roman" charset="0"/>
            </a:endParaRPr>
          </a:p>
        </p:txBody>
      </p:sp>
      <p:sp>
        <p:nvSpPr>
          <p:cNvPr id="87048" name="Rectangle 7"/>
          <p:cNvSpPr>
            <a:spLocks noChangeArrowheads="1"/>
          </p:cNvSpPr>
          <p:nvPr/>
        </p:nvSpPr>
        <p:spPr bwMode="auto">
          <a:xfrm>
            <a:off x="76200" y="5054600"/>
            <a:ext cx="75914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5- Acid halide react with 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ammonia</a:t>
            </a:r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 to give?</a:t>
            </a:r>
          </a:p>
        </p:txBody>
      </p:sp>
      <p:sp>
        <p:nvSpPr>
          <p:cNvPr id="87049" name="Rectangle 8"/>
          <p:cNvSpPr>
            <a:spLocks noChangeArrowheads="1"/>
          </p:cNvSpPr>
          <p:nvPr/>
        </p:nvSpPr>
        <p:spPr bwMode="auto">
          <a:xfrm>
            <a:off x="-454025" y="5543550"/>
            <a:ext cx="9598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000" dirty="0">
                <a:latin typeface="Times New Roman" charset="0"/>
                <a:cs typeface="Times New Roman" charset="0"/>
              </a:rPr>
              <a:t>	A) Amines             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B)Amides           </a:t>
            </a:r>
            <a:r>
              <a:rPr lang="en-US" sz="2000" dirty="0">
                <a:latin typeface="Times New Roman" charset="0"/>
                <a:cs typeface="Times New Roman" charset="0"/>
              </a:rPr>
              <a:t>C) Phenols        D) Alcohols </a:t>
            </a:r>
          </a:p>
        </p:txBody>
      </p:sp>
      <p:sp>
        <p:nvSpPr>
          <p:cNvPr id="87050" name="Footer Placeholder 1"/>
          <p:cNvSpPr txBox="1">
            <a:spLocks noGrp="1" noChangeArrowheads="1"/>
          </p:cNvSpPr>
          <p:nvPr/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</a:t>
            </a:r>
          </a:p>
        </p:txBody>
      </p:sp>
      <p:sp>
        <p:nvSpPr>
          <p:cNvPr id="87051" name="Rectangle 1"/>
          <p:cNvSpPr>
            <a:spLocks noChangeArrowheads="1"/>
          </p:cNvSpPr>
          <p:nvPr/>
        </p:nvSpPr>
        <p:spPr bwMode="auto">
          <a:xfrm>
            <a:off x="90488" y="1249363"/>
            <a:ext cx="44196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3- The 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most </a:t>
            </a:r>
            <a:r>
              <a:rPr lang="en-US" sz="2000" b="1" dirty="0">
                <a:solidFill>
                  <a:srgbClr val="0070C0"/>
                </a:solidFill>
                <a:latin typeface="Times New Roman" charset="0"/>
                <a:cs typeface="Times New Roman" charset="0"/>
              </a:rPr>
              <a:t>acidic compound is?</a:t>
            </a:r>
          </a:p>
        </p:txBody>
      </p:sp>
      <p:graphicFrame>
        <p:nvGraphicFramePr>
          <p:cNvPr id="87052" name="كائن 1"/>
          <p:cNvGraphicFramePr>
            <a:graphicFrameLocks noChangeAspect="1"/>
          </p:cNvGraphicFramePr>
          <p:nvPr/>
        </p:nvGraphicFramePr>
        <p:xfrm>
          <a:off x="381000" y="1524000"/>
          <a:ext cx="5943600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r:id="rId5" imgW="4000500" imgH="1076325" progId="ChemWindow.Document">
                  <p:embed/>
                </p:oleObj>
              </mc:Choice>
              <mc:Fallback>
                <p:oleObj r:id="rId5" imgW="4000500" imgH="1076325" progId="ChemWindo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24000"/>
                        <a:ext cx="5943600" cy="159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defRPr/>
            </a:pPr>
            <a:r>
              <a:rPr lang="en-US" sz="1800" b="1" kern="10" smtClean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7054" name="Picture 1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5" name="Picture 1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5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D36E6311-9BC6-FF4F-9813-3D40DD4DB817}" type="slidenum">
              <a:rPr lang="en-US" sz="1200">
                <a:solidFill>
                  <a:srgbClr val="898989"/>
                </a:solidFill>
                <a:latin typeface="Arial" charset="0"/>
              </a:rPr>
              <a:pPr/>
              <a:t>6</a:t>
            </a:fld>
            <a:endParaRPr 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01113" y="1651000"/>
            <a:ext cx="2913062" cy="6208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73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WordArt 4"/>
          <p:cNvSpPr>
            <a:spLocks noChangeArrowheads="1" noChangeShapeType="1" noTextEdit="1"/>
          </p:cNvSpPr>
          <p:nvPr/>
        </p:nvSpPr>
        <p:spPr bwMode="auto">
          <a:xfrm>
            <a:off x="1752600" y="2895600"/>
            <a:ext cx="5638800" cy="9144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defRPr/>
            </a:pPr>
            <a:r>
              <a:rPr lang="en-US" sz="3600" kern="10" dirty="0">
                <a:latin typeface="Times New Roman"/>
                <a:ea typeface="Arial Black"/>
                <a:cs typeface="Times New Roman"/>
              </a:rPr>
              <a:t>      </a:t>
            </a:r>
          </a:p>
        </p:txBody>
      </p:sp>
      <p:sp>
        <p:nvSpPr>
          <p:cNvPr id="50179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E205E49-F126-CA4F-A8B7-7F3681600217}" type="slidenum">
              <a:rPr lang="ar-sa" sz="1400">
                <a:cs typeface="Arial" charset="0"/>
              </a:rPr>
              <a:pPr eaLnBrk="1" hangingPunct="1"/>
              <a:t>7</a:t>
            </a:fld>
            <a:endParaRPr lang="ar-sa" sz="1400">
              <a:cs typeface="Arial" charset="0"/>
            </a:endParaRPr>
          </a:p>
        </p:txBody>
      </p:sp>
      <p:sp>
        <p:nvSpPr>
          <p:cNvPr id="5018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1F004C4-FF1D-6A4F-B895-8F5CA3B15396}" type="slidenum">
              <a:rPr lang="en-US">
                <a:solidFill>
                  <a:srgbClr val="D1EAEE"/>
                </a:solidFill>
                <a:latin typeface="Constantia" charset="0"/>
              </a:rPr>
              <a:pPr eaLnBrk="1" hangingPunct="1"/>
              <a:t>7</a:t>
            </a:fld>
            <a:endParaRPr lang="en-US">
              <a:solidFill>
                <a:srgbClr val="D1EAEE"/>
              </a:solidFill>
              <a:latin typeface="Constantia" charset="0"/>
            </a:endParaRPr>
          </a:p>
        </p:txBody>
      </p:sp>
      <p:pic>
        <p:nvPicPr>
          <p:cNvPr id="50181" name="Picture 5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0183" name="Picture 7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3276600" y="1905000"/>
            <a:ext cx="1838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b="1">
                <a:latin typeface="Times New Roman" charset="0"/>
              </a:rPr>
              <a:t>Amines</a:t>
            </a:r>
            <a:endParaRPr lang="en-US" sz="4000">
              <a:latin typeface="Times New Roman" charset="0"/>
            </a:endParaRPr>
          </a:p>
        </p:txBody>
      </p:sp>
      <p:pic>
        <p:nvPicPr>
          <p:cNvPr id="50186" name="Picture 1" descr="100px-Methylamine-3D-bal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314960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6378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3"/>
          <p:cNvSpPr txBox="1">
            <a:spLocks noChangeArrowheads="1"/>
          </p:cNvSpPr>
          <p:nvPr/>
        </p:nvSpPr>
        <p:spPr bwMode="auto">
          <a:xfrm>
            <a:off x="2819400" y="609600"/>
            <a:ext cx="26654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5800"/>
              </a:lnSpc>
            </a:pPr>
            <a:r>
              <a:rPr 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Questions</a:t>
            </a:r>
          </a:p>
        </p:txBody>
      </p:sp>
      <p:sp>
        <p:nvSpPr>
          <p:cNvPr id="61443" name="Content Placeholder 5"/>
          <p:cNvSpPr txBox="1">
            <a:spLocks noChangeArrowheads="1"/>
          </p:cNvSpPr>
          <p:nvPr/>
        </p:nvSpPr>
        <p:spPr bwMode="auto">
          <a:xfrm>
            <a:off x="7938" y="1557338"/>
            <a:ext cx="83375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SzPct val="150000"/>
              <a:buFont typeface="Arial" charset="0"/>
              <a:buChar char="•"/>
            </a:pPr>
            <a:r>
              <a:rPr lang="en-US" sz="2400" dirty="0">
                <a:latin typeface="Times New Roman" charset="0"/>
              </a:rPr>
              <a:t>Write the structure of </a:t>
            </a:r>
            <a:r>
              <a:rPr lang="en-US" sz="2400" i="1" dirty="0">
                <a:latin typeface="Times New Roman" charset="0"/>
              </a:rPr>
              <a:t>p</a:t>
            </a:r>
            <a:r>
              <a:rPr lang="en-US" sz="2400" dirty="0">
                <a:latin typeface="Times New Roman" charset="0"/>
              </a:rPr>
              <a:t>-</a:t>
            </a:r>
            <a:r>
              <a:rPr lang="en-US" sz="2400" dirty="0" err="1">
                <a:latin typeface="Times New Roman" charset="0"/>
              </a:rPr>
              <a:t>nitrobenzylamine</a:t>
            </a:r>
            <a:r>
              <a:rPr lang="en-US" sz="2400" dirty="0" smtClean="0">
                <a:latin typeface="Times New Roman" charset="0"/>
              </a:rPr>
              <a:t>?</a:t>
            </a:r>
          </a:p>
          <a:p>
            <a:pPr marL="0" indent="0" eaLnBrk="1" hangingPunct="1">
              <a:spcBef>
                <a:spcPct val="20000"/>
              </a:spcBef>
              <a:buSzPct val="150000"/>
            </a:pPr>
            <a:endParaRPr lang="en-US" sz="2400" dirty="0" smtClean="0">
              <a:latin typeface="Times New Roman" charset="0"/>
            </a:endParaRPr>
          </a:p>
          <a:p>
            <a:pPr marL="0" indent="0" eaLnBrk="1" hangingPunct="1">
              <a:spcBef>
                <a:spcPct val="20000"/>
              </a:spcBef>
              <a:buSzPct val="150000"/>
            </a:pPr>
            <a:endParaRPr lang="en-US" sz="2400" dirty="0">
              <a:latin typeface="Times New Roman" charset="0"/>
            </a:endParaRPr>
          </a:p>
          <a:p>
            <a:pPr marL="0" indent="0" eaLnBrk="1" hangingPunct="1">
              <a:spcBef>
                <a:spcPct val="20000"/>
              </a:spcBef>
              <a:buSzPct val="150000"/>
            </a:pPr>
            <a:endParaRPr lang="en-US" sz="2400" dirty="0" smtClean="0">
              <a:latin typeface="Times New Roman" charset="0"/>
            </a:endParaRPr>
          </a:p>
          <a:p>
            <a:pPr marL="0" indent="0" eaLnBrk="1" hangingPunct="1">
              <a:spcBef>
                <a:spcPct val="20000"/>
              </a:spcBef>
              <a:buSzPct val="150000"/>
            </a:pPr>
            <a:endParaRPr lang="en-US" sz="2400" dirty="0">
              <a:latin typeface="Times New Roman" charset="0"/>
            </a:endParaRPr>
          </a:p>
          <a:p>
            <a:pPr eaLnBrk="1" hangingPunct="1">
              <a:spcBef>
                <a:spcPct val="20000"/>
              </a:spcBef>
              <a:buSzPct val="150000"/>
              <a:buFont typeface="Arial" charset="0"/>
              <a:buChar char="•"/>
            </a:pPr>
            <a:r>
              <a:rPr lang="en-US" sz="2400" dirty="0">
                <a:latin typeface="Times New Roman" charset="0"/>
              </a:rPr>
              <a:t>How to prepare ethylamine from </a:t>
            </a:r>
            <a:r>
              <a:rPr lang="en-US" sz="2400" dirty="0" err="1">
                <a:latin typeface="Times New Roman" charset="0"/>
              </a:rPr>
              <a:t>acetamide</a:t>
            </a:r>
            <a:r>
              <a:rPr lang="en-US" sz="2400" dirty="0" smtClean="0">
                <a:latin typeface="Times New Roman" charset="0"/>
              </a:rPr>
              <a:t>?</a:t>
            </a:r>
            <a:endParaRPr lang="en-US" sz="2400" dirty="0">
              <a:latin typeface="Times New Roman" charset="0"/>
            </a:endParaRPr>
          </a:p>
        </p:txBody>
      </p:sp>
      <p:sp>
        <p:nvSpPr>
          <p:cNvPr id="6144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614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C2B2DF-9289-274D-9754-045BDC313FEA}" type="slidenum">
              <a:rPr lang="en-US">
                <a:solidFill>
                  <a:srgbClr val="045C75"/>
                </a:solidFill>
                <a:latin typeface="Constantia" charset="0"/>
              </a:rPr>
              <a:pPr eaLnBrk="1" hangingPunct="1"/>
              <a:t>8</a:t>
            </a:fld>
            <a:endParaRPr lang="en-US">
              <a:solidFill>
                <a:srgbClr val="045C75"/>
              </a:solidFill>
              <a:latin typeface="Constantia" charset="0"/>
            </a:endParaRPr>
          </a:p>
        </p:txBody>
      </p:sp>
      <p:pic>
        <p:nvPicPr>
          <p:cNvPr id="61447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Amines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Picture 1" descr="7409-30-5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156" y="2289458"/>
            <a:ext cx="2500088" cy="1210980"/>
          </a:xfrm>
          <a:prstGeom prst="rect">
            <a:avLst/>
          </a:prstGeom>
        </p:spPr>
      </p:pic>
      <p:graphicFrame>
        <p:nvGraphicFramePr>
          <p:cNvPr id="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572443"/>
              </p:ext>
            </p:extLst>
          </p:nvPr>
        </p:nvGraphicFramePr>
        <p:xfrm>
          <a:off x="1512887" y="4382656"/>
          <a:ext cx="504031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r:id="rId6" imgW="3624128" imgH="570549" progId="ChemDraw.Document.6.0">
                  <p:embed/>
                </p:oleObj>
              </mc:Choice>
              <mc:Fallback>
                <p:oleObj r:id="rId6" imgW="3624128" imgH="570549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887" y="4382656"/>
                        <a:ext cx="5040313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4197990"/>
            <a:ext cx="205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General reaction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2316" y="5278566"/>
            <a:ext cx="71262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CONH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           </a:t>
            </a:r>
            <a:r>
              <a:rPr lang="en-US" sz="2000" dirty="0" smtClean="0"/>
              <a:t>LiAlH</a:t>
            </a:r>
            <a:r>
              <a:rPr lang="en-US" sz="2000" baseline="-25000" dirty="0" smtClean="0"/>
              <a:t>4</a:t>
            </a:r>
            <a:r>
              <a:rPr lang="en-US" sz="3200" dirty="0" smtClean="0"/>
              <a:t>           CH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CH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NH</a:t>
            </a:r>
            <a:r>
              <a:rPr lang="en-US" sz="3200" baseline="-25000" dirty="0" smtClean="0"/>
              <a:t>2</a:t>
            </a:r>
            <a:endParaRPr lang="en-US" sz="3200" baseline="-250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434026" y="5863342"/>
            <a:ext cx="14142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227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3"/>
          <p:cNvSpPr txBox="1">
            <a:spLocks noChangeArrowheads="1"/>
          </p:cNvSpPr>
          <p:nvPr/>
        </p:nvSpPr>
        <p:spPr bwMode="auto">
          <a:xfrm>
            <a:off x="2819400" y="609600"/>
            <a:ext cx="26654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5800"/>
              </a:lnSpc>
            </a:pPr>
            <a:r>
              <a:rPr 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Questions</a:t>
            </a:r>
          </a:p>
        </p:txBody>
      </p:sp>
      <p:sp>
        <p:nvSpPr>
          <p:cNvPr id="61443" name="Content Placeholder 5"/>
          <p:cNvSpPr txBox="1">
            <a:spLocks noChangeArrowheads="1"/>
          </p:cNvSpPr>
          <p:nvPr/>
        </p:nvSpPr>
        <p:spPr bwMode="auto">
          <a:xfrm>
            <a:off x="7938" y="1557338"/>
            <a:ext cx="83375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SzPct val="150000"/>
              <a:buFont typeface="Arial" charset="0"/>
              <a:buChar char="•"/>
            </a:pPr>
            <a:r>
              <a:rPr lang="en-US" sz="2400" dirty="0" smtClean="0">
                <a:latin typeface="Times New Roman" charset="0"/>
              </a:rPr>
              <a:t>Why </a:t>
            </a:r>
            <a:r>
              <a:rPr lang="en-US" sz="2400" dirty="0">
                <a:latin typeface="Times New Roman" charset="0"/>
              </a:rPr>
              <a:t>are aliphatic amines is more basic than aromatic amines</a:t>
            </a:r>
            <a:r>
              <a:rPr lang="en-US" sz="2400" dirty="0" smtClean="0">
                <a:latin typeface="Times New Roman" charset="0"/>
              </a:rPr>
              <a:t>?</a:t>
            </a:r>
            <a:endParaRPr lang="en-US" sz="2400" dirty="0">
              <a:latin typeface="Times New Roman" charset="0"/>
            </a:endParaRPr>
          </a:p>
        </p:txBody>
      </p:sp>
      <p:sp>
        <p:nvSpPr>
          <p:cNvPr id="6144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614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C2B2DF-9289-274D-9754-045BDC313FEA}" type="slidenum">
              <a:rPr lang="en-US">
                <a:solidFill>
                  <a:srgbClr val="045C75"/>
                </a:solidFill>
                <a:latin typeface="Constantia" charset="0"/>
              </a:rPr>
              <a:pPr eaLnBrk="1" hangingPunct="1"/>
              <a:t>9</a:t>
            </a:fld>
            <a:endParaRPr lang="en-US">
              <a:solidFill>
                <a:srgbClr val="045C75"/>
              </a:solidFill>
              <a:latin typeface="Constantia" charset="0"/>
            </a:endParaRPr>
          </a:p>
        </p:txBody>
      </p:sp>
      <p:pic>
        <p:nvPicPr>
          <p:cNvPr id="61447" name="Picture 6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7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Amines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506" y="2286030"/>
            <a:ext cx="8229384" cy="37337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76" y="5867336"/>
            <a:ext cx="4648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Donating Group increase the Basicity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346" y="5867336"/>
            <a:ext cx="28193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Electron withdrawing Group decrease the Basicity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944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292</Words>
  <Application>Microsoft Macintosh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Office Theme</vt:lpstr>
      <vt:lpstr>ChemDraw.Document.6.0</vt:lpstr>
      <vt:lpstr>ChemWindow.Document</vt:lpstr>
      <vt:lpstr>CS ChemDraw Drawing</vt:lpstr>
      <vt:lpstr>PowerPoint Presentation</vt:lpstr>
      <vt:lpstr>PowerPoint Presentation</vt:lpstr>
      <vt:lpstr>PowerPoint Presentation</vt:lpstr>
      <vt:lpstr>PowerPoint Presentation</vt:lpstr>
      <vt:lpstr>Questions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Dody dody</dc:creator>
  <cp:lastModifiedBy>Dody dody</cp:lastModifiedBy>
  <cp:revision>3</cp:revision>
  <dcterms:created xsi:type="dcterms:W3CDTF">2015-05-18T07:59:20Z</dcterms:created>
  <dcterms:modified xsi:type="dcterms:W3CDTF">2015-05-18T08:35:10Z</dcterms:modified>
</cp:coreProperties>
</file>