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38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9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63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83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9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1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85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9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44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59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345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110C2C3-96E8-4BB5-BC98-A0A13D8B5FA4}" type="datetimeFigureOut">
              <a:rPr lang="en-GB" smtClean="0"/>
              <a:pPr/>
              <a:t>04/02/2015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05E9B0-270B-4533-A84F-8CA201BDB95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02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Chemical_reac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sa/imgres?imgurl=http://www.ihcworld.com/catalog/images/products/spotting-plates.gif&amp;imgrefurl=http://www.ihcworld.com/catalog/Histology-Supplies/c6/index.html&amp;usg=__4VumZqJUcpF_tVqjQW-Xf9Ogi8g=&amp;h=400&amp;w=584&amp;sz=138&amp;hl=ar&amp;start=10&amp;zoom=1&amp;tbnid=6yXRuu5xzFkZtM:&amp;tbnh=92&amp;tbnw=135&amp;ei=6dRPUKjcC4el0AXX5IC4Ag&amp;prev=/search?q=spotting+plate&amp;hl=ar&amp;safe=active&amp;sa=N&amp;gbv=2&amp;tbm=isch&amp;itbs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the hydrolytic activity of salivary amylase on starch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08012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3399"/>
                </a:solidFill>
              </a:rPr>
              <a:t>Cls 331</a:t>
            </a:r>
            <a:endParaRPr lang="en-GB" sz="3200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3399"/>
                </a:solidFill>
              </a:rPr>
              <a:t>Procedure</a:t>
            </a:r>
            <a:r>
              <a:rPr lang="en-US" dirty="0">
                <a:solidFill>
                  <a:srgbClr val="FF3399"/>
                </a:solidFill>
              </a:rPr>
              <a:t>: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8747" t="5375" r="-937" b="2687"/>
          <a:stretch/>
        </p:blipFill>
        <p:spPr>
          <a:xfrm>
            <a:off x="1403648" y="1714876"/>
            <a:ext cx="5881426" cy="458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9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7951" r="-1030"/>
          <a:stretch/>
        </p:blipFill>
        <p:spPr>
          <a:xfrm>
            <a:off x="755576" y="836712"/>
            <a:ext cx="7698432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11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3399"/>
                </a:solidFill>
              </a:rPr>
              <a:t>Enzymes</a:t>
            </a:r>
            <a:r>
              <a:rPr lang="en-US" dirty="0">
                <a:solidFill>
                  <a:srgbClr val="FF3399"/>
                </a:solidFill>
              </a:rPr>
              <a:t>: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are biological molecules that catalyze (i.e., increase the rates of)chemical reactions.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hlinkClick r:id="rId2" tooltip="Chemical reaction"/>
              </a:rPr>
              <a:t> </a:t>
            </a:r>
            <a:endParaRPr lang="en-GB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800" dirty="0" smtClean="0"/>
              <a:t> 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12976"/>
            <a:ext cx="3896009" cy="3052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Enzymes’ Criteria :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v"/>
            </a:pPr>
            <a:r>
              <a:rPr lang="ar-SA" sz="3200" dirty="0" smtClean="0"/>
              <a:t> 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Enzymes are very specific</a:t>
            </a:r>
            <a:r>
              <a:rPr lang="ar-SA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v"/>
            </a:pP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Activity is affected by: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temperature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Pressure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chemical environment (e.g., PH)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the concentration of substrate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457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solidFill>
                  <a:srgbClr val="FF3399"/>
                </a:solidFill>
              </a:rPr>
              <a:t>Amylase:</a:t>
            </a:r>
            <a:r>
              <a:rPr lang="en-GB" sz="2800" dirty="0">
                <a:solidFill>
                  <a:srgbClr val="FF3399"/>
                </a:solidFill>
              </a:rPr>
              <a:t> 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alibri"/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alibri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a hydrolytic enzyme which breaks down many polysaccharides (starch) which is a polymer of D- glucose units linked by </a:t>
            </a:r>
            <a:r>
              <a:rPr lang="el-GR" sz="2800" dirty="0">
                <a:solidFill>
                  <a:schemeClr val="accent1">
                    <a:lumMod val="75000"/>
                  </a:schemeClr>
                </a:solidFill>
              </a:rPr>
              <a:t>α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-1,4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</a:rPr>
              <a:t>glycosidic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bonds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658095"/>
            <a:ext cx="3608742" cy="2684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sz="3200" dirty="0" err="1">
                <a:solidFill>
                  <a:srgbClr val="FF3399"/>
                </a:solidFill>
              </a:rPr>
              <a:t>Achromic</a:t>
            </a:r>
            <a:r>
              <a:rPr lang="en-GB" sz="3200" dirty="0">
                <a:solidFill>
                  <a:srgbClr val="FF3399"/>
                </a:solidFill>
              </a:rPr>
              <a:t> point: </a:t>
            </a:r>
            <a:endParaRPr lang="en-US" sz="3200" dirty="0" smtClean="0">
              <a:solidFill>
                <a:srgbClr val="FF3399"/>
              </a:solidFill>
              <a:latin typeface="Calibri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point in time during the action of amylase on starch at which the reaction mixture no longer gives a colour with iodine.</a:t>
            </a:r>
            <a:br>
              <a:rPr lang="en-GB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" t="6383" r="42553" b="10638"/>
          <a:stretch/>
        </p:blipFill>
        <p:spPr>
          <a:xfrm>
            <a:off x="323529" y="2830631"/>
            <a:ext cx="2718822" cy="31186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830631"/>
            <a:ext cx="3501503" cy="329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6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163359"/>
              </p:ext>
            </p:extLst>
          </p:nvPr>
        </p:nvGraphicFramePr>
        <p:xfrm>
          <a:off x="466876" y="2852936"/>
          <a:ext cx="8229600" cy="230425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114800"/>
                <a:gridCol w="4114800"/>
              </a:tblGrid>
              <a:tr h="497680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libri"/>
                        </a:rPr>
                        <a:t>α</a:t>
                      </a:r>
                      <a:r>
                        <a:rPr lang="en-US" sz="2400" dirty="0" smtClean="0">
                          <a:latin typeface="Calibri"/>
                        </a:rPr>
                        <a:t>-amylase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2400" dirty="0" smtClean="0">
                          <a:latin typeface="Calibri"/>
                        </a:rPr>
                        <a:t>β</a:t>
                      </a:r>
                      <a:r>
                        <a:rPr lang="en-US" sz="2400" dirty="0" smtClean="0">
                          <a:latin typeface="Calibri"/>
                        </a:rPr>
                        <a:t>-amylase</a:t>
                      </a:r>
                      <a:endParaRPr lang="en-GB" sz="2400" dirty="0"/>
                    </a:p>
                  </a:txBody>
                  <a:tcPr/>
                </a:tc>
              </a:tr>
              <a:tr h="478085">
                <a:tc>
                  <a:txBody>
                    <a:bodyPr/>
                    <a:lstStyle/>
                    <a:p>
                      <a:r>
                        <a:rPr lang="en-GB" dirty="0" smtClean="0"/>
                        <a:t>act on alpha 1-4 bonds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 on alpha 1-4 bonds</a:t>
                      </a:r>
                      <a:endParaRPr lang="en-GB" dirty="0"/>
                    </a:p>
                  </a:txBody>
                  <a:tcPr/>
                </a:tc>
              </a:tr>
              <a:tr h="478085">
                <a:tc>
                  <a:txBody>
                    <a:bodyPr/>
                    <a:lstStyle/>
                    <a:p>
                      <a:r>
                        <a:rPr lang="en-US" dirty="0" smtClean="0"/>
                        <a:t>randomly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Working from the non-reducing end</a:t>
                      </a:r>
                      <a:endParaRPr lang="en-GB" dirty="0"/>
                    </a:p>
                  </a:txBody>
                  <a:tcPr/>
                </a:tc>
              </a:tr>
              <a:tr h="850407">
                <a:tc>
                  <a:txBody>
                    <a:bodyPr/>
                    <a:lstStyle/>
                    <a:p>
                      <a:r>
                        <a:rPr lang="en-GB" dirty="0" smtClean="0"/>
                        <a:t>faster-acting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Slower , not be found in animal 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3399"/>
                </a:solidFill>
              </a:rPr>
              <a:t>Results:</a:t>
            </a:r>
            <a:endParaRPr lang="en-GB" sz="4000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Starch+ iodine                          blue 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Dextrin + iodine                        reddish brown 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Maltose+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iodine         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         colorless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glucose+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iodine           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         colorless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Clr>
                <a:srgbClr val="FF3399"/>
              </a:buClr>
            </a:pPr>
            <a:endParaRPr lang="en-US" dirty="0"/>
          </a:p>
          <a:p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3155871" y="2722262"/>
            <a:ext cx="925754" cy="4571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3155871" y="3205741"/>
            <a:ext cx="925754" cy="4571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155871" y="3689220"/>
            <a:ext cx="925754" cy="4571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155871" y="4257446"/>
            <a:ext cx="925754" cy="45719"/>
          </a:xfrm>
          <a:prstGeom prst="right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3399"/>
                </a:solidFill>
              </a:rPr>
              <a:t>Materials:</a:t>
            </a:r>
            <a:endParaRPr lang="en-GB" sz="4400" b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phosphate buffer PH =6.7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iodine solution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sodium chloride. (accelerate the reaction).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spotting plate.</a:t>
            </a:r>
          </a:p>
          <a:p>
            <a:pPr>
              <a:buClr>
                <a:srgbClr val="FF3399"/>
              </a:buClr>
              <a:buFont typeface="Wingdings" panose="05000000000000000000" pitchFamily="2" charset="2"/>
              <a:buChar char="ü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water bath (37 &amp; 95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⁰c).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t1.gstatic.com/images?q=tbn:ANd9GcSa0O0dXwp1_cx639Q1kuhMNxNApeG8Z4uqwPLIvT3YjB8yIW_6AOM-wRzB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653136"/>
            <a:ext cx="2376264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1450757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Procedure</a:t>
            </a:r>
            <a:r>
              <a:rPr lang="en-US" dirty="0" smtClean="0">
                <a:solidFill>
                  <a:srgbClr val="FF3399"/>
                </a:solidFill>
              </a:rPr>
              <a:t>:  </a:t>
            </a:r>
            <a:endParaRPr lang="en-US" dirty="0">
              <a:solidFill>
                <a:srgbClr val="FF33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854" t="17916" r="3418" b="-4508"/>
          <a:stretch/>
        </p:blipFill>
        <p:spPr>
          <a:xfrm>
            <a:off x="35496" y="2420888"/>
            <a:ext cx="8208912" cy="417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367</TotalTime>
  <Words>160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Retrospect</vt:lpstr>
      <vt:lpstr>  the hydrolytic activity of salivary amylase on starch</vt:lpstr>
      <vt:lpstr>Enzymes:</vt:lpstr>
      <vt:lpstr>Enzymes’ Criteria :</vt:lpstr>
      <vt:lpstr>PowerPoint Presentation</vt:lpstr>
      <vt:lpstr>PowerPoint Presentation</vt:lpstr>
      <vt:lpstr>  </vt:lpstr>
      <vt:lpstr>Results:</vt:lpstr>
      <vt:lpstr>Materials:</vt:lpstr>
      <vt:lpstr>Procedure:  </vt:lpstr>
      <vt:lpstr>Procedure: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Exp#1 the hydrolytic activity of salivary amylase on starch</dc:title>
  <dc:creator>hakeem</dc:creator>
  <cp:lastModifiedBy>ksu-1-57</cp:lastModifiedBy>
  <cp:revision>29</cp:revision>
  <dcterms:created xsi:type="dcterms:W3CDTF">2012-09-11T22:28:56Z</dcterms:created>
  <dcterms:modified xsi:type="dcterms:W3CDTF">2015-02-05T08:21:37Z</dcterms:modified>
</cp:coreProperties>
</file>