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9" autoAdjust="0"/>
    <p:restoredTop sz="94660"/>
  </p:normalViewPr>
  <p:slideViewPr>
    <p:cSldViewPr snapToGrid="0" snapToObjects="1">
      <p:cViewPr varScale="1">
        <p:scale>
          <a:sx n="86" d="100"/>
          <a:sy n="86"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11" name="Slide Number Placeholder 10"/>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BBD3581A-439C-DF4E-99C4-40B81EB5EA6F}"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C5C6123-EFAB-0C47-B4F3-FB6EDB042C9F}" type="datetimeFigureOut">
              <a:rPr lang="en-US" smtClean="0"/>
              <a:pPr/>
              <a:t>2/9/2015</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BBD3581A-439C-DF4E-99C4-40B81EB5EA6F}" type="slidenum">
              <a:rPr lang="en-GB" smtClean="0"/>
              <a:pPr/>
              <a:t>‹#›</a:t>
            </a:fld>
            <a:endParaRPr lang="en-GB"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C5C6123-EFAB-0C47-B4F3-FB6EDB042C9F}" type="datetimeFigureOut">
              <a:rPr lang="en-US" smtClean="0"/>
              <a:pPr/>
              <a:t>2/9/2015</a:t>
            </a:fld>
            <a:endParaRPr lang="en-GB"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GB"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BD3581A-439C-DF4E-99C4-40B81EB5EA6F}"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5904" y="1395412"/>
            <a:ext cx="7772400" cy="1470025"/>
          </a:xfrm>
        </p:spPr>
        <p:txBody>
          <a:bodyPr/>
          <a:lstStyle/>
          <a:p>
            <a:r>
              <a:rPr lang="en-GB" dirty="0" smtClean="0">
                <a:latin typeface="Arial" pitchFamily="34" charset="0"/>
                <a:cs typeface="Arial" pitchFamily="34" charset="0"/>
              </a:rPr>
              <a:t>Standardisation of Sodium Hydroxide solution </a:t>
            </a:r>
            <a:endParaRPr lang="en-GB" dirty="0">
              <a:latin typeface="Arial" pitchFamily="34" charset="0"/>
              <a:cs typeface="Arial" pitchFamily="34" charset="0"/>
            </a:endParaRPr>
          </a:p>
        </p:txBody>
      </p:sp>
      <p:sp>
        <p:nvSpPr>
          <p:cNvPr id="3" name="Subtitle 2"/>
          <p:cNvSpPr>
            <a:spLocks noGrp="1"/>
          </p:cNvSpPr>
          <p:nvPr>
            <p:ph type="subTitle" idx="1"/>
          </p:nvPr>
        </p:nvSpPr>
        <p:spPr>
          <a:xfrm>
            <a:off x="1371600" y="3258367"/>
            <a:ext cx="6400800" cy="1752600"/>
          </a:xfrm>
        </p:spPr>
        <p:txBody>
          <a:bodyPr/>
          <a:lstStyle/>
          <a:p>
            <a:r>
              <a:rPr lang="en-GB" dirty="0" smtClean="0">
                <a:latin typeface="Arial" pitchFamily="34" charset="0"/>
                <a:cs typeface="Arial" pitchFamily="34" charset="0"/>
              </a:rPr>
              <a:t>Done by : </a:t>
            </a:r>
            <a:r>
              <a:rPr lang="en-GB" dirty="0" err="1" smtClean="0">
                <a:latin typeface="Arial" pitchFamily="34" charset="0"/>
                <a:cs typeface="Arial" pitchFamily="34" charset="0"/>
              </a:rPr>
              <a:t>Samyah</a:t>
            </a:r>
            <a:r>
              <a:rPr lang="en-GB" dirty="0" smtClean="0">
                <a:latin typeface="Arial" pitchFamily="34" charset="0"/>
                <a:cs typeface="Arial" pitchFamily="34" charset="0"/>
              </a:rPr>
              <a:t> </a:t>
            </a:r>
            <a:r>
              <a:rPr lang="en-GB" dirty="0" err="1" smtClean="0">
                <a:latin typeface="Arial" pitchFamily="34" charset="0"/>
                <a:cs typeface="Arial" pitchFamily="34" charset="0"/>
              </a:rPr>
              <a:t>Alanazi</a:t>
            </a:r>
            <a:endParaRPr lang="ar-SA" dirty="0" smtClean="0">
              <a:latin typeface="Arial" pitchFamily="34" charset="0"/>
              <a:cs typeface="Arial" pitchFamily="34" charset="0"/>
            </a:endParaRPr>
          </a:p>
          <a:p>
            <a:r>
              <a:rPr lang="en-US" b="1" dirty="0" err="1" smtClean="0">
                <a:effectLst>
                  <a:outerShdw blurRad="38100" dist="38100" dir="2700000" algn="tl">
                    <a:srgbClr val="000000">
                      <a:alpha val="43137"/>
                    </a:srgbClr>
                  </a:outerShdw>
                </a:effectLst>
                <a:latin typeface="Arial" pitchFamily="34" charset="0"/>
                <a:cs typeface="Arial" pitchFamily="34" charset="0"/>
              </a:rPr>
              <a:t>Cls</a:t>
            </a:r>
            <a:r>
              <a:rPr lang="en-US" b="1" dirty="0" smtClean="0">
                <a:effectLst>
                  <a:outerShdw blurRad="38100" dist="38100" dir="2700000" algn="tl">
                    <a:srgbClr val="000000">
                      <a:alpha val="43137"/>
                    </a:srgbClr>
                  </a:outerShdw>
                </a:effectLst>
                <a:latin typeface="Arial" pitchFamily="34" charset="0"/>
                <a:cs typeface="Arial" pitchFamily="34" charset="0"/>
              </a:rPr>
              <a:t> 231</a:t>
            </a:r>
            <a:endParaRPr lang="en-GB" b="1" dirty="0">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 xmlns:p14="http://schemas.microsoft.com/office/powerpoint/2010/main" val="1596758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2189018"/>
            <a:ext cx="8229600" cy="3937145"/>
          </a:xfrm>
        </p:spPr>
        <p:txBody>
          <a:bodyPr>
            <a:normAutofit/>
          </a:bodyPr>
          <a:lstStyle/>
          <a:p>
            <a:r>
              <a:rPr lang="en-GB" sz="2400" dirty="0" smtClean="0">
                <a:latin typeface="Arial" pitchFamily="34" charset="0"/>
                <a:cs typeface="Arial" pitchFamily="34" charset="0"/>
              </a:rPr>
              <a:t>3- to visualise the end point, an indicator is added to the reaction.</a:t>
            </a:r>
          </a:p>
          <a:p>
            <a:r>
              <a:rPr lang="en-GB" sz="2400" dirty="0" smtClean="0">
                <a:latin typeface="Arial" pitchFamily="34" charset="0"/>
                <a:cs typeface="Arial" pitchFamily="34" charset="0"/>
              </a:rPr>
              <a:t>4- An indicator: is a chemical that changes colour at a particular pH. </a:t>
            </a:r>
            <a:r>
              <a:rPr lang="en-US" sz="2400" dirty="0" smtClean="0">
                <a:latin typeface="Arial" pitchFamily="34" charset="0"/>
                <a:cs typeface="Arial" pitchFamily="34" charset="0"/>
              </a:rPr>
              <a:t>W</a:t>
            </a:r>
            <a:r>
              <a:rPr lang="en-GB" sz="2400" dirty="0" smtClean="0">
                <a:latin typeface="Arial" pitchFamily="34" charset="0"/>
                <a:cs typeface="Arial" pitchFamily="34" charset="0"/>
              </a:rPr>
              <a:t>hen just a tiny excess of an acid or base is added beyond the completion of the reaction , the indicator changes colour. </a:t>
            </a:r>
            <a:r>
              <a:rPr lang="en-US" sz="2400" dirty="0" smtClean="0">
                <a:latin typeface="Arial" pitchFamily="34" charset="0"/>
                <a:cs typeface="Arial" pitchFamily="34" charset="0"/>
              </a:rPr>
              <a:t>T</a:t>
            </a:r>
            <a:r>
              <a:rPr lang="en-GB" sz="2400" dirty="0" smtClean="0">
                <a:latin typeface="Arial" pitchFamily="34" charset="0"/>
                <a:cs typeface="Arial" pitchFamily="34" charset="0"/>
              </a:rPr>
              <a:t>he amount added from the burette at this point is called the endpoint. </a:t>
            </a:r>
          </a:p>
        </p:txBody>
      </p:sp>
    </p:spTree>
    <p:extLst>
      <p:ext uri="{BB962C8B-B14F-4D97-AF65-F5344CB8AC3E}">
        <p14:creationId xmlns="" xmlns:p14="http://schemas.microsoft.com/office/powerpoint/2010/main" val="690943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r>
              <a:rPr lang="en-GB" sz="2400" b="1" u="sng" dirty="0" smtClean="0">
                <a:latin typeface="Arial" pitchFamily="34" charset="0"/>
                <a:cs typeface="Arial" pitchFamily="34" charset="0"/>
              </a:rPr>
              <a:t>Reagents:</a:t>
            </a:r>
          </a:p>
          <a:p>
            <a:pPr>
              <a:buNone/>
            </a:pPr>
            <a:endParaRPr lang="en-GB" sz="2400" b="1" u="sng" dirty="0" smtClean="0">
              <a:latin typeface="Arial" pitchFamily="34" charset="0"/>
              <a:cs typeface="Arial" pitchFamily="34" charset="0"/>
            </a:endParaRPr>
          </a:p>
          <a:p>
            <a:pPr>
              <a:buNone/>
            </a:pPr>
            <a:endParaRPr lang="en-GB" sz="2400" b="1" u="sng" dirty="0" smtClean="0">
              <a:latin typeface="Arial" pitchFamily="34" charset="0"/>
              <a:cs typeface="Arial" pitchFamily="34" charset="0"/>
            </a:endParaRPr>
          </a:p>
          <a:p>
            <a:r>
              <a:rPr lang="en-GB" sz="2400" dirty="0" smtClean="0">
                <a:latin typeface="Arial" pitchFamily="34" charset="0"/>
                <a:cs typeface="Arial" pitchFamily="34" charset="0"/>
              </a:rPr>
              <a:t>1- potassium Acid Phthalate(KHP, dried for 2 hours at 110 C). </a:t>
            </a:r>
          </a:p>
          <a:p>
            <a:r>
              <a:rPr lang="en-GB" sz="2400" dirty="0" smtClean="0">
                <a:latin typeface="Arial" pitchFamily="34" charset="0"/>
                <a:cs typeface="Arial" pitchFamily="34" charset="0"/>
              </a:rPr>
              <a:t>2- Working Sodium Hydroxide Solution (0.1 M, carbonate free).</a:t>
            </a:r>
          </a:p>
          <a:p>
            <a:r>
              <a:rPr lang="en-GB" sz="2400" dirty="0" smtClean="0">
                <a:latin typeface="Arial" pitchFamily="34" charset="0"/>
                <a:cs typeface="Arial" pitchFamily="34" charset="0"/>
              </a:rPr>
              <a:t>3- Phenolphthalein Indicator Solution (0.5 g in 50 ml ETOH + 50 ml H2O).</a:t>
            </a:r>
            <a:endParaRPr lang="en-GB" sz="2400" dirty="0">
              <a:latin typeface="Arial" pitchFamily="34" charset="0"/>
              <a:cs typeface="Arial" pitchFamily="34" charset="0"/>
            </a:endParaRPr>
          </a:p>
        </p:txBody>
      </p:sp>
    </p:spTree>
    <p:extLst>
      <p:ext uri="{BB962C8B-B14F-4D97-AF65-F5344CB8AC3E}">
        <p14:creationId xmlns="" xmlns:p14="http://schemas.microsoft.com/office/powerpoint/2010/main" val="1604408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Autofit/>
          </a:bodyPr>
          <a:lstStyle/>
          <a:p>
            <a:r>
              <a:rPr lang="en-GB" b="1" u="sng" dirty="0" smtClean="0">
                <a:solidFill>
                  <a:schemeClr val="accent1"/>
                </a:solidFill>
              </a:rPr>
              <a:t>Procedure:</a:t>
            </a:r>
            <a:endParaRPr lang="en-GB" sz="2800" b="1" u="sng" dirty="0" smtClean="0">
              <a:solidFill>
                <a:schemeClr val="accent1"/>
              </a:solidFill>
              <a:latin typeface="Arial" pitchFamily="34" charset="0"/>
              <a:cs typeface="Arial" pitchFamily="34" charset="0"/>
            </a:endParaRPr>
          </a:p>
          <a:p>
            <a:r>
              <a:rPr lang="en-GB" sz="2800" dirty="0" smtClean="0">
                <a:latin typeface="Arial" pitchFamily="34" charset="0"/>
                <a:cs typeface="Arial" pitchFamily="34" charset="0"/>
              </a:rPr>
              <a:t>1- Accurately weigh 0.5 grams of KHP into each of two 250 ml Erlenmeyer flasks.</a:t>
            </a:r>
          </a:p>
          <a:p>
            <a:r>
              <a:rPr lang="en-GB" sz="2800" dirty="0" smtClean="0">
                <a:latin typeface="Arial" pitchFamily="34" charset="0"/>
                <a:cs typeface="Arial" pitchFamily="34" charset="0"/>
              </a:rPr>
              <a:t>2- Dissolve each sample in approximately 100 ml of distilled water (boiled and cooled).</a:t>
            </a:r>
          </a:p>
          <a:p>
            <a:r>
              <a:rPr lang="en-GB" sz="2800" dirty="0" smtClean="0">
                <a:latin typeface="Arial" pitchFamily="34" charset="0"/>
                <a:cs typeface="Arial" pitchFamily="34" charset="0"/>
              </a:rPr>
              <a:t>3- Rinse a clean burette two times with 5 ml portions of the NaOH solution to be used when titrating, then titrate to the first </a:t>
            </a:r>
            <a:r>
              <a:rPr lang="en-GB" sz="2800" smtClean="0">
                <a:latin typeface="Arial" pitchFamily="34" charset="0"/>
                <a:cs typeface="Arial" pitchFamily="34" charset="0"/>
              </a:rPr>
              <a:t>pink colour </a:t>
            </a:r>
            <a:r>
              <a:rPr lang="en-GB" sz="2800" dirty="0" smtClean="0">
                <a:latin typeface="Arial" pitchFamily="34" charset="0"/>
                <a:cs typeface="Arial" pitchFamily="34" charset="0"/>
              </a:rPr>
              <a:t>that persists for at least 30 seconds. </a:t>
            </a:r>
          </a:p>
          <a:p>
            <a:r>
              <a:rPr lang="en-GB" sz="2800" dirty="0" smtClean="0">
                <a:latin typeface="Arial" pitchFamily="34" charset="0"/>
                <a:cs typeface="Arial" pitchFamily="34" charset="0"/>
              </a:rPr>
              <a:t>4- calculate the molarity of the alkaline solution. </a:t>
            </a:r>
            <a:endParaRPr lang="en-GB" sz="2800" dirty="0">
              <a:latin typeface="Arial" pitchFamily="34" charset="0"/>
              <a:cs typeface="Arial" pitchFamily="34" charset="0"/>
            </a:endParaRPr>
          </a:p>
        </p:txBody>
      </p:sp>
    </p:spTree>
    <p:extLst>
      <p:ext uri="{BB962C8B-B14F-4D97-AF65-F5344CB8AC3E}">
        <p14:creationId xmlns="" xmlns:p14="http://schemas.microsoft.com/office/powerpoint/2010/main" val="23180418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Calculation</a:t>
            </a:r>
            <a:endParaRPr lang="en-GB" b="1" dirty="0"/>
          </a:p>
        </p:txBody>
      </p:sp>
      <p:sp>
        <p:nvSpPr>
          <p:cNvPr id="3" name="Content Placeholder 2"/>
          <p:cNvSpPr>
            <a:spLocks noGrp="1"/>
          </p:cNvSpPr>
          <p:nvPr>
            <p:ph idx="1"/>
          </p:nvPr>
        </p:nvSpPr>
        <p:spPr/>
        <p:txBody>
          <a:bodyPr>
            <a:normAutofit fontScale="85000" lnSpcReduction="20000"/>
          </a:bodyPr>
          <a:lstStyle/>
          <a:p>
            <a:r>
              <a:rPr lang="en-US" dirty="0" smtClean="0">
                <a:latin typeface="Arial" pitchFamily="34" charset="0"/>
                <a:cs typeface="Arial" pitchFamily="34" charset="0"/>
              </a:rPr>
              <a:t>U</a:t>
            </a:r>
            <a:r>
              <a:rPr lang="en-GB" dirty="0" smtClean="0">
                <a:latin typeface="Arial" pitchFamily="34" charset="0"/>
                <a:cs typeface="Arial" pitchFamily="34" charset="0"/>
              </a:rPr>
              <a:t>sing basic stoichiometry, the moles of NaOH in the solution can be determined from the moles of KHP added to the reaction .</a:t>
            </a:r>
          </a:p>
          <a:p>
            <a:r>
              <a:rPr lang="en-US" dirty="0" smtClean="0">
                <a:latin typeface="Arial" pitchFamily="34" charset="0"/>
                <a:cs typeface="Arial" pitchFamily="34" charset="0"/>
              </a:rPr>
              <a:t>F</a:t>
            </a:r>
            <a:r>
              <a:rPr lang="en-GB" dirty="0" smtClean="0">
                <a:latin typeface="Arial" pitchFamily="34" charset="0"/>
                <a:cs typeface="Arial" pitchFamily="34" charset="0"/>
              </a:rPr>
              <a:t>rom this equation :</a:t>
            </a:r>
          </a:p>
          <a:p>
            <a:r>
              <a:rPr lang="en-GB" dirty="0" smtClean="0">
                <a:latin typeface="Arial" pitchFamily="34" charset="0"/>
                <a:cs typeface="Arial" pitchFamily="34" charset="0"/>
              </a:rPr>
              <a:t>KHP (acid) + NaOH (base) </a:t>
            </a:r>
            <a:r>
              <a:rPr lang="en-GB" dirty="0" smtClean="0">
                <a:latin typeface="Arial" pitchFamily="34" charset="0"/>
                <a:ea typeface="Wingdings"/>
                <a:cs typeface="Arial" pitchFamily="34" charset="0"/>
                <a:sym typeface="Wingdings"/>
              </a:rPr>
              <a:t></a:t>
            </a:r>
            <a:r>
              <a:rPr lang="en-GB" dirty="0" smtClean="0">
                <a:latin typeface="Arial" pitchFamily="34" charset="0"/>
                <a:cs typeface="Arial" pitchFamily="34" charset="0"/>
                <a:sym typeface="Wingdings"/>
              </a:rPr>
              <a:t> </a:t>
            </a:r>
            <a:r>
              <a:rPr lang="en-GB" dirty="0" err="1" smtClean="0">
                <a:latin typeface="Arial" pitchFamily="34" charset="0"/>
                <a:cs typeface="Arial" pitchFamily="34" charset="0"/>
                <a:sym typeface="Wingdings"/>
              </a:rPr>
              <a:t>KNaP</a:t>
            </a:r>
            <a:r>
              <a:rPr lang="en-GB" dirty="0" smtClean="0">
                <a:latin typeface="Arial" pitchFamily="34" charset="0"/>
                <a:cs typeface="Arial" pitchFamily="34" charset="0"/>
                <a:sym typeface="Wingdings"/>
              </a:rPr>
              <a:t> + H2O</a:t>
            </a:r>
          </a:p>
          <a:p>
            <a:r>
              <a:rPr lang="en-GB" dirty="0" smtClean="0">
                <a:latin typeface="Arial" pitchFamily="34" charset="0"/>
                <a:cs typeface="Arial" pitchFamily="34" charset="0"/>
                <a:sym typeface="Wingdings"/>
              </a:rPr>
              <a:t>For every one mole of KHP, it would be one mole of NaOH react completely.</a:t>
            </a:r>
          </a:p>
          <a:p>
            <a:r>
              <a:rPr lang="en-US" dirty="0" smtClean="0">
                <a:latin typeface="Arial" pitchFamily="34" charset="0"/>
                <a:cs typeface="Arial" pitchFamily="34" charset="0"/>
                <a:sym typeface="Wingdings"/>
              </a:rPr>
              <a:t>S</a:t>
            </a:r>
            <a:r>
              <a:rPr lang="en-GB" dirty="0" err="1" smtClean="0">
                <a:latin typeface="Arial" pitchFamily="34" charset="0"/>
                <a:cs typeface="Arial" pitchFamily="34" charset="0"/>
                <a:sym typeface="Wingdings"/>
              </a:rPr>
              <a:t>ince</a:t>
            </a:r>
            <a:r>
              <a:rPr lang="en-GB" dirty="0" smtClean="0">
                <a:latin typeface="Arial" pitchFamily="34" charset="0"/>
                <a:cs typeface="Arial" pitchFamily="34" charset="0"/>
                <a:sym typeface="Wingdings"/>
              </a:rPr>
              <a:t> we weigh out a particular mass of KHP,</a:t>
            </a:r>
            <a:r>
              <a:rPr lang="en-GB" dirty="0">
                <a:latin typeface="Arial" pitchFamily="34" charset="0"/>
                <a:cs typeface="Arial" pitchFamily="34" charset="0"/>
                <a:sym typeface="Wingdings"/>
              </a:rPr>
              <a:t> </a:t>
            </a:r>
            <a:r>
              <a:rPr lang="en-GB" dirty="0" smtClean="0">
                <a:latin typeface="Arial" pitchFamily="34" charset="0"/>
                <a:cs typeface="Arial" pitchFamily="34" charset="0"/>
                <a:sym typeface="Wingdings"/>
              </a:rPr>
              <a:t>we will use as the standard. The molecular mass of KHP IS 204.23.</a:t>
            </a:r>
          </a:p>
          <a:p>
            <a:r>
              <a:rPr lang="en-GB" dirty="0" smtClean="0">
                <a:latin typeface="Arial" pitchFamily="34" charset="0"/>
                <a:cs typeface="Arial" pitchFamily="34" charset="0"/>
                <a:sym typeface="Wingdings"/>
              </a:rPr>
              <a:t>Moles of KHP = grams of KHP/ Molecular mass of KHP= grams of KHP/ 204.23.</a:t>
            </a:r>
          </a:p>
          <a:p>
            <a:endParaRPr lang="en-GB" dirty="0" smtClean="0">
              <a:sym typeface="Wingdings"/>
            </a:endParaRPr>
          </a:p>
          <a:p>
            <a:endParaRPr lang="en-GB" dirty="0" smtClean="0"/>
          </a:p>
          <a:p>
            <a:endParaRPr lang="en-GB" dirty="0"/>
          </a:p>
        </p:txBody>
      </p:sp>
    </p:spTree>
    <p:extLst>
      <p:ext uri="{BB962C8B-B14F-4D97-AF65-F5344CB8AC3E}">
        <p14:creationId xmlns="" xmlns:p14="http://schemas.microsoft.com/office/powerpoint/2010/main" val="2794639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Autofit/>
          </a:bodyPr>
          <a:lstStyle/>
          <a:p>
            <a:r>
              <a:rPr lang="en-GB" sz="2800" dirty="0" smtClean="0">
                <a:latin typeface="Arial" pitchFamily="34" charset="0"/>
                <a:cs typeface="Arial" pitchFamily="34" charset="0"/>
              </a:rPr>
              <a:t>Moles of KHP = Moles of NaOH.</a:t>
            </a:r>
          </a:p>
          <a:p>
            <a:r>
              <a:rPr lang="en-GB" sz="2800" dirty="0" smtClean="0">
                <a:latin typeface="Arial" pitchFamily="34" charset="0"/>
                <a:cs typeface="Arial" pitchFamily="34" charset="0"/>
              </a:rPr>
              <a:t>The </a:t>
            </a:r>
            <a:r>
              <a:rPr lang="en-GB" sz="2800" dirty="0" err="1" smtClean="0">
                <a:latin typeface="Arial" pitchFamily="34" charset="0"/>
                <a:cs typeface="Arial" pitchFamily="34" charset="0"/>
              </a:rPr>
              <a:t>buret</a:t>
            </a:r>
            <a:r>
              <a:rPr lang="en-GB" sz="2800" dirty="0" smtClean="0">
                <a:latin typeface="Arial" pitchFamily="34" charset="0"/>
                <a:cs typeface="Arial" pitchFamily="34" charset="0"/>
              </a:rPr>
              <a:t> indicate how much NaOH is being added to the KHP .</a:t>
            </a:r>
          </a:p>
          <a:p>
            <a:r>
              <a:rPr lang="en-GB" sz="2800" dirty="0" smtClean="0">
                <a:latin typeface="Arial" pitchFamily="34" charset="0"/>
                <a:cs typeface="Arial" pitchFamily="34" charset="0"/>
              </a:rPr>
              <a:t>This reading will be in </a:t>
            </a:r>
            <a:r>
              <a:rPr lang="en-GB" sz="2800" dirty="0" err="1" smtClean="0">
                <a:latin typeface="Arial" pitchFamily="34" charset="0"/>
                <a:cs typeface="Arial" pitchFamily="34" charset="0"/>
              </a:rPr>
              <a:t>milliliters</a:t>
            </a:r>
            <a:r>
              <a:rPr lang="en-GB" sz="2800" dirty="0" smtClean="0">
                <a:latin typeface="Arial" pitchFamily="34" charset="0"/>
                <a:cs typeface="Arial" pitchFamily="34" charset="0"/>
              </a:rPr>
              <a:t>. </a:t>
            </a:r>
            <a:r>
              <a:rPr lang="en-US" sz="2800" dirty="0" smtClean="0">
                <a:latin typeface="Arial" pitchFamily="34" charset="0"/>
                <a:cs typeface="Arial" pitchFamily="34" charset="0"/>
              </a:rPr>
              <a:t>C</a:t>
            </a:r>
            <a:r>
              <a:rPr lang="en-GB" sz="2800" dirty="0" err="1" smtClean="0">
                <a:latin typeface="Arial" pitchFamily="34" charset="0"/>
                <a:cs typeface="Arial" pitchFamily="34" charset="0"/>
              </a:rPr>
              <a:t>onvert</a:t>
            </a:r>
            <a:r>
              <a:rPr lang="en-GB" sz="2800" dirty="0" smtClean="0">
                <a:latin typeface="Arial" pitchFamily="34" charset="0"/>
                <a:cs typeface="Arial" pitchFamily="34" charset="0"/>
              </a:rPr>
              <a:t> it to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 = ml/1000). </a:t>
            </a:r>
          </a:p>
          <a:p>
            <a:r>
              <a:rPr lang="en-GB" sz="2800" dirty="0" smtClean="0">
                <a:latin typeface="Arial" pitchFamily="34" charset="0"/>
                <a:cs typeface="Arial" pitchFamily="34" charset="0"/>
              </a:rPr>
              <a:t>The concentration of the sodium hydroxide solution can be determined now by</a:t>
            </a:r>
          </a:p>
          <a:p>
            <a:r>
              <a:rPr lang="en-GB" sz="2800" dirty="0" smtClean="0">
                <a:latin typeface="Arial" pitchFamily="34" charset="0"/>
                <a:cs typeface="Arial" pitchFamily="34" charset="0"/>
              </a:rPr>
              <a:t>Molarity of NaOH = moles of NaOH/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 of NaOH. </a:t>
            </a:r>
            <a:endParaRPr lang="en-GB" sz="2800" dirty="0">
              <a:latin typeface="Arial" pitchFamily="34" charset="0"/>
              <a:cs typeface="Arial" pitchFamily="34" charset="0"/>
            </a:endParaRPr>
          </a:p>
        </p:txBody>
      </p:sp>
    </p:spTree>
    <p:extLst>
      <p:ext uri="{BB962C8B-B14F-4D97-AF65-F5344CB8AC3E}">
        <p14:creationId xmlns="" xmlns:p14="http://schemas.microsoft.com/office/powerpoint/2010/main" val="1342061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r>
              <a:rPr lang="en-GB" b="1" dirty="0" smtClean="0"/>
              <a:t>Example:</a:t>
            </a:r>
          </a:p>
          <a:p>
            <a:r>
              <a:rPr lang="en-GB" dirty="0" smtClean="0"/>
              <a:t>0.8 grams of KHP is titrated with 40 ml of unknown NaOH solution. What is the molarity of the NaOH solution?</a:t>
            </a:r>
          </a:p>
          <a:p>
            <a:r>
              <a:rPr lang="en-GB" b="1" dirty="0" smtClean="0"/>
              <a:t>Solution:</a:t>
            </a:r>
          </a:p>
          <a:p>
            <a:r>
              <a:rPr lang="en-US" dirty="0" smtClean="0"/>
              <a:t>L</a:t>
            </a:r>
            <a:r>
              <a:rPr lang="en-GB" dirty="0" err="1" smtClean="0"/>
              <a:t>iters</a:t>
            </a:r>
            <a:r>
              <a:rPr lang="en-GB" dirty="0" smtClean="0"/>
              <a:t> of NaOH = ml of NaOH</a:t>
            </a:r>
            <a:r>
              <a:rPr lang="en-GB" dirty="0"/>
              <a:t> </a:t>
            </a:r>
            <a:r>
              <a:rPr lang="en-GB" dirty="0" smtClean="0"/>
              <a:t>/ 1000 = 0.04 </a:t>
            </a:r>
            <a:r>
              <a:rPr lang="en-GB" dirty="0" err="1" smtClean="0"/>
              <a:t>Liters</a:t>
            </a:r>
            <a:r>
              <a:rPr lang="en-GB" dirty="0" smtClean="0"/>
              <a:t>.</a:t>
            </a:r>
          </a:p>
          <a:p>
            <a:r>
              <a:rPr lang="en-US" dirty="0" smtClean="0"/>
              <a:t>M</a:t>
            </a:r>
            <a:r>
              <a:rPr lang="en-GB" dirty="0" err="1" smtClean="0"/>
              <a:t>oles</a:t>
            </a:r>
            <a:r>
              <a:rPr lang="en-GB" dirty="0" smtClean="0"/>
              <a:t> of KHP = grams of KHP/ molecular mass of KHP </a:t>
            </a:r>
          </a:p>
          <a:p>
            <a:r>
              <a:rPr lang="en-GB" dirty="0" smtClean="0"/>
              <a:t>= grams of KHP/ 204.23 </a:t>
            </a:r>
          </a:p>
          <a:p>
            <a:r>
              <a:rPr lang="en-GB" dirty="0" smtClean="0"/>
              <a:t>= 0.8 grams of KHP/ 204.23 = 0.0039 moles</a:t>
            </a:r>
          </a:p>
          <a:p>
            <a:endParaRPr lang="en-GB" dirty="0"/>
          </a:p>
        </p:txBody>
      </p:sp>
    </p:spTree>
    <p:extLst>
      <p:ext uri="{BB962C8B-B14F-4D97-AF65-F5344CB8AC3E}">
        <p14:creationId xmlns="" xmlns:p14="http://schemas.microsoft.com/office/powerpoint/2010/main" val="1466514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US" sz="2800" dirty="0" smtClean="0">
                <a:latin typeface="Arial" pitchFamily="34" charset="0"/>
                <a:cs typeface="Arial" pitchFamily="34" charset="0"/>
              </a:rPr>
              <a:t>M</a:t>
            </a:r>
            <a:r>
              <a:rPr lang="en-GB" sz="2800" dirty="0" err="1" smtClean="0">
                <a:latin typeface="Arial" pitchFamily="34" charset="0"/>
                <a:cs typeface="Arial" pitchFamily="34" charset="0"/>
              </a:rPr>
              <a:t>oles</a:t>
            </a:r>
            <a:r>
              <a:rPr lang="en-GB" sz="2800" dirty="0" smtClean="0">
                <a:latin typeface="Arial" pitchFamily="34" charset="0"/>
                <a:cs typeface="Arial" pitchFamily="34" charset="0"/>
              </a:rPr>
              <a:t> of NaOH = moles of KHP = 0.0039 moles. </a:t>
            </a:r>
          </a:p>
          <a:p>
            <a:r>
              <a:rPr lang="en-GB" sz="2800" dirty="0" smtClean="0">
                <a:latin typeface="Arial" pitchFamily="34" charset="0"/>
                <a:cs typeface="Arial" pitchFamily="34" charset="0"/>
              </a:rPr>
              <a:t>Molarity of NaOH = moles of NaOH</a:t>
            </a:r>
            <a:r>
              <a:rPr lang="en-GB" sz="2800" dirty="0">
                <a:latin typeface="Arial" pitchFamily="34" charset="0"/>
                <a:cs typeface="Arial" pitchFamily="34" charset="0"/>
              </a:rPr>
              <a:t> </a:t>
            </a:r>
            <a:r>
              <a:rPr lang="en-GB" sz="2800" dirty="0" smtClean="0">
                <a:latin typeface="Arial" pitchFamily="34" charset="0"/>
                <a:cs typeface="Arial" pitchFamily="34" charset="0"/>
              </a:rPr>
              <a:t>/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 of NaOH </a:t>
            </a:r>
          </a:p>
          <a:p>
            <a:r>
              <a:rPr lang="en-GB" sz="2800" dirty="0" smtClean="0">
                <a:latin typeface="Arial" pitchFamily="34" charset="0"/>
                <a:cs typeface="Arial" pitchFamily="34" charset="0"/>
              </a:rPr>
              <a:t>= 0.0039 moles / 0.040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 of NaOH </a:t>
            </a:r>
          </a:p>
          <a:p>
            <a:r>
              <a:rPr lang="en-GB" sz="2800" dirty="0" smtClean="0">
                <a:latin typeface="Arial" pitchFamily="34" charset="0"/>
                <a:cs typeface="Arial" pitchFamily="34" charset="0"/>
              </a:rPr>
              <a:t>= 0.0975 moles / </a:t>
            </a:r>
            <a:r>
              <a:rPr lang="en-GB" sz="2800" dirty="0" err="1" smtClean="0">
                <a:latin typeface="Arial" pitchFamily="34" charset="0"/>
                <a:cs typeface="Arial" pitchFamily="34" charset="0"/>
              </a:rPr>
              <a:t>liters</a:t>
            </a:r>
            <a:r>
              <a:rPr lang="en-GB" sz="2800" dirty="0" smtClean="0">
                <a:latin typeface="Arial" pitchFamily="34" charset="0"/>
                <a:cs typeface="Arial" pitchFamily="34" charset="0"/>
              </a:rPr>
              <a:t>.</a:t>
            </a:r>
          </a:p>
          <a:p>
            <a:endParaRPr lang="en-GB" dirty="0"/>
          </a:p>
        </p:txBody>
      </p:sp>
    </p:spTree>
    <p:extLst>
      <p:ext uri="{BB962C8B-B14F-4D97-AF65-F5344CB8AC3E}">
        <p14:creationId xmlns="" xmlns:p14="http://schemas.microsoft.com/office/powerpoint/2010/main" val="275691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algn="ctr"/>
            <a:endParaRPr lang="en-GB" dirty="0" smtClean="0"/>
          </a:p>
          <a:p>
            <a:pPr algn="ctr">
              <a:buNone/>
            </a:pPr>
            <a:endParaRPr lang="en-GB" dirty="0" smtClean="0"/>
          </a:p>
          <a:p>
            <a:pPr algn="ctr">
              <a:buNone/>
            </a:pPr>
            <a:endParaRPr lang="en-GB" dirty="0" smtClean="0"/>
          </a:p>
          <a:p>
            <a:pPr algn="ctr">
              <a:buNone/>
            </a:pPr>
            <a:r>
              <a:rPr lang="en-GB" dirty="0" smtClean="0"/>
              <a:t>Questions ?</a:t>
            </a:r>
          </a:p>
          <a:p>
            <a:pPr algn="ctr">
              <a:buNone/>
            </a:pPr>
            <a:endParaRPr lang="en-GB" dirty="0" smtClean="0"/>
          </a:p>
        </p:txBody>
      </p:sp>
    </p:spTree>
    <p:extLst>
      <p:ext uri="{BB962C8B-B14F-4D97-AF65-F5344CB8AC3E}">
        <p14:creationId xmlns="" xmlns:p14="http://schemas.microsoft.com/office/powerpoint/2010/main" val="1910158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9940"/>
            <a:ext cx="8229600" cy="1143000"/>
          </a:xfrm>
        </p:spPr>
        <p:txBody>
          <a:bodyPr wrap="square" lIns="91440" tIns="45720" rIns="91440" bIns="45720" anchor="ctr">
            <a:normAutofit/>
          </a:bodyPr>
          <a:lstStyle/>
          <a:p>
            <a:pPr marL="0" indent="0" algn="ctr" defTabSz="457200" latinLnBrk="0">
              <a:lnSpc>
                <a:spcPct val="102000"/>
              </a:lnSpc>
              <a:spcBef>
                <a:spcPts val="0"/>
              </a:spcBef>
              <a:spcAft>
                <a:spcPts val="0"/>
              </a:spcAft>
              <a:buFontTx/>
              <a:buNone/>
            </a:pPr>
            <a:r>
              <a:rPr lang="en-US" altLang="ko-KR" sz="4400" b="1" dirty="0" smtClean="0">
                <a:solidFill>
                  <a:srgbClr val="000000"/>
                </a:solidFill>
                <a:latin typeface="Arial" charset="0"/>
              </a:rPr>
              <a:t>Lecture outline</a:t>
            </a:r>
            <a:endParaRPr lang="ko-KR" altLang="en-US" sz="4400" b="1" dirty="0" smtClean="0">
              <a:latin typeface="Arial" charset="0"/>
            </a:endParaRPr>
          </a:p>
        </p:txBody>
      </p:sp>
      <p:sp>
        <p:nvSpPr>
          <p:cNvPr id="3" name="Content Placeholder 2"/>
          <p:cNvSpPr>
            <a:spLocks noGrp="1"/>
          </p:cNvSpPr>
          <p:nvPr>
            <p:ph idx="1"/>
          </p:nvPr>
        </p:nvSpPr>
        <p:spPr>
          <a:xfrm>
            <a:off x="457200" y="2259504"/>
            <a:ext cx="8229600" cy="3643371"/>
          </a:xfrm>
        </p:spPr>
        <p:txBody>
          <a:bodyPr>
            <a:normAutofit/>
          </a:bodyPr>
          <a:lstStyle/>
          <a:p>
            <a:pPr>
              <a:buFontTx/>
              <a:buChar char="-"/>
            </a:pPr>
            <a:r>
              <a:rPr lang="en-GB" sz="2400" dirty="0" smtClean="0">
                <a:latin typeface="Arial"/>
                <a:cs typeface="Arial"/>
              </a:rPr>
              <a:t>What is standardisation</a:t>
            </a:r>
            <a:r>
              <a:rPr lang="en-GB" sz="2400" dirty="0">
                <a:latin typeface="Arial"/>
                <a:cs typeface="Arial"/>
              </a:rPr>
              <a:t> </a:t>
            </a:r>
            <a:r>
              <a:rPr lang="en-GB" sz="2400" dirty="0" smtClean="0">
                <a:latin typeface="Arial"/>
                <a:cs typeface="Arial"/>
              </a:rPr>
              <a:t>?</a:t>
            </a:r>
          </a:p>
          <a:p>
            <a:pPr>
              <a:buFontTx/>
              <a:buChar char="-"/>
            </a:pPr>
            <a:r>
              <a:rPr lang="en-US" sz="2400" dirty="0" smtClean="0">
                <a:latin typeface="Arial"/>
                <a:cs typeface="Arial"/>
              </a:rPr>
              <a:t>Types</a:t>
            </a:r>
            <a:r>
              <a:rPr lang="en-GB" sz="2400" dirty="0" smtClean="0">
                <a:latin typeface="Arial"/>
                <a:cs typeface="Arial"/>
              </a:rPr>
              <a:t> of standard solutions.</a:t>
            </a:r>
          </a:p>
          <a:p>
            <a:pPr>
              <a:buFontTx/>
              <a:buChar char="-"/>
            </a:pPr>
            <a:r>
              <a:rPr lang="en-US" sz="2400" dirty="0" smtClean="0">
                <a:latin typeface="Arial"/>
                <a:cs typeface="Arial"/>
              </a:rPr>
              <a:t>E</a:t>
            </a:r>
            <a:r>
              <a:rPr lang="en-GB" sz="2400" dirty="0" smtClean="0">
                <a:latin typeface="Arial"/>
                <a:cs typeface="Arial"/>
              </a:rPr>
              <a:t>experiment objective .</a:t>
            </a:r>
          </a:p>
          <a:p>
            <a:pPr>
              <a:buFontTx/>
              <a:buChar char="-"/>
            </a:pPr>
            <a:r>
              <a:rPr lang="en-US" sz="2400" dirty="0" smtClean="0">
                <a:latin typeface="Arial"/>
                <a:cs typeface="Arial"/>
              </a:rPr>
              <a:t>Types of titration methods.</a:t>
            </a:r>
          </a:p>
          <a:p>
            <a:pPr>
              <a:buFontTx/>
              <a:buChar char="-"/>
            </a:pPr>
            <a:r>
              <a:rPr lang="en-US" sz="2400" dirty="0">
                <a:latin typeface="Arial"/>
                <a:cs typeface="Arial"/>
              </a:rPr>
              <a:t> </a:t>
            </a:r>
            <a:r>
              <a:rPr lang="en-US" sz="2400" dirty="0" smtClean="0">
                <a:latin typeface="Arial"/>
                <a:cs typeface="Arial"/>
              </a:rPr>
              <a:t>Procedure </a:t>
            </a:r>
          </a:p>
          <a:p>
            <a:pPr>
              <a:buFontTx/>
              <a:buChar char="-"/>
            </a:pPr>
            <a:r>
              <a:rPr lang="en-GB" sz="2400" dirty="0" smtClean="0">
                <a:latin typeface="Arial"/>
                <a:cs typeface="Arial"/>
              </a:rPr>
              <a:t>Calculation </a:t>
            </a:r>
          </a:p>
          <a:p>
            <a:pPr marL="0" indent="0">
              <a:buNone/>
            </a:pPr>
            <a:endParaRPr lang="en-GB" sz="2800" dirty="0">
              <a:latin typeface="Arial"/>
              <a:cs typeface="Arial"/>
            </a:endParaRPr>
          </a:p>
        </p:txBody>
      </p:sp>
    </p:spTree>
    <p:extLst>
      <p:ext uri="{BB962C8B-B14F-4D97-AF65-F5344CB8AC3E}">
        <p14:creationId xmlns="" xmlns:p14="http://schemas.microsoft.com/office/powerpoint/2010/main" val="2355434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773002"/>
            <a:ext cx="8183880" cy="262037"/>
          </a:xfrm>
        </p:spPr>
        <p:txBody>
          <a:bodyPr>
            <a:normAutofit fontScale="90000"/>
          </a:bodyPr>
          <a:lstStyle/>
          <a:p>
            <a:endParaRPr lang="en-GB" dirty="0"/>
          </a:p>
        </p:txBody>
      </p:sp>
      <p:sp>
        <p:nvSpPr>
          <p:cNvPr id="3" name="Content Placeholder 2"/>
          <p:cNvSpPr>
            <a:spLocks noGrp="1"/>
          </p:cNvSpPr>
          <p:nvPr>
            <p:ph idx="1"/>
          </p:nvPr>
        </p:nvSpPr>
        <p:spPr>
          <a:xfrm>
            <a:off x="627914" y="982640"/>
            <a:ext cx="8058886" cy="5143524"/>
          </a:xfrm>
        </p:spPr>
        <p:txBody>
          <a:bodyPr>
            <a:noAutofit/>
          </a:bodyPr>
          <a:lstStyle/>
          <a:p>
            <a:pPr marL="0" indent="0">
              <a:buNone/>
            </a:pPr>
            <a:r>
              <a:rPr lang="en-GB" sz="2000" b="1" u="sng" dirty="0" smtClean="0">
                <a:latin typeface="Arial" pitchFamily="34" charset="0"/>
                <a:cs typeface="Arial" pitchFamily="34" charset="0"/>
              </a:rPr>
              <a:t> </a:t>
            </a:r>
            <a:r>
              <a:rPr lang="en-GB" sz="2400" b="1" u="sng" dirty="0" smtClean="0">
                <a:latin typeface="Arial" pitchFamily="34" charset="0"/>
                <a:cs typeface="Arial" pitchFamily="34" charset="0"/>
              </a:rPr>
              <a:t>Standardisation :</a:t>
            </a:r>
          </a:p>
          <a:p>
            <a:pPr marL="0" indent="0">
              <a:buNone/>
            </a:pPr>
            <a:r>
              <a:rPr lang="en-GB" sz="2000" dirty="0" smtClean="0">
                <a:latin typeface="Arial" pitchFamily="34" charset="0"/>
                <a:cs typeface="Arial" pitchFamily="34" charset="0"/>
              </a:rPr>
              <a:t> The use of </a:t>
            </a:r>
            <a:r>
              <a:rPr lang="en-GB" sz="2000" u="sng" dirty="0" smtClean="0">
                <a:latin typeface="Arial" pitchFamily="34" charset="0"/>
                <a:cs typeface="Arial" pitchFamily="34" charset="0"/>
              </a:rPr>
              <a:t>standard solutions </a:t>
            </a:r>
            <a:r>
              <a:rPr lang="en-GB" sz="2000" dirty="0" smtClean="0">
                <a:latin typeface="Arial" pitchFamily="34" charset="0"/>
                <a:cs typeface="Arial" pitchFamily="34" charset="0"/>
              </a:rPr>
              <a:t>to measure the </a:t>
            </a:r>
            <a:r>
              <a:rPr lang="en-GB" sz="2000" u="sng" dirty="0" smtClean="0">
                <a:latin typeface="Arial" pitchFamily="34" charset="0"/>
                <a:cs typeface="Arial" pitchFamily="34" charset="0"/>
              </a:rPr>
              <a:t>concentration</a:t>
            </a:r>
            <a:r>
              <a:rPr lang="en-GB" sz="2000" dirty="0" smtClean="0">
                <a:latin typeface="Arial" pitchFamily="34" charset="0"/>
                <a:cs typeface="Arial" pitchFamily="34" charset="0"/>
              </a:rPr>
              <a:t> of unknown solution called standardisation. </a:t>
            </a:r>
          </a:p>
          <a:p>
            <a:pPr marL="0" indent="0">
              <a:buNone/>
            </a:pPr>
            <a:endParaRPr lang="en-GB" sz="2000" dirty="0" smtClean="0">
              <a:latin typeface="Arial" pitchFamily="34" charset="0"/>
              <a:cs typeface="Arial" pitchFamily="34" charset="0"/>
            </a:endParaRPr>
          </a:p>
          <a:p>
            <a:pPr marL="0" indent="0">
              <a:buNone/>
            </a:pPr>
            <a:r>
              <a:rPr lang="en-GB" sz="2400" b="1" u="sng" dirty="0">
                <a:latin typeface="Arial" pitchFamily="34" charset="0"/>
                <a:cs typeface="Arial" pitchFamily="34" charset="0"/>
              </a:rPr>
              <a:t> </a:t>
            </a:r>
            <a:r>
              <a:rPr lang="en-GB" sz="2400" b="1" u="sng" dirty="0" smtClean="0">
                <a:latin typeface="Arial" pitchFamily="34" charset="0"/>
                <a:cs typeface="Arial" pitchFamily="34" charset="0"/>
              </a:rPr>
              <a:t>Standards solution:</a:t>
            </a:r>
          </a:p>
          <a:p>
            <a:pPr marL="0" indent="0">
              <a:buNone/>
            </a:pPr>
            <a:r>
              <a:rPr lang="en-GB" sz="2400" b="1" u="sng" dirty="0" smtClean="0">
                <a:latin typeface="Arial" pitchFamily="34" charset="0"/>
                <a:cs typeface="Arial" pitchFamily="34" charset="0"/>
              </a:rPr>
              <a:t>A- primary standard:</a:t>
            </a:r>
          </a:p>
          <a:p>
            <a:pPr marL="0" indent="0">
              <a:lnSpc>
                <a:spcPct val="150000"/>
              </a:lnSpc>
              <a:buNone/>
            </a:pPr>
            <a:r>
              <a:rPr lang="en-US" sz="2000" dirty="0" smtClean="0">
                <a:latin typeface="Arial" pitchFamily="34" charset="0"/>
                <a:cs typeface="Arial" pitchFamily="34" charset="0"/>
              </a:rPr>
              <a:t> is solution </a:t>
            </a:r>
            <a:r>
              <a:rPr lang="en-US" sz="2000" dirty="0">
                <a:latin typeface="Arial" pitchFamily="34" charset="0"/>
                <a:cs typeface="Arial" pitchFamily="34" charset="0"/>
              </a:rPr>
              <a:t>containing a precisely </a:t>
            </a:r>
            <a:r>
              <a:rPr lang="en-US" sz="2000" dirty="0" smtClean="0">
                <a:latin typeface="Arial" pitchFamily="34" charset="0"/>
                <a:cs typeface="Arial" pitchFamily="34" charset="0"/>
              </a:rPr>
              <a:t>known </a:t>
            </a:r>
            <a:r>
              <a:rPr lang="en-US" sz="2000" dirty="0">
                <a:latin typeface="Arial" pitchFamily="34" charset="0"/>
                <a:cs typeface="Arial" pitchFamily="34" charset="0"/>
              </a:rPr>
              <a:t>concentration of an element or a substance. It is prepared using a standard </a:t>
            </a:r>
            <a:r>
              <a:rPr lang="en-US" sz="2000" dirty="0" smtClean="0">
                <a:latin typeface="Arial" pitchFamily="34" charset="0"/>
                <a:cs typeface="Arial" pitchFamily="34" charset="0"/>
              </a:rPr>
              <a:t>substance . Typically it can </a:t>
            </a:r>
            <a:r>
              <a:rPr lang="en-US" sz="2000" dirty="0">
                <a:latin typeface="Arial" pitchFamily="34" charset="0"/>
                <a:cs typeface="Arial" pitchFamily="34" charset="0"/>
              </a:rPr>
              <a:t>be weighed easily, </a:t>
            </a:r>
            <a:r>
              <a:rPr lang="en-US" sz="2000" dirty="0" smtClean="0">
                <a:latin typeface="Arial" pitchFamily="34" charset="0"/>
                <a:cs typeface="Arial" pitchFamily="34" charset="0"/>
              </a:rPr>
              <a:t>so </a:t>
            </a:r>
            <a:r>
              <a:rPr lang="en-US" sz="2000" dirty="0">
                <a:latin typeface="Arial" pitchFamily="34" charset="0"/>
                <a:cs typeface="Arial" pitchFamily="34" charset="0"/>
              </a:rPr>
              <a:t>pure that its weight is truly representative of the number of moles of substance </a:t>
            </a:r>
            <a:r>
              <a:rPr lang="en-US" sz="2000" dirty="0" smtClean="0">
                <a:latin typeface="Arial" pitchFamily="34" charset="0"/>
                <a:cs typeface="Arial" pitchFamily="34" charset="0"/>
              </a:rPr>
              <a:t>contained</a:t>
            </a:r>
            <a:r>
              <a:rPr lang="en-US" sz="2000" dirty="0">
                <a:latin typeface="Arial" pitchFamily="34" charset="0"/>
                <a:cs typeface="Arial" pitchFamily="34" charset="0"/>
              </a:rPr>
              <a:t> </a:t>
            </a:r>
            <a:r>
              <a:rPr lang="en-US" sz="2000" dirty="0" smtClean="0">
                <a:latin typeface="Arial" pitchFamily="34" charset="0"/>
                <a:cs typeface="Arial" pitchFamily="34" charset="0"/>
              </a:rPr>
              <a:t>such as KHP, NaCL and KH(IO3)2.</a:t>
            </a:r>
            <a:endParaRPr lang="en-US" sz="2000" b="1" u="sng" dirty="0" smtClean="0">
              <a:latin typeface="Arial" pitchFamily="34" charset="0"/>
              <a:cs typeface="Arial" pitchFamily="34" charset="0"/>
            </a:endParaRPr>
          </a:p>
          <a:p>
            <a:pPr marL="0" indent="0">
              <a:lnSpc>
                <a:spcPct val="150000"/>
              </a:lnSpc>
              <a:buNone/>
            </a:pPr>
            <a:endParaRPr lang="en-US" sz="2000" b="1" u="sng" dirty="0" smtClean="0">
              <a:latin typeface="Arial"/>
              <a:cs typeface="Arial"/>
            </a:endParaRPr>
          </a:p>
          <a:p>
            <a:pPr marL="0" indent="0">
              <a:buNone/>
            </a:pPr>
            <a:endParaRPr lang="en-US" sz="2000" b="1" u="sng" dirty="0" smtClean="0">
              <a:latin typeface="Arial"/>
              <a:cs typeface="Arial"/>
            </a:endParaRPr>
          </a:p>
          <a:p>
            <a:pPr marL="0" indent="0">
              <a:buNone/>
            </a:pPr>
            <a:endParaRPr lang="en-US" sz="2000" u="sng" dirty="0" smtClean="0">
              <a:latin typeface="Arial"/>
              <a:cs typeface="Arial"/>
            </a:endParaRPr>
          </a:p>
          <a:p>
            <a:pPr marL="0" indent="0">
              <a:buNone/>
            </a:pPr>
            <a:r>
              <a:rPr lang="en-US" sz="2000" dirty="0" smtClean="0">
                <a:latin typeface="Arial"/>
                <a:cs typeface="Arial"/>
              </a:rPr>
              <a:t> </a:t>
            </a:r>
          </a:p>
          <a:p>
            <a:pPr marL="0" indent="0">
              <a:buNone/>
            </a:pPr>
            <a:endParaRPr lang="en-GB" sz="2400" b="1" u="sng" dirty="0" smtClean="0">
              <a:latin typeface="Arial"/>
              <a:cs typeface="Arial"/>
            </a:endParaRPr>
          </a:p>
          <a:p>
            <a:pPr marL="0" indent="0">
              <a:buNone/>
            </a:pPr>
            <a:endParaRPr lang="en-GB" sz="2400" dirty="0" smtClean="0">
              <a:latin typeface="Arial"/>
              <a:cs typeface="Arial"/>
            </a:endParaRPr>
          </a:p>
          <a:p>
            <a:endParaRPr lang="en-GB" sz="2400" dirty="0" smtClean="0">
              <a:latin typeface="Arial"/>
              <a:cs typeface="Arial"/>
            </a:endParaRPr>
          </a:p>
        </p:txBody>
      </p:sp>
    </p:spTree>
    <p:extLst>
      <p:ext uri="{BB962C8B-B14F-4D97-AF65-F5344CB8AC3E}">
        <p14:creationId xmlns="" xmlns:p14="http://schemas.microsoft.com/office/powerpoint/2010/main" val="6059328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457200" y="1233055"/>
            <a:ext cx="8229600" cy="4708526"/>
          </a:xfrm>
        </p:spPr>
        <p:txBody>
          <a:bodyPr>
            <a:normAutofit/>
          </a:bodyPr>
          <a:lstStyle/>
          <a:p>
            <a:pPr marL="0" indent="0">
              <a:buNone/>
            </a:pPr>
            <a:endParaRPr lang="en-GB" sz="2400" u="sng" dirty="0" smtClean="0"/>
          </a:p>
          <a:p>
            <a:r>
              <a:rPr lang="en-GB" sz="2000" b="1" u="sng" dirty="0" smtClean="0">
                <a:latin typeface="Arial" pitchFamily="34" charset="0"/>
                <a:cs typeface="Arial" pitchFamily="34" charset="0"/>
              </a:rPr>
              <a:t>Criteria of primary standard:</a:t>
            </a:r>
          </a:p>
          <a:p>
            <a:r>
              <a:rPr lang="en-GB" sz="2000" dirty="0" smtClean="0">
                <a:latin typeface="Arial" pitchFamily="34" charset="0"/>
                <a:cs typeface="Arial" pitchFamily="34" charset="0"/>
              </a:rPr>
              <a:t>1- High purity.</a:t>
            </a:r>
          </a:p>
          <a:p>
            <a:r>
              <a:rPr lang="en-GB" sz="2000" dirty="0" smtClean="0">
                <a:latin typeface="Arial" pitchFamily="34" charset="0"/>
                <a:cs typeface="Arial" pitchFamily="34" charset="0"/>
              </a:rPr>
              <a:t>2- Inexpensive and readily available.</a:t>
            </a:r>
          </a:p>
          <a:p>
            <a:r>
              <a:rPr lang="en-GB" sz="2000" dirty="0" smtClean="0">
                <a:latin typeface="Arial" pitchFamily="34" charset="0"/>
                <a:cs typeface="Arial" pitchFamily="34" charset="0"/>
              </a:rPr>
              <a:t>3- Stable to drying temperatures, not be efflorescent nor hygroscopic.</a:t>
            </a:r>
          </a:p>
          <a:p>
            <a:r>
              <a:rPr lang="en-GB" sz="2000" dirty="0" smtClean="0">
                <a:latin typeface="Arial" pitchFamily="34" charset="0"/>
                <a:cs typeface="Arial" pitchFamily="34" charset="0"/>
              </a:rPr>
              <a:t>4- High equivalent weight . </a:t>
            </a:r>
          </a:p>
          <a:p>
            <a:r>
              <a:rPr lang="en-GB" sz="2000" b="1" u="sng" dirty="0">
                <a:latin typeface="Arial" pitchFamily="34" charset="0"/>
                <a:cs typeface="Arial" pitchFamily="34" charset="0"/>
              </a:rPr>
              <a:t> </a:t>
            </a:r>
            <a:r>
              <a:rPr lang="en-GB" sz="2000" b="1" u="sng" dirty="0" smtClean="0">
                <a:latin typeface="Arial" pitchFamily="34" charset="0"/>
                <a:cs typeface="Arial" pitchFamily="34" charset="0"/>
              </a:rPr>
              <a:t>For example:</a:t>
            </a:r>
          </a:p>
          <a:p>
            <a:r>
              <a:rPr lang="en-GB" sz="2000" dirty="0" smtClean="0">
                <a:latin typeface="Arial" pitchFamily="34" charset="0"/>
                <a:cs typeface="Arial" pitchFamily="34" charset="0"/>
              </a:rPr>
              <a:t>The potassium salt of phthalic acid, KHC8H4O4, is crystalline non-hygroscopic solid that can be readily obtained in a high state of purity.</a:t>
            </a:r>
          </a:p>
          <a:p>
            <a:endParaRPr lang="en-GB" sz="2400" b="1" u="sng" dirty="0" smtClean="0">
              <a:latin typeface="Arial"/>
              <a:cs typeface="Arial"/>
            </a:endParaRPr>
          </a:p>
          <a:p>
            <a:pPr marL="0" indent="0">
              <a:buNone/>
            </a:pPr>
            <a:endParaRPr lang="en-GB" dirty="0"/>
          </a:p>
        </p:txBody>
      </p:sp>
    </p:spTree>
    <p:extLst>
      <p:ext uri="{BB962C8B-B14F-4D97-AF65-F5344CB8AC3E}">
        <p14:creationId xmlns="" xmlns:p14="http://schemas.microsoft.com/office/powerpoint/2010/main" val="2466992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784893" y="1600200"/>
            <a:ext cx="7292307" cy="4525963"/>
          </a:xfrm>
        </p:spPr>
        <p:txBody>
          <a:bodyPr>
            <a:normAutofit/>
          </a:bodyPr>
          <a:lstStyle/>
          <a:p>
            <a:r>
              <a:rPr lang="en-GB" b="1" u="sng" dirty="0" smtClean="0"/>
              <a:t>B- Secondary standard:</a:t>
            </a:r>
          </a:p>
          <a:p>
            <a:pPr algn="just"/>
            <a:r>
              <a:rPr lang="en-GB" sz="2000" dirty="0" smtClean="0">
                <a:latin typeface="Arial" pitchFamily="34" charset="0"/>
                <a:cs typeface="Arial" pitchFamily="34" charset="0"/>
              </a:rPr>
              <a:t>Standards which do not meet the criteria mentioned earlier so their concentration must be determined in relative to primary standards through titration. </a:t>
            </a:r>
            <a:r>
              <a:rPr lang="en-US" sz="2000" dirty="0" smtClean="0">
                <a:latin typeface="Arial" pitchFamily="34" charset="0"/>
                <a:cs typeface="Arial" pitchFamily="34" charset="0"/>
              </a:rPr>
              <a:t>O</a:t>
            </a:r>
            <a:r>
              <a:rPr lang="en-GB" sz="2000" dirty="0" smtClean="0">
                <a:latin typeface="Arial" pitchFamily="34" charset="0"/>
                <a:cs typeface="Arial" pitchFamily="34" charset="0"/>
              </a:rPr>
              <a:t>ne of these standards NaOH. NaOH contains impurities of NaCL, Na2C03 and  Na2SO4 and readily absorbs H2O from the atmosphere . For mentioned reasons NaOH will be titrated against a standard weak acid such as potassium hydrogen phthalate KHC8H4O4. </a:t>
            </a:r>
          </a:p>
          <a:p>
            <a:endParaRPr lang="en-GB" dirty="0"/>
          </a:p>
        </p:txBody>
      </p:sp>
    </p:spTree>
    <p:extLst>
      <p:ext uri="{BB962C8B-B14F-4D97-AF65-F5344CB8AC3E}">
        <p14:creationId xmlns="" xmlns:p14="http://schemas.microsoft.com/office/powerpoint/2010/main" val="2377945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457200" y="1812153"/>
            <a:ext cx="8229600" cy="4314010"/>
          </a:xfrm>
        </p:spPr>
        <p:txBody>
          <a:bodyPr>
            <a:normAutofit/>
          </a:bodyPr>
          <a:lstStyle/>
          <a:p>
            <a:r>
              <a:rPr lang="en-US" sz="2600" b="1" u="sng" dirty="0" smtClean="0">
                <a:latin typeface="Arial" pitchFamily="34" charset="0"/>
                <a:cs typeface="Arial" pitchFamily="34" charset="0"/>
              </a:rPr>
              <a:t>O</a:t>
            </a:r>
            <a:r>
              <a:rPr lang="en-GB" sz="2600" b="1" u="sng" dirty="0" smtClean="0">
                <a:latin typeface="Arial" pitchFamily="34" charset="0"/>
                <a:cs typeface="Arial" pitchFamily="34" charset="0"/>
              </a:rPr>
              <a:t>bjective</a:t>
            </a:r>
            <a:r>
              <a:rPr lang="en-GB" sz="2600" b="1" dirty="0" smtClean="0">
                <a:latin typeface="Arial" pitchFamily="34" charset="0"/>
                <a:cs typeface="Arial" pitchFamily="34" charset="0"/>
              </a:rPr>
              <a:t>:</a:t>
            </a:r>
          </a:p>
          <a:p>
            <a:r>
              <a:rPr lang="en-GB" sz="2600" dirty="0" smtClean="0">
                <a:latin typeface="Arial" pitchFamily="34" charset="0"/>
                <a:cs typeface="Arial" pitchFamily="34" charset="0"/>
              </a:rPr>
              <a:t> </a:t>
            </a:r>
            <a:r>
              <a:rPr lang="en-GB" sz="2400" dirty="0" smtClean="0">
                <a:latin typeface="Arial" pitchFamily="34" charset="0"/>
                <a:cs typeface="Arial" pitchFamily="34" charset="0"/>
              </a:rPr>
              <a:t>To determine the </a:t>
            </a:r>
            <a:r>
              <a:rPr lang="en-GB" sz="2400" u="sng" dirty="0" smtClean="0">
                <a:latin typeface="Arial" pitchFamily="34" charset="0"/>
                <a:cs typeface="Arial" pitchFamily="34" charset="0"/>
              </a:rPr>
              <a:t>concentration</a:t>
            </a:r>
            <a:r>
              <a:rPr lang="en-GB" sz="2400" dirty="0" smtClean="0">
                <a:latin typeface="Arial" pitchFamily="34" charset="0"/>
                <a:cs typeface="Arial" pitchFamily="34" charset="0"/>
              </a:rPr>
              <a:t> of a solution through the standardisation of sodium hydroxide using potassium hydrogen </a:t>
            </a:r>
            <a:r>
              <a:rPr lang="en-GB" sz="2400" dirty="0" err="1" smtClean="0">
                <a:latin typeface="Arial" pitchFamily="34" charset="0"/>
                <a:cs typeface="Arial" pitchFamily="34" charset="0"/>
              </a:rPr>
              <a:t>phathlate</a:t>
            </a:r>
            <a:r>
              <a:rPr lang="en-GB" sz="2400" dirty="0" smtClean="0">
                <a:latin typeface="Arial" pitchFamily="34" charset="0"/>
                <a:cs typeface="Arial" pitchFamily="34" charset="0"/>
              </a:rPr>
              <a:t> by </a:t>
            </a:r>
            <a:r>
              <a:rPr lang="en-GB" sz="2400" u="sng" dirty="0" smtClean="0">
                <a:latin typeface="Arial" pitchFamily="34" charset="0"/>
                <a:cs typeface="Arial" pitchFamily="34" charset="0"/>
              </a:rPr>
              <a:t>titration method. </a:t>
            </a:r>
          </a:p>
          <a:p>
            <a:pPr marL="0" indent="0">
              <a:buNone/>
            </a:pPr>
            <a:endParaRPr lang="en-GB" sz="2600" u="sng" dirty="0" smtClean="0">
              <a:latin typeface="Arial" pitchFamily="34" charset="0"/>
              <a:cs typeface="Arial" pitchFamily="34" charset="0"/>
            </a:endParaRPr>
          </a:p>
          <a:p>
            <a:r>
              <a:rPr lang="en-GB" sz="2600" b="1" u="sng" dirty="0" smtClean="0">
                <a:latin typeface="Arial" pitchFamily="34" charset="0"/>
                <a:cs typeface="Arial" pitchFamily="34" charset="0"/>
              </a:rPr>
              <a:t>Concentration:</a:t>
            </a:r>
          </a:p>
          <a:p>
            <a:r>
              <a:rPr lang="en-US" sz="2400" dirty="0" smtClean="0">
                <a:latin typeface="Arial" pitchFamily="34" charset="0"/>
                <a:cs typeface="Arial" pitchFamily="34" charset="0"/>
              </a:rPr>
              <a:t>The number </a:t>
            </a:r>
            <a:r>
              <a:rPr lang="en-US" sz="2400" dirty="0">
                <a:latin typeface="Arial" pitchFamily="34" charset="0"/>
                <a:cs typeface="Arial" pitchFamily="34" charset="0"/>
              </a:rPr>
              <a:t>of molecules of a substance in a given volume (expressed as moles/cubic meter</a:t>
            </a:r>
            <a:r>
              <a:rPr lang="en-US" sz="2400" dirty="0" smtClean="0">
                <a:latin typeface="Arial" pitchFamily="34" charset="0"/>
                <a:cs typeface="Arial" pitchFamily="34" charset="0"/>
              </a:rPr>
              <a:t>) or Molar.</a:t>
            </a:r>
          </a:p>
          <a:p>
            <a:endParaRPr lang="en-US" sz="2800" dirty="0" smtClean="0"/>
          </a:p>
          <a:p>
            <a:endParaRPr lang="en-GB" sz="2800" u="sng" dirty="0" smtClean="0">
              <a:latin typeface="Arial"/>
              <a:cs typeface="Arial"/>
            </a:endParaRPr>
          </a:p>
          <a:p>
            <a:endParaRPr lang="en-GB" sz="2800" u="sng" dirty="0" smtClean="0">
              <a:latin typeface="Arial"/>
              <a:cs typeface="Arial"/>
            </a:endParaRPr>
          </a:p>
          <a:p>
            <a:endParaRPr lang="en-GB" sz="2800" dirty="0" smtClean="0">
              <a:latin typeface="Arial"/>
              <a:cs typeface="Arial"/>
            </a:endParaRPr>
          </a:p>
          <a:p>
            <a:endParaRPr lang="en-GB" dirty="0"/>
          </a:p>
        </p:txBody>
      </p:sp>
    </p:spTree>
    <p:extLst>
      <p:ext uri="{BB962C8B-B14F-4D97-AF65-F5344CB8AC3E}">
        <p14:creationId xmlns="" xmlns:p14="http://schemas.microsoft.com/office/powerpoint/2010/main" val="698831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3570"/>
            <a:ext cx="8229600" cy="794385"/>
          </a:xfrm>
        </p:spPr>
        <p:txBody>
          <a:bodyPr wrap="square" lIns="91440" tIns="45720" rIns="91440" bIns="45720" anchor="ctr">
            <a:normAutofit fontScale="90000"/>
          </a:bodyPr>
          <a:lstStyle/>
          <a:p>
            <a:pPr marL="0" indent="0" algn="ctr" defTabSz="457200" latinLnBrk="0">
              <a:lnSpc>
                <a:spcPct val="102000"/>
              </a:lnSpc>
              <a:spcBef>
                <a:spcPts val="0"/>
              </a:spcBef>
              <a:spcAft>
                <a:spcPts val="0"/>
              </a:spcAft>
              <a:buFontTx/>
              <a:buNone/>
            </a:pPr>
            <a:r>
              <a:rPr lang="en-US" altLang="ko-KR" sz="1000" dirty="0" smtClean="0">
                <a:solidFill>
                  <a:srgbClr val="000000"/>
                </a:solidFill>
                <a:latin typeface="Times New Roman" charset="0"/>
              </a:rPr>
              <a:t/>
            </a:r>
            <a:br>
              <a:rPr lang="en-US" altLang="ko-KR" sz="1000" dirty="0" smtClean="0">
                <a:solidFill>
                  <a:srgbClr val="000000"/>
                </a:solidFill>
                <a:latin typeface="Times New Roman" charset="0"/>
              </a:rPr>
            </a:br>
            <a:r>
              <a:rPr lang="en-US" altLang="ko-KR" sz="1000" dirty="0" smtClean="0">
                <a:solidFill>
                  <a:srgbClr val="000000"/>
                </a:solidFill>
                <a:latin typeface="Times New Roman" charset="0"/>
              </a:rPr>
              <a:t/>
            </a:r>
            <a:br>
              <a:rPr lang="en-US" altLang="ko-KR" sz="1000" dirty="0" smtClean="0">
                <a:solidFill>
                  <a:srgbClr val="000000"/>
                </a:solidFill>
                <a:latin typeface="Times New Roman" charset="0"/>
              </a:rPr>
            </a:br>
            <a:r>
              <a:rPr lang="en-US" altLang="ko-KR" sz="3900" b="1" dirty="0" smtClean="0">
                <a:solidFill>
                  <a:srgbClr val="000000"/>
                </a:solidFill>
                <a:latin typeface="Arial" charset="0"/>
              </a:rPr>
              <a:t>Types of Titration methods</a:t>
            </a:r>
            <a:br>
              <a:rPr lang="en-US" altLang="ko-KR" sz="3900" b="1" dirty="0" smtClean="0">
                <a:solidFill>
                  <a:srgbClr val="000000"/>
                </a:solidFill>
                <a:latin typeface="Arial" charset="0"/>
              </a:rPr>
            </a:br>
            <a:r>
              <a:rPr lang="en-US" altLang="ko-KR" sz="1000" dirty="0" smtClean="0">
                <a:solidFill>
                  <a:srgbClr val="000000"/>
                </a:solidFill>
                <a:latin typeface="Times New Roman" charset="0"/>
              </a:rPr>
              <a:t/>
            </a:r>
            <a:br>
              <a:rPr lang="en-US" altLang="ko-KR" sz="1000" dirty="0" smtClean="0">
                <a:solidFill>
                  <a:srgbClr val="000000"/>
                </a:solidFill>
                <a:latin typeface="Times New Roman" charset="0"/>
              </a:rPr>
            </a:br>
            <a:endParaRPr lang="ko-KR" altLang="en-US" sz="3900" b="1" u="sng" dirty="0" smtClean="0">
              <a:latin typeface="Arial" charset="0"/>
            </a:endParaRPr>
          </a:p>
        </p:txBody>
      </p:sp>
      <p:sp>
        <p:nvSpPr>
          <p:cNvPr id="3" name="Content Placeholder 2"/>
          <p:cNvSpPr>
            <a:spLocks noGrp="1"/>
          </p:cNvSpPr>
          <p:nvPr>
            <p:ph idx="1"/>
          </p:nvPr>
        </p:nvSpPr>
        <p:spPr>
          <a:xfrm>
            <a:off x="457200" y="1600200"/>
            <a:ext cx="8230235" cy="4526915"/>
          </a:xfrm>
        </p:spPr>
        <p:txBody>
          <a:bodyPr>
            <a:normAutofit/>
          </a:bodyPr>
          <a:lstStyle/>
          <a:p>
            <a:r>
              <a:rPr lang="en-US" sz="2400" b="1" u="sng" dirty="0" smtClean="0">
                <a:latin typeface="Arial" pitchFamily="34" charset="0"/>
                <a:cs typeface="Arial" pitchFamily="34" charset="0"/>
              </a:rPr>
              <a:t>1-Acid-base titration:</a:t>
            </a:r>
          </a:p>
          <a:p>
            <a:r>
              <a:rPr lang="en-US" sz="2400" dirty="0" smtClean="0">
                <a:latin typeface="Arial" pitchFamily="34" charset="0"/>
                <a:cs typeface="Arial" pitchFamily="34" charset="0"/>
              </a:rPr>
              <a:t>An operation, used in volumetric analysis, in which a measured amount of one solution is added to a known quantity of another solution </a:t>
            </a:r>
            <a:r>
              <a:rPr lang="en-US" sz="2400" b="1" u="sng" dirty="0" smtClean="0">
                <a:latin typeface="Arial" pitchFamily="34" charset="0"/>
                <a:cs typeface="Arial" pitchFamily="34" charset="0"/>
              </a:rPr>
              <a:t>until the reaction between the two is complete. </a:t>
            </a:r>
            <a:r>
              <a:rPr lang="en-US" sz="2400" dirty="0" smtClean="0">
                <a:latin typeface="Arial" pitchFamily="34" charset="0"/>
                <a:cs typeface="Arial" pitchFamily="34" charset="0"/>
              </a:rPr>
              <a:t>If the concentration of one solution is known, that of the other can be calculated.</a:t>
            </a:r>
          </a:p>
          <a:p>
            <a:r>
              <a:rPr lang="en-US" sz="2400" b="1" u="sng" dirty="0" smtClean="0">
                <a:latin typeface="Arial" pitchFamily="34" charset="0"/>
                <a:cs typeface="Arial" pitchFamily="34" charset="0"/>
              </a:rPr>
              <a:t>2- Back titration:</a:t>
            </a:r>
            <a:endParaRPr lang="en-GB" sz="2400" b="1" u="sng" dirty="0" smtClean="0">
              <a:latin typeface="Arial" pitchFamily="34" charset="0"/>
              <a:cs typeface="Arial" pitchFamily="34" charset="0"/>
            </a:endParaRPr>
          </a:p>
          <a:p>
            <a:r>
              <a:rPr lang="en-US" sz="2400" dirty="0" smtClean="0">
                <a:latin typeface="Arial" pitchFamily="34" charset="0"/>
                <a:cs typeface="Arial" pitchFamily="34" charset="0"/>
              </a:rPr>
              <a:t>An analytical chemistry technique that allows the user to find the concentration of a reactant of unknown concentration by reacting it with an excess volume of another reactant of known concentration.</a:t>
            </a:r>
          </a:p>
          <a:p>
            <a:endParaRPr lang="en-US" sz="2400" dirty="0" smtClean="0">
              <a:latin typeface="Arial" pitchFamily="34" charset="0"/>
              <a:cs typeface="Arial" pitchFamily="34" charset="0"/>
            </a:endParaRPr>
          </a:p>
          <a:p>
            <a:endParaRPr lang="en-US" dirty="0" smtClean="0"/>
          </a:p>
          <a:p>
            <a:endParaRPr lang="en-US" dirty="0" smtClean="0"/>
          </a:p>
          <a:p>
            <a:endParaRPr lang="en-GB" u="sng" dirty="0" smtClean="0">
              <a:latin typeface="Arial"/>
              <a:cs typeface="Arial"/>
            </a:endParaRPr>
          </a:p>
          <a:p>
            <a:endParaRPr lang="en-GB" dirty="0"/>
          </a:p>
        </p:txBody>
      </p:sp>
    </p:spTree>
    <p:extLst>
      <p:ext uri="{BB962C8B-B14F-4D97-AF65-F5344CB8AC3E}">
        <p14:creationId xmlns="" xmlns:p14="http://schemas.microsoft.com/office/powerpoint/2010/main" val="4036473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457200" y="928049"/>
            <a:ext cx="8229600" cy="5509842"/>
          </a:xfrm>
        </p:spPr>
        <p:txBody>
          <a:bodyPr>
            <a:normAutofit fontScale="25000" lnSpcReduction="20000"/>
          </a:bodyPr>
          <a:lstStyle/>
          <a:p>
            <a:endParaRPr lang="en-GB" sz="8000" b="1" dirty="0">
              <a:latin typeface="Arial" pitchFamily="34" charset="0"/>
              <a:cs typeface="Arial" pitchFamily="34" charset="0"/>
            </a:endParaRPr>
          </a:p>
          <a:p>
            <a:r>
              <a:rPr lang="en-US" sz="9600" b="1" u="sng" dirty="0" smtClean="0">
                <a:latin typeface="Arial" pitchFamily="34" charset="0"/>
                <a:cs typeface="Arial" pitchFamily="34" charset="0"/>
              </a:rPr>
              <a:t>3- </a:t>
            </a:r>
            <a:r>
              <a:rPr lang="en-US" sz="9600" b="1" u="sng" dirty="0" err="1" smtClean="0">
                <a:latin typeface="Arial" pitchFamily="34" charset="0"/>
                <a:cs typeface="Arial" pitchFamily="34" charset="0"/>
              </a:rPr>
              <a:t>Redox</a:t>
            </a:r>
            <a:r>
              <a:rPr lang="en-US" sz="9600" b="1" u="sng" dirty="0" smtClean="0">
                <a:latin typeface="Arial" pitchFamily="34" charset="0"/>
                <a:cs typeface="Arial" pitchFamily="34" charset="0"/>
              </a:rPr>
              <a:t> titration</a:t>
            </a:r>
            <a:r>
              <a:rPr lang="en-US" sz="9600" b="1" u="sng" dirty="0">
                <a:latin typeface="Arial" pitchFamily="34" charset="0"/>
                <a:cs typeface="Arial" pitchFamily="34" charset="0"/>
              </a:rPr>
              <a:t>:</a:t>
            </a:r>
            <a:endParaRPr lang="en-GB" sz="9600" b="1" u="sng" dirty="0">
              <a:latin typeface="Arial" pitchFamily="34" charset="0"/>
              <a:cs typeface="Arial" pitchFamily="34" charset="0"/>
            </a:endParaRPr>
          </a:p>
          <a:p>
            <a:pPr>
              <a:buNone/>
            </a:pPr>
            <a:r>
              <a:rPr lang="en-US" sz="9600" dirty="0">
                <a:latin typeface="Arial" pitchFamily="34" charset="0"/>
                <a:cs typeface="Arial" pitchFamily="34" charset="0"/>
              </a:rPr>
              <a:t>(Also called oxidation-reduction titration) is a type of </a:t>
            </a:r>
            <a:r>
              <a:rPr lang="en-US" sz="9600" dirty="0" smtClean="0">
                <a:latin typeface="Arial" pitchFamily="34" charset="0"/>
                <a:cs typeface="Arial" pitchFamily="34" charset="0"/>
              </a:rPr>
              <a:t>titration</a:t>
            </a:r>
            <a:r>
              <a:rPr lang="en-US" sz="9600" dirty="0">
                <a:latin typeface="Arial" pitchFamily="34" charset="0"/>
                <a:cs typeface="Arial" pitchFamily="34" charset="0"/>
              </a:rPr>
              <a:t> </a:t>
            </a:r>
            <a:r>
              <a:rPr lang="en-US" sz="9600" dirty="0" smtClean="0">
                <a:latin typeface="Arial" pitchFamily="34" charset="0"/>
                <a:cs typeface="Arial" pitchFamily="34" charset="0"/>
              </a:rPr>
              <a:t>based </a:t>
            </a:r>
            <a:r>
              <a:rPr lang="en-US" sz="9600" dirty="0">
                <a:latin typeface="Arial" pitchFamily="34" charset="0"/>
                <a:cs typeface="Arial" pitchFamily="34" charset="0"/>
              </a:rPr>
              <a:t>on a redox reaction between the </a:t>
            </a:r>
            <a:r>
              <a:rPr lang="en-US" sz="9600" dirty="0" smtClean="0">
                <a:latin typeface="Arial" pitchFamily="34" charset="0"/>
                <a:cs typeface="Arial" pitchFamily="34" charset="0"/>
              </a:rPr>
              <a:t>analyte</a:t>
            </a:r>
            <a:r>
              <a:rPr lang="en-US" sz="9600" dirty="0">
                <a:latin typeface="Arial" pitchFamily="34" charset="0"/>
                <a:cs typeface="Arial" pitchFamily="34" charset="0"/>
              </a:rPr>
              <a:t> </a:t>
            </a:r>
            <a:r>
              <a:rPr lang="en-US" sz="9600" dirty="0" smtClean="0">
                <a:latin typeface="Arial" pitchFamily="34" charset="0"/>
                <a:cs typeface="Arial" pitchFamily="34" charset="0"/>
              </a:rPr>
              <a:t>and </a:t>
            </a:r>
            <a:r>
              <a:rPr lang="en-US" sz="9600" dirty="0">
                <a:latin typeface="Arial" pitchFamily="34" charset="0"/>
                <a:cs typeface="Arial" pitchFamily="34" charset="0"/>
              </a:rPr>
              <a:t>titrant</a:t>
            </a:r>
            <a:r>
              <a:rPr lang="en-US" sz="9600" dirty="0" smtClean="0">
                <a:latin typeface="Arial" pitchFamily="34" charset="0"/>
                <a:cs typeface="Arial" pitchFamily="34" charset="0"/>
              </a:rPr>
              <a:t>. </a:t>
            </a:r>
          </a:p>
          <a:p>
            <a:endParaRPr lang="en-US" sz="9600" dirty="0" smtClean="0">
              <a:latin typeface="Arial" pitchFamily="34" charset="0"/>
              <a:cs typeface="Arial" pitchFamily="34" charset="0"/>
            </a:endParaRPr>
          </a:p>
          <a:p>
            <a:r>
              <a:rPr lang="en-US" sz="9600" b="1" u="sng" dirty="0" smtClean="0">
                <a:latin typeface="Arial" pitchFamily="34" charset="0"/>
                <a:cs typeface="Arial" pitchFamily="34" charset="0"/>
              </a:rPr>
              <a:t>4- Complexometric </a:t>
            </a:r>
            <a:r>
              <a:rPr lang="en-US" sz="9600" b="1" u="sng" dirty="0">
                <a:latin typeface="Arial" pitchFamily="34" charset="0"/>
                <a:cs typeface="Arial" pitchFamily="34" charset="0"/>
              </a:rPr>
              <a:t>titration</a:t>
            </a:r>
            <a:r>
              <a:rPr lang="en-US" sz="9600" b="1" u="sng" dirty="0" smtClean="0">
                <a:latin typeface="Arial" pitchFamily="34" charset="0"/>
                <a:cs typeface="Arial" pitchFamily="34" charset="0"/>
              </a:rPr>
              <a:t>:</a:t>
            </a:r>
          </a:p>
          <a:p>
            <a:pPr>
              <a:buNone/>
            </a:pPr>
            <a:endParaRPr lang="en-GB" sz="9600" b="1" u="sng" dirty="0">
              <a:latin typeface="Arial" pitchFamily="34" charset="0"/>
              <a:cs typeface="Arial" pitchFamily="34" charset="0"/>
            </a:endParaRPr>
          </a:p>
          <a:p>
            <a:pPr>
              <a:buNone/>
            </a:pPr>
            <a:r>
              <a:rPr lang="en-US" sz="9600" dirty="0" smtClean="0">
                <a:latin typeface="Arial" pitchFamily="34" charset="0"/>
                <a:cs typeface="Arial" pitchFamily="34" charset="0"/>
              </a:rPr>
              <a:t> </a:t>
            </a:r>
            <a:r>
              <a:rPr lang="en-US" sz="9600" dirty="0" err="1" smtClean="0">
                <a:latin typeface="Arial" pitchFamily="34" charset="0"/>
                <a:cs typeface="Arial" pitchFamily="34" charset="0"/>
              </a:rPr>
              <a:t>Complexometric</a:t>
            </a:r>
            <a:r>
              <a:rPr lang="en-US" sz="9600" dirty="0" smtClean="0">
                <a:latin typeface="Arial" pitchFamily="34" charset="0"/>
                <a:cs typeface="Arial" pitchFamily="34" charset="0"/>
              </a:rPr>
              <a:t> </a:t>
            </a:r>
            <a:r>
              <a:rPr lang="en-US" sz="9600" dirty="0">
                <a:latin typeface="Arial" pitchFamily="34" charset="0"/>
                <a:cs typeface="Arial" pitchFamily="34" charset="0"/>
              </a:rPr>
              <a:t>titration (sometimes chelatometry) is a form of volumetric analysis in which the formation of a colored complex is used to indicate the end point of a titration.</a:t>
            </a:r>
            <a:endParaRPr lang="en-GB" sz="9600" dirty="0">
              <a:latin typeface="Arial" pitchFamily="34" charset="0"/>
              <a:cs typeface="Arial" pitchFamily="34" charset="0"/>
            </a:endParaRPr>
          </a:p>
          <a:p>
            <a:pPr>
              <a:buNone/>
            </a:pPr>
            <a:r>
              <a:rPr lang="en-US" sz="8600" b="1" dirty="0">
                <a:latin typeface="Arial" pitchFamily="34" charset="0"/>
                <a:cs typeface="Arial" pitchFamily="34" charset="0"/>
              </a:rPr>
              <a:t> </a:t>
            </a:r>
            <a:endParaRPr lang="en-GB" sz="8600" dirty="0">
              <a:latin typeface="Arial" pitchFamily="34" charset="0"/>
              <a:cs typeface="Arial" pitchFamily="34" charset="0"/>
            </a:endParaRPr>
          </a:p>
          <a:p>
            <a:endParaRPr lang="en-US" b="1" dirty="0" smtClean="0"/>
          </a:p>
          <a:p>
            <a:endParaRPr lang="en-GB" dirty="0"/>
          </a:p>
          <a:p>
            <a:pPr marL="0" indent="0">
              <a:buNone/>
            </a:pPr>
            <a:r>
              <a:rPr lang="en-US" b="1" dirty="0"/>
              <a:t> </a:t>
            </a:r>
            <a:endParaRPr lang="en-GB" dirty="0"/>
          </a:p>
          <a:p>
            <a:pPr marL="0" indent="0">
              <a:buNone/>
            </a:pPr>
            <a:endParaRPr lang="en-GB" dirty="0"/>
          </a:p>
          <a:p>
            <a:endParaRPr lang="en-GB" dirty="0"/>
          </a:p>
        </p:txBody>
      </p:sp>
    </p:spTree>
    <p:extLst>
      <p:ext uri="{BB962C8B-B14F-4D97-AF65-F5344CB8AC3E}">
        <p14:creationId xmlns="" xmlns:p14="http://schemas.microsoft.com/office/powerpoint/2010/main" val="3875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4230"/>
            <a:ext cx="8229600" cy="1143000"/>
          </a:xfrm>
        </p:spPr>
        <p:txBody>
          <a:bodyPr wrap="square" lIns="91440" tIns="45720" rIns="91440" bIns="45720" anchor="ctr">
            <a:normAutofit fontScale="90000"/>
          </a:bodyPr>
          <a:lstStyle/>
          <a:p>
            <a:pPr marL="0" indent="0" algn="ctr" defTabSz="457200" latinLnBrk="0">
              <a:lnSpc>
                <a:spcPct val="102000"/>
              </a:lnSpc>
              <a:spcBef>
                <a:spcPts val="0"/>
              </a:spcBef>
              <a:spcAft>
                <a:spcPts val="0"/>
              </a:spcAft>
              <a:buFontTx/>
              <a:buNone/>
            </a:pPr>
            <a:r>
              <a:rPr lang="en-US" altLang="ko-KR" sz="4400" dirty="0" smtClean="0">
                <a:solidFill>
                  <a:srgbClr val="000000"/>
                </a:solidFill>
                <a:latin typeface="Arial" charset="0"/>
              </a:rPr>
              <a:t>Standardisation of Sodium Hydroxide solution  </a:t>
            </a:r>
            <a:endParaRPr lang="ko-KR" altLang="en-US" sz="4400" dirty="0" smtClean="0">
              <a:latin typeface="Arial" charset="0"/>
            </a:endParaRPr>
          </a:p>
        </p:txBody>
      </p:sp>
      <p:sp>
        <p:nvSpPr>
          <p:cNvPr id="3" name="Content Placeholder 2"/>
          <p:cNvSpPr>
            <a:spLocks noGrp="1"/>
          </p:cNvSpPr>
          <p:nvPr>
            <p:ph idx="1"/>
          </p:nvPr>
        </p:nvSpPr>
        <p:spPr>
          <a:xfrm>
            <a:off x="457200" y="2298065"/>
            <a:ext cx="8229600" cy="3827780"/>
          </a:xfrm>
        </p:spPr>
        <p:txBody>
          <a:bodyPr wrap="square" lIns="91440" tIns="45720" rIns="91440" bIns="45720" anchor="t">
            <a:normAutofit/>
          </a:bodyPr>
          <a:lstStyle/>
          <a:p>
            <a:pPr marL="342900" lvl="0" indent="-342900" algn="l" defTabSz="457200" latinLnBrk="0">
              <a:lnSpc>
                <a:spcPct val="102000"/>
              </a:lnSpc>
              <a:spcBef>
                <a:spcPts val="0"/>
              </a:spcBef>
              <a:spcAft>
                <a:spcPts val="0"/>
              </a:spcAft>
              <a:buClr>
                <a:srgbClr val="000000"/>
              </a:buClr>
              <a:buFont typeface="Arial"/>
              <a:buChar char="•"/>
            </a:pPr>
            <a:r>
              <a:rPr lang="en-US" altLang="ko-KR" sz="2400" dirty="0" smtClean="0">
                <a:solidFill>
                  <a:srgbClr val="000000"/>
                </a:solidFill>
                <a:latin typeface="Arial" charset="0"/>
              </a:rPr>
              <a:t>1- KHP (acid) + NaOH (base) </a:t>
            </a:r>
            <a:r>
              <a:rPr lang="en-US" altLang="ko-KR" sz="2400" dirty="0" smtClean="0">
                <a:solidFill>
                  <a:srgbClr val="000000"/>
                </a:solidFill>
                <a:latin typeface="Wingdings" charset="0"/>
              </a:rPr>
              <a:t></a:t>
            </a:r>
            <a:r>
              <a:rPr lang="en-US" altLang="ko-KR" sz="2400" dirty="0" smtClean="0">
                <a:solidFill>
                  <a:srgbClr val="000000"/>
                </a:solidFill>
                <a:latin typeface="Arial" charset="0"/>
              </a:rPr>
              <a:t> KNaP + H2O ( reaction equation ) </a:t>
            </a:r>
            <a:endParaRPr lang="ko-KR" altLang="en-US" sz="2400" dirty="0" smtClean="0">
              <a:latin typeface="Arial" charset="0"/>
            </a:endParaRPr>
          </a:p>
          <a:p>
            <a:pPr marL="342900" lvl="0" indent="-342900" algn="l" defTabSz="457200" latinLnBrk="0">
              <a:lnSpc>
                <a:spcPct val="102000"/>
              </a:lnSpc>
              <a:spcBef>
                <a:spcPts val="500"/>
              </a:spcBef>
              <a:spcAft>
                <a:spcPts val="0"/>
              </a:spcAft>
              <a:buClr>
                <a:srgbClr val="000000"/>
              </a:buClr>
              <a:buFont typeface="Arial"/>
              <a:buChar char="•"/>
            </a:pPr>
            <a:r>
              <a:rPr lang="en-US" altLang="ko-KR" sz="2400" dirty="0" smtClean="0">
                <a:solidFill>
                  <a:srgbClr val="000000"/>
                </a:solidFill>
                <a:latin typeface="Arial" charset="0"/>
              </a:rPr>
              <a:t>2- The acid and base will react together until one of the two is completely reacted . That point called end point is called the end point that is neutral. If any additional acid or base is added, the solution will then become acidic or basic depending in which was added in excess. </a:t>
            </a:r>
            <a:endParaRPr lang="ko-KR" altLang="en-US" sz="2400" dirty="0" smtClean="0">
              <a:latin typeface="Arial" charset="0"/>
            </a:endParaRPr>
          </a:p>
          <a:p>
            <a:pPr marL="0" indent="0" algn="l" defTabSz="457200" latinLnBrk="0">
              <a:lnSpc>
                <a:spcPct val="102000"/>
              </a:lnSpc>
              <a:spcBef>
                <a:spcPts val="500"/>
              </a:spcBef>
              <a:spcAft>
                <a:spcPts val="0"/>
              </a:spcAft>
              <a:buFontTx/>
              <a:buNone/>
            </a:pPr>
            <a:endParaRPr lang="ko-KR" altLang="en-US" sz="2400" dirty="0" smtClean="0">
              <a:latin typeface="Arial" charset="0"/>
            </a:endParaRPr>
          </a:p>
          <a:p>
            <a:pPr marL="342900" indent="-342900" algn="l" defTabSz="457200" latinLnBrk="0">
              <a:lnSpc>
                <a:spcPct val="102000"/>
              </a:lnSpc>
              <a:spcBef>
                <a:spcPts val="500"/>
              </a:spcBef>
              <a:spcAft>
                <a:spcPts val="0"/>
              </a:spcAft>
              <a:buFontTx/>
              <a:buNone/>
            </a:pPr>
            <a:endParaRPr lang="ko-KR" altLang="en-US" sz="2400" dirty="0" smtClean="0">
              <a:latin typeface="Arial" charset="0"/>
            </a:endParaRPr>
          </a:p>
          <a:p>
            <a:pPr marL="342900" indent="-342900" algn="l" defTabSz="457200" latinLnBrk="0">
              <a:lnSpc>
                <a:spcPct val="102000"/>
              </a:lnSpc>
              <a:spcBef>
                <a:spcPts val="500"/>
              </a:spcBef>
              <a:spcAft>
                <a:spcPts val="0"/>
              </a:spcAft>
              <a:buFontTx/>
              <a:buNone/>
            </a:pPr>
            <a:endParaRPr lang="ko-KR" altLang="en-US" sz="2400" dirty="0" smtClean="0">
              <a:latin typeface="Arial" charset="0"/>
            </a:endParaRPr>
          </a:p>
          <a:p>
            <a:pPr marL="342900" indent="-342900" algn="l" defTabSz="457200" latinLnBrk="0">
              <a:lnSpc>
                <a:spcPct val="102000"/>
              </a:lnSpc>
              <a:spcBef>
                <a:spcPts val="500"/>
              </a:spcBef>
              <a:spcAft>
                <a:spcPts val="0"/>
              </a:spcAft>
              <a:buFontTx/>
              <a:buNone/>
            </a:pPr>
            <a:endParaRPr lang="ko-KR" altLang="en-US" sz="2400" dirty="0" smtClean="0">
              <a:latin typeface="Arial" charset="0"/>
            </a:endParaRPr>
          </a:p>
          <a:p>
            <a:pPr marL="342900" indent="-342900" algn="l" defTabSz="457200" latinLnBrk="0">
              <a:lnSpc>
                <a:spcPct val="102000"/>
              </a:lnSpc>
              <a:spcBef>
                <a:spcPts val="700"/>
              </a:spcBef>
              <a:spcAft>
                <a:spcPts val="0"/>
              </a:spcAft>
              <a:buFontTx/>
              <a:buNone/>
            </a:pPr>
            <a:endParaRPr lang="ko-KR" altLang="en-US" sz="3200" dirty="0" smtClean="0">
              <a:latin typeface="Calibri" charset="0"/>
            </a:endParaRPr>
          </a:p>
          <a:p>
            <a:pPr marL="342900" indent="-342900" algn="l" defTabSz="457200" latinLnBrk="0">
              <a:lnSpc>
                <a:spcPct val="102000"/>
              </a:lnSpc>
              <a:spcBef>
                <a:spcPts val="700"/>
              </a:spcBef>
              <a:spcAft>
                <a:spcPts val="0"/>
              </a:spcAft>
              <a:buFontTx/>
              <a:buNone/>
            </a:pPr>
            <a:endParaRPr lang="ko-KR" altLang="en-US" sz="3200" dirty="0" smtClean="0">
              <a:latin typeface="Calibri" charset="0"/>
            </a:endParaRPr>
          </a:p>
        </p:txBody>
      </p:sp>
    </p:spTree>
    <p:extLst>
      <p:ext uri="{BB962C8B-B14F-4D97-AF65-F5344CB8AC3E}">
        <p14:creationId xmlns="" xmlns:p14="http://schemas.microsoft.com/office/powerpoint/2010/main" val="30774030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839</TotalTime>
  <Words>996</Words>
  <Application>Microsoft Office PowerPoint</Application>
  <PresentationFormat>On-screen Show (4:3)</PresentationFormat>
  <Paragraphs>106</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Aspect</vt:lpstr>
      <vt:lpstr>Standardisation of Sodium Hydroxide solution </vt:lpstr>
      <vt:lpstr>Lecture outline</vt:lpstr>
      <vt:lpstr>Slide 3</vt:lpstr>
      <vt:lpstr>Slide 4</vt:lpstr>
      <vt:lpstr>Slide 5</vt:lpstr>
      <vt:lpstr>Slide 6</vt:lpstr>
      <vt:lpstr>  Types of Titration methods  </vt:lpstr>
      <vt:lpstr>Slide 8</vt:lpstr>
      <vt:lpstr>Standardisation of Sodium Hydroxide solution  </vt:lpstr>
      <vt:lpstr>Slide 10</vt:lpstr>
      <vt:lpstr>Slide 11</vt:lpstr>
      <vt:lpstr>Slide 12</vt:lpstr>
      <vt:lpstr>Calculation</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Standardisation of Sodium Hydroxide solution</dc:title>
  <dc:creator>Samyah T Alanazi</dc:creator>
  <cp:lastModifiedBy>haaltwaijry</cp:lastModifiedBy>
  <cp:revision>46</cp:revision>
  <dcterms:created xsi:type="dcterms:W3CDTF">2013-02-12T07:15:51Z</dcterms:created>
  <dcterms:modified xsi:type="dcterms:W3CDTF">2015-02-09T06:09:00Z</dcterms:modified>
</cp:coreProperties>
</file>