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4"/>
  </p:notesMasterIdLst>
  <p:sldIdLst>
    <p:sldId id="266" r:id="rId2"/>
    <p:sldId id="26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AF43F70-D4ED-4BF0-B479-3A549B1C7FA0}" type="datetimeFigureOut">
              <a:rPr lang="ar-SA" smtClean="0"/>
              <a:pPr/>
              <a:t>26/10/1431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96A6AA9-ED0D-47F2-916F-CD966AC68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A6AA9-ED0D-47F2-916F-CD966AC68FC4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63A-DE77-4AC6-9084-EB4C7861E0A0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36C7E-E04D-4138-BA85-40135132E083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9BBE-5E20-463F-AB40-3A6C31F18336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AC3-3147-47F4-B660-317D8E69CEDF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37C16-40C1-409C-A705-322BBE175D2E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E78D-76AC-45C4-A9AC-04D8F1702CD6}" type="datetime1">
              <a:rPr lang="ar-SA" smtClean="0"/>
              <a:t>26/10/1431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F9F9-091A-4C28-86B8-46659E28A44F}" type="datetime1">
              <a:rPr lang="ar-SA" smtClean="0"/>
              <a:t>26/10/1431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14793-8ECC-4175-87E9-D6465EE08FA2}" type="datetime1">
              <a:rPr lang="ar-SA" smtClean="0"/>
              <a:t>26/10/1431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60D2-1E47-4281-8928-CC7EDC97DBDE}" type="datetime1">
              <a:rPr lang="ar-SA" smtClean="0"/>
              <a:t>26/10/1431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36F-BC92-4F02-AB5B-FA652C786519}" type="datetime1">
              <a:rPr lang="ar-SA" smtClean="0"/>
              <a:t>26/10/1431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EF649-AFED-40E3-B05C-20CC99F8891F}" type="datetime1">
              <a:rPr lang="ar-SA" smtClean="0"/>
              <a:t>26/10/1431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67B2D-EC0C-4482-8E72-CD1E5620799D}" type="datetime1">
              <a:rPr lang="ar-SA" smtClean="0"/>
              <a:t>26/10/1431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6E08F-8583-4BDD-8217-34FB835C178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99"/>
                </a:solidFill>
                <a:latin typeface="Cooper Black" pitchFamily="18" charset="0"/>
              </a:rPr>
              <a:t>Acid Safety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1. Always check the reagent bottle which contained the acid, or ask your teacher about the dangers of the acid.</a:t>
            </a:r>
            <a:endParaRPr lang="en-US" sz="26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6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2. When mixing acid and water, always pour the acid into the water. </a:t>
            </a:r>
            <a:endParaRPr lang="en-US" sz="26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6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3. Never allow the acid to come into contact with your skin unless your teacher has told you that it is ok. </a:t>
            </a:r>
            <a:endParaRPr lang="en-US" sz="26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99"/>
                </a:solidFill>
                <a:latin typeface="Andalus" pitchFamily="2" charset="-78"/>
                <a:cs typeface="Andalus" pitchFamily="2" charset="-78"/>
              </a:rPr>
              <a:t>Standardization of HCL Solution</a:t>
            </a:r>
            <a:endParaRPr lang="ar-SA" b="1" dirty="0">
              <a:solidFill>
                <a:srgbClr val="FFFF99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Introduction:</a:t>
            </a: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The purpose of this experiment is to determine the concentration of an unknown HCL solution by acid-base titration.</a:t>
            </a:r>
            <a:endParaRPr lang="en-US" sz="24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 HCL                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H2O</a:t>
            </a:r>
          </a:p>
          <a:p>
            <a:pPr algn="l">
              <a:buNone/>
            </a:pPr>
            <a:endParaRPr lang="en-US" sz="24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>
              <a:solidFill>
                <a:srgbClr val="FF0000"/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2500298" y="4500570"/>
            <a:ext cx="1000132" cy="1588"/>
          </a:xfrm>
          <a:prstGeom prst="straightConnector1">
            <a:avLst/>
          </a:prstGeom>
          <a:ln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/>
          <a:lstStyle/>
          <a:p>
            <a:pPr algn="l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Reagent:</a:t>
            </a:r>
          </a:p>
          <a:p>
            <a:pPr algn="l">
              <a:buNone/>
            </a:pPr>
            <a:r>
              <a:rPr lang="en-US" sz="22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1-Phenolphthalein Indicator.</a:t>
            </a:r>
            <a:endParaRPr lang="en-US" sz="22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2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2-NaOH (Standard Solution) 0.1 M .</a:t>
            </a:r>
            <a:endParaRPr lang="en-US" sz="22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2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3-0.1 N HCL (Hydrochloric Acid</a:t>
            </a:r>
            <a:r>
              <a:rPr lang="en-US" sz="22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>
              <a:buNone/>
            </a:pPr>
            <a:endParaRPr lang="en-US" sz="22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Procedure:</a:t>
            </a:r>
          </a:p>
          <a:p>
            <a:pPr algn="l">
              <a:buNone/>
            </a:pPr>
            <a:r>
              <a:rPr lang="en-US" sz="22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1- 10ml HCL</a:t>
            </a:r>
          </a:p>
          <a:p>
            <a:pPr algn="l">
              <a:buNone/>
            </a:pPr>
            <a:r>
              <a:rPr lang="en-US" sz="22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2- 10ml H2O </a:t>
            </a:r>
          </a:p>
          <a:p>
            <a:pPr algn="l">
              <a:buNone/>
            </a:pPr>
            <a:r>
              <a:rPr lang="en-US" sz="22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3- 2drops</a:t>
            </a:r>
          </a:p>
          <a:p>
            <a:pPr algn="l">
              <a:buNone/>
            </a:pPr>
            <a:r>
              <a:rPr lang="en-US" sz="22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indicator</a:t>
            </a:r>
            <a:endParaRPr lang="en-US" sz="22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548324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4- Titrate with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until get 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pink color</a:t>
            </a:r>
            <a:endParaRPr lang="ar-SA" sz="36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429000"/>
            <a:ext cx="2143141" cy="2857520"/>
          </a:xfrm>
          <a:prstGeom prst="rect">
            <a:avLst/>
          </a:prstGeom>
        </p:spPr>
      </p:pic>
      <p:pic>
        <p:nvPicPr>
          <p:cNvPr id="8" name="صورة 7" descr="titr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2428868"/>
            <a:ext cx="2786082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Calculation:</a:t>
            </a:r>
          </a:p>
          <a:p>
            <a:pPr algn="l">
              <a:buNone/>
            </a:pPr>
            <a:endParaRPr lang="en-US" sz="24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Ex:</a:t>
            </a: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Volume of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react in standardization of HCL =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10.2</a:t>
            </a:r>
          </a:p>
          <a:p>
            <a:pPr algn="l">
              <a:buNone/>
            </a:pPr>
            <a:r>
              <a:rPr lang="en-US" sz="2800" b="1" dirty="0" smtClean="0">
                <a:solidFill>
                  <a:srgbClr val="FFFF99"/>
                </a:solidFill>
              </a:rPr>
              <a:t> 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-M</a:t>
            </a:r>
            <a:r>
              <a:rPr lang="en-US" sz="1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x  V</a:t>
            </a:r>
            <a:r>
              <a:rPr lang="en-US" sz="1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x 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8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endParaRPr lang="en-US" sz="18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=( 0.097  x   10.2) / 10 </a:t>
            </a:r>
            <a:endParaRPr lang="en-US" sz="24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 = 0.099 M  ~   0.1 M    </a:t>
            </a:r>
            <a:endParaRPr lang="en-US" sz="24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800" b="1" dirty="0" smtClean="0"/>
              <a:t>ml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3825" cy="23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l"/>
            <a:endParaRPr lang="en-US" sz="26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4. Always clean up any spilled acid as soon as possible. </a:t>
            </a:r>
            <a:endParaRPr lang="en-US" sz="26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6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5. Never disturb an unmarked substance because it may be an acid. </a:t>
            </a:r>
            <a:endParaRPr lang="en-US" sz="26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6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6. If an acid comes in contact with your skin wash it with soap, because the soap will neutralize the acid.</a:t>
            </a:r>
            <a:endParaRPr lang="en-US" sz="26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 smtClean="0"/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295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FF99"/>
                </a:solidFill>
                <a:latin typeface="Bauhaus 93" pitchFamily="82" charset="0"/>
              </a:rPr>
              <a:t>Experiment 1</a:t>
            </a:r>
            <a:endParaRPr lang="ar-SA" sz="7200" dirty="0">
              <a:solidFill>
                <a:srgbClr val="FFFF99"/>
              </a:solidFill>
              <a:latin typeface="Bauhaus 93" pitchFamily="82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7486680" cy="2257444"/>
          </a:xfrm>
        </p:spPr>
        <p:txBody>
          <a:bodyPr>
            <a:normAutofit/>
          </a:bodyPr>
          <a:lstStyle/>
          <a:p>
            <a:pPr algn="l"/>
            <a:endParaRPr lang="en-US" sz="4000" dirty="0" smtClean="0">
              <a:solidFill>
                <a:srgbClr val="FFFF99"/>
              </a:solidFill>
              <a:latin typeface="Blackadder ITC" pitchFamily="82" charset="0"/>
            </a:endParaRPr>
          </a:p>
          <a:p>
            <a:pPr algn="l"/>
            <a:endParaRPr lang="en-US" sz="4000" dirty="0" smtClean="0">
              <a:solidFill>
                <a:srgbClr val="FFFF99"/>
              </a:solidFill>
              <a:latin typeface="Blackadder ITC" pitchFamily="82" charset="0"/>
            </a:endParaRPr>
          </a:p>
          <a:p>
            <a:pPr algn="l"/>
            <a:endParaRPr lang="ar-SA" dirty="0">
              <a:solidFill>
                <a:srgbClr val="FFFF99"/>
              </a:solidFill>
              <a:latin typeface="Blackadder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368412"/>
          </a:xfrm>
        </p:spPr>
        <p:txBody>
          <a:bodyPr/>
          <a:lstStyle/>
          <a:p>
            <a:r>
              <a:rPr lang="en-US" b="1" dirty="0" smtClean="0">
                <a:solidFill>
                  <a:srgbClr val="FFFF99"/>
                </a:solidFill>
                <a:latin typeface="Andalus" pitchFamily="2" charset="-78"/>
                <a:cs typeface="Andalus" pitchFamily="2" charset="-78"/>
              </a:rPr>
              <a:t>Standardization of </a:t>
            </a:r>
            <a:r>
              <a:rPr lang="en-US" b="1" dirty="0" err="1" smtClean="0">
                <a:solidFill>
                  <a:srgbClr val="FFFF99"/>
                </a:solidFill>
                <a:latin typeface="Andalus" pitchFamily="2" charset="-78"/>
                <a:cs typeface="Andalus" pitchFamily="2" charset="-78"/>
              </a:rPr>
              <a:t>NaOH</a:t>
            </a:r>
            <a:r>
              <a:rPr lang="en-US" b="1" dirty="0" smtClean="0">
                <a:solidFill>
                  <a:srgbClr val="FFFF99"/>
                </a:solidFill>
                <a:latin typeface="Andalus" pitchFamily="2" charset="-78"/>
                <a:cs typeface="Andalus" pitchFamily="2" charset="-78"/>
              </a:rPr>
              <a:t> Solution</a:t>
            </a:r>
            <a:endParaRPr lang="ar-SA" b="1" dirty="0">
              <a:solidFill>
                <a:srgbClr val="FFFF99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Introduction:</a:t>
            </a: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The purpose of this experiment is to determine the concentration of an unknown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solution by acid-base titration.</a:t>
            </a:r>
            <a:endParaRPr lang="en-US" sz="24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KHC8H4O4 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    KNaC8H4O4 +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H2O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2400" dirty="0">
              <a:cs typeface="+mj-cs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3428992" y="4786322"/>
            <a:ext cx="1071570" cy="1588"/>
          </a:xfrm>
          <a:prstGeom prst="straightConnector1">
            <a:avLst/>
          </a:prstGeom>
          <a:ln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Titration: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It is an analytical procedure used to determine the concentration of a sample by reacting it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 standard solution. 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-Acid-base titration is one type of titration uses  a neutralization reaction, in which an acid and a base react to produce salt and water.</a:t>
            </a:r>
          </a:p>
          <a:p>
            <a:pPr algn="l">
              <a:buNone/>
            </a:pPr>
            <a:endParaRPr lang="en-US" sz="26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-The titration proceeds until the equivalence point is reached, where the number of moles of acid is equal to the number of moles of base.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-Equivalence point is marked by adding indicator.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Standard Solution:</a:t>
            </a: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It is a solution whose concentration is known accurately and used to standardize acidic and alkaline solution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en-US" sz="2400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u="sng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*Primary standard solution:</a:t>
            </a: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</a:rPr>
              <a:t>1-Inexpensive and readily available.</a:t>
            </a:r>
            <a:endParaRPr lang="en-US" sz="2400" dirty="0">
              <a:solidFill>
                <a:srgbClr val="FFFF99"/>
              </a:solidFill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</a:rPr>
              <a:t>2-</a:t>
            </a:r>
            <a:r>
              <a:rPr lang="en-IN" sz="2400" b="1" dirty="0">
                <a:solidFill>
                  <a:srgbClr val="FFFF99"/>
                </a:solidFill>
              </a:rPr>
              <a:t>High purity and High solubility.</a:t>
            </a:r>
            <a:endParaRPr lang="en-US" sz="2400" dirty="0">
              <a:solidFill>
                <a:srgbClr val="FFFF99"/>
              </a:solidFill>
            </a:endParaRPr>
          </a:p>
          <a:p>
            <a:pPr algn="l">
              <a:buNone/>
            </a:pPr>
            <a:r>
              <a:rPr lang="en-IN" sz="2400" b="1" dirty="0">
                <a:solidFill>
                  <a:srgbClr val="FFFF99"/>
                </a:solidFill>
              </a:rPr>
              <a:t>3-Stability (low reactivity).</a:t>
            </a:r>
            <a:endParaRPr lang="en-US" sz="2400" dirty="0">
              <a:solidFill>
                <a:srgbClr val="FFFF99"/>
              </a:solidFill>
            </a:endParaRPr>
          </a:p>
          <a:p>
            <a:pPr algn="l">
              <a:buNone/>
            </a:pPr>
            <a:r>
              <a:rPr lang="en-IN" sz="2400" b="1" dirty="0">
                <a:solidFill>
                  <a:srgbClr val="FFFF99"/>
                </a:solidFill>
              </a:rPr>
              <a:t>4-Low </a:t>
            </a:r>
            <a:r>
              <a:rPr lang="en-IN" sz="2400" b="1" dirty="0" err="1">
                <a:solidFill>
                  <a:srgbClr val="FFFF99"/>
                </a:solidFill>
              </a:rPr>
              <a:t>hygroscopicity</a:t>
            </a:r>
            <a:r>
              <a:rPr lang="en-IN" sz="2400" b="1" dirty="0">
                <a:solidFill>
                  <a:srgbClr val="FFFF99"/>
                </a:solidFill>
              </a:rPr>
              <a:t> and efflorescence.</a:t>
            </a:r>
            <a:endParaRPr lang="en-US" sz="2400" dirty="0">
              <a:solidFill>
                <a:srgbClr val="FFFF99"/>
              </a:solidFill>
            </a:endParaRPr>
          </a:p>
          <a:p>
            <a:pPr algn="l">
              <a:buNone/>
            </a:pPr>
            <a:r>
              <a:rPr lang="en-IN" sz="2400" b="1" dirty="0">
                <a:solidFill>
                  <a:srgbClr val="FFFF99"/>
                </a:solidFill>
              </a:rPr>
              <a:t>5-High equivalent weight</a:t>
            </a:r>
            <a:r>
              <a:rPr lang="en-IN" sz="2400" b="1" dirty="0" smtClean="0">
                <a:solidFill>
                  <a:srgbClr val="FFFF99"/>
                </a:solidFill>
              </a:rPr>
              <a:t>.</a:t>
            </a:r>
          </a:p>
          <a:p>
            <a:pPr algn="l">
              <a:buNone/>
            </a:pPr>
            <a:endParaRPr lang="en-IN" sz="2400" b="1" dirty="0">
              <a:solidFill>
                <a:srgbClr val="FFFF99"/>
              </a:solidFill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Ex:  Potassium Hydrogen Phthalate (KHP)</a:t>
            </a:r>
            <a:endParaRPr lang="en-US" sz="24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dirty="0">
              <a:solidFill>
                <a:srgbClr val="FFFF99"/>
              </a:solidFill>
            </a:endParaRP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Indicator:</a:t>
            </a: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It is any substance in solution that changes it's color as it react with either an acid or a base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Reagent: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1-KHP 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(Potassium Hydrogen Phthalate) dried for 2 hours at 110 °c</a:t>
            </a:r>
            <a:endParaRPr lang="en-US" sz="24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(Standard Solution).</a:t>
            </a:r>
            <a:endParaRPr lang="en-US" sz="24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2-NaOH (Sodium Hydroxide Solution) 0.1M .</a:t>
            </a:r>
            <a:endParaRPr lang="en-US" sz="24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3-Phenolphthalein Indicator.</a:t>
            </a:r>
            <a:endParaRPr lang="en-US" sz="24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5768997"/>
          </a:xfrm>
        </p:spPr>
        <p:txBody>
          <a:bodyPr/>
          <a:lstStyle/>
          <a:p>
            <a:pPr algn="l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Procedure: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1- 0.5g KHP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2- 100ml H</a:t>
            </a:r>
            <a:r>
              <a:rPr lang="en-US" sz="1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3- 2drops indicator</a:t>
            </a:r>
          </a:p>
          <a:p>
            <a:pPr algn="l">
              <a:buNone/>
            </a:pP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357166"/>
            <a:ext cx="4038600" cy="5768997"/>
          </a:xfrm>
        </p:spPr>
        <p:txBody>
          <a:bodyPr/>
          <a:lstStyle/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4- Titrate with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until get 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pink color</a:t>
            </a:r>
            <a:endParaRPr lang="ar-SA" sz="36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571744"/>
            <a:ext cx="2428872" cy="3238496"/>
          </a:xfrm>
          <a:prstGeom prst="rect">
            <a:avLst/>
          </a:prstGeom>
        </p:spPr>
      </p:pic>
      <p:pic>
        <p:nvPicPr>
          <p:cNvPr id="8" name="صورة 7" descr="titr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785926"/>
            <a:ext cx="3286148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Calculation:</a:t>
            </a: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Ex: </a:t>
            </a: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Volume of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react in standardization of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= 25.3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ml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Molarity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(M) of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= moles of solute / liter of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solution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-m mole of KHP = wt. of KHP /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m.wt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              = 0.5 / 204.23 = 0.002448 mole = 2.448 m mole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M = 2.448 / 25.3 </a:t>
            </a: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= 0.097 M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~   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0.1 M</a:t>
            </a:r>
          </a:p>
          <a:p>
            <a:pPr algn="l">
              <a:buNone/>
            </a:pP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489</Words>
  <Application>Microsoft Office PowerPoint</Application>
  <PresentationFormat>On-screen Show (4:3)</PresentationFormat>
  <Paragraphs>97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سمة Office</vt:lpstr>
      <vt:lpstr>Acid Safety</vt:lpstr>
      <vt:lpstr>Slide 2</vt:lpstr>
      <vt:lpstr>Experiment 1</vt:lpstr>
      <vt:lpstr>Standardization of NaOH Solution</vt:lpstr>
      <vt:lpstr>Slide 5</vt:lpstr>
      <vt:lpstr>Slide 6</vt:lpstr>
      <vt:lpstr>Slide 7</vt:lpstr>
      <vt:lpstr>Slide 8</vt:lpstr>
      <vt:lpstr>Slide 9</vt:lpstr>
      <vt:lpstr>Standardization of HCL Solution</vt:lpstr>
      <vt:lpstr>Slide 11</vt:lpstr>
      <vt:lpstr>Slide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1</dc:title>
  <dc:creator>ibda</dc:creator>
  <cp:lastModifiedBy>ksu</cp:lastModifiedBy>
  <cp:revision>20</cp:revision>
  <dcterms:created xsi:type="dcterms:W3CDTF">2010-03-05T07:52:52Z</dcterms:created>
  <dcterms:modified xsi:type="dcterms:W3CDTF">2010-10-04T05:46:41Z</dcterms:modified>
</cp:coreProperties>
</file>