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804" r:id="rId1"/>
  </p:sldMasterIdLst>
  <p:notesMasterIdLst>
    <p:notesMasterId r:id="rId17"/>
  </p:notesMasterIdLst>
  <p:sldIdLst>
    <p:sldId id="256" r:id="rId2"/>
    <p:sldId id="257" r:id="rId3"/>
    <p:sldId id="260" r:id="rId4"/>
    <p:sldId id="261" r:id="rId5"/>
    <p:sldId id="262" r:id="rId6"/>
    <p:sldId id="263" r:id="rId7"/>
    <p:sldId id="277" r:id="rId8"/>
    <p:sldId id="265" r:id="rId9"/>
    <p:sldId id="266" r:id="rId10"/>
    <p:sldId id="267" r:id="rId11"/>
    <p:sldId id="269" r:id="rId12"/>
    <p:sldId id="270" r:id="rId13"/>
    <p:sldId id="272" r:id="rId14"/>
    <p:sldId id="276" r:id="rId15"/>
    <p:sldId id="274"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718" autoAdjust="0"/>
  </p:normalViewPr>
  <p:slideViewPr>
    <p:cSldViewPr>
      <p:cViewPr varScale="1">
        <p:scale>
          <a:sx n="36" d="100"/>
          <a:sy n="36" d="100"/>
        </p:scale>
        <p:origin x="1344"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0F5CD48-60DE-49ED-89C1-5A91D56D3172}" type="datetimeFigureOut">
              <a:rPr lang="ar-SA" smtClean="0"/>
              <a:pPr/>
              <a:t>25/01/1443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4B64C6-5B75-46EA-A74E-401BF4801F42}" type="slidenum">
              <a:rPr lang="ar-SA" smtClean="0"/>
              <a:pPr/>
              <a:t>‹#›</a:t>
            </a:fld>
            <a:endParaRPr lang="ar-SA"/>
          </a:p>
        </p:txBody>
      </p:sp>
    </p:spTree>
    <p:extLst>
      <p:ext uri="{BB962C8B-B14F-4D97-AF65-F5344CB8AC3E}">
        <p14:creationId xmlns:p14="http://schemas.microsoft.com/office/powerpoint/2010/main" val="24872309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344B64C6-5B75-46EA-A74E-401BF4801F42}" type="slidenum">
              <a:rPr lang="ar-SA" smtClean="0"/>
              <a:pPr/>
              <a:t>3</a:t>
            </a:fld>
            <a:endParaRPr lang="ar-SA"/>
          </a:p>
        </p:txBody>
      </p:sp>
    </p:spTree>
    <p:extLst>
      <p:ext uri="{BB962C8B-B14F-4D97-AF65-F5344CB8AC3E}">
        <p14:creationId xmlns:p14="http://schemas.microsoft.com/office/powerpoint/2010/main" val="3638130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a:lstStyle/>
          <a:p>
            <a:pPr eaLnBrk="1" hangingPunct="1">
              <a:spcBef>
                <a:spcPct val="0"/>
              </a:spcBef>
            </a:pPr>
            <a:endParaRPr lang="ar-SA"/>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84F167-E368-48D4-A24D-7F230CB2606A}" type="slidenum">
              <a:rPr lang="ar-SA" smtClean="0"/>
              <a:pPr/>
              <a:t>12</a:t>
            </a:fld>
            <a:endParaRPr lang="ar-SA"/>
          </a:p>
        </p:txBody>
      </p:sp>
    </p:spTree>
    <p:extLst>
      <p:ext uri="{BB962C8B-B14F-4D97-AF65-F5344CB8AC3E}">
        <p14:creationId xmlns:p14="http://schemas.microsoft.com/office/powerpoint/2010/main" val="292988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344B64C6-5B75-46EA-A74E-401BF4801F42}" type="slidenum">
              <a:rPr lang="ar-SA" smtClean="0"/>
              <a:pPr/>
              <a:t>14</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16748AAF-4241-4DCB-AEC6-CEA750781923}" type="datetime1">
              <a:rPr lang="ar-SA" smtClean="0"/>
              <a:pPr/>
              <a:t>25/01/1443</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r>
              <a:rPr lang="ar-SA"/>
              <a:t>اساسيات علم الوراثة 352 حين - التلقيحات التجريبية لذبابة الخل</a:t>
            </a:r>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873FD430-9833-4475-8414-F8B1630EA392}" type="datetime1">
              <a:rPr lang="ar-SA" smtClean="0"/>
              <a:pPr/>
              <a:t>25/01/1443</a:t>
            </a:fld>
            <a:endParaRPr lang="ar-SA"/>
          </a:p>
        </p:txBody>
      </p:sp>
      <p:sp>
        <p:nvSpPr>
          <p:cNvPr id="5" name="عنصر نائب للتذييل 4"/>
          <p:cNvSpPr>
            <a:spLocks noGrp="1"/>
          </p:cNvSpPr>
          <p:nvPr>
            <p:ph type="ftr" sz="quarter" idx="11"/>
          </p:nvPr>
        </p:nvSpPr>
        <p:spPr/>
        <p:txBody>
          <a:bodyPr/>
          <a:lstStyle/>
          <a:p>
            <a:r>
              <a:rPr lang="ar-SA"/>
              <a:t>اساسيات علم الوراثة 352 حين - التلقيحات التجريبية لذبابة الخل</a:t>
            </a: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2B16B4AA-2125-4B9E-B169-1B47AAF67918}" type="datetime1">
              <a:rPr lang="ar-SA" smtClean="0"/>
              <a:pPr/>
              <a:t>25/01/1443</a:t>
            </a:fld>
            <a:endParaRPr lang="ar-SA"/>
          </a:p>
        </p:txBody>
      </p:sp>
      <p:sp>
        <p:nvSpPr>
          <p:cNvPr id="5" name="عنصر نائب للتذييل 4"/>
          <p:cNvSpPr>
            <a:spLocks noGrp="1"/>
          </p:cNvSpPr>
          <p:nvPr>
            <p:ph type="ftr" sz="quarter" idx="11"/>
          </p:nvPr>
        </p:nvSpPr>
        <p:spPr/>
        <p:txBody>
          <a:bodyPr/>
          <a:lstStyle/>
          <a:p>
            <a:r>
              <a:rPr lang="ar-SA"/>
              <a:t>اساسيات علم الوراثة 352 حين - التلقيحات التجريبية لذبابة الخل</a:t>
            </a: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5C22B24B-55AD-4E85-9D44-AAB185446137}" type="datetime1">
              <a:rPr lang="ar-SA" smtClean="0"/>
              <a:pPr/>
              <a:t>25/01/1443</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r>
              <a:rPr lang="ar-SA"/>
              <a:t>اساسيات علم الوراثة 352 حين - التلقيحات التجريبية لذبابة الخل</a:t>
            </a: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BC28826B-1DD8-4F2B-B6D1-4E5662ED10F7}" type="datetime1">
              <a:rPr lang="ar-SA" smtClean="0"/>
              <a:pPr/>
              <a:t>25/01/1443</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r>
              <a:rPr lang="ar-SA"/>
              <a:t>اساسيات علم الوراثة 352 حين - التلقيحات التجريبية لذبابة الخل</a:t>
            </a:r>
          </a:p>
        </p:txBody>
      </p:sp>
      <p:sp>
        <p:nvSpPr>
          <p:cNvPr id="6" name="عنصر نائب لرقم الشريحة 5"/>
          <p:cNvSpPr>
            <a:spLocks noGrp="1"/>
          </p:cNvSpPr>
          <p:nvPr>
            <p:ph type="sldNum" sz="quarter" idx="12"/>
          </p:nvPr>
        </p:nvSpPr>
        <p:spPr>
          <a:xfrm>
            <a:off x="8451056" y="809624"/>
            <a:ext cx="502920" cy="300831"/>
          </a:xfrm>
        </p:spPr>
        <p:txBody>
          <a:bodyPr/>
          <a:lstStyle/>
          <a:p>
            <a:fld id="{0B34F065-1154-456A-91E3-76DE8E75E17B}" type="slidenum">
              <a:rPr lang="ar-SA" smtClean="0"/>
              <a:pPr/>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CEE7E701-315D-4A5C-A992-B1ADBE9BC787}" type="datetime1">
              <a:rPr lang="ar-SA" smtClean="0"/>
              <a:pPr/>
              <a:t>25/01/1443</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r>
              <a:rPr lang="ar-SA"/>
              <a:t>اساسيات علم الوراثة 352 حين - التلقيحات التجريبية لذبابة الخل</a:t>
            </a:r>
          </a:p>
        </p:txBody>
      </p:sp>
      <p:sp>
        <p:nvSpPr>
          <p:cNvPr id="7" name="عنصر نائب لرقم الشريحة 6"/>
          <p:cNvSpPr>
            <a:spLocks noGrp="1"/>
          </p:cNvSpPr>
          <p:nvPr>
            <p:ph type="sldNum" sz="quarter" idx="12"/>
          </p:nvPr>
        </p:nvSpPr>
        <p:spPr>
          <a:xfrm>
            <a:off x="7589520" y="6480969"/>
            <a:ext cx="502920" cy="301752"/>
          </a:xfrm>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CA791DBB-D681-426B-9091-2C419AA584D3}" type="datetime1">
              <a:rPr lang="ar-SA" smtClean="0"/>
              <a:pPr/>
              <a:t>25/01/1443</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r>
              <a:rPr lang="ar-SA"/>
              <a:t>اساسيات علم الوراثة 352 حين - التلقيحات التجريبية لذبابة الخل</a:t>
            </a:r>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0AFE74B-0C40-4489-8ACC-7A07C9C04E6B}" type="datetime1">
              <a:rPr lang="ar-SA" smtClean="0"/>
              <a:pPr/>
              <a:t>25/01/1443</a:t>
            </a:fld>
            <a:endParaRPr lang="ar-SA"/>
          </a:p>
        </p:txBody>
      </p:sp>
      <p:sp>
        <p:nvSpPr>
          <p:cNvPr id="4" name="عنصر نائب للتذييل 3"/>
          <p:cNvSpPr>
            <a:spLocks noGrp="1"/>
          </p:cNvSpPr>
          <p:nvPr>
            <p:ph type="ftr" sz="quarter" idx="11"/>
          </p:nvPr>
        </p:nvSpPr>
        <p:spPr/>
        <p:txBody>
          <a:bodyPr/>
          <a:lstStyle/>
          <a:p>
            <a:r>
              <a:rPr lang="ar-SA"/>
              <a:t>اساسيات علم الوراثة 352 حين - التلقيحات التجريبية لذبابة الخل</a:t>
            </a: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D113C268-AA83-407D-9A6B-263267ABC48D}" type="datetime1">
              <a:rPr lang="ar-SA" smtClean="0"/>
              <a:pPr/>
              <a:t>25/01/1443</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r>
              <a:rPr lang="ar-SA"/>
              <a:t>اساسيات علم الوراثة 352 حين - التلقيحات التجريبية لذبابة الخل</a:t>
            </a:r>
          </a:p>
        </p:txBody>
      </p:sp>
      <p:sp>
        <p:nvSpPr>
          <p:cNvPr id="4" name="عنصر نائب لرقم الشريحة 3"/>
          <p:cNvSpPr>
            <a:spLocks noGrp="1"/>
          </p:cNvSpPr>
          <p:nvPr>
            <p:ph type="sldNum" sz="quarter" idx="12"/>
          </p:nvPr>
        </p:nvSpPr>
        <p:spPr>
          <a:xfrm>
            <a:off x="7589520" y="6480969"/>
            <a:ext cx="502920" cy="301752"/>
          </a:xfrm>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47BA1F43-746A-4E87-94D2-B7D645F36205}" type="datetime1">
              <a:rPr lang="ar-SA" smtClean="0"/>
              <a:pPr/>
              <a:t>25/01/1443</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r>
              <a:rPr lang="ar-SA"/>
              <a:t>اساسيات علم الوراثة 352 حين - التلقيحات التجريبية لذبابة الخل</a:t>
            </a:r>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4A9A2DD8-DCF0-41EC-930C-A9AA5BB41359}" type="datetime1">
              <a:rPr lang="ar-SA" smtClean="0"/>
              <a:pPr/>
              <a:t>25/01/1443</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r>
              <a:rPr lang="ar-SA"/>
              <a:t>اساسيات علم الوراثة 352 حين - التلقيحات التجريبية لذبابة الخل</a:t>
            </a:r>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7E9CE1-00BB-4CE4-B70A-1ABFF1D78FDE}" type="datetime1">
              <a:rPr lang="ar-SA" smtClean="0"/>
              <a:pPr/>
              <a:t>25/01/1443</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ar-SA"/>
              <a:t>اساسيات علم الوراثة 352 حين - التلقيحات التجريبية لذبابة الخل</a:t>
            </a:r>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dt="0"/>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file:///C:\Users\win7\Downloads\genetics.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onedrive.live.com/redir?resid=239E31512C48F4CC!211&amp;authkey=!AEXmipwwgGGStoQ" TargetMode="External"/><Relationship Id="rId5" Type="http://schemas.openxmlformats.org/officeDocument/2006/relationships/image" Target="../media/image17.png"/><Relationship Id="rId4" Type="http://schemas.openxmlformats.org/officeDocument/2006/relationships/hyperlink" Target="https://onedrive.live.com/redir?resid=239E31512C48F4CC!212&amp;authkey=!AHAT_riLPfqfd7g"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404664"/>
            <a:ext cx="8064896" cy="3384376"/>
          </a:xfr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ctr">
              <a:lnSpc>
                <a:spcPct val="150000"/>
              </a:lnSpc>
            </a:pPr>
            <a:r>
              <a:rPr lang="en-GB" sz="3200" dirty="0">
                <a:solidFill>
                  <a:schemeClr val="tx1"/>
                </a:solidFill>
                <a:latin typeface="Times New Roman" pitchFamily="18" charset="0"/>
                <a:cs typeface="Times New Roman" pitchFamily="18" charset="0"/>
              </a:rPr>
              <a:t>Experimental crosses in </a:t>
            </a:r>
            <a:r>
              <a:rPr lang="en-GB" sz="3600" i="1" dirty="0">
                <a:solidFill>
                  <a:schemeClr val="tx1"/>
                </a:solidFill>
                <a:latin typeface="Times New Roman" pitchFamily="18" charset="0"/>
                <a:cs typeface="Times New Roman" pitchFamily="18" charset="0"/>
              </a:rPr>
              <a:t>Drosophila </a:t>
            </a:r>
            <a:r>
              <a:rPr lang="en-GB" sz="3600" i="1" dirty="0" err="1">
                <a:solidFill>
                  <a:schemeClr val="tx1"/>
                </a:solidFill>
                <a:latin typeface="Times New Roman" pitchFamily="18" charset="0"/>
                <a:cs typeface="Times New Roman" pitchFamily="18" charset="0"/>
              </a:rPr>
              <a:t>melanogaster</a:t>
            </a:r>
            <a:br>
              <a:rPr lang="ar-SA" sz="3600" dirty="0">
                <a:solidFill>
                  <a:schemeClr val="tx1"/>
                </a:solidFill>
                <a:latin typeface="Times New Roman" pitchFamily="18" charset="0"/>
                <a:cs typeface="Times New Roman" pitchFamily="18" charset="0"/>
              </a:rPr>
            </a:br>
            <a:endParaRPr lang="ar-SA" sz="3200" dirty="0">
              <a:solidFill>
                <a:schemeClr val="tx1"/>
              </a:solidFill>
              <a:latin typeface="Times New Roman" pitchFamily="18" charset="0"/>
              <a:cs typeface="Times New Roman" pitchFamily="18" charset="0"/>
            </a:endParaRPr>
          </a:p>
        </p:txBody>
      </p:sp>
      <p:pic>
        <p:nvPicPr>
          <p:cNvPr id="19460" name="Picture 4" descr="http://upload.wikimedia.org/wikipedia/commons/2/2d/Drosophila.png"/>
          <p:cNvPicPr>
            <a:picLocks noChangeAspect="1" noChangeArrowheads="1"/>
          </p:cNvPicPr>
          <p:nvPr/>
        </p:nvPicPr>
        <p:blipFill>
          <a:blip r:embed="rId2" cstate="print"/>
          <a:srcRect/>
          <a:stretch>
            <a:fillRect/>
          </a:stretch>
        </p:blipFill>
        <p:spPr bwMode="auto">
          <a:xfrm>
            <a:off x="5960343" y="2996952"/>
            <a:ext cx="3183657" cy="193731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571604" y="1"/>
            <a:ext cx="5643602" cy="1785104"/>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l" rtl="0">
              <a:defRPr/>
            </a:pPr>
            <a:r>
              <a:rPr lang="en-US" sz="2000" b="1" dirty="0">
                <a:solidFill>
                  <a:schemeClr val="accent1">
                    <a:lumMod val="75000"/>
                  </a:schemeClr>
                </a:solidFill>
                <a:effectLst>
                  <a:outerShdw blurRad="38100" dist="38100" dir="2700000" algn="tl">
                    <a:srgbClr val="000000">
                      <a:alpha val="43137"/>
                    </a:srgbClr>
                  </a:outerShdw>
                </a:effectLst>
              </a:rPr>
              <a:t>MONOHYBRID CROSS:</a:t>
            </a:r>
          </a:p>
          <a:p>
            <a:pPr marL="514350" indent="-514350" algn="l" rtl="0">
              <a:defRPr/>
            </a:pPr>
            <a:r>
              <a:rPr lang="en-US" b="1" dirty="0">
                <a:solidFill>
                  <a:schemeClr val="accent2">
                    <a:lumMod val="60000"/>
                    <a:lumOff val="40000"/>
                  </a:schemeClr>
                </a:solidFill>
                <a:effectLst>
                  <a:outerShdw blurRad="38100" dist="38100" dir="2700000" algn="tl">
                    <a:srgbClr val="000000">
                      <a:alpha val="43137"/>
                    </a:srgbClr>
                  </a:outerShdw>
                </a:effectLst>
              </a:rPr>
              <a:t>a. </a:t>
            </a:r>
            <a:r>
              <a:rPr lang="en-US" b="1" dirty="0" err="1">
                <a:solidFill>
                  <a:schemeClr val="accent2">
                    <a:lumMod val="60000"/>
                    <a:lumOff val="40000"/>
                  </a:schemeClr>
                </a:solidFill>
                <a:effectLst>
                  <a:outerShdw blurRad="38100" dist="38100" dir="2700000" algn="tl">
                    <a:srgbClr val="000000">
                      <a:alpha val="43137"/>
                    </a:srgbClr>
                  </a:outerShdw>
                </a:effectLst>
              </a:rPr>
              <a:t>Autosomal</a:t>
            </a:r>
            <a:r>
              <a:rPr lang="en-US" b="1" dirty="0">
                <a:solidFill>
                  <a:schemeClr val="accent2">
                    <a:lumMod val="60000"/>
                    <a:lumOff val="40000"/>
                  </a:schemeClr>
                </a:solidFill>
                <a:effectLst>
                  <a:outerShdw blurRad="38100" dist="38100" dir="2700000" algn="tl">
                    <a:srgbClr val="000000">
                      <a:alpha val="43137"/>
                    </a:srgbClr>
                  </a:outerShdw>
                </a:effectLst>
              </a:rPr>
              <a:t>  recessive gene:</a:t>
            </a:r>
          </a:p>
          <a:p>
            <a:pPr marL="514350" indent="-514350" algn="l" rtl="0">
              <a:defRPr/>
            </a:pPr>
            <a:r>
              <a:rPr lang="en-US" b="1" dirty="0"/>
              <a:t>         The </a:t>
            </a:r>
            <a:r>
              <a:rPr lang="en-US" b="1" u="sng" dirty="0"/>
              <a:t>simplest form </a:t>
            </a:r>
            <a:r>
              <a:rPr lang="en-US" b="1" dirty="0"/>
              <a:t>of a cross is a </a:t>
            </a:r>
            <a:r>
              <a:rPr lang="en-US" b="1" dirty="0">
                <a:solidFill>
                  <a:srgbClr val="C00000"/>
                </a:solidFill>
              </a:rPr>
              <a:t>monohybrid</a:t>
            </a:r>
            <a:r>
              <a:rPr lang="en-US" b="1" dirty="0"/>
              <a:t> cross, which analyses a single trait and its associated variations.  </a:t>
            </a:r>
          </a:p>
          <a:p>
            <a:pPr algn="ctr" rtl="0">
              <a:defRPr/>
            </a:pPr>
            <a:endParaRPr lang="en-US" dirty="0"/>
          </a:p>
        </p:txBody>
      </p:sp>
      <p:sp>
        <p:nvSpPr>
          <p:cNvPr id="5" name="Oval 4"/>
          <p:cNvSpPr/>
          <p:nvPr/>
        </p:nvSpPr>
        <p:spPr>
          <a:xfrm>
            <a:off x="5257800" y="1600200"/>
            <a:ext cx="1066800" cy="990600"/>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rtl="0" fontAlgn="auto">
              <a:spcBef>
                <a:spcPts val="0"/>
              </a:spcBef>
              <a:spcAft>
                <a:spcPts val="0"/>
              </a:spcAft>
              <a:defRPr/>
            </a:pPr>
            <a:r>
              <a:rPr lang="en-US" b="1" dirty="0" err="1">
                <a:solidFill>
                  <a:srgbClr val="FF0000"/>
                </a:solidFill>
              </a:rPr>
              <a:t>vgvg</a:t>
            </a:r>
            <a:endParaRPr lang="en-US" b="1" dirty="0">
              <a:solidFill>
                <a:srgbClr val="FF0000"/>
              </a:solidFill>
            </a:endParaRPr>
          </a:p>
        </p:txBody>
      </p:sp>
      <p:sp>
        <p:nvSpPr>
          <p:cNvPr id="6" name="Oval 5"/>
          <p:cNvSpPr/>
          <p:nvPr/>
        </p:nvSpPr>
        <p:spPr>
          <a:xfrm>
            <a:off x="1219200" y="2971800"/>
            <a:ext cx="10668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r>
              <a:rPr lang="en-US" b="1" dirty="0"/>
              <a:t>Vg</a:t>
            </a:r>
          </a:p>
        </p:txBody>
      </p:sp>
      <p:sp>
        <p:nvSpPr>
          <p:cNvPr id="7" name="Oval 6"/>
          <p:cNvSpPr/>
          <p:nvPr/>
        </p:nvSpPr>
        <p:spPr>
          <a:xfrm>
            <a:off x="2743200" y="2971800"/>
            <a:ext cx="10668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r>
              <a:rPr lang="en-US" b="1" dirty="0"/>
              <a:t>Vg</a:t>
            </a:r>
          </a:p>
        </p:txBody>
      </p:sp>
      <p:sp>
        <p:nvSpPr>
          <p:cNvPr id="8" name="Oval 7"/>
          <p:cNvSpPr/>
          <p:nvPr/>
        </p:nvSpPr>
        <p:spPr>
          <a:xfrm>
            <a:off x="4648200" y="2895600"/>
            <a:ext cx="1066800" cy="990600"/>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rtl="0" fontAlgn="auto">
              <a:spcBef>
                <a:spcPts val="0"/>
              </a:spcBef>
              <a:spcAft>
                <a:spcPts val="0"/>
              </a:spcAft>
              <a:defRPr/>
            </a:pPr>
            <a:r>
              <a:rPr lang="en-US" b="1" dirty="0">
                <a:solidFill>
                  <a:srgbClr val="FF0000"/>
                </a:solidFill>
              </a:rPr>
              <a:t>vg</a:t>
            </a:r>
          </a:p>
        </p:txBody>
      </p:sp>
      <p:sp>
        <p:nvSpPr>
          <p:cNvPr id="9" name="Oval 8"/>
          <p:cNvSpPr/>
          <p:nvPr/>
        </p:nvSpPr>
        <p:spPr>
          <a:xfrm>
            <a:off x="5943600" y="2819400"/>
            <a:ext cx="1066800" cy="990600"/>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rtl="0" fontAlgn="auto">
              <a:spcBef>
                <a:spcPts val="0"/>
              </a:spcBef>
              <a:spcAft>
                <a:spcPts val="0"/>
              </a:spcAft>
              <a:defRPr/>
            </a:pPr>
            <a:r>
              <a:rPr lang="en-US" b="1" dirty="0">
                <a:solidFill>
                  <a:srgbClr val="FF0000"/>
                </a:solidFill>
              </a:rPr>
              <a:t>vg</a:t>
            </a:r>
          </a:p>
        </p:txBody>
      </p:sp>
      <p:cxnSp>
        <p:nvCxnSpPr>
          <p:cNvPr id="11" name="Straight Connector 10"/>
          <p:cNvCxnSpPr/>
          <p:nvPr/>
        </p:nvCxnSpPr>
        <p:spPr>
          <a:xfrm rot="16200000" flipH="1">
            <a:off x="1866900" y="4076700"/>
            <a:ext cx="8382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flipV="1">
            <a:off x="2590800" y="3886200"/>
            <a:ext cx="22860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6" idx="5"/>
          </p:cNvCxnSpPr>
          <p:nvPr/>
        </p:nvCxnSpPr>
        <p:spPr>
          <a:xfrm rot="16200000" flipH="1">
            <a:off x="2326482" y="3621881"/>
            <a:ext cx="1058862" cy="14509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flipV="1">
            <a:off x="3581400" y="3810000"/>
            <a:ext cx="259080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581400" y="3962400"/>
            <a:ext cx="10668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8" idx="4"/>
          </p:cNvCxnSpPr>
          <p:nvPr/>
        </p:nvCxnSpPr>
        <p:spPr>
          <a:xfrm rot="5400000">
            <a:off x="4457700" y="4076700"/>
            <a:ext cx="9144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733800" y="3733800"/>
            <a:ext cx="205740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5562600" y="4114800"/>
            <a:ext cx="106680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6477000" y="1762125"/>
            <a:ext cx="2286000" cy="40011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rtl="0">
              <a:defRPr/>
            </a:pPr>
            <a:r>
              <a:rPr lang="en-US" sz="2000" b="1" dirty="0">
                <a:solidFill>
                  <a:srgbClr val="FF0000"/>
                </a:solidFill>
              </a:rPr>
              <a:t>Wingless type</a:t>
            </a:r>
          </a:p>
        </p:txBody>
      </p:sp>
      <p:sp>
        <p:nvSpPr>
          <p:cNvPr id="28" name="TextBox 27"/>
          <p:cNvSpPr txBox="1">
            <a:spLocks noChangeArrowheads="1"/>
          </p:cNvSpPr>
          <p:nvPr/>
        </p:nvSpPr>
        <p:spPr bwMode="auto">
          <a:xfrm>
            <a:off x="152400" y="1752600"/>
            <a:ext cx="1752600" cy="40011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rtl="0">
              <a:defRPr/>
            </a:pPr>
            <a:r>
              <a:rPr lang="en-US" sz="2000" b="1" dirty="0">
                <a:solidFill>
                  <a:srgbClr val="FF0000"/>
                </a:solidFill>
              </a:rPr>
              <a:t>Wild type</a:t>
            </a:r>
          </a:p>
        </p:txBody>
      </p:sp>
      <p:pic>
        <p:nvPicPr>
          <p:cNvPr id="10259" name="Picture 2" descr="http://www.exploratorium.edu/exhibits/mutant_flies/images/short-wings_thumb.gif"/>
          <p:cNvPicPr>
            <a:picLocks noChangeAspect="1" noChangeArrowheads="1"/>
          </p:cNvPicPr>
          <p:nvPr/>
        </p:nvPicPr>
        <p:blipFill>
          <a:blip r:embed="rId2" cstate="print"/>
          <a:srcRect/>
          <a:stretch>
            <a:fillRect/>
          </a:stretch>
        </p:blipFill>
        <p:spPr bwMode="auto">
          <a:xfrm rot="-3306589">
            <a:off x="7377113" y="738188"/>
            <a:ext cx="1181100" cy="952500"/>
          </a:xfrm>
          <a:prstGeom prst="rect">
            <a:avLst/>
          </a:prstGeom>
          <a:noFill/>
          <a:ln w="9525">
            <a:noFill/>
            <a:miter lim="800000"/>
            <a:headEnd/>
            <a:tailEnd/>
          </a:ln>
        </p:spPr>
      </p:pic>
      <p:pic>
        <p:nvPicPr>
          <p:cNvPr id="10260" name="Picture 4" descr="http://www.exploratorium.edu/exhibits/mutant_flies/images/normal_thumb.gif"/>
          <p:cNvPicPr>
            <a:picLocks noChangeAspect="1" noChangeArrowheads="1"/>
          </p:cNvPicPr>
          <p:nvPr/>
        </p:nvPicPr>
        <p:blipFill>
          <a:blip r:embed="rId3" cstate="print"/>
          <a:srcRect/>
          <a:stretch>
            <a:fillRect/>
          </a:stretch>
        </p:blipFill>
        <p:spPr bwMode="auto">
          <a:xfrm rot="1064055">
            <a:off x="377825" y="719138"/>
            <a:ext cx="1268413" cy="1174750"/>
          </a:xfrm>
          <a:prstGeom prst="rect">
            <a:avLst/>
          </a:prstGeom>
          <a:noFill/>
          <a:ln w="9525">
            <a:noFill/>
            <a:miter lim="800000"/>
            <a:headEnd/>
            <a:tailEnd/>
          </a:ln>
        </p:spPr>
      </p:pic>
      <p:sp>
        <p:nvSpPr>
          <p:cNvPr id="33" name="TextBox 32"/>
          <p:cNvSpPr txBox="1">
            <a:spLocks noChangeArrowheads="1"/>
          </p:cNvSpPr>
          <p:nvPr/>
        </p:nvSpPr>
        <p:spPr bwMode="auto">
          <a:xfrm>
            <a:off x="7391400" y="3124200"/>
            <a:ext cx="1252566" cy="36933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rtl="0">
              <a:defRPr/>
            </a:pPr>
            <a:r>
              <a:rPr lang="en-US" b="1" dirty="0"/>
              <a:t>Gametes </a:t>
            </a:r>
          </a:p>
        </p:txBody>
      </p:sp>
      <p:sp>
        <p:nvSpPr>
          <p:cNvPr id="34" name="TextBox 33"/>
          <p:cNvSpPr txBox="1">
            <a:spLocks noChangeArrowheads="1"/>
          </p:cNvSpPr>
          <p:nvPr/>
        </p:nvSpPr>
        <p:spPr bwMode="auto">
          <a:xfrm>
            <a:off x="7072330" y="4143380"/>
            <a:ext cx="1907704" cy="36933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l" rtl="0">
              <a:defRPr/>
            </a:pPr>
            <a:r>
              <a:rPr lang="en-US" b="1" dirty="0"/>
              <a:t>Generation </a:t>
            </a:r>
            <a:r>
              <a:rPr lang="ar-SA" b="1" dirty="0"/>
              <a:t> </a:t>
            </a:r>
            <a:r>
              <a:rPr lang="en-US" b="1" dirty="0"/>
              <a:t>F1</a:t>
            </a:r>
          </a:p>
        </p:txBody>
      </p:sp>
      <p:grpSp>
        <p:nvGrpSpPr>
          <p:cNvPr id="2" name="Group 61"/>
          <p:cNvGrpSpPr>
            <a:grpSpLocks/>
          </p:cNvGrpSpPr>
          <p:nvPr/>
        </p:nvGrpSpPr>
        <p:grpSpPr bwMode="auto">
          <a:xfrm>
            <a:off x="0" y="5391805"/>
            <a:ext cx="7686675" cy="1028046"/>
            <a:chOff x="-76200" y="4401241"/>
            <a:chExt cx="7686684" cy="1028700"/>
          </a:xfrm>
        </p:grpSpPr>
        <p:pic>
          <p:nvPicPr>
            <p:cNvPr id="10274" name="Picture 4" descr="http://www.exploratorium.edu/exhibits/mutant_flies/images/normal_thumb.gif"/>
            <p:cNvPicPr>
              <a:picLocks noChangeAspect="1" noChangeArrowheads="1"/>
            </p:cNvPicPr>
            <p:nvPr/>
          </p:nvPicPr>
          <p:blipFill>
            <a:blip r:embed="rId3" cstate="print"/>
            <a:srcRect/>
            <a:stretch>
              <a:fillRect/>
            </a:stretch>
          </p:blipFill>
          <p:spPr bwMode="auto">
            <a:xfrm rot="1064055">
              <a:off x="2025625" y="4401241"/>
              <a:ext cx="1028700" cy="952500"/>
            </a:xfrm>
            <a:prstGeom prst="rect">
              <a:avLst/>
            </a:prstGeom>
            <a:noFill/>
            <a:ln w="9525">
              <a:noFill/>
              <a:miter lim="800000"/>
              <a:headEnd/>
              <a:tailEnd/>
            </a:ln>
          </p:spPr>
        </p:pic>
        <p:sp>
          <p:nvSpPr>
            <p:cNvPr id="37" name="TextBox 36"/>
            <p:cNvSpPr txBox="1"/>
            <p:nvPr/>
          </p:nvSpPr>
          <p:spPr>
            <a:xfrm>
              <a:off x="6324600" y="4800600"/>
              <a:ext cx="1285884" cy="523220"/>
            </a:xfrm>
            <a:prstGeom prst="rect">
              <a:avLst/>
            </a:prstGeom>
            <a:noFill/>
          </p:spPr>
          <p:txBody>
            <a:bodyPr rtlCol="1">
              <a:spAutoFit/>
            </a:bodyPr>
            <a:lstStyle/>
            <a:p>
              <a:pPr algn="ctr">
                <a:defRPr/>
              </a:pPr>
              <a:r>
                <a:rPr lang="en-US" sz="2800" dirty="0">
                  <a:solidFill>
                    <a:srgbClr val="FF0000"/>
                  </a:solidFill>
                </a:rPr>
                <a:t>4</a:t>
              </a:r>
              <a:r>
                <a:rPr lang="en-US" sz="2800" dirty="0"/>
                <a:t>:</a:t>
              </a:r>
              <a:r>
                <a:rPr lang="en-US" sz="2800" b="1" dirty="0">
                  <a:ln w="1270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rPr>
                <a:t>4</a:t>
              </a:r>
              <a:endParaRPr lang="ar-SA" sz="2800" dirty="0">
                <a:ln w="12700">
                  <a:solidFill>
                    <a:schemeClr val="tx1"/>
                  </a:solidFill>
                  <a:prstDash val="solid"/>
                </a:ln>
              </a:endParaRPr>
            </a:p>
          </p:txBody>
        </p:sp>
        <p:grpSp>
          <p:nvGrpSpPr>
            <p:cNvPr id="10" name="Group 58"/>
            <p:cNvGrpSpPr>
              <a:grpSpLocks/>
            </p:cNvGrpSpPr>
            <p:nvPr/>
          </p:nvGrpSpPr>
          <p:grpSpPr bwMode="auto">
            <a:xfrm>
              <a:off x="-76200" y="4526749"/>
              <a:ext cx="2071672" cy="739134"/>
              <a:chOff x="-76200" y="4526749"/>
              <a:chExt cx="2071672" cy="739134"/>
            </a:xfrm>
          </p:grpSpPr>
          <p:sp>
            <p:nvSpPr>
              <p:cNvPr id="36" name="TextBox 35"/>
              <p:cNvSpPr txBox="1"/>
              <p:nvPr/>
            </p:nvSpPr>
            <p:spPr>
              <a:xfrm>
                <a:off x="-76200" y="4526749"/>
                <a:ext cx="1571606" cy="739134"/>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defRPr/>
                </a:pPr>
                <a:r>
                  <a:rPr lang="en-US" sz="1400" b="1" dirty="0"/>
                  <a:t>The proportion of phenotypes for offspring</a:t>
                </a:r>
                <a:endParaRPr lang="ar-SA" sz="1400" b="1" dirty="0"/>
              </a:p>
            </p:txBody>
          </p:sp>
          <p:cxnSp>
            <p:nvCxnSpPr>
              <p:cNvPr id="43" name="Straight Arrow Connector 42"/>
              <p:cNvCxnSpPr/>
              <p:nvPr/>
            </p:nvCxnSpPr>
            <p:spPr>
              <a:xfrm flipV="1">
                <a:off x="1495406" y="4867625"/>
                <a:ext cx="500066" cy="14296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pic>
          <p:nvPicPr>
            <p:cNvPr id="10277" name="Picture 4" descr="http://www.exploratorium.edu/exhibits/mutant_flies/images/normal_thumb.gif"/>
            <p:cNvPicPr>
              <a:picLocks noChangeAspect="1" noChangeArrowheads="1"/>
            </p:cNvPicPr>
            <p:nvPr/>
          </p:nvPicPr>
          <p:blipFill>
            <a:blip r:embed="rId3" cstate="print"/>
            <a:srcRect/>
            <a:stretch>
              <a:fillRect/>
            </a:stretch>
          </p:blipFill>
          <p:spPr bwMode="auto">
            <a:xfrm rot="1064055">
              <a:off x="3168625" y="4401241"/>
              <a:ext cx="1028700" cy="952500"/>
            </a:xfrm>
            <a:prstGeom prst="rect">
              <a:avLst/>
            </a:prstGeom>
            <a:noFill/>
            <a:ln w="9525">
              <a:noFill/>
              <a:miter lim="800000"/>
              <a:headEnd/>
              <a:tailEnd/>
            </a:ln>
          </p:spPr>
        </p:pic>
        <p:pic>
          <p:nvPicPr>
            <p:cNvPr id="10278" name="Picture 4" descr="http://www.exploratorium.edu/exhibits/mutant_flies/images/normal_thumb.gif"/>
            <p:cNvPicPr>
              <a:picLocks noChangeAspect="1" noChangeArrowheads="1"/>
            </p:cNvPicPr>
            <p:nvPr/>
          </p:nvPicPr>
          <p:blipFill>
            <a:blip r:embed="rId3" cstate="print"/>
            <a:srcRect/>
            <a:stretch>
              <a:fillRect/>
            </a:stretch>
          </p:blipFill>
          <p:spPr bwMode="auto">
            <a:xfrm rot="1064055">
              <a:off x="4235425" y="4476059"/>
              <a:ext cx="1028700" cy="952500"/>
            </a:xfrm>
            <a:prstGeom prst="rect">
              <a:avLst/>
            </a:prstGeom>
            <a:noFill/>
            <a:ln w="9525">
              <a:noFill/>
              <a:miter lim="800000"/>
              <a:headEnd/>
              <a:tailEnd/>
            </a:ln>
          </p:spPr>
        </p:pic>
        <p:pic>
          <p:nvPicPr>
            <p:cNvPr id="10279" name="Picture 4" descr="http://www.exploratorium.edu/exhibits/mutant_flies/images/normal_thumb.gif"/>
            <p:cNvPicPr>
              <a:picLocks noChangeAspect="1" noChangeArrowheads="1"/>
            </p:cNvPicPr>
            <p:nvPr/>
          </p:nvPicPr>
          <p:blipFill>
            <a:blip r:embed="rId3" cstate="print"/>
            <a:srcRect/>
            <a:stretch>
              <a:fillRect/>
            </a:stretch>
          </p:blipFill>
          <p:spPr bwMode="auto">
            <a:xfrm rot="1064055">
              <a:off x="5302225" y="4477441"/>
              <a:ext cx="1028700" cy="952500"/>
            </a:xfrm>
            <a:prstGeom prst="rect">
              <a:avLst/>
            </a:prstGeom>
            <a:noFill/>
            <a:ln w="9525">
              <a:noFill/>
              <a:miter lim="800000"/>
              <a:headEnd/>
              <a:tailEnd/>
            </a:ln>
          </p:spPr>
        </p:pic>
      </p:grpSp>
      <p:grpSp>
        <p:nvGrpSpPr>
          <p:cNvPr id="12" name="Group 60"/>
          <p:cNvGrpSpPr>
            <a:grpSpLocks/>
          </p:cNvGrpSpPr>
          <p:nvPr/>
        </p:nvGrpSpPr>
        <p:grpSpPr bwMode="auto">
          <a:xfrm>
            <a:off x="179512" y="4419600"/>
            <a:ext cx="7364288" cy="838200"/>
            <a:chOff x="255712" y="5410200"/>
            <a:chExt cx="7364288" cy="838200"/>
          </a:xfrm>
        </p:grpSpPr>
        <p:sp>
          <p:nvSpPr>
            <p:cNvPr id="26" name="Oval 25"/>
            <p:cNvSpPr/>
            <p:nvPr/>
          </p:nvSpPr>
          <p:spPr>
            <a:xfrm>
              <a:off x="4419600" y="5410200"/>
              <a:ext cx="914400" cy="8382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r>
                <a:rPr lang="en-US" sz="1400" b="1" dirty="0" err="1"/>
                <a:t>Vg</a:t>
              </a:r>
              <a:r>
                <a:rPr lang="en-US" sz="1400" b="1" dirty="0" err="1">
                  <a:solidFill>
                    <a:srgbClr val="FF0000"/>
                  </a:solidFill>
                </a:rPr>
                <a:t>vg</a:t>
              </a:r>
              <a:endParaRPr lang="en-US" sz="1400" b="1" dirty="0">
                <a:solidFill>
                  <a:srgbClr val="FF0000"/>
                </a:solidFill>
              </a:endParaRPr>
            </a:p>
          </p:txBody>
        </p:sp>
        <p:sp>
          <p:nvSpPr>
            <p:cNvPr id="38" name="TextBox 37"/>
            <p:cNvSpPr txBox="1"/>
            <p:nvPr/>
          </p:nvSpPr>
          <p:spPr>
            <a:xfrm>
              <a:off x="6334116" y="5486400"/>
              <a:ext cx="1285884" cy="523220"/>
            </a:xfrm>
            <a:prstGeom prst="rect">
              <a:avLst/>
            </a:prstGeom>
            <a:noFill/>
          </p:spPr>
          <p:txBody>
            <a:bodyPr rtlCol="1">
              <a:spAutoFit/>
            </a:bodyPr>
            <a:lstStyle/>
            <a:p>
              <a:pPr algn="ctr">
                <a:defRPr/>
              </a:pPr>
              <a:r>
                <a:rPr lang="en-US" sz="2800" dirty="0">
                  <a:solidFill>
                    <a:srgbClr val="FF0000"/>
                  </a:solidFill>
                </a:rPr>
                <a:t>4</a:t>
              </a:r>
              <a:r>
                <a:rPr lang="en-US" sz="2800" dirty="0"/>
                <a:t>:</a:t>
              </a:r>
              <a:r>
                <a:rPr lang="en-US" sz="2800" b="1" dirty="0">
                  <a:ln w="1270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rPr>
                <a:t>4</a:t>
              </a:r>
              <a:endParaRPr lang="ar-SA" sz="2800" dirty="0">
                <a:ln w="12700">
                  <a:solidFill>
                    <a:schemeClr val="tx1"/>
                  </a:solidFill>
                  <a:prstDash val="solid"/>
                </a:ln>
              </a:endParaRPr>
            </a:p>
          </p:txBody>
        </p:sp>
        <p:grpSp>
          <p:nvGrpSpPr>
            <p:cNvPr id="14" name="Group 59"/>
            <p:cNvGrpSpPr>
              <a:grpSpLocks/>
            </p:cNvGrpSpPr>
            <p:nvPr/>
          </p:nvGrpSpPr>
          <p:grpSpPr bwMode="auto">
            <a:xfrm>
              <a:off x="255712" y="5427712"/>
              <a:ext cx="2209800" cy="738664"/>
              <a:chOff x="255712" y="5427712"/>
              <a:chExt cx="2209800" cy="738664"/>
            </a:xfrm>
          </p:grpSpPr>
          <p:sp>
            <p:nvSpPr>
              <p:cNvPr id="35" name="TextBox 34"/>
              <p:cNvSpPr txBox="1"/>
              <p:nvPr/>
            </p:nvSpPr>
            <p:spPr>
              <a:xfrm>
                <a:off x="255712" y="5427712"/>
                <a:ext cx="1534968"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defRPr/>
                </a:pPr>
                <a:r>
                  <a:rPr lang="en-US" sz="1400" b="1" dirty="0"/>
                  <a:t>The proportion of genotypes for offspring</a:t>
                </a:r>
                <a:endParaRPr lang="ar-SA" sz="1400" b="1" dirty="0"/>
              </a:p>
            </p:txBody>
          </p:sp>
          <p:cxnSp>
            <p:nvCxnSpPr>
              <p:cNvPr id="40" name="Straight Arrow Connector 39"/>
              <p:cNvCxnSpPr>
                <a:stCxn id="35" idx="3"/>
              </p:cNvCxnSpPr>
              <p:nvPr/>
            </p:nvCxnSpPr>
            <p:spPr>
              <a:xfrm flipV="1">
                <a:off x="1790680" y="5732512"/>
                <a:ext cx="674832" cy="645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sp>
          <p:nvSpPr>
            <p:cNvPr id="56" name="Oval 55"/>
            <p:cNvSpPr/>
            <p:nvPr/>
          </p:nvSpPr>
          <p:spPr>
            <a:xfrm>
              <a:off x="3429000" y="5410200"/>
              <a:ext cx="914400" cy="8382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r>
                <a:rPr lang="en-US" sz="1400" b="1" dirty="0" err="1"/>
                <a:t>Vg</a:t>
              </a:r>
              <a:r>
                <a:rPr lang="en-US" sz="1400" b="1" dirty="0" err="1">
                  <a:solidFill>
                    <a:srgbClr val="FF0000"/>
                  </a:solidFill>
                </a:rPr>
                <a:t>vg</a:t>
              </a:r>
              <a:endParaRPr lang="en-US" sz="1400" b="1" dirty="0">
                <a:solidFill>
                  <a:srgbClr val="FF0000"/>
                </a:solidFill>
              </a:endParaRPr>
            </a:p>
          </p:txBody>
        </p:sp>
        <p:sp>
          <p:nvSpPr>
            <p:cNvPr id="57" name="Oval 56"/>
            <p:cNvSpPr/>
            <p:nvPr/>
          </p:nvSpPr>
          <p:spPr>
            <a:xfrm>
              <a:off x="2438400" y="5410200"/>
              <a:ext cx="923916" cy="8382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r>
                <a:rPr lang="en-US" sz="1400" b="1" dirty="0" err="1"/>
                <a:t>Vg</a:t>
              </a:r>
              <a:r>
                <a:rPr lang="en-US" sz="1400" b="1" dirty="0" err="1">
                  <a:solidFill>
                    <a:srgbClr val="FF0000"/>
                  </a:solidFill>
                </a:rPr>
                <a:t>vg</a:t>
              </a:r>
              <a:endParaRPr lang="en-US" sz="1400" b="1" dirty="0">
                <a:solidFill>
                  <a:srgbClr val="FF0000"/>
                </a:solidFill>
              </a:endParaRPr>
            </a:p>
          </p:txBody>
        </p:sp>
        <p:sp>
          <p:nvSpPr>
            <p:cNvPr id="58" name="Oval 57"/>
            <p:cNvSpPr/>
            <p:nvPr/>
          </p:nvSpPr>
          <p:spPr>
            <a:xfrm>
              <a:off x="5486400" y="5410200"/>
              <a:ext cx="914400" cy="8382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r>
                <a:rPr lang="en-US" sz="1400" b="1" dirty="0" err="1"/>
                <a:t>Vg</a:t>
              </a:r>
              <a:r>
                <a:rPr lang="en-US" sz="1400" b="1" dirty="0" err="1">
                  <a:solidFill>
                    <a:srgbClr val="FF0000"/>
                  </a:solidFill>
                </a:rPr>
                <a:t>vg</a:t>
              </a:r>
              <a:endParaRPr lang="en-US" sz="1400" b="1" dirty="0">
                <a:solidFill>
                  <a:srgbClr val="FF0000"/>
                </a:solidFill>
              </a:endParaRPr>
            </a:p>
          </p:txBody>
        </p:sp>
      </p:grpSp>
      <p:sp>
        <p:nvSpPr>
          <p:cNvPr id="41" name="TextBox 44"/>
          <p:cNvSpPr txBox="1">
            <a:spLocks noChangeArrowheads="1"/>
          </p:cNvSpPr>
          <p:nvPr/>
        </p:nvSpPr>
        <p:spPr bwMode="auto">
          <a:xfrm>
            <a:off x="3286116" y="1857364"/>
            <a:ext cx="1752600" cy="36933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rtl="0">
              <a:defRPr/>
            </a:pPr>
            <a:r>
              <a:rPr lang="en-US" b="1" dirty="0"/>
              <a:t>Parent  P1</a:t>
            </a:r>
          </a:p>
        </p:txBody>
      </p:sp>
      <p:sp>
        <p:nvSpPr>
          <p:cNvPr id="4" name="Oval 3"/>
          <p:cNvSpPr/>
          <p:nvPr/>
        </p:nvSpPr>
        <p:spPr>
          <a:xfrm>
            <a:off x="2057400" y="1600200"/>
            <a:ext cx="10668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r>
              <a:rPr lang="en-US" sz="1600" b="1" dirty="0" err="1"/>
              <a:t>VgVg</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81200" y="1524000"/>
            <a:ext cx="1066800" cy="990600"/>
          </a:xfrm>
          <a:prstGeom prst="ellipse">
            <a:avLst/>
          </a:prstGeom>
          <a:solidFill>
            <a:srgbClr val="FF0000"/>
          </a:solid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rtl="0" fontAlgn="auto">
              <a:spcBef>
                <a:spcPts val="0"/>
              </a:spcBef>
              <a:spcAft>
                <a:spcPts val="0"/>
              </a:spcAft>
              <a:defRPr/>
            </a:pPr>
            <a:r>
              <a:rPr lang="en-US" dirty="0"/>
              <a:t>X*X*</a:t>
            </a:r>
          </a:p>
        </p:txBody>
      </p:sp>
      <p:sp>
        <p:nvSpPr>
          <p:cNvPr id="4" name="Oval 3"/>
          <p:cNvSpPr/>
          <p:nvPr/>
        </p:nvSpPr>
        <p:spPr>
          <a:xfrm>
            <a:off x="5486400" y="1524000"/>
            <a:ext cx="1066800" cy="990600"/>
          </a:xfrm>
          <a:prstGeom prst="ellipse">
            <a:avLst/>
          </a:prstGeom>
          <a:solidFill>
            <a:schemeClr val="bg1"/>
          </a:solidFill>
        </p:spPr>
        <p:style>
          <a:lnRef idx="2">
            <a:schemeClr val="dk1"/>
          </a:lnRef>
          <a:fillRef idx="1">
            <a:schemeClr val="lt1"/>
          </a:fillRef>
          <a:effectRef idx="0">
            <a:schemeClr val="dk1"/>
          </a:effectRef>
          <a:fontRef idx="minor">
            <a:schemeClr val="dk1"/>
          </a:fontRef>
        </p:style>
        <p:txBody>
          <a:bodyPr anchor="ctr"/>
          <a:lstStyle/>
          <a:p>
            <a:pPr algn="ctr" rtl="0" fontAlgn="auto">
              <a:spcBef>
                <a:spcPts val="0"/>
              </a:spcBef>
              <a:spcAft>
                <a:spcPts val="0"/>
              </a:spcAft>
              <a:defRPr/>
            </a:pPr>
            <a:r>
              <a:rPr lang="en-US" dirty="0" err="1"/>
              <a:t>X</a:t>
            </a:r>
            <a:r>
              <a:rPr lang="en-US" sz="11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a:t>
            </a:r>
            <a:r>
              <a:rPr lang="en-US" dirty="0" err="1"/>
              <a:t>Y</a:t>
            </a:r>
            <a:endParaRPr lang="en-US" dirty="0"/>
          </a:p>
        </p:txBody>
      </p:sp>
      <p:pic>
        <p:nvPicPr>
          <p:cNvPr id="11268" name="Picture 2" descr="http://www.exploratorium.edu/exhibits/mutant_flies/images/white-eyes_thumb.gif"/>
          <p:cNvPicPr>
            <a:picLocks noChangeAspect="1" noChangeArrowheads="1"/>
          </p:cNvPicPr>
          <p:nvPr/>
        </p:nvPicPr>
        <p:blipFill>
          <a:blip r:embed="rId2" cstate="print"/>
          <a:srcRect/>
          <a:stretch>
            <a:fillRect/>
          </a:stretch>
        </p:blipFill>
        <p:spPr bwMode="auto">
          <a:xfrm rot="-9621929">
            <a:off x="7262813" y="452438"/>
            <a:ext cx="1092200" cy="1255712"/>
          </a:xfrm>
          <a:prstGeom prst="rect">
            <a:avLst/>
          </a:prstGeom>
          <a:noFill/>
          <a:ln w="9525">
            <a:noFill/>
            <a:miter lim="800000"/>
            <a:headEnd/>
            <a:tailEnd/>
          </a:ln>
        </p:spPr>
      </p:pic>
      <p:sp>
        <p:nvSpPr>
          <p:cNvPr id="8" name="TextBox 7"/>
          <p:cNvSpPr txBox="1">
            <a:spLocks noChangeArrowheads="1"/>
          </p:cNvSpPr>
          <p:nvPr/>
        </p:nvSpPr>
        <p:spPr bwMode="auto">
          <a:xfrm>
            <a:off x="6705600" y="1533525"/>
            <a:ext cx="2286000" cy="40011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algn="ctr" rtl="0">
              <a:defRPr/>
            </a:pPr>
            <a:r>
              <a:rPr lang="en-US" sz="2000" b="1" dirty="0"/>
              <a:t>white eye </a:t>
            </a:r>
            <a:endParaRPr lang="en-US" sz="20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Oval 8"/>
          <p:cNvSpPr/>
          <p:nvPr/>
        </p:nvSpPr>
        <p:spPr>
          <a:xfrm>
            <a:off x="1676400" y="2971800"/>
            <a:ext cx="1066800" cy="990600"/>
          </a:xfrm>
          <a:prstGeom prst="ellipse">
            <a:avLst/>
          </a:prstGeom>
          <a:solidFill>
            <a:srgbClr val="FF0000"/>
          </a:solidFill>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r>
              <a:rPr lang="en-US" dirty="0"/>
              <a:t>X*</a:t>
            </a:r>
          </a:p>
        </p:txBody>
      </p:sp>
      <p:sp>
        <p:nvSpPr>
          <p:cNvPr id="10" name="Oval 9"/>
          <p:cNvSpPr/>
          <p:nvPr/>
        </p:nvSpPr>
        <p:spPr>
          <a:xfrm>
            <a:off x="2971800" y="2971800"/>
            <a:ext cx="1066800" cy="990600"/>
          </a:xfrm>
          <a:prstGeom prst="ellipse">
            <a:avLst/>
          </a:prstGeom>
          <a:solidFill>
            <a:srgbClr val="FF0000"/>
          </a:solidFill>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r>
              <a:rPr lang="en-US" dirty="0"/>
              <a:t>X*</a:t>
            </a:r>
          </a:p>
        </p:txBody>
      </p:sp>
      <p:sp>
        <p:nvSpPr>
          <p:cNvPr id="11" name="Oval 10"/>
          <p:cNvSpPr/>
          <p:nvPr/>
        </p:nvSpPr>
        <p:spPr>
          <a:xfrm>
            <a:off x="6096000" y="2895600"/>
            <a:ext cx="1066800" cy="9906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r>
              <a:rPr lang="en-US" dirty="0"/>
              <a:t>Y</a:t>
            </a:r>
          </a:p>
        </p:txBody>
      </p:sp>
      <p:sp>
        <p:nvSpPr>
          <p:cNvPr id="12" name="Oval 11"/>
          <p:cNvSpPr/>
          <p:nvPr/>
        </p:nvSpPr>
        <p:spPr>
          <a:xfrm>
            <a:off x="4800600" y="2971800"/>
            <a:ext cx="1066800" cy="9906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r>
              <a:rPr lang="en-US" dirty="0" err="1"/>
              <a:t>X</a:t>
            </a:r>
            <a:r>
              <a:rPr lang="en-US" sz="11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a:t>
            </a:r>
            <a:endParaRPr lang="en-US" dirty="0"/>
          </a:p>
        </p:txBody>
      </p:sp>
      <p:cxnSp>
        <p:nvCxnSpPr>
          <p:cNvPr id="14" name="Straight Connector 13"/>
          <p:cNvCxnSpPr>
            <a:stCxn id="9" idx="4"/>
          </p:cNvCxnSpPr>
          <p:nvPr/>
        </p:nvCxnSpPr>
        <p:spPr>
          <a:xfrm rot="16200000" flipH="1">
            <a:off x="1790700" y="4381500"/>
            <a:ext cx="914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0" idx="4"/>
          </p:cNvCxnSpPr>
          <p:nvPr/>
        </p:nvCxnSpPr>
        <p:spPr>
          <a:xfrm rot="16200000" flipH="1">
            <a:off x="4114800" y="3352800"/>
            <a:ext cx="91440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2" idx="4"/>
          </p:cNvCxnSpPr>
          <p:nvPr/>
        </p:nvCxnSpPr>
        <p:spPr>
          <a:xfrm rot="5400000">
            <a:off x="3505200" y="3124200"/>
            <a:ext cx="990600" cy="2667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1" idx="4"/>
          </p:cNvCxnSpPr>
          <p:nvPr/>
        </p:nvCxnSpPr>
        <p:spPr>
          <a:xfrm rot="5400000">
            <a:off x="5676900" y="3924300"/>
            <a:ext cx="9906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a:spLocks noChangeArrowheads="1"/>
          </p:cNvSpPr>
          <p:nvPr/>
        </p:nvSpPr>
        <p:spPr bwMode="auto">
          <a:xfrm>
            <a:off x="2209800" y="300038"/>
            <a:ext cx="4038600" cy="46166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rtl="0">
              <a:defRPr/>
            </a:pPr>
            <a:r>
              <a:rPr lang="en-US" sz="2400" b="1" dirty="0">
                <a:solidFill>
                  <a:schemeClr val="accent2">
                    <a:lumMod val="60000"/>
                    <a:lumOff val="40000"/>
                  </a:schemeClr>
                </a:solidFill>
              </a:rPr>
              <a:t> b. </a:t>
            </a:r>
            <a:r>
              <a:rPr lang="en-US" sz="2400" b="1" u="sng" dirty="0">
                <a:solidFill>
                  <a:schemeClr val="accent2">
                    <a:lumMod val="60000"/>
                    <a:lumOff val="40000"/>
                  </a:schemeClr>
                </a:solidFill>
              </a:rPr>
              <a:t>Sex-linked</a:t>
            </a:r>
            <a:r>
              <a:rPr lang="en-US" sz="2400" b="1" dirty="0">
                <a:solidFill>
                  <a:schemeClr val="accent2">
                    <a:lumMod val="60000"/>
                    <a:lumOff val="40000"/>
                  </a:schemeClr>
                </a:solidFill>
              </a:rPr>
              <a:t> cross</a:t>
            </a:r>
          </a:p>
        </p:txBody>
      </p:sp>
      <p:sp>
        <p:nvSpPr>
          <p:cNvPr id="43" name="TextBox 42"/>
          <p:cNvSpPr txBox="1">
            <a:spLocks noChangeArrowheads="1"/>
          </p:cNvSpPr>
          <p:nvPr/>
        </p:nvSpPr>
        <p:spPr bwMode="auto">
          <a:xfrm>
            <a:off x="76200" y="1600200"/>
            <a:ext cx="1752600" cy="646331"/>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rtl="0">
              <a:defRPr/>
            </a:pPr>
            <a:r>
              <a:rPr lang="en-US" b="1" dirty="0">
                <a:solidFill>
                  <a:srgbClr val="FF0000"/>
                </a:solidFill>
              </a:rPr>
              <a:t>Wild type (Red-eye</a:t>
            </a:r>
            <a:r>
              <a:rPr lang="ar-SA" b="1" dirty="0">
                <a:solidFill>
                  <a:srgbClr val="FF0000"/>
                </a:solidFill>
              </a:rPr>
              <a:t>(</a:t>
            </a:r>
            <a:endParaRPr lang="en-US" b="1" dirty="0">
              <a:solidFill>
                <a:srgbClr val="FF0000"/>
              </a:solidFill>
            </a:endParaRPr>
          </a:p>
        </p:txBody>
      </p:sp>
      <p:pic>
        <p:nvPicPr>
          <p:cNvPr id="11280" name="Picture 4" descr="http://www.exploratorium.edu/exhibits/mutant_flies/images/normal_thumb.gif"/>
          <p:cNvPicPr>
            <a:picLocks noChangeAspect="1" noChangeArrowheads="1"/>
          </p:cNvPicPr>
          <p:nvPr/>
        </p:nvPicPr>
        <p:blipFill>
          <a:blip r:embed="rId3" cstate="print"/>
          <a:srcRect/>
          <a:stretch>
            <a:fillRect/>
          </a:stretch>
        </p:blipFill>
        <p:spPr bwMode="auto">
          <a:xfrm rot="1064055">
            <a:off x="377825" y="469900"/>
            <a:ext cx="1268413" cy="1174750"/>
          </a:xfrm>
          <a:prstGeom prst="rect">
            <a:avLst/>
          </a:prstGeom>
          <a:noFill/>
          <a:ln w="9525">
            <a:noFill/>
            <a:miter lim="800000"/>
            <a:headEnd/>
            <a:tailEnd/>
          </a:ln>
        </p:spPr>
      </p:pic>
      <p:sp>
        <p:nvSpPr>
          <p:cNvPr id="45" name="TextBox 44"/>
          <p:cNvSpPr txBox="1">
            <a:spLocks noChangeArrowheads="1"/>
          </p:cNvSpPr>
          <p:nvPr/>
        </p:nvSpPr>
        <p:spPr bwMode="auto">
          <a:xfrm>
            <a:off x="3429000" y="1828800"/>
            <a:ext cx="1752600" cy="36933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rtl="0">
              <a:defRPr/>
            </a:pPr>
            <a:r>
              <a:rPr lang="en-US" b="1" dirty="0"/>
              <a:t>Parents  P1</a:t>
            </a:r>
          </a:p>
        </p:txBody>
      </p:sp>
      <p:cxnSp>
        <p:nvCxnSpPr>
          <p:cNvPr id="57" name="Straight Connector 56"/>
          <p:cNvCxnSpPr/>
          <p:nvPr/>
        </p:nvCxnSpPr>
        <p:spPr>
          <a:xfrm rot="10800000" flipV="1">
            <a:off x="4572000" y="3886200"/>
            <a:ext cx="175260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9" idx="5"/>
          </p:cNvCxnSpPr>
          <p:nvPr/>
        </p:nvCxnSpPr>
        <p:spPr>
          <a:xfrm rot="16200000" flipH="1">
            <a:off x="2974182" y="3431381"/>
            <a:ext cx="1135062" cy="1908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0800000" flipV="1">
            <a:off x="3733800" y="3886200"/>
            <a:ext cx="121920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3048000" y="4419600"/>
            <a:ext cx="838200" cy="76200"/>
          </a:xfrm>
          <a:prstGeom prst="line">
            <a:avLst/>
          </a:prstGeom>
        </p:spPr>
        <p:style>
          <a:lnRef idx="1">
            <a:schemeClr val="accent1"/>
          </a:lnRef>
          <a:fillRef idx="0">
            <a:schemeClr val="accent1"/>
          </a:fillRef>
          <a:effectRef idx="0">
            <a:schemeClr val="accent1"/>
          </a:effectRef>
          <a:fontRef idx="minor">
            <a:schemeClr val="tx1"/>
          </a:fontRef>
        </p:style>
      </p:cxnSp>
      <p:grpSp>
        <p:nvGrpSpPr>
          <p:cNvPr id="2" name="Group 103"/>
          <p:cNvGrpSpPr>
            <a:grpSpLocks/>
          </p:cNvGrpSpPr>
          <p:nvPr/>
        </p:nvGrpSpPr>
        <p:grpSpPr bwMode="auto">
          <a:xfrm>
            <a:off x="1518345" y="5638801"/>
            <a:ext cx="6696993" cy="952248"/>
            <a:chOff x="1518338" y="5638800"/>
            <a:chExt cx="6697001" cy="952501"/>
          </a:xfrm>
        </p:grpSpPr>
        <p:grpSp>
          <p:nvGrpSpPr>
            <p:cNvPr id="5" name="Group 102"/>
            <p:cNvGrpSpPr>
              <a:grpSpLocks/>
            </p:cNvGrpSpPr>
            <p:nvPr/>
          </p:nvGrpSpPr>
          <p:grpSpPr bwMode="auto">
            <a:xfrm>
              <a:off x="2209800" y="5638800"/>
              <a:ext cx="4457701" cy="952501"/>
              <a:chOff x="2111340" y="5981699"/>
              <a:chExt cx="4457701" cy="952501"/>
            </a:xfrm>
          </p:grpSpPr>
          <p:pic>
            <p:nvPicPr>
              <p:cNvPr id="11305" name="Picture 31" descr="http://www.exploratorium.edu/exhibits/mutant_flies/images/normal_thumb.gif"/>
              <p:cNvPicPr>
                <a:picLocks noChangeAspect="1" noChangeArrowheads="1"/>
              </p:cNvPicPr>
              <p:nvPr/>
            </p:nvPicPr>
            <p:blipFill>
              <a:blip r:embed="rId3" cstate="print"/>
              <a:srcRect/>
              <a:stretch>
                <a:fillRect/>
              </a:stretch>
            </p:blipFill>
            <p:spPr bwMode="auto">
              <a:xfrm rot="1064055">
                <a:off x="2111340" y="5981700"/>
                <a:ext cx="1028700" cy="952500"/>
              </a:xfrm>
              <a:prstGeom prst="rect">
                <a:avLst/>
              </a:prstGeom>
              <a:noFill/>
              <a:ln w="9525">
                <a:noFill/>
                <a:miter lim="800000"/>
                <a:headEnd/>
                <a:tailEnd/>
              </a:ln>
            </p:spPr>
          </p:pic>
          <p:pic>
            <p:nvPicPr>
              <p:cNvPr id="11306" name="Picture 32" descr="http://www.exploratorium.edu/exhibits/mutant_flies/images/normal_thumb.gif"/>
              <p:cNvPicPr>
                <a:picLocks noChangeAspect="1" noChangeArrowheads="1"/>
              </p:cNvPicPr>
              <p:nvPr/>
            </p:nvPicPr>
            <p:blipFill>
              <a:blip r:embed="rId3" cstate="print"/>
              <a:srcRect/>
              <a:stretch>
                <a:fillRect/>
              </a:stretch>
            </p:blipFill>
            <p:spPr bwMode="auto">
              <a:xfrm rot="1064055">
                <a:off x="5540341" y="5981700"/>
                <a:ext cx="1028700" cy="952500"/>
              </a:xfrm>
              <a:prstGeom prst="rect">
                <a:avLst/>
              </a:prstGeom>
              <a:noFill/>
              <a:ln w="9525">
                <a:noFill/>
                <a:miter lim="800000"/>
                <a:headEnd/>
                <a:tailEnd/>
              </a:ln>
            </p:spPr>
          </p:pic>
          <p:pic>
            <p:nvPicPr>
              <p:cNvPr id="11307" name="Picture 76" descr="http://www.exploratorium.edu/exhibits/mutant_flies/images/normal_thumb.gif"/>
              <p:cNvPicPr>
                <a:picLocks noChangeAspect="1" noChangeArrowheads="1"/>
              </p:cNvPicPr>
              <p:nvPr/>
            </p:nvPicPr>
            <p:blipFill>
              <a:blip r:embed="rId3" cstate="print"/>
              <a:srcRect/>
              <a:stretch>
                <a:fillRect/>
              </a:stretch>
            </p:blipFill>
            <p:spPr bwMode="auto">
              <a:xfrm rot="1064055">
                <a:off x="3254340" y="5981700"/>
                <a:ext cx="1028700" cy="952500"/>
              </a:xfrm>
              <a:prstGeom prst="rect">
                <a:avLst/>
              </a:prstGeom>
              <a:noFill/>
              <a:ln w="9525">
                <a:noFill/>
                <a:miter lim="800000"/>
                <a:headEnd/>
                <a:tailEnd/>
              </a:ln>
            </p:spPr>
          </p:pic>
          <p:pic>
            <p:nvPicPr>
              <p:cNvPr id="11308" name="Picture 77" descr="http://www.exploratorium.edu/exhibits/mutant_flies/images/normal_thumb.gif"/>
              <p:cNvPicPr>
                <a:picLocks noChangeAspect="1" noChangeArrowheads="1"/>
              </p:cNvPicPr>
              <p:nvPr/>
            </p:nvPicPr>
            <p:blipFill>
              <a:blip r:embed="rId3" cstate="print"/>
              <a:srcRect/>
              <a:stretch>
                <a:fillRect/>
              </a:stretch>
            </p:blipFill>
            <p:spPr bwMode="auto">
              <a:xfrm rot="1064055">
                <a:off x="4321140" y="5981699"/>
                <a:ext cx="1028700" cy="952500"/>
              </a:xfrm>
              <a:prstGeom prst="rect">
                <a:avLst/>
              </a:prstGeom>
              <a:noFill/>
              <a:ln w="9525">
                <a:noFill/>
                <a:miter lim="800000"/>
                <a:headEnd/>
                <a:tailEnd/>
              </a:ln>
            </p:spPr>
          </p:pic>
        </p:grpSp>
        <p:cxnSp>
          <p:nvCxnSpPr>
            <p:cNvPr id="90" name="Straight Arrow Connector 89"/>
            <p:cNvCxnSpPr/>
            <p:nvPr/>
          </p:nvCxnSpPr>
          <p:spPr bwMode="auto">
            <a:xfrm flipV="1">
              <a:off x="1518338" y="6238141"/>
              <a:ext cx="485776" cy="8143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6" name="TextBox 95"/>
            <p:cNvSpPr txBox="1"/>
            <p:nvPr/>
          </p:nvSpPr>
          <p:spPr>
            <a:xfrm>
              <a:off x="6929454" y="5929406"/>
              <a:ext cx="1285885" cy="523220"/>
            </a:xfrm>
            <a:prstGeom prst="rect">
              <a:avLst/>
            </a:prstGeom>
            <a:noFill/>
          </p:spPr>
          <p:txBody>
            <a:bodyPr rtlCol="1">
              <a:spAutoFit/>
            </a:bodyPr>
            <a:lstStyle/>
            <a:p>
              <a:pPr algn="ctr">
                <a:defRPr/>
              </a:pPr>
              <a:r>
                <a:rPr lang="en-US" sz="2800" dirty="0">
                  <a:solidFill>
                    <a:srgbClr val="FF0000"/>
                  </a:solidFill>
                </a:rPr>
                <a:t>4</a:t>
              </a:r>
              <a:r>
                <a:rPr lang="en-US" sz="2800" dirty="0"/>
                <a:t>:</a:t>
              </a:r>
              <a:r>
                <a:rPr lang="en-US" sz="2800" b="1" dirty="0">
                  <a:ln w="1270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rPr>
                <a:t>4</a:t>
              </a:r>
              <a:endParaRPr lang="ar-SA" sz="2800" dirty="0">
                <a:ln w="12700">
                  <a:solidFill>
                    <a:schemeClr val="tx1"/>
                  </a:solidFill>
                  <a:prstDash val="solid"/>
                </a:ln>
              </a:endParaRPr>
            </a:p>
          </p:txBody>
        </p:sp>
      </p:grpSp>
      <p:grpSp>
        <p:nvGrpSpPr>
          <p:cNvPr id="7" name="Group 100"/>
          <p:cNvGrpSpPr>
            <a:grpSpLocks/>
          </p:cNvGrpSpPr>
          <p:nvPr/>
        </p:nvGrpSpPr>
        <p:grpSpPr bwMode="auto">
          <a:xfrm>
            <a:off x="161924" y="4438644"/>
            <a:ext cx="8067676" cy="1257733"/>
            <a:chOff x="152399" y="5410200"/>
            <a:chExt cx="8067685" cy="1257901"/>
          </a:xfrm>
        </p:grpSpPr>
        <p:sp>
          <p:nvSpPr>
            <p:cNvPr id="31" name="Oval 30"/>
            <p:cNvSpPr/>
            <p:nvPr/>
          </p:nvSpPr>
          <p:spPr>
            <a:xfrm>
              <a:off x="4419605" y="5410200"/>
              <a:ext cx="990601" cy="838311"/>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endParaRPr lang="en-US" dirty="0"/>
            </a:p>
            <a:p>
              <a:pPr algn="ctr" rtl="0" fontAlgn="auto">
                <a:spcBef>
                  <a:spcPts val="0"/>
                </a:spcBef>
                <a:spcAft>
                  <a:spcPts val="0"/>
                </a:spcAft>
                <a:defRPr/>
              </a:pPr>
              <a:r>
                <a:rPr lang="en-US" dirty="0"/>
                <a:t>X*Y</a:t>
              </a:r>
            </a:p>
            <a:p>
              <a:pPr algn="ctr" rtl="0" fontAlgn="auto">
                <a:spcBef>
                  <a:spcPts val="0"/>
                </a:spcBef>
                <a:spcAft>
                  <a:spcPts val="0"/>
                </a:spcAft>
                <a:defRPr/>
              </a:pPr>
              <a:endParaRPr lang="en-US" dirty="0"/>
            </a:p>
          </p:txBody>
        </p:sp>
        <p:sp>
          <p:nvSpPr>
            <p:cNvPr id="50" name="Oval 49"/>
            <p:cNvSpPr/>
            <p:nvPr/>
          </p:nvSpPr>
          <p:spPr>
            <a:xfrm>
              <a:off x="2133600" y="5410200"/>
              <a:ext cx="990600" cy="8382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endParaRPr lang="en-US" dirty="0"/>
            </a:p>
            <a:p>
              <a:pPr algn="ctr" rtl="0" fontAlgn="auto">
                <a:spcBef>
                  <a:spcPts val="0"/>
                </a:spcBef>
                <a:spcAft>
                  <a:spcPts val="0"/>
                </a:spcAft>
                <a:defRPr/>
              </a:pPr>
              <a:r>
                <a:rPr lang="en-US" dirty="0"/>
                <a:t>X*</a:t>
              </a:r>
              <a:r>
                <a:rPr lang="en-US" dirty="0" err="1"/>
                <a:t>X</a:t>
              </a:r>
              <a:r>
                <a:rPr lang="en-US" sz="11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a:t>
              </a:r>
              <a:endParaRPr lang="en-US" dirty="0"/>
            </a:p>
            <a:p>
              <a:pPr algn="ctr" rtl="0" fontAlgn="auto">
                <a:spcBef>
                  <a:spcPts val="0"/>
                </a:spcBef>
                <a:spcAft>
                  <a:spcPts val="0"/>
                </a:spcAft>
                <a:defRPr/>
              </a:pPr>
              <a:endParaRPr lang="en-US" dirty="0"/>
            </a:p>
          </p:txBody>
        </p:sp>
        <p:sp>
          <p:nvSpPr>
            <p:cNvPr id="86" name="Oval 85"/>
            <p:cNvSpPr/>
            <p:nvPr/>
          </p:nvSpPr>
          <p:spPr>
            <a:xfrm>
              <a:off x="3276600" y="5410200"/>
              <a:ext cx="990600" cy="8382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endParaRPr lang="en-US" dirty="0"/>
            </a:p>
            <a:p>
              <a:pPr algn="ctr" rtl="0" fontAlgn="auto">
                <a:spcBef>
                  <a:spcPts val="0"/>
                </a:spcBef>
                <a:spcAft>
                  <a:spcPts val="0"/>
                </a:spcAft>
                <a:defRPr/>
              </a:pPr>
              <a:r>
                <a:rPr lang="en-US" dirty="0"/>
                <a:t>X*</a:t>
              </a:r>
              <a:r>
                <a:rPr lang="en-US" dirty="0" err="1"/>
                <a:t>X</a:t>
              </a:r>
              <a:r>
                <a:rPr lang="en-US" sz="11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a:t>
              </a:r>
              <a:endParaRPr lang="en-US" dirty="0"/>
            </a:p>
            <a:p>
              <a:pPr algn="ctr" rtl="0" fontAlgn="auto">
                <a:spcBef>
                  <a:spcPts val="0"/>
                </a:spcBef>
                <a:spcAft>
                  <a:spcPts val="0"/>
                </a:spcAft>
                <a:defRPr/>
              </a:pPr>
              <a:endParaRPr lang="en-US" dirty="0"/>
            </a:p>
          </p:txBody>
        </p:sp>
        <p:sp>
          <p:nvSpPr>
            <p:cNvPr id="87" name="Oval 86"/>
            <p:cNvSpPr/>
            <p:nvPr/>
          </p:nvSpPr>
          <p:spPr>
            <a:xfrm>
              <a:off x="5715006" y="5410200"/>
              <a:ext cx="990601" cy="838311"/>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endParaRPr lang="en-US" dirty="0"/>
            </a:p>
            <a:p>
              <a:pPr algn="ctr" rtl="0" fontAlgn="auto">
                <a:spcBef>
                  <a:spcPts val="0"/>
                </a:spcBef>
                <a:spcAft>
                  <a:spcPts val="0"/>
                </a:spcAft>
                <a:defRPr/>
              </a:pPr>
              <a:r>
                <a:rPr lang="en-US" dirty="0"/>
                <a:t>X*Y</a:t>
              </a:r>
            </a:p>
            <a:p>
              <a:pPr algn="ctr" rtl="0" fontAlgn="auto">
                <a:spcBef>
                  <a:spcPts val="0"/>
                </a:spcBef>
                <a:spcAft>
                  <a:spcPts val="0"/>
                </a:spcAft>
                <a:defRPr/>
              </a:pPr>
              <a:endParaRPr lang="en-US" dirty="0"/>
            </a:p>
          </p:txBody>
        </p:sp>
        <p:grpSp>
          <p:nvGrpSpPr>
            <p:cNvPr id="13" name="Group 90"/>
            <p:cNvGrpSpPr>
              <a:grpSpLocks/>
            </p:cNvGrpSpPr>
            <p:nvPr/>
          </p:nvGrpSpPr>
          <p:grpSpPr bwMode="auto">
            <a:xfrm>
              <a:off x="152399" y="5562622"/>
              <a:ext cx="1905003" cy="954234"/>
              <a:chOff x="228599" y="5562622"/>
              <a:chExt cx="2209803" cy="954234"/>
            </a:xfrm>
          </p:grpSpPr>
          <p:cxnSp>
            <p:nvCxnSpPr>
              <p:cNvPr id="93" name="Straight Arrow Connector 92"/>
              <p:cNvCxnSpPr/>
              <p:nvPr/>
            </p:nvCxnSpPr>
            <p:spPr>
              <a:xfrm>
                <a:off x="1554481" y="5867460"/>
                <a:ext cx="883921"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2" name="TextBox 91"/>
              <p:cNvSpPr txBox="1"/>
              <p:nvPr/>
            </p:nvSpPr>
            <p:spPr>
              <a:xfrm>
                <a:off x="228599" y="5562622"/>
                <a:ext cx="1552361" cy="954234"/>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defRPr/>
                </a:pPr>
                <a:r>
                  <a:rPr lang="en-US" sz="1400" b="1" dirty="0"/>
                  <a:t>The proportion of genotypes for offspring</a:t>
                </a:r>
                <a:endParaRPr lang="ar-SA" sz="1400" b="1" dirty="0"/>
              </a:p>
            </p:txBody>
          </p:sp>
        </p:grpSp>
        <p:sp>
          <p:nvSpPr>
            <p:cNvPr id="97" name="TextBox 96"/>
            <p:cNvSpPr txBox="1"/>
            <p:nvPr/>
          </p:nvSpPr>
          <p:spPr>
            <a:xfrm>
              <a:off x="6934200" y="5858709"/>
              <a:ext cx="1285884" cy="523220"/>
            </a:xfrm>
            <a:prstGeom prst="rect">
              <a:avLst/>
            </a:prstGeom>
            <a:noFill/>
          </p:spPr>
          <p:txBody>
            <a:bodyPr rtlCol="1">
              <a:spAutoFit/>
            </a:bodyPr>
            <a:lstStyle/>
            <a:p>
              <a:pPr algn="ctr">
                <a:defRPr/>
              </a:pPr>
              <a:r>
                <a:rPr lang="en-US" sz="2800" dirty="0">
                  <a:solidFill>
                    <a:srgbClr val="FF0000"/>
                  </a:solidFill>
                </a:rPr>
                <a:t>2</a:t>
              </a:r>
              <a:r>
                <a:rPr lang="en-US" sz="2800" dirty="0"/>
                <a:t>:</a:t>
              </a:r>
              <a:r>
                <a:rPr lang="en-US" sz="2800" b="1" dirty="0">
                  <a:ln w="1270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rPr>
                <a:t>2</a:t>
              </a:r>
            </a:p>
          </p:txBody>
        </p:sp>
        <p:sp>
          <p:nvSpPr>
            <p:cNvPr id="98" name="TextBox 97"/>
            <p:cNvSpPr txBox="1"/>
            <p:nvPr/>
          </p:nvSpPr>
          <p:spPr>
            <a:xfrm>
              <a:off x="5410206" y="6324728"/>
              <a:ext cx="762001" cy="307818"/>
            </a:xfrm>
            <a:prstGeom prst="rect">
              <a:avLst/>
            </a:prstGeom>
          </p:spPr>
          <p:style>
            <a:lnRef idx="1">
              <a:schemeClr val="accent1"/>
            </a:lnRef>
            <a:fillRef idx="2">
              <a:schemeClr val="accent1"/>
            </a:fillRef>
            <a:effectRef idx="1">
              <a:schemeClr val="accent1"/>
            </a:effectRef>
            <a:fontRef idx="minor">
              <a:schemeClr val="dk1"/>
            </a:fontRef>
          </p:style>
          <p:txBody>
            <a:bodyPr rtlCol="1">
              <a:spAutoFit/>
            </a:bodyPr>
            <a:lstStyle/>
            <a:p>
              <a:pPr algn="ctr">
                <a:defRPr/>
              </a:pPr>
              <a:r>
                <a:rPr lang="en-US" sz="1400" b="1" dirty="0"/>
                <a:t>male</a:t>
              </a:r>
              <a:endParaRPr lang="ar-SA" sz="1400" b="1" dirty="0"/>
            </a:p>
          </p:txBody>
        </p:sp>
        <p:sp>
          <p:nvSpPr>
            <p:cNvPr id="99" name="TextBox 98"/>
            <p:cNvSpPr txBox="1"/>
            <p:nvPr/>
          </p:nvSpPr>
          <p:spPr>
            <a:xfrm>
              <a:off x="2633652" y="6329502"/>
              <a:ext cx="885820" cy="338599"/>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defRPr/>
              </a:pPr>
              <a:r>
                <a:rPr lang="en-US" sz="1600" b="1" dirty="0"/>
                <a:t>female </a:t>
              </a:r>
              <a:endParaRPr lang="ar-SA" sz="1600" b="1" dirty="0"/>
            </a:p>
          </p:txBody>
        </p:sp>
      </p:grpSp>
      <p:sp>
        <p:nvSpPr>
          <p:cNvPr id="49" name="TextBox 35"/>
          <p:cNvSpPr txBox="1"/>
          <p:nvPr/>
        </p:nvSpPr>
        <p:spPr bwMode="auto">
          <a:xfrm>
            <a:off x="0" y="5929330"/>
            <a:ext cx="1571604"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defRPr/>
            </a:pPr>
            <a:r>
              <a:rPr lang="en-US" sz="1400" b="1" dirty="0"/>
              <a:t>The proportion of phenotypes for offspring</a:t>
            </a:r>
            <a:endParaRPr lang="ar-SA" sz="1400" b="1" dirty="0"/>
          </a:p>
        </p:txBody>
      </p:sp>
      <p:sp>
        <p:nvSpPr>
          <p:cNvPr id="51" name="TextBox 33"/>
          <p:cNvSpPr txBox="1">
            <a:spLocks noChangeArrowheads="1"/>
          </p:cNvSpPr>
          <p:nvPr/>
        </p:nvSpPr>
        <p:spPr bwMode="auto">
          <a:xfrm>
            <a:off x="6929454" y="4572008"/>
            <a:ext cx="1907704" cy="36933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l" rtl="0">
              <a:defRPr/>
            </a:pPr>
            <a:r>
              <a:rPr lang="en-US" b="1" dirty="0"/>
              <a:t>Generation </a:t>
            </a:r>
            <a:r>
              <a:rPr lang="ar-SA" b="1" dirty="0"/>
              <a:t> </a:t>
            </a:r>
            <a:r>
              <a:rPr lang="en-US" b="1" dirty="0"/>
              <a:t>F1</a:t>
            </a:r>
          </a:p>
        </p:txBody>
      </p:sp>
      <p:sp>
        <p:nvSpPr>
          <p:cNvPr id="53" name="TextBox 32"/>
          <p:cNvSpPr txBox="1">
            <a:spLocks noChangeArrowheads="1"/>
          </p:cNvSpPr>
          <p:nvPr/>
        </p:nvSpPr>
        <p:spPr bwMode="auto">
          <a:xfrm>
            <a:off x="7391400" y="3124200"/>
            <a:ext cx="1252566" cy="36933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rtl="0">
              <a:defRPr/>
            </a:pPr>
            <a:r>
              <a:rPr lang="en-US" b="1" dirty="0"/>
              <a:t>Gametes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643042" y="285728"/>
            <a:ext cx="5786478" cy="101566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l" rtl="0">
              <a:defRPr/>
            </a:pPr>
            <a:r>
              <a:rPr lang="en-US" sz="2000" b="1" dirty="0" err="1">
                <a:solidFill>
                  <a:schemeClr val="accent1">
                    <a:lumMod val="75000"/>
                  </a:schemeClr>
                </a:solidFill>
                <a:latin typeface="+mj-lt"/>
              </a:rPr>
              <a:t>Dihybrid</a:t>
            </a:r>
            <a:r>
              <a:rPr lang="en-US" sz="2000" b="1" dirty="0">
                <a:solidFill>
                  <a:schemeClr val="accent1">
                    <a:lumMod val="75000"/>
                  </a:schemeClr>
                </a:solidFill>
                <a:latin typeface="+mj-lt"/>
              </a:rPr>
              <a:t> crosses:</a:t>
            </a:r>
            <a:r>
              <a:rPr lang="ar-SA" sz="2000" b="1" dirty="0">
                <a:solidFill>
                  <a:schemeClr val="accent1">
                    <a:lumMod val="75000"/>
                  </a:schemeClr>
                </a:solidFill>
                <a:latin typeface="+mj-lt"/>
              </a:rPr>
              <a:t> </a:t>
            </a:r>
            <a:r>
              <a:rPr lang="en-US" sz="2000" b="1" dirty="0">
                <a:latin typeface="+mj-lt"/>
              </a:rPr>
              <a:t>involve manipulation and analysis of </a:t>
            </a:r>
            <a:r>
              <a:rPr lang="en-US" sz="2000" b="1" dirty="0">
                <a:solidFill>
                  <a:srgbClr val="C00000"/>
                </a:solidFill>
                <a:latin typeface="+mj-lt"/>
              </a:rPr>
              <a:t>two traits </a:t>
            </a:r>
            <a:r>
              <a:rPr lang="en-US" sz="2000" b="1" dirty="0">
                <a:latin typeface="+mj-lt"/>
              </a:rPr>
              <a:t>controlled by pairs of alleles at different </a:t>
            </a:r>
            <a:r>
              <a:rPr lang="en-US" sz="2000" b="1" dirty="0">
                <a:effectLst>
                  <a:outerShdw blurRad="38100" dist="38100" dir="2700000" algn="tl">
                    <a:srgbClr val="000000">
                      <a:alpha val="43137"/>
                    </a:srgbClr>
                  </a:outerShdw>
                </a:effectLst>
                <a:latin typeface="+mj-lt"/>
              </a:rPr>
              <a:t>loci</a:t>
            </a:r>
            <a:r>
              <a:rPr lang="en-US" sz="2000" b="1" dirty="0">
                <a:latin typeface="+mj-lt"/>
              </a:rPr>
              <a:t>.</a:t>
            </a:r>
          </a:p>
        </p:txBody>
      </p:sp>
      <p:sp>
        <p:nvSpPr>
          <p:cNvPr id="4" name="Oval 3"/>
          <p:cNvSpPr/>
          <p:nvPr/>
        </p:nvSpPr>
        <p:spPr>
          <a:xfrm>
            <a:off x="2000232" y="2285992"/>
            <a:ext cx="1719258" cy="914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rtl="0" fontAlgn="auto">
              <a:spcBef>
                <a:spcPts val="0"/>
              </a:spcBef>
              <a:spcAft>
                <a:spcPts val="0"/>
              </a:spcAft>
              <a:defRPr/>
            </a:pPr>
            <a:r>
              <a:rPr lang="en-US" sz="1600" b="1" dirty="0" err="1"/>
              <a:t>VgVgsese</a:t>
            </a:r>
            <a:endParaRPr lang="en-US" sz="1600" b="1" dirty="0"/>
          </a:p>
        </p:txBody>
      </p:sp>
      <p:sp>
        <p:nvSpPr>
          <p:cNvPr id="5" name="Oval 4"/>
          <p:cNvSpPr/>
          <p:nvPr/>
        </p:nvSpPr>
        <p:spPr>
          <a:xfrm>
            <a:off x="5357818" y="2071678"/>
            <a:ext cx="1838324" cy="914400"/>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rtl="0" fontAlgn="auto">
              <a:spcBef>
                <a:spcPts val="0"/>
              </a:spcBef>
              <a:spcAft>
                <a:spcPts val="0"/>
              </a:spcAft>
              <a:defRPr/>
            </a:pPr>
            <a:r>
              <a:rPr lang="en-US" b="1" dirty="0" err="1"/>
              <a:t>vgvgSeSe</a:t>
            </a:r>
            <a:endParaRPr lang="en-US" b="1" dirty="0"/>
          </a:p>
        </p:txBody>
      </p:sp>
      <p:sp>
        <p:nvSpPr>
          <p:cNvPr id="8" name="Oval 7"/>
          <p:cNvSpPr/>
          <p:nvPr/>
        </p:nvSpPr>
        <p:spPr>
          <a:xfrm>
            <a:off x="4724400" y="3276600"/>
            <a:ext cx="1143000" cy="914400"/>
          </a:xfrm>
          <a:prstGeom prst="ellipse">
            <a:avLst/>
          </a:prstGeom>
          <a:ln w="28575">
            <a:solidFill>
              <a:schemeClr val="bg1">
                <a:lumMod val="50000"/>
              </a:schemeClr>
            </a:solidFill>
          </a:ln>
        </p:spPr>
        <p:style>
          <a:lnRef idx="1">
            <a:schemeClr val="accent2"/>
          </a:lnRef>
          <a:fillRef idx="2">
            <a:schemeClr val="accent2"/>
          </a:fillRef>
          <a:effectRef idx="1">
            <a:schemeClr val="accent2"/>
          </a:effectRef>
          <a:fontRef idx="minor">
            <a:schemeClr val="dk1"/>
          </a:fontRef>
        </p:style>
        <p:txBody>
          <a:bodyPr anchor="ctr"/>
          <a:lstStyle/>
          <a:p>
            <a:pPr algn="ctr" rtl="0" fontAlgn="auto">
              <a:spcBef>
                <a:spcPts val="0"/>
              </a:spcBef>
              <a:spcAft>
                <a:spcPts val="0"/>
              </a:spcAft>
              <a:defRPr/>
            </a:pPr>
            <a:r>
              <a:rPr lang="en-US" b="1" dirty="0" err="1"/>
              <a:t>vgSe</a:t>
            </a:r>
            <a:endParaRPr lang="en-US" b="1" dirty="0"/>
          </a:p>
        </p:txBody>
      </p:sp>
      <p:cxnSp>
        <p:nvCxnSpPr>
          <p:cNvPr id="11" name="Straight Connector 10"/>
          <p:cNvCxnSpPr>
            <a:stCxn id="6" idx="4"/>
            <a:endCxn id="71" idx="0"/>
          </p:cNvCxnSpPr>
          <p:nvPr/>
        </p:nvCxnSpPr>
        <p:spPr>
          <a:xfrm rot="16200000" flipH="1">
            <a:off x="1971662" y="4543438"/>
            <a:ext cx="661998" cy="1095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3"/>
            <a:endCxn id="71" idx="0"/>
          </p:cNvCxnSpPr>
          <p:nvPr/>
        </p:nvCxnSpPr>
        <p:spPr>
          <a:xfrm rot="5400000">
            <a:off x="3188552" y="3225960"/>
            <a:ext cx="872109" cy="25343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6" idx="5"/>
            <a:endCxn id="26" idx="0"/>
          </p:cNvCxnSpPr>
          <p:nvPr/>
        </p:nvCxnSpPr>
        <p:spPr>
          <a:xfrm rot="16200000" flipH="1">
            <a:off x="2928305" y="3856994"/>
            <a:ext cx="724474" cy="1277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38" idx="4"/>
            <a:endCxn id="72" idx="0"/>
          </p:cNvCxnSpPr>
          <p:nvPr/>
        </p:nvCxnSpPr>
        <p:spPr>
          <a:xfrm rot="16200000" flipH="1">
            <a:off x="4264817" y="3621883"/>
            <a:ext cx="666761" cy="180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8" idx="4"/>
            <a:endCxn id="26" idx="0"/>
          </p:cNvCxnSpPr>
          <p:nvPr/>
        </p:nvCxnSpPr>
        <p:spPr>
          <a:xfrm rot="5400000">
            <a:off x="4279106" y="3840968"/>
            <a:ext cx="666763" cy="136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8" idx="5"/>
            <a:endCxn id="73" idx="0"/>
          </p:cNvCxnSpPr>
          <p:nvPr/>
        </p:nvCxnSpPr>
        <p:spPr>
          <a:xfrm rot="16200000" flipH="1">
            <a:off x="5203595" y="2953305"/>
            <a:ext cx="872108" cy="307967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45" idx="4"/>
            <a:endCxn id="73" idx="0"/>
          </p:cNvCxnSpPr>
          <p:nvPr/>
        </p:nvCxnSpPr>
        <p:spPr>
          <a:xfrm rot="16200000" flipH="1">
            <a:off x="6630595" y="4380304"/>
            <a:ext cx="738197" cy="359587"/>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7215206" y="2214554"/>
            <a:ext cx="1928794"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0">
              <a:defRPr/>
            </a:pPr>
            <a:r>
              <a:rPr lang="en-US" b="1" i="1" dirty="0"/>
              <a:t>wingless </a:t>
            </a:r>
          </a:p>
          <a:p>
            <a:pPr algn="ctr" rtl="0">
              <a:defRPr/>
            </a:pPr>
            <a:r>
              <a:rPr lang="en-US" b="1" dirty="0"/>
              <a:t>Red eye </a:t>
            </a:r>
          </a:p>
        </p:txBody>
      </p:sp>
      <p:sp>
        <p:nvSpPr>
          <p:cNvPr id="28" name="TextBox 27"/>
          <p:cNvSpPr txBox="1">
            <a:spLocks noChangeArrowheads="1"/>
          </p:cNvSpPr>
          <p:nvPr/>
        </p:nvSpPr>
        <p:spPr bwMode="auto">
          <a:xfrm>
            <a:off x="0" y="2214554"/>
            <a:ext cx="1928794" cy="83099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rtl="0">
              <a:defRPr/>
            </a:pPr>
            <a:r>
              <a:rPr lang="en-US" sz="1600" b="1" dirty="0">
                <a:latin typeface="+mj-lt"/>
              </a:rPr>
              <a:t>Long Wings\</a:t>
            </a:r>
            <a:r>
              <a:rPr lang="en-GB" sz="1600" b="1" dirty="0">
                <a:latin typeface="+mj-lt"/>
                <a:cs typeface="Times New Roman" pitchFamily="18" charset="0"/>
              </a:rPr>
              <a:t>sepia </a:t>
            </a:r>
            <a:r>
              <a:rPr lang="en-US" sz="1600" b="1" dirty="0">
                <a:latin typeface="+mj-lt"/>
              </a:rPr>
              <a:t>  eyes </a:t>
            </a:r>
          </a:p>
        </p:txBody>
      </p:sp>
      <p:cxnSp>
        <p:nvCxnSpPr>
          <p:cNvPr id="35" name="Straight Connector 34"/>
          <p:cNvCxnSpPr>
            <a:stCxn id="45" idx="3"/>
            <a:endCxn id="72" idx="0"/>
          </p:cNvCxnSpPr>
          <p:nvPr/>
        </p:nvCxnSpPr>
        <p:spPr>
          <a:xfrm rot="5400000">
            <a:off x="5557906" y="3999878"/>
            <a:ext cx="800672" cy="915095"/>
          </a:xfrm>
          <a:prstGeom prst="line">
            <a:avLst/>
          </a:prstGeom>
        </p:spPr>
        <p:style>
          <a:lnRef idx="1">
            <a:schemeClr val="accent1"/>
          </a:lnRef>
          <a:fillRef idx="0">
            <a:schemeClr val="accent1"/>
          </a:fillRef>
          <a:effectRef idx="0">
            <a:schemeClr val="accent1"/>
          </a:effectRef>
          <a:fontRef idx="minor">
            <a:schemeClr val="tx1"/>
          </a:fontRef>
        </p:style>
      </p:cxnSp>
      <p:pic>
        <p:nvPicPr>
          <p:cNvPr id="12305" name="Picture 35" descr="RED EYES.jpg"/>
          <p:cNvPicPr>
            <a:picLocks noChangeAspect="1"/>
          </p:cNvPicPr>
          <p:nvPr/>
        </p:nvPicPr>
        <p:blipFill>
          <a:blip r:embed="rId3" cstate="print"/>
          <a:srcRect r="66843" b="37785"/>
          <a:stretch>
            <a:fillRect/>
          </a:stretch>
        </p:blipFill>
        <p:spPr bwMode="auto">
          <a:xfrm>
            <a:off x="7572396" y="428604"/>
            <a:ext cx="1427163" cy="1476375"/>
          </a:xfrm>
          <a:prstGeom prst="rect">
            <a:avLst/>
          </a:prstGeom>
          <a:noFill/>
          <a:ln w="9525">
            <a:noFill/>
            <a:miter lim="800000"/>
            <a:headEnd/>
            <a:tailEnd/>
          </a:ln>
        </p:spPr>
      </p:pic>
      <p:pic>
        <p:nvPicPr>
          <p:cNvPr id="12306" name="Picture 36" descr="BRON EYES.jpg"/>
          <p:cNvPicPr>
            <a:picLocks noChangeAspect="1"/>
          </p:cNvPicPr>
          <p:nvPr/>
        </p:nvPicPr>
        <p:blipFill>
          <a:blip r:embed="rId4" cstate="print"/>
          <a:srcRect t="3053" r="61789" b="37785"/>
          <a:stretch>
            <a:fillRect/>
          </a:stretch>
        </p:blipFill>
        <p:spPr bwMode="auto">
          <a:xfrm>
            <a:off x="-34637" y="622157"/>
            <a:ext cx="1600200" cy="1366837"/>
          </a:xfrm>
          <a:prstGeom prst="rect">
            <a:avLst/>
          </a:prstGeom>
          <a:noFill/>
          <a:ln w="9525">
            <a:noFill/>
            <a:miter lim="800000"/>
            <a:headEnd/>
            <a:tailEnd/>
          </a:ln>
        </p:spPr>
      </p:pic>
      <p:sp>
        <p:nvSpPr>
          <p:cNvPr id="38" name="Oval 37"/>
          <p:cNvSpPr/>
          <p:nvPr/>
        </p:nvSpPr>
        <p:spPr>
          <a:xfrm>
            <a:off x="3124200" y="3276600"/>
            <a:ext cx="1143000" cy="914400"/>
          </a:xfrm>
          <a:prstGeom prst="ellipse">
            <a:avLst/>
          </a:prstGeom>
        </p:spPr>
        <p:style>
          <a:lnRef idx="3">
            <a:schemeClr val="lt1"/>
          </a:lnRef>
          <a:fillRef idx="1">
            <a:schemeClr val="accent2"/>
          </a:fillRef>
          <a:effectRef idx="1">
            <a:schemeClr val="accent2"/>
          </a:effectRef>
          <a:fontRef idx="minor">
            <a:schemeClr val="lt1"/>
          </a:fontRef>
        </p:style>
        <p:txBody>
          <a:bodyPr anchor="ctr"/>
          <a:lstStyle/>
          <a:p>
            <a:pPr algn="ctr" rtl="0" fontAlgn="auto">
              <a:spcBef>
                <a:spcPts val="0"/>
              </a:spcBef>
              <a:spcAft>
                <a:spcPts val="0"/>
              </a:spcAft>
              <a:defRPr/>
            </a:pPr>
            <a:r>
              <a:rPr lang="en-US" b="1" dirty="0" err="1"/>
              <a:t>Vgse</a:t>
            </a:r>
            <a:endParaRPr lang="en-US" b="1" dirty="0"/>
          </a:p>
        </p:txBody>
      </p:sp>
      <p:sp>
        <p:nvSpPr>
          <p:cNvPr id="45" name="Oval 44"/>
          <p:cNvSpPr/>
          <p:nvPr/>
        </p:nvSpPr>
        <p:spPr>
          <a:xfrm>
            <a:off x="6248400" y="3276600"/>
            <a:ext cx="1143000" cy="914400"/>
          </a:xfrm>
          <a:prstGeom prst="ellipse">
            <a:avLst/>
          </a:prstGeom>
          <a:ln w="28575">
            <a:solidFill>
              <a:schemeClr val="bg1">
                <a:lumMod val="50000"/>
              </a:schemeClr>
            </a:solidFill>
          </a:ln>
        </p:spPr>
        <p:style>
          <a:lnRef idx="1">
            <a:schemeClr val="accent2"/>
          </a:lnRef>
          <a:fillRef idx="2">
            <a:schemeClr val="accent2"/>
          </a:fillRef>
          <a:effectRef idx="1">
            <a:schemeClr val="accent2"/>
          </a:effectRef>
          <a:fontRef idx="minor">
            <a:schemeClr val="dk1"/>
          </a:fontRef>
        </p:style>
        <p:txBody>
          <a:bodyPr anchor="ctr"/>
          <a:lstStyle/>
          <a:p>
            <a:pPr algn="ctr" rtl="0" fontAlgn="auto">
              <a:spcBef>
                <a:spcPts val="0"/>
              </a:spcBef>
              <a:spcAft>
                <a:spcPts val="0"/>
              </a:spcAft>
              <a:defRPr/>
            </a:pPr>
            <a:r>
              <a:rPr lang="en-US" b="1" dirty="0" err="1"/>
              <a:t>vgSe</a:t>
            </a:r>
            <a:endParaRPr lang="en-US" b="1" dirty="0"/>
          </a:p>
        </p:txBody>
      </p:sp>
      <p:grpSp>
        <p:nvGrpSpPr>
          <p:cNvPr id="2" name="Group 89"/>
          <p:cNvGrpSpPr>
            <a:grpSpLocks/>
          </p:cNvGrpSpPr>
          <p:nvPr/>
        </p:nvGrpSpPr>
        <p:grpSpPr bwMode="auto">
          <a:xfrm>
            <a:off x="1343025" y="5638209"/>
            <a:ext cx="7029450" cy="838740"/>
            <a:chOff x="1343026" y="5638800"/>
            <a:chExt cx="7029458" cy="838200"/>
          </a:xfrm>
        </p:grpSpPr>
        <p:grpSp>
          <p:nvGrpSpPr>
            <p:cNvPr id="7" name="Group 88"/>
            <p:cNvGrpSpPr>
              <a:grpSpLocks/>
            </p:cNvGrpSpPr>
            <p:nvPr/>
          </p:nvGrpSpPr>
          <p:grpSpPr bwMode="auto">
            <a:xfrm>
              <a:off x="1990716" y="5638800"/>
              <a:ext cx="5029200" cy="838200"/>
              <a:chOff x="1990716" y="5867400"/>
              <a:chExt cx="5029200" cy="838200"/>
            </a:xfrm>
          </p:grpSpPr>
          <p:pic>
            <p:nvPicPr>
              <p:cNvPr id="12327" name="Picture 66" descr="REDLONG.jpg"/>
              <p:cNvPicPr>
                <a:picLocks noChangeAspect="1"/>
              </p:cNvPicPr>
              <p:nvPr/>
            </p:nvPicPr>
            <p:blipFill>
              <a:blip r:embed="rId5" cstate="print"/>
              <a:srcRect t="6107" r="74738" b="60304"/>
              <a:stretch>
                <a:fillRect/>
              </a:stretch>
            </p:blipFill>
            <p:spPr bwMode="auto">
              <a:xfrm>
                <a:off x="1990716" y="5867400"/>
                <a:ext cx="1143000" cy="838200"/>
              </a:xfrm>
              <a:prstGeom prst="rect">
                <a:avLst/>
              </a:prstGeom>
              <a:noFill/>
              <a:ln w="9525">
                <a:noFill/>
                <a:miter lim="800000"/>
                <a:headEnd/>
                <a:tailEnd/>
              </a:ln>
            </p:spPr>
          </p:pic>
          <p:pic>
            <p:nvPicPr>
              <p:cNvPr id="12328" name="Picture 67" descr="REDLONG.jpg"/>
              <p:cNvPicPr>
                <a:picLocks noChangeAspect="1"/>
              </p:cNvPicPr>
              <p:nvPr/>
            </p:nvPicPr>
            <p:blipFill>
              <a:blip r:embed="rId5" cstate="print"/>
              <a:srcRect t="6107" r="74738" b="60304"/>
              <a:stretch>
                <a:fillRect/>
              </a:stretch>
            </p:blipFill>
            <p:spPr bwMode="auto">
              <a:xfrm>
                <a:off x="3286116" y="5867400"/>
                <a:ext cx="1143000" cy="838200"/>
              </a:xfrm>
              <a:prstGeom prst="rect">
                <a:avLst/>
              </a:prstGeom>
              <a:noFill/>
              <a:ln w="9525">
                <a:noFill/>
                <a:miter lim="800000"/>
                <a:headEnd/>
                <a:tailEnd/>
              </a:ln>
            </p:spPr>
          </p:pic>
          <p:pic>
            <p:nvPicPr>
              <p:cNvPr id="12329" name="Picture 68" descr="REDLONG.jpg"/>
              <p:cNvPicPr>
                <a:picLocks noChangeAspect="1"/>
              </p:cNvPicPr>
              <p:nvPr/>
            </p:nvPicPr>
            <p:blipFill>
              <a:blip r:embed="rId5" cstate="print"/>
              <a:srcRect t="6107" r="74738" b="60304"/>
              <a:stretch>
                <a:fillRect/>
              </a:stretch>
            </p:blipFill>
            <p:spPr bwMode="auto">
              <a:xfrm>
                <a:off x="4581516" y="5867400"/>
                <a:ext cx="1143000" cy="838200"/>
              </a:xfrm>
              <a:prstGeom prst="rect">
                <a:avLst/>
              </a:prstGeom>
              <a:noFill/>
              <a:ln w="9525">
                <a:noFill/>
                <a:miter lim="800000"/>
                <a:headEnd/>
                <a:tailEnd/>
              </a:ln>
            </p:spPr>
          </p:pic>
          <p:pic>
            <p:nvPicPr>
              <p:cNvPr id="12330" name="Picture 69" descr="REDLONG.jpg"/>
              <p:cNvPicPr>
                <a:picLocks noChangeAspect="1"/>
              </p:cNvPicPr>
              <p:nvPr/>
            </p:nvPicPr>
            <p:blipFill>
              <a:blip r:embed="rId5" cstate="print"/>
              <a:srcRect t="6107" r="74738" b="60304"/>
              <a:stretch>
                <a:fillRect/>
              </a:stretch>
            </p:blipFill>
            <p:spPr bwMode="auto">
              <a:xfrm>
                <a:off x="5876916" y="5867400"/>
                <a:ext cx="1143000" cy="838200"/>
              </a:xfrm>
              <a:prstGeom prst="rect">
                <a:avLst/>
              </a:prstGeom>
              <a:noFill/>
              <a:ln w="9525">
                <a:noFill/>
                <a:miter lim="800000"/>
                <a:headEnd/>
                <a:tailEnd/>
              </a:ln>
            </p:spPr>
          </p:pic>
        </p:grpSp>
        <p:cxnSp>
          <p:nvCxnSpPr>
            <p:cNvPr id="76" name="Straight Arrow Connector 75"/>
            <p:cNvCxnSpPr/>
            <p:nvPr/>
          </p:nvCxnSpPr>
          <p:spPr bwMode="auto">
            <a:xfrm flipV="1">
              <a:off x="1343026" y="6234321"/>
              <a:ext cx="485776" cy="475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5" name="TextBox 84"/>
            <p:cNvSpPr txBox="1"/>
            <p:nvPr/>
          </p:nvSpPr>
          <p:spPr>
            <a:xfrm>
              <a:off x="7086600" y="5715000"/>
              <a:ext cx="1285884" cy="523220"/>
            </a:xfrm>
            <a:prstGeom prst="rect">
              <a:avLst/>
            </a:prstGeom>
            <a:noFill/>
          </p:spPr>
          <p:txBody>
            <a:bodyPr rtlCol="1">
              <a:spAutoFit/>
            </a:bodyPr>
            <a:lstStyle/>
            <a:p>
              <a:pPr algn="ctr">
                <a:defRPr/>
              </a:pPr>
              <a:r>
                <a:rPr lang="en-US" sz="2800" dirty="0">
                  <a:solidFill>
                    <a:srgbClr val="FF0000"/>
                  </a:solidFill>
                </a:rPr>
                <a:t>4</a:t>
              </a:r>
              <a:r>
                <a:rPr lang="en-US" sz="2800" dirty="0"/>
                <a:t>:</a:t>
              </a:r>
              <a:r>
                <a:rPr lang="en-US" sz="2800" b="1" dirty="0">
                  <a:ln w="1270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rPr>
                <a:t>4</a:t>
              </a:r>
              <a:endParaRPr lang="ar-SA" sz="2800" dirty="0">
                <a:ln w="12700">
                  <a:solidFill>
                    <a:schemeClr val="tx1"/>
                  </a:solidFill>
                  <a:prstDash val="solid"/>
                </a:ln>
              </a:endParaRPr>
            </a:p>
          </p:txBody>
        </p:sp>
      </p:grpSp>
      <p:grpSp>
        <p:nvGrpSpPr>
          <p:cNvPr id="10" name="Group 86"/>
          <p:cNvGrpSpPr>
            <a:grpSpLocks/>
          </p:cNvGrpSpPr>
          <p:nvPr/>
        </p:nvGrpSpPr>
        <p:grpSpPr bwMode="auto">
          <a:xfrm>
            <a:off x="1341438" y="4857763"/>
            <a:ext cx="7802562" cy="909637"/>
            <a:chOff x="1265269" y="5934131"/>
            <a:chExt cx="7802570" cy="909773"/>
          </a:xfrm>
        </p:grpSpPr>
        <p:sp>
          <p:nvSpPr>
            <p:cNvPr id="26" name="Oval 25"/>
            <p:cNvSpPr/>
            <p:nvPr/>
          </p:nvSpPr>
          <p:spPr>
            <a:xfrm>
              <a:off x="2995635" y="5934133"/>
              <a:ext cx="1714545" cy="838326"/>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r>
                <a:rPr lang="en-US" sz="1600" b="1" dirty="0" err="1"/>
                <a:t>VgvgSese</a:t>
              </a:r>
              <a:endParaRPr lang="en-US" sz="1400" b="1" dirty="0"/>
            </a:p>
          </p:txBody>
        </p:sp>
        <p:sp>
          <p:nvSpPr>
            <p:cNvPr id="71" name="Oval 70"/>
            <p:cNvSpPr/>
            <p:nvPr/>
          </p:nvSpPr>
          <p:spPr>
            <a:xfrm>
              <a:off x="1423997" y="6005579"/>
              <a:ext cx="1714514" cy="838325"/>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r>
                <a:rPr lang="en-US" sz="1600" b="1" dirty="0" err="1"/>
                <a:t>VgvgSese</a:t>
              </a:r>
              <a:endParaRPr lang="en-US" sz="1600" b="1" dirty="0"/>
            </a:p>
          </p:txBody>
        </p:sp>
        <p:sp>
          <p:nvSpPr>
            <p:cNvPr id="72" name="Oval 71"/>
            <p:cNvSpPr/>
            <p:nvPr/>
          </p:nvSpPr>
          <p:spPr>
            <a:xfrm>
              <a:off x="4567272" y="5934131"/>
              <a:ext cx="1714514" cy="838325"/>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r>
                <a:rPr lang="en-US" sz="1600" b="1" dirty="0" err="1"/>
                <a:t>VgvgSese</a:t>
              </a:r>
              <a:endParaRPr lang="en-US" sz="1600" b="1" dirty="0"/>
            </a:p>
          </p:txBody>
        </p:sp>
        <p:sp>
          <p:nvSpPr>
            <p:cNvPr id="73" name="Oval 72"/>
            <p:cNvSpPr/>
            <p:nvPr/>
          </p:nvSpPr>
          <p:spPr>
            <a:xfrm>
              <a:off x="6210348" y="6005578"/>
              <a:ext cx="1785952" cy="714486"/>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r>
                <a:rPr lang="en-US" sz="1600" b="1" dirty="0" err="1"/>
                <a:t>VgvgSese</a:t>
              </a:r>
              <a:endParaRPr lang="en-US" sz="1600" b="1" dirty="0"/>
            </a:p>
          </p:txBody>
        </p:sp>
        <p:cxnSp>
          <p:nvCxnSpPr>
            <p:cNvPr id="79" name="Straight Arrow Connector 78"/>
            <p:cNvCxnSpPr>
              <a:endCxn id="71" idx="2"/>
            </p:cNvCxnSpPr>
            <p:nvPr/>
          </p:nvCxnSpPr>
          <p:spPr bwMode="auto">
            <a:xfrm>
              <a:off x="1265269" y="6315634"/>
              <a:ext cx="158728" cy="10910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6" name="TextBox 85"/>
            <p:cNvSpPr txBox="1"/>
            <p:nvPr/>
          </p:nvSpPr>
          <p:spPr>
            <a:xfrm>
              <a:off x="7781955" y="6200882"/>
              <a:ext cx="1285884" cy="523220"/>
            </a:xfrm>
            <a:prstGeom prst="rect">
              <a:avLst/>
            </a:prstGeom>
            <a:noFill/>
          </p:spPr>
          <p:txBody>
            <a:bodyPr rtlCol="1">
              <a:spAutoFit/>
            </a:bodyPr>
            <a:lstStyle/>
            <a:p>
              <a:pPr algn="ctr">
                <a:defRPr/>
              </a:pPr>
              <a:r>
                <a:rPr lang="en-US" sz="2800" dirty="0">
                  <a:solidFill>
                    <a:srgbClr val="FF0000"/>
                  </a:solidFill>
                </a:rPr>
                <a:t>4</a:t>
              </a:r>
              <a:r>
                <a:rPr lang="en-US" sz="2800" dirty="0"/>
                <a:t>:</a:t>
              </a:r>
              <a:r>
                <a:rPr lang="en-US" sz="2800" b="1" dirty="0">
                  <a:ln w="1270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rPr>
                <a:t>4</a:t>
              </a:r>
              <a:endParaRPr lang="ar-SA" sz="2800" dirty="0">
                <a:ln w="12700">
                  <a:solidFill>
                    <a:schemeClr val="tx1"/>
                  </a:solidFill>
                  <a:prstDash val="solid"/>
                </a:ln>
              </a:endParaRPr>
            </a:p>
          </p:txBody>
        </p:sp>
      </p:grpSp>
      <p:sp>
        <p:nvSpPr>
          <p:cNvPr id="43" name="TextBox 44"/>
          <p:cNvSpPr txBox="1">
            <a:spLocks noChangeArrowheads="1"/>
          </p:cNvSpPr>
          <p:nvPr/>
        </p:nvSpPr>
        <p:spPr bwMode="auto">
          <a:xfrm>
            <a:off x="3857620" y="2643182"/>
            <a:ext cx="1428760" cy="36933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rtl="0">
              <a:defRPr/>
            </a:pPr>
            <a:r>
              <a:rPr lang="en-US" b="1" dirty="0"/>
              <a:t>parents</a:t>
            </a:r>
            <a:r>
              <a:rPr lang="en-US" dirty="0"/>
              <a:t> </a:t>
            </a:r>
            <a:r>
              <a:rPr lang="en-US" b="1" dirty="0"/>
              <a:t>P1</a:t>
            </a:r>
          </a:p>
        </p:txBody>
      </p:sp>
      <p:sp>
        <p:nvSpPr>
          <p:cNvPr id="44" name="TextBox 34"/>
          <p:cNvSpPr txBox="1"/>
          <p:nvPr/>
        </p:nvSpPr>
        <p:spPr bwMode="auto">
          <a:xfrm>
            <a:off x="0" y="4286256"/>
            <a:ext cx="1320622"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defRPr/>
            </a:pPr>
            <a:r>
              <a:rPr lang="en-US" sz="1400" b="1" dirty="0"/>
              <a:t>The proportion of genotypes for offspring</a:t>
            </a:r>
            <a:endParaRPr lang="ar-SA" sz="1400" b="1" dirty="0"/>
          </a:p>
        </p:txBody>
      </p:sp>
      <p:sp>
        <p:nvSpPr>
          <p:cNvPr id="46" name="TextBox 35"/>
          <p:cNvSpPr txBox="1"/>
          <p:nvPr/>
        </p:nvSpPr>
        <p:spPr bwMode="auto">
          <a:xfrm>
            <a:off x="0" y="5715016"/>
            <a:ext cx="1357290"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defRPr/>
            </a:pPr>
            <a:r>
              <a:rPr lang="en-US" sz="1400" b="1" dirty="0"/>
              <a:t>The proportion of phenotypes for offspring</a:t>
            </a:r>
            <a:endParaRPr lang="ar-SA" sz="1400" b="1" dirty="0"/>
          </a:p>
        </p:txBody>
      </p:sp>
      <p:sp>
        <p:nvSpPr>
          <p:cNvPr id="47" name="TextBox 32"/>
          <p:cNvSpPr txBox="1">
            <a:spLocks noChangeArrowheads="1"/>
          </p:cNvSpPr>
          <p:nvPr/>
        </p:nvSpPr>
        <p:spPr bwMode="auto">
          <a:xfrm>
            <a:off x="7643834" y="3429000"/>
            <a:ext cx="1252566" cy="36933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rtl="0">
              <a:defRPr/>
            </a:pPr>
            <a:r>
              <a:rPr lang="en-US" b="1" dirty="0"/>
              <a:t>Gametes </a:t>
            </a:r>
          </a:p>
        </p:txBody>
      </p:sp>
      <p:sp>
        <p:nvSpPr>
          <p:cNvPr id="48" name="TextBox 33"/>
          <p:cNvSpPr txBox="1">
            <a:spLocks noChangeArrowheads="1"/>
          </p:cNvSpPr>
          <p:nvPr/>
        </p:nvSpPr>
        <p:spPr bwMode="auto">
          <a:xfrm>
            <a:off x="7643834" y="4214818"/>
            <a:ext cx="1500166" cy="64633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rtl="0">
              <a:defRPr/>
            </a:pPr>
            <a:r>
              <a:rPr lang="en-US" b="1" dirty="0"/>
              <a:t>Generation </a:t>
            </a:r>
            <a:r>
              <a:rPr lang="en-US" b="1" u="sng" dirty="0"/>
              <a:t>F1</a:t>
            </a:r>
          </a:p>
        </p:txBody>
      </p:sp>
      <p:sp>
        <p:nvSpPr>
          <p:cNvPr id="41" name="مستطيل 40"/>
          <p:cNvSpPr/>
          <p:nvPr/>
        </p:nvSpPr>
        <p:spPr>
          <a:xfrm>
            <a:off x="2928926" y="6488668"/>
            <a:ext cx="2880917" cy="369332"/>
          </a:xfrm>
          <a:prstGeom prst="rect">
            <a:avLst/>
          </a:prstGeom>
        </p:spPr>
        <p:txBody>
          <a:bodyPr wrap="none">
            <a:spAutoFit/>
          </a:bodyPr>
          <a:lstStyle/>
          <a:p>
            <a:pPr algn="ctr" rtl="0">
              <a:defRPr/>
            </a:pPr>
            <a:r>
              <a:rPr lang="en-US" b="1" dirty="0"/>
              <a:t>4 Long Wings\red  eyes </a:t>
            </a:r>
          </a:p>
        </p:txBody>
      </p:sp>
      <p:sp>
        <p:nvSpPr>
          <p:cNvPr id="6" name="Oval 5"/>
          <p:cNvSpPr/>
          <p:nvPr/>
        </p:nvSpPr>
        <p:spPr>
          <a:xfrm>
            <a:off x="1676400" y="3352800"/>
            <a:ext cx="1143000" cy="914400"/>
          </a:xfrm>
          <a:prstGeom prst="ellipse">
            <a:avLst/>
          </a:prstGeom>
        </p:spPr>
        <p:style>
          <a:lnRef idx="3">
            <a:schemeClr val="lt1"/>
          </a:lnRef>
          <a:fillRef idx="1">
            <a:schemeClr val="accent2"/>
          </a:fillRef>
          <a:effectRef idx="1">
            <a:schemeClr val="accent2"/>
          </a:effectRef>
          <a:fontRef idx="minor">
            <a:schemeClr val="lt1"/>
          </a:fontRef>
        </p:style>
        <p:txBody>
          <a:bodyPr anchor="ctr"/>
          <a:lstStyle/>
          <a:p>
            <a:pPr algn="ctr" rtl="0" fontAlgn="auto">
              <a:spcBef>
                <a:spcPts val="0"/>
              </a:spcBef>
              <a:spcAft>
                <a:spcPts val="0"/>
              </a:spcAft>
              <a:defRPr/>
            </a:pPr>
            <a:r>
              <a:rPr lang="en-US" b="1" dirty="0" err="1"/>
              <a:t>Vgse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524000" y="3124200"/>
            <a:ext cx="1143000" cy="914400"/>
          </a:xfrm>
          <a:prstGeom prst="ellipse">
            <a:avLst/>
          </a:prstGeom>
        </p:spPr>
        <p:style>
          <a:lnRef idx="1">
            <a:schemeClr val="accent4"/>
          </a:lnRef>
          <a:fillRef idx="2">
            <a:schemeClr val="accent4"/>
          </a:fillRef>
          <a:effectRef idx="1">
            <a:schemeClr val="accent4"/>
          </a:effectRef>
          <a:fontRef idx="minor">
            <a:schemeClr val="dk1"/>
          </a:fontRef>
        </p:style>
        <p:txBody>
          <a:bodyPr anchor="ctr"/>
          <a:lstStyle/>
          <a:p>
            <a:pPr algn="ctr" rtl="0" fontAlgn="auto">
              <a:spcBef>
                <a:spcPts val="0"/>
              </a:spcBef>
              <a:spcAft>
                <a:spcPts val="0"/>
              </a:spcAft>
              <a:defRPr/>
            </a:pPr>
            <a:r>
              <a:rPr lang="en-US" b="1" dirty="0" err="1"/>
              <a:t>VgSe</a:t>
            </a:r>
            <a:endParaRPr lang="en-US" b="1" dirty="0"/>
          </a:p>
        </p:txBody>
      </p:sp>
      <p:sp>
        <p:nvSpPr>
          <p:cNvPr id="7" name="Oval 6"/>
          <p:cNvSpPr/>
          <p:nvPr/>
        </p:nvSpPr>
        <p:spPr>
          <a:xfrm>
            <a:off x="2971800" y="3124200"/>
            <a:ext cx="1143000" cy="914400"/>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rtl="0" fontAlgn="auto">
              <a:spcBef>
                <a:spcPts val="0"/>
              </a:spcBef>
              <a:spcAft>
                <a:spcPts val="0"/>
              </a:spcAft>
              <a:defRPr/>
            </a:pPr>
            <a:r>
              <a:rPr lang="en-US" b="1" dirty="0" err="1"/>
              <a:t>vgse</a:t>
            </a:r>
            <a:endParaRPr lang="en-US" b="1" dirty="0"/>
          </a:p>
        </p:txBody>
      </p:sp>
      <p:cxnSp>
        <p:nvCxnSpPr>
          <p:cNvPr id="11" name="Straight Connector 10"/>
          <p:cNvCxnSpPr>
            <a:stCxn id="6" idx="4"/>
            <a:endCxn id="40" idx="0"/>
          </p:cNvCxnSpPr>
          <p:nvPr/>
        </p:nvCxnSpPr>
        <p:spPr>
          <a:xfrm rot="16200000" flipH="1">
            <a:off x="1800580" y="4333520"/>
            <a:ext cx="676284" cy="864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48" idx="3"/>
            <a:endCxn id="40" idx="0"/>
          </p:cNvCxnSpPr>
          <p:nvPr/>
        </p:nvCxnSpPr>
        <p:spPr>
          <a:xfrm rot="5400000">
            <a:off x="3131770" y="2954864"/>
            <a:ext cx="810195" cy="27098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286116" y="4000504"/>
            <a:ext cx="1928826" cy="57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5"/>
            <a:endCxn id="26" idx="0"/>
          </p:cNvCxnSpPr>
          <p:nvPr/>
        </p:nvCxnSpPr>
        <p:spPr>
          <a:xfrm rot="16200000" flipH="1">
            <a:off x="2885857" y="3518443"/>
            <a:ext cx="667319" cy="14398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9" idx="3"/>
            <a:endCxn id="26" idx="0"/>
          </p:cNvCxnSpPr>
          <p:nvPr/>
        </p:nvCxnSpPr>
        <p:spPr>
          <a:xfrm rot="5400000">
            <a:off x="4767746" y="3076364"/>
            <a:ext cx="667319" cy="23239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42" idx="1"/>
          </p:cNvCxnSpPr>
          <p:nvPr/>
        </p:nvCxnSpPr>
        <p:spPr>
          <a:xfrm>
            <a:off x="3857620" y="4000504"/>
            <a:ext cx="2852255" cy="7051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49" idx="4"/>
            <a:endCxn id="42" idx="1"/>
          </p:cNvCxnSpPr>
          <p:nvPr/>
        </p:nvCxnSpPr>
        <p:spPr>
          <a:xfrm rot="16200000" flipH="1">
            <a:off x="6355144" y="4350955"/>
            <a:ext cx="667087" cy="42375"/>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a:spLocks noChangeArrowheads="1"/>
          </p:cNvSpPr>
          <p:nvPr/>
        </p:nvSpPr>
        <p:spPr bwMode="auto">
          <a:xfrm>
            <a:off x="1214414" y="1857364"/>
            <a:ext cx="2743200" cy="36988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pPr algn="ctr" rtl="0">
              <a:defRPr/>
            </a:pPr>
            <a:r>
              <a:rPr lang="en-US" b="1" dirty="0"/>
              <a:t>Long Wings\red  eyes </a:t>
            </a:r>
          </a:p>
        </p:txBody>
      </p:sp>
      <p:cxnSp>
        <p:nvCxnSpPr>
          <p:cNvPr id="39" name="Straight Connector 38"/>
          <p:cNvCxnSpPr>
            <a:stCxn id="48" idx="4"/>
          </p:cNvCxnSpPr>
          <p:nvPr/>
        </p:nvCxnSpPr>
        <p:spPr>
          <a:xfrm rot="5400000">
            <a:off x="4952998" y="4300544"/>
            <a:ext cx="604846" cy="8095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a:spLocks noChangeArrowheads="1"/>
          </p:cNvSpPr>
          <p:nvPr/>
        </p:nvSpPr>
        <p:spPr bwMode="auto">
          <a:xfrm>
            <a:off x="5214942" y="1857364"/>
            <a:ext cx="2743200" cy="36933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0">
              <a:defRPr/>
            </a:pPr>
            <a:r>
              <a:rPr lang="en-US" b="1" dirty="0"/>
              <a:t>Long Wings\red  eyes </a:t>
            </a:r>
          </a:p>
        </p:txBody>
      </p:sp>
      <p:pic>
        <p:nvPicPr>
          <p:cNvPr id="13327" name="Picture 32" descr="REDLONG.jpg"/>
          <p:cNvPicPr>
            <a:picLocks noChangeAspect="1"/>
          </p:cNvPicPr>
          <p:nvPr/>
        </p:nvPicPr>
        <p:blipFill>
          <a:blip r:embed="rId2" cstate="print"/>
          <a:srcRect t="6107" r="74738" b="60304"/>
          <a:stretch>
            <a:fillRect/>
          </a:stretch>
        </p:blipFill>
        <p:spPr bwMode="auto">
          <a:xfrm>
            <a:off x="1500166" y="428604"/>
            <a:ext cx="1766888" cy="1295400"/>
          </a:xfrm>
          <a:prstGeom prst="rect">
            <a:avLst/>
          </a:prstGeom>
          <a:noFill/>
          <a:ln w="9525">
            <a:noFill/>
            <a:miter lim="800000"/>
            <a:headEnd/>
            <a:tailEnd/>
          </a:ln>
        </p:spPr>
      </p:pic>
      <p:pic>
        <p:nvPicPr>
          <p:cNvPr id="13328" name="Picture 37" descr="REDLONG.jpg"/>
          <p:cNvPicPr>
            <a:picLocks noChangeAspect="1"/>
          </p:cNvPicPr>
          <p:nvPr/>
        </p:nvPicPr>
        <p:blipFill>
          <a:blip r:embed="rId2" cstate="print"/>
          <a:srcRect t="6107" r="74738" b="60304"/>
          <a:stretch>
            <a:fillRect/>
          </a:stretch>
        </p:blipFill>
        <p:spPr bwMode="auto">
          <a:xfrm>
            <a:off x="5500694" y="357166"/>
            <a:ext cx="1766887" cy="1295400"/>
          </a:xfrm>
          <a:prstGeom prst="rect">
            <a:avLst/>
          </a:prstGeom>
          <a:noFill/>
          <a:ln w="9525">
            <a:noFill/>
            <a:miter lim="800000"/>
            <a:headEnd/>
            <a:tailEnd/>
          </a:ln>
        </p:spPr>
      </p:pic>
      <p:sp>
        <p:nvSpPr>
          <p:cNvPr id="43" name="Oval 42"/>
          <p:cNvSpPr/>
          <p:nvPr/>
        </p:nvSpPr>
        <p:spPr>
          <a:xfrm>
            <a:off x="1857356" y="2285992"/>
            <a:ext cx="1857388" cy="8382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r>
              <a:rPr lang="en-US" sz="1600" b="1" dirty="0" err="1"/>
              <a:t>VgvgSese</a:t>
            </a:r>
            <a:endParaRPr lang="en-US" sz="1600" b="1" dirty="0"/>
          </a:p>
        </p:txBody>
      </p:sp>
      <p:sp>
        <p:nvSpPr>
          <p:cNvPr id="44" name="Oval 43"/>
          <p:cNvSpPr/>
          <p:nvPr/>
        </p:nvSpPr>
        <p:spPr>
          <a:xfrm>
            <a:off x="5572132" y="2285992"/>
            <a:ext cx="1857388" cy="8382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rtl="0" fontAlgn="auto">
              <a:spcBef>
                <a:spcPts val="0"/>
              </a:spcBef>
              <a:spcAft>
                <a:spcPts val="0"/>
              </a:spcAft>
              <a:defRPr/>
            </a:pPr>
            <a:r>
              <a:rPr lang="en-US" sz="1600" b="1" dirty="0" err="1"/>
              <a:t>VgvgSese</a:t>
            </a:r>
            <a:endParaRPr lang="en-US" sz="1600" b="1" dirty="0"/>
          </a:p>
        </p:txBody>
      </p:sp>
      <p:sp>
        <p:nvSpPr>
          <p:cNvPr id="48" name="Oval 47"/>
          <p:cNvSpPr/>
          <p:nvPr/>
        </p:nvSpPr>
        <p:spPr>
          <a:xfrm>
            <a:off x="4724400" y="3124200"/>
            <a:ext cx="1143000" cy="914400"/>
          </a:xfrm>
          <a:prstGeom prst="ellipse">
            <a:avLst/>
          </a:prstGeom>
        </p:spPr>
        <p:style>
          <a:lnRef idx="1">
            <a:schemeClr val="accent4"/>
          </a:lnRef>
          <a:fillRef idx="2">
            <a:schemeClr val="accent4"/>
          </a:fillRef>
          <a:effectRef idx="1">
            <a:schemeClr val="accent4"/>
          </a:effectRef>
          <a:fontRef idx="minor">
            <a:schemeClr val="dk1"/>
          </a:fontRef>
        </p:style>
        <p:txBody>
          <a:bodyPr anchor="ctr"/>
          <a:lstStyle/>
          <a:p>
            <a:pPr algn="ctr" rtl="0" fontAlgn="auto">
              <a:spcBef>
                <a:spcPts val="0"/>
              </a:spcBef>
              <a:spcAft>
                <a:spcPts val="0"/>
              </a:spcAft>
              <a:defRPr/>
            </a:pPr>
            <a:r>
              <a:rPr lang="en-US" b="1" dirty="0" err="1"/>
              <a:t>VgSe</a:t>
            </a:r>
            <a:endParaRPr lang="en-US" b="1" dirty="0"/>
          </a:p>
        </p:txBody>
      </p:sp>
      <p:sp>
        <p:nvSpPr>
          <p:cNvPr id="49" name="Oval 48"/>
          <p:cNvSpPr/>
          <p:nvPr/>
        </p:nvSpPr>
        <p:spPr>
          <a:xfrm>
            <a:off x="6096000" y="3124200"/>
            <a:ext cx="1143000" cy="914400"/>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rtl="0" fontAlgn="auto">
              <a:spcBef>
                <a:spcPts val="0"/>
              </a:spcBef>
              <a:spcAft>
                <a:spcPts val="0"/>
              </a:spcAft>
              <a:defRPr/>
            </a:pPr>
            <a:r>
              <a:rPr lang="en-US" b="1" dirty="0" err="1"/>
              <a:t>vgse</a:t>
            </a:r>
            <a:endParaRPr lang="en-US" b="1" dirty="0"/>
          </a:p>
        </p:txBody>
      </p:sp>
      <p:grpSp>
        <p:nvGrpSpPr>
          <p:cNvPr id="2" name="Group 101"/>
          <p:cNvGrpSpPr>
            <a:grpSpLocks/>
          </p:cNvGrpSpPr>
          <p:nvPr/>
        </p:nvGrpSpPr>
        <p:grpSpPr bwMode="auto">
          <a:xfrm>
            <a:off x="1266825" y="5572140"/>
            <a:ext cx="7877175" cy="844062"/>
            <a:chOff x="1266825" y="5572140"/>
            <a:chExt cx="7877175" cy="844062"/>
          </a:xfrm>
        </p:grpSpPr>
        <p:grpSp>
          <p:nvGrpSpPr>
            <p:cNvPr id="3" name="Group 97"/>
            <p:cNvGrpSpPr>
              <a:grpSpLocks/>
            </p:cNvGrpSpPr>
            <p:nvPr/>
          </p:nvGrpSpPr>
          <p:grpSpPr bwMode="auto">
            <a:xfrm>
              <a:off x="1643042" y="5572140"/>
              <a:ext cx="6274518" cy="844062"/>
              <a:chOff x="2028611" y="4581540"/>
              <a:chExt cx="5414995" cy="844062"/>
            </a:xfrm>
          </p:grpSpPr>
          <p:pic>
            <p:nvPicPr>
              <p:cNvPr id="13351" name="Picture 81" descr="REDLONG.jpg"/>
              <p:cNvPicPr>
                <a:picLocks noChangeAspect="1"/>
              </p:cNvPicPr>
              <p:nvPr/>
            </p:nvPicPr>
            <p:blipFill>
              <a:blip r:embed="rId2" cstate="print"/>
              <a:srcRect t="6107" r="74738" b="60304"/>
              <a:stretch>
                <a:fillRect/>
              </a:stretch>
            </p:blipFill>
            <p:spPr bwMode="auto">
              <a:xfrm>
                <a:off x="2028611" y="4581540"/>
                <a:ext cx="1143000" cy="838200"/>
              </a:xfrm>
              <a:prstGeom prst="rect">
                <a:avLst/>
              </a:prstGeom>
              <a:noFill/>
              <a:ln w="9525">
                <a:noFill/>
                <a:miter lim="800000"/>
                <a:headEnd/>
                <a:tailEnd/>
              </a:ln>
            </p:spPr>
          </p:pic>
          <p:pic>
            <p:nvPicPr>
              <p:cNvPr id="13354" name="Picture 87" descr="BRONSHORT.jpg"/>
              <p:cNvPicPr>
                <a:picLocks noChangeAspect="1"/>
              </p:cNvPicPr>
              <p:nvPr/>
            </p:nvPicPr>
            <p:blipFill>
              <a:blip r:embed="rId3" cstate="print"/>
              <a:srcRect l="4526" t="7253" r="70210" b="46947"/>
              <a:stretch>
                <a:fillRect/>
              </a:stretch>
            </p:blipFill>
            <p:spPr bwMode="auto">
              <a:xfrm>
                <a:off x="6529206" y="4581540"/>
                <a:ext cx="914400" cy="844062"/>
              </a:xfrm>
              <a:prstGeom prst="rect">
                <a:avLst/>
              </a:prstGeom>
              <a:noFill/>
              <a:ln w="9525">
                <a:noFill/>
                <a:miter lim="800000"/>
                <a:headEnd/>
                <a:tailEnd/>
              </a:ln>
            </p:spPr>
          </p:pic>
        </p:grpSp>
        <p:sp>
          <p:nvSpPr>
            <p:cNvPr id="90" name="TextBox 89"/>
            <p:cNvSpPr txBox="1"/>
            <p:nvPr/>
          </p:nvSpPr>
          <p:spPr>
            <a:xfrm>
              <a:off x="7715240" y="5638800"/>
              <a:ext cx="1428760" cy="646331"/>
            </a:xfrm>
            <a:prstGeom prst="rect">
              <a:avLst/>
            </a:prstGeom>
            <a:noFill/>
          </p:spPr>
          <p:txBody>
            <a:bodyPr rtlCol="1">
              <a:spAutoFit/>
            </a:bodyPr>
            <a:lstStyle/>
            <a:p>
              <a:pPr algn="ctr" fontAlgn="auto">
                <a:spcBef>
                  <a:spcPts val="0"/>
                </a:spcBef>
                <a:spcAft>
                  <a:spcPts val="0"/>
                </a:spcAft>
                <a:defRPr/>
              </a:pPr>
              <a:r>
                <a:rPr lang="en-US" sz="3600" dirty="0">
                  <a:solidFill>
                    <a:srgbClr val="C00000"/>
                  </a:solidFill>
                  <a:latin typeface="+mn-lt"/>
                  <a:cs typeface="+mn-cs"/>
                </a:rPr>
                <a:t>3</a:t>
              </a:r>
              <a:r>
                <a:rPr lang="en-US" sz="3600" dirty="0">
                  <a:latin typeface="+mn-lt"/>
                  <a:cs typeface="+mn-cs"/>
                </a:rPr>
                <a:t>:</a:t>
              </a:r>
              <a:r>
                <a:rPr lang="en-US" sz="3600" b="1" dirty="0">
                  <a:ln w="1270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1</a:t>
              </a:r>
              <a:endParaRPr lang="ar-SA" sz="3600" dirty="0">
                <a:ln w="12700">
                  <a:solidFill>
                    <a:schemeClr val="tx1"/>
                  </a:solidFill>
                  <a:prstDash val="solid"/>
                </a:ln>
                <a:latin typeface="+mn-lt"/>
                <a:cs typeface="+mn-cs"/>
              </a:endParaRPr>
            </a:p>
          </p:txBody>
        </p:sp>
        <p:cxnSp>
          <p:nvCxnSpPr>
            <p:cNvPr id="93" name="Straight Arrow Connector 92"/>
            <p:cNvCxnSpPr/>
            <p:nvPr/>
          </p:nvCxnSpPr>
          <p:spPr bwMode="auto">
            <a:xfrm flipV="1">
              <a:off x="1266825" y="6310313"/>
              <a:ext cx="485775" cy="476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pSp>
        <p:nvGrpSpPr>
          <p:cNvPr id="5" name="Group 100"/>
          <p:cNvGrpSpPr>
            <a:grpSpLocks/>
          </p:cNvGrpSpPr>
          <p:nvPr/>
        </p:nvGrpSpPr>
        <p:grpSpPr bwMode="auto">
          <a:xfrm>
            <a:off x="1000100" y="4572008"/>
            <a:ext cx="8143900" cy="1000133"/>
            <a:chOff x="996962" y="4419598"/>
            <a:chExt cx="8361384" cy="1000282"/>
          </a:xfrm>
        </p:grpSpPr>
        <p:sp>
          <p:nvSpPr>
            <p:cNvPr id="89" name="TextBox 88"/>
            <p:cNvSpPr txBox="1"/>
            <p:nvPr/>
          </p:nvSpPr>
          <p:spPr>
            <a:xfrm>
              <a:off x="8072462" y="4611469"/>
              <a:ext cx="1285884" cy="584862"/>
            </a:xfrm>
            <a:prstGeom prst="rect">
              <a:avLst/>
            </a:prstGeom>
            <a:noFill/>
          </p:spPr>
          <p:txBody>
            <a:bodyPr wrap="square" rtlCol="1">
              <a:spAutoFit/>
            </a:bodyPr>
            <a:lstStyle/>
            <a:p>
              <a:pPr algn="ctr">
                <a:defRPr/>
              </a:pPr>
              <a:r>
                <a:rPr lang="en-US" sz="3200" dirty="0">
                  <a:solidFill>
                    <a:srgbClr val="C00000"/>
                  </a:solidFill>
                </a:rPr>
                <a:t>1:2</a:t>
              </a:r>
              <a:r>
                <a:rPr lang="en-US" sz="3200" dirty="0"/>
                <a:t>:</a:t>
              </a:r>
              <a:r>
                <a:rPr lang="en-US" sz="3200" b="1" dirty="0">
                  <a:ln w="1270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ar-SA" sz="3200" dirty="0">
                <a:ln w="12700">
                  <a:solidFill>
                    <a:schemeClr val="tx1"/>
                  </a:solidFill>
                  <a:prstDash val="solid"/>
                </a:ln>
              </a:endParaRPr>
            </a:p>
          </p:txBody>
        </p:sp>
        <p:grpSp>
          <p:nvGrpSpPr>
            <p:cNvPr id="8" name="Group 99"/>
            <p:cNvGrpSpPr>
              <a:grpSpLocks/>
            </p:cNvGrpSpPr>
            <p:nvPr/>
          </p:nvGrpSpPr>
          <p:grpSpPr bwMode="auto">
            <a:xfrm>
              <a:off x="996962" y="4419598"/>
              <a:ext cx="7118374" cy="1000282"/>
              <a:chOff x="996962" y="4419598"/>
              <a:chExt cx="7118374" cy="1000282"/>
            </a:xfrm>
          </p:grpSpPr>
          <p:grpSp>
            <p:nvGrpSpPr>
              <p:cNvPr id="9" name="Group 98"/>
              <p:cNvGrpSpPr>
                <a:grpSpLocks/>
              </p:cNvGrpSpPr>
              <p:nvPr/>
            </p:nvGrpSpPr>
            <p:grpSpPr bwMode="auto">
              <a:xfrm>
                <a:off x="1290345" y="4419598"/>
                <a:ext cx="6824991" cy="1000282"/>
                <a:chOff x="1290345" y="5562598"/>
                <a:chExt cx="6824991" cy="1000282"/>
              </a:xfrm>
            </p:grpSpPr>
            <p:sp>
              <p:nvSpPr>
                <p:cNvPr id="26" name="Oval 25"/>
                <p:cNvSpPr/>
                <p:nvPr/>
              </p:nvSpPr>
              <p:spPr>
                <a:xfrm>
                  <a:off x="3143240" y="5562598"/>
                  <a:ext cx="1743076" cy="990748"/>
                </a:xfrm>
                <a:prstGeom prst="ellipse">
                  <a:avLst/>
                </a:prstGeom>
              </p:spPr>
              <p:style>
                <a:lnRef idx="3">
                  <a:schemeClr val="lt1"/>
                </a:lnRef>
                <a:fillRef idx="1">
                  <a:schemeClr val="accent2"/>
                </a:fillRef>
                <a:effectRef idx="1">
                  <a:schemeClr val="accent2"/>
                </a:effectRef>
                <a:fontRef idx="minor">
                  <a:schemeClr val="lt1"/>
                </a:fontRef>
              </p:style>
              <p:txBody>
                <a:bodyPr anchor="ctr"/>
                <a:lstStyle/>
                <a:p>
                  <a:pPr algn="ctr" rtl="0" fontAlgn="auto">
                    <a:spcBef>
                      <a:spcPts val="0"/>
                    </a:spcBef>
                    <a:spcAft>
                      <a:spcPts val="0"/>
                    </a:spcAft>
                    <a:defRPr/>
                  </a:pPr>
                  <a:r>
                    <a:rPr lang="en-US" sz="1600" b="1" dirty="0" err="1"/>
                    <a:t>VgvgSese</a:t>
                  </a:r>
                  <a:endParaRPr lang="en-US" sz="1600" b="1" dirty="0"/>
                </a:p>
              </p:txBody>
            </p:sp>
            <p:sp>
              <p:nvSpPr>
                <p:cNvPr id="40" name="Oval 39"/>
                <p:cNvSpPr/>
                <p:nvPr/>
              </p:nvSpPr>
              <p:spPr>
                <a:xfrm>
                  <a:off x="1290345" y="5705495"/>
                  <a:ext cx="1840045" cy="838325"/>
                </a:xfrm>
                <a:prstGeom prst="ellipse">
                  <a:avLst/>
                </a:prstGeom>
              </p:spPr>
              <p:style>
                <a:lnRef idx="1">
                  <a:schemeClr val="accent4"/>
                </a:lnRef>
                <a:fillRef idx="2">
                  <a:schemeClr val="accent4"/>
                </a:fillRef>
                <a:effectRef idx="1">
                  <a:schemeClr val="accent4"/>
                </a:effectRef>
                <a:fontRef idx="minor">
                  <a:schemeClr val="dk1"/>
                </a:fontRef>
              </p:style>
              <p:txBody>
                <a:bodyPr anchor="ctr"/>
                <a:lstStyle/>
                <a:p>
                  <a:pPr algn="ctr" rtl="0" fontAlgn="auto">
                    <a:spcBef>
                      <a:spcPts val="0"/>
                    </a:spcBef>
                    <a:spcAft>
                      <a:spcPts val="0"/>
                    </a:spcAft>
                    <a:defRPr/>
                  </a:pPr>
                  <a:r>
                    <a:rPr lang="en-US" sz="1600" b="1" dirty="0" err="1"/>
                    <a:t>VgVgSeSe</a:t>
                  </a:r>
                  <a:endParaRPr lang="en-US" sz="1600" b="1" dirty="0"/>
                </a:p>
              </p:txBody>
            </p:sp>
            <p:sp>
              <p:nvSpPr>
                <p:cNvPr id="42" name="Oval 41"/>
                <p:cNvSpPr/>
                <p:nvPr/>
              </p:nvSpPr>
              <p:spPr>
                <a:xfrm>
                  <a:off x="6643702" y="5572132"/>
                  <a:ext cx="1471634" cy="847849"/>
                </a:xfrm>
                <a:prstGeom prst="ellipse">
                  <a:avLst/>
                </a:prstGeom>
              </p:spPr>
              <p:style>
                <a:lnRef idx="1">
                  <a:schemeClr val="accent5"/>
                </a:lnRef>
                <a:fillRef idx="3">
                  <a:schemeClr val="accent5"/>
                </a:fillRef>
                <a:effectRef idx="2">
                  <a:schemeClr val="accent5"/>
                </a:effectRef>
                <a:fontRef idx="minor">
                  <a:schemeClr val="lt1"/>
                </a:fontRef>
              </p:style>
              <p:txBody>
                <a:bodyPr anchor="ctr"/>
                <a:lstStyle/>
                <a:p>
                  <a:pPr algn="ctr" rtl="0" fontAlgn="auto">
                    <a:spcBef>
                      <a:spcPts val="0"/>
                    </a:spcBef>
                    <a:spcAft>
                      <a:spcPts val="0"/>
                    </a:spcAft>
                    <a:defRPr/>
                  </a:pPr>
                  <a:r>
                    <a:rPr lang="en-US" sz="1400" b="1" dirty="0" err="1"/>
                    <a:t>vgvgsese</a:t>
                  </a:r>
                  <a:endParaRPr lang="en-US" sz="1400" b="1" dirty="0"/>
                </a:p>
              </p:txBody>
            </p:sp>
            <p:sp>
              <p:nvSpPr>
                <p:cNvPr id="80" name="Oval 79"/>
                <p:cNvSpPr/>
                <p:nvPr/>
              </p:nvSpPr>
              <p:spPr>
                <a:xfrm>
                  <a:off x="4857752" y="5572132"/>
                  <a:ext cx="1714512" cy="990748"/>
                </a:xfrm>
                <a:prstGeom prst="ellipse">
                  <a:avLst/>
                </a:prstGeom>
              </p:spPr>
              <p:style>
                <a:lnRef idx="3">
                  <a:schemeClr val="lt1"/>
                </a:lnRef>
                <a:fillRef idx="1">
                  <a:schemeClr val="accent2"/>
                </a:fillRef>
                <a:effectRef idx="1">
                  <a:schemeClr val="accent2"/>
                </a:effectRef>
                <a:fontRef idx="minor">
                  <a:schemeClr val="lt1"/>
                </a:fontRef>
              </p:style>
              <p:txBody>
                <a:bodyPr anchor="ctr"/>
                <a:lstStyle/>
                <a:p>
                  <a:pPr algn="ctr" rtl="0" fontAlgn="auto">
                    <a:spcBef>
                      <a:spcPts val="0"/>
                    </a:spcBef>
                    <a:spcAft>
                      <a:spcPts val="0"/>
                    </a:spcAft>
                    <a:defRPr/>
                  </a:pPr>
                  <a:r>
                    <a:rPr lang="en-US" sz="1600" b="1" dirty="0" err="1"/>
                    <a:t>VgvgSese</a:t>
                  </a:r>
                  <a:endParaRPr lang="en-US" sz="1600" b="1" dirty="0"/>
                </a:p>
              </p:txBody>
            </p:sp>
          </p:grpSp>
          <p:cxnSp>
            <p:nvCxnSpPr>
              <p:cNvPr id="96" name="Straight Arrow Connector 95"/>
              <p:cNvCxnSpPr/>
              <p:nvPr/>
            </p:nvCxnSpPr>
            <p:spPr bwMode="auto">
              <a:xfrm>
                <a:off x="996962" y="4991187"/>
                <a:ext cx="366729" cy="14289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pSp>
      <p:sp>
        <p:nvSpPr>
          <p:cNvPr id="45" name="TextBox 32"/>
          <p:cNvSpPr txBox="1">
            <a:spLocks noChangeArrowheads="1"/>
          </p:cNvSpPr>
          <p:nvPr/>
        </p:nvSpPr>
        <p:spPr bwMode="auto">
          <a:xfrm>
            <a:off x="7643834" y="3286124"/>
            <a:ext cx="1252566" cy="36933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rtl="0">
              <a:defRPr/>
            </a:pPr>
            <a:r>
              <a:rPr lang="en-US" b="1" dirty="0"/>
              <a:t>Gametes </a:t>
            </a:r>
          </a:p>
        </p:txBody>
      </p:sp>
      <p:sp>
        <p:nvSpPr>
          <p:cNvPr id="46" name="TextBox 33"/>
          <p:cNvSpPr txBox="1">
            <a:spLocks noChangeArrowheads="1"/>
          </p:cNvSpPr>
          <p:nvPr/>
        </p:nvSpPr>
        <p:spPr bwMode="auto">
          <a:xfrm>
            <a:off x="7643802" y="3929066"/>
            <a:ext cx="1500198" cy="64633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rtl="0">
              <a:defRPr/>
            </a:pPr>
            <a:r>
              <a:rPr lang="en-US" b="1" dirty="0"/>
              <a:t>Generation </a:t>
            </a:r>
            <a:r>
              <a:rPr lang="ar-SA" b="1" dirty="0"/>
              <a:t> </a:t>
            </a:r>
            <a:r>
              <a:rPr lang="en-US" b="1" u="sng" dirty="0"/>
              <a:t>F2</a:t>
            </a:r>
          </a:p>
        </p:txBody>
      </p:sp>
      <p:sp>
        <p:nvSpPr>
          <p:cNvPr id="47" name="TextBox 35"/>
          <p:cNvSpPr txBox="1"/>
          <p:nvPr/>
        </p:nvSpPr>
        <p:spPr bwMode="auto">
          <a:xfrm>
            <a:off x="0" y="5643578"/>
            <a:ext cx="1357290"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defRPr/>
            </a:pPr>
            <a:r>
              <a:rPr lang="en-US" sz="1400" b="1" dirty="0"/>
              <a:t>The proportion of phenotypes for offspring</a:t>
            </a:r>
            <a:endParaRPr lang="ar-SA" sz="1400" b="1" dirty="0"/>
          </a:p>
        </p:txBody>
      </p:sp>
      <p:sp>
        <p:nvSpPr>
          <p:cNvPr id="50" name="TextBox 34"/>
          <p:cNvSpPr txBox="1"/>
          <p:nvPr/>
        </p:nvSpPr>
        <p:spPr bwMode="auto">
          <a:xfrm>
            <a:off x="0" y="3929066"/>
            <a:ext cx="1285820" cy="1169551"/>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defRPr/>
            </a:pPr>
            <a:r>
              <a:rPr lang="en-US" sz="1400" b="1" dirty="0"/>
              <a:t>The proportion of genotypes for offspring</a:t>
            </a:r>
            <a:endParaRPr lang="ar-SA" sz="1400" b="1" dirty="0"/>
          </a:p>
        </p:txBody>
      </p:sp>
      <p:pic>
        <p:nvPicPr>
          <p:cNvPr id="76" name="Picture 81" descr="REDLONG.jpg"/>
          <p:cNvPicPr>
            <a:picLocks noChangeAspect="1"/>
          </p:cNvPicPr>
          <p:nvPr/>
        </p:nvPicPr>
        <p:blipFill>
          <a:blip r:embed="rId2" cstate="print"/>
          <a:srcRect t="6107" r="74738" b="60304"/>
          <a:stretch>
            <a:fillRect/>
          </a:stretch>
        </p:blipFill>
        <p:spPr bwMode="auto">
          <a:xfrm>
            <a:off x="3357554" y="5572140"/>
            <a:ext cx="1324429" cy="838200"/>
          </a:xfrm>
          <a:prstGeom prst="rect">
            <a:avLst/>
          </a:prstGeom>
          <a:noFill/>
          <a:ln w="9525">
            <a:noFill/>
            <a:miter lim="800000"/>
            <a:headEnd/>
            <a:tailEnd/>
          </a:ln>
        </p:spPr>
      </p:pic>
      <p:pic>
        <p:nvPicPr>
          <p:cNvPr id="77" name="Picture 81" descr="REDLONG.jpg"/>
          <p:cNvPicPr>
            <a:picLocks noChangeAspect="1"/>
          </p:cNvPicPr>
          <p:nvPr/>
        </p:nvPicPr>
        <p:blipFill>
          <a:blip r:embed="rId2" cstate="print"/>
          <a:srcRect t="6107" r="74738" b="60304"/>
          <a:stretch>
            <a:fillRect/>
          </a:stretch>
        </p:blipFill>
        <p:spPr bwMode="auto">
          <a:xfrm>
            <a:off x="4929190" y="5500702"/>
            <a:ext cx="1324429" cy="838200"/>
          </a:xfrm>
          <a:prstGeom prst="rect">
            <a:avLst/>
          </a:prstGeom>
          <a:noFill/>
          <a:ln w="9525">
            <a:noFill/>
            <a:miter lim="800000"/>
            <a:headEnd/>
            <a:tailEnd/>
          </a:ln>
        </p:spPr>
      </p:pic>
      <p:sp>
        <p:nvSpPr>
          <p:cNvPr id="78" name="مستطيل 77"/>
          <p:cNvSpPr/>
          <p:nvPr/>
        </p:nvSpPr>
        <p:spPr>
          <a:xfrm>
            <a:off x="2928926" y="6488668"/>
            <a:ext cx="2880918" cy="369332"/>
          </a:xfrm>
          <a:prstGeom prst="rect">
            <a:avLst/>
          </a:prstGeom>
        </p:spPr>
        <p:txBody>
          <a:bodyPr wrap="none">
            <a:spAutoFit/>
          </a:bodyPr>
          <a:lstStyle/>
          <a:p>
            <a:pPr algn="ctr" rtl="0">
              <a:defRPr/>
            </a:pPr>
            <a:r>
              <a:rPr lang="en-US" b="1" dirty="0"/>
              <a:t>3 Long Wings\red  eyes </a:t>
            </a:r>
          </a:p>
        </p:txBody>
      </p:sp>
      <p:sp>
        <p:nvSpPr>
          <p:cNvPr id="79" name="مستطيل 78"/>
          <p:cNvSpPr/>
          <p:nvPr/>
        </p:nvSpPr>
        <p:spPr>
          <a:xfrm>
            <a:off x="6286512" y="6519446"/>
            <a:ext cx="2857488" cy="338554"/>
          </a:xfrm>
          <a:prstGeom prst="rect">
            <a:avLst/>
          </a:prstGeom>
        </p:spPr>
        <p:txBody>
          <a:bodyPr wrap="square">
            <a:spAutoFit/>
          </a:bodyPr>
          <a:lstStyle/>
          <a:p>
            <a:pPr algn="ctr" rtl="0">
              <a:defRPr/>
            </a:pPr>
            <a:r>
              <a:rPr lang="en-US" sz="1600" b="1" dirty="0"/>
              <a:t>1 wingless \</a:t>
            </a:r>
            <a:r>
              <a:rPr lang="en-GB" sz="1600" b="1" dirty="0">
                <a:cs typeface="Times New Roman" pitchFamily="18" charset="0"/>
              </a:rPr>
              <a:t> sepia </a:t>
            </a:r>
            <a:r>
              <a:rPr lang="en-US" sz="1600" b="1" dirty="0"/>
              <a:t>eyes </a:t>
            </a:r>
          </a:p>
        </p:txBody>
      </p:sp>
      <p:sp>
        <p:nvSpPr>
          <p:cNvPr id="91" name="TextBox 44"/>
          <p:cNvSpPr txBox="1">
            <a:spLocks noChangeArrowheads="1"/>
          </p:cNvSpPr>
          <p:nvPr/>
        </p:nvSpPr>
        <p:spPr bwMode="auto">
          <a:xfrm>
            <a:off x="3857620" y="2643182"/>
            <a:ext cx="1428760" cy="36933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rtl="0">
              <a:defRPr/>
            </a:pPr>
            <a:r>
              <a:rPr lang="en-US" b="1" dirty="0"/>
              <a:t>parents</a:t>
            </a:r>
            <a:r>
              <a:rPr lang="en-US" dirty="0"/>
              <a:t> </a:t>
            </a:r>
            <a:r>
              <a:rPr lang="en-US" b="1" dirty="0"/>
              <a:t>P2</a:t>
            </a:r>
          </a:p>
        </p:txBody>
      </p:sp>
      <p:sp>
        <p:nvSpPr>
          <p:cNvPr id="99" name="قوس كبير أيمن 98"/>
          <p:cNvSpPr/>
          <p:nvPr/>
        </p:nvSpPr>
        <p:spPr>
          <a:xfrm rot="5400000">
            <a:off x="3893339" y="4822041"/>
            <a:ext cx="214314" cy="3286148"/>
          </a:xfrm>
          <a:prstGeom prst="rightBrace">
            <a:avLst>
              <a:gd name="adj1" fmla="val 0"/>
              <a:gd name="adj2" fmla="val 49380"/>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cxnSp>
        <p:nvCxnSpPr>
          <p:cNvPr id="100" name="Straight Arrow Connector 95"/>
          <p:cNvCxnSpPr>
            <a:endCxn id="79" idx="0"/>
          </p:cNvCxnSpPr>
          <p:nvPr/>
        </p:nvCxnSpPr>
        <p:spPr bwMode="auto">
          <a:xfrm rot="5400000">
            <a:off x="7634520" y="6438694"/>
            <a:ext cx="161488" cy="1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28662" y="857232"/>
            <a:ext cx="7215238" cy="3970318"/>
          </a:xfrm>
          <a:prstGeom prst="rect">
            <a:avLst/>
          </a:prstGeom>
        </p:spPr>
        <p:txBody>
          <a:bodyPr wrap="square">
            <a:spAutoFit/>
          </a:bodyPr>
          <a:lstStyle/>
          <a:p>
            <a:pPr algn="l"/>
            <a:r>
              <a:rPr lang="en-US" sz="2000" b="1" u="sng" dirty="0">
                <a:solidFill>
                  <a:schemeClr val="accent1">
                    <a:lumMod val="75000"/>
                  </a:schemeClr>
                </a:solidFill>
                <a:effectLst>
                  <a:outerShdw blurRad="38100" dist="38100" dir="2700000" algn="tl">
                    <a:srgbClr val="000000">
                      <a:alpha val="43137"/>
                    </a:srgbClr>
                  </a:outerShdw>
                </a:effectLst>
                <a:latin typeface="+mj-lt"/>
              </a:rPr>
              <a:t>REFRENCES: </a:t>
            </a:r>
          </a:p>
          <a:p>
            <a:pPr algn="l"/>
            <a:r>
              <a:rPr lang="en-US" b="1" dirty="0">
                <a:latin typeface="+mj-lt"/>
              </a:rPr>
              <a:t> </a:t>
            </a:r>
          </a:p>
          <a:p>
            <a:pPr algn="l"/>
            <a:r>
              <a:rPr lang="en-US" b="1" dirty="0">
                <a:latin typeface="+mj-lt"/>
              </a:rPr>
              <a:t>- </a:t>
            </a:r>
            <a:r>
              <a:rPr lang="en-US" b="1" dirty="0" err="1">
                <a:latin typeface="+mj-lt"/>
              </a:rPr>
              <a:t>Mendelian</a:t>
            </a:r>
            <a:r>
              <a:rPr lang="en-US" b="1" dirty="0">
                <a:latin typeface="+mj-lt"/>
              </a:rPr>
              <a:t> Genetics: Lessons from the Fruit Fly.</a:t>
            </a:r>
          </a:p>
          <a:p>
            <a:pPr algn="l"/>
            <a:r>
              <a:rPr lang="en-US" b="1" dirty="0">
                <a:latin typeface="+mj-lt"/>
                <a:hlinkClick r:id="rId3" action="ppaction://hlinkfile"/>
              </a:rPr>
              <a:t>file:///C:/Users/win7/Downloads/genetics.pdf</a:t>
            </a:r>
            <a:endParaRPr lang="en-US" b="1" dirty="0">
              <a:latin typeface="+mj-lt"/>
            </a:endParaRPr>
          </a:p>
          <a:p>
            <a:pPr algn="l"/>
            <a:endParaRPr lang="en-US" b="1" dirty="0">
              <a:latin typeface="+mj-lt"/>
            </a:endParaRPr>
          </a:p>
          <a:p>
            <a:pPr algn="l">
              <a:buFontTx/>
              <a:buChar char="-"/>
            </a:pPr>
            <a:r>
              <a:rPr lang="en-US" b="1" dirty="0">
                <a:latin typeface="+mj-lt"/>
              </a:rPr>
              <a:t>-Genetics Laboratory </a:t>
            </a:r>
            <a:r>
              <a:rPr lang="en-US" b="1" i="1" dirty="0">
                <a:latin typeface="+mj-lt"/>
              </a:rPr>
              <a:t>Drosophila crosses - gene Mapping</a:t>
            </a:r>
          </a:p>
          <a:p>
            <a:pPr algn="l"/>
            <a:endParaRPr lang="en-US" b="1" dirty="0">
              <a:latin typeface="+mj-lt"/>
            </a:endParaRPr>
          </a:p>
          <a:p>
            <a:pPr algn="l"/>
            <a:r>
              <a:rPr lang="en-US" b="1" dirty="0">
                <a:latin typeface="+mj-lt"/>
              </a:rPr>
              <a:t>-Biology 2250 Principles of Genetics</a:t>
            </a:r>
            <a:endParaRPr lang="en-US" b="1" i="1" dirty="0">
              <a:latin typeface="+mj-lt"/>
            </a:endParaRPr>
          </a:p>
          <a:p>
            <a:pPr algn="l">
              <a:buFontTx/>
              <a:buChar char="-"/>
            </a:pPr>
            <a:endParaRPr lang="en-US" b="1" dirty="0">
              <a:solidFill>
                <a:srgbClr val="0072C6"/>
              </a:solidFill>
              <a:latin typeface="+mj-lt"/>
              <a:hlinkClick r:id="rId4"/>
            </a:endParaRPr>
          </a:p>
          <a:p>
            <a:pPr algn="l">
              <a:buFontTx/>
              <a:buChar char="-"/>
            </a:pPr>
            <a:r>
              <a:rPr lang="en-US" b="1" dirty="0">
                <a:solidFill>
                  <a:srgbClr val="0072C6"/>
                </a:solidFill>
                <a:latin typeface="+mj-lt"/>
                <a:hlinkClick r:id="rId4"/>
              </a:rPr>
              <a:t>-Campbell Biology, Tenth Edition - Reece, </a:t>
            </a:r>
            <a:r>
              <a:rPr lang="en-US" b="1" dirty="0" err="1">
                <a:solidFill>
                  <a:srgbClr val="0072C6"/>
                </a:solidFill>
                <a:latin typeface="+mj-lt"/>
                <a:hlinkClick r:id="rId4"/>
              </a:rPr>
              <a:t>Urry</a:t>
            </a:r>
            <a:r>
              <a:rPr lang="en-US" b="1" dirty="0">
                <a:solidFill>
                  <a:srgbClr val="0072C6"/>
                </a:solidFill>
                <a:latin typeface="+mj-lt"/>
                <a:hlinkClick r:id="rId4"/>
              </a:rPr>
              <a:t>, Cain et </a:t>
            </a:r>
            <a:endParaRPr lang="ar-SA" b="1" dirty="0">
              <a:solidFill>
                <a:srgbClr val="0072C6"/>
              </a:solidFill>
              <a:latin typeface="+mj-lt"/>
              <a:hlinkClick r:id="rId4"/>
            </a:endParaRPr>
          </a:p>
          <a:p>
            <a:pPr algn="l"/>
            <a:r>
              <a:rPr lang="en-US" b="1" dirty="0">
                <a:solidFill>
                  <a:srgbClr val="0072C6"/>
                </a:solidFill>
                <a:latin typeface="+mj-lt"/>
                <a:hlinkClick r:id="rId4"/>
              </a:rPr>
              <a:t>al (1)</a:t>
            </a:r>
            <a:endParaRPr lang="ar-SA" b="1" dirty="0">
              <a:latin typeface="+mj-lt"/>
            </a:endParaRPr>
          </a:p>
          <a:p>
            <a:pPr algn="l"/>
            <a:endParaRPr lang="en-US" b="1" dirty="0">
              <a:latin typeface="+mj-lt"/>
            </a:endParaRPr>
          </a:p>
          <a:p>
            <a:pPr algn="l"/>
            <a:endParaRPr lang="en-US" b="1" dirty="0">
              <a:latin typeface="+mj-lt"/>
            </a:endParaRPr>
          </a:p>
          <a:p>
            <a:pPr algn="l"/>
            <a:endParaRPr lang="ar-SA" b="1" dirty="0">
              <a:latin typeface="+mj-lt"/>
            </a:endParaRPr>
          </a:p>
        </p:txBody>
      </p:sp>
      <p:pic>
        <p:nvPicPr>
          <p:cNvPr id="1027" name="Picture 3" descr="https://r1.res.office365.com/owa/prem/images/dc-pdf_20.png">
            <a:hlinkClick r:id="rId4"/>
          </p:cNvPr>
          <p:cNvPicPr>
            <a:picLocks noChangeAspect="1" noChangeArrowheads="1"/>
          </p:cNvPicPr>
          <p:nvPr/>
        </p:nvPicPr>
        <p:blipFill>
          <a:blip r:embed="rId5"/>
          <a:srcRect/>
          <a:stretch>
            <a:fillRect/>
          </a:stretch>
        </p:blipFill>
        <p:spPr bwMode="auto">
          <a:xfrm>
            <a:off x="0" y="0"/>
            <a:ext cx="190500" cy="190500"/>
          </a:xfrm>
          <a:prstGeom prst="rect">
            <a:avLst/>
          </a:prstGeom>
          <a:noFill/>
        </p:spPr>
      </p:pic>
      <p:pic>
        <p:nvPicPr>
          <p:cNvPr id="1026" name="Picture 2" descr="https://r1.res.office365.com/owa/prem/images/dc-pdf_20.png">
            <a:hlinkClick r:id="rId6"/>
          </p:cNvPr>
          <p:cNvPicPr>
            <a:picLocks noChangeAspect="1" noChangeArrowheads="1"/>
          </p:cNvPicPr>
          <p:nvPr/>
        </p:nvPicPr>
        <p:blipFill>
          <a:blip r:embed="rId5"/>
          <a:srcRect/>
          <a:stretch>
            <a:fillRect/>
          </a:stretch>
        </p:blipFill>
        <p:spPr bwMode="auto">
          <a:xfrm>
            <a:off x="8523288" y="-90488"/>
            <a:ext cx="190500" cy="19050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news.dice.com/wp-content/uploads/2013/05/12392098_s.jpg"/>
          <p:cNvPicPr>
            <a:picLocks noChangeAspect="1" noChangeArrowheads="1"/>
          </p:cNvPicPr>
          <p:nvPr/>
        </p:nvPicPr>
        <p:blipFill>
          <a:blip r:embed="rId2" cstate="print"/>
          <a:srcRect/>
          <a:stretch>
            <a:fillRect/>
          </a:stretch>
        </p:blipFill>
        <p:spPr bwMode="auto">
          <a:xfrm>
            <a:off x="755576" y="476672"/>
            <a:ext cx="7632848" cy="604867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latin typeface="Times New Roman" pitchFamily="18" charset="0"/>
                <a:cs typeface="Times New Roman" pitchFamily="18" charset="0"/>
              </a:rPr>
              <a:t>Content :</a:t>
            </a:r>
            <a:endParaRPr lang="ar-SA"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467544" y="1556792"/>
            <a:ext cx="8229600" cy="3312368"/>
          </a:xfrm>
        </p:spPr>
        <p:txBody>
          <a:bodyPr>
            <a:normAutofit fontScale="92500" lnSpcReduction="10000"/>
          </a:bodyPr>
          <a:lstStyle/>
          <a:p>
            <a:pPr algn="l" rtl="0">
              <a:lnSpc>
                <a:spcPct val="150000"/>
              </a:lnSpc>
              <a:buClr>
                <a:schemeClr val="tx2"/>
              </a:buClr>
            </a:pPr>
            <a:r>
              <a:rPr lang="en-GB" sz="2400" dirty="0">
                <a:latin typeface="Times New Roman" pitchFamily="18" charset="0"/>
                <a:cs typeface="Times New Roman" pitchFamily="18" charset="0"/>
              </a:rPr>
              <a:t>Isolating and collecting virgins</a:t>
            </a:r>
            <a:endParaRPr lang="ar-SA" sz="2400" dirty="0">
              <a:latin typeface="Times New Roman" pitchFamily="18" charset="0"/>
              <a:cs typeface="Times New Roman" pitchFamily="18" charset="0"/>
            </a:endParaRPr>
          </a:p>
          <a:p>
            <a:pPr algn="l" rtl="0">
              <a:lnSpc>
                <a:spcPct val="150000"/>
              </a:lnSpc>
              <a:buClr>
                <a:schemeClr val="tx2"/>
              </a:buClr>
            </a:pPr>
            <a:r>
              <a:rPr lang="en-GB" sz="2400" dirty="0">
                <a:latin typeface="Times New Roman" pitchFamily="18" charset="0"/>
                <a:cs typeface="Times New Roman" pitchFamily="18" charset="0"/>
              </a:rPr>
              <a:t>Fly transfer</a:t>
            </a:r>
            <a:endParaRPr lang="ar-SA" sz="2400" dirty="0">
              <a:latin typeface="Times New Roman" pitchFamily="18" charset="0"/>
              <a:cs typeface="Times New Roman" pitchFamily="18" charset="0"/>
            </a:endParaRPr>
          </a:p>
          <a:p>
            <a:pPr algn="l" rtl="0">
              <a:lnSpc>
                <a:spcPct val="150000"/>
              </a:lnSpc>
              <a:buClr>
                <a:schemeClr val="tx2"/>
              </a:buClr>
            </a:pPr>
            <a:r>
              <a:rPr lang="en-GB" sz="2400" dirty="0">
                <a:latin typeface="Times New Roman" pitchFamily="18" charset="0"/>
                <a:cs typeface="Times New Roman" pitchFamily="18" charset="0"/>
              </a:rPr>
              <a:t>Recognition of wild type</a:t>
            </a:r>
            <a:endParaRPr lang="ar-SA" sz="2400" dirty="0">
              <a:latin typeface="Times New Roman" pitchFamily="18" charset="0"/>
              <a:cs typeface="Times New Roman" pitchFamily="18" charset="0"/>
            </a:endParaRPr>
          </a:p>
          <a:p>
            <a:pPr algn="l" rtl="0">
              <a:lnSpc>
                <a:spcPct val="150000"/>
              </a:lnSpc>
              <a:buClr>
                <a:schemeClr val="tx2"/>
              </a:buClr>
            </a:pPr>
            <a:r>
              <a:rPr lang="en-GB" sz="2400" dirty="0">
                <a:latin typeface="Times New Roman" pitchFamily="18" charset="0"/>
                <a:cs typeface="Times New Roman" pitchFamily="18" charset="0"/>
              </a:rPr>
              <a:t>Table for mutant types</a:t>
            </a:r>
            <a:r>
              <a:rPr lang="ar-SA" sz="2400" dirty="0">
                <a:latin typeface="Times New Roman" pitchFamily="18" charset="0"/>
                <a:cs typeface="Times New Roman" pitchFamily="18" charset="0"/>
              </a:rPr>
              <a:t> </a:t>
            </a:r>
            <a:r>
              <a:rPr lang="en-GB" sz="2400" dirty="0">
                <a:latin typeface="Times New Roman" pitchFamily="18" charset="0"/>
                <a:cs typeface="Times New Roman" pitchFamily="18" charset="0"/>
              </a:rPr>
              <a:t> </a:t>
            </a:r>
          </a:p>
          <a:p>
            <a:pPr algn="l" rtl="0">
              <a:lnSpc>
                <a:spcPct val="150000"/>
              </a:lnSpc>
              <a:buClr>
                <a:schemeClr val="tx2"/>
              </a:buClr>
            </a:pPr>
            <a:r>
              <a:rPr lang="en-GB" sz="2400" dirty="0">
                <a:latin typeface="Times New Roman" pitchFamily="18" charset="0"/>
                <a:cs typeface="Times New Roman" pitchFamily="18" charset="0"/>
              </a:rPr>
              <a:t>Important Definitions in Genetics </a:t>
            </a:r>
            <a:endParaRPr lang="ar-SA" sz="2400" dirty="0">
              <a:latin typeface="Times New Roman" pitchFamily="18" charset="0"/>
              <a:cs typeface="Times New Roman" pitchFamily="18" charset="0"/>
            </a:endParaRPr>
          </a:p>
          <a:p>
            <a:pPr algn="l" rtl="0">
              <a:lnSpc>
                <a:spcPct val="150000"/>
              </a:lnSpc>
              <a:buClr>
                <a:schemeClr val="tx2"/>
              </a:buClr>
            </a:pPr>
            <a:r>
              <a:rPr lang="en-GB" sz="2400" dirty="0">
                <a:latin typeface="Times New Roman" pitchFamily="18" charset="0"/>
                <a:cs typeface="Times New Roman" pitchFamily="18" charset="0"/>
              </a:rPr>
              <a:t>Crosses in drosophila </a:t>
            </a:r>
            <a:endParaRPr lang="ar-SA"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en-GB" sz="4400" dirty="0">
                <a:latin typeface="Times New Roman" pitchFamily="18" charset="0"/>
                <a:cs typeface="Times New Roman" pitchFamily="18" charset="0"/>
              </a:rPr>
              <a:t>Fly transfer</a:t>
            </a:r>
            <a:endParaRPr lang="ar-SA" dirty="0"/>
          </a:p>
        </p:txBody>
      </p:sp>
      <p:sp>
        <p:nvSpPr>
          <p:cNvPr id="3" name="عنصر نائب للمحتوى 2"/>
          <p:cNvSpPr>
            <a:spLocks noGrp="1"/>
          </p:cNvSpPr>
          <p:nvPr>
            <p:ph idx="1"/>
          </p:nvPr>
        </p:nvSpPr>
        <p:spPr>
          <a:xfrm>
            <a:off x="3286116" y="1428736"/>
            <a:ext cx="5643602" cy="4700056"/>
          </a:xfrm>
          <a:ln>
            <a:noFill/>
          </a:ln>
        </p:spPr>
        <p:style>
          <a:lnRef idx="1">
            <a:schemeClr val="dk1"/>
          </a:lnRef>
          <a:fillRef idx="2">
            <a:schemeClr val="dk1"/>
          </a:fillRef>
          <a:effectRef idx="1">
            <a:schemeClr val="dk1"/>
          </a:effectRef>
          <a:fontRef idx="minor">
            <a:schemeClr val="dk1"/>
          </a:fontRef>
        </p:style>
        <p:txBody>
          <a:bodyPr>
            <a:normAutofit fontScale="92500"/>
          </a:bodyPr>
          <a:lstStyle/>
          <a:p>
            <a:pPr marL="578358" indent="-514350" algn="l" rtl="0">
              <a:lnSpc>
                <a:spcPct val="150000"/>
              </a:lnSpc>
              <a:buFont typeface="+mj-lt"/>
              <a:buAutoNum type="arabicPeriod"/>
            </a:pPr>
            <a:r>
              <a:rPr lang="en-US" sz="1600" b="1" dirty="0"/>
              <a:t>You must exclude all old vials to make sure that the new media don’t contamination.  </a:t>
            </a:r>
          </a:p>
          <a:p>
            <a:pPr marL="578358" indent="-514350" algn="l" rtl="0">
              <a:lnSpc>
                <a:spcPct val="150000"/>
              </a:lnSpc>
              <a:buFont typeface="+mj-lt"/>
              <a:buAutoNum type="arabicPeriod"/>
            </a:pPr>
            <a:r>
              <a:rPr lang="en-US" sz="1600" b="1" dirty="0"/>
              <a:t>Tap gently on </a:t>
            </a:r>
            <a:r>
              <a:rPr lang="en-US" sz="1400" b="1" dirty="0"/>
              <a:t>the wall of the stock </a:t>
            </a:r>
            <a:r>
              <a:rPr lang="en-US" sz="1600" b="1" dirty="0"/>
              <a:t>breeding vial to force the fruit flies to come down to the bottom of the vial.</a:t>
            </a:r>
          </a:p>
          <a:p>
            <a:pPr marL="578358" indent="-514350" algn="l" rtl="0">
              <a:lnSpc>
                <a:spcPct val="150000"/>
              </a:lnSpc>
              <a:buFont typeface="+mj-lt"/>
              <a:buAutoNum type="arabicPeriod"/>
            </a:pPr>
            <a:r>
              <a:rPr lang="en-US" sz="1600" b="1" dirty="0"/>
              <a:t> Remove the spongy plugs from both vials quickly.</a:t>
            </a:r>
          </a:p>
          <a:p>
            <a:pPr marL="578358" indent="-514350" algn="l" rtl="0">
              <a:lnSpc>
                <a:spcPct val="150000"/>
              </a:lnSpc>
              <a:buFont typeface="+mj-lt"/>
              <a:buAutoNum type="arabicPeriod"/>
            </a:pPr>
            <a:r>
              <a:rPr lang="en-US" sz="1600" b="1" dirty="0"/>
              <a:t> Place the nozzle old vial above the nozzle of the new vial with breeding gently on the bottom of the old vial.</a:t>
            </a:r>
          </a:p>
          <a:p>
            <a:pPr marL="578358" indent="-514350" algn="l" rtl="0">
              <a:lnSpc>
                <a:spcPct val="150000"/>
              </a:lnSpc>
              <a:buFont typeface="+mj-lt"/>
              <a:buAutoNum type="arabicPeriod"/>
            </a:pPr>
            <a:r>
              <a:rPr lang="en-US" sz="1500" b="1" dirty="0">
                <a:solidFill>
                  <a:schemeClr val="tx1"/>
                </a:solidFill>
              </a:rPr>
              <a:t>Finally, after you are transferring all the insects to the new vials, you must separate the new vials from stock vials and replace the spongy plugs directly (to block insects from fly or leak).</a:t>
            </a:r>
            <a:endParaRPr lang="ar-SA" sz="3500" b="1" dirty="0">
              <a:solidFill>
                <a:schemeClr val="tx1"/>
              </a:solidFill>
              <a:latin typeface="Times New Roman" pitchFamily="18" charset="0"/>
              <a:cs typeface="Times New Roman" pitchFamily="18" charset="0"/>
            </a:endParaRPr>
          </a:p>
        </p:txBody>
      </p:sp>
      <p:pic>
        <p:nvPicPr>
          <p:cNvPr id="3074" name="Picture 2" descr="http://www.embl.de/aboutus/communication_outreach/explore/201107_modelorgs/gallery/g23_flies_l.jpg"/>
          <p:cNvPicPr>
            <a:picLocks noChangeAspect="1" noChangeArrowheads="1"/>
          </p:cNvPicPr>
          <p:nvPr/>
        </p:nvPicPr>
        <p:blipFill>
          <a:blip r:embed="rId3" cstate="print"/>
          <a:srcRect/>
          <a:stretch>
            <a:fillRect/>
          </a:stretch>
        </p:blipFill>
        <p:spPr bwMode="auto">
          <a:xfrm>
            <a:off x="251521" y="1857364"/>
            <a:ext cx="2748844" cy="420854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br>
              <a:rPr lang="ar-SA" sz="3200" dirty="0">
                <a:latin typeface="Times New Roman" pitchFamily="18" charset="0"/>
                <a:cs typeface="Times New Roman" pitchFamily="18" charset="0"/>
              </a:rPr>
            </a:br>
            <a:r>
              <a:rPr lang="en-GB" sz="3200" dirty="0">
                <a:latin typeface="Times New Roman" pitchFamily="18" charset="0"/>
                <a:cs typeface="Times New Roman" pitchFamily="18" charset="0"/>
              </a:rPr>
              <a:t>Recognition of wild type</a:t>
            </a:r>
            <a:br>
              <a:rPr lang="ar-SA" sz="3200" dirty="0">
                <a:latin typeface="Times New Roman" pitchFamily="18" charset="0"/>
                <a:cs typeface="Times New Roman" pitchFamily="18" charset="0"/>
              </a:rPr>
            </a:br>
            <a:endParaRPr lang="ar-SA" sz="3200" dirty="0"/>
          </a:p>
        </p:txBody>
      </p:sp>
      <p:sp>
        <p:nvSpPr>
          <p:cNvPr id="3" name="عنصر نائب للمحتوى 2"/>
          <p:cNvSpPr>
            <a:spLocks noGrp="1"/>
          </p:cNvSpPr>
          <p:nvPr>
            <p:ph idx="1"/>
          </p:nvPr>
        </p:nvSpPr>
        <p:spPr>
          <a:xfrm>
            <a:off x="285720" y="1785926"/>
            <a:ext cx="5929354" cy="4572000"/>
          </a:xfrm>
        </p:spPr>
        <p:txBody>
          <a:bodyPr>
            <a:normAutofit/>
          </a:bodyPr>
          <a:lstStyle/>
          <a:p>
            <a:pPr algn="l" rtl="0"/>
            <a:r>
              <a:rPr lang="en-US" sz="2000" b="1" dirty="0"/>
              <a:t>wild type An individual having the normal phenotype; that is, the phenotype generally found in a natural population of organisms.</a:t>
            </a:r>
          </a:p>
          <a:p>
            <a:pPr algn="l" rtl="0">
              <a:buNone/>
            </a:pPr>
            <a:endParaRPr lang="en-US" sz="2000" b="1" dirty="0"/>
          </a:p>
          <a:p>
            <a:pPr algn="l" rtl="0"/>
            <a:r>
              <a:rPr lang="en-US" sz="2000" b="1" dirty="0"/>
              <a:t>The </a:t>
            </a:r>
            <a:r>
              <a:rPr lang="en-US" sz="2000" b="1" i="1" dirty="0"/>
              <a:t>typical </a:t>
            </a:r>
            <a:r>
              <a:rPr lang="en-US" sz="2000" b="1" dirty="0"/>
              <a:t>eye color is red and the shape is round</a:t>
            </a:r>
            <a:r>
              <a:rPr lang="ar-SA" sz="2000" b="1" dirty="0">
                <a:solidFill>
                  <a:schemeClr val="bg2">
                    <a:lumMod val="50000"/>
                  </a:schemeClr>
                </a:solidFill>
                <a:latin typeface="Times New Roman" pitchFamily="18" charset="0"/>
                <a:cs typeface="Times New Roman" pitchFamily="18" charset="0"/>
              </a:rPr>
              <a:t>. </a:t>
            </a:r>
          </a:p>
          <a:p>
            <a:pPr algn="l" rtl="0">
              <a:buNone/>
            </a:pPr>
            <a:endParaRPr lang="ar-SA" sz="2000" b="1" dirty="0">
              <a:solidFill>
                <a:schemeClr val="bg2">
                  <a:lumMod val="50000"/>
                </a:schemeClr>
              </a:solidFill>
              <a:latin typeface="Times New Roman" pitchFamily="18" charset="0"/>
              <a:cs typeface="Times New Roman" pitchFamily="18" charset="0"/>
            </a:endParaRPr>
          </a:p>
          <a:p>
            <a:pPr algn="l" rtl="0"/>
            <a:r>
              <a:rPr lang="en-US" sz="2000" b="1" dirty="0"/>
              <a:t>Body color phenotype is grey the </a:t>
            </a:r>
            <a:r>
              <a:rPr lang="en-US" sz="2000" b="1" i="1" dirty="0"/>
              <a:t>typical.</a:t>
            </a:r>
          </a:p>
          <a:p>
            <a:pPr algn="l" rtl="0">
              <a:buNone/>
            </a:pPr>
            <a:r>
              <a:rPr lang="en-US" sz="2000" b="1" i="1" dirty="0"/>
              <a:t> </a:t>
            </a:r>
            <a:endParaRPr lang="en-US" sz="2000" b="1" i="1" dirty="0">
              <a:solidFill>
                <a:schemeClr val="bg2">
                  <a:lumMod val="50000"/>
                </a:schemeClr>
              </a:solidFill>
              <a:latin typeface="Times New Roman" pitchFamily="18" charset="0"/>
              <a:cs typeface="Times New Roman" pitchFamily="18" charset="0"/>
            </a:endParaRPr>
          </a:p>
          <a:p>
            <a:pPr algn="l" rtl="0"/>
            <a:r>
              <a:rPr lang="en-US" sz="2000" b="1" dirty="0"/>
              <a:t>It  has Long wings with Complete edges. </a:t>
            </a:r>
            <a:endParaRPr lang="ar-SA" sz="2000" b="1" dirty="0"/>
          </a:p>
        </p:txBody>
      </p:sp>
      <p:pic>
        <p:nvPicPr>
          <p:cNvPr id="20482" name="Picture 2" descr="http://upload.wikimedia.org/wikipedia/commons/d/dc/Drosophila_repleta_lateral.jpg"/>
          <p:cNvPicPr>
            <a:picLocks noChangeAspect="1" noChangeArrowheads="1"/>
          </p:cNvPicPr>
          <p:nvPr/>
        </p:nvPicPr>
        <p:blipFill>
          <a:blip r:embed="rId2" cstate="print"/>
          <a:srcRect r="6496" b="5882"/>
          <a:stretch>
            <a:fillRect/>
          </a:stretch>
        </p:blipFill>
        <p:spPr bwMode="auto">
          <a:xfrm>
            <a:off x="6143636" y="2357430"/>
            <a:ext cx="3000364" cy="228601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br>
              <a:rPr lang="ar-SA" sz="3200" dirty="0">
                <a:latin typeface="Times New Roman" pitchFamily="18" charset="0"/>
                <a:cs typeface="Times New Roman" pitchFamily="18" charset="0"/>
              </a:rPr>
            </a:br>
            <a:r>
              <a:rPr lang="en-GB" sz="3200" dirty="0">
                <a:latin typeface="Times New Roman" pitchFamily="18" charset="0"/>
                <a:cs typeface="Times New Roman" pitchFamily="18" charset="0"/>
              </a:rPr>
              <a:t>Table for mutant types </a:t>
            </a:r>
            <a:br>
              <a:rPr lang="ar-SA" sz="3200" dirty="0">
                <a:latin typeface="Times New Roman" pitchFamily="18" charset="0"/>
                <a:cs typeface="Times New Roman" pitchFamily="18" charset="0"/>
              </a:rPr>
            </a:br>
            <a:endParaRPr lang="ar-SA" sz="3200" dirty="0"/>
          </a:p>
        </p:txBody>
      </p:sp>
      <p:sp>
        <p:nvSpPr>
          <p:cNvPr id="3" name="عنصر نائب للمحتوى 2"/>
          <p:cNvSpPr>
            <a:spLocks noGrp="1"/>
          </p:cNvSpPr>
          <p:nvPr>
            <p:ph idx="1"/>
          </p:nvPr>
        </p:nvSpPr>
        <p:spPr>
          <a:xfrm>
            <a:off x="214282" y="1484784"/>
            <a:ext cx="8482862" cy="4896544"/>
          </a:xfrm>
        </p:spPr>
        <p:txBody>
          <a:bodyPr>
            <a:normAutofit fontScale="92500" lnSpcReduction="20000"/>
          </a:bodyPr>
          <a:lstStyle/>
          <a:p>
            <a:pPr algn="l" rtl="0">
              <a:lnSpc>
                <a:spcPct val="150000"/>
              </a:lnSpc>
            </a:pPr>
            <a:r>
              <a:rPr lang="en-US" sz="2000" b="1" dirty="0">
                <a:solidFill>
                  <a:schemeClr val="accent1">
                    <a:lumMod val="75000"/>
                  </a:schemeClr>
                </a:solidFill>
              </a:rPr>
              <a:t>Mutation: </a:t>
            </a:r>
            <a:r>
              <a:rPr lang="en-US" sz="2000" b="1" dirty="0"/>
              <a:t>a sudden permanent change in hereditary material involving either </a:t>
            </a:r>
            <a:r>
              <a:rPr lang="en-US" sz="2000" b="1" u="sng" dirty="0"/>
              <a:t>a physical change in chromosome </a:t>
            </a:r>
            <a:r>
              <a:rPr lang="en-US" sz="2000" b="1" dirty="0"/>
              <a:t>relations or a biochemical change in the </a:t>
            </a:r>
            <a:r>
              <a:rPr lang="en-US" sz="2000" b="1" dirty="0" err="1">
                <a:solidFill>
                  <a:srgbClr val="C00000"/>
                </a:solidFill>
              </a:rPr>
              <a:t>codons</a:t>
            </a:r>
            <a:r>
              <a:rPr lang="en-US" sz="2000" b="1" dirty="0"/>
              <a:t> that make up </a:t>
            </a:r>
            <a:r>
              <a:rPr lang="en-US" sz="2000" b="1" dirty="0">
                <a:solidFill>
                  <a:srgbClr val="C00000"/>
                </a:solidFill>
              </a:rPr>
              <a:t>genes</a:t>
            </a:r>
            <a:r>
              <a:rPr lang="en-US" sz="2000" b="1" dirty="0"/>
              <a:t>. obtained either </a:t>
            </a:r>
            <a:r>
              <a:rPr lang="en-US" sz="2000" b="1" dirty="0">
                <a:solidFill>
                  <a:srgbClr val="C00000"/>
                </a:solidFill>
              </a:rPr>
              <a:t>automatically</a:t>
            </a:r>
            <a:r>
              <a:rPr lang="en-US" sz="2000" b="1" dirty="0"/>
              <a:t> or </a:t>
            </a:r>
            <a:r>
              <a:rPr lang="en-US" sz="2000" b="1" dirty="0">
                <a:solidFill>
                  <a:srgbClr val="C00000"/>
                </a:solidFill>
              </a:rPr>
              <a:t>created</a:t>
            </a:r>
            <a:r>
              <a:rPr lang="en-US" sz="2000" b="1" dirty="0"/>
              <a:t> using some of the </a:t>
            </a:r>
            <a:r>
              <a:rPr lang="en-US" sz="2000" b="1" dirty="0">
                <a:solidFill>
                  <a:srgbClr val="C00000"/>
                </a:solidFill>
              </a:rPr>
              <a:t>factors</a:t>
            </a:r>
            <a:r>
              <a:rPr lang="en-US" sz="2000" b="1" dirty="0"/>
              <a:t> </a:t>
            </a:r>
            <a:r>
              <a:rPr lang="en-US" sz="2000" b="1" dirty="0">
                <a:solidFill>
                  <a:schemeClr val="bg2">
                    <a:lumMod val="50000"/>
                  </a:schemeClr>
                </a:solidFill>
              </a:rPr>
              <a:t>(radiation or certain chemicals).</a:t>
            </a:r>
          </a:p>
          <a:p>
            <a:pPr algn="l" rtl="0">
              <a:lnSpc>
                <a:spcPct val="150000"/>
              </a:lnSpc>
              <a:buNone/>
            </a:pPr>
            <a:r>
              <a:rPr lang="en-US" sz="2000" b="1" dirty="0"/>
              <a:t>  </a:t>
            </a:r>
            <a:endParaRPr lang="en-US" sz="2400" b="1" dirty="0"/>
          </a:p>
          <a:p>
            <a:pPr algn="l" rtl="0">
              <a:lnSpc>
                <a:spcPct val="150000"/>
              </a:lnSpc>
            </a:pPr>
            <a:r>
              <a:rPr lang="en-US" sz="2100" b="1" dirty="0">
                <a:solidFill>
                  <a:schemeClr val="accent1">
                    <a:lumMod val="75000"/>
                  </a:schemeClr>
                </a:solidFill>
              </a:rPr>
              <a:t>Mutant</a:t>
            </a:r>
            <a:r>
              <a:rPr lang="en-US" sz="2400" b="1" dirty="0"/>
              <a:t>: </a:t>
            </a:r>
            <a:r>
              <a:rPr lang="en-US" sz="2400" dirty="0"/>
              <a:t> </a:t>
            </a:r>
            <a:r>
              <a:rPr lang="en-US" sz="2100" b="1" dirty="0"/>
              <a:t>An </a:t>
            </a:r>
            <a:r>
              <a:rPr lang="en-US" sz="2100" b="1" dirty="0">
                <a:solidFill>
                  <a:schemeClr val="bg2">
                    <a:lumMod val="50000"/>
                  </a:schemeClr>
                </a:solidFill>
              </a:rPr>
              <a:t>individual</a:t>
            </a:r>
            <a:r>
              <a:rPr lang="en-US" sz="2100" b="1" dirty="0"/>
              <a:t> having a </a:t>
            </a:r>
            <a:r>
              <a:rPr lang="en-US" sz="2100" b="1" dirty="0">
                <a:solidFill>
                  <a:srgbClr val="C00000"/>
                </a:solidFill>
              </a:rPr>
              <a:t>phenotype</a:t>
            </a:r>
            <a:r>
              <a:rPr lang="en-US" sz="2100" b="1" dirty="0"/>
              <a:t> that </a:t>
            </a:r>
            <a:r>
              <a:rPr lang="en-US" sz="2100" b="1" u="sng" dirty="0"/>
              <a:t>differs</a:t>
            </a:r>
            <a:r>
              <a:rPr lang="en-US" sz="2100" b="1" dirty="0"/>
              <a:t> from the </a:t>
            </a:r>
            <a:r>
              <a:rPr lang="en-US" sz="2100" b="1" dirty="0">
                <a:solidFill>
                  <a:srgbClr val="C00000"/>
                </a:solidFill>
              </a:rPr>
              <a:t>normal</a:t>
            </a:r>
            <a:r>
              <a:rPr lang="en-US" sz="2100" b="1" dirty="0"/>
              <a:t> phenotype or genotyping</a:t>
            </a:r>
            <a:r>
              <a:rPr lang="en-US" sz="2400" dirty="0"/>
              <a:t>.</a:t>
            </a:r>
            <a:br>
              <a:rPr lang="en-US" sz="2400" dirty="0"/>
            </a:br>
            <a:r>
              <a:rPr lang="en-US" sz="2400" b="1" dirty="0"/>
              <a:t> </a:t>
            </a:r>
          </a:p>
          <a:p>
            <a:pPr algn="just">
              <a:lnSpc>
                <a:spcPct val="150000"/>
              </a:lnSpc>
            </a:pPr>
            <a:endParaRPr lang="ar-SA" sz="2400" dirty="0">
              <a:latin typeface="Times New Roman" pitchFamily="18" charset="0"/>
              <a:cs typeface="Times New Roman" pitchFamily="18" charset="0"/>
            </a:endParaRPr>
          </a:p>
          <a:p>
            <a:pPr rtl="0">
              <a:buNone/>
            </a:pPr>
            <a:r>
              <a:rPr lang="en-US" sz="2000" b="1" dirty="0"/>
              <a:t>Secondly: Examples of some common mutants:</a:t>
            </a:r>
            <a:endParaRPr lang="ar-SA" sz="2000" dirty="0"/>
          </a:p>
          <a:p>
            <a:pPr algn="just">
              <a:lnSpc>
                <a:spcPct val="150000"/>
              </a:lnSpc>
              <a:buNone/>
            </a:pPr>
            <a:endParaRPr lang="ar-SA" sz="2400" dirty="0">
              <a:latin typeface="Times New Roman" pitchFamily="18" charset="0"/>
              <a:cs typeface="Times New Roman" pitchFamily="18" charset="0"/>
            </a:endParaRPr>
          </a:p>
        </p:txBody>
      </p:sp>
      <p:sp>
        <p:nvSpPr>
          <p:cNvPr id="6" name="سهم إلى اليسار 5"/>
          <p:cNvSpPr/>
          <p:nvPr/>
        </p:nvSpPr>
        <p:spPr>
          <a:xfrm>
            <a:off x="2214546" y="5643578"/>
            <a:ext cx="714380"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8" name="Picture 5" descr="C:\Users\Microsoft\Documents\352\drosophila\220px-EyeColors.jpg"/>
          <p:cNvPicPr>
            <a:picLocks noChangeAspect="1" noChangeArrowheads="1"/>
          </p:cNvPicPr>
          <p:nvPr/>
        </p:nvPicPr>
        <p:blipFill>
          <a:blip r:embed="rId2" cstate="print"/>
          <a:srcRect/>
          <a:stretch>
            <a:fillRect/>
          </a:stretch>
        </p:blipFill>
        <p:spPr bwMode="auto">
          <a:xfrm>
            <a:off x="0" y="4857760"/>
            <a:ext cx="2071670" cy="178592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nvGraphicFramePr>
        <p:xfrm>
          <a:off x="1" y="0"/>
          <a:ext cx="9144000" cy="6718828"/>
        </p:xfrm>
        <a:graphic>
          <a:graphicData uri="http://schemas.openxmlformats.org/drawingml/2006/table">
            <a:tbl>
              <a:tblPr rtl="1" firstRow="1" bandRow="1">
                <a:tableStyleId>{5C22544A-7EE6-4342-B048-85BDC9FD1C3A}</a:tableStyleId>
              </a:tblPr>
              <a:tblGrid>
                <a:gridCol w="2687111">
                  <a:extLst>
                    <a:ext uri="{9D8B030D-6E8A-4147-A177-3AD203B41FA5}">
                      <a16:colId xmlns:a16="http://schemas.microsoft.com/office/drawing/2014/main" val="20000"/>
                    </a:ext>
                  </a:extLst>
                </a:gridCol>
                <a:gridCol w="1907074">
                  <a:extLst>
                    <a:ext uri="{9D8B030D-6E8A-4147-A177-3AD203B41FA5}">
                      <a16:colId xmlns:a16="http://schemas.microsoft.com/office/drawing/2014/main" val="20001"/>
                    </a:ext>
                  </a:extLst>
                </a:gridCol>
                <a:gridCol w="1564864">
                  <a:extLst>
                    <a:ext uri="{9D8B030D-6E8A-4147-A177-3AD203B41FA5}">
                      <a16:colId xmlns:a16="http://schemas.microsoft.com/office/drawing/2014/main" val="20002"/>
                    </a:ext>
                  </a:extLst>
                </a:gridCol>
                <a:gridCol w="1499420">
                  <a:extLst>
                    <a:ext uri="{9D8B030D-6E8A-4147-A177-3AD203B41FA5}">
                      <a16:colId xmlns:a16="http://schemas.microsoft.com/office/drawing/2014/main" val="20003"/>
                    </a:ext>
                  </a:extLst>
                </a:gridCol>
                <a:gridCol w="1485531">
                  <a:extLst>
                    <a:ext uri="{9D8B030D-6E8A-4147-A177-3AD203B41FA5}">
                      <a16:colId xmlns:a16="http://schemas.microsoft.com/office/drawing/2014/main" val="20004"/>
                    </a:ext>
                  </a:extLst>
                </a:gridCol>
              </a:tblGrid>
              <a:tr h="740556">
                <a:tc>
                  <a:txBody>
                    <a:bodyPr/>
                    <a:lstStyle/>
                    <a:p>
                      <a:pPr algn="ctr" rtl="1"/>
                      <a:r>
                        <a:rPr lang="en-US" sz="1400" b="1" dirty="0">
                          <a:latin typeface="Times New Roman" pitchFamily="18" charset="0"/>
                          <a:cs typeface="Times New Roman" pitchFamily="18" charset="0"/>
                        </a:rPr>
                        <a:t>Characterize</a:t>
                      </a:r>
                      <a:r>
                        <a:rPr lang="en-US" sz="1400" b="1" baseline="0" dirty="0">
                          <a:latin typeface="Times New Roman" pitchFamily="18" charset="0"/>
                          <a:cs typeface="Times New Roman" pitchFamily="18" charset="0"/>
                        </a:rPr>
                        <a:t>  features</a:t>
                      </a:r>
                      <a:endParaRPr lang="ar-SA" sz="1400" b="1" dirty="0">
                        <a:latin typeface="Times New Roman" pitchFamily="18" charset="0"/>
                        <a:cs typeface="Times New Roman" pitchFamily="18" charset="0"/>
                      </a:endParaRPr>
                    </a:p>
                  </a:txBody>
                  <a:tcPr/>
                </a:tc>
                <a:tc>
                  <a:txBody>
                    <a:bodyPr/>
                    <a:lstStyle/>
                    <a:p>
                      <a:pPr algn="ctr" rtl="1"/>
                      <a:r>
                        <a:rPr kumimoji="0" lang="en-US" sz="1400" b="1" kern="1200" baseline="0" dirty="0">
                          <a:solidFill>
                            <a:schemeClr val="lt1"/>
                          </a:solidFill>
                          <a:latin typeface="+mn-lt"/>
                          <a:ea typeface="+mn-ea"/>
                          <a:cs typeface="+mn-cs"/>
                        </a:rPr>
                        <a:t>Symbol</a:t>
                      </a:r>
                      <a:endParaRPr lang="ar-SA" sz="1100" dirty="0">
                        <a:latin typeface="Times New Roman" pitchFamily="18" charset="0"/>
                        <a:cs typeface="Times New Roman" pitchFamily="18" charset="0"/>
                      </a:endParaRPr>
                    </a:p>
                  </a:txBody>
                  <a:tcPr/>
                </a:tc>
                <a:tc>
                  <a:txBody>
                    <a:bodyPr/>
                    <a:lstStyle/>
                    <a:p>
                      <a:pPr algn="ctr" rtl="1"/>
                      <a:r>
                        <a:rPr lang="en-US" sz="1400" dirty="0">
                          <a:latin typeface="Times New Roman" pitchFamily="18" charset="0"/>
                          <a:cs typeface="Times New Roman" pitchFamily="18" charset="0"/>
                        </a:rPr>
                        <a:t>Pattern of inheritance</a:t>
                      </a:r>
                      <a:endParaRPr lang="ar-SA" sz="1400" dirty="0">
                        <a:latin typeface="Times New Roman" pitchFamily="18" charset="0"/>
                        <a:cs typeface="Times New Roman" pitchFamily="18" charset="0"/>
                      </a:endParaRPr>
                    </a:p>
                  </a:txBody>
                  <a:tcPr/>
                </a:tc>
                <a:tc>
                  <a:txBody>
                    <a:bodyPr/>
                    <a:lstStyle/>
                    <a:p>
                      <a:pPr algn="ctr" rtl="1"/>
                      <a:r>
                        <a:rPr lang="en-US" sz="1400" dirty="0">
                          <a:latin typeface="Times New Roman" pitchFamily="18" charset="0"/>
                          <a:cs typeface="Times New Roman" pitchFamily="18" charset="0"/>
                        </a:rPr>
                        <a:t>Type</a:t>
                      </a:r>
                      <a:r>
                        <a:rPr lang="en-US" sz="1400" baseline="0" dirty="0">
                          <a:latin typeface="Times New Roman" pitchFamily="18" charset="0"/>
                          <a:cs typeface="Times New Roman" pitchFamily="18" charset="0"/>
                        </a:rPr>
                        <a:t> of chromosome </a:t>
                      </a:r>
                      <a:endParaRPr lang="ar-SA" sz="1400" dirty="0">
                        <a:latin typeface="Times New Roman" pitchFamily="18" charset="0"/>
                        <a:cs typeface="Times New Roman" pitchFamily="18" charset="0"/>
                      </a:endParaRPr>
                    </a:p>
                  </a:txBody>
                  <a:tcPr/>
                </a:tc>
                <a:tc>
                  <a:txBody>
                    <a:bodyPr/>
                    <a:lstStyle/>
                    <a:p>
                      <a:pPr algn="ctr" rtl="1"/>
                      <a:r>
                        <a:rPr lang="en-US" sz="1400" dirty="0">
                          <a:latin typeface="Times New Roman" pitchFamily="18" charset="0"/>
                          <a:cs typeface="Times New Roman" pitchFamily="18" charset="0"/>
                        </a:rPr>
                        <a:t>Shape </a:t>
                      </a:r>
                      <a:r>
                        <a:rPr lang="en-US" sz="1400" baseline="0" dirty="0">
                          <a:latin typeface="Times New Roman" pitchFamily="18" charset="0"/>
                          <a:cs typeface="Times New Roman" pitchFamily="18" charset="0"/>
                        </a:rPr>
                        <a:t> or color </a:t>
                      </a:r>
                      <a:endParaRPr lang="ar-SA" sz="14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538509">
                <a:tc>
                  <a:txBody>
                    <a:bodyPr/>
                    <a:lstStyle/>
                    <a:p>
                      <a:pPr algn="ctr" rtl="1"/>
                      <a:r>
                        <a:rPr lang="en-GB" sz="1600" b="1" dirty="0">
                          <a:latin typeface="Times New Roman" pitchFamily="18" charset="0"/>
                          <a:cs typeface="Times New Roman" pitchFamily="18" charset="0"/>
                        </a:rPr>
                        <a:t>yellow body </a:t>
                      </a:r>
                      <a:endParaRPr lang="ar-SA" sz="1600" b="1" dirty="0">
                        <a:latin typeface="Times New Roman" pitchFamily="18" charset="0"/>
                        <a:cs typeface="Times New Roman" pitchFamily="18" charset="0"/>
                      </a:endParaRPr>
                    </a:p>
                  </a:txBody>
                  <a:tcPr/>
                </a:tc>
                <a:tc>
                  <a:txBody>
                    <a:bodyPr/>
                    <a:lstStyle/>
                    <a:p>
                      <a:pPr algn="ctr" rtl="1"/>
                      <a:r>
                        <a:rPr lang="en-GB" sz="1800" dirty="0">
                          <a:latin typeface="Times New Roman" pitchFamily="18" charset="0"/>
                          <a:cs typeface="Times New Roman" pitchFamily="18" charset="0"/>
                        </a:rPr>
                        <a:t>y</a:t>
                      </a:r>
                      <a:endParaRPr lang="ar-SA" sz="1800" dirty="0">
                        <a:latin typeface="Times New Roman" pitchFamily="18" charset="0"/>
                        <a:cs typeface="Times New Roman" pitchFamily="18" charset="0"/>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en-US" sz="1400" b="1" kern="1200" baseline="0" dirty="0">
                          <a:solidFill>
                            <a:schemeClr val="dk1"/>
                          </a:solidFill>
                          <a:latin typeface="+mn-lt"/>
                          <a:ea typeface="+mn-ea"/>
                          <a:cs typeface="+mn-cs"/>
                        </a:rPr>
                        <a:t>recessive</a:t>
                      </a:r>
                      <a:endParaRPr lang="ar-SA" sz="1100" dirty="0">
                        <a:latin typeface="Times New Roman" pitchFamily="18" charset="0"/>
                        <a:cs typeface="Times New Roman" pitchFamily="18" charset="0"/>
                      </a:endParaRPr>
                    </a:p>
                    <a:p>
                      <a:pPr algn="ctr" rtl="1"/>
                      <a:endParaRPr lang="ar-SA" sz="1400" dirty="0">
                        <a:latin typeface="Times New Roman" pitchFamily="18" charset="0"/>
                        <a:cs typeface="Times New Roman" pitchFamily="18" charset="0"/>
                      </a:endParaRPr>
                    </a:p>
                  </a:txBody>
                  <a:tcPr/>
                </a:tc>
                <a:tc>
                  <a:txBody>
                    <a:bodyPr/>
                    <a:lstStyle/>
                    <a:p>
                      <a:pPr algn="ctr" rtl="0"/>
                      <a:r>
                        <a:rPr lang="en-US" sz="1400" baseline="0" dirty="0">
                          <a:latin typeface="Times New Roman" pitchFamily="18" charset="0"/>
                          <a:cs typeface="Times New Roman" pitchFamily="18" charset="0"/>
                        </a:rPr>
                        <a:t>Chromosome </a:t>
                      </a:r>
                      <a:r>
                        <a:rPr lang="ar-SA" sz="1400" baseline="0" dirty="0">
                          <a:latin typeface="Times New Roman" pitchFamily="18" charset="0"/>
                          <a:cs typeface="Times New Roman" pitchFamily="18" charset="0"/>
                        </a:rPr>
                        <a:t> –</a:t>
                      </a:r>
                      <a:r>
                        <a:rPr lang="en-GB" sz="1400" baseline="0" dirty="0">
                          <a:latin typeface="Times New Roman" pitchFamily="18" charset="0"/>
                          <a:cs typeface="Times New Roman" pitchFamily="18" charset="0"/>
                        </a:rPr>
                        <a:t>x</a:t>
                      </a:r>
                      <a:endParaRPr lang="ar-SA" sz="1400" dirty="0">
                        <a:latin typeface="Times New Roman" pitchFamily="18" charset="0"/>
                        <a:cs typeface="Times New Roman" pitchFamily="18" charset="0"/>
                      </a:endParaRPr>
                    </a:p>
                  </a:txBody>
                  <a:tcPr/>
                </a:tc>
                <a:tc>
                  <a:txBody>
                    <a:bodyPr/>
                    <a:lstStyle/>
                    <a:p>
                      <a:pPr algn="ctr" rtl="1"/>
                      <a:endParaRPr lang="ar-SA" sz="14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538509">
                <a:tc>
                  <a:txBody>
                    <a:bodyPr/>
                    <a:lstStyle/>
                    <a:p>
                      <a:pPr algn="ctr" rtl="1"/>
                      <a:r>
                        <a:rPr lang="en-GB" sz="1600" b="1" dirty="0">
                          <a:latin typeface="Times New Roman" pitchFamily="18" charset="0"/>
                          <a:cs typeface="Times New Roman" pitchFamily="18" charset="0"/>
                        </a:rPr>
                        <a:t>ebony body </a:t>
                      </a:r>
                      <a:endParaRPr lang="ar-SA" sz="1600" b="1" dirty="0">
                        <a:latin typeface="Times New Roman" pitchFamily="18" charset="0"/>
                        <a:cs typeface="Times New Roman" pitchFamily="18" charset="0"/>
                      </a:endParaRPr>
                    </a:p>
                  </a:txBody>
                  <a:tcPr/>
                </a:tc>
                <a:tc>
                  <a:txBody>
                    <a:bodyPr/>
                    <a:lstStyle/>
                    <a:p>
                      <a:pPr algn="ctr" rtl="1"/>
                      <a:r>
                        <a:rPr lang="en-GB" sz="1800" dirty="0">
                          <a:latin typeface="Times New Roman" pitchFamily="18" charset="0"/>
                          <a:cs typeface="Times New Roman" pitchFamily="18" charset="0"/>
                        </a:rPr>
                        <a:t>e</a:t>
                      </a:r>
                      <a:endParaRPr lang="ar-SA" sz="1800" dirty="0">
                        <a:latin typeface="Times New Roman" pitchFamily="18" charset="0"/>
                        <a:cs typeface="Times New Roman" pitchFamily="18" charset="0"/>
                      </a:endParaRPr>
                    </a:p>
                  </a:txBody>
                  <a:tcPr/>
                </a:tc>
                <a:tc>
                  <a:txBody>
                    <a:bodyPr/>
                    <a:lstStyle/>
                    <a:p>
                      <a:pPr algn="ctr" rtl="1"/>
                      <a:r>
                        <a:rPr kumimoji="0" lang="en-US" sz="1400" b="1" kern="1200" baseline="0" dirty="0">
                          <a:solidFill>
                            <a:schemeClr val="dk1"/>
                          </a:solidFill>
                          <a:latin typeface="+mn-lt"/>
                          <a:ea typeface="+mn-ea"/>
                          <a:cs typeface="+mn-cs"/>
                        </a:rPr>
                        <a:t>recessive</a:t>
                      </a:r>
                      <a:endParaRPr lang="ar-SA" sz="1100" dirty="0">
                        <a:latin typeface="Times New Roman" pitchFamily="18" charset="0"/>
                        <a:cs typeface="Times New Roman" pitchFamily="18" charset="0"/>
                      </a:endParaRPr>
                    </a:p>
                    <a:p>
                      <a:pPr algn="ctr" rtl="1"/>
                      <a:endParaRPr lang="ar-SA" sz="1400" dirty="0">
                        <a:latin typeface="Times New Roman" pitchFamily="18" charset="0"/>
                        <a:cs typeface="Times New Roman" pitchFamily="18" charset="0"/>
                      </a:endParaRPr>
                    </a:p>
                  </a:txBody>
                  <a:tcPr/>
                </a:tc>
                <a:tc>
                  <a:txBody>
                    <a:bodyPr/>
                    <a:lstStyle/>
                    <a:p>
                      <a:pPr algn="ctr" rtl="0"/>
                      <a:r>
                        <a:rPr lang="en-US" sz="1400" baseline="0" dirty="0">
                          <a:latin typeface="Times New Roman" pitchFamily="18" charset="0"/>
                          <a:cs typeface="Times New Roman" pitchFamily="18" charset="0"/>
                        </a:rPr>
                        <a:t>Chromosome</a:t>
                      </a:r>
                      <a:r>
                        <a:rPr lang="ar-SA" sz="1400" baseline="0" dirty="0">
                          <a:latin typeface="Times New Roman" pitchFamily="18" charset="0"/>
                          <a:cs typeface="Times New Roman" pitchFamily="18" charset="0"/>
                        </a:rPr>
                        <a:t>-</a:t>
                      </a:r>
                      <a:r>
                        <a:rPr lang="en-GB" sz="1400" baseline="0" dirty="0">
                          <a:latin typeface="Times New Roman" pitchFamily="18" charset="0"/>
                          <a:cs typeface="Times New Roman" pitchFamily="18" charset="0"/>
                        </a:rPr>
                        <a:t>3</a:t>
                      </a:r>
                      <a:endParaRPr lang="ar-SA" sz="1400" dirty="0">
                        <a:latin typeface="Times New Roman" pitchFamily="18" charset="0"/>
                        <a:cs typeface="Times New Roman" pitchFamily="18" charset="0"/>
                      </a:endParaRPr>
                    </a:p>
                  </a:txBody>
                  <a:tcPr/>
                </a:tc>
                <a:tc>
                  <a:txBody>
                    <a:bodyPr/>
                    <a:lstStyle/>
                    <a:p>
                      <a:pPr algn="ctr" rtl="1"/>
                      <a:endParaRPr lang="ar-SA" sz="14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539856">
                <a:tc>
                  <a:txBody>
                    <a:bodyPr/>
                    <a:lstStyle/>
                    <a:p>
                      <a:pPr algn="ctr" rtl="1"/>
                      <a:r>
                        <a:rPr lang="en-GB" sz="1600" b="1" dirty="0">
                          <a:latin typeface="Times New Roman" pitchFamily="18" charset="0"/>
                          <a:cs typeface="Times New Roman" pitchFamily="18" charset="0"/>
                        </a:rPr>
                        <a:t>black body </a:t>
                      </a:r>
                      <a:endParaRPr lang="ar-SA" sz="1600" b="1" dirty="0">
                        <a:latin typeface="Times New Roman" pitchFamily="18" charset="0"/>
                        <a:cs typeface="Times New Roman" pitchFamily="18" charset="0"/>
                      </a:endParaRPr>
                    </a:p>
                  </a:txBody>
                  <a:tcPr/>
                </a:tc>
                <a:tc>
                  <a:txBody>
                    <a:bodyPr/>
                    <a:lstStyle/>
                    <a:p>
                      <a:pPr algn="ctr" rtl="1"/>
                      <a:r>
                        <a:rPr lang="en-GB" sz="1800" dirty="0">
                          <a:latin typeface="Times New Roman" pitchFamily="18" charset="0"/>
                          <a:cs typeface="Times New Roman" pitchFamily="18" charset="0"/>
                        </a:rPr>
                        <a:t>b</a:t>
                      </a:r>
                      <a:endParaRPr lang="ar-SA" sz="1800" dirty="0">
                        <a:latin typeface="Times New Roman" pitchFamily="18" charset="0"/>
                        <a:cs typeface="Times New Roman" pitchFamily="18" charset="0"/>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en-US" sz="1400" b="1" kern="1200" baseline="0" dirty="0">
                          <a:solidFill>
                            <a:schemeClr val="dk1"/>
                          </a:solidFill>
                          <a:latin typeface="+mn-lt"/>
                          <a:ea typeface="+mn-ea"/>
                          <a:cs typeface="+mn-cs"/>
                        </a:rPr>
                        <a:t>recessive</a:t>
                      </a:r>
                      <a:endParaRPr lang="ar-SA" sz="1400" dirty="0">
                        <a:latin typeface="Times New Roman" pitchFamily="18" charset="0"/>
                        <a:cs typeface="Times New Roman" pitchFamily="18" charset="0"/>
                      </a:endParaRPr>
                    </a:p>
                    <a:p>
                      <a:pPr algn="ctr" rtl="1"/>
                      <a:endParaRPr lang="ar-SA" sz="1400" dirty="0">
                        <a:latin typeface="Times New Roman" pitchFamily="18" charset="0"/>
                        <a:cs typeface="Times New Roman" pitchFamily="18" charset="0"/>
                      </a:endParaRPr>
                    </a:p>
                  </a:txBody>
                  <a:tcPr/>
                </a:tc>
                <a:tc>
                  <a:txBody>
                    <a:bodyPr/>
                    <a:lstStyle/>
                    <a:p>
                      <a:pPr algn="ctr" rtl="0"/>
                      <a:r>
                        <a:rPr lang="en-US" sz="1400" baseline="0" dirty="0">
                          <a:latin typeface="Times New Roman" pitchFamily="18" charset="0"/>
                          <a:cs typeface="Times New Roman" pitchFamily="18" charset="0"/>
                        </a:rPr>
                        <a:t>Chromosome</a:t>
                      </a:r>
                      <a:r>
                        <a:rPr lang="ar-SA" sz="1400" baseline="0" dirty="0">
                          <a:latin typeface="Times New Roman" pitchFamily="18" charset="0"/>
                          <a:cs typeface="Times New Roman" pitchFamily="18" charset="0"/>
                        </a:rPr>
                        <a:t>-</a:t>
                      </a:r>
                      <a:r>
                        <a:rPr lang="en-GB" sz="1400" baseline="0" dirty="0">
                          <a:latin typeface="Times New Roman" pitchFamily="18" charset="0"/>
                          <a:cs typeface="Times New Roman" pitchFamily="18" charset="0"/>
                        </a:rPr>
                        <a:t>2</a:t>
                      </a:r>
                      <a:endParaRPr lang="ar-SA" sz="1400" dirty="0">
                        <a:latin typeface="Times New Roman" pitchFamily="18" charset="0"/>
                        <a:cs typeface="Times New Roman" pitchFamily="18" charset="0"/>
                      </a:endParaRPr>
                    </a:p>
                  </a:txBody>
                  <a:tcPr/>
                </a:tc>
                <a:tc>
                  <a:txBody>
                    <a:bodyPr/>
                    <a:lstStyle/>
                    <a:p>
                      <a:pPr algn="ctr" rtl="1"/>
                      <a:endParaRPr lang="ar-SA" sz="14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538509">
                <a:tc>
                  <a:txBody>
                    <a:bodyPr/>
                    <a:lstStyle/>
                    <a:p>
                      <a:pPr algn="ctr" rtl="1"/>
                      <a:r>
                        <a:rPr lang="en-GB" sz="1600" b="1" dirty="0">
                          <a:latin typeface="Times New Roman" pitchFamily="18" charset="0"/>
                          <a:cs typeface="Times New Roman" pitchFamily="18" charset="0"/>
                        </a:rPr>
                        <a:t>white eyes </a:t>
                      </a:r>
                      <a:endParaRPr lang="ar-SA" sz="1600" b="1" dirty="0">
                        <a:latin typeface="Times New Roman" pitchFamily="18" charset="0"/>
                        <a:cs typeface="Times New Roman" pitchFamily="18" charset="0"/>
                      </a:endParaRPr>
                    </a:p>
                  </a:txBody>
                  <a:tcPr/>
                </a:tc>
                <a:tc>
                  <a:txBody>
                    <a:bodyPr/>
                    <a:lstStyle/>
                    <a:p>
                      <a:pPr algn="ctr" rtl="1"/>
                      <a:r>
                        <a:rPr lang="en-GB" sz="1800" dirty="0">
                          <a:latin typeface="Times New Roman" pitchFamily="18" charset="0"/>
                          <a:cs typeface="Times New Roman" pitchFamily="18" charset="0"/>
                        </a:rPr>
                        <a:t>w</a:t>
                      </a:r>
                      <a:endParaRPr lang="ar-SA" sz="1800" dirty="0">
                        <a:latin typeface="Times New Roman" pitchFamily="18" charset="0"/>
                        <a:cs typeface="Times New Roman" pitchFamily="18" charset="0"/>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en-US" sz="1400" b="1" kern="1200" baseline="0" dirty="0">
                          <a:solidFill>
                            <a:schemeClr val="dk1"/>
                          </a:solidFill>
                          <a:latin typeface="+mn-lt"/>
                          <a:ea typeface="+mn-ea"/>
                          <a:cs typeface="+mn-cs"/>
                        </a:rPr>
                        <a:t>recessive</a:t>
                      </a:r>
                      <a:endParaRPr lang="ar-SA" sz="1100" dirty="0">
                        <a:latin typeface="Times New Roman" pitchFamily="18" charset="0"/>
                        <a:cs typeface="Times New Roman" pitchFamily="18" charset="0"/>
                      </a:endParaRPr>
                    </a:p>
                    <a:p>
                      <a:pPr algn="ctr" rtl="1"/>
                      <a:endParaRPr lang="ar-SA" sz="1400" dirty="0">
                        <a:latin typeface="Times New Roman" pitchFamily="18" charset="0"/>
                        <a:cs typeface="Times New Roman" pitchFamily="18" charset="0"/>
                      </a:endParaRPr>
                    </a:p>
                  </a:txBody>
                  <a:tcPr/>
                </a:tc>
                <a:tc>
                  <a:txBody>
                    <a:bodyPr/>
                    <a:lstStyle/>
                    <a:p>
                      <a:pPr algn="ctr" rtl="0"/>
                      <a:r>
                        <a:rPr lang="en-US" sz="1400" baseline="0" dirty="0">
                          <a:latin typeface="Times New Roman" pitchFamily="18" charset="0"/>
                          <a:cs typeface="Times New Roman" pitchFamily="18" charset="0"/>
                        </a:rPr>
                        <a:t>Chromosome</a:t>
                      </a:r>
                      <a:r>
                        <a:rPr lang="ar-SA" sz="1400" baseline="0" dirty="0">
                          <a:latin typeface="Times New Roman" pitchFamily="18" charset="0"/>
                          <a:cs typeface="Times New Roman" pitchFamily="18" charset="0"/>
                        </a:rPr>
                        <a:t>–</a:t>
                      </a:r>
                      <a:r>
                        <a:rPr lang="en-GB" sz="1400" baseline="0" dirty="0">
                          <a:latin typeface="Times New Roman" pitchFamily="18" charset="0"/>
                          <a:cs typeface="Times New Roman" pitchFamily="18" charset="0"/>
                        </a:rPr>
                        <a:t>x</a:t>
                      </a:r>
                      <a:endParaRPr lang="ar-SA" sz="1400" dirty="0">
                        <a:latin typeface="Times New Roman" pitchFamily="18" charset="0"/>
                        <a:cs typeface="Times New Roman" pitchFamily="18" charset="0"/>
                      </a:endParaRPr>
                    </a:p>
                  </a:txBody>
                  <a:tcPr/>
                </a:tc>
                <a:tc>
                  <a:txBody>
                    <a:bodyPr/>
                    <a:lstStyle/>
                    <a:p>
                      <a:pPr algn="ctr" rtl="1"/>
                      <a:endParaRPr lang="ar-SA" sz="1400"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538509">
                <a:tc>
                  <a:txBody>
                    <a:bodyPr/>
                    <a:lstStyle/>
                    <a:p>
                      <a:pPr algn="ctr" rtl="0"/>
                      <a:r>
                        <a:rPr lang="en-GB" sz="1600" b="1" dirty="0">
                          <a:latin typeface="Times New Roman" pitchFamily="18" charset="0"/>
                          <a:cs typeface="Times New Roman" pitchFamily="18" charset="0"/>
                        </a:rPr>
                        <a:t>Sepia</a:t>
                      </a:r>
                      <a:r>
                        <a:rPr lang="ar-SA" sz="1600" b="1" dirty="0">
                          <a:latin typeface="Times New Roman" pitchFamily="18" charset="0"/>
                          <a:cs typeface="Times New Roman" pitchFamily="18" charset="0"/>
                        </a:rPr>
                        <a:t> </a:t>
                      </a:r>
                      <a:r>
                        <a:rPr lang="en-GB" sz="1600" b="1" dirty="0">
                          <a:latin typeface="Times New Roman" pitchFamily="18" charset="0"/>
                          <a:cs typeface="Times New Roman" pitchFamily="18" charset="0"/>
                        </a:rPr>
                        <a:t>eyes </a:t>
                      </a:r>
                      <a:r>
                        <a:rPr lang="ar-SA" sz="1600" b="1" dirty="0">
                          <a:latin typeface="Times New Roman" pitchFamily="18" charset="0"/>
                          <a:cs typeface="Times New Roman" pitchFamily="18" charset="0"/>
                        </a:rPr>
                        <a:t> </a:t>
                      </a:r>
                      <a:r>
                        <a:rPr lang="en-GB" sz="1600" b="1" dirty="0">
                          <a:latin typeface="Times New Roman" pitchFamily="18" charset="0"/>
                          <a:cs typeface="Times New Roman" pitchFamily="18" charset="0"/>
                        </a:rPr>
                        <a:t> </a:t>
                      </a:r>
                      <a:endParaRPr lang="ar-SA" sz="1600" b="1" dirty="0">
                        <a:latin typeface="Times New Roman" pitchFamily="18" charset="0"/>
                        <a:cs typeface="Times New Roman" pitchFamily="18" charset="0"/>
                      </a:endParaRPr>
                    </a:p>
                  </a:txBody>
                  <a:tcPr/>
                </a:tc>
                <a:tc>
                  <a:txBody>
                    <a:bodyPr/>
                    <a:lstStyle/>
                    <a:p>
                      <a:pPr algn="ctr" rtl="1"/>
                      <a:r>
                        <a:rPr lang="en-GB" sz="1800" dirty="0">
                          <a:latin typeface="Times New Roman" pitchFamily="18" charset="0"/>
                          <a:cs typeface="Times New Roman" pitchFamily="18" charset="0"/>
                        </a:rPr>
                        <a:t>se</a:t>
                      </a:r>
                      <a:endParaRPr lang="ar-SA" sz="1800" dirty="0">
                        <a:latin typeface="Times New Roman" pitchFamily="18" charset="0"/>
                        <a:cs typeface="Times New Roman" pitchFamily="18" charset="0"/>
                      </a:endParaRPr>
                    </a:p>
                  </a:txBody>
                  <a:tcPr/>
                </a:tc>
                <a:tc>
                  <a:txBody>
                    <a:bodyPr/>
                    <a:lstStyle/>
                    <a:p>
                      <a:pPr algn="ctr" rtl="1"/>
                      <a:r>
                        <a:rPr kumimoji="0" lang="en-US" sz="1400" b="1" kern="1200" baseline="0" dirty="0">
                          <a:solidFill>
                            <a:schemeClr val="dk1"/>
                          </a:solidFill>
                          <a:latin typeface="+mn-lt"/>
                          <a:ea typeface="+mn-ea"/>
                          <a:cs typeface="+mn-cs"/>
                        </a:rPr>
                        <a:t>recessive</a:t>
                      </a:r>
                      <a:endParaRPr lang="ar-SA" sz="1100" dirty="0">
                        <a:latin typeface="Times New Roman" pitchFamily="18" charset="0"/>
                        <a:cs typeface="Times New Roman" pitchFamily="18" charset="0"/>
                      </a:endParaRPr>
                    </a:p>
                    <a:p>
                      <a:pPr algn="ctr" rtl="1"/>
                      <a:endParaRPr lang="ar-SA" sz="1400" dirty="0">
                        <a:latin typeface="Times New Roman" pitchFamily="18" charset="0"/>
                        <a:cs typeface="Times New Roman" pitchFamily="18" charset="0"/>
                      </a:endParaRPr>
                    </a:p>
                  </a:txBody>
                  <a:tcPr/>
                </a:tc>
                <a:tc>
                  <a:txBody>
                    <a:bodyPr/>
                    <a:lstStyle/>
                    <a:p>
                      <a:pPr algn="ctr" rtl="0"/>
                      <a:r>
                        <a:rPr lang="en-US" sz="1400" baseline="0" dirty="0">
                          <a:latin typeface="Times New Roman" pitchFamily="18" charset="0"/>
                          <a:cs typeface="Times New Roman" pitchFamily="18" charset="0"/>
                        </a:rPr>
                        <a:t>Chromosome</a:t>
                      </a:r>
                      <a:r>
                        <a:rPr lang="ar-SA" sz="1400" baseline="0" dirty="0">
                          <a:latin typeface="Times New Roman" pitchFamily="18" charset="0"/>
                          <a:cs typeface="Times New Roman" pitchFamily="18" charset="0"/>
                        </a:rPr>
                        <a:t>-</a:t>
                      </a:r>
                      <a:r>
                        <a:rPr lang="en-GB" sz="1400" baseline="0" dirty="0">
                          <a:latin typeface="Times New Roman" pitchFamily="18" charset="0"/>
                          <a:cs typeface="Times New Roman" pitchFamily="18" charset="0"/>
                        </a:rPr>
                        <a:t>3</a:t>
                      </a:r>
                      <a:endParaRPr lang="ar-SA" sz="1400" dirty="0">
                        <a:latin typeface="Times New Roman" pitchFamily="18" charset="0"/>
                        <a:cs typeface="Times New Roman" pitchFamily="18" charset="0"/>
                      </a:endParaRPr>
                    </a:p>
                  </a:txBody>
                  <a:tcPr/>
                </a:tc>
                <a:tc>
                  <a:txBody>
                    <a:bodyPr/>
                    <a:lstStyle/>
                    <a:p>
                      <a:pPr algn="ctr" rtl="1"/>
                      <a:endParaRPr lang="ar-SA" sz="1400"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524561">
                <a:tc>
                  <a:txBody>
                    <a:bodyPr/>
                    <a:lstStyle/>
                    <a:p>
                      <a:pPr algn="ctr" rtl="1"/>
                      <a:r>
                        <a:rPr lang="en-GB" sz="1600" b="1" dirty="0">
                          <a:latin typeface="Times New Roman" pitchFamily="18" charset="0"/>
                          <a:cs typeface="Times New Roman" pitchFamily="18" charset="0"/>
                        </a:rPr>
                        <a:t>bar eyes </a:t>
                      </a:r>
                      <a:endParaRPr lang="ar-SA" sz="1600" b="1" dirty="0">
                        <a:latin typeface="Times New Roman" pitchFamily="18" charset="0"/>
                        <a:cs typeface="Times New Roman" pitchFamily="18" charset="0"/>
                      </a:endParaRPr>
                    </a:p>
                  </a:txBody>
                  <a:tcPr/>
                </a:tc>
                <a:tc>
                  <a:txBody>
                    <a:bodyPr/>
                    <a:lstStyle/>
                    <a:p>
                      <a:pPr algn="ctr" rtl="1"/>
                      <a:r>
                        <a:rPr lang="en-GB" sz="1800" dirty="0">
                          <a:latin typeface="Times New Roman" pitchFamily="18" charset="0"/>
                          <a:cs typeface="Times New Roman" pitchFamily="18" charset="0"/>
                        </a:rPr>
                        <a:t>B</a:t>
                      </a:r>
                      <a:endParaRPr lang="ar-SA" sz="1800" dirty="0">
                        <a:latin typeface="Times New Roman" pitchFamily="18" charset="0"/>
                        <a:cs typeface="Times New Roman" pitchFamily="18" charset="0"/>
                      </a:endParaRPr>
                    </a:p>
                  </a:txBody>
                  <a:tcPr/>
                </a:tc>
                <a:tc>
                  <a:txBody>
                    <a:bodyPr/>
                    <a:lstStyle/>
                    <a:p>
                      <a:pPr algn="ctr" rtl="1"/>
                      <a:r>
                        <a:rPr kumimoji="0" lang="en-US" sz="1400" b="1" kern="1200" baseline="0" dirty="0">
                          <a:solidFill>
                            <a:schemeClr val="dk1"/>
                          </a:solidFill>
                          <a:latin typeface="+mn-lt"/>
                          <a:ea typeface="+mn-ea"/>
                          <a:cs typeface="+mn-cs"/>
                        </a:rPr>
                        <a:t>incomplete dominance</a:t>
                      </a:r>
                      <a:endParaRPr lang="ar-SA" sz="1100" dirty="0">
                        <a:latin typeface="Times New Roman" pitchFamily="18" charset="0"/>
                        <a:cs typeface="Times New Roman" pitchFamily="18" charset="0"/>
                      </a:endParaRPr>
                    </a:p>
                  </a:txBody>
                  <a:tcPr/>
                </a:tc>
                <a:tc>
                  <a:txBody>
                    <a:bodyPr/>
                    <a:lstStyle/>
                    <a:p>
                      <a:pPr algn="ctr" rtl="0"/>
                      <a:r>
                        <a:rPr lang="en-US" sz="1400" baseline="0" dirty="0">
                          <a:latin typeface="Times New Roman" pitchFamily="18" charset="0"/>
                          <a:cs typeface="Times New Roman" pitchFamily="18" charset="0"/>
                        </a:rPr>
                        <a:t>Chromosome</a:t>
                      </a:r>
                      <a:r>
                        <a:rPr lang="ar-SA" sz="1400" baseline="0" dirty="0">
                          <a:latin typeface="Times New Roman" pitchFamily="18" charset="0"/>
                          <a:cs typeface="Times New Roman" pitchFamily="18" charset="0"/>
                        </a:rPr>
                        <a:t>–</a:t>
                      </a:r>
                      <a:r>
                        <a:rPr lang="en-GB" sz="1400" baseline="0" dirty="0">
                          <a:latin typeface="Times New Roman" pitchFamily="18" charset="0"/>
                          <a:cs typeface="Times New Roman" pitchFamily="18" charset="0"/>
                        </a:rPr>
                        <a:t>x</a:t>
                      </a:r>
                      <a:endParaRPr lang="ar-SA" sz="1400" dirty="0">
                        <a:latin typeface="Times New Roman" pitchFamily="18" charset="0"/>
                        <a:cs typeface="Times New Roman" pitchFamily="18" charset="0"/>
                      </a:endParaRPr>
                    </a:p>
                  </a:txBody>
                  <a:tcPr/>
                </a:tc>
                <a:tc>
                  <a:txBody>
                    <a:bodyPr/>
                    <a:lstStyle/>
                    <a:p>
                      <a:pPr algn="ctr" rtl="1"/>
                      <a:endParaRPr lang="ar-SA" sz="1400"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r h="538509">
                <a:tc>
                  <a:txBody>
                    <a:bodyPr/>
                    <a:lstStyle/>
                    <a:p>
                      <a:pPr algn="ctr" rtl="1"/>
                      <a:r>
                        <a:rPr lang="ar-SA" sz="1600" b="1" baseline="0" dirty="0">
                          <a:latin typeface="Times New Roman" pitchFamily="18" charset="0"/>
                          <a:cs typeface="Times New Roman" pitchFamily="18" charset="0"/>
                        </a:rPr>
                        <a:t> </a:t>
                      </a:r>
                      <a:r>
                        <a:rPr lang="en-US" sz="1600" b="1" baseline="0" dirty="0">
                          <a:latin typeface="Times New Roman" pitchFamily="18" charset="0"/>
                          <a:cs typeface="Times New Roman" pitchFamily="18" charset="0"/>
                        </a:rPr>
                        <a:t>wings </a:t>
                      </a:r>
                      <a:r>
                        <a:rPr lang="en-GB" sz="1600" b="1" dirty="0">
                          <a:latin typeface="Times New Roman" pitchFamily="18" charset="0"/>
                          <a:cs typeface="Times New Roman" pitchFamily="18" charset="0"/>
                        </a:rPr>
                        <a:t>vestigial </a:t>
                      </a:r>
                      <a:endParaRPr lang="ar-SA" sz="1600" b="1" dirty="0">
                        <a:latin typeface="Times New Roman" pitchFamily="18" charset="0"/>
                        <a:cs typeface="Times New Roman" pitchFamily="18" charset="0"/>
                      </a:endParaRPr>
                    </a:p>
                  </a:txBody>
                  <a:tcPr/>
                </a:tc>
                <a:tc>
                  <a:txBody>
                    <a:bodyPr/>
                    <a:lstStyle/>
                    <a:p>
                      <a:pPr algn="ctr" rtl="1"/>
                      <a:r>
                        <a:rPr lang="en-GB" sz="1800" dirty="0">
                          <a:latin typeface="Times New Roman" pitchFamily="18" charset="0"/>
                          <a:cs typeface="Times New Roman" pitchFamily="18" charset="0"/>
                        </a:rPr>
                        <a:t>vg</a:t>
                      </a:r>
                      <a:endParaRPr lang="ar-SA" sz="1800" dirty="0">
                        <a:latin typeface="Times New Roman" pitchFamily="18" charset="0"/>
                        <a:cs typeface="Times New Roman" pitchFamily="18" charset="0"/>
                      </a:endParaRPr>
                    </a:p>
                  </a:txBody>
                  <a:tcPr/>
                </a:tc>
                <a:tc>
                  <a:txBody>
                    <a:bodyPr/>
                    <a:lstStyle/>
                    <a:p>
                      <a:pPr algn="ctr" rtl="1"/>
                      <a:r>
                        <a:rPr kumimoji="0" lang="en-US" sz="1400" b="1" kern="1200" baseline="0" dirty="0">
                          <a:solidFill>
                            <a:schemeClr val="dk1"/>
                          </a:solidFill>
                          <a:latin typeface="+mn-lt"/>
                          <a:ea typeface="+mn-ea"/>
                          <a:cs typeface="+mn-cs"/>
                        </a:rPr>
                        <a:t>recessive</a:t>
                      </a:r>
                      <a:endParaRPr lang="ar-SA" sz="1100" dirty="0">
                        <a:latin typeface="Times New Roman" pitchFamily="18" charset="0"/>
                        <a:cs typeface="Times New Roman" pitchFamily="18" charset="0"/>
                      </a:endParaRPr>
                    </a:p>
                    <a:p>
                      <a:pPr algn="ctr" rtl="1"/>
                      <a:endParaRPr lang="ar-SA" sz="1400" dirty="0">
                        <a:latin typeface="Times New Roman" pitchFamily="18" charset="0"/>
                        <a:cs typeface="Times New Roman" pitchFamily="18" charset="0"/>
                      </a:endParaRPr>
                    </a:p>
                  </a:txBody>
                  <a:tcPr/>
                </a:tc>
                <a:tc>
                  <a:txBody>
                    <a:bodyPr/>
                    <a:lstStyle/>
                    <a:p>
                      <a:pPr algn="ctr" rtl="0"/>
                      <a:r>
                        <a:rPr lang="en-US" sz="1400" baseline="0" dirty="0">
                          <a:latin typeface="Times New Roman" pitchFamily="18" charset="0"/>
                          <a:cs typeface="Times New Roman" pitchFamily="18" charset="0"/>
                        </a:rPr>
                        <a:t>Chromosome</a:t>
                      </a:r>
                      <a:r>
                        <a:rPr lang="ar-SA" sz="1400" baseline="0" dirty="0">
                          <a:latin typeface="Times New Roman" pitchFamily="18" charset="0"/>
                          <a:cs typeface="Times New Roman" pitchFamily="18" charset="0"/>
                        </a:rPr>
                        <a:t>-</a:t>
                      </a:r>
                      <a:r>
                        <a:rPr lang="en-GB" sz="1400" baseline="0" dirty="0">
                          <a:latin typeface="Times New Roman" pitchFamily="18" charset="0"/>
                          <a:cs typeface="Times New Roman" pitchFamily="18" charset="0"/>
                        </a:rPr>
                        <a:t>2</a:t>
                      </a:r>
                      <a:endParaRPr lang="ar-SA" sz="1400" dirty="0">
                        <a:latin typeface="Times New Roman" pitchFamily="18" charset="0"/>
                        <a:cs typeface="Times New Roman" pitchFamily="18" charset="0"/>
                      </a:endParaRPr>
                    </a:p>
                  </a:txBody>
                  <a:tcPr/>
                </a:tc>
                <a:tc>
                  <a:txBody>
                    <a:bodyPr/>
                    <a:lstStyle/>
                    <a:p>
                      <a:pPr algn="ctr" rtl="1"/>
                      <a:endParaRPr lang="ar-SA" sz="1400" dirty="0">
                        <a:latin typeface="Times New Roman" pitchFamily="18" charset="0"/>
                        <a:cs typeface="Times New Roman" pitchFamily="18" charset="0"/>
                      </a:endParaRPr>
                    </a:p>
                  </a:txBody>
                  <a:tcPr/>
                </a:tc>
                <a:extLst>
                  <a:ext uri="{0D108BD9-81ED-4DB2-BD59-A6C34878D82A}">
                    <a16:rowId xmlns:a16="http://schemas.microsoft.com/office/drawing/2014/main" val="10007"/>
                  </a:ext>
                </a:extLst>
              </a:tr>
              <a:tr h="538509">
                <a:tc>
                  <a:txBody>
                    <a:bodyPr/>
                    <a:lstStyle/>
                    <a:p>
                      <a:pPr algn="ctr" rtl="1"/>
                      <a:r>
                        <a:rPr lang="en-GB" sz="1600" b="1" baseline="0" dirty="0">
                          <a:latin typeface="Times New Roman" pitchFamily="18" charset="0"/>
                          <a:cs typeface="Times New Roman" pitchFamily="18" charset="0"/>
                        </a:rPr>
                        <a:t> </a:t>
                      </a:r>
                      <a:r>
                        <a:rPr lang="en-GB" sz="1600" b="1" dirty="0" err="1">
                          <a:latin typeface="Times New Roman" pitchFamily="18" charset="0"/>
                          <a:cs typeface="Times New Roman" pitchFamily="18" charset="0"/>
                        </a:rPr>
                        <a:t>apterous</a:t>
                      </a:r>
                      <a:r>
                        <a:rPr lang="en-GB" sz="1600" b="1" dirty="0">
                          <a:latin typeface="Times New Roman" pitchFamily="18" charset="0"/>
                          <a:cs typeface="Times New Roman" pitchFamily="18" charset="0"/>
                        </a:rPr>
                        <a:t> wings  </a:t>
                      </a:r>
                      <a:endParaRPr lang="ar-SA" sz="1600" b="1" dirty="0">
                        <a:latin typeface="Times New Roman" pitchFamily="18" charset="0"/>
                        <a:cs typeface="Times New Roman" pitchFamily="18" charset="0"/>
                      </a:endParaRPr>
                    </a:p>
                  </a:txBody>
                  <a:tcPr/>
                </a:tc>
                <a:tc>
                  <a:txBody>
                    <a:bodyPr/>
                    <a:lstStyle/>
                    <a:p>
                      <a:pPr algn="ctr" rtl="1"/>
                      <a:r>
                        <a:rPr lang="en-GB" sz="1800" dirty="0" err="1">
                          <a:latin typeface="Times New Roman" pitchFamily="18" charset="0"/>
                          <a:cs typeface="Times New Roman" pitchFamily="18" charset="0"/>
                        </a:rPr>
                        <a:t>ap</a:t>
                      </a:r>
                      <a:endParaRPr lang="ar-SA" sz="1800" dirty="0">
                        <a:latin typeface="Times New Roman" pitchFamily="18" charset="0"/>
                        <a:cs typeface="Times New Roman" pitchFamily="18" charset="0"/>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en-US" sz="1400" b="1" kern="1200" baseline="0" dirty="0">
                          <a:solidFill>
                            <a:schemeClr val="dk1"/>
                          </a:solidFill>
                          <a:latin typeface="+mn-lt"/>
                          <a:ea typeface="+mn-ea"/>
                          <a:cs typeface="+mn-cs"/>
                        </a:rPr>
                        <a:t>recessive</a:t>
                      </a:r>
                      <a:endParaRPr lang="ar-SA" sz="1100" dirty="0">
                        <a:latin typeface="Times New Roman" pitchFamily="18" charset="0"/>
                        <a:cs typeface="Times New Roman" pitchFamily="18" charset="0"/>
                      </a:endParaRPr>
                    </a:p>
                    <a:p>
                      <a:pPr algn="ctr" rtl="1"/>
                      <a:endParaRPr lang="ar-SA" sz="1400" dirty="0">
                        <a:latin typeface="Times New Roman" pitchFamily="18" charset="0"/>
                        <a:cs typeface="Times New Roman" pitchFamily="18" charset="0"/>
                      </a:endParaRPr>
                    </a:p>
                  </a:txBody>
                  <a:tcPr/>
                </a:tc>
                <a:tc>
                  <a:txBody>
                    <a:bodyPr/>
                    <a:lstStyle/>
                    <a:p>
                      <a:pPr algn="ctr" rtl="0"/>
                      <a:r>
                        <a:rPr lang="en-US" sz="1400" baseline="0" dirty="0">
                          <a:latin typeface="Times New Roman" pitchFamily="18" charset="0"/>
                          <a:cs typeface="Times New Roman" pitchFamily="18" charset="0"/>
                        </a:rPr>
                        <a:t>Chromosome</a:t>
                      </a:r>
                      <a:r>
                        <a:rPr lang="ar-SA" sz="1400" baseline="0" dirty="0">
                          <a:latin typeface="Times New Roman" pitchFamily="18" charset="0"/>
                          <a:cs typeface="Times New Roman" pitchFamily="18" charset="0"/>
                        </a:rPr>
                        <a:t>-</a:t>
                      </a:r>
                      <a:r>
                        <a:rPr lang="en-GB" sz="1400" baseline="0" dirty="0">
                          <a:latin typeface="Times New Roman" pitchFamily="18" charset="0"/>
                          <a:cs typeface="Times New Roman" pitchFamily="18" charset="0"/>
                        </a:rPr>
                        <a:t>3</a:t>
                      </a:r>
                      <a:endParaRPr lang="ar-SA" sz="1400" dirty="0">
                        <a:latin typeface="Times New Roman" pitchFamily="18" charset="0"/>
                        <a:cs typeface="Times New Roman" pitchFamily="18" charset="0"/>
                      </a:endParaRPr>
                    </a:p>
                  </a:txBody>
                  <a:tcPr/>
                </a:tc>
                <a:tc>
                  <a:txBody>
                    <a:bodyPr/>
                    <a:lstStyle/>
                    <a:p>
                      <a:pPr algn="ctr" rtl="1"/>
                      <a:endParaRPr lang="ar-SA" sz="1400" dirty="0">
                        <a:latin typeface="Times New Roman" pitchFamily="18" charset="0"/>
                        <a:cs typeface="Times New Roman" pitchFamily="18" charset="0"/>
                      </a:endParaRPr>
                    </a:p>
                  </a:txBody>
                  <a:tcPr/>
                </a:tc>
                <a:extLst>
                  <a:ext uri="{0D108BD9-81ED-4DB2-BD59-A6C34878D82A}">
                    <a16:rowId xmlns:a16="http://schemas.microsoft.com/office/drawing/2014/main" val="10008"/>
                  </a:ext>
                </a:extLst>
              </a:tr>
              <a:tr h="53850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GB" sz="1600" b="1" dirty="0">
                          <a:latin typeface="Times New Roman" pitchFamily="18" charset="0"/>
                          <a:cs typeface="Times New Roman" pitchFamily="18" charset="0"/>
                        </a:rPr>
                        <a:t>yellow body </a:t>
                      </a:r>
                      <a:r>
                        <a:rPr lang="ar-SA" sz="1600" b="1" dirty="0">
                          <a:latin typeface="Times New Roman" pitchFamily="18" charset="0"/>
                          <a:cs typeface="Times New Roman" pitchFamily="18" charset="0"/>
                        </a:rPr>
                        <a:t>,</a:t>
                      </a:r>
                      <a:r>
                        <a:rPr lang="ar-SA" sz="1600" b="1" baseline="0" dirty="0">
                          <a:latin typeface="Times New Roman" pitchFamily="18" charset="0"/>
                          <a:cs typeface="Times New Roman" pitchFamily="18" charset="0"/>
                        </a:rPr>
                        <a:t> </a:t>
                      </a:r>
                      <a:r>
                        <a:rPr lang="en-GB" sz="1600" b="1" dirty="0">
                          <a:latin typeface="Times New Roman" pitchFamily="18" charset="0"/>
                          <a:cs typeface="Times New Roman" pitchFamily="18" charset="0"/>
                        </a:rPr>
                        <a:t>white eyes </a:t>
                      </a:r>
                      <a:endParaRPr lang="ar-SA" sz="1600" b="1" dirty="0">
                        <a:latin typeface="Times New Roman" pitchFamily="18" charset="0"/>
                        <a:cs typeface="Times New Roman" pitchFamily="18" charset="0"/>
                      </a:endParaRPr>
                    </a:p>
                    <a:p>
                      <a:pPr algn="ctr" rtl="1"/>
                      <a:endParaRPr lang="ar-SA" sz="1600" b="1" dirty="0">
                        <a:latin typeface="Times New Roman" pitchFamily="18" charset="0"/>
                        <a:cs typeface="Times New Roman" pitchFamily="18" charset="0"/>
                      </a:endParaRPr>
                    </a:p>
                  </a:txBody>
                  <a:tcPr/>
                </a:tc>
                <a:tc>
                  <a:txBody>
                    <a:bodyPr/>
                    <a:lstStyle/>
                    <a:p>
                      <a:pPr algn="ctr" rtl="1"/>
                      <a:r>
                        <a:rPr lang="en-GB" sz="1800" dirty="0">
                          <a:latin typeface="Times New Roman" pitchFamily="18" charset="0"/>
                          <a:cs typeface="Times New Roman" pitchFamily="18" charset="0"/>
                        </a:rPr>
                        <a:t>y , w</a:t>
                      </a:r>
                      <a:endParaRPr lang="ar-SA" sz="1800" dirty="0">
                        <a:latin typeface="Times New Roman" pitchFamily="18" charset="0"/>
                        <a:cs typeface="Times New Roman" pitchFamily="18" charset="0"/>
                      </a:endParaRPr>
                    </a:p>
                  </a:txBody>
                  <a:tcPr/>
                </a:tc>
                <a:tc>
                  <a:txBody>
                    <a:bodyPr/>
                    <a:lstStyle/>
                    <a:p>
                      <a:pPr algn="ctr" rtl="1"/>
                      <a:endParaRPr lang="ar-SA" sz="1400">
                        <a:latin typeface="Times New Roman" pitchFamily="18" charset="0"/>
                        <a:cs typeface="Times New Roman" pitchFamily="18" charset="0"/>
                      </a:endParaRPr>
                    </a:p>
                  </a:txBody>
                  <a:tcPr/>
                </a:tc>
                <a:tc>
                  <a:txBody>
                    <a:bodyPr/>
                    <a:lstStyle/>
                    <a:p>
                      <a:pPr algn="ctr" rtl="1"/>
                      <a:endParaRPr lang="ar-SA" sz="1400" dirty="0">
                        <a:latin typeface="Times New Roman" pitchFamily="18" charset="0"/>
                        <a:cs typeface="Times New Roman" pitchFamily="18" charset="0"/>
                      </a:endParaRPr>
                    </a:p>
                  </a:txBody>
                  <a:tcPr/>
                </a:tc>
                <a:tc>
                  <a:txBody>
                    <a:bodyPr/>
                    <a:lstStyle/>
                    <a:p>
                      <a:pPr algn="ctr" rtl="1"/>
                      <a:endParaRPr lang="ar-SA" sz="1400" dirty="0">
                        <a:latin typeface="Times New Roman" pitchFamily="18" charset="0"/>
                        <a:cs typeface="Times New Roman" pitchFamily="18" charset="0"/>
                      </a:endParaRPr>
                    </a:p>
                  </a:txBody>
                  <a:tcPr/>
                </a:tc>
                <a:extLst>
                  <a:ext uri="{0D108BD9-81ED-4DB2-BD59-A6C34878D82A}">
                    <a16:rowId xmlns:a16="http://schemas.microsoft.com/office/drawing/2014/main" val="10009"/>
                  </a:ext>
                </a:extLst>
              </a:tr>
              <a:tr h="524561">
                <a:tc>
                  <a:txBody>
                    <a:bodyPr/>
                    <a:lstStyle/>
                    <a:p>
                      <a:pPr algn="ctr" rtl="1"/>
                      <a:r>
                        <a:rPr lang="en-GB" sz="1600" b="1" dirty="0">
                          <a:latin typeface="Times New Roman" pitchFamily="18" charset="0"/>
                          <a:cs typeface="Times New Roman" pitchFamily="18" charset="0"/>
                        </a:rPr>
                        <a:t> </a:t>
                      </a:r>
                      <a:r>
                        <a:rPr lang="en-GB" sz="1600" b="1" dirty="0" err="1">
                          <a:latin typeface="Times New Roman" pitchFamily="18" charset="0"/>
                          <a:cs typeface="Times New Roman" pitchFamily="18" charset="0"/>
                        </a:rPr>
                        <a:t>apterous</a:t>
                      </a:r>
                      <a:r>
                        <a:rPr lang="en-GB" sz="1600" b="1" dirty="0">
                          <a:latin typeface="Times New Roman" pitchFamily="18" charset="0"/>
                          <a:cs typeface="Times New Roman" pitchFamily="18" charset="0"/>
                        </a:rPr>
                        <a:t> </a:t>
                      </a:r>
                      <a:r>
                        <a:rPr lang="ar-SA" sz="1600" b="1" baseline="0" dirty="0">
                          <a:latin typeface="Times New Roman" pitchFamily="18" charset="0"/>
                          <a:cs typeface="Times New Roman" pitchFamily="18" charset="0"/>
                        </a:rPr>
                        <a:t>، </a:t>
                      </a:r>
                      <a:r>
                        <a:rPr lang="en-GB" sz="1600" b="1" dirty="0">
                          <a:latin typeface="Times New Roman" pitchFamily="18" charset="0"/>
                          <a:cs typeface="Times New Roman" pitchFamily="18" charset="0"/>
                        </a:rPr>
                        <a:t>sepia eyes </a:t>
                      </a:r>
                      <a:endParaRPr lang="ar-SA" sz="1600" b="1" dirty="0">
                        <a:latin typeface="Times New Roman" pitchFamily="18" charset="0"/>
                        <a:cs typeface="Times New Roman" pitchFamily="18" charset="0"/>
                      </a:endParaRPr>
                    </a:p>
                  </a:txBody>
                  <a:tcPr/>
                </a:tc>
                <a:tc>
                  <a:txBody>
                    <a:bodyPr/>
                    <a:lstStyle/>
                    <a:p>
                      <a:pPr algn="ctr" rtl="1"/>
                      <a:r>
                        <a:rPr lang="en-GB" sz="1800" dirty="0">
                          <a:latin typeface="Times New Roman" pitchFamily="18" charset="0"/>
                          <a:cs typeface="Times New Roman" pitchFamily="18" charset="0"/>
                        </a:rPr>
                        <a:t>se, </a:t>
                      </a:r>
                      <a:r>
                        <a:rPr lang="en-GB" sz="1800" dirty="0" err="1">
                          <a:latin typeface="Times New Roman" pitchFamily="18" charset="0"/>
                          <a:cs typeface="Times New Roman" pitchFamily="18" charset="0"/>
                        </a:rPr>
                        <a:t>ap</a:t>
                      </a:r>
                      <a:endParaRPr lang="ar-SA" sz="1800" dirty="0">
                        <a:latin typeface="Times New Roman" pitchFamily="18" charset="0"/>
                        <a:cs typeface="Times New Roman" pitchFamily="18" charset="0"/>
                      </a:endParaRPr>
                    </a:p>
                  </a:txBody>
                  <a:tcPr/>
                </a:tc>
                <a:tc>
                  <a:txBody>
                    <a:bodyPr/>
                    <a:lstStyle/>
                    <a:p>
                      <a:pPr algn="ctr" rtl="1"/>
                      <a:endParaRPr lang="ar-SA" sz="1400" dirty="0">
                        <a:latin typeface="Times New Roman" pitchFamily="18" charset="0"/>
                        <a:cs typeface="Times New Roman" pitchFamily="18" charset="0"/>
                      </a:endParaRPr>
                    </a:p>
                  </a:txBody>
                  <a:tcPr/>
                </a:tc>
                <a:tc>
                  <a:txBody>
                    <a:bodyPr/>
                    <a:lstStyle/>
                    <a:p>
                      <a:pPr algn="ctr" rtl="1"/>
                      <a:endParaRPr lang="ar-SA" sz="1400" dirty="0">
                        <a:latin typeface="Times New Roman" pitchFamily="18" charset="0"/>
                        <a:cs typeface="Times New Roman" pitchFamily="18" charset="0"/>
                      </a:endParaRPr>
                    </a:p>
                  </a:txBody>
                  <a:tcPr/>
                </a:tc>
                <a:tc>
                  <a:txBody>
                    <a:bodyPr/>
                    <a:lstStyle/>
                    <a:p>
                      <a:pPr algn="ctr" rtl="1"/>
                      <a:endParaRPr lang="ar-SA" sz="1400" dirty="0">
                        <a:latin typeface="Times New Roman" pitchFamily="18" charset="0"/>
                        <a:cs typeface="Times New Roman" pitchFamily="18" charset="0"/>
                      </a:endParaRPr>
                    </a:p>
                  </a:txBody>
                  <a:tcPr/>
                </a:tc>
                <a:extLst>
                  <a:ext uri="{0D108BD9-81ED-4DB2-BD59-A6C34878D82A}">
                    <a16:rowId xmlns:a16="http://schemas.microsoft.com/office/drawing/2014/main" val="10010"/>
                  </a:ext>
                </a:extLst>
              </a:tr>
              <a:tr h="53850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600" b="1" i="0" dirty="0">
                          <a:latin typeface="Times New Roman" pitchFamily="18" charset="0"/>
                          <a:cs typeface="Times New Roman" pitchFamily="18" charset="0"/>
                        </a:rPr>
                        <a:t>wingless</a:t>
                      </a:r>
                      <a:r>
                        <a:rPr lang="en-US" sz="1600" b="1" i="1" dirty="0"/>
                        <a:t> </a:t>
                      </a:r>
                      <a:r>
                        <a:rPr lang="ar-SA" sz="1600" b="1" dirty="0">
                          <a:latin typeface="Times New Roman" pitchFamily="18" charset="0"/>
                          <a:cs typeface="Times New Roman" pitchFamily="18" charset="0"/>
                        </a:rPr>
                        <a:t>، </a:t>
                      </a:r>
                      <a:r>
                        <a:rPr lang="en-GB" sz="1600" b="1" dirty="0">
                          <a:latin typeface="Times New Roman" pitchFamily="18" charset="0"/>
                          <a:cs typeface="Times New Roman" pitchFamily="18" charset="0"/>
                        </a:rPr>
                        <a:t>white eyes </a:t>
                      </a:r>
                      <a:endParaRPr lang="ar-SA" sz="1600" b="1" dirty="0">
                        <a:latin typeface="Times New Roman" pitchFamily="18" charset="0"/>
                        <a:cs typeface="Times New Roman" pitchFamily="18" charset="0"/>
                      </a:endParaRPr>
                    </a:p>
                    <a:p>
                      <a:pPr algn="ctr" rtl="1"/>
                      <a:endParaRPr lang="ar-SA" sz="1600" b="1" dirty="0">
                        <a:latin typeface="Times New Roman" pitchFamily="18" charset="0"/>
                        <a:cs typeface="Times New Roman" pitchFamily="18" charset="0"/>
                      </a:endParaRPr>
                    </a:p>
                  </a:txBody>
                  <a:tcPr/>
                </a:tc>
                <a:tc>
                  <a:txBody>
                    <a:bodyPr/>
                    <a:lstStyle/>
                    <a:p>
                      <a:pPr algn="ctr" rtl="1"/>
                      <a:r>
                        <a:rPr lang="en-GB" sz="1800" dirty="0">
                          <a:latin typeface="Times New Roman" pitchFamily="18" charset="0"/>
                          <a:cs typeface="Times New Roman" pitchFamily="18" charset="0"/>
                        </a:rPr>
                        <a:t>vg, w</a:t>
                      </a:r>
                      <a:endParaRPr lang="ar-SA" sz="1800" dirty="0">
                        <a:latin typeface="Times New Roman" pitchFamily="18" charset="0"/>
                        <a:cs typeface="Times New Roman" pitchFamily="18" charset="0"/>
                      </a:endParaRPr>
                    </a:p>
                  </a:txBody>
                  <a:tcPr/>
                </a:tc>
                <a:tc>
                  <a:txBody>
                    <a:bodyPr/>
                    <a:lstStyle/>
                    <a:p>
                      <a:pPr algn="ctr" rtl="1"/>
                      <a:endParaRPr lang="ar-SA" sz="1400" dirty="0">
                        <a:latin typeface="Times New Roman" pitchFamily="18" charset="0"/>
                        <a:cs typeface="Times New Roman" pitchFamily="18" charset="0"/>
                      </a:endParaRPr>
                    </a:p>
                  </a:txBody>
                  <a:tcPr/>
                </a:tc>
                <a:tc>
                  <a:txBody>
                    <a:bodyPr/>
                    <a:lstStyle/>
                    <a:p>
                      <a:pPr algn="ctr" rtl="1"/>
                      <a:endParaRPr lang="ar-SA" sz="1400" dirty="0">
                        <a:latin typeface="Times New Roman" pitchFamily="18" charset="0"/>
                        <a:cs typeface="Times New Roman" pitchFamily="18" charset="0"/>
                      </a:endParaRPr>
                    </a:p>
                  </a:txBody>
                  <a:tcPr/>
                </a:tc>
                <a:tc>
                  <a:txBody>
                    <a:bodyPr/>
                    <a:lstStyle/>
                    <a:p>
                      <a:pPr algn="ctr" rtl="1"/>
                      <a:endParaRPr lang="ar-SA" sz="1400" dirty="0">
                        <a:latin typeface="Times New Roman" pitchFamily="18" charset="0"/>
                        <a:cs typeface="Times New Roman" pitchFamily="18" charset="0"/>
                      </a:endParaRPr>
                    </a:p>
                  </a:txBody>
                  <a:tcPr/>
                </a:tc>
                <a:extLst>
                  <a:ext uri="{0D108BD9-81ED-4DB2-BD59-A6C34878D82A}">
                    <a16:rowId xmlns:a16="http://schemas.microsoft.com/office/drawing/2014/main" val="10011"/>
                  </a:ext>
                </a:extLst>
              </a:tr>
            </a:tbl>
          </a:graphicData>
        </a:graphic>
      </p:graphicFrame>
      <p:pic>
        <p:nvPicPr>
          <p:cNvPr id="5" name="Picture 4" descr="http://www.exploratorium.edu/exhibits/mutant_flies/images/yellow-fly_thumb.gif"/>
          <p:cNvPicPr>
            <a:picLocks noChangeAspect="1" noChangeArrowheads="1"/>
          </p:cNvPicPr>
          <p:nvPr/>
        </p:nvPicPr>
        <p:blipFill>
          <a:blip r:embed="rId2" cstate="print"/>
          <a:srcRect/>
          <a:stretch>
            <a:fillRect/>
          </a:stretch>
        </p:blipFill>
        <p:spPr bwMode="auto">
          <a:xfrm>
            <a:off x="571472" y="571480"/>
            <a:ext cx="812676" cy="752478"/>
          </a:xfrm>
          <a:prstGeom prst="rect">
            <a:avLst/>
          </a:prstGeom>
          <a:noFill/>
          <a:ln w="9525">
            <a:noFill/>
            <a:miter lim="800000"/>
            <a:headEnd/>
            <a:tailEnd/>
          </a:ln>
        </p:spPr>
      </p:pic>
      <p:pic>
        <p:nvPicPr>
          <p:cNvPr id="6" name="Picture 6" descr="http://www.exploratorium.edu/exhibits/mutant_flies/images/ebony_thumb.gif"/>
          <p:cNvPicPr>
            <a:picLocks noChangeAspect="1" noChangeArrowheads="1"/>
          </p:cNvPicPr>
          <p:nvPr/>
        </p:nvPicPr>
        <p:blipFill>
          <a:blip r:embed="rId3" cstate="print"/>
          <a:srcRect/>
          <a:stretch>
            <a:fillRect/>
          </a:stretch>
        </p:blipFill>
        <p:spPr bwMode="auto">
          <a:xfrm>
            <a:off x="642910" y="1071546"/>
            <a:ext cx="812676" cy="752478"/>
          </a:xfrm>
          <a:prstGeom prst="rect">
            <a:avLst/>
          </a:prstGeom>
          <a:noFill/>
          <a:ln w="9525">
            <a:noFill/>
            <a:miter lim="800000"/>
            <a:headEnd/>
            <a:tailEnd/>
          </a:ln>
        </p:spPr>
      </p:pic>
      <p:pic>
        <p:nvPicPr>
          <p:cNvPr id="7" name="Picture 6" descr="http://www.exploratorium.edu/exhibits/mutant_flies/images/ebony_thumb.gif"/>
          <p:cNvPicPr>
            <a:picLocks noChangeAspect="1" noChangeArrowheads="1"/>
          </p:cNvPicPr>
          <p:nvPr/>
        </p:nvPicPr>
        <p:blipFill>
          <a:blip r:embed="rId3" cstate="print"/>
          <a:srcRect/>
          <a:stretch>
            <a:fillRect/>
          </a:stretch>
        </p:blipFill>
        <p:spPr bwMode="auto">
          <a:xfrm>
            <a:off x="642910" y="1785926"/>
            <a:ext cx="740668" cy="685804"/>
          </a:xfrm>
          <a:prstGeom prst="rect">
            <a:avLst/>
          </a:prstGeom>
          <a:noFill/>
          <a:ln w="9525">
            <a:noFill/>
            <a:miter lim="800000"/>
            <a:headEnd/>
            <a:tailEnd/>
          </a:ln>
        </p:spPr>
      </p:pic>
      <p:pic>
        <p:nvPicPr>
          <p:cNvPr id="8" name="Picture 4" descr="http://www.exploratorium.edu/exhibits/mutant_flies/images/normal_thumb.gif"/>
          <p:cNvPicPr>
            <a:picLocks noChangeAspect="1" noChangeArrowheads="1"/>
          </p:cNvPicPr>
          <p:nvPr/>
        </p:nvPicPr>
        <p:blipFill>
          <a:blip r:embed="rId4" cstate="print"/>
          <a:srcRect/>
          <a:stretch>
            <a:fillRect/>
          </a:stretch>
        </p:blipFill>
        <p:spPr bwMode="auto">
          <a:xfrm rot="182678">
            <a:off x="732518" y="2734327"/>
            <a:ext cx="760764" cy="704411"/>
          </a:xfrm>
          <a:prstGeom prst="rect">
            <a:avLst/>
          </a:prstGeom>
          <a:noFill/>
          <a:ln w="9525">
            <a:noFill/>
            <a:miter lim="800000"/>
            <a:headEnd/>
            <a:tailEnd/>
          </a:ln>
        </p:spPr>
      </p:pic>
      <p:pic>
        <p:nvPicPr>
          <p:cNvPr id="9" name="Picture 2" descr="http://www.exploratorium.edu/exhibits/mutant_flies/images/white-eyes_thumb.gif"/>
          <p:cNvPicPr>
            <a:picLocks noChangeAspect="1" noChangeArrowheads="1"/>
          </p:cNvPicPr>
          <p:nvPr/>
        </p:nvPicPr>
        <p:blipFill>
          <a:blip r:embed="rId5" cstate="print"/>
          <a:srcRect/>
          <a:stretch>
            <a:fillRect/>
          </a:stretch>
        </p:blipFill>
        <p:spPr bwMode="auto">
          <a:xfrm rot="3059904">
            <a:off x="694476" y="2202307"/>
            <a:ext cx="744145" cy="855339"/>
          </a:xfrm>
          <a:prstGeom prst="rect">
            <a:avLst/>
          </a:prstGeom>
          <a:noFill/>
          <a:ln w="9525">
            <a:noFill/>
            <a:miter lim="800000"/>
            <a:headEnd/>
            <a:tailEnd/>
          </a:ln>
        </p:spPr>
      </p:pic>
      <p:pic>
        <p:nvPicPr>
          <p:cNvPr id="10" name="Picture 2" descr="http://www.exploratorium.edu/exhibits/mutant_flies/images/short-wings_thumb.gif"/>
          <p:cNvPicPr>
            <a:picLocks noChangeAspect="1" noChangeArrowheads="1"/>
          </p:cNvPicPr>
          <p:nvPr/>
        </p:nvPicPr>
        <p:blipFill>
          <a:blip r:embed="rId6" cstate="print"/>
          <a:srcRect/>
          <a:stretch>
            <a:fillRect/>
          </a:stretch>
        </p:blipFill>
        <p:spPr bwMode="auto">
          <a:xfrm rot="16200000">
            <a:off x="841810" y="3407581"/>
            <a:ext cx="669491" cy="660072"/>
          </a:xfrm>
          <a:prstGeom prst="rect">
            <a:avLst/>
          </a:prstGeom>
          <a:noFill/>
          <a:ln w="9525">
            <a:noFill/>
            <a:miter lim="800000"/>
            <a:headEnd/>
            <a:tailEnd/>
          </a:ln>
        </p:spPr>
      </p:pic>
      <p:pic>
        <p:nvPicPr>
          <p:cNvPr id="11" name="Picture 4" descr="http://t3.gstatic.com/images?q=tbn:qMWTunP-QOwJfM:http://farm4.static.flickr.com/3278/3062233590_ac0d95bee1.jpg"/>
          <p:cNvPicPr>
            <a:picLocks noChangeAspect="1" noChangeArrowheads="1"/>
          </p:cNvPicPr>
          <p:nvPr/>
        </p:nvPicPr>
        <p:blipFill>
          <a:blip r:embed="rId7" cstate="print"/>
          <a:srcRect r="8571" b="30000"/>
          <a:stretch>
            <a:fillRect/>
          </a:stretch>
        </p:blipFill>
        <p:spPr bwMode="auto">
          <a:xfrm>
            <a:off x="714348" y="4071942"/>
            <a:ext cx="785818" cy="50006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29600" cy="1399032"/>
          </a:xfrm>
        </p:spPr>
        <p:txBody>
          <a:bodyPr>
            <a:normAutofit/>
          </a:bodyPr>
          <a:lstStyle/>
          <a:p>
            <a:pPr algn="ctr"/>
            <a:r>
              <a:rPr lang="en-GB" sz="3200" dirty="0">
                <a:solidFill>
                  <a:schemeClr val="accent5"/>
                </a:solidFill>
              </a:rPr>
              <a:t>I</a:t>
            </a:r>
            <a:r>
              <a:rPr lang="en-GB" sz="3200" dirty="0"/>
              <a:t>mportant </a:t>
            </a:r>
            <a:r>
              <a:rPr lang="en-GB" sz="3200" dirty="0">
                <a:solidFill>
                  <a:schemeClr val="accent5"/>
                </a:solidFill>
              </a:rPr>
              <a:t>D</a:t>
            </a:r>
            <a:r>
              <a:rPr lang="en-GB" sz="3200" dirty="0"/>
              <a:t>efinitions in </a:t>
            </a:r>
            <a:r>
              <a:rPr lang="en-GB" sz="3200" dirty="0">
                <a:solidFill>
                  <a:schemeClr val="accent5"/>
                </a:solidFill>
              </a:rPr>
              <a:t>G</a:t>
            </a:r>
            <a:r>
              <a:rPr lang="en-GB" sz="3200" dirty="0"/>
              <a:t>enetics </a:t>
            </a:r>
            <a:endParaRPr lang="ar-SA" sz="3200" dirty="0"/>
          </a:p>
        </p:txBody>
      </p:sp>
      <p:sp>
        <p:nvSpPr>
          <p:cNvPr id="3" name="عنصر نائب للمحتوى 2"/>
          <p:cNvSpPr>
            <a:spLocks noGrp="1"/>
          </p:cNvSpPr>
          <p:nvPr>
            <p:ph idx="1"/>
          </p:nvPr>
        </p:nvSpPr>
        <p:spPr>
          <a:xfrm>
            <a:off x="214282" y="1285860"/>
            <a:ext cx="8643998" cy="5357850"/>
          </a:xfrm>
        </p:spPr>
        <p:txBody>
          <a:bodyPr>
            <a:normAutofit fontScale="92500" lnSpcReduction="10000"/>
          </a:bodyPr>
          <a:lstStyle/>
          <a:p>
            <a:pPr algn="l" rtl="0">
              <a:lnSpc>
                <a:spcPct val="150000"/>
              </a:lnSpc>
              <a:spcBef>
                <a:spcPts val="0"/>
              </a:spcBef>
              <a:buFont typeface="Wingdings" pitchFamily="2" charset="2"/>
              <a:buChar char="v"/>
              <a:defRPr/>
            </a:pPr>
            <a:r>
              <a:rPr lang="en-US" sz="1900" b="1" dirty="0" err="1">
                <a:solidFill>
                  <a:schemeClr val="accent6">
                    <a:lumMod val="60000"/>
                    <a:lumOff val="40000"/>
                  </a:schemeClr>
                </a:solidFill>
              </a:rPr>
              <a:t>Mendelian</a:t>
            </a:r>
            <a:r>
              <a:rPr lang="en-US" sz="1900" b="1" dirty="0">
                <a:solidFill>
                  <a:schemeClr val="accent6">
                    <a:lumMod val="60000"/>
                    <a:lumOff val="40000"/>
                  </a:schemeClr>
                </a:solidFill>
              </a:rPr>
              <a:t> law </a:t>
            </a:r>
            <a:r>
              <a:rPr lang="en-US" sz="1900" b="1" dirty="0"/>
              <a:t>stating that for every pair of </a:t>
            </a:r>
            <a:r>
              <a:rPr lang="en-US" sz="1900" b="1" i="1" dirty="0"/>
              <a:t>unit factors</a:t>
            </a:r>
            <a:r>
              <a:rPr lang="en-US" sz="1900" b="1" dirty="0"/>
              <a:t>, each of them would </a:t>
            </a:r>
            <a:r>
              <a:rPr lang="en-US" sz="1900" b="1" dirty="0">
                <a:solidFill>
                  <a:srgbClr val="FF0000"/>
                </a:solidFill>
              </a:rPr>
              <a:t>assort</a:t>
            </a:r>
            <a:r>
              <a:rPr lang="en-US" sz="1900" b="1" dirty="0"/>
              <a:t> </a:t>
            </a:r>
            <a:r>
              <a:rPr lang="en-US" sz="1900" b="1" dirty="0">
                <a:solidFill>
                  <a:srgbClr val="FF0000"/>
                </a:solidFill>
              </a:rPr>
              <a:t>independently</a:t>
            </a:r>
            <a:r>
              <a:rPr lang="en-US" sz="1900" b="1" dirty="0"/>
              <a:t> into the newly formed gametes.</a:t>
            </a:r>
          </a:p>
          <a:p>
            <a:pPr algn="l" rtl="0">
              <a:lnSpc>
                <a:spcPct val="150000"/>
              </a:lnSpc>
              <a:spcBef>
                <a:spcPts val="0"/>
              </a:spcBef>
              <a:buFont typeface="Wingdings" pitchFamily="2" charset="2"/>
              <a:buChar char="v"/>
              <a:defRPr/>
            </a:pPr>
            <a:endParaRPr lang="en-US" sz="800" b="1" dirty="0">
              <a:solidFill>
                <a:schemeClr val="accent5"/>
              </a:solidFill>
              <a:cs typeface="Times New Roman" pitchFamily="18" charset="0"/>
            </a:endParaRPr>
          </a:p>
          <a:p>
            <a:pPr algn="l" rtl="0" fontAlgn="auto">
              <a:lnSpc>
                <a:spcPct val="150000"/>
              </a:lnSpc>
              <a:spcBef>
                <a:spcPts val="0"/>
              </a:spcBef>
              <a:spcAft>
                <a:spcPts val="0"/>
              </a:spcAft>
              <a:buNone/>
              <a:defRPr/>
            </a:pPr>
            <a:r>
              <a:rPr lang="en-US" sz="1900" b="1" dirty="0">
                <a:solidFill>
                  <a:schemeClr val="accent6">
                    <a:lumMod val="60000"/>
                    <a:lumOff val="40000"/>
                  </a:schemeClr>
                </a:solidFill>
                <a:cs typeface="Times New Roman" pitchFamily="18" charset="0"/>
              </a:rPr>
              <a:t>1</a:t>
            </a:r>
            <a:r>
              <a:rPr lang="ar-AE" sz="1900" b="1" dirty="0">
                <a:solidFill>
                  <a:schemeClr val="accent6">
                    <a:lumMod val="60000"/>
                    <a:lumOff val="40000"/>
                  </a:schemeClr>
                </a:solidFill>
                <a:cs typeface="Times New Roman" pitchFamily="18" charset="0"/>
              </a:rPr>
              <a:t> ـ </a:t>
            </a:r>
            <a:r>
              <a:rPr lang="en-US" sz="1900" b="1" dirty="0">
                <a:solidFill>
                  <a:schemeClr val="accent6">
                    <a:lumMod val="60000"/>
                    <a:lumOff val="40000"/>
                  </a:schemeClr>
                </a:solidFill>
                <a:cs typeface="Times New Roman" pitchFamily="18" charset="0"/>
              </a:rPr>
              <a:t>Principle of dominance</a:t>
            </a:r>
            <a:r>
              <a:rPr lang="ar-AE" sz="1900" b="1" dirty="0">
                <a:solidFill>
                  <a:schemeClr val="accent6">
                    <a:lumMod val="60000"/>
                    <a:lumOff val="40000"/>
                  </a:schemeClr>
                </a:solidFill>
                <a:cs typeface="Times New Roman" pitchFamily="18" charset="0"/>
              </a:rPr>
              <a:t> :</a:t>
            </a:r>
            <a:endParaRPr lang="en-US" sz="1900" b="1" dirty="0">
              <a:solidFill>
                <a:schemeClr val="accent6">
                  <a:lumMod val="60000"/>
                  <a:lumOff val="40000"/>
                </a:schemeClr>
              </a:solidFill>
              <a:cs typeface="Times New Roman" pitchFamily="18" charset="0"/>
            </a:endParaRPr>
          </a:p>
          <a:p>
            <a:pPr algn="l" fontAlgn="auto">
              <a:lnSpc>
                <a:spcPct val="150000"/>
              </a:lnSpc>
              <a:spcBef>
                <a:spcPts val="0"/>
              </a:spcBef>
              <a:spcAft>
                <a:spcPts val="0"/>
              </a:spcAft>
              <a:buNone/>
              <a:defRPr/>
            </a:pPr>
            <a:r>
              <a:rPr lang="en-US" sz="1900" b="1" dirty="0"/>
              <a:t>In a cross of parents that are pure for contrasting traits, only </a:t>
            </a:r>
            <a:r>
              <a:rPr lang="en-US" sz="1900" b="1" dirty="0">
                <a:solidFill>
                  <a:srgbClr val="C00000"/>
                </a:solidFill>
              </a:rPr>
              <a:t>one</a:t>
            </a:r>
            <a:r>
              <a:rPr lang="en-US" sz="1900" b="1" dirty="0"/>
              <a:t> form of the trait will </a:t>
            </a:r>
            <a:r>
              <a:rPr lang="en-US" sz="1900" b="1" dirty="0">
                <a:solidFill>
                  <a:srgbClr val="C00000"/>
                </a:solidFill>
              </a:rPr>
              <a:t>appear</a:t>
            </a:r>
            <a:r>
              <a:rPr lang="en-US" sz="1900" b="1" dirty="0"/>
              <a:t> in the </a:t>
            </a:r>
            <a:r>
              <a:rPr lang="en-US" sz="1900" b="1" dirty="0">
                <a:solidFill>
                  <a:srgbClr val="C00000"/>
                </a:solidFill>
              </a:rPr>
              <a:t>next generation</a:t>
            </a:r>
            <a:r>
              <a:rPr lang="en-US" sz="1900" b="1" dirty="0"/>
              <a:t>. </a:t>
            </a:r>
          </a:p>
          <a:p>
            <a:pPr algn="l" fontAlgn="auto">
              <a:lnSpc>
                <a:spcPct val="150000"/>
              </a:lnSpc>
              <a:spcBef>
                <a:spcPts val="0"/>
              </a:spcBef>
              <a:spcAft>
                <a:spcPts val="0"/>
              </a:spcAft>
              <a:buNone/>
              <a:defRPr/>
            </a:pPr>
            <a:r>
              <a:rPr lang="en-US" sz="1900" b="1" dirty="0"/>
              <a:t>- Offspring that are </a:t>
            </a:r>
            <a:r>
              <a:rPr lang="en-US" sz="1900" b="1" dirty="0">
                <a:solidFill>
                  <a:srgbClr val="C00000"/>
                </a:solidFill>
              </a:rPr>
              <a:t>hybrid</a:t>
            </a:r>
            <a:r>
              <a:rPr lang="en-US" sz="1900" b="1" dirty="0"/>
              <a:t> for a </a:t>
            </a:r>
            <a:r>
              <a:rPr lang="en-US" sz="1900" b="1" dirty="0">
                <a:solidFill>
                  <a:srgbClr val="C00000"/>
                </a:solidFill>
              </a:rPr>
              <a:t>trait</a:t>
            </a:r>
            <a:r>
              <a:rPr lang="en-US" sz="1900" b="1" dirty="0"/>
              <a:t> will have only the </a:t>
            </a:r>
            <a:r>
              <a:rPr lang="en-US" sz="1900" b="1" u="sng" dirty="0">
                <a:solidFill>
                  <a:srgbClr val="C00000"/>
                </a:solidFill>
              </a:rPr>
              <a:t>dominant trait </a:t>
            </a:r>
            <a:r>
              <a:rPr lang="en-US" sz="1900" b="1" dirty="0"/>
              <a:t>in the </a:t>
            </a:r>
            <a:r>
              <a:rPr lang="en-US" sz="1900" b="1" u="sng" dirty="0">
                <a:solidFill>
                  <a:srgbClr val="C00000"/>
                </a:solidFill>
              </a:rPr>
              <a:t>phenotype</a:t>
            </a:r>
            <a:r>
              <a:rPr lang="en-US" sz="1900" b="1" dirty="0"/>
              <a:t>.</a:t>
            </a:r>
            <a:endParaRPr lang="en-US" sz="1900" b="1" dirty="0">
              <a:solidFill>
                <a:schemeClr val="accent6">
                  <a:lumMod val="60000"/>
                  <a:lumOff val="40000"/>
                </a:schemeClr>
              </a:solidFill>
              <a:cs typeface="Times New Roman" pitchFamily="18" charset="0"/>
            </a:endParaRPr>
          </a:p>
          <a:p>
            <a:pPr algn="l" rtl="0">
              <a:lnSpc>
                <a:spcPct val="150000"/>
              </a:lnSpc>
              <a:buNone/>
            </a:pPr>
            <a:endParaRPr lang="en-US" sz="1200" b="1" dirty="0">
              <a:solidFill>
                <a:schemeClr val="accent6">
                  <a:lumMod val="60000"/>
                  <a:lumOff val="40000"/>
                </a:schemeClr>
              </a:solidFill>
              <a:cs typeface="Times New Roman" pitchFamily="18" charset="0"/>
            </a:endParaRPr>
          </a:p>
          <a:p>
            <a:pPr algn="l" rtl="0">
              <a:lnSpc>
                <a:spcPct val="150000"/>
              </a:lnSpc>
              <a:buNone/>
            </a:pPr>
            <a:r>
              <a:rPr lang="en-US" sz="1900" b="1" dirty="0">
                <a:solidFill>
                  <a:schemeClr val="accent6">
                    <a:lumMod val="60000"/>
                    <a:lumOff val="40000"/>
                  </a:schemeClr>
                </a:solidFill>
                <a:cs typeface="Times New Roman" pitchFamily="18" charset="0"/>
              </a:rPr>
              <a:t>2- </a:t>
            </a:r>
            <a:r>
              <a:rPr lang="en-GB" sz="1900" b="1" dirty="0">
                <a:solidFill>
                  <a:schemeClr val="accent6">
                    <a:lumMod val="60000"/>
                    <a:lumOff val="40000"/>
                  </a:schemeClr>
                </a:solidFill>
                <a:cs typeface="Times New Roman" pitchFamily="18" charset="0"/>
              </a:rPr>
              <a:t>law of segregation:</a:t>
            </a:r>
          </a:p>
          <a:p>
            <a:pPr algn="l" rtl="0">
              <a:lnSpc>
                <a:spcPct val="150000"/>
              </a:lnSpc>
              <a:buNone/>
            </a:pPr>
            <a:r>
              <a:rPr lang="en-GB" sz="1900" b="1" dirty="0">
                <a:cs typeface="Times New Roman" pitchFamily="18" charset="0"/>
              </a:rPr>
              <a:t>the pair of alleles of each parent </a:t>
            </a:r>
            <a:r>
              <a:rPr lang="en-GB" sz="1900" b="1" dirty="0">
                <a:solidFill>
                  <a:srgbClr val="C00000"/>
                </a:solidFill>
                <a:cs typeface="Times New Roman" pitchFamily="18" charset="0"/>
              </a:rPr>
              <a:t>separate</a:t>
            </a:r>
            <a:r>
              <a:rPr lang="en-GB" sz="1900" b="1" dirty="0">
                <a:cs typeface="Times New Roman" pitchFamily="18" charset="0"/>
              </a:rPr>
              <a:t> and only </a:t>
            </a:r>
            <a:r>
              <a:rPr lang="en-GB" sz="1900" b="1" dirty="0">
                <a:solidFill>
                  <a:srgbClr val="C00000"/>
                </a:solidFill>
                <a:cs typeface="Times New Roman" pitchFamily="18" charset="0"/>
              </a:rPr>
              <a:t>one</a:t>
            </a:r>
            <a:r>
              <a:rPr lang="en-GB" sz="1900" b="1" dirty="0">
                <a:cs typeface="Times New Roman" pitchFamily="18" charset="0"/>
              </a:rPr>
              <a:t> allele passes from each </a:t>
            </a:r>
            <a:r>
              <a:rPr lang="en-GB" sz="1900" b="1" dirty="0">
                <a:solidFill>
                  <a:srgbClr val="C00000"/>
                </a:solidFill>
                <a:cs typeface="Times New Roman" pitchFamily="18" charset="0"/>
              </a:rPr>
              <a:t>parent</a:t>
            </a:r>
            <a:r>
              <a:rPr lang="en-GB" sz="1900" b="1" dirty="0">
                <a:cs typeface="Times New Roman" pitchFamily="18" charset="0"/>
              </a:rPr>
              <a:t> on to an offspring. </a:t>
            </a:r>
          </a:p>
          <a:p>
            <a:pPr algn="l" rtl="0">
              <a:lnSpc>
                <a:spcPct val="150000"/>
              </a:lnSpc>
              <a:buNone/>
            </a:pPr>
            <a:r>
              <a:rPr lang="en-GB" sz="1900" b="1" dirty="0">
                <a:solidFill>
                  <a:srgbClr val="C00000"/>
                </a:solidFill>
                <a:cs typeface="Times New Roman" pitchFamily="18" charset="0"/>
              </a:rPr>
              <a:t>- Segregation</a:t>
            </a:r>
            <a:r>
              <a:rPr lang="en-GB" sz="1900" b="1" dirty="0">
                <a:cs typeface="Times New Roman" pitchFamily="18" charset="0"/>
              </a:rPr>
              <a:t> of alleles occurs during the process of gamete formation (</a:t>
            </a:r>
            <a:r>
              <a:rPr lang="en-GB" sz="1900" b="1" dirty="0">
                <a:solidFill>
                  <a:srgbClr val="C00000"/>
                </a:solidFill>
                <a:cs typeface="Times New Roman" pitchFamily="18" charset="0"/>
              </a:rPr>
              <a:t>meiosis</a:t>
            </a:r>
            <a:r>
              <a:rPr lang="en-GB" sz="1900" b="1" dirty="0">
                <a:cs typeface="Times New Roman"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en-GB" sz="2800" dirty="0">
                <a:solidFill>
                  <a:schemeClr val="accent5"/>
                </a:solidFill>
              </a:rPr>
              <a:t>I</a:t>
            </a:r>
            <a:r>
              <a:rPr lang="en-GB" sz="2800" dirty="0"/>
              <a:t>mportant </a:t>
            </a:r>
            <a:r>
              <a:rPr lang="en-GB" sz="2800" dirty="0">
                <a:solidFill>
                  <a:schemeClr val="accent5"/>
                </a:solidFill>
              </a:rPr>
              <a:t>D</a:t>
            </a:r>
            <a:r>
              <a:rPr lang="en-GB" sz="2800" dirty="0"/>
              <a:t>efinitions in </a:t>
            </a:r>
            <a:r>
              <a:rPr lang="en-GB" sz="2800" dirty="0">
                <a:solidFill>
                  <a:schemeClr val="accent5"/>
                </a:solidFill>
              </a:rPr>
              <a:t>G</a:t>
            </a:r>
            <a:r>
              <a:rPr lang="en-GB" sz="2800" dirty="0"/>
              <a:t>enetics cont. </a:t>
            </a:r>
            <a:endParaRPr lang="ar-SA" sz="2800" dirty="0"/>
          </a:p>
        </p:txBody>
      </p:sp>
      <p:sp>
        <p:nvSpPr>
          <p:cNvPr id="3" name="عنصر نائب للمحتوى 2"/>
          <p:cNvSpPr>
            <a:spLocks noGrp="1"/>
          </p:cNvSpPr>
          <p:nvPr>
            <p:ph idx="1"/>
          </p:nvPr>
        </p:nvSpPr>
        <p:spPr>
          <a:xfrm>
            <a:off x="457200" y="1571612"/>
            <a:ext cx="8229600" cy="4572032"/>
          </a:xfrm>
        </p:spPr>
        <p:txBody>
          <a:bodyPr>
            <a:normAutofit/>
          </a:bodyPr>
          <a:lstStyle/>
          <a:p>
            <a:pPr algn="l" rtl="0">
              <a:lnSpc>
                <a:spcPct val="150000"/>
              </a:lnSpc>
              <a:buNone/>
            </a:pPr>
            <a:r>
              <a:rPr lang="en-US" sz="1900" b="1" dirty="0">
                <a:solidFill>
                  <a:schemeClr val="accent6">
                    <a:lumMod val="60000"/>
                    <a:lumOff val="40000"/>
                  </a:schemeClr>
                </a:solidFill>
                <a:latin typeface="+mj-lt"/>
              </a:rPr>
              <a:t>3-Law of Independent Assortment : </a:t>
            </a:r>
            <a:r>
              <a:rPr lang="en-US" sz="1900" b="1" dirty="0">
                <a:latin typeface="Arial" pitchFamily="34" charset="0"/>
                <a:sym typeface="Wingdings" pitchFamily="2" charset="2"/>
              </a:rPr>
              <a:t>Each allele pair </a:t>
            </a:r>
            <a:r>
              <a:rPr lang="en-US" sz="1900" b="1" dirty="0">
                <a:solidFill>
                  <a:srgbClr val="C00000"/>
                </a:solidFill>
                <a:latin typeface="Arial" pitchFamily="34" charset="0"/>
                <a:sym typeface="Wingdings" pitchFamily="2" charset="2"/>
              </a:rPr>
              <a:t>segregates</a:t>
            </a:r>
            <a:r>
              <a:rPr lang="en-US" sz="1900" b="1" dirty="0">
                <a:latin typeface="Arial" pitchFamily="34" charset="0"/>
                <a:sym typeface="Wingdings" pitchFamily="2" charset="2"/>
              </a:rPr>
              <a:t> </a:t>
            </a:r>
            <a:r>
              <a:rPr lang="en-US" sz="1900" b="1" dirty="0">
                <a:solidFill>
                  <a:srgbClr val="C00000"/>
                </a:solidFill>
                <a:latin typeface="Arial" pitchFamily="34" charset="0"/>
                <a:sym typeface="Wingdings" pitchFamily="2" charset="2"/>
              </a:rPr>
              <a:t>independently</a:t>
            </a:r>
            <a:r>
              <a:rPr lang="en-US" sz="1900" b="1" dirty="0">
                <a:latin typeface="Arial" pitchFamily="34" charset="0"/>
                <a:sym typeface="Wingdings" pitchFamily="2" charset="2"/>
              </a:rPr>
              <a:t> from other allele pairs during </a:t>
            </a:r>
            <a:r>
              <a:rPr lang="en-US" sz="1900" b="1" dirty="0">
                <a:solidFill>
                  <a:srgbClr val="C00000"/>
                </a:solidFill>
                <a:latin typeface="Arial" pitchFamily="34" charset="0"/>
                <a:sym typeface="Wingdings" pitchFamily="2" charset="2"/>
              </a:rPr>
              <a:t>gamete</a:t>
            </a:r>
            <a:r>
              <a:rPr lang="en-US" sz="1900" b="1" dirty="0">
                <a:latin typeface="Arial" pitchFamily="34" charset="0"/>
                <a:sym typeface="Wingdings" pitchFamily="2" charset="2"/>
              </a:rPr>
              <a:t> formation.</a:t>
            </a:r>
          </a:p>
          <a:p>
            <a:pPr algn="l" rtl="0">
              <a:lnSpc>
                <a:spcPct val="150000"/>
              </a:lnSpc>
              <a:buNone/>
            </a:pPr>
            <a:endParaRPr lang="en-US" sz="1900" b="1" dirty="0">
              <a:cs typeface="Times New Roman" pitchFamily="18" charset="0"/>
            </a:endParaRPr>
          </a:p>
          <a:p>
            <a:pPr algn="l" rtl="0" fontAlgn="auto">
              <a:lnSpc>
                <a:spcPct val="150000"/>
              </a:lnSpc>
              <a:spcBef>
                <a:spcPts val="0"/>
              </a:spcBef>
              <a:spcAft>
                <a:spcPts val="0"/>
              </a:spcAft>
              <a:buNone/>
              <a:defRPr/>
            </a:pPr>
            <a:r>
              <a:rPr lang="en-US" sz="1900" b="1" dirty="0">
                <a:solidFill>
                  <a:schemeClr val="accent6">
                    <a:lumMod val="60000"/>
                    <a:lumOff val="40000"/>
                  </a:schemeClr>
                </a:solidFill>
              </a:rPr>
              <a:t>4-Phenotype:</a:t>
            </a:r>
            <a:r>
              <a:rPr lang="en-US" sz="1900" b="1" dirty="0"/>
              <a:t> The </a:t>
            </a:r>
            <a:r>
              <a:rPr lang="en-US" sz="1900" b="1" dirty="0">
                <a:solidFill>
                  <a:srgbClr val="C00000"/>
                </a:solidFill>
              </a:rPr>
              <a:t>traits</a:t>
            </a:r>
            <a:r>
              <a:rPr lang="en-US" sz="1900" b="1" dirty="0"/>
              <a:t> of an organism that are </a:t>
            </a:r>
            <a:r>
              <a:rPr lang="en-US" sz="1900" b="1" dirty="0">
                <a:solidFill>
                  <a:srgbClr val="C00000"/>
                </a:solidFill>
              </a:rPr>
              <a:t>expressed</a:t>
            </a:r>
            <a:r>
              <a:rPr lang="en-US" sz="1900" b="1" dirty="0"/>
              <a:t>. ( ex. Long – color).</a:t>
            </a:r>
          </a:p>
          <a:p>
            <a:pPr algn="l" rtl="0" fontAlgn="auto">
              <a:lnSpc>
                <a:spcPct val="150000"/>
              </a:lnSpc>
              <a:spcBef>
                <a:spcPts val="0"/>
              </a:spcBef>
              <a:spcAft>
                <a:spcPts val="0"/>
              </a:spcAft>
              <a:buNone/>
              <a:defRPr/>
            </a:pPr>
            <a:r>
              <a:rPr lang="en-US" sz="1900" b="1" dirty="0"/>
              <a:t> </a:t>
            </a:r>
          </a:p>
          <a:p>
            <a:pPr algn="l" rtl="0" fontAlgn="auto">
              <a:lnSpc>
                <a:spcPct val="150000"/>
              </a:lnSpc>
              <a:spcBef>
                <a:spcPts val="0"/>
              </a:spcBef>
              <a:spcAft>
                <a:spcPts val="0"/>
              </a:spcAft>
              <a:buNone/>
              <a:defRPr/>
            </a:pPr>
            <a:r>
              <a:rPr lang="en-US" sz="1900" b="1" dirty="0">
                <a:solidFill>
                  <a:schemeClr val="accent6">
                    <a:lumMod val="60000"/>
                    <a:lumOff val="40000"/>
                  </a:schemeClr>
                </a:solidFill>
              </a:rPr>
              <a:t>5-Genotype: </a:t>
            </a:r>
            <a:r>
              <a:rPr lang="en-US" sz="1900" b="1" dirty="0"/>
              <a:t> The </a:t>
            </a:r>
            <a:r>
              <a:rPr lang="en-US" sz="1900" b="1" dirty="0">
                <a:solidFill>
                  <a:srgbClr val="C00000"/>
                </a:solidFill>
              </a:rPr>
              <a:t>genetic</a:t>
            </a:r>
            <a:r>
              <a:rPr lang="en-US" sz="1900" b="1" dirty="0"/>
              <a:t> makeup of an </a:t>
            </a:r>
            <a:r>
              <a:rPr lang="en-US" sz="1900" b="1" dirty="0">
                <a:solidFill>
                  <a:srgbClr val="C00000"/>
                </a:solidFill>
              </a:rPr>
              <a:t>organism</a:t>
            </a:r>
            <a:r>
              <a:rPr lang="en-US" sz="1600" b="1"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2441426"/>
          </a:xfrm>
        </p:spPr>
        <p:txBody>
          <a:bodyPr>
            <a:noAutofit/>
          </a:bodyPr>
          <a:lstStyle/>
          <a:p>
            <a:pPr algn="ctr"/>
            <a:br>
              <a:rPr lang="ar-SA" sz="3600" dirty="0">
                <a:latin typeface="Times New Roman" pitchFamily="18" charset="0"/>
                <a:cs typeface="Times New Roman" pitchFamily="18" charset="0"/>
              </a:rPr>
            </a:br>
            <a:r>
              <a:rPr lang="en-GB" sz="3600" dirty="0">
                <a:latin typeface="Times New Roman" pitchFamily="18" charset="0"/>
                <a:cs typeface="Times New Roman" pitchFamily="18" charset="0"/>
              </a:rPr>
              <a:t>Crosses in </a:t>
            </a:r>
            <a:r>
              <a:rPr lang="en-GB" sz="3600" i="1" dirty="0">
                <a:latin typeface="Times New Roman" pitchFamily="18" charset="0"/>
                <a:cs typeface="Times New Roman" pitchFamily="18" charset="0"/>
              </a:rPr>
              <a:t>Drosophila</a:t>
            </a:r>
            <a:r>
              <a:rPr lang="en-GB" sz="3600" dirty="0">
                <a:latin typeface="Times New Roman" pitchFamily="18" charset="0"/>
                <a:cs typeface="Times New Roman" pitchFamily="18" charset="0"/>
              </a:rPr>
              <a:t> </a:t>
            </a:r>
            <a:br>
              <a:rPr lang="ar-SA" sz="3600" dirty="0">
                <a:latin typeface="Times New Roman" pitchFamily="18" charset="0"/>
                <a:cs typeface="Times New Roman" pitchFamily="18" charset="0"/>
              </a:rPr>
            </a:br>
            <a:endParaRPr lang="ar-SA" sz="3600" dirty="0"/>
          </a:p>
        </p:txBody>
      </p:sp>
      <p:pic>
        <p:nvPicPr>
          <p:cNvPr id="22534" name="Picture 6" descr="http://www.stolaf.edu/people/colee/studentprojects/drosophila/Emily%20Landon%20drosophila%20project/graphics/male%20and%20female.jpg"/>
          <p:cNvPicPr>
            <a:picLocks noChangeAspect="1" noChangeArrowheads="1"/>
          </p:cNvPicPr>
          <p:nvPr/>
        </p:nvPicPr>
        <p:blipFill>
          <a:blip r:embed="rId2" cstate="print"/>
          <a:srcRect/>
          <a:stretch>
            <a:fillRect/>
          </a:stretch>
        </p:blipFill>
        <p:spPr bwMode="auto">
          <a:xfrm>
            <a:off x="2411760" y="2780928"/>
            <a:ext cx="4048125" cy="2695576"/>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2141</TotalTime>
  <Words>839</Words>
  <Application>Microsoft Office PowerPoint</Application>
  <PresentationFormat>On-screen Show (4:3)</PresentationFormat>
  <Paragraphs>194</Paragraphs>
  <Slides>15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Century Gothic</vt:lpstr>
      <vt:lpstr>Times New Roman</vt:lpstr>
      <vt:lpstr>Verdana</vt:lpstr>
      <vt:lpstr>Wingdings</vt:lpstr>
      <vt:lpstr>Wingdings 2</vt:lpstr>
      <vt:lpstr>حيوية</vt:lpstr>
      <vt:lpstr>Experimental crosses in Drosophila melanogaster </vt:lpstr>
      <vt:lpstr>Content :</vt:lpstr>
      <vt:lpstr>Fly transfer</vt:lpstr>
      <vt:lpstr> Recognition of wild type </vt:lpstr>
      <vt:lpstr> Table for mutant types  </vt:lpstr>
      <vt:lpstr>PowerPoint Presentation</vt:lpstr>
      <vt:lpstr>Important Definitions in Genetics </vt:lpstr>
      <vt:lpstr>Important Definitions in Genetics cont. </vt:lpstr>
      <vt:lpstr> Crosses in Drosophila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اساسيات علم الوراثة 352 حين المعمل الخامس  التلقيحات التجريبية في ذبابة الخل Experimental crosses in Drosophila melanogaster</dc:title>
  <dc:creator>HP</dc:creator>
  <cp:lastModifiedBy>ABDULAZIZ AHMED ABDULAZIZ ALJANOBI</cp:lastModifiedBy>
  <cp:revision>25</cp:revision>
  <dcterms:created xsi:type="dcterms:W3CDTF">2014-10-16T22:23:31Z</dcterms:created>
  <dcterms:modified xsi:type="dcterms:W3CDTF">2021-09-02T07:37:50Z</dcterms:modified>
</cp:coreProperties>
</file>