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46B56-6887-4F4D-A529-0028A64059D7}" type="datetimeFigureOut">
              <a:rPr lang="en-US" smtClean="0"/>
              <a:t>10/17/2017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B6222-0B47-4A86-A939-3C7037583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8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F5F59F8E-2C63-4AA7-B1B9-DDFBD1B3089B}" type="slidenum">
              <a:rPr lang="en-CA">
                <a:solidFill>
                  <a:prstClr val="black"/>
                </a:solidFill>
              </a:rPr>
              <a:pPr/>
              <a:t>3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0529214E-D6CC-40A0-8C4D-66AD9BD5DFB4}" type="slidenum">
              <a:rPr lang="en-CA">
                <a:solidFill>
                  <a:prstClr val="black"/>
                </a:solidFill>
              </a:rPr>
              <a:pPr/>
              <a:t>4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82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B56AB666-C877-4044-B643-616CA99248B4}" type="slidenum">
              <a:rPr lang="en-CA">
                <a:solidFill>
                  <a:prstClr val="black"/>
                </a:solidFill>
              </a:rPr>
              <a:pPr/>
              <a:t>7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87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F4E96-A568-44B2-AE80-19FF13FF52B4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85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B36A1-777E-4F0F-A84B-7CADF9134B03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74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F56AD-7136-42EE-9955-19BC1AFFB8C2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0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341C-DA22-4837-94A2-A3B46A55683B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5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EAFB-7790-4C37-8787-425951400450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8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D3104-89D4-426F-B453-787AE7561BAA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76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1D5D2-4188-4AEB-9319-354EF81A2998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6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C6F75-C39D-4D66-A065-27FAE7CABCA5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8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0F067-2690-4410-B25A-ECA003F65DC3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554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C702-4B7B-4958-891F-E11E397BCC89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7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FA4B-F8C8-4631-BDE4-8419A2AACFE9}" type="slidenum">
              <a:rPr lang="en-GB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20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328F418-2089-421B-BE23-6BCCBEAF15A3}" type="slidenum">
              <a:rPr lang="en-GB">
                <a:solidFill>
                  <a:srgbClr val="000066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95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Extra notations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b="1" dirty="0" smtClean="0">
                <a:latin typeface="Times"/>
              </a:rPr>
              <a:t>Entity-Relationship </a:t>
            </a:r>
            <a:r>
              <a:rPr lang="en-GB" b="1" dirty="0" err="1" smtClean="0">
                <a:latin typeface="Times"/>
              </a:rPr>
              <a:t>Modeling</a:t>
            </a:r>
            <a:endParaRPr lang="en-GB" b="1" dirty="0" smtClean="0">
              <a:latin typeface="Times"/>
            </a:endParaRPr>
          </a:p>
          <a:p>
            <a:r>
              <a:rPr lang="en-GB" b="1" dirty="0" smtClean="0">
                <a:latin typeface="Times"/>
              </a:rPr>
              <a:t>"Extended"</a:t>
            </a:r>
          </a:p>
        </p:txBody>
      </p:sp>
    </p:spTree>
    <p:extLst>
      <p:ext uri="{BB962C8B-B14F-4D97-AF65-F5344CB8AC3E}">
        <p14:creationId xmlns:p14="http://schemas.microsoft.com/office/powerpoint/2010/main" val="2522924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Slide 3- </a:t>
            </a:r>
            <a:fld id="{4DEFD097-5662-461D-A19D-F0A332A8D2C5}" type="slidenum">
              <a:rPr lang="en-US">
                <a:solidFill>
                  <a:srgbClr val="000066"/>
                </a:solidFill>
              </a:rPr>
              <a:pPr/>
              <a:t>2</a:t>
            </a:fld>
            <a:endParaRPr lang="en-CA">
              <a:solidFill>
                <a:srgbClr val="000066"/>
              </a:solidFill>
            </a:endParaRPr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Summary of notation for ER diagrams</a:t>
            </a:r>
          </a:p>
        </p:txBody>
      </p:sp>
      <p:pic>
        <p:nvPicPr>
          <p:cNvPr id="925700" name="Picture 4" descr="fig03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600200"/>
            <a:ext cx="8424936" cy="4999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05015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COMPANY Database</a:t>
            </a:r>
          </a:p>
        </p:txBody>
      </p:sp>
      <p:sp>
        <p:nvSpPr>
          <p:cNvPr id="8212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We need to create a database schema design based on the following (simplified) </a:t>
            </a:r>
            <a:r>
              <a:rPr lang="en-US" b="1"/>
              <a:t>requirements</a:t>
            </a:r>
            <a:r>
              <a:rPr lang="en-US"/>
              <a:t> of the COMPANY Database:</a:t>
            </a:r>
          </a:p>
          <a:p>
            <a:pPr lvl="1">
              <a:lnSpc>
                <a:spcPct val="90000"/>
              </a:lnSpc>
            </a:pPr>
            <a:r>
              <a:rPr lang="en-US"/>
              <a:t>The company is organized into DEPARTMENTs. Each department has a name, number and an employee who </a:t>
            </a:r>
            <a:r>
              <a:rPr lang="en-US" i="1"/>
              <a:t>manages</a:t>
            </a:r>
            <a:r>
              <a:rPr lang="en-US"/>
              <a:t> the department. We keep track of the start date of the department manager. A department may have several locations.</a:t>
            </a:r>
          </a:p>
          <a:p>
            <a:pPr lvl="1">
              <a:lnSpc>
                <a:spcPct val="90000"/>
              </a:lnSpc>
            </a:pPr>
            <a:r>
              <a:rPr lang="en-US"/>
              <a:t>Each department </a:t>
            </a:r>
            <a:r>
              <a:rPr lang="en-US" i="1"/>
              <a:t>controls</a:t>
            </a:r>
            <a:r>
              <a:rPr lang="en-US"/>
              <a:t> a number of PROJECTs. Each project has a unique name, unique number and is located at a single 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Slide 3- </a:t>
            </a:r>
            <a:fld id="{40508809-59C7-4DA4-ACCC-CE60A5B0E983}" type="slidenum">
              <a:rPr lang="en-US">
                <a:solidFill>
                  <a:srgbClr val="000066"/>
                </a:solidFill>
              </a:rPr>
              <a:pPr/>
              <a:t>3</a:t>
            </a:fld>
            <a:endParaRPr lang="en-CA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991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>
            <a:normAutofit/>
          </a:bodyPr>
          <a:lstStyle/>
          <a:p>
            <a:r>
              <a:rPr lang="en-US"/>
              <a:t>Example COMPANY Database (Contd.)</a:t>
            </a:r>
          </a:p>
        </p:txBody>
      </p:sp>
      <p:sp>
        <p:nvSpPr>
          <p:cNvPr id="82330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/>
              <a:t>We store each EMPLOYEE’s social security number, address, salary, sex, and birthdate. </a:t>
            </a:r>
          </a:p>
          <a:p>
            <a:pPr lvl="2">
              <a:lnSpc>
                <a:spcPct val="90000"/>
              </a:lnSpc>
            </a:pPr>
            <a:r>
              <a:rPr lang="en-US"/>
              <a:t>Each employee </a:t>
            </a:r>
            <a:r>
              <a:rPr lang="en-US" i="1"/>
              <a:t>works for</a:t>
            </a:r>
            <a:r>
              <a:rPr lang="en-US"/>
              <a:t> one department but may </a:t>
            </a:r>
            <a:r>
              <a:rPr lang="en-US" i="1"/>
              <a:t>work on</a:t>
            </a:r>
            <a:r>
              <a:rPr lang="en-US"/>
              <a:t> several projects.</a:t>
            </a:r>
          </a:p>
          <a:p>
            <a:pPr lvl="2">
              <a:lnSpc>
                <a:spcPct val="90000"/>
              </a:lnSpc>
            </a:pPr>
            <a:r>
              <a:rPr lang="en-US"/>
              <a:t>We keep track of the number of hours per week that an employee currently works on each project.</a:t>
            </a:r>
          </a:p>
          <a:p>
            <a:pPr lvl="2">
              <a:lnSpc>
                <a:spcPct val="90000"/>
              </a:lnSpc>
            </a:pPr>
            <a:r>
              <a:rPr lang="en-US"/>
              <a:t>We also keep track of the </a:t>
            </a:r>
            <a:r>
              <a:rPr lang="en-US" i="1"/>
              <a:t>direct supervisor</a:t>
            </a:r>
            <a:r>
              <a:rPr lang="en-US"/>
              <a:t> of each employee.</a:t>
            </a:r>
          </a:p>
          <a:p>
            <a:pPr lvl="1">
              <a:lnSpc>
                <a:spcPct val="90000"/>
              </a:lnSpc>
            </a:pPr>
            <a:r>
              <a:rPr lang="en-US"/>
              <a:t>Each employee may </a:t>
            </a:r>
            <a:r>
              <a:rPr lang="en-US" i="1"/>
              <a:t>have</a:t>
            </a:r>
            <a:r>
              <a:rPr lang="en-US"/>
              <a:t> a number of DEPENDENTs.</a:t>
            </a:r>
          </a:p>
          <a:p>
            <a:pPr lvl="2">
              <a:lnSpc>
                <a:spcPct val="90000"/>
              </a:lnSpc>
            </a:pPr>
            <a:r>
              <a:rPr lang="en-US"/>
              <a:t>For each dependent, we keep track of their name, sex, birthdate, and relationship to the employee.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Slide 3- </a:t>
            </a:r>
            <a:fld id="{ED8E1427-09A6-47EE-B3B2-863F78C1010B}" type="slidenum">
              <a:rPr lang="en-US">
                <a:solidFill>
                  <a:srgbClr val="000066"/>
                </a:solidFill>
              </a:rPr>
              <a:pPr/>
              <a:t>4</a:t>
            </a:fld>
            <a:endParaRPr lang="en-CA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4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ER Schema Diagram UML notation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71296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2276872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Employee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2852936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Manager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2204864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Department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2852936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Department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508518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0..*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436510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66"/>
                </a:solidFill>
              </a:rPr>
              <a:t>1 ..1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50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Slide 3- </a:t>
            </a:r>
            <a:fld id="{2CFA72A3-D40B-4782-947D-9E2DE398B01E}" type="slidenum">
              <a:rPr lang="en-US">
                <a:solidFill>
                  <a:srgbClr val="000066"/>
                </a:solidFill>
              </a:rPr>
              <a:pPr/>
              <a:t>6</a:t>
            </a:fld>
            <a:endParaRPr lang="en-CA">
              <a:solidFill>
                <a:srgbClr val="000066"/>
              </a:solidFill>
            </a:endParaRPr>
          </a:p>
        </p:txBody>
      </p:sp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Design of Entity Types:</a:t>
            </a:r>
            <a:br>
              <a:rPr lang="en-US"/>
            </a:br>
            <a:r>
              <a:rPr lang="en-US" sz="2400"/>
              <a:t>EMPLOYEE, DEPARTMENT, PROJECT, DEPENDENT</a:t>
            </a:r>
          </a:p>
        </p:txBody>
      </p:sp>
      <p:pic>
        <p:nvPicPr>
          <p:cNvPr id="916484" name="Picture 4" descr="fig03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0200"/>
            <a:ext cx="8424936" cy="4799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4086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Slide 3- </a:t>
            </a:r>
            <a:fld id="{8C75FEA6-C696-4744-9B54-43575713AAE8}" type="slidenum">
              <a:rPr lang="en-US">
                <a:solidFill>
                  <a:srgbClr val="000066"/>
                </a:solidFill>
              </a:rPr>
              <a:pPr/>
              <a:t>7</a:t>
            </a:fld>
            <a:endParaRPr lang="en-CA">
              <a:solidFill>
                <a:srgbClr val="000066"/>
              </a:solidFill>
            </a:endParaRPr>
          </a:p>
        </p:txBody>
      </p:sp>
      <p:sp>
        <p:nvSpPr>
          <p:cNvPr id="87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842962"/>
          </a:xfrm>
          <a:noFill/>
          <a:ln/>
        </p:spPr>
        <p:txBody>
          <a:bodyPr/>
          <a:lstStyle/>
          <a:p>
            <a:r>
              <a:rPr lang="en-US" sz="3200"/>
              <a:t>COMPANY ER Schema Diagram using (min, max) notation</a:t>
            </a:r>
          </a:p>
        </p:txBody>
      </p:sp>
      <p:pic>
        <p:nvPicPr>
          <p:cNvPr id="876548" name="Picture 4" descr="fig03_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00200"/>
            <a:ext cx="8640959" cy="4862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9695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Chen Notation</a:t>
            </a:r>
            <a:endParaRPr lang="en-US" dirty="0"/>
          </a:p>
        </p:txBody>
      </p:sp>
      <p:pic>
        <p:nvPicPr>
          <p:cNvPr id="52226" name="Picture 2" descr="ER diagram for the COMPANY 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81330"/>
            <a:ext cx="8496944" cy="4998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8914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ln/>
        </p:spPr>
        <p:txBody>
          <a:bodyPr/>
          <a:lstStyle/>
          <a:p>
            <a:pPr algn="l"/>
            <a:r>
              <a:rPr lang="en-US" sz="2800" dirty="0"/>
              <a:t>	</a:t>
            </a:r>
            <a:r>
              <a:rPr lang="en-US" sz="2800" dirty="0" smtClean="0"/>
              <a:t>Crow's Foot Notation</a:t>
            </a:r>
            <a:endParaRPr lang="en-US" sz="28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257800"/>
          </a:xfrm>
        </p:spPr>
        <p:txBody>
          <a:bodyPr/>
          <a:lstStyle/>
          <a:p>
            <a:pPr lvl="1" algn="l" rtl="0"/>
            <a:endParaRPr lang="en-US" dirty="0"/>
          </a:p>
          <a:p>
            <a:pPr algn="l" rtl="0"/>
            <a:r>
              <a:rPr lang="en-US" dirty="0"/>
              <a:t>Crow’s </a:t>
            </a:r>
            <a:r>
              <a:rPr lang="en-US" dirty="0" smtClean="0"/>
              <a:t>Foot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1057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85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Office PowerPoint</Application>
  <PresentationFormat>عرض على الشاشة (3:4)‏</PresentationFormat>
  <Paragraphs>36</Paragraphs>
  <Slides>9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1_introdbs</vt:lpstr>
      <vt:lpstr>Extra notations</vt:lpstr>
      <vt:lpstr>Summary of notation for ER diagrams</vt:lpstr>
      <vt:lpstr>Example COMPANY Database</vt:lpstr>
      <vt:lpstr>Example COMPANY Database (Contd.)</vt:lpstr>
      <vt:lpstr>COMPANY ER Schema Diagram UML notation</vt:lpstr>
      <vt:lpstr>Initial Design of Entity Types: EMPLOYEE, DEPARTMENT, PROJECT, DEPENDENT</vt:lpstr>
      <vt:lpstr>COMPANY ER Schema Diagram using (min, max) notation</vt:lpstr>
      <vt:lpstr>Chen Notation</vt:lpstr>
      <vt:lpstr> Crow's Foot Notation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notations</dc:title>
  <dc:creator>asoma</dc:creator>
  <cp:lastModifiedBy>asoma</cp:lastModifiedBy>
  <cp:revision>1</cp:revision>
  <dcterms:created xsi:type="dcterms:W3CDTF">2017-10-16T21:07:39Z</dcterms:created>
  <dcterms:modified xsi:type="dcterms:W3CDTF">2017-10-16T21:08:10Z</dcterms:modified>
</cp:coreProperties>
</file>