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65" r:id="rId4"/>
    <p:sldId id="258" r:id="rId5"/>
    <p:sldId id="266" r:id="rId6"/>
    <p:sldId id="259" r:id="rId7"/>
    <p:sldId id="260"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70" autoAdjust="0"/>
    <p:restoredTop sz="94615" autoAdjust="0"/>
  </p:normalViewPr>
  <p:slideViewPr>
    <p:cSldViewPr>
      <p:cViewPr>
        <p:scale>
          <a:sx n="66" d="100"/>
          <a:sy n="66" d="100"/>
        </p:scale>
        <p:origin x="-1692" y="-55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7C9D5061-ACC6-4DE7-8FC1-67EA76169372}" type="datetimeFigureOut">
              <a:rPr lang="ar-SA" smtClean="0"/>
              <a:t>16/08/39</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CD4D1F8D-EC06-49B0-9382-46C804C1FAF6}"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7C9D5061-ACC6-4DE7-8FC1-67EA76169372}" type="datetimeFigureOut">
              <a:rPr lang="ar-SA" smtClean="0"/>
              <a:t>16/08/39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CD4D1F8D-EC06-49B0-9382-46C804C1FAF6}"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7C9D5061-ACC6-4DE7-8FC1-67EA76169372}" type="datetimeFigureOut">
              <a:rPr lang="ar-SA" smtClean="0"/>
              <a:t>16/08/39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CD4D1F8D-EC06-49B0-9382-46C804C1FAF6}"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7C9D5061-ACC6-4DE7-8FC1-67EA76169372}" type="datetimeFigureOut">
              <a:rPr lang="ar-SA" smtClean="0"/>
              <a:t>16/08/39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CD4D1F8D-EC06-49B0-9382-46C804C1FAF6}"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7C9D5061-ACC6-4DE7-8FC1-67EA76169372}" type="datetimeFigureOut">
              <a:rPr lang="ar-SA" smtClean="0"/>
              <a:t>16/08/39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CD4D1F8D-EC06-49B0-9382-46C804C1FAF6}"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7C9D5061-ACC6-4DE7-8FC1-67EA76169372}" type="datetimeFigureOut">
              <a:rPr lang="ar-SA" smtClean="0"/>
              <a:t>16/08/39</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CD4D1F8D-EC06-49B0-9382-46C804C1FAF6}"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7C9D5061-ACC6-4DE7-8FC1-67EA76169372}" type="datetimeFigureOut">
              <a:rPr lang="ar-SA" smtClean="0"/>
              <a:t>16/08/39</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CD4D1F8D-EC06-49B0-9382-46C804C1FAF6}"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7C9D5061-ACC6-4DE7-8FC1-67EA76169372}" type="datetimeFigureOut">
              <a:rPr lang="ar-SA" smtClean="0"/>
              <a:t>16/08/39</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CD4D1F8D-EC06-49B0-9382-46C804C1FAF6}"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9D5061-ACC6-4DE7-8FC1-67EA76169372}" type="datetimeFigureOut">
              <a:rPr lang="ar-SA" smtClean="0"/>
              <a:t>16/08/39</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CD4D1F8D-EC06-49B0-9382-46C804C1FAF6}"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7C9D5061-ACC6-4DE7-8FC1-67EA76169372}" type="datetimeFigureOut">
              <a:rPr lang="ar-SA" smtClean="0"/>
              <a:t>16/08/39</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CD4D1F8D-EC06-49B0-9382-46C804C1FAF6}"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7C9D5061-ACC6-4DE7-8FC1-67EA76169372}" type="datetimeFigureOut">
              <a:rPr lang="ar-SA" smtClean="0"/>
              <a:t>16/08/39</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CD4D1F8D-EC06-49B0-9382-46C804C1FAF6}"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C9D5061-ACC6-4DE7-8FC1-67EA76169372}" type="datetimeFigureOut">
              <a:rPr lang="ar-SA" smtClean="0"/>
              <a:t>16/08/39</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D4D1F8D-EC06-49B0-9382-46C804C1FAF6}"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313684" y="836712"/>
            <a:ext cx="8496944" cy="5632311"/>
          </a:xfrm>
          <a:prstGeom prst="rect">
            <a:avLst/>
          </a:prstGeom>
          <a:noFill/>
        </p:spPr>
        <p:txBody>
          <a:bodyPr wrap="square" rtlCol="1">
            <a:spAutoFit/>
          </a:bodyPr>
          <a:lstStyle/>
          <a:p>
            <a:pPr algn="ctr"/>
            <a:r>
              <a:rPr lang="ar-SA" sz="3600" b="1" dirty="0" smtClean="0">
                <a:solidFill>
                  <a:srgbClr val="FF0000"/>
                </a:solidFill>
                <a:latin typeface="Arabic Typesetting" pitchFamily="66" charset="-78"/>
                <a:cs typeface="Arabic Typesetting" pitchFamily="66" charset="-78"/>
              </a:rPr>
              <a:t>الأسر :الأدوار والصعوبات واستراتيجيات الدعم </a:t>
            </a:r>
          </a:p>
          <a:p>
            <a:endParaRPr lang="ar-SA" dirty="0"/>
          </a:p>
          <a:p>
            <a:endParaRPr lang="ar-SA" dirty="0" smtClean="0"/>
          </a:p>
          <a:p>
            <a:endParaRPr lang="ar-SA" dirty="0"/>
          </a:p>
          <a:p>
            <a:endParaRPr lang="ar-SA" dirty="0" smtClean="0"/>
          </a:p>
          <a:p>
            <a:endParaRPr lang="ar-SA" sz="2800" dirty="0" smtClean="0">
              <a:latin typeface="Arabic Typesetting" pitchFamily="66" charset="-78"/>
              <a:cs typeface="Arabic Typesetting" pitchFamily="66" charset="-78"/>
            </a:endParaRPr>
          </a:p>
          <a:p>
            <a:r>
              <a:rPr lang="ar-SA" sz="2800" dirty="0" smtClean="0">
                <a:latin typeface="Arabic Typesetting" pitchFamily="66" charset="-78"/>
                <a:cs typeface="Arabic Typesetting" pitchFamily="66" charset="-78"/>
              </a:rPr>
              <a:t>إن تربية الأطفال وتنشئتهم الصحيحة مسؤولية كبيرة ومهمة صعبة وشاقة . فإن تربية الطفل المعوق أكثر صعوبة ومشقة . </a:t>
            </a:r>
            <a:r>
              <a:rPr lang="ar-SA" sz="2800" dirty="0" smtClean="0">
                <a:solidFill>
                  <a:srgbClr val="FF0000"/>
                </a:solidFill>
                <a:latin typeface="Arabic Typesetting" pitchFamily="66" charset="-78"/>
                <a:cs typeface="Arabic Typesetting" pitchFamily="66" charset="-78"/>
              </a:rPr>
              <a:t>لماذا</a:t>
            </a:r>
            <a:r>
              <a:rPr lang="ar-SA" sz="2800" dirty="0" smtClean="0">
                <a:latin typeface="Arabic Typesetting" pitchFamily="66" charset="-78"/>
                <a:cs typeface="Arabic Typesetting" pitchFamily="66" charset="-78"/>
              </a:rPr>
              <a:t>؟ </a:t>
            </a:r>
          </a:p>
          <a:p>
            <a:r>
              <a:rPr lang="ar-SA" sz="2800" dirty="0" smtClean="0">
                <a:latin typeface="Arabic Typesetting" pitchFamily="66" charset="-78"/>
                <a:cs typeface="Arabic Typesetting" pitchFamily="66" charset="-78"/>
              </a:rPr>
              <a:t>أشارت بعض الدراسات إلى أن إعاقة الطفل تقود إلى تقوية العلاقة الأسرية ودراسات اخرى عكس ذلك فهناك مجموعة من ردود الافعال العاطفية العامة التي يتوقع ان تحدث لدى معظم الاباء والامهات كالصدمة والنكران والخجل والغضب والرفض والتكييف والقبول .</a:t>
            </a:r>
          </a:p>
          <a:p>
            <a:r>
              <a:rPr lang="ar-SA" sz="2800" dirty="0" smtClean="0">
                <a:latin typeface="Arabic Typesetting" pitchFamily="66" charset="-78"/>
                <a:cs typeface="Arabic Typesetting" pitchFamily="66" charset="-78"/>
              </a:rPr>
              <a:t>وايضا هناك ثلاث قضايا اساسية للتأكيد حول هذا الموضوع  وهي : 1- إن الاعاقة تفرض على الوالدين تغيرات مهمة قد تقود الى الحزن . 2- إن الاعاقة شيء غير متوقع والامر الغريب هو ان يتقبل الوالدان اعاقة طفلهما دفعة واحدة . 3- ولما كانت الاعاقة تشكل ازمة حقيقة </a:t>
            </a:r>
            <a:r>
              <a:rPr lang="ar-SA" sz="2800" dirty="0" err="1" smtClean="0">
                <a:latin typeface="Arabic Typesetting" pitchFamily="66" charset="-78"/>
                <a:cs typeface="Arabic Typesetting" pitchFamily="66" charset="-78"/>
              </a:rPr>
              <a:t>فانها</a:t>
            </a:r>
            <a:r>
              <a:rPr lang="ar-SA" sz="2800" dirty="0" smtClean="0">
                <a:latin typeface="Arabic Typesetting" pitchFamily="66" charset="-78"/>
                <a:cs typeface="Arabic Typesetting" pitchFamily="66" charset="-78"/>
              </a:rPr>
              <a:t> تحدث ردود افعال نفسية قد تكون شديدة .</a:t>
            </a:r>
            <a:endParaRPr lang="ar-SA" sz="2800" dirty="0">
              <a:latin typeface="Arabic Typesetting" pitchFamily="66" charset="-78"/>
              <a:cs typeface="Arabic Typesetting" pitchFamily="66" charset="-78"/>
            </a:endParaRPr>
          </a:p>
        </p:txBody>
      </p:sp>
      <p:sp>
        <p:nvSpPr>
          <p:cNvPr id="3" name="شكل بيضاوي 2"/>
          <p:cNvSpPr/>
          <p:nvPr/>
        </p:nvSpPr>
        <p:spPr>
          <a:xfrm>
            <a:off x="6156176" y="1628800"/>
            <a:ext cx="2448272" cy="1020018"/>
          </a:xfrm>
          <a:prstGeom prst="ellips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4" name="مربع نص 3"/>
          <p:cNvSpPr txBox="1"/>
          <p:nvPr/>
        </p:nvSpPr>
        <p:spPr>
          <a:xfrm>
            <a:off x="6444208" y="1784866"/>
            <a:ext cx="1872208" cy="707886"/>
          </a:xfrm>
          <a:prstGeom prst="rect">
            <a:avLst/>
          </a:prstGeom>
          <a:noFill/>
        </p:spPr>
        <p:txBody>
          <a:bodyPr wrap="square" rtlCol="1">
            <a:spAutoFit/>
          </a:bodyPr>
          <a:lstStyle/>
          <a:p>
            <a:pPr algn="ctr"/>
            <a:r>
              <a:rPr lang="ar-SA" sz="4000" dirty="0" smtClean="0">
                <a:latin typeface="Arabic Typesetting" pitchFamily="66" charset="-78"/>
                <a:cs typeface="Arabic Typesetting" pitchFamily="66" charset="-78"/>
              </a:rPr>
              <a:t>المقدمة </a:t>
            </a:r>
            <a:endParaRPr lang="ar-SA" sz="4000" dirty="0">
              <a:latin typeface="Arabic Typesetting" pitchFamily="66" charset="-78"/>
              <a:cs typeface="Arabic Typesetting" pitchFamily="66" charset="-78"/>
            </a:endParaRPr>
          </a:p>
        </p:txBody>
      </p:sp>
    </p:spTree>
    <p:extLst>
      <p:ext uri="{BB962C8B-B14F-4D97-AF65-F5344CB8AC3E}">
        <p14:creationId xmlns:p14="http://schemas.microsoft.com/office/powerpoint/2010/main" val="2403920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323528" y="980728"/>
            <a:ext cx="8640960" cy="5386090"/>
          </a:xfrm>
          <a:prstGeom prst="rect">
            <a:avLst/>
          </a:prstGeom>
          <a:noFill/>
        </p:spPr>
        <p:txBody>
          <a:bodyPr wrap="square" rtlCol="1">
            <a:spAutoFit/>
          </a:bodyPr>
          <a:lstStyle/>
          <a:p>
            <a:pPr algn="ctr"/>
            <a:r>
              <a:rPr lang="ar-SA" sz="3600" b="1" dirty="0" smtClean="0">
                <a:latin typeface="Arabic Typesetting" pitchFamily="66" charset="-78"/>
                <a:cs typeface="Arabic Typesetting" pitchFamily="66" charset="-78"/>
              </a:rPr>
              <a:t>دور الأسرة في برامج التدخل المبكر </a:t>
            </a:r>
          </a:p>
          <a:p>
            <a:r>
              <a:rPr lang="ar-SA" sz="2800" dirty="0" smtClean="0">
                <a:latin typeface="Arabic Typesetting" pitchFamily="66" charset="-78"/>
                <a:cs typeface="Arabic Typesetting" pitchFamily="66" charset="-78"/>
              </a:rPr>
              <a:t>لما كانت الاسرة هي الشيء الثابت في حياة الطفل فإن التدخل المبكر الفعال لن يتحقق دون تطوير علاقات تشاركية مع أولياء الامور .  وتعود  مشاركتهم بفوائد للطفل وللآباء وللأخصائيين ومنها  :</a:t>
            </a:r>
          </a:p>
          <a:p>
            <a:r>
              <a:rPr lang="ar-SA" sz="2800" dirty="0" smtClean="0">
                <a:latin typeface="Arabic Typesetting" pitchFamily="66" charset="-78"/>
                <a:cs typeface="Arabic Typesetting" pitchFamily="66" charset="-78"/>
              </a:rPr>
              <a:t>1- ازدياد فرص النمو والتعلم للطفل.</a:t>
            </a:r>
          </a:p>
          <a:p>
            <a:r>
              <a:rPr lang="ar-SA" sz="2800" dirty="0" smtClean="0">
                <a:latin typeface="Arabic Typesetting" pitchFamily="66" charset="-78"/>
                <a:cs typeface="Arabic Typesetting" pitchFamily="66" charset="-78"/>
              </a:rPr>
              <a:t>2- تحسن إمكانيات تعديل سلوك الطفل لأن الاخصائيين والاباء يصبحون اكثر ثباتا في التعامل مع الطفل في المدرسة والمنزل . </a:t>
            </a:r>
          </a:p>
          <a:p>
            <a:r>
              <a:rPr lang="ar-SA" sz="2800" dirty="0" smtClean="0">
                <a:latin typeface="Arabic Typesetting" pitchFamily="66" charset="-78"/>
                <a:cs typeface="Arabic Typesetting" pitchFamily="66" charset="-78"/>
              </a:rPr>
              <a:t>3- تصبح الخدمات اكثر شمولية وقدرة على تلبية حاجاته .</a:t>
            </a:r>
          </a:p>
          <a:p>
            <a:r>
              <a:rPr lang="ar-SA" sz="2800" dirty="0" smtClean="0">
                <a:latin typeface="Arabic Typesetting" pitchFamily="66" charset="-78"/>
                <a:cs typeface="Arabic Typesetting" pitchFamily="66" charset="-78"/>
              </a:rPr>
              <a:t>4- مساعدة الاباء في اكتساب المهارات اللازمة لتدريب طفلهم والمعلومات الضرورية حول مصادر الدعم  .</a:t>
            </a:r>
          </a:p>
          <a:p>
            <a:r>
              <a:rPr lang="ar-SA" sz="2800" dirty="0" smtClean="0">
                <a:latin typeface="Arabic Typesetting" pitchFamily="66" charset="-78"/>
                <a:cs typeface="Arabic Typesetting" pitchFamily="66" charset="-78"/>
              </a:rPr>
              <a:t>5- يصبحوا اكثر تفهما لحاجات طفلهم .</a:t>
            </a:r>
          </a:p>
          <a:p>
            <a:r>
              <a:rPr lang="ar-SA" sz="2800" dirty="0" smtClean="0">
                <a:latin typeface="Arabic Typesetting" pitchFamily="66" charset="-78"/>
                <a:cs typeface="Arabic Typesetting" pitchFamily="66" charset="-78"/>
              </a:rPr>
              <a:t>6- تؤدي مشاركتهم الى تفهم اكبر لحاجات الطفل وحاجاتهم من قبل الاخصائيين . </a:t>
            </a:r>
          </a:p>
          <a:p>
            <a:r>
              <a:rPr lang="ar-SA" sz="2800" dirty="0" smtClean="0">
                <a:latin typeface="Arabic Typesetting" pitchFamily="66" charset="-78"/>
                <a:cs typeface="Arabic Typesetting" pitchFamily="66" charset="-78"/>
              </a:rPr>
              <a:t>7-توفر الوقت على الاخصائيين </a:t>
            </a:r>
            <a:r>
              <a:rPr lang="ar-SA" sz="2800" dirty="0" err="1" smtClean="0">
                <a:latin typeface="Arabic Typesetting" pitchFamily="66" charset="-78"/>
                <a:cs typeface="Arabic Typesetting" pitchFamily="66" charset="-78"/>
              </a:rPr>
              <a:t>لتدريبالاطفال</a:t>
            </a:r>
            <a:r>
              <a:rPr lang="ar-SA" sz="2800" dirty="0" smtClean="0">
                <a:latin typeface="Arabic Typesetting" pitchFamily="66" charset="-78"/>
                <a:cs typeface="Arabic Typesetting" pitchFamily="66" charset="-78"/>
              </a:rPr>
              <a:t> على الماهرات ذات الاولوية .</a:t>
            </a:r>
          </a:p>
          <a:p>
            <a:r>
              <a:rPr lang="ar-SA" sz="2800" dirty="0" smtClean="0">
                <a:latin typeface="Arabic Typesetting" pitchFamily="66" charset="-78"/>
                <a:cs typeface="Arabic Typesetting" pitchFamily="66" charset="-78"/>
              </a:rPr>
              <a:t>8- حصولهم على المعلومات المفيدة لتطوير برنامج الطفل . </a:t>
            </a:r>
          </a:p>
        </p:txBody>
      </p:sp>
    </p:spTree>
    <p:extLst>
      <p:ext uri="{BB962C8B-B14F-4D97-AF65-F5344CB8AC3E}">
        <p14:creationId xmlns:p14="http://schemas.microsoft.com/office/powerpoint/2010/main" val="1727236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07504" y="980728"/>
            <a:ext cx="8928992" cy="3724096"/>
          </a:xfrm>
          <a:prstGeom prst="rect">
            <a:avLst/>
          </a:prstGeom>
          <a:noFill/>
        </p:spPr>
        <p:txBody>
          <a:bodyPr wrap="square" rtlCol="1">
            <a:spAutoFit/>
          </a:bodyPr>
          <a:lstStyle/>
          <a:p>
            <a:pPr algn="ctr"/>
            <a:r>
              <a:rPr lang="ar-SA" sz="3600" b="1" dirty="0" smtClean="0">
                <a:latin typeface="Arabic Typesetting" pitchFamily="66" charset="-78"/>
                <a:cs typeface="Arabic Typesetting" pitchFamily="66" charset="-78"/>
              </a:rPr>
              <a:t>دورة الأسرة في الكشف المبكر عن الإعاقة</a:t>
            </a:r>
          </a:p>
          <a:p>
            <a:pPr algn="ctr"/>
            <a:endParaRPr lang="ar-SA" sz="4000" dirty="0" smtClean="0">
              <a:latin typeface="Arabic Typesetting" pitchFamily="66" charset="-78"/>
              <a:cs typeface="Arabic Typesetting" pitchFamily="66" charset="-78"/>
            </a:endParaRPr>
          </a:p>
          <a:p>
            <a:pPr algn="ctr"/>
            <a:r>
              <a:rPr lang="ar-SA" sz="4000" dirty="0" smtClean="0">
                <a:latin typeface="Arabic Typesetting" pitchFamily="66" charset="-78"/>
                <a:cs typeface="Arabic Typesetting" pitchFamily="66" charset="-78"/>
              </a:rPr>
              <a:t>الادوار التي على الاسر القيام بها الكشف المبكر عن الاطفال الذين يظهرون انماطا نمائية غير طبيعية للحد من التأثيرات المحتملة لوضعهم </a:t>
            </a:r>
            <a:r>
              <a:rPr lang="ar-SA" sz="4000" dirty="0" err="1" smtClean="0">
                <a:latin typeface="Arabic Typesetting" pitchFamily="66" charset="-78"/>
                <a:cs typeface="Arabic Typesetting" pitchFamily="66" charset="-78"/>
              </a:rPr>
              <a:t>النمائي</a:t>
            </a:r>
            <a:r>
              <a:rPr lang="ar-SA" sz="4000" dirty="0" smtClean="0">
                <a:latin typeface="Arabic Typesetting" pitchFamily="66" charset="-78"/>
                <a:cs typeface="Arabic Typesetting" pitchFamily="66" charset="-78"/>
              </a:rPr>
              <a:t> او اذا كان ما يعانون منه ليس اعاقة فالهدف منع المزيد من التدهور في الاداء والوقاية من المشكلات الاضافية</a:t>
            </a:r>
            <a:endParaRPr lang="ar-SA" sz="4000" dirty="0">
              <a:latin typeface="Arabic Typesetting" pitchFamily="66" charset="-78"/>
              <a:cs typeface="Arabic Typesetting" pitchFamily="66" charset="-78"/>
            </a:endParaRPr>
          </a:p>
        </p:txBody>
      </p:sp>
    </p:spTree>
    <p:extLst>
      <p:ext uri="{BB962C8B-B14F-4D97-AF65-F5344CB8AC3E}">
        <p14:creationId xmlns:p14="http://schemas.microsoft.com/office/powerpoint/2010/main" val="2737511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51520" y="980728"/>
            <a:ext cx="8784976" cy="4339650"/>
          </a:xfrm>
          <a:prstGeom prst="rect">
            <a:avLst/>
          </a:prstGeom>
          <a:noFill/>
        </p:spPr>
        <p:txBody>
          <a:bodyPr wrap="square" rtlCol="1">
            <a:spAutoFit/>
          </a:bodyPr>
          <a:lstStyle/>
          <a:p>
            <a:pPr algn="ctr"/>
            <a:r>
              <a:rPr lang="ar-SA" sz="3600" b="1" dirty="0" smtClean="0">
                <a:latin typeface="Arabic Typesetting" pitchFamily="66" charset="-78"/>
                <a:cs typeface="Arabic Typesetting" pitchFamily="66" charset="-78"/>
              </a:rPr>
              <a:t>دورة الأسرة في الوقاية من الاعاقة </a:t>
            </a:r>
          </a:p>
          <a:p>
            <a:r>
              <a:rPr lang="ar-SA" sz="2400" dirty="0" smtClean="0">
                <a:latin typeface="Arabic Typesetting" pitchFamily="66" charset="-78"/>
                <a:cs typeface="Arabic Typesetting" pitchFamily="66" charset="-78"/>
              </a:rPr>
              <a:t>تكون الوقاية خلال ثلاث مستويات </a:t>
            </a:r>
          </a:p>
          <a:p>
            <a:endParaRPr lang="ar-SA" sz="2400" dirty="0">
              <a:latin typeface="Arabic Typesetting" pitchFamily="66" charset="-78"/>
              <a:cs typeface="Arabic Typesetting" pitchFamily="66" charset="-78"/>
            </a:endParaRPr>
          </a:p>
          <a:p>
            <a:r>
              <a:rPr lang="ar-SA" sz="2400" dirty="0" smtClean="0">
                <a:latin typeface="Arabic Typesetting" pitchFamily="66" charset="-78"/>
                <a:cs typeface="Arabic Typesetting" pitchFamily="66" charset="-78"/>
              </a:rPr>
              <a:t> الوقاية الأولية : ذلك يكون من خلال الوعي والمحافظة على سلامة الاطفال قبل ولادتهم او بعدها  فقد تستطيع الاسرة منع حدوث الاعاقة .</a:t>
            </a:r>
          </a:p>
          <a:p>
            <a:endParaRPr lang="ar-SA" sz="2400" dirty="0">
              <a:latin typeface="Arabic Typesetting" pitchFamily="66" charset="-78"/>
              <a:cs typeface="Arabic Typesetting" pitchFamily="66" charset="-78"/>
            </a:endParaRPr>
          </a:p>
          <a:p>
            <a:r>
              <a:rPr lang="ar-SA" sz="2400" dirty="0" smtClean="0">
                <a:latin typeface="Arabic Typesetting" pitchFamily="66" charset="-78"/>
                <a:cs typeface="Arabic Typesetting" pitchFamily="66" charset="-78"/>
              </a:rPr>
              <a:t>الوقاية الثانوية : من خلال الكشف المبكر عن حالة الضعف او العجز على توفير الخدمات العلاجية فقد تستطيع الاسرة بمساعدة الاخصائيين  التخفيف من الاعاقة .</a:t>
            </a:r>
          </a:p>
          <a:p>
            <a:endParaRPr lang="ar-SA" sz="2400" dirty="0">
              <a:latin typeface="Arabic Typesetting" pitchFamily="66" charset="-78"/>
              <a:cs typeface="Arabic Typesetting" pitchFamily="66" charset="-78"/>
            </a:endParaRPr>
          </a:p>
          <a:p>
            <a:r>
              <a:rPr lang="ar-SA" sz="2400" dirty="0" smtClean="0">
                <a:latin typeface="Arabic Typesetting" pitchFamily="66" charset="-78"/>
                <a:cs typeface="Arabic Typesetting" pitchFamily="66" charset="-78"/>
              </a:rPr>
              <a:t>الوقاية الثلاثية: من خلال تنبي </a:t>
            </a:r>
            <a:r>
              <a:rPr lang="ar-SA" sz="2400" dirty="0" err="1" smtClean="0">
                <a:latin typeface="Arabic Typesetting" pitchFamily="66" charset="-78"/>
                <a:cs typeface="Arabic Typesetting" pitchFamily="66" charset="-78"/>
              </a:rPr>
              <a:t>الإتجاهات</a:t>
            </a:r>
            <a:r>
              <a:rPr lang="ar-SA" sz="2400" dirty="0" smtClean="0">
                <a:latin typeface="Arabic Typesetting" pitchFamily="66" charset="-78"/>
                <a:cs typeface="Arabic Typesetting" pitchFamily="66" charset="-78"/>
              </a:rPr>
              <a:t> الواقية وتلقي التدريب المناسب فقد تستطيع الاسرة بمساعدة في الحد من </a:t>
            </a:r>
            <a:r>
              <a:rPr lang="ar-SA" sz="2400" dirty="0" err="1" smtClean="0">
                <a:latin typeface="Arabic Typesetting" pitchFamily="66" charset="-78"/>
                <a:cs typeface="Arabic Typesetting" pitchFamily="66" charset="-78"/>
              </a:rPr>
              <a:t>مضاعات</a:t>
            </a:r>
            <a:r>
              <a:rPr lang="ar-SA" sz="2400" dirty="0" smtClean="0">
                <a:latin typeface="Arabic Typesetting" pitchFamily="66" charset="-78"/>
                <a:cs typeface="Arabic Typesetting" pitchFamily="66" charset="-78"/>
              </a:rPr>
              <a:t> الاعاقة .</a:t>
            </a:r>
            <a:endParaRPr lang="ar-SA" sz="2400" dirty="0">
              <a:latin typeface="Arabic Typesetting" pitchFamily="66" charset="-78"/>
              <a:cs typeface="Arabic Typesetting" pitchFamily="66" charset="-78"/>
            </a:endParaRPr>
          </a:p>
        </p:txBody>
      </p:sp>
    </p:spTree>
    <p:extLst>
      <p:ext uri="{BB962C8B-B14F-4D97-AF65-F5344CB8AC3E}">
        <p14:creationId xmlns:p14="http://schemas.microsoft.com/office/powerpoint/2010/main" val="20552669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827584" y="1700808"/>
            <a:ext cx="7560840" cy="2123658"/>
          </a:xfrm>
          <a:prstGeom prst="rect">
            <a:avLst/>
          </a:prstGeom>
          <a:noFill/>
        </p:spPr>
        <p:txBody>
          <a:bodyPr wrap="square" rtlCol="1">
            <a:spAutoFit/>
          </a:bodyPr>
          <a:lstStyle/>
          <a:p>
            <a:pPr algn="ctr"/>
            <a:r>
              <a:rPr lang="ar-SA" sz="3600" b="1" dirty="0" smtClean="0">
                <a:latin typeface="Arabic Typesetting" pitchFamily="66" charset="-78"/>
                <a:cs typeface="Arabic Typesetting" pitchFamily="66" charset="-78"/>
              </a:rPr>
              <a:t>تأثير الإعاقة على الأسرة</a:t>
            </a:r>
            <a:r>
              <a:rPr lang="ar-SA" sz="3600" dirty="0" smtClean="0">
                <a:latin typeface="Arabic Typesetting" pitchFamily="66" charset="-78"/>
                <a:cs typeface="Arabic Typesetting" pitchFamily="66" charset="-78"/>
              </a:rPr>
              <a:t> </a:t>
            </a:r>
          </a:p>
          <a:p>
            <a:pPr algn="ctr"/>
            <a:r>
              <a:rPr lang="ar-SA" sz="3200" dirty="0" smtClean="0">
                <a:latin typeface="Arabic Typesetting" pitchFamily="66" charset="-78"/>
                <a:cs typeface="Arabic Typesetting" pitchFamily="66" charset="-78"/>
              </a:rPr>
              <a:t>تتعرض اسر الاطفال المعوقين لضغوط مختلفة في المراحل المختلفة  وان اكثر تأثيرات  الاعاقة بروزاً هي تلك المتعلقة بالقلق حول مستقبل الطفل المعوق وصعوبة التعايش مع الاعاقة ومتطلبات الرعاية اليومية للطفل المعوق .</a:t>
            </a:r>
            <a:endParaRPr lang="ar-SA" sz="3200" dirty="0">
              <a:latin typeface="Arabic Typesetting" pitchFamily="66" charset="-78"/>
              <a:cs typeface="Arabic Typesetting" pitchFamily="66" charset="-78"/>
            </a:endParaRPr>
          </a:p>
        </p:txBody>
      </p:sp>
    </p:spTree>
    <p:extLst>
      <p:ext uri="{BB962C8B-B14F-4D97-AF65-F5344CB8AC3E}">
        <p14:creationId xmlns:p14="http://schemas.microsoft.com/office/powerpoint/2010/main" val="4044475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539552" y="764704"/>
            <a:ext cx="8280920" cy="6247864"/>
          </a:xfrm>
          <a:prstGeom prst="rect">
            <a:avLst/>
          </a:prstGeom>
          <a:noFill/>
        </p:spPr>
        <p:txBody>
          <a:bodyPr wrap="square" rtlCol="1">
            <a:spAutoFit/>
          </a:bodyPr>
          <a:lstStyle/>
          <a:p>
            <a:pPr algn="ctr"/>
            <a:r>
              <a:rPr lang="ar-SA" sz="4000" b="1" dirty="0" smtClean="0">
                <a:latin typeface="Arabic Typesetting" pitchFamily="66" charset="-78"/>
                <a:cs typeface="Arabic Typesetting" pitchFamily="66" charset="-78"/>
              </a:rPr>
              <a:t>استراتيجيات الدعم</a:t>
            </a:r>
          </a:p>
          <a:p>
            <a:r>
              <a:rPr lang="ar-SA" sz="3600" dirty="0" smtClean="0">
                <a:latin typeface="Arabic Typesetting" pitchFamily="66" charset="-78"/>
                <a:cs typeface="Arabic Typesetting" pitchFamily="66" charset="-78"/>
              </a:rPr>
              <a:t>ينبغي على الاخصائيين أن يساعدوا الوالدين ويشرحوا لهما طرق تقديم المعلومات البسيطة لهؤلاء الاطفال . ويجب مجموعات لدعم اخوة الاطفال المعوقين كإشعارهم بان الامر عادي بأسرع وقت ممكن والاخوة بالطبع بحاجة الى اخوة تماما كما ان الاباء لحاجة الى اباء لمساعدتهم على الاحساس بانهم ليسوا وحدهم. </a:t>
            </a:r>
          </a:p>
          <a:p>
            <a:r>
              <a:rPr lang="ar-SA" sz="3600" dirty="0" smtClean="0">
                <a:latin typeface="Arabic Typesetting" pitchFamily="66" charset="-78"/>
                <a:cs typeface="Arabic Typesetting" pitchFamily="66" charset="-78"/>
              </a:rPr>
              <a:t>ومن انواع الدعم : </a:t>
            </a:r>
          </a:p>
          <a:p>
            <a:r>
              <a:rPr lang="ar-SA" sz="3600" dirty="0" smtClean="0">
                <a:latin typeface="Arabic Typesetting" pitchFamily="66" charset="-78"/>
                <a:cs typeface="Arabic Typesetting" pitchFamily="66" charset="-78"/>
              </a:rPr>
              <a:t>الدعم المتواصل : وهو ان يكون هناك فريق يواصل تقديم الدعم المادي والمعنوي على مدى السنوات الخمس الاولى من العمر على اقل تقدير .</a:t>
            </a:r>
          </a:p>
          <a:p>
            <a:r>
              <a:rPr lang="ar-SA" sz="3600" dirty="0" smtClean="0">
                <a:latin typeface="Arabic Typesetting" pitchFamily="66" charset="-78"/>
                <a:cs typeface="Arabic Typesetting" pitchFamily="66" charset="-78"/>
              </a:rPr>
              <a:t>المجموعات الداعمة :يقصد هنا </a:t>
            </a:r>
            <a:r>
              <a:rPr lang="ar-SA" sz="3600" smtClean="0">
                <a:latin typeface="Arabic Typesetting" pitchFamily="66" charset="-78"/>
                <a:cs typeface="Arabic Typesetting" pitchFamily="66" charset="-78"/>
              </a:rPr>
              <a:t>بالمجوعات </a:t>
            </a:r>
            <a:r>
              <a:rPr lang="ar-SA" sz="3600" dirty="0" smtClean="0">
                <a:latin typeface="Arabic Typesetting" pitchFamily="66" charset="-78"/>
                <a:cs typeface="Arabic Typesetting" pitchFamily="66" charset="-78"/>
              </a:rPr>
              <a:t>انها جمعيات لأولياء الامور تهدف الى تقديم  الدعم والارشاد والمساعدة العملية كذلك فهي تسعى الى الدفاع عن حقوق المعوقين واسرهم .</a:t>
            </a:r>
            <a:endParaRPr lang="ar-SA" sz="3600" dirty="0">
              <a:latin typeface="Arabic Typesetting" pitchFamily="66" charset="-78"/>
              <a:cs typeface="Arabic Typesetting" pitchFamily="66" charset="-78"/>
            </a:endParaRPr>
          </a:p>
        </p:txBody>
      </p:sp>
    </p:spTree>
    <p:extLst>
      <p:ext uri="{BB962C8B-B14F-4D97-AF65-F5344CB8AC3E}">
        <p14:creationId xmlns:p14="http://schemas.microsoft.com/office/powerpoint/2010/main" val="26897254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691680" y="2060848"/>
            <a:ext cx="5904656" cy="2308324"/>
          </a:xfrm>
          <a:prstGeom prst="rect">
            <a:avLst/>
          </a:prstGeom>
          <a:noFill/>
        </p:spPr>
        <p:txBody>
          <a:bodyPr wrap="square" rtlCol="1">
            <a:spAutoFit/>
          </a:bodyPr>
          <a:lstStyle/>
          <a:p>
            <a:pPr algn="ctr"/>
            <a:r>
              <a:rPr lang="ar-SA" sz="6000" dirty="0" smtClean="0">
                <a:latin typeface="Arabic Typesetting" pitchFamily="66" charset="-78"/>
                <a:cs typeface="Arabic Typesetting" pitchFamily="66" charset="-78"/>
              </a:rPr>
              <a:t>شكرا لحسن استماعكم</a:t>
            </a:r>
          </a:p>
          <a:p>
            <a:pPr algn="ctr"/>
            <a:r>
              <a:rPr lang="ar-SA" sz="2400" dirty="0" smtClean="0">
                <a:solidFill>
                  <a:srgbClr val="FF0000"/>
                </a:solidFill>
                <a:latin typeface="Arabic Typesetting" pitchFamily="66" charset="-78"/>
                <a:cs typeface="Arabic Typesetting" pitchFamily="66" charset="-78"/>
              </a:rPr>
              <a:t>فاطمة </a:t>
            </a:r>
            <a:r>
              <a:rPr lang="ar-SA" sz="2400" dirty="0" err="1" smtClean="0">
                <a:solidFill>
                  <a:srgbClr val="FF0000"/>
                </a:solidFill>
                <a:latin typeface="Arabic Typesetting" pitchFamily="66" charset="-78"/>
                <a:cs typeface="Arabic Typesetting" pitchFamily="66" charset="-78"/>
              </a:rPr>
              <a:t>الصيعري</a:t>
            </a:r>
            <a:r>
              <a:rPr lang="ar-SA" sz="2400" dirty="0" smtClean="0">
                <a:solidFill>
                  <a:srgbClr val="FF0000"/>
                </a:solidFill>
                <a:latin typeface="Arabic Typesetting" pitchFamily="66" charset="-78"/>
                <a:cs typeface="Arabic Typesetting" pitchFamily="66" charset="-78"/>
              </a:rPr>
              <a:t> </a:t>
            </a:r>
          </a:p>
          <a:p>
            <a:pPr algn="ctr"/>
            <a:r>
              <a:rPr lang="ar-SA" sz="2400" dirty="0" smtClean="0">
                <a:solidFill>
                  <a:srgbClr val="FF0000"/>
                </a:solidFill>
                <a:latin typeface="Arabic Typesetting" pitchFamily="66" charset="-78"/>
                <a:cs typeface="Arabic Typesetting" pitchFamily="66" charset="-78"/>
              </a:rPr>
              <a:t>438200724</a:t>
            </a:r>
            <a:r>
              <a:rPr lang="ar-SA" sz="6000" dirty="0" smtClean="0">
                <a:latin typeface="Arabic Typesetting" pitchFamily="66" charset="-78"/>
                <a:cs typeface="Arabic Typesetting" pitchFamily="66" charset="-78"/>
              </a:rPr>
              <a:t> </a:t>
            </a:r>
            <a:endParaRPr lang="ar-SA" sz="6000" dirty="0">
              <a:latin typeface="Arabic Typesetting" pitchFamily="66" charset="-78"/>
              <a:cs typeface="Arabic Typesetting" pitchFamily="66" charset="-78"/>
            </a:endParaRPr>
          </a:p>
        </p:txBody>
      </p:sp>
    </p:spTree>
    <p:extLst>
      <p:ext uri="{BB962C8B-B14F-4D97-AF65-F5344CB8AC3E}">
        <p14:creationId xmlns:p14="http://schemas.microsoft.com/office/powerpoint/2010/main" val="38005216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84</TotalTime>
  <Words>527</Words>
  <Application>Microsoft Office PowerPoint</Application>
  <PresentationFormat>عرض على الشاشة (3:4)‏</PresentationFormat>
  <Paragraphs>41</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تدفق</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Ahmed-Under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LENOVO</dc:creator>
  <cp:lastModifiedBy>Nada Suliman Alothaim</cp:lastModifiedBy>
  <cp:revision>10</cp:revision>
  <dcterms:created xsi:type="dcterms:W3CDTF">2018-04-19T04:21:22Z</dcterms:created>
  <dcterms:modified xsi:type="dcterms:W3CDTF">2018-05-01T05:54:36Z</dcterms:modified>
</cp:coreProperties>
</file>