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29" r:id="rId1"/>
  </p:sldMasterIdLst>
  <p:notesMasterIdLst>
    <p:notesMasterId r:id="rId32"/>
  </p:notesMasterIdLst>
  <p:handoutMasterIdLst>
    <p:handoutMasterId r:id="rId33"/>
  </p:handoutMasterIdLst>
  <p:sldIdLst>
    <p:sldId id="287" r:id="rId2"/>
    <p:sldId id="311" r:id="rId3"/>
    <p:sldId id="312" r:id="rId4"/>
    <p:sldId id="313" r:id="rId5"/>
    <p:sldId id="314" r:id="rId6"/>
    <p:sldId id="315" r:id="rId7"/>
    <p:sldId id="316" r:id="rId8"/>
    <p:sldId id="317" r:id="rId9"/>
    <p:sldId id="318" r:id="rId10"/>
    <p:sldId id="319" r:id="rId11"/>
    <p:sldId id="320" r:id="rId12"/>
    <p:sldId id="321" r:id="rId13"/>
    <p:sldId id="322" r:id="rId14"/>
    <p:sldId id="323" r:id="rId15"/>
    <p:sldId id="324" r:id="rId16"/>
    <p:sldId id="325" r:id="rId17"/>
    <p:sldId id="326" r:id="rId18"/>
    <p:sldId id="327" r:id="rId19"/>
    <p:sldId id="328" r:id="rId20"/>
    <p:sldId id="329" r:id="rId21"/>
    <p:sldId id="330" r:id="rId22"/>
    <p:sldId id="331" r:id="rId23"/>
    <p:sldId id="332" r:id="rId24"/>
    <p:sldId id="333" r:id="rId25"/>
    <p:sldId id="334" r:id="rId26"/>
    <p:sldId id="335" r:id="rId27"/>
    <p:sldId id="336" r:id="rId28"/>
    <p:sldId id="337" r:id="rId29"/>
    <p:sldId id="338" r:id="rId30"/>
    <p:sldId id="310" r:id="rId31"/>
  </p:sldIdLst>
  <p:sldSz cx="9144000" cy="6858000" type="screen4x3"/>
  <p:notesSz cx="6858000" cy="9144000"/>
  <p:defaultTextStyle>
    <a:defPPr>
      <a:defRPr lang="x-none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5852" autoAdjust="0"/>
    <p:restoredTop sz="94689" autoAdjust="0"/>
  </p:normalViewPr>
  <p:slideViewPr>
    <p:cSldViewPr>
      <p:cViewPr varScale="1">
        <p:scale>
          <a:sx n="62" d="100"/>
          <a:sy n="62" d="100"/>
        </p:scale>
        <p:origin x="-112" y="-6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4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handoutMaster" Target="handoutMasters/handout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06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06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fld id="{23B2BDD0-B20C-4776-A456-CB69CC07ED28}" type="slidenum">
              <a:rPr lang="x-none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3326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696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96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96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96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fld id="{4D3D75BA-C063-4C41-BC2A-F2A728BF14BE}" type="slidenum">
              <a:rPr lang="x-none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337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D4A8C5-3D6E-43C4-9AFC-43B0AA372824}" type="slidenum">
              <a:rPr lang="x-none"/>
              <a:pPr/>
              <a:t>1</a:t>
            </a:fld>
            <a:endParaRPr lang="en-US"/>
          </a:p>
        </p:txBody>
      </p:sp>
      <p:sp>
        <p:nvSpPr>
          <p:cNvPr id="183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817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78179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78180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rtl="0"/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178181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178182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78183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78184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78185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78186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78187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78188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78189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78190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78191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/>
                <a:endParaRPr lang="en-US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178192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78193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78194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1FBB97B-98D3-4C25-B24D-B0406E2A47F5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17819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819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F70A993-83BD-4CEA-8D3C-A154FEA3A9CD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2477947-1508-43F5-BBCB-EED8887EDA36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AA39DC73-0E0D-48A9-8AD5-2E508D6FE891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9AA803E-AC3C-4D83-BF5A-5E5E78D33B98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BEB85D7-B950-4517-A213-1E7D0697493D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109E9795-1F7A-4EB3-8012-21318F5602E7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2681CC8-D7BB-4A79-BF2D-D2C1FB42158F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8229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000500"/>
            <a:ext cx="8229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F0ACE76-6E69-41CF-BB34-2A76B851A5AD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DB4C770-56F3-437C-8B1D-11FA3C568893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58C0C5-F932-4E5F-83AB-FAA9E77223C4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0D2BEB3-F1DB-4A91-90AD-0BA110CC40B6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33E0996-8A22-4323-829D-23C2D76969EF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330DBC2-C49C-45F4-A6A4-555AE8B6145A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0BD1FEA-C49D-468D-AB01-8AE430A35019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91AC4E2-FC2F-4B05-AF72-326CB8D98708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0F53BC1-027E-478F-9EA6-67FF2CA91898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>
              <a:defRPr sz="1200"/>
            </a:lvl1pPr>
          </a:lstStyle>
          <a:p>
            <a:endParaRPr lang="en-US"/>
          </a:p>
        </p:txBody>
      </p:sp>
      <p:sp>
        <p:nvSpPr>
          <p:cNvPr id="17715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0">
              <a:defRPr sz="1200">
                <a:latin typeface="Arial Black" pitchFamily="34" charset="0"/>
              </a:defRPr>
            </a:lvl1pPr>
          </a:lstStyle>
          <a:p>
            <a:fld id="{BCD08AC8-96E6-42B2-8F5C-308A6E285F9F}" type="slidenum">
              <a:rPr lang="x-none"/>
              <a:pPr/>
              <a:t>‹#›</a:t>
            </a:fld>
            <a:endParaRPr lang="en-US"/>
          </a:p>
        </p:txBody>
      </p:sp>
      <p:grpSp>
        <p:nvGrpSpPr>
          <p:cNvPr id="177156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77157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77158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rtl="0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77159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rtl="0"/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177160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rtl="0"/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177161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rtl="0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77162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rtl="0"/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177163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rtl="0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77164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rtl="0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77165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rtl="0"/>
              <a:endParaRPr lang="en-US">
                <a:solidFill>
                  <a:schemeClr val="accent2"/>
                </a:solidFill>
              </a:endParaRPr>
            </a:p>
          </p:txBody>
        </p:sp>
      </p:grpSp>
      <p:sp>
        <p:nvSpPr>
          <p:cNvPr id="177166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7716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716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>
              <a:defRPr sz="1200"/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2" r:id="rId13"/>
    <p:sldLayoutId id="2147483743" r:id="rId14"/>
    <p:sldLayoutId id="2147483744" r:id="rId15"/>
    <p:sldLayoutId id="2147483745" r:id="rId16"/>
    <p:sldLayoutId id="2147483746" r:id="rId17"/>
  </p:sldLayoutIdLst>
  <p:txStyles>
    <p:titleStyle>
      <a:lvl1pPr algn="l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x-none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3" Type="http://schemas.openxmlformats.org/officeDocument/2006/relationships/image" Target="../media/image12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87824" y="6093296"/>
            <a:ext cx="6019800" cy="1752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 b="1" dirty="0" smtClean="0">
                <a:latin typeface="Times New Roman"/>
                <a:cs typeface="Times New Roman"/>
              </a:rPr>
              <a:t>Alhanouf </a:t>
            </a:r>
            <a:r>
              <a:rPr lang="en-US" sz="2000" b="1" dirty="0" err="1" smtClean="0">
                <a:latin typeface="Times New Roman"/>
                <a:cs typeface="Times New Roman"/>
              </a:rPr>
              <a:t>Alshedi</a:t>
            </a:r>
            <a:endParaRPr lang="en-US" sz="2000" b="1" dirty="0">
              <a:latin typeface="Times New Roman"/>
              <a:cs typeface="Times New Roman"/>
            </a:endParaRPr>
          </a:p>
          <a:p>
            <a:pPr>
              <a:lnSpc>
                <a:spcPct val="80000"/>
              </a:lnSpc>
            </a:pPr>
            <a:r>
              <a:rPr lang="en-US" sz="2000" dirty="0" smtClean="0">
                <a:latin typeface="Times New Roman"/>
                <a:cs typeface="Times New Roman"/>
              </a:rPr>
              <a:t>Email: </a:t>
            </a:r>
            <a:r>
              <a:rPr lang="en-US" sz="2000" dirty="0" err="1" smtClean="0">
                <a:latin typeface="Times New Roman"/>
                <a:cs typeface="Times New Roman"/>
              </a:rPr>
              <a:t>aalshedi@ksu.edu.sa</a:t>
            </a:r>
            <a:endParaRPr lang="en-US" sz="2000" dirty="0">
              <a:latin typeface="Times New Roman"/>
              <a:cs typeface="Times New Roman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2332112" y="2204864"/>
            <a:ext cx="6811888" cy="2209800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Factors affecting CT image</a:t>
            </a:r>
            <a:br>
              <a:rPr lang="en-US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RAD </a:t>
            </a:r>
            <a:r>
              <a:rPr lang="en-US" sz="2200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323 </a:t>
            </a:r>
            <a:r>
              <a:rPr lang="en-US" sz="2200" b="1" dirty="0">
                <a:solidFill>
                  <a:schemeClr val="bg1"/>
                </a:solidFill>
                <a:latin typeface="Times New Roman"/>
                <a:cs typeface="Times New Roman"/>
              </a:rPr>
              <a:t/>
            </a:r>
            <a:br>
              <a:rPr lang="en-US" sz="2200" b="1" dirty="0">
                <a:solidFill>
                  <a:schemeClr val="bg1"/>
                </a:solidFill>
                <a:latin typeface="Times New Roman"/>
                <a:cs typeface="Times New Roman"/>
              </a:rPr>
            </a:br>
            <a:r>
              <a:rPr lang="en-US" sz="2200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    2014</a:t>
            </a:r>
            <a:br>
              <a:rPr lang="en-US" sz="2200" b="1" dirty="0" smtClean="0">
                <a:solidFill>
                  <a:schemeClr val="bg1"/>
                </a:solidFill>
                <a:latin typeface="Times New Roman"/>
                <a:cs typeface="Times New Roman"/>
              </a:rPr>
            </a:br>
            <a:endParaRPr lang="en-US" sz="2200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371600"/>
          </a:xfrm>
        </p:spPr>
        <p:txBody>
          <a:bodyPr/>
          <a:lstStyle/>
          <a:p>
            <a:r>
              <a:rPr lang="en-US" sz="36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Cont.</a:t>
            </a:r>
            <a:endParaRPr lang="en-US" sz="3600" dirty="0">
              <a:solidFill>
                <a:srgbClr val="00007D"/>
              </a:solidFill>
              <a:latin typeface="Times New Roman"/>
              <a:cs typeface="Times New Roman"/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389120"/>
          </a:xfrm>
        </p:spPr>
        <p:txBody>
          <a:bodyPr>
            <a:noAutofit/>
          </a:bodyPr>
          <a:lstStyle/>
          <a:p>
            <a:pPr marL="514350" indent="-514350" algn="just">
              <a:buFont typeface="+mj-lt"/>
              <a:buAutoNum type="arabicParenR"/>
            </a:pPr>
            <a:r>
              <a:rPr lang="en-GB" sz="2800" dirty="0" smtClean="0">
                <a:latin typeface="Times New Roman"/>
                <a:cs typeface="Times New Roman"/>
              </a:rPr>
              <a:t>Filtration removes long-wavelength x-rays that do not play a role in image formation but cause pt dose. Energy of beam     and beam becomes “harder”. </a:t>
            </a:r>
          </a:p>
          <a:p>
            <a:pPr marL="514350" indent="-514350" algn="just">
              <a:buFont typeface="+mj-lt"/>
              <a:buAutoNum type="arabicParenR"/>
            </a:pPr>
            <a:r>
              <a:rPr lang="en-GB" sz="2800" dirty="0" smtClean="0">
                <a:latin typeface="Times New Roman"/>
                <a:cs typeface="Times New Roman"/>
              </a:rPr>
              <a:t>Filtration uniforms the energy of beam.</a:t>
            </a:r>
          </a:p>
          <a:p>
            <a:pPr marL="514350" indent="-514350" algn="just">
              <a:buNone/>
            </a:pPr>
            <a:endParaRPr lang="en-GB" sz="2800" dirty="0" smtClean="0">
              <a:latin typeface="Times New Roman"/>
              <a:cs typeface="Times New Roman"/>
            </a:endParaRPr>
          </a:p>
          <a:p>
            <a:pPr marL="514350" indent="-514350" algn="just">
              <a:buFont typeface="Wingdings" pitchFamily="2" charset="2"/>
              <a:buChar char="§"/>
            </a:pPr>
            <a:r>
              <a:rPr lang="en-GB" sz="2800" dirty="0" smtClean="0">
                <a:latin typeface="Times New Roman"/>
                <a:cs typeface="Times New Roman"/>
              </a:rPr>
              <a:t>CT filters are usually 3mm, added flat or shaped copper filters can range from 0.1 -0.4 mm.</a:t>
            </a:r>
          </a:p>
          <a:p>
            <a:pPr marL="514350" indent="-514350" algn="just">
              <a:buFont typeface="Wingdings" pitchFamily="2" charset="2"/>
              <a:buChar char="§"/>
            </a:pPr>
            <a:endParaRPr lang="en-GB" sz="2800" dirty="0" smtClean="0">
              <a:latin typeface="Times New Roman"/>
              <a:cs typeface="Times New Roman"/>
            </a:endParaRPr>
          </a:p>
          <a:p>
            <a:pPr marL="514350" indent="-514350" algn="just">
              <a:buFont typeface="Wingdings" pitchFamily="2" charset="2"/>
              <a:buChar char="§"/>
            </a:pPr>
            <a:r>
              <a:rPr lang="en-GB" sz="2800" dirty="0" smtClean="0">
                <a:latin typeface="Times New Roman"/>
                <a:cs typeface="Times New Roman"/>
              </a:rPr>
              <a:t>Special filters such as “bowtie” made of Teflon can reduce beam hardening </a:t>
            </a:r>
            <a:r>
              <a:rPr lang="en-GB" sz="2800" dirty="0" err="1" smtClean="0">
                <a:latin typeface="Times New Roman"/>
                <a:cs typeface="Times New Roman"/>
              </a:rPr>
              <a:t>artifacts</a:t>
            </a:r>
            <a:r>
              <a:rPr lang="en-GB" sz="2800" dirty="0" smtClean="0">
                <a:latin typeface="Times New Roman"/>
                <a:cs typeface="Times New Roman"/>
              </a:rPr>
              <a:t>.</a:t>
            </a:r>
          </a:p>
          <a:p>
            <a:pPr marL="514350" indent="-514350" algn="just">
              <a:buFont typeface="Wingdings" pitchFamily="2" charset="2"/>
              <a:buChar char="§"/>
            </a:pPr>
            <a:endParaRPr lang="en-GB" sz="2800" dirty="0" smtClean="0">
              <a:latin typeface="Times New Roman"/>
              <a:cs typeface="Times New Roman"/>
            </a:endParaRPr>
          </a:p>
          <a:p>
            <a:pPr marL="514350" indent="-514350" algn="just">
              <a:buNone/>
            </a:pPr>
            <a:endParaRPr lang="en-GB" sz="2800" dirty="0">
              <a:latin typeface="Times New Roman"/>
              <a:cs typeface="Times New Roman"/>
            </a:endParaRPr>
          </a:p>
        </p:txBody>
      </p:sp>
      <p:sp>
        <p:nvSpPr>
          <p:cNvPr id="5" name="Right Arrow 4"/>
          <p:cNvSpPr/>
          <p:nvPr/>
        </p:nvSpPr>
        <p:spPr>
          <a:xfrm rot="16200000">
            <a:off x="3425390" y="2642430"/>
            <a:ext cx="288032" cy="132979"/>
          </a:xfrm>
          <a:prstGeom prst="right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39855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04056" y="3962400"/>
            <a:ext cx="2971800" cy="990600"/>
          </a:xfrm>
          <a:prstGeom prst="rect">
            <a:avLst/>
          </a:prstGeom>
          <a:solidFill>
            <a:schemeClr val="accent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2400">
                <a:latin typeface="Times New Roman" pitchFamily="18" charset="0"/>
              </a:rPr>
              <a:t>FILTRATION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5220072" y="3276600"/>
            <a:ext cx="3505200" cy="19812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2400">
                <a:latin typeface="Times New Roman" pitchFamily="18" charset="0"/>
              </a:rPr>
              <a:t>INTENSITY</a:t>
            </a:r>
          </a:p>
          <a:p>
            <a:pPr algn="ctr" eaLnBrk="1" hangingPunct="1"/>
            <a:endParaRPr lang="en-US" sz="2400">
              <a:latin typeface="Times New Roman" pitchFamily="18" charset="0"/>
            </a:endParaRPr>
          </a:p>
          <a:p>
            <a:pPr algn="ctr" eaLnBrk="1" hangingPunct="1"/>
            <a:r>
              <a:rPr lang="en-US" sz="2400">
                <a:latin typeface="Times New Roman" pitchFamily="18" charset="0"/>
              </a:rPr>
              <a:t>ENERGY </a:t>
            </a:r>
            <a:r>
              <a:rPr lang="en-US" sz="2400">
                <a:solidFill>
                  <a:schemeClr val="bg2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6" name="AutoShape 7"/>
          <p:cNvSpPr>
            <a:spLocks noChangeArrowheads="1"/>
          </p:cNvSpPr>
          <p:nvPr/>
        </p:nvSpPr>
        <p:spPr bwMode="auto">
          <a:xfrm>
            <a:off x="3307904" y="4191000"/>
            <a:ext cx="1905000" cy="381000"/>
          </a:xfrm>
          <a:prstGeom prst="rightArrow">
            <a:avLst>
              <a:gd name="adj1" fmla="val 50000"/>
              <a:gd name="adj2" fmla="val 125000"/>
            </a:avLst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2755032" y="4191000"/>
            <a:ext cx="304800" cy="457200"/>
          </a:xfrm>
          <a:prstGeom prst="upArrow">
            <a:avLst>
              <a:gd name="adj1" fmla="val 50000"/>
              <a:gd name="adj2" fmla="val 37500"/>
            </a:avLst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 flipV="1">
            <a:off x="8184704" y="3505200"/>
            <a:ext cx="304800" cy="609600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AutoShape 8"/>
          <p:cNvSpPr>
            <a:spLocks noChangeArrowheads="1"/>
          </p:cNvSpPr>
          <p:nvPr/>
        </p:nvSpPr>
        <p:spPr bwMode="auto">
          <a:xfrm>
            <a:off x="8184704" y="4419600"/>
            <a:ext cx="304800" cy="457200"/>
          </a:xfrm>
          <a:prstGeom prst="upArrow">
            <a:avLst>
              <a:gd name="adj1" fmla="val 50000"/>
              <a:gd name="adj2" fmla="val 375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371600"/>
          </a:xfrm>
        </p:spPr>
        <p:txBody>
          <a:bodyPr/>
          <a:lstStyle/>
          <a:p>
            <a:r>
              <a:rPr lang="en-US" sz="36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Filtration effect</a:t>
            </a:r>
            <a:endParaRPr lang="en-US" sz="3600" dirty="0">
              <a:solidFill>
                <a:srgbClr val="00007D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725124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Collimation</a:t>
            </a:r>
            <a:endParaRPr lang="en-US" sz="3600" dirty="0">
              <a:solidFill>
                <a:srgbClr val="00007D"/>
              </a:solidFill>
              <a:latin typeface="Times New Roman"/>
              <a:cs typeface="Times New Roman"/>
            </a:endParaRPr>
          </a:p>
        </p:txBody>
      </p:sp>
      <p:pic>
        <p:nvPicPr>
          <p:cNvPr id="4" name="Picture 3" descr="X-Rays are made by firing electrons at a target, in an X-ray tube.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1403176"/>
            <a:ext cx="3017838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962400" y="3384376"/>
            <a:ext cx="1600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2400" dirty="0">
                <a:latin typeface="Times New Roman" pitchFamily="18" charset="0"/>
              </a:rPr>
              <a:t>Filter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581400" y="3917776"/>
            <a:ext cx="838200" cy="228600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029200" y="3917776"/>
            <a:ext cx="838200" cy="228600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323528" y="3501008"/>
            <a:ext cx="2038672" cy="950168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400" b="1" dirty="0" smtClean="0">
                <a:latin typeface="Times New Roman" pitchFamily="18" charset="0"/>
              </a:rPr>
              <a:t>SHAPES BEAM +</a:t>
            </a:r>
          </a:p>
          <a:p>
            <a:pPr algn="ctr" eaLnBrk="1" hangingPunct="1"/>
            <a:r>
              <a:rPr lang="en-US" sz="1400" b="1" dirty="0" smtClean="0">
                <a:latin typeface="Times New Roman" pitchFamily="18" charset="0"/>
              </a:rPr>
              <a:t>REDUCES AMOUNT OF </a:t>
            </a:r>
          </a:p>
          <a:p>
            <a:pPr algn="ctr" eaLnBrk="1" hangingPunct="1"/>
            <a:r>
              <a:rPr lang="en-US" sz="1400" b="1" dirty="0" smtClean="0">
                <a:latin typeface="Times New Roman" pitchFamily="18" charset="0"/>
              </a:rPr>
              <a:t>SCATTER RADIATION </a:t>
            </a:r>
            <a:endParaRPr lang="en-US" sz="1400" b="1" dirty="0">
              <a:latin typeface="Times New Roman" pitchFamily="18" charset="0"/>
            </a:endParaRPr>
          </a:p>
        </p:txBody>
      </p:sp>
      <p:sp>
        <p:nvSpPr>
          <p:cNvPr id="9" name="Line 12"/>
          <p:cNvSpPr>
            <a:spLocks noChangeShapeType="1"/>
          </p:cNvSpPr>
          <p:nvPr/>
        </p:nvSpPr>
        <p:spPr bwMode="auto">
          <a:xfrm>
            <a:off x="2362200" y="4070176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0" name="Oval 7"/>
          <p:cNvSpPr>
            <a:spLocks noChangeArrowheads="1"/>
          </p:cNvSpPr>
          <p:nvPr/>
        </p:nvSpPr>
        <p:spPr bwMode="auto">
          <a:xfrm>
            <a:off x="3581400" y="4374976"/>
            <a:ext cx="2362200" cy="914400"/>
          </a:xfrm>
          <a:prstGeom prst="ellipse">
            <a:avLst/>
          </a:prstGeom>
          <a:solidFill>
            <a:srgbClr val="FFCC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2400">
                <a:latin typeface="Times New Roman" pitchFamily="18" charset="0"/>
              </a:rPr>
              <a:t>Patient</a:t>
            </a: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3657600" y="5670376"/>
            <a:ext cx="838200" cy="228600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5105400" y="5670376"/>
            <a:ext cx="838200" cy="228600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228600" y="5229200"/>
            <a:ext cx="2590800" cy="108012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 b="1" dirty="0" smtClean="0">
                <a:latin typeface="Times New Roman" pitchFamily="18" charset="0"/>
              </a:rPr>
              <a:t>DEFINES SLICE </a:t>
            </a:r>
          </a:p>
          <a:p>
            <a:pPr algn="ctr"/>
            <a:r>
              <a:rPr lang="en-US" sz="1400" b="1" dirty="0" smtClean="0">
                <a:latin typeface="Times New Roman" pitchFamily="18" charset="0"/>
              </a:rPr>
              <a:t>THICKNESS +</a:t>
            </a:r>
          </a:p>
          <a:p>
            <a:pPr algn="ctr" eaLnBrk="1" hangingPunct="1"/>
            <a:r>
              <a:rPr lang="en-US" sz="1400" b="1" dirty="0" smtClean="0">
                <a:latin typeface="Times New Roman" pitchFamily="18" charset="0"/>
              </a:rPr>
              <a:t>REDUCES </a:t>
            </a:r>
            <a:r>
              <a:rPr lang="en-US" sz="1400" b="1" dirty="0">
                <a:latin typeface="Times New Roman" pitchFamily="18" charset="0"/>
              </a:rPr>
              <a:t>SCATTER</a:t>
            </a:r>
          </a:p>
          <a:p>
            <a:pPr algn="ctr" eaLnBrk="1" hangingPunct="1"/>
            <a:r>
              <a:rPr lang="en-US" sz="1400" b="1" dirty="0">
                <a:latin typeface="Times New Roman" pitchFamily="18" charset="0"/>
              </a:rPr>
              <a:t> RECHING THE PATIENT</a:t>
            </a:r>
          </a:p>
        </p:txBody>
      </p:sp>
      <p:sp>
        <p:nvSpPr>
          <p:cNvPr id="15" name="Line 13"/>
          <p:cNvSpPr>
            <a:spLocks noChangeShapeType="1"/>
          </p:cNvSpPr>
          <p:nvPr/>
        </p:nvSpPr>
        <p:spPr bwMode="auto">
          <a:xfrm flipV="1">
            <a:off x="2819400" y="5822776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6" name="Rectangle 14"/>
          <p:cNvSpPr>
            <a:spLocks noChangeArrowheads="1"/>
          </p:cNvSpPr>
          <p:nvPr/>
        </p:nvSpPr>
        <p:spPr bwMode="auto">
          <a:xfrm>
            <a:off x="4191000" y="6093296"/>
            <a:ext cx="1295400" cy="6096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2400" dirty="0">
                <a:latin typeface="Times New Roman" pitchFamily="18" charset="0"/>
              </a:rPr>
              <a:t>Detector</a:t>
            </a:r>
          </a:p>
        </p:txBody>
      </p:sp>
    </p:spTree>
    <p:extLst>
      <p:ext uri="{BB962C8B-B14F-4D97-AF65-F5344CB8AC3E}">
        <p14:creationId xmlns:p14="http://schemas.microsoft.com/office/powerpoint/2010/main" val="29897136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371600"/>
          </a:xfrm>
        </p:spPr>
        <p:txBody>
          <a:bodyPr/>
          <a:lstStyle/>
          <a:p>
            <a:r>
              <a:rPr lang="en-US" sz="36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Collimator</a:t>
            </a:r>
            <a:endParaRPr lang="en-US" sz="3600" dirty="0">
              <a:solidFill>
                <a:srgbClr val="00007D"/>
              </a:solidFill>
              <a:latin typeface="Times New Roman"/>
              <a:cs typeface="Times New Roman"/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51520" y="2348880"/>
            <a:ext cx="8496944" cy="4389120"/>
          </a:xfrm>
        </p:spPr>
        <p:txBody>
          <a:bodyPr/>
          <a:lstStyle/>
          <a:p>
            <a:pPr algn="l"/>
            <a:r>
              <a:rPr lang="en-GB" dirty="0" smtClean="0">
                <a:latin typeface="Times New Roman"/>
                <a:cs typeface="Times New Roman"/>
              </a:rPr>
              <a:t>Collimation removes scatter radiation             improves resolution.</a:t>
            </a:r>
          </a:p>
          <a:p>
            <a:pPr algn="just"/>
            <a:endParaRPr lang="en-GB" dirty="0" smtClean="0">
              <a:latin typeface="Times New Roman"/>
              <a:cs typeface="Times New Roman"/>
            </a:endParaRPr>
          </a:p>
          <a:p>
            <a:pPr algn="just"/>
            <a:r>
              <a:rPr lang="en-GB" dirty="0" smtClean="0">
                <a:latin typeface="Times New Roman"/>
                <a:cs typeface="Times New Roman"/>
              </a:rPr>
              <a:t>Some scanners include  an anti-scatter grid  placed in front of detectors to remove scatter radiation and improve image quality.</a:t>
            </a:r>
          </a:p>
          <a:p>
            <a:pPr algn="just"/>
            <a:endParaRPr lang="en-GB" dirty="0">
              <a:latin typeface="Times New Roman"/>
              <a:cs typeface="Times New Roman"/>
            </a:endParaRPr>
          </a:p>
        </p:txBody>
      </p:sp>
      <p:sp>
        <p:nvSpPr>
          <p:cNvPr id="6" name="Right Arrow 5"/>
          <p:cNvSpPr/>
          <p:nvPr/>
        </p:nvSpPr>
        <p:spPr>
          <a:xfrm>
            <a:off x="6948264" y="2708920"/>
            <a:ext cx="1726098" cy="360040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8887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95536" y="1488152"/>
            <a:ext cx="8229600" cy="43891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GB" sz="36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Steps of CT image formation</a:t>
            </a:r>
            <a:endParaRPr lang="en-GB" sz="3600" dirty="0">
              <a:solidFill>
                <a:srgbClr val="00007D"/>
              </a:solidFill>
              <a:latin typeface="Times New Roman"/>
              <a:cs typeface="Times New Roman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707904" y="2852936"/>
            <a:ext cx="2006872" cy="1003436"/>
            <a:chOff x="2428775" y="601818"/>
            <a:chExt cx="2006872" cy="1003436"/>
          </a:xfrm>
          <a:scene3d>
            <a:camera prst="orthographicFront"/>
            <a:lightRig rig="flat" dir="t"/>
          </a:scene3d>
        </p:grpSpPr>
        <p:sp>
          <p:nvSpPr>
            <p:cNvPr id="6" name="Rectangle 5"/>
            <p:cNvSpPr/>
            <p:nvPr/>
          </p:nvSpPr>
          <p:spPr>
            <a:xfrm>
              <a:off x="2428775" y="601818"/>
              <a:ext cx="2006872" cy="1003436"/>
            </a:xfrm>
            <a:prstGeom prst="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2428775" y="601818"/>
              <a:ext cx="2006872" cy="100343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4605" tIns="14605" rIns="14605" bIns="14605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300" kern="1200" dirty="0" smtClean="0"/>
                <a:t>CT image formation</a:t>
              </a:r>
              <a:endParaRPr lang="en-GB" sz="2300" kern="12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55576" y="4941168"/>
            <a:ext cx="2006872" cy="1003436"/>
            <a:chOff x="460" y="2026697"/>
            <a:chExt cx="2006872" cy="1003436"/>
          </a:xfrm>
          <a:scene3d>
            <a:camera prst="orthographicFront"/>
            <a:lightRig rig="flat" dir="t"/>
          </a:scene3d>
        </p:grpSpPr>
        <p:sp>
          <p:nvSpPr>
            <p:cNvPr id="12" name="Rectangle 11"/>
            <p:cNvSpPr/>
            <p:nvPr/>
          </p:nvSpPr>
          <p:spPr>
            <a:xfrm>
              <a:off x="460" y="2026697"/>
              <a:ext cx="2006872" cy="1003436"/>
            </a:xfrm>
            <a:prstGeom prst="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460" y="2026697"/>
              <a:ext cx="2006872" cy="100343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4605" tIns="14605" rIns="14605" bIns="14605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300" kern="1200" dirty="0" smtClean="0"/>
                <a:t>Data acquisition</a:t>
              </a:r>
              <a:endParaRPr lang="en-GB" sz="2300" kern="1200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635896" y="4941168"/>
            <a:ext cx="2006872" cy="1003436"/>
            <a:chOff x="2428775" y="2026697"/>
            <a:chExt cx="2006872" cy="1003436"/>
          </a:xfrm>
          <a:scene3d>
            <a:camera prst="orthographicFront"/>
            <a:lightRig rig="flat" dir="t"/>
          </a:scene3d>
        </p:grpSpPr>
        <p:sp>
          <p:nvSpPr>
            <p:cNvPr id="18" name="Rectangle 17"/>
            <p:cNvSpPr/>
            <p:nvPr/>
          </p:nvSpPr>
          <p:spPr>
            <a:xfrm>
              <a:off x="2428775" y="2026697"/>
              <a:ext cx="2006872" cy="1003436"/>
            </a:xfrm>
            <a:prstGeom prst="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2428775" y="2026697"/>
              <a:ext cx="2006872" cy="100343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4605" tIns="14605" rIns="14605" bIns="14605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300" kern="1200" dirty="0" smtClean="0"/>
                <a:t>Image reconstruction and processing</a:t>
              </a:r>
              <a:endParaRPr lang="en-GB" sz="2300" kern="1200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516216" y="4941168"/>
            <a:ext cx="2006872" cy="1003436"/>
            <a:chOff x="4857091" y="2026697"/>
            <a:chExt cx="2006872" cy="1003436"/>
          </a:xfrm>
          <a:scene3d>
            <a:camera prst="orthographicFront"/>
            <a:lightRig rig="flat" dir="t"/>
          </a:scene3d>
        </p:grpSpPr>
        <p:sp>
          <p:nvSpPr>
            <p:cNvPr id="21" name="Rectangle 20"/>
            <p:cNvSpPr/>
            <p:nvPr/>
          </p:nvSpPr>
          <p:spPr>
            <a:xfrm>
              <a:off x="4857091" y="2026697"/>
              <a:ext cx="2006872" cy="1003436"/>
            </a:xfrm>
            <a:prstGeom prst="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4857091" y="2026697"/>
              <a:ext cx="2006872" cy="100343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4605" tIns="14605" rIns="14605" bIns="14605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300" kern="1200" dirty="0" smtClean="0"/>
                <a:t>Image display and storage</a:t>
              </a:r>
              <a:endParaRPr lang="en-GB" sz="2300" kern="1200" dirty="0"/>
            </a:p>
          </p:txBody>
        </p:sp>
      </p:grpSp>
      <p:cxnSp>
        <p:nvCxnSpPr>
          <p:cNvPr id="29" name="Straight Connector 28"/>
          <p:cNvCxnSpPr/>
          <p:nvPr/>
        </p:nvCxnSpPr>
        <p:spPr>
          <a:xfrm>
            <a:off x="4716016" y="3861048"/>
            <a:ext cx="0" cy="108012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1763688" y="4437112"/>
            <a:ext cx="5832648" cy="7200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1763688" y="4437112"/>
            <a:ext cx="0" cy="5040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596336" y="4509120"/>
            <a:ext cx="0" cy="4320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10082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>
                <a:solidFill>
                  <a:srgbClr val="00007D"/>
                </a:solidFill>
                <a:latin typeface="Times New Roman"/>
                <a:cs typeface="Times New Roman"/>
              </a:rPr>
              <a:t>Digital &amp; </a:t>
            </a:r>
            <a:r>
              <a:rPr lang="en-GB" sz="3600" dirty="0" err="1">
                <a:solidFill>
                  <a:srgbClr val="00007D"/>
                </a:solidFill>
                <a:latin typeface="Times New Roman"/>
                <a:cs typeface="Times New Roman"/>
              </a:rPr>
              <a:t>Analog</a:t>
            </a:r>
            <a:r>
              <a:rPr lang="en-GB" sz="3600" dirty="0">
                <a:solidFill>
                  <a:srgbClr val="00007D"/>
                </a:solidFill>
                <a:latin typeface="Times New Roman"/>
                <a:cs typeface="Times New Roman"/>
              </a:rPr>
              <a:t> images</a:t>
            </a:r>
            <a:endParaRPr lang="en-US" dirty="0">
              <a:solidFill>
                <a:srgbClr val="00007D"/>
              </a:solidFill>
              <a:latin typeface="Times New Roman"/>
              <a:cs typeface="Times New Roman"/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95536" y="1916832"/>
            <a:ext cx="8229600" cy="4389120"/>
          </a:xfrm>
        </p:spPr>
        <p:txBody>
          <a:bodyPr/>
          <a:lstStyle/>
          <a:p>
            <a:pPr algn="just">
              <a:spcAft>
                <a:spcPts val="1200"/>
              </a:spcAft>
            </a:pPr>
            <a:r>
              <a:rPr lang="en-GB" sz="2800" u="sng" dirty="0" smtClean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Analog images</a:t>
            </a:r>
            <a:r>
              <a:rPr lang="en-GB" sz="2800" dirty="0" smtClean="0">
                <a:latin typeface="Times New Roman"/>
                <a:cs typeface="Times New Roman"/>
              </a:rPr>
              <a:t>: are continuous images </a:t>
            </a:r>
            <a:r>
              <a:rPr lang="en-GB" sz="2800" dirty="0" err="1" smtClean="0">
                <a:latin typeface="Times New Roman"/>
                <a:cs typeface="Times New Roman"/>
              </a:rPr>
              <a:t>e.g</a:t>
            </a:r>
            <a:r>
              <a:rPr lang="en-GB" sz="2800" dirty="0" smtClean="0">
                <a:latin typeface="Times New Roman"/>
                <a:cs typeface="Times New Roman"/>
              </a:rPr>
              <a:t> black &amp; white chest x-ray, because they represent continuous distribution of light intensity as a function of position.</a:t>
            </a:r>
          </a:p>
          <a:p>
            <a:pPr algn="just">
              <a:spcAft>
                <a:spcPts val="1200"/>
              </a:spcAft>
            </a:pPr>
            <a:r>
              <a:rPr lang="en-GB" sz="2800" u="sng" dirty="0" smtClean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Digital images</a:t>
            </a:r>
            <a:r>
              <a:rPr lang="en-GB" sz="2800" dirty="0" smtClean="0">
                <a:latin typeface="Times New Roman"/>
                <a:cs typeface="Times New Roman"/>
              </a:rPr>
              <a:t>: are numerical representation of  objects. The formation of digital images requires a digital computer.</a:t>
            </a:r>
          </a:p>
          <a:p>
            <a:pPr algn="just">
              <a:spcAft>
                <a:spcPts val="1200"/>
              </a:spcAft>
            </a:pPr>
            <a:r>
              <a:rPr lang="en-GB" sz="2800" dirty="0" smtClean="0">
                <a:latin typeface="Times New Roman"/>
                <a:cs typeface="Times New Roman"/>
              </a:rPr>
              <a:t>Any information that enters the computer for processing must converted into digital form or numbers. </a:t>
            </a:r>
            <a:endParaRPr lang="en-GB" sz="28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733759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436098" y="2546252"/>
            <a:ext cx="1434905" cy="606571"/>
          </a:xfrm>
          <a:custGeom>
            <a:avLst/>
            <a:gdLst>
              <a:gd name="connsiteX0" fmla="*/ 0 w 1434905"/>
              <a:gd name="connsiteY0" fmla="*/ 0 h 606571"/>
              <a:gd name="connsiteX1" fmla="*/ 28136 w 1434905"/>
              <a:gd name="connsiteY1" fmla="*/ 112542 h 606571"/>
              <a:gd name="connsiteX2" fmla="*/ 70339 w 1434905"/>
              <a:gd name="connsiteY2" fmla="*/ 239151 h 606571"/>
              <a:gd name="connsiteX3" fmla="*/ 98474 w 1434905"/>
              <a:gd name="connsiteY3" fmla="*/ 281354 h 606571"/>
              <a:gd name="connsiteX4" fmla="*/ 112542 w 1434905"/>
              <a:gd name="connsiteY4" fmla="*/ 323557 h 606571"/>
              <a:gd name="connsiteX5" fmla="*/ 140677 w 1434905"/>
              <a:gd name="connsiteY5" fmla="*/ 365760 h 606571"/>
              <a:gd name="connsiteX6" fmla="*/ 154745 w 1434905"/>
              <a:gd name="connsiteY6" fmla="*/ 407963 h 606571"/>
              <a:gd name="connsiteX7" fmla="*/ 182880 w 1434905"/>
              <a:gd name="connsiteY7" fmla="*/ 436099 h 606571"/>
              <a:gd name="connsiteX8" fmla="*/ 211016 w 1434905"/>
              <a:gd name="connsiteY8" fmla="*/ 478302 h 606571"/>
              <a:gd name="connsiteX9" fmla="*/ 295422 w 1434905"/>
              <a:gd name="connsiteY9" fmla="*/ 548640 h 606571"/>
              <a:gd name="connsiteX10" fmla="*/ 337625 w 1434905"/>
              <a:gd name="connsiteY10" fmla="*/ 562708 h 606571"/>
              <a:gd name="connsiteX11" fmla="*/ 464234 w 1434905"/>
              <a:gd name="connsiteY11" fmla="*/ 548640 h 606571"/>
              <a:gd name="connsiteX12" fmla="*/ 492370 w 1434905"/>
              <a:gd name="connsiteY12" fmla="*/ 506437 h 606571"/>
              <a:gd name="connsiteX13" fmla="*/ 520505 w 1434905"/>
              <a:gd name="connsiteY13" fmla="*/ 407963 h 606571"/>
              <a:gd name="connsiteX14" fmla="*/ 534573 w 1434905"/>
              <a:gd name="connsiteY14" fmla="*/ 365760 h 606571"/>
              <a:gd name="connsiteX15" fmla="*/ 562708 w 1434905"/>
              <a:gd name="connsiteY15" fmla="*/ 253219 h 606571"/>
              <a:gd name="connsiteX16" fmla="*/ 576776 w 1434905"/>
              <a:gd name="connsiteY16" fmla="*/ 211016 h 606571"/>
              <a:gd name="connsiteX17" fmla="*/ 604911 w 1434905"/>
              <a:gd name="connsiteY17" fmla="*/ 168813 h 606571"/>
              <a:gd name="connsiteX18" fmla="*/ 647114 w 1434905"/>
              <a:gd name="connsiteY18" fmla="*/ 98474 h 606571"/>
              <a:gd name="connsiteX19" fmla="*/ 675250 w 1434905"/>
              <a:gd name="connsiteY19" fmla="*/ 56271 h 606571"/>
              <a:gd name="connsiteX20" fmla="*/ 717453 w 1434905"/>
              <a:gd name="connsiteY20" fmla="*/ 42203 h 606571"/>
              <a:gd name="connsiteX21" fmla="*/ 787791 w 1434905"/>
              <a:gd name="connsiteY21" fmla="*/ 56271 h 606571"/>
              <a:gd name="connsiteX22" fmla="*/ 801859 w 1434905"/>
              <a:gd name="connsiteY22" fmla="*/ 98474 h 606571"/>
              <a:gd name="connsiteX23" fmla="*/ 829994 w 1434905"/>
              <a:gd name="connsiteY23" fmla="*/ 126610 h 606571"/>
              <a:gd name="connsiteX24" fmla="*/ 900333 w 1434905"/>
              <a:gd name="connsiteY24" fmla="*/ 337625 h 606571"/>
              <a:gd name="connsiteX25" fmla="*/ 928468 w 1434905"/>
              <a:gd name="connsiteY25" fmla="*/ 379828 h 606571"/>
              <a:gd name="connsiteX26" fmla="*/ 984739 w 1434905"/>
              <a:gd name="connsiteY26" fmla="*/ 492370 h 606571"/>
              <a:gd name="connsiteX27" fmla="*/ 998807 w 1434905"/>
              <a:gd name="connsiteY27" fmla="*/ 534573 h 606571"/>
              <a:gd name="connsiteX28" fmla="*/ 1041010 w 1434905"/>
              <a:gd name="connsiteY28" fmla="*/ 548640 h 606571"/>
              <a:gd name="connsiteX29" fmla="*/ 1111348 w 1434905"/>
              <a:gd name="connsiteY29" fmla="*/ 590843 h 606571"/>
              <a:gd name="connsiteX30" fmla="*/ 1195754 w 1434905"/>
              <a:gd name="connsiteY30" fmla="*/ 576776 h 606571"/>
              <a:gd name="connsiteX31" fmla="*/ 1209822 w 1434905"/>
              <a:gd name="connsiteY31" fmla="*/ 520505 h 606571"/>
              <a:gd name="connsiteX32" fmla="*/ 1252025 w 1434905"/>
              <a:gd name="connsiteY32" fmla="*/ 492370 h 606571"/>
              <a:gd name="connsiteX33" fmla="*/ 1280160 w 1434905"/>
              <a:gd name="connsiteY33" fmla="*/ 464234 h 606571"/>
              <a:gd name="connsiteX34" fmla="*/ 1322364 w 1434905"/>
              <a:gd name="connsiteY34" fmla="*/ 379828 h 606571"/>
              <a:gd name="connsiteX35" fmla="*/ 1364567 w 1434905"/>
              <a:gd name="connsiteY35" fmla="*/ 295422 h 606571"/>
              <a:gd name="connsiteX36" fmla="*/ 1350499 w 1434905"/>
              <a:gd name="connsiteY36" fmla="*/ 225083 h 606571"/>
              <a:gd name="connsiteX37" fmla="*/ 1280160 w 1434905"/>
              <a:gd name="connsiteY37" fmla="*/ 267286 h 606571"/>
              <a:gd name="connsiteX38" fmla="*/ 1308296 w 1434905"/>
              <a:gd name="connsiteY38" fmla="*/ 239151 h 606571"/>
              <a:gd name="connsiteX39" fmla="*/ 1392702 w 1434905"/>
              <a:gd name="connsiteY39" fmla="*/ 211016 h 606571"/>
              <a:gd name="connsiteX40" fmla="*/ 1406770 w 1434905"/>
              <a:gd name="connsiteY40" fmla="*/ 253219 h 606571"/>
              <a:gd name="connsiteX41" fmla="*/ 1434905 w 1434905"/>
              <a:gd name="connsiteY41" fmla="*/ 436099 h 606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434905" h="606571">
                <a:moveTo>
                  <a:pt x="0" y="0"/>
                </a:moveTo>
                <a:lnTo>
                  <a:pt x="28136" y="112542"/>
                </a:lnTo>
                <a:cubicBezTo>
                  <a:pt x="28139" y="112556"/>
                  <a:pt x="63303" y="218043"/>
                  <a:pt x="70339" y="239151"/>
                </a:cubicBezTo>
                <a:cubicBezTo>
                  <a:pt x="75686" y="255191"/>
                  <a:pt x="90913" y="266232"/>
                  <a:pt x="98474" y="281354"/>
                </a:cubicBezTo>
                <a:cubicBezTo>
                  <a:pt x="105106" y="294617"/>
                  <a:pt x="105910" y="310294"/>
                  <a:pt x="112542" y="323557"/>
                </a:cubicBezTo>
                <a:cubicBezTo>
                  <a:pt x="120103" y="338679"/>
                  <a:pt x="133116" y="350638"/>
                  <a:pt x="140677" y="365760"/>
                </a:cubicBezTo>
                <a:cubicBezTo>
                  <a:pt x="147309" y="379023"/>
                  <a:pt x="147116" y="395247"/>
                  <a:pt x="154745" y="407963"/>
                </a:cubicBezTo>
                <a:cubicBezTo>
                  <a:pt x="161569" y="419336"/>
                  <a:pt x="174595" y="425742"/>
                  <a:pt x="182880" y="436099"/>
                </a:cubicBezTo>
                <a:cubicBezTo>
                  <a:pt x="193442" y="449301"/>
                  <a:pt x="200192" y="465313"/>
                  <a:pt x="211016" y="478302"/>
                </a:cubicBezTo>
                <a:cubicBezTo>
                  <a:pt x="233240" y="504970"/>
                  <a:pt x="263804" y="532831"/>
                  <a:pt x="295422" y="548640"/>
                </a:cubicBezTo>
                <a:cubicBezTo>
                  <a:pt x="308685" y="555272"/>
                  <a:pt x="323557" y="558019"/>
                  <a:pt x="337625" y="562708"/>
                </a:cubicBezTo>
                <a:cubicBezTo>
                  <a:pt x="379828" y="558019"/>
                  <a:pt x="424328" y="563151"/>
                  <a:pt x="464234" y="548640"/>
                </a:cubicBezTo>
                <a:cubicBezTo>
                  <a:pt x="480123" y="542862"/>
                  <a:pt x="484809" y="521559"/>
                  <a:pt x="492370" y="506437"/>
                </a:cubicBezTo>
                <a:cubicBezTo>
                  <a:pt x="503611" y="483956"/>
                  <a:pt x="514497" y="428990"/>
                  <a:pt x="520505" y="407963"/>
                </a:cubicBezTo>
                <a:cubicBezTo>
                  <a:pt x="524579" y="393705"/>
                  <a:pt x="530671" y="380066"/>
                  <a:pt x="534573" y="365760"/>
                </a:cubicBezTo>
                <a:cubicBezTo>
                  <a:pt x="544747" y="328454"/>
                  <a:pt x="550480" y="289903"/>
                  <a:pt x="562708" y="253219"/>
                </a:cubicBezTo>
                <a:cubicBezTo>
                  <a:pt x="567397" y="239151"/>
                  <a:pt x="570144" y="224279"/>
                  <a:pt x="576776" y="211016"/>
                </a:cubicBezTo>
                <a:cubicBezTo>
                  <a:pt x="584337" y="195894"/>
                  <a:pt x="597350" y="183935"/>
                  <a:pt x="604911" y="168813"/>
                </a:cubicBezTo>
                <a:cubicBezTo>
                  <a:pt x="661913" y="54810"/>
                  <a:pt x="573844" y="190062"/>
                  <a:pt x="647114" y="98474"/>
                </a:cubicBezTo>
                <a:cubicBezTo>
                  <a:pt x="657676" y="85272"/>
                  <a:pt x="662048" y="66833"/>
                  <a:pt x="675250" y="56271"/>
                </a:cubicBezTo>
                <a:cubicBezTo>
                  <a:pt x="686829" y="47008"/>
                  <a:pt x="703385" y="46892"/>
                  <a:pt x="717453" y="42203"/>
                </a:cubicBezTo>
                <a:cubicBezTo>
                  <a:pt x="740899" y="46892"/>
                  <a:pt x="767896" y="43008"/>
                  <a:pt x="787791" y="56271"/>
                </a:cubicBezTo>
                <a:cubicBezTo>
                  <a:pt x="800129" y="64496"/>
                  <a:pt x="794230" y="85758"/>
                  <a:pt x="801859" y="98474"/>
                </a:cubicBezTo>
                <a:cubicBezTo>
                  <a:pt x="808683" y="109847"/>
                  <a:pt x="820616" y="117231"/>
                  <a:pt x="829994" y="126610"/>
                </a:cubicBezTo>
                <a:lnTo>
                  <a:pt x="900333" y="337625"/>
                </a:lnTo>
                <a:cubicBezTo>
                  <a:pt x="905680" y="353665"/>
                  <a:pt x="921601" y="364378"/>
                  <a:pt x="928468" y="379828"/>
                </a:cubicBezTo>
                <a:cubicBezTo>
                  <a:pt x="980196" y="496215"/>
                  <a:pt x="926959" y="434588"/>
                  <a:pt x="984739" y="492370"/>
                </a:cubicBezTo>
                <a:cubicBezTo>
                  <a:pt x="989428" y="506438"/>
                  <a:pt x="988321" y="524088"/>
                  <a:pt x="998807" y="534573"/>
                </a:cubicBezTo>
                <a:cubicBezTo>
                  <a:pt x="1009292" y="545058"/>
                  <a:pt x="1028295" y="541011"/>
                  <a:pt x="1041010" y="548640"/>
                </a:cubicBezTo>
                <a:cubicBezTo>
                  <a:pt x="1137561" y="606571"/>
                  <a:pt x="991794" y="550994"/>
                  <a:pt x="1111348" y="590843"/>
                </a:cubicBezTo>
                <a:cubicBezTo>
                  <a:pt x="1139483" y="586154"/>
                  <a:pt x="1172544" y="593355"/>
                  <a:pt x="1195754" y="576776"/>
                </a:cubicBezTo>
                <a:cubicBezTo>
                  <a:pt x="1211487" y="565538"/>
                  <a:pt x="1199097" y="536592"/>
                  <a:pt x="1209822" y="520505"/>
                </a:cubicBezTo>
                <a:cubicBezTo>
                  <a:pt x="1219200" y="506437"/>
                  <a:pt x="1238823" y="502932"/>
                  <a:pt x="1252025" y="492370"/>
                </a:cubicBezTo>
                <a:cubicBezTo>
                  <a:pt x="1262382" y="484084"/>
                  <a:pt x="1270782" y="473613"/>
                  <a:pt x="1280160" y="464234"/>
                </a:cubicBezTo>
                <a:cubicBezTo>
                  <a:pt x="1315522" y="358149"/>
                  <a:pt x="1267819" y="488918"/>
                  <a:pt x="1322364" y="379828"/>
                </a:cubicBezTo>
                <a:cubicBezTo>
                  <a:pt x="1380607" y="263342"/>
                  <a:pt x="1283933" y="416371"/>
                  <a:pt x="1364567" y="295422"/>
                </a:cubicBezTo>
                <a:cubicBezTo>
                  <a:pt x="1397391" y="196948"/>
                  <a:pt x="1420837" y="201638"/>
                  <a:pt x="1350499" y="225083"/>
                </a:cubicBezTo>
                <a:cubicBezTo>
                  <a:pt x="1344546" y="231037"/>
                  <a:pt x="1298424" y="285550"/>
                  <a:pt x="1280160" y="267286"/>
                </a:cubicBezTo>
                <a:cubicBezTo>
                  <a:pt x="1270781" y="257907"/>
                  <a:pt x="1296433" y="245082"/>
                  <a:pt x="1308296" y="239151"/>
                </a:cubicBezTo>
                <a:cubicBezTo>
                  <a:pt x="1334822" y="225888"/>
                  <a:pt x="1392702" y="211016"/>
                  <a:pt x="1392702" y="211016"/>
                </a:cubicBezTo>
                <a:cubicBezTo>
                  <a:pt x="1397391" y="225084"/>
                  <a:pt x="1404673" y="238539"/>
                  <a:pt x="1406770" y="253219"/>
                </a:cubicBezTo>
                <a:cubicBezTo>
                  <a:pt x="1433800" y="442434"/>
                  <a:pt x="1395242" y="356773"/>
                  <a:pt x="1434905" y="436099"/>
                </a:cubicBezTo>
              </a:path>
            </a:pathLst>
          </a:cu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ounded Rectangle 4"/>
          <p:cNvSpPr/>
          <p:nvPr/>
        </p:nvSpPr>
        <p:spPr>
          <a:xfrm>
            <a:off x="2051720" y="2348880"/>
            <a:ext cx="1584176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Analog image</a:t>
            </a:r>
            <a:endParaRPr lang="en-GB" dirty="0"/>
          </a:p>
        </p:txBody>
      </p:sp>
      <p:sp>
        <p:nvSpPr>
          <p:cNvPr id="6" name="Right Arrow 5"/>
          <p:cNvSpPr/>
          <p:nvPr/>
        </p:nvSpPr>
        <p:spPr>
          <a:xfrm>
            <a:off x="3707904" y="2636912"/>
            <a:ext cx="1080120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3563888" y="1988840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A/ D converter</a:t>
            </a:r>
            <a:endParaRPr lang="en-GB" dirty="0"/>
          </a:p>
        </p:txBody>
      </p:sp>
      <p:pic>
        <p:nvPicPr>
          <p:cNvPr id="8" name="Picture 7" descr="images (12).jpg"/>
          <p:cNvPicPr>
            <a:picLocks noChangeAspect="1"/>
          </p:cNvPicPr>
          <p:nvPr/>
        </p:nvPicPr>
        <p:blipFill>
          <a:blip r:embed="rId2" cstate="print"/>
          <a:srcRect r="50560" b="7452"/>
          <a:stretch>
            <a:fillRect/>
          </a:stretch>
        </p:blipFill>
        <p:spPr>
          <a:xfrm>
            <a:off x="4788024" y="1772816"/>
            <a:ext cx="2232259" cy="1728192"/>
          </a:xfrm>
          <a:prstGeom prst="rect">
            <a:avLst/>
          </a:prstGeom>
        </p:spPr>
      </p:pic>
      <p:sp>
        <p:nvSpPr>
          <p:cNvPr id="9" name="Bent Arrow 8"/>
          <p:cNvSpPr/>
          <p:nvPr/>
        </p:nvSpPr>
        <p:spPr>
          <a:xfrm rot="5400000">
            <a:off x="6948264" y="2780928"/>
            <a:ext cx="1152128" cy="864096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948264" y="3933056"/>
            <a:ext cx="1835696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Image reconstruction and processing</a:t>
            </a:r>
            <a:endParaRPr lang="en-GB" dirty="0"/>
          </a:p>
        </p:txBody>
      </p:sp>
      <p:sp>
        <p:nvSpPr>
          <p:cNvPr id="11" name="Right Arrow 10"/>
          <p:cNvSpPr/>
          <p:nvPr/>
        </p:nvSpPr>
        <p:spPr>
          <a:xfrm rot="10800000">
            <a:off x="5724128" y="4437112"/>
            <a:ext cx="108012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5580112" y="3789040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D/A converter</a:t>
            </a:r>
            <a:endParaRPr lang="en-GB" dirty="0"/>
          </a:p>
        </p:txBody>
      </p:sp>
      <p:sp>
        <p:nvSpPr>
          <p:cNvPr id="13" name="Rounded Rectangle 12"/>
          <p:cNvSpPr/>
          <p:nvPr/>
        </p:nvSpPr>
        <p:spPr>
          <a:xfrm>
            <a:off x="3491881" y="4005064"/>
            <a:ext cx="2088232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Analog image</a:t>
            </a:r>
            <a:endParaRPr lang="en-GB" dirty="0"/>
          </a:p>
        </p:txBody>
      </p:sp>
      <p:sp>
        <p:nvSpPr>
          <p:cNvPr id="15" name="Right Arrow 14"/>
          <p:cNvSpPr/>
          <p:nvPr/>
        </p:nvSpPr>
        <p:spPr>
          <a:xfrm rot="10800000">
            <a:off x="2339752" y="4365104"/>
            <a:ext cx="108012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3" y="3501008"/>
            <a:ext cx="2088232" cy="211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2370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620688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36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Image domains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79512" y="1340768"/>
            <a:ext cx="8507288" cy="4968552"/>
          </a:xfrm>
        </p:spPr>
        <p:txBody>
          <a:bodyPr>
            <a:noAutofit/>
          </a:bodyPr>
          <a:lstStyle/>
          <a:p>
            <a:pPr algn="just"/>
            <a:r>
              <a:rPr lang="en-GB" sz="2800" u="sng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cs typeface="Times New Roman"/>
              </a:rPr>
              <a:t>Image domains</a:t>
            </a:r>
            <a:r>
              <a:rPr lang="en-GB" sz="2800" dirty="0" smtClean="0">
                <a:latin typeface="Times New Roman"/>
                <a:cs typeface="Times New Roman"/>
              </a:rPr>
              <a:t>:</a:t>
            </a:r>
          </a:p>
          <a:p>
            <a:pPr algn="just">
              <a:buNone/>
            </a:pPr>
            <a:r>
              <a:rPr lang="en-GB" sz="2800" dirty="0" smtClean="0">
                <a:latin typeface="Times New Roman"/>
                <a:cs typeface="Times New Roman"/>
              </a:rPr>
              <a:t> images can be represented</a:t>
            </a:r>
          </a:p>
          <a:p>
            <a:pPr algn="just">
              <a:buNone/>
            </a:pPr>
            <a:r>
              <a:rPr lang="en-GB" sz="2800" dirty="0" smtClean="0">
                <a:latin typeface="Times New Roman"/>
                <a:cs typeface="Times New Roman"/>
              </a:rPr>
              <a:t> into 2 domains:</a:t>
            </a:r>
          </a:p>
          <a:p>
            <a:pPr marL="514350" indent="-514350" algn="just">
              <a:buFont typeface="+mj-lt"/>
              <a:buAutoNum type="alphaLcParenR"/>
            </a:pPr>
            <a:r>
              <a:rPr lang="en-GB" sz="2800" dirty="0" smtClean="0">
                <a:latin typeface="Times New Roman"/>
                <a:cs typeface="Times New Roman"/>
              </a:rPr>
              <a:t> spatial domain</a:t>
            </a:r>
          </a:p>
          <a:p>
            <a:pPr marL="514350" indent="-514350" algn="just">
              <a:buFont typeface="+mj-lt"/>
              <a:buAutoNum type="alphaLcParenR"/>
            </a:pPr>
            <a:r>
              <a:rPr lang="en-GB" sz="2800" dirty="0" smtClean="0">
                <a:latin typeface="Times New Roman"/>
                <a:cs typeface="Times New Roman"/>
              </a:rPr>
              <a:t>Frequency domain</a:t>
            </a:r>
          </a:p>
          <a:p>
            <a:pPr marL="514350" indent="-514350" algn="just">
              <a:buFont typeface="+mj-lt"/>
              <a:buAutoNum type="alphaLcParenR"/>
            </a:pPr>
            <a:endParaRPr lang="en-GB" sz="1600" dirty="0" smtClean="0">
              <a:latin typeface="Times New Roman"/>
              <a:cs typeface="Times New Roman"/>
            </a:endParaRPr>
          </a:p>
          <a:p>
            <a:pPr marL="514350" indent="-514350" algn="just">
              <a:buFont typeface="Arial" pitchFamily="34" charset="0"/>
              <a:buChar char="•"/>
            </a:pPr>
            <a:r>
              <a:rPr lang="en-GB" sz="2800" dirty="0" smtClean="0">
                <a:latin typeface="Times New Roman"/>
                <a:cs typeface="Times New Roman"/>
              </a:rPr>
              <a:t>Digital imaging can transform an  image from the spatial domain into frequency domain using a Fourier transform (FT). The FT ˉ¹ (inverse FT) is used to transform the image from frequency domain back into spatial domain.</a:t>
            </a:r>
            <a:endParaRPr lang="en-GB" sz="2800" dirty="0">
              <a:latin typeface="Times New Roman"/>
              <a:cs typeface="Times New Roman"/>
            </a:endParaRPr>
          </a:p>
        </p:txBody>
      </p:sp>
      <p:pic>
        <p:nvPicPr>
          <p:cNvPr id="6" name="Picture 5" descr="images (10).jpg"/>
          <p:cNvPicPr>
            <a:picLocks noChangeAspect="1"/>
          </p:cNvPicPr>
          <p:nvPr/>
        </p:nvPicPr>
        <p:blipFill>
          <a:blip r:embed="rId2" cstate="print"/>
          <a:srcRect t="5168" b="51319"/>
          <a:stretch>
            <a:fillRect/>
          </a:stretch>
        </p:blipFill>
        <p:spPr>
          <a:xfrm>
            <a:off x="4283968" y="2276872"/>
            <a:ext cx="4551149" cy="187220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635896" y="1844824"/>
            <a:ext cx="2592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6600"/>
                </a:solidFill>
              </a:rPr>
              <a:t>Spatial domain</a:t>
            </a:r>
            <a:endParaRPr lang="en-GB" sz="2000" dirty="0">
              <a:solidFill>
                <a:srgbClr val="0066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57984" y="1844824"/>
            <a:ext cx="2286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6600"/>
                </a:solidFill>
              </a:rPr>
              <a:t>Frequency domain</a:t>
            </a:r>
            <a:endParaRPr lang="en-GB" sz="20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6904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0" y="1268760"/>
            <a:ext cx="6264696" cy="4389120"/>
          </a:xfrm>
        </p:spPr>
        <p:txBody>
          <a:bodyPr>
            <a:noAutofit/>
          </a:bodyPr>
          <a:lstStyle/>
          <a:p>
            <a:pPr algn="just">
              <a:spcAft>
                <a:spcPts val="1200"/>
              </a:spcAft>
            </a:pPr>
            <a:r>
              <a:rPr lang="en-GB" sz="2800" dirty="0" smtClean="0">
                <a:latin typeface="Times New Roman"/>
                <a:cs typeface="Times New Roman"/>
              </a:rPr>
              <a:t>Radiography and CT acquire images in the spatial domain.</a:t>
            </a:r>
          </a:p>
          <a:p>
            <a:pPr algn="just">
              <a:spcAft>
                <a:spcPts val="1200"/>
              </a:spcAft>
            </a:pPr>
            <a:r>
              <a:rPr lang="en-GB" sz="2800" dirty="0" smtClean="0">
                <a:latin typeface="Times New Roman"/>
                <a:cs typeface="Times New Roman"/>
              </a:rPr>
              <a:t>MRI acquires images in the frequency domain.</a:t>
            </a:r>
          </a:p>
          <a:p>
            <a:pPr algn="just">
              <a:spcAft>
                <a:spcPts val="1200"/>
              </a:spcAft>
            </a:pPr>
            <a:r>
              <a:rPr lang="en-GB" sz="2800" dirty="0" smtClean="0">
                <a:latin typeface="Times New Roman"/>
                <a:cs typeface="Times New Roman"/>
              </a:rPr>
              <a:t>The major reason for using frequency domains is to enhance or suppress certain features of the image. </a:t>
            </a:r>
          </a:p>
          <a:p>
            <a:pPr algn="just">
              <a:spcAft>
                <a:spcPts val="1200"/>
              </a:spcAft>
            </a:pPr>
            <a:r>
              <a:rPr lang="en-GB" sz="2800" dirty="0" smtClean="0">
                <a:latin typeface="Times New Roman"/>
                <a:cs typeface="Times New Roman"/>
              </a:rPr>
              <a:t>Some image processing operators are more efficient or only practical when applied in the frequency domain.</a:t>
            </a:r>
            <a:endParaRPr lang="en-GB" sz="2800" dirty="0">
              <a:latin typeface="Times New Roman"/>
              <a:cs typeface="Times New Roman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6874" r="6056"/>
          <a:stretch>
            <a:fillRect/>
          </a:stretch>
        </p:blipFill>
        <p:spPr bwMode="auto">
          <a:xfrm>
            <a:off x="6407696" y="2852936"/>
            <a:ext cx="2736304" cy="2145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300192" y="1988840"/>
            <a:ext cx="2699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6600"/>
                </a:solidFill>
                <a:latin typeface="Times New Roman"/>
                <a:cs typeface="Times New Roman"/>
              </a:rPr>
              <a:t>High spatial frequencies (image detail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)</a:t>
            </a:r>
            <a:endParaRPr lang="en-GB" dirty="0">
              <a:solidFill>
                <a:schemeClr val="accent6">
                  <a:lumMod val="75000"/>
                </a:schemeClr>
              </a:solidFill>
              <a:latin typeface="Times New Roman"/>
              <a:cs typeface="Times New Roman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7884368" y="2636912"/>
            <a:ext cx="432048" cy="792088"/>
          </a:xfrm>
          <a:prstGeom prst="straightConnector1">
            <a:avLst/>
          </a:prstGeom>
          <a:ln>
            <a:solidFill>
              <a:schemeClr val="accent3">
                <a:lumMod val="40000"/>
                <a:lumOff val="60000"/>
              </a:schemeClr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6516216" y="3861048"/>
            <a:ext cx="2376264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7812360" y="3068960"/>
            <a:ext cx="0" cy="165618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7308304" y="3429000"/>
            <a:ext cx="1008112" cy="864096"/>
          </a:xfrm>
          <a:prstGeom prst="ellipse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7956376" y="4005064"/>
            <a:ext cx="360040" cy="1152128"/>
          </a:xfrm>
          <a:prstGeom prst="straightConnector1">
            <a:avLst/>
          </a:prstGeom>
          <a:ln>
            <a:solidFill>
              <a:schemeClr val="accent3">
                <a:lumMod val="40000"/>
                <a:lumOff val="60000"/>
              </a:schemeClr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732240" y="5025950"/>
            <a:ext cx="2411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dirty="0" smtClean="0">
                <a:solidFill>
                  <a:srgbClr val="006600"/>
                </a:solidFill>
                <a:latin typeface="Times New Roman"/>
                <a:cs typeface="Times New Roman"/>
              </a:rPr>
              <a:t>Low spatial frequencies (image contrast)</a:t>
            </a:r>
            <a:endParaRPr lang="en-GB" dirty="0">
              <a:solidFill>
                <a:srgbClr val="0066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507982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836712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36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Digital image</a:t>
            </a:r>
            <a:endParaRPr lang="en-GB" sz="3600" dirty="0" smtClean="0">
              <a:solidFill>
                <a:srgbClr val="00007D"/>
              </a:solidFill>
              <a:latin typeface="Times New Roman"/>
              <a:cs typeface="Times New Roman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95536" y="1628800"/>
            <a:ext cx="8194019" cy="1493520"/>
          </a:xfrm>
        </p:spPr>
        <p:txBody>
          <a:bodyPr/>
          <a:lstStyle/>
          <a:p>
            <a:pPr algn="just"/>
            <a:r>
              <a:rPr lang="en-US" sz="2800" dirty="0" smtClean="0">
                <a:latin typeface="Times New Roman"/>
                <a:cs typeface="Times New Roman"/>
              </a:rPr>
              <a:t>A </a:t>
            </a:r>
            <a:r>
              <a:rPr lang="en-US" sz="2800" b="1" dirty="0" smtClean="0">
                <a:latin typeface="Times New Roman"/>
                <a:cs typeface="Times New Roman"/>
              </a:rPr>
              <a:t>digital image</a:t>
            </a:r>
            <a:r>
              <a:rPr lang="en-US" sz="2800" dirty="0" smtClean="0">
                <a:latin typeface="Times New Roman"/>
                <a:cs typeface="Times New Roman"/>
              </a:rPr>
              <a:t> is a representation of a two-dimensional image as a finite set of digital values, called picture elements or pixels</a:t>
            </a:r>
          </a:p>
          <a:p>
            <a:pPr algn="just">
              <a:buNone/>
            </a:pPr>
            <a:endParaRPr lang="en-GB" sz="2800" dirty="0">
              <a:latin typeface="Times New Roman"/>
              <a:cs typeface="Times New Roma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20998" y="426128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 b="18875"/>
          <a:stretch>
            <a:fillRect/>
          </a:stretch>
        </p:blipFill>
        <p:spPr bwMode="auto">
          <a:xfrm>
            <a:off x="1314450" y="3103563"/>
            <a:ext cx="6515100" cy="3684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192721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389120"/>
          </a:xfrm>
        </p:spPr>
        <p:txBody>
          <a:bodyPr/>
          <a:lstStyle/>
          <a:p>
            <a:pPr algn="just">
              <a:spcAft>
                <a:spcPts val="1200"/>
              </a:spcAft>
              <a:buFont typeface="Wingdings" pitchFamily="2" charset="2"/>
              <a:buChar char="§"/>
            </a:pPr>
            <a:r>
              <a:rPr lang="en-GB" sz="2800" dirty="0" smtClean="0">
                <a:latin typeface="Times New Roman"/>
                <a:cs typeface="Times New Roman"/>
              </a:rPr>
              <a:t>CT image is influenced by several parameters, of which some depend on the performance of the CT scanner and some depend on the operator`s  selection of parameters.</a:t>
            </a:r>
          </a:p>
          <a:p>
            <a:pPr algn="just">
              <a:spcAft>
                <a:spcPts val="1200"/>
              </a:spcAft>
              <a:buFont typeface="Wingdings" pitchFamily="2" charset="2"/>
              <a:buChar char="§"/>
            </a:pPr>
            <a:r>
              <a:rPr lang="en-GB" sz="2800" dirty="0" smtClean="0">
                <a:latin typeface="Times New Roman"/>
                <a:cs typeface="Times New Roman"/>
              </a:rPr>
              <a:t>Parameters that depend on CT machine: pixel size, temporal resolution and reconstruction algorithms.</a:t>
            </a:r>
          </a:p>
          <a:p>
            <a:pPr algn="just">
              <a:spcAft>
                <a:spcPts val="1200"/>
              </a:spcAft>
              <a:buFont typeface="Wingdings" pitchFamily="2" charset="2"/>
              <a:buChar char="§"/>
            </a:pPr>
            <a:r>
              <a:rPr lang="en-GB" sz="2800" dirty="0" smtClean="0">
                <a:latin typeface="Times New Roman"/>
                <a:cs typeface="Times New Roman"/>
              </a:rPr>
              <a:t>Parameter that depend on operator : kV, </a:t>
            </a:r>
            <a:r>
              <a:rPr lang="en-GB" sz="2800" dirty="0" err="1" smtClean="0">
                <a:latin typeface="Times New Roman"/>
                <a:cs typeface="Times New Roman"/>
              </a:rPr>
              <a:t>mAs</a:t>
            </a:r>
            <a:r>
              <a:rPr lang="en-GB" sz="2800" dirty="0" smtClean="0">
                <a:latin typeface="Times New Roman"/>
                <a:cs typeface="Times New Roman"/>
              </a:rPr>
              <a:t> and slice thickness.</a:t>
            </a:r>
            <a:endParaRPr lang="en-GB" sz="2800" dirty="0">
              <a:latin typeface="Times New Roman"/>
              <a:cs typeface="Times New Roman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143000"/>
          </a:xfrm>
        </p:spPr>
        <p:txBody>
          <a:bodyPr/>
          <a:lstStyle/>
          <a:p>
            <a:r>
              <a:rPr lang="en-GB" sz="3600" dirty="0" smtClean="0">
                <a:solidFill>
                  <a:schemeClr val="bg2"/>
                </a:solidFill>
                <a:latin typeface="Times New Roman"/>
                <a:cs typeface="Times New Roman"/>
              </a:rPr>
              <a:t>CT </a:t>
            </a:r>
            <a:r>
              <a:rPr lang="en-GB" sz="3600" dirty="0" smtClean="0">
                <a:solidFill>
                  <a:schemeClr val="bg2"/>
                </a:solidFill>
                <a:latin typeface="Times New Roman"/>
                <a:cs typeface="Times New Roman"/>
              </a:rPr>
              <a:t>Image </a:t>
            </a:r>
            <a:r>
              <a:rPr lang="en-GB" sz="3600" dirty="0" smtClean="0">
                <a:solidFill>
                  <a:schemeClr val="bg2"/>
                </a:solidFill>
                <a:latin typeface="Times New Roman"/>
                <a:cs typeface="Times New Roman"/>
              </a:rPr>
              <a:t>Quality</a:t>
            </a:r>
            <a:endParaRPr lang="en-GB" sz="3600" dirty="0">
              <a:solidFill>
                <a:schemeClr val="bg2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156060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323528" y="1268760"/>
            <a:ext cx="8640960" cy="4389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rtl="1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/>
            <a:r>
              <a:rPr lang="en-GB" sz="2800" dirty="0" smtClean="0">
                <a:latin typeface="Times New Roman"/>
                <a:cs typeface="Times New Roman"/>
              </a:rPr>
              <a:t>An image is represented by a number of picture elements (pixels). These pixels are arranged into rows and columns. Y representing the columns and X representing the rows. </a:t>
            </a:r>
            <a:endParaRPr lang="en-GB" sz="2800" dirty="0">
              <a:latin typeface="Times New Roman"/>
              <a:cs typeface="Times New Roman"/>
            </a:endParaRPr>
          </a:p>
        </p:txBody>
      </p:sp>
      <p:pic>
        <p:nvPicPr>
          <p:cNvPr id="5" name="Picture 4" descr="images (8).jpg"/>
          <p:cNvPicPr>
            <a:picLocks noChangeAspect="1"/>
          </p:cNvPicPr>
          <p:nvPr/>
        </p:nvPicPr>
        <p:blipFill>
          <a:blip r:embed="rId2" cstate="print"/>
          <a:srcRect l="57232" t="2439" r="1384" b="7307"/>
          <a:stretch>
            <a:fillRect/>
          </a:stretch>
        </p:blipFill>
        <p:spPr>
          <a:xfrm>
            <a:off x="2699792" y="3717032"/>
            <a:ext cx="3567315" cy="280831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03848" y="3573016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0  1 2 3 4 5  6 7 8 9 10 11 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43808" y="3940021"/>
            <a:ext cx="2880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0</a:t>
            </a:r>
          </a:p>
          <a:p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7</a:t>
            </a:r>
          </a:p>
          <a:p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4932040" y="4909810"/>
            <a:ext cx="1584176" cy="313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4788024" y="4869160"/>
            <a:ext cx="144016" cy="1223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6588224" y="465313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8, 3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78891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Matrix and FOV</a:t>
            </a:r>
            <a:endParaRPr lang="en-US" sz="3600" dirty="0">
              <a:solidFill>
                <a:srgbClr val="00007D"/>
              </a:solidFill>
              <a:latin typeface="Times New Roman"/>
              <a:cs typeface="Times New Roman"/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79512" y="1844824"/>
            <a:ext cx="8640960" cy="4013800"/>
          </a:xfrm>
        </p:spPr>
        <p:txBody>
          <a:bodyPr>
            <a:noAutofit/>
          </a:bodyPr>
          <a:lstStyle/>
          <a:p>
            <a:pPr algn="just"/>
            <a:r>
              <a:rPr lang="en-GB" sz="2800" dirty="0" smtClean="0">
                <a:latin typeface="Times New Roman"/>
                <a:cs typeface="Times New Roman"/>
              </a:rPr>
              <a:t>The matrix is a digital image made up of two dimensional arrays. It consists of columns (M) and rows (N). The matrix size is related to the FOV. It can be determined by </a:t>
            </a:r>
            <a:r>
              <a:rPr lang="en-GB" sz="2800" dirty="0" smtClean="0">
                <a:latin typeface="Times New Roman"/>
                <a:cs typeface="Times New Roman"/>
              </a:rPr>
              <a:t>:</a:t>
            </a:r>
            <a:endParaRPr lang="en-GB" sz="2800" dirty="0" smtClean="0">
              <a:latin typeface="Times New Roman"/>
              <a:cs typeface="Times New Roman"/>
            </a:endParaRPr>
          </a:p>
          <a:p>
            <a:pPr algn="just">
              <a:buNone/>
            </a:pPr>
            <a:r>
              <a:rPr lang="en-GB" sz="2800" dirty="0" smtClean="0">
                <a:latin typeface="Times New Roman"/>
                <a:cs typeface="Times New Roman"/>
              </a:rPr>
              <a:t>                            </a:t>
            </a:r>
            <a:r>
              <a:rPr lang="en-GB" sz="28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Matrix </a:t>
            </a:r>
            <a:r>
              <a:rPr lang="en-GB" sz="28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size= M x N x K bits</a:t>
            </a:r>
          </a:p>
          <a:p>
            <a:pPr algn="just">
              <a:buNone/>
            </a:pPr>
            <a:endParaRPr lang="en-GB" sz="1000" dirty="0" smtClean="0">
              <a:latin typeface="Times New Roman"/>
              <a:cs typeface="Times New Roman"/>
            </a:endParaRPr>
          </a:p>
          <a:p>
            <a:pPr algn="just">
              <a:buNone/>
            </a:pPr>
            <a:r>
              <a:rPr lang="en-GB" sz="2800" dirty="0" smtClean="0">
                <a:latin typeface="Times New Roman"/>
                <a:cs typeface="Times New Roman"/>
              </a:rPr>
              <a:t>Where k bit is the bit depth (each pixel will have 2   gray levels).</a:t>
            </a:r>
          </a:p>
          <a:p>
            <a:pPr algn="just">
              <a:buFont typeface="Arial" pitchFamily="34" charset="0"/>
              <a:buChar char="•"/>
            </a:pPr>
            <a:r>
              <a:rPr lang="en-GB" sz="2800" dirty="0" smtClean="0">
                <a:latin typeface="Times New Roman"/>
                <a:cs typeface="Times New Roman"/>
              </a:rPr>
              <a:t>If M=N the image is square. If M ≠ N then the image is rectangle.</a:t>
            </a:r>
            <a:endParaRPr lang="en-GB" sz="28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410029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07504" y="836712"/>
            <a:ext cx="8784976" cy="2448272"/>
          </a:xfrm>
        </p:spPr>
        <p:txBody>
          <a:bodyPr>
            <a:normAutofit/>
          </a:bodyPr>
          <a:lstStyle/>
          <a:p>
            <a:pPr algn="just">
              <a:buFont typeface="Courier New" pitchFamily="49" charset="0"/>
              <a:buChar char="o"/>
            </a:pPr>
            <a:r>
              <a:rPr lang="en-GB" sz="2800" dirty="0" smtClean="0">
                <a:latin typeface="Times New Roman"/>
                <a:cs typeface="Times New Roman"/>
              </a:rPr>
              <a:t>Each pixel contains a number that represents the brightness level (gray level). This number represents tissue characteristics, in x-ray and CT,  whereas, in MRI it represents proton density and relaxation times.</a:t>
            </a:r>
          </a:p>
          <a:p>
            <a:pPr algn="just">
              <a:buNone/>
            </a:pPr>
            <a:endParaRPr lang="en-GB" sz="2800" dirty="0" smtClean="0">
              <a:latin typeface="Times New Roman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2780928"/>
            <a:ext cx="5904656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Wingdings" charset="2"/>
              <a:buChar char="§"/>
            </a:pPr>
            <a:r>
              <a:rPr lang="en-GB" sz="2800" dirty="0" smtClean="0">
                <a:latin typeface="Times New Roman"/>
                <a:cs typeface="Times New Roman"/>
              </a:rPr>
              <a:t>Pixel size can be calculated using:</a:t>
            </a:r>
          </a:p>
          <a:p>
            <a:pPr marL="342900" indent="-342900" algn="l">
              <a:buFont typeface="Wingdings" charset="2"/>
              <a:buChar char="§"/>
            </a:pPr>
            <a:endParaRPr lang="en-GB" dirty="0" smtClean="0">
              <a:latin typeface="Times New Roman"/>
              <a:cs typeface="Times New Roman"/>
            </a:endParaRPr>
          </a:p>
          <a:p>
            <a:pPr algn="l"/>
            <a:r>
              <a:rPr lang="en-GB" sz="28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           Pixel </a:t>
            </a:r>
            <a:r>
              <a:rPr lang="en-GB" sz="28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size = FOV/ matrix size</a:t>
            </a:r>
          </a:p>
          <a:p>
            <a:pPr marL="342900" indent="-342900" algn="l">
              <a:buFont typeface="Wingdings" charset="2"/>
              <a:buChar char="§"/>
            </a:pPr>
            <a:endParaRPr lang="en-GB" dirty="0" smtClean="0">
              <a:latin typeface="Times New Roman"/>
              <a:cs typeface="Times New Roman"/>
            </a:endParaRPr>
          </a:p>
          <a:p>
            <a:pPr marL="342900" indent="-342900" algn="l">
              <a:buFont typeface="Wingdings" charset="2"/>
              <a:buChar char="§"/>
            </a:pPr>
            <a:r>
              <a:rPr lang="en-GB" sz="2800" dirty="0" smtClean="0">
                <a:latin typeface="Times New Roman"/>
                <a:cs typeface="Times New Roman"/>
              </a:rPr>
              <a:t>The larger the matrix size the smaller the pixel size the better the resolution if FOV is constant</a:t>
            </a:r>
            <a:r>
              <a:rPr lang="en-GB" sz="2800" dirty="0" smtClean="0">
                <a:latin typeface="Times New Roman"/>
                <a:cs typeface="Times New Roman"/>
              </a:rPr>
              <a:t>.</a:t>
            </a:r>
            <a:endParaRPr lang="en-GB" sz="2800" dirty="0" smtClean="0">
              <a:latin typeface="Times New Roman"/>
              <a:cs typeface="Times New Roman"/>
            </a:endParaRPr>
          </a:p>
          <a:p>
            <a:pPr marL="342900" indent="-342900" algn="l">
              <a:buFont typeface="Wingdings" charset="2"/>
              <a:buChar char="§"/>
            </a:pPr>
            <a:r>
              <a:rPr lang="en-GB" sz="2800" dirty="0" err="1" smtClean="0">
                <a:latin typeface="Times New Roman"/>
                <a:cs typeface="Times New Roman"/>
              </a:rPr>
              <a:t>Voxel</a:t>
            </a:r>
            <a:r>
              <a:rPr lang="en-GB" sz="2800" dirty="0" smtClean="0">
                <a:latin typeface="Times New Roman"/>
                <a:cs typeface="Times New Roman"/>
              </a:rPr>
              <a:t> is the representation of volume (thickness) </a:t>
            </a:r>
            <a:endParaRPr lang="en-GB" sz="2800" dirty="0">
              <a:latin typeface="Times New Roman"/>
              <a:cs typeface="Times New Roman"/>
            </a:endParaRPr>
          </a:p>
        </p:txBody>
      </p:sp>
      <p:pic>
        <p:nvPicPr>
          <p:cNvPr id="7" name="Picture 6" descr="fov.jpg"/>
          <p:cNvPicPr>
            <a:picLocks noChangeAspect="1"/>
          </p:cNvPicPr>
          <p:nvPr/>
        </p:nvPicPr>
        <p:blipFill>
          <a:blip r:embed="rId2" cstate="print"/>
          <a:srcRect l="1978" t="4801" r="5039" b="5600"/>
          <a:stretch>
            <a:fillRect/>
          </a:stretch>
        </p:blipFill>
        <p:spPr>
          <a:xfrm>
            <a:off x="5724128" y="2996952"/>
            <a:ext cx="3312368" cy="1152128"/>
          </a:xfrm>
          <a:prstGeom prst="rect">
            <a:avLst/>
          </a:prstGeom>
        </p:spPr>
      </p:pic>
      <p:pic>
        <p:nvPicPr>
          <p:cNvPr id="8" name="Content Placeholder 3" descr="images (13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56177" y="4293096"/>
            <a:ext cx="2987824" cy="2203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3811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052736"/>
            <a:ext cx="6626100" cy="5086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29294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s (1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1124744"/>
            <a:ext cx="6488362" cy="48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6314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7544" y="773832"/>
            <a:ext cx="8229600" cy="1143000"/>
          </a:xfrm>
        </p:spPr>
        <p:txBody>
          <a:bodyPr>
            <a:normAutofit/>
          </a:bodyPr>
          <a:lstStyle/>
          <a:p>
            <a:r>
              <a:rPr lang="en-GB" sz="40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Why do we need to digitise images</a:t>
            </a:r>
            <a:endParaRPr lang="en-GB" sz="4000" dirty="0">
              <a:solidFill>
                <a:srgbClr val="00007D"/>
              </a:solidFill>
              <a:latin typeface="Times New Roman"/>
              <a:cs typeface="Times New Roman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2280240"/>
            <a:ext cx="8229600" cy="4389120"/>
          </a:xfrm>
        </p:spPr>
        <p:txBody>
          <a:bodyPr/>
          <a:lstStyle/>
          <a:p>
            <a:pPr algn="l"/>
            <a:r>
              <a:rPr lang="en-GB" sz="2800" dirty="0" smtClean="0">
                <a:latin typeface="Times New Roman"/>
                <a:cs typeface="Times New Roman"/>
              </a:rPr>
              <a:t>Images need to be digitised to perform several fundamental operations:</a:t>
            </a:r>
          </a:p>
          <a:p>
            <a:pPr marL="514350" indent="-514350" algn="l">
              <a:buFont typeface="+mj-lt"/>
              <a:buAutoNum type="arabicParenR"/>
            </a:pPr>
            <a:r>
              <a:rPr lang="en-GB" sz="2800" dirty="0" smtClean="0">
                <a:latin typeface="Times New Roman"/>
                <a:cs typeface="Times New Roman"/>
              </a:rPr>
              <a:t>Image enhancement</a:t>
            </a:r>
          </a:p>
          <a:p>
            <a:pPr marL="514350" indent="-514350" algn="l">
              <a:buFont typeface="+mj-lt"/>
              <a:buAutoNum type="arabicParenR"/>
            </a:pPr>
            <a:r>
              <a:rPr lang="en-GB" sz="2800" dirty="0" smtClean="0">
                <a:latin typeface="Times New Roman"/>
                <a:cs typeface="Times New Roman"/>
              </a:rPr>
              <a:t>Image restoration</a:t>
            </a:r>
          </a:p>
          <a:p>
            <a:pPr marL="514350" indent="-514350" algn="l">
              <a:buFont typeface="+mj-lt"/>
              <a:buAutoNum type="arabicParenR"/>
            </a:pPr>
            <a:r>
              <a:rPr lang="en-GB" sz="2800" dirty="0" smtClean="0">
                <a:latin typeface="Times New Roman"/>
                <a:cs typeface="Times New Roman"/>
              </a:rPr>
              <a:t>Image analysis</a:t>
            </a:r>
          </a:p>
          <a:p>
            <a:pPr marL="514350" indent="-514350" algn="l">
              <a:buFont typeface="+mj-lt"/>
              <a:buAutoNum type="arabicParenR"/>
            </a:pPr>
            <a:r>
              <a:rPr lang="en-GB" sz="2800" dirty="0" smtClean="0">
                <a:latin typeface="Times New Roman"/>
                <a:cs typeface="Times New Roman"/>
              </a:rPr>
              <a:t>Image compression</a:t>
            </a:r>
          </a:p>
          <a:p>
            <a:pPr marL="514350" indent="-514350" algn="l">
              <a:buFont typeface="+mj-lt"/>
              <a:buAutoNum type="arabicParenR"/>
            </a:pPr>
            <a:r>
              <a:rPr lang="en-GB" sz="2800" dirty="0" smtClean="0">
                <a:latin typeface="Times New Roman"/>
                <a:cs typeface="Times New Roman"/>
              </a:rPr>
              <a:t>Image synthesis</a:t>
            </a:r>
            <a:endParaRPr lang="en-GB" sz="28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849988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51520" y="908720"/>
            <a:ext cx="5482952" cy="4392488"/>
          </a:xfrm>
        </p:spPr>
        <p:txBody>
          <a:bodyPr>
            <a:normAutofit/>
          </a:bodyPr>
          <a:lstStyle/>
          <a:p>
            <a:pPr marL="514350" indent="-514350" algn="just">
              <a:buNone/>
            </a:pPr>
            <a:r>
              <a:rPr lang="en-GB" sz="36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1</a:t>
            </a:r>
            <a:r>
              <a:rPr lang="en-GB" sz="36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- </a:t>
            </a:r>
            <a:r>
              <a:rPr lang="en-GB" sz="36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Image </a:t>
            </a:r>
            <a:r>
              <a:rPr lang="en-GB" sz="36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enhancement</a:t>
            </a:r>
            <a:r>
              <a:rPr lang="en-GB" sz="2800" dirty="0" smtClean="0">
                <a:latin typeface="Times New Roman"/>
                <a:cs typeface="Times New Roman"/>
              </a:rPr>
              <a:t>: </a:t>
            </a:r>
          </a:p>
          <a:p>
            <a:pPr marL="84138" indent="-84138" algn="just">
              <a:buNone/>
            </a:pPr>
            <a:r>
              <a:rPr lang="en-GB" sz="2800" dirty="0" smtClean="0">
                <a:latin typeface="Times New Roman"/>
                <a:cs typeface="Times New Roman"/>
              </a:rPr>
              <a:t>To produce an image the is more pleasing to the eye. Shapes and edges can be enhanced to improve quality of image. This operation includes: contrast enhancement, edge enhancement, spatial and frequency filtering, noise reduction.</a:t>
            </a:r>
          </a:p>
          <a:p>
            <a:pPr marL="84138" indent="-84138" algn="just">
              <a:buNone/>
            </a:pPr>
            <a:endParaRPr lang="en-GB" sz="2800" dirty="0" smtClean="0">
              <a:latin typeface="Times New Roman"/>
              <a:cs typeface="Times New Roman"/>
            </a:endParaRPr>
          </a:p>
          <a:p>
            <a:pPr marL="84138" indent="-84138" algn="just">
              <a:buNone/>
            </a:pPr>
            <a:endParaRPr lang="en-GB" sz="2800" dirty="0">
              <a:latin typeface="Times New Roman"/>
              <a:cs typeface="Times New Roman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4641" t="3478" r="6801" b="5139"/>
          <a:stretch>
            <a:fillRect/>
          </a:stretch>
        </p:blipFill>
        <p:spPr bwMode="auto">
          <a:xfrm>
            <a:off x="5940152" y="1772816"/>
            <a:ext cx="2952328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3" cstate="print"/>
          <a:srcRect l="66376" r="224" b="29172"/>
          <a:stretch>
            <a:fillRect/>
          </a:stretch>
        </p:blipFill>
        <p:spPr bwMode="auto">
          <a:xfrm>
            <a:off x="3851920" y="4797152"/>
            <a:ext cx="1922089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print"/>
          <a:srcRect r="66150" b="29172"/>
          <a:stretch>
            <a:fillRect/>
          </a:stretch>
        </p:blipFill>
        <p:spPr bwMode="auto">
          <a:xfrm>
            <a:off x="251520" y="4797152"/>
            <a:ext cx="1947401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AutoShape 11"/>
          <p:cNvSpPr>
            <a:spLocks noChangeArrowheads="1"/>
          </p:cNvSpPr>
          <p:nvPr/>
        </p:nvSpPr>
        <p:spPr bwMode="auto">
          <a:xfrm>
            <a:off x="2335919" y="5589241"/>
            <a:ext cx="1371985" cy="288032"/>
          </a:xfrm>
          <a:prstGeom prst="rightArrow">
            <a:avLst>
              <a:gd name="adj1" fmla="val 50000"/>
              <a:gd name="adj2" fmla="val 38626"/>
            </a:avLst>
          </a:prstGeom>
          <a:solidFill>
            <a:schemeClr val="accent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899592" y="5085184"/>
            <a:ext cx="2987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Noise reduction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71213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51520" y="1412776"/>
            <a:ext cx="4608512" cy="3669040"/>
          </a:xfrm>
        </p:spPr>
        <p:txBody>
          <a:bodyPr/>
          <a:lstStyle/>
          <a:p>
            <a:pPr marL="514350" indent="-514350" algn="just">
              <a:buNone/>
            </a:pPr>
            <a:r>
              <a:rPr lang="en-GB" sz="36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2</a:t>
            </a:r>
            <a:r>
              <a:rPr lang="en-GB" sz="3600" dirty="0">
                <a:solidFill>
                  <a:srgbClr val="00007D"/>
                </a:solidFill>
                <a:latin typeface="Times New Roman"/>
                <a:cs typeface="Times New Roman"/>
              </a:rPr>
              <a:t>-</a:t>
            </a:r>
            <a:r>
              <a:rPr lang="en-GB" sz="36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 </a:t>
            </a:r>
            <a:r>
              <a:rPr lang="en-GB" sz="36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Image </a:t>
            </a:r>
            <a:r>
              <a:rPr lang="en-GB" sz="36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restoration</a:t>
            </a:r>
            <a:r>
              <a:rPr lang="en-GB" sz="36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:</a:t>
            </a:r>
          </a:p>
          <a:p>
            <a:pPr marL="514350" indent="-514350" algn="just">
              <a:buNone/>
            </a:pPr>
            <a:r>
              <a:rPr lang="en-GB" sz="2800" dirty="0" smtClean="0">
                <a:latin typeface="Times New Roman"/>
                <a:cs typeface="Times New Roman"/>
              </a:rPr>
              <a:t>To improve quality of distorted, </a:t>
            </a:r>
            <a:r>
              <a:rPr lang="en-GB" sz="2800" dirty="0" smtClean="0">
                <a:latin typeface="Times New Roman"/>
                <a:cs typeface="Times New Roman"/>
              </a:rPr>
              <a:t>degraded </a:t>
            </a:r>
            <a:r>
              <a:rPr lang="en-GB" sz="2800" dirty="0" smtClean="0">
                <a:latin typeface="Times New Roman"/>
                <a:cs typeface="Times New Roman"/>
              </a:rPr>
              <a:t>or blurred (from motion) images </a:t>
            </a:r>
            <a:r>
              <a:rPr lang="en-GB" sz="2800" dirty="0" smtClean="0">
                <a:latin typeface="Times New Roman"/>
                <a:cs typeface="Times New Roman"/>
              </a:rPr>
              <a:t>by compensating  </a:t>
            </a:r>
            <a:r>
              <a:rPr lang="en-GB" sz="2800" dirty="0" smtClean="0">
                <a:latin typeface="Times New Roman"/>
                <a:cs typeface="Times New Roman"/>
              </a:rPr>
              <a:t>or undoing the </a:t>
            </a:r>
            <a:r>
              <a:rPr lang="en-GB" sz="2800" dirty="0" smtClean="0">
                <a:latin typeface="Times New Roman"/>
                <a:cs typeface="Times New Roman"/>
              </a:rPr>
              <a:t>defect </a:t>
            </a:r>
            <a:r>
              <a:rPr lang="en-GB" sz="2800" dirty="0" smtClean="0">
                <a:latin typeface="Times New Roman"/>
                <a:cs typeface="Times New Roman"/>
              </a:rPr>
              <a:t>using special filters.  </a:t>
            </a:r>
          </a:p>
          <a:p>
            <a:pPr algn="just"/>
            <a:endParaRPr lang="en-GB" sz="2800" dirty="0">
              <a:latin typeface="Times New Roman"/>
              <a:cs typeface="Times New Roman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 b="1976"/>
          <a:stretch>
            <a:fillRect/>
          </a:stretch>
        </p:blipFill>
        <p:spPr bwMode="auto">
          <a:xfrm>
            <a:off x="5148064" y="1340768"/>
            <a:ext cx="3733800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33277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67544" y="840080"/>
            <a:ext cx="8229600" cy="4389120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GB" sz="36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3</a:t>
            </a:r>
            <a:r>
              <a:rPr lang="en-GB" sz="36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- </a:t>
            </a:r>
            <a:r>
              <a:rPr lang="en-GB" sz="36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Image analysis:</a:t>
            </a:r>
          </a:p>
          <a:p>
            <a:pPr marL="0" indent="0" algn="l">
              <a:buNone/>
            </a:pPr>
            <a:r>
              <a:rPr lang="en-GB" sz="2600" dirty="0" smtClean="0">
                <a:latin typeface="Times New Roman"/>
                <a:cs typeface="Times New Roman"/>
              </a:rPr>
              <a:t>Allows measurements and statistics to be performed in addition to image segmentation, feature extraction and classification of objects.</a:t>
            </a:r>
            <a:endParaRPr lang="en-GB" sz="2600" u="sng" dirty="0" smtClean="0">
              <a:solidFill>
                <a:srgbClr val="00007D"/>
              </a:solidFill>
              <a:latin typeface="Times New Roman"/>
              <a:cs typeface="Times New Roman"/>
            </a:endParaRPr>
          </a:p>
          <a:p>
            <a:pPr marL="0" indent="0" algn="l">
              <a:buNone/>
            </a:pPr>
            <a:r>
              <a:rPr lang="en-GB" sz="36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4- Image compression:</a:t>
            </a:r>
            <a:endParaRPr lang="en-GB" sz="3600" dirty="0" smtClean="0">
              <a:solidFill>
                <a:srgbClr val="00007D"/>
              </a:solidFill>
              <a:latin typeface="Times New Roman"/>
              <a:cs typeface="Times New Roman"/>
            </a:endParaRPr>
          </a:p>
          <a:p>
            <a:pPr marL="0" indent="0" algn="l">
              <a:buNone/>
            </a:pPr>
            <a:endParaRPr lang="en-GB" sz="1800" u="sng" dirty="0">
              <a:solidFill>
                <a:schemeClr val="accent6">
                  <a:lumMod val="75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-108520" y="3501008"/>
            <a:ext cx="9217024" cy="2592288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charset="2"/>
              <a:buChar char="§"/>
              <a:tabLst/>
              <a:defRPr/>
            </a:pPr>
            <a:r>
              <a:rPr lang="en-GB" sz="2600" dirty="0" smtClean="0">
                <a:latin typeface="Times New Roman"/>
                <a:cs typeface="Times New Roman"/>
              </a:rPr>
              <a:t>- </a:t>
            </a:r>
            <a:r>
              <a:rPr kumimoji="0" lang="en-GB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For </a:t>
            </a:r>
            <a:r>
              <a:rPr kumimoji="0" lang="en-GB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large amounts of data, compression is needed to reduce size and facilitate processing, transmission and storage.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lang="en-GB" sz="2600" dirty="0">
                <a:latin typeface="Times New Roman"/>
                <a:cs typeface="Times New Roman"/>
              </a:rPr>
              <a:t> </a:t>
            </a:r>
            <a:r>
              <a:rPr lang="en-GB" sz="2600" dirty="0" smtClean="0">
                <a:latin typeface="Times New Roman"/>
                <a:cs typeface="Times New Roman"/>
              </a:rPr>
              <a:t> - </a:t>
            </a:r>
            <a:r>
              <a:rPr kumimoji="0" lang="en-GB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Compression </a:t>
            </a:r>
            <a:r>
              <a:rPr kumimoji="0" lang="en-GB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can be 2 types: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+mj-lt"/>
              <a:buAutoNum type="arabicParenR"/>
              <a:tabLst/>
              <a:defRPr/>
            </a:pPr>
            <a:r>
              <a:rPr kumimoji="0" lang="en-GB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A- </a:t>
            </a:r>
            <a:r>
              <a:rPr kumimoji="0" lang="en-GB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Lossy</a:t>
            </a:r>
            <a:r>
              <a:rPr kumimoji="0" lang="en-GB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 </a:t>
            </a:r>
            <a:r>
              <a:rPr kumimoji="0" lang="en-GB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compression               some loss of detail when image is decompressed, provides higher</a:t>
            </a:r>
            <a:r>
              <a:rPr kumimoji="0" lang="en-GB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 levels of data reduction</a:t>
            </a:r>
            <a:r>
              <a:rPr kumimoji="0" lang="en-GB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+mj-lt"/>
              <a:buAutoNum type="arabicParenR"/>
              <a:tabLst/>
              <a:defRPr/>
            </a:pPr>
            <a:r>
              <a:rPr kumimoji="0" lang="en-GB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B- Lossless </a:t>
            </a:r>
            <a:r>
              <a:rPr kumimoji="0" lang="en-GB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compression             no loss of information when image is decompressed, used for medical imaging.             </a:t>
            </a: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/>
              <a:ea typeface="+mn-ea"/>
              <a:cs typeface="Times New Roman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563888" y="5157192"/>
            <a:ext cx="93610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3995936" y="6021288"/>
            <a:ext cx="79208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23645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371600"/>
          </a:xfrm>
        </p:spPr>
        <p:txBody>
          <a:bodyPr/>
          <a:lstStyle/>
          <a:p>
            <a:r>
              <a:rPr lang="en-GB" dirty="0">
                <a:solidFill>
                  <a:srgbClr val="00007D"/>
                </a:solidFill>
                <a:latin typeface="Times New Roman"/>
                <a:cs typeface="Times New Roman"/>
              </a:rPr>
              <a:t>Image </a:t>
            </a:r>
            <a:r>
              <a:rPr lang="en-GB" dirty="0" smtClean="0">
                <a:solidFill>
                  <a:srgbClr val="00007D"/>
                </a:solidFill>
                <a:latin typeface="Times New Roman"/>
                <a:cs typeface="Times New Roman"/>
              </a:rPr>
              <a:t>compression</a:t>
            </a:r>
            <a:r>
              <a:rPr lang="en-GB" dirty="0">
                <a:solidFill>
                  <a:srgbClr val="00007D"/>
                </a:solidFill>
                <a:latin typeface="Times New Roman"/>
                <a:cs typeface="Times New Roman"/>
              </a:rPr>
              <a:t/>
            </a:r>
            <a:br>
              <a:rPr lang="en-GB" dirty="0">
                <a:solidFill>
                  <a:srgbClr val="00007D"/>
                </a:solidFill>
                <a:latin typeface="Times New Roman"/>
                <a:cs typeface="Times New Roman"/>
              </a:rPr>
            </a:br>
            <a:endParaRPr lang="en-US" dirty="0"/>
          </a:p>
        </p:txBody>
      </p:sp>
      <p:pic>
        <p:nvPicPr>
          <p:cNvPr id="4" name="Picture 2" descr="C:\Users\Reham\Desktop\images.jpg"/>
          <p:cNvPicPr>
            <a:picLocks noChangeAspect="1" noChangeArrowheads="1"/>
          </p:cNvPicPr>
          <p:nvPr/>
        </p:nvPicPr>
        <p:blipFill>
          <a:blip r:embed="rId2" cstate="print"/>
          <a:srcRect t="7533"/>
          <a:stretch>
            <a:fillRect/>
          </a:stretch>
        </p:blipFill>
        <p:spPr bwMode="auto">
          <a:xfrm>
            <a:off x="2267744" y="1268760"/>
            <a:ext cx="4851696" cy="3067794"/>
          </a:xfrm>
          <a:prstGeom prst="rect">
            <a:avLst/>
          </a:prstGeom>
          <a:noFill/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51520" y="2496264"/>
            <a:ext cx="8229600" cy="4389120"/>
          </a:xfrm>
        </p:spPr>
        <p:txBody>
          <a:bodyPr>
            <a:normAutofit/>
          </a:bodyPr>
          <a:lstStyle/>
          <a:p>
            <a:pPr algn="l">
              <a:buNone/>
            </a:pPr>
            <a:endParaRPr lang="en-GB" sz="2800" u="sng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l">
              <a:buNone/>
            </a:pPr>
            <a:endParaRPr lang="en-GB" sz="2800" u="sng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l">
              <a:buNone/>
            </a:pPr>
            <a:endParaRPr lang="en-GB" sz="2800" u="sng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l">
              <a:buNone/>
            </a:pPr>
            <a:endParaRPr lang="en-GB" sz="2800" u="sng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l">
              <a:buNone/>
            </a:pPr>
            <a:r>
              <a:rPr lang="en-GB" sz="36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5- </a:t>
            </a:r>
            <a:r>
              <a:rPr lang="en-GB" sz="36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Image synthesis:</a:t>
            </a:r>
          </a:p>
          <a:p>
            <a:pPr marL="0" indent="0" algn="just">
              <a:buNone/>
            </a:pPr>
            <a:r>
              <a:rPr lang="en-GB" sz="2600" dirty="0" smtClean="0">
                <a:latin typeface="Times New Roman"/>
                <a:cs typeface="Times New Roman"/>
              </a:rPr>
              <a:t>Create images from other images or non-image data. Ex. Reconstruction that are the base of CT and MRI and 3D techniques.</a:t>
            </a:r>
            <a:endParaRPr lang="en-GB" sz="26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520986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Focal spot size</a:t>
            </a:r>
            <a:endParaRPr lang="en-US" sz="3600" dirty="0">
              <a:solidFill>
                <a:srgbClr val="00007D"/>
              </a:solidFill>
              <a:latin typeface="Times New Roman"/>
              <a:cs typeface="Times New Roman"/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389120"/>
          </a:xfrm>
        </p:spPr>
        <p:txBody>
          <a:bodyPr/>
          <a:lstStyle/>
          <a:p>
            <a:pPr algn="l"/>
            <a:r>
              <a:rPr lang="en-US" sz="2800" dirty="0" smtClean="0">
                <a:latin typeface="Times New Roman"/>
                <a:cs typeface="Times New Roman"/>
              </a:rPr>
              <a:t>CT utilizes different focal spots sizes.</a:t>
            </a:r>
            <a:endParaRPr lang="en-GB" sz="2800" dirty="0" smtClean="0">
              <a:latin typeface="Times New Roman"/>
              <a:cs typeface="Times New Roman"/>
            </a:endParaRPr>
          </a:p>
          <a:p>
            <a:pPr algn="l"/>
            <a:r>
              <a:rPr lang="en-US" sz="2800" b="1" dirty="0" smtClean="0">
                <a:latin typeface="Times New Roman"/>
                <a:cs typeface="Times New Roman"/>
              </a:rPr>
              <a:t>Focal spot size  </a:t>
            </a:r>
            <a:r>
              <a:rPr lang="en-US" sz="2800" dirty="0" smtClean="0">
                <a:latin typeface="Times New Roman"/>
                <a:cs typeface="Times New Roman"/>
              </a:rPr>
              <a:t>Is </a:t>
            </a:r>
            <a:r>
              <a:rPr lang="en-US" sz="2800" dirty="0" smtClean="0">
                <a:latin typeface="Times New Roman"/>
                <a:cs typeface="Times New Roman"/>
              </a:rPr>
              <a:t>determined by:</a:t>
            </a:r>
          </a:p>
          <a:p>
            <a:pPr marL="1079500" indent="358775" algn="l">
              <a:buFont typeface="+mj-lt"/>
              <a:buAutoNum type="arabicParenR"/>
            </a:pPr>
            <a:r>
              <a:rPr lang="en-US" sz="2800" dirty="0" smtClean="0">
                <a:latin typeface="Times New Roman"/>
                <a:cs typeface="Times New Roman"/>
              </a:rPr>
              <a:t>Filament size </a:t>
            </a:r>
          </a:p>
          <a:p>
            <a:pPr marL="1079500" indent="358775" algn="l">
              <a:buFont typeface="+mj-lt"/>
              <a:buAutoNum type="arabicParenR"/>
            </a:pPr>
            <a:r>
              <a:rPr lang="en-US" sz="2800" dirty="0" smtClean="0">
                <a:latin typeface="Times New Roman"/>
                <a:cs typeface="Times New Roman"/>
              </a:rPr>
              <a:t> Filament length </a:t>
            </a:r>
          </a:p>
          <a:p>
            <a:pPr marL="1079500" indent="358775" algn="l">
              <a:buNone/>
            </a:pPr>
            <a:endParaRPr lang="en-US" sz="2800" b="1" dirty="0" smtClean="0">
              <a:solidFill>
                <a:srgbClr val="A5002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/>
              <a:cs typeface="Times New Roman"/>
            </a:endParaRPr>
          </a:p>
          <a:p>
            <a:pPr marL="1079500" indent="358775" algn="l">
              <a:buNone/>
            </a:pPr>
            <a:endParaRPr lang="en-US" sz="2800" b="1" dirty="0" smtClean="0">
              <a:solidFill>
                <a:srgbClr val="A5002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/>
              <a:cs typeface="Times New Roman"/>
            </a:endParaRPr>
          </a:p>
          <a:p>
            <a:pPr algn="l"/>
            <a:endParaRPr lang="en-US" dirty="0" smtClean="0">
              <a:latin typeface="Times New Roman"/>
              <a:cs typeface="Times New Roman"/>
            </a:endParaRPr>
          </a:p>
        </p:txBody>
      </p:sp>
      <p:sp>
        <p:nvSpPr>
          <p:cNvPr id="5" name="Rectangle 1028"/>
          <p:cNvSpPr>
            <a:spLocks noChangeArrowheads="1"/>
          </p:cNvSpPr>
          <p:nvPr/>
        </p:nvSpPr>
        <p:spPr bwMode="auto">
          <a:xfrm>
            <a:off x="1115616" y="4437112"/>
            <a:ext cx="6696744" cy="16421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/>
            <a:r>
              <a:rPr lang="en-US" sz="2400" dirty="0">
                <a:latin typeface="Times New Roman" pitchFamily="18" charset="0"/>
              </a:rPr>
              <a:t>SMALLER FOCAL SPOT -  </a:t>
            </a:r>
            <a:r>
              <a:rPr lang="en-US" sz="2400" b="1" dirty="0">
                <a:solidFill>
                  <a:srgbClr val="A50021"/>
                </a:solidFill>
                <a:latin typeface="Times New Roman" pitchFamily="18" charset="0"/>
              </a:rPr>
              <a:t>Low </a:t>
            </a:r>
            <a:r>
              <a:rPr lang="en-US" sz="2400" b="1" dirty="0" err="1">
                <a:solidFill>
                  <a:srgbClr val="A50021"/>
                </a:solidFill>
                <a:latin typeface="Times New Roman" pitchFamily="18" charset="0"/>
              </a:rPr>
              <a:t>mA</a:t>
            </a:r>
            <a:r>
              <a:rPr lang="en-US" sz="2400" dirty="0">
                <a:latin typeface="Times New Roman" pitchFamily="18" charset="0"/>
              </a:rPr>
              <a:t> </a:t>
            </a:r>
          </a:p>
          <a:p>
            <a:pPr algn="l" eaLnBrk="1" hangingPunct="1"/>
            <a:endParaRPr lang="en-US" sz="2400" dirty="0">
              <a:latin typeface="Times New Roman" pitchFamily="18" charset="0"/>
            </a:endParaRPr>
          </a:p>
          <a:p>
            <a:pPr algn="l" eaLnBrk="1" hangingPunct="1"/>
            <a:r>
              <a:rPr lang="en-US" sz="2400" dirty="0">
                <a:latin typeface="Times New Roman" pitchFamily="18" charset="0"/>
              </a:rPr>
              <a:t>SMALLER FOCAL SPOT – </a:t>
            </a:r>
            <a:r>
              <a:rPr lang="en-US" sz="2400" b="1" dirty="0">
                <a:solidFill>
                  <a:srgbClr val="A50021"/>
                </a:solidFill>
                <a:latin typeface="Times New Roman" pitchFamily="18" charset="0"/>
              </a:rPr>
              <a:t>sharper image</a:t>
            </a:r>
          </a:p>
        </p:txBody>
      </p:sp>
    </p:spTree>
    <p:extLst>
      <p:ext uri="{BB962C8B-B14F-4D97-AF65-F5344CB8AC3E}">
        <p14:creationId xmlns:p14="http://schemas.microsoft.com/office/powerpoint/2010/main" val="300483910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Any Question?</a:t>
            </a:r>
            <a:endParaRPr lang="en-US" sz="4000" dirty="0">
              <a:solidFill>
                <a:srgbClr val="00007D"/>
              </a:solidFill>
              <a:latin typeface="Times New Roman"/>
              <a:cs typeface="Times New Roman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2555776" y="270892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algn="l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algn="l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algn="l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sz="7200" dirty="0" smtClean="0">
                <a:latin typeface="Times New Roman"/>
                <a:cs typeface="Times New Roman"/>
              </a:rPr>
              <a:t>Thank You</a:t>
            </a:r>
            <a:endParaRPr lang="en-US" sz="72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820944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z="3600" dirty="0" err="1" smtClean="0">
                <a:solidFill>
                  <a:srgbClr val="00007D"/>
                </a:solidFill>
                <a:latin typeface="Times New Roman"/>
                <a:cs typeface="Times New Roman"/>
              </a:rPr>
              <a:t>mA</a:t>
            </a:r>
            <a:r>
              <a:rPr lang="en-US" sz="36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 – tube current</a:t>
            </a:r>
            <a:endParaRPr lang="en-GB" sz="3600" dirty="0">
              <a:solidFill>
                <a:srgbClr val="00007D"/>
              </a:solidFill>
              <a:latin typeface="Times New Roman"/>
              <a:cs typeface="Times New Roman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1598" y="3936424"/>
            <a:ext cx="8604448" cy="4389120"/>
          </a:xfrm>
        </p:spPr>
        <p:txBody>
          <a:bodyPr/>
          <a:lstStyle/>
          <a:p>
            <a:pPr algn="l"/>
            <a:r>
              <a:rPr lang="en-US" sz="2800" dirty="0" smtClean="0">
                <a:latin typeface="Times New Roman"/>
                <a:cs typeface="Times New Roman"/>
              </a:rPr>
              <a:t>mA is the number of electrons emitted  or flowing from cathode to anode</a:t>
            </a:r>
            <a:r>
              <a:rPr lang="en-US" sz="2800" dirty="0" smtClean="0">
                <a:latin typeface="Times New Roman"/>
                <a:cs typeface="Times New Roman"/>
              </a:rPr>
              <a:t>.</a:t>
            </a:r>
            <a:endParaRPr lang="en-US" sz="2800" dirty="0" smtClean="0">
              <a:latin typeface="Times New Roman"/>
              <a:cs typeface="Times New Roman"/>
            </a:endParaRPr>
          </a:p>
          <a:p>
            <a:pPr lvl="0" algn="l"/>
            <a:r>
              <a:rPr lang="en-US" sz="2800" dirty="0" smtClean="0">
                <a:latin typeface="Times New Roman"/>
                <a:cs typeface="Times New Roman"/>
              </a:rPr>
              <a:t>S </a:t>
            </a:r>
            <a:r>
              <a:rPr lang="en-US" sz="2800" dirty="0" smtClean="0">
                <a:latin typeface="Times New Roman"/>
                <a:cs typeface="Times New Roman"/>
              </a:rPr>
              <a:t> is </a:t>
            </a:r>
            <a:r>
              <a:rPr lang="en-US" sz="2800" dirty="0" smtClean="0">
                <a:latin typeface="Times New Roman"/>
                <a:cs typeface="Times New Roman"/>
              </a:rPr>
              <a:t>the time of exposure (seconds</a:t>
            </a:r>
            <a:r>
              <a:rPr lang="en-US" sz="2800" dirty="0" smtClean="0">
                <a:latin typeface="Times New Roman"/>
                <a:cs typeface="Times New Roman"/>
              </a:rPr>
              <a:t>). </a:t>
            </a:r>
            <a:r>
              <a:rPr lang="en-US" sz="2800" dirty="0" smtClean="0">
                <a:latin typeface="Times New Roman"/>
                <a:cs typeface="Times New Roman"/>
              </a:rPr>
              <a:t/>
            </a:r>
            <a:br>
              <a:rPr lang="en-US" sz="2800" dirty="0" smtClean="0">
                <a:latin typeface="Times New Roman"/>
                <a:cs typeface="Times New Roman"/>
              </a:rPr>
            </a:br>
            <a:r>
              <a:rPr lang="en-US" sz="2800" dirty="0" smtClean="0">
                <a:latin typeface="Times New Roman"/>
                <a:cs typeface="Times New Roman"/>
              </a:rPr>
              <a:t>- </a:t>
            </a:r>
            <a:r>
              <a:rPr lang="en-US" sz="2800" dirty="0" err="1" smtClean="0">
                <a:latin typeface="Times New Roman"/>
                <a:cs typeface="Times New Roman"/>
              </a:rPr>
              <a:t>mAs</a:t>
            </a: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smtClean="0">
                <a:latin typeface="Times New Roman"/>
                <a:cs typeface="Times New Roman"/>
              </a:rPr>
              <a:t>is the tube current(</a:t>
            </a:r>
            <a:r>
              <a:rPr lang="en-US" sz="2800" dirty="0" err="1" smtClean="0">
                <a:latin typeface="Times New Roman"/>
                <a:cs typeface="Times New Roman"/>
              </a:rPr>
              <a:t>milli-amper</a:t>
            </a:r>
            <a:r>
              <a:rPr lang="en-US" sz="2800" dirty="0" smtClean="0">
                <a:latin typeface="Times New Roman"/>
                <a:cs typeface="Times New Roman"/>
              </a:rPr>
              <a:t>)  for </a:t>
            </a:r>
            <a:r>
              <a:rPr lang="en-US" sz="2800" dirty="0" smtClean="0">
                <a:latin typeface="Times New Roman"/>
                <a:cs typeface="Times New Roman"/>
              </a:rPr>
              <a:t>a certain length of time (second</a:t>
            </a:r>
            <a:r>
              <a:rPr lang="en-US" sz="2800" dirty="0" smtClean="0">
                <a:latin typeface="Times New Roman"/>
                <a:cs typeface="Times New Roman"/>
              </a:rPr>
              <a:t>).</a:t>
            </a:r>
            <a:r>
              <a:rPr lang="en-US" sz="2800" dirty="0" smtClean="0">
                <a:latin typeface="Times New Roman"/>
                <a:cs typeface="Times New Roman"/>
              </a:rPr>
              <a:t/>
            </a:r>
            <a:br>
              <a:rPr lang="en-US" sz="2800" dirty="0" smtClean="0">
                <a:latin typeface="Times New Roman"/>
                <a:cs typeface="Times New Roman"/>
              </a:rPr>
            </a:br>
            <a:endParaRPr lang="en-US" sz="2800" dirty="0" smtClean="0">
              <a:latin typeface="Times New Roman"/>
              <a:cs typeface="Times New Roman"/>
            </a:endParaRPr>
          </a:p>
          <a:p>
            <a:pPr algn="l"/>
            <a:endParaRPr lang="en-US" sz="2800" b="1" dirty="0" smtClean="0">
              <a:latin typeface="Times New Roman"/>
              <a:cs typeface="Times New Roman"/>
            </a:endParaRPr>
          </a:p>
          <a:p>
            <a:pPr algn="l"/>
            <a:endParaRPr lang="en-US" sz="2800" dirty="0" smtClean="0">
              <a:latin typeface="Times New Roman"/>
              <a:cs typeface="Times New Roman"/>
            </a:endParaRPr>
          </a:p>
          <a:p>
            <a:pPr algn="l"/>
            <a:endParaRPr lang="en-GB" sz="2800" dirty="0">
              <a:latin typeface="Times New Roman"/>
              <a:cs typeface="Times New Roman"/>
            </a:endParaRPr>
          </a:p>
        </p:txBody>
      </p:sp>
      <p:pic>
        <p:nvPicPr>
          <p:cNvPr id="7" name="Picture 1028" descr="C:\Documents and Settings\Compaq_Owner\My Documents\My Pictures\how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980729"/>
            <a:ext cx="3148698" cy="2736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686169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8229600" cy="1371600"/>
          </a:xfrm>
        </p:spPr>
        <p:txBody>
          <a:bodyPr/>
          <a:lstStyle/>
          <a:p>
            <a:r>
              <a:rPr lang="en-US" sz="36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mA</a:t>
            </a:r>
            <a:endParaRPr lang="en-US" sz="3600" dirty="0">
              <a:solidFill>
                <a:srgbClr val="00007D"/>
              </a:solidFill>
              <a:latin typeface="Times New Roman"/>
              <a:cs typeface="Times New Roman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28600" y="2481064"/>
            <a:ext cx="2971800" cy="9906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2400" dirty="0">
                <a:latin typeface="Times New Roman" pitchFamily="18" charset="0"/>
              </a:rPr>
              <a:t>CURRENT</a:t>
            </a:r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3352800" y="2862064"/>
            <a:ext cx="1905000" cy="381000"/>
          </a:xfrm>
          <a:prstGeom prst="rightArrow">
            <a:avLst>
              <a:gd name="adj1" fmla="val 50000"/>
              <a:gd name="adj2" fmla="val 125000"/>
            </a:avLst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410200" y="2023864"/>
            <a:ext cx="3505200" cy="19812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2400" dirty="0" smtClean="0">
                <a:latin typeface="Times New Roman" pitchFamily="18" charset="0"/>
              </a:rPr>
              <a:t>    INTENSITY</a:t>
            </a:r>
            <a:endParaRPr lang="en-US" sz="2400" dirty="0">
              <a:latin typeface="Times New Roman" pitchFamily="18" charset="0"/>
            </a:endParaRPr>
          </a:p>
          <a:p>
            <a:pPr algn="ctr" eaLnBrk="1" hangingPunct="1"/>
            <a:endParaRPr lang="en-US" sz="2400" dirty="0">
              <a:latin typeface="Times New Roman" pitchFamily="18" charset="0"/>
            </a:endParaRPr>
          </a:p>
          <a:p>
            <a:pPr algn="ctr" eaLnBrk="1" hangingPunct="1"/>
            <a:r>
              <a:rPr lang="en-US" sz="2400" dirty="0">
                <a:latin typeface="Times New Roman" pitchFamily="18" charset="0"/>
              </a:rPr>
              <a:t>ENERGY – NO CHANGE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066800" y="4509120"/>
            <a:ext cx="6934200" cy="181548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2800">
                <a:latin typeface="Times New Roman" pitchFamily="18" charset="0"/>
              </a:rPr>
              <a:t>2 * mA  =  2 * number of photons</a:t>
            </a:r>
          </a:p>
          <a:p>
            <a:pPr algn="ctr" eaLnBrk="1" hangingPunct="1"/>
            <a:r>
              <a:rPr lang="en-US" sz="2800">
                <a:latin typeface="Times New Roman" pitchFamily="18" charset="0"/>
              </a:rPr>
              <a:t>4 * mA  =  4 * number of photons</a:t>
            </a:r>
          </a:p>
        </p:txBody>
      </p:sp>
      <p:sp>
        <p:nvSpPr>
          <p:cNvPr id="10" name="AutoShape 4"/>
          <p:cNvSpPr>
            <a:spLocks noChangeArrowheads="1"/>
          </p:cNvSpPr>
          <p:nvPr/>
        </p:nvSpPr>
        <p:spPr bwMode="auto">
          <a:xfrm>
            <a:off x="611560" y="2708920"/>
            <a:ext cx="304800" cy="457200"/>
          </a:xfrm>
          <a:prstGeom prst="upArrow">
            <a:avLst>
              <a:gd name="adj1" fmla="val 50000"/>
              <a:gd name="adj2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AutoShape 6"/>
          <p:cNvSpPr>
            <a:spLocks noChangeArrowheads="1"/>
          </p:cNvSpPr>
          <p:nvPr/>
        </p:nvSpPr>
        <p:spPr bwMode="auto">
          <a:xfrm>
            <a:off x="6012160" y="2348880"/>
            <a:ext cx="304800" cy="457200"/>
          </a:xfrm>
          <a:prstGeom prst="upArrow">
            <a:avLst>
              <a:gd name="adj1" fmla="val 50000"/>
              <a:gd name="adj2" fmla="val 37500"/>
            </a:avLst>
          </a:prstGeom>
          <a:solidFill>
            <a:srgbClr val="99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749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67544" y="1700808"/>
            <a:ext cx="8229600" cy="1925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rtl="1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l">
              <a:defRPr/>
            </a:pPr>
            <a:r>
              <a:rPr lang="en-US" sz="2800" dirty="0" smtClean="0">
                <a:latin typeface="Times New Roman"/>
                <a:cs typeface="Times New Roman"/>
              </a:rPr>
              <a:t>To improve image we need to reduce motion &amp; noise</a:t>
            </a:r>
          </a:p>
          <a:p>
            <a:pPr algn="l">
              <a:defRPr/>
            </a:pPr>
            <a:r>
              <a:rPr lang="en-US" sz="2800" dirty="0" smtClean="0">
                <a:latin typeface="Times New Roman"/>
                <a:cs typeface="Times New Roman"/>
              </a:rPr>
              <a:t>Avoiding motion – mA         time</a:t>
            </a:r>
          </a:p>
          <a:p>
            <a:pPr algn="l">
              <a:defRPr/>
            </a:pPr>
            <a:r>
              <a:rPr lang="en-US" sz="2800" dirty="0" smtClean="0">
                <a:latin typeface="Times New Roman"/>
                <a:cs typeface="Times New Roman"/>
              </a:rPr>
              <a:t>Pediatric technique modification</a:t>
            </a:r>
          </a:p>
          <a:p>
            <a:pPr algn="l">
              <a:defRPr/>
            </a:pPr>
            <a:r>
              <a:rPr lang="en-US" sz="2800" dirty="0" smtClean="0">
                <a:latin typeface="Times New Roman"/>
                <a:cs typeface="Times New Roman"/>
              </a:rPr>
              <a:t>Reducing noise - </a:t>
            </a:r>
            <a:r>
              <a:rPr lang="en-US" sz="2800" dirty="0" err="1" smtClean="0">
                <a:latin typeface="Times New Roman"/>
                <a:cs typeface="Times New Roman"/>
              </a:rPr>
              <a:t>mAs</a:t>
            </a:r>
            <a:endParaRPr lang="en-US" sz="2800" dirty="0" smtClean="0">
              <a:latin typeface="Times New Roman"/>
              <a:cs typeface="Times New Roman"/>
            </a:endParaRPr>
          </a:p>
        </p:txBody>
      </p:sp>
      <p:pic>
        <p:nvPicPr>
          <p:cNvPr id="5" name="Picture 7" descr="C:\question pictures\arti 66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3862089"/>
            <a:ext cx="3429000" cy="273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4267200" y="2276872"/>
            <a:ext cx="304800" cy="432048"/>
          </a:xfrm>
          <a:prstGeom prst="upArrow">
            <a:avLst>
              <a:gd name="adj1" fmla="val 50000"/>
              <a:gd name="adj2" fmla="val 31250"/>
            </a:avLst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5724128" y="2276872"/>
            <a:ext cx="288032" cy="576064"/>
          </a:xfrm>
          <a:prstGeom prst="downArrow">
            <a:avLst>
              <a:gd name="adj1" fmla="val 50000"/>
              <a:gd name="adj2" fmla="val 30000"/>
            </a:avLst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AutoShape 10"/>
          <p:cNvSpPr>
            <a:spLocks noChangeArrowheads="1"/>
          </p:cNvSpPr>
          <p:nvPr/>
        </p:nvSpPr>
        <p:spPr bwMode="auto">
          <a:xfrm>
            <a:off x="4283968" y="3284984"/>
            <a:ext cx="288032" cy="432048"/>
          </a:xfrm>
          <a:prstGeom prst="upArrow">
            <a:avLst>
              <a:gd name="adj1" fmla="val 50000"/>
              <a:gd name="adj2" fmla="val 31250"/>
            </a:avLst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364088" y="3552056"/>
            <a:ext cx="3429000" cy="30899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2400" dirty="0">
                <a:solidFill>
                  <a:srgbClr val="000000"/>
                </a:solidFill>
                <a:latin typeface="Times New Roman" pitchFamily="18" charset="0"/>
              </a:rPr>
              <a:t>MOTION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8229600" cy="1371600"/>
          </a:xfrm>
        </p:spPr>
        <p:txBody>
          <a:bodyPr/>
          <a:lstStyle/>
          <a:p>
            <a:r>
              <a:rPr lang="en-US" sz="36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Cont.</a:t>
            </a:r>
            <a:endParaRPr lang="en-US" sz="3600" dirty="0">
              <a:solidFill>
                <a:srgbClr val="00007D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80083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err="1" smtClean="0">
                <a:solidFill>
                  <a:srgbClr val="00007D"/>
                </a:solidFill>
                <a:latin typeface="Times New Roman"/>
                <a:cs typeface="Times New Roman"/>
              </a:rPr>
              <a:t>kVp</a:t>
            </a:r>
            <a:endParaRPr lang="en-US" sz="3600" dirty="0">
              <a:solidFill>
                <a:srgbClr val="00007D"/>
              </a:solidFill>
              <a:latin typeface="Times New Roman"/>
              <a:cs typeface="Times New Roman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686800" cy="917456"/>
          </a:xfrm>
        </p:spPr>
        <p:txBody>
          <a:bodyPr/>
          <a:lstStyle/>
          <a:p>
            <a:pPr algn="l"/>
            <a:r>
              <a:rPr lang="en-US" sz="2800" dirty="0" smtClean="0">
                <a:latin typeface="Times New Roman"/>
                <a:cs typeface="Times New Roman"/>
              </a:rPr>
              <a:t>Potential difference between cathode and anode (</a:t>
            </a:r>
            <a:r>
              <a:rPr lang="en-US" sz="2800" dirty="0" err="1" smtClean="0">
                <a:latin typeface="Times New Roman"/>
                <a:cs typeface="Times New Roman"/>
              </a:rPr>
              <a:t>kiloVolts</a:t>
            </a:r>
            <a:r>
              <a:rPr lang="en-US" sz="2800" dirty="0" smtClean="0">
                <a:latin typeface="Times New Roman"/>
                <a:cs typeface="Times New Roman"/>
              </a:rPr>
              <a:t>).</a:t>
            </a:r>
          </a:p>
          <a:p>
            <a:pPr algn="l"/>
            <a:endParaRPr lang="en-GB" sz="2800" dirty="0">
              <a:latin typeface="Times New Roman"/>
              <a:cs typeface="Times New Roman"/>
            </a:endParaRPr>
          </a:p>
        </p:txBody>
      </p:sp>
      <p:sp>
        <p:nvSpPr>
          <p:cNvPr id="6" name="Rectangle 3075"/>
          <p:cNvSpPr>
            <a:spLocks noChangeArrowheads="1"/>
          </p:cNvSpPr>
          <p:nvPr/>
        </p:nvSpPr>
        <p:spPr bwMode="auto">
          <a:xfrm>
            <a:off x="539552" y="3538736"/>
            <a:ext cx="2660848" cy="89837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2400" dirty="0" err="1">
                <a:latin typeface="Times New Roman" pitchFamily="18" charset="0"/>
              </a:rPr>
              <a:t>kVp</a:t>
            </a:r>
            <a:endParaRPr lang="en-US" sz="2400" dirty="0">
              <a:latin typeface="Times New Roman" pitchFamily="18" charset="0"/>
            </a:endParaRPr>
          </a:p>
        </p:txBody>
      </p:sp>
      <p:sp>
        <p:nvSpPr>
          <p:cNvPr id="7" name="AutoShape 3079"/>
          <p:cNvSpPr>
            <a:spLocks noChangeArrowheads="1"/>
          </p:cNvSpPr>
          <p:nvPr/>
        </p:nvSpPr>
        <p:spPr bwMode="auto">
          <a:xfrm>
            <a:off x="3563888" y="3789040"/>
            <a:ext cx="1905000" cy="381000"/>
          </a:xfrm>
          <a:prstGeom prst="rightArrow">
            <a:avLst>
              <a:gd name="adj1" fmla="val 50000"/>
              <a:gd name="adj2" fmla="val 125000"/>
            </a:avLst>
          </a:prstGeom>
          <a:solidFill>
            <a:schemeClr val="bg2">
              <a:lumMod val="9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Rectangle 3077"/>
          <p:cNvSpPr>
            <a:spLocks noChangeArrowheads="1"/>
          </p:cNvSpPr>
          <p:nvPr/>
        </p:nvSpPr>
        <p:spPr bwMode="auto">
          <a:xfrm>
            <a:off x="5652120" y="3140968"/>
            <a:ext cx="2952328" cy="172819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dirty="0" smtClean="0">
                <a:latin typeface="Times New Roman" pitchFamily="18" charset="0"/>
              </a:rPr>
              <a:t>ENERGY</a:t>
            </a:r>
            <a:r>
              <a:rPr lang="en-US" sz="2400" dirty="0" smtClean="0">
                <a:solidFill>
                  <a:schemeClr val="bg2"/>
                </a:solidFill>
                <a:latin typeface="Times New Roman" pitchFamily="18" charset="0"/>
              </a:rPr>
              <a:t> </a:t>
            </a:r>
          </a:p>
          <a:p>
            <a:pPr algn="ctr"/>
            <a:endParaRPr lang="en-US" sz="2400" dirty="0">
              <a:solidFill>
                <a:schemeClr val="bg2"/>
              </a:solidFill>
              <a:latin typeface="Times New Roman" pitchFamily="18" charset="0"/>
            </a:endParaRPr>
          </a:p>
          <a:p>
            <a:pPr algn="ctr"/>
            <a:r>
              <a:rPr lang="en-US" sz="2400" dirty="0" smtClean="0">
                <a:latin typeface="Times New Roman" pitchFamily="18" charset="0"/>
              </a:rPr>
              <a:t>INTENSITY </a:t>
            </a:r>
            <a:endParaRPr lang="en-US" sz="2400" dirty="0">
              <a:latin typeface="Times New Roman" pitchFamily="18" charset="0"/>
            </a:endParaRPr>
          </a:p>
        </p:txBody>
      </p:sp>
      <p:sp>
        <p:nvSpPr>
          <p:cNvPr id="9" name="Rectangle 3081"/>
          <p:cNvSpPr>
            <a:spLocks noChangeArrowheads="1"/>
          </p:cNvSpPr>
          <p:nvPr/>
        </p:nvSpPr>
        <p:spPr bwMode="auto">
          <a:xfrm>
            <a:off x="1475656" y="5322912"/>
            <a:ext cx="6477000" cy="9144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2800" b="1">
                <a:latin typeface="Times New Roman" pitchFamily="18" charset="0"/>
              </a:rPr>
              <a:t>15% INCREASE OF KVP = 2 * mAs</a:t>
            </a:r>
          </a:p>
        </p:txBody>
      </p:sp>
    </p:spTree>
    <p:extLst>
      <p:ext uri="{BB962C8B-B14F-4D97-AF65-F5344CB8AC3E}">
        <p14:creationId xmlns:p14="http://schemas.microsoft.com/office/powerpoint/2010/main" val="3997691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err="1" smtClean="0">
                <a:solidFill>
                  <a:srgbClr val="00007D"/>
                </a:solidFill>
                <a:latin typeface="Times New Roman"/>
                <a:cs typeface="Times New Roman"/>
              </a:rPr>
              <a:t>kVp</a:t>
            </a:r>
            <a:r>
              <a:rPr lang="en-US" sz="36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 in CT</a:t>
            </a:r>
            <a:endParaRPr lang="en-US" sz="3600" dirty="0">
              <a:solidFill>
                <a:srgbClr val="00007D"/>
              </a:solidFill>
              <a:latin typeface="Times New Roman"/>
              <a:cs typeface="Times New Roman"/>
            </a:endParaRPr>
          </a:p>
        </p:txBody>
      </p:sp>
      <p:sp>
        <p:nvSpPr>
          <p:cNvPr id="4" name="Rectangle 2051"/>
          <p:cNvSpPr>
            <a:spLocks noGrp="1" noChangeArrowheads="1"/>
          </p:cNvSpPr>
          <p:nvPr>
            <p:ph idx="1"/>
          </p:nvPr>
        </p:nvSpPr>
        <p:spPr>
          <a:xfrm>
            <a:off x="457200" y="1628800"/>
            <a:ext cx="8229600" cy="438912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2800" dirty="0" smtClean="0">
                <a:latin typeface="Times New Roman"/>
                <a:cs typeface="Times New Roman"/>
              </a:rPr>
              <a:t> Usually in the range of 80-140 kV</a:t>
            </a:r>
          </a:p>
          <a:p>
            <a:pPr algn="l" eaLnBrk="1" hangingPunct="1">
              <a:defRPr/>
            </a:pPr>
            <a:r>
              <a:rPr lang="en-US" sz="2800" dirty="0" smtClean="0">
                <a:latin typeface="Times New Roman"/>
                <a:cs typeface="Times New Roman"/>
              </a:rPr>
              <a:t>Too low KV            noise </a:t>
            </a:r>
          </a:p>
          <a:p>
            <a:pPr algn="l"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latin typeface="Times New Roman"/>
                <a:cs typeface="Times New Roman"/>
              </a:rPr>
              <a:t>   (not enough penetration of the patient )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en-US" sz="2800" dirty="0" smtClean="0">
                <a:latin typeface="Times New Roman"/>
                <a:cs typeface="Times New Roman"/>
              </a:rPr>
              <a:t>Too high kV             over exposure</a:t>
            </a:r>
          </a:p>
          <a:p>
            <a:pPr algn="l" eaLnBrk="1" hangingPunct="1">
              <a:buFont typeface="Wingdings" pitchFamily="2" charset="2"/>
              <a:buNone/>
              <a:defRPr/>
            </a:pPr>
            <a:endParaRPr lang="en-US" sz="2800" dirty="0" smtClean="0">
              <a:latin typeface="Times New Roman"/>
              <a:cs typeface="Times New Roman"/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2915816" y="2420888"/>
            <a:ext cx="648072" cy="216024"/>
          </a:xfrm>
          <a:prstGeom prst="right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ight Arrow 5"/>
          <p:cNvSpPr/>
          <p:nvPr/>
        </p:nvSpPr>
        <p:spPr>
          <a:xfrm>
            <a:off x="2915816" y="3429000"/>
            <a:ext cx="648072" cy="216024"/>
          </a:xfrm>
          <a:prstGeom prst="right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2052" descr="C:\question pictures\NOISE 33.bmp"/>
          <p:cNvPicPr>
            <a:picLocks noChangeAspect="1" noChangeArrowheads="1"/>
          </p:cNvPicPr>
          <p:nvPr/>
        </p:nvPicPr>
        <p:blipFill>
          <a:blip r:embed="rId2" cstate="print"/>
          <a:srcRect t="12050"/>
          <a:stretch>
            <a:fillRect/>
          </a:stretch>
        </p:blipFill>
        <p:spPr bwMode="auto">
          <a:xfrm>
            <a:off x="2411760" y="3933056"/>
            <a:ext cx="4635378" cy="2627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303545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1371600"/>
          </a:xfrm>
        </p:spPr>
        <p:txBody>
          <a:bodyPr/>
          <a:lstStyle/>
          <a:p>
            <a:r>
              <a:rPr lang="en-US" sz="36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Filtration</a:t>
            </a:r>
            <a:endParaRPr lang="en-US" sz="3600" dirty="0">
              <a:solidFill>
                <a:srgbClr val="00007D"/>
              </a:solidFill>
              <a:latin typeface="Times New Roman"/>
              <a:cs typeface="Times New Roman"/>
            </a:endParaRPr>
          </a:p>
        </p:txBody>
      </p:sp>
      <p:pic>
        <p:nvPicPr>
          <p:cNvPr id="5" name="Picture 4" descr="X-Rays are made by firing electrons at a target, in an X-ray tube.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412776"/>
            <a:ext cx="3017838" cy="2081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601616" y="3284984"/>
            <a:ext cx="1600200" cy="23786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2400" dirty="0">
                <a:latin typeface="Times New Roman" pitchFamily="18" charset="0"/>
              </a:rPr>
              <a:t>Filter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220616" y="3789040"/>
            <a:ext cx="838200" cy="178400"/>
          </a:xfrm>
          <a:prstGeom prst="rect">
            <a:avLst/>
          </a:prstGeom>
          <a:solidFill>
            <a:schemeClr val="accent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668416" y="3789040"/>
            <a:ext cx="838200" cy="178400"/>
          </a:xfrm>
          <a:prstGeom prst="rect">
            <a:avLst/>
          </a:prstGeom>
          <a:solidFill>
            <a:schemeClr val="accent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Oval 8"/>
          <p:cNvSpPr>
            <a:spLocks noChangeArrowheads="1"/>
          </p:cNvSpPr>
          <p:nvPr/>
        </p:nvSpPr>
        <p:spPr bwMode="auto">
          <a:xfrm>
            <a:off x="3220616" y="4293096"/>
            <a:ext cx="2362200" cy="713601"/>
          </a:xfrm>
          <a:prstGeom prst="ellipse">
            <a:avLst/>
          </a:prstGeom>
          <a:solidFill>
            <a:srgbClr val="FFCC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2400" dirty="0">
                <a:latin typeface="Times New Roman" pitchFamily="18" charset="0"/>
              </a:rPr>
              <a:t>Patient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3296816" y="5445224"/>
            <a:ext cx="838200" cy="178400"/>
          </a:xfrm>
          <a:prstGeom prst="rect">
            <a:avLst/>
          </a:prstGeom>
          <a:solidFill>
            <a:schemeClr val="accent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4744616" y="5445224"/>
            <a:ext cx="838200" cy="178400"/>
          </a:xfrm>
          <a:prstGeom prst="rect">
            <a:avLst/>
          </a:prstGeom>
          <a:solidFill>
            <a:schemeClr val="accent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3707904" y="5949280"/>
            <a:ext cx="1295400" cy="475734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2400" dirty="0">
                <a:latin typeface="Times New Roman" pitchFamily="18" charset="0"/>
              </a:rPr>
              <a:t>Detector</a:t>
            </a:r>
          </a:p>
        </p:txBody>
      </p:sp>
    </p:spTree>
    <p:extLst>
      <p:ext uri="{BB962C8B-B14F-4D97-AF65-F5344CB8AC3E}">
        <p14:creationId xmlns:p14="http://schemas.microsoft.com/office/powerpoint/2010/main" val="3516145635"/>
      </p:ext>
    </p:extLst>
  </p:cSld>
  <p:clrMapOvr>
    <a:masterClrMapping/>
  </p:clrMapOvr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2172</TotalTime>
  <Words>1114</Words>
  <Application>Microsoft Macintosh PowerPoint</Application>
  <PresentationFormat>On-screen Show (4:3)</PresentationFormat>
  <Paragraphs>162</Paragraphs>
  <Slides>30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Pixel</vt:lpstr>
      <vt:lpstr>Factors affecting CT image  RAD 323       2014 </vt:lpstr>
      <vt:lpstr>CT Image Quality</vt:lpstr>
      <vt:lpstr>Focal spot size</vt:lpstr>
      <vt:lpstr>mA – tube current</vt:lpstr>
      <vt:lpstr>mA</vt:lpstr>
      <vt:lpstr>Cont.</vt:lpstr>
      <vt:lpstr>kVp</vt:lpstr>
      <vt:lpstr>kVp in CT</vt:lpstr>
      <vt:lpstr>Filtration</vt:lpstr>
      <vt:lpstr>Cont.</vt:lpstr>
      <vt:lpstr>Filtration effect</vt:lpstr>
      <vt:lpstr>Collimation</vt:lpstr>
      <vt:lpstr>Collimator</vt:lpstr>
      <vt:lpstr>PowerPoint Presentation</vt:lpstr>
      <vt:lpstr>Digital &amp; Analog images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Matrix and FOV</vt:lpstr>
      <vt:lpstr>PowerPoint Presentation</vt:lpstr>
      <vt:lpstr>PowerPoint Presentation</vt:lpstr>
      <vt:lpstr>PowerPoint Presentation</vt:lpstr>
      <vt:lpstr>Why do we need to digitise images</vt:lpstr>
      <vt:lpstr>PowerPoint Presentation</vt:lpstr>
      <vt:lpstr>PowerPoint Presentation</vt:lpstr>
      <vt:lpstr>PowerPoint Presentation</vt:lpstr>
      <vt:lpstr>Image compression </vt:lpstr>
      <vt:lpstr>Any Question?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Skeletal</dc:title>
  <dc:creator>Customer</dc:creator>
  <cp:lastModifiedBy>Alhanouf Fahad</cp:lastModifiedBy>
  <cp:revision>49</cp:revision>
  <dcterms:created xsi:type="dcterms:W3CDTF">2012-01-31T13:48:23Z</dcterms:created>
  <dcterms:modified xsi:type="dcterms:W3CDTF">2014-02-18T04:22:26Z</dcterms:modified>
</cp:coreProperties>
</file>