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53" r:id="rId1"/>
    <p:sldMasterId id="2147483655" r:id="rId2"/>
  </p:sldMasterIdLst>
  <p:sldIdLst>
    <p:sldId id="256" r:id="rId3"/>
    <p:sldId id="257" r:id="rId4"/>
    <p:sldId id="261" r:id="rId5"/>
    <p:sldId id="262" r:id="rId6"/>
    <p:sldId id="258" r:id="rId7"/>
    <p:sldId id="259" r:id="rId8"/>
    <p:sldId id="260" r:id="rId9"/>
    <p:sldId id="263" r:id="rId10"/>
    <p:sldId id="264" r:id="rId11"/>
    <p:sldId id="265" r:id="rId12"/>
    <p:sldId id="287" r:id="rId13"/>
    <p:sldId id="266" r:id="rId14"/>
    <p:sldId id="269" r:id="rId15"/>
    <p:sldId id="270" r:id="rId16"/>
    <p:sldId id="271" r:id="rId17"/>
    <p:sldId id="267" r:id="rId18"/>
    <p:sldId id="272" r:id="rId19"/>
    <p:sldId id="273" r:id="rId20"/>
    <p:sldId id="274" r:id="rId21"/>
    <p:sldId id="276" r:id="rId22"/>
    <p:sldId id="275" r:id="rId23"/>
    <p:sldId id="277" r:id="rId24"/>
    <p:sldId id="286" r:id="rId25"/>
    <p:sldId id="282" r:id="rId26"/>
    <p:sldId id="283" r:id="rId27"/>
    <p:sldId id="279" r:id="rId28"/>
    <p:sldId id="284" r:id="rId29"/>
    <p:sldId id="278" r:id="rId30"/>
    <p:sldId id="285" r:id="rId31"/>
    <p:sldId id="281" r:id="rId32"/>
    <p:sldId id="280" r:id="rId3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60A"/>
    <a:srgbClr val="0A3808"/>
    <a:srgbClr val="0E350B"/>
    <a:srgbClr val="1435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261" autoAdjust="0"/>
    <p:restoredTop sz="94737" autoAdjust="0"/>
  </p:normalViewPr>
  <p:slideViewPr>
    <p:cSldViewPr>
      <p:cViewPr varScale="1">
        <p:scale>
          <a:sx n="52" d="100"/>
          <a:sy n="52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grpSp>
          <p:nvGrpSpPr>
            <p:cNvPr id="1024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2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24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24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25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OM"/>
                    </a:p>
                  </p:txBody>
                </p:sp>
                <p:sp>
                  <p:nvSpPr>
                    <p:cNvPr id="1025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OM"/>
                    </a:p>
                  </p:txBody>
                </p:sp>
              </p:grpSp>
              <p:sp>
                <p:nvSpPr>
                  <p:cNvPr id="1025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1025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1025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1025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1025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1025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</p:grpSp>
            <p:pic>
              <p:nvPicPr>
                <p:cNvPr id="1025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5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026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26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028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8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8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8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9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9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9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9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9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sp>
          <p:nvSpPr>
            <p:cNvPr id="1029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1029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rtl="0"/>
              <a:endParaRPr kumimoji="1" lang="en-US"/>
            </a:p>
          </p:txBody>
        </p:sp>
      </p:grpSp>
      <p:sp>
        <p:nvSpPr>
          <p:cNvPr id="1029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9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99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300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301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FC9973A-494D-4301-A7F3-EE5DE55F9DA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72888-1DDC-4BC0-BF9B-90EC9A7AA2F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B9BDE-E053-472F-AB7D-F86775E082D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2E0ED9-FB68-402F-995B-336C853C166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B53AD-FFF3-4A12-81BA-A5B25262272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894CC-4C09-4B13-897A-5ECD9FA96CD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E1B50-1AA1-403C-8C51-C2E84B8E51F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FE14C-C631-4C03-9501-05830253394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EE2CD-0CE3-4B2A-94D4-55D5239EA30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393D1-CABF-4A95-A10B-82EE724D1CD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43FC-26CA-4B20-9C5B-2121D64C79D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FEA1B-E234-4F81-9810-5FC13BAD2CE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52F72-8442-4DBC-8C78-EC42E2DC41D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B43B0-70B5-43AD-9B77-02183DED75F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936B5-439D-49C6-B0FA-C124472E905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1D4A821A-89A0-4893-BF52-2AA86FF7056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6FD96-A351-4F5D-B09C-DB080AE764C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A705E-A6B0-4615-90B4-EBDDCFC4C49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BA032-05B1-44DA-A3AB-BA9EF6C8A6B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029FA-E1C3-4A58-81C9-383060A0624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CBAAD-6D45-4A10-B91F-6A2A06149DC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345EF-ECCD-4DD1-9DBC-1F79E92463E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OM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A9DF1-B3AA-4C13-BADD-29F2A170F95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grpSp>
          <p:nvGrpSpPr>
            <p:cNvPr id="922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922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922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922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922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OM"/>
                    </a:p>
                  </p:txBody>
                </p:sp>
                <p:sp>
                  <p:nvSpPr>
                    <p:cNvPr id="922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OM"/>
                    </a:p>
                  </p:txBody>
                </p:sp>
              </p:grpSp>
              <p:sp>
                <p:nvSpPr>
                  <p:cNvPr id="92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922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923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923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923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  <p:sp>
                <p:nvSpPr>
                  <p:cNvPr id="923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ar-OM"/>
                  </a:p>
                </p:txBody>
              </p:sp>
            </p:grpSp>
            <p:pic>
              <p:nvPicPr>
                <p:cNvPr id="923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924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924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6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6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926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6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7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/>
            </a:p>
          </p:txBody>
        </p:sp>
        <p:sp>
          <p:nvSpPr>
            <p:cNvPr id="927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OM"/>
            </a:p>
          </p:txBody>
        </p:sp>
        <p:sp>
          <p:nvSpPr>
            <p:cNvPr id="927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rtl="0"/>
              <a:endParaRPr kumimoji="1" lang="en-US"/>
            </a:p>
          </p:txBody>
        </p:sp>
      </p:grpSp>
      <p:sp>
        <p:nvSpPr>
          <p:cNvPr id="9273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74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7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/>
            </a:lvl1pPr>
          </a:lstStyle>
          <a:p>
            <a:endParaRPr lang="en-US"/>
          </a:p>
        </p:txBody>
      </p:sp>
      <p:sp>
        <p:nvSpPr>
          <p:cNvPr id="927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/>
            </a:lvl1pPr>
          </a:lstStyle>
          <a:p>
            <a:endParaRPr lang="en-US"/>
          </a:p>
        </p:txBody>
      </p:sp>
      <p:sp>
        <p:nvSpPr>
          <p:cNvPr id="927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/>
            </a:lvl1pPr>
          </a:lstStyle>
          <a:p>
            <a:fld id="{FDC3840D-758E-446D-8FDC-AA8576D17A22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en-US" sz="2400">
              <a:latin typeface="Times New Roman" pitchFamily="18" charset="0"/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OM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200">
                <a:latin typeface="+mn-lt"/>
              </a:defRPr>
            </a:lvl1pPr>
          </a:lstStyle>
          <a:p>
            <a:fld id="{ECE05682-C30B-4725-82EA-E843F418EF6E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iming>
    <p:tnLst>
      <p:par>
        <p:cTn id="1" dur="indefinite" restart="never" nodeType="tmRoot"/>
      </p:par>
    </p:tnLst>
  </p:timing>
  <p:txStyles>
    <p:titleStyle>
      <a:lvl1pPr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pitchFamily="34" charset="0"/>
        </a:defRPr>
      </a:lvl9pPr>
    </p:titleStyle>
    <p:bodyStyle>
      <a:lvl1pPr marL="469900" indent="-469900" algn="r" rtl="1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r" rtl="1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r" rtl="1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r" rtl="1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r" rtl="1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r" rtl="1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r" rtl="1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r" rtl="1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r" rtl="1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mdconsult.com/book/player/linkTo?type=figurePage&amp;eid=4-u1.0-B978-0-323-05472-0..00176-6--f0015&amp;sectionEid=4-u1.0-B978-0-323-05472-0..00176-6--s0065&amp;isbn=978-0-323-05472-0&amp;appID=MDC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mdconsult.com/book/player/linkTo?type=figurePage&amp;eid=4-u1.0-B978-0-323-05472-0..00176-6--f0015&amp;sectionEid=4-u1.0-B978-0-323-05472-0..00176-6--s0065&amp;isbn=978-0-323-05472-0&amp;appID=MDC" TargetMode="Externa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370013"/>
            <a:ext cx="7183437" cy="2057400"/>
          </a:xfrm>
        </p:spPr>
        <p:txBody>
          <a:bodyPr/>
          <a:lstStyle/>
          <a:p>
            <a:pPr algn="ctr"/>
            <a:r>
              <a:rPr lang="ar-OM"/>
              <a:t>Acute complications of pregnancy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ar-OM"/>
              <a:t>Ibtisam Al Hoqani</a:t>
            </a:r>
          </a:p>
          <a:p>
            <a:pPr algn="r"/>
            <a:r>
              <a:rPr lang="ar-OM"/>
              <a:t>EM – </a:t>
            </a:r>
            <a:r>
              <a:rPr lang="en-US"/>
              <a:t>R1</a:t>
            </a:r>
            <a:endParaRPr lang="ar-OM"/>
          </a:p>
          <a:p>
            <a:pPr algn="r"/>
            <a:r>
              <a:rPr lang="en-US"/>
              <a:t>22/6/2010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7720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An 18 yrs present with sever LLQ pain and dizziness starting 4 hrs ago. T=36, PR=110, RR=30, BP=82/40, after 2L of saline hCG return positive and repeat vitals; PR=120, RR=30, BP=76/40, the best Tx: </a:t>
            </a:r>
          </a:p>
          <a:p>
            <a:pPr algn="l" rtl="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200"/>
              <a:t>Administer IV antibiotics and arrange admission</a:t>
            </a:r>
          </a:p>
          <a:p>
            <a:pPr algn="l" rtl="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200"/>
              <a:t>Check CBC, ESR, urinanalysis and continue fluid resuscitation</a:t>
            </a:r>
          </a:p>
          <a:p>
            <a:pPr algn="l" rtl="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200"/>
              <a:t>Discharge home with antibiotics and analgesia</a:t>
            </a:r>
          </a:p>
          <a:p>
            <a:pPr algn="l" rtl="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200"/>
              <a:t>Obtain TV U/S</a:t>
            </a:r>
          </a:p>
          <a:p>
            <a:pPr algn="l" rtl="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200"/>
              <a:t>Immediate OB/GYN referral for laparoscopic surgery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200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539750" y="5661025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Qusetion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>
                <a:solidFill>
                  <a:schemeClr val="hlink"/>
                </a:solidFill>
              </a:rPr>
              <a:t>Which of following is not a risk factor for ectopic pregnancy:</a:t>
            </a:r>
          </a:p>
          <a:p>
            <a:pPr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Previous C-section</a:t>
            </a:r>
          </a:p>
          <a:p>
            <a:pPr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Pharmacological assisted conception</a:t>
            </a:r>
          </a:p>
          <a:p>
            <a:pPr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Previous ectopic pregnancy</a:t>
            </a:r>
          </a:p>
          <a:p>
            <a:pPr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Previous h/o PID</a:t>
            </a:r>
          </a:p>
          <a:p>
            <a:pPr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Having IUCD</a:t>
            </a:r>
          </a:p>
          <a:p>
            <a:pPr algn="l" rtl="0"/>
            <a:endParaRPr lang="en-US"/>
          </a:p>
        </p:txBody>
      </p:sp>
      <p:sp>
        <p:nvSpPr>
          <p:cNvPr id="62468" name="AutoShape 4"/>
          <p:cNvSpPr>
            <a:spLocks noChangeArrowheads="1"/>
          </p:cNvSpPr>
          <p:nvPr/>
        </p:nvSpPr>
        <p:spPr bwMode="auto">
          <a:xfrm>
            <a:off x="539750" y="2852738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Ectopic pregnancy: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268413"/>
            <a:ext cx="7386638" cy="540067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>
                <a:solidFill>
                  <a:srgbClr val="0A3808"/>
                </a:solidFill>
              </a:rPr>
              <a:t>Leading cause of maternal death in 1</a:t>
            </a:r>
            <a:r>
              <a:rPr lang="en-US" sz="2400" b="1" baseline="30000">
                <a:solidFill>
                  <a:srgbClr val="0A3808"/>
                </a:solidFill>
              </a:rPr>
              <a:t>st</a:t>
            </a:r>
            <a:r>
              <a:rPr lang="en-US" sz="2400" b="1">
                <a:solidFill>
                  <a:srgbClr val="0A3808"/>
                </a:solidFill>
              </a:rPr>
              <a:t> trimester and 2</a:t>
            </a:r>
            <a:r>
              <a:rPr lang="en-US" sz="2400" b="1" baseline="30000">
                <a:solidFill>
                  <a:srgbClr val="0A3808"/>
                </a:solidFill>
              </a:rPr>
              <a:t>nd</a:t>
            </a:r>
            <a:r>
              <a:rPr lang="en-US" sz="2400" b="1">
                <a:solidFill>
                  <a:srgbClr val="0A3808"/>
                </a:solidFill>
              </a:rPr>
              <a:t> overall cause of mortality in pregnant ladies</a:t>
            </a:r>
          </a:p>
          <a:p>
            <a:pPr algn="l" rtl="0">
              <a:lnSpc>
                <a:spcPct val="90000"/>
              </a:lnSpc>
            </a:pPr>
            <a:r>
              <a:rPr lang="en-US" sz="2400" b="1" u="sng">
                <a:solidFill>
                  <a:srgbClr val="0A3808"/>
                </a:solidFill>
              </a:rPr>
              <a:t>Risk factors: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         Advanced age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         Pelvic inflammatory disease</a:t>
            </a:r>
            <a:br>
              <a:rPr lang="en-US" sz="2800"/>
            </a:br>
            <a:r>
              <a:rPr lang="en-US" sz="2800"/>
              <a:t>     Smoking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         Prior spontaneous abortion</a:t>
            </a:r>
            <a:br>
              <a:rPr lang="en-US" sz="2800"/>
            </a:br>
            <a:r>
              <a:rPr lang="en-US" sz="2800"/>
              <a:t>or ectopic pregnancy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        Medically induced abortion</a:t>
            </a:r>
            <a:br>
              <a:rPr lang="en-US" sz="2800"/>
            </a:br>
            <a:r>
              <a:rPr lang="en-US" sz="2800"/>
              <a:t>     History of infertility</a:t>
            </a:r>
            <a:br>
              <a:rPr lang="en-US" sz="2800"/>
            </a:br>
            <a:r>
              <a:rPr lang="en-US" sz="2800"/>
              <a:t>     Intrauterine device</a:t>
            </a:r>
            <a:br>
              <a:rPr lang="en-US" sz="2800"/>
            </a:br>
            <a:r>
              <a:rPr lang="en-US" sz="2800"/>
              <a:t>     Tubal Surgery</a:t>
            </a:r>
            <a:endParaRPr lang="en-US" sz="2400"/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/>
          </a:p>
          <a:p>
            <a:pPr algn="l" rtl="0"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algn="l" rtl="0">
              <a:lnSpc>
                <a:spcPct val="90000"/>
              </a:lnSpc>
            </a:pPr>
            <a:r>
              <a:rPr lang="en-US" sz="2600" b="1">
                <a:solidFill>
                  <a:schemeClr val="folHlink"/>
                </a:solidFill>
              </a:rPr>
              <a:t>A 24 yrs female present to ED with 2 days vaginal bleeding and cramping. LMP 9 weeks ago, ED urine pregnancy test positive. Additional testing includes all except: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Serum hCG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Speculum and bimanual examination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Culdocentesis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CBC and blood group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Pelvic ultrasound </a:t>
            </a:r>
          </a:p>
          <a:p>
            <a:pPr marL="495300" indent="-495300" algn="l" rtl="0">
              <a:lnSpc>
                <a:spcPct val="90000"/>
              </a:lnSpc>
              <a:buFont typeface="Wingdings" pitchFamily="2" charset="2"/>
              <a:buNone/>
            </a:pPr>
            <a:endParaRPr lang="en-US" sz="2600"/>
          </a:p>
        </p:txBody>
      </p:sp>
      <p:pic>
        <p:nvPicPr>
          <p:cNvPr id="32775" name="Picture 7" descr="Click to view full size figure">
            <a:hlinkClick r:id="rId2" tooltip="Click to view full size figur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333275" y="46038"/>
            <a:ext cx="762000" cy="571500"/>
          </a:xfrm>
          <a:prstGeom prst="rect">
            <a:avLst/>
          </a:prstGeom>
          <a:noFill/>
        </p:spPr>
      </p:pic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539750" y="1773238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en-US" sz="3000">
              <a:latin typeface="Verdana" pitchFamily="34" charset="0"/>
            </a:endParaRPr>
          </a:p>
        </p:txBody>
      </p:sp>
      <p:pic>
        <p:nvPicPr>
          <p:cNvPr id="32780" name="Picture 12" descr="Click to view full size figure">
            <a:hlinkClick r:id="rId2" tooltip="Click to view full size figur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333275" y="46038"/>
            <a:ext cx="762000" cy="571500"/>
          </a:xfrm>
          <a:prstGeom prst="rect">
            <a:avLst/>
          </a:prstGeom>
          <a:noFill/>
        </p:spPr>
      </p:pic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539750" y="4508500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1" name="Picture 11" descr="Click to view full size figure">
            <a:hlinkClick r:id="rId2" tooltip="Click to view full size figur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333275" y="46038"/>
            <a:ext cx="762000" cy="571500"/>
          </a:xfrm>
          <a:prstGeom prst="rect">
            <a:avLst/>
          </a:prstGeom>
          <a:noFill/>
        </p:spPr>
      </p:pic>
      <p:pic>
        <p:nvPicPr>
          <p:cNvPr id="35852" name="Picture 12" descr="ectopic2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lum contrast="54000"/>
          </a:blip>
          <a:srcRect/>
          <a:stretch>
            <a:fillRect/>
          </a:stretch>
        </p:blipFill>
        <p:spPr>
          <a:xfrm>
            <a:off x="1908175" y="1844675"/>
            <a:ext cx="5256213" cy="403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01000" cy="4824412"/>
          </a:xfrm>
        </p:spPr>
        <p:txBody>
          <a:bodyPr/>
          <a:lstStyle/>
          <a:p>
            <a:pPr marL="495300" indent="-495300" algn="l" rtl="0">
              <a:lnSpc>
                <a:spcPct val="80000"/>
              </a:lnSpc>
            </a:pPr>
            <a:r>
              <a:rPr lang="en-US" sz="2600">
                <a:solidFill>
                  <a:schemeClr val="folHlink"/>
                </a:solidFill>
              </a:rPr>
              <a:t>A 28 yrs present with acute onset of LLQ pain after unusually heavy bleeding, LMP: 4 wks ago. Pt pale, PR=130, BP=108/60, RR=24, T=36, After 1L of saline her vitals: PR=92, BP=118/70, RR=24, Urine PT post; what is most appropriate next step:</a:t>
            </a:r>
          </a:p>
          <a:p>
            <a:pPr marL="495300" indent="-495300" algn="l" rtl="0">
              <a:lnSpc>
                <a:spcPct val="8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Emergency U/S with immediate gyne referral</a:t>
            </a:r>
            <a:endParaRPr lang="ar-OM" sz="2600"/>
          </a:p>
          <a:p>
            <a:pPr marL="495300" indent="-495300" algn="l" rtl="0">
              <a:lnSpc>
                <a:spcPct val="8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Emergency U/S then call gyne accordingly</a:t>
            </a:r>
          </a:p>
          <a:p>
            <a:pPr marL="495300" indent="-495300" algn="l" rtl="0">
              <a:lnSpc>
                <a:spcPct val="8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Reassure and D/C with threatened abortion instructions</a:t>
            </a:r>
          </a:p>
          <a:p>
            <a:pPr marL="495300" indent="-495300" algn="l" rtl="0">
              <a:lnSpc>
                <a:spcPct val="8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Send CBC, cross match as appropriate and f/u with gyne within 24 hr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539750" y="3716338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Ectopic pregnancy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b="1" i="1" u="sng">
                <a:solidFill>
                  <a:srgbClr val="0E350B"/>
                </a:solidFill>
              </a:rPr>
              <a:t>Management:</a:t>
            </a:r>
          </a:p>
          <a:p>
            <a:pPr algn="l" rtl="0"/>
            <a:r>
              <a:rPr lang="en-US"/>
              <a:t>Stable pt with un-ruptured EP &lt;4cm by U/S ,,,, Methotrexate therapy</a:t>
            </a:r>
          </a:p>
          <a:p>
            <a:pPr algn="l" rtl="0"/>
            <a:r>
              <a:rPr lang="en-US"/>
              <a:t>Stable pt un-ruptured or minimally ruptured &gt;4cm EP ,,,, Laparoscopic salpingectomy</a:t>
            </a:r>
          </a:p>
          <a:p>
            <a:pPr algn="l" rtl="0"/>
            <a:r>
              <a:rPr lang="en-US"/>
              <a:t>Unstable ,,, Laparotomy </a:t>
            </a:r>
          </a:p>
          <a:p>
            <a:pPr algn="l" rtl="0"/>
            <a:endParaRPr lang="en-US"/>
          </a:p>
          <a:p>
            <a:pPr algn="l" rtl="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OM" sz="3600"/>
              <a:t>Abruption placenta</a:t>
            </a:r>
            <a:endParaRPr lang="en-US" sz="360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/>
              <a:t>The cause of 30% of PV bleeding in 3</a:t>
            </a:r>
            <a:r>
              <a:rPr lang="en-US" baseline="30000"/>
              <a:t>rd</a:t>
            </a:r>
            <a:r>
              <a:rPr lang="en-US"/>
              <a:t> trimester</a:t>
            </a:r>
          </a:p>
          <a:p>
            <a:pPr algn="l" rtl="0"/>
            <a:r>
              <a:rPr lang="en-US"/>
              <a:t>Premature separation of normally implanted placenta causing seen or hidden bleeding</a:t>
            </a:r>
            <a:endParaRPr lang="ar-OM"/>
          </a:p>
          <a:p>
            <a:pPr algn="l" rtl="0"/>
            <a:r>
              <a:rPr lang="ar-OM"/>
              <a:t>Usually associated with painfull uterine bleeding</a:t>
            </a:r>
          </a:p>
          <a:p>
            <a:pPr algn="l" rtl="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OM" sz="3600"/>
              <a:t>Abruption placenta</a:t>
            </a:r>
            <a:endParaRPr lang="en-US" sz="360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/>
              <a:t>Stages: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b="1" i="1" u="sng">
                <a:solidFill>
                  <a:srgbClr val="0A3808"/>
                </a:solidFill>
              </a:rPr>
              <a:t>Grade 1:</a:t>
            </a:r>
            <a:r>
              <a:rPr lang="en-US"/>
              <a:t> 40%, slight bleeding, no pain or fetal distress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b="1" i="1" u="sng">
                <a:solidFill>
                  <a:srgbClr val="0A3808"/>
                </a:solidFill>
              </a:rPr>
              <a:t>Grade 2:</a:t>
            </a:r>
            <a:r>
              <a:rPr lang="en-US"/>
              <a:t> 45%, moderate bleeding, increase uterine irritability with fetal distress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b="1" i="1" u="sng">
                <a:solidFill>
                  <a:srgbClr val="0A3808"/>
                </a:solidFill>
              </a:rPr>
              <a:t>Grade 3:</a:t>
            </a:r>
            <a:r>
              <a:rPr lang="en-US"/>
              <a:t> 15% tetanic uterine contraction, hypotension, coagulopathy, possible fetal death</a:t>
            </a:r>
            <a:r>
              <a:rPr lang="ar-OM"/>
              <a:t> 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algn="l" rtl="0"/>
            <a:r>
              <a:rPr lang="en-US" sz="2600" b="1">
                <a:solidFill>
                  <a:schemeClr val="folHlink"/>
                </a:solidFill>
              </a:rPr>
              <a:t>Which of following is not associated with increase incidence of Abruptio placenta?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Cocaine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Heroin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Hypertension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Smoking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Advance age and Multiparty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Abdominal trauma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539750" y="3573463"/>
            <a:ext cx="457200" cy="4572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7386637" cy="4999037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b="1">
                <a:solidFill>
                  <a:srgbClr val="14350B"/>
                </a:solidFill>
              </a:rPr>
              <a:t>Complications in Early Pregnancy: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ar-OM" sz="2800"/>
              <a:t>Miscarriges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ar-OM" sz="2800"/>
              <a:t>Ectpic pregnancy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ar-OM" sz="2800"/>
              <a:t>Molar pregnancy</a:t>
            </a:r>
          </a:p>
          <a:p>
            <a:pPr algn="l" rtl="0">
              <a:lnSpc>
                <a:spcPct val="90000"/>
              </a:lnSpc>
            </a:pPr>
            <a:r>
              <a:rPr lang="ar-OM" sz="2800" b="1">
                <a:solidFill>
                  <a:srgbClr val="14350B"/>
                </a:solidFill>
              </a:rPr>
              <a:t>:Complications in late pregnancy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ar-OM" sz="2800"/>
              <a:t>Abruption placenta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ar-OM" sz="2800"/>
              <a:t>Placenta Previa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ar-OM" sz="2800"/>
              <a:t>Preeclampsia and Eclampsia</a:t>
            </a:r>
          </a:p>
          <a:p>
            <a:pPr algn="l" rtl="0">
              <a:lnSpc>
                <a:spcPct val="90000"/>
              </a:lnSpc>
            </a:pPr>
            <a:r>
              <a:rPr lang="ar-OM" sz="2800" b="1">
                <a:solidFill>
                  <a:srgbClr val="14350B"/>
                </a:solidFill>
              </a:rPr>
              <a:t>Medical</a:t>
            </a:r>
            <a:r>
              <a:rPr lang="en-US" sz="2800" b="1">
                <a:solidFill>
                  <a:srgbClr val="14350B"/>
                </a:solidFill>
              </a:rPr>
              <a:t> &amp; Surgical problems in pregnancy</a:t>
            </a:r>
            <a:endParaRPr lang="ar-OM" sz="2800" b="1">
              <a:solidFill>
                <a:srgbClr val="14350B"/>
              </a:solidFill>
            </a:endParaRPr>
          </a:p>
          <a:p>
            <a:pPr algn="l" rtl="0">
              <a:lnSpc>
                <a:spcPct val="9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algn="l" rtl="0">
              <a:lnSpc>
                <a:spcPct val="90000"/>
              </a:lnSpc>
            </a:pPr>
            <a:r>
              <a:rPr lang="en-US" sz="2600">
                <a:solidFill>
                  <a:schemeClr val="folHlink"/>
                </a:solidFill>
              </a:rPr>
              <a:t>A 25 yrs G2P1, 24 wk of pregnancy, presents complaining of painless vaginal bleeding for 3 days, vitals: T=37.5, PR=92, BP=130/78, RR=20; what is best treatment plan for her?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Ultrasound and outpatient OB F/U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Urgent U/S with OBS/GYN refferal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Send for CBC, blood group and weight result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PV examination and send swap for c/s</a:t>
            </a: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539750" y="4005263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Placenta Previa</a:t>
            </a:r>
            <a:r>
              <a:rPr lang="ar-SA"/>
              <a:t> 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98613"/>
            <a:ext cx="7386638" cy="4926012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Cause 20% of 3</a:t>
            </a:r>
            <a:r>
              <a:rPr lang="en-US" sz="2800" baseline="30000"/>
              <a:t>rd</a:t>
            </a:r>
            <a:r>
              <a:rPr lang="en-US" sz="2800"/>
              <a:t> trimester bleeding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Painless bright red vaginal bleeding with soft non tender uterus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 </a:t>
            </a:r>
            <a:r>
              <a:rPr lang="en-US" sz="2800" b="1" i="1" u="sng"/>
              <a:t>Risk factors: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>
                <a:solidFill>
                  <a:srgbClr val="0A3808"/>
                </a:solidFill>
              </a:rPr>
              <a:t>Prior C-section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>
                <a:solidFill>
                  <a:srgbClr val="0A3808"/>
                </a:solidFill>
              </a:rPr>
              <a:t>Grand Multiparty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>
                <a:solidFill>
                  <a:srgbClr val="0A3808"/>
                </a:solidFill>
              </a:rPr>
              <a:t>Previous placenta previa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>
                <a:solidFill>
                  <a:srgbClr val="0A3808"/>
                </a:solidFill>
              </a:rPr>
              <a:t>Multiple gestation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>
                <a:solidFill>
                  <a:srgbClr val="0A3808"/>
                </a:solidFill>
              </a:rPr>
              <a:t>Multiple induce abortion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>
                <a:solidFill>
                  <a:srgbClr val="0A3808"/>
                </a:solidFill>
              </a:rPr>
              <a:t>Maternal age &gt;40 years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800">
              <a:solidFill>
                <a:srgbClr val="0A380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Management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/>
              <a:t>Establish IV access, draw blood for cross match and basic work up, establish cardiac and fetal monitoring </a:t>
            </a:r>
          </a:p>
          <a:p>
            <a:pPr algn="l" rtl="0">
              <a:lnSpc>
                <a:spcPct val="90000"/>
              </a:lnSpc>
            </a:pPr>
            <a:r>
              <a:rPr lang="en-US"/>
              <a:t>Immediately call for obstetric consultation if unstable otherwise do both ultrasound and OB referral </a:t>
            </a:r>
          </a:p>
          <a:p>
            <a:pPr algn="l" rtl="0">
              <a:lnSpc>
                <a:spcPct val="90000"/>
              </a:lnSpc>
            </a:pPr>
            <a:r>
              <a:rPr lang="en-US"/>
              <a:t>Never do PV digital or speculum exam unless placenta previa rolled out</a:t>
            </a:r>
          </a:p>
          <a:p>
            <a:pPr algn="l" rtl="0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algn="l" rtl="0"/>
            <a:r>
              <a:rPr lang="en-US" sz="2600"/>
              <a:t>A 36 yrs primi, 32wks, present with epigastric pain, her vitals normal except for BP=150/100, in ED she begins to seize, the next best action in Mx is?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Hydralazine 10mg IV push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Lorazepam 2mg IV push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Phenytoin 20mg/kg IV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MgSO4 6grm slow iv push</a:t>
            </a:r>
          </a:p>
          <a:p>
            <a:pPr marL="495300" indent="-4953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Labetolol 20mg slow iv push</a:t>
            </a:r>
          </a:p>
        </p:txBody>
      </p:sp>
      <p:sp>
        <p:nvSpPr>
          <p:cNvPr id="56324" name="AutoShape 4"/>
          <p:cNvSpPr>
            <a:spLocks noChangeArrowheads="1"/>
          </p:cNvSpPr>
          <p:nvPr/>
        </p:nvSpPr>
        <p:spPr bwMode="auto">
          <a:xfrm>
            <a:off x="539750" y="4941888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OM" sz="3600"/>
              <a:t>Preeclampsia and Eclampsia</a:t>
            </a:r>
            <a:endParaRPr lang="en-US" sz="36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u="sng">
                <a:solidFill>
                  <a:srgbClr val="0A3808"/>
                </a:solidFill>
              </a:rPr>
              <a:t>Pre-eclampsia:</a:t>
            </a:r>
            <a:r>
              <a:rPr lang="en-US"/>
              <a:t> </a:t>
            </a:r>
          </a:p>
          <a:p>
            <a:pPr algn="l" rtl="0">
              <a:buFontTx/>
              <a:buNone/>
            </a:pPr>
            <a:r>
              <a:rPr lang="en-US"/>
              <a:t>Elevated BP systolic &gt;=140 or &gt;=20 above baseline, and diastolic &gt;=90 or 10 above baseline</a:t>
            </a:r>
          </a:p>
          <a:p>
            <a:pPr algn="l" rtl="0">
              <a:buFontTx/>
              <a:buNone/>
            </a:pPr>
            <a:r>
              <a:rPr lang="en-US"/>
              <a:t>With proteinuria &gt;0.3gm/24 hr </a:t>
            </a:r>
            <a:endParaRPr lang="ar-OM"/>
          </a:p>
          <a:p>
            <a:pPr algn="l" rtl="0"/>
            <a:r>
              <a:rPr lang="en-US" b="1" u="sng">
                <a:solidFill>
                  <a:srgbClr val="0A3808"/>
                </a:solidFill>
              </a:rPr>
              <a:t>Eclampsia </a:t>
            </a:r>
          </a:p>
          <a:p>
            <a:pPr algn="l" rtl="0">
              <a:buFontTx/>
              <a:buNone/>
            </a:pPr>
            <a:r>
              <a:rPr lang="en-US"/>
              <a:t>Pre- eclamsia with grand-mal seizure or coma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facts: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98613"/>
            <a:ext cx="7386638" cy="507047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Eclampsia may occur without prior proteinuria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Eclampsia can occur up to 10 days post partum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Intracranial bleeding is the major cause of maternal death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Warning sign of impending seizure: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 b="1">
                <a:solidFill>
                  <a:srgbClr val="0A3808"/>
                </a:solidFill>
              </a:rPr>
              <a:t>Headache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 b="1">
                <a:solidFill>
                  <a:srgbClr val="0A3808"/>
                </a:solidFill>
              </a:rPr>
              <a:t>Visual disturbance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 b="1">
                <a:solidFill>
                  <a:srgbClr val="0A3808"/>
                </a:solidFill>
              </a:rPr>
              <a:t>Hyperreflexia</a:t>
            </a:r>
          </a:p>
          <a:p>
            <a:pPr algn="l" rtl="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2800" b="1">
                <a:solidFill>
                  <a:srgbClr val="0A3808"/>
                </a:solidFill>
              </a:rPr>
              <a:t>Abdominal pain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algn="l" rtl="0"/>
            <a:r>
              <a:rPr lang="en-US"/>
              <a:t>Which of following is expected abnormality in HELLP syndrome?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Decrease HGB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Elevated PT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Decreased Fibrinogen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Elevated APTT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All of above</a:t>
            </a:r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539750" y="2852738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Management: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98613"/>
            <a:ext cx="7386638" cy="4926012"/>
          </a:xfrm>
        </p:spPr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b="1" u="sng">
                <a:solidFill>
                  <a:srgbClr val="0A3808"/>
                </a:solidFill>
              </a:rPr>
              <a:t>Pre- eclampsia:</a:t>
            </a:r>
            <a:endParaRPr lang="ar-OM" b="1" u="sng">
              <a:solidFill>
                <a:srgbClr val="0A3808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US"/>
              <a:t>Anti-HTN not needed unless systolic BP &gt;170 or diastolic &gt;150, target BP sys 130-150 and dias 90-100</a:t>
            </a:r>
          </a:p>
          <a:p>
            <a:pPr algn="l" rtl="0">
              <a:lnSpc>
                <a:spcPct val="90000"/>
              </a:lnSpc>
            </a:pPr>
            <a:r>
              <a:rPr lang="en-US"/>
              <a:t>Hydralazine is most commonly used but (Labetolol, nifedipine, nitroprusside) can be used</a:t>
            </a:r>
          </a:p>
          <a:p>
            <a:pPr algn="l" rtl="0">
              <a:lnSpc>
                <a:spcPct val="90000"/>
              </a:lnSpc>
            </a:pPr>
            <a:r>
              <a:rPr lang="en-US"/>
              <a:t>ACE inhibitor are contraindicated</a:t>
            </a:r>
          </a:p>
          <a:p>
            <a:pPr algn="l" rtl="0">
              <a:lnSpc>
                <a:spcPct val="90000"/>
              </a:lnSpc>
            </a:pPr>
            <a:r>
              <a:rPr lang="en-US"/>
              <a:t>Prophylactics MgSO4 is recommended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algn="l" rtl="0">
              <a:lnSpc>
                <a:spcPct val="90000"/>
              </a:lnSpc>
            </a:pPr>
            <a:r>
              <a:rPr lang="en-US" sz="2600"/>
              <a:t>A 38 yrs obese primi, 34wk, present with swelling leg and abdominal pain, BP=170/100, urine 3+protein, after giving MgSO4 and hydralazine, nurse toll u her urine output is low, what is best next step?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Frusmide 40mg iv stat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Maintained IV fluid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Hydrochlorothiazide 25mg oral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Mannitol 0.5mg/kg iv push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25% albumin 1g/kg iv</a:t>
            </a:r>
          </a:p>
          <a:p>
            <a:pPr marL="495300" indent="-495300" algn="l" rtl="0">
              <a:lnSpc>
                <a:spcPct val="90000"/>
              </a:lnSpc>
            </a:pPr>
            <a:endParaRPr lang="en-US" sz="2600"/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539750" y="4005263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Management: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u="sng">
                <a:solidFill>
                  <a:srgbClr val="0A3808"/>
                </a:solidFill>
              </a:rPr>
              <a:t>Eclampsia:</a:t>
            </a:r>
          </a:p>
          <a:p>
            <a:pPr algn="l" rtl="0"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Definitive Tx is delivery</a:t>
            </a:r>
          </a:p>
          <a:p>
            <a:pPr algn="l" rtl="0"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MgSO4: antiepileptic and anti-HTN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</a:rPr>
              <a:t>Loading dose: 6mg IV over 15-20min then continuous infusion 2g/hr, </a:t>
            </a:r>
          </a:p>
          <a:p>
            <a:pPr algn="l" rtl="0"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Cardiac monitoring, and maintain urine output at rate &gt;25ml/hr</a:t>
            </a:r>
            <a:endParaRPr lang="ar-OM" sz="2800">
              <a:solidFill>
                <a:schemeClr val="bg2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ar-OM" sz="2800">
                <a:solidFill>
                  <a:schemeClr val="bg2"/>
                </a:solidFill>
              </a:rPr>
              <a:t>Follow DTR </a:t>
            </a:r>
            <a:r>
              <a:rPr lang="en-US" sz="2800">
                <a:solidFill>
                  <a:schemeClr val="bg2"/>
                </a:solidFill>
              </a:rPr>
              <a:t> stop infusion if disappear</a:t>
            </a:r>
          </a:p>
          <a:p>
            <a:pPr algn="l" rtl="0"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Phenytoin or diazepam may be used for seizure resistant to MgSo4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1: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algn="l" rtl="0"/>
            <a:r>
              <a:rPr lang="en-US" sz="2800" b="1">
                <a:solidFill>
                  <a:schemeClr val="hlink"/>
                </a:solidFill>
              </a:rPr>
              <a:t>Which of following is the most common cause of first trimester vaginal bleeding?</a:t>
            </a:r>
          </a:p>
          <a:p>
            <a:pPr marL="571500" indent="-571500"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800"/>
              <a:t>Abruptio placenta</a:t>
            </a:r>
          </a:p>
          <a:p>
            <a:pPr marL="571500" indent="-571500"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800"/>
              <a:t>Ectopic pregnancy</a:t>
            </a:r>
          </a:p>
          <a:p>
            <a:pPr marL="571500" indent="-571500"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800"/>
              <a:t>Placenta previa</a:t>
            </a:r>
          </a:p>
          <a:p>
            <a:pPr marL="571500" indent="-571500"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800"/>
              <a:t>Spontaneous abortion</a:t>
            </a:r>
          </a:p>
          <a:p>
            <a:pPr marL="571500" indent="-571500" algn="l" rtl="0">
              <a:buClr>
                <a:schemeClr val="hlink"/>
              </a:buClr>
              <a:buSzPct val="80000"/>
              <a:buFont typeface="Wingdings" pitchFamily="2" charset="2"/>
              <a:buAutoNum type="alphaUcPeriod"/>
            </a:pPr>
            <a:r>
              <a:rPr lang="en-US" sz="2800"/>
              <a:t>Ovarian torsion 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539750" y="4652963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algn="l" rtl="0"/>
            <a:r>
              <a:rPr lang="en-US"/>
              <a:t>Which of following is sign of MgSO4 toxicity?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Atrial Fibrillation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Somnolence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Increase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Hyperventilation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/>
              <a:t>Diarrhea </a:t>
            </a:r>
          </a:p>
          <a:p>
            <a:pPr marL="571500" indent="-571500" algn="l" rtl="0">
              <a:buFont typeface="Wingdings" pitchFamily="2" charset="2"/>
              <a:buNone/>
            </a:pPr>
            <a:endParaRPr lang="en-US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539750" y="3357563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Question: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772025"/>
          </a:xfrm>
        </p:spPr>
        <p:txBody>
          <a:bodyPr/>
          <a:lstStyle/>
          <a:p>
            <a:pPr marL="495300" indent="-495300" algn="l" rtl="0">
              <a:lnSpc>
                <a:spcPct val="90000"/>
              </a:lnSpc>
            </a:pPr>
            <a:r>
              <a:rPr lang="en-US" sz="2600"/>
              <a:t>A 22 yrs, 36 wks pregnant after treating her with MgSO4 for preeclampsia, pt become somnolent with markedly decrease deep tendon reflex, and decrease RR, after managing her airway what is next best step?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Dexamethasone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Lidocaine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Labetolol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Calcium gluconate</a:t>
            </a:r>
          </a:p>
          <a:p>
            <a:pPr marL="495300" indent="-495300" algn="l" rtl="0">
              <a:lnSpc>
                <a:spcPct val="90000"/>
              </a:lnSpc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600"/>
              <a:t>Atropine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539750" y="5300663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Miscarriage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b="1"/>
              <a:t>It is common, the overall embryponic and fetal loss rate after implantation ranges up to 1/3 of detectable pregnancy</a:t>
            </a:r>
          </a:p>
          <a:p>
            <a:pPr algn="l" rtl="0">
              <a:lnSpc>
                <a:spcPct val="90000"/>
              </a:lnSpc>
            </a:pPr>
            <a:r>
              <a:rPr lang="en-US" sz="2800" b="1"/>
              <a:t>Spontaneous abortion: </a:t>
            </a:r>
          </a:p>
          <a:p>
            <a:pPr lvl="4"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   </a:t>
            </a:r>
            <a:r>
              <a:rPr lang="en-US" sz="2400" b="1">
                <a:solidFill>
                  <a:srgbClr val="0E350B"/>
                </a:solidFill>
              </a:rPr>
              <a:t>Threatened</a:t>
            </a:r>
          </a:p>
          <a:p>
            <a:pPr lvl="4"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>
                <a:solidFill>
                  <a:srgbClr val="0E350B"/>
                </a:solidFill>
              </a:rPr>
              <a:t>    Inevitable</a:t>
            </a:r>
          </a:p>
          <a:p>
            <a:pPr lvl="4"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>
                <a:solidFill>
                  <a:srgbClr val="0E350B"/>
                </a:solidFill>
              </a:rPr>
              <a:t>    Incomplete</a:t>
            </a:r>
          </a:p>
          <a:p>
            <a:pPr lvl="4"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>
                <a:solidFill>
                  <a:srgbClr val="0E350B"/>
                </a:solidFill>
              </a:rPr>
              <a:t>    Complete</a:t>
            </a:r>
          </a:p>
          <a:p>
            <a:pPr lvl="4"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>
                <a:solidFill>
                  <a:srgbClr val="0E350B"/>
                </a:solidFill>
              </a:rPr>
              <a:t>     Missed</a:t>
            </a:r>
            <a:r>
              <a:rPr lang="en-US"/>
              <a:t>                       </a:t>
            </a:r>
          </a:p>
        </p:txBody>
      </p:sp>
      <p:sp>
        <p:nvSpPr>
          <p:cNvPr id="20504" name="AutoShape 24"/>
          <p:cNvSpPr>
            <a:spLocks noChangeArrowheads="1"/>
          </p:cNvSpPr>
          <p:nvPr/>
        </p:nvSpPr>
        <p:spPr bwMode="auto">
          <a:xfrm>
            <a:off x="1547813" y="3573463"/>
            <a:ext cx="366712" cy="730250"/>
          </a:xfrm>
          <a:prstGeom prst="curvedRightArrow">
            <a:avLst>
              <a:gd name="adj1" fmla="val 39827"/>
              <a:gd name="adj2" fmla="val 79654"/>
              <a:gd name="adj3" fmla="val 33333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2: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algn="l" rtl="0"/>
            <a:r>
              <a:rPr lang="en-US" sz="2400">
                <a:solidFill>
                  <a:schemeClr val="folHlink"/>
                </a:solidFill>
              </a:rPr>
              <a:t>A 26 years G1P0, 11 wks, presents to ED with vaginal bleeding. Bedside U/S confirm IU fetus with cardiac activity, VE: close cervical os, minimal bleeding, no adenxal tendernress. Bhcg sent. Mx incloude all except:</a:t>
            </a:r>
            <a:endParaRPr lang="ar-OM" sz="2400">
              <a:solidFill>
                <a:schemeClr val="folHlink"/>
              </a:solidFill>
            </a:endParaRP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ar-OM" sz="2400"/>
              <a:t>Discharge with insterctions to come back if bleeding increased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ar-OM" sz="2400"/>
              <a:t>Bed rest fo </a:t>
            </a:r>
            <a:r>
              <a:rPr lang="en-US" sz="2400"/>
              <a:t> 48 hrs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400"/>
              <a:t>Reassurance</a:t>
            </a:r>
          </a:p>
          <a:p>
            <a:pPr marL="571500" indent="-571500" algn="l" rtl="0">
              <a:buClr>
                <a:schemeClr val="folHlink"/>
              </a:buClr>
              <a:buSzPct val="80000"/>
              <a:buFont typeface="Wingdings" pitchFamily="2" charset="2"/>
              <a:buAutoNum type="alphaUcPeriod"/>
            </a:pPr>
            <a:r>
              <a:rPr lang="en-US" sz="2400"/>
              <a:t>Inpatient admission for observation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68313" y="5373688"/>
            <a:ext cx="457200" cy="4572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Miscarriage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u="sng">
                <a:solidFill>
                  <a:srgbClr val="0A3808"/>
                </a:solidFill>
              </a:rPr>
              <a:t>Threatened abortion</a:t>
            </a:r>
            <a:r>
              <a:rPr lang="en-US"/>
              <a:t> is most common cause of PV bleeding in primi</a:t>
            </a:r>
          </a:p>
          <a:p>
            <a:pPr algn="l" rtl="0"/>
            <a:r>
              <a:rPr lang="en-US"/>
              <a:t>It is PV bleeding, cervical os closed, IU normal pregnancy</a:t>
            </a:r>
          </a:p>
          <a:p>
            <a:pPr algn="l" rtl="0"/>
            <a:r>
              <a:rPr lang="en-US"/>
              <a:t>Mx:</a:t>
            </a:r>
            <a:endParaRPr lang="ar-OM"/>
          </a:p>
          <a:p>
            <a:pPr algn="l" rtl="0">
              <a:buFontTx/>
              <a:buNone/>
            </a:pPr>
            <a:r>
              <a:rPr lang="ar-OM"/>
              <a:t>Bed rest for  </a:t>
            </a:r>
            <a:r>
              <a:rPr lang="en-US"/>
              <a:t>48 hrs</a:t>
            </a:r>
          </a:p>
          <a:p>
            <a:pPr algn="l" rtl="0">
              <a:buFontTx/>
              <a:buNone/>
            </a:pPr>
            <a:r>
              <a:rPr lang="en-US"/>
              <a:t>  F/U with obs/gyne in 2-3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Miscarriage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98613"/>
            <a:ext cx="7386638" cy="5430837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b="1" u="sng">
                <a:solidFill>
                  <a:srgbClr val="0A3808"/>
                </a:solidFill>
              </a:rPr>
              <a:t>Inevitable abortion: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Vaginal bleeding with open cervical os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Mx: D&amp;C</a:t>
            </a:r>
          </a:p>
          <a:p>
            <a:pPr algn="l" rtl="0">
              <a:lnSpc>
                <a:spcPct val="90000"/>
              </a:lnSpc>
            </a:pPr>
            <a:r>
              <a:rPr lang="en-US" sz="2800" b="1" u="sng">
                <a:solidFill>
                  <a:srgbClr val="0A3808"/>
                </a:solidFill>
              </a:rPr>
              <a:t>Incomplete abortion: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Vaginal bleeding with open cervical os and some POC passed or in the os or vaginal canal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Mx: Remove visible POC to control bleeding, D&amp;C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 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800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Miscarriage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2800" b="1" u="sng">
                <a:solidFill>
                  <a:srgbClr val="0A3808"/>
                </a:solidFill>
              </a:rPr>
              <a:t>Complete abortion:</a:t>
            </a:r>
          </a:p>
          <a:p>
            <a:pPr algn="l" rtl="0">
              <a:buFontTx/>
              <a:buNone/>
            </a:pPr>
            <a:r>
              <a:rPr lang="en-US" sz="2800"/>
              <a:t>All POC passed, os closed, uterus firm, non tender, and the bleeding almost stopped</a:t>
            </a:r>
            <a:endParaRPr lang="ar-OM" sz="2800"/>
          </a:p>
          <a:p>
            <a:pPr algn="l" rtl="0">
              <a:buFontTx/>
              <a:buNone/>
            </a:pPr>
            <a:r>
              <a:rPr lang="ar-OM" sz="2800"/>
              <a:t>Mx</a:t>
            </a:r>
            <a:r>
              <a:rPr lang="en-US" sz="2800"/>
              <a:t>: confirm by U/S , discharge or D&amp;C if needed</a:t>
            </a:r>
          </a:p>
          <a:p>
            <a:pPr algn="l" rtl="0"/>
            <a:r>
              <a:rPr lang="en-US" sz="2800" b="1" u="sng">
                <a:solidFill>
                  <a:srgbClr val="0A3808"/>
                </a:solidFill>
              </a:rPr>
              <a:t>Missed abortion:</a:t>
            </a:r>
          </a:p>
          <a:p>
            <a:pPr algn="l" rtl="0">
              <a:buFontTx/>
              <a:buNone/>
            </a:pPr>
            <a:r>
              <a:rPr lang="en-US" sz="2800"/>
              <a:t>Failure to pass POC after 2 months of fetal death</a:t>
            </a:r>
          </a:p>
          <a:p>
            <a:pPr algn="l" rtl="0">
              <a:buFontTx/>
              <a:buNone/>
            </a:pPr>
            <a:r>
              <a:rPr lang="en-US" sz="2800"/>
              <a:t>Mx: medical or surgical D&amp;C</a:t>
            </a:r>
          </a:p>
          <a:p>
            <a:pPr algn="l" rtl="0">
              <a:buFontTx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/>
              <a:t>Sonographic “discriminatory Zone”:</a:t>
            </a:r>
          </a:p>
          <a:p>
            <a:pPr algn="l" rtl="0">
              <a:buFontTx/>
              <a:buNone/>
            </a:pPr>
            <a:r>
              <a:rPr lang="en-US"/>
              <a:t>The quantitive hCG at which a normally developing IUP should be seen;</a:t>
            </a:r>
          </a:p>
          <a:p>
            <a:pPr algn="l" rtl="0">
              <a:buFontTx/>
              <a:buNone/>
            </a:pPr>
            <a:r>
              <a:rPr lang="en-US">
                <a:solidFill>
                  <a:srgbClr val="0A3808"/>
                </a:solidFill>
              </a:rPr>
              <a:t>=6500 mIU/ml for TA U/S</a:t>
            </a:r>
          </a:p>
          <a:p>
            <a:pPr algn="l" rtl="0">
              <a:buFontTx/>
              <a:buNone/>
            </a:pPr>
            <a:r>
              <a:rPr lang="en-US">
                <a:solidFill>
                  <a:srgbClr val="0A3808"/>
                </a:solidFill>
              </a:rPr>
              <a:t>=3000 mIU/ml for TV U/S</a:t>
            </a:r>
            <a:endParaRPr lang="ar-OM">
              <a:solidFill>
                <a:srgbClr val="0A3808"/>
              </a:solidFill>
            </a:endParaRPr>
          </a:p>
          <a:p>
            <a:pPr algn="l" rtl="0"/>
            <a:r>
              <a:rPr lang="ar-OM"/>
              <a:t>Criteria </a:t>
            </a:r>
            <a:r>
              <a:rPr lang="en-US"/>
              <a:t> for abnormal pregnancy for TV U/S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</TotalTime>
  <Words>1276</Words>
  <Application>Microsoft Office PowerPoint</Application>
  <PresentationFormat>On-screen Show (4:3)</PresentationFormat>
  <Paragraphs>203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Verdana</vt:lpstr>
      <vt:lpstr>Times New Roman</vt:lpstr>
      <vt:lpstr>Wingdings</vt:lpstr>
      <vt:lpstr>Kimono</vt:lpstr>
      <vt:lpstr>Profile</vt:lpstr>
      <vt:lpstr>Acute complications of pregnancy</vt:lpstr>
      <vt:lpstr>Outline:</vt:lpstr>
      <vt:lpstr>Question 1:</vt:lpstr>
      <vt:lpstr>Miscarriage</vt:lpstr>
      <vt:lpstr>Question 2:</vt:lpstr>
      <vt:lpstr>Miscarriage</vt:lpstr>
      <vt:lpstr>Miscarriage</vt:lpstr>
      <vt:lpstr>Miscarriage</vt:lpstr>
      <vt:lpstr>Slide 9</vt:lpstr>
      <vt:lpstr>Question: </vt:lpstr>
      <vt:lpstr>Qusetion</vt:lpstr>
      <vt:lpstr>Ectopic pregnancy:</vt:lpstr>
      <vt:lpstr>Question:</vt:lpstr>
      <vt:lpstr>Slide 14</vt:lpstr>
      <vt:lpstr>Question:</vt:lpstr>
      <vt:lpstr>Ectopic pregnancy</vt:lpstr>
      <vt:lpstr>Abruption placenta</vt:lpstr>
      <vt:lpstr>Abruption placenta</vt:lpstr>
      <vt:lpstr>Question:</vt:lpstr>
      <vt:lpstr>Question:</vt:lpstr>
      <vt:lpstr>Placenta Previa </vt:lpstr>
      <vt:lpstr>Management</vt:lpstr>
      <vt:lpstr>Question:</vt:lpstr>
      <vt:lpstr>Preeclampsia and Eclampsia</vt:lpstr>
      <vt:lpstr>Important facts:</vt:lpstr>
      <vt:lpstr>Question:</vt:lpstr>
      <vt:lpstr>Management:</vt:lpstr>
      <vt:lpstr>Question: </vt:lpstr>
      <vt:lpstr>Management:</vt:lpstr>
      <vt:lpstr>Question:</vt:lpstr>
      <vt:lpstr>Question: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complications of pregnancy</dc:title>
  <dc:creator>Ibtisam</dc:creator>
  <cp:lastModifiedBy>skt</cp:lastModifiedBy>
  <cp:revision>16</cp:revision>
  <dcterms:created xsi:type="dcterms:W3CDTF">2010-06-21T15:58:36Z</dcterms:created>
  <dcterms:modified xsi:type="dcterms:W3CDTF">2010-06-22T05:56:41Z</dcterms:modified>
</cp:coreProperties>
</file>