
<file path=[Content_Types].xml><?xml version="1.0" encoding="utf-8"?>
<Types xmlns="http://schemas.openxmlformats.org/package/2006/content-types">
  <Override PartName="/ppt/slides/slide29.xml" ContentType="application/vnd.openxmlformats-officedocument.presentationml.slide+xml"/>
  <Override PartName="/ppt/diagrams/drawing2.xml" ContentType="application/vnd.ms-office.drawingml.diagramDrawing+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docProps/custom.xml" ContentType="application/vnd.openxmlformats-officedocument.custom-properties+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customXml/itemProps4.xml" ContentType="application/vnd.openxmlformats-officedocument.customXmlPropertie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drawing5.xml" ContentType="application/vnd.ms-office.drawingml.diagramDrawing+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diagrams/colors2.xml" ContentType="application/vnd.openxmlformats-officedocument.drawingml.diagramColors+xml"/>
  <Override PartName="/ppt/diagrams/quickStyle5.xml" ContentType="application/vnd.openxmlformats-officedocument.drawingml.diagramStyle+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Default Extension="vml" ContentType="application/vnd.openxmlformats-officedocument.vmlDrawing"/>
  <Override PartName="/ppt/diagrams/layout2.xml" ContentType="application/vnd.openxmlformats-officedocument.drawingml.diagramLayout+xml"/>
  <Override PartName="/ppt/diagrams/data5.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slides/slide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diagrams/drawing4.xml" ContentType="application/vnd.ms-office.drawingml.diagramDrawing+xml"/>
  <Override PartName="/customXml/itemProps3.xml" ContentType="application/vnd.openxmlformats-officedocument.customXml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8" r:id="rId5"/>
  </p:sldMasterIdLst>
  <p:notesMasterIdLst>
    <p:notesMasterId r:id="rId50"/>
  </p:notesMasterIdLst>
  <p:sldIdLst>
    <p:sldId id="289" r:id="rId6"/>
    <p:sldId id="352" r:id="rId7"/>
    <p:sldId id="472" r:id="rId8"/>
    <p:sldId id="443" r:id="rId9"/>
    <p:sldId id="467" r:id="rId10"/>
    <p:sldId id="434" r:id="rId11"/>
    <p:sldId id="435" r:id="rId12"/>
    <p:sldId id="436" r:id="rId13"/>
    <p:sldId id="437" r:id="rId14"/>
    <p:sldId id="438" r:id="rId15"/>
    <p:sldId id="439" r:id="rId16"/>
    <p:sldId id="440" r:id="rId17"/>
    <p:sldId id="441" r:id="rId18"/>
    <p:sldId id="453" r:id="rId19"/>
    <p:sldId id="454" r:id="rId20"/>
    <p:sldId id="447" r:id="rId21"/>
    <p:sldId id="446" r:id="rId22"/>
    <p:sldId id="456" r:id="rId23"/>
    <p:sldId id="457" r:id="rId24"/>
    <p:sldId id="460" r:id="rId25"/>
    <p:sldId id="461" r:id="rId26"/>
    <p:sldId id="462" r:id="rId27"/>
    <p:sldId id="463" r:id="rId28"/>
    <p:sldId id="464" r:id="rId29"/>
    <p:sldId id="465" r:id="rId30"/>
    <p:sldId id="466" r:id="rId31"/>
    <p:sldId id="403" r:id="rId32"/>
    <p:sldId id="404" r:id="rId33"/>
    <p:sldId id="405" r:id="rId34"/>
    <p:sldId id="406" r:id="rId35"/>
    <p:sldId id="407" r:id="rId36"/>
    <p:sldId id="408" r:id="rId37"/>
    <p:sldId id="409" r:id="rId38"/>
    <p:sldId id="410" r:id="rId39"/>
    <p:sldId id="411" r:id="rId40"/>
    <p:sldId id="412" r:id="rId41"/>
    <p:sldId id="413" r:id="rId42"/>
    <p:sldId id="414" r:id="rId43"/>
    <p:sldId id="415" r:id="rId44"/>
    <p:sldId id="416" r:id="rId45"/>
    <p:sldId id="417" r:id="rId46"/>
    <p:sldId id="471" r:id="rId47"/>
    <p:sldId id="473" r:id="rId48"/>
    <p:sldId id="418" r:id="rId49"/>
  </p:sldIdLst>
  <p:sldSz cx="9906000" cy="6858000" type="A4"/>
  <p:notesSz cx="6797675" cy="9874250"/>
  <p:custDataLst>
    <p:tags r:id="rId5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120">
          <p15:clr>
            <a:srgbClr val="A4A3A4"/>
          </p15:clr>
        </p15:guide>
      </p15:sldGuideLst>
    </p:ext>
    <p:ext uri="{2D200454-40CA-4A62-9FC3-DE9A4176ACB9}">
      <p15:notesGuideLst xmlns:p15="http://schemas.microsoft.com/office/powerpoint/2012/main" xmlns="">
        <p15:guide id="1" orient="horz" pos="3110"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5BAD82"/>
    <a:srgbClr val="20562E"/>
    <a:srgbClr val="177B57"/>
    <a:srgbClr val="BCDEC2"/>
    <a:srgbClr val="000000"/>
    <a:srgbClr val="4D4D4D"/>
    <a:srgbClr val="80808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20015" autoAdjust="0"/>
    <p:restoredTop sz="99872" autoAdjust="0"/>
  </p:normalViewPr>
  <p:slideViewPr>
    <p:cSldViewPr snapToGrid="0" snapToObjects="1" showGuides="1">
      <p:cViewPr varScale="1">
        <p:scale>
          <a:sx n="93" d="100"/>
          <a:sy n="93" d="100"/>
        </p:scale>
        <p:origin x="-114" y="-462"/>
      </p:cViewPr>
      <p:guideLst>
        <p:guide orient="horz" pos="2160"/>
        <p:guide pos="3120"/>
      </p:guideLst>
    </p:cSldViewPr>
  </p:slideViewPr>
  <p:outlineViewPr>
    <p:cViewPr>
      <p:scale>
        <a:sx n="33" d="100"/>
        <a:sy n="33" d="100"/>
      </p:scale>
      <p:origin x="0" y="594"/>
    </p:cViewPr>
  </p:outlineViewPr>
  <p:notesTextViewPr>
    <p:cViewPr>
      <p:scale>
        <a:sx n="100" d="100"/>
        <a:sy n="100" d="100"/>
      </p:scale>
      <p:origin x="0" y="0"/>
    </p:cViewPr>
  </p:notesTextViewPr>
  <p:sorterViewPr>
    <p:cViewPr>
      <p:scale>
        <a:sx n="70" d="100"/>
        <a:sy n="70" d="100"/>
      </p:scale>
      <p:origin x="0" y="0"/>
    </p:cViewPr>
  </p:sorterViewPr>
  <p:notesViewPr>
    <p:cSldViewPr snapToGrid="0" snapToObjects="1">
      <p:cViewPr varScale="1">
        <p:scale>
          <a:sx n="68" d="100"/>
          <a:sy n="68" d="100"/>
        </p:scale>
        <p:origin x="-3536" y="-120"/>
      </p:cViewPr>
      <p:guideLst>
        <p:guide orient="horz" pos="3110"/>
        <p:guide pos="2141"/>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8" Type="http://schemas.openxmlformats.org/officeDocument/2006/relationships/slide" Target="slides/slide3.xml"/><Relationship Id="rId51" Type="http://schemas.openxmlformats.org/officeDocument/2006/relationships/tags" Target="tags/tag1.xml"/><Relationship Id="rId3" Type="http://schemas.openxmlformats.org/officeDocument/2006/relationships/customXml" Target="../customXml/item3.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90505E7-AB9F-487F-831C-70229661A09E}" type="doc">
      <dgm:prSet loTypeId="urn:microsoft.com/office/officeart/2005/8/layout/hList1" loCatId="list" qsTypeId="urn:microsoft.com/office/officeart/2005/8/quickstyle/simple1" qsCatId="simple" csTypeId="urn:microsoft.com/office/officeart/2005/8/colors/accent0_3" csCatId="mainScheme" phldr="1"/>
      <dgm:spPr/>
      <dgm:t>
        <a:bodyPr/>
        <a:lstStyle/>
        <a:p>
          <a:endParaRPr lang="en-US"/>
        </a:p>
      </dgm:t>
    </dgm:pt>
    <dgm:pt modelId="{874F881A-CADE-4B7F-85BF-4019195AA3AC}">
      <dgm:prSet custT="1"/>
      <dgm:spPr/>
      <dgm:t>
        <a:bodyPr/>
        <a:lstStyle/>
        <a:p>
          <a:pPr algn="ctr">
            <a:lnSpc>
              <a:spcPct val="200000"/>
            </a:lnSpc>
          </a:pPr>
          <a:r>
            <a:rPr lang="en-US" sz="2000" b="0" dirty="0" smtClean="0"/>
            <a:t>Actuarial Roles</a:t>
          </a:r>
          <a:endParaRPr lang="en-US" sz="2000" b="0" dirty="0"/>
        </a:p>
      </dgm:t>
    </dgm:pt>
    <dgm:pt modelId="{4316EAF7-AD67-4987-87CD-F64480079630}" type="parTrans" cxnId="{A71B0F70-4EE4-4CB9-9AC6-990D81B7E082}">
      <dgm:prSet/>
      <dgm:spPr/>
      <dgm:t>
        <a:bodyPr/>
        <a:lstStyle/>
        <a:p>
          <a:endParaRPr lang="en-US"/>
        </a:p>
      </dgm:t>
    </dgm:pt>
    <dgm:pt modelId="{9A0A0FCD-3631-4226-B49D-C33F0C7525E3}" type="sibTrans" cxnId="{A71B0F70-4EE4-4CB9-9AC6-990D81B7E082}">
      <dgm:prSet/>
      <dgm:spPr/>
      <dgm:t>
        <a:bodyPr/>
        <a:lstStyle/>
        <a:p>
          <a:endParaRPr lang="en-US"/>
        </a:p>
      </dgm:t>
    </dgm:pt>
    <dgm:pt modelId="{5D1A4983-5B89-4FC4-9F5F-42F256E3F3FE}">
      <dgm:prSet custT="1"/>
      <dgm:spPr/>
      <dgm:t>
        <a:bodyPr/>
        <a:lstStyle/>
        <a:p>
          <a:pPr algn="ctr">
            <a:lnSpc>
              <a:spcPct val="200000"/>
            </a:lnSpc>
          </a:pPr>
          <a:r>
            <a:rPr lang="en-US" sz="2000" b="0" dirty="0" smtClean="0"/>
            <a:t>Opportunities</a:t>
          </a:r>
          <a:endParaRPr lang="en-US" sz="2000" b="0" dirty="0"/>
        </a:p>
      </dgm:t>
    </dgm:pt>
    <dgm:pt modelId="{58AF2170-BAA4-46B4-AEC1-32FCC153FB3F}" type="parTrans" cxnId="{49F3A5E7-0B04-44AF-8F49-A61E6613F278}">
      <dgm:prSet/>
      <dgm:spPr/>
      <dgm:t>
        <a:bodyPr/>
        <a:lstStyle/>
        <a:p>
          <a:endParaRPr lang="en-US"/>
        </a:p>
      </dgm:t>
    </dgm:pt>
    <dgm:pt modelId="{0A3F6182-7938-4761-922C-CC818ABF29C6}" type="sibTrans" cxnId="{49F3A5E7-0B04-44AF-8F49-A61E6613F278}">
      <dgm:prSet/>
      <dgm:spPr/>
      <dgm:t>
        <a:bodyPr/>
        <a:lstStyle/>
        <a:p>
          <a:endParaRPr lang="en-US"/>
        </a:p>
      </dgm:t>
    </dgm:pt>
    <dgm:pt modelId="{FAADB11D-8FC2-4D7B-BD52-D84A0DC23085}">
      <dgm:prSet custT="1"/>
      <dgm:spPr/>
      <dgm:t>
        <a:bodyPr/>
        <a:lstStyle/>
        <a:p>
          <a:pPr algn="ctr" rtl="0">
            <a:lnSpc>
              <a:spcPct val="200000"/>
            </a:lnSpc>
          </a:pPr>
          <a:r>
            <a:rPr lang="en-US" sz="2000" b="0" dirty="0" smtClean="0"/>
            <a:t>Who is the actuary</a:t>
          </a:r>
          <a:endParaRPr lang="en-US" sz="2000" b="0" dirty="0"/>
        </a:p>
      </dgm:t>
    </dgm:pt>
    <dgm:pt modelId="{3418E960-CDF8-4048-9BE5-24733819AE9B}" type="parTrans" cxnId="{E18DBF74-7122-4AE8-9374-FF65E303751B}">
      <dgm:prSet/>
      <dgm:spPr/>
      <dgm:t>
        <a:bodyPr/>
        <a:lstStyle/>
        <a:p>
          <a:endParaRPr lang="en-US"/>
        </a:p>
      </dgm:t>
    </dgm:pt>
    <dgm:pt modelId="{492A46FF-50C1-4F55-BC54-7F9FDFD2962A}" type="sibTrans" cxnId="{E18DBF74-7122-4AE8-9374-FF65E303751B}">
      <dgm:prSet/>
      <dgm:spPr/>
      <dgm:t>
        <a:bodyPr/>
        <a:lstStyle/>
        <a:p>
          <a:endParaRPr lang="en-US"/>
        </a:p>
      </dgm:t>
    </dgm:pt>
    <dgm:pt modelId="{E22BD0AD-1540-4F3C-B10F-0733F2409274}">
      <dgm:prSet custT="1"/>
      <dgm:spPr/>
      <dgm:t>
        <a:bodyPr/>
        <a:lstStyle/>
        <a:p>
          <a:pPr algn="ctr" rtl="0">
            <a:lnSpc>
              <a:spcPct val="200000"/>
            </a:lnSpc>
          </a:pPr>
          <a:r>
            <a:rPr lang="en-US" sz="2000" b="0" dirty="0" smtClean="0"/>
            <a:t>Benefits of being an Actuary </a:t>
          </a:r>
          <a:endParaRPr lang="en-US" sz="2000" b="0" dirty="0"/>
        </a:p>
      </dgm:t>
    </dgm:pt>
    <dgm:pt modelId="{C99C0C6F-3DB5-48F9-90A5-4800E81F8F7A}" type="parTrans" cxnId="{0431A492-DCBA-4C00-BFA4-59D1F26E0464}">
      <dgm:prSet/>
      <dgm:spPr/>
      <dgm:t>
        <a:bodyPr/>
        <a:lstStyle/>
        <a:p>
          <a:endParaRPr lang="en-US"/>
        </a:p>
      </dgm:t>
    </dgm:pt>
    <dgm:pt modelId="{75E30A0A-9460-41FA-98E4-4FD6F919F3B7}" type="sibTrans" cxnId="{0431A492-DCBA-4C00-BFA4-59D1F26E0464}">
      <dgm:prSet/>
      <dgm:spPr/>
      <dgm:t>
        <a:bodyPr/>
        <a:lstStyle/>
        <a:p>
          <a:endParaRPr lang="en-US"/>
        </a:p>
      </dgm:t>
    </dgm:pt>
    <dgm:pt modelId="{65C3FD85-DA1B-4907-9FE3-5873CC77F2F5}">
      <dgm:prSet custT="1"/>
      <dgm:spPr/>
      <dgm:t>
        <a:bodyPr/>
        <a:lstStyle/>
        <a:p>
          <a:pPr algn="ctr" rtl="0">
            <a:lnSpc>
              <a:spcPct val="200000"/>
            </a:lnSpc>
          </a:pPr>
          <a:r>
            <a:rPr lang="en-US" sz="2000" b="0" dirty="0" smtClean="0"/>
            <a:t>Actuarial Exams</a:t>
          </a:r>
          <a:endParaRPr lang="en-US" sz="2000" b="0" dirty="0"/>
        </a:p>
      </dgm:t>
    </dgm:pt>
    <dgm:pt modelId="{36135E41-76B3-421A-9111-05C0915A1395}" type="parTrans" cxnId="{69583A14-1706-4F89-AEE8-3FC9A4C27DA7}">
      <dgm:prSet/>
      <dgm:spPr/>
      <dgm:t>
        <a:bodyPr/>
        <a:lstStyle/>
        <a:p>
          <a:endParaRPr lang="en-US"/>
        </a:p>
      </dgm:t>
    </dgm:pt>
    <dgm:pt modelId="{6D2B42EA-E521-443B-AD92-E51F23BC8184}" type="sibTrans" cxnId="{69583A14-1706-4F89-AEE8-3FC9A4C27DA7}">
      <dgm:prSet/>
      <dgm:spPr/>
      <dgm:t>
        <a:bodyPr/>
        <a:lstStyle/>
        <a:p>
          <a:endParaRPr lang="en-US"/>
        </a:p>
      </dgm:t>
    </dgm:pt>
    <dgm:pt modelId="{117799A0-D19E-4666-AF6C-26507171AE41}">
      <dgm:prSet custT="1"/>
      <dgm:spPr/>
      <dgm:t>
        <a:bodyPr/>
        <a:lstStyle/>
        <a:p>
          <a:pPr algn="ctr">
            <a:lnSpc>
              <a:spcPct val="200000"/>
            </a:lnSpc>
          </a:pPr>
          <a:r>
            <a:rPr lang="en-US" sz="2000" b="0" dirty="0" smtClean="0"/>
            <a:t>Pricing the products</a:t>
          </a:r>
          <a:endParaRPr lang="en-US" sz="2000" b="0" dirty="0"/>
        </a:p>
      </dgm:t>
    </dgm:pt>
    <dgm:pt modelId="{C6F4EC2B-8ACA-4BB6-8455-63763EF5BA68}" type="parTrans" cxnId="{0853A39F-24ED-47D5-8B74-6717740C7BDD}">
      <dgm:prSet/>
      <dgm:spPr/>
      <dgm:t>
        <a:bodyPr/>
        <a:lstStyle/>
        <a:p>
          <a:endParaRPr lang="en-US"/>
        </a:p>
      </dgm:t>
    </dgm:pt>
    <dgm:pt modelId="{703CD791-C8F8-4A2A-9D15-BF480DE981F3}" type="sibTrans" cxnId="{0853A39F-24ED-47D5-8B74-6717740C7BDD}">
      <dgm:prSet/>
      <dgm:spPr/>
      <dgm:t>
        <a:bodyPr/>
        <a:lstStyle/>
        <a:p>
          <a:endParaRPr lang="en-US"/>
        </a:p>
      </dgm:t>
    </dgm:pt>
    <dgm:pt modelId="{F19865AB-2900-4BCF-B89A-D3EDF652B990}">
      <dgm:prSet custT="1"/>
      <dgm:spPr/>
      <dgm:t>
        <a:bodyPr/>
        <a:lstStyle/>
        <a:p>
          <a:pPr algn="ctr">
            <a:lnSpc>
              <a:spcPct val="200000"/>
            </a:lnSpc>
          </a:pPr>
          <a:r>
            <a:rPr lang="en-US" sz="2000" b="0" dirty="0" smtClean="0"/>
            <a:t>Technical provision</a:t>
          </a:r>
          <a:endParaRPr lang="en-US" sz="2000" b="0" dirty="0"/>
        </a:p>
      </dgm:t>
    </dgm:pt>
    <dgm:pt modelId="{DC264FAE-5F3A-4FBE-A4C6-E5EB1338A9F1}" type="parTrans" cxnId="{C718FB3A-989D-46DA-9492-6F4CC66FF92E}">
      <dgm:prSet/>
      <dgm:spPr/>
      <dgm:t>
        <a:bodyPr/>
        <a:lstStyle/>
        <a:p>
          <a:endParaRPr lang="en-US"/>
        </a:p>
      </dgm:t>
    </dgm:pt>
    <dgm:pt modelId="{C3DA7460-4FA8-4C62-BE42-38D15102C4EA}" type="sibTrans" cxnId="{C718FB3A-989D-46DA-9492-6F4CC66FF92E}">
      <dgm:prSet/>
      <dgm:spPr/>
      <dgm:t>
        <a:bodyPr/>
        <a:lstStyle/>
        <a:p>
          <a:endParaRPr lang="en-US"/>
        </a:p>
      </dgm:t>
    </dgm:pt>
    <dgm:pt modelId="{CE299065-318C-48C3-9C22-BA25824ADF10}">
      <dgm:prSet custT="1"/>
      <dgm:spPr/>
      <dgm:t>
        <a:bodyPr/>
        <a:lstStyle/>
        <a:p>
          <a:pPr algn="ctr" rtl="0">
            <a:lnSpc>
              <a:spcPct val="200000"/>
            </a:lnSpc>
          </a:pPr>
          <a:r>
            <a:rPr lang="en-US" sz="2000" b="0" dirty="0" smtClean="0"/>
            <a:t>SAMA Functions</a:t>
          </a:r>
          <a:endParaRPr lang="en-US" sz="2000" b="0" dirty="0"/>
        </a:p>
      </dgm:t>
    </dgm:pt>
    <dgm:pt modelId="{938F84BF-D7A4-4DF1-B1A6-4BFC3126B5D9}" type="parTrans" cxnId="{DEFD6747-6C66-4051-8B37-5985B753866B}">
      <dgm:prSet/>
      <dgm:spPr/>
      <dgm:t>
        <a:bodyPr/>
        <a:lstStyle/>
        <a:p>
          <a:endParaRPr lang="en-US"/>
        </a:p>
      </dgm:t>
    </dgm:pt>
    <dgm:pt modelId="{E62308EB-635A-41A8-94C6-38159E715D0F}" type="sibTrans" cxnId="{DEFD6747-6C66-4051-8B37-5985B753866B}">
      <dgm:prSet/>
      <dgm:spPr/>
      <dgm:t>
        <a:bodyPr/>
        <a:lstStyle/>
        <a:p>
          <a:endParaRPr lang="en-US"/>
        </a:p>
      </dgm:t>
    </dgm:pt>
    <dgm:pt modelId="{F57C8929-88F0-4F41-AEF8-2C7FD0E201E5}">
      <dgm:prSet custT="1"/>
      <dgm:spPr/>
      <dgm:t>
        <a:bodyPr/>
        <a:lstStyle/>
        <a:p>
          <a:pPr algn="ctr" rtl="0">
            <a:lnSpc>
              <a:spcPct val="200000"/>
            </a:lnSpc>
          </a:pPr>
          <a:endParaRPr lang="en-US" sz="2000" b="0" dirty="0"/>
        </a:p>
      </dgm:t>
    </dgm:pt>
    <dgm:pt modelId="{D2694945-04DC-4EDF-8CA6-414EEB421FA2}" type="sibTrans" cxnId="{131A3E39-45C8-494B-BAEA-DBE9766A44D0}">
      <dgm:prSet/>
      <dgm:spPr/>
      <dgm:t>
        <a:bodyPr/>
        <a:lstStyle/>
        <a:p>
          <a:endParaRPr lang="en-US" sz="1800"/>
        </a:p>
      </dgm:t>
    </dgm:pt>
    <dgm:pt modelId="{FC0F69A0-7B8C-474F-B5CE-868198F053CA}" type="parTrans" cxnId="{131A3E39-45C8-494B-BAEA-DBE9766A44D0}">
      <dgm:prSet/>
      <dgm:spPr/>
      <dgm:t>
        <a:bodyPr/>
        <a:lstStyle/>
        <a:p>
          <a:endParaRPr lang="en-US" sz="1800"/>
        </a:p>
      </dgm:t>
    </dgm:pt>
    <dgm:pt modelId="{AFB95489-09A8-48BA-8DFC-D7D3FEE89A9B}" type="pres">
      <dgm:prSet presAssocID="{E90505E7-AB9F-487F-831C-70229661A09E}" presName="Name0" presStyleCnt="0">
        <dgm:presLayoutVars>
          <dgm:dir/>
          <dgm:animLvl val="lvl"/>
          <dgm:resizeHandles val="exact"/>
        </dgm:presLayoutVars>
      </dgm:prSet>
      <dgm:spPr/>
      <dgm:t>
        <a:bodyPr/>
        <a:lstStyle/>
        <a:p>
          <a:endParaRPr lang="en-US"/>
        </a:p>
      </dgm:t>
    </dgm:pt>
    <dgm:pt modelId="{12AA7F3D-3125-4DEA-B052-6710B231B945}" type="pres">
      <dgm:prSet presAssocID="{F57C8929-88F0-4F41-AEF8-2C7FD0E201E5}" presName="composite" presStyleCnt="0"/>
      <dgm:spPr/>
      <dgm:t>
        <a:bodyPr/>
        <a:lstStyle/>
        <a:p>
          <a:endParaRPr lang="en-US"/>
        </a:p>
      </dgm:t>
    </dgm:pt>
    <dgm:pt modelId="{AD3289A0-5A36-4856-97DC-8FED7258BA1B}" type="pres">
      <dgm:prSet presAssocID="{F57C8929-88F0-4F41-AEF8-2C7FD0E201E5}" presName="parTx" presStyleLbl="alignNode1" presStyleIdx="0" presStyleCnt="1" custScaleY="100000" custLinFactNeighborX="-49" custLinFactNeighborY="-2501">
        <dgm:presLayoutVars>
          <dgm:chMax val="0"/>
          <dgm:chPref val="0"/>
          <dgm:bulletEnabled val="1"/>
        </dgm:presLayoutVars>
      </dgm:prSet>
      <dgm:spPr/>
      <dgm:t>
        <a:bodyPr/>
        <a:lstStyle/>
        <a:p>
          <a:endParaRPr lang="en-US"/>
        </a:p>
      </dgm:t>
    </dgm:pt>
    <dgm:pt modelId="{75E33E1A-9C17-440D-B7C4-769F5DE624AC}" type="pres">
      <dgm:prSet presAssocID="{F57C8929-88F0-4F41-AEF8-2C7FD0E201E5}" presName="desTx" presStyleLbl="alignAccFollowNode1" presStyleIdx="0" presStyleCnt="1" custScaleX="100000" custScaleY="105010" custLinFactNeighborX="-23840" custLinFactNeighborY="-1442">
        <dgm:presLayoutVars>
          <dgm:bulletEnabled val="1"/>
        </dgm:presLayoutVars>
      </dgm:prSet>
      <dgm:spPr/>
      <dgm:t>
        <a:bodyPr/>
        <a:lstStyle/>
        <a:p>
          <a:endParaRPr lang="en-US"/>
        </a:p>
      </dgm:t>
    </dgm:pt>
  </dgm:ptLst>
  <dgm:cxnLst>
    <dgm:cxn modelId="{EEC7E4E7-F107-4096-8608-B40717F07FAE}" type="presOf" srcId="{F57C8929-88F0-4F41-AEF8-2C7FD0E201E5}" destId="{AD3289A0-5A36-4856-97DC-8FED7258BA1B}" srcOrd="0" destOrd="0" presId="urn:microsoft.com/office/officeart/2005/8/layout/hList1"/>
    <dgm:cxn modelId="{131A3E39-45C8-494B-BAEA-DBE9766A44D0}" srcId="{E90505E7-AB9F-487F-831C-70229661A09E}" destId="{F57C8929-88F0-4F41-AEF8-2C7FD0E201E5}" srcOrd="0" destOrd="0" parTransId="{FC0F69A0-7B8C-474F-B5CE-868198F053CA}" sibTransId="{D2694945-04DC-4EDF-8CA6-414EEB421FA2}"/>
    <dgm:cxn modelId="{0853A39F-24ED-47D5-8B74-6717740C7BDD}" srcId="{874F881A-CADE-4B7F-85BF-4019195AA3AC}" destId="{117799A0-D19E-4666-AF6C-26507171AE41}" srcOrd="0" destOrd="0" parTransId="{C6F4EC2B-8ACA-4BB6-8455-63763EF5BA68}" sibTransId="{703CD791-C8F8-4A2A-9D15-BF480DE981F3}"/>
    <dgm:cxn modelId="{DEFD6747-6C66-4051-8B37-5985B753866B}" srcId="{F57C8929-88F0-4F41-AEF8-2C7FD0E201E5}" destId="{CE299065-318C-48C3-9C22-BA25824ADF10}" srcOrd="0" destOrd="0" parTransId="{938F84BF-D7A4-4DF1-B1A6-4BFC3126B5D9}" sibTransId="{E62308EB-635A-41A8-94C6-38159E715D0F}"/>
    <dgm:cxn modelId="{69583A14-1706-4F89-AEE8-3FC9A4C27DA7}" srcId="{F57C8929-88F0-4F41-AEF8-2C7FD0E201E5}" destId="{65C3FD85-DA1B-4907-9FE3-5873CC77F2F5}" srcOrd="3" destOrd="0" parTransId="{36135E41-76B3-421A-9111-05C0915A1395}" sibTransId="{6D2B42EA-E521-443B-AD92-E51F23BC8184}"/>
    <dgm:cxn modelId="{08C9B4E0-C713-4401-A9D1-97D61FF33474}" type="presOf" srcId="{E22BD0AD-1540-4F3C-B10F-0733F2409274}" destId="{75E33E1A-9C17-440D-B7C4-769F5DE624AC}" srcOrd="0" destOrd="2" presId="urn:microsoft.com/office/officeart/2005/8/layout/hList1"/>
    <dgm:cxn modelId="{E18DBF74-7122-4AE8-9374-FF65E303751B}" srcId="{F57C8929-88F0-4F41-AEF8-2C7FD0E201E5}" destId="{FAADB11D-8FC2-4D7B-BD52-D84A0DC23085}" srcOrd="1" destOrd="0" parTransId="{3418E960-CDF8-4048-9BE5-24733819AE9B}" sibTransId="{492A46FF-50C1-4F55-BC54-7F9FDFD2962A}"/>
    <dgm:cxn modelId="{C718FB3A-989D-46DA-9492-6F4CC66FF92E}" srcId="{874F881A-CADE-4B7F-85BF-4019195AA3AC}" destId="{F19865AB-2900-4BCF-B89A-D3EDF652B990}" srcOrd="1" destOrd="0" parTransId="{DC264FAE-5F3A-4FBE-A4C6-E5EB1338A9F1}" sibTransId="{C3DA7460-4FA8-4C62-BE42-38D15102C4EA}"/>
    <dgm:cxn modelId="{43099D54-1F62-4C42-B75E-98294228E711}" type="presOf" srcId="{FAADB11D-8FC2-4D7B-BD52-D84A0DC23085}" destId="{75E33E1A-9C17-440D-B7C4-769F5DE624AC}" srcOrd="0" destOrd="1" presId="urn:microsoft.com/office/officeart/2005/8/layout/hList1"/>
    <dgm:cxn modelId="{FE9E8F9A-6854-4C85-B498-5A446BFE60CC}" type="presOf" srcId="{117799A0-D19E-4666-AF6C-26507171AE41}" destId="{75E33E1A-9C17-440D-B7C4-769F5DE624AC}" srcOrd="0" destOrd="5" presId="urn:microsoft.com/office/officeart/2005/8/layout/hList1"/>
    <dgm:cxn modelId="{49F3A5E7-0B04-44AF-8F49-A61E6613F278}" srcId="{F57C8929-88F0-4F41-AEF8-2C7FD0E201E5}" destId="{5D1A4983-5B89-4FC4-9F5F-42F256E3F3FE}" srcOrd="5" destOrd="0" parTransId="{58AF2170-BAA4-46B4-AEC1-32FCC153FB3F}" sibTransId="{0A3F6182-7938-4761-922C-CC818ABF29C6}"/>
    <dgm:cxn modelId="{A71B0F70-4EE4-4CB9-9AC6-990D81B7E082}" srcId="{F57C8929-88F0-4F41-AEF8-2C7FD0E201E5}" destId="{874F881A-CADE-4B7F-85BF-4019195AA3AC}" srcOrd="4" destOrd="0" parTransId="{4316EAF7-AD67-4987-87CD-F64480079630}" sibTransId="{9A0A0FCD-3631-4226-B49D-C33F0C7525E3}"/>
    <dgm:cxn modelId="{34C655E3-131B-4EBD-A4F6-4A3EA329E4A7}" type="presOf" srcId="{874F881A-CADE-4B7F-85BF-4019195AA3AC}" destId="{75E33E1A-9C17-440D-B7C4-769F5DE624AC}" srcOrd="0" destOrd="4" presId="urn:microsoft.com/office/officeart/2005/8/layout/hList1"/>
    <dgm:cxn modelId="{0431A492-DCBA-4C00-BFA4-59D1F26E0464}" srcId="{F57C8929-88F0-4F41-AEF8-2C7FD0E201E5}" destId="{E22BD0AD-1540-4F3C-B10F-0733F2409274}" srcOrd="2" destOrd="0" parTransId="{C99C0C6F-3DB5-48F9-90A5-4800E81F8F7A}" sibTransId="{75E30A0A-9460-41FA-98E4-4FD6F919F3B7}"/>
    <dgm:cxn modelId="{37669FC5-1273-4BFA-8BD5-1D39317B9D24}" type="presOf" srcId="{5D1A4983-5B89-4FC4-9F5F-42F256E3F3FE}" destId="{75E33E1A-9C17-440D-B7C4-769F5DE624AC}" srcOrd="0" destOrd="7" presId="urn:microsoft.com/office/officeart/2005/8/layout/hList1"/>
    <dgm:cxn modelId="{8E880BD9-2B2F-4FD3-A0EB-0086A5A3EC64}" type="presOf" srcId="{CE299065-318C-48C3-9C22-BA25824ADF10}" destId="{75E33E1A-9C17-440D-B7C4-769F5DE624AC}" srcOrd="0" destOrd="0" presId="urn:microsoft.com/office/officeart/2005/8/layout/hList1"/>
    <dgm:cxn modelId="{97E466A2-BBB4-40CB-AB2F-4C957E511B79}" type="presOf" srcId="{F19865AB-2900-4BCF-B89A-D3EDF652B990}" destId="{75E33E1A-9C17-440D-B7C4-769F5DE624AC}" srcOrd="0" destOrd="6" presId="urn:microsoft.com/office/officeart/2005/8/layout/hList1"/>
    <dgm:cxn modelId="{C5D1E38F-CA2F-44CF-A564-88C9FAAFCF52}" type="presOf" srcId="{65C3FD85-DA1B-4907-9FE3-5873CC77F2F5}" destId="{75E33E1A-9C17-440D-B7C4-769F5DE624AC}" srcOrd="0" destOrd="3" presId="urn:microsoft.com/office/officeart/2005/8/layout/hList1"/>
    <dgm:cxn modelId="{6F191B1E-3A21-4398-B2E0-B0F92733237B}" type="presOf" srcId="{E90505E7-AB9F-487F-831C-70229661A09E}" destId="{AFB95489-09A8-48BA-8DFC-D7D3FEE89A9B}" srcOrd="0" destOrd="0" presId="urn:microsoft.com/office/officeart/2005/8/layout/hList1"/>
    <dgm:cxn modelId="{DDF0FBEE-BBFF-4C17-934A-DE3CDE64CADC}" type="presParOf" srcId="{AFB95489-09A8-48BA-8DFC-D7D3FEE89A9B}" destId="{12AA7F3D-3125-4DEA-B052-6710B231B945}" srcOrd="0" destOrd="0" presId="urn:microsoft.com/office/officeart/2005/8/layout/hList1"/>
    <dgm:cxn modelId="{AA6D1E25-AD73-4AC1-9748-39C0C217D036}" type="presParOf" srcId="{12AA7F3D-3125-4DEA-B052-6710B231B945}" destId="{AD3289A0-5A36-4856-97DC-8FED7258BA1B}" srcOrd="0" destOrd="0" presId="urn:microsoft.com/office/officeart/2005/8/layout/hList1"/>
    <dgm:cxn modelId="{D7849BC6-2332-425D-B617-E25BD49C29D0}" type="presParOf" srcId="{12AA7F3D-3125-4DEA-B052-6710B231B945}" destId="{75E33E1A-9C17-440D-B7C4-769F5DE624AC}" srcOrd="1" destOrd="0" presId="urn:microsoft.com/office/officeart/2005/8/layout/h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30B2BC2-375B-4302-8050-C67D0D1EC371}" type="doc">
      <dgm:prSet loTypeId="urn:microsoft.com/office/officeart/2005/8/layout/radial5" loCatId="cycle" qsTypeId="urn:microsoft.com/office/officeart/2005/8/quickstyle/3d3" qsCatId="3D" csTypeId="urn:microsoft.com/office/officeart/2005/8/colors/colorful4" csCatId="colorful" phldr="1"/>
      <dgm:spPr/>
      <dgm:t>
        <a:bodyPr/>
        <a:lstStyle/>
        <a:p>
          <a:endParaRPr lang="en-US"/>
        </a:p>
      </dgm:t>
    </dgm:pt>
    <dgm:pt modelId="{F230DFA8-5AD3-49FE-9DFE-1C7ADDC89C18}">
      <dgm:prSet phldrT="[Text]"/>
      <dgm:spPr>
        <a:solidFill>
          <a:schemeClr val="bg1">
            <a:lumMod val="65000"/>
          </a:schemeClr>
        </a:solidFill>
      </dgm:spPr>
      <dgm:t>
        <a:bodyPr/>
        <a:lstStyle/>
        <a:p>
          <a:r>
            <a:rPr lang="en-US" dirty="0" smtClean="0"/>
            <a:t>Actuary</a:t>
          </a:r>
          <a:endParaRPr lang="en-US" dirty="0"/>
        </a:p>
      </dgm:t>
    </dgm:pt>
    <dgm:pt modelId="{4C13E93C-763A-4211-BC87-5E9250BE16DA}" type="parTrans" cxnId="{A3CC6429-94CF-4D7C-B8D3-CE16919ED4F9}">
      <dgm:prSet/>
      <dgm:spPr/>
      <dgm:t>
        <a:bodyPr/>
        <a:lstStyle/>
        <a:p>
          <a:endParaRPr lang="en-US"/>
        </a:p>
      </dgm:t>
    </dgm:pt>
    <dgm:pt modelId="{8ADDCCC3-7CB1-404F-B0EF-6612ECE573A0}" type="sibTrans" cxnId="{A3CC6429-94CF-4D7C-B8D3-CE16919ED4F9}">
      <dgm:prSet/>
      <dgm:spPr/>
      <dgm:t>
        <a:bodyPr/>
        <a:lstStyle/>
        <a:p>
          <a:endParaRPr lang="en-US"/>
        </a:p>
      </dgm:t>
    </dgm:pt>
    <dgm:pt modelId="{130569D4-581F-47C8-80A0-D4F7D839FFDB}">
      <dgm:prSet phldrT="[Text]" custT="1"/>
      <dgm:spPr>
        <a:solidFill>
          <a:srgbClr val="20562E"/>
        </a:solidFill>
      </dgm:spPr>
      <dgm:t>
        <a:bodyPr/>
        <a:lstStyle/>
        <a:p>
          <a:r>
            <a:rPr lang="en-US" sz="1400" b="0" dirty="0" smtClean="0"/>
            <a:t>Apply math and statistics knowledge to business and finance in order to estimate risk</a:t>
          </a:r>
          <a:endParaRPr lang="en-US" sz="1400" dirty="0"/>
        </a:p>
      </dgm:t>
    </dgm:pt>
    <dgm:pt modelId="{9E485B1A-57B5-4AC4-A8C5-C13461C9971C}" type="parTrans" cxnId="{64372DB6-49FF-45F5-88C3-72B91A4042B9}">
      <dgm:prSet/>
      <dgm:spPr/>
      <dgm:t>
        <a:bodyPr/>
        <a:lstStyle/>
        <a:p>
          <a:endParaRPr lang="en-US" dirty="0"/>
        </a:p>
      </dgm:t>
    </dgm:pt>
    <dgm:pt modelId="{84294CC2-75BE-44A0-BFD7-86D45571B2AB}" type="sibTrans" cxnId="{64372DB6-49FF-45F5-88C3-72B91A4042B9}">
      <dgm:prSet/>
      <dgm:spPr/>
      <dgm:t>
        <a:bodyPr/>
        <a:lstStyle/>
        <a:p>
          <a:endParaRPr lang="en-US"/>
        </a:p>
      </dgm:t>
    </dgm:pt>
    <dgm:pt modelId="{BC3BB990-1809-40F6-B18E-1ED5780327AA}">
      <dgm:prSet phldrT="[Text]" custT="1"/>
      <dgm:spPr>
        <a:solidFill>
          <a:srgbClr val="20562E"/>
        </a:solidFill>
      </dgm:spPr>
      <dgm:t>
        <a:bodyPr/>
        <a:lstStyle/>
        <a:p>
          <a:r>
            <a:rPr lang="en-US" sz="1400" b="0" dirty="0" smtClean="0"/>
            <a:t>Plan for the future by evaluating the likelihood of future events such as</a:t>
          </a:r>
        </a:p>
        <a:p>
          <a:r>
            <a:rPr lang="en-US" sz="1400" b="0" dirty="0" smtClean="0"/>
            <a:t>– Retirement</a:t>
          </a:r>
          <a:br>
            <a:rPr lang="en-US" sz="1400" b="0" dirty="0" smtClean="0"/>
          </a:br>
          <a:r>
            <a:rPr lang="en-US" sz="1400" b="0" dirty="0" smtClean="0"/>
            <a:t>– Catastrophic events (earthquakes, hurricanes, etc.)</a:t>
          </a:r>
          <a:br>
            <a:rPr lang="en-US" sz="1400" b="0" dirty="0" smtClean="0"/>
          </a:br>
          <a:r>
            <a:rPr lang="en-US" sz="1400" b="0" dirty="0" smtClean="0"/>
            <a:t>– Health care, auto claims and liability</a:t>
          </a:r>
        </a:p>
        <a:p>
          <a:endParaRPr lang="en-US" sz="1200" dirty="0"/>
        </a:p>
      </dgm:t>
    </dgm:pt>
    <dgm:pt modelId="{E7DC2690-CF49-4436-90ED-AB3BB3E25FF3}" type="parTrans" cxnId="{50B1933F-9FA2-4062-A292-65E937334359}">
      <dgm:prSet/>
      <dgm:spPr/>
      <dgm:t>
        <a:bodyPr/>
        <a:lstStyle/>
        <a:p>
          <a:endParaRPr lang="en-US" dirty="0"/>
        </a:p>
      </dgm:t>
    </dgm:pt>
    <dgm:pt modelId="{7002833B-91F3-4772-AA13-C6FB9A04ED58}" type="sibTrans" cxnId="{50B1933F-9FA2-4062-A292-65E937334359}">
      <dgm:prSet/>
      <dgm:spPr/>
      <dgm:t>
        <a:bodyPr/>
        <a:lstStyle/>
        <a:p>
          <a:endParaRPr lang="en-US"/>
        </a:p>
      </dgm:t>
    </dgm:pt>
    <dgm:pt modelId="{A775562D-5491-49A2-AC86-4A9E6998AF45}">
      <dgm:prSet phldrT="[Text]" custT="1"/>
      <dgm:spPr>
        <a:solidFill>
          <a:srgbClr val="20562E"/>
        </a:solidFill>
      </dgm:spPr>
      <dgm:t>
        <a:bodyPr/>
        <a:lstStyle/>
        <a:p>
          <a:r>
            <a:rPr lang="en-US" sz="1400" b="0" dirty="0" smtClean="0"/>
            <a:t>Help find ways to reduce risk and its financial impact</a:t>
          </a:r>
          <a:endParaRPr lang="en-US" sz="1400" dirty="0"/>
        </a:p>
      </dgm:t>
    </dgm:pt>
    <dgm:pt modelId="{D399F1AF-8525-4360-A2DA-9BA642D59312}" type="parTrans" cxnId="{503D92BE-8680-42D9-B115-2BB11CCC2885}">
      <dgm:prSet/>
      <dgm:spPr/>
      <dgm:t>
        <a:bodyPr/>
        <a:lstStyle/>
        <a:p>
          <a:endParaRPr lang="en-US" dirty="0"/>
        </a:p>
      </dgm:t>
    </dgm:pt>
    <dgm:pt modelId="{F07E588F-138D-4795-A5EA-0F13A3E3F295}" type="sibTrans" cxnId="{503D92BE-8680-42D9-B115-2BB11CCC2885}">
      <dgm:prSet/>
      <dgm:spPr/>
      <dgm:t>
        <a:bodyPr/>
        <a:lstStyle/>
        <a:p>
          <a:endParaRPr lang="en-US"/>
        </a:p>
      </dgm:t>
    </dgm:pt>
    <dgm:pt modelId="{4912297B-B781-46BB-A3B7-00094C0B4592}" type="pres">
      <dgm:prSet presAssocID="{530B2BC2-375B-4302-8050-C67D0D1EC371}" presName="Name0" presStyleCnt="0">
        <dgm:presLayoutVars>
          <dgm:chMax val="1"/>
          <dgm:dir/>
          <dgm:animLvl val="ctr"/>
          <dgm:resizeHandles val="exact"/>
        </dgm:presLayoutVars>
      </dgm:prSet>
      <dgm:spPr/>
      <dgm:t>
        <a:bodyPr/>
        <a:lstStyle/>
        <a:p>
          <a:endParaRPr lang="en-US"/>
        </a:p>
      </dgm:t>
    </dgm:pt>
    <dgm:pt modelId="{6BC2C59F-844D-4D8C-9D49-7AC658F78A2B}" type="pres">
      <dgm:prSet presAssocID="{F230DFA8-5AD3-49FE-9DFE-1C7ADDC89C18}" presName="centerShape" presStyleLbl="node0" presStyleIdx="0" presStyleCnt="1" custScaleX="185657" custScaleY="252253" custLinFactNeighborX="-6993" custLinFactNeighborY="-7999"/>
      <dgm:spPr/>
      <dgm:t>
        <a:bodyPr/>
        <a:lstStyle/>
        <a:p>
          <a:endParaRPr lang="en-US"/>
        </a:p>
      </dgm:t>
    </dgm:pt>
    <dgm:pt modelId="{244E9ECE-14AC-4264-B50A-7A4B429AC219}" type="pres">
      <dgm:prSet presAssocID="{9E485B1A-57B5-4AC4-A8C5-C13461C9971C}" presName="parTrans" presStyleLbl="sibTrans2D1" presStyleIdx="0" presStyleCnt="3"/>
      <dgm:spPr/>
      <dgm:t>
        <a:bodyPr/>
        <a:lstStyle/>
        <a:p>
          <a:endParaRPr lang="en-US"/>
        </a:p>
      </dgm:t>
    </dgm:pt>
    <dgm:pt modelId="{E6D3F841-6DF9-448D-BCAD-E07D1A25531A}" type="pres">
      <dgm:prSet presAssocID="{9E485B1A-57B5-4AC4-A8C5-C13461C9971C}" presName="connectorText" presStyleLbl="sibTrans2D1" presStyleIdx="0" presStyleCnt="3"/>
      <dgm:spPr/>
      <dgm:t>
        <a:bodyPr/>
        <a:lstStyle/>
        <a:p>
          <a:endParaRPr lang="en-US"/>
        </a:p>
      </dgm:t>
    </dgm:pt>
    <dgm:pt modelId="{984A922A-14A2-4676-8624-B1EFC5EEAC02}" type="pres">
      <dgm:prSet presAssocID="{130569D4-581F-47C8-80A0-D4F7D839FFDB}" presName="node" presStyleLbl="node1" presStyleIdx="0" presStyleCnt="3" custScaleX="138632" custScaleY="131392" custRadScaleRad="168871" custRadScaleInc="-133434">
        <dgm:presLayoutVars>
          <dgm:bulletEnabled val="1"/>
        </dgm:presLayoutVars>
      </dgm:prSet>
      <dgm:spPr/>
      <dgm:t>
        <a:bodyPr/>
        <a:lstStyle/>
        <a:p>
          <a:endParaRPr lang="en-US"/>
        </a:p>
      </dgm:t>
    </dgm:pt>
    <dgm:pt modelId="{34C0B8F8-BD0D-4427-9D4A-DD1DAC1BC758}" type="pres">
      <dgm:prSet presAssocID="{E7DC2690-CF49-4436-90ED-AB3BB3E25FF3}" presName="parTrans" presStyleLbl="sibTrans2D1" presStyleIdx="1" presStyleCnt="3"/>
      <dgm:spPr/>
      <dgm:t>
        <a:bodyPr/>
        <a:lstStyle/>
        <a:p>
          <a:endParaRPr lang="en-US"/>
        </a:p>
      </dgm:t>
    </dgm:pt>
    <dgm:pt modelId="{A44AC9EE-74EA-4439-A7FF-642817ABC07F}" type="pres">
      <dgm:prSet presAssocID="{E7DC2690-CF49-4436-90ED-AB3BB3E25FF3}" presName="connectorText" presStyleLbl="sibTrans2D1" presStyleIdx="1" presStyleCnt="3"/>
      <dgm:spPr/>
      <dgm:t>
        <a:bodyPr/>
        <a:lstStyle/>
        <a:p>
          <a:endParaRPr lang="en-US"/>
        </a:p>
      </dgm:t>
    </dgm:pt>
    <dgm:pt modelId="{C19C09D3-0CD5-44C3-9ADF-3A2F6A201BCF}" type="pres">
      <dgm:prSet presAssocID="{BC3BB990-1809-40F6-B18E-1ED5780327AA}" presName="node" presStyleLbl="node1" presStyleIdx="1" presStyleCnt="3" custScaleX="213504" custScaleY="209984" custRadScaleRad="140774" custRadScaleInc="-29211">
        <dgm:presLayoutVars>
          <dgm:bulletEnabled val="1"/>
        </dgm:presLayoutVars>
      </dgm:prSet>
      <dgm:spPr/>
      <dgm:t>
        <a:bodyPr/>
        <a:lstStyle/>
        <a:p>
          <a:endParaRPr lang="en-US"/>
        </a:p>
      </dgm:t>
    </dgm:pt>
    <dgm:pt modelId="{60800180-01CC-4DA8-86F3-D95872868E16}" type="pres">
      <dgm:prSet presAssocID="{D399F1AF-8525-4360-A2DA-9BA642D59312}" presName="parTrans" presStyleLbl="sibTrans2D1" presStyleIdx="2" presStyleCnt="3"/>
      <dgm:spPr/>
      <dgm:t>
        <a:bodyPr/>
        <a:lstStyle/>
        <a:p>
          <a:endParaRPr lang="en-US"/>
        </a:p>
      </dgm:t>
    </dgm:pt>
    <dgm:pt modelId="{CADD797E-FF62-4218-8EAD-56E8B0FAECFB}" type="pres">
      <dgm:prSet presAssocID="{D399F1AF-8525-4360-A2DA-9BA642D59312}" presName="connectorText" presStyleLbl="sibTrans2D1" presStyleIdx="2" presStyleCnt="3"/>
      <dgm:spPr/>
      <dgm:t>
        <a:bodyPr/>
        <a:lstStyle/>
        <a:p>
          <a:endParaRPr lang="en-US"/>
        </a:p>
      </dgm:t>
    </dgm:pt>
    <dgm:pt modelId="{688C54B8-DD89-41E2-BDB0-B800AAA98ADB}" type="pres">
      <dgm:prSet presAssocID="{A775562D-5491-49A2-AC86-4A9E6998AF45}" presName="node" presStyleLbl="node1" presStyleIdx="2" presStyleCnt="3" custScaleX="116982" custScaleY="80202" custRadScaleRad="131999" custRadScaleInc="280907">
        <dgm:presLayoutVars>
          <dgm:bulletEnabled val="1"/>
        </dgm:presLayoutVars>
      </dgm:prSet>
      <dgm:spPr/>
      <dgm:t>
        <a:bodyPr/>
        <a:lstStyle/>
        <a:p>
          <a:endParaRPr lang="en-US"/>
        </a:p>
      </dgm:t>
    </dgm:pt>
  </dgm:ptLst>
  <dgm:cxnLst>
    <dgm:cxn modelId="{A3CC6429-94CF-4D7C-B8D3-CE16919ED4F9}" srcId="{530B2BC2-375B-4302-8050-C67D0D1EC371}" destId="{F230DFA8-5AD3-49FE-9DFE-1C7ADDC89C18}" srcOrd="0" destOrd="0" parTransId="{4C13E93C-763A-4211-BC87-5E9250BE16DA}" sibTransId="{8ADDCCC3-7CB1-404F-B0EF-6612ECE573A0}"/>
    <dgm:cxn modelId="{50B1933F-9FA2-4062-A292-65E937334359}" srcId="{F230DFA8-5AD3-49FE-9DFE-1C7ADDC89C18}" destId="{BC3BB990-1809-40F6-B18E-1ED5780327AA}" srcOrd="1" destOrd="0" parTransId="{E7DC2690-CF49-4436-90ED-AB3BB3E25FF3}" sibTransId="{7002833B-91F3-4772-AA13-C6FB9A04ED58}"/>
    <dgm:cxn modelId="{503D92BE-8680-42D9-B115-2BB11CCC2885}" srcId="{F230DFA8-5AD3-49FE-9DFE-1C7ADDC89C18}" destId="{A775562D-5491-49A2-AC86-4A9E6998AF45}" srcOrd="2" destOrd="0" parTransId="{D399F1AF-8525-4360-A2DA-9BA642D59312}" sibTransId="{F07E588F-138D-4795-A5EA-0F13A3E3F295}"/>
    <dgm:cxn modelId="{A1C78AA8-AD6A-4031-A5C5-2B2384953FF4}" type="presOf" srcId="{BC3BB990-1809-40F6-B18E-1ED5780327AA}" destId="{C19C09D3-0CD5-44C3-9ADF-3A2F6A201BCF}" srcOrd="0" destOrd="0" presId="urn:microsoft.com/office/officeart/2005/8/layout/radial5"/>
    <dgm:cxn modelId="{2BA79E41-FFC6-42DC-B0DF-3E6D9BD83408}" type="presOf" srcId="{F230DFA8-5AD3-49FE-9DFE-1C7ADDC89C18}" destId="{6BC2C59F-844D-4D8C-9D49-7AC658F78A2B}" srcOrd="0" destOrd="0" presId="urn:microsoft.com/office/officeart/2005/8/layout/radial5"/>
    <dgm:cxn modelId="{E00BC8A0-AC7C-42AE-9369-F6DFC7ED0E89}" type="presOf" srcId="{A775562D-5491-49A2-AC86-4A9E6998AF45}" destId="{688C54B8-DD89-41E2-BDB0-B800AAA98ADB}" srcOrd="0" destOrd="0" presId="urn:microsoft.com/office/officeart/2005/8/layout/radial5"/>
    <dgm:cxn modelId="{E617F43B-CBDC-4361-8C6B-C9F0F7FC53FF}" type="presOf" srcId="{E7DC2690-CF49-4436-90ED-AB3BB3E25FF3}" destId="{34C0B8F8-BD0D-4427-9D4A-DD1DAC1BC758}" srcOrd="0" destOrd="0" presId="urn:microsoft.com/office/officeart/2005/8/layout/radial5"/>
    <dgm:cxn modelId="{673A9EBE-7AE9-4C79-A06A-440D6E870A45}" type="presOf" srcId="{E7DC2690-CF49-4436-90ED-AB3BB3E25FF3}" destId="{A44AC9EE-74EA-4439-A7FF-642817ABC07F}" srcOrd="1" destOrd="0" presId="urn:microsoft.com/office/officeart/2005/8/layout/radial5"/>
    <dgm:cxn modelId="{794E763C-DF3D-47E1-B1CA-D0DAD757C52E}" type="presOf" srcId="{9E485B1A-57B5-4AC4-A8C5-C13461C9971C}" destId="{244E9ECE-14AC-4264-B50A-7A4B429AC219}" srcOrd="0" destOrd="0" presId="urn:microsoft.com/office/officeart/2005/8/layout/radial5"/>
    <dgm:cxn modelId="{58FF730D-9EE2-4F87-884E-90C2F887C594}" type="presOf" srcId="{130569D4-581F-47C8-80A0-D4F7D839FFDB}" destId="{984A922A-14A2-4676-8624-B1EFC5EEAC02}" srcOrd="0" destOrd="0" presId="urn:microsoft.com/office/officeart/2005/8/layout/radial5"/>
    <dgm:cxn modelId="{3C55CC4D-166A-462A-9C66-6586B11A7EBD}" type="presOf" srcId="{9E485B1A-57B5-4AC4-A8C5-C13461C9971C}" destId="{E6D3F841-6DF9-448D-BCAD-E07D1A25531A}" srcOrd="1" destOrd="0" presId="urn:microsoft.com/office/officeart/2005/8/layout/radial5"/>
    <dgm:cxn modelId="{7FDAD1B9-1EA2-4376-BE5D-79A6CDECB518}" type="presOf" srcId="{530B2BC2-375B-4302-8050-C67D0D1EC371}" destId="{4912297B-B781-46BB-A3B7-00094C0B4592}" srcOrd="0" destOrd="0" presId="urn:microsoft.com/office/officeart/2005/8/layout/radial5"/>
    <dgm:cxn modelId="{64372DB6-49FF-45F5-88C3-72B91A4042B9}" srcId="{F230DFA8-5AD3-49FE-9DFE-1C7ADDC89C18}" destId="{130569D4-581F-47C8-80A0-D4F7D839FFDB}" srcOrd="0" destOrd="0" parTransId="{9E485B1A-57B5-4AC4-A8C5-C13461C9971C}" sibTransId="{84294CC2-75BE-44A0-BFD7-86D45571B2AB}"/>
    <dgm:cxn modelId="{17EB8DC1-4E3C-4CD2-8798-62E08D00D15D}" type="presOf" srcId="{D399F1AF-8525-4360-A2DA-9BA642D59312}" destId="{CADD797E-FF62-4218-8EAD-56E8B0FAECFB}" srcOrd="1" destOrd="0" presId="urn:microsoft.com/office/officeart/2005/8/layout/radial5"/>
    <dgm:cxn modelId="{E314027C-B628-4E32-91BF-E233567681B1}" type="presOf" srcId="{D399F1AF-8525-4360-A2DA-9BA642D59312}" destId="{60800180-01CC-4DA8-86F3-D95872868E16}" srcOrd="0" destOrd="0" presId="urn:microsoft.com/office/officeart/2005/8/layout/radial5"/>
    <dgm:cxn modelId="{6050193F-8DB5-49F9-88BB-B22DBA6217A4}" type="presParOf" srcId="{4912297B-B781-46BB-A3B7-00094C0B4592}" destId="{6BC2C59F-844D-4D8C-9D49-7AC658F78A2B}" srcOrd="0" destOrd="0" presId="urn:microsoft.com/office/officeart/2005/8/layout/radial5"/>
    <dgm:cxn modelId="{C6D1E6F0-EB4F-47C3-994C-27486AF5896C}" type="presParOf" srcId="{4912297B-B781-46BB-A3B7-00094C0B4592}" destId="{244E9ECE-14AC-4264-B50A-7A4B429AC219}" srcOrd="1" destOrd="0" presId="urn:microsoft.com/office/officeart/2005/8/layout/radial5"/>
    <dgm:cxn modelId="{305D1461-F3A2-46D8-B651-F45A2FD3DE75}" type="presParOf" srcId="{244E9ECE-14AC-4264-B50A-7A4B429AC219}" destId="{E6D3F841-6DF9-448D-BCAD-E07D1A25531A}" srcOrd="0" destOrd="0" presId="urn:microsoft.com/office/officeart/2005/8/layout/radial5"/>
    <dgm:cxn modelId="{6C8FEC0E-9B13-46D2-91C0-F3ACF90431E4}" type="presParOf" srcId="{4912297B-B781-46BB-A3B7-00094C0B4592}" destId="{984A922A-14A2-4676-8624-B1EFC5EEAC02}" srcOrd="2" destOrd="0" presId="urn:microsoft.com/office/officeart/2005/8/layout/radial5"/>
    <dgm:cxn modelId="{F50DAF2C-7B1A-4680-956F-F510CB3483D6}" type="presParOf" srcId="{4912297B-B781-46BB-A3B7-00094C0B4592}" destId="{34C0B8F8-BD0D-4427-9D4A-DD1DAC1BC758}" srcOrd="3" destOrd="0" presId="urn:microsoft.com/office/officeart/2005/8/layout/radial5"/>
    <dgm:cxn modelId="{37C1F3EE-D062-494A-AFC2-890AEC4D9811}" type="presParOf" srcId="{34C0B8F8-BD0D-4427-9D4A-DD1DAC1BC758}" destId="{A44AC9EE-74EA-4439-A7FF-642817ABC07F}" srcOrd="0" destOrd="0" presId="urn:microsoft.com/office/officeart/2005/8/layout/radial5"/>
    <dgm:cxn modelId="{987DC585-5DB0-4E79-9B2C-7366A3427CD1}" type="presParOf" srcId="{4912297B-B781-46BB-A3B7-00094C0B4592}" destId="{C19C09D3-0CD5-44C3-9ADF-3A2F6A201BCF}" srcOrd="4" destOrd="0" presId="urn:microsoft.com/office/officeart/2005/8/layout/radial5"/>
    <dgm:cxn modelId="{E82FE79B-976B-4A98-A401-02C1E25F3D37}" type="presParOf" srcId="{4912297B-B781-46BB-A3B7-00094C0B4592}" destId="{60800180-01CC-4DA8-86F3-D95872868E16}" srcOrd="5" destOrd="0" presId="urn:microsoft.com/office/officeart/2005/8/layout/radial5"/>
    <dgm:cxn modelId="{D24BEB41-7F46-496A-B6C3-6CC7DDD7CFF9}" type="presParOf" srcId="{60800180-01CC-4DA8-86F3-D95872868E16}" destId="{CADD797E-FF62-4218-8EAD-56E8B0FAECFB}" srcOrd="0" destOrd="0" presId="urn:microsoft.com/office/officeart/2005/8/layout/radial5"/>
    <dgm:cxn modelId="{E9FB3670-FE10-4D32-AB12-819295B13238}" type="presParOf" srcId="{4912297B-B781-46BB-A3B7-00094C0B4592}" destId="{688C54B8-DD89-41E2-BDB0-B800AAA98ADB}" srcOrd="6" destOrd="0" presId="urn:microsoft.com/office/officeart/2005/8/layout/radial5"/>
  </dgm:cxnLst>
  <dgm:bg/>
  <dgm:whole/>
  <dgm:extLst>
    <a:ext uri="http://schemas.microsoft.com/office/drawing/2008/diagram">
      <dsp:dataModelExt xmlns:dsp="http://schemas.microsoft.com/office/drawing/2008/diagram" xmlns="" relId="rId6" minVer="http://schemas.openxmlformats.org/drawingml/2006/diagram"/>
    </a:ext>
    <a:ext uri="{C62137D5-CB1D-491B-B009-E17868A290BF}">
      <dgm14:recolorImg xmlns:dgm14="http://schemas.microsoft.com/office/drawing/2010/diagram" xmlns="" val="1"/>
    </a:ext>
  </dgm:extLst>
</dgm:dataModel>
</file>

<file path=ppt/diagrams/data3.xml><?xml version="1.0" encoding="utf-8"?>
<dgm:dataModel xmlns:dgm="http://schemas.openxmlformats.org/drawingml/2006/diagram" xmlns:a="http://schemas.openxmlformats.org/drawingml/2006/main">
  <dgm:ptLst>
    <dgm:pt modelId="{B45BC38E-92F4-4CC6-8C03-B86C49712007}" type="doc">
      <dgm:prSet loTypeId="urn:microsoft.com/office/officeart/2005/8/layout/architecture" loCatId="hierarchy" qsTypeId="urn:microsoft.com/office/officeart/2005/8/quickstyle/simple1" qsCatId="simple" csTypeId="urn:microsoft.com/office/officeart/2005/8/colors/accent0_2" csCatId="mainScheme" phldr="1"/>
      <dgm:spPr/>
      <dgm:t>
        <a:bodyPr/>
        <a:lstStyle/>
        <a:p>
          <a:endParaRPr lang="en-US"/>
        </a:p>
      </dgm:t>
    </dgm:pt>
    <dgm:pt modelId="{68EBFC01-27A3-46D8-80A4-F0655FBC16CE}">
      <dgm:prSet phldrT="[Text]" custT="1"/>
      <dgm:spPr/>
      <dgm:t>
        <a:bodyPr/>
        <a:lstStyle/>
        <a:p>
          <a:r>
            <a:rPr lang="en-US" sz="2400" dirty="0" smtClean="0"/>
            <a:t>Office Rate</a:t>
          </a:r>
          <a:endParaRPr lang="en-US" sz="2400" dirty="0"/>
        </a:p>
      </dgm:t>
    </dgm:pt>
    <dgm:pt modelId="{83CB1EEE-A4E6-47E4-9F4F-A86D12A7EF42}" type="parTrans" cxnId="{8D31DEA8-A778-4FB7-B197-BF354F59E630}">
      <dgm:prSet/>
      <dgm:spPr/>
      <dgm:t>
        <a:bodyPr/>
        <a:lstStyle/>
        <a:p>
          <a:endParaRPr lang="en-US"/>
        </a:p>
      </dgm:t>
    </dgm:pt>
    <dgm:pt modelId="{781CCE29-07BB-49AF-B91B-18AF9BE6B778}" type="sibTrans" cxnId="{8D31DEA8-A778-4FB7-B197-BF354F59E630}">
      <dgm:prSet/>
      <dgm:spPr/>
      <dgm:t>
        <a:bodyPr/>
        <a:lstStyle/>
        <a:p>
          <a:endParaRPr lang="en-US"/>
        </a:p>
      </dgm:t>
    </dgm:pt>
    <dgm:pt modelId="{C509E0DB-76F9-4DCF-82A2-D376C698D190}">
      <dgm:prSet phldrT="[Text]" custT="1"/>
      <dgm:spPr/>
      <dgm:t>
        <a:bodyPr/>
        <a:lstStyle/>
        <a:p>
          <a:r>
            <a:rPr lang="en-US" sz="2400" dirty="0" smtClean="0"/>
            <a:t>Book Rate</a:t>
          </a:r>
          <a:endParaRPr lang="en-US" sz="2400" dirty="0"/>
        </a:p>
      </dgm:t>
    </dgm:pt>
    <dgm:pt modelId="{3DCA5F7F-0AC4-44E1-AB10-10D007AA77E3}" type="parTrans" cxnId="{202CC36B-52BA-4323-A58A-4F3C3A044FBA}">
      <dgm:prSet/>
      <dgm:spPr/>
      <dgm:t>
        <a:bodyPr/>
        <a:lstStyle/>
        <a:p>
          <a:endParaRPr lang="en-US"/>
        </a:p>
      </dgm:t>
    </dgm:pt>
    <dgm:pt modelId="{5616FF88-195E-41FF-B16D-D5A56B1758EE}" type="sibTrans" cxnId="{202CC36B-52BA-4323-A58A-4F3C3A044FBA}">
      <dgm:prSet/>
      <dgm:spPr/>
      <dgm:t>
        <a:bodyPr/>
        <a:lstStyle/>
        <a:p>
          <a:endParaRPr lang="en-US"/>
        </a:p>
      </dgm:t>
    </dgm:pt>
    <dgm:pt modelId="{A9CDCDF9-3335-4417-B7C6-64521CE45BF9}">
      <dgm:prSet phldrT="[Text]" custT="1"/>
      <dgm:spPr/>
      <dgm:t>
        <a:bodyPr/>
        <a:lstStyle/>
        <a:p>
          <a:r>
            <a:rPr lang="en-US" sz="2400" dirty="0" smtClean="0"/>
            <a:t>Total Loadings</a:t>
          </a:r>
          <a:endParaRPr lang="en-US" sz="2400" dirty="0"/>
        </a:p>
      </dgm:t>
    </dgm:pt>
    <dgm:pt modelId="{A37BEA9E-1636-4DC1-97E8-3266626444E9}" type="parTrans" cxnId="{639A1970-90DB-4258-B1D4-9F59D1172B4C}">
      <dgm:prSet/>
      <dgm:spPr/>
      <dgm:t>
        <a:bodyPr/>
        <a:lstStyle/>
        <a:p>
          <a:endParaRPr lang="en-US"/>
        </a:p>
      </dgm:t>
    </dgm:pt>
    <dgm:pt modelId="{87AEDE09-90FD-40C7-9511-D6EDA668FE74}" type="sibTrans" cxnId="{639A1970-90DB-4258-B1D4-9F59D1172B4C}">
      <dgm:prSet/>
      <dgm:spPr/>
      <dgm:t>
        <a:bodyPr/>
        <a:lstStyle/>
        <a:p>
          <a:endParaRPr lang="en-US"/>
        </a:p>
      </dgm:t>
    </dgm:pt>
    <dgm:pt modelId="{7D2BD32D-DD60-41DA-9422-188B72DC2FCA}">
      <dgm:prSet custT="1"/>
      <dgm:spPr/>
      <dgm:t>
        <a:bodyPr/>
        <a:lstStyle/>
        <a:p>
          <a:r>
            <a:rPr lang="en-US" sz="2400" dirty="0" smtClean="0"/>
            <a:t>Fees</a:t>
          </a:r>
          <a:endParaRPr lang="en-US" sz="2400" dirty="0"/>
        </a:p>
      </dgm:t>
    </dgm:pt>
    <dgm:pt modelId="{0D357E0E-687F-4908-B9A1-7D1A0D609200}" type="parTrans" cxnId="{71E7D5A1-7469-4D18-9B42-C75E0E616DDF}">
      <dgm:prSet/>
      <dgm:spPr/>
      <dgm:t>
        <a:bodyPr/>
        <a:lstStyle/>
        <a:p>
          <a:endParaRPr lang="en-US"/>
        </a:p>
      </dgm:t>
    </dgm:pt>
    <dgm:pt modelId="{201F1E62-B3FA-44B1-A40D-7E3EDDBDADFB}" type="sibTrans" cxnId="{71E7D5A1-7469-4D18-9B42-C75E0E616DDF}">
      <dgm:prSet/>
      <dgm:spPr/>
      <dgm:t>
        <a:bodyPr/>
        <a:lstStyle/>
        <a:p>
          <a:endParaRPr lang="en-US"/>
        </a:p>
      </dgm:t>
    </dgm:pt>
    <dgm:pt modelId="{9E75AB9E-D8E9-4912-9809-BE51F98D9539}">
      <dgm:prSet custT="1"/>
      <dgm:spPr/>
      <dgm:t>
        <a:bodyPr/>
        <a:lstStyle/>
        <a:p>
          <a:r>
            <a:rPr lang="en-US" sz="2400" dirty="0" smtClean="0"/>
            <a:t>Adjustment Factor</a:t>
          </a:r>
          <a:endParaRPr lang="en-US" sz="2400" dirty="0"/>
        </a:p>
      </dgm:t>
    </dgm:pt>
    <dgm:pt modelId="{94B44E98-0297-4187-99C3-F6A2E6ADF239}" type="parTrans" cxnId="{D5EC7C0E-7A5A-4870-886B-8C52C1B66112}">
      <dgm:prSet/>
      <dgm:spPr/>
      <dgm:t>
        <a:bodyPr/>
        <a:lstStyle/>
        <a:p>
          <a:endParaRPr lang="en-US"/>
        </a:p>
      </dgm:t>
    </dgm:pt>
    <dgm:pt modelId="{FF12BD7E-D069-466E-9C0B-7076E2476AB0}" type="sibTrans" cxnId="{D5EC7C0E-7A5A-4870-886B-8C52C1B66112}">
      <dgm:prSet/>
      <dgm:spPr/>
      <dgm:t>
        <a:bodyPr/>
        <a:lstStyle/>
        <a:p>
          <a:endParaRPr lang="en-US"/>
        </a:p>
      </dgm:t>
    </dgm:pt>
    <dgm:pt modelId="{AE1A8E67-CE0D-45ED-84E3-6F2EF88AE3B3}">
      <dgm:prSet custT="1"/>
      <dgm:spPr/>
      <dgm:t>
        <a:bodyPr/>
        <a:lstStyle/>
        <a:p>
          <a:r>
            <a:rPr lang="en-US" sz="2400" dirty="0" smtClean="0"/>
            <a:t>Expenses</a:t>
          </a:r>
          <a:endParaRPr lang="en-US" sz="2400" dirty="0"/>
        </a:p>
      </dgm:t>
    </dgm:pt>
    <dgm:pt modelId="{630BFD2E-33AE-4802-99B8-94AEFF64CE74}" type="parTrans" cxnId="{81BA52FC-76AF-4227-A294-1B72982D3624}">
      <dgm:prSet/>
      <dgm:spPr/>
      <dgm:t>
        <a:bodyPr/>
        <a:lstStyle/>
        <a:p>
          <a:endParaRPr lang="en-US"/>
        </a:p>
      </dgm:t>
    </dgm:pt>
    <dgm:pt modelId="{C65AAD47-327A-4DDB-A3BA-5DD2D08F4FEF}" type="sibTrans" cxnId="{81BA52FC-76AF-4227-A294-1B72982D3624}">
      <dgm:prSet/>
      <dgm:spPr/>
      <dgm:t>
        <a:bodyPr/>
        <a:lstStyle/>
        <a:p>
          <a:endParaRPr lang="en-US"/>
        </a:p>
      </dgm:t>
    </dgm:pt>
    <dgm:pt modelId="{C51A0245-0098-4209-A5D7-C4699B079C0D}">
      <dgm:prSet custT="1"/>
      <dgm:spPr/>
      <dgm:t>
        <a:bodyPr/>
        <a:lstStyle/>
        <a:p>
          <a:r>
            <a:rPr lang="en-US" sz="2400" dirty="0" smtClean="0"/>
            <a:t>Commission</a:t>
          </a:r>
          <a:endParaRPr lang="en-US" sz="2400" dirty="0"/>
        </a:p>
      </dgm:t>
    </dgm:pt>
    <dgm:pt modelId="{1FC68C21-D570-4C96-A868-C7CB86CB5146}" type="parTrans" cxnId="{9D29D043-40E6-45F7-B3EB-7FCE1B3C7181}">
      <dgm:prSet/>
      <dgm:spPr/>
      <dgm:t>
        <a:bodyPr/>
        <a:lstStyle/>
        <a:p>
          <a:endParaRPr lang="en-US"/>
        </a:p>
      </dgm:t>
    </dgm:pt>
    <dgm:pt modelId="{F9EBC575-A103-4D4A-9F67-7973B1C9E63C}" type="sibTrans" cxnId="{9D29D043-40E6-45F7-B3EB-7FCE1B3C7181}">
      <dgm:prSet/>
      <dgm:spPr/>
      <dgm:t>
        <a:bodyPr/>
        <a:lstStyle/>
        <a:p>
          <a:endParaRPr lang="en-US"/>
        </a:p>
      </dgm:t>
    </dgm:pt>
    <dgm:pt modelId="{25BA46BA-DEC6-49AB-AFD5-29E8DBE9D5DB}">
      <dgm:prSet custT="1"/>
      <dgm:spPr/>
      <dgm:t>
        <a:bodyPr/>
        <a:lstStyle/>
        <a:p>
          <a:r>
            <a:rPr lang="en-US" sz="2400" dirty="0" smtClean="0"/>
            <a:t>Final Risk Rate</a:t>
          </a:r>
          <a:endParaRPr lang="en-US" sz="2400" dirty="0"/>
        </a:p>
      </dgm:t>
    </dgm:pt>
    <dgm:pt modelId="{C7F46713-197D-4913-BD13-5FF3D0795E94}" type="parTrans" cxnId="{44D0C40B-DF66-4337-824C-1684EB4F41BC}">
      <dgm:prSet/>
      <dgm:spPr/>
      <dgm:t>
        <a:bodyPr/>
        <a:lstStyle/>
        <a:p>
          <a:endParaRPr lang="en-US"/>
        </a:p>
      </dgm:t>
    </dgm:pt>
    <dgm:pt modelId="{BD1B2A3F-6FB5-4E39-87A4-EADD4A89FF74}" type="sibTrans" cxnId="{44D0C40B-DF66-4337-824C-1684EB4F41BC}">
      <dgm:prSet/>
      <dgm:spPr/>
      <dgm:t>
        <a:bodyPr/>
        <a:lstStyle/>
        <a:p>
          <a:endParaRPr lang="en-US"/>
        </a:p>
      </dgm:t>
    </dgm:pt>
    <dgm:pt modelId="{3E306E2E-D79C-4EE2-89A2-BF109FD7B53C}">
      <dgm:prSet custT="1"/>
      <dgm:spPr/>
      <dgm:t>
        <a:bodyPr/>
        <a:lstStyle/>
        <a:p>
          <a:r>
            <a:rPr lang="en-US" sz="2400" dirty="0" smtClean="0"/>
            <a:t>Margins</a:t>
          </a:r>
          <a:endParaRPr lang="en-US" sz="2400" dirty="0"/>
        </a:p>
      </dgm:t>
    </dgm:pt>
    <dgm:pt modelId="{F44F3D7A-AC35-4B83-A943-CC6235D188AE}" type="parTrans" cxnId="{B4A8545C-D343-4CB0-AE38-E38EBCB0AB0A}">
      <dgm:prSet/>
      <dgm:spPr/>
      <dgm:t>
        <a:bodyPr/>
        <a:lstStyle/>
        <a:p>
          <a:endParaRPr lang="en-US"/>
        </a:p>
      </dgm:t>
    </dgm:pt>
    <dgm:pt modelId="{2313E11E-8083-4C4C-A09F-D4DDA8DC9F74}" type="sibTrans" cxnId="{B4A8545C-D343-4CB0-AE38-E38EBCB0AB0A}">
      <dgm:prSet/>
      <dgm:spPr/>
      <dgm:t>
        <a:bodyPr/>
        <a:lstStyle/>
        <a:p>
          <a:endParaRPr lang="en-US"/>
        </a:p>
      </dgm:t>
    </dgm:pt>
    <dgm:pt modelId="{3F38B8EE-7772-42CF-9054-90EADAF9FDB9}" type="pres">
      <dgm:prSet presAssocID="{B45BC38E-92F4-4CC6-8C03-B86C49712007}" presName="Name0" presStyleCnt="0">
        <dgm:presLayoutVars>
          <dgm:chPref val="1"/>
          <dgm:dir/>
          <dgm:animOne val="branch"/>
          <dgm:animLvl val="lvl"/>
          <dgm:resizeHandles/>
        </dgm:presLayoutVars>
      </dgm:prSet>
      <dgm:spPr/>
      <dgm:t>
        <a:bodyPr/>
        <a:lstStyle/>
        <a:p>
          <a:endParaRPr lang="en-US"/>
        </a:p>
      </dgm:t>
    </dgm:pt>
    <dgm:pt modelId="{E3099045-33FE-4A25-8348-9F7B6B0D6810}" type="pres">
      <dgm:prSet presAssocID="{68EBFC01-27A3-46D8-80A4-F0655FBC16CE}" presName="vertOne" presStyleCnt="0"/>
      <dgm:spPr/>
    </dgm:pt>
    <dgm:pt modelId="{FAF504DA-9C4B-4611-8F19-745A0FF6F16D}" type="pres">
      <dgm:prSet presAssocID="{68EBFC01-27A3-46D8-80A4-F0655FBC16CE}" presName="txOne" presStyleLbl="node0" presStyleIdx="0" presStyleCnt="1" custLinFactNeighborX="44" custLinFactNeighborY="1928">
        <dgm:presLayoutVars>
          <dgm:chPref val="3"/>
        </dgm:presLayoutVars>
      </dgm:prSet>
      <dgm:spPr/>
      <dgm:t>
        <a:bodyPr/>
        <a:lstStyle/>
        <a:p>
          <a:endParaRPr lang="en-US"/>
        </a:p>
      </dgm:t>
    </dgm:pt>
    <dgm:pt modelId="{B34AAC53-5834-4ABC-B2F7-646B82426313}" type="pres">
      <dgm:prSet presAssocID="{68EBFC01-27A3-46D8-80A4-F0655FBC16CE}" presName="parTransOne" presStyleCnt="0"/>
      <dgm:spPr/>
    </dgm:pt>
    <dgm:pt modelId="{5CD5FDAF-FF24-47BE-84C5-D336A1C3E606}" type="pres">
      <dgm:prSet presAssocID="{68EBFC01-27A3-46D8-80A4-F0655FBC16CE}" presName="horzOne" presStyleCnt="0"/>
      <dgm:spPr/>
    </dgm:pt>
    <dgm:pt modelId="{6CAE4560-9495-43B0-A27F-2C52CAF1E2DE}" type="pres">
      <dgm:prSet presAssocID="{25BA46BA-DEC6-49AB-AFD5-29E8DBE9D5DB}" presName="vertTwo" presStyleCnt="0"/>
      <dgm:spPr/>
    </dgm:pt>
    <dgm:pt modelId="{BAF66AC9-C55A-4134-B776-01C25E9C71B9}" type="pres">
      <dgm:prSet presAssocID="{25BA46BA-DEC6-49AB-AFD5-29E8DBE9D5DB}" presName="txTwo" presStyleLbl="node2" presStyleIdx="0" presStyleCnt="2" custLinFactY="-48565" custLinFactNeighborX="-77" custLinFactNeighborY="-100000">
        <dgm:presLayoutVars>
          <dgm:chPref val="3"/>
        </dgm:presLayoutVars>
      </dgm:prSet>
      <dgm:spPr/>
      <dgm:t>
        <a:bodyPr/>
        <a:lstStyle/>
        <a:p>
          <a:endParaRPr lang="en-US"/>
        </a:p>
      </dgm:t>
    </dgm:pt>
    <dgm:pt modelId="{D98F644B-38AE-4E0C-BFB7-2E07570BA1A1}" type="pres">
      <dgm:prSet presAssocID="{25BA46BA-DEC6-49AB-AFD5-29E8DBE9D5DB}" presName="parTransTwo" presStyleCnt="0"/>
      <dgm:spPr/>
    </dgm:pt>
    <dgm:pt modelId="{CB0977A9-E749-4A18-BA6E-0A79AF765F9E}" type="pres">
      <dgm:prSet presAssocID="{25BA46BA-DEC6-49AB-AFD5-29E8DBE9D5DB}" presName="horzTwo" presStyleCnt="0"/>
      <dgm:spPr/>
    </dgm:pt>
    <dgm:pt modelId="{64160791-719E-427F-B786-16633E7D0CD3}" type="pres">
      <dgm:prSet presAssocID="{9E75AB9E-D8E9-4912-9809-BE51F98D9539}" presName="vertThree" presStyleCnt="0"/>
      <dgm:spPr/>
    </dgm:pt>
    <dgm:pt modelId="{8AB9952F-F044-4E6B-B559-CF254B927CCF}" type="pres">
      <dgm:prSet presAssocID="{9E75AB9E-D8E9-4912-9809-BE51F98D9539}" presName="txThree" presStyleLbl="node3" presStyleIdx="0" presStyleCnt="2" custLinFactY="-100000" custLinFactNeighborX="-77" custLinFactNeighborY="-121723">
        <dgm:presLayoutVars>
          <dgm:chPref val="3"/>
        </dgm:presLayoutVars>
      </dgm:prSet>
      <dgm:spPr/>
      <dgm:t>
        <a:bodyPr/>
        <a:lstStyle/>
        <a:p>
          <a:endParaRPr lang="en-US"/>
        </a:p>
      </dgm:t>
    </dgm:pt>
    <dgm:pt modelId="{7ACE3962-3EBD-4CB6-9D5E-4325DB7D8A08}" type="pres">
      <dgm:prSet presAssocID="{9E75AB9E-D8E9-4912-9809-BE51F98D9539}" presName="parTransThree" presStyleCnt="0"/>
      <dgm:spPr/>
    </dgm:pt>
    <dgm:pt modelId="{9DCF982D-E001-44B2-87F9-57B7F7C580B6}" type="pres">
      <dgm:prSet presAssocID="{9E75AB9E-D8E9-4912-9809-BE51F98D9539}" presName="horzThree" presStyleCnt="0"/>
      <dgm:spPr/>
    </dgm:pt>
    <dgm:pt modelId="{3FAD9F3E-36CB-4196-B31F-D0BF58061A12}" type="pres">
      <dgm:prSet presAssocID="{C509E0DB-76F9-4DCF-82A2-D376C698D190}" presName="vertFour" presStyleCnt="0">
        <dgm:presLayoutVars>
          <dgm:chPref val="3"/>
        </dgm:presLayoutVars>
      </dgm:prSet>
      <dgm:spPr/>
    </dgm:pt>
    <dgm:pt modelId="{EE52BF1C-C324-468C-9167-3EBA663153FF}" type="pres">
      <dgm:prSet presAssocID="{C509E0DB-76F9-4DCF-82A2-D376C698D190}" presName="txFour" presStyleLbl="node4" presStyleIdx="0" presStyleCnt="4" custLinFactY="-68126" custLinFactNeighborX="-77" custLinFactNeighborY="-100000">
        <dgm:presLayoutVars>
          <dgm:chPref val="3"/>
        </dgm:presLayoutVars>
      </dgm:prSet>
      <dgm:spPr/>
      <dgm:t>
        <a:bodyPr/>
        <a:lstStyle/>
        <a:p>
          <a:endParaRPr lang="en-US"/>
        </a:p>
      </dgm:t>
    </dgm:pt>
    <dgm:pt modelId="{BB79CD26-433D-4DE7-9F90-DE11DACEE290}" type="pres">
      <dgm:prSet presAssocID="{C509E0DB-76F9-4DCF-82A2-D376C698D190}" presName="horzFour" presStyleCnt="0"/>
      <dgm:spPr/>
    </dgm:pt>
    <dgm:pt modelId="{5AC0D1F0-3658-46B1-A1D8-2A7A8D5BD7AB}" type="pres">
      <dgm:prSet presAssocID="{BD1B2A3F-6FB5-4E39-87A4-EADD4A89FF74}" presName="sibSpaceTwo" presStyleCnt="0"/>
      <dgm:spPr/>
    </dgm:pt>
    <dgm:pt modelId="{57DBE173-3AFA-4CE3-B299-E7D10C689AFF}" type="pres">
      <dgm:prSet presAssocID="{A9CDCDF9-3335-4417-B7C6-64521CE45BF9}" presName="vertTwo" presStyleCnt="0"/>
      <dgm:spPr/>
    </dgm:pt>
    <dgm:pt modelId="{51A197BB-AC5B-42C2-90E9-5B38A1402A88}" type="pres">
      <dgm:prSet presAssocID="{A9CDCDF9-3335-4417-B7C6-64521CE45BF9}" presName="txTwo" presStyleLbl="node2" presStyleIdx="1" presStyleCnt="2">
        <dgm:presLayoutVars>
          <dgm:chPref val="3"/>
        </dgm:presLayoutVars>
      </dgm:prSet>
      <dgm:spPr/>
      <dgm:t>
        <a:bodyPr/>
        <a:lstStyle/>
        <a:p>
          <a:endParaRPr lang="en-US"/>
        </a:p>
      </dgm:t>
    </dgm:pt>
    <dgm:pt modelId="{463B201B-E5B3-45FD-95CE-680DED601763}" type="pres">
      <dgm:prSet presAssocID="{A9CDCDF9-3335-4417-B7C6-64521CE45BF9}" presName="parTransTwo" presStyleCnt="0"/>
      <dgm:spPr/>
    </dgm:pt>
    <dgm:pt modelId="{6D685A6A-2F90-4245-BC54-3D7B748921B8}" type="pres">
      <dgm:prSet presAssocID="{A9CDCDF9-3335-4417-B7C6-64521CE45BF9}" presName="horzTwo" presStyleCnt="0"/>
      <dgm:spPr/>
    </dgm:pt>
    <dgm:pt modelId="{B5EBBF1D-D3C7-43F8-B1A7-9AECD0CF7299}" type="pres">
      <dgm:prSet presAssocID="{3E306E2E-D79C-4EE2-89A2-BF109FD7B53C}" presName="vertThree" presStyleCnt="0"/>
      <dgm:spPr/>
    </dgm:pt>
    <dgm:pt modelId="{55A95614-E235-4F07-A461-B9D06D8397A9}" type="pres">
      <dgm:prSet presAssocID="{3E306E2E-D79C-4EE2-89A2-BF109FD7B53C}" presName="txThree" presStyleLbl="node3" presStyleIdx="1" presStyleCnt="2">
        <dgm:presLayoutVars>
          <dgm:chPref val="3"/>
        </dgm:presLayoutVars>
      </dgm:prSet>
      <dgm:spPr/>
      <dgm:t>
        <a:bodyPr/>
        <a:lstStyle/>
        <a:p>
          <a:endParaRPr lang="en-US"/>
        </a:p>
      </dgm:t>
    </dgm:pt>
    <dgm:pt modelId="{97D27EE3-C932-4895-9155-EFC139E5AC5E}" type="pres">
      <dgm:prSet presAssocID="{3E306E2E-D79C-4EE2-89A2-BF109FD7B53C}" presName="parTransThree" presStyleCnt="0"/>
      <dgm:spPr/>
    </dgm:pt>
    <dgm:pt modelId="{ED636174-E55D-4E0C-BA4B-6B541040A0C4}" type="pres">
      <dgm:prSet presAssocID="{3E306E2E-D79C-4EE2-89A2-BF109FD7B53C}" presName="horzThree" presStyleCnt="0"/>
      <dgm:spPr/>
    </dgm:pt>
    <dgm:pt modelId="{D27ED0C9-C26A-405F-A4D6-27C932B660F6}" type="pres">
      <dgm:prSet presAssocID="{7D2BD32D-DD60-41DA-9422-188B72DC2FCA}" presName="vertFour" presStyleCnt="0">
        <dgm:presLayoutVars>
          <dgm:chPref val="3"/>
        </dgm:presLayoutVars>
      </dgm:prSet>
      <dgm:spPr/>
    </dgm:pt>
    <dgm:pt modelId="{05D84A56-799D-45E3-9586-B9A77CA3D887}" type="pres">
      <dgm:prSet presAssocID="{7D2BD32D-DD60-41DA-9422-188B72DC2FCA}" presName="txFour" presStyleLbl="node4" presStyleIdx="1" presStyleCnt="4">
        <dgm:presLayoutVars>
          <dgm:chPref val="3"/>
        </dgm:presLayoutVars>
      </dgm:prSet>
      <dgm:spPr/>
      <dgm:t>
        <a:bodyPr/>
        <a:lstStyle/>
        <a:p>
          <a:endParaRPr lang="en-US"/>
        </a:p>
      </dgm:t>
    </dgm:pt>
    <dgm:pt modelId="{6469F534-5EE7-45E1-B819-24BB14B84A51}" type="pres">
      <dgm:prSet presAssocID="{7D2BD32D-DD60-41DA-9422-188B72DC2FCA}" presName="parTransFour" presStyleCnt="0"/>
      <dgm:spPr/>
    </dgm:pt>
    <dgm:pt modelId="{0B6BFE5B-E6B4-43DD-95AD-1EB32788322C}" type="pres">
      <dgm:prSet presAssocID="{7D2BD32D-DD60-41DA-9422-188B72DC2FCA}" presName="horzFour" presStyleCnt="0"/>
      <dgm:spPr/>
    </dgm:pt>
    <dgm:pt modelId="{08BF94CC-C9D7-4B98-87B2-8567250C04BD}" type="pres">
      <dgm:prSet presAssocID="{AE1A8E67-CE0D-45ED-84E3-6F2EF88AE3B3}" presName="vertFour" presStyleCnt="0">
        <dgm:presLayoutVars>
          <dgm:chPref val="3"/>
        </dgm:presLayoutVars>
      </dgm:prSet>
      <dgm:spPr/>
    </dgm:pt>
    <dgm:pt modelId="{D104E151-3A5F-4D3B-9743-33C7F2A54C43}" type="pres">
      <dgm:prSet presAssocID="{AE1A8E67-CE0D-45ED-84E3-6F2EF88AE3B3}" presName="txFour" presStyleLbl="node4" presStyleIdx="2" presStyleCnt="4">
        <dgm:presLayoutVars>
          <dgm:chPref val="3"/>
        </dgm:presLayoutVars>
      </dgm:prSet>
      <dgm:spPr/>
      <dgm:t>
        <a:bodyPr/>
        <a:lstStyle/>
        <a:p>
          <a:endParaRPr lang="en-US"/>
        </a:p>
      </dgm:t>
    </dgm:pt>
    <dgm:pt modelId="{7D94B618-244C-4D6A-8A2F-644C43B648E7}" type="pres">
      <dgm:prSet presAssocID="{AE1A8E67-CE0D-45ED-84E3-6F2EF88AE3B3}" presName="parTransFour" presStyleCnt="0"/>
      <dgm:spPr/>
    </dgm:pt>
    <dgm:pt modelId="{4BC75FA0-ADF9-46BB-9BF5-47461F9D6C11}" type="pres">
      <dgm:prSet presAssocID="{AE1A8E67-CE0D-45ED-84E3-6F2EF88AE3B3}" presName="horzFour" presStyleCnt="0"/>
      <dgm:spPr/>
    </dgm:pt>
    <dgm:pt modelId="{DDD1824F-455C-4055-9736-B43E5B27F573}" type="pres">
      <dgm:prSet presAssocID="{C51A0245-0098-4209-A5D7-C4699B079C0D}" presName="vertFour" presStyleCnt="0">
        <dgm:presLayoutVars>
          <dgm:chPref val="3"/>
        </dgm:presLayoutVars>
      </dgm:prSet>
      <dgm:spPr/>
    </dgm:pt>
    <dgm:pt modelId="{B5721407-72F0-4BA1-9D00-5C5B44B0CCF2}" type="pres">
      <dgm:prSet presAssocID="{C51A0245-0098-4209-A5D7-C4699B079C0D}" presName="txFour" presStyleLbl="node4" presStyleIdx="3" presStyleCnt="4">
        <dgm:presLayoutVars>
          <dgm:chPref val="3"/>
        </dgm:presLayoutVars>
      </dgm:prSet>
      <dgm:spPr/>
      <dgm:t>
        <a:bodyPr/>
        <a:lstStyle/>
        <a:p>
          <a:endParaRPr lang="en-US"/>
        </a:p>
      </dgm:t>
    </dgm:pt>
    <dgm:pt modelId="{14CAD017-5DBF-44D7-AE58-D5D3DEE5B25F}" type="pres">
      <dgm:prSet presAssocID="{C51A0245-0098-4209-A5D7-C4699B079C0D}" presName="horzFour" presStyleCnt="0"/>
      <dgm:spPr/>
    </dgm:pt>
  </dgm:ptLst>
  <dgm:cxnLst>
    <dgm:cxn modelId="{71E7D5A1-7469-4D18-9B42-C75E0E616DDF}" srcId="{3E306E2E-D79C-4EE2-89A2-BF109FD7B53C}" destId="{7D2BD32D-DD60-41DA-9422-188B72DC2FCA}" srcOrd="0" destOrd="0" parTransId="{0D357E0E-687F-4908-B9A1-7D1A0D609200}" sibTransId="{201F1E62-B3FA-44B1-A40D-7E3EDDBDADFB}"/>
    <dgm:cxn modelId="{44D0C40B-DF66-4337-824C-1684EB4F41BC}" srcId="{68EBFC01-27A3-46D8-80A4-F0655FBC16CE}" destId="{25BA46BA-DEC6-49AB-AFD5-29E8DBE9D5DB}" srcOrd="0" destOrd="0" parTransId="{C7F46713-197D-4913-BD13-5FF3D0795E94}" sibTransId="{BD1B2A3F-6FB5-4E39-87A4-EADD4A89FF74}"/>
    <dgm:cxn modelId="{639A1970-90DB-4258-B1D4-9F59D1172B4C}" srcId="{68EBFC01-27A3-46D8-80A4-F0655FBC16CE}" destId="{A9CDCDF9-3335-4417-B7C6-64521CE45BF9}" srcOrd="1" destOrd="0" parTransId="{A37BEA9E-1636-4DC1-97E8-3266626444E9}" sibTransId="{87AEDE09-90FD-40C7-9511-D6EDA668FE74}"/>
    <dgm:cxn modelId="{202CC36B-52BA-4323-A58A-4F3C3A044FBA}" srcId="{9E75AB9E-D8E9-4912-9809-BE51F98D9539}" destId="{C509E0DB-76F9-4DCF-82A2-D376C698D190}" srcOrd="0" destOrd="0" parTransId="{3DCA5F7F-0AC4-44E1-AB10-10D007AA77E3}" sibTransId="{5616FF88-195E-41FF-B16D-D5A56B1758EE}"/>
    <dgm:cxn modelId="{44529906-302D-497E-B538-51F9084C3C34}" type="presOf" srcId="{AE1A8E67-CE0D-45ED-84E3-6F2EF88AE3B3}" destId="{D104E151-3A5F-4D3B-9743-33C7F2A54C43}" srcOrd="0" destOrd="0" presId="urn:microsoft.com/office/officeart/2005/8/layout/architecture"/>
    <dgm:cxn modelId="{0AF9FD1A-93E7-46D5-8C01-48B4C080261B}" type="presOf" srcId="{C51A0245-0098-4209-A5D7-C4699B079C0D}" destId="{B5721407-72F0-4BA1-9D00-5C5B44B0CCF2}" srcOrd="0" destOrd="0" presId="urn:microsoft.com/office/officeart/2005/8/layout/architecture"/>
    <dgm:cxn modelId="{7C62C13A-6D60-4C4D-A6C5-16A9FEA828E3}" type="presOf" srcId="{9E75AB9E-D8E9-4912-9809-BE51F98D9539}" destId="{8AB9952F-F044-4E6B-B559-CF254B927CCF}" srcOrd="0" destOrd="0" presId="urn:microsoft.com/office/officeart/2005/8/layout/architecture"/>
    <dgm:cxn modelId="{3D002263-4225-44A4-B2F1-1C10705F381D}" type="presOf" srcId="{25BA46BA-DEC6-49AB-AFD5-29E8DBE9D5DB}" destId="{BAF66AC9-C55A-4134-B776-01C25E9C71B9}" srcOrd="0" destOrd="0" presId="urn:microsoft.com/office/officeart/2005/8/layout/architecture"/>
    <dgm:cxn modelId="{309F24A6-02BC-4060-AF98-3C7B19910548}" type="presOf" srcId="{A9CDCDF9-3335-4417-B7C6-64521CE45BF9}" destId="{51A197BB-AC5B-42C2-90E9-5B38A1402A88}" srcOrd="0" destOrd="0" presId="urn:microsoft.com/office/officeart/2005/8/layout/architecture"/>
    <dgm:cxn modelId="{45EC34E7-4E3B-414B-A4BA-A82EA05CA362}" type="presOf" srcId="{3E306E2E-D79C-4EE2-89A2-BF109FD7B53C}" destId="{55A95614-E235-4F07-A461-B9D06D8397A9}" srcOrd="0" destOrd="0" presId="urn:microsoft.com/office/officeart/2005/8/layout/architecture"/>
    <dgm:cxn modelId="{7F5F0342-C412-4BBA-8960-D2DF613A789B}" type="presOf" srcId="{B45BC38E-92F4-4CC6-8C03-B86C49712007}" destId="{3F38B8EE-7772-42CF-9054-90EADAF9FDB9}" srcOrd="0" destOrd="0" presId="urn:microsoft.com/office/officeart/2005/8/layout/architecture"/>
    <dgm:cxn modelId="{81BA52FC-76AF-4227-A294-1B72982D3624}" srcId="{7D2BD32D-DD60-41DA-9422-188B72DC2FCA}" destId="{AE1A8E67-CE0D-45ED-84E3-6F2EF88AE3B3}" srcOrd="0" destOrd="0" parTransId="{630BFD2E-33AE-4802-99B8-94AEFF64CE74}" sibTransId="{C65AAD47-327A-4DDB-A3BA-5DD2D08F4FEF}"/>
    <dgm:cxn modelId="{D5EC7C0E-7A5A-4870-886B-8C52C1B66112}" srcId="{25BA46BA-DEC6-49AB-AFD5-29E8DBE9D5DB}" destId="{9E75AB9E-D8E9-4912-9809-BE51F98D9539}" srcOrd="0" destOrd="0" parTransId="{94B44E98-0297-4187-99C3-F6A2E6ADF239}" sibTransId="{FF12BD7E-D069-466E-9C0B-7076E2476AB0}"/>
    <dgm:cxn modelId="{9D29D043-40E6-45F7-B3EB-7FCE1B3C7181}" srcId="{AE1A8E67-CE0D-45ED-84E3-6F2EF88AE3B3}" destId="{C51A0245-0098-4209-A5D7-C4699B079C0D}" srcOrd="0" destOrd="0" parTransId="{1FC68C21-D570-4C96-A868-C7CB86CB5146}" sibTransId="{F9EBC575-A103-4D4A-9F67-7973B1C9E63C}"/>
    <dgm:cxn modelId="{2EDAF21D-C7C0-4612-B49A-C9E7E4EBFAB0}" type="presOf" srcId="{68EBFC01-27A3-46D8-80A4-F0655FBC16CE}" destId="{FAF504DA-9C4B-4611-8F19-745A0FF6F16D}" srcOrd="0" destOrd="0" presId="urn:microsoft.com/office/officeart/2005/8/layout/architecture"/>
    <dgm:cxn modelId="{B4A8545C-D343-4CB0-AE38-E38EBCB0AB0A}" srcId="{A9CDCDF9-3335-4417-B7C6-64521CE45BF9}" destId="{3E306E2E-D79C-4EE2-89A2-BF109FD7B53C}" srcOrd="0" destOrd="0" parTransId="{F44F3D7A-AC35-4B83-A943-CC6235D188AE}" sibTransId="{2313E11E-8083-4C4C-A09F-D4DDA8DC9F74}"/>
    <dgm:cxn modelId="{8F54842B-6D74-4E2D-9DB0-E88A0565614D}" type="presOf" srcId="{C509E0DB-76F9-4DCF-82A2-D376C698D190}" destId="{EE52BF1C-C324-468C-9167-3EBA663153FF}" srcOrd="0" destOrd="0" presId="urn:microsoft.com/office/officeart/2005/8/layout/architecture"/>
    <dgm:cxn modelId="{1273D886-A0C5-448E-82B4-6DC7C4DEB9B2}" type="presOf" srcId="{7D2BD32D-DD60-41DA-9422-188B72DC2FCA}" destId="{05D84A56-799D-45E3-9586-B9A77CA3D887}" srcOrd="0" destOrd="0" presId="urn:microsoft.com/office/officeart/2005/8/layout/architecture"/>
    <dgm:cxn modelId="{8D31DEA8-A778-4FB7-B197-BF354F59E630}" srcId="{B45BC38E-92F4-4CC6-8C03-B86C49712007}" destId="{68EBFC01-27A3-46D8-80A4-F0655FBC16CE}" srcOrd="0" destOrd="0" parTransId="{83CB1EEE-A4E6-47E4-9F4F-A86D12A7EF42}" sibTransId="{781CCE29-07BB-49AF-B91B-18AF9BE6B778}"/>
    <dgm:cxn modelId="{150C91AA-F517-449E-BE50-6E82B80615DE}" type="presParOf" srcId="{3F38B8EE-7772-42CF-9054-90EADAF9FDB9}" destId="{E3099045-33FE-4A25-8348-9F7B6B0D6810}" srcOrd="0" destOrd="0" presId="urn:microsoft.com/office/officeart/2005/8/layout/architecture"/>
    <dgm:cxn modelId="{CD99E64A-B1E2-4A9D-B1F8-A6E08C70ABD2}" type="presParOf" srcId="{E3099045-33FE-4A25-8348-9F7B6B0D6810}" destId="{FAF504DA-9C4B-4611-8F19-745A0FF6F16D}" srcOrd="0" destOrd="0" presId="urn:microsoft.com/office/officeart/2005/8/layout/architecture"/>
    <dgm:cxn modelId="{FF56968E-3335-4062-BB71-7B8CA3141285}" type="presParOf" srcId="{E3099045-33FE-4A25-8348-9F7B6B0D6810}" destId="{B34AAC53-5834-4ABC-B2F7-646B82426313}" srcOrd="1" destOrd="0" presId="urn:microsoft.com/office/officeart/2005/8/layout/architecture"/>
    <dgm:cxn modelId="{EC77A6A7-65B8-4CE5-9A04-47E5213E25D3}" type="presParOf" srcId="{E3099045-33FE-4A25-8348-9F7B6B0D6810}" destId="{5CD5FDAF-FF24-47BE-84C5-D336A1C3E606}" srcOrd="2" destOrd="0" presId="urn:microsoft.com/office/officeart/2005/8/layout/architecture"/>
    <dgm:cxn modelId="{9F37FF53-5BA0-4C99-B280-C565D307608A}" type="presParOf" srcId="{5CD5FDAF-FF24-47BE-84C5-D336A1C3E606}" destId="{6CAE4560-9495-43B0-A27F-2C52CAF1E2DE}" srcOrd="0" destOrd="0" presId="urn:microsoft.com/office/officeart/2005/8/layout/architecture"/>
    <dgm:cxn modelId="{2C303CDD-8F4C-40BD-ADDC-936CDE3D5605}" type="presParOf" srcId="{6CAE4560-9495-43B0-A27F-2C52CAF1E2DE}" destId="{BAF66AC9-C55A-4134-B776-01C25E9C71B9}" srcOrd="0" destOrd="0" presId="urn:microsoft.com/office/officeart/2005/8/layout/architecture"/>
    <dgm:cxn modelId="{7D9A4C05-AB2C-44A8-A260-BFA4327020D1}" type="presParOf" srcId="{6CAE4560-9495-43B0-A27F-2C52CAF1E2DE}" destId="{D98F644B-38AE-4E0C-BFB7-2E07570BA1A1}" srcOrd="1" destOrd="0" presId="urn:microsoft.com/office/officeart/2005/8/layout/architecture"/>
    <dgm:cxn modelId="{4B5F769B-A354-478D-B9CD-44C933529C6E}" type="presParOf" srcId="{6CAE4560-9495-43B0-A27F-2C52CAF1E2DE}" destId="{CB0977A9-E749-4A18-BA6E-0A79AF765F9E}" srcOrd="2" destOrd="0" presId="urn:microsoft.com/office/officeart/2005/8/layout/architecture"/>
    <dgm:cxn modelId="{0DA67B9D-0E42-418A-82F3-36E884703395}" type="presParOf" srcId="{CB0977A9-E749-4A18-BA6E-0A79AF765F9E}" destId="{64160791-719E-427F-B786-16633E7D0CD3}" srcOrd="0" destOrd="0" presId="urn:microsoft.com/office/officeart/2005/8/layout/architecture"/>
    <dgm:cxn modelId="{17A581D3-D2C9-4997-8610-595D41A5EDFC}" type="presParOf" srcId="{64160791-719E-427F-B786-16633E7D0CD3}" destId="{8AB9952F-F044-4E6B-B559-CF254B927CCF}" srcOrd="0" destOrd="0" presId="urn:microsoft.com/office/officeart/2005/8/layout/architecture"/>
    <dgm:cxn modelId="{9FD4AB4C-2C1F-4C7D-87BA-4E2EED8FF038}" type="presParOf" srcId="{64160791-719E-427F-B786-16633E7D0CD3}" destId="{7ACE3962-3EBD-4CB6-9D5E-4325DB7D8A08}" srcOrd="1" destOrd="0" presId="urn:microsoft.com/office/officeart/2005/8/layout/architecture"/>
    <dgm:cxn modelId="{76276917-B348-4EAB-B925-A387F1B96CCA}" type="presParOf" srcId="{64160791-719E-427F-B786-16633E7D0CD3}" destId="{9DCF982D-E001-44B2-87F9-57B7F7C580B6}" srcOrd="2" destOrd="0" presId="urn:microsoft.com/office/officeart/2005/8/layout/architecture"/>
    <dgm:cxn modelId="{AFFC2FF3-EEA5-417A-BB7B-F49EA4A868FE}" type="presParOf" srcId="{9DCF982D-E001-44B2-87F9-57B7F7C580B6}" destId="{3FAD9F3E-36CB-4196-B31F-D0BF58061A12}" srcOrd="0" destOrd="0" presId="urn:microsoft.com/office/officeart/2005/8/layout/architecture"/>
    <dgm:cxn modelId="{0426AF79-2678-4928-B954-292E116B9334}" type="presParOf" srcId="{3FAD9F3E-36CB-4196-B31F-D0BF58061A12}" destId="{EE52BF1C-C324-468C-9167-3EBA663153FF}" srcOrd="0" destOrd="0" presId="urn:microsoft.com/office/officeart/2005/8/layout/architecture"/>
    <dgm:cxn modelId="{623883A6-6E26-410E-8F97-5BD79D694AE4}" type="presParOf" srcId="{3FAD9F3E-36CB-4196-B31F-D0BF58061A12}" destId="{BB79CD26-433D-4DE7-9F90-DE11DACEE290}" srcOrd="1" destOrd="0" presId="urn:microsoft.com/office/officeart/2005/8/layout/architecture"/>
    <dgm:cxn modelId="{43E51354-DA9F-4990-9C1B-D7E8CFA79D77}" type="presParOf" srcId="{5CD5FDAF-FF24-47BE-84C5-D336A1C3E606}" destId="{5AC0D1F0-3658-46B1-A1D8-2A7A8D5BD7AB}" srcOrd="1" destOrd="0" presId="urn:microsoft.com/office/officeart/2005/8/layout/architecture"/>
    <dgm:cxn modelId="{AB89E8F7-B405-43D4-AE53-F77F520C9A56}" type="presParOf" srcId="{5CD5FDAF-FF24-47BE-84C5-D336A1C3E606}" destId="{57DBE173-3AFA-4CE3-B299-E7D10C689AFF}" srcOrd="2" destOrd="0" presId="urn:microsoft.com/office/officeart/2005/8/layout/architecture"/>
    <dgm:cxn modelId="{4243B626-CFB2-4668-8A95-F1BF8B7EBD9F}" type="presParOf" srcId="{57DBE173-3AFA-4CE3-B299-E7D10C689AFF}" destId="{51A197BB-AC5B-42C2-90E9-5B38A1402A88}" srcOrd="0" destOrd="0" presId="urn:microsoft.com/office/officeart/2005/8/layout/architecture"/>
    <dgm:cxn modelId="{9C89DD02-DB86-48BC-B281-0EEA3D8D2799}" type="presParOf" srcId="{57DBE173-3AFA-4CE3-B299-E7D10C689AFF}" destId="{463B201B-E5B3-45FD-95CE-680DED601763}" srcOrd="1" destOrd="0" presId="urn:microsoft.com/office/officeart/2005/8/layout/architecture"/>
    <dgm:cxn modelId="{D14E2388-BBB0-4764-86A3-8E8AB07AA648}" type="presParOf" srcId="{57DBE173-3AFA-4CE3-B299-E7D10C689AFF}" destId="{6D685A6A-2F90-4245-BC54-3D7B748921B8}" srcOrd="2" destOrd="0" presId="urn:microsoft.com/office/officeart/2005/8/layout/architecture"/>
    <dgm:cxn modelId="{6B15D8FB-3A23-4ED6-8CB8-BC6E4757C63E}" type="presParOf" srcId="{6D685A6A-2F90-4245-BC54-3D7B748921B8}" destId="{B5EBBF1D-D3C7-43F8-B1A7-9AECD0CF7299}" srcOrd="0" destOrd="0" presId="urn:microsoft.com/office/officeart/2005/8/layout/architecture"/>
    <dgm:cxn modelId="{3CCEDA70-A4BF-475F-8189-B8704A93DC91}" type="presParOf" srcId="{B5EBBF1D-D3C7-43F8-B1A7-9AECD0CF7299}" destId="{55A95614-E235-4F07-A461-B9D06D8397A9}" srcOrd="0" destOrd="0" presId="urn:microsoft.com/office/officeart/2005/8/layout/architecture"/>
    <dgm:cxn modelId="{411287E5-2236-4356-8E4C-8FD90182B1C4}" type="presParOf" srcId="{B5EBBF1D-D3C7-43F8-B1A7-9AECD0CF7299}" destId="{97D27EE3-C932-4895-9155-EFC139E5AC5E}" srcOrd="1" destOrd="0" presId="urn:microsoft.com/office/officeart/2005/8/layout/architecture"/>
    <dgm:cxn modelId="{99207A26-72E5-45CC-8A2C-1D6148BF2DFD}" type="presParOf" srcId="{B5EBBF1D-D3C7-43F8-B1A7-9AECD0CF7299}" destId="{ED636174-E55D-4E0C-BA4B-6B541040A0C4}" srcOrd="2" destOrd="0" presId="urn:microsoft.com/office/officeart/2005/8/layout/architecture"/>
    <dgm:cxn modelId="{8AB7A464-427B-4E18-8844-C2A1B7D69A4E}" type="presParOf" srcId="{ED636174-E55D-4E0C-BA4B-6B541040A0C4}" destId="{D27ED0C9-C26A-405F-A4D6-27C932B660F6}" srcOrd="0" destOrd="0" presId="urn:microsoft.com/office/officeart/2005/8/layout/architecture"/>
    <dgm:cxn modelId="{FCAF0CB7-E90C-4360-B36E-7EF2F8E0C28A}" type="presParOf" srcId="{D27ED0C9-C26A-405F-A4D6-27C932B660F6}" destId="{05D84A56-799D-45E3-9586-B9A77CA3D887}" srcOrd="0" destOrd="0" presId="urn:microsoft.com/office/officeart/2005/8/layout/architecture"/>
    <dgm:cxn modelId="{E0425294-A66E-4B46-B944-4FD0A2759E41}" type="presParOf" srcId="{D27ED0C9-C26A-405F-A4D6-27C932B660F6}" destId="{6469F534-5EE7-45E1-B819-24BB14B84A51}" srcOrd="1" destOrd="0" presId="urn:microsoft.com/office/officeart/2005/8/layout/architecture"/>
    <dgm:cxn modelId="{F2D81634-0C5E-4C7C-AAB7-D25EC1518B3B}" type="presParOf" srcId="{D27ED0C9-C26A-405F-A4D6-27C932B660F6}" destId="{0B6BFE5B-E6B4-43DD-95AD-1EB32788322C}" srcOrd="2" destOrd="0" presId="urn:microsoft.com/office/officeart/2005/8/layout/architecture"/>
    <dgm:cxn modelId="{550D68DA-0EF9-4A68-B6F2-194AE43BEE16}" type="presParOf" srcId="{0B6BFE5B-E6B4-43DD-95AD-1EB32788322C}" destId="{08BF94CC-C9D7-4B98-87B2-8567250C04BD}" srcOrd="0" destOrd="0" presId="urn:microsoft.com/office/officeart/2005/8/layout/architecture"/>
    <dgm:cxn modelId="{4FE5969C-3FA1-4157-B469-69124D2808AF}" type="presParOf" srcId="{08BF94CC-C9D7-4B98-87B2-8567250C04BD}" destId="{D104E151-3A5F-4D3B-9743-33C7F2A54C43}" srcOrd="0" destOrd="0" presId="urn:microsoft.com/office/officeart/2005/8/layout/architecture"/>
    <dgm:cxn modelId="{CA66BC24-CB79-4D39-8AC8-C30FD7996FB6}" type="presParOf" srcId="{08BF94CC-C9D7-4B98-87B2-8567250C04BD}" destId="{7D94B618-244C-4D6A-8A2F-644C43B648E7}" srcOrd="1" destOrd="0" presId="urn:microsoft.com/office/officeart/2005/8/layout/architecture"/>
    <dgm:cxn modelId="{166C409E-9A99-4196-918D-619151E08C5E}" type="presParOf" srcId="{08BF94CC-C9D7-4B98-87B2-8567250C04BD}" destId="{4BC75FA0-ADF9-46BB-9BF5-47461F9D6C11}" srcOrd="2" destOrd="0" presId="urn:microsoft.com/office/officeart/2005/8/layout/architecture"/>
    <dgm:cxn modelId="{65D5A50C-6C73-4546-BBDD-5F714694C5BA}" type="presParOf" srcId="{4BC75FA0-ADF9-46BB-9BF5-47461F9D6C11}" destId="{DDD1824F-455C-4055-9736-B43E5B27F573}" srcOrd="0" destOrd="0" presId="urn:microsoft.com/office/officeart/2005/8/layout/architecture"/>
    <dgm:cxn modelId="{D9C49635-AD03-41EA-A4F9-792951EB4DD0}" type="presParOf" srcId="{DDD1824F-455C-4055-9736-B43E5B27F573}" destId="{B5721407-72F0-4BA1-9D00-5C5B44B0CCF2}" srcOrd="0" destOrd="0" presId="urn:microsoft.com/office/officeart/2005/8/layout/architecture"/>
    <dgm:cxn modelId="{8945947E-5F67-48EB-93FC-FE37D494BE9F}" type="presParOf" srcId="{DDD1824F-455C-4055-9736-B43E5B27F573}" destId="{14CAD017-5DBF-44D7-AE58-D5D3DEE5B25F}" srcOrd="1" destOrd="0" presId="urn:microsoft.com/office/officeart/2005/8/layout/architecture"/>
  </dgm:cxnLst>
  <dgm:bg/>
  <dgm:whole/>
  <dgm:extLst>
    <a:ext uri="http://schemas.microsoft.com/office/drawing/2008/diagram">
      <dsp:dataModelExt xmlns:dsp="http://schemas.microsoft.com/office/drawing/2008/diagram" xmlns="" relId="rId6" minVer="http://schemas.openxmlformats.org/drawingml/2006/diagram"/>
    </a:ext>
    <a:ext uri="{C62137D5-CB1D-491B-B009-E17868A290BF}">
      <dgm14:recolorImg xmlns:dgm14="http://schemas.microsoft.com/office/drawing/2010/diagram" xmlns="" val="1"/>
    </a:ext>
  </dgm:extLst>
</dgm:dataModel>
</file>

<file path=ppt/diagrams/data4.xml><?xml version="1.0" encoding="utf-8"?>
<dgm:dataModel xmlns:dgm="http://schemas.openxmlformats.org/drawingml/2006/diagram" xmlns:a="http://schemas.openxmlformats.org/drawingml/2006/main">
  <dgm:ptLst>
    <dgm:pt modelId="{38DD7CAB-BBC9-41BE-8EC6-D19246B0BB24}" type="doc">
      <dgm:prSet loTypeId="urn:microsoft.com/office/officeart/2005/8/layout/chevron1" loCatId="process" qsTypeId="urn:microsoft.com/office/officeart/2005/8/quickstyle/simple1" qsCatId="simple" csTypeId="urn:microsoft.com/office/officeart/2005/8/colors/accent1_2" csCatId="accent1" phldr="1"/>
      <dgm:spPr/>
    </dgm:pt>
    <dgm:pt modelId="{3064E7F5-038B-47BC-87C6-646EE093F431}">
      <dgm:prSet phldrT="[Text]" custT="1">
        <dgm:style>
          <a:lnRef idx="2">
            <a:schemeClr val="accent4"/>
          </a:lnRef>
          <a:fillRef idx="1">
            <a:schemeClr val="lt1"/>
          </a:fillRef>
          <a:effectRef idx="0">
            <a:schemeClr val="accent4"/>
          </a:effectRef>
          <a:fontRef idx="minor">
            <a:schemeClr val="dk1"/>
          </a:fontRef>
        </dgm:style>
      </dgm:prSet>
      <dgm:spPr/>
      <dgm:t>
        <a:bodyPr/>
        <a:lstStyle/>
        <a:p>
          <a:r>
            <a:rPr lang="en-US" sz="1400" b="1" i="1" dirty="0" smtClean="0">
              <a:solidFill>
                <a:schemeClr val="tx1"/>
              </a:solidFill>
            </a:rPr>
            <a:t>Incurred</a:t>
          </a:r>
          <a:endParaRPr lang="en-US" sz="1400" b="1" i="1" dirty="0">
            <a:solidFill>
              <a:schemeClr val="tx1"/>
            </a:solidFill>
          </a:endParaRPr>
        </a:p>
      </dgm:t>
    </dgm:pt>
    <dgm:pt modelId="{DCA974FA-1AAC-44D0-BE8D-E07FE906C5BC}" type="parTrans" cxnId="{FB598F6A-E0DD-4A61-9D31-EAF7B716BFA5}">
      <dgm:prSet/>
      <dgm:spPr/>
      <dgm:t>
        <a:bodyPr/>
        <a:lstStyle/>
        <a:p>
          <a:endParaRPr lang="en-US"/>
        </a:p>
      </dgm:t>
    </dgm:pt>
    <dgm:pt modelId="{9E4CAD9A-65BD-4261-85AD-F993E8F69DD1}" type="sibTrans" cxnId="{FB598F6A-E0DD-4A61-9D31-EAF7B716BFA5}">
      <dgm:prSet/>
      <dgm:spPr/>
      <dgm:t>
        <a:bodyPr/>
        <a:lstStyle/>
        <a:p>
          <a:endParaRPr lang="en-US"/>
        </a:p>
      </dgm:t>
    </dgm:pt>
    <dgm:pt modelId="{72ADC3BA-E356-437B-A701-FBDD1938F5C4}">
      <dgm:prSet phldrT="[Text]" custT="1">
        <dgm:style>
          <a:lnRef idx="2">
            <a:schemeClr val="accent4"/>
          </a:lnRef>
          <a:fillRef idx="1">
            <a:schemeClr val="lt1"/>
          </a:fillRef>
          <a:effectRef idx="0">
            <a:schemeClr val="accent4"/>
          </a:effectRef>
          <a:fontRef idx="minor">
            <a:schemeClr val="dk1"/>
          </a:fontRef>
        </dgm:style>
      </dgm:prSet>
      <dgm:spPr/>
      <dgm:t>
        <a:bodyPr/>
        <a:lstStyle/>
        <a:p>
          <a:r>
            <a:rPr lang="en-US" sz="1400" b="1" i="1" dirty="0" smtClean="0">
              <a:solidFill>
                <a:schemeClr val="tx1"/>
              </a:solidFill>
            </a:rPr>
            <a:t>Reported   (In Transit)</a:t>
          </a:r>
          <a:endParaRPr lang="en-US" sz="1400" b="1" i="1" dirty="0">
            <a:solidFill>
              <a:schemeClr val="tx1"/>
            </a:solidFill>
          </a:endParaRPr>
        </a:p>
      </dgm:t>
    </dgm:pt>
    <dgm:pt modelId="{27C6CBEB-03EC-478B-A439-2AD77CA44E53}" type="parTrans" cxnId="{22907E2C-82BC-4686-9792-95BF18CA6671}">
      <dgm:prSet/>
      <dgm:spPr/>
      <dgm:t>
        <a:bodyPr/>
        <a:lstStyle/>
        <a:p>
          <a:endParaRPr lang="en-US"/>
        </a:p>
      </dgm:t>
    </dgm:pt>
    <dgm:pt modelId="{0C0715E1-5DD7-4F3F-A13C-76246EB236D7}" type="sibTrans" cxnId="{22907E2C-82BC-4686-9792-95BF18CA6671}">
      <dgm:prSet/>
      <dgm:spPr/>
      <dgm:t>
        <a:bodyPr/>
        <a:lstStyle/>
        <a:p>
          <a:endParaRPr lang="en-US"/>
        </a:p>
      </dgm:t>
    </dgm:pt>
    <dgm:pt modelId="{3FB0D004-9D5B-4BD5-8C95-64153279181A}">
      <dgm:prSet phldrT="[Text]" custT="1">
        <dgm:style>
          <a:lnRef idx="2">
            <a:schemeClr val="accent4"/>
          </a:lnRef>
          <a:fillRef idx="1">
            <a:schemeClr val="lt1"/>
          </a:fillRef>
          <a:effectRef idx="0">
            <a:schemeClr val="accent4"/>
          </a:effectRef>
          <a:fontRef idx="minor">
            <a:schemeClr val="dk1"/>
          </a:fontRef>
        </dgm:style>
      </dgm:prSet>
      <dgm:spPr/>
      <dgm:t>
        <a:bodyPr/>
        <a:lstStyle/>
        <a:p>
          <a:r>
            <a:rPr lang="en-US" sz="1400" b="1" i="1" dirty="0" smtClean="0">
              <a:solidFill>
                <a:schemeClr val="tx1"/>
              </a:solidFill>
            </a:rPr>
            <a:t>Recorded    (Estimated)</a:t>
          </a:r>
          <a:endParaRPr lang="en-US" sz="1400" b="1" i="1" dirty="0">
            <a:solidFill>
              <a:schemeClr val="tx1"/>
            </a:solidFill>
          </a:endParaRPr>
        </a:p>
      </dgm:t>
    </dgm:pt>
    <dgm:pt modelId="{0CC34EBA-6104-448D-87E1-CB3DAF3AB640}" type="parTrans" cxnId="{0470E2CC-15F1-49D3-95B8-EE84EE898837}">
      <dgm:prSet/>
      <dgm:spPr/>
      <dgm:t>
        <a:bodyPr/>
        <a:lstStyle/>
        <a:p>
          <a:endParaRPr lang="en-US"/>
        </a:p>
      </dgm:t>
    </dgm:pt>
    <dgm:pt modelId="{78CCC8F5-9F4B-4754-BB28-DF253ED7C54C}" type="sibTrans" cxnId="{0470E2CC-15F1-49D3-95B8-EE84EE898837}">
      <dgm:prSet/>
      <dgm:spPr/>
      <dgm:t>
        <a:bodyPr/>
        <a:lstStyle/>
        <a:p>
          <a:endParaRPr lang="en-US"/>
        </a:p>
      </dgm:t>
    </dgm:pt>
    <dgm:pt modelId="{00F02A0C-8852-4A3B-8E2C-32B20BC3FE20}">
      <dgm:prSet phldrT="[Text]" custT="1">
        <dgm:style>
          <a:lnRef idx="2">
            <a:schemeClr val="accent4"/>
          </a:lnRef>
          <a:fillRef idx="1">
            <a:schemeClr val="lt1"/>
          </a:fillRef>
          <a:effectRef idx="0">
            <a:schemeClr val="accent4"/>
          </a:effectRef>
          <a:fontRef idx="minor">
            <a:schemeClr val="dk1"/>
          </a:fontRef>
        </dgm:style>
      </dgm:prSet>
      <dgm:spPr/>
      <dgm:t>
        <a:bodyPr/>
        <a:lstStyle/>
        <a:p>
          <a:r>
            <a:rPr lang="en-US" sz="1400" b="1" i="1" dirty="0" smtClean="0">
              <a:solidFill>
                <a:schemeClr val="tx1"/>
              </a:solidFill>
            </a:rPr>
            <a:t>Paid</a:t>
          </a:r>
          <a:endParaRPr lang="en-US" sz="1400" b="1" i="1" dirty="0">
            <a:solidFill>
              <a:schemeClr val="tx1"/>
            </a:solidFill>
          </a:endParaRPr>
        </a:p>
      </dgm:t>
    </dgm:pt>
    <dgm:pt modelId="{88FE5ED2-C17A-4BC2-9599-D86B9393C37B}" type="parTrans" cxnId="{F1079C63-EA63-434E-85B7-B0D07EE59C78}">
      <dgm:prSet/>
      <dgm:spPr/>
      <dgm:t>
        <a:bodyPr/>
        <a:lstStyle/>
        <a:p>
          <a:endParaRPr lang="en-US"/>
        </a:p>
      </dgm:t>
    </dgm:pt>
    <dgm:pt modelId="{2F9FF2FF-C158-4CED-8174-220B8D01CE47}" type="sibTrans" cxnId="{F1079C63-EA63-434E-85B7-B0D07EE59C78}">
      <dgm:prSet/>
      <dgm:spPr/>
      <dgm:t>
        <a:bodyPr/>
        <a:lstStyle/>
        <a:p>
          <a:endParaRPr lang="en-US"/>
        </a:p>
      </dgm:t>
    </dgm:pt>
    <dgm:pt modelId="{B41F3146-1976-4538-9738-995D398D8EF6}">
      <dgm:prSet phldrT="[Text]" custT="1">
        <dgm:style>
          <a:lnRef idx="2">
            <a:schemeClr val="accent4"/>
          </a:lnRef>
          <a:fillRef idx="1">
            <a:schemeClr val="lt1"/>
          </a:fillRef>
          <a:effectRef idx="0">
            <a:schemeClr val="accent4"/>
          </a:effectRef>
          <a:fontRef idx="minor">
            <a:schemeClr val="dk1"/>
          </a:fontRef>
        </dgm:style>
      </dgm:prSet>
      <dgm:spPr/>
      <dgm:t>
        <a:bodyPr/>
        <a:lstStyle/>
        <a:p>
          <a:r>
            <a:rPr lang="en-US" sz="1400" b="1" i="1" dirty="0" smtClean="0">
              <a:solidFill>
                <a:schemeClr val="tx1"/>
              </a:solidFill>
            </a:rPr>
            <a:t>Closed</a:t>
          </a:r>
          <a:endParaRPr lang="en-US" sz="1400" b="1" i="1" dirty="0">
            <a:solidFill>
              <a:schemeClr val="tx1"/>
            </a:solidFill>
          </a:endParaRPr>
        </a:p>
      </dgm:t>
    </dgm:pt>
    <dgm:pt modelId="{0203F82D-7FCB-4E78-AD71-3C380D9B3466}" type="parTrans" cxnId="{C25891A9-1677-497C-AFDB-923D2AFD7911}">
      <dgm:prSet/>
      <dgm:spPr/>
      <dgm:t>
        <a:bodyPr/>
        <a:lstStyle/>
        <a:p>
          <a:endParaRPr lang="en-US"/>
        </a:p>
      </dgm:t>
    </dgm:pt>
    <dgm:pt modelId="{A0B8F711-3BAE-4185-BB6E-524C5868403D}" type="sibTrans" cxnId="{C25891A9-1677-497C-AFDB-923D2AFD7911}">
      <dgm:prSet/>
      <dgm:spPr/>
      <dgm:t>
        <a:bodyPr/>
        <a:lstStyle/>
        <a:p>
          <a:endParaRPr lang="en-US"/>
        </a:p>
      </dgm:t>
    </dgm:pt>
    <dgm:pt modelId="{D8A471C5-757D-497D-A027-65F59424A90F}">
      <dgm:prSet phldrT="[Text]" custT="1">
        <dgm:style>
          <a:lnRef idx="2">
            <a:schemeClr val="accent4"/>
          </a:lnRef>
          <a:fillRef idx="1">
            <a:schemeClr val="lt1"/>
          </a:fillRef>
          <a:effectRef idx="0">
            <a:schemeClr val="accent4"/>
          </a:effectRef>
          <a:fontRef idx="minor">
            <a:schemeClr val="dk1"/>
          </a:fontRef>
        </dgm:style>
      </dgm:prSet>
      <dgm:spPr>
        <a:solidFill>
          <a:schemeClr val="bg1">
            <a:lumMod val="65000"/>
          </a:schemeClr>
        </a:solidFill>
      </dgm:spPr>
      <dgm:t>
        <a:bodyPr/>
        <a:lstStyle/>
        <a:p>
          <a:r>
            <a:rPr lang="en-US" sz="1400" b="1" i="1" dirty="0" smtClean="0">
              <a:solidFill>
                <a:schemeClr val="tx1"/>
              </a:solidFill>
            </a:rPr>
            <a:t>Outstanding</a:t>
          </a:r>
          <a:endParaRPr lang="en-US" sz="1400" b="1" i="1" dirty="0">
            <a:solidFill>
              <a:schemeClr val="tx1"/>
            </a:solidFill>
          </a:endParaRPr>
        </a:p>
      </dgm:t>
    </dgm:pt>
    <dgm:pt modelId="{9EE380F9-FB36-49A0-9030-2AF24D3C4BDF}" type="parTrans" cxnId="{B1EFC112-0884-4CA5-9F4C-6116E32B57C9}">
      <dgm:prSet/>
      <dgm:spPr/>
      <dgm:t>
        <a:bodyPr/>
        <a:lstStyle/>
        <a:p>
          <a:endParaRPr lang="en-US"/>
        </a:p>
      </dgm:t>
    </dgm:pt>
    <dgm:pt modelId="{25CF0FB6-625E-447E-9B80-FCD5F163C1C7}" type="sibTrans" cxnId="{B1EFC112-0884-4CA5-9F4C-6116E32B57C9}">
      <dgm:prSet/>
      <dgm:spPr/>
      <dgm:t>
        <a:bodyPr/>
        <a:lstStyle/>
        <a:p>
          <a:endParaRPr lang="en-US"/>
        </a:p>
      </dgm:t>
    </dgm:pt>
    <dgm:pt modelId="{858EC314-BA61-47F0-A750-A1973F94D8D5}" type="pres">
      <dgm:prSet presAssocID="{38DD7CAB-BBC9-41BE-8EC6-D19246B0BB24}" presName="Name0" presStyleCnt="0">
        <dgm:presLayoutVars>
          <dgm:dir/>
          <dgm:animLvl val="lvl"/>
          <dgm:resizeHandles val="exact"/>
        </dgm:presLayoutVars>
      </dgm:prSet>
      <dgm:spPr/>
    </dgm:pt>
    <dgm:pt modelId="{D2D1A7C6-78CD-4B13-9B6B-28E064733F9B}" type="pres">
      <dgm:prSet presAssocID="{3064E7F5-038B-47BC-87C6-646EE093F431}" presName="parTxOnly" presStyleLbl="node1" presStyleIdx="0" presStyleCnt="6">
        <dgm:presLayoutVars>
          <dgm:chMax val="0"/>
          <dgm:chPref val="0"/>
          <dgm:bulletEnabled val="1"/>
        </dgm:presLayoutVars>
      </dgm:prSet>
      <dgm:spPr/>
      <dgm:t>
        <a:bodyPr/>
        <a:lstStyle/>
        <a:p>
          <a:endParaRPr lang="en-US"/>
        </a:p>
      </dgm:t>
    </dgm:pt>
    <dgm:pt modelId="{1178E996-742B-42E1-93CC-2CF670348EB0}" type="pres">
      <dgm:prSet presAssocID="{9E4CAD9A-65BD-4261-85AD-F993E8F69DD1}" presName="parTxOnlySpace" presStyleCnt="0"/>
      <dgm:spPr/>
    </dgm:pt>
    <dgm:pt modelId="{6F5D4D82-FCB9-4FD6-BEF8-B3EA6DC89AAF}" type="pres">
      <dgm:prSet presAssocID="{72ADC3BA-E356-437B-A701-FBDD1938F5C4}" presName="parTxOnly" presStyleLbl="node1" presStyleIdx="1" presStyleCnt="6">
        <dgm:presLayoutVars>
          <dgm:chMax val="0"/>
          <dgm:chPref val="0"/>
          <dgm:bulletEnabled val="1"/>
        </dgm:presLayoutVars>
      </dgm:prSet>
      <dgm:spPr/>
      <dgm:t>
        <a:bodyPr/>
        <a:lstStyle/>
        <a:p>
          <a:endParaRPr lang="en-US"/>
        </a:p>
      </dgm:t>
    </dgm:pt>
    <dgm:pt modelId="{F691A7DE-B950-44F9-A70A-020AE9601381}" type="pres">
      <dgm:prSet presAssocID="{0C0715E1-5DD7-4F3F-A13C-76246EB236D7}" presName="parTxOnlySpace" presStyleCnt="0"/>
      <dgm:spPr/>
    </dgm:pt>
    <dgm:pt modelId="{2DC93C85-E0AB-4260-BB89-EF564301EE26}" type="pres">
      <dgm:prSet presAssocID="{3FB0D004-9D5B-4BD5-8C95-64153279181A}" presName="parTxOnly" presStyleLbl="node1" presStyleIdx="2" presStyleCnt="6">
        <dgm:presLayoutVars>
          <dgm:chMax val="0"/>
          <dgm:chPref val="0"/>
          <dgm:bulletEnabled val="1"/>
        </dgm:presLayoutVars>
      </dgm:prSet>
      <dgm:spPr/>
      <dgm:t>
        <a:bodyPr/>
        <a:lstStyle/>
        <a:p>
          <a:endParaRPr lang="en-US"/>
        </a:p>
      </dgm:t>
    </dgm:pt>
    <dgm:pt modelId="{19FF001B-F6F9-4E6A-A5B1-F781304075FD}" type="pres">
      <dgm:prSet presAssocID="{78CCC8F5-9F4B-4754-BB28-DF253ED7C54C}" presName="parTxOnlySpace" presStyleCnt="0"/>
      <dgm:spPr/>
    </dgm:pt>
    <dgm:pt modelId="{4128EF9B-0CF8-4D39-9881-4C3CEB41BC76}" type="pres">
      <dgm:prSet presAssocID="{D8A471C5-757D-497D-A027-65F59424A90F}" presName="parTxOnly" presStyleLbl="node1" presStyleIdx="3" presStyleCnt="6" custScaleX="119377">
        <dgm:presLayoutVars>
          <dgm:chMax val="0"/>
          <dgm:chPref val="0"/>
          <dgm:bulletEnabled val="1"/>
        </dgm:presLayoutVars>
      </dgm:prSet>
      <dgm:spPr/>
      <dgm:t>
        <a:bodyPr/>
        <a:lstStyle/>
        <a:p>
          <a:endParaRPr lang="en-US"/>
        </a:p>
      </dgm:t>
    </dgm:pt>
    <dgm:pt modelId="{EB740EE2-C749-4EF1-A8E1-2933EC301A11}" type="pres">
      <dgm:prSet presAssocID="{25CF0FB6-625E-447E-9B80-FCD5F163C1C7}" presName="parTxOnlySpace" presStyleCnt="0"/>
      <dgm:spPr/>
    </dgm:pt>
    <dgm:pt modelId="{849DC9CA-3C12-437F-BB28-0831233A0E12}" type="pres">
      <dgm:prSet presAssocID="{00F02A0C-8852-4A3B-8E2C-32B20BC3FE20}" presName="parTxOnly" presStyleLbl="node1" presStyleIdx="4" presStyleCnt="6" custScaleX="76654">
        <dgm:presLayoutVars>
          <dgm:chMax val="0"/>
          <dgm:chPref val="0"/>
          <dgm:bulletEnabled val="1"/>
        </dgm:presLayoutVars>
      </dgm:prSet>
      <dgm:spPr/>
      <dgm:t>
        <a:bodyPr/>
        <a:lstStyle/>
        <a:p>
          <a:endParaRPr lang="en-US"/>
        </a:p>
      </dgm:t>
    </dgm:pt>
    <dgm:pt modelId="{78583E94-4344-49CF-B900-68564855B741}" type="pres">
      <dgm:prSet presAssocID="{2F9FF2FF-C158-4CED-8174-220B8D01CE47}" presName="parTxOnlySpace" presStyleCnt="0"/>
      <dgm:spPr/>
    </dgm:pt>
    <dgm:pt modelId="{F4F65A34-463A-4B49-B42F-2D3F4BF11FE1}" type="pres">
      <dgm:prSet presAssocID="{B41F3146-1976-4538-9738-995D398D8EF6}" presName="parTxOnly" presStyleLbl="node1" presStyleIdx="5" presStyleCnt="6" custScaleX="89639">
        <dgm:presLayoutVars>
          <dgm:chMax val="0"/>
          <dgm:chPref val="0"/>
          <dgm:bulletEnabled val="1"/>
        </dgm:presLayoutVars>
      </dgm:prSet>
      <dgm:spPr/>
      <dgm:t>
        <a:bodyPr/>
        <a:lstStyle/>
        <a:p>
          <a:endParaRPr lang="en-US"/>
        </a:p>
      </dgm:t>
    </dgm:pt>
  </dgm:ptLst>
  <dgm:cxnLst>
    <dgm:cxn modelId="{11E5ED7F-9B9F-4323-A64E-0CCEC7396561}" type="presOf" srcId="{72ADC3BA-E356-437B-A701-FBDD1938F5C4}" destId="{6F5D4D82-FCB9-4FD6-BEF8-B3EA6DC89AAF}" srcOrd="0" destOrd="0" presId="urn:microsoft.com/office/officeart/2005/8/layout/chevron1"/>
    <dgm:cxn modelId="{9C6DCB13-883E-46B1-995C-99AC6A99EE33}" type="presOf" srcId="{3FB0D004-9D5B-4BD5-8C95-64153279181A}" destId="{2DC93C85-E0AB-4260-BB89-EF564301EE26}" srcOrd="0" destOrd="0" presId="urn:microsoft.com/office/officeart/2005/8/layout/chevron1"/>
    <dgm:cxn modelId="{C45F521A-6739-4B69-ACF9-BE2F675966E1}" type="presOf" srcId="{D8A471C5-757D-497D-A027-65F59424A90F}" destId="{4128EF9B-0CF8-4D39-9881-4C3CEB41BC76}" srcOrd="0" destOrd="0" presId="urn:microsoft.com/office/officeart/2005/8/layout/chevron1"/>
    <dgm:cxn modelId="{F8AB859B-E190-4192-8385-55071316C8FF}" type="presOf" srcId="{3064E7F5-038B-47BC-87C6-646EE093F431}" destId="{D2D1A7C6-78CD-4B13-9B6B-28E064733F9B}" srcOrd="0" destOrd="0" presId="urn:microsoft.com/office/officeart/2005/8/layout/chevron1"/>
    <dgm:cxn modelId="{B1EFC112-0884-4CA5-9F4C-6116E32B57C9}" srcId="{38DD7CAB-BBC9-41BE-8EC6-D19246B0BB24}" destId="{D8A471C5-757D-497D-A027-65F59424A90F}" srcOrd="3" destOrd="0" parTransId="{9EE380F9-FB36-49A0-9030-2AF24D3C4BDF}" sibTransId="{25CF0FB6-625E-447E-9B80-FCD5F163C1C7}"/>
    <dgm:cxn modelId="{7DB203DB-4CA2-41AB-84E0-E6D1B7A699F6}" type="presOf" srcId="{38DD7CAB-BBC9-41BE-8EC6-D19246B0BB24}" destId="{858EC314-BA61-47F0-A750-A1973F94D8D5}" srcOrd="0" destOrd="0" presId="urn:microsoft.com/office/officeart/2005/8/layout/chevron1"/>
    <dgm:cxn modelId="{F1079C63-EA63-434E-85B7-B0D07EE59C78}" srcId="{38DD7CAB-BBC9-41BE-8EC6-D19246B0BB24}" destId="{00F02A0C-8852-4A3B-8E2C-32B20BC3FE20}" srcOrd="4" destOrd="0" parTransId="{88FE5ED2-C17A-4BC2-9599-D86B9393C37B}" sibTransId="{2F9FF2FF-C158-4CED-8174-220B8D01CE47}"/>
    <dgm:cxn modelId="{C25891A9-1677-497C-AFDB-923D2AFD7911}" srcId="{38DD7CAB-BBC9-41BE-8EC6-D19246B0BB24}" destId="{B41F3146-1976-4538-9738-995D398D8EF6}" srcOrd="5" destOrd="0" parTransId="{0203F82D-7FCB-4E78-AD71-3C380D9B3466}" sibTransId="{A0B8F711-3BAE-4185-BB6E-524C5868403D}"/>
    <dgm:cxn modelId="{F8B2C711-4736-4074-BC06-C42D6974C654}" type="presOf" srcId="{00F02A0C-8852-4A3B-8E2C-32B20BC3FE20}" destId="{849DC9CA-3C12-437F-BB28-0831233A0E12}" srcOrd="0" destOrd="0" presId="urn:microsoft.com/office/officeart/2005/8/layout/chevron1"/>
    <dgm:cxn modelId="{22907E2C-82BC-4686-9792-95BF18CA6671}" srcId="{38DD7CAB-BBC9-41BE-8EC6-D19246B0BB24}" destId="{72ADC3BA-E356-437B-A701-FBDD1938F5C4}" srcOrd="1" destOrd="0" parTransId="{27C6CBEB-03EC-478B-A439-2AD77CA44E53}" sibTransId="{0C0715E1-5DD7-4F3F-A13C-76246EB236D7}"/>
    <dgm:cxn modelId="{FB598F6A-E0DD-4A61-9D31-EAF7B716BFA5}" srcId="{38DD7CAB-BBC9-41BE-8EC6-D19246B0BB24}" destId="{3064E7F5-038B-47BC-87C6-646EE093F431}" srcOrd="0" destOrd="0" parTransId="{DCA974FA-1AAC-44D0-BE8D-E07FE906C5BC}" sibTransId="{9E4CAD9A-65BD-4261-85AD-F993E8F69DD1}"/>
    <dgm:cxn modelId="{0470E2CC-15F1-49D3-95B8-EE84EE898837}" srcId="{38DD7CAB-BBC9-41BE-8EC6-D19246B0BB24}" destId="{3FB0D004-9D5B-4BD5-8C95-64153279181A}" srcOrd="2" destOrd="0" parTransId="{0CC34EBA-6104-448D-87E1-CB3DAF3AB640}" sibTransId="{78CCC8F5-9F4B-4754-BB28-DF253ED7C54C}"/>
    <dgm:cxn modelId="{F777AAD5-EFA6-4052-9A3D-BB3C727271AB}" type="presOf" srcId="{B41F3146-1976-4538-9738-995D398D8EF6}" destId="{F4F65A34-463A-4B49-B42F-2D3F4BF11FE1}" srcOrd="0" destOrd="0" presId="urn:microsoft.com/office/officeart/2005/8/layout/chevron1"/>
    <dgm:cxn modelId="{750F3897-2A01-441C-9230-B63B7F569CDB}" type="presParOf" srcId="{858EC314-BA61-47F0-A750-A1973F94D8D5}" destId="{D2D1A7C6-78CD-4B13-9B6B-28E064733F9B}" srcOrd="0" destOrd="0" presId="urn:microsoft.com/office/officeart/2005/8/layout/chevron1"/>
    <dgm:cxn modelId="{8C73A135-6FF1-4F89-A13E-7E31225D065D}" type="presParOf" srcId="{858EC314-BA61-47F0-A750-A1973F94D8D5}" destId="{1178E996-742B-42E1-93CC-2CF670348EB0}" srcOrd="1" destOrd="0" presId="urn:microsoft.com/office/officeart/2005/8/layout/chevron1"/>
    <dgm:cxn modelId="{3C803756-3407-4D71-9506-98EE6DC63900}" type="presParOf" srcId="{858EC314-BA61-47F0-A750-A1973F94D8D5}" destId="{6F5D4D82-FCB9-4FD6-BEF8-B3EA6DC89AAF}" srcOrd="2" destOrd="0" presId="urn:microsoft.com/office/officeart/2005/8/layout/chevron1"/>
    <dgm:cxn modelId="{8993AB42-1860-48D9-BDB7-212EBC31E540}" type="presParOf" srcId="{858EC314-BA61-47F0-A750-A1973F94D8D5}" destId="{F691A7DE-B950-44F9-A70A-020AE9601381}" srcOrd="3" destOrd="0" presId="urn:microsoft.com/office/officeart/2005/8/layout/chevron1"/>
    <dgm:cxn modelId="{B3DA029F-289F-4582-B6EE-4FE34A93B972}" type="presParOf" srcId="{858EC314-BA61-47F0-A750-A1973F94D8D5}" destId="{2DC93C85-E0AB-4260-BB89-EF564301EE26}" srcOrd="4" destOrd="0" presId="urn:microsoft.com/office/officeart/2005/8/layout/chevron1"/>
    <dgm:cxn modelId="{7A20772C-358D-42E0-8C9D-2C464737BA79}" type="presParOf" srcId="{858EC314-BA61-47F0-A750-A1973F94D8D5}" destId="{19FF001B-F6F9-4E6A-A5B1-F781304075FD}" srcOrd="5" destOrd="0" presId="urn:microsoft.com/office/officeart/2005/8/layout/chevron1"/>
    <dgm:cxn modelId="{088D93C4-B514-4409-99D7-FCEE4BBCBDF9}" type="presParOf" srcId="{858EC314-BA61-47F0-A750-A1973F94D8D5}" destId="{4128EF9B-0CF8-4D39-9881-4C3CEB41BC76}" srcOrd="6" destOrd="0" presId="urn:microsoft.com/office/officeart/2005/8/layout/chevron1"/>
    <dgm:cxn modelId="{4274F096-5B4E-4796-AAED-2BB6DECBA1A2}" type="presParOf" srcId="{858EC314-BA61-47F0-A750-A1973F94D8D5}" destId="{EB740EE2-C749-4EF1-A8E1-2933EC301A11}" srcOrd="7" destOrd="0" presId="urn:microsoft.com/office/officeart/2005/8/layout/chevron1"/>
    <dgm:cxn modelId="{9252F977-E2C2-4AA6-BFCA-5538A99F2A28}" type="presParOf" srcId="{858EC314-BA61-47F0-A750-A1973F94D8D5}" destId="{849DC9CA-3C12-437F-BB28-0831233A0E12}" srcOrd="8" destOrd="0" presId="urn:microsoft.com/office/officeart/2005/8/layout/chevron1"/>
    <dgm:cxn modelId="{785E250E-866D-4E64-BF7A-1E6C673C2975}" type="presParOf" srcId="{858EC314-BA61-47F0-A750-A1973F94D8D5}" destId="{78583E94-4344-49CF-B900-68564855B741}" srcOrd="9" destOrd="0" presId="urn:microsoft.com/office/officeart/2005/8/layout/chevron1"/>
    <dgm:cxn modelId="{2A42F9E0-0CED-42B6-9F12-C3ACC9AA80DF}" type="presParOf" srcId="{858EC314-BA61-47F0-A750-A1973F94D8D5}" destId="{F4F65A34-463A-4B49-B42F-2D3F4BF11FE1}" srcOrd="10" destOrd="0" presId="urn:microsoft.com/office/officeart/2005/8/layout/chevron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8FFFDB55-56E3-44BF-B247-D19BCF3AAF9C}" type="doc">
      <dgm:prSet loTypeId="urn:microsoft.com/office/officeart/2005/8/layout/hierarchy2" loCatId="hierarchy" qsTypeId="urn:microsoft.com/office/officeart/2005/8/quickstyle/simple1" qsCatId="simple" csTypeId="urn:microsoft.com/office/officeart/2005/8/colors/accent0_1" csCatId="mainScheme" phldr="1"/>
      <dgm:spPr/>
      <dgm:t>
        <a:bodyPr/>
        <a:lstStyle/>
        <a:p>
          <a:endParaRPr lang="en-US"/>
        </a:p>
      </dgm:t>
    </dgm:pt>
    <dgm:pt modelId="{E58D5F0F-90AF-4CC4-9562-8C2AF3FE2E04}">
      <dgm:prSet phldrT="[Text]" custT="1"/>
      <dgm:spPr/>
      <dgm:t>
        <a:bodyPr/>
        <a:lstStyle/>
        <a:p>
          <a:r>
            <a:rPr lang="en-US" sz="2600" dirty="0" smtClean="0"/>
            <a:t>URR</a:t>
          </a:r>
          <a:endParaRPr lang="en-US" sz="2600" dirty="0"/>
        </a:p>
      </dgm:t>
    </dgm:pt>
    <dgm:pt modelId="{84DFBF4B-2383-41BE-B096-1955A977E3E2}" type="parTrans" cxnId="{A27DD795-639E-41ED-818E-0F22EDEBE693}">
      <dgm:prSet/>
      <dgm:spPr/>
      <dgm:t>
        <a:bodyPr/>
        <a:lstStyle/>
        <a:p>
          <a:endParaRPr lang="en-US"/>
        </a:p>
      </dgm:t>
    </dgm:pt>
    <dgm:pt modelId="{97884B77-2D30-4453-9435-F325F09B6399}" type="sibTrans" cxnId="{A27DD795-639E-41ED-818E-0F22EDEBE693}">
      <dgm:prSet/>
      <dgm:spPr/>
      <dgm:t>
        <a:bodyPr/>
        <a:lstStyle/>
        <a:p>
          <a:endParaRPr lang="en-US"/>
        </a:p>
      </dgm:t>
    </dgm:pt>
    <dgm:pt modelId="{BCFB8D94-A8F2-4233-9FBC-D994A52BA178}">
      <dgm:prSet phldrT="[Text]" custT="1"/>
      <dgm:spPr/>
      <dgm:t>
        <a:bodyPr/>
        <a:lstStyle/>
        <a:p>
          <a:r>
            <a:rPr lang="en-US" sz="2600" dirty="0" smtClean="0"/>
            <a:t>PDR</a:t>
          </a:r>
          <a:endParaRPr lang="en-US" sz="2600" dirty="0"/>
        </a:p>
      </dgm:t>
    </dgm:pt>
    <dgm:pt modelId="{A2633DF0-62AA-4B2E-8E3F-E60B0E018CD1}" type="parTrans" cxnId="{00DE6C94-8695-40F9-8943-63ECD5AF11C9}">
      <dgm:prSet/>
      <dgm:spPr/>
      <dgm:t>
        <a:bodyPr/>
        <a:lstStyle/>
        <a:p>
          <a:endParaRPr lang="en-US" dirty="0"/>
        </a:p>
      </dgm:t>
    </dgm:pt>
    <dgm:pt modelId="{AB1438B9-5037-4A72-AB47-CB136B47A2EB}" type="sibTrans" cxnId="{00DE6C94-8695-40F9-8943-63ECD5AF11C9}">
      <dgm:prSet/>
      <dgm:spPr/>
      <dgm:t>
        <a:bodyPr/>
        <a:lstStyle/>
        <a:p>
          <a:endParaRPr lang="en-US"/>
        </a:p>
      </dgm:t>
    </dgm:pt>
    <dgm:pt modelId="{66DAB845-E171-4BF4-8F48-D297177C25EB}">
      <dgm:prSet phldrT="[Text]" custT="1"/>
      <dgm:spPr/>
      <dgm:t>
        <a:bodyPr/>
        <a:lstStyle/>
        <a:p>
          <a:r>
            <a:rPr lang="en-US" sz="2600" dirty="0" smtClean="0"/>
            <a:t>UPR    </a:t>
          </a:r>
          <a:r>
            <a:rPr lang="en-US" sz="1200" dirty="0" smtClean="0">
              <a:solidFill>
                <a:srgbClr val="FF0000"/>
              </a:solidFill>
            </a:rPr>
            <a:t>Non-Uniform Risks</a:t>
          </a:r>
          <a:endParaRPr lang="en-US" sz="2600" dirty="0">
            <a:solidFill>
              <a:srgbClr val="FF0000"/>
            </a:solidFill>
          </a:endParaRPr>
        </a:p>
      </dgm:t>
    </dgm:pt>
    <dgm:pt modelId="{5CAA2479-4E14-413E-8DEF-66359DFD9700}" type="parTrans" cxnId="{8529793E-2D84-44B8-BD96-077F0F46F5E0}">
      <dgm:prSet/>
      <dgm:spPr/>
      <dgm:t>
        <a:bodyPr/>
        <a:lstStyle/>
        <a:p>
          <a:endParaRPr lang="en-US" dirty="0"/>
        </a:p>
      </dgm:t>
    </dgm:pt>
    <dgm:pt modelId="{A9843FCA-D0FF-4A15-952D-EAE1C3B4835C}" type="sibTrans" cxnId="{8529793E-2D84-44B8-BD96-077F0F46F5E0}">
      <dgm:prSet/>
      <dgm:spPr/>
      <dgm:t>
        <a:bodyPr/>
        <a:lstStyle/>
        <a:p>
          <a:endParaRPr lang="en-US"/>
        </a:p>
      </dgm:t>
    </dgm:pt>
    <dgm:pt modelId="{34D794B0-A3D2-4247-8A1F-9D31E1080E02}" type="pres">
      <dgm:prSet presAssocID="{8FFFDB55-56E3-44BF-B247-D19BCF3AAF9C}" presName="diagram" presStyleCnt="0">
        <dgm:presLayoutVars>
          <dgm:chPref val="1"/>
          <dgm:dir/>
          <dgm:animOne val="branch"/>
          <dgm:animLvl val="lvl"/>
          <dgm:resizeHandles val="exact"/>
        </dgm:presLayoutVars>
      </dgm:prSet>
      <dgm:spPr/>
      <dgm:t>
        <a:bodyPr/>
        <a:lstStyle/>
        <a:p>
          <a:endParaRPr lang="en-US"/>
        </a:p>
      </dgm:t>
    </dgm:pt>
    <dgm:pt modelId="{9A6B55C0-B000-4F09-ACBD-5A6F4355681E}" type="pres">
      <dgm:prSet presAssocID="{E58D5F0F-90AF-4CC4-9562-8C2AF3FE2E04}" presName="root1" presStyleCnt="0"/>
      <dgm:spPr/>
    </dgm:pt>
    <dgm:pt modelId="{D3FEF851-9565-4AB4-89A2-28B63EB1E0AF}" type="pres">
      <dgm:prSet presAssocID="{E58D5F0F-90AF-4CC4-9562-8C2AF3FE2E04}" presName="LevelOneTextNode" presStyleLbl="node0" presStyleIdx="0" presStyleCnt="1" custScaleX="118151">
        <dgm:presLayoutVars>
          <dgm:chPref val="3"/>
        </dgm:presLayoutVars>
      </dgm:prSet>
      <dgm:spPr/>
      <dgm:t>
        <a:bodyPr/>
        <a:lstStyle/>
        <a:p>
          <a:endParaRPr lang="en-US"/>
        </a:p>
      </dgm:t>
    </dgm:pt>
    <dgm:pt modelId="{168DEF32-BE59-4EBA-8E4B-33BF44720FD8}" type="pres">
      <dgm:prSet presAssocID="{E58D5F0F-90AF-4CC4-9562-8C2AF3FE2E04}" presName="level2hierChild" presStyleCnt="0"/>
      <dgm:spPr/>
    </dgm:pt>
    <dgm:pt modelId="{4C694788-8115-4EDB-847A-57AC43A7412B}" type="pres">
      <dgm:prSet presAssocID="{A2633DF0-62AA-4B2E-8E3F-E60B0E018CD1}" presName="conn2-1" presStyleLbl="parChTrans1D2" presStyleIdx="0" presStyleCnt="2"/>
      <dgm:spPr/>
      <dgm:t>
        <a:bodyPr/>
        <a:lstStyle/>
        <a:p>
          <a:endParaRPr lang="en-US"/>
        </a:p>
      </dgm:t>
    </dgm:pt>
    <dgm:pt modelId="{AAAD52C1-5383-457B-9158-03DB67284FF1}" type="pres">
      <dgm:prSet presAssocID="{A2633DF0-62AA-4B2E-8E3F-E60B0E018CD1}" presName="connTx" presStyleLbl="parChTrans1D2" presStyleIdx="0" presStyleCnt="2"/>
      <dgm:spPr/>
      <dgm:t>
        <a:bodyPr/>
        <a:lstStyle/>
        <a:p>
          <a:endParaRPr lang="en-US"/>
        </a:p>
      </dgm:t>
    </dgm:pt>
    <dgm:pt modelId="{2708507F-5DE8-43CD-9030-DC1FE1C4248E}" type="pres">
      <dgm:prSet presAssocID="{BCFB8D94-A8F2-4233-9FBC-D994A52BA178}" presName="root2" presStyleCnt="0"/>
      <dgm:spPr/>
    </dgm:pt>
    <dgm:pt modelId="{C4E1EAAC-EAB2-4ED5-82D5-F274AB97FF1B}" type="pres">
      <dgm:prSet presAssocID="{BCFB8D94-A8F2-4233-9FBC-D994A52BA178}" presName="LevelTwoTextNode" presStyleLbl="node2" presStyleIdx="0" presStyleCnt="2" custScaleX="118982">
        <dgm:presLayoutVars>
          <dgm:chPref val="3"/>
        </dgm:presLayoutVars>
      </dgm:prSet>
      <dgm:spPr/>
      <dgm:t>
        <a:bodyPr/>
        <a:lstStyle/>
        <a:p>
          <a:endParaRPr lang="en-US"/>
        </a:p>
      </dgm:t>
    </dgm:pt>
    <dgm:pt modelId="{15496E85-DB05-48EF-B9F2-1E4A30D7558F}" type="pres">
      <dgm:prSet presAssocID="{BCFB8D94-A8F2-4233-9FBC-D994A52BA178}" presName="level3hierChild" presStyleCnt="0"/>
      <dgm:spPr/>
    </dgm:pt>
    <dgm:pt modelId="{6F7790CF-31D4-4191-A6AD-E07103FD6D85}" type="pres">
      <dgm:prSet presAssocID="{5CAA2479-4E14-413E-8DEF-66359DFD9700}" presName="conn2-1" presStyleLbl="parChTrans1D2" presStyleIdx="1" presStyleCnt="2"/>
      <dgm:spPr/>
      <dgm:t>
        <a:bodyPr/>
        <a:lstStyle/>
        <a:p>
          <a:endParaRPr lang="en-US"/>
        </a:p>
      </dgm:t>
    </dgm:pt>
    <dgm:pt modelId="{75399A1C-BBB5-4180-9731-CBF5865D95F3}" type="pres">
      <dgm:prSet presAssocID="{5CAA2479-4E14-413E-8DEF-66359DFD9700}" presName="connTx" presStyleLbl="parChTrans1D2" presStyleIdx="1" presStyleCnt="2"/>
      <dgm:spPr/>
      <dgm:t>
        <a:bodyPr/>
        <a:lstStyle/>
        <a:p>
          <a:endParaRPr lang="en-US"/>
        </a:p>
      </dgm:t>
    </dgm:pt>
    <dgm:pt modelId="{38760B23-D337-462E-9F10-FF1E017AB03F}" type="pres">
      <dgm:prSet presAssocID="{66DAB845-E171-4BF4-8F48-D297177C25EB}" presName="root2" presStyleCnt="0"/>
      <dgm:spPr/>
    </dgm:pt>
    <dgm:pt modelId="{044CC1E4-DA4C-410C-9C07-FA18030CB72A}" type="pres">
      <dgm:prSet presAssocID="{66DAB845-E171-4BF4-8F48-D297177C25EB}" presName="LevelTwoTextNode" presStyleLbl="node2" presStyleIdx="1" presStyleCnt="2" custScaleX="118982">
        <dgm:presLayoutVars>
          <dgm:chPref val="3"/>
        </dgm:presLayoutVars>
      </dgm:prSet>
      <dgm:spPr/>
      <dgm:t>
        <a:bodyPr/>
        <a:lstStyle/>
        <a:p>
          <a:endParaRPr lang="en-US"/>
        </a:p>
      </dgm:t>
    </dgm:pt>
    <dgm:pt modelId="{7A974DA2-370A-4292-8E1E-C14CEAEFF51F}" type="pres">
      <dgm:prSet presAssocID="{66DAB845-E171-4BF4-8F48-D297177C25EB}" presName="level3hierChild" presStyleCnt="0"/>
      <dgm:spPr/>
    </dgm:pt>
  </dgm:ptLst>
  <dgm:cxnLst>
    <dgm:cxn modelId="{8F87ED38-9EBA-4C3E-B345-C39A6C90480C}" type="presOf" srcId="{5CAA2479-4E14-413E-8DEF-66359DFD9700}" destId="{6F7790CF-31D4-4191-A6AD-E07103FD6D85}" srcOrd="0" destOrd="0" presId="urn:microsoft.com/office/officeart/2005/8/layout/hierarchy2"/>
    <dgm:cxn modelId="{4E31CACF-1897-4F7C-8C1A-EAE8879D99C2}" type="presOf" srcId="{66DAB845-E171-4BF4-8F48-D297177C25EB}" destId="{044CC1E4-DA4C-410C-9C07-FA18030CB72A}" srcOrd="0" destOrd="0" presId="urn:microsoft.com/office/officeart/2005/8/layout/hierarchy2"/>
    <dgm:cxn modelId="{AE902BE7-9292-4ECF-8B27-0C735C477622}" type="presOf" srcId="{5CAA2479-4E14-413E-8DEF-66359DFD9700}" destId="{75399A1C-BBB5-4180-9731-CBF5865D95F3}" srcOrd="1" destOrd="0" presId="urn:microsoft.com/office/officeart/2005/8/layout/hierarchy2"/>
    <dgm:cxn modelId="{00DE6C94-8695-40F9-8943-63ECD5AF11C9}" srcId="{E58D5F0F-90AF-4CC4-9562-8C2AF3FE2E04}" destId="{BCFB8D94-A8F2-4233-9FBC-D994A52BA178}" srcOrd="0" destOrd="0" parTransId="{A2633DF0-62AA-4B2E-8E3F-E60B0E018CD1}" sibTransId="{AB1438B9-5037-4A72-AB47-CB136B47A2EB}"/>
    <dgm:cxn modelId="{E1554713-65CC-4B65-8027-6D93FD7DFB44}" type="presOf" srcId="{8FFFDB55-56E3-44BF-B247-D19BCF3AAF9C}" destId="{34D794B0-A3D2-4247-8A1F-9D31E1080E02}" srcOrd="0" destOrd="0" presId="urn:microsoft.com/office/officeart/2005/8/layout/hierarchy2"/>
    <dgm:cxn modelId="{85D2766E-B137-4B2A-A717-C8A5D665A247}" type="presOf" srcId="{BCFB8D94-A8F2-4233-9FBC-D994A52BA178}" destId="{C4E1EAAC-EAB2-4ED5-82D5-F274AB97FF1B}" srcOrd="0" destOrd="0" presId="urn:microsoft.com/office/officeart/2005/8/layout/hierarchy2"/>
    <dgm:cxn modelId="{441D803F-7479-47EC-BA5B-0AC0DC7C395D}" type="presOf" srcId="{E58D5F0F-90AF-4CC4-9562-8C2AF3FE2E04}" destId="{D3FEF851-9565-4AB4-89A2-28B63EB1E0AF}" srcOrd="0" destOrd="0" presId="urn:microsoft.com/office/officeart/2005/8/layout/hierarchy2"/>
    <dgm:cxn modelId="{A27DD795-639E-41ED-818E-0F22EDEBE693}" srcId="{8FFFDB55-56E3-44BF-B247-D19BCF3AAF9C}" destId="{E58D5F0F-90AF-4CC4-9562-8C2AF3FE2E04}" srcOrd="0" destOrd="0" parTransId="{84DFBF4B-2383-41BE-B096-1955A977E3E2}" sibTransId="{97884B77-2D30-4453-9435-F325F09B6399}"/>
    <dgm:cxn modelId="{8529793E-2D84-44B8-BD96-077F0F46F5E0}" srcId="{E58D5F0F-90AF-4CC4-9562-8C2AF3FE2E04}" destId="{66DAB845-E171-4BF4-8F48-D297177C25EB}" srcOrd="1" destOrd="0" parTransId="{5CAA2479-4E14-413E-8DEF-66359DFD9700}" sibTransId="{A9843FCA-D0FF-4A15-952D-EAE1C3B4835C}"/>
    <dgm:cxn modelId="{A3B7C501-F280-498B-B7F6-1BD8A630ADA3}" type="presOf" srcId="{A2633DF0-62AA-4B2E-8E3F-E60B0E018CD1}" destId="{AAAD52C1-5383-457B-9158-03DB67284FF1}" srcOrd="1" destOrd="0" presId="urn:microsoft.com/office/officeart/2005/8/layout/hierarchy2"/>
    <dgm:cxn modelId="{DF47834A-2AEB-4504-A69B-D284407452CB}" type="presOf" srcId="{A2633DF0-62AA-4B2E-8E3F-E60B0E018CD1}" destId="{4C694788-8115-4EDB-847A-57AC43A7412B}" srcOrd="0" destOrd="0" presId="urn:microsoft.com/office/officeart/2005/8/layout/hierarchy2"/>
    <dgm:cxn modelId="{4DAA7547-1B7B-498A-9CB2-D919357386D0}" type="presParOf" srcId="{34D794B0-A3D2-4247-8A1F-9D31E1080E02}" destId="{9A6B55C0-B000-4F09-ACBD-5A6F4355681E}" srcOrd="0" destOrd="0" presId="urn:microsoft.com/office/officeart/2005/8/layout/hierarchy2"/>
    <dgm:cxn modelId="{BA6428A6-8F92-4C0B-9CFA-507EBB224223}" type="presParOf" srcId="{9A6B55C0-B000-4F09-ACBD-5A6F4355681E}" destId="{D3FEF851-9565-4AB4-89A2-28B63EB1E0AF}" srcOrd="0" destOrd="0" presId="urn:microsoft.com/office/officeart/2005/8/layout/hierarchy2"/>
    <dgm:cxn modelId="{28112F5D-BEB2-4C52-956C-1E994F1D6F12}" type="presParOf" srcId="{9A6B55C0-B000-4F09-ACBD-5A6F4355681E}" destId="{168DEF32-BE59-4EBA-8E4B-33BF44720FD8}" srcOrd="1" destOrd="0" presId="urn:microsoft.com/office/officeart/2005/8/layout/hierarchy2"/>
    <dgm:cxn modelId="{F378AED4-B049-4FCD-B7AF-3EA85CA6C7B1}" type="presParOf" srcId="{168DEF32-BE59-4EBA-8E4B-33BF44720FD8}" destId="{4C694788-8115-4EDB-847A-57AC43A7412B}" srcOrd="0" destOrd="0" presId="urn:microsoft.com/office/officeart/2005/8/layout/hierarchy2"/>
    <dgm:cxn modelId="{B7AFAFC8-2A73-4533-980E-1698DA46F99C}" type="presParOf" srcId="{4C694788-8115-4EDB-847A-57AC43A7412B}" destId="{AAAD52C1-5383-457B-9158-03DB67284FF1}" srcOrd="0" destOrd="0" presId="urn:microsoft.com/office/officeart/2005/8/layout/hierarchy2"/>
    <dgm:cxn modelId="{B1F252CA-B467-4102-A465-577D5B83796B}" type="presParOf" srcId="{168DEF32-BE59-4EBA-8E4B-33BF44720FD8}" destId="{2708507F-5DE8-43CD-9030-DC1FE1C4248E}" srcOrd="1" destOrd="0" presId="urn:microsoft.com/office/officeart/2005/8/layout/hierarchy2"/>
    <dgm:cxn modelId="{30509976-AB48-4ABD-881C-C6AB8E07B3FF}" type="presParOf" srcId="{2708507F-5DE8-43CD-9030-DC1FE1C4248E}" destId="{C4E1EAAC-EAB2-4ED5-82D5-F274AB97FF1B}" srcOrd="0" destOrd="0" presId="urn:microsoft.com/office/officeart/2005/8/layout/hierarchy2"/>
    <dgm:cxn modelId="{976B0E4A-41C2-46D2-83FD-647966FAE670}" type="presParOf" srcId="{2708507F-5DE8-43CD-9030-DC1FE1C4248E}" destId="{15496E85-DB05-48EF-B9F2-1E4A30D7558F}" srcOrd="1" destOrd="0" presId="urn:microsoft.com/office/officeart/2005/8/layout/hierarchy2"/>
    <dgm:cxn modelId="{8F51CDA9-47C4-425F-8197-D016ED5DA33A}" type="presParOf" srcId="{168DEF32-BE59-4EBA-8E4B-33BF44720FD8}" destId="{6F7790CF-31D4-4191-A6AD-E07103FD6D85}" srcOrd="2" destOrd="0" presId="urn:microsoft.com/office/officeart/2005/8/layout/hierarchy2"/>
    <dgm:cxn modelId="{30E60F21-C9A6-4531-805D-E02A4B3D22CF}" type="presParOf" srcId="{6F7790CF-31D4-4191-A6AD-E07103FD6D85}" destId="{75399A1C-BBB5-4180-9731-CBF5865D95F3}" srcOrd="0" destOrd="0" presId="urn:microsoft.com/office/officeart/2005/8/layout/hierarchy2"/>
    <dgm:cxn modelId="{0C01C454-A99A-4438-9781-C08D874BC3F0}" type="presParOf" srcId="{168DEF32-BE59-4EBA-8E4B-33BF44720FD8}" destId="{38760B23-D337-462E-9F10-FF1E017AB03F}" srcOrd="3" destOrd="0" presId="urn:microsoft.com/office/officeart/2005/8/layout/hierarchy2"/>
    <dgm:cxn modelId="{0530683C-AB87-4C3D-8A0A-15B83C03882D}" type="presParOf" srcId="{38760B23-D337-462E-9F10-FF1E017AB03F}" destId="{044CC1E4-DA4C-410C-9C07-FA18030CB72A}" srcOrd="0" destOrd="0" presId="urn:microsoft.com/office/officeart/2005/8/layout/hierarchy2"/>
    <dgm:cxn modelId="{2F491C9C-DA1E-49DB-84EB-48DADB6CC992}" type="presParOf" srcId="{38760B23-D337-462E-9F10-FF1E017AB03F}" destId="{7A974DA2-370A-4292-8E1E-C14CEAEFF51F}" srcOrd="1" destOrd="0" presId="urn:microsoft.com/office/officeart/2005/8/layout/hierarchy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3289A0-5A36-4856-97DC-8FED7258BA1B}">
      <dsp:nvSpPr>
        <dsp:cNvPr id="0" name=""/>
        <dsp:cNvSpPr/>
      </dsp:nvSpPr>
      <dsp:spPr>
        <a:xfrm>
          <a:off x="0" y="-246837"/>
          <a:ext cx="4063213" cy="144000"/>
        </a:xfrm>
        <a:prstGeom prst="rect">
          <a:avLst/>
        </a:prstGeom>
        <a:solidFill>
          <a:schemeClr val="dk2">
            <a:hueOff val="0"/>
            <a:satOff val="0"/>
            <a:lumOff val="0"/>
            <a:alphaOff val="0"/>
          </a:schemeClr>
        </a:solidFill>
        <a:ln w="2540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lvl="0" algn="ctr" defTabSz="889000" rtl="0">
            <a:lnSpc>
              <a:spcPct val="200000"/>
            </a:lnSpc>
            <a:spcBef>
              <a:spcPct val="0"/>
            </a:spcBef>
            <a:spcAft>
              <a:spcPct val="35000"/>
            </a:spcAft>
          </a:pPr>
          <a:endParaRPr lang="en-US" sz="2000" b="0" kern="1200" dirty="0"/>
        </a:p>
      </dsp:txBody>
      <dsp:txXfrm>
        <a:off x="0" y="-246837"/>
        <a:ext cx="4063213" cy="144000"/>
      </dsp:txXfrm>
    </dsp:sp>
    <dsp:sp modelId="{75E33E1A-9C17-440D-B7C4-769F5DE624AC}">
      <dsp:nvSpPr>
        <dsp:cNvPr id="0" name=""/>
        <dsp:cNvSpPr/>
      </dsp:nvSpPr>
      <dsp:spPr>
        <a:xfrm>
          <a:off x="0" y="-223225"/>
          <a:ext cx="4063213" cy="5046674"/>
        </a:xfrm>
        <a:prstGeom prst="rect">
          <a:avLst/>
        </a:prstGeom>
        <a:solidFill>
          <a:schemeClr val="dk2">
            <a:alpha val="90000"/>
            <a:tint val="40000"/>
            <a:hueOff val="0"/>
            <a:satOff val="0"/>
            <a:lumOff val="0"/>
            <a:alphaOff val="0"/>
          </a:schemeClr>
        </a:solidFill>
        <a:ln w="2540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228600" lvl="1" indent="-228600" algn="ctr" defTabSz="889000" rtl="0">
            <a:lnSpc>
              <a:spcPct val="200000"/>
            </a:lnSpc>
            <a:spcBef>
              <a:spcPct val="0"/>
            </a:spcBef>
            <a:spcAft>
              <a:spcPct val="15000"/>
            </a:spcAft>
            <a:buChar char="••"/>
          </a:pPr>
          <a:r>
            <a:rPr lang="en-US" sz="2000" b="0" kern="1200" dirty="0" smtClean="0"/>
            <a:t>SAMA Functions</a:t>
          </a:r>
          <a:endParaRPr lang="en-US" sz="2000" b="0" kern="1200" dirty="0"/>
        </a:p>
        <a:p>
          <a:pPr marL="228600" lvl="1" indent="-228600" algn="ctr" defTabSz="889000" rtl="0">
            <a:lnSpc>
              <a:spcPct val="200000"/>
            </a:lnSpc>
            <a:spcBef>
              <a:spcPct val="0"/>
            </a:spcBef>
            <a:spcAft>
              <a:spcPct val="15000"/>
            </a:spcAft>
            <a:buChar char="••"/>
          </a:pPr>
          <a:r>
            <a:rPr lang="en-US" sz="2000" b="0" kern="1200" dirty="0" smtClean="0"/>
            <a:t>Who is the actuary</a:t>
          </a:r>
          <a:endParaRPr lang="en-US" sz="2000" b="0" kern="1200" dirty="0"/>
        </a:p>
        <a:p>
          <a:pPr marL="228600" lvl="1" indent="-228600" algn="ctr" defTabSz="889000" rtl="0">
            <a:lnSpc>
              <a:spcPct val="200000"/>
            </a:lnSpc>
            <a:spcBef>
              <a:spcPct val="0"/>
            </a:spcBef>
            <a:spcAft>
              <a:spcPct val="15000"/>
            </a:spcAft>
            <a:buChar char="••"/>
          </a:pPr>
          <a:r>
            <a:rPr lang="en-US" sz="2000" b="0" kern="1200" dirty="0" smtClean="0"/>
            <a:t>Benefits of being an Actuary </a:t>
          </a:r>
          <a:endParaRPr lang="en-US" sz="2000" b="0" kern="1200" dirty="0"/>
        </a:p>
        <a:p>
          <a:pPr marL="228600" lvl="1" indent="-228600" algn="ctr" defTabSz="889000" rtl="0">
            <a:lnSpc>
              <a:spcPct val="200000"/>
            </a:lnSpc>
            <a:spcBef>
              <a:spcPct val="0"/>
            </a:spcBef>
            <a:spcAft>
              <a:spcPct val="15000"/>
            </a:spcAft>
            <a:buChar char="••"/>
          </a:pPr>
          <a:r>
            <a:rPr lang="en-US" sz="2000" b="0" kern="1200" dirty="0" smtClean="0"/>
            <a:t>Actuarial Exams</a:t>
          </a:r>
          <a:endParaRPr lang="en-US" sz="2000" b="0" kern="1200" dirty="0"/>
        </a:p>
        <a:p>
          <a:pPr marL="228600" lvl="1" indent="-228600" algn="ctr" defTabSz="889000">
            <a:lnSpc>
              <a:spcPct val="200000"/>
            </a:lnSpc>
            <a:spcBef>
              <a:spcPct val="0"/>
            </a:spcBef>
            <a:spcAft>
              <a:spcPct val="15000"/>
            </a:spcAft>
            <a:buChar char="••"/>
          </a:pPr>
          <a:r>
            <a:rPr lang="en-US" sz="2000" b="0" kern="1200" dirty="0" smtClean="0"/>
            <a:t>Actuarial Roles</a:t>
          </a:r>
          <a:endParaRPr lang="en-US" sz="2000" b="0" kern="1200" dirty="0"/>
        </a:p>
        <a:p>
          <a:pPr marL="457200" lvl="2" indent="-228600" algn="ctr" defTabSz="889000">
            <a:lnSpc>
              <a:spcPct val="200000"/>
            </a:lnSpc>
            <a:spcBef>
              <a:spcPct val="0"/>
            </a:spcBef>
            <a:spcAft>
              <a:spcPct val="15000"/>
            </a:spcAft>
            <a:buChar char="••"/>
          </a:pPr>
          <a:r>
            <a:rPr lang="en-US" sz="2000" b="0" kern="1200" dirty="0" smtClean="0"/>
            <a:t>Pricing the products</a:t>
          </a:r>
          <a:endParaRPr lang="en-US" sz="2000" b="0" kern="1200" dirty="0"/>
        </a:p>
        <a:p>
          <a:pPr marL="457200" lvl="2" indent="-228600" algn="ctr" defTabSz="889000">
            <a:lnSpc>
              <a:spcPct val="200000"/>
            </a:lnSpc>
            <a:spcBef>
              <a:spcPct val="0"/>
            </a:spcBef>
            <a:spcAft>
              <a:spcPct val="15000"/>
            </a:spcAft>
            <a:buChar char="••"/>
          </a:pPr>
          <a:r>
            <a:rPr lang="en-US" sz="2000" b="0" kern="1200" dirty="0" smtClean="0"/>
            <a:t>Technical provision</a:t>
          </a:r>
          <a:endParaRPr lang="en-US" sz="2000" b="0" kern="1200" dirty="0"/>
        </a:p>
        <a:p>
          <a:pPr marL="228600" lvl="1" indent="-228600" algn="ctr" defTabSz="889000">
            <a:lnSpc>
              <a:spcPct val="200000"/>
            </a:lnSpc>
            <a:spcBef>
              <a:spcPct val="0"/>
            </a:spcBef>
            <a:spcAft>
              <a:spcPct val="15000"/>
            </a:spcAft>
            <a:buChar char="••"/>
          </a:pPr>
          <a:r>
            <a:rPr lang="en-US" sz="2000" b="0" kern="1200" dirty="0" smtClean="0"/>
            <a:t>Opportunities</a:t>
          </a:r>
          <a:endParaRPr lang="en-US" sz="2000" b="0" kern="1200" dirty="0"/>
        </a:p>
      </dsp:txBody>
      <dsp:txXfrm>
        <a:off x="0" y="-223225"/>
        <a:ext cx="4063213" cy="504667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C2C59F-844D-4D8C-9D49-7AC658F78A2B}">
      <dsp:nvSpPr>
        <dsp:cNvPr id="0" name=""/>
        <dsp:cNvSpPr/>
      </dsp:nvSpPr>
      <dsp:spPr>
        <a:xfrm>
          <a:off x="2659390" y="568146"/>
          <a:ext cx="2562916" cy="3482246"/>
        </a:xfrm>
        <a:prstGeom prst="ellipse">
          <a:avLst/>
        </a:prstGeom>
        <a:solidFill>
          <a:schemeClr val="bg1">
            <a:lumMod val="6500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txBody>
        <a:bodyPr spcFirstLastPara="0" vert="horz" wrap="square" lIns="49530" tIns="49530" rIns="49530" bIns="49530" numCol="1" spcCol="1270" anchor="ctr" anchorCtr="0">
          <a:noAutofit/>
        </a:bodyPr>
        <a:lstStyle/>
        <a:p>
          <a:pPr lvl="0" algn="ctr" defTabSz="1733550">
            <a:lnSpc>
              <a:spcPct val="90000"/>
            </a:lnSpc>
            <a:spcBef>
              <a:spcPct val="0"/>
            </a:spcBef>
            <a:spcAft>
              <a:spcPct val="35000"/>
            </a:spcAft>
          </a:pPr>
          <a:r>
            <a:rPr lang="en-US" sz="3900" kern="1200" dirty="0" smtClean="0"/>
            <a:t>Actuary</a:t>
          </a:r>
          <a:endParaRPr lang="en-US" sz="3900" kern="1200" dirty="0"/>
        </a:p>
      </dsp:txBody>
      <dsp:txXfrm>
        <a:off x="3034720" y="1078109"/>
        <a:ext cx="1812256" cy="2462320"/>
      </dsp:txXfrm>
    </dsp:sp>
    <dsp:sp modelId="{244E9ECE-14AC-4264-B50A-7A4B429AC219}">
      <dsp:nvSpPr>
        <dsp:cNvPr id="0" name=""/>
        <dsp:cNvSpPr/>
      </dsp:nvSpPr>
      <dsp:spPr>
        <a:xfrm rot="11143848">
          <a:off x="2282128" y="1891217"/>
          <a:ext cx="269930" cy="530268"/>
        </a:xfrm>
        <a:prstGeom prst="rightArrow">
          <a:avLst>
            <a:gd name="adj1" fmla="val 60000"/>
            <a:gd name="adj2" fmla="val 50000"/>
          </a:avLst>
        </a:prstGeom>
        <a:solidFill>
          <a:schemeClr val="accent4">
            <a:hueOff val="0"/>
            <a:satOff val="0"/>
            <a:lumOff val="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n-US" sz="2400" kern="1200" dirty="0"/>
        </a:p>
      </dsp:txBody>
      <dsp:txXfrm rot="10800000">
        <a:off x="2362905" y="2001314"/>
        <a:ext cx="188951" cy="318160"/>
      </dsp:txXfrm>
    </dsp:sp>
    <dsp:sp modelId="{984A922A-14A2-4676-8624-B1EFC5EEAC02}">
      <dsp:nvSpPr>
        <dsp:cNvPr id="0" name=""/>
        <dsp:cNvSpPr/>
      </dsp:nvSpPr>
      <dsp:spPr>
        <a:xfrm>
          <a:off x="0" y="997668"/>
          <a:ext cx="2162123" cy="2049207"/>
        </a:xfrm>
        <a:prstGeom prst="ellipse">
          <a:avLst/>
        </a:prstGeom>
        <a:solidFill>
          <a:srgbClr val="20562E"/>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0" kern="1200" dirty="0" smtClean="0"/>
            <a:t>Apply math and statistics knowledge to business and finance in order to estimate risk</a:t>
          </a:r>
          <a:endParaRPr lang="en-US" sz="1400" kern="1200" dirty="0"/>
        </a:p>
      </dsp:txBody>
      <dsp:txXfrm>
        <a:off x="316636" y="1297767"/>
        <a:ext cx="1528851" cy="1449009"/>
      </dsp:txXfrm>
    </dsp:sp>
    <dsp:sp modelId="{34C0B8F8-BD0D-4427-9D4A-DD1DAC1BC758}">
      <dsp:nvSpPr>
        <dsp:cNvPr id="0" name=""/>
        <dsp:cNvSpPr/>
      </dsp:nvSpPr>
      <dsp:spPr>
        <a:xfrm rot="1022164">
          <a:off x="5287614" y="2496325"/>
          <a:ext cx="257914" cy="530268"/>
        </a:xfrm>
        <a:prstGeom prst="rightArrow">
          <a:avLst>
            <a:gd name="adj1" fmla="val 60000"/>
            <a:gd name="adj2" fmla="val 50000"/>
          </a:avLst>
        </a:prstGeom>
        <a:solidFill>
          <a:schemeClr val="accent4">
            <a:hueOff val="5940069"/>
            <a:satOff val="14286"/>
            <a:lumOff val="2804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n-US" sz="2400" kern="1200" dirty="0"/>
        </a:p>
      </dsp:txBody>
      <dsp:txXfrm>
        <a:off x="5289312" y="2591045"/>
        <a:ext cx="180540" cy="318160"/>
      </dsp:txXfrm>
    </dsp:sp>
    <dsp:sp modelId="{C19C09D3-0CD5-44C3-9ADF-3A2F6A201BCF}">
      <dsp:nvSpPr>
        <dsp:cNvPr id="0" name=""/>
        <dsp:cNvSpPr/>
      </dsp:nvSpPr>
      <dsp:spPr>
        <a:xfrm>
          <a:off x="5580829" y="1684484"/>
          <a:ext cx="3329837" cy="3274939"/>
        </a:xfrm>
        <a:prstGeom prst="ellipse">
          <a:avLst/>
        </a:prstGeom>
        <a:solidFill>
          <a:srgbClr val="20562E"/>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0" kern="1200" dirty="0" smtClean="0"/>
            <a:t>Plan for the future by evaluating the likelihood of future events such as</a:t>
          </a:r>
        </a:p>
        <a:p>
          <a:pPr lvl="0" algn="ctr" defTabSz="622300">
            <a:lnSpc>
              <a:spcPct val="90000"/>
            </a:lnSpc>
            <a:spcBef>
              <a:spcPct val="0"/>
            </a:spcBef>
            <a:spcAft>
              <a:spcPct val="35000"/>
            </a:spcAft>
          </a:pPr>
          <a:r>
            <a:rPr lang="en-US" sz="1400" b="0" kern="1200" dirty="0" smtClean="0"/>
            <a:t>– Retirement</a:t>
          </a:r>
          <a:br>
            <a:rPr lang="en-US" sz="1400" b="0" kern="1200" dirty="0" smtClean="0"/>
          </a:br>
          <a:r>
            <a:rPr lang="en-US" sz="1400" b="0" kern="1200" dirty="0" smtClean="0"/>
            <a:t>– Catastrophic events (earthquakes, hurricanes, etc.)</a:t>
          </a:r>
          <a:br>
            <a:rPr lang="en-US" sz="1400" b="0" kern="1200" dirty="0" smtClean="0"/>
          </a:br>
          <a:r>
            <a:rPr lang="en-US" sz="1400" b="0" kern="1200" dirty="0" smtClean="0"/>
            <a:t>– Health care, auto claims and liability</a:t>
          </a:r>
        </a:p>
        <a:p>
          <a:pPr lvl="0" algn="ctr" defTabSz="622300">
            <a:lnSpc>
              <a:spcPct val="90000"/>
            </a:lnSpc>
            <a:spcBef>
              <a:spcPct val="0"/>
            </a:spcBef>
            <a:spcAft>
              <a:spcPct val="35000"/>
            </a:spcAft>
          </a:pPr>
          <a:endParaRPr lang="en-US" sz="1200" kern="1200" dirty="0"/>
        </a:p>
      </dsp:txBody>
      <dsp:txXfrm>
        <a:off x="6068472" y="2164088"/>
        <a:ext cx="2354551" cy="2315731"/>
      </dsp:txXfrm>
    </dsp:sp>
    <dsp:sp modelId="{60800180-01CC-4DA8-86F3-D95872868E16}">
      <dsp:nvSpPr>
        <dsp:cNvPr id="0" name=""/>
        <dsp:cNvSpPr/>
      </dsp:nvSpPr>
      <dsp:spPr>
        <a:xfrm rot="19661802">
          <a:off x="5211010" y="1115836"/>
          <a:ext cx="396150" cy="530268"/>
        </a:xfrm>
        <a:prstGeom prst="rightArrow">
          <a:avLst>
            <a:gd name="adj1" fmla="val 60000"/>
            <a:gd name="adj2" fmla="val 50000"/>
          </a:avLst>
        </a:prstGeom>
        <a:solidFill>
          <a:schemeClr val="accent4">
            <a:hueOff val="11880138"/>
            <a:satOff val="28572"/>
            <a:lumOff val="56080"/>
            <a:alphaOff val="0"/>
          </a:schemeClr>
        </a:solidFill>
        <a:ln>
          <a:noFill/>
        </a:ln>
        <a:effectLst/>
        <a:scene3d>
          <a:camera prst="orthographicFront">
            <a:rot lat="0" lon="0" rev="0"/>
          </a:camera>
          <a:lightRig rig="contrasting" dir="t">
            <a:rot lat="0" lon="0" rev="1200000"/>
          </a:lightRig>
        </a:scene3d>
        <a:sp3d z="-182000" contourW="19050" prstMaterial="metal">
          <a:bevelT w="88900" h="203200"/>
          <a:bevelB w="165100" h="254000"/>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en-US" sz="2400" kern="1200" dirty="0"/>
        </a:p>
      </dsp:txBody>
      <dsp:txXfrm>
        <a:off x="5220207" y="1253645"/>
        <a:ext cx="277305" cy="318160"/>
      </dsp:txXfrm>
    </dsp:sp>
    <dsp:sp modelId="{688C54B8-DD89-41E2-BDB0-B800AAA98ADB}">
      <dsp:nvSpPr>
        <dsp:cNvPr id="0" name=""/>
        <dsp:cNvSpPr/>
      </dsp:nvSpPr>
      <dsp:spPr>
        <a:xfrm>
          <a:off x="5492819" y="125845"/>
          <a:ext cx="1824467" cy="1250841"/>
        </a:xfrm>
        <a:prstGeom prst="ellipse">
          <a:avLst/>
        </a:prstGeom>
        <a:solidFill>
          <a:srgbClr val="20562E"/>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0" kern="1200" dirty="0" smtClean="0"/>
            <a:t>Help find ways to reduce risk and its financial impact</a:t>
          </a:r>
          <a:endParaRPr lang="en-US" sz="1400" kern="1200" dirty="0"/>
        </a:p>
      </dsp:txBody>
      <dsp:txXfrm>
        <a:off x="5760006" y="309026"/>
        <a:ext cx="1290093" cy="88447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F504DA-9C4B-4611-8F19-745A0FF6F16D}">
      <dsp:nvSpPr>
        <dsp:cNvPr id="0" name=""/>
        <dsp:cNvSpPr/>
      </dsp:nvSpPr>
      <dsp:spPr>
        <a:xfrm>
          <a:off x="7042" y="4405951"/>
          <a:ext cx="9531728" cy="798233"/>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Office Rate</a:t>
          </a:r>
          <a:endParaRPr lang="en-US" sz="2400" kern="1200" dirty="0"/>
        </a:p>
      </dsp:txBody>
      <dsp:txXfrm>
        <a:off x="30421" y="4429330"/>
        <a:ext cx="9484970" cy="751475"/>
      </dsp:txXfrm>
    </dsp:sp>
    <dsp:sp modelId="{BAF66AC9-C55A-4134-B776-01C25E9C71B9}">
      <dsp:nvSpPr>
        <dsp:cNvPr id="0" name=""/>
        <dsp:cNvSpPr/>
      </dsp:nvSpPr>
      <dsp:spPr>
        <a:xfrm>
          <a:off x="0" y="3054678"/>
          <a:ext cx="4573766" cy="798233"/>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Final Risk Rate</a:t>
          </a:r>
          <a:endParaRPr lang="en-US" sz="2400" kern="1200" dirty="0"/>
        </a:p>
      </dsp:txBody>
      <dsp:txXfrm>
        <a:off x="23379" y="3078057"/>
        <a:ext cx="4527008" cy="751475"/>
      </dsp:txXfrm>
    </dsp:sp>
    <dsp:sp modelId="{8AB9952F-F044-4E6B-B559-CF254B927CCF}">
      <dsp:nvSpPr>
        <dsp:cNvPr id="0" name=""/>
        <dsp:cNvSpPr/>
      </dsp:nvSpPr>
      <dsp:spPr>
        <a:xfrm>
          <a:off x="0" y="1746182"/>
          <a:ext cx="4573766" cy="798233"/>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Adjustment Factor</a:t>
          </a:r>
          <a:endParaRPr lang="en-US" sz="2400" kern="1200" dirty="0"/>
        </a:p>
      </dsp:txBody>
      <dsp:txXfrm>
        <a:off x="23379" y="1769561"/>
        <a:ext cx="4527008" cy="751475"/>
      </dsp:txXfrm>
    </dsp:sp>
    <dsp:sp modelId="{EE52BF1C-C324-468C-9167-3EBA663153FF}">
      <dsp:nvSpPr>
        <dsp:cNvPr id="0" name=""/>
        <dsp:cNvSpPr/>
      </dsp:nvSpPr>
      <dsp:spPr>
        <a:xfrm>
          <a:off x="0" y="421935"/>
          <a:ext cx="4573766" cy="798233"/>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Book Rate</a:t>
          </a:r>
          <a:endParaRPr lang="en-US" sz="2400" kern="1200" dirty="0"/>
        </a:p>
      </dsp:txBody>
      <dsp:txXfrm>
        <a:off x="23379" y="445314"/>
        <a:ext cx="4527008" cy="751475"/>
      </dsp:txXfrm>
    </dsp:sp>
    <dsp:sp modelId="{51A197BB-AC5B-42C2-90E9-5B38A1402A88}">
      <dsp:nvSpPr>
        <dsp:cNvPr id="0" name=""/>
        <dsp:cNvSpPr/>
      </dsp:nvSpPr>
      <dsp:spPr>
        <a:xfrm>
          <a:off x="4961483" y="3524239"/>
          <a:ext cx="4573766" cy="798233"/>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Total Loadings</a:t>
          </a:r>
          <a:endParaRPr lang="en-US" sz="2400" kern="1200" dirty="0"/>
        </a:p>
      </dsp:txBody>
      <dsp:txXfrm>
        <a:off x="4984862" y="3547618"/>
        <a:ext cx="4527008" cy="751475"/>
      </dsp:txXfrm>
    </dsp:sp>
    <dsp:sp modelId="{55A95614-E235-4F07-A461-B9D06D8397A9}">
      <dsp:nvSpPr>
        <dsp:cNvPr id="0" name=""/>
        <dsp:cNvSpPr/>
      </dsp:nvSpPr>
      <dsp:spPr>
        <a:xfrm>
          <a:off x="4961483" y="2644106"/>
          <a:ext cx="4573766" cy="798233"/>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Margins</a:t>
          </a:r>
          <a:endParaRPr lang="en-US" sz="2400" kern="1200" dirty="0"/>
        </a:p>
      </dsp:txBody>
      <dsp:txXfrm>
        <a:off x="4984862" y="2667485"/>
        <a:ext cx="4527008" cy="751475"/>
      </dsp:txXfrm>
    </dsp:sp>
    <dsp:sp modelId="{05D84A56-799D-45E3-9586-B9A77CA3D887}">
      <dsp:nvSpPr>
        <dsp:cNvPr id="0" name=""/>
        <dsp:cNvSpPr/>
      </dsp:nvSpPr>
      <dsp:spPr>
        <a:xfrm>
          <a:off x="4961483" y="1763973"/>
          <a:ext cx="4573766" cy="798233"/>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Fees</a:t>
          </a:r>
          <a:endParaRPr lang="en-US" sz="2400" kern="1200" dirty="0"/>
        </a:p>
      </dsp:txBody>
      <dsp:txXfrm>
        <a:off x="4984862" y="1787352"/>
        <a:ext cx="4527008" cy="751475"/>
      </dsp:txXfrm>
    </dsp:sp>
    <dsp:sp modelId="{D104E151-3A5F-4D3B-9743-33C7F2A54C43}">
      <dsp:nvSpPr>
        <dsp:cNvPr id="0" name=""/>
        <dsp:cNvSpPr/>
      </dsp:nvSpPr>
      <dsp:spPr>
        <a:xfrm>
          <a:off x="4961483" y="883840"/>
          <a:ext cx="4573766" cy="798233"/>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Expenses</a:t>
          </a:r>
          <a:endParaRPr lang="en-US" sz="2400" kern="1200" dirty="0"/>
        </a:p>
      </dsp:txBody>
      <dsp:txXfrm>
        <a:off x="4984862" y="907219"/>
        <a:ext cx="4527008" cy="751475"/>
      </dsp:txXfrm>
    </dsp:sp>
    <dsp:sp modelId="{B5721407-72F0-4BA1-9D00-5C5B44B0CCF2}">
      <dsp:nvSpPr>
        <dsp:cNvPr id="0" name=""/>
        <dsp:cNvSpPr/>
      </dsp:nvSpPr>
      <dsp:spPr>
        <a:xfrm>
          <a:off x="4961483" y="3707"/>
          <a:ext cx="4573766" cy="798233"/>
        </a:xfrm>
        <a:prstGeom prst="roundRect">
          <a:avLst>
            <a:gd name="adj" fmla="val 10000"/>
          </a:avLst>
        </a:prstGeom>
        <a:solidFill>
          <a:schemeClr val="lt1">
            <a:hueOff val="0"/>
            <a:satOff val="0"/>
            <a:lumOff val="0"/>
            <a:alphaOff val="0"/>
          </a:schemeClr>
        </a:solidFill>
        <a:ln w="25400" cap="flat" cmpd="sng" algn="ctr">
          <a:solidFill>
            <a:schemeClr val="dk2">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kern="1200" dirty="0" smtClean="0"/>
            <a:t>Commission</a:t>
          </a:r>
          <a:endParaRPr lang="en-US" sz="2400" kern="1200" dirty="0"/>
        </a:p>
      </dsp:txBody>
      <dsp:txXfrm>
        <a:off x="4984862" y="27086"/>
        <a:ext cx="4527008" cy="75147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D1A7C6-78CD-4B13-9B6B-28E064733F9B}">
      <dsp:nvSpPr>
        <dsp:cNvPr id="0" name=""/>
        <dsp:cNvSpPr/>
      </dsp:nvSpPr>
      <dsp:spPr>
        <a:xfrm>
          <a:off x="4047" y="439259"/>
          <a:ext cx="1776635" cy="710654"/>
        </a:xfrm>
        <a:prstGeom prst="chevron">
          <a:avLst/>
        </a:prstGeom>
        <a:solidFill>
          <a:schemeClr val="lt1"/>
        </a:solidFill>
        <a:ln w="254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US" sz="1400" b="1" i="1" kern="1200" dirty="0" smtClean="0">
              <a:solidFill>
                <a:schemeClr val="tx1"/>
              </a:solidFill>
            </a:rPr>
            <a:t>Incurred</a:t>
          </a:r>
          <a:endParaRPr lang="en-US" sz="1400" b="1" i="1" kern="1200" dirty="0">
            <a:solidFill>
              <a:schemeClr val="tx1"/>
            </a:solidFill>
          </a:endParaRPr>
        </a:p>
      </dsp:txBody>
      <dsp:txXfrm>
        <a:off x="359374" y="439259"/>
        <a:ext cx="1065981" cy="710654"/>
      </dsp:txXfrm>
    </dsp:sp>
    <dsp:sp modelId="{6F5D4D82-FCB9-4FD6-BEF8-B3EA6DC89AAF}">
      <dsp:nvSpPr>
        <dsp:cNvPr id="0" name=""/>
        <dsp:cNvSpPr/>
      </dsp:nvSpPr>
      <dsp:spPr>
        <a:xfrm>
          <a:off x="1603019" y="439259"/>
          <a:ext cx="1776635" cy="710654"/>
        </a:xfrm>
        <a:prstGeom prst="chevron">
          <a:avLst/>
        </a:prstGeom>
        <a:solidFill>
          <a:schemeClr val="lt1"/>
        </a:solidFill>
        <a:ln w="254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US" sz="1400" b="1" i="1" kern="1200" dirty="0" smtClean="0">
              <a:solidFill>
                <a:schemeClr val="tx1"/>
              </a:solidFill>
            </a:rPr>
            <a:t>Reported   (In Transit)</a:t>
          </a:r>
          <a:endParaRPr lang="en-US" sz="1400" b="1" i="1" kern="1200" dirty="0">
            <a:solidFill>
              <a:schemeClr val="tx1"/>
            </a:solidFill>
          </a:endParaRPr>
        </a:p>
      </dsp:txBody>
      <dsp:txXfrm>
        <a:off x="1958346" y="439259"/>
        <a:ext cx="1065981" cy="710654"/>
      </dsp:txXfrm>
    </dsp:sp>
    <dsp:sp modelId="{2DC93C85-E0AB-4260-BB89-EF564301EE26}">
      <dsp:nvSpPr>
        <dsp:cNvPr id="0" name=""/>
        <dsp:cNvSpPr/>
      </dsp:nvSpPr>
      <dsp:spPr>
        <a:xfrm>
          <a:off x="3201991" y="439259"/>
          <a:ext cx="1776635" cy="710654"/>
        </a:xfrm>
        <a:prstGeom prst="chevron">
          <a:avLst/>
        </a:prstGeom>
        <a:solidFill>
          <a:schemeClr val="lt1"/>
        </a:solidFill>
        <a:ln w="254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US" sz="1400" b="1" i="1" kern="1200" dirty="0" smtClean="0">
              <a:solidFill>
                <a:schemeClr val="tx1"/>
              </a:solidFill>
            </a:rPr>
            <a:t>Recorded    (Estimated)</a:t>
          </a:r>
          <a:endParaRPr lang="en-US" sz="1400" b="1" i="1" kern="1200" dirty="0">
            <a:solidFill>
              <a:schemeClr val="tx1"/>
            </a:solidFill>
          </a:endParaRPr>
        </a:p>
      </dsp:txBody>
      <dsp:txXfrm>
        <a:off x="3557318" y="439259"/>
        <a:ext cx="1065981" cy="710654"/>
      </dsp:txXfrm>
    </dsp:sp>
    <dsp:sp modelId="{4128EF9B-0CF8-4D39-9881-4C3CEB41BC76}">
      <dsp:nvSpPr>
        <dsp:cNvPr id="0" name=""/>
        <dsp:cNvSpPr/>
      </dsp:nvSpPr>
      <dsp:spPr>
        <a:xfrm>
          <a:off x="4800964" y="439259"/>
          <a:ext cx="2120894" cy="710654"/>
        </a:xfrm>
        <a:prstGeom prst="chevron">
          <a:avLst/>
        </a:prstGeom>
        <a:solidFill>
          <a:schemeClr val="bg1">
            <a:lumMod val="65000"/>
          </a:schemeClr>
        </a:solidFill>
        <a:ln w="254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US" sz="1400" b="1" i="1" kern="1200" dirty="0" smtClean="0">
              <a:solidFill>
                <a:schemeClr val="tx1"/>
              </a:solidFill>
            </a:rPr>
            <a:t>Outstanding</a:t>
          </a:r>
          <a:endParaRPr lang="en-US" sz="1400" b="1" i="1" kern="1200" dirty="0">
            <a:solidFill>
              <a:schemeClr val="tx1"/>
            </a:solidFill>
          </a:endParaRPr>
        </a:p>
      </dsp:txBody>
      <dsp:txXfrm>
        <a:off x="5156291" y="439259"/>
        <a:ext cx="1410240" cy="710654"/>
      </dsp:txXfrm>
    </dsp:sp>
    <dsp:sp modelId="{849DC9CA-3C12-437F-BB28-0831233A0E12}">
      <dsp:nvSpPr>
        <dsp:cNvPr id="0" name=""/>
        <dsp:cNvSpPr/>
      </dsp:nvSpPr>
      <dsp:spPr>
        <a:xfrm>
          <a:off x="6744195" y="439259"/>
          <a:ext cx="1361862" cy="710654"/>
        </a:xfrm>
        <a:prstGeom prst="chevron">
          <a:avLst/>
        </a:prstGeom>
        <a:solidFill>
          <a:schemeClr val="lt1"/>
        </a:solidFill>
        <a:ln w="254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US" sz="1400" b="1" i="1" kern="1200" dirty="0" smtClean="0">
              <a:solidFill>
                <a:schemeClr val="tx1"/>
              </a:solidFill>
            </a:rPr>
            <a:t>Paid</a:t>
          </a:r>
          <a:endParaRPr lang="en-US" sz="1400" b="1" i="1" kern="1200" dirty="0">
            <a:solidFill>
              <a:schemeClr val="tx1"/>
            </a:solidFill>
          </a:endParaRPr>
        </a:p>
      </dsp:txBody>
      <dsp:txXfrm>
        <a:off x="7099522" y="439259"/>
        <a:ext cx="651208" cy="710654"/>
      </dsp:txXfrm>
    </dsp:sp>
    <dsp:sp modelId="{F4F65A34-463A-4B49-B42F-2D3F4BF11FE1}">
      <dsp:nvSpPr>
        <dsp:cNvPr id="0" name=""/>
        <dsp:cNvSpPr/>
      </dsp:nvSpPr>
      <dsp:spPr>
        <a:xfrm>
          <a:off x="7928393" y="439259"/>
          <a:ext cx="1592558" cy="710654"/>
        </a:xfrm>
        <a:prstGeom prst="chevron">
          <a:avLst/>
        </a:prstGeom>
        <a:solidFill>
          <a:schemeClr val="lt1"/>
        </a:solidFill>
        <a:ln w="25400" cap="flat" cmpd="sng" algn="ctr">
          <a:solidFill>
            <a:schemeClr val="accent4"/>
          </a:solidFill>
          <a:prstDash val="solid"/>
        </a:ln>
        <a:effectLst/>
      </dsp:spPr>
      <dsp:style>
        <a:lnRef idx="2">
          <a:schemeClr val="accent4"/>
        </a:lnRef>
        <a:fillRef idx="1">
          <a:schemeClr val="lt1"/>
        </a:fillRef>
        <a:effectRef idx="0">
          <a:schemeClr val="accent4"/>
        </a:effectRef>
        <a:fontRef idx="minor">
          <a:schemeClr val="dk1"/>
        </a:fontRef>
      </dsp:style>
      <dsp:txBody>
        <a:bodyPr spcFirstLastPara="0" vert="horz" wrap="square" lIns="56007" tIns="18669" rIns="18669" bIns="18669" numCol="1" spcCol="1270" anchor="ctr" anchorCtr="0">
          <a:noAutofit/>
        </a:bodyPr>
        <a:lstStyle/>
        <a:p>
          <a:pPr lvl="0" algn="ctr" defTabSz="622300">
            <a:lnSpc>
              <a:spcPct val="90000"/>
            </a:lnSpc>
            <a:spcBef>
              <a:spcPct val="0"/>
            </a:spcBef>
            <a:spcAft>
              <a:spcPct val="35000"/>
            </a:spcAft>
          </a:pPr>
          <a:r>
            <a:rPr lang="en-US" sz="1400" b="1" i="1" kern="1200" dirty="0" smtClean="0">
              <a:solidFill>
                <a:schemeClr val="tx1"/>
              </a:solidFill>
            </a:rPr>
            <a:t>Closed</a:t>
          </a:r>
          <a:endParaRPr lang="en-US" sz="1400" b="1" i="1" kern="1200" dirty="0">
            <a:solidFill>
              <a:schemeClr val="tx1"/>
            </a:solidFill>
          </a:endParaRPr>
        </a:p>
      </dsp:txBody>
      <dsp:txXfrm>
        <a:off x="8283720" y="439259"/>
        <a:ext cx="881904" cy="71065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FEF851-9565-4AB4-89A2-28B63EB1E0AF}">
      <dsp:nvSpPr>
        <dsp:cNvPr id="0" name=""/>
        <dsp:cNvSpPr/>
      </dsp:nvSpPr>
      <dsp:spPr>
        <a:xfrm>
          <a:off x="2953846" y="344647"/>
          <a:ext cx="1412231" cy="597638"/>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n-US" sz="2600" kern="1200" dirty="0" smtClean="0"/>
            <a:t>URR</a:t>
          </a:r>
          <a:endParaRPr lang="en-US" sz="2600" kern="1200" dirty="0"/>
        </a:p>
      </dsp:txBody>
      <dsp:txXfrm>
        <a:off x="2971350" y="362151"/>
        <a:ext cx="1377223" cy="562630"/>
      </dsp:txXfrm>
    </dsp:sp>
    <dsp:sp modelId="{4C694788-8115-4EDB-847A-57AC43A7412B}">
      <dsp:nvSpPr>
        <dsp:cNvPr id="0" name=""/>
        <dsp:cNvSpPr/>
      </dsp:nvSpPr>
      <dsp:spPr>
        <a:xfrm rot="19457599">
          <a:off x="4310735" y="429850"/>
          <a:ext cx="588795" cy="83590"/>
        </a:xfrm>
        <a:custGeom>
          <a:avLst/>
          <a:gdLst/>
          <a:ahLst/>
          <a:cxnLst/>
          <a:rect l="0" t="0" r="0" b="0"/>
          <a:pathLst>
            <a:path>
              <a:moveTo>
                <a:pt x="0" y="41795"/>
              </a:moveTo>
              <a:lnTo>
                <a:pt x="588795" y="41795"/>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4590413" y="456925"/>
        <a:ext cx="29439" cy="29439"/>
      </dsp:txXfrm>
    </dsp:sp>
    <dsp:sp modelId="{C4E1EAAC-EAB2-4ED5-82D5-F274AB97FF1B}">
      <dsp:nvSpPr>
        <dsp:cNvPr id="0" name=""/>
        <dsp:cNvSpPr/>
      </dsp:nvSpPr>
      <dsp:spPr>
        <a:xfrm>
          <a:off x="4844189" y="1005"/>
          <a:ext cx="1422164" cy="597638"/>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n-US" sz="2600" kern="1200" dirty="0" smtClean="0"/>
            <a:t>PDR</a:t>
          </a:r>
          <a:endParaRPr lang="en-US" sz="2600" kern="1200" dirty="0"/>
        </a:p>
      </dsp:txBody>
      <dsp:txXfrm>
        <a:off x="4861693" y="18509"/>
        <a:ext cx="1387156" cy="562630"/>
      </dsp:txXfrm>
    </dsp:sp>
    <dsp:sp modelId="{6F7790CF-31D4-4191-A6AD-E07103FD6D85}">
      <dsp:nvSpPr>
        <dsp:cNvPr id="0" name=""/>
        <dsp:cNvSpPr/>
      </dsp:nvSpPr>
      <dsp:spPr>
        <a:xfrm rot="2142401">
          <a:off x="4310735" y="773492"/>
          <a:ext cx="588795" cy="83590"/>
        </a:xfrm>
        <a:custGeom>
          <a:avLst/>
          <a:gdLst/>
          <a:ahLst/>
          <a:cxnLst/>
          <a:rect l="0" t="0" r="0" b="0"/>
          <a:pathLst>
            <a:path>
              <a:moveTo>
                <a:pt x="0" y="41795"/>
              </a:moveTo>
              <a:lnTo>
                <a:pt x="588795" y="41795"/>
              </a:lnTo>
            </a:path>
          </a:pathLst>
        </a:custGeom>
        <a:noFill/>
        <a:ln w="2540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dirty="0"/>
        </a:p>
      </dsp:txBody>
      <dsp:txXfrm>
        <a:off x="4590413" y="800567"/>
        <a:ext cx="29439" cy="29439"/>
      </dsp:txXfrm>
    </dsp:sp>
    <dsp:sp modelId="{044CC1E4-DA4C-410C-9C07-FA18030CB72A}">
      <dsp:nvSpPr>
        <dsp:cNvPr id="0" name=""/>
        <dsp:cNvSpPr/>
      </dsp:nvSpPr>
      <dsp:spPr>
        <a:xfrm>
          <a:off x="4844189" y="688289"/>
          <a:ext cx="1422164" cy="597638"/>
        </a:xfrm>
        <a:prstGeom prst="roundRect">
          <a:avLst>
            <a:gd name="adj" fmla="val 10000"/>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en-US" sz="2600" kern="1200" dirty="0" smtClean="0"/>
            <a:t>UPR    </a:t>
          </a:r>
          <a:r>
            <a:rPr lang="en-US" sz="1200" kern="1200" dirty="0" smtClean="0">
              <a:solidFill>
                <a:srgbClr val="FF0000"/>
              </a:solidFill>
            </a:rPr>
            <a:t>Non-Uniform Risks</a:t>
          </a:r>
          <a:endParaRPr lang="en-US" sz="2600" kern="1200" dirty="0">
            <a:solidFill>
              <a:srgbClr val="FF0000"/>
            </a:solidFill>
          </a:endParaRPr>
        </a:p>
      </dsp:txBody>
      <dsp:txXfrm>
        <a:off x="4861693" y="705793"/>
        <a:ext cx="1387156" cy="562630"/>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architecture">
  <dgm:title val="Architecture Layout"/>
  <dgm:desc val="Use to show hierarchical relationships that build from the bottom up. This layout works well for showing architectural components or objects that build on other objects."/>
  <dgm:catLst>
    <dgm:cat type="hierarchy" pri="4500"/>
    <dgm:cat type="list" pri="24500"/>
    <dgm:cat type="relationship" pri="10500"/>
    <dgm:cat type="officeonline" pri="7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b"/>
        </dgm:alg>
      </dgm:if>
      <dgm:else name="Name3">
        <dgm:alg type="lin">
          <dgm:param type="linDir" val="fromR"/>
          <dgm:param type="nodeVertAlign" val="b"/>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B"/>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b"/>
              </dgm:alg>
            </dgm:if>
            <dgm:else name="Name1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B"/>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b"/>
                    </dgm:alg>
                  </dgm:if>
                  <dgm:else name="Name17">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B"/>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b"/>
                          </dgm:alg>
                        </dgm:if>
                        <dgm:else name="Name24">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B"/>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b"/>
                                </dgm:alg>
                              </dgm:if>
                              <dgm:else name="Name3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45659" cy="493713"/>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50445" y="0"/>
            <a:ext cx="2945659" cy="493713"/>
          </a:xfrm>
          <a:prstGeom prst="rect">
            <a:avLst/>
          </a:prstGeom>
        </p:spPr>
        <p:txBody>
          <a:bodyPr vert="horz" lIns="91440" tIns="45720" rIns="91440" bIns="45720" rtlCol="0"/>
          <a:lstStyle>
            <a:lvl1pPr algn="r">
              <a:defRPr sz="1200"/>
            </a:lvl1pPr>
          </a:lstStyle>
          <a:p>
            <a:fld id="{FA75A6CE-42F9-4E01-AD14-17456ACECB09}" type="datetimeFigureOut">
              <a:rPr lang="en-US" smtClean="0"/>
              <a:pPr/>
              <a:t>2/8/2017</a:t>
            </a:fld>
            <a:endParaRPr lang="en-US" dirty="0"/>
          </a:p>
        </p:txBody>
      </p:sp>
      <p:sp>
        <p:nvSpPr>
          <p:cNvPr id="4" name="Slide Image Placeholder 3"/>
          <p:cNvSpPr>
            <a:spLocks noGrp="1" noRot="1" noChangeAspect="1"/>
          </p:cNvSpPr>
          <p:nvPr>
            <p:ph type="sldImg" idx="2"/>
          </p:nvPr>
        </p:nvSpPr>
        <p:spPr>
          <a:xfrm>
            <a:off x="725488" y="741363"/>
            <a:ext cx="5346700" cy="3702050"/>
          </a:xfrm>
          <a:prstGeom prst="rect">
            <a:avLst/>
          </a:prstGeom>
          <a:noFill/>
          <a:ln w="12700">
            <a:solidFill>
              <a:prstClr val="black"/>
            </a:solidFill>
          </a:ln>
        </p:spPr>
        <p:txBody>
          <a:bodyPr vert="horz" lIns="91440" tIns="45720" rIns="91440" bIns="45720" rtlCol="0" anchor="ctr"/>
          <a:lstStyle/>
          <a:p>
            <a:endParaRPr lang="nl-NL" dirty="0"/>
          </a:p>
        </p:txBody>
      </p:sp>
      <p:sp>
        <p:nvSpPr>
          <p:cNvPr id="5" name="Notes Placeholder 4"/>
          <p:cNvSpPr>
            <a:spLocks noGrp="1"/>
          </p:cNvSpPr>
          <p:nvPr>
            <p:ph type="body" sz="quarter" idx="3"/>
          </p:nvPr>
        </p:nvSpPr>
        <p:spPr>
          <a:xfrm>
            <a:off x="679768" y="4690270"/>
            <a:ext cx="5438140" cy="444341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2" y="9378824"/>
            <a:ext cx="2945659" cy="493713"/>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50445" y="9378824"/>
            <a:ext cx="2945659" cy="493713"/>
          </a:xfrm>
          <a:prstGeom prst="rect">
            <a:avLst/>
          </a:prstGeom>
        </p:spPr>
        <p:txBody>
          <a:bodyPr vert="horz" lIns="91440" tIns="45720" rIns="91440" bIns="45720" rtlCol="0" anchor="b"/>
          <a:lstStyle>
            <a:lvl1pPr algn="r">
              <a:defRPr sz="1200"/>
            </a:lvl1pPr>
          </a:lstStyle>
          <a:p>
            <a:fld id="{0B1C575A-FA3C-4170-BDE2-E20A38399392}" type="slidenum">
              <a:rPr lang="en-US" smtClean="0"/>
              <a:pPr/>
              <a:t>‹#›</a:t>
            </a:fld>
            <a:endParaRPr lang="en-US" dirty="0"/>
          </a:p>
        </p:txBody>
      </p:sp>
    </p:spTree>
    <p:extLst>
      <p:ext uri="{BB962C8B-B14F-4D97-AF65-F5344CB8AC3E}">
        <p14:creationId xmlns:p14="http://schemas.microsoft.com/office/powerpoint/2010/main" xmlns="" val="30228753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7.jpeg"/><Relationship Id="rId2" Type="http://schemas.openxmlformats.org/officeDocument/2006/relationships/tags" Target="../tags/tag2.xml"/><Relationship Id="rId1" Type="http://schemas.openxmlformats.org/officeDocument/2006/relationships/vmlDrawing" Target="../drawings/vmlDrawing1.v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oleObject" Target="../embeddings/oleObject1.bin"/></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11" name="Picture 1"/>
          <p:cNvPicPr>
            <a:picLocks noChangeAspect="1" noChangeArrowheads="1"/>
          </p:cNvPicPr>
          <p:nvPr userDrawn="1"/>
        </p:nvPicPr>
        <p:blipFill>
          <a:blip r:embed="rId2" cstate="print"/>
          <a:srcRect/>
          <a:stretch>
            <a:fillRect/>
          </a:stretch>
        </p:blipFill>
        <p:spPr bwMode="auto">
          <a:xfrm>
            <a:off x="2825350" y="5821402"/>
            <a:ext cx="4241800" cy="258763"/>
          </a:xfrm>
          <a:prstGeom prst="rect">
            <a:avLst/>
          </a:prstGeom>
          <a:noFill/>
          <a:ln w="9525">
            <a:noFill/>
            <a:miter lim="800000"/>
            <a:headEnd/>
            <a:tailEnd/>
          </a:ln>
          <a:effectLst/>
        </p:spPr>
      </p:pic>
      <p:grpSp>
        <p:nvGrpSpPr>
          <p:cNvPr id="3" name="Group 2"/>
          <p:cNvGrpSpPr/>
          <p:nvPr userDrawn="1"/>
        </p:nvGrpSpPr>
        <p:grpSpPr>
          <a:xfrm>
            <a:off x="0" y="2571702"/>
            <a:ext cx="9792070" cy="4286298"/>
            <a:chOff x="0" y="2571702"/>
            <a:chExt cx="9792070" cy="4286298"/>
          </a:xfrm>
        </p:grpSpPr>
        <p:sp>
          <p:nvSpPr>
            <p:cNvPr id="4" name="agenda_divider"/>
            <p:cNvSpPr>
              <a:spLocks noChangeArrowheads="1"/>
            </p:cNvSpPr>
            <p:nvPr userDrawn="1"/>
          </p:nvSpPr>
          <p:spPr bwMode="gray">
            <a:xfrm>
              <a:off x="0" y="2751790"/>
              <a:ext cx="7567665" cy="1523494"/>
            </a:xfrm>
            <a:prstGeom prst="rect">
              <a:avLst/>
            </a:prstGeom>
            <a:solidFill>
              <a:schemeClr val="tx2"/>
            </a:solidFill>
            <a:ln w="12700" algn="ctr">
              <a:solidFill>
                <a:schemeClr val="tx2"/>
              </a:solidFill>
              <a:miter lim="800000"/>
              <a:headEnd type="none" w="lg" len="lg"/>
              <a:tailEnd type="none" w="lg" len="lg"/>
            </a:ln>
          </p:spPr>
          <p:txBody>
            <a:bodyPr wrap="square" lIns="457200" tIns="228600" bIns="228600" anchor="ctr">
              <a:spAutoFit/>
            </a:bodyPr>
            <a:lstStyle/>
            <a:p>
              <a:pPr algn="r">
                <a:spcBef>
                  <a:spcPct val="20000"/>
                </a:spcBef>
              </a:pPr>
              <a:endParaRPr lang="x-none" sz="1500" b="1" dirty="0" smtClean="0">
                <a:solidFill>
                  <a:srgbClr val="FFFFFF"/>
                </a:solidFill>
                <a:latin typeface="Sakkal Majalla" pitchFamily="2" charset="-78"/>
                <a:cs typeface="Sakkal Majalla" pitchFamily="2" charset="-78"/>
              </a:endParaRPr>
            </a:p>
            <a:p>
              <a:pPr algn="r">
                <a:spcBef>
                  <a:spcPct val="20000"/>
                </a:spcBef>
              </a:pPr>
              <a:endParaRPr lang="x-none" sz="1500" b="1" dirty="0" smtClean="0">
                <a:solidFill>
                  <a:srgbClr val="FFFFFF"/>
                </a:solidFill>
                <a:latin typeface="Sakkal Majalla" pitchFamily="2" charset="-78"/>
                <a:cs typeface="Sakkal Majalla" pitchFamily="2" charset="-78"/>
              </a:endParaRPr>
            </a:p>
            <a:p>
              <a:pPr algn="r">
                <a:spcBef>
                  <a:spcPct val="20000"/>
                </a:spcBef>
              </a:pPr>
              <a:endParaRPr lang="x-none" sz="1500" b="1" dirty="0" smtClean="0">
                <a:solidFill>
                  <a:srgbClr val="FFFFFF"/>
                </a:solidFill>
                <a:latin typeface="Sakkal Majalla" pitchFamily="2" charset="-78"/>
                <a:cs typeface="Sakkal Majalla" pitchFamily="2" charset="-78"/>
              </a:endParaRPr>
            </a:p>
            <a:p>
              <a:pPr algn="r">
                <a:spcBef>
                  <a:spcPct val="20000"/>
                </a:spcBef>
              </a:pPr>
              <a:endParaRPr lang="x-none" sz="1500" b="1" dirty="0" smtClean="0">
                <a:solidFill>
                  <a:srgbClr val="FFFFFF"/>
                </a:solidFill>
                <a:latin typeface="Sakkal Majalla" pitchFamily="2" charset="-78"/>
                <a:cs typeface="Sakkal Majalla" pitchFamily="2" charset="-78"/>
              </a:endParaRPr>
            </a:p>
          </p:txBody>
        </p:sp>
        <p:pic>
          <p:nvPicPr>
            <p:cNvPr id="6" name="Picture 5"/>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a:off x="7548187" y="2571702"/>
              <a:ext cx="2026924" cy="1883668"/>
            </a:xfrm>
            <a:prstGeom prst="rect">
              <a:avLst/>
            </a:prstGeom>
          </p:spPr>
        </p:pic>
        <p:sp>
          <p:nvSpPr>
            <p:cNvPr id="2" name="Rectangle 1"/>
            <p:cNvSpPr/>
            <p:nvPr userDrawn="1"/>
          </p:nvSpPr>
          <p:spPr>
            <a:xfrm>
              <a:off x="0" y="4563122"/>
              <a:ext cx="9792070" cy="2294878"/>
            </a:xfrm>
            <a:prstGeom prst="rect">
              <a:avLst/>
            </a:prstGeom>
            <a:solidFill>
              <a:schemeClr val="bg1"/>
            </a:solidFill>
            <a:ln w="952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nchorCtr="0"/>
            <a:lstStyle/>
            <a:p>
              <a:pPr algn="ctr"/>
              <a:endParaRPr lang="x-none" sz="1400" dirty="0" smtClean="0">
                <a:solidFill>
                  <a:srgbClr val="000000"/>
                </a:solidFill>
                <a:latin typeface="Arial" pitchFamily="34" charset="0"/>
                <a:cs typeface="Arial" pitchFamily="34" charset="0"/>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pic>
        <p:nvPicPr>
          <p:cNvPr id="11" name="Picture 1"/>
          <p:cNvPicPr>
            <a:picLocks noChangeAspect="1" noChangeArrowheads="1"/>
          </p:cNvPicPr>
          <p:nvPr userDrawn="1"/>
        </p:nvPicPr>
        <p:blipFill>
          <a:blip r:embed="rId2" cstate="print"/>
          <a:srcRect/>
          <a:stretch>
            <a:fillRect/>
          </a:stretch>
        </p:blipFill>
        <p:spPr bwMode="auto">
          <a:xfrm>
            <a:off x="2825350" y="5821402"/>
            <a:ext cx="4241800" cy="258763"/>
          </a:xfrm>
          <a:prstGeom prst="rect">
            <a:avLst/>
          </a:prstGeom>
          <a:noFill/>
          <a:ln w="9525">
            <a:noFill/>
            <a:miter lim="800000"/>
            <a:headEnd/>
            <a:tailEnd/>
          </a:ln>
          <a:effectLst/>
        </p:spPr>
      </p:pic>
      <p:sp>
        <p:nvSpPr>
          <p:cNvPr id="2" name="Rectangle 1"/>
          <p:cNvSpPr/>
          <p:nvPr userDrawn="1"/>
        </p:nvSpPr>
        <p:spPr>
          <a:xfrm>
            <a:off x="0" y="4563122"/>
            <a:ext cx="9792070" cy="2294878"/>
          </a:xfrm>
          <a:prstGeom prst="rect">
            <a:avLst/>
          </a:prstGeom>
          <a:solidFill>
            <a:schemeClr val="bg1"/>
          </a:solidFill>
          <a:ln w="952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nchorCtr="0"/>
          <a:lstStyle/>
          <a:p>
            <a:pPr algn="ctr"/>
            <a:endParaRPr lang="x-none" sz="1400" dirty="0" smtClean="0">
              <a:solidFill>
                <a:srgbClr val="000000"/>
              </a:solidFill>
              <a:latin typeface="Arial" pitchFamily="34" charset="0"/>
              <a:cs typeface="Arial" pitchFamily="34" charset="0"/>
            </a:endParaRPr>
          </a:p>
        </p:txBody>
      </p:sp>
    </p:spTree>
    <p:extLst>
      <p:ext uri="{BB962C8B-B14F-4D97-AF65-F5344CB8AC3E}">
        <p14:creationId xmlns:p14="http://schemas.microsoft.com/office/powerpoint/2010/main" xmlns="" val="7549380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Topic</a:t>
            </a:r>
            <a:endParaRPr lang="en-US" dirty="0"/>
          </a:p>
        </p:txBody>
      </p:sp>
      <p:sp>
        <p:nvSpPr>
          <p:cNvPr id="4" name="Text Placeholder 3"/>
          <p:cNvSpPr>
            <a:spLocks noGrp="1"/>
          </p:cNvSpPr>
          <p:nvPr>
            <p:ph type="body" sz="quarter" idx="10"/>
          </p:nvPr>
        </p:nvSpPr>
        <p:spPr>
          <a:xfrm>
            <a:off x="457199" y="1508760"/>
            <a:ext cx="8997696" cy="4590288"/>
          </a:xfrm>
        </p:spPr>
        <p:txBody>
          <a:bodyPr lIns="0" tIns="0" rIns="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with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Topic</a:t>
            </a:r>
            <a:endParaRPr lang="en-US" dirty="0"/>
          </a:p>
        </p:txBody>
      </p:sp>
      <p:sp>
        <p:nvSpPr>
          <p:cNvPr id="3" name="Text Placeholder 7"/>
          <p:cNvSpPr>
            <a:spLocks noGrp="1"/>
          </p:cNvSpPr>
          <p:nvPr>
            <p:ph type="body" sz="quarter" idx="13"/>
          </p:nvPr>
        </p:nvSpPr>
        <p:spPr>
          <a:xfrm>
            <a:off x="457200" y="1508400"/>
            <a:ext cx="8992800" cy="4590000"/>
          </a:xfrm>
          <a:prstGeom prst="rect">
            <a:avLst/>
          </a:prstGeom>
        </p:spPr>
        <p:txBody>
          <a:bodyPr lIns="0" tIns="0" rIns="0" bIns="0"/>
          <a:lstStyle>
            <a:lvl1pPr marL="0" indent="-173038">
              <a:buClr>
                <a:schemeClr val="tx2"/>
              </a:buClr>
              <a:buFont typeface="Arial" pitchFamily="34" charset="0"/>
              <a:buChar char="•"/>
              <a:tabLst/>
              <a:defRPr b="0"/>
            </a:lvl1pPr>
            <a:lvl2pPr marL="628650" indent="-228600">
              <a:buFont typeface="Arial" pitchFamily="34" charset="0"/>
              <a:buChar char="–"/>
              <a:defRPr/>
            </a:lvl2pPr>
            <a:lvl3pPr marL="1074738" indent="-228600">
              <a:defRPr/>
            </a:lvl3pPr>
            <a:lvl4pPr marL="1545336" indent="-228600">
              <a:defRPr/>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Topic</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7163" y="-50800"/>
            <a:ext cx="9519497" cy="598630"/>
          </a:xfrm>
        </p:spPr>
        <p:txBody>
          <a:bodyPr/>
          <a:lstStyle>
            <a:lvl1pPr algn="l" rtl="0">
              <a:defRPr/>
            </a:lvl1pPr>
          </a:lstStyle>
          <a:p>
            <a:r>
              <a:rPr lang="en-US" dirty="0" smtClean="0"/>
              <a:t>Topic</a:t>
            </a:r>
            <a:endParaRPr lang="de-DE"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xmlns="" val="7271818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شريحة عنوان">
    <p:spTree>
      <p:nvGrpSpPr>
        <p:cNvPr id="1" name=""/>
        <p:cNvGrpSpPr/>
        <p:nvPr/>
      </p:nvGrpSpPr>
      <p:grpSpPr>
        <a:xfrm>
          <a:off x="0" y="0"/>
          <a:ext cx="0" cy="0"/>
          <a:chOff x="0" y="0"/>
          <a:chExt cx="0" cy="0"/>
        </a:xfrm>
      </p:grpSpPr>
      <p:graphicFrame>
        <p:nvGraphicFramePr>
          <p:cNvPr id="11" name="Object 10" hidden="1"/>
          <p:cNvGraphicFramePr>
            <a:graphicFrameLocks noChangeAspect="1"/>
          </p:cNvGraphicFramePr>
          <p:nvPr>
            <p:custDataLst>
              <p:tags r:id="rId2"/>
            </p:custDataLst>
          </p:nvPr>
        </p:nvGraphicFramePr>
        <p:xfrm>
          <a:off x="1720" y="1589"/>
          <a:ext cx="1719" cy="1587"/>
        </p:xfrm>
        <a:graphic>
          <a:graphicData uri="http://schemas.openxmlformats.org/presentationml/2006/ole">
            <p:oleObj spid="_x0000_s1175" name="think-cell Slide" r:id="rId4" imgW="360" imgH="360" progId="">
              <p:embed/>
            </p:oleObj>
          </a:graphicData>
        </a:graphic>
      </p:graphicFrame>
      <p:sp>
        <p:nvSpPr>
          <p:cNvPr id="2" name="Rectangle 1"/>
          <p:cNvSpPr/>
          <p:nvPr userDrawn="1"/>
        </p:nvSpPr>
        <p:spPr>
          <a:xfrm>
            <a:off x="6837440" y="292963"/>
            <a:ext cx="3039122" cy="4261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x-none" sz="1800"/>
          </a:p>
        </p:txBody>
      </p:sp>
      <p:sp>
        <p:nvSpPr>
          <p:cNvPr id="7" name="Rectangle 6"/>
          <p:cNvSpPr/>
          <p:nvPr userDrawn="1"/>
        </p:nvSpPr>
        <p:spPr>
          <a:xfrm>
            <a:off x="47828" y="6391835"/>
            <a:ext cx="9690977" cy="4261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x-none" sz="1800"/>
          </a:p>
        </p:txBody>
      </p:sp>
      <p:pic>
        <p:nvPicPr>
          <p:cNvPr id="9" name="Picture 8"/>
          <p:cNvPicPr>
            <a:picLocks noChangeAspect="1"/>
          </p:cNvPicPr>
          <p:nvPr userDrawn="1"/>
        </p:nvPicPr>
        <p:blipFill rotWithShape="1">
          <a:blip r:embed="rId5" cstate="print">
            <a:extLst>
              <a:ext uri="{28A0092B-C50C-407E-A947-70E740481C1C}">
                <a14:useLocalDpi xmlns:a14="http://schemas.microsoft.com/office/drawing/2010/main" xmlns="" val="0"/>
              </a:ext>
            </a:extLst>
          </a:blip>
          <a:srcRect l="70966"/>
          <a:stretch/>
        </p:blipFill>
        <p:spPr>
          <a:xfrm>
            <a:off x="468223" y="2407269"/>
            <a:ext cx="1555528" cy="1392374"/>
          </a:xfrm>
          <a:prstGeom prst="rect">
            <a:avLst/>
          </a:prstGeom>
        </p:spPr>
      </p:pic>
      <p:pic>
        <p:nvPicPr>
          <p:cNvPr id="10" name="Picture 9"/>
          <p:cNvPicPr>
            <a:picLocks noChangeAspect="1"/>
          </p:cNvPicPr>
          <p:nvPr userDrawn="1"/>
        </p:nvPicPr>
        <p:blipFill rotWithShape="1">
          <a:blip r:embed="rId6" cstate="print">
            <a:extLst>
              <a:ext uri="{28A0092B-C50C-407E-A947-70E740481C1C}">
                <a14:useLocalDpi xmlns:a14="http://schemas.microsoft.com/office/drawing/2010/main" xmlns="" val="0"/>
              </a:ext>
            </a:extLst>
          </a:blip>
          <a:srcRect r="29963"/>
          <a:stretch/>
        </p:blipFill>
        <p:spPr>
          <a:xfrm>
            <a:off x="161367" y="3910707"/>
            <a:ext cx="2288556" cy="849235"/>
          </a:xfrm>
          <a:prstGeom prst="rect">
            <a:avLst/>
          </a:prstGeom>
        </p:spPr>
      </p:pic>
      <p:grpSp>
        <p:nvGrpSpPr>
          <p:cNvPr id="5" name="Group 4"/>
          <p:cNvGrpSpPr/>
          <p:nvPr userDrawn="1"/>
        </p:nvGrpSpPr>
        <p:grpSpPr>
          <a:xfrm>
            <a:off x="47828" y="47051"/>
            <a:ext cx="9828731" cy="6282639"/>
            <a:chOff x="47828" y="47051"/>
            <a:chExt cx="9828731" cy="6282639"/>
          </a:xfrm>
        </p:grpSpPr>
        <p:pic>
          <p:nvPicPr>
            <p:cNvPr id="8" name="Picture 7"/>
            <p:cNvPicPr>
              <a:picLocks noChangeAspect="1"/>
            </p:cNvPicPr>
            <p:nvPr userDrawn="1"/>
          </p:nvPicPr>
          <p:blipFill rotWithShape="1">
            <a:blip r:embed="rId7" cstate="print">
              <a:extLst>
                <a:ext uri="{28A0092B-C50C-407E-A947-70E740481C1C}">
                  <a14:useLocalDpi xmlns:a14="http://schemas.microsoft.com/office/drawing/2010/main" xmlns="" val="0"/>
                </a:ext>
              </a:extLst>
            </a:blip>
            <a:srcRect r="28262"/>
            <a:stretch/>
          </p:blipFill>
          <p:spPr>
            <a:xfrm flipH="1">
              <a:off x="2565646" y="55929"/>
              <a:ext cx="7310913" cy="6273761"/>
            </a:xfrm>
            <a:prstGeom prst="rect">
              <a:avLst/>
            </a:prstGeom>
          </p:spPr>
        </p:pic>
        <p:sp>
          <p:nvSpPr>
            <p:cNvPr id="12" name="Rectangle 11"/>
            <p:cNvSpPr/>
            <p:nvPr userDrawn="1"/>
          </p:nvSpPr>
          <p:spPr>
            <a:xfrm>
              <a:off x="47828" y="47051"/>
              <a:ext cx="3039122" cy="67203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x-none" sz="1800"/>
            </a:p>
          </p:txBody>
        </p:sp>
      </p:grpSp>
    </p:spTree>
    <p:extLst>
      <p:ext uri="{BB962C8B-B14F-4D97-AF65-F5344CB8AC3E}">
        <p14:creationId xmlns:p14="http://schemas.microsoft.com/office/powerpoint/2010/main" xmlns="" val="390395184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742950" y="2130426"/>
            <a:ext cx="8420100" cy="1470025"/>
          </a:xfrm>
          <a:prstGeom prst="rect">
            <a:avLst/>
          </a:prstGeom>
        </p:spPr>
        <p:txBody>
          <a:bodyPr/>
          <a:lstStyle>
            <a:lvl1pPr>
              <a:defRPr b="1">
                <a:cs typeface="Simplified Arabic" pitchFamily="2" charset="-78"/>
              </a:defRPr>
            </a:lvl1pPr>
          </a:lstStyle>
          <a:p>
            <a:r>
              <a:rPr lang="x-none" dirty="0" smtClean="0"/>
              <a:t>انقر لتحرير نمط العنوان الرئيسي</a:t>
            </a:r>
            <a:endParaRPr lang="x-none" dirty="0"/>
          </a:p>
        </p:txBody>
      </p:sp>
      <p:sp>
        <p:nvSpPr>
          <p:cNvPr id="3" name="عنوان فرعي 2"/>
          <p:cNvSpPr>
            <a:spLocks noGrp="1"/>
          </p:cNvSpPr>
          <p:nvPr>
            <p:ph type="subTitle" idx="1"/>
          </p:nvPr>
        </p:nvSpPr>
        <p:spPr>
          <a:xfrm>
            <a:off x="1485900" y="3886200"/>
            <a:ext cx="69342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smtClean="0"/>
              <a:t>انقر لتحرير نمط العنوان الثانوي الرئيسي</a:t>
            </a:r>
            <a:endParaRPr lang="x-none"/>
          </a:p>
        </p:txBody>
      </p:sp>
      <p:sp>
        <p:nvSpPr>
          <p:cNvPr id="4" name="عنصر نائب للتاريخ 3"/>
          <p:cNvSpPr>
            <a:spLocks noGrp="1"/>
          </p:cNvSpPr>
          <p:nvPr>
            <p:ph type="dt" sz="half" idx="10"/>
          </p:nvPr>
        </p:nvSpPr>
        <p:spPr>
          <a:xfrm>
            <a:off x="7099300" y="6356351"/>
            <a:ext cx="2311400" cy="365125"/>
          </a:xfrm>
          <a:prstGeom prst="rect">
            <a:avLst/>
          </a:prstGeom>
        </p:spPr>
        <p:txBody>
          <a:bodyPr/>
          <a:lstStyle/>
          <a:p>
            <a:fld id="{DF1A0431-3714-49C1-92EA-60CE723F8033}" type="datetime1">
              <a:rPr lang="en-US" smtClean="0"/>
              <a:pPr/>
              <a:t>2/8/2017</a:t>
            </a:fld>
            <a:endParaRPr lang="x-none"/>
          </a:p>
        </p:txBody>
      </p:sp>
      <p:sp>
        <p:nvSpPr>
          <p:cNvPr id="5" name="عنصر نائب للتذييل 4"/>
          <p:cNvSpPr>
            <a:spLocks noGrp="1"/>
          </p:cNvSpPr>
          <p:nvPr>
            <p:ph type="ftr" sz="quarter" idx="11"/>
          </p:nvPr>
        </p:nvSpPr>
        <p:spPr>
          <a:xfrm>
            <a:off x="3384550" y="6356351"/>
            <a:ext cx="3136900" cy="365125"/>
          </a:xfrm>
          <a:prstGeom prst="rect">
            <a:avLst/>
          </a:prstGeom>
        </p:spPr>
        <p:txBody>
          <a:bodyPr/>
          <a:lstStyle/>
          <a:p>
            <a:endParaRPr lang="x-none"/>
          </a:p>
        </p:txBody>
      </p:sp>
      <p:sp>
        <p:nvSpPr>
          <p:cNvPr id="6" name="عنصر نائب لرقم الشريحة 5"/>
          <p:cNvSpPr>
            <a:spLocks noGrp="1"/>
          </p:cNvSpPr>
          <p:nvPr>
            <p:ph type="sldNum" sz="quarter" idx="12"/>
          </p:nvPr>
        </p:nvSpPr>
        <p:spPr>
          <a:xfrm>
            <a:off x="495300" y="6356351"/>
            <a:ext cx="2311400" cy="365125"/>
          </a:xfrm>
          <a:prstGeom prst="rect">
            <a:avLst/>
          </a:prstGeom>
        </p:spPr>
        <p:txBody>
          <a:bodyPr/>
          <a:lstStyle/>
          <a:p>
            <a:fld id="{0B34F065-1154-456A-91E3-76DE8E75E17B}" type="slidenum">
              <a:rPr lang="x-none" smtClean="0"/>
              <a:pPr/>
              <a:t>‹#›</a:t>
            </a:fld>
            <a:endParaRPr lang="x-none"/>
          </a:p>
        </p:txBody>
      </p:sp>
      <p:pic>
        <p:nvPicPr>
          <p:cNvPr id="8" name="Picture 7"/>
          <p:cNvPicPr>
            <a:picLocks noChangeAspect="1"/>
          </p:cNvPicPr>
          <p:nvPr userDrawn="1"/>
        </p:nvPicPr>
        <p:blipFill rotWithShape="1">
          <a:blip r:embed="rId2">
            <a:extLst>
              <a:ext uri="{28A0092B-C50C-407E-A947-70E740481C1C}">
                <a14:useLocalDpi xmlns:a14="http://schemas.microsoft.com/office/drawing/2010/main" xmlns="" val="0"/>
              </a:ext>
            </a:extLst>
          </a:blip>
          <a:srcRect r="671"/>
          <a:stretch/>
        </p:blipFill>
        <p:spPr>
          <a:xfrm>
            <a:off x="38455" y="1"/>
            <a:ext cx="9744738" cy="6858000"/>
          </a:xfrm>
          <a:prstGeom prst="rect">
            <a:avLst/>
          </a:prstGeom>
        </p:spPr>
      </p:pic>
    </p:spTree>
    <p:extLst>
      <p:ext uri="{BB962C8B-B14F-4D97-AF65-F5344CB8AC3E}">
        <p14:creationId xmlns:p14="http://schemas.microsoft.com/office/powerpoint/2010/main" xmlns="" val="302284773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7163" y="-20320"/>
            <a:ext cx="9519497" cy="598630"/>
          </a:xfrm>
          <a:prstGeom prst="rect">
            <a:avLst/>
          </a:prstGeom>
        </p:spPr>
        <p:txBody>
          <a:bodyPr vert="horz" lIns="0" tIns="45720" rIns="0" bIns="45720" rtlCol="0" anchor="b" anchorCtr="0">
            <a:noAutofit/>
          </a:bodyPr>
          <a:lstStyle/>
          <a:p>
            <a:r>
              <a:rPr lang="en-US" dirty="0" smtClean="0"/>
              <a:t>Topic</a:t>
            </a:r>
            <a:endParaRPr lang="en-US" noProof="0" dirty="0"/>
          </a:p>
        </p:txBody>
      </p:sp>
      <p:sp>
        <p:nvSpPr>
          <p:cNvPr id="10" name="TextBox 9"/>
          <p:cNvSpPr txBox="1"/>
          <p:nvPr/>
        </p:nvSpPr>
        <p:spPr>
          <a:xfrm>
            <a:off x="9454896" y="6678455"/>
            <a:ext cx="190500" cy="127000"/>
          </a:xfrm>
          <a:prstGeom prst="rect">
            <a:avLst/>
          </a:prstGeom>
          <a:noFill/>
          <a:ln/>
          <a:effectLst/>
        </p:spPr>
        <p:txBody>
          <a:bodyPr wrap="none" lIns="0" tIns="0" rIns="0" bIns="0" rtlCol="0">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D53E389-1311-4796-9190-1F74A8EADEA2}" type="slidenum">
              <a:rPr kumimoji="0" lang="en-US" sz="900" b="0" i="0" u="none" strike="noStrike" kern="1200" cap="none" spc="0" normalizeH="0" baseline="0" noProof="0" smtClean="0">
                <a:ln>
                  <a:noFill/>
                </a:ln>
                <a:solidFill>
                  <a:srgbClr val="000000"/>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900" b="0" i="0" u="none" strike="noStrike" kern="1200" cap="none" spc="0" normalizeH="0" baseline="0" noProof="0" dirty="0" smtClean="0">
              <a:ln>
                <a:noFill/>
              </a:ln>
              <a:solidFill>
                <a:srgbClr val="000000"/>
              </a:solidFill>
              <a:effectLst/>
              <a:uLnTx/>
              <a:uFillTx/>
              <a:latin typeface="+mn-lt"/>
              <a:ea typeface="+mn-ea"/>
              <a:cs typeface="+mn-cs"/>
            </a:endParaRPr>
          </a:p>
          <a:p>
            <a:endParaRPr lang="en-US" sz="900" dirty="0" smtClean="0">
              <a:latin typeface="Arial"/>
            </a:endParaRPr>
          </a:p>
        </p:txBody>
      </p:sp>
      <p:sp>
        <p:nvSpPr>
          <p:cNvPr id="13" name="Text Placeholder 12"/>
          <p:cNvSpPr>
            <a:spLocks noGrp="1"/>
          </p:cNvSpPr>
          <p:nvPr>
            <p:ph type="body" idx="1"/>
          </p:nvPr>
        </p:nvSpPr>
        <p:spPr>
          <a:xfrm>
            <a:off x="457200" y="1508760"/>
            <a:ext cx="8997696" cy="4590288"/>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Rectangle 2"/>
          <p:cNvSpPr/>
          <p:nvPr userDrawn="1"/>
        </p:nvSpPr>
        <p:spPr>
          <a:xfrm>
            <a:off x="60960" y="549910"/>
            <a:ext cx="9743440" cy="45719"/>
          </a:xfrm>
          <a:prstGeom prst="rect">
            <a:avLst/>
          </a:prstGeom>
          <a:solidFill>
            <a:srgbClr val="177B57"/>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tIns="90000" bIns="90000" rtlCol="0" anchor="ctr" anchorCtr="0"/>
          <a:lstStyle/>
          <a:p>
            <a:pPr algn="ctr"/>
            <a:endParaRPr lang="x-none" sz="1400" dirty="0" smtClean="0">
              <a:solidFill>
                <a:srgbClr val="000000"/>
              </a:solidFill>
              <a:latin typeface="Arial" pitchFamily="34" charset="0"/>
              <a:cs typeface="Arial" pitchFamily="34" charset="0"/>
            </a:endParaRPr>
          </a:p>
        </p:txBody>
      </p:sp>
      <p:pic>
        <p:nvPicPr>
          <p:cNvPr id="7" name="Picture 6"/>
          <p:cNvPicPr>
            <a:picLocks noChangeAspect="1"/>
          </p:cNvPicPr>
          <p:nvPr userDrawn="1"/>
        </p:nvPicPr>
        <p:blipFill>
          <a:blip r:embed="rId11" cstate="print">
            <a:extLst>
              <a:ext uri="{28A0092B-C50C-407E-A947-70E740481C1C}">
                <a14:useLocalDpi xmlns:a14="http://schemas.microsoft.com/office/drawing/2010/main" xmlns="" val="0"/>
              </a:ext>
            </a:extLst>
          </a:blip>
          <a:stretch>
            <a:fillRect/>
          </a:stretch>
        </p:blipFill>
        <p:spPr>
          <a:xfrm>
            <a:off x="9213036" y="65505"/>
            <a:ext cx="483719" cy="449532"/>
          </a:xfrm>
          <a:prstGeom prst="rect">
            <a:avLst/>
          </a:prstGeom>
        </p:spPr>
      </p:pic>
      <p:sp>
        <p:nvSpPr>
          <p:cNvPr id="8" name="Rectangle 7"/>
          <p:cNvSpPr>
            <a:spLocks noChangeArrowheads="1"/>
          </p:cNvSpPr>
          <p:nvPr userDrawn="1"/>
        </p:nvSpPr>
        <p:spPr bwMode="auto">
          <a:xfrm>
            <a:off x="-49250" y="6644958"/>
            <a:ext cx="1369286"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rtl="0"/>
            <a:r>
              <a:rPr lang="en-US" sz="1000" b="1" dirty="0" smtClean="0">
                <a:latin typeface="Sakkal Majalla" panose="02000000000000000000" pitchFamily="2" charset="-78"/>
                <a:cs typeface="Sakkal Majalla" panose="02000000000000000000" pitchFamily="2" charset="-78"/>
              </a:rPr>
              <a:t>Department</a:t>
            </a:r>
            <a:r>
              <a:rPr lang="en-US" sz="1000" b="1" baseline="0" dirty="0" smtClean="0">
                <a:latin typeface="Sakkal Majalla" panose="02000000000000000000" pitchFamily="2" charset="-78"/>
                <a:cs typeface="Sakkal Majalla" panose="02000000000000000000" pitchFamily="2" charset="-78"/>
              </a:rPr>
              <a:t> – Topic – Date </a:t>
            </a:r>
            <a:endParaRPr lang="en-US" sz="1000" b="1" dirty="0">
              <a:latin typeface="Sakkal Majalla" panose="02000000000000000000" pitchFamily="2" charset="-78"/>
              <a:cs typeface="Sakkal Majalla" panose="02000000000000000000" pitchFamily="2" charset="-78"/>
            </a:endParaRPr>
          </a:p>
        </p:txBody>
      </p:sp>
    </p:spTree>
  </p:cSld>
  <p:clrMap bg1="lt1" tx1="dk1" bg2="lt2" tx2="dk2" accent1="accent1" accent2="accent2" accent3="accent3" accent4="accent4" accent5="accent5" accent6="accent6" hlink="hlink" folHlink="folHlink"/>
  <p:sldLayoutIdLst>
    <p:sldLayoutId id="2147483649" r:id="rId1"/>
    <p:sldLayoutId id="2147483661" r:id="rId2"/>
    <p:sldLayoutId id="2147483658" r:id="rId3"/>
    <p:sldLayoutId id="2147483657" r:id="rId4"/>
    <p:sldLayoutId id="2147483654" r:id="rId5"/>
    <p:sldLayoutId id="2147483655" r:id="rId6"/>
    <p:sldLayoutId id="2147483659" r:id="rId7"/>
    <p:sldLayoutId id="2147483662" r:id="rId8"/>
    <p:sldLayoutId id="2147483660" r:id="rId9"/>
  </p:sldLayoutIdLst>
  <p:hf hdr="0" ftr="0" dt="0"/>
  <p:txStyles>
    <p:titleStyle>
      <a:lvl1pPr algn="l" defTabSz="914400" rtl="0" eaLnBrk="1" latinLnBrk="0" hangingPunct="1">
        <a:spcBef>
          <a:spcPct val="0"/>
        </a:spcBef>
        <a:buNone/>
        <a:defRPr sz="2400" b="1" kern="1200">
          <a:solidFill>
            <a:schemeClr val="tx2"/>
          </a:solidFill>
          <a:latin typeface="Sakkal Majalla" panose="02000000000000000000" pitchFamily="2" charset="-78"/>
          <a:ea typeface="+mj-ea"/>
          <a:cs typeface="Sakkal Majalla" panose="02000000000000000000" pitchFamily="2" charset="-78"/>
        </a:defRPr>
      </a:lvl1pPr>
    </p:titleStyle>
    <p:bodyStyle>
      <a:lvl1pPr marL="0" indent="0" algn="l" defTabSz="914400" rtl="0" eaLnBrk="1" latinLnBrk="0" hangingPunct="1">
        <a:spcBef>
          <a:spcPct val="20000"/>
        </a:spcBef>
        <a:buFontTx/>
        <a:buNone/>
        <a:defRPr sz="1600" b="1" kern="1200">
          <a:solidFill>
            <a:schemeClr val="tx1"/>
          </a:solidFill>
          <a:latin typeface="+mn-lt"/>
          <a:ea typeface="+mn-ea"/>
          <a:cs typeface="+mn-cs"/>
        </a:defRPr>
      </a:lvl1pPr>
      <a:lvl2pPr marL="457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2pPr>
      <a:lvl3pPr marL="9144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3pPr>
      <a:lvl4pPr marL="1376363" indent="-233362"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4pPr>
      <a:lvl5pPr marL="2058988" indent="-230188"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hyperlink" Target="http://www.casact.org/" TargetMode="External"/><Relationship Id="rId2" Type="http://schemas.openxmlformats.org/officeDocument/2006/relationships/hyperlink" Target="http://www.soa.org/" TargetMode="External"/><Relationship Id="rId1" Type="http://schemas.openxmlformats.org/officeDocument/2006/relationships/slideLayout" Target="../slideLayouts/slideLayout4.xml"/><Relationship Id="rId5" Type="http://schemas.openxmlformats.org/officeDocument/2006/relationships/hyperlink" Target="http://www.sama.gov.sa/" TargetMode="External"/><Relationship Id="rId4" Type="http://schemas.openxmlformats.org/officeDocument/2006/relationships/hyperlink" Target="http://www.beanactuary.org/" TargetMode="External"/></Relationships>
</file>

<file path=ppt/slides/_rels/slide44.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www.soa.org/" TargetMode="External"/><Relationship Id="rId2" Type="http://schemas.openxmlformats.org/officeDocument/2006/relationships/hyperlink" Target="http://www.beanactuary.org/" TargetMode="External"/><Relationship Id="rId1" Type="http://schemas.openxmlformats.org/officeDocument/2006/relationships/slideLayout" Target="../slideLayouts/slideLayout7.xml"/><Relationship Id="rId4" Type="http://schemas.openxmlformats.org/officeDocument/2006/relationships/hyperlink" Target="http://www.casact.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0086" y="1395413"/>
            <a:ext cx="6623222" cy="1669063"/>
          </a:xfrm>
        </p:spPr>
        <p:txBody>
          <a:bodyPr/>
          <a:lstStyle/>
          <a:p>
            <a:r>
              <a:rPr lang="en-US" sz="4000" dirty="0"/>
              <a:t>The roles and opportunities of Actuaries in </a:t>
            </a:r>
            <a:r>
              <a:rPr lang="en-US" sz="4000" dirty="0" smtClean="0"/>
              <a:t>Saudi Insurance Market</a:t>
            </a:r>
            <a:endParaRPr lang="en-US" sz="4000" dirty="0"/>
          </a:p>
        </p:txBody>
      </p:sp>
      <p:sp>
        <p:nvSpPr>
          <p:cNvPr id="3" name="Subtitle 2"/>
          <p:cNvSpPr>
            <a:spLocks noGrp="1"/>
          </p:cNvSpPr>
          <p:nvPr>
            <p:ph type="subTitle" idx="1"/>
          </p:nvPr>
        </p:nvSpPr>
        <p:spPr>
          <a:xfrm>
            <a:off x="742950" y="3600451"/>
            <a:ext cx="6934200" cy="2858013"/>
          </a:xfrm>
        </p:spPr>
        <p:txBody>
          <a:bodyPr>
            <a:normAutofit/>
          </a:bodyPr>
          <a:lstStyle/>
          <a:p>
            <a:pPr algn="l"/>
            <a:r>
              <a:rPr lang="en-US" dirty="0" smtClean="0"/>
              <a:t>Fahad Almansoor ( Insurance supervisor assistant)</a:t>
            </a:r>
          </a:p>
          <a:p>
            <a:pPr algn="l"/>
            <a:endParaRPr lang="en-US" dirty="0" smtClean="0"/>
          </a:p>
          <a:p>
            <a:pPr algn="l"/>
            <a:endParaRPr lang="en-US" dirty="0"/>
          </a:p>
          <a:p>
            <a:pPr algn="l"/>
            <a:endParaRPr lang="en-US" dirty="0"/>
          </a:p>
          <a:p>
            <a:pPr algn="l"/>
            <a:endParaRPr lang="en-US" dirty="0" smtClean="0"/>
          </a:p>
          <a:p>
            <a:pPr algn="l"/>
            <a:endParaRPr lang="en-US" dirty="0" smtClean="0"/>
          </a:p>
          <a:p>
            <a:pPr algn="l"/>
            <a:endParaRPr lang="en-US" dirty="0"/>
          </a:p>
          <a:p>
            <a:pPr algn="l"/>
            <a:endParaRPr lang="en-US" dirty="0" smtClean="0"/>
          </a:p>
          <a:p>
            <a:pPr algn="l"/>
            <a:endParaRPr lang="en-US" sz="1400" dirty="0"/>
          </a:p>
          <a:p>
            <a:pPr algn="l"/>
            <a:r>
              <a:rPr lang="ar-SA" sz="1400" b="0" dirty="0" smtClean="0"/>
              <a:t>8</a:t>
            </a:r>
            <a:r>
              <a:rPr lang="en-US" sz="1400" b="0" baseline="30000" dirty="0" err="1" smtClean="0"/>
              <a:t>th</a:t>
            </a:r>
            <a:r>
              <a:rPr lang="en-US" sz="1400" b="0" dirty="0" smtClean="0"/>
              <a:t> of Feburuary201</a:t>
            </a:r>
            <a:r>
              <a:rPr lang="ar-SA" sz="1400" b="0" dirty="0" smtClean="0"/>
              <a:t>7</a:t>
            </a:r>
            <a:endParaRPr lang="en-US" sz="1400" b="0" dirty="0"/>
          </a:p>
        </p:txBody>
      </p:sp>
    </p:spTree>
    <p:extLst>
      <p:ext uri="{BB962C8B-B14F-4D97-AF65-F5344CB8AC3E}">
        <p14:creationId xmlns:p14="http://schemas.microsoft.com/office/powerpoint/2010/main" xmlns="" val="2742100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t>Implementing Regulations</a:t>
            </a:r>
          </a:p>
        </p:txBody>
      </p:sp>
      <p:sp>
        <p:nvSpPr>
          <p:cNvPr id="3" name="Content Placeholder 2"/>
          <p:cNvSpPr>
            <a:spLocks noGrp="1"/>
          </p:cNvSpPr>
          <p:nvPr>
            <p:ph idx="1"/>
          </p:nvPr>
        </p:nvSpPr>
        <p:spPr>
          <a:xfrm>
            <a:off x="457200" y="2148159"/>
            <a:ext cx="8997696" cy="3950889"/>
          </a:xfrm>
        </p:spPr>
        <p:txBody>
          <a:bodyPr>
            <a:normAutofit/>
          </a:bodyPr>
          <a:lstStyle/>
          <a:p>
            <a:pPr marL="285750" indent="-285750">
              <a:lnSpc>
                <a:spcPct val="200000"/>
              </a:lnSpc>
              <a:buFont typeface="Arial" panose="020B0604020202020204" pitchFamily="34" charset="0"/>
              <a:buChar char="•"/>
            </a:pPr>
            <a:r>
              <a:rPr lang="en-US" dirty="0" smtClean="0"/>
              <a:t>Actuary:</a:t>
            </a:r>
          </a:p>
          <a:p>
            <a:pPr marL="742950" lvl="1" indent="-285750">
              <a:lnSpc>
                <a:spcPct val="200000"/>
              </a:lnSpc>
            </a:pPr>
            <a:r>
              <a:rPr lang="en-US" dirty="0"/>
              <a:t>Person who </a:t>
            </a:r>
            <a:r>
              <a:rPr lang="en-US" dirty="0" smtClean="0"/>
              <a:t>conducts </a:t>
            </a:r>
            <a:r>
              <a:rPr lang="en-US" dirty="0"/>
              <a:t>various statistical and probability theories whereby services are priced; liabilities are assessed and provisions </a:t>
            </a:r>
            <a:r>
              <a:rPr lang="en-US" dirty="0" smtClean="0"/>
              <a:t>calculated</a:t>
            </a:r>
          </a:p>
          <a:p>
            <a:pPr marL="742950" lvl="1" indent="-285750">
              <a:lnSpc>
                <a:spcPct val="200000"/>
              </a:lnSpc>
            </a:pPr>
            <a:endParaRPr lang="en-US" dirty="0" smtClean="0"/>
          </a:p>
          <a:p>
            <a:pPr marL="285750" indent="-285750">
              <a:lnSpc>
                <a:spcPct val="200000"/>
              </a:lnSpc>
              <a:buFont typeface="Arial" panose="020B0604020202020204" pitchFamily="34" charset="0"/>
              <a:buChar char="•"/>
            </a:pPr>
            <a:r>
              <a:rPr lang="en-US" dirty="0"/>
              <a:t>Solvency </a:t>
            </a:r>
            <a:r>
              <a:rPr lang="en-US" dirty="0" smtClean="0"/>
              <a:t>Margin:</a:t>
            </a:r>
          </a:p>
          <a:p>
            <a:pPr marL="742950" lvl="1" indent="-285750">
              <a:lnSpc>
                <a:spcPct val="200000"/>
              </a:lnSpc>
            </a:pPr>
            <a:r>
              <a:rPr lang="en-US" dirty="0" smtClean="0"/>
              <a:t>Minimum </a:t>
            </a:r>
            <a:r>
              <a:rPr lang="en-US" dirty="0"/>
              <a:t>standard of financial health for an insurance or reinsurance company, where assets exceed liabilities.</a:t>
            </a:r>
          </a:p>
          <a:p>
            <a:pPr marL="742950" lvl="1" indent="-285750">
              <a:lnSpc>
                <a:spcPct val="200000"/>
              </a:lnSpc>
            </a:pPr>
            <a:endParaRPr lang="en-US" dirty="0"/>
          </a:p>
        </p:txBody>
      </p:sp>
      <p:sp>
        <p:nvSpPr>
          <p:cNvPr id="6" name="Title 1"/>
          <p:cNvSpPr txBox="1">
            <a:spLocks/>
          </p:cNvSpPr>
          <p:nvPr/>
        </p:nvSpPr>
        <p:spPr>
          <a:xfrm>
            <a:off x="457200" y="385898"/>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endParaRPr kumimoji="0" lang="en-US" sz="4400" b="1"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xmlns="" val="0"/>
              </a:ext>
            </a:extLst>
          </a:blip>
          <a:srcRect b="22363"/>
          <a:stretch/>
        </p:blipFill>
        <p:spPr>
          <a:xfrm>
            <a:off x="3003673" y="727363"/>
            <a:ext cx="3826476" cy="1620421"/>
          </a:xfrm>
          <a:prstGeom prst="rect">
            <a:avLst/>
          </a:prstGeom>
        </p:spPr>
      </p:pic>
    </p:spTree>
    <p:extLst>
      <p:ext uri="{BB962C8B-B14F-4D97-AF65-F5344CB8AC3E}">
        <p14:creationId xmlns:p14="http://schemas.microsoft.com/office/powerpoint/2010/main" xmlns="" val="10131507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t>Implementing Regulations</a:t>
            </a:r>
          </a:p>
        </p:txBody>
      </p:sp>
      <p:sp>
        <p:nvSpPr>
          <p:cNvPr id="3" name="Content Placeholder 2"/>
          <p:cNvSpPr>
            <a:spLocks noGrp="1"/>
          </p:cNvSpPr>
          <p:nvPr>
            <p:ph idx="1"/>
          </p:nvPr>
        </p:nvSpPr>
        <p:spPr/>
        <p:txBody>
          <a:bodyPr>
            <a:normAutofit/>
          </a:bodyPr>
          <a:lstStyle/>
          <a:p>
            <a:pPr marL="285750" indent="-285750">
              <a:lnSpc>
                <a:spcPct val="200000"/>
              </a:lnSpc>
              <a:buFont typeface="Arial" panose="020B0604020202020204" pitchFamily="34" charset="0"/>
              <a:buChar char="•"/>
            </a:pPr>
            <a:r>
              <a:rPr lang="en-US" sz="1400" dirty="0"/>
              <a:t>First: The Company shall appoint an Actuary who should be a Fellow to undertake</a:t>
            </a:r>
            <a:br>
              <a:rPr lang="en-US" sz="1400" dirty="0"/>
            </a:br>
            <a:r>
              <a:rPr lang="en-US" sz="1400" dirty="0"/>
              <a:t>the following duties</a:t>
            </a:r>
            <a:r>
              <a:rPr lang="en-US" sz="1400" dirty="0" smtClean="0"/>
              <a:t>:</a:t>
            </a:r>
          </a:p>
          <a:p>
            <a:pPr marL="571500" lvl="1" indent="-342900">
              <a:lnSpc>
                <a:spcPct val="200000"/>
              </a:lnSpc>
              <a:buFont typeface="+mj-lt"/>
              <a:buAutoNum type="arabicPeriod"/>
            </a:pPr>
            <a:r>
              <a:rPr lang="en-US" sz="1200" dirty="0" smtClean="0"/>
              <a:t>Obtain </a:t>
            </a:r>
            <a:r>
              <a:rPr lang="en-US" sz="1200" dirty="0"/>
              <a:t>all required information and particulars from the previous </a:t>
            </a:r>
            <a:r>
              <a:rPr lang="en-US" sz="1200" dirty="0" smtClean="0"/>
              <a:t>Actuary</a:t>
            </a:r>
            <a:endParaRPr lang="en-US" sz="1200" dirty="0"/>
          </a:p>
          <a:p>
            <a:pPr marL="571500" lvl="1" indent="-342900">
              <a:lnSpc>
                <a:spcPct val="200000"/>
              </a:lnSpc>
              <a:buFont typeface="+mj-lt"/>
              <a:buAutoNum type="arabicPeriod"/>
            </a:pPr>
            <a:r>
              <a:rPr lang="en-US" sz="1200" dirty="0" smtClean="0"/>
              <a:t>Examine </a:t>
            </a:r>
            <a:r>
              <a:rPr lang="en-US" sz="1200" dirty="0"/>
              <a:t>the Company’s financial </a:t>
            </a:r>
            <a:r>
              <a:rPr lang="en-US" sz="1200" dirty="0" smtClean="0"/>
              <a:t>position</a:t>
            </a:r>
            <a:endParaRPr lang="en-US" sz="1200" dirty="0"/>
          </a:p>
          <a:p>
            <a:pPr marL="571500" lvl="1" indent="-342900">
              <a:lnSpc>
                <a:spcPct val="200000"/>
              </a:lnSpc>
              <a:buFont typeface="+mj-lt"/>
              <a:buAutoNum type="arabicPeriod"/>
            </a:pPr>
            <a:r>
              <a:rPr lang="en-US" sz="1200" dirty="0" smtClean="0"/>
              <a:t>Evaluate </a:t>
            </a:r>
            <a:r>
              <a:rPr lang="en-US" sz="1200" dirty="0"/>
              <a:t>the Company’s ability to meet its future </a:t>
            </a:r>
            <a:r>
              <a:rPr lang="en-US" sz="1200" dirty="0" smtClean="0"/>
              <a:t>obligations</a:t>
            </a:r>
            <a:endParaRPr lang="en-US" sz="1200" dirty="0"/>
          </a:p>
          <a:p>
            <a:pPr marL="571500" lvl="1" indent="-342900">
              <a:lnSpc>
                <a:spcPct val="200000"/>
              </a:lnSpc>
              <a:buFont typeface="+mj-lt"/>
              <a:buAutoNum type="arabicPeriod"/>
            </a:pPr>
            <a:r>
              <a:rPr lang="en-US" sz="1200" dirty="0" smtClean="0"/>
              <a:t>Determine </a:t>
            </a:r>
            <a:r>
              <a:rPr lang="en-US" sz="1200" dirty="0"/>
              <a:t>adequate risk retention </a:t>
            </a:r>
            <a:r>
              <a:rPr lang="en-US" sz="1200" dirty="0" smtClean="0"/>
              <a:t>level</a:t>
            </a:r>
          </a:p>
          <a:p>
            <a:pPr marL="571500" lvl="1" indent="-342900">
              <a:lnSpc>
                <a:spcPct val="200000"/>
              </a:lnSpc>
              <a:buFont typeface="+mj-lt"/>
              <a:buAutoNum type="arabicPeriod"/>
            </a:pPr>
            <a:r>
              <a:rPr lang="en-US" sz="1200" dirty="0" smtClean="0"/>
              <a:t>Price </a:t>
            </a:r>
            <a:r>
              <a:rPr lang="en-US" sz="1200" dirty="0"/>
              <a:t>the Company’s insurance </a:t>
            </a:r>
            <a:r>
              <a:rPr lang="en-US" sz="1200" dirty="0" smtClean="0"/>
              <a:t>product</a:t>
            </a:r>
            <a:endParaRPr lang="en-US" sz="1200" dirty="0"/>
          </a:p>
          <a:p>
            <a:pPr marL="571500" lvl="1" indent="-342900">
              <a:lnSpc>
                <a:spcPct val="200000"/>
              </a:lnSpc>
              <a:buFont typeface="+mj-lt"/>
              <a:buAutoNum type="arabicPeriod"/>
            </a:pPr>
            <a:r>
              <a:rPr lang="en-US" sz="1200" dirty="0" smtClean="0"/>
              <a:t>Determine </a:t>
            </a:r>
            <a:r>
              <a:rPr lang="en-US" sz="1200" dirty="0"/>
              <a:t>and approve the Company’s technical </a:t>
            </a:r>
            <a:r>
              <a:rPr lang="en-US" sz="1200" dirty="0" smtClean="0"/>
              <a:t>provisions</a:t>
            </a:r>
            <a:endParaRPr lang="en-US" sz="1200" dirty="0"/>
          </a:p>
          <a:p>
            <a:pPr marL="571500" lvl="1" indent="-342900">
              <a:lnSpc>
                <a:spcPct val="200000"/>
              </a:lnSpc>
              <a:buFont typeface="+mj-lt"/>
              <a:buAutoNum type="arabicPeriod"/>
            </a:pPr>
            <a:r>
              <a:rPr lang="en-US" sz="1200" dirty="0" smtClean="0"/>
              <a:t>Provide </a:t>
            </a:r>
            <a:r>
              <a:rPr lang="en-US" sz="1200" dirty="0"/>
              <a:t>advice and recommendations related to the Company’s investment </a:t>
            </a:r>
            <a:r>
              <a:rPr lang="en-US" sz="1200" dirty="0" smtClean="0"/>
              <a:t>policy</a:t>
            </a:r>
            <a:endParaRPr lang="en-US" sz="1200" dirty="0"/>
          </a:p>
          <a:p>
            <a:pPr marL="571500" lvl="1" indent="-342900">
              <a:lnSpc>
                <a:spcPct val="200000"/>
              </a:lnSpc>
              <a:buFont typeface="+mj-lt"/>
              <a:buAutoNum type="arabicPeriod"/>
            </a:pPr>
            <a:r>
              <a:rPr lang="en-US" sz="1200" dirty="0" smtClean="0"/>
              <a:t>Any </a:t>
            </a:r>
            <a:r>
              <a:rPr lang="en-US" sz="1200" dirty="0"/>
              <a:t>other actuarial </a:t>
            </a:r>
            <a:r>
              <a:rPr lang="en-US" sz="1200" dirty="0" smtClean="0"/>
              <a:t>recommendations</a:t>
            </a:r>
            <a:endParaRPr lang="en-US" sz="1200" dirty="0"/>
          </a:p>
          <a:p>
            <a:pPr marL="742950" lvl="1" indent="-285750">
              <a:lnSpc>
                <a:spcPct val="200000"/>
              </a:lnSpc>
            </a:pPr>
            <a:endParaRPr lang="en-US" b="0" dirty="0"/>
          </a:p>
        </p:txBody>
      </p:sp>
      <p:sp>
        <p:nvSpPr>
          <p:cNvPr id="6" name="Title 1"/>
          <p:cNvSpPr txBox="1">
            <a:spLocks/>
          </p:cNvSpPr>
          <p:nvPr/>
        </p:nvSpPr>
        <p:spPr>
          <a:xfrm>
            <a:off x="457200" y="385898"/>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r>
              <a:rPr lang="en-US" dirty="0" smtClean="0"/>
              <a:t>Article Twenty</a:t>
            </a:r>
            <a:endParaRPr kumimoji="0" lang="en-US" sz="4400" i="0" u="none" strike="noStrike" kern="1200" cap="none" spc="0" normalizeH="0" baseline="0" noProof="0" dirty="0">
              <a:ln>
                <a:noFill/>
              </a:ln>
              <a:solidFill>
                <a:sysClr val="windowText" lastClr="000000"/>
              </a:solidFill>
              <a:effectLst/>
              <a:uLnTx/>
              <a:uFillTx/>
              <a:latin typeface="Calibri Light" panose="020F0302020204030204"/>
            </a:endParaRPr>
          </a:p>
        </p:txBody>
      </p:sp>
    </p:spTree>
    <p:extLst>
      <p:ext uri="{BB962C8B-B14F-4D97-AF65-F5344CB8AC3E}">
        <p14:creationId xmlns:p14="http://schemas.microsoft.com/office/powerpoint/2010/main" xmlns="" val="25236115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t>Implementing Regulations</a:t>
            </a:r>
          </a:p>
        </p:txBody>
      </p:sp>
      <p:sp>
        <p:nvSpPr>
          <p:cNvPr id="3" name="Content Placeholder 2"/>
          <p:cNvSpPr>
            <a:spLocks noGrp="1"/>
          </p:cNvSpPr>
          <p:nvPr>
            <p:ph idx="1"/>
          </p:nvPr>
        </p:nvSpPr>
        <p:spPr>
          <a:xfrm>
            <a:off x="457200" y="1508759"/>
            <a:ext cx="8997696" cy="5666397"/>
          </a:xfrm>
        </p:spPr>
        <p:txBody>
          <a:bodyPr>
            <a:normAutofit fontScale="25000" lnSpcReduction="20000"/>
          </a:bodyPr>
          <a:lstStyle/>
          <a:p>
            <a:pPr marL="285750" indent="-285750">
              <a:lnSpc>
                <a:spcPct val="170000"/>
              </a:lnSpc>
              <a:buFont typeface="Arial" panose="020B0604020202020204" pitchFamily="34" charset="0"/>
              <a:buChar char="•"/>
            </a:pPr>
            <a:r>
              <a:rPr lang="en-US" sz="5600" dirty="0"/>
              <a:t>Second: The Actuary is professionally liable for his/her advice and technical services provided to the Company. According to the Company’s request, the Actuary should furnish to the Company’s management with the following particulars and </a:t>
            </a:r>
            <a:r>
              <a:rPr lang="en-US" sz="5600" dirty="0" smtClean="0"/>
              <a:t>documents:</a:t>
            </a:r>
          </a:p>
          <a:p>
            <a:pPr marL="800100" lvl="1" indent="-342900">
              <a:lnSpc>
                <a:spcPct val="170000"/>
              </a:lnSpc>
              <a:buFont typeface="+mj-lt"/>
              <a:buAutoNum type="arabicPeriod"/>
            </a:pPr>
            <a:r>
              <a:rPr lang="en-US" sz="4900" b="0" dirty="0" smtClean="0"/>
              <a:t>Sound </a:t>
            </a:r>
            <a:r>
              <a:rPr lang="en-US" sz="4900" b="0" dirty="0"/>
              <a:t>actuarial information and statements about the company’s </a:t>
            </a:r>
            <a:r>
              <a:rPr lang="en-US" sz="4900" b="0" dirty="0" smtClean="0"/>
              <a:t>present and </a:t>
            </a:r>
            <a:r>
              <a:rPr lang="en-US" sz="4900" b="0" dirty="0"/>
              <a:t>future financial position.</a:t>
            </a:r>
          </a:p>
          <a:p>
            <a:pPr marL="800100" lvl="1" indent="-342900">
              <a:lnSpc>
                <a:spcPct val="170000"/>
              </a:lnSpc>
              <a:buFont typeface="+mj-lt"/>
              <a:buAutoNum type="arabicPeriod"/>
            </a:pPr>
            <a:r>
              <a:rPr lang="en-US" sz="4900" b="0" dirty="0" smtClean="0"/>
              <a:t>Annual </a:t>
            </a:r>
            <a:r>
              <a:rPr lang="en-US" sz="4900" b="0" dirty="0"/>
              <a:t>report, within sixty days from the expiry date of the company’s </a:t>
            </a:r>
            <a:r>
              <a:rPr lang="en-US" sz="4900" b="0" dirty="0" smtClean="0"/>
              <a:t>fiscal year </a:t>
            </a:r>
            <a:r>
              <a:rPr lang="en-US" sz="4900" b="0" dirty="0"/>
              <a:t>reflecting the adequacy of the Company’s technical provisions.</a:t>
            </a:r>
          </a:p>
          <a:p>
            <a:pPr marL="800100" lvl="1" indent="-342900">
              <a:lnSpc>
                <a:spcPct val="170000"/>
              </a:lnSpc>
              <a:buFont typeface="+mj-lt"/>
              <a:buAutoNum type="arabicPeriod"/>
            </a:pPr>
            <a:r>
              <a:rPr lang="en-US" sz="4900" b="0" dirty="0" smtClean="0"/>
              <a:t>Annual </a:t>
            </a:r>
            <a:r>
              <a:rPr lang="en-US" sz="4900" b="0" dirty="0"/>
              <a:t>report, within sixty days from the expiry date of the </a:t>
            </a:r>
            <a:r>
              <a:rPr lang="en-US" sz="4900" b="0" dirty="0" smtClean="0"/>
              <a:t>Company’s fiscal </a:t>
            </a:r>
            <a:r>
              <a:rPr lang="en-US" sz="4900" b="0" dirty="0"/>
              <a:t>year reflecting the pricing adequacy of the insurance products.</a:t>
            </a:r>
          </a:p>
          <a:p>
            <a:pPr marL="800100" lvl="1" indent="-342900">
              <a:lnSpc>
                <a:spcPct val="170000"/>
              </a:lnSpc>
              <a:buFont typeface="+mj-lt"/>
              <a:buAutoNum type="arabicPeriod"/>
            </a:pPr>
            <a:r>
              <a:rPr lang="en-US" sz="4900" b="0" dirty="0" smtClean="0"/>
              <a:t>Company’s </a:t>
            </a:r>
            <a:r>
              <a:rPr lang="en-US" sz="4900" b="0" dirty="0"/>
              <a:t>investment returns analysis.</a:t>
            </a:r>
          </a:p>
          <a:p>
            <a:pPr marL="800100" lvl="1" indent="-342900">
              <a:lnSpc>
                <a:spcPct val="170000"/>
              </a:lnSpc>
              <a:buFont typeface="+mj-lt"/>
              <a:buAutoNum type="arabicPeriod"/>
            </a:pPr>
            <a:r>
              <a:rPr lang="en-US" sz="4900" b="0" dirty="0" smtClean="0"/>
              <a:t>Insurance </a:t>
            </a:r>
            <a:r>
              <a:rPr lang="en-US" sz="4900" b="0" dirty="0"/>
              <a:t>portfolio development analysis.</a:t>
            </a:r>
          </a:p>
          <a:p>
            <a:pPr marL="800100" lvl="1" indent="-342900">
              <a:lnSpc>
                <a:spcPct val="170000"/>
              </a:lnSpc>
              <a:buFont typeface="+mj-lt"/>
              <a:buAutoNum type="arabicPeriod"/>
            </a:pPr>
            <a:r>
              <a:rPr lang="en-US" sz="4900" b="0" dirty="0" smtClean="0"/>
              <a:t>Cost </a:t>
            </a:r>
            <a:r>
              <a:rPr lang="en-US" sz="4900" b="0" dirty="0"/>
              <a:t>Analysis</a:t>
            </a:r>
          </a:p>
          <a:p>
            <a:pPr marL="800100" lvl="1" indent="-342900">
              <a:lnSpc>
                <a:spcPct val="170000"/>
              </a:lnSpc>
              <a:buFont typeface="+mj-lt"/>
              <a:buAutoNum type="arabicPeriod"/>
            </a:pPr>
            <a:r>
              <a:rPr lang="en-US" sz="4900" b="0" dirty="0" smtClean="0"/>
              <a:t>Report </a:t>
            </a:r>
            <a:r>
              <a:rPr lang="en-US" sz="4900" b="0" dirty="0"/>
              <a:t>reflecting the adequacy of matching assets with liabilities.</a:t>
            </a:r>
          </a:p>
          <a:p>
            <a:pPr marL="800100" lvl="1" indent="-342900">
              <a:lnSpc>
                <a:spcPct val="170000"/>
              </a:lnSpc>
              <a:buFont typeface="+mj-lt"/>
              <a:buAutoNum type="arabicPeriod"/>
            </a:pPr>
            <a:r>
              <a:rPr lang="en-US" sz="4900" b="0" dirty="0" smtClean="0"/>
              <a:t>Positive </a:t>
            </a:r>
            <a:r>
              <a:rPr lang="en-US" sz="4900" b="0" dirty="0"/>
              <a:t>and adverse underwriting policy development status</a:t>
            </a:r>
            <a:r>
              <a:rPr lang="en-US" sz="4900" b="0" dirty="0" smtClean="0"/>
              <a:t>.</a:t>
            </a:r>
          </a:p>
          <a:p>
            <a:pPr marL="285750" indent="-285750">
              <a:lnSpc>
                <a:spcPct val="170000"/>
              </a:lnSpc>
              <a:buFont typeface="Arial" panose="020B0604020202020204" pitchFamily="34" charset="0"/>
              <a:buChar char="•"/>
            </a:pPr>
            <a:endParaRPr lang="en-US" b="0" dirty="0"/>
          </a:p>
          <a:p>
            <a:pPr>
              <a:lnSpc>
                <a:spcPct val="170000"/>
              </a:lnSpc>
            </a:pPr>
            <a:r>
              <a:rPr lang="en-US" sz="4800" b="0" dirty="0" smtClean="0"/>
              <a:t>The </a:t>
            </a:r>
            <a:r>
              <a:rPr lang="en-US" sz="4800" b="0" dirty="0"/>
              <a:t>Company shall ensure compliance with all required actuarial duties </a:t>
            </a:r>
            <a:r>
              <a:rPr lang="en-US" sz="4800" b="0" dirty="0" smtClean="0"/>
              <a:t>and reports</a:t>
            </a:r>
            <a:r>
              <a:rPr lang="en-US" sz="4800" b="0" dirty="0"/>
              <a:t>. Otherwise, the Agency shall appoint an actuary at the </a:t>
            </a:r>
            <a:r>
              <a:rPr lang="en-US" sz="4800" b="0" dirty="0" smtClean="0"/>
              <a:t>company’s expense </a:t>
            </a:r>
            <a:r>
              <a:rPr lang="en-US" sz="4800" b="0" dirty="0"/>
              <a:t>to undertake these actuarial duties</a:t>
            </a:r>
            <a:r>
              <a:rPr lang="en-US" sz="4800" b="0" dirty="0" smtClean="0"/>
              <a:t>.</a:t>
            </a:r>
            <a:endParaRPr lang="en-US" sz="4800" b="0" dirty="0"/>
          </a:p>
        </p:txBody>
      </p:sp>
      <p:sp>
        <p:nvSpPr>
          <p:cNvPr id="6" name="Title 1"/>
          <p:cNvSpPr txBox="1">
            <a:spLocks/>
          </p:cNvSpPr>
          <p:nvPr/>
        </p:nvSpPr>
        <p:spPr>
          <a:xfrm>
            <a:off x="457200" y="385898"/>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r>
              <a:rPr lang="en-US" dirty="0" smtClean="0"/>
              <a:t>Article Twenty</a:t>
            </a:r>
            <a:endParaRPr kumimoji="0" lang="en-US" sz="4400" i="0" u="none" strike="noStrike" kern="1200" cap="none" spc="0" normalizeH="0" baseline="0" noProof="0" dirty="0">
              <a:ln>
                <a:noFill/>
              </a:ln>
              <a:solidFill>
                <a:sysClr val="windowText" lastClr="000000"/>
              </a:solidFill>
              <a:effectLst/>
              <a:uLnTx/>
              <a:uFillTx/>
              <a:latin typeface="Calibri Light" panose="020F0302020204030204"/>
            </a:endParaRPr>
          </a:p>
        </p:txBody>
      </p:sp>
    </p:spTree>
    <p:extLst>
      <p:ext uri="{BB962C8B-B14F-4D97-AF65-F5344CB8AC3E}">
        <p14:creationId xmlns:p14="http://schemas.microsoft.com/office/powerpoint/2010/main" xmlns="" val="39141368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t>Implementing Regulations</a:t>
            </a:r>
          </a:p>
        </p:txBody>
      </p:sp>
      <p:sp>
        <p:nvSpPr>
          <p:cNvPr id="3" name="Content Placeholder 2"/>
          <p:cNvSpPr>
            <a:spLocks noGrp="1"/>
          </p:cNvSpPr>
          <p:nvPr>
            <p:ph idx="1"/>
          </p:nvPr>
        </p:nvSpPr>
        <p:spPr/>
        <p:txBody>
          <a:bodyPr>
            <a:normAutofit/>
          </a:bodyPr>
          <a:lstStyle/>
          <a:p>
            <a:pPr lvl="1" indent="0">
              <a:lnSpc>
                <a:spcPct val="200000"/>
              </a:lnSpc>
              <a:buNone/>
            </a:pPr>
            <a:r>
              <a:rPr lang="en-US" sz="1400" b="1" dirty="0" smtClean="0"/>
              <a:t>Third</a:t>
            </a:r>
            <a:r>
              <a:rPr lang="en-US" sz="1400" b="1" dirty="0"/>
              <a:t>: An external auditor shall review actuarial reports that present immediate or future risks facing the Company, and the Agency shall be provided with copies of these reports in a timely manner. The Company’s Actuary shall, in the presence of immediate or future risks facing the Company, submit a report on an urgent basis directly to the company’s Board of Directors. The Board of Directors shall examine the report and recommend corrective actions, and forward all related information to the Agency within fifteen days from receiving the report.</a:t>
            </a:r>
          </a:p>
          <a:p>
            <a:pPr marL="742950" lvl="1" indent="-285750">
              <a:lnSpc>
                <a:spcPct val="200000"/>
              </a:lnSpc>
            </a:pPr>
            <a:endParaRPr lang="en-US" b="0" dirty="0"/>
          </a:p>
        </p:txBody>
      </p:sp>
      <p:sp>
        <p:nvSpPr>
          <p:cNvPr id="6" name="Title 1"/>
          <p:cNvSpPr txBox="1">
            <a:spLocks/>
          </p:cNvSpPr>
          <p:nvPr/>
        </p:nvSpPr>
        <p:spPr>
          <a:xfrm>
            <a:off x="457200" y="385898"/>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r>
              <a:rPr lang="en-US" dirty="0" smtClean="0"/>
              <a:t>Article Twenty</a:t>
            </a:r>
            <a:endParaRPr kumimoji="0" lang="en-US" sz="4400" i="0" u="none" strike="noStrike" kern="1200" cap="none" spc="0" normalizeH="0" baseline="0" noProof="0" dirty="0">
              <a:ln>
                <a:noFill/>
              </a:ln>
              <a:solidFill>
                <a:sysClr val="windowText" lastClr="000000"/>
              </a:solidFill>
              <a:effectLst/>
              <a:uLnTx/>
              <a:uFillTx/>
              <a:latin typeface="Calibri Light" panose="020F0302020204030204"/>
            </a:endParaRPr>
          </a:p>
        </p:txBody>
      </p:sp>
    </p:spTree>
    <p:extLst>
      <p:ext uri="{BB962C8B-B14F-4D97-AF65-F5344CB8AC3E}">
        <p14:creationId xmlns:p14="http://schemas.microsoft.com/office/powerpoint/2010/main" xmlns="" val="18547755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Pricing</a:t>
            </a:r>
            <a:endParaRPr lang="en-US" dirty="0"/>
          </a:p>
        </p:txBody>
      </p:sp>
      <p:sp>
        <p:nvSpPr>
          <p:cNvPr id="3" name="Content Placeholder 2"/>
          <p:cNvSpPr>
            <a:spLocks noGrp="1"/>
          </p:cNvSpPr>
          <p:nvPr>
            <p:ph idx="1"/>
          </p:nvPr>
        </p:nvSpPr>
        <p:spPr>
          <a:xfrm>
            <a:off x="157162" y="1449859"/>
            <a:ext cx="9519497" cy="4746725"/>
          </a:xfrm>
        </p:spPr>
        <p:txBody>
          <a:bodyPr>
            <a:normAutofit/>
          </a:bodyPr>
          <a:lstStyle/>
          <a:p>
            <a:pPr marL="285750" indent="-285750">
              <a:lnSpc>
                <a:spcPct val="150000"/>
              </a:lnSpc>
              <a:buFont typeface="Arial" panose="020B0604020202020204" pitchFamily="34" charset="0"/>
              <a:buChar char="•"/>
            </a:pPr>
            <a:endParaRPr lang="en-US" dirty="0" smtClean="0"/>
          </a:p>
          <a:p>
            <a:pPr marL="285750" indent="-285750">
              <a:lnSpc>
                <a:spcPct val="150000"/>
              </a:lnSpc>
              <a:buFont typeface="Arial" panose="020B0604020202020204" pitchFamily="34" charset="0"/>
              <a:buChar char="•"/>
            </a:pPr>
            <a:r>
              <a:rPr lang="en-US" b="0" dirty="0" smtClean="0"/>
              <a:t>Gross Written Premium</a:t>
            </a:r>
          </a:p>
          <a:p>
            <a:pPr marL="285750" indent="-285750">
              <a:lnSpc>
                <a:spcPct val="150000"/>
              </a:lnSpc>
              <a:buFont typeface="Arial" panose="020B0604020202020204" pitchFamily="34" charset="0"/>
              <a:buChar char="•"/>
            </a:pPr>
            <a:r>
              <a:rPr lang="en-US" b="0" dirty="0" smtClean="0"/>
              <a:t>Net Written </a:t>
            </a:r>
            <a:r>
              <a:rPr lang="en-US" b="0" dirty="0"/>
              <a:t>Premium</a:t>
            </a:r>
          </a:p>
          <a:p>
            <a:pPr marL="285750" indent="-285750">
              <a:lnSpc>
                <a:spcPct val="150000"/>
              </a:lnSpc>
              <a:buFont typeface="Arial" panose="020B0604020202020204" pitchFamily="34" charset="0"/>
              <a:buChar char="•"/>
            </a:pPr>
            <a:r>
              <a:rPr lang="en-US" b="0" dirty="0" smtClean="0"/>
              <a:t>Retention Rate (</a:t>
            </a:r>
            <a:r>
              <a:rPr lang="en-US" b="0" dirty="0"/>
              <a:t>Net Written </a:t>
            </a:r>
            <a:r>
              <a:rPr lang="en-US" b="0" dirty="0" smtClean="0"/>
              <a:t>Premium/</a:t>
            </a:r>
            <a:r>
              <a:rPr lang="en-US" b="0" dirty="0"/>
              <a:t>Grows Written </a:t>
            </a:r>
            <a:r>
              <a:rPr lang="en-US" b="0" dirty="0" smtClean="0"/>
              <a:t>Premium)</a:t>
            </a:r>
          </a:p>
          <a:p>
            <a:pPr marL="285750" indent="-285750">
              <a:lnSpc>
                <a:spcPct val="150000"/>
              </a:lnSpc>
              <a:buFont typeface="Arial" panose="020B0604020202020204" pitchFamily="34" charset="0"/>
              <a:buChar char="•"/>
            </a:pPr>
            <a:r>
              <a:rPr lang="en-US" b="0" dirty="0" smtClean="0"/>
              <a:t>Net Earned Written Premium</a:t>
            </a:r>
          </a:p>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endParaRPr lang="en-US" dirty="0" smtClean="0"/>
          </a:p>
        </p:txBody>
      </p:sp>
      <p:sp>
        <p:nvSpPr>
          <p:cNvPr id="4" name="Title 1"/>
          <p:cNvSpPr txBox="1">
            <a:spLocks/>
          </p:cNvSpPr>
          <p:nvPr/>
        </p:nvSpPr>
        <p:spPr>
          <a:xfrm>
            <a:off x="157163" y="547830"/>
            <a:ext cx="9519497" cy="90202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r>
              <a:rPr lang="en-US" noProof="0" dirty="0" smtClean="0"/>
              <a:t>Terms &amp; Definitions</a:t>
            </a:r>
            <a:endParaRPr kumimoji="0" lang="en-US" sz="4400" i="0" u="none" strike="noStrike" kern="1200" cap="none" spc="0" normalizeH="0" baseline="0" noProof="0" dirty="0">
              <a:ln>
                <a:noFill/>
              </a:ln>
              <a:solidFill>
                <a:sysClr val="windowText" lastClr="000000"/>
              </a:solidFill>
              <a:effectLst/>
              <a:uLnTx/>
              <a:uFillTx/>
              <a:latin typeface="Calibri Light" panose="020F0302020204030204"/>
            </a:endParaRPr>
          </a:p>
        </p:txBody>
      </p:sp>
      <p:sp>
        <p:nvSpPr>
          <p:cNvPr id="6" name="Oval 5"/>
          <p:cNvSpPr/>
          <p:nvPr/>
        </p:nvSpPr>
        <p:spPr>
          <a:xfrm>
            <a:off x="5526659" y="3658471"/>
            <a:ext cx="1943779" cy="723105"/>
          </a:xfrm>
          <a:prstGeom prst="ellipse">
            <a:avLst/>
          </a:prstGeom>
          <a:ln/>
        </p:spPr>
        <p:style>
          <a:lnRef idx="2">
            <a:schemeClr val="accent2"/>
          </a:lnRef>
          <a:fillRef idx="1">
            <a:schemeClr val="lt1"/>
          </a:fillRef>
          <a:effectRef idx="0">
            <a:schemeClr val="accent2"/>
          </a:effectRef>
          <a:fontRef idx="minor">
            <a:schemeClr val="dk1"/>
          </a:fontRef>
        </p:style>
        <p:txBody>
          <a:bodyPr tIns="90000" bIns="90000" rtlCol="0" anchor="ctr" anchorCtr="0"/>
          <a:lstStyle/>
          <a:p>
            <a:pPr algn="ctr"/>
            <a:r>
              <a:rPr lang="en-US" sz="1400" dirty="0" smtClean="0">
                <a:solidFill>
                  <a:schemeClr val="tx2"/>
                </a:solidFill>
                <a:latin typeface="Arial" pitchFamily="34" charset="0"/>
                <a:cs typeface="Arial" pitchFamily="34" charset="0"/>
              </a:rPr>
              <a:t>Net Earned</a:t>
            </a:r>
          </a:p>
        </p:txBody>
      </p:sp>
      <p:sp>
        <p:nvSpPr>
          <p:cNvPr id="7" name="Oval 6"/>
          <p:cNvSpPr/>
          <p:nvPr/>
        </p:nvSpPr>
        <p:spPr>
          <a:xfrm>
            <a:off x="3582880" y="3662678"/>
            <a:ext cx="1943779" cy="723105"/>
          </a:xfrm>
          <a:prstGeom prst="ellipse">
            <a:avLst/>
          </a:prstGeom>
          <a:ln/>
        </p:spPr>
        <p:style>
          <a:lnRef idx="2">
            <a:schemeClr val="accent2"/>
          </a:lnRef>
          <a:fillRef idx="1">
            <a:schemeClr val="lt1"/>
          </a:fillRef>
          <a:effectRef idx="0">
            <a:schemeClr val="accent2"/>
          </a:effectRef>
          <a:fontRef idx="minor">
            <a:schemeClr val="dk1"/>
          </a:fontRef>
        </p:style>
        <p:txBody>
          <a:bodyPr tIns="90000" bIns="90000" rtlCol="0" anchor="ctr" anchorCtr="0"/>
          <a:lstStyle/>
          <a:p>
            <a:pPr algn="ctr"/>
            <a:r>
              <a:rPr lang="en-US" sz="1400" dirty="0" smtClean="0">
                <a:solidFill>
                  <a:schemeClr val="tx2"/>
                </a:solidFill>
                <a:latin typeface="Arial" pitchFamily="34" charset="0"/>
                <a:cs typeface="Arial" pitchFamily="34" charset="0"/>
              </a:rPr>
              <a:t>Net Written</a:t>
            </a:r>
          </a:p>
        </p:txBody>
      </p:sp>
      <p:sp>
        <p:nvSpPr>
          <p:cNvPr id="8" name="Oval 7"/>
          <p:cNvSpPr/>
          <p:nvPr/>
        </p:nvSpPr>
        <p:spPr>
          <a:xfrm>
            <a:off x="1639101" y="3682640"/>
            <a:ext cx="1943779" cy="723105"/>
          </a:xfrm>
          <a:prstGeom prst="ellipse">
            <a:avLst/>
          </a:prstGeom>
          <a:ln/>
        </p:spPr>
        <p:style>
          <a:lnRef idx="2">
            <a:schemeClr val="accent2"/>
          </a:lnRef>
          <a:fillRef idx="1">
            <a:schemeClr val="lt1"/>
          </a:fillRef>
          <a:effectRef idx="0">
            <a:schemeClr val="accent2"/>
          </a:effectRef>
          <a:fontRef idx="minor">
            <a:schemeClr val="dk1"/>
          </a:fontRef>
        </p:style>
        <p:txBody>
          <a:bodyPr tIns="90000" bIns="90000" rtlCol="0" anchor="ctr" anchorCtr="0"/>
          <a:lstStyle/>
          <a:p>
            <a:pPr algn="ctr"/>
            <a:r>
              <a:rPr lang="en-US" sz="1400" dirty="0" smtClean="0">
                <a:solidFill>
                  <a:schemeClr val="tx2"/>
                </a:solidFill>
                <a:latin typeface="Arial" pitchFamily="34" charset="0"/>
                <a:cs typeface="Arial" pitchFamily="34" charset="0"/>
              </a:rPr>
              <a:t>Gross Written</a:t>
            </a:r>
          </a:p>
        </p:txBody>
      </p:sp>
      <p:pic>
        <p:nvPicPr>
          <p:cNvPr id="9" name="Picture 8"/>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flipH="1">
            <a:off x="1298229" y="4405745"/>
            <a:ext cx="6513077" cy="2271046"/>
          </a:xfrm>
          <a:prstGeom prst="rect">
            <a:avLst/>
          </a:prstGeom>
        </p:spPr>
      </p:pic>
    </p:spTree>
    <p:extLst>
      <p:ext uri="{BB962C8B-B14F-4D97-AF65-F5344CB8AC3E}">
        <p14:creationId xmlns:p14="http://schemas.microsoft.com/office/powerpoint/2010/main" xmlns="" val="23812176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Pricing</a:t>
            </a:r>
            <a:endParaRPr lang="en-US" dirty="0"/>
          </a:p>
        </p:txBody>
      </p:sp>
      <mc:AlternateContent xmlns:mc="http://schemas.openxmlformats.org/markup-compatibility/2006">
        <mc:Choice xmlns:a14="http://schemas.microsoft.com/office/drawing/2010/main" xmlns="" Requires="a14">
          <p:sp>
            <p:nvSpPr>
              <p:cNvPr id="3" name="Content Placeholder 2"/>
              <p:cNvSpPr>
                <a:spLocks noGrp="1"/>
              </p:cNvSpPr>
              <p:nvPr>
                <p:ph idx="1"/>
              </p:nvPr>
            </p:nvSpPr>
            <p:spPr>
              <a:xfrm>
                <a:off x="157162" y="1449859"/>
                <a:ext cx="9519497" cy="4746725"/>
              </a:xfrm>
            </p:spPr>
            <p:txBody>
              <a:bodyPr>
                <a:normAutofit/>
              </a:bodyPr>
              <a:lstStyle/>
              <a:p>
                <a:pPr>
                  <a:lnSpc>
                    <a:spcPct val="150000"/>
                  </a:lnSpc>
                </a:pPr>
                <a:endParaRPr lang="en-US" dirty="0" smtClean="0"/>
              </a:p>
              <a:p>
                <a:pPr>
                  <a:lnSpc>
                    <a:spcPct val="150000"/>
                  </a:lnSpc>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𝑵𝒆𝒕</m:t>
                      </m:r>
                      <m:r>
                        <a:rPr lang="en-US" b="1" i="1" smtClean="0">
                          <a:latin typeface="Cambria Math" panose="02040503050406030204" pitchFamily="18" charset="0"/>
                        </a:rPr>
                        <m:t> </m:t>
                      </m:r>
                      <m:r>
                        <a:rPr lang="en-US" b="1" i="1" smtClean="0">
                          <a:latin typeface="Cambria Math" panose="02040503050406030204" pitchFamily="18" charset="0"/>
                        </a:rPr>
                        <m:t>𝑳𝒐𝒔𝒔</m:t>
                      </m:r>
                      <m:r>
                        <a:rPr lang="en-US" b="1" i="1" smtClean="0">
                          <a:latin typeface="Cambria Math" panose="02040503050406030204" pitchFamily="18" charset="0"/>
                        </a:rPr>
                        <m:t> </m:t>
                      </m:r>
                      <m:r>
                        <a:rPr lang="en-US" b="1" i="1" smtClean="0">
                          <a:latin typeface="Cambria Math" panose="02040503050406030204" pitchFamily="18" charset="0"/>
                        </a:rPr>
                        <m:t>𝑹𝒂𝒕𝒊𝒐</m:t>
                      </m:r>
                      <m:r>
                        <a:rPr lang="en-US" i="1" smtClean="0">
                          <a:latin typeface="Cambria Math" panose="02040503050406030204" pitchFamily="18" charset="0"/>
                        </a:rPr>
                        <m:t>=</m:t>
                      </m:r>
                      <m:f>
                        <m:fPr>
                          <m:ctrlPr>
                            <a:rPr lang="en-US" i="1" smtClean="0">
                              <a:latin typeface="Cambria Math" panose="02040503050406030204" pitchFamily="18" charset="0"/>
                            </a:rPr>
                          </m:ctrlPr>
                        </m:fPr>
                        <m:num>
                          <m:r>
                            <a:rPr lang="en-US" b="1" i="1" smtClean="0">
                              <a:latin typeface="Cambria Math" panose="02040503050406030204" pitchFamily="18" charset="0"/>
                            </a:rPr>
                            <m:t>𝑵𝒆𝒕</m:t>
                          </m:r>
                          <m:r>
                            <a:rPr lang="en-US" b="1" i="1" smtClean="0">
                              <a:latin typeface="Cambria Math" panose="02040503050406030204" pitchFamily="18" charset="0"/>
                            </a:rPr>
                            <m:t> </m:t>
                          </m:r>
                          <m:r>
                            <a:rPr lang="en-US" b="1" i="1" smtClean="0">
                              <a:latin typeface="Cambria Math" panose="02040503050406030204" pitchFamily="18" charset="0"/>
                            </a:rPr>
                            <m:t>𝑰𝒏𝒄𝒖𝒓𝒓𝒆𝒅</m:t>
                          </m:r>
                          <m:r>
                            <a:rPr lang="en-US" b="1" i="1" smtClean="0">
                              <a:latin typeface="Cambria Math" panose="02040503050406030204" pitchFamily="18" charset="0"/>
                            </a:rPr>
                            <m:t> </m:t>
                          </m:r>
                          <m:r>
                            <a:rPr lang="en-US" b="1" i="1" smtClean="0">
                              <a:latin typeface="Cambria Math" panose="02040503050406030204" pitchFamily="18" charset="0"/>
                            </a:rPr>
                            <m:t>𝑪𝒍𝒂𝒊𝒎𝒔</m:t>
                          </m:r>
                          <m:r>
                            <a:rPr lang="en-US" b="1" i="1" smtClean="0">
                              <a:latin typeface="Cambria Math" panose="02040503050406030204" pitchFamily="18" charset="0"/>
                            </a:rPr>
                            <m:t> (</m:t>
                          </m:r>
                          <m:r>
                            <a:rPr lang="en-US" b="1" i="1" smtClean="0">
                              <a:latin typeface="Cambria Math" panose="02040503050406030204" pitchFamily="18" charset="0"/>
                            </a:rPr>
                            <m:t>𝑰𝒏𝒄𝒍𝒖𝒅𝒊𝒏𝒈</m:t>
                          </m:r>
                          <m:r>
                            <a:rPr lang="en-US" b="1" i="1" smtClean="0">
                              <a:latin typeface="Cambria Math" panose="02040503050406030204" pitchFamily="18" charset="0"/>
                            </a:rPr>
                            <m:t> </m:t>
                          </m:r>
                          <m:r>
                            <a:rPr lang="en-US" b="1" i="1" smtClean="0">
                              <a:latin typeface="Cambria Math" panose="02040503050406030204" pitchFamily="18" charset="0"/>
                            </a:rPr>
                            <m:t>𝒂𝒏𝒚</m:t>
                          </m:r>
                          <m:r>
                            <a:rPr lang="en-US" b="1" i="1" smtClean="0">
                              <a:latin typeface="Cambria Math" panose="02040503050406030204" pitchFamily="18" charset="0"/>
                            </a:rPr>
                            <m:t> </m:t>
                          </m:r>
                          <m:r>
                            <a:rPr lang="en-US" b="1" i="1" smtClean="0">
                              <a:latin typeface="Cambria Math" panose="02040503050406030204" pitchFamily="18" charset="0"/>
                            </a:rPr>
                            <m:t>𝑪𝒍𝒂𝒊𝒎𝒔</m:t>
                          </m:r>
                          <m:r>
                            <a:rPr lang="en-US" b="1" i="1" smtClean="0">
                              <a:latin typeface="Cambria Math" panose="02040503050406030204" pitchFamily="18" charset="0"/>
                            </a:rPr>
                            <m:t> </m:t>
                          </m:r>
                          <m:r>
                            <a:rPr lang="en-US" b="1" i="1" smtClean="0">
                              <a:latin typeface="Cambria Math" panose="02040503050406030204" pitchFamily="18" charset="0"/>
                            </a:rPr>
                            <m:t>𝑪𝒐𝒔𝒕𝒔</m:t>
                          </m:r>
                          <m:r>
                            <a:rPr lang="en-US" b="1" i="1" smtClean="0">
                              <a:latin typeface="Cambria Math" panose="02040503050406030204" pitchFamily="18" charset="0"/>
                            </a:rPr>
                            <m:t>)</m:t>
                          </m:r>
                        </m:num>
                        <m:den>
                          <m:r>
                            <a:rPr lang="en-US" b="1" i="1" smtClean="0">
                              <a:latin typeface="Cambria Math" panose="02040503050406030204" pitchFamily="18" charset="0"/>
                            </a:rPr>
                            <m:t>𝑵𝒆𝒕</m:t>
                          </m:r>
                          <m:r>
                            <a:rPr lang="en-US" b="1" i="1" smtClean="0">
                              <a:latin typeface="Cambria Math" panose="02040503050406030204" pitchFamily="18" charset="0"/>
                            </a:rPr>
                            <m:t> </m:t>
                          </m:r>
                          <m:r>
                            <a:rPr lang="en-US" b="1" i="1" smtClean="0">
                              <a:latin typeface="Cambria Math" panose="02040503050406030204" pitchFamily="18" charset="0"/>
                            </a:rPr>
                            <m:t>𝑬𝒂𝒓𝒆𝒏𝒅</m:t>
                          </m:r>
                          <m:r>
                            <a:rPr lang="en-US" b="1" i="1" smtClean="0">
                              <a:latin typeface="Cambria Math" panose="02040503050406030204" pitchFamily="18" charset="0"/>
                            </a:rPr>
                            <m:t> </m:t>
                          </m:r>
                          <m:r>
                            <a:rPr lang="en-US" b="1" i="1" smtClean="0">
                              <a:latin typeface="Cambria Math" panose="02040503050406030204" pitchFamily="18" charset="0"/>
                            </a:rPr>
                            <m:t>𝑷𝒓𝒆𝒎𝒊𝒖𝒎</m:t>
                          </m:r>
                        </m:den>
                      </m:f>
                    </m:oMath>
                  </m:oMathPara>
                </a14:m>
                <a:endParaRPr lang="en-US" dirty="0" smtClean="0"/>
              </a:p>
              <a:p>
                <a:pPr>
                  <a:lnSpc>
                    <a:spcPct val="150000"/>
                  </a:lnSpc>
                </a:pPr>
                <a:endParaRPr lang="en-US" dirty="0"/>
              </a:p>
              <a:p>
                <a:pPr>
                  <a:lnSpc>
                    <a:spcPct val="150000"/>
                  </a:lnSpc>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𝑬𝒙𝒑𝒆𝒏𝒔𝒆𝒔</m:t>
                      </m:r>
                      <m:r>
                        <a:rPr lang="en-US" i="1">
                          <a:latin typeface="Cambria Math" panose="02040503050406030204" pitchFamily="18" charset="0"/>
                        </a:rPr>
                        <m:t> </m:t>
                      </m:r>
                      <m:r>
                        <a:rPr lang="en-US" i="1">
                          <a:latin typeface="Cambria Math" panose="02040503050406030204" pitchFamily="18" charset="0"/>
                        </a:rPr>
                        <m:t>𝑹𝒂𝒕𝒊𝒐</m:t>
                      </m:r>
                      <m:r>
                        <a:rPr lang="en-US" i="1">
                          <a:latin typeface="Cambria Math" panose="02040503050406030204" pitchFamily="18" charset="0"/>
                        </a:rPr>
                        <m:t>=</m:t>
                      </m:r>
                      <m:f>
                        <m:fPr>
                          <m:ctrlPr>
                            <a:rPr lang="en-US" i="1">
                              <a:latin typeface="Cambria Math" panose="02040503050406030204" pitchFamily="18" charset="0"/>
                            </a:rPr>
                          </m:ctrlPr>
                        </m:fPr>
                        <m:num>
                          <m:r>
                            <a:rPr lang="en-US" b="1" i="1" smtClean="0">
                              <a:latin typeface="Cambria Math" panose="02040503050406030204" pitchFamily="18" charset="0"/>
                            </a:rPr>
                            <m:t>𝑻𝒐𝒕𝒂𝒍</m:t>
                          </m:r>
                          <m:r>
                            <a:rPr lang="en-US" b="1" i="1" smtClean="0">
                              <a:latin typeface="Cambria Math" panose="02040503050406030204" pitchFamily="18" charset="0"/>
                            </a:rPr>
                            <m:t> </m:t>
                          </m:r>
                          <m:r>
                            <a:rPr lang="en-US" b="1" i="1" smtClean="0">
                              <a:latin typeface="Cambria Math" panose="02040503050406030204" pitchFamily="18" charset="0"/>
                            </a:rPr>
                            <m:t>𝑬𝒙𝒑𝒆𝒏𝒔𝒆𝒔</m:t>
                          </m:r>
                        </m:num>
                        <m:den>
                          <m:r>
                            <a:rPr lang="en-US" i="1">
                              <a:latin typeface="Cambria Math" panose="02040503050406030204" pitchFamily="18" charset="0"/>
                            </a:rPr>
                            <m:t>𝑵𝒆𝒕</m:t>
                          </m:r>
                          <m:r>
                            <a:rPr lang="en-US" i="1">
                              <a:latin typeface="Cambria Math" panose="02040503050406030204" pitchFamily="18" charset="0"/>
                            </a:rPr>
                            <m:t> </m:t>
                          </m:r>
                          <m:r>
                            <a:rPr lang="en-US" b="1" i="1" smtClean="0">
                              <a:latin typeface="Cambria Math" panose="02040503050406030204" pitchFamily="18" charset="0"/>
                            </a:rPr>
                            <m:t>𝑬</m:t>
                          </m:r>
                          <m:r>
                            <a:rPr lang="en-US" i="1">
                              <a:latin typeface="Cambria Math" panose="02040503050406030204" pitchFamily="18" charset="0"/>
                            </a:rPr>
                            <m:t>𝒂𝒓𝒆𝒏𝒅</m:t>
                          </m:r>
                          <m:r>
                            <a:rPr lang="en-US" i="1">
                              <a:latin typeface="Cambria Math" panose="02040503050406030204" pitchFamily="18" charset="0"/>
                            </a:rPr>
                            <m:t> </m:t>
                          </m:r>
                          <m:r>
                            <a:rPr lang="en-US" i="1">
                              <a:latin typeface="Cambria Math" panose="02040503050406030204" pitchFamily="18" charset="0"/>
                            </a:rPr>
                            <m:t>𝑷𝒓𝒆𝒎𝒊𝒖𝒎</m:t>
                          </m:r>
                        </m:den>
                      </m:f>
                    </m:oMath>
                  </m:oMathPara>
                </a14:m>
                <a:endParaRPr lang="en-US" dirty="0" smtClean="0"/>
              </a:p>
              <a:p>
                <a:pPr>
                  <a:lnSpc>
                    <a:spcPct val="150000"/>
                  </a:lnSpc>
                </a:pPr>
                <a:endParaRPr lang="en-US" dirty="0"/>
              </a:p>
              <a:p>
                <a:pPr>
                  <a:lnSpc>
                    <a:spcPct val="150000"/>
                  </a:lnSpc>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𝑪</m:t>
                      </m:r>
                      <m:r>
                        <a:rPr lang="en-US" i="1">
                          <a:latin typeface="Cambria Math" panose="02040503050406030204" pitchFamily="18" charset="0"/>
                        </a:rPr>
                        <m:t>𝒐𝒎𝒃𝒊𝒏𝒆𝒅</m:t>
                      </m:r>
                      <m:r>
                        <a:rPr lang="en-US" b="1" i="1" smtClean="0">
                          <a:latin typeface="Cambria Math" panose="02040503050406030204" pitchFamily="18" charset="0"/>
                        </a:rPr>
                        <m:t> </m:t>
                      </m:r>
                      <m:r>
                        <a:rPr lang="en-US" b="1" i="1" smtClean="0">
                          <a:latin typeface="Cambria Math" panose="02040503050406030204" pitchFamily="18" charset="0"/>
                        </a:rPr>
                        <m:t>𝑹𝒂𝒕𝒊𝒐</m:t>
                      </m:r>
                      <m:r>
                        <a:rPr lang="en-US" b="1" i="1" smtClean="0">
                          <a:latin typeface="Cambria Math" panose="02040503050406030204" pitchFamily="18" charset="0"/>
                        </a:rPr>
                        <m:t>=</m:t>
                      </m:r>
                      <m:r>
                        <a:rPr lang="en-US" b="1" i="1" smtClean="0">
                          <a:latin typeface="Cambria Math" panose="02040503050406030204" pitchFamily="18" charset="0"/>
                        </a:rPr>
                        <m:t>𝑵𝒆𝒕</m:t>
                      </m:r>
                      <m:r>
                        <a:rPr lang="en-US" b="1" i="1" smtClean="0">
                          <a:latin typeface="Cambria Math" panose="02040503050406030204" pitchFamily="18" charset="0"/>
                        </a:rPr>
                        <m:t> </m:t>
                      </m:r>
                      <m:r>
                        <a:rPr lang="en-US" b="1" i="1" smtClean="0">
                          <a:latin typeface="Cambria Math" panose="02040503050406030204" pitchFamily="18" charset="0"/>
                        </a:rPr>
                        <m:t>𝑳𝒐𝒔𝒔</m:t>
                      </m:r>
                      <m:r>
                        <a:rPr lang="en-US" b="1" i="1" smtClean="0">
                          <a:latin typeface="Cambria Math" panose="02040503050406030204" pitchFamily="18" charset="0"/>
                        </a:rPr>
                        <m:t> </m:t>
                      </m:r>
                      <m:r>
                        <a:rPr lang="en-US" b="1" i="1" smtClean="0">
                          <a:latin typeface="Cambria Math" panose="02040503050406030204" pitchFamily="18" charset="0"/>
                        </a:rPr>
                        <m:t>𝑹𝒂𝒕𝒊𝒐</m:t>
                      </m:r>
                      <m:r>
                        <a:rPr lang="en-US" b="1" i="1" smtClean="0">
                          <a:latin typeface="Cambria Math" panose="02040503050406030204" pitchFamily="18" charset="0"/>
                        </a:rPr>
                        <m:t>+</m:t>
                      </m:r>
                      <m:r>
                        <a:rPr lang="en-US" b="1" i="1" smtClean="0">
                          <a:latin typeface="Cambria Math" panose="02040503050406030204" pitchFamily="18" charset="0"/>
                        </a:rPr>
                        <m:t>𝑬𝒙𝒑𝒆𝒏𝒔𝒆𝒔</m:t>
                      </m:r>
                      <m:r>
                        <a:rPr lang="en-US" b="1" i="1" smtClean="0">
                          <a:latin typeface="Cambria Math" panose="02040503050406030204" pitchFamily="18" charset="0"/>
                        </a:rPr>
                        <m:t> </m:t>
                      </m:r>
                      <m:r>
                        <a:rPr lang="en-US" b="1" i="1" smtClean="0">
                          <a:latin typeface="Cambria Math" panose="02040503050406030204" pitchFamily="18" charset="0"/>
                        </a:rPr>
                        <m:t>𝑹𝒂𝒕𝒊𝒐</m:t>
                      </m:r>
                    </m:oMath>
                  </m:oMathPara>
                </a14:m>
                <a:endParaRPr lang="en-US" dirty="0" smtClean="0"/>
              </a:p>
              <a:p>
                <a:endParaRPr lang="en-US" dirty="0" smtClean="0"/>
              </a:p>
              <a:p>
                <a:pPr marL="285750" indent="-285750">
                  <a:buFont typeface="Arial" panose="020B0604020202020204" pitchFamily="34" charset="0"/>
                  <a:buChar char="•"/>
                </a:pPr>
                <a:endParaRPr lang="en-US" dirty="0" smtClean="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157162" y="1449859"/>
                <a:ext cx="9519497" cy="4746725"/>
              </a:xfrm>
              <a:blipFill rotWithShape="0">
                <a:blip r:embed="rId2"/>
                <a:stretch>
                  <a:fillRect/>
                </a:stretch>
              </a:blipFill>
            </p:spPr>
            <p:txBody>
              <a:bodyPr/>
              <a:lstStyle/>
              <a:p>
                <a:r>
                  <a:rPr lang="en-US">
                    <a:noFill/>
                  </a:rPr>
                  <a:t> </a:t>
                </a:r>
              </a:p>
            </p:txBody>
          </p:sp>
        </mc:Fallback>
      </mc:AlternateContent>
      <p:sp>
        <p:nvSpPr>
          <p:cNvPr id="4" name="Title 1"/>
          <p:cNvSpPr txBox="1">
            <a:spLocks/>
          </p:cNvSpPr>
          <p:nvPr/>
        </p:nvSpPr>
        <p:spPr>
          <a:xfrm>
            <a:off x="157163" y="547830"/>
            <a:ext cx="9519497" cy="902029"/>
          </a:xfrm>
          <a:prstGeom prst="rect">
            <a:avLst/>
          </a:prstGeom>
        </p:spPr>
        <p:txBody>
          <a:bodyPr vert="horz" lIns="91440" tIns="45720" rIns="91440" bIns="45720" rtlCol="0" anchor="ctr">
            <a:normAutofit fontScale="85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en-US" dirty="0" smtClean="0"/>
              <a:t>Loss, </a:t>
            </a:r>
            <a:r>
              <a:rPr lang="en-US" dirty="0"/>
              <a:t>Expenses and Companied ratios</a:t>
            </a:r>
          </a:p>
        </p:txBody>
      </p:sp>
    </p:spTree>
    <p:extLst>
      <p:ext uri="{BB962C8B-B14F-4D97-AF65-F5344CB8AC3E}">
        <p14:creationId xmlns:p14="http://schemas.microsoft.com/office/powerpoint/2010/main" xmlns="" val="38054886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Pricing</a:t>
            </a:r>
            <a:endParaRPr lang="en-US" dirty="0"/>
          </a:p>
        </p:txBody>
      </p:sp>
      <p:sp>
        <p:nvSpPr>
          <p:cNvPr id="3" name="Content Placeholder 2"/>
          <p:cNvSpPr>
            <a:spLocks noGrp="1"/>
          </p:cNvSpPr>
          <p:nvPr>
            <p:ph idx="1"/>
          </p:nvPr>
        </p:nvSpPr>
        <p:spPr>
          <a:xfrm>
            <a:off x="157162" y="1449859"/>
            <a:ext cx="9519497" cy="4746725"/>
          </a:xfrm>
        </p:spPr>
        <p:txBody>
          <a:bodyPr/>
          <a:lstStyle/>
          <a:p>
            <a:pPr marL="285750" indent="-285750">
              <a:buFont typeface="Arial" panose="020B0604020202020204" pitchFamily="34" charset="0"/>
              <a:buChar char="•"/>
            </a:pPr>
            <a:endParaRPr lang="en-US" dirty="0" smtClean="0"/>
          </a:p>
          <a:p>
            <a:pPr marL="285750" indent="-285750">
              <a:buFont typeface="Arial" panose="020B0604020202020204" pitchFamily="34" charset="0"/>
              <a:buChar char="•"/>
            </a:pPr>
            <a:r>
              <a:rPr lang="en-US" dirty="0" smtClean="0"/>
              <a:t>Medical:</a:t>
            </a:r>
          </a:p>
          <a:p>
            <a:pPr marL="742950" lvl="1" indent="-285750"/>
            <a:r>
              <a:rPr lang="en-GB" dirty="0"/>
              <a:t>Age </a:t>
            </a:r>
            <a:endParaRPr lang="en-GB" dirty="0" smtClean="0"/>
          </a:p>
          <a:p>
            <a:pPr marL="742950" lvl="1" indent="-285750"/>
            <a:r>
              <a:rPr lang="en-GB" dirty="0" smtClean="0"/>
              <a:t>Gender</a:t>
            </a:r>
          </a:p>
          <a:p>
            <a:pPr marL="742950" lvl="1" indent="-285750"/>
            <a:r>
              <a:rPr lang="en-GB" dirty="0"/>
              <a:t>S</a:t>
            </a:r>
            <a:r>
              <a:rPr lang="en-GB" dirty="0" smtClean="0"/>
              <a:t>tatus </a:t>
            </a:r>
          </a:p>
          <a:p>
            <a:pPr marL="742950" lvl="1" indent="-285750"/>
            <a:r>
              <a:rPr lang="en-GB" dirty="0" smtClean="0"/>
              <a:t>Benefit level</a:t>
            </a:r>
          </a:p>
          <a:p>
            <a:pPr lvl="1" indent="0">
              <a:buNone/>
            </a:pPr>
            <a:endParaRPr lang="en-US" dirty="0" smtClean="0"/>
          </a:p>
          <a:p>
            <a:pPr marL="285750" indent="-285750">
              <a:buFont typeface="Arial" panose="020B0604020202020204" pitchFamily="34" charset="0"/>
              <a:buChar char="•"/>
            </a:pPr>
            <a:r>
              <a:rPr lang="en-US" dirty="0" smtClean="0"/>
              <a:t>Motor (TPL):</a:t>
            </a:r>
          </a:p>
          <a:p>
            <a:pPr marL="742950" lvl="1" indent="-285750"/>
            <a:r>
              <a:rPr lang="en-GB" dirty="0" smtClean="0"/>
              <a:t>Vehicle </a:t>
            </a:r>
            <a:r>
              <a:rPr lang="en-GB" dirty="0"/>
              <a:t>type </a:t>
            </a:r>
            <a:r>
              <a:rPr lang="en-GB" dirty="0" smtClean="0"/>
              <a:t>(Sedan, Jeep, … </a:t>
            </a:r>
            <a:r>
              <a:rPr lang="en-GB" dirty="0" err="1" smtClean="0"/>
              <a:t>etc</a:t>
            </a:r>
            <a:r>
              <a:rPr lang="en-GB" dirty="0" smtClean="0"/>
              <a:t>)</a:t>
            </a:r>
          </a:p>
          <a:p>
            <a:pPr marL="742950" lvl="1" indent="-285750"/>
            <a:r>
              <a:rPr lang="en-US" dirty="0" smtClean="0"/>
              <a:t>Age </a:t>
            </a:r>
            <a:r>
              <a:rPr lang="en-US" dirty="0"/>
              <a:t>of Main </a:t>
            </a:r>
            <a:r>
              <a:rPr lang="en-US" dirty="0" smtClean="0"/>
              <a:t>Driver</a:t>
            </a:r>
            <a:endParaRPr lang="en-US" dirty="0"/>
          </a:p>
          <a:p>
            <a:pPr marL="742950" lvl="1" indent="-285750"/>
            <a:r>
              <a:rPr lang="en-US" dirty="0" smtClean="0"/>
              <a:t>Address </a:t>
            </a:r>
            <a:r>
              <a:rPr lang="en-US" dirty="0"/>
              <a:t>of Policyholder where the Vehicle is kept, subdivided by Province at least.</a:t>
            </a:r>
          </a:p>
          <a:p>
            <a:pPr marL="742950" lvl="1" indent="-285750"/>
            <a:r>
              <a:rPr lang="en-US" dirty="0" smtClean="0"/>
              <a:t>Nationality </a:t>
            </a:r>
            <a:r>
              <a:rPr lang="en-US" dirty="0"/>
              <a:t>of vehicle manufacturer. </a:t>
            </a:r>
          </a:p>
          <a:p>
            <a:pPr marL="742950" lvl="1" indent="-285750"/>
            <a:r>
              <a:rPr lang="en-US" dirty="0" smtClean="0"/>
              <a:t>Age </a:t>
            </a:r>
            <a:r>
              <a:rPr lang="en-US" dirty="0"/>
              <a:t>of vehicle.</a:t>
            </a:r>
          </a:p>
          <a:p>
            <a:pPr marL="742950" lvl="1" indent="-285750"/>
            <a:endParaRPr lang="en-GB" dirty="0" smtClean="0"/>
          </a:p>
          <a:p>
            <a:pPr marL="742950" lvl="1" indent="-285750"/>
            <a:endParaRPr lang="en-US" dirty="0" smtClean="0"/>
          </a:p>
        </p:txBody>
      </p:sp>
      <p:sp>
        <p:nvSpPr>
          <p:cNvPr id="4" name="Title 1"/>
          <p:cNvSpPr txBox="1">
            <a:spLocks/>
          </p:cNvSpPr>
          <p:nvPr/>
        </p:nvSpPr>
        <p:spPr>
          <a:xfrm>
            <a:off x="157163" y="547830"/>
            <a:ext cx="9519497" cy="90202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r>
              <a:rPr lang="en-US" dirty="0"/>
              <a:t>Rating Factors </a:t>
            </a:r>
            <a:endParaRPr kumimoji="0" lang="en-US" sz="4400" i="0" u="none" strike="noStrike" kern="1200" cap="none" spc="0" normalizeH="0" baseline="0" noProof="0" dirty="0">
              <a:ln>
                <a:noFill/>
              </a:ln>
              <a:solidFill>
                <a:sysClr val="windowText" lastClr="000000"/>
              </a:solidFill>
              <a:effectLst/>
              <a:uLnTx/>
              <a:uFillTx/>
              <a:latin typeface="Calibri Light" panose="020F0302020204030204"/>
            </a:endParaRPr>
          </a:p>
        </p:txBody>
      </p:sp>
    </p:spTree>
    <p:extLst>
      <p:ext uri="{BB962C8B-B14F-4D97-AF65-F5344CB8AC3E}">
        <p14:creationId xmlns:p14="http://schemas.microsoft.com/office/powerpoint/2010/main" xmlns="" val="239299940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Pricing</a:t>
            </a:r>
            <a:endParaRPr lang="en-US" dirty="0"/>
          </a:p>
        </p:txBody>
      </p:sp>
      <p:sp>
        <p:nvSpPr>
          <p:cNvPr id="3" name="Content Placeholder 2"/>
          <p:cNvSpPr>
            <a:spLocks noGrp="1"/>
          </p:cNvSpPr>
          <p:nvPr>
            <p:ph idx="1"/>
          </p:nvPr>
        </p:nvSpPr>
        <p:spPr>
          <a:xfrm>
            <a:off x="157163" y="1449859"/>
            <a:ext cx="9519497" cy="4649189"/>
          </a:xfrm>
        </p:spPr>
        <p:txBody>
          <a:bodyPr/>
          <a:lstStyle/>
          <a:p>
            <a:pPr marL="285750" indent="-285750">
              <a:buFont typeface="Arial" panose="020B0604020202020204" pitchFamily="34" charset="0"/>
              <a:buChar char="•"/>
            </a:pPr>
            <a:endParaRPr lang="en-GB" b="0" dirty="0" smtClean="0"/>
          </a:p>
          <a:p>
            <a:pPr marL="285750" indent="-285750">
              <a:buFont typeface="Arial" panose="020B0604020202020204" pitchFamily="34" charset="0"/>
              <a:buChar char="•"/>
            </a:pPr>
            <a:r>
              <a:rPr lang="en-GB" b="0" dirty="0" smtClean="0"/>
              <a:t>The actuary </a:t>
            </a:r>
            <a:r>
              <a:rPr lang="en-GB" b="0" dirty="0"/>
              <a:t>is required to include the following loadings within the gross premium rates:</a:t>
            </a:r>
            <a:endParaRPr lang="en-US" b="0" dirty="0"/>
          </a:p>
          <a:p>
            <a:pPr marL="742950" lvl="1" indent="-285750"/>
            <a:endParaRPr lang="en-GB" dirty="0" smtClean="0"/>
          </a:p>
          <a:p>
            <a:pPr marL="742950" lvl="1" indent="-285750"/>
            <a:r>
              <a:rPr lang="en-GB" dirty="0" smtClean="0"/>
              <a:t>Expense Loading:</a:t>
            </a:r>
          </a:p>
          <a:p>
            <a:pPr marL="1200150" lvl="2" indent="-285750"/>
            <a:r>
              <a:rPr lang="en-GB" dirty="0" smtClean="0"/>
              <a:t>Appropriately </a:t>
            </a:r>
            <a:r>
              <a:rPr lang="en-GB" dirty="0"/>
              <a:t>to each </a:t>
            </a:r>
            <a:r>
              <a:rPr lang="en-GB" dirty="0" smtClean="0"/>
              <a:t>class</a:t>
            </a:r>
          </a:p>
          <a:p>
            <a:pPr marL="1200150" lvl="2" indent="-285750"/>
            <a:r>
              <a:rPr lang="en-GB" dirty="0" smtClean="0"/>
              <a:t>Minimum </a:t>
            </a:r>
            <a:r>
              <a:rPr lang="en-GB" dirty="0"/>
              <a:t>of the expense ratio for </a:t>
            </a:r>
            <a:r>
              <a:rPr lang="en-GB" dirty="0" smtClean="0"/>
              <a:t>2016</a:t>
            </a:r>
          </a:p>
          <a:p>
            <a:pPr marL="742950" lvl="1" indent="-285750"/>
            <a:r>
              <a:rPr lang="en-GB" dirty="0" smtClean="0"/>
              <a:t>Profit Loading:</a:t>
            </a:r>
            <a:endParaRPr lang="en-US" dirty="0" smtClean="0"/>
          </a:p>
          <a:p>
            <a:pPr marL="1200150" lvl="2" indent="-285750"/>
            <a:r>
              <a:rPr lang="en-GB" dirty="0" smtClean="0"/>
              <a:t>Must </a:t>
            </a:r>
            <a:r>
              <a:rPr lang="en-GB" dirty="0"/>
              <a:t>be at least 2% of </a:t>
            </a:r>
            <a:r>
              <a:rPr lang="en-GB" dirty="0" smtClean="0"/>
              <a:t>premium</a:t>
            </a:r>
          </a:p>
          <a:p>
            <a:pPr marL="742950" lvl="1" indent="-285750"/>
            <a:endParaRPr lang="en-GB" dirty="0" smtClean="0"/>
          </a:p>
          <a:p>
            <a:pPr marL="742950" lvl="1" indent="-285750"/>
            <a:r>
              <a:rPr lang="en-GB" dirty="0" smtClean="0"/>
              <a:t>Contingency Loading:</a:t>
            </a:r>
          </a:p>
          <a:p>
            <a:pPr marL="1200150" lvl="2" indent="-285750"/>
            <a:r>
              <a:rPr lang="en-GB" dirty="0"/>
              <a:t>2.5% of premium for medical expenses and 5% of premium for motor </a:t>
            </a:r>
            <a:r>
              <a:rPr lang="en-GB" dirty="0" smtClean="0"/>
              <a:t>business</a:t>
            </a:r>
          </a:p>
          <a:p>
            <a:pPr lvl="2" indent="0">
              <a:buNone/>
            </a:pPr>
            <a:endParaRPr lang="en-GB" dirty="0" smtClean="0"/>
          </a:p>
          <a:p>
            <a:pPr marL="742950" lvl="1" indent="-285750"/>
            <a:r>
              <a:rPr lang="en-GB" dirty="0"/>
              <a:t>Financial Condition Loading</a:t>
            </a:r>
          </a:p>
        </p:txBody>
      </p:sp>
      <p:sp>
        <p:nvSpPr>
          <p:cNvPr id="4" name="Title 1"/>
          <p:cNvSpPr txBox="1">
            <a:spLocks/>
          </p:cNvSpPr>
          <p:nvPr/>
        </p:nvSpPr>
        <p:spPr>
          <a:xfrm>
            <a:off x="157163" y="547830"/>
            <a:ext cx="9519497" cy="90202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r>
              <a:rPr lang="en-US" dirty="0" smtClean="0"/>
              <a:t>Loadings</a:t>
            </a:r>
            <a:endParaRPr kumimoji="0" lang="en-US" sz="4400" i="0" u="none" strike="noStrike" kern="1200" cap="none" spc="0" normalizeH="0" baseline="0" noProof="0" dirty="0">
              <a:ln>
                <a:noFill/>
              </a:ln>
              <a:solidFill>
                <a:sysClr val="windowText" lastClr="000000"/>
              </a:solidFill>
              <a:effectLst/>
              <a:uLnTx/>
              <a:uFillTx/>
              <a:latin typeface="Calibri Light" panose="020F0302020204030204"/>
            </a:endParaRPr>
          </a:p>
        </p:txBody>
      </p:sp>
    </p:spTree>
    <p:extLst>
      <p:ext uri="{BB962C8B-B14F-4D97-AF65-F5344CB8AC3E}">
        <p14:creationId xmlns:p14="http://schemas.microsoft.com/office/powerpoint/2010/main" xmlns="" val="41743120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Pricing</a:t>
            </a:r>
            <a:endParaRPr lang="en-US" dirty="0"/>
          </a:p>
        </p:txBody>
      </p:sp>
      <p:sp>
        <p:nvSpPr>
          <p:cNvPr id="3" name="Content Placeholder 2"/>
          <p:cNvSpPr>
            <a:spLocks noGrp="1"/>
          </p:cNvSpPr>
          <p:nvPr>
            <p:ph idx="1"/>
          </p:nvPr>
        </p:nvSpPr>
        <p:spPr>
          <a:xfrm>
            <a:off x="157163" y="1449859"/>
            <a:ext cx="4329494" cy="4746725"/>
          </a:xfrm>
        </p:spPr>
        <p:txBody>
          <a:bodyPr>
            <a:normAutofit/>
          </a:bodyPr>
          <a:lstStyle/>
          <a:p>
            <a:pPr marL="285750" indent="-285750">
              <a:lnSpc>
                <a:spcPct val="150000"/>
              </a:lnSpc>
              <a:buFont typeface="Arial" panose="020B0604020202020204" pitchFamily="34" charset="0"/>
              <a:buChar char="•"/>
            </a:pPr>
            <a:endParaRPr lang="en-US" b="0" dirty="0" smtClean="0"/>
          </a:p>
          <a:p>
            <a:pPr marL="285750" indent="-285750">
              <a:lnSpc>
                <a:spcPct val="150000"/>
              </a:lnSpc>
              <a:buFont typeface="Arial" panose="020B0604020202020204" pitchFamily="34" charset="0"/>
              <a:buChar char="•"/>
            </a:pPr>
            <a:r>
              <a:rPr lang="en-US" b="0" dirty="0" smtClean="0"/>
              <a:t>The insurance rates for a certain group based on the available data for the population</a:t>
            </a:r>
            <a:endParaRPr lang="en-US" dirty="0" smtClean="0"/>
          </a:p>
        </p:txBody>
      </p:sp>
      <p:sp>
        <p:nvSpPr>
          <p:cNvPr id="4" name="Title 1"/>
          <p:cNvSpPr txBox="1">
            <a:spLocks/>
          </p:cNvSpPr>
          <p:nvPr/>
        </p:nvSpPr>
        <p:spPr>
          <a:xfrm>
            <a:off x="157163" y="547830"/>
            <a:ext cx="9519497" cy="902029"/>
          </a:xfrm>
          <a:prstGeom prst="rect">
            <a:avLst/>
          </a:prstGeom>
        </p:spPr>
        <p:txBody>
          <a:bodyPr vert="horz" lIns="91440" tIns="45720" rIns="91440" bIns="45720" rtlCol="0" anchor="ctr">
            <a:normAutofit fontScale="85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en-US" dirty="0" smtClean="0"/>
              <a:t>Book Rate</a:t>
            </a:r>
          </a:p>
        </p:txBody>
      </p:sp>
      <p:pic>
        <p:nvPicPr>
          <p:cNvPr id="5" name="Picture 4"/>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718305" y="1024128"/>
            <a:ext cx="4682056" cy="5583936"/>
          </a:xfrm>
          <a:prstGeom prst="rect">
            <a:avLst/>
          </a:prstGeom>
        </p:spPr>
      </p:pic>
    </p:spTree>
    <p:extLst>
      <p:ext uri="{BB962C8B-B14F-4D97-AF65-F5344CB8AC3E}">
        <p14:creationId xmlns:p14="http://schemas.microsoft.com/office/powerpoint/2010/main" xmlns="" val="15299006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Pricing</a:t>
            </a:r>
            <a:endParaRPr lang="en-US" dirty="0"/>
          </a:p>
        </p:txBody>
      </p:sp>
      <p:sp>
        <p:nvSpPr>
          <p:cNvPr id="3" name="Content Placeholder 2"/>
          <p:cNvSpPr>
            <a:spLocks noGrp="1"/>
          </p:cNvSpPr>
          <p:nvPr>
            <p:ph idx="1"/>
          </p:nvPr>
        </p:nvSpPr>
        <p:spPr>
          <a:xfrm>
            <a:off x="157163" y="1449859"/>
            <a:ext cx="4158806" cy="4746725"/>
          </a:xfrm>
        </p:spPr>
        <p:txBody>
          <a:bodyPr>
            <a:normAutofit/>
          </a:bodyPr>
          <a:lstStyle/>
          <a:p>
            <a:pPr marL="285750" indent="-285750">
              <a:lnSpc>
                <a:spcPct val="150000"/>
              </a:lnSpc>
              <a:buFont typeface="Arial" panose="020B0604020202020204" pitchFamily="34" charset="0"/>
              <a:buChar char="•"/>
            </a:pPr>
            <a:endParaRPr lang="en-US" b="0" dirty="0" smtClean="0"/>
          </a:p>
          <a:p>
            <a:pPr marL="285750" indent="-285750">
              <a:lnSpc>
                <a:spcPct val="150000"/>
              </a:lnSpc>
              <a:buFont typeface="Arial" panose="020B0604020202020204" pitchFamily="34" charset="0"/>
              <a:buChar char="•"/>
            </a:pPr>
            <a:r>
              <a:rPr lang="en-US" b="0" dirty="0" smtClean="0"/>
              <a:t>The </a:t>
            </a:r>
            <a:r>
              <a:rPr lang="en-US" b="0" dirty="0"/>
              <a:t>insurance rates for a certain group based on </a:t>
            </a:r>
            <a:r>
              <a:rPr lang="en-US" b="0" dirty="0" smtClean="0"/>
              <a:t>its previous experience.</a:t>
            </a:r>
          </a:p>
          <a:p>
            <a:pPr marL="285750" indent="-285750">
              <a:lnSpc>
                <a:spcPct val="150000"/>
              </a:lnSpc>
              <a:buFont typeface="Arial" panose="020B0604020202020204" pitchFamily="34" charset="0"/>
              <a:buChar char="•"/>
            </a:pPr>
            <a:endParaRPr lang="en-US" b="0" dirty="0"/>
          </a:p>
          <a:p>
            <a:pPr marL="285750" indent="-285750">
              <a:lnSpc>
                <a:spcPct val="150000"/>
              </a:lnSpc>
              <a:buFont typeface="Arial" panose="020B0604020202020204" pitchFamily="34" charset="0"/>
              <a:buChar char="•"/>
            </a:pPr>
            <a:r>
              <a:rPr lang="en-US" dirty="0"/>
              <a:t>Burning </a:t>
            </a:r>
            <a:r>
              <a:rPr lang="en-US" dirty="0" smtClean="0"/>
              <a:t>Cost = Frequency * Severity</a:t>
            </a:r>
            <a:endParaRPr lang="en-US" dirty="0"/>
          </a:p>
          <a:p>
            <a:pPr marL="285750" indent="-285750">
              <a:lnSpc>
                <a:spcPct val="150000"/>
              </a:lnSpc>
              <a:buFont typeface="Arial" panose="020B0604020202020204" pitchFamily="34" charset="0"/>
              <a:buChar char="•"/>
            </a:pPr>
            <a:endParaRPr lang="en-US" dirty="0"/>
          </a:p>
          <a:p>
            <a:endParaRPr lang="en-US" dirty="0" smtClean="0"/>
          </a:p>
          <a:p>
            <a:endParaRPr lang="en-US" dirty="0" smtClean="0"/>
          </a:p>
          <a:p>
            <a:pPr marL="285750" indent="-285750">
              <a:buFont typeface="Arial" panose="020B0604020202020204" pitchFamily="34" charset="0"/>
              <a:buChar char="•"/>
            </a:pPr>
            <a:endParaRPr lang="en-US" dirty="0" smtClean="0"/>
          </a:p>
        </p:txBody>
      </p:sp>
      <p:sp>
        <p:nvSpPr>
          <p:cNvPr id="4" name="Title 1"/>
          <p:cNvSpPr txBox="1">
            <a:spLocks/>
          </p:cNvSpPr>
          <p:nvPr/>
        </p:nvSpPr>
        <p:spPr>
          <a:xfrm>
            <a:off x="157163" y="547830"/>
            <a:ext cx="9519497" cy="902029"/>
          </a:xfrm>
          <a:prstGeom prst="rect">
            <a:avLst/>
          </a:prstGeom>
        </p:spPr>
        <p:txBody>
          <a:bodyPr vert="horz" lIns="91440" tIns="45720" rIns="91440" bIns="45720" rtlCol="0" anchor="ctr">
            <a:normAutofit fontScale="85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en-US" dirty="0" smtClean="0"/>
              <a:t>Burning Cost</a:t>
            </a:r>
          </a:p>
        </p:txBody>
      </p:sp>
      <p:sp>
        <p:nvSpPr>
          <p:cNvPr id="6" name="AutoShape 2" descr="نتيجة بحث الصور عن ‪burn money‬‏"/>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8" name="AutoShape 4" descr="نتيجة بحث الصور عن ‪burn money‬‏"/>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pic>
        <p:nvPicPr>
          <p:cNvPr id="9" name="Picture 8"/>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488583" y="1862611"/>
            <a:ext cx="5188077" cy="3921221"/>
          </a:xfrm>
          <a:prstGeom prst="rect">
            <a:avLst/>
          </a:prstGeom>
          <a:ln>
            <a:noFill/>
          </a:ln>
          <a:effectLst>
            <a:softEdge rad="112500"/>
          </a:effectLst>
        </p:spPr>
      </p:pic>
    </p:spTree>
    <p:extLst>
      <p:ext uri="{BB962C8B-B14F-4D97-AF65-F5344CB8AC3E}">
        <p14:creationId xmlns:p14="http://schemas.microsoft.com/office/powerpoint/2010/main" xmlns="" val="23988071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2182785586"/>
              </p:ext>
            </p:extLst>
          </p:nvPr>
        </p:nvGraphicFramePr>
        <p:xfrm>
          <a:off x="2809103" y="1351005"/>
          <a:ext cx="4067185" cy="45766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10678010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54411" y="1834896"/>
            <a:ext cx="4762500" cy="4800600"/>
          </a:xfrm>
          <a:prstGeom prst="rect">
            <a:avLst/>
          </a:prstGeom>
        </p:spPr>
      </p:pic>
      <p:sp>
        <p:nvSpPr>
          <p:cNvPr id="2" name="Title 1"/>
          <p:cNvSpPr>
            <a:spLocks noGrp="1"/>
          </p:cNvSpPr>
          <p:nvPr>
            <p:ph type="title"/>
          </p:nvPr>
        </p:nvSpPr>
        <p:spPr/>
        <p:txBody>
          <a:bodyPr/>
          <a:lstStyle/>
          <a:p>
            <a:pPr lvl="0"/>
            <a:r>
              <a:rPr lang="en-US" dirty="0" smtClean="0"/>
              <a:t>Pricing</a:t>
            </a:r>
            <a:endParaRPr lang="en-US" dirty="0"/>
          </a:p>
        </p:txBody>
      </p:sp>
      <p:sp>
        <p:nvSpPr>
          <p:cNvPr id="3" name="Content Placeholder 2"/>
          <p:cNvSpPr>
            <a:spLocks noGrp="1"/>
          </p:cNvSpPr>
          <p:nvPr>
            <p:ph idx="1"/>
          </p:nvPr>
        </p:nvSpPr>
        <p:spPr>
          <a:xfrm>
            <a:off x="-766477" y="1449859"/>
            <a:ext cx="6604276" cy="4746725"/>
          </a:xfrm>
        </p:spPr>
        <p:txBody>
          <a:bodyPr>
            <a:normAutofit/>
          </a:bodyPr>
          <a:lstStyle/>
          <a:p>
            <a:pPr marL="4171950" lvl="8" indent="-285750">
              <a:lnSpc>
                <a:spcPct val="150000"/>
              </a:lnSpc>
            </a:pPr>
            <a:endParaRPr lang="en-US" b="0" dirty="0" smtClean="0"/>
          </a:p>
          <a:p>
            <a:pPr marL="4171950" lvl="8" indent="-285750">
              <a:lnSpc>
                <a:spcPct val="150000"/>
              </a:lnSpc>
            </a:pPr>
            <a:r>
              <a:rPr lang="en-US" b="0" dirty="0" smtClean="0"/>
              <a:t>Nationality</a:t>
            </a:r>
          </a:p>
          <a:p>
            <a:pPr marL="4171950" lvl="8" indent="-285750">
              <a:lnSpc>
                <a:spcPct val="150000"/>
              </a:lnSpc>
            </a:pPr>
            <a:r>
              <a:rPr lang="en-US" b="0" dirty="0" smtClean="0"/>
              <a:t>Geographic area</a:t>
            </a:r>
          </a:p>
          <a:p>
            <a:pPr marL="4171950" lvl="8" indent="-285750">
              <a:lnSpc>
                <a:spcPct val="150000"/>
              </a:lnSpc>
            </a:pPr>
            <a:r>
              <a:rPr lang="en-US" b="0" dirty="0" smtClean="0"/>
              <a:t>Gender</a:t>
            </a:r>
          </a:p>
          <a:p>
            <a:pPr marL="4171950" lvl="8" indent="-285750">
              <a:lnSpc>
                <a:spcPct val="150000"/>
              </a:lnSpc>
            </a:pPr>
            <a:r>
              <a:rPr lang="en-US" b="0" dirty="0" smtClean="0"/>
              <a:t>Dependency Status</a:t>
            </a:r>
          </a:p>
          <a:p>
            <a:pPr marL="4171950" lvl="8" indent="-285750">
              <a:lnSpc>
                <a:spcPct val="150000"/>
              </a:lnSpc>
            </a:pPr>
            <a:r>
              <a:rPr lang="en-US" b="0" dirty="0" smtClean="0"/>
              <a:t>…</a:t>
            </a:r>
          </a:p>
          <a:p>
            <a:pPr marL="285750" indent="-285750">
              <a:lnSpc>
                <a:spcPct val="150000"/>
              </a:lnSpc>
              <a:buFont typeface="Arial" panose="020B0604020202020204" pitchFamily="34" charset="0"/>
              <a:buChar char="•"/>
            </a:pPr>
            <a:endParaRPr lang="en-US" b="0" dirty="0" smtClean="0"/>
          </a:p>
          <a:p>
            <a:endParaRPr lang="en-US" dirty="0" smtClean="0"/>
          </a:p>
          <a:p>
            <a:endParaRPr lang="en-US" dirty="0" smtClean="0"/>
          </a:p>
          <a:p>
            <a:pPr marL="285750" indent="-285750">
              <a:buFont typeface="Arial" panose="020B0604020202020204" pitchFamily="34" charset="0"/>
              <a:buChar char="•"/>
            </a:pPr>
            <a:endParaRPr lang="en-US" dirty="0" smtClean="0"/>
          </a:p>
        </p:txBody>
      </p:sp>
      <p:sp>
        <p:nvSpPr>
          <p:cNvPr id="4" name="Title 1"/>
          <p:cNvSpPr txBox="1">
            <a:spLocks/>
          </p:cNvSpPr>
          <p:nvPr/>
        </p:nvSpPr>
        <p:spPr>
          <a:xfrm>
            <a:off x="157163" y="547830"/>
            <a:ext cx="9519497" cy="902029"/>
          </a:xfrm>
          <a:prstGeom prst="rect">
            <a:avLst/>
          </a:prstGeom>
        </p:spPr>
        <p:txBody>
          <a:bodyPr vert="horz" lIns="91440" tIns="45720" rIns="91440" bIns="45720" rtlCol="0" anchor="ctr">
            <a:normAutofit fontScale="85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en-US" dirty="0" smtClean="0"/>
              <a:t>Adjustment Factor</a:t>
            </a:r>
          </a:p>
        </p:txBody>
      </p:sp>
    </p:spTree>
    <p:extLst>
      <p:ext uri="{BB962C8B-B14F-4D97-AF65-F5344CB8AC3E}">
        <p14:creationId xmlns:p14="http://schemas.microsoft.com/office/powerpoint/2010/main" xmlns="" val="2634482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Pricing</a:t>
            </a:r>
            <a:endParaRPr lang="en-US" dirty="0"/>
          </a:p>
        </p:txBody>
      </p:sp>
      <p:sp>
        <p:nvSpPr>
          <p:cNvPr id="3" name="Content Placeholder 2"/>
          <p:cNvSpPr>
            <a:spLocks noGrp="1"/>
          </p:cNvSpPr>
          <p:nvPr>
            <p:ph idx="1"/>
          </p:nvPr>
        </p:nvSpPr>
        <p:spPr>
          <a:xfrm>
            <a:off x="157162" y="1449859"/>
            <a:ext cx="9519497" cy="4746725"/>
          </a:xfrm>
        </p:spPr>
        <p:txBody>
          <a:bodyPr>
            <a:normAutofit/>
          </a:bodyPr>
          <a:lstStyle/>
          <a:p>
            <a:pPr marL="285750" indent="-285750">
              <a:lnSpc>
                <a:spcPct val="150000"/>
              </a:lnSpc>
              <a:buFont typeface="Arial" panose="020B0604020202020204" pitchFamily="34" charset="0"/>
              <a:buChar char="•"/>
            </a:pPr>
            <a:endParaRPr lang="en-US" b="0" dirty="0" smtClean="0"/>
          </a:p>
          <a:p>
            <a:pPr marL="285750" indent="-285750">
              <a:lnSpc>
                <a:spcPct val="150000"/>
              </a:lnSpc>
              <a:buFont typeface="Arial" panose="020B0604020202020204" pitchFamily="34" charset="0"/>
              <a:buChar char="•"/>
            </a:pPr>
            <a:r>
              <a:rPr lang="en-US" b="0" dirty="0" smtClean="0"/>
              <a:t>The adequate rate that we believe will cover the claims only</a:t>
            </a:r>
          </a:p>
          <a:p>
            <a:endParaRPr lang="en-US" dirty="0" smtClean="0"/>
          </a:p>
          <a:p>
            <a:endParaRPr lang="en-US" dirty="0" smtClean="0"/>
          </a:p>
          <a:p>
            <a:pPr marL="285750" indent="-285750">
              <a:buFont typeface="Arial" panose="020B0604020202020204" pitchFamily="34" charset="0"/>
              <a:buChar char="•"/>
            </a:pPr>
            <a:endParaRPr lang="en-US" dirty="0" smtClean="0"/>
          </a:p>
        </p:txBody>
      </p:sp>
      <p:sp>
        <p:nvSpPr>
          <p:cNvPr id="4" name="Title 1"/>
          <p:cNvSpPr txBox="1">
            <a:spLocks/>
          </p:cNvSpPr>
          <p:nvPr/>
        </p:nvSpPr>
        <p:spPr>
          <a:xfrm>
            <a:off x="157163" y="547830"/>
            <a:ext cx="9519497" cy="902029"/>
          </a:xfrm>
          <a:prstGeom prst="rect">
            <a:avLst/>
          </a:prstGeom>
        </p:spPr>
        <p:txBody>
          <a:bodyPr vert="horz" lIns="91440" tIns="45720" rIns="91440" bIns="45720" rtlCol="0" anchor="ctr">
            <a:normAutofit fontScale="85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en-US" dirty="0" smtClean="0"/>
              <a:t>Final Risk Rate</a:t>
            </a:r>
          </a:p>
        </p:txBody>
      </p:sp>
      <p:pic>
        <p:nvPicPr>
          <p:cNvPr id="5" name="Picture 4"/>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1405026" y="2048489"/>
            <a:ext cx="7023767" cy="4682511"/>
          </a:xfrm>
          <a:prstGeom prst="ellipse">
            <a:avLst/>
          </a:prstGeom>
          <a:ln>
            <a:noFill/>
          </a:ln>
          <a:effectLst>
            <a:softEdge rad="112500"/>
          </a:effectLst>
        </p:spPr>
      </p:pic>
    </p:spTree>
    <p:extLst>
      <p:ext uri="{BB962C8B-B14F-4D97-AF65-F5344CB8AC3E}">
        <p14:creationId xmlns:p14="http://schemas.microsoft.com/office/powerpoint/2010/main" xmlns="" val="128504222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Pricing</a:t>
            </a:r>
            <a:endParaRPr lang="en-US" dirty="0"/>
          </a:p>
        </p:txBody>
      </p:sp>
      <p:sp>
        <p:nvSpPr>
          <p:cNvPr id="3" name="Content Placeholder 2"/>
          <p:cNvSpPr>
            <a:spLocks noGrp="1"/>
          </p:cNvSpPr>
          <p:nvPr>
            <p:ph idx="1"/>
          </p:nvPr>
        </p:nvSpPr>
        <p:spPr>
          <a:xfrm>
            <a:off x="157162" y="1449859"/>
            <a:ext cx="9519497" cy="4746725"/>
          </a:xfrm>
        </p:spPr>
        <p:txBody>
          <a:bodyPr>
            <a:normAutofit/>
          </a:bodyPr>
          <a:lstStyle/>
          <a:p>
            <a:pPr marL="285750" indent="-285750">
              <a:lnSpc>
                <a:spcPct val="150000"/>
              </a:lnSpc>
              <a:buFont typeface="Arial" panose="020B0604020202020204" pitchFamily="34" charset="0"/>
              <a:buChar char="•"/>
            </a:pPr>
            <a:endParaRPr lang="en-US" b="0" dirty="0" smtClean="0"/>
          </a:p>
          <a:p>
            <a:pPr marL="285750" indent="-285750">
              <a:lnSpc>
                <a:spcPct val="150000"/>
              </a:lnSpc>
              <a:buFont typeface="Arial" panose="020B0604020202020204" pitchFamily="34" charset="0"/>
              <a:buChar char="•"/>
            </a:pPr>
            <a:r>
              <a:rPr lang="en-US" b="0" dirty="0" smtClean="0"/>
              <a:t>General and Administrative Expenses (G&amp;A)</a:t>
            </a:r>
          </a:p>
          <a:p>
            <a:pPr marL="285750" indent="-285750">
              <a:lnSpc>
                <a:spcPct val="150000"/>
              </a:lnSpc>
              <a:buFont typeface="Arial" panose="020B0604020202020204" pitchFamily="34" charset="0"/>
              <a:buChar char="•"/>
            </a:pPr>
            <a:r>
              <a:rPr lang="en-US" b="0" dirty="0" smtClean="0"/>
              <a:t>Profits Margin</a:t>
            </a:r>
          </a:p>
          <a:p>
            <a:pPr marL="285750" indent="-285750">
              <a:lnSpc>
                <a:spcPct val="150000"/>
              </a:lnSpc>
              <a:buFont typeface="Arial" panose="020B0604020202020204" pitchFamily="34" charset="0"/>
              <a:buChar char="•"/>
            </a:pPr>
            <a:r>
              <a:rPr lang="en-US" b="0" dirty="0" smtClean="0"/>
              <a:t>Commission</a:t>
            </a:r>
          </a:p>
          <a:p>
            <a:pPr marL="285750" indent="-285750">
              <a:lnSpc>
                <a:spcPct val="150000"/>
              </a:lnSpc>
              <a:buFont typeface="Arial" panose="020B0604020202020204" pitchFamily="34" charset="0"/>
              <a:buChar char="•"/>
            </a:pPr>
            <a:r>
              <a:rPr lang="en-US" b="0" dirty="0" smtClean="0"/>
              <a:t>Fees</a:t>
            </a:r>
          </a:p>
          <a:p>
            <a:pPr marL="285750" indent="-285750">
              <a:lnSpc>
                <a:spcPct val="150000"/>
              </a:lnSpc>
              <a:buFont typeface="Arial" panose="020B0604020202020204" pitchFamily="34" charset="0"/>
              <a:buChar char="•"/>
            </a:pPr>
            <a:r>
              <a:rPr lang="en-US" b="0" dirty="0" smtClean="0"/>
              <a:t>…</a:t>
            </a:r>
          </a:p>
          <a:p>
            <a:pPr marL="285750" indent="-285750">
              <a:lnSpc>
                <a:spcPct val="150000"/>
              </a:lnSpc>
              <a:buFont typeface="Arial" panose="020B0604020202020204" pitchFamily="34" charset="0"/>
              <a:buChar char="•"/>
            </a:pPr>
            <a:endParaRPr lang="en-US" b="0" dirty="0" smtClean="0"/>
          </a:p>
          <a:p>
            <a:pPr marL="285750" indent="-285750">
              <a:lnSpc>
                <a:spcPct val="150000"/>
              </a:lnSpc>
              <a:buFont typeface="Arial" panose="020B0604020202020204" pitchFamily="34" charset="0"/>
              <a:buChar char="•"/>
            </a:pPr>
            <a:endParaRPr lang="en-US" b="0" dirty="0" smtClean="0"/>
          </a:p>
          <a:p>
            <a:pPr marL="285750" indent="-285750">
              <a:lnSpc>
                <a:spcPct val="150000"/>
              </a:lnSpc>
              <a:buFont typeface="Arial" panose="020B0604020202020204" pitchFamily="34" charset="0"/>
              <a:buChar char="•"/>
            </a:pPr>
            <a:endParaRPr lang="en-US" b="0" dirty="0" smtClean="0"/>
          </a:p>
          <a:p>
            <a:endParaRPr lang="en-US" dirty="0" smtClean="0"/>
          </a:p>
          <a:p>
            <a:endParaRPr lang="en-US" dirty="0" smtClean="0"/>
          </a:p>
          <a:p>
            <a:pPr marL="285750" indent="-285750">
              <a:buFont typeface="Arial" panose="020B0604020202020204" pitchFamily="34" charset="0"/>
              <a:buChar char="•"/>
            </a:pPr>
            <a:endParaRPr lang="en-US" dirty="0" smtClean="0"/>
          </a:p>
        </p:txBody>
      </p:sp>
      <p:sp>
        <p:nvSpPr>
          <p:cNvPr id="4" name="Title 1"/>
          <p:cNvSpPr txBox="1">
            <a:spLocks/>
          </p:cNvSpPr>
          <p:nvPr/>
        </p:nvSpPr>
        <p:spPr>
          <a:xfrm>
            <a:off x="157163" y="547830"/>
            <a:ext cx="9519497" cy="902029"/>
          </a:xfrm>
          <a:prstGeom prst="rect">
            <a:avLst/>
          </a:prstGeom>
        </p:spPr>
        <p:txBody>
          <a:bodyPr vert="horz" lIns="91440" tIns="45720" rIns="91440" bIns="45720" rtlCol="0" anchor="ctr">
            <a:normAutofit fontScale="85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en-US" dirty="0" smtClean="0"/>
              <a:t>Loadings</a:t>
            </a:r>
          </a:p>
        </p:txBody>
      </p:sp>
      <p:pic>
        <p:nvPicPr>
          <p:cNvPr id="5" name="Picture 4"/>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5827776" y="1449860"/>
            <a:ext cx="3848884" cy="3848884"/>
          </a:xfrm>
          <a:prstGeom prst="rect">
            <a:avLst/>
          </a:prstGeom>
          <a:ln>
            <a:noFill/>
          </a:ln>
          <a:effectLst>
            <a:softEdge rad="112500"/>
          </a:effectLst>
        </p:spPr>
      </p:pic>
    </p:spTree>
    <p:extLst>
      <p:ext uri="{BB962C8B-B14F-4D97-AF65-F5344CB8AC3E}">
        <p14:creationId xmlns:p14="http://schemas.microsoft.com/office/powerpoint/2010/main" xmlns="" val="179874171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Pricing</a:t>
            </a:r>
            <a:endParaRPr lang="en-US" dirty="0"/>
          </a:p>
        </p:txBody>
      </p:sp>
      <mc:AlternateContent xmlns:mc="http://schemas.openxmlformats.org/markup-compatibility/2006">
        <mc:Choice xmlns:a14="http://schemas.microsoft.com/office/drawing/2010/main" xmlns="" Requires="a14">
          <p:sp>
            <p:nvSpPr>
              <p:cNvPr id="3" name="Content Placeholder 2"/>
              <p:cNvSpPr>
                <a:spLocks noGrp="1"/>
              </p:cNvSpPr>
              <p:nvPr>
                <p:ph idx="1"/>
              </p:nvPr>
            </p:nvSpPr>
            <p:spPr>
              <a:xfrm>
                <a:off x="157162" y="1449859"/>
                <a:ext cx="9519497" cy="4746725"/>
              </a:xfrm>
            </p:spPr>
            <p:txBody>
              <a:bodyPr/>
              <a:lstStyle/>
              <a:p>
                <a:pPr algn="ctr"/>
                <a:endParaRPr lang="en-US" sz="3200" dirty="0" smtClean="0"/>
              </a:p>
              <a:p>
                <a:pPr/>
                <a14:m>
                  <m:oMathPara xmlns:m="http://schemas.openxmlformats.org/officeDocument/2006/math">
                    <m:oMathParaPr>
                      <m:jc m:val="centerGroup"/>
                    </m:oMathParaPr>
                    <m:oMath xmlns:m="http://schemas.openxmlformats.org/officeDocument/2006/math">
                      <m:r>
                        <a:rPr lang="en-US" sz="3200" b="0" i="1" smtClean="0">
                          <a:latin typeface="Cambria Math" panose="02040503050406030204" pitchFamily="18" charset="0"/>
                        </a:rPr>
                        <m:t>𝑂𝑓𝑓𝑖𝑐𝑒</m:t>
                      </m:r>
                      <m:r>
                        <a:rPr lang="en-US" sz="3200" b="0" i="1" smtClean="0">
                          <a:latin typeface="Cambria Math" panose="02040503050406030204" pitchFamily="18" charset="0"/>
                        </a:rPr>
                        <m:t> </m:t>
                      </m:r>
                      <m:r>
                        <a:rPr lang="en-US" sz="3200" b="0" i="1" smtClean="0">
                          <a:latin typeface="Cambria Math" panose="02040503050406030204" pitchFamily="18" charset="0"/>
                        </a:rPr>
                        <m:t>𝑅𝑎𝑡𝑒</m:t>
                      </m:r>
                      <m:r>
                        <a:rPr lang="en-US" sz="3200" b="0" i="1" smtClean="0">
                          <a:latin typeface="Cambria Math" panose="02040503050406030204" pitchFamily="18" charset="0"/>
                        </a:rPr>
                        <m:t>=</m:t>
                      </m:r>
                      <m:f>
                        <m:fPr>
                          <m:ctrlPr>
                            <a:rPr lang="en-US" sz="3200" b="0" i="1" smtClean="0">
                              <a:latin typeface="Cambria Math" panose="02040503050406030204" pitchFamily="18" charset="0"/>
                            </a:rPr>
                          </m:ctrlPr>
                        </m:fPr>
                        <m:num>
                          <m:r>
                            <a:rPr lang="en-US" sz="3200" b="0" i="1" smtClean="0">
                              <a:latin typeface="Cambria Math" panose="02040503050406030204" pitchFamily="18" charset="0"/>
                            </a:rPr>
                            <m:t>𝐹𝑖𝑛𝑎𝑙</m:t>
                          </m:r>
                          <m:r>
                            <a:rPr lang="en-US" sz="3200" b="0" i="1" smtClean="0">
                              <a:latin typeface="Cambria Math" panose="02040503050406030204" pitchFamily="18" charset="0"/>
                            </a:rPr>
                            <m:t> </m:t>
                          </m:r>
                          <m:r>
                            <a:rPr lang="en-US" sz="3200" b="0" i="1" smtClean="0">
                              <a:latin typeface="Cambria Math" panose="02040503050406030204" pitchFamily="18" charset="0"/>
                            </a:rPr>
                            <m:t>𝑅𝑖𝑠𝑘</m:t>
                          </m:r>
                          <m:r>
                            <a:rPr lang="en-US" sz="3200" b="0" i="1" smtClean="0">
                              <a:latin typeface="Cambria Math" panose="02040503050406030204" pitchFamily="18" charset="0"/>
                            </a:rPr>
                            <m:t> </m:t>
                          </m:r>
                          <m:r>
                            <a:rPr lang="en-US" sz="3200" b="0" i="1" smtClean="0">
                              <a:latin typeface="Cambria Math" panose="02040503050406030204" pitchFamily="18" charset="0"/>
                            </a:rPr>
                            <m:t>𝑅𝑎𝑡𝑒</m:t>
                          </m:r>
                        </m:num>
                        <m:den>
                          <m:r>
                            <a:rPr lang="en-US" sz="3200" b="0" i="1" smtClean="0">
                              <a:latin typeface="Cambria Math" panose="02040503050406030204" pitchFamily="18" charset="0"/>
                            </a:rPr>
                            <m:t>1</m:t>
                          </m:r>
                          <m:r>
                            <a:rPr lang="en-US" sz="3200" b="0" i="1" smtClean="0">
                              <a:latin typeface="Cambria Math" panose="02040503050406030204" pitchFamily="18" charset="0"/>
                            </a:rPr>
                            <m:t>−</m:t>
                          </m:r>
                          <m:r>
                            <a:rPr lang="en-US" sz="3200" b="0" i="1" smtClean="0">
                              <a:latin typeface="Cambria Math" panose="02040503050406030204" pitchFamily="18" charset="0"/>
                            </a:rPr>
                            <m:t>𝑇𝑜𝑡𝑎𝑙</m:t>
                          </m:r>
                          <m:r>
                            <a:rPr lang="en-US" sz="3200" b="0" i="1" smtClean="0">
                              <a:latin typeface="Cambria Math" panose="02040503050406030204" pitchFamily="18" charset="0"/>
                            </a:rPr>
                            <m:t> </m:t>
                          </m:r>
                          <m:r>
                            <a:rPr lang="en-US" sz="3200" b="0" i="1" smtClean="0">
                              <a:latin typeface="Cambria Math" panose="02040503050406030204" pitchFamily="18" charset="0"/>
                            </a:rPr>
                            <m:t>𝐿𝑜𝑎𝑑𝑖𝑛𝑔𝑠</m:t>
                          </m:r>
                        </m:den>
                      </m:f>
                    </m:oMath>
                  </m:oMathPara>
                </a14:m>
                <a:endParaRPr lang="en-US" sz="3200" b="0" dirty="0" smtClean="0"/>
              </a:p>
              <a:p>
                <a:pPr marL="285750" indent="-285750" algn="ctr">
                  <a:buFont typeface="Arial" panose="020B0604020202020204" pitchFamily="34" charset="0"/>
                  <a:buChar char="•"/>
                </a:pPr>
                <a:endParaRPr lang="en-US" sz="3200" dirty="0" smtClean="0"/>
              </a:p>
              <a:p>
                <a:pPr marL="285750" indent="-285750">
                  <a:buFont typeface="Arial" panose="020B0604020202020204" pitchFamily="34" charset="0"/>
                  <a:buChar char="•"/>
                </a:pPr>
                <a:endParaRPr lang="en-US" dirty="0" smtClean="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157162" y="1449859"/>
                <a:ext cx="9519497" cy="4746725"/>
              </a:xfrm>
              <a:blipFill rotWithShape="0">
                <a:blip r:embed="rId2"/>
                <a:stretch>
                  <a:fillRect/>
                </a:stretch>
              </a:blipFill>
            </p:spPr>
            <p:txBody>
              <a:bodyPr/>
              <a:lstStyle/>
              <a:p>
                <a:r>
                  <a:rPr lang="en-US">
                    <a:noFill/>
                  </a:rPr>
                  <a:t> </a:t>
                </a:r>
              </a:p>
            </p:txBody>
          </p:sp>
        </mc:Fallback>
      </mc:AlternateContent>
      <p:sp>
        <p:nvSpPr>
          <p:cNvPr id="4" name="Title 1"/>
          <p:cNvSpPr txBox="1">
            <a:spLocks/>
          </p:cNvSpPr>
          <p:nvPr/>
        </p:nvSpPr>
        <p:spPr>
          <a:xfrm>
            <a:off x="157163" y="547830"/>
            <a:ext cx="9519497" cy="90202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r>
              <a:rPr lang="en-US" noProof="0" dirty="0" smtClean="0"/>
              <a:t>Office Rate</a:t>
            </a:r>
            <a:endParaRPr kumimoji="0" lang="en-US" sz="4400" i="0" u="none" strike="noStrike" kern="1200" cap="none" spc="0" normalizeH="0" baseline="0" noProof="0" dirty="0">
              <a:ln>
                <a:noFill/>
              </a:ln>
              <a:solidFill>
                <a:sysClr val="windowText" lastClr="000000"/>
              </a:solidFill>
              <a:effectLst/>
              <a:uLnTx/>
              <a:uFillTx/>
              <a:latin typeface="Calibri Light" panose="020F0302020204030204"/>
            </a:endParaRPr>
          </a:p>
        </p:txBody>
      </p:sp>
      <p:pic>
        <p:nvPicPr>
          <p:cNvPr id="5" name="Picture 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4962145" y="4070933"/>
            <a:ext cx="4715848" cy="2125651"/>
          </a:xfrm>
          <a:prstGeom prst="rect">
            <a:avLst/>
          </a:prstGeom>
        </p:spPr>
      </p:pic>
    </p:spTree>
    <p:extLst>
      <p:ext uri="{BB962C8B-B14F-4D97-AF65-F5344CB8AC3E}">
        <p14:creationId xmlns:p14="http://schemas.microsoft.com/office/powerpoint/2010/main" xmlns="" val="12655975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Pricing</a:t>
            </a:r>
            <a:endParaRPr lang="en-US" dirty="0"/>
          </a:p>
        </p:txBody>
      </p:sp>
      <p:sp>
        <p:nvSpPr>
          <p:cNvPr id="3" name="Content Placeholder 2"/>
          <p:cNvSpPr>
            <a:spLocks noGrp="1"/>
          </p:cNvSpPr>
          <p:nvPr>
            <p:ph idx="1"/>
          </p:nvPr>
        </p:nvSpPr>
        <p:spPr>
          <a:xfrm>
            <a:off x="157162" y="1449859"/>
            <a:ext cx="9519497" cy="4746725"/>
          </a:xfrm>
        </p:spPr>
        <p:txBody>
          <a:bodyPr/>
          <a:lstStyle/>
          <a:p>
            <a:pPr marL="457200" indent="-457200" algn="ctr">
              <a:buFont typeface="Arial" panose="020B0604020202020204" pitchFamily="34" charset="0"/>
              <a:buChar char="•"/>
            </a:pPr>
            <a:endParaRPr lang="en-US" sz="3200" b="0" dirty="0" smtClean="0"/>
          </a:p>
          <a:p>
            <a:pPr marL="457200" indent="-457200" algn="ctr">
              <a:buFont typeface="Arial" panose="020B0604020202020204" pitchFamily="34" charset="0"/>
              <a:buChar char="•"/>
            </a:pPr>
            <a:r>
              <a:rPr lang="en-US" sz="3200" b="0" dirty="0" smtClean="0"/>
              <a:t>Final Risk Rate = 600 S.R.</a:t>
            </a:r>
          </a:p>
          <a:p>
            <a:pPr marL="457200" indent="-457200" algn="ctr">
              <a:buFont typeface="Arial" panose="020B0604020202020204" pitchFamily="34" charset="0"/>
              <a:buChar char="•"/>
            </a:pPr>
            <a:r>
              <a:rPr lang="en-US" sz="3200" b="0" dirty="0" smtClean="0"/>
              <a:t>Total Loadings= 23%</a:t>
            </a:r>
          </a:p>
          <a:p>
            <a:pPr marL="457200" indent="-457200" algn="ctr">
              <a:buFont typeface="Arial" panose="020B0604020202020204" pitchFamily="34" charset="0"/>
              <a:buChar char="•"/>
            </a:pPr>
            <a:endParaRPr lang="en-US" sz="3200" b="0" dirty="0"/>
          </a:p>
          <a:p>
            <a:pPr marL="457200" indent="-457200" algn="ctr">
              <a:buFont typeface="Arial" panose="020B0604020202020204" pitchFamily="34" charset="0"/>
              <a:buChar char="•"/>
            </a:pPr>
            <a:endParaRPr lang="en-US" sz="3200" b="0" dirty="0"/>
          </a:p>
          <a:p>
            <a:pPr algn="ctr"/>
            <a:r>
              <a:rPr lang="en-US" sz="3200" b="0" dirty="0" smtClean="0"/>
              <a:t>How much is the Office </a:t>
            </a:r>
            <a:r>
              <a:rPr lang="en-US" sz="3200" b="0" dirty="0"/>
              <a:t>R</a:t>
            </a:r>
            <a:r>
              <a:rPr lang="en-US" sz="3200" b="0" dirty="0" smtClean="0"/>
              <a:t>ate?</a:t>
            </a:r>
          </a:p>
          <a:p>
            <a:pPr algn="ctr"/>
            <a:endParaRPr lang="en-US" sz="3200" dirty="0" smtClean="0"/>
          </a:p>
        </p:txBody>
      </p:sp>
      <p:sp>
        <p:nvSpPr>
          <p:cNvPr id="4" name="Title 1"/>
          <p:cNvSpPr txBox="1">
            <a:spLocks/>
          </p:cNvSpPr>
          <p:nvPr/>
        </p:nvSpPr>
        <p:spPr>
          <a:xfrm>
            <a:off x="157163" y="547830"/>
            <a:ext cx="9519497" cy="90202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r>
              <a:rPr lang="en-US" dirty="0"/>
              <a:t>Office Rate</a:t>
            </a:r>
            <a:endParaRPr lang="en-US" sz="8800" dirty="0">
              <a:solidFill>
                <a:sysClr val="windowText" lastClr="000000"/>
              </a:solidFill>
              <a:latin typeface="Calibri Light" panose="020F0302020204030204"/>
            </a:endParaRPr>
          </a:p>
        </p:txBody>
      </p:sp>
    </p:spTree>
    <p:extLst>
      <p:ext uri="{BB962C8B-B14F-4D97-AF65-F5344CB8AC3E}">
        <p14:creationId xmlns:p14="http://schemas.microsoft.com/office/powerpoint/2010/main" xmlns="" val="276524011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Pricing</a:t>
            </a:r>
            <a:endParaRPr lang="en-US" dirty="0"/>
          </a:p>
        </p:txBody>
      </p:sp>
      <mc:AlternateContent xmlns:mc="http://schemas.openxmlformats.org/markup-compatibility/2006">
        <mc:Choice xmlns:a14="http://schemas.microsoft.com/office/drawing/2010/main" xmlns="" Requires="a14">
          <p:sp>
            <p:nvSpPr>
              <p:cNvPr id="3" name="Content Placeholder 2"/>
              <p:cNvSpPr>
                <a:spLocks noGrp="1"/>
              </p:cNvSpPr>
              <p:nvPr>
                <p:ph idx="1"/>
              </p:nvPr>
            </p:nvSpPr>
            <p:spPr>
              <a:xfrm>
                <a:off x="157164" y="1449858"/>
                <a:ext cx="9519496" cy="4746725"/>
              </a:xfrm>
            </p:spPr>
            <p:txBody>
              <a:bodyPr/>
              <a:lstStyle/>
              <a:p>
                <a:pPr algn="ctr"/>
                <a:endParaRPr lang="en-US" sz="3200" dirty="0" smtClean="0"/>
              </a:p>
              <a:p>
                <a:pPr algn="ctr"/>
                <a:endParaRPr lang="en-US" sz="3200" dirty="0"/>
              </a:p>
              <a:p>
                <a:pPr algn="ctr"/>
                <a14:m>
                  <m:oMathPara xmlns:m="http://schemas.openxmlformats.org/officeDocument/2006/math">
                    <m:oMathParaPr>
                      <m:jc m:val="centerGroup"/>
                    </m:oMathParaPr>
                    <m:oMath xmlns:m="http://schemas.openxmlformats.org/officeDocument/2006/math">
                      <m:r>
                        <a:rPr lang="en-US" sz="3200" b="0" i="1">
                          <a:latin typeface="Cambria Math" panose="02040503050406030204" pitchFamily="18" charset="0"/>
                        </a:rPr>
                        <m:t>𝑂𝑓𝑓𝑖𝑐𝑒</m:t>
                      </m:r>
                      <m:r>
                        <a:rPr lang="en-US" sz="3200" b="0" i="1">
                          <a:latin typeface="Cambria Math" panose="02040503050406030204" pitchFamily="18" charset="0"/>
                        </a:rPr>
                        <m:t> </m:t>
                      </m:r>
                      <m:r>
                        <a:rPr lang="en-US" sz="3200" b="0" i="1">
                          <a:latin typeface="Cambria Math" panose="02040503050406030204" pitchFamily="18" charset="0"/>
                        </a:rPr>
                        <m:t>𝑅𝑎𝑡𝑒</m:t>
                      </m:r>
                      <m:r>
                        <a:rPr lang="en-US" sz="3200" b="0" i="1">
                          <a:latin typeface="Cambria Math" panose="02040503050406030204" pitchFamily="18" charset="0"/>
                        </a:rPr>
                        <m:t>=</m:t>
                      </m:r>
                      <m:f>
                        <m:fPr>
                          <m:ctrlPr>
                            <a:rPr lang="en-US" sz="3200" b="0" i="1">
                              <a:latin typeface="Cambria Math" panose="02040503050406030204" pitchFamily="18" charset="0"/>
                            </a:rPr>
                          </m:ctrlPr>
                        </m:fPr>
                        <m:num>
                          <m:r>
                            <a:rPr lang="en-US" sz="3200" b="0" i="1">
                              <a:latin typeface="Cambria Math" panose="02040503050406030204" pitchFamily="18" charset="0"/>
                            </a:rPr>
                            <m:t>𝐹𝑖𝑛𝑎𝑙</m:t>
                          </m:r>
                          <m:r>
                            <a:rPr lang="en-US" sz="3200" b="0" i="1">
                              <a:latin typeface="Cambria Math" panose="02040503050406030204" pitchFamily="18" charset="0"/>
                            </a:rPr>
                            <m:t> </m:t>
                          </m:r>
                          <m:r>
                            <a:rPr lang="en-US" sz="3200" b="0" i="1">
                              <a:latin typeface="Cambria Math" panose="02040503050406030204" pitchFamily="18" charset="0"/>
                            </a:rPr>
                            <m:t>𝑅𝑖𝑠𝑘</m:t>
                          </m:r>
                          <m:r>
                            <a:rPr lang="en-US" sz="3200" b="0" i="1">
                              <a:latin typeface="Cambria Math" panose="02040503050406030204" pitchFamily="18" charset="0"/>
                            </a:rPr>
                            <m:t> </m:t>
                          </m:r>
                          <m:r>
                            <a:rPr lang="en-US" sz="3200" b="0" i="1">
                              <a:latin typeface="Cambria Math" panose="02040503050406030204" pitchFamily="18" charset="0"/>
                            </a:rPr>
                            <m:t>𝑅𝑎𝑡𝑒</m:t>
                          </m:r>
                        </m:num>
                        <m:den>
                          <m:r>
                            <a:rPr lang="en-US" sz="3200" b="0" i="1">
                              <a:latin typeface="Cambria Math" panose="02040503050406030204" pitchFamily="18" charset="0"/>
                            </a:rPr>
                            <m:t>1</m:t>
                          </m:r>
                          <m:r>
                            <a:rPr lang="en-US" sz="3200" b="0" i="1">
                              <a:latin typeface="Cambria Math" panose="02040503050406030204" pitchFamily="18" charset="0"/>
                            </a:rPr>
                            <m:t>−</m:t>
                          </m:r>
                          <m:r>
                            <a:rPr lang="en-US" sz="3200" b="0" i="1">
                              <a:latin typeface="Cambria Math" panose="02040503050406030204" pitchFamily="18" charset="0"/>
                            </a:rPr>
                            <m:t>𝑇𝑜𝑡𝑎𝑙</m:t>
                          </m:r>
                          <m:r>
                            <a:rPr lang="en-US" sz="3200" b="0" i="1">
                              <a:latin typeface="Cambria Math" panose="02040503050406030204" pitchFamily="18" charset="0"/>
                            </a:rPr>
                            <m:t> </m:t>
                          </m:r>
                          <m:r>
                            <a:rPr lang="en-US" sz="3200" b="0" i="1">
                              <a:latin typeface="Cambria Math" panose="02040503050406030204" pitchFamily="18" charset="0"/>
                            </a:rPr>
                            <m:t>𝐿𝑜𝑎𝑑𝑖𝑛𝑔𝑠</m:t>
                          </m:r>
                        </m:den>
                      </m:f>
                    </m:oMath>
                  </m:oMathPara>
                </a14:m>
                <a:endParaRPr lang="en-US" sz="3200" dirty="0" smtClean="0"/>
              </a:p>
              <a:p>
                <a:pPr algn="ctr"/>
                <a:endParaRPr lang="en-US" sz="3200" dirty="0" smtClean="0"/>
              </a:p>
              <a:p>
                <a:pPr algn="ctr"/>
                <a14:m>
                  <m:oMath xmlns:m="http://schemas.openxmlformats.org/officeDocument/2006/math">
                    <m:r>
                      <a:rPr lang="en-US" sz="3200" b="0" i="1">
                        <a:latin typeface="Cambria Math" panose="02040503050406030204" pitchFamily="18" charset="0"/>
                      </a:rPr>
                      <m:t>𝑂𝑓𝑓𝑖𝑐𝑒</m:t>
                    </m:r>
                    <m:r>
                      <a:rPr lang="en-US" sz="3200" b="0" i="1">
                        <a:latin typeface="Cambria Math" panose="02040503050406030204" pitchFamily="18" charset="0"/>
                      </a:rPr>
                      <m:t> </m:t>
                    </m:r>
                    <m:r>
                      <a:rPr lang="en-US" sz="3200" b="0" i="1">
                        <a:latin typeface="Cambria Math" panose="02040503050406030204" pitchFamily="18" charset="0"/>
                      </a:rPr>
                      <m:t>𝑅𝑎𝑡𝑒</m:t>
                    </m:r>
                    <m:r>
                      <a:rPr lang="en-US" sz="3200" b="0" i="1">
                        <a:latin typeface="Cambria Math" panose="02040503050406030204" pitchFamily="18" charset="0"/>
                      </a:rPr>
                      <m:t>=</m:t>
                    </m:r>
                    <m:f>
                      <m:fPr>
                        <m:ctrlPr>
                          <a:rPr lang="en-US" sz="3200" b="0" i="1">
                            <a:latin typeface="Cambria Math" panose="02040503050406030204" pitchFamily="18" charset="0"/>
                          </a:rPr>
                        </m:ctrlPr>
                      </m:fPr>
                      <m:num>
                        <m:r>
                          <a:rPr lang="en-US" sz="3200" b="0" i="1" smtClean="0">
                            <a:solidFill>
                              <a:srgbClr val="FF0000"/>
                            </a:solidFill>
                            <a:latin typeface="Cambria Math" panose="02040503050406030204" pitchFamily="18" charset="0"/>
                          </a:rPr>
                          <m:t>600</m:t>
                        </m:r>
                      </m:num>
                      <m:den>
                        <m:r>
                          <a:rPr lang="en-US" sz="3200" b="0" i="1">
                            <a:latin typeface="Cambria Math" panose="02040503050406030204" pitchFamily="18" charset="0"/>
                          </a:rPr>
                          <m:t>1</m:t>
                        </m:r>
                        <m:r>
                          <a:rPr lang="en-US" sz="3200" b="0" i="1">
                            <a:latin typeface="Cambria Math" panose="02040503050406030204" pitchFamily="18" charset="0"/>
                          </a:rPr>
                          <m:t>−</m:t>
                        </m:r>
                        <m:r>
                          <a:rPr lang="en-US" sz="3200" b="0" i="1" smtClean="0">
                            <a:solidFill>
                              <a:srgbClr val="FF0000"/>
                            </a:solidFill>
                            <a:latin typeface="Cambria Math" panose="02040503050406030204" pitchFamily="18" charset="0"/>
                          </a:rPr>
                          <m:t>23</m:t>
                        </m:r>
                        <m:r>
                          <a:rPr lang="en-US" sz="3200" b="0" i="1" smtClean="0">
                            <a:solidFill>
                              <a:srgbClr val="FF0000"/>
                            </a:solidFill>
                            <a:latin typeface="Cambria Math" panose="02040503050406030204" pitchFamily="18" charset="0"/>
                          </a:rPr>
                          <m:t>%</m:t>
                        </m:r>
                      </m:den>
                    </m:f>
                    <m:r>
                      <a:rPr lang="en-US" sz="3200" b="1" i="0" smtClean="0">
                        <a:latin typeface="Cambria Math" panose="02040503050406030204" pitchFamily="18" charset="0"/>
                      </a:rPr>
                      <m:t>=</m:t>
                    </m:r>
                    <m:r>
                      <a:rPr lang="en-US" sz="3200" b="0" i="0" smtClean="0">
                        <a:latin typeface="Cambria Math" panose="02040503050406030204" pitchFamily="18" charset="0"/>
                      </a:rPr>
                      <m:t>779</m:t>
                    </m:r>
                    <m:r>
                      <a:rPr lang="en-US" sz="3200" b="0" i="0" smtClean="0">
                        <a:latin typeface="Cambria Math" panose="02040503050406030204" pitchFamily="18" charset="0"/>
                      </a:rPr>
                      <m:t> </m:t>
                    </m:r>
                    <m:r>
                      <m:rPr>
                        <m:sty m:val="p"/>
                      </m:rPr>
                      <a:rPr lang="en-US" sz="3200" b="0" i="0" smtClean="0">
                        <a:latin typeface="Cambria Math" panose="02040503050406030204" pitchFamily="18" charset="0"/>
                      </a:rPr>
                      <m:t>S</m:t>
                    </m:r>
                    <m:r>
                      <a:rPr lang="en-US" sz="3200" b="0" i="0" smtClean="0">
                        <a:latin typeface="Cambria Math" panose="02040503050406030204" pitchFamily="18" charset="0"/>
                      </a:rPr>
                      <m:t>.</m:t>
                    </m:r>
                    <m:r>
                      <m:rPr>
                        <m:sty m:val="p"/>
                      </m:rPr>
                      <a:rPr lang="en-US" sz="3200" b="0" i="0" smtClean="0">
                        <a:latin typeface="Cambria Math" panose="02040503050406030204" pitchFamily="18" charset="0"/>
                      </a:rPr>
                      <m:t>R</m:t>
                    </m:r>
                  </m:oMath>
                </a14:m>
                <a:r>
                  <a:rPr lang="en-US" sz="3200" b="0" dirty="0" smtClean="0"/>
                  <a:t>.</a:t>
                </a:r>
                <a:endParaRPr lang="en-US" sz="3200" b="0" dirty="0"/>
              </a:p>
              <a:p>
                <a:pPr marL="285750" indent="-285750" algn="ctr">
                  <a:buFont typeface="Arial" panose="020B0604020202020204" pitchFamily="34" charset="0"/>
                  <a:buChar char="•"/>
                </a:pPr>
                <a:endParaRPr lang="en-US" sz="3200" dirty="0" smtClean="0"/>
              </a:p>
              <a:p>
                <a:pPr marL="285750" indent="-285750">
                  <a:buFont typeface="Arial" panose="020B0604020202020204" pitchFamily="34" charset="0"/>
                  <a:buChar char="•"/>
                </a:pPr>
                <a:endParaRPr lang="en-US" dirty="0" smtClean="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157164" y="1449858"/>
                <a:ext cx="9519496" cy="4746725"/>
              </a:xfrm>
              <a:blipFill rotWithShape="0">
                <a:blip r:embed="rId2"/>
                <a:stretch>
                  <a:fillRect/>
                </a:stretch>
              </a:blipFill>
            </p:spPr>
            <p:txBody>
              <a:bodyPr/>
              <a:lstStyle/>
              <a:p>
                <a:r>
                  <a:rPr lang="en-US">
                    <a:noFill/>
                  </a:rPr>
                  <a:t> </a:t>
                </a:r>
              </a:p>
            </p:txBody>
          </p:sp>
        </mc:Fallback>
      </mc:AlternateContent>
      <p:sp>
        <p:nvSpPr>
          <p:cNvPr id="4" name="Title 1"/>
          <p:cNvSpPr txBox="1">
            <a:spLocks/>
          </p:cNvSpPr>
          <p:nvPr/>
        </p:nvSpPr>
        <p:spPr>
          <a:xfrm>
            <a:off x="157163" y="547830"/>
            <a:ext cx="9519497" cy="90202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r>
              <a:rPr lang="en-US" dirty="0"/>
              <a:t>Office Rate</a:t>
            </a:r>
            <a:endParaRPr lang="en-US" sz="8800" dirty="0">
              <a:solidFill>
                <a:sysClr val="windowText" lastClr="000000"/>
              </a:solidFill>
              <a:latin typeface="Calibri Light" panose="020F0302020204030204"/>
            </a:endParaRPr>
          </a:p>
        </p:txBody>
      </p:sp>
    </p:spTree>
    <p:extLst>
      <p:ext uri="{BB962C8B-B14F-4D97-AF65-F5344CB8AC3E}">
        <p14:creationId xmlns:p14="http://schemas.microsoft.com/office/powerpoint/2010/main" xmlns="" val="238403140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t>Pricing</a:t>
            </a:r>
          </a:p>
        </p:txBody>
      </p:sp>
      <p:sp>
        <p:nvSpPr>
          <p:cNvPr id="5" name="Title 1"/>
          <p:cNvSpPr txBox="1">
            <a:spLocks/>
          </p:cNvSpPr>
          <p:nvPr/>
        </p:nvSpPr>
        <p:spPr>
          <a:xfrm>
            <a:off x="157163" y="547830"/>
            <a:ext cx="9519497" cy="90202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r>
              <a:rPr lang="en-US" dirty="0"/>
              <a:t>Pricing Methodology</a:t>
            </a:r>
            <a:endParaRPr lang="en-US" sz="8800" dirty="0">
              <a:solidFill>
                <a:sysClr val="windowText" lastClr="000000"/>
              </a:solidFill>
              <a:latin typeface="Calibri Light" panose="020F0302020204030204"/>
            </a:endParaRPr>
          </a:p>
        </p:txBody>
      </p:sp>
      <p:graphicFrame>
        <p:nvGraphicFramePr>
          <p:cNvPr id="6" name="Diagram 5"/>
          <p:cNvGraphicFramePr/>
          <p:nvPr>
            <p:extLst>
              <p:ext uri="{D42A27DB-BD31-4B8C-83A1-F6EECF244321}">
                <p14:modId xmlns:p14="http://schemas.microsoft.com/office/powerpoint/2010/main" xmlns="" val="1412181520"/>
              </p:ext>
            </p:extLst>
          </p:nvPr>
        </p:nvGraphicFramePr>
        <p:xfrm>
          <a:off x="157163" y="1449859"/>
          <a:ext cx="9538771" cy="52063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403430164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Financial Condition Report</a:t>
            </a:r>
            <a:endParaRPr lang="en-US" dirty="0"/>
          </a:p>
        </p:txBody>
      </p:sp>
      <p:sp>
        <p:nvSpPr>
          <p:cNvPr id="3" name="Content Placeholder 2"/>
          <p:cNvSpPr>
            <a:spLocks noGrp="1"/>
          </p:cNvSpPr>
          <p:nvPr>
            <p:ph idx="1"/>
          </p:nvPr>
        </p:nvSpPr>
        <p:spPr>
          <a:xfrm>
            <a:off x="157163" y="1711460"/>
            <a:ext cx="4634293" cy="4387587"/>
          </a:xfrm>
        </p:spPr>
        <p:txBody>
          <a:bodyPr>
            <a:normAutofit/>
          </a:bodyPr>
          <a:lstStyle/>
          <a:p>
            <a:pPr marL="285750" indent="-285750">
              <a:lnSpc>
                <a:spcPct val="200000"/>
              </a:lnSpc>
              <a:buFont typeface="Arial" panose="020B0604020202020204" pitchFamily="34" charset="0"/>
              <a:buChar char="•"/>
            </a:pPr>
            <a:r>
              <a:rPr lang="en-US" b="0" dirty="0"/>
              <a:t>Reserves: appears in the equity side. ex. Statuary reserve, </a:t>
            </a:r>
            <a:r>
              <a:rPr lang="en-US" b="0" dirty="0" smtClean="0"/>
              <a:t>retained earnings, etc. </a:t>
            </a:r>
            <a:r>
              <a:rPr lang="en-US" b="0" dirty="0"/>
              <a:t>…</a:t>
            </a:r>
          </a:p>
          <a:p>
            <a:pPr marL="285750" indent="-285750">
              <a:lnSpc>
                <a:spcPct val="200000"/>
              </a:lnSpc>
              <a:buFont typeface="Arial" panose="020B0604020202020204" pitchFamily="34" charset="0"/>
              <a:buChar char="•"/>
            </a:pPr>
            <a:endParaRPr lang="en-US" b="0" dirty="0"/>
          </a:p>
          <a:p>
            <a:pPr marL="285750" indent="-285750">
              <a:lnSpc>
                <a:spcPct val="200000"/>
              </a:lnSpc>
              <a:buFont typeface="Arial" panose="020B0604020202020204" pitchFamily="34" charset="0"/>
              <a:buChar char="•"/>
            </a:pPr>
            <a:endParaRPr lang="en-US" b="0" dirty="0"/>
          </a:p>
          <a:p>
            <a:pPr marL="285750" indent="-285750">
              <a:lnSpc>
                <a:spcPct val="200000"/>
              </a:lnSpc>
              <a:buFont typeface="Arial" panose="020B0604020202020204" pitchFamily="34" charset="0"/>
              <a:buChar char="•"/>
            </a:pPr>
            <a:r>
              <a:rPr lang="en-US" b="0" dirty="0"/>
              <a:t>Technical </a:t>
            </a:r>
            <a:r>
              <a:rPr lang="en-US" b="0" dirty="0" smtClean="0"/>
              <a:t>provisions: </a:t>
            </a:r>
            <a:r>
              <a:rPr lang="en-US" b="0" dirty="0"/>
              <a:t>appears in the liability side. Ex. Unearned premium reserve, outstanding reserve, IBNR , </a:t>
            </a:r>
            <a:r>
              <a:rPr lang="en-US" b="0" dirty="0" smtClean="0"/>
              <a:t>etc.…</a:t>
            </a:r>
            <a:endParaRPr lang="en-US" b="0" dirty="0"/>
          </a:p>
        </p:txBody>
      </p:sp>
      <p:sp>
        <p:nvSpPr>
          <p:cNvPr id="6" name="Title 1"/>
          <p:cNvSpPr txBox="1">
            <a:spLocks/>
          </p:cNvSpPr>
          <p:nvPr/>
        </p:nvSpPr>
        <p:spPr>
          <a:xfrm>
            <a:off x="157163" y="547830"/>
            <a:ext cx="9519497" cy="116362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r>
              <a:rPr lang="en-US" dirty="0"/>
              <a:t>Reserves vs Technical </a:t>
            </a:r>
            <a:r>
              <a:rPr lang="en-US" dirty="0" smtClean="0"/>
              <a:t>Provisions </a:t>
            </a:r>
            <a:endParaRPr kumimoji="0" lang="en-US" sz="4400" i="0" u="none" strike="noStrike" kern="1200" cap="none" spc="0" normalizeH="0" baseline="0" noProof="0" dirty="0">
              <a:ln>
                <a:noFill/>
              </a:ln>
              <a:solidFill>
                <a:sysClr val="windowText" lastClr="000000"/>
              </a:solidFill>
              <a:effectLst/>
              <a:uLnTx/>
              <a:uFillTx/>
              <a:latin typeface="Calibri Light" panose="020F0302020204030204"/>
            </a:endParaRPr>
          </a:p>
        </p:txBody>
      </p:sp>
      <p:pic>
        <p:nvPicPr>
          <p:cNvPr id="5" name="Picture 2" descr="http://www.pwm-nj.com/uploads/Simple-Balance-Sheet.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791456" y="1711461"/>
            <a:ext cx="4885204" cy="438758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06237070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Financial Condition Report</a:t>
            </a:r>
            <a:endParaRPr lang="en-US" dirty="0"/>
          </a:p>
        </p:txBody>
      </p:sp>
      <p:sp>
        <p:nvSpPr>
          <p:cNvPr id="3" name="Content Placeholder 2"/>
          <p:cNvSpPr>
            <a:spLocks noGrp="1"/>
          </p:cNvSpPr>
          <p:nvPr>
            <p:ph idx="1"/>
          </p:nvPr>
        </p:nvSpPr>
        <p:spPr>
          <a:xfrm>
            <a:off x="157164" y="1711460"/>
            <a:ext cx="4686686" cy="4656389"/>
          </a:xfrm>
        </p:spPr>
        <p:txBody>
          <a:bodyPr>
            <a:normAutofit/>
          </a:bodyPr>
          <a:lstStyle/>
          <a:p>
            <a:pPr marL="514350" indent="-514350">
              <a:lnSpc>
                <a:spcPct val="200000"/>
              </a:lnSpc>
              <a:buFont typeface="Wingdings" panose="05000000000000000000" pitchFamily="2" charset="2"/>
              <a:buChar char="v"/>
            </a:pPr>
            <a:r>
              <a:rPr lang="en-US" b="0" dirty="0"/>
              <a:t>It reflects the actual financial position of the </a:t>
            </a:r>
            <a:r>
              <a:rPr lang="en-US" b="0" dirty="0" smtClean="0"/>
              <a:t>company</a:t>
            </a:r>
            <a:endParaRPr lang="en-US" b="0" dirty="0"/>
          </a:p>
          <a:p>
            <a:pPr marL="514350" indent="-514350">
              <a:lnSpc>
                <a:spcPct val="200000"/>
              </a:lnSpc>
              <a:buFont typeface="Wingdings" panose="05000000000000000000" pitchFamily="2" charset="2"/>
              <a:buChar char="v"/>
            </a:pPr>
            <a:r>
              <a:rPr lang="en-US" b="0" dirty="0"/>
              <a:t>The technical provision will cover </a:t>
            </a:r>
            <a:r>
              <a:rPr lang="en-US" b="0" dirty="0" smtClean="0"/>
              <a:t>the </a:t>
            </a:r>
            <a:r>
              <a:rPr lang="en-US" b="0" dirty="0"/>
              <a:t>arising future claims </a:t>
            </a:r>
          </a:p>
          <a:p>
            <a:pPr marL="514350" indent="-514350">
              <a:lnSpc>
                <a:spcPct val="200000"/>
              </a:lnSpc>
              <a:buFont typeface="Wingdings" panose="05000000000000000000" pitchFamily="2" charset="2"/>
              <a:buChar char="v"/>
            </a:pPr>
            <a:r>
              <a:rPr lang="en-US" b="0" dirty="0"/>
              <a:t>The companies do not like the technical provisions because they will hit the bottom line of the company(net profit) since it is a liability.</a:t>
            </a:r>
          </a:p>
        </p:txBody>
      </p:sp>
      <p:sp>
        <p:nvSpPr>
          <p:cNvPr id="6" name="Title 1"/>
          <p:cNvSpPr txBox="1">
            <a:spLocks/>
          </p:cNvSpPr>
          <p:nvPr/>
        </p:nvSpPr>
        <p:spPr>
          <a:xfrm>
            <a:off x="157163" y="547830"/>
            <a:ext cx="9519497" cy="116362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r>
              <a:rPr lang="en-US" sz="4000" dirty="0"/>
              <a:t>Why Technical </a:t>
            </a:r>
            <a:r>
              <a:rPr lang="en-US" sz="4000" dirty="0" smtClean="0"/>
              <a:t>Provisions Are Important</a:t>
            </a:r>
            <a:r>
              <a:rPr lang="en-US" sz="4000" dirty="0"/>
              <a:t>?</a:t>
            </a:r>
            <a:endParaRPr kumimoji="0" lang="en-US" sz="4000" i="0" u="none" strike="noStrike" kern="1200" cap="none" spc="0" normalizeH="0" baseline="0" noProof="0" dirty="0">
              <a:ln>
                <a:noFill/>
              </a:ln>
              <a:solidFill>
                <a:sysClr val="windowText" lastClr="000000"/>
              </a:solidFill>
              <a:effectLst/>
              <a:uLnTx/>
              <a:uFillTx/>
              <a:latin typeface="Calibri Light" panose="020F0302020204030204"/>
            </a:endParaRPr>
          </a:p>
        </p:txBody>
      </p:sp>
      <p:sp>
        <p:nvSpPr>
          <p:cNvPr id="5" name="AutoShape 4" descr="https://encrypted-tbn2.gstatic.com/images?q=tbn:ANd9GcTMT-ezlBCgthGcRo4itZ5SwnOLUcnZFs2Uq0OGq9D2X_iqKTljUw"/>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7" name="AutoShape 6" descr="https://encrypted-tbn2.gstatic.com/images?q=tbn:ANd9GcTMT-ezlBCgthGcRo4itZ5SwnOLUcnZFs2Uq0OGq9D2X_iqKTljUw"/>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8" name="AutoShape 8" descr="https://encrypted-tbn3.gstatic.com/images?q=tbn:ANd9GcRWLrvBkDWIMg2OjlUJzYtqNKGJt-75Lz2vJ_3-n_n6xdPI_NAwew"/>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pic>
        <p:nvPicPr>
          <p:cNvPr id="2058" name="Picture 10" descr="http://cdn.menprovement.com/wp-content/uploads/2014/07/improve-your-financial-position.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221288" y="1935362"/>
            <a:ext cx="3881608" cy="341923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37081167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Financial Condition Report</a:t>
            </a:r>
            <a:endParaRPr lang="en-US" dirty="0"/>
          </a:p>
        </p:txBody>
      </p:sp>
      <p:sp>
        <p:nvSpPr>
          <p:cNvPr id="3" name="Content Placeholder 2"/>
          <p:cNvSpPr>
            <a:spLocks noGrp="1"/>
          </p:cNvSpPr>
          <p:nvPr>
            <p:ph idx="1"/>
          </p:nvPr>
        </p:nvSpPr>
        <p:spPr>
          <a:xfrm>
            <a:off x="157164" y="1711460"/>
            <a:ext cx="4950296" cy="4387587"/>
          </a:xfrm>
        </p:spPr>
        <p:txBody>
          <a:bodyPr>
            <a:normAutofit/>
          </a:bodyPr>
          <a:lstStyle/>
          <a:p>
            <a:pPr marL="514350" indent="-514350">
              <a:lnSpc>
                <a:spcPct val="200000"/>
              </a:lnSpc>
              <a:buFont typeface="Arial" panose="020B0604020202020204" pitchFamily="34" charset="0"/>
              <a:buChar char="•"/>
            </a:pPr>
            <a:r>
              <a:rPr lang="en-US" b="0" dirty="0"/>
              <a:t>Since SAMA is mostly protecting the </a:t>
            </a:r>
            <a:r>
              <a:rPr lang="en-US" b="0" dirty="0" smtClean="0"/>
              <a:t>policyholders, the </a:t>
            </a:r>
            <a:r>
              <a:rPr lang="en-US" b="0" dirty="0"/>
              <a:t>company should book </a:t>
            </a:r>
            <a:r>
              <a:rPr lang="en-US" b="0" u="sng" dirty="0">
                <a:solidFill>
                  <a:srgbClr val="FF0000"/>
                </a:solidFill>
              </a:rPr>
              <a:t>adequate</a:t>
            </a:r>
            <a:r>
              <a:rPr lang="en-US" b="0" dirty="0"/>
              <a:t> technical </a:t>
            </a:r>
            <a:r>
              <a:rPr lang="en-US" b="0" dirty="0" smtClean="0"/>
              <a:t>provisions </a:t>
            </a:r>
            <a:r>
              <a:rPr lang="en-US" b="0" dirty="0"/>
              <a:t>to cover its arising future claims </a:t>
            </a:r>
            <a:endParaRPr lang="en-US" b="0" dirty="0" smtClean="0"/>
          </a:p>
          <a:p>
            <a:pPr marL="514350" indent="-514350">
              <a:lnSpc>
                <a:spcPct val="200000"/>
              </a:lnSpc>
              <a:buFont typeface="Arial" panose="020B0604020202020204" pitchFamily="34" charset="0"/>
              <a:buChar char="•"/>
            </a:pPr>
            <a:endParaRPr lang="en-US" b="0" dirty="0"/>
          </a:p>
          <a:p>
            <a:pPr marL="514350" indent="-514350">
              <a:lnSpc>
                <a:spcPct val="200000"/>
              </a:lnSpc>
              <a:buFont typeface="Arial" panose="020B0604020202020204" pitchFamily="34" charset="0"/>
              <a:buChar char="•"/>
            </a:pPr>
            <a:r>
              <a:rPr lang="en-US" b="0" dirty="0"/>
              <a:t>SAMA has issued the Financial </a:t>
            </a:r>
            <a:r>
              <a:rPr lang="en-US" b="0" dirty="0" smtClean="0"/>
              <a:t>Condition Report (FCR) instructions letter </a:t>
            </a:r>
            <a:r>
              <a:rPr lang="en-US" b="0" dirty="0"/>
              <a:t>to the </a:t>
            </a:r>
            <a:r>
              <a:rPr lang="en-US" b="0" dirty="0" smtClean="0"/>
              <a:t>insurance companies </a:t>
            </a:r>
            <a:endParaRPr lang="en-US" b="0" dirty="0"/>
          </a:p>
        </p:txBody>
      </p:sp>
      <p:sp>
        <p:nvSpPr>
          <p:cNvPr id="6" name="Title 1"/>
          <p:cNvSpPr txBox="1">
            <a:spLocks/>
          </p:cNvSpPr>
          <p:nvPr/>
        </p:nvSpPr>
        <p:spPr>
          <a:xfrm>
            <a:off x="157163" y="547830"/>
            <a:ext cx="9519497" cy="1163629"/>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r>
              <a:rPr lang="en-US" dirty="0"/>
              <a:t>Why SAMA C</a:t>
            </a:r>
            <a:r>
              <a:rPr lang="en-US" dirty="0" smtClean="0"/>
              <a:t>oncerns About The Technical Provisions?</a:t>
            </a:r>
            <a:endParaRPr kumimoji="0" lang="en-US" sz="4400" i="0" u="none" strike="noStrike" kern="1200" cap="none" spc="0" normalizeH="0" baseline="0" noProof="0" dirty="0">
              <a:ln>
                <a:noFill/>
              </a:ln>
              <a:solidFill>
                <a:sysClr val="windowText" lastClr="000000"/>
              </a:solidFill>
              <a:effectLst/>
              <a:uLnTx/>
              <a:uFillTx/>
              <a:latin typeface="Calibri Light" panose="020F0302020204030204"/>
            </a:endParaRPr>
          </a:p>
        </p:txBody>
      </p:sp>
      <p:pic>
        <p:nvPicPr>
          <p:cNvPr id="3074" name="Picture 2" descr="http://en.finance.sia-partners.com/sites/default/files/styles/700x400/public/post/visuels/istock_000045808516_medium_1.jpg?itok=AAurJiQb"/>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503535" y="2141837"/>
            <a:ext cx="3777050" cy="280910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7123154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t>Technical Provisions </a:t>
            </a:r>
          </a:p>
        </p:txBody>
      </p:sp>
      <p:sp>
        <p:nvSpPr>
          <p:cNvPr id="3" name="Content Placeholder 2"/>
          <p:cNvSpPr>
            <a:spLocks noGrp="1"/>
          </p:cNvSpPr>
          <p:nvPr>
            <p:ph idx="1"/>
          </p:nvPr>
        </p:nvSpPr>
        <p:spPr>
          <a:xfrm>
            <a:off x="157163" y="1711460"/>
            <a:ext cx="9519497" cy="4582248"/>
          </a:xfrm>
        </p:spPr>
        <p:txBody>
          <a:bodyPr>
            <a:normAutofit/>
          </a:bodyPr>
          <a:lstStyle/>
          <a:p>
            <a:endParaRPr lang="en-US" b="0" dirty="0"/>
          </a:p>
          <a:p>
            <a:r>
              <a:rPr lang="en-US" b="0" dirty="0"/>
              <a:t>Saudi Arabian Monetary Agency (SAMA), the central bank of the Kingdom of Saudi Arabia, was established in 1372H  (1952).  It has been entrusted with performing many functions pursuant to several laws and regulations. The most important functions are the following:</a:t>
            </a:r>
          </a:p>
          <a:p>
            <a:endParaRPr lang="en-US" b="0" dirty="0"/>
          </a:p>
          <a:p>
            <a:pPr>
              <a:buFont typeface="Wingdings" panose="05000000000000000000" pitchFamily="2" charset="2"/>
              <a:buChar char="Ø"/>
            </a:pPr>
            <a:r>
              <a:rPr lang="en-US" b="0" dirty="0"/>
              <a:t>To deal with the banking affairs of the Government</a:t>
            </a:r>
          </a:p>
          <a:p>
            <a:pPr>
              <a:buFont typeface="Wingdings" panose="05000000000000000000" pitchFamily="2" charset="2"/>
              <a:buChar char="Ø"/>
            </a:pPr>
            <a:r>
              <a:rPr lang="en-US" b="0" dirty="0"/>
              <a:t>Minting and printing the national currency (the Saudi Riyal), strengthening the Saudi currency and stabilizing its external and internal value, in addition to strengthening the currency’s cover; </a:t>
            </a:r>
          </a:p>
          <a:p>
            <a:pPr>
              <a:buFont typeface="Wingdings" panose="05000000000000000000" pitchFamily="2" charset="2"/>
              <a:buChar char="Ø"/>
            </a:pPr>
            <a:r>
              <a:rPr lang="en-US" b="0" dirty="0"/>
              <a:t>Managing the Kingdom’s foreign exchange reserves;</a:t>
            </a:r>
          </a:p>
          <a:p>
            <a:pPr>
              <a:buFont typeface="Wingdings" panose="05000000000000000000" pitchFamily="2" charset="2"/>
              <a:buChar char="Ø"/>
            </a:pPr>
            <a:r>
              <a:rPr lang="en-US" b="0" dirty="0"/>
              <a:t>Managing the monetary policy for maintaining the stability of prices and exchange rate;</a:t>
            </a:r>
          </a:p>
          <a:p>
            <a:pPr>
              <a:buFont typeface="Wingdings" panose="05000000000000000000" pitchFamily="2" charset="2"/>
              <a:buChar char="Ø"/>
            </a:pPr>
            <a:r>
              <a:rPr lang="en-US" b="0" dirty="0"/>
              <a:t>Promoting the growth of the financial system and ensuring its soundness;</a:t>
            </a:r>
          </a:p>
          <a:p>
            <a:pPr>
              <a:buFont typeface="Wingdings" panose="05000000000000000000" pitchFamily="2" charset="2"/>
              <a:buChar char="Ø"/>
            </a:pPr>
            <a:r>
              <a:rPr lang="en-US" b="0" dirty="0"/>
              <a:t>Supervising commercial banks and exchange dealers; </a:t>
            </a:r>
          </a:p>
          <a:p>
            <a:pPr>
              <a:buFont typeface="Wingdings" panose="05000000000000000000" pitchFamily="2" charset="2"/>
              <a:buChar char="Ø"/>
            </a:pPr>
            <a:r>
              <a:rPr lang="en-US" b="0" dirty="0"/>
              <a:t>Supervising cooperative insurance companies and the self-employment professions relating to the insurance activity;</a:t>
            </a:r>
          </a:p>
          <a:p>
            <a:pPr>
              <a:buFont typeface="Wingdings" panose="05000000000000000000" pitchFamily="2" charset="2"/>
              <a:buChar char="Ø"/>
            </a:pPr>
            <a:r>
              <a:rPr lang="en-US" b="0" dirty="0"/>
              <a:t>Supervising finance companies;</a:t>
            </a:r>
          </a:p>
          <a:p>
            <a:pPr>
              <a:buFont typeface="Wingdings" panose="05000000000000000000" pitchFamily="2" charset="2"/>
              <a:buChar char="Ø"/>
            </a:pPr>
            <a:r>
              <a:rPr lang="en-US" b="0" dirty="0"/>
              <a:t>Supervising credit information companies.</a:t>
            </a:r>
          </a:p>
          <a:p>
            <a:pPr lvl="2">
              <a:lnSpc>
                <a:spcPct val="150000"/>
              </a:lnSpc>
            </a:pPr>
            <a:endParaRPr lang="en-US" dirty="0"/>
          </a:p>
          <a:p>
            <a:pPr>
              <a:lnSpc>
                <a:spcPct val="200000"/>
              </a:lnSpc>
            </a:pPr>
            <a:endParaRPr lang="en-US" b="0" dirty="0"/>
          </a:p>
        </p:txBody>
      </p:sp>
      <p:sp>
        <p:nvSpPr>
          <p:cNvPr id="6" name="Title 1"/>
          <p:cNvSpPr txBox="1">
            <a:spLocks/>
          </p:cNvSpPr>
          <p:nvPr/>
        </p:nvSpPr>
        <p:spPr>
          <a:xfrm>
            <a:off x="157163" y="547830"/>
            <a:ext cx="9519497" cy="116362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r>
              <a:rPr lang="en-US" dirty="0"/>
              <a:t>SAMA Functions</a:t>
            </a:r>
            <a:endParaRPr kumimoji="0" lang="en-US" sz="4400" i="0" u="none" strike="noStrike" kern="1200" cap="none" spc="0" normalizeH="0" baseline="0" noProof="0" dirty="0">
              <a:ln>
                <a:noFill/>
              </a:ln>
              <a:solidFill>
                <a:sysClr val="windowText" lastClr="000000"/>
              </a:solidFill>
              <a:effectLst/>
              <a:uLnTx/>
              <a:uFillTx/>
              <a:latin typeface="Calibri Light" panose="020F0302020204030204"/>
            </a:endParaRPr>
          </a:p>
        </p:txBody>
      </p:sp>
    </p:spTree>
    <p:extLst>
      <p:ext uri="{BB962C8B-B14F-4D97-AF65-F5344CB8AC3E}">
        <p14:creationId xmlns:p14="http://schemas.microsoft.com/office/powerpoint/2010/main" xmlns="" val="110193806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Financial Condition Report</a:t>
            </a:r>
            <a:endParaRPr lang="en-US" dirty="0"/>
          </a:p>
        </p:txBody>
      </p:sp>
      <p:sp>
        <p:nvSpPr>
          <p:cNvPr id="3" name="Content Placeholder 2"/>
          <p:cNvSpPr>
            <a:spLocks noGrp="1"/>
          </p:cNvSpPr>
          <p:nvPr>
            <p:ph idx="1"/>
          </p:nvPr>
        </p:nvSpPr>
        <p:spPr>
          <a:xfrm>
            <a:off x="157163" y="1711460"/>
            <a:ext cx="9519497" cy="4387587"/>
          </a:xfrm>
        </p:spPr>
        <p:txBody>
          <a:bodyPr>
            <a:normAutofit/>
          </a:bodyPr>
          <a:lstStyle/>
          <a:p>
            <a:pPr marL="514350" indent="-514350">
              <a:lnSpc>
                <a:spcPct val="200000"/>
              </a:lnSpc>
              <a:buFont typeface="Arial" panose="020B0604020202020204" pitchFamily="34" charset="0"/>
              <a:buChar char="•"/>
            </a:pPr>
            <a:r>
              <a:rPr lang="en-US" b="0" dirty="0"/>
              <a:t>The FCR is mainly about the financial position of the </a:t>
            </a:r>
            <a:r>
              <a:rPr lang="en-US" b="0" dirty="0" smtClean="0"/>
              <a:t>company</a:t>
            </a:r>
            <a:endParaRPr lang="en-US" b="0" dirty="0"/>
          </a:p>
          <a:p>
            <a:pPr marL="514350" indent="-514350">
              <a:lnSpc>
                <a:spcPct val="200000"/>
              </a:lnSpc>
              <a:buFont typeface="Arial" panose="020B0604020202020204" pitchFamily="34" charset="0"/>
              <a:buChar char="•"/>
            </a:pPr>
            <a:r>
              <a:rPr lang="en-US" b="0" dirty="0"/>
              <a:t>The FCR has to be prepared by the Appointed Actuary of the </a:t>
            </a:r>
            <a:r>
              <a:rPr lang="en-US" b="0" dirty="0" smtClean="0"/>
              <a:t>company</a:t>
            </a:r>
            <a:endParaRPr lang="en-US" b="0" dirty="0"/>
          </a:p>
          <a:p>
            <a:pPr marL="514350" indent="-514350">
              <a:lnSpc>
                <a:spcPct val="200000"/>
              </a:lnSpc>
              <a:buFont typeface="Arial" panose="020B0604020202020204" pitchFamily="34" charset="0"/>
              <a:buChar char="•"/>
            </a:pPr>
            <a:r>
              <a:rPr lang="en-US" b="0" dirty="0"/>
              <a:t>The FCR is in annual </a:t>
            </a:r>
            <a:r>
              <a:rPr lang="en-US" b="0" dirty="0" smtClean="0"/>
              <a:t>basis</a:t>
            </a:r>
            <a:endParaRPr lang="en-US" b="0" dirty="0"/>
          </a:p>
        </p:txBody>
      </p:sp>
      <p:sp>
        <p:nvSpPr>
          <p:cNvPr id="6" name="Title 1"/>
          <p:cNvSpPr txBox="1">
            <a:spLocks/>
          </p:cNvSpPr>
          <p:nvPr/>
        </p:nvSpPr>
        <p:spPr>
          <a:xfrm>
            <a:off x="157163" y="547830"/>
            <a:ext cx="9519497" cy="116362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endParaRPr kumimoji="0" lang="en-US" sz="4400" i="0" u="none" strike="noStrike" kern="1200" cap="none" spc="0" normalizeH="0" baseline="0" noProof="0" dirty="0">
              <a:ln>
                <a:noFill/>
              </a:ln>
              <a:solidFill>
                <a:sysClr val="windowText" lastClr="000000"/>
              </a:solidFill>
              <a:effectLst/>
              <a:uLnTx/>
              <a:uFillTx/>
              <a:latin typeface="Calibri Light" panose="020F0302020204030204"/>
            </a:endParaRPr>
          </a:p>
        </p:txBody>
      </p:sp>
    </p:spTree>
    <p:extLst>
      <p:ext uri="{BB962C8B-B14F-4D97-AF65-F5344CB8AC3E}">
        <p14:creationId xmlns:p14="http://schemas.microsoft.com/office/powerpoint/2010/main" xmlns="" val="323711289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t>Technical </a:t>
            </a:r>
            <a:r>
              <a:rPr lang="en-US" dirty="0" smtClean="0"/>
              <a:t>Provisions </a:t>
            </a:r>
            <a:endParaRPr lang="en-US" sz="5400" dirty="0">
              <a:solidFill>
                <a:sysClr val="windowText" lastClr="000000"/>
              </a:solidFill>
              <a:latin typeface="Calibri Light" panose="020F0302020204030204"/>
            </a:endParaRPr>
          </a:p>
        </p:txBody>
      </p:sp>
      <p:sp>
        <p:nvSpPr>
          <p:cNvPr id="3" name="Content Placeholder 2"/>
          <p:cNvSpPr>
            <a:spLocks noGrp="1"/>
          </p:cNvSpPr>
          <p:nvPr>
            <p:ph idx="1"/>
          </p:nvPr>
        </p:nvSpPr>
        <p:spPr>
          <a:xfrm>
            <a:off x="157164" y="1711461"/>
            <a:ext cx="4381886" cy="4269210"/>
          </a:xfrm>
        </p:spPr>
        <p:txBody>
          <a:bodyPr>
            <a:normAutofit fontScale="92500" lnSpcReduction="20000"/>
          </a:bodyPr>
          <a:lstStyle/>
          <a:p>
            <a:pPr>
              <a:lnSpc>
                <a:spcPct val="200000"/>
              </a:lnSpc>
            </a:pPr>
            <a:r>
              <a:rPr lang="en-US" sz="1900" dirty="0" smtClean="0"/>
              <a:t>Types of actuarial reserves in the FCR</a:t>
            </a:r>
          </a:p>
          <a:p>
            <a:pPr marL="514350" indent="-514350">
              <a:lnSpc>
                <a:spcPct val="200000"/>
              </a:lnSpc>
              <a:buFont typeface="+mj-lt"/>
              <a:buAutoNum type="arabicPeriod"/>
            </a:pPr>
            <a:r>
              <a:rPr lang="en-US" b="0" dirty="0" smtClean="0"/>
              <a:t>Data </a:t>
            </a:r>
            <a:r>
              <a:rPr lang="en-US" b="0" dirty="0"/>
              <a:t>deficiency reserve </a:t>
            </a:r>
          </a:p>
          <a:p>
            <a:pPr marL="514350" indent="-514350">
              <a:lnSpc>
                <a:spcPct val="200000"/>
              </a:lnSpc>
              <a:buFont typeface="+mj-lt"/>
              <a:buAutoNum type="arabicPeriod"/>
            </a:pPr>
            <a:r>
              <a:rPr lang="en-US" b="0" dirty="0"/>
              <a:t>Outstanding reserve </a:t>
            </a:r>
          </a:p>
          <a:p>
            <a:pPr marL="514350" indent="-514350">
              <a:lnSpc>
                <a:spcPct val="200000"/>
              </a:lnSpc>
              <a:buFont typeface="+mj-lt"/>
              <a:buAutoNum type="arabicPeriod"/>
            </a:pPr>
            <a:r>
              <a:rPr lang="en-US" b="0" dirty="0"/>
              <a:t>Incurred but not reported yet (IBNR)</a:t>
            </a:r>
          </a:p>
          <a:p>
            <a:pPr marL="514350" indent="-514350">
              <a:lnSpc>
                <a:spcPct val="200000"/>
              </a:lnSpc>
              <a:buFont typeface="+mj-lt"/>
              <a:buAutoNum type="arabicPeriod"/>
            </a:pPr>
            <a:r>
              <a:rPr lang="en-US" b="0" dirty="0"/>
              <a:t>Incurred but not enough reported (IBNER)</a:t>
            </a:r>
          </a:p>
          <a:p>
            <a:pPr marL="514350" indent="-514350">
              <a:lnSpc>
                <a:spcPct val="200000"/>
              </a:lnSpc>
              <a:buFont typeface="+mj-lt"/>
              <a:buAutoNum type="arabicPeriod"/>
            </a:pPr>
            <a:r>
              <a:rPr lang="en-US" b="0" dirty="0"/>
              <a:t>Premium Deficiency Reserve (PDR)</a:t>
            </a:r>
          </a:p>
          <a:p>
            <a:pPr marL="514350" indent="-514350">
              <a:lnSpc>
                <a:spcPct val="200000"/>
              </a:lnSpc>
              <a:buFont typeface="+mj-lt"/>
              <a:buAutoNum type="arabicPeriod"/>
            </a:pPr>
            <a:r>
              <a:rPr lang="en-US" b="0" dirty="0"/>
              <a:t>Unearned premium reserve (UPR)</a:t>
            </a:r>
          </a:p>
          <a:p>
            <a:pPr marL="514350" indent="-514350">
              <a:lnSpc>
                <a:spcPct val="200000"/>
              </a:lnSpc>
              <a:buFont typeface="+mj-lt"/>
              <a:buAutoNum type="arabicPeriod"/>
            </a:pPr>
            <a:r>
              <a:rPr lang="en-US" b="0" dirty="0"/>
              <a:t>Unexpired risk reserve (URR)</a:t>
            </a:r>
          </a:p>
          <a:p>
            <a:pPr marL="514350" indent="-514350">
              <a:lnSpc>
                <a:spcPct val="200000"/>
              </a:lnSpc>
              <a:buFont typeface="+mj-lt"/>
              <a:buAutoNum type="arabicPeriod"/>
            </a:pPr>
            <a:r>
              <a:rPr lang="en-US" b="0" dirty="0"/>
              <a:t>Asset mismatch reserve </a:t>
            </a:r>
          </a:p>
        </p:txBody>
      </p:sp>
      <p:sp>
        <p:nvSpPr>
          <p:cNvPr id="6" name="Title 1"/>
          <p:cNvSpPr txBox="1">
            <a:spLocks/>
          </p:cNvSpPr>
          <p:nvPr/>
        </p:nvSpPr>
        <p:spPr>
          <a:xfrm>
            <a:off x="157163" y="547830"/>
            <a:ext cx="9519497" cy="116362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r>
              <a:rPr lang="en-US" sz="2400" dirty="0" smtClean="0">
                <a:solidFill>
                  <a:sysClr val="windowText" lastClr="000000"/>
                </a:solidFill>
                <a:latin typeface="Calibri Light" panose="020F0302020204030204"/>
              </a:rPr>
              <a:t>In the actuarial context the reserve word is used to the technical provisions</a:t>
            </a:r>
            <a:endParaRPr kumimoji="0" lang="en-US" sz="2400" i="0" u="none" strike="noStrike" kern="1200" cap="none" spc="0" normalizeH="0" baseline="0" noProof="0" dirty="0">
              <a:ln>
                <a:noFill/>
              </a:ln>
              <a:solidFill>
                <a:sysClr val="windowText" lastClr="000000"/>
              </a:solidFill>
              <a:effectLst/>
              <a:uLnTx/>
              <a:uFillTx/>
              <a:latin typeface="Calibri Light" panose="020F0302020204030204"/>
            </a:endParaRPr>
          </a:p>
        </p:txBody>
      </p:sp>
      <p:pic>
        <p:nvPicPr>
          <p:cNvPr id="7170" name="Picture 2" descr="http://efc.web.unc.edu/files/2013/02/Reserves_Web.pn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637903" y="2778049"/>
            <a:ext cx="4707924" cy="147087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9136319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t>Technical Provisions </a:t>
            </a:r>
          </a:p>
        </p:txBody>
      </p:sp>
      <p:sp>
        <p:nvSpPr>
          <p:cNvPr id="3" name="Content Placeholder 2"/>
          <p:cNvSpPr>
            <a:spLocks noGrp="1"/>
          </p:cNvSpPr>
          <p:nvPr>
            <p:ph idx="1"/>
          </p:nvPr>
        </p:nvSpPr>
        <p:spPr>
          <a:xfrm>
            <a:off x="157163" y="1711460"/>
            <a:ext cx="9519497" cy="4387587"/>
          </a:xfrm>
        </p:spPr>
        <p:txBody>
          <a:bodyPr>
            <a:normAutofit/>
          </a:bodyPr>
          <a:lstStyle/>
          <a:p>
            <a:pPr marL="514350" indent="-514350">
              <a:lnSpc>
                <a:spcPct val="200000"/>
              </a:lnSpc>
              <a:buFont typeface="Arial" panose="020B0604020202020204" pitchFamily="34" charset="0"/>
              <a:buChar char="•"/>
            </a:pPr>
            <a:r>
              <a:rPr lang="en-US" dirty="0"/>
              <a:t>For m</a:t>
            </a:r>
            <a:r>
              <a:rPr lang="en-US" dirty="0" smtClean="0"/>
              <a:t>edical:</a:t>
            </a:r>
            <a:endParaRPr lang="en-US" dirty="0"/>
          </a:p>
          <a:p>
            <a:pPr marL="514350" indent="-514350">
              <a:lnSpc>
                <a:spcPct val="200000"/>
              </a:lnSpc>
              <a:buFont typeface="Arial" panose="020B0604020202020204" pitchFamily="34" charset="0"/>
              <a:buChar char="•"/>
            </a:pPr>
            <a:r>
              <a:rPr lang="en-US" b="0" dirty="0"/>
              <a:t>The company must provide the appointed actuary with data in a format that could construct </a:t>
            </a:r>
            <a:r>
              <a:rPr lang="en-US" b="0" u="sng" dirty="0" smtClean="0"/>
              <a:t>monthly</a:t>
            </a:r>
            <a:r>
              <a:rPr lang="en-US" b="0" dirty="0" smtClean="0"/>
              <a:t> delay </a:t>
            </a:r>
            <a:r>
              <a:rPr lang="en-US" b="0" dirty="0"/>
              <a:t>tables</a:t>
            </a:r>
          </a:p>
          <a:p>
            <a:pPr marL="514350" indent="-514350">
              <a:lnSpc>
                <a:spcPct val="200000"/>
              </a:lnSpc>
              <a:buFont typeface="Arial" panose="020B0604020202020204" pitchFamily="34" charset="0"/>
              <a:buChar char="•"/>
            </a:pPr>
            <a:r>
              <a:rPr lang="en-US" b="0" dirty="0"/>
              <a:t>If not the company must hold </a:t>
            </a:r>
            <a:r>
              <a:rPr lang="en-US" b="0" u="sng" dirty="0">
                <a:solidFill>
                  <a:srgbClr val="FF0000"/>
                </a:solidFill>
              </a:rPr>
              <a:t>5% of medical GWP </a:t>
            </a:r>
          </a:p>
          <a:p>
            <a:pPr marL="514350" indent="-514350">
              <a:lnSpc>
                <a:spcPct val="200000"/>
              </a:lnSpc>
              <a:buFont typeface="Arial" panose="020B0604020202020204" pitchFamily="34" charset="0"/>
              <a:buChar char="•"/>
            </a:pPr>
            <a:r>
              <a:rPr lang="en-US" dirty="0"/>
              <a:t>For </a:t>
            </a:r>
            <a:r>
              <a:rPr lang="en-US" dirty="0" smtClean="0"/>
              <a:t>other products:</a:t>
            </a:r>
            <a:endParaRPr lang="en-US" dirty="0"/>
          </a:p>
          <a:p>
            <a:pPr marL="514350" indent="-514350">
              <a:lnSpc>
                <a:spcPct val="200000"/>
              </a:lnSpc>
              <a:buFont typeface="Arial" panose="020B0604020202020204" pitchFamily="34" charset="0"/>
              <a:buChar char="•"/>
            </a:pPr>
            <a:r>
              <a:rPr lang="en-US" b="0" dirty="0"/>
              <a:t>The company must provide the appointed actuary with data in a format that could construct </a:t>
            </a:r>
            <a:r>
              <a:rPr lang="en-US" b="0" u="sng" dirty="0"/>
              <a:t>quarterly</a:t>
            </a:r>
            <a:r>
              <a:rPr lang="en-US" b="0" dirty="0"/>
              <a:t> delay </a:t>
            </a:r>
            <a:r>
              <a:rPr lang="en-US" b="0" dirty="0" smtClean="0"/>
              <a:t>tables</a:t>
            </a:r>
          </a:p>
          <a:p>
            <a:pPr marL="514350" indent="-514350">
              <a:lnSpc>
                <a:spcPct val="200000"/>
              </a:lnSpc>
              <a:buFont typeface="Arial" panose="020B0604020202020204" pitchFamily="34" charset="0"/>
              <a:buChar char="•"/>
            </a:pPr>
            <a:r>
              <a:rPr lang="en-US" b="0" dirty="0" smtClean="0"/>
              <a:t>If </a:t>
            </a:r>
            <a:r>
              <a:rPr lang="en-US" b="0" dirty="0"/>
              <a:t>not the company must hold </a:t>
            </a:r>
            <a:r>
              <a:rPr lang="en-US" b="0" u="sng" dirty="0">
                <a:solidFill>
                  <a:srgbClr val="FF0000"/>
                </a:solidFill>
              </a:rPr>
              <a:t>5% of that product GWP </a:t>
            </a:r>
          </a:p>
        </p:txBody>
      </p:sp>
      <p:sp>
        <p:nvSpPr>
          <p:cNvPr id="6" name="Title 1"/>
          <p:cNvSpPr txBox="1">
            <a:spLocks/>
          </p:cNvSpPr>
          <p:nvPr/>
        </p:nvSpPr>
        <p:spPr>
          <a:xfrm>
            <a:off x="157163" y="547830"/>
            <a:ext cx="9519497" cy="116362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r>
              <a:rPr lang="en-US" dirty="0"/>
              <a:t>Data Deficiency </a:t>
            </a:r>
            <a:r>
              <a:rPr lang="en-US" dirty="0" smtClean="0"/>
              <a:t>Reserve</a:t>
            </a:r>
            <a:endParaRPr kumimoji="0" lang="en-US" sz="4400" i="0" u="none" strike="noStrike" kern="1200" cap="none" spc="0" normalizeH="0" baseline="0" noProof="0" dirty="0">
              <a:ln>
                <a:noFill/>
              </a:ln>
              <a:solidFill>
                <a:sysClr val="windowText" lastClr="000000"/>
              </a:solidFill>
              <a:effectLst/>
              <a:uLnTx/>
              <a:uFillTx/>
              <a:latin typeface="Calibri Light" panose="020F0302020204030204"/>
            </a:endParaRPr>
          </a:p>
        </p:txBody>
      </p:sp>
    </p:spTree>
    <p:extLst>
      <p:ext uri="{BB962C8B-B14F-4D97-AF65-F5344CB8AC3E}">
        <p14:creationId xmlns:p14="http://schemas.microsoft.com/office/powerpoint/2010/main" xmlns="" val="54987502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t>Technical Provisions </a:t>
            </a:r>
          </a:p>
        </p:txBody>
      </p:sp>
      <p:sp>
        <p:nvSpPr>
          <p:cNvPr id="3" name="Content Placeholder 2"/>
          <p:cNvSpPr>
            <a:spLocks noGrp="1"/>
          </p:cNvSpPr>
          <p:nvPr>
            <p:ph idx="1"/>
          </p:nvPr>
        </p:nvSpPr>
        <p:spPr>
          <a:xfrm>
            <a:off x="157163" y="1711460"/>
            <a:ext cx="9519497" cy="4387587"/>
          </a:xfrm>
        </p:spPr>
        <p:txBody>
          <a:bodyPr>
            <a:normAutofit/>
          </a:bodyPr>
          <a:lstStyle/>
          <a:p>
            <a:pPr marL="514350" indent="-514350">
              <a:lnSpc>
                <a:spcPct val="150000"/>
              </a:lnSpc>
              <a:buFont typeface="Arial" panose="020B0604020202020204" pitchFamily="34" charset="0"/>
              <a:buChar char="•"/>
            </a:pPr>
            <a:r>
              <a:rPr lang="en-US" b="0" dirty="0" smtClean="0"/>
              <a:t>In </a:t>
            </a:r>
            <a:r>
              <a:rPr lang="en-US" b="0" dirty="0"/>
              <a:t>theory, pure IBNR is an estimate of the incurred claims that have not been reported yet, i.e. the accident happened, but a claim has not been reported.</a:t>
            </a:r>
          </a:p>
          <a:p>
            <a:pPr marL="514350" indent="-514350">
              <a:lnSpc>
                <a:spcPct val="150000"/>
              </a:lnSpc>
              <a:buFont typeface="Arial" panose="020B0604020202020204" pitchFamily="34" charset="0"/>
              <a:buChar char="•"/>
            </a:pPr>
            <a:r>
              <a:rPr lang="en-US" b="0" dirty="0"/>
              <a:t>However, in practice … </a:t>
            </a:r>
          </a:p>
          <a:p>
            <a:pPr marL="514350" indent="-514350">
              <a:lnSpc>
                <a:spcPct val="200000"/>
              </a:lnSpc>
              <a:buFont typeface="+mj-lt"/>
              <a:buAutoNum type="arabicPeriod"/>
            </a:pPr>
            <a:endParaRPr lang="en-US" b="0" dirty="0"/>
          </a:p>
        </p:txBody>
      </p:sp>
      <p:sp>
        <p:nvSpPr>
          <p:cNvPr id="6" name="Title 1"/>
          <p:cNvSpPr txBox="1">
            <a:spLocks/>
          </p:cNvSpPr>
          <p:nvPr/>
        </p:nvSpPr>
        <p:spPr>
          <a:xfrm>
            <a:off x="157163" y="547830"/>
            <a:ext cx="9519497" cy="1163629"/>
          </a:xfrm>
          <a:prstGeom prst="rect">
            <a:avLst/>
          </a:prstGeom>
        </p:spPr>
        <p:txBody>
          <a:bodyPr vert="horz" lIns="91440" tIns="45720" rIns="91440" bIns="45720" rtlCol="0" anchor="ctr">
            <a:normAutofit fontScale="7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en-US" dirty="0"/>
              <a:t>Incurred </a:t>
            </a:r>
            <a:r>
              <a:rPr lang="en-US" dirty="0" smtClean="0"/>
              <a:t>But Not Reported </a:t>
            </a:r>
            <a:r>
              <a:rPr lang="en-US" dirty="0"/>
              <a:t>Claims Reserves (IBNR)</a:t>
            </a:r>
          </a:p>
        </p:txBody>
      </p:sp>
      <p:pic>
        <p:nvPicPr>
          <p:cNvPr id="5" name="Picture 4"/>
          <p:cNvPicPr>
            <a:picLocks noChangeAspect="1"/>
          </p:cNvPicPr>
          <p:nvPr/>
        </p:nvPicPr>
        <p:blipFill>
          <a:blip r:embed="rId2"/>
          <a:stretch>
            <a:fillRect/>
          </a:stretch>
        </p:blipFill>
        <p:spPr>
          <a:xfrm>
            <a:off x="691979" y="5607008"/>
            <a:ext cx="8690918" cy="566404"/>
          </a:xfrm>
          <a:prstGeom prst="rect">
            <a:avLst/>
          </a:prstGeom>
        </p:spPr>
      </p:pic>
      <p:pic>
        <p:nvPicPr>
          <p:cNvPr id="8" name="Picture 7"/>
          <p:cNvPicPr>
            <a:picLocks noChangeAspect="1"/>
          </p:cNvPicPr>
          <p:nvPr/>
        </p:nvPicPr>
        <p:blipFill>
          <a:blip r:embed="rId3"/>
          <a:stretch>
            <a:fillRect/>
          </a:stretch>
        </p:blipFill>
        <p:spPr>
          <a:xfrm>
            <a:off x="2591992" y="2732130"/>
            <a:ext cx="6623702" cy="2334140"/>
          </a:xfrm>
          <a:prstGeom prst="rect">
            <a:avLst/>
          </a:prstGeom>
        </p:spPr>
      </p:pic>
    </p:spTree>
    <p:extLst>
      <p:ext uri="{BB962C8B-B14F-4D97-AF65-F5344CB8AC3E}">
        <p14:creationId xmlns:p14="http://schemas.microsoft.com/office/powerpoint/2010/main" xmlns="" val="24070030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Technical Provisions </a:t>
            </a:r>
            <a:endParaRPr lang="en-US" dirty="0"/>
          </a:p>
        </p:txBody>
      </p:sp>
      <p:sp>
        <p:nvSpPr>
          <p:cNvPr id="3" name="Content Placeholder 2"/>
          <p:cNvSpPr>
            <a:spLocks noGrp="1"/>
          </p:cNvSpPr>
          <p:nvPr>
            <p:ph idx="1"/>
          </p:nvPr>
        </p:nvSpPr>
        <p:spPr>
          <a:xfrm>
            <a:off x="157163" y="1711460"/>
            <a:ext cx="9519497" cy="4387587"/>
          </a:xfrm>
        </p:spPr>
        <p:txBody>
          <a:bodyPr>
            <a:normAutofit/>
          </a:bodyPr>
          <a:lstStyle/>
          <a:p>
            <a:pPr marL="285750" indent="-285750">
              <a:lnSpc>
                <a:spcPct val="150000"/>
              </a:lnSpc>
              <a:buFont typeface="Arial" panose="020B0604020202020204" pitchFamily="34" charset="0"/>
              <a:buChar char="•"/>
            </a:pPr>
            <a:r>
              <a:rPr lang="en-US" b="0" dirty="0" smtClean="0"/>
              <a:t>The </a:t>
            </a:r>
            <a:r>
              <a:rPr lang="en-US" b="0" dirty="0"/>
              <a:t>estimate of payments yet to be made on claims that have been reported but not yet finally settled.</a:t>
            </a:r>
          </a:p>
          <a:p>
            <a:pPr marL="285750" indent="-285750">
              <a:lnSpc>
                <a:spcPct val="150000"/>
              </a:lnSpc>
              <a:buFont typeface="Arial" panose="020B0604020202020204" pitchFamily="34" charset="0"/>
              <a:buChar char="•"/>
            </a:pPr>
            <a:endParaRPr lang="en-US" b="0" dirty="0"/>
          </a:p>
          <a:p>
            <a:pPr marL="285750" indent="-285750">
              <a:lnSpc>
                <a:spcPct val="150000"/>
              </a:lnSpc>
              <a:buFont typeface="Arial" panose="020B0604020202020204" pitchFamily="34" charset="0"/>
              <a:buChar char="•"/>
            </a:pPr>
            <a:r>
              <a:rPr lang="en-US" b="0" dirty="0"/>
              <a:t>The estimate of future payments may be made:</a:t>
            </a:r>
          </a:p>
          <a:p>
            <a:pPr lvl="2">
              <a:lnSpc>
                <a:spcPct val="150000"/>
              </a:lnSpc>
            </a:pPr>
            <a:r>
              <a:rPr lang="en-US" b="0" dirty="0"/>
              <a:t>   </a:t>
            </a:r>
            <a:r>
              <a:rPr lang="en-US" dirty="0" smtClean="0"/>
              <a:t>O</a:t>
            </a:r>
            <a:r>
              <a:rPr lang="en-US" b="0" dirty="0" smtClean="0"/>
              <a:t>n </a:t>
            </a:r>
            <a:r>
              <a:rPr lang="en-US" b="0" dirty="0"/>
              <a:t>a case by case basis by experienced claims assessors</a:t>
            </a:r>
          </a:p>
          <a:p>
            <a:pPr lvl="2">
              <a:lnSpc>
                <a:spcPct val="150000"/>
              </a:lnSpc>
            </a:pPr>
            <a:r>
              <a:rPr lang="en-US" b="0" dirty="0"/>
              <a:t>   </a:t>
            </a:r>
            <a:r>
              <a:rPr lang="en-US" dirty="0"/>
              <a:t>U</a:t>
            </a:r>
            <a:r>
              <a:rPr lang="en-US" b="0" dirty="0" smtClean="0"/>
              <a:t>sing </a:t>
            </a:r>
            <a:r>
              <a:rPr lang="en-US" b="0" dirty="0"/>
              <a:t>statistical methods for projecting claim payments</a:t>
            </a:r>
          </a:p>
          <a:p>
            <a:pPr lvl="2">
              <a:lnSpc>
                <a:spcPct val="150000"/>
              </a:lnSpc>
            </a:pPr>
            <a:r>
              <a:rPr lang="en-US" b="0" dirty="0"/>
              <a:t>   </a:t>
            </a:r>
            <a:r>
              <a:rPr lang="en-US" dirty="0"/>
              <a:t>B</a:t>
            </a:r>
            <a:r>
              <a:rPr lang="en-US" b="0" dirty="0" smtClean="0"/>
              <a:t>y </a:t>
            </a:r>
            <a:r>
              <a:rPr lang="en-US" b="0" dirty="0"/>
              <a:t>a combination of both the </a:t>
            </a:r>
            <a:r>
              <a:rPr lang="en-US" b="0" dirty="0" smtClean="0"/>
              <a:t>above</a:t>
            </a:r>
          </a:p>
          <a:p>
            <a:pPr lvl="2">
              <a:lnSpc>
                <a:spcPct val="150000"/>
              </a:lnSpc>
            </a:pPr>
            <a:endParaRPr lang="en-US" b="0" dirty="0"/>
          </a:p>
          <a:p>
            <a:pPr>
              <a:lnSpc>
                <a:spcPct val="200000"/>
              </a:lnSpc>
            </a:pPr>
            <a:endParaRPr lang="en-US" b="0" dirty="0"/>
          </a:p>
        </p:txBody>
      </p:sp>
      <p:sp>
        <p:nvSpPr>
          <p:cNvPr id="6" name="Title 1"/>
          <p:cNvSpPr txBox="1">
            <a:spLocks/>
          </p:cNvSpPr>
          <p:nvPr/>
        </p:nvSpPr>
        <p:spPr>
          <a:xfrm>
            <a:off x="157163" y="547830"/>
            <a:ext cx="9519497" cy="116362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en-US" dirty="0" smtClean="0"/>
              <a:t>Outstanding </a:t>
            </a:r>
            <a:r>
              <a:rPr lang="en-US" dirty="0"/>
              <a:t>Claims </a:t>
            </a:r>
            <a:r>
              <a:rPr lang="en-US" dirty="0" smtClean="0"/>
              <a:t>Reserves</a:t>
            </a:r>
            <a:endParaRPr lang="en-US" dirty="0"/>
          </a:p>
        </p:txBody>
      </p:sp>
      <p:graphicFrame>
        <p:nvGraphicFramePr>
          <p:cNvPr id="7" name="Diagram 6"/>
          <p:cNvGraphicFramePr/>
          <p:nvPr>
            <p:extLst/>
          </p:nvPr>
        </p:nvGraphicFramePr>
        <p:xfrm>
          <a:off x="157163" y="4998720"/>
          <a:ext cx="9525000" cy="15891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2242277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t>Technical Provisions </a:t>
            </a:r>
          </a:p>
        </p:txBody>
      </p:sp>
      <p:sp>
        <p:nvSpPr>
          <p:cNvPr id="3" name="Content Placeholder 2"/>
          <p:cNvSpPr>
            <a:spLocks noGrp="1"/>
          </p:cNvSpPr>
          <p:nvPr>
            <p:ph idx="1"/>
          </p:nvPr>
        </p:nvSpPr>
        <p:spPr>
          <a:xfrm>
            <a:off x="157163" y="1711460"/>
            <a:ext cx="9519497" cy="4387587"/>
          </a:xfrm>
        </p:spPr>
        <p:txBody>
          <a:bodyPr>
            <a:normAutofit/>
          </a:bodyPr>
          <a:lstStyle/>
          <a:p>
            <a:pPr marL="285750" indent="-285750">
              <a:lnSpc>
                <a:spcPct val="150000"/>
              </a:lnSpc>
              <a:buFont typeface="Arial" panose="020B0604020202020204" pitchFamily="34" charset="0"/>
              <a:buChar char="•"/>
            </a:pPr>
            <a:r>
              <a:rPr lang="en-US" b="0" dirty="0" smtClean="0"/>
              <a:t>The </a:t>
            </a:r>
            <a:r>
              <a:rPr lang="en-US" b="0" dirty="0"/>
              <a:t>part of the annual premium that is required to cover the risk to be carried in future financial years.</a:t>
            </a:r>
          </a:p>
          <a:p>
            <a:pPr marL="742950" lvl="1" indent="-285750">
              <a:lnSpc>
                <a:spcPct val="150000"/>
              </a:lnSpc>
            </a:pPr>
            <a:r>
              <a:rPr lang="en-US" b="0" dirty="0"/>
              <a:t>365 days pro rata method is now commonly stipulated by supervisors. </a:t>
            </a:r>
            <a:endParaRPr lang="en-US" b="0" dirty="0" smtClean="0"/>
          </a:p>
          <a:p>
            <a:pPr marL="1200150" lvl="2" indent="-285750">
              <a:lnSpc>
                <a:spcPct val="150000"/>
              </a:lnSpc>
            </a:pPr>
            <a:r>
              <a:rPr lang="en-US" b="0" dirty="0" smtClean="0"/>
              <a:t>This </a:t>
            </a:r>
            <a:r>
              <a:rPr lang="en-US" b="0" dirty="0"/>
              <a:t>method assumes that the risk is uniform during the policy period.</a:t>
            </a:r>
          </a:p>
          <a:p>
            <a:pPr marL="742950" lvl="1" indent="-285750">
              <a:lnSpc>
                <a:spcPct val="150000"/>
              </a:lnSpc>
            </a:pPr>
            <a:r>
              <a:rPr lang="en-US" b="0" dirty="0">
                <a:solidFill>
                  <a:srgbClr val="FF0000"/>
                </a:solidFill>
              </a:rPr>
              <a:t>Special Case</a:t>
            </a:r>
            <a:r>
              <a:rPr lang="en-US" b="0" dirty="0"/>
              <a:t>: If the  risk is not assumed uniform during the policy period, more complex methods must be applied to get a more accurate UPR, e.g. Engineering Insurance.</a:t>
            </a:r>
          </a:p>
          <a:p>
            <a:pPr lvl="2">
              <a:lnSpc>
                <a:spcPct val="150000"/>
              </a:lnSpc>
            </a:pPr>
            <a:endParaRPr lang="en-US" b="0" dirty="0"/>
          </a:p>
          <a:p>
            <a:pPr>
              <a:lnSpc>
                <a:spcPct val="200000"/>
              </a:lnSpc>
            </a:pPr>
            <a:endParaRPr lang="en-US" b="0" dirty="0"/>
          </a:p>
        </p:txBody>
      </p:sp>
      <p:sp>
        <p:nvSpPr>
          <p:cNvPr id="6" name="Title 1"/>
          <p:cNvSpPr txBox="1">
            <a:spLocks/>
          </p:cNvSpPr>
          <p:nvPr/>
        </p:nvSpPr>
        <p:spPr>
          <a:xfrm>
            <a:off x="157163" y="547830"/>
            <a:ext cx="9519497" cy="116362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en-US" dirty="0"/>
              <a:t>Unearned Premium Reserves (UPR</a:t>
            </a:r>
            <a:r>
              <a:rPr lang="en-US" dirty="0" smtClean="0"/>
              <a:t>)</a:t>
            </a:r>
            <a:endParaRPr lang="en-US" dirty="0"/>
          </a:p>
        </p:txBody>
      </p:sp>
    </p:spTree>
    <p:extLst>
      <p:ext uri="{BB962C8B-B14F-4D97-AF65-F5344CB8AC3E}">
        <p14:creationId xmlns:p14="http://schemas.microsoft.com/office/powerpoint/2010/main" xmlns="" val="368145383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t>Technical Provisions </a:t>
            </a:r>
          </a:p>
        </p:txBody>
      </p:sp>
      <p:sp>
        <p:nvSpPr>
          <p:cNvPr id="3" name="Content Placeholder 2"/>
          <p:cNvSpPr>
            <a:spLocks noGrp="1"/>
          </p:cNvSpPr>
          <p:nvPr>
            <p:ph idx="1"/>
          </p:nvPr>
        </p:nvSpPr>
        <p:spPr>
          <a:xfrm>
            <a:off x="157163" y="1711460"/>
            <a:ext cx="9519497" cy="4387587"/>
          </a:xfrm>
        </p:spPr>
        <p:txBody>
          <a:bodyPr>
            <a:normAutofit/>
          </a:bodyPr>
          <a:lstStyle/>
          <a:p>
            <a:pPr marL="285750" indent="-285750">
              <a:lnSpc>
                <a:spcPct val="150000"/>
              </a:lnSpc>
              <a:buFont typeface="Arial" panose="020B0604020202020204" pitchFamily="34" charset="0"/>
              <a:buChar char="•"/>
            </a:pPr>
            <a:r>
              <a:rPr lang="en-US" b="0" dirty="0"/>
              <a:t>For the classes that represent </a:t>
            </a:r>
            <a:r>
              <a:rPr lang="en-US" u="sng" dirty="0"/>
              <a:t>more than 5% of NWP </a:t>
            </a:r>
            <a:r>
              <a:rPr lang="en-US" b="0" dirty="0"/>
              <a:t>and report losses the company must hold PDR</a:t>
            </a:r>
          </a:p>
          <a:p>
            <a:pPr marL="285750" indent="-285750">
              <a:lnSpc>
                <a:spcPct val="150000"/>
              </a:lnSpc>
              <a:buFont typeface="Arial" panose="020B0604020202020204" pitchFamily="34" charset="0"/>
              <a:buChar char="•"/>
            </a:pPr>
            <a:endParaRPr lang="en-US" b="0" dirty="0"/>
          </a:p>
          <a:p>
            <a:pPr marL="285750" indent="-285750">
              <a:lnSpc>
                <a:spcPct val="150000"/>
              </a:lnSpc>
              <a:buFont typeface="Arial" panose="020B0604020202020204" pitchFamily="34" charset="0"/>
              <a:buChar char="•"/>
            </a:pPr>
            <a:r>
              <a:rPr lang="en-US" b="0" dirty="0"/>
              <a:t>If the combined ratio for the previous 12 months </a:t>
            </a:r>
            <a:r>
              <a:rPr lang="en-US" u="sng" dirty="0"/>
              <a:t>exceeded 98% </a:t>
            </a:r>
            <a:r>
              <a:rPr lang="en-US" b="0" dirty="0"/>
              <a:t>of that significant class, the company must hold a PDR that covers these losses</a:t>
            </a:r>
          </a:p>
          <a:p>
            <a:pPr lvl="2">
              <a:lnSpc>
                <a:spcPct val="150000"/>
              </a:lnSpc>
            </a:pPr>
            <a:endParaRPr lang="en-US" b="0" dirty="0"/>
          </a:p>
          <a:p>
            <a:pPr>
              <a:lnSpc>
                <a:spcPct val="200000"/>
              </a:lnSpc>
            </a:pPr>
            <a:endParaRPr lang="en-US" b="0" dirty="0"/>
          </a:p>
        </p:txBody>
      </p:sp>
      <p:sp>
        <p:nvSpPr>
          <p:cNvPr id="6" name="Title 1"/>
          <p:cNvSpPr txBox="1">
            <a:spLocks/>
          </p:cNvSpPr>
          <p:nvPr/>
        </p:nvSpPr>
        <p:spPr>
          <a:xfrm>
            <a:off x="157163" y="547830"/>
            <a:ext cx="9519497" cy="116362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r>
              <a:rPr lang="en-US" dirty="0"/>
              <a:t>Premium </a:t>
            </a:r>
            <a:r>
              <a:rPr lang="en-US" dirty="0" smtClean="0"/>
              <a:t>Deficiency Reserves </a:t>
            </a:r>
            <a:r>
              <a:rPr lang="en-US" dirty="0"/>
              <a:t>(PDR)</a:t>
            </a:r>
            <a:endParaRPr kumimoji="0" lang="en-US" sz="4400" i="0" u="none" strike="noStrike" kern="1200" cap="none" spc="0" normalizeH="0" baseline="0" noProof="0" dirty="0">
              <a:ln>
                <a:noFill/>
              </a:ln>
              <a:solidFill>
                <a:sysClr val="windowText" lastClr="000000"/>
              </a:solidFill>
              <a:effectLst/>
              <a:uLnTx/>
              <a:uFillTx/>
              <a:latin typeface="Calibri Light" panose="020F0302020204030204"/>
            </a:endParaRPr>
          </a:p>
        </p:txBody>
      </p:sp>
    </p:spTree>
    <p:extLst>
      <p:ext uri="{BB962C8B-B14F-4D97-AF65-F5344CB8AC3E}">
        <p14:creationId xmlns:p14="http://schemas.microsoft.com/office/powerpoint/2010/main" xmlns="" val="296532299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t>Technical Provisions </a:t>
            </a:r>
          </a:p>
        </p:txBody>
      </p:sp>
      <p:sp>
        <p:nvSpPr>
          <p:cNvPr id="3" name="Content Placeholder 2"/>
          <p:cNvSpPr>
            <a:spLocks noGrp="1"/>
          </p:cNvSpPr>
          <p:nvPr>
            <p:ph idx="1"/>
          </p:nvPr>
        </p:nvSpPr>
        <p:spPr>
          <a:xfrm>
            <a:off x="157163" y="1711460"/>
            <a:ext cx="9519497" cy="4387587"/>
          </a:xfrm>
        </p:spPr>
        <p:txBody>
          <a:bodyPr>
            <a:normAutofit/>
          </a:bodyPr>
          <a:lstStyle/>
          <a:p>
            <a:pPr marL="285750" indent="-285750">
              <a:lnSpc>
                <a:spcPct val="150000"/>
              </a:lnSpc>
              <a:buFont typeface="Arial" panose="020B0604020202020204" pitchFamily="34" charset="0"/>
              <a:buChar char="•"/>
            </a:pPr>
            <a:r>
              <a:rPr lang="en-US" b="0" dirty="0" smtClean="0"/>
              <a:t>This </a:t>
            </a:r>
            <a:r>
              <a:rPr lang="en-US" b="0" dirty="0"/>
              <a:t>reserve is only required if the </a:t>
            </a:r>
            <a:r>
              <a:rPr lang="en-US" b="0" u="sng" dirty="0"/>
              <a:t>unearned premium </a:t>
            </a:r>
            <a:r>
              <a:rPr lang="en-US" b="0" u="sng" dirty="0" smtClean="0"/>
              <a:t>reserve (UPR) </a:t>
            </a:r>
            <a:r>
              <a:rPr lang="en-US" b="0" u="sng" dirty="0"/>
              <a:t>is considered </a:t>
            </a:r>
            <a:r>
              <a:rPr lang="en-US" i="1" u="sng" dirty="0"/>
              <a:t>inadequate</a:t>
            </a:r>
            <a:r>
              <a:rPr lang="en-US" b="0" u="sng" dirty="0"/>
              <a:t> </a:t>
            </a:r>
            <a:r>
              <a:rPr lang="en-US" b="0" dirty="0"/>
              <a:t>to cover the claims and expenses to be incurred for the remaining period of risk.</a:t>
            </a:r>
          </a:p>
          <a:p>
            <a:pPr marL="285750" indent="-285750">
              <a:lnSpc>
                <a:spcPct val="150000"/>
              </a:lnSpc>
              <a:buFont typeface="Arial" panose="020B0604020202020204" pitchFamily="34" charset="0"/>
              <a:buChar char="•"/>
            </a:pPr>
            <a:endParaRPr lang="en-US" b="0" dirty="0"/>
          </a:p>
          <a:p>
            <a:pPr marL="285750" indent="-285750">
              <a:lnSpc>
                <a:spcPct val="150000"/>
              </a:lnSpc>
              <a:buFont typeface="Arial" panose="020B0604020202020204" pitchFamily="34" charset="0"/>
              <a:buChar char="•"/>
            </a:pPr>
            <a:r>
              <a:rPr lang="en-US" b="0" dirty="0"/>
              <a:t> It is calculated for each class of business taking into account:</a:t>
            </a:r>
          </a:p>
          <a:p>
            <a:pPr marL="1200150" lvl="2" indent="-285750">
              <a:lnSpc>
                <a:spcPct val="150000"/>
              </a:lnSpc>
            </a:pPr>
            <a:r>
              <a:rPr lang="en-US" b="0" dirty="0" smtClean="0"/>
              <a:t>Unearned </a:t>
            </a:r>
            <a:r>
              <a:rPr lang="en-US" b="0" dirty="0"/>
              <a:t>Premium Reserve</a:t>
            </a:r>
          </a:p>
          <a:p>
            <a:pPr marL="1200150" lvl="2" indent="-285750">
              <a:lnSpc>
                <a:spcPct val="150000"/>
              </a:lnSpc>
            </a:pPr>
            <a:r>
              <a:rPr lang="en-US" b="0" dirty="0" smtClean="0"/>
              <a:t>The </a:t>
            </a:r>
            <a:r>
              <a:rPr lang="en-US" b="0" dirty="0"/>
              <a:t>expected incurred claims &amp; expenses for the risks </a:t>
            </a:r>
            <a:r>
              <a:rPr lang="en-US" b="0" dirty="0" smtClean="0"/>
              <a:t>covered by the </a:t>
            </a:r>
            <a:r>
              <a:rPr lang="en-US" b="0" dirty="0"/>
              <a:t>UPR</a:t>
            </a:r>
          </a:p>
          <a:p>
            <a:pPr lvl="4">
              <a:lnSpc>
                <a:spcPct val="150000"/>
              </a:lnSpc>
            </a:pPr>
            <a:endParaRPr lang="en-US" b="0" dirty="0"/>
          </a:p>
          <a:p>
            <a:pPr>
              <a:lnSpc>
                <a:spcPct val="200000"/>
              </a:lnSpc>
            </a:pPr>
            <a:endParaRPr lang="en-US" b="0" dirty="0"/>
          </a:p>
        </p:txBody>
      </p:sp>
      <p:sp>
        <p:nvSpPr>
          <p:cNvPr id="6" name="Title 1"/>
          <p:cNvSpPr txBox="1">
            <a:spLocks/>
          </p:cNvSpPr>
          <p:nvPr/>
        </p:nvSpPr>
        <p:spPr>
          <a:xfrm>
            <a:off x="157163" y="547830"/>
            <a:ext cx="9519497" cy="116362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en-US" dirty="0"/>
              <a:t>Unexpired Risk Reserves (URR</a:t>
            </a:r>
            <a:r>
              <a:rPr lang="en-US" dirty="0" smtClean="0"/>
              <a:t>)</a:t>
            </a:r>
          </a:p>
        </p:txBody>
      </p:sp>
      <p:graphicFrame>
        <p:nvGraphicFramePr>
          <p:cNvPr id="5" name="Diagram 4"/>
          <p:cNvGraphicFramePr/>
          <p:nvPr>
            <p:extLst/>
          </p:nvPr>
        </p:nvGraphicFramePr>
        <p:xfrm>
          <a:off x="306811" y="5123689"/>
          <a:ext cx="9220200" cy="12869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293734305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t>Technical Provisions </a:t>
            </a:r>
          </a:p>
        </p:txBody>
      </p:sp>
      <p:sp>
        <p:nvSpPr>
          <p:cNvPr id="3" name="Content Placeholder 2"/>
          <p:cNvSpPr>
            <a:spLocks noGrp="1"/>
          </p:cNvSpPr>
          <p:nvPr>
            <p:ph idx="1"/>
          </p:nvPr>
        </p:nvSpPr>
        <p:spPr>
          <a:xfrm>
            <a:off x="157163" y="1463040"/>
            <a:ext cx="9519497" cy="4636008"/>
          </a:xfrm>
        </p:spPr>
        <p:txBody>
          <a:bodyPr>
            <a:normAutofit/>
          </a:bodyPr>
          <a:lstStyle/>
          <a:p>
            <a:pPr>
              <a:spcBef>
                <a:spcPts val="1200"/>
              </a:spcBef>
            </a:pPr>
            <a:r>
              <a:rPr lang="en-US" sz="1800" b="0" dirty="0" smtClean="0"/>
              <a:t>Calculate </a:t>
            </a:r>
            <a:r>
              <a:rPr lang="en-US" sz="1800" b="0" dirty="0"/>
              <a:t>the UPR &amp; URR for ABC Company </a:t>
            </a:r>
            <a:r>
              <a:rPr lang="en-GB" sz="1800" b="0" dirty="0"/>
              <a:t>Given that :</a:t>
            </a:r>
            <a:endParaRPr lang="en-GB" b="0" i="1" dirty="0"/>
          </a:p>
          <a:p>
            <a:pPr lvl="1">
              <a:spcBef>
                <a:spcPts val="1200"/>
              </a:spcBef>
            </a:pPr>
            <a:r>
              <a:rPr lang="en-GB" i="1" dirty="0"/>
              <a:t>Yesterday was 31-Dec.</a:t>
            </a:r>
          </a:p>
          <a:p>
            <a:pPr lvl="1">
              <a:spcBef>
                <a:spcPts val="1200"/>
              </a:spcBef>
            </a:pPr>
            <a:r>
              <a:rPr lang="en-US" i="1" dirty="0"/>
              <a:t>Combined Ratio = 115%</a:t>
            </a:r>
          </a:p>
          <a:p>
            <a:pPr lvl="1">
              <a:spcBef>
                <a:spcPts val="1200"/>
              </a:spcBef>
            </a:pPr>
            <a:r>
              <a:rPr lang="en-US" i="1" dirty="0"/>
              <a:t>Risk is Uniform throughout the year</a:t>
            </a:r>
          </a:p>
          <a:p>
            <a:pPr lvl="1">
              <a:spcBef>
                <a:spcPts val="1200"/>
              </a:spcBef>
            </a:pPr>
            <a:r>
              <a:rPr lang="en-US" i="1" dirty="0"/>
              <a:t>The Policy term is One-year</a:t>
            </a:r>
          </a:p>
          <a:p>
            <a:pPr lvl="2">
              <a:lnSpc>
                <a:spcPct val="150000"/>
              </a:lnSpc>
            </a:pPr>
            <a:endParaRPr lang="en-US" b="0" dirty="0"/>
          </a:p>
          <a:p>
            <a:pPr>
              <a:lnSpc>
                <a:spcPct val="200000"/>
              </a:lnSpc>
            </a:pPr>
            <a:endParaRPr lang="en-US" b="0" dirty="0"/>
          </a:p>
        </p:txBody>
      </p:sp>
      <p:sp>
        <p:nvSpPr>
          <p:cNvPr id="6" name="Title 1"/>
          <p:cNvSpPr txBox="1">
            <a:spLocks/>
          </p:cNvSpPr>
          <p:nvPr/>
        </p:nvSpPr>
        <p:spPr>
          <a:xfrm>
            <a:off x="157163" y="547830"/>
            <a:ext cx="9519497" cy="116362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r>
              <a:rPr lang="en-GB" dirty="0"/>
              <a:t>Example:</a:t>
            </a:r>
            <a:endParaRPr kumimoji="0" lang="en-US" sz="4400" i="0" u="none" strike="noStrike" kern="1200" cap="none" spc="0" normalizeH="0" baseline="0" noProof="0" dirty="0">
              <a:ln>
                <a:noFill/>
              </a:ln>
              <a:solidFill>
                <a:sysClr val="windowText" lastClr="000000"/>
              </a:solidFill>
              <a:effectLst/>
              <a:uLnTx/>
              <a:uFillTx/>
              <a:latin typeface="Calibri Light" panose="020F0302020204030204"/>
            </a:endParaRPr>
          </a:p>
        </p:txBody>
      </p:sp>
      <p:grpSp>
        <p:nvGrpSpPr>
          <p:cNvPr id="5" name="Group 4"/>
          <p:cNvGrpSpPr/>
          <p:nvPr/>
        </p:nvGrpSpPr>
        <p:grpSpPr>
          <a:xfrm>
            <a:off x="4746708" y="2310089"/>
            <a:ext cx="4711320" cy="974490"/>
            <a:chOff x="3144368" y="3668240"/>
            <a:chExt cx="6789248" cy="974490"/>
          </a:xfrm>
        </p:grpSpPr>
        <p:grpSp>
          <p:nvGrpSpPr>
            <p:cNvPr id="7" name="Group 6"/>
            <p:cNvGrpSpPr/>
            <p:nvPr/>
          </p:nvGrpSpPr>
          <p:grpSpPr>
            <a:xfrm>
              <a:off x="3218103" y="3668240"/>
              <a:ext cx="6715513" cy="598960"/>
              <a:chOff x="3218103" y="3668240"/>
              <a:chExt cx="6715513" cy="598960"/>
            </a:xfrm>
          </p:grpSpPr>
          <p:grpSp>
            <p:nvGrpSpPr>
              <p:cNvPr id="13" name="Group 12"/>
              <p:cNvGrpSpPr/>
              <p:nvPr/>
            </p:nvGrpSpPr>
            <p:grpSpPr>
              <a:xfrm>
                <a:off x="3505200" y="3962400"/>
                <a:ext cx="5562600" cy="304800"/>
                <a:chOff x="3505200" y="3962400"/>
                <a:chExt cx="5562600" cy="304800"/>
              </a:xfrm>
            </p:grpSpPr>
            <p:cxnSp>
              <p:nvCxnSpPr>
                <p:cNvPr id="19" name="Straight Connector 18"/>
                <p:cNvCxnSpPr/>
                <p:nvPr/>
              </p:nvCxnSpPr>
              <p:spPr bwMode="auto">
                <a:xfrm>
                  <a:off x="3505200" y="4114800"/>
                  <a:ext cx="5562600" cy="0"/>
                </a:xfrm>
                <a:prstGeom prst="line">
                  <a:avLst/>
                </a:prstGeom>
                <a:ln>
                  <a:headEnd type="none" w="med" len="med"/>
                  <a:tailEnd type="none" w="med" len="med"/>
                </a:ln>
                <a:extLst/>
              </p:spPr>
              <p:style>
                <a:lnRef idx="3">
                  <a:schemeClr val="dk1"/>
                </a:lnRef>
                <a:fillRef idx="0">
                  <a:schemeClr val="dk1"/>
                </a:fillRef>
                <a:effectRef idx="2">
                  <a:schemeClr val="dk1"/>
                </a:effectRef>
                <a:fontRef idx="minor">
                  <a:schemeClr val="tx1"/>
                </a:fontRef>
              </p:style>
            </p:cxnSp>
            <p:cxnSp>
              <p:nvCxnSpPr>
                <p:cNvPr id="20" name="Straight Connector 19"/>
                <p:cNvCxnSpPr/>
                <p:nvPr/>
              </p:nvCxnSpPr>
              <p:spPr bwMode="auto">
                <a:xfrm>
                  <a:off x="3505200" y="3962400"/>
                  <a:ext cx="0" cy="3048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xmlns="">
                      <a:solidFill>
                        <a:schemeClr val="folHlink"/>
                      </a:solidFill>
                    </a14:hiddenFill>
                  </a:ext>
                  <a:ext uri="{AF507438-7753-43E0-B8FC-AC1667EBCBE1}">
                    <a14:hiddenEffects xmlns:a14="http://schemas.microsoft.com/office/drawing/2010/main" xmlns="">
                      <a:effectLst>
                        <a:outerShdw dist="35921" dir="2700000" algn="ctr" rotWithShape="0">
                          <a:schemeClr val="accent2"/>
                        </a:outerShdw>
                      </a:effectLst>
                    </a14:hiddenEffects>
                  </a:ext>
                </a:extLst>
              </p:spPr>
            </p:cxnSp>
            <p:cxnSp>
              <p:nvCxnSpPr>
                <p:cNvPr id="21" name="Straight Connector 20"/>
                <p:cNvCxnSpPr/>
                <p:nvPr/>
              </p:nvCxnSpPr>
              <p:spPr bwMode="auto">
                <a:xfrm>
                  <a:off x="6248400" y="3962400"/>
                  <a:ext cx="0" cy="3048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xmlns="">
                      <a:solidFill>
                        <a:schemeClr val="folHlink"/>
                      </a:solidFill>
                    </a14:hiddenFill>
                  </a:ext>
                  <a:ext uri="{AF507438-7753-43E0-B8FC-AC1667EBCBE1}">
                    <a14:hiddenEffects xmlns:a14="http://schemas.microsoft.com/office/drawing/2010/main" xmlns="">
                      <a:effectLst>
                        <a:outerShdw dist="35921" dir="2700000" algn="ctr" rotWithShape="0">
                          <a:schemeClr val="accent2"/>
                        </a:outerShdw>
                      </a:effectLst>
                    </a14:hiddenEffects>
                  </a:ext>
                </a:extLst>
              </p:spPr>
            </p:cxnSp>
            <p:cxnSp>
              <p:nvCxnSpPr>
                <p:cNvPr id="22" name="Straight Connector 21"/>
                <p:cNvCxnSpPr/>
                <p:nvPr/>
              </p:nvCxnSpPr>
              <p:spPr bwMode="auto">
                <a:xfrm>
                  <a:off x="7696200" y="3962400"/>
                  <a:ext cx="0" cy="3048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xmlns="">
                      <a:solidFill>
                        <a:schemeClr val="folHlink"/>
                      </a:solidFill>
                    </a14:hiddenFill>
                  </a:ext>
                  <a:ext uri="{AF507438-7753-43E0-B8FC-AC1667EBCBE1}">
                    <a14:hiddenEffects xmlns:a14="http://schemas.microsoft.com/office/drawing/2010/main" xmlns="">
                      <a:effectLst>
                        <a:outerShdw dist="35921" dir="2700000" algn="ctr" rotWithShape="0">
                          <a:schemeClr val="accent2"/>
                        </a:outerShdw>
                      </a:effectLst>
                    </a14:hiddenEffects>
                  </a:ext>
                </a:extLst>
              </p:spPr>
            </p:cxnSp>
            <p:cxnSp>
              <p:nvCxnSpPr>
                <p:cNvPr id="23" name="Straight Connector 22"/>
                <p:cNvCxnSpPr/>
                <p:nvPr/>
              </p:nvCxnSpPr>
              <p:spPr bwMode="auto">
                <a:xfrm>
                  <a:off x="9067800" y="3962400"/>
                  <a:ext cx="0" cy="3048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xmlns="">
                      <a:solidFill>
                        <a:schemeClr val="folHlink"/>
                      </a:solidFill>
                    </a14:hiddenFill>
                  </a:ext>
                  <a:ext uri="{AF507438-7753-43E0-B8FC-AC1667EBCBE1}">
                    <a14:hiddenEffects xmlns:a14="http://schemas.microsoft.com/office/drawing/2010/main" xmlns="">
                      <a:effectLst>
                        <a:outerShdw dist="35921" dir="2700000" algn="ctr" rotWithShape="0">
                          <a:schemeClr val="accent2"/>
                        </a:outerShdw>
                      </a:effectLst>
                    </a14:hiddenEffects>
                  </a:ext>
                </a:extLst>
              </p:spPr>
            </p:cxnSp>
            <p:cxnSp>
              <p:nvCxnSpPr>
                <p:cNvPr id="24" name="Straight Connector 23"/>
                <p:cNvCxnSpPr/>
                <p:nvPr/>
              </p:nvCxnSpPr>
              <p:spPr bwMode="auto">
                <a:xfrm>
                  <a:off x="4800600" y="3962400"/>
                  <a:ext cx="0" cy="304800"/>
                </a:xfrm>
                <a:prstGeom prst="line">
                  <a:avLst/>
                </a:prstGeom>
                <a:noFill/>
                <a:ln w="9525"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xmlns="">
                      <a:solidFill>
                        <a:schemeClr val="folHlink"/>
                      </a:solidFill>
                    </a14:hiddenFill>
                  </a:ext>
                  <a:ext uri="{AF507438-7753-43E0-B8FC-AC1667EBCBE1}">
                    <a14:hiddenEffects xmlns:a14="http://schemas.microsoft.com/office/drawing/2010/main" xmlns="">
                      <a:effectLst>
                        <a:outerShdw dist="35921" dir="2700000" algn="ctr" rotWithShape="0">
                          <a:schemeClr val="accent2"/>
                        </a:outerShdw>
                      </a:effectLst>
                    </a14:hiddenEffects>
                  </a:ext>
                </a:extLst>
              </p:spPr>
            </p:cxnSp>
          </p:grpSp>
          <p:sp>
            <p:nvSpPr>
              <p:cNvPr id="14" name="TextBox 13"/>
              <p:cNvSpPr txBox="1"/>
              <p:nvPr/>
            </p:nvSpPr>
            <p:spPr>
              <a:xfrm>
                <a:off x="3218103" y="3668240"/>
                <a:ext cx="977596" cy="369332"/>
              </a:xfrm>
              <a:prstGeom prst="rect">
                <a:avLst/>
              </a:prstGeom>
              <a:noFill/>
            </p:spPr>
            <p:txBody>
              <a:bodyPr wrap="none" rtlCol="0">
                <a:spAutoFit/>
              </a:bodyPr>
              <a:lstStyle/>
              <a:p>
                <a:r>
                  <a:rPr lang="en-US" dirty="0"/>
                  <a:t>1-Jan</a:t>
                </a:r>
              </a:p>
            </p:txBody>
          </p:sp>
          <p:sp>
            <p:nvSpPr>
              <p:cNvPr id="15" name="TextBox 14"/>
              <p:cNvSpPr txBox="1"/>
              <p:nvPr/>
            </p:nvSpPr>
            <p:spPr>
              <a:xfrm>
                <a:off x="5928440" y="3668240"/>
                <a:ext cx="1044586" cy="369332"/>
              </a:xfrm>
              <a:prstGeom prst="rect">
                <a:avLst/>
              </a:prstGeom>
              <a:noFill/>
            </p:spPr>
            <p:txBody>
              <a:bodyPr wrap="none" rtlCol="0">
                <a:spAutoFit/>
              </a:bodyPr>
              <a:lstStyle/>
              <a:p>
                <a:r>
                  <a:rPr lang="en-US" dirty="0"/>
                  <a:t>1-July</a:t>
                </a:r>
              </a:p>
            </p:txBody>
          </p:sp>
          <p:sp>
            <p:nvSpPr>
              <p:cNvPr id="16" name="TextBox 15"/>
              <p:cNvSpPr txBox="1"/>
              <p:nvPr/>
            </p:nvSpPr>
            <p:spPr>
              <a:xfrm>
                <a:off x="7399483" y="3673549"/>
                <a:ext cx="1007626" cy="369332"/>
              </a:xfrm>
              <a:prstGeom prst="rect">
                <a:avLst/>
              </a:prstGeom>
              <a:noFill/>
            </p:spPr>
            <p:txBody>
              <a:bodyPr wrap="none" rtlCol="0">
                <a:spAutoFit/>
              </a:bodyPr>
              <a:lstStyle/>
              <a:p>
                <a:r>
                  <a:rPr lang="en-US" dirty="0"/>
                  <a:t>1-Oct</a:t>
                </a:r>
              </a:p>
            </p:txBody>
          </p:sp>
          <p:sp>
            <p:nvSpPr>
              <p:cNvPr id="17" name="TextBox 16"/>
              <p:cNvSpPr txBox="1"/>
              <p:nvPr/>
            </p:nvSpPr>
            <p:spPr>
              <a:xfrm>
                <a:off x="8715780" y="3668240"/>
                <a:ext cx="1217836" cy="369332"/>
              </a:xfrm>
              <a:prstGeom prst="rect">
                <a:avLst/>
              </a:prstGeom>
              <a:noFill/>
            </p:spPr>
            <p:txBody>
              <a:bodyPr wrap="none" rtlCol="0">
                <a:spAutoFit/>
              </a:bodyPr>
              <a:lstStyle/>
              <a:p>
                <a:r>
                  <a:rPr lang="en-US" dirty="0"/>
                  <a:t>31-Dec</a:t>
                </a:r>
              </a:p>
            </p:txBody>
          </p:sp>
          <p:sp>
            <p:nvSpPr>
              <p:cNvPr id="18" name="TextBox 17"/>
              <p:cNvSpPr txBox="1"/>
              <p:nvPr/>
            </p:nvSpPr>
            <p:spPr>
              <a:xfrm>
                <a:off x="4434153" y="3674446"/>
                <a:ext cx="1171636" cy="369332"/>
              </a:xfrm>
              <a:prstGeom prst="rect">
                <a:avLst/>
              </a:prstGeom>
              <a:noFill/>
            </p:spPr>
            <p:txBody>
              <a:bodyPr wrap="none" rtlCol="0">
                <a:spAutoFit/>
              </a:bodyPr>
              <a:lstStyle/>
              <a:p>
                <a:r>
                  <a:rPr lang="en-US" dirty="0"/>
                  <a:t>1-April</a:t>
                </a:r>
              </a:p>
            </p:txBody>
          </p:sp>
        </p:grpSp>
        <p:sp>
          <p:nvSpPr>
            <p:cNvPr id="8" name="TextBox 7"/>
            <p:cNvSpPr txBox="1"/>
            <p:nvPr/>
          </p:nvSpPr>
          <p:spPr>
            <a:xfrm>
              <a:off x="3144368" y="4250369"/>
              <a:ext cx="1185496" cy="369332"/>
            </a:xfrm>
            <a:prstGeom prst="rect">
              <a:avLst/>
            </a:prstGeom>
            <a:noFill/>
          </p:spPr>
          <p:txBody>
            <a:bodyPr wrap="none" rtlCol="0">
              <a:spAutoFit/>
            </a:bodyPr>
            <a:lstStyle/>
            <a:p>
              <a:r>
                <a:rPr lang="en-US" dirty="0"/>
                <a:t>SR 1 m</a:t>
              </a:r>
            </a:p>
          </p:txBody>
        </p:sp>
        <p:sp>
          <p:nvSpPr>
            <p:cNvPr id="9" name="TextBox 8"/>
            <p:cNvSpPr txBox="1"/>
            <p:nvPr/>
          </p:nvSpPr>
          <p:spPr>
            <a:xfrm>
              <a:off x="5887564" y="4272516"/>
              <a:ext cx="1185496" cy="369332"/>
            </a:xfrm>
            <a:prstGeom prst="rect">
              <a:avLst/>
            </a:prstGeom>
            <a:noFill/>
          </p:spPr>
          <p:txBody>
            <a:bodyPr wrap="none" rtlCol="0">
              <a:spAutoFit/>
            </a:bodyPr>
            <a:lstStyle/>
            <a:p>
              <a:r>
                <a:rPr lang="en-US" dirty="0"/>
                <a:t>SR 2 m</a:t>
              </a:r>
            </a:p>
          </p:txBody>
        </p:sp>
        <p:sp>
          <p:nvSpPr>
            <p:cNvPr id="10" name="TextBox 9"/>
            <p:cNvSpPr txBox="1"/>
            <p:nvPr/>
          </p:nvSpPr>
          <p:spPr>
            <a:xfrm>
              <a:off x="7176217" y="4267200"/>
              <a:ext cx="1185496" cy="369332"/>
            </a:xfrm>
            <a:prstGeom prst="rect">
              <a:avLst/>
            </a:prstGeom>
            <a:noFill/>
          </p:spPr>
          <p:txBody>
            <a:bodyPr wrap="none" rtlCol="0">
              <a:spAutoFit/>
            </a:bodyPr>
            <a:lstStyle/>
            <a:p>
              <a:r>
                <a:rPr lang="en-US" dirty="0"/>
                <a:t>SR 5 m</a:t>
              </a:r>
            </a:p>
          </p:txBody>
        </p:sp>
        <p:sp>
          <p:nvSpPr>
            <p:cNvPr id="11" name="TextBox 10"/>
            <p:cNvSpPr txBox="1"/>
            <p:nvPr/>
          </p:nvSpPr>
          <p:spPr>
            <a:xfrm>
              <a:off x="8698148" y="4267200"/>
              <a:ext cx="1185496" cy="369332"/>
            </a:xfrm>
            <a:prstGeom prst="rect">
              <a:avLst/>
            </a:prstGeom>
            <a:noFill/>
          </p:spPr>
          <p:txBody>
            <a:bodyPr wrap="none" rtlCol="0">
              <a:spAutoFit/>
            </a:bodyPr>
            <a:lstStyle/>
            <a:p>
              <a:r>
                <a:rPr lang="en-US" dirty="0"/>
                <a:t>SR 2 m</a:t>
              </a:r>
            </a:p>
          </p:txBody>
        </p:sp>
        <p:sp>
          <p:nvSpPr>
            <p:cNvPr id="12" name="TextBox 11"/>
            <p:cNvSpPr txBox="1"/>
            <p:nvPr/>
          </p:nvSpPr>
          <p:spPr>
            <a:xfrm>
              <a:off x="4275006" y="4273398"/>
              <a:ext cx="1185496" cy="369332"/>
            </a:xfrm>
            <a:prstGeom prst="rect">
              <a:avLst/>
            </a:prstGeom>
            <a:noFill/>
          </p:spPr>
          <p:txBody>
            <a:bodyPr wrap="none" rtlCol="0">
              <a:spAutoFit/>
            </a:bodyPr>
            <a:lstStyle/>
            <a:p>
              <a:r>
                <a:rPr lang="en-US" dirty="0"/>
                <a:t>SR 2 m</a:t>
              </a:r>
            </a:p>
          </p:txBody>
        </p:sp>
      </p:grpSp>
      <mc:AlternateContent xmlns:mc="http://schemas.openxmlformats.org/markup-compatibility/2006">
        <mc:Choice xmlns:a14="http://schemas.microsoft.com/office/drawing/2010/main" xmlns="" Requires="a14">
          <p:sp>
            <p:nvSpPr>
              <p:cNvPr id="25" name="TextBox 24"/>
              <p:cNvSpPr txBox="1"/>
              <p:nvPr/>
            </p:nvSpPr>
            <p:spPr>
              <a:xfrm>
                <a:off x="375794" y="3397118"/>
                <a:ext cx="9082234" cy="3246210"/>
              </a:xfrm>
              <a:prstGeom prst="rect">
                <a:avLst/>
              </a:prstGeom>
              <a:noFill/>
              <a:ln w="38100">
                <a:solidFill>
                  <a:schemeClr val="tx1"/>
                </a:solidFill>
              </a:ln>
            </p:spPr>
            <p:txBody>
              <a:bodyPr wrap="square" rtlCol="0">
                <a:spAutoFit/>
              </a:bodyPr>
              <a:lstStyle/>
              <a:p>
                <a:pPr algn="l"/>
                <a:r>
                  <a:rPr lang="en-US" sz="1600" dirty="0"/>
                  <a:t>Solution:</a:t>
                </a:r>
              </a:p>
              <a:p>
                <a:pPr algn="l"/>
                <a:endParaRPr lang="en-US" sz="1600" dirty="0"/>
              </a:p>
              <a:p>
                <a:pPr marL="285750" indent="-285750">
                  <a:buFontTx/>
                  <a:buChar char="-"/>
                </a:pPr>
                <a:r>
                  <a:rPr lang="en-US" sz="1600" dirty="0"/>
                  <a:t>UPR= </a:t>
                </a:r>
                <a14:m>
                  <m:oMath xmlns:m="http://schemas.openxmlformats.org/officeDocument/2006/math">
                    <m:d>
                      <m:dPr>
                        <m:ctrlPr>
                          <a:rPr lang="en-US" sz="1600" i="1">
                            <a:latin typeface="Cambria Math" panose="02040503050406030204" pitchFamily="18" charset="0"/>
                          </a:rPr>
                        </m:ctrlPr>
                      </m:dPr>
                      <m:e>
                        <m:f>
                          <m:fPr>
                            <m:ctrlPr>
                              <a:rPr lang="en-US" sz="1600" i="1">
                                <a:latin typeface="Cambria Math" panose="02040503050406030204" pitchFamily="18" charset="0"/>
                              </a:rPr>
                            </m:ctrlPr>
                          </m:fPr>
                          <m:num>
                            <m:r>
                              <a:rPr lang="en-US" sz="1600" i="1">
                                <a:latin typeface="Cambria Math"/>
                              </a:rPr>
                              <m:t>0</m:t>
                            </m:r>
                          </m:num>
                          <m:den>
                            <m:r>
                              <a:rPr lang="en-US" sz="1600" i="1">
                                <a:latin typeface="Cambria Math"/>
                              </a:rPr>
                              <m:t>365</m:t>
                            </m:r>
                          </m:den>
                        </m:f>
                        <m:r>
                          <a:rPr lang="en-US" sz="1600" i="1">
                            <a:latin typeface="Cambria Math"/>
                          </a:rPr>
                          <m:t>∗</m:t>
                        </m:r>
                        <m:r>
                          <a:rPr lang="en-US" sz="1600" i="1">
                            <a:latin typeface="Cambria Math"/>
                          </a:rPr>
                          <m:t>𝑆𝑅</m:t>
                        </m:r>
                        <m:r>
                          <a:rPr lang="en-US" sz="1600" i="1">
                            <a:latin typeface="Cambria Math"/>
                          </a:rPr>
                          <m:t> </m:t>
                        </m:r>
                        <m:r>
                          <a:rPr lang="en-US" sz="1600" i="1">
                            <a:latin typeface="Cambria Math"/>
                          </a:rPr>
                          <m:t>1</m:t>
                        </m:r>
                        <m:r>
                          <a:rPr lang="en-US" sz="1600" i="1">
                            <a:latin typeface="Cambria Math"/>
                          </a:rPr>
                          <m:t>𝑚</m:t>
                        </m:r>
                      </m:e>
                    </m:d>
                    <m:r>
                      <a:rPr lang="en-US" sz="1600" i="1">
                        <a:latin typeface="Cambria Math"/>
                      </a:rPr>
                      <m:t>+</m:t>
                    </m:r>
                    <m:d>
                      <m:dPr>
                        <m:ctrlPr>
                          <a:rPr lang="en-US" sz="1600" i="1">
                            <a:latin typeface="Cambria Math" panose="02040503050406030204" pitchFamily="18" charset="0"/>
                          </a:rPr>
                        </m:ctrlPr>
                      </m:dPr>
                      <m:e>
                        <m:f>
                          <m:fPr>
                            <m:ctrlPr>
                              <a:rPr lang="en-US" sz="1600" i="1">
                                <a:latin typeface="Cambria Math" panose="02040503050406030204" pitchFamily="18" charset="0"/>
                              </a:rPr>
                            </m:ctrlPr>
                          </m:fPr>
                          <m:num>
                            <m:r>
                              <a:rPr lang="en-US" sz="1600" i="1">
                                <a:latin typeface="Cambria Math"/>
                              </a:rPr>
                              <m:t>92</m:t>
                            </m:r>
                          </m:num>
                          <m:den>
                            <m:r>
                              <a:rPr lang="en-US" sz="1600" i="1">
                                <a:latin typeface="Cambria Math"/>
                              </a:rPr>
                              <m:t>365</m:t>
                            </m:r>
                          </m:den>
                        </m:f>
                        <m:r>
                          <a:rPr lang="en-US" sz="1600" i="1">
                            <a:latin typeface="Cambria Math"/>
                          </a:rPr>
                          <m:t>∗</m:t>
                        </m:r>
                        <m:r>
                          <a:rPr lang="en-US" sz="1600" i="1">
                            <a:latin typeface="Cambria Math"/>
                          </a:rPr>
                          <m:t>𝑆𝑅</m:t>
                        </m:r>
                        <m:r>
                          <a:rPr lang="en-US" sz="1600" i="1">
                            <a:latin typeface="Cambria Math"/>
                          </a:rPr>
                          <m:t> </m:t>
                        </m:r>
                        <m:r>
                          <a:rPr lang="en-US" sz="1600" i="1">
                            <a:latin typeface="Cambria Math"/>
                          </a:rPr>
                          <m:t>2</m:t>
                        </m:r>
                        <m:r>
                          <a:rPr lang="en-US" sz="1600" i="1">
                            <a:latin typeface="Cambria Math"/>
                          </a:rPr>
                          <m:t>𝑚</m:t>
                        </m:r>
                      </m:e>
                    </m:d>
                    <m:r>
                      <a:rPr lang="en-US" sz="1600" i="1">
                        <a:latin typeface="Cambria Math"/>
                      </a:rPr>
                      <m:t>+</m:t>
                    </m:r>
                    <m:d>
                      <m:dPr>
                        <m:ctrlPr>
                          <a:rPr lang="en-US" sz="1600" i="1">
                            <a:latin typeface="Cambria Math" panose="02040503050406030204" pitchFamily="18" charset="0"/>
                          </a:rPr>
                        </m:ctrlPr>
                      </m:dPr>
                      <m:e>
                        <m:f>
                          <m:fPr>
                            <m:ctrlPr>
                              <a:rPr lang="en-US" sz="1600" i="1">
                                <a:latin typeface="Cambria Math" panose="02040503050406030204" pitchFamily="18" charset="0"/>
                              </a:rPr>
                            </m:ctrlPr>
                          </m:fPr>
                          <m:num>
                            <m:r>
                              <a:rPr lang="en-US" sz="1600" i="1">
                                <a:latin typeface="Cambria Math"/>
                              </a:rPr>
                              <m:t>184</m:t>
                            </m:r>
                          </m:num>
                          <m:den>
                            <m:r>
                              <a:rPr lang="en-US" sz="1600" i="1">
                                <a:latin typeface="Cambria Math"/>
                              </a:rPr>
                              <m:t>365</m:t>
                            </m:r>
                          </m:den>
                        </m:f>
                        <m:r>
                          <a:rPr lang="en-US" sz="1600" i="1">
                            <a:latin typeface="Cambria Math"/>
                          </a:rPr>
                          <m:t>∗</m:t>
                        </m:r>
                        <m:r>
                          <a:rPr lang="en-US" sz="1600" i="1">
                            <a:latin typeface="Cambria Math"/>
                          </a:rPr>
                          <m:t>𝑆𝑅</m:t>
                        </m:r>
                        <m:r>
                          <a:rPr lang="en-US" sz="1600" i="1">
                            <a:latin typeface="Cambria Math"/>
                          </a:rPr>
                          <m:t> </m:t>
                        </m:r>
                        <m:r>
                          <a:rPr lang="en-US" sz="1600" i="1">
                            <a:latin typeface="Cambria Math"/>
                          </a:rPr>
                          <m:t>2</m:t>
                        </m:r>
                        <m:r>
                          <a:rPr lang="en-US" sz="1600" i="1">
                            <a:latin typeface="Cambria Math"/>
                          </a:rPr>
                          <m:t>𝑚</m:t>
                        </m:r>
                      </m:e>
                    </m:d>
                    <m:r>
                      <a:rPr lang="en-US" sz="1600" i="1">
                        <a:latin typeface="Cambria Math"/>
                      </a:rPr>
                      <m:t>+</m:t>
                    </m:r>
                    <m:d>
                      <m:dPr>
                        <m:ctrlPr>
                          <a:rPr lang="en-US" sz="1600" i="1">
                            <a:latin typeface="Cambria Math" panose="02040503050406030204" pitchFamily="18" charset="0"/>
                          </a:rPr>
                        </m:ctrlPr>
                      </m:dPr>
                      <m:e>
                        <m:f>
                          <m:fPr>
                            <m:ctrlPr>
                              <a:rPr lang="en-US" sz="1600" i="1">
                                <a:latin typeface="Cambria Math" panose="02040503050406030204" pitchFamily="18" charset="0"/>
                              </a:rPr>
                            </m:ctrlPr>
                          </m:fPr>
                          <m:num>
                            <m:r>
                              <a:rPr lang="en-US" sz="1600" i="1">
                                <a:latin typeface="Cambria Math"/>
                              </a:rPr>
                              <m:t>275</m:t>
                            </m:r>
                          </m:num>
                          <m:den>
                            <m:r>
                              <a:rPr lang="en-US" sz="1600" i="1">
                                <a:latin typeface="Cambria Math"/>
                              </a:rPr>
                              <m:t>365</m:t>
                            </m:r>
                          </m:den>
                        </m:f>
                        <m:r>
                          <a:rPr lang="en-US" sz="1600" i="1">
                            <a:latin typeface="Cambria Math"/>
                          </a:rPr>
                          <m:t>∗</m:t>
                        </m:r>
                        <m:r>
                          <a:rPr lang="en-US" sz="1600" i="1">
                            <a:latin typeface="Cambria Math"/>
                          </a:rPr>
                          <m:t>𝑆𝑅</m:t>
                        </m:r>
                        <m:r>
                          <a:rPr lang="en-US" sz="1600" i="1">
                            <a:latin typeface="Cambria Math"/>
                          </a:rPr>
                          <m:t> </m:t>
                        </m:r>
                        <m:r>
                          <a:rPr lang="en-US" sz="1600" i="1">
                            <a:latin typeface="Cambria Math"/>
                          </a:rPr>
                          <m:t>5</m:t>
                        </m:r>
                        <m:r>
                          <a:rPr lang="en-US" sz="1600" i="1">
                            <a:latin typeface="Cambria Math"/>
                          </a:rPr>
                          <m:t>𝑚</m:t>
                        </m:r>
                      </m:e>
                    </m:d>
                    <m:r>
                      <a:rPr lang="en-US" sz="1600" i="1">
                        <a:latin typeface="Cambria Math"/>
                      </a:rPr>
                      <m:t>+</m:t>
                    </m:r>
                    <m:d>
                      <m:dPr>
                        <m:ctrlPr>
                          <a:rPr lang="en-US" sz="1600" i="1">
                            <a:latin typeface="Cambria Math" panose="02040503050406030204" pitchFamily="18" charset="0"/>
                          </a:rPr>
                        </m:ctrlPr>
                      </m:dPr>
                      <m:e>
                        <m:f>
                          <m:fPr>
                            <m:ctrlPr>
                              <a:rPr lang="en-US" sz="1600" i="1">
                                <a:latin typeface="Cambria Math" panose="02040503050406030204" pitchFamily="18" charset="0"/>
                              </a:rPr>
                            </m:ctrlPr>
                          </m:fPr>
                          <m:num>
                            <m:r>
                              <a:rPr lang="en-US" sz="1600" i="1">
                                <a:latin typeface="Cambria Math"/>
                              </a:rPr>
                              <m:t>364</m:t>
                            </m:r>
                          </m:num>
                          <m:den>
                            <m:r>
                              <a:rPr lang="en-US" sz="1600" i="1">
                                <a:latin typeface="Cambria Math"/>
                              </a:rPr>
                              <m:t>365</m:t>
                            </m:r>
                          </m:den>
                        </m:f>
                        <m:r>
                          <a:rPr lang="en-US" sz="1600" i="1">
                            <a:latin typeface="Cambria Math"/>
                          </a:rPr>
                          <m:t>∗</m:t>
                        </m:r>
                        <m:r>
                          <a:rPr lang="en-US" sz="1600" i="1">
                            <a:latin typeface="Cambria Math"/>
                          </a:rPr>
                          <m:t>𝑆𝑅</m:t>
                        </m:r>
                        <m:r>
                          <a:rPr lang="en-US" sz="1600" i="1">
                            <a:latin typeface="Cambria Math"/>
                          </a:rPr>
                          <m:t> </m:t>
                        </m:r>
                        <m:r>
                          <a:rPr lang="en-US" sz="1600" i="1">
                            <a:latin typeface="Cambria Math"/>
                          </a:rPr>
                          <m:t>2</m:t>
                        </m:r>
                        <m:r>
                          <a:rPr lang="en-US" sz="1600" i="1">
                            <a:latin typeface="Cambria Math"/>
                          </a:rPr>
                          <m:t>𝑚</m:t>
                        </m:r>
                      </m:e>
                    </m:d>
                  </m:oMath>
                </a14:m>
                <a:r>
                  <a:rPr lang="en-US" sz="1600" dirty="0"/>
                  <a:t>= </a:t>
                </a:r>
                <a:r>
                  <a:rPr lang="en-US" sz="1600" i="1" u="sng" dirty="0">
                    <a:solidFill>
                      <a:schemeClr val="bg2">
                        <a:lumMod val="75000"/>
                      </a:schemeClr>
                    </a:solidFill>
                  </a:rPr>
                  <a:t>SR 7.3m</a:t>
                </a:r>
              </a:p>
              <a:p>
                <a:pPr marL="285750" indent="-285750">
                  <a:buFontTx/>
                  <a:buChar char="-"/>
                </a:pPr>
                <a:endParaRPr lang="en-US" sz="1600" i="1" u="sng" dirty="0">
                  <a:solidFill>
                    <a:schemeClr val="bg2">
                      <a:lumMod val="75000"/>
                    </a:schemeClr>
                  </a:solidFill>
                </a:endParaRPr>
              </a:p>
              <a:p>
                <a:pPr marL="285750" indent="-285750">
                  <a:buFontTx/>
                  <a:buChar char="-"/>
                </a:pPr>
                <a:r>
                  <a:rPr lang="en-US" sz="1600" i="1" dirty="0"/>
                  <a:t>URR = </a:t>
                </a:r>
                <a:r>
                  <a:rPr lang="en-US" sz="1600" i="1" dirty="0">
                    <a:solidFill>
                      <a:srgbClr val="0070C0"/>
                    </a:solidFill>
                  </a:rPr>
                  <a:t>PDR</a:t>
                </a:r>
                <a:r>
                  <a:rPr lang="en-US" sz="1600" i="1" dirty="0"/>
                  <a:t>  +  Non-Uniform UPR</a:t>
                </a:r>
              </a:p>
              <a:p>
                <a:pPr marL="285750" indent="-285750">
                  <a:buFontTx/>
                  <a:buChar char="-"/>
                </a:pPr>
                <a:endParaRPr lang="en-US" sz="1600" i="1" dirty="0"/>
              </a:p>
              <a:p>
                <a:pPr marL="742950" lvl="1" indent="-285750">
                  <a:buFontTx/>
                  <a:buChar char="-"/>
                </a:pPr>
                <a:r>
                  <a:rPr lang="en-US" sz="1600" i="1" dirty="0"/>
                  <a:t>PDR = </a:t>
                </a:r>
                <a14:m>
                  <m:oMath xmlns:m="http://schemas.openxmlformats.org/officeDocument/2006/math">
                    <m:d>
                      <m:dPr>
                        <m:ctrlPr>
                          <a:rPr lang="en-US" sz="1600" b="1" i="1">
                            <a:latin typeface="Cambria Math" panose="02040503050406030204" pitchFamily="18" charset="0"/>
                          </a:rPr>
                        </m:ctrlPr>
                      </m:dPr>
                      <m:e>
                        <m:r>
                          <a:rPr lang="en-US" sz="1600" b="1" i="1">
                            <a:latin typeface="Cambria Math"/>
                          </a:rPr>
                          <m:t> </m:t>
                        </m:r>
                        <m:r>
                          <a:rPr lang="en-US" sz="1600" b="1" i="1">
                            <a:latin typeface="Cambria Math"/>
                          </a:rPr>
                          <m:t>𝑪𝒐𝒎𝒃𝒊𝒏𝒆𝒅</m:t>
                        </m:r>
                        <m:r>
                          <a:rPr lang="en-US" sz="1600" b="1" i="1">
                            <a:latin typeface="Cambria Math"/>
                          </a:rPr>
                          <m:t> </m:t>
                        </m:r>
                        <m:r>
                          <a:rPr lang="en-US" sz="1600" b="1" i="1">
                            <a:latin typeface="Cambria Math"/>
                          </a:rPr>
                          <m:t>𝑹𝒂𝒕𝒊𝒐</m:t>
                        </m:r>
                        <m:r>
                          <a:rPr lang="en-US" sz="1600" b="1" i="1">
                            <a:latin typeface="Cambria Math"/>
                          </a:rPr>
                          <m:t> −</m:t>
                        </m:r>
                        <m:r>
                          <a:rPr lang="en-US" sz="1600" b="1" i="1">
                            <a:latin typeface="Cambria Math"/>
                          </a:rPr>
                          <m:t>𝟏𝟎𝟎</m:t>
                        </m:r>
                        <m:r>
                          <a:rPr lang="en-US" sz="1600" b="1" i="1">
                            <a:latin typeface="Cambria Math"/>
                          </a:rPr>
                          <m:t>%</m:t>
                        </m:r>
                      </m:e>
                    </m:d>
                    <m:r>
                      <a:rPr lang="en-US" sz="1600" b="1" i="1">
                        <a:latin typeface="Cambria Math"/>
                      </a:rPr>
                      <m:t>  </m:t>
                    </m:r>
                    <m:r>
                      <a:rPr lang="en-US" sz="1600" b="1" i="1">
                        <a:latin typeface="Cambria Math"/>
                        <a:ea typeface="Cambria Math"/>
                      </a:rPr>
                      <m:t>×  </m:t>
                    </m:r>
                    <m:r>
                      <a:rPr lang="en-US" sz="1600" b="1" i="1">
                        <a:latin typeface="Cambria Math"/>
                        <a:ea typeface="Cambria Math"/>
                      </a:rPr>
                      <m:t>𝑼𝑷𝑹</m:t>
                    </m:r>
                  </m:oMath>
                </a14:m>
                <a:endParaRPr lang="en-US" sz="1600" b="1" i="1" dirty="0">
                  <a:ea typeface="Cambria Math"/>
                </a:endParaRPr>
              </a:p>
              <a:p>
                <a:pPr lvl="1" algn="l"/>
                <a:r>
                  <a:rPr lang="en-US" sz="1600" i="1" dirty="0"/>
                  <a:t/>
                </a:r>
              </a:p>
              <a:p>
                <a:pPr lvl="1" algn="l"/>
                <a:r>
                  <a:rPr lang="en-US" sz="1600" i="1" dirty="0"/>
                  <a:t>      	      =  ( 115%   -  100% ) </a:t>
                </a:r>
                <a14:m>
                  <m:oMath xmlns:m="http://schemas.openxmlformats.org/officeDocument/2006/math">
                    <m:r>
                      <a:rPr lang="en-US" sz="1600" i="1">
                        <a:latin typeface="Cambria Math"/>
                        <a:ea typeface="Cambria Math"/>
                      </a:rPr>
                      <m:t>×</m:t>
                    </m:r>
                  </m:oMath>
                </a14:m>
                <a:r>
                  <a:rPr lang="en-US" sz="1600" i="1" dirty="0"/>
                  <a:t>  SR 7.3m  =  </a:t>
                </a:r>
                <a:r>
                  <a:rPr lang="en-US" sz="1600" i="1" u="sng" dirty="0">
                    <a:solidFill>
                      <a:srgbClr val="0070C0"/>
                    </a:solidFill>
                  </a:rPr>
                  <a:t>SR 1.1m </a:t>
                </a:r>
              </a:p>
              <a:p>
                <a:pPr algn="l"/>
                <a:endParaRPr lang="en-US" sz="1600" i="1" dirty="0"/>
              </a:p>
              <a:p>
                <a:pPr marL="285750" indent="-285750">
                  <a:buFontTx/>
                  <a:buChar char="-"/>
                </a:pPr>
                <a:r>
                  <a:rPr lang="en-US" sz="1600" i="1" dirty="0"/>
                  <a:t>Then, URR = </a:t>
                </a:r>
                <a:r>
                  <a:rPr lang="en-US" sz="1600" i="1" u="sng" dirty="0">
                    <a:solidFill>
                      <a:srgbClr val="0070C0"/>
                    </a:solidFill>
                  </a:rPr>
                  <a:t>SR 1.1m</a:t>
                </a:r>
                <a:r>
                  <a:rPr lang="en-US" sz="1600" i="1" dirty="0">
                    <a:solidFill>
                      <a:srgbClr val="0070C0"/>
                    </a:solidFill>
                  </a:rPr>
                  <a:t/>
                </a:r>
                <a:r>
                  <a:rPr lang="en-US" sz="1600" i="1" dirty="0"/>
                  <a:t>+  0  = </a:t>
                </a:r>
                <a:r>
                  <a:rPr lang="en-US" sz="1600" i="1" u="sng" dirty="0">
                    <a:solidFill>
                      <a:schemeClr val="bg2">
                        <a:lumMod val="75000"/>
                      </a:schemeClr>
                    </a:solidFill>
                  </a:rPr>
                  <a:t>SR 1.1m </a:t>
                </a:r>
                <a:endParaRPr lang="en-US" sz="1600" i="1" u="sng" dirty="0">
                  <a:solidFill>
                    <a:srgbClr val="0070C0"/>
                  </a:solidFill>
                </a:endParaRPr>
              </a:p>
              <a:p>
                <a:pPr algn="l"/>
                <a:endParaRPr lang="en-US" sz="500" i="1" u="sng" dirty="0">
                  <a:solidFill>
                    <a:schemeClr val="bg2">
                      <a:lumMod val="75000"/>
                    </a:schemeClr>
                  </a:solidFill>
                </a:endParaRPr>
              </a:p>
            </p:txBody>
          </p:sp>
        </mc:Choice>
        <mc:Fallback>
          <p:sp>
            <p:nvSpPr>
              <p:cNvPr id="25" name="TextBox 24"/>
              <p:cNvSpPr txBox="1">
                <a:spLocks noRot="1" noChangeAspect="1" noMove="1" noResize="1" noEditPoints="1" noAdjustHandles="1" noChangeArrowheads="1" noChangeShapeType="1" noTextEdit="1"/>
              </p:cNvSpPr>
              <p:nvPr/>
            </p:nvSpPr>
            <p:spPr>
              <a:xfrm>
                <a:off x="375794" y="3397118"/>
                <a:ext cx="9082234" cy="3246210"/>
              </a:xfrm>
              <a:prstGeom prst="rect">
                <a:avLst/>
              </a:prstGeom>
              <a:blipFill rotWithShape="0">
                <a:blip r:embed="rId2"/>
                <a:stretch>
                  <a:fillRect l="-201"/>
                </a:stretch>
              </a:blipFill>
              <a:ln w="38100">
                <a:solidFill>
                  <a:schemeClr val="tx1"/>
                </a:solidFill>
              </a:ln>
            </p:spPr>
            <p:txBody>
              <a:bodyPr/>
              <a:lstStyle/>
              <a:p>
                <a:r>
                  <a:rPr lang="en-US">
                    <a:noFill/>
                  </a:rPr>
                  <a:t> </a:t>
                </a:r>
              </a:p>
            </p:txBody>
          </p:sp>
        </mc:Fallback>
      </mc:AlternateContent>
    </p:spTree>
    <p:extLst>
      <p:ext uri="{BB962C8B-B14F-4D97-AF65-F5344CB8AC3E}">
        <p14:creationId xmlns:p14="http://schemas.microsoft.com/office/powerpoint/2010/main" xmlns="" val="293287800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t>Technical Provisions </a:t>
            </a:r>
          </a:p>
        </p:txBody>
      </p:sp>
      <p:sp>
        <p:nvSpPr>
          <p:cNvPr id="3" name="Content Placeholder 2"/>
          <p:cNvSpPr>
            <a:spLocks noGrp="1"/>
          </p:cNvSpPr>
          <p:nvPr>
            <p:ph idx="1"/>
          </p:nvPr>
        </p:nvSpPr>
        <p:spPr>
          <a:xfrm>
            <a:off x="157163" y="1711460"/>
            <a:ext cx="9519497" cy="4387587"/>
          </a:xfrm>
        </p:spPr>
        <p:txBody>
          <a:bodyPr>
            <a:normAutofit/>
          </a:bodyPr>
          <a:lstStyle/>
          <a:p>
            <a:pPr marL="285750" indent="-285750">
              <a:lnSpc>
                <a:spcPct val="200000"/>
              </a:lnSpc>
              <a:buFont typeface="Arial" panose="020B0604020202020204" pitchFamily="34" charset="0"/>
              <a:buChar char="•"/>
            </a:pPr>
            <a:r>
              <a:rPr lang="en-US" b="0" dirty="0"/>
              <a:t>This reserve to the companies that do not have adequate capital to cover the </a:t>
            </a:r>
            <a:r>
              <a:rPr lang="en-US" u="sng" dirty="0">
                <a:solidFill>
                  <a:srgbClr val="FF0000"/>
                </a:solidFill>
              </a:rPr>
              <a:t>market risk</a:t>
            </a:r>
          </a:p>
          <a:p>
            <a:pPr marL="285750" indent="-285750">
              <a:lnSpc>
                <a:spcPct val="200000"/>
              </a:lnSpc>
              <a:buFont typeface="Arial" panose="020B0604020202020204" pitchFamily="34" charset="0"/>
              <a:buChar char="•"/>
            </a:pPr>
            <a:r>
              <a:rPr lang="en-US" b="0" dirty="0"/>
              <a:t>Two main parts of this reserve , Equity like asset and long bond like asset</a:t>
            </a:r>
          </a:p>
          <a:p>
            <a:pPr marL="285750" indent="-285750">
              <a:lnSpc>
                <a:spcPct val="200000"/>
              </a:lnSpc>
              <a:buFont typeface="Arial" panose="020B0604020202020204" pitchFamily="34" charset="0"/>
              <a:buChar char="•"/>
            </a:pPr>
            <a:r>
              <a:rPr lang="en-US" b="0" dirty="0"/>
              <a:t>Equity like </a:t>
            </a:r>
            <a:r>
              <a:rPr lang="en-US" b="0" dirty="0" smtClean="0"/>
              <a:t>asset includes: </a:t>
            </a:r>
            <a:r>
              <a:rPr lang="en-US" b="0" dirty="0"/>
              <a:t>Shares, real estate fund and equity mutual fund </a:t>
            </a:r>
          </a:p>
          <a:p>
            <a:pPr marL="285750" indent="-285750">
              <a:lnSpc>
                <a:spcPct val="200000"/>
              </a:lnSpc>
              <a:buFont typeface="Arial" panose="020B0604020202020204" pitchFamily="34" charset="0"/>
              <a:buChar char="•"/>
            </a:pPr>
            <a:r>
              <a:rPr lang="en-US" b="0" dirty="0"/>
              <a:t>Long bond like </a:t>
            </a:r>
            <a:r>
              <a:rPr lang="en-US" b="0" dirty="0" smtClean="0"/>
              <a:t>asset includes: </a:t>
            </a:r>
            <a:r>
              <a:rPr lang="en-US" b="0" dirty="0"/>
              <a:t>payments and outstanding term in excess of 5 years including bond and </a:t>
            </a:r>
            <a:r>
              <a:rPr lang="en-US" b="0" dirty="0" smtClean="0"/>
              <a:t>Sukuk</a:t>
            </a:r>
          </a:p>
          <a:p>
            <a:pPr algn="ctr">
              <a:lnSpc>
                <a:spcPct val="200000"/>
              </a:lnSpc>
            </a:pPr>
            <a:endParaRPr lang="en-US" b="0" dirty="0" smtClean="0"/>
          </a:p>
          <a:p>
            <a:pPr algn="ctr">
              <a:lnSpc>
                <a:spcPct val="200000"/>
              </a:lnSpc>
            </a:pPr>
            <a:r>
              <a:rPr lang="en-US" dirty="0" smtClean="0"/>
              <a:t>B𝑎𝑠𝑖𝑐 M𝑖𝑠𝑚𝑎𝑡ℎ𝑐ℎ R𝑒𝑠𝑒𝑟𝑣𝑒 = 50% E𝑞𝑢𝑖𝑡𝑦 𝑙𝑖𝑘𝑒 𝑎𝑠𝑠𝑒𝑡 + 20% 𝑙𝑜𝑛𝑔 𝑏𝑜𝑛𝑑 𝑙𝑖𝑘𝑒 𝑎𝑠𝑠𝑒𝑡 </a:t>
            </a:r>
          </a:p>
          <a:p>
            <a:pPr lvl="2">
              <a:lnSpc>
                <a:spcPct val="200000"/>
              </a:lnSpc>
            </a:pPr>
            <a:endParaRPr lang="en-US" b="0" dirty="0"/>
          </a:p>
          <a:p>
            <a:pPr>
              <a:lnSpc>
                <a:spcPct val="200000"/>
              </a:lnSpc>
            </a:pPr>
            <a:endParaRPr lang="en-US" b="0" dirty="0"/>
          </a:p>
        </p:txBody>
      </p:sp>
      <p:sp>
        <p:nvSpPr>
          <p:cNvPr id="6" name="Title 1"/>
          <p:cNvSpPr txBox="1">
            <a:spLocks/>
          </p:cNvSpPr>
          <p:nvPr/>
        </p:nvSpPr>
        <p:spPr>
          <a:xfrm>
            <a:off x="157163" y="547830"/>
            <a:ext cx="9519497" cy="116362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r>
              <a:rPr lang="en-US" dirty="0"/>
              <a:t>Asset Mismatch R</a:t>
            </a:r>
            <a:r>
              <a:rPr lang="en-US" dirty="0" smtClean="0"/>
              <a:t>eserve</a:t>
            </a:r>
            <a:endParaRPr kumimoji="0" lang="en-US" sz="4400" i="0" u="none" strike="noStrike" kern="1200" cap="none" spc="0" normalizeH="0" baseline="0" noProof="0" dirty="0">
              <a:ln>
                <a:noFill/>
              </a:ln>
              <a:solidFill>
                <a:sysClr val="windowText" lastClr="000000"/>
              </a:solidFill>
              <a:effectLst/>
              <a:uLnTx/>
              <a:uFillTx/>
              <a:latin typeface="Calibri Light" panose="020F0302020204030204"/>
            </a:endParaRPr>
          </a:p>
        </p:txBody>
      </p:sp>
    </p:spTree>
    <p:extLst>
      <p:ext uri="{BB962C8B-B14F-4D97-AF65-F5344CB8AC3E}">
        <p14:creationId xmlns:p14="http://schemas.microsoft.com/office/powerpoint/2010/main" xmlns="" val="35361663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t>Introduction</a:t>
            </a:r>
          </a:p>
        </p:txBody>
      </p:sp>
      <p:sp>
        <p:nvSpPr>
          <p:cNvPr id="5" name="Title 1"/>
          <p:cNvSpPr txBox="1">
            <a:spLocks/>
          </p:cNvSpPr>
          <p:nvPr/>
        </p:nvSpPr>
        <p:spPr>
          <a:xfrm>
            <a:off x="457200" y="385898"/>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r>
              <a:rPr lang="en-US" dirty="0"/>
              <a:t>Who is the Actuary?</a:t>
            </a:r>
            <a:endParaRPr kumimoji="0" lang="en-US" sz="4400" b="0"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graphicFrame>
        <p:nvGraphicFramePr>
          <p:cNvPr id="8" name="Content Placeholder 3"/>
          <p:cNvGraphicFramePr>
            <a:graphicFrameLocks/>
          </p:cNvGraphicFramePr>
          <p:nvPr/>
        </p:nvGraphicFramePr>
        <p:xfrm>
          <a:off x="362465" y="1661160"/>
          <a:ext cx="9244831" cy="48384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54758720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t>Technical Provisions </a:t>
            </a:r>
          </a:p>
        </p:txBody>
      </p:sp>
      <p:sp>
        <p:nvSpPr>
          <p:cNvPr id="3" name="Content Placeholder 2"/>
          <p:cNvSpPr>
            <a:spLocks noGrp="1"/>
          </p:cNvSpPr>
          <p:nvPr>
            <p:ph idx="1"/>
          </p:nvPr>
        </p:nvSpPr>
        <p:spPr>
          <a:xfrm>
            <a:off x="157163" y="1711460"/>
            <a:ext cx="5148005" cy="4582248"/>
          </a:xfrm>
        </p:spPr>
        <p:txBody>
          <a:bodyPr>
            <a:normAutofit/>
          </a:bodyPr>
          <a:lstStyle/>
          <a:p>
            <a:pPr marL="285750" indent="-285750">
              <a:lnSpc>
                <a:spcPct val="150000"/>
              </a:lnSpc>
              <a:buFont typeface="Arial" panose="020B0604020202020204" pitchFamily="34" charset="0"/>
              <a:buChar char="•"/>
            </a:pPr>
            <a:r>
              <a:rPr lang="en-US" b="0" dirty="0" smtClean="0"/>
              <a:t>Compare what was booked with the actual experience. In other word, how close are we in expecting the future obligations </a:t>
            </a:r>
            <a:endParaRPr lang="en-US" b="0" dirty="0"/>
          </a:p>
          <a:p>
            <a:pPr marL="285750" indent="-285750">
              <a:lnSpc>
                <a:spcPct val="150000"/>
              </a:lnSpc>
              <a:buFont typeface="Arial" panose="020B0604020202020204" pitchFamily="34" charset="0"/>
              <a:buChar char="•"/>
            </a:pPr>
            <a:endParaRPr lang="en-US" b="0" dirty="0"/>
          </a:p>
          <a:p>
            <a:pPr marL="285750" indent="-285750">
              <a:lnSpc>
                <a:spcPct val="150000"/>
              </a:lnSpc>
              <a:buFont typeface="Arial" panose="020B0604020202020204" pitchFamily="34" charset="0"/>
              <a:buChar char="•"/>
            </a:pPr>
            <a:r>
              <a:rPr lang="en-US" b="0" dirty="0"/>
              <a:t>For short tail claims it is especially useful when most claims have been paid within 3 or 6 months of the accident date.</a:t>
            </a:r>
          </a:p>
          <a:p>
            <a:pPr marL="285750" indent="-285750">
              <a:lnSpc>
                <a:spcPct val="150000"/>
              </a:lnSpc>
              <a:buFont typeface="Arial" panose="020B0604020202020204" pitchFamily="34" charset="0"/>
              <a:buChar char="•"/>
            </a:pPr>
            <a:endParaRPr lang="en-US" b="0" dirty="0"/>
          </a:p>
          <a:p>
            <a:pPr marL="285750" indent="-285750">
              <a:lnSpc>
                <a:spcPct val="150000"/>
              </a:lnSpc>
              <a:buFont typeface="Arial" panose="020B0604020202020204" pitchFamily="34" charset="0"/>
              <a:buChar char="•"/>
            </a:pPr>
            <a:r>
              <a:rPr lang="en-US" b="0" dirty="0"/>
              <a:t>Medical and Motor in Saudi Arabia are short tail.</a:t>
            </a:r>
          </a:p>
          <a:p>
            <a:pPr lvl="2">
              <a:lnSpc>
                <a:spcPct val="150000"/>
              </a:lnSpc>
            </a:pPr>
            <a:endParaRPr lang="en-US" b="0" dirty="0"/>
          </a:p>
          <a:p>
            <a:pPr>
              <a:lnSpc>
                <a:spcPct val="200000"/>
              </a:lnSpc>
            </a:pPr>
            <a:endParaRPr lang="en-US" b="0" dirty="0"/>
          </a:p>
        </p:txBody>
      </p:sp>
      <p:sp>
        <p:nvSpPr>
          <p:cNvPr id="6" name="Title 1"/>
          <p:cNvSpPr txBox="1">
            <a:spLocks/>
          </p:cNvSpPr>
          <p:nvPr/>
        </p:nvSpPr>
        <p:spPr>
          <a:xfrm>
            <a:off x="157163" y="547830"/>
            <a:ext cx="9519497" cy="116362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r>
              <a:rPr lang="en-US" dirty="0">
                <a:solidFill>
                  <a:srgbClr val="000000"/>
                </a:solidFill>
              </a:rPr>
              <a:t>Back-Testing</a:t>
            </a:r>
            <a:endParaRPr kumimoji="0" lang="en-US" sz="4400" i="0" u="none" strike="noStrike" kern="1200" cap="none" spc="0" normalizeH="0" baseline="0" noProof="0" dirty="0">
              <a:ln>
                <a:noFill/>
              </a:ln>
              <a:solidFill>
                <a:sysClr val="windowText" lastClr="000000"/>
              </a:solidFill>
              <a:effectLst/>
              <a:uLnTx/>
              <a:uFillTx/>
              <a:latin typeface="Calibri Light" panose="020F0302020204030204"/>
            </a:endParaRPr>
          </a:p>
        </p:txBody>
      </p:sp>
      <p:pic>
        <p:nvPicPr>
          <p:cNvPr id="4098" name="Picture 2" descr="http://forexnewsstand.com/wp-content/uploads/2015/08/testing1.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305168" y="2060667"/>
            <a:ext cx="3855308" cy="258547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19624389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Solvency</a:t>
            </a:r>
            <a:endParaRPr lang="en-US" dirty="0"/>
          </a:p>
        </p:txBody>
      </p:sp>
      <mc:AlternateContent xmlns:mc="http://schemas.openxmlformats.org/markup-compatibility/2006">
        <mc:Choice xmlns:a14="http://schemas.microsoft.com/office/drawing/2010/main" xmlns="" Requires="a14">
          <p:sp>
            <p:nvSpPr>
              <p:cNvPr id="3" name="Content Placeholder 2"/>
              <p:cNvSpPr>
                <a:spLocks noGrp="1"/>
              </p:cNvSpPr>
              <p:nvPr>
                <p:ph idx="1"/>
              </p:nvPr>
            </p:nvSpPr>
            <p:spPr>
              <a:xfrm>
                <a:off x="457200" y="774357"/>
                <a:ext cx="4880919" cy="5436973"/>
              </a:xfrm>
            </p:spPr>
            <p:txBody>
              <a:bodyPr>
                <a:normAutofit fontScale="85000" lnSpcReduction="10000"/>
              </a:bodyPr>
              <a:lstStyle/>
              <a:p>
                <a:r>
                  <a:rPr lang="en-US" dirty="0" smtClean="0">
                    <a:solidFill>
                      <a:srgbClr val="FF0000"/>
                    </a:solidFill>
                  </a:rPr>
                  <a:t>The solvency margin </a:t>
                </a:r>
                <a:r>
                  <a:rPr lang="en-US" dirty="0" smtClean="0"/>
                  <a:t>is an indicator for the company that </a:t>
                </a:r>
                <a:r>
                  <a:rPr lang="en-US" i="1" u="sng" dirty="0" smtClean="0"/>
                  <a:t>will be able to meet its obligations</a:t>
                </a:r>
              </a:p>
              <a:p>
                <a:endParaRPr lang="en-US" i="1" u="sng" dirty="0" smtClean="0"/>
              </a:p>
              <a:p>
                <a:r>
                  <a:rPr lang="en-US" dirty="0" smtClean="0"/>
                  <a:t>SAMA wants the company to be solvent which means the solvency margin above 100%</a:t>
                </a:r>
              </a:p>
              <a:p>
                <a:endParaRPr lang="en-US" dirty="0" smtClean="0"/>
              </a:p>
              <a:p>
                <a:endParaRPr lang="en-US" dirty="0"/>
              </a:p>
              <a:p>
                <a:endParaRPr lang="en-US" dirty="0" smtClean="0"/>
              </a:p>
              <a:p>
                <a:r>
                  <a:rPr lang="en-US" b="0" dirty="0" smtClean="0"/>
                  <a:t>The method to calculate the solvency margin:</a:t>
                </a:r>
              </a:p>
              <a:p>
                <a:endParaRPr lang="en-US" dirty="0"/>
              </a:p>
              <a:p>
                <a:pPr/>
                <a14:m>
                  <m:oMathPara xmlns:m="http://schemas.openxmlformats.org/officeDocument/2006/math">
                    <m:oMathParaPr>
                      <m:jc m:val="centerGroup"/>
                    </m:oMathParaPr>
                    <m:oMath xmlns:m="http://schemas.openxmlformats.org/officeDocument/2006/math">
                      <m:r>
                        <a:rPr lang="en-US" b="1" i="1" smtClean="0">
                          <a:latin typeface="Cambria Math" panose="02040503050406030204" pitchFamily="18" charset="0"/>
                        </a:rPr>
                        <m:t>𝑺𝒐𝒍𝒗𝒆𝒏𝒄𝒚</m:t>
                      </m:r>
                      <m:r>
                        <a:rPr lang="en-US" b="1" i="1" smtClean="0">
                          <a:latin typeface="Cambria Math" panose="02040503050406030204" pitchFamily="18" charset="0"/>
                        </a:rPr>
                        <m:t> </m:t>
                      </m:r>
                      <m:r>
                        <a:rPr lang="en-US" b="1" i="1" smtClean="0">
                          <a:latin typeface="Cambria Math" panose="02040503050406030204" pitchFamily="18" charset="0"/>
                        </a:rPr>
                        <m:t>𝑴𝒂𝒓𝒈𝒊𝒏</m:t>
                      </m:r>
                      <m:r>
                        <a:rPr lang="en-US" b="1" i="1" smtClean="0">
                          <a:latin typeface="Cambria Math" panose="02040503050406030204" pitchFamily="18" charset="0"/>
                        </a:rPr>
                        <m:t>= </m:t>
                      </m:r>
                      <m:f>
                        <m:fPr>
                          <m:ctrlPr>
                            <a:rPr lang="en-US" b="1" i="1" smtClean="0">
                              <a:latin typeface="Cambria Math" panose="02040503050406030204" pitchFamily="18" charset="0"/>
                            </a:rPr>
                          </m:ctrlPr>
                        </m:fPr>
                        <m:num>
                          <m:r>
                            <a:rPr lang="en-US" b="1" i="1" smtClean="0">
                              <a:latin typeface="Cambria Math" panose="02040503050406030204" pitchFamily="18" charset="0"/>
                            </a:rPr>
                            <m:t>𝑵𝒆𝒕</m:t>
                          </m:r>
                          <m:r>
                            <a:rPr lang="en-US" b="1" i="1" smtClean="0">
                              <a:latin typeface="Cambria Math" panose="02040503050406030204" pitchFamily="18" charset="0"/>
                            </a:rPr>
                            <m:t> </m:t>
                          </m:r>
                          <m:r>
                            <a:rPr lang="en-US" b="1" i="1" smtClean="0">
                              <a:latin typeface="Cambria Math" panose="02040503050406030204" pitchFamily="18" charset="0"/>
                            </a:rPr>
                            <m:t>𝒂𝒅𝒎𝒊𝒔𝒔𝒊𝒃𝒍𝒆</m:t>
                          </m:r>
                          <m:r>
                            <a:rPr lang="en-US" b="1" i="1" smtClean="0">
                              <a:latin typeface="Cambria Math" panose="02040503050406030204" pitchFamily="18" charset="0"/>
                            </a:rPr>
                            <m:t> </m:t>
                          </m:r>
                          <m:r>
                            <a:rPr lang="en-US" b="1" i="1" smtClean="0">
                              <a:latin typeface="Cambria Math" panose="02040503050406030204" pitchFamily="18" charset="0"/>
                            </a:rPr>
                            <m:t>𝒂𝒔𝒔𝒆𝒕</m:t>
                          </m:r>
                          <m:r>
                            <a:rPr lang="en-US" b="1" i="1" smtClean="0">
                              <a:latin typeface="Cambria Math" panose="02040503050406030204" pitchFamily="18" charset="0"/>
                            </a:rPr>
                            <m:t> </m:t>
                          </m:r>
                        </m:num>
                        <m:den>
                          <m:r>
                            <a:rPr lang="en-US" b="1" i="1" smtClean="0">
                              <a:latin typeface="Cambria Math" panose="02040503050406030204" pitchFamily="18" charset="0"/>
                            </a:rPr>
                            <m:t>𝑴𝒂𝒙𝒊𝒎𝒖𝒎</m:t>
                          </m:r>
                          <m:d>
                            <m:dPr>
                              <m:ctrlPr>
                                <a:rPr lang="en-US" b="1" i="1" smtClean="0">
                                  <a:latin typeface="Cambria Math" panose="02040503050406030204" pitchFamily="18" charset="0"/>
                                </a:rPr>
                              </m:ctrlPr>
                            </m:dPr>
                            <m:e>
                              <m:r>
                                <a:rPr lang="en-US" b="1" i="1" smtClean="0">
                                  <a:latin typeface="Cambria Math" panose="02040503050406030204" pitchFamily="18" charset="0"/>
                                </a:rPr>
                                <m:t> </m:t>
                              </m:r>
                              <m:r>
                                <a:rPr lang="en-US" b="1" i="1" smtClean="0">
                                  <a:latin typeface="Cambria Math" panose="02040503050406030204" pitchFamily="18" charset="0"/>
                                </a:rPr>
                                <m:t>𝑨</m:t>
                              </m:r>
                              <m:r>
                                <a:rPr lang="en-US" b="1" i="1" smtClean="0">
                                  <a:latin typeface="Cambria Math" panose="02040503050406030204" pitchFamily="18" charset="0"/>
                                </a:rPr>
                                <m:t>, </m:t>
                              </m:r>
                              <m:r>
                                <a:rPr lang="en-US" b="1" i="1" smtClean="0">
                                  <a:latin typeface="Cambria Math" panose="02040503050406030204" pitchFamily="18" charset="0"/>
                                </a:rPr>
                                <m:t>𝑩</m:t>
                              </m:r>
                              <m:r>
                                <a:rPr lang="en-US" b="1" i="1" smtClean="0">
                                  <a:latin typeface="Cambria Math" panose="02040503050406030204" pitchFamily="18" charset="0"/>
                                </a:rPr>
                                <m:t>, </m:t>
                              </m:r>
                              <m:r>
                                <a:rPr lang="en-US" b="1" i="1" smtClean="0">
                                  <a:latin typeface="Cambria Math" panose="02040503050406030204" pitchFamily="18" charset="0"/>
                                </a:rPr>
                                <m:t>𝑪</m:t>
                              </m:r>
                              <m:r>
                                <a:rPr lang="en-US" b="1" i="1" smtClean="0">
                                  <a:latin typeface="Cambria Math" panose="02040503050406030204" pitchFamily="18" charset="0"/>
                                </a:rPr>
                                <m:t> </m:t>
                              </m:r>
                            </m:e>
                          </m:d>
                          <m:r>
                            <a:rPr lang="en-US" b="1" i="1" smtClean="0">
                              <a:latin typeface="Cambria Math" panose="02040503050406030204" pitchFamily="18" charset="0"/>
                            </a:rPr>
                            <m:t>+</m:t>
                          </m:r>
                          <m:r>
                            <a:rPr lang="en-US" b="1" i="1" smtClean="0">
                              <a:latin typeface="Cambria Math" panose="02040503050406030204" pitchFamily="18" charset="0"/>
                            </a:rPr>
                            <m:t>𝑫</m:t>
                          </m:r>
                        </m:den>
                      </m:f>
                    </m:oMath>
                  </m:oMathPara>
                </a14:m>
                <a:endParaRPr lang="en-US" b="1" dirty="0" smtClean="0"/>
              </a:p>
              <a:p>
                <a:endParaRPr lang="en-US" b="1" dirty="0" smtClean="0"/>
              </a:p>
              <a:p>
                <a:endParaRPr lang="en-US" b="0" dirty="0" smtClean="0"/>
              </a:p>
              <a:p>
                <a:r>
                  <a:rPr lang="en-US" b="0" dirty="0" smtClean="0"/>
                  <a:t>A: Minimum capital requirement (100M for insurance company and 200M for reinsurance company)</a:t>
                </a:r>
              </a:p>
              <a:p>
                <a:endParaRPr lang="en-US" b="0" dirty="0" smtClean="0"/>
              </a:p>
              <a:p>
                <a:r>
                  <a:rPr lang="en-US" b="0" dirty="0" smtClean="0"/>
                  <a:t>B: Total required margin on premium basis</a:t>
                </a:r>
              </a:p>
              <a:p>
                <a:endParaRPr lang="en-US" b="0" dirty="0" smtClean="0"/>
              </a:p>
              <a:p>
                <a:r>
                  <a:rPr lang="en-US" b="0" dirty="0" smtClean="0"/>
                  <a:t>C: Total required margin on claims basis  </a:t>
                </a:r>
              </a:p>
              <a:p>
                <a:endParaRPr lang="en-US" b="0" dirty="0" smtClean="0"/>
              </a:p>
              <a:p>
                <a:r>
                  <a:rPr lang="en-US" b="0" dirty="0" smtClean="0"/>
                  <a:t>D: The mathematical reserve for protection and saving</a:t>
                </a:r>
              </a:p>
              <a:p>
                <a:endParaRPr lang="en-US" dirty="0"/>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457200" y="774357"/>
                <a:ext cx="4880919" cy="5436973"/>
              </a:xfrm>
              <a:blipFill rotWithShape="0">
                <a:blip r:embed="rId2"/>
                <a:stretch>
                  <a:fillRect l="-2247" t="-1345" r="-2122"/>
                </a:stretch>
              </a:blipFill>
            </p:spPr>
            <p:txBody>
              <a:bodyPr/>
              <a:lstStyle/>
              <a:p>
                <a:r>
                  <a:rPr lang="en-US">
                    <a:noFill/>
                  </a:rPr>
                  <a:t> </a:t>
                </a:r>
              </a:p>
            </p:txBody>
          </p:sp>
        </mc:Fallback>
      </mc:AlternateContent>
      <p:sp>
        <p:nvSpPr>
          <p:cNvPr id="4" name="AutoShape 2" descr="https://encrypted-tbn0.gstatic.com/images?q=tbn:ANd9GcRQbIyCwygv9tEiWilreESvND1J5rKjxGBDdm6yOdqYdlSL-w8j"/>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pic>
        <p:nvPicPr>
          <p:cNvPr id="5124" name="Picture 4" descr="Abstract word cloud for Solvency with related tags and terms Stock Photo - 16468067"/>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5390410" y="1378292"/>
            <a:ext cx="4286250" cy="4229101"/>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2896038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Opportunities</a:t>
            </a:r>
            <a:endParaRPr lang="en-US" dirty="0"/>
          </a:p>
        </p:txBody>
      </p:sp>
      <p:sp>
        <p:nvSpPr>
          <p:cNvPr id="4" name="Text Placeholder 3"/>
          <p:cNvSpPr>
            <a:spLocks noGrp="1"/>
          </p:cNvSpPr>
          <p:nvPr>
            <p:ph type="body" sz="quarter" idx="13"/>
          </p:nvPr>
        </p:nvSpPr>
        <p:spPr>
          <a:xfrm>
            <a:off x="333631" y="989416"/>
            <a:ext cx="5251623" cy="5312530"/>
          </a:xfrm>
        </p:spPr>
        <p:txBody>
          <a:bodyPr>
            <a:normAutofit/>
          </a:bodyPr>
          <a:lstStyle/>
          <a:p>
            <a:r>
              <a:rPr lang="en-US" dirty="0" smtClean="0"/>
              <a:t>There are only three licensed actuarial service companies (Manar Sigma, </a:t>
            </a:r>
            <a:r>
              <a:rPr lang="en-US" dirty="0" err="1" smtClean="0"/>
              <a:t>Actu</a:t>
            </a:r>
            <a:r>
              <a:rPr lang="en-US" dirty="0" smtClean="0"/>
              <a:t>-Scope and </a:t>
            </a:r>
            <a:r>
              <a:rPr lang="en-US" dirty="0" err="1" smtClean="0"/>
              <a:t>Alkhwarizmi</a:t>
            </a:r>
            <a:r>
              <a:rPr lang="en-US" dirty="0" smtClean="0"/>
              <a:t>). We have other global actuarial service companies that are appointed actuary to the insurance companies(Lux, Sidat Hyder, … </a:t>
            </a:r>
            <a:r>
              <a:rPr lang="en-US" dirty="0" err="1" smtClean="0"/>
              <a:t>etc</a:t>
            </a:r>
            <a:r>
              <a:rPr lang="en-US" dirty="0" smtClean="0"/>
              <a:t>)</a:t>
            </a:r>
          </a:p>
          <a:p>
            <a:endParaRPr lang="en-US" dirty="0"/>
          </a:p>
          <a:p>
            <a:r>
              <a:rPr lang="en-US" dirty="0" smtClean="0"/>
              <a:t>It can be considered as major opportunities for the new Saudi Fellows</a:t>
            </a:r>
          </a:p>
          <a:p>
            <a:endParaRPr lang="en-US" dirty="0"/>
          </a:p>
          <a:p>
            <a:r>
              <a:rPr lang="en-US" dirty="0" smtClean="0"/>
              <a:t>The Penetration of the non mandatory insurance still considered as in low point, thus increase it will open more opportunities </a:t>
            </a:r>
          </a:p>
          <a:p>
            <a:endParaRPr lang="en-US" dirty="0"/>
          </a:p>
          <a:p>
            <a:r>
              <a:rPr lang="en-US" dirty="0" smtClean="0"/>
              <a:t>Recently, the First Saudi Fellow has got the designation, Mr. Ahmad Al-</a:t>
            </a:r>
            <a:r>
              <a:rPr lang="en-US" dirty="0" err="1" smtClean="0"/>
              <a:t>Quraishi</a:t>
            </a:r>
            <a:endParaRPr lang="en-US" dirty="0"/>
          </a:p>
          <a:p>
            <a:endParaRPr lang="en-US" dirty="0" smtClean="0"/>
          </a:p>
          <a:p>
            <a:r>
              <a:rPr lang="en-US" dirty="0" smtClean="0"/>
              <a:t>All of the insurance companies will have to develop their technical expertise of their human resources</a:t>
            </a:r>
            <a:endParaRPr lang="en-US" dirty="0"/>
          </a:p>
        </p:txBody>
      </p:sp>
      <p:pic>
        <p:nvPicPr>
          <p:cNvPr id="2050" name="Picture 2" descr="http://previews.123rf.com/images/kbuntu/kbuntu1208/kbuntu120800136/14955721-Magnified-illustration-with-the-word-Opportunities-on-white-background--Stock-Illustration.jpg"/>
          <p:cNvPicPr>
            <a:picLocks noGrp="1" noChangeAspect="1" noChangeArrowheads="1"/>
          </p:cNvPicPr>
          <p:nvPr>
            <p:ph idx="4294967295"/>
          </p:nvPr>
        </p:nvPicPr>
        <p:blipFill>
          <a:blip r:embed="rId2" cstate="print">
            <a:extLst>
              <a:ext uri="{28A0092B-C50C-407E-A947-70E740481C1C}">
                <a14:useLocalDpi xmlns:a14="http://schemas.microsoft.com/office/drawing/2010/main" xmlns="" val="0"/>
              </a:ext>
            </a:extLst>
          </a:blip>
          <a:srcRect/>
          <a:stretch>
            <a:fillRect/>
          </a:stretch>
        </p:blipFill>
        <p:spPr bwMode="auto">
          <a:xfrm>
            <a:off x="6524625" y="2006600"/>
            <a:ext cx="3381375" cy="2532063"/>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7404459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 </a:t>
            </a:r>
            <a:endParaRPr lang="en-US" dirty="0"/>
          </a:p>
        </p:txBody>
      </p:sp>
      <p:sp>
        <p:nvSpPr>
          <p:cNvPr id="3" name="Text Placeholder 2"/>
          <p:cNvSpPr>
            <a:spLocks noGrp="1"/>
          </p:cNvSpPr>
          <p:nvPr>
            <p:ph type="body" sz="quarter" idx="13"/>
          </p:nvPr>
        </p:nvSpPr>
        <p:spPr/>
        <p:txBody>
          <a:bodyPr/>
          <a:lstStyle/>
          <a:p>
            <a:r>
              <a:rPr lang="en-US" u="sng" dirty="0" smtClean="0">
                <a:hlinkClick r:id="rId2"/>
              </a:rPr>
              <a:t>www.soa.org</a:t>
            </a:r>
          </a:p>
          <a:p>
            <a:endParaRPr lang="en-US" u="sng" dirty="0">
              <a:hlinkClick r:id="rId2"/>
            </a:endParaRPr>
          </a:p>
          <a:p>
            <a:r>
              <a:rPr lang="en-US" u="sng" dirty="0" smtClean="0">
                <a:hlinkClick r:id="rId3"/>
              </a:rPr>
              <a:t>www.casact.org</a:t>
            </a:r>
          </a:p>
          <a:p>
            <a:endParaRPr lang="en-US" u="sng" dirty="0">
              <a:hlinkClick r:id="rId3"/>
            </a:endParaRPr>
          </a:p>
          <a:p>
            <a:r>
              <a:rPr lang="en-US" u="sng" dirty="0" smtClean="0">
                <a:hlinkClick r:id="rId4"/>
              </a:rPr>
              <a:t>www.BeAnActuary.org</a:t>
            </a:r>
            <a:endParaRPr lang="en-US" u="sng" dirty="0" smtClean="0"/>
          </a:p>
          <a:p>
            <a:endParaRPr lang="en-US" u="sng" dirty="0" smtClean="0"/>
          </a:p>
          <a:p>
            <a:r>
              <a:rPr lang="en-US" u="sng" dirty="0" smtClean="0">
                <a:hlinkClick r:id="rId5"/>
              </a:rPr>
              <a:t>www.SAMA.Gov.SA</a:t>
            </a:r>
            <a:endParaRPr lang="en-US" u="sng" dirty="0" smtClean="0"/>
          </a:p>
          <a:p>
            <a:endParaRPr lang="en-US" u="sng" dirty="0" smtClean="0"/>
          </a:p>
          <a:p>
            <a:r>
              <a:rPr lang="en-US" u="sng" dirty="0" smtClean="0"/>
              <a:t>Law on supervision of cooperative insurance companies</a:t>
            </a:r>
          </a:p>
          <a:p>
            <a:endParaRPr lang="en-US" u="sng" dirty="0" smtClean="0"/>
          </a:p>
          <a:p>
            <a:r>
              <a:rPr lang="en-US" u="sng" dirty="0" smtClean="0"/>
              <a:t>Implementing Regulation </a:t>
            </a:r>
          </a:p>
          <a:p>
            <a:endParaRPr lang="en-US" u="sng" dirty="0"/>
          </a:p>
          <a:p>
            <a:r>
              <a:rPr lang="en-US" u="sng" dirty="0" smtClean="0"/>
              <a:t>Actuarial Work Regulation</a:t>
            </a:r>
          </a:p>
          <a:p>
            <a:endParaRPr lang="en-US" u="sng" dirty="0" smtClean="0"/>
          </a:p>
          <a:p>
            <a:endParaRPr lang="en-US" dirty="0"/>
          </a:p>
        </p:txBody>
      </p:sp>
    </p:spTree>
    <p:extLst>
      <p:ext uri="{BB962C8B-B14F-4D97-AF65-F5344CB8AC3E}">
        <p14:creationId xmlns:p14="http://schemas.microsoft.com/office/powerpoint/2010/main" xmlns="" val="77884353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pic>
        <p:nvPicPr>
          <p:cNvPr id="2050" name="Picture 2" descr="http://gabrielledolan.com/newwp/wp-content/uploads/2013/05/any-questions.jpg"/>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1860550" y="1960562"/>
            <a:ext cx="6191250" cy="368617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770010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t>Introduction</a:t>
            </a:r>
          </a:p>
        </p:txBody>
      </p:sp>
      <p:sp>
        <p:nvSpPr>
          <p:cNvPr id="3" name="Content Placeholder 2"/>
          <p:cNvSpPr>
            <a:spLocks noGrp="1"/>
          </p:cNvSpPr>
          <p:nvPr>
            <p:ph idx="1"/>
          </p:nvPr>
        </p:nvSpPr>
        <p:spPr/>
        <p:txBody>
          <a:bodyPr>
            <a:normAutofit/>
          </a:bodyPr>
          <a:lstStyle/>
          <a:p>
            <a:r>
              <a:rPr lang="en-US" b="0" dirty="0"/>
              <a:t>Once you graduate from college there are different </a:t>
            </a:r>
            <a:r>
              <a:rPr lang="en-US" b="0" dirty="0" smtClean="0"/>
              <a:t>options </a:t>
            </a:r>
            <a:r>
              <a:rPr lang="en-US" b="0" dirty="0"/>
              <a:t>for career </a:t>
            </a:r>
            <a:r>
              <a:rPr lang="en-US" b="0" dirty="0" smtClean="0"/>
              <a:t>paths:</a:t>
            </a:r>
            <a:endParaRPr lang="en-US" dirty="0" smtClean="0"/>
          </a:p>
          <a:p>
            <a:pPr lvl="2">
              <a:lnSpc>
                <a:spcPct val="200000"/>
              </a:lnSpc>
            </a:pPr>
            <a:r>
              <a:rPr lang="en-US" dirty="0" smtClean="0"/>
              <a:t>Retirement</a:t>
            </a:r>
            <a:endParaRPr lang="en-US" dirty="0"/>
          </a:p>
          <a:p>
            <a:pPr lvl="2">
              <a:lnSpc>
                <a:spcPct val="200000"/>
              </a:lnSpc>
            </a:pPr>
            <a:r>
              <a:rPr lang="en-US" dirty="0" smtClean="0"/>
              <a:t>Health</a:t>
            </a:r>
          </a:p>
          <a:p>
            <a:pPr lvl="2">
              <a:lnSpc>
                <a:spcPct val="200000"/>
              </a:lnSpc>
            </a:pPr>
            <a:r>
              <a:rPr lang="en-US" dirty="0" smtClean="0"/>
              <a:t>Reserving </a:t>
            </a:r>
          </a:p>
          <a:p>
            <a:pPr lvl="2">
              <a:lnSpc>
                <a:spcPct val="200000"/>
              </a:lnSpc>
            </a:pPr>
            <a:r>
              <a:rPr lang="en-US" dirty="0" smtClean="0"/>
              <a:t>Pricing</a:t>
            </a:r>
          </a:p>
          <a:p>
            <a:pPr lvl="2">
              <a:lnSpc>
                <a:spcPct val="200000"/>
              </a:lnSpc>
            </a:pPr>
            <a:r>
              <a:rPr lang="en-US" dirty="0" smtClean="0"/>
              <a:t>Insurance companies (</a:t>
            </a:r>
            <a:r>
              <a:rPr lang="en-US" dirty="0"/>
              <a:t>60% of all actuaries are employed by Health insurance (SOA</a:t>
            </a:r>
            <a:r>
              <a:rPr lang="en-US" dirty="0" smtClean="0"/>
              <a:t>))</a:t>
            </a:r>
            <a:endParaRPr lang="en-US" dirty="0"/>
          </a:p>
          <a:p>
            <a:pPr lvl="2">
              <a:lnSpc>
                <a:spcPct val="200000"/>
              </a:lnSpc>
            </a:pPr>
            <a:r>
              <a:rPr lang="en-US" dirty="0" smtClean="0"/>
              <a:t>Life Insurance (SOA)</a:t>
            </a:r>
            <a:endParaRPr lang="en-US" dirty="0"/>
          </a:p>
          <a:p>
            <a:pPr lvl="2">
              <a:lnSpc>
                <a:spcPct val="200000"/>
              </a:lnSpc>
            </a:pPr>
            <a:r>
              <a:rPr lang="en-US" dirty="0" smtClean="0"/>
              <a:t>Property and Casualty including auto, homeowners, </a:t>
            </a:r>
            <a:r>
              <a:rPr lang="en-US" dirty="0" err="1" smtClean="0"/>
              <a:t>etc</a:t>
            </a:r>
            <a:r>
              <a:rPr lang="en-US" dirty="0" smtClean="0"/>
              <a:t> (CAS)</a:t>
            </a:r>
            <a:endParaRPr lang="en-US" dirty="0"/>
          </a:p>
        </p:txBody>
      </p:sp>
      <p:sp>
        <p:nvSpPr>
          <p:cNvPr id="6" name="Title 1"/>
          <p:cNvSpPr txBox="1">
            <a:spLocks/>
          </p:cNvSpPr>
          <p:nvPr/>
        </p:nvSpPr>
        <p:spPr>
          <a:xfrm>
            <a:off x="457200" y="385898"/>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r>
              <a:rPr lang="en-US" dirty="0"/>
              <a:t>Career Paths Of An Actuary</a:t>
            </a:r>
            <a:endParaRPr kumimoji="0" lang="en-US" sz="4400" b="1"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959178" y="1861421"/>
            <a:ext cx="3481645" cy="2043833"/>
          </a:xfrm>
          <a:prstGeom prst="rect">
            <a:avLst/>
          </a:prstGeom>
        </p:spPr>
      </p:pic>
    </p:spTree>
    <p:extLst>
      <p:ext uri="{BB962C8B-B14F-4D97-AF65-F5344CB8AC3E}">
        <p14:creationId xmlns:p14="http://schemas.microsoft.com/office/powerpoint/2010/main" xmlns="" val="3389139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t>Introduction</a:t>
            </a:r>
          </a:p>
        </p:txBody>
      </p:sp>
      <p:sp>
        <p:nvSpPr>
          <p:cNvPr id="3" name="Content Placeholder 2"/>
          <p:cNvSpPr>
            <a:spLocks noGrp="1"/>
          </p:cNvSpPr>
          <p:nvPr>
            <p:ph idx="1"/>
          </p:nvPr>
        </p:nvSpPr>
        <p:spPr/>
        <p:txBody>
          <a:bodyPr>
            <a:normAutofit/>
          </a:bodyPr>
          <a:lstStyle/>
          <a:p>
            <a:pPr marL="285750" indent="-285750">
              <a:lnSpc>
                <a:spcPct val="200000"/>
              </a:lnSpc>
              <a:buFont typeface="Arial" panose="020B0604020202020204" pitchFamily="34" charset="0"/>
              <a:buChar char="•"/>
            </a:pPr>
            <a:r>
              <a:rPr lang="en-US" b="0" dirty="0"/>
              <a:t>Present </a:t>
            </a:r>
            <a:r>
              <a:rPr lang="en-US" b="0" dirty="0" smtClean="0"/>
              <a:t>Value:</a:t>
            </a:r>
            <a:r>
              <a:rPr lang="en-US" b="0" dirty="0"/>
              <a:t/>
            </a:r>
            <a:br>
              <a:rPr lang="en-US" b="0" dirty="0"/>
            </a:br>
            <a:r>
              <a:rPr lang="en-US" b="0" dirty="0" smtClean="0"/>
              <a:t>If </a:t>
            </a:r>
            <a:r>
              <a:rPr lang="en-US" b="0" dirty="0"/>
              <a:t>you have a retirement plan that pays you $1,000 a month for as long as you live, how much is that worth today?</a:t>
            </a:r>
            <a:br>
              <a:rPr lang="en-US" b="0" dirty="0"/>
            </a:br>
            <a:r>
              <a:rPr lang="en-US" b="0" dirty="0" smtClean="0"/>
              <a:t>	– You have to account for interest rates (Time Value of Money)</a:t>
            </a:r>
            <a:br>
              <a:rPr lang="en-US" b="0" dirty="0" smtClean="0"/>
            </a:br>
            <a:r>
              <a:rPr lang="en-US" b="0" dirty="0" smtClean="0"/>
              <a:t>	– Also factor in the probability of surviving (Statistics)</a:t>
            </a:r>
            <a:endParaRPr lang="en-US" b="0" dirty="0"/>
          </a:p>
        </p:txBody>
      </p:sp>
      <p:sp>
        <p:nvSpPr>
          <p:cNvPr id="6" name="Title 1"/>
          <p:cNvSpPr txBox="1">
            <a:spLocks/>
          </p:cNvSpPr>
          <p:nvPr/>
        </p:nvSpPr>
        <p:spPr>
          <a:xfrm>
            <a:off x="457200" y="385898"/>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r>
              <a:rPr lang="en-US" dirty="0"/>
              <a:t>An Example of Actuarial Work</a:t>
            </a:r>
            <a:endParaRPr kumimoji="0" lang="en-US" sz="4400" b="1"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spTree>
    <p:extLst>
      <p:ext uri="{BB962C8B-B14F-4D97-AF65-F5344CB8AC3E}">
        <p14:creationId xmlns:p14="http://schemas.microsoft.com/office/powerpoint/2010/main" xmlns="" val="13312597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t>Introduction</a:t>
            </a:r>
          </a:p>
        </p:txBody>
      </p:sp>
      <p:sp>
        <p:nvSpPr>
          <p:cNvPr id="3" name="Content Placeholder 2"/>
          <p:cNvSpPr>
            <a:spLocks noGrp="1"/>
          </p:cNvSpPr>
          <p:nvPr>
            <p:ph idx="1"/>
          </p:nvPr>
        </p:nvSpPr>
        <p:spPr/>
        <p:txBody>
          <a:bodyPr>
            <a:normAutofit/>
          </a:bodyPr>
          <a:lstStyle/>
          <a:p>
            <a:pPr marL="285750" indent="-285750">
              <a:lnSpc>
                <a:spcPct val="200000"/>
              </a:lnSpc>
              <a:buFont typeface="Arial" panose="020B0604020202020204" pitchFamily="34" charset="0"/>
              <a:buChar char="•"/>
            </a:pPr>
            <a:r>
              <a:rPr lang="en-US" b="0" dirty="0"/>
              <a:t>Actuary has consistently been ranked one of the best  careers in America</a:t>
            </a:r>
            <a:br>
              <a:rPr lang="en-US" b="0" dirty="0"/>
            </a:br>
            <a:r>
              <a:rPr lang="en-US" b="0" dirty="0" smtClean="0"/>
              <a:t>	– It is ranked 1st according to </a:t>
            </a:r>
            <a:r>
              <a:rPr lang="en-US" b="0" dirty="0" err="1" smtClean="0"/>
              <a:t>CareerCast.com's</a:t>
            </a:r>
            <a:r>
              <a:rPr lang="en-US" b="0" dirty="0" smtClean="0"/>
              <a:t> 2015 </a:t>
            </a:r>
            <a:r>
              <a:rPr lang="en-US" b="0" dirty="0"/>
              <a:t>Jobs Rated </a:t>
            </a:r>
            <a:r>
              <a:rPr lang="en-US" b="0" dirty="0" smtClean="0"/>
              <a:t>Report Based </a:t>
            </a:r>
            <a:r>
              <a:rPr lang="en-US" b="0" dirty="0"/>
              <a:t>on environment, income, physical demands, hiring outlook, and stress</a:t>
            </a:r>
          </a:p>
        </p:txBody>
      </p:sp>
      <p:sp>
        <p:nvSpPr>
          <p:cNvPr id="6" name="Title 1"/>
          <p:cNvSpPr txBox="1">
            <a:spLocks/>
          </p:cNvSpPr>
          <p:nvPr/>
        </p:nvSpPr>
        <p:spPr>
          <a:xfrm>
            <a:off x="457200" y="385898"/>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r>
              <a:rPr lang="en-US" dirty="0"/>
              <a:t>Benefits Of Being An Actuary</a:t>
            </a:r>
            <a:endParaRPr kumimoji="0" lang="en-US" sz="4400" b="1"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146855" y="2922841"/>
            <a:ext cx="2993528" cy="2505894"/>
          </a:xfrm>
          <a:prstGeom prst="rect">
            <a:avLst/>
          </a:prstGeom>
        </p:spPr>
      </p:pic>
    </p:spTree>
    <p:extLst>
      <p:ext uri="{BB962C8B-B14F-4D97-AF65-F5344CB8AC3E}">
        <p14:creationId xmlns:p14="http://schemas.microsoft.com/office/powerpoint/2010/main" xmlns="" val="33620060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t>P</a:t>
            </a:r>
            <a:r>
              <a:rPr lang="en-US" dirty="0" smtClean="0"/>
              <a:t>rofessional </a:t>
            </a:r>
            <a:r>
              <a:rPr lang="en-US" dirty="0"/>
              <a:t>D</a:t>
            </a:r>
            <a:r>
              <a:rPr lang="en-US" dirty="0" smtClean="0"/>
              <a:t>esignations</a:t>
            </a:r>
            <a:endParaRPr lang="en-US" dirty="0"/>
          </a:p>
        </p:txBody>
      </p:sp>
      <p:sp>
        <p:nvSpPr>
          <p:cNvPr id="3" name="Content Placeholder 2"/>
          <p:cNvSpPr>
            <a:spLocks noGrp="1"/>
          </p:cNvSpPr>
          <p:nvPr>
            <p:ph idx="1"/>
          </p:nvPr>
        </p:nvSpPr>
        <p:spPr>
          <a:xfrm>
            <a:off x="457200" y="1508760"/>
            <a:ext cx="5235146" cy="4590288"/>
          </a:xfrm>
        </p:spPr>
        <p:txBody>
          <a:bodyPr>
            <a:normAutofit fontScale="92500"/>
          </a:bodyPr>
          <a:lstStyle/>
          <a:p>
            <a:pPr marL="285750" indent="-285750">
              <a:lnSpc>
                <a:spcPct val="200000"/>
              </a:lnSpc>
              <a:buFont typeface="Arial" panose="020B0604020202020204" pitchFamily="34" charset="0"/>
              <a:buChar char="•"/>
            </a:pPr>
            <a:r>
              <a:rPr lang="en-US" b="0" dirty="0"/>
              <a:t>In order to achieve professional designations, there are </a:t>
            </a:r>
            <a:r>
              <a:rPr lang="en-US" b="0" dirty="0" smtClean="0"/>
              <a:t>series </a:t>
            </a:r>
            <a:r>
              <a:rPr lang="en-US" b="0" dirty="0"/>
              <a:t>of exams to </a:t>
            </a:r>
            <a:r>
              <a:rPr lang="en-US" b="0" dirty="0" smtClean="0"/>
              <a:t>pass</a:t>
            </a:r>
            <a:r>
              <a:rPr lang="en-US" b="0" dirty="0"/>
              <a:t/>
            </a:r>
            <a:br>
              <a:rPr lang="en-US" b="0" dirty="0"/>
            </a:br>
            <a:r>
              <a:rPr lang="en-US" b="0" dirty="0"/>
              <a:t>– Exams test subjects related to the actuarial </a:t>
            </a:r>
            <a:r>
              <a:rPr lang="en-US" b="0" dirty="0" smtClean="0"/>
              <a:t>profession </a:t>
            </a:r>
            <a:r>
              <a:rPr lang="en-US" b="0" dirty="0"/>
              <a:t>such as:</a:t>
            </a:r>
            <a:br>
              <a:rPr lang="en-US" b="0" dirty="0"/>
            </a:br>
            <a:r>
              <a:rPr lang="en-US" b="0" dirty="0"/>
              <a:t>	• Probability</a:t>
            </a:r>
            <a:br>
              <a:rPr lang="en-US" b="0" dirty="0"/>
            </a:br>
            <a:r>
              <a:rPr lang="en-US" b="0" dirty="0"/>
              <a:t>	• Financial Mathematics</a:t>
            </a:r>
            <a:br>
              <a:rPr lang="en-US" b="0" dirty="0"/>
            </a:br>
            <a:r>
              <a:rPr lang="en-US" b="0" dirty="0"/>
              <a:t>	• Investments</a:t>
            </a:r>
            <a:br>
              <a:rPr lang="en-US" b="0" dirty="0"/>
            </a:br>
            <a:r>
              <a:rPr lang="en-US" b="0" dirty="0"/>
              <a:t>	• Life insurance</a:t>
            </a:r>
            <a:br>
              <a:rPr lang="en-US" b="0" dirty="0"/>
            </a:br>
            <a:r>
              <a:rPr lang="en-US" b="0" dirty="0"/>
              <a:t/>
            </a:r>
            <a:br>
              <a:rPr lang="en-US" b="0" dirty="0"/>
            </a:br>
            <a:endParaRPr lang="en-US" b="0" dirty="0"/>
          </a:p>
        </p:txBody>
      </p:sp>
      <p:sp>
        <p:nvSpPr>
          <p:cNvPr id="6" name="Title 1"/>
          <p:cNvSpPr txBox="1">
            <a:spLocks/>
          </p:cNvSpPr>
          <p:nvPr/>
        </p:nvSpPr>
        <p:spPr>
          <a:xfrm>
            <a:off x="457200" y="385898"/>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r>
              <a:rPr lang="en-US" dirty="0"/>
              <a:t>Actuarial Exams</a:t>
            </a:r>
            <a:endParaRPr kumimoji="0" lang="en-US" sz="4400" b="1"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pic>
        <p:nvPicPr>
          <p:cNvPr id="5" name="Picture 4"/>
          <p:cNvPicPr>
            <a:picLocks noChangeAspect="1"/>
          </p:cNvPicPr>
          <p:nvPr/>
        </p:nvPicPr>
        <p:blipFill>
          <a:blip r:embed="rId2"/>
          <a:stretch>
            <a:fillRect/>
          </a:stretch>
        </p:blipFill>
        <p:spPr>
          <a:xfrm>
            <a:off x="5601730" y="1343386"/>
            <a:ext cx="3674076" cy="4921036"/>
          </a:xfrm>
          <a:prstGeom prst="rect">
            <a:avLst/>
          </a:prstGeom>
        </p:spPr>
      </p:pic>
    </p:spTree>
    <p:extLst>
      <p:ext uri="{BB962C8B-B14F-4D97-AF65-F5344CB8AC3E}">
        <p14:creationId xmlns:p14="http://schemas.microsoft.com/office/powerpoint/2010/main" xmlns="" val="6565338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t>Professional Designations</a:t>
            </a:r>
          </a:p>
        </p:txBody>
      </p:sp>
      <p:sp>
        <p:nvSpPr>
          <p:cNvPr id="3" name="Content Placeholder 2"/>
          <p:cNvSpPr>
            <a:spLocks noGrp="1"/>
          </p:cNvSpPr>
          <p:nvPr>
            <p:ph idx="1"/>
          </p:nvPr>
        </p:nvSpPr>
        <p:spPr/>
        <p:txBody>
          <a:bodyPr>
            <a:normAutofit/>
          </a:bodyPr>
          <a:lstStyle/>
          <a:p>
            <a:pPr marL="285750" indent="-285750">
              <a:lnSpc>
                <a:spcPct val="200000"/>
              </a:lnSpc>
              <a:buFont typeface="Arial" panose="020B0604020202020204" pitchFamily="34" charset="0"/>
              <a:buChar char="•"/>
            </a:pPr>
            <a:r>
              <a:rPr lang="en-US" b="0" u="sng" dirty="0">
                <a:hlinkClick r:id="rId2"/>
              </a:rPr>
              <a:t>www.BeAnActuary.org</a:t>
            </a:r>
            <a:r>
              <a:rPr lang="en-US" b="0" dirty="0"/>
              <a:t/>
            </a:r>
            <a:br>
              <a:rPr lang="en-US" b="0" dirty="0"/>
            </a:br>
            <a:r>
              <a:rPr lang="en-US" b="0" dirty="0"/>
              <a:t>– Great resource for high school students</a:t>
            </a:r>
            <a:br>
              <a:rPr lang="en-US" b="0" dirty="0"/>
            </a:br>
            <a:r>
              <a:rPr lang="en-US" b="0" dirty="0"/>
              <a:t>– Offers a lot of information</a:t>
            </a:r>
          </a:p>
          <a:p>
            <a:pPr marL="285750" indent="-285750">
              <a:lnSpc>
                <a:spcPct val="200000"/>
              </a:lnSpc>
              <a:buFont typeface="Arial" panose="020B0604020202020204" pitchFamily="34" charset="0"/>
              <a:buChar char="•"/>
            </a:pPr>
            <a:r>
              <a:rPr lang="en-US" b="0" u="sng" dirty="0">
                <a:hlinkClick r:id="rId3"/>
              </a:rPr>
              <a:t>www.soa.org</a:t>
            </a:r>
            <a:r>
              <a:rPr lang="en-US" b="0" dirty="0"/>
              <a:t/>
            </a:r>
            <a:br>
              <a:rPr lang="en-US" b="0" dirty="0"/>
            </a:br>
            <a:r>
              <a:rPr lang="en-US" b="0" dirty="0"/>
              <a:t>– Official site for the Society of Actuaries</a:t>
            </a:r>
            <a:br>
              <a:rPr lang="en-US" b="0" dirty="0"/>
            </a:br>
            <a:r>
              <a:rPr lang="en-US" b="0" dirty="0"/>
              <a:t>– Has a list of colleges with actuarial programs (see </a:t>
            </a:r>
            <a:r>
              <a:rPr lang="en-US" b="0" dirty="0" smtClean="0"/>
              <a:t>the </a:t>
            </a:r>
            <a:r>
              <a:rPr lang="en-US" b="0" dirty="0"/>
              <a:t>education section)</a:t>
            </a:r>
          </a:p>
          <a:p>
            <a:pPr marL="285750" indent="-285750">
              <a:lnSpc>
                <a:spcPct val="200000"/>
              </a:lnSpc>
              <a:buFont typeface="Arial" panose="020B0604020202020204" pitchFamily="34" charset="0"/>
              <a:buChar char="•"/>
            </a:pPr>
            <a:r>
              <a:rPr lang="en-US" b="0" u="sng" dirty="0">
                <a:hlinkClick r:id="rId4"/>
              </a:rPr>
              <a:t>www.casact.org</a:t>
            </a:r>
            <a:r>
              <a:rPr lang="en-US" b="0" dirty="0"/>
              <a:t/>
            </a:r>
            <a:br>
              <a:rPr lang="en-US" b="0" dirty="0"/>
            </a:br>
            <a:r>
              <a:rPr lang="en-US" b="0" dirty="0"/>
              <a:t>– Official site for the Casualty Actuarial Society</a:t>
            </a:r>
          </a:p>
        </p:txBody>
      </p:sp>
      <p:sp>
        <p:nvSpPr>
          <p:cNvPr id="6" name="Title 1"/>
          <p:cNvSpPr txBox="1">
            <a:spLocks/>
          </p:cNvSpPr>
          <p:nvPr/>
        </p:nvSpPr>
        <p:spPr>
          <a:xfrm>
            <a:off x="457200" y="385898"/>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lvl="0"/>
            <a:r>
              <a:rPr lang="en-US" dirty="0"/>
              <a:t>Where To Get More Information</a:t>
            </a:r>
            <a:endParaRPr kumimoji="0" lang="en-US" sz="4400" b="1" i="0" u="none" strike="noStrike" kern="1200" cap="none" spc="0" normalizeH="0" baseline="0" noProof="0" dirty="0">
              <a:ln>
                <a:noFill/>
              </a:ln>
              <a:solidFill>
                <a:sysClr val="windowText" lastClr="000000"/>
              </a:solidFill>
              <a:effectLst/>
              <a:uLnTx/>
              <a:uFillTx/>
              <a:latin typeface="Calibri Light" panose="020F0302020204030204"/>
              <a:ea typeface="+mj-ea"/>
              <a:cs typeface="+mj-cs"/>
            </a:endParaRPr>
          </a:p>
        </p:txBody>
      </p:sp>
    </p:spTree>
    <p:extLst>
      <p:ext uri="{BB962C8B-B14F-4D97-AF65-F5344CB8AC3E}">
        <p14:creationId xmlns:p14="http://schemas.microsoft.com/office/powerpoint/2010/main" xmlns="" val="214467262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P_IDX" val="5"/>
  <p:tag name="THINKCELLUNDODONOTDELETE" val="145"/>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blank">
  <a:themeElements>
    <a:clrScheme name="Standard colors 1">
      <a:dk1>
        <a:srgbClr val="000000"/>
      </a:dk1>
      <a:lt1>
        <a:srgbClr val="FFFFFF"/>
      </a:lt1>
      <a:dk2>
        <a:srgbClr val="177B57"/>
      </a:dk2>
      <a:lt2>
        <a:srgbClr val="808080"/>
      </a:lt2>
      <a:accent1>
        <a:srgbClr val="E2E2E2"/>
      </a:accent1>
      <a:accent2>
        <a:srgbClr val="BCDEC2"/>
      </a:accent2>
      <a:accent3>
        <a:srgbClr val="B2B2B2"/>
      </a:accent3>
      <a:accent4>
        <a:srgbClr val="4D4D4D"/>
      </a:accent4>
      <a:accent5>
        <a:srgbClr val="D2E0E6"/>
      </a:accent5>
      <a:accent6>
        <a:srgbClr val="79A2B3"/>
      </a:accent6>
      <a:hlink>
        <a:srgbClr val="5BAD82"/>
      </a:hlink>
      <a:folHlink>
        <a:srgbClr val="8EC6A1"/>
      </a:folHlink>
    </a:clrScheme>
    <a:fontScheme name="Standard Fo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9525">
          <a:solidFill>
            <a:schemeClr val="accent1"/>
          </a:solidFill>
        </a:ln>
        <a:effectLst/>
      </a:spPr>
      <a:bodyPr tIns="90000" bIns="90000" rtlCol="0" anchor="ctr" anchorCtr="0"/>
      <a:lstStyle>
        <a:defPPr algn="ctr">
          <a:defRPr sz="1400" dirty="0" smtClean="0">
            <a:solidFill>
              <a:srgbClr val="000000"/>
            </a:solidFill>
            <a:latin typeface="Arial" pitchFamily="34" charset="0"/>
            <a:cs typeface="Arial" pitchFamily="34" charset="0"/>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bg2"/>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tIns="90000" bIns="90000" rtlCol="0" anchor="t">
        <a:spAutoFit/>
      </a:bodyPr>
      <a:lstStyle>
        <a:defPPr algn="ctr">
          <a:defRPr sz="1400" dirty="0" smtClean="0">
            <a:solidFill>
              <a:srgbClr val="000000"/>
            </a:solidFill>
            <a:latin typeface="Arial" pitchFamily="34" charset="0"/>
            <a:cs typeface="Arial" pitchFamily="34"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rca:RCAuthoringProperties xmlns:rca="urn:sharePointPublishingRcaProperties">
  <rca:Converter rca:guid="6dfdc5b4-2a28-4a06-b0c6-ad3901e3a807">
    <rca:property rca:type="InheritParentSettings">False</rca:property>
    <rca:property rca:type="SelectedPageLayout">24</rca:property>
    <rca:property rca:type="SelectedPageField">f55c4d88-1f2e-4ad9-aaa8-819af4ee7ee8</rca:property>
    <rca:property rca:type="SelectedStylesField">a932ec3f-94c1-48b1-b6dc-41aaa6eb7e54</rca:property>
    <rca:property rca:type="CreatePageWithSourceDocument">True</rca:property>
    <rca:property rca:type="AllowChangeLocationConfig">True</rca:property>
    <rca:property rca:type="ConfiguredPageLocation">http://it-network.bcg.com/SiteDirectory/Sharepoint_Platform/TeamSites09/FarmDeploy/iptest</rca:property>
    <rca:property rca:type="CreateSynchronously">False</rca:property>
    <rca:property rca:type="AllowChangeProcessingConfig">True</rca:property>
    <rca:property rca:type="ConverterSpecificSettings"/>
  </rca:Converter>
</rca:RCAuthoring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862B2F57513A547879471749A2268C3" ma:contentTypeVersion="1" ma:contentTypeDescription="Create a new document." ma:contentTypeScope="" ma:versionID="187b2ccb4db15664d5e0eaca524ea8a3">
  <xsd:schema xmlns:xsd="http://www.w3.org/2001/XMLSchema" xmlns:p="http://schemas.microsoft.com/office/2006/metadata/properties" targetNamespace="http://schemas.microsoft.com/office/2006/metadata/properties" ma:root="true" ma:fieldsID="876b2bb4dfc2b028f5344ecdeae42f3d">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CB87F45E-89F2-4F93-BA38-4E759A2983DE}">
  <ds:schemaRefs>
    <ds:schemaRef ds:uri="urn:sharePointPublishingRcaProperties"/>
  </ds:schemaRefs>
</ds:datastoreItem>
</file>

<file path=customXml/itemProps2.xml><?xml version="1.0" encoding="utf-8"?>
<ds:datastoreItem xmlns:ds="http://schemas.openxmlformats.org/officeDocument/2006/customXml" ds:itemID="{ABDB0175-C2BA-4739-B241-D8A48BED439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7BF56AB9-1D7B-4EEB-B7B0-A85AED613A97}">
  <ds:schemaRefs>
    <ds:schemaRef ds:uri="http://schemas.microsoft.com/sharepoint/v3/contenttype/forms"/>
  </ds:schemaRefs>
</ds:datastoreItem>
</file>

<file path=customXml/itemProps4.xml><?xml version="1.0" encoding="utf-8"?>
<ds:datastoreItem xmlns:ds="http://schemas.openxmlformats.org/officeDocument/2006/customXml" ds:itemID="{D2D2F14E-91D0-46BE-AF0B-03FA64177EC7}">
  <ds:schemaRefs>
    <ds:schemaRef ds:uri="http://purl.org/dc/terms/"/>
    <ds:schemaRef ds:uri="http://schemas.openxmlformats.org/package/2006/metadata/core-properties"/>
    <ds:schemaRef ds:uri="http://schemas.microsoft.com/office/2006/documentManagement/types"/>
    <ds:schemaRef ds:uri="http://schemas.microsoft.com/office/2006/metadata/properties"/>
    <ds:schemaRef ds:uri="http://purl.org/dc/elements/1.1/"/>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12781</TotalTime>
  <Words>1940</Words>
  <Application>Microsoft Office PowerPoint</Application>
  <PresentationFormat>A4 Paper (210x297 mm)</PresentationFormat>
  <Paragraphs>343</Paragraphs>
  <Slides>44</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44</vt:i4>
      </vt:variant>
    </vt:vector>
  </HeadingPairs>
  <TitlesOfParts>
    <vt:vector size="46" baseType="lpstr">
      <vt:lpstr>blank</vt:lpstr>
      <vt:lpstr>think-cell Slide</vt:lpstr>
      <vt:lpstr>The roles and opportunities of Actuaries in Saudi Insurance Market</vt:lpstr>
      <vt:lpstr>Outlines</vt:lpstr>
      <vt:lpstr>Technical Provisions </vt:lpstr>
      <vt:lpstr>Introduction</vt:lpstr>
      <vt:lpstr>Introduction</vt:lpstr>
      <vt:lpstr>Introduction</vt:lpstr>
      <vt:lpstr>Introduction</vt:lpstr>
      <vt:lpstr>Professional Designations</vt:lpstr>
      <vt:lpstr>Professional Designations</vt:lpstr>
      <vt:lpstr>Implementing Regulations</vt:lpstr>
      <vt:lpstr>Implementing Regulations</vt:lpstr>
      <vt:lpstr>Implementing Regulations</vt:lpstr>
      <vt:lpstr>Implementing Regulations</vt:lpstr>
      <vt:lpstr>Pricing</vt:lpstr>
      <vt:lpstr>Pricing</vt:lpstr>
      <vt:lpstr>Pricing</vt:lpstr>
      <vt:lpstr>Pricing</vt:lpstr>
      <vt:lpstr>Pricing</vt:lpstr>
      <vt:lpstr>Pricing</vt:lpstr>
      <vt:lpstr>Pricing</vt:lpstr>
      <vt:lpstr>Pricing</vt:lpstr>
      <vt:lpstr>Pricing</vt:lpstr>
      <vt:lpstr>Pricing</vt:lpstr>
      <vt:lpstr>Pricing</vt:lpstr>
      <vt:lpstr>Pricing</vt:lpstr>
      <vt:lpstr>Pricing</vt:lpstr>
      <vt:lpstr>Financial Condition Report</vt:lpstr>
      <vt:lpstr>Financial Condition Report</vt:lpstr>
      <vt:lpstr>Financial Condition Report</vt:lpstr>
      <vt:lpstr>Financial Condition Report</vt:lpstr>
      <vt:lpstr>Technical Provisions </vt:lpstr>
      <vt:lpstr>Technical Provisions </vt:lpstr>
      <vt:lpstr>Technical Provisions </vt:lpstr>
      <vt:lpstr>Technical Provisions </vt:lpstr>
      <vt:lpstr>Technical Provisions </vt:lpstr>
      <vt:lpstr>Technical Provisions </vt:lpstr>
      <vt:lpstr>Technical Provisions </vt:lpstr>
      <vt:lpstr>Technical Provisions </vt:lpstr>
      <vt:lpstr>Technical Provisions </vt:lpstr>
      <vt:lpstr>Technical Provisions </vt:lpstr>
      <vt:lpstr>Solvency</vt:lpstr>
      <vt:lpstr>Opportunities</vt:lpstr>
      <vt:lpstr>References </vt:lpstr>
      <vt:lpstr>Conclusion</vt:lpstr>
    </vt:vector>
  </TitlesOfParts>
  <Company>The Boston Consulting Group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0</dc:title>
  <dc:creator>Massi Markus</dc:creator>
  <cp:lastModifiedBy>pc</cp:lastModifiedBy>
  <cp:revision>1044</cp:revision>
  <cp:lastPrinted>2015-08-26T11:37:40Z</cp:lastPrinted>
  <dcterms:created xsi:type="dcterms:W3CDTF">2012-08-11T04:42:21Z</dcterms:created>
  <dcterms:modified xsi:type="dcterms:W3CDTF">2017-02-09T04:51:24Z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lpwstr>20100310</vt:lpwstr>
  </property>
  <property fmtid="{D5CDD505-2E9C-101B-9397-08002B2CF9AE}" pid="3" name="Format Name">
    <vt:lpwstr>BCG Format</vt:lpwstr>
  </property>
  <property fmtid="{D5CDD505-2E9C-101B-9397-08002B2CF9AE}" pid="4" name="Template Name">
    <vt:lpwstr>A4</vt:lpwstr>
  </property>
  <property fmtid="{D5CDD505-2E9C-101B-9397-08002B2CF9AE}" pid="5" name="_NewReviewCycle">
    <vt:lpwstr/>
  </property>
</Properties>
</file>