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2"/>
  </p:notesMasterIdLst>
  <p:handoutMasterIdLst>
    <p:handoutMasterId r:id="rId23"/>
  </p:handoutMasterIdLst>
  <p:sldIdLst>
    <p:sldId id="256" r:id="rId2"/>
    <p:sldId id="262" r:id="rId3"/>
    <p:sldId id="263" r:id="rId4"/>
    <p:sldId id="264" r:id="rId5"/>
    <p:sldId id="265" r:id="rId6"/>
    <p:sldId id="260" r:id="rId7"/>
    <p:sldId id="267" r:id="rId8"/>
    <p:sldId id="268" r:id="rId9"/>
    <p:sldId id="269" r:id="rId10"/>
    <p:sldId id="270" r:id="rId11"/>
    <p:sldId id="271" r:id="rId12"/>
    <p:sldId id="272" r:id="rId13"/>
    <p:sldId id="273" r:id="rId14"/>
    <p:sldId id="283" r:id="rId15"/>
    <p:sldId id="275" r:id="rId16"/>
    <p:sldId id="277" r:id="rId17"/>
    <p:sldId id="278" r:id="rId18"/>
    <p:sldId id="279" r:id="rId19"/>
    <p:sldId id="284" r:id="rId20"/>
    <p:sldId id="282" r:id="rId2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CC0000"/>
    <a:srgbClr val="003399"/>
    <a:srgbClr val="86311B"/>
    <a:srgbClr val="2B407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94698" autoAdjust="0"/>
  </p:normalViewPr>
  <p:slideViewPr>
    <p:cSldViewPr snapToGrid="0" snapToObjects="1">
      <p:cViewPr varScale="1">
        <p:scale>
          <a:sx n="103" d="100"/>
          <a:sy n="103" d="100"/>
        </p:scale>
        <p:origin x="-113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8" d="100"/>
        <a:sy n="128"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98AD938A-C51A-5243-89B5-4C1C42991EF0}" type="datetime1">
              <a:rPr lang="en-US"/>
              <a:pPr>
                <a:defRPr/>
              </a:pPr>
              <a:t>12/18/2012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320D19AB-BE07-B244-8B24-43C3A1234DE0}" type="slidenum">
              <a:rPr lang="en-US"/>
              <a:pPr>
                <a:defRPr/>
              </a:pPr>
              <a:t>‹#›</a:t>
            </a:fld>
            <a:endParaRPr lang="en-US" dirty="0"/>
          </a:p>
        </p:txBody>
      </p:sp>
    </p:spTree>
    <p:extLst>
      <p:ext uri="{BB962C8B-B14F-4D97-AF65-F5344CB8AC3E}">
        <p14:creationId xmlns:p14="http://schemas.microsoft.com/office/powerpoint/2010/main" xmlns="" val="11440168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510B12F8-389B-3A4C-B688-6EFC62B58CB2}" type="datetime1">
              <a:rPr lang="en-US"/>
              <a:pPr>
                <a:defRPr/>
              </a:pPr>
              <a:t>12/18/2012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A95C51D6-8B9D-0B4C-A42D-FF233DA1E93C}" type="slidenum">
              <a:rPr lang="en-US"/>
              <a:pPr>
                <a:defRPr/>
              </a:pPr>
              <a:t>‹#›</a:t>
            </a:fld>
            <a:endParaRPr lang="en-US" dirty="0"/>
          </a:p>
        </p:txBody>
      </p:sp>
    </p:spTree>
    <p:extLst>
      <p:ext uri="{BB962C8B-B14F-4D97-AF65-F5344CB8AC3E}">
        <p14:creationId xmlns:p14="http://schemas.microsoft.com/office/powerpoint/2010/main" xmlns="" val="151004265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7" descr="Ferrell6e.jpg"/>
          <p:cNvPicPr>
            <a:picLocks noChangeAspect="1"/>
          </p:cNvPicPr>
          <p:nvPr userDrawn="1"/>
        </p:nvPicPr>
        <p:blipFill>
          <a:blip r:embed="rId2">
            <a:extLst>
              <a:ext uri="{28A0092B-C50C-407E-A947-70E740481C1C}">
                <a14:useLocalDpi xmlns:a14="http://schemas.microsoft.com/office/drawing/2010/main" xmlns="" val="0"/>
              </a:ext>
            </a:extLst>
          </a:blip>
          <a:srcRect r="75556"/>
          <a:stretch>
            <a:fillRect/>
          </a:stretch>
        </p:blipFill>
        <p:spPr bwMode="auto">
          <a:xfrm>
            <a:off x="0" y="0"/>
            <a:ext cx="2235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8"/>
          <p:cNvSpPr txBox="1">
            <a:spLocks noChangeArrowheads="1"/>
          </p:cNvSpPr>
          <p:nvPr userDrawn="1"/>
        </p:nvSpPr>
        <p:spPr bwMode="auto">
          <a:xfrm>
            <a:off x="5078413" y="0"/>
            <a:ext cx="11525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7200" dirty="0" smtClean="0">
                <a:solidFill>
                  <a:srgbClr val="CC0000"/>
                </a:solidFill>
                <a:latin typeface="Rockwell" charset="0"/>
              </a:rPr>
              <a:t> 1</a:t>
            </a:r>
          </a:p>
        </p:txBody>
      </p:sp>
      <p:sp>
        <p:nvSpPr>
          <p:cNvPr id="5" name="TextBox 9"/>
          <p:cNvSpPr txBox="1">
            <a:spLocks noChangeArrowheads="1"/>
          </p:cNvSpPr>
          <p:nvPr userDrawn="1"/>
        </p:nvSpPr>
        <p:spPr bwMode="auto">
          <a:xfrm>
            <a:off x="3411538" y="665163"/>
            <a:ext cx="18796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smtClean="0">
                <a:cs typeface="Arial" charset="0"/>
              </a:rPr>
              <a:t>C H A P T E R</a:t>
            </a:r>
          </a:p>
        </p:txBody>
      </p:sp>
      <p:sp>
        <p:nvSpPr>
          <p:cNvPr id="13" name="Title 12"/>
          <p:cNvSpPr>
            <a:spLocks noGrp="1"/>
          </p:cNvSpPr>
          <p:nvPr>
            <p:ph type="title"/>
          </p:nvPr>
        </p:nvSpPr>
        <p:spPr>
          <a:xfrm>
            <a:off x="3302012" y="1754187"/>
            <a:ext cx="5071514" cy="4079346"/>
          </a:xfrm>
        </p:spPr>
        <p:txBody>
          <a:bodyPr/>
          <a:lstStyle>
            <a:lvl1pPr algn="ctr">
              <a:lnSpc>
                <a:spcPts val="7120"/>
              </a:lnSpc>
              <a:defRPr sz="6600">
                <a:solidFill>
                  <a:schemeClr val="tx1"/>
                </a:solidFill>
              </a:defRPr>
            </a:lvl1pPr>
          </a:lstStyle>
          <a:p>
            <a:endParaRPr lang="en-US" dirty="0"/>
          </a:p>
        </p:txBody>
      </p:sp>
      <p:sp>
        <p:nvSpPr>
          <p:cNvPr id="6" name="Date Placeholder 3"/>
          <p:cNvSpPr>
            <a:spLocks noGrp="1"/>
          </p:cNvSpPr>
          <p:nvPr>
            <p:ph type="dt" sz="half" idx="10"/>
          </p:nvPr>
        </p:nvSpPr>
        <p:spPr>
          <a:xfrm>
            <a:off x="4800600" y="6426200"/>
            <a:ext cx="1231900" cy="365125"/>
          </a:xfrm>
          <a:prstGeom prst="rect">
            <a:avLst/>
          </a:prstGeom>
        </p:spPr>
        <p:txBody>
          <a:bodyPr vert="horz" wrap="square" lIns="91440" tIns="45720" rIns="91440" bIns="45720" numCol="1" anchor="t" anchorCtr="0" compatLnSpc="1">
            <a:prstTxWarp prst="textNoShape">
              <a:avLst/>
            </a:prstTxWarp>
          </a:bodyPr>
          <a:lstStyle>
            <a:lvl1pPr>
              <a:defRPr>
                <a:latin typeface="Rockwell" charset="0"/>
              </a:defRPr>
            </a:lvl1pPr>
          </a:lstStyle>
          <a:p>
            <a:pPr>
              <a:defRPr/>
            </a:pPr>
            <a:endParaRPr lang="en-US" dirty="0"/>
          </a:p>
        </p:txBody>
      </p:sp>
      <p:sp>
        <p:nvSpPr>
          <p:cNvPr id="7" name="Footer Placeholder 4"/>
          <p:cNvSpPr>
            <a:spLocks noGrp="1"/>
          </p:cNvSpPr>
          <p:nvPr>
            <p:ph type="ftr" sz="quarter" idx="11"/>
          </p:nvPr>
        </p:nvSpPr>
        <p:spPr>
          <a:xfrm>
            <a:off x="2235200" y="6708775"/>
            <a:ext cx="7289800" cy="123825"/>
          </a:xfrm>
          <a:prstGeom prst="rect">
            <a:avLst/>
          </a:prstGeom>
        </p:spPr>
        <p:txBody>
          <a:bodyPr wrap="square" lIns="0" tIns="0" rIns="0" bIns="0">
            <a:spAutoFit/>
          </a:bodyPr>
          <a:lstStyle>
            <a:lvl1pPr algn="l">
              <a:defRPr sz="800" spc="-100"/>
            </a:lvl1pPr>
          </a:lstStyle>
          <a:p>
            <a:pPr>
              <a:defRPr/>
            </a:pPr>
            <a:endParaRPr lang="en-US" dirty="0"/>
          </a:p>
        </p:txBody>
      </p:sp>
      <p:sp>
        <p:nvSpPr>
          <p:cNvPr id="8" name="TextBox 2"/>
          <p:cNvSpPr txBox="1">
            <a:spLocks noChangeArrowheads="1"/>
          </p:cNvSpPr>
          <p:nvPr userDrawn="1"/>
        </p:nvSpPr>
        <p:spPr bwMode="auto">
          <a:xfrm>
            <a:off x="1312863" y="6632575"/>
            <a:ext cx="79502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smtClean="0">
                <a:solidFill>
                  <a:srgbClr val="595959"/>
                </a:solidFill>
                <a:latin typeface="Rockwell" charset="0"/>
              </a:rPr>
              <a:t>© 2014 Cengage Learning.  All Rights Reserved.  May not be scanned, copied or duplicated, or posted to a publicly accessible website, in whole or in part.</a:t>
            </a:r>
          </a:p>
        </p:txBody>
      </p:sp>
    </p:spTree>
    <p:extLst>
      <p:ext uri="{BB962C8B-B14F-4D97-AF65-F5344CB8AC3E}">
        <p14:creationId xmlns:p14="http://schemas.microsoft.com/office/powerpoint/2010/main" xmlns="" val="3249889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1311274" y="1295400"/>
            <a:ext cx="7693029" cy="46810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12" name="Title Placeholder 1"/>
          <p:cNvSpPr>
            <a:spLocks noGrp="1"/>
          </p:cNvSpPr>
          <p:nvPr>
            <p:ph type="title"/>
          </p:nvPr>
        </p:nvSpPr>
        <p:spPr bwMode="auto">
          <a:xfrm>
            <a:off x="1302808" y="179388"/>
            <a:ext cx="7556500" cy="1116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dirty="0"/>
              <a:t>Click to edit Master title style</a:t>
            </a:r>
          </a:p>
        </p:txBody>
      </p:sp>
      <p:sp>
        <p:nvSpPr>
          <p:cNvPr id="4" name="Date Placeholder 3"/>
          <p:cNvSpPr>
            <a:spLocks noGrp="1"/>
          </p:cNvSpPr>
          <p:nvPr>
            <p:ph type="dt" sz="half" idx="10"/>
          </p:nvPr>
        </p:nvSpPr>
        <p:spPr>
          <a:xfrm>
            <a:off x="8326438" y="5976938"/>
            <a:ext cx="817562" cy="365125"/>
          </a:xfrm>
          <a:prstGeom prst="rect">
            <a:avLst/>
          </a:prstGeom>
        </p:spPr>
        <p:txBody>
          <a:bodyPr vert="horz" wrap="square" lIns="91440" tIns="45720" rIns="91440" bIns="45720" numCol="1" anchor="t" anchorCtr="0" compatLnSpc="1">
            <a:prstTxWarp prst="textNoShape">
              <a:avLst/>
            </a:prstTxWarp>
          </a:bodyPr>
          <a:lstStyle>
            <a:lvl1pPr>
              <a:defRPr sz="1200">
                <a:latin typeface="Rockwell" charset="0"/>
              </a:defRPr>
            </a:lvl1pPr>
          </a:lstStyle>
          <a:p>
            <a:pPr>
              <a:defRPr/>
            </a:pPr>
            <a:endParaRPr lang="en-US" dirty="0"/>
          </a:p>
        </p:txBody>
      </p:sp>
      <p:sp>
        <p:nvSpPr>
          <p:cNvPr id="5" name="Slide Number Placeholder 5"/>
          <p:cNvSpPr>
            <a:spLocks noGrp="1"/>
          </p:cNvSpPr>
          <p:nvPr>
            <p:ph type="sldNum" sz="quarter" idx="11"/>
          </p:nvPr>
        </p:nvSpPr>
        <p:spPr/>
        <p:txBody>
          <a:bodyPr/>
          <a:lstStyle>
            <a:lvl1pPr algn="ctr">
              <a:defRPr sz="1000">
                <a:solidFill>
                  <a:srgbClr val="003399"/>
                </a:solidFill>
                <a:latin typeface="Rockwell" charset="0"/>
              </a:defRPr>
            </a:lvl1pPr>
          </a:lstStyle>
          <a:p>
            <a:pPr>
              <a:defRPr/>
            </a:pPr>
            <a:fld id="{7CA3B053-DD34-B645-BCE5-0B617BE5BFE4}" type="slidenum">
              <a:rPr lang="en-US"/>
              <a:pPr>
                <a:defRPr/>
              </a:pPr>
              <a:t>‹#›</a:t>
            </a:fld>
            <a:endParaRPr lang="en-US" dirty="0"/>
          </a:p>
        </p:txBody>
      </p:sp>
    </p:spTree>
    <p:extLst>
      <p:ext uri="{BB962C8B-B14F-4D97-AF65-F5344CB8AC3E}">
        <p14:creationId xmlns:p14="http://schemas.microsoft.com/office/powerpoint/2010/main" xmlns="" val="3566759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cussion">
    <p:spTree>
      <p:nvGrpSpPr>
        <p:cNvPr id="1" name=""/>
        <p:cNvGrpSpPr/>
        <p:nvPr/>
      </p:nvGrpSpPr>
      <p:grpSpPr>
        <a:xfrm>
          <a:off x="0" y="0"/>
          <a:ext cx="0" cy="0"/>
          <a:chOff x="0" y="0"/>
          <a:chExt cx="0" cy="0"/>
        </a:xfrm>
      </p:grpSpPr>
      <p:sp>
        <p:nvSpPr>
          <p:cNvPr id="5" name="TextBox 8"/>
          <p:cNvSpPr txBox="1">
            <a:spLocks noChangeArrowheads="1"/>
          </p:cNvSpPr>
          <p:nvPr userDrawn="1"/>
        </p:nvSpPr>
        <p:spPr bwMode="auto">
          <a:xfrm>
            <a:off x="1312863" y="6632575"/>
            <a:ext cx="79502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smtClean="0">
                <a:solidFill>
                  <a:srgbClr val="595959"/>
                </a:solidFill>
                <a:latin typeface="Rockwell" charset="0"/>
              </a:rPr>
              <a:t>© 2014 Cengage Learning.  All Rights Reserved.  May not be scanned, copied or duplicated, or posted to a publicly accessible website, in whole or in part.</a:t>
            </a:r>
          </a:p>
        </p:txBody>
      </p:sp>
      <p:sp>
        <p:nvSpPr>
          <p:cNvPr id="3" name="Content Placeholder 2"/>
          <p:cNvSpPr>
            <a:spLocks noGrp="1"/>
          </p:cNvSpPr>
          <p:nvPr>
            <p:ph idx="1"/>
          </p:nvPr>
        </p:nvSpPr>
        <p:spPr>
          <a:xfrm>
            <a:off x="1024467" y="160867"/>
            <a:ext cx="7107785" cy="4605866"/>
          </a:xfrm>
        </p:spPr>
        <p:txBody>
          <a:bodyPr anchor="ctr" anchorCtr="1"/>
          <a:lstStyle>
            <a:lvl1pPr marL="0" indent="0" algn="ctr">
              <a:spcBef>
                <a:spcPts val="3200"/>
              </a:spcBef>
              <a:buFontTx/>
              <a:buNone/>
              <a:defRPr sz="3200" b="0" i="0">
                <a:solidFill>
                  <a:schemeClr val="tx1"/>
                </a:solidFill>
                <a:latin typeface="Franklin Gothic Book"/>
                <a:cs typeface="Franklin Gothic Book"/>
              </a:defRPr>
            </a:lvl1pPr>
            <a:lvl2pPr marL="228600" indent="0">
              <a:buFontTx/>
              <a:buNone/>
              <a:defRPr>
                <a:solidFill>
                  <a:srgbClr val="000000"/>
                </a:solidFill>
              </a:defRPr>
            </a:lvl2pPr>
            <a:lvl3pPr marL="457200" indent="0">
              <a:buFontTx/>
              <a:buNone/>
              <a:defRPr>
                <a:solidFill>
                  <a:srgbClr val="000000"/>
                </a:solidFill>
              </a:defRPr>
            </a:lvl3pPr>
            <a:lvl4pPr marL="685800" indent="0">
              <a:buFontTx/>
              <a:buNone/>
              <a:defRPr>
                <a:solidFill>
                  <a:srgbClr val="000000"/>
                </a:solidFill>
              </a:defRPr>
            </a:lvl4pPr>
            <a:lvl5pPr marL="914400" indent="0">
              <a:buFontTx/>
              <a:buNone/>
              <a:defRPr>
                <a:solidFill>
                  <a:srgbClr val="000000"/>
                </a:solidFill>
              </a:defRPr>
            </a:lvl5pPr>
          </a:lstStyle>
          <a:p>
            <a:pPr lvl="0"/>
            <a:r>
              <a:rPr lang="en-US" dirty="0" smtClean="0"/>
              <a:t>Click to edit Master text styles</a:t>
            </a:r>
            <a:endParaRPr dirty="0"/>
          </a:p>
        </p:txBody>
      </p:sp>
      <p:sp>
        <p:nvSpPr>
          <p:cNvPr id="6" name="Slide Number Placeholder 5"/>
          <p:cNvSpPr>
            <a:spLocks noGrp="1"/>
          </p:cNvSpPr>
          <p:nvPr>
            <p:ph type="sldNum" sz="quarter" idx="10"/>
          </p:nvPr>
        </p:nvSpPr>
        <p:spPr/>
        <p:txBody>
          <a:bodyPr/>
          <a:lstStyle>
            <a:lvl1pPr>
              <a:defRPr/>
            </a:lvl1pPr>
          </a:lstStyle>
          <a:p>
            <a:pPr>
              <a:defRPr/>
            </a:pPr>
            <a:fld id="{115EA427-4806-4E43-924A-FA8544444C45}" type="slidenum">
              <a:rPr lang="en-US"/>
              <a:pPr>
                <a:defRPr/>
              </a:pPr>
              <a:t>‹#›</a:t>
            </a:fld>
            <a:endParaRPr lang="en-US" dirty="0"/>
          </a:p>
        </p:txBody>
      </p:sp>
      <p:pic>
        <p:nvPicPr>
          <p:cNvPr id="4" name="Picture 7" descr="Ferrell6e3.jp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11129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ondary">
    <p:spTree>
      <p:nvGrpSpPr>
        <p:cNvPr id="1" name=""/>
        <p:cNvGrpSpPr/>
        <p:nvPr/>
      </p:nvGrpSpPr>
      <p:grpSpPr>
        <a:xfrm>
          <a:off x="0" y="0"/>
          <a:ext cx="0" cy="0"/>
          <a:chOff x="0" y="0"/>
          <a:chExt cx="0" cy="0"/>
        </a:xfrm>
      </p:grpSpPr>
      <p:sp useBgFill="1">
        <p:nvSpPr>
          <p:cNvPr id="3" name="Content Placeholder 2"/>
          <p:cNvSpPr>
            <a:spLocks noGrp="1"/>
          </p:cNvSpPr>
          <p:nvPr>
            <p:ph idx="1"/>
          </p:nvPr>
        </p:nvSpPr>
        <p:spPr>
          <a:xfrm>
            <a:off x="1323975" y="1721919"/>
            <a:ext cx="7545605" cy="3947044"/>
          </a:xfrm>
          <a:effectLst/>
        </p:spPr>
        <p:txBody>
          <a:bodyPr>
            <a:normAutofit/>
          </a:bodyPr>
          <a:lstStyle>
            <a:lvl1pPr>
              <a:buNone/>
              <a:defRPr sz="2400">
                <a:solidFill>
                  <a:srgbClr val="000000"/>
                </a:solidFill>
              </a:defRPr>
            </a:lvl1pPr>
            <a:lvl2pPr>
              <a:buNone/>
              <a:defRPr/>
            </a:lvl2pPr>
            <a:lvl3pPr>
              <a:buNone/>
              <a:defRPr/>
            </a:lvl3pPr>
            <a:lvl4pPr>
              <a:buNone/>
              <a:defRPr/>
            </a:lvl4pPr>
            <a:lvl5pPr>
              <a:buNone/>
              <a:defRPr/>
            </a:lvl5pPr>
          </a:lstStyle>
          <a:p>
            <a:pPr lvl="0"/>
            <a:r>
              <a:rPr lang="en-US" dirty="0" smtClean="0"/>
              <a:t>Click to edit Master text styles</a:t>
            </a:r>
          </a:p>
        </p:txBody>
      </p:sp>
      <p:sp>
        <p:nvSpPr>
          <p:cNvPr id="9" name="Slide Number Placeholder 5"/>
          <p:cNvSpPr>
            <a:spLocks noGrp="1"/>
          </p:cNvSpPr>
          <p:nvPr>
            <p:ph type="sldNum" sz="quarter" idx="12"/>
          </p:nvPr>
        </p:nvSpPr>
        <p:spPr/>
        <p:txBody>
          <a:bodyPr/>
          <a:lstStyle>
            <a:lvl1pPr>
              <a:defRPr/>
            </a:lvl1pPr>
          </a:lstStyle>
          <a:p>
            <a:fld id="{F505FE01-04CB-2D4A-A805-1B10FA7DE977}" type="slidenum">
              <a:rPr lang="en-US"/>
              <a:pPr/>
              <a:t>‹#›</a:t>
            </a:fld>
            <a:endParaRPr lang="en-US" dirty="0"/>
          </a:p>
        </p:txBody>
      </p:sp>
    </p:spTree>
    <p:extLst>
      <p:ext uri="{BB962C8B-B14F-4D97-AF65-F5344CB8AC3E}">
        <p14:creationId xmlns:p14="http://schemas.microsoft.com/office/powerpoint/2010/main" xmlns="" val="4035185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Ferrell6e2.jpg"/>
          <p:cNvPicPr>
            <a:picLocks noChangeAspect="1"/>
          </p:cNvPicPr>
          <p:nvPr userDrawn="1"/>
        </p:nvPicPr>
        <p:blipFill>
          <a:blip r:embed="rId6">
            <a:extLst>
              <a:ext uri="{28A0092B-C50C-407E-A947-70E740481C1C}">
                <a14:useLocalDpi xmlns:a14="http://schemas.microsoft.com/office/drawing/2010/main" xmlns="" val="0"/>
              </a:ext>
            </a:extLst>
          </a:blip>
          <a:srcRect r="88396"/>
          <a:stretch>
            <a:fillRect/>
          </a:stretch>
        </p:blipFill>
        <p:spPr bwMode="auto">
          <a:xfrm>
            <a:off x="0" y="0"/>
            <a:ext cx="1061049"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Placeholder 1"/>
          <p:cNvSpPr>
            <a:spLocks noGrp="1"/>
          </p:cNvSpPr>
          <p:nvPr>
            <p:ph type="title"/>
          </p:nvPr>
        </p:nvSpPr>
        <p:spPr bwMode="auto">
          <a:xfrm>
            <a:off x="1439863" y="230188"/>
            <a:ext cx="7564437" cy="1116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1439863" y="1346200"/>
            <a:ext cx="7632700" cy="485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50263" y="6321425"/>
            <a:ext cx="554037"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003399"/>
                </a:solidFill>
                <a:latin typeface="Rockwell" charset="0"/>
              </a:defRPr>
            </a:lvl1pPr>
          </a:lstStyle>
          <a:p>
            <a:pPr>
              <a:defRPr/>
            </a:pPr>
            <a:fld id="{6FF3BC2E-E0E9-6C4C-A2D1-14DD24563841}" type="slidenum">
              <a:rPr lang="en-US"/>
              <a:pPr>
                <a:defRPr/>
              </a:pPr>
              <a:t>‹#›</a:t>
            </a:fld>
            <a:endParaRPr lang="en-US" dirty="0"/>
          </a:p>
        </p:txBody>
      </p:sp>
      <p:sp>
        <p:nvSpPr>
          <p:cNvPr id="1030" name="TextBox 2"/>
          <p:cNvSpPr txBox="1">
            <a:spLocks noChangeArrowheads="1"/>
          </p:cNvSpPr>
          <p:nvPr userDrawn="1"/>
        </p:nvSpPr>
        <p:spPr bwMode="auto">
          <a:xfrm>
            <a:off x="1312863" y="6632575"/>
            <a:ext cx="79502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smtClean="0">
                <a:solidFill>
                  <a:srgbClr val="595959"/>
                </a:solidFill>
                <a:latin typeface="Rockwell" charset="0"/>
              </a:rPr>
              <a:t>© 2014 Cengage Learning.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2" r:id="rId4"/>
  </p:sldLayoutIdLst>
  <p:hf hdr="0" ftr="0" dt="0"/>
  <p:txStyles>
    <p:titleStyle>
      <a:lvl1pPr algn="l" rtl="0" eaLnBrk="0" fontAlgn="base" hangingPunct="0">
        <a:spcBef>
          <a:spcPct val="0"/>
        </a:spcBef>
        <a:spcAft>
          <a:spcPct val="0"/>
        </a:spcAft>
        <a:defRPr sz="3200" kern="1200">
          <a:ln w="3175" cap="flat" cmpd="sng" algn="ctr">
            <a:noFill/>
            <a:prstDash val="solid"/>
            <a:round/>
            <a:headEnd type="none" w="med" len="med"/>
            <a:tailEnd type="none" w="med" len="med"/>
          </a:ln>
          <a:solidFill>
            <a:srgbClr val="003399"/>
          </a:solidFill>
          <a:effectLst>
            <a:outerShdw blurRad="50800" dist="38100" dir="2700000" algn="tl" rotWithShape="0">
              <a:prstClr val="black">
                <a:alpha val="40000"/>
              </a:prstClr>
            </a:outerShdw>
          </a:effectLst>
          <a:latin typeface="+mj-lt"/>
          <a:ea typeface="ＭＳ Ｐゴシック" charset="-128"/>
          <a:cs typeface="ＭＳ Ｐゴシック" charset="-128"/>
        </a:defRPr>
      </a:lvl1pPr>
      <a:lvl2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2pPr>
      <a:lvl3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3pPr>
      <a:lvl4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4pPr>
      <a:lvl5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5pPr>
      <a:lvl6pPr marL="457200" algn="l" rtl="0" fontAlgn="base">
        <a:spcBef>
          <a:spcPct val="0"/>
        </a:spcBef>
        <a:spcAft>
          <a:spcPct val="0"/>
        </a:spcAft>
        <a:defRPr sz="3600">
          <a:solidFill>
            <a:srgbClr val="86311B"/>
          </a:solidFill>
          <a:latin typeface="Rockwell" charset="0"/>
          <a:ea typeface="ＭＳ Ｐゴシック" charset="-128"/>
          <a:cs typeface="ＭＳ Ｐゴシック" charset="-128"/>
        </a:defRPr>
      </a:lvl6pPr>
      <a:lvl7pPr marL="914400" algn="l" rtl="0" fontAlgn="base">
        <a:spcBef>
          <a:spcPct val="0"/>
        </a:spcBef>
        <a:spcAft>
          <a:spcPct val="0"/>
        </a:spcAft>
        <a:defRPr sz="3600">
          <a:solidFill>
            <a:srgbClr val="86311B"/>
          </a:solidFill>
          <a:latin typeface="Rockwell" charset="0"/>
          <a:ea typeface="ＭＳ Ｐゴシック" charset="-128"/>
          <a:cs typeface="ＭＳ Ｐゴシック" charset="-128"/>
        </a:defRPr>
      </a:lvl7pPr>
      <a:lvl8pPr marL="1371600" algn="l" rtl="0" fontAlgn="base">
        <a:spcBef>
          <a:spcPct val="0"/>
        </a:spcBef>
        <a:spcAft>
          <a:spcPct val="0"/>
        </a:spcAft>
        <a:defRPr sz="3600">
          <a:solidFill>
            <a:srgbClr val="86311B"/>
          </a:solidFill>
          <a:latin typeface="Rockwell" charset="0"/>
          <a:ea typeface="ＭＳ Ｐゴシック" charset="-128"/>
          <a:cs typeface="ＭＳ Ｐゴシック" charset="-128"/>
        </a:defRPr>
      </a:lvl8pPr>
      <a:lvl9pPr marL="1828800" algn="l" rtl="0" fontAlgn="base">
        <a:spcBef>
          <a:spcPct val="0"/>
        </a:spcBef>
        <a:spcAft>
          <a:spcPct val="0"/>
        </a:spcAft>
        <a:defRPr sz="3600">
          <a:solidFill>
            <a:srgbClr val="86311B"/>
          </a:solidFill>
          <a:latin typeface="Rockwell" charset="0"/>
          <a:ea typeface="ＭＳ Ｐゴシック" charset="-128"/>
          <a:cs typeface="ＭＳ Ｐゴシック" charset="-128"/>
        </a:defRPr>
      </a:lvl9pPr>
    </p:titleStyle>
    <p:bodyStyle>
      <a:lvl1pPr marL="228600" indent="-228600" algn="l" rtl="0" eaLnBrk="0" fontAlgn="base" hangingPunct="0">
        <a:spcBef>
          <a:spcPts val="2000"/>
        </a:spcBef>
        <a:spcAft>
          <a:spcPct val="0"/>
        </a:spcAft>
        <a:buClr>
          <a:srgbClr val="003399"/>
        </a:buClr>
        <a:buSzPct val="75000"/>
        <a:buFont typeface="Wingdings" charset="0"/>
        <a:buChar char="n"/>
        <a:defRPr sz="2400" kern="1200">
          <a:ln w="0" cap="flat" cmpd="sng" algn="ctr">
            <a:noFill/>
            <a:prstDash val="solid"/>
            <a:round/>
            <a:headEnd type="none" w="med" len="med"/>
            <a:tailEnd type="none" w="med" len="med"/>
          </a:ln>
          <a:solidFill>
            <a:schemeClr val="tx1"/>
          </a:solidFill>
          <a:latin typeface="+mn-lt"/>
          <a:ea typeface="ＭＳ Ｐゴシック" charset="-128"/>
          <a:cs typeface="ＭＳ Ｐゴシック" charset="-128"/>
        </a:defRPr>
      </a:lvl1pPr>
      <a:lvl2pPr marL="457200" indent="-228600" algn="l" rtl="0" eaLnBrk="0" fontAlgn="base" hangingPunct="0">
        <a:spcBef>
          <a:spcPts val="600"/>
        </a:spcBef>
        <a:spcAft>
          <a:spcPct val="0"/>
        </a:spcAft>
        <a:buClr>
          <a:srgbClr val="C96D07"/>
        </a:buClr>
        <a:buSzPct val="75000"/>
        <a:buFont typeface="Wingdings" charset="0"/>
        <a:buChar char="n"/>
        <a:defRPr sz="2000" i="1" kern="1200">
          <a:ln w="0" cap="flat" cmpd="sng" algn="ctr">
            <a:noFill/>
            <a:prstDash val="solid"/>
            <a:round/>
            <a:headEnd type="none" w="med" len="med"/>
            <a:tailEnd type="none" w="med" len="med"/>
          </a:ln>
          <a:solidFill>
            <a:schemeClr val="tx1"/>
          </a:solidFill>
          <a:latin typeface="Rockwell"/>
          <a:ea typeface="ＭＳ Ｐゴシック" charset="-128"/>
          <a:cs typeface="Rockwell"/>
        </a:defRPr>
      </a:lvl2pPr>
      <a:lvl3pPr marL="685800" indent="-228600" algn="l" rtl="0" eaLnBrk="0" fontAlgn="base" hangingPunct="0">
        <a:spcBef>
          <a:spcPts val="600"/>
        </a:spcBef>
        <a:spcAft>
          <a:spcPct val="0"/>
        </a:spcAft>
        <a:buClr>
          <a:srgbClr val="864905"/>
        </a:buClr>
        <a:buSzPct val="75000"/>
        <a:buFont typeface="Wingdings" charset="0"/>
        <a:buChar char="n"/>
        <a:defRPr kern="1200">
          <a:ln w="0" cap="flat" cmpd="sng" algn="ctr">
            <a:noFill/>
            <a:prstDash val="solid"/>
            <a:round/>
            <a:headEnd type="none" w="med" len="med"/>
            <a:tailEnd type="none" w="med" len="med"/>
          </a:ln>
          <a:solidFill>
            <a:schemeClr val="tx1"/>
          </a:solidFill>
          <a:latin typeface="+mn-lt"/>
          <a:ea typeface="Rockwell" charset="0"/>
          <a:cs typeface="Rockwell" charset="0"/>
        </a:defRPr>
      </a:lvl3pPr>
      <a:lvl4pPr marL="914400" indent="-228600" algn="l" rtl="0" eaLnBrk="0" fontAlgn="base" hangingPunct="0">
        <a:spcBef>
          <a:spcPts val="600"/>
        </a:spcBef>
        <a:spcAft>
          <a:spcPct val="0"/>
        </a:spcAft>
        <a:buClr>
          <a:srgbClr val="C96D07"/>
        </a:buClr>
        <a:buSzPct val="75000"/>
        <a:buFont typeface="Wingdings" charset="0"/>
        <a:buChar char="n"/>
        <a:defRPr kern="1200">
          <a:ln w="0" cap="flat" cmpd="sng" algn="ctr">
            <a:noFill/>
            <a:prstDash val="solid"/>
            <a:round/>
            <a:headEnd type="none" w="med" len="med"/>
            <a:tailEnd type="none" w="med" len="med"/>
          </a:ln>
          <a:solidFill>
            <a:schemeClr val="tx1"/>
          </a:solidFill>
          <a:latin typeface="+mn-lt"/>
          <a:ea typeface="Rockwell" charset="0"/>
          <a:cs typeface="Rockwell" charset="0"/>
        </a:defRPr>
      </a:lvl4pPr>
      <a:lvl5pPr marL="1143000" indent="-228600" algn="l" rtl="0" eaLnBrk="0" fontAlgn="base" hangingPunct="0">
        <a:spcBef>
          <a:spcPts val="600"/>
        </a:spcBef>
        <a:spcAft>
          <a:spcPct val="0"/>
        </a:spcAft>
        <a:buClr>
          <a:srgbClr val="864905"/>
        </a:buClr>
        <a:buSzPct val="75000"/>
        <a:buFont typeface="Wingdings" charset="0"/>
        <a:buChar char="n"/>
        <a:defRPr kern="1200">
          <a:ln w="0" cap="flat" cmpd="sng" algn="ctr">
            <a:noFill/>
            <a:prstDash val="solid"/>
            <a:round/>
            <a:headEnd type="none" w="med" len="med"/>
            <a:tailEnd type="none" w="med" len="med"/>
          </a:ln>
          <a:solidFill>
            <a:schemeClr val="tx1"/>
          </a:solidFill>
          <a:latin typeface="+mn-lt"/>
          <a:ea typeface="Rockwell" charset="0"/>
          <a:cs typeface="Rockwel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Marketing in Today’s Economy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Content Placeholder 4"/>
          <p:cNvSpPr>
            <a:spLocks noGrp="1"/>
          </p:cNvSpPr>
          <p:nvPr>
            <p:ph idx="1"/>
          </p:nvPr>
        </p:nvSpPr>
        <p:spPr/>
        <p:txBody>
          <a:bodyPr/>
          <a:lstStyle/>
          <a:p>
            <a:pPr eaLnBrk="1" hangingPunct="1"/>
            <a:endParaRPr lang="en-US" sz="1800" dirty="0" smtClean="0">
              <a:ln>
                <a:noFill/>
              </a:ln>
              <a:latin typeface="Rockwell" charset="0"/>
              <a:ea typeface="ＭＳ Ｐゴシック" charset="0"/>
              <a:cs typeface="ＭＳ Ｐゴシック" charset="0"/>
            </a:endParaRPr>
          </a:p>
          <a:p>
            <a:pPr eaLnBrk="1" hangingPunct="1"/>
            <a:r>
              <a:rPr lang="en-US" dirty="0" smtClean="0">
                <a:ln>
                  <a:noFill/>
                </a:ln>
                <a:latin typeface="Rockwell" charset="0"/>
                <a:ea typeface="ＭＳ Ｐゴシック" charset="0"/>
                <a:cs typeface="ＭＳ Ｐゴシック" charset="0"/>
              </a:rPr>
              <a:t>Exchange</a:t>
            </a:r>
            <a:endParaRPr lang="en-US" dirty="0">
              <a:ln>
                <a:noFill/>
              </a:ln>
              <a:latin typeface="Rockwell" charset="0"/>
              <a:ea typeface="ＭＳ Ｐゴシック" charset="0"/>
              <a:cs typeface="ＭＳ Ｐゴシック" charset="0"/>
            </a:endParaRPr>
          </a:p>
          <a:p>
            <a:pPr lvl="1" eaLnBrk="1" hangingPunct="1"/>
            <a:r>
              <a:rPr lang="en-US" dirty="0">
                <a:ln>
                  <a:noFill/>
                </a:ln>
                <a:latin typeface="Rockwell" charset="0"/>
                <a:ea typeface="ＭＳ Ｐゴシック" charset="0"/>
              </a:rPr>
              <a:t>The process of obtaining something of value by offering something in return; typically obtaining products for money</a:t>
            </a:r>
          </a:p>
          <a:p>
            <a:pPr eaLnBrk="1" hangingPunct="1"/>
            <a:r>
              <a:rPr lang="en-US" dirty="0">
                <a:ln>
                  <a:noFill/>
                </a:ln>
                <a:latin typeface="Rockwell" charset="0"/>
                <a:ea typeface="ＭＳ Ｐゴシック" charset="0"/>
                <a:cs typeface="ＭＳ Ｐゴシック" charset="0"/>
              </a:rPr>
              <a:t>Five Conditions of Exchange</a:t>
            </a:r>
          </a:p>
          <a:p>
            <a:pPr lvl="1" eaLnBrk="1" hangingPunct="1"/>
            <a:r>
              <a:rPr lang="en-US" dirty="0">
                <a:ln>
                  <a:noFill/>
                </a:ln>
                <a:latin typeface="Rockwell" charset="0"/>
                <a:ea typeface="ＭＳ Ｐゴシック" charset="0"/>
              </a:rPr>
              <a:t>There must be at least two parties to the exchange.</a:t>
            </a:r>
          </a:p>
          <a:p>
            <a:pPr lvl="1" eaLnBrk="1" hangingPunct="1"/>
            <a:r>
              <a:rPr lang="en-US" dirty="0">
                <a:ln>
                  <a:noFill/>
                </a:ln>
                <a:latin typeface="Rockwell" charset="0"/>
                <a:ea typeface="ＭＳ Ｐゴシック" charset="0"/>
              </a:rPr>
              <a:t>Each party has something of value to the other party.</a:t>
            </a:r>
          </a:p>
          <a:p>
            <a:pPr lvl="1" eaLnBrk="1" hangingPunct="1"/>
            <a:r>
              <a:rPr lang="en-US" dirty="0">
                <a:ln>
                  <a:noFill/>
                </a:ln>
                <a:latin typeface="Rockwell" charset="0"/>
                <a:ea typeface="ＭＳ Ｐゴシック" charset="0"/>
              </a:rPr>
              <a:t>Each party must be capable of communication and delivery.</a:t>
            </a:r>
          </a:p>
          <a:p>
            <a:pPr lvl="1" eaLnBrk="1" hangingPunct="1"/>
            <a:r>
              <a:rPr lang="en-US" dirty="0">
                <a:ln>
                  <a:noFill/>
                </a:ln>
                <a:latin typeface="Rockwell" charset="0"/>
                <a:ea typeface="ＭＳ Ｐゴシック" charset="0"/>
              </a:rPr>
              <a:t>Each party must be free to accept or reject the exchange.</a:t>
            </a:r>
          </a:p>
          <a:p>
            <a:pPr lvl="1" eaLnBrk="1" hangingPunct="1"/>
            <a:r>
              <a:rPr lang="en-US" dirty="0">
                <a:ln>
                  <a:noFill/>
                </a:ln>
                <a:latin typeface="Rockwell" charset="0"/>
                <a:ea typeface="ＭＳ Ｐゴシック" charset="0"/>
              </a:rPr>
              <a:t>Each party believes it is desirable to exchange with the other party.</a:t>
            </a:r>
          </a:p>
        </p:txBody>
      </p:sp>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Basic Marketing Concepts:</a:t>
            </a:r>
            <a:br>
              <a:rPr lang="en-US" dirty="0">
                <a:ln>
                  <a:noFill/>
                </a:ln>
                <a:latin typeface="Rockwell" charset="0"/>
                <a:ea typeface="ＭＳ Ｐゴシック" charset="0"/>
                <a:cs typeface="ＭＳ Ｐゴシック" charset="0"/>
              </a:rPr>
            </a:br>
            <a:r>
              <a:rPr lang="en-US" dirty="0">
                <a:ln>
                  <a:noFill/>
                </a:ln>
                <a:latin typeface="Rockwell" charset="0"/>
                <a:ea typeface="ＭＳ Ｐゴシック" charset="0"/>
                <a:cs typeface="ＭＳ Ｐゴシック" charset="0"/>
              </a:rPr>
              <a:t>What </a:t>
            </a:r>
            <a:r>
              <a:rPr lang="en-US" dirty="0" smtClean="0">
                <a:ln>
                  <a:noFill/>
                </a:ln>
                <a:latin typeface="Rockwell" charset="0"/>
                <a:ea typeface="ＭＳ Ｐゴシック" charset="0"/>
                <a:cs typeface="ＭＳ Ｐゴシック" charset="0"/>
              </a:rPr>
              <a:t>Is </a:t>
            </a:r>
            <a:r>
              <a:rPr lang="en-US" dirty="0">
                <a:ln>
                  <a:noFill/>
                </a:ln>
                <a:latin typeface="Rockwell" charset="0"/>
                <a:ea typeface="ＭＳ Ｐゴシック" charset="0"/>
                <a:cs typeface="ＭＳ Ｐゴシック" charset="0"/>
              </a:rPr>
              <a:t>Exchange?</a:t>
            </a: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10</a:t>
            </a:fld>
            <a:endParaRPr lang="en-US" dirty="0"/>
          </a:p>
        </p:txBody>
      </p:sp>
    </p:spTree>
    <p:extLst>
      <p:ext uri="{BB962C8B-B14F-4D97-AF65-F5344CB8AC3E}">
        <p14:creationId xmlns:p14="http://schemas.microsoft.com/office/powerpoint/2010/main" xmlns="" val="2854839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Content Placeholder 4"/>
          <p:cNvSpPr>
            <a:spLocks noGrp="1"/>
          </p:cNvSpPr>
          <p:nvPr>
            <p:ph idx="1"/>
          </p:nvPr>
        </p:nvSpPr>
        <p:spPr/>
        <p:txBody>
          <a:bodyPr/>
          <a:lstStyle/>
          <a:p>
            <a:pPr eaLnBrk="1" hangingPunct="1"/>
            <a:endParaRPr lang="en-US" sz="1800" dirty="0" smtClean="0">
              <a:ln>
                <a:noFill/>
              </a:ln>
              <a:latin typeface="Rockwell" charset="0"/>
              <a:ea typeface="ＭＳ Ｐゴシック" charset="0"/>
              <a:cs typeface="ＭＳ Ｐゴシック" charset="0"/>
            </a:endParaRPr>
          </a:p>
          <a:p>
            <a:pPr eaLnBrk="1" hangingPunct="1"/>
            <a:r>
              <a:rPr lang="en-US" dirty="0" smtClean="0">
                <a:ln>
                  <a:noFill/>
                </a:ln>
                <a:latin typeface="Rockwell" charset="0"/>
                <a:ea typeface="ＭＳ Ｐゴシック" charset="0"/>
                <a:cs typeface="ＭＳ Ｐゴシック" charset="0"/>
              </a:rPr>
              <a:t>Product</a:t>
            </a:r>
            <a:endParaRPr lang="en-US" dirty="0">
              <a:ln>
                <a:noFill/>
              </a:ln>
              <a:latin typeface="Rockwell" charset="0"/>
              <a:ea typeface="ＭＳ Ｐゴシック" charset="0"/>
              <a:cs typeface="ＭＳ Ｐゴシック" charset="0"/>
            </a:endParaRPr>
          </a:p>
          <a:p>
            <a:pPr lvl="1" eaLnBrk="1" hangingPunct="1"/>
            <a:r>
              <a:rPr lang="en-US" dirty="0">
                <a:ln>
                  <a:noFill/>
                </a:ln>
                <a:latin typeface="Rockwell" charset="0"/>
                <a:ea typeface="ＭＳ Ｐゴシック" charset="0"/>
              </a:rPr>
              <a:t>Something that can be acquired via exchange to satisfy a need or a want</a:t>
            </a:r>
          </a:p>
          <a:p>
            <a:pPr eaLnBrk="1" hangingPunct="1"/>
            <a:r>
              <a:rPr lang="en-US" dirty="0">
                <a:ln>
                  <a:noFill/>
                </a:ln>
                <a:latin typeface="Rockwell" charset="0"/>
                <a:ea typeface="ＭＳ Ｐゴシック" charset="0"/>
                <a:cs typeface="ＭＳ Ｐゴシック" charset="0"/>
              </a:rPr>
              <a:t>Examples of Products</a:t>
            </a:r>
          </a:p>
          <a:p>
            <a:pPr lvl="1" eaLnBrk="1" hangingPunct="1"/>
            <a:r>
              <a:rPr lang="en-US" dirty="0">
                <a:ln>
                  <a:noFill/>
                </a:ln>
                <a:latin typeface="Rockwell" charset="0"/>
                <a:ea typeface="ＭＳ Ｐゴシック" charset="0"/>
              </a:rPr>
              <a:t>Goods</a:t>
            </a:r>
          </a:p>
          <a:p>
            <a:pPr lvl="1" eaLnBrk="1" hangingPunct="1"/>
            <a:r>
              <a:rPr lang="en-US" dirty="0">
                <a:ln>
                  <a:noFill/>
                </a:ln>
                <a:latin typeface="Rockwell" charset="0"/>
                <a:ea typeface="ＭＳ Ｐゴシック" charset="0"/>
              </a:rPr>
              <a:t>Services</a:t>
            </a:r>
          </a:p>
          <a:p>
            <a:pPr lvl="1" eaLnBrk="1" hangingPunct="1"/>
            <a:r>
              <a:rPr lang="en-US" dirty="0">
                <a:ln>
                  <a:noFill/>
                </a:ln>
                <a:latin typeface="Rockwell" charset="0"/>
                <a:ea typeface="ＭＳ Ｐゴシック" charset="0"/>
              </a:rPr>
              <a:t>Ideas</a:t>
            </a:r>
          </a:p>
          <a:p>
            <a:pPr lvl="1" eaLnBrk="1" hangingPunct="1"/>
            <a:r>
              <a:rPr lang="en-US" dirty="0">
                <a:ln>
                  <a:noFill/>
                </a:ln>
                <a:latin typeface="Rockwell" charset="0"/>
                <a:ea typeface="ＭＳ Ｐゴシック" charset="0"/>
              </a:rPr>
              <a:t>Information</a:t>
            </a:r>
          </a:p>
          <a:p>
            <a:pPr lvl="1" eaLnBrk="1" hangingPunct="1"/>
            <a:r>
              <a:rPr lang="en-US" dirty="0">
                <a:ln>
                  <a:noFill/>
                </a:ln>
                <a:latin typeface="Rockwell" charset="0"/>
                <a:ea typeface="ＭＳ Ｐゴシック" charset="0"/>
              </a:rPr>
              <a:t>Digital products</a:t>
            </a:r>
          </a:p>
        </p:txBody>
      </p:sp>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Basic Marketing Concepts:</a:t>
            </a:r>
            <a:br>
              <a:rPr lang="en-US" dirty="0">
                <a:ln>
                  <a:noFill/>
                </a:ln>
                <a:latin typeface="Rockwell" charset="0"/>
                <a:ea typeface="ＭＳ Ｐゴシック" charset="0"/>
                <a:cs typeface="ＭＳ Ｐゴシック" charset="0"/>
              </a:rPr>
            </a:br>
            <a:r>
              <a:rPr lang="en-US" dirty="0">
                <a:ln>
                  <a:noFill/>
                </a:ln>
                <a:latin typeface="Rockwell" charset="0"/>
                <a:ea typeface="ＭＳ Ｐゴシック" charset="0"/>
                <a:cs typeface="ＭＳ Ｐゴシック" charset="0"/>
              </a:rPr>
              <a:t>What </a:t>
            </a:r>
            <a:r>
              <a:rPr lang="en-US" dirty="0" smtClean="0">
                <a:ln>
                  <a:noFill/>
                </a:ln>
                <a:latin typeface="Rockwell" charset="0"/>
                <a:ea typeface="ＭＳ Ｐゴシック" charset="0"/>
                <a:cs typeface="ＭＳ Ｐゴシック" charset="0"/>
              </a:rPr>
              <a:t>Is </a:t>
            </a:r>
            <a:r>
              <a:rPr lang="en-US" dirty="0">
                <a:ln>
                  <a:noFill/>
                </a:ln>
                <a:latin typeface="Rockwell" charset="0"/>
                <a:ea typeface="ＭＳ Ｐゴシック" charset="0"/>
                <a:cs typeface="ＭＳ Ｐゴシック" charset="0"/>
              </a:rPr>
              <a:t>a Product?</a:t>
            </a:r>
          </a:p>
        </p:txBody>
      </p:sp>
      <p:sp>
        <p:nvSpPr>
          <p:cNvPr id="6" name="Content Placeholder 4"/>
          <p:cNvSpPr txBox="1">
            <a:spLocks/>
          </p:cNvSpPr>
          <p:nvPr/>
        </p:nvSpPr>
        <p:spPr>
          <a:xfrm>
            <a:off x="3692198" y="3659410"/>
            <a:ext cx="3783012" cy="2133600"/>
          </a:xfrm>
          <a:prstGeom prst="rect">
            <a:avLst/>
          </a:prstGeom>
        </p:spPr>
        <p:txBody>
          <a:bodyPr>
            <a:normAutofit/>
          </a:bodyPr>
          <a:lstStyle>
            <a:lvl1pPr marL="24161750" indent="-24161750" eaLnBrk="0" hangingPunct="0">
              <a:defRPr sz="2400">
                <a:solidFill>
                  <a:schemeClr val="tx1"/>
                </a:solidFill>
                <a:latin typeface="Arial" charset="0"/>
                <a:ea typeface="ＭＳ Ｐゴシック" charset="0"/>
                <a:cs typeface="ＭＳ Ｐゴシック" charset="0"/>
              </a:defRPr>
            </a:lvl1pPr>
            <a:lvl2pPr indent="-2286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lvl="1" defTabSz="914400" eaLnBrk="1" hangingPunct="1">
              <a:spcBef>
                <a:spcPts val="600"/>
              </a:spcBef>
              <a:buClr>
                <a:srgbClr val="C96D07"/>
              </a:buClr>
              <a:buSzPct val="75000"/>
              <a:buFont typeface="Wingdings" charset="0"/>
              <a:buChar char="n"/>
            </a:pPr>
            <a:r>
              <a:rPr lang="en-US" sz="2000" i="1" dirty="0">
                <a:solidFill>
                  <a:srgbClr val="000000"/>
                </a:solidFill>
                <a:latin typeface="Rockwell" charset="0"/>
              </a:rPr>
              <a:t>People</a:t>
            </a:r>
          </a:p>
          <a:p>
            <a:pPr lvl="1" defTabSz="914400" eaLnBrk="1" hangingPunct="1">
              <a:spcBef>
                <a:spcPts val="600"/>
              </a:spcBef>
              <a:buClr>
                <a:srgbClr val="C96D07"/>
              </a:buClr>
              <a:buSzPct val="75000"/>
              <a:buFont typeface="Wingdings" charset="0"/>
              <a:buChar char="n"/>
            </a:pPr>
            <a:r>
              <a:rPr lang="en-US" sz="2000" i="1" dirty="0">
                <a:solidFill>
                  <a:srgbClr val="000000"/>
                </a:solidFill>
                <a:latin typeface="Rockwell" charset="0"/>
              </a:rPr>
              <a:t>Places</a:t>
            </a:r>
          </a:p>
          <a:p>
            <a:pPr lvl="1" defTabSz="914400" eaLnBrk="1" hangingPunct="1">
              <a:spcBef>
                <a:spcPts val="600"/>
              </a:spcBef>
              <a:buClr>
                <a:srgbClr val="C96D07"/>
              </a:buClr>
              <a:buSzPct val="75000"/>
              <a:buFont typeface="Wingdings" charset="0"/>
              <a:buChar char="n"/>
            </a:pPr>
            <a:r>
              <a:rPr lang="en-US" sz="2000" i="1" dirty="0">
                <a:solidFill>
                  <a:srgbClr val="000000"/>
                </a:solidFill>
                <a:latin typeface="Rockwell" charset="0"/>
              </a:rPr>
              <a:t>Experiences and events</a:t>
            </a:r>
          </a:p>
          <a:p>
            <a:pPr lvl="1" defTabSz="914400" eaLnBrk="1" hangingPunct="1">
              <a:spcBef>
                <a:spcPts val="600"/>
              </a:spcBef>
              <a:buClr>
                <a:srgbClr val="C96D07"/>
              </a:buClr>
              <a:buSzPct val="75000"/>
              <a:buFont typeface="Wingdings" charset="0"/>
              <a:buChar char="n"/>
            </a:pPr>
            <a:r>
              <a:rPr lang="en-US" sz="2000" i="1" dirty="0">
                <a:solidFill>
                  <a:srgbClr val="000000"/>
                </a:solidFill>
                <a:latin typeface="Rockwell" charset="0"/>
              </a:rPr>
              <a:t>Real or financial property</a:t>
            </a:r>
          </a:p>
          <a:p>
            <a:pPr lvl="1" defTabSz="914400" eaLnBrk="1" hangingPunct="1">
              <a:spcBef>
                <a:spcPts val="600"/>
              </a:spcBef>
              <a:buClr>
                <a:srgbClr val="C96D07"/>
              </a:buClr>
              <a:buSzPct val="75000"/>
              <a:buFont typeface="Wingdings" charset="0"/>
              <a:buChar char="n"/>
            </a:pPr>
            <a:r>
              <a:rPr lang="en-US" sz="2000" i="1" dirty="0">
                <a:solidFill>
                  <a:srgbClr val="000000"/>
                </a:solidFill>
                <a:latin typeface="Rockwell" charset="0"/>
              </a:rPr>
              <a:t>Organizations</a:t>
            </a: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11</a:t>
            </a:fld>
            <a:endParaRPr lang="en-US" dirty="0"/>
          </a:p>
        </p:txBody>
      </p:sp>
    </p:spTree>
    <p:extLst>
      <p:ext uri="{BB962C8B-B14F-4D97-AF65-F5344CB8AC3E}">
        <p14:creationId xmlns:p14="http://schemas.microsoft.com/office/powerpoint/2010/main" xmlns="" val="2244719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Content Placeholder 4"/>
          <p:cNvSpPr>
            <a:spLocks noGrp="1"/>
          </p:cNvSpPr>
          <p:nvPr>
            <p:ph idx="1"/>
          </p:nvPr>
        </p:nvSpPr>
        <p:spPr/>
        <p:txBody>
          <a:bodyPr/>
          <a:lstStyle/>
          <a:p>
            <a:pPr eaLnBrk="1" hangingPunct="1"/>
            <a:endParaRPr lang="en-US" sz="1800" dirty="0" smtClean="0">
              <a:ln>
                <a:noFill/>
              </a:ln>
              <a:latin typeface="Rockwell" charset="0"/>
              <a:ea typeface="ＭＳ Ｐゴシック" charset="0"/>
              <a:cs typeface="ＭＳ Ｐゴシック" charset="0"/>
            </a:endParaRPr>
          </a:p>
          <a:p>
            <a:pPr eaLnBrk="1" hangingPunct="1"/>
            <a:r>
              <a:rPr lang="en-US" dirty="0" smtClean="0">
                <a:ln>
                  <a:noFill/>
                </a:ln>
                <a:latin typeface="Rockwell" charset="0"/>
                <a:ea typeface="ＭＳ Ｐゴシック" charset="0"/>
                <a:cs typeface="ＭＳ Ｐゴシック" charset="0"/>
              </a:rPr>
              <a:t>Utility</a:t>
            </a:r>
            <a:endParaRPr lang="en-US" dirty="0">
              <a:ln>
                <a:noFill/>
              </a:ln>
              <a:latin typeface="Rockwell" charset="0"/>
              <a:ea typeface="ＭＳ Ｐゴシック" charset="0"/>
              <a:cs typeface="ＭＳ Ｐゴシック" charset="0"/>
            </a:endParaRPr>
          </a:p>
          <a:p>
            <a:pPr lvl="1" eaLnBrk="1" hangingPunct="1"/>
            <a:r>
              <a:rPr lang="en-US" dirty="0">
                <a:ln>
                  <a:noFill/>
                </a:ln>
                <a:latin typeface="Rockwell" charset="0"/>
                <a:ea typeface="ＭＳ Ｐゴシック" charset="0"/>
              </a:rPr>
              <a:t>The ability of a product to satisfy a </a:t>
            </a:r>
            <a:r>
              <a:rPr lang="en-US" dirty="0" smtClean="0">
                <a:ln>
                  <a:noFill/>
                </a:ln>
                <a:latin typeface="Rockwell" charset="0"/>
                <a:ea typeface="ＭＳ Ｐゴシック" charset="0"/>
              </a:rPr>
              <a:t>customer’s </a:t>
            </a:r>
            <a:r>
              <a:rPr lang="en-US" dirty="0">
                <a:ln>
                  <a:noFill/>
                </a:ln>
                <a:latin typeface="Rockwell" charset="0"/>
                <a:ea typeface="ＭＳ Ｐゴシック" charset="0"/>
              </a:rPr>
              <a:t>needs or wants</a:t>
            </a:r>
          </a:p>
          <a:p>
            <a:pPr eaLnBrk="1" hangingPunct="1"/>
            <a:r>
              <a:rPr lang="en-US" dirty="0">
                <a:ln>
                  <a:noFill/>
                </a:ln>
                <a:latin typeface="Rockwell" charset="0"/>
                <a:ea typeface="ＭＳ Ｐゴシック" charset="0"/>
                <a:cs typeface="ＭＳ Ｐゴシック" charset="0"/>
              </a:rPr>
              <a:t>Five Types of Utility</a:t>
            </a:r>
          </a:p>
          <a:p>
            <a:pPr lvl="1" eaLnBrk="1" hangingPunct="1"/>
            <a:r>
              <a:rPr lang="en-US" dirty="0">
                <a:ln>
                  <a:noFill/>
                </a:ln>
                <a:latin typeface="Rockwell" charset="0"/>
                <a:ea typeface="ＭＳ Ｐゴシック" charset="0"/>
              </a:rPr>
              <a:t>Form utility – attributes or features that set the product apart</a:t>
            </a:r>
          </a:p>
          <a:p>
            <a:pPr lvl="1" eaLnBrk="1" hangingPunct="1"/>
            <a:r>
              <a:rPr lang="en-US" dirty="0">
                <a:ln>
                  <a:noFill/>
                </a:ln>
                <a:latin typeface="Rockwell" charset="0"/>
                <a:ea typeface="ＭＳ Ｐゴシック" charset="0"/>
              </a:rPr>
              <a:t>Time utility – products available when customers want them</a:t>
            </a:r>
          </a:p>
          <a:p>
            <a:pPr lvl="1" eaLnBrk="1" hangingPunct="1"/>
            <a:r>
              <a:rPr lang="en-US" dirty="0">
                <a:ln>
                  <a:noFill/>
                </a:ln>
                <a:latin typeface="Rockwell" charset="0"/>
                <a:ea typeface="ＭＳ Ｐゴシック" charset="0"/>
              </a:rPr>
              <a:t>Place utility – products available where customers want them</a:t>
            </a:r>
          </a:p>
          <a:p>
            <a:pPr lvl="1" eaLnBrk="1" hangingPunct="1"/>
            <a:r>
              <a:rPr lang="en-US" dirty="0">
                <a:ln>
                  <a:noFill/>
                </a:ln>
                <a:latin typeface="Rockwell" charset="0"/>
                <a:ea typeface="ＭＳ Ｐゴシック" charset="0"/>
              </a:rPr>
              <a:t>Possession utility – transfer of ownership or title; ease of acquisition</a:t>
            </a:r>
          </a:p>
          <a:p>
            <a:pPr lvl="1" eaLnBrk="1" hangingPunct="1"/>
            <a:r>
              <a:rPr lang="en-US" dirty="0">
                <a:ln>
                  <a:noFill/>
                </a:ln>
                <a:latin typeface="Rockwell" charset="0"/>
                <a:ea typeface="ＭＳ Ｐゴシック" charset="0"/>
              </a:rPr>
              <a:t>Psychological utility – positive experiential attributes that customers find satisfying</a:t>
            </a:r>
          </a:p>
        </p:txBody>
      </p:sp>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Basic Marketing </a:t>
            </a:r>
            <a:r>
              <a:rPr lang="en-US" dirty="0" smtClean="0">
                <a:ln>
                  <a:noFill/>
                </a:ln>
                <a:latin typeface="Rockwell" charset="0"/>
                <a:ea typeface="ＭＳ Ｐゴシック" charset="0"/>
                <a:cs typeface="ＭＳ Ｐゴシック" charset="0"/>
              </a:rPr>
              <a:t>Concepts:</a:t>
            </a:r>
            <a:br>
              <a:rPr lang="en-US" dirty="0" smtClean="0">
                <a:ln>
                  <a:noFill/>
                </a:ln>
                <a:latin typeface="Rockwell" charset="0"/>
                <a:ea typeface="ＭＳ Ｐゴシック" charset="0"/>
                <a:cs typeface="ＭＳ Ｐゴシック" charset="0"/>
              </a:rPr>
            </a:br>
            <a:r>
              <a:rPr lang="en-US" dirty="0" smtClean="0">
                <a:ln>
                  <a:noFill/>
                </a:ln>
                <a:latin typeface="Rockwell" charset="0"/>
                <a:ea typeface="ＭＳ Ｐゴシック" charset="0"/>
                <a:cs typeface="ＭＳ Ｐゴシック" charset="0"/>
              </a:rPr>
              <a:t>Utility</a:t>
            </a:r>
            <a:endParaRPr lang="en-US" dirty="0">
              <a:ln>
                <a:noFill/>
              </a:ln>
              <a:latin typeface="Rockwell"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12</a:t>
            </a:fld>
            <a:endParaRPr lang="en-US" dirty="0"/>
          </a:p>
        </p:txBody>
      </p:sp>
    </p:spTree>
    <p:extLst>
      <p:ext uri="{BB962C8B-B14F-4D97-AF65-F5344CB8AC3E}">
        <p14:creationId xmlns:p14="http://schemas.microsoft.com/office/powerpoint/2010/main" xmlns="" val="1749205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Content Placeholder 4"/>
          <p:cNvSpPr>
            <a:spLocks noGrp="1"/>
          </p:cNvSpPr>
          <p:nvPr>
            <p:ph idx="1"/>
          </p:nvPr>
        </p:nvSpPr>
        <p:spPr/>
        <p:txBody>
          <a:bodyPr/>
          <a:lstStyle/>
          <a:p>
            <a:pPr eaLnBrk="1" hangingPunct="1"/>
            <a:endParaRPr lang="en-US" sz="1800" dirty="0" smtClean="0">
              <a:ln>
                <a:noFill/>
              </a:ln>
              <a:latin typeface="Rockwell" charset="0"/>
              <a:ea typeface="ＭＳ Ｐゴシック" charset="0"/>
              <a:cs typeface="ＭＳ Ｐゴシック" charset="0"/>
            </a:endParaRPr>
          </a:p>
          <a:p>
            <a:pPr eaLnBrk="1" hangingPunct="1"/>
            <a:r>
              <a:rPr lang="en-US" dirty="0" smtClean="0">
                <a:ln>
                  <a:noFill/>
                </a:ln>
                <a:latin typeface="Rockwell" charset="0"/>
                <a:ea typeface="ＭＳ Ｐゴシック" charset="0"/>
                <a:cs typeface="ＭＳ Ｐゴシック" charset="0"/>
              </a:rPr>
              <a:t>Strategic </a:t>
            </a:r>
            <a:r>
              <a:rPr lang="en-US" dirty="0">
                <a:ln>
                  <a:noFill/>
                </a:ln>
                <a:latin typeface="Rockwell" charset="0"/>
                <a:ea typeface="ＭＳ Ｐゴシック" charset="0"/>
                <a:cs typeface="ＭＳ Ｐゴシック" charset="0"/>
              </a:rPr>
              <a:t>Planning</a:t>
            </a:r>
          </a:p>
          <a:p>
            <a:pPr lvl="1" eaLnBrk="1" hangingPunct="1"/>
            <a:r>
              <a:rPr lang="en-US" dirty="0">
                <a:ln>
                  <a:noFill/>
                </a:ln>
                <a:latin typeface="Rockwell" charset="0"/>
                <a:ea typeface="ＭＳ Ｐゴシック" charset="0"/>
              </a:rPr>
              <a:t>Strategy – the </a:t>
            </a:r>
            <a:r>
              <a:rPr lang="en-US" dirty="0" smtClean="0">
                <a:ln>
                  <a:noFill/>
                </a:ln>
                <a:latin typeface="Rockwell" charset="0"/>
                <a:ea typeface="ＭＳ Ｐゴシック" charset="0"/>
              </a:rPr>
              <a:t>organization’s </a:t>
            </a:r>
            <a:r>
              <a:rPr lang="en-US" dirty="0">
                <a:ln>
                  <a:noFill/>
                </a:ln>
                <a:latin typeface="Rockwell" charset="0"/>
                <a:ea typeface="ＭＳ Ｐゴシック" charset="0"/>
              </a:rPr>
              <a:t>game plan for success</a:t>
            </a:r>
          </a:p>
          <a:p>
            <a:pPr lvl="1" eaLnBrk="1" hangingPunct="1"/>
            <a:r>
              <a:rPr lang="en-US" dirty="0">
                <a:ln>
                  <a:noFill/>
                </a:ln>
                <a:latin typeface="Rockwell" charset="0"/>
                <a:ea typeface="ＭＳ Ｐゴシック" charset="0"/>
              </a:rPr>
              <a:t>Tactical planning – specific markets/segments and the marketing programs that will meet their needs/wants</a:t>
            </a:r>
          </a:p>
          <a:p>
            <a:pPr lvl="1" eaLnBrk="1" hangingPunct="1"/>
            <a:r>
              <a:rPr lang="en-US" dirty="0">
                <a:ln>
                  <a:noFill/>
                </a:ln>
                <a:latin typeface="Rockwell" charset="0"/>
                <a:ea typeface="ＭＳ Ｐゴシック" charset="0"/>
              </a:rPr>
              <a:t>Marketing plan – the outline of the marketing </a:t>
            </a:r>
            <a:r>
              <a:rPr lang="en-US" dirty="0" smtClean="0">
                <a:ln>
                  <a:noFill/>
                </a:ln>
                <a:latin typeface="Rockwell" charset="0"/>
                <a:ea typeface="ＭＳ Ｐゴシック" charset="0"/>
              </a:rPr>
              <a:t>program</a:t>
            </a:r>
            <a:endParaRPr lang="en-US" dirty="0">
              <a:ln>
                <a:noFill/>
              </a:ln>
              <a:latin typeface="Rockwell" charset="0"/>
              <a:ea typeface="ＭＳ Ｐゴシック" charset="0"/>
            </a:endParaRPr>
          </a:p>
          <a:p>
            <a:pPr eaLnBrk="1" hangingPunct="1"/>
            <a:r>
              <a:rPr lang="en-US" dirty="0">
                <a:ln>
                  <a:noFill/>
                </a:ln>
                <a:latin typeface="Rockwell" charset="0"/>
                <a:ea typeface="ＭＳ Ｐゴシック" charset="0"/>
                <a:cs typeface="ＭＳ Ｐゴシック" charset="0"/>
              </a:rPr>
              <a:t>Research and Analysis</a:t>
            </a:r>
          </a:p>
          <a:p>
            <a:pPr lvl="1" eaLnBrk="1" hangingPunct="1"/>
            <a:r>
              <a:rPr lang="en-US" dirty="0">
                <a:ln>
                  <a:noFill/>
                </a:ln>
                <a:latin typeface="Rockwell" charset="0"/>
                <a:ea typeface="ＭＳ Ｐゴシック" charset="0"/>
              </a:rPr>
              <a:t>Internal analysis – analyzing the </a:t>
            </a:r>
            <a:r>
              <a:rPr lang="en-US" dirty="0" smtClean="0">
                <a:ln>
                  <a:noFill/>
                </a:ln>
                <a:latin typeface="Rockwell" charset="0"/>
                <a:ea typeface="ＭＳ Ｐゴシック" charset="0"/>
              </a:rPr>
              <a:t>firm’s </a:t>
            </a:r>
            <a:r>
              <a:rPr lang="en-US" dirty="0">
                <a:ln>
                  <a:noFill/>
                </a:ln>
                <a:latin typeface="Rockwell" charset="0"/>
                <a:ea typeface="ＭＳ Ｐゴシック" charset="0"/>
              </a:rPr>
              <a:t>current strategy and performance</a:t>
            </a:r>
          </a:p>
          <a:p>
            <a:pPr lvl="1" eaLnBrk="1" hangingPunct="1"/>
            <a:r>
              <a:rPr lang="en-US" dirty="0">
                <a:ln>
                  <a:noFill/>
                </a:ln>
                <a:latin typeface="Rockwell" charset="0"/>
                <a:ea typeface="ＭＳ Ｐゴシック" charset="0"/>
              </a:rPr>
              <a:t>Competitive intelligence – analyzing competing businesses</a:t>
            </a:r>
          </a:p>
          <a:p>
            <a:pPr lvl="1" eaLnBrk="1" hangingPunct="1"/>
            <a:r>
              <a:rPr lang="en-US" dirty="0">
                <a:ln>
                  <a:noFill/>
                </a:ln>
                <a:latin typeface="Rockwell" charset="0"/>
                <a:ea typeface="ＭＳ Ｐゴシック" charset="0"/>
              </a:rPr>
              <a:t>Environmental scanning – analyzing the external environment</a:t>
            </a:r>
          </a:p>
          <a:p>
            <a:pPr lvl="1" eaLnBrk="1" hangingPunct="1"/>
            <a:r>
              <a:rPr lang="en-US" dirty="0">
                <a:ln>
                  <a:noFill/>
                </a:ln>
                <a:latin typeface="Rockwell" charset="0"/>
                <a:ea typeface="ＭＳ Ｐゴシック" charset="0"/>
              </a:rPr>
              <a:t>Situation analysis – combination of all three analyses</a:t>
            </a:r>
          </a:p>
        </p:txBody>
      </p:sp>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Major Marketing Activities and Decisions</a:t>
            </a: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13</a:t>
            </a:fld>
            <a:endParaRPr lang="en-US" dirty="0"/>
          </a:p>
        </p:txBody>
      </p:sp>
    </p:spTree>
    <p:extLst>
      <p:ext uri="{BB962C8B-B14F-4D97-AF65-F5344CB8AC3E}">
        <p14:creationId xmlns:p14="http://schemas.microsoft.com/office/powerpoint/2010/main" xmlns="" val="3328776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Content Placeholder 1"/>
          <p:cNvSpPr>
            <a:spLocks noGrp="1"/>
          </p:cNvSpPr>
          <p:nvPr>
            <p:ph idx="1"/>
          </p:nvPr>
        </p:nvSpPr>
        <p:spPr>
          <a:xfrm>
            <a:off x="1023938" y="160338"/>
            <a:ext cx="7108825" cy="4606925"/>
          </a:xfrm>
        </p:spPr>
        <p:txBody>
          <a:bodyPr/>
          <a:lstStyle/>
          <a:p>
            <a:pPr eaLnBrk="1" hangingPunct="1"/>
            <a:r>
              <a:rPr lang="en-US" dirty="0" smtClean="0">
                <a:ln>
                  <a:noFill/>
                </a:ln>
                <a:latin typeface="Rockwell" charset="0"/>
                <a:ea typeface="ＭＳ Ｐゴシック" charset="0"/>
                <a:cs typeface="ＭＳ Ｐゴシック" charset="0"/>
              </a:rPr>
              <a:t>How concerned are you about privacy and security in today’s economy? Why do so many people, particularly younger people, seem to be unconcerned about privacy? Will these issues still be important in 10 years? Explain.</a:t>
            </a:r>
            <a:endParaRPr lang="en-US" dirty="0">
              <a:ln>
                <a:noFill/>
              </a:ln>
              <a:latin typeface="Rockwell" charset="0"/>
              <a:ea typeface="ＭＳ Ｐゴシック" charset="0"/>
              <a:cs typeface="ＭＳ Ｐゴシック" charset="0"/>
            </a:endParaRPr>
          </a:p>
        </p:txBody>
      </p:sp>
      <p:sp>
        <p:nvSpPr>
          <p:cNvPr id="9218" name="Slide Number Placeholder 1"/>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D618B86-0B06-334D-AAE3-6C852C7ED2B4}" type="slidenum">
              <a:rPr lang="en-US" sz="1000">
                <a:solidFill>
                  <a:srgbClr val="003399"/>
                </a:solidFill>
                <a:latin typeface="Rockwell" charset="0"/>
              </a:rPr>
              <a:pPr eaLnBrk="1" hangingPunct="1"/>
              <a:t>14</a:t>
            </a:fld>
            <a:endParaRPr lang="en-US" sz="1000" dirty="0">
              <a:solidFill>
                <a:srgbClr val="003399"/>
              </a:solidFill>
              <a:latin typeface="Rockwell" charset="0"/>
            </a:endParaRPr>
          </a:p>
        </p:txBody>
      </p:sp>
    </p:spTree>
    <p:extLst>
      <p:ext uri="{BB962C8B-B14F-4D97-AF65-F5344CB8AC3E}">
        <p14:creationId xmlns:p14="http://schemas.microsoft.com/office/powerpoint/2010/main" xmlns="" val="11280652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Content Placeholder 4"/>
          <p:cNvSpPr>
            <a:spLocks noGrp="1"/>
          </p:cNvSpPr>
          <p:nvPr>
            <p:ph idx="1"/>
          </p:nvPr>
        </p:nvSpPr>
        <p:spPr/>
        <p:txBody>
          <a:bodyPr/>
          <a:lstStyle/>
          <a:p>
            <a:pPr eaLnBrk="1" hangingPunct="1"/>
            <a:endParaRPr lang="en-US" sz="1800" dirty="0" smtClean="0">
              <a:ln>
                <a:noFill/>
              </a:ln>
              <a:latin typeface="Rockwell" charset="0"/>
              <a:ea typeface="ＭＳ Ｐゴシック" charset="0"/>
              <a:cs typeface="ＭＳ Ｐゴシック" charset="0"/>
            </a:endParaRPr>
          </a:p>
          <a:p>
            <a:pPr eaLnBrk="1" hangingPunct="1"/>
            <a:r>
              <a:rPr lang="en-US" dirty="0" smtClean="0">
                <a:ln>
                  <a:noFill/>
                </a:ln>
                <a:latin typeface="Rockwell" charset="0"/>
                <a:ea typeface="ＭＳ Ｐゴシック" charset="0"/>
                <a:cs typeface="ＭＳ Ｐゴシック" charset="0"/>
              </a:rPr>
              <a:t>Developing </a:t>
            </a:r>
            <a:r>
              <a:rPr lang="en-US" dirty="0">
                <a:ln>
                  <a:noFill/>
                </a:ln>
                <a:latin typeface="Rockwell" charset="0"/>
                <a:ea typeface="ＭＳ Ｐゴシック" charset="0"/>
                <a:cs typeface="ＭＳ Ｐゴシック" charset="0"/>
              </a:rPr>
              <a:t>Competitive Advantage</a:t>
            </a:r>
          </a:p>
          <a:p>
            <a:pPr lvl="1" eaLnBrk="1" hangingPunct="1"/>
            <a:r>
              <a:rPr lang="en-US" dirty="0">
                <a:ln>
                  <a:noFill/>
                </a:ln>
                <a:latin typeface="Rockwell" charset="0"/>
                <a:ea typeface="ＭＳ Ｐゴシック" charset="0"/>
              </a:rPr>
              <a:t>Competitive advantage – something the firm does better than competing firms</a:t>
            </a:r>
          </a:p>
          <a:p>
            <a:pPr lvl="1" eaLnBrk="1" hangingPunct="1"/>
            <a:r>
              <a:rPr lang="en-US" dirty="0">
                <a:ln>
                  <a:noFill/>
                </a:ln>
                <a:latin typeface="Rockwell" charset="0"/>
                <a:ea typeface="ＭＳ Ｐゴシック" charset="0"/>
              </a:rPr>
              <a:t>SWOT analysis – strengths, weaknesses, opportunities, </a:t>
            </a:r>
            <a:r>
              <a:rPr lang="en-US" dirty="0" smtClean="0">
                <a:ln>
                  <a:noFill/>
                </a:ln>
                <a:latin typeface="Rockwell" charset="0"/>
                <a:ea typeface="ＭＳ Ｐゴシック" charset="0"/>
              </a:rPr>
              <a:t>threats</a:t>
            </a:r>
          </a:p>
          <a:p>
            <a:pPr eaLnBrk="1" hangingPunct="1"/>
            <a:r>
              <a:rPr lang="en-US" dirty="0">
                <a:ln>
                  <a:noFill/>
                </a:ln>
                <a:latin typeface="Rockwell" charset="0"/>
                <a:ea typeface="ＭＳ Ｐゴシック" charset="0"/>
                <a:cs typeface="ＭＳ Ｐゴシック" charset="0"/>
              </a:rPr>
              <a:t>Marketing Strategy Decisions</a:t>
            </a:r>
          </a:p>
          <a:p>
            <a:pPr lvl="1" eaLnBrk="1" hangingPunct="1"/>
            <a:r>
              <a:rPr lang="en-US" dirty="0" smtClean="0">
                <a:ln>
                  <a:noFill/>
                </a:ln>
                <a:latin typeface="Rockwell" charset="0"/>
                <a:ea typeface="ＭＳ Ｐゴシック" charset="0"/>
              </a:rPr>
              <a:t>Market </a:t>
            </a:r>
            <a:r>
              <a:rPr lang="en-US" dirty="0">
                <a:ln>
                  <a:noFill/>
                </a:ln>
                <a:latin typeface="Rockwell" charset="0"/>
                <a:ea typeface="ＭＳ Ｐゴシック" charset="0"/>
              </a:rPr>
              <a:t>segmentation and target marketing</a:t>
            </a:r>
          </a:p>
          <a:p>
            <a:pPr lvl="1" eaLnBrk="1" hangingPunct="1"/>
            <a:r>
              <a:rPr lang="en-US" dirty="0">
                <a:ln>
                  <a:noFill/>
                </a:ln>
                <a:latin typeface="Rockwell" charset="0"/>
                <a:ea typeface="ＭＳ Ｐゴシック" charset="0"/>
              </a:rPr>
              <a:t>Marketing </a:t>
            </a:r>
            <a:r>
              <a:rPr lang="en-US" dirty="0" smtClean="0">
                <a:ln>
                  <a:noFill/>
                </a:ln>
                <a:latin typeface="Rockwell" charset="0"/>
                <a:ea typeface="ＭＳ Ｐゴシック" charset="0"/>
              </a:rPr>
              <a:t>program decisions (the marketing mix)</a:t>
            </a:r>
          </a:p>
          <a:p>
            <a:pPr lvl="1" eaLnBrk="1" hangingPunct="1"/>
            <a:r>
              <a:rPr lang="en-US" dirty="0" smtClean="0">
                <a:ln>
                  <a:noFill/>
                </a:ln>
                <a:latin typeface="Rockwell" charset="0"/>
                <a:ea typeface="ＭＳ Ｐゴシック" charset="0"/>
              </a:rPr>
              <a:t>Branding and positioning</a:t>
            </a:r>
            <a:endParaRPr lang="en-US" dirty="0">
              <a:ln>
                <a:noFill/>
              </a:ln>
              <a:latin typeface="Rockwell" charset="0"/>
              <a:ea typeface="ＭＳ Ｐゴシック" charset="0"/>
            </a:endParaRPr>
          </a:p>
        </p:txBody>
      </p:sp>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Major Marketing Activities and </a:t>
            </a:r>
            <a:r>
              <a:rPr lang="en-US" dirty="0" smtClean="0">
                <a:ln>
                  <a:noFill/>
                </a:ln>
                <a:latin typeface="Rockwell" charset="0"/>
                <a:ea typeface="ＭＳ Ｐゴシック" charset="0"/>
                <a:cs typeface="ＭＳ Ｐゴシック" charset="0"/>
              </a:rPr>
              <a:t>Decisions</a:t>
            </a:r>
            <a:r>
              <a:rPr lang="en-US" sz="2000" dirty="0" smtClean="0">
                <a:ln>
                  <a:noFill/>
                </a:ln>
                <a:latin typeface="Rockwell" charset="0"/>
                <a:ea typeface="ＭＳ Ｐゴシック" charset="0"/>
                <a:cs typeface="ＭＳ Ｐゴシック" charset="0"/>
              </a:rPr>
              <a:t> </a:t>
            </a:r>
            <a:r>
              <a:rPr lang="en-US" sz="2000" i="1" dirty="0" smtClean="0">
                <a:ln>
                  <a:noFill/>
                </a:ln>
                <a:solidFill>
                  <a:schemeClr val="bg1">
                    <a:lumMod val="50000"/>
                  </a:schemeClr>
                </a:solidFill>
                <a:latin typeface="Rockwell" charset="0"/>
                <a:ea typeface="ＭＳ Ｐゴシック" charset="0"/>
                <a:cs typeface="ＭＳ Ｐゴシック" charset="0"/>
              </a:rPr>
              <a:t>(continued)</a:t>
            </a:r>
            <a:endParaRPr lang="en-US" sz="2000" i="1" dirty="0">
              <a:ln>
                <a:noFill/>
              </a:ln>
              <a:solidFill>
                <a:schemeClr val="bg1">
                  <a:lumMod val="50000"/>
                </a:schemeClr>
              </a:solidFill>
              <a:latin typeface="Rockwell"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15</a:t>
            </a:fld>
            <a:endParaRPr lang="en-US" dirty="0"/>
          </a:p>
        </p:txBody>
      </p:sp>
    </p:spTree>
    <p:extLst>
      <p:ext uri="{BB962C8B-B14F-4D97-AF65-F5344CB8AC3E}">
        <p14:creationId xmlns:p14="http://schemas.microsoft.com/office/powerpoint/2010/main" xmlns="" val="39309082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Content Placeholder 4"/>
          <p:cNvSpPr>
            <a:spLocks noGrp="1"/>
          </p:cNvSpPr>
          <p:nvPr>
            <p:ph idx="1"/>
          </p:nvPr>
        </p:nvSpPr>
        <p:spPr/>
        <p:txBody>
          <a:bodyPr/>
          <a:lstStyle/>
          <a:p>
            <a:pPr eaLnBrk="1" hangingPunct="1"/>
            <a:r>
              <a:rPr lang="en-US" dirty="0">
                <a:ln>
                  <a:noFill/>
                </a:ln>
                <a:latin typeface="Rockwell" charset="0"/>
                <a:ea typeface="ＭＳ Ｐゴシック" charset="0"/>
                <a:cs typeface="ＭＳ Ｐゴシック" charset="0"/>
              </a:rPr>
              <a:t>Social Responsibility and Ethics</a:t>
            </a:r>
          </a:p>
          <a:p>
            <a:pPr lvl="1" eaLnBrk="1" hangingPunct="1"/>
            <a:r>
              <a:rPr lang="en-US" dirty="0">
                <a:ln>
                  <a:noFill/>
                </a:ln>
                <a:latin typeface="Rockwell" charset="0"/>
                <a:ea typeface="ＭＳ Ｐゴシック" charset="0"/>
              </a:rPr>
              <a:t>Social responsibility – maximizing positive impact on society, while minimizing negative impact</a:t>
            </a:r>
          </a:p>
          <a:p>
            <a:pPr lvl="1" eaLnBrk="1" hangingPunct="1"/>
            <a:r>
              <a:rPr lang="en-US" dirty="0">
                <a:ln>
                  <a:noFill/>
                </a:ln>
                <a:latin typeface="Rockwell" charset="0"/>
                <a:ea typeface="ＭＳ Ｐゴシック" charset="0"/>
              </a:rPr>
              <a:t>Marketing ethics – principles/standards that define acceptable conduct in marketing activities</a:t>
            </a:r>
          </a:p>
          <a:p>
            <a:pPr eaLnBrk="1" hangingPunct="1"/>
            <a:r>
              <a:rPr lang="en-US" dirty="0" smtClean="0">
                <a:ln>
                  <a:noFill/>
                </a:ln>
                <a:latin typeface="Rockwell" charset="0"/>
                <a:ea typeface="ＭＳ Ｐゴシック" charset="0"/>
                <a:cs typeface="ＭＳ Ｐゴシック" charset="0"/>
              </a:rPr>
              <a:t>Implementation </a:t>
            </a:r>
            <a:r>
              <a:rPr lang="en-US" dirty="0">
                <a:ln>
                  <a:noFill/>
                </a:ln>
                <a:latin typeface="Rockwell" charset="0"/>
                <a:ea typeface="ＭＳ Ｐゴシック" charset="0"/>
                <a:cs typeface="ＭＳ Ｐゴシック" charset="0"/>
              </a:rPr>
              <a:t>and Control</a:t>
            </a:r>
          </a:p>
          <a:p>
            <a:pPr lvl="1" eaLnBrk="1" hangingPunct="1"/>
            <a:r>
              <a:rPr lang="en-US" dirty="0">
                <a:ln>
                  <a:noFill/>
                </a:ln>
                <a:latin typeface="Rockwell" charset="0"/>
                <a:ea typeface="ＭＳ Ｐゴシック" charset="0"/>
              </a:rPr>
              <a:t>Process of executing the marketing plan</a:t>
            </a:r>
          </a:p>
          <a:p>
            <a:pPr lvl="1" eaLnBrk="1" hangingPunct="1"/>
            <a:r>
              <a:rPr lang="en-US" dirty="0">
                <a:ln>
                  <a:noFill/>
                </a:ln>
                <a:latin typeface="Rockwell" charset="0"/>
                <a:ea typeface="ＭＳ Ｐゴシック" charset="0"/>
              </a:rPr>
              <a:t>Marketing activities must be controlled to ensure that the strategy stays on course.</a:t>
            </a:r>
          </a:p>
          <a:p>
            <a:pPr eaLnBrk="1" hangingPunct="1"/>
            <a:r>
              <a:rPr lang="en-US" dirty="0">
                <a:ln>
                  <a:noFill/>
                </a:ln>
                <a:latin typeface="Rockwell" charset="0"/>
                <a:ea typeface="ＭＳ Ｐゴシック" charset="0"/>
                <a:cs typeface="ＭＳ Ｐゴシック" charset="0"/>
              </a:rPr>
              <a:t>Developing and Maintaining </a:t>
            </a:r>
            <a:r>
              <a:rPr lang="en-US" dirty="0" smtClean="0">
                <a:ln>
                  <a:noFill/>
                </a:ln>
                <a:latin typeface="Rockwell" charset="0"/>
                <a:ea typeface="ＭＳ Ｐゴシック" charset="0"/>
                <a:cs typeface="ＭＳ Ｐゴシック" charset="0"/>
              </a:rPr>
              <a:t>Customer Relationships</a:t>
            </a:r>
            <a:endParaRPr lang="en-US" dirty="0">
              <a:ln>
                <a:noFill/>
              </a:ln>
              <a:latin typeface="Rockwell" charset="0"/>
              <a:ea typeface="ＭＳ Ｐゴシック" charset="0"/>
              <a:cs typeface="ＭＳ Ｐゴシック" charset="0"/>
            </a:endParaRPr>
          </a:p>
          <a:p>
            <a:pPr lvl="1" eaLnBrk="1" hangingPunct="1"/>
            <a:r>
              <a:rPr lang="en-US" dirty="0">
                <a:ln>
                  <a:noFill/>
                </a:ln>
                <a:latin typeface="Rockwell" charset="0"/>
                <a:ea typeface="ＭＳ Ｐゴシック" charset="0"/>
              </a:rPr>
              <a:t>Transactional marketing</a:t>
            </a:r>
          </a:p>
          <a:p>
            <a:pPr lvl="1" eaLnBrk="1" hangingPunct="1"/>
            <a:r>
              <a:rPr lang="en-US" dirty="0">
                <a:ln>
                  <a:noFill/>
                </a:ln>
                <a:latin typeface="Rockwell" charset="0"/>
                <a:ea typeface="ＭＳ Ｐゴシック" charset="0"/>
              </a:rPr>
              <a:t>Relationship marketing</a:t>
            </a:r>
          </a:p>
        </p:txBody>
      </p:sp>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Major Marketing Activities and Decisions</a:t>
            </a:r>
            <a:r>
              <a:rPr lang="en-US" sz="2000" i="1" dirty="0">
                <a:ln>
                  <a:noFill/>
                </a:ln>
                <a:solidFill>
                  <a:srgbClr val="FFFFFF"/>
                </a:solidFill>
                <a:latin typeface="Rockwell" charset="0"/>
                <a:ea typeface="ＭＳ Ｐゴシック" charset="0"/>
                <a:cs typeface="ＭＳ Ｐゴシック" charset="0"/>
              </a:rPr>
              <a:t> </a:t>
            </a:r>
            <a:r>
              <a:rPr lang="en-US" sz="2000" i="1" dirty="0">
                <a:ln>
                  <a:noFill/>
                </a:ln>
                <a:solidFill>
                  <a:schemeClr val="bg1">
                    <a:lumMod val="50000"/>
                  </a:schemeClr>
                </a:solidFill>
                <a:latin typeface="Rockwell" charset="0"/>
                <a:ea typeface="ＭＳ Ｐゴシック" charset="0"/>
                <a:cs typeface="ＭＳ Ｐゴシック" charset="0"/>
              </a:rPr>
              <a:t>(continued)</a:t>
            </a:r>
            <a:endParaRPr lang="en-US" dirty="0">
              <a:ln>
                <a:noFill/>
              </a:ln>
              <a:solidFill>
                <a:schemeClr val="bg1">
                  <a:lumMod val="50000"/>
                </a:schemeClr>
              </a:solidFill>
              <a:latin typeface="Rockwell"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16</a:t>
            </a:fld>
            <a:endParaRPr lang="en-US" dirty="0"/>
          </a:p>
        </p:txBody>
      </p:sp>
    </p:spTree>
    <p:extLst>
      <p:ext uri="{BB962C8B-B14F-4D97-AF65-F5344CB8AC3E}">
        <p14:creationId xmlns:p14="http://schemas.microsoft.com/office/powerpoint/2010/main" xmlns="" val="39246443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Transactional and Relationship Marketing (Exhibit 1.4)</a:t>
            </a:r>
          </a:p>
        </p:txBody>
      </p:sp>
      <p:sp>
        <p:nvSpPr>
          <p:cNvPr id="5" name="Slide Number Placeholder 4"/>
          <p:cNvSpPr>
            <a:spLocks noGrp="1"/>
          </p:cNvSpPr>
          <p:nvPr>
            <p:ph type="sldNum" sz="quarter" idx="11"/>
          </p:nvPr>
        </p:nvSpPr>
        <p:spPr/>
        <p:txBody>
          <a:bodyPr/>
          <a:lstStyle/>
          <a:p>
            <a:pPr>
              <a:defRPr/>
            </a:pPr>
            <a:fld id="{7CA3B053-DD34-B645-BCE5-0B617BE5BFE4}" type="slidenum">
              <a:rPr lang="en-US" smtClean="0"/>
              <a:pPr>
                <a:defRPr/>
              </a:pPr>
              <a:t>17</a:t>
            </a:fld>
            <a:endParaRPr lang="en-US" dirty="0"/>
          </a:p>
        </p:txBody>
      </p:sp>
      <p:pic>
        <p:nvPicPr>
          <p:cNvPr id="4098" name="Picture 2"/>
          <p:cNvPicPr>
            <a:picLocks noChangeAspect="1" noChangeArrowheads="1"/>
          </p:cNvPicPr>
          <p:nvPr/>
        </p:nvPicPr>
        <p:blipFill>
          <a:blip r:embed="rId2"/>
          <a:srcRect/>
          <a:stretch>
            <a:fillRect/>
          </a:stretch>
        </p:blipFill>
        <p:spPr bwMode="auto">
          <a:xfrm>
            <a:off x="1302808" y="2212109"/>
            <a:ext cx="7516242" cy="3015673"/>
          </a:xfrm>
          <a:prstGeom prst="rect">
            <a:avLst/>
          </a:prstGeom>
          <a:noFill/>
          <a:ln w="9525">
            <a:noFill/>
            <a:miter lim="800000"/>
            <a:headEnd/>
            <a:tailEnd/>
          </a:ln>
          <a:effectLst/>
        </p:spPr>
      </p:pic>
    </p:spTree>
    <p:extLst>
      <p:ext uri="{BB962C8B-B14F-4D97-AF65-F5344CB8AC3E}">
        <p14:creationId xmlns:p14="http://schemas.microsoft.com/office/powerpoint/2010/main" xmlns="" val="11747134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Content Placeholder 4"/>
          <p:cNvSpPr>
            <a:spLocks noGrp="1"/>
          </p:cNvSpPr>
          <p:nvPr>
            <p:ph idx="1"/>
          </p:nvPr>
        </p:nvSpPr>
        <p:spPr>
          <a:xfrm>
            <a:off x="1311274" y="1295400"/>
            <a:ext cx="7693029" cy="5262418"/>
          </a:xfrm>
        </p:spPr>
        <p:txBody>
          <a:bodyPr/>
          <a:lstStyle/>
          <a:p>
            <a:pPr eaLnBrk="1" hangingPunct="1"/>
            <a:r>
              <a:rPr lang="en-US" dirty="0" smtClean="0">
                <a:ln>
                  <a:noFill/>
                </a:ln>
                <a:latin typeface="Rockwell" charset="0"/>
                <a:ea typeface="ＭＳ Ｐゴシック" charset="0"/>
                <a:cs typeface="ＭＳ Ｐゴシック" charset="0"/>
              </a:rPr>
              <a:t>Unending Change</a:t>
            </a:r>
            <a:endParaRPr lang="en-US" dirty="0">
              <a:ln>
                <a:noFill/>
              </a:ln>
              <a:latin typeface="Rockwell" charset="0"/>
              <a:ea typeface="ＭＳ Ｐゴシック" charset="0"/>
              <a:cs typeface="ＭＳ Ｐゴシック" charset="0"/>
            </a:endParaRPr>
          </a:p>
          <a:p>
            <a:pPr eaLnBrk="1" hangingPunct="1"/>
            <a:r>
              <a:rPr lang="en-US" dirty="0">
                <a:ln>
                  <a:noFill/>
                </a:ln>
                <a:latin typeface="Rockwell" charset="0"/>
                <a:ea typeface="ＭＳ Ｐゴシック" charset="0"/>
                <a:cs typeface="ＭＳ Ｐゴシック" charset="0"/>
              </a:rPr>
              <a:t>People</a:t>
            </a:r>
            <a:r>
              <a:rPr lang="en-US" dirty="0" smtClean="0">
                <a:ln>
                  <a:noFill/>
                </a:ln>
                <a:latin typeface="Rockwell" charset="0"/>
                <a:ea typeface="ＭＳ Ｐゴシック" charset="0"/>
                <a:cs typeface="ＭＳ Ｐゴシック" charset="0"/>
              </a:rPr>
              <a:t>-Driven Nature </a:t>
            </a:r>
            <a:r>
              <a:rPr lang="en-US" dirty="0">
                <a:ln>
                  <a:noFill/>
                </a:ln>
                <a:latin typeface="Rockwell" charset="0"/>
                <a:ea typeface="ＭＳ Ｐゴシック" charset="0"/>
                <a:cs typeface="ＭＳ Ｐゴシック" charset="0"/>
              </a:rPr>
              <a:t>of </a:t>
            </a:r>
            <a:r>
              <a:rPr lang="en-US" dirty="0" smtClean="0">
                <a:ln>
                  <a:noFill/>
                </a:ln>
                <a:latin typeface="Rockwell" charset="0"/>
                <a:ea typeface="ＭＳ Ｐゴシック" charset="0"/>
                <a:cs typeface="ＭＳ Ｐゴシック" charset="0"/>
              </a:rPr>
              <a:t>Marketing</a:t>
            </a:r>
            <a:endParaRPr lang="en-US" dirty="0">
              <a:ln>
                <a:noFill/>
              </a:ln>
              <a:latin typeface="Rockwell" charset="0"/>
              <a:ea typeface="ＭＳ Ｐゴシック" charset="0"/>
              <a:cs typeface="ＭＳ Ｐゴシック" charset="0"/>
            </a:endParaRPr>
          </a:p>
          <a:p>
            <a:pPr eaLnBrk="1" hangingPunct="1"/>
            <a:r>
              <a:rPr lang="en-US" dirty="0">
                <a:ln>
                  <a:noFill/>
                </a:ln>
                <a:latin typeface="Rockwell" charset="0"/>
                <a:ea typeface="ＭＳ Ｐゴシック" charset="0"/>
                <a:cs typeface="ＭＳ Ｐゴシック" charset="0"/>
              </a:rPr>
              <a:t>Lack of </a:t>
            </a:r>
            <a:r>
              <a:rPr lang="en-US" dirty="0" smtClean="0">
                <a:ln>
                  <a:noFill/>
                </a:ln>
                <a:latin typeface="Rockwell" charset="0"/>
                <a:ea typeface="ＭＳ Ｐゴシック" charset="0"/>
                <a:cs typeface="ＭＳ Ｐゴシック" charset="0"/>
              </a:rPr>
              <a:t>Rules </a:t>
            </a:r>
            <a:r>
              <a:rPr lang="en-US" dirty="0">
                <a:ln>
                  <a:noFill/>
                </a:ln>
                <a:latin typeface="Rockwell" charset="0"/>
                <a:ea typeface="ＭＳ Ｐゴシック" charset="0"/>
                <a:cs typeface="ＭＳ Ｐゴシック" charset="0"/>
              </a:rPr>
              <a:t>for </a:t>
            </a:r>
            <a:r>
              <a:rPr lang="en-US" dirty="0" smtClean="0">
                <a:ln>
                  <a:noFill/>
                </a:ln>
                <a:latin typeface="Rockwell" charset="0"/>
                <a:ea typeface="ＭＳ Ｐゴシック" charset="0"/>
                <a:cs typeface="ＭＳ Ｐゴシック" charset="0"/>
              </a:rPr>
              <a:t>Choosing Marketing Activities</a:t>
            </a:r>
            <a:endParaRPr lang="en-US" dirty="0">
              <a:ln>
                <a:noFill/>
              </a:ln>
              <a:latin typeface="Rockwell" charset="0"/>
              <a:ea typeface="ＭＳ Ｐゴシック" charset="0"/>
              <a:cs typeface="ＭＳ Ｐゴシック" charset="0"/>
            </a:endParaRPr>
          </a:p>
          <a:p>
            <a:pPr eaLnBrk="1" hangingPunct="1"/>
            <a:r>
              <a:rPr lang="en-US" dirty="0">
                <a:ln>
                  <a:noFill/>
                </a:ln>
                <a:latin typeface="Rockwell" charset="0"/>
                <a:ea typeface="ＭＳ Ｐゴシック" charset="0"/>
                <a:cs typeface="ＭＳ Ｐゴシック" charset="0"/>
              </a:rPr>
              <a:t>Increasing </a:t>
            </a:r>
            <a:r>
              <a:rPr lang="en-US" dirty="0" smtClean="0">
                <a:ln>
                  <a:noFill/>
                </a:ln>
                <a:latin typeface="Rockwell" charset="0"/>
                <a:ea typeface="ＭＳ Ｐゴシック" charset="0"/>
                <a:cs typeface="ＭＳ Ｐゴシック" charset="0"/>
              </a:rPr>
              <a:t>Customer Expectations</a:t>
            </a:r>
            <a:endParaRPr lang="en-US" dirty="0">
              <a:ln>
                <a:noFill/>
              </a:ln>
              <a:latin typeface="Rockwell" charset="0"/>
              <a:ea typeface="ＭＳ Ｐゴシック" charset="0"/>
              <a:cs typeface="ＭＳ Ｐゴシック" charset="0"/>
            </a:endParaRPr>
          </a:p>
          <a:p>
            <a:pPr eaLnBrk="1" hangingPunct="1"/>
            <a:r>
              <a:rPr lang="en-US" dirty="0">
                <a:ln>
                  <a:noFill/>
                </a:ln>
                <a:latin typeface="Rockwell" charset="0"/>
                <a:ea typeface="ＭＳ Ｐゴシック" charset="0"/>
                <a:cs typeface="ＭＳ Ｐゴシック" charset="0"/>
              </a:rPr>
              <a:t>Declining </a:t>
            </a:r>
            <a:r>
              <a:rPr lang="en-US" dirty="0" smtClean="0">
                <a:ln>
                  <a:noFill/>
                </a:ln>
                <a:latin typeface="Rockwell" charset="0"/>
                <a:ea typeface="ＭＳ Ｐゴシック" charset="0"/>
                <a:cs typeface="ＭＳ Ｐゴシック" charset="0"/>
              </a:rPr>
              <a:t>Customer Satisfaction </a:t>
            </a:r>
            <a:r>
              <a:rPr lang="en-US" dirty="0">
                <a:ln>
                  <a:noFill/>
                </a:ln>
                <a:latin typeface="Rockwell" charset="0"/>
                <a:ea typeface="ＭＳ Ｐゴシック" charset="0"/>
                <a:cs typeface="ＭＳ Ｐゴシック" charset="0"/>
              </a:rPr>
              <a:t>and </a:t>
            </a:r>
            <a:r>
              <a:rPr lang="en-US" dirty="0" smtClean="0">
                <a:ln>
                  <a:noFill/>
                </a:ln>
                <a:latin typeface="Rockwell" charset="0"/>
                <a:ea typeface="ＭＳ Ｐゴシック" charset="0"/>
                <a:cs typeface="ＭＳ Ｐゴシック" charset="0"/>
              </a:rPr>
              <a:t>Brand Loyalty</a:t>
            </a:r>
          </a:p>
          <a:p>
            <a:pPr eaLnBrk="1" hangingPunct="1"/>
            <a:r>
              <a:rPr lang="en-US" dirty="0">
                <a:ln>
                  <a:noFill/>
                </a:ln>
                <a:latin typeface="Rockwell" charset="0"/>
                <a:ea typeface="ＭＳ Ｐゴシック" charset="0"/>
                <a:cs typeface="ＭＳ Ｐゴシック" charset="0"/>
              </a:rPr>
              <a:t>Competing in </a:t>
            </a:r>
            <a:r>
              <a:rPr lang="en-US" dirty="0" smtClean="0">
                <a:ln>
                  <a:noFill/>
                </a:ln>
                <a:latin typeface="Rockwell" charset="0"/>
                <a:ea typeface="ＭＳ Ｐゴシック" charset="0"/>
                <a:cs typeface="ＭＳ Ｐゴシック" charset="0"/>
              </a:rPr>
              <a:t>Mature Markets</a:t>
            </a:r>
            <a:endParaRPr lang="en-US" dirty="0">
              <a:ln>
                <a:noFill/>
              </a:ln>
              <a:latin typeface="Rockwell" charset="0"/>
              <a:ea typeface="ＭＳ Ｐゴシック" charset="0"/>
              <a:cs typeface="ＭＳ Ｐゴシック" charset="0"/>
            </a:endParaRPr>
          </a:p>
          <a:p>
            <a:pPr lvl="1" eaLnBrk="1" hangingPunct="1"/>
            <a:r>
              <a:rPr lang="en-US" dirty="0">
                <a:ln>
                  <a:noFill/>
                </a:ln>
                <a:latin typeface="Rockwell" charset="0"/>
                <a:ea typeface="ＭＳ Ｐゴシック" charset="0"/>
              </a:rPr>
              <a:t>Increasing commoditization</a:t>
            </a:r>
          </a:p>
          <a:p>
            <a:pPr lvl="1" eaLnBrk="1" hangingPunct="1"/>
            <a:r>
              <a:rPr lang="en-US" dirty="0">
                <a:ln>
                  <a:noFill/>
                </a:ln>
                <a:latin typeface="Rockwell" charset="0"/>
                <a:ea typeface="ＭＳ Ｐゴシック" charset="0"/>
              </a:rPr>
              <a:t>Little real differentiation among product offerings</a:t>
            </a:r>
          </a:p>
          <a:p>
            <a:pPr eaLnBrk="1" hangingPunct="1"/>
            <a:r>
              <a:rPr lang="en-US" dirty="0">
                <a:ln>
                  <a:noFill/>
                </a:ln>
                <a:latin typeface="Rockwell" charset="0"/>
                <a:ea typeface="ＭＳ Ｐゴシック" charset="0"/>
                <a:cs typeface="ＭＳ Ｐゴシック" charset="0"/>
              </a:rPr>
              <a:t>Aggressive </a:t>
            </a:r>
            <a:r>
              <a:rPr lang="en-US" dirty="0" smtClean="0">
                <a:ln>
                  <a:noFill/>
                </a:ln>
                <a:latin typeface="Rockwell" charset="0"/>
                <a:ea typeface="ＭＳ Ｐゴシック" charset="0"/>
                <a:cs typeface="ＭＳ Ｐゴシック" charset="0"/>
              </a:rPr>
              <a:t>Cost-Cutting </a:t>
            </a:r>
            <a:r>
              <a:rPr lang="en-US" dirty="0">
                <a:ln>
                  <a:noFill/>
                </a:ln>
                <a:latin typeface="Rockwell" charset="0"/>
                <a:ea typeface="ＭＳ Ｐゴシック" charset="0"/>
                <a:cs typeface="ＭＳ Ｐゴシック" charset="0"/>
              </a:rPr>
              <a:t>M</a:t>
            </a:r>
            <a:r>
              <a:rPr lang="en-US" dirty="0" smtClean="0">
                <a:ln>
                  <a:noFill/>
                </a:ln>
                <a:latin typeface="Rockwell" charset="0"/>
                <a:ea typeface="ＭＳ Ｐゴシック" charset="0"/>
                <a:cs typeface="ＭＳ Ｐゴシック" charset="0"/>
              </a:rPr>
              <a:t>easures</a:t>
            </a:r>
            <a:endParaRPr lang="en-US" dirty="0">
              <a:ln>
                <a:noFill/>
              </a:ln>
              <a:latin typeface="Rockwell" charset="0"/>
              <a:ea typeface="ＭＳ Ｐゴシック" charset="0"/>
              <a:cs typeface="ＭＳ Ｐゴシック" charset="0"/>
            </a:endParaRPr>
          </a:p>
        </p:txBody>
      </p:sp>
      <p:sp>
        <p:nvSpPr>
          <p:cNvPr id="2" name="Title 1"/>
          <p:cNvSpPr>
            <a:spLocks noGrp="1"/>
          </p:cNvSpPr>
          <p:nvPr>
            <p:ph type="title"/>
          </p:nvPr>
        </p:nvSpPr>
        <p:spPr/>
        <p:txBody>
          <a:bodyPr>
            <a:noAutofit/>
          </a:bodyPr>
          <a:lstStyle/>
          <a:p>
            <a:pPr eaLnBrk="1" hangingPunct="1"/>
            <a:r>
              <a:rPr lang="en-US" dirty="0" smtClean="0">
                <a:ln>
                  <a:noFill/>
                </a:ln>
                <a:latin typeface="Rockwell" charset="0"/>
                <a:ea typeface="ＭＳ Ｐゴシック" charset="0"/>
                <a:cs typeface="ＭＳ Ｐゴシック" charset="0"/>
              </a:rPr>
              <a:t>The </a:t>
            </a:r>
            <a:r>
              <a:rPr lang="en-US" dirty="0">
                <a:ln>
                  <a:noFill/>
                </a:ln>
                <a:latin typeface="Rockwell" charset="0"/>
                <a:ea typeface="ＭＳ Ｐゴシック" charset="0"/>
                <a:cs typeface="ＭＳ Ｐゴシック" charset="0"/>
              </a:rPr>
              <a:t>Challenges of Marketing Strategy</a:t>
            </a: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18</a:t>
            </a:fld>
            <a:endParaRPr lang="en-US" dirty="0"/>
          </a:p>
        </p:txBody>
      </p:sp>
    </p:spTree>
    <p:extLst>
      <p:ext uri="{BB962C8B-B14F-4D97-AF65-F5344CB8AC3E}">
        <p14:creationId xmlns:p14="http://schemas.microsoft.com/office/powerpoint/2010/main" xmlns="" val="2026568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Content Placeholder 1"/>
          <p:cNvSpPr>
            <a:spLocks noGrp="1"/>
          </p:cNvSpPr>
          <p:nvPr>
            <p:ph idx="1"/>
          </p:nvPr>
        </p:nvSpPr>
        <p:spPr>
          <a:xfrm>
            <a:off x="1023938" y="160338"/>
            <a:ext cx="7108825" cy="4606925"/>
          </a:xfrm>
        </p:spPr>
        <p:txBody>
          <a:bodyPr/>
          <a:lstStyle/>
          <a:p>
            <a:pPr eaLnBrk="1" hangingPunct="1"/>
            <a:r>
              <a:rPr lang="en-US" dirty="0">
                <a:ln>
                  <a:noFill/>
                </a:ln>
                <a:latin typeface="Rockwell" charset="0"/>
                <a:ea typeface="ＭＳ Ｐゴシック" charset="0"/>
                <a:cs typeface="ＭＳ Ｐゴシック" charset="0"/>
              </a:rPr>
              <a:t>The text argues that marketing possesses very few rules for choosing the appropriate marketing activities. </a:t>
            </a:r>
            <a:r>
              <a:rPr lang="en-US" dirty="0" smtClean="0">
                <a:ln>
                  <a:noFill/>
                </a:ln>
                <a:latin typeface="Rockwell" charset="0"/>
                <a:ea typeface="ＭＳ Ｐゴシック" charset="0"/>
                <a:cs typeface="ＭＳ Ｐゴシック" charset="0"/>
              </a:rPr>
              <a:t>Can </a:t>
            </a:r>
            <a:r>
              <a:rPr lang="en-US" dirty="0">
                <a:ln>
                  <a:noFill/>
                </a:ln>
                <a:latin typeface="Rockwell" charset="0"/>
                <a:ea typeface="ＭＳ Ｐゴシック" charset="0"/>
                <a:cs typeface="ＭＳ Ｐゴシック" charset="0"/>
              </a:rPr>
              <a:t>you describe any universal rules of marketing that might be applied to most products, markets, customers, and situations?</a:t>
            </a:r>
          </a:p>
        </p:txBody>
      </p:sp>
      <p:sp>
        <p:nvSpPr>
          <p:cNvPr id="9218" name="Slide Number Placeholder 1"/>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D618B86-0B06-334D-AAE3-6C852C7ED2B4}" type="slidenum">
              <a:rPr lang="en-US" sz="1000">
                <a:solidFill>
                  <a:srgbClr val="003399"/>
                </a:solidFill>
                <a:latin typeface="Rockwell" charset="0"/>
              </a:rPr>
              <a:pPr eaLnBrk="1" hangingPunct="1"/>
              <a:t>19</a:t>
            </a:fld>
            <a:endParaRPr lang="en-US" sz="1000" dirty="0">
              <a:solidFill>
                <a:srgbClr val="003399"/>
              </a:solidFill>
              <a:latin typeface="Rockwell" charset="0"/>
            </a:endParaRPr>
          </a:p>
        </p:txBody>
      </p:sp>
    </p:spTree>
    <p:extLst>
      <p:ext uri="{BB962C8B-B14F-4D97-AF65-F5344CB8AC3E}">
        <p14:creationId xmlns:p14="http://schemas.microsoft.com/office/powerpoint/2010/main" xmlns="" val="3741115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p:txBody>
          <a:bodyPr/>
          <a:lstStyle/>
          <a:p>
            <a:pPr eaLnBrk="1" hangingPunct="1"/>
            <a:r>
              <a:rPr lang="en-US" dirty="0">
                <a:ln>
                  <a:noFill/>
                </a:ln>
                <a:latin typeface="Rockwell" charset="0"/>
                <a:ea typeface="ＭＳ Ｐゴシック" charset="0"/>
                <a:cs typeface="ＭＳ Ｐゴシック" charset="0"/>
              </a:rPr>
              <a:t>Commoditization</a:t>
            </a:r>
          </a:p>
          <a:p>
            <a:pPr lvl="1" eaLnBrk="1" hangingPunct="1"/>
            <a:r>
              <a:rPr lang="en-US" dirty="0">
                <a:ln>
                  <a:noFill/>
                </a:ln>
                <a:latin typeface="Rockwell" charset="0"/>
                <a:ea typeface="ＭＳ Ｐゴシック" charset="0"/>
              </a:rPr>
              <a:t>A consequence of mature industries, where slowing innovation, extensive product assortment, excess supply, and </a:t>
            </a:r>
            <a:r>
              <a:rPr lang="en-US" dirty="0" smtClean="0">
                <a:ln>
                  <a:noFill/>
                </a:ln>
                <a:latin typeface="Rockwell" charset="0"/>
                <a:ea typeface="ＭＳ Ｐゴシック" charset="0"/>
              </a:rPr>
              <a:t>frugal consumers </a:t>
            </a:r>
            <a:r>
              <a:rPr lang="en-US" dirty="0">
                <a:ln>
                  <a:noFill/>
                </a:ln>
                <a:latin typeface="Rockwell" charset="0"/>
                <a:ea typeface="ＭＳ Ｐゴシック" charset="0"/>
              </a:rPr>
              <a:t>force margins to the floor.</a:t>
            </a:r>
          </a:p>
          <a:p>
            <a:pPr eaLnBrk="1" hangingPunct="1"/>
            <a:r>
              <a:rPr lang="en-US" dirty="0">
                <a:ln>
                  <a:noFill/>
                </a:ln>
                <a:latin typeface="Rockwell" charset="0"/>
                <a:ea typeface="ＭＳ Ｐゴシック" charset="0"/>
                <a:cs typeface="ＭＳ Ｐゴシック" charset="0"/>
              </a:rPr>
              <a:t>All organizations – both for-profit and nonprofit – require effective planning and a sound marketing strategy to achieve their goals and objectives.</a:t>
            </a:r>
          </a:p>
          <a:p>
            <a:pPr eaLnBrk="1" hangingPunct="1"/>
            <a:r>
              <a:rPr lang="en-US" dirty="0" smtClean="0">
                <a:ln>
                  <a:noFill/>
                </a:ln>
                <a:latin typeface="Rockwell" charset="0"/>
                <a:ea typeface="ＭＳ Ｐゴシック" charset="0"/>
                <a:cs typeface="ＭＳ Ｐゴシック" charset="0"/>
              </a:rPr>
              <a:t>Today’s </a:t>
            </a:r>
            <a:r>
              <a:rPr lang="en-US" dirty="0">
                <a:ln>
                  <a:noFill/>
                </a:ln>
                <a:latin typeface="Rockwell" charset="0"/>
                <a:ea typeface="ＭＳ Ｐゴシック" charset="0"/>
                <a:cs typeface="ＭＳ Ｐゴシック" charset="0"/>
              </a:rPr>
              <a:t>economy is characterized by rapid technological change, economic/financial anxiety, and increasing consumer skepticism.</a:t>
            </a:r>
          </a:p>
        </p:txBody>
      </p:sp>
      <p:sp>
        <p:nvSpPr>
          <p:cNvPr id="2" name="Title 1"/>
          <p:cNvSpPr>
            <a:spLocks noGrp="1"/>
          </p:cNvSpPr>
          <p:nvPr>
            <p:ph type="title"/>
          </p:nvPr>
        </p:nvSpPr>
        <p:spPr/>
        <p:txBody>
          <a:bodyPr/>
          <a:lstStyle/>
          <a:p>
            <a:pPr eaLnBrk="1" hangingPunct="1"/>
            <a:r>
              <a:rPr lang="en-US" dirty="0">
                <a:ln>
                  <a:noFill/>
                </a:ln>
                <a:latin typeface="Rockwell" charset="0"/>
                <a:ea typeface="ＭＳ Ｐゴシック" charset="0"/>
                <a:cs typeface="ＭＳ Ｐゴシック" charset="0"/>
              </a:rPr>
              <a:t>Introduction</a:t>
            </a:r>
          </a:p>
        </p:txBody>
      </p:sp>
      <p:sp>
        <p:nvSpPr>
          <p:cNvPr id="3" name="Slide Number Placeholder 2"/>
          <p:cNvSpPr>
            <a:spLocks noGrp="1"/>
          </p:cNvSpPr>
          <p:nvPr>
            <p:ph type="sldNum" sz="quarter" idx="11"/>
          </p:nvPr>
        </p:nvSpPr>
        <p:spPr/>
        <p:txBody>
          <a:bodyPr/>
          <a:lstStyle/>
          <a:p>
            <a:pPr>
              <a:defRPr/>
            </a:pPr>
            <a:fld id="{7CA3B053-DD34-B645-BCE5-0B617BE5BFE4}" type="slidenum">
              <a:rPr lang="en-US" smtClean="0"/>
              <a:pPr>
                <a:defRPr/>
              </a:pPr>
              <a:t>2</a:t>
            </a:fld>
            <a:endParaRPr lang="en-US" dirty="0"/>
          </a:p>
        </p:txBody>
      </p:sp>
    </p:spTree>
    <p:extLst>
      <p:ext uri="{BB962C8B-B14F-4D97-AF65-F5344CB8AC3E}">
        <p14:creationId xmlns:p14="http://schemas.microsoft.com/office/powerpoint/2010/main" xmlns="" val="3252420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American Customer Satisfaction Index (Exhibit 1.5)</a:t>
            </a:r>
          </a:p>
        </p:txBody>
      </p:sp>
      <p:sp>
        <p:nvSpPr>
          <p:cNvPr id="5" name="Slide Number Placeholder 4"/>
          <p:cNvSpPr>
            <a:spLocks noGrp="1"/>
          </p:cNvSpPr>
          <p:nvPr>
            <p:ph type="sldNum" sz="quarter" idx="11"/>
          </p:nvPr>
        </p:nvSpPr>
        <p:spPr/>
        <p:txBody>
          <a:bodyPr/>
          <a:lstStyle/>
          <a:p>
            <a:pPr>
              <a:defRPr/>
            </a:pPr>
            <a:fld id="{7CA3B053-DD34-B645-BCE5-0B617BE5BFE4}" type="slidenum">
              <a:rPr lang="en-US" smtClean="0"/>
              <a:pPr>
                <a:defRPr/>
              </a:pPr>
              <a:t>20</a:t>
            </a:fld>
            <a:endParaRPr lang="en-US" dirty="0"/>
          </a:p>
        </p:txBody>
      </p:sp>
      <p:pic>
        <p:nvPicPr>
          <p:cNvPr id="5122" name="Picture 2"/>
          <p:cNvPicPr>
            <a:picLocks noChangeAspect="1" noChangeArrowheads="1"/>
          </p:cNvPicPr>
          <p:nvPr/>
        </p:nvPicPr>
        <p:blipFill>
          <a:blip r:embed="rId2"/>
          <a:srcRect/>
          <a:stretch>
            <a:fillRect/>
          </a:stretch>
        </p:blipFill>
        <p:spPr bwMode="auto">
          <a:xfrm>
            <a:off x="1302808" y="1925782"/>
            <a:ext cx="7363691" cy="3994727"/>
          </a:xfrm>
          <a:prstGeom prst="rect">
            <a:avLst/>
          </a:prstGeom>
          <a:noFill/>
          <a:ln w="9525">
            <a:noFill/>
            <a:miter lim="800000"/>
            <a:headEnd/>
            <a:tailEnd/>
          </a:ln>
          <a:effectLst/>
        </p:spPr>
      </p:pic>
    </p:spTree>
    <p:extLst>
      <p:ext uri="{BB962C8B-B14F-4D97-AF65-F5344CB8AC3E}">
        <p14:creationId xmlns:p14="http://schemas.microsoft.com/office/powerpoint/2010/main" xmlns="" val="3448526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Content Placeholder 4"/>
          <p:cNvSpPr>
            <a:spLocks noGrp="1"/>
          </p:cNvSpPr>
          <p:nvPr>
            <p:ph idx="1"/>
          </p:nvPr>
        </p:nvSpPr>
        <p:spPr>
          <a:xfrm>
            <a:off x="1311274" y="1295400"/>
            <a:ext cx="7693029" cy="5271655"/>
          </a:xfrm>
        </p:spPr>
        <p:txBody>
          <a:bodyPr/>
          <a:lstStyle/>
          <a:p>
            <a:pPr eaLnBrk="1" hangingPunct="1"/>
            <a:endParaRPr lang="en-US" dirty="0" smtClean="0">
              <a:ln>
                <a:noFill/>
              </a:ln>
              <a:latin typeface="Rockwell" charset="0"/>
              <a:ea typeface="ＭＳ Ｐゴシック" charset="0"/>
              <a:cs typeface="ＭＳ Ｐゴシック" charset="0"/>
            </a:endParaRPr>
          </a:p>
          <a:p>
            <a:pPr eaLnBrk="1" hangingPunct="1"/>
            <a:r>
              <a:rPr lang="en-US" dirty="0" smtClean="0">
                <a:ln>
                  <a:noFill/>
                </a:ln>
                <a:latin typeface="Rockwell" charset="0"/>
                <a:ea typeface="ＭＳ Ｐゴシック" charset="0"/>
                <a:cs typeface="ＭＳ Ｐゴシック" charset="0"/>
              </a:rPr>
              <a:t>Power </a:t>
            </a:r>
            <a:r>
              <a:rPr lang="en-US" dirty="0">
                <a:ln>
                  <a:noFill/>
                </a:ln>
                <a:latin typeface="Rockwell" charset="0"/>
                <a:ea typeface="ＭＳ Ｐゴシック" charset="0"/>
                <a:cs typeface="ＭＳ Ｐゴシック" charset="0"/>
              </a:rPr>
              <a:t>shift to customers</a:t>
            </a:r>
          </a:p>
          <a:p>
            <a:pPr eaLnBrk="1" hangingPunct="1"/>
            <a:r>
              <a:rPr lang="en-US" dirty="0">
                <a:ln>
                  <a:noFill/>
                </a:ln>
                <a:latin typeface="Rockwell" charset="0"/>
                <a:ea typeface="ＭＳ Ｐゴシック" charset="0"/>
                <a:cs typeface="ＭＳ Ｐゴシック" charset="0"/>
              </a:rPr>
              <a:t>Massive increase in product selection</a:t>
            </a:r>
          </a:p>
          <a:p>
            <a:pPr eaLnBrk="1" hangingPunct="1"/>
            <a:r>
              <a:rPr lang="en-US" dirty="0">
                <a:ln>
                  <a:noFill/>
                </a:ln>
                <a:latin typeface="Rockwell" charset="0"/>
                <a:ea typeface="ＭＳ Ｐゴシック" charset="0"/>
                <a:cs typeface="ＭＳ Ｐゴシック" charset="0"/>
              </a:rPr>
              <a:t>Audience and media fragmentation</a:t>
            </a:r>
          </a:p>
          <a:p>
            <a:pPr eaLnBrk="1" hangingPunct="1"/>
            <a:r>
              <a:rPr lang="en-US" dirty="0">
                <a:ln>
                  <a:noFill/>
                </a:ln>
                <a:latin typeface="Rockwell" charset="0"/>
                <a:ea typeface="ＭＳ Ｐゴシック" charset="0"/>
                <a:cs typeface="ＭＳ Ｐゴシック" charset="0"/>
              </a:rPr>
              <a:t>Changing value propositions</a:t>
            </a:r>
          </a:p>
          <a:p>
            <a:pPr eaLnBrk="1" hangingPunct="1"/>
            <a:r>
              <a:rPr lang="en-US" dirty="0">
                <a:ln>
                  <a:noFill/>
                </a:ln>
                <a:latin typeface="Rockwell" charset="0"/>
                <a:ea typeface="ＭＳ Ｐゴシック" charset="0"/>
                <a:cs typeface="ＭＳ Ｐゴシック" charset="0"/>
              </a:rPr>
              <a:t>Shifting demand patterns</a:t>
            </a:r>
          </a:p>
          <a:p>
            <a:pPr eaLnBrk="1" hangingPunct="1"/>
            <a:r>
              <a:rPr lang="en-US" dirty="0">
                <a:ln>
                  <a:noFill/>
                </a:ln>
                <a:latin typeface="Rockwell" charset="0"/>
                <a:ea typeface="ＭＳ Ｐゴシック" charset="0"/>
                <a:cs typeface="ＭＳ Ｐゴシック" charset="0"/>
              </a:rPr>
              <a:t>Privacy, security, and ethical concerns</a:t>
            </a:r>
          </a:p>
          <a:p>
            <a:pPr eaLnBrk="1" hangingPunct="1"/>
            <a:r>
              <a:rPr lang="en-US" dirty="0">
                <a:ln>
                  <a:noFill/>
                </a:ln>
                <a:latin typeface="Rockwell" charset="0"/>
                <a:ea typeface="ＭＳ Ｐゴシック" charset="0"/>
                <a:cs typeface="ＭＳ Ｐゴシック" charset="0"/>
              </a:rPr>
              <a:t>Unclear legal </a:t>
            </a:r>
            <a:r>
              <a:rPr lang="en-US" dirty="0" smtClean="0">
                <a:ln>
                  <a:noFill/>
                </a:ln>
                <a:latin typeface="Rockwell" charset="0"/>
                <a:ea typeface="ＭＳ Ｐゴシック" charset="0"/>
                <a:cs typeface="ＭＳ Ｐゴシック" charset="0"/>
              </a:rPr>
              <a:t>jurisdiction</a:t>
            </a:r>
            <a:endParaRPr lang="en-US" dirty="0">
              <a:ln>
                <a:noFill/>
              </a:ln>
              <a:latin typeface="Rockwell" charset="0"/>
              <a:ea typeface="ＭＳ Ｐゴシック" charset="0"/>
              <a:cs typeface="ＭＳ Ｐゴシック" charset="0"/>
            </a:endParaRPr>
          </a:p>
        </p:txBody>
      </p:sp>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The Challenges and Opportunities of Marketing in </a:t>
            </a:r>
            <a:r>
              <a:rPr lang="en-US" dirty="0" smtClean="0">
                <a:ln>
                  <a:noFill/>
                </a:ln>
                <a:latin typeface="Rockwell" charset="0"/>
                <a:ea typeface="ＭＳ Ｐゴシック" charset="0"/>
                <a:cs typeface="ＭＳ Ｐゴシック" charset="0"/>
              </a:rPr>
              <a:t>Today’s </a:t>
            </a:r>
            <a:r>
              <a:rPr lang="en-US" dirty="0">
                <a:ln>
                  <a:noFill/>
                </a:ln>
                <a:latin typeface="Rockwell" charset="0"/>
                <a:ea typeface="ＭＳ Ｐゴシック" charset="0"/>
                <a:cs typeface="ＭＳ Ｐゴシック" charset="0"/>
              </a:rPr>
              <a:t>Economy</a:t>
            </a:r>
          </a:p>
        </p:txBody>
      </p:sp>
      <p:sp>
        <p:nvSpPr>
          <p:cNvPr id="5" name="Slide Number Placeholder 4"/>
          <p:cNvSpPr>
            <a:spLocks noGrp="1"/>
          </p:cNvSpPr>
          <p:nvPr>
            <p:ph type="sldNum" sz="quarter" idx="11"/>
          </p:nvPr>
        </p:nvSpPr>
        <p:spPr/>
        <p:txBody>
          <a:bodyPr/>
          <a:lstStyle/>
          <a:p>
            <a:pPr>
              <a:defRPr/>
            </a:pPr>
            <a:fld id="{7CA3B053-DD34-B645-BCE5-0B617BE5BFE4}" type="slidenum">
              <a:rPr lang="en-US" smtClean="0"/>
              <a:pPr>
                <a:defRPr/>
              </a:pPr>
              <a:t>3</a:t>
            </a:fld>
            <a:endParaRPr lang="en-US" dirty="0"/>
          </a:p>
        </p:txBody>
      </p:sp>
    </p:spTree>
    <p:extLst>
      <p:ext uri="{BB962C8B-B14F-4D97-AF65-F5344CB8AC3E}">
        <p14:creationId xmlns:p14="http://schemas.microsoft.com/office/powerpoint/2010/main" xmlns="" val="1561051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Change in </a:t>
            </a:r>
            <a:r>
              <a:rPr lang="en-US" dirty="0" smtClean="0">
                <a:ln>
                  <a:noFill/>
                </a:ln>
                <a:latin typeface="Rockwell" charset="0"/>
                <a:ea typeface="ＭＳ Ｐゴシック" charset="0"/>
                <a:cs typeface="ＭＳ Ｐゴシック" charset="0"/>
              </a:rPr>
              <a:t>Daily Media </a:t>
            </a:r>
            <a:r>
              <a:rPr lang="en-US" dirty="0">
                <a:ln>
                  <a:noFill/>
                </a:ln>
                <a:latin typeface="Rockwell" charset="0"/>
                <a:ea typeface="ＭＳ Ｐゴシック" charset="0"/>
                <a:cs typeface="ＭＳ Ｐゴシック" charset="0"/>
              </a:rPr>
              <a:t>Usage by U.S. </a:t>
            </a:r>
            <a:r>
              <a:rPr lang="en-US" dirty="0" smtClean="0">
                <a:ln>
                  <a:noFill/>
                </a:ln>
                <a:latin typeface="Rockwell" charset="0"/>
                <a:ea typeface="ＭＳ Ｐゴシック" charset="0"/>
                <a:cs typeface="ＭＳ Ｐゴシック" charset="0"/>
              </a:rPr>
              <a:t>Adults, 2008-2011 (</a:t>
            </a:r>
            <a:r>
              <a:rPr lang="en-US" dirty="0">
                <a:ln>
                  <a:noFill/>
                </a:ln>
                <a:latin typeface="Rockwell" charset="0"/>
                <a:ea typeface="ＭＳ Ｐゴシック" charset="0"/>
                <a:cs typeface="ＭＳ Ｐゴシック" charset="0"/>
              </a:rPr>
              <a:t>Exhibit 1.1)</a:t>
            </a:r>
          </a:p>
        </p:txBody>
      </p:sp>
      <p:sp>
        <p:nvSpPr>
          <p:cNvPr id="5" name="Slide Number Placeholder 4"/>
          <p:cNvSpPr>
            <a:spLocks noGrp="1"/>
          </p:cNvSpPr>
          <p:nvPr>
            <p:ph type="sldNum" sz="quarter" idx="11"/>
          </p:nvPr>
        </p:nvSpPr>
        <p:spPr/>
        <p:txBody>
          <a:bodyPr/>
          <a:lstStyle/>
          <a:p>
            <a:pPr>
              <a:defRPr/>
            </a:pPr>
            <a:fld id="{7CA3B053-DD34-B645-BCE5-0B617BE5BFE4}" type="slidenum">
              <a:rPr lang="en-US" smtClean="0"/>
              <a:pPr>
                <a:defRPr/>
              </a:pPr>
              <a:t>4</a:t>
            </a:fld>
            <a:endParaRPr lang="en-US" dirty="0"/>
          </a:p>
        </p:txBody>
      </p:sp>
      <p:pic>
        <p:nvPicPr>
          <p:cNvPr id="1026" name="Picture 2"/>
          <p:cNvPicPr>
            <a:picLocks noChangeAspect="1" noChangeArrowheads="1"/>
          </p:cNvPicPr>
          <p:nvPr/>
        </p:nvPicPr>
        <p:blipFill>
          <a:blip r:embed="rId2"/>
          <a:srcRect/>
          <a:stretch>
            <a:fillRect/>
          </a:stretch>
        </p:blipFill>
        <p:spPr bwMode="auto">
          <a:xfrm>
            <a:off x="1302808" y="2092036"/>
            <a:ext cx="7316625" cy="3274291"/>
          </a:xfrm>
          <a:prstGeom prst="rect">
            <a:avLst/>
          </a:prstGeom>
          <a:noFill/>
          <a:ln w="9525">
            <a:noFill/>
            <a:miter lim="800000"/>
            <a:headEnd/>
            <a:tailEnd/>
          </a:ln>
          <a:effectLst/>
        </p:spPr>
      </p:pic>
    </p:spTree>
    <p:extLst>
      <p:ext uri="{BB962C8B-B14F-4D97-AF65-F5344CB8AC3E}">
        <p14:creationId xmlns:p14="http://schemas.microsoft.com/office/powerpoint/2010/main" xmlns="" val="2479841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The </a:t>
            </a:r>
            <a:r>
              <a:rPr lang="en-US" dirty="0" smtClean="0">
                <a:ln>
                  <a:noFill/>
                </a:ln>
                <a:latin typeface="Rockwell" charset="0"/>
                <a:ea typeface="ＭＳ Ｐゴシック" charset="0"/>
                <a:cs typeface="ＭＳ Ｐゴシック" charset="0"/>
              </a:rPr>
              <a:t>Children’s </a:t>
            </a:r>
            <a:r>
              <a:rPr lang="en-US" dirty="0">
                <a:ln>
                  <a:noFill/>
                </a:ln>
                <a:latin typeface="Rockwell" charset="0"/>
                <a:ea typeface="ＭＳ Ｐゴシック" charset="0"/>
                <a:cs typeface="ＭＳ Ｐゴシック" charset="0"/>
              </a:rPr>
              <a:t>Online Privacy Protection Act (Exhibit 1.2)</a:t>
            </a:r>
          </a:p>
        </p:txBody>
      </p:sp>
      <p:sp>
        <p:nvSpPr>
          <p:cNvPr id="5" name="Slide Number Placeholder 4"/>
          <p:cNvSpPr>
            <a:spLocks noGrp="1"/>
          </p:cNvSpPr>
          <p:nvPr>
            <p:ph type="sldNum" sz="quarter" idx="11"/>
          </p:nvPr>
        </p:nvSpPr>
        <p:spPr/>
        <p:txBody>
          <a:bodyPr/>
          <a:lstStyle/>
          <a:p>
            <a:pPr>
              <a:defRPr/>
            </a:pPr>
            <a:fld id="{7CA3B053-DD34-B645-BCE5-0B617BE5BFE4}" type="slidenum">
              <a:rPr lang="en-US" smtClean="0"/>
              <a:pPr>
                <a:defRPr/>
              </a:pPr>
              <a:t>5</a:t>
            </a:fld>
            <a:endParaRPr lang="en-US" dirty="0"/>
          </a:p>
        </p:txBody>
      </p:sp>
      <p:pic>
        <p:nvPicPr>
          <p:cNvPr id="2050" name="Picture 2"/>
          <p:cNvPicPr>
            <a:picLocks noChangeAspect="1" noChangeArrowheads="1"/>
          </p:cNvPicPr>
          <p:nvPr/>
        </p:nvPicPr>
        <p:blipFill>
          <a:blip r:embed="rId2"/>
          <a:srcRect/>
          <a:stretch>
            <a:fillRect/>
          </a:stretch>
        </p:blipFill>
        <p:spPr bwMode="auto">
          <a:xfrm>
            <a:off x="1772041" y="1676399"/>
            <a:ext cx="6678222" cy="4829753"/>
          </a:xfrm>
          <a:prstGeom prst="rect">
            <a:avLst/>
          </a:prstGeom>
          <a:noFill/>
          <a:ln w="9525">
            <a:noFill/>
            <a:miter lim="800000"/>
            <a:headEnd/>
            <a:tailEnd/>
          </a:ln>
          <a:effectLst/>
        </p:spPr>
      </p:pic>
    </p:spTree>
    <p:extLst>
      <p:ext uri="{BB962C8B-B14F-4D97-AF65-F5344CB8AC3E}">
        <p14:creationId xmlns:p14="http://schemas.microsoft.com/office/powerpoint/2010/main" xmlns="" val="4113129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Content Placeholder 1"/>
          <p:cNvSpPr>
            <a:spLocks noGrp="1"/>
          </p:cNvSpPr>
          <p:nvPr>
            <p:ph idx="1"/>
          </p:nvPr>
        </p:nvSpPr>
        <p:spPr>
          <a:xfrm>
            <a:off x="1023938" y="160338"/>
            <a:ext cx="7108825" cy="4606925"/>
          </a:xfrm>
        </p:spPr>
        <p:txBody>
          <a:bodyPr/>
          <a:lstStyle/>
          <a:p>
            <a:pPr eaLnBrk="1" hangingPunct="1"/>
            <a:r>
              <a:rPr lang="en-US" dirty="0">
                <a:ln>
                  <a:noFill/>
                </a:ln>
                <a:latin typeface="Rockwell" charset="0"/>
                <a:ea typeface="ＭＳ Ｐゴシック" charset="0"/>
                <a:cs typeface="ＭＳ Ｐゴシック" charset="0"/>
              </a:rPr>
              <a:t>Increasing customer power is a continuing challenge to marketers in </a:t>
            </a:r>
            <a:r>
              <a:rPr lang="en-US" dirty="0" smtClean="0">
                <a:ln>
                  <a:noFill/>
                </a:ln>
                <a:latin typeface="Rockwell" charset="0"/>
                <a:ea typeface="ＭＳ Ｐゴシック" charset="0"/>
                <a:cs typeface="ＭＳ Ｐゴシック" charset="0"/>
              </a:rPr>
              <a:t>today’s </a:t>
            </a:r>
            <a:r>
              <a:rPr lang="en-US" dirty="0">
                <a:ln>
                  <a:noFill/>
                </a:ln>
                <a:latin typeface="Rockwell" charset="0"/>
                <a:ea typeface="ＭＳ Ｐゴシック" charset="0"/>
                <a:cs typeface="ＭＳ Ｐゴシック" charset="0"/>
              </a:rPr>
              <a:t>economy. </a:t>
            </a:r>
            <a:r>
              <a:rPr lang="en-US" dirty="0" smtClean="0">
                <a:ln>
                  <a:noFill/>
                </a:ln>
                <a:latin typeface="Rockwell" charset="0"/>
                <a:ea typeface="ＭＳ Ｐゴシック" charset="0"/>
                <a:cs typeface="ＭＳ Ｐゴシック" charset="0"/>
              </a:rPr>
              <a:t>In </a:t>
            </a:r>
            <a:r>
              <a:rPr lang="en-US" dirty="0">
                <a:ln>
                  <a:noFill/>
                </a:ln>
                <a:latin typeface="Rockwell" charset="0"/>
                <a:ea typeface="ＭＳ Ｐゴシック" charset="0"/>
                <a:cs typeface="ＭＳ Ｐゴシック" charset="0"/>
              </a:rPr>
              <a:t>what ways have you personally experienced this shift in power; either as a customer or as a business person? </a:t>
            </a:r>
            <a:r>
              <a:rPr lang="en-US" dirty="0" smtClean="0">
                <a:ln>
                  <a:noFill/>
                </a:ln>
                <a:latin typeface="Rockwell" charset="0"/>
                <a:ea typeface="ＭＳ Ｐゴシック" charset="0"/>
                <a:cs typeface="ＭＳ Ｐゴシック" charset="0"/>
              </a:rPr>
              <a:t>Is </a:t>
            </a:r>
            <a:r>
              <a:rPr lang="en-US" dirty="0">
                <a:ln>
                  <a:noFill/>
                </a:ln>
                <a:latin typeface="Rockwell" charset="0"/>
                <a:ea typeface="ＭＳ Ｐゴシック" charset="0"/>
                <a:cs typeface="ＭＳ Ｐゴシック" charset="0"/>
              </a:rPr>
              <a:t>this power shift uniform across industries and markets? </a:t>
            </a:r>
            <a:r>
              <a:rPr lang="en-US" dirty="0" smtClean="0">
                <a:ln>
                  <a:noFill/>
                </a:ln>
                <a:latin typeface="Rockwell" charset="0"/>
                <a:ea typeface="ＭＳ Ｐゴシック" charset="0"/>
                <a:cs typeface="ＭＳ Ｐゴシック" charset="0"/>
              </a:rPr>
              <a:t>How </a:t>
            </a:r>
            <a:r>
              <a:rPr lang="en-US" dirty="0">
                <a:ln>
                  <a:noFill/>
                </a:ln>
                <a:latin typeface="Rockwell" charset="0"/>
                <a:ea typeface="ＭＳ Ｐゴシック" charset="0"/>
                <a:cs typeface="ＭＳ Ｐゴシック" charset="0"/>
              </a:rPr>
              <a:t>so?</a:t>
            </a:r>
          </a:p>
        </p:txBody>
      </p:sp>
      <p:sp>
        <p:nvSpPr>
          <p:cNvPr id="9218" name="Slide Number Placeholder 1"/>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D618B86-0B06-334D-AAE3-6C852C7ED2B4}" type="slidenum">
              <a:rPr lang="en-US" sz="1000">
                <a:solidFill>
                  <a:srgbClr val="003399"/>
                </a:solidFill>
                <a:latin typeface="Rockwell" charset="0"/>
              </a:rPr>
              <a:pPr eaLnBrk="1" hangingPunct="1"/>
              <a:t>6</a:t>
            </a:fld>
            <a:endParaRPr lang="en-US" sz="1000" dirty="0">
              <a:solidFill>
                <a:srgbClr val="003399"/>
              </a:solidFill>
              <a:latin typeface="Rockwel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Content Placeholder 4"/>
          <p:cNvSpPr>
            <a:spLocks noGrp="1"/>
          </p:cNvSpPr>
          <p:nvPr>
            <p:ph idx="1"/>
          </p:nvPr>
        </p:nvSpPr>
        <p:spPr/>
        <p:txBody>
          <a:bodyPr/>
          <a:lstStyle/>
          <a:p>
            <a:pPr eaLnBrk="1" hangingPunct="1"/>
            <a:endParaRPr lang="en-US" dirty="0" smtClean="0">
              <a:ln>
                <a:noFill/>
              </a:ln>
              <a:latin typeface="Rockwell" charset="0"/>
              <a:ea typeface="ＭＳ Ｐゴシック" charset="0"/>
              <a:cs typeface="ＭＳ Ｐゴシック" charset="0"/>
            </a:endParaRPr>
          </a:p>
          <a:p>
            <a:pPr eaLnBrk="1" hangingPunct="1"/>
            <a:r>
              <a:rPr lang="en-US" dirty="0" smtClean="0">
                <a:ln>
                  <a:noFill/>
                </a:ln>
                <a:latin typeface="Rockwell" charset="0"/>
                <a:ea typeface="ＭＳ Ｐゴシック" charset="0"/>
                <a:cs typeface="ＭＳ Ｐゴシック" charset="0"/>
              </a:rPr>
              <a:t>Marketing </a:t>
            </a:r>
            <a:r>
              <a:rPr lang="en-US" dirty="0">
                <a:ln>
                  <a:noFill/>
                </a:ln>
                <a:latin typeface="Rockwell" charset="0"/>
                <a:ea typeface="ＭＳ Ｐゴシック" charset="0"/>
                <a:cs typeface="ＭＳ Ｐゴシック" charset="0"/>
              </a:rPr>
              <a:t>(2005 AMA definition)</a:t>
            </a:r>
          </a:p>
          <a:p>
            <a:pPr lvl="1" eaLnBrk="1" hangingPunct="1"/>
            <a:r>
              <a:rPr lang="ja-JP" altLang="en-US" dirty="0">
                <a:ln>
                  <a:noFill/>
                </a:ln>
                <a:latin typeface="Rockwell" charset="0"/>
                <a:ea typeface="ＭＳ Ｐゴシック" charset="0"/>
              </a:rPr>
              <a:t>“</a:t>
            </a:r>
            <a:r>
              <a:rPr lang="en-US" dirty="0">
                <a:ln>
                  <a:noFill/>
                </a:ln>
                <a:latin typeface="Rockwell" charset="0"/>
                <a:ea typeface="ＭＳ Ｐゴシック" charset="0"/>
              </a:rPr>
              <a:t>… an organizational function and a set of business processes for creating, communicating, and delivering value to customers and for managing customer relationships in ways that benefit the organization and its stakeholders</a:t>
            </a:r>
            <a:r>
              <a:rPr lang="en-US" dirty="0" smtClean="0">
                <a:ln>
                  <a:noFill/>
                </a:ln>
                <a:latin typeface="Rockwell" charset="0"/>
                <a:ea typeface="ＭＳ Ｐゴシック" charset="0"/>
              </a:rPr>
              <a:t>.”</a:t>
            </a:r>
            <a:endParaRPr lang="en-US" dirty="0">
              <a:ln>
                <a:noFill/>
              </a:ln>
              <a:latin typeface="Rockwell" charset="0"/>
              <a:ea typeface="ＭＳ Ｐゴシック" charset="0"/>
            </a:endParaRPr>
          </a:p>
          <a:p>
            <a:pPr eaLnBrk="1" hangingPunct="1"/>
            <a:r>
              <a:rPr lang="en-US" dirty="0">
                <a:ln>
                  <a:noFill/>
                </a:ln>
                <a:latin typeface="Rockwell" charset="0"/>
                <a:ea typeface="ＭＳ Ｐゴシック" charset="0"/>
                <a:cs typeface="ＭＳ Ｐゴシック" charset="0"/>
              </a:rPr>
              <a:t>Marketing (2007 AMA definition)</a:t>
            </a:r>
          </a:p>
          <a:p>
            <a:pPr lvl="1" eaLnBrk="1" hangingPunct="1"/>
            <a:r>
              <a:rPr lang="ja-JP" altLang="en-US" dirty="0">
                <a:ln>
                  <a:noFill/>
                </a:ln>
                <a:latin typeface="Rockwell" charset="0"/>
                <a:ea typeface="ＭＳ Ｐゴシック" charset="0"/>
              </a:rPr>
              <a:t>“</a:t>
            </a:r>
            <a:r>
              <a:rPr lang="en-US" dirty="0">
                <a:ln>
                  <a:noFill/>
                </a:ln>
                <a:latin typeface="Rockwell" charset="0"/>
                <a:ea typeface="ＭＳ Ｐゴシック" charset="0"/>
              </a:rPr>
              <a:t>… the activity, set of institutions, and processes for creating, communicating, delivering, and exchanging offerings that have value for customers, clients, partners, and society at large</a:t>
            </a:r>
            <a:r>
              <a:rPr lang="en-US" dirty="0" smtClean="0">
                <a:ln>
                  <a:noFill/>
                </a:ln>
                <a:latin typeface="Rockwell" charset="0"/>
                <a:ea typeface="ＭＳ Ｐゴシック" charset="0"/>
              </a:rPr>
              <a:t>.”</a:t>
            </a:r>
            <a:endParaRPr lang="en-US" dirty="0">
              <a:ln>
                <a:noFill/>
              </a:ln>
              <a:latin typeface="Rockwell" charset="0"/>
              <a:ea typeface="ＭＳ Ｐゴシック" charset="0"/>
            </a:endParaRPr>
          </a:p>
          <a:p>
            <a:pPr eaLnBrk="1" hangingPunct="1"/>
            <a:endParaRPr lang="en-US" dirty="0">
              <a:ln>
                <a:noFill/>
              </a:ln>
              <a:latin typeface="Rockwell" charset="0"/>
              <a:ea typeface="ＭＳ Ｐゴシック" charset="0"/>
              <a:cs typeface="ＭＳ Ｐゴシック" charset="0"/>
            </a:endParaRPr>
          </a:p>
        </p:txBody>
      </p:sp>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Basic Marketing Concepts:</a:t>
            </a:r>
            <a:br>
              <a:rPr lang="en-US" dirty="0">
                <a:ln>
                  <a:noFill/>
                </a:ln>
                <a:latin typeface="Rockwell" charset="0"/>
                <a:ea typeface="ＭＳ Ｐゴシック" charset="0"/>
                <a:cs typeface="ＭＳ Ｐゴシック" charset="0"/>
              </a:rPr>
            </a:br>
            <a:r>
              <a:rPr lang="en-US" dirty="0">
                <a:ln>
                  <a:noFill/>
                </a:ln>
                <a:latin typeface="Rockwell" charset="0"/>
                <a:ea typeface="ＭＳ Ｐゴシック" charset="0"/>
                <a:cs typeface="ＭＳ Ｐゴシック" charset="0"/>
              </a:rPr>
              <a:t>Marketing Defined</a:t>
            </a: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7</a:t>
            </a:fld>
            <a:endParaRPr lang="en-US" dirty="0"/>
          </a:p>
        </p:txBody>
      </p:sp>
    </p:spTree>
    <p:extLst>
      <p:ext uri="{BB962C8B-B14F-4D97-AF65-F5344CB8AC3E}">
        <p14:creationId xmlns:p14="http://schemas.microsoft.com/office/powerpoint/2010/main" xmlns="" val="2351476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11274" y="1295400"/>
            <a:ext cx="7693029" cy="5391150"/>
          </a:xfrm>
        </p:spPr>
        <p:txBody>
          <a:bodyPr>
            <a:normAutofit/>
          </a:bodyPr>
          <a:lstStyle/>
          <a:p>
            <a:pPr eaLnBrk="1" hangingPunct="1">
              <a:lnSpc>
                <a:spcPct val="90000"/>
              </a:lnSpc>
            </a:pPr>
            <a:endParaRPr lang="en-US" dirty="0" smtClean="0">
              <a:ln>
                <a:noFill/>
              </a:ln>
              <a:latin typeface="Rockwell" charset="0"/>
              <a:ea typeface="ＭＳ Ｐゴシック" charset="0"/>
              <a:cs typeface="ＭＳ Ｐゴシック" charset="0"/>
            </a:endParaRPr>
          </a:p>
          <a:p>
            <a:pPr eaLnBrk="1" hangingPunct="1">
              <a:lnSpc>
                <a:spcPct val="90000"/>
              </a:lnSpc>
            </a:pPr>
            <a:r>
              <a:rPr lang="en-US" dirty="0" smtClean="0">
                <a:ln>
                  <a:noFill/>
                </a:ln>
                <a:latin typeface="Rockwell" charset="0"/>
                <a:ea typeface="ＭＳ Ｐゴシック" charset="0"/>
                <a:cs typeface="ＭＳ Ｐゴシック" charset="0"/>
              </a:rPr>
              <a:t>Market</a:t>
            </a:r>
            <a:endParaRPr lang="en-US" dirty="0">
              <a:ln>
                <a:noFill/>
              </a:ln>
              <a:latin typeface="Rockwell" charset="0"/>
              <a:ea typeface="ＭＳ Ｐゴシック" charset="0"/>
              <a:cs typeface="ＭＳ Ｐゴシック" charset="0"/>
            </a:endParaRPr>
          </a:p>
          <a:p>
            <a:pPr lvl="1" eaLnBrk="1" hangingPunct="1">
              <a:lnSpc>
                <a:spcPct val="90000"/>
              </a:lnSpc>
            </a:pPr>
            <a:r>
              <a:rPr lang="en-US" dirty="0">
                <a:ln>
                  <a:noFill/>
                </a:ln>
                <a:latin typeface="Rockwell" charset="0"/>
                <a:ea typeface="ＭＳ Ｐゴシック" charset="0"/>
              </a:rPr>
              <a:t>A collection of buyers and sellers; a group of individuals or institutions that have similar needs</a:t>
            </a:r>
          </a:p>
          <a:p>
            <a:pPr eaLnBrk="1" hangingPunct="1">
              <a:lnSpc>
                <a:spcPct val="90000"/>
              </a:lnSpc>
            </a:pPr>
            <a:r>
              <a:rPr lang="en-US" dirty="0">
                <a:ln>
                  <a:noFill/>
                </a:ln>
                <a:latin typeface="Rockwell" charset="0"/>
                <a:ea typeface="ＭＳ Ｐゴシック" charset="0"/>
                <a:cs typeface="ＭＳ Ｐゴシック" charset="0"/>
              </a:rPr>
              <a:t>Marketspace</a:t>
            </a:r>
          </a:p>
          <a:p>
            <a:pPr lvl="1" eaLnBrk="1" hangingPunct="1">
              <a:lnSpc>
                <a:spcPct val="90000"/>
              </a:lnSpc>
            </a:pPr>
            <a:r>
              <a:rPr lang="en-US" dirty="0">
                <a:ln>
                  <a:noFill/>
                </a:ln>
                <a:latin typeface="Rockwell" charset="0"/>
                <a:ea typeface="ＭＳ Ｐゴシック" charset="0"/>
              </a:rPr>
              <a:t>Electronic marketplaces </a:t>
            </a:r>
            <a:r>
              <a:rPr lang="en-US" dirty="0" smtClean="0">
                <a:ln>
                  <a:noFill/>
                </a:ln>
                <a:latin typeface="Rockwell" charset="0"/>
                <a:ea typeface="ＭＳ Ｐゴシック" charset="0"/>
              </a:rPr>
              <a:t>unbound by </a:t>
            </a:r>
            <a:r>
              <a:rPr lang="en-US" dirty="0">
                <a:ln>
                  <a:noFill/>
                </a:ln>
                <a:latin typeface="Rockwell" charset="0"/>
                <a:ea typeface="ＭＳ Ｐゴシック" charset="0"/>
              </a:rPr>
              <a:t>time or space</a:t>
            </a:r>
          </a:p>
          <a:p>
            <a:pPr eaLnBrk="1" hangingPunct="1">
              <a:lnSpc>
                <a:spcPct val="90000"/>
              </a:lnSpc>
            </a:pPr>
            <a:r>
              <a:rPr lang="en-US" dirty="0">
                <a:ln>
                  <a:noFill/>
                </a:ln>
                <a:latin typeface="Rockwell" charset="0"/>
                <a:ea typeface="ＭＳ Ｐゴシック" charset="0"/>
                <a:cs typeface="ＭＳ Ｐゴシック" charset="0"/>
              </a:rPr>
              <a:t>Metamarket</a:t>
            </a:r>
          </a:p>
          <a:p>
            <a:pPr lvl="1" eaLnBrk="1" hangingPunct="1">
              <a:lnSpc>
                <a:spcPct val="90000"/>
              </a:lnSpc>
            </a:pPr>
            <a:r>
              <a:rPr lang="en-US" dirty="0">
                <a:ln>
                  <a:noFill/>
                </a:ln>
                <a:latin typeface="Rockwell" charset="0"/>
                <a:ea typeface="ＭＳ Ｐゴシック" charset="0"/>
              </a:rPr>
              <a:t>A cluster of closely related goods and services that center around a specific consumption activity</a:t>
            </a:r>
          </a:p>
          <a:p>
            <a:pPr eaLnBrk="1" hangingPunct="1">
              <a:lnSpc>
                <a:spcPct val="90000"/>
              </a:lnSpc>
            </a:pPr>
            <a:r>
              <a:rPr lang="en-US" dirty="0">
                <a:ln>
                  <a:noFill/>
                </a:ln>
                <a:latin typeface="Rockwell" charset="0"/>
                <a:ea typeface="ＭＳ Ｐゴシック" charset="0"/>
                <a:cs typeface="ＭＳ Ｐゴシック" charset="0"/>
              </a:rPr>
              <a:t>Metamediary</a:t>
            </a:r>
          </a:p>
          <a:p>
            <a:pPr lvl="1" eaLnBrk="1" hangingPunct="1">
              <a:lnSpc>
                <a:spcPct val="90000"/>
              </a:lnSpc>
            </a:pPr>
            <a:r>
              <a:rPr lang="en-US" dirty="0">
                <a:ln>
                  <a:noFill/>
                </a:ln>
                <a:latin typeface="Rockwell" charset="0"/>
                <a:ea typeface="ＭＳ Ｐゴシック" charset="0"/>
              </a:rPr>
              <a:t>Provides a single access point where buyers can locate and contact many different sellers in the metamarket</a:t>
            </a:r>
          </a:p>
        </p:txBody>
      </p:sp>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Basic Marketing Concepts:</a:t>
            </a:r>
            <a:br>
              <a:rPr lang="en-US" dirty="0">
                <a:ln>
                  <a:noFill/>
                </a:ln>
                <a:latin typeface="Rockwell" charset="0"/>
                <a:ea typeface="ＭＳ Ｐゴシック" charset="0"/>
                <a:cs typeface="ＭＳ Ｐゴシック" charset="0"/>
              </a:rPr>
            </a:br>
            <a:r>
              <a:rPr lang="en-US" dirty="0">
                <a:ln>
                  <a:noFill/>
                </a:ln>
                <a:latin typeface="Rockwell" charset="0"/>
                <a:ea typeface="ＭＳ Ｐゴシック" charset="0"/>
                <a:cs typeface="ＭＳ Ｐゴシック" charset="0"/>
              </a:rPr>
              <a:t>What is a Market?</a:t>
            </a: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8</a:t>
            </a:fld>
            <a:endParaRPr lang="en-US" dirty="0"/>
          </a:p>
        </p:txBody>
      </p:sp>
    </p:spTree>
    <p:extLst>
      <p:ext uri="{BB962C8B-B14F-4D97-AF65-F5344CB8AC3E}">
        <p14:creationId xmlns:p14="http://schemas.microsoft.com/office/powerpoint/2010/main" xmlns="" val="515270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Common Metamarkets and Participants (Exhibit 1.3)</a:t>
            </a:r>
          </a:p>
        </p:txBody>
      </p:sp>
      <p:sp>
        <p:nvSpPr>
          <p:cNvPr id="5" name="Slide Number Placeholder 4"/>
          <p:cNvSpPr>
            <a:spLocks noGrp="1"/>
          </p:cNvSpPr>
          <p:nvPr>
            <p:ph type="sldNum" sz="quarter" idx="11"/>
          </p:nvPr>
        </p:nvSpPr>
        <p:spPr/>
        <p:txBody>
          <a:bodyPr/>
          <a:lstStyle/>
          <a:p>
            <a:pPr>
              <a:defRPr/>
            </a:pPr>
            <a:fld id="{7CA3B053-DD34-B645-BCE5-0B617BE5BFE4}" type="slidenum">
              <a:rPr lang="en-US" smtClean="0"/>
              <a:pPr>
                <a:defRPr/>
              </a:pPr>
              <a:t>9</a:t>
            </a:fld>
            <a:endParaRPr lang="en-US" dirty="0"/>
          </a:p>
        </p:txBody>
      </p:sp>
      <p:pic>
        <p:nvPicPr>
          <p:cNvPr id="3074" name="Picture 2"/>
          <p:cNvPicPr>
            <a:picLocks noChangeAspect="1" noChangeArrowheads="1"/>
          </p:cNvPicPr>
          <p:nvPr/>
        </p:nvPicPr>
        <p:blipFill>
          <a:blip r:embed="rId2"/>
          <a:srcRect/>
          <a:stretch>
            <a:fillRect/>
          </a:stretch>
        </p:blipFill>
        <p:spPr bwMode="auto">
          <a:xfrm>
            <a:off x="1302808" y="1775690"/>
            <a:ext cx="7432500" cy="4366491"/>
          </a:xfrm>
          <a:prstGeom prst="rect">
            <a:avLst/>
          </a:prstGeom>
          <a:noFill/>
          <a:ln w="9525">
            <a:noFill/>
            <a:miter lim="800000"/>
            <a:headEnd/>
            <a:tailEnd/>
          </a:ln>
          <a:effectLst/>
        </p:spPr>
      </p:pic>
    </p:spTree>
    <p:extLst>
      <p:ext uri="{BB962C8B-B14F-4D97-AF65-F5344CB8AC3E}">
        <p14:creationId xmlns:p14="http://schemas.microsoft.com/office/powerpoint/2010/main" xmlns="" val="1002329051"/>
      </p:ext>
    </p:extLst>
  </p:cSld>
  <p:clrMapOvr>
    <a:masterClrMapping/>
  </p:clrMapOvr>
  <p:timing>
    <p:tnLst>
      <p:par>
        <p:cTn id="1" dur="indefinite" restart="never" nodeType="tmRoot"/>
      </p:par>
    </p:tnLst>
  </p:timing>
</p:sld>
</file>

<file path=ppt/theme/theme1.xml><?xml version="1.0" encoding="utf-8"?>
<a:theme xmlns:a="http://schemas.openxmlformats.org/drawingml/2006/main" name="Ceng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840</TotalTime>
  <Words>885</Words>
  <Application>Microsoft Office PowerPoint</Application>
  <PresentationFormat>On-screen Show (4:3)</PresentationFormat>
  <Paragraphs>133</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Cengage</vt:lpstr>
      <vt:lpstr>Marketing in Today’s Economy</vt:lpstr>
      <vt:lpstr>Introduction</vt:lpstr>
      <vt:lpstr>The Challenges and Opportunities of Marketing in Today’s Economy</vt:lpstr>
      <vt:lpstr>Change in Daily Media Usage by U.S. Adults, 2008-2011 (Exhibit 1.1)</vt:lpstr>
      <vt:lpstr>The Children’s Online Privacy Protection Act (Exhibit 1.2)</vt:lpstr>
      <vt:lpstr>Slide 6</vt:lpstr>
      <vt:lpstr>Basic Marketing Concepts: Marketing Defined</vt:lpstr>
      <vt:lpstr>Basic Marketing Concepts: What is a Market?</vt:lpstr>
      <vt:lpstr>Common Metamarkets and Participants (Exhibit 1.3)</vt:lpstr>
      <vt:lpstr>Basic Marketing Concepts: What Is Exchange?</vt:lpstr>
      <vt:lpstr>Basic Marketing Concepts: What Is a Product?</vt:lpstr>
      <vt:lpstr>Basic Marketing Concepts: Utility</vt:lpstr>
      <vt:lpstr>Major Marketing Activities and Decisions</vt:lpstr>
      <vt:lpstr>Slide 14</vt:lpstr>
      <vt:lpstr>Major Marketing Activities and Decisions (continued)</vt:lpstr>
      <vt:lpstr>Major Marketing Activities and Decisions (continued)</vt:lpstr>
      <vt:lpstr>Transactional and Relationship Marketing (Exhibit 1.4)</vt:lpstr>
      <vt:lpstr>The Challenges of Marketing Strategy</vt:lpstr>
      <vt:lpstr>Slide 19</vt:lpstr>
      <vt:lpstr>American Customer Satisfaction Index (Exhibit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Hartline</dc:creator>
  <cp:lastModifiedBy>Sarah Blasco</cp:lastModifiedBy>
  <cp:revision>111</cp:revision>
  <dcterms:created xsi:type="dcterms:W3CDTF">2010-03-09T18:52:43Z</dcterms:created>
  <dcterms:modified xsi:type="dcterms:W3CDTF">2012-12-18T15:18:52Z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83952724</vt:i4>
  </property>
  <property fmtid="{D5CDD505-2E9C-101B-9397-08002B2CF9AE}" pid="3" name="_NewReviewCycle">
    <vt:lpwstr/>
  </property>
  <property fmtid="{D5CDD505-2E9C-101B-9397-08002B2CF9AE}" pid="4" name="_EmailSubject">
    <vt:lpwstr>PowerPoint Template</vt:lpwstr>
  </property>
  <property fmtid="{D5CDD505-2E9C-101B-9397-08002B2CF9AE}" pid="5" name="_AuthorEmail">
    <vt:lpwstr>Sarah.Blasco@cengage.com</vt:lpwstr>
  </property>
  <property fmtid="{D5CDD505-2E9C-101B-9397-08002B2CF9AE}" pid="6" name="_AuthorEmailDisplayName">
    <vt:lpwstr>Blasco, Sarah</vt:lpwstr>
  </property>
</Properties>
</file>