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98" autoAdjust="0"/>
  </p:normalViewPr>
  <p:slideViewPr>
    <p:cSldViewPr snapToGrid="0" snapToObjects="1"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12/18/2012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12/18/2012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2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4E476-60A7-EC4D-96C7-182CDB3C8A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780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4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Marketing Planning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activities that execute the functional strategy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Functional plans have two target markets: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External market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market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company must rely on its internal market – its employees – for a functional strategy to be implemented successfully.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A304489-2C50-EE49-AD41-98175DF06FB7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10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399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Defend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 contradict this statement: </a:t>
            </a:r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strategy is more important than implementing marketing strategy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because if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strategy is flawed, its implementation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doesn’t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matter.</a:t>
            </a:r>
          </a:p>
          <a:p>
            <a:pPr indent="0"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99BCCD-17E1-114C-B020-8C6A61F92881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11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70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Designed to keep planned activities on target with goals and objectives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Coordination and open communication among functional areas are critical issues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and control is both an ending and beginning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Occurs after a strategy has been implemented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Serves as the beginning point for planning in the next cycle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and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6AA5119-EF78-4243-BFBD-12BC1856412D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12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05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Detailed formulation of the actions needed to carry out the marketing program; an action document – the handbook for marketing implementation, evaluation, and control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 the same as a business plan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Requires a great deal of information from many different sources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Should be well organized. A good marketing plan outline is: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Comprehensive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Flexible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Consistent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Logical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Marketing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88B460C-9F42-B443-B415-1A7F0CDB52E2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13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17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431465"/>
            <a:ext cx="7693029" cy="5255085"/>
          </a:xfrm>
        </p:spPr>
        <p:txBody>
          <a:bodyPr>
            <a:normAutofit/>
          </a:bodyPr>
          <a:lstStyle/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Executive Summary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Synopsis of the major aspects of the marketing plan</a:t>
            </a:r>
          </a:p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 Analysis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Internal environment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Customer environment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External environment</a:t>
            </a:r>
          </a:p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 Analysis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Strengths, weaknesses, opportunities, threats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Analysis of the SWOT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matrix</a:t>
            </a:r>
          </a:p>
          <a:p>
            <a:pPr lvl="2" eaLnBrk="1" hangingPunct="1"/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Developing competitive advantages</a:t>
            </a:r>
            <a:endParaRPr lang="en-US" sz="20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Establishing a strategic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focus</a:t>
            </a:r>
            <a:endParaRPr lang="en-US" sz="20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Plan Structure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2.3)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0621C32-401B-A447-8FEF-387832880D99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14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58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431465"/>
            <a:ext cx="7693029" cy="5089408"/>
          </a:xfrm>
        </p:spPr>
        <p:txBody>
          <a:bodyPr>
            <a:normAutofit/>
          </a:bodyPr>
          <a:lstStyle/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 startAt="4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Goals and Objectives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Formal statements of desired and expected outcomes of the marketing plan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Goals</a:t>
            </a:r>
          </a:p>
          <a:p>
            <a:pPr lvl="3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Broad, simple statements of what is to be accomplished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Objectives</a:t>
            </a:r>
          </a:p>
          <a:p>
            <a:pPr lvl="3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More specific performance targets</a:t>
            </a:r>
          </a:p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 startAt="4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Strategy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Primary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(and secondary) target market</a:t>
            </a:r>
          </a:p>
          <a:p>
            <a:pPr lvl="2" eaLnBrk="1" hangingPunct="1"/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The marketing program</a:t>
            </a:r>
            <a:endParaRPr lang="en-US" sz="20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B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randing and positioning strategy</a:t>
            </a:r>
            <a:endParaRPr lang="en-US" sz="20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Plan Structure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2.3)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sz="2000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69D1FC-9262-7949-8620-F9475B0CE9D8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15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3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431465"/>
            <a:ext cx="7693029" cy="5255085"/>
          </a:xfrm>
        </p:spPr>
        <p:txBody>
          <a:bodyPr>
            <a:normAutofit/>
          </a:bodyPr>
          <a:lstStyle/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 startAt="6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Implementation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What specific marketing activities will be undertaken?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How will these activities be performed?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When will these activities be performed?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Who is responsible for the completion of these activities?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How will the completion of planned activities be monitored?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How much will these activities cost?</a:t>
            </a:r>
          </a:p>
          <a:p>
            <a:pPr marL="514350" indent="-514350" eaLnBrk="1" hangingPunct="1">
              <a:buClr>
                <a:srgbClr val="86311B"/>
              </a:buClr>
              <a:buSzPct val="100000"/>
              <a:buFont typeface="Rockwell" charset="0"/>
              <a:buAutoNum type="romanUcPeriod" startAt="6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and Control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Formal marketing control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Informal marketing control</a:t>
            </a:r>
          </a:p>
          <a:p>
            <a:pPr lvl="2"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</a:rPr>
              <a:t>Financial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</a:rPr>
              <a:t>assessments</a:t>
            </a:r>
            <a:endParaRPr lang="en-US" sz="20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Plan Structure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2.3)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sz="2000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3A57DB4-E3AE-6048-8778-43EB934EBED9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16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94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Plan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ahead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Revise, then revise again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 creative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Use common sense and judgment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Think ahead to implementation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Update regularly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Communicate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others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Tips for Using the Marketing Plan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DC8DA6A-2583-2E4B-86E9-91318B03106E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17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08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good marketing plan will: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Explain both the present and future situations of the organization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Specify the outcomes that are expected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Describe the specific actions that are to take place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Identify the resources that will be needed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Permit the monitoring of each action and its results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Communicating the strategy to top executives is paramount.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Purposes and Significance of the Marketing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102112F-546C-9941-B050-40158DC444DA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18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09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many organizations, marketing does not have a place of importance in the organizational hierarchy.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you think this happens?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the consequences for a firm that gives little importance to marketing relative to other business functions?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3330A84-DEE8-3C4F-802A-CFC9A59421CF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19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 Analysis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 in-depth analysis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and external environments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Plan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written document that provides the blueprint or outline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activities, including the implementation, evaluation, and control of those activities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Explains how the organization will achieve its goals and objectives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Serves as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a “road map” for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implementing the marketing strategy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Instructs employees as to their roles and functions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Provides specifics regarding the allocation of resources, specific marketing tasks, responsibilities of individuals, and the timing of marketing activities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Strategic Planning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93219D9-0016-EF47-86CB-0B1102862A1E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07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Top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managers ask two questions: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Will the marketing plan achieve the desired marketing, business unit, and corporate goals and objectives?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Are there alternative uses of resources that would better meet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objectives?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marketing plan is most often prepared by the marketing manager, brand manager, or product manager.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final approval of the marketing plan lies with the President, Chairperson, or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CEO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Organizational Aspects of the Marketing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6B9665E-EE38-EA46-A54A-61F40F3FB458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20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4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Obstacles to Developing Marketing Plans (Exhibit 2.4)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46162E-105C-004B-BABE-856C474BAAAD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21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1397" y="1433945"/>
            <a:ext cx="6928866" cy="488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4926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Changes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the focus and content of strategic plans over the last two decades: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Renewed emphasis on the customer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Advent of balanced strategic planning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These changes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require a shift in focus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From products to the requirements of specific target market segments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From customer transactions to customer relationships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From competition to collaboration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Maintaining Customer Focus and Balance in Strategic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EAC5A7F-5BF0-E448-B05C-6A240AC7B7B7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22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13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188527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Puts customer needs and wants first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Focuses on long-term, value-added relationships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Focuses on understanding customers in ways that enhance sustainable competitive advantages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Instills a corporate culture that places customers at the top of the organizational hierarchy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Finds ways to cooperate with suppliers and competitors to serve customers more effectively and efficiently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Customer-Focused Strategic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52186EF-2BD0-CB4E-A7C8-11448274EB5A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23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078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versus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Market-Oriented Structures (Exhibit 2.5)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D051B8-E01A-0B4F-A228-6CBFF1CBEC57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24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8291" y="1424709"/>
            <a:ext cx="577632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4105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planning approaches do not capture value created by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intangible assets (relationships, processes, human resources, innovation, information)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Advocated strongly by Kaplan &amp; Norton with their creation of the Balanced Performance Scorecard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Aligns four complementary perspectives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Financial indicators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processes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Learning 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growth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Balanced Strategic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C900366-E9A9-FA4C-9DCC-A03B97F8D54E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25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6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Balanced Performance Scorecard (Exhibit 2.6)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842B4CF-5D01-0B46-85AE-B57462808B6C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26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5926" y="2064327"/>
            <a:ext cx="7503382" cy="314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0808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Translate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Strategy into Operational Terms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Align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Organization to Strategy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Everyone’s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Everyday Job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Strategy a Continual Process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Mobilize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Change through Executive Leadership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Successful Firms Use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Balanced Scorecard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150A069-3BF1-F840-8278-101A058006FD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27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7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are some of the potential difficulties in approaching strategic planning from a balanced perspective? </a:t>
            </a:r>
            <a:r>
              <a:rPr lang="en-US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Isn’t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financial performance still the most important perspective to take in planning? Explain.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A61BCFB-524F-2B4C-9685-1ACC96C092DE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28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54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Strategic Planning Process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2.1)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9357262-D72D-674B-804A-57FE303BBA13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3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7904" y="1657926"/>
            <a:ext cx="6732359" cy="477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4683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Mission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Statement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Answers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… “What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business are we in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?”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Clear and concise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Explains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reason for existence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Vision Statement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Answers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… “What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do we want to become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?”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Tends to be future oriented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Represents where the organization is headed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Organizational Mission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versus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Organizational 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8D03F7D-06D8-514C-863B-79D0A0ED337E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4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05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Five basic questions to be answered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Who are we?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Who are our customers?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What is our operating philosophy?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What are our core competencies or competitive advantages?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What are our responsibilities with respect to being a 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good steward of 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our human, financial, and environmental resources?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Mission Width and Stability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Width – too broad or too narrow?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Stability – frequency of modifications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Customer-Focused Mission Statements</a:t>
            </a:r>
          </a:p>
          <a:p>
            <a:pPr lvl="1" eaLnBrk="1" hangingPunct="1"/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Southwest Airlines</a:t>
            </a:r>
          </a:p>
          <a:p>
            <a:pPr lvl="1" eaLnBrk="1" hangingPunct="1"/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Ben 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and </a:t>
            </a:r>
            <a:r>
              <a:rPr lang="en-US" sz="1900" dirty="0" smtClean="0">
                <a:ln>
                  <a:noFill/>
                </a:ln>
                <a:latin typeface="Rockwell" charset="0"/>
                <a:ea typeface="ＭＳ Ｐゴシック" charset="0"/>
              </a:rPr>
              <a:t>Jerry’s </a:t>
            </a: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3-Part Mission Statement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Tylenol</a:t>
            </a:r>
          </a:p>
          <a:p>
            <a:pPr lvl="1" eaLnBrk="1" hangingPunct="1"/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The American Red Cross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Elements of the Mission Statement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D047579-7A80-E544-92E4-7E55BD853348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5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0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Best Mission Statements</a:t>
            </a:r>
            <a:b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Exhibit 2.2)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8F381D0-13D9-214B-A501-022E7CFA8686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6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9417" y="794254"/>
            <a:ext cx="4090699" cy="589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672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central means for: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Utilizing and integrating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Carrying out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mission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Achieving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desired goals and objectives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Leverages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capabilities that give it a </a:t>
            </a:r>
            <a:r>
              <a:rPr lang="en-US" i="1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competitive,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 </a:t>
            </a:r>
            <a:r>
              <a:rPr lang="en-US" i="1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differential,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advantage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Determines the nature and future direction of each business unit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Essentially the same as corporate strategy in small businesses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Corporate or Business-Unit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BCC870E-CE74-484C-A818-D58BB45CE13E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7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All business functions must support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mission and goals.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Functional objectives should be expressed in clear, simple terms.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All functional objectives should be reconsidered for each planning period.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Functional Goals and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5AC0710-B8EC-D649-BEF2-2BB84F51292F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8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6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Functional strategies are designed to integrate efforts focused on achieving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area’s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stated objectives.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strategy must: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Fit the needs and purposes of the functional area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Be realistic with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resources and environment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Be consistent with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organization’s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mission goals, and objectives.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effects of each functional strategy must be evaluated.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Functional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E404289-0E70-9341-984F-ED96C10A15BA}" type="slidenum">
              <a:rPr lang="en-US" sz="1200">
                <a:solidFill>
                  <a:srgbClr val="595959"/>
                </a:solidFill>
                <a:latin typeface="Rockwell" charset="0"/>
              </a:rPr>
              <a:pPr eaLnBrk="1" hangingPunct="1"/>
              <a:t>9</a:t>
            </a:fld>
            <a:endParaRPr lang="en-US" sz="1200" dirty="0">
              <a:solidFill>
                <a:srgbClr val="595959"/>
              </a:solidFill>
              <a:latin typeface="Rockwel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08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848</TotalTime>
  <Words>1240</Words>
  <Application>Microsoft Office PowerPoint</Application>
  <PresentationFormat>On-screen Show (4:3)</PresentationFormat>
  <Paragraphs>202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Cengage</vt:lpstr>
      <vt:lpstr>Strategic Marketing Planning</vt:lpstr>
      <vt:lpstr>The Strategic Planning Process</vt:lpstr>
      <vt:lpstr>The Strategic Planning Process (Exhibit 2.1) </vt:lpstr>
      <vt:lpstr>Organizational Mission versus Organizational Vision</vt:lpstr>
      <vt:lpstr>Elements of the Mission Statement</vt:lpstr>
      <vt:lpstr>The Best Mission Statements (Exhibit 2.2)</vt:lpstr>
      <vt:lpstr>Corporate or Business-Unit Strategy</vt:lpstr>
      <vt:lpstr>Functional Goals and Objectives</vt:lpstr>
      <vt:lpstr>Functional Strategy</vt:lpstr>
      <vt:lpstr>Implementation</vt:lpstr>
      <vt:lpstr>Slide 11</vt:lpstr>
      <vt:lpstr>Evaluation and Control</vt:lpstr>
      <vt:lpstr>The Marketing Plan</vt:lpstr>
      <vt:lpstr>Marketing Plan Structure (Exhibit 2.3)</vt:lpstr>
      <vt:lpstr>Marketing Plan Structure (Exhibit 2.3) (continued)</vt:lpstr>
      <vt:lpstr>Marketing Plan Structure (Exhibit 2.3) (continued)</vt:lpstr>
      <vt:lpstr>Tips for Using the Marketing Plan Structure</vt:lpstr>
      <vt:lpstr>Purposes and Significance of the Marketing Plan</vt:lpstr>
      <vt:lpstr>Slide 19</vt:lpstr>
      <vt:lpstr>Organizational Aspects of the Marketing Plan</vt:lpstr>
      <vt:lpstr>Obstacles to Developing Marketing Plans (Exhibit 2.4)</vt:lpstr>
      <vt:lpstr>Maintaining Customer Focus and Balance in Strategic Planning</vt:lpstr>
      <vt:lpstr>Customer-Focused Strategic Planning</vt:lpstr>
      <vt:lpstr>Traditional versus Market-Oriented Structures (Exhibit 2.5)</vt:lpstr>
      <vt:lpstr>Balanced Strategic Planning</vt:lpstr>
      <vt:lpstr>The Balanced Performance Scorecard (Exhibit 2.6)</vt:lpstr>
      <vt:lpstr>How Successful Firms Use the Balanced Scorecard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Sarah Blasco</cp:lastModifiedBy>
  <cp:revision>141</cp:revision>
  <dcterms:created xsi:type="dcterms:W3CDTF">2010-03-09T18:52:43Z</dcterms:created>
  <dcterms:modified xsi:type="dcterms:W3CDTF">2012-12-18T15:32:58Z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