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64" r:id="rId2"/>
  </p:sldMasterIdLst>
  <p:notesMasterIdLst>
    <p:notesMasterId r:id="rId28"/>
  </p:notesMasterIdLst>
  <p:handoutMasterIdLst>
    <p:handoutMasterId r:id="rId29"/>
  </p:handoutMasterIdLst>
  <p:sldIdLst>
    <p:sldId id="291" r:id="rId3"/>
    <p:sldId id="264" r:id="rId4"/>
    <p:sldId id="265" r:id="rId5"/>
    <p:sldId id="266" r:id="rId6"/>
    <p:sldId id="267" r:id="rId7"/>
    <p:sldId id="268" r:id="rId8"/>
    <p:sldId id="288" r:id="rId9"/>
    <p:sldId id="269" r:id="rId10"/>
    <p:sldId id="271" r:id="rId11"/>
    <p:sldId id="272" r:id="rId12"/>
    <p:sldId id="273" r:id="rId13"/>
    <p:sldId id="289" r:id="rId14"/>
    <p:sldId id="270" r:id="rId15"/>
    <p:sldId id="274" r:id="rId16"/>
    <p:sldId id="275" r:id="rId17"/>
    <p:sldId id="278" r:id="rId18"/>
    <p:sldId id="279" r:id="rId19"/>
    <p:sldId id="280" r:id="rId20"/>
    <p:sldId id="282" r:id="rId21"/>
    <p:sldId id="285" r:id="rId22"/>
    <p:sldId id="284" r:id="rId23"/>
    <p:sldId id="283" r:id="rId24"/>
    <p:sldId id="290" r:id="rId25"/>
    <p:sldId id="286" r:id="rId26"/>
    <p:sldId id="287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00"/>
    <a:srgbClr val="003399"/>
    <a:srgbClr val="86311B"/>
    <a:srgbClr val="2B4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98" autoAdjust="0"/>
  </p:normalViewPr>
  <p:slideViewPr>
    <p:cSldViewPr snapToGrid="0" snapToObjects="1">
      <p:cViewPr varScale="1">
        <p:scale>
          <a:sx n="63" d="100"/>
          <a:sy n="63" d="100"/>
        </p:scale>
        <p:origin x="7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8AD938A-C51A-5243-89B5-4C1C42991EF0}" type="datetime1">
              <a:rPr lang="en-US"/>
              <a:pPr>
                <a:defRPr/>
              </a:pPr>
              <a:t>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20D19AB-BE07-B244-8B24-43C3A1234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16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10B12F8-389B-3A4C-B688-6EFC62B58CB2}" type="datetime1">
              <a:rPr lang="en-US"/>
              <a:pPr>
                <a:defRPr/>
              </a:pPr>
              <a:t>2/12/2016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95C51D6-8B9D-0B4C-A42D-FF233DA1E9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42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errell6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6"/>
          <a:stretch>
            <a:fillRect/>
          </a:stretch>
        </p:blipFill>
        <p:spPr bwMode="auto">
          <a:xfrm>
            <a:off x="0" y="0"/>
            <a:ext cx="223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5078413" y="0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7200" dirty="0" smtClean="0">
                <a:solidFill>
                  <a:srgbClr val="CC0000"/>
                </a:solidFill>
                <a:latin typeface="Rockwell" charset="0"/>
              </a:rPr>
              <a:t> 8</a:t>
            </a:r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3411538" y="665163"/>
            <a:ext cx="187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cs typeface="Arial" charset="0"/>
              </a:rPr>
              <a:t>C H A P T E R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302012" y="1754187"/>
            <a:ext cx="5071514" cy="4079346"/>
          </a:xfrm>
        </p:spPr>
        <p:txBody>
          <a:bodyPr/>
          <a:lstStyle>
            <a:lvl1pPr algn="ctr">
              <a:lnSpc>
                <a:spcPts val="7120"/>
              </a:lnSpc>
              <a:defRPr sz="6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708775"/>
            <a:ext cx="7289800" cy="12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00" spc="-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extBox 2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4988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6941" y="1879596"/>
            <a:ext cx="8090959" cy="433493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Rockwel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76D74C-18F3-1749-8605-C81AC3EBE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46810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1302808" y="1793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26438" y="5976938"/>
            <a:ext cx="8175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000">
                <a:solidFill>
                  <a:srgbClr val="003399"/>
                </a:solidFill>
                <a:latin typeface="Rockwell" charset="0"/>
              </a:defRPr>
            </a:lvl1pPr>
          </a:lstStyle>
          <a:p>
            <a:pPr>
              <a:defRPr/>
            </a:pPr>
            <a:fld id="{7CA3B053-DD34-B645-BCE5-0B617BE5B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5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errell6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467" y="160867"/>
            <a:ext cx="7107785" cy="4605866"/>
          </a:xfrm>
        </p:spPr>
        <p:txBody>
          <a:bodyPr anchor="ctr" anchorCtr="1"/>
          <a:lstStyle>
            <a:lvl1pPr marL="0" indent="0" algn="ctr">
              <a:spcBef>
                <a:spcPts val="3200"/>
              </a:spcBef>
              <a:buFontTx/>
              <a:buNone/>
              <a:defRPr sz="32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  <a:lvl2pPr marL="228600" indent="0">
              <a:buFontTx/>
              <a:buNone/>
              <a:defRPr>
                <a:solidFill>
                  <a:srgbClr val="000000"/>
                </a:solidFill>
              </a:defRPr>
            </a:lvl2pPr>
            <a:lvl3pPr marL="457200" indent="0">
              <a:buFontTx/>
              <a:buNone/>
              <a:defRPr>
                <a:solidFill>
                  <a:srgbClr val="000000"/>
                </a:solidFill>
              </a:defRPr>
            </a:lvl3pPr>
            <a:lvl4pPr marL="685800" indent="0">
              <a:buFontTx/>
              <a:buNone/>
              <a:defRPr>
                <a:solidFill>
                  <a:srgbClr val="000000"/>
                </a:solidFill>
              </a:defRPr>
            </a:lvl4pPr>
            <a:lvl5pPr marL="914400" indent="0"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A427-4806-4E43-924A-FA8544444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2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975" y="1721919"/>
            <a:ext cx="7545605" cy="3947044"/>
          </a:xfrm>
          <a:effectLst/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0000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5FE01-04CB-2D4A-A805-1B10FA7DE97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6941" y="1879596"/>
            <a:ext cx="8090959" cy="433493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Rockwel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59A793-0291-1A4B-95FC-737602F6AD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8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errell6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6"/>
          <a:stretch>
            <a:fillRect/>
          </a:stretch>
        </p:blipFill>
        <p:spPr bwMode="auto">
          <a:xfrm>
            <a:off x="0" y="0"/>
            <a:ext cx="223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5078413" y="0"/>
            <a:ext cx="115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7200" dirty="0" smtClean="0">
                <a:solidFill>
                  <a:srgbClr val="CC0000"/>
                </a:solidFill>
                <a:latin typeface="Rockwell" charset="0"/>
              </a:rPr>
              <a:t>3</a:t>
            </a:r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3411538" y="665163"/>
            <a:ext cx="187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C H A P T E R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302012" y="1754187"/>
            <a:ext cx="5071514" cy="4079346"/>
          </a:xfrm>
        </p:spPr>
        <p:txBody>
          <a:bodyPr/>
          <a:lstStyle>
            <a:lvl1pPr algn="ctr">
              <a:lnSpc>
                <a:spcPts val="7120"/>
              </a:lnSpc>
              <a:defRPr sz="6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708775"/>
            <a:ext cx="7289800" cy="12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00" spc="-100"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2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87578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46810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1302808" y="1793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26438" y="5976938"/>
            <a:ext cx="8175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000">
                <a:solidFill>
                  <a:srgbClr val="003399"/>
                </a:solidFill>
                <a:latin typeface="Rockwell" charset="0"/>
              </a:defRPr>
            </a:lvl1pPr>
          </a:lstStyle>
          <a:p>
            <a:pPr>
              <a:defRPr/>
            </a:pPr>
            <a:fld id="{7CA3B053-DD34-B645-BCE5-0B617BE5B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errell6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467" y="160867"/>
            <a:ext cx="7107785" cy="4605866"/>
          </a:xfrm>
        </p:spPr>
        <p:txBody>
          <a:bodyPr anchor="ctr" anchorCtr="1"/>
          <a:lstStyle>
            <a:lvl1pPr marL="0" indent="0" algn="ctr">
              <a:spcBef>
                <a:spcPts val="3200"/>
              </a:spcBef>
              <a:buFontTx/>
              <a:buNone/>
              <a:defRPr sz="32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  <a:lvl2pPr marL="228600" indent="0">
              <a:buFontTx/>
              <a:buNone/>
              <a:defRPr>
                <a:solidFill>
                  <a:srgbClr val="000000"/>
                </a:solidFill>
              </a:defRPr>
            </a:lvl2pPr>
            <a:lvl3pPr marL="457200" indent="0">
              <a:buFontTx/>
              <a:buNone/>
              <a:defRPr>
                <a:solidFill>
                  <a:srgbClr val="000000"/>
                </a:solidFill>
              </a:defRPr>
            </a:lvl3pPr>
            <a:lvl4pPr marL="685800" indent="0">
              <a:buFontTx/>
              <a:buNone/>
              <a:defRPr>
                <a:solidFill>
                  <a:srgbClr val="000000"/>
                </a:solidFill>
              </a:defRPr>
            </a:lvl4pPr>
            <a:lvl5pPr marL="914400" indent="0"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A427-4806-4E43-924A-FA8544444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975" y="1721919"/>
            <a:ext cx="7545605" cy="3947044"/>
          </a:xfrm>
          <a:effectLst/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0000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5FE01-04CB-2D4A-A805-1B10FA7DE97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6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Ferrell6e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96"/>
          <a:stretch>
            <a:fillRect/>
          </a:stretch>
        </p:blipFill>
        <p:spPr bwMode="auto">
          <a:xfrm>
            <a:off x="0" y="0"/>
            <a:ext cx="10610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439863" y="230188"/>
            <a:ext cx="756443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39863" y="1346200"/>
            <a:ext cx="76327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0263" y="6321425"/>
            <a:ext cx="5540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3399"/>
                </a:solidFill>
                <a:latin typeface="Rockwell" charset="0"/>
              </a:defRPr>
            </a:lvl1pPr>
          </a:lstStyle>
          <a:p>
            <a:pPr>
              <a:defRPr/>
            </a:pPr>
            <a:fld id="{6FF3BC2E-E0E9-6C4C-A2D1-14DD245638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extBox 2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2" r:id="rId4"/>
    <p:sldLayoutId id="2147483763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defRPr sz="2400"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96D07"/>
        </a:buClr>
        <a:buSzPct val="75000"/>
        <a:buFont typeface="Wingdings" charset="0"/>
        <a:buChar char="n"/>
        <a:defRPr sz="2000" i="1"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Rockwell"/>
          <a:ea typeface="ＭＳ Ｐゴシック" charset="-128"/>
          <a:cs typeface="Rockwell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rgbClr val="864905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96D07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864905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Ferrell6e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91"/>
          <a:stretch>
            <a:fillRect/>
          </a:stretch>
        </p:blipFill>
        <p:spPr bwMode="auto">
          <a:xfrm>
            <a:off x="0" y="0"/>
            <a:ext cx="10524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439863" y="230188"/>
            <a:ext cx="756443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39863" y="1346200"/>
            <a:ext cx="76327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0263" y="6321425"/>
            <a:ext cx="5540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3399"/>
                </a:solidFill>
                <a:latin typeface="Rockwell" charset="0"/>
              </a:defRPr>
            </a:lvl1pPr>
          </a:lstStyle>
          <a:p>
            <a:pPr>
              <a:defRPr/>
            </a:pPr>
            <a:fld id="{6FF3BC2E-E0E9-6C4C-A2D1-14DD245638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extBox 2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2717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defRPr sz="2400"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96D07"/>
        </a:buClr>
        <a:buSzPct val="75000"/>
        <a:buFont typeface="Wingdings" charset="0"/>
        <a:buChar char="n"/>
        <a:defRPr sz="2000" i="1"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Rockwell"/>
          <a:ea typeface="ＭＳ Ｐゴシック" charset="-128"/>
          <a:cs typeface="Rockwell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rgbClr val="864905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96D07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864905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75643" y="1754187"/>
            <a:ext cx="5969000" cy="4079346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232" y="1209819"/>
            <a:ext cx="6809822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Business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decisions involve complex decisions in which correctness may not be apparent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Internet privacy, copyright, intellectual property, advertising claims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Ethical conflict may emerge from an inconsistency between personal values and the values held by members of the work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group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Challenges of Being Ethical and Socially Responsible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Types of Misconduct Observed in Organizations (Exhibit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8.3)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419" y="1758950"/>
            <a:ext cx="6250152" cy="439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58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r>
              <a:rPr lang="en-US" dirty="0" smtClean="0"/>
              <a:t>Product-Related Ethical Issues</a:t>
            </a:r>
          </a:p>
          <a:p>
            <a:pPr lvl="1"/>
            <a:r>
              <a:rPr lang="en-US" dirty="0" smtClean="0"/>
              <a:t>Failure to disclose risks, product design, counterfeit products</a:t>
            </a:r>
          </a:p>
          <a:p>
            <a:r>
              <a:rPr lang="en-US" dirty="0" smtClean="0"/>
              <a:t>Pricing-Related Ethical Issues</a:t>
            </a:r>
          </a:p>
          <a:p>
            <a:pPr lvl="1"/>
            <a:r>
              <a:rPr lang="en-US" dirty="0" smtClean="0"/>
              <a:t>Price discrimination, price fixing, predatory pricing, superficial discounting</a:t>
            </a:r>
          </a:p>
          <a:p>
            <a:r>
              <a:rPr lang="en-US" dirty="0" smtClean="0"/>
              <a:t>Supply Chain-Related Ethical Issues</a:t>
            </a:r>
          </a:p>
          <a:p>
            <a:pPr lvl="1"/>
            <a:r>
              <a:rPr lang="en-US" dirty="0" smtClean="0"/>
              <a:t>Labor issues, raw material sources, quality control</a:t>
            </a:r>
          </a:p>
          <a:p>
            <a:r>
              <a:rPr lang="en-US" dirty="0" smtClean="0"/>
              <a:t>Promotion-Related Ethical Issues</a:t>
            </a:r>
          </a:p>
          <a:p>
            <a:pPr lvl="1"/>
            <a:r>
              <a:rPr lang="en-US" dirty="0" smtClean="0"/>
              <a:t>False or misleading communication, ambiguous statements, bribery, direct marketing fraud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Issues in the Marketing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52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27165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2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Overall </a:t>
            </a:r>
            <a:r>
              <a:rPr lang="en-US" sz="22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Misrepresentation, manipulation, </a:t>
            </a:r>
            <a:r>
              <a:rPr lang="en-US" sz="1900" dirty="0" smtClean="0">
                <a:ln>
                  <a:noFill/>
                </a:ln>
                <a:latin typeface="Rockwell" charset="0"/>
                <a:ea typeface="ＭＳ Ｐゴシック" charset="0"/>
              </a:rPr>
              <a:t>exploitation, abuse</a:t>
            </a:r>
            <a:endParaRPr lang="en-US" sz="1900" dirty="0">
              <a:ln>
                <a:noFill/>
              </a:ln>
              <a:latin typeface="Rockwel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Product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 smtClean="0">
                <a:ln>
                  <a:noFill/>
                </a:ln>
                <a:latin typeface="Rockwell" charset="0"/>
                <a:ea typeface="ＭＳ Ｐゴシック" charset="0"/>
              </a:rPr>
              <a:t>Misrepresentation, failure </a:t>
            </a:r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to disclose defects, counterfeit products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Pricing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Deception</a:t>
            </a:r>
            <a:r>
              <a:rPr lang="en-US" sz="1900" dirty="0" smtClean="0">
                <a:ln>
                  <a:noFill/>
                </a:ln>
                <a:latin typeface="Rockwell" charset="0"/>
                <a:ea typeface="ＭＳ Ｐゴシック" charset="0"/>
              </a:rPr>
              <a:t>, reference pricing, </a:t>
            </a:r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price discrimination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Distribution (Supply Chain) </a:t>
            </a:r>
            <a:r>
              <a:rPr lang="en-US" sz="22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Opportunism, exclusive arrangements, </a:t>
            </a:r>
            <a:r>
              <a:rPr lang="en-US" sz="1900" dirty="0" smtClean="0">
                <a:ln>
                  <a:noFill/>
                </a:ln>
                <a:latin typeface="Rockwell" charset="0"/>
                <a:ea typeface="ＭＳ Ｐゴシック" charset="0"/>
              </a:rPr>
              <a:t>slotting fees, tying </a:t>
            </a:r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contracts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Promotion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 smtClean="0">
                <a:ln>
                  <a:noFill/>
                </a:ln>
                <a:latin typeface="Rockwell" charset="0"/>
                <a:ea typeface="ＭＳ Ｐゴシック" charset="0"/>
              </a:rPr>
              <a:t>Misleading advertising, bait</a:t>
            </a:r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-and-switch, </a:t>
            </a:r>
            <a:r>
              <a:rPr lang="en-US" sz="1900" dirty="0" smtClean="0">
                <a:ln>
                  <a:noFill/>
                </a:ln>
                <a:latin typeface="Rockwell" charset="0"/>
                <a:ea typeface="ＭＳ Ｐゴシック" charset="0"/>
              </a:rPr>
              <a:t>high</a:t>
            </a:r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-pressure </a:t>
            </a:r>
            <a:r>
              <a:rPr lang="en-US" sz="1900" dirty="0" smtClean="0">
                <a:ln>
                  <a:noFill/>
                </a:ln>
                <a:latin typeface="Rockwell" charset="0"/>
                <a:ea typeface="ＭＳ Ｐゴシック" charset="0"/>
              </a:rPr>
              <a:t>sales, gift giving</a:t>
            </a:r>
            <a:endParaRPr lang="en-US" sz="1900" dirty="0">
              <a:ln>
                <a:noFill/>
              </a:ln>
              <a:latin typeface="Rockwel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Potential Ethical Issues in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Marketing Program (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8.4)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1"/>
          <p:cNvSpPr>
            <a:spLocks noGrp="1"/>
          </p:cNvSpPr>
          <p:nvPr>
            <p:ph idx="1"/>
          </p:nvPr>
        </p:nvSpPr>
        <p:spPr>
          <a:xfrm>
            <a:off x="1024467" y="532778"/>
            <a:ext cx="7107785" cy="4605866"/>
          </a:xfrm>
        </p:spPr>
        <p:txBody>
          <a:bodyPr/>
          <a:lstStyle/>
          <a:p>
            <a:pPr indent="0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Why have we seen more evidence of widespread ethical marketing dilemmas within firms today?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it necessary to gain the cooperation of marketing managers to overstate revenue and earnings in a corporation?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Firms prefer to regulate themselves through: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Compliance with laws and regulations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Trade associations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Better Business Bureau</a:t>
            </a: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Benefits of self regulation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Less expensive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Guidelines are more practical and realistic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Reduce the need for expanded government bureaucracy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Regulating Marketing Ethics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Code of Conduct (Code of Ethics)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Formal statement that describes what an organization expects of its employees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Not an effective means of controlling ethical behavior unless integrated into daily decision making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Not effective unless the code has support of top management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Code must reflect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management’</a:t>
            </a:r>
            <a:r>
              <a:rPr lang="en-US" altLang="ja-JP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desire for compliance with values, rules, and </a:t>
            </a:r>
            <a:r>
              <a:rPr lang="en-US" altLang="ja-JP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policies</a:t>
            </a:r>
          </a:p>
          <a:p>
            <a:pPr eaLnBrk="1" hangingPunct="1"/>
            <a:r>
              <a:rPr lang="en-US" altLang="ja-JP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It is impossible for a code of 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</a:t>
            </a:r>
            <a:r>
              <a:rPr lang="en-US" altLang="ja-JP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onduct to take every potential ethical situation into account.</a:t>
            </a:r>
            <a:endParaRPr lang="en-US" altLang="ja-JP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Codes of Conduct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026025"/>
          </a:xfrm>
        </p:spPr>
        <p:txBody>
          <a:bodyPr/>
          <a:lstStyle/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Codes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should have six core values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Trustworthiness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Respect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Responsibility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Fairness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Caring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Citizenship</a:t>
            </a: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code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will not resolve every issue encountered in daily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operations.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code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can help managers deal with ethical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dilemmas.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Codes of Conduct</a:t>
            </a:r>
            <a:r>
              <a:rPr lang="en-US" sz="2000" i="1" dirty="0">
                <a:ln>
                  <a:noFill/>
                </a:ln>
                <a:solidFill>
                  <a:srgbClr val="FFFFFF"/>
                </a:solidFill>
                <a:latin typeface="Rockwel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i="1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Rockwell" charset="0"/>
                <a:ea typeface="ＭＳ Ｐゴシック" charset="0"/>
                <a:cs typeface="ＭＳ Ｐゴシック" charset="0"/>
              </a:rPr>
              <a:t>(continued)</a:t>
            </a:r>
            <a:endParaRPr lang="en-US" dirty="0">
              <a:ln>
                <a:noFill/>
              </a:ln>
              <a:solidFill>
                <a:schemeClr val="bg1">
                  <a:lumMod val="50000"/>
                </a:schemeClr>
              </a:solidFill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Considerations in Developing a Code of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Ethical Conduct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8.5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9381" y="2249055"/>
            <a:ext cx="6863532" cy="290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34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026025"/>
          </a:xfrm>
        </p:spPr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Ethical cultures emerge from strong leadership.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Employees look to the leader as a model of acceptable behavior.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Great ethical leaders: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Create a common goal or vision for the company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Obtain buy-in or support from significant partners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Motivate others to be ethical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Use the resources that are available to them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Enjoy their jobs and approach them with an almost contagious tenacity, passion, and commitment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Ethical Leadership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Grown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 importance recently due to firms having problems in these areas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Have become necessities due to: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Stakeholder demands (especially customers)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Ethical issues can become legal issues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</a:endParaRP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Improve marketing performance and profits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Are important to the development of marketing strategy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Ethics and Social Responsibility in Marketing Strategy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Ethical Climate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Part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of a corporate culture that relates to an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organization’</a:t>
            </a:r>
            <a:r>
              <a:rPr lang="en-US" altLang="ja-JP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expectations about appropriate conduct</a:t>
            </a: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 strong ethical climate leads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employees to be: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Motivated to serve customers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Committed to the firm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Committed to high quality standards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Satisfied with their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job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Connecting Ethics and Social Responsibility to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The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degree to which a firm understands and addresses stakeholder demands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Organization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-wide generation of data about stakeholder groups and the assessment of the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firm’</a:t>
            </a:r>
            <a:r>
              <a:rPr lang="en-US" altLang="ja-JP" dirty="0" smtClean="0">
                <a:ln>
                  <a:noFill/>
                </a:ln>
                <a:latin typeface="Rockwell" charset="0"/>
                <a:ea typeface="ＭＳ Ｐゴシック" charset="0"/>
              </a:rPr>
              <a:t>s 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</a:rPr>
              <a:t>effects on these groups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Distribution of this information throughout the firm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The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organization’</a:t>
            </a:r>
            <a:r>
              <a:rPr lang="en-US" altLang="ja-JP" dirty="0" smtClean="0">
                <a:ln>
                  <a:noFill/>
                </a:ln>
                <a:latin typeface="Rockwell" charset="0"/>
                <a:ea typeface="ＭＳ Ｐゴシック" charset="0"/>
              </a:rPr>
              <a:t>s 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</a:rPr>
              <a:t>responsiveness </a:t>
            </a:r>
            <a:r>
              <a:rPr lang="en-US" altLang="ja-JP" dirty="0" smtClean="0">
                <a:ln>
                  <a:noFill/>
                </a:ln>
                <a:latin typeface="Rockwell" charset="0"/>
                <a:ea typeface="ＭＳ Ｐゴシック" charset="0"/>
              </a:rPr>
              <a:t>to 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</a:rPr>
              <a:t>this </a:t>
            </a:r>
            <a:r>
              <a:rPr lang="en-US" altLang="ja-JP" dirty="0" smtClean="0">
                <a:ln>
                  <a:noFill/>
                </a:ln>
                <a:latin typeface="Rockwell" charset="0"/>
                <a:ea typeface="ＭＳ Ｐゴシック" charset="0"/>
              </a:rPr>
              <a:t>intelligence</a:t>
            </a: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A continuum that firms are likely to adopt to varying degrees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Stakeholder Orientation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 climate of ethics and social responsibility has many bottom-line benefits.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Creates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trust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with firm’</a:t>
            </a:r>
            <a:r>
              <a:rPr lang="en-US" altLang="ja-JP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 stakeholders</a:t>
            </a:r>
          </a:p>
          <a:p>
            <a:pPr lvl="1" eaLnBrk="1" hangingPunct="1"/>
            <a:r>
              <a:rPr lang="en-US" altLang="ja-JP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Enhances the firm’s reputation</a:t>
            </a:r>
          </a:p>
          <a:p>
            <a:pPr lvl="1" eaLnBrk="1" hangingPunct="1"/>
            <a:r>
              <a:rPr lang="en-US" altLang="ja-JP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Efficient supply chains</a:t>
            </a:r>
            <a:endParaRPr lang="en-US" altLang="ja-JP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Stronger customer loyalty and satisfaction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Higher profits and market value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</a:endParaRP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Ties to Marketing Financial Performance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World’s Most Ethical Companies (Exhibit 8.6)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2509" y="1851890"/>
            <a:ext cx="6986300" cy="417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5772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What is the relationship between marketing ethics and organizational performance?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are the elements of a strong ethical compliance program to support responsible marketing and a successful marketing strategy?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Typically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done through ethical compliance programs or integrity initiatives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Vested in the marketing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plan, based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on an understanding of: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Risks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associated with misconduct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Ethical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and social consequences of strategic choices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Values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of organizational members and stakeholders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Manifested through actions … not just words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Connection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to Strategic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Planning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Why is marketing ethics a strategic consideration in organizational decisions?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Who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is most important in managing marketing ethics: the individual or the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firm’</a:t>
            </a:r>
            <a:r>
              <a:rPr lang="en-US" altLang="ja-JP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leadership</a:t>
            </a:r>
            <a:r>
              <a:rPr lang="en-US" altLang="ja-JP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? 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Explain your answer.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Social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Responsibility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 broad concept that relates to an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organization’</a:t>
            </a:r>
            <a:r>
              <a:rPr lang="en-US" altLang="ja-JP" dirty="0" smtClean="0">
                <a:ln>
                  <a:noFill/>
                </a:ln>
                <a:latin typeface="Rockwell" charset="0"/>
                <a:ea typeface="ＭＳ Ｐゴシック" charset="0"/>
              </a:rPr>
              <a:t>s 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</a:rPr>
              <a:t>obligation to maximize its positive impact on society while minimizing its negative impact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Marketing Ethics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Principles and standards that define acceptable marketing conduct as determined by the public, government regulators, private interest groups, competitors, and the firm itself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Social Responsibility and</a:t>
            </a:r>
            <a:b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Marketing Ethics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Pyramid of Corporate Social Responsibility (Exhibit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8.1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8691" y="1907308"/>
            <a:ext cx="6801572" cy="429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10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Economic responsibility of making a profit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Legal responsibility of obeying laws and regulations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Ethical responsibility to uphold principals and standards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Philanthropic responsibility to increase the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firm’</a:t>
            </a:r>
            <a:r>
              <a:rPr lang="en-US" altLang="ja-JP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positive impact on society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Dimensions of Social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Responsibility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026025"/>
          </a:xfrm>
        </p:spPr>
        <p:txBody>
          <a:bodyPr/>
          <a:lstStyle/>
          <a:p>
            <a:r>
              <a:rPr lang="en-US" dirty="0" smtClean="0"/>
              <a:t>Programs designed to protect and preserve the natural environment</a:t>
            </a:r>
          </a:p>
          <a:p>
            <a:pPr lvl="1"/>
            <a:r>
              <a:rPr lang="en-US" dirty="0" smtClean="0"/>
              <a:t>Eco-friendly business practices</a:t>
            </a:r>
          </a:p>
          <a:p>
            <a:pPr lvl="2"/>
            <a:r>
              <a:rPr lang="en-US" dirty="0" smtClean="0"/>
              <a:t>Waste reduction</a:t>
            </a:r>
          </a:p>
          <a:p>
            <a:pPr lvl="2"/>
            <a:r>
              <a:rPr lang="en-US" dirty="0" smtClean="0"/>
              <a:t>Reduction in greenhouse gas emissions</a:t>
            </a:r>
          </a:p>
          <a:p>
            <a:pPr lvl="2"/>
            <a:r>
              <a:rPr lang="en-US" dirty="0" smtClean="0"/>
              <a:t>LEED building certification</a:t>
            </a:r>
          </a:p>
          <a:p>
            <a:pPr lvl="2"/>
            <a:r>
              <a:rPr lang="en-US" dirty="0" smtClean="0"/>
              <a:t>Green sourcing</a:t>
            </a:r>
          </a:p>
          <a:p>
            <a:r>
              <a:rPr lang="en-US" dirty="0" smtClean="0"/>
              <a:t>Green Marketing</a:t>
            </a:r>
          </a:p>
          <a:p>
            <a:pPr lvl="1"/>
            <a:r>
              <a:rPr lang="en-US" dirty="0" smtClean="0"/>
              <a:t>Creating customer relationships while also enhancing the natural environment</a:t>
            </a:r>
          </a:p>
          <a:p>
            <a:pPr lvl="1"/>
            <a:r>
              <a:rPr lang="en-US" dirty="0" smtClean="0"/>
              <a:t>Greenwashing – misleading consumers about the eco-friendly nature of products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8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most basic ethical standards have been codified into law.</a:t>
            </a: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Require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that organizations and individuals accept responsibility 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Can lead to violations of public trust</a:t>
            </a: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Are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intertwined with respect to a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firm’</a:t>
            </a:r>
            <a:r>
              <a:rPr lang="en-US" altLang="ja-JP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reputation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Marketing Ethics and Strategy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American Trust in Different Institutions (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8.2)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1672" y="1870364"/>
            <a:ext cx="7211901" cy="336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02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ng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eng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842</TotalTime>
  <Words>991</Words>
  <Application>Microsoft Office PowerPoint</Application>
  <PresentationFormat>On-screen Show (4:3)</PresentationFormat>
  <Paragraphs>159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Franklin Gothic Book</vt:lpstr>
      <vt:lpstr>ＭＳ Ｐゴシック</vt:lpstr>
      <vt:lpstr>Rockwell</vt:lpstr>
      <vt:lpstr>Wingdings</vt:lpstr>
      <vt:lpstr>Cengage</vt:lpstr>
      <vt:lpstr>1_Cengage</vt:lpstr>
      <vt:lpstr> </vt:lpstr>
      <vt:lpstr>Ethics and Social Responsibility in Marketing Strategy</vt:lpstr>
      <vt:lpstr>PowerPoint Presentation</vt:lpstr>
      <vt:lpstr>Social Responsibility and Marketing Ethics</vt:lpstr>
      <vt:lpstr>The Pyramid of Corporate Social Responsibility (Exhibit 8.1)</vt:lpstr>
      <vt:lpstr>Dimensions of Social Responsibility</vt:lpstr>
      <vt:lpstr>Sustainability</vt:lpstr>
      <vt:lpstr>Marketing Ethics and Strategy</vt:lpstr>
      <vt:lpstr>American Trust in Different Institutions (Exhibit 8.2)</vt:lpstr>
      <vt:lpstr>Challenges of Being Ethical and Socially Responsible</vt:lpstr>
      <vt:lpstr>Types of Misconduct Observed in Organizations (Exhibit 8.3)</vt:lpstr>
      <vt:lpstr>Ethical Issues in the Marketing Program</vt:lpstr>
      <vt:lpstr>Potential Ethical Issues in the Marketing Program (Exhibit 8.4)</vt:lpstr>
      <vt:lpstr>PowerPoint Presentation</vt:lpstr>
      <vt:lpstr>Regulating Marketing Ethics</vt:lpstr>
      <vt:lpstr>Codes of Conduct</vt:lpstr>
      <vt:lpstr>Codes of Conduct (continued)</vt:lpstr>
      <vt:lpstr>Considerations in Developing a Code of Ethical Conduct (Exhibit 8.5)</vt:lpstr>
      <vt:lpstr>Ethical Leadership</vt:lpstr>
      <vt:lpstr>Connecting Ethics and Social Responsibility to Performance</vt:lpstr>
      <vt:lpstr>Stakeholder Orientation</vt:lpstr>
      <vt:lpstr>Ties to Marketing Financial Performance</vt:lpstr>
      <vt:lpstr>Performance of World’s Most Ethical Companies (Exhibit 8.6)</vt:lpstr>
      <vt:lpstr>PowerPoint Presentation</vt:lpstr>
      <vt:lpstr>The Connection to Strategic Planning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Hartline</dc:creator>
  <cp:lastModifiedBy>Soad</cp:lastModifiedBy>
  <cp:revision>170</cp:revision>
  <dcterms:created xsi:type="dcterms:W3CDTF">2010-03-09T18:52:43Z</dcterms:created>
  <dcterms:modified xsi:type="dcterms:W3CDTF">2016-02-12T08:54:46Z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83952724</vt:i4>
  </property>
  <property fmtid="{D5CDD505-2E9C-101B-9397-08002B2CF9AE}" pid="3" name="_NewReviewCycle">
    <vt:lpwstr/>
  </property>
  <property fmtid="{D5CDD505-2E9C-101B-9397-08002B2CF9AE}" pid="4" name="_EmailSubject">
    <vt:lpwstr>PowerPoint Template</vt:lpwstr>
  </property>
  <property fmtid="{D5CDD505-2E9C-101B-9397-08002B2CF9AE}" pid="5" name="_AuthorEmail">
    <vt:lpwstr>Sarah.Blasco@cengage.com</vt:lpwstr>
  </property>
  <property fmtid="{D5CDD505-2E9C-101B-9397-08002B2CF9AE}" pid="6" name="_AuthorEmailDisplayName">
    <vt:lpwstr>Blasco, Sarah</vt:lpwstr>
  </property>
</Properties>
</file>