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5" r:id="rId11"/>
    <p:sldId id="272" r:id="rId12"/>
    <p:sldId id="273" r:id="rId13"/>
    <p:sldId id="274" r:id="rId14"/>
    <p:sldId id="281" r:id="rId15"/>
    <p:sldId id="282" r:id="rId16"/>
    <p:sldId id="283" r:id="rId17"/>
    <p:sldId id="284" r:id="rId18"/>
    <p:sldId id="276" r:id="rId19"/>
    <p:sldId id="285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698" autoAdjust="0"/>
  </p:normalViewPr>
  <p:slideViewPr>
    <p:cSldViewPr snapToGrid="0" snapToObjects="1">
      <p:cViewPr varScale="1">
        <p:scale>
          <a:sx n="64" d="100"/>
          <a:sy n="64" d="100"/>
        </p:scale>
        <p:origin x="-15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2/25/2017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5C51D6-8B9D-0B4C-A42D-FF233DA1E93C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3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="" xmlns:p14="http://schemas.microsoft.com/office/powerpoint/2010/main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Rockwel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76D74C-18F3-1749-8605-C81AC3EBE3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0997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75643" y="1754187"/>
            <a:ext cx="5969000" cy="4079346"/>
          </a:xfrm>
        </p:spPr>
        <p:txBody>
          <a:bodyPr/>
          <a:lstStyle/>
          <a:p>
            <a:r>
              <a:rPr lang="en-US" dirty="0" smtClean="0"/>
              <a:t>Collecting and Analyzing Marketing Information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Competition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Economic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Growth and Stability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Political Trends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Legal and Regulatory Issues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Technological Advancements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Sociocultural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Trends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External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Environment</a:t>
            </a:r>
            <a:b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3.5)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12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71655"/>
          </a:xfrm>
        </p:spPr>
        <p:txBody>
          <a:bodyPr/>
          <a:lstStyle/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Brand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 products with similar features and benefits to the same customers at similar prices</a:t>
            </a:r>
          </a:p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Compete in the same product class, but with products that are different in features, benefits, and price</a:t>
            </a:r>
          </a:p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Generic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 very different products that solve the same problem or satisfy the same basic customer need</a:t>
            </a:r>
          </a:p>
          <a:p>
            <a:pPr eaLnBrk="1" hangingPunct="1">
              <a:spcAft>
                <a:spcPts val="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Total Budget Competitors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Compete for the limited financial resources of the same customers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Competitive Environment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18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Major Types of Competition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3.6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2808" y="1910918"/>
            <a:ext cx="7427191" cy="377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7398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Identify all current and potential competitors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Characteristics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Assess key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size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, strategy, profitability, markets, etc.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Assessment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Assess key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strengths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and weaknesses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Capabilities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the analysis on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marketing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capabilities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Response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Estimate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</a:rPr>
              <a:t>most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</a:rPr>
              <a:t>likely strategies and responses under different environmental situations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Stages of Competitive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352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179291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Economic change is inevitable and has a profound impact on marketing strategy.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General Economic Conditions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Inflation, employment, income, interest rates, taxes, trade restrictions, tariffs, business cycle</a:t>
            </a:r>
            <a:endParaRPr lang="en-US" altLang="ja-JP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Issues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Willingness to spend, confidence, spending patterns</a:t>
            </a:r>
            <a:endParaRPr lang="en-US" altLang="ja-JP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 Underreported Economy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U.S. economy is dominated by intangibles such as services and information.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Innovation, creativity, and human assets are not counted in yearly GDP statistics.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Economic Growth and Stability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608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views of elected officials can affect marketing strategy.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 hot-button issues: tobacco, immigration, taxes, retirement, healthcare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Lobbying is vital to marketing strategy in highly regulated industries.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must abide by the law, but many laws are vague and difficult to enforce.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Example key issues: court decisions, corporate governance, trade agreements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Political, Legal, and Regulatory Issues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53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Technology refers to the processes used to create “things” considered to be new.</a:t>
            </a:r>
          </a:p>
          <a:p>
            <a:pPr eaLnBrk="1" hangingPunct="1"/>
            <a:r>
              <a:rPr lang="en-US" dirty="0" err="1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Frontstage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Technology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Advances that are noticeable to customers…what customers think of when they think of technological advancements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Examples: smartphones, GPS, microwave ovens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Backstage Technology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Advances that are not noticeable to customers…these advances make marketing activities more efficient and effective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Examples: computer technology, RFID, near-field communication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Technological Advancements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074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and cultural influences that cause changes in attitudes, beliefs, norms, customs, and lifestyles</a:t>
            </a:r>
          </a:p>
          <a:p>
            <a:pPr eaLnBrk="1" hangingPunct="1"/>
            <a:r>
              <a:rPr lang="en-US" dirty="0" err="1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Sociocultural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forces can have a profound effect on the way customers live and buy products.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Changes in customer demographics and values have a considerable impact on marketing.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Sociocultural Trends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13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Demographic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Trends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Aging of the American population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Population growth in </a:t>
            </a:r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Sun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Belt states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Increasing population diversity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Lifestyle Trends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Many Americans are postponing retirement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Clothing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becoming more casual, especially at work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Time spent watching television and reading newspapers has declined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Value Trends</a:t>
            </a:r>
            <a:endParaRPr lang="en-US" sz="2200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Greater focus on ethics and social responsibility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Shorter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attention spans and less tolerance for waiting</a:t>
            </a:r>
          </a:p>
          <a:p>
            <a:pPr lvl="1" eaLnBrk="1" hangingPunct="1"/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Growing skepticism about business</a:t>
            </a:r>
            <a:endParaRPr lang="en-US" sz="1800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Example Trends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the U.S. Sociocultural Environment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3.7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50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Growth in the Number of Older Americans (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3.8)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5707" y="1427018"/>
            <a:ext cx="6525491" cy="492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9675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Issues to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Considered in a Situation Analysis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3.1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9562" y="1646381"/>
            <a:ext cx="4484255" cy="486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2845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have corporate affairs specialists on staff to track emerging trends and develop strategies for dealing with external concerns.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Key Corporate Affairs Activities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Corporate communication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Government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Investor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Corporate philanthropy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Corporate sustainability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Policy analysis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Growing Importance of Corporate Affairs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53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Secondary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data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Government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Book and periodical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Commercial sources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Primary Data Collection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Direct observation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groups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Surveys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Experiments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Collecting Marketing Data and Information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33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Incomplete or inaccurate assessment of the situation that the data should address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Severe information overload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Time and expense of collecting data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Organizing the vast amount of data and information collected during the situation analysis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 Problems in Data Collection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096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you think the Internet has made it easier or more difficult to collect marketing data and </a:t>
            </a:r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</a:t>
            </a:r>
            <a:r>
              <a:rPr lang="en-US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might the major data collection issues of today compare to the issues that occurred in the pre-Internet era?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229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Analysis Alone I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Not a Solution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Data I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Not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Same as Information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Data – a collection of numbers or facts that have the potential to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provide information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Information – data that have been transformed or combined with other data in a manner that makes them useful to decision makers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Benefits of Analysis Must Outweigh the Costs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Conducting a Situation Analysis is a Challenging Exercise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Should provide a complete picture of three key environments: Internal, Customer, and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External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Conducting a Situation Analysis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822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Internal, Customer, and External Environments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524" y="1827934"/>
            <a:ext cx="6519012" cy="449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4648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the three major environments in a situation analysis (internal, customer, external), which do you think is the most important in a general sense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some situations that would make one environment more important than the others?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056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Current Objectives, Strategy and Performance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 important input to later stages in the planning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Poor or declining performance must be the result of: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Goals or objectives that are inconsistent with the customer or external environments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Flawed marketing strategy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Poor implementation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Changes in the customer or external environments that are beyond the control of the firm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Environment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22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Availability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Resources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Includes a review of financial, human, and experience resources, as well as resources from key relationships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Financial resources tend to get most attention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Organizational Culture and Structure	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Problems can arise when marketing does not hold a prominent position in the organizational hierarchy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Culture and structure are relatively stable but can be affected by mergers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Environment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262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our Current and Potential Customers?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do Customers do with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Where do Customers Purchase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When do Customers Purchase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(and How) do Customers Select our Products?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do Potential Customers not Purchase our Products?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Customer Environment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3.4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208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1"/>
          <p:cNvSpPr>
            <a:spLocks noGrp="1"/>
          </p:cNvSpPr>
          <p:nvPr>
            <p:ph idx="1"/>
          </p:nvPr>
        </p:nvSpPr>
        <p:spPr>
          <a:xfrm>
            <a:off x="689429" y="160867"/>
            <a:ext cx="7661048" cy="4605866"/>
          </a:xfrm>
        </p:spPr>
        <p:txBody>
          <a:bodyPr/>
          <a:lstStyle/>
          <a:p>
            <a:pPr indent="0"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Understanding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motivations of 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noncustomers is often just as important as understanding its customers.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Look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again at the reasons why an individual would not purchase a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products. </a:t>
            </a:r>
            <a:r>
              <a:rPr lang="en-US" altLang="ja-JP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altLang="ja-JP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a firm reach out to noncustomers and successfully convert them to customers?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615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939</TotalTime>
  <Words>1035</Words>
  <Application>Microsoft Office PowerPoint</Application>
  <PresentationFormat>Affichage à l'écran (4:3)</PresentationFormat>
  <Paragraphs>162</Paragraphs>
  <Slides>23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Cengage</vt:lpstr>
      <vt:lpstr>Collecting and Analyzing Marketing Information</vt:lpstr>
      <vt:lpstr>Issues to Be Considered in a Situation Analysis (Exhibit 3.1)</vt:lpstr>
      <vt:lpstr>Conducting a Situation Analysis</vt:lpstr>
      <vt:lpstr>Internal, Customer, and External Environments (Exhibit 3.2)</vt:lpstr>
      <vt:lpstr>Diapositive 5</vt:lpstr>
      <vt:lpstr>The Internal Environment (Exhibit 3.3)</vt:lpstr>
      <vt:lpstr>The Internal Environment (Exhibit 3.3) (continued)</vt:lpstr>
      <vt:lpstr>The Customer Environment (Exhibit 3.4)</vt:lpstr>
      <vt:lpstr>Diapositive 9</vt:lpstr>
      <vt:lpstr>The External Environment (Exhibit 3.5)</vt:lpstr>
      <vt:lpstr>The Competitive Environment</vt:lpstr>
      <vt:lpstr>Major Types of Competition (Exhibit 3.6)</vt:lpstr>
      <vt:lpstr>Stages of Competitive Analysis</vt:lpstr>
      <vt:lpstr>Economic Growth and Stability</vt:lpstr>
      <vt:lpstr>Political, Legal, and Regulatory Issues</vt:lpstr>
      <vt:lpstr>Technological Advancements</vt:lpstr>
      <vt:lpstr>Sociocultural Trends</vt:lpstr>
      <vt:lpstr>Example Trends in the U.S. Sociocultural Environment (Exhibit 3.7)</vt:lpstr>
      <vt:lpstr>Growth in the Number of Older Americans (Exhibit 3.8)</vt:lpstr>
      <vt:lpstr>The Growing Importance of Corporate Affairs</vt:lpstr>
      <vt:lpstr>Collecting Marketing Data and Information</vt:lpstr>
      <vt:lpstr>Typical Problems in Data Collection</vt:lpstr>
      <vt:lpstr>Diapositive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Asus</cp:lastModifiedBy>
  <cp:revision>154</cp:revision>
  <dcterms:created xsi:type="dcterms:W3CDTF">2010-03-09T18:52:43Z</dcterms:created>
  <dcterms:modified xsi:type="dcterms:W3CDTF">2017-02-26T06:30:00Z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