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26"/>
  </p:notesMasterIdLst>
  <p:handoutMasterIdLst>
    <p:handoutMasterId r:id="rId27"/>
  </p:handoutMasterIdLst>
  <p:sldIdLst>
    <p:sldId id="264" r:id="rId2"/>
    <p:sldId id="287" r:id="rId3"/>
    <p:sldId id="265" r:id="rId4"/>
    <p:sldId id="266" r:id="rId5"/>
    <p:sldId id="267" r:id="rId6"/>
    <p:sldId id="268" r:id="rId7"/>
    <p:sldId id="269" r:id="rId8"/>
    <p:sldId id="270" r:id="rId9"/>
    <p:sldId id="271" r:id="rId10"/>
    <p:sldId id="272" r:id="rId11"/>
    <p:sldId id="273" r:id="rId12"/>
    <p:sldId id="274" r:id="rId13"/>
    <p:sldId id="275" r:id="rId14"/>
    <p:sldId id="276" r:id="rId15"/>
    <p:sldId id="277" r:id="rId16"/>
    <p:sldId id="278" r:id="rId17"/>
    <p:sldId id="279" r:id="rId18"/>
    <p:sldId id="280" r:id="rId19"/>
    <p:sldId id="281" r:id="rId20"/>
    <p:sldId id="282" r:id="rId21"/>
    <p:sldId id="283" r:id="rId22"/>
    <p:sldId id="284" r:id="rId23"/>
    <p:sldId id="285" r:id="rId24"/>
    <p:sldId id="286" r:id="rId25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663300"/>
    <a:srgbClr val="CC0000"/>
    <a:srgbClr val="003399"/>
    <a:srgbClr val="86311B"/>
    <a:srgbClr val="2B407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03" autoAdjust="0"/>
    <p:restoredTop sz="94698" autoAdjust="0"/>
  </p:normalViewPr>
  <p:slideViewPr>
    <p:cSldViewPr snapToGrid="0" snapToObjects="1">
      <p:cViewPr varScale="1">
        <p:scale>
          <a:sx n="64" d="100"/>
          <a:sy n="64" d="100"/>
        </p:scale>
        <p:origin x="-155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8" d="100"/>
        <a:sy n="128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pPr>
              <a:defRPr/>
            </a:pPr>
            <a:fld id="{98AD938A-C51A-5243-89B5-4C1C42991EF0}" type="datetime1">
              <a:rPr lang="en-US"/>
              <a:pPr>
                <a:defRPr/>
              </a:pPr>
              <a:t>4/19/2017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pPr>
              <a:defRPr/>
            </a:pPr>
            <a:fld id="{320D19AB-BE07-B244-8B24-43C3A1234DE0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440168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pPr>
              <a:defRPr/>
            </a:pPr>
            <a:fld id="{510B12F8-389B-3A4C-B688-6EFC62B58CB2}" type="datetime1">
              <a:rPr lang="en-US"/>
              <a:pPr>
                <a:defRPr/>
              </a:pPr>
              <a:t>4/19/2017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pPr>
              <a:defRPr/>
            </a:pPr>
            <a:fld id="{A95C51D6-8B9D-0B4C-A42D-FF233DA1E93C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51004265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Ferrell6e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75556"/>
          <a:stretch>
            <a:fillRect/>
          </a:stretch>
        </p:blipFill>
        <p:spPr bwMode="auto">
          <a:xfrm>
            <a:off x="0" y="0"/>
            <a:ext cx="22352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8"/>
          <p:cNvSpPr txBox="1">
            <a:spLocks noChangeArrowheads="1"/>
          </p:cNvSpPr>
          <p:nvPr userDrawn="1"/>
        </p:nvSpPr>
        <p:spPr bwMode="auto">
          <a:xfrm>
            <a:off x="5078413" y="0"/>
            <a:ext cx="11525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7200" dirty="0" smtClean="0">
                <a:solidFill>
                  <a:srgbClr val="CC0000"/>
                </a:solidFill>
                <a:latin typeface="Rockwell" charset="0"/>
              </a:rPr>
              <a:t>4</a:t>
            </a:r>
          </a:p>
        </p:txBody>
      </p:sp>
      <p:sp>
        <p:nvSpPr>
          <p:cNvPr id="5" name="TextBox 9"/>
          <p:cNvSpPr txBox="1">
            <a:spLocks noChangeArrowheads="1"/>
          </p:cNvSpPr>
          <p:nvPr userDrawn="1"/>
        </p:nvSpPr>
        <p:spPr bwMode="auto">
          <a:xfrm>
            <a:off x="3411538" y="665163"/>
            <a:ext cx="18796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2000" b="1" dirty="0" smtClean="0">
                <a:cs typeface="Arial" charset="0"/>
              </a:rPr>
              <a:t>C H A P T E R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3302012" y="1754187"/>
            <a:ext cx="5071514" cy="4079346"/>
          </a:xfrm>
        </p:spPr>
        <p:txBody>
          <a:bodyPr/>
          <a:lstStyle>
            <a:lvl1pPr algn="ctr">
              <a:lnSpc>
                <a:spcPts val="7120"/>
              </a:lnSpc>
              <a:defRPr sz="66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6200"/>
            <a:ext cx="12319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Rockwel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35200" y="6708775"/>
            <a:ext cx="7289800" cy="1238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 sz="800" spc="-1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TextBox 2"/>
          <p:cNvSpPr txBox="1">
            <a:spLocks noChangeArrowheads="1"/>
          </p:cNvSpPr>
          <p:nvPr userDrawn="1"/>
        </p:nvSpPr>
        <p:spPr bwMode="auto">
          <a:xfrm>
            <a:off x="1312863" y="6632575"/>
            <a:ext cx="79502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800" dirty="0" smtClean="0">
                <a:solidFill>
                  <a:srgbClr val="595959"/>
                </a:solidFill>
                <a:latin typeface="Rockwell" charset="0"/>
              </a:rPr>
              <a:t>© 2014 Cengage Learning.  All Rights Reserved.  May not be scanned, copied or duplicated, or posted to a publicly accessible website, in whole or in part.</a:t>
            </a:r>
          </a:p>
        </p:txBody>
      </p:sp>
    </p:spTree>
    <p:extLst>
      <p:ext uri="{BB962C8B-B14F-4D97-AF65-F5344CB8AC3E}">
        <p14:creationId xmlns="" xmlns:p14="http://schemas.microsoft.com/office/powerpoint/2010/main" val="32498892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1311274" y="1295400"/>
            <a:ext cx="7693029" cy="4681013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 bwMode="auto">
          <a:xfrm>
            <a:off x="1302808" y="179388"/>
            <a:ext cx="7556500" cy="1116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26438" y="5976938"/>
            <a:ext cx="817562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Rockwel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000">
                <a:solidFill>
                  <a:srgbClr val="003399"/>
                </a:solidFill>
                <a:latin typeface="Rockwell" charset="0"/>
              </a:defRPr>
            </a:lvl1pPr>
          </a:lstStyle>
          <a:p>
            <a:pPr>
              <a:defRPr/>
            </a:pPr>
            <a:fld id="{7CA3B053-DD34-B645-BCE5-0B617BE5BFE4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5667590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cus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Ferrell6e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8"/>
          <p:cNvSpPr txBox="1">
            <a:spLocks noChangeArrowheads="1"/>
          </p:cNvSpPr>
          <p:nvPr userDrawn="1"/>
        </p:nvSpPr>
        <p:spPr bwMode="auto">
          <a:xfrm>
            <a:off x="1312863" y="6632575"/>
            <a:ext cx="79502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800" dirty="0" smtClean="0">
                <a:solidFill>
                  <a:srgbClr val="595959"/>
                </a:solidFill>
                <a:latin typeface="Rockwell" charset="0"/>
              </a:rPr>
              <a:t>© 2014 Cengage Learning.  All Rights Reserved.  May not be scanned, copied or duplicated, or posted to a publicly accessible website, in whole or in part.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4467" y="160867"/>
            <a:ext cx="7107785" cy="4605866"/>
          </a:xfrm>
        </p:spPr>
        <p:txBody>
          <a:bodyPr anchor="ctr" anchorCtr="1"/>
          <a:lstStyle>
            <a:lvl1pPr marL="0" indent="0" algn="ctr">
              <a:spcBef>
                <a:spcPts val="3200"/>
              </a:spcBef>
              <a:buFontTx/>
              <a:buNone/>
              <a:defRPr sz="3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  <a:lvl2pPr marL="228600" indent="0">
              <a:buFontTx/>
              <a:buNone/>
              <a:defRPr>
                <a:solidFill>
                  <a:srgbClr val="000000"/>
                </a:solidFill>
              </a:defRPr>
            </a:lvl2pPr>
            <a:lvl3pPr marL="457200" indent="0">
              <a:buFontTx/>
              <a:buNone/>
              <a:defRPr>
                <a:solidFill>
                  <a:srgbClr val="000000"/>
                </a:solidFill>
              </a:defRPr>
            </a:lvl3pPr>
            <a:lvl4pPr marL="685800" indent="0">
              <a:buFontTx/>
              <a:buNone/>
              <a:defRPr>
                <a:solidFill>
                  <a:srgbClr val="000000"/>
                </a:solidFill>
              </a:defRPr>
            </a:lvl4pPr>
            <a:lvl5pPr marL="914400" indent="0">
              <a:buFontTx/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5EA427-4806-4E43-924A-FA8544444C45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111293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ond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23975" y="1721919"/>
            <a:ext cx="7545605" cy="3947044"/>
          </a:xfrm>
          <a:effectLst/>
        </p:spPr>
        <p:txBody>
          <a:bodyPr>
            <a:normAutofit/>
          </a:bodyPr>
          <a:lstStyle>
            <a:lvl1pPr>
              <a:buNone/>
              <a:defRPr sz="2400">
                <a:solidFill>
                  <a:srgbClr val="000000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05FE01-04CB-2D4A-A805-1B10FA7DE977}" type="slidenum">
              <a:rPr lang="en-US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3518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506941" y="1879596"/>
            <a:ext cx="8090959" cy="4334937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794500" y="642302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Rockwell" charset="0"/>
              </a:defRPr>
            </a:lvl1pPr>
          </a:lstStyle>
          <a:p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335D15-8DC6-114D-8E8B-D0718CC289A5}" type="slidenum">
              <a:rPr lang="en-US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6778248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 descr="Ferrell6e2.jpg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88585"/>
          <a:stretch>
            <a:fillRect/>
          </a:stretch>
        </p:blipFill>
        <p:spPr bwMode="auto">
          <a:xfrm>
            <a:off x="0" y="0"/>
            <a:ext cx="104379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1439863" y="230188"/>
            <a:ext cx="7564437" cy="1116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439863" y="1346200"/>
            <a:ext cx="7632700" cy="485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0263" y="6321425"/>
            <a:ext cx="55403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003399"/>
                </a:solidFill>
                <a:latin typeface="Rockwell" charset="0"/>
              </a:defRPr>
            </a:lvl1pPr>
          </a:lstStyle>
          <a:p>
            <a:pPr>
              <a:defRPr/>
            </a:pPr>
            <a:fld id="{6FF3BC2E-E0E9-6C4C-A2D1-14DD24563841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  <p:sp>
        <p:nvSpPr>
          <p:cNvPr id="1030" name="TextBox 2"/>
          <p:cNvSpPr txBox="1">
            <a:spLocks noChangeArrowheads="1"/>
          </p:cNvSpPr>
          <p:nvPr userDrawn="1"/>
        </p:nvSpPr>
        <p:spPr bwMode="auto">
          <a:xfrm>
            <a:off x="1312863" y="6632575"/>
            <a:ext cx="79502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800" dirty="0" smtClean="0">
                <a:solidFill>
                  <a:srgbClr val="595959"/>
                </a:solidFill>
                <a:latin typeface="Rockwell" charset="0"/>
              </a:rPr>
              <a:t>© 2014 Cengage Learning.  All Rights Reserved.  May not be scanned, copied or duplicated, or posted to a publicly accessible website, in whole or in part.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2" r:id="rId4"/>
    <p:sldLayoutId id="2147483763" r:id="rId5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ln w="3175" cap="flat" cmpd="sng" algn="ctr">
            <a:noFill/>
            <a:prstDash val="solid"/>
            <a:round/>
            <a:headEnd type="none" w="med" len="med"/>
            <a:tailEnd type="none" w="med" len="med"/>
          </a:ln>
          <a:solidFill>
            <a:srgbClr val="00339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3399"/>
          </a:solidFill>
          <a:latin typeface="Rockwel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3399"/>
          </a:solidFill>
          <a:latin typeface="Rockwel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3399"/>
          </a:solidFill>
          <a:latin typeface="Rockwel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3399"/>
          </a:solidFill>
          <a:latin typeface="Rockwell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rgbClr val="86311B"/>
          </a:solidFill>
          <a:latin typeface="Rockwell" charset="0"/>
          <a:ea typeface="ＭＳ Ｐゴシック" charset="-128"/>
          <a:cs typeface="ＭＳ Ｐゴシック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rgbClr val="86311B"/>
          </a:solidFill>
          <a:latin typeface="Rockwell" charset="0"/>
          <a:ea typeface="ＭＳ Ｐゴシック" charset="-128"/>
          <a:cs typeface="ＭＳ Ｐゴシック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rgbClr val="86311B"/>
          </a:solidFill>
          <a:latin typeface="Rockwell" charset="0"/>
          <a:ea typeface="ＭＳ Ｐゴシック" charset="-128"/>
          <a:cs typeface="ＭＳ Ｐゴシック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rgbClr val="86311B"/>
          </a:solidFill>
          <a:latin typeface="Rockwell" charset="0"/>
          <a:ea typeface="ＭＳ Ｐゴシック" charset="-128"/>
          <a:cs typeface="ＭＳ Ｐゴシック" charset="-128"/>
        </a:defRPr>
      </a:lvl9pPr>
    </p:titleStyle>
    <p:bodyStyle>
      <a:lvl1pPr marL="228600" indent="-228600" algn="l" rtl="0" eaLnBrk="0" fontAlgn="base" hangingPunct="0">
        <a:spcBef>
          <a:spcPts val="2000"/>
        </a:spcBef>
        <a:spcAft>
          <a:spcPct val="0"/>
        </a:spcAft>
        <a:buClr>
          <a:srgbClr val="003399"/>
        </a:buClr>
        <a:buSzPct val="75000"/>
        <a:buFont typeface="Wingdings" charset="0"/>
        <a:buChar char="n"/>
        <a:defRPr sz="2400" kern="1200"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457200" indent="-228600" algn="l" rtl="0" eaLnBrk="0" fontAlgn="base" hangingPunct="0">
        <a:spcBef>
          <a:spcPts val="600"/>
        </a:spcBef>
        <a:spcAft>
          <a:spcPct val="0"/>
        </a:spcAft>
        <a:buClr>
          <a:srgbClr val="C96D07"/>
        </a:buClr>
        <a:buSzPct val="75000"/>
        <a:buFont typeface="Wingdings" charset="0"/>
        <a:buChar char="n"/>
        <a:defRPr sz="2000" i="1" kern="1200"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solidFill>
            <a:schemeClr val="tx1"/>
          </a:solidFill>
          <a:latin typeface="Rockwell"/>
          <a:ea typeface="ＭＳ Ｐゴシック" charset="-128"/>
          <a:cs typeface="Rockwell"/>
        </a:defRPr>
      </a:lvl2pPr>
      <a:lvl3pPr marL="685800" indent="-228600" algn="l" rtl="0" eaLnBrk="0" fontAlgn="base" hangingPunct="0">
        <a:spcBef>
          <a:spcPts val="600"/>
        </a:spcBef>
        <a:spcAft>
          <a:spcPct val="0"/>
        </a:spcAft>
        <a:buClr>
          <a:srgbClr val="864905"/>
        </a:buClr>
        <a:buSzPct val="75000"/>
        <a:buFont typeface="Wingdings" charset="0"/>
        <a:buChar char="n"/>
        <a:defRPr kern="1200"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solidFill>
            <a:schemeClr val="tx1"/>
          </a:solidFill>
          <a:latin typeface="+mn-lt"/>
          <a:ea typeface="Rockwell" charset="0"/>
          <a:cs typeface="Rockwell" charset="0"/>
        </a:defRPr>
      </a:lvl3pPr>
      <a:lvl4pPr marL="914400" indent="-228600" algn="l" rtl="0" eaLnBrk="0" fontAlgn="base" hangingPunct="0">
        <a:spcBef>
          <a:spcPts val="600"/>
        </a:spcBef>
        <a:spcAft>
          <a:spcPct val="0"/>
        </a:spcAft>
        <a:buClr>
          <a:srgbClr val="C96D07"/>
        </a:buClr>
        <a:buSzPct val="75000"/>
        <a:buFont typeface="Wingdings" charset="0"/>
        <a:buChar char="n"/>
        <a:defRPr kern="1200"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solidFill>
            <a:schemeClr val="tx1"/>
          </a:solidFill>
          <a:latin typeface="+mn-lt"/>
          <a:ea typeface="Rockwell" charset="0"/>
          <a:cs typeface="Rockwell" charset="0"/>
        </a:defRPr>
      </a:lvl4pPr>
      <a:lvl5pPr marL="1143000" indent="-228600" algn="l" rtl="0" eaLnBrk="0" fontAlgn="base" hangingPunct="0">
        <a:spcBef>
          <a:spcPts val="600"/>
        </a:spcBef>
        <a:spcAft>
          <a:spcPct val="0"/>
        </a:spcAft>
        <a:buClr>
          <a:srgbClr val="864905"/>
        </a:buClr>
        <a:buSzPct val="75000"/>
        <a:buFont typeface="Wingdings" charset="0"/>
        <a:buChar char="n"/>
        <a:defRPr kern="1200"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solidFill>
            <a:schemeClr val="tx1"/>
          </a:solidFill>
          <a:latin typeface="+mn-lt"/>
          <a:ea typeface="Rockwell" charset="0"/>
          <a:cs typeface="Rockwell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 eaLnBrk="1" hangingPunct="1">
              <a:buNone/>
            </a:pPr>
            <a:r>
              <a:rPr lang="en-US" sz="6600" dirty="0" smtClean="0">
                <a:ln w="317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prstClr val="black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Developing </a:t>
            </a:r>
            <a:r>
              <a:rPr lang="en-US" sz="6600" dirty="0">
                <a:ln w="317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prstClr val="black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Competitive Advantage and Strategic Focus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eaLnBrk="1" hangingPunct="1"/>
            <a:r>
              <a:rPr lang="en-US" dirty="0" smtClean="0">
                <a:ln>
                  <a:noFill/>
                </a:ln>
                <a:solidFill>
                  <a:schemeClr val="tx1"/>
                </a:solidFill>
                <a:effectLst/>
                <a:latin typeface="Rockwell" charset="0"/>
                <a:ea typeface="ＭＳ Ｐゴシック" charset="0"/>
                <a:cs typeface="ＭＳ Ｐゴシック" charset="0"/>
              </a:rPr>
              <a:t>Chapter</a:t>
            </a:r>
            <a:r>
              <a:rPr lang="en-US" dirty="0" smtClean="0">
                <a:ln>
                  <a:noFill/>
                </a:ln>
                <a:effectLst/>
                <a:latin typeface="Rockwel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540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ＭＳ Ｐゴシック" charset="0"/>
                <a:cs typeface="Times New Roman" panose="02020603050405020304" pitchFamily="18" charset="0"/>
              </a:rPr>
              <a:t>4</a:t>
            </a:r>
            <a:endParaRPr lang="en-US" sz="5400" dirty="0">
              <a:ln>
                <a:noFill/>
              </a:ln>
              <a:solidFill>
                <a:srgbClr val="FF0000"/>
              </a:solidFill>
              <a:effectLst/>
              <a:latin typeface="Times New Roman" panose="02020603050405020304" pitchFamily="18" charset="0"/>
              <a:ea typeface="ＭＳ Ｐゴシック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703765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 SWOT Matrix (Exhibit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4.5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0948" y="1907308"/>
            <a:ext cx="6699315" cy="3856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1567516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Quantitative Assessment of</a:t>
            </a:r>
            <a:b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 SWOT Matrix (Exhibit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4.6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80191" y="1295400"/>
            <a:ext cx="4955684" cy="539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1347679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Strengths, weaknesses, opportunities, and threats: Which is the most important?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Why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?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How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might your response change if you were the CEO of a corporation?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What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if you were a customer of the firm?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An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employee?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A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supplier?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15EA427-4806-4E43-924A-FA8544444C45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912464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z="1800" dirty="0" smtClean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Competitive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advantages can arise from many internal and external sources (see Exhibit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4.7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).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Competitive advantages refer to real differences between competing firms.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Competitive advantages can also be based more on perception than reality.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Capabilities or competitive advantages that do not translate into specific benefits for customers are of little use to a firm.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Developing and Leveraging Competitive Advantages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529425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z="1800" dirty="0" smtClean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Operational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Excellence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Focus on efficiency of operations and processes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Lower cost operations lead to lower prices for customers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Product Leadership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Excellence in technology and product development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Most advanced, highest quality product offering in the industry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Customer Intimacy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Understand customers better than the competition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Develop long-term customer relationships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Competitive Advantage Strategies</a:t>
            </a:r>
            <a:b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(Exhibit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4.8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038836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Content Placeholder 1"/>
          <p:cNvSpPr>
            <a:spLocks noGrp="1"/>
          </p:cNvSpPr>
          <p:nvPr>
            <p:ph idx="1"/>
          </p:nvPr>
        </p:nvSpPr>
        <p:spPr>
          <a:xfrm>
            <a:off x="716643" y="160867"/>
            <a:ext cx="7733620" cy="4964490"/>
          </a:xfrm>
        </p:spPr>
        <p:txBody>
          <a:bodyPr/>
          <a:lstStyle/>
          <a:p>
            <a:pPr indent="0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Support or contradict this statement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:</a:t>
            </a:r>
          </a:p>
          <a:p>
            <a:pPr indent="0"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“Given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 realities of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today’s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economy and the rapid changes occurring in business technology, all competitive advantages are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short-lived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.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There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is no such thing as a </a:t>
            </a:r>
            <a:r>
              <a:rPr lang="en-US" i="1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sustainable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 competitive advantage that lasts over the long term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.”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Defend your position.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15EA427-4806-4E43-924A-FA8544444C45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736690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Content Placeholder 4"/>
          <p:cNvSpPr>
            <a:spLocks noGrp="1"/>
          </p:cNvSpPr>
          <p:nvPr>
            <p:ph idx="1"/>
          </p:nvPr>
        </p:nvSpPr>
        <p:spPr>
          <a:xfrm>
            <a:off x="1311274" y="1295400"/>
            <a:ext cx="7693029" cy="5391150"/>
          </a:xfrm>
        </p:spPr>
        <p:txBody>
          <a:bodyPr/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Four major directions for strategic efforts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Aggressive (many internal strengths / many external opportunities)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Diversification (many internal strengths / many external threats)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Turnaround (many internal weaknesses / many external opportunities)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Defensive (many internal weaknesses / many external threats)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These are the most common, but other combinations of strengths and weaknesses are possible.</a:t>
            </a:r>
          </a:p>
          <a:p>
            <a:pPr eaLnBrk="1" hangingPunct="1"/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Establishing a Strategic Focus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581010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Firms develop strategic focus by developing a strategy that stands apart from the competition.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Firms can visually identify their strategic focus through the use of the strategy canvas.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Firms can use the Four Actions Framework to reorient their strategic focus away from the competition.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Principles of Blue Ocean Strategy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499816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Identifies factors that the industry currently competes on and what customers receive from existing product offerings (captured by the horizontal axis)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Identifies the offering level received by buyers for each factor (captured by the vertical axis)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High levels mean that a company invests more and offers buyers more of that factor.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Identifies a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company’s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relative performance across its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industry’s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factors of competition (captured by the value curve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)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Strategy Canvas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041864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Strategy Canvas for Southwest Airlines (Exhibit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4.9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54726" y="1861126"/>
            <a:ext cx="7188654" cy="3726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1152149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A widely used framework for organizing and utilizing the pieces of data and information gained from the situation analysis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Encompasses both internal and external environments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One of the most effective tools in the analysis of environmental data and information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SWOT Analysis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814385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311274" y="1295400"/>
            <a:ext cx="7693029" cy="5391150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Which factors that the industry takes for granted should be </a:t>
            </a:r>
            <a:r>
              <a:rPr lang="en-US" i="1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eliminated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?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These factors may no longer have value for buyers.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Which factors should be </a:t>
            </a:r>
            <a:r>
              <a:rPr lang="en-US" i="1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reduced well below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 the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industry’s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standard?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Have products been over designed in a race to beat competition?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Which factors should be </a:t>
            </a:r>
            <a:r>
              <a:rPr lang="en-US" i="1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raised well above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 the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industry’s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standard?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Has the industry forced customers to make compromises?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Which factors should be </a:t>
            </a:r>
            <a:r>
              <a:rPr lang="en-US" i="1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created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 that the industry has never offered?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What are the potential new sources of value for buyers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?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 Four Actions Framework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010731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311274" y="1295400"/>
            <a:ext cx="7693029" cy="5243945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Good strategy is about matching the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firm’s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strengths to the available opportunities.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Blue Ocean Strategy defines good strategy as having these three characteristics: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Focus – Good strategy does not diffuse the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company’s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efforts across all key factors of competition (the value curve clearly shows focus in the strategy).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Divergence – Good strategy differs from other competitors in the market (the value curve is unique from competitors).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Compelling Tagline – Good strategy can be summarized in a clear-cut statement that delivers a clear, compelling message to customers.</a:t>
            </a:r>
          </a:p>
          <a:p>
            <a:pPr eaLnBrk="1" hangingPunct="1">
              <a:lnSpc>
                <a:spcPct val="90000"/>
              </a:lnSpc>
            </a:pPr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What Makes Good Strategy?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571129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Content Placeholder 1"/>
          <p:cNvSpPr>
            <a:spLocks noGrp="1"/>
          </p:cNvSpPr>
          <p:nvPr>
            <p:ph idx="1"/>
          </p:nvPr>
        </p:nvSpPr>
        <p:spPr>
          <a:xfrm>
            <a:off x="662215" y="160866"/>
            <a:ext cx="7788048" cy="4882847"/>
          </a:xfrm>
        </p:spPr>
        <p:txBody>
          <a:bodyPr/>
          <a:lstStyle/>
          <a:p>
            <a:pPr indent="0"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Is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it possible for an organization to be successful despite having a value curve that is not distinct from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 competition?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In other words, can an organization be successful by selling a me-too product (a product that offers no compelling differences when compared to the competition)? Explain.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15EA427-4806-4E43-924A-FA8544444C45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972654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311274" y="1295400"/>
            <a:ext cx="7693029" cy="5562600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endParaRPr lang="en-US" sz="1800" dirty="0" smtClean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Marketing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Goals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Statements of broad, desired accomplishments</a:t>
            </a:r>
          </a:p>
          <a:p>
            <a:pPr lvl="2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Attainability</a:t>
            </a:r>
          </a:p>
          <a:p>
            <a:pPr lvl="2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Consistency</a:t>
            </a:r>
          </a:p>
          <a:p>
            <a:pPr lvl="2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Comprehensiveness</a:t>
            </a:r>
          </a:p>
          <a:p>
            <a:pPr lvl="2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Intangibility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Marketing Objectives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Specific, quantitative benchmarks used to measure progress toward the achievement of marketing goals</a:t>
            </a:r>
          </a:p>
          <a:p>
            <a:pPr lvl="2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Attainability</a:t>
            </a:r>
          </a:p>
          <a:p>
            <a:pPr lvl="2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Continuity</a:t>
            </a:r>
          </a:p>
          <a:p>
            <a:pPr lvl="2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Time frame</a:t>
            </a:r>
          </a:p>
          <a:p>
            <a:pPr lvl="2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Assignment of responsibility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Developing Marketing Goals and Objectives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26547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311274" y="1295400"/>
            <a:ext cx="7693029" cy="539115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endParaRPr lang="en-US" sz="1800" dirty="0" smtClean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Continuous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Objectives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Current objectives are similar to objectives set in the previous planning period.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Objectives that are only slightly modified over time do not need new strategies, increased effort, or better implementation to be achieved.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Discontinuous Objectives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Significantly elevate the level of performance on a given outcome factor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Typically require new strategies to achieve higher performance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Often a part of applying for the Malcolm Baldrige National Quality Award (see Exhibit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4.10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).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Continuous </a:t>
            </a:r>
            <a:r>
              <a:rPr lang="en-US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versus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Discontinuous Objectives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785530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Major Benefits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of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SWOT Analysis (Exhibit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4.1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1537854"/>
            <a:ext cx="6654800" cy="4819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3450637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311274" y="1295400"/>
            <a:ext cx="7693029" cy="556260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endParaRPr lang="en-US" sz="1800" dirty="0" smtClean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Stay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Focused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It is a mistake to complete one generic SWOT analysis for the entire organization.  SWOT analysis really means SWOT </a:t>
            </a:r>
            <a:r>
              <a:rPr lang="en-US" i="1" dirty="0">
                <a:ln>
                  <a:noFill/>
                </a:ln>
                <a:latin typeface="Rockwell" charset="0"/>
                <a:ea typeface="ＭＳ Ｐゴシック" charset="0"/>
              </a:rPr>
              <a:t>analyses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.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Search Extensively for Competitors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Information on competitors is an important aspect of a SWOT analysis.  All four types of competition are important.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Collaborate with other Functional Areas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Information generated from the SWOT analysis can be shared across functional areas.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SWOT analysis can generate communication between managers of different functions, creating an environment for creativity and innovation.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Making SWOT Analysis Productive</a:t>
            </a:r>
            <a:b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(Exhibit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4.2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761166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311274" y="1295400"/>
            <a:ext cx="7693029" cy="5562600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endParaRPr lang="en-US" sz="1800" dirty="0" smtClean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sz="2200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Examine </a:t>
            </a:r>
            <a:r>
              <a:rPr lang="en-US" sz="2200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Issues from the </a:t>
            </a:r>
            <a:r>
              <a:rPr lang="en-US" sz="2200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Customers’ Perspective</a:t>
            </a:r>
            <a:endParaRPr lang="en-US" sz="2200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lvl="1" eaLnBrk="1" hangingPunct="1"/>
            <a:r>
              <a:rPr lang="en-US" sz="1800" dirty="0">
                <a:ln>
                  <a:noFill/>
                </a:ln>
                <a:latin typeface="Rockwell" charset="0"/>
                <a:ea typeface="ＭＳ Ｐゴシック" charset="0"/>
              </a:rPr>
              <a:t>What do customers (and noncustomers):</a:t>
            </a:r>
          </a:p>
          <a:p>
            <a:pPr lvl="2" eaLnBrk="1" hangingPunct="1"/>
            <a:r>
              <a:rPr lang="en-US" sz="1600" dirty="0">
                <a:ln>
                  <a:noFill/>
                </a:ln>
                <a:latin typeface="Rockwell" charset="0"/>
                <a:ea typeface="ＭＳ Ｐゴシック" charset="0"/>
              </a:rPr>
              <a:t>believe about us as a company?</a:t>
            </a:r>
          </a:p>
          <a:p>
            <a:pPr lvl="2" eaLnBrk="1" hangingPunct="1"/>
            <a:r>
              <a:rPr lang="en-US" sz="1600" dirty="0">
                <a:ln>
                  <a:noFill/>
                </a:ln>
                <a:latin typeface="Rockwell" charset="0"/>
                <a:ea typeface="ＭＳ Ｐゴシック" charset="0"/>
              </a:rPr>
              <a:t>think of our product quality, customer service, price, overall value, convenience, and promotional messages in comparison to competitors?</a:t>
            </a:r>
          </a:p>
          <a:p>
            <a:pPr lvl="1" eaLnBrk="1" hangingPunct="1"/>
            <a:r>
              <a:rPr lang="en-US" sz="1800" dirty="0">
                <a:ln>
                  <a:noFill/>
                </a:ln>
                <a:latin typeface="Rockwell" charset="0"/>
                <a:ea typeface="ＭＳ Ｐゴシック" charset="0"/>
              </a:rPr>
              <a:t>What is the relative importance of these issues as customers see them?</a:t>
            </a:r>
          </a:p>
          <a:p>
            <a:pPr eaLnBrk="1" hangingPunct="1"/>
            <a:r>
              <a:rPr lang="en-US" sz="2200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Look for Causes, Not Characteristics</a:t>
            </a:r>
          </a:p>
          <a:p>
            <a:pPr lvl="1" eaLnBrk="1" hangingPunct="1"/>
            <a:r>
              <a:rPr lang="en-US" sz="1800" dirty="0">
                <a:ln>
                  <a:noFill/>
                </a:ln>
                <a:latin typeface="Rockwell" charset="0"/>
                <a:ea typeface="ＭＳ Ｐゴシック" charset="0"/>
              </a:rPr>
              <a:t>Causes for each issue in a SWOT analysis can often be found in the </a:t>
            </a:r>
            <a:r>
              <a:rPr lang="en-US" sz="1800" dirty="0" smtClean="0">
                <a:ln>
                  <a:noFill/>
                </a:ln>
                <a:latin typeface="Rockwell" charset="0"/>
                <a:ea typeface="ＭＳ Ｐゴシック" charset="0"/>
              </a:rPr>
              <a:t>firm’s </a:t>
            </a:r>
            <a:r>
              <a:rPr lang="en-US" sz="1800" dirty="0">
                <a:ln>
                  <a:noFill/>
                </a:ln>
                <a:latin typeface="Rockwell" charset="0"/>
                <a:ea typeface="ＭＳ Ｐゴシック" charset="0"/>
              </a:rPr>
              <a:t>and </a:t>
            </a:r>
            <a:r>
              <a:rPr lang="en-US" sz="1800" dirty="0" smtClean="0">
                <a:ln>
                  <a:noFill/>
                </a:ln>
                <a:latin typeface="Rockwell" charset="0"/>
                <a:ea typeface="ＭＳ Ｐゴシック" charset="0"/>
              </a:rPr>
              <a:t>competitors’ resources</a:t>
            </a:r>
            <a:r>
              <a:rPr lang="en-US" sz="1800" dirty="0">
                <a:ln>
                  <a:noFill/>
                </a:ln>
                <a:latin typeface="Rockwell" charset="0"/>
                <a:ea typeface="ＭＳ Ｐゴシック" charset="0"/>
              </a:rPr>
              <a:t>.</a:t>
            </a:r>
          </a:p>
          <a:p>
            <a:pPr eaLnBrk="1" hangingPunct="1"/>
            <a:r>
              <a:rPr lang="en-US" sz="2200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Separate Internal Issues from External Issues</a:t>
            </a:r>
          </a:p>
          <a:p>
            <a:pPr lvl="1" eaLnBrk="1" hangingPunct="1"/>
            <a:r>
              <a:rPr lang="en-US" sz="1800" dirty="0">
                <a:ln>
                  <a:noFill/>
                </a:ln>
                <a:latin typeface="Rockwell" charset="0"/>
                <a:ea typeface="ＭＳ Ｐゴシック" charset="0"/>
              </a:rPr>
              <a:t>Failure to understand the difference between internal and external issues is a major reason for a poorly conducted SWOT analysis.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Making SWOT Analysis Productive</a:t>
            </a:r>
            <a:b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(Exhibit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4.2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)</a:t>
            </a:r>
            <a:r>
              <a:rPr lang="en-US" sz="2000" i="1" dirty="0">
                <a:ln>
                  <a:noFill/>
                </a:ln>
                <a:solidFill>
                  <a:srgbClr val="FFFFFF"/>
                </a:solidFill>
                <a:latin typeface="Rockwel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000" i="1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latin typeface="Rockwell" charset="0"/>
                <a:ea typeface="ＭＳ Ｐゴシック" charset="0"/>
                <a:cs typeface="ＭＳ Ｐゴシック" charset="0"/>
              </a:rPr>
              <a:t>(continued)</a:t>
            </a:r>
            <a:endParaRPr lang="en-US" dirty="0">
              <a:ln>
                <a:noFill/>
              </a:ln>
              <a:solidFill>
                <a:schemeClr val="bg1">
                  <a:lumMod val="50000"/>
                </a:schemeClr>
              </a:solidFill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685180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Breaking Down Managerial Clichés (Exhibit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4.3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7019" y="1983509"/>
            <a:ext cx="7166945" cy="3992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3633634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Content Placeholder 4"/>
          <p:cNvSpPr>
            <a:spLocks noGrp="1"/>
          </p:cNvSpPr>
          <p:nvPr>
            <p:ph idx="1"/>
          </p:nvPr>
        </p:nvSpPr>
        <p:spPr>
          <a:xfrm>
            <a:off x="1311274" y="1295400"/>
            <a:ext cx="7693029" cy="5026025"/>
          </a:xfrm>
        </p:spPr>
        <p:txBody>
          <a:bodyPr/>
          <a:lstStyle/>
          <a:p>
            <a:pPr eaLnBrk="1" hangingPunct="1"/>
            <a:endParaRPr lang="en-US" sz="1800" dirty="0" smtClean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Strengths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and Weaknesses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Presence or absence of scale and cost economies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Presence or absence of financial or human resources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Presence or absence of functional skills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Presence or absence of intellectual, legal or reputational resources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Opportunities and Threats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Conditions or changes in the customer environment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Conditions or changes in the competitive environment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Conditions or changes in the external environment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Potential Issues to Consider in a SWOT Analysis (Exhibit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4.4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23009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311274" y="1295400"/>
            <a:ext cx="7693029" cy="539115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000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 assessment of strengths and weakness must look beyond the </a:t>
            </a:r>
            <a:r>
              <a:rPr lang="en-US" sz="2000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firm’s </a:t>
            </a:r>
            <a:r>
              <a:rPr lang="en-US" sz="2000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resources and product offerings to examine processes that meet </a:t>
            </a:r>
            <a:r>
              <a:rPr lang="en-US" sz="2000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customers’ needs</a:t>
            </a:r>
            <a:r>
              <a:rPr lang="en-US" sz="2000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.  This entails offering solutions to </a:t>
            </a:r>
            <a:r>
              <a:rPr lang="en-US" sz="2000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customers’ problems</a:t>
            </a:r>
            <a:r>
              <a:rPr lang="en-US" sz="2000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, rather than specific products.</a:t>
            </a:r>
          </a:p>
          <a:p>
            <a:pPr eaLnBrk="1" hangingPunct="1"/>
            <a:r>
              <a:rPr lang="en-US" sz="2000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Achieving goals and objectives depends on creating capabilities by matching strengths with market opportunities.</a:t>
            </a:r>
          </a:p>
          <a:p>
            <a:pPr eaLnBrk="1" hangingPunct="1"/>
            <a:r>
              <a:rPr lang="en-US" sz="2000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Weaknesses can be converted into strengths with strategic investment.  Threats can be converted into opportunities with the right resources.</a:t>
            </a:r>
          </a:p>
          <a:p>
            <a:pPr eaLnBrk="1" hangingPunct="1"/>
            <a:r>
              <a:rPr lang="en-US" sz="2000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Weaknesses that cannot be converted become limitations which must be minimized if obvious or meaningful to customers or other stakeholders.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SWOT-Driven Strategic Planning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918242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A four-cell array used to categorize information at the conclusion of a SWOT analysis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Should be based on customer perceptions, not the perceptions of the manager or firm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Elements with the highest total ratings should have the greatest influence in developing the strategy.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Focus on competitive advantages by matching strengths with opportunities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 SWOT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Matrix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010067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ngage">
  <a:themeElements>
    <a:clrScheme name="Advantage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Advantage">
      <a:majorFont>
        <a:latin typeface="Rockwell"/>
        <a:ea typeface=""/>
        <a:cs typeface=""/>
        <a:font script="Jpan" typeface="ＭＳ ゴシック"/>
      </a:majorFont>
      <a:minorFont>
        <a:latin typeface="Rockwell"/>
        <a:ea typeface=""/>
        <a:cs typeface=""/>
        <a:font script="Jpan" typeface="ＭＳ ゴシック"/>
      </a:minorFont>
    </a:fontScheme>
    <a:fmtScheme name="Ad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Advantage.thmx</Template>
  <TotalTime>797</TotalTime>
  <Words>1307</Words>
  <Application>Microsoft Office PowerPoint</Application>
  <PresentationFormat>Affichage à l'écran (4:3)</PresentationFormat>
  <Paragraphs>151</Paragraphs>
  <Slides>24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24</vt:i4>
      </vt:variant>
    </vt:vector>
  </HeadingPairs>
  <TitlesOfParts>
    <vt:vector size="25" baseType="lpstr">
      <vt:lpstr>Cengage</vt:lpstr>
      <vt:lpstr>Chapter 4</vt:lpstr>
      <vt:lpstr>SWOT Analysis</vt:lpstr>
      <vt:lpstr>Major Benefits of SWOT Analysis (Exhibit 4.1)</vt:lpstr>
      <vt:lpstr>Making SWOT Analysis Productive (Exhibit 4.2)</vt:lpstr>
      <vt:lpstr>Making SWOT Analysis Productive (Exhibit 4.2) (continued)</vt:lpstr>
      <vt:lpstr>Breaking Down Managerial Clichés (Exhibit 4.3)</vt:lpstr>
      <vt:lpstr>Potential Issues to Consider in a SWOT Analysis (Exhibit 4.4)</vt:lpstr>
      <vt:lpstr>SWOT-Driven Strategic Planning</vt:lpstr>
      <vt:lpstr>The SWOT Matrix</vt:lpstr>
      <vt:lpstr>The SWOT Matrix (Exhibit 4.5)</vt:lpstr>
      <vt:lpstr>Quantitative Assessment of the SWOT Matrix (Exhibit 4.6)</vt:lpstr>
      <vt:lpstr>Diapositive 12</vt:lpstr>
      <vt:lpstr>Developing and Leveraging Competitive Advantages</vt:lpstr>
      <vt:lpstr>Competitive Advantage Strategies (Exhibit 4.8)</vt:lpstr>
      <vt:lpstr>Diapositive 15</vt:lpstr>
      <vt:lpstr>Establishing a Strategic Focus</vt:lpstr>
      <vt:lpstr>Principles of Blue Ocean Strategy</vt:lpstr>
      <vt:lpstr>Strategy Canvas</vt:lpstr>
      <vt:lpstr>Strategy Canvas for Southwest Airlines (Exhibit 4.9)</vt:lpstr>
      <vt:lpstr>The Four Actions Framework</vt:lpstr>
      <vt:lpstr>What Makes Good Strategy?</vt:lpstr>
      <vt:lpstr>Diapositive 22</vt:lpstr>
      <vt:lpstr>Developing Marketing Goals and Objectives</vt:lpstr>
      <vt:lpstr>Continuous versus Discontinuous Objectives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Michael Hartline</dc:creator>
  <cp:lastModifiedBy>Asus</cp:lastModifiedBy>
  <cp:revision>136</cp:revision>
  <dcterms:created xsi:type="dcterms:W3CDTF">2010-03-09T18:52:43Z</dcterms:created>
  <dcterms:modified xsi:type="dcterms:W3CDTF">2017-04-20T04:49:15Z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83952724</vt:i4>
  </property>
  <property fmtid="{D5CDD505-2E9C-101B-9397-08002B2CF9AE}" pid="3" name="_NewReviewCycle">
    <vt:lpwstr/>
  </property>
  <property fmtid="{D5CDD505-2E9C-101B-9397-08002B2CF9AE}" pid="4" name="_EmailSubject">
    <vt:lpwstr>PowerPoint Template</vt:lpwstr>
  </property>
  <property fmtid="{D5CDD505-2E9C-101B-9397-08002B2CF9AE}" pid="5" name="_AuthorEmail">
    <vt:lpwstr>Sarah.Blasco@cengage.com</vt:lpwstr>
  </property>
  <property fmtid="{D5CDD505-2E9C-101B-9397-08002B2CF9AE}" pid="6" name="_AuthorEmailDisplayName">
    <vt:lpwstr>Blasco, Sarah</vt:lpwstr>
  </property>
</Properties>
</file>