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0000"/>
    <a:srgbClr val="003399"/>
    <a:srgbClr val="86311B"/>
    <a:srgbClr val="2B407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3" autoAdjust="0"/>
    <p:restoredTop sz="94698" autoAdjust="0"/>
  </p:normalViewPr>
  <p:slideViewPr>
    <p:cSldViewPr snapToGrid="0" snapToObjects="1">
      <p:cViewPr varScale="1">
        <p:scale>
          <a:sx n="58" d="100"/>
          <a:sy n="58" d="100"/>
        </p:scale>
        <p:origin x="-168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98AD938A-C51A-5243-89B5-4C1C42991EF0}" type="datetime1">
              <a:rPr lang="en-US"/>
              <a:pPr>
                <a:defRPr/>
              </a:pPr>
              <a:t>3/26/2017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320D19AB-BE07-B244-8B24-43C3A1234DE0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44016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510B12F8-389B-3A4C-B688-6EFC62B58CB2}" type="datetime1">
              <a:rPr lang="en-US"/>
              <a:pPr>
                <a:defRPr/>
              </a:pPr>
              <a:t>3/26/2017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A95C51D6-8B9D-0B4C-A42D-FF233DA1E93C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100426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errell6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5556"/>
          <a:stretch>
            <a:fillRect/>
          </a:stretch>
        </p:blipFill>
        <p:spPr bwMode="auto">
          <a:xfrm>
            <a:off x="0" y="0"/>
            <a:ext cx="223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078413" y="0"/>
            <a:ext cx="1152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>
                <a:solidFill>
                  <a:srgbClr val="CC0000"/>
                </a:solidFill>
                <a:latin typeface="Rockwell" charset="0"/>
              </a:rPr>
              <a:t> 5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3411538" y="665163"/>
            <a:ext cx="187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cs typeface="Arial" charset="0"/>
              </a:rPr>
              <a:t>C H A P T E 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302012" y="1754187"/>
            <a:ext cx="5071514" cy="4079346"/>
          </a:xfrm>
        </p:spPr>
        <p:txBody>
          <a:bodyPr/>
          <a:lstStyle>
            <a:lvl1pPr algn="ctr">
              <a:lnSpc>
                <a:spcPts val="7120"/>
              </a:lnSpc>
              <a:defRPr sz="6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708775"/>
            <a:ext cx="7289800" cy="123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00" spc="-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xmlns="" val="3249889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46810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 bwMode="auto">
          <a:xfrm>
            <a:off x="1302808" y="1793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26438" y="5976938"/>
            <a:ext cx="81756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7CA3B053-DD34-B645-BCE5-0B617BE5BFE4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6759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rell6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7" y="160867"/>
            <a:ext cx="7107785" cy="4605866"/>
          </a:xfrm>
        </p:spPr>
        <p:txBody>
          <a:bodyPr anchor="ctr" anchorCtr="1"/>
          <a:lstStyle>
            <a:lvl1pPr marL="0" indent="0" algn="ctr">
              <a:spcBef>
                <a:spcPts val="3200"/>
              </a:spcBef>
              <a:buFontTx/>
              <a:buNone/>
              <a:defRPr sz="3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228600" indent="0">
              <a:buFontTx/>
              <a:buNone/>
              <a:defRPr>
                <a:solidFill>
                  <a:srgbClr val="000000"/>
                </a:solidFill>
              </a:defRPr>
            </a:lvl2pPr>
            <a:lvl3pPr marL="457200" indent="0">
              <a:buFontTx/>
              <a:buNone/>
              <a:defRPr>
                <a:solidFill>
                  <a:srgbClr val="000000"/>
                </a:solidFill>
              </a:defRPr>
            </a:lvl3pPr>
            <a:lvl4pPr marL="685800" indent="0">
              <a:buFontTx/>
              <a:buNone/>
              <a:defRPr>
                <a:solidFill>
                  <a:srgbClr val="000000"/>
                </a:solidFill>
              </a:defRPr>
            </a:lvl4pPr>
            <a:lvl5pPr marL="914400" indent="0"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A427-4806-4E43-924A-FA8544444C45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1112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975" y="1721919"/>
            <a:ext cx="7545605" cy="3947044"/>
          </a:xfrm>
          <a:effectLst/>
        </p:spPr>
        <p:txBody>
          <a:bodyPr>
            <a:normAutofit/>
          </a:bodyPr>
          <a:lstStyle>
            <a:lvl1pPr>
              <a:buNone/>
              <a:defRPr sz="24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5FE01-04CB-2D4A-A805-1B10FA7DE977}" type="slidenum">
              <a:rPr lang="en-US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518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06941" y="1879596"/>
            <a:ext cx="8090959" cy="433493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75FCF-B7D9-CC41-88D4-1F0FCD4CD9D5}" type="slidenum">
              <a:rPr lang="en-US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62820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Ferrell6e2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8396"/>
          <a:stretch>
            <a:fillRect/>
          </a:stretch>
        </p:blipFill>
        <p:spPr bwMode="auto">
          <a:xfrm>
            <a:off x="0" y="0"/>
            <a:ext cx="106104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863" y="230188"/>
            <a:ext cx="75644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39863" y="1346200"/>
            <a:ext cx="76327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0263" y="6321425"/>
            <a:ext cx="554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6FF3BC2E-E0E9-6C4C-A2D1-14DD24563841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030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2" r:id="rId4"/>
    <p:sldLayoutId id="214748376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rgbClr val="003399"/>
        </a:buClr>
        <a:buSzPct val="75000"/>
        <a:buFont typeface="Wingdings" charset="0"/>
        <a:buChar char="n"/>
        <a:defRPr sz="2400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sz="2000" i="1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Rockwell"/>
          <a:ea typeface="ＭＳ Ｐゴシック" charset="-128"/>
          <a:cs typeface="Rockwell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30501" y="1754187"/>
            <a:ext cx="5987142" cy="4079346"/>
          </a:xfrm>
        </p:spPr>
        <p:txBody>
          <a:bodyPr/>
          <a:lstStyle/>
          <a:p>
            <a:r>
              <a:rPr lang="en-US" dirty="0" smtClean="0"/>
              <a:t>Customers, Segmentation, and Target Marketing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5626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intention to purchase and the act of buying are distinct concepts.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Potential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intervening factors (car example):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Unforeseen circumstances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Angered by the salesperson or sales manager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Unable to obtain financing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Customer changes mind</a:t>
            </a:r>
          </a:p>
          <a:p>
            <a:pPr eaLnBrk="1" hangingPunct="1">
              <a:lnSpc>
                <a:spcPct val="110000"/>
              </a:lnSpc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Marketers overcome these factors by reducing the risk of purchase, making purchase easy, or finding creative solutions to unexpected problems.</a:t>
            </a:r>
          </a:p>
          <a:p>
            <a:pPr eaLnBrk="1" hangingPunct="1">
              <a:lnSpc>
                <a:spcPct val="110000"/>
              </a:lnSpc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Key issues in the purchase decision stage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Product availability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900" dirty="0">
                <a:ln>
                  <a:noFill/>
                </a:ln>
                <a:latin typeface="Rockwell" charset="0"/>
                <a:ea typeface="ＭＳ Ｐゴシック" charset="0"/>
              </a:rPr>
              <a:t>Possession utility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Consumer Buying Process: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Purchase Decision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1843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connection between the buying process and developing long-term customer relationships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Four possible outcomes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Delight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Satisfaction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Dissatisfaction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Cognitive dissonance (postpurchase doubt)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Cognitive dissonance is more likely to occur when: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Dollar value of the purchase increases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Opportunity costs of rejected alternatives are high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Purchase decision is emotionally involving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Consumer Buying Process: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Postpurchase Evaluation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454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Decision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-Making Complexity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primary reason for variations in the buying process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Individual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Influences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Demographics, perceptions, motives, interests, attitudes, opinions, lifestyles, etc.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Social Influences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Culture, subculture, social class, reference groups, opinion leaders, etc.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Situational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Influences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Affect the amount of time and effort devoted to the purchase task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Factors Affecting the Consumer Buying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4283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Physical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and Spatial Influences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Social and Interpersonal Influences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Temporal (Time) Influences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Purchase Task or Product Usage Influences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Consumer Dispositional Influences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Common Situational Influences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5.2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7767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Four Types of Business Markets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Commercial markets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Reseller markets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Government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markets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Institutional markets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Unique Characteristics of Business Markets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Buying Center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Hard and Soft Costs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Reciprocity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Mutual Dependence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Buyer Behavior in Business Markets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1284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1963" indent="-461963" eaLnBrk="1" hangingPunct="1">
              <a:buFontTx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Problem Recognition</a:t>
            </a:r>
          </a:p>
          <a:p>
            <a:pPr marL="461963" indent="-461963" eaLnBrk="1" hangingPunct="1">
              <a:buFontTx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Develop Product Specifications</a:t>
            </a:r>
          </a:p>
          <a:p>
            <a:pPr marL="461963" indent="-461963" eaLnBrk="1" hangingPunct="1">
              <a:buFontTx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Vendor Identification and Qualification</a:t>
            </a:r>
          </a:p>
          <a:p>
            <a:pPr marL="461963" indent="-461963" eaLnBrk="1" hangingPunct="1">
              <a:buFontTx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Solicitation of Proposals or Bids</a:t>
            </a:r>
          </a:p>
          <a:p>
            <a:pPr marL="461963" indent="-461963" eaLnBrk="1" hangingPunct="1">
              <a:buFontTx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Vendor Selection</a:t>
            </a:r>
          </a:p>
          <a:p>
            <a:pPr marL="461963" indent="-461963" eaLnBrk="1" hangingPunct="1">
              <a:buFontTx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Order Processing</a:t>
            </a:r>
          </a:p>
          <a:p>
            <a:pPr marL="461963" indent="-461963" eaLnBrk="1" hangingPunct="1">
              <a:buFontTx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Vendor Performance Review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Business Buying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1474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process of dividing the total market for a particular product or product category into relatively homogeneous segments or groups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Should create groups where members are similar to each other but dissimilar to other groups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Involves the fundamental decision of whether to segment at all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Typically allows firms to be more successful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 Segmentation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03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Involves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no segmentation whatsoever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an undifferentiated approach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Works best when the needs of an entire market are homogeneous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efficient from a production standpoint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Results in lower marketing costs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inherently risky and vulnerable to competitors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Traditional Segmentation: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Mass Marketing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8775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Involves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dividing the total market into groups of customers having relatively common or homogenous needs and developing a strategy to pursue one or more of these groups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Multisegment Approach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Attracting buyers in more than one segment by offering a variety of products that appeal to different needs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 Concentration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Focusing on a single market segment and attempting to gain maximum share in that segment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Traditional Segmentation: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Differentiated Marketing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1217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Focuses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efforts on one small, well-defined market segment or niche that has a unique, specific set of needs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Requires that firms understand and meet the needs of target customers so completely that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substantial share of the segment makes it highly profitable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Traditional Segmentation: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Niche Marketing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8187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197764"/>
          </a:xfrm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Concerned with the individuals, institutions, or groups of individuals or institutions that have similar needs that can be met by a particular product offering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goal is to identify specific customer needs, then design a marketing program that can satisfy those needs.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firm must have a comprehensive understanding of its current and potential customers, including their motivations, behaviors, needs, and wants.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Segmentation is critical to the success of most firms and has helped improve our standard of living.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Segmentation and Target Marketing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748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562600"/>
          </a:xfrm>
        </p:spPr>
        <p:txBody>
          <a:bodyPr>
            <a:normAutofit/>
          </a:bodyPr>
          <a:lstStyle/>
          <a:p>
            <a:pPr eaLnBrk="1" hangingPunct="1"/>
            <a:endParaRPr lang="en-US" sz="19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One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-to-One Marketing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Involves creating an entirely unique product offering for each customer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Mass Customization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An extension of one-to-one marketing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Refers to providing unique solutions to individual customers on a mass scale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Permission Marketing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Customers choose to become a member of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firm’s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target market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Key advantage: Customers are already interested in the product offering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Individualized Segmentation Approaches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8912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1588" eaLnBrk="1" hangingPunct="1">
              <a:lnSpc>
                <a:spcPct val="9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indent="-1588" eaLnBrk="1" hangingPunct="1">
              <a:lnSpc>
                <a:spcPct val="90000"/>
              </a:lnSpc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Many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consumers and consumer advocates are critical of individualized segmentation approaches due to personal privacy concerns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. Where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do you stand on this issue?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are the benefits and risks associated with individualized segmentation?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3439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Involves selecting the most relevant characteristics to identify and define the target market or market segment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Successful market segments must fulfill five criteria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Identifiable and measurable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Substantial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Accessible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Responsive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Viable and sustainable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Avoid ethically sensitive, but legal, segments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Avoid segments that do not match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firm’s expertise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Identifying Market Segments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0587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Segmenting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Consumer Markets (see 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5.3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Behavioral segmentation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Demographic segmentation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Psychographic segmentation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Geographic segmentation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Segmenting Business Markets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Type of organization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Organizational characteristics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Benefits sought or buying process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Personal and psychological characteristics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Relationship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intensity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 Segmentation in Consumer and Business Markets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3561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Benefit Segmentation of the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Snack Food Market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5.4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2808" y="1807368"/>
            <a:ext cx="7205307" cy="4187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8557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Content Placeholder 4"/>
          <p:cNvSpPr>
            <a:spLocks noGrp="1"/>
          </p:cNvSpPr>
          <p:nvPr>
            <p:ph idx="1"/>
          </p:nvPr>
        </p:nvSpPr>
        <p:spPr>
          <a:xfrm>
            <a:off x="1311275" y="1295400"/>
            <a:ext cx="2662012" cy="3712029"/>
          </a:xfrm>
        </p:spPr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Innovators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Thinkers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Achievers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Experiencers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VALS Consumer Profiles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5.5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4302898" y="1293593"/>
            <a:ext cx="2662012" cy="3712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spcBef>
                <a:spcPts val="2000"/>
              </a:spcBef>
              <a:spcAft>
                <a:spcPct val="0"/>
              </a:spcAft>
              <a:buClr>
                <a:srgbClr val="003399"/>
              </a:buClr>
              <a:buSzPct val="75000"/>
              <a:buFont typeface="Wingdings" charset="0"/>
              <a:buChar char="n"/>
              <a:defRPr sz="2400" kern="1200">
                <a:ln w="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457200" indent="-2286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96D07"/>
              </a:buClr>
              <a:buSzPct val="75000"/>
              <a:buFont typeface="Wingdings" charset="0"/>
              <a:buChar char="n"/>
              <a:defRPr sz="2000" i="1" kern="1200">
                <a:ln w="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Rockwell"/>
                <a:ea typeface="ＭＳ Ｐゴシック" charset="-128"/>
                <a:cs typeface="Rockwell"/>
              </a:defRPr>
            </a:lvl2pPr>
            <a:lvl3pPr marL="685800" indent="-2286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864905"/>
              </a:buClr>
              <a:buSzPct val="75000"/>
              <a:buFont typeface="Wingdings" charset="0"/>
              <a:buChar char="n"/>
              <a:defRPr kern="1200">
                <a:ln w="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Rockwell" charset="0"/>
                <a:cs typeface="Rockwell" charset="0"/>
              </a:defRPr>
            </a:lvl3pPr>
            <a:lvl4pPr marL="914400" indent="-2286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96D07"/>
              </a:buClr>
              <a:buSzPct val="75000"/>
              <a:buFont typeface="Wingdings" charset="0"/>
              <a:buChar char="n"/>
              <a:defRPr kern="1200">
                <a:ln w="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Rockwell" charset="0"/>
                <a:cs typeface="Rockwell" charset="0"/>
              </a:defRPr>
            </a:lvl4pPr>
            <a:lvl5pPr marL="1143000" indent="-2286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864905"/>
              </a:buClr>
              <a:buSzPct val="75000"/>
              <a:buFont typeface="Wingdings" charset="0"/>
              <a:buChar char="n"/>
              <a:defRPr kern="1200">
                <a:ln w="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Rockwell" charset="0"/>
                <a:cs typeface="Rockwell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Believers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Strivers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Makers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Survivors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744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Target Marketing Strategies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5.6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9140" y="2748539"/>
            <a:ext cx="7309331" cy="1943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16010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key to targeting noncustomers lies in understanding the reasons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 they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do not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buy,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and then finding ways to remove these obstacles.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Removing obstacles to purchase, whether they exist in product design, affordability, distribution convenience, or product awareness, is a major strategic issue in developing an effective marketing program.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Targeting Noncustomers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9338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1588" eaLnBrk="1" hangingPunct="1"/>
            <a:endParaRPr lang="en-US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indent="-1588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size of the consuming population over the age of 50 continues to grow.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are some of the current ethical issues involved in targeting this age group?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this group gets older, will these issues become more or less important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?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Explain.</a:t>
            </a:r>
          </a:p>
          <a:p>
            <a:pPr indent="-1588"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2538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Often irrational and unpredictable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Can progress through five stages (see next slide)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Does not always follow these stages in sequence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Strong brand loyalty can move consumers directly from need to purchase.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Includes parallel decisions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“What” to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buy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“Where” to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buy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Buyer Behavior in Consumer Markets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711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Need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Recognition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Information Search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Evaluation of Alternatives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Purchase Decision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Postpurchase Evaluation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Consumer Buying Process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5.1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0408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Need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Occurs when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consumer’s existing level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of satisfaction does not equal their desired level of satisfaction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Want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consumer’s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desire for a specific product that will satisfy the need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Demand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Occurs when a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consumer’s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ability and willingness to purchase a specific product backs up their want for the product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Consumer Buying Process: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Need Recognition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673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indent="0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Many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people criticize marketing as being manipulative based on the argument that marketing activities create needs where none previously existed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. Given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you now know about the differences between needs and wants, do you agree with these critics?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Explain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6759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activities can stimulate a desire for information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Passive information search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Active information search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Sources of information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Internal sources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External sources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Consumer Buying Process: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Information Search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2638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amount of time, effort, and expense dedicated to information search depends on: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Degree of risk involved in the purchase (financial risk, social risk, emotional risk, personal risk)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Amount of expertise with the product category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Actual cost of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search (time and money)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Evoked set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 narrowed down set of alternatives that the customer is considering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Consumer Buying Process: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Information Search</a:t>
            </a:r>
            <a:r>
              <a:rPr lang="en-US" sz="2000" i="1" dirty="0">
                <a:ln>
                  <a:noFill/>
                </a:ln>
                <a:solidFill>
                  <a:srgbClr val="FFFFFF"/>
                </a:solidFill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i="1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latin typeface="Rockwell" charset="0"/>
                <a:ea typeface="ＭＳ Ｐゴシック" charset="0"/>
                <a:cs typeface="ＭＳ Ｐゴシック" charset="0"/>
              </a:rPr>
              <a:t>(continued)</a:t>
            </a:r>
            <a:endParaRPr lang="en-US" dirty="0">
              <a:ln>
                <a:noFill/>
              </a:ln>
              <a:solidFill>
                <a:schemeClr val="bg1">
                  <a:lumMod val="50000"/>
                </a:schemeClr>
              </a:solidFill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5573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Consumers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evaluate products as bundles of attributes, each having a different level of importance (e.g., brand attributes, product features, aesthetic attributes, price)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Important considerations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Products must be in the evoked set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Consumers’ choice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criteria must be understood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Marketing programs must be designed to: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Change the priority of choice criteria</a:t>
            </a:r>
          </a:p>
          <a:p>
            <a:pPr lvl="2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Change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consumers’ opinions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about product or brand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Consumer Buying Process: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Evaluation of Alternatives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364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ng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793</TotalTime>
  <Words>1263</Words>
  <Application>Microsoft Office PowerPoint</Application>
  <PresentationFormat>Affichage à l'écran (4:3)</PresentationFormat>
  <Paragraphs>219</Paragraphs>
  <Slides>28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29" baseType="lpstr">
      <vt:lpstr>Cengage</vt:lpstr>
      <vt:lpstr>Customers, Segmentation, and Target Marketing</vt:lpstr>
      <vt:lpstr>Segmentation and Target Marketing</vt:lpstr>
      <vt:lpstr>Buyer Behavior in Consumer Markets</vt:lpstr>
      <vt:lpstr>The Consumer Buying Process (Exhibit 5.1)</vt:lpstr>
      <vt:lpstr>The Consumer Buying Process: Need Recognition</vt:lpstr>
      <vt:lpstr>Diapositive 6</vt:lpstr>
      <vt:lpstr>The Consumer Buying Process: Information Search</vt:lpstr>
      <vt:lpstr>The Consumer Buying Process: Information Search (continued)</vt:lpstr>
      <vt:lpstr>The Consumer Buying Process: Evaluation of Alternatives</vt:lpstr>
      <vt:lpstr>The Consumer Buying Process: Purchase Decision</vt:lpstr>
      <vt:lpstr>The Consumer Buying Process: Postpurchase Evaluation</vt:lpstr>
      <vt:lpstr>Factors Affecting the Consumer Buying Process</vt:lpstr>
      <vt:lpstr>Common Situational Influences (Exhibit 5.2)</vt:lpstr>
      <vt:lpstr>Buyer Behavior in Business Markets</vt:lpstr>
      <vt:lpstr>The Business Buying Process</vt:lpstr>
      <vt:lpstr>Market Segmentation</vt:lpstr>
      <vt:lpstr>Traditional Segmentation: Mass Marketing</vt:lpstr>
      <vt:lpstr>Traditional Segmentation: Differentiated Marketing</vt:lpstr>
      <vt:lpstr>Traditional Segmentation: Niche Marketing</vt:lpstr>
      <vt:lpstr>Individualized Segmentation Approaches</vt:lpstr>
      <vt:lpstr>Diapositive 21</vt:lpstr>
      <vt:lpstr>Identifying Market Segments</vt:lpstr>
      <vt:lpstr>Market Segmentation in Consumer and Business Markets</vt:lpstr>
      <vt:lpstr>Benefit Segmentation of the Snack Food Market (Exhibit 5.4)</vt:lpstr>
      <vt:lpstr>VALS Consumer Profiles (Exhibit 5.5)</vt:lpstr>
      <vt:lpstr>Target Marketing Strategies (Exhibit 5.6)</vt:lpstr>
      <vt:lpstr>Targeting Noncustomers</vt:lpstr>
      <vt:lpstr>Diapositive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Hartline</dc:creator>
  <cp:lastModifiedBy>Asus</cp:lastModifiedBy>
  <cp:revision>140</cp:revision>
  <dcterms:created xsi:type="dcterms:W3CDTF">2010-03-09T18:52:43Z</dcterms:created>
  <dcterms:modified xsi:type="dcterms:W3CDTF">2017-03-26T08:09:23Z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83952724</vt:i4>
  </property>
  <property fmtid="{D5CDD505-2E9C-101B-9397-08002B2CF9AE}" pid="3" name="_NewReviewCycle">
    <vt:lpwstr/>
  </property>
  <property fmtid="{D5CDD505-2E9C-101B-9397-08002B2CF9AE}" pid="4" name="_EmailSubject">
    <vt:lpwstr>PowerPoint Template</vt:lpwstr>
  </property>
  <property fmtid="{D5CDD505-2E9C-101B-9397-08002B2CF9AE}" pid="5" name="_AuthorEmail">
    <vt:lpwstr>Sarah.Blasco@cengage.com</vt:lpwstr>
  </property>
  <property fmtid="{D5CDD505-2E9C-101B-9397-08002B2CF9AE}" pid="6" name="_AuthorEmailDisplayName">
    <vt:lpwstr>Blasco, Sarah</vt:lpwstr>
  </property>
</Properties>
</file>