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64" r:id="rId2"/>
    <p:sldId id="28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98" autoAdjust="0"/>
  </p:normalViewPr>
  <p:slideViewPr>
    <p:cSldViewPr snapToGrid="0" snapToObjects="1">
      <p:cViewPr varScale="1">
        <p:scale>
          <a:sx n="63" d="100"/>
          <a:sy n="63" d="100"/>
        </p:scale>
        <p:origin x="7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4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24988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35D15-8DC6-114D-8E8B-D0718CC289A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824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85"/>
          <a:stretch>
            <a:fillRect/>
          </a:stretch>
        </p:blipFill>
        <p:spPr bwMode="auto">
          <a:xfrm>
            <a:off x="0" y="0"/>
            <a:ext cx="10437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None/>
            </a:pPr>
            <a:r>
              <a:rPr lang="en-US" sz="6600" dirty="0" smtClean="0"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Developing </a:t>
            </a:r>
            <a:r>
              <a:rPr lang="en-US" sz="6600" dirty="0"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Competitive Advantage and Strategic Focus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charset="0"/>
                <a:ea typeface="ＭＳ Ｐゴシック" charset="0"/>
                <a:cs typeface="ＭＳ Ｐゴシック" charset="0"/>
              </a:rPr>
              <a:t>Chapter</a:t>
            </a:r>
            <a:r>
              <a:rPr lang="en-US" dirty="0" smtClean="0">
                <a:ln>
                  <a:noFill/>
                </a:ln>
                <a:effectLst/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54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5</a:t>
            </a:r>
            <a:endParaRPr lang="en-US" sz="540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76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SWOT Matrix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4.5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0948" y="1907308"/>
            <a:ext cx="6699315" cy="385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6751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Quantitative Assessment of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SWOT Matrix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4.6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0191" y="1295400"/>
            <a:ext cx="4955684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4767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Strengths, weaknesses, opportunities, and threats: Which is the most important?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How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might your response change if you were the CEO of a corporation?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if you were a customer of the firm?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employee?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supplier?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46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Competitive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advantages can arise from many internal and external sources (see 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4.7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Competitive advantages refer to real differences between competing firms.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Competitive advantages can also be based more on perception than reality.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Capabilities or competitive advantages that do not translate into specific benefits for customers are of little use to a firm.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Developing and Leveraging Competitive Advantages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42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Operational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Excellence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Focus on efficiency of operations and processes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Lower cost operations lead to lower prices for customers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 Leadership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Excellence in technology and product development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Most advanced, highest quality product offering in the industry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 Intimacy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Understand customers better than the competition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Develop long-term customer relationships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Competitive Advantage Strategies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4.8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83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/>
          <p:cNvSpPr>
            <a:spLocks noGrp="1"/>
          </p:cNvSpPr>
          <p:nvPr>
            <p:ph idx="1"/>
          </p:nvPr>
        </p:nvSpPr>
        <p:spPr>
          <a:xfrm>
            <a:off x="716643" y="160867"/>
            <a:ext cx="7733620" cy="4964490"/>
          </a:xfrm>
        </p:spPr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Support or contradict this statement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:</a:t>
            </a:r>
          </a:p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“Given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realities of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today’s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economy and the rapid changes occurring in business technology, all competitive advantages are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short-lived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There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no such thing as a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sustainable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competitive advantage that lasts over the long term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.”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Defend your position.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69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Four major directions for strategic efforts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Aggressive (many internal strengths / many external opportunities)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Diversification (many internal strengths / many external threats)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Turnaround (many internal weaknesses / many external opportunities)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Defensive (many internal weaknesses / many external threats)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These are the most common, but other combinations of strengths and weaknesses are possible.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Establishing a Strategic Focus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01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Firms develop strategic focus by developing a strategy that stands apart from the competition.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Firms can visually identify their strategic focus through the use of the strategy canvas.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Firms can use the Four Actions Framework to reorient their strategic focus away from the competition.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Principles of Blue Ocean Strategy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81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Identifies factors that the industry currently competes on and what customers receive from existing product offerings (captured by the horizontal axis)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Identifies the offering level received by buyers for each factor (captured by the vertical axis)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High levels mean that a company invests more and offers buyers more of that factor.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Identifies a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company’s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relative performance across its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industry’s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factors of competition (captured by the value curve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Strategy Canvas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86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Strategy Canvas for Southwest Airlines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4.9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4726" y="1861126"/>
            <a:ext cx="7188654" cy="372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5214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widely used framework for organizing and utilizing the pieces of data and information gained from the situation analysis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Encompasses both internal and external environments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One of the most effective tools in the analysis of environmental data and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SWOT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38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Which factors that the industry takes for granted should be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eliminated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These factors may no longer have value for buyers.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Which factors should be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reduced well below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industry’s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standard?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Have products been over designed in a race to beat competition?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Which factors should be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raised well above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industry’s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standard?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Has the industry forced customers to make compromises?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Which factors should be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created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that the industry has never offered?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What are the potential new sources of value for buyers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?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Four Actions Framework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73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24394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Good strategy is about matching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strengths to the available opportunities.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Blue Ocean Strategy defines good strategy as having these three characteristics: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Focus – Good strategy does not diffuse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company’s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efforts across all key factors of competition (the value curve clearly shows focus in the strategy).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Divergence – Good strategy differs from other competitors in the market (the value curve is unique from competitors).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Compelling Tagline – Good strategy can be summarized in a clear-cut statement that delivers a clear, compelling message to customers.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Makes Good Strategy?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12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1"/>
          <p:cNvSpPr>
            <a:spLocks noGrp="1"/>
          </p:cNvSpPr>
          <p:nvPr>
            <p:ph idx="1"/>
          </p:nvPr>
        </p:nvSpPr>
        <p:spPr>
          <a:xfrm>
            <a:off x="662215" y="160866"/>
            <a:ext cx="7788048" cy="4882847"/>
          </a:xfrm>
        </p:spPr>
        <p:txBody>
          <a:bodyPr/>
          <a:lstStyle/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it possible for an organization to be successful despite having a value curve that is not distinct from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competition?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 other words, can an organization be successful by selling a me-too product (a product that offers no compelling differences when compared to the competition)? Explain.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65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56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Goals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Statements of broad, desired accomplishments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Attainability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Consistency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Comprehensiveness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Intangibility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Objectives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Specific, quantitative benchmarks used to measure progress toward the achievement of marketing goals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Attainability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Continuity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Time frame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Assignment of responsibility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Developing Marketing Goals and Objectives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54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Continuous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Objectives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Current objectives are similar to objectives set in the previous planning period.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Objectives that are only slightly modified over time do not need new strategies, increased effort, or better implementation to be achieved.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Discontinuous Objectives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Significantly elevate the level of performance on a given outcome factor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Typically require new strategies to achieve higher performance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Often a part of applying for the Malcolm Baldrige National Quality Award (see 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4.10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Continuous </a:t>
            </a:r>
            <a:r>
              <a:rPr lang="en-US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versus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Discontinuous Objectives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53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Major Benefits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SWOT Analysis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4.1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537854"/>
            <a:ext cx="6654800" cy="481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506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56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Stay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Focused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It is a mistake to complete one generic SWOT analysis for the entire organization.  SWOT analysis really means SWOT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</a:rPr>
              <a:t>analyses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Search Extensively for Competitors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Information on competitors is an important aspect of a SWOT analysis.  All four types of competition are important.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Collaborate with other Functional Areas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Information generated from the SWOT analysis can be shared across functional areas.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SWOT analysis can generate communication between managers of different functions, creating an environment for creativity and innovation.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Making SWOT Analysis Productive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4.2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16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56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Examine </a:t>
            </a: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Issues from the </a:t>
            </a:r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Customers’ Perspective</a:t>
            </a:r>
            <a:endParaRPr lang="en-US" sz="2200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What do customers (and noncustomers):</a:t>
            </a:r>
          </a:p>
          <a:p>
            <a:pPr lvl="2" eaLnBrk="1" hangingPunct="1"/>
            <a:r>
              <a:rPr lang="en-US" sz="1600" dirty="0">
                <a:ln>
                  <a:noFill/>
                </a:ln>
                <a:latin typeface="Rockwell" charset="0"/>
                <a:ea typeface="ＭＳ Ｐゴシック" charset="0"/>
              </a:rPr>
              <a:t>believe about us as a company?</a:t>
            </a:r>
          </a:p>
          <a:p>
            <a:pPr lvl="2" eaLnBrk="1" hangingPunct="1"/>
            <a:r>
              <a:rPr lang="en-US" sz="1600" dirty="0">
                <a:ln>
                  <a:noFill/>
                </a:ln>
                <a:latin typeface="Rockwell" charset="0"/>
                <a:ea typeface="ＭＳ Ｐゴシック" charset="0"/>
              </a:rPr>
              <a:t>think of our product quality, customer service, price, overall value, convenience, and promotional messages in comparison to competitors?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What is the relative importance of these issues as customers see them?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Look for Causes, Not Characteristics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Causes for each issue in a SWOT analysis can often be found in the </a:t>
            </a:r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firm’s </a:t>
            </a:r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and </a:t>
            </a:r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competitors’ resources</a:t>
            </a:r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.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Separate Internal Issues from External Issues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Failure to understand the difference between internal and external issues is a major reason for a poorly conducted SWOT analysis.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Making SWOT Analysis Productive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4.2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  <a:r>
              <a:rPr lang="en-US" sz="2000" i="1" dirty="0">
                <a:ln>
                  <a:noFill/>
                </a:ln>
                <a:solidFill>
                  <a:srgbClr val="FFFFFF"/>
                </a:solidFill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  <a:endParaRPr lang="en-US" dirty="0">
              <a:ln>
                <a:noFill/>
              </a:ln>
              <a:solidFill>
                <a:schemeClr val="bg1">
                  <a:lumMod val="50000"/>
                </a:schemeClr>
              </a:solidFill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18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Breaking Down Managerial Clichés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4.3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7019" y="1983509"/>
            <a:ext cx="7166945" cy="3992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3363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Strengths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and Weaknesses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Presence or absence of scale and cost economies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Presence or absence of financial or human resources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Presence or absence of functional skills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Presence or absence of intellectual, legal or reputational resources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Opportunities and Threats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Conditions or changes in the customer environment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Conditions or changes in the competitive environment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Conditions or changes in the external environment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Potential Issues to Consider in a SWOT Analysis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4.4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00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assessment of strengths and weakness must look beyond the </a:t>
            </a:r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resources and product offerings to examine processes that meet </a:t>
            </a:r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customers’ needs</a:t>
            </a:r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  This entails offering solutions to </a:t>
            </a:r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customers’ problems</a:t>
            </a:r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, rather than specific products.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Achieving goals and objectives depends on creating capabilities by matching strengths with market opportunities.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Weaknesses can be converted into strengths with strategic investment.  Threats can be converted into opportunities with the right resources.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Weaknesses that cannot be converted become limitations which must be minimized if obvious or meaningful to customers or other stakeholders.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SWOT-Driven Strategic Planning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24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four-cell array used to categorize information at the conclusion of a SWOT analysis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Should be based on customer perceptions, not the perceptions of the manager or firm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Elements with the highest total ratings should have the greatest influence in developing the strategy.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Focus on competitive advantages by matching strengths with opportunities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SWOT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Matrix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06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797</TotalTime>
  <Words>1307</Words>
  <Application>Microsoft Office PowerPoint</Application>
  <PresentationFormat>On-screen Show (4:3)</PresentationFormat>
  <Paragraphs>151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Franklin Gothic Book</vt:lpstr>
      <vt:lpstr>ＭＳ Ｐゴシック</vt:lpstr>
      <vt:lpstr>Rockwell</vt:lpstr>
      <vt:lpstr>Times New Roman</vt:lpstr>
      <vt:lpstr>Wingdings</vt:lpstr>
      <vt:lpstr>Cengage</vt:lpstr>
      <vt:lpstr>Chapter 5</vt:lpstr>
      <vt:lpstr>SWOT Analysis</vt:lpstr>
      <vt:lpstr>Major Benefits of SWOT Analysis (Exhibit 4.1)</vt:lpstr>
      <vt:lpstr>Making SWOT Analysis Productive (Exhibit 4.2)</vt:lpstr>
      <vt:lpstr>Making SWOT Analysis Productive (Exhibit 4.2) (continued)</vt:lpstr>
      <vt:lpstr>Breaking Down Managerial Clichés (Exhibit 4.3)</vt:lpstr>
      <vt:lpstr>Potential Issues to Consider in a SWOT Analysis (Exhibit 4.4)</vt:lpstr>
      <vt:lpstr>SWOT-Driven Strategic Planning</vt:lpstr>
      <vt:lpstr>The SWOT Matrix</vt:lpstr>
      <vt:lpstr>The SWOT Matrix (Exhibit 4.5)</vt:lpstr>
      <vt:lpstr>Quantitative Assessment of the SWOT Matrix (Exhibit 4.6)</vt:lpstr>
      <vt:lpstr>PowerPoint Presentation</vt:lpstr>
      <vt:lpstr>Developing and Leveraging Competitive Advantages</vt:lpstr>
      <vt:lpstr>Competitive Advantage Strategies (Exhibit 4.8)</vt:lpstr>
      <vt:lpstr>PowerPoint Presentation</vt:lpstr>
      <vt:lpstr>Establishing a Strategic Focus</vt:lpstr>
      <vt:lpstr>Principles of Blue Ocean Strategy</vt:lpstr>
      <vt:lpstr>Strategy Canvas</vt:lpstr>
      <vt:lpstr>Strategy Canvas for Southwest Airlines (Exhibit 4.9)</vt:lpstr>
      <vt:lpstr>The Four Actions Framework</vt:lpstr>
      <vt:lpstr>What Makes Good Strategy?</vt:lpstr>
      <vt:lpstr>PowerPoint Presentation</vt:lpstr>
      <vt:lpstr>Developing Marketing Goals and Objectives</vt:lpstr>
      <vt:lpstr>Continuous versus Discontinuous Objectives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Soad</cp:lastModifiedBy>
  <cp:revision>135</cp:revision>
  <dcterms:created xsi:type="dcterms:W3CDTF">2010-03-09T18:52:43Z</dcterms:created>
  <dcterms:modified xsi:type="dcterms:W3CDTF">2016-02-12T08:51:08Z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