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764" r:id="rId2"/>
  </p:sldMasterIdLst>
  <p:notesMasterIdLst>
    <p:notesMasterId r:id="rId47"/>
  </p:notesMasterIdLst>
  <p:handoutMasterIdLst>
    <p:handoutMasterId r:id="rId48"/>
  </p:handoutMasterIdLst>
  <p:sldIdLst>
    <p:sldId id="256" r:id="rId3"/>
    <p:sldId id="309" r:id="rId4"/>
    <p:sldId id="310" r:id="rId5"/>
    <p:sldId id="311" r:id="rId6"/>
    <p:sldId id="312" r:id="rId7"/>
    <p:sldId id="313" r:id="rId8"/>
    <p:sldId id="314" r:id="rId9"/>
    <p:sldId id="315" r:id="rId10"/>
    <p:sldId id="316" r:id="rId11"/>
    <p:sldId id="317" r:id="rId12"/>
    <p:sldId id="318" r:id="rId13"/>
    <p:sldId id="319" r:id="rId14"/>
    <p:sldId id="320" r:id="rId15"/>
    <p:sldId id="277" r:id="rId16"/>
    <p:sldId id="278" r:id="rId17"/>
    <p:sldId id="283" r:id="rId18"/>
    <p:sldId id="279" r:id="rId19"/>
    <p:sldId id="280" r:id="rId20"/>
    <p:sldId id="301" r:id="rId21"/>
    <p:sldId id="302" r:id="rId22"/>
    <p:sldId id="300" r:id="rId23"/>
    <p:sldId id="303" r:id="rId24"/>
    <p:sldId id="304" r:id="rId25"/>
    <p:sldId id="305" r:id="rId26"/>
    <p:sldId id="282" r:id="rId27"/>
    <p:sldId id="307" r:id="rId28"/>
    <p:sldId id="284" r:id="rId29"/>
    <p:sldId id="285" r:id="rId30"/>
    <p:sldId id="286" r:id="rId31"/>
    <p:sldId id="306" r:id="rId32"/>
    <p:sldId id="287" r:id="rId33"/>
    <p:sldId id="288" r:id="rId34"/>
    <p:sldId id="30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CC0000"/>
    <a:srgbClr val="003399"/>
    <a:srgbClr val="86311B"/>
    <a:srgbClr val="2B40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autoAdjust="0"/>
    <p:restoredTop sz="94698" autoAdjust="0"/>
  </p:normalViewPr>
  <p:slideViewPr>
    <p:cSldViewPr snapToGrid="0" snapToObjects="1">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98AD938A-C51A-5243-89B5-4C1C42991EF0}" type="datetime1">
              <a:rPr lang="en-US"/>
              <a:pPr>
                <a:defRPr/>
              </a:pPr>
              <a:t>2/12/2016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320D19AB-BE07-B244-8B24-43C3A1234DE0}" type="slidenum">
              <a:rPr lang="en-US"/>
              <a:pPr>
                <a:defRPr/>
              </a:pPr>
              <a:t>‹#›</a:t>
            </a:fld>
            <a:endParaRPr lang="en-US" dirty="0"/>
          </a:p>
        </p:txBody>
      </p:sp>
    </p:spTree>
    <p:extLst>
      <p:ext uri="{BB962C8B-B14F-4D97-AF65-F5344CB8AC3E}">
        <p14:creationId xmlns:p14="http://schemas.microsoft.com/office/powerpoint/2010/main" val="1144016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510B12F8-389B-3A4C-B688-6EFC62B58CB2}" type="datetime1">
              <a:rPr lang="en-US"/>
              <a:pPr>
                <a:defRPr/>
              </a:pPr>
              <a:t>2/12/2016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A95C51D6-8B9D-0B4C-A42D-FF233DA1E93C}" type="slidenum">
              <a:rPr lang="en-US"/>
              <a:pPr>
                <a:defRPr/>
              </a:pPr>
              <a:t>‹#›</a:t>
            </a:fld>
            <a:endParaRPr lang="en-US" dirty="0"/>
          </a:p>
        </p:txBody>
      </p:sp>
    </p:spTree>
    <p:extLst>
      <p:ext uri="{BB962C8B-B14F-4D97-AF65-F5344CB8AC3E}">
        <p14:creationId xmlns:p14="http://schemas.microsoft.com/office/powerpoint/2010/main" val="151004265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a14="http://schemas.microsoft.com/office/drawing/2010/main" val="0"/>
              </a:ext>
            </a:extLst>
          </a:blip>
          <a:srcRect r="75556"/>
          <a:stretch>
            <a:fillRect/>
          </a:stretch>
        </p:blipFill>
        <p:spPr bwMode="auto">
          <a:xfrm>
            <a:off x="0" y="0"/>
            <a:ext cx="22352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7</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3249889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lvl1pPr>
              <a:defRPr/>
            </a:lvl1pPr>
          </a:lstStyle>
          <a:p>
            <a:fld id="{3980E339-52F9-E141-880B-7D37E1780879}" type="slidenum">
              <a:rPr lang="en-US"/>
              <a:pPr/>
              <a:t>‹#›</a:t>
            </a:fld>
            <a:endParaRPr lang="en-US" dirty="0"/>
          </a:p>
        </p:txBody>
      </p:sp>
    </p:spTree>
    <p:extLst>
      <p:ext uri="{BB962C8B-B14F-4D97-AF65-F5344CB8AC3E}">
        <p14:creationId xmlns:p14="http://schemas.microsoft.com/office/powerpoint/2010/main" val="3898150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a:t>
            </a:fld>
            <a:endParaRPr lang="en-US" dirty="0"/>
          </a:p>
        </p:txBody>
      </p:sp>
    </p:spTree>
    <p:extLst>
      <p:ext uri="{BB962C8B-B14F-4D97-AF65-F5344CB8AC3E}">
        <p14:creationId xmlns:p14="http://schemas.microsoft.com/office/powerpoint/2010/main" val="356675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pic>
        <p:nvPicPr>
          <p:cNvPr id="4" name="Picture 7" descr="Ferrell6e3.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a:t>
            </a:fld>
            <a:endParaRPr lang="en-US" dirty="0"/>
          </a:p>
        </p:txBody>
      </p:sp>
    </p:spTree>
    <p:extLst>
      <p:ext uri="{BB962C8B-B14F-4D97-AF65-F5344CB8AC3E}">
        <p14:creationId xmlns:p14="http://schemas.microsoft.com/office/powerpoint/2010/main" val="11111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a:t>
            </a:fld>
            <a:endParaRPr lang="en-US" dirty="0"/>
          </a:p>
        </p:txBody>
      </p:sp>
    </p:spTree>
    <p:extLst>
      <p:ext uri="{BB962C8B-B14F-4D97-AF65-F5344CB8AC3E}">
        <p14:creationId xmlns:p14="http://schemas.microsoft.com/office/powerpoint/2010/main" val="403518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lvl1pPr>
              <a:defRPr/>
            </a:lvl1pPr>
          </a:lstStyle>
          <a:p>
            <a:fld id="{3980E339-52F9-E141-880B-7D37E1780879}" type="slidenum">
              <a:rPr lang="en-US"/>
              <a:pPr/>
              <a:t>‹#›</a:t>
            </a:fld>
            <a:endParaRPr lang="en-US" dirty="0"/>
          </a:p>
        </p:txBody>
      </p:sp>
    </p:spTree>
    <p:extLst>
      <p:ext uri="{BB962C8B-B14F-4D97-AF65-F5344CB8AC3E}">
        <p14:creationId xmlns:p14="http://schemas.microsoft.com/office/powerpoint/2010/main" val="1184601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a14="http://schemas.microsoft.com/office/drawing/2010/main" val="0"/>
              </a:ext>
            </a:extLst>
          </a:blip>
          <a:srcRect r="75556"/>
          <a:stretch>
            <a:fillRect/>
          </a:stretch>
        </p:blipFill>
        <p:spPr bwMode="auto">
          <a:xfrm>
            <a:off x="0" y="0"/>
            <a:ext cx="22352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6</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solidFill>
                  <a:prstClr val="black"/>
                </a:solidFill>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solidFill>
                <a:prstClr val="black"/>
              </a:solidFill>
            </a:endParaRPr>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solidFill>
                <a:prstClr val="black"/>
              </a:solidFill>
            </a:endParaRPr>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77242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solidFill>
                <a:prstClr val="black"/>
              </a:solidFill>
            </a:endParaRPr>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a:t>
            </a:fld>
            <a:endParaRPr lang="en-US" dirty="0"/>
          </a:p>
        </p:txBody>
      </p:sp>
    </p:spTree>
    <p:extLst>
      <p:ext uri="{BB962C8B-B14F-4D97-AF65-F5344CB8AC3E}">
        <p14:creationId xmlns:p14="http://schemas.microsoft.com/office/powerpoint/2010/main" val="310023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pic>
        <p:nvPicPr>
          <p:cNvPr id="4" name="Picture 7" descr="Ferrell6e3.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a:t>
            </a:fld>
            <a:endParaRPr lang="en-US" dirty="0"/>
          </a:p>
        </p:txBody>
      </p:sp>
    </p:spTree>
    <p:extLst>
      <p:ext uri="{BB962C8B-B14F-4D97-AF65-F5344CB8AC3E}">
        <p14:creationId xmlns:p14="http://schemas.microsoft.com/office/powerpoint/2010/main" val="409013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a:t>
            </a:fld>
            <a:endParaRPr lang="en-US" dirty="0"/>
          </a:p>
        </p:txBody>
      </p:sp>
    </p:spTree>
    <p:extLst>
      <p:ext uri="{BB962C8B-B14F-4D97-AF65-F5344CB8AC3E}">
        <p14:creationId xmlns:p14="http://schemas.microsoft.com/office/powerpoint/2010/main" val="4779612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7">
            <a:extLst>
              <a:ext uri="{28A0092B-C50C-407E-A947-70E740481C1C}">
                <a14:useLocalDpi xmlns:a14="http://schemas.microsoft.com/office/drawing/2010/main" val="0"/>
              </a:ext>
            </a:extLst>
          </a:blip>
          <a:srcRect r="88396"/>
          <a:stretch>
            <a:fillRect/>
          </a:stretch>
        </p:blipFill>
        <p:spPr bwMode="auto">
          <a:xfrm>
            <a:off x="0" y="0"/>
            <a:ext cx="1061049"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2" r:id="rId4"/>
    <p:sldLayoutId id="2147483763" r:id="rId5"/>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7">
            <a:extLst>
              <a:ext uri="{28A0092B-C50C-407E-A947-70E740481C1C}">
                <a14:useLocalDpi xmlns:a14="http://schemas.microsoft.com/office/drawing/2010/main" val="0"/>
              </a:ext>
            </a:extLst>
          </a:blip>
          <a:srcRect r="88491"/>
          <a:stretch>
            <a:fillRect/>
          </a:stretch>
        </p:blipFill>
        <p:spPr bwMode="auto">
          <a:xfrm>
            <a:off x="0" y="0"/>
            <a:ext cx="1052423"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201090580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02012" y="1980962"/>
            <a:ext cx="5071514" cy="4079346"/>
          </a:xfrm>
        </p:spPr>
        <p:txBody>
          <a:bodyPr/>
          <a:lstStyle/>
          <a:p>
            <a:r>
              <a:rPr lang="en-US" dirty="0" smtClean="0"/>
              <a:t/>
            </a:r>
            <a:br>
              <a:rPr lang="en-US" dirty="0" smtClean="0"/>
            </a:br>
            <a:r>
              <a:rPr lang="en-US" dirty="0" smtClean="0"/>
              <a:t>Product</a:t>
            </a:r>
            <a:br>
              <a:rPr lang="en-US" dirty="0" smtClean="0"/>
            </a:br>
            <a:r>
              <a:rPr lang="en-US" dirty="0" smtClean="0"/>
              <a:t>Strategy</a:t>
            </a:r>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Intangibility</a:t>
            </a:r>
            <a:endParaRPr lang="en-US" dirty="0">
              <a:ln>
                <a:noFill/>
              </a:ln>
              <a:latin typeface="Rockwell" charset="0"/>
              <a:ea typeface="ＭＳ Ｐゴシック" charset="0"/>
              <a:cs typeface="ＭＳ Ｐゴシック" charset="0"/>
            </a:endParaRPr>
          </a:p>
          <a:p>
            <a:pPr eaLnBrk="1" hangingPunct="1"/>
            <a:r>
              <a:rPr lang="en-US" dirty="0">
                <a:ln>
                  <a:noFill/>
                </a:ln>
                <a:latin typeface="Rockwell" charset="0"/>
                <a:ea typeface="ＭＳ Ｐゴシック" charset="0"/>
                <a:cs typeface="ＭＳ Ｐゴシック" charset="0"/>
              </a:rPr>
              <a:t>Simultaneous Production and Consumption</a:t>
            </a:r>
          </a:p>
          <a:p>
            <a:pPr eaLnBrk="1" hangingPunct="1"/>
            <a:r>
              <a:rPr lang="en-US" dirty="0">
                <a:ln>
                  <a:noFill/>
                </a:ln>
                <a:latin typeface="Rockwell" charset="0"/>
                <a:ea typeface="ＭＳ Ｐゴシック" charset="0"/>
                <a:cs typeface="ＭＳ Ｐゴシック" charset="0"/>
              </a:rPr>
              <a:t>Perishability</a:t>
            </a:r>
          </a:p>
          <a:p>
            <a:pPr eaLnBrk="1" hangingPunct="1"/>
            <a:r>
              <a:rPr lang="en-US" dirty="0">
                <a:ln>
                  <a:noFill/>
                </a:ln>
                <a:latin typeface="Rockwell" charset="0"/>
                <a:ea typeface="ＭＳ Ｐゴシック" charset="0"/>
                <a:cs typeface="ＭＳ Ｐゴシック" charset="0"/>
              </a:rPr>
              <a:t>Heterogeneity</a:t>
            </a:r>
          </a:p>
          <a:p>
            <a:pPr eaLnBrk="1" hangingPunct="1"/>
            <a:r>
              <a:rPr lang="en-US" dirty="0">
                <a:ln>
                  <a:noFill/>
                </a:ln>
                <a:latin typeface="Rockwell" charset="0"/>
                <a:ea typeface="ＭＳ Ｐゴシック" charset="0"/>
                <a:cs typeface="ＭＳ Ｐゴシック" charset="0"/>
              </a:rPr>
              <a:t>Client-Based Relationships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Unique Characteristics of Services</a:t>
            </a:r>
            <a:br>
              <a:rPr lang="en-US" dirty="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10</a:t>
            </a:fld>
            <a:endParaRPr lang="en-US" dirty="0"/>
          </a:p>
        </p:txBody>
      </p:sp>
    </p:spTree>
    <p:extLst>
      <p:ext uri="{BB962C8B-B14F-4D97-AF65-F5344CB8AC3E}">
        <p14:creationId xmlns:p14="http://schemas.microsoft.com/office/powerpoint/2010/main" val="231135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A vital part of a </a:t>
            </a:r>
            <a:r>
              <a:rPr lang="en-US" dirty="0" smtClean="0">
                <a:ln>
                  <a:noFill/>
                </a:ln>
                <a:latin typeface="Rockwell" charset="0"/>
                <a:ea typeface="ＭＳ Ｐゴシック" charset="0"/>
                <a:cs typeface="ＭＳ Ｐゴシック" charset="0"/>
              </a:rPr>
              <a:t>firm’s effort </a:t>
            </a:r>
            <a:r>
              <a:rPr lang="en-US" dirty="0">
                <a:ln>
                  <a:noFill/>
                </a:ln>
                <a:latin typeface="Rockwell" charset="0"/>
                <a:ea typeface="ＭＳ Ｐゴシック" charset="0"/>
                <a:cs typeface="ＭＳ Ｐゴシック" charset="0"/>
              </a:rPr>
              <a:t>to sustain growth and profits</a:t>
            </a:r>
          </a:p>
          <a:p>
            <a:pPr eaLnBrk="1" hangingPunct="1"/>
            <a:r>
              <a:rPr lang="en-US" dirty="0">
                <a:ln>
                  <a:noFill/>
                </a:ln>
                <a:latin typeface="Rockwell" charset="0"/>
                <a:ea typeface="ＭＳ Ｐゴシック" charset="0"/>
                <a:cs typeface="ＭＳ Ｐゴシック" charset="0"/>
              </a:rPr>
              <a:t>Depends on the </a:t>
            </a:r>
            <a:r>
              <a:rPr lang="en-US" dirty="0" smtClean="0">
                <a:ln>
                  <a:noFill/>
                </a:ln>
                <a:latin typeface="Rockwell" charset="0"/>
                <a:ea typeface="ＭＳ Ｐゴシック" charset="0"/>
                <a:cs typeface="ＭＳ Ｐゴシック" charset="0"/>
              </a:rPr>
              <a:t>firm’s </a:t>
            </a:r>
            <a:r>
              <a:rPr lang="en-US" dirty="0">
                <a:ln>
                  <a:noFill/>
                </a:ln>
                <a:latin typeface="Rockwell" charset="0"/>
                <a:ea typeface="ＭＳ Ｐゴシック" charset="0"/>
                <a:cs typeface="ＭＳ Ｐゴシック" charset="0"/>
              </a:rPr>
              <a:t>ability to create a differential advantage for the new product</a:t>
            </a:r>
          </a:p>
          <a:p>
            <a:pPr eaLnBrk="1" hangingPunct="1"/>
            <a:r>
              <a:rPr lang="en-US" dirty="0">
                <a:ln>
                  <a:noFill/>
                </a:ln>
                <a:latin typeface="Rockwell" charset="0"/>
                <a:ea typeface="ＭＳ Ｐゴシック" charset="0"/>
                <a:cs typeface="ＭＳ Ｐゴシック" charset="0"/>
              </a:rPr>
              <a:t>Customer </a:t>
            </a:r>
            <a:r>
              <a:rPr lang="en-US" i="1" dirty="0">
                <a:ln>
                  <a:noFill/>
                </a:ln>
                <a:latin typeface="Rockwell" charset="0"/>
                <a:ea typeface="ＭＳ Ｐゴシック" charset="0"/>
                <a:cs typeface="ＭＳ Ｐゴシック" charset="0"/>
              </a:rPr>
              <a:t>perception</a:t>
            </a:r>
            <a:r>
              <a:rPr lang="en-US" dirty="0">
                <a:ln>
                  <a:noFill/>
                </a:ln>
                <a:latin typeface="Rockwell" charset="0"/>
                <a:ea typeface="ＭＳ Ｐゴシック" charset="0"/>
                <a:cs typeface="ＭＳ Ｐゴシック" charset="0"/>
              </a:rPr>
              <a:t> of newness is critical</a:t>
            </a: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Developing New Products</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11</a:t>
            </a:fld>
            <a:endParaRPr lang="en-US" dirty="0"/>
          </a:p>
        </p:txBody>
      </p:sp>
    </p:spTree>
    <p:extLst>
      <p:ext uri="{BB962C8B-B14F-4D97-AF65-F5344CB8AC3E}">
        <p14:creationId xmlns:p14="http://schemas.microsoft.com/office/powerpoint/2010/main" val="642551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New</a:t>
            </a:r>
            <a:r>
              <a:rPr lang="en-US" dirty="0">
                <a:ln>
                  <a:noFill/>
                </a:ln>
                <a:latin typeface="Rockwell" charset="0"/>
                <a:ea typeface="ＭＳ Ｐゴシック" charset="0"/>
                <a:cs typeface="ＭＳ Ｐゴシック" charset="0"/>
              </a:rPr>
              <a:t>-to-the-World Products (Discontinuous Innovations)</a:t>
            </a:r>
          </a:p>
          <a:p>
            <a:pPr eaLnBrk="1" hangingPunct="1"/>
            <a:r>
              <a:rPr lang="en-US" dirty="0">
                <a:ln>
                  <a:noFill/>
                </a:ln>
                <a:latin typeface="Rockwell" charset="0"/>
                <a:ea typeface="ＭＳ Ｐゴシック" charset="0"/>
                <a:cs typeface="ＭＳ Ｐゴシック" charset="0"/>
              </a:rPr>
              <a:t>New Product Lines</a:t>
            </a:r>
          </a:p>
          <a:p>
            <a:pPr eaLnBrk="1" hangingPunct="1"/>
            <a:r>
              <a:rPr lang="en-US" dirty="0">
                <a:ln>
                  <a:noFill/>
                </a:ln>
                <a:latin typeface="Rockwell" charset="0"/>
                <a:ea typeface="ＭＳ Ｐゴシック" charset="0"/>
                <a:cs typeface="ＭＳ Ｐゴシック" charset="0"/>
              </a:rPr>
              <a:t>Product Line Extensions</a:t>
            </a:r>
          </a:p>
          <a:p>
            <a:pPr eaLnBrk="1" hangingPunct="1"/>
            <a:r>
              <a:rPr lang="en-US" dirty="0">
                <a:ln>
                  <a:noFill/>
                </a:ln>
                <a:latin typeface="Rockwell" charset="0"/>
                <a:ea typeface="ＭＳ Ｐゴシック" charset="0"/>
                <a:cs typeface="ＭＳ Ｐゴシック" charset="0"/>
              </a:rPr>
              <a:t>Improvements or Revisions of Existing Products</a:t>
            </a:r>
          </a:p>
          <a:p>
            <a:pPr eaLnBrk="1" hangingPunct="1"/>
            <a:r>
              <a:rPr lang="en-US" dirty="0">
                <a:ln>
                  <a:noFill/>
                </a:ln>
                <a:latin typeface="Rockwell" charset="0"/>
                <a:ea typeface="ＭＳ Ｐゴシック" charset="0"/>
                <a:cs typeface="ＭＳ Ｐゴシック" charset="0"/>
              </a:rPr>
              <a:t>Repositioning</a:t>
            </a:r>
          </a:p>
          <a:p>
            <a:pPr eaLnBrk="1" hangingPunct="1"/>
            <a:r>
              <a:rPr lang="en-US" dirty="0">
                <a:ln>
                  <a:noFill/>
                </a:ln>
                <a:latin typeface="Rockwell" charset="0"/>
                <a:ea typeface="ＭＳ Ｐゴシック" charset="0"/>
                <a:cs typeface="ＭＳ Ｐゴシック" charset="0"/>
              </a:rPr>
              <a:t>Cost Reductions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Strategic Options for Newness of a Product</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12</a:t>
            </a:fld>
            <a:endParaRPr lang="en-US" dirty="0"/>
          </a:p>
        </p:txBody>
      </p:sp>
    </p:spTree>
    <p:extLst>
      <p:ext uri="{BB962C8B-B14F-4D97-AF65-F5344CB8AC3E}">
        <p14:creationId xmlns:p14="http://schemas.microsoft.com/office/powerpoint/2010/main" val="2406353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Idea Generation</a:t>
            </a:r>
          </a:p>
          <a:p>
            <a:pPr eaLnBrk="1" hangingPunct="1"/>
            <a:r>
              <a:rPr lang="en-US" dirty="0">
                <a:ln>
                  <a:noFill/>
                </a:ln>
                <a:latin typeface="Rockwell" charset="0"/>
                <a:ea typeface="ＭＳ Ｐゴシック" charset="0"/>
                <a:cs typeface="ＭＳ Ｐゴシック" charset="0"/>
              </a:rPr>
              <a:t>Screening and Evaluation</a:t>
            </a:r>
          </a:p>
          <a:p>
            <a:pPr eaLnBrk="1" hangingPunct="1"/>
            <a:r>
              <a:rPr lang="en-US" dirty="0">
                <a:ln>
                  <a:noFill/>
                </a:ln>
                <a:latin typeface="Rockwell" charset="0"/>
                <a:ea typeface="ＭＳ Ｐゴシック" charset="0"/>
                <a:cs typeface="ＭＳ Ｐゴシック" charset="0"/>
              </a:rPr>
              <a:t>Development</a:t>
            </a:r>
          </a:p>
          <a:p>
            <a:pPr eaLnBrk="1" hangingPunct="1"/>
            <a:r>
              <a:rPr lang="en-US" dirty="0">
                <a:ln>
                  <a:noFill/>
                </a:ln>
                <a:latin typeface="Rockwell" charset="0"/>
                <a:ea typeface="ＭＳ Ｐゴシック" charset="0"/>
                <a:cs typeface="ＭＳ Ｐゴシック" charset="0"/>
              </a:rPr>
              <a:t>Test Marketing</a:t>
            </a:r>
          </a:p>
          <a:p>
            <a:pPr eaLnBrk="1" hangingPunct="1"/>
            <a:r>
              <a:rPr lang="en-US" dirty="0">
                <a:ln>
                  <a:noFill/>
                </a:ln>
                <a:latin typeface="Rockwell" charset="0"/>
                <a:ea typeface="ＭＳ Ｐゴシック" charset="0"/>
                <a:cs typeface="ＭＳ Ｐゴシック" charset="0"/>
              </a:rPr>
              <a:t>Commercialization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New Product Development Process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13</a:t>
            </a:fld>
            <a:endParaRPr lang="en-US" dirty="0"/>
          </a:p>
        </p:txBody>
      </p:sp>
    </p:spTree>
    <p:extLst>
      <p:ext uri="{BB962C8B-B14F-4D97-AF65-F5344CB8AC3E}">
        <p14:creationId xmlns:p14="http://schemas.microsoft.com/office/powerpoint/2010/main" val="927130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391150"/>
          </a:xfrm>
        </p:spPr>
        <p:txBody>
          <a:bodyPr>
            <a:normAutofit/>
          </a:bodyPr>
          <a:lstStyle/>
          <a:p>
            <a:pPr eaLnBrk="1" hangingPunct="1">
              <a:lnSpc>
                <a:spcPct val="90000"/>
              </a:lnSpc>
            </a:pPr>
            <a:r>
              <a:rPr lang="en-US" dirty="0">
                <a:ln>
                  <a:noFill/>
                </a:ln>
                <a:latin typeface="Rockwell" charset="0"/>
                <a:ea typeface="ＭＳ Ｐゴシック" charset="0"/>
                <a:cs typeface="ＭＳ Ｐゴシック" charset="0"/>
              </a:rPr>
              <a:t>Involves selecting the right combination of name, symbol, term, or design that identifies a product</a:t>
            </a:r>
          </a:p>
          <a:p>
            <a:pPr eaLnBrk="1" hangingPunct="1">
              <a:lnSpc>
                <a:spcPct val="90000"/>
              </a:lnSpc>
            </a:pPr>
            <a:r>
              <a:rPr lang="en-US" dirty="0">
                <a:ln>
                  <a:noFill/>
                </a:ln>
                <a:latin typeface="Rockwell" charset="0"/>
                <a:ea typeface="ＭＳ Ｐゴシック" charset="0"/>
                <a:cs typeface="ＭＳ Ｐゴシック" charset="0"/>
              </a:rPr>
              <a:t>Brands have two parts</a:t>
            </a:r>
          </a:p>
          <a:p>
            <a:pPr lvl="1" eaLnBrk="1" hangingPunct="1">
              <a:lnSpc>
                <a:spcPct val="90000"/>
              </a:lnSpc>
            </a:pPr>
            <a:r>
              <a:rPr lang="en-US" dirty="0">
                <a:ln>
                  <a:noFill/>
                </a:ln>
                <a:latin typeface="Rockwell" charset="0"/>
                <a:ea typeface="ＭＳ Ｐゴシック" charset="0"/>
              </a:rPr>
              <a:t>Brand name – words, letters, and numbers that can be spoken</a:t>
            </a:r>
          </a:p>
          <a:p>
            <a:pPr lvl="1" eaLnBrk="1" hangingPunct="1">
              <a:lnSpc>
                <a:spcPct val="90000"/>
              </a:lnSpc>
            </a:pPr>
            <a:r>
              <a:rPr lang="en-US" dirty="0">
                <a:ln>
                  <a:noFill/>
                </a:ln>
                <a:latin typeface="Rockwell" charset="0"/>
                <a:ea typeface="ＭＳ Ｐゴシック" charset="0"/>
              </a:rPr>
              <a:t>Brand mark – symbols, figures, or a design</a:t>
            </a:r>
          </a:p>
          <a:p>
            <a:pPr eaLnBrk="1" hangingPunct="1">
              <a:lnSpc>
                <a:spcPct val="90000"/>
              </a:lnSpc>
            </a:pPr>
            <a:r>
              <a:rPr lang="en-US" dirty="0">
                <a:ln>
                  <a:noFill/>
                </a:ln>
                <a:latin typeface="Rockwell" charset="0"/>
                <a:ea typeface="ＭＳ Ｐゴシック" charset="0"/>
                <a:cs typeface="ＭＳ Ｐゴシック" charset="0"/>
              </a:rPr>
              <a:t>Critical to product identification and the key factor in differentiating a product from its competition</a:t>
            </a:r>
          </a:p>
          <a:p>
            <a:pPr eaLnBrk="1" hangingPunct="1">
              <a:lnSpc>
                <a:spcPct val="90000"/>
              </a:lnSpc>
            </a:pPr>
            <a:r>
              <a:rPr lang="en-US" dirty="0">
                <a:ln>
                  <a:noFill/>
                </a:ln>
                <a:latin typeface="Rockwell" charset="0"/>
                <a:ea typeface="ＭＳ Ｐゴシック" charset="0"/>
                <a:cs typeface="ＭＳ Ｐゴシック" charset="0"/>
              </a:rPr>
              <a:t>Makes it easier for customers to find and buy products</a:t>
            </a:r>
          </a:p>
          <a:p>
            <a:pPr eaLnBrk="1" hangingPunct="1">
              <a:lnSpc>
                <a:spcPct val="90000"/>
              </a:lnSpc>
            </a:pPr>
            <a:r>
              <a:rPr lang="en-US" dirty="0">
                <a:ln>
                  <a:noFill/>
                </a:ln>
                <a:latin typeface="Rockwell" charset="0"/>
                <a:ea typeface="ＭＳ Ｐゴシック" charset="0"/>
                <a:cs typeface="ＭＳ Ｐゴシック" charset="0"/>
              </a:rPr>
              <a:t>Firms must protect brand names and brand marks from trademark infringement by other </a:t>
            </a:r>
            <a:r>
              <a:rPr lang="en-US" dirty="0" smtClean="0">
                <a:ln>
                  <a:noFill/>
                </a:ln>
                <a:latin typeface="Rockwell" charset="0"/>
                <a:ea typeface="ＭＳ Ｐゴシック" charset="0"/>
                <a:cs typeface="ＭＳ Ｐゴシック" charset="0"/>
              </a:rPr>
              <a:t>firms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Branding Strategy</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14</a:t>
            </a:fld>
            <a:endParaRPr lang="en-US" dirty="0"/>
          </a:p>
        </p:txBody>
      </p:sp>
    </p:spTree>
    <p:extLst>
      <p:ext uri="{BB962C8B-B14F-4D97-AF65-F5344CB8AC3E}">
        <p14:creationId xmlns:p14="http://schemas.microsoft.com/office/powerpoint/2010/main" val="2859604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Where </a:t>
            </a:r>
            <a:r>
              <a:rPr lang="en-US" dirty="0">
                <a:ln>
                  <a:noFill/>
                </a:ln>
                <a:latin typeface="Rockwell" charset="0"/>
                <a:ea typeface="ＭＳ Ｐゴシック" charset="0"/>
                <a:cs typeface="ＭＳ Ｐゴシック" charset="0"/>
              </a:rPr>
              <a:t>can I find information quickly?</a:t>
            </a:r>
          </a:p>
          <a:p>
            <a:pPr eaLnBrk="1" hangingPunct="1"/>
            <a:r>
              <a:rPr lang="en-US" dirty="0">
                <a:ln>
                  <a:noFill/>
                </a:ln>
                <a:latin typeface="Rockwell" charset="0"/>
                <a:ea typeface="ＭＳ Ｐゴシック" charset="0"/>
                <a:cs typeface="ＭＳ Ｐゴシック" charset="0"/>
              </a:rPr>
              <a:t>Where can I get a quick meal and make my kids happy?</a:t>
            </a:r>
          </a:p>
          <a:p>
            <a:pPr eaLnBrk="1" hangingPunct="1"/>
            <a:r>
              <a:rPr lang="en-US" dirty="0">
                <a:ln>
                  <a:noFill/>
                </a:ln>
                <a:latin typeface="Rockwell" charset="0"/>
                <a:ea typeface="ＭＳ Ｐゴシック" charset="0"/>
                <a:cs typeface="ＭＳ Ｐゴシック" charset="0"/>
              </a:rPr>
              <a:t>Where can I buy everything I need, all at decent prices?</a:t>
            </a:r>
          </a:p>
          <a:p>
            <a:pPr eaLnBrk="1" hangingPunct="1"/>
            <a:r>
              <a:rPr lang="en-US" dirty="0">
                <a:ln>
                  <a:noFill/>
                </a:ln>
                <a:latin typeface="Rockwell" charset="0"/>
                <a:ea typeface="ＭＳ Ｐゴシック" charset="0"/>
                <a:cs typeface="ＭＳ Ｐゴシック" charset="0"/>
              </a:rPr>
              <a:t>Where can I get the best deal on car insurance?</a:t>
            </a:r>
          </a:p>
          <a:p>
            <a:pPr eaLnBrk="1" hangingPunct="1"/>
            <a:r>
              <a:rPr lang="en-US" dirty="0">
                <a:ln>
                  <a:noFill/>
                </a:ln>
                <a:latin typeface="Rockwell" charset="0"/>
                <a:ea typeface="ＭＳ Ｐゴシック" charset="0"/>
                <a:cs typeface="ＭＳ Ｐゴシック" charset="0"/>
              </a:rPr>
              <a:t>How do I find a value-priced hotel in midtown Manhattan?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Good Brands Answer Questions for Customers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15</a:t>
            </a:fld>
            <a:endParaRPr lang="en-US" dirty="0"/>
          </a:p>
        </p:txBody>
      </p:sp>
    </p:spTree>
    <p:extLst>
      <p:ext uri="{BB962C8B-B14F-4D97-AF65-F5344CB8AC3E}">
        <p14:creationId xmlns:p14="http://schemas.microsoft.com/office/powerpoint/2010/main" val="1522923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571501" y="160867"/>
            <a:ext cx="8055428" cy="5037062"/>
          </a:xfrm>
        </p:spPr>
        <p:txBody>
          <a:bodyPr/>
          <a:lstStyle/>
          <a:p>
            <a:pPr indent="0" eaLnBrk="1" hangingPunct="1"/>
            <a:r>
              <a:rPr lang="en-US" dirty="0">
                <a:ln>
                  <a:noFill/>
                </a:ln>
                <a:latin typeface="Rockwell" charset="0"/>
                <a:ea typeface="ＭＳ Ｐゴシック" charset="0"/>
                <a:cs typeface="ＭＳ Ｐゴシック" charset="0"/>
              </a:rPr>
              <a:t>Consider the notion that a truly effective brand is one that succinctly captures the product offering in a way that answers a question in the </a:t>
            </a:r>
            <a:r>
              <a:rPr lang="en-US" dirty="0" smtClean="0">
                <a:ln>
                  <a:noFill/>
                </a:ln>
                <a:latin typeface="Rockwell" charset="0"/>
                <a:ea typeface="ＭＳ Ｐゴシック" charset="0"/>
                <a:cs typeface="ＭＳ Ｐゴシック" charset="0"/>
              </a:rPr>
              <a:t>customer’s </a:t>
            </a:r>
            <a:r>
              <a:rPr lang="en-US" dirty="0">
                <a:ln>
                  <a:noFill/>
                </a:ln>
                <a:latin typeface="Rockwell" charset="0"/>
                <a:ea typeface="ＭＳ Ｐゴシック" charset="0"/>
                <a:cs typeface="ＭＳ Ｐゴシック" charset="0"/>
              </a:rPr>
              <a:t>mind.  Now, consider these brands (or choose your own): Coca-Cola, Disney, Marlboro, American Express, and Ford. </a:t>
            </a:r>
            <a:r>
              <a:rPr lang="en-US" dirty="0" smtClean="0">
                <a:ln>
                  <a:noFill/>
                </a:ln>
                <a:latin typeface="Rockwell" charset="0"/>
                <a:ea typeface="ＭＳ Ｐゴシック" charset="0"/>
                <a:cs typeface="ＭＳ Ｐゴシック" charset="0"/>
              </a:rPr>
              <a:t>What </a:t>
            </a:r>
            <a:r>
              <a:rPr lang="en-US" dirty="0">
                <a:ln>
                  <a:noFill/>
                </a:ln>
                <a:latin typeface="Rockwell" charset="0"/>
                <a:ea typeface="ＭＳ Ｐゴシック" charset="0"/>
                <a:cs typeface="ＭＳ Ｐゴシック" charset="0"/>
              </a:rPr>
              <a:t>questions do these brands answer? </a:t>
            </a:r>
            <a:r>
              <a:rPr lang="en-US" dirty="0" smtClean="0">
                <a:ln>
                  <a:noFill/>
                </a:ln>
                <a:latin typeface="Rockwell" charset="0"/>
                <a:ea typeface="ＭＳ Ｐゴシック" charset="0"/>
                <a:cs typeface="ＭＳ Ｐゴシック" charset="0"/>
              </a:rPr>
              <a:t>Why </a:t>
            </a:r>
            <a:r>
              <a:rPr lang="en-US" dirty="0">
                <a:ln>
                  <a:noFill/>
                </a:ln>
                <a:latin typeface="Rockwell" charset="0"/>
                <a:ea typeface="ＭＳ Ｐゴシック" charset="0"/>
                <a:cs typeface="ＭＳ Ｐゴシック" charset="0"/>
              </a:rPr>
              <a:t>are these effective brands?</a:t>
            </a:r>
          </a:p>
        </p:txBody>
      </p:sp>
      <p:sp>
        <p:nvSpPr>
          <p:cNvPr id="4" name="Slide Number Placeholder 3"/>
          <p:cNvSpPr>
            <a:spLocks noGrp="1"/>
          </p:cNvSpPr>
          <p:nvPr>
            <p:ph type="sldNum" sz="quarter" idx="10"/>
          </p:nvPr>
        </p:nvSpPr>
        <p:spPr/>
        <p:txBody>
          <a:bodyPr/>
          <a:lstStyle/>
          <a:p>
            <a:pPr>
              <a:defRPr/>
            </a:pPr>
            <a:fld id="{7CA3B053-DD34-B645-BCE5-0B617BE5BFE4}" type="slidenum">
              <a:rPr lang="en-US" smtClean="0"/>
              <a:pPr>
                <a:defRPr/>
              </a:pPr>
              <a:t>16</a:t>
            </a:fld>
            <a:endParaRPr lang="en-US" dirty="0"/>
          </a:p>
        </p:txBody>
      </p:sp>
    </p:spTree>
    <p:extLst>
      <p:ext uri="{BB962C8B-B14F-4D97-AF65-F5344CB8AC3E}">
        <p14:creationId xmlns:p14="http://schemas.microsoft.com/office/powerpoint/2010/main" val="3433323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Potential Brand Attributes</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7.1)</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17</a:t>
            </a:fld>
            <a:endParaRPr lang="en-US" dirty="0"/>
          </a:p>
        </p:txBody>
      </p:sp>
      <p:pic>
        <p:nvPicPr>
          <p:cNvPr id="1026" name="Picture 2"/>
          <p:cNvPicPr>
            <a:picLocks noChangeAspect="1" noChangeArrowheads="1"/>
          </p:cNvPicPr>
          <p:nvPr/>
        </p:nvPicPr>
        <p:blipFill>
          <a:blip r:embed="rId2"/>
          <a:srcRect/>
          <a:stretch>
            <a:fillRect/>
          </a:stretch>
        </p:blipFill>
        <p:spPr bwMode="auto">
          <a:xfrm>
            <a:off x="1584037" y="1528617"/>
            <a:ext cx="6927224" cy="4792807"/>
          </a:xfrm>
          <a:prstGeom prst="rect">
            <a:avLst/>
          </a:prstGeom>
          <a:noFill/>
          <a:ln w="9525">
            <a:noFill/>
            <a:miter lim="800000"/>
            <a:headEnd/>
            <a:tailEnd/>
          </a:ln>
          <a:effectLst/>
        </p:spPr>
      </p:pic>
    </p:spTree>
    <p:extLst>
      <p:ext uri="{BB962C8B-B14F-4D97-AF65-F5344CB8AC3E}">
        <p14:creationId xmlns:p14="http://schemas.microsoft.com/office/powerpoint/2010/main" val="14053347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562600"/>
          </a:xfrm>
        </p:spPr>
        <p:txBody>
          <a:bodyPr>
            <a:normAutofit fontScale="92500" lnSpcReduction="10000"/>
          </a:bodyPr>
          <a:lstStyle/>
          <a:p>
            <a:pPr eaLnBrk="1" hangingPunct="1"/>
            <a:r>
              <a:rPr lang="en-US" dirty="0" smtClean="0">
                <a:ln>
                  <a:noFill/>
                </a:ln>
                <a:latin typeface="Rockwell" charset="0"/>
                <a:ea typeface="ＭＳ Ｐゴシック" charset="0"/>
                <a:cs typeface="ＭＳ Ｐゴシック" charset="0"/>
              </a:rPr>
              <a:t>Corporate Branding</a:t>
            </a:r>
            <a:endParaRPr lang="en-US" dirty="0">
              <a:ln>
                <a:noFill/>
              </a:ln>
              <a:latin typeface="Rockwell" charset="0"/>
              <a:ea typeface="ＭＳ Ｐゴシック" charset="0"/>
              <a:cs typeface="ＭＳ Ｐゴシック" charset="0"/>
            </a:endParaRPr>
          </a:p>
          <a:p>
            <a:pPr lvl="1" eaLnBrk="1" hangingPunct="1"/>
            <a:r>
              <a:rPr lang="en-US" sz="1900" dirty="0" smtClean="0">
                <a:ln>
                  <a:noFill/>
                </a:ln>
                <a:latin typeface="Rockwell" charset="0"/>
                <a:ea typeface="ＭＳ Ｐゴシック" charset="0"/>
              </a:rPr>
              <a:t>Equally as important as product-related branding</a:t>
            </a:r>
          </a:p>
          <a:p>
            <a:pPr lvl="1" eaLnBrk="1" hangingPunct="1"/>
            <a:r>
              <a:rPr lang="en-US" sz="1900" dirty="0" smtClean="0">
                <a:ln>
                  <a:noFill/>
                </a:ln>
                <a:latin typeface="Rockwell" charset="0"/>
                <a:ea typeface="ＭＳ Ｐゴシック" charset="0"/>
              </a:rPr>
              <a:t>Aimed at a variety of stakeholders</a:t>
            </a:r>
          </a:p>
          <a:p>
            <a:pPr lvl="1" eaLnBrk="1" hangingPunct="1"/>
            <a:r>
              <a:rPr lang="en-US" sz="1900" dirty="0" smtClean="0">
                <a:ln>
                  <a:noFill/>
                </a:ln>
                <a:latin typeface="Rockwell" charset="0"/>
                <a:ea typeface="ＭＳ Ｐゴシック" charset="0"/>
              </a:rPr>
              <a:t>Designed to build and enhance the firm’s reputation</a:t>
            </a:r>
            <a:endParaRPr lang="en-US" sz="1900"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Basic Branding Decisions</a:t>
            </a:r>
            <a:endParaRPr lang="en-US" dirty="0">
              <a:ln>
                <a:noFill/>
              </a:ln>
              <a:latin typeface="Rockwell" charset="0"/>
              <a:ea typeface="ＭＳ Ｐゴシック" charset="0"/>
              <a:cs typeface="ＭＳ Ｐゴシック" charset="0"/>
            </a:endParaRPr>
          </a:p>
          <a:p>
            <a:pPr lvl="1" eaLnBrk="1" hangingPunct="1"/>
            <a:r>
              <a:rPr lang="en-US" sz="1900" dirty="0" smtClean="0">
                <a:ln>
                  <a:noFill/>
                </a:ln>
                <a:latin typeface="Rockwell" charset="0"/>
                <a:ea typeface="ＭＳ Ｐゴシック" charset="0"/>
              </a:rPr>
              <a:t>Manufacturer vs. private-label brands</a:t>
            </a:r>
          </a:p>
          <a:p>
            <a:pPr lvl="1" eaLnBrk="1" hangingPunct="1"/>
            <a:r>
              <a:rPr lang="en-US" sz="1900" dirty="0" smtClean="0">
                <a:ln>
                  <a:noFill/>
                </a:ln>
                <a:latin typeface="Rockwell" charset="0"/>
                <a:ea typeface="ＭＳ Ｐゴシック" charset="0"/>
              </a:rPr>
              <a:t>Individual vs. family branding</a:t>
            </a:r>
            <a:endParaRPr lang="en-US" sz="1900"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Strategic Brand Alliances</a:t>
            </a:r>
            <a:endParaRPr lang="en-US" dirty="0">
              <a:ln>
                <a:noFill/>
              </a:ln>
              <a:latin typeface="Rockwell" charset="0"/>
              <a:ea typeface="ＭＳ Ｐゴシック" charset="0"/>
              <a:cs typeface="ＭＳ Ｐゴシック" charset="0"/>
            </a:endParaRPr>
          </a:p>
          <a:p>
            <a:pPr lvl="1" eaLnBrk="1" hangingPunct="1"/>
            <a:r>
              <a:rPr lang="en-US" sz="1900" dirty="0" smtClean="0">
                <a:ln>
                  <a:noFill/>
                </a:ln>
                <a:latin typeface="Rockwell" charset="0"/>
                <a:ea typeface="ＭＳ Ｐゴシック" charset="0"/>
              </a:rPr>
              <a:t>Cobranding</a:t>
            </a:r>
          </a:p>
          <a:p>
            <a:pPr lvl="1" eaLnBrk="1" hangingPunct="1"/>
            <a:r>
              <a:rPr lang="en-US" sz="1900" dirty="0" smtClean="0">
                <a:ln>
                  <a:noFill/>
                </a:ln>
                <a:latin typeface="Rockwell" charset="0"/>
                <a:ea typeface="ＭＳ Ｐゴシック" charset="0"/>
              </a:rPr>
              <a:t>Brand licensing</a:t>
            </a:r>
            <a:endParaRPr lang="en-US" sz="1900"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Brand Value</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B</a:t>
            </a:r>
            <a:r>
              <a:rPr lang="en-US" sz="1900" dirty="0" smtClean="0">
                <a:ln>
                  <a:noFill/>
                </a:ln>
                <a:latin typeface="Rockwell" charset="0"/>
                <a:ea typeface="ＭＳ Ｐゴシック" charset="0"/>
              </a:rPr>
              <a:t>rand loyalty</a:t>
            </a:r>
          </a:p>
          <a:p>
            <a:pPr lvl="1" eaLnBrk="1" hangingPunct="1"/>
            <a:r>
              <a:rPr lang="en-US" sz="1900" dirty="0" smtClean="0">
                <a:ln>
                  <a:noFill/>
                </a:ln>
                <a:latin typeface="Rockwell" charset="0"/>
                <a:ea typeface="ＭＳ Ｐゴシック" charset="0"/>
              </a:rPr>
              <a:t>Brand equity</a:t>
            </a:r>
          </a:p>
          <a:p>
            <a:pPr eaLnBrk="1" hangingPunct="1"/>
            <a:r>
              <a:rPr lang="en-US" dirty="0" smtClean="0">
                <a:ln>
                  <a:noFill/>
                </a:ln>
                <a:latin typeface="Rockwell" charset="0"/>
                <a:ea typeface="ＭＳ Ｐゴシック" charset="0"/>
              </a:rPr>
              <a:t>Packaging and Labeling</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Strategic Issues in </a:t>
            </a:r>
            <a:r>
              <a:rPr lang="en-US" dirty="0" smtClean="0">
                <a:ln>
                  <a:noFill/>
                </a:ln>
                <a:latin typeface="Rockwell" charset="0"/>
                <a:ea typeface="ＭＳ Ｐゴシック" charset="0"/>
                <a:cs typeface="ＭＳ Ｐゴシック" charset="0"/>
              </a:rPr>
              <a:t>Branding</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18</a:t>
            </a:fld>
            <a:endParaRPr lang="en-US" dirty="0"/>
          </a:p>
        </p:txBody>
      </p:sp>
    </p:spTree>
    <p:extLst>
      <p:ext uri="{BB962C8B-B14F-4D97-AF65-F5344CB8AC3E}">
        <p14:creationId xmlns:p14="http://schemas.microsoft.com/office/powerpoint/2010/main" val="21270507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a:t>
            </a:r>
            <a:r>
              <a:rPr lang="en-US" dirty="0" smtClean="0">
                <a:ln>
                  <a:noFill/>
                </a:ln>
                <a:latin typeface="Rockwell" charset="0"/>
                <a:ea typeface="ＭＳ Ｐゴシック" charset="0"/>
                <a:cs typeface="ＭＳ Ｐゴシック" charset="0"/>
              </a:rPr>
              <a:t>Strongest and Weakest U.S. Corporate Reputations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7.2)</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19</a:t>
            </a:fld>
            <a:endParaRPr lang="en-US" dirty="0"/>
          </a:p>
        </p:txBody>
      </p:sp>
      <p:pic>
        <p:nvPicPr>
          <p:cNvPr id="2050" name="Picture 2"/>
          <p:cNvPicPr>
            <a:picLocks noChangeAspect="1" noChangeArrowheads="1"/>
          </p:cNvPicPr>
          <p:nvPr/>
        </p:nvPicPr>
        <p:blipFill>
          <a:blip r:embed="rId2"/>
          <a:srcRect/>
          <a:stretch>
            <a:fillRect/>
          </a:stretch>
        </p:blipFill>
        <p:spPr bwMode="auto">
          <a:xfrm>
            <a:off x="3106487" y="1295400"/>
            <a:ext cx="3911706" cy="5391150"/>
          </a:xfrm>
          <a:prstGeom prst="rect">
            <a:avLst/>
          </a:prstGeom>
          <a:noFill/>
          <a:ln w="9525">
            <a:noFill/>
            <a:miter lim="800000"/>
            <a:headEnd/>
            <a:tailEnd/>
          </a:ln>
          <a:effectLst/>
        </p:spPr>
      </p:pic>
    </p:spTree>
    <p:extLst>
      <p:ext uri="{BB962C8B-B14F-4D97-AF65-F5344CB8AC3E}">
        <p14:creationId xmlns:p14="http://schemas.microsoft.com/office/powerpoint/2010/main" val="2931602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eaLnBrk="1" hangingPunct="1"/>
            <a:r>
              <a:rPr lang="en-US" dirty="0" smtClean="0">
                <a:ln>
                  <a:noFill/>
                </a:ln>
                <a:latin typeface="Rockwell" charset="0"/>
                <a:ea typeface="ＭＳ Ｐゴシック" charset="0"/>
                <a:cs typeface="ＭＳ Ｐゴシック" charset="0"/>
              </a:rPr>
              <a:t>Defines </a:t>
            </a:r>
            <a:r>
              <a:rPr lang="en-US" dirty="0">
                <a:ln>
                  <a:noFill/>
                </a:ln>
                <a:latin typeface="Rockwell" charset="0"/>
                <a:ea typeface="ＭＳ Ｐゴシック" charset="0"/>
                <a:cs typeface="ＭＳ Ｐゴシック" charset="0"/>
              </a:rPr>
              <a:t>what the organization does and why it exists</a:t>
            </a:r>
          </a:p>
          <a:p>
            <a:pPr eaLnBrk="1" hangingPunct="1"/>
            <a:r>
              <a:rPr lang="en-US" dirty="0" smtClean="0">
                <a:ln>
                  <a:noFill/>
                </a:ln>
                <a:latin typeface="Rockwell" charset="0"/>
                <a:ea typeface="ＭＳ Ｐゴシック" charset="0"/>
                <a:cs typeface="ＭＳ Ｐゴシック" charset="0"/>
              </a:rPr>
              <a:t>A </a:t>
            </a:r>
            <a:r>
              <a:rPr lang="en-US" dirty="0">
                <a:ln>
                  <a:noFill/>
                </a:ln>
                <a:latin typeface="Rockwell" charset="0"/>
                <a:ea typeface="ＭＳ Ｐゴシック" charset="0"/>
                <a:cs typeface="ＭＳ Ｐゴシック" charset="0"/>
              </a:rPr>
              <a:t>product </a:t>
            </a:r>
            <a:r>
              <a:rPr lang="en-US" dirty="0" smtClean="0">
                <a:ln>
                  <a:noFill/>
                </a:ln>
                <a:latin typeface="Rockwell" charset="0"/>
                <a:ea typeface="ＭＳ Ｐゴシック" charset="0"/>
                <a:cs typeface="ＭＳ Ｐゴシック" charset="0"/>
              </a:rPr>
              <a:t>offering’s </a:t>
            </a:r>
            <a:r>
              <a:rPr lang="en-US" dirty="0">
                <a:ln>
                  <a:noFill/>
                </a:ln>
                <a:latin typeface="Rockwell" charset="0"/>
                <a:ea typeface="ＭＳ Ｐゴシック" charset="0"/>
                <a:cs typeface="ＭＳ Ｐゴシック" charset="0"/>
              </a:rPr>
              <a:t>real value comes from its ability to deliver benefits that </a:t>
            </a:r>
            <a:r>
              <a:rPr lang="en-US" dirty="0" smtClean="0">
                <a:ln>
                  <a:noFill/>
                </a:ln>
                <a:latin typeface="Rockwell" charset="0"/>
                <a:ea typeface="ＭＳ Ｐゴシック" charset="0"/>
                <a:cs typeface="ＭＳ Ｐゴシック" charset="0"/>
              </a:rPr>
              <a:t>enhance a customer’s situation or solve a customer’s problems.</a:t>
            </a:r>
          </a:p>
          <a:p>
            <a:pPr eaLnBrk="1" hangingPunct="1"/>
            <a:r>
              <a:rPr lang="en-US" dirty="0" smtClean="0">
                <a:ln>
                  <a:noFill/>
                </a:ln>
                <a:latin typeface="Rockwell" charset="0"/>
                <a:ea typeface="ＭＳ Ｐゴシック" charset="0"/>
                <a:cs typeface="ＭＳ Ｐゴシック" charset="0"/>
              </a:rPr>
              <a:t>Products fall into two general categories</a:t>
            </a:r>
          </a:p>
          <a:p>
            <a:pPr lvl="1" eaLnBrk="1" hangingPunct="1"/>
            <a:r>
              <a:rPr lang="en-US" dirty="0" smtClean="0">
                <a:ln>
                  <a:noFill/>
                </a:ln>
                <a:latin typeface="Rockwell" charset="0"/>
                <a:ea typeface="ＭＳ Ｐゴシック" charset="0"/>
                <a:cs typeface="ＭＳ Ｐゴシック" charset="0"/>
              </a:rPr>
              <a:t>Consumer products – for personal use and enjoyment</a:t>
            </a:r>
          </a:p>
          <a:p>
            <a:pPr lvl="1" eaLnBrk="1" hangingPunct="1"/>
            <a:r>
              <a:rPr lang="en-US" dirty="0" smtClean="0">
                <a:ln>
                  <a:noFill/>
                </a:ln>
                <a:latin typeface="Rockwell" charset="0"/>
                <a:ea typeface="ＭＳ Ｐゴシック" charset="0"/>
                <a:cs typeface="ＭＳ Ｐゴシック" charset="0"/>
              </a:rPr>
              <a:t>Business products – for resale, use in making other products, or use in a firm’s operations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Product Strategy</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2</a:t>
            </a:fld>
            <a:endParaRPr lang="en-US" dirty="0"/>
          </a:p>
        </p:txBody>
      </p:sp>
    </p:spTree>
    <p:extLst>
      <p:ext uri="{BB962C8B-B14F-4D97-AF65-F5344CB8AC3E}">
        <p14:creationId xmlns:p14="http://schemas.microsoft.com/office/powerpoint/2010/main" val="2037592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eaLnBrk="1" hangingPunct="1"/>
            <a:r>
              <a:rPr lang="en-US" dirty="0" smtClean="0">
                <a:ln>
                  <a:noFill/>
                </a:ln>
                <a:latin typeface="Rockwell" charset="0"/>
                <a:ea typeface="ＭＳ Ｐゴシック" charset="0"/>
                <a:cs typeface="ＭＳ Ｐゴシック" charset="0"/>
              </a:rPr>
              <a:t>Product Identification</a:t>
            </a:r>
          </a:p>
          <a:p>
            <a:pPr eaLnBrk="1" hangingPunct="1"/>
            <a:r>
              <a:rPr lang="en-US" dirty="0" smtClean="0">
                <a:ln>
                  <a:noFill/>
                </a:ln>
                <a:latin typeface="Rockwell" charset="0"/>
                <a:ea typeface="ＭＳ Ｐゴシック" charset="0"/>
                <a:cs typeface="ＭＳ Ｐゴシック" charset="0"/>
              </a:rPr>
              <a:t>Comparison Shopping</a:t>
            </a:r>
          </a:p>
          <a:p>
            <a:pPr eaLnBrk="1" hangingPunct="1"/>
            <a:r>
              <a:rPr lang="en-US" dirty="0" smtClean="0">
                <a:ln>
                  <a:noFill/>
                </a:ln>
                <a:latin typeface="Rockwell" charset="0"/>
                <a:ea typeface="ＭＳ Ｐゴシック" charset="0"/>
                <a:cs typeface="ＭＳ Ｐゴシック" charset="0"/>
              </a:rPr>
              <a:t>Shopping Efficiency</a:t>
            </a:r>
          </a:p>
          <a:p>
            <a:pPr eaLnBrk="1" hangingPunct="1"/>
            <a:r>
              <a:rPr lang="en-US" dirty="0" smtClean="0">
                <a:ln>
                  <a:noFill/>
                </a:ln>
                <a:latin typeface="Rockwell" charset="0"/>
                <a:ea typeface="ＭＳ Ｐゴシック" charset="0"/>
                <a:cs typeface="ＭＳ Ｐゴシック" charset="0"/>
              </a:rPr>
              <a:t>Risk Reduction</a:t>
            </a:r>
          </a:p>
          <a:p>
            <a:pPr eaLnBrk="1" hangingPunct="1"/>
            <a:r>
              <a:rPr lang="en-US" dirty="0" smtClean="0">
                <a:ln>
                  <a:noFill/>
                </a:ln>
                <a:latin typeface="Rockwell" charset="0"/>
                <a:ea typeface="ＭＳ Ｐゴシック" charset="0"/>
                <a:cs typeface="ＭＳ Ｐゴシック" charset="0"/>
              </a:rPr>
              <a:t>Product Acceptance</a:t>
            </a:r>
          </a:p>
          <a:p>
            <a:pPr eaLnBrk="1" hangingPunct="1"/>
            <a:r>
              <a:rPr lang="en-US" dirty="0" smtClean="0">
                <a:ln>
                  <a:noFill/>
                </a:ln>
                <a:latin typeface="Rockwell" charset="0"/>
                <a:ea typeface="ＭＳ Ｐゴシック" charset="0"/>
                <a:cs typeface="ＭＳ Ｐゴシック" charset="0"/>
              </a:rPr>
              <a:t>Enhanced Self-Image</a:t>
            </a:r>
          </a:p>
          <a:p>
            <a:pPr eaLnBrk="1" hangingPunct="1"/>
            <a:r>
              <a:rPr lang="en-US" dirty="0" smtClean="0">
                <a:ln>
                  <a:noFill/>
                </a:ln>
                <a:latin typeface="Rockwell" charset="0"/>
                <a:ea typeface="ＭＳ Ｐゴシック" charset="0"/>
                <a:cs typeface="ＭＳ Ｐゴシック" charset="0"/>
              </a:rPr>
              <a:t>Enhanced Product Loyalty</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Advantages of Branding</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20</a:t>
            </a:fld>
            <a:endParaRPr lang="en-US" dirty="0"/>
          </a:p>
        </p:txBody>
      </p:sp>
    </p:spTree>
    <p:extLst>
      <p:ext uri="{BB962C8B-B14F-4D97-AF65-F5344CB8AC3E}">
        <p14:creationId xmlns:p14="http://schemas.microsoft.com/office/powerpoint/2010/main" val="8141984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151582"/>
          </a:xfrm>
        </p:spPr>
        <p:txBody>
          <a:bodyPr>
            <a:normAutofit/>
          </a:bodyPr>
          <a:lstStyle/>
          <a:p>
            <a:pPr eaLnBrk="1" hangingPunct="1"/>
            <a:r>
              <a:rPr lang="en-US" dirty="0">
                <a:ln>
                  <a:noFill/>
                </a:ln>
                <a:latin typeface="Rockwell" charset="0"/>
                <a:ea typeface="ＭＳ Ｐゴシック" charset="0"/>
                <a:cs typeface="ＭＳ Ｐゴシック" charset="0"/>
              </a:rPr>
              <a:t>Manufacturer vs. Private-Label Brands</a:t>
            </a:r>
          </a:p>
          <a:p>
            <a:pPr lvl="1" eaLnBrk="1" hangingPunct="1"/>
            <a:r>
              <a:rPr lang="en-US" dirty="0" smtClean="0">
                <a:ln>
                  <a:noFill/>
                </a:ln>
                <a:latin typeface="Rockwell" charset="0"/>
                <a:ea typeface="ＭＳ Ｐゴシック" charset="0"/>
              </a:rPr>
              <a:t>Private-label brands are owned by the merchants that sell them (Gap, Craftsman, Sam’s Choice)</a:t>
            </a:r>
          </a:p>
          <a:p>
            <a:pPr lvl="1" eaLnBrk="1" hangingPunct="1"/>
            <a:r>
              <a:rPr lang="en-US" dirty="0" smtClean="0">
                <a:ln>
                  <a:noFill/>
                </a:ln>
                <a:latin typeface="Rockwell" charset="0"/>
                <a:ea typeface="ＭＳ Ｐゴシック" charset="0"/>
              </a:rPr>
              <a:t>Private</a:t>
            </a:r>
            <a:r>
              <a:rPr lang="en-US" dirty="0">
                <a:ln>
                  <a:noFill/>
                </a:ln>
                <a:latin typeface="Rockwell" charset="0"/>
                <a:ea typeface="ＭＳ Ｐゴシック" charset="0"/>
              </a:rPr>
              <a:t>-label brands are more profitable for the retailer</a:t>
            </a:r>
          </a:p>
          <a:p>
            <a:pPr lvl="1" eaLnBrk="1" hangingPunct="1"/>
            <a:r>
              <a:rPr lang="en-US" dirty="0">
                <a:ln>
                  <a:noFill/>
                </a:ln>
                <a:latin typeface="Rockwell" charset="0"/>
                <a:ea typeface="ＭＳ Ｐゴシック" charset="0"/>
              </a:rPr>
              <a:t>Manufacturer brands have built-in demand</a:t>
            </a:r>
          </a:p>
          <a:p>
            <a:pPr eaLnBrk="1" hangingPunct="1"/>
            <a:r>
              <a:rPr lang="en-US" dirty="0" smtClean="0">
                <a:ln>
                  <a:noFill/>
                </a:ln>
                <a:latin typeface="Rockwell" charset="0"/>
                <a:ea typeface="ＭＳ Ｐゴシック" charset="0"/>
                <a:cs typeface="ＭＳ Ｐゴシック" charset="0"/>
              </a:rPr>
              <a:t>Individual vs. Family Branding</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Individual branding – when a firm gives each of its product offerings a different brand name</a:t>
            </a:r>
          </a:p>
          <a:p>
            <a:pPr lvl="1" eaLnBrk="1" hangingPunct="1"/>
            <a:r>
              <a:rPr lang="en-US" dirty="0" smtClean="0">
                <a:ln>
                  <a:noFill/>
                </a:ln>
                <a:latin typeface="Rockwell" charset="0"/>
                <a:ea typeface="ＭＳ Ｐゴシック" charset="0"/>
              </a:rPr>
              <a:t>Family branding – when a firm uses the same name or part of the brand name on every product</a:t>
            </a:r>
          </a:p>
          <a:p>
            <a:pPr lvl="1" eaLnBrk="1" hangingPunct="1">
              <a:lnSpc>
                <a:spcPct val="70000"/>
              </a:lnSpc>
            </a:pPr>
            <a:endParaRPr lang="en-US" dirty="0" smtClean="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Basic Branding Decisions</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21</a:t>
            </a:fld>
            <a:endParaRPr lang="en-US" dirty="0"/>
          </a:p>
        </p:txBody>
      </p:sp>
    </p:spTree>
    <p:extLst>
      <p:ext uri="{BB962C8B-B14F-4D97-AF65-F5344CB8AC3E}">
        <p14:creationId xmlns:p14="http://schemas.microsoft.com/office/powerpoint/2010/main" val="3528769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Manufacturer (Name) Brands versus Private-Label Brands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7.3)</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22</a:t>
            </a:fld>
            <a:endParaRPr lang="en-US" dirty="0"/>
          </a:p>
        </p:txBody>
      </p:sp>
      <p:pic>
        <p:nvPicPr>
          <p:cNvPr id="3074" name="Picture 2"/>
          <p:cNvPicPr>
            <a:picLocks noChangeAspect="1" noChangeArrowheads="1"/>
          </p:cNvPicPr>
          <p:nvPr/>
        </p:nvPicPr>
        <p:blipFill>
          <a:blip r:embed="rId2"/>
          <a:srcRect/>
          <a:stretch>
            <a:fillRect/>
          </a:stretch>
        </p:blipFill>
        <p:spPr bwMode="auto">
          <a:xfrm>
            <a:off x="2064326" y="1588148"/>
            <a:ext cx="5740401" cy="4733277"/>
          </a:xfrm>
          <a:prstGeom prst="rect">
            <a:avLst/>
          </a:prstGeom>
          <a:noFill/>
          <a:ln w="9525">
            <a:noFill/>
            <a:miter lim="800000"/>
            <a:headEnd/>
            <a:tailEnd/>
          </a:ln>
          <a:effectLst/>
        </p:spPr>
      </p:pic>
    </p:spTree>
    <p:extLst>
      <p:ext uri="{BB962C8B-B14F-4D97-AF65-F5344CB8AC3E}">
        <p14:creationId xmlns:p14="http://schemas.microsoft.com/office/powerpoint/2010/main" val="16319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Cobranding</a:t>
            </a:r>
          </a:p>
          <a:p>
            <a:pPr lvl="1"/>
            <a:r>
              <a:rPr lang="en-US" dirty="0" smtClean="0"/>
              <a:t>The use of two or more brands on one product</a:t>
            </a:r>
          </a:p>
          <a:p>
            <a:pPr lvl="1"/>
            <a:r>
              <a:rPr lang="en-US" dirty="0" smtClean="0"/>
              <a:t>Leverages the image and reputation of multiple brands to create distinctive differentiation</a:t>
            </a:r>
          </a:p>
          <a:p>
            <a:r>
              <a:rPr lang="en-US" dirty="0" smtClean="0"/>
              <a:t>Brand Licensing</a:t>
            </a:r>
          </a:p>
          <a:p>
            <a:pPr lvl="1"/>
            <a:r>
              <a:rPr lang="en-US" dirty="0" smtClean="0"/>
              <a:t>A contractual agreement where a company permits an organization to use its brand on non-competing products in exchange for a licensing fee</a:t>
            </a:r>
          </a:p>
          <a:p>
            <a:pPr lvl="1"/>
            <a:r>
              <a:rPr lang="en-US" dirty="0" smtClean="0"/>
              <a:t>Licensed brands typically have instant recognition among consumers</a:t>
            </a:r>
            <a:endParaRPr lang="en-US" dirty="0"/>
          </a:p>
        </p:txBody>
      </p:sp>
      <p:sp>
        <p:nvSpPr>
          <p:cNvPr id="3" name="Title 2"/>
          <p:cNvSpPr>
            <a:spLocks noGrp="1"/>
          </p:cNvSpPr>
          <p:nvPr>
            <p:ph type="title"/>
          </p:nvPr>
        </p:nvSpPr>
        <p:spPr/>
        <p:txBody>
          <a:bodyPr/>
          <a:lstStyle/>
          <a:p>
            <a:r>
              <a:rPr lang="en-US" dirty="0" smtClean="0"/>
              <a:t>Strategic Brand Alliances</a:t>
            </a:r>
            <a:endParaRPr lang="en-US" dirty="0"/>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23</a:t>
            </a:fld>
            <a:endParaRPr lang="en-US" dirty="0"/>
          </a:p>
        </p:txBody>
      </p:sp>
    </p:spTree>
    <p:extLst>
      <p:ext uri="{BB962C8B-B14F-4D97-AF65-F5344CB8AC3E}">
        <p14:creationId xmlns:p14="http://schemas.microsoft.com/office/powerpoint/2010/main" val="931318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Brand Loyalty</a:t>
            </a:r>
          </a:p>
          <a:p>
            <a:pPr lvl="1"/>
            <a:r>
              <a:rPr lang="en-US" dirty="0" smtClean="0"/>
              <a:t>A customer-centric view of brand value</a:t>
            </a:r>
          </a:p>
          <a:p>
            <a:pPr lvl="1"/>
            <a:r>
              <a:rPr lang="en-US" dirty="0" smtClean="0"/>
              <a:t>A positive attitude toward a brand that causes customers to have a consistent preference for the brand</a:t>
            </a:r>
          </a:p>
          <a:p>
            <a:pPr lvl="1"/>
            <a:r>
              <a:rPr lang="en-US" dirty="0" smtClean="0"/>
              <a:t>Three degrees:</a:t>
            </a:r>
          </a:p>
          <a:p>
            <a:pPr lvl="2"/>
            <a:r>
              <a:rPr lang="en-US" dirty="0" smtClean="0"/>
              <a:t>Brand recognition</a:t>
            </a:r>
          </a:p>
          <a:p>
            <a:pPr lvl="2"/>
            <a:r>
              <a:rPr lang="en-US" dirty="0" smtClean="0"/>
              <a:t>Brand preference</a:t>
            </a:r>
          </a:p>
          <a:p>
            <a:pPr lvl="2"/>
            <a:r>
              <a:rPr lang="en-US" dirty="0" smtClean="0"/>
              <a:t>Brand insistence</a:t>
            </a:r>
          </a:p>
          <a:p>
            <a:r>
              <a:rPr lang="en-US" dirty="0" smtClean="0"/>
              <a:t>Brand Equity</a:t>
            </a:r>
          </a:p>
          <a:p>
            <a:pPr lvl="1"/>
            <a:r>
              <a:rPr lang="en-US" dirty="0" smtClean="0"/>
              <a:t>A firm-centric view of brand value</a:t>
            </a:r>
          </a:p>
          <a:p>
            <a:pPr lvl="1"/>
            <a:r>
              <a:rPr lang="en-US" dirty="0" smtClean="0"/>
              <a:t>The marketing and financial value associated with a brand’s position in the marketplace</a:t>
            </a:r>
            <a:endParaRPr lang="en-US" dirty="0"/>
          </a:p>
        </p:txBody>
      </p:sp>
      <p:sp>
        <p:nvSpPr>
          <p:cNvPr id="3" name="Title 2"/>
          <p:cNvSpPr>
            <a:spLocks noGrp="1"/>
          </p:cNvSpPr>
          <p:nvPr>
            <p:ph type="title"/>
          </p:nvPr>
        </p:nvSpPr>
        <p:spPr/>
        <p:txBody>
          <a:bodyPr/>
          <a:lstStyle/>
          <a:p>
            <a:r>
              <a:rPr lang="en-US" dirty="0" smtClean="0"/>
              <a:t>Brand Value</a:t>
            </a:r>
            <a:endParaRPr lang="en-US" dirty="0"/>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24</a:t>
            </a:fld>
            <a:endParaRPr lang="en-US" dirty="0"/>
          </a:p>
        </p:txBody>
      </p:sp>
    </p:spTree>
    <p:extLst>
      <p:ext uri="{BB962C8B-B14F-4D97-AF65-F5344CB8AC3E}">
        <p14:creationId xmlns:p14="http://schemas.microsoft.com/office/powerpoint/2010/main" val="4166375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a:t>
            </a:r>
            <a:r>
              <a:rPr lang="en-US" dirty="0" smtClean="0">
                <a:ln>
                  <a:noFill/>
                </a:ln>
                <a:latin typeface="Rockwell" charset="0"/>
                <a:ea typeface="ＭＳ Ｐゴシック" charset="0"/>
                <a:cs typeface="ＭＳ Ｐゴシック" charset="0"/>
              </a:rPr>
              <a:t>World’s </a:t>
            </a:r>
            <a:r>
              <a:rPr lang="en-US" dirty="0">
                <a:ln>
                  <a:noFill/>
                </a:ln>
                <a:latin typeface="Rockwell" charset="0"/>
                <a:ea typeface="ＭＳ Ｐゴシック" charset="0"/>
                <a:cs typeface="ＭＳ Ｐゴシック" charset="0"/>
              </a:rPr>
              <a:t>Twenty-Five Most Valuable Brands (Exhibit </a:t>
            </a:r>
            <a:r>
              <a:rPr lang="en-US" dirty="0" smtClean="0">
                <a:ln>
                  <a:noFill/>
                </a:ln>
                <a:latin typeface="Rockwell" charset="0"/>
                <a:ea typeface="ＭＳ Ｐゴシック" charset="0"/>
                <a:cs typeface="ＭＳ Ｐゴシック" charset="0"/>
              </a:rPr>
              <a:t>7.4)</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25</a:t>
            </a:fld>
            <a:endParaRPr lang="en-US" dirty="0"/>
          </a:p>
        </p:txBody>
      </p:sp>
      <p:pic>
        <p:nvPicPr>
          <p:cNvPr id="4098" name="Picture 2"/>
          <p:cNvPicPr>
            <a:picLocks noChangeAspect="1" noChangeArrowheads="1"/>
          </p:cNvPicPr>
          <p:nvPr/>
        </p:nvPicPr>
        <p:blipFill>
          <a:blip r:embed="rId2"/>
          <a:srcRect/>
          <a:stretch>
            <a:fillRect/>
          </a:stretch>
        </p:blipFill>
        <p:spPr bwMode="auto">
          <a:xfrm>
            <a:off x="2986578" y="1295399"/>
            <a:ext cx="4478135" cy="5262275"/>
          </a:xfrm>
          <a:prstGeom prst="rect">
            <a:avLst/>
          </a:prstGeom>
          <a:noFill/>
          <a:ln w="9525">
            <a:noFill/>
            <a:miter lim="800000"/>
            <a:headEnd/>
            <a:tailEnd/>
          </a:ln>
          <a:effectLst/>
        </p:spPr>
      </p:pic>
    </p:spTree>
    <p:extLst>
      <p:ext uri="{BB962C8B-B14F-4D97-AF65-F5344CB8AC3E}">
        <p14:creationId xmlns:p14="http://schemas.microsoft.com/office/powerpoint/2010/main" val="30539419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26143" y="160867"/>
            <a:ext cx="8173357" cy="5254776"/>
          </a:xfrm>
        </p:spPr>
        <p:txBody>
          <a:bodyPr/>
          <a:lstStyle/>
          <a:p>
            <a:pPr lvl="0"/>
            <a:r>
              <a:rPr lang="en-US" dirty="0">
                <a:latin typeface="+mn-lt"/>
              </a:rPr>
              <a:t>Compare the corporate reputation scores in Exhibit 7.2 with the brand valuations in Exhibit 7.4. Why does Apple sit at the top of both lists? How has the company used good branding and positioning strategy to achieve this result? </a:t>
            </a:r>
            <a:r>
              <a:rPr lang="en-US" dirty="0" smtClean="0">
                <a:latin typeface="+mn-lt"/>
              </a:rPr>
              <a:t>How </a:t>
            </a:r>
            <a:r>
              <a:rPr lang="en-US" dirty="0">
                <a:latin typeface="+mn-lt"/>
              </a:rPr>
              <a:t>is it that Wells Fargo can have a very high brand valuation, but a very low corporate reputation score</a:t>
            </a:r>
            <a:r>
              <a:rPr lang="en-US" dirty="0" smtClean="0">
                <a:latin typeface="+mn-lt"/>
              </a:rPr>
              <a:t>?</a:t>
            </a:r>
            <a:endParaRPr lang="en-US" dirty="0">
              <a:latin typeface="+mn-lt"/>
            </a:endParaRPr>
          </a:p>
        </p:txBody>
      </p:sp>
      <p:sp>
        <p:nvSpPr>
          <p:cNvPr id="4" name="Slide Number Placeholder 3"/>
          <p:cNvSpPr>
            <a:spLocks noGrp="1"/>
          </p:cNvSpPr>
          <p:nvPr>
            <p:ph type="sldNum" sz="quarter" idx="10"/>
          </p:nvPr>
        </p:nvSpPr>
        <p:spPr/>
        <p:txBody>
          <a:bodyPr/>
          <a:lstStyle/>
          <a:p>
            <a:pPr>
              <a:defRPr/>
            </a:pPr>
            <a:fld id="{7CA3B053-DD34-B645-BCE5-0B617BE5BFE4}" type="slidenum">
              <a:rPr lang="en-US" smtClean="0"/>
              <a:pPr>
                <a:defRPr/>
              </a:pPr>
              <a:t>26</a:t>
            </a:fld>
            <a:endParaRPr lang="en-US" dirty="0"/>
          </a:p>
        </p:txBody>
      </p:sp>
    </p:spTree>
    <p:extLst>
      <p:ext uri="{BB962C8B-B14F-4D97-AF65-F5344CB8AC3E}">
        <p14:creationId xmlns:p14="http://schemas.microsoft.com/office/powerpoint/2010/main" val="31337850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253182"/>
          </a:xfrm>
        </p:spPr>
        <p:txBody>
          <a:bodyPr>
            <a:normAutofit lnSpcReduction="10000"/>
          </a:bodyPr>
          <a:lstStyle/>
          <a:p>
            <a:pPr eaLnBrk="1" hangingPunct="1">
              <a:lnSpc>
                <a:spcPct val="110000"/>
              </a:lnSpc>
            </a:pPr>
            <a:r>
              <a:rPr lang="en-US" dirty="0">
                <a:ln>
                  <a:noFill/>
                </a:ln>
                <a:latin typeface="Rockwell" charset="0"/>
                <a:ea typeface="ＭＳ Ｐゴシック" charset="0"/>
                <a:cs typeface="ＭＳ Ｐゴシック" charset="0"/>
              </a:rPr>
              <a:t>Goes hand-in-hand with branding in developing a product, its benefits, its differentiation, and its image</a:t>
            </a:r>
          </a:p>
          <a:p>
            <a:pPr eaLnBrk="1" hangingPunct="1">
              <a:lnSpc>
                <a:spcPct val="110000"/>
              </a:lnSpc>
            </a:pPr>
            <a:r>
              <a:rPr lang="en-US" dirty="0">
                <a:ln>
                  <a:noFill/>
                </a:ln>
                <a:latin typeface="Rockwell" charset="0"/>
                <a:ea typeface="ＭＳ Ｐゴシック" charset="0"/>
                <a:cs typeface="ＭＳ Ｐゴシック" charset="0"/>
              </a:rPr>
              <a:t>Includes issues such as color, shape, size, convenience</a:t>
            </a:r>
          </a:p>
          <a:p>
            <a:pPr eaLnBrk="1" hangingPunct="1">
              <a:lnSpc>
                <a:spcPct val="110000"/>
              </a:lnSpc>
            </a:pPr>
            <a:r>
              <a:rPr lang="en-US" dirty="0">
                <a:ln>
                  <a:noFill/>
                </a:ln>
                <a:latin typeface="Rockwell" charset="0"/>
                <a:ea typeface="ＭＳ Ｐゴシック" charset="0"/>
                <a:cs typeface="ＭＳ Ｐゴシック" charset="0"/>
              </a:rPr>
              <a:t>Often used to reposition the product or give it new and improved features</a:t>
            </a:r>
          </a:p>
          <a:p>
            <a:pPr eaLnBrk="1" hangingPunct="1">
              <a:lnSpc>
                <a:spcPct val="110000"/>
              </a:lnSpc>
            </a:pPr>
            <a:r>
              <a:rPr lang="en-US" dirty="0">
                <a:ln>
                  <a:noFill/>
                </a:ln>
                <a:latin typeface="Rockwell" charset="0"/>
                <a:ea typeface="ＭＳ Ｐゴシック" charset="0"/>
                <a:cs typeface="ＭＳ Ｐゴシック" charset="0"/>
              </a:rPr>
              <a:t>Vital to helping customers make proper product selections</a:t>
            </a:r>
          </a:p>
          <a:p>
            <a:pPr eaLnBrk="1" hangingPunct="1">
              <a:lnSpc>
                <a:spcPct val="110000"/>
              </a:lnSpc>
            </a:pPr>
            <a:r>
              <a:rPr lang="en-US" dirty="0">
                <a:ln>
                  <a:noFill/>
                </a:ln>
                <a:latin typeface="Rockwell" charset="0"/>
                <a:ea typeface="ＭＳ Ｐゴシック" charset="0"/>
                <a:cs typeface="ＭＳ Ｐゴシック" charset="0"/>
              </a:rPr>
              <a:t>Can have important environmental and legal consequences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Packaging and Labeling</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27</a:t>
            </a:fld>
            <a:endParaRPr lang="en-US" dirty="0"/>
          </a:p>
        </p:txBody>
      </p:sp>
    </p:spTree>
    <p:extLst>
      <p:ext uri="{BB962C8B-B14F-4D97-AF65-F5344CB8AC3E}">
        <p14:creationId xmlns:p14="http://schemas.microsoft.com/office/powerpoint/2010/main" val="16114065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Content Placeholder 4"/>
          <p:cNvSpPr>
            <a:spLocks noGrp="1"/>
          </p:cNvSpPr>
          <p:nvPr>
            <p:ph idx="1"/>
          </p:nvPr>
        </p:nvSpPr>
        <p:spPr/>
        <p:txBody>
          <a:bodyPr/>
          <a:lstStyle/>
          <a:p>
            <a:pPr eaLnBrk="1" hangingPunct="1"/>
            <a:r>
              <a:rPr lang="en-US" dirty="0" smtClean="0">
                <a:ln>
                  <a:noFill/>
                </a:ln>
                <a:latin typeface="Rockwell" charset="0"/>
                <a:ea typeface="ＭＳ Ｐゴシック" charset="0"/>
                <a:cs typeface="ＭＳ Ｐゴシック" charset="0"/>
              </a:rPr>
              <a:t>Differentiation</a:t>
            </a:r>
            <a:endParaRPr lang="en-US" dirty="0">
              <a:ln>
                <a:noFill/>
              </a:ln>
              <a:latin typeface="Rockwell" charset="0"/>
              <a:ea typeface="ＭＳ Ｐゴシック" charset="0"/>
              <a:cs typeface="ＭＳ Ｐゴシック" charset="0"/>
            </a:endParaRPr>
          </a:p>
          <a:p>
            <a:pPr lvl="1" eaLnBrk="1" hangingPunct="1"/>
            <a:r>
              <a:rPr lang="en-US" dirty="0">
                <a:ln>
                  <a:noFill/>
                </a:ln>
                <a:latin typeface="Rockwell" charset="0"/>
                <a:ea typeface="ＭＳ Ｐゴシック" charset="0"/>
              </a:rPr>
              <a:t>Creating differences in the </a:t>
            </a:r>
            <a:r>
              <a:rPr lang="en-US" dirty="0" smtClean="0">
                <a:ln>
                  <a:noFill/>
                </a:ln>
                <a:latin typeface="Rockwell" charset="0"/>
                <a:ea typeface="ＭＳ Ｐゴシック" charset="0"/>
              </a:rPr>
              <a:t>firm’s product offering </a:t>
            </a:r>
            <a:r>
              <a:rPr lang="en-US" dirty="0">
                <a:ln>
                  <a:noFill/>
                </a:ln>
                <a:latin typeface="Rockwell" charset="0"/>
                <a:ea typeface="ＭＳ Ｐゴシック" charset="0"/>
              </a:rPr>
              <a:t>that set </a:t>
            </a:r>
            <a:r>
              <a:rPr lang="en-US" dirty="0" smtClean="0">
                <a:ln>
                  <a:noFill/>
                </a:ln>
                <a:latin typeface="Rockwell" charset="0"/>
                <a:ea typeface="ＭＳ Ｐゴシック" charset="0"/>
              </a:rPr>
              <a:t>it apart </a:t>
            </a:r>
            <a:r>
              <a:rPr lang="en-US" dirty="0">
                <a:ln>
                  <a:noFill/>
                </a:ln>
                <a:latin typeface="Rockwell" charset="0"/>
                <a:ea typeface="ＭＳ Ｐゴシック" charset="0"/>
              </a:rPr>
              <a:t>from competing offerings</a:t>
            </a:r>
          </a:p>
          <a:p>
            <a:pPr eaLnBrk="1" hangingPunct="1"/>
            <a:r>
              <a:rPr lang="en-US" dirty="0">
                <a:ln>
                  <a:noFill/>
                </a:ln>
                <a:latin typeface="Rockwell" charset="0"/>
                <a:ea typeface="ＭＳ Ｐゴシック" charset="0"/>
                <a:cs typeface="ＭＳ Ｐゴシック" charset="0"/>
              </a:rPr>
              <a:t>Positioning</a:t>
            </a:r>
          </a:p>
          <a:p>
            <a:pPr lvl="1" eaLnBrk="1" hangingPunct="1"/>
            <a:r>
              <a:rPr lang="en-US" dirty="0">
                <a:ln>
                  <a:noFill/>
                </a:ln>
                <a:latin typeface="Rockwell" charset="0"/>
                <a:ea typeface="ＭＳ Ｐゴシック" charset="0"/>
              </a:rPr>
              <a:t>Creating a mental image of the product offering and its differentiating </a:t>
            </a:r>
            <a:r>
              <a:rPr lang="en-US" dirty="0" smtClean="0">
                <a:ln>
                  <a:noFill/>
                </a:ln>
                <a:latin typeface="Rockwell" charset="0"/>
                <a:ea typeface="ＭＳ Ｐゴシック" charset="0"/>
              </a:rPr>
              <a:t>features in the minds of the target market</a:t>
            </a:r>
            <a:endParaRPr lang="en-US" dirty="0">
              <a:ln>
                <a:noFill/>
              </a:ln>
              <a:latin typeface="Rockwell" charset="0"/>
              <a:ea typeface="ＭＳ Ｐゴシック" charset="0"/>
            </a:endParaRPr>
          </a:p>
          <a:p>
            <a:pPr eaLnBrk="1" hangingPunct="1"/>
            <a:r>
              <a:rPr lang="en-US" dirty="0" smtClean="0">
                <a:ln>
                  <a:noFill/>
                </a:ln>
                <a:latin typeface="Rockwell" charset="0"/>
                <a:ea typeface="ＭＳ Ｐゴシック" charset="0"/>
                <a:cs typeface="ＭＳ Ｐゴシック" charset="0"/>
              </a:rPr>
              <a:t>Relative Position</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A product’s position vis-à-vis the competition</a:t>
            </a:r>
          </a:p>
          <a:p>
            <a:pPr lvl="1" eaLnBrk="1" hangingPunct="1"/>
            <a:r>
              <a:rPr lang="en-US" dirty="0" smtClean="0">
                <a:ln>
                  <a:noFill/>
                </a:ln>
                <a:latin typeface="Rockwell" charset="0"/>
                <a:ea typeface="ＭＳ Ｐゴシック" charset="0"/>
              </a:rPr>
              <a:t>Addressed through two tools</a:t>
            </a:r>
          </a:p>
          <a:p>
            <a:pPr lvl="2" eaLnBrk="1" hangingPunct="1"/>
            <a:r>
              <a:rPr lang="en-US" dirty="0" smtClean="0">
                <a:ln>
                  <a:noFill/>
                </a:ln>
                <a:latin typeface="Rockwell" charset="0"/>
                <a:ea typeface="ＭＳ Ｐゴシック" charset="0"/>
              </a:rPr>
              <a:t>Perceptual mapping</a:t>
            </a:r>
          </a:p>
          <a:p>
            <a:pPr lvl="2" eaLnBrk="1" hangingPunct="1"/>
            <a:r>
              <a:rPr lang="en-US" dirty="0" smtClean="0">
                <a:ln>
                  <a:noFill/>
                </a:ln>
                <a:latin typeface="Rockwell" charset="0"/>
                <a:ea typeface="ＭＳ Ｐゴシック" charset="0"/>
              </a:rPr>
              <a:t>Strategy canvas</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Differentiation and Positioning</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28</a:t>
            </a:fld>
            <a:endParaRPr lang="en-US" dirty="0"/>
          </a:p>
        </p:txBody>
      </p:sp>
    </p:spTree>
    <p:extLst>
      <p:ext uri="{BB962C8B-B14F-4D97-AF65-F5344CB8AC3E}">
        <p14:creationId xmlns:p14="http://schemas.microsoft.com/office/powerpoint/2010/main" val="20194513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Hypothetical Perceptual Map of the Automotive Market (Exhibit </a:t>
            </a:r>
            <a:r>
              <a:rPr lang="en-US" dirty="0" smtClean="0">
                <a:ln>
                  <a:noFill/>
                </a:ln>
                <a:latin typeface="Rockwell" charset="0"/>
                <a:ea typeface="ＭＳ Ｐゴシック" charset="0"/>
                <a:cs typeface="ＭＳ Ｐゴシック" charset="0"/>
              </a:rPr>
              <a:t>7.5)</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29</a:t>
            </a:fld>
            <a:endParaRPr lang="en-US" dirty="0"/>
          </a:p>
        </p:txBody>
      </p:sp>
      <p:pic>
        <p:nvPicPr>
          <p:cNvPr id="5122" name="Picture 2"/>
          <p:cNvPicPr>
            <a:picLocks noChangeAspect="1" noChangeArrowheads="1"/>
          </p:cNvPicPr>
          <p:nvPr/>
        </p:nvPicPr>
        <p:blipFill>
          <a:blip r:embed="rId2"/>
          <a:srcRect/>
          <a:stretch>
            <a:fillRect/>
          </a:stretch>
        </p:blipFill>
        <p:spPr bwMode="auto">
          <a:xfrm>
            <a:off x="1510145" y="1593274"/>
            <a:ext cx="7064252" cy="4589606"/>
          </a:xfrm>
          <a:prstGeom prst="rect">
            <a:avLst/>
          </a:prstGeom>
          <a:noFill/>
          <a:ln w="9525">
            <a:noFill/>
            <a:miter lim="800000"/>
            <a:headEnd/>
            <a:tailEnd/>
          </a:ln>
          <a:effectLst/>
        </p:spPr>
      </p:pic>
    </p:spTree>
    <p:extLst>
      <p:ext uri="{BB962C8B-B14F-4D97-AF65-F5344CB8AC3E}">
        <p14:creationId xmlns:p14="http://schemas.microsoft.com/office/powerpoint/2010/main" val="4180714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Convenience </a:t>
            </a:r>
            <a:r>
              <a:rPr lang="en-US" dirty="0">
                <a:ln>
                  <a:noFill/>
                </a:ln>
                <a:latin typeface="Rockwell" charset="0"/>
                <a:ea typeface="ＭＳ Ｐゴシック" charset="0"/>
                <a:cs typeface="ＭＳ Ｐゴシック" charset="0"/>
              </a:rPr>
              <a:t>Products</a:t>
            </a:r>
          </a:p>
          <a:p>
            <a:pPr eaLnBrk="1" hangingPunct="1"/>
            <a:r>
              <a:rPr lang="en-US" dirty="0">
                <a:ln>
                  <a:noFill/>
                </a:ln>
                <a:latin typeface="Rockwell" charset="0"/>
                <a:ea typeface="ＭＳ Ｐゴシック" charset="0"/>
                <a:cs typeface="ＭＳ Ｐゴシック" charset="0"/>
              </a:rPr>
              <a:t>Shopping Products</a:t>
            </a:r>
          </a:p>
          <a:p>
            <a:pPr eaLnBrk="1" hangingPunct="1"/>
            <a:r>
              <a:rPr lang="en-US" dirty="0">
                <a:ln>
                  <a:noFill/>
                </a:ln>
                <a:latin typeface="Rockwell" charset="0"/>
                <a:ea typeface="ＭＳ Ｐゴシック" charset="0"/>
                <a:cs typeface="ＭＳ Ｐゴシック" charset="0"/>
              </a:rPr>
              <a:t>Specialty Products</a:t>
            </a:r>
          </a:p>
          <a:p>
            <a:pPr eaLnBrk="1" hangingPunct="1"/>
            <a:r>
              <a:rPr lang="en-US" dirty="0">
                <a:ln>
                  <a:noFill/>
                </a:ln>
                <a:latin typeface="Rockwell" charset="0"/>
                <a:ea typeface="ＭＳ Ｐゴシック" charset="0"/>
                <a:cs typeface="ＭＳ Ｐゴシック" charset="0"/>
              </a:rPr>
              <a:t>Unsought </a:t>
            </a:r>
            <a:r>
              <a:rPr lang="en-US" dirty="0" smtClean="0">
                <a:ln>
                  <a:noFill/>
                </a:ln>
                <a:latin typeface="Rockwell" charset="0"/>
                <a:ea typeface="ＭＳ Ｐゴシック" charset="0"/>
                <a:cs typeface="ＭＳ Ｐゴシック" charset="0"/>
              </a:rPr>
              <a:t>Products</a:t>
            </a:r>
            <a:endParaRPr lang="en-US" dirty="0">
              <a:ln>
                <a:noFill/>
              </a:ln>
              <a:latin typeface="Rockwell" charset="0"/>
              <a:ea typeface="ＭＳ Ｐゴシック" charset="0"/>
              <a:cs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Types of Consumer </a:t>
            </a:r>
            <a:r>
              <a:rPr lang="en-US" dirty="0" smtClean="0">
                <a:ln>
                  <a:noFill/>
                </a:ln>
                <a:latin typeface="Rockwell" charset="0"/>
                <a:ea typeface="ＭＳ Ｐゴシック" charset="0"/>
                <a:cs typeface="ＭＳ Ｐゴシック" charset="0"/>
              </a:rPr>
              <a:t>Products</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a:t>
            </a:fld>
            <a:endParaRPr lang="en-US" dirty="0"/>
          </a:p>
        </p:txBody>
      </p:sp>
    </p:spTree>
    <p:extLst>
      <p:ext uri="{BB962C8B-B14F-4D97-AF65-F5344CB8AC3E}">
        <p14:creationId xmlns:p14="http://schemas.microsoft.com/office/powerpoint/2010/main" val="19420817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Hypothetical </a:t>
            </a:r>
            <a:r>
              <a:rPr lang="en-US" dirty="0" smtClean="0">
                <a:ln>
                  <a:noFill/>
                </a:ln>
                <a:latin typeface="Rockwell" charset="0"/>
                <a:ea typeface="ＭＳ Ｐゴシック" charset="0"/>
                <a:cs typeface="ＭＳ Ｐゴシック" charset="0"/>
              </a:rPr>
              <a:t>Strategy Canvas for the Book Retailing Market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7.6)</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30</a:t>
            </a:fld>
            <a:endParaRPr lang="en-US" dirty="0"/>
          </a:p>
        </p:txBody>
      </p:sp>
      <p:pic>
        <p:nvPicPr>
          <p:cNvPr id="6146" name="Picture 2"/>
          <p:cNvPicPr>
            <a:picLocks noChangeAspect="1" noChangeArrowheads="1"/>
          </p:cNvPicPr>
          <p:nvPr/>
        </p:nvPicPr>
        <p:blipFill>
          <a:blip r:embed="rId2"/>
          <a:srcRect/>
          <a:stretch>
            <a:fillRect/>
          </a:stretch>
        </p:blipFill>
        <p:spPr bwMode="auto">
          <a:xfrm>
            <a:off x="1694873" y="2424546"/>
            <a:ext cx="6869850" cy="3034146"/>
          </a:xfrm>
          <a:prstGeom prst="rect">
            <a:avLst/>
          </a:prstGeom>
          <a:noFill/>
          <a:ln w="9525">
            <a:noFill/>
            <a:miter lim="800000"/>
            <a:headEnd/>
            <a:tailEnd/>
          </a:ln>
          <a:effectLst/>
        </p:spPr>
      </p:pic>
    </p:spTree>
    <p:extLst>
      <p:ext uri="{BB962C8B-B14F-4D97-AF65-F5344CB8AC3E}">
        <p14:creationId xmlns:p14="http://schemas.microsoft.com/office/powerpoint/2010/main" val="34037721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Content Placeholder 4"/>
          <p:cNvSpPr>
            <a:spLocks noGrp="1"/>
          </p:cNvSpPr>
          <p:nvPr>
            <p:ph idx="1"/>
          </p:nvPr>
        </p:nvSpPr>
        <p:spPr>
          <a:xfrm>
            <a:off x="1311274" y="1295400"/>
            <a:ext cx="7693029" cy="5026025"/>
          </a:xfrm>
        </p:spPr>
        <p:txBody>
          <a:bodyPr/>
          <a:lstStyle/>
          <a:p>
            <a:pPr eaLnBrk="1" hangingPunct="1"/>
            <a:r>
              <a:rPr lang="en-US" dirty="0">
                <a:ln>
                  <a:noFill/>
                </a:ln>
                <a:latin typeface="Rockwell" charset="0"/>
                <a:ea typeface="ＭＳ Ｐゴシック" charset="0"/>
                <a:cs typeface="ＭＳ Ｐゴシック" charset="0"/>
              </a:rPr>
              <a:t>Branding is the most important tool of differentiation.</a:t>
            </a:r>
          </a:p>
          <a:p>
            <a:pPr eaLnBrk="1" hangingPunct="1"/>
            <a:r>
              <a:rPr lang="en-US" dirty="0">
                <a:ln>
                  <a:noFill/>
                </a:ln>
                <a:latin typeface="Rockwell" charset="0"/>
                <a:ea typeface="ＭＳ Ｐゴシック" charset="0"/>
                <a:cs typeface="ＭＳ Ｐゴシック" charset="0"/>
              </a:rPr>
              <a:t>Other important bases for differentiation</a:t>
            </a:r>
          </a:p>
          <a:p>
            <a:pPr lvl="1" eaLnBrk="1" hangingPunct="1"/>
            <a:r>
              <a:rPr lang="en-US" dirty="0">
                <a:ln>
                  <a:noFill/>
                </a:ln>
                <a:latin typeface="Rockwell" charset="0"/>
                <a:ea typeface="ＭＳ Ｐゴシック" charset="0"/>
              </a:rPr>
              <a:t>Product </a:t>
            </a:r>
            <a:r>
              <a:rPr lang="en-US" dirty="0" smtClean="0">
                <a:ln>
                  <a:noFill/>
                </a:ln>
                <a:latin typeface="Rockwell" charset="0"/>
                <a:ea typeface="ＭＳ Ｐゴシック" charset="0"/>
              </a:rPr>
              <a:t>Descriptors (see Exhibit 7.7)</a:t>
            </a:r>
            <a:endParaRPr lang="en-US" dirty="0">
              <a:ln>
                <a:noFill/>
              </a:ln>
              <a:latin typeface="Rockwell" charset="0"/>
              <a:ea typeface="ＭＳ Ｐゴシック" charset="0"/>
            </a:endParaRPr>
          </a:p>
          <a:p>
            <a:pPr lvl="2" eaLnBrk="1" hangingPunct="1"/>
            <a:r>
              <a:rPr lang="en-US" dirty="0">
                <a:ln>
                  <a:noFill/>
                </a:ln>
                <a:latin typeface="Rockwell" charset="0"/>
                <a:ea typeface="ＭＳ Ｐゴシック" charset="0"/>
              </a:rPr>
              <a:t>Product features – factual descriptors of the product and its characteristics</a:t>
            </a:r>
          </a:p>
          <a:p>
            <a:pPr lvl="2" eaLnBrk="1" hangingPunct="1"/>
            <a:r>
              <a:rPr lang="en-US" dirty="0">
                <a:ln>
                  <a:noFill/>
                </a:ln>
                <a:latin typeface="Rockwell" charset="0"/>
                <a:ea typeface="ＭＳ Ｐゴシック" charset="0"/>
              </a:rPr>
              <a:t>Advantages – performance characteristics of how the product behaves</a:t>
            </a:r>
          </a:p>
          <a:p>
            <a:pPr lvl="2" eaLnBrk="1" hangingPunct="1"/>
            <a:r>
              <a:rPr lang="en-US" dirty="0">
                <a:ln>
                  <a:noFill/>
                </a:ln>
                <a:latin typeface="Rockwell" charset="0"/>
                <a:ea typeface="ＭＳ Ｐゴシック" charset="0"/>
              </a:rPr>
              <a:t>Benefits – positive outcomes or need satisfaction</a:t>
            </a:r>
          </a:p>
          <a:p>
            <a:pPr lvl="1" eaLnBrk="1" hangingPunct="1"/>
            <a:r>
              <a:rPr lang="en-US" dirty="0">
                <a:ln>
                  <a:noFill/>
                </a:ln>
                <a:latin typeface="Rockwell" charset="0"/>
                <a:ea typeface="ＭＳ Ｐゴシック" charset="0"/>
              </a:rPr>
              <a:t>Customer Support Services</a:t>
            </a:r>
          </a:p>
          <a:p>
            <a:pPr lvl="2" eaLnBrk="1" hangingPunct="1"/>
            <a:r>
              <a:rPr lang="en-US" dirty="0">
                <a:ln>
                  <a:noFill/>
                </a:ln>
                <a:latin typeface="Rockwell" charset="0"/>
                <a:ea typeface="ＭＳ Ｐゴシック" charset="0"/>
              </a:rPr>
              <a:t>May be the best way to overcome </a:t>
            </a:r>
            <a:r>
              <a:rPr lang="en-US" dirty="0" smtClean="0">
                <a:ln>
                  <a:noFill/>
                </a:ln>
                <a:latin typeface="Rockwell" charset="0"/>
                <a:ea typeface="ＭＳ Ｐゴシック" charset="0"/>
              </a:rPr>
              <a:t>commoditization</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Bases for Differentiation</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31</a:t>
            </a:fld>
            <a:endParaRPr lang="en-US" dirty="0"/>
          </a:p>
        </p:txBody>
      </p:sp>
    </p:spTree>
    <p:extLst>
      <p:ext uri="{BB962C8B-B14F-4D97-AF65-F5344CB8AC3E}">
        <p14:creationId xmlns:p14="http://schemas.microsoft.com/office/powerpoint/2010/main" val="22247362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Using Product Descriptors </a:t>
            </a:r>
            <a:r>
              <a:rPr lang="en-US" dirty="0" smtClean="0">
                <a:ln>
                  <a:noFill/>
                </a:ln>
                <a:latin typeface="Rockwell" charset="0"/>
                <a:ea typeface="ＭＳ Ｐゴシック" charset="0"/>
                <a:cs typeface="ＭＳ Ｐゴシック" charset="0"/>
              </a:rPr>
              <a:t>as a Basis for Differentiation </a:t>
            </a: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7.7)</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32</a:t>
            </a:fld>
            <a:endParaRPr lang="en-US" dirty="0"/>
          </a:p>
        </p:txBody>
      </p:sp>
      <p:pic>
        <p:nvPicPr>
          <p:cNvPr id="7170" name="Picture 2"/>
          <p:cNvPicPr>
            <a:picLocks noChangeAspect="1" noChangeArrowheads="1"/>
          </p:cNvPicPr>
          <p:nvPr/>
        </p:nvPicPr>
        <p:blipFill>
          <a:blip r:embed="rId2"/>
          <a:srcRect/>
          <a:stretch>
            <a:fillRect/>
          </a:stretch>
        </p:blipFill>
        <p:spPr bwMode="auto">
          <a:xfrm>
            <a:off x="1722582" y="1855643"/>
            <a:ext cx="6444760" cy="4465782"/>
          </a:xfrm>
          <a:prstGeom prst="rect">
            <a:avLst/>
          </a:prstGeom>
          <a:noFill/>
          <a:ln w="9525">
            <a:noFill/>
            <a:miter lim="800000"/>
            <a:headEnd/>
            <a:tailEnd/>
          </a:ln>
          <a:effectLst/>
        </p:spPr>
      </p:pic>
    </p:spTree>
    <p:extLst>
      <p:ext uri="{BB962C8B-B14F-4D97-AF65-F5344CB8AC3E}">
        <p14:creationId xmlns:p14="http://schemas.microsoft.com/office/powerpoint/2010/main" val="21881862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024467" y="160867"/>
            <a:ext cx="7107785" cy="5091490"/>
          </a:xfrm>
        </p:spPr>
        <p:txBody>
          <a:bodyPr/>
          <a:lstStyle/>
          <a:p>
            <a:pPr lvl="0"/>
            <a:r>
              <a:rPr lang="en-US" dirty="0">
                <a:latin typeface="+mn-lt"/>
              </a:rPr>
              <a:t>Look back at the Top 10 brands in Exhibit 7.4. What bases do these brands use for differentiation? What strategies do they use to create a relative position in their respective markets? Why do these brands hold so much value</a:t>
            </a:r>
            <a:r>
              <a:rPr lang="en-US" dirty="0" smtClean="0">
                <a:latin typeface="+mn-lt"/>
              </a:rPr>
              <a:t>?</a:t>
            </a:r>
            <a:endParaRPr lang="en-US" dirty="0">
              <a:latin typeface="+mn-lt"/>
            </a:endParaRPr>
          </a:p>
        </p:txBody>
      </p:sp>
      <p:sp>
        <p:nvSpPr>
          <p:cNvPr id="4" name="Slide Number Placeholder 3"/>
          <p:cNvSpPr>
            <a:spLocks noGrp="1"/>
          </p:cNvSpPr>
          <p:nvPr>
            <p:ph type="sldNum" sz="quarter" idx="10"/>
          </p:nvPr>
        </p:nvSpPr>
        <p:spPr/>
        <p:txBody>
          <a:bodyPr/>
          <a:lstStyle/>
          <a:p>
            <a:pPr>
              <a:defRPr/>
            </a:pPr>
            <a:fld id="{7CA3B053-DD34-B645-BCE5-0B617BE5BFE4}" type="slidenum">
              <a:rPr lang="en-US" smtClean="0"/>
              <a:pPr>
                <a:defRPr/>
              </a:pPr>
              <a:t>33</a:t>
            </a:fld>
            <a:endParaRPr lang="en-US" dirty="0"/>
          </a:p>
        </p:txBody>
      </p:sp>
    </p:spTree>
    <p:extLst>
      <p:ext uri="{BB962C8B-B14F-4D97-AF65-F5344CB8AC3E}">
        <p14:creationId xmlns:p14="http://schemas.microsoft.com/office/powerpoint/2010/main" val="25997698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Strengthen the Current Position</a:t>
            </a:r>
          </a:p>
          <a:p>
            <a:pPr lvl="1" eaLnBrk="1" hangingPunct="1"/>
            <a:r>
              <a:rPr lang="en-US" dirty="0">
                <a:ln>
                  <a:noFill/>
                </a:ln>
                <a:latin typeface="Rockwell" charset="0"/>
                <a:ea typeface="ＭＳ Ｐゴシック" charset="0"/>
              </a:rPr>
              <a:t>Constantly monitor customer perceptions, needs, and wants</a:t>
            </a:r>
          </a:p>
          <a:p>
            <a:pPr lvl="1" eaLnBrk="1" hangingPunct="1"/>
            <a:r>
              <a:rPr lang="en-US" dirty="0">
                <a:ln>
                  <a:noFill/>
                </a:ln>
                <a:latin typeface="Rockwell" charset="0"/>
                <a:ea typeface="ＭＳ Ｐゴシック" charset="0"/>
              </a:rPr>
              <a:t>Raise the bar of customer expectations</a:t>
            </a:r>
          </a:p>
          <a:p>
            <a:pPr eaLnBrk="1" hangingPunct="1"/>
            <a:r>
              <a:rPr lang="en-US" dirty="0">
                <a:ln>
                  <a:noFill/>
                </a:ln>
                <a:latin typeface="Rockwell" charset="0"/>
                <a:ea typeface="ＭＳ Ｐゴシック" charset="0"/>
                <a:cs typeface="ＭＳ Ｐゴシック" charset="0"/>
              </a:rPr>
              <a:t>Repositioning</a:t>
            </a:r>
          </a:p>
          <a:p>
            <a:pPr lvl="1" eaLnBrk="1" hangingPunct="1"/>
            <a:r>
              <a:rPr lang="en-US" dirty="0">
                <a:ln>
                  <a:noFill/>
                </a:ln>
                <a:latin typeface="Rockwell" charset="0"/>
                <a:ea typeface="ＭＳ Ｐゴシック" charset="0"/>
              </a:rPr>
              <a:t>Often requires a fundamental change in one or more marketing program </a:t>
            </a:r>
            <a:r>
              <a:rPr lang="en-US" dirty="0" smtClean="0">
                <a:ln>
                  <a:noFill/>
                </a:ln>
                <a:latin typeface="Rockwell" charset="0"/>
                <a:ea typeface="ＭＳ Ｐゴシック" charset="0"/>
              </a:rPr>
              <a:t>elements</a:t>
            </a:r>
            <a:endParaRPr lang="en-US" dirty="0">
              <a:ln>
                <a:noFill/>
              </a:ln>
              <a:latin typeface="Rockwell" charset="0"/>
              <a:ea typeface="ＭＳ Ｐゴシック" charset="0"/>
            </a:endParaRP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Positioning Strategies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34</a:t>
            </a:fld>
            <a:endParaRPr lang="en-US" dirty="0"/>
          </a:p>
        </p:txBody>
      </p:sp>
    </p:spTree>
    <p:extLst>
      <p:ext uri="{BB962C8B-B14F-4D97-AF65-F5344CB8AC3E}">
        <p14:creationId xmlns:p14="http://schemas.microsoft.com/office/powerpoint/2010/main" val="2624752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The product life cycle is a useful tool for addressing </a:t>
            </a:r>
            <a:r>
              <a:rPr lang="en-US" dirty="0" smtClean="0">
                <a:ln>
                  <a:noFill/>
                </a:ln>
                <a:latin typeface="Rockwell" charset="0"/>
                <a:ea typeface="ＭＳ Ｐゴシック" charset="0"/>
                <a:cs typeface="ＭＳ Ｐゴシック" charset="0"/>
              </a:rPr>
              <a:t>brand and product </a:t>
            </a:r>
            <a:r>
              <a:rPr lang="en-US" dirty="0">
                <a:ln>
                  <a:noFill/>
                </a:ln>
                <a:latin typeface="Rockwell" charset="0"/>
                <a:ea typeface="ＭＳ Ｐゴシック" charset="0"/>
                <a:cs typeface="ＭＳ Ｐゴシック" charset="0"/>
              </a:rPr>
              <a:t>strategy over time.</a:t>
            </a:r>
          </a:p>
          <a:p>
            <a:pPr eaLnBrk="1" hangingPunct="1"/>
            <a:r>
              <a:rPr lang="en-US" dirty="0">
                <a:ln>
                  <a:noFill/>
                </a:ln>
                <a:latin typeface="Rockwell" charset="0"/>
                <a:ea typeface="ＭＳ Ｐゴシック" charset="0"/>
                <a:cs typeface="ＭＳ Ｐゴシック" charset="0"/>
              </a:rPr>
              <a:t>Limitations of the product life cycle</a:t>
            </a:r>
          </a:p>
          <a:p>
            <a:pPr lvl="1" eaLnBrk="1" hangingPunct="1"/>
            <a:r>
              <a:rPr lang="en-US" dirty="0">
                <a:ln>
                  <a:noFill/>
                </a:ln>
                <a:latin typeface="Rockwell" charset="0"/>
                <a:ea typeface="ＭＳ Ｐゴシック" charset="0"/>
              </a:rPr>
              <a:t>Most new products never get past development</a:t>
            </a:r>
          </a:p>
          <a:p>
            <a:pPr lvl="1" eaLnBrk="1" hangingPunct="1"/>
            <a:r>
              <a:rPr lang="en-US" dirty="0">
                <a:ln>
                  <a:noFill/>
                </a:ln>
                <a:latin typeface="Rockwell" charset="0"/>
                <a:ea typeface="ＭＳ Ｐゴシック" charset="0"/>
              </a:rPr>
              <a:t>Most successful products never die</a:t>
            </a:r>
          </a:p>
          <a:p>
            <a:pPr lvl="1" eaLnBrk="1" hangingPunct="1"/>
            <a:r>
              <a:rPr lang="en-US" dirty="0">
                <a:ln>
                  <a:noFill/>
                </a:ln>
                <a:latin typeface="Rockwell" charset="0"/>
                <a:ea typeface="ＭＳ Ｐゴシック" charset="0"/>
              </a:rPr>
              <a:t>Life cycles really refer to industries, not products or brands</a:t>
            </a:r>
          </a:p>
          <a:p>
            <a:pPr lvl="1" eaLnBrk="1" hangingPunct="1"/>
            <a:r>
              <a:rPr lang="en-US" dirty="0">
                <a:ln>
                  <a:noFill/>
                </a:ln>
                <a:latin typeface="Rockwell" charset="0"/>
                <a:ea typeface="ＭＳ Ｐゴシック" charset="0"/>
              </a:rPr>
              <a:t>The length of each stage depends on the actions of other firms</a:t>
            </a:r>
          </a:p>
          <a:p>
            <a:pPr eaLnBrk="1" hangingPunct="1"/>
            <a:r>
              <a:rPr lang="en-US" dirty="0">
                <a:ln>
                  <a:noFill/>
                </a:ln>
                <a:latin typeface="Rockwell" charset="0"/>
                <a:ea typeface="ＭＳ Ｐゴシック" charset="0"/>
                <a:cs typeface="ＭＳ Ｐゴシック" charset="0"/>
              </a:rPr>
              <a:t>The product life cycle forces managers to consider the future of their industry and their brand.</a:t>
            </a: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Managing Brands </a:t>
            </a:r>
            <a:r>
              <a:rPr lang="en-US" dirty="0">
                <a:ln>
                  <a:noFill/>
                </a:ln>
                <a:latin typeface="Rockwell" charset="0"/>
                <a:ea typeface="ＭＳ Ｐゴシック" charset="0"/>
                <a:cs typeface="ＭＳ Ｐゴシック" charset="0"/>
              </a:rPr>
              <a:t>o</a:t>
            </a:r>
            <a:r>
              <a:rPr lang="en-US" dirty="0" smtClean="0">
                <a:ln>
                  <a:noFill/>
                </a:ln>
                <a:latin typeface="Rockwell" charset="0"/>
                <a:ea typeface="ＭＳ Ｐゴシック" charset="0"/>
                <a:cs typeface="ＭＳ Ｐゴシック" charset="0"/>
              </a:rPr>
              <a:t>ver </a:t>
            </a:r>
            <a:r>
              <a:rPr lang="en-US" dirty="0">
                <a:ln>
                  <a:noFill/>
                </a:ln>
                <a:latin typeface="Rockwell" charset="0"/>
                <a:ea typeface="ＭＳ Ｐゴシック" charset="0"/>
                <a:cs typeface="ＭＳ Ｐゴシック" charset="0"/>
              </a:rPr>
              <a:t>Time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35</a:t>
            </a:fld>
            <a:endParaRPr lang="en-US" dirty="0"/>
          </a:p>
        </p:txBody>
      </p:sp>
    </p:spTree>
    <p:extLst>
      <p:ext uri="{BB962C8B-B14F-4D97-AF65-F5344CB8AC3E}">
        <p14:creationId xmlns:p14="http://schemas.microsoft.com/office/powerpoint/2010/main" val="5213050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Stages of 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(Exhibit </a:t>
            </a:r>
            <a:r>
              <a:rPr lang="en-US" dirty="0" smtClean="0">
                <a:ln>
                  <a:noFill/>
                </a:ln>
                <a:latin typeface="Rockwell" charset="0"/>
                <a:ea typeface="ＭＳ Ｐゴシック" charset="0"/>
                <a:cs typeface="ＭＳ Ｐゴシック" charset="0"/>
              </a:rPr>
              <a:t>7.8)</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36</a:t>
            </a:fld>
            <a:endParaRPr lang="en-US" dirty="0"/>
          </a:p>
        </p:txBody>
      </p:sp>
      <p:pic>
        <p:nvPicPr>
          <p:cNvPr id="8194" name="Picture 2"/>
          <p:cNvPicPr>
            <a:picLocks noChangeAspect="1" noChangeArrowheads="1"/>
          </p:cNvPicPr>
          <p:nvPr/>
        </p:nvPicPr>
        <p:blipFill>
          <a:blip r:embed="rId2"/>
          <a:srcRect/>
          <a:stretch>
            <a:fillRect/>
          </a:stretch>
        </p:blipFill>
        <p:spPr bwMode="auto">
          <a:xfrm>
            <a:off x="1302808" y="2036617"/>
            <a:ext cx="7260105" cy="3588328"/>
          </a:xfrm>
          <a:prstGeom prst="rect">
            <a:avLst/>
          </a:prstGeom>
          <a:noFill/>
          <a:ln w="9525">
            <a:noFill/>
            <a:miter lim="800000"/>
            <a:headEnd/>
            <a:tailEnd/>
          </a:ln>
          <a:effectLst/>
        </p:spPr>
      </p:pic>
    </p:spTree>
    <p:extLst>
      <p:ext uri="{BB962C8B-B14F-4D97-AF65-F5344CB8AC3E}">
        <p14:creationId xmlns:p14="http://schemas.microsoft.com/office/powerpoint/2010/main" val="41888065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Strategic Considerations During </a:t>
            </a:r>
            <a:r>
              <a:rPr lang="en-US" dirty="0">
                <a:ln>
                  <a:noFill/>
                </a:ln>
                <a:latin typeface="Rockwell" charset="0"/>
                <a:ea typeface="ＭＳ Ｐゴシック" charset="0"/>
                <a:cs typeface="ＭＳ Ｐゴシック" charset="0"/>
              </a:rPr>
              <a:t>the Product Life Cycle (Exhibit </a:t>
            </a:r>
            <a:r>
              <a:rPr lang="en-US" dirty="0" smtClean="0">
                <a:ln>
                  <a:noFill/>
                </a:ln>
                <a:latin typeface="Rockwell" charset="0"/>
                <a:ea typeface="ＭＳ Ｐゴシック" charset="0"/>
                <a:cs typeface="ＭＳ Ｐゴシック" charset="0"/>
              </a:rPr>
              <a:t>7.9)</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37</a:t>
            </a:fld>
            <a:endParaRPr lang="en-US" dirty="0"/>
          </a:p>
        </p:txBody>
      </p:sp>
      <p:pic>
        <p:nvPicPr>
          <p:cNvPr id="9218" name="Picture 2"/>
          <p:cNvPicPr>
            <a:picLocks noChangeAspect="1" noChangeArrowheads="1"/>
          </p:cNvPicPr>
          <p:nvPr/>
        </p:nvPicPr>
        <p:blipFill>
          <a:blip r:embed="rId2"/>
          <a:srcRect/>
          <a:stretch>
            <a:fillRect/>
          </a:stretch>
        </p:blipFill>
        <p:spPr bwMode="auto">
          <a:xfrm>
            <a:off x="1836500" y="1741054"/>
            <a:ext cx="6613763" cy="4447309"/>
          </a:xfrm>
          <a:prstGeom prst="rect">
            <a:avLst/>
          </a:prstGeom>
          <a:noFill/>
          <a:ln w="9525">
            <a:noFill/>
            <a:miter lim="800000"/>
            <a:headEnd/>
            <a:tailEnd/>
          </a:ln>
          <a:effectLst/>
        </p:spPr>
      </p:pic>
    </p:spTree>
    <p:extLst>
      <p:ext uri="{BB962C8B-B14F-4D97-AF65-F5344CB8AC3E}">
        <p14:creationId xmlns:p14="http://schemas.microsoft.com/office/powerpoint/2010/main" val="16123945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No </a:t>
            </a:r>
            <a:r>
              <a:rPr lang="en-US" dirty="0">
                <a:ln>
                  <a:noFill/>
                </a:ln>
                <a:latin typeface="Rockwell" charset="0"/>
                <a:ea typeface="ＭＳ Ｐゴシック" charset="0"/>
                <a:cs typeface="ＭＳ Ｐゴシック" charset="0"/>
              </a:rPr>
              <a:t>sales revenue during this stage</a:t>
            </a:r>
          </a:p>
          <a:p>
            <a:pPr eaLnBrk="1" hangingPunct="1"/>
            <a:r>
              <a:rPr lang="en-US" dirty="0">
                <a:ln>
                  <a:noFill/>
                </a:ln>
                <a:latin typeface="Rockwell" charset="0"/>
                <a:ea typeface="ＭＳ Ｐゴシック" charset="0"/>
                <a:cs typeface="ＭＳ Ｐゴシック" charset="0"/>
              </a:rPr>
              <a:t>Components of the product concept</a:t>
            </a:r>
          </a:p>
          <a:p>
            <a:pPr lvl="1" eaLnBrk="1" hangingPunct="1"/>
            <a:r>
              <a:rPr lang="en-US" dirty="0">
                <a:ln>
                  <a:noFill/>
                </a:ln>
                <a:latin typeface="Rockwell" charset="0"/>
                <a:ea typeface="ＭＳ Ｐゴシック" charset="0"/>
              </a:rPr>
              <a:t>An understanding of desired uses and benefits</a:t>
            </a:r>
          </a:p>
          <a:p>
            <a:pPr lvl="1" eaLnBrk="1" hangingPunct="1"/>
            <a:r>
              <a:rPr lang="en-US" dirty="0">
                <a:ln>
                  <a:noFill/>
                </a:ln>
                <a:latin typeface="Rockwell" charset="0"/>
                <a:ea typeface="ＭＳ Ｐゴシック" charset="0"/>
              </a:rPr>
              <a:t>A description of the product</a:t>
            </a:r>
          </a:p>
          <a:p>
            <a:pPr lvl="1" eaLnBrk="1" hangingPunct="1"/>
            <a:r>
              <a:rPr lang="en-US" dirty="0">
                <a:ln>
                  <a:noFill/>
                </a:ln>
                <a:latin typeface="Rockwell" charset="0"/>
                <a:ea typeface="ＭＳ Ｐゴシック" charset="0"/>
              </a:rPr>
              <a:t>The potential for creating a complete product line</a:t>
            </a:r>
          </a:p>
          <a:p>
            <a:pPr lvl="1" eaLnBrk="1" hangingPunct="1"/>
            <a:r>
              <a:rPr lang="en-US" dirty="0">
                <a:ln>
                  <a:noFill/>
                </a:ln>
                <a:latin typeface="Rockwell" charset="0"/>
                <a:ea typeface="ＭＳ Ｐゴシック" charset="0"/>
              </a:rPr>
              <a:t>An analysis of the feasibility of the product concept</a:t>
            </a:r>
          </a:p>
          <a:p>
            <a:pPr eaLnBrk="1" hangingPunct="1"/>
            <a:r>
              <a:rPr lang="en-US" dirty="0">
                <a:ln>
                  <a:noFill/>
                </a:ln>
                <a:latin typeface="Rockwell" charset="0"/>
                <a:ea typeface="ＭＳ Ｐゴシック" charset="0"/>
                <a:cs typeface="ＭＳ Ｐゴシック" charset="0"/>
              </a:rPr>
              <a:t>Customer needs should be discerned before developing marketing strategy</a:t>
            </a:r>
          </a:p>
          <a:p>
            <a:pPr eaLnBrk="1" hangingPunct="1"/>
            <a:r>
              <a:rPr lang="en-US" dirty="0">
                <a:ln>
                  <a:noFill/>
                </a:ln>
                <a:latin typeface="Rockwell" charset="0"/>
                <a:ea typeface="ＭＳ Ｐゴシック" charset="0"/>
                <a:cs typeface="ＭＳ Ｐゴシック" charset="0"/>
              </a:rPr>
              <a:t>Test marketing is conducted in this stage.</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Development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38</a:t>
            </a:fld>
            <a:endParaRPr lang="en-US" dirty="0"/>
          </a:p>
        </p:txBody>
      </p:sp>
    </p:spTree>
    <p:extLst>
      <p:ext uri="{BB962C8B-B14F-4D97-AF65-F5344CB8AC3E}">
        <p14:creationId xmlns:p14="http://schemas.microsoft.com/office/powerpoint/2010/main" val="2625146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Begins </a:t>
            </a:r>
            <a:r>
              <a:rPr lang="en-US" dirty="0">
                <a:ln>
                  <a:noFill/>
                </a:ln>
                <a:latin typeface="Rockwell" charset="0"/>
                <a:ea typeface="ＭＳ Ｐゴシック" charset="0"/>
                <a:cs typeface="ＭＳ Ｐゴシック" charset="0"/>
              </a:rPr>
              <a:t>when development is complete and ends when customers widely accept the product</a:t>
            </a:r>
          </a:p>
          <a:p>
            <a:pPr eaLnBrk="1" hangingPunct="1"/>
            <a:r>
              <a:rPr lang="en-US" dirty="0">
                <a:ln>
                  <a:noFill/>
                </a:ln>
                <a:latin typeface="Rockwell" charset="0"/>
                <a:ea typeface="ＭＳ Ｐゴシック" charset="0"/>
                <a:cs typeface="ＭＳ Ｐゴシック" charset="0"/>
              </a:rPr>
              <a:t>Marketing strategy goals during this stage</a:t>
            </a:r>
          </a:p>
          <a:p>
            <a:pPr lvl="1" eaLnBrk="1" hangingPunct="1"/>
            <a:r>
              <a:rPr lang="en-US" dirty="0">
                <a:ln>
                  <a:noFill/>
                </a:ln>
                <a:latin typeface="Rockwell" charset="0"/>
                <a:ea typeface="ＭＳ Ｐゴシック" charset="0"/>
              </a:rPr>
              <a:t>Attract customers by raising awareness and interest</a:t>
            </a:r>
          </a:p>
          <a:p>
            <a:pPr lvl="1" eaLnBrk="1" hangingPunct="1"/>
            <a:r>
              <a:rPr lang="en-US" dirty="0">
                <a:ln>
                  <a:noFill/>
                </a:ln>
                <a:latin typeface="Rockwell" charset="0"/>
                <a:ea typeface="ＭＳ Ｐゴシック" charset="0"/>
              </a:rPr>
              <a:t>Induce customers to try and buy</a:t>
            </a:r>
          </a:p>
          <a:p>
            <a:pPr lvl="1" eaLnBrk="1" hangingPunct="1"/>
            <a:r>
              <a:rPr lang="en-US" dirty="0">
                <a:ln>
                  <a:noFill/>
                </a:ln>
                <a:latin typeface="Rockwell" charset="0"/>
                <a:ea typeface="ＭＳ Ｐゴシック" charset="0"/>
              </a:rPr>
              <a:t>Engage in customer education activities</a:t>
            </a:r>
          </a:p>
          <a:p>
            <a:pPr lvl="1" eaLnBrk="1" hangingPunct="1"/>
            <a:r>
              <a:rPr lang="en-US" dirty="0">
                <a:ln>
                  <a:noFill/>
                </a:ln>
                <a:latin typeface="Rockwell" charset="0"/>
                <a:ea typeface="ＭＳ Ｐゴシック" charset="0"/>
              </a:rPr>
              <a:t>Strengthen or expand channel and supply chain relationships</a:t>
            </a:r>
          </a:p>
          <a:p>
            <a:pPr lvl="1" eaLnBrk="1" hangingPunct="1"/>
            <a:r>
              <a:rPr lang="en-US" dirty="0">
                <a:ln>
                  <a:noFill/>
                </a:ln>
                <a:latin typeface="Rockwell" charset="0"/>
                <a:ea typeface="ＭＳ Ｐゴシック" charset="0"/>
              </a:rPr>
              <a:t>Build on availability and visibility through trade promotion</a:t>
            </a:r>
          </a:p>
          <a:p>
            <a:pPr lvl="1" eaLnBrk="1" hangingPunct="1"/>
            <a:r>
              <a:rPr lang="en-US" dirty="0">
                <a:ln>
                  <a:noFill/>
                </a:ln>
                <a:latin typeface="Rockwell" charset="0"/>
                <a:ea typeface="ＭＳ Ｐゴシック" charset="0"/>
              </a:rPr>
              <a:t>Set pricing objectives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Introduction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39</a:t>
            </a:fld>
            <a:endParaRPr lang="en-US" dirty="0"/>
          </a:p>
        </p:txBody>
      </p:sp>
    </p:spTree>
    <p:extLst>
      <p:ext uri="{BB962C8B-B14F-4D97-AF65-F5344CB8AC3E}">
        <p14:creationId xmlns:p14="http://schemas.microsoft.com/office/powerpoint/2010/main" val="3916064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Raw </a:t>
            </a:r>
            <a:r>
              <a:rPr lang="en-US" dirty="0">
                <a:ln>
                  <a:noFill/>
                </a:ln>
                <a:latin typeface="Rockwell" charset="0"/>
                <a:ea typeface="ＭＳ Ｐゴシック" charset="0"/>
                <a:cs typeface="ＭＳ Ｐゴシック" charset="0"/>
              </a:rPr>
              <a:t>Materials</a:t>
            </a:r>
          </a:p>
          <a:p>
            <a:pPr eaLnBrk="1" hangingPunct="1"/>
            <a:r>
              <a:rPr lang="en-US" dirty="0">
                <a:ln>
                  <a:noFill/>
                </a:ln>
                <a:latin typeface="Rockwell" charset="0"/>
                <a:ea typeface="ＭＳ Ｐゴシック" charset="0"/>
                <a:cs typeface="ＭＳ Ｐゴシック" charset="0"/>
              </a:rPr>
              <a:t>Component Parts</a:t>
            </a:r>
          </a:p>
          <a:p>
            <a:pPr eaLnBrk="1" hangingPunct="1"/>
            <a:r>
              <a:rPr lang="en-US" dirty="0">
                <a:ln>
                  <a:noFill/>
                </a:ln>
                <a:latin typeface="Rockwell" charset="0"/>
                <a:ea typeface="ＭＳ Ｐゴシック" charset="0"/>
                <a:cs typeface="ＭＳ Ｐゴシック" charset="0"/>
              </a:rPr>
              <a:t>Process Materials</a:t>
            </a:r>
          </a:p>
          <a:p>
            <a:pPr eaLnBrk="1" hangingPunct="1"/>
            <a:r>
              <a:rPr lang="en-US" dirty="0">
                <a:ln>
                  <a:noFill/>
                </a:ln>
                <a:latin typeface="Rockwell" charset="0"/>
                <a:ea typeface="ＭＳ Ｐゴシック" charset="0"/>
                <a:cs typeface="ＭＳ Ｐゴシック" charset="0"/>
              </a:rPr>
              <a:t>Maintenance, Repair, and Operating Products</a:t>
            </a:r>
          </a:p>
          <a:p>
            <a:pPr eaLnBrk="1" hangingPunct="1"/>
            <a:r>
              <a:rPr lang="en-US" dirty="0">
                <a:ln>
                  <a:noFill/>
                </a:ln>
                <a:latin typeface="Rockwell" charset="0"/>
                <a:ea typeface="ＭＳ Ｐゴシック" charset="0"/>
                <a:cs typeface="ＭＳ Ｐゴシック" charset="0"/>
              </a:rPr>
              <a:t>Accessory Equipment</a:t>
            </a:r>
          </a:p>
          <a:p>
            <a:pPr eaLnBrk="1" hangingPunct="1"/>
            <a:r>
              <a:rPr lang="en-US" dirty="0">
                <a:ln>
                  <a:noFill/>
                </a:ln>
                <a:latin typeface="Rockwell" charset="0"/>
                <a:ea typeface="ＭＳ Ｐゴシック" charset="0"/>
                <a:cs typeface="ＭＳ Ｐゴシック" charset="0"/>
              </a:rPr>
              <a:t>Installations</a:t>
            </a:r>
          </a:p>
          <a:p>
            <a:pPr eaLnBrk="1" hangingPunct="1"/>
            <a:r>
              <a:rPr lang="en-US" dirty="0">
                <a:ln>
                  <a:noFill/>
                </a:ln>
                <a:latin typeface="Rockwell" charset="0"/>
                <a:ea typeface="ＭＳ Ｐゴシック" charset="0"/>
                <a:cs typeface="ＭＳ Ｐゴシック" charset="0"/>
              </a:rPr>
              <a:t>Business Services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Types of Business Products</a:t>
            </a:r>
            <a:br>
              <a:rPr lang="en-US" dirty="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a:t>
            </a:fld>
            <a:endParaRPr lang="en-US" dirty="0"/>
          </a:p>
        </p:txBody>
      </p:sp>
    </p:spTree>
    <p:extLst>
      <p:ext uri="{BB962C8B-B14F-4D97-AF65-F5344CB8AC3E}">
        <p14:creationId xmlns:p14="http://schemas.microsoft.com/office/powerpoint/2010/main" val="860886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Be </a:t>
            </a:r>
            <a:r>
              <a:rPr lang="en-US" dirty="0">
                <a:ln>
                  <a:noFill/>
                </a:ln>
                <a:latin typeface="Rockwell" charset="0"/>
                <a:ea typeface="ＭＳ Ｐゴシック" charset="0"/>
                <a:cs typeface="ＭＳ Ｐゴシック" charset="0"/>
              </a:rPr>
              <a:t>ready for sustained sales increases and the rapid increase in profitability early in the growth stage</a:t>
            </a:r>
          </a:p>
          <a:p>
            <a:pPr eaLnBrk="1" hangingPunct="1"/>
            <a:r>
              <a:rPr lang="en-US" dirty="0">
                <a:ln>
                  <a:noFill/>
                </a:ln>
                <a:latin typeface="Rockwell" charset="0"/>
                <a:ea typeface="ＭＳ Ｐゴシック" charset="0"/>
                <a:cs typeface="ＭＳ Ｐゴシック" charset="0"/>
              </a:rPr>
              <a:t>Length depends on nature of product and competitive reactions</a:t>
            </a:r>
          </a:p>
          <a:p>
            <a:pPr eaLnBrk="1" hangingPunct="1"/>
            <a:r>
              <a:rPr lang="en-US" dirty="0">
                <a:ln>
                  <a:noFill/>
                </a:ln>
                <a:latin typeface="Rockwell" charset="0"/>
                <a:ea typeface="ＭＳ Ｐゴシック" charset="0"/>
                <a:cs typeface="ＭＳ Ｐゴシック" charset="0"/>
              </a:rPr>
              <a:t>Two main priorities during growth</a:t>
            </a:r>
          </a:p>
          <a:p>
            <a:pPr lvl="1" eaLnBrk="1" hangingPunct="1"/>
            <a:r>
              <a:rPr lang="en-US" dirty="0">
                <a:ln>
                  <a:noFill/>
                </a:ln>
                <a:latin typeface="Rockwell" charset="0"/>
                <a:ea typeface="ＭＳ Ｐゴシック" charset="0"/>
              </a:rPr>
              <a:t>Establish a strong, defensible marketing position</a:t>
            </a:r>
          </a:p>
          <a:p>
            <a:pPr lvl="1" eaLnBrk="1" hangingPunct="1"/>
            <a:r>
              <a:rPr lang="en-US" dirty="0">
                <a:ln>
                  <a:noFill/>
                </a:ln>
                <a:latin typeface="Rockwell" charset="0"/>
                <a:ea typeface="ＭＳ Ｐゴシック" charset="0"/>
              </a:rPr>
              <a:t>Achieve financial objectives that repay investment</a:t>
            </a:r>
          </a:p>
          <a:p>
            <a:pPr eaLnBrk="1" hangingPunct="1"/>
            <a:r>
              <a:rPr lang="en-US" dirty="0">
                <a:ln>
                  <a:noFill/>
                </a:ln>
                <a:latin typeface="Rockwell" charset="0"/>
                <a:ea typeface="ＭＳ Ｐゴシック" charset="0"/>
                <a:cs typeface="ＭＳ Ｐゴシック" charset="0"/>
              </a:rPr>
              <a:t>Marketing strategy shifts from customer acquisition to customer retention and building brand loyalty.</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Growth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40</a:t>
            </a:fld>
            <a:endParaRPr lang="en-US" dirty="0"/>
          </a:p>
        </p:txBody>
      </p:sp>
    </p:spTree>
    <p:extLst>
      <p:ext uri="{BB962C8B-B14F-4D97-AF65-F5344CB8AC3E}">
        <p14:creationId xmlns:p14="http://schemas.microsoft.com/office/powerpoint/2010/main" val="42845134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311274" y="1295400"/>
            <a:ext cx="7693029" cy="5562600"/>
          </a:xfrm>
        </p:spPr>
        <p:txBody>
          <a:bodyPr>
            <a:normAutofit lnSpcReduction="10000"/>
          </a:bodyPr>
          <a:lstStyle/>
          <a:p>
            <a:pPr eaLnBrk="1" hangingPunct="1">
              <a:lnSpc>
                <a:spcPct val="90000"/>
              </a:lnSpc>
            </a:pPr>
            <a:endParaRPr lang="en-US" sz="1900" dirty="0" smtClean="0">
              <a:ln>
                <a:noFill/>
              </a:ln>
              <a:latin typeface="Rockwell" charset="0"/>
              <a:ea typeface="ＭＳ Ｐゴシック" charset="0"/>
              <a:cs typeface="ＭＳ Ｐゴシック" charset="0"/>
            </a:endParaRPr>
          </a:p>
          <a:p>
            <a:pPr eaLnBrk="1" hangingPunct="1"/>
            <a:r>
              <a:rPr lang="en-US" sz="2200" dirty="0" smtClean="0">
                <a:ln>
                  <a:noFill/>
                </a:ln>
                <a:latin typeface="Rockwell" charset="0"/>
                <a:ea typeface="ＭＳ Ｐゴシック" charset="0"/>
                <a:cs typeface="ＭＳ Ｐゴシック" charset="0"/>
              </a:rPr>
              <a:t>Leverage </a:t>
            </a:r>
            <a:r>
              <a:rPr lang="en-US" sz="2200" dirty="0">
                <a:ln>
                  <a:noFill/>
                </a:ln>
                <a:latin typeface="Rockwell" charset="0"/>
                <a:ea typeface="ＭＳ Ｐゴシック" charset="0"/>
                <a:cs typeface="ＭＳ Ｐゴシック" charset="0"/>
              </a:rPr>
              <a:t>the </a:t>
            </a:r>
            <a:r>
              <a:rPr lang="en-US" sz="2200" dirty="0" smtClean="0">
                <a:ln>
                  <a:noFill/>
                </a:ln>
                <a:latin typeface="Rockwell" charset="0"/>
                <a:ea typeface="ＭＳ Ｐゴシック" charset="0"/>
                <a:cs typeface="ＭＳ Ｐゴシック" charset="0"/>
              </a:rPr>
              <a:t>product’s </a:t>
            </a:r>
            <a:r>
              <a:rPr lang="en-US" sz="2200" dirty="0">
                <a:ln>
                  <a:noFill/>
                </a:ln>
                <a:latin typeface="Rockwell" charset="0"/>
                <a:ea typeface="ＭＳ Ｐゴシック" charset="0"/>
                <a:cs typeface="ＭＳ Ｐゴシック" charset="0"/>
              </a:rPr>
              <a:t>perceived differential advantages</a:t>
            </a:r>
          </a:p>
          <a:p>
            <a:pPr eaLnBrk="1" hangingPunct="1"/>
            <a:r>
              <a:rPr lang="en-US" sz="2200" dirty="0">
                <a:ln>
                  <a:noFill/>
                </a:ln>
                <a:latin typeface="Rockwell" charset="0"/>
                <a:ea typeface="ＭＳ Ｐゴシック" charset="0"/>
                <a:cs typeface="ＭＳ Ｐゴシック" charset="0"/>
              </a:rPr>
              <a:t>Establish a clear </a:t>
            </a:r>
            <a:r>
              <a:rPr lang="en-US" sz="2200" dirty="0" smtClean="0">
                <a:ln>
                  <a:noFill/>
                </a:ln>
                <a:latin typeface="Rockwell" charset="0"/>
                <a:ea typeface="ＭＳ Ｐゴシック" charset="0"/>
                <a:cs typeface="ＭＳ Ｐゴシック" charset="0"/>
              </a:rPr>
              <a:t>brand </a:t>
            </a:r>
            <a:r>
              <a:rPr lang="en-US" sz="2200" dirty="0">
                <a:ln>
                  <a:noFill/>
                </a:ln>
                <a:latin typeface="Rockwell" charset="0"/>
                <a:ea typeface="ＭＳ Ｐゴシック" charset="0"/>
                <a:cs typeface="ＭＳ Ｐゴシック" charset="0"/>
              </a:rPr>
              <a:t>identity</a:t>
            </a:r>
          </a:p>
          <a:p>
            <a:pPr eaLnBrk="1" hangingPunct="1"/>
            <a:r>
              <a:rPr lang="en-US" sz="2200" dirty="0">
                <a:ln>
                  <a:noFill/>
                </a:ln>
                <a:latin typeface="Rockwell" charset="0"/>
                <a:ea typeface="ＭＳ Ｐゴシック" charset="0"/>
                <a:cs typeface="ＭＳ Ｐゴシック" charset="0"/>
              </a:rPr>
              <a:t>Create unique positioning</a:t>
            </a:r>
          </a:p>
          <a:p>
            <a:pPr eaLnBrk="1" hangingPunct="1"/>
            <a:r>
              <a:rPr lang="en-US" sz="2200" dirty="0">
                <a:ln>
                  <a:noFill/>
                </a:ln>
                <a:latin typeface="Rockwell" charset="0"/>
                <a:ea typeface="ＭＳ Ｐゴシック" charset="0"/>
                <a:cs typeface="ＭＳ Ｐゴシック" charset="0"/>
              </a:rPr>
              <a:t>Maintain control over product quality</a:t>
            </a:r>
          </a:p>
          <a:p>
            <a:pPr eaLnBrk="1" hangingPunct="1"/>
            <a:r>
              <a:rPr lang="en-US" sz="2200" dirty="0">
                <a:ln>
                  <a:noFill/>
                </a:ln>
                <a:latin typeface="Rockwell" charset="0"/>
                <a:ea typeface="ＭＳ Ｐゴシック" charset="0"/>
                <a:cs typeface="ＭＳ Ｐゴシック" charset="0"/>
              </a:rPr>
              <a:t>Maximize availability of the product</a:t>
            </a:r>
          </a:p>
          <a:p>
            <a:pPr eaLnBrk="1" hangingPunct="1"/>
            <a:r>
              <a:rPr lang="en-US" sz="2200" dirty="0">
                <a:ln>
                  <a:noFill/>
                </a:ln>
                <a:latin typeface="Rockwell" charset="0"/>
                <a:ea typeface="ＭＳ Ｐゴシック" charset="0"/>
                <a:cs typeface="ＭＳ Ｐゴシック" charset="0"/>
              </a:rPr>
              <a:t>Maintain or enhance the </a:t>
            </a:r>
            <a:r>
              <a:rPr lang="en-US" sz="2200" dirty="0" smtClean="0">
                <a:ln>
                  <a:noFill/>
                </a:ln>
                <a:latin typeface="Rockwell" charset="0"/>
                <a:ea typeface="ＭＳ Ｐゴシック" charset="0"/>
                <a:cs typeface="ＭＳ Ｐゴシック" charset="0"/>
              </a:rPr>
              <a:t>product’s </a:t>
            </a:r>
            <a:r>
              <a:rPr lang="en-US" sz="2200" dirty="0">
                <a:ln>
                  <a:noFill/>
                </a:ln>
                <a:latin typeface="Rockwell" charset="0"/>
                <a:ea typeface="ＭＳ Ｐゴシック" charset="0"/>
                <a:cs typeface="ＭＳ Ｐゴシック" charset="0"/>
              </a:rPr>
              <a:t>profitability to partners</a:t>
            </a:r>
          </a:p>
          <a:p>
            <a:pPr eaLnBrk="1" hangingPunct="1"/>
            <a:r>
              <a:rPr lang="en-US" sz="2200" dirty="0">
                <a:ln>
                  <a:noFill/>
                </a:ln>
                <a:latin typeface="Rockwell" charset="0"/>
                <a:ea typeface="ＭＳ Ｐゴシック" charset="0"/>
                <a:cs typeface="ＭＳ Ｐゴシック" charset="0"/>
              </a:rPr>
              <a:t>Find the ideal balance between price and demand</a:t>
            </a:r>
          </a:p>
          <a:p>
            <a:pPr eaLnBrk="1" hangingPunct="1"/>
            <a:r>
              <a:rPr lang="en-US" sz="2200" dirty="0">
                <a:ln>
                  <a:noFill/>
                </a:ln>
                <a:latin typeface="Rockwell" charset="0"/>
                <a:ea typeface="ＭＳ Ｐゴシック" charset="0"/>
                <a:cs typeface="ＭＳ Ｐゴシック" charset="0"/>
              </a:rPr>
              <a:t>Keep an eye focused on the competition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Marketing Strategy Goals During the Growth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41</a:t>
            </a:fld>
            <a:endParaRPr lang="en-US" dirty="0"/>
          </a:p>
        </p:txBody>
      </p:sp>
    </p:spTree>
    <p:extLst>
      <p:ext uri="{BB962C8B-B14F-4D97-AF65-F5344CB8AC3E}">
        <p14:creationId xmlns:p14="http://schemas.microsoft.com/office/powerpoint/2010/main" val="40245384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Typically</a:t>
            </a:r>
            <a:r>
              <a:rPr lang="en-US" dirty="0">
                <a:ln>
                  <a:noFill/>
                </a:ln>
                <a:latin typeface="Rockwell" charset="0"/>
                <a:ea typeface="ＭＳ Ｐゴシック" charset="0"/>
                <a:cs typeface="ＭＳ Ｐゴシック" charset="0"/>
              </a:rPr>
              <a:t>, no more firms will enter the market</a:t>
            </a:r>
          </a:p>
          <a:p>
            <a:pPr eaLnBrk="1" hangingPunct="1"/>
            <a:r>
              <a:rPr lang="en-US" dirty="0">
                <a:ln>
                  <a:noFill/>
                </a:ln>
                <a:latin typeface="Rockwell" charset="0"/>
                <a:ea typeface="ＭＳ Ｐゴシック" charset="0"/>
                <a:cs typeface="ＭＳ Ｐゴシック" charset="0"/>
              </a:rPr>
              <a:t>Still an opportunity for new product features and variations</a:t>
            </a:r>
          </a:p>
          <a:p>
            <a:pPr eaLnBrk="1" hangingPunct="1"/>
            <a:r>
              <a:rPr lang="en-US" dirty="0">
                <a:ln>
                  <a:noFill/>
                </a:ln>
                <a:latin typeface="Rockwell" charset="0"/>
                <a:ea typeface="ＭＳ Ｐゴシック" charset="0"/>
                <a:cs typeface="ＭＳ Ｐゴシック" charset="0"/>
              </a:rPr>
              <a:t>Typically the longest stage in the product life cycle</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Maturity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42</a:t>
            </a:fld>
            <a:endParaRPr lang="en-US" dirty="0"/>
          </a:p>
        </p:txBody>
      </p:sp>
    </p:spTree>
    <p:extLst>
      <p:ext uri="{BB962C8B-B14F-4D97-AF65-F5344CB8AC3E}">
        <p14:creationId xmlns:p14="http://schemas.microsoft.com/office/powerpoint/2010/main" val="38989852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Four </a:t>
            </a:r>
            <a:r>
              <a:rPr lang="en-US" dirty="0">
                <a:ln>
                  <a:noFill/>
                </a:ln>
                <a:latin typeface="Rockwell" charset="0"/>
                <a:ea typeface="ＭＳ Ｐゴシック" charset="0"/>
                <a:cs typeface="ＭＳ Ｐゴシック" charset="0"/>
              </a:rPr>
              <a:t>general goals during the maturity stage</a:t>
            </a:r>
          </a:p>
          <a:p>
            <a:pPr lvl="1" eaLnBrk="1" hangingPunct="1"/>
            <a:r>
              <a:rPr lang="en-US" dirty="0">
                <a:ln>
                  <a:noFill/>
                </a:ln>
                <a:latin typeface="Rockwell" charset="0"/>
                <a:ea typeface="ＭＳ Ｐゴシック" charset="0"/>
              </a:rPr>
              <a:t>Generate cash flow</a:t>
            </a:r>
          </a:p>
          <a:p>
            <a:pPr lvl="1" eaLnBrk="1" hangingPunct="1"/>
            <a:r>
              <a:rPr lang="en-US" dirty="0">
                <a:ln>
                  <a:noFill/>
                </a:ln>
                <a:latin typeface="Rockwell" charset="0"/>
                <a:ea typeface="ＭＳ Ｐゴシック" charset="0"/>
              </a:rPr>
              <a:t>Hold market share</a:t>
            </a:r>
          </a:p>
          <a:p>
            <a:pPr lvl="1" eaLnBrk="1" hangingPunct="1"/>
            <a:r>
              <a:rPr lang="en-US" dirty="0">
                <a:ln>
                  <a:noFill/>
                </a:ln>
                <a:latin typeface="Rockwell" charset="0"/>
                <a:ea typeface="ＭＳ Ｐゴシック" charset="0"/>
              </a:rPr>
              <a:t>Steal market share</a:t>
            </a:r>
          </a:p>
          <a:p>
            <a:pPr lvl="1" eaLnBrk="1" hangingPunct="1"/>
            <a:r>
              <a:rPr lang="en-US" dirty="0">
                <a:ln>
                  <a:noFill/>
                </a:ln>
                <a:latin typeface="Rockwell" charset="0"/>
                <a:ea typeface="ＭＳ Ｐゴシック" charset="0"/>
              </a:rPr>
              <a:t>Increase share of customer</a:t>
            </a:r>
          </a:p>
          <a:p>
            <a:pPr eaLnBrk="1" hangingPunct="1"/>
            <a:r>
              <a:rPr lang="en-US" dirty="0">
                <a:ln>
                  <a:noFill/>
                </a:ln>
                <a:latin typeface="Rockwell" charset="0"/>
                <a:ea typeface="ＭＳ Ｐゴシック" charset="0"/>
                <a:cs typeface="ＭＳ Ｐゴシック" charset="0"/>
              </a:rPr>
              <a:t>Four strategic options to achieve these goals</a:t>
            </a:r>
          </a:p>
          <a:p>
            <a:pPr lvl="1" eaLnBrk="1" hangingPunct="1"/>
            <a:r>
              <a:rPr lang="en-US" dirty="0">
                <a:ln>
                  <a:noFill/>
                </a:ln>
                <a:latin typeface="Rockwell" charset="0"/>
                <a:ea typeface="ＭＳ Ｐゴシック" charset="0"/>
              </a:rPr>
              <a:t>Develop a new product image</a:t>
            </a:r>
          </a:p>
          <a:p>
            <a:pPr lvl="1" eaLnBrk="1" hangingPunct="1"/>
            <a:r>
              <a:rPr lang="en-US" dirty="0">
                <a:ln>
                  <a:noFill/>
                </a:ln>
                <a:latin typeface="Rockwell" charset="0"/>
                <a:ea typeface="ＭＳ Ｐゴシック" charset="0"/>
              </a:rPr>
              <a:t>Find and attract new users to the product</a:t>
            </a:r>
          </a:p>
          <a:p>
            <a:pPr lvl="1" eaLnBrk="1" hangingPunct="1"/>
            <a:r>
              <a:rPr lang="en-US" dirty="0">
                <a:ln>
                  <a:noFill/>
                </a:ln>
                <a:latin typeface="Rockwell" charset="0"/>
                <a:ea typeface="ＭＳ Ｐゴシック" charset="0"/>
              </a:rPr>
              <a:t>Discover new applications </a:t>
            </a:r>
            <a:r>
              <a:rPr lang="en-US" dirty="0" smtClean="0">
                <a:ln>
                  <a:noFill/>
                </a:ln>
                <a:latin typeface="Rockwell" charset="0"/>
                <a:ea typeface="ＭＳ Ｐゴシック" charset="0"/>
              </a:rPr>
              <a:t>and uses for </a:t>
            </a:r>
            <a:r>
              <a:rPr lang="en-US" dirty="0">
                <a:ln>
                  <a:noFill/>
                </a:ln>
                <a:latin typeface="Rockwell" charset="0"/>
                <a:ea typeface="ＭＳ Ｐゴシック" charset="0"/>
              </a:rPr>
              <a:t>the product</a:t>
            </a:r>
          </a:p>
          <a:p>
            <a:pPr lvl="1" eaLnBrk="1" hangingPunct="1"/>
            <a:r>
              <a:rPr lang="en-US" dirty="0">
                <a:ln>
                  <a:noFill/>
                </a:ln>
                <a:latin typeface="Rockwell" charset="0"/>
                <a:ea typeface="ＭＳ Ｐゴシック" charset="0"/>
              </a:rPr>
              <a:t>Apply new technology to the product</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Goals and Strategies During the Maturity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43</a:t>
            </a:fld>
            <a:endParaRPr lang="en-US" dirty="0"/>
          </a:p>
        </p:txBody>
      </p:sp>
    </p:spTree>
    <p:extLst>
      <p:ext uri="{BB962C8B-B14F-4D97-AF65-F5344CB8AC3E}">
        <p14:creationId xmlns:p14="http://schemas.microsoft.com/office/powerpoint/2010/main" val="275345989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Two </a:t>
            </a:r>
            <a:r>
              <a:rPr lang="en-US" dirty="0">
                <a:ln>
                  <a:noFill/>
                </a:ln>
                <a:latin typeface="Rockwell" charset="0"/>
                <a:ea typeface="ＭＳ Ｐゴシック" charset="0"/>
                <a:cs typeface="ＭＳ Ｐゴシック" charset="0"/>
              </a:rPr>
              <a:t>options during the decline stage</a:t>
            </a:r>
          </a:p>
          <a:p>
            <a:pPr lvl="1" eaLnBrk="1" hangingPunct="1"/>
            <a:r>
              <a:rPr lang="en-US" dirty="0">
                <a:ln>
                  <a:noFill/>
                </a:ln>
                <a:latin typeface="Rockwell" charset="0"/>
                <a:ea typeface="ＭＳ Ｐゴシック" charset="0"/>
              </a:rPr>
              <a:t>Attempt to postpone the decline</a:t>
            </a:r>
          </a:p>
          <a:p>
            <a:pPr lvl="1" eaLnBrk="1" hangingPunct="1"/>
            <a:r>
              <a:rPr lang="en-US" dirty="0">
                <a:ln>
                  <a:noFill/>
                </a:ln>
                <a:latin typeface="Rockwell" charset="0"/>
                <a:ea typeface="ＭＳ Ｐゴシック" charset="0"/>
              </a:rPr>
              <a:t>Accept the inevitability of decline</a:t>
            </a:r>
          </a:p>
          <a:p>
            <a:pPr lvl="2" eaLnBrk="1" hangingPunct="1"/>
            <a:r>
              <a:rPr lang="en-US" dirty="0">
                <a:ln>
                  <a:noFill/>
                </a:ln>
                <a:latin typeface="Rockwell" charset="0"/>
                <a:ea typeface="ＭＳ Ｐゴシック" charset="0"/>
              </a:rPr>
              <a:t>Harvesting</a:t>
            </a:r>
          </a:p>
          <a:p>
            <a:pPr lvl="2" eaLnBrk="1" hangingPunct="1"/>
            <a:r>
              <a:rPr lang="en-US" dirty="0">
                <a:ln>
                  <a:noFill/>
                </a:ln>
                <a:latin typeface="Rockwell" charset="0"/>
                <a:ea typeface="ＭＳ Ｐゴシック" charset="0"/>
              </a:rPr>
              <a:t>Divesting</a:t>
            </a:r>
          </a:p>
          <a:p>
            <a:pPr eaLnBrk="1" hangingPunct="1"/>
            <a:r>
              <a:rPr lang="en-US" dirty="0">
                <a:ln>
                  <a:noFill/>
                </a:ln>
                <a:latin typeface="Rockwell" charset="0"/>
                <a:ea typeface="ＭＳ Ｐゴシック" charset="0"/>
                <a:cs typeface="ＭＳ Ｐゴシック" charset="0"/>
              </a:rPr>
              <a:t>Factors to be considered during this stage</a:t>
            </a:r>
          </a:p>
          <a:p>
            <a:pPr lvl="1" eaLnBrk="1" hangingPunct="1"/>
            <a:r>
              <a:rPr lang="en-US" dirty="0">
                <a:ln>
                  <a:noFill/>
                </a:ln>
                <a:latin typeface="Rockwell" charset="0"/>
                <a:ea typeface="ＭＳ Ｐゴシック" charset="0"/>
              </a:rPr>
              <a:t>Market segment potential</a:t>
            </a:r>
          </a:p>
          <a:p>
            <a:pPr lvl="1" eaLnBrk="1" hangingPunct="1"/>
            <a:r>
              <a:rPr lang="en-US" dirty="0">
                <a:ln>
                  <a:noFill/>
                </a:ln>
                <a:latin typeface="Rockwell" charset="0"/>
                <a:ea typeface="ＭＳ Ｐゴシック" charset="0"/>
              </a:rPr>
              <a:t>The market position of the product</a:t>
            </a:r>
          </a:p>
          <a:p>
            <a:pPr lvl="1" eaLnBrk="1" hangingPunct="1"/>
            <a:r>
              <a:rPr lang="en-US" dirty="0">
                <a:ln>
                  <a:noFill/>
                </a:ln>
                <a:latin typeface="Rockwell" charset="0"/>
                <a:ea typeface="ＭＳ Ｐゴシック" charset="0"/>
              </a:rPr>
              <a:t>The </a:t>
            </a:r>
            <a:r>
              <a:rPr lang="en-US" dirty="0" smtClean="0">
                <a:ln>
                  <a:noFill/>
                </a:ln>
                <a:latin typeface="Rockwell" charset="0"/>
                <a:ea typeface="ＭＳ Ｐゴシック" charset="0"/>
              </a:rPr>
              <a:t>firm’s </a:t>
            </a:r>
            <a:r>
              <a:rPr lang="en-US" dirty="0">
                <a:ln>
                  <a:noFill/>
                </a:ln>
                <a:latin typeface="Rockwell" charset="0"/>
                <a:ea typeface="ＭＳ Ｐゴシック" charset="0"/>
              </a:rPr>
              <a:t>price and cost structure</a:t>
            </a:r>
          </a:p>
          <a:p>
            <a:pPr lvl="1" eaLnBrk="1" hangingPunct="1"/>
            <a:r>
              <a:rPr lang="en-US" dirty="0">
                <a:ln>
                  <a:noFill/>
                </a:ln>
                <a:latin typeface="Rockwell" charset="0"/>
                <a:ea typeface="ＭＳ Ｐゴシック" charset="0"/>
              </a:rPr>
              <a:t>The rate of market deterioration</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Life Cycle:</a:t>
            </a:r>
            <a:br>
              <a:rPr lang="en-US" dirty="0">
                <a:ln>
                  <a:noFill/>
                </a:ln>
                <a:latin typeface="Rockwell" charset="0"/>
                <a:ea typeface="ＭＳ Ｐゴシック" charset="0"/>
                <a:cs typeface="ＭＳ Ｐゴシック" charset="0"/>
              </a:rPr>
            </a:br>
            <a:r>
              <a:rPr lang="en-US" dirty="0">
                <a:ln>
                  <a:noFill/>
                </a:ln>
                <a:latin typeface="Rockwell" charset="0"/>
                <a:ea typeface="ＭＳ Ｐゴシック" charset="0"/>
                <a:cs typeface="ＭＳ Ｐゴシック" charset="0"/>
              </a:rPr>
              <a:t>Decline Stage</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44</a:t>
            </a:fld>
            <a:endParaRPr lang="en-US" dirty="0"/>
          </a:p>
        </p:txBody>
      </p:sp>
    </p:spTree>
    <p:extLst>
      <p:ext uri="{BB962C8B-B14F-4D97-AF65-F5344CB8AC3E}">
        <p14:creationId xmlns:p14="http://schemas.microsoft.com/office/powerpoint/2010/main" val="2584551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Product Line</a:t>
            </a:r>
          </a:p>
          <a:p>
            <a:pPr lvl="1" eaLnBrk="1" hangingPunct="1"/>
            <a:r>
              <a:rPr lang="en-US" dirty="0">
                <a:ln>
                  <a:noFill/>
                </a:ln>
                <a:latin typeface="Rockwell" charset="0"/>
                <a:ea typeface="ＭＳ Ｐゴシック" charset="0"/>
              </a:rPr>
              <a:t>A group of closely related product items</a:t>
            </a:r>
          </a:p>
          <a:p>
            <a:pPr eaLnBrk="1" hangingPunct="1"/>
            <a:r>
              <a:rPr lang="en-US" dirty="0">
                <a:ln>
                  <a:noFill/>
                </a:ln>
                <a:latin typeface="Rockwell" charset="0"/>
                <a:ea typeface="ＭＳ Ｐゴシック" charset="0"/>
                <a:cs typeface="ＭＳ Ｐゴシック" charset="0"/>
              </a:rPr>
              <a:t>Product Mix or Portfolio</a:t>
            </a:r>
          </a:p>
          <a:p>
            <a:pPr lvl="1" eaLnBrk="1" hangingPunct="1"/>
            <a:r>
              <a:rPr lang="en-US" dirty="0">
                <a:ln>
                  <a:noFill/>
                </a:ln>
                <a:latin typeface="Rockwell" charset="0"/>
                <a:ea typeface="ＭＳ Ｐゴシック" charset="0"/>
              </a:rPr>
              <a:t>The total group of products offered by the firm</a:t>
            </a:r>
          </a:p>
          <a:p>
            <a:pPr eaLnBrk="1" hangingPunct="1"/>
            <a:r>
              <a:rPr lang="en-US" dirty="0">
                <a:ln>
                  <a:noFill/>
                </a:ln>
                <a:latin typeface="Rockwell" charset="0"/>
                <a:ea typeface="ＭＳ Ｐゴシック" charset="0"/>
                <a:cs typeface="ＭＳ Ｐゴシック" charset="0"/>
              </a:rPr>
              <a:t>Strategic Decisions</a:t>
            </a:r>
          </a:p>
          <a:p>
            <a:pPr lvl="1" eaLnBrk="1" hangingPunct="1"/>
            <a:r>
              <a:rPr lang="en-US" dirty="0">
                <a:ln>
                  <a:noFill/>
                </a:ln>
                <a:latin typeface="Rockwell" charset="0"/>
                <a:ea typeface="ＭＳ Ｐゴシック" charset="0"/>
              </a:rPr>
              <a:t>Variety – number of product lines offered</a:t>
            </a:r>
          </a:p>
          <a:p>
            <a:pPr lvl="1" eaLnBrk="1" hangingPunct="1"/>
            <a:r>
              <a:rPr lang="en-US" dirty="0">
                <a:ln>
                  <a:noFill/>
                </a:ln>
                <a:latin typeface="Rockwell" charset="0"/>
                <a:ea typeface="ＭＳ Ｐゴシック" charset="0"/>
              </a:rPr>
              <a:t>Assortment – depth of each product line</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The Product Portfolio</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5</a:t>
            </a:fld>
            <a:endParaRPr lang="en-US" dirty="0"/>
          </a:p>
        </p:txBody>
      </p:sp>
    </p:spTree>
    <p:extLst>
      <p:ext uri="{BB962C8B-B14F-4D97-AF65-F5344CB8AC3E}">
        <p14:creationId xmlns:p14="http://schemas.microsoft.com/office/powerpoint/2010/main" val="4256392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P&amp;</a:t>
            </a:r>
            <a:r>
              <a:rPr lang="en-US" dirty="0" smtClean="0">
                <a:ln>
                  <a:noFill/>
                </a:ln>
                <a:latin typeface="Rockwell" charset="0"/>
                <a:ea typeface="ＭＳ Ｐゴシック" charset="0"/>
                <a:cs typeface="ＭＳ Ｐゴシック" charset="0"/>
              </a:rPr>
              <a:t>G’s </a:t>
            </a:r>
            <a:r>
              <a:rPr lang="en-US" dirty="0">
                <a:ln>
                  <a:noFill/>
                </a:ln>
                <a:latin typeface="Rockwell" charset="0"/>
                <a:ea typeface="ＭＳ Ｐゴシック" charset="0"/>
                <a:cs typeface="ＭＳ Ｐゴシック" charset="0"/>
              </a:rPr>
              <a:t>Portfolio of </a:t>
            </a:r>
            <a:r>
              <a:rPr lang="en-US" dirty="0" smtClean="0">
                <a:ln>
                  <a:noFill/>
                </a:ln>
                <a:latin typeface="Rockwell" charset="0"/>
                <a:ea typeface="ＭＳ Ｐゴシック" charset="0"/>
                <a:cs typeface="ＭＳ Ｐゴシック" charset="0"/>
              </a:rPr>
              <a:t>Household Care Products </a:t>
            </a: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5" name="Slide Number Placeholder 4"/>
          <p:cNvSpPr>
            <a:spLocks noGrp="1"/>
          </p:cNvSpPr>
          <p:nvPr>
            <p:ph type="sldNum" sz="quarter" idx="11"/>
          </p:nvPr>
        </p:nvSpPr>
        <p:spPr/>
        <p:txBody>
          <a:bodyPr/>
          <a:lstStyle/>
          <a:p>
            <a:pPr>
              <a:defRPr/>
            </a:pPr>
            <a:fld id="{7CA3B053-DD34-B645-BCE5-0B617BE5BFE4}" type="slidenum">
              <a:rPr lang="en-US" smtClean="0"/>
              <a:pPr>
                <a:defRPr/>
              </a:pPr>
              <a:t>6</a:t>
            </a:fld>
            <a:endParaRPr lang="en-US" dirty="0"/>
          </a:p>
        </p:txBody>
      </p:sp>
      <p:pic>
        <p:nvPicPr>
          <p:cNvPr id="1026" name="Picture 2"/>
          <p:cNvPicPr>
            <a:picLocks noChangeAspect="1" noChangeArrowheads="1"/>
          </p:cNvPicPr>
          <p:nvPr/>
        </p:nvPicPr>
        <p:blipFill>
          <a:blip r:embed="rId2"/>
          <a:srcRect/>
          <a:stretch>
            <a:fillRect/>
          </a:stretch>
        </p:blipFill>
        <p:spPr bwMode="auto">
          <a:xfrm>
            <a:off x="1441354" y="2221344"/>
            <a:ext cx="7218421" cy="2600037"/>
          </a:xfrm>
          <a:prstGeom prst="rect">
            <a:avLst/>
          </a:prstGeom>
          <a:noFill/>
          <a:ln w="9525">
            <a:noFill/>
            <a:miter lim="800000"/>
            <a:headEnd/>
            <a:tailEnd/>
          </a:ln>
          <a:effectLst/>
        </p:spPr>
      </p:pic>
    </p:spTree>
    <p:extLst>
      <p:ext uri="{BB962C8B-B14F-4D97-AF65-F5344CB8AC3E}">
        <p14:creationId xmlns:p14="http://schemas.microsoft.com/office/powerpoint/2010/main" val="10881361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Economies </a:t>
            </a:r>
            <a:r>
              <a:rPr lang="en-US" dirty="0">
                <a:ln>
                  <a:noFill/>
                </a:ln>
                <a:latin typeface="Rockwell" charset="0"/>
                <a:ea typeface="ＭＳ Ｐゴシック" charset="0"/>
                <a:cs typeface="ＭＳ Ｐゴシック" charset="0"/>
              </a:rPr>
              <a:t>of Scale</a:t>
            </a:r>
          </a:p>
          <a:p>
            <a:pPr eaLnBrk="1" hangingPunct="1"/>
            <a:r>
              <a:rPr lang="en-US" dirty="0">
                <a:ln>
                  <a:noFill/>
                </a:ln>
                <a:latin typeface="Rockwell" charset="0"/>
                <a:ea typeface="ＭＳ Ｐゴシック" charset="0"/>
                <a:cs typeface="ＭＳ Ｐゴシック" charset="0"/>
              </a:rPr>
              <a:t>Package Uniformity</a:t>
            </a:r>
          </a:p>
          <a:p>
            <a:pPr eaLnBrk="1" hangingPunct="1"/>
            <a:r>
              <a:rPr lang="en-US" dirty="0">
                <a:ln>
                  <a:noFill/>
                </a:ln>
                <a:latin typeface="Rockwell" charset="0"/>
                <a:ea typeface="ＭＳ Ｐゴシック" charset="0"/>
                <a:cs typeface="ＭＳ Ｐゴシック" charset="0"/>
              </a:rPr>
              <a:t>Standardization</a:t>
            </a:r>
          </a:p>
          <a:p>
            <a:pPr eaLnBrk="1" hangingPunct="1"/>
            <a:r>
              <a:rPr lang="en-US" dirty="0">
                <a:ln>
                  <a:noFill/>
                </a:ln>
                <a:latin typeface="Rockwell" charset="0"/>
                <a:ea typeface="ＭＳ Ｐゴシック" charset="0"/>
                <a:cs typeface="ＭＳ Ｐゴシック" charset="0"/>
              </a:rPr>
              <a:t>Sales and Distribution Efficiency</a:t>
            </a:r>
          </a:p>
          <a:p>
            <a:pPr eaLnBrk="1" hangingPunct="1"/>
            <a:r>
              <a:rPr lang="en-US" dirty="0">
                <a:ln>
                  <a:noFill/>
                </a:ln>
                <a:latin typeface="Rockwell" charset="0"/>
                <a:ea typeface="ＭＳ Ｐゴシック" charset="0"/>
                <a:cs typeface="ＭＳ Ｐゴシック" charset="0"/>
              </a:rPr>
              <a:t>Equivalent Quality Beliefs</a:t>
            </a:r>
          </a:p>
        </p:txBody>
      </p:sp>
      <p:sp>
        <p:nvSpPr>
          <p:cNvPr id="2" name="Title 1"/>
          <p:cNvSpPr>
            <a:spLocks noGrp="1"/>
          </p:cNvSpPr>
          <p:nvPr>
            <p:ph type="title"/>
          </p:nvPr>
        </p:nvSpPr>
        <p:spPr/>
        <p:txBody>
          <a:bodyPr>
            <a:noAutofit/>
          </a:bodyPr>
          <a:lstStyle/>
          <a:p>
            <a:pPr eaLnBrk="1" hangingPunct="1"/>
            <a:r>
              <a:rPr lang="en-US" dirty="0">
                <a:ln>
                  <a:noFill/>
                </a:ln>
                <a:latin typeface="Rockwell" charset="0"/>
                <a:ea typeface="ＭＳ Ｐゴシック" charset="0"/>
                <a:cs typeface="ＭＳ Ｐゴシック" charset="0"/>
              </a:rPr>
              <a:t>Potential Benefits of Offering a Large Product Portfolio</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7</a:t>
            </a:fld>
            <a:endParaRPr lang="en-US" dirty="0"/>
          </a:p>
        </p:txBody>
      </p:sp>
    </p:spTree>
    <p:extLst>
      <p:ext uri="{BB962C8B-B14F-4D97-AF65-F5344CB8AC3E}">
        <p14:creationId xmlns:p14="http://schemas.microsoft.com/office/powerpoint/2010/main" val="4062291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a:xfrm>
            <a:off x="625929" y="396713"/>
            <a:ext cx="7901214" cy="5015796"/>
          </a:xfrm>
        </p:spPr>
        <p:txBody>
          <a:bodyPr/>
          <a:lstStyle/>
          <a:p>
            <a:pPr indent="0" eaLnBrk="1" hangingPunct="1"/>
            <a:r>
              <a:rPr lang="en-US" sz="2800" dirty="0">
                <a:ln>
                  <a:noFill/>
                </a:ln>
                <a:latin typeface="Rockwell" charset="0"/>
                <a:ea typeface="ＭＳ Ｐゴシック" charset="0"/>
                <a:cs typeface="ＭＳ Ｐゴシック" charset="0"/>
              </a:rPr>
              <a:t>Consider the number of </a:t>
            </a:r>
            <a:r>
              <a:rPr lang="en-US" sz="2800" dirty="0" smtClean="0">
                <a:ln>
                  <a:noFill/>
                </a:ln>
                <a:latin typeface="Rockwell" charset="0"/>
                <a:ea typeface="ＭＳ Ｐゴシック" charset="0"/>
                <a:cs typeface="ＭＳ Ｐゴシック" charset="0"/>
              </a:rPr>
              <a:t>product choices available </a:t>
            </a:r>
            <a:r>
              <a:rPr lang="en-US" sz="2800" dirty="0">
                <a:ln>
                  <a:noFill/>
                </a:ln>
                <a:latin typeface="Rockwell" charset="0"/>
                <a:ea typeface="ＭＳ Ｐゴシック" charset="0"/>
                <a:cs typeface="ＭＳ Ｐゴシック" charset="0"/>
              </a:rPr>
              <a:t>in the U.S. consumer market. </a:t>
            </a:r>
            <a:r>
              <a:rPr lang="en-US" sz="2800" dirty="0" smtClean="0">
                <a:ln>
                  <a:noFill/>
                </a:ln>
                <a:latin typeface="Rockwell" charset="0"/>
                <a:ea typeface="ＭＳ Ｐゴシック" charset="0"/>
                <a:cs typeface="ＭＳ Ｐゴシック" charset="0"/>
              </a:rPr>
              <a:t>In </a:t>
            </a:r>
            <a:r>
              <a:rPr lang="en-US" sz="2800" dirty="0">
                <a:ln>
                  <a:noFill/>
                </a:ln>
                <a:latin typeface="Rockwell" charset="0"/>
                <a:ea typeface="ＭＳ Ｐゴシック" charset="0"/>
                <a:cs typeface="ＭＳ Ｐゴシック" charset="0"/>
              </a:rPr>
              <a:t>virtually every product category, consumers have many options to fulfill their needs</a:t>
            </a:r>
            <a:r>
              <a:rPr lang="en-US" sz="2800" dirty="0" smtClean="0">
                <a:ln>
                  <a:noFill/>
                </a:ln>
                <a:latin typeface="Rockwell" charset="0"/>
                <a:ea typeface="ＭＳ Ｐゴシック" charset="0"/>
                <a:cs typeface="ＭＳ Ｐゴシック" charset="0"/>
              </a:rPr>
              <a:t>.</a:t>
            </a:r>
          </a:p>
          <a:p>
            <a:pPr marL="457200" indent="-457200" algn="l" eaLnBrk="1" hangingPunct="1">
              <a:buFont typeface="Arial"/>
              <a:buChar char="•"/>
            </a:pPr>
            <a:r>
              <a:rPr lang="en-US" sz="2800" dirty="0" smtClean="0">
                <a:ln>
                  <a:noFill/>
                </a:ln>
                <a:latin typeface="Rockwell" charset="0"/>
                <a:ea typeface="ＭＳ Ｐゴシック" charset="0"/>
                <a:cs typeface="ＭＳ Ｐゴシック" charset="0"/>
              </a:rPr>
              <a:t>Are </a:t>
            </a:r>
            <a:r>
              <a:rPr lang="en-US" sz="2800" dirty="0">
                <a:ln>
                  <a:noFill/>
                </a:ln>
                <a:latin typeface="Rockwell" charset="0"/>
                <a:ea typeface="ＭＳ Ｐゴシック" charset="0"/>
                <a:cs typeface="ＭＳ Ｐゴシック" charset="0"/>
              </a:rPr>
              <a:t>all of these options really necessary? </a:t>
            </a:r>
            <a:r>
              <a:rPr lang="en-US" sz="2800" dirty="0" smtClean="0">
                <a:ln>
                  <a:noFill/>
                </a:ln>
                <a:latin typeface="Rockwell" charset="0"/>
                <a:ea typeface="ＭＳ Ｐゴシック" charset="0"/>
                <a:cs typeface="ＭＳ Ｐゴシック" charset="0"/>
              </a:rPr>
              <a:t>Is </a:t>
            </a:r>
            <a:r>
              <a:rPr lang="en-US" sz="2800" dirty="0">
                <a:ln>
                  <a:noFill/>
                </a:ln>
                <a:latin typeface="Rockwell" charset="0"/>
                <a:ea typeface="ＭＳ Ｐゴシック" charset="0"/>
                <a:cs typeface="ＭＳ Ｐゴシック" charset="0"/>
              </a:rPr>
              <a:t>having this many choices a good thing for consumers? </a:t>
            </a:r>
            <a:r>
              <a:rPr lang="en-US" sz="2800" dirty="0" smtClean="0">
                <a:ln>
                  <a:noFill/>
                </a:ln>
                <a:latin typeface="Rockwell" charset="0"/>
                <a:ea typeface="ＭＳ Ｐゴシック" charset="0"/>
                <a:cs typeface="ＭＳ Ｐゴシック" charset="0"/>
              </a:rPr>
              <a:t>Why </a:t>
            </a:r>
            <a:r>
              <a:rPr lang="en-US" sz="2800" dirty="0">
                <a:ln>
                  <a:noFill/>
                </a:ln>
                <a:latin typeface="Rockwell" charset="0"/>
                <a:ea typeface="ＭＳ Ｐゴシック" charset="0"/>
                <a:cs typeface="ＭＳ Ｐゴシック" charset="0"/>
              </a:rPr>
              <a:t>or why not</a:t>
            </a:r>
            <a:r>
              <a:rPr lang="en-US" sz="2800" dirty="0" smtClean="0">
                <a:ln>
                  <a:noFill/>
                </a:ln>
                <a:latin typeface="Rockwell" charset="0"/>
                <a:ea typeface="ＭＳ Ｐゴシック" charset="0"/>
                <a:cs typeface="ＭＳ Ｐゴシック" charset="0"/>
              </a:rPr>
              <a:t>?</a:t>
            </a:r>
          </a:p>
          <a:p>
            <a:pPr marL="457200" indent="-457200" algn="l" eaLnBrk="1" hangingPunct="1">
              <a:buFont typeface="Arial"/>
              <a:buChar char="•"/>
            </a:pPr>
            <a:r>
              <a:rPr lang="en-US" sz="2800" dirty="0" smtClean="0">
                <a:ln>
                  <a:noFill/>
                </a:ln>
                <a:latin typeface="Rockwell" charset="0"/>
                <a:ea typeface="ＭＳ Ｐゴシック" charset="0"/>
                <a:cs typeface="ＭＳ Ｐゴシック" charset="0"/>
              </a:rPr>
              <a:t>Is </a:t>
            </a:r>
            <a:r>
              <a:rPr lang="en-US" sz="2800" dirty="0">
                <a:ln>
                  <a:noFill/>
                </a:ln>
                <a:latin typeface="Rockwell" charset="0"/>
                <a:ea typeface="ＭＳ Ｐゴシック" charset="0"/>
                <a:cs typeface="ＭＳ Ｐゴシック" charset="0"/>
              </a:rPr>
              <a:t>it a good thing for marketers and retailers that have to support and carry all of these product choices? </a:t>
            </a:r>
            <a:r>
              <a:rPr lang="en-US" sz="2800" dirty="0" smtClean="0">
                <a:ln>
                  <a:noFill/>
                </a:ln>
                <a:latin typeface="Rockwell" charset="0"/>
                <a:ea typeface="ＭＳ Ｐゴシック" charset="0"/>
                <a:cs typeface="ＭＳ Ｐゴシック" charset="0"/>
              </a:rPr>
              <a:t>Why </a:t>
            </a:r>
            <a:r>
              <a:rPr lang="en-US" sz="2800" dirty="0">
                <a:ln>
                  <a:noFill/>
                </a:ln>
                <a:latin typeface="Rockwell" charset="0"/>
                <a:ea typeface="ＭＳ Ｐゴシック" charset="0"/>
                <a:cs typeface="ＭＳ Ｐゴシック" charset="0"/>
              </a:rPr>
              <a:t>or why not?</a:t>
            </a:r>
          </a:p>
        </p:txBody>
      </p:sp>
      <p:sp>
        <p:nvSpPr>
          <p:cNvPr id="4" name="Slide Number Placeholder 3"/>
          <p:cNvSpPr>
            <a:spLocks noGrp="1"/>
          </p:cNvSpPr>
          <p:nvPr>
            <p:ph type="sldNum" sz="quarter" idx="10"/>
          </p:nvPr>
        </p:nvSpPr>
        <p:spPr/>
        <p:txBody>
          <a:bodyPr/>
          <a:lstStyle/>
          <a:p>
            <a:pPr>
              <a:defRPr/>
            </a:pPr>
            <a:fld id="{115EA427-4806-4E43-924A-FA8544444C45}" type="slidenum">
              <a:rPr lang="en-US" smtClean="0"/>
              <a:pPr>
                <a:defRPr/>
              </a:pPr>
              <a:t>8</a:t>
            </a:fld>
            <a:endParaRPr lang="en-US" dirty="0"/>
          </a:p>
        </p:txBody>
      </p:sp>
    </p:spTree>
    <p:extLst>
      <p:ext uri="{BB962C8B-B14F-4D97-AF65-F5344CB8AC3E}">
        <p14:creationId xmlns:p14="http://schemas.microsoft.com/office/powerpoint/2010/main" val="22205678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Content Placeholder 4"/>
          <p:cNvSpPr>
            <a:spLocks noGrp="1"/>
          </p:cNvSpPr>
          <p:nvPr>
            <p:ph idx="1"/>
          </p:nvPr>
        </p:nvSpPr>
        <p:spPr/>
        <p:txBody>
          <a:bodyPr/>
          <a:lstStyle/>
          <a:p>
            <a:pPr eaLnBrk="1" hangingPunct="1"/>
            <a:r>
              <a:rPr lang="en-US" dirty="0">
                <a:ln>
                  <a:noFill/>
                </a:ln>
                <a:latin typeface="Rockwell" charset="0"/>
                <a:ea typeface="ＭＳ Ｐゴシック" charset="0"/>
                <a:cs typeface="ＭＳ Ｐゴシック" charset="0"/>
              </a:rPr>
              <a:t>Balancing supply (capacity) with demand</a:t>
            </a:r>
          </a:p>
          <a:p>
            <a:pPr eaLnBrk="1" hangingPunct="1"/>
            <a:r>
              <a:rPr lang="en-US" dirty="0">
                <a:ln>
                  <a:noFill/>
                </a:ln>
                <a:latin typeface="Rockwell" charset="0"/>
                <a:ea typeface="ＭＳ Ｐゴシック" charset="0"/>
                <a:cs typeface="ＭＳ Ｐゴシック" charset="0"/>
              </a:rPr>
              <a:t>Time and place dependency of demand</a:t>
            </a:r>
          </a:p>
          <a:p>
            <a:pPr eaLnBrk="1" hangingPunct="1"/>
            <a:r>
              <a:rPr lang="en-US" dirty="0">
                <a:ln>
                  <a:noFill/>
                </a:ln>
                <a:latin typeface="Rockwell" charset="0"/>
                <a:ea typeface="ＭＳ Ｐゴシック" charset="0"/>
                <a:cs typeface="ＭＳ Ｐゴシック" charset="0"/>
              </a:rPr>
              <a:t>Difficulty of evaluating service quality prior to purchase</a:t>
            </a:r>
          </a:p>
          <a:p>
            <a:pPr eaLnBrk="1" hangingPunct="1"/>
            <a:r>
              <a:rPr lang="en-US" dirty="0">
                <a:ln>
                  <a:noFill/>
                </a:ln>
                <a:latin typeface="Rockwell" charset="0"/>
                <a:ea typeface="ＭＳ Ｐゴシック" charset="0"/>
                <a:cs typeface="ＭＳ Ｐゴシック" charset="0"/>
              </a:rPr>
              <a:t>Inconsistency of service quality</a:t>
            </a:r>
          </a:p>
          <a:p>
            <a:pPr eaLnBrk="1" hangingPunct="1"/>
            <a:r>
              <a:rPr lang="en-US" dirty="0">
                <a:ln>
                  <a:noFill/>
                </a:ln>
                <a:latin typeface="Rockwell" charset="0"/>
                <a:ea typeface="ＭＳ Ｐゴシック" charset="0"/>
                <a:cs typeface="ＭＳ Ｐゴシック" charset="0"/>
              </a:rPr>
              <a:t>Difficulty in tying offerings to </a:t>
            </a:r>
            <a:r>
              <a:rPr lang="en-US" dirty="0" smtClean="0">
                <a:ln>
                  <a:noFill/>
                </a:ln>
                <a:latin typeface="Rockwell" charset="0"/>
                <a:ea typeface="ＭＳ Ｐゴシック" charset="0"/>
                <a:cs typeface="ＭＳ Ｐゴシック" charset="0"/>
              </a:rPr>
              <a:t>customers’ </a:t>
            </a:r>
            <a:r>
              <a:rPr lang="en-US" dirty="0">
                <a:ln>
                  <a:noFill/>
                </a:ln>
                <a:latin typeface="Rockwell" charset="0"/>
                <a:ea typeface="ＭＳ Ｐゴシック" charset="0"/>
                <a:cs typeface="ＭＳ Ｐゴシック" charset="0"/>
              </a:rPr>
              <a:t>needs (i.e., the need is not always apparent to customers)</a:t>
            </a:r>
          </a:p>
        </p:txBody>
      </p:sp>
      <p:sp>
        <p:nvSpPr>
          <p:cNvPr id="2" name="Title 1"/>
          <p:cNvSpPr>
            <a:spLocks noGrp="1"/>
          </p:cNvSpPr>
          <p:nvPr>
            <p:ph type="title"/>
          </p:nvPr>
        </p:nvSpPr>
        <p:spPr/>
        <p:txBody>
          <a:bodyPr>
            <a:noAutofit/>
          </a:bodyPr>
          <a:lstStyle/>
          <a:p>
            <a:pPr eaLnBrk="1" hangingPunct="1"/>
            <a:r>
              <a:rPr lang="en-US" dirty="0" smtClean="0">
                <a:ln>
                  <a:noFill/>
                </a:ln>
                <a:latin typeface="Rockwell" charset="0"/>
                <a:ea typeface="ＭＳ Ｐゴシック" charset="0"/>
                <a:cs typeface="ＭＳ Ｐゴシック" charset="0"/>
              </a:rPr>
              <a:t>The Challenges </a:t>
            </a:r>
            <a:r>
              <a:rPr lang="en-US" dirty="0">
                <a:ln>
                  <a:noFill/>
                </a:ln>
                <a:latin typeface="Rockwell" charset="0"/>
                <a:ea typeface="ＭＳ Ｐゴシック" charset="0"/>
                <a:cs typeface="ＭＳ Ｐゴシック" charset="0"/>
              </a:rPr>
              <a:t>of Service Products</a:t>
            </a: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9</a:t>
            </a:fld>
            <a:endParaRPr lang="en-US" dirty="0"/>
          </a:p>
        </p:txBody>
      </p:sp>
    </p:spTree>
    <p:extLst>
      <p:ext uri="{BB962C8B-B14F-4D97-AF65-F5344CB8AC3E}">
        <p14:creationId xmlns:p14="http://schemas.microsoft.com/office/powerpoint/2010/main" val="93644173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922</TotalTime>
  <Words>1775</Words>
  <Application>Microsoft Office PowerPoint</Application>
  <PresentationFormat>On-screen Show (4:3)</PresentationFormat>
  <Paragraphs>297</Paragraphs>
  <Slides>44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44</vt:i4>
      </vt:variant>
    </vt:vector>
  </HeadingPairs>
  <TitlesOfParts>
    <vt:vector size="52" baseType="lpstr">
      <vt:lpstr>Arial</vt:lpstr>
      <vt:lpstr>Calibri</vt:lpstr>
      <vt:lpstr>Franklin Gothic Book</vt:lpstr>
      <vt:lpstr>ＭＳ Ｐゴシック</vt:lpstr>
      <vt:lpstr>Rockwell</vt:lpstr>
      <vt:lpstr>Wingdings</vt:lpstr>
      <vt:lpstr>Cengage</vt:lpstr>
      <vt:lpstr>1_Cengage</vt:lpstr>
      <vt:lpstr> Product Strategy </vt:lpstr>
      <vt:lpstr>Product Strategy</vt:lpstr>
      <vt:lpstr>Types of Consumer Products</vt:lpstr>
      <vt:lpstr>Types of Business Products  </vt:lpstr>
      <vt:lpstr>The Product Portfolio</vt:lpstr>
      <vt:lpstr>P&amp;G’s Portfolio of Household Care Products  </vt:lpstr>
      <vt:lpstr>Potential Benefits of Offering a Large Product Portfolio</vt:lpstr>
      <vt:lpstr>PowerPoint Presentation</vt:lpstr>
      <vt:lpstr>The Challenges of Service Products</vt:lpstr>
      <vt:lpstr>Unique Characteristics of Services  </vt:lpstr>
      <vt:lpstr>Developing New Products</vt:lpstr>
      <vt:lpstr>Strategic Options for Newness of a Product</vt:lpstr>
      <vt:lpstr>New Product Development Process</vt:lpstr>
      <vt:lpstr>Branding Strategy</vt:lpstr>
      <vt:lpstr>Good Brands Answer Questions for Customers</vt:lpstr>
      <vt:lpstr>PowerPoint Presentation</vt:lpstr>
      <vt:lpstr>Potential Brand Attributes (Exhibit 7.1)</vt:lpstr>
      <vt:lpstr>Strategic Issues in Branding</vt:lpstr>
      <vt:lpstr>The Strongest and Weakest U.S. Corporate Reputations (Exhibit 7.2)</vt:lpstr>
      <vt:lpstr>Advantages of Branding</vt:lpstr>
      <vt:lpstr>Basic Branding Decisions</vt:lpstr>
      <vt:lpstr>Manufacturer (Name) Brands versus Private-Label Brands (Exhibit 7.3)</vt:lpstr>
      <vt:lpstr>Strategic Brand Alliances</vt:lpstr>
      <vt:lpstr>Brand Value</vt:lpstr>
      <vt:lpstr>The World’s Twenty-Five Most Valuable Brands (Exhibit 7.4)</vt:lpstr>
      <vt:lpstr>PowerPoint Presentation</vt:lpstr>
      <vt:lpstr>Packaging and Labeling</vt:lpstr>
      <vt:lpstr>Differentiation and Positioning</vt:lpstr>
      <vt:lpstr>Hypothetical Perceptual Map of the Automotive Market (Exhibit 7.5)</vt:lpstr>
      <vt:lpstr>Hypothetical Strategy Canvas for the Book Retailing Market (Exhibit 7.6)</vt:lpstr>
      <vt:lpstr>Bases for Differentiation</vt:lpstr>
      <vt:lpstr>Using Product Descriptors as a Basis for Differentiation (Exhibit 7.7)</vt:lpstr>
      <vt:lpstr>PowerPoint Presentation</vt:lpstr>
      <vt:lpstr>Positioning Strategies</vt:lpstr>
      <vt:lpstr>Managing Brands over Time</vt:lpstr>
      <vt:lpstr>Stages of the Product Life Cycle (Exhibit 7.8)</vt:lpstr>
      <vt:lpstr>Strategic Considerations During the Product Life Cycle (Exhibit 7.9)</vt:lpstr>
      <vt:lpstr>The Product Life Cycle: Development Stage</vt:lpstr>
      <vt:lpstr>The Product Life Cycle: Introduction Stage</vt:lpstr>
      <vt:lpstr>The Product Life Cycle: Growth Stage</vt:lpstr>
      <vt:lpstr>Marketing Strategy Goals During the Growth Stage</vt:lpstr>
      <vt:lpstr>The Product Life Cycle: Maturity Stage</vt:lpstr>
      <vt:lpstr>Goals and Strategies During the Maturity Stage</vt:lpstr>
      <vt:lpstr>The Product Life Cycle: Decline Stage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Hartline</dc:creator>
  <cp:lastModifiedBy>Soad</cp:lastModifiedBy>
  <cp:revision>166</cp:revision>
  <dcterms:created xsi:type="dcterms:W3CDTF">2010-03-09T18:52:43Z</dcterms:created>
  <dcterms:modified xsi:type="dcterms:W3CDTF">2016-02-12T08:15:58Z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83952724</vt:i4>
  </property>
  <property fmtid="{D5CDD505-2E9C-101B-9397-08002B2CF9AE}" pid="3" name="_NewReviewCycle">
    <vt:lpwstr/>
  </property>
  <property fmtid="{D5CDD505-2E9C-101B-9397-08002B2CF9AE}" pid="4" name="_EmailSubject">
    <vt:lpwstr>PowerPoint Template</vt:lpwstr>
  </property>
  <property fmtid="{D5CDD505-2E9C-101B-9397-08002B2CF9AE}" pid="5" name="_AuthorEmail">
    <vt:lpwstr>Sarah.Blasco@cengage.com</vt:lpwstr>
  </property>
  <property fmtid="{D5CDD505-2E9C-101B-9397-08002B2CF9AE}" pid="6" name="_AuthorEmailDisplayName">
    <vt:lpwstr>Blasco, Sarah</vt:lpwstr>
  </property>
</Properties>
</file>