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64" r:id="rId2"/>
  </p:sldMasterIdLst>
  <p:notesMasterIdLst>
    <p:notesMasterId r:id="rId21"/>
  </p:notesMasterIdLst>
  <p:handoutMasterIdLst>
    <p:handoutMasterId r:id="rId22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CC0000"/>
    <a:srgbClr val="003399"/>
    <a:srgbClr val="86311B"/>
    <a:srgbClr val="2B40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98" autoAdjust="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98AD938A-C51A-5243-89B5-4C1C42991EF0}" type="datetime1">
              <a:rPr lang="en-US"/>
              <a:pPr>
                <a:defRPr/>
              </a:pPr>
              <a:t>2/12/2016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320D19AB-BE07-B244-8B24-43C3A1234D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016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510B12F8-389B-3A4C-B688-6EFC62B58CB2}" type="datetime1">
              <a:rPr lang="en-US"/>
              <a:pPr>
                <a:defRPr/>
              </a:pPr>
              <a:t>2/12/2016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95C51D6-8B9D-0B4C-A42D-FF233DA1E9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042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 8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324988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0E339-52F9-E141-880B-7D37E178087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237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75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2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1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6941" y="1879596"/>
            <a:ext cx="8090959" cy="4334937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Rockwel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E59A793-0291-1A4B-95FC-737602F6AD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783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Ferrell6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556"/>
          <a:stretch>
            <a:fillRect/>
          </a:stretch>
        </p:blipFill>
        <p:spPr bwMode="auto">
          <a:xfrm>
            <a:off x="0" y="0"/>
            <a:ext cx="2235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078413" y="0"/>
            <a:ext cx="1152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7200" dirty="0" smtClean="0">
                <a:solidFill>
                  <a:srgbClr val="CC0000"/>
                </a:solidFill>
                <a:latin typeface="Rockwell" charset="0"/>
              </a:rPr>
              <a:t> 6</a:t>
            </a:r>
          </a:p>
        </p:txBody>
      </p:sp>
      <p:sp>
        <p:nvSpPr>
          <p:cNvPr id="5" name="TextBox 9"/>
          <p:cNvSpPr txBox="1">
            <a:spLocks noChangeArrowheads="1"/>
          </p:cNvSpPr>
          <p:nvPr userDrawn="1"/>
        </p:nvSpPr>
        <p:spPr bwMode="auto">
          <a:xfrm>
            <a:off x="3411538" y="665163"/>
            <a:ext cx="187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solidFill>
                  <a:prstClr val="black"/>
                </a:solidFill>
                <a:cs typeface="Arial" charset="0"/>
              </a:rPr>
              <a:t>C H A P T E R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302012" y="1754187"/>
            <a:ext cx="5071514" cy="4079346"/>
          </a:xfrm>
        </p:spPr>
        <p:txBody>
          <a:bodyPr/>
          <a:lstStyle>
            <a:lvl1pPr algn="ctr">
              <a:lnSpc>
                <a:spcPts val="7120"/>
              </a:lnSpc>
              <a:defRPr sz="6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Rockwell" charset="0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35200" y="6708775"/>
            <a:ext cx="7289800" cy="123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800" spc="-100"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4020639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46810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 bwMode="auto">
          <a:xfrm>
            <a:off x="1302808" y="1793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26438" y="5976938"/>
            <a:ext cx="817562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charset="0"/>
              </a:defRPr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7CA3B053-DD34-B645-BCE5-0B617BE5BF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197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rell6e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7" y="160867"/>
            <a:ext cx="7107785" cy="4605866"/>
          </a:xfrm>
        </p:spPr>
        <p:txBody>
          <a:bodyPr anchor="ctr" anchorCtr="1"/>
          <a:lstStyle>
            <a:lvl1pPr marL="0" indent="0" algn="ctr">
              <a:spcBef>
                <a:spcPts val="3200"/>
              </a:spcBef>
              <a:buFontTx/>
              <a:buNone/>
              <a:defRPr sz="3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  <a:lvl2pPr marL="228600" indent="0">
              <a:buFontTx/>
              <a:buNone/>
              <a:defRPr>
                <a:solidFill>
                  <a:srgbClr val="000000"/>
                </a:solidFill>
              </a:defRPr>
            </a:lvl2pPr>
            <a:lvl3pPr marL="457200" indent="0">
              <a:buFontTx/>
              <a:buNone/>
              <a:defRPr>
                <a:solidFill>
                  <a:srgbClr val="000000"/>
                </a:solidFill>
              </a:defRPr>
            </a:lvl3pPr>
            <a:lvl4pPr marL="685800" indent="0">
              <a:buFontTx/>
              <a:buNone/>
              <a:defRPr>
                <a:solidFill>
                  <a:srgbClr val="000000"/>
                </a:solidFill>
              </a:defRPr>
            </a:lvl4pPr>
            <a:lvl5pPr marL="914400" indent="0">
              <a:buFontTx/>
              <a:buNone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A427-4806-4E43-924A-FA8544444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560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975" y="1721919"/>
            <a:ext cx="7545605" cy="3947044"/>
          </a:xfrm>
          <a:effectLst/>
        </p:spPr>
        <p:txBody>
          <a:bodyPr>
            <a:normAutofit/>
          </a:bodyPr>
          <a:lstStyle>
            <a:lvl1pPr>
              <a:buNone/>
              <a:defRPr sz="2400">
                <a:solidFill>
                  <a:srgbClr val="000000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5FE01-04CB-2D4A-A805-1B10FA7DE97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299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396"/>
          <a:stretch>
            <a:fillRect/>
          </a:stretch>
        </p:blipFill>
        <p:spPr bwMode="auto">
          <a:xfrm>
            <a:off x="0" y="0"/>
            <a:ext cx="106104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2" r:id="rId4"/>
    <p:sldLayoutId id="214748376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Ferrell6e2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491"/>
          <a:stretch>
            <a:fillRect/>
          </a:stretch>
        </p:blipFill>
        <p:spPr bwMode="auto">
          <a:xfrm>
            <a:off x="0" y="0"/>
            <a:ext cx="105242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39863" y="230188"/>
            <a:ext cx="75644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39863" y="1346200"/>
            <a:ext cx="7632700" cy="485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0263" y="6321425"/>
            <a:ext cx="5540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3399"/>
                </a:solidFill>
                <a:latin typeface="Rockwell" charset="0"/>
              </a:defRPr>
            </a:lvl1pPr>
          </a:lstStyle>
          <a:p>
            <a:pPr>
              <a:defRPr/>
            </a:pPr>
            <a:fld id="{6FF3BC2E-E0E9-6C4C-A2D1-14DD245638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TextBox 2"/>
          <p:cNvSpPr txBox="1">
            <a:spLocks noChangeArrowheads="1"/>
          </p:cNvSpPr>
          <p:nvPr userDrawn="1"/>
        </p:nvSpPr>
        <p:spPr bwMode="auto">
          <a:xfrm>
            <a:off x="1312863" y="6632575"/>
            <a:ext cx="79502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dirty="0" smtClean="0">
                <a:solidFill>
                  <a:srgbClr val="595959"/>
                </a:solidFill>
                <a:latin typeface="Rockwell" charset="0"/>
              </a:rPr>
              <a:t>© 2014 Cengage Learning.  All Rights Reserved. 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2989011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rgbClr val="0033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Rockwel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86311B"/>
          </a:solidFill>
          <a:latin typeface="Rockwell" charset="0"/>
          <a:ea typeface="ＭＳ Ｐゴシック" charset="-128"/>
          <a:cs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rgbClr val="003399"/>
        </a:buClr>
        <a:buSzPct val="75000"/>
        <a:buFont typeface="Wingdings" charset="0"/>
        <a:buChar char="n"/>
        <a:defRPr sz="2400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sz="2000" i="1"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Rockwell"/>
          <a:ea typeface="ＭＳ Ｐゴシック" charset="-128"/>
          <a:cs typeface="Rockwell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96D07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rgbClr val="864905"/>
        </a:buClr>
        <a:buSzPct val="75000"/>
        <a:buFont typeface="Wingdings" charset="0"/>
        <a:buChar char="n"/>
        <a:defRPr kern="1200"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solidFill>
            <a:schemeClr val="tx1"/>
          </a:solidFill>
          <a:latin typeface="+mn-lt"/>
          <a:ea typeface="Rockwell" charset="0"/>
          <a:cs typeface="Rockwel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2785" y="1463915"/>
            <a:ext cx="6322785" cy="4079346"/>
          </a:xfrm>
        </p:spPr>
        <p:txBody>
          <a:bodyPr/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Pricing Strategy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Content Placeholder 4"/>
          <p:cNvSpPr>
            <a:spLocks noGrp="1"/>
          </p:cNvSpPr>
          <p:nvPr>
            <p:ph idx="1"/>
          </p:nvPr>
        </p:nvSpPr>
        <p:spPr>
          <a:xfrm>
            <a:off x="1311274" y="1277258"/>
            <a:ext cx="7693029" cy="46810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Lack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 Substitutes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Customers are less price sensitive when they have fewer options.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Real or Perceived Necessities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These products have very inelastic demand because customers have to have them.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Complementary Products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If the price of one product falls, customers will be less sensitive to the price of complementary products.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Situations That Decrease Price Sensitivity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13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026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Perceived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Product Benefits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Sometimes, products are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“just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worth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it” to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consumers.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Situational Influences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Customers are less price sensitive in certain situations (time pressure, emergencies, gift giving, etc.)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Product Differentiation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Differentiation reduces the number of perceived substitutes.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goal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is to differentiate the product so well that customers perceive that no competing product can take its place.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Situations That Decrease Price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Sensitivity</a:t>
            </a:r>
            <a:r>
              <a:rPr lang="en-US" sz="2000" i="1" dirty="0">
                <a:ln>
                  <a:noFill/>
                </a:ln>
                <a:solidFill>
                  <a:srgbClr val="FFFFFF"/>
                </a:solidFill>
                <a:latin typeface="Rockwel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i="1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latin typeface="Rockwell" charset="0"/>
                <a:ea typeface="ＭＳ Ｐゴシック" charset="0"/>
                <a:cs typeface="ＭＳ Ｐゴシック" charset="0"/>
              </a:rPr>
              <a:t>(continued)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47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22547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Service pricing is critical because price may be the only cue to quality in advance of purchase.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Service pricing becomes more important and difficult when: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Service quality is hard to detect prior to purchase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Costs are difficult to determine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Customers are unfamiliar with the service process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Brand names are not well established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Customers can perform the service themselves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Advertising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within the service category is limited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total price of the service is difficult to state beforehand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Pricing Service Products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95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535214" y="442068"/>
            <a:ext cx="8091715" cy="4605866"/>
          </a:xfrm>
        </p:spPr>
        <p:txBody>
          <a:bodyPr/>
          <a:lstStyle/>
          <a:p>
            <a:pPr indent="0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Pricing strategy associated with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services is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typically more complex than the pricing of tangible goods.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As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 consumer, what pricing issues do you consider when purchasing services?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How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difficult is it to compare prices among competing services, or to determine the complete price of the service before purchase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?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What could service providers do to solve these issues?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78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026025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Service pricing becomes a key issue in balancing supply and demand during peak and off-peak demand times.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Yield management allows the firm to simultaneously control capacity and demand.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Control capacity by limiting available capacity at certain price points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Control demand through price changes and overbooking capacity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Yield management also allows service firms to segment markets based on price elasticity.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Service Pricing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and Yield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84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Yield Management for a Hypothetical Hotel 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6.5)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0589" y="1630217"/>
            <a:ext cx="7147455" cy="4296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3855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Price Skimming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Price Penetration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Prestige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ricing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Value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-Based Pricing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(EDLP)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Competitive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Matching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Non-Price Strategies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Base Pricing Strategies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7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Discounting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Reference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Pricing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Price Lining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Odd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Pricing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Price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Bundling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Adjusting the Base Price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91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Adjusting Prices in Business Markets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Trade discounts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Discounts and allowances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Geographic pricing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Transfer pricing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Barter and countertrade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Price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</a:rPr>
              <a:t>discrimination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Pricing Strategies in Business Markets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45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a key factor in producing revenue for the firm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the easiest of all marketing variables to change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an important consideration in competitive intelligence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Is considered to be the only real means of differentiation in highly commoditized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markets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Pricing Strategy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37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Firm’s Cost Structure</a:t>
            </a:r>
          </a:p>
          <a:p>
            <a:r>
              <a:rPr lang="en-US" dirty="0" smtClean="0"/>
              <a:t>Perceived Value</a:t>
            </a:r>
          </a:p>
          <a:p>
            <a:r>
              <a:rPr lang="en-US" dirty="0" smtClean="0"/>
              <a:t>The Price/Revenue Relationship</a:t>
            </a:r>
          </a:p>
          <a:p>
            <a:r>
              <a:rPr lang="en-US" dirty="0" smtClean="0"/>
              <a:t>Pricing Objectives</a:t>
            </a:r>
          </a:p>
          <a:p>
            <a:r>
              <a:rPr lang="en-US" dirty="0" smtClean="0"/>
              <a:t>Price Elasticity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Issues in Pricing Strategy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5EA427-4806-4E43-924A-FA8544444C4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04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Breakeven in Units</a:t>
            </a: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Times New Roman"/>
              <a:ea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ea typeface="Times New Roman"/>
              </a:rPr>
              <a:t>	</a:t>
            </a:r>
            <a:r>
              <a:rPr lang="en-US" u="sng" dirty="0" smtClean="0">
                <a:ea typeface="Times New Roman"/>
              </a:rPr>
              <a:t>   Total </a:t>
            </a:r>
            <a:r>
              <a:rPr lang="en-US" u="sng" dirty="0">
                <a:ea typeface="Times New Roman"/>
              </a:rPr>
              <a:t>Fixed Costs	</a:t>
            </a:r>
            <a:endParaRPr lang="en-US" dirty="0">
              <a:ea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a typeface="Times New Roman"/>
              </a:rPr>
              <a:t>Unit Price  -  Unit Variable Costs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Selling Price</a:t>
            </a: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Times New Roman"/>
              <a:ea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 smtClean="0">
                <a:ea typeface="Times New Roman"/>
              </a:rPr>
              <a:t>        Average </a:t>
            </a:r>
            <a:r>
              <a:rPr lang="en-US" u="sng" dirty="0">
                <a:ea typeface="Times New Roman"/>
              </a:rPr>
              <a:t>Unit Cost	</a:t>
            </a:r>
            <a:endParaRPr lang="en-US" dirty="0">
              <a:ea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a typeface="Times New Roman"/>
              </a:rPr>
              <a:t>1  -  Markup Percent (decimal)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Firm’s Cost Structure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37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Value is a customer’s subjective evaluation of benefits relative to costs to determine the worth of a firm’s product offering relative to other product offerings.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Benefits – everything the customer obtains from the offering</a:t>
            </a:r>
          </a:p>
          <a:p>
            <a:pPr lvl="1"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Costs – everything the customer must give up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Value is intricately tied to every element in the marketing program.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Perceived Value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73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Myth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#1 – When business is good, a price cut will capture greater market share.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Myth #2 – When business is bad, a price cut will stimulate sales.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Price cutting is generally not in the best interests of the firm unless sales volume will increase.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 better strategy is to build value into the product offering at the same (or even a higher) price.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Price/Revenue Relationship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58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Common Pricing Objectives</a:t>
            </a:r>
            <a:b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(Exhibit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6.4)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2808" y="1609435"/>
            <a:ext cx="7342428" cy="43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9072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Refers to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customers’ sensitivity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to changes in price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The relative impact on the demand for a product, given specific increases or decreases in the price charged for that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product</a:t>
            </a: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Perhaps the most important overall consideration in setting effective prices.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Elasticity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4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11274" y="1295400"/>
            <a:ext cx="7693029" cy="53911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endParaRPr lang="en-US" sz="1800" dirty="0" smtClean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Availability </a:t>
            </a:r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of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Substitute Products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Customers are more sensitive to price changes when they can choose among a number of substitute products.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Higher Total Expenditure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The higher the total expense, the more elastic the demand.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Noticeable </a:t>
            </a:r>
            <a:r>
              <a:rPr lang="en-US" dirty="0" smtClean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Price Differences</a:t>
            </a:r>
            <a:endParaRPr lang="en-US" dirty="0">
              <a:ln>
                <a:noFill/>
              </a:ln>
              <a:latin typeface="Rockwel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Products having heavily promoted prices tend to experience more elastic demand.</a:t>
            </a:r>
          </a:p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Easy Price Comparisons</a:t>
            </a:r>
          </a:p>
          <a:p>
            <a:pPr lvl="1"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</a:rPr>
              <a:t>Customers are more price sensitive if they can shop around for a better price.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dirty="0">
                <a:ln>
                  <a:noFill/>
                </a:ln>
                <a:latin typeface="Rockwell" charset="0"/>
                <a:ea typeface="ＭＳ Ｐゴシック" charset="0"/>
                <a:cs typeface="ＭＳ Ｐゴシック" charset="0"/>
              </a:rPr>
              <a:t>Situations That Increase Price Sensitivity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A3B053-DD34-B645-BCE5-0B617BE5BFE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59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ng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847</TotalTime>
  <Words>750</Words>
  <Application>Microsoft Office PowerPoint</Application>
  <PresentationFormat>On-screen Show (4:3)</PresentationFormat>
  <Paragraphs>122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Franklin Gothic Book</vt:lpstr>
      <vt:lpstr>ＭＳ Ｐゴシック</vt:lpstr>
      <vt:lpstr>Rockwell</vt:lpstr>
      <vt:lpstr>Times New Roman</vt:lpstr>
      <vt:lpstr>Wingdings</vt:lpstr>
      <vt:lpstr>Cengage</vt:lpstr>
      <vt:lpstr>1_Cengage</vt:lpstr>
      <vt:lpstr>  Pricing Strategy</vt:lpstr>
      <vt:lpstr>Pricing Strategy</vt:lpstr>
      <vt:lpstr>Key Issues in Pricing Strategy</vt:lpstr>
      <vt:lpstr>The Firm’s Cost Structure</vt:lpstr>
      <vt:lpstr>Perceived Value</vt:lpstr>
      <vt:lpstr>The Price/Revenue Relationship</vt:lpstr>
      <vt:lpstr>Common Pricing Objectives (Exhibit 6.4)</vt:lpstr>
      <vt:lpstr>Price Elasticity</vt:lpstr>
      <vt:lpstr>Situations That Increase Price Sensitivity</vt:lpstr>
      <vt:lpstr>Situations That Decrease Price Sensitivity</vt:lpstr>
      <vt:lpstr>Situations That Decrease Price Sensitivity (continued)</vt:lpstr>
      <vt:lpstr>Pricing Service Products</vt:lpstr>
      <vt:lpstr>PowerPoint Presentation</vt:lpstr>
      <vt:lpstr>Service Pricing and Yield Management</vt:lpstr>
      <vt:lpstr>Yield Management for a Hypothetical Hotel (Exhibit 6.5)</vt:lpstr>
      <vt:lpstr>Base Pricing Strategies</vt:lpstr>
      <vt:lpstr>Adjusting the Base Price</vt:lpstr>
      <vt:lpstr>Pricing Strategies in Business Markets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Hartline</dc:creator>
  <cp:lastModifiedBy>Soad</cp:lastModifiedBy>
  <cp:revision>171</cp:revision>
  <dcterms:created xsi:type="dcterms:W3CDTF">2010-03-09T18:52:43Z</dcterms:created>
  <dcterms:modified xsi:type="dcterms:W3CDTF">2016-02-12T08:26:34Z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83952724</vt:i4>
  </property>
  <property fmtid="{D5CDD505-2E9C-101B-9397-08002B2CF9AE}" pid="3" name="_NewReviewCycle">
    <vt:lpwstr/>
  </property>
  <property fmtid="{D5CDD505-2E9C-101B-9397-08002B2CF9AE}" pid="4" name="_EmailSubject">
    <vt:lpwstr>PowerPoint Template</vt:lpwstr>
  </property>
  <property fmtid="{D5CDD505-2E9C-101B-9397-08002B2CF9AE}" pid="5" name="_AuthorEmail">
    <vt:lpwstr>Sarah.Blasco@cengage.com</vt:lpwstr>
  </property>
  <property fmtid="{D5CDD505-2E9C-101B-9397-08002B2CF9AE}" pid="6" name="_AuthorEmailDisplayName">
    <vt:lpwstr>Blasco, Sarah</vt:lpwstr>
  </property>
</Properties>
</file>