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19"/>
  </p:notesMasterIdLst>
  <p:handoutMasterIdLst>
    <p:handoutMasterId r:id="rId20"/>
  </p:handoutMasterIdLst>
  <p:sldIdLst>
    <p:sldId id="366" r:id="rId3"/>
    <p:sldId id="344" r:id="rId4"/>
    <p:sldId id="345" r:id="rId5"/>
    <p:sldId id="346" r:id="rId6"/>
    <p:sldId id="348" r:id="rId7"/>
    <p:sldId id="349" r:id="rId8"/>
    <p:sldId id="350" r:id="rId9"/>
    <p:sldId id="351" r:id="rId10"/>
    <p:sldId id="357" r:id="rId11"/>
    <p:sldId id="358" r:id="rId12"/>
    <p:sldId id="360" r:id="rId13"/>
    <p:sldId id="361" r:id="rId14"/>
    <p:sldId id="362" r:id="rId15"/>
    <p:sldId id="363" r:id="rId16"/>
    <p:sldId id="364" r:id="rId17"/>
    <p:sldId id="365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98" autoAdjust="0"/>
  </p:normalViewPr>
  <p:slideViewPr>
    <p:cSldViewPr snapToGrid="0" snapToObjects="1"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4/23/2017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6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3B017-5D00-B442-B905-F6B60D945EA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156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339-52F9-E141-880B-7D37E1780879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460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2" y="0"/>
            <a:ext cx="14620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10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387888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684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59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731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xmlns="" val="314812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94855" y="1445773"/>
            <a:ext cx="6567715" cy="4079346"/>
          </a:xfrm>
        </p:spPr>
        <p:txBody>
          <a:bodyPr/>
          <a:lstStyle/>
          <a:p>
            <a:r>
              <a:rPr lang="en-US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Integrated 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Marketing Communications</a:t>
            </a:r>
            <a:r>
              <a:rPr lang="en-US" b="1" dirty="0" smtClean="0"/>
              <a:t>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3167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Publicity is a part of public relations, but is more narrowly focused on gaining media attention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Relations Methods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News (or Press) releases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Feature articles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White papers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Press conferences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Event sponsorship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relations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Relations Methods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96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less 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more on developing long-term, personal relationships with buyers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most precise form of communication, but with very high cost per contact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Has evolved to take on elements of customer service and marketing research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frontline knowledge held by the sales force is one of the most important assets of the firm.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Personal Selling and Sales Management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22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25473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Sales Management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Developing sales force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Determining sales force size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Recruiting and training salespeople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Controlling and evaluating the sales force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Impact of Technology on Personal Selling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Integrated supply chains and e-procurement have reduced the size of the sales force.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How can firms use new technology to reduce costs and increase productivity while maintaining personalized, one-to-one client relationships?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Management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7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Force Compensation Methods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255" y="1907308"/>
            <a:ext cx="7165550" cy="39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599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Accounts for the bulk of promotional spending in many firms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Activities that create buyer incentives to purchase a product or that add value for the buyer or the trade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Has one universal goal: to induce product trial and purchase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used to support other promotional activities rather than as a stand-alone promotional element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Promotion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92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Sales Promotion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Business (Trade) Sales Promotion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and Trade Sales Promotion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6805170"/>
              </p:ext>
            </p:extLst>
          </p:nvPr>
        </p:nvGraphicFramePr>
        <p:xfrm>
          <a:off x="1548718" y="1905000"/>
          <a:ext cx="7640637" cy="1718365"/>
        </p:xfrm>
        <a:graphic>
          <a:graphicData uri="http://schemas.openxmlformats.org/drawingml/2006/table">
            <a:tbl>
              <a:tblPr/>
              <a:tblGrid>
                <a:gridCol w="2941637"/>
                <a:gridCol w="4699000"/>
              </a:tblGrid>
              <a:tr h="416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Coupons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Point-of-purchase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Rebates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Premiums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Samples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Contests and sweepstakes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Loyalty programs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Direct mail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7548643"/>
              </p:ext>
            </p:extLst>
          </p:nvPr>
        </p:nvGraphicFramePr>
        <p:xfrm>
          <a:off x="1548718" y="4380976"/>
          <a:ext cx="7640637" cy="1196975"/>
        </p:xfrm>
        <a:graphic>
          <a:graphicData uri="http://schemas.openxmlformats.org/drawingml/2006/table">
            <a:tbl>
              <a:tblPr/>
              <a:tblGrid>
                <a:gridCol w="2932566"/>
                <a:gridCol w="4708071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Trade allowances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Cooperative advertising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Free merchandise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Training assistance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  sales incentives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41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in Mobile Coupon Users 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6327" y="2212109"/>
            <a:ext cx="7106534" cy="352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292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Integrated Marketing Communications (IMC)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strategic, coordinated use of promotion to create one consistent message across multiple channels to ensure maximum persuasive impact on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current and potential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customers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Takes a 360-degree view of the customer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Importance of IMC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Foster’s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long-term relationships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Reduces or eliminates promotional redundancies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Technology allows better targeting of customers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Integrated Marketing Communications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49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Components of IMC Strategy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0146" y="1962726"/>
            <a:ext cx="7165490" cy="374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2349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IMC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must have clear promotional  goals and objectives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AIDA Model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Attention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Interest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Desire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Promotional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Goals Regarding the Supply Chain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Pull strategy – focus promotional efforts toward consumers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Push strategy – focus promotional efforts toward the supply chain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Strategic Issues in Integrated Marketing Communications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963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1024467" y="369500"/>
            <a:ext cx="7107785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the steps in the AIDA model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what ways has promotion affected you in various stages of this model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promotion affect you differently based on the type of product in question?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price of the product (low versus high) make a difference in how promotion can affect your choices?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58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be used to reach a mass audience or a precisely defined market segment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Very cost efficient when used to reach a mass audience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mass audiences are fragmenting due to increasing media options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Digital communication (Internet, mobile) is the fastest growing form of advertising.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media (newspapers, radio, magazines) are struggling for relevance.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Advertising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51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 in U.S. Measured Ad Spending, 2010-2011 (Exhibit 6.10)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363" y="1491671"/>
            <a:ext cx="5306291" cy="498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146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Internet Ad Revenues by Advertising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Format, 2011 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5567" y="2138217"/>
            <a:ext cx="6924696" cy="3773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352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Corporate Affairs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collection of strategic activities aimed at marketing an organization, its issues, and its ideals to potential stakeholders (consumers, general public, shareholders, media, government, and so on).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 of Public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track public attitudes, identify issues that may elicit public concern, and develop programs to create and maintain positive relationships between a firm and its stakeholders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Use of Public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promote the firm, its people, its ideas, and its image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create an internal shared understanding among employees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Relations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61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1096</TotalTime>
  <Words>651</Words>
  <Application>Microsoft Office PowerPoint</Application>
  <PresentationFormat>Affichage à l'écran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Cengage</vt:lpstr>
      <vt:lpstr>1_Cengage</vt:lpstr>
      <vt:lpstr> Integrated Marketing Communications  </vt:lpstr>
      <vt:lpstr>Integrated Marketing Communications</vt:lpstr>
      <vt:lpstr>Components of IMC Strategy  </vt:lpstr>
      <vt:lpstr>Strategic Issues in Integrated Marketing Communications</vt:lpstr>
      <vt:lpstr>Diapositive 5</vt:lpstr>
      <vt:lpstr>Advertising</vt:lpstr>
      <vt:lpstr>Change in U.S. Measured Ad Spending, 2010-2011 (Exhibit 6.10)</vt:lpstr>
      <vt:lpstr>Internet Ad Revenues by Advertising Format, 2011  </vt:lpstr>
      <vt:lpstr>Public Relations</vt:lpstr>
      <vt:lpstr>Public Relations Methods</vt:lpstr>
      <vt:lpstr>Personal Selling and Sales Management</vt:lpstr>
      <vt:lpstr>Sales Management</vt:lpstr>
      <vt:lpstr>Sales Force Compensation Methods  </vt:lpstr>
      <vt:lpstr>Sales Promotion</vt:lpstr>
      <vt:lpstr>Consumer and Trade Sales Promotion</vt:lpstr>
      <vt:lpstr>Growth in Mobile Coupon Users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Asus</cp:lastModifiedBy>
  <cp:revision>201</cp:revision>
  <dcterms:created xsi:type="dcterms:W3CDTF">2010-03-09T18:52:43Z</dcterms:created>
  <dcterms:modified xsi:type="dcterms:W3CDTF">2017-04-23T09:05:20Z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