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84" r:id="rId2"/>
    <p:sldId id="264" r:id="rId3"/>
    <p:sldId id="265" r:id="rId4"/>
    <p:sldId id="266" r:id="rId5"/>
    <p:sldId id="267" r:id="rId6"/>
    <p:sldId id="268" r:id="rId7"/>
    <p:sldId id="283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3" autoAdjust="0"/>
    <p:restoredTop sz="94698" autoAdjust="0"/>
  </p:normalViewPr>
  <p:slideViewPr>
    <p:cSldViewPr snapToGrid="0" snapToObjects="1">
      <p:cViewPr varScale="1">
        <p:scale>
          <a:sx n="64" d="100"/>
          <a:sy n="64" d="100"/>
        </p:scale>
        <p:origin x="-15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4/23/2017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4/23/2017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9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xmlns="" val="324988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59C05-EA3E-4343-A6D6-902907A8DFFA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72403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8491"/>
          <a:stretch>
            <a:fillRect/>
          </a:stretch>
        </p:blipFill>
        <p:spPr bwMode="auto">
          <a:xfrm>
            <a:off x="0" y="0"/>
            <a:ext cx="105242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marL="0" indent="0" algn="ctr" eaLnBrk="1" hangingPunct="1">
              <a:buNone/>
            </a:pPr>
            <a:r>
              <a:rPr lang="en-US" sz="6600" dirty="0"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Marketing Implementation and Control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 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algn="ctr" eaLnBrk="1" hangingPunct="1"/>
            <a:r>
              <a:rPr lang="en-US" dirty="0" smtClean="0">
                <a:ln>
                  <a:noFill/>
                </a:ln>
                <a:effectLst/>
                <a:latin typeface="Rockwell" charset="0"/>
                <a:ea typeface="ＭＳ Ｐゴシック" charset="0"/>
                <a:cs typeface="ＭＳ Ｐゴシック" charset="0"/>
              </a:rPr>
              <a:t>  </a:t>
            </a:r>
            <a:r>
              <a:rPr lang="en-US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charset="0"/>
                <a:ea typeface="ＭＳ Ｐゴシック" charset="0"/>
                <a:cs typeface="ＭＳ Ｐゴシック" charset="0"/>
              </a:rPr>
              <a:t>Chapter </a:t>
            </a:r>
            <a:r>
              <a:rPr lang="en-US" dirty="0" smtClean="0">
                <a:ln>
                  <a:noFill/>
                </a:ln>
                <a:solidFill>
                  <a:srgbClr val="FF0000"/>
                </a:solidFill>
                <a:effectLst/>
                <a:latin typeface="Rockwell" charset="0"/>
                <a:ea typeface="ＭＳ Ｐゴシック" charset="0"/>
                <a:cs typeface="ＭＳ Ｐゴシック" charset="0"/>
              </a:rPr>
              <a:t>11</a:t>
            </a:r>
            <a:endParaRPr lang="en-US" dirty="0">
              <a:ln>
                <a:noFill/>
              </a:ln>
              <a:solidFill>
                <a:srgbClr val="FF0000"/>
              </a:solidFill>
              <a:effectLst/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3930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1033538" y="460225"/>
            <a:ext cx="7107785" cy="4605866"/>
          </a:xfrm>
        </p:spPr>
        <p:txBody>
          <a:bodyPr/>
          <a:lstStyle/>
          <a:p>
            <a:pPr indent="0" eaLnBrk="1" hangingPunct="1">
              <a:lnSpc>
                <a:spcPct val="90000"/>
              </a:lnSpc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Which implementation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approach would you be most comfortable using, given your personality and personal preferences?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Why? Would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your chosen approach be universally applicable to any given situation?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If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not, what would cause you to change or adapt your approach?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154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Internal Marketing Approach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Help employees understand their roles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Create motivated and customer-oriented employees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Deliver external customer satisfaction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Internal Marketing Process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products – new strategies, employee tasks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prices – increased effort and changes that employees must exhibit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distribution – internal communication of the strategy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promotion – informing and persuading employees about the merits of the strategy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Internal Marketing and Marketing Implementation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201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Internal Marketing Process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9.4)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1" y="1406237"/>
            <a:ext cx="5822024" cy="491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7650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marL="457200" indent="-457200" eaLnBrk="1" hangingPunct="1">
              <a:buFont typeface="+mj-lt"/>
              <a:buAutoNum type="arabicPeriod"/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recruitment, selection, and training of employees must be considered an important part of implementation.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Top executives must be completely committed to the strategy and the overall marketing plan.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Employee compensation programs must be linked to the implementation of the marketing strategy.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firm should be characterized by open communication among all employees, regardless of their level in the firm.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structure, policies, and processes should match the marketing strategy.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Putting Internal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into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7870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>
          <a:xfrm>
            <a:off x="635001" y="550938"/>
            <a:ext cx="7815262" cy="4605866"/>
          </a:xfrm>
        </p:spPr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do you see as the major stumbling blocks to the successful use of the internal marketing approach?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Given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hierarchical structure of employees in most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organizations,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internal marketing a viable approach for most organizations?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 why not?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7223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the intended strategy and the realized strategy different?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marketing strategy was inappropriate or unrealistic.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implementation was inappropriate for the strategy.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implementation process was mismanaged.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internal and/or external environments changed substantially between the development of the marketing strategy and its implementation.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Evaluating and Controlling Marketing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171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Framework for Marketing Control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9.5)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2328" y="1255712"/>
            <a:ext cx="5657272" cy="525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3954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Input Controls (prior to implementation)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Recruiting, selecting, and training employees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Resource allocation decisions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Process Controls (during implementation)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Commitment to the strategy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System for evaluating and compensating employees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Output Controls (after implementation)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Performance standards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Marketing audits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Formal Marketing Controls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552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253182"/>
          </a:xfrm>
        </p:spPr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Identification </a:t>
            </a: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Marketing Activities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Review of Standard Procedures for Each Marketing Activity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Identification of Performance Standards for Each Marketing Activity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Identification of Performance Metrics for Each Marketing Activity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Review and Evaluation of Marketing Personnel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Evaluation of Customer Support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Audit Framework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(see Exhibit 9.6)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8758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Employee Self-Control (personal expectations)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Job satisfaction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Organizational commitment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Social Control (small group control)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Shared values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Social and behavioral norms in work groups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Cultural Control (organizational norms)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Organizational culture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Organizational stories, rituals, and legends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Cultural change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Informal Marketing Controls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900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process of executing the marketing strategy by creating and performing specific actions that will ensure the achievement of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objectives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Intricately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tied to the marketing strategy.  Both must be done well to achieve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objectives.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All firms have two strategies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Intended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strategy – What the firm wants to happen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Realized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strategy – The strategy that actually takes place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Implementation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072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Rockwell" charset="0"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Identify the specific activities to be performed</a:t>
            </a:r>
          </a:p>
          <a:p>
            <a:pPr marL="457200" indent="-457200" eaLnBrk="1" hangingPunct="1">
              <a:buFont typeface="Rockwell" charset="0"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Determine the time required to complete each activity</a:t>
            </a:r>
          </a:p>
          <a:p>
            <a:pPr marL="457200" indent="-457200" eaLnBrk="1" hangingPunct="1">
              <a:buFont typeface="Rockwell" charset="0"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Determine which activities must precede others</a:t>
            </a:r>
          </a:p>
          <a:p>
            <a:pPr marL="457200" indent="-457200" eaLnBrk="1" hangingPunct="1">
              <a:buFont typeface="Rockwell" charset="0"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Arrange the proper sequence and timing of all activities</a:t>
            </a:r>
          </a:p>
          <a:p>
            <a:pPr marL="457200" indent="-457200" eaLnBrk="1" hangingPunct="1">
              <a:buFont typeface="Rockwell" charset="0"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Assign responsibility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Scheduling Marketing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968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Hypothetical Implementation Schedule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9.7)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2581" y="1537855"/>
            <a:ext cx="6590619" cy="4783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53246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Interdependency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Implementation depends on strategy; strategy depends on implementation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Evolution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Planning and implementation must evolve over time because environmental factors constantly change.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There is no single, correct way to implement a strategy.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Separation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While planning is often done at the top of the organizational hierarchy, implementation occurs at the frontline of the firm.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Link Between Planning and Implementation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814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Separation of Planning and Implementation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9.1)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410" y="1962728"/>
            <a:ext cx="7350898" cy="34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03257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Forget for a moment that planning the marketing strategy is equally as important as implementing the marketing strategy.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arguments can you make for one being more important than the other?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Explain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your answers.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2308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Marketing Strategy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How the firm plans to meet its goals and objectives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Shared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Goals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and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Values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The “glue” of successful implementation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Marketing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Structure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Formal lines of authority; how the firm is organized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Centralization vs. decentralization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Systems and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Processes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Work activities that absorb inputs to create information and communication outputs that ensure the firm’s operation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Elements of Marketing Implementation</a:t>
            </a:r>
            <a:endParaRPr lang="en-US" sz="2000" i="1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105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Resources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The firm’s tangible and intangible assets that can be used to implement the marketing strategy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People (Human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Resources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Employee selection and training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Employee evaluation and compensation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Employee motivation, satisfaction, and commitment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Leadership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The art of managing others; how managers communicate with employees and motivate their employees to implement the strategy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Elements of Marketing Implementation</a:t>
            </a:r>
            <a:r>
              <a:rPr lang="en-US" sz="2000" i="1" dirty="0">
                <a:ln>
                  <a:noFill/>
                </a:ln>
                <a:solidFill>
                  <a:srgbClr val="FFFFFF"/>
                </a:solidFill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7894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Elements of Marketing Implementation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9.2)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987" y="1787235"/>
            <a:ext cx="6541276" cy="438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7264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Implementation </a:t>
            </a:r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by Command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Adv: Makes decision making easier; reduces uncertainty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Dis: Does not consider feasibility; divides the firm; employee motivation</a:t>
            </a:r>
          </a:p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Implementation Through Change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Adv: Considers the relationship between planning and implementation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Dis: Clings </a:t>
            </a:r>
            <a:r>
              <a:rPr lang="en-US" sz="1700" dirty="0" smtClean="0">
                <a:ln>
                  <a:noFill/>
                </a:ln>
                <a:latin typeface="Rockwell" charset="0"/>
                <a:ea typeface="ＭＳ Ｐゴシック" charset="0"/>
              </a:rPr>
              <a:t>to “power</a:t>
            </a:r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-at-the-</a:t>
            </a:r>
            <a:r>
              <a:rPr lang="en-US" sz="1700" dirty="0" smtClean="0">
                <a:ln>
                  <a:noFill/>
                </a:ln>
                <a:latin typeface="Rockwell" charset="0"/>
                <a:ea typeface="ＭＳ Ｐゴシック" charset="0"/>
              </a:rPr>
              <a:t>top” mentality</a:t>
            </a:r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; can take a long time</a:t>
            </a:r>
          </a:p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Implementation Through Consensus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Adv: Incorporates multiple viewpoints; can make implementation easier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Dis: Slows the strategy/implementation process; potential for groupthink</a:t>
            </a:r>
          </a:p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Implementation as Organizational Culture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Adv: Eliminates barriers; can lead to a strong corporate vision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Dis: Increases employee costs; can be painful and time consuming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Approaches to Marketing Implementation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9.3)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1280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795</TotalTime>
  <Words>939</Words>
  <Application>Microsoft Office PowerPoint</Application>
  <PresentationFormat>Affichage à l'écran (4:3)</PresentationFormat>
  <Paragraphs>141</Paragraphs>
  <Slides>21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Cengage</vt:lpstr>
      <vt:lpstr>  Chapter 11</vt:lpstr>
      <vt:lpstr>Marketing Implementation</vt:lpstr>
      <vt:lpstr>The Link Between Planning and Implementation</vt:lpstr>
      <vt:lpstr>The Separation of Planning and Implementation (Exhibit 9.1)</vt:lpstr>
      <vt:lpstr>Diapositive 5</vt:lpstr>
      <vt:lpstr>The Elements of Marketing Implementation</vt:lpstr>
      <vt:lpstr>The Elements of Marketing Implementation (continued)</vt:lpstr>
      <vt:lpstr>The Elements of Marketing Implementation (Exhibit 9.2)</vt:lpstr>
      <vt:lpstr>Approaches to Marketing Implementation (Exhibit 9.3)</vt:lpstr>
      <vt:lpstr>Diapositive 10</vt:lpstr>
      <vt:lpstr>Internal Marketing and Marketing Implementation</vt:lpstr>
      <vt:lpstr>The Internal Marketing Process (Exhibit 9.4)</vt:lpstr>
      <vt:lpstr>Putting Internal Marketing into Action</vt:lpstr>
      <vt:lpstr>Diapositive 14</vt:lpstr>
      <vt:lpstr>Evaluating and Controlling Marketing Activities</vt:lpstr>
      <vt:lpstr>A Framework for Marketing Control (Exhibit 9.5)</vt:lpstr>
      <vt:lpstr>Formal Marketing Controls</vt:lpstr>
      <vt:lpstr>Marketing Audit Framework (see Exhibit 9.6)</vt:lpstr>
      <vt:lpstr>Informal Marketing Controls</vt:lpstr>
      <vt:lpstr>Scheduling Marketing Activities</vt:lpstr>
      <vt:lpstr>Hypothetical Implementation Schedule (Exhibit 9.7)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Asus</cp:lastModifiedBy>
  <cp:revision>139</cp:revision>
  <dcterms:created xsi:type="dcterms:W3CDTF">2010-03-09T18:52:43Z</dcterms:created>
  <dcterms:modified xsi:type="dcterms:W3CDTF">2017-04-23T09:05:45Z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