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32"/>
  </p:notesMasterIdLst>
  <p:handoutMasterIdLst>
    <p:handoutMasterId r:id="rId33"/>
  </p:handoutMasterIdLst>
  <p:sldIdLst>
    <p:sldId id="264" r:id="rId2"/>
    <p:sldId id="294" r:id="rId3"/>
    <p:sldId id="265" r:id="rId4"/>
    <p:sldId id="266" r:id="rId5"/>
    <p:sldId id="267" r:id="rId6"/>
    <p:sldId id="269" r:id="rId7"/>
    <p:sldId id="270" r:id="rId8"/>
    <p:sldId id="271" r:id="rId9"/>
    <p:sldId id="272" r:id="rId10"/>
    <p:sldId id="273" r:id="rId11"/>
    <p:sldId id="268" r:id="rId12"/>
    <p:sldId id="274" r:id="rId13"/>
    <p:sldId id="275" r:id="rId14"/>
    <p:sldId id="276" r:id="rId15"/>
    <p:sldId id="277" r:id="rId16"/>
    <p:sldId id="278" r:id="rId17"/>
    <p:sldId id="280" r:id="rId18"/>
    <p:sldId id="279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0000"/>
    <a:srgbClr val="003399"/>
    <a:srgbClr val="86311B"/>
    <a:srgbClr val="2B4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 autoAdjust="0"/>
    <p:restoredTop sz="94698" autoAdjust="0"/>
  </p:normalViewPr>
  <p:slideViewPr>
    <p:cSldViewPr snapToGrid="0" snapToObjects="1">
      <p:cViewPr varScale="1">
        <p:scale>
          <a:sx n="63" d="100"/>
          <a:sy n="63" d="100"/>
        </p:scale>
        <p:origin x="72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8" d="100"/>
        <a:sy n="12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98AD938A-C51A-5243-89B5-4C1C42991EF0}" type="datetime1">
              <a:rPr lang="en-US"/>
              <a:pPr>
                <a:defRPr/>
              </a:pPr>
              <a:t>2/12/2016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320D19AB-BE07-B244-8B24-43C3A1234D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0168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510B12F8-389B-3A4C-B688-6EFC62B58CB2}" type="datetime1">
              <a:rPr lang="en-US"/>
              <a:pPr>
                <a:defRPr/>
              </a:pPr>
              <a:t>2/12/2016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A95C51D6-8B9D-0B4C-A42D-FF233DA1E9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04265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Ferrell6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6"/>
          <a:stretch>
            <a:fillRect/>
          </a:stretch>
        </p:blipFill>
        <p:spPr bwMode="auto">
          <a:xfrm>
            <a:off x="0" y="0"/>
            <a:ext cx="2235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5078412" y="0"/>
            <a:ext cx="14620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7200" dirty="0" smtClean="0">
                <a:solidFill>
                  <a:srgbClr val="CC0000"/>
                </a:solidFill>
                <a:latin typeface="Rockwell" charset="0"/>
              </a:rPr>
              <a:t> 10</a:t>
            </a:r>
          </a:p>
        </p:txBody>
      </p:sp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3411538" y="665163"/>
            <a:ext cx="1879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2000" b="1" dirty="0" smtClean="0">
                <a:cs typeface="Arial" charset="0"/>
              </a:rPr>
              <a:t>C H A P T E R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302012" y="1754187"/>
            <a:ext cx="5071514" cy="4079346"/>
          </a:xfrm>
        </p:spPr>
        <p:txBody>
          <a:bodyPr/>
          <a:lstStyle>
            <a:lvl1pPr algn="ctr">
              <a:lnSpc>
                <a:spcPts val="7120"/>
              </a:lnSpc>
              <a:defRPr sz="66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6200"/>
            <a:ext cx="12319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35200" y="6708775"/>
            <a:ext cx="7289800" cy="123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800" spc="-1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TextBox 2"/>
          <p:cNvSpPr txBox="1">
            <a:spLocks noChangeArrowheads="1"/>
          </p:cNvSpPr>
          <p:nvPr userDrawn="1"/>
        </p:nvSpPr>
        <p:spPr bwMode="auto">
          <a:xfrm>
            <a:off x="1312863" y="6632575"/>
            <a:ext cx="7950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800" dirty="0" smtClean="0">
                <a:solidFill>
                  <a:srgbClr val="595959"/>
                </a:solidFill>
                <a:latin typeface="Rockwell" charset="0"/>
              </a:rPr>
              <a:t>© 2014 Cengage Learning.  All Rights Reserved. 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3249889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311274" y="1295400"/>
            <a:ext cx="7693029" cy="4681013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 bwMode="auto">
          <a:xfrm>
            <a:off x="1302808" y="179388"/>
            <a:ext cx="7556500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26438" y="5976938"/>
            <a:ext cx="817562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Rockwel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000">
                <a:solidFill>
                  <a:srgbClr val="003399"/>
                </a:solidFill>
                <a:latin typeface="Rockwell" charset="0"/>
              </a:defRPr>
            </a:lvl1pPr>
          </a:lstStyle>
          <a:p>
            <a:pPr>
              <a:defRPr/>
            </a:pPr>
            <a:fld id="{7CA3B053-DD34-B645-BCE5-0B617BE5BFE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759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u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errell6e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8"/>
          <p:cNvSpPr txBox="1">
            <a:spLocks noChangeArrowheads="1"/>
          </p:cNvSpPr>
          <p:nvPr userDrawn="1"/>
        </p:nvSpPr>
        <p:spPr bwMode="auto">
          <a:xfrm>
            <a:off x="1312863" y="6632575"/>
            <a:ext cx="7950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800" dirty="0" smtClean="0">
                <a:solidFill>
                  <a:srgbClr val="595959"/>
                </a:solidFill>
                <a:latin typeface="Rockwell" charset="0"/>
              </a:rPr>
              <a:t>© 2014 Cengage Learning.  All Rights Reserved.  May not be scanned, copied or duplicated, or posted to a publicly accessible website, in whole or in part.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467" y="160867"/>
            <a:ext cx="7107785" cy="4605866"/>
          </a:xfrm>
        </p:spPr>
        <p:txBody>
          <a:bodyPr anchor="ctr" anchorCtr="1"/>
          <a:lstStyle>
            <a:lvl1pPr marL="0" indent="0" algn="ctr">
              <a:spcBef>
                <a:spcPts val="3200"/>
              </a:spcBef>
              <a:buFontTx/>
              <a:buNone/>
              <a:defRPr sz="3200" b="0" i="0">
                <a:solidFill>
                  <a:schemeClr val="tx1"/>
                </a:solidFill>
                <a:latin typeface="Franklin Gothic Book"/>
                <a:cs typeface="Franklin Gothic Book"/>
              </a:defRPr>
            </a:lvl1pPr>
            <a:lvl2pPr marL="228600" indent="0">
              <a:buFontTx/>
              <a:buNone/>
              <a:defRPr>
                <a:solidFill>
                  <a:srgbClr val="000000"/>
                </a:solidFill>
              </a:defRPr>
            </a:lvl2pPr>
            <a:lvl3pPr marL="457200" indent="0">
              <a:buFontTx/>
              <a:buNone/>
              <a:defRPr>
                <a:solidFill>
                  <a:srgbClr val="000000"/>
                </a:solidFill>
              </a:defRPr>
            </a:lvl3pPr>
            <a:lvl4pPr marL="685800" indent="0">
              <a:buFontTx/>
              <a:buNone/>
              <a:defRPr>
                <a:solidFill>
                  <a:srgbClr val="000000"/>
                </a:solidFill>
              </a:defRPr>
            </a:lvl4pPr>
            <a:lvl5pPr marL="914400" indent="0">
              <a:buFontTx/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EA427-4806-4E43-924A-FA8544444C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129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3975" y="1721919"/>
            <a:ext cx="7545605" cy="3947044"/>
          </a:xfrm>
          <a:effectLst/>
        </p:spPr>
        <p:txBody>
          <a:bodyPr>
            <a:normAutofit/>
          </a:bodyPr>
          <a:lstStyle>
            <a:lvl1pPr>
              <a:buNone/>
              <a:defRPr sz="2400">
                <a:solidFill>
                  <a:srgbClr val="000000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05FE01-04CB-2D4A-A805-1B10FA7DE97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18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506941" y="1879596"/>
            <a:ext cx="8090959" cy="4334937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794500" y="642302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charset="0"/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3B017-5D00-B442-B905-F6B60D945EA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433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Ferrell6e2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396"/>
          <a:stretch>
            <a:fillRect/>
          </a:stretch>
        </p:blipFill>
        <p:spPr bwMode="auto">
          <a:xfrm>
            <a:off x="0" y="0"/>
            <a:ext cx="106104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439863" y="230188"/>
            <a:ext cx="7564437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39863" y="1346200"/>
            <a:ext cx="7632700" cy="485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0263" y="6321425"/>
            <a:ext cx="55403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003399"/>
                </a:solidFill>
                <a:latin typeface="Rockwell" charset="0"/>
              </a:defRPr>
            </a:lvl1pPr>
          </a:lstStyle>
          <a:p>
            <a:pPr>
              <a:defRPr/>
            </a:pPr>
            <a:fld id="{6FF3BC2E-E0E9-6C4C-A2D1-14DD245638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0" name="TextBox 2"/>
          <p:cNvSpPr txBox="1">
            <a:spLocks noChangeArrowheads="1"/>
          </p:cNvSpPr>
          <p:nvPr userDrawn="1"/>
        </p:nvSpPr>
        <p:spPr bwMode="auto">
          <a:xfrm>
            <a:off x="1312863" y="6632575"/>
            <a:ext cx="7950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800" dirty="0" smtClean="0">
                <a:solidFill>
                  <a:srgbClr val="595959"/>
                </a:solidFill>
                <a:latin typeface="Rockwell" charset="0"/>
              </a:rPr>
              <a:t>© 2014 Cengage Learning.  All Rights Reserved.  May not be scanned, copied or duplicated, or posted to a publicly accessible website, in whole or in part.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2" r:id="rId4"/>
    <p:sldLayoutId id="2147483763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solidFill>
            <a:srgbClr val="0033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3399"/>
          </a:solidFill>
          <a:latin typeface="Rockwel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3399"/>
          </a:solidFill>
          <a:latin typeface="Rockwel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3399"/>
          </a:solidFill>
          <a:latin typeface="Rockwel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3399"/>
          </a:solidFill>
          <a:latin typeface="Rockwell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86311B"/>
          </a:solidFill>
          <a:latin typeface="Rockwell" charset="0"/>
          <a:ea typeface="ＭＳ Ｐゴシック" charset="-128"/>
          <a:cs typeface="ＭＳ Ｐゴシック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86311B"/>
          </a:solidFill>
          <a:latin typeface="Rockwell" charset="0"/>
          <a:ea typeface="ＭＳ Ｐゴシック" charset="-128"/>
          <a:cs typeface="ＭＳ Ｐゴシック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86311B"/>
          </a:solidFill>
          <a:latin typeface="Rockwell" charset="0"/>
          <a:ea typeface="ＭＳ Ｐゴシック" charset="-128"/>
          <a:cs typeface="ＭＳ Ｐゴシック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86311B"/>
          </a:solidFill>
          <a:latin typeface="Rockwell" charset="0"/>
          <a:ea typeface="ＭＳ Ｐゴシック" charset="-128"/>
          <a:cs typeface="ＭＳ Ｐゴシック" charset="-128"/>
        </a:defRPr>
      </a:lvl9pPr>
    </p:titleStyle>
    <p:bodyStyle>
      <a:lvl1pPr marL="228600" indent="-228600" algn="l" rtl="0" eaLnBrk="0" fontAlgn="base" hangingPunct="0">
        <a:spcBef>
          <a:spcPts val="2000"/>
        </a:spcBef>
        <a:spcAft>
          <a:spcPct val="0"/>
        </a:spcAft>
        <a:buClr>
          <a:srgbClr val="003399"/>
        </a:buClr>
        <a:buSzPct val="75000"/>
        <a:buFont typeface="Wingdings" charset="0"/>
        <a:buChar char="n"/>
        <a:defRPr sz="2400" kern="1200"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457200" indent="-228600" algn="l" rtl="0" eaLnBrk="0" fontAlgn="base" hangingPunct="0">
        <a:spcBef>
          <a:spcPts val="600"/>
        </a:spcBef>
        <a:spcAft>
          <a:spcPct val="0"/>
        </a:spcAft>
        <a:buClr>
          <a:srgbClr val="C96D07"/>
        </a:buClr>
        <a:buSzPct val="75000"/>
        <a:buFont typeface="Wingdings" charset="0"/>
        <a:buChar char="n"/>
        <a:defRPr sz="2000" i="1" kern="1200"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solidFill>
            <a:schemeClr val="tx1"/>
          </a:solidFill>
          <a:latin typeface="Rockwell"/>
          <a:ea typeface="ＭＳ Ｐゴシック" charset="-128"/>
          <a:cs typeface="Rockwell"/>
        </a:defRPr>
      </a:lvl2pPr>
      <a:lvl3pPr marL="685800" indent="-228600" algn="l" rtl="0" eaLnBrk="0" fontAlgn="base" hangingPunct="0">
        <a:spcBef>
          <a:spcPts val="600"/>
        </a:spcBef>
        <a:spcAft>
          <a:spcPct val="0"/>
        </a:spcAft>
        <a:buClr>
          <a:srgbClr val="864905"/>
        </a:buClr>
        <a:buSzPct val="75000"/>
        <a:buFont typeface="Wingdings" charset="0"/>
        <a:buChar char="n"/>
        <a:defRPr kern="1200"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solidFill>
            <a:schemeClr val="tx1"/>
          </a:solidFill>
          <a:latin typeface="+mn-lt"/>
          <a:ea typeface="Rockwell" charset="0"/>
          <a:cs typeface="Rockwell" charset="0"/>
        </a:defRPr>
      </a:lvl3pPr>
      <a:lvl4pPr marL="914400" indent="-228600" algn="l" rtl="0" eaLnBrk="0" fontAlgn="base" hangingPunct="0">
        <a:spcBef>
          <a:spcPts val="600"/>
        </a:spcBef>
        <a:spcAft>
          <a:spcPct val="0"/>
        </a:spcAft>
        <a:buClr>
          <a:srgbClr val="C96D07"/>
        </a:buClr>
        <a:buSzPct val="75000"/>
        <a:buFont typeface="Wingdings" charset="0"/>
        <a:buChar char="n"/>
        <a:defRPr kern="1200"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solidFill>
            <a:schemeClr val="tx1"/>
          </a:solidFill>
          <a:latin typeface="+mn-lt"/>
          <a:ea typeface="Rockwell" charset="0"/>
          <a:cs typeface="Rockwell" charset="0"/>
        </a:defRPr>
      </a:lvl4pPr>
      <a:lvl5pPr marL="1143000" indent="-228600" algn="l" rtl="0" eaLnBrk="0" fontAlgn="base" hangingPunct="0">
        <a:spcBef>
          <a:spcPts val="600"/>
        </a:spcBef>
        <a:spcAft>
          <a:spcPct val="0"/>
        </a:spcAft>
        <a:buClr>
          <a:srgbClr val="864905"/>
        </a:buClr>
        <a:buSzPct val="75000"/>
        <a:buFont typeface="Wingdings" charset="0"/>
        <a:buChar char="n"/>
        <a:defRPr kern="1200"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solidFill>
            <a:schemeClr val="tx1"/>
          </a:solidFill>
          <a:latin typeface="+mn-lt"/>
          <a:ea typeface="Rockwell" charset="0"/>
          <a:cs typeface="Rockwel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buNone/>
            </a:pPr>
            <a:r>
              <a:rPr lang="en-US" sz="6600" dirty="0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Developing </a:t>
            </a:r>
            <a:r>
              <a:rPr lang="en-US" sz="6600" dirty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and Maintaining Long-Term Customer Relationships</a:t>
            </a:r>
            <a:endParaRPr lang="en-US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en-US" dirty="0" smtClean="0">
                <a:ln>
                  <a:noFill/>
                </a:ln>
                <a:solidFill>
                  <a:schemeClr val="tx1"/>
                </a:solidFill>
                <a:effectLst/>
                <a:ea typeface="+mj-ea"/>
                <a:cs typeface="+mj-cs"/>
              </a:rPr>
              <a:t>Chapter</a:t>
            </a:r>
            <a:r>
              <a:rPr lang="en-US" b="1" dirty="0" smtClean="0">
                <a:ln>
                  <a:noFill/>
                </a:ln>
                <a:solidFill>
                  <a:schemeClr val="tx1"/>
                </a:solidFill>
                <a:effectLst/>
                <a:ea typeface="+mj-ea"/>
                <a:cs typeface="+mj-cs"/>
              </a:rPr>
              <a:t> </a:t>
            </a:r>
            <a:r>
              <a:rPr lang="en-US" b="1" dirty="0" smtClean="0">
                <a:ln>
                  <a:noFill/>
                </a:ln>
                <a:solidFill>
                  <a:srgbClr val="FF0000"/>
                </a:solidFill>
                <a:effectLst/>
                <a:ea typeface="+mj-ea"/>
                <a:cs typeface="+mj-cs"/>
              </a:rPr>
              <a:t>12</a:t>
            </a:r>
            <a:endParaRPr lang="en-US" b="1" dirty="0">
              <a:ln>
                <a:noFill/>
              </a:ln>
              <a:solidFill>
                <a:srgbClr val="FF0000"/>
              </a:solidFill>
              <a:effectLst/>
              <a:ea typeface="+mj-ea"/>
              <a:cs typeface="+mj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49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Change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in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Buyers’ and Sellers’ Roles</a:t>
            </a:r>
            <a:endParaRPr lang="en-US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Shift from competitive negotiation to collaboration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Increase in Sole Sourcing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Creates solutions at lower costs</a:t>
            </a:r>
          </a:p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Increase in Global Sourcing</a:t>
            </a:r>
          </a:p>
          <a:p>
            <a:pPr lvl="1"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Easier to find partners that meet exacting needs</a:t>
            </a:r>
          </a:p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Increase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in Team-Based Buying Decisions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Better decisions come from diverse expertise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Increase in Productivity through Better Integration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Reduces inefficiency and hard/soft costs; increases profitability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Changes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in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Business Relationships</a:t>
            </a:r>
            <a:endParaRPr lang="en-US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63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1"/>
          <p:cNvSpPr>
            <a:spLocks noGrp="1"/>
          </p:cNvSpPr>
          <p:nvPr>
            <p:ph idx="1"/>
          </p:nvPr>
        </p:nvSpPr>
        <p:spPr>
          <a:xfrm>
            <a:off x="662215" y="569082"/>
            <a:ext cx="7788048" cy="4605866"/>
          </a:xfrm>
        </p:spPr>
        <p:txBody>
          <a:bodyPr/>
          <a:lstStyle/>
          <a:p>
            <a:pPr indent="0"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After firms rank their customers on profitability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or lifetime value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measures, highly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profitable customers get special attention,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while unprofitable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customers get poor service or are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“fired.” What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are the ethical and social issues involved in these practices?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Could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CRM be misused?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How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and why?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5EA427-4806-4E43-924A-FA8544444C45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80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Quality is a relative term that refers to the degree of superiority of a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firm’s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goods or services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The Core Product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Satisfies the basic customer need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Core product in services (people, processes, and physical evidence)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Supplemental Products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Goods or services that add value to the core product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Symbolic and Experiential Attributes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Usually based on image, prestige, or branding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Understanding the Role of Quality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60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Components of the Total Product Offering (Exhibit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10.4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)</a:t>
            </a:r>
            <a:endParaRPr lang="en-US" i="1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9977" y="2072770"/>
            <a:ext cx="6860286" cy="3709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9029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Most firms struggle with improving quality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Customers have very high expectations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Most products compete in mature markets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Very little differentiation among product offerings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Keys to improving quality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Understand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</a:rPr>
              <a:t>customers’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expectations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Translate expectations into quality standards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Uphold quality standards</a:t>
            </a:r>
          </a:p>
          <a:p>
            <a:pPr lvl="1"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</a:rPr>
              <a:t>Don’t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overpromise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Delivering Superior Quality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66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Value is the subjective evaluation of benefits relative to costs to determine the worth of a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firm’s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product offering relative to other product offerings.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Value can be used to guide marketing strategy.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It balances the five types of utility.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It includes the concept of quality, but is broader in scope.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It takes into account every marketing program element.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It can be used to explicitly consider customer perceptions.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Understanding the Role of Value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88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simple formula for value (from Chapter 6):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 more strategic formula for value: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The Value Formula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874838" y="3427413"/>
            <a:ext cx="5929312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dirty="0">
              <a:latin typeface="Rockwell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266700" y="34972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 dirty="0">
              <a:latin typeface="Rockwell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640691"/>
              </p:ext>
            </p:extLst>
          </p:nvPr>
        </p:nvGraphicFramePr>
        <p:xfrm>
          <a:off x="1874838" y="1979613"/>
          <a:ext cx="6096000" cy="908050"/>
        </p:xfrm>
        <a:graphic>
          <a:graphicData uri="http://schemas.openxmlformats.org/drawingml/2006/table">
            <a:tbl>
              <a:tblPr/>
              <a:tblGrid>
                <a:gridCol w="2851150"/>
                <a:gridCol w="227012"/>
                <a:gridCol w="2084388"/>
                <a:gridCol w="933450"/>
              </a:tblGrid>
              <a:tr h="454025">
                <a:tc row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Rockwell" charset="0"/>
                          <a:ea typeface="ＭＳ Ｐゴシック" charset="0"/>
                          <a:cs typeface="ＭＳ Ｐゴシック" charset="0"/>
                        </a:rPr>
                        <a:t>Perceived Value =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Rockwel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Rockwell" charset="0"/>
                          <a:ea typeface="ＭＳ Ｐゴシック" charset="0"/>
                          <a:cs typeface="ＭＳ Ｐゴシック" charset="0"/>
                        </a:rPr>
                        <a:t>Customer Benefits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Rockwel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Rockwel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Rockwell" charset="0"/>
                          <a:ea typeface="ＭＳ Ｐゴシック" charset="0"/>
                          <a:cs typeface="ＭＳ Ｐゴシック" charset="0"/>
                        </a:rPr>
                        <a:t>Customer Costs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Rockwel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206209"/>
              </p:ext>
            </p:extLst>
          </p:nvPr>
        </p:nvGraphicFramePr>
        <p:xfrm>
          <a:off x="1106714" y="4678363"/>
          <a:ext cx="7911874" cy="908050"/>
        </p:xfrm>
        <a:graphic>
          <a:graphicData uri="http://schemas.openxmlformats.org/drawingml/2006/table">
            <a:tbl>
              <a:tblPr/>
              <a:tblGrid>
                <a:gridCol w="1574510"/>
                <a:gridCol w="6337364"/>
              </a:tblGrid>
              <a:tr h="4540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Rockwell" charset="0"/>
                          <a:ea typeface="ＭＳ Ｐゴシック" charset="0"/>
                          <a:cs typeface="ＭＳ Ｐゴシック" charset="0"/>
                        </a:rPr>
                        <a:t>Perceived Value =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Rockwell" charset="0"/>
                          <a:ea typeface="ＭＳ Ｐゴシック" charset="0"/>
                          <a:cs typeface="ＭＳ Ｐゴシック" charset="0"/>
                        </a:rPr>
                        <a:t>Core Product Quality + Supplemental Product Quality + Experiential Quality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Rockwell" charset="0"/>
                          <a:ea typeface="ＭＳ Ｐゴシック" charset="0"/>
                          <a:cs typeface="ＭＳ Ｐゴシック" charset="0"/>
                        </a:rPr>
                        <a:t>Monetary Costs + Nonmonetary Costs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68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Content Placeholder 4"/>
          <p:cNvSpPr>
            <a:spLocks noGrp="1"/>
          </p:cNvSpPr>
          <p:nvPr>
            <p:ph idx="1"/>
          </p:nvPr>
        </p:nvSpPr>
        <p:spPr>
          <a:xfrm>
            <a:off x="1311274" y="1295400"/>
            <a:ext cx="7693029" cy="5391150"/>
          </a:xfrm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Core Product, Supplemental Product, and Experiential Quality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Firms can create unique combinations to drive value perceptions.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Monetary Costs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Transactional costs include the immediate financial outlay that must be made to purchase the product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</a:rPr>
              <a:t>.</a:t>
            </a:r>
            <a:endParaRPr lang="en-US" dirty="0">
              <a:ln>
                <a:noFill/>
              </a:ln>
              <a:latin typeface="Rockwell" charset="0"/>
              <a:ea typeface="ＭＳ Ｐゴシック" charset="0"/>
            </a:endParaRP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Life-cycle costs include additional costs that will be incurred over the life of the product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</a:rPr>
              <a:t>.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Nonmonetary Costs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Time, effort, risk, and opportunity costs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Not as obvious as monetary costs, so customers sometimes ignore them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</a:rPr>
              <a:t>.</a:t>
            </a:r>
            <a:endParaRPr lang="en-US" dirty="0">
              <a:ln>
                <a:noFill/>
              </a:ln>
              <a:latin typeface="Rockwell" charset="0"/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The Value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Formula</a:t>
            </a:r>
            <a:r>
              <a:rPr lang="en-US" sz="2000" i="1" dirty="0">
                <a:ln>
                  <a:noFill/>
                </a:ln>
                <a:solidFill>
                  <a:srgbClr val="FFFFFF"/>
                </a:solidFill>
                <a:latin typeface="Rockwell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000" i="1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Rockwell" charset="0"/>
                <a:ea typeface="ＭＳ Ｐゴシック" charset="0"/>
                <a:cs typeface="ＭＳ Ｐゴシック" charset="0"/>
              </a:rPr>
              <a:t>(continued)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21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Value and the Marketing Program (Exhibit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10.5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)</a:t>
            </a:r>
            <a:endParaRPr lang="en-US" i="1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0847" y="1295400"/>
            <a:ext cx="5468642" cy="5190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1431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Content Placeholder 4"/>
          <p:cNvSpPr>
            <a:spLocks noGrp="1"/>
          </p:cNvSpPr>
          <p:nvPr>
            <p:ph idx="1"/>
          </p:nvPr>
        </p:nvSpPr>
        <p:spPr>
          <a:xfrm>
            <a:off x="1311274" y="1295400"/>
            <a:ext cx="7693029" cy="5234709"/>
          </a:xfrm>
        </p:spPr>
        <p:txBody>
          <a:bodyPr/>
          <a:lstStyle/>
          <a:p>
            <a:pPr eaLnBrk="1" hangingPunct="1"/>
            <a:endParaRPr lang="en-US" sz="1200" dirty="0" smtClean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Understanding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 Expectations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Range of customer expectations</a:t>
            </a:r>
          </a:p>
          <a:p>
            <a:pPr lvl="2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Ideal expectations</a:t>
            </a:r>
          </a:p>
          <a:p>
            <a:pPr lvl="2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Normative expectations</a:t>
            </a:r>
          </a:p>
          <a:p>
            <a:pPr lvl="2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Experience-based expectations</a:t>
            </a:r>
          </a:p>
          <a:p>
            <a:pPr lvl="2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Minimum tolerable expectations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Customer expectations can vary based on the situation</a:t>
            </a:r>
          </a:p>
          <a:p>
            <a:pPr lvl="2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Expectations increase during highly involving or important purchase situations.</a:t>
            </a:r>
          </a:p>
          <a:p>
            <a:pPr lvl="2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Expectations decrease when customers are more tolerant of poor performance, when they have few alternatives, or when performance is beyond the control of the firm.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 Satisfaction: The Key to Customer Retention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70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Is not about creating a large number of transactions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Is one that attracts and retains customers over the long-term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Considers customer needs, wants, and expectations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Develops long-term relationships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n>
                  <a:noFill/>
                </a:ln>
                <a:ea typeface="+mj-ea"/>
                <a:cs typeface="+mj-cs"/>
              </a:rPr>
              <a:t>The </a:t>
            </a:r>
            <a:r>
              <a:rPr lang="en-US" dirty="0" smtClean="0">
                <a:ln>
                  <a:noFill/>
                </a:ln>
                <a:ea typeface="+mj-ea"/>
                <a:cs typeface="+mj-cs"/>
              </a:rPr>
              <a:t>“Right” </a:t>
            </a:r>
            <a:r>
              <a:rPr lang="en-US" dirty="0">
                <a:ln>
                  <a:noFill/>
                </a:ln>
                <a:ea typeface="+mj-ea"/>
                <a:cs typeface="+mj-cs"/>
              </a:rPr>
              <a:t>Marketing Strategy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35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Range of Customer Expectations</a:t>
            </a:r>
            <a:b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(Exhibit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10.6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)</a:t>
            </a:r>
            <a:endParaRPr lang="en-US" i="1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2808" y="2249054"/>
            <a:ext cx="7325808" cy="329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9809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The difference between the upper and lower end of the range of possible customer expectations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The width of the zone represents the degree to which customers recognize and are willing to accept variability in performance.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Three potential outcomes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Customer delight – performance exceeds desired expectations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Customer satisfaction – performance falls within the zone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Customer dissatisfaction – performance falls below adequate expectations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The Zone of Tolerance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0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The Zone of Tolerance</a:t>
            </a:r>
            <a:b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(Exhibit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10.7)</a:t>
            </a:r>
            <a:endParaRPr lang="en-US" sz="2000" i="1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5781" y="1408545"/>
            <a:ext cx="6276109" cy="5064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8543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1"/>
          <p:cNvSpPr>
            <a:spLocks noGrp="1"/>
          </p:cNvSpPr>
          <p:nvPr>
            <p:ph idx="1"/>
          </p:nvPr>
        </p:nvSpPr>
        <p:spPr>
          <a:xfrm>
            <a:off x="535214" y="632581"/>
            <a:ext cx="8046357" cy="4605866"/>
          </a:xfrm>
        </p:spPr>
        <p:txBody>
          <a:bodyPr/>
          <a:lstStyle/>
          <a:p>
            <a:pPr indent="0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Of the two types of customer expectations, adequate performance expectations fluctuate the most.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Describe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situations that might cause adequate expectations to increase, thereby narrowing the width of the zone of tolerance.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What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might a firm do in these situations to achieve its satisfaction targets?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5EA427-4806-4E43-924A-FA8544444C45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46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311274" y="1295400"/>
            <a:ext cx="7693029" cy="5262418"/>
          </a:xfrm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Why are Customer Expectations Unrealistic?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Typically, customers are not unrealistic.  They only want the basics of performance.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Should We Delight the Customer?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May not be worth the effort if:</a:t>
            </a:r>
          </a:p>
          <a:p>
            <a:pPr lvl="2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It does not increase loyalty or retention.</a:t>
            </a:r>
          </a:p>
          <a:p>
            <a:pPr lvl="2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It lowers performance for other customers.</a:t>
            </a:r>
          </a:p>
          <a:p>
            <a:pPr lvl="2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It increases expectations over time.</a:t>
            </a:r>
          </a:p>
          <a:p>
            <a:pPr lvl="2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Competitors can easily copy it.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The firm should look for small ways to delight customers without it becoming an everyday occurrence.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Managing Customer Expectations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70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Quality is narrowly defined and judged on an attribute-by-attribute basis.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Value includes quality, but it also includes monetary and nonmonetary costs.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Satisfaction is based on expectations and is typically considered holistically.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Satisfaction can be based on quality, value, or factors that have nothing to do with quality or value.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Expectations and satisfaction can be affected by nonquality and nonvalue issues over which the firm has little control.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Satisfaction versus Quality versus Value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Content Placeholder 4"/>
          <p:cNvSpPr>
            <a:spLocks noGrp="1"/>
          </p:cNvSpPr>
          <p:nvPr>
            <p:ph idx="1"/>
          </p:nvPr>
        </p:nvSpPr>
        <p:spPr>
          <a:xfrm>
            <a:off x="1311274" y="1295400"/>
            <a:ext cx="7693029" cy="527165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1800" dirty="0" smtClean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Understand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what can go wrong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Focus on controllable issues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Manage customer expectations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Offer satisfaction guarantees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Make it easy for customers to complain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Create relationship programs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Make customer satisfaction measurement an ongoing priority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 Satisfaction and Customer Retention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2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Examples of Customer Satisfaction Guarantees (Exhibit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10.8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)</a:t>
            </a:r>
            <a:endParaRPr lang="en-US" i="1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4109" y="1295400"/>
            <a:ext cx="6571673" cy="507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2341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Measuring Expectations and Performance (Exhibit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10.9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)</a:t>
            </a:r>
            <a:endParaRPr lang="en-US" i="1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2117" y="1630218"/>
            <a:ext cx="7169121" cy="4373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4356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Content Placeholder 4"/>
          <p:cNvSpPr>
            <a:spLocks noGrp="1"/>
          </p:cNvSpPr>
          <p:nvPr>
            <p:ph idx="1"/>
          </p:nvPr>
        </p:nvSpPr>
        <p:spPr>
          <a:xfrm>
            <a:off x="1311274" y="1295400"/>
            <a:ext cx="7693029" cy="5391150"/>
          </a:xfrm>
        </p:spPr>
        <p:txBody>
          <a:bodyPr/>
          <a:lstStyle/>
          <a:p>
            <a:pPr eaLnBrk="1" hangingPunct="1"/>
            <a:r>
              <a:rPr lang="en-US" sz="2200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Lifetime Value of a Customer (LTV)</a:t>
            </a:r>
          </a:p>
          <a:p>
            <a:pPr eaLnBrk="1" hangingPunct="1"/>
            <a:r>
              <a:rPr lang="en-US" sz="2200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Average Order Value (AOV)</a:t>
            </a:r>
          </a:p>
          <a:p>
            <a:pPr eaLnBrk="1" hangingPunct="1"/>
            <a:r>
              <a:rPr lang="en-US" sz="2200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 Acquisition/Retention Costs</a:t>
            </a:r>
          </a:p>
          <a:p>
            <a:pPr eaLnBrk="1" hangingPunct="1"/>
            <a:r>
              <a:rPr lang="en-US" sz="2200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 Conversion Rate</a:t>
            </a:r>
          </a:p>
          <a:p>
            <a:pPr eaLnBrk="1" hangingPunct="1"/>
            <a:r>
              <a:rPr lang="en-US" sz="2200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 Retention Rate</a:t>
            </a:r>
          </a:p>
          <a:p>
            <a:pPr eaLnBrk="1" hangingPunct="1"/>
            <a:r>
              <a:rPr lang="en-US" sz="2200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 Attrition Rate</a:t>
            </a:r>
          </a:p>
          <a:p>
            <a:pPr eaLnBrk="1" hangingPunct="1"/>
            <a:r>
              <a:rPr lang="en-US" sz="2200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 Recovery Rate</a:t>
            </a:r>
          </a:p>
          <a:p>
            <a:pPr eaLnBrk="1" hangingPunct="1"/>
            <a:r>
              <a:rPr lang="en-US" sz="2200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Referrals</a:t>
            </a:r>
          </a:p>
          <a:p>
            <a:pPr eaLnBrk="1" hangingPunct="1"/>
            <a:r>
              <a:rPr lang="en-US" sz="2200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Social Communication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 Satisfaction Measurement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31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ja-JP" sz="1800" dirty="0" smtClean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A business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philosophy aimed at defining and increasing customer value in ways that motivate customers to remain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loyal</a:t>
            </a:r>
            <a:endParaRPr lang="en-US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CRM is about retaining the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“right” customers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.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CRM Stakeholders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Customers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Employees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Supply chain partners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External stakeholders (government, media, advocacy groups)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 Relationship Management (CRM)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30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Content Placeholder 1"/>
          <p:cNvSpPr>
            <a:spLocks noGrp="1"/>
          </p:cNvSpPr>
          <p:nvPr>
            <p:ph idx="1"/>
          </p:nvPr>
        </p:nvSpPr>
        <p:spPr>
          <a:xfrm>
            <a:off x="644071" y="596296"/>
            <a:ext cx="7883072" cy="4605866"/>
          </a:xfrm>
        </p:spPr>
        <p:txBody>
          <a:bodyPr/>
          <a:lstStyle/>
          <a:p>
            <a:pPr indent="0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Given the commoditized nature of many markets today, does customer relationship management – and its associated focus on quality, value, and satisfaction – make sense?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If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price is the only true means of differentiation in a commoditized market, why should a firm care about quality?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Explain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5EA427-4806-4E43-924A-FA8544444C45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77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Shift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from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Acquiring Customers to Maintaining Clients (Exhibit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10.1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5171" y="2073563"/>
            <a:ext cx="6785092" cy="3652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812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Content Placeholder 4"/>
          <p:cNvSpPr>
            <a:spLocks noGrp="1"/>
          </p:cNvSpPr>
          <p:nvPr>
            <p:ph idx="1"/>
          </p:nvPr>
        </p:nvSpPr>
        <p:spPr>
          <a:xfrm>
            <a:off x="1311274" y="1295400"/>
            <a:ext cx="7693029" cy="50260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1800" dirty="0" smtClean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Goal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is to move consumers through levels of increasing relationship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intensity</a:t>
            </a:r>
            <a:endParaRPr lang="en-US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Recognizes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that not all customers have equal value to the firm (based on the lifetime value of customers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)</a:t>
            </a:r>
            <a:endParaRPr lang="en-US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Focuses on building </a:t>
            </a:r>
            <a:r>
              <a:rPr lang="en-US" i="1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share of </a:t>
            </a:r>
            <a:r>
              <a:rPr lang="en-US" i="1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</a:t>
            </a:r>
            <a:endParaRPr lang="en-US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Fully serving the needs of current customers, rather than acquiring new customers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Encourage current customers to do more business with the firm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Developing Relationships in Consumer Markets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57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Stages of Customer Relationship Development (Exhibit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10.2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1995" y="1544781"/>
            <a:ext cx="6718268" cy="477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1139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Content Placeholder 4"/>
          <p:cNvSpPr>
            <a:spLocks noGrp="1"/>
          </p:cNvSpPr>
          <p:nvPr>
            <p:ph idx="1"/>
          </p:nvPr>
        </p:nvSpPr>
        <p:spPr>
          <a:xfrm>
            <a:off x="1311274" y="1295400"/>
            <a:ext cx="7693029" cy="50260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1800" dirty="0" smtClean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Financial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Incentives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Using financial incentives to increase customer loyalty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Examples: Coupons, frequent customer programs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Adv: Easy to use, effective in the short term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Dis: Easy to imitate, hard to end once started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Social Bonding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Using social and psychological bonds to maintain a clientele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Examples: Membership programs, customer-only events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Adv: Difficult to imitate, reduces brand switching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Dis: Takes time, must build customer trust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 Relationship Strategies (Exhibit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10.3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30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Content Placeholder 4"/>
          <p:cNvSpPr>
            <a:spLocks noGrp="1"/>
          </p:cNvSpPr>
          <p:nvPr>
            <p:ph idx="1"/>
          </p:nvPr>
        </p:nvSpPr>
        <p:spPr>
          <a:xfrm>
            <a:off x="1311274" y="1295400"/>
            <a:ext cx="7693029" cy="522547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800" dirty="0" smtClean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Enhanced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Customization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Using intimate customer knowledge to provide one-to-one solutions or mass customization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Examples: Reminder notices, personal shoppers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Adv: Promotes brand loyalty, very hard to imitate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Dis: Can be expensive, takes time to develop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Structural Bonding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Creating customized product offerings that create a unique delivery system for each client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Examples: Contractual relationships; structured, lock-step programs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Adv: Ultimate reduction in brand switching</a:t>
            </a:r>
          </a:p>
          <a:p>
            <a:pPr lvl="1"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Dis: Time consuming and </a:t>
            </a:r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</a:rPr>
              <a:t>costly, customer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</a:rPr>
              <a:t>resistance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Customer Relationship Strategies (Exhibit 10.3)</a:t>
            </a:r>
            <a:r>
              <a:rPr lang="en-US" sz="2000" i="1" dirty="0" smtClean="0">
                <a:ln>
                  <a:noFill/>
                </a:ln>
                <a:solidFill>
                  <a:srgbClr val="FFFFFF"/>
                </a:solidFill>
                <a:latin typeface="Rockwell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000" i="1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Rockwell" charset="0"/>
                <a:ea typeface="ＭＳ Ｐゴシック" charset="0"/>
                <a:cs typeface="ＭＳ Ｐゴシック" charset="0"/>
              </a:rPr>
              <a:t>(continued)</a:t>
            </a:r>
            <a:endParaRPr lang="en-US" sz="2000" i="1" dirty="0">
              <a:ln>
                <a:noFill/>
              </a:ln>
              <a:solidFill>
                <a:schemeClr val="bg1">
                  <a:lumMod val="50000"/>
                </a:schemeClr>
              </a:solidFill>
              <a:latin typeface="Rockwel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94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1800" dirty="0" smtClean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Like </a:t>
            </a:r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CRM in consumer markets, involves moving buyers through increasing levels of relationship intensity</a:t>
            </a:r>
          </a:p>
          <a:p>
            <a:pPr eaLnBrk="1" hangingPunct="1"/>
            <a:r>
              <a:rPr lang="en-US" dirty="0" smtClean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Typically based on creating structural connections between partners</a:t>
            </a:r>
            <a:endParaRPr lang="en-US" dirty="0">
              <a:ln>
                <a:noFill/>
              </a:ln>
              <a:latin typeface="Rockwel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Creates win-win scenarios</a:t>
            </a:r>
          </a:p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Is more involving and complex than CRM in consumer markets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9525"/>
          <a:effectLst>
            <a:outerShdw blurRad="63500" dist="25401" dir="2700000" algn="tl" rotWithShape="0">
              <a:srgbClr val="000000">
                <a:alpha val="42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dirty="0">
                <a:ln>
                  <a:noFill/>
                </a:ln>
                <a:latin typeface="Rockwell" charset="0"/>
                <a:ea typeface="ＭＳ Ｐゴシック" charset="0"/>
                <a:cs typeface="ＭＳ Ｐゴシック" charset="0"/>
              </a:rPr>
              <a:t>Developing Relationships in Business Markets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3B017-5D00-B442-B905-F6B60D945EA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09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ng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833</TotalTime>
  <Words>1373</Words>
  <Application>Microsoft Office PowerPoint</Application>
  <PresentationFormat>On-screen Show (4:3)</PresentationFormat>
  <Paragraphs>205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Calibri</vt:lpstr>
      <vt:lpstr>Franklin Gothic Book</vt:lpstr>
      <vt:lpstr>ＭＳ Ｐゴシック</vt:lpstr>
      <vt:lpstr>Rockwell</vt:lpstr>
      <vt:lpstr>Wingdings</vt:lpstr>
      <vt:lpstr>Cengage</vt:lpstr>
      <vt:lpstr>Chapter 12</vt:lpstr>
      <vt:lpstr>The “Right” Marketing Strategy</vt:lpstr>
      <vt:lpstr>Customer Relationship Management (CRM)</vt:lpstr>
      <vt:lpstr>Shift from Acquiring Customers to Maintaining Clients (Exhibit 10.1)</vt:lpstr>
      <vt:lpstr>Developing Relationships in Consumer Markets</vt:lpstr>
      <vt:lpstr>Stages of Customer Relationship Development (Exhibit 10.2)</vt:lpstr>
      <vt:lpstr>Customer Relationship Strategies (Exhibit 10.3)</vt:lpstr>
      <vt:lpstr>Customer Relationship Strategies (Exhibit 10.3) (continued)</vt:lpstr>
      <vt:lpstr>Developing Relationships in Business Markets</vt:lpstr>
      <vt:lpstr>Changes in Business Relationships</vt:lpstr>
      <vt:lpstr>PowerPoint Presentation</vt:lpstr>
      <vt:lpstr>Understanding the Role of Quality</vt:lpstr>
      <vt:lpstr>Components of the Total Product Offering (Exhibit 10.4)</vt:lpstr>
      <vt:lpstr>Delivering Superior Quality</vt:lpstr>
      <vt:lpstr>Understanding the Role of Value</vt:lpstr>
      <vt:lpstr>The Value Formula</vt:lpstr>
      <vt:lpstr>The Value Formula (continued)</vt:lpstr>
      <vt:lpstr>Value and the Marketing Program (Exhibit 10.5)</vt:lpstr>
      <vt:lpstr>Customer Satisfaction: The Key to Customer Retention</vt:lpstr>
      <vt:lpstr>Range of Customer Expectations (Exhibit 10.6)</vt:lpstr>
      <vt:lpstr>The Zone of Tolerance</vt:lpstr>
      <vt:lpstr>The Zone of Tolerance (Exhibit 10.7)</vt:lpstr>
      <vt:lpstr>PowerPoint Presentation</vt:lpstr>
      <vt:lpstr>Managing Customer Expectations</vt:lpstr>
      <vt:lpstr>Satisfaction versus Quality versus Value</vt:lpstr>
      <vt:lpstr>Customer Satisfaction and Customer Retention</vt:lpstr>
      <vt:lpstr>Examples of Customer Satisfaction Guarantees (Exhibit 10.8)</vt:lpstr>
      <vt:lpstr>Measuring Expectations and Performance (Exhibit 10.9)</vt:lpstr>
      <vt:lpstr>Customer Satisfaction Measurement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Hartline</dc:creator>
  <cp:lastModifiedBy>Soad</cp:lastModifiedBy>
  <cp:revision>146</cp:revision>
  <dcterms:created xsi:type="dcterms:W3CDTF">2010-03-09T18:52:43Z</dcterms:created>
  <dcterms:modified xsi:type="dcterms:W3CDTF">2016-02-12T08:46:30Z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83952724</vt:i4>
  </property>
  <property fmtid="{D5CDD505-2E9C-101B-9397-08002B2CF9AE}" pid="3" name="_NewReviewCycle">
    <vt:lpwstr/>
  </property>
  <property fmtid="{D5CDD505-2E9C-101B-9397-08002B2CF9AE}" pid="4" name="_EmailSubject">
    <vt:lpwstr>PowerPoint Template</vt:lpwstr>
  </property>
  <property fmtid="{D5CDD505-2E9C-101B-9397-08002B2CF9AE}" pid="5" name="_AuthorEmail">
    <vt:lpwstr>Sarah.Blasco@cengage.com</vt:lpwstr>
  </property>
  <property fmtid="{D5CDD505-2E9C-101B-9397-08002B2CF9AE}" pid="6" name="_AuthorEmailDisplayName">
    <vt:lpwstr>Blasco, Sarah</vt:lpwstr>
  </property>
</Properties>
</file>