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7" r:id="rId3"/>
    <p:sldId id="279" r:id="rId4"/>
    <p:sldId id="258" r:id="rId5"/>
    <p:sldId id="299" r:id="rId6"/>
    <p:sldId id="259" r:id="rId7"/>
    <p:sldId id="260" r:id="rId8"/>
    <p:sldId id="261" r:id="rId9"/>
    <p:sldId id="262" r:id="rId10"/>
    <p:sldId id="283" r:id="rId11"/>
    <p:sldId id="293" r:id="rId12"/>
    <p:sldId id="294" r:id="rId13"/>
    <p:sldId id="263" r:id="rId14"/>
    <p:sldId id="267" r:id="rId15"/>
    <p:sldId id="295" r:id="rId16"/>
    <p:sldId id="296" r:id="rId17"/>
    <p:sldId id="297" r:id="rId18"/>
    <p:sldId id="269" r:id="rId19"/>
    <p:sldId id="307" r:id="rId20"/>
    <p:sldId id="308" r:id="rId21"/>
    <p:sldId id="309" r:id="rId22"/>
    <p:sldId id="310" r:id="rId23"/>
    <p:sldId id="264" r:id="rId24"/>
    <p:sldId id="265" r:id="rId25"/>
    <p:sldId id="298" r:id="rId26"/>
    <p:sldId id="291" r:id="rId27"/>
    <p:sldId id="301" r:id="rId28"/>
    <p:sldId id="302" r:id="rId29"/>
    <p:sldId id="268" r:id="rId30"/>
    <p:sldId id="285" r:id="rId31"/>
    <p:sldId id="266" r:id="rId32"/>
    <p:sldId id="270" r:id="rId33"/>
    <p:sldId id="271" r:id="rId34"/>
    <p:sldId id="272" r:id="rId35"/>
    <p:sldId id="300" r:id="rId36"/>
    <p:sldId id="284" r:id="rId37"/>
    <p:sldId id="273" r:id="rId38"/>
    <p:sldId id="274" r:id="rId39"/>
    <p:sldId id="275" r:id="rId40"/>
    <p:sldId id="306" r:id="rId41"/>
    <p:sldId id="276" r:id="rId42"/>
    <p:sldId id="286" r:id="rId43"/>
    <p:sldId id="287" r:id="rId44"/>
    <p:sldId id="289" r:id="rId45"/>
    <p:sldId id="290" r:id="rId46"/>
    <p:sldId id="292" r:id="rId47"/>
  </p:sldIdLst>
  <p:sldSz cx="9144000" cy="6858000" type="screen4x3"/>
  <p:notesSz cx="7010400" cy="92964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889CE8-9694-41A3-A25E-4E809C3609FF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443FC23-184D-4599-ACBE-A6B3952E0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63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BD7E2-EC97-408A-B9B3-5A9A5CFFB4FF}" type="datetimeFigureOut">
              <a:rPr lang="en-US" smtClean="0"/>
              <a:pPr/>
              <a:t>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8DDC5-9594-4741-B37A-9EB9B92652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83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878A0-2F96-4C13-A9D3-EC8ED50897CB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841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858A-37EC-43A2-BC42-87136239B555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32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55359-A3D3-4A70-8C4C-71EBF439925E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245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6969-7D60-4ACA-BB46-610D5BCFD4B5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532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D941-8F20-4262-8F47-DDAB5519E68E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088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B204-04BB-4D17-9A7C-FA8F7008BC45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553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92CDF-A1D3-47A5-A73A-9A3CDCCD8F5E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165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8187-A67F-467C-93A0-D14C75205A0C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001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ABAF-22FC-4CC6-92FF-D4072EB9FB98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069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E828A-1B57-4BA0-B2F6-F014F8DF4F6A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868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08AB8-3165-4D48-801D-22E5898116C9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005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E47C6-EAE1-4697-881E-791F5D2F24D6}" type="datetime1">
              <a:rPr lang="ar-SA" smtClean="0"/>
              <a:pPr/>
              <a:t>25/05/1438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B7BDC-0C3A-4EA4-8CAE-E8A90FA2F3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947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rial Black" pitchFamily="34" charset="0"/>
              </a:rPr>
              <a:t>Fertility and the family</a:t>
            </a:r>
            <a:endParaRPr lang="ar-SA" sz="48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96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23528" y="404664"/>
            <a:ext cx="8358246" cy="300991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2- Crude Birth Rate (CBR):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4868" y="1617235"/>
            <a:ext cx="16097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dirty="0" smtClean="0">
                <a:latin typeface="Arial Black" pitchFamily="34" charset="0"/>
              </a:rPr>
              <a:t> = </a:t>
            </a:r>
            <a:r>
              <a:rPr lang="en-US" sz="3200" dirty="0" smtClean="0">
                <a:latin typeface="Arial Black" pitchFamily="34" charset="0"/>
              </a:rPr>
              <a:t>CBR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2414604" y="1324847"/>
            <a:ext cx="3206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Births in year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78300" y="1909623"/>
            <a:ext cx="314327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894180" y="2219166"/>
            <a:ext cx="52169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Population at mid-year</a:t>
            </a:r>
            <a:endParaRPr lang="ar-SA" sz="3200" dirty="0"/>
          </a:p>
        </p:txBody>
      </p:sp>
      <p:sp>
        <p:nvSpPr>
          <p:cNvPr id="7" name="Rectangle 6"/>
          <p:cNvSpPr/>
          <p:nvPr/>
        </p:nvSpPr>
        <p:spPr>
          <a:xfrm>
            <a:off x="5918391" y="1484784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61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554202"/>
              </p:ext>
            </p:extLst>
          </p:nvPr>
        </p:nvGraphicFramePr>
        <p:xfrm>
          <a:off x="827584" y="116632"/>
          <a:ext cx="7848872" cy="6616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2908"/>
                <a:gridCol w="2357474"/>
                <a:gridCol w="2658490"/>
              </a:tblGrid>
              <a:tr h="67272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Crude birth rate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Total fertility rate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5491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Per 1000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3.03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38.6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5.48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35.9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4.65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36.6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4.86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20.7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2.63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14.0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2.36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22.2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2.52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14.1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1.92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048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Jordon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4.1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3.27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963314"/>
              </p:ext>
            </p:extLst>
          </p:nvPr>
        </p:nvGraphicFramePr>
        <p:xfrm>
          <a:off x="2339752" y="476672"/>
          <a:ext cx="4367361" cy="60486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2873"/>
                <a:gridCol w="2654488"/>
              </a:tblGrid>
              <a:tr h="107480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Age specific fertility rate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1,000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15 - 19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11.6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20 - 24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70.9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25 - 29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217.5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30 - 34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122.4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35 - 39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106.0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40 - 44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53.0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173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45 - 49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23.7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635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282" y="110236"/>
            <a:ext cx="871543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800"/>
              </a:lnSpc>
            </a:pPr>
            <a:r>
              <a:rPr lang="en-US" sz="3200" dirty="0" smtClean="0">
                <a:latin typeface="Arial Black" pitchFamily="34" charset="0"/>
              </a:rPr>
              <a:t>Example: </a:t>
            </a:r>
          </a:p>
          <a:p>
            <a:pPr algn="l" rtl="0">
              <a:lnSpc>
                <a:spcPts val="4800"/>
              </a:lnSpc>
            </a:pPr>
            <a:r>
              <a:rPr lang="en-US" sz="3200" dirty="0" smtClean="0">
                <a:latin typeface="Arial Black" pitchFamily="34" charset="0"/>
              </a:rPr>
              <a:t>For a region: </a:t>
            </a:r>
          </a:p>
          <a:p>
            <a:pPr marL="274638" indent="-274638" algn="l" rtl="0">
              <a:lnSpc>
                <a:spcPts val="51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 total population </a:t>
            </a:r>
            <a:r>
              <a:rPr lang="en-US" sz="3200" dirty="0" smtClean="0">
                <a:latin typeface="Arial Black" pitchFamily="34" charset="0"/>
              </a:rPr>
              <a:t>at </a:t>
            </a:r>
            <a:r>
              <a:rPr lang="en-US" sz="3200" dirty="0" smtClean="0">
                <a:latin typeface="Arial Black" pitchFamily="34" charset="0"/>
              </a:rPr>
              <a:t>the mid year 1427 H was </a:t>
            </a:r>
            <a:r>
              <a:rPr lang="en-US" sz="3200" dirty="0" smtClean="0">
                <a:latin typeface="Arial Black" pitchFamily="34" charset="0"/>
              </a:rPr>
              <a:t>763000.</a:t>
            </a:r>
            <a:endParaRPr lang="en-US" sz="3200" dirty="0" smtClean="0">
              <a:latin typeface="Arial Black" pitchFamily="34" charset="0"/>
            </a:endParaRPr>
          </a:p>
          <a:p>
            <a:pPr marL="274638" indent="-274638" algn="l" rtl="0">
              <a:lnSpc>
                <a:spcPts val="51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 number of women (15-49) was </a:t>
            </a:r>
            <a:r>
              <a:rPr lang="en-US" sz="3200" dirty="0" smtClean="0">
                <a:latin typeface="Arial Black" pitchFamily="34" charset="0"/>
              </a:rPr>
              <a:t>149</a:t>
            </a:r>
            <a:r>
              <a:rPr lang="en-US" sz="3200" dirty="0" smtClean="0">
                <a:latin typeface="Arial Black" pitchFamily="34" charset="0"/>
              </a:rPr>
              <a:t>000</a:t>
            </a:r>
            <a:endParaRPr lang="en-US" sz="3200" dirty="0" smtClean="0">
              <a:latin typeface="Arial Black" pitchFamily="34" charset="0"/>
            </a:endParaRPr>
          </a:p>
          <a:p>
            <a:pPr marL="274638" indent="-274638" algn="l" rtl="0">
              <a:lnSpc>
                <a:spcPts val="51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The total live births during the same year was 36000 child</a:t>
            </a:r>
            <a:endParaRPr lang="ar-SA" sz="3200" dirty="0"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14612" y="5357826"/>
            <a:ext cx="1555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36000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28860" y="6000768"/>
            <a:ext cx="207170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500298" y="6000768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763000</a:t>
            </a:r>
            <a:endParaRPr lang="ar-SA" sz="3200" dirty="0"/>
          </a:p>
        </p:txBody>
      </p:sp>
      <p:sp>
        <p:nvSpPr>
          <p:cNvPr id="9" name="Rectangle 8"/>
          <p:cNvSpPr/>
          <p:nvPr/>
        </p:nvSpPr>
        <p:spPr>
          <a:xfrm>
            <a:off x="4500562" y="5500702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sp>
        <p:nvSpPr>
          <p:cNvPr id="10" name="Rectangle 9"/>
          <p:cNvSpPr/>
          <p:nvPr/>
        </p:nvSpPr>
        <p:spPr>
          <a:xfrm>
            <a:off x="285720" y="5572140"/>
            <a:ext cx="16097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dirty="0" smtClean="0">
                <a:latin typeface="Arial Black" pitchFamily="34" charset="0"/>
              </a:rPr>
              <a:t> = </a:t>
            </a:r>
            <a:r>
              <a:rPr lang="en-US" sz="3200" dirty="0" smtClean="0">
                <a:latin typeface="Arial Black" pitchFamily="34" charset="0"/>
              </a:rPr>
              <a:t>CBR</a:t>
            </a:r>
            <a:endParaRPr lang="ar-SA" sz="3200" dirty="0"/>
          </a:p>
        </p:txBody>
      </p:sp>
      <p:sp>
        <p:nvSpPr>
          <p:cNvPr id="11" name="Rectangle 10"/>
          <p:cNvSpPr/>
          <p:nvPr/>
        </p:nvSpPr>
        <p:spPr>
          <a:xfrm>
            <a:off x="6247053" y="5500702"/>
            <a:ext cx="28969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= 47.2/ 1000</a:t>
            </a:r>
            <a:endParaRPr lang="ar-SA" sz="32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19" y="188640"/>
            <a:ext cx="4064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rtl="0">
              <a:spcBef>
                <a:spcPct val="20000"/>
              </a:spcBef>
              <a:defRPr/>
            </a:pPr>
            <a:r>
              <a:rPr lang="en-US" sz="3600" dirty="0" smtClean="0">
                <a:latin typeface="Arial Black" pitchFamily="34" charset="0"/>
              </a:rPr>
              <a:t>Disadvantages: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504" y="928670"/>
            <a:ext cx="8928992" cy="4867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ts val="51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Arial Black" pitchFamily="34" charset="0"/>
              </a:rPr>
              <a:t>1- </a:t>
            </a:r>
            <a:r>
              <a:rPr lang="en-US" sz="3200" dirty="0">
                <a:latin typeface="Arial Black" pitchFamily="34" charset="0"/>
              </a:rPr>
              <a:t>All the population included in the denominator is not exposed to the risk of pregnancy</a:t>
            </a:r>
          </a:p>
          <a:p>
            <a:pPr marL="342900" lvl="0" indent="-342900" algn="l" rtl="0">
              <a:lnSpc>
                <a:spcPts val="5100"/>
              </a:lnSpc>
              <a:spcBef>
                <a:spcPct val="20000"/>
              </a:spcBef>
              <a:defRPr/>
            </a:pPr>
            <a:endParaRPr lang="en-US" sz="3200" dirty="0" smtClean="0">
              <a:latin typeface="Arial Black" pitchFamily="34" charset="0"/>
            </a:endParaRPr>
          </a:p>
          <a:p>
            <a:pPr marL="342900" lvl="0" indent="-342900" algn="l" rtl="0">
              <a:lnSpc>
                <a:spcPts val="51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Arial Black" pitchFamily="34" charset="0"/>
              </a:rPr>
              <a:t>2- are not necessarily comparable through time, because of the influence of changing age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332656"/>
            <a:ext cx="8712968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1475" indent="-371475" algn="l"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However, it is useful in </a:t>
            </a:r>
          </a:p>
          <a:p>
            <a:pPr marL="371475" indent="-371475" algn="l" rtl="0"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1- making annual comparisons</a:t>
            </a:r>
          </a:p>
          <a:p>
            <a:pPr marL="371475" indent="-371475" algn="l" rtl="0"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2- to detect trends in fertility in a given country and </a:t>
            </a:r>
          </a:p>
          <a:p>
            <a:pPr marL="371475" indent="-371475" algn="l" rtl="0">
              <a:lnSpc>
                <a:spcPts val="5000"/>
              </a:lnSpc>
            </a:pPr>
            <a:r>
              <a:rPr lang="en-US" sz="3200" b="1" dirty="0" smtClean="0">
                <a:latin typeface="Arial Black" pitchFamily="34" charset="0"/>
              </a:rPr>
              <a:t>3- in comparing different populations.</a:t>
            </a:r>
            <a:endParaRPr lang="en-US" sz="3200" b="1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9512" y="228600"/>
            <a:ext cx="8784976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71475" indent="-371475" algn="l" rtl="0">
              <a:lnSpc>
                <a:spcPts val="5000"/>
              </a:lnSpc>
            </a:pPr>
            <a:r>
              <a:rPr lang="en-US" sz="3200" b="1" dirty="0">
                <a:latin typeface="Arial Black" pitchFamily="34" charset="0"/>
              </a:rPr>
              <a:t>Factors affecting the </a:t>
            </a:r>
            <a:r>
              <a:rPr lang="en-US" sz="3200" b="1" dirty="0" smtClean="0">
                <a:latin typeface="Arial Black" pitchFamily="34" charset="0"/>
              </a:rPr>
              <a:t>CBR:</a:t>
            </a:r>
            <a:endParaRPr lang="en-US" sz="3200" dirty="0">
              <a:latin typeface="Arial Black" pitchFamily="34" charset="0"/>
            </a:endParaRPr>
          </a:p>
          <a:p>
            <a:pPr marL="371475" indent="-371475" algn="l" rtl="0">
              <a:lnSpc>
                <a:spcPts val="5000"/>
              </a:lnSpc>
            </a:pPr>
            <a:r>
              <a:rPr lang="en-US" sz="3200" i="1" u="sng" dirty="0">
                <a:latin typeface="Arial Black" pitchFamily="34" charset="0"/>
              </a:rPr>
              <a:t>Factors affecting the Live births</a:t>
            </a:r>
          </a:p>
          <a:p>
            <a:pPr marL="371475" indent="-371475" algn="l" rtl="0">
              <a:lnSpc>
                <a:spcPts val="5000"/>
              </a:lnSpc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Number of females specifically those 15-49 years</a:t>
            </a:r>
          </a:p>
          <a:p>
            <a:pPr marL="371475" indent="-371475" algn="l" rtl="0">
              <a:lnSpc>
                <a:spcPts val="5000"/>
              </a:lnSpc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The age of marriage</a:t>
            </a:r>
          </a:p>
          <a:p>
            <a:pPr marL="371475" indent="-371475" algn="l" rtl="0">
              <a:lnSpc>
                <a:spcPts val="5000"/>
              </a:lnSpc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Level of infant and preschool mortality rates</a:t>
            </a:r>
          </a:p>
          <a:p>
            <a:pPr marL="371475" indent="-371475" algn="l" rtl="0">
              <a:lnSpc>
                <a:spcPts val="5000"/>
              </a:lnSpc>
              <a:buFontTx/>
              <a:buChar char="•"/>
            </a:pPr>
            <a:r>
              <a:rPr lang="en-US" sz="3200" dirty="0">
                <a:latin typeface="Arial Black" pitchFamily="34" charset="0"/>
              </a:rPr>
              <a:t>Socioeconomic level of the country</a:t>
            </a:r>
          </a:p>
          <a:p>
            <a:pPr marL="371475" indent="-371475" algn="l" rtl="0">
              <a:lnSpc>
                <a:spcPts val="5000"/>
              </a:lnSpc>
            </a:pP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476672"/>
            <a:ext cx="8352928" cy="4034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1475" indent="-371475" algn="l" rtl="0">
              <a:lnSpc>
                <a:spcPts val="5200"/>
              </a:lnSpc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Economic value of children and lower expenses of rearing children</a:t>
            </a:r>
          </a:p>
          <a:p>
            <a:pPr marL="371475" indent="-371475" algn="l" rtl="0">
              <a:lnSpc>
                <a:spcPts val="5200"/>
              </a:lnSpc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Cultural and religious factors </a:t>
            </a:r>
            <a:endParaRPr lang="ar-SA" sz="3200" dirty="0" smtClean="0">
              <a:latin typeface="Arial Black" pitchFamily="34" charset="0"/>
            </a:endParaRPr>
          </a:p>
          <a:p>
            <a:pPr marL="371475" indent="-371475" algn="l" rtl="0">
              <a:lnSpc>
                <a:spcPts val="5200"/>
              </a:lnSpc>
              <a:buFontTx/>
              <a:buChar char="•"/>
            </a:pPr>
            <a:r>
              <a:rPr lang="en-US" sz="3200" dirty="0" smtClean="0">
                <a:latin typeface="Arial Black" pitchFamily="34" charset="0"/>
              </a:rPr>
              <a:t>Knowledge, attitudes and motives for adopting or rejecting family planning. 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214282" y="285728"/>
            <a:ext cx="87154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 eaLnBrk="1" hangingPunct="1"/>
            <a:r>
              <a:rPr lang="en-US" sz="2800" b="1" dirty="0">
                <a:latin typeface="Arial Black" pitchFamily="34" charset="0"/>
              </a:rPr>
              <a:t>Crude Birth Rate for Saudi Arabia </a:t>
            </a:r>
            <a:endParaRPr lang="en-US" sz="2800" b="1" dirty="0" smtClean="0">
              <a:latin typeface="Arial Black" pitchFamily="34" charset="0"/>
            </a:endParaRPr>
          </a:p>
          <a:p>
            <a:pPr algn="ctr" rtl="0" eaLnBrk="1" hangingPunct="1"/>
            <a:r>
              <a:rPr lang="en-US" sz="2800" b="1" dirty="0" smtClean="0">
                <a:latin typeface="Arial Black" pitchFamily="34" charset="0"/>
              </a:rPr>
              <a:t>(</a:t>
            </a:r>
            <a:r>
              <a:rPr lang="en-US" sz="2800" b="1" dirty="0">
                <a:latin typeface="Arial Black" pitchFamily="34" charset="0"/>
              </a:rPr>
              <a:t>2000 – 2011)</a:t>
            </a:r>
          </a:p>
        </p:txBody>
      </p:sp>
      <p:pic>
        <p:nvPicPr>
          <p:cNvPr id="3" name="Picture 2" descr="C:\Users\toshiba\Desktop\B irth r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8839200" cy="6022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Fertility rate differs by social variable: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1- Religious group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2- Social class: 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    lower class have higher fertility.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3- Region:</a:t>
            </a:r>
          </a:p>
          <a:p>
            <a:pPr marL="509588" indent="-509588"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    People in rural area tend to have     lower fertility.</a:t>
            </a:r>
          </a:p>
          <a:p>
            <a:pPr marL="509588" indent="-509588"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4- Country: people in poor countries tend to have higher fertility.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7504" y="214290"/>
            <a:ext cx="8928992" cy="6429420"/>
          </a:xfrm>
          <a:prstGeom prst="rect">
            <a:avLst/>
          </a:prstGeom>
          <a:noFill/>
        </p:spPr>
        <p:txBody>
          <a:bodyPr lIns="92075" tIns="46038" rIns="92075" bIns="46038"/>
          <a:lstStyle/>
          <a:p>
            <a:pPr marR="0" lvl="0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Fertility:</a:t>
            </a:r>
            <a:r>
              <a:rPr lang="en-US" dirty="0" smtClean="0"/>
              <a:t> </a:t>
            </a:r>
          </a:p>
          <a:p>
            <a:pPr marL="342900" marR="0" lvl="0" indent="20638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Arial Black" pitchFamily="34" charset="0"/>
              </a:rPr>
              <a:t>  Production </a:t>
            </a:r>
            <a:r>
              <a:rPr lang="en-US" sz="3200" dirty="0">
                <a:latin typeface="Arial Black" pitchFamily="34" charset="0"/>
              </a:rPr>
              <a:t>of a live birth (</a:t>
            </a:r>
            <a:r>
              <a:rPr lang="en-US" sz="3200" dirty="0" err="1">
                <a:latin typeface="Arial Black" pitchFamily="34" charset="0"/>
              </a:rPr>
              <a:t>natality</a:t>
            </a:r>
            <a:r>
              <a:rPr lang="en-US" sz="3200" dirty="0">
                <a:latin typeface="Arial Black" pitchFamily="34" charset="0"/>
              </a:rPr>
              <a:t>)</a:t>
            </a:r>
          </a:p>
          <a:p>
            <a:pPr marL="715963" marR="0" lvl="1" indent="-350838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measured by number of children born to a woman.</a:t>
            </a:r>
          </a:p>
          <a:p>
            <a:endParaRPr lang="ar-SA" sz="3600" dirty="0"/>
          </a:p>
          <a:p>
            <a:pPr marL="714375" indent="-444500" algn="l" rtl="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Parity: </a:t>
            </a:r>
            <a:r>
              <a:rPr lang="en-US" sz="3200" dirty="0">
                <a:latin typeface="Arial Black" pitchFamily="34" charset="0"/>
              </a:rPr>
              <a:t>Number of children born alive to a </a:t>
            </a:r>
            <a:r>
              <a:rPr lang="en-US" sz="3200" dirty="0" smtClean="0">
                <a:latin typeface="Arial Black" pitchFamily="34" charset="0"/>
              </a:rPr>
              <a:t>woman.</a:t>
            </a:r>
            <a:endParaRPr lang="en-US" sz="3200" dirty="0">
              <a:latin typeface="Arial Black" pitchFamily="34" charset="0"/>
            </a:endParaRPr>
          </a:p>
          <a:p>
            <a:pPr marL="571500" indent="-571500" algn="l" rtl="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Gravidity: </a:t>
            </a:r>
            <a:r>
              <a:rPr lang="en-US" sz="3200" dirty="0">
                <a:latin typeface="Arial Black" pitchFamily="34" charset="0"/>
              </a:rPr>
              <a:t>Number of pregnancies a woman has had whether or not they produce a live </a:t>
            </a:r>
            <a:r>
              <a:rPr lang="en-US" sz="3200" dirty="0" smtClean="0">
                <a:latin typeface="Arial Black" pitchFamily="34" charset="0"/>
              </a:rPr>
              <a:t>birth.</a:t>
            </a:r>
            <a:endParaRPr lang="en-US" sz="3200" dirty="0">
              <a:latin typeface="Arial Black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45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228600" y="381000"/>
            <a:ext cx="89154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Fertility rates can be affected by:</a:t>
            </a:r>
          </a:p>
          <a:p>
            <a:pPr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1- Public policy: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    Governments pressure couples to have fewer kids.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2- Culture: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    Religion and contraception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3- Economics: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    Expense of having kids in industrial versus agricultural societies.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8610600" cy="7427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4- Technology: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    Availability of effective contraceptives.</a:t>
            </a:r>
          </a:p>
          <a:p>
            <a:pPr marL="509588" indent="-509588" algn="l" rtl="0">
              <a:lnSpc>
                <a:spcPts val="5200"/>
              </a:lnSpc>
            </a:pPr>
            <a:endParaRPr lang="en-US" sz="3200" dirty="0" smtClean="0">
              <a:latin typeface="Arial Black" pitchFamily="34" charset="0"/>
            </a:endParaRP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Fertility and Health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1- Higher fertility can increase maternal mortality.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2- Continuous child-bearing can have negative impact on maternal health.</a:t>
            </a:r>
          </a:p>
          <a:p>
            <a:pPr marL="509588" indent="-509588" algn="l" rtl="0">
              <a:lnSpc>
                <a:spcPts val="5200"/>
              </a:lnSpc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381000" y="533400"/>
            <a:ext cx="8153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4- Closely spaced births ( less than 18 months apart) and low birth weight babies (less than 2.5 kg) at higher risk.</a:t>
            </a:r>
          </a:p>
          <a:p>
            <a:pPr marL="509588" indent="-509588"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5- Problems of marriage </a:t>
            </a:r>
            <a:r>
              <a:rPr lang="en-US" sz="3200" smtClean="0">
                <a:latin typeface="Arial Black" pitchFamily="34" charset="0"/>
              </a:rPr>
              <a:t>at young age. 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71435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Rate of natural increase (RNI):</a:t>
            </a:r>
            <a:endParaRPr lang="ar-SA" sz="3600" dirty="0"/>
          </a:p>
        </p:txBody>
      </p:sp>
      <p:sp>
        <p:nvSpPr>
          <p:cNvPr id="3" name="Rectangle 2"/>
          <p:cNvSpPr/>
          <p:nvPr/>
        </p:nvSpPr>
        <p:spPr>
          <a:xfrm>
            <a:off x="357158" y="1785926"/>
            <a:ext cx="1412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RNI =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1714480" y="1643050"/>
            <a:ext cx="5817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Births – deaths in a year</a:t>
            </a:r>
            <a:endParaRPr lang="ar-SA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785918" y="2285992"/>
            <a:ext cx="53578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85918" y="2500306"/>
            <a:ext cx="52169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Population at mid-year</a:t>
            </a:r>
            <a:endParaRPr lang="ar-SA" sz="3200" dirty="0"/>
          </a:p>
        </p:txBody>
      </p:sp>
      <p:sp>
        <p:nvSpPr>
          <p:cNvPr id="15" name="Rectangle 14"/>
          <p:cNvSpPr/>
          <p:nvPr/>
        </p:nvSpPr>
        <p:spPr>
          <a:xfrm>
            <a:off x="7215206" y="2000240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sp>
        <p:nvSpPr>
          <p:cNvPr id="16" name="Rectangle 15"/>
          <p:cNvSpPr/>
          <p:nvPr/>
        </p:nvSpPr>
        <p:spPr>
          <a:xfrm>
            <a:off x="285720" y="3214686"/>
            <a:ext cx="8572560" cy="1819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600"/>
              </a:lnSpc>
            </a:pPr>
            <a:r>
              <a:rPr lang="en-US" sz="3200" dirty="0" smtClean="0">
                <a:latin typeface="Arial Black" pitchFamily="34" charset="0"/>
              </a:rPr>
              <a:t>In the previous example, let number of deaths in the region be 30,000. Then:</a:t>
            </a:r>
            <a:endParaRPr lang="ar-SA" sz="3200" dirty="0"/>
          </a:p>
        </p:txBody>
      </p:sp>
      <p:sp>
        <p:nvSpPr>
          <p:cNvPr id="17" name="Rectangle 16"/>
          <p:cNvSpPr/>
          <p:nvPr/>
        </p:nvSpPr>
        <p:spPr>
          <a:xfrm>
            <a:off x="357158" y="5357826"/>
            <a:ext cx="1412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RNI =</a:t>
            </a:r>
            <a:endParaRPr lang="ar-SA" sz="3200" dirty="0"/>
          </a:p>
        </p:txBody>
      </p:sp>
      <p:sp>
        <p:nvSpPr>
          <p:cNvPr id="18" name="Rectangle 17"/>
          <p:cNvSpPr/>
          <p:nvPr/>
        </p:nvSpPr>
        <p:spPr>
          <a:xfrm>
            <a:off x="1714480" y="5072074"/>
            <a:ext cx="3539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36000 – 30,000</a:t>
            </a:r>
            <a:endParaRPr lang="ar-SA" sz="32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785918" y="5715016"/>
            <a:ext cx="335758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428860" y="5857892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763000</a:t>
            </a:r>
            <a:endParaRPr lang="ar-SA" sz="3200" dirty="0"/>
          </a:p>
        </p:txBody>
      </p:sp>
      <p:sp>
        <p:nvSpPr>
          <p:cNvPr id="22" name="Rectangle 21"/>
          <p:cNvSpPr/>
          <p:nvPr/>
        </p:nvSpPr>
        <p:spPr>
          <a:xfrm>
            <a:off x="5500694" y="5286388"/>
            <a:ext cx="2624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=7.86/1000</a:t>
            </a:r>
            <a:endParaRPr lang="ar-SA" sz="32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00042"/>
            <a:ext cx="9144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Thus, the rate of natural increase is 8 per thousand.</a:t>
            </a:r>
          </a:p>
          <a:p>
            <a:pPr algn="l" rtl="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The world’s population had a rate of natural increase estimated at 14/1000, but there were great differences between countries.</a:t>
            </a:r>
          </a:p>
          <a:p>
            <a:pPr algn="l" rtl="0">
              <a:lnSpc>
                <a:spcPts val="5000"/>
              </a:lnSpc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Arial Black" pitchFamily="34" charset="0"/>
              </a:rPr>
              <a:t>The more developed countries had rates of only 1 per thousand compared to 16/1000 for the developed countries.</a:t>
            </a:r>
            <a:endParaRPr lang="ar-SA" sz="32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95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95936" y="2348880"/>
            <a:ext cx="4945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 Black" pitchFamily="34" charset="0"/>
              </a:rPr>
              <a:t>Rate of natural increase</a:t>
            </a:r>
            <a:endParaRPr lang="en-US" sz="2800" dirty="0"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592483"/>
              </p:ext>
            </p:extLst>
          </p:nvPr>
        </p:nvGraphicFramePr>
        <p:xfrm>
          <a:off x="179512" y="188642"/>
          <a:ext cx="3816424" cy="660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4524"/>
                <a:gridCol w="1741900"/>
              </a:tblGrid>
              <a:tr h="1009441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Natural increase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1,000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18.39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28.40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23.73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23.73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14.15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11.6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18.89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9.13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Jordon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19.65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635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Kuwait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14.14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88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71296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300"/>
              </a:lnSpc>
            </a:pPr>
            <a:r>
              <a:rPr lang="en-US" sz="3600" b="1" dirty="0">
                <a:latin typeface="Arial Black" pitchFamily="34" charset="0"/>
              </a:rPr>
              <a:t>Rate of population growth</a:t>
            </a:r>
          </a:p>
          <a:p>
            <a:pPr marL="457200" indent="-457200" algn="l" rtl="0">
              <a:lnSpc>
                <a:spcPts val="5300"/>
              </a:lnSpc>
              <a:buFont typeface="Arial" pitchFamily="34" charset="0"/>
              <a:buChar char="•"/>
            </a:pPr>
            <a:r>
              <a:rPr lang="en-US" sz="3200" dirty="0">
                <a:latin typeface="Arial Black" pitchFamily="34" charset="0"/>
              </a:rPr>
              <a:t>Crude Birth Rate - Crude Death Rate </a:t>
            </a: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= </a:t>
            </a:r>
            <a:r>
              <a:rPr lang="en-US" sz="3200" b="1" dirty="0">
                <a:latin typeface="Arial Black" pitchFamily="34" charset="0"/>
              </a:rPr>
              <a:t>crude rate of </a:t>
            </a:r>
            <a:r>
              <a:rPr lang="en-US" sz="3200" b="1" dirty="0" smtClean="0">
                <a:latin typeface="Arial Black" pitchFamily="34" charset="0"/>
              </a:rPr>
              <a:t>natural increase</a:t>
            </a:r>
            <a:r>
              <a:rPr lang="en-US" sz="3200" b="1" dirty="0">
                <a:latin typeface="Arial Black" pitchFamily="34" charset="0"/>
              </a:rPr>
              <a:t>. </a:t>
            </a:r>
            <a:endParaRPr lang="en-US" sz="3200" b="1" dirty="0" smtClean="0">
              <a:latin typeface="Arial Black" pitchFamily="34" charset="0"/>
            </a:endParaRPr>
          </a:p>
          <a:p>
            <a:pPr marL="457200" indent="-457200" algn="l" rtl="0">
              <a:lnSpc>
                <a:spcPts val="53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This </a:t>
            </a:r>
            <a:r>
              <a:rPr lang="en-US" sz="3200" dirty="0">
                <a:latin typeface="Arial Black" pitchFamily="34" charset="0"/>
              </a:rPr>
              <a:t>rate is based on naturally occurring events – </a:t>
            </a:r>
            <a:r>
              <a:rPr lang="en-US" sz="3200" dirty="0" smtClean="0">
                <a:latin typeface="Arial Black" pitchFamily="34" charset="0"/>
              </a:rPr>
              <a:t>births and </a:t>
            </a:r>
            <a:r>
              <a:rPr lang="en-US" sz="3200" dirty="0">
                <a:latin typeface="Arial Black" pitchFamily="34" charset="0"/>
              </a:rPr>
              <a:t>deaths. </a:t>
            </a:r>
            <a:endParaRPr lang="en-US" sz="3200" dirty="0" smtClean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489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76672"/>
            <a:ext cx="8856984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For </a:t>
            </a:r>
            <a:r>
              <a:rPr lang="en-US" sz="3200" dirty="0">
                <a:latin typeface="Arial Black" pitchFamily="34" charset="0"/>
              </a:rPr>
              <a:t>example if the CBR=46, CDR=18 per 1000 population </a:t>
            </a:r>
            <a:r>
              <a:rPr lang="en-US" sz="3200" dirty="0" smtClean="0">
                <a:latin typeface="Arial Black" pitchFamily="34" charset="0"/>
              </a:rPr>
              <a:t>and population </a:t>
            </a:r>
            <a:r>
              <a:rPr lang="en-US" sz="3200" dirty="0">
                <a:latin typeface="Arial Black" pitchFamily="34" charset="0"/>
              </a:rPr>
              <a:t>size of 25,460 in 1998, </a:t>
            </a:r>
            <a:r>
              <a:rPr lang="en-US" sz="3200" dirty="0" smtClean="0">
                <a:latin typeface="Arial Black" pitchFamily="34" charset="0"/>
              </a:rPr>
              <a:t>then:</a:t>
            </a:r>
            <a:endParaRPr lang="en-US" sz="3200" dirty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r>
              <a:rPr lang="en-US" sz="3200" dirty="0">
                <a:latin typeface="Arial Black" pitchFamily="34" charset="0"/>
              </a:rPr>
              <a:t>Crude rate of natural increase = </a:t>
            </a: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46 </a:t>
            </a:r>
            <a:r>
              <a:rPr lang="en-US" sz="3200" dirty="0">
                <a:latin typeface="Arial Black" pitchFamily="34" charset="0"/>
              </a:rPr>
              <a:t>- 18 = 28 per 1000 = </a:t>
            </a:r>
            <a:r>
              <a:rPr lang="en-US" sz="3200" dirty="0" smtClean="0">
                <a:latin typeface="Arial Black" pitchFamily="34" charset="0"/>
              </a:rPr>
              <a:t>2.8% per </a:t>
            </a:r>
            <a:r>
              <a:rPr lang="en-US" sz="3200" dirty="0">
                <a:latin typeface="Arial Black" pitchFamily="34" charset="0"/>
              </a:rPr>
              <a:t>year. </a:t>
            </a: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The </a:t>
            </a:r>
            <a:r>
              <a:rPr lang="en-US" sz="3200" dirty="0">
                <a:latin typeface="Arial Black" pitchFamily="34" charset="0"/>
              </a:rPr>
              <a:t>net effect of migration is assumed to be zero.</a:t>
            </a:r>
          </a:p>
          <a:p>
            <a:pPr algn="l" rtl="0">
              <a:lnSpc>
                <a:spcPts val="5500"/>
              </a:lnSpc>
            </a:pP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186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 txBox="1">
            <a:spLocks noChangeArrowheads="1"/>
          </p:cNvSpPr>
          <p:nvPr/>
        </p:nvSpPr>
        <p:spPr>
          <a:xfrm>
            <a:off x="214282" y="285728"/>
            <a:ext cx="8715436" cy="928694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General Fertility Rate (GFR):</a:t>
            </a:r>
          </a:p>
        </p:txBody>
      </p:sp>
      <p:sp>
        <p:nvSpPr>
          <p:cNvPr id="3" name="Rectangle 2"/>
          <p:cNvSpPr/>
          <p:nvPr/>
        </p:nvSpPr>
        <p:spPr>
          <a:xfrm>
            <a:off x="2071670" y="1714488"/>
            <a:ext cx="42222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Live births in year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1357290" y="2428868"/>
            <a:ext cx="609961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Population at mid-year for </a:t>
            </a:r>
          </a:p>
          <a:p>
            <a:pPr algn="ctr"/>
            <a:r>
              <a:rPr lang="en-US" sz="3200" dirty="0" smtClean="0">
                <a:latin typeface="Arial Black" pitchFamily="34" charset="0"/>
              </a:rPr>
              <a:t>females aged 15-49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785918" y="2357430"/>
            <a:ext cx="43577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42" y="1928802"/>
            <a:ext cx="15872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dirty="0" smtClean="0">
                <a:latin typeface="Arial Black" pitchFamily="34" charset="0"/>
              </a:rPr>
              <a:t> = </a:t>
            </a:r>
            <a:r>
              <a:rPr lang="en-US" sz="3200" dirty="0" smtClean="0">
                <a:latin typeface="Arial Black" pitchFamily="34" charset="0"/>
              </a:rPr>
              <a:t>GFR</a:t>
            </a:r>
            <a:endParaRPr lang="ar-SA" sz="3200" dirty="0"/>
          </a:p>
        </p:txBody>
      </p:sp>
      <p:sp>
        <p:nvSpPr>
          <p:cNvPr id="9" name="Rectangle 8"/>
          <p:cNvSpPr/>
          <p:nvPr/>
        </p:nvSpPr>
        <p:spPr>
          <a:xfrm>
            <a:off x="1785918" y="4857760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149000</a:t>
            </a:r>
            <a:endParaRPr lang="ar-SA" sz="3200" dirty="0"/>
          </a:p>
        </p:txBody>
      </p:sp>
      <p:sp>
        <p:nvSpPr>
          <p:cNvPr id="10" name="Rectangle 9"/>
          <p:cNvSpPr/>
          <p:nvPr/>
        </p:nvSpPr>
        <p:spPr>
          <a:xfrm>
            <a:off x="1928794" y="4214818"/>
            <a:ext cx="1555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36000</a:t>
            </a:r>
            <a:endParaRPr lang="ar-SA" sz="3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857356" y="4786322"/>
            <a:ext cx="164307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43306" y="4500570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sp>
        <p:nvSpPr>
          <p:cNvPr id="15" name="Rectangle 14"/>
          <p:cNvSpPr/>
          <p:nvPr/>
        </p:nvSpPr>
        <p:spPr>
          <a:xfrm>
            <a:off x="5429256" y="4500570"/>
            <a:ext cx="3034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= 241.6/1000</a:t>
            </a:r>
            <a:endParaRPr lang="ar-SA" sz="3200" dirty="0"/>
          </a:p>
        </p:txBody>
      </p:sp>
      <p:sp>
        <p:nvSpPr>
          <p:cNvPr id="16" name="Rectangle 15"/>
          <p:cNvSpPr/>
          <p:nvPr/>
        </p:nvSpPr>
        <p:spPr>
          <a:xfrm>
            <a:off x="214282" y="4500570"/>
            <a:ext cx="15872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dirty="0" smtClean="0">
                <a:latin typeface="Arial Black" pitchFamily="34" charset="0"/>
              </a:rPr>
              <a:t> = </a:t>
            </a:r>
            <a:r>
              <a:rPr lang="en-US" sz="3200" dirty="0" smtClean="0">
                <a:latin typeface="Arial Black" pitchFamily="34" charset="0"/>
              </a:rPr>
              <a:t>GFR</a:t>
            </a:r>
            <a:endParaRPr lang="ar-SA" sz="3200" dirty="0"/>
          </a:p>
        </p:txBody>
      </p:sp>
      <p:sp>
        <p:nvSpPr>
          <p:cNvPr id="17" name="Rectangle 16"/>
          <p:cNvSpPr/>
          <p:nvPr/>
        </p:nvSpPr>
        <p:spPr>
          <a:xfrm>
            <a:off x="107504" y="5572140"/>
            <a:ext cx="8928992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4600"/>
              </a:lnSpc>
            </a:pPr>
            <a:r>
              <a:rPr lang="ar-SA" sz="3200" dirty="0" smtClean="0">
                <a:latin typeface="Arial Black" pitchFamily="34" charset="0"/>
              </a:rPr>
              <a:t> </a:t>
            </a:r>
            <a:r>
              <a:rPr lang="en-US" sz="3200" dirty="0" smtClean="0">
                <a:latin typeface="Arial Black" pitchFamily="34" charset="0"/>
              </a:rPr>
              <a:t>The range of possible values is from 50 to 300.</a:t>
            </a:r>
            <a:endParaRPr lang="ar-SA" sz="3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2656"/>
            <a:ext cx="9036496" cy="2020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lnSpc>
                <a:spcPts val="4500"/>
              </a:lnSpc>
              <a:spcBef>
                <a:spcPct val="20000"/>
              </a:spcBef>
              <a:defRPr/>
            </a:pPr>
            <a:r>
              <a:rPr lang="en-US" sz="3200" dirty="0">
                <a:latin typeface="Arial Black" pitchFamily="34" charset="0"/>
              </a:rPr>
              <a:t>Fecundity</a:t>
            </a:r>
          </a:p>
          <a:p>
            <a:pPr marL="539750" lvl="1" indent="-269875" algn="l" rtl="0">
              <a:lnSpc>
                <a:spcPts val="51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>
                <a:latin typeface="Arial Black" pitchFamily="34" charset="0"/>
              </a:rPr>
              <a:t>Physiological ability to bear </a:t>
            </a:r>
            <a:r>
              <a:rPr lang="en-US" sz="3200" dirty="0" smtClean="0">
                <a:latin typeface="Arial Black" pitchFamily="34" charset="0"/>
              </a:rPr>
              <a:t>children, </a:t>
            </a:r>
            <a:r>
              <a:rPr lang="en-US" sz="3200" dirty="0">
                <a:latin typeface="Arial Black" pitchFamily="34" charset="0"/>
              </a:rPr>
              <a:t>that is, the ability to </a:t>
            </a:r>
            <a:r>
              <a:rPr lang="en-US" sz="3200" dirty="0" smtClean="0">
                <a:latin typeface="Arial Black" pitchFamily="34" charset="0"/>
              </a:rPr>
              <a:t>deliver </a:t>
            </a:r>
            <a:r>
              <a:rPr lang="en-US" sz="3200" dirty="0">
                <a:latin typeface="Arial Black" pitchFamily="34" charset="0"/>
              </a:rPr>
              <a:t>a child.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2708920"/>
            <a:ext cx="885698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342900" algn="l" rtl="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Sterility : </a:t>
            </a:r>
          </a:p>
          <a:p>
            <a:pPr marL="57150" algn="l" rtl="0"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Inability </a:t>
            </a:r>
            <a:r>
              <a:rPr lang="en-US" sz="3200" dirty="0">
                <a:latin typeface="Arial Black" pitchFamily="34" charset="0"/>
              </a:rPr>
              <a:t>of a woman </a:t>
            </a:r>
            <a:r>
              <a:rPr lang="en-US" sz="3200" dirty="0" smtClean="0">
                <a:latin typeface="Arial Black" pitchFamily="34" charset="0"/>
              </a:rPr>
              <a:t>to  conceive </a:t>
            </a:r>
            <a:r>
              <a:rPr lang="en-US" sz="3200" dirty="0">
                <a:latin typeface="Arial Black" pitchFamily="34" charset="0"/>
              </a:rPr>
              <a:t>a </a:t>
            </a:r>
            <a:r>
              <a:rPr lang="en-US" sz="3200" dirty="0" smtClean="0">
                <a:latin typeface="Arial Black" pitchFamily="34" charset="0"/>
              </a:rPr>
              <a:t>pregnancy.</a:t>
            </a:r>
            <a:endParaRPr lang="en-US" sz="3200" dirty="0">
              <a:latin typeface="Arial Black" pitchFamily="34" charset="0"/>
            </a:endParaRPr>
          </a:p>
          <a:p>
            <a:pPr algn="l" rtl="0">
              <a:lnSpc>
                <a:spcPts val="5100"/>
              </a:lnSpc>
            </a:pPr>
            <a:endParaRPr lang="en-US" sz="32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51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76672"/>
            <a:ext cx="8280920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That means: Every 1000 women in the reproductive age add 242 live birth. </a:t>
            </a:r>
            <a:endParaRPr lang="ar-S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43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5" y="260648"/>
            <a:ext cx="8358246" cy="612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ts val="51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Arial Black" pitchFamily="34" charset="0"/>
              </a:rPr>
              <a:t>Disadvantages:</a:t>
            </a:r>
          </a:p>
          <a:p>
            <a:pPr marL="342900" lvl="0" indent="-342900" algn="l" rtl="0">
              <a:lnSpc>
                <a:spcPts val="51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Arial Black" pitchFamily="34" charset="0"/>
              </a:rPr>
              <a:t>1- More data is needed to calculate GFR than CBR, since we have to know the age composition of the female population between 15-49.</a:t>
            </a:r>
          </a:p>
          <a:p>
            <a:pPr marL="342900" lvl="0" indent="-342900" algn="l" rtl="0">
              <a:lnSpc>
                <a:spcPts val="51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Arial Black" pitchFamily="34" charset="0"/>
              </a:rPr>
              <a:t>2- Can not be used for comparison between populations due to the substantial variation within the reproductive age range.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 txBox="1">
            <a:spLocks noChangeArrowheads="1"/>
          </p:cNvSpPr>
          <p:nvPr/>
        </p:nvSpPr>
        <p:spPr>
          <a:xfrm>
            <a:off x="0" y="357166"/>
            <a:ext cx="8929718" cy="928694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Age Specific Fertility Rate (ASFR)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857364"/>
            <a:ext cx="1848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ASD = </a:t>
            </a:r>
            <a:endParaRPr lang="ar-SA" sz="3600" dirty="0"/>
          </a:p>
        </p:txBody>
      </p:sp>
      <p:sp>
        <p:nvSpPr>
          <p:cNvPr id="4" name="Rectangle 3"/>
          <p:cNvSpPr/>
          <p:nvPr/>
        </p:nvSpPr>
        <p:spPr>
          <a:xfrm>
            <a:off x="1714480" y="1714488"/>
            <a:ext cx="56436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Live births for women at the reproductive age X</a:t>
            </a:r>
            <a:endParaRPr lang="ar-SA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785918" y="2786058"/>
            <a:ext cx="53578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42976" y="2928934"/>
            <a:ext cx="639886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3200" dirty="0" smtClean="0">
                <a:latin typeface="Arial Black" pitchFamily="34" charset="0"/>
              </a:rPr>
              <a:t>Women at the reproductive </a:t>
            </a:r>
          </a:p>
          <a:p>
            <a:pPr algn="ctr" rtl="0"/>
            <a:r>
              <a:rPr lang="en-US" sz="3200" dirty="0" smtClean="0">
                <a:latin typeface="Arial Black" pitchFamily="34" charset="0"/>
              </a:rPr>
              <a:t>age x at mid-year</a:t>
            </a:r>
            <a:endParaRPr lang="ar-SA" sz="3200" dirty="0"/>
          </a:p>
        </p:txBody>
      </p:sp>
      <p:sp>
        <p:nvSpPr>
          <p:cNvPr id="8" name="AutoShape 142"/>
          <p:cNvSpPr txBox="1">
            <a:spLocks noChangeArrowheads="1"/>
          </p:cNvSpPr>
          <p:nvPr/>
        </p:nvSpPr>
        <p:spPr>
          <a:xfrm>
            <a:off x="0" y="4051878"/>
            <a:ext cx="9144000" cy="214314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The below table shows the distribution of Saudi women according to live birth during the past year,  SFHS 1996, Calculate the ASFR and the TFR</a:t>
            </a:r>
          </a:p>
        </p:txBody>
      </p:sp>
      <p:sp>
        <p:nvSpPr>
          <p:cNvPr id="9" name="Rectangle 8"/>
          <p:cNvSpPr/>
          <p:nvPr/>
        </p:nvSpPr>
        <p:spPr>
          <a:xfrm>
            <a:off x="7215206" y="2285992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4281" y="571480"/>
          <a:ext cx="8643999" cy="5786476"/>
        </p:xfrm>
        <a:graphic>
          <a:graphicData uri="http://schemas.openxmlformats.org/drawingml/2006/table">
            <a:tbl>
              <a:tblPr rtl="1"/>
              <a:tblGrid>
                <a:gridCol w="2011696"/>
                <a:gridCol w="2011696"/>
                <a:gridCol w="2174542"/>
                <a:gridCol w="2446065"/>
              </a:tblGrid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ASBR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Births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Women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Age Groups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159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49.9/1000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246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4928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15 - 19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201/1000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621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3088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20 - 24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269.9/1000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679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2516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25 - 29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263.8/1000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511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1937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30 - 34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159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191.3/1000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350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1830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35 - 39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103.1/1000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114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1106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40 - 44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67.7/1000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54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798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45 - 49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1" y="260648"/>
            <a:ext cx="864399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For example, ASBR for the interval (20 – 24), can be calculated as:  </a:t>
            </a:r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2285984" y="2143116"/>
            <a:ext cx="5286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dirty="0" smtClean="0">
                <a:latin typeface="Arial Black" pitchFamily="34" charset="0"/>
              </a:rPr>
              <a:t>Live births to women aged 20-24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2000232" y="3357562"/>
            <a:ext cx="5429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Mid-year population for </a:t>
            </a:r>
          </a:p>
          <a:p>
            <a:pPr algn="ctr" rtl="0"/>
            <a:r>
              <a:rPr lang="en-US" sz="3200" dirty="0" smtClean="0">
                <a:latin typeface="Arial Black" pitchFamily="34" charset="0"/>
              </a:rPr>
              <a:t>Women aged 20-24</a:t>
            </a:r>
            <a:endParaRPr lang="ar-SA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000232" y="3214686"/>
            <a:ext cx="53578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7407627" y="2786058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643182"/>
            <a:ext cx="24288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ASFR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20-24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=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14678" y="4786322"/>
            <a:ext cx="1007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621</a:t>
            </a:r>
            <a:endParaRPr lang="ar-SA" sz="3200" dirty="0"/>
          </a:p>
        </p:txBody>
      </p:sp>
      <p:sp>
        <p:nvSpPr>
          <p:cNvPr id="12" name="Rectangle 11"/>
          <p:cNvSpPr/>
          <p:nvPr/>
        </p:nvSpPr>
        <p:spPr>
          <a:xfrm>
            <a:off x="3071802" y="5286388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3088</a:t>
            </a:r>
            <a:endParaRPr lang="ar-SA" sz="3200" dirty="0"/>
          </a:p>
        </p:txBody>
      </p:sp>
      <p:sp>
        <p:nvSpPr>
          <p:cNvPr id="13" name="Rectangle 12"/>
          <p:cNvSpPr/>
          <p:nvPr/>
        </p:nvSpPr>
        <p:spPr>
          <a:xfrm>
            <a:off x="4357686" y="4857760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X 1000</a:t>
            </a:r>
            <a:endParaRPr lang="ar-SA" sz="3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286116" y="5286388"/>
            <a:ext cx="92869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215074" y="4786322"/>
            <a:ext cx="2624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= 201/1000</a:t>
            </a:r>
            <a:endParaRPr lang="ar-SA" sz="3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82013"/>
            <a:ext cx="8856984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Uses:</a:t>
            </a:r>
            <a:endParaRPr lang="en-US" sz="3200" dirty="0">
              <a:latin typeface="Arial Black" pitchFamily="34" charset="0"/>
            </a:endParaRPr>
          </a:p>
          <a:p>
            <a:pPr marL="342900" indent="-342900" algn="l" rtl="0">
              <a:lnSpc>
                <a:spcPts val="5200"/>
              </a:lnSpc>
              <a:buFont typeface="Wingdings" pitchFamily="2" charset="2"/>
              <a:buChar char="§"/>
            </a:pPr>
            <a:r>
              <a:rPr lang="en-US" sz="3200" dirty="0">
                <a:latin typeface="Arial Black" pitchFamily="34" charset="0"/>
              </a:rPr>
              <a:t>For comparisons in fertility behavior at different ages</a:t>
            </a:r>
          </a:p>
          <a:p>
            <a:pPr marL="285750" indent="-285750" algn="l" rtl="0">
              <a:lnSpc>
                <a:spcPts val="52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For </a:t>
            </a:r>
            <a:r>
              <a:rPr lang="en-US" sz="3200" dirty="0">
                <a:latin typeface="Arial Black" pitchFamily="34" charset="0"/>
              </a:rPr>
              <a:t>comparison of fertility at different ages over time</a:t>
            </a:r>
          </a:p>
          <a:p>
            <a:pPr marL="342900" indent="-342900" algn="l" rtl="0">
              <a:lnSpc>
                <a:spcPts val="52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For </a:t>
            </a:r>
            <a:r>
              <a:rPr lang="en-US" sz="3200" dirty="0">
                <a:latin typeface="Arial Black" pitchFamily="34" charset="0"/>
              </a:rPr>
              <a:t>comparison of fertility across countries/populations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172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332656"/>
            <a:ext cx="83529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100"/>
              </a:lnSpc>
            </a:pPr>
            <a:r>
              <a:rPr lang="en-US" sz="3600" dirty="0" smtClean="0">
                <a:latin typeface="Arial Black" pitchFamily="34" charset="0"/>
              </a:rPr>
              <a:t>Total Fertility Ra</a:t>
            </a:r>
            <a:r>
              <a:rPr lang="en-US" sz="3200" dirty="0" smtClean="0">
                <a:latin typeface="Arial Black" pitchFamily="34" charset="0"/>
              </a:rPr>
              <a:t>te (TFR)</a:t>
            </a:r>
          </a:p>
          <a:p>
            <a:pPr marL="457200" indent="-457200" algn="l" rtl="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Calculated from the set of age-specific fertility rates.</a:t>
            </a:r>
          </a:p>
          <a:p>
            <a:pPr marL="457200" indent="-457200" algn="l" rtl="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A major advantage of the TFR it produces a single summary figure from seven age-specific fertility rates.</a:t>
            </a:r>
          </a:p>
          <a:p>
            <a:pPr marL="457200" indent="-457200" algn="l" rtl="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It measures “average family size”</a:t>
            </a:r>
            <a:endParaRPr lang="ar-SA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642918"/>
            <a:ext cx="63239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Total fertility rate (TFR):</a:t>
            </a:r>
            <a:endParaRPr lang="ar-SA" sz="3600" dirty="0"/>
          </a:p>
        </p:txBody>
      </p:sp>
      <p:sp>
        <p:nvSpPr>
          <p:cNvPr id="3" name="Rectangle 2"/>
          <p:cNvSpPr/>
          <p:nvPr/>
        </p:nvSpPr>
        <p:spPr>
          <a:xfrm>
            <a:off x="642910" y="1928802"/>
            <a:ext cx="17107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latin typeface="Arial Black" pitchFamily="34" charset="0"/>
              </a:rPr>
              <a:t> = </a:t>
            </a:r>
            <a:r>
              <a:rPr lang="en-US" sz="3600" dirty="0" smtClean="0">
                <a:latin typeface="Arial Black" pitchFamily="34" charset="0"/>
              </a:rPr>
              <a:t>TFR</a:t>
            </a:r>
            <a:endParaRPr lang="ar-SA" sz="3600" dirty="0"/>
          </a:p>
        </p:txBody>
      </p:sp>
      <p:sp>
        <p:nvSpPr>
          <p:cNvPr id="4" name="Rectangle 3"/>
          <p:cNvSpPr/>
          <p:nvPr/>
        </p:nvSpPr>
        <p:spPr>
          <a:xfrm>
            <a:off x="2071670" y="1714488"/>
            <a:ext cx="52864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dirty="0" smtClean="0">
                <a:latin typeface="Arial Black" pitchFamily="34" charset="0"/>
              </a:rPr>
              <a:t>Sum of ASFRs x 5</a:t>
            </a:r>
            <a:endParaRPr lang="ar-SA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714612" y="2357430"/>
            <a:ext cx="40005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71934" y="2500306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1000</a:t>
            </a:r>
            <a:endParaRPr lang="ar-SA" sz="3200" dirty="0"/>
          </a:p>
        </p:txBody>
      </p:sp>
      <p:sp>
        <p:nvSpPr>
          <p:cNvPr id="10" name="Rectangle 9"/>
          <p:cNvSpPr/>
          <p:nvPr/>
        </p:nvSpPr>
        <p:spPr>
          <a:xfrm>
            <a:off x="210875" y="3085081"/>
            <a:ext cx="8715435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Note that:</a:t>
            </a:r>
          </a:p>
          <a:p>
            <a:pPr algn="l" rtl="0">
              <a:lnSpc>
                <a:spcPts val="5100"/>
              </a:lnSpc>
            </a:pPr>
            <a:r>
              <a:rPr lang="en-US" sz="3200" dirty="0" smtClean="0">
                <a:latin typeface="Arial Black" pitchFamily="34" charset="0"/>
              </a:rPr>
              <a:t>1- Each ASFR usually relates to 5 years. It can be though of as the average of the rates for each of the 5 years. It is necessary to multiply the </a:t>
            </a:r>
            <a:endParaRPr lang="ar-SA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179826"/>
            <a:ext cx="8715436" cy="5411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Five-year rate by 5.</a:t>
            </a:r>
          </a:p>
          <a:p>
            <a:pPr algn="l" rtl="0"/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2- The TFR is always expressed per woman, where as ASFRs are often expressed per 1000. Then it is necessary to divide by 1,000. </a:t>
            </a:r>
          </a:p>
          <a:p>
            <a:pPr algn="l" rtl="0">
              <a:lnSpc>
                <a:spcPts val="46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Using the previous table, TFR is:</a:t>
            </a:r>
          </a:p>
          <a:p>
            <a:pPr algn="l" rtl="0">
              <a:lnSpc>
                <a:spcPts val="4600"/>
              </a:lnSpc>
              <a:buFont typeface="Arial" pitchFamily="34" charset="0"/>
              <a:buChar char="•"/>
            </a:pP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4600"/>
              </a:lnSpc>
            </a:pPr>
            <a:endParaRPr lang="ar-SA" sz="3200" dirty="0"/>
          </a:p>
        </p:txBody>
      </p:sp>
      <p:sp>
        <p:nvSpPr>
          <p:cNvPr id="3" name="Rectangle 2"/>
          <p:cNvSpPr/>
          <p:nvPr/>
        </p:nvSpPr>
        <p:spPr>
          <a:xfrm>
            <a:off x="0" y="464344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dirty="0" smtClean="0">
                <a:latin typeface="Arial Black" pitchFamily="34" charset="0"/>
              </a:rPr>
              <a:t>(49.9 + 201 + 269.9 + 263.8 + 191.3 + 103.1 + 67.7) x 5  </a:t>
            </a:r>
            <a:endParaRPr lang="ar-SA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71472" y="5214950"/>
            <a:ext cx="814393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714744" y="5357826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1000</a:t>
            </a:r>
            <a:endParaRPr lang="ar-SA" sz="3200" dirty="0"/>
          </a:p>
        </p:txBody>
      </p:sp>
      <p:sp>
        <p:nvSpPr>
          <p:cNvPr id="7" name="Rectangle 6"/>
          <p:cNvSpPr/>
          <p:nvPr/>
        </p:nvSpPr>
        <p:spPr>
          <a:xfrm>
            <a:off x="4659889" y="5929330"/>
            <a:ext cx="1550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= 5.73</a:t>
            </a:r>
            <a:endParaRPr lang="ar-SA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341"/>
            <a:ext cx="2313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Meaning</a:t>
            </a:r>
            <a:endParaRPr lang="ar-SA" sz="3600" dirty="0"/>
          </a:p>
        </p:txBody>
      </p:sp>
      <p:sp>
        <p:nvSpPr>
          <p:cNvPr id="4" name="Rectangle 3"/>
          <p:cNvSpPr/>
          <p:nvPr/>
        </p:nvSpPr>
        <p:spPr>
          <a:xfrm>
            <a:off x="302900" y="533400"/>
            <a:ext cx="8643998" cy="6093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l" rtl="0">
              <a:lnSpc>
                <a:spcPts val="5200"/>
              </a:lnSpc>
            </a:pPr>
            <a:r>
              <a:rPr lang="en-US" sz="3200" dirty="0" smtClean="0">
                <a:latin typeface="Arial Black" pitchFamily="34" charset="0"/>
              </a:rPr>
              <a:t>The average number of children that would be born to a woman by the time she ended childbearing if she were to pass through all her childbearing years </a:t>
            </a:r>
            <a:r>
              <a:rPr lang="en-US" sz="3200" dirty="0">
                <a:latin typeface="Arial Black" pitchFamily="34" charset="0"/>
              </a:rPr>
              <a:t>and bear children in accordance with current age-specific fertility rates</a:t>
            </a:r>
            <a:r>
              <a:rPr lang="en-US" sz="3200" dirty="0"/>
              <a:t>.</a:t>
            </a:r>
          </a:p>
          <a:p>
            <a:pPr algn="l" rtl="0">
              <a:lnSpc>
                <a:spcPts val="52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Arial Black" pitchFamily="34" charset="0"/>
              </a:rPr>
              <a:t> In our example, the average number of children or family size is 6</a:t>
            </a:r>
            <a:r>
              <a:rPr lang="en-US" sz="3200" b="1" dirty="0" smtClean="0">
                <a:ln>
                  <a:solidFill>
                    <a:schemeClr val="tx1"/>
                  </a:solidFill>
                </a:ln>
                <a:latin typeface="Arial Black" pitchFamily="34" charset="0"/>
                <a:cs typeface="Aharoni" pitchFamily="2" charset="-79"/>
              </a:rPr>
              <a:t>. </a:t>
            </a:r>
            <a:endParaRPr lang="en-US" sz="3200" b="1" dirty="0">
              <a:ln>
                <a:solidFill>
                  <a:schemeClr val="tx1"/>
                </a:solidFill>
              </a:ln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85720" y="994856"/>
            <a:ext cx="8358246" cy="522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>
                <a:latin typeface="Arial Black" pitchFamily="34" charset="0"/>
              </a:rPr>
              <a:t>Age at marriage.</a:t>
            </a: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>
                <a:latin typeface="Arial Black" pitchFamily="34" charset="0"/>
              </a:rPr>
              <a:t>Duration of marriage.</a:t>
            </a: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>
                <a:latin typeface="Arial Black" pitchFamily="34" charset="0"/>
              </a:rPr>
              <a:t>Spacing of children.</a:t>
            </a: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>
                <a:latin typeface="Arial Black" pitchFamily="34" charset="0"/>
              </a:rPr>
              <a:t>Education.</a:t>
            </a: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>
                <a:latin typeface="Arial Black" pitchFamily="34" charset="0"/>
              </a:rPr>
              <a:t>Economic status.</a:t>
            </a: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>
                <a:latin typeface="Arial Black" pitchFamily="34" charset="0"/>
              </a:rPr>
              <a:t>Religion and Culture.</a:t>
            </a: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 smtClean="0">
                <a:latin typeface="Arial Black" pitchFamily="34" charset="0"/>
              </a:rPr>
              <a:t>Breastfeeding.</a:t>
            </a:r>
            <a:endParaRPr lang="en-US" sz="3200" dirty="0">
              <a:latin typeface="Arial Black" pitchFamily="34" charset="0"/>
            </a:endParaRPr>
          </a:p>
          <a:p>
            <a:pPr marL="574675" indent="-574675" algn="l" rtl="0" eaLnBrk="1" hangingPunct="1">
              <a:lnSpc>
                <a:spcPts val="5000"/>
              </a:lnSpc>
              <a:buFont typeface="Arial" pitchFamily="34" charset="0"/>
              <a:buChar char="•"/>
              <a:tabLst>
                <a:tab pos="515938" algn="l"/>
              </a:tabLst>
            </a:pPr>
            <a:r>
              <a:rPr lang="en-US" sz="3200" dirty="0" smtClean="0">
                <a:latin typeface="Arial Black" pitchFamily="34" charset="0"/>
              </a:rPr>
              <a:t>Preference for males.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85720" y="214290"/>
            <a:ext cx="8572560" cy="71438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FACTORS AFFECTING FERTILITY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40</a:t>
            </a:fld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152400" y="430501"/>
            <a:ext cx="8839200" cy="4108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base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The </a:t>
            </a:r>
            <a:r>
              <a:rPr lang="en-US" sz="3200" dirty="0">
                <a:latin typeface="Arial Black" pitchFamily="34" charset="0"/>
              </a:rPr>
              <a:t>number, which ranges from more than 7 children per woman in developing countries in Africa to around 1 child per woman in Eastern European and highly-developed Asian countries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4648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/>
              <a:t>and bear children in accordance with current age-specific fertility rates.</a:t>
            </a:r>
          </a:p>
        </p:txBody>
      </p:sp>
    </p:spTree>
    <p:extLst>
      <p:ext uri="{BB962C8B-B14F-4D97-AF65-F5344CB8AC3E}">
        <p14:creationId xmlns:p14="http://schemas.microsoft.com/office/powerpoint/2010/main" val="130487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istrator\Desktop\indexmundi_ex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598024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67544" y="332642"/>
            <a:ext cx="7924800" cy="571500"/>
          </a:xfrm>
          <a:prstGeom prst="roundRect">
            <a:avLst>
              <a:gd name="adj" fmla="val 21667"/>
            </a:avLst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>
                <a:latin typeface="Arial Black" pitchFamily="34" charset="0"/>
              </a:rPr>
              <a:t>Total Fertility Rate Saudi Arabia (2000-2011)</a:t>
            </a:r>
            <a:endParaRPr lang="en-US" sz="2400" dirty="0" smtClean="0">
              <a:latin typeface="Arial Black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16632"/>
            <a:ext cx="9036496" cy="5978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100"/>
              </a:lnSpc>
            </a:pPr>
            <a:r>
              <a:rPr lang="en-US" sz="3600" dirty="0" smtClean="0">
                <a:latin typeface="Arial Black" pitchFamily="34" charset="0"/>
              </a:rPr>
              <a:t>Gross Reproduction Rate</a:t>
            </a:r>
          </a:p>
          <a:p>
            <a:pPr algn="l" rtl="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 For TFR we considered population replacement in terms of total children born.</a:t>
            </a:r>
          </a:p>
          <a:p>
            <a:pPr algn="l" rtl="0">
              <a:lnSpc>
                <a:spcPts val="5100"/>
              </a:lnSpc>
              <a:buFont typeface="Wingdings" pitchFamily="2" charset="2"/>
              <a:buChar char="§"/>
            </a:pPr>
            <a:r>
              <a:rPr lang="en-US" sz="3200" dirty="0" smtClean="0">
                <a:latin typeface="Arial Black" pitchFamily="34" charset="0"/>
              </a:rPr>
              <a:t> Proliferation of people is measured by number of  </a:t>
            </a:r>
            <a:r>
              <a:rPr lang="en-US" sz="3200" dirty="0">
                <a:latin typeface="Arial Black" pitchFamily="34" charset="0"/>
              </a:rPr>
              <a:t>female births because they represent the generation that bears the responsibility </a:t>
            </a:r>
            <a:r>
              <a:rPr lang="en-US" sz="3200" dirty="0" smtClean="0">
                <a:latin typeface="Arial Black" pitchFamily="34" charset="0"/>
              </a:rPr>
              <a:t>of reproduction </a:t>
            </a:r>
            <a:r>
              <a:rPr lang="en-US" sz="3200" dirty="0">
                <a:latin typeface="Arial Black" pitchFamily="34" charset="0"/>
              </a:rPr>
              <a:t>in the </a:t>
            </a:r>
            <a:r>
              <a:rPr lang="en-US" sz="3200" dirty="0" smtClean="0">
                <a:latin typeface="Arial Black" pitchFamily="34" charset="0"/>
              </a:rPr>
              <a:t>future.</a:t>
            </a:r>
            <a:endParaRPr lang="ar-SA" sz="32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41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476672"/>
            <a:ext cx="9036496" cy="260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The gross reproduction rate resembles the TFR, except it measures the number of daughters per woman, instead of the total number of children.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23528" y="3402595"/>
            <a:ext cx="4850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Calculation of GRR =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81266" y="4293096"/>
            <a:ext cx="1813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latin typeface="Arial Black" pitchFamily="34" charset="0"/>
              </a:rPr>
              <a:t> = </a:t>
            </a:r>
            <a:r>
              <a:rPr lang="en-US" sz="3600" dirty="0" smtClean="0">
                <a:latin typeface="Arial Black" pitchFamily="34" charset="0"/>
              </a:rPr>
              <a:t>GRR</a:t>
            </a:r>
            <a:endParaRPr lang="ar-SA" sz="3600" dirty="0"/>
          </a:p>
        </p:txBody>
      </p:sp>
      <p:sp>
        <p:nvSpPr>
          <p:cNvPr id="5" name="Rectangle 4"/>
          <p:cNvSpPr/>
          <p:nvPr/>
        </p:nvSpPr>
        <p:spPr>
          <a:xfrm>
            <a:off x="1664838" y="4288500"/>
            <a:ext cx="6493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latin typeface="Arial Black" pitchFamily="34" charset="0"/>
              </a:rPr>
              <a:t>Sum of ASFRs for daughters x 5</a:t>
            </a:r>
            <a:endParaRPr lang="ar-SA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64838" y="4804564"/>
            <a:ext cx="612068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499992" y="4939427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dirty="0" smtClean="0">
                <a:latin typeface="Arial Black" pitchFamily="34" charset="0"/>
              </a:rPr>
              <a:t>1000</a:t>
            </a:r>
            <a:endParaRPr lang="ar-SA" sz="2800" dirty="0"/>
          </a:p>
        </p:txBody>
      </p:sp>
      <p:sp>
        <p:nvSpPr>
          <p:cNvPr id="9" name="Rectangle 8"/>
          <p:cNvSpPr/>
          <p:nvPr/>
        </p:nvSpPr>
        <p:spPr>
          <a:xfrm>
            <a:off x="8006780" y="4416206"/>
            <a:ext cx="11372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dirty="0" smtClean="0">
                <a:latin typeface="Arial Black" pitchFamily="34" charset="0"/>
              </a:rPr>
              <a:t>X1000</a:t>
            </a:r>
            <a:endParaRPr lang="ar-SA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85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059763"/>
              </p:ext>
            </p:extLst>
          </p:nvPr>
        </p:nvGraphicFramePr>
        <p:xfrm>
          <a:off x="0" y="404664"/>
          <a:ext cx="8928993" cy="6008663"/>
        </p:xfrm>
        <a:graphic>
          <a:graphicData uri="http://schemas.openxmlformats.org/drawingml/2006/table">
            <a:tbl>
              <a:tblPr rtl="1"/>
              <a:tblGrid>
                <a:gridCol w="2276785"/>
                <a:gridCol w="1879259"/>
                <a:gridCol w="2246237"/>
                <a:gridCol w="2526712"/>
              </a:tblGrid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ASFRs</a:t>
                      </a:r>
                    </a:p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daughters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Female births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Women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Times New Roman" pitchFamily="18" charset="0"/>
                          <a:cs typeface="Simplified Arabic" pitchFamily="2" charset="-78"/>
                        </a:rPr>
                        <a:t>Age Groups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159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24.6/1000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121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4928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15 - 19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98.1/1000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303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3088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20 - 24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131.6/1000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331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2516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25 - 29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128.5/1000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249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1937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30 - 34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159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Arial" charset="0"/>
                        </a:rPr>
                        <a:t>93.4/1000 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171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1830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35 - 39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50.6/1000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56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1106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40 - 44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693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32.6/1000</a:t>
                      </a: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26</a:t>
                      </a:r>
                      <a:endParaRPr kumimoji="0" lang="en-US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798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45 - 49</a:t>
                      </a:r>
                      <a:endParaRPr lang="en-US" sz="28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6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48680"/>
            <a:ext cx="1813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latin typeface="Arial Black" pitchFamily="34" charset="0"/>
              </a:rPr>
              <a:t> = </a:t>
            </a:r>
            <a:r>
              <a:rPr lang="en-US" sz="3600" dirty="0" smtClean="0">
                <a:latin typeface="Arial Black" pitchFamily="34" charset="0"/>
              </a:rPr>
              <a:t>GRR</a:t>
            </a:r>
            <a:endParaRPr lang="ar-SA" sz="3600" dirty="0"/>
          </a:p>
        </p:txBody>
      </p:sp>
      <p:sp>
        <p:nvSpPr>
          <p:cNvPr id="3" name="Rectangle 2"/>
          <p:cNvSpPr/>
          <p:nvPr/>
        </p:nvSpPr>
        <p:spPr>
          <a:xfrm>
            <a:off x="154390" y="1253951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 smtClean="0">
                <a:latin typeface="Arial Black" pitchFamily="34" charset="0"/>
              </a:rPr>
              <a:t>(24.6 + 98.1 + 131.6 + 128.5 + 93.4 + 50.6 + 32.6) x 5  </a:t>
            </a:r>
            <a:endParaRPr lang="ar-SA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043608" y="1844824"/>
            <a:ext cx="72008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820485" y="2060848"/>
            <a:ext cx="1296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dirty="0" smtClean="0">
                <a:latin typeface="Arial Black" pitchFamily="34" charset="0"/>
              </a:rPr>
              <a:t>1000</a:t>
            </a:r>
            <a:endParaRPr lang="ar-SA" sz="2800" dirty="0"/>
          </a:p>
        </p:txBody>
      </p:sp>
      <p:sp>
        <p:nvSpPr>
          <p:cNvPr id="7" name="Rectangle 6"/>
          <p:cNvSpPr/>
          <p:nvPr/>
        </p:nvSpPr>
        <p:spPr>
          <a:xfrm>
            <a:off x="2136845" y="2871212"/>
            <a:ext cx="1872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 smtClean="0">
                <a:latin typeface="Arial Black" pitchFamily="34" charset="0"/>
              </a:rPr>
              <a:t>2797</a:t>
            </a:r>
            <a:endParaRPr lang="ar-SA" sz="2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555776" y="3421876"/>
            <a:ext cx="10172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424877" y="3409846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 smtClean="0">
                <a:latin typeface="Arial Black" pitchFamily="34" charset="0"/>
              </a:rPr>
              <a:t>1000</a:t>
            </a:r>
            <a:endParaRPr lang="ar-SA" sz="2400" dirty="0"/>
          </a:p>
        </p:txBody>
      </p:sp>
      <p:sp>
        <p:nvSpPr>
          <p:cNvPr id="13" name="Rectangle 12"/>
          <p:cNvSpPr/>
          <p:nvPr/>
        </p:nvSpPr>
        <p:spPr>
          <a:xfrm>
            <a:off x="3573026" y="3160266"/>
            <a:ext cx="1791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 smtClean="0">
                <a:latin typeface="Arial Black" pitchFamily="34" charset="0"/>
              </a:rPr>
              <a:t>= 2.797</a:t>
            </a:r>
            <a:endParaRPr lang="ar-SA" sz="2400" dirty="0"/>
          </a:p>
        </p:txBody>
      </p:sp>
      <p:sp>
        <p:nvSpPr>
          <p:cNvPr id="22" name="Rectangle 21"/>
          <p:cNvSpPr/>
          <p:nvPr/>
        </p:nvSpPr>
        <p:spPr>
          <a:xfrm>
            <a:off x="1883410" y="3225180"/>
            <a:ext cx="421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=</a:t>
            </a:r>
            <a:endParaRPr lang="en-US" sz="2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249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888038"/>
              </p:ext>
            </p:extLst>
          </p:nvPr>
        </p:nvGraphicFramePr>
        <p:xfrm>
          <a:off x="179512" y="188640"/>
          <a:ext cx="8640960" cy="64087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8805"/>
                <a:gridCol w="2266065"/>
                <a:gridCol w="2408012"/>
                <a:gridCol w="2048078"/>
              </a:tblGrid>
              <a:tr h="99554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Country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Gross reproduction rate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Net reproduction rate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Mean age of child bearing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Saudi Arabia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2.13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2.26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30.46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Yemen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3.09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2.59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34.16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Palestine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2.99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2.84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31.78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Iraq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2.60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2.10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32.40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Bahrain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1.7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1.7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31.20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Emirates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2.26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2.22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30.46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Oman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3.05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2.96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34.24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Qatar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2.40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2.40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34.16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Jordon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1.83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1.72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30.22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131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Kuwait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2.38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2.35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29.95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33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76672"/>
            <a:ext cx="8856984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300"/>
              </a:lnSpc>
            </a:pPr>
            <a:r>
              <a:rPr lang="en-US" sz="3600" b="1" dirty="0">
                <a:latin typeface="Arial Black" pitchFamily="34" charset="0"/>
              </a:rPr>
              <a:t>Fertility Measurement: </a:t>
            </a:r>
            <a:endParaRPr lang="en-US" sz="3600" b="1" dirty="0" smtClean="0">
              <a:latin typeface="Arial Black" pitchFamily="34" charset="0"/>
            </a:endParaRPr>
          </a:p>
          <a:p>
            <a:pPr algn="l" rtl="0">
              <a:lnSpc>
                <a:spcPts val="5300"/>
              </a:lnSpc>
            </a:pPr>
            <a:r>
              <a:rPr lang="en-US" sz="3600" b="1" dirty="0" smtClean="0">
                <a:latin typeface="Arial Black" pitchFamily="34" charset="0"/>
              </a:rPr>
              <a:t>Sources </a:t>
            </a:r>
            <a:r>
              <a:rPr lang="en-US" sz="3600" b="1" dirty="0">
                <a:latin typeface="Arial Black" pitchFamily="34" charset="0"/>
              </a:rPr>
              <a:t>of </a:t>
            </a:r>
            <a:r>
              <a:rPr lang="en-US" sz="3600" b="1" dirty="0" smtClean="0">
                <a:latin typeface="Arial Black" pitchFamily="34" charset="0"/>
              </a:rPr>
              <a:t>Data</a:t>
            </a:r>
          </a:p>
          <a:p>
            <a:pPr algn="l" rtl="0">
              <a:lnSpc>
                <a:spcPts val="5300"/>
              </a:lnSpc>
            </a:pPr>
            <a:r>
              <a:rPr lang="en-US" sz="3200" b="1" dirty="0" smtClean="0">
                <a:latin typeface="Arial Black" pitchFamily="34" charset="0"/>
              </a:rPr>
              <a:t>1- </a:t>
            </a:r>
            <a:r>
              <a:rPr lang="en-US" sz="3200" dirty="0" smtClean="0">
                <a:latin typeface="Arial Black" pitchFamily="34" charset="0"/>
              </a:rPr>
              <a:t>Censuses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2- Vital </a:t>
            </a:r>
            <a:r>
              <a:rPr lang="en-US" sz="3200" dirty="0">
                <a:latin typeface="Arial Black" pitchFamily="34" charset="0"/>
              </a:rPr>
              <a:t>registration </a:t>
            </a:r>
            <a:r>
              <a:rPr lang="en-US" sz="3200" dirty="0" smtClean="0">
                <a:latin typeface="Arial Black" pitchFamily="34" charset="0"/>
              </a:rPr>
              <a:t>systems</a:t>
            </a: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3- Nationally </a:t>
            </a:r>
            <a:r>
              <a:rPr lang="en-US" sz="3200" dirty="0">
                <a:latin typeface="Arial Black" pitchFamily="34" charset="0"/>
              </a:rPr>
              <a:t>representative sample surveys </a:t>
            </a: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4- World </a:t>
            </a:r>
            <a:r>
              <a:rPr lang="en-US" sz="3200" dirty="0">
                <a:latin typeface="Arial Black" pitchFamily="34" charset="0"/>
              </a:rPr>
              <a:t>Fertility Surveys (WFS), </a:t>
            </a:r>
            <a:endParaRPr lang="en-US" sz="3200" dirty="0" smtClean="0">
              <a:latin typeface="Arial Black" pitchFamily="34" charset="0"/>
            </a:endParaRPr>
          </a:p>
          <a:p>
            <a:pPr algn="l" rtl="0">
              <a:lnSpc>
                <a:spcPts val="5300"/>
              </a:lnSpc>
            </a:pPr>
            <a:r>
              <a:rPr lang="en-US" sz="3200" dirty="0" smtClean="0">
                <a:latin typeface="Arial Black" pitchFamily="34" charset="0"/>
              </a:rPr>
              <a:t>5- Demographic </a:t>
            </a:r>
            <a:r>
              <a:rPr lang="en-US" sz="3200" dirty="0">
                <a:latin typeface="Arial Black" pitchFamily="34" charset="0"/>
              </a:rPr>
              <a:t>and Health Surveys </a:t>
            </a:r>
            <a:r>
              <a:rPr lang="en-US" sz="3200" dirty="0" smtClean="0">
                <a:latin typeface="Arial Black" pitchFamily="34" charset="0"/>
              </a:rPr>
              <a:t> 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80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 txBox="1">
            <a:spLocks noChangeArrowheads="1"/>
          </p:cNvSpPr>
          <p:nvPr/>
        </p:nvSpPr>
        <p:spPr>
          <a:xfrm>
            <a:off x="285720" y="214290"/>
            <a:ext cx="7924800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Fertility Measures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5720" y="1500174"/>
            <a:ext cx="6872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600" dirty="0" smtClean="0">
                <a:latin typeface="Arial Black" pitchFamily="34" charset="0"/>
              </a:rPr>
              <a:t>1- The child/women ratio =</a:t>
            </a:r>
            <a:endParaRPr lang="ar-SA" sz="3600" dirty="0"/>
          </a:p>
        </p:txBody>
      </p:sp>
      <p:sp>
        <p:nvSpPr>
          <p:cNvPr id="4" name="Rectangle 3"/>
          <p:cNvSpPr/>
          <p:nvPr/>
        </p:nvSpPr>
        <p:spPr>
          <a:xfrm>
            <a:off x="3714744" y="2357430"/>
            <a:ext cx="3384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Child aged 0-4</a:t>
            </a:r>
            <a:endParaRPr lang="ar-SA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857620" y="3071810"/>
            <a:ext cx="328614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86117" y="3214686"/>
            <a:ext cx="44253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Women aged 15-49</a:t>
            </a:r>
            <a:endParaRPr lang="ar-SA" sz="3200" dirty="0"/>
          </a:p>
        </p:txBody>
      </p:sp>
      <p:sp>
        <p:nvSpPr>
          <p:cNvPr id="11" name="Rectangle 10"/>
          <p:cNvSpPr/>
          <p:nvPr/>
        </p:nvSpPr>
        <p:spPr>
          <a:xfrm>
            <a:off x="168622" y="3834474"/>
            <a:ext cx="4338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dirty="0" smtClean="0">
                <a:latin typeface="Arial Black" pitchFamily="34" charset="0"/>
              </a:rPr>
              <a:t>From the table below</a:t>
            </a:r>
            <a:endParaRPr lang="ar-SA" sz="2800" dirty="0"/>
          </a:p>
        </p:txBody>
      </p:sp>
      <p:sp>
        <p:nvSpPr>
          <p:cNvPr id="12" name="Rectangle 11"/>
          <p:cNvSpPr/>
          <p:nvPr/>
        </p:nvSpPr>
        <p:spPr>
          <a:xfrm>
            <a:off x="500034" y="2786058"/>
            <a:ext cx="2757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C/W ratio = </a:t>
            </a:r>
            <a:endParaRPr lang="ar-SA" sz="3200" dirty="0"/>
          </a:p>
        </p:txBody>
      </p:sp>
      <p:sp>
        <p:nvSpPr>
          <p:cNvPr id="14" name="Rectangle 13"/>
          <p:cNvSpPr/>
          <p:nvPr/>
        </p:nvSpPr>
        <p:spPr>
          <a:xfrm>
            <a:off x="178876" y="4451082"/>
            <a:ext cx="2757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dirty="0" smtClean="0">
                <a:latin typeface="Arial Black" pitchFamily="34" charset="0"/>
              </a:rPr>
              <a:t>C/W ratio = </a:t>
            </a:r>
            <a:endParaRPr lang="ar-SA" sz="3200" dirty="0"/>
          </a:p>
        </p:txBody>
      </p:sp>
      <p:sp>
        <p:nvSpPr>
          <p:cNvPr id="15" name="Rectangle 14"/>
          <p:cNvSpPr/>
          <p:nvPr/>
        </p:nvSpPr>
        <p:spPr>
          <a:xfrm>
            <a:off x="2423582" y="4980037"/>
            <a:ext cx="1824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71 + 70</a:t>
            </a:r>
            <a:endParaRPr lang="ar-SA" sz="3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57619" y="5563224"/>
            <a:ext cx="514353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41288" y="5805264"/>
            <a:ext cx="7282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48 + 41 + 32 + 29 + 22 + 19 + 11</a:t>
            </a:r>
            <a:endParaRPr lang="ar-SA" sz="3200" dirty="0"/>
          </a:p>
        </p:txBody>
      </p:sp>
      <p:sp>
        <p:nvSpPr>
          <p:cNvPr id="13" name="Rectangle 12"/>
          <p:cNvSpPr/>
          <p:nvPr/>
        </p:nvSpPr>
        <p:spPr>
          <a:xfrm>
            <a:off x="7537098" y="2711372"/>
            <a:ext cx="1346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X 1000</a:t>
            </a:r>
            <a:endParaRPr lang="ar-SA" sz="2400" dirty="0"/>
          </a:p>
        </p:txBody>
      </p:sp>
      <p:sp>
        <p:nvSpPr>
          <p:cNvPr id="17" name="Rectangle 16"/>
          <p:cNvSpPr/>
          <p:nvPr/>
        </p:nvSpPr>
        <p:spPr>
          <a:xfrm>
            <a:off x="7143768" y="5103147"/>
            <a:ext cx="1346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X 1000</a:t>
            </a:r>
            <a:endParaRPr lang="ar-SA" sz="24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4282" y="292608"/>
          <a:ext cx="7715304" cy="6143658"/>
        </p:xfrm>
        <a:graphic>
          <a:graphicData uri="http://schemas.openxmlformats.org/drawingml/2006/table">
            <a:tbl>
              <a:tblPr rtl="1"/>
              <a:tblGrid>
                <a:gridCol w="2715979"/>
                <a:gridCol w="2727196"/>
                <a:gridCol w="2272129"/>
              </a:tblGrid>
              <a:tr h="92784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latin typeface="Arial Black" pitchFamily="34" charset="0"/>
                          <a:ea typeface="Calibri"/>
                          <a:cs typeface="Arial"/>
                        </a:rPr>
                        <a:t>Females</a:t>
                      </a:r>
                      <a:r>
                        <a:rPr lang="en-US" sz="2400" dirty="0">
                          <a:latin typeface="Arial Black" pitchFamily="34" charset="0"/>
                          <a:ea typeface="Calibri"/>
                          <a:cs typeface="Arial"/>
                        </a:rPr>
                        <a:t>(000)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Arial Black" pitchFamily="34" charset="0"/>
                          <a:ea typeface="Calibri"/>
                          <a:cs typeface="Arial"/>
                        </a:rPr>
                        <a:t>Males</a:t>
                      </a:r>
                      <a:r>
                        <a:rPr lang="en-US" sz="2400">
                          <a:latin typeface="Arial Black" pitchFamily="34" charset="0"/>
                          <a:ea typeface="Calibri"/>
                          <a:cs typeface="Arial"/>
                        </a:rPr>
                        <a:t> (000)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Arial Black" pitchFamily="34" charset="0"/>
                          <a:ea typeface="Calibri"/>
                          <a:cs typeface="Arial"/>
                        </a:rPr>
                        <a:t>Age Groups</a:t>
                      </a:r>
                      <a:r>
                        <a:rPr lang="en-US" sz="2400">
                          <a:latin typeface="Arial Black" pitchFamily="34" charset="0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70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71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0-4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64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5-9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50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55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10 -</a:t>
                      </a:r>
                      <a:r>
                        <a:rPr lang="ar-SA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14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48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51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15 - 19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41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43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20 - 24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32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37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25 - 29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29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31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30 - 34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22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28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35 - 39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8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19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21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40 - 44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5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15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Arial Black" pitchFamily="34" charset="0"/>
                          <a:ea typeface="Calibri"/>
                          <a:cs typeface="Arial"/>
                        </a:rPr>
                        <a:t>45 - 49</a:t>
                      </a:r>
                      <a:endParaRPr lang="en-US" sz="2000" dirty="0">
                        <a:latin typeface="Arial Black" pitchFamily="34" charset="0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5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Arial Black" pitchFamily="34" charset="0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Arial Black" pitchFamily="34" charset="0"/>
                          <a:ea typeface="Calibri"/>
                          <a:cs typeface="Arial"/>
                        </a:rPr>
                        <a:t>More 50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5478" y="625614"/>
            <a:ext cx="2898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mtClean="0">
                <a:latin typeface="Arial Black" pitchFamily="34" charset="0"/>
              </a:rPr>
              <a:t>=</a:t>
            </a:r>
            <a:r>
              <a:rPr lang="en-US" sz="3200" smtClean="0">
                <a:latin typeface="Arial Black" pitchFamily="34" charset="0"/>
              </a:rPr>
              <a:t>698.01/100</a:t>
            </a:r>
            <a:endParaRPr lang="ar-SA" sz="3200" dirty="0"/>
          </a:p>
        </p:txBody>
      </p:sp>
      <p:sp>
        <p:nvSpPr>
          <p:cNvPr id="5" name="Rectangle 4"/>
          <p:cNvSpPr/>
          <p:nvPr/>
        </p:nvSpPr>
        <p:spPr>
          <a:xfrm>
            <a:off x="304770" y="1412776"/>
            <a:ext cx="8794031" cy="2136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600" dirty="0" smtClean="0">
                <a:latin typeface="Arial Black" pitchFamily="34" charset="0"/>
              </a:rPr>
              <a:t>Disadvantages</a:t>
            </a:r>
          </a:p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1- It relates births to all women aged 15-49 irrespective of being married.</a:t>
            </a:r>
            <a:endParaRPr lang="ar-SA" sz="3200" dirty="0"/>
          </a:p>
        </p:txBody>
      </p:sp>
      <p:sp>
        <p:nvSpPr>
          <p:cNvPr id="6" name="Rectangle 5"/>
          <p:cNvSpPr/>
          <p:nvPr/>
        </p:nvSpPr>
        <p:spPr>
          <a:xfrm>
            <a:off x="287016" y="3810000"/>
            <a:ext cx="8856984" cy="1434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500"/>
              </a:lnSpc>
            </a:pPr>
            <a:r>
              <a:rPr lang="en-US" sz="3200" dirty="0" smtClean="0">
                <a:latin typeface="Arial Black" pitchFamily="34" charset="0"/>
              </a:rPr>
              <a:t>2- Does not allow for differences in the fertility of women of different ages.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8724" y="2852936"/>
            <a:ext cx="871543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Advantage:</a:t>
            </a:r>
          </a:p>
          <a:p>
            <a:pPr algn="l" rtl="0">
              <a:lnSpc>
                <a:spcPts val="5000"/>
              </a:lnSpc>
            </a:pPr>
            <a:r>
              <a:rPr lang="en-US" sz="3200" dirty="0" smtClean="0">
                <a:latin typeface="Arial Black" pitchFamily="34" charset="0"/>
              </a:rPr>
              <a:t>1- Simple to calculate. It requires only data about the age and sex structure of the population under study.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323528" y="260648"/>
            <a:ext cx="8424936" cy="1995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ts val="5100"/>
              </a:lnSpc>
            </a:pPr>
            <a:r>
              <a:rPr lang="en-US" sz="3200" dirty="0">
                <a:latin typeface="Arial Black" pitchFamily="34" charset="0"/>
              </a:rPr>
              <a:t>3- Affected by mortality. Numerator included only surviving children with number affected by mortality.</a:t>
            </a:r>
            <a:endParaRPr lang="ar-SA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B7BDC-0C3A-4EA4-8CAE-E8A90FA2F38E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1734</Words>
  <Application>Microsoft Office PowerPoint</Application>
  <PresentationFormat>On-screen Show (4:3)</PresentationFormat>
  <Paragraphs>464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Fertility and the family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bmohamed</dc:creator>
  <cp:lastModifiedBy>شهد</cp:lastModifiedBy>
  <cp:revision>89</cp:revision>
  <cp:lastPrinted>2014-10-20T03:44:12Z</cp:lastPrinted>
  <dcterms:created xsi:type="dcterms:W3CDTF">2013-10-22T10:17:00Z</dcterms:created>
  <dcterms:modified xsi:type="dcterms:W3CDTF">2017-02-21T08:23:48Z</dcterms:modified>
</cp:coreProperties>
</file>