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7561263"/>
  <p:notesSz cx="6797675" cy="9928225"/>
  <p:defaultTextStyle>
    <a:defPPr>
      <a:defRPr lang="en-US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FFCCCC"/>
    <a:srgbClr val="990033"/>
    <a:srgbClr val="99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032" y="-108"/>
      </p:cViewPr>
      <p:guideLst>
        <p:guide orient="horz" pos="3288"/>
        <p:guide orient="horz" pos="884"/>
        <p:guide orient="horz" pos="1202"/>
        <p:guide orient="horz" pos="2426"/>
        <p:guide orient="horz" pos="2562"/>
        <p:guide orient="horz" pos="3061"/>
        <p:guide orient="horz" pos="2699"/>
        <p:guide orient="horz" pos="3107"/>
        <p:guide orient="horz" pos="3152"/>
        <p:guide orient="horz" pos="2154"/>
        <p:guide orient="horz" pos="3878"/>
        <p:guide orient="horz" pos="4014"/>
        <p:guide orient="horz" pos="4150"/>
        <p:guide pos="3368"/>
        <p:guide pos="2189"/>
        <p:guide pos="102"/>
        <p:guide pos="5001"/>
        <p:guide pos="1780"/>
        <p:guide pos="50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89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9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2715" y="302802"/>
            <a:ext cx="2406015" cy="645157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670" y="302802"/>
            <a:ext cx="7039822" cy="645157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11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88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705" y="4858812"/>
            <a:ext cx="9089390" cy="1501751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52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305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58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611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91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69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222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8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670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5812" y="1764295"/>
            <a:ext cx="4722918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65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1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528" indent="0">
              <a:buNone/>
              <a:defRPr sz="2300" b="1"/>
            </a:lvl2pPr>
            <a:lvl3pPr marL="1043056" indent="0">
              <a:buNone/>
              <a:defRPr sz="2100" b="1"/>
            </a:lvl3pPr>
            <a:lvl4pPr marL="1564584" indent="0">
              <a:buNone/>
              <a:defRPr sz="1800" b="1"/>
            </a:lvl4pPr>
            <a:lvl5pPr marL="2086112" indent="0">
              <a:buNone/>
              <a:defRPr sz="1800" b="1"/>
            </a:lvl5pPr>
            <a:lvl6pPr marL="2607640" indent="0">
              <a:buNone/>
              <a:defRPr sz="1800" b="1"/>
            </a:lvl6pPr>
            <a:lvl7pPr marL="3129168" indent="0">
              <a:buNone/>
              <a:defRPr sz="1800" b="1"/>
            </a:lvl7pPr>
            <a:lvl8pPr marL="3650696" indent="0">
              <a:buNone/>
              <a:defRPr sz="1800" b="1"/>
            </a:lvl8pPr>
            <a:lvl9pPr marL="4172224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1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48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91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945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1" y="301050"/>
            <a:ext cx="3518055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0822" y="301051"/>
            <a:ext cx="5977908" cy="645332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671" y="1582265"/>
            <a:ext cx="3518055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3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/>
          <a:lstStyle>
            <a:lvl1pPr marL="0" indent="0">
              <a:buNone/>
              <a:defRPr sz="3700"/>
            </a:lvl1pPr>
            <a:lvl2pPr marL="521528" indent="0">
              <a:buNone/>
              <a:defRPr sz="3200"/>
            </a:lvl2pPr>
            <a:lvl3pPr marL="1043056" indent="0">
              <a:buNone/>
              <a:defRPr sz="2700"/>
            </a:lvl3pPr>
            <a:lvl4pPr marL="1564584" indent="0">
              <a:buNone/>
              <a:defRPr sz="2300"/>
            </a:lvl4pPr>
            <a:lvl5pPr marL="2086112" indent="0">
              <a:buNone/>
              <a:defRPr sz="2300"/>
            </a:lvl5pPr>
            <a:lvl6pPr marL="2607640" indent="0">
              <a:buNone/>
              <a:defRPr sz="2300"/>
            </a:lvl6pPr>
            <a:lvl7pPr marL="3129168" indent="0">
              <a:buNone/>
              <a:defRPr sz="2300"/>
            </a:lvl7pPr>
            <a:lvl8pPr marL="3650696" indent="0">
              <a:buNone/>
              <a:defRPr sz="2300"/>
            </a:lvl8pPr>
            <a:lvl9pPr marL="4172224" indent="0">
              <a:buNone/>
              <a:defRPr sz="23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600"/>
            </a:lvl1pPr>
            <a:lvl2pPr marL="521528" indent="0">
              <a:buNone/>
              <a:defRPr sz="1400"/>
            </a:lvl2pPr>
            <a:lvl3pPr marL="1043056" indent="0">
              <a:buNone/>
              <a:defRPr sz="1100"/>
            </a:lvl3pPr>
            <a:lvl4pPr marL="1564584" indent="0">
              <a:buNone/>
              <a:defRPr sz="1000"/>
            </a:lvl4pPr>
            <a:lvl5pPr marL="2086112" indent="0">
              <a:buNone/>
              <a:defRPr sz="1000"/>
            </a:lvl5pPr>
            <a:lvl6pPr marL="2607640" indent="0">
              <a:buNone/>
              <a:defRPr sz="1000"/>
            </a:lvl6pPr>
            <a:lvl7pPr marL="3129168" indent="0">
              <a:buNone/>
              <a:defRPr sz="1000"/>
            </a:lvl7pPr>
            <a:lvl8pPr marL="3650696" indent="0">
              <a:buNone/>
              <a:defRPr sz="1000"/>
            </a:lvl8pPr>
            <a:lvl9pPr marL="4172224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684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670" y="302801"/>
            <a:ext cx="9624060" cy="1260211"/>
          </a:xfrm>
          <a:prstGeom prst="rect">
            <a:avLst/>
          </a:prstGeom>
        </p:spPr>
        <p:txBody>
          <a:bodyPr vert="horz" lIns="104306" tIns="52153" rIns="104306" bIns="5215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670" y="1764295"/>
            <a:ext cx="9624060" cy="4990084"/>
          </a:xfrm>
          <a:prstGeom prst="rect">
            <a:avLst/>
          </a:prstGeom>
        </p:spPr>
        <p:txBody>
          <a:bodyPr vert="horz" lIns="104306" tIns="52153" rIns="104306" bIns="521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670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A9B05-850B-4F91-BB8E-B4CC066FC513}" type="datetimeFigureOut">
              <a:rPr lang="en-GB" smtClean="0"/>
              <a:t>29/06/2015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3579" y="7008171"/>
            <a:ext cx="3386243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3603" y="7008171"/>
            <a:ext cx="2495127" cy="402567"/>
          </a:xfrm>
          <a:prstGeom prst="rect">
            <a:avLst/>
          </a:prstGeom>
        </p:spPr>
        <p:txBody>
          <a:bodyPr vert="horz" lIns="104306" tIns="52153" rIns="104306" bIns="5215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55E2B-D54C-42FB-9710-A7F0E2876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03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305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146" indent="-391146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7483" indent="-325955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82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34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876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8404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32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60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988" indent="-260764" algn="l" defTabSz="1043056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2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5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8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12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40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68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696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24" algn="l" defTabSz="104305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0"/>
            <a:ext cx="10693400" cy="134643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3377" tIns="61689" rIns="123377" bIns="61689"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742658" y="198713"/>
            <a:ext cx="6646092" cy="597767"/>
          </a:xfrm>
          <a:prstGeom prst="rect">
            <a:avLst/>
          </a:prstGeom>
          <a:noFill/>
        </p:spPr>
        <p:txBody>
          <a:bodyPr wrap="square" lIns="104306" tIns="52153" rIns="104306" bIns="52153" rtlCol="0">
            <a:spAutoFit/>
          </a:bodyPr>
          <a:lstStyle/>
          <a:p>
            <a:r>
              <a:rPr lang="en-GB" sz="3200" dirty="0">
                <a:solidFill>
                  <a:schemeClr val="bg1"/>
                </a:solidFill>
                <a:latin typeface="Baskerville Old Face" panose="02020602080505020303" pitchFamily="18" charset="0"/>
              </a:rPr>
              <a:t>What is going on inside your body ?</a:t>
            </a:r>
          </a:p>
        </p:txBody>
      </p:sp>
      <p:sp>
        <p:nvSpPr>
          <p:cNvPr id="7" name="Rectangle 6"/>
          <p:cNvSpPr/>
          <p:nvPr/>
        </p:nvSpPr>
        <p:spPr>
          <a:xfrm>
            <a:off x="42086" y="1476375"/>
            <a:ext cx="2833803" cy="382324"/>
          </a:xfrm>
          <a:prstGeom prst="rect">
            <a:avLst/>
          </a:prstGeom>
        </p:spPr>
        <p:txBody>
          <a:bodyPr wrap="none" lIns="104306" tIns="52153" rIns="104306" bIns="52153">
            <a:spAutoFit/>
          </a:bodyPr>
          <a:lstStyle/>
          <a:p>
            <a:r>
              <a:rPr lang="en-GB" sz="1800" b="1" dirty="0">
                <a:solidFill>
                  <a:schemeClr val="tx2"/>
                </a:solidFill>
              </a:rPr>
              <a:t>Nuclear diagnostic imaging </a:t>
            </a:r>
          </a:p>
        </p:txBody>
      </p:sp>
      <p:sp>
        <p:nvSpPr>
          <p:cNvPr id="8" name="Rectangle 7"/>
          <p:cNvSpPr/>
          <p:nvPr/>
        </p:nvSpPr>
        <p:spPr>
          <a:xfrm>
            <a:off x="51536" y="1980431"/>
            <a:ext cx="3494964" cy="1182543"/>
          </a:xfrm>
          <a:prstGeom prst="rect">
            <a:avLst/>
          </a:prstGeom>
        </p:spPr>
        <p:txBody>
          <a:bodyPr wrap="square" lIns="104306" tIns="52153" rIns="104306" bIns="52153">
            <a:spAutoFit/>
          </a:bodyPr>
          <a:lstStyle/>
          <a:p>
            <a:pPr algn="just"/>
            <a:r>
              <a:rPr lang="en-GB" sz="1400" dirty="0"/>
              <a:t>Is an area of radiology that allows physicians to see from the outside how the body is </a:t>
            </a:r>
            <a:r>
              <a:rPr lang="en-GB" sz="1400" dirty="0" smtClean="0"/>
              <a:t>functioning </a:t>
            </a:r>
            <a:r>
              <a:rPr lang="en-GB" sz="1400" dirty="0"/>
              <a:t>inside, after injecting the patient by a radioactive </a:t>
            </a:r>
            <a:r>
              <a:rPr lang="en-GB" sz="1400" dirty="0" smtClean="0"/>
              <a:t>material called radiopharmaceutical.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42086" y="3204567"/>
            <a:ext cx="2079366" cy="382324"/>
          </a:xfrm>
          <a:prstGeom prst="rect">
            <a:avLst/>
          </a:prstGeom>
        </p:spPr>
        <p:txBody>
          <a:bodyPr wrap="none" lIns="104306" tIns="52153" rIns="104306" bIns="52153">
            <a:spAutoFit/>
          </a:bodyPr>
          <a:lstStyle/>
          <a:p>
            <a:r>
              <a:rPr lang="en-GB" sz="1800" b="1" dirty="0">
                <a:solidFill>
                  <a:schemeClr val="tx2"/>
                </a:solidFill>
              </a:rPr>
              <a:t>Radiation</a:t>
            </a:r>
            <a:r>
              <a:rPr lang="en-GB" sz="1800" b="1" dirty="0"/>
              <a:t> </a:t>
            </a:r>
            <a:r>
              <a:rPr lang="en-GB" sz="1800" b="1" dirty="0">
                <a:solidFill>
                  <a:schemeClr val="tx2"/>
                </a:solidFill>
              </a:rPr>
              <a:t>detectors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901" y="3636615"/>
            <a:ext cx="3506599" cy="1182543"/>
          </a:xfrm>
          <a:prstGeom prst="rect">
            <a:avLst/>
          </a:prstGeom>
        </p:spPr>
        <p:txBody>
          <a:bodyPr wrap="square" lIns="104306" tIns="52153" rIns="104306" bIns="52153">
            <a:spAutoFit/>
          </a:bodyPr>
          <a:lstStyle/>
          <a:p>
            <a:pPr algn="just"/>
            <a:r>
              <a:rPr lang="en-GB" sz="1400" dirty="0"/>
              <a:t>Gamma radiation can be detected by gamma cameras. The sensing elements in these cameras are called radiation detectors. Scintillation detectors and semiconductor detectors are the most commonly used.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862" y="3132559"/>
            <a:ext cx="1748323" cy="178612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094380" y="2916535"/>
            <a:ext cx="2938960" cy="266907"/>
          </a:xfrm>
          <a:prstGeom prst="rect">
            <a:avLst/>
          </a:prstGeom>
        </p:spPr>
        <p:txBody>
          <a:bodyPr wrap="none" lIns="104306" tIns="52153" rIns="104306" bIns="52153">
            <a:spAutoFit/>
          </a:bodyPr>
          <a:lstStyle/>
          <a:p>
            <a:r>
              <a:rPr lang="en-GB" sz="1050" b="1" dirty="0" smtClean="0"/>
              <a:t>Figure 1: </a:t>
            </a:r>
            <a:r>
              <a:rPr lang="en-GB" sz="1050" dirty="0" smtClean="0"/>
              <a:t>Hybrid Compact Gamma </a:t>
            </a:r>
            <a:r>
              <a:rPr lang="en-GB" sz="1050" dirty="0"/>
              <a:t>Camera (</a:t>
            </a:r>
            <a:r>
              <a:rPr lang="en-GB" sz="1050" dirty="0" smtClean="0"/>
              <a:t>HCGC</a:t>
            </a:r>
            <a:r>
              <a:rPr lang="en-GB" sz="1050" dirty="0"/>
              <a:t>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473539" y="4833531"/>
            <a:ext cx="2062118" cy="274602"/>
          </a:xfrm>
          <a:prstGeom prst="rect">
            <a:avLst/>
          </a:prstGeom>
        </p:spPr>
        <p:txBody>
          <a:bodyPr wrap="none" lIns="104306" tIns="52153" rIns="104306" bIns="52153">
            <a:spAutoFit/>
          </a:bodyPr>
          <a:lstStyle/>
          <a:p>
            <a:r>
              <a:rPr lang="en-GB" sz="1050" b="1" dirty="0" smtClean="0"/>
              <a:t>Figure 2: </a:t>
            </a:r>
            <a:r>
              <a:rPr lang="en-GB" sz="1050" dirty="0" smtClean="0"/>
              <a:t>XRI-UNO </a:t>
            </a:r>
            <a:r>
              <a:rPr lang="en-GB" sz="1050" dirty="0" err="1"/>
              <a:t>CdTe</a:t>
            </a:r>
            <a:r>
              <a:rPr lang="en-GB" sz="1050" dirty="0"/>
              <a:t> detector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553069" y="6732959"/>
            <a:ext cx="4313911" cy="590073"/>
          </a:xfrm>
          <a:prstGeom prst="rect">
            <a:avLst/>
          </a:prstGeom>
        </p:spPr>
        <p:txBody>
          <a:bodyPr wrap="square" lIns="104306" tIns="52153" rIns="104306" bIns="52153">
            <a:spAutoFit/>
          </a:bodyPr>
          <a:lstStyle/>
          <a:p>
            <a:pPr algn="ctr"/>
            <a:r>
              <a:rPr lang="en-GB" sz="1050" dirty="0"/>
              <a:t> </a:t>
            </a:r>
            <a:r>
              <a:rPr lang="en-GB" sz="1050" b="1" dirty="0" smtClean="0"/>
              <a:t>Figure 3: </a:t>
            </a:r>
            <a:r>
              <a:rPr lang="en-GB" sz="1050" dirty="0" smtClean="0"/>
              <a:t>A 0.45mm diameter cannula tube, 18mm length filled with 0.63MBq </a:t>
            </a:r>
            <a:r>
              <a:rPr lang="en-GB" sz="1050" baseline="30000" dirty="0"/>
              <a:t>99m</a:t>
            </a:r>
            <a:r>
              <a:rPr lang="en-GB" sz="1050" dirty="0"/>
              <a:t> Tc </a:t>
            </a:r>
            <a:r>
              <a:rPr lang="en-GB" sz="1050" dirty="0" smtClean="0"/>
              <a:t> A) gamma </a:t>
            </a:r>
            <a:r>
              <a:rPr lang="en-GB" sz="1050" dirty="0"/>
              <a:t>image from </a:t>
            </a:r>
            <a:r>
              <a:rPr lang="en-GB" sz="1050" dirty="0" smtClean="0"/>
              <a:t>HCGC B) gamma image from XRI-UNO</a:t>
            </a:r>
            <a:endParaRPr lang="en-GB" sz="1050" dirty="0"/>
          </a:p>
        </p:txBody>
      </p:sp>
      <p:sp>
        <p:nvSpPr>
          <p:cNvPr id="21" name="Rectangle 20"/>
          <p:cNvSpPr/>
          <p:nvPr/>
        </p:nvSpPr>
        <p:spPr>
          <a:xfrm>
            <a:off x="90116" y="4860751"/>
            <a:ext cx="1481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chemeClr val="tx2"/>
                </a:solidFill>
              </a:rPr>
              <a:t>Research Aim</a:t>
            </a:r>
            <a:endParaRPr lang="en-GB" sz="1800" b="1" dirty="0">
              <a:solidFill>
                <a:schemeClr val="tx2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590" y="5292799"/>
            <a:ext cx="34159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/>
              <a:t>The main purpose of this work was to compare the efficacy </a:t>
            </a:r>
            <a:r>
              <a:rPr lang="en-GB" sz="1400" dirty="0" smtClean="0"/>
              <a:t>for </a:t>
            </a:r>
            <a:r>
              <a:rPr lang="en-GB" sz="1400" dirty="0"/>
              <a:t>medical imaging of the scintillator based </a:t>
            </a:r>
            <a:r>
              <a:rPr lang="en-GB" sz="1400" dirty="0" smtClean="0"/>
              <a:t>camera Hybrid Compact Gamma </a:t>
            </a:r>
            <a:r>
              <a:rPr lang="en-GB" sz="1400" dirty="0"/>
              <a:t>Camera (</a:t>
            </a:r>
            <a:r>
              <a:rPr lang="en-GB" sz="1400" dirty="0" smtClean="0"/>
              <a:t>HCGC) Figure 1, </a:t>
            </a:r>
            <a:r>
              <a:rPr lang="en-GB" sz="1400" dirty="0"/>
              <a:t>developed in the Space Research Centre, University of Leicester and the XRI-UNO </a:t>
            </a:r>
            <a:r>
              <a:rPr lang="en-GB" sz="1400" dirty="0" smtClean="0"/>
              <a:t>Figure 2, </a:t>
            </a:r>
            <a:r>
              <a:rPr lang="en-GB" sz="1400" dirty="0" err="1" smtClean="0"/>
              <a:t>CdTe</a:t>
            </a:r>
            <a:r>
              <a:rPr lang="en-GB" sz="1400" dirty="0" smtClean="0"/>
              <a:t> </a:t>
            </a:r>
            <a:r>
              <a:rPr lang="en-GB" sz="1400" dirty="0"/>
              <a:t>semiconductor based detector provided by X-Ray </a:t>
            </a:r>
            <a:r>
              <a:rPr lang="en-GB" sz="1400" dirty="0" err="1"/>
              <a:t>Imatek</a:t>
            </a:r>
            <a:r>
              <a:rPr lang="en-GB" sz="1400" dirty="0"/>
              <a:t> </a:t>
            </a:r>
            <a:r>
              <a:rPr lang="en-GB" sz="1400" dirty="0" smtClean="0"/>
              <a:t>Company.</a:t>
            </a:r>
            <a:endParaRPr lang="en-GB" sz="1400" dirty="0"/>
          </a:p>
        </p:txBody>
      </p:sp>
      <p:sp>
        <p:nvSpPr>
          <p:cNvPr id="24" name="Rectangle 23"/>
          <p:cNvSpPr/>
          <p:nvPr/>
        </p:nvSpPr>
        <p:spPr>
          <a:xfrm>
            <a:off x="7900408" y="1475989"/>
            <a:ext cx="7775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chemeClr val="tx2"/>
                </a:solidFill>
              </a:rPr>
              <a:t>Result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907552" y="1946974"/>
            <a:ext cx="26641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/>
              <a:t>In Figure 3, a 0.45mm diameter cannula tube was filled with 0.63 </a:t>
            </a:r>
            <a:r>
              <a:rPr lang="en-GB" sz="1400" dirty="0" err="1" smtClean="0"/>
              <a:t>MBq</a:t>
            </a:r>
            <a:r>
              <a:rPr lang="en-GB" sz="1400" dirty="0" smtClean="0"/>
              <a:t> </a:t>
            </a:r>
            <a:r>
              <a:rPr lang="en-GB" sz="1400" baseline="30000" dirty="0" smtClean="0"/>
              <a:t>99m</a:t>
            </a:r>
            <a:r>
              <a:rPr lang="en-GB" sz="1400" dirty="0" smtClean="0"/>
              <a:t>Tc. Tow imaging sets represented the gamma image from HCGC and XRI-UNO (Figure 3 A and B). The gamma image from HCGC has higher system spatial resolution.</a:t>
            </a:r>
            <a:endParaRPr lang="en-GB" sz="1400" dirty="0"/>
          </a:p>
        </p:txBody>
      </p:sp>
      <p:sp>
        <p:nvSpPr>
          <p:cNvPr id="26" name="Rectangle 25"/>
          <p:cNvSpPr/>
          <p:nvPr/>
        </p:nvSpPr>
        <p:spPr>
          <a:xfrm>
            <a:off x="7900408" y="3771339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chemeClr val="tx2"/>
                </a:solidFill>
              </a:rPr>
              <a:t>Conclusion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916710" y="4196997"/>
            <a:ext cx="26642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/>
              <a:t>The </a:t>
            </a:r>
            <a:r>
              <a:rPr lang="en-GB" sz="1400" dirty="0"/>
              <a:t>performance of the </a:t>
            </a:r>
            <a:r>
              <a:rPr lang="en-GB" sz="1400" dirty="0" smtClean="0"/>
              <a:t>HCGC </a:t>
            </a:r>
            <a:r>
              <a:rPr lang="en-GB" sz="1400" dirty="0"/>
              <a:t>and XRI-UNO were evaluated and </a:t>
            </a:r>
            <a:r>
              <a:rPr lang="en-GB" sz="1400" dirty="0" smtClean="0"/>
              <a:t>compared. The studies of the  initial images encourage </a:t>
            </a:r>
            <a:r>
              <a:rPr lang="en-GB" sz="1400" dirty="0"/>
              <a:t>us to carry out further evaluation in preparation for </a:t>
            </a:r>
            <a:r>
              <a:rPr lang="en-GB" sz="1400" dirty="0" smtClean="0"/>
              <a:t>HCGC </a:t>
            </a:r>
            <a:r>
              <a:rPr lang="en-GB" sz="1400" dirty="0"/>
              <a:t>uses in surgical theatre setting rather than </a:t>
            </a:r>
            <a:r>
              <a:rPr lang="en-GB" sz="1400" dirty="0" smtClean="0"/>
              <a:t>XRI-UNO.</a:t>
            </a:r>
            <a:endParaRPr lang="en-GB" sz="1400" dirty="0"/>
          </a:p>
        </p:txBody>
      </p:sp>
      <p:pic>
        <p:nvPicPr>
          <p:cNvPr id="29" name="Picture 28" descr="colwt PC new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75" y="147221"/>
            <a:ext cx="1708710" cy="4320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938988" y="6147603"/>
            <a:ext cx="197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 smtClean="0">
                <a:solidFill>
                  <a:schemeClr val="tx2"/>
                </a:solidFill>
              </a:rPr>
              <a:t>Acknowledgement</a:t>
            </a:r>
            <a:endParaRPr lang="en-GB" sz="1800" b="1" dirty="0">
              <a:solidFill>
                <a:schemeClr val="tx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38988" y="6539582"/>
            <a:ext cx="26642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dirty="0" smtClean="0"/>
              <a:t>L.K. Jambi would like to thank King Saud University, Riyadh, Saudi Arabia and Saudi Cultural Bureau, London for the financial  support.</a:t>
            </a:r>
            <a:endParaRPr lang="en-GB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2466380" y="756295"/>
            <a:ext cx="1158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Layal Jambi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642707" y="1024582"/>
            <a:ext cx="3792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Supervisors: </a:t>
            </a:r>
            <a:r>
              <a:rPr lang="en-GB" sz="1400" dirty="0" err="1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Dr.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 John Lees and </a:t>
            </a:r>
            <a:r>
              <a:rPr lang="en-GB" sz="1400" dirty="0" err="1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Prof.</a:t>
            </a:r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 Alan Perkins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050556" y="756295"/>
            <a:ext cx="2928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Department of Physics and Astronomy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257637" y="750539"/>
            <a:ext cx="23160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Contact: Lj97@le.ac.uk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926334" y="5148783"/>
            <a:ext cx="3580606" cy="1620000"/>
            <a:chOff x="3844429" y="5328983"/>
            <a:chExt cx="3580606" cy="1620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4429" y="5328983"/>
              <a:ext cx="1718295" cy="1620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6740" y="5328983"/>
              <a:ext cx="1718295" cy="1620000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3844429" y="5345062"/>
              <a:ext cx="3501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A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699271" y="5333639"/>
              <a:ext cx="3501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chemeClr val="bg1"/>
                  </a:solidFill>
                </a:rPr>
                <a:t>B</a:t>
              </a:r>
              <a:endParaRPr lang="en-GB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82" r="10550" b="14235"/>
          <a:stretch/>
        </p:blipFill>
        <p:spPr>
          <a:xfrm>
            <a:off x="4194572" y="1346434"/>
            <a:ext cx="2313881" cy="1800000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-2886" y="7309023"/>
            <a:ext cx="10693400" cy="29916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3377" tIns="61689" rIns="123377" bIns="61689"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57412" y="7309023"/>
            <a:ext cx="106359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Reference:  </a:t>
            </a:r>
            <a:r>
              <a:rPr lang="en-GB" sz="900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Jambi, L.K., J.E. Lees, S.L. Bugby, S. Tipper, M.S. Alqahtani, and A.C. Perkins, </a:t>
            </a:r>
            <a:r>
              <a:rPr lang="en-GB" sz="900" i="1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Evaluation of XRI-UNO </a:t>
            </a:r>
            <a:r>
              <a:rPr lang="en-GB" sz="900" i="1" dirty="0" err="1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CdTe</a:t>
            </a:r>
            <a:r>
              <a:rPr lang="en-GB" sz="900" i="1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 detector for nuclear medical imaging</a:t>
            </a:r>
            <a:r>
              <a:rPr lang="en-GB" sz="900" dirty="0">
                <a:solidFill>
                  <a:schemeClr val="tx2">
                    <a:lumMod val="50000"/>
                  </a:schemeClr>
                </a:solidFill>
                <a:latin typeface="Baskerville Old Face" panose="02020602080505020303" pitchFamily="18" charset="0"/>
              </a:rPr>
              <a:t>. Journal of Instrumentation, 2015. 10(06): p. P06012-P06012</a:t>
            </a:r>
            <a:endParaRPr lang="en-GB" sz="1000" i="1" dirty="0">
              <a:solidFill>
                <a:schemeClr val="tx2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29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1110</TotalTime>
  <Words>360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Leicester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lj97</dc:creator>
  <cp:lastModifiedBy>lj97</cp:lastModifiedBy>
  <cp:revision>44</cp:revision>
  <cp:lastPrinted>2015-05-26T13:10:10Z</cp:lastPrinted>
  <dcterms:created xsi:type="dcterms:W3CDTF">2015-05-05T11:03:57Z</dcterms:created>
  <dcterms:modified xsi:type="dcterms:W3CDTF">2015-06-29T15:46:20Z</dcterms:modified>
</cp:coreProperties>
</file>