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9" r:id="rId2"/>
    <p:sldId id="374" r:id="rId3"/>
    <p:sldId id="375" r:id="rId4"/>
    <p:sldId id="376" r:id="rId5"/>
    <p:sldId id="377" r:id="rId6"/>
    <p:sldId id="378" r:id="rId7"/>
  </p:sldIdLst>
  <p:sldSz cx="10287000" cy="6858000" type="35mm"/>
  <p:notesSz cx="7102475" cy="9369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rina Avery" initials="kha" lastIdx="3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38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1164" y="60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56"/>
    </p:cViewPr>
  </p:sorterViewPr>
  <p:notesViewPr>
    <p:cSldViewPr snapToGrid="0">
      <p:cViewPr varScale="1">
        <p:scale>
          <a:sx n="53" d="100"/>
          <a:sy n="53" d="100"/>
        </p:scale>
        <p:origin x="277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736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736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fld id="{7E7EE8F7-F1EC-4DC6-8120-DD76CF8D0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739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736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736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4957A37-53DA-4BD7-A02E-6DDDD10E1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997" y="4449223"/>
            <a:ext cx="5208482" cy="421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06" tIns="47253" rIns="94506" bIns="472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09613"/>
            <a:ext cx="5251450" cy="3500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57589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73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3FC5FCD-FE0A-448E-83C2-892B28FB43DA}" type="datetime1">
              <a:rPr lang="en-US" smtClean="0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AD3405-7D27-44E6-A563-3E53D09576E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01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3FC5FCD-FE0A-448E-83C2-892B28FB43DA}" type="datetime1">
              <a:rPr lang="en-US" smtClean="0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AD3405-7D27-44E6-A563-3E53D09576E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38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3FC5FCD-FE0A-448E-83C2-892B28FB43DA}" type="datetime1">
              <a:rPr lang="en-US" smtClean="0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AD3405-7D27-44E6-A563-3E53D09576E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86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3FC5FCD-FE0A-448E-83C2-892B28FB43DA}" type="datetime1">
              <a:rPr lang="en-US" smtClean="0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AD3405-7D27-44E6-A563-3E53D09576E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4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3FC5FCD-FE0A-448E-83C2-892B28FB43DA}" type="datetime1">
              <a:rPr lang="en-US" smtClean="0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AD3405-7D27-44E6-A563-3E53D09576E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09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85166" y="146304"/>
            <a:ext cx="991666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22263" y="381001"/>
            <a:ext cx="92583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400300" y="2819400"/>
            <a:ext cx="7380263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257925" y="6509004"/>
            <a:ext cx="3377565" cy="274320"/>
          </a:xfrm>
        </p:spPr>
        <p:txBody>
          <a:bodyPr vert="horz" rtlCol="0"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9718821" y="6509004"/>
            <a:ext cx="522324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A4E0533-C15D-424D-8AAB-E8A7C44AED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800225" y="6509004"/>
            <a:ext cx="4395897" cy="274320"/>
          </a:xfrm>
        </p:spPr>
        <p:txBody>
          <a:bodyPr vert="horz" rtlCol="0"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61941" y="1424588"/>
            <a:ext cx="9001125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24323-413E-4F63-A8B0-82BF6FB046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6257925" y="6400800"/>
            <a:ext cx="3377565" cy="27432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7325" y="6400800"/>
            <a:ext cx="4738797" cy="27432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45920"/>
            <a:ext cx="4543425" cy="4526280"/>
          </a:xfrm>
        </p:spPr>
        <p:txBody>
          <a:bodyPr/>
          <a:lstStyle>
            <a:lvl1pPr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45920"/>
            <a:ext cx="4543425" cy="4526280"/>
          </a:xfrm>
        </p:spPr>
        <p:txBody>
          <a:bodyPr/>
          <a:lstStyle>
            <a:lvl1pPr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721215" y="6514568"/>
            <a:ext cx="522324" cy="274320"/>
          </a:xfrm>
        </p:spPr>
        <p:txBody>
          <a:bodyPr/>
          <a:lstStyle/>
          <a:p>
            <a:pPr>
              <a:defRPr/>
            </a:pPr>
            <a:fld id="{45C17524-CFF2-4FC5-8E6D-77C61700B4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1941" y="1424588"/>
            <a:ext cx="9001125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85166" y="147085"/>
            <a:ext cx="9912202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457325" y="6400800"/>
            <a:ext cx="4738797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 b="1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257925" y="6400800"/>
            <a:ext cx="3377565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718821" y="6514568"/>
            <a:ext cx="522324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774AA131-328F-4925-88B1-BB9BBE690F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14350" y="253536"/>
            <a:ext cx="92583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14350" y="1646237"/>
            <a:ext cx="92583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b="1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2263" y="381000"/>
            <a:ext cx="9258300" cy="2800081"/>
          </a:xfrm>
        </p:spPr>
        <p:txBody>
          <a:bodyPr/>
          <a:lstStyle/>
          <a:p>
            <a:r>
              <a:rPr lang="ar-SA" sz="5400" dirty="0" smtClean="0">
                <a:solidFill>
                  <a:schemeClr val="tx1"/>
                </a:solidFill>
              </a:rPr>
              <a:t>فحص وتقييم سلوك الأطفال والمراهقين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3600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" y="3124200"/>
            <a:ext cx="10020300" cy="3276600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endParaRPr lang="ar-SA" dirty="0" smtClean="0"/>
          </a:p>
          <a:p>
            <a:pPr algn="ctr">
              <a:lnSpc>
                <a:spcPct val="80000"/>
              </a:lnSpc>
            </a:pPr>
            <a:r>
              <a:rPr lang="ar-SA" dirty="0" smtClean="0"/>
              <a:t>د. أحمد الشايع</a:t>
            </a:r>
          </a:p>
          <a:p>
            <a:pPr algn="ctr">
              <a:lnSpc>
                <a:spcPct val="80000"/>
              </a:lnSpc>
            </a:pPr>
            <a:endParaRPr lang="ar-SA" dirty="0" smtClean="0"/>
          </a:p>
          <a:p>
            <a:pPr>
              <a:lnSpc>
                <a:spcPct val="80000"/>
              </a:lnSpc>
            </a:pPr>
            <a:endParaRPr lang="ar-SA" dirty="0" smtClean="0"/>
          </a:p>
          <a:p>
            <a:pPr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63285" y="6400152"/>
            <a:ext cx="6032837" cy="27432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أغراض وأهداف الفحص والتقييم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887795"/>
            <a:ext cx="9258300" cy="4021745"/>
          </a:xfrm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تحديد مستويات الأداء الحالي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تحديد مستويات العجز والضعف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تحديد مدى الحاجة للتدخل الإرشادي/العيادي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تحديد نوع ومستوى التدخل المطلوب (حال الحاجه له)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التشخيص وتصنيف المشاكل</a:t>
            </a:r>
            <a:endParaRPr lang="ar-SA" dirty="0" smtClean="0"/>
          </a:p>
          <a:p>
            <a:pPr marL="0" indent="0">
              <a:buNone/>
            </a:pPr>
            <a:r>
              <a:rPr lang="en-US" sz="2600" dirty="0" smtClean="0"/>
              <a:t>	</a:t>
            </a:r>
            <a:endParaRPr lang="en-US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3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أنواع أدوات التقييم/القياس (السمة المقاسة)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887795"/>
            <a:ext cx="9258300" cy="4021745"/>
          </a:xfrm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قياس الأداء الذهني والقدرات العقلية.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قياس الأداء الإجتماعي.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قياس وتقييم الأعراض المرضية.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قياس وتقييم السمات الشخصية غير </a:t>
            </a:r>
            <a:r>
              <a:rPr lang="ar-SA" dirty="0" err="1" smtClean="0"/>
              <a:t>ماسبق</a:t>
            </a:r>
            <a:endParaRPr lang="ar-SA" dirty="0" smtClean="0"/>
          </a:p>
          <a:p>
            <a:pPr marL="514350" indent="-514350" algn="r" rtl="1">
              <a:buFont typeface="+mj-lt"/>
              <a:buAutoNum type="arabicPeriod"/>
            </a:pPr>
            <a:endParaRPr lang="ar-SA" dirty="0" smtClean="0"/>
          </a:p>
          <a:p>
            <a:pPr marL="0" indent="0">
              <a:buNone/>
            </a:pPr>
            <a:r>
              <a:rPr lang="en-US" sz="2600" dirty="0" smtClean="0"/>
              <a:t>	</a:t>
            </a:r>
            <a:endParaRPr lang="en-US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63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أنواع أدوات التقييم/القياس (طريقة القياس)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887795"/>
            <a:ext cx="9258300" cy="4021745"/>
          </a:xfrm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التقرير الذاتي.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المقابلات المقننة وشبه المقننة.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أدوات الملاحظة وقوائم الشطب </a:t>
            </a:r>
            <a:r>
              <a:rPr lang="en-US" dirty="0" smtClean="0"/>
              <a:t>Checklists</a:t>
            </a:r>
            <a:r>
              <a:rPr lang="ar-SA" dirty="0" smtClean="0"/>
              <a:t>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تقديرات الملاحظين (الاسرة، الوالدين، المعلمين، الأقران).</a:t>
            </a:r>
          </a:p>
          <a:p>
            <a:pPr marL="514350" indent="-514350" algn="r" rtl="1">
              <a:buFont typeface="+mj-lt"/>
              <a:buAutoNum type="arabicPeriod"/>
            </a:pPr>
            <a:endParaRPr lang="ar-SA" dirty="0" smtClean="0"/>
          </a:p>
          <a:p>
            <a:pPr marL="0" indent="0">
              <a:buNone/>
            </a:pPr>
            <a:r>
              <a:rPr lang="en-US" sz="2600" dirty="0" smtClean="0"/>
              <a:t>	</a:t>
            </a:r>
            <a:endParaRPr lang="en-US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8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أمثلة من أدوات التقييم شائعة الإستخدام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887795"/>
            <a:ext cx="9258300" cy="4021745"/>
          </a:xfrm>
        </p:spPr>
        <p:txBody>
          <a:bodyPr>
            <a:normAutofit fontScale="850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سلسلة مقاييس وكسلر للذكاء.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مقياس بيركس لتقدير السلوك.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مقياس فاينلاند للسلوك التكيفي.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مقياس السلوك التكيفي.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مقابله </a:t>
            </a:r>
            <a:r>
              <a:rPr lang="en-US" dirty="0">
                <a:effectLst/>
              </a:rPr>
              <a:t>KIDDIE-SADS (K-SADS)</a:t>
            </a:r>
          </a:p>
          <a:p>
            <a:pPr marL="0" indent="0" algn="r" rtl="1">
              <a:buNone/>
            </a:pPr>
            <a:endParaRPr lang="en-US" dirty="0" smtClean="0"/>
          </a:p>
          <a:p>
            <a:pPr marL="0" indent="0">
              <a:buNone/>
            </a:pPr>
            <a:r>
              <a:rPr lang="ar-SA" dirty="0" smtClean="0">
                <a:effectLst/>
              </a:rPr>
              <a:t>)</a:t>
            </a:r>
            <a:r>
              <a:rPr lang="en-US" dirty="0" smtClean="0">
                <a:effectLst/>
              </a:rPr>
              <a:t>Schedule </a:t>
            </a:r>
            <a:r>
              <a:rPr lang="en-US" dirty="0">
                <a:effectLst/>
              </a:rPr>
              <a:t>for Affective Disorders &amp; Schizophrenia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For School Age Children (6-18 years</a:t>
            </a:r>
            <a:r>
              <a:rPr lang="en-US" dirty="0" smtClean="0">
                <a:effectLst/>
              </a:rPr>
              <a:t>.)</a:t>
            </a:r>
            <a:endParaRPr lang="en-US" dirty="0" smtClean="0"/>
          </a:p>
          <a:p>
            <a:pPr marL="514350" indent="-514350" algn="r" rtl="1">
              <a:buFont typeface="+mj-lt"/>
              <a:buAutoNum type="arabicPeriod"/>
            </a:pPr>
            <a:endParaRPr lang="ar-SA" dirty="0" smtClean="0"/>
          </a:p>
          <a:p>
            <a:pPr marL="514350" indent="-514350" algn="r" rtl="1">
              <a:buFont typeface="+mj-lt"/>
              <a:buAutoNum type="arabicPeriod" startAt="6"/>
            </a:pPr>
            <a:r>
              <a:rPr lang="ar-SA" dirty="0" smtClean="0"/>
              <a:t>غير ذلك...</a:t>
            </a:r>
          </a:p>
          <a:p>
            <a:pPr marL="514350" indent="-514350" algn="r" rtl="1">
              <a:buFont typeface="+mj-lt"/>
              <a:buAutoNum type="arabicPeriod" startAt="6"/>
            </a:pPr>
            <a:endParaRPr lang="ar-SA" dirty="0" smtClean="0"/>
          </a:p>
          <a:p>
            <a:pPr marL="0" indent="0">
              <a:buNone/>
            </a:pPr>
            <a:r>
              <a:rPr lang="en-US" sz="2600" dirty="0" smtClean="0"/>
              <a:t>	</a:t>
            </a:r>
            <a:endParaRPr lang="en-US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80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4800" dirty="0" smtClean="0"/>
              <a:t>إعتبارات مهمة في تقييم سلوك الأطفال والمراهقين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887795"/>
            <a:ext cx="9258300" cy="4787325"/>
          </a:xfrm>
        </p:spPr>
        <p:txBody>
          <a:bodyPr>
            <a:normAutofit fontScale="85000" lnSpcReduction="20000"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ar-SA" dirty="0" smtClean="0"/>
              <a:t>قرار ذي تبعات قد تكون طويلة الامد على مستقبل الطفل – خطير!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SA" dirty="0" smtClean="0"/>
              <a:t>الإعتبارات العلمية/المنهجية:</a:t>
            </a:r>
          </a:p>
          <a:p>
            <a:pPr marL="2114550" indent="-514350" algn="r" rtl="1">
              <a:buFont typeface="+mj-lt"/>
              <a:buAutoNum type="arabicPeriod"/>
            </a:pPr>
            <a:r>
              <a:rPr lang="ar-SA" dirty="0" smtClean="0"/>
              <a:t>الثبات</a:t>
            </a:r>
          </a:p>
          <a:p>
            <a:pPr marL="2114550" indent="-514350" algn="r" rtl="1">
              <a:buFont typeface="+mj-lt"/>
              <a:buAutoNum type="arabicPeriod"/>
            </a:pPr>
            <a:r>
              <a:rPr lang="ar-SA" dirty="0" smtClean="0"/>
              <a:t>الصدق</a:t>
            </a:r>
          </a:p>
          <a:p>
            <a:pPr marL="2114550" indent="-514350" algn="r" rtl="1">
              <a:buFont typeface="+mj-lt"/>
              <a:buAutoNum type="arabicPeriod"/>
            </a:pPr>
            <a:r>
              <a:rPr lang="ar-SA" dirty="0" smtClean="0"/>
              <a:t>التقنين (توفر معايير حديثة ومناسبة للطفل).</a:t>
            </a:r>
          </a:p>
          <a:p>
            <a:pPr marL="514350" indent="-457200" algn="r" rtl="1">
              <a:buFont typeface="Wingdings" panose="05000000000000000000" pitchFamily="2" charset="2"/>
              <a:buChar char="§"/>
            </a:pPr>
            <a:r>
              <a:rPr lang="ar-SA" dirty="0" smtClean="0"/>
              <a:t>تحديد الغرض من التقييم بدقة – تجنب التقييم العشوائي والبحث غير الموجه!</a:t>
            </a:r>
          </a:p>
          <a:p>
            <a:pPr marL="514350" indent="-457200" algn="r" rtl="1">
              <a:buFont typeface="Wingdings" panose="05000000000000000000" pitchFamily="2" charset="2"/>
              <a:buChar char="§"/>
            </a:pPr>
            <a:r>
              <a:rPr lang="ar-SA" dirty="0" smtClean="0"/>
              <a:t>أخذ العوامل النمائية بعين الإعتبار!</a:t>
            </a:r>
          </a:p>
          <a:p>
            <a:pPr marL="514350" indent="-457200" algn="r" rtl="1">
              <a:buFont typeface="Wingdings" panose="05000000000000000000" pitchFamily="2" charset="2"/>
              <a:buChar char="§"/>
            </a:pPr>
            <a:r>
              <a:rPr lang="ar-SA" dirty="0" smtClean="0"/>
              <a:t>إعادة التقييم لأغراض تحري الدقة في إتخاذ القرار.</a:t>
            </a:r>
          </a:p>
          <a:p>
            <a:pPr marL="514350" indent="-457200" algn="r" rtl="1">
              <a:buFont typeface="Wingdings" panose="05000000000000000000" pitchFamily="2" charset="2"/>
              <a:buChar char="§"/>
            </a:pPr>
            <a:r>
              <a:rPr lang="ar-SA" dirty="0" smtClean="0"/>
              <a:t>القرار كنتيجة كلية لإستخدام عدة طرق وأدوات للتقييم – ليس أداة واحدة! </a:t>
            </a:r>
          </a:p>
          <a:p>
            <a:pPr marL="514350" indent="-457200" algn="r" rtl="1">
              <a:buFont typeface="Wingdings" panose="05000000000000000000" pitchFamily="2" charset="2"/>
              <a:buChar char="§"/>
            </a:pPr>
            <a:r>
              <a:rPr lang="ar-SA" dirty="0" smtClean="0"/>
              <a:t>ضرورة إجراء دراسة حالة للطفل، وتوظيفها كإطار عام «تُفسر» نتائج المقاييس على أساسه. </a:t>
            </a:r>
            <a:endParaRPr lang="ar-SA" dirty="0" smtClean="0"/>
          </a:p>
          <a:p>
            <a:pPr marL="514350" indent="-457200" algn="r" rtl="1">
              <a:buFont typeface="Wingdings" panose="05000000000000000000" pitchFamily="2" charset="2"/>
              <a:buChar char="§"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>
              <a:buNone/>
            </a:pPr>
            <a:r>
              <a:rPr lang="en-US" sz="2600" dirty="0" smtClean="0"/>
              <a:t>	</a:t>
            </a:r>
            <a:endParaRPr lang="en-US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11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ring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Kring</Template>
  <TotalTime>1485</TotalTime>
  <Pages>37</Pages>
  <Words>250</Words>
  <Application>Microsoft Office PowerPoint</Application>
  <PresentationFormat>35mm Slides</PresentationFormat>
  <Paragraphs>65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Rockwell</vt:lpstr>
      <vt:lpstr>Times New Roman</vt:lpstr>
      <vt:lpstr>Wingdings</vt:lpstr>
      <vt:lpstr>Wingdings 2</vt:lpstr>
      <vt:lpstr>Kring</vt:lpstr>
      <vt:lpstr>فحص وتقييم سلوك الأطفال والمراهقين </vt:lpstr>
      <vt:lpstr>أغراض وأهداف الفحص والتقييم</vt:lpstr>
      <vt:lpstr>أنواع أدوات التقييم/القياس (السمة المقاسة)</vt:lpstr>
      <vt:lpstr>أنواع أدوات التقييم/القياس (طريقة القياس)</vt:lpstr>
      <vt:lpstr>أمثلة من أدوات التقييم شائعة الإستخدام</vt:lpstr>
      <vt:lpstr>إعتبارات مهمة في تقييم سلوك الأطفال والمراهقين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 Lecture Notes Presentation  Chapter 2  Current Paradigms in Psychopathology</dc:title>
  <dc:creator>MNina</dc:creator>
  <cp:lastModifiedBy>Sony Vaio</cp:lastModifiedBy>
  <cp:revision>295</cp:revision>
  <cp:lastPrinted>1997-05-05T16:48:04Z</cp:lastPrinted>
  <dcterms:created xsi:type="dcterms:W3CDTF">2012-01-25T17:37:17Z</dcterms:created>
  <dcterms:modified xsi:type="dcterms:W3CDTF">2015-11-29T11:56:40Z</dcterms:modified>
</cp:coreProperties>
</file>