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1" r:id="rId4"/>
  </p:sldMasterIdLst>
  <p:notesMasterIdLst>
    <p:notesMasterId r:id="rId76"/>
  </p:notesMasterIdLst>
  <p:sldIdLst>
    <p:sldId id="368" r:id="rId5"/>
    <p:sldId id="256" r:id="rId6"/>
    <p:sldId id="365" r:id="rId7"/>
    <p:sldId id="571" r:id="rId8"/>
    <p:sldId id="363" r:id="rId9"/>
    <p:sldId id="257" r:id="rId10"/>
    <p:sldId id="258" r:id="rId11"/>
    <p:sldId id="537" r:id="rId12"/>
    <p:sldId id="580" r:id="rId13"/>
    <p:sldId id="360" r:id="rId14"/>
    <p:sldId id="531" r:id="rId15"/>
    <p:sldId id="572" r:id="rId16"/>
    <p:sldId id="573" r:id="rId17"/>
    <p:sldId id="542" r:id="rId18"/>
    <p:sldId id="538" r:id="rId19"/>
    <p:sldId id="539" r:id="rId20"/>
    <p:sldId id="541" r:id="rId21"/>
    <p:sldId id="581" r:id="rId22"/>
    <p:sldId id="544" r:id="rId23"/>
    <p:sldId id="606" r:id="rId24"/>
    <p:sldId id="582" r:id="rId25"/>
    <p:sldId id="578" r:id="rId26"/>
    <p:sldId id="607" r:id="rId27"/>
    <p:sldId id="608" r:id="rId28"/>
    <p:sldId id="579" r:id="rId29"/>
    <p:sldId id="551" r:id="rId30"/>
    <p:sldId id="609" r:id="rId31"/>
    <p:sldId id="577" r:id="rId32"/>
    <p:sldId id="553" r:id="rId33"/>
    <p:sldId id="554" r:id="rId34"/>
    <p:sldId id="583" r:id="rId35"/>
    <p:sldId id="584" r:id="rId36"/>
    <p:sldId id="547" r:id="rId37"/>
    <p:sldId id="548" r:id="rId38"/>
    <p:sldId id="574" r:id="rId39"/>
    <p:sldId id="591" r:id="rId40"/>
    <p:sldId id="592" r:id="rId41"/>
    <p:sldId id="593" r:id="rId42"/>
    <p:sldId id="595" r:id="rId43"/>
    <p:sldId id="597" r:id="rId44"/>
    <p:sldId id="598" r:id="rId45"/>
    <p:sldId id="599" r:id="rId46"/>
    <p:sldId id="586" r:id="rId47"/>
    <p:sldId id="556" r:id="rId48"/>
    <p:sldId id="557" r:id="rId49"/>
    <p:sldId id="558" r:id="rId50"/>
    <p:sldId id="585" r:id="rId51"/>
    <p:sldId id="560" r:id="rId52"/>
    <p:sldId id="561" r:id="rId53"/>
    <p:sldId id="587" r:id="rId54"/>
    <p:sldId id="562" r:id="rId55"/>
    <p:sldId id="564" r:id="rId56"/>
    <p:sldId id="563" r:id="rId57"/>
    <p:sldId id="565" r:id="rId58"/>
    <p:sldId id="566" r:id="rId59"/>
    <p:sldId id="588" r:id="rId60"/>
    <p:sldId id="497" r:id="rId61"/>
    <p:sldId id="600" r:id="rId62"/>
    <p:sldId id="602" r:id="rId63"/>
    <p:sldId id="601" r:id="rId64"/>
    <p:sldId id="603" r:id="rId65"/>
    <p:sldId id="604" r:id="rId66"/>
    <p:sldId id="610" r:id="rId67"/>
    <p:sldId id="605" r:id="rId68"/>
    <p:sldId id="612" r:id="rId69"/>
    <p:sldId id="526" r:id="rId70"/>
    <p:sldId id="528" r:id="rId71"/>
    <p:sldId id="535" r:id="rId72"/>
    <p:sldId id="611" r:id="rId73"/>
    <p:sldId id="576" r:id="rId74"/>
    <p:sldId id="352" r:id="rId75"/>
  </p:sldIdLst>
  <p:sldSz cx="9144000" cy="6858000" type="screen4x3"/>
  <p:notesSz cx="6858000" cy="1005205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p:clrMru>
</p:presentationPr>
</file>

<file path=ppt/tableStyles.xml><?xml version="1.0" encoding="utf-8"?>
<a:tblStyleLst xmlns:a="http://schemas.openxmlformats.org/drawingml/2006/main" def="{5C22544A-7EE6-4342-B048-85BDC9FD1C3A}">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8791" autoAdjust="0"/>
    <p:restoredTop sz="93559" autoAdjust="0"/>
  </p:normalViewPr>
  <p:slideViewPr>
    <p:cSldViewPr>
      <p:cViewPr>
        <p:scale>
          <a:sx n="68" d="100"/>
          <a:sy n="68" d="100"/>
        </p:scale>
        <p:origin x="-155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3886200" y="0"/>
            <a:ext cx="2971800" cy="50260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200"/>
            </a:lvl1pPr>
          </a:lstStyle>
          <a:p>
            <a:pPr>
              <a:defRPr/>
            </a:pPr>
            <a:endParaRPr lang="en-US"/>
          </a:p>
        </p:txBody>
      </p:sp>
      <p:sp>
        <p:nvSpPr>
          <p:cNvPr id="23555" name="Rectangle 3"/>
          <p:cNvSpPr>
            <a:spLocks noGrp="1" noChangeArrowheads="1"/>
          </p:cNvSpPr>
          <p:nvPr>
            <p:ph type="dt" idx="1"/>
          </p:nvPr>
        </p:nvSpPr>
        <p:spPr bwMode="auto">
          <a:xfrm>
            <a:off x="1588" y="0"/>
            <a:ext cx="2971800" cy="50260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a:lvl1pPr>
          </a:lstStyle>
          <a:p>
            <a:pPr>
              <a:defRPr/>
            </a:pPr>
            <a:endParaRPr lang="en-US"/>
          </a:p>
        </p:txBody>
      </p:sp>
      <p:sp>
        <p:nvSpPr>
          <p:cNvPr id="107524" name="Rectangle 4"/>
          <p:cNvSpPr>
            <a:spLocks noGrp="1" noRot="1" noChangeAspect="1" noChangeArrowheads="1" noTextEdit="1"/>
          </p:cNvSpPr>
          <p:nvPr>
            <p:ph type="sldImg" idx="2"/>
          </p:nvPr>
        </p:nvSpPr>
        <p:spPr bwMode="auto">
          <a:xfrm>
            <a:off x="917575" y="754063"/>
            <a:ext cx="5022850" cy="3768725"/>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685800" y="4774724"/>
            <a:ext cx="5486400" cy="452342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558" name="Rectangle 6"/>
          <p:cNvSpPr>
            <a:spLocks noGrp="1" noChangeArrowheads="1"/>
          </p:cNvSpPr>
          <p:nvPr>
            <p:ph type="ftr" sz="quarter" idx="4"/>
          </p:nvPr>
        </p:nvSpPr>
        <p:spPr bwMode="auto">
          <a:xfrm>
            <a:off x="3886200" y="9547703"/>
            <a:ext cx="2971800" cy="50260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200"/>
            </a:lvl1pPr>
          </a:lstStyle>
          <a:p>
            <a:pPr>
              <a:defRPr/>
            </a:pPr>
            <a:endParaRPr lang="en-US"/>
          </a:p>
        </p:txBody>
      </p:sp>
      <p:sp>
        <p:nvSpPr>
          <p:cNvPr id="23559" name="Rectangle 7"/>
          <p:cNvSpPr>
            <a:spLocks noGrp="1" noChangeArrowheads="1"/>
          </p:cNvSpPr>
          <p:nvPr>
            <p:ph type="sldNum" sz="quarter" idx="5"/>
          </p:nvPr>
        </p:nvSpPr>
        <p:spPr bwMode="auto">
          <a:xfrm>
            <a:off x="1588" y="9547703"/>
            <a:ext cx="2971800" cy="50260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lvl1pPr>
          </a:lstStyle>
          <a:p>
            <a:pPr>
              <a:defRPr/>
            </a:pPr>
            <a:fld id="{D5AAC4B0-2838-4C19-BAF8-69F33C9D4C7A}"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faqs.org/nutrition/Diab-Em/Eating-Habits.html" TargetMode="External"/><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faqs.org/nutrition/Diab-Em/Eating-Habits.html"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err="1" smtClean="0"/>
              <a:t>ماهذا</a:t>
            </a:r>
            <a:r>
              <a:rPr lang="ar-SA" baseline="0" dirty="0" smtClean="0"/>
              <a:t> </a:t>
            </a:r>
            <a:r>
              <a:rPr lang="ar-SA" baseline="0" dirty="0" err="1" smtClean="0"/>
              <a:t>ياااااارع</a:t>
            </a:r>
            <a:r>
              <a:rPr lang="ar-SA" baseline="0" dirty="0" smtClean="0"/>
              <a:t> تؤخذ مني بعدما تعبت شهر اجهز محاضرة 70 صفحة 11 قعدة </a:t>
            </a:r>
            <a:r>
              <a:rPr lang="ar-SA" baseline="0" dirty="0" err="1" smtClean="0"/>
              <a:t>1435هـ</a:t>
            </a:r>
            <a:r>
              <a:rPr lang="ar-SA" baseline="0" dirty="0" smtClean="0"/>
              <a:t>  </a:t>
            </a:r>
          </a:p>
          <a:p>
            <a:endParaRPr lang="ar-SA" baseline="0" dirty="0" smtClean="0"/>
          </a:p>
          <a:p>
            <a:r>
              <a:rPr lang="en-US" baseline="0" dirty="0" smtClean="0"/>
              <a:t>To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Not</a:t>
            </a:r>
            <a:r>
              <a:rPr lang="en-US" baseline="0" dirty="0" smtClean="0"/>
              <a:t> Works …link not find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smtClean="0"/>
          </a:p>
          <a:p>
            <a:r>
              <a:rPr lang="en-US" dirty="0" smtClean="0"/>
              <a:t>Think What</a:t>
            </a:r>
            <a:r>
              <a:rPr lang="en-US" baseline="0" dirty="0" smtClean="0"/>
              <a:t> Dates ; Onion ; Garlic  </a:t>
            </a:r>
            <a:r>
              <a:rPr lang="ar-SA" baseline="0" dirty="0" smtClean="0"/>
              <a:t>ثوم </a:t>
            </a:r>
            <a:r>
              <a:rPr lang="en-US" baseline="0" dirty="0" smtClean="0"/>
              <a:t>Can Do  </a:t>
            </a:r>
            <a:endParaRPr lang="ar-SA" baseline="0" dirty="0" smtClean="0"/>
          </a:p>
          <a:p>
            <a:endParaRPr lang="ar-SA" baseline="0" dirty="0" smtClean="0"/>
          </a:p>
          <a:p>
            <a:r>
              <a:rPr lang="ar-SA" baseline="0" dirty="0" smtClean="0"/>
              <a:t>بصل  ثوم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err="1" smtClean="0"/>
              <a:t>Yor</a:t>
            </a:r>
            <a:r>
              <a:rPr lang="en-US" baseline="0" dirty="0" smtClean="0"/>
              <a:t> eat cheese you are B12  </a:t>
            </a:r>
            <a:endParaRPr lang="en-US" dirty="0" smtClean="0"/>
          </a:p>
          <a:p>
            <a:r>
              <a:rPr lang="en-US" dirty="0" smtClean="0"/>
              <a:t>Nutrition You Are What You Eat</a:t>
            </a:r>
          </a:p>
          <a:p>
            <a:endParaRPr lang="en-US" dirty="0" smtClean="0"/>
          </a:p>
          <a:p>
            <a:r>
              <a:rPr lang="en-US" dirty="0" smtClean="0"/>
              <a:t> </a:t>
            </a:r>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Place of HE and N</a:t>
            </a:r>
            <a:r>
              <a:rPr lang="en-US" baseline="0" dirty="0" smtClean="0"/>
              <a:t> in Ideal Wellness Model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ar-SA" dirty="0" smtClean="0"/>
              <a:t>نهاية</a:t>
            </a:r>
            <a:r>
              <a:rPr lang="ar-SA" baseline="0" dirty="0" smtClean="0"/>
              <a:t> اختبار 1 </a:t>
            </a:r>
          </a:p>
          <a:p>
            <a:pPr algn="ct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A1760D8E-A842-4253-BC11-997A91276EB1}" type="slidenum">
              <a:rPr lang="en-US"/>
              <a:pPr/>
              <a:t>36</a:t>
            </a:fld>
            <a:endParaRPr lang="en-US"/>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endParaRPr lang="ar-SA"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CA6429FE-DE82-4B2A-B2C4-7C00F93D7A94}" type="slidenum">
              <a:rPr lang="en-US"/>
              <a:pPr/>
              <a:t>37</a:t>
            </a:fld>
            <a:endParaRPr lang="en-U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endParaRPr lang="ar-S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3681320B-1FDD-427D-99DC-F5D84A84B6CD}" type="slidenum">
              <a:rPr lang="en-US"/>
              <a:pPr/>
              <a:t>38</a:t>
            </a:fld>
            <a:endParaRPr lang="en-US"/>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xfrm>
            <a:off x="914400" y="4774724"/>
            <a:ext cx="5029200" cy="4523423"/>
          </a:xfrm>
          <a:noFill/>
          <a:ln/>
        </p:spPr>
        <p:txBody>
          <a:bodyPr/>
          <a:lstStyle/>
          <a:p>
            <a:r>
              <a:rPr lang="en-US" dirty="0" smtClean="0">
                <a:cs typeface="Times New Roman" pitchFamily="18" charset="0"/>
              </a:rPr>
              <a:t>Redraw your Self ADA Nutrition Education Care Process showing</a:t>
            </a:r>
            <a:r>
              <a:rPr lang="en-US" baseline="0" dirty="0" smtClean="0">
                <a:cs typeface="Times New Roman" pitchFamily="18" charset="0"/>
              </a:rPr>
              <a:t> the relationship between Patient\Client &amp; Dietetics\NHE professional </a:t>
            </a:r>
          </a:p>
          <a:p>
            <a:r>
              <a:rPr lang="en-US" baseline="0" dirty="0" smtClean="0">
                <a:cs typeface="Times New Roman" pitchFamily="18" charset="0"/>
              </a:rPr>
              <a:t>Health </a:t>
            </a:r>
            <a:r>
              <a:rPr lang="en-US" dirty="0" smtClean="0">
                <a:cs typeface="Times New Roman" pitchFamily="18" charset="0"/>
              </a:rPr>
              <a:t> ADA = American</a:t>
            </a:r>
            <a:r>
              <a:rPr lang="en-US" baseline="0" dirty="0" smtClean="0">
                <a:cs typeface="Times New Roman" pitchFamily="18" charset="0"/>
              </a:rPr>
              <a:t> Dietary Association </a:t>
            </a:r>
            <a:endParaRPr lang="en-US" dirty="0" smtClean="0">
              <a:cs typeface="Times New Roman" pitchFamily="18" charset="0"/>
            </a:endParaRPr>
          </a:p>
          <a:p>
            <a:r>
              <a:rPr lang="en-US" dirty="0" smtClean="0">
                <a:cs typeface="Times New Roman" pitchFamily="18" charset="0"/>
              </a:rPr>
              <a:t>Over the next few slides we will look at the steps and systems of the Nutrition Care Process and Model.  Since this slide doesn’t project well, please refer to your handout of the diagram of the Nutrition Care Process and Model though out the next few slides.</a:t>
            </a:r>
          </a:p>
          <a:p>
            <a:endParaRPr lang="en-US" dirty="0" smtClean="0">
              <a:cs typeface="Times New Roman" pitchFamily="18" charset="0"/>
            </a:endParaRPr>
          </a:p>
          <a:p>
            <a:r>
              <a:rPr lang="en-US" dirty="0" smtClean="0">
                <a:cs typeface="Times New Roman" pitchFamily="18" charset="0"/>
              </a:rPr>
              <a:t>The model is intended to depict the relationship with which all of these components overlap, interact, and move in a dynamic manner to provide the best quality nutrition care possible.</a:t>
            </a:r>
          </a:p>
          <a:p>
            <a:r>
              <a:rPr lang="en-US" dirty="0" smtClean="0">
                <a:cs typeface="Times New Roman" pitchFamily="18" charset="0"/>
              </a:rPr>
              <a:t/>
            </a:r>
            <a:br>
              <a:rPr lang="en-US" dirty="0" smtClean="0">
                <a:cs typeface="Times New Roman" pitchFamily="18" charset="0"/>
              </a:rPr>
            </a:br>
            <a:endParaRPr lang="en-US" dirty="0" smtClean="0">
              <a:cs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5DE84D45-969F-4FA2-B6A4-B4C4D894E6E8}" type="slidenum">
              <a:rPr lang="en-US"/>
              <a:pPr/>
              <a:t>39</a:t>
            </a:fld>
            <a:endParaRPr lang="en-US"/>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xfrm>
            <a:off x="914400" y="4774724"/>
            <a:ext cx="5029200" cy="4523423"/>
          </a:xfrm>
          <a:noFill/>
          <a:ln/>
        </p:spPr>
        <p:txBody>
          <a:bodyPr/>
          <a:lstStyle/>
          <a:p>
            <a:endParaRPr lang="en-US" dirty="0" smtClean="0">
              <a:cs typeface="Times New Roman" pitchFamily="18" charset="0"/>
            </a:endParaRPr>
          </a:p>
          <a:p>
            <a:r>
              <a:rPr lang="en-US" dirty="0" smtClean="0">
                <a:cs typeface="Times New Roman" pitchFamily="18" charset="0"/>
              </a:rPr>
              <a:t>Of the two outer rings in the model, the first outer ring refers to the strengths dietetics professionals bring to this process.  These include our knowledge, the code of ethics, skills of critical thinking, collaboration, and communication.  Evidence based practice is another key component of the model.  </a:t>
            </a:r>
          </a:p>
          <a:p>
            <a:endParaRPr lang="en-US" dirty="0" smtClean="0">
              <a:cs typeface="Times New Roman" pitchFamily="18" charset="0"/>
            </a:endParaRPr>
          </a:p>
          <a:p>
            <a:r>
              <a:rPr lang="en-US" dirty="0" smtClean="0">
                <a:cs typeface="Times New Roman" pitchFamily="18" charset="0"/>
              </a:rPr>
              <a:t>The second outer ring identifies environmental factors such as practice settings, health care systems, social systems, and economics. These factors impact the ability of the client to receive and benefit from the interventions of nutrition care. It is essential that dietetics professionals assess these factors and be able to evaluate the degree to which they may be either a positive or negative influence on the outcomes of care. </a:t>
            </a:r>
          </a:p>
          <a:p>
            <a:endParaRPr lang="en-US" dirty="0" smtClean="0"/>
          </a:p>
          <a:p>
            <a:endParaRPr lang="en-US" dirty="0" smtClean="0"/>
          </a:p>
          <a:p>
            <a:r>
              <a:rPr lang="en-US" dirty="0" smtClean="0">
                <a:cs typeface="Times New Roman" pitchFamily="18" charset="0"/>
              </a:rPr>
              <a:t>The 4 quadrants around the core represent the four steps of the nutrition care process: nutrition assessment, nutrition diagnosis, nutrition intervention and nutrition monitoring and evaluation.</a:t>
            </a:r>
          </a:p>
          <a:p>
            <a:endParaRPr lang="en-US" dirty="0" smtClean="0">
              <a:cs typeface="Times New Roman" pitchFamily="18" charset="0"/>
            </a:endParaRPr>
          </a:p>
          <a:p>
            <a:r>
              <a:rPr lang="en-US" dirty="0" smtClean="0">
                <a:cs typeface="Times New Roman" pitchFamily="18" charset="0"/>
              </a:rPr>
              <a:t>Each of the steps is preceded by the word nutrition.  This was a  conscious decision to make the Nutrition Care Process unique and specific to dietetics professionals.  </a:t>
            </a:r>
          </a:p>
          <a:p>
            <a:endParaRPr lang="en-US" dirty="0" smtClean="0">
              <a:cs typeface="Times New Roman" pitchFamily="18" charset="0"/>
            </a:endParaRPr>
          </a:p>
          <a:p>
            <a:r>
              <a:rPr lang="en-US" dirty="0" smtClean="0">
                <a:cs typeface="Times New Roman" pitchFamily="18" charset="0"/>
              </a:rPr>
              <a:t>Even though each step builds on the previous one, the process is not linear. Critical thinking and problem solving will frequently require that dietetics professionals revisit previous steps to reassess, add, or revise nutrition diagnoses; modify intervention strategies; and/or evaluate additional outcomes. </a:t>
            </a:r>
          </a:p>
          <a:p>
            <a:endParaRPr lang="en-US" dirty="0" smtClean="0">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Use</a:t>
            </a:r>
            <a:r>
              <a:rPr lang="en-US" baseline="0" dirty="0" smtClean="0"/>
              <a:t> LinkedIn for </a:t>
            </a:r>
            <a:r>
              <a:rPr lang="en-US" baseline="0" dirty="0" err="1" smtClean="0"/>
              <a:t>Health_Education_Nutrition</a:t>
            </a:r>
            <a:r>
              <a:rPr lang="en-US" baseline="0" dirty="0" smtClean="0"/>
              <a:t>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8</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A22D4BF5-DD39-4C14-8A02-1EC246F2DE4C}" type="slidenum">
              <a:rPr lang="en-US"/>
              <a:pPr/>
              <a:t>40</a:t>
            </a:fld>
            <a:endParaRPr lang="en-US"/>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marL="0" marR="0" indent="0" algn="r" defTabSz="914400" rtl="1" eaLnBrk="0" fontAlgn="base" latinLnBrk="0" hangingPunct="0">
              <a:lnSpc>
                <a:spcPct val="100000"/>
              </a:lnSpc>
              <a:spcBef>
                <a:spcPct val="30000"/>
              </a:spcBef>
              <a:spcAft>
                <a:spcPct val="0"/>
              </a:spcAft>
              <a:buClrTx/>
              <a:buSzTx/>
              <a:buFontTx/>
              <a:buNone/>
              <a:tabLst/>
              <a:defRPr/>
            </a:pPr>
            <a:r>
              <a:rPr lang="en-US" dirty="0" smtClean="0">
                <a:cs typeface="Times New Roman" pitchFamily="18" charset="0"/>
              </a:rPr>
              <a:t>The first step we’ll look at is the Nutrition Assessment</a:t>
            </a:r>
            <a:endParaRPr lang="en-US" dirty="0" smtClean="0"/>
          </a:p>
          <a:p>
            <a:r>
              <a:rPr lang="en-US" dirty="0" smtClean="0">
                <a:cs typeface="Arial" pitchFamily="34" charset="0"/>
              </a:rPr>
              <a:t>At the end of the assessment step, data are clustered, analyzed, and synthesized. The nutrition assessment provides the foundation for the nutrition diagnosis- the 2</a:t>
            </a:r>
            <a:r>
              <a:rPr lang="en-US" baseline="30000" dirty="0" smtClean="0">
                <a:cs typeface="Arial" pitchFamily="34" charset="0"/>
              </a:rPr>
              <a:t>nd</a:t>
            </a:r>
            <a:r>
              <a:rPr lang="en-US" dirty="0" smtClean="0">
                <a:cs typeface="Arial" pitchFamily="34" charset="0"/>
              </a:rPr>
              <a:t> step in the Nutrition Care Process.</a:t>
            </a:r>
          </a:p>
          <a:p>
            <a:r>
              <a:rPr lang="en-US" dirty="0" smtClean="0">
                <a:cs typeface="Times New Roman" pitchFamily="18" charset="0"/>
              </a:rPr>
              <a:t>A </a:t>
            </a:r>
            <a:r>
              <a:rPr lang="en-US" u="sng" dirty="0" smtClean="0">
                <a:cs typeface="Times New Roman" pitchFamily="18" charset="0"/>
              </a:rPr>
              <a:t>nutrition</a:t>
            </a:r>
            <a:r>
              <a:rPr lang="en-US" dirty="0" smtClean="0">
                <a:cs typeface="Times New Roman" pitchFamily="18" charset="0"/>
              </a:rPr>
              <a:t> diagnosis, involves the dietetics professional identifying and labeling the nutrition problem.  The nutrition diagnosis is written in terms of a client problem for which nutrition related activities provide the primary intervention.</a:t>
            </a:r>
          </a:p>
          <a:p>
            <a:r>
              <a:rPr lang="en-US" dirty="0" smtClean="0">
                <a:cs typeface="Times New Roman" pitchFamily="18" charset="0"/>
              </a:rPr>
              <a:t>During the diagnosing step of the nutrition care process, the dietetics professional identifies what it is about the client that is the dietetics professional’s unique concern, as opposed to the need for medicine or other services such as Physical Therapy.</a:t>
            </a:r>
          </a:p>
          <a:p>
            <a:r>
              <a:rPr lang="en-US" dirty="0" smtClean="0">
                <a:cs typeface="Times New Roman" pitchFamily="18" charset="0"/>
              </a:rPr>
              <a:t>An important point to recognize with this step of the Nutrition Care Process and Model is that this is not a medical diagnosis.  We are not implying that dietetics professionals infringe upon another healthcare professionals’ right and responsibility to diagnose. Physicians through their scope of practice are legally responsible to determine the client’s medical diagnosis.  An example of a medical diagnosis is Type 1 or Type 2 diabetes mellitus.  </a:t>
            </a:r>
          </a:p>
          <a:p>
            <a:endParaRPr lang="en-US" dirty="0" smtClean="0">
              <a:cs typeface="Times New Roman" pitchFamily="18" charset="0"/>
            </a:endParaRPr>
          </a:p>
          <a:p>
            <a:r>
              <a:rPr lang="en-US" dirty="0" smtClean="0">
                <a:cs typeface="Times New Roman" pitchFamily="18" charset="0"/>
              </a:rPr>
              <a:t>Next we will look at how we write the nutrition diagnosis.</a:t>
            </a:r>
          </a:p>
          <a:p>
            <a:endParaRPr lang="ar-SA" dirty="0" smtClean="0"/>
          </a:p>
          <a:p>
            <a:endParaRPr lang="en-US" dirty="0" smtClean="0"/>
          </a:p>
          <a:p>
            <a:endParaRPr lang="ar-SA" dirty="0" smtClean="0"/>
          </a:p>
          <a:p>
            <a:endParaRPr lang="ar-SA" dirty="0" smtClean="0"/>
          </a:p>
          <a:p>
            <a:r>
              <a:rPr lang="en-US" dirty="0" smtClean="0">
                <a:cs typeface="Arial" pitchFamily="34" charset="0"/>
              </a:rPr>
              <a:t>At the end of the assessment step, data are clustered, analyzed, and synthesized. The nutrition assessment provides the foundation for the nutrition diagnosis- the 2</a:t>
            </a:r>
            <a:r>
              <a:rPr lang="en-US" baseline="30000" dirty="0" smtClean="0">
                <a:cs typeface="Arial" pitchFamily="34" charset="0"/>
              </a:rPr>
              <a:t>nd</a:t>
            </a:r>
            <a:r>
              <a:rPr lang="en-US" dirty="0" smtClean="0">
                <a:cs typeface="Arial" pitchFamily="34" charset="0"/>
              </a:rPr>
              <a:t> step in the Nutrition Care Process.</a:t>
            </a:r>
          </a:p>
          <a:p>
            <a:r>
              <a:rPr lang="en-US" dirty="0" smtClean="0">
                <a:cs typeface="Times New Roman" pitchFamily="18" charset="0"/>
              </a:rPr>
              <a:t>A </a:t>
            </a:r>
            <a:r>
              <a:rPr lang="en-US" u="sng" dirty="0" smtClean="0">
                <a:cs typeface="Times New Roman" pitchFamily="18" charset="0"/>
              </a:rPr>
              <a:t>nutrition</a:t>
            </a:r>
            <a:r>
              <a:rPr lang="en-US" dirty="0" smtClean="0">
                <a:cs typeface="Times New Roman" pitchFamily="18" charset="0"/>
              </a:rPr>
              <a:t> diagnosis, involves the dietetics professional identifying and labeling the nutrition problem.  The nutrition diagnosis is written in terms of a client problem for which nutrition related activities provide the primary intervention.</a:t>
            </a:r>
          </a:p>
          <a:p>
            <a:r>
              <a:rPr lang="en-US" dirty="0" smtClean="0">
                <a:cs typeface="Times New Roman" pitchFamily="18" charset="0"/>
              </a:rPr>
              <a:t>During the diagnosing step of the nutrition care process, the dietetics professional identifies what it is about the client that is the dietetics professional’s unique concern, as opposed to the need for medicine or other services such as Physical Therapy.</a:t>
            </a:r>
          </a:p>
          <a:p>
            <a:r>
              <a:rPr lang="en-US" dirty="0" smtClean="0">
                <a:cs typeface="Times New Roman" pitchFamily="18" charset="0"/>
              </a:rPr>
              <a:t>An important point to recognize with this step of the Nutrition Care Process and Model is that this is not a medical diagnosis.  We are not implying that dietetics professionals infringe upon another healthcare professionals’ right and responsibility to diagnose. Physicians through their scope of practice are legally responsible to determine the client’s medical diagnosis.  An example of a medical diagnosis is Type 1 or Type 2 diabetes mellitus.  </a:t>
            </a:r>
          </a:p>
          <a:p>
            <a:endParaRPr lang="en-US" dirty="0" smtClean="0">
              <a:cs typeface="Times New Roman" pitchFamily="18" charset="0"/>
            </a:endParaRPr>
          </a:p>
          <a:p>
            <a:r>
              <a:rPr lang="en-US" dirty="0" smtClean="0">
                <a:cs typeface="Times New Roman" pitchFamily="18" charset="0"/>
              </a:rPr>
              <a:t>Next we will look at how we write the nutrition diagnosis:</a:t>
            </a:r>
          </a:p>
          <a:p>
            <a:endParaRPr lang="en-US" dirty="0" smtClean="0">
              <a:cs typeface="Times New Roman" pitchFamily="18" charset="0"/>
            </a:endParaRPr>
          </a:p>
          <a:p>
            <a:endParaRPr lang="en-US" dirty="0" smtClean="0">
              <a:cs typeface="Times New Roman" pitchFamily="18" charset="0"/>
            </a:endParaRPr>
          </a:p>
          <a:p>
            <a:endParaRPr lang="ar-SA"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61A346E9-84FB-4B10-940E-22B36686119A}" type="slidenum">
              <a:rPr lang="en-US"/>
              <a:pPr/>
              <a:t>41</a:t>
            </a:fld>
            <a:endParaRPr lang="en-US"/>
          </a:p>
        </p:txBody>
      </p:sp>
      <p:sp>
        <p:nvSpPr>
          <p:cNvPr id="82947" name="Rectangle 2"/>
          <p:cNvSpPr>
            <a:spLocks noGrp="1" noRot="1" noChangeAspect="1" noChangeArrowheads="1" noTextEdit="1"/>
          </p:cNvSpPr>
          <p:nvPr>
            <p:ph type="sldImg"/>
          </p:nvPr>
        </p:nvSpPr>
        <p:spPr>
          <a:xfrm>
            <a:off x="919163" y="755650"/>
            <a:ext cx="5021262" cy="3767138"/>
          </a:xfrm>
          <a:ln/>
        </p:spPr>
      </p:sp>
      <p:sp>
        <p:nvSpPr>
          <p:cNvPr id="82948" name="Rectangle 3"/>
          <p:cNvSpPr>
            <a:spLocks noGrp="1" noChangeArrowheads="1"/>
          </p:cNvSpPr>
          <p:nvPr>
            <p:ph type="body" idx="1"/>
          </p:nvPr>
        </p:nvSpPr>
        <p:spPr>
          <a:xfrm>
            <a:off x="896938" y="4788685"/>
            <a:ext cx="5029200" cy="4521678"/>
          </a:xfrm>
          <a:noFill/>
          <a:ln/>
        </p:spPr>
        <p:txBody>
          <a:bodyPr lIns="89935" tIns="44968" rIns="89935" bIns="44968"/>
          <a:lstStyle/>
          <a:p>
            <a:r>
              <a:rPr lang="en-US" smtClean="0">
                <a:cs typeface="Times New Roman" pitchFamily="18" charset="0"/>
              </a:rPr>
              <a:t>Using the content, process and quality concept that we just reviewed a few slides ago, in this slide we can see how we use critical thinking during the nutrition assessment.</a:t>
            </a:r>
          </a:p>
          <a:p>
            <a:r>
              <a:rPr lang="en-US" smtClean="0">
                <a:cs typeface="Times New Roman" pitchFamily="18" charset="0"/>
              </a:rPr>
              <a:t>During the assessment, we consider what data are most effective for identifying the nutrition related problems.   Two examples of types of assessment data are nutrition adequacy and health status.</a:t>
            </a:r>
          </a:p>
          <a:p>
            <a:pPr>
              <a:spcBef>
                <a:spcPct val="0"/>
              </a:spcBef>
            </a:pPr>
            <a:endParaRPr lang="en-US" smtClean="0">
              <a:cs typeface="Times New Roman" pitchFamily="18" charset="0"/>
            </a:endParaRPr>
          </a:p>
          <a:p>
            <a:pPr>
              <a:spcBef>
                <a:spcPct val="0"/>
              </a:spcBef>
            </a:pPr>
            <a:r>
              <a:rPr lang="en-US" smtClean="0">
                <a:cs typeface="Times New Roman" pitchFamily="18" charset="0"/>
              </a:rPr>
              <a:t>To further clarify this, if we consider a client with hyperlipidemia, fat and cholesterol intake and trans fatty acid intake are examples of nutrition adequacy data.</a:t>
            </a:r>
          </a:p>
          <a:p>
            <a:pPr>
              <a:spcBef>
                <a:spcPct val="0"/>
              </a:spcBef>
            </a:pPr>
            <a:endParaRPr lang="en-US" smtClean="0">
              <a:cs typeface="Times New Roman" pitchFamily="18" charset="0"/>
            </a:endParaRPr>
          </a:p>
          <a:p>
            <a:pPr>
              <a:spcBef>
                <a:spcPct val="0"/>
              </a:spcBef>
            </a:pPr>
            <a:r>
              <a:rPr lang="en-US" smtClean="0">
                <a:cs typeface="Times New Roman" pitchFamily="18" charset="0"/>
              </a:rPr>
              <a:t>Lipid profile, BMI and waist circumference are examples of health status data</a:t>
            </a:r>
          </a:p>
          <a:p>
            <a:pPr>
              <a:spcBef>
                <a:spcPct val="0"/>
              </a:spcBef>
            </a:pPr>
            <a:endParaRPr lang="en-US" smtClean="0">
              <a:cs typeface="Times New Roman" pitchFamily="18" charset="0"/>
            </a:endParaRPr>
          </a:p>
          <a:p>
            <a:r>
              <a:rPr lang="en-US" smtClean="0">
                <a:cs typeface="Times New Roman" pitchFamily="18" charset="0"/>
              </a:rPr>
              <a:t>We demonstrate critical thinking as we consider the latest scientific, evidence-based recommendations for the types of assessment data that will indicate a nutrition problem.  </a:t>
            </a:r>
          </a:p>
          <a:p>
            <a:endParaRPr lang="en-US" smtClean="0">
              <a:cs typeface="Times New Roman" pitchFamily="18" charset="0"/>
            </a:endParaRPr>
          </a:p>
          <a:p>
            <a:r>
              <a:rPr lang="en-US" smtClean="0">
                <a:cs typeface="Times New Roman" pitchFamily="18" charset="0"/>
              </a:rPr>
              <a:t>When we talk about the nutrition problem, this is the nutrition diagnosis- the next step of the nutrition care process.</a:t>
            </a:r>
          </a:p>
          <a:p>
            <a:endParaRPr lang="en-US" smtClean="0">
              <a:cs typeface="Times New Roman" pitchFamily="18" charset="0"/>
            </a:endParaRPr>
          </a:p>
          <a:p>
            <a:endParaRPr lang="en-US" smtClean="0">
              <a:cs typeface="Times New Roman" pitchFamily="18" charset="0"/>
            </a:endParaRPr>
          </a:p>
          <a:p>
            <a:endParaRPr lang="en-US" smtClean="0">
              <a:cs typeface="Times New Roman" pitchFamily="18" charset="0"/>
            </a:endParaRPr>
          </a:p>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3C0128D1-63C4-4260-864C-ED3398A2DFA6}" type="slidenum">
              <a:rPr lang="en-US"/>
              <a:pPr/>
              <a:t>42</a:t>
            </a:fld>
            <a:endParaRPr lang="en-US"/>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xfrm>
            <a:off x="914400" y="4774724"/>
            <a:ext cx="5029200" cy="4523423"/>
          </a:xfrm>
          <a:noFill/>
          <a:ln/>
        </p:spPr>
        <p:txBody>
          <a:bodyPr/>
          <a:lstStyle/>
          <a:p>
            <a:r>
              <a:rPr lang="en-US" smtClean="0">
                <a:cs typeface="Arial" pitchFamily="34" charset="0"/>
              </a:rPr>
              <a:t>Now that we’ve completed the nutrition assessment and determined the nutrition diagnosis, our next step in the process is the nutrition Intervention.  It is a specific set of activities and associated client materials used to address the problem. </a:t>
            </a:r>
          </a:p>
          <a:p>
            <a:r>
              <a:rPr lang="en-US" smtClean="0">
                <a:cs typeface="Arial" pitchFamily="34" charset="0"/>
              </a:rPr>
              <a:t>Nutrition interventions are purposefully planned actions designed with the intent of changing a nutrition-related behavior, risk factor, environmental condition, or aspect of health status for an individual, target group, or the community at large. </a:t>
            </a:r>
          </a:p>
          <a:p>
            <a:endParaRPr lang="en-US" smtClean="0">
              <a:cs typeface="Arial" pitchFamily="34" charset="0"/>
            </a:endParaRPr>
          </a:p>
          <a:p>
            <a:r>
              <a:rPr lang="en-US" smtClean="0">
                <a:cs typeface="Arial" pitchFamily="34" charset="0"/>
              </a:rPr>
              <a:t>Dietetics professionals work collaboratively with the client, family, or caregiver to create a realistic plan that has a good probability of positively influencing the diagnosis problem. This client-driven process is a key element in the success of this step, distinguishing it from previous planning steps that may or may not have involved the client to this degree of participation. </a:t>
            </a:r>
            <a:br>
              <a:rPr lang="en-US" smtClean="0">
                <a:cs typeface="Arial" pitchFamily="34" charset="0"/>
              </a:rPr>
            </a:br>
            <a:endParaRPr lang="en-US" smtClean="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92500" lnSpcReduction="20000"/>
          </a:bodyPr>
          <a:lstStyle/>
          <a:p>
            <a:r>
              <a:rPr lang="en-US" sz="1200" b="0" i="0" kern="1200" dirty="0" smtClean="0">
                <a:solidFill>
                  <a:schemeClr val="tx1"/>
                </a:solidFill>
                <a:latin typeface="Arial" pitchFamily="34" charset="0"/>
                <a:ea typeface="+mn-ea"/>
                <a:cs typeface="Arial" pitchFamily="34" charset="0"/>
              </a:rPr>
              <a:t>The term </a:t>
            </a:r>
            <a:r>
              <a:rPr lang="en-US" sz="1200" b="0" i="1" kern="1200" dirty="0" smtClean="0">
                <a:solidFill>
                  <a:schemeClr val="tx1"/>
                </a:solidFill>
                <a:latin typeface="Arial" pitchFamily="34" charset="0"/>
                <a:ea typeface="+mn-ea"/>
                <a:cs typeface="Arial" pitchFamily="34" charset="0"/>
                <a:hlinkClick r:id="rId3"/>
              </a:rPr>
              <a:t>eating habits </a:t>
            </a:r>
            <a:r>
              <a:rPr lang="en-US" sz="1200" b="0" i="0" kern="1200" dirty="0" smtClean="0">
                <a:solidFill>
                  <a:schemeClr val="tx1"/>
                </a:solidFill>
                <a:latin typeface="Arial" pitchFamily="34" charset="0"/>
                <a:ea typeface="+mn-ea"/>
                <a:cs typeface="Arial" pitchFamily="34" charset="0"/>
              </a:rPr>
              <a:t>(or </a:t>
            </a:r>
            <a:r>
              <a:rPr lang="en-US" sz="1200" b="0" i="1" kern="1200" dirty="0" smtClean="0">
                <a:solidFill>
                  <a:schemeClr val="tx1"/>
                </a:solidFill>
                <a:latin typeface="Arial" pitchFamily="34" charset="0"/>
                <a:ea typeface="+mn-ea"/>
                <a:cs typeface="Arial" pitchFamily="34" charset="0"/>
              </a:rPr>
              <a:t>food habits </a:t>
            </a:r>
            <a:r>
              <a:rPr lang="en-US" sz="1200" b="0" i="0" kern="1200" dirty="0" smtClean="0">
                <a:solidFill>
                  <a:schemeClr val="tx1"/>
                </a:solidFill>
                <a:latin typeface="Arial" pitchFamily="34" charset="0"/>
                <a:ea typeface="+mn-ea"/>
                <a:cs typeface="Arial" pitchFamily="34" charset="0"/>
              </a:rPr>
              <a:t>) refers to why and how people eat, which foods they eat, and with whom they eat, as well as the ways people obtain, </a:t>
            </a:r>
            <a:endParaRPr lang="ar-SA" sz="1200" b="0" i="0" kern="1200" dirty="0" smtClean="0">
              <a:solidFill>
                <a:schemeClr val="tx1"/>
              </a:solidFill>
              <a:latin typeface="Arial" pitchFamily="34" charset="0"/>
              <a:ea typeface="+mn-ea"/>
              <a:cs typeface="Arial" pitchFamily="34" charset="0"/>
            </a:endParaRPr>
          </a:p>
          <a:p>
            <a:r>
              <a:rPr lang="en-US" sz="1200" b="0" i="0" kern="1200" dirty="0" smtClean="0">
                <a:solidFill>
                  <a:schemeClr val="tx1"/>
                </a:solidFill>
                <a:latin typeface="Arial" pitchFamily="34" charset="0"/>
                <a:ea typeface="+mn-ea"/>
                <a:cs typeface="Arial" pitchFamily="34" charset="0"/>
              </a:rPr>
              <a:t>store, use, and discard food. Individual, social, cultural, religious, economic, environmental, and political factors all influence people's eating habits.</a:t>
            </a:r>
          </a:p>
          <a:p>
            <a:endParaRPr lang="en-US" sz="1200" b="0" i="0" kern="1200" dirty="0" smtClean="0">
              <a:solidFill>
                <a:schemeClr val="tx1"/>
              </a:solidFill>
              <a:latin typeface="Arial" pitchFamily="34" charset="0"/>
              <a:ea typeface="+mn-ea"/>
              <a:cs typeface="Arial" pitchFamily="34" charset="0"/>
            </a:endParaRPr>
          </a:p>
          <a:p>
            <a:endParaRPr lang="en-US" sz="1200" b="0" i="0" kern="1200" dirty="0" smtClean="0">
              <a:solidFill>
                <a:schemeClr val="tx1"/>
              </a:solidFill>
              <a:latin typeface="Arial" pitchFamily="34" charset="0"/>
              <a:ea typeface="+mn-ea"/>
              <a:cs typeface="Arial" pitchFamily="34" charset="0"/>
            </a:endParaRPr>
          </a:p>
          <a:p>
            <a:r>
              <a:rPr lang="en-US" sz="1200" b="0" i="0" kern="1200" dirty="0" smtClean="0">
                <a:solidFill>
                  <a:schemeClr val="tx1"/>
                </a:solidFill>
                <a:latin typeface="Arial" pitchFamily="34" charset="0"/>
                <a:ea typeface="+mn-ea"/>
                <a:cs typeface="Arial" pitchFamily="34" charset="0"/>
              </a:rPr>
              <a:t>Why and How People Eat</a:t>
            </a:r>
          </a:p>
          <a:p>
            <a:endParaRPr lang="en-US" sz="1200" b="0" i="0" kern="1200" dirty="0" smtClean="0">
              <a:solidFill>
                <a:schemeClr val="tx1"/>
              </a:solidFill>
              <a:latin typeface="Arial" pitchFamily="34" charset="0"/>
              <a:ea typeface="+mn-ea"/>
              <a:cs typeface="Arial" pitchFamily="34" charset="0"/>
            </a:endParaRPr>
          </a:p>
          <a:p>
            <a:endParaRPr lang="en-US" sz="1200" b="0" i="0" kern="1200" dirty="0" smtClean="0">
              <a:solidFill>
                <a:schemeClr val="tx1"/>
              </a:solidFill>
              <a:latin typeface="Arial" pitchFamily="34" charset="0"/>
              <a:ea typeface="+mn-ea"/>
              <a:cs typeface="Arial" pitchFamily="34" charset="0"/>
            </a:endParaRPr>
          </a:p>
          <a:p>
            <a:r>
              <a:rPr lang="en-US" sz="1200" b="0" i="0" kern="1200" dirty="0" smtClean="0">
                <a:solidFill>
                  <a:schemeClr val="tx1"/>
                </a:solidFill>
                <a:latin typeface="Arial" pitchFamily="34" charset="0"/>
                <a:ea typeface="+mn-ea"/>
                <a:cs typeface="Arial" pitchFamily="34" charset="0"/>
              </a:rPr>
              <a:t>All humans eat to survive. They also eat to express appreciation, for a sense of belonging, as part of family customs, and for self-realization. For example, someone </a:t>
            </a:r>
          </a:p>
          <a:p>
            <a:r>
              <a:rPr lang="en-US" sz="1200" b="0" i="0" u="sng" kern="1200" dirty="0" smtClean="0">
                <a:solidFill>
                  <a:schemeClr val="tx1"/>
                </a:solidFill>
                <a:latin typeface="Arial" pitchFamily="34" charset="0"/>
                <a:ea typeface="+mn-ea"/>
                <a:cs typeface="Arial" pitchFamily="34" charset="0"/>
              </a:rPr>
              <a:t>who is</a:t>
            </a:r>
          </a:p>
          <a:p>
            <a:r>
              <a:rPr lang="en-US" sz="1200" b="0" i="0" kern="1200" dirty="0" smtClean="0">
                <a:solidFill>
                  <a:schemeClr val="tx1"/>
                </a:solidFill>
                <a:latin typeface="Arial" pitchFamily="34" charset="0"/>
                <a:ea typeface="+mn-ea"/>
                <a:cs typeface="Arial" pitchFamily="34" charset="0"/>
              </a:rPr>
              <a:t> not hungry may eat a piece of cake that has been baked in his or her </a:t>
            </a:r>
            <a:r>
              <a:rPr lang="en-US" sz="1200" b="0" i="0" kern="1200" dirty="0" err="1" smtClean="0">
                <a:solidFill>
                  <a:schemeClr val="tx1"/>
                </a:solidFill>
                <a:latin typeface="Arial" pitchFamily="34" charset="0"/>
                <a:ea typeface="+mn-ea"/>
                <a:cs typeface="Arial" pitchFamily="34" charset="0"/>
              </a:rPr>
              <a:t>honor.People</a:t>
            </a:r>
            <a:r>
              <a:rPr lang="en-US" sz="1200" b="0" i="0" kern="1200" dirty="0" smtClean="0">
                <a:solidFill>
                  <a:schemeClr val="tx1"/>
                </a:solidFill>
                <a:latin typeface="Arial" pitchFamily="34" charset="0"/>
                <a:ea typeface="+mn-ea"/>
                <a:cs typeface="Arial" pitchFamily="34" charset="0"/>
              </a:rPr>
              <a:t> eat according to </a:t>
            </a:r>
            <a:r>
              <a:rPr lang="en-US" sz="1200" b="1" i="0" kern="1200" dirty="0" smtClean="0">
                <a:solidFill>
                  <a:schemeClr val="tx1"/>
                </a:solidFill>
                <a:latin typeface="Arial" pitchFamily="34" charset="0"/>
                <a:ea typeface="+mn-ea"/>
                <a:cs typeface="Arial" pitchFamily="34" charset="0"/>
              </a:rPr>
              <a:t>learned behaviors </a:t>
            </a:r>
            <a:r>
              <a:rPr lang="en-US" sz="1200" b="0" i="0" kern="1200" dirty="0" smtClean="0">
                <a:solidFill>
                  <a:schemeClr val="tx1"/>
                </a:solidFill>
                <a:latin typeface="Arial" pitchFamily="34" charset="0"/>
                <a:ea typeface="+mn-ea"/>
                <a:cs typeface="Arial" pitchFamily="34" charset="0"/>
              </a:rPr>
              <a:t>regarding etiquette, meal and snack </a:t>
            </a:r>
          </a:p>
          <a:p>
            <a:r>
              <a:rPr lang="en-US" sz="1200" b="0" i="0" u="sng" kern="1200" dirty="0" smtClean="0">
                <a:solidFill>
                  <a:schemeClr val="tx1"/>
                </a:solidFill>
                <a:latin typeface="Arial" pitchFamily="34" charset="0"/>
                <a:ea typeface="+mn-ea"/>
                <a:cs typeface="Arial" pitchFamily="34" charset="0"/>
              </a:rPr>
              <a:t>patterns</a:t>
            </a:r>
          </a:p>
          <a:p>
            <a:r>
              <a:rPr lang="en-US" sz="1200" b="0" i="0" kern="1200" dirty="0" smtClean="0">
                <a:solidFill>
                  <a:schemeClr val="tx1"/>
                </a:solidFill>
                <a:latin typeface="Arial" pitchFamily="34" charset="0"/>
                <a:ea typeface="+mn-ea"/>
                <a:cs typeface="Arial" pitchFamily="34" charset="0"/>
              </a:rPr>
              <a:t>, acceptable foods, food combinations, and portion sizes. </a:t>
            </a:r>
            <a:r>
              <a:rPr lang="en-US" sz="1200" b="0" i="1" kern="1200" dirty="0" smtClean="0">
                <a:solidFill>
                  <a:schemeClr val="tx1"/>
                </a:solidFill>
                <a:latin typeface="Arial" pitchFamily="34" charset="0"/>
                <a:ea typeface="+mn-ea"/>
                <a:cs typeface="Arial" pitchFamily="34" charset="0"/>
              </a:rPr>
              <a:t>Etiquette </a:t>
            </a:r>
            <a:r>
              <a:rPr lang="en-US" sz="1200" b="0" i="0" kern="1200" dirty="0" smtClean="0">
                <a:solidFill>
                  <a:schemeClr val="tx1"/>
                </a:solidFill>
                <a:latin typeface="Arial" pitchFamily="34" charset="0"/>
                <a:ea typeface="+mn-ea"/>
                <a:cs typeface="Arial" pitchFamily="34" charset="0"/>
              </a:rPr>
              <a:t>refers to acceptable behaviors. For example, for some groups it is acceptable to lick one's fingers while eating, while for other groups this is rude behavior. Etiquette and eating </a:t>
            </a:r>
            <a:r>
              <a:rPr lang="en-US" sz="1200" b="1" i="0" kern="1200" dirty="0" smtClean="0">
                <a:solidFill>
                  <a:schemeClr val="tx1"/>
                </a:solidFill>
                <a:latin typeface="Arial" pitchFamily="34" charset="0"/>
                <a:ea typeface="+mn-ea"/>
                <a:cs typeface="Arial" pitchFamily="34" charset="0"/>
              </a:rPr>
              <a:t>rituals </a:t>
            </a:r>
            <a:r>
              <a:rPr lang="en-US" sz="1200" b="0" i="0" kern="1200" dirty="0" smtClean="0">
                <a:solidFill>
                  <a:schemeClr val="tx1"/>
                </a:solidFill>
                <a:latin typeface="Arial" pitchFamily="34" charset="0"/>
                <a:ea typeface="+mn-ea"/>
                <a:cs typeface="Arial" pitchFamily="34" charset="0"/>
              </a:rPr>
              <a:t>also vary depending on whether the meal is formal, informal, or special (such as a meal on a birthday or religious holiday).A meal is usually defined as the consumption of two or more foods in a structured setting at a set time. Snacks consist of a small amount of food or beverage eaten between meals. A common eating pattern is three meals (breakfast, lunch, and dinner) per day, with snacks between meals. The components of a meal vary across cultures, but generally include grains, such as rice or noodles; meat or a meat substitute, such as fish, beans, or </a:t>
            </a:r>
            <a:r>
              <a:rPr lang="en-US" sz="1200" b="1" i="0" kern="1200" dirty="0" smtClean="0">
                <a:solidFill>
                  <a:schemeClr val="tx1"/>
                </a:solidFill>
                <a:latin typeface="Arial" pitchFamily="34" charset="0"/>
                <a:ea typeface="+mn-ea"/>
                <a:cs typeface="Arial" pitchFamily="34" charset="0"/>
              </a:rPr>
              <a:t>tofu </a:t>
            </a:r>
            <a:r>
              <a:rPr lang="en-US" sz="1200" b="0" i="0" kern="1200" dirty="0" smtClean="0">
                <a:solidFill>
                  <a:schemeClr val="tx1"/>
                </a:solidFill>
                <a:latin typeface="Arial" pitchFamily="34" charset="0"/>
                <a:ea typeface="+mn-ea"/>
                <a:cs typeface="Arial" pitchFamily="34" charset="0"/>
              </a:rPr>
              <a:t>; and accompaniments, such as vegetables. Various food guides provide suggestions on foods to eat, portion sizes, and daily intake. However, personal preferences, habits, family customs, and social setting largely determine what a person consumes.</a:t>
            </a:r>
          </a:p>
          <a:p>
            <a:r>
              <a:rPr lang="en-US" sz="1200" b="0" i="0" kern="1200" dirty="0" smtClean="0">
                <a:solidFill>
                  <a:schemeClr val="tx1"/>
                </a:solidFill>
                <a:latin typeface="Arial" pitchFamily="34" charset="0"/>
                <a:ea typeface="+mn-ea"/>
                <a:cs typeface="Arial" pitchFamily="34" charset="0"/>
              </a:rPr>
              <a:t/>
            </a:r>
            <a:br>
              <a:rPr lang="en-US" sz="1200" b="0" i="0" kern="1200" dirty="0" smtClean="0">
                <a:solidFill>
                  <a:schemeClr val="tx1"/>
                </a:solidFill>
                <a:latin typeface="Arial" pitchFamily="34" charset="0"/>
                <a:ea typeface="+mn-ea"/>
                <a:cs typeface="Arial" pitchFamily="34" charset="0"/>
              </a:rPr>
            </a:br>
            <a:r>
              <a:rPr lang="en-US" sz="1200" b="0" i="0" kern="1200" dirty="0" smtClean="0">
                <a:solidFill>
                  <a:schemeClr val="tx1"/>
                </a:solidFill>
                <a:latin typeface="Arial" pitchFamily="34" charset="0"/>
                <a:ea typeface="+mn-ea"/>
                <a:cs typeface="Arial" pitchFamily="34" charset="0"/>
              </a:rPr>
              <a:t/>
            </a:r>
            <a:br>
              <a:rPr lang="en-US" sz="1200" b="0" i="0" kern="1200" dirty="0" smtClean="0">
                <a:solidFill>
                  <a:schemeClr val="tx1"/>
                </a:solidFill>
                <a:latin typeface="Arial" pitchFamily="34" charset="0"/>
                <a:ea typeface="+mn-ea"/>
                <a:cs typeface="Arial" pitchFamily="34" charset="0"/>
              </a:rPr>
            </a:br>
            <a:r>
              <a:rPr lang="en-US" sz="1200" b="0" i="0" kern="1200" dirty="0" smtClean="0">
                <a:solidFill>
                  <a:schemeClr val="tx1"/>
                </a:solidFill>
                <a:latin typeface="Arial" pitchFamily="34" charset="0"/>
                <a:ea typeface="+mn-ea"/>
                <a:cs typeface="Arial" pitchFamily="34" charset="0"/>
              </a:rPr>
              <a:t>Read more: </a:t>
            </a:r>
            <a:r>
              <a:rPr lang="en-US" sz="1200" b="0" i="0" kern="1200" dirty="0" smtClean="0">
                <a:solidFill>
                  <a:schemeClr val="tx1"/>
                </a:solidFill>
                <a:latin typeface="Arial" pitchFamily="34" charset="0"/>
                <a:ea typeface="+mn-ea"/>
                <a:cs typeface="Arial" pitchFamily="34" charset="0"/>
                <a:hlinkClick r:id="rId3"/>
              </a:rPr>
              <a:t>http://www.faqs.org/nutrition/Diab-Em/Eating-Habits.html#ixzz3CKDZyy82</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58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92500" lnSpcReduction="20000"/>
          </a:bodyPr>
          <a:lstStyle/>
          <a:p>
            <a:r>
              <a:rPr lang="en-US" sz="1200" b="0" i="0" kern="1200" dirty="0" smtClean="0">
                <a:solidFill>
                  <a:schemeClr val="tx1"/>
                </a:solidFill>
                <a:latin typeface="Arial" pitchFamily="34" charset="0"/>
                <a:ea typeface="+mn-ea"/>
                <a:cs typeface="Arial" pitchFamily="34" charset="0"/>
              </a:rPr>
              <a:t>The term </a:t>
            </a:r>
            <a:r>
              <a:rPr lang="en-US" sz="1200" b="0" i="1" kern="1200" dirty="0" smtClean="0">
                <a:solidFill>
                  <a:schemeClr val="tx1"/>
                </a:solidFill>
                <a:latin typeface="Arial" pitchFamily="34" charset="0"/>
                <a:ea typeface="+mn-ea"/>
                <a:cs typeface="Arial" pitchFamily="34" charset="0"/>
                <a:hlinkClick r:id="rId3"/>
              </a:rPr>
              <a:t>eating habits </a:t>
            </a:r>
            <a:r>
              <a:rPr lang="en-US" sz="1200" b="0" i="0" kern="1200" dirty="0" smtClean="0">
                <a:solidFill>
                  <a:schemeClr val="tx1"/>
                </a:solidFill>
                <a:latin typeface="Arial" pitchFamily="34" charset="0"/>
                <a:ea typeface="+mn-ea"/>
                <a:cs typeface="Arial" pitchFamily="34" charset="0"/>
              </a:rPr>
              <a:t>(or </a:t>
            </a:r>
            <a:r>
              <a:rPr lang="en-US" sz="1200" b="0" i="1" kern="1200" dirty="0" smtClean="0">
                <a:solidFill>
                  <a:schemeClr val="tx1"/>
                </a:solidFill>
                <a:latin typeface="Arial" pitchFamily="34" charset="0"/>
                <a:ea typeface="+mn-ea"/>
                <a:cs typeface="Arial" pitchFamily="34" charset="0"/>
              </a:rPr>
              <a:t>food habits </a:t>
            </a:r>
            <a:r>
              <a:rPr lang="en-US" sz="1200" b="0" i="0" kern="1200" dirty="0" smtClean="0">
                <a:solidFill>
                  <a:schemeClr val="tx1"/>
                </a:solidFill>
                <a:latin typeface="Arial" pitchFamily="34" charset="0"/>
                <a:ea typeface="+mn-ea"/>
                <a:cs typeface="Arial" pitchFamily="34" charset="0"/>
              </a:rPr>
              <a:t>) refers to why and how people eat, which foods they eat, and with whom they eat, as well as the ways people obtain, </a:t>
            </a:r>
            <a:endParaRPr lang="ar-SA" sz="1200" b="0" i="0" kern="1200" dirty="0" smtClean="0">
              <a:solidFill>
                <a:schemeClr val="tx1"/>
              </a:solidFill>
              <a:latin typeface="Arial" pitchFamily="34" charset="0"/>
              <a:ea typeface="+mn-ea"/>
              <a:cs typeface="Arial" pitchFamily="34" charset="0"/>
            </a:endParaRPr>
          </a:p>
          <a:p>
            <a:r>
              <a:rPr lang="en-US" sz="1200" b="0" i="0" kern="1200" dirty="0" smtClean="0">
                <a:solidFill>
                  <a:schemeClr val="tx1"/>
                </a:solidFill>
                <a:latin typeface="Arial" pitchFamily="34" charset="0"/>
                <a:ea typeface="+mn-ea"/>
                <a:cs typeface="Arial" pitchFamily="34" charset="0"/>
              </a:rPr>
              <a:t>store, use, and discard food. Individual, social, cultural, religious, economic, environmental, and political factors all influence people's eating habits.</a:t>
            </a:r>
          </a:p>
          <a:p>
            <a:endParaRPr lang="en-US" sz="1200" b="0" i="0" kern="1200" dirty="0" smtClean="0">
              <a:solidFill>
                <a:schemeClr val="tx1"/>
              </a:solidFill>
              <a:latin typeface="Arial" pitchFamily="34" charset="0"/>
              <a:ea typeface="+mn-ea"/>
              <a:cs typeface="Arial" pitchFamily="34" charset="0"/>
            </a:endParaRPr>
          </a:p>
          <a:p>
            <a:endParaRPr lang="en-US" sz="1200" b="0" i="0" kern="1200" dirty="0" smtClean="0">
              <a:solidFill>
                <a:schemeClr val="tx1"/>
              </a:solidFill>
              <a:latin typeface="Arial" pitchFamily="34" charset="0"/>
              <a:ea typeface="+mn-ea"/>
              <a:cs typeface="Arial" pitchFamily="34" charset="0"/>
            </a:endParaRPr>
          </a:p>
          <a:p>
            <a:r>
              <a:rPr lang="en-US" sz="1200" b="0" i="0" kern="1200" dirty="0" smtClean="0">
                <a:solidFill>
                  <a:schemeClr val="tx1"/>
                </a:solidFill>
                <a:latin typeface="Arial" pitchFamily="34" charset="0"/>
                <a:ea typeface="+mn-ea"/>
                <a:cs typeface="Arial" pitchFamily="34" charset="0"/>
              </a:rPr>
              <a:t>Why and How People Eat</a:t>
            </a:r>
          </a:p>
          <a:p>
            <a:endParaRPr lang="en-US" sz="1200" b="0" i="0" kern="1200" dirty="0" smtClean="0">
              <a:solidFill>
                <a:schemeClr val="tx1"/>
              </a:solidFill>
              <a:latin typeface="Arial" pitchFamily="34" charset="0"/>
              <a:ea typeface="+mn-ea"/>
              <a:cs typeface="Arial" pitchFamily="34" charset="0"/>
            </a:endParaRPr>
          </a:p>
          <a:p>
            <a:endParaRPr lang="en-US" sz="1200" b="0" i="0" kern="1200" dirty="0" smtClean="0">
              <a:solidFill>
                <a:schemeClr val="tx1"/>
              </a:solidFill>
              <a:latin typeface="Arial" pitchFamily="34" charset="0"/>
              <a:ea typeface="+mn-ea"/>
              <a:cs typeface="Arial" pitchFamily="34" charset="0"/>
            </a:endParaRPr>
          </a:p>
          <a:p>
            <a:r>
              <a:rPr lang="en-US" sz="1200" b="0" i="0" kern="1200" dirty="0" smtClean="0">
                <a:solidFill>
                  <a:schemeClr val="tx1"/>
                </a:solidFill>
                <a:latin typeface="Arial" pitchFamily="34" charset="0"/>
                <a:ea typeface="+mn-ea"/>
                <a:cs typeface="Arial" pitchFamily="34" charset="0"/>
              </a:rPr>
              <a:t>All humans eat to survive. They also eat to express appreciation, for a sense of belonging, as part of family customs, and for self-realization. For example, someone </a:t>
            </a:r>
          </a:p>
          <a:p>
            <a:r>
              <a:rPr lang="en-US" sz="1200" b="0" i="0" u="sng" kern="1200" dirty="0" smtClean="0">
                <a:solidFill>
                  <a:schemeClr val="tx1"/>
                </a:solidFill>
                <a:latin typeface="Arial" pitchFamily="34" charset="0"/>
                <a:ea typeface="+mn-ea"/>
                <a:cs typeface="Arial" pitchFamily="34" charset="0"/>
              </a:rPr>
              <a:t>who is</a:t>
            </a:r>
          </a:p>
          <a:p>
            <a:r>
              <a:rPr lang="en-US" sz="1200" b="0" i="0" kern="1200" dirty="0" smtClean="0">
                <a:solidFill>
                  <a:schemeClr val="tx1"/>
                </a:solidFill>
                <a:latin typeface="Arial" pitchFamily="34" charset="0"/>
                <a:ea typeface="+mn-ea"/>
                <a:cs typeface="Arial" pitchFamily="34" charset="0"/>
              </a:rPr>
              <a:t> not hungry may eat a piece of cake that has been baked in his or her </a:t>
            </a:r>
            <a:r>
              <a:rPr lang="en-US" sz="1200" b="0" i="0" kern="1200" dirty="0" err="1" smtClean="0">
                <a:solidFill>
                  <a:schemeClr val="tx1"/>
                </a:solidFill>
                <a:latin typeface="Arial" pitchFamily="34" charset="0"/>
                <a:ea typeface="+mn-ea"/>
                <a:cs typeface="Arial" pitchFamily="34" charset="0"/>
              </a:rPr>
              <a:t>honor.People</a:t>
            </a:r>
            <a:r>
              <a:rPr lang="en-US" sz="1200" b="0" i="0" kern="1200" dirty="0" smtClean="0">
                <a:solidFill>
                  <a:schemeClr val="tx1"/>
                </a:solidFill>
                <a:latin typeface="Arial" pitchFamily="34" charset="0"/>
                <a:ea typeface="+mn-ea"/>
                <a:cs typeface="Arial" pitchFamily="34" charset="0"/>
              </a:rPr>
              <a:t> eat according to </a:t>
            </a:r>
            <a:r>
              <a:rPr lang="en-US" sz="1200" b="1" i="0" kern="1200" dirty="0" smtClean="0">
                <a:solidFill>
                  <a:schemeClr val="tx1"/>
                </a:solidFill>
                <a:latin typeface="Arial" pitchFamily="34" charset="0"/>
                <a:ea typeface="+mn-ea"/>
                <a:cs typeface="Arial" pitchFamily="34" charset="0"/>
              </a:rPr>
              <a:t>learned behaviors </a:t>
            </a:r>
            <a:r>
              <a:rPr lang="en-US" sz="1200" b="0" i="0" kern="1200" dirty="0" smtClean="0">
                <a:solidFill>
                  <a:schemeClr val="tx1"/>
                </a:solidFill>
                <a:latin typeface="Arial" pitchFamily="34" charset="0"/>
                <a:ea typeface="+mn-ea"/>
                <a:cs typeface="Arial" pitchFamily="34" charset="0"/>
              </a:rPr>
              <a:t>regarding etiquette, meal and snack </a:t>
            </a:r>
          </a:p>
          <a:p>
            <a:r>
              <a:rPr lang="en-US" sz="1200" b="0" i="0" u="sng" kern="1200" dirty="0" smtClean="0">
                <a:solidFill>
                  <a:schemeClr val="tx1"/>
                </a:solidFill>
                <a:latin typeface="Arial" pitchFamily="34" charset="0"/>
                <a:ea typeface="+mn-ea"/>
                <a:cs typeface="Arial" pitchFamily="34" charset="0"/>
              </a:rPr>
              <a:t>patterns</a:t>
            </a:r>
          </a:p>
          <a:p>
            <a:r>
              <a:rPr lang="en-US" sz="1200" b="0" i="0" kern="1200" dirty="0" smtClean="0">
                <a:solidFill>
                  <a:schemeClr val="tx1"/>
                </a:solidFill>
                <a:latin typeface="Arial" pitchFamily="34" charset="0"/>
                <a:ea typeface="+mn-ea"/>
                <a:cs typeface="Arial" pitchFamily="34" charset="0"/>
              </a:rPr>
              <a:t>, acceptable foods, food combinations, and portion sizes. </a:t>
            </a:r>
            <a:r>
              <a:rPr lang="en-US" sz="1200" b="0" i="1" kern="1200" dirty="0" smtClean="0">
                <a:solidFill>
                  <a:schemeClr val="tx1"/>
                </a:solidFill>
                <a:latin typeface="Arial" pitchFamily="34" charset="0"/>
                <a:ea typeface="+mn-ea"/>
                <a:cs typeface="Arial" pitchFamily="34" charset="0"/>
              </a:rPr>
              <a:t>Etiquette </a:t>
            </a:r>
            <a:r>
              <a:rPr lang="en-US" sz="1200" b="0" i="0" kern="1200" dirty="0" smtClean="0">
                <a:solidFill>
                  <a:schemeClr val="tx1"/>
                </a:solidFill>
                <a:latin typeface="Arial" pitchFamily="34" charset="0"/>
                <a:ea typeface="+mn-ea"/>
                <a:cs typeface="Arial" pitchFamily="34" charset="0"/>
              </a:rPr>
              <a:t>refers to acceptable behaviors. For example, for some groups it is acceptable to lick one's fingers while eating, while for other groups this is rude behavior. Etiquette and eating </a:t>
            </a:r>
            <a:r>
              <a:rPr lang="en-US" sz="1200" b="1" i="0" kern="1200" dirty="0" smtClean="0">
                <a:solidFill>
                  <a:schemeClr val="tx1"/>
                </a:solidFill>
                <a:latin typeface="Arial" pitchFamily="34" charset="0"/>
                <a:ea typeface="+mn-ea"/>
                <a:cs typeface="Arial" pitchFamily="34" charset="0"/>
              </a:rPr>
              <a:t>rituals </a:t>
            </a:r>
            <a:r>
              <a:rPr lang="en-US" sz="1200" b="0" i="0" kern="1200" dirty="0" smtClean="0">
                <a:solidFill>
                  <a:schemeClr val="tx1"/>
                </a:solidFill>
                <a:latin typeface="Arial" pitchFamily="34" charset="0"/>
                <a:ea typeface="+mn-ea"/>
                <a:cs typeface="Arial" pitchFamily="34" charset="0"/>
              </a:rPr>
              <a:t>also vary depending on whether the meal is formal, informal, or special (such as a meal on a birthday or religious holiday).A meal is usually defined as the consumption of two or more foods in a structured setting at a set time. Snacks consist of a small amount of food or beverage eaten between meals. A common eating pattern is three meals (breakfast, lunch, and dinner) per day, with snacks between meals. The components of a meal vary across cultures, but generally include grains, such as rice or noodles; meat or a meat substitute, such as fish, beans, or </a:t>
            </a:r>
            <a:r>
              <a:rPr lang="en-US" sz="1200" b="1" i="0" kern="1200" dirty="0" smtClean="0">
                <a:solidFill>
                  <a:schemeClr val="tx1"/>
                </a:solidFill>
                <a:latin typeface="Arial" pitchFamily="34" charset="0"/>
                <a:ea typeface="+mn-ea"/>
                <a:cs typeface="Arial" pitchFamily="34" charset="0"/>
              </a:rPr>
              <a:t>tofu </a:t>
            </a:r>
            <a:r>
              <a:rPr lang="en-US" sz="1200" b="0" i="0" kern="1200" dirty="0" smtClean="0">
                <a:solidFill>
                  <a:schemeClr val="tx1"/>
                </a:solidFill>
                <a:latin typeface="Arial" pitchFamily="34" charset="0"/>
                <a:ea typeface="+mn-ea"/>
                <a:cs typeface="Arial" pitchFamily="34" charset="0"/>
              </a:rPr>
              <a:t>; and accompaniments, such as vegetables. Various food guides provide suggestions on foods to eat, portion sizes, and daily intake. However, personal preferences, habits, family customs, and social setting largely determine what a person consumes.</a:t>
            </a:r>
          </a:p>
          <a:p>
            <a:r>
              <a:rPr lang="en-US" sz="1200" b="0" i="0" kern="1200" dirty="0" smtClean="0">
                <a:solidFill>
                  <a:schemeClr val="tx1"/>
                </a:solidFill>
                <a:latin typeface="Arial" pitchFamily="34" charset="0"/>
                <a:ea typeface="+mn-ea"/>
                <a:cs typeface="Arial" pitchFamily="34" charset="0"/>
              </a:rPr>
              <a:t/>
            </a:r>
            <a:br>
              <a:rPr lang="en-US" sz="1200" b="0" i="0" kern="1200" dirty="0" smtClean="0">
                <a:solidFill>
                  <a:schemeClr val="tx1"/>
                </a:solidFill>
                <a:latin typeface="Arial" pitchFamily="34" charset="0"/>
                <a:ea typeface="+mn-ea"/>
                <a:cs typeface="Arial" pitchFamily="34" charset="0"/>
              </a:rPr>
            </a:br>
            <a:r>
              <a:rPr lang="en-US" sz="1200" b="0" i="0" kern="1200" dirty="0" smtClean="0">
                <a:solidFill>
                  <a:schemeClr val="tx1"/>
                </a:solidFill>
                <a:latin typeface="Arial" pitchFamily="34" charset="0"/>
                <a:ea typeface="+mn-ea"/>
                <a:cs typeface="Arial" pitchFamily="34" charset="0"/>
              </a:rPr>
              <a:t/>
            </a:r>
            <a:br>
              <a:rPr lang="en-US" sz="1200" b="0" i="0" kern="1200" dirty="0" smtClean="0">
                <a:solidFill>
                  <a:schemeClr val="tx1"/>
                </a:solidFill>
                <a:latin typeface="Arial" pitchFamily="34" charset="0"/>
                <a:ea typeface="+mn-ea"/>
                <a:cs typeface="Arial" pitchFamily="34" charset="0"/>
              </a:rPr>
            </a:br>
            <a:r>
              <a:rPr lang="en-US" sz="1200" b="0" i="0" kern="1200" dirty="0" smtClean="0">
                <a:solidFill>
                  <a:schemeClr val="tx1"/>
                </a:solidFill>
                <a:latin typeface="Arial" pitchFamily="34" charset="0"/>
                <a:ea typeface="+mn-ea"/>
                <a:cs typeface="Arial" pitchFamily="34" charset="0"/>
              </a:rPr>
              <a:t>Read more: </a:t>
            </a:r>
            <a:r>
              <a:rPr lang="en-US" sz="1200" b="0" i="0" kern="1200" dirty="0" smtClean="0">
                <a:solidFill>
                  <a:schemeClr val="tx1"/>
                </a:solidFill>
                <a:latin typeface="Arial" pitchFamily="34" charset="0"/>
                <a:ea typeface="+mn-ea"/>
                <a:cs typeface="Arial" pitchFamily="34" charset="0"/>
                <a:hlinkClick r:id="rId3"/>
              </a:rPr>
              <a:t>http://www.faqs.org/nutrition/Diab-Em/Eating-Habits.html#ixzz3CKDZyy82</a:t>
            </a:r>
            <a:endParaRPr lang="en-US" sz="1200" b="0" i="0" kern="1200" dirty="0" smtClean="0">
              <a:solidFill>
                <a:schemeClr val="tx1"/>
              </a:solidFill>
              <a:latin typeface="Arial" pitchFamily="34" charset="0"/>
              <a:ea typeface="+mn-ea"/>
              <a:cs typeface="Arial" pitchFamily="34" charset="0"/>
            </a:endParaRPr>
          </a:p>
          <a:p>
            <a:r>
              <a:rPr lang="en-US" sz="1200" b="0" i="0" kern="1200" dirty="0" smtClean="0">
                <a:solidFill>
                  <a:schemeClr val="tx1"/>
                </a:solidFill>
                <a:latin typeface="Arial" pitchFamily="34" charset="0"/>
                <a:ea typeface="+mn-ea"/>
                <a:cs typeface="Arial" pitchFamily="34" charset="0"/>
              </a:rPr>
              <a:t>This course teach me t</a:t>
            </a:r>
            <a:r>
              <a:rPr lang="en-US" sz="1200" b="0" i="0" kern="1200" baseline="0" dirty="0" smtClean="0">
                <a:solidFill>
                  <a:schemeClr val="tx1"/>
                </a:solidFill>
                <a:latin typeface="Arial" pitchFamily="34" charset="0"/>
                <a:ea typeface="+mn-ea"/>
                <a:cs typeface="Arial" pitchFamily="34" charset="0"/>
              </a:rPr>
              <a:t>o keep our old eating pattern early morning mid day and early night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59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Is this view good ?</a:t>
            </a:r>
          </a:p>
          <a:p>
            <a:endParaRPr lang="en-US" dirty="0" smtClean="0"/>
          </a:p>
          <a:p>
            <a:r>
              <a:rPr lang="en-US" dirty="0" smtClean="0"/>
              <a:t>Which</a:t>
            </a:r>
            <a:r>
              <a:rPr lang="en-US" baseline="0" dirty="0" smtClean="0"/>
              <a:t> do you like, have, attract …</a:t>
            </a:r>
            <a:endParaRPr lang="ar-SA" dirty="0" smtClean="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Is this view good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Is this view good ?</a:t>
            </a:r>
          </a:p>
          <a:p>
            <a:r>
              <a:rPr lang="en-US" dirty="0" smtClean="0"/>
              <a:t>Fill the Following Meal</a:t>
            </a:r>
            <a:r>
              <a:rPr lang="en-US" baseline="0" dirty="0" smtClean="0"/>
              <a:t> Plan With Appropriate </a:t>
            </a:r>
            <a:r>
              <a:rPr lang="en-US" baseline="0" dirty="0" err="1" smtClean="0"/>
              <a:t>Blanced</a:t>
            </a:r>
            <a:r>
              <a:rPr lang="en-US" baseline="0" dirty="0" smtClean="0"/>
              <a:t> Meals at least four types  </a:t>
            </a:r>
          </a:p>
          <a:p>
            <a:r>
              <a:rPr lang="en-US" dirty="0" smtClean="0"/>
              <a:t>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Match Between These Smart Food and Their Reasons</a:t>
            </a:r>
            <a:r>
              <a:rPr lang="en-US" baseline="0" dirty="0" smtClean="0"/>
              <a:t> </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LAST </a:t>
            </a:r>
          </a:p>
          <a:p>
            <a:r>
              <a:rPr lang="en-US" dirty="0" smtClean="0"/>
              <a:t>Student</a:t>
            </a:r>
            <a:r>
              <a:rPr lang="en-US" baseline="0" dirty="0" smtClean="0"/>
              <a:t> Centered  Smart Assignment  Plus NE Related Diseases Presentation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r" defTabSz="914400" rtl="1" eaLnBrk="0" fontAlgn="base" latinLnBrk="0" hangingPunct="0">
              <a:lnSpc>
                <a:spcPct val="100000"/>
              </a:lnSpc>
              <a:spcBef>
                <a:spcPct val="30000"/>
              </a:spcBef>
              <a:spcAft>
                <a:spcPct val="0"/>
              </a:spcAft>
              <a:buClrTx/>
              <a:buSzTx/>
              <a:buFontTx/>
              <a:buNone/>
              <a:tabLst/>
              <a:defRPr/>
            </a:pPr>
            <a:r>
              <a:rPr lang="en-US" sz="1200" dirty="0" smtClean="0"/>
              <a:t>For Final Part</a:t>
            </a:r>
            <a:r>
              <a:rPr lang="en-US" sz="1200" baseline="0" dirty="0" smtClean="0"/>
              <a:t>  All Health Problems </a:t>
            </a:r>
            <a:endParaRPr lang="en-US" sz="1200" dirty="0" smtClean="0"/>
          </a:p>
          <a:p>
            <a:pPr marL="0" marR="0" indent="0" algn="r" defTabSz="914400" rtl="1" eaLnBrk="0" fontAlgn="base" latinLnBrk="0" hangingPunct="0">
              <a:lnSpc>
                <a:spcPct val="100000"/>
              </a:lnSpc>
              <a:spcBef>
                <a:spcPct val="30000"/>
              </a:spcBef>
              <a:spcAft>
                <a:spcPct val="0"/>
              </a:spcAft>
              <a:buClrTx/>
              <a:buSzTx/>
              <a:buFontTx/>
              <a:buNone/>
              <a:tabLst/>
              <a:defRPr/>
            </a:pPr>
            <a:r>
              <a:rPr lang="en-US" sz="1200" dirty="0" smtClean="0"/>
              <a:t>Why Nutrition Education \ Nutrition and Health Education ?!! Why Not Nutrition Health Education ?!!!</a:t>
            </a:r>
          </a:p>
          <a:p>
            <a:pPr marL="0" marR="0" indent="0" algn="r" defTabSz="914400" rtl="1" eaLnBrk="0" fontAlgn="base" latinLnBrk="0" hangingPunct="0">
              <a:lnSpc>
                <a:spcPct val="100000"/>
              </a:lnSpc>
              <a:spcBef>
                <a:spcPct val="30000"/>
              </a:spcBef>
              <a:spcAft>
                <a:spcPct val="0"/>
              </a:spcAft>
              <a:buClrTx/>
              <a:buSzTx/>
              <a:buFontTx/>
              <a:buNone/>
              <a:tabLst/>
              <a:defRPr/>
            </a:pPr>
            <a:endParaRPr lang="en-US" sz="1200"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9</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LAST </a:t>
            </a:r>
            <a:r>
              <a:rPr lang="en-US" baseline="0" dirty="0" smtClean="0"/>
              <a:t> Posted to face book NutHE1st2016 Group &amp; My Site </a:t>
            </a:r>
            <a:endParaRPr lang="en-US" dirty="0" smtClean="0"/>
          </a:p>
          <a:p>
            <a:r>
              <a:rPr lang="en-US" dirty="0" smtClean="0"/>
              <a:t>Student</a:t>
            </a:r>
            <a:r>
              <a:rPr lang="en-US" baseline="0" dirty="0" smtClean="0"/>
              <a:t> Centered  Smart Assignment  Plus NE Related Diseases Presentation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65</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r" defTabSz="914400" rtl="1" eaLnBrk="0" fontAlgn="base" latinLnBrk="0" hangingPunct="0">
              <a:lnSpc>
                <a:spcPct val="100000"/>
              </a:lnSpc>
              <a:spcBef>
                <a:spcPct val="30000"/>
              </a:spcBef>
              <a:spcAft>
                <a:spcPct val="0"/>
              </a:spcAft>
              <a:buClrTx/>
              <a:buSzTx/>
              <a:buFontTx/>
              <a:buNone/>
              <a:tabLst/>
              <a:defRPr/>
            </a:pPr>
            <a:r>
              <a:rPr lang="en-US" sz="1200" dirty="0" smtClean="0"/>
              <a:t>For Final Part</a:t>
            </a:r>
            <a:r>
              <a:rPr lang="en-US" sz="1200" baseline="0" dirty="0" smtClean="0"/>
              <a:t>  All Health Problems </a:t>
            </a:r>
            <a:endParaRPr lang="en-US" sz="1200" dirty="0" smtClean="0"/>
          </a:p>
          <a:p>
            <a:pPr marL="0" marR="0" indent="0" algn="r" defTabSz="914400" rtl="1" eaLnBrk="0" fontAlgn="base" latinLnBrk="0" hangingPunct="0">
              <a:lnSpc>
                <a:spcPct val="100000"/>
              </a:lnSpc>
              <a:spcBef>
                <a:spcPct val="30000"/>
              </a:spcBef>
              <a:spcAft>
                <a:spcPct val="0"/>
              </a:spcAft>
              <a:buClrTx/>
              <a:buSzTx/>
              <a:buFontTx/>
              <a:buNone/>
              <a:tabLst/>
              <a:defRPr/>
            </a:pPr>
            <a:r>
              <a:rPr lang="en-US" sz="1200" dirty="0" smtClean="0"/>
              <a:t>Why Nutrition Education \ Nutrition and Health Education ?!! Why Not Nutrition Health Education ?!!!</a:t>
            </a:r>
          </a:p>
          <a:p>
            <a:pPr marL="0" marR="0" indent="0" algn="r" defTabSz="914400" rtl="1" eaLnBrk="0" fontAlgn="base" latinLnBrk="0" hangingPunct="0">
              <a:lnSpc>
                <a:spcPct val="100000"/>
              </a:lnSpc>
              <a:spcBef>
                <a:spcPct val="30000"/>
              </a:spcBef>
              <a:spcAft>
                <a:spcPct val="0"/>
              </a:spcAft>
              <a:buClrTx/>
              <a:buSzTx/>
              <a:buFontTx/>
              <a:buNone/>
              <a:tabLst/>
              <a:defRPr/>
            </a:pPr>
            <a:endParaRPr lang="en-US" sz="1200" dirty="0" smtClean="0"/>
          </a:p>
          <a:p>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70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At </a:t>
            </a:r>
            <a:r>
              <a:rPr lang="en-US" dirty="0" err="1" smtClean="0"/>
              <a:t>leat</a:t>
            </a:r>
            <a:r>
              <a:rPr lang="en-US" dirty="0" smtClean="0"/>
              <a:t>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Historical</a:t>
            </a:r>
            <a:r>
              <a:rPr lang="en-US" baseline="0" dirty="0" smtClean="0"/>
              <a:t> Development of Nutrition Health Education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Historical</a:t>
            </a:r>
            <a:r>
              <a:rPr lang="en-US" baseline="0" dirty="0" smtClean="0"/>
              <a:t> Development of Nutrition Health Education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This</a:t>
            </a:r>
            <a:r>
              <a:rPr lang="en-US" baseline="0" dirty="0" smtClean="0"/>
              <a:t> </a:t>
            </a:r>
            <a:r>
              <a:rPr lang="en-US" dirty="0" smtClean="0"/>
              <a:t>Symbol  Refers</a:t>
            </a:r>
            <a:r>
              <a:rPr lang="en-US" baseline="0" dirty="0" smtClean="0"/>
              <a:t> To; </a:t>
            </a:r>
            <a:r>
              <a:rPr lang="en-US" dirty="0" smtClean="0"/>
              <a:t>Lind's experiment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May</a:t>
            </a:r>
            <a:r>
              <a:rPr lang="en-US" baseline="0" dirty="0" smtClean="0"/>
              <a:t>be Matching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Death for</a:t>
            </a:r>
            <a:r>
              <a:rPr lang="en-US" baseline="0" dirty="0" smtClean="0"/>
              <a:t> more than 500,000 US people every year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a:defRPr/>
              </a:pPr>
              <a:endParaRPr lang="ar-SA"/>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ar-SA"/>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grpSp>
      <p:sp>
        <p:nvSpPr>
          <p:cNvPr id="172041"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ar-SA"/>
              <a:t>انقر لتحرير نمط العنوان الرئيسي</a:t>
            </a:r>
          </a:p>
        </p:txBody>
      </p:sp>
      <p:sp>
        <p:nvSpPr>
          <p:cNvPr id="172042"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ar-SA"/>
              <a:t>انقر لتحرير نمط العنوان الثانوي الرئيسي</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pPr>
              <a:defRPr/>
            </a:pPr>
            <a:r>
              <a:rPr lang="ar-SA" smtClean="0"/>
              <a:t>CHS465</a:t>
            </a:r>
            <a:endParaRPr lang="en-US"/>
          </a:p>
        </p:txBody>
      </p:sp>
      <p:sp>
        <p:nvSpPr>
          <p:cNvPr id="12" name="Rectangle 12"/>
          <p:cNvSpPr>
            <a:spLocks noGrp="1" noChangeArrowheads="1"/>
          </p:cNvSpPr>
          <p:nvPr>
            <p:ph type="ftr" sz="quarter" idx="11"/>
          </p:nvPr>
        </p:nvSpPr>
        <p:spPr>
          <a:xfrm>
            <a:off x="3468688" y="6245225"/>
            <a:ext cx="2895600" cy="476250"/>
          </a:xfrm>
        </p:spPr>
        <p:txBody>
          <a:bodyPr/>
          <a:lstStyle>
            <a:lvl1pPr>
              <a:defRPr/>
            </a:lvl1pPr>
          </a:lstStyle>
          <a:p>
            <a:pPr>
              <a:defRPr/>
            </a:pPr>
            <a:r>
              <a:rPr lang="en-US" smtClean="0"/>
              <a:t>JOHALI NutHE2015</a:t>
            </a:r>
            <a:endParaRPr lang="en-US"/>
          </a:p>
        </p:txBody>
      </p:sp>
      <p:sp>
        <p:nvSpPr>
          <p:cNvPr id="13" name="Rectangle 13"/>
          <p:cNvSpPr>
            <a:spLocks noGrp="1" noChangeArrowheads="1"/>
          </p:cNvSpPr>
          <p:nvPr>
            <p:ph type="sldNum" sz="quarter" idx="12"/>
          </p:nvPr>
        </p:nvSpPr>
        <p:spPr/>
        <p:txBody>
          <a:bodyPr/>
          <a:lstStyle>
            <a:lvl1pPr>
              <a:defRPr/>
            </a:lvl1pPr>
          </a:lstStyle>
          <a:p>
            <a:pPr>
              <a:defRPr/>
            </a:pPr>
            <a:fld id="{293B550A-84CC-4599-8F89-5D109A743ACA}" type="slidenum">
              <a:rPr lang="ar-SA"/>
              <a:pPr>
                <a:defRPr/>
              </a:pPr>
              <a:t>‹#›</a:t>
            </a:fld>
            <a:endParaRPr lang="en-US"/>
          </a:p>
        </p:txBody>
      </p:sp>
    </p:spTree>
  </p:cSld>
  <p:clrMapOvr>
    <a:masterClrMapping/>
  </p:clrMapOvr>
  <p:transition>
    <p:push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1F5A243A-E622-4083-917C-0DC1AD1570BE}" type="slidenum">
              <a:rPr lang="ar-SA"/>
              <a:pPr>
                <a:defRPr/>
              </a:pPr>
              <a:t>‹#›</a:t>
            </a:fld>
            <a:endParaRPr lang="en-US"/>
          </a:p>
        </p:txBody>
      </p:sp>
    </p:spTree>
  </p:cSld>
  <p:clrMapOvr>
    <a:masterClrMapping/>
  </p:clrMapOvr>
  <p:transition>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48463" y="244475"/>
            <a:ext cx="2097087"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44475"/>
            <a:ext cx="6138863"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078599C9-3804-4474-8D79-056B4E109FAE}" type="slidenum">
              <a:rPr lang="ar-SA"/>
              <a:pPr>
                <a:defRPr/>
              </a:pPr>
              <a:t>‹#›</a:t>
            </a:fld>
            <a:endParaRPr lang="en-US"/>
          </a:p>
        </p:txBody>
      </p:sp>
    </p:spTree>
  </p:cSld>
  <p:clrMapOvr>
    <a:masterClrMapping/>
  </p:clrMapOvr>
  <p:transition>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838200" y="1905000"/>
            <a:ext cx="8007350" cy="4191000"/>
          </a:xfrm>
        </p:spPr>
        <p:txBody>
          <a:bodyPr/>
          <a:lstStyle/>
          <a:p>
            <a:pPr lvl="0"/>
            <a:endParaRPr lang="ar-SA" noProof="0" smtClean="0"/>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A680296D-1D93-4EC5-A06B-E33F330612CD}" type="slidenum">
              <a:rPr lang="ar-SA"/>
              <a:pPr>
                <a:defRPr/>
              </a:pPr>
              <a:t>‹#›</a:t>
            </a:fld>
            <a:endParaRPr lang="en-US"/>
          </a:p>
        </p:txBody>
      </p:sp>
    </p:spTree>
  </p:cSld>
  <p:clrMapOvr>
    <a:masterClrMapping/>
  </p:clrMapOvr>
  <p:transition>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عنوان، ونص،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838200"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918075"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0494BAA8-C3CF-4114-8833-84DCFDEBC013}" type="slidenum">
              <a:rPr lang="ar-SA"/>
              <a:pPr>
                <a:defRPr/>
              </a:pPr>
              <a:t>‹#›</a:t>
            </a:fld>
            <a:endParaRPr lang="en-US"/>
          </a:p>
        </p:txBody>
      </p:sp>
    </p:spTree>
  </p:cSld>
  <p:clrMapOvr>
    <a:masterClrMapping/>
  </p:clrMapOvr>
  <p:transition>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عنوان، ونص، واثنان من ال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838200"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quarter" idx="2"/>
          </p:nvPr>
        </p:nvSpPr>
        <p:spPr>
          <a:xfrm>
            <a:off x="4918075" y="1905000"/>
            <a:ext cx="3927475" cy="20193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محتوى 4"/>
          <p:cNvSpPr>
            <a:spLocks noGrp="1"/>
          </p:cNvSpPr>
          <p:nvPr>
            <p:ph sz="quarter" idx="3"/>
          </p:nvPr>
        </p:nvSpPr>
        <p:spPr>
          <a:xfrm>
            <a:off x="4918075" y="4076700"/>
            <a:ext cx="3927475" cy="20193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7"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8" name="Rectangle 13"/>
          <p:cNvSpPr>
            <a:spLocks noGrp="1" noChangeArrowheads="1"/>
          </p:cNvSpPr>
          <p:nvPr>
            <p:ph type="sldNum" sz="quarter" idx="12"/>
          </p:nvPr>
        </p:nvSpPr>
        <p:spPr>
          <a:ln/>
        </p:spPr>
        <p:txBody>
          <a:bodyPr/>
          <a:lstStyle>
            <a:lvl1pPr>
              <a:defRPr/>
            </a:lvl1pPr>
          </a:lstStyle>
          <a:p>
            <a:pPr>
              <a:defRPr/>
            </a:pPr>
            <a:fld id="{E3DC8925-C32E-4D67-8C32-E0CE00B9AD3B}" type="slidenum">
              <a:rPr lang="ar-SA"/>
              <a:pPr>
                <a:defRPr/>
              </a:pPr>
              <a:t>‹#›</a:t>
            </a:fld>
            <a:endParaRPr lang="en-US"/>
          </a:p>
        </p:txBody>
      </p:sp>
    </p:spTree>
  </p:cSld>
  <p:clrMapOvr>
    <a:masterClrMapping/>
  </p:clrMapOvr>
  <p:transition>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78C93D2-0CD3-44E6-B74B-98515F7048D2}" type="slidenum">
              <a:rPr lang="ar-SA"/>
              <a:pPr>
                <a:defRPr/>
              </a:pPr>
              <a:t>‹#›</a:t>
            </a:fld>
            <a:endParaRPr lang="en-US"/>
          </a:p>
        </p:txBody>
      </p:sp>
    </p:spTree>
  </p:cSld>
  <p:clrMapOvr>
    <a:masterClrMapping/>
  </p:clrMapOvr>
  <p:transition>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78F46190-3E89-4D28-B71F-B414E1C1D7BD}" type="slidenum">
              <a:rPr lang="ar-SA"/>
              <a:pPr>
                <a:defRPr/>
              </a:pPr>
              <a:t>‹#›</a:t>
            </a:fld>
            <a:endParaRPr lang="en-US"/>
          </a:p>
        </p:txBody>
      </p:sp>
    </p:spTree>
  </p:cSld>
  <p:clrMapOvr>
    <a:masterClrMapping/>
  </p:clrMapOvr>
  <p:transition>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9B0EA7A9-6A72-4381-8E65-AED31536ADFA}" type="slidenum">
              <a:rPr lang="ar-SA"/>
              <a:pPr>
                <a:defRPr/>
              </a:pPr>
              <a:t>‹#›</a:t>
            </a:fld>
            <a:endParaRPr lang="en-US"/>
          </a:p>
        </p:txBody>
      </p:sp>
    </p:spTree>
  </p:cSld>
  <p:clrMapOvr>
    <a:masterClrMapping/>
  </p:clrMapOvr>
  <p:transition>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33523621-3EC3-4F06-AE9C-254B99C3492D}" type="slidenum">
              <a:rPr lang="ar-SA"/>
              <a:pPr>
                <a:defRPr/>
              </a:pPr>
              <a:t>‹#›</a:t>
            </a:fld>
            <a:endParaRPr lang="en-US"/>
          </a:p>
        </p:txBody>
      </p:sp>
    </p:spTree>
  </p:cSld>
  <p:clrMapOvr>
    <a:masterClrMapping/>
  </p:clrMapOvr>
  <p:transition>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F7F2E110-DCE5-4B4A-B952-455D71428BD0}" type="slidenum">
              <a:rPr lang="ar-SA"/>
              <a:pPr>
                <a:defRPr/>
              </a:pPr>
              <a:t>‹#›</a:t>
            </a:fld>
            <a:endParaRPr lang="en-US"/>
          </a:p>
        </p:txBody>
      </p:sp>
    </p:spTree>
  </p:cSld>
  <p:clrMapOvr>
    <a:masterClrMapping/>
  </p:clrMapOvr>
  <p:transition>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EFDC60A6-13D5-4900-9D45-FC2CC50B2D43}" type="slidenum">
              <a:rPr lang="ar-SA"/>
              <a:pPr>
                <a:defRPr/>
              </a:pPr>
              <a:t>‹#›</a:t>
            </a:fld>
            <a:endParaRPr lang="en-US"/>
          </a:p>
        </p:txBody>
      </p:sp>
    </p:spTree>
  </p:cSld>
  <p:clrMapOvr>
    <a:masterClrMapping/>
  </p:clrMapOvr>
  <p:transition>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0AB4D0C-23E3-40C0-8C6E-2DBB31B0F1A7}" type="slidenum">
              <a:rPr lang="ar-SA"/>
              <a:pPr>
                <a:defRPr/>
              </a:pPr>
              <a:t>‹#›</a:t>
            </a:fld>
            <a:endParaRPr lang="en-US"/>
          </a:p>
        </p:txBody>
      </p:sp>
    </p:spTree>
  </p:cSld>
  <p:clrMapOvr>
    <a:masterClrMapping/>
  </p:clrMapOvr>
  <p:transition>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CHS465</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 NutHE2015</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5AD71A68-5A4E-4513-8902-BC0030C273CE}" type="slidenum">
              <a:rPr lang="ar-SA"/>
              <a:pPr>
                <a:defRPr/>
              </a:pPr>
              <a:t>‹#›</a:t>
            </a:fld>
            <a:endParaRPr lang="en-US"/>
          </a:p>
        </p:txBody>
      </p:sp>
    </p:spTree>
  </p:cSld>
  <p:clrMapOvr>
    <a:masterClrMapping/>
  </p:clrMapOvr>
  <p:transition>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319088" y="1828800"/>
            <a:ext cx="8824912" cy="5029200"/>
            <a:chOff x="201" y="1152"/>
            <a:chExt cx="5559" cy="3168"/>
          </a:xfrm>
        </p:grpSpPr>
        <p:sp>
          <p:nvSpPr>
            <p:cNvPr id="171011"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ar-SA"/>
            </a:p>
          </p:txBody>
        </p:sp>
        <p:sp>
          <p:nvSpPr>
            <p:cNvPr id="171012"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a:defRPr/>
              </a:pPr>
              <a:endParaRPr lang="ar-SA"/>
            </a:p>
          </p:txBody>
        </p:sp>
        <p:sp>
          <p:nvSpPr>
            <p:cNvPr id="171013"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a:defRPr/>
              </a:pPr>
              <a:endParaRPr lang="ar-SA"/>
            </a:p>
          </p:txBody>
        </p:sp>
        <p:sp>
          <p:nvSpPr>
            <p:cNvPr id="171014"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171015"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71016"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71017"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171018"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grpSp>
      <p:sp>
        <p:nvSpPr>
          <p:cNvPr id="171019"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effectLst>
                  <a:outerShdw blurRad="38100" dist="38100" dir="2700000" algn="tl">
                    <a:srgbClr val="000000"/>
                  </a:outerShdw>
                </a:effectLst>
              </a:defRPr>
            </a:lvl1pPr>
          </a:lstStyle>
          <a:p>
            <a:pPr>
              <a:defRPr/>
            </a:pPr>
            <a:r>
              <a:rPr lang="ar-SA" smtClean="0"/>
              <a:t>CHS465</a:t>
            </a:r>
            <a:endParaRPr lang="en-US"/>
          </a:p>
        </p:txBody>
      </p:sp>
      <p:sp>
        <p:nvSpPr>
          <p:cNvPr id="171020"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400">
                <a:effectLst>
                  <a:outerShdw blurRad="38100" dist="38100" dir="2700000" algn="tl">
                    <a:srgbClr val="000000"/>
                  </a:outerShdw>
                </a:effectLst>
              </a:defRPr>
            </a:lvl1pPr>
          </a:lstStyle>
          <a:p>
            <a:pPr>
              <a:defRPr/>
            </a:pPr>
            <a:r>
              <a:rPr lang="en-US" smtClean="0"/>
              <a:t>JOHALI NutHE2015</a:t>
            </a:r>
            <a:endParaRPr lang="en-US"/>
          </a:p>
        </p:txBody>
      </p:sp>
      <p:sp>
        <p:nvSpPr>
          <p:cNvPr id="171021"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400">
                <a:effectLst>
                  <a:outerShdw blurRad="38100" dist="38100" dir="2700000" algn="tl">
                    <a:srgbClr val="000000"/>
                  </a:outerShdw>
                </a:effectLst>
              </a:defRPr>
            </a:lvl1pPr>
          </a:lstStyle>
          <a:p>
            <a:pPr>
              <a:defRPr/>
            </a:pPr>
            <a:fld id="{9FA4870F-D0AE-4E91-9926-FE30C4466623}" type="slidenum">
              <a:rPr lang="ar-SA"/>
              <a:pPr>
                <a:defRPr/>
              </a:pPr>
              <a:t>‹#›</a:t>
            </a:fld>
            <a:endParaRPr lang="en-US"/>
          </a:p>
        </p:txBody>
      </p:sp>
      <p:sp>
        <p:nvSpPr>
          <p:cNvPr id="171022"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71023"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Tree>
  </p:cSld>
  <p:clrMap bg1="dk2" tx1="lt1" bg2="dk1" tx2="lt2" accent1="accent1" accent2="accent2" accent3="accent3" accent4="accent4" accent5="accent5" accent6="accent6" hlink="hlink" folHlink="folHlink"/>
  <p:sldLayoutIdLst>
    <p:sldLayoutId id="2147483790"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Lst>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171022"/>
                                        </p:tgtEl>
                                        <p:attrNameLst>
                                          <p:attrName>style.visibility</p:attrName>
                                        </p:attrNameLst>
                                      </p:cBhvr>
                                      <p:to>
                                        <p:strVal val="visible"/>
                                      </p:to>
                                    </p:set>
                                    <p:anim calcmode="lin" valueType="num">
                                      <p:cBhvr additive="base">
                                        <p:cTn id="7" dur="800" fill="hold">
                                          <p:stCondLst>
                                            <p:cond delay="0"/>
                                          </p:stCondLst>
                                        </p:cTn>
                                        <p:tgtEl>
                                          <p:spTgt spid="171022"/>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1710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171023">
                                            <p:txEl>
                                              <p:pRg st="0" end="0"/>
                                            </p:txEl>
                                          </p:spTgt>
                                        </p:tgtEl>
                                        <p:attrNameLst>
                                          <p:attrName>style.visibility</p:attrName>
                                        </p:attrNameLst>
                                      </p:cBhvr>
                                      <p:to>
                                        <p:strVal val="visible"/>
                                      </p:to>
                                    </p:set>
                                    <p:animEffect transition="in" filter="fade">
                                      <p:cBhvr>
                                        <p:cTn id="13" dur="1000"/>
                                        <p:tgtEl>
                                          <p:spTgt spid="171023">
                                            <p:txEl>
                                              <p:pRg st="0" end="0"/>
                                            </p:txEl>
                                          </p:spTgt>
                                        </p:tgtEl>
                                      </p:cBhvr>
                                    </p:animEffect>
                                    <p:anim calcmode="lin" valueType="num">
                                      <p:cBhvr>
                                        <p:cTn id="14" dur="1000" fill="hold"/>
                                        <p:tgtEl>
                                          <p:spTgt spid="171023">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171023">
                                            <p:txEl>
                                              <p:pRg st="0" end="0"/>
                                            </p:txEl>
                                          </p:spTgt>
                                        </p:tgtEl>
                                        <p:attrNameLst>
                                          <p:attrName>ppt_y</p:attrName>
                                        </p:attrNameLst>
                                      </p:cBhvr>
                                      <p:tavLst>
                                        <p:tav tm="0">
                                          <p:val>
                                            <p:strVal val="#ppt_y"/>
                                          </p:val>
                                        </p:tav>
                                        <p:tav tm="100000">
                                          <p:val>
                                            <p:strVal val="#ppt_y"/>
                                          </p:val>
                                        </p:tav>
                                      </p:tavLst>
                                    </p:anim>
                                  </p:childTnLst>
                                </p:cTn>
                              </p:par>
                              <p:par>
                                <p:cTn id="16" presetID="40" presetClass="entr" presetSubtype="0" fill="hold" grpId="0" nodeType="withEffect">
                                  <p:stCondLst>
                                    <p:cond delay="0"/>
                                  </p:stCondLst>
                                  <p:iterate type="lt">
                                    <p:tmPct val="10000"/>
                                  </p:iterate>
                                  <p:childTnLst>
                                    <p:set>
                                      <p:cBhvr>
                                        <p:cTn id="17" dur="1" fill="hold">
                                          <p:stCondLst>
                                            <p:cond delay="0"/>
                                          </p:stCondLst>
                                        </p:cTn>
                                        <p:tgtEl>
                                          <p:spTgt spid="171023">
                                            <p:txEl>
                                              <p:pRg st="1" end="1"/>
                                            </p:txEl>
                                          </p:spTgt>
                                        </p:tgtEl>
                                        <p:attrNameLst>
                                          <p:attrName>style.visibility</p:attrName>
                                        </p:attrNameLst>
                                      </p:cBhvr>
                                      <p:to>
                                        <p:strVal val="visible"/>
                                      </p:to>
                                    </p:set>
                                    <p:animEffect transition="in" filter="fade">
                                      <p:cBhvr>
                                        <p:cTn id="18" dur="1000"/>
                                        <p:tgtEl>
                                          <p:spTgt spid="171023">
                                            <p:txEl>
                                              <p:pRg st="1" end="1"/>
                                            </p:txEl>
                                          </p:spTgt>
                                        </p:tgtEl>
                                      </p:cBhvr>
                                    </p:animEffect>
                                    <p:anim calcmode="lin" valueType="num">
                                      <p:cBhvr>
                                        <p:cTn id="19" dur="1000" fill="hold"/>
                                        <p:tgtEl>
                                          <p:spTgt spid="171023">
                                            <p:txEl>
                                              <p:pRg st="1" end="1"/>
                                            </p:txEl>
                                          </p:spTgt>
                                        </p:tgtEl>
                                        <p:attrNameLst>
                                          <p:attrName>ppt_x</p:attrName>
                                        </p:attrNameLst>
                                      </p:cBhvr>
                                      <p:tavLst>
                                        <p:tav tm="0">
                                          <p:val>
                                            <p:strVal val="#ppt_x-.1"/>
                                          </p:val>
                                        </p:tav>
                                        <p:tav tm="100000">
                                          <p:val>
                                            <p:strVal val="#ppt_x"/>
                                          </p:val>
                                        </p:tav>
                                      </p:tavLst>
                                    </p:anim>
                                    <p:anim calcmode="lin" valueType="num">
                                      <p:cBhvr>
                                        <p:cTn id="20" dur="1000" fill="hold"/>
                                        <p:tgtEl>
                                          <p:spTgt spid="171023">
                                            <p:txEl>
                                              <p:pRg st="1" end="1"/>
                                            </p:txEl>
                                          </p:spTgt>
                                        </p:tgtEl>
                                        <p:attrNameLst>
                                          <p:attrName>ppt_y</p:attrName>
                                        </p:attrNameLst>
                                      </p:cBhvr>
                                      <p:tavLst>
                                        <p:tav tm="0">
                                          <p:val>
                                            <p:strVal val="#ppt_y"/>
                                          </p:val>
                                        </p:tav>
                                        <p:tav tm="100000">
                                          <p:val>
                                            <p:strVal val="#ppt_y"/>
                                          </p:val>
                                        </p:tav>
                                      </p:tavLst>
                                    </p:anim>
                                  </p:childTnLst>
                                </p:cTn>
                              </p:par>
                              <p:par>
                                <p:cTn id="21" presetID="40" presetClass="entr" presetSubtype="0" fill="hold" grpId="0" nodeType="withEffect">
                                  <p:stCondLst>
                                    <p:cond delay="0"/>
                                  </p:stCondLst>
                                  <p:iterate type="lt">
                                    <p:tmPct val="10000"/>
                                  </p:iterate>
                                  <p:childTnLst>
                                    <p:set>
                                      <p:cBhvr>
                                        <p:cTn id="22" dur="1" fill="hold">
                                          <p:stCondLst>
                                            <p:cond delay="0"/>
                                          </p:stCondLst>
                                        </p:cTn>
                                        <p:tgtEl>
                                          <p:spTgt spid="171023">
                                            <p:txEl>
                                              <p:pRg st="2" end="2"/>
                                            </p:txEl>
                                          </p:spTgt>
                                        </p:tgtEl>
                                        <p:attrNameLst>
                                          <p:attrName>style.visibility</p:attrName>
                                        </p:attrNameLst>
                                      </p:cBhvr>
                                      <p:to>
                                        <p:strVal val="visible"/>
                                      </p:to>
                                    </p:set>
                                    <p:animEffect transition="in" filter="fade">
                                      <p:cBhvr>
                                        <p:cTn id="23" dur="1000"/>
                                        <p:tgtEl>
                                          <p:spTgt spid="171023">
                                            <p:txEl>
                                              <p:pRg st="2" end="2"/>
                                            </p:txEl>
                                          </p:spTgt>
                                        </p:tgtEl>
                                      </p:cBhvr>
                                    </p:animEffect>
                                    <p:anim calcmode="lin" valueType="num">
                                      <p:cBhvr>
                                        <p:cTn id="24" dur="1000" fill="hold"/>
                                        <p:tgtEl>
                                          <p:spTgt spid="171023">
                                            <p:txEl>
                                              <p:pRg st="2" end="2"/>
                                            </p:txEl>
                                          </p:spTgt>
                                        </p:tgtEl>
                                        <p:attrNameLst>
                                          <p:attrName>ppt_x</p:attrName>
                                        </p:attrNameLst>
                                      </p:cBhvr>
                                      <p:tavLst>
                                        <p:tav tm="0">
                                          <p:val>
                                            <p:strVal val="#ppt_x-.1"/>
                                          </p:val>
                                        </p:tav>
                                        <p:tav tm="100000">
                                          <p:val>
                                            <p:strVal val="#ppt_x"/>
                                          </p:val>
                                        </p:tav>
                                      </p:tavLst>
                                    </p:anim>
                                    <p:anim calcmode="lin" valueType="num">
                                      <p:cBhvr>
                                        <p:cTn id="25" dur="1000" fill="hold"/>
                                        <p:tgtEl>
                                          <p:spTgt spid="171023">
                                            <p:txEl>
                                              <p:pRg st="2" end="2"/>
                                            </p:txEl>
                                          </p:spTgt>
                                        </p:tgtEl>
                                        <p:attrNameLst>
                                          <p:attrName>ppt_y</p:attrName>
                                        </p:attrNameLst>
                                      </p:cBhvr>
                                      <p:tavLst>
                                        <p:tav tm="0">
                                          <p:val>
                                            <p:strVal val="#ppt_y"/>
                                          </p:val>
                                        </p:tav>
                                        <p:tav tm="100000">
                                          <p:val>
                                            <p:strVal val="#ppt_y"/>
                                          </p:val>
                                        </p:tav>
                                      </p:tavLst>
                                    </p:anim>
                                  </p:childTnLst>
                                </p:cTn>
                              </p:par>
                              <p:par>
                                <p:cTn id="26" presetID="40" presetClass="entr" presetSubtype="0" fill="hold" grpId="0" nodeType="withEffect">
                                  <p:stCondLst>
                                    <p:cond delay="0"/>
                                  </p:stCondLst>
                                  <p:iterate type="lt">
                                    <p:tmPct val="10000"/>
                                  </p:iterate>
                                  <p:childTnLst>
                                    <p:set>
                                      <p:cBhvr>
                                        <p:cTn id="27" dur="1" fill="hold">
                                          <p:stCondLst>
                                            <p:cond delay="0"/>
                                          </p:stCondLst>
                                        </p:cTn>
                                        <p:tgtEl>
                                          <p:spTgt spid="171023">
                                            <p:txEl>
                                              <p:pRg st="3" end="3"/>
                                            </p:txEl>
                                          </p:spTgt>
                                        </p:tgtEl>
                                        <p:attrNameLst>
                                          <p:attrName>style.visibility</p:attrName>
                                        </p:attrNameLst>
                                      </p:cBhvr>
                                      <p:to>
                                        <p:strVal val="visible"/>
                                      </p:to>
                                    </p:set>
                                    <p:animEffect transition="in" filter="fade">
                                      <p:cBhvr>
                                        <p:cTn id="28" dur="1000"/>
                                        <p:tgtEl>
                                          <p:spTgt spid="171023">
                                            <p:txEl>
                                              <p:pRg st="3" end="3"/>
                                            </p:txEl>
                                          </p:spTgt>
                                        </p:tgtEl>
                                      </p:cBhvr>
                                    </p:animEffect>
                                    <p:anim calcmode="lin" valueType="num">
                                      <p:cBhvr>
                                        <p:cTn id="29" dur="1000" fill="hold"/>
                                        <p:tgtEl>
                                          <p:spTgt spid="171023">
                                            <p:txEl>
                                              <p:pRg st="3" end="3"/>
                                            </p:txEl>
                                          </p:spTgt>
                                        </p:tgtEl>
                                        <p:attrNameLst>
                                          <p:attrName>ppt_x</p:attrName>
                                        </p:attrNameLst>
                                      </p:cBhvr>
                                      <p:tavLst>
                                        <p:tav tm="0">
                                          <p:val>
                                            <p:strVal val="#ppt_x-.1"/>
                                          </p:val>
                                        </p:tav>
                                        <p:tav tm="100000">
                                          <p:val>
                                            <p:strVal val="#ppt_x"/>
                                          </p:val>
                                        </p:tav>
                                      </p:tavLst>
                                    </p:anim>
                                    <p:anim calcmode="lin" valueType="num">
                                      <p:cBhvr>
                                        <p:cTn id="30" dur="1000" fill="hold"/>
                                        <p:tgtEl>
                                          <p:spTgt spid="171023">
                                            <p:txEl>
                                              <p:pRg st="3" end="3"/>
                                            </p:txEl>
                                          </p:spTgt>
                                        </p:tgtEl>
                                        <p:attrNameLst>
                                          <p:attrName>ppt_y</p:attrName>
                                        </p:attrNameLst>
                                      </p:cBhvr>
                                      <p:tavLst>
                                        <p:tav tm="0">
                                          <p:val>
                                            <p:strVal val="#ppt_y"/>
                                          </p:val>
                                        </p:tav>
                                        <p:tav tm="100000">
                                          <p:val>
                                            <p:strVal val="#ppt_y"/>
                                          </p:val>
                                        </p:tav>
                                      </p:tavLst>
                                    </p:anim>
                                  </p:childTnLst>
                                </p:cTn>
                              </p:par>
                              <p:par>
                                <p:cTn id="31" presetID="40" presetClass="entr" presetSubtype="0" fill="hold" grpId="0" nodeType="withEffect">
                                  <p:stCondLst>
                                    <p:cond delay="0"/>
                                  </p:stCondLst>
                                  <p:iterate type="lt">
                                    <p:tmPct val="10000"/>
                                  </p:iterate>
                                  <p:childTnLst>
                                    <p:set>
                                      <p:cBhvr>
                                        <p:cTn id="32" dur="1" fill="hold">
                                          <p:stCondLst>
                                            <p:cond delay="0"/>
                                          </p:stCondLst>
                                        </p:cTn>
                                        <p:tgtEl>
                                          <p:spTgt spid="171023">
                                            <p:txEl>
                                              <p:pRg st="4" end="4"/>
                                            </p:txEl>
                                          </p:spTgt>
                                        </p:tgtEl>
                                        <p:attrNameLst>
                                          <p:attrName>style.visibility</p:attrName>
                                        </p:attrNameLst>
                                      </p:cBhvr>
                                      <p:to>
                                        <p:strVal val="visible"/>
                                      </p:to>
                                    </p:set>
                                    <p:animEffect transition="in" filter="fade">
                                      <p:cBhvr>
                                        <p:cTn id="33" dur="1000"/>
                                        <p:tgtEl>
                                          <p:spTgt spid="171023">
                                            <p:txEl>
                                              <p:pRg st="4" end="4"/>
                                            </p:txEl>
                                          </p:spTgt>
                                        </p:tgtEl>
                                      </p:cBhvr>
                                    </p:animEffect>
                                    <p:anim calcmode="lin" valueType="num">
                                      <p:cBhvr>
                                        <p:cTn id="34" dur="1000" fill="hold"/>
                                        <p:tgtEl>
                                          <p:spTgt spid="171023">
                                            <p:txEl>
                                              <p:pRg st="4" end="4"/>
                                            </p:txEl>
                                          </p:spTgt>
                                        </p:tgtEl>
                                        <p:attrNameLst>
                                          <p:attrName>ppt_x</p:attrName>
                                        </p:attrNameLst>
                                      </p:cBhvr>
                                      <p:tavLst>
                                        <p:tav tm="0">
                                          <p:val>
                                            <p:strVal val="#ppt_x-.1"/>
                                          </p:val>
                                        </p:tav>
                                        <p:tav tm="100000">
                                          <p:val>
                                            <p:strVal val="#ppt_x"/>
                                          </p:val>
                                        </p:tav>
                                      </p:tavLst>
                                    </p:anim>
                                    <p:anim calcmode="lin" valueType="num">
                                      <p:cBhvr>
                                        <p:cTn id="35" dur="1000" fill="hold"/>
                                        <p:tgtEl>
                                          <p:spTgt spid="17102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22" grpId="0"/>
      <p:bldP spid="171023" grpId="0" build="p">
        <p:tmplLst>
          <p:tmpl lvl="1">
            <p:tnLst>
              <p:par>
                <p:cTn presetID="40" presetClass="entr" presetSubtype="0" fill="hold" nodeType="click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2">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3">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4">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5">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Lst>
      </p:bldP>
    </p:bldLst>
  </p:timing>
  <p:hf hdr="0"/>
  <p:txStyles>
    <p:titleStyle>
      <a:lvl1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2pPr>
      <a:lvl3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3pPr>
      <a:lvl4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4pPr>
      <a:lvl5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5pPr>
      <a:lvl6pPr marL="4572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6pPr>
      <a:lvl7pPr marL="9144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7pPr>
      <a:lvl8pPr marL="13716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8pPr>
      <a:lvl9pPr marL="18288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9pPr>
    </p:titleStyle>
    <p:bodyStyle>
      <a:lvl1pPr marL="342900" indent="-342900" algn="r" rtl="1"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r" rtl="1"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cs typeface="+mn-cs"/>
        </a:defRPr>
      </a:lvl2pPr>
      <a:lvl3pPr marL="1143000" indent="-228600" algn="r" rtl="1"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cs typeface="+mn-cs"/>
        </a:defRPr>
      </a:lvl3pPr>
      <a:lvl4pPr marL="1600200" indent="-228600" algn="r" rtl="1"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cs typeface="+mn-cs"/>
        </a:defRPr>
      </a:lvl4pPr>
      <a:lvl5pPr marL="2057400" indent="-228600" algn="r" rtl="1"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twitter.com/EatThisNotThat" TargetMode="External"/><Relationship Id="rId3" Type="http://schemas.openxmlformats.org/officeDocument/2006/relationships/image" Target="../media/image1.wmf"/><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hyperlink" Target="http://faculty.ksu.edu.sa/JOHALI/New%20Academic%20Year%202015/default.aspx" TargetMode="External"/><Relationship Id="rId5" Type="http://schemas.openxmlformats.org/officeDocument/2006/relationships/image" Target="../media/image3.jpeg"/><Relationship Id="rId10" Type="http://schemas.openxmlformats.org/officeDocument/2006/relationships/image" Target="../media/image7.jpeg"/><Relationship Id="rId4" Type="http://schemas.openxmlformats.org/officeDocument/2006/relationships/image" Target="../media/image2.jpeg"/><Relationship Id="rId9" Type="http://schemas.openxmlformats.org/officeDocument/2006/relationships/image" Target="../media/image6.jpeg"/></Relationships>
</file>

<file path=ppt/slides/_rels/slide10.xml.rels><?xml version="1.0" encoding="UTF-8" standalone="yes"?>
<Relationships xmlns="http://schemas.openxmlformats.org/package/2006/relationships"><Relationship Id="rId8" Type="http://schemas.openxmlformats.org/officeDocument/2006/relationships/hyperlink" Target="http://videos.med.wisc.edu/videoInfo.php?videoid=9698" TargetMode="External"/><Relationship Id="rId13" Type="http://schemas.openxmlformats.org/officeDocument/2006/relationships/hyperlink" Target="http://www.uwhealth.org/heartcardiovascular/madisonwisconsin/10551" TargetMode="External"/><Relationship Id="rId18" Type="http://schemas.openxmlformats.org/officeDocument/2006/relationships/hyperlink" Target="http://videos.med.wisc.edu/videoInfo.php?videoid=195" TargetMode="External"/><Relationship Id="rId3" Type="http://schemas.openxmlformats.org/officeDocument/2006/relationships/hyperlink" Target="http://www.uwhealth.org/heartcardiovascular/preventivecardiology/10805" TargetMode="External"/><Relationship Id="rId21" Type="http://schemas.openxmlformats.org/officeDocument/2006/relationships/hyperlink" Target="http://videos.med.wisc.edu/videoInfo.php?videoid=26" TargetMode="External"/><Relationship Id="rId7" Type="http://schemas.openxmlformats.org/officeDocument/2006/relationships/hyperlink" Target="http://videos.med.wisc.edu/videoInfo.php?videoid=9534" TargetMode="External"/><Relationship Id="rId12" Type="http://schemas.openxmlformats.org/officeDocument/2006/relationships/hyperlink" Target="http://www.uwhealth.org/gored/healthychoiceseatingahearthealthydiet/13713" TargetMode="External"/><Relationship Id="rId17" Type="http://schemas.openxmlformats.org/officeDocument/2006/relationships/hyperlink" Target="http://videos.med.wisc.edu/videoInfo.php?videoid=252" TargetMode="External"/><Relationship Id="rId2" Type="http://schemas.openxmlformats.org/officeDocument/2006/relationships/notesSlide" Target="../notesSlides/notesSlide4.xml"/><Relationship Id="rId16" Type="http://schemas.openxmlformats.org/officeDocument/2006/relationships/hyperlink" Target="http://videos.med.wisc.edu/videoInfo.php?videoid=1222" TargetMode="External"/><Relationship Id="rId20" Type="http://schemas.openxmlformats.org/officeDocument/2006/relationships/hyperlink" Target="http://videos.med.wisc.edu/videoInfo.php?videoid=163" TargetMode="External"/><Relationship Id="rId1" Type="http://schemas.openxmlformats.org/officeDocument/2006/relationships/slideLayout" Target="../slideLayouts/slideLayout2.xml"/><Relationship Id="rId6" Type="http://schemas.openxmlformats.org/officeDocument/2006/relationships/hyperlink" Target="http://videos.med.wisc.edu/videoInfo.php?videoid=9494" TargetMode="External"/><Relationship Id="rId11" Type="http://schemas.openxmlformats.org/officeDocument/2006/relationships/hyperlink" Target="http://videos.med.wisc.edu/videoInfo.php?videoid=9803" TargetMode="External"/><Relationship Id="rId5" Type="http://schemas.openxmlformats.org/officeDocument/2006/relationships/hyperlink" Target="http://videos.med.wisc.edu/videoInfo.php?videoid=9495" TargetMode="External"/><Relationship Id="rId15" Type="http://schemas.openxmlformats.org/officeDocument/2006/relationships/hyperlink" Target="http://videos.med.wisc.edu/videoInfo.php?videoid=2652" TargetMode="External"/><Relationship Id="rId10" Type="http://schemas.openxmlformats.org/officeDocument/2006/relationships/hyperlink" Target="http://videos.med.wisc.edu/videoInfo.php?videoid=9805" TargetMode="External"/><Relationship Id="rId19" Type="http://schemas.openxmlformats.org/officeDocument/2006/relationships/hyperlink" Target="http://videos.med.wisc.edu/videoInfo.php?videoid=153" TargetMode="External"/><Relationship Id="rId4" Type="http://schemas.openxmlformats.org/officeDocument/2006/relationships/hyperlink" Target="http://www.med.wisc.edu/" TargetMode="External"/><Relationship Id="rId9" Type="http://schemas.openxmlformats.org/officeDocument/2006/relationships/hyperlink" Target="http://videos.med.wisc.edu/videoInfo.php?videoid=9807" TargetMode="External"/><Relationship Id="rId14" Type="http://schemas.openxmlformats.org/officeDocument/2006/relationships/hyperlink" Target="http://videos.med.wisc.edu/videoInfo.php?videoid=2900"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cancentral.com/hist_overview.cfm" TargetMode="External"/><Relationship Id="rId13" Type="http://schemas.openxmlformats.org/officeDocument/2006/relationships/hyperlink" Target="http://rmc.library.cornell.edu/homeEc/" TargetMode="External"/><Relationship Id="rId18" Type="http://schemas.openxmlformats.org/officeDocument/2006/relationships/hyperlink" Target="http://www.arches.uga.edu/~wparks/ppt/green/index.htm" TargetMode="External"/><Relationship Id="rId3" Type="http://schemas.openxmlformats.org/officeDocument/2006/relationships/hyperlink" Target="http://en.wikipedia.org/wiki/Islamic_Golden_Age" TargetMode="External"/><Relationship Id="rId21" Type="http://schemas.openxmlformats.org/officeDocument/2006/relationships/hyperlink" Target="http://www.naturalhealers.com/natural-health-careers/article/nutrition-history" TargetMode="External"/><Relationship Id="rId7" Type="http://schemas.openxmlformats.org/officeDocument/2006/relationships/hyperlink" Target="http://www.jameslindlibrary.org/trial_records/17th_18th_Century/lind/lind_tp.html" TargetMode="External"/><Relationship Id="rId12" Type="http://schemas.openxmlformats.org/officeDocument/2006/relationships/hyperlink" Target="http://www.foodtimeline.org/food2.html" TargetMode="External"/><Relationship Id="rId17" Type="http://schemas.openxmlformats.org/officeDocument/2006/relationships/hyperlink" Target="http://www.gs1us.org/about-gs1-us/corporate/history" TargetMode="External"/><Relationship Id="rId2" Type="http://schemas.openxmlformats.org/officeDocument/2006/relationships/notesSlide" Target="../notesSlides/notesSlide6.xml"/><Relationship Id="rId16" Type="http://schemas.openxmlformats.org/officeDocument/2006/relationships/hyperlink" Target="http://www.fao.org/docrep/x5557e/x5557e00.htm" TargetMode="External"/><Relationship Id="rId20" Type="http://schemas.openxmlformats.org/officeDocument/2006/relationships/hyperlink" Target="http://www.fao.org/FOCUS/E/SOFI/home-e.htm" TargetMode="External"/><Relationship Id="rId1" Type="http://schemas.openxmlformats.org/officeDocument/2006/relationships/slideLayout" Target="../slideLayouts/slideLayout2.xml"/><Relationship Id="rId6" Type="http://schemas.openxmlformats.org/officeDocument/2006/relationships/hyperlink" Target="http://the-i-education.blogspot.com/2009/10/jabir-ibne-hanyan-founder-of-chemistry.html" TargetMode="External"/><Relationship Id="rId11" Type="http://schemas.openxmlformats.org/officeDocument/2006/relationships/hyperlink" Target="http://www.pubmedcentral.nih.gov/picrender.fcgi?artid=441122&amp;blobtype=pdf" TargetMode="External"/><Relationship Id="rId5" Type="http://schemas.openxmlformats.org/officeDocument/2006/relationships/hyperlink" Target="http://iedu-contents.blogspot.com/2009/11/father-of-chemistry.html" TargetMode="External"/><Relationship Id="rId15" Type="http://schemas.openxmlformats.org/officeDocument/2006/relationships/hyperlink" Target="http://www.eap.mcgill.ca/AASA_1.htm" TargetMode="External"/><Relationship Id="rId10" Type="http://schemas.openxmlformats.org/officeDocument/2006/relationships/hyperlink" Target="http://www.bbc.co.uk/history/british/victorians/famine_01.shtml" TargetMode="External"/><Relationship Id="rId19" Type="http://schemas.openxmlformats.org/officeDocument/2006/relationships/hyperlink" Target="http://www.foodfuture.org.uk/" TargetMode="External"/><Relationship Id="rId4" Type="http://schemas.openxmlformats.org/officeDocument/2006/relationships/hyperlink" Target="http://www.metaexistence.org/educationalinst.htm" TargetMode="External"/><Relationship Id="rId9" Type="http://schemas.openxmlformats.org/officeDocument/2006/relationships/hyperlink" Target="http://hbswk.hbs.edu/pubitem.jhtml?id=3650&amp;t=bizhistory" TargetMode="External"/><Relationship Id="rId14" Type="http://schemas.openxmlformats.org/officeDocument/2006/relationships/hyperlink" Target="http://www.soilandhealth.org/01aglibrary/010102/01010200frame.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www.livestrong.com/article/31172-effects-poor-nutrition-health/" TargetMode="Externa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googleadservices.com/pagead/aclk?sa=L&amp;ai=CVT4LcSz4U8uBFrGligbKsoCADaC22sQHoMDywnjxy-T9LRABII-wpBBQjsq3qfr_____AWCrzfOF8B6gAaiMj-EDyAEBqAMBqgSyAU_QEmFX_g1WFI8Wbw-3LtUTtJxcM46XD3HcvOuzCuwTwQr2GDLQpKahtWvaGtcFM6Um6SYBA1eBHrFnjCRl-wHGDPwRuOAtVgReqZG4OUAvKxbb0hLoF9coYa3Wijr-5w1NxtgOn_n3bDGuQYIex0OfVfTTebYU5s6Vsao3HX5NHFDZJBoyZ6FSY29KDbTjiXDGp8TN7ldmGFMypDXo4OYPwvI9oUWCkQO09noWWqvJU82IBgGAB8Dz8B4&amp;num=1&amp;cid=5GjVVmoKqMBDoiIhPN1GV5xT&amp;sig=AOD64_2muEabwqWzgfwpLaQCdna4sCgXEQ&amp;client=ca-livestrong_html&amp;adurl=http://download.videoscavenger.com/index.jhtml?pkw=default&amp;partner=Z8xdm021" TargetMode="External"/><Relationship Id="rId4" Type="http://schemas.openxmlformats.org/officeDocument/2006/relationships/hyperlink" Target="http://www.livestrong.com/article/31172-effects-poor-nutrition-health/"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www.livestrong.com/article/31172-effects-poor-nutrition-health/"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www.sciencedirect.com/science/journal/00223182" TargetMode="External"/><Relationship Id="rId13" Type="http://schemas.openxmlformats.org/officeDocument/2006/relationships/hyperlink" Target="http://searchfiletype.com/The-Next-Big-Thing-in-Health-Health-and-Nutrition-Trends-fs24732.html" TargetMode="External"/><Relationship Id="rId3" Type="http://schemas.openxmlformats.org/officeDocument/2006/relationships/image" Target="../media/image15.jpeg"/><Relationship Id="rId7" Type="http://schemas.openxmlformats.org/officeDocument/2006/relationships/hyperlink" Target="http://www.sneb.org/" TargetMode="External"/><Relationship Id="rId12" Type="http://schemas.openxmlformats.org/officeDocument/2006/relationships/hyperlink" Target="http://www.sciencedirect.com/science/serial-alerts/save/14994046"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ees.elsevier.com/issn/14994046" TargetMode="External"/><Relationship Id="rId11" Type="http://schemas.openxmlformats.org/officeDocument/2006/relationships/hyperlink" Target="http://www.sciencedirect.com/science/serial-alerts/delete/14994046" TargetMode="External"/><Relationship Id="rId5" Type="http://schemas.openxmlformats.org/officeDocument/2006/relationships/hyperlink" Target="http://www.sciencedirect.com/science/journal/14994046/46/1" TargetMode="External"/><Relationship Id="rId10" Type="http://schemas.openxmlformats.org/officeDocument/2006/relationships/hyperlink" Target="http://www.sciencedirect.com/science?_ob=RSSURL&amp;_method=setup&amp;oa=1&amp;_cid=273502&amp;md5=f47e2d9943ef02879051952384e5c01d" TargetMode="External"/><Relationship Id="rId4" Type="http://schemas.openxmlformats.org/officeDocument/2006/relationships/hyperlink" Target="http://www.elsevier.com/locate/issn/14994046" TargetMode="External"/><Relationship Id="rId9" Type="http://schemas.openxmlformats.org/officeDocument/2006/relationships/hyperlink" Target="http://www.sciencedirect.com/science?_ob=RSSURL&amp;_method=setup&amp;_cid=273502&amp;md5=f47e2d9943ef02879051952384e5c01d" TargetMode="External"/><Relationship Id="rId1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hyperlink" Target="http://thevreelandclinic.wordpress.com/2010/08/26/the-next-big-thing-in-health-and-nutrition/"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mailto:Johali59@hotmail.com" TargetMode="External"/><Relationship Id="rId7" Type="http://schemas.openxmlformats.org/officeDocument/2006/relationships/hyperlink" Target="https://twitter.com/EatThisNotThat" TargetMode="External"/><Relationship Id="rId2" Type="http://schemas.openxmlformats.org/officeDocument/2006/relationships/hyperlink" Target="http://faculty.ksu.edu.sa/JOHALI/default.aspx" TargetMode="Externa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hyperlink" Target="https://twitter.com/TheNature2011" TargetMode="External"/><Relationship Id="rId4" Type="http://schemas.openxmlformats.org/officeDocument/2006/relationships/hyperlink" Target="http://sa.linkedin.com/pub/eisa-johali/31/3a6/896" TargetMode="External"/><Relationship Id="rId9" Type="http://schemas.openxmlformats.org/officeDocument/2006/relationships/hyperlink" Target="https://wiki.answers.com/Q/User:Johaliask"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factmonster.com/ipka/A0768674.html"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6.png"/><Relationship Id="rId7" Type="http://schemas.openxmlformats.org/officeDocument/2006/relationships/hyperlink" Target="http://www.dhs.state.il.us/OneNetLibrary/3/imag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nche.org/ypc_8component.gif&amp;imgrefurl" TargetMode="External"/><Relationship Id="rId5" Type="http://schemas.openxmlformats.org/officeDocument/2006/relationships/hyperlink" Target="http://faculty.ksu.edu.sa/Norah%20ALsadhan/Pictures" TargetMode="External"/><Relationship Id="rId10" Type="http://schemas.openxmlformats.org/officeDocument/2006/relationships/image" Target="../media/image19.png"/><Relationship Id="rId4" Type="http://schemas.openxmlformats.org/officeDocument/2006/relationships/hyperlink" Target="http://www.utahloy.com/gz/content/departments/pe/pe_health.htm" TargetMode="External"/><Relationship Id="rId9"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hyperlink" Target="http://www.fao.org/docrep/w3733e/w3733e03.ht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fao.org/docrep/w3733e/w3733e00.jp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www.eatright.org/Member/83_12962.cf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olleges.ksu.edu.sa/AppliedMedicalSciences/CommunityHealthSciences/Documents/CHHE%5b1%5d.pdf" TargetMode="External"/><Relationship Id="rId2" Type="http://schemas.openxmlformats.org/officeDocument/2006/relationships/hyperlink" Target="http://colleges.ksu.edu.sa/AppliedMedicalSciences/CommunityHealthSciences/Pages/HEcdis.aspx" TargetMode="External"/><Relationship Id="rId1" Type="http://schemas.openxmlformats.org/officeDocument/2006/relationships/slideLayout" Target="../slideLayouts/slideLayout2.xml"/><Relationship Id="rId5" Type="http://schemas.openxmlformats.org/officeDocument/2006/relationships/hyperlink" Target="http://cams.ksu.edu.sa/en/node/1055" TargetMode="External"/><Relationship Id="rId4" Type="http://schemas.openxmlformats.org/officeDocument/2006/relationships/hyperlink" Target="http://cams.ksu.edu.sa/en/node/1057"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hyperlink" Target="http://www.fao.org/docrep/w3733e/w3733e00.gif"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colleges.ksu.edu.sa/AppliedMedicalSciences/CommunityHealthSciences/Documents/CHHE%5b1%5d.pdf"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education-portal.com/academy/lesson/the-communication-process.html"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hyperlink" Target="http://www.dietitian.com/eathabit.html"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faqs.org/nutrition/Diab-Em/Eating-Habits.html"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www.faqs.org/nutrition/Diab-Em/Eating-Habits.html"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www.webmd.com/fitness-exercise/healthy-eating-changing-your-eating-habits" TargetMode="External"/></Relationships>
</file>

<file path=ppt/slides/_rels/slide6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image" Target="../media/image36.jpeg"/><Relationship Id="rId11" Type="http://schemas.openxmlformats.org/officeDocument/2006/relationships/image" Target="../media/image40.jpeg"/><Relationship Id="rId5" Type="http://schemas.openxmlformats.org/officeDocument/2006/relationships/image" Target="../media/image35.jpeg"/><Relationship Id="rId10" Type="http://schemas.openxmlformats.org/officeDocument/2006/relationships/hyperlink" Target="http://www.slideshare.net/wmthompson/healthy-teens-nutrition-education-powerpoint" TargetMode="External"/><Relationship Id="rId4" Type="http://schemas.openxmlformats.org/officeDocument/2006/relationships/image" Target="../media/image34.jpeg"/><Relationship Id="rId9" Type="http://schemas.openxmlformats.org/officeDocument/2006/relationships/image" Target="../media/image39.jpeg"/></Relationships>
</file>

<file path=ppt/slides/_rels/slide68.xml.rels><?xml version="1.0" encoding="UTF-8" standalone="yes"?>
<Relationships xmlns="http://schemas.openxmlformats.org/package/2006/relationships"><Relationship Id="rId3" Type="http://schemas.openxmlformats.org/officeDocument/2006/relationships/hyperlink" Target="http://videos.med.wisc.edu/learningthemes/" TargetMode="External"/><Relationship Id="rId7" Type="http://schemas.openxmlformats.org/officeDocument/2006/relationships/hyperlink" Target="http://videos.med.wisc.edu/videos/9803" TargetMode="External"/><Relationship Id="rId2" Type="http://schemas.openxmlformats.org/officeDocument/2006/relationships/hyperlink" Target="http://www.answers.com/T/Nutrition" TargetMode="External"/><Relationship Id="rId1" Type="http://schemas.openxmlformats.org/officeDocument/2006/relationships/slideLayout" Target="../slideLayouts/slideLayout2.xml"/><Relationship Id="rId6" Type="http://schemas.openxmlformats.org/officeDocument/2006/relationships/hyperlink" Target="http://www.uwhealth.org/go-red/healthy-choices-eating-a-heart-healthy-diet/13713" TargetMode="External"/><Relationship Id="rId5" Type="http://schemas.openxmlformats.org/officeDocument/2006/relationships/hyperlink" Target="http://videos.med.wisc.edu/videos/153" TargetMode="External"/><Relationship Id="rId4" Type="http://schemas.openxmlformats.org/officeDocument/2006/relationships/hyperlink" Target="http://videos.med.wisc.edu/modules/80"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http://dsrs.ksu.edu.sa/ar/node/601" TargetMode="External"/><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www.uwhealth.org/nutrition-diet/nutrition-and-health-education-frequently-asked-questions/13696" TargetMode="External"/><Relationship Id="rId7" Type="http://schemas.openxmlformats.org/officeDocument/2006/relationships/hyperlink" Target="http://videos.med.wisc.edu/tags/236"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videos.med.wisc.edu/videos/195" TargetMode="External"/><Relationship Id="rId5" Type="http://schemas.openxmlformats.org/officeDocument/2006/relationships/image" Target="../media/image11.png"/><Relationship Id="rId4" Type="http://schemas.openxmlformats.org/officeDocument/2006/relationships/hyperlink" Target="https://www.linkedin.com/groups/Why-Nutrition-Education-Nutrition-Health-4866805.S.5909214294670614531?trk=groups/include/item_snippet-0-b-ttl"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twitter.com/help/verified" TargetMode="External"/><Relationship Id="rId13" Type="http://schemas.openxmlformats.org/officeDocument/2006/relationships/hyperlink" Target="https://twitter.com/EatThisNotThat" TargetMode="External"/><Relationship Id="rId3" Type="http://schemas.openxmlformats.org/officeDocument/2006/relationships/hyperlink" Target="http://www.linkedin.com/in/emiliaklapp" TargetMode="External"/><Relationship Id="rId7" Type="http://schemas.openxmlformats.org/officeDocument/2006/relationships/hyperlink" Target="https://twitter.com/educationnation" TargetMode="External"/><Relationship Id="rId12" Type="http://schemas.openxmlformats.org/officeDocument/2006/relationships/image" Target="../media/image9.jpeg"/><Relationship Id="rId2" Type="http://schemas.openxmlformats.org/officeDocument/2006/relationships/notesSlide" Target="../notesSlides/notesSlide2.xml"/><Relationship Id="rId16"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hyperlink" Target="https://www.linkedin.com/groups?gid=116095&amp;goback=.npv_27749006_*1_*1_NAME*4SEARCH_6Pwf_*1_en*4US_*1_*1_*1_*1_*1_*1_*1_*1_*1_*1_*1_*1_*1_*1_*1_*1_*1_*1_*1_*1_*1_*1_*1_*1_*1*1_*1_*1_*1_tyah_*1&amp;trk=prof-groups-membership-logo" TargetMode="External"/><Relationship Id="rId11" Type="http://schemas.openxmlformats.org/officeDocument/2006/relationships/hyperlink" Target="https://twitter.com/HealthHabits" TargetMode="External"/><Relationship Id="rId5" Type="http://schemas.openxmlformats.org/officeDocument/2006/relationships/hyperlink" Target="https://www.linkedin.com/groups?gid=973757&amp;goback=.npv_27749006_*1_*1_NAME*4SEARCH_6Pwf_*1_en*4US_*1_*1_*1_*1_*1_*1_*1_*1_*1_*1_*1_*1_*1_*1_*1_*1_*1_*1_*1_*1_*1_*1_*1_*1_*1_*1_*1_*1_*1_tyah_*1&amp;trk=prof-groups-membership-logo" TargetMode="External"/><Relationship Id="rId15" Type="http://schemas.openxmlformats.org/officeDocument/2006/relationships/hyperlink" Target="https://www.linkedin.com/groups?home=&amp;gid=7457936&amp;trk=groups_most_recent-h-logo" TargetMode="External"/><Relationship Id="rId10" Type="http://schemas.openxmlformats.org/officeDocument/2006/relationships/image" Target="../media/image8.jpeg"/><Relationship Id="rId4" Type="http://schemas.openxmlformats.org/officeDocument/2006/relationships/hyperlink" Target="https://www.linkedin.com/reg/join-pprofile?_ed=0_dfHO8ItrV_BTL_0P7o4SJRdSf3s7PA64b2wUbD5tRnVt1xr0t0ZUqIgoujj7RAh3sXjayeWaIkzC-9J0bX8TwneOmjPIy7CTHxj_zam_Aky&amp;trk=pprof-0-ts-view_full-0" TargetMode="External"/><Relationship Id="rId9" Type="http://schemas.openxmlformats.org/officeDocument/2006/relationships/hyperlink" Target="https://twitter.com/NBCNews" TargetMode="External"/><Relationship Id="rId14" Type="http://schemas.openxmlformats.org/officeDocument/2006/relationships/hyperlink" Target="https://www.linkedin.com/groups?home=&amp;gid=7457936&amp;trk=anet_ug_h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uwhealth.org/nutrition-diet/nutrition-and-health-education-frequently-asked-questions/13696"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videos.med.wisc.edu/videos/195" TargetMode="Externa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rrowheads="1"/>
          </p:cNvSpPr>
          <p:nvPr>
            <p:ph type="title"/>
          </p:nvPr>
        </p:nvSpPr>
        <p:spPr>
          <a:xfrm>
            <a:off x="2267744" y="620688"/>
            <a:ext cx="4968552" cy="720079"/>
          </a:xfrm>
        </p:spPr>
        <p:style>
          <a:lnRef idx="2">
            <a:schemeClr val="dk1"/>
          </a:lnRef>
          <a:fillRef idx="1">
            <a:schemeClr val="lt1"/>
          </a:fillRef>
          <a:effectRef idx="0">
            <a:schemeClr val="dk1"/>
          </a:effectRef>
          <a:fontRef idx="minor">
            <a:schemeClr val="dk1"/>
          </a:fontRef>
        </p:style>
        <p:txBody>
          <a:bodyPr/>
          <a:lstStyle/>
          <a:p>
            <a:pPr algn="ctr" rtl="0"/>
            <a:r>
              <a:rPr lang="en-US" sz="1100" dirty="0" smtClean="0">
                <a:solidFill>
                  <a:schemeClr val="bg2"/>
                </a:solidFill>
              </a:rPr>
              <a:t>KINGDOM OF SAUDI ARABIA \ MINISTRY OF HIGHER EDUCTION</a:t>
            </a:r>
            <a:br>
              <a:rPr lang="en-US" sz="1100" dirty="0" smtClean="0">
                <a:solidFill>
                  <a:schemeClr val="bg2"/>
                </a:solidFill>
              </a:rPr>
            </a:br>
            <a:r>
              <a:rPr lang="en-US" sz="1100" dirty="0" smtClean="0">
                <a:solidFill>
                  <a:schemeClr val="bg2"/>
                </a:solidFill>
              </a:rPr>
              <a:t>KING SAUD UNIVERSITY</a:t>
            </a:r>
            <a:br>
              <a:rPr lang="en-US" sz="1100" dirty="0" smtClean="0">
                <a:solidFill>
                  <a:schemeClr val="bg2"/>
                </a:solidFill>
              </a:rPr>
            </a:br>
            <a:r>
              <a:rPr lang="en-US" sz="1100" dirty="0" smtClean="0">
                <a:solidFill>
                  <a:schemeClr val="bg2"/>
                </a:solidFill>
              </a:rPr>
              <a:t>CAMS \ HEALTH EDUCATION</a:t>
            </a:r>
          </a:p>
        </p:txBody>
      </p:sp>
      <p:sp>
        <p:nvSpPr>
          <p:cNvPr id="182275" name="Rectangle 3"/>
          <p:cNvSpPr>
            <a:spLocks noGrp="1" noRot="1" noChangeArrowheads="1"/>
          </p:cNvSpPr>
          <p:nvPr>
            <p:ph type="body" idx="1"/>
          </p:nvPr>
        </p:nvSpPr>
        <p:spPr>
          <a:xfrm>
            <a:off x="480274" y="1412776"/>
            <a:ext cx="8378006" cy="4659430"/>
          </a:xfrm>
        </p:spPr>
        <p:style>
          <a:lnRef idx="3">
            <a:schemeClr val="lt1"/>
          </a:lnRef>
          <a:fillRef idx="1">
            <a:schemeClr val="dk1"/>
          </a:fillRef>
          <a:effectRef idx="1">
            <a:schemeClr val="dk1"/>
          </a:effectRef>
          <a:fontRef idx="minor">
            <a:schemeClr val="lt1"/>
          </a:fontRef>
        </p:style>
        <p:txBody>
          <a:bodyPr/>
          <a:lstStyle/>
          <a:p>
            <a:pPr marL="0" indent="0" algn="ctr" rtl="0">
              <a:buNone/>
            </a:pPr>
            <a:r>
              <a:rPr lang="en-US" sz="2400" b="1" dirty="0" smtClean="0">
                <a:latin typeface="Bodoni MT Black" pitchFamily="18" charset="0"/>
              </a:rPr>
              <a:t>Final</a:t>
            </a:r>
          </a:p>
          <a:p>
            <a:pPr marL="0" indent="0" algn="ctr" rtl="0">
              <a:buNone/>
            </a:pPr>
            <a:r>
              <a:rPr lang="en-US" sz="2400" b="1" dirty="0" smtClean="0">
                <a:latin typeface="Bodoni MT Black" pitchFamily="18" charset="0"/>
              </a:rPr>
              <a:t>CHS465 JOHALINutHE2016_2017</a:t>
            </a:r>
          </a:p>
          <a:p>
            <a:pPr algn="ctr" rtl="0">
              <a:buNone/>
            </a:pPr>
            <a:r>
              <a:rPr lang="en-US" sz="3600" b="1" dirty="0" smtClean="0">
                <a:latin typeface="Bodoni MT Black" pitchFamily="18" charset="0"/>
              </a:rPr>
              <a:t>NUTRITION </a:t>
            </a:r>
            <a:r>
              <a:rPr lang="en-US" sz="3600" dirty="0" smtClean="0">
                <a:latin typeface="Bodoni MT Black" pitchFamily="18" charset="0"/>
              </a:rPr>
              <a:t>H</a:t>
            </a:r>
            <a:r>
              <a:rPr lang="en-US" sz="3600" b="1" dirty="0" smtClean="0">
                <a:latin typeface="Bodoni MT Black" pitchFamily="18" charset="0"/>
              </a:rPr>
              <a:t> EDUCATION</a:t>
            </a:r>
            <a:r>
              <a:rPr lang="en-US" sz="4000" b="1" dirty="0" smtClean="0">
                <a:latin typeface="Bodoni MT Black" pitchFamily="18" charset="0"/>
              </a:rPr>
              <a:t> </a:t>
            </a:r>
          </a:p>
          <a:p>
            <a:pPr algn="ctr" rtl="0">
              <a:buNone/>
            </a:pPr>
            <a:endParaRPr lang="en-US" sz="2400" b="1" dirty="0" smtClean="0">
              <a:latin typeface="Bodoni MT Black" pitchFamily="18" charset="0"/>
            </a:endParaRPr>
          </a:p>
          <a:p>
            <a:pPr algn="ctr" rtl="0">
              <a:buNone/>
            </a:pPr>
            <a:endParaRPr lang="en-US" sz="2400" b="1" dirty="0" smtClean="0">
              <a:latin typeface="Bodoni MT Black" pitchFamily="18" charset="0"/>
            </a:endParaRPr>
          </a:p>
          <a:p>
            <a:pPr algn="ctr" rtl="0">
              <a:buNone/>
            </a:pPr>
            <a:endParaRPr lang="en-US" sz="2400" b="1" dirty="0" smtClean="0">
              <a:latin typeface="Bodoni MT Black" pitchFamily="18" charset="0"/>
            </a:endParaRPr>
          </a:p>
          <a:p>
            <a:pPr algn="ctr">
              <a:buNone/>
            </a:pPr>
            <a:endParaRPr lang="ar-SA" sz="2000" b="1" i="1" dirty="0" smtClean="0">
              <a:latin typeface="Bodoni MT Black" pitchFamily="18" charset="0"/>
            </a:endParaRPr>
          </a:p>
          <a:p>
            <a:pPr algn="ctr">
              <a:buNone/>
            </a:pPr>
            <a:endParaRPr lang="ar-SA" sz="2000" b="1" i="1" dirty="0" smtClean="0">
              <a:latin typeface="Bodoni MT Black" pitchFamily="18" charset="0"/>
            </a:endParaRPr>
          </a:p>
          <a:p>
            <a:pPr algn="ctr" rtl="0">
              <a:buNone/>
            </a:pPr>
            <a:endParaRPr lang="en-US" sz="2000" b="1" i="1" dirty="0" smtClean="0">
              <a:latin typeface="Bodoni MT Black" pitchFamily="18" charset="0"/>
            </a:endParaRPr>
          </a:p>
        </p:txBody>
      </p:sp>
      <p:sp>
        <p:nvSpPr>
          <p:cNvPr id="16" name="عنصر نائب للتاريخ 15"/>
          <p:cNvSpPr>
            <a:spLocks noGrp="1"/>
          </p:cNvSpPr>
          <p:nvPr>
            <p:ph type="dt" sz="half" idx="10"/>
          </p:nvPr>
        </p:nvSpPr>
        <p:spPr/>
        <p:txBody>
          <a:bodyPr/>
          <a:lstStyle/>
          <a:p>
            <a:r>
              <a:rPr lang="ar-SA" smtClean="0"/>
              <a:t>CHS465</a:t>
            </a:r>
            <a:endParaRPr lang="en-US" dirty="0"/>
          </a:p>
        </p:txBody>
      </p:sp>
      <p:sp>
        <p:nvSpPr>
          <p:cNvPr id="12" name="عنصر نائب للتذييل 4"/>
          <p:cNvSpPr>
            <a:spLocks noGrp="1"/>
          </p:cNvSpPr>
          <p:nvPr>
            <p:ph type="ftr" sz="quarter" idx="11"/>
          </p:nvPr>
        </p:nvSpPr>
        <p:spPr>
          <a:xfrm>
            <a:off x="6715140" y="6215082"/>
            <a:ext cx="2428860" cy="357190"/>
          </a:xfrm>
        </p:spPr>
        <p:txBody>
          <a:bodyPr/>
          <a:lstStyle/>
          <a:p>
            <a:r>
              <a:rPr lang="en-US" dirty="0" smtClean="0"/>
              <a:t>JOHALI NutHE2015</a:t>
            </a:r>
            <a:endParaRPr lang="en-US" dirty="0"/>
          </a:p>
        </p:txBody>
      </p:sp>
      <p:sp>
        <p:nvSpPr>
          <p:cNvPr id="13" name="عنصر نائب لرقم الشريحة 5"/>
          <p:cNvSpPr>
            <a:spLocks noGrp="1"/>
          </p:cNvSpPr>
          <p:nvPr>
            <p:ph type="sldNum" sz="quarter" idx="12"/>
          </p:nvPr>
        </p:nvSpPr>
        <p:spPr/>
        <p:txBody>
          <a:bodyPr/>
          <a:lstStyle/>
          <a:p>
            <a:fld id="{54EFE01F-2A90-4F95-8156-3112546C6D71}" type="slidenum">
              <a:rPr lang="ar-SA" smtClean="0"/>
              <a:pPr/>
              <a:t>1</a:t>
            </a:fld>
            <a:endParaRPr lang="en-US" dirty="0"/>
          </a:p>
        </p:txBody>
      </p:sp>
      <p:pic>
        <p:nvPicPr>
          <p:cNvPr id="6152" name="Picture 5" descr="BD04972_"/>
          <p:cNvPicPr>
            <a:picLocks noChangeAspect="1" noChangeArrowheads="1"/>
          </p:cNvPicPr>
          <p:nvPr/>
        </p:nvPicPr>
        <p:blipFill>
          <a:blip r:embed="rId3" cstate="print"/>
          <a:srcRect/>
          <a:stretch>
            <a:fillRect/>
          </a:stretch>
        </p:blipFill>
        <p:spPr bwMode="auto">
          <a:xfrm>
            <a:off x="4644008" y="3212977"/>
            <a:ext cx="1285857" cy="1368152"/>
          </a:xfrm>
          <a:prstGeom prst="rect">
            <a:avLst/>
          </a:prstGeom>
          <a:noFill/>
          <a:ln w="9525">
            <a:noFill/>
            <a:miter lim="800000"/>
            <a:headEnd/>
            <a:tailEnd/>
          </a:ln>
        </p:spPr>
      </p:pic>
      <p:sp>
        <p:nvSpPr>
          <p:cNvPr id="182279" name="Rectangle 7"/>
          <p:cNvSpPr>
            <a:spLocks noChangeArrowheads="1"/>
          </p:cNvSpPr>
          <p:nvPr/>
        </p:nvSpPr>
        <p:spPr bwMode="auto">
          <a:xfrm>
            <a:off x="1835696" y="5229200"/>
            <a:ext cx="5740400" cy="288032"/>
          </a:xfrm>
          <a:prstGeom prst="rect">
            <a:avLst/>
          </a:prstGeom>
          <a:noFill/>
          <a:ln w="9525">
            <a:noFill/>
            <a:miter lim="800000"/>
            <a:headEnd/>
            <a:tailEnd/>
          </a:ln>
          <a:effectLst/>
        </p:spPr>
        <p:txBody>
          <a:bodyPr anchor="ctr" anchorCtr="1"/>
          <a:lstStyle/>
          <a:p>
            <a:pPr algn="l" rtl="0">
              <a:defRPr/>
            </a:pPr>
            <a:r>
              <a:rPr lang="en-US" dirty="0">
                <a:solidFill>
                  <a:schemeClr val="tx2"/>
                </a:solidFill>
                <a:effectLst>
                  <a:outerShdw blurRad="38100" dist="38100" dir="2700000" algn="tl">
                    <a:srgbClr val="000000"/>
                  </a:outerShdw>
                </a:effectLst>
                <a:latin typeface="Arial Black" pitchFamily="34" charset="0"/>
                <a:cs typeface="Monotype Koufi" pitchFamily="2" charset="-78"/>
              </a:rPr>
              <a:t>EISA  ALI JOHALI      </a:t>
            </a:r>
            <a:r>
              <a:rPr lang="ar-SA" sz="2400" b="1" dirty="0">
                <a:solidFill>
                  <a:schemeClr val="tx2"/>
                </a:solidFill>
                <a:effectLst>
                  <a:outerShdw blurRad="38100" dist="38100" dir="2700000" algn="tl">
                    <a:srgbClr val="000000"/>
                  </a:outerShdw>
                </a:effectLst>
                <a:latin typeface="Arial Black" pitchFamily="34" charset="0"/>
                <a:cs typeface="Monotype Koufi" pitchFamily="2" charset="-78"/>
              </a:rPr>
              <a:t>عيسى بن علي </a:t>
            </a:r>
            <a:r>
              <a:rPr lang="ar-SA" sz="2400" b="1" dirty="0" err="1">
                <a:solidFill>
                  <a:schemeClr val="tx2"/>
                </a:solidFill>
                <a:effectLst>
                  <a:outerShdw blurRad="38100" dist="38100" dir="2700000" algn="tl">
                    <a:srgbClr val="000000"/>
                  </a:outerShdw>
                </a:effectLst>
                <a:latin typeface="Arial Black" pitchFamily="34" charset="0"/>
                <a:cs typeface="Monotype Koufi" pitchFamily="2" charset="-78"/>
              </a:rPr>
              <a:t>الجوحلي</a:t>
            </a:r>
            <a:r>
              <a:rPr lang="en-US" sz="2800" b="1" dirty="0">
                <a:solidFill>
                  <a:schemeClr val="tx2"/>
                </a:solidFill>
                <a:effectLst>
                  <a:outerShdw blurRad="38100" dist="38100" dir="2700000" algn="tl">
                    <a:srgbClr val="000000"/>
                  </a:outerShdw>
                </a:effectLst>
                <a:latin typeface="Arial Black" pitchFamily="34" charset="0"/>
                <a:cs typeface="Monotype Koufi" pitchFamily="2" charset="-78"/>
              </a:rPr>
              <a:t>  </a:t>
            </a:r>
          </a:p>
        </p:txBody>
      </p:sp>
      <p:pic>
        <p:nvPicPr>
          <p:cNvPr id="6157" name="Picture 10" descr="C:\Users\ejohali\Pictures\Header_02[1].jpg"/>
          <p:cNvPicPr preferRelativeResize="0">
            <a:picLocks noChangeArrowheads="1"/>
          </p:cNvPicPr>
          <p:nvPr/>
        </p:nvPicPr>
        <p:blipFill>
          <a:blip r:embed="rId4" cstate="print"/>
          <a:srcRect l="43294"/>
          <a:stretch>
            <a:fillRect/>
          </a:stretch>
        </p:blipFill>
        <p:spPr bwMode="auto">
          <a:xfrm>
            <a:off x="0" y="0"/>
            <a:ext cx="1979712" cy="1052736"/>
          </a:xfrm>
          <a:prstGeom prst="rect">
            <a:avLst/>
          </a:prstGeom>
          <a:noFill/>
          <a:ln w="9525">
            <a:noFill/>
            <a:miter lim="800000"/>
            <a:headEnd/>
            <a:tailEnd/>
          </a:ln>
        </p:spPr>
      </p:pic>
      <p:sp>
        <p:nvSpPr>
          <p:cNvPr id="14" name="Rectangle 7"/>
          <p:cNvSpPr>
            <a:spLocks noChangeArrowheads="1"/>
          </p:cNvSpPr>
          <p:nvPr/>
        </p:nvSpPr>
        <p:spPr bwMode="auto">
          <a:xfrm>
            <a:off x="2627313" y="-27384"/>
            <a:ext cx="4105275" cy="620712"/>
          </a:xfrm>
          <a:prstGeom prst="rect">
            <a:avLst/>
          </a:prstGeom>
          <a:solidFill>
            <a:schemeClr val="bg2">
              <a:lumMod val="75000"/>
            </a:schemeClr>
          </a:solidFill>
          <a:ln>
            <a:solidFill>
              <a:schemeClr val="tx1"/>
            </a:solidFill>
            <a:headEnd/>
            <a:tailEnd/>
          </a:ln>
        </p:spPr>
        <p:style>
          <a:lnRef idx="3">
            <a:schemeClr val="lt1"/>
          </a:lnRef>
          <a:fillRef idx="1">
            <a:schemeClr val="dk1"/>
          </a:fillRef>
          <a:effectRef idx="1">
            <a:schemeClr val="dk1"/>
          </a:effectRef>
          <a:fontRef idx="minor">
            <a:schemeClr val="lt1"/>
          </a:fontRef>
        </p:style>
        <p:txBody>
          <a:bodyPr anchor="ctr"/>
          <a:lstStyle/>
          <a:p>
            <a:pPr algn="ctr">
              <a:defRPr/>
            </a:pPr>
            <a:r>
              <a:rPr lang="ar-SA" sz="2800" b="1" dirty="0">
                <a:solidFill>
                  <a:srgbClr val="00FF99"/>
                </a:solidFill>
                <a:effectLst>
                  <a:outerShdw blurRad="38100" dist="38100" dir="2700000" algn="tl">
                    <a:srgbClr val="000000"/>
                  </a:outerShdw>
                </a:effectLst>
                <a:latin typeface="AGA Arabesque" pitchFamily="2" charset="2"/>
                <a:cs typeface="Diwani Bent" pitchFamily="2" charset="-78"/>
              </a:rPr>
              <a:t>بسم الله الرحمن الرحيم</a:t>
            </a:r>
            <a:endParaRPr lang="en-US" sz="2800" b="1" dirty="0">
              <a:solidFill>
                <a:srgbClr val="00FF99"/>
              </a:solidFill>
              <a:effectLst>
                <a:outerShdw blurRad="38100" dist="38100" dir="2700000" algn="tl">
                  <a:srgbClr val="000000"/>
                </a:outerShdw>
              </a:effectLst>
              <a:latin typeface="AGA Arabesque" pitchFamily="2" charset="2"/>
              <a:cs typeface="Diwani Bent" pitchFamily="2" charset="-78"/>
            </a:endParaRPr>
          </a:p>
        </p:txBody>
      </p:sp>
      <p:sp>
        <p:nvSpPr>
          <p:cNvPr id="17" name="مستطيل 16"/>
          <p:cNvSpPr/>
          <p:nvPr/>
        </p:nvSpPr>
        <p:spPr>
          <a:xfrm>
            <a:off x="539552" y="2924944"/>
            <a:ext cx="2952328" cy="2880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0"/>
            <a:r>
              <a:rPr lang="en-US" sz="1100" b="1" dirty="0" smtClean="0">
                <a:latin typeface="Arial Black" pitchFamily="34" charset="0"/>
              </a:rPr>
              <a:t>From</a:t>
            </a:r>
            <a:r>
              <a:rPr lang="en-US" sz="1200" b="1" i="1" dirty="0" smtClean="0">
                <a:latin typeface="Arial Black" pitchFamily="34" charset="0"/>
              </a:rPr>
              <a:t> Traditional –Poor </a:t>
            </a:r>
            <a:r>
              <a:rPr lang="en-US" sz="1200" b="1" i="1" dirty="0" err="1" smtClean="0">
                <a:latin typeface="Arial Black" pitchFamily="34" charset="0"/>
              </a:rPr>
              <a:t>NutHE</a:t>
            </a:r>
            <a:r>
              <a:rPr lang="en-US" sz="1200" b="1" i="1" dirty="0" smtClean="0">
                <a:latin typeface="Arial Black" pitchFamily="34" charset="0"/>
              </a:rPr>
              <a:t> </a:t>
            </a:r>
            <a:endParaRPr lang="ar-SA" sz="1200" dirty="0"/>
          </a:p>
        </p:txBody>
      </p:sp>
      <p:sp>
        <p:nvSpPr>
          <p:cNvPr id="19" name="مستطيل 18"/>
          <p:cNvSpPr/>
          <p:nvPr/>
        </p:nvSpPr>
        <p:spPr>
          <a:xfrm>
            <a:off x="6012160" y="2935977"/>
            <a:ext cx="1872208" cy="2769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0"/>
            <a:r>
              <a:rPr lang="en-US" sz="1200" b="1" i="1" dirty="0" err="1" smtClean="0">
                <a:latin typeface="Arial Black" pitchFamily="34" charset="0"/>
              </a:rPr>
              <a:t>QZDNutHE</a:t>
            </a:r>
            <a:r>
              <a:rPr lang="en-US" sz="1200" b="1" i="1" dirty="0" smtClean="0">
                <a:latin typeface="Arial Black" pitchFamily="34" charset="0"/>
              </a:rPr>
              <a:t>  </a:t>
            </a:r>
            <a:endParaRPr lang="ar-SA" sz="1200" dirty="0"/>
          </a:p>
        </p:txBody>
      </p:sp>
      <p:pic>
        <p:nvPicPr>
          <p:cNvPr id="3" name="Picture 4" descr="http://colleges.ksu.edu.sa/Arabic%20Colleges/AppliedMedicalSciences/ComenetyHealthSciencesDepartment/images/bnr%205.jpg"/>
          <p:cNvPicPr>
            <a:picLocks noChangeAspect="1" noChangeArrowheads="1"/>
          </p:cNvPicPr>
          <p:nvPr/>
        </p:nvPicPr>
        <p:blipFill>
          <a:blip r:embed="rId5" cstate="print"/>
          <a:srcRect/>
          <a:stretch>
            <a:fillRect/>
          </a:stretch>
        </p:blipFill>
        <p:spPr bwMode="auto">
          <a:xfrm>
            <a:off x="7775848" y="0"/>
            <a:ext cx="1368152" cy="980728"/>
          </a:xfrm>
          <a:prstGeom prst="rect">
            <a:avLst/>
          </a:prstGeom>
          <a:noFill/>
        </p:spPr>
      </p:pic>
      <p:sp useBgFill="1">
        <p:nvSpPr>
          <p:cNvPr id="21" name="سهم مسنن إلى اليمين 20"/>
          <p:cNvSpPr/>
          <p:nvPr/>
        </p:nvSpPr>
        <p:spPr>
          <a:xfrm>
            <a:off x="1331640" y="4653136"/>
            <a:ext cx="6840760" cy="576064"/>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i="1" dirty="0" smtClean="0"/>
              <a:t>_</a:t>
            </a:r>
            <a:r>
              <a:rPr lang="en-US" sz="2000" b="1" i="1" dirty="0" err="1" smtClean="0"/>
              <a:t>Johali</a:t>
            </a:r>
            <a:r>
              <a:rPr lang="en-US" sz="2000" b="1" i="1" dirty="0" smtClean="0"/>
              <a:t> APCHER QUALITY  </a:t>
            </a:r>
            <a:r>
              <a:rPr lang="en-US" sz="2000" b="1" i="1" dirty="0" err="1" smtClean="0"/>
              <a:t>NutHE</a:t>
            </a:r>
            <a:r>
              <a:rPr lang="en-US" sz="2000" b="1" i="1" dirty="0" smtClean="0"/>
              <a:t> </a:t>
            </a:r>
            <a:endParaRPr lang="ar-SA" sz="2000" b="1" i="1" dirty="0"/>
          </a:p>
        </p:txBody>
      </p:sp>
      <p:pic>
        <p:nvPicPr>
          <p:cNvPr id="15" name="صورة 14" descr="http://faculty.ksu.edu.sa/Mrs.AlHammad/PublishingImages/img_nutrition_landing1.jpg"/>
          <p:cNvPicPr/>
          <p:nvPr/>
        </p:nvPicPr>
        <p:blipFill>
          <a:blip r:embed="rId6" cstate="print"/>
          <a:srcRect/>
          <a:stretch>
            <a:fillRect/>
          </a:stretch>
        </p:blipFill>
        <p:spPr bwMode="auto">
          <a:xfrm>
            <a:off x="7308304" y="3356992"/>
            <a:ext cx="1296144" cy="1224136"/>
          </a:xfrm>
          <a:prstGeom prst="rect">
            <a:avLst/>
          </a:prstGeom>
          <a:noFill/>
          <a:ln w="9525">
            <a:noFill/>
            <a:miter lim="800000"/>
            <a:headEnd/>
            <a:tailEnd/>
          </a:ln>
        </p:spPr>
      </p:pic>
      <p:pic>
        <p:nvPicPr>
          <p:cNvPr id="18" name="صورة 3" descr="The Effects of Poor Nutrition on Your Health"/>
          <p:cNvPicPr>
            <a:picLocks noChangeAspect="1" noChangeArrowheads="1"/>
          </p:cNvPicPr>
          <p:nvPr/>
        </p:nvPicPr>
        <p:blipFill>
          <a:blip r:embed="rId7" cstate="print"/>
          <a:srcRect/>
          <a:stretch>
            <a:fillRect/>
          </a:stretch>
        </p:blipFill>
        <p:spPr bwMode="auto">
          <a:xfrm>
            <a:off x="1043608" y="3356992"/>
            <a:ext cx="1440160" cy="1148641"/>
          </a:xfrm>
          <a:prstGeom prst="rect">
            <a:avLst/>
          </a:prstGeom>
          <a:noFill/>
        </p:spPr>
      </p:pic>
      <p:pic>
        <p:nvPicPr>
          <p:cNvPr id="22" name="Picture 6" descr="https://pbs.twimg.com/profile_images/438764424891875328/zk3qufs0_bigger.jpeg">
            <a:hlinkClick r:id="rId8" tooltip="Eat This, Not That!"/>
          </p:cNvPr>
          <p:cNvPicPr>
            <a:picLocks noChangeAspect="1" noChangeArrowheads="1"/>
          </p:cNvPicPr>
          <p:nvPr/>
        </p:nvPicPr>
        <p:blipFill>
          <a:blip r:embed="rId9" cstate="print"/>
          <a:srcRect/>
          <a:stretch>
            <a:fillRect/>
          </a:stretch>
        </p:blipFill>
        <p:spPr bwMode="auto">
          <a:xfrm>
            <a:off x="2771800" y="3429000"/>
            <a:ext cx="1008112" cy="1008112"/>
          </a:xfrm>
          <a:prstGeom prst="rect">
            <a:avLst/>
          </a:prstGeom>
          <a:noFill/>
        </p:spPr>
      </p:pic>
      <p:sp>
        <p:nvSpPr>
          <p:cNvPr id="24" name="مستطيل 23"/>
          <p:cNvSpPr/>
          <p:nvPr/>
        </p:nvSpPr>
        <p:spPr>
          <a:xfrm>
            <a:off x="4050317" y="3707740"/>
            <a:ext cx="449675"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b="1" dirty="0" smtClean="0"/>
              <a:t>To</a:t>
            </a:r>
            <a:endParaRPr lang="en-US" b="1" dirty="0"/>
          </a:p>
        </p:txBody>
      </p:sp>
      <p:pic>
        <p:nvPicPr>
          <p:cNvPr id="23" name="Picture 2"/>
          <p:cNvPicPr>
            <a:picLocks noChangeAspect="1" noChangeArrowheads="1"/>
          </p:cNvPicPr>
          <p:nvPr/>
        </p:nvPicPr>
        <p:blipFill>
          <a:blip r:embed="rId10" cstate="print"/>
          <a:srcRect/>
          <a:stretch>
            <a:fillRect/>
          </a:stretch>
        </p:blipFill>
        <p:spPr bwMode="auto">
          <a:xfrm>
            <a:off x="6084168" y="3429000"/>
            <a:ext cx="1008113" cy="1008112"/>
          </a:xfrm>
          <a:prstGeom prst="rect">
            <a:avLst/>
          </a:prstGeom>
          <a:noFill/>
          <a:ln w="9525">
            <a:noFill/>
            <a:miter lim="800000"/>
            <a:headEnd/>
            <a:tailEnd/>
          </a:ln>
          <a:effectLst/>
        </p:spPr>
      </p:pic>
      <p:pic>
        <p:nvPicPr>
          <p:cNvPr id="26" name="Picture 6" descr="https://pbs.twimg.com/profile_images/438764424891875328/zk3qufs0_bigger.jpeg">
            <a:hlinkClick r:id="rId8" tooltip="Eat This, Not That!"/>
          </p:cNvPr>
          <p:cNvPicPr>
            <a:picLocks noChangeAspect="1" noChangeArrowheads="1"/>
          </p:cNvPicPr>
          <p:nvPr/>
        </p:nvPicPr>
        <p:blipFill>
          <a:blip r:embed="rId9" cstate="print"/>
          <a:srcRect/>
          <a:stretch>
            <a:fillRect/>
          </a:stretch>
        </p:blipFill>
        <p:spPr bwMode="auto">
          <a:xfrm>
            <a:off x="2924200" y="3581400"/>
            <a:ext cx="855712" cy="855712"/>
          </a:xfrm>
          <a:prstGeom prst="rect">
            <a:avLst/>
          </a:prstGeom>
          <a:noFill/>
        </p:spPr>
      </p:pic>
      <p:sp>
        <p:nvSpPr>
          <p:cNvPr id="25" name="مستطيل 24"/>
          <p:cNvSpPr/>
          <p:nvPr/>
        </p:nvSpPr>
        <p:spPr>
          <a:xfrm>
            <a:off x="1785918" y="5643578"/>
            <a:ext cx="6215106" cy="2769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ar-SA" sz="1200" b="1" dirty="0" smtClean="0"/>
              <a:t> </a:t>
            </a:r>
            <a:r>
              <a:rPr lang="en-US" sz="1200" b="1" dirty="0" smtClean="0">
                <a:hlinkClick r:id="rId11"/>
              </a:rPr>
              <a:t>http://faculty.ksu.edu.sa/JOHALI/New%20Academic%20Year%202015/default.aspx</a:t>
            </a:r>
            <a:r>
              <a:rPr lang="en-US" sz="1200" b="1" dirty="0" smtClean="0"/>
              <a:t> </a:t>
            </a:r>
            <a:endParaRPr lang="ar-SA" sz="1200" b="1" dirty="0"/>
          </a:p>
        </p:txBody>
      </p:sp>
      <p:sp>
        <p:nvSpPr>
          <p:cNvPr id="27" name="مستطيل 26"/>
          <p:cNvSpPr/>
          <p:nvPr/>
        </p:nvSpPr>
        <p:spPr>
          <a:xfrm>
            <a:off x="2214546" y="6143644"/>
            <a:ext cx="5078634" cy="46166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2400" dirty="0" smtClean="0"/>
              <a:t>http://fac.ksu.edu.sa/ejohali/courses</a:t>
            </a:r>
            <a:endParaRPr lang="ar-SA" sz="2400" dirty="0"/>
          </a:p>
        </p:txBody>
      </p:sp>
    </p:spTree>
  </p:cSld>
  <p:clrMapOvr>
    <a:masterClrMapping/>
  </p:clrMapOvr>
  <p:transition>
    <p:push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dirty="0"/>
          </a:p>
        </p:txBody>
      </p:sp>
      <p:sp>
        <p:nvSpPr>
          <p:cNvPr id="6" name="عنصر نائب لرقم الشريحة 5"/>
          <p:cNvSpPr>
            <a:spLocks noGrp="1"/>
          </p:cNvSpPr>
          <p:nvPr>
            <p:ph type="sldNum" sz="quarter" idx="12"/>
          </p:nvPr>
        </p:nvSpPr>
        <p:spPr/>
        <p:txBody>
          <a:bodyPr/>
          <a:lstStyle/>
          <a:p>
            <a:pPr>
              <a:defRPr/>
            </a:pPr>
            <a:fld id="{48B4BBC4-4F6A-42AE-B787-66A32EB95916}" type="slidenum">
              <a:rPr lang="ar-SA"/>
              <a:pPr>
                <a:defRPr/>
              </a:pPr>
              <a:t>10</a:t>
            </a:fld>
            <a:endParaRPr lang="en-US"/>
          </a:p>
        </p:txBody>
      </p:sp>
      <p:sp>
        <p:nvSpPr>
          <p:cNvPr id="173060" name="Rectangle 4"/>
          <p:cNvSpPr>
            <a:spLocks noGrp="1" noChangeArrowheads="1"/>
          </p:cNvSpPr>
          <p:nvPr>
            <p:ph type="body" idx="1"/>
          </p:nvPr>
        </p:nvSpPr>
        <p:spPr>
          <a:xfrm>
            <a:off x="611560" y="-27384"/>
            <a:ext cx="8208912" cy="6381328"/>
          </a:xfrm>
        </p:spPr>
        <p:style>
          <a:lnRef idx="2">
            <a:schemeClr val="accent2"/>
          </a:lnRef>
          <a:fillRef idx="1">
            <a:schemeClr val="lt1"/>
          </a:fillRef>
          <a:effectRef idx="0">
            <a:schemeClr val="accent2"/>
          </a:effectRef>
          <a:fontRef idx="minor">
            <a:schemeClr val="dk1"/>
          </a:fontRef>
        </p:style>
        <p:txBody>
          <a:bodyPr/>
          <a:lstStyle/>
          <a:p>
            <a:pPr algn="just" rtl="0" eaLnBrk="1" hangingPunct="1">
              <a:buFont typeface="Wingdings" pitchFamily="2" charset="2"/>
              <a:buNone/>
              <a:defRPr/>
            </a:pPr>
            <a:r>
              <a:rPr lang="en-US" sz="700" b="1" i="1" dirty="0" smtClean="0">
                <a:latin typeface="Arial Black" pitchFamily="34" charset="0"/>
              </a:rPr>
              <a:t>REASONING  - </a:t>
            </a:r>
            <a:r>
              <a:rPr lang="en-US" sz="900" b="1" i="1" dirty="0" smtClean="0">
                <a:latin typeface="Arial Black" pitchFamily="34" charset="0"/>
              </a:rPr>
              <a:t>WHY  - </a:t>
            </a:r>
            <a:r>
              <a:rPr lang="en-US" sz="800" b="1" i="1" dirty="0" err="1" smtClean="0">
                <a:latin typeface="Arial Black" pitchFamily="34" charset="0"/>
              </a:rPr>
              <a:t>NutHE</a:t>
            </a:r>
            <a:r>
              <a:rPr lang="en-US" sz="800" b="1" i="1" dirty="0" smtClean="0">
                <a:latin typeface="Arial Black" pitchFamily="34" charset="0"/>
              </a:rPr>
              <a:t> ?</a:t>
            </a:r>
          </a:p>
          <a:p>
            <a:pPr algn="l" rtl="0"/>
            <a:r>
              <a:rPr lang="en-US" sz="1050" b="1" dirty="0" smtClean="0"/>
              <a:t>Nutrition and Health Education: Informational Videos</a:t>
            </a:r>
          </a:p>
          <a:p>
            <a:pPr algn="l" rtl="0"/>
            <a:r>
              <a:rPr lang="en-US" sz="800" i="1" dirty="0" smtClean="0"/>
              <a:t>Gail </a:t>
            </a:r>
            <a:r>
              <a:rPr lang="en-US" sz="800" i="1" dirty="0" err="1" smtClean="0"/>
              <a:t>Underbakke</a:t>
            </a:r>
            <a:r>
              <a:rPr lang="en-US" sz="800" i="1" dirty="0" smtClean="0"/>
              <a:t>, RD, MS, nutrition coordinator for UW Health's </a:t>
            </a:r>
            <a:r>
              <a:rPr lang="en-US" sz="800" i="1" dirty="0" smtClean="0">
                <a:hlinkClick r:id="rId3"/>
              </a:rPr>
              <a:t>Preventive Cardiology Program,</a:t>
            </a:r>
            <a:r>
              <a:rPr lang="en-US" sz="800" i="1" dirty="0" smtClean="0"/>
              <a:t> lectures at the UW School of Medicine and Public Health.</a:t>
            </a:r>
            <a:endParaRPr lang="en-US" sz="800" dirty="0" smtClean="0"/>
          </a:p>
          <a:p>
            <a:pPr algn="l" rtl="0"/>
            <a:r>
              <a:rPr lang="en-US" sz="800" dirty="0" smtClean="0"/>
              <a:t>Nutrition and Health Education at UW Health employs registered dietitians to provide medical nutrition therapy for inpatients and outpatients.</a:t>
            </a:r>
          </a:p>
          <a:p>
            <a:pPr algn="l" rtl="0"/>
            <a:r>
              <a:rPr lang="en-US" sz="800" dirty="0" smtClean="0"/>
              <a:t> </a:t>
            </a:r>
          </a:p>
          <a:p>
            <a:pPr algn="l" rtl="0"/>
            <a:r>
              <a:rPr lang="en-US" sz="800" dirty="0" smtClean="0"/>
              <a:t>Below are links to nutrition-oriented videos from the </a:t>
            </a:r>
            <a:r>
              <a:rPr lang="en-US" sz="800" dirty="0" smtClean="0">
                <a:hlinkClick r:id="rId4"/>
              </a:rPr>
              <a:t>University of Wisconsin School of Medicine and Public Health.</a:t>
            </a:r>
            <a:endParaRPr lang="en-US" sz="800" dirty="0" smtClean="0"/>
          </a:p>
          <a:p>
            <a:pPr algn="l" rtl="0"/>
            <a:r>
              <a:rPr lang="en-US" sz="800" dirty="0" smtClean="0"/>
              <a:t> </a:t>
            </a:r>
          </a:p>
          <a:p>
            <a:pPr algn="l" rtl="0"/>
            <a:r>
              <a:rPr lang="en-US" sz="800" b="1" dirty="0" smtClean="0"/>
              <a:t>Videos</a:t>
            </a:r>
            <a:endParaRPr lang="en-US" sz="800" dirty="0" smtClean="0"/>
          </a:p>
          <a:p>
            <a:pPr algn="l" rtl="0"/>
            <a:r>
              <a:rPr lang="en-US" sz="800" dirty="0" smtClean="0">
                <a:hlinkClick r:id="rId5"/>
              </a:rPr>
              <a:t>Healthy Ways to Cope With Your Diabetes:</a:t>
            </a:r>
            <a:r>
              <a:rPr lang="en-US" sz="800" dirty="0" smtClean="0"/>
              <a:t> Mickey </a:t>
            </a:r>
            <a:r>
              <a:rPr lang="en-US" sz="800" dirty="0" err="1" smtClean="0"/>
              <a:t>Pagoaga</a:t>
            </a:r>
            <a:r>
              <a:rPr lang="en-US" sz="800" dirty="0" smtClean="0"/>
              <a:t>, RN, CDE, provides sensible strategies to deal with the challenges of diabetes.</a:t>
            </a:r>
          </a:p>
          <a:p>
            <a:pPr algn="l" rtl="0"/>
            <a:r>
              <a:rPr lang="en-US" sz="800" dirty="0" smtClean="0"/>
              <a:t> </a:t>
            </a:r>
          </a:p>
          <a:p>
            <a:pPr algn="l" rtl="0"/>
            <a:r>
              <a:rPr lang="en-US" sz="800" dirty="0" smtClean="0">
                <a:hlinkClick r:id="rId6"/>
              </a:rPr>
              <a:t>Insulin and Travel Tips:</a:t>
            </a:r>
            <a:r>
              <a:rPr lang="en-US" sz="800" dirty="0" smtClean="0"/>
              <a:t> Mickey </a:t>
            </a:r>
            <a:r>
              <a:rPr lang="en-US" sz="800" dirty="0" err="1" smtClean="0"/>
              <a:t>Pagoaga</a:t>
            </a:r>
            <a:r>
              <a:rPr lang="en-US" sz="800" dirty="0" smtClean="0"/>
              <a:t>, RN, CDE, talks about the basics of insulin use.</a:t>
            </a:r>
          </a:p>
          <a:p>
            <a:pPr algn="l" rtl="0"/>
            <a:r>
              <a:rPr lang="en-US" sz="800" dirty="0" smtClean="0"/>
              <a:t> </a:t>
            </a:r>
          </a:p>
          <a:p>
            <a:pPr algn="l" rtl="0"/>
            <a:r>
              <a:rPr lang="en-US" sz="800" dirty="0" smtClean="0">
                <a:hlinkClick r:id="rId7"/>
              </a:rPr>
              <a:t>Eating for Blood Vessel Health:</a:t>
            </a:r>
            <a:r>
              <a:rPr lang="en-US" sz="800" dirty="0" smtClean="0"/>
              <a:t> Amy </a:t>
            </a:r>
            <a:r>
              <a:rPr lang="en-US" sz="800" dirty="0" err="1" smtClean="0"/>
              <a:t>Podmolik</a:t>
            </a:r>
            <a:r>
              <a:rPr lang="en-US" sz="800" dirty="0" smtClean="0"/>
              <a:t>, RD, CDE, discusses eating while keeping in mind that diabetes is a blood vessel disease.</a:t>
            </a:r>
          </a:p>
          <a:p>
            <a:pPr algn="l" rtl="0"/>
            <a:r>
              <a:rPr lang="en-US" sz="800" dirty="0" smtClean="0"/>
              <a:t> </a:t>
            </a:r>
          </a:p>
          <a:p>
            <a:pPr algn="l" rtl="0"/>
            <a:r>
              <a:rPr lang="en-US" sz="800" dirty="0" smtClean="0">
                <a:hlinkClick r:id="rId8"/>
              </a:rPr>
              <a:t>Healthy Eating on the Run:</a:t>
            </a:r>
            <a:r>
              <a:rPr lang="en-US" sz="800" dirty="0" smtClean="0"/>
              <a:t> Sarah Schumacher, RD, CDE, shares helpful tips to consider when eating on the run.</a:t>
            </a:r>
          </a:p>
          <a:p>
            <a:pPr algn="l" rtl="0"/>
            <a:r>
              <a:rPr lang="en-US" sz="800" dirty="0" smtClean="0"/>
              <a:t> </a:t>
            </a:r>
          </a:p>
          <a:p>
            <a:pPr algn="l" rtl="0"/>
            <a:r>
              <a:rPr lang="en-US" sz="800" dirty="0" smtClean="0">
                <a:hlinkClick r:id="rId9"/>
              </a:rPr>
              <a:t>Foot Care Tips:</a:t>
            </a:r>
            <a:r>
              <a:rPr lang="en-US" sz="800" dirty="0" smtClean="0"/>
              <a:t> Cheryl Franz, RN, CDE, shows how diabetes patients can protect their feet.</a:t>
            </a:r>
          </a:p>
          <a:p>
            <a:pPr algn="l" rtl="0"/>
            <a:r>
              <a:rPr lang="en-US" sz="800" dirty="0" smtClean="0"/>
              <a:t> </a:t>
            </a:r>
          </a:p>
          <a:p>
            <a:pPr algn="l" rtl="0"/>
            <a:r>
              <a:rPr lang="en-US" sz="800" dirty="0" smtClean="0">
                <a:hlinkClick r:id="rId10"/>
              </a:rPr>
              <a:t>Meter Tips and Frequently Asked Questions:</a:t>
            </a:r>
            <a:r>
              <a:rPr lang="en-US" sz="800" dirty="0" smtClean="0"/>
              <a:t> Cheryl Franz, RN, CDE, shares blood glucose monitoring tips and strategies.</a:t>
            </a:r>
          </a:p>
          <a:p>
            <a:pPr algn="l" rtl="0"/>
            <a:r>
              <a:rPr lang="en-US" sz="800" dirty="0" smtClean="0"/>
              <a:t> </a:t>
            </a:r>
          </a:p>
          <a:p>
            <a:pPr algn="l" rtl="0"/>
            <a:r>
              <a:rPr lang="en-US" sz="800" dirty="0" smtClean="0">
                <a:hlinkClick r:id="rId11"/>
              </a:rPr>
              <a:t>Nutrition Tips to Manage Your Diabetes:</a:t>
            </a:r>
            <a:r>
              <a:rPr lang="en-US" sz="800" dirty="0" smtClean="0"/>
              <a:t> Alisa </a:t>
            </a:r>
            <a:r>
              <a:rPr lang="en-US" sz="800" dirty="0" err="1" smtClean="0"/>
              <a:t>Sunness</a:t>
            </a:r>
            <a:r>
              <a:rPr lang="en-US" sz="800" dirty="0" smtClean="0"/>
              <a:t>, RD, CDE, shares nutritional tips to help manage diabetes.</a:t>
            </a:r>
          </a:p>
          <a:p>
            <a:pPr algn="l" rtl="0"/>
            <a:r>
              <a:rPr lang="en-US" sz="800" dirty="0" smtClean="0"/>
              <a:t> </a:t>
            </a:r>
          </a:p>
          <a:p>
            <a:pPr algn="l" rtl="0"/>
            <a:r>
              <a:rPr lang="en-US" sz="800" dirty="0" smtClean="0">
                <a:hlinkClick r:id="rId12"/>
              </a:rPr>
              <a:t>Eating a Heart-Healthy Diet:</a:t>
            </a:r>
            <a:r>
              <a:rPr lang="en-US" sz="800" dirty="0" smtClean="0"/>
              <a:t> The UW Health </a:t>
            </a:r>
            <a:r>
              <a:rPr lang="en-US" sz="800" dirty="0" smtClean="0">
                <a:hlinkClick r:id="rId13"/>
              </a:rPr>
              <a:t>Heart and Vascular Care</a:t>
            </a:r>
            <a:r>
              <a:rPr lang="en-US" sz="800" dirty="0" smtClean="0"/>
              <a:t> Healthy Choices video series is designed to help you create a heart-healthy diet.</a:t>
            </a:r>
          </a:p>
          <a:p>
            <a:pPr algn="l" rtl="0"/>
            <a:r>
              <a:rPr lang="en-US" sz="800" dirty="0" smtClean="0"/>
              <a:t> </a:t>
            </a:r>
          </a:p>
          <a:p>
            <a:pPr algn="l" rtl="0"/>
            <a:r>
              <a:rPr lang="en-US" sz="800" dirty="0" smtClean="0">
                <a:hlinkClick r:id="rId14"/>
              </a:rPr>
              <a:t>The Truth about Diets:</a:t>
            </a:r>
            <a:r>
              <a:rPr lang="en-US" sz="800" dirty="0" smtClean="0"/>
              <a:t> Make sense of competing messages about nutrition and your health. Dietitian Gail </a:t>
            </a:r>
            <a:r>
              <a:rPr lang="en-US" sz="800" dirty="0" err="1" smtClean="0"/>
              <a:t>Underbakke</a:t>
            </a:r>
            <a:r>
              <a:rPr lang="en-US" sz="800" dirty="0" smtClean="0"/>
              <a:t>, MS, RD, reviews the scientific literature to help you develop a personal nutrition plan that makes sense.</a:t>
            </a:r>
          </a:p>
          <a:p>
            <a:pPr algn="l" rtl="0"/>
            <a:r>
              <a:rPr lang="en-US" sz="800" dirty="0" smtClean="0"/>
              <a:t> </a:t>
            </a:r>
          </a:p>
          <a:p>
            <a:pPr algn="l" rtl="0"/>
            <a:r>
              <a:rPr lang="en-US" sz="800" dirty="0" smtClean="0">
                <a:hlinkClick r:id="rId15"/>
              </a:rPr>
              <a:t>Understanding and Improving Nutrition Environments in Grocery Stores and Restaurants:</a:t>
            </a:r>
            <a:r>
              <a:rPr lang="en-US" sz="800" dirty="0" smtClean="0"/>
              <a:t> Karen </a:t>
            </a:r>
            <a:r>
              <a:rPr lang="en-US" sz="800" dirty="0" err="1" smtClean="0"/>
              <a:t>Glanz</a:t>
            </a:r>
            <a:r>
              <a:rPr lang="en-US" sz="800" dirty="0" smtClean="0"/>
              <a:t>, PhD, MPH, from the Emory Prevention Research Center, gives an overview of nutritional environments and policies, describes restaurant and labeling policies and gives a glimpse into the future.</a:t>
            </a:r>
          </a:p>
          <a:p>
            <a:pPr algn="l" rtl="0"/>
            <a:r>
              <a:rPr lang="en-US" sz="800" dirty="0" smtClean="0"/>
              <a:t> </a:t>
            </a:r>
          </a:p>
          <a:p>
            <a:pPr algn="l" rtl="0"/>
            <a:r>
              <a:rPr lang="en-US" sz="800" dirty="0" smtClean="0">
                <a:hlinkClick r:id="rId16"/>
              </a:rPr>
              <a:t>Nutrition for a Busy Life:</a:t>
            </a:r>
            <a:r>
              <a:rPr lang="en-US" sz="800" dirty="0" smtClean="0"/>
              <a:t> Dietitian Gail </a:t>
            </a:r>
            <a:r>
              <a:rPr lang="en-US" sz="800" dirty="0" err="1" smtClean="0"/>
              <a:t>Underbakke</a:t>
            </a:r>
            <a:r>
              <a:rPr lang="en-US" sz="800" dirty="0" smtClean="0"/>
              <a:t>, MS, RD, talks about how the foods we eat affect our bodies and discusses a basic approach to healthy eating.</a:t>
            </a:r>
          </a:p>
          <a:p>
            <a:pPr algn="l" rtl="0"/>
            <a:r>
              <a:rPr lang="en-US" sz="800" dirty="0" smtClean="0"/>
              <a:t> </a:t>
            </a:r>
          </a:p>
          <a:p>
            <a:pPr algn="l" rtl="0"/>
            <a:r>
              <a:rPr lang="en-US" sz="800" dirty="0" smtClean="0">
                <a:hlinkClick r:id="rId17"/>
              </a:rPr>
              <a:t>The Search for Optimal Diets - A Progress Report:</a:t>
            </a:r>
            <a:r>
              <a:rPr lang="en-US" sz="800" dirty="0" smtClean="0"/>
              <a:t> Walter Willett, MD, MPH, chairman of the department of nutrition at Harvard School of Public Health, speaks.</a:t>
            </a:r>
          </a:p>
          <a:p>
            <a:pPr algn="l" rtl="0"/>
            <a:r>
              <a:rPr lang="en-US" sz="800" dirty="0" smtClean="0"/>
              <a:t> </a:t>
            </a:r>
          </a:p>
          <a:p>
            <a:pPr algn="l" rtl="0"/>
            <a:r>
              <a:rPr lang="en-US" sz="800" dirty="0" smtClean="0">
                <a:hlinkClick r:id="rId18"/>
              </a:rPr>
              <a:t>Which Diet Works - A Nutrition Review:</a:t>
            </a:r>
            <a:r>
              <a:rPr lang="en-US" sz="800" dirty="0" smtClean="0"/>
              <a:t> Dietitian Gail </a:t>
            </a:r>
            <a:r>
              <a:rPr lang="en-US" sz="800" dirty="0" err="1" smtClean="0"/>
              <a:t>Underbakke</a:t>
            </a:r>
            <a:r>
              <a:rPr lang="en-US" sz="800" dirty="0" smtClean="0"/>
              <a:t>, RD, MS, discusses the effectiveness of diets at the Cardiovascular Medicine Grand Rounds.</a:t>
            </a:r>
          </a:p>
          <a:p>
            <a:pPr algn="l" rtl="0"/>
            <a:r>
              <a:rPr lang="en-US" sz="800" dirty="0" smtClean="0"/>
              <a:t> </a:t>
            </a:r>
          </a:p>
          <a:p>
            <a:pPr algn="l" rtl="0"/>
            <a:r>
              <a:rPr lang="en-US" sz="800" dirty="0" smtClean="0">
                <a:hlinkClick r:id="rId19"/>
              </a:rPr>
              <a:t>What to Eat - Personal or Social Responsibility:</a:t>
            </a:r>
            <a:r>
              <a:rPr lang="en-US" sz="800" dirty="0" smtClean="0"/>
              <a:t> Professor Marion Nestle speaks about the personal and social responsibilities surrounding what we eat. </a:t>
            </a:r>
          </a:p>
          <a:p>
            <a:pPr algn="l" rtl="0"/>
            <a:r>
              <a:rPr lang="en-US" sz="800" dirty="0" smtClean="0"/>
              <a:t> </a:t>
            </a:r>
          </a:p>
          <a:p>
            <a:pPr algn="l" rtl="0"/>
            <a:r>
              <a:rPr lang="en-US" sz="800" dirty="0" smtClean="0">
                <a:hlinkClick r:id="rId20"/>
              </a:rPr>
              <a:t>Vascular Biology of Atherosclerosis and Beneficial Effects of Grape </a:t>
            </a:r>
            <a:r>
              <a:rPr lang="en-US" sz="800" dirty="0" err="1" smtClean="0">
                <a:hlinkClick r:id="rId20"/>
              </a:rPr>
              <a:t>Flavonoids</a:t>
            </a:r>
            <a:r>
              <a:rPr lang="en-US" sz="800" dirty="0" smtClean="0">
                <a:hlinkClick r:id="rId20"/>
              </a:rPr>
              <a:t> - Is it Really True?:</a:t>
            </a:r>
            <a:r>
              <a:rPr lang="en-US" sz="800" dirty="0" smtClean="0"/>
              <a:t> John </a:t>
            </a:r>
            <a:r>
              <a:rPr lang="en-US" sz="800" dirty="0" err="1" smtClean="0"/>
              <a:t>Folts</a:t>
            </a:r>
            <a:r>
              <a:rPr lang="en-US" sz="800" dirty="0" smtClean="0"/>
              <a:t>, PhD, discusses the beneficial effects of </a:t>
            </a:r>
            <a:r>
              <a:rPr lang="en-US" sz="800" dirty="0" err="1" smtClean="0"/>
              <a:t>flavonoids</a:t>
            </a:r>
            <a:r>
              <a:rPr lang="en-US" sz="800" dirty="0" smtClean="0"/>
              <a:t>.</a:t>
            </a:r>
          </a:p>
          <a:p>
            <a:pPr algn="l" rtl="0"/>
            <a:r>
              <a:rPr lang="en-US" sz="800" dirty="0" smtClean="0"/>
              <a:t> </a:t>
            </a:r>
          </a:p>
          <a:p>
            <a:pPr algn="l" rtl="0"/>
            <a:r>
              <a:rPr lang="en-US" sz="800" dirty="0" smtClean="0">
                <a:hlinkClick r:id="rId21"/>
              </a:rPr>
              <a:t>Commercial Calories - Food Marketing to Children:</a:t>
            </a:r>
            <a:r>
              <a:rPr lang="en-US" sz="800" dirty="0" smtClean="0"/>
              <a:t> Susan Linn speaks about how food is marketed to youngsters.</a:t>
            </a:r>
          </a:p>
          <a:p>
            <a:pPr algn="just" rtl="0" eaLnBrk="1" hangingPunct="1">
              <a:buFont typeface="Wingdings" pitchFamily="2" charset="2"/>
              <a:buNone/>
              <a:defRPr/>
            </a:pPr>
            <a:endParaRPr lang="en-US" sz="800" b="1" i="1" dirty="0" smtClean="0">
              <a:latin typeface="Arial Black" pitchFamily="34" charset="0"/>
            </a:endParaRPr>
          </a:p>
          <a:p>
            <a:pPr algn="just" rtl="0" eaLnBrk="1" hangingPunct="1">
              <a:buFont typeface="Wingdings" pitchFamily="2" charset="2"/>
              <a:buNone/>
              <a:defRPr/>
            </a:pPr>
            <a:endParaRPr lang="en-US" sz="900" dirty="0" smtClean="0"/>
          </a:p>
          <a:p>
            <a:pPr algn="just" rtl="0" eaLnBrk="1" hangingPunct="1">
              <a:buFont typeface="Wingdings" pitchFamily="2" charset="2"/>
              <a:buNone/>
              <a:defRPr/>
            </a:pPr>
            <a:endParaRPr lang="en-US" sz="900" dirty="0" smtClean="0"/>
          </a:p>
          <a:p>
            <a:pPr algn="just" rtl="0" eaLnBrk="1" hangingPunct="1">
              <a:buFont typeface="Wingdings" pitchFamily="2" charset="2"/>
              <a:buNone/>
              <a:defRPr/>
            </a:pPr>
            <a:endParaRPr lang="en-US" sz="900" dirty="0" smtClean="0"/>
          </a:p>
          <a:p>
            <a:pPr algn="just" rtl="0" eaLnBrk="1" hangingPunct="1">
              <a:buFont typeface="Wingdings" pitchFamily="2" charset="2"/>
              <a:buNone/>
              <a:defRPr/>
            </a:pPr>
            <a:r>
              <a:rPr lang="en-US" sz="900" dirty="0" smtClean="0"/>
              <a:t> </a:t>
            </a:r>
          </a:p>
        </p:txBody>
      </p:sp>
      <p:sp>
        <p:nvSpPr>
          <p:cNvPr id="8" name="مستطيل 7"/>
          <p:cNvSpPr/>
          <p:nvPr/>
        </p:nvSpPr>
        <p:spPr>
          <a:xfrm rot="5400000">
            <a:off x="-1196025" y="2140240"/>
            <a:ext cx="3058850" cy="307777"/>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algn="ctr" rtl="0" eaLnBrk="1" hangingPunct="1">
              <a:buFont typeface="Wingdings" pitchFamily="2" charset="2"/>
              <a:buNone/>
              <a:defRPr/>
            </a:pPr>
            <a:r>
              <a:rPr lang="en-US" sz="1400" dirty="0" smtClean="0">
                <a:solidFill>
                  <a:schemeClr val="tx1"/>
                </a:solidFill>
              </a:rPr>
              <a:t>use later smart assignment practice </a:t>
            </a:r>
          </a:p>
        </p:txBody>
      </p:sp>
    </p:spTree>
  </p:cSld>
  <p:clrMapOvr>
    <a:masterClrMapping/>
  </p:clrMapOvr>
  <p:transition>
    <p:push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3"/>
          <p:cNvSpPr>
            <a:spLocks noGrp="1"/>
          </p:cNvSpPr>
          <p:nvPr>
            <p:ph type="dt" sz="quarter" idx="10"/>
          </p:nvPr>
        </p:nvSpPr>
        <p:spPr/>
        <p:txBody>
          <a:bodyPr/>
          <a:lstStyle/>
          <a:p>
            <a:pPr>
              <a:defRPr/>
            </a:pPr>
            <a:r>
              <a:rPr lang="ar-SA" smtClean="0"/>
              <a:t>CHS465</a:t>
            </a:r>
            <a:endParaRPr lang="en-US"/>
          </a:p>
        </p:txBody>
      </p:sp>
      <p:sp>
        <p:nvSpPr>
          <p:cNvPr id="6"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7" name="عنصر نائب لرقم الشريحة 5"/>
          <p:cNvSpPr>
            <a:spLocks noGrp="1"/>
          </p:cNvSpPr>
          <p:nvPr>
            <p:ph type="sldNum" sz="quarter" idx="12"/>
          </p:nvPr>
        </p:nvSpPr>
        <p:spPr/>
        <p:txBody>
          <a:bodyPr/>
          <a:lstStyle/>
          <a:p>
            <a:pPr>
              <a:defRPr/>
            </a:pPr>
            <a:fld id="{590AABA0-3299-4762-BBF5-976B95464404}" type="slidenum">
              <a:rPr lang="ar-SA"/>
              <a:pPr>
                <a:defRPr/>
              </a:pPr>
              <a:t>11</a:t>
            </a:fld>
            <a:endParaRPr lang="en-US"/>
          </a:p>
        </p:txBody>
      </p:sp>
      <p:sp>
        <p:nvSpPr>
          <p:cNvPr id="9" name="Rectangle 2"/>
          <p:cNvSpPr>
            <a:spLocks noGrp="1" noRot="1" noChangeArrowheads="1"/>
          </p:cNvSpPr>
          <p:nvPr>
            <p:ph type="title"/>
          </p:nvPr>
        </p:nvSpPr>
        <p:spPr>
          <a:xfrm>
            <a:off x="1115616" y="2132856"/>
            <a:ext cx="7128792" cy="1584176"/>
          </a:xfrm>
        </p:spPr>
        <p:style>
          <a:lnRef idx="2">
            <a:schemeClr val="accent6"/>
          </a:lnRef>
          <a:fillRef idx="1">
            <a:schemeClr val="lt1"/>
          </a:fillRef>
          <a:effectRef idx="0">
            <a:schemeClr val="accent6"/>
          </a:effectRef>
          <a:fontRef idx="minor">
            <a:schemeClr val="dk1"/>
          </a:fontRef>
        </p:style>
        <p:txBody>
          <a:bodyPr/>
          <a:lstStyle/>
          <a:p>
            <a:pPr algn="ctr" rtl="0" eaLnBrk="1" hangingPunct="1">
              <a:defRPr/>
            </a:pPr>
            <a:r>
              <a:rPr lang="en-US" sz="2400" dirty="0" smtClean="0">
                <a:latin typeface="Times New Roman" pitchFamily="18" charset="0"/>
                <a:cs typeface="Times New Roman" pitchFamily="18" charset="0"/>
              </a:rPr>
              <a:t>Probe  </a:t>
            </a:r>
            <a:r>
              <a:rPr lang="en-US" sz="2400" dirty="0" err="1" smtClean="0">
                <a:latin typeface="Times New Roman" pitchFamily="18" charset="0"/>
                <a:cs typeface="Times New Roman" pitchFamily="18" charset="0"/>
              </a:rPr>
              <a:t>NutHE</a:t>
            </a:r>
            <a:r>
              <a:rPr lang="en-US" sz="2400" dirty="0" smtClean="0">
                <a:latin typeface="Times New Roman" pitchFamily="18" charset="0"/>
                <a:cs typeface="Times New Roman" pitchFamily="18" charset="0"/>
              </a:rPr>
              <a:t>  Historical Development  &amp; Define Terms </a:t>
            </a:r>
            <a:endParaRPr lang="en-US" sz="3200" i="1" dirty="0" smtClean="0">
              <a:latin typeface="Times New Roman" pitchFamily="18" charset="0"/>
              <a:cs typeface="Times New Roman" pitchFamily="18" charset="0"/>
            </a:endParaRPr>
          </a:p>
        </p:txBody>
      </p:sp>
    </p:spTree>
  </p:cSld>
  <p:clrMapOvr>
    <a:masterClrMapping/>
  </p:clrMapOvr>
  <p:transition>
    <p:push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3"/>
          <p:cNvSpPr>
            <a:spLocks noGrp="1"/>
          </p:cNvSpPr>
          <p:nvPr>
            <p:ph type="dt" sz="quarter" idx="10"/>
          </p:nvPr>
        </p:nvSpPr>
        <p:spPr/>
        <p:txBody>
          <a:bodyPr/>
          <a:lstStyle/>
          <a:p>
            <a:pPr>
              <a:defRPr/>
            </a:pPr>
            <a:r>
              <a:rPr lang="ar-SA" smtClean="0"/>
              <a:t>CHS465</a:t>
            </a:r>
            <a:endParaRPr lang="en-US"/>
          </a:p>
        </p:txBody>
      </p:sp>
      <p:sp>
        <p:nvSpPr>
          <p:cNvPr id="6"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7" name="عنصر نائب لرقم الشريحة 5"/>
          <p:cNvSpPr>
            <a:spLocks noGrp="1"/>
          </p:cNvSpPr>
          <p:nvPr>
            <p:ph type="sldNum" sz="quarter" idx="12"/>
          </p:nvPr>
        </p:nvSpPr>
        <p:spPr/>
        <p:txBody>
          <a:bodyPr/>
          <a:lstStyle/>
          <a:p>
            <a:pPr>
              <a:defRPr/>
            </a:pPr>
            <a:fld id="{590AABA0-3299-4762-BBF5-976B95464404}" type="slidenum">
              <a:rPr lang="ar-SA"/>
              <a:pPr>
                <a:defRPr/>
              </a:pPr>
              <a:t>12</a:t>
            </a:fld>
            <a:endParaRPr lang="en-US"/>
          </a:p>
        </p:txBody>
      </p:sp>
      <p:sp>
        <p:nvSpPr>
          <p:cNvPr id="9" name="Rectangle 2"/>
          <p:cNvSpPr>
            <a:spLocks noGrp="1" noRot="1" noChangeArrowheads="1"/>
          </p:cNvSpPr>
          <p:nvPr>
            <p:ph type="title"/>
          </p:nvPr>
        </p:nvSpPr>
        <p:spPr>
          <a:xfrm>
            <a:off x="1476251" y="44624"/>
            <a:ext cx="6696149" cy="360040"/>
          </a:xfrm>
        </p:spPr>
        <p:style>
          <a:lnRef idx="2">
            <a:schemeClr val="accent6"/>
          </a:lnRef>
          <a:fillRef idx="1">
            <a:schemeClr val="lt1"/>
          </a:fillRef>
          <a:effectRef idx="0">
            <a:schemeClr val="accent6"/>
          </a:effectRef>
          <a:fontRef idx="minor">
            <a:schemeClr val="dk1"/>
          </a:fontRef>
        </p:style>
        <p:txBody>
          <a:bodyPr/>
          <a:lstStyle/>
          <a:p>
            <a:pPr algn="ctr" rtl="0" eaLnBrk="1" hangingPunct="1">
              <a:defRPr/>
            </a:pPr>
            <a:r>
              <a:rPr lang="en-US" sz="1400" dirty="0" smtClean="0">
                <a:latin typeface="Times New Roman" pitchFamily="18" charset="0"/>
                <a:cs typeface="Times New Roman" pitchFamily="18" charset="0"/>
              </a:rPr>
              <a:t>Probe  </a:t>
            </a:r>
            <a:r>
              <a:rPr lang="en-US" sz="1400" dirty="0" err="1" smtClean="0">
                <a:latin typeface="Times New Roman" pitchFamily="18" charset="0"/>
                <a:cs typeface="Times New Roman" pitchFamily="18" charset="0"/>
              </a:rPr>
              <a:t>NutHE</a:t>
            </a:r>
            <a:r>
              <a:rPr lang="en-US" sz="1400" dirty="0" smtClean="0">
                <a:latin typeface="Times New Roman" pitchFamily="18" charset="0"/>
                <a:cs typeface="Times New Roman" pitchFamily="18" charset="0"/>
              </a:rPr>
              <a:t>  Historical Development  &amp; Define Terms </a:t>
            </a:r>
            <a:endParaRPr lang="en-US" sz="1800" i="1" dirty="0" smtClean="0">
              <a:latin typeface="Times New Roman" pitchFamily="18" charset="0"/>
              <a:cs typeface="Times New Roman" pitchFamily="18" charset="0"/>
            </a:endParaRPr>
          </a:p>
        </p:txBody>
      </p:sp>
      <p:sp>
        <p:nvSpPr>
          <p:cNvPr id="62465" name="Rectangle 1"/>
          <p:cNvSpPr>
            <a:spLocks noChangeArrowheads="1"/>
          </p:cNvSpPr>
          <p:nvPr/>
        </p:nvSpPr>
        <p:spPr bwMode="auto">
          <a:xfrm>
            <a:off x="107504" y="414310"/>
            <a:ext cx="4752528" cy="6055504"/>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ea typeface="Times New Roman" pitchFamily="18" charset="0"/>
                <a:cs typeface="Arial" pitchFamily="34" charset="0"/>
              </a:rPr>
              <a:t>400 B.C. Greek,  </a:t>
            </a:r>
            <a:r>
              <a:rPr kumimoji="0" lang="en-US" sz="1600" i="1" u="none" strike="noStrike" cap="none" normalizeH="0" baseline="0" dirty="0" smtClean="0">
                <a:ln>
                  <a:noFill/>
                </a:ln>
                <a:solidFill>
                  <a:schemeClr val="tx1"/>
                </a:solidFill>
                <a:effectLst/>
                <a:ea typeface="Times New Roman" pitchFamily="18" charset="0"/>
                <a:cs typeface="Arial" pitchFamily="34" charset="0"/>
              </a:rPr>
              <a:t>the Greek physician </a:t>
            </a:r>
            <a:r>
              <a:rPr kumimoji="0" lang="en-US" sz="1600" b="1" i="1" u="none" strike="noStrike" cap="none" normalizeH="0" baseline="0" dirty="0" smtClean="0">
                <a:ln>
                  <a:noFill/>
                </a:ln>
                <a:solidFill>
                  <a:schemeClr val="tx1"/>
                </a:solidFill>
                <a:effectLst/>
                <a:ea typeface="Times New Roman" pitchFamily="18" charset="0"/>
                <a:cs typeface="Arial" pitchFamily="34" charset="0"/>
              </a:rPr>
              <a:t>Hippocrates</a:t>
            </a:r>
            <a:r>
              <a:rPr kumimoji="0" lang="en-US" sz="1600" i="1" u="none" strike="noStrike" cap="none" normalizeH="0" baseline="0" dirty="0" smtClean="0">
                <a:ln>
                  <a:noFill/>
                </a:ln>
                <a:solidFill>
                  <a:schemeClr val="tx1"/>
                </a:solidFill>
                <a:effectLst/>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ea typeface="Times New Roman" pitchFamily="18" charset="0"/>
                <a:cs typeface="Arial" pitchFamily="34" charset="0"/>
              </a:rPr>
              <a:t>The "Father of Medicine" said, "</a:t>
            </a:r>
            <a:r>
              <a:rPr kumimoji="0" lang="en-US" sz="1600" b="1" i="1" u="none" strike="noStrike" cap="none" normalizeH="0" baseline="0" dirty="0" smtClean="0">
                <a:ln>
                  <a:noFill/>
                </a:ln>
                <a:solidFill>
                  <a:schemeClr val="tx1"/>
                </a:solidFill>
                <a:effectLst/>
                <a:ea typeface="Times New Roman" pitchFamily="18" charset="0"/>
                <a:cs typeface="Arial" pitchFamily="34" charset="0"/>
              </a:rPr>
              <a:t>Let the food be thy medicine and thy medicine be the food." </a:t>
            </a:r>
            <a:r>
              <a:rPr kumimoji="0" lang="en-US" sz="1600" b="0" i="1" u="none" strike="noStrike" cap="none" normalizeH="0" baseline="0" dirty="0" smtClean="0">
                <a:ln>
                  <a:noFill/>
                </a:ln>
                <a:solidFill>
                  <a:schemeClr val="tx1"/>
                </a:solidFill>
                <a:effectLst/>
                <a:ea typeface="Times New Roman" pitchFamily="18" charset="0"/>
                <a:cs typeface="Arial" pitchFamily="34" charset="0"/>
              </a:rPr>
              <a:t>Hippocrates realized that food impacts a person's health, body and mind to help prevent illness as well as maintain wellness.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ea typeface="Times New Roman" pitchFamily="18" charset="0"/>
                <a:cs typeface="Arial" pitchFamily="34" charset="0"/>
              </a:rPr>
              <a:t>600 B. C-.1700  Islamic Golden Age,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ea typeface="Times New Roman" pitchFamily="18" charset="0"/>
                <a:cs typeface="Times New Roman" pitchFamily="18" charset="0"/>
              </a:rPr>
              <a:t>University education in the real sense of the word started in the </a:t>
            </a:r>
            <a:r>
              <a:rPr kumimoji="0" lang="en-US" sz="1600" b="1" i="0" u="none" strike="noStrike" cap="none" normalizeH="0" baseline="0" dirty="0" smtClean="0">
                <a:ln>
                  <a:noFill/>
                </a:ln>
                <a:solidFill>
                  <a:schemeClr val="tx1"/>
                </a:solidFill>
                <a:effectLst/>
                <a:ea typeface="Times New Roman" pitchFamily="18" charset="0"/>
                <a:cs typeface="Times New Roman" pitchFamily="18" charset="0"/>
              </a:rPr>
              <a:t>11th century </a:t>
            </a:r>
            <a:r>
              <a:rPr kumimoji="0" lang="en-US" sz="1600" b="0" i="0" u="none" strike="noStrike" cap="none" normalizeH="0" baseline="0" dirty="0" smtClean="0">
                <a:ln>
                  <a:noFill/>
                </a:ln>
                <a:solidFill>
                  <a:schemeClr val="tx1"/>
                </a:solidFill>
                <a:effectLst/>
                <a:ea typeface="Times New Roman" pitchFamily="18" charset="0"/>
                <a:cs typeface="Times New Roman" pitchFamily="18" charset="0"/>
              </a:rPr>
              <a:t>with the opening of </a:t>
            </a:r>
            <a:r>
              <a:rPr kumimoji="0" lang="en-US" sz="1600" b="0" i="0" u="none" strike="noStrike" cap="none" normalizeH="0" baseline="0" dirty="0" err="1" smtClean="0">
                <a:ln>
                  <a:noFill/>
                </a:ln>
                <a:solidFill>
                  <a:schemeClr val="tx1"/>
                </a:solidFill>
                <a:effectLst/>
                <a:ea typeface="Times New Roman" pitchFamily="18" charset="0"/>
                <a:cs typeface="Times New Roman" pitchFamily="18" charset="0"/>
              </a:rPr>
              <a:t>Nizamiyah</a:t>
            </a:r>
            <a:r>
              <a:rPr kumimoji="0" lang="en-US" sz="1600" b="0" i="0" u="none" strike="noStrike" cap="none" normalizeH="0" baseline="0" dirty="0" smtClean="0">
                <a:ln>
                  <a:noFill/>
                </a:ln>
                <a:solidFill>
                  <a:schemeClr val="tx1"/>
                </a:solidFill>
                <a:effectLst/>
                <a:ea typeface="Times New Roman" pitchFamily="18" charset="0"/>
                <a:cs typeface="Times New Roman" pitchFamily="18" charset="0"/>
              </a:rPr>
              <a:t> universities of </a:t>
            </a:r>
            <a:r>
              <a:rPr kumimoji="0" lang="en-US" sz="1600" b="0" i="0" u="none" strike="noStrike" cap="none" normalizeH="0" baseline="0" dirty="0" err="1" smtClean="0">
                <a:ln>
                  <a:noFill/>
                </a:ln>
                <a:solidFill>
                  <a:schemeClr val="tx1"/>
                </a:solidFill>
                <a:effectLst/>
                <a:ea typeface="Times New Roman" pitchFamily="18" charset="0"/>
                <a:cs typeface="Times New Roman" pitchFamily="18" charset="0"/>
              </a:rPr>
              <a:t>Neshapur</a:t>
            </a:r>
            <a:r>
              <a:rPr kumimoji="0" lang="en-US" sz="1600" b="0" i="0" u="none" strike="noStrike" cap="none" normalizeH="0" baseline="0" dirty="0" smtClean="0">
                <a:ln>
                  <a:noFill/>
                </a:ln>
                <a:solidFill>
                  <a:schemeClr val="tx1"/>
                </a:solidFill>
                <a:effectLst/>
                <a:ea typeface="Times New Roman" pitchFamily="18" charset="0"/>
                <a:cs typeface="Times New Roman" pitchFamily="18" charset="0"/>
              </a:rPr>
              <a:t> and Baghdad </a:t>
            </a:r>
            <a:r>
              <a:rPr kumimoji="0" lang="en-US" sz="1050" b="0" i="0" u="none" strike="noStrike" cap="none" normalizeH="0" baseline="0" dirty="0" smtClean="0">
                <a:ln>
                  <a:noFill/>
                </a:ln>
                <a:solidFill>
                  <a:schemeClr val="tx1"/>
                </a:solidFill>
                <a:effectLst/>
                <a:ea typeface="Times New Roman" pitchFamily="18" charset="0"/>
                <a:cs typeface="Arial" pitchFamily="34" charset="0"/>
              </a:rPr>
              <a:t>. </a:t>
            </a:r>
            <a:r>
              <a:rPr kumimoji="0" lang="en-US" sz="1050" b="0" i="0" u="none" strike="noStrike" cap="none" normalizeH="0" dirty="0" smtClean="0">
                <a:ln>
                  <a:noFill/>
                </a:ln>
                <a:solidFill>
                  <a:schemeClr val="tx1"/>
                </a:solidFill>
                <a:effectLst/>
                <a:ea typeface="Times New Roman" pitchFamily="18" charset="0"/>
                <a:cs typeface="Arial" pitchFamily="34" charset="0"/>
              </a:rPr>
              <a:t> </a:t>
            </a:r>
            <a:r>
              <a:rPr kumimoji="0" lang="en-US" sz="1050" b="0" i="0" u="none" strike="noStrike" cap="none" normalizeH="0" baseline="0" dirty="0" smtClean="0">
                <a:ln>
                  <a:noFill/>
                </a:ln>
                <a:solidFill>
                  <a:schemeClr val="tx1"/>
                </a:solidFill>
                <a:effectLst/>
                <a:ea typeface="Times New Roman" pitchFamily="18" charset="0"/>
                <a:cs typeface="Arial" pitchFamily="34" charset="0"/>
              </a:rPr>
              <a:t>(</a:t>
            </a:r>
            <a:r>
              <a:rPr kumimoji="0" lang="en-US" sz="1050" b="0" i="0" u="none" strike="noStrike" cap="none" normalizeH="0" baseline="0" dirty="0" smtClean="0">
                <a:ln>
                  <a:noFill/>
                </a:ln>
                <a:solidFill>
                  <a:schemeClr val="tx1"/>
                </a:solidFill>
                <a:effectLst/>
                <a:ea typeface="Times New Roman" pitchFamily="18" charset="0"/>
                <a:cs typeface="Arial" pitchFamily="34" charset="0"/>
                <a:hlinkClick r:id="rId3"/>
              </a:rPr>
              <a:t>http://en.wikipedia.org/wiki/Islamic_Golden_Age</a:t>
            </a:r>
            <a:r>
              <a:rPr kumimoji="0" lang="en-US" sz="1050" b="0" i="0" u="none" strike="noStrike" cap="none" normalizeH="0" baseline="0" dirty="0" smtClean="0">
                <a:ln>
                  <a:noFill/>
                </a:ln>
                <a:solidFill>
                  <a:schemeClr val="tx1"/>
                </a:solidFill>
                <a:effectLst/>
                <a:ea typeface="Times New Roman" pitchFamily="18" charset="0"/>
                <a:cs typeface="Arial" pitchFamily="34" charset="0"/>
              </a:rPr>
              <a:t> ; </a:t>
            </a:r>
            <a:r>
              <a:rPr kumimoji="0" lang="en-US" sz="900" b="0" i="0" u="none" strike="noStrike" cap="none" normalizeH="0" baseline="0" dirty="0" smtClean="0">
                <a:ln>
                  <a:noFill/>
                </a:ln>
                <a:solidFill>
                  <a:schemeClr val="tx1"/>
                </a:solidFill>
                <a:effectLst/>
                <a:ea typeface="Times New Roman" pitchFamily="18" charset="0"/>
                <a:cs typeface="Arial" pitchFamily="34" charset="0"/>
                <a:hlinkClick r:id="rId4"/>
              </a:rPr>
              <a:t>http://www.metaexistence.org/educationalinst.htm</a:t>
            </a:r>
            <a:r>
              <a:rPr kumimoji="0" lang="en-US" sz="900" b="0" i="0" u="none" strike="noStrike" cap="none" normalizeH="0" baseline="0" dirty="0" smtClean="0">
                <a:ln>
                  <a:noFill/>
                </a:ln>
                <a:solidFill>
                  <a:schemeClr val="tx1"/>
                </a:solidFill>
                <a:effectLst/>
                <a:ea typeface="Times New Roman" pitchFamily="18" charset="0"/>
                <a:cs typeface="Arial" pitchFamily="34" charset="0"/>
              </a:rPr>
              <a:t> </a:t>
            </a:r>
            <a:endParaRPr lang="en-US" sz="1200" dirty="0" smtClean="0">
              <a:solidFill>
                <a:schemeClr val="tx1"/>
              </a:solidFill>
              <a:ea typeface="Times New Roman" pitchFamily="18" charset="0"/>
              <a:cs typeface="Arial" pitchFamily="34" charset="0"/>
            </a:endParaRPr>
          </a:p>
          <a:p>
            <a:pPr algn="l" rtl="0" eaLnBrk="0" hangingPunct="0"/>
            <a:r>
              <a:rPr lang="en-US" sz="1600" dirty="0" smtClean="0">
                <a:solidFill>
                  <a:schemeClr val="tx1"/>
                </a:solidFill>
                <a:ea typeface="Times New Roman" pitchFamily="18" charset="0"/>
                <a:cs typeface="Arial" pitchFamily="34" charset="0"/>
                <a:hlinkClick r:id="rId5"/>
              </a:rPr>
              <a:t>http://iedu-contents.blogspot.com/2009/11/father-of-chemistry.html</a:t>
            </a:r>
            <a:r>
              <a:rPr lang="en-US" sz="1600" dirty="0" smtClean="0">
                <a:solidFill>
                  <a:schemeClr val="tx1"/>
                </a:solidFill>
                <a:ea typeface="Times New Roman" pitchFamily="18" charset="0"/>
                <a:cs typeface="Arial" pitchFamily="34" charset="0"/>
              </a:rPr>
              <a:t> </a:t>
            </a:r>
            <a:r>
              <a:rPr lang="en-US" sz="1600" b="1" dirty="0" smtClean="0">
                <a:solidFill>
                  <a:schemeClr val="tx1"/>
                </a:solidFill>
                <a:hlinkClick r:id="rId6"/>
              </a:rPr>
              <a:t>Jabir </a:t>
            </a:r>
            <a:r>
              <a:rPr lang="en-US" sz="1600" b="1" dirty="0" err="1" smtClean="0">
                <a:solidFill>
                  <a:schemeClr val="tx1"/>
                </a:solidFill>
                <a:hlinkClick r:id="rId6"/>
              </a:rPr>
              <a:t>Ibne</a:t>
            </a:r>
            <a:r>
              <a:rPr lang="en-US" sz="1600" b="1" dirty="0" smtClean="0">
                <a:solidFill>
                  <a:schemeClr val="tx1"/>
                </a:solidFill>
                <a:hlinkClick r:id="rId6"/>
              </a:rPr>
              <a:t>- </a:t>
            </a:r>
            <a:r>
              <a:rPr lang="en-US" sz="1600" b="1" dirty="0" err="1" smtClean="0">
                <a:solidFill>
                  <a:schemeClr val="tx1"/>
                </a:solidFill>
                <a:hlinkClick r:id="rId6"/>
              </a:rPr>
              <a:t>Hanyan</a:t>
            </a:r>
            <a:r>
              <a:rPr lang="en-US" sz="1600" b="1" dirty="0" smtClean="0">
                <a:solidFill>
                  <a:schemeClr val="tx1"/>
                </a:solidFill>
                <a:hlinkClick r:id="rId6"/>
              </a:rPr>
              <a:t> … The Founder Of Chemistry Science</a:t>
            </a:r>
            <a:endParaRPr lang="en-US" sz="1600" b="1" dirty="0" smtClean="0">
              <a:solidFill>
                <a:schemeClr val="tx1"/>
              </a:solidFill>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ea typeface="Times New Roman" pitchFamily="18" charset="0"/>
                <a:cs typeface="Arial" pitchFamily="34" charset="0"/>
              </a:rPr>
              <a:t>1747 -1753-1770, Great Britain---</a:t>
            </a:r>
            <a:r>
              <a:rPr kumimoji="0" lang="en-US" sz="1600" b="0" i="0" u="none" strike="noStrike" cap="none" normalizeH="0" baseline="0" dirty="0" smtClean="0">
                <a:ln>
                  <a:noFill/>
                </a:ln>
                <a:solidFill>
                  <a:schemeClr val="tx1"/>
                </a:solidFill>
                <a:effectLst/>
                <a:ea typeface="Times New Roman" pitchFamily="18" charset="0"/>
                <a:cs typeface="Arial" pitchFamily="34" charset="0"/>
                <a:hlinkClick r:id="rId7"/>
              </a:rPr>
              <a:t>A Treatise of the Scurvy</a:t>
            </a:r>
            <a:r>
              <a:rPr kumimoji="0" lang="en-US" sz="1600" b="0" i="0" u="none" strike="noStrike" cap="none" normalizeH="0" baseline="0" dirty="0" smtClean="0">
                <a:ln>
                  <a:noFill/>
                </a:ln>
                <a:solidFill>
                  <a:schemeClr val="tx1"/>
                </a:solidFill>
                <a:effectLst/>
                <a:ea typeface="Times New Roman" pitchFamily="18" charset="0"/>
                <a:cs typeface="Arial" pitchFamily="34" charset="0"/>
              </a:rPr>
              <a:t>, James Lind, &amp; </a:t>
            </a:r>
            <a:r>
              <a:rPr kumimoji="0" lang="en-US" sz="1600" b="1" i="0" u="none" strike="noStrike" cap="none" normalizeH="0" baseline="0" dirty="0" smtClean="0">
                <a:ln>
                  <a:noFill/>
                </a:ln>
                <a:solidFill>
                  <a:schemeClr val="tx1"/>
                </a:solidFill>
                <a:effectLst/>
                <a:ea typeface="Times New Roman" pitchFamily="18" charset="0"/>
                <a:cs typeface="Arial" pitchFamily="34" charset="0"/>
              </a:rPr>
              <a:t>Antoine Lavoisier, the </a:t>
            </a:r>
            <a:r>
              <a:rPr kumimoji="0" lang="en-US" sz="1600" b="0" i="0" u="none" strike="noStrike" cap="none" normalizeH="0" baseline="0" dirty="0" smtClean="0">
                <a:ln>
                  <a:noFill/>
                </a:ln>
                <a:solidFill>
                  <a:schemeClr val="tx1"/>
                </a:solidFill>
                <a:effectLst/>
                <a:ea typeface="Times New Roman" pitchFamily="18" charset="0"/>
                <a:cs typeface="Arial" pitchFamily="34" charset="0"/>
              </a:rPr>
              <a:t>"</a:t>
            </a:r>
            <a:r>
              <a:rPr kumimoji="0" lang="en-US" sz="1600" b="1" i="0" u="none" strike="noStrike" cap="none" normalizeH="0" baseline="0" dirty="0" smtClean="0">
                <a:ln>
                  <a:noFill/>
                </a:ln>
                <a:solidFill>
                  <a:schemeClr val="tx1"/>
                </a:solidFill>
                <a:effectLst/>
                <a:ea typeface="Times New Roman" pitchFamily="18" charset="0"/>
                <a:cs typeface="Arial" pitchFamily="34" charset="0"/>
              </a:rPr>
              <a:t>Father of Nutrition and Chemistry."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ea typeface="Times New Roman" pitchFamily="18" charset="0"/>
                <a:cs typeface="Arial" pitchFamily="34" charset="0"/>
              </a:rPr>
              <a:t>1795, France---</a:t>
            </a:r>
            <a:r>
              <a:rPr kumimoji="0" lang="en-US" sz="1600" b="1" i="0" u="none" strike="noStrike" cap="none" normalizeH="0" baseline="0" dirty="0" smtClean="0">
                <a:ln>
                  <a:noFill/>
                </a:ln>
                <a:solidFill>
                  <a:schemeClr val="tx1"/>
                </a:solidFill>
                <a:effectLst/>
                <a:ea typeface="Times New Roman" pitchFamily="18" charset="0"/>
                <a:cs typeface="Arial" pitchFamily="34" charset="0"/>
                <a:hlinkClick r:id="rId8"/>
              </a:rPr>
              <a:t>canned foods</a:t>
            </a:r>
            <a:endParaRPr kumimoji="0" lang="en-US" sz="1600" b="1" i="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ea typeface="Times New Roman" pitchFamily="18" charset="0"/>
                <a:cs typeface="Arial" pitchFamily="34" charset="0"/>
              </a:rPr>
              <a:t>1806, USA---</a:t>
            </a:r>
            <a:r>
              <a:rPr kumimoji="0" lang="en-US" sz="1600" b="0" i="0" u="none" strike="noStrike" cap="none" normalizeH="0" baseline="0" dirty="0" smtClean="0">
                <a:ln>
                  <a:noFill/>
                </a:ln>
                <a:solidFill>
                  <a:schemeClr val="tx1"/>
                </a:solidFill>
                <a:effectLst/>
                <a:ea typeface="Times New Roman" pitchFamily="18" charset="0"/>
                <a:cs typeface="Arial" pitchFamily="34" charset="0"/>
                <a:hlinkClick r:id="rId9"/>
              </a:rPr>
              <a:t>Frederic Tudor, the Ice King</a:t>
            </a:r>
            <a:r>
              <a:rPr kumimoji="0" lang="en-US" sz="1600" b="0" i="0" u="none" strike="noStrike" cap="none" normalizeH="0" baseline="0" dirty="0" smtClean="0">
                <a:ln>
                  <a:noFill/>
                </a:ln>
                <a:solidFill>
                  <a:schemeClr val="tx1"/>
                </a:solidFill>
                <a:effectLst/>
                <a:ea typeface="Times New Roman" pitchFamily="18" charset="0"/>
                <a:cs typeface="Arial" pitchFamily="34" charset="0"/>
              </a:rPr>
              <a:t>/Harvard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ea typeface="Times New Roman" pitchFamily="18" charset="0"/>
                <a:cs typeface="Arial" pitchFamily="34" charset="0"/>
              </a:rPr>
              <a:t>1846-1852, Ireland---</a:t>
            </a:r>
            <a:r>
              <a:rPr kumimoji="0" lang="en-US" sz="1600" b="1" i="0" u="none" strike="noStrike" cap="none" normalizeH="0" baseline="0" dirty="0" smtClean="0">
                <a:ln>
                  <a:noFill/>
                </a:ln>
                <a:solidFill>
                  <a:schemeClr val="tx1"/>
                </a:solidFill>
                <a:effectLst/>
                <a:ea typeface="Times New Roman" pitchFamily="18" charset="0"/>
                <a:cs typeface="Arial" pitchFamily="34" charset="0"/>
                <a:hlinkClick r:id="rId10"/>
              </a:rPr>
              <a:t>Great Potato Famine</a:t>
            </a:r>
            <a:r>
              <a:rPr kumimoji="0" lang="en-US" sz="1600" b="1" i="0" u="none" strike="noStrike" cap="none" normalizeH="0" baseline="0" dirty="0" smtClean="0">
                <a:ln>
                  <a:noFill/>
                </a:ln>
                <a:solidFill>
                  <a:schemeClr val="tx1"/>
                </a:solidFill>
                <a:effectLst/>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ea typeface="Times New Roman" pitchFamily="18" charset="0"/>
                <a:cs typeface="Arial" pitchFamily="34" charset="0"/>
              </a:rPr>
              <a:t>1861, Paris--</a:t>
            </a:r>
            <a:r>
              <a:rPr kumimoji="0" lang="en-US" sz="1600" b="0" i="0" u="none" strike="noStrike" cap="none" normalizeH="0" baseline="0" dirty="0" smtClean="0">
                <a:ln>
                  <a:noFill/>
                </a:ln>
                <a:solidFill>
                  <a:schemeClr val="tx1"/>
                </a:solidFill>
                <a:effectLst/>
                <a:ea typeface="Times New Roman" pitchFamily="18" charset="0"/>
                <a:cs typeface="Arial" pitchFamily="34" charset="0"/>
                <a:hlinkClick r:id="rId11"/>
              </a:rPr>
              <a:t>Pasteurization</a:t>
            </a:r>
            <a:r>
              <a:rPr kumimoji="0" lang="en-US" sz="1600" b="0" i="0" u="none" strike="noStrike" cap="none" normalizeH="0" baseline="0" dirty="0" smtClean="0">
                <a:ln>
                  <a:noFill/>
                </a:ln>
                <a:solidFill>
                  <a:schemeClr val="tx1"/>
                </a:solidFill>
                <a:effectLst/>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ea typeface="Times New Roman" pitchFamily="18" charset="0"/>
                <a:cs typeface="Arial" pitchFamily="34" charset="0"/>
              </a:rPr>
              <a:t>1880, USA---</a:t>
            </a:r>
            <a:r>
              <a:rPr kumimoji="0" lang="en-US" sz="1600" b="1" i="0" u="none" strike="noStrike" cap="none" normalizeH="0" baseline="0" dirty="0" smtClean="0">
                <a:ln>
                  <a:noFill/>
                </a:ln>
                <a:solidFill>
                  <a:schemeClr val="tx1"/>
                </a:solidFill>
                <a:effectLst/>
                <a:ea typeface="Times New Roman" pitchFamily="18" charset="0"/>
                <a:cs typeface="Arial" pitchFamily="34" charset="0"/>
                <a:hlinkClick r:id="rId12"/>
              </a:rPr>
              <a:t>Paper cups introduced for health reasons</a:t>
            </a:r>
            <a:r>
              <a:rPr kumimoji="0" lang="en-US" sz="1600" b="1" i="0" u="none" strike="noStrike" cap="none" normalizeH="0" baseline="0" dirty="0" smtClean="0">
                <a:ln>
                  <a:noFill/>
                </a:ln>
                <a:solidFill>
                  <a:schemeClr val="tx1"/>
                </a:solidFill>
                <a:effectLst/>
                <a:ea typeface="Times New Roman" pitchFamily="18" charset="0"/>
                <a:cs typeface="Arial" pitchFamily="34" charset="0"/>
              </a:rPr>
              <a:t> </a:t>
            </a:r>
          </a:p>
        </p:txBody>
      </p:sp>
      <p:sp>
        <p:nvSpPr>
          <p:cNvPr id="8" name="مستطيل 7"/>
          <p:cNvSpPr/>
          <p:nvPr/>
        </p:nvSpPr>
        <p:spPr>
          <a:xfrm>
            <a:off x="4929190" y="428604"/>
            <a:ext cx="4032448" cy="614014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lvl="0" algn="l" rtl="0" eaLnBrk="0" hangingPunct="0"/>
            <a:r>
              <a:rPr lang="en-US" sz="1600" b="1" i="1" dirty="0" smtClean="0">
                <a:ea typeface="Times New Roman" pitchFamily="18" charset="0"/>
              </a:rPr>
              <a:t>1900s, USA---</a:t>
            </a:r>
            <a:r>
              <a:rPr lang="en-US" sz="1600" b="1" i="1" dirty="0" smtClean="0">
                <a:ea typeface="Times New Roman" pitchFamily="18" charset="0"/>
                <a:hlinkClick r:id="rId13"/>
              </a:rPr>
              <a:t>What Was Home Economics?</a:t>
            </a:r>
            <a:r>
              <a:rPr lang="en-US" sz="1600" b="1" i="1" dirty="0" smtClean="0">
                <a:ea typeface="Times New Roman" pitchFamily="18" charset="0"/>
              </a:rPr>
              <a:t> </a:t>
            </a:r>
            <a:r>
              <a:rPr lang="en-US" sz="1600" dirty="0" smtClean="0">
                <a:ea typeface="Times New Roman" pitchFamily="18" charset="0"/>
              </a:rPr>
              <a:t>Cornell University </a:t>
            </a:r>
          </a:p>
          <a:p>
            <a:pPr lvl="0" algn="l" rtl="0" eaLnBrk="0" hangingPunct="0"/>
            <a:r>
              <a:rPr lang="en-US" dirty="0" smtClean="0">
                <a:ea typeface="Times New Roman" pitchFamily="18" charset="0"/>
              </a:rPr>
              <a:t>1910, Utah--</a:t>
            </a:r>
            <a:r>
              <a:rPr lang="en-US" dirty="0" smtClean="0">
                <a:ea typeface="Times New Roman" pitchFamily="18" charset="0"/>
                <a:hlinkClick r:id="rId14"/>
              </a:rPr>
              <a:t>Dry Farming</a:t>
            </a:r>
            <a:r>
              <a:rPr lang="en-US" dirty="0" smtClean="0">
                <a:ea typeface="Times New Roman" pitchFamily="18" charset="0"/>
              </a:rPr>
              <a:t>, John A. </a:t>
            </a:r>
            <a:r>
              <a:rPr lang="en-US" dirty="0" err="1" smtClean="0">
                <a:ea typeface="Times New Roman" pitchFamily="18" charset="0"/>
              </a:rPr>
              <a:t>Widstoe</a:t>
            </a:r>
            <a:r>
              <a:rPr lang="en-US" dirty="0" smtClean="0">
                <a:ea typeface="Times New Roman" pitchFamily="18" charset="0"/>
              </a:rPr>
              <a:t> PhD </a:t>
            </a:r>
          </a:p>
          <a:p>
            <a:pPr lvl="0" algn="l" rtl="0" eaLnBrk="0" hangingPunct="0"/>
            <a:r>
              <a:rPr lang="en-US" b="1" i="1" dirty="0" smtClean="0">
                <a:ea typeface="Times New Roman" pitchFamily="18" charset="0"/>
              </a:rPr>
              <a:t>1940, UK---</a:t>
            </a:r>
            <a:r>
              <a:rPr lang="en-US" b="1" i="1" dirty="0" smtClean="0">
                <a:ea typeface="Times New Roman" pitchFamily="18" charset="0"/>
                <a:hlinkClick r:id="rId15"/>
              </a:rPr>
              <a:t>Organic farming</a:t>
            </a:r>
            <a:r>
              <a:rPr lang="en-US" b="1" i="1" dirty="0" smtClean="0">
                <a:ea typeface="Times New Roman" pitchFamily="18" charset="0"/>
              </a:rPr>
              <a:t> </a:t>
            </a:r>
          </a:p>
          <a:p>
            <a:pPr lvl="0" algn="l" rtl="0" eaLnBrk="0" hangingPunct="0"/>
            <a:r>
              <a:rPr lang="en-US" dirty="0" smtClean="0">
                <a:ea typeface="Times New Roman" pitchFamily="18" charset="0"/>
              </a:rPr>
              <a:t>1947, USA--</a:t>
            </a:r>
            <a:r>
              <a:rPr lang="en-US" dirty="0" smtClean="0">
                <a:ea typeface="Times New Roman" pitchFamily="18" charset="0"/>
                <a:hlinkClick r:id="rId12"/>
              </a:rPr>
              <a:t>Microwave ovens</a:t>
            </a:r>
            <a:r>
              <a:rPr lang="en-US" dirty="0" smtClean="0">
                <a:ea typeface="Times New Roman" pitchFamily="18" charset="0"/>
              </a:rPr>
              <a:t> (aka radar cooking) </a:t>
            </a:r>
          </a:p>
          <a:p>
            <a:pPr lvl="0" algn="l" rtl="0" eaLnBrk="0" hangingPunct="0"/>
            <a:r>
              <a:rPr lang="en-US" b="1" dirty="0" smtClean="0">
                <a:ea typeface="Times New Roman" pitchFamily="18" charset="0"/>
              </a:rPr>
              <a:t>1949, United Nations-</a:t>
            </a:r>
            <a:r>
              <a:rPr lang="en-US" dirty="0" smtClean="0">
                <a:ea typeface="Times New Roman" pitchFamily="18" charset="0"/>
              </a:rPr>
              <a:t>-</a:t>
            </a:r>
            <a:r>
              <a:rPr lang="en-US" dirty="0" smtClean="0">
                <a:ea typeface="Times New Roman" pitchFamily="18" charset="0"/>
                <a:hlinkClick r:id="rId16"/>
              </a:rPr>
              <a:t>Food Composition Tables</a:t>
            </a:r>
            <a:r>
              <a:rPr lang="en-US" dirty="0" smtClean="0">
                <a:ea typeface="Times New Roman" pitchFamily="18" charset="0"/>
              </a:rPr>
              <a:t> from the Food and Agriculture Organization </a:t>
            </a:r>
          </a:p>
          <a:p>
            <a:pPr lvl="0" algn="l" rtl="0" eaLnBrk="0" hangingPunct="0"/>
            <a:r>
              <a:rPr lang="en-US" dirty="0" smtClean="0">
                <a:ea typeface="Times New Roman" pitchFamily="18" charset="0"/>
              </a:rPr>
              <a:t>1974, USA--</a:t>
            </a:r>
            <a:r>
              <a:rPr lang="en-US" dirty="0" smtClean="0">
                <a:ea typeface="Times New Roman" pitchFamily="18" charset="0"/>
                <a:hlinkClick r:id="rId17"/>
              </a:rPr>
              <a:t>Universal Product Codes </a:t>
            </a:r>
            <a:r>
              <a:rPr lang="en-US" b="1" dirty="0" smtClean="0">
                <a:ea typeface="Times New Roman" pitchFamily="18" charset="0"/>
                <a:hlinkClick r:id="rId17"/>
              </a:rPr>
              <a:t>(UPCs)</a:t>
            </a:r>
            <a:r>
              <a:rPr lang="en-US" b="1" dirty="0" smtClean="0">
                <a:ea typeface="Times New Roman" pitchFamily="18" charset="0"/>
              </a:rPr>
              <a:t> first used to scan food items </a:t>
            </a:r>
          </a:p>
          <a:p>
            <a:pPr lvl="0" algn="l" rtl="0" eaLnBrk="0" hangingPunct="0"/>
            <a:r>
              <a:rPr lang="en-US" b="1" dirty="0" smtClean="0">
                <a:ea typeface="Times New Roman" pitchFamily="18" charset="0"/>
              </a:rPr>
              <a:t>1968, USA-</a:t>
            </a:r>
            <a:r>
              <a:rPr lang="en-US" dirty="0" smtClean="0">
                <a:ea typeface="Times New Roman" pitchFamily="18" charset="0"/>
              </a:rPr>
              <a:t>-</a:t>
            </a:r>
            <a:r>
              <a:rPr lang="en-US" dirty="0" smtClean="0">
                <a:ea typeface="Times New Roman" pitchFamily="18" charset="0"/>
                <a:hlinkClick r:id="rId18"/>
              </a:rPr>
              <a:t>The Green Revolution</a:t>
            </a:r>
            <a:r>
              <a:rPr lang="en-US" dirty="0" smtClean="0">
                <a:ea typeface="Times New Roman" pitchFamily="18" charset="0"/>
              </a:rPr>
              <a:t> and </a:t>
            </a:r>
            <a:r>
              <a:rPr lang="en-US" dirty="0" smtClean="0">
                <a:ea typeface="Times New Roman" pitchFamily="18" charset="0"/>
                <a:hlinkClick r:id="rId18"/>
              </a:rPr>
              <a:t>Dr. Norman Borlaug</a:t>
            </a:r>
            <a:r>
              <a:rPr lang="en-US" dirty="0" smtClean="0">
                <a:ea typeface="Times New Roman" pitchFamily="18" charset="0"/>
              </a:rPr>
              <a:t> </a:t>
            </a:r>
          </a:p>
          <a:p>
            <a:pPr lvl="0" algn="l" rtl="0" eaLnBrk="0" hangingPunct="0"/>
            <a:r>
              <a:rPr lang="en-US" b="1" dirty="0" smtClean="0">
                <a:ea typeface="Times New Roman" pitchFamily="18" charset="0"/>
              </a:rPr>
              <a:t>1990s, Great Britain--</a:t>
            </a:r>
            <a:r>
              <a:rPr lang="en-US" b="1" dirty="0" smtClean="0">
                <a:ea typeface="Times New Roman" pitchFamily="18" charset="0"/>
                <a:hlinkClick r:id="rId19"/>
              </a:rPr>
              <a:t>Genetically Modified Crops &amp; the Environment</a:t>
            </a:r>
            <a:r>
              <a:rPr lang="en-US" dirty="0" smtClean="0">
                <a:ea typeface="Times New Roman" pitchFamily="18" charset="0"/>
              </a:rPr>
              <a:t>, Food Future </a:t>
            </a:r>
          </a:p>
          <a:p>
            <a:pPr lvl="0" algn="l" rtl="0" eaLnBrk="0" hangingPunct="0"/>
            <a:r>
              <a:rPr lang="en-US" b="1" dirty="0" smtClean="0">
                <a:ea typeface="Times New Roman" pitchFamily="18" charset="0"/>
              </a:rPr>
              <a:t>1999-</a:t>
            </a:r>
            <a:r>
              <a:rPr lang="en-US" dirty="0" smtClean="0">
                <a:ea typeface="Times New Roman" pitchFamily="18" charset="0"/>
              </a:rPr>
              <a:t>-</a:t>
            </a:r>
            <a:r>
              <a:rPr lang="en-US" dirty="0" smtClean="0">
                <a:ea typeface="Times New Roman" pitchFamily="18" charset="0"/>
                <a:hlinkClick r:id="rId20"/>
              </a:rPr>
              <a:t>The State of Food Insecurity on the World</a:t>
            </a:r>
            <a:r>
              <a:rPr lang="en-US" dirty="0" smtClean="0">
                <a:ea typeface="Times New Roman" pitchFamily="18" charset="0"/>
              </a:rPr>
              <a:t>, </a:t>
            </a:r>
            <a:r>
              <a:rPr lang="en-US" sz="1600" b="1" dirty="0" smtClean="0">
                <a:ea typeface="Times New Roman" pitchFamily="18" charset="0"/>
              </a:rPr>
              <a:t>Food &amp; Agriculture Organization (U.N.)</a:t>
            </a:r>
            <a:endParaRPr lang="en-US" b="1" dirty="0" smtClean="0">
              <a:ea typeface="Times New Roman" pitchFamily="18" charset="0"/>
            </a:endParaRPr>
          </a:p>
          <a:p>
            <a:pPr lvl="0" algn="l" rtl="0" eaLnBrk="0" hangingPunct="0"/>
            <a:r>
              <a:rPr lang="en-US" sz="1050" dirty="0" smtClean="0">
                <a:ea typeface="Times New Roman" pitchFamily="18" charset="0"/>
                <a:hlinkClick r:id="rId21"/>
              </a:rPr>
              <a:t>http://www.naturalhealers.com/natural-health-careers/article/nutrition-history</a:t>
            </a:r>
            <a:r>
              <a:rPr lang="en-US" sz="1050" dirty="0" smtClean="0">
                <a:ea typeface="Times New Roman" pitchFamily="18" charset="0"/>
              </a:rPr>
              <a:t> </a:t>
            </a:r>
            <a:endParaRPr lang="en-US" sz="2800" dirty="0" smtClean="0"/>
          </a:p>
        </p:txBody>
      </p:sp>
    </p:spTree>
  </p:cSld>
  <p:clrMapOvr>
    <a:masterClrMapping/>
  </p:clrMapOvr>
  <p:transition>
    <p:push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3"/>
          <p:cNvSpPr>
            <a:spLocks noGrp="1"/>
          </p:cNvSpPr>
          <p:nvPr>
            <p:ph type="dt" sz="quarter" idx="10"/>
          </p:nvPr>
        </p:nvSpPr>
        <p:spPr/>
        <p:txBody>
          <a:bodyPr/>
          <a:lstStyle/>
          <a:p>
            <a:pPr>
              <a:defRPr/>
            </a:pPr>
            <a:r>
              <a:rPr lang="ar-SA" smtClean="0"/>
              <a:t>CHS465</a:t>
            </a:r>
            <a:endParaRPr lang="en-US"/>
          </a:p>
        </p:txBody>
      </p:sp>
      <p:sp>
        <p:nvSpPr>
          <p:cNvPr id="6"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7" name="عنصر نائب لرقم الشريحة 5"/>
          <p:cNvSpPr>
            <a:spLocks noGrp="1"/>
          </p:cNvSpPr>
          <p:nvPr>
            <p:ph type="sldNum" sz="quarter" idx="12"/>
          </p:nvPr>
        </p:nvSpPr>
        <p:spPr/>
        <p:txBody>
          <a:bodyPr/>
          <a:lstStyle/>
          <a:p>
            <a:pPr>
              <a:defRPr/>
            </a:pPr>
            <a:fld id="{590AABA0-3299-4762-BBF5-976B95464404}" type="slidenum">
              <a:rPr lang="ar-SA"/>
              <a:pPr>
                <a:defRPr/>
              </a:pPr>
              <a:t>13</a:t>
            </a:fld>
            <a:endParaRPr lang="en-US"/>
          </a:p>
        </p:txBody>
      </p:sp>
      <p:sp>
        <p:nvSpPr>
          <p:cNvPr id="9" name="Rectangle 2"/>
          <p:cNvSpPr>
            <a:spLocks noGrp="1" noRot="1" noChangeArrowheads="1"/>
          </p:cNvSpPr>
          <p:nvPr>
            <p:ph type="title"/>
          </p:nvPr>
        </p:nvSpPr>
        <p:spPr>
          <a:xfrm>
            <a:off x="1476251" y="-27384"/>
            <a:ext cx="6696149" cy="360040"/>
          </a:xfrm>
        </p:spPr>
        <p:style>
          <a:lnRef idx="2">
            <a:schemeClr val="accent6"/>
          </a:lnRef>
          <a:fillRef idx="1">
            <a:schemeClr val="lt1"/>
          </a:fillRef>
          <a:effectRef idx="0">
            <a:schemeClr val="accent6"/>
          </a:effectRef>
          <a:fontRef idx="minor">
            <a:schemeClr val="dk1"/>
          </a:fontRef>
        </p:style>
        <p:txBody>
          <a:bodyPr/>
          <a:lstStyle/>
          <a:p>
            <a:pPr algn="ctr" rtl="0" eaLnBrk="1" hangingPunct="1">
              <a:defRPr/>
            </a:pPr>
            <a:r>
              <a:rPr lang="en-US" sz="1400" dirty="0" smtClean="0">
                <a:latin typeface="Times New Roman" pitchFamily="18" charset="0"/>
                <a:cs typeface="Times New Roman" pitchFamily="18" charset="0"/>
              </a:rPr>
              <a:t>Probe  </a:t>
            </a:r>
            <a:r>
              <a:rPr lang="en-US" sz="1400" dirty="0" err="1" smtClean="0">
                <a:latin typeface="Times New Roman" pitchFamily="18" charset="0"/>
                <a:cs typeface="Times New Roman" pitchFamily="18" charset="0"/>
              </a:rPr>
              <a:t>NutHE</a:t>
            </a:r>
            <a:r>
              <a:rPr lang="en-US" sz="1400" dirty="0" smtClean="0">
                <a:latin typeface="Times New Roman" pitchFamily="18" charset="0"/>
                <a:cs typeface="Times New Roman" pitchFamily="18" charset="0"/>
              </a:rPr>
              <a:t>  Historical Development  &amp; Define Terms </a:t>
            </a:r>
            <a:endParaRPr lang="en-US" sz="1800" i="1" dirty="0" smtClean="0">
              <a:latin typeface="Times New Roman" pitchFamily="18" charset="0"/>
              <a:cs typeface="Times New Roman" pitchFamily="18" charset="0"/>
            </a:endParaRPr>
          </a:p>
        </p:txBody>
      </p:sp>
      <p:sp>
        <p:nvSpPr>
          <p:cNvPr id="8" name="مستطيل 7"/>
          <p:cNvSpPr/>
          <p:nvPr/>
        </p:nvSpPr>
        <p:spPr>
          <a:xfrm>
            <a:off x="251520" y="4851157"/>
            <a:ext cx="8568952" cy="95410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en-US" sz="2800" b="1" i="1" dirty="0" smtClean="0"/>
              <a:t>"</a:t>
            </a:r>
            <a:r>
              <a:rPr lang="en-US" sz="2400" b="1" i="1" dirty="0" smtClean="0"/>
              <a:t>To eat is a necessity but to eat intelligently is an art." </a:t>
            </a:r>
          </a:p>
          <a:p>
            <a:pPr algn="ctr" rtl="0"/>
            <a:r>
              <a:rPr lang="en-US" sz="2800" b="1" i="1" dirty="0" smtClean="0"/>
              <a:t>					 </a:t>
            </a:r>
            <a:r>
              <a:rPr lang="en-US" sz="2000" b="1" i="1" dirty="0" smtClean="0"/>
              <a:t>~ La </a:t>
            </a:r>
            <a:r>
              <a:rPr lang="en-US" sz="2000" b="1" i="1" dirty="0" err="1" smtClean="0"/>
              <a:t>Rochefoucauld</a:t>
            </a:r>
            <a:r>
              <a:rPr lang="en-US" sz="2000" dirty="0" smtClean="0"/>
              <a:t> </a:t>
            </a:r>
            <a:endParaRPr lang="en-US" sz="2800" dirty="0"/>
          </a:p>
        </p:txBody>
      </p:sp>
      <p:sp>
        <p:nvSpPr>
          <p:cNvPr id="58369" name="Rectangle 1"/>
          <p:cNvSpPr>
            <a:spLocks noChangeArrowheads="1"/>
          </p:cNvSpPr>
          <p:nvPr/>
        </p:nvSpPr>
        <p:spPr bwMode="auto">
          <a:xfrm>
            <a:off x="539552" y="538802"/>
            <a:ext cx="8136904" cy="397031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algn="just" rtl="0"/>
            <a:r>
              <a:rPr lang="en-US" b="1" dirty="0" smtClean="0"/>
              <a:t>At 1747 ;</a:t>
            </a:r>
            <a:r>
              <a:rPr lang="ar-SA" b="1" dirty="0" smtClean="0"/>
              <a:t>  </a:t>
            </a:r>
            <a:r>
              <a:rPr lang="en-US" dirty="0" smtClean="0"/>
              <a:t>a British Navy physician</a:t>
            </a:r>
            <a:r>
              <a:rPr lang="ar-SA" dirty="0" err="1" smtClean="0"/>
              <a:t>,</a:t>
            </a:r>
            <a:r>
              <a:rPr lang="ar-SA" dirty="0" smtClean="0"/>
              <a:t> </a:t>
            </a:r>
            <a:r>
              <a:rPr lang="en-US" b="1" dirty="0" smtClean="0"/>
              <a:t>Dr</a:t>
            </a:r>
            <a:r>
              <a:rPr lang="ar-SA" b="1" dirty="0" err="1" smtClean="0"/>
              <a:t>.</a:t>
            </a:r>
            <a:r>
              <a:rPr lang="ar-SA" b="1" dirty="0" smtClean="0"/>
              <a:t> </a:t>
            </a:r>
            <a:r>
              <a:rPr lang="en-US" b="1" dirty="0" smtClean="0"/>
              <a:t>James Lind</a:t>
            </a:r>
            <a:r>
              <a:rPr lang="ar-SA" b="1" dirty="0" err="1" smtClean="0"/>
              <a:t>,</a:t>
            </a:r>
            <a:r>
              <a:rPr lang="ar-SA" b="1" dirty="0" smtClean="0"/>
              <a:t> </a:t>
            </a:r>
            <a:r>
              <a:rPr lang="en-US" dirty="0" smtClean="0"/>
              <a:t>saw that sailors were developing scurvy, a deadly bleeding disorder, on long voyages</a:t>
            </a:r>
            <a:r>
              <a:rPr lang="ar-SA" dirty="0" err="1" smtClean="0"/>
              <a:t>.</a:t>
            </a:r>
            <a:r>
              <a:rPr lang="ar-SA" dirty="0" smtClean="0"/>
              <a:t> </a:t>
            </a:r>
            <a:r>
              <a:rPr lang="en-US" dirty="0" smtClean="0"/>
              <a:t>He observed that they ate only nonperishable foods such as bread and meat</a:t>
            </a:r>
            <a:r>
              <a:rPr lang="ar-SA" dirty="0" err="1" smtClean="0"/>
              <a:t>.</a:t>
            </a:r>
            <a:r>
              <a:rPr lang="ar-SA" dirty="0" smtClean="0"/>
              <a:t> </a:t>
            </a:r>
            <a:endParaRPr lang="en-US" dirty="0" smtClean="0"/>
          </a:p>
          <a:p>
            <a:pPr algn="just" rtl="0"/>
            <a:r>
              <a:rPr lang="ar-SA" dirty="0" smtClean="0"/>
              <a:t>    </a:t>
            </a:r>
            <a:endParaRPr lang="en-US" dirty="0" smtClean="0"/>
          </a:p>
          <a:p>
            <a:pPr algn="just" rtl="0"/>
            <a:endParaRPr lang="en-US" dirty="0" smtClean="0"/>
          </a:p>
          <a:p>
            <a:pPr algn="just" rtl="0"/>
            <a:endParaRPr lang="en-US" dirty="0" smtClean="0"/>
          </a:p>
          <a:p>
            <a:pPr algn="just" rtl="0"/>
            <a:endParaRPr lang="en-US" dirty="0" smtClean="0"/>
          </a:p>
          <a:p>
            <a:pPr algn="just" rtl="0"/>
            <a:endParaRPr lang="en-US" dirty="0" smtClean="0"/>
          </a:p>
          <a:p>
            <a:pPr algn="just" rtl="0"/>
            <a:endParaRPr lang="en-US" dirty="0" smtClean="0"/>
          </a:p>
          <a:p>
            <a:pPr algn="just" rtl="0"/>
            <a:r>
              <a:rPr lang="en-US" dirty="0" smtClean="0"/>
              <a:t>Lind's experiment fed </a:t>
            </a:r>
            <a:r>
              <a:rPr lang="en-US" b="1" dirty="0" smtClean="0"/>
              <a:t>one group of sailors salt water</a:t>
            </a:r>
            <a:r>
              <a:rPr lang="ar-SA" dirty="0" err="1" smtClean="0"/>
              <a:t>,</a:t>
            </a:r>
            <a:r>
              <a:rPr lang="ar-SA" dirty="0" smtClean="0"/>
              <a:t> </a:t>
            </a:r>
            <a:r>
              <a:rPr lang="en-US" b="1" dirty="0" smtClean="0"/>
              <a:t>one group vinegar</a:t>
            </a:r>
            <a:r>
              <a:rPr lang="ar-SA" dirty="0" err="1" smtClean="0"/>
              <a:t>,</a:t>
            </a:r>
            <a:r>
              <a:rPr lang="ar-SA" dirty="0" smtClean="0"/>
              <a:t> </a:t>
            </a:r>
            <a:r>
              <a:rPr lang="en-US" dirty="0" smtClean="0"/>
              <a:t>and </a:t>
            </a:r>
            <a:r>
              <a:rPr lang="en-US" b="1" dirty="0" smtClean="0"/>
              <a:t>one group limes</a:t>
            </a:r>
            <a:r>
              <a:rPr lang="ar-SA" b="1" dirty="0" err="1" smtClean="0"/>
              <a:t>.</a:t>
            </a:r>
            <a:r>
              <a:rPr lang="ar-SA" b="1" dirty="0" smtClean="0"/>
              <a:t> </a:t>
            </a:r>
            <a:r>
              <a:rPr lang="en-US" dirty="0" smtClean="0"/>
              <a:t>Those given </a:t>
            </a:r>
            <a:r>
              <a:rPr lang="en-US" b="1" dirty="0" smtClean="0"/>
              <a:t>limes didn't develop scurvy</a:t>
            </a:r>
            <a:r>
              <a:rPr lang="ar-SA" dirty="0" err="1" smtClean="0"/>
              <a:t>.</a:t>
            </a:r>
            <a:r>
              <a:rPr lang="ar-SA" dirty="0" smtClean="0"/>
              <a:t> </a:t>
            </a:r>
            <a:r>
              <a:rPr lang="en-US" dirty="0" smtClean="0"/>
              <a:t>And although </a:t>
            </a:r>
            <a:r>
              <a:rPr lang="en-US" b="1" dirty="0" smtClean="0"/>
              <a:t>Vitamin C wasn't discovered until the 1930s </a:t>
            </a:r>
            <a:r>
              <a:rPr lang="ar-SA" dirty="0" err="1" smtClean="0"/>
              <a:t>,</a:t>
            </a:r>
            <a:r>
              <a:rPr lang="en-US" dirty="0" smtClean="0"/>
              <a:t>this experiment </a:t>
            </a:r>
            <a:r>
              <a:rPr lang="en-US" b="1" i="1" dirty="0" smtClean="0"/>
              <a:t>changed the way physicians thought about food, creating a market for nutrition careers</a:t>
            </a:r>
            <a:r>
              <a:rPr lang="ar-SA" b="1" i="1" dirty="0" err="1" smtClean="0"/>
              <a:t>.</a:t>
            </a:r>
            <a:r>
              <a:rPr lang="ar-SA" b="1" i="1" dirty="0" smtClean="0"/>
              <a:t> </a:t>
            </a:r>
            <a:r>
              <a:rPr lang="en-US" b="1" i="1" dirty="0" smtClean="0"/>
              <a:t>Birth of Nutrition Professions - Jobs </a:t>
            </a:r>
            <a:endParaRPr lang="en-US" dirty="0" smtClean="0"/>
          </a:p>
        </p:txBody>
      </p:sp>
      <p:pic>
        <p:nvPicPr>
          <p:cNvPr id="58370" name="Picture 2" descr="limes and oranges for vitamin c"/>
          <p:cNvPicPr>
            <a:picLocks noChangeAspect="1" noChangeArrowheads="1"/>
          </p:cNvPicPr>
          <p:nvPr/>
        </p:nvPicPr>
        <p:blipFill>
          <a:blip r:embed="rId3" cstate="print"/>
          <a:srcRect/>
          <a:stretch>
            <a:fillRect/>
          </a:stretch>
        </p:blipFill>
        <p:spPr bwMode="auto">
          <a:xfrm>
            <a:off x="4211960" y="1628800"/>
            <a:ext cx="2052228" cy="1368152"/>
          </a:xfrm>
          <a:prstGeom prst="rect">
            <a:avLst/>
          </a:prstGeom>
          <a:noFill/>
        </p:spPr>
      </p:pic>
      <p:sp>
        <p:nvSpPr>
          <p:cNvPr id="10" name="مستطيل 9"/>
          <p:cNvSpPr/>
          <p:nvPr/>
        </p:nvSpPr>
        <p:spPr>
          <a:xfrm>
            <a:off x="683568" y="1988840"/>
            <a:ext cx="3393878"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b="1" dirty="0" smtClean="0"/>
              <a:t>Symbol of Lind's experiment </a:t>
            </a:r>
            <a:endParaRPr lang="en-US" b="1" dirty="0"/>
          </a:p>
        </p:txBody>
      </p:sp>
      <p:pic>
        <p:nvPicPr>
          <p:cNvPr id="11" name="Picture 2" descr="limes and oranges for vitamin c"/>
          <p:cNvPicPr>
            <a:picLocks noChangeAspect="1" noChangeArrowheads="1"/>
          </p:cNvPicPr>
          <p:nvPr/>
        </p:nvPicPr>
        <p:blipFill>
          <a:blip r:embed="rId3" cstate="print"/>
          <a:srcRect/>
          <a:stretch>
            <a:fillRect/>
          </a:stretch>
        </p:blipFill>
        <p:spPr bwMode="auto">
          <a:xfrm>
            <a:off x="6804248" y="1988840"/>
            <a:ext cx="927720" cy="618480"/>
          </a:xfrm>
          <a:prstGeom prst="rect">
            <a:avLst/>
          </a:prstGeom>
          <a:noFill/>
        </p:spPr>
      </p:pic>
    </p:spTree>
  </p:cSld>
  <p:clrMapOvr>
    <a:masterClrMapping/>
  </p:clrMapOvr>
  <p:transition>
    <p:push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2492896"/>
            <a:ext cx="7704856" cy="1791965"/>
          </a:xfrm>
        </p:spPr>
        <p:style>
          <a:lnRef idx="3">
            <a:schemeClr val="lt1"/>
          </a:lnRef>
          <a:fillRef idx="1">
            <a:schemeClr val="dk1"/>
          </a:fillRef>
          <a:effectRef idx="1">
            <a:schemeClr val="dk1"/>
          </a:effectRef>
          <a:fontRef idx="minor">
            <a:schemeClr val="lt1"/>
          </a:fontRef>
        </p:style>
        <p:txBody>
          <a:bodyPr/>
          <a:lstStyle/>
          <a:p>
            <a:pPr algn="ctr" rtl="0"/>
            <a:r>
              <a:rPr lang="en-US" sz="3600" kern="1200" dirty="0" smtClean="0">
                <a:solidFill>
                  <a:schemeClr val="tx1"/>
                </a:solidFill>
              </a:rPr>
              <a:t>Effect – Trends  </a:t>
            </a:r>
            <a:br>
              <a:rPr lang="en-US" sz="3600" kern="1200" dirty="0" smtClean="0">
                <a:solidFill>
                  <a:schemeClr val="tx1"/>
                </a:solidFill>
              </a:rPr>
            </a:br>
            <a:r>
              <a:rPr lang="en-US" sz="3600" kern="1200" dirty="0" smtClean="0">
                <a:solidFill>
                  <a:schemeClr val="tx1"/>
                </a:solidFill>
              </a:rPr>
              <a:t>of </a:t>
            </a:r>
            <a:r>
              <a:rPr lang="ar-SA" sz="3600" kern="1200" dirty="0" smtClean="0">
                <a:solidFill>
                  <a:schemeClr val="tx1"/>
                </a:solidFill>
              </a:rPr>
              <a:t/>
            </a:r>
            <a:br>
              <a:rPr lang="ar-SA" sz="3600" kern="1200" dirty="0" smtClean="0">
                <a:solidFill>
                  <a:schemeClr val="tx1"/>
                </a:solidFill>
              </a:rPr>
            </a:br>
            <a:r>
              <a:rPr lang="en-US" sz="3600" kern="1200" dirty="0" smtClean="0">
                <a:solidFill>
                  <a:schemeClr val="tx1"/>
                </a:solidFill>
              </a:rPr>
              <a:t>Nutrition H Education</a:t>
            </a:r>
            <a:endParaRPr lang="en-US" sz="3600" dirty="0"/>
          </a:p>
        </p:txBody>
      </p:sp>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14</a:t>
            </a:fld>
            <a:endParaRPr lang="en-US"/>
          </a:p>
        </p:txBody>
      </p:sp>
      <p:pic>
        <p:nvPicPr>
          <p:cNvPr id="8" name="Picture 2"/>
          <p:cNvPicPr>
            <a:picLocks noChangeAspect="1" noChangeArrowheads="1"/>
          </p:cNvPicPr>
          <p:nvPr/>
        </p:nvPicPr>
        <p:blipFill>
          <a:blip r:embed="rId2" cstate="print"/>
          <a:srcRect/>
          <a:stretch>
            <a:fillRect/>
          </a:stretch>
        </p:blipFill>
        <p:spPr bwMode="auto">
          <a:xfrm>
            <a:off x="35496" y="-27384"/>
            <a:ext cx="899592" cy="83671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Picture 2" descr="Curly kale"/>
          <p:cNvPicPr>
            <a:picLocks noChangeAspect="1" noChangeArrowheads="1"/>
          </p:cNvPicPr>
          <p:nvPr/>
        </p:nvPicPr>
        <p:blipFill>
          <a:blip r:embed="rId3" cstate="print"/>
          <a:srcRect/>
          <a:stretch>
            <a:fillRect/>
          </a:stretch>
        </p:blipFill>
        <p:spPr bwMode="auto">
          <a:xfrm>
            <a:off x="8028384" y="-27384"/>
            <a:ext cx="1080120" cy="103331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push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15</a:t>
            </a:fld>
            <a:endParaRPr lang="en-US"/>
          </a:p>
        </p:txBody>
      </p:sp>
      <p:pic>
        <p:nvPicPr>
          <p:cNvPr id="90114" name="صورة 1" descr="author image"/>
          <p:cNvPicPr>
            <a:picLocks noChangeAspect="1" noChangeArrowheads="1"/>
          </p:cNvPicPr>
          <p:nvPr/>
        </p:nvPicPr>
        <p:blipFill>
          <a:blip r:embed="rId3" cstate="print"/>
          <a:srcRect/>
          <a:stretch>
            <a:fillRect/>
          </a:stretch>
        </p:blipFill>
        <p:spPr bwMode="auto">
          <a:xfrm>
            <a:off x="0" y="457200"/>
            <a:ext cx="451520" cy="451520"/>
          </a:xfrm>
          <a:prstGeom prst="rect">
            <a:avLst/>
          </a:prstGeom>
          <a:noFill/>
        </p:spPr>
      </p:pic>
      <p:pic>
        <p:nvPicPr>
          <p:cNvPr id="90113" name="صورة 3" descr="The Effects of Poor Nutrition on Your Health"/>
          <p:cNvPicPr>
            <a:picLocks noChangeAspect="1" noChangeArrowheads="1"/>
          </p:cNvPicPr>
          <p:nvPr/>
        </p:nvPicPr>
        <p:blipFill>
          <a:blip r:embed="rId4" cstate="print"/>
          <a:srcRect/>
          <a:stretch>
            <a:fillRect/>
          </a:stretch>
        </p:blipFill>
        <p:spPr bwMode="auto">
          <a:xfrm>
            <a:off x="7956376" y="-27384"/>
            <a:ext cx="1159181" cy="1024807"/>
          </a:xfrm>
          <a:prstGeom prst="rect">
            <a:avLst/>
          </a:prstGeom>
          <a:noFill/>
        </p:spPr>
      </p:pic>
      <p:sp>
        <p:nvSpPr>
          <p:cNvPr id="90115" name="Rectangle 3"/>
          <p:cNvSpPr>
            <a:spLocks noChangeArrowheads="1"/>
          </p:cNvSpPr>
          <p:nvPr/>
        </p:nvSpPr>
        <p:spPr bwMode="auto">
          <a:xfrm>
            <a:off x="323528" y="-27384"/>
            <a:ext cx="6768752" cy="417254"/>
          </a:xfrm>
          <a:prstGeom prst="rect">
            <a:avLst/>
          </a:prstGeom>
          <a:ln>
            <a:solidFill>
              <a:schemeClr val="bg1"/>
            </a:solid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Inflat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1" u="none" strike="noStrike" cap="none" normalizeH="0" baseline="0" dirty="0" smtClean="0">
                <a:ln>
                  <a:solidFill>
                    <a:schemeClr val="tx1"/>
                  </a:solidFill>
                </a:ln>
                <a:solidFill>
                  <a:schemeClr val="bg2"/>
                </a:solidFill>
                <a:effectLst/>
                <a:latin typeface="Museo Sans 300" charset="0"/>
                <a:ea typeface="Times New Roman" pitchFamily="18" charset="0"/>
                <a:cs typeface="Times New Roman" pitchFamily="18" charset="0"/>
              </a:rPr>
              <a:t>The Effects of Poor Nutrition on Your Health</a:t>
            </a:r>
            <a:r>
              <a:rPr kumimoji="0" lang="en-US" sz="1050" b="1" i="1" u="none" strike="noStrike" cap="none" normalizeH="0" baseline="0" dirty="0" smtClean="0">
                <a:ln>
                  <a:solidFill>
                    <a:schemeClr val="tx1"/>
                  </a:solidFill>
                </a:ln>
                <a:solidFill>
                  <a:schemeClr val="bg2">
                    <a:lumMod val="75000"/>
                  </a:schemeClr>
                </a:solidFill>
                <a:effectLst/>
                <a:latin typeface="Museo Sans 300" charset="0"/>
                <a:ea typeface="Times New Roman" pitchFamily="18" charset="0"/>
                <a:cs typeface="Times New Roman" pitchFamily="18" charset="0"/>
              </a:rPr>
              <a:t> 2013</a:t>
            </a:r>
            <a:r>
              <a:rPr kumimoji="0" lang="en-US" sz="500" b="0" i="1" u="none" strike="noStrike" cap="none" normalizeH="0" baseline="0" dirty="0" smtClean="0">
                <a:ln>
                  <a:solidFill>
                    <a:schemeClr val="tx1"/>
                  </a:solidFill>
                </a:ln>
                <a:solidFill>
                  <a:schemeClr val="bg2">
                    <a:lumMod val="75000"/>
                  </a:schemeClr>
                </a:solidFill>
                <a:effectLst/>
                <a:latin typeface="Museo Sans 300" charset="0"/>
                <a:ea typeface="Times New Roman" pitchFamily="18" charset="0"/>
                <a:cs typeface="Times New Roman" pitchFamily="18" charset="0"/>
              </a:rPr>
              <a:t>era </a:t>
            </a:r>
            <a:endParaRPr kumimoji="0" lang="en-US" sz="500" b="0" i="1" u="none" strike="noStrike" cap="none" normalizeH="0" baseline="0" dirty="0" smtClean="0">
              <a:ln>
                <a:solidFill>
                  <a:schemeClr val="tx1"/>
                </a:solidFill>
              </a:ln>
              <a:solidFill>
                <a:schemeClr val="bg2">
                  <a:lumMod val="75000"/>
                </a:schemeClr>
              </a:solidFill>
              <a:effectLst/>
              <a:latin typeface="Arial" pitchFamily="34" charset="0"/>
              <a:cs typeface="Arial" pitchFamily="34" charset="0"/>
            </a:endParaRPr>
          </a:p>
        </p:txBody>
      </p:sp>
      <p:sp>
        <p:nvSpPr>
          <p:cNvPr id="90116" name="Rectangle 4"/>
          <p:cNvSpPr>
            <a:spLocks noChangeArrowheads="1"/>
          </p:cNvSpPr>
          <p:nvPr/>
        </p:nvSpPr>
        <p:spPr bwMode="auto">
          <a:xfrm>
            <a:off x="467544" y="448072"/>
            <a:ext cx="7416824" cy="430887"/>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err="1" smtClean="0">
                <a:ln>
                  <a:noFill/>
                </a:ln>
                <a:solidFill>
                  <a:srgbClr val="000000"/>
                </a:solidFill>
                <a:effectLst/>
                <a:latin typeface="Museo Sans 300" charset="0"/>
                <a:ea typeface="Times New Roman" pitchFamily="18" charset="0"/>
                <a:cs typeface="Times New Roman" pitchFamily="18" charset="0"/>
              </a:rPr>
              <a:t>Ripa</a:t>
            </a:r>
            <a:r>
              <a:rPr kumimoji="0" lang="en-US" sz="800" b="0" i="0" u="none" strike="noStrike" cap="none" normalizeH="0" baseline="0" dirty="0" smtClean="0">
                <a:ln>
                  <a:noFill/>
                </a:ln>
                <a:solidFill>
                  <a:srgbClr val="000000"/>
                </a:solidFill>
                <a:effectLst/>
                <a:latin typeface="Museo Sans 300" charset="0"/>
                <a:ea typeface="Times New Roman" pitchFamily="18" charset="0"/>
                <a:cs typeface="Times New Roman" pitchFamily="18" charset="0"/>
              </a:rPr>
              <a:t> </a:t>
            </a:r>
            <a:r>
              <a:rPr kumimoji="0" lang="en-US" sz="800" b="0" i="0" u="none" strike="noStrike" cap="none" normalizeH="0" baseline="0" dirty="0" err="1" smtClean="0">
                <a:ln>
                  <a:noFill/>
                </a:ln>
                <a:solidFill>
                  <a:srgbClr val="000000"/>
                </a:solidFill>
                <a:effectLst/>
                <a:latin typeface="Museo Sans 300" charset="0"/>
                <a:ea typeface="Times New Roman" pitchFamily="18" charset="0"/>
                <a:cs typeface="Times New Roman" pitchFamily="18" charset="0"/>
              </a:rPr>
              <a:t>Ajmera</a:t>
            </a:r>
            <a:r>
              <a:rPr kumimoji="0" lang="en-US" sz="800" b="0" i="0" u="none" strike="noStrike" cap="none" normalizeH="0" baseline="0" dirty="0" smtClean="0">
                <a:ln>
                  <a:noFill/>
                </a:ln>
                <a:solidFill>
                  <a:srgbClr val="000000"/>
                </a:solidFill>
                <a:effectLst/>
                <a:latin typeface="Museo Sans 300" charset="0"/>
                <a:ea typeface="Times New Roman" pitchFamily="18" charset="0"/>
                <a:cs typeface="Times New Roman" pitchFamily="18" charset="0"/>
              </a:rPr>
              <a:t> </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dirty="0" err="1" smtClean="0">
                <a:ln>
                  <a:noFill/>
                </a:ln>
                <a:solidFill>
                  <a:srgbClr val="000000"/>
                </a:solidFill>
                <a:effectLst/>
                <a:latin typeface="Museo Sans 300" charset="0"/>
                <a:ea typeface="Times New Roman" pitchFamily="18" charset="0"/>
                <a:cs typeface="Times New Roman" pitchFamily="18" charset="0"/>
              </a:rPr>
              <a:t>Ripa</a:t>
            </a:r>
            <a:r>
              <a:rPr kumimoji="0" lang="en-US" sz="700" b="0" i="0" u="none" strike="noStrike" cap="none" normalizeH="0" baseline="0" dirty="0" smtClean="0">
                <a:ln>
                  <a:noFill/>
                </a:ln>
                <a:solidFill>
                  <a:srgbClr val="000000"/>
                </a:solidFill>
                <a:effectLst/>
                <a:latin typeface="Museo Sans 300" charset="0"/>
                <a:ea typeface="Times New Roman" pitchFamily="18" charset="0"/>
                <a:cs typeface="Times New Roman" pitchFamily="18" charset="0"/>
              </a:rPr>
              <a:t> </a:t>
            </a:r>
            <a:r>
              <a:rPr kumimoji="0" lang="en-US" sz="700" b="0" i="0" u="none" strike="noStrike" cap="none" normalizeH="0" baseline="0" dirty="0" err="1" smtClean="0">
                <a:ln>
                  <a:noFill/>
                </a:ln>
                <a:solidFill>
                  <a:srgbClr val="000000"/>
                </a:solidFill>
                <a:effectLst/>
                <a:latin typeface="Museo Sans 300" charset="0"/>
                <a:ea typeface="Times New Roman" pitchFamily="18" charset="0"/>
                <a:cs typeface="Times New Roman" pitchFamily="18" charset="0"/>
              </a:rPr>
              <a:t>Ajmera</a:t>
            </a:r>
            <a:r>
              <a:rPr kumimoji="0" lang="en-US" sz="700" b="0" i="0" u="none" strike="noStrike" cap="none" normalizeH="0" baseline="0" dirty="0" smtClean="0">
                <a:ln>
                  <a:noFill/>
                </a:ln>
                <a:solidFill>
                  <a:srgbClr val="000000"/>
                </a:solidFill>
                <a:effectLst/>
                <a:latin typeface="Museo Sans 300" charset="0"/>
                <a:ea typeface="Times New Roman" pitchFamily="18" charset="0"/>
                <a:cs typeface="Times New Roman" pitchFamily="18" charset="0"/>
              </a:rPr>
              <a:t> has been writing for six years. She has written for ABCNews.com, General Nutrition Center (GNC), TCW Finance, Alliance for a New Humanity, Washington Square News and more. She was a Catherine B. Reynolds Scholar from 2006-2008 and graduated from New York University Stern School of Business with an Honors degree in Marketing.</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90117" name="Rectangle 5"/>
          <p:cNvSpPr>
            <a:spLocks noChangeArrowheads="1"/>
          </p:cNvSpPr>
          <p:nvPr/>
        </p:nvSpPr>
        <p:spPr bwMode="auto">
          <a:xfrm>
            <a:off x="179512" y="1080754"/>
            <a:ext cx="8136904" cy="594008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373737"/>
                </a:solidFill>
                <a:effectLst/>
                <a:latin typeface="Museo Sans 500" charset="0"/>
                <a:ea typeface="Times New Roman" pitchFamily="18" charset="0"/>
                <a:cs typeface="Times New Roman" pitchFamily="18" charset="0"/>
              </a:rPr>
              <a:t>Overview</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Poor nutrition habits can be a behavioral health issue, because nutrition and diet affect how you feel, look, think and act. A bad diet results in lower core strength, slower problem solving ability and muscle response time, and less alertness. </a:t>
            </a:r>
            <a:r>
              <a:rPr kumimoji="0" lang="en-US" sz="20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Poor nutrition creates many other negative health effects as well.</a:t>
            </a:r>
            <a:endParaRPr kumimoji="0" lang="en-US" b="1" i="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rgbClr val="373737"/>
              </a:solidFill>
              <a:effectLst/>
              <a:latin typeface="Museo Sans 500"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373737"/>
                </a:solidFill>
                <a:effectLst/>
                <a:latin typeface="Museo Sans 500" charset="0"/>
                <a:ea typeface="Times New Roman" pitchFamily="18" charset="0"/>
                <a:cs typeface="Times New Roman" pitchFamily="18" charset="0"/>
              </a:rPr>
              <a:t>Obesity</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According to a National Center of Health Statistics 2003 survey, </a:t>
            </a:r>
            <a:r>
              <a:rPr kumimoji="0" lang="en-US"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about 65.2 percent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of American adults are </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overweight or obese as a result of poor nutrition.</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Obesity is defined as having a body mass index (BMI) of 25 or more. </a:t>
            </a:r>
            <a:r>
              <a:rPr kumimoji="0" lang="en-US"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Being overweight puts people at risk for developing a host of disorders and conditions, some of them life-threatening.</a:t>
            </a:r>
            <a:endParaRPr kumimoji="0" lang="en-US" sz="1600" b="1" i="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900" b="1" i="0" u="none" strike="noStrike" cap="none" normalizeH="0" baseline="0" dirty="0" smtClean="0">
              <a:ln>
                <a:noFill/>
              </a:ln>
              <a:solidFill>
                <a:srgbClr val="373737"/>
              </a:solidFill>
              <a:effectLst/>
              <a:latin typeface="Museo Sans 500"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373737"/>
                </a:solidFill>
                <a:effectLst/>
                <a:latin typeface="Museo Sans 500" charset="0"/>
                <a:ea typeface="Times New Roman" pitchFamily="18" charset="0"/>
                <a:cs typeface="Times New Roman" pitchFamily="18" charset="0"/>
              </a:rPr>
              <a:t>Hypertension</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National Institutes of Health reports that hypertension is one of the </a:t>
            </a:r>
            <a:r>
              <a:rPr kumimoji="0" lang="en-US"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possible outcomes of poor nutrition</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Hypertension, also known as high blood pressure, is called </a:t>
            </a:r>
            <a:r>
              <a:rPr kumimoji="0" lang="en-US" b="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silent killer</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because it frequently remains undetected and thus untreated until damage to the body has been don</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 Eating too much junk food, fried food,</a:t>
            </a:r>
            <a:r>
              <a:rPr kumimoji="0" lang="en-US"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salt, sugar,</a:t>
            </a:r>
            <a:r>
              <a:rPr kumimoji="0" lang="en-US"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dairy products,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caffein</a:t>
            </a:r>
            <a:r>
              <a:rPr kumimoji="0" lang="en-US"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and refined food can cause hypertension</a:t>
            </a:r>
            <a:endParaRPr kumimoji="0" lang="en-US" sz="4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 name="مستطيل 11"/>
          <p:cNvSpPr/>
          <p:nvPr/>
        </p:nvSpPr>
        <p:spPr>
          <a:xfrm rot="5400000">
            <a:off x="6343600" y="3675347"/>
            <a:ext cx="4806280" cy="46166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lgn="l" rtl="0"/>
            <a:r>
              <a:rPr lang="en-US" sz="1200" dirty="0" smtClean="0">
                <a:solidFill>
                  <a:srgbClr val="000000"/>
                </a:solidFill>
                <a:latin typeface="Museo Sans 300" charset="0"/>
                <a:ea typeface="Times New Roman" pitchFamily="18" charset="0"/>
                <a:cs typeface="Times New Roman" pitchFamily="18" charset="0"/>
              </a:rPr>
              <a:t>Avoid fast food and processed food to reduce your risk of serious health conditions. Photo Credit </a:t>
            </a:r>
            <a:r>
              <a:rPr lang="en-US" sz="1200" dirty="0" err="1" smtClean="0">
                <a:solidFill>
                  <a:srgbClr val="000000"/>
                </a:solidFill>
                <a:latin typeface="Museo Sans 300" charset="0"/>
                <a:ea typeface="Times New Roman" pitchFamily="18" charset="0"/>
                <a:cs typeface="Times New Roman" pitchFamily="18" charset="0"/>
              </a:rPr>
              <a:t>Stockbyte</a:t>
            </a:r>
            <a:r>
              <a:rPr lang="en-US" sz="1200" dirty="0" smtClean="0">
                <a:solidFill>
                  <a:srgbClr val="000000"/>
                </a:solidFill>
                <a:latin typeface="Museo Sans 300" charset="0"/>
                <a:ea typeface="Times New Roman" pitchFamily="18" charset="0"/>
                <a:cs typeface="Times New Roman" pitchFamily="18" charset="0"/>
              </a:rPr>
              <a:t>/</a:t>
            </a:r>
            <a:r>
              <a:rPr lang="en-US" sz="1200" dirty="0" err="1" smtClean="0">
                <a:solidFill>
                  <a:srgbClr val="000000"/>
                </a:solidFill>
                <a:latin typeface="Museo Sans 300" charset="0"/>
                <a:ea typeface="Times New Roman" pitchFamily="18" charset="0"/>
                <a:cs typeface="Times New Roman" pitchFamily="18" charset="0"/>
              </a:rPr>
              <a:t>Stockbyte</a:t>
            </a:r>
            <a:r>
              <a:rPr lang="en-US" sz="1200" dirty="0" smtClean="0">
                <a:solidFill>
                  <a:srgbClr val="000000"/>
                </a:solidFill>
                <a:latin typeface="Museo Sans 300" charset="0"/>
                <a:ea typeface="Times New Roman" pitchFamily="18" charset="0"/>
                <a:cs typeface="Times New Roman" pitchFamily="18" charset="0"/>
              </a:rPr>
              <a:t>/Getty Images  </a:t>
            </a:r>
            <a:endParaRPr lang="en-US" sz="1100" dirty="0" smtClean="0"/>
          </a:p>
        </p:txBody>
      </p:sp>
      <p:sp>
        <p:nvSpPr>
          <p:cNvPr id="11" name="مستطيل 10"/>
          <p:cNvSpPr/>
          <p:nvPr/>
        </p:nvSpPr>
        <p:spPr>
          <a:xfrm>
            <a:off x="1115616" y="775737"/>
            <a:ext cx="5454352" cy="276999"/>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200" dirty="0" smtClean="0">
                <a:hlinkClick r:id="rId5"/>
              </a:rPr>
              <a:t>http://www.livestrong.com/article/31172-effects-poor-nutrition-health/</a:t>
            </a:r>
            <a:r>
              <a:rPr lang="en-US" sz="1200" dirty="0" smtClean="0"/>
              <a:t> </a:t>
            </a:r>
            <a:endParaRPr lang="en-US" sz="1200" dirty="0"/>
          </a:p>
        </p:txBody>
      </p:sp>
    </p:spTree>
  </p:cSld>
  <p:clrMapOvr>
    <a:masterClrMapping/>
  </p:clrMapOvr>
  <p:transition>
    <p:push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16</a:t>
            </a:fld>
            <a:endParaRPr lang="en-US"/>
          </a:p>
        </p:txBody>
      </p:sp>
      <p:pic>
        <p:nvPicPr>
          <p:cNvPr id="90114" name="صورة 1" descr="author image"/>
          <p:cNvPicPr>
            <a:picLocks noChangeAspect="1" noChangeArrowheads="1"/>
          </p:cNvPicPr>
          <p:nvPr/>
        </p:nvPicPr>
        <p:blipFill>
          <a:blip r:embed="rId3" cstate="print"/>
          <a:srcRect/>
          <a:stretch>
            <a:fillRect/>
          </a:stretch>
        </p:blipFill>
        <p:spPr bwMode="auto">
          <a:xfrm>
            <a:off x="0" y="385192"/>
            <a:ext cx="451520" cy="451520"/>
          </a:xfrm>
          <a:prstGeom prst="rect">
            <a:avLst/>
          </a:prstGeom>
          <a:noFill/>
        </p:spPr>
      </p:pic>
      <p:sp>
        <p:nvSpPr>
          <p:cNvPr id="90115" name="Rectangle 3"/>
          <p:cNvSpPr>
            <a:spLocks noChangeArrowheads="1"/>
          </p:cNvSpPr>
          <p:nvPr/>
        </p:nvSpPr>
        <p:spPr bwMode="auto">
          <a:xfrm>
            <a:off x="467544" y="-12590"/>
            <a:ext cx="6192688" cy="417254"/>
          </a:xfrm>
          <a:prstGeom prst="rect">
            <a:avLst/>
          </a:prstGeom>
          <a:ln>
            <a:solidFill>
              <a:schemeClr val="bg1"/>
            </a:solid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Inflat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solidFill>
                    <a:schemeClr val="tx1"/>
                  </a:solidFill>
                </a:ln>
                <a:solidFill>
                  <a:schemeClr val="bg2"/>
                </a:solidFill>
                <a:effectLst/>
                <a:latin typeface="Museo Sans 300" charset="0"/>
                <a:ea typeface="Times New Roman" pitchFamily="18" charset="0"/>
                <a:cs typeface="Times New Roman" pitchFamily="18" charset="0"/>
              </a:rPr>
              <a:t>The Effects of Poor Nutrition on Your Health</a:t>
            </a:r>
            <a:r>
              <a:rPr kumimoji="0" lang="en-US" sz="1200" b="1" i="1" u="none" strike="noStrike" cap="none" normalizeH="0" baseline="0" dirty="0" smtClean="0">
                <a:ln>
                  <a:solidFill>
                    <a:schemeClr val="tx1"/>
                  </a:solidFill>
                </a:ln>
                <a:solidFill>
                  <a:schemeClr val="bg2">
                    <a:lumMod val="75000"/>
                  </a:schemeClr>
                </a:solidFill>
                <a:effectLst/>
                <a:latin typeface="Museo Sans 300" charset="0"/>
                <a:ea typeface="Times New Roman" pitchFamily="18" charset="0"/>
                <a:cs typeface="Times New Roman" pitchFamily="18" charset="0"/>
              </a:rPr>
              <a:t> 2013</a:t>
            </a:r>
            <a:r>
              <a:rPr kumimoji="0" lang="en-US" sz="700" b="0" i="1" u="none" strike="noStrike" cap="none" normalizeH="0" baseline="0" dirty="0" smtClean="0">
                <a:ln>
                  <a:solidFill>
                    <a:schemeClr val="tx1"/>
                  </a:solidFill>
                </a:ln>
                <a:solidFill>
                  <a:schemeClr val="bg2">
                    <a:lumMod val="75000"/>
                  </a:schemeClr>
                </a:solidFill>
                <a:effectLst/>
                <a:latin typeface="Museo Sans 300" charset="0"/>
                <a:ea typeface="Times New Roman" pitchFamily="18" charset="0"/>
                <a:cs typeface="Times New Roman" pitchFamily="18" charset="0"/>
              </a:rPr>
              <a:t>era </a:t>
            </a:r>
            <a:endParaRPr kumimoji="0" lang="en-US" sz="700" b="0" i="1" u="none" strike="noStrike" cap="none" normalizeH="0" baseline="0" dirty="0" smtClean="0">
              <a:ln>
                <a:solidFill>
                  <a:schemeClr val="tx1"/>
                </a:solidFill>
              </a:ln>
              <a:solidFill>
                <a:schemeClr val="bg2">
                  <a:lumMod val="75000"/>
                </a:schemeClr>
              </a:solidFill>
              <a:effectLst/>
              <a:latin typeface="Arial" pitchFamily="34" charset="0"/>
              <a:cs typeface="Arial" pitchFamily="34" charset="0"/>
            </a:endParaRPr>
          </a:p>
        </p:txBody>
      </p:sp>
      <p:sp>
        <p:nvSpPr>
          <p:cNvPr id="11" name="مستطيل 10"/>
          <p:cNvSpPr/>
          <p:nvPr/>
        </p:nvSpPr>
        <p:spPr>
          <a:xfrm>
            <a:off x="1691680" y="476672"/>
            <a:ext cx="5454352" cy="276999"/>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200" dirty="0" smtClean="0">
                <a:hlinkClick r:id="rId4"/>
              </a:rPr>
              <a:t>http://www.livestrong.com/article/31172-effects-poor-nutrition-health/</a:t>
            </a:r>
            <a:r>
              <a:rPr lang="en-US" sz="1200" dirty="0" smtClean="0"/>
              <a:t> </a:t>
            </a:r>
            <a:endParaRPr lang="en-US" sz="1200" dirty="0"/>
          </a:p>
        </p:txBody>
      </p:sp>
      <p:sp>
        <p:nvSpPr>
          <p:cNvPr id="13" name="مستطيل 12"/>
          <p:cNvSpPr/>
          <p:nvPr/>
        </p:nvSpPr>
        <p:spPr>
          <a:xfrm>
            <a:off x="179512" y="836712"/>
            <a:ext cx="8784976" cy="29238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b="1" dirty="0" smtClean="0"/>
              <a:t>High Cholesterol and Heart Disease</a:t>
            </a:r>
          </a:p>
          <a:p>
            <a:pPr algn="just" rtl="0"/>
            <a:endParaRPr lang="en-US" sz="1000" b="1" dirty="0" smtClean="0"/>
          </a:p>
          <a:p>
            <a:pPr algn="just" rtl="0"/>
            <a:r>
              <a:rPr lang="en-US" b="1" dirty="0" smtClean="0"/>
              <a:t>Poor nutrition can lead to high cholesterol</a:t>
            </a:r>
            <a:r>
              <a:rPr lang="en-US" dirty="0" smtClean="0"/>
              <a:t>, which is a </a:t>
            </a:r>
            <a:r>
              <a:rPr lang="en-US" b="1" i="1" dirty="0" smtClean="0"/>
              <a:t>primary contributor </a:t>
            </a:r>
            <a:r>
              <a:rPr lang="en-US" dirty="0" smtClean="0"/>
              <a:t>to heart disease. </a:t>
            </a:r>
            <a:r>
              <a:rPr lang="en-US" b="1" dirty="0" smtClean="0"/>
              <a:t>High fat diets </a:t>
            </a:r>
            <a:r>
              <a:rPr lang="en-US" dirty="0" smtClean="0"/>
              <a:t>are common in the United States and Canada. The National Institutes of Health reports that </a:t>
            </a:r>
            <a:r>
              <a:rPr lang="en-US" b="1" i="1" dirty="0" smtClean="0"/>
              <a:t>more than 500,000 people in the United States die each year due to heart disease,</a:t>
            </a:r>
            <a:r>
              <a:rPr lang="en-US" dirty="0" smtClean="0"/>
              <a:t> which can be caused by a </a:t>
            </a:r>
            <a:r>
              <a:rPr lang="en-US" b="1" dirty="0" smtClean="0"/>
              <a:t>high fat diet</a:t>
            </a:r>
            <a:r>
              <a:rPr lang="en-US" dirty="0" smtClean="0"/>
              <a:t>. </a:t>
            </a:r>
            <a:r>
              <a:rPr lang="en-US" b="1" dirty="0" smtClean="0"/>
              <a:t>High cholesterol foods </a:t>
            </a:r>
            <a:r>
              <a:rPr lang="en-US" dirty="0" smtClean="0"/>
              <a:t>contain a </a:t>
            </a:r>
            <a:r>
              <a:rPr lang="en-US" b="1" dirty="0" smtClean="0"/>
              <a:t>large amount of saturated fat</a:t>
            </a:r>
            <a:r>
              <a:rPr lang="en-US" dirty="0" smtClean="0"/>
              <a:t>. </a:t>
            </a:r>
          </a:p>
          <a:p>
            <a:pPr algn="just" rtl="0"/>
            <a:r>
              <a:rPr lang="en-US" dirty="0" smtClean="0"/>
              <a:t>Examples include </a:t>
            </a:r>
            <a:r>
              <a:rPr lang="en-US" b="1" dirty="0" smtClean="0"/>
              <a:t>ice cream, eggs, cheese, butter and beef.</a:t>
            </a:r>
            <a:r>
              <a:rPr lang="en-US" dirty="0" smtClean="0"/>
              <a:t> Instead of high fat foods, choose </a:t>
            </a:r>
            <a:r>
              <a:rPr lang="en-US" b="1" dirty="0" smtClean="0"/>
              <a:t>lean proteins </a:t>
            </a:r>
            <a:r>
              <a:rPr lang="en-US" dirty="0" smtClean="0"/>
              <a:t>such as chicken, turkey, </a:t>
            </a:r>
            <a:r>
              <a:rPr lang="en-US" b="1" i="1" dirty="0" smtClean="0"/>
              <a:t>fish and seafood </a:t>
            </a:r>
            <a:r>
              <a:rPr lang="en-US" dirty="0" smtClean="0"/>
              <a:t>and </a:t>
            </a:r>
            <a:r>
              <a:rPr lang="en-US" b="1" i="1" dirty="0" smtClean="0"/>
              <a:t>avoid processed foods</a:t>
            </a:r>
            <a:r>
              <a:rPr lang="en-US" dirty="0" smtClean="0"/>
              <a:t>.</a:t>
            </a:r>
          </a:p>
          <a:p>
            <a:pPr algn="l" rtl="0"/>
            <a:r>
              <a:rPr lang="en-US" sz="1200" dirty="0" smtClean="0">
                <a:hlinkClick r:id="rId5" tooltip="go to www.videoscavenger.com"/>
              </a:rPr>
              <a:t>Download Videos for Free </a:t>
            </a:r>
            <a:r>
              <a:rPr lang="en-US" sz="1200" dirty="0" smtClean="0"/>
              <a:t>See &amp; Download Your Favorite Videos With Video Scavenger. It's Free! </a:t>
            </a:r>
            <a:r>
              <a:rPr lang="en-US" sz="1200" dirty="0" smtClean="0">
                <a:hlinkClick r:id="rId5" tooltip="go to www.videoscavenger.com"/>
              </a:rPr>
              <a:t>www.videoscavenger.com  </a:t>
            </a:r>
            <a:endParaRPr lang="en-US" dirty="0"/>
          </a:p>
        </p:txBody>
      </p:sp>
      <p:sp>
        <p:nvSpPr>
          <p:cNvPr id="14" name="مستطيل 13"/>
          <p:cNvSpPr/>
          <p:nvPr/>
        </p:nvSpPr>
        <p:spPr>
          <a:xfrm>
            <a:off x="144016" y="3933056"/>
            <a:ext cx="8964488" cy="290079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b="1" dirty="0" smtClean="0"/>
              <a:t>Diabetes</a:t>
            </a:r>
          </a:p>
          <a:p>
            <a:pPr algn="just" rtl="0"/>
            <a:endParaRPr lang="en-US" sz="1000" b="1" dirty="0" smtClean="0"/>
          </a:p>
          <a:p>
            <a:pPr algn="just" rtl="0"/>
            <a:r>
              <a:rPr lang="en-US" dirty="0" smtClean="0"/>
              <a:t>Diabetes also can be </a:t>
            </a:r>
            <a:r>
              <a:rPr lang="en-US" i="1" dirty="0" smtClean="0"/>
              <a:t>linked to poor nutrition</a:t>
            </a:r>
            <a:r>
              <a:rPr lang="en-US" dirty="0" smtClean="0"/>
              <a:t>. </a:t>
            </a:r>
            <a:r>
              <a:rPr lang="en-US" i="1" dirty="0" smtClean="0"/>
              <a:t>Some forms of the disease can result from consuming a sugar- and fat-laden diet</a:t>
            </a:r>
            <a:r>
              <a:rPr lang="en-US" dirty="0" smtClean="0"/>
              <a:t>, leading to weight gain. According to the National Institute of Health, about </a:t>
            </a:r>
            <a:r>
              <a:rPr lang="en-US" b="1" i="1" dirty="0" smtClean="0"/>
              <a:t>8 percent </a:t>
            </a:r>
            <a:r>
              <a:rPr lang="en-US" i="1" dirty="0" smtClean="0"/>
              <a:t>of the American population</a:t>
            </a:r>
            <a:r>
              <a:rPr lang="en-US" dirty="0" smtClean="0"/>
              <a:t> has diabetes.</a:t>
            </a:r>
          </a:p>
          <a:p>
            <a:pPr algn="just" rtl="0"/>
            <a:endParaRPr lang="en-US" sz="1050" b="1" dirty="0" smtClean="0"/>
          </a:p>
          <a:p>
            <a:pPr algn="just" rtl="0"/>
            <a:r>
              <a:rPr lang="en-US" b="1" dirty="0" smtClean="0"/>
              <a:t>Stroke</a:t>
            </a:r>
          </a:p>
          <a:p>
            <a:pPr algn="just" rtl="0"/>
            <a:r>
              <a:rPr lang="en-US" dirty="0" smtClean="0"/>
              <a:t>A stroke that is caused by plaque that builds up in a blood vessel, then breaks free as a clot that travels to your brain and creates a blockage can be linked to poor nutrition. Strokes damage the brain and impair functioning, sometimes leading to death. Foods high in salt, fat and cholesterol increase your risk for stroke.</a:t>
            </a:r>
          </a:p>
        </p:txBody>
      </p:sp>
      <p:sp>
        <p:nvSpPr>
          <p:cNvPr id="15" name="مستطيل 14"/>
          <p:cNvSpPr/>
          <p:nvPr/>
        </p:nvSpPr>
        <p:spPr>
          <a:xfrm>
            <a:off x="0" y="476672"/>
            <a:ext cx="1062663" cy="2616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lgn="l" rtl="0"/>
            <a:r>
              <a:rPr lang="en-US" sz="1100" dirty="0" err="1" smtClean="0">
                <a:solidFill>
                  <a:srgbClr val="000000"/>
                </a:solidFill>
                <a:latin typeface="Museo Sans 300" charset="0"/>
                <a:ea typeface="Times New Roman" pitchFamily="18" charset="0"/>
                <a:cs typeface="Times New Roman" pitchFamily="18" charset="0"/>
              </a:rPr>
              <a:t>Ripa</a:t>
            </a:r>
            <a:r>
              <a:rPr lang="en-US" sz="1100" dirty="0" smtClean="0">
                <a:solidFill>
                  <a:srgbClr val="000000"/>
                </a:solidFill>
                <a:latin typeface="Museo Sans 300" charset="0"/>
                <a:ea typeface="Times New Roman" pitchFamily="18" charset="0"/>
                <a:cs typeface="Times New Roman" pitchFamily="18" charset="0"/>
              </a:rPr>
              <a:t> </a:t>
            </a:r>
            <a:r>
              <a:rPr lang="en-US" sz="1100" dirty="0" err="1" smtClean="0">
                <a:solidFill>
                  <a:srgbClr val="000000"/>
                </a:solidFill>
                <a:latin typeface="Museo Sans 300" charset="0"/>
                <a:ea typeface="Times New Roman" pitchFamily="18" charset="0"/>
                <a:cs typeface="Times New Roman" pitchFamily="18" charset="0"/>
              </a:rPr>
              <a:t>Ajmera</a:t>
            </a:r>
            <a:r>
              <a:rPr lang="en-US" sz="1100" dirty="0" smtClean="0">
                <a:solidFill>
                  <a:srgbClr val="000000"/>
                </a:solidFill>
                <a:latin typeface="Museo Sans 300" charset="0"/>
                <a:ea typeface="Times New Roman" pitchFamily="18" charset="0"/>
                <a:cs typeface="Times New Roman" pitchFamily="18" charset="0"/>
              </a:rPr>
              <a:t> </a:t>
            </a:r>
            <a:endParaRPr lang="en-US" sz="1050" dirty="0" smtClean="0"/>
          </a:p>
        </p:txBody>
      </p:sp>
    </p:spTree>
  </p:cSld>
  <p:clrMapOvr>
    <a:masterClrMapping/>
  </p:clrMapOvr>
  <p:transition>
    <p:push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17</a:t>
            </a:fld>
            <a:endParaRPr lang="en-US"/>
          </a:p>
        </p:txBody>
      </p:sp>
      <p:pic>
        <p:nvPicPr>
          <p:cNvPr id="90114" name="صورة 1" descr="author image"/>
          <p:cNvPicPr>
            <a:picLocks noChangeAspect="1" noChangeArrowheads="1"/>
          </p:cNvPicPr>
          <p:nvPr/>
        </p:nvPicPr>
        <p:blipFill>
          <a:blip r:embed="rId3" cstate="print"/>
          <a:srcRect/>
          <a:stretch>
            <a:fillRect/>
          </a:stretch>
        </p:blipFill>
        <p:spPr bwMode="auto">
          <a:xfrm>
            <a:off x="0" y="385192"/>
            <a:ext cx="451520" cy="451520"/>
          </a:xfrm>
          <a:prstGeom prst="rect">
            <a:avLst/>
          </a:prstGeom>
          <a:noFill/>
        </p:spPr>
      </p:pic>
      <p:sp>
        <p:nvSpPr>
          <p:cNvPr id="90115" name="Rectangle 3"/>
          <p:cNvSpPr>
            <a:spLocks noChangeArrowheads="1"/>
          </p:cNvSpPr>
          <p:nvPr/>
        </p:nvSpPr>
        <p:spPr bwMode="auto">
          <a:xfrm>
            <a:off x="467544" y="-12590"/>
            <a:ext cx="6192688" cy="417254"/>
          </a:xfrm>
          <a:prstGeom prst="rect">
            <a:avLst/>
          </a:prstGeom>
          <a:ln>
            <a:solidFill>
              <a:schemeClr val="bg1"/>
            </a:solid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Inflat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solidFill>
                    <a:schemeClr val="tx1"/>
                  </a:solidFill>
                </a:ln>
                <a:solidFill>
                  <a:schemeClr val="bg2"/>
                </a:solidFill>
                <a:effectLst/>
                <a:latin typeface="Museo Sans 300" charset="0"/>
                <a:ea typeface="Times New Roman" pitchFamily="18" charset="0"/>
                <a:cs typeface="Times New Roman" pitchFamily="18" charset="0"/>
              </a:rPr>
              <a:t>The Effects of Poor Nutrition on Your Health</a:t>
            </a:r>
            <a:r>
              <a:rPr kumimoji="0" lang="en-US" sz="1200" b="1" i="1" u="none" strike="noStrike" cap="none" normalizeH="0" baseline="0" dirty="0" smtClean="0">
                <a:ln>
                  <a:solidFill>
                    <a:schemeClr val="tx1"/>
                  </a:solidFill>
                </a:ln>
                <a:solidFill>
                  <a:schemeClr val="bg2">
                    <a:lumMod val="75000"/>
                  </a:schemeClr>
                </a:solidFill>
                <a:effectLst/>
                <a:latin typeface="Museo Sans 300" charset="0"/>
                <a:ea typeface="Times New Roman" pitchFamily="18" charset="0"/>
                <a:cs typeface="Times New Roman" pitchFamily="18" charset="0"/>
              </a:rPr>
              <a:t> 2013</a:t>
            </a:r>
            <a:r>
              <a:rPr kumimoji="0" lang="en-US" sz="700" b="0" i="1" u="none" strike="noStrike" cap="none" normalizeH="0" baseline="0" dirty="0" smtClean="0">
                <a:ln>
                  <a:solidFill>
                    <a:schemeClr val="tx1"/>
                  </a:solidFill>
                </a:ln>
                <a:solidFill>
                  <a:schemeClr val="bg2">
                    <a:lumMod val="75000"/>
                  </a:schemeClr>
                </a:solidFill>
                <a:effectLst/>
                <a:latin typeface="Museo Sans 300" charset="0"/>
                <a:ea typeface="Times New Roman" pitchFamily="18" charset="0"/>
                <a:cs typeface="Times New Roman" pitchFamily="18" charset="0"/>
              </a:rPr>
              <a:t>era </a:t>
            </a:r>
            <a:endParaRPr kumimoji="0" lang="en-US" sz="700" b="0" i="1" u="none" strike="noStrike" cap="none" normalizeH="0" baseline="0" dirty="0" smtClean="0">
              <a:ln>
                <a:solidFill>
                  <a:schemeClr val="tx1"/>
                </a:solidFill>
              </a:ln>
              <a:solidFill>
                <a:schemeClr val="bg2">
                  <a:lumMod val="75000"/>
                </a:schemeClr>
              </a:solidFill>
              <a:effectLst/>
              <a:latin typeface="Arial" pitchFamily="34" charset="0"/>
              <a:cs typeface="Arial" pitchFamily="34" charset="0"/>
            </a:endParaRPr>
          </a:p>
        </p:txBody>
      </p:sp>
      <p:sp>
        <p:nvSpPr>
          <p:cNvPr id="11" name="مستطيل 10"/>
          <p:cNvSpPr/>
          <p:nvPr/>
        </p:nvSpPr>
        <p:spPr>
          <a:xfrm>
            <a:off x="1691680" y="476672"/>
            <a:ext cx="5454352" cy="276999"/>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200" dirty="0" smtClean="0">
                <a:hlinkClick r:id="rId4"/>
              </a:rPr>
              <a:t>http://www.livestrong.com/article/31172-effects-poor-nutrition-health/</a:t>
            </a:r>
            <a:r>
              <a:rPr lang="en-US" sz="1200" dirty="0" smtClean="0"/>
              <a:t> </a:t>
            </a:r>
            <a:endParaRPr lang="en-US" sz="1200" dirty="0"/>
          </a:p>
        </p:txBody>
      </p:sp>
      <p:sp>
        <p:nvSpPr>
          <p:cNvPr id="15" name="مستطيل 14"/>
          <p:cNvSpPr/>
          <p:nvPr/>
        </p:nvSpPr>
        <p:spPr>
          <a:xfrm>
            <a:off x="0" y="476672"/>
            <a:ext cx="1062663" cy="2616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lgn="l" rtl="0"/>
            <a:r>
              <a:rPr lang="en-US" sz="1100" dirty="0" err="1" smtClean="0">
                <a:solidFill>
                  <a:srgbClr val="000000"/>
                </a:solidFill>
                <a:latin typeface="Museo Sans 300" charset="0"/>
                <a:ea typeface="Times New Roman" pitchFamily="18" charset="0"/>
                <a:cs typeface="Times New Roman" pitchFamily="18" charset="0"/>
              </a:rPr>
              <a:t>Ripa</a:t>
            </a:r>
            <a:r>
              <a:rPr lang="en-US" sz="1100" dirty="0" smtClean="0">
                <a:solidFill>
                  <a:srgbClr val="000000"/>
                </a:solidFill>
                <a:latin typeface="Museo Sans 300" charset="0"/>
                <a:ea typeface="Times New Roman" pitchFamily="18" charset="0"/>
                <a:cs typeface="Times New Roman" pitchFamily="18" charset="0"/>
              </a:rPr>
              <a:t> </a:t>
            </a:r>
            <a:r>
              <a:rPr lang="en-US" sz="1100" dirty="0" err="1" smtClean="0">
                <a:solidFill>
                  <a:srgbClr val="000000"/>
                </a:solidFill>
                <a:latin typeface="Museo Sans 300" charset="0"/>
                <a:ea typeface="Times New Roman" pitchFamily="18" charset="0"/>
                <a:cs typeface="Times New Roman" pitchFamily="18" charset="0"/>
              </a:rPr>
              <a:t>Ajmera</a:t>
            </a:r>
            <a:r>
              <a:rPr lang="en-US" sz="1100" dirty="0" smtClean="0">
                <a:solidFill>
                  <a:srgbClr val="000000"/>
                </a:solidFill>
                <a:latin typeface="Museo Sans 300" charset="0"/>
                <a:ea typeface="Times New Roman" pitchFamily="18" charset="0"/>
                <a:cs typeface="Times New Roman" pitchFamily="18" charset="0"/>
              </a:rPr>
              <a:t> </a:t>
            </a:r>
            <a:endParaRPr lang="en-US" sz="1050" dirty="0" smtClean="0"/>
          </a:p>
        </p:txBody>
      </p:sp>
      <p:sp>
        <p:nvSpPr>
          <p:cNvPr id="12" name="مستطيل 11"/>
          <p:cNvSpPr/>
          <p:nvPr/>
        </p:nvSpPr>
        <p:spPr>
          <a:xfrm>
            <a:off x="323528" y="1196752"/>
            <a:ext cx="8496944" cy="224676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000" b="1" dirty="0" smtClean="0"/>
              <a:t>Cancer</a:t>
            </a:r>
          </a:p>
          <a:p>
            <a:pPr algn="just" rtl="0"/>
            <a:r>
              <a:rPr lang="en-US" sz="2000" dirty="0" smtClean="0"/>
              <a:t>According to the National Institutes of Health, </a:t>
            </a:r>
            <a:r>
              <a:rPr lang="en-US" sz="2000" b="1" dirty="0" smtClean="0"/>
              <a:t>several types of cancer</a:t>
            </a:r>
            <a:r>
              <a:rPr lang="en-US" sz="2000" dirty="0" smtClean="0"/>
              <a:t>, including </a:t>
            </a:r>
            <a:r>
              <a:rPr lang="en-US" sz="2000" b="1" i="1" dirty="0" smtClean="0"/>
              <a:t>bladder, colon </a:t>
            </a:r>
            <a:r>
              <a:rPr lang="en-US" sz="2000" dirty="0" smtClean="0"/>
              <a:t>and</a:t>
            </a:r>
            <a:r>
              <a:rPr lang="en-US" sz="2000" b="1" i="1" dirty="0" smtClean="0"/>
              <a:t> breast cancers</a:t>
            </a:r>
            <a:r>
              <a:rPr lang="en-US" sz="2000" dirty="0" smtClean="0"/>
              <a:t>, may be </a:t>
            </a:r>
            <a:r>
              <a:rPr lang="en-US" sz="2000" b="1" i="1" dirty="0" smtClean="0"/>
              <a:t>partially caused by poor dietary habits</a:t>
            </a:r>
            <a:r>
              <a:rPr lang="en-US" sz="2000" dirty="0" smtClean="0"/>
              <a:t>. Limit your intake of foods that contains refined sugars, nitrates and hydrogenated oils, including hot </a:t>
            </a:r>
            <a:r>
              <a:rPr lang="en-US" sz="2000" u="sng" dirty="0" smtClean="0"/>
              <a:t>dogs </a:t>
            </a:r>
            <a:r>
              <a:rPr lang="en-US" sz="2000" dirty="0" smtClean="0"/>
              <a:t>processed meats, bacon, doughnuts and French fries. </a:t>
            </a:r>
          </a:p>
          <a:p>
            <a:pPr algn="just" rtl="0"/>
            <a:endParaRPr lang="en-US" sz="2000" dirty="0"/>
          </a:p>
        </p:txBody>
      </p:sp>
      <p:sp>
        <p:nvSpPr>
          <p:cNvPr id="16" name="مستطيل 15"/>
          <p:cNvSpPr/>
          <p:nvPr/>
        </p:nvSpPr>
        <p:spPr>
          <a:xfrm>
            <a:off x="395536" y="3717032"/>
            <a:ext cx="8496944" cy="286232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000" b="1" dirty="0" smtClean="0"/>
              <a:t>Gout </a:t>
            </a:r>
            <a:r>
              <a:rPr lang="ar-SA" sz="2000" b="1" dirty="0" smtClean="0"/>
              <a:t>نقرس </a:t>
            </a:r>
            <a:endParaRPr lang="en-US" sz="2000" b="1" dirty="0" smtClean="0"/>
          </a:p>
          <a:p>
            <a:pPr algn="just" rtl="0"/>
            <a:r>
              <a:rPr lang="en-US" sz="2000" dirty="0" smtClean="0"/>
              <a:t>According to the National Institutes of Health, </a:t>
            </a:r>
            <a:r>
              <a:rPr lang="en-US" sz="2000" b="1" i="1" dirty="0" smtClean="0"/>
              <a:t>poor nutrition can lead to gout. </a:t>
            </a:r>
            <a:r>
              <a:rPr lang="en-US" sz="2000" dirty="0" smtClean="0"/>
              <a:t>With gout, </a:t>
            </a:r>
            <a:r>
              <a:rPr lang="en-US" sz="2000" b="1" dirty="0" smtClean="0"/>
              <a:t>uric acid buildup results in the formation of crystals in your joints</a:t>
            </a:r>
            <a:r>
              <a:rPr lang="en-US" sz="2000" dirty="0" smtClean="0"/>
              <a:t>. </a:t>
            </a:r>
            <a:r>
              <a:rPr lang="en-US" sz="2000" b="1" i="1" dirty="0" smtClean="0"/>
              <a:t>The painful swelling associated with gout can lead to permanent joint damage</a:t>
            </a:r>
            <a:r>
              <a:rPr lang="en-US" sz="2000" dirty="0" smtClean="0"/>
              <a:t>. </a:t>
            </a:r>
          </a:p>
          <a:p>
            <a:pPr algn="just" rtl="0"/>
            <a:r>
              <a:rPr lang="en-US" sz="2000" b="1" i="1" dirty="0" smtClean="0"/>
              <a:t>A diet that is high in fat or cholesterol </a:t>
            </a:r>
            <a:r>
              <a:rPr lang="en-US" sz="2000" dirty="0" smtClean="0"/>
              <a:t>can cause gout. Some seafood--sardines, mussels, oysters and scallops--as well as red meat, poultry, pork, butter, whole milk, ice cream and cheese can increase the amount of uric acid in your body, causing gout.</a:t>
            </a:r>
          </a:p>
        </p:txBody>
      </p:sp>
    </p:spTree>
  </p:cSld>
  <p:clrMapOvr>
    <a:masterClrMapping/>
  </p:clrMapOvr>
  <p:transition>
    <p:push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71604" y="714356"/>
            <a:ext cx="5760641" cy="1008112"/>
          </a:xfrm>
        </p:spPr>
        <p:style>
          <a:lnRef idx="3">
            <a:schemeClr val="lt1"/>
          </a:lnRef>
          <a:fillRef idx="1">
            <a:schemeClr val="dk1"/>
          </a:fillRef>
          <a:effectRef idx="1">
            <a:schemeClr val="dk1"/>
          </a:effectRef>
          <a:fontRef idx="minor">
            <a:schemeClr val="lt1"/>
          </a:fontRef>
        </p:style>
        <p:txBody>
          <a:bodyPr/>
          <a:lstStyle/>
          <a:p>
            <a:pPr algn="ctr" rtl="0"/>
            <a:r>
              <a:rPr lang="en-US" sz="2400" kern="1200" dirty="0" smtClean="0">
                <a:solidFill>
                  <a:schemeClr val="tx1"/>
                </a:solidFill>
                <a:latin typeface="+mj-lt"/>
              </a:rPr>
              <a:t>Trends  of Nutrition H Education</a:t>
            </a:r>
            <a:endParaRPr lang="en-US" sz="2400" dirty="0">
              <a:latin typeface="+mj-lt"/>
            </a:endParaRPr>
          </a:p>
        </p:txBody>
      </p:sp>
      <p:sp>
        <p:nvSpPr>
          <p:cNvPr id="4" name="عنصر نائب للتاريخ 3"/>
          <p:cNvSpPr>
            <a:spLocks noGrp="1"/>
          </p:cNvSpPr>
          <p:nvPr>
            <p:ph type="dt" sz="half" idx="10"/>
          </p:nvPr>
        </p:nvSpPr>
        <p:spPr>
          <a:xfrm>
            <a:off x="899592" y="6381750"/>
            <a:ext cx="1901825" cy="476250"/>
          </a:xfrm>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a:xfrm>
            <a:off x="6248400" y="6517853"/>
            <a:ext cx="2895600" cy="340147"/>
          </a:xfrm>
        </p:spPr>
        <p:txBody>
          <a:bodyPr/>
          <a:lstStyle/>
          <a:p>
            <a:pPr>
              <a:defRPr/>
            </a:pPr>
            <a:r>
              <a:rPr lang="en-US" dirty="0" smtClean="0"/>
              <a:t>JOHALI NutHE2015</a:t>
            </a:r>
            <a:endParaRPr lang="en-US" dirty="0"/>
          </a:p>
        </p:txBody>
      </p:sp>
      <p:pic>
        <p:nvPicPr>
          <p:cNvPr id="7" name="Picture 2"/>
          <p:cNvPicPr>
            <a:picLocks noChangeAspect="1" noChangeArrowheads="1"/>
          </p:cNvPicPr>
          <p:nvPr/>
        </p:nvPicPr>
        <p:blipFill>
          <a:blip r:embed="rId3" cstate="print"/>
          <a:srcRect/>
          <a:stretch>
            <a:fillRect/>
          </a:stretch>
        </p:blipFill>
        <p:spPr bwMode="auto">
          <a:xfrm>
            <a:off x="35496" y="-99392"/>
            <a:ext cx="864096" cy="64807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8" name="مستطيل 7"/>
          <p:cNvSpPr/>
          <p:nvPr/>
        </p:nvSpPr>
        <p:spPr>
          <a:xfrm>
            <a:off x="571472" y="2143116"/>
            <a:ext cx="8064896" cy="40011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000" b="1" dirty="0" smtClean="0"/>
              <a:t>The Next Big Things in Health and Nutrition -  Trends“</a:t>
            </a:r>
          </a:p>
        </p:txBody>
      </p:sp>
      <p:sp>
        <p:nvSpPr>
          <p:cNvPr id="9" name="مستطيل 8"/>
          <p:cNvSpPr/>
          <p:nvPr/>
        </p:nvSpPr>
        <p:spPr>
          <a:xfrm>
            <a:off x="1547664" y="2996952"/>
            <a:ext cx="5760640" cy="1323439"/>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sz="1000" b="1" dirty="0" smtClean="0"/>
              <a:t>Journal of Nutrition Education and Behavior</a:t>
            </a:r>
          </a:p>
          <a:p>
            <a:pPr algn="l" rtl="0"/>
            <a:r>
              <a:rPr lang="en-US" sz="1000" dirty="0" smtClean="0"/>
              <a:t>Supports Open Access</a:t>
            </a:r>
          </a:p>
          <a:p>
            <a:pPr algn="l" rtl="0"/>
            <a:r>
              <a:rPr lang="en-US" sz="1000" dirty="0" smtClean="0">
                <a:hlinkClick r:id="rId4" tooltip="About this Journal, e.g. Description; Editorial Board; Ordering Information; Dispatch Dates -where applicable- (Opens new window)"/>
              </a:rPr>
              <a:t>About this Journal</a:t>
            </a:r>
            <a:endParaRPr lang="en-US" sz="1000" dirty="0" smtClean="0"/>
          </a:p>
          <a:p>
            <a:pPr algn="l" rtl="0"/>
            <a:r>
              <a:rPr lang="en-US" sz="1000" dirty="0" smtClean="0">
                <a:hlinkClick r:id="rId5" tooltip="Sample Issue Online"/>
              </a:rPr>
              <a:t>Sample Issue Online</a:t>
            </a:r>
            <a:endParaRPr lang="en-US" sz="1000" dirty="0" smtClean="0"/>
          </a:p>
          <a:p>
            <a:pPr algn="l" rtl="0"/>
            <a:r>
              <a:rPr lang="en-US" sz="1000" dirty="0" smtClean="0">
                <a:hlinkClick r:id="rId6" tooltip="Submit your Article (Opens new window)"/>
              </a:rPr>
              <a:t>Submit your Article</a:t>
            </a:r>
            <a:endParaRPr lang="en-US" sz="1000" dirty="0" smtClean="0"/>
          </a:p>
          <a:p>
            <a:pPr algn="l" rtl="0"/>
            <a:r>
              <a:rPr lang="en-US" sz="1000" dirty="0" smtClean="0">
                <a:hlinkClick r:id="rId7" tooltip="Society for Nutrition Education and Behavior (Opens new window)"/>
              </a:rPr>
              <a:t>Society for Nutrition Education and Behavior</a:t>
            </a:r>
            <a:endParaRPr lang="en-US" sz="1000" dirty="0" smtClean="0"/>
          </a:p>
          <a:p>
            <a:pPr algn="l" rtl="0"/>
            <a:r>
              <a:rPr lang="en-US" sz="1000" dirty="0" smtClean="0"/>
              <a:t>Formerly known as </a:t>
            </a:r>
            <a:r>
              <a:rPr lang="en-US" sz="1000" b="1" dirty="0" smtClean="0">
                <a:hlinkClick r:id="rId8"/>
              </a:rPr>
              <a:t>Journal of Nutrition Education</a:t>
            </a:r>
            <a:r>
              <a:rPr lang="en-US" sz="1000" dirty="0" smtClean="0"/>
              <a:t>;  </a:t>
            </a:r>
            <a:r>
              <a:rPr lang="en-US" sz="1000" dirty="0" smtClean="0">
                <a:hlinkClick r:id="rId9" tooltip="Journal of Nutrition Education and Behavior RSS article feed"/>
              </a:rPr>
              <a:t>Get new article feed</a:t>
            </a:r>
            <a:r>
              <a:rPr lang="en-US" sz="1000" dirty="0" smtClean="0"/>
              <a:t>  </a:t>
            </a:r>
            <a:r>
              <a:rPr lang="en-US" sz="1000" dirty="0" smtClean="0">
                <a:hlinkClick r:id="rId10" tooltip="Journal of Nutrition Education and Behavior Open Access article feed"/>
              </a:rPr>
              <a:t>Get new Open Access article feed</a:t>
            </a:r>
            <a:r>
              <a:rPr lang="en-US" sz="1000" dirty="0" smtClean="0"/>
              <a:t>  </a:t>
            </a:r>
            <a:r>
              <a:rPr lang="en-US" sz="1000" dirty="0" smtClean="0">
                <a:hlinkClick r:id="rId11"/>
              </a:rPr>
              <a:t>Unsubscribe from new article alerts </a:t>
            </a:r>
            <a:r>
              <a:rPr lang="en-US" sz="1000" dirty="0" smtClean="0"/>
              <a:t> </a:t>
            </a:r>
            <a:r>
              <a:rPr lang="en-US" sz="1000" dirty="0" smtClean="0">
                <a:hlinkClick r:id="rId12"/>
              </a:rPr>
              <a:t>Subscribe to new article alerts </a:t>
            </a:r>
            <a:endParaRPr lang="en-US" sz="1000" dirty="0"/>
          </a:p>
        </p:txBody>
      </p:sp>
      <p:sp>
        <p:nvSpPr>
          <p:cNvPr id="10" name="مستطيل 9"/>
          <p:cNvSpPr/>
          <p:nvPr/>
        </p:nvSpPr>
        <p:spPr>
          <a:xfrm>
            <a:off x="500034" y="1785926"/>
            <a:ext cx="8244408"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00" dirty="0" smtClean="0">
                <a:hlinkClick r:id="rId13"/>
              </a:rPr>
              <a:t>http://searchfiletype.com/The-Next-Big-Thing-in-Health-Health-and-Nutrition-Trends-fs24732.html</a:t>
            </a:r>
            <a:r>
              <a:rPr lang="en-US" sz="1400" dirty="0" smtClean="0"/>
              <a:t> </a:t>
            </a:r>
            <a:endParaRPr lang="en-US" sz="1400" dirty="0"/>
          </a:p>
        </p:txBody>
      </p:sp>
      <p:pic>
        <p:nvPicPr>
          <p:cNvPr id="71682" name="Picture 2" descr="Curly kale"/>
          <p:cNvPicPr>
            <a:picLocks noChangeAspect="1" noChangeArrowheads="1"/>
          </p:cNvPicPr>
          <p:nvPr/>
        </p:nvPicPr>
        <p:blipFill>
          <a:blip r:embed="rId14" cstate="print"/>
          <a:srcRect/>
          <a:stretch>
            <a:fillRect/>
          </a:stretch>
        </p:blipFill>
        <p:spPr bwMode="auto">
          <a:xfrm>
            <a:off x="2428860" y="2500306"/>
            <a:ext cx="4286280" cy="3016334"/>
          </a:xfrm>
          <a:prstGeom prst="rect">
            <a:avLst/>
          </a:prstGeom>
          <a:ln>
            <a:noFill/>
          </a:ln>
          <a:effectLst>
            <a:outerShdw blurRad="292100" dist="139700" dir="2700000" algn="tl" rotWithShape="0">
              <a:srgbClr val="333333">
                <a:alpha val="65000"/>
              </a:srgbClr>
            </a:outerShdw>
          </a:effectLst>
        </p:spPr>
      </p:pic>
      <p:sp>
        <p:nvSpPr>
          <p:cNvPr id="13" name="مستطيل 12"/>
          <p:cNvSpPr/>
          <p:nvPr/>
        </p:nvSpPr>
        <p:spPr>
          <a:xfrm>
            <a:off x="3286116" y="5406110"/>
            <a:ext cx="2571768" cy="52322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2800" dirty="0" smtClean="0"/>
              <a:t>(Kale Hash</a:t>
            </a:r>
            <a:endParaRPr lang="en-US" sz="2800" dirty="0"/>
          </a:p>
        </p:txBody>
      </p:sp>
      <p:sp>
        <p:nvSpPr>
          <p:cNvPr id="14" name="مستطيل 13"/>
          <p:cNvSpPr/>
          <p:nvPr/>
        </p:nvSpPr>
        <p:spPr>
          <a:xfrm>
            <a:off x="1043608" y="5877272"/>
            <a:ext cx="7704856" cy="58477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en-US" sz="1600" b="1" dirty="0" smtClean="0"/>
              <a:t>This recipe is one we used to have when I was growing up in Holland. Its hearty and a delicious way to get your greens.</a:t>
            </a:r>
            <a:endParaRPr lang="en-US" sz="1600" b="1" dirty="0"/>
          </a:p>
        </p:txBody>
      </p:sp>
      <p:pic>
        <p:nvPicPr>
          <p:cNvPr id="15" name="Picture 2"/>
          <p:cNvPicPr>
            <a:picLocks noChangeAspect="1" noChangeArrowheads="1"/>
          </p:cNvPicPr>
          <p:nvPr/>
        </p:nvPicPr>
        <p:blipFill>
          <a:blip r:embed="rId3" cstate="print"/>
          <a:srcRect/>
          <a:stretch>
            <a:fillRect/>
          </a:stretch>
        </p:blipFill>
        <p:spPr bwMode="auto">
          <a:xfrm>
            <a:off x="8244408" y="-99392"/>
            <a:ext cx="864096" cy="64807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push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a:xfrm>
            <a:off x="6804248" y="6453336"/>
            <a:ext cx="2112640" cy="216025"/>
          </a:xfrm>
        </p:spPr>
        <p:txBody>
          <a:bodyPr/>
          <a:lstStyle/>
          <a:p>
            <a:pPr>
              <a:defRPr/>
            </a:pPr>
            <a:r>
              <a:rPr lang="en-US" sz="1050" dirty="0" smtClean="0"/>
              <a:t>JOHALI NutHE2015</a:t>
            </a:r>
            <a:endParaRPr lang="en-US" sz="1050"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19</a:t>
            </a:fld>
            <a:endParaRPr lang="en-US"/>
          </a:p>
        </p:txBody>
      </p:sp>
      <p:sp>
        <p:nvSpPr>
          <p:cNvPr id="7" name="مستطيل 6"/>
          <p:cNvSpPr/>
          <p:nvPr/>
        </p:nvSpPr>
        <p:spPr>
          <a:xfrm>
            <a:off x="107504" y="548680"/>
            <a:ext cx="5184576" cy="206210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000" b="1" dirty="0" smtClean="0"/>
              <a:t>Vitamin K</a:t>
            </a:r>
            <a:r>
              <a:rPr lang="en-US" sz="1600" b="1" dirty="0" smtClean="0"/>
              <a:t> </a:t>
            </a:r>
            <a:r>
              <a:rPr lang="en-US" dirty="0" smtClean="0"/>
              <a:t>may very well be “the next </a:t>
            </a:r>
            <a:r>
              <a:rPr lang="en-US" b="1" dirty="0" smtClean="0"/>
              <a:t>vitamin D</a:t>
            </a:r>
            <a:r>
              <a:rPr lang="en-US" dirty="0" smtClean="0"/>
              <a:t>” as research continues to illuminate a growing number of benefits to your health.</a:t>
            </a:r>
          </a:p>
          <a:p>
            <a:pPr algn="just" rtl="0"/>
            <a:r>
              <a:rPr lang="en-US" i="1" dirty="0" smtClean="0"/>
              <a:t>It is probably where vitamin D was ten years ago with respect to its appreciation as a </a:t>
            </a:r>
            <a:r>
              <a:rPr lang="en-US" b="1" i="1" dirty="0" smtClean="0"/>
              <a:t>vital nutrient that has far more benefits than was originally recognized</a:t>
            </a:r>
            <a:r>
              <a:rPr lang="en-US" b="1" dirty="0" smtClean="0"/>
              <a:t>.</a:t>
            </a:r>
            <a:endParaRPr lang="en-US" b="1" dirty="0"/>
          </a:p>
        </p:txBody>
      </p:sp>
      <p:sp>
        <p:nvSpPr>
          <p:cNvPr id="8" name="مستطيل 7"/>
          <p:cNvSpPr/>
          <p:nvPr/>
        </p:nvSpPr>
        <p:spPr>
          <a:xfrm>
            <a:off x="216024" y="3429000"/>
            <a:ext cx="8604448" cy="280831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b="1" dirty="0" smtClean="0"/>
              <a:t>Most people get enough K from their diets to maintain adequate blood clotting, but NOT enough</a:t>
            </a:r>
            <a:r>
              <a:rPr lang="en-US" dirty="0" smtClean="0"/>
              <a:t> to </a:t>
            </a:r>
            <a:r>
              <a:rPr lang="en-US" i="1" dirty="0" smtClean="0"/>
              <a:t>offer protection against the following health problems—and the list is growing:</a:t>
            </a:r>
          </a:p>
          <a:p>
            <a:pPr algn="just" rtl="0"/>
            <a:endParaRPr lang="en-US" i="1" dirty="0" smtClean="0"/>
          </a:p>
          <a:p>
            <a:pPr algn="just" rtl="0">
              <a:buFontTx/>
              <a:buChar char="-"/>
            </a:pPr>
            <a:r>
              <a:rPr lang="en-US" i="1" dirty="0" smtClean="0">
                <a:latin typeface="Times New Roman" pitchFamily="18" charset="0"/>
                <a:cs typeface="Times New Roman" pitchFamily="18" charset="0"/>
              </a:rPr>
              <a:t>Arterial calcification, cardiovascular disease and varicose veins Osteoporosis</a:t>
            </a:r>
          </a:p>
          <a:p>
            <a:pPr algn="just" rtl="0">
              <a:buFontTx/>
              <a:buChar char="-"/>
            </a:pP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Prostate cancer, lung cancer, liver cancer and leukemia</a:t>
            </a:r>
          </a:p>
          <a:p>
            <a:pPr algn="just" rtl="0">
              <a:buFontTx/>
              <a:buChar char="-"/>
            </a:pP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Brain health problems, including dementia, the specifics of which are still being studied</a:t>
            </a:r>
          </a:p>
          <a:p>
            <a:pPr algn="just" rtl="0"/>
            <a:endParaRPr lang="en-US" sz="900"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Vitamin K comes in two forms, and it is important to understand the differences between them before devising your nutritional plan of attack.</a:t>
            </a:r>
            <a:endParaRPr lang="en-US" dirty="0">
              <a:latin typeface="Times New Roman" pitchFamily="18" charset="0"/>
              <a:cs typeface="Times New Roman" pitchFamily="18" charset="0"/>
            </a:endParaRPr>
          </a:p>
        </p:txBody>
      </p:sp>
      <p:sp>
        <p:nvSpPr>
          <p:cNvPr id="9" name="مستطيل 8"/>
          <p:cNvSpPr/>
          <p:nvPr/>
        </p:nvSpPr>
        <p:spPr>
          <a:xfrm>
            <a:off x="1187624" y="35332"/>
            <a:ext cx="5904656"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b="1" dirty="0" smtClean="0">
                <a:hlinkClick r:id="rId3"/>
              </a:rPr>
              <a:t>The Next Big Thing In Health and Nutrition!</a:t>
            </a:r>
            <a:endParaRPr lang="en-US" b="1" dirty="0"/>
          </a:p>
        </p:txBody>
      </p:sp>
      <p:pic>
        <p:nvPicPr>
          <p:cNvPr id="10" name="Picture 2" descr="Curly kale"/>
          <p:cNvPicPr>
            <a:picLocks noChangeAspect="1" noChangeArrowheads="1"/>
          </p:cNvPicPr>
          <p:nvPr/>
        </p:nvPicPr>
        <p:blipFill>
          <a:blip r:embed="rId4" cstate="print"/>
          <a:srcRect/>
          <a:stretch>
            <a:fillRect/>
          </a:stretch>
        </p:blipFill>
        <p:spPr bwMode="auto">
          <a:xfrm>
            <a:off x="5436096" y="548680"/>
            <a:ext cx="3312368" cy="1944216"/>
          </a:xfrm>
          <a:prstGeom prst="rect">
            <a:avLst/>
          </a:prstGeom>
          <a:ln>
            <a:noFill/>
          </a:ln>
          <a:effectLst>
            <a:outerShdw blurRad="292100" dist="139700" dir="2700000" algn="tl" rotWithShape="0">
              <a:srgbClr val="333333">
                <a:alpha val="65000"/>
              </a:srgbClr>
            </a:outerShdw>
          </a:effectLst>
        </p:spPr>
      </p:pic>
      <p:sp>
        <p:nvSpPr>
          <p:cNvPr id="11" name="مستطيل 10"/>
          <p:cNvSpPr/>
          <p:nvPr/>
        </p:nvSpPr>
        <p:spPr>
          <a:xfrm rot="5400000">
            <a:off x="6183660" y="3262799"/>
            <a:ext cx="5674459" cy="246221"/>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000" dirty="0" smtClean="0"/>
              <a:t>http://thevreelandclinic.wordpress.com/2010/08/26/the-next-big-thing-in-health-and-nutrition/</a:t>
            </a:r>
            <a:endParaRPr lang="en-US" sz="1000" dirty="0"/>
          </a:p>
        </p:txBody>
      </p:sp>
      <p:sp>
        <p:nvSpPr>
          <p:cNvPr id="12" name="مستطيل 11"/>
          <p:cNvSpPr/>
          <p:nvPr/>
        </p:nvSpPr>
        <p:spPr>
          <a:xfrm>
            <a:off x="4139952" y="2598003"/>
            <a:ext cx="4716016" cy="83099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1600" b="1" i="1" dirty="0" smtClean="0"/>
              <a:t>This recipe </a:t>
            </a:r>
            <a:r>
              <a:rPr lang="en-US" sz="1600" i="1" dirty="0" smtClean="0"/>
              <a:t>is one we used to have when I was growing up in Holland. Its hearty and a delicious way to get your greens.</a:t>
            </a:r>
            <a:endParaRPr lang="en-US" sz="1600" i="1" dirty="0"/>
          </a:p>
        </p:txBody>
      </p:sp>
      <p:sp>
        <p:nvSpPr>
          <p:cNvPr id="13" name="مستطيل 12"/>
          <p:cNvSpPr/>
          <p:nvPr/>
        </p:nvSpPr>
        <p:spPr>
          <a:xfrm>
            <a:off x="142844" y="6286520"/>
            <a:ext cx="8643998"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dirty="0" smtClean="0"/>
              <a:t>Think What </a:t>
            </a:r>
            <a:r>
              <a:rPr lang="en-US" b="1" dirty="0" smtClean="0"/>
              <a:t>Dates ; Onions ; Garlic </a:t>
            </a:r>
            <a:r>
              <a:rPr lang="ar-SA" b="1" dirty="0" smtClean="0"/>
              <a:t>ثوم</a:t>
            </a:r>
            <a:r>
              <a:rPr lang="en-US" b="1" dirty="0" smtClean="0"/>
              <a:t> ; </a:t>
            </a:r>
            <a:r>
              <a:rPr lang="en-US" sz="1200" b="1" dirty="0" smtClean="0"/>
              <a:t>Peppermint, </a:t>
            </a:r>
            <a:r>
              <a:rPr lang="ar-SA" sz="1200" b="1" dirty="0" smtClean="0"/>
              <a:t> </a:t>
            </a:r>
            <a:r>
              <a:rPr lang="en-US" sz="1200" b="1" dirty="0" err="1" smtClean="0"/>
              <a:t>Mentha</a:t>
            </a:r>
            <a:r>
              <a:rPr lang="en-US" sz="1200" b="1" dirty="0" smtClean="0"/>
              <a:t> , </a:t>
            </a:r>
            <a:r>
              <a:rPr lang="en-US" sz="1200" b="1" dirty="0" err="1" smtClean="0"/>
              <a:t>Piperita</a:t>
            </a:r>
            <a:r>
              <a:rPr lang="en-US" b="1" dirty="0" smtClean="0"/>
              <a:t>  </a:t>
            </a:r>
            <a:r>
              <a:rPr lang="ar-SA" sz="1200" b="1" dirty="0" smtClean="0"/>
              <a:t>أيضا نعناع</a:t>
            </a:r>
            <a:r>
              <a:rPr lang="en-US" b="1" dirty="0" smtClean="0"/>
              <a:t>…” Can Do ?  </a:t>
            </a:r>
            <a:endParaRPr lang="ar-SA" b="1" dirty="0" smtClean="0"/>
          </a:p>
        </p:txBody>
      </p:sp>
    </p:spTree>
  </p:cSld>
  <p:clrMapOvr>
    <a:masterClrMapping/>
  </p:clrMapOvr>
  <p:transition>
    <p:push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a:spLocks noGrp="1" noChangeArrowheads="1"/>
          </p:cNvSpPr>
          <p:nvPr>
            <p:ph type="ftr" sz="quarter" idx="11"/>
          </p:nvPr>
        </p:nvSpPr>
        <p:spPr/>
        <p:txBody>
          <a:bodyPr/>
          <a:lstStyle/>
          <a:p>
            <a:pPr>
              <a:defRPr/>
            </a:pPr>
            <a:r>
              <a:rPr lang="en-US" smtClean="0"/>
              <a:t>JOHALI NutHE2015</a:t>
            </a:r>
            <a:endParaRPr lang="en-US" dirty="0"/>
          </a:p>
        </p:txBody>
      </p:sp>
      <p:sp>
        <p:nvSpPr>
          <p:cNvPr id="2051" name="Rectangle 3"/>
          <p:cNvSpPr>
            <a:spLocks noGrp="1" noChangeArrowheads="1"/>
          </p:cNvSpPr>
          <p:nvPr>
            <p:ph type="subTitle" idx="1"/>
          </p:nvPr>
        </p:nvSpPr>
        <p:spPr>
          <a:xfrm>
            <a:off x="983180" y="1097766"/>
            <a:ext cx="7261228" cy="5643602"/>
          </a:xfrm>
        </p:spPr>
        <p:style>
          <a:lnRef idx="2">
            <a:schemeClr val="accent6"/>
          </a:lnRef>
          <a:fillRef idx="1">
            <a:schemeClr val="lt1"/>
          </a:fillRef>
          <a:effectRef idx="0">
            <a:schemeClr val="accent6"/>
          </a:effectRef>
          <a:fontRef idx="minor">
            <a:schemeClr val="dk1"/>
          </a:fontRef>
        </p:style>
        <p:txBody>
          <a:bodyPr/>
          <a:lstStyle/>
          <a:p>
            <a:pPr algn="ctr" rtl="0" eaLnBrk="1" hangingPunct="1">
              <a:lnSpc>
                <a:spcPct val="80000"/>
              </a:lnSpc>
              <a:defRPr/>
            </a:pPr>
            <a:r>
              <a:rPr lang="en-US" sz="1800" dirty="0" smtClean="0">
                <a:latin typeface="Arial Black" pitchFamily="34" charset="0"/>
              </a:rPr>
              <a:t>EISA  ALI  JOHALI</a:t>
            </a:r>
          </a:p>
          <a:p>
            <a:pPr algn="ctr" rtl="0" eaLnBrk="1" hangingPunct="1">
              <a:lnSpc>
                <a:spcPct val="80000"/>
              </a:lnSpc>
              <a:defRPr/>
            </a:pPr>
            <a:r>
              <a:rPr lang="ar-SA" sz="2400" dirty="0" smtClean="0">
                <a:latin typeface="Arial Black" pitchFamily="34" charset="0"/>
                <a:cs typeface="Monotype Koufi" pitchFamily="2" charset="-78"/>
              </a:rPr>
              <a:t>عيسى بن علي </a:t>
            </a:r>
            <a:r>
              <a:rPr lang="ar-SA" sz="2400" dirty="0" err="1" smtClean="0">
                <a:latin typeface="Arial Black" pitchFamily="34" charset="0"/>
                <a:cs typeface="Monotype Koufi" pitchFamily="2" charset="-78"/>
              </a:rPr>
              <a:t>الجوحلي</a:t>
            </a:r>
            <a:endParaRPr lang="en-US" sz="2400" dirty="0" smtClean="0">
              <a:latin typeface="Arial Black" pitchFamily="34" charset="0"/>
              <a:cs typeface="Monotype Koufi" pitchFamily="2" charset="-78"/>
            </a:endParaRPr>
          </a:p>
          <a:p>
            <a:pPr algn="ctr" rtl="0" eaLnBrk="1" hangingPunct="1">
              <a:lnSpc>
                <a:spcPct val="80000"/>
              </a:lnSpc>
              <a:defRPr/>
            </a:pPr>
            <a:endParaRPr lang="en-US" sz="1800" b="1" i="1" dirty="0" smtClean="0"/>
          </a:p>
          <a:p>
            <a:pPr algn="ctr" rtl="0" eaLnBrk="1" hangingPunct="1">
              <a:lnSpc>
                <a:spcPct val="80000"/>
              </a:lnSpc>
              <a:defRPr/>
            </a:pPr>
            <a:r>
              <a:rPr lang="en-US" sz="1800" b="1" i="1" dirty="0" smtClean="0"/>
              <a:t>A Lecturer</a:t>
            </a:r>
          </a:p>
          <a:p>
            <a:pPr marL="177800" algn="ctr" rtl="0" eaLnBrk="1" hangingPunct="1">
              <a:lnSpc>
                <a:spcPct val="80000"/>
              </a:lnSpc>
              <a:buFont typeface="Arial" pitchFamily="34" charset="0"/>
              <a:buChar char="•"/>
              <a:defRPr/>
            </a:pPr>
            <a:r>
              <a:rPr lang="en-US" sz="1800" b="1" i="1" dirty="0" smtClean="0"/>
              <a:t> </a:t>
            </a:r>
            <a:r>
              <a:rPr lang="en-US" sz="1400" b="1" i="1" dirty="0" smtClean="0"/>
              <a:t>Bachelor A. M. Sc. Heath Education, KSU 1407 /1987 </a:t>
            </a:r>
          </a:p>
          <a:p>
            <a:pPr marL="177800" algn="ctr" rtl="0" eaLnBrk="1" hangingPunct="1">
              <a:lnSpc>
                <a:spcPct val="80000"/>
              </a:lnSpc>
              <a:buFont typeface="Arial" pitchFamily="34" charset="0"/>
              <a:buChar char="•"/>
              <a:defRPr/>
            </a:pPr>
            <a:r>
              <a:rPr lang="en-US" sz="1400" b="1" i="1" dirty="0" smtClean="0"/>
              <a:t>Short Fellowship Planning Health Professions Education, UIC, USA 199</a:t>
            </a:r>
          </a:p>
          <a:p>
            <a:pPr marL="177800" algn="ctr" rtl="0" eaLnBrk="1" hangingPunct="1">
              <a:lnSpc>
                <a:spcPct val="80000"/>
              </a:lnSpc>
              <a:buFont typeface="Arial" pitchFamily="34" charset="0"/>
              <a:buChar char="•"/>
              <a:defRPr/>
            </a:pPr>
            <a:r>
              <a:rPr lang="en-US" sz="1400" b="1" i="1" dirty="0" smtClean="0"/>
              <a:t>MA (Ed.) Philosophies and Sciences of Teaching, Learning and Curriculum in Nursing, UK 1995</a:t>
            </a:r>
          </a:p>
          <a:p>
            <a:pPr marL="177800" algn="ctr" rtl="0" eaLnBrk="1" hangingPunct="1">
              <a:lnSpc>
                <a:spcPct val="80000"/>
              </a:lnSpc>
              <a:defRPr/>
            </a:pPr>
            <a:r>
              <a:rPr lang="en-US" sz="1600" b="1" dirty="0" smtClean="0"/>
              <a:t>+</a:t>
            </a:r>
          </a:p>
          <a:p>
            <a:pPr marL="177800" algn="ctr" rtl="0" eaLnBrk="1" hangingPunct="1">
              <a:lnSpc>
                <a:spcPct val="80000"/>
              </a:lnSpc>
              <a:buFont typeface="Arial" pitchFamily="34" charset="0"/>
              <a:buChar char="•"/>
              <a:defRPr/>
            </a:pPr>
            <a:r>
              <a:rPr lang="en-US" sz="1400" b="1" i="1" dirty="0" smtClean="0"/>
              <a:t>PhD Health Sciences By Accrediting Prior Experiences, Hill University Sept. 2011</a:t>
            </a:r>
          </a:p>
          <a:p>
            <a:pPr algn="ctr" rtl="0" eaLnBrk="1" hangingPunct="1">
              <a:lnSpc>
                <a:spcPct val="80000"/>
              </a:lnSpc>
              <a:defRPr/>
            </a:pPr>
            <a:endParaRPr lang="en-US" sz="1800" dirty="0" smtClean="0"/>
          </a:p>
          <a:p>
            <a:pPr algn="ctr" rtl="0" eaLnBrk="1" hangingPunct="1">
              <a:lnSpc>
                <a:spcPct val="80000"/>
              </a:lnSpc>
              <a:defRPr/>
            </a:pPr>
            <a:r>
              <a:rPr lang="en-US" sz="1800" dirty="0" smtClean="0"/>
              <a:t>Author of Two Published Books &amp; 3 Projected</a:t>
            </a:r>
          </a:p>
          <a:p>
            <a:pPr algn="ctr" rtl="0" eaLnBrk="1" hangingPunct="1">
              <a:lnSpc>
                <a:spcPct val="80000"/>
              </a:lnSpc>
              <a:defRPr/>
            </a:pPr>
            <a:endParaRPr lang="en-US" sz="1800" dirty="0" smtClean="0"/>
          </a:p>
          <a:p>
            <a:pPr algn="ctr" rtl="0" eaLnBrk="1" hangingPunct="1">
              <a:lnSpc>
                <a:spcPct val="80000"/>
              </a:lnSpc>
              <a:defRPr/>
            </a:pPr>
            <a:r>
              <a:rPr lang="en-US" sz="1800" dirty="0" smtClean="0"/>
              <a:t> </a:t>
            </a:r>
          </a:p>
          <a:p>
            <a:pPr algn="ctr" rtl="0" eaLnBrk="1" hangingPunct="1">
              <a:lnSpc>
                <a:spcPct val="80000"/>
              </a:lnSpc>
              <a:defRPr/>
            </a:pPr>
            <a:r>
              <a:rPr lang="en-US" sz="2000" dirty="0" smtClean="0">
                <a:hlinkClick r:id="rId2"/>
              </a:rPr>
              <a:t>http://faculty.ksu.edu.sa/JOHALI/default.aspx</a:t>
            </a:r>
            <a:r>
              <a:rPr lang="en-US" sz="2000" dirty="0" smtClean="0"/>
              <a:t> </a:t>
            </a:r>
          </a:p>
          <a:p>
            <a:pPr algn="ctr" rtl="0" eaLnBrk="1" hangingPunct="1">
              <a:lnSpc>
                <a:spcPct val="80000"/>
              </a:lnSpc>
              <a:defRPr/>
            </a:pPr>
            <a:r>
              <a:rPr lang="en-US" sz="1800" dirty="0" smtClean="0">
                <a:hlinkClick r:id="rId3"/>
              </a:rPr>
              <a:t>Johali59@hotmail.com</a:t>
            </a:r>
            <a:r>
              <a:rPr lang="en-US" sz="1800" dirty="0" smtClean="0"/>
              <a:t> WL Messengers NutHE2015</a:t>
            </a:r>
          </a:p>
          <a:p>
            <a:pPr algn="ctr" rtl="0" eaLnBrk="1" hangingPunct="1">
              <a:lnSpc>
                <a:spcPct val="80000"/>
              </a:lnSpc>
              <a:defRPr/>
            </a:pPr>
            <a:r>
              <a:rPr lang="en-US" sz="1800" dirty="0" smtClean="0">
                <a:hlinkClick r:id="rId4" tooltip="View public profile"/>
              </a:rPr>
              <a:t>http://sa.linkedin.com/pub/eisa-johali/31/3a6/896</a:t>
            </a:r>
            <a:r>
              <a:rPr lang="en-US" sz="1800" dirty="0" smtClean="0"/>
              <a:t>  </a:t>
            </a:r>
          </a:p>
          <a:p>
            <a:pPr algn="ctr" rtl="0" eaLnBrk="1" hangingPunct="1">
              <a:lnSpc>
                <a:spcPct val="80000"/>
              </a:lnSpc>
              <a:defRPr/>
            </a:pPr>
            <a:r>
              <a:rPr lang="en-US" sz="1800" dirty="0" smtClean="0">
                <a:hlinkClick r:id="rId5"/>
              </a:rPr>
              <a:t>https://twitter.com/TheNature2011</a:t>
            </a:r>
            <a:r>
              <a:rPr lang="en-US" sz="1800" dirty="0" smtClean="0"/>
              <a:t>  </a:t>
            </a:r>
            <a:r>
              <a:rPr lang="en-US" sz="1800" dirty="0" err="1" smtClean="0"/>
              <a:t>Eisa</a:t>
            </a:r>
            <a:r>
              <a:rPr lang="en-US" sz="1800" dirty="0" smtClean="0"/>
              <a:t> </a:t>
            </a:r>
            <a:r>
              <a:rPr lang="en-US" sz="1800" dirty="0" err="1" smtClean="0"/>
              <a:t>Johali</a:t>
            </a:r>
            <a:endParaRPr lang="en-US" sz="1800" dirty="0" smtClean="0"/>
          </a:p>
          <a:p>
            <a:pPr algn="ctr" rtl="0" eaLnBrk="1" hangingPunct="1">
              <a:lnSpc>
                <a:spcPct val="80000"/>
              </a:lnSpc>
              <a:defRPr/>
            </a:pPr>
            <a:r>
              <a:rPr lang="en-US" sz="1600" dirty="0" smtClean="0"/>
              <a:t> </a:t>
            </a:r>
          </a:p>
          <a:p>
            <a:pPr algn="ctr" rtl="0" eaLnBrk="1" hangingPunct="1">
              <a:lnSpc>
                <a:spcPct val="80000"/>
              </a:lnSpc>
              <a:defRPr/>
            </a:pPr>
            <a:endParaRPr lang="en-US" sz="1600" dirty="0" smtClean="0"/>
          </a:p>
        </p:txBody>
      </p:sp>
      <p:sp>
        <p:nvSpPr>
          <p:cNvPr id="2055" name="Rectangle 7"/>
          <p:cNvSpPr>
            <a:spLocks noChangeArrowheads="1"/>
          </p:cNvSpPr>
          <p:nvPr/>
        </p:nvSpPr>
        <p:spPr bwMode="auto">
          <a:xfrm>
            <a:off x="2267744" y="404664"/>
            <a:ext cx="4500594" cy="64807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nchor="ctr"/>
          <a:lstStyle/>
          <a:p>
            <a:pPr algn="ctr">
              <a:defRPr/>
            </a:pPr>
            <a:r>
              <a:rPr lang="ar-SA" sz="3200" dirty="0">
                <a:solidFill>
                  <a:srgbClr val="00FF99"/>
                </a:solidFill>
                <a:effectLst>
                  <a:outerShdw blurRad="38100" dist="38100" dir="2700000" algn="tl">
                    <a:srgbClr val="000000"/>
                  </a:outerShdw>
                </a:effectLst>
                <a:latin typeface="AGA Arabesque" pitchFamily="2" charset="2"/>
                <a:cs typeface="Diwani Bent" pitchFamily="2" charset="-78"/>
              </a:rPr>
              <a:t>بسم الله الرحمن الرحيم</a:t>
            </a:r>
            <a:endParaRPr lang="en-US" sz="3200" dirty="0">
              <a:solidFill>
                <a:srgbClr val="00FF99"/>
              </a:solidFill>
              <a:effectLst>
                <a:outerShdw blurRad="38100" dist="38100" dir="2700000" algn="tl">
                  <a:srgbClr val="000000"/>
                </a:outerShdw>
              </a:effectLst>
              <a:latin typeface="AGA Arabesque" pitchFamily="2" charset="2"/>
              <a:cs typeface="Diwani Bent" pitchFamily="2" charset="-78"/>
            </a:endParaRPr>
          </a:p>
        </p:txBody>
      </p:sp>
      <p:pic>
        <p:nvPicPr>
          <p:cNvPr id="7178" name="Picture 5" descr="BD04972_"/>
          <p:cNvPicPr>
            <a:picLocks noChangeAspect="1" noChangeArrowheads="1"/>
          </p:cNvPicPr>
          <p:nvPr/>
        </p:nvPicPr>
        <p:blipFill>
          <a:blip r:embed="rId6" cstate="print"/>
          <a:srcRect/>
          <a:stretch>
            <a:fillRect/>
          </a:stretch>
        </p:blipFill>
        <p:spPr bwMode="auto">
          <a:xfrm>
            <a:off x="8494713" y="0"/>
            <a:ext cx="649287" cy="577850"/>
          </a:xfrm>
          <a:prstGeom prst="rect">
            <a:avLst/>
          </a:prstGeom>
          <a:noFill/>
          <a:ln w="9525">
            <a:noFill/>
            <a:miter lim="800000"/>
            <a:headEnd/>
            <a:tailEnd/>
          </a:ln>
        </p:spPr>
      </p:pic>
      <p:sp>
        <p:nvSpPr>
          <p:cNvPr id="14" name="عنصر نائب للتاريخ 13"/>
          <p:cNvSpPr>
            <a:spLocks noGrp="1"/>
          </p:cNvSpPr>
          <p:nvPr>
            <p:ph type="dt" sz="quarter" idx="10"/>
          </p:nvPr>
        </p:nvSpPr>
        <p:spPr/>
        <p:txBody>
          <a:bodyPr/>
          <a:lstStyle/>
          <a:p>
            <a:pPr>
              <a:defRPr/>
            </a:pPr>
            <a:r>
              <a:rPr lang="ar-SA" smtClean="0"/>
              <a:t>CHS465</a:t>
            </a:r>
            <a:endParaRPr lang="en-US" dirty="0"/>
          </a:p>
        </p:txBody>
      </p:sp>
      <p:sp>
        <p:nvSpPr>
          <p:cNvPr id="15" name="عنصر نائب لرقم الشريحة 14"/>
          <p:cNvSpPr>
            <a:spLocks noGrp="1"/>
          </p:cNvSpPr>
          <p:nvPr>
            <p:ph type="sldNum" sz="quarter" idx="12"/>
          </p:nvPr>
        </p:nvSpPr>
        <p:spPr/>
        <p:txBody>
          <a:bodyPr/>
          <a:lstStyle/>
          <a:p>
            <a:pPr>
              <a:defRPr/>
            </a:pPr>
            <a:fld id="{293B550A-84CC-4599-8F89-5D109A743ACA}" type="slidenum">
              <a:rPr lang="ar-SA" smtClean="0"/>
              <a:pPr>
                <a:defRPr/>
              </a:pPr>
              <a:t>2</a:t>
            </a:fld>
            <a:endParaRPr lang="en-US" dirty="0"/>
          </a:p>
        </p:txBody>
      </p:sp>
      <p:sp>
        <p:nvSpPr>
          <p:cNvPr id="16" name="سهم للأسفل 15"/>
          <p:cNvSpPr/>
          <p:nvPr/>
        </p:nvSpPr>
        <p:spPr>
          <a:xfrm>
            <a:off x="4087368" y="4221088"/>
            <a:ext cx="484632" cy="50006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pic>
        <p:nvPicPr>
          <p:cNvPr id="10" name="Picture 6" descr="https://pbs.twimg.com/profile_images/438764424891875328/zk3qufs0_bigger.jpeg">
            <a:hlinkClick r:id="rId7" tooltip="Eat This, Not That!"/>
          </p:cNvPr>
          <p:cNvPicPr>
            <a:picLocks noChangeAspect="1" noChangeArrowheads="1"/>
          </p:cNvPicPr>
          <p:nvPr/>
        </p:nvPicPr>
        <p:blipFill>
          <a:blip r:embed="rId8" cstate="print"/>
          <a:srcRect/>
          <a:stretch>
            <a:fillRect/>
          </a:stretch>
        </p:blipFill>
        <p:spPr bwMode="auto">
          <a:xfrm>
            <a:off x="35496" y="1"/>
            <a:ext cx="548679" cy="548679"/>
          </a:xfrm>
          <a:prstGeom prst="rect">
            <a:avLst/>
          </a:prstGeom>
          <a:noFill/>
        </p:spPr>
      </p:pic>
      <p:sp>
        <p:nvSpPr>
          <p:cNvPr id="11" name="مستطيل 10"/>
          <p:cNvSpPr/>
          <p:nvPr/>
        </p:nvSpPr>
        <p:spPr>
          <a:xfrm>
            <a:off x="1714480" y="6072206"/>
            <a:ext cx="587859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defPPr>
              <a:defRPr lang="en-US"/>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0"/>
            <a:r>
              <a:rPr lang="en-US" dirty="0" smtClean="0"/>
              <a:t>NEW     </a:t>
            </a:r>
            <a:r>
              <a:rPr lang="en-US" dirty="0" smtClean="0">
                <a:hlinkClick r:id="rId9"/>
              </a:rPr>
              <a:t>https://wiki.answers.com/Q/User:Johaliask</a:t>
            </a:r>
            <a:r>
              <a:rPr lang="en-US" dirty="0" smtClean="0"/>
              <a:t> </a:t>
            </a:r>
            <a:endParaRPr lang="ar-SA" dirty="0"/>
          </a:p>
        </p:txBody>
      </p:sp>
    </p:spTree>
  </p:cSld>
  <p:clrMapOvr>
    <a:masterClrMapping/>
  </p:clrMapOvr>
  <p:transition>
    <p:push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20</a:t>
            </a:fld>
            <a:endParaRPr lang="en-US"/>
          </a:p>
        </p:txBody>
      </p:sp>
      <p:pic>
        <p:nvPicPr>
          <p:cNvPr id="7" name="Picture 2"/>
          <p:cNvPicPr>
            <a:picLocks noChangeAspect="1" noChangeArrowheads="1"/>
          </p:cNvPicPr>
          <p:nvPr/>
        </p:nvPicPr>
        <p:blipFill>
          <a:blip r:embed="rId3" cstate="print"/>
          <a:srcRect/>
          <a:stretch>
            <a:fillRect/>
          </a:stretch>
        </p:blipFill>
        <p:spPr bwMode="auto">
          <a:xfrm>
            <a:off x="3851920" y="1"/>
            <a:ext cx="1108314" cy="620688"/>
          </a:xfrm>
          <a:prstGeom prst="rect">
            <a:avLst/>
          </a:prstGeom>
          <a:noFill/>
          <a:ln w="9525">
            <a:noFill/>
            <a:miter lim="800000"/>
            <a:headEnd/>
            <a:tailEnd/>
          </a:ln>
          <a:effectLst/>
        </p:spPr>
      </p:pic>
      <p:sp>
        <p:nvSpPr>
          <p:cNvPr id="8" name="مستطيل 7"/>
          <p:cNvSpPr/>
          <p:nvPr/>
        </p:nvSpPr>
        <p:spPr>
          <a:xfrm>
            <a:off x="1547664" y="620688"/>
            <a:ext cx="5616624"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en-US" dirty="0" smtClean="0"/>
              <a:t>WHAT YOU EAT ? - Nutrition You  Are What You Eat </a:t>
            </a:r>
            <a:endParaRPr lang="en-US" dirty="0"/>
          </a:p>
        </p:txBody>
      </p:sp>
      <p:sp>
        <p:nvSpPr>
          <p:cNvPr id="10" name="مستطيل 9"/>
          <p:cNvSpPr/>
          <p:nvPr/>
        </p:nvSpPr>
        <p:spPr>
          <a:xfrm>
            <a:off x="251520" y="980728"/>
            <a:ext cx="8640960" cy="5940088"/>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sz="2000" b="1" dirty="0" smtClean="0"/>
              <a:t>Eat a Variety of Foods</a:t>
            </a:r>
          </a:p>
          <a:p>
            <a:pPr algn="just" rtl="0"/>
            <a:endParaRPr lang="en-US" sz="1000" b="1" dirty="0" smtClean="0"/>
          </a:p>
          <a:p>
            <a:pPr algn="just" rtl="0"/>
            <a:r>
              <a:rPr lang="en-US" dirty="0" smtClean="0"/>
              <a:t>Foods contain combinations of nutrients and other healthful substances. </a:t>
            </a:r>
            <a:r>
              <a:rPr lang="en-US" b="1" i="1" dirty="0" smtClean="0"/>
              <a:t>No</a:t>
            </a:r>
            <a:r>
              <a:rPr lang="en-US" dirty="0" smtClean="0"/>
              <a:t> </a:t>
            </a:r>
            <a:r>
              <a:rPr lang="en-US" b="1" i="1" dirty="0" smtClean="0"/>
              <a:t>single food can supply all nutrients in the amounts you need.</a:t>
            </a:r>
            <a:r>
              <a:rPr lang="en-US" dirty="0" smtClean="0"/>
              <a:t> For example, oranges provide vitamin C but no vitamin B</a:t>
            </a:r>
            <a:r>
              <a:rPr lang="en-US" baseline="-25000" dirty="0" smtClean="0"/>
              <a:t>12</a:t>
            </a:r>
            <a:r>
              <a:rPr lang="en-US" dirty="0" smtClean="0"/>
              <a:t>; cheese provides vitamin B</a:t>
            </a:r>
            <a:r>
              <a:rPr lang="en-US" baseline="-25000" dirty="0" smtClean="0"/>
              <a:t>12</a:t>
            </a:r>
            <a:r>
              <a:rPr lang="en-US" dirty="0" smtClean="0"/>
              <a:t> but no vitamin C. To make sure you get all of the nutrients and other substances needed for health, choose the recommended number of daily servings from each of the </a:t>
            </a:r>
            <a:r>
              <a:rPr lang="en-US" b="1" dirty="0" smtClean="0"/>
              <a:t>five major food groups</a:t>
            </a:r>
            <a:r>
              <a:rPr lang="en-US" dirty="0" smtClean="0"/>
              <a:t>; </a:t>
            </a:r>
            <a:r>
              <a:rPr lang="en-US" i="1" dirty="0" smtClean="0"/>
              <a:t>grains, vegetables, fruits, milk, meat and beans </a:t>
            </a:r>
            <a:r>
              <a:rPr lang="en-US" b="1" dirty="0" smtClean="0"/>
              <a:t>:</a:t>
            </a:r>
          </a:p>
          <a:p>
            <a:pPr marL="268288" algn="just" rtl="0">
              <a:tabLst>
                <a:tab pos="95250" algn="l"/>
              </a:tabLst>
            </a:pPr>
            <a:r>
              <a:rPr lang="en-US" b="1" dirty="0" smtClean="0"/>
              <a:t>- Vegetarian Diets and Nutritional Requirements </a:t>
            </a:r>
          </a:p>
          <a:p>
            <a:pPr marL="268288" algn="just" rtl="0">
              <a:buFontTx/>
              <a:buChar char="-"/>
              <a:tabLst>
                <a:tab pos="95250" algn="l"/>
              </a:tabLst>
            </a:pPr>
            <a:r>
              <a:rPr lang="en-US" b="1" dirty="0" smtClean="0"/>
              <a:t> Maintain a Healthy Weight</a:t>
            </a:r>
          </a:p>
          <a:p>
            <a:pPr marL="268288" algn="just" rtl="0">
              <a:buFontTx/>
              <a:buChar char="-"/>
              <a:tabLst>
                <a:tab pos="95250" algn="l"/>
              </a:tabLst>
            </a:pPr>
            <a:r>
              <a:rPr lang="en-US" b="1" dirty="0" smtClean="0"/>
              <a:t> Decrease Calorie Intake</a:t>
            </a:r>
          </a:p>
          <a:p>
            <a:pPr marL="268288" algn="just" rtl="0">
              <a:buFontTx/>
              <a:buChar char="-"/>
              <a:tabLst>
                <a:tab pos="95250" algn="l"/>
              </a:tabLst>
            </a:pPr>
            <a:r>
              <a:rPr lang="en-US" b="1" dirty="0" smtClean="0"/>
              <a:t> Eat Plenty of Grains, Vegetables, and Fruits</a:t>
            </a:r>
          </a:p>
          <a:p>
            <a:pPr marL="268288" algn="just" rtl="0">
              <a:tabLst>
                <a:tab pos="95250" algn="l"/>
              </a:tabLst>
            </a:pPr>
            <a:endParaRPr lang="en-US" sz="1200" b="1" dirty="0" smtClean="0"/>
          </a:p>
          <a:p>
            <a:pPr marL="173038" algn="just" rtl="0"/>
            <a:r>
              <a:rPr lang="en-US" sz="1600" b="1" i="1" dirty="0" smtClean="0"/>
              <a:t>Food for health and well-being is not a new idea</a:t>
            </a:r>
            <a:r>
              <a:rPr lang="en-US" sz="1600" dirty="0" smtClean="0"/>
              <a:t>. </a:t>
            </a:r>
            <a:r>
              <a:rPr lang="en-US" sz="1600" b="1" i="1" dirty="0" smtClean="0"/>
              <a:t>The Egyptians, Greeks, Chinese, Romans  and Islamic G. Age believed that certain foods were natural cure-alls</a:t>
            </a:r>
            <a:r>
              <a:rPr lang="en-US" sz="1600" dirty="0" smtClean="0"/>
              <a:t>. </a:t>
            </a:r>
          </a:p>
          <a:p>
            <a:pPr marL="173038" algn="just" rtl="0"/>
            <a:endParaRPr lang="en-US" sz="1600" b="1" dirty="0" smtClean="0"/>
          </a:p>
          <a:p>
            <a:pPr marL="173038" algn="just" rtl="0"/>
            <a:r>
              <a:rPr lang="en-US" sz="1600" i="1" dirty="0" smtClean="0"/>
              <a:t>Poppy juice was used to kill pain, strawberry roots to treat mad-dog bites. Crocodile blood was recommended for failing eyesight. </a:t>
            </a:r>
          </a:p>
          <a:p>
            <a:pPr marL="173038" algn="just" rtl="0"/>
            <a:endParaRPr lang="en-US" sz="1600" dirty="0" smtClean="0"/>
          </a:p>
          <a:p>
            <a:pPr marL="173038" algn="just" rtl="0"/>
            <a:r>
              <a:rPr lang="en-US" sz="1600" dirty="0" smtClean="0"/>
              <a:t>Here are some foods that are currently thought to be good for you</a:t>
            </a:r>
          </a:p>
          <a:p>
            <a:pPr marL="268288" algn="just" rtl="0">
              <a:buFontTx/>
              <a:buChar char="-"/>
              <a:tabLst>
                <a:tab pos="95250" algn="l"/>
              </a:tabLst>
            </a:pPr>
            <a:r>
              <a:rPr lang="en-US" sz="1600" b="1" dirty="0" smtClean="0"/>
              <a:t>Read   Smart Food, Junk Food  : </a:t>
            </a:r>
          </a:p>
          <a:p>
            <a:pPr marL="536575" algn="just" rtl="0"/>
            <a:r>
              <a:rPr lang="en-US" sz="1600" b="1" dirty="0" smtClean="0">
                <a:hlinkClick r:id="rId4"/>
              </a:rPr>
              <a:t>http://www.factmonster.com/ipka/A0768674.html</a:t>
            </a:r>
            <a:r>
              <a:rPr lang="en-US" sz="1600" b="1" dirty="0" smtClean="0"/>
              <a:t> </a:t>
            </a:r>
          </a:p>
        </p:txBody>
      </p:sp>
    </p:spTree>
  </p:cSld>
  <p:clrMapOvr>
    <a:masterClrMapping/>
  </p:clrMapOvr>
  <p:transition>
    <p:push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ذييل 4"/>
          <p:cNvSpPr>
            <a:spLocks noGrp="1"/>
          </p:cNvSpPr>
          <p:nvPr>
            <p:ph type="ftr" sz="quarter" idx="11"/>
          </p:nvPr>
        </p:nvSpPr>
        <p:spPr>
          <a:xfrm>
            <a:off x="3275856" y="6453336"/>
            <a:ext cx="2895600" cy="280119"/>
          </a:xfrm>
        </p:spPr>
        <p:txBody>
          <a:bodyPr/>
          <a:lstStyle/>
          <a:p>
            <a:pPr>
              <a:defRPr/>
            </a:pPr>
            <a:r>
              <a:rPr lang="en-US" smtClean="0"/>
              <a:t>JOHALI NutHE2015</a:t>
            </a:r>
            <a:endParaRPr lang="en-US" dirty="0"/>
          </a:p>
        </p:txBody>
      </p:sp>
      <p:sp>
        <p:nvSpPr>
          <p:cNvPr id="6" name="عنصر نائب لرقم الشريحة 5"/>
          <p:cNvSpPr>
            <a:spLocks noGrp="1"/>
          </p:cNvSpPr>
          <p:nvPr>
            <p:ph type="sldNum" sz="quarter" idx="12"/>
          </p:nvPr>
        </p:nvSpPr>
        <p:spPr>
          <a:xfrm>
            <a:off x="8369696" y="6245225"/>
            <a:ext cx="594792" cy="476250"/>
          </a:xfrm>
        </p:spPr>
        <p:txBody>
          <a:bodyPr/>
          <a:lstStyle/>
          <a:p>
            <a:pPr>
              <a:defRPr/>
            </a:pPr>
            <a:fld id="{A708270E-015C-4881-B702-55FF87DFE7A5}" type="slidenum">
              <a:rPr lang="ar-SA" smtClean="0"/>
              <a:pPr>
                <a:defRPr/>
              </a:pPr>
              <a:t>21</a:t>
            </a:fld>
            <a:endParaRPr lang="en-US"/>
          </a:p>
        </p:txBody>
      </p:sp>
      <p:pic>
        <p:nvPicPr>
          <p:cNvPr id="144386" name="Picture 2"/>
          <p:cNvPicPr>
            <a:picLocks noChangeAspect="1" noChangeArrowheads="1"/>
          </p:cNvPicPr>
          <p:nvPr/>
        </p:nvPicPr>
        <p:blipFill>
          <a:blip r:embed="rId3" cstate="print"/>
          <a:srcRect/>
          <a:stretch>
            <a:fillRect/>
          </a:stretch>
        </p:blipFill>
        <p:spPr bwMode="auto">
          <a:xfrm>
            <a:off x="1331641" y="836712"/>
            <a:ext cx="6768752" cy="3885765"/>
          </a:xfrm>
          <a:prstGeom prst="rect">
            <a:avLst/>
          </a:prstGeom>
          <a:noFill/>
          <a:ln w="9525">
            <a:noFill/>
            <a:miter lim="800000"/>
            <a:headEnd/>
            <a:tailEnd/>
          </a:ln>
        </p:spPr>
      </p:pic>
      <p:sp>
        <p:nvSpPr>
          <p:cNvPr id="8" name="مستطيل 7"/>
          <p:cNvSpPr/>
          <p:nvPr/>
        </p:nvSpPr>
        <p:spPr>
          <a:xfrm>
            <a:off x="2592288" y="6093296"/>
            <a:ext cx="4572000" cy="261610"/>
          </a:xfrm>
          <a:prstGeom prst="rect">
            <a:avLst/>
          </a:prstGeom>
        </p:spPr>
        <p:txBody>
          <a:bodyPr>
            <a:spAutoFit/>
          </a:bodyPr>
          <a:lstStyle/>
          <a:p>
            <a:pPr algn="ctr" rtl="0"/>
            <a:r>
              <a:rPr lang="en-US" sz="1100" dirty="0" smtClean="0"/>
              <a:t> </a:t>
            </a:r>
            <a:r>
              <a:rPr lang="ar-SA" sz="1100" dirty="0" smtClean="0"/>
              <a:t> </a:t>
            </a:r>
            <a:r>
              <a:rPr lang="en-US" sz="1100" dirty="0" smtClean="0">
                <a:hlinkClick r:id="rId4"/>
              </a:rPr>
              <a:t>http://www.utahloy.com/gz/content/departments/pe/pe_health.htm</a:t>
            </a:r>
            <a:r>
              <a:rPr lang="en-US" sz="1100" dirty="0" smtClean="0"/>
              <a:t> </a:t>
            </a:r>
            <a:endParaRPr lang="ar-SA" sz="1100" dirty="0"/>
          </a:p>
        </p:txBody>
      </p:sp>
      <p:sp>
        <p:nvSpPr>
          <p:cNvPr id="9" name="مستطيل 8"/>
          <p:cNvSpPr/>
          <p:nvPr/>
        </p:nvSpPr>
        <p:spPr>
          <a:xfrm>
            <a:off x="5400600" y="6551766"/>
            <a:ext cx="3851920" cy="261610"/>
          </a:xfrm>
          <a:prstGeom prst="rect">
            <a:avLst/>
          </a:prstGeom>
        </p:spPr>
        <p:txBody>
          <a:bodyPr wrap="square">
            <a:spAutoFit/>
          </a:bodyPr>
          <a:lstStyle/>
          <a:p>
            <a:pPr algn="ctr" rtl="0"/>
            <a:r>
              <a:rPr lang="en-US" sz="1100" dirty="0" smtClean="0">
                <a:hlinkClick r:id="rId5"/>
              </a:rPr>
              <a:t>http://faculty.ksu.edu.sa/Norah%2520ALsadhan/Pictures</a:t>
            </a:r>
            <a:r>
              <a:rPr lang="en-US" sz="1100" dirty="0" smtClean="0"/>
              <a:t> </a:t>
            </a:r>
            <a:endParaRPr lang="ar-SA" sz="1100" dirty="0"/>
          </a:p>
        </p:txBody>
      </p:sp>
      <p:sp>
        <p:nvSpPr>
          <p:cNvPr id="10" name="مستطيل 9"/>
          <p:cNvSpPr/>
          <p:nvPr/>
        </p:nvSpPr>
        <p:spPr>
          <a:xfrm>
            <a:off x="72008" y="6207115"/>
            <a:ext cx="3131840" cy="246221"/>
          </a:xfrm>
          <a:prstGeom prst="rect">
            <a:avLst/>
          </a:prstGeom>
        </p:spPr>
        <p:txBody>
          <a:bodyPr wrap="square">
            <a:spAutoFit/>
          </a:bodyPr>
          <a:lstStyle/>
          <a:p>
            <a:pPr algn="ctr" rtl="0"/>
            <a:r>
              <a:rPr lang="en-US" sz="1000" dirty="0" smtClean="0">
                <a:hlinkClick r:id="rId6"/>
              </a:rPr>
              <a:t>www.nche.org/ypc_8component.gif&amp;imgrefurl</a:t>
            </a:r>
            <a:r>
              <a:rPr lang="en-US" sz="1000" dirty="0" smtClean="0"/>
              <a:t> </a:t>
            </a:r>
            <a:endParaRPr lang="ar-SA" sz="1000" dirty="0"/>
          </a:p>
        </p:txBody>
      </p:sp>
      <p:sp>
        <p:nvSpPr>
          <p:cNvPr id="11" name="مستطيل 10"/>
          <p:cNvSpPr/>
          <p:nvPr/>
        </p:nvSpPr>
        <p:spPr>
          <a:xfrm>
            <a:off x="3131840" y="6294512"/>
            <a:ext cx="3744416" cy="230832"/>
          </a:xfrm>
          <a:prstGeom prst="rect">
            <a:avLst/>
          </a:prstGeom>
        </p:spPr>
        <p:txBody>
          <a:bodyPr wrap="square">
            <a:spAutoFit/>
          </a:bodyPr>
          <a:lstStyle/>
          <a:p>
            <a:pPr algn="l" rtl="0"/>
            <a:r>
              <a:rPr lang="en-US" sz="900" b="1" dirty="0" smtClean="0">
                <a:hlinkClick r:id="rId7"/>
              </a:rPr>
              <a:t>http://www.dhs.state.il.us/OneNetLibrary/3/image</a:t>
            </a:r>
            <a:r>
              <a:rPr lang="en-US" sz="900" b="1" dirty="0" smtClean="0"/>
              <a:t> </a:t>
            </a:r>
            <a:endParaRPr lang="ar-SA" sz="900" b="1" dirty="0"/>
          </a:p>
        </p:txBody>
      </p:sp>
      <p:sp>
        <p:nvSpPr>
          <p:cNvPr id="12" name="مستطيل 11"/>
          <p:cNvSpPr/>
          <p:nvPr/>
        </p:nvSpPr>
        <p:spPr>
          <a:xfrm>
            <a:off x="251520" y="0"/>
            <a:ext cx="3228512"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000" b="1" i="1" dirty="0" smtClean="0">
                <a:solidFill>
                  <a:schemeClr val="tx2"/>
                </a:solidFill>
                <a:effectLst>
                  <a:outerShdw blurRad="38100" dist="38100" dir="2700000" algn="tl">
                    <a:srgbClr val="000000"/>
                  </a:outerShdw>
                </a:effectLst>
                <a:latin typeface="Arial Black" pitchFamily="34" charset="0"/>
              </a:rPr>
              <a:t>Ideal  Wellness Model</a:t>
            </a:r>
            <a:endParaRPr lang="ar-SA" sz="2000" dirty="0"/>
          </a:p>
        </p:txBody>
      </p:sp>
      <p:sp>
        <p:nvSpPr>
          <p:cNvPr id="13" name="عنصر نائب للتاريخ 12"/>
          <p:cNvSpPr>
            <a:spLocks noGrp="1"/>
          </p:cNvSpPr>
          <p:nvPr>
            <p:ph type="dt" sz="half" idx="10"/>
          </p:nvPr>
        </p:nvSpPr>
        <p:spPr/>
        <p:txBody>
          <a:bodyPr/>
          <a:lstStyle/>
          <a:p>
            <a:pPr>
              <a:defRPr/>
            </a:pPr>
            <a:r>
              <a:rPr lang="ar-SA" smtClean="0"/>
              <a:t>CHS465</a:t>
            </a:r>
            <a:endParaRPr lang="en-US"/>
          </a:p>
        </p:txBody>
      </p:sp>
      <p:sp>
        <p:nvSpPr>
          <p:cNvPr id="14" name="مستطيل 13"/>
          <p:cNvSpPr/>
          <p:nvPr/>
        </p:nvSpPr>
        <p:spPr>
          <a:xfrm>
            <a:off x="4355976" y="0"/>
            <a:ext cx="452784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dirty="0" smtClean="0"/>
              <a:t>Place of HE and N in Ideal Wellness Mode</a:t>
            </a:r>
            <a:endParaRPr lang="en-US" dirty="0"/>
          </a:p>
        </p:txBody>
      </p:sp>
      <p:sp>
        <p:nvSpPr>
          <p:cNvPr id="15" name="مستطيل 14"/>
          <p:cNvSpPr/>
          <p:nvPr/>
        </p:nvSpPr>
        <p:spPr>
          <a:xfrm>
            <a:off x="2267744" y="467380"/>
            <a:ext cx="3960440"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dirty="0" smtClean="0"/>
              <a:t> Is there HE ? ; Is There </a:t>
            </a:r>
            <a:r>
              <a:rPr lang="en-US" dirty="0" err="1" smtClean="0"/>
              <a:t>NutHE</a:t>
            </a:r>
            <a:r>
              <a:rPr lang="en-US" dirty="0" smtClean="0"/>
              <a:t> ? </a:t>
            </a:r>
            <a:endParaRPr lang="en-US" dirty="0"/>
          </a:p>
        </p:txBody>
      </p:sp>
      <p:pic>
        <p:nvPicPr>
          <p:cNvPr id="16" name="Picture 2"/>
          <p:cNvPicPr>
            <a:picLocks noChangeAspect="1" noChangeArrowheads="1"/>
          </p:cNvPicPr>
          <p:nvPr/>
        </p:nvPicPr>
        <p:blipFill>
          <a:blip r:embed="rId8" cstate="print"/>
          <a:srcRect/>
          <a:stretch>
            <a:fillRect/>
          </a:stretch>
        </p:blipFill>
        <p:spPr bwMode="auto">
          <a:xfrm>
            <a:off x="3563888" y="4990426"/>
            <a:ext cx="2079682" cy="1090509"/>
          </a:xfrm>
          <a:prstGeom prst="rect">
            <a:avLst/>
          </a:prstGeom>
          <a:noFill/>
          <a:ln w="9525">
            <a:noFill/>
            <a:miter lim="800000"/>
            <a:headEnd/>
            <a:tailEnd/>
          </a:ln>
        </p:spPr>
      </p:pic>
      <p:pic>
        <p:nvPicPr>
          <p:cNvPr id="17" name="Picture 3"/>
          <p:cNvPicPr>
            <a:picLocks noChangeAspect="1" noChangeArrowheads="1"/>
          </p:cNvPicPr>
          <p:nvPr/>
        </p:nvPicPr>
        <p:blipFill>
          <a:blip r:embed="rId9" cstate="print"/>
          <a:srcRect/>
          <a:stretch>
            <a:fillRect/>
          </a:stretch>
        </p:blipFill>
        <p:spPr bwMode="auto">
          <a:xfrm>
            <a:off x="1214414" y="5143512"/>
            <a:ext cx="1857388" cy="793798"/>
          </a:xfrm>
          <a:prstGeom prst="rect">
            <a:avLst/>
          </a:prstGeom>
          <a:noFill/>
          <a:ln w="9525">
            <a:noFill/>
            <a:miter lim="800000"/>
            <a:headEnd/>
            <a:tailEnd/>
          </a:ln>
        </p:spPr>
      </p:pic>
      <p:pic>
        <p:nvPicPr>
          <p:cNvPr id="18" name="Picture 4"/>
          <p:cNvPicPr>
            <a:picLocks noChangeAspect="1" noChangeArrowheads="1"/>
          </p:cNvPicPr>
          <p:nvPr/>
        </p:nvPicPr>
        <p:blipFill>
          <a:blip r:embed="rId10" cstate="print"/>
          <a:srcRect/>
          <a:stretch>
            <a:fillRect/>
          </a:stretch>
        </p:blipFill>
        <p:spPr bwMode="auto">
          <a:xfrm>
            <a:off x="6191672" y="5137812"/>
            <a:ext cx="2253105" cy="720080"/>
          </a:xfrm>
          <a:prstGeom prst="rect">
            <a:avLst/>
          </a:prstGeom>
          <a:noFill/>
          <a:ln w="9525">
            <a:noFill/>
            <a:miter lim="800000"/>
            <a:headEnd/>
            <a:tailEnd/>
          </a:ln>
        </p:spPr>
      </p:pic>
    </p:spTree>
  </p:cSld>
  <p:clrMapOvr>
    <a:masterClrMapping/>
  </p:clrMapOvr>
  <p:transition>
    <p:push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22</a:t>
            </a:fld>
            <a:endParaRPr lang="en-US"/>
          </a:p>
        </p:txBody>
      </p:sp>
      <p:sp>
        <p:nvSpPr>
          <p:cNvPr id="7" name="عنوان 6"/>
          <p:cNvSpPr>
            <a:spLocks noGrp="1"/>
          </p:cNvSpPr>
          <p:nvPr>
            <p:ph type="title"/>
          </p:nvPr>
        </p:nvSpPr>
        <p:spPr>
          <a:xfrm>
            <a:off x="827584" y="3212976"/>
            <a:ext cx="7646645" cy="584775"/>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lvl="0" algn="l" rtl="0"/>
            <a:r>
              <a:rPr lang="en-US" sz="3200" b="1" i="1" dirty="0" smtClean="0">
                <a:latin typeface="+mj-lt"/>
                <a:ea typeface="Times New Roman" pitchFamily="18" charset="0"/>
              </a:rPr>
              <a:t>The scope of nutrition education</a:t>
            </a:r>
            <a:r>
              <a:rPr lang="en-US" sz="3200" b="1" dirty="0" smtClean="0">
                <a:latin typeface="+mj-lt"/>
                <a:ea typeface="Times New Roman" pitchFamily="18" charset="0"/>
              </a:rPr>
              <a:t> </a:t>
            </a:r>
            <a:endParaRPr lang="en-US" sz="500" b="1" dirty="0" smtClean="0">
              <a:latin typeface="+mj-lt"/>
            </a:endParaRPr>
          </a:p>
        </p:txBody>
      </p:sp>
      <p:sp>
        <p:nvSpPr>
          <p:cNvPr id="8" name="Rectangle 1"/>
          <p:cNvSpPr>
            <a:spLocks noChangeArrowheads="1"/>
          </p:cNvSpPr>
          <p:nvPr/>
        </p:nvSpPr>
        <p:spPr bwMode="auto">
          <a:xfrm>
            <a:off x="1187624" y="404664"/>
            <a:ext cx="6912768" cy="723275"/>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Scope To  Plan – Intervention  - </a:t>
            </a:r>
            <a:r>
              <a:rPr kumimoji="0" lang="en-US" sz="1000" b="0" i="0" u="none" strike="noStrike" cap="none" normalizeH="0" dirty="0" err="1" smtClean="0">
                <a:ln>
                  <a:noFill/>
                </a:ln>
                <a:solidFill>
                  <a:schemeClr val="tx1"/>
                </a:solidFill>
                <a:effectLst/>
                <a:latin typeface="Calibri" pitchFamily="34" charset="0"/>
                <a:ea typeface="Calibri" pitchFamily="34" charset="0"/>
                <a:cs typeface="Arial" pitchFamily="34" charset="0"/>
              </a:rPr>
              <a:t>NCProcess</a:t>
            </a:r>
            <a:r>
              <a:rPr kumimoji="0" lang="en-US" sz="1000" b="0" i="0" u="none" strike="noStrike" cap="none" normalizeH="0" dirty="0" smtClean="0">
                <a:ln>
                  <a:noFill/>
                </a:ln>
                <a:solidFill>
                  <a:schemeClr val="tx1"/>
                </a:solidFill>
                <a:effectLst/>
                <a:latin typeface="Calibri" pitchFamily="34" charset="0"/>
                <a:ea typeface="Calibri" pitchFamily="34" charset="0"/>
                <a:cs typeface="Arial" pitchFamily="34" charset="0"/>
              </a:rPr>
              <a:t> with Strategies – Model </a:t>
            </a:r>
            <a:endParaRPr kumimoji="0" lang="en-US" sz="10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100" dirty="0" smtClean="0">
              <a:latin typeface="Calibri" pitchFamily="34" charset="0"/>
              <a:ea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Smith and </a:t>
            </a:r>
            <a:r>
              <a:rPr kumimoji="0" lang="en-US" sz="1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Smitasiri</a:t>
            </a:r>
            <a:r>
              <a:rPr kumimoji="0" lang="en-US" sz="1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 framework for nutrition education </a:t>
            </a:r>
            <a:r>
              <a:rPr kumimoji="0" lang="en-US" sz="1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programmes</a:t>
            </a:r>
            <a:r>
              <a:rPr kumimoji="0" lang="en-US" sz="1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with strategies methods and target groups VERY GOOD</a:t>
            </a:r>
            <a:endParaRPr kumimoji="0" lang="en-US" sz="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smtClean="0">
                <a:ln>
                  <a:noFill/>
                </a:ln>
                <a:solidFill>
                  <a:schemeClr val="tx1"/>
                </a:solidFill>
                <a:effectLst/>
                <a:latin typeface="Calibri" pitchFamily="34" charset="0"/>
                <a:ea typeface="Calibri" pitchFamily="34" charset="0"/>
                <a:cs typeface="Arial" pitchFamily="34" charset="0"/>
                <a:hlinkClick r:id="rId2"/>
              </a:rPr>
              <a:t>http://www.fao.org/docrep/w3733e/w3733e03.htm#part%20one:%20a%20framework%20for%20planning%20nutrition%20education%20programmes%20%28barbara%20smith</a:t>
            </a:r>
            <a:r>
              <a:rPr kumimoji="0" lang="en-US" sz="1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Smith and </a:t>
            </a:r>
            <a:r>
              <a:rPr kumimoji="0" lang="en-US" sz="3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Smitasiri</a:t>
            </a:r>
            <a:r>
              <a:rPr kumimoji="0" lang="en-US" sz="3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 framework for nutrition education </a:t>
            </a:r>
            <a:r>
              <a:rPr kumimoji="0" lang="en-US" sz="3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programmes</a:t>
            </a:r>
            <a:r>
              <a:rPr kumimoji="0" lang="en-US" sz="3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with strategies methods and target groups VERY GOOD</a:t>
            </a:r>
            <a:endParaRPr kumimoji="0" lang="en-US" sz="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Introductory </a:t>
            </a:r>
            <a:r>
              <a:rPr kumimoji="0" lang="en-US" sz="900" b="1" i="0" u="none" strike="noStrike" cap="none" normalizeH="0" baseline="0" dirty="0" smtClean="0" bmk="">
                <a:ln>
                  <a:noFill/>
                </a:ln>
                <a:solidFill>
                  <a:schemeClr val="tx1"/>
                </a:solidFill>
                <a:effectLst/>
                <a:latin typeface="Calibri" pitchFamily="34" charset="0"/>
                <a:ea typeface="Times New Roman" pitchFamily="18" charset="0"/>
                <a:cs typeface="Arial" pitchFamily="34" charset="0"/>
              </a:rPr>
              <a:t>framework for nutrition education </a:t>
            </a:r>
            <a:r>
              <a:rPr kumimoji="0" lang="en-US" sz="900" b="1" i="0" u="none" strike="noStrike" cap="none" normalizeH="0" baseline="0" dirty="0" err="1" smtClean="0" bmk="">
                <a:ln>
                  <a:noFill/>
                </a:ln>
                <a:solidFill>
                  <a:schemeClr val="tx1"/>
                </a:solidFill>
                <a:effectLst/>
                <a:latin typeface="Calibri" pitchFamily="34" charset="0"/>
                <a:ea typeface="Times New Roman" pitchFamily="18" charset="0"/>
                <a:cs typeface="Arial" pitchFamily="34" charset="0"/>
              </a:rPr>
              <a:t>programmes</a:t>
            </a:r>
            <a:endParaRPr kumimoji="0" lang="en-US" sz="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Barbara Smith</a:t>
            </a:r>
            <a:r>
              <a:rPr kumimoji="0" lang="en-US" sz="400" b="1"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1</a:t>
            </a:r>
            <a:r>
              <a:rPr kumimoji="0" lang="en-US" sz="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sz="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4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Suttilak</a:t>
            </a:r>
            <a:r>
              <a:rPr kumimoji="0" lang="en-US" sz="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Smitasiri</a:t>
            </a:r>
            <a:r>
              <a:rPr kumimoji="0" lang="en-US" sz="400" b="1"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2</a:t>
            </a:r>
            <a:r>
              <a:rPr kumimoji="0" lang="en-US" sz="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400" b="0"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1 </a:t>
            </a:r>
            <a:r>
              <a:rPr kumimoji="0" lang="en-US" sz="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Director, Health Development Foundation, Women's and Children's Hospital, North Adelaide, South Australia. </a:t>
            </a:r>
            <a:endParaRPr kumimoji="0" lang="en-US" sz="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400" b="0"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2 </a:t>
            </a:r>
            <a:r>
              <a:rPr kumimoji="0" lang="en-US" sz="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Head, Division of Communication and Behavioral Science, Institute of Nutrition, </a:t>
            </a:r>
            <a:r>
              <a:rPr kumimoji="0" lang="en-US" sz="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Mahidol</a:t>
            </a:r>
            <a:r>
              <a:rPr kumimoji="0" lang="en-US" sz="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University, </a:t>
            </a:r>
            <a:r>
              <a:rPr kumimoji="0" lang="en-US" sz="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Salaya</a:t>
            </a:r>
            <a:r>
              <a:rPr kumimoji="0" lang="en-US" sz="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Thailand.</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1403648" y="1661899"/>
            <a:ext cx="6372200" cy="83099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2400" b="1" dirty="0" smtClean="0">
                <a:latin typeface="Calibri" pitchFamily="34" charset="0"/>
                <a:ea typeface="Times New Roman" pitchFamily="18" charset="0"/>
              </a:rPr>
              <a:t>Introductory </a:t>
            </a:r>
          </a:p>
          <a:p>
            <a:pPr algn="ctr"/>
            <a:r>
              <a:rPr lang="en-US" sz="2400" b="1" dirty="0" smtClean="0" bmk="">
                <a:latin typeface="Calibri" pitchFamily="34" charset="0"/>
                <a:ea typeface="Times New Roman" pitchFamily="18" charset="0"/>
              </a:rPr>
              <a:t>nutrition education framework NCP\NEP </a:t>
            </a:r>
            <a:endParaRPr lang="en-US" sz="2400" dirty="0"/>
          </a:p>
        </p:txBody>
      </p:sp>
    </p:spTree>
  </p:cSld>
  <p:clrMapOvr>
    <a:masterClrMapping/>
  </p:clrMapOvr>
  <p:transition>
    <p:push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23</a:t>
            </a:fld>
            <a:endParaRPr lang="en-US"/>
          </a:p>
        </p:txBody>
      </p:sp>
      <p:sp>
        <p:nvSpPr>
          <p:cNvPr id="53249" name="Rectangle 1"/>
          <p:cNvSpPr>
            <a:spLocks noChangeArrowheads="1"/>
          </p:cNvSpPr>
          <p:nvPr/>
        </p:nvSpPr>
        <p:spPr bwMode="auto">
          <a:xfrm>
            <a:off x="755576" y="1052736"/>
            <a:ext cx="8100392" cy="4524315"/>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central assumption of  this NE framework is the </a:t>
            </a:r>
            <a:r>
              <a:rPr kumimoji="0" lang="en-US"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question of </a:t>
            </a:r>
            <a:r>
              <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whether nutrition education </a:t>
            </a:r>
            <a:r>
              <a:rPr kumimoji="0" lang="en-US" sz="24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should be</a:t>
            </a:r>
            <a:r>
              <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mainly</a:t>
            </a:r>
            <a:r>
              <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concerned with those population sub-groups at risk</a:t>
            </a:r>
            <a:r>
              <a:rPr kumimoji="0" lang="en-US"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0"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or</a:t>
            </a:r>
            <a:r>
              <a:rPr kumimoji="0" lang="en-US"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already suffering from malnutrition, </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2400" b="1" i="1" dirty="0" smtClean="0">
              <a:solidFill>
                <a:schemeClr val="tx1"/>
              </a:solidFill>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or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400" b="0"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US" sz="2400" i="1" dirty="0" smtClean="0">
                <a:solidFill>
                  <a:schemeClr val="tx1"/>
                </a:solidFill>
                <a:latin typeface="Times New Roman" pitchFamily="18" charset="0"/>
                <a:ea typeface="Times New Roman" pitchFamily="18" charset="0"/>
                <a:cs typeface="Times New Roman" pitchFamily="18" charset="0"/>
              </a:rPr>
              <a:t>W</a:t>
            </a:r>
            <a:r>
              <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hether planners can and should be working more actively to prevent malnutrition and promote the knowledge, skills, and supports which will enhance and sustain good nutritional health</a:t>
            </a:r>
            <a:r>
              <a:rPr kumimoji="0" lang="en-US"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400" b="0" i="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p:txBody>
      </p:sp>
      <p:sp>
        <p:nvSpPr>
          <p:cNvPr id="10" name="مستطيل 9"/>
          <p:cNvSpPr/>
          <p:nvPr/>
        </p:nvSpPr>
        <p:spPr>
          <a:xfrm>
            <a:off x="2771800" y="35332"/>
            <a:ext cx="4393767"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lvl="0" algn="l" rtl="0"/>
            <a:r>
              <a:rPr lang="en-US" b="1" i="1" dirty="0" smtClean="0">
                <a:latin typeface="+mj-lt"/>
                <a:ea typeface="Times New Roman" pitchFamily="18" charset="0"/>
              </a:rPr>
              <a:t>The scope of nutrition education</a:t>
            </a:r>
            <a:r>
              <a:rPr lang="en-US" b="1" dirty="0" smtClean="0">
                <a:latin typeface="+mj-lt"/>
                <a:ea typeface="Times New Roman" pitchFamily="18" charset="0"/>
              </a:rPr>
              <a:t> </a:t>
            </a:r>
            <a:endParaRPr lang="en-US" sz="800" b="1" dirty="0" smtClean="0">
              <a:latin typeface="+mj-lt"/>
            </a:endParaRPr>
          </a:p>
        </p:txBody>
      </p:sp>
    </p:spTree>
  </p:cSld>
  <p:clrMapOvr>
    <a:masterClrMapping/>
  </p:clrMapOvr>
  <p:transition>
    <p:push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24</a:t>
            </a:fld>
            <a:endParaRPr lang="en-US"/>
          </a:p>
        </p:txBody>
      </p:sp>
      <p:sp>
        <p:nvSpPr>
          <p:cNvPr id="53249" name="Rectangle 1"/>
          <p:cNvSpPr>
            <a:spLocks noChangeArrowheads="1"/>
          </p:cNvSpPr>
          <p:nvPr/>
        </p:nvSpPr>
        <p:spPr bwMode="auto">
          <a:xfrm>
            <a:off x="467544" y="500042"/>
            <a:ext cx="8676456" cy="5693866"/>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It also raises the question of </a:t>
            </a:r>
            <a:r>
              <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whether nutrition education must only be concerned with communication activities.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lang="en-US" sz="2000" b="1" dirty="0" smtClean="0">
                <a:solidFill>
                  <a:schemeClr val="tx1"/>
                </a:solidFill>
                <a:latin typeface="Times New Roman" pitchFamily="18" charset="0"/>
                <a:ea typeface="Times New Roman" pitchFamily="18" charset="0"/>
                <a:cs typeface="Times New Roman" pitchFamily="18" charset="0"/>
              </a:rPr>
              <a:t>(Communication based definition)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For example, </a:t>
            </a:r>
            <a:r>
              <a:rPr kumimoji="0" lang="en-US" sz="2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one </a:t>
            </a:r>
            <a:r>
              <a:rPr kumimoji="0" lang="en-US" sz="24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school of thought </a:t>
            </a: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philosophy</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says that </a:t>
            </a:r>
            <a:r>
              <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nature of the food supply is not a proper concern for nutrition education</a:t>
            </a:r>
            <a:r>
              <a:rPr kumimoji="0" lang="en-US"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and this has led to </a:t>
            </a:r>
            <a:r>
              <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definitions of nutrition education </a:t>
            </a:r>
            <a:r>
              <a:rPr kumimoji="0" lang="en-US"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such as:</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1200" i="1" dirty="0" smtClean="0">
              <a:solidFill>
                <a:schemeClr val="tx1"/>
              </a:solidFill>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28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any system of communication that teaches people to make better use of available food resources</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lvl="0" algn="just" rtl="0" eaLnBrk="0" hangingPunct="0"/>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difficulty with this</a:t>
            </a:r>
            <a:r>
              <a:rPr kumimoji="0" lang="en-US" sz="24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lang="en-US" sz="2400" b="1" dirty="0" smtClean="0">
                <a:solidFill>
                  <a:schemeClr val="tx1"/>
                </a:solidFill>
                <a:latin typeface="Times New Roman" pitchFamily="18" charset="0"/>
                <a:ea typeface="Times New Roman" pitchFamily="18" charset="0"/>
                <a:cs typeface="Times New Roman" pitchFamily="18" charset="0"/>
              </a:rPr>
              <a:t>Communication based definition) </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is that it </a:t>
            </a:r>
            <a:r>
              <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does not tell the nutrition educator what to do</a:t>
            </a:r>
            <a:r>
              <a:rPr kumimoji="0" lang="en-US"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if available food resources are inadequate, confusing or have an insecure future.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 name="مستطيل 9"/>
          <p:cNvSpPr/>
          <p:nvPr/>
        </p:nvSpPr>
        <p:spPr>
          <a:xfrm>
            <a:off x="2771800" y="35332"/>
            <a:ext cx="4393767"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lvl="0" algn="l" rtl="0"/>
            <a:r>
              <a:rPr lang="en-US" b="1" i="1" dirty="0" smtClean="0">
                <a:latin typeface="+mj-lt"/>
                <a:ea typeface="Times New Roman" pitchFamily="18" charset="0"/>
              </a:rPr>
              <a:t>The scope of nutrition education</a:t>
            </a:r>
            <a:r>
              <a:rPr lang="en-US" b="1" dirty="0" smtClean="0">
                <a:latin typeface="+mj-lt"/>
                <a:ea typeface="Times New Roman" pitchFamily="18" charset="0"/>
              </a:rPr>
              <a:t> </a:t>
            </a:r>
            <a:endParaRPr lang="en-US" sz="800" b="1" dirty="0" smtClean="0">
              <a:latin typeface="+mj-lt"/>
            </a:endParaRPr>
          </a:p>
        </p:txBody>
      </p:sp>
    </p:spTree>
  </p:cSld>
  <p:clrMapOvr>
    <a:masterClrMapping/>
  </p:clrMapOvr>
  <p:transition>
    <p:push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25</a:t>
            </a:fld>
            <a:endParaRPr lang="en-US"/>
          </a:p>
        </p:txBody>
      </p:sp>
      <p:sp>
        <p:nvSpPr>
          <p:cNvPr id="53249" name="Rectangle 1"/>
          <p:cNvSpPr>
            <a:spLocks noChangeArrowheads="1"/>
          </p:cNvSpPr>
          <p:nvPr/>
        </p:nvSpPr>
        <p:spPr bwMode="auto">
          <a:xfrm>
            <a:off x="107504" y="455766"/>
            <a:ext cx="8892480" cy="6124754"/>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Gussow</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and </a:t>
            </a:r>
            <a:r>
              <a:rPr kumimoji="0" lang="en-US"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Eide</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(1985) propose that the role for a nutrition educator should be </a:t>
            </a: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1400" dirty="0" smtClean="0">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One who helps people of whatever social, economic or political circumstances to meet their need for nutritious food". </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2400" dirty="0" smtClean="0">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This definition implies strategies which go beyond communication activities and encourages planners to consider whenever possible a, variety of strategies to address the factors which are determinants of eating patterns.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This framework therefore aims to broaden the role of nutrition education </a:t>
            </a:r>
            <a:r>
              <a:rPr kumimoji="0" lang="en-US"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programmes</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to include those which not only address existing problems, but also those aimed at promoting and enhancing nutritional health. It also proposes a role for nutrition education which incorporates a range of </a:t>
            </a:r>
            <a:r>
              <a:rPr kumimoji="0" lang="en-US"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programme</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strategies, as well as communication and education activities.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 name="مستطيل 9"/>
          <p:cNvSpPr/>
          <p:nvPr/>
        </p:nvSpPr>
        <p:spPr>
          <a:xfrm>
            <a:off x="2771800" y="-27384"/>
            <a:ext cx="4393767"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lvl="0" algn="l" rtl="0"/>
            <a:r>
              <a:rPr lang="en-US" b="1" i="1" dirty="0" smtClean="0">
                <a:latin typeface="+mj-lt"/>
                <a:ea typeface="Times New Roman" pitchFamily="18" charset="0"/>
              </a:rPr>
              <a:t>The scope of nutrition education</a:t>
            </a:r>
            <a:r>
              <a:rPr lang="en-US" b="1" dirty="0" smtClean="0">
                <a:latin typeface="+mj-lt"/>
                <a:ea typeface="Times New Roman" pitchFamily="18" charset="0"/>
              </a:rPr>
              <a:t> </a:t>
            </a:r>
            <a:endParaRPr lang="en-US" sz="800" b="1" dirty="0" smtClean="0">
              <a:latin typeface="+mj-lt"/>
            </a:endParaRPr>
          </a:p>
        </p:txBody>
      </p:sp>
    </p:spTree>
  </p:cSld>
  <p:clrMapOvr>
    <a:masterClrMapping/>
  </p:clrMapOvr>
  <p:transition>
    <p:push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26</a:t>
            </a:fld>
            <a:endParaRPr lang="en-US"/>
          </a:p>
        </p:txBody>
      </p:sp>
      <p:sp>
        <p:nvSpPr>
          <p:cNvPr id="53249" name="Rectangle 1"/>
          <p:cNvSpPr>
            <a:spLocks noChangeArrowheads="1"/>
          </p:cNvSpPr>
          <p:nvPr/>
        </p:nvSpPr>
        <p:spPr bwMode="auto">
          <a:xfrm>
            <a:off x="251520" y="349488"/>
            <a:ext cx="8568952" cy="6247864"/>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reason for proposing a broader approach arises primarily from the changing context for nutrition education in many parts of the developing world. For example,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Theme Paper No. 5 from the International Conference on Nutrition (ICN) (FAO, 1992) discusses the radical and rapid social transformations which are occurring as the result of mass </a:t>
            </a:r>
            <a:r>
              <a:rPr kumimoji="0" lang="en-US" sz="2000"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urbanisation</a:t>
            </a: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0" marR="0" lvl="0" indent="0" algn="just" defTabSz="914400" rtl="0" eaLnBrk="0" fontAlgn="base" latinLnBrk="0" hangingPunct="0">
              <a:lnSpc>
                <a:spcPct val="100000"/>
              </a:lnSpc>
              <a:spcBef>
                <a:spcPct val="0"/>
              </a:spcBef>
              <a:spcAft>
                <a:spcPct val="0"/>
              </a:spcAft>
              <a:buClrTx/>
              <a:buSzTx/>
              <a:tabLst/>
            </a:pP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Char char="-"/>
              <a:tabLst/>
            </a:pPr>
            <a:r>
              <a:rPr lang="en-US" sz="2000" b="1" i="1" dirty="0" smtClean="0">
                <a:solidFill>
                  <a:schemeClr val="tx1"/>
                </a:solidFill>
                <a:latin typeface="Times New Roman" pitchFamily="18" charset="0"/>
                <a:ea typeface="Times New Roman" pitchFamily="18" charset="0"/>
                <a:cs typeface="Times New Roman" pitchFamily="18" charset="0"/>
              </a:rPr>
              <a:t> </a:t>
            </a: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It is predicted that by the year 2000, about 45% of the populations of developing countries will be living in urban areas, up from 17% in 1950.</a:t>
            </a:r>
          </a:p>
          <a:p>
            <a:pPr marL="0" marR="0" lvl="0" indent="0" algn="just" defTabSz="914400" rtl="0" eaLnBrk="0" fontAlgn="base" latinLnBrk="0" hangingPunct="0">
              <a:lnSpc>
                <a:spcPct val="100000"/>
              </a:lnSpc>
              <a:spcBef>
                <a:spcPct val="0"/>
              </a:spcBef>
              <a:spcAft>
                <a:spcPct val="0"/>
              </a:spcAft>
              <a:buClrTx/>
              <a:buSzTx/>
              <a:tabLst/>
            </a:pP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Char char="-"/>
              <a:tabLst/>
            </a:pPr>
            <a:r>
              <a:rPr lang="en-US" sz="2000" b="1" i="1" dirty="0" smtClean="0">
                <a:solidFill>
                  <a:schemeClr val="tx1"/>
                </a:solidFill>
                <a:latin typeface="Times New Roman" pitchFamily="18" charset="0"/>
                <a:ea typeface="Times New Roman" pitchFamily="18" charset="0"/>
                <a:cs typeface="Times New Roman" pitchFamily="18" charset="0"/>
              </a:rPr>
              <a:t> </a:t>
            </a: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 absolute terms this means an increase from about 285 million to over 2,250 million people. </a:t>
            </a:r>
          </a:p>
          <a:p>
            <a:pPr marL="0" marR="0" lvl="0" indent="0" algn="just" defTabSz="914400" rtl="0" eaLnBrk="0" fontAlgn="base" latinLnBrk="0" hangingPunct="0">
              <a:lnSpc>
                <a:spcPct val="100000"/>
              </a:lnSpc>
              <a:spcBef>
                <a:spcPct val="0"/>
              </a:spcBef>
              <a:spcAft>
                <a:spcPct val="0"/>
              </a:spcAft>
              <a:buClrTx/>
              <a:buSzTx/>
              <a:tabLst/>
            </a:pPr>
            <a:endPar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significant proportion of urban dwellers are poor and their numbers are growing as urban economies are unable to provide employment for the large numbers of migrants.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food choices of the growing numbers of urban poor are </a:t>
            </a: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limited by economical and social constraints</a:t>
            </a:r>
            <a:r>
              <a:rPr lang="en-US" sz="2000" b="1" i="1" dirty="0" smtClean="0">
                <a:solidFill>
                  <a:schemeClr val="tx1"/>
                </a:solidFill>
                <a:latin typeface="Times New Roman" pitchFamily="18" charset="0"/>
                <a:ea typeface="Times New Roman" pitchFamily="18" charset="0"/>
                <a:cs typeface="Times New Roman" pitchFamily="18" charset="0"/>
              </a:rPr>
              <a:t>. </a:t>
            </a:r>
            <a:endPar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p:txBody>
      </p:sp>
      <p:sp>
        <p:nvSpPr>
          <p:cNvPr id="10" name="مستطيل 9"/>
          <p:cNvSpPr/>
          <p:nvPr/>
        </p:nvSpPr>
        <p:spPr>
          <a:xfrm>
            <a:off x="2771800" y="-99392"/>
            <a:ext cx="325262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l" rtl="0"/>
            <a:r>
              <a:rPr lang="en-US" i="1" dirty="0" smtClean="0">
                <a:latin typeface="Calibri" pitchFamily="34" charset="0"/>
                <a:ea typeface="Times New Roman" pitchFamily="18" charset="0"/>
              </a:rPr>
              <a:t>The scope of nutrition education</a:t>
            </a:r>
            <a:r>
              <a:rPr lang="en-US" dirty="0" smtClean="0">
                <a:latin typeface="Calibri" pitchFamily="34" charset="0"/>
                <a:ea typeface="Times New Roman" pitchFamily="18" charset="0"/>
              </a:rPr>
              <a:t> </a:t>
            </a:r>
            <a:endParaRPr lang="en-US" sz="800" dirty="0" smtClean="0"/>
          </a:p>
        </p:txBody>
      </p:sp>
    </p:spTree>
  </p:cSld>
  <p:clrMapOvr>
    <a:masterClrMapping/>
  </p:clrMapOvr>
  <p:transition>
    <p:push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27</a:t>
            </a:fld>
            <a:endParaRPr lang="en-US"/>
          </a:p>
        </p:txBody>
      </p:sp>
      <p:sp>
        <p:nvSpPr>
          <p:cNvPr id="10" name="مستطيل 9"/>
          <p:cNvSpPr/>
          <p:nvPr/>
        </p:nvSpPr>
        <p:spPr>
          <a:xfrm>
            <a:off x="2771800" y="44624"/>
            <a:ext cx="325262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l" rtl="0"/>
            <a:r>
              <a:rPr lang="en-US" i="1" dirty="0" smtClean="0">
                <a:latin typeface="Calibri" pitchFamily="34" charset="0"/>
                <a:ea typeface="Times New Roman" pitchFamily="18" charset="0"/>
              </a:rPr>
              <a:t>The scope of nutrition education</a:t>
            </a:r>
            <a:r>
              <a:rPr lang="en-US" dirty="0" smtClean="0">
                <a:latin typeface="Calibri" pitchFamily="34" charset="0"/>
                <a:ea typeface="Times New Roman" pitchFamily="18" charset="0"/>
              </a:rPr>
              <a:t> </a:t>
            </a:r>
            <a:endParaRPr lang="en-US" sz="800" dirty="0" smtClean="0"/>
          </a:p>
        </p:txBody>
      </p:sp>
      <p:sp>
        <p:nvSpPr>
          <p:cNvPr id="7" name="مستطيل 6"/>
          <p:cNvSpPr/>
          <p:nvPr/>
        </p:nvSpPr>
        <p:spPr>
          <a:xfrm>
            <a:off x="323528" y="620688"/>
            <a:ext cx="8424936" cy="5416868"/>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lvl="0" algn="just" rtl="0" eaLnBrk="0" hangingPunct="0"/>
            <a:r>
              <a:rPr lang="en-US" sz="2400" b="1" i="1" dirty="0" smtClean="0">
                <a:solidFill>
                  <a:schemeClr val="tx1"/>
                </a:solidFill>
                <a:latin typeface="Times New Roman" pitchFamily="18" charset="0"/>
                <a:ea typeface="Times New Roman" pitchFamily="18" charset="0"/>
                <a:cs typeface="Times New Roman" pitchFamily="18" charset="0"/>
              </a:rPr>
              <a:t>While nutrition education, no matter how broadly defined, cannot resolve these complex social and economic problems;</a:t>
            </a:r>
          </a:p>
          <a:p>
            <a:pPr lvl="0" algn="just" rtl="0" eaLnBrk="0" hangingPunct="0"/>
            <a:r>
              <a:rPr lang="en-US" sz="2400" b="1" i="1" dirty="0" smtClean="0">
                <a:solidFill>
                  <a:schemeClr val="tx1"/>
                </a:solidFill>
                <a:latin typeface="Times New Roman" pitchFamily="18" charset="0"/>
                <a:ea typeface="Times New Roman" pitchFamily="18" charset="0"/>
                <a:cs typeface="Times New Roman" pitchFamily="18" charset="0"/>
              </a:rPr>
              <a:t> </a:t>
            </a:r>
          </a:p>
          <a:p>
            <a:pPr lvl="0" algn="just" rtl="0" eaLnBrk="0" hangingPunct="0"/>
            <a:r>
              <a:rPr lang="en-US" sz="2400" dirty="0" smtClean="0">
                <a:solidFill>
                  <a:schemeClr val="tx1"/>
                </a:solidFill>
                <a:latin typeface="Times New Roman" pitchFamily="18" charset="0"/>
                <a:ea typeface="Times New Roman" pitchFamily="18" charset="0"/>
                <a:cs typeface="Times New Roman" pitchFamily="18" charset="0"/>
              </a:rPr>
              <a:t>It can have a role to play in providing support for migrating populations, or those newly arrived in urban settings who are often confronted with a largely unfamiliar, </a:t>
            </a:r>
            <a:r>
              <a:rPr lang="en-US" sz="2400" dirty="0" err="1" smtClean="0">
                <a:solidFill>
                  <a:schemeClr val="tx1"/>
                </a:solidFill>
                <a:latin typeface="Times New Roman" pitchFamily="18" charset="0"/>
                <a:ea typeface="Times New Roman" pitchFamily="18" charset="0"/>
                <a:cs typeface="Times New Roman" pitchFamily="18" charset="0"/>
              </a:rPr>
              <a:t>industrialised</a:t>
            </a:r>
            <a:r>
              <a:rPr lang="en-US" sz="2400" dirty="0" smtClean="0">
                <a:solidFill>
                  <a:schemeClr val="tx1"/>
                </a:solidFill>
                <a:latin typeface="Times New Roman" pitchFamily="18" charset="0"/>
                <a:ea typeface="Times New Roman" pitchFamily="18" charset="0"/>
                <a:cs typeface="Times New Roman" pitchFamily="18" charset="0"/>
              </a:rPr>
              <a:t> food supply and limited -purchasing power. It has been said that </a:t>
            </a:r>
            <a:r>
              <a:rPr lang="en-US" sz="2400" dirty="0" err="1" smtClean="0">
                <a:solidFill>
                  <a:schemeClr val="tx1"/>
                </a:solidFill>
                <a:latin typeface="Times New Roman" pitchFamily="18" charset="0"/>
                <a:ea typeface="Times New Roman" pitchFamily="18" charset="0"/>
                <a:cs typeface="Times New Roman" pitchFamily="18" charset="0"/>
              </a:rPr>
              <a:t>urbanisation</a:t>
            </a:r>
            <a:r>
              <a:rPr lang="en-US" sz="2400" dirty="0" smtClean="0">
                <a:solidFill>
                  <a:schemeClr val="tx1"/>
                </a:solidFill>
                <a:latin typeface="Times New Roman" pitchFamily="18" charset="0"/>
                <a:ea typeface="Times New Roman" pitchFamily="18" charset="0"/>
                <a:cs typeface="Times New Roman" pitchFamily="18" charset="0"/>
              </a:rPr>
              <a:t> often turns knowledgeable food producers into naive food consumers. </a:t>
            </a:r>
          </a:p>
          <a:p>
            <a:pPr lvl="0" algn="just" rtl="0" eaLnBrk="0" hangingPunct="0"/>
            <a:endParaRPr lang="en-US" dirty="0" smtClean="0">
              <a:solidFill>
                <a:schemeClr val="tx1"/>
              </a:solidFill>
              <a:latin typeface="Times New Roman" pitchFamily="18" charset="0"/>
              <a:ea typeface="Times New Roman" pitchFamily="18" charset="0"/>
              <a:cs typeface="Times New Roman" pitchFamily="18" charset="0"/>
            </a:endParaRPr>
          </a:p>
          <a:p>
            <a:pPr lvl="0" algn="just" rtl="0" eaLnBrk="0" hangingPunct="0"/>
            <a:r>
              <a:rPr lang="en-US" sz="2400" dirty="0" err="1" smtClean="0">
                <a:solidFill>
                  <a:schemeClr val="tx1"/>
                </a:solidFill>
                <a:latin typeface="Times New Roman" pitchFamily="18" charset="0"/>
                <a:ea typeface="Times New Roman" pitchFamily="18" charset="0"/>
                <a:cs typeface="Times New Roman" pitchFamily="18" charset="0"/>
              </a:rPr>
              <a:t>Programmes</a:t>
            </a:r>
            <a:r>
              <a:rPr lang="en-US" sz="2400" dirty="0" smtClean="0">
                <a:solidFill>
                  <a:schemeClr val="tx1"/>
                </a:solidFill>
                <a:latin typeface="Times New Roman" pitchFamily="18" charset="0"/>
                <a:ea typeface="Times New Roman" pitchFamily="18" charset="0"/>
                <a:cs typeface="Times New Roman" pitchFamily="18" charset="0"/>
              </a:rPr>
              <a:t> within this framework could be </a:t>
            </a:r>
            <a:r>
              <a:rPr lang="en-US" sz="2400" b="1" dirty="0" smtClean="0">
                <a:solidFill>
                  <a:schemeClr val="tx1"/>
                </a:solidFill>
                <a:latin typeface="Times New Roman" pitchFamily="18" charset="0"/>
                <a:ea typeface="Times New Roman" pitchFamily="18" charset="0"/>
                <a:cs typeface="Times New Roman" pitchFamily="18" charset="0"/>
              </a:rPr>
              <a:t>designed </a:t>
            </a:r>
            <a:r>
              <a:rPr lang="en-US" sz="2400" dirty="0" smtClean="0">
                <a:solidFill>
                  <a:schemeClr val="tx1"/>
                </a:solidFill>
                <a:latin typeface="Times New Roman" pitchFamily="18" charset="0"/>
                <a:ea typeface="Times New Roman" pitchFamily="18" charset="0"/>
                <a:cs typeface="Times New Roman" pitchFamily="18" charset="0"/>
              </a:rPr>
              <a:t>to:</a:t>
            </a:r>
          </a:p>
          <a:p>
            <a:pPr lvl="0" algn="just" rtl="0" eaLnBrk="0" hangingPunct="0"/>
            <a:endParaRPr lang="en-US" sz="1400" dirty="0" smtClean="0">
              <a:solidFill>
                <a:schemeClr val="tx1"/>
              </a:solidFill>
              <a:latin typeface="Times New Roman" pitchFamily="18" charset="0"/>
              <a:ea typeface="Times New Roman" pitchFamily="18" charset="0"/>
              <a:cs typeface="Times New Roman" pitchFamily="18" charset="0"/>
            </a:endParaRPr>
          </a:p>
          <a:p>
            <a:pPr marL="457200" lvl="0" indent="-457200" algn="just" rtl="0" eaLnBrk="0" hangingPunct="0">
              <a:buFont typeface="+mj-lt"/>
              <a:buAutoNum type="arabicPeriod"/>
            </a:pPr>
            <a:r>
              <a:rPr lang="en-US" sz="2400" b="1" i="1" dirty="0" smtClean="0">
                <a:solidFill>
                  <a:schemeClr val="tx1"/>
                </a:solidFill>
                <a:latin typeface="Times New Roman" pitchFamily="18" charset="0"/>
                <a:ea typeface="Times New Roman" pitchFamily="18" charset="0"/>
                <a:cs typeface="Times New Roman" pitchFamily="18" charset="0"/>
              </a:rPr>
              <a:t>Promote the knowledge, skills, and supports needed to be adequately nourished;</a:t>
            </a:r>
          </a:p>
          <a:p>
            <a:pPr marL="457200" lvl="0" indent="-457200" algn="just" rtl="0" eaLnBrk="0" hangingPunct="0">
              <a:buFont typeface="+mj-lt"/>
              <a:buAutoNum type="arabicPeriod"/>
            </a:pPr>
            <a:r>
              <a:rPr lang="en-US" sz="2400" b="1" i="1" dirty="0" smtClean="0">
                <a:solidFill>
                  <a:schemeClr val="tx1"/>
                </a:solidFill>
                <a:latin typeface="Times New Roman" pitchFamily="18" charset="0"/>
                <a:ea typeface="Times New Roman" pitchFamily="18" charset="0"/>
                <a:cs typeface="Times New Roman" pitchFamily="18" charset="0"/>
              </a:rPr>
              <a:t>Avoid as far as possible the social and economic costs of malnutrition and disease. </a:t>
            </a:r>
          </a:p>
        </p:txBody>
      </p:sp>
    </p:spTree>
  </p:cSld>
  <p:clrMapOvr>
    <a:masterClrMapping/>
  </p:clrMapOvr>
  <p:transition>
    <p:push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28</a:t>
            </a:fld>
            <a:endParaRPr lang="en-US"/>
          </a:p>
        </p:txBody>
      </p:sp>
      <p:sp>
        <p:nvSpPr>
          <p:cNvPr id="7" name="عنوان 6"/>
          <p:cNvSpPr>
            <a:spLocks noGrp="1"/>
          </p:cNvSpPr>
          <p:nvPr>
            <p:ph type="title"/>
          </p:nvPr>
        </p:nvSpPr>
        <p:spPr>
          <a:xfrm>
            <a:off x="971600" y="2780928"/>
            <a:ext cx="7638631" cy="1200329"/>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lvl="0" algn="ctr" rtl="0"/>
            <a:r>
              <a:rPr lang="en-US" sz="2400" i="1" dirty="0" smtClean="0">
                <a:latin typeface="+mj-lt"/>
                <a:ea typeface="Times New Roman" pitchFamily="18" charset="0"/>
              </a:rPr>
              <a:t>The Link Between Nutrition Education (NE ) </a:t>
            </a:r>
          </a:p>
          <a:p>
            <a:pPr lvl="0" algn="ctr" rtl="0"/>
            <a:r>
              <a:rPr lang="en-US" sz="2400" i="1" dirty="0" smtClean="0">
                <a:latin typeface="+mj-lt"/>
                <a:ea typeface="Times New Roman" pitchFamily="18" charset="0"/>
              </a:rPr>
              <a:t>&amp; </a:t>
            </a:r>
          </a:p>
          <a:p>
            <a:pPr lvl="0" algn="ctr" rtl="0"/>
            <a:r>
              <a:rPr lang="en-US" sz="2400" i="1" dirty="0" smtClean="0">
                <a:latin typeface="+mj-lt"/>
                <a:ea typeface="Times New Roman" pitchFamily="18" charset="0"/>
              </a:rPr>
              <a:t>Health Education and Promotion (HEP)</a:t>
            </a:r>
            <a:r>
              <a:rPr lang="en-US" sz="2400" dirty="0" smtClean="0">
                <a:latin typeface="+mj-lt"/>
                <a:ea typeface="Times New Roman" pitchFamily="18" charset="0"/>
              </a:rPr>
              <a:t> </a:t>
            </a:r>
            <a:endParaRPr lang="en-US" sz="1400" dirty="0" smtClean="0">
              <a:latin typeface="+mj-lt"/>
            </a:endParaRPr>
          </a:p>
        </p:txBody>
      </p:sp>
    </p:spTree>
  </p:cSld>
  <p:clrMapOvr>
    <a:masterClrMapping/>
  </p:clrMapOvr>
  <p:transition>
    <p:push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29</a:t>
            </a:fld>
            <a:endParaRPr lang="en-US"/>
          </a:p>
        </p:txBody>
      </p:sp>
      <p:sp>
        <p:nvSpPr>
          <p:cNvPr id="95233" name="Rectangle 1"/>
          <p:cNvSpPr>
            <a:spLocks noChangeArrowheads="1"/>
          </p:cNvSpPr>
          <p:nvPr/>
        </p:nvSpPr>
        <p:spPr bwMode="auto">
          <a:xfrm>
            <a:off x="144016" y="205191"/>
            <a:ext cx="8892480" cy="646330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Links with health promotion</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During the 1980s there was a growing recognition that the health of individuals was the product of the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continuous interaction of the individual with his or her environment.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Ottawa Charter for Health Promotion</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sponsored by WHO and developed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by 38 countries in 1986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has had a major impact on promoting the health (including the diet-related health) of individuals, groups, and populations.</a:t>
            </a:r>
            <a:r>
              <a:rPr kumimoji="0" lang="en-US"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Charter identifies “Five </a:t>
            </a:r>
            <a:r>
              <a:rPr lang="en-US" b="1" dirty="0" smtClean="0">
                <a:solidFill>
                  <a:schemeClr val="tx1"/>
                </a:solidFill>
                <a:latin typeface="Times New Roman" pitchFamily="18" charset="0"/>
                <a:ea typeface="Times New Roman" pitchFamily="18" charset="0"/>
                <a:cs typeface="Times New Roman" pitchFamily="18" charset="0"/>
              </a:rPr>
              <a:t>I</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nterdependent </a:t>
            </a:r>
            <a:r>
              <a:rPr lang="en-US" b="1" dirty="0" smtClean="0">
                <a:solidFill>
                  <a:schemeClr val="tx1"/>
                </a:solidFill>
                <a:latin typeface="Times New Roman" pitchFamily="18" charset="0"/>
                <a:ea typeface="Times New Roman" pitchFamily="18" charset="0"/>
                <a:cs typeface="Times New Roman" pitchFamily="18" charset="0"/>
              </a:rPr>
              <a:t>D</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omains” for action</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BDSDR</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05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en-US" b="1" i="1" dirty="0" smtClean="0">
                <a:latin typeface="Times New Roman" pitchFamily="18" charset="0"/>
                <a:ea typeface="Times New Roman" pitchFamily="18" charset="0"/>
                <a:cs typeface="Times New Roman" pitchFamily="18" charset="0"/>
              </a:rPr>
              <a:t>B</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uild healthy public policy</a:t>
            </a:r>
            <a:b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Create supportive environments</a:t>
            </a:r>
            <a:b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Strengthen community action</a:t>
            </a:r>
            <a:b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Develop personal skills</a:t>
            </a:r>
            <a:b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Reorient health services</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 this way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educational strategies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 increase the knowledge and skills of individuals are given structural and environmental support.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Make healthy and easy choices</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(WHO, 1986). This has led to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definitions of health promotion which still have education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as a central activity, as for example,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Any combination of health (nutrition) education and related </a:t>
            </a:r>
            <a:r>
              <a:rPr kumimoji="0" lang="en-US"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organisational</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economic and environmental supports for the </a:t>
            </a:r>
            <a:r>
              <a:rPr kumimoji="0" lang="en-US"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behaviour</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of individuals, groups or communities conducive to (nutritional) health</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(Green &amp; Anderson, 1986).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This framework</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proposes an approach to promoting good nutrition for the public, which</a:t>
            </a:r>
            <a:r>
              <a:rPr kumimoji="0" lang="en-US"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operationalises</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Ottawa Charter and should enhance the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reach and effectiveness of nutrition education </a:t>
            </a:r>
            <a:r>
              <a:rPr kumimoji="0" lang="en-US"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programmes</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b="1"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مستطيل 6"/>
          <p:cNvSpPr/>
          <p:nvPr/>
        </p:nvSpPr>
        <p:spPr>
          <a:xfrm>
            <a:off x="2637528" y="-27384"/>
            <a:ext cx="4022704"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lvl="0" algn="ctr" rtl="0"/>
            <a:r>
              <a:rPr lang="en-US" i="1" dirty="0" smtClean="0">
                <a:latin typeface="+mj-lt"/>
                <a:ea typeface="Times New Roman" pitchFamily="18" charset="0"/>
              </a:rPr>
              <a:t>The Link Between NE  &amp;  HEP</a:t>
            </a:r>
            <a:r>
              <a:rPr lang="en-US" dirty="0" smtClean="0">
                <a:latin typeface="+mj-lt"/>
                <a:ea typeface="Times New Roman" pitchFamily="18" charset="0"/>
              </a:rPr>
              <a:t> </a:t>
            </a:r>
            <a:endParaRPr lang="en-US" sz="1100" dirty="0" smtClean="0">
              <a:latin typeface="+mj-lt"/>
            </a:endParaRPr>
          </a:p>
        </p:txBody>
      </p:sp>
    </p:spTree>
  </p:cSld>
  <p:clrMapOvr>
    <a:masterClrMapping/>
  </p:clrMapOvr>
  <p:transition>
    <p:push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CHS465</a:t>
            </a:r>
            <a:endParaRPr lang="en-US" dirty="0"/>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dirty="0"/>
          </a:p>
        </p:txBody>
      </p:sp>
      <p:sp>
        <p:nvSpPr>
          <p:cNvPr id="6" name="عنصر نائب لرقم الشريحة 5"/>
          <p:cNvSpPr>
            <a:spLocks noGrp="1"/>
          </p:cNvSpPr>
          <p:nvPr>
            <p:ph type="sldNum" sz="quarter" idx="12"/>
          </p:nvPr>
        </p:nvSpPr>
        <p:spPr/>
        <p:txBody>
          <a:bodyPr/>
          <a:lstStyle/>
          <a:p>
            <a:pPr>
              <a:defRPr/>
            </a:pPr>
            <a:fld id="{D11BAD0F-05EA-4336-98EF-ED34712A5752}" type="slidenum">
              <a:rPr lang="ar-SA"/>
              <a:pPr>
                <a:defRPr/>
              </a:pPr>
              <a:t>3</a:t>
            </a:fld>
            <a:endParaRPr lang="en-US"/>
          </a:p>
        </p:txBody>
      </p:sp>
      <p:sp>
        <p:nvSpPr>
          <p:cNvPr id="178178" name="Rectangle 2"/>
          <p:cNvSpPr>
            <a:spLocks noGrp="1" noRot="1" noChangeArrowheads="1"/>
          </p:cNvSpPr>
          <p:nvPr>
            <p:ph type="title"/>
          </p:nvPr>
        </p:nvSpPr>
        <p:spPr>
          <a:xfrm>
            <a:off x="2771800" y="188640"/>
            <a:ext cx="3922713" cy="327004"/>
          </a:xfrm>
        </p:spPr>
        <p:txBody>
          <a:bodyPr/>
          <a:lstStyle/>
          <a:p>
            <a:pPr algn="ctr" eaLnBrk="1" hangingPunct="1">
              <a:defRPr/>
            </a:pPr>
            <a:r>
              <a:rPr lang="en-US" sz="2000" b="0" dirty="0" smtClean="0"/>
              <a:t>CHS465 Promontory</a:t>
            </a:r>
          </a:p>
        </p:txBody>
      </p:sp>
      <p:sp>
        <p:nvSpPr>
          <p:cNvPr id="178179" name="Rectangle 3"/>
          <p:cNvSpPr>
            <a:spLocks noGrp="1" noRot="1" noChangeArrowheads="1"/>
          </p:cNvSpPr>
          <p:nvPr>
            <p:ph type="body" idx="1"/>
          </p:nvPr>
        </p:nvSpPr>
        <p:spPr>
          <a:xfrm>
            <a:off x="395536" y="764704"/>
            <a:ext cx="8352928" cy="5462606"/>
          </a:xfrm>
        </p:spPr>
        <p:style>
          <a:lnRef idx="2">
            <a:schemeClr val="dk1"/>
          </a:lnRef>
          <a:fillRef idx="1">
            <a:schemeClr val="lt1"/>
          </a:fillRef>
          <a:effectRef idx="0">
            <a:schemeClr val="dk1"/>
          </a:effectRef>
          <a:fontRef idx="minor">
            <a:schemeClr val="dk1"/>
          </a:fontRef>
        </p:style>
        <p:txBody>
          <a:bodyPr/>
          <a:lstStyle/>
          <a:p>
            <a:pPr indent="-165100" eaLnBrk="1" hangingPunct="1">
              <a:lnSpc>
                <a:spcPct val="80000"/>
              </a:lnSpc>
              <a:defRPr/>
            </a:pPr>
            <a:endParaRPr lang="ar-SA" sz="1400" b="1" dirty="0" smtClean="0">
              <a:latin typeface="Arial Black" pitchFamily="34" charset="0"/>
              <a:cs typeface="Arabic Transparent" pitchFamily="2" charset="0"/>
            </a:endParaRPr>
          </a:p>
          <a:p>
            <a:pPr indent="-165100" eaLnBrk="1" hangingPunct="1">
              <a:lnSpc>
                <a:spcPct val="80000"/>
              </a:lnSpc>
              <a:defRPr/>
            </a:pPr>
            <a:r>
              <a:rPr lang="ar-SA" sz="1400" b="1" dirty="0" smtClean="0">
                <a:latin typeface="Arial Black" pitchFamily="34" charset="0"/>
                <a:cs typeface="Arabic Transparent" pitchFamily="2" charset="0"/>
              </a:rPr>
              <a:t>لأن الجودة من الحرص والاجتهاد ولآن ”</a:t>
            </a:r>
            <a:r>
              <a:rPr lang="ar-SA" sz="1400" b="1" dirty="0" smtClean="0">
                <a:latin typeface="Arial Black" pitchFamily="34" charset="0"/>
                <a:cs typeface="Monotype Koufi" pitchFamily="2" charset="-78"/>
              </a:rPr>
              <a:t>الإحساس والشعور بمرض ومشكلات ومتاعب الآخرين</a:t>
            </a:r>
            <a:r>
              <a:rPr lang="ar-SA" sz="1400" b="1" dirty="0" smtClean="0">
                <a:latin typeface="Arial Black" pitchFamily="34" charset="0"/>
                <a:cs typeface="Arabic Transparent" pitchFamily="2" charset="0"/>
              </a:rPr>
              <a:t>“هي غاية  كل مسلم مؤمن وهي غايتنا في عملنا وتعليمنا طلبا للحسنين، وهي في ”</a:t>
            </a:r>
            <a:r>
              <a:rPr lang="ar-SA" sz="1400" dirty="0" smtClean="0">
                <a:latin typeface="Arial Black" pitchFamily="34" charset="0"/>
                <a:cs typeface="Old Antic Bold" pitchFamily="2" charset="-78"/>
              </a:rPr>
              <a:t>التقوى</a:t>
            </a:r>
            <a:r>
              <a:rPr lang="ar-SA" sz="1400" b="1" dirty="0" smtClean="0">
                <a:latin typeface="Arial Black" pitchFamily="34" charset="0"/>
                <a:cs typeface="Arabic Transparent" pitchFamily="2" charset="0"/>
              </a:rPr>
              <a:t>“، نستهل مقدمتنا هده بآيات من الذكر الحكيم في التقوى:</a:t>
            </a:r>
          </a:p>
          <a:p>
            <a:pPr indent="-165100" algn="ctr" eaLnBrk="1" hangingPunct="1">
              <a:lnSpc>
                <a:spcPct val="80000"/>
              </a:lnSpc>
              <a:buFont typeface="AGA Arabesque" pitchFamily="2" charset="2"/>
              <a:buChar char="]"/>
              <a:defRPr/>
            </a:pPr>
            <a:r>
              <a:rPr lang="ar-SA" sz="1400" dirty="0" smtClean="0">
                <a:latin typeface="Arial Black" pitchFamily="34" charset="0"/>
                <a:cs typeface="Monotype Koufi" pitchFamily="2" charset="-78"/>
              </a:rPr>
              <a:t>وَمَنْ يَتَّقِ اللهَ يَجْعَلْ لَهُ مَخْرَجًا</a:t>
            </a:r>
            <a:r>
              <a:rPr lang="ar-SA" sz="1400" dirty="0" smtClean="0">
                <a:latin typeface="Arial Black" pitchFamily="34" charset="0"/>
                <a:cs typeface="Old Antic Decorative" pitchFamily="2" charset="-78"/>
              </a:rPr>
              <a:t> * </a:t>
            </a:r>
            <a:r>
              <a:rPr lang="ar-SA" sz="1400" dirty="0" smtClean="0">
                <a:latin typeface="Arial Black" pitchFamily="34" charset="0"/>
                <a:cs typeface="Monotype Koufi" pitchFamily="2" charset="-78"/>
              </a:rPr>
              <a:t>وَيَرْزُقْهُ مِنْ حَيْثُ لاَ يَحْتَسِبُ </a:t>
            </a:r>
            <a:r>
              <a:rPr lang="en-US" sz="1400" dirty="0" smtClean="0">
                <a:latin typeface="Arial Black" pitchFamily="34" charset="0"/>
                <a:sym typeface="AGA Arabesque" pitchFamily="2" charset="2"/>
              </a:rPr>
              <a:t></a:t>
            </a:r>
            <a:r>
              <a:rPr lang="ar-SA" sz="1400" b="1" dirty="0" smtClean="0">
                <a:latin typeface="Arial Black" pitchFamily="34" charset="0"/>
              </a:rPr>
              <a:t> </a:t>
            </a:r>
            <a:r>
              <a:rPr lang="ar-SA" sz="1400" b="1" dirty="0" smtClean="0">
                <a:latin typeface="Arial Black" pitchFamily="34" charset="0"/>
                <a:cs typeface="Arabic Transparent" pitchFamily="2" charset="0"/>
              </a:rPr>
              <a:t>[الطلاق/2، 3]</a:t>
            </a:r>
            <a:r>
              <a:rPr lang="ar-SA" sz="1400" b="1" dirty="0" smtClean="0">
                <a:latin typeface="Arial Black" pitchFamily="34" charset="0"/>
              </a:rPr>
              <a:t> </a:t>
            </a:r>
          </a:p>
          <a:p>
            <a:pPr indent="-165100" algn="ctr" eaLnBrk="1" hangingPunct="1">
              <a:lnSpc>
                <a:spcPct val="80000"/>
              </a:lnSpc>
              <a:buFont typeface="AGA Arabesque" pitchFamily="2" charset="2"/>
              <a:buChar char="]"/>
              <a:defRPr/>
            </a:pPr>
            <a:r>
              <a:rPr lang="en-US" sz="1400" dirty="0" smtClean="0">
                <a:latin typeface="Arial Black" pitchFamily="34" charset="0"/>
                <a:cs typeface="Old Antic Decorative" pitchFamily="2" charset="-78"/>
                <a:sym typeface="AGA Arabesque" pitchFamily="2" charset="2"/>
              </a:rPr>
              <a:t> </a:t>
            </a:r>
            <a:r>
              <a:rPr lang="en-US" sz="1400" b="1" dirty="0" smtClean="0">
                <a:latin typeface="Arial Black" pitchFamily="34" charset="0"/>
              </a:rPr>
              <a:t> </a:t>
            </a:r>
            <a:r>
              <a:rPr lang="ar-SA" sz="1400" dirty="0" smtClean="0">
                <a:latin typeface="Arial Black" pitchFamily="34" charset="0"/>
                <a:cs typeface="Monotype Koufi" pitchFamily="2" charset="-78"/>
              </a:rPr>
              <a:t>إِنْ تَتَّقُوا اللهَ يَجْعَلْ لَكُمْ فُرْقَانًا</a:t>
            </a:r>
            <a:r>
              <a:rPr lang="en-US" sz="1400" dirty="0" smtClean="0">
                <a:latin typeface="Arial Black" pitchFamily="34" charset="0"/>
                <a:sym typeface="AGA Arabesque" pitchFamily="2" charset="2"/>
              </a:rPr>
              <a:t></a:t>
            </a:r>
            <a:r>
              <a:rPr lang="en-US" sz="1400" b="1" dirty="0" smtClean="0">
                <a:latin typeface="Arial Black" pitchFamily="34" charset="0"/>
              </a:rPr>
              <a:t> </a:t>
            </a:r>
            <a:r>
              <a:rPr lang="ar-SA" sz="1400" b="1" dirty="0" smtClean="0">
                <a:latin typeface="Arial Black" pitchFamily="34" charset="0"/>
              </a:rPr>
              <a:t> </a:t>
            </a:r>
            <a:r>
              <a:rPr lang="ar-SA" sz="1400" b="1" dirty="0" smtClean="0">
                <a:latin typeface="Arial Black" pitchFamily="34" charset="0"/>
                <a:cs typeface="Arabic Transparent" pitchFamily="2" charset="0"/>
              </a:rPr>
              <a:t>[الأنفال/29].</a:t>
            </a:r>
            <a:r>
              <a:rPr lang="ar-SA" sz="1400" dirty="0" smtClean="0">
                <a:latin typeface="Arial Black" pitchFamily="34" charset="0"/>
              </a:rPr>
              <a:t> </a:t>
            </a:r>
            <a:endParaRPr lang="ar-SA" sz="1400" b="1" dirty="0" smtClean="0">
              <a:latin typeface="Arial Black" pitchFamily="34" charset="0"/>
              <a:cs typeface="Arabic Transparent" pitchFamily="2" charset="0"/>
            </a:endParaRPr>
          </a:p>
          <a:p>
            <a:pPr indent="-165100" eaLnBrk="1" hangingPunct="1">
              <a:lnSpc>
                <a:spcPct val="80000"/>
              </a:lnSpc>
              <a:defRPr/>
            </a:pPr>
            <a:r>
              <a:rPr lang="ar-SA" sz="1400" b="1" dirty="0" smtClean="0">
                <a:latin typeface="Arial Black" pitchFamily="34" charset="0"/>
                <a:cs typeface="Arabic Transparent" pitchFamily="2" charset="0"/>
              </a:rPr>
              <a:t>وقول رسوله الكريم نبينا ”محمد“ عليه أفضل الصلاة والسلام، عن أنس بن مالك رضي الله عنه: </a:t>
            </a:r>
          </a:p>
          <a:p>
            <a:pPr indent="-165100" algn="ctr" eaLnBrk="1" hangingPunct="1">
              <a:lnSpc>
                <a:spcPct val="80000"/>
              </a:lnSpc>
              <a:buFont typeface="Wingdings" pitchFamily="2" charset="2"/>
              <a:buNone/>
              <a:defRPr/>
            </a:pPr>
            <a:r>
              <a:rPr lang="ar-SA" sz="1400" b="1" dirty="0" smtClean="0">
                <a:latin typeface="Arial Black" pitchFamily="34" charset="0"/>
              </a:rPr>
              <a:t>		  </a:t>
            </a:r>
            <a:r>
              <a:rPr lang="ar-SA" sz="1400" b="1" dirty="0" smtClean="0">
                <a:latin typeface="Arial Black" pitchFamily="34" charset="0"/>
                <a:cs typeface="Old Antic Bold" pitchFamily="2" charset="-78"/>
              </a:rPr>
              <a:t>( </a:t>
            </a:r>
            <a:r>
              <a:rPr lang="ar-SA" sz="1400" dirty="0" smtClean="0">
                <a:latin typeface="Arial Black" pitchFamily="34" charset="0"/>
                <a:cs typeface="Monotype Koufi" pitchFamily="2" charset="-78"/>
              </a:rPr>
              <a:t>لا يؤمن أحدكم حتى يحب لأخيه ما يحب لنفسه</a:t>
            </a:r>
            <a:r>
              <a:rPr lang="ar-SA" sz="1400" b="1" dirty="0" smtClean="0">
                <a:latin typeface="Arial Black" pitchFamily="34" charset="0"/>
                <a:cs typeface="Old Antic Bold" pitchFamily="2" charset="-78"/>
              </a:rPr>
              <a:t>)  </a:t>
            </a:r>
            <a:r>
              <a:rPr lang="ar-SA" sz="1400" b="1" dirty="0" smtClean="0">
                <a:latin typeface="Arial Black" pitchFamily="34" charset="0"/>
                <a:cs typeface="Arabic Transparent" pitchFamily="2" charset="0"/>
              </a:rPr>
              <a:t>أخرجه البخاري</a:t>
            </a:r>
            <a:endParaRPr lang="ar-SA" sz="1400" dirty="0" smtClean="0">
              <a:latin typeface="Arial Black" pitchFamily="34" charset="0"/>
            </a:endParaRPr>
          </a:p>
          <a:p>
            <a:pPr indent="-165100" algn="just" eaLnBrk="1" hangingPunct="1">
              <a:lnSpc>
                <a:spcPct val="80000"/>
              </a:lnSpc>
              <a:defRPr/>
            </a:pPr>
            <a:r>
              <a:rPr lang="ar-SA" sz="1400" b="1" dirty="0" smtClean="0">
                <a:latin typeface="Arial Black" pitchFamily="34" charset="0"/>
                <a:cs typeface="Arabic Transparent" pitchFamily="2" charset="0"/>
              </a:rPr>
              <a:t>وقوله صلى الله علية وسلم</a:t>
            </a:r>
            <a:r>
              <a:rPr lang="ar-SA" sz="1400" dirty="0" smtClean="0">
                <a:latin typeface="Arial Black" pitchFamily="34" charset="0"/>
              </a:rPr>
              <a:t> </a:t>
            </a:r>
            <a:r>
              <a:rPr lang="ar-SA" sz="1400" b="1" dirty="0" smtClean="0">
                <a:latin typeface="Arial Black" pitchFamily="34" charset="0"/>
                <a:cs typeface="Old Antic Bold" pitchFamily="2" charset="-78"/>
              </a:rPr>
              <a:t>(</a:t>
            </a:r>
            <a:r>
              <a:rPr lang="ar-SA" sz="1400" dirty="0" smtClean="0">
                <a:latin typeface="Arial Black" pitchFamily="34" charset="0"/>
                <a:cs typeface="Monotype Koufi" pitchFamily="2" charset="-78"/>
              </a:rPr>
              <a:t>كان الله في عون </a:t>
            </a:r>
            <a:r>
              <a:rPr lang="ar-SA" sz="1400" dirty="0" smtClean="0">
                <a:cs typeface="Monotype Koufi" pitchFamily="2" charset="-78"/>
              </a:rPr>
              <a:t>العبد ما كان العبد في عون أخيه</a:t>
            </a:r>
            <a:r>
              <a:rPr lang="ar-SA" sz="1400" b="1" dirty="0" smtClean="0">
                <a:cs typeface="Old Antic Bold" pitchFamily="2" charset="-78"/>
              </a:rPr>
              <a:t>)</a:t>
            </a:r>
            <a:r>
              <a:rPr lang="ar-SA" sz="1400" b="1" dirty="0" smtClean="0">
                <a:cs typeface="Monotype Koufi" pitchFamily="2" charset="-78"/>
              </a:rPr>
              <a:t> </a:t>
            </a:r>
            <a:r>
              <a:rPr lang="ar-SA" sz="1400" dirty="0" smtClean="0">
                <a:cs typeface="Monotype Koufi" pitchFamily="2" charset="-78"/>
              </a:rPr>
              <a:t> </a:t>
            </a:r>
            <a:r>
              <a:rPr lang="ar-SA" sz="1400" b="1" dirty="0" smtClean="0">
                <a:cs typeface="Arabic Transparent" pitchFamily="2" charset="0"/>
              </a:rPr>
              <a:t>رواه مسلم وأبو داود والترمذي</a:t>
            </a:r>
            <a:endParaRPr lang="en-US" sz="1400" b="1" dirty="0" smtClean="0">
              <a:latin typeface="Arial Black" pitchFamily="34" charset="0"/>
              <a:cs typeface="Arabic Transparent" pitchFamily="2" charset="0"/>
            </a:endParaRPr>
          </a:p>
          <a:p>
            <a:pPr indent="-165100" eaLnBrk="1" hangingPunct="1">
              <a:lnSpc>
                <a:spcPct val="80000"/>
              </a:lnSpc>
              <a:buFont typeface="Wingdings" pitchFamily="2" charset="2"/>
              <a:buNone/>
              <a:defRPr/>
            </a:pPr>
            <a:endParaRPr lang="en-US" sz="1400" dirty="0" smtClean="0">
              <a:latin typeface="Arial Black" pitchFamily="34" charset="0"/>
            </a:endParaRPr>
          </a:p>
          <a:p>
            <a:pPr indent="-165100" algn="just" rtl="0" eaLnBrk="1" hangingPunct="1">
              <a:lnSpc>
                <a:spcPct val="80000"/>
              </a:lnSpc>
              <a:buFont typeface="Wingdings" pitchFamily="2" charset="2"/>
              <a:buNone/>
              <a:defRPr/>
            </a:pPr>
            <a:r>
              <a:rPr lang="en-US" sz="1400" dirty="0" smtClean="0">
                <a:latin typeface="Arial Black" pitchFamily="34" charset="0"/>
              </a:rPr>
              <a:t>These Islamic Calls are our Evidences to assure Quality of Profession; Quality of  Healthful life for Today and for the Day after.</a:t>
            </a:r>
          </a:p>
          <a:p>
            <a:pPr indent="-165100" algn="just" rtl="0" eaLnBrk="1" hangingPunct="1">
              <a:lnSpc>
                <a:spcPct val="80000"/>
              </a:lnSpc>
              <a:buFont typeface="Wingdings" pitchFamily="2" charset="2"/>
              <a:buNone/>
              <a:defRPr/>
            </a:pPr>
            <a:r>
              <a:rPr lang="en-US" sz="1400" dirty="0" smtClean="0">
                <a:latin typeface="Arial Black" pitchFamily="34" charset="0"/>
              </a:rPr>
              <a:t>   </a:t>
            </a:r>
          </a:p>
          <a:p>
            <a:pPr indent="-165100" algn="ctr" eaLnBrk="1" hangingPunct="1">
              <a:lnSpc>
                <a:spcPct val="80000"/>
              </a:lnSpc>
              <a:buFont typeface="Wingdings" pitchFamily="2" charset="2"/>
              <a:buNone/>
              <a:defRPr/>
            </a:pPr>
            <a:r>
              <a:rPr lang="en-US" sz="1400" dirty="0" smtClean="0">
                <a:latin typeface="Arial Black" pitchFamily="34" charset="0"/>
              </a:rPr>
              <a:t>Meanwhile, do not forget the most common Arab Proverb:</a:t>
            </a:r>
          </a:p>
          <a:p>
            <a:pPr indent="-165100" algn="ctr" eaLnBrk="1" hangingPunct="1">
              <a:lnSpc>
                <a:spcPct val="80000"/>
              </a:lnSpc>
              <a:buFont typeface="Wingdings" pitchFamily="2" charset="2"/>
              <a:buNone/>
              <a:defRPr/>
            </a:pPr>
            <a:r>
              <a:rPr lang="en-US" sz="1600" dirty="0" smtClean="0">
                <a:latin typeface="Arial Black" pitchFamily="34" charset="0"/>
              </a:rPr>
              <a:t> “</a:t>
            </a:r>
            <a:r>
              <a:rPr lang="en-US" sz="1600" b="1" i="1" dirty="0" smtClean="0">
                <a:latin typeface="Arial Black" pitchFamily="34" charset="0"/>
              </a:rPr>
              <a:t>Nothing Itching Your Skin Like Your Nail” </a:t>
            </a:r>
          </a:p>
          <a:p>
            <a:pPr indent="-165100" algn="ctr" eaLnBrk="1" hangingPunct="1">
              <a:lnSpc>
                <a:spcPct val="80000"/>
              </a:lnSpc>
              <a:buFont typeface="Wingdings" pitchFamily="2" charset="2"/>
              <a:buNone/>
              <a:defRPr/>
            </a:pPr>
            <a:r>
              <a:rPr lang="en-US" sz="1400" b="1" dirty="0" smtClean="0">
                <a:latin typeface="Arial Black" pitchFamily="34" charset="0"/>
                <a:cs typeface="Old Antic Bold" pitchFamily="2" charset="-78"/>
              </a:rPr>
              <a:t>“ </a:t>
            </a:r>
            <a:r>
              <a:rPr lang="ar-SA" sz="1800" dirty="0" smtClean="0">
                <a:latin typeface="Arial Black" pitchFamily="34" charset="0"/>
                <a:cs typeface="Monotype Koufi" pitchFamily="2" charset="-78"/>
              </a:rPr>
              <a:t>ما يحك جلدك مثل ظفرك</a:t>
            </a:r>
            <a:r>
              <a:rPr lang="en-US" sz="1800" b="1" dirty="0" smtClean="0">
                <a:latin typeface="Arial Black" pitchFamily="34" charset="0"/>
                <a:cs typeface="Old Antic Bold" pitchFamily="2" charset="-78"/>
              </a:rPr>
              <a:t>”</a:t>
            </a:r>
            <a:endParaRPr lang="en-US" sz="1400" dirty="0" smtClean="0">
              <a:latin typeface="Arial Black" pitchFamily="34" charset="0"/>
              <a:cs typeface="Old Antic Bold" pitchFamily="2" charset="-78"/>
            </a:endParaRPr>
          </a:p>
          <a:p>
            <a:pPr indent="-165100" algn="l" rtl="0" eaLnBrk="1" hangingPunct="1">
              <a:lnSpc>
                <a:spcPct val="80000"/>
              </a:lnSpc>
              <a:buFont typeface="Wingdings" pitchFamily="2" charset="2"/>
              <a:buNone/>
              <a:defRPr/>
            </a:pPr>
            <a:endParaRPr lang="en-US" sz="1400" dirty="0" smtClean="0">
              <a:latin typeface="Arial Black" pitchFamily="34" charset="0"/>
            </a:endParaRPr>
          </a:p>
          <a:p>
            <a:pPr indent="-165100" algn="just" rtl="0" eaLnBrk="1" hangingPunct="1">
              <a:lnSpc>
                <a:spcPct val="80000"/>
              </a:lnSpc>
              <a:buFont typeface="Wingdings" pitchFamily="2" charset="2"/>
              <a:buNone/>
              <a:defRPr/>
            </a:pPr>
            <a:r>
              <a:rPr lang="en-US" sz="1400" dirty="0" smtClean="0">
                <a:latin typeface="Arial Black" pitchFamily="34" charset="0"/>
              </a:rPr>
              <a:t>- </a:t>
            </a:r>
            <a:r>
              <a:rPr lang="en-US" sz="1400" i="1" dirty="0" smtClean="0">
                <a:latin typeface="Arial Black" pitchFamily="34" charset="0"/>
              </a:rPr>
              <a:t>Who can itch your skin! Effectively? You or other </a:t>
            </a:r>
            <a:r>
              <a:rPr lang="en-US" sz="1400" i="1" dirty="0" err="1" smtClean="0">
                <a:latin typeface="Arial Black" pitchFamily="34" charset="0"/>
              </a:rPr>
              <a:t>eg</a:t>
            </a:r>
            <a:r>
              <a:rPr lang="en-US" sz="1400" i="1" dirty="0" smtClean="0">
                <a:latin typeface="Arial Black" pitchFamily="34" charset="0"/>
              </a:rPr>
              <a:t>. teacher ?</a:t>
            </a:r>
          </a:p>
          <a:p>
            <a:pPr indent="-165100" algn="just" rtl="0" eaLnBrk="1" hangingPunct="1">
              <a:lnSpc>
                <a:spcPct val="80000"/>
              </a:lnSpc>
              <a:buFontTx/>
              <a:buChar char="-"/>
              <a:defRPr/>
            </a:pPr>
            <a:r>
              <a:rPr lang="en-US" sz="1400" i="1" dirty="0" smtClean="0">
                <a:latin typeface="Arial Black" pitchFamily="34" charset="0"/>
              </a:rPr>
              <a:t>When you will feel better &amp; </a:t>
            </a:r>
          </a:p>
          <a:p>
            <a:pPr indent="-165100" algn="just" rtl="0" eaLnBrk="1" hangingPunct="1">
              <a:lnSpc>
                <a:spcPct val="80000"/>
              </a:lnSpc>
              <a:buFontTx/>
              <a:buChar char="-"/>
              <a:defRPr/>
            </a:pPr>
            <a:r>
              <a:rPr lang="en-US" sz="1400" i="1" dirty="0" smtClean="0">
                <a:latin typeface="Arial Black" pitchFamily="34" charset="0"/>
              </a:rPr>
              <a:t>Who can understand better: the Passive student who taught or filled by other the teacher? Or the active student who learn by himself or at least participate /share learning with teacher?. </a:t>
            </a:r>
          </a:p>
          <a:p>
            <a:pPr indent="-165100" algn="ctr" rtl="0" eaLnBrk="1" hangingPunct="1">
              <a:lnSpc>
                <a:spcPct val="80000"/>
              </a:lnSpc>
              <a:buFont typeface="Wingdings" pitchFamily="2" charset="2"/>
              <a:buNone/>
              <a:defRPr/>
            </a:pPr>
            <a:endParaRPr lang="en-US" sz="1400" dirty="0" smtClean="0">
              <a:latin typeface="Arial Black" pitchFamily="34" charset="0"/>
            </a:endParaRPr>
          </a:p>
          <a:p>
            <a:pPr indent="-165100" algn="ctr" rtl="0" eaLnBrk="1" hangingPunct="1">
              <a:lnSpc>
                <a:spcPct val="80000"/>
              </a:lnSpc>
              <a:buFont typeface="Wingdings" pitchFamily="2" charset="2"/>
              <a:buNone/>
              <a:defRPr/>
            </a:pPr>
            <a:r>
              <a:rPr lang="en-US" sz="1400" dirty="0" smtClean="0">
                <a:latin typeface="Arial Black" pitchFamily="34" charset="0"/>
              </a:rPr>
              <a:t>Thus, what do you prefer /recommend for your patients ?: </a:t>
            </a:r>
          </a:p>
          <a:p>
            <a:pPr indent="-165100" algn="ctr" rtl="0" eaLnBrk="1" hangingPunct="1">
              <a:lnSpc>
                <a:spcPct val="80000"/>
              </a:lnSpc>
              <a:buFont typeface="Wingdings" pitchFamily="2" charset="2"/>
              <a:buNone/>
              <a:defRPr/>
            </a:pPr>
            <a:r>
              <a:rPr lang="en-US" sz="1600" b="1" i="1" dirty="0" smtClean="0">
                <a:latin typeface="Arial Black" pitchFamily="34" charset="0"/>
              </a:rPr>
              <a:t>Be Passive Student &amp; Patient?  Or  Be Active ? – How </a:t>
            </a:r>
            <a:r>
              <a:rPr lang="en-US" sz="1600" b="1" dirty="0" smtClean="0">
                <a:latin typeface="Arial Black" pitchFamily="34" charset="0"/>
              </a:rPr>
              <a:t> </a:t>
            </a:r>
          </a:p>
        </p:txBody>
      </p:sp>
    </p:spTree>
  </p:cSld>
  <p:clrMapOvr>
    <a:masterClrMapping/>
  </p:clrMapOvr>
  <p:transition>
    <p:push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30</a:t>
            </a:fld>
            <a:endParaRPr lang="en-US"/>
          </a:p>
        </p:txBody>
      </p:sp>
      <p:sp>
        <p:nvSpPr>
          <p:cNvPr id="95233" name="Rectangle 1"/>
          <p:cNvSpPr>
            <a:spLocks noChangeArrowheads="1"/>
          </p:cNvSpPr>
          <p:nvPr/>
        </p:nvSpPr>
        <p:spPr bwMode="auto">
          <a:xfrm>
            <a:off x="35496" y="764704"/>
            <a:ext cx="4248472" cy="5309146"/>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Links with health promotion</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1" u="none" strike="noStrike" cap="none" normalizeH="0" baseline="0" dirty="0" smtClean="0">
                <a:ln>
                  <a:noFill/>
                </a:ln>
                <a:solidFill>
                  <a:schemeClr val="tx1"/>
                </a:solidFill>
                <a:effectLst/>
                <a:latin typeface="+mj-lt"/>
                <a:ea typeface="Times New Roman" pitchFamily="18" charset="0"/>
                <a:cs typeface="Times New Roman" pitchFamily="18" charset="0"/>
              </a:rPr>
              <a:t>Affordability</a:t>
            </a:r>
            <a:r>
              <a:rPr kumimoji="0" lang="en-US" b="1" i="0" u="none" strike="noStrike" cap="none" normalizeH="0" baseline="0" dirty="0" smtClean="0">
                <a:ln>
                  <a:noFill/>
                </a:ln>
                <a:solidFill>
                  <a:schemeClr val="tx1"/>
                </a:solidFill>
                <a:effectLst/>
                <a:latin typeface="+mj-lt"/>
                <a:ea typeface="Times New Roman" pitchFamily="18" charset="0"/>
                <a:cs typeface="Times New Roman" pitchFamily="18" charset="0"/>
              </a:rPr>
              <a:t> </a:t>
            </a:r>
            <a:endParaRPr kumimoji="0" lang="en-US" b="1" i="0" u="none" strike="noStrike" cap="none" normalizeH="0" baseline="0" dirty="0" smtClean="0">
              <a:ln>
                <a:noFill/>
              </a:ln>
              <a:solidFill>
                <a:schemeClr val="tx1"/>
              </a:solidFill>
              <a:effectLst/>
              <a:latin typeface="+mj-lt"/>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Finally,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framework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which proposes that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nutrition education addresses health promotion and enhancement, as well as risk factor reduction </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may raise the question of resources.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For example, </a:t>
            </a:r>
          </a:p>
          <a:p>
            <a:pPr marL="0" marR="0" lvl="0" indent="0" algn="just" defTabSz="914400" rtl="0" eaLnBrk="0" fontAlgn="base" latinLnBrk="0" hangingPunct="0">
              <a:lnSpc>
                <a:spcPct val="100000"/>
              </a:lnSpc>
              <a:spcBef>
                <a:spcPct val="0"/>
              </a:spcBef>
              <a:spcAft>
                <a:spcPct val="0"/>
              </a:spcAft>
              <a:buClrTx/>
              <a:buSzTx/>
              <a:buFontTx/>
              <a:buNone/>
              <a:tabLst/>
            </a:pPr>
            <a:r>
              <a:rPr lang="en-US" i="1" dirty="0" smtClean="0">
                <a:solidFill>
                  <a:schemeClr val="tx1"/>
                </a:solidFill>
                <a:latin typeface="Times New Roman" pitchFamily="18" charset="0"/>
                <a:ea typeface="Times New Roman" pitchFamily="18" charset="0"/>
                <a:cs typeface="Times New Roman" pitchFamily="18" charset="0"/>
              </a:rPr>
              <a:t>W</a:t>
            </a: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here resources are limited, is it better to preferentially allocate resources to school </a:t>
            </a:r>
            <a:r>
              <a:rPr kumimoji="0" lang="en-US" b="0"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programmes</a:t>
            </a: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in an attempt to create a more nutritionally literate future generation</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or </a:t>
            </a: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should resources be allocated to interventions in local communities at immediate risk from vitamin A deficiency</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This framework assumes that we must find a way to do both</a:t>
            </a:r>
            <a:r>
              <a:rPr kumimoji="0" lang="en-US"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b="1"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مستطيل 7"/>
          <p:cNvSpPr/>
          <p:nvPr/>
        </p:nvSpPr>
        <p:spPr>
          <a:xfrm>
            <a:off x="2310253" y="-27384"/>
            <a:ext cx="4022704"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lvl="0" algn="ctr" rtl="0"/>
            <a:r>
              <a:rPr lang="en-US" i="1" dirty="0" smtClean="0">
                <a:latin typeface="+mj-lt"/>
                <a:ea typeface="Times New Roman" pitchFamily="18" charset="0"/>
              </a:rPr>
              <a:t>The Link Between NE  &amp;  HEP</a:t>
            </a:r>
            <a:r>
              <a:rPr lang="en-US" dirty="0" smtClean="0">
                <a:latin typeface="+mj-lt"/>
                <a:ea typeface="Times New Roman" pitchFamily="18" charset="0"/>
              </a:rPr>
              <a:t> </a:t>
            </a:r>
            <a:endParaRPr lang="en-US" sz="1100" dirty="0" smtClean="0">
              <a:latin typeface="+mj-lt"/>
            </a:endParaRPr>
          </a:p>
        </p:txBody>
      </p:sp>
      <p:sp>
        <p:nvSpPr>
          <p:cNvPr id="10" name="مستطيل 9"/>
          <p:cNvSpPr/>
          <p:nvPr/>
        </p:nvSpPr>
        <p:spPr>
          <a:xfrm>
            <a:off x="4355976" y="548680"/>
            <a:ext cx="4608512" cy="575542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lgn="just" rtl="0" eaLnBrk="0" hangingPunct="0"/>
            <a:r>
              <a:rPr lang="en-US" sz="1600" b="1" dirty="0" smtClean="0">
                <a:latin typeface="Times New Roman" pitchFamily="18" charset="0"/>
                <a:ea typeface="Times New Roman" pitchFamily="18" charset="0"/>
                <a:cs typeface="Times New Roman" pitchFamily="18" charset="0"/>
              </a:rPr>
              <a:t>Working inter-</a:t>
            </a:r>
            <a:r>
              <a:rPr lang="en-US" sz="1600" b="1" dirty="0" err="1" smtClean="0">
                <a:latin typeface="Times New Roman" pitchFamily="18" charset="0"/>
                <a:ea typeface="Times New Roman" pitchFamily="18" charset="0"/>
                <a:cs typeface="Times New Roman" pitchFamily="18" charset="0"/>
              </a:rPr>
              <a:t>sectorally</a:t>
            </a:r>
            <a:r>
              <a:rPr lang="en-US" sz="1600" b="1" dirty="0" smtClean="0">
                <a:latin typeface="Times New Roman" pitchFamily="18" charset="0"/>
                <a:ea typeface="Times New Roman" pitchFamily="18" charset="0"/>
                <a:cs typeface="Times New Roman" pitchFamily="18" charset="0"/>
              </a:rPr>
              <a:t> and collaboratively i</a:t>
            </a:r>
            <a:r>
              <a:rPr lang="en-US" sz="1600" dirty="0" smtClean="0">
                <a:latin typeface="Times New Roman" pitchFamily="18" charset="0"/>
                <a:ea typeface="Times New Roman" pitchFamily="18" charset="0"/>
                <a:cs typeface="Times New Roman" pitchFamily="18" charset="0"/>
              </a:rPr>
              <a:t>s </a:t>
            </a:r>
            <a:r>
              <a:rPr lang="en-US" sz="1600" b="1" i="1" dirty="0" smtClean="0">
                <a:latin typeface="Times New Roman" pitchFamily="18" charset="0"/>
                <a:ea typeface="Times New Roman" pitchFamily="18" charset="0"/>
                <a:cs typeface="Times New Roman" pitchFamily="18" charset="0"/>
              </a:rPr>
              <a:t>fundamental to increasing the available resources.</a:t>
            </a:r>
            <a:r>
              <a:rPr lang="en-US" sz="1600" dirty="0" smtClean="0">
                <a:latin typeface="Times New Roman" pitchFamily="18" charset="0"/>
                <a:ea typeface="Times New Roman" pitchFamily="18" charset="0"/>
                <a:cs typeface="Times New Roman" pitchFamily="18" charset="0"/>
              </a:rPr>
              <a:t> </a:t>
            </a:r>
          </a:p>
          <a:p>
            <a:pPr lvl="0" algn="just" rtl="0" eaLnBrk="0" hangingPunct="0"/>
            <a:r>
              <a:rPr lang="en-US" sz="1600" b="1" dirty="0" smtClean="0">
                <a:latin typeface="Times New Roman" pitchFamily="18" charset="0"/>
                <a:ea typeface="Times New Roman" pitchFamily="18" charset="0"/>
                <a:cs typeface="Times New Roman" pitchFamily="18" charset="0"/>
              </a:rPr>
              <a:t>For example; </a:t>
            </a:r>
          </a:p>
          <a:p>
            <a:pPr lvl="0" algn="just" rtl="0" eaLnBrk="0" hangingPunct="0"/>
            <a:r>
              <a:rPr lang="en-US" sz="1600" b="1" dirty="0" smtClean="0">
                <a:latin typeface="Times New Roman" pitchFamily="18" charset="0"/>
                <a:ea typeface="Times New Roman" pitchFamily="18" charset="0"/>
                <a:cs typeface="Times New Roman" pitchFamily="18" charset="0"/>
              </a:rPr>
              <a:t>- </a:t>
            </a:r>
            <a:r>
              <a:rPr lang="en-US" sz="1600" b="1" i="1" dirty="0" smtClean="0">
                <a:latin typeface="Times New Roman" pitchFamily="18" charset="0"/>
                <a:ea typeface="Times New Roman" pitchFamily="18" charset="0"/>
                <a:cs typeface="Times New Roman" pitchFamily="18" charset="0"/>
              </a:rPr>
              <a:t>Teacher</a:t>
            </a:r>
            <a:r>
              <a:rPr lang="en-US" sz="1600" b="1" dirty="0" smtClean="0">
                <a:latin typeface="Times New Roman" pitchFamily="18" charset="0"/>
                <a:ea typeface="Times New Roman" pitchFamily="18" charset="0"/>
                <a:cs typeface="Times New Roman" pitchFamily="18" charset="0"/>
              </a:rPr>
              <a:t>s</a:t>
            </a:r>
            <a:r>
              <a:rPr lang="en-US" sz="1600" dirty="0" smtClean="0">
                <a:latin typeface="Times New Roman" pitchFamily="18" charset="0"/>
                <a:ea typeface="Times New Roman" pitchFamily="18" charset="0"/>
                <a:cs typeface="Times New Roman" pitchFamily="18" charset="0"/>
              </a:rPr>
              <a:t> are already trained educators who, with some support, represent a huge workforce with the potential to have an impact on the health and development goals of a country. </a:t>
            </a:r>
          </a:p>
          <a:p>
            <a:pPr lvl="0" algn="just" rtl="0" eaLnBrk="0" hangingPunct="0">
              <a:buFontTx/>
              <a:buChar char="-"/>
            </a:pPr>
            <a:r>
              <a:rPr lang="en-US" sz="1600" b="1" dirty="0" smtClean="0">
                <a:latin typeface="Times New Roman" pitchFamily="18" charset="0"/>
                <a:ea typeface="Times New Roman" pitchFamily="18" charset="0"/>
                <a:cs typeface="Times New Roman" pitchFamily="18" charset="0"/>
              </a:rPr>
              <a:t>Agriculture</a:t>
            </a:r>
            <a:r>
              <a:rPr lang="en-US" sz="1600" dirty="0" smtClean="0">
                <a:latin typeface="Times New Roman" pitchFamily="18" charset="0"/>
                <a:ea typeface="Times New Roman" pitchFamily="18" charset="0"/>
                <a:cs typeface="Times New Roman" pitchFamily="18" charset="0"/>
              </a:rPr>
              <a:t> extension workers may well have production targets or increased exports as their main agenda. </a:t>
            </a:r>
          </a:p>
          <a:p>
            <a:pPr lvl="0" algn="just" rtl="0" eaLnBrk="0" hangingPunct="0">
              <a:buFontTx/>
              <a:buChar char="-"/>
            </a:pPr>
            <a:r>
              <a:rPr lang="en-US" sz="1600" dirty="0" smtClean="0">
                <a:latin typeface="Times New Roman" pitchFamily="18" charset="0"/>
                <a:ea typeface="Times New Roman" pitchFamily="18" charset="0"/>
                <a:cs typeface="Times New Roman" pitchFamily="18" charset="0"/>
              </a:rPr>
              <a:t> </a:t>
            </a:r>
            <a:r>
              <a:rPr lang="en-US" sz="1600" b="1" dirty="0" smtClean="0">
                <a:latin typeface="Times New Roman" pitchFamily="18" charset="0"/>
                <a:ea typeface="Times New Roman" pitchFamily="18" charset="0"/>
                <a:cs typeface="Times New Roman" pitchFamily="18" charset="0"/>
              </a:rPr>
              <a:t>Inter-</a:t>
            </a:r>
            <a:r>
              <a:rPr lang="en-US" sz="1600" b="1" dirty="0" err="1" smtClean="0">
                <a:latin typeface="Times New Roman" pitchFamily="18" charset="0"/>
                <a:ea typeface="Times New Roman" pitchFamily="18" charset="0"/>
                <a:cs typeface="Times New Roman" pitchFamily="18" charset="0"/>
              </a:rPr>
              <a:t>sectoral</a:t>
            </a:r>
            <a:r>
              <a:rPr lang="en-US" sz="1600" b="1" dirty="0" smtClean="0">
                <a:latin typeface="Times New Roman" pitchFamily="18" charset="0"/>
                <a:ea typeface="Times New Roman" pitchFamily="18" charset="0"/>
                <a:cs typeface="Times New Roman" pitchFamily="18" charset="0"/>
              </a:rPr>
              <a:t> collaboration </a:t>
            </a:r>
            <a:r>
              <a:rPr lang="en-US" sz="1600" dirty="0" smtClean="0">
                <a:latin typeface="Times New Roman" pitchFamily="18" charset="0"/>
                <a:ea typeface="Times New Roman" pitchFamily="18" charset="0"/>
                <a:cs typeface="Times New Roman" pitchFamily="18" charset="0"/>
              </a:rPr>
              <a:t>can increase their capacity to advise communities on household food production for good nutritional health, without compromising other policy goals. </a:t>
            </a:r>
          </a:p>
          <a:p>
            <a:pPr lvl="0" algn="just" rtl="0" eaLnBrk="0" hangingPunct="0">
              <a:buFontTx/>
              <a:buChar char="-"/>
            </a:pPr>
            <a:r>
              <a:rPr lang="en-US" sz="1600" b="1" dirty="0" smtClean="0">
                <a:latin typeface="Times New Roman" pitchFamily="18" charset="0"/>
                <a:ea typeface="Times New Roman" pitchFamily="18" charset="0"/>
                <a:cs typeface="Times New Roman" pitchFamily="18" charset="0"/>
              </a:rPr>
              <a:t>Collaborating with social </a:t>
            </a:r>
            <a:r>
              <a:rPr lang="en-US" sz="1600" b="1" dirty="0" err="1" smtClean="0">
                <a:latin typeface="Times New Roman" pitchFamily="18" charset="0"/>
                <a:ea typeface="Times New Roman" pitchFamily="18" charset="0"/>
                <a:cs typeface="Times New Roman" pitchFamily="18" charset="0"/>
              </a:rPr>
              <a:t>organisations</a:t>
            </a:r>
            <a:r>
              <a:rPr lang="en-US" sz="1600" dirty="0" smtClean="0">
                <a:latin typeface="Times New Roman" pitchFamily="18" charset="0"/>
                <a:ea typeface="Times New Roman" pitchFamily="18" charset="0"/>
                <a:cs typeface="Times New Roman" pitchFamily="18" charset="0"/>
              </a:rPr>
              <a:t>, for example women's </a:t>
            </a:r>
            <a:r>
              <a:rPr lang="en-US" sz="1600" dirty="0" err="1" smtClean="0">
                <a:latin typeface="Times New Roman" pitchFamily="18" charset="0"/>
                <a:ea typeface="Times New Roman" pitchFamily="18" charset="0"/>
                <a:cs typeface="Times New Roman" pitchFamily="18" charset="0"/>
              </a:rPr>
              <a:t>organisations</a:t>
            </a:r>
            <a:r>
              <a:rPr lang="en-US" sz="1600" dirty="0" smtClean="0">
                <a:latin typeface="Times New Roman" pitchFamily="18" charset="0"/>
                <a:ea typeface="Times New Roman" pitchFamily="18" charset="0"/>
                <a:cs typeface="Times New Roman" pitchFamily="18" charset="0"/>
              </a:rPr>
              <a:t>, to support maternal and child nutrition may be an affordable approach. </a:t>
            </a:r>
          </a:p>
          <a:p>
            <a:pPr lvl="0" algn="just" rtl="0" eaLnBrk="0" hangingPunct="0">
              <a:buFontTx/>
              <a:buChar char="-"/>
            </a:pPr>
            <a:r>
              <a:rPr lang="en-US" sz="1600" b="1" dirty="0" smtClean="0">
                <a:latin typeface="Times New Roman" pitchFamily="18" charset="0"/>
                <a:ea typeface="Times New Roman" pitchFamily="18" charset="0"/>
                <a:cs typeface="Times New Roman" pitchFamily="18" charset="0"/>
              </a:rPr>
              <a:t>The food industry </a:t>
            </a:r>
            <a:r>
              <a:rPr lang="en-US" sz="1600" dirty="0" smtClean="0">
                <a:latin typeface="Times New Roman" pitchFamily="18" charset="0"/>
                <a:ea typeface="Times New Roman" pitchFamily="18" charset="0"/>
                <a:cs typeface="Times New Roman" pitchFamily="18" charset="0"/>
              </a:rPr>
              <a:t>has an interest in their products being viewed as health promoting and may provide resources for, or participate in, education initiatives. Strengthening the capacity of local communities to solve their own local food and nutrition problems is viable in many situations. </a:t>
            </a:r>
            <a:endParaRPr lang="en-US" sz="1600" dirty="0" smtClean="0">
              <a:latin typeface="Times New Roman" pitchFamily="18" charset="0"/>
              <a:cs typeface="Times New Roman" pitchFamily="18" charset="0"/>
            </a:endParaRPr>
          </a:p>
        </p:txBody>
      </p:sp>
    </p:spTree>
  </p:cSld>
  <p:clrMapOvr>
    <a:masterClrMapping/>
  </p:clrMapOvr>
  <p:transition>
    <p:push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31</a:t>
            </a:fld>
            <a:endParaRPr lang="en-US"/>
          </a:p>
        </p:txBody>
      </p:sp>
      <p:sp>
        <p:nvSpPr>
          <p:cNvPr id="37889" name="Rectangle 1"/>
          <p:cNvSpPr>
            <a:spLocks noChangeArrowheads="1"/>
          </p:cNvSpPr>
          <p:nvPr/>
        </p:nvSpPr>
        <p:spPr bwMode="auto">
          <a:xfrm>
            <a:off x="323528" y="332656"/>
            <a:ext cx="8568952" cy="5917004"/>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Nutrition issues</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starting point in this model is the identification of the </a:t>
            </a: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nutrition issues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affecting population sub-groups. These should be based on data obtained by </a:t>
            </a: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regular national monitoring and surveillance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of the dietary intake and nutritional status of the population.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Together with nationally developed Recommended Dietary Intakes ( RDI) for nutrients, these data can underpin the development of dietary goals or guidelines. Although the terms "goals" and "guidelines" are often used interchangeably, </a:t>
            </a:r>
            <a:r>
              <a:rPr kumimoji="0" lang="en-US"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goals are more likely to be quantified,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with expected times for achievement (</a:t>
            </a: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targets</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Dietary goals are usually changes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 the national diet which will improve diet-related morbidity and mortality. They are designed for the use of health professionals and for monitoring policy.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For nutrition education</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goals are more likely to be described as guidelines and provide desirable directions for dietary change. </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1600" dirty="0" smtClean="0">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Guidelines</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can be developed specifically for population sub-groups, such as children.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issue of ecological sustainability of the food supply and the need for countries to </a:t>
            </a: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maximise</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food self-sufficiency are rarely addressed in guidelines. However, it has been argued that these issues intersect with health and should be reflected in guidelines through the promotion of fresh, local, and seasonal foods. This will help reduce the vulnerability of food supplies due to imports, and reduce the energy costs of processing and transporting foods. </a:t>
            </a:r>
            <a:endParaRPr kumimoji="0" lang="en-US" sz="105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second consideration in addressing the nutritional needs of population sub-groups is the development of environmental, social, and intrinsic indicators that contribute to nutritional status. </a:t>
            </a:r>
            <a:endParaRPr kumimoji="0" lang="en-US" sz="105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مستطيل 6"/>
          <p:cNvSpPr/>
          <p:nvPr/>
        </p:nvSpPr>
        <p:spPr>
          <a:xfrm>
            <a:off x="107504" y="-99392"/>
            <a:ext cx="1939955"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l" rtl="0"/>
            <a:r>
              <a:rPr lang="en-US" sz="2000" i="1" dirty="0" smtClean="0">
                <a:latin typeface="Times New Roman" pitchFamily="18" charset="0"/>
                <a:ea typeface="Times New Roman" pitchFamily="18" charset="0"/>
                <a:cs typeface="Times New Roman" pitchFamily="18" charset="0"/>
              </a:rPr>
              <a:t>Nutrition  Issues</a:t>
            </a:r>
            <a:r>
              <a:rPr lang="en-US" sz="2000" dirty="0" smtClean="0">
                <a:latin typeface="Times New Roman" pitchFamily="18" charset="0"/>
                <a:ea typeface="Times New Roman" pitchFamily="18" charset="0"/>
                <a:cs typeface="Times New Roman" pitchFamily="18" charset="0"/>
              </a:rPr>
              <a:t> </a:t>
            </a:r>
            <a:endParaRPr lang="en-US" sz="1200" dirty="0" smtClean="0">
              <a:latin typeface="Times New Roman" pitchFamily="18" charset="0"/>
              <a:cs typeface="Times New Roman" pitchFamily="18" charset="0"/>
            </a:endParaRPr>
          </a:p>
        </p:txBody>
      </p:sp>
    </p:spTree>
  </p:cSld>
  <p:clrMapOvr>
    <a:masterClrMapping/>
  </p:clrMapOvr>
  <p:transition>
    <p:push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32</a:t>
            </a:fld>
            <a:endParaRPr lang="en-US"/>
          </a:p>
        </p:txBody>
      </p:sp>
      <p:sp>
        <p:nvSpPr>
          <p:cNvPr id="7" name="مستطيل 6"/>
          <p:cNvSpPr/>
          <p:nvPr/>
        </p:nvSpPr>
        <p:spPr>
          <a:xfrm>
            <a:off x="4427984" y="3356992"/>
            <a:ext cx="4716016" cy="3170099"/>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lvl="0" algn="just" rtl="0" eaLnBrk="0" hangingPunct="0"/>
            <a:r>
              <a:rPr lang="en-US" sz="2000" dirty="0" smtClean="0">
                <a:latin typeface="Times New Roman" pitchFamily="18" charset="0"/>
                <a:ea typeface="Times New Roman" pitchFamily="18" charset="0"/>
                <a:cs typeface="Times New Roman" pitchFamily="18" charset="0"/>
              </a:rPr>
              <a:t>Finally, the </a:t>
            </a:r>
            <a:r>
              <a:rPr lang="en-US" sz="2000" b="1" dirty="0" smtClean="0">
                <a:latin typeface="Times New Roman" pitchFamily="18" charset="0"/>
                <a:ea typeface="Times New Roman" pitchFamily="18" charset="0"/>
                <a:cs typeface="Times New Roman" pitchFamily="18" charset="0"/>
              </a:rPr>
              <a:t>Perception </a:t>
            </a:r>
            <a:r>
              <a:rPr lang="en-US" sz="2000" dirty="0" smtClean="0">
                <a:latin typeface="Times New Roman" pitchFamily="18" charset="0"/>
                <a:ea typeface="Times New Roman" pitchFamily="18" charset="0"/>
                <a:cs typeface="Times New Roman" pitchFamily="18" charset="0"/>
              </a:rPr>
              <a:t>of a particular population sub-group of its own nutrition priorities will contribute significantly to the effective design of </a:t>
            </a:r>
            <a:r>
              <a:rPr lang="en-US" sz="2000" dirty="0" err="1" smtClean="0">
                <a:latin typeface="Times New Roman" pitchFamily="18" charset="0"/>
                <a:ea typeface="Times New Roman" pitchFamily="18" charset="0"/>
                <a:cs typeface="Times New Roman" pitchFamily="18" charset="0"/>
              </a:rPr>
              <a:t>programmes</a:t>
            </a:r>
            <a:r>
              <a:rPr lang="en-US" sz="2000" dirty="0" smtClean="0">
                <a:latin typeface="Times New Roman" pitchFamily="18" charset="0"/>
                <a:ea typeface="Times New Roman" pitchFamily="18" charset="0"/>
                <a:cs typeface="Times New Roman" pitchFamily="18" charset="0"/>
              </a:rPr>
              <a:t>. </a:t>
            </a:r>
            <a:r>
              <a:rPr lang="en-US" sz="2000" dirty="0" err="1" smtClean="0">
                <a:latin typeface="Times New Roman" pitchFamily="18" charset="0"/>
                <a:ea typeface="Times New Roman" pitchFamily="18" charset="0"/>
                <a:cs typeface="Times New Roman" pitchFamily="18" charset="0"/>
              </a:rPr>
              <a:t>Programmes</a:t>
            </a:r>
            <a:r>
              <a:rPr lang="en-US" sz="2000" dirty="0" smtClean="0">
                <a:latin typeface="Times New Roman" pitchFamily="18" charset="0"/>
                <a:ea typeface="Times New Roman" pitchFamily="18" charset="0"/>
                <a:cs typeface="Times New Roman" pitchFamily="18" charset="0"/>
              </a:rPr>
              <a:t> are much more likely to be effective if the issues of greatest significance to the group are addressed and they are involved in the planning, management, and ownership of the </a:t>
            </a:r>
            <a:r>
              <a:rPr lang="en-US" sz="2000" dirty="0" err="1" smtClean="0">
                <a:latin typeface="Times New Roman" pitchFamily="18" charset="0"/>
                <a:ea typeface="Times New Roman" pitchFamily="18" charset="0"/>
                <a:cs typeface="Times New Roman" pitchFamily="18" charset="0"/>
              </a:rPr>
              <a:t>programme</a:t>
            </a:r>
            <a:r>
              <a:rPr lang="en-US" sz="2000" dirty="0" smtClean="0">
                <a:latin typeface="Times New Roman" pitchFamily="18" charset="0"/>
                <a:ea typeface="Times New Roman" pitchFamily="18" charset="0"/>
                <a:cs typeface="Times New Roman" pitchFamily="18" charset="0"/>
              </a:rPr>
              <a:t>. </a:t>
            </a:r>
            <a:endParaRPr lang="en-US" sz="3200" dirty="0" smtClean="0">
              <a:latin typeface="Times New Roman" pitchFamily="18" charset="0"/>
              <a:cs typeface="Times New Roman" pitchFamily="18" charset="0"/>
            </a:endParaRPr>
          </a:p>
        </p:txBody>
      </p:sp>
      <p:sp>
        <p:nvSpPr>
          <p:cNvPr id="8" name="مستطيل 7"/>
          <p:cNvSpPr/>
          <p:nvPr/>
        </p:nvSpPr>
        <p:spPr>
          <a:xfrm>
            <a:off x="251520" y="3501008"/>
            <a:ext cx="3960440" cy="289310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lvl="0" algn="just" rtl="0" eaLnBrk="0" hangingPunct="0"/>
            <a:r>
              <a:rPr lang="en-US" sz="2000" b="1" dirty="0" smtClean="0">
                <a:latin typeface="Times New Roman" pitchFamily="18" charset="0"/>
                <a:ea typeface="Times New Roman" pitchFamily="18" charset="0"/>
                <a:cs typeface="Times New Roman" pitchFamily="18" charset="0"/>
              </a:rPr>
              <a:t>Physical infrastructure</a:t>
            </a:r>
            <a:r>
              <a:rPr lang="en-US" dirty="0" smtClean="0">
                <a:latin typeface="Times New Roman" pitchFamily="18" charset="0"/>
                <a:ea typeface="Times New Roman" pitchFamily="18" charset="0"/>
                <a:cs typeface="Times New Roman" pitchFamily="18" charset="0"/>
              </a:rPr>
              <a:t>, such as housing and transport, must also be considered in planning. All of these factors can in turn, relate to the factors that have an impact on the individual and his or her vulnerability to nutritional risk. Along with inter-generational and familial factors, they can influence nutritional status, self-esteem, and motivation. </a:t>
            </a:r>
            <a:endParaRPr lang="en-US" sz="1100" dirty="0" smtClean="0">
              <a:latin typeface="Times New Roman" pitchFamily="18" charset="0"/>
              <a:cs typeface="Times New Roman" pitchFamily="18" charset="0"/>
            </a:endParaRPr>
          </a:p>
        </p:txBody>
      </p:sp>
      <p:sp>
        <p:nvSpPr>
          <p:cNvPr id="10" name="مستطيل 9"/>
          <p:cNvSpPr/>
          <p:nvPr/>
        </p:nvSpPr>
        <p:spPr>
          <a:xfrm>
            <a:off x="179512" y="422662"/>
            <a:ext cx="4499992" cy="289310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lvl="0" algn="just" rtl="0" eaLnBrk="0" hangingPunct="0"/>
            <a:r>
              <a:rPr lang="en-US" dirty="0" smtClean="0">
                <a:latin typeface="Times New Roman" pitchFamily="18" charset="0"/>
                <a:ea typeface="Times New Roman" pitchFamily="18" charset="0"/>
                <a:cs typeface="Times New Roman" pitchFamily="18" charset="0"/>
              </a:rPr>
              <a:t>The </a:t>
            </a:r>
            <a:r>
              <a:rPr lang="en-US" sz="2000" b="1" dirty="0" smtClean="0">
                <a:latin typeface="Times New Roman" pitchFamily="18" charset="0"/>
                <a:ea typeface="Times New Roman" pitchFamily="18" charset="0"/>
                <a:cs typeface="Times New Roman" pitchFamily="18" charset="0"/>
              </a:rPr>
              <a:t>Environmental</a:t>
            </a:r>
            <a:r>
              <a:rPr lang="en-US" dirty="0" smtClean="0">
                <a:latin typeface="Times New Roman" pitchFamily="18" charset="0"/>
                <a:ea typeface="Times New Roman" pitchFamily="18" charset="0"/>
                <a:cs typeface="Times New Roman" pitchFamily="18" charset="0"/>
              </a:rPr>
              <a:t> indicators include structural factors such as poverty and income level, employment status and educational status. While nutrition education cannot contribute directly to changing such structural factors, knowledge about these factors and, in particular, how they relate to the nutritional status of the population sub-group, will influence the settings and methods of a </a:t>
            </a:r>
            <a:r>
              <a:rPr lang="en-US" dirty="0" err="1" smtClean="0">
                <a:latin typeface="Times New Roman" pitchFamily="18" charset="0"/>
                <a:ea typeface="Times New Roman" pitchFamily="18" charset="0"/>
                <a:cs typeface="Times New Roman" pitchFamily="18" charset="0"/>
              </a:rPr>
              <a:t>programme</a:t>
            </a:r>
            <a:r>
              <a:rPr lang="en-US" dirty="0" smtClean="0">
                <a:latin typeface="Times New Roman" pitchFamily="18" charset="0"/>
                <a:ea typeface="Times New Roman" pitchFamily="18" charset="0"/>
                <a:cs typeface="Times New Roman" pitchFamily="18" charset="0"/>
              </a:rPr>
              <a:t>. </a:t>
            </a:r>
            <a:endParaRPr lang="en-US" sz="1100" dirty="0" smtClean="0">
              <a:latin typeface="Times New Roman" pitchFamily="18" charset="0"/>
              <a:cs typeface="Times New Roman" pitchFamily="18" charset="0"/>
            </a:endParaRPr>
          </a:p>
        </p:txBody>
      </p:sp>
      <p:sp>
        <p:nvSpPr>
          <p:cNvPr id="11" name="مستطيل 10"/>
          <p:cNvSpPr/>
          <p:nvPr/>
        </p:nvSpPr>
        <p:spPr>
          <a:xfrm>
            <a:off x="5004048" y="332656"/>
            <a:ext cx="3923928" cy="289310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lvl="0" algn="just" rtl="0" eaLnBrk="0" hangingPunct="0"/>
            <a:r>
              <a:rPr lang="en-US" dirty="0" smtClean="0">
                <a:latin typeface="Times New Roman" pitchFamily="18" charset="0"/>
                <a:ea typeface="Times New Roman" pitchFamily="18" charset="0"/>
                <a:cs typeface="Times New Roman" pitchFamily="18" charset="0"/>
              </a:rPr>
              <a:t>The </a:t>
            </a:r>
            <a:r>
              <a:rPr lang="en-US" sz="2000" b="1" dirty="0" smtClean="0">
                <a:latin typeface="Times New Roman" pitchFamily="18" charset="0"/>
                <a:ea typeface="Times New Roman" pitchFamily="18" charset="0"/>
                <a:cs typeface="Times New Roman" pitchFamily="18" charset="0"/>
              </a:rPr>
              <a:t>Social impacts </a:t>
            </a:r>
            <a:r>
              <a:rPr lang="en-US" dirty="0" smtClean="0">
                <a:latin typeface="Times New Roman" pitchFamily="18" charset="0"/>
                <a:ea typeface="Times New Roman" pitchFamily="18" charset="0"/>
                <a:cs typeface="Times New Roman" pitchFamily="18" charset="0"/>
              </a:rPr>
              <a:t>of race, gender, age, and disability are significant factors which can create disadvantage in gaining access to adequate nourishment. Again, while nutrition education </a:t>
            </a:r>
            <a:r>
              <a:rPr lang="en-US" dirty="0" err="1" smtClean="0">
                <a:latin typeface="Times New Roman" pitchFamily="18" charset="0"/>
                <a:ea typeface="Times New Roman" pitchFamily="18" charset="0"/>
                <a:cs typeface="Times New Roman" pitchFamily="18" charset="0"/>
              </a:rPr>
              <a:t>programmes</a:t>
            </a:r>
            <a:r>
              <a:rPr lang="en-US" dirty="0" smtClean="0">
                <a:latin typeface="Times New Roman" pitchFamily="18" charset="0"/>
                <a:ea typeface="Times New Roman" pitchFamily="18" charset="0"/>
                <a:cs typeface="Times New Roman" pitchFamily="18" charset="0"/>
              </a:rPr>
              <a:t> can do little to mitigate against these impacts, they must take them into account in the design, development, and implementation of </a:t>
            </a:r>
            <a:r>
              <a:rPr lang="en-US" dirty="0" err="1" smtClean="0">
                <a:latin typeface="Times New Roman" pitchFamily="18" charset="0"/>
                <a:ea typeface="Times New Roman" pitchFamily="18" charset="0"/>
                <a:cs typeface="Times New Roman" pitchFamily="18" charset="0"/>
              </a:rPr>
              <a:t>programmes</a:t>
            </a:r>
            <a:r>
              <a:rPr lang="en-US" dirty="0" smtClean="0">
                <a:latin typeface="Times New Roman" pitchFamily="18" charset="0"/>
                <a:ea typeface="Times New Roman" pitchFamily="18" charset="0"/>
                <a:cs typeface="Times New Roman" pitchFamily="18" charset="0"/>
              </a:rPr>
              <a:t>. </a:t>
            </a:r>
            <a:endParaRPr lang="en-US" sz="1100" dirty="0" smtClean="0">
              <a:latin typeface="Times New Roman" pitchFamily="18" charset="0"/>
              <a:cs typeface="Times New Roman" pitchFamily="18" charset="0"/>
            </a:endParaRPr>
          </a:p>
        </p:txBody>
      </p:sp>
      <p:sp>
        <p:nvSpPr>
          <p:cNvPr id="12" name="مستطيل 11"/>
          <p:cNvSpPr/>
          <p:nvPr/>
        </p:nvSpPr>
        <p:spPr>
          <a:xfrm>
            <a:off x="107504" y="-27384"/>
            <a:ext cx="1861407"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l" rtl="0"/>
            <a:r>
              <a:rPr lang="en-US" sz="2000" i="1" dirty="0" smtClean="0">
                <a:latin typeface="Times New Roman" pitchFamily="18" charset="0"/>
                <a:ea typeface="Times New Roman" pitchFamily="18" charset="0"/>
                <a:cs typeface="Times New Roman" pitchFamily="18" charset="0"/>
              </a:rPr>
              <a:t>Nutrition issues</a:t>
            </a:r>
            <a:r>
              <a:rPr lang="en-US" sz="2000" dirty="0" smtClean="0">
                <a:latin typeface="Times New Roman" pitchFamily="18" charset="0"/>
                <a:ea typeface="Times New Roman" pitchFamily="18" charset="0"/>
                <a:cs typeface="Times New Roman" pitchFamily="18" charset="0"/>
              </a:rPr>
              <a:t> </a:t>
            </a:r>
            <a:endParaRPr lang="en-US" sz="1200" dirty="0" smtClean="0">
              <a:latin typeface="Times New Roman" pitchFamily="18" charset="0"/>
              <a:cs typeface="Times New Roman" pitchFamily="18" charset="0"/>
            </a:endParaRPr>
          </a:p>
        </p:txBody>
      </p:sp>
    </p:spTree>
  </p:cSld>
  <p:clrMapOvr>
    <a:masterClrMapping/>
  </p:clrMapOvr>
  <p:transition>
    <p:push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33</a:t>
            </a:fld>
            <a:endParaRPr lang="en-US"/>
          </a:p>
        </p:txBody>
      </p:sp>
      <p:sp>
        <p:nvSpPr>
          <p:cNvPr id="94209" name="Rectangle 1"/>
          <p:cNvSpPr>
            <a:spLocks noChangeArrowheads="1"/>
          </p:cNvSpPr>
          <p:nvPr/>
        </p:nvSpPr>
        <p:spPr bwMode="auto">
          <a:xfrm>
            <a:off x="0" y="411623"/>
            <a:ext cx="9144000" cy="6247864"/>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food supply is placed at the centre of this framework </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(see Figure 1) because </a:t>
            </a: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it must remain</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focus of all nutrition education and promotion</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00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programmes</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It is access to, and the availability of, food which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largely determine the kinds of nutrition issues </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which </a:t>
            </a:r>
            <a:r>
              <a:rPr kumimoji="0" lang="en-US" sz="20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arise for population sub-groups and </a:t>
            </a:r>
            <a:r>
              <a:rPr kumimoji="0" lang="en-US"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these are major factors in the selection of target groups</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a:t>
            </a:r>
            <a:r>
              <a:rPr kumimoji="0" lang="en-US" sz="20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selection of settings, sectors, and methods will partly be determined by the extent to which these components have the capacity to influence and mediate people's relationship to food</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As stated above, the framework is based on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four interactive components.</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starting point is the identification of the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nutrition issues </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for population sub-groups. This will lead to the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selection of target groups </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and determine whether the </a:t>
            </a:r>
            <a:r>
              <a:rPr kumimoji="0" lang="en-US" sz="200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programme</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falls into one of two broad categories: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health enhancement </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or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risk factor reduction</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2000" dirty="0" smtClean="0">
              <a:solidFill>
                <a:schemeClr val="tx1"/>
              </a:solidFill>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Selecting the target groups (or population sub-groups)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leads to the identification </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of those settings and sectors which provide the greatest access to the group, and which have the potential for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organizational change </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 encompass nutrition issues in the long term. Finally, the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methods appropriate to the target group </a:t>
            </a:r>
            <a:r>
              <a:rPr kumimoji="0" lang="en-US"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and the setting can be selected to </a:t>
            </a:r>
            <a:r>
              <a:rPr kumimoji="0" lang="en-US" sz="20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achieve both individual and organizational change and to provide a supportive environment for change. </a:t>
            </a:r>
            <a:endParaRPr kumimoji="0" lang="en-US" sz="1200"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مستطيل 7"/>
          <p:cNvSpPr/>
          <p:nvPr/>
        </p:nvSpPr>
        <p:spPr>
          <a:xfrm>
            <a:off x="1979712" y="-36676"/>
            <a:ext cx="4743799"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l" rtl="0"/>
            <a:r>
              <a:rPr lang="en-US" b="1" dirty="0" smtClean="0">
                <a:latin typeface="+mj-lt"/>
                <a:ea typeface="Times New Roman" pitchFamily="18" charset="0"/>
                <a:cs typeface="Times New Roman" pitchFamily="18" charset="0"/>
              </a:rPr>
              <a:t>The Components of  NE Framework</a:t>
            </a:r>
            <a:r>
              <a:rPr lang="en-US" dirty="0" smtClean="0">
                <a:latin typeface="+mj-lt"/>
                <a:ea typeface="Times New Roman" pitchFamily="18" charset="0"/>
                <a:cs typeface="Times New Roman" pitchFamily="18" charset="0"/>
              </a:rPr>
              <a:t> </a:t>
            </a:r>
            <a:endParaRPr lang="en-US" sz="1100" dirty="0" smtClean="0">
              <a:latin typeface="+mj-lt"/>
              <a:cs typeface="Times New Roman" pitchFamily="18" charset="0"/>
            </a:endParaRPr>
          </a:p>
        </p:txBody>
      </p:sp>
    </p:spTree>
  </p:cSld>
  <p:clrMapOvr>
    <a:masterClrMapping/>
  </p:clrMapOvr>
  <p:transition>
    <p:push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34</a:t>
            </a:fld>
            <a:endParaRPr lang="en-US"/>
          </a:p>
        </p:txBody>
      </p:sp>
      <p:sp>
        <p:nvSpPr>
          <p:cNvPr id="93185" name="Rectangle 1"/>
          <p:cNvSpPr>
            <a:spLocks noChangeArrowheads="1"/>
          </p:cNvSpPr>
          <p:nvPr/>
        </p:nvSpPr>
        <p:spPr bwMode="auto">
          <a:xfrm>
            <a:off x="539552" y="332656"/>
            <a:ext cx="7992888" cy="286871"/>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3"/>
              </a:rPr>
              <a:t>Figure 1: Framework for planning nutrition promotion and education </a:t>
            </a:r>
            <a:r>
              <a:rPr kumimoji="0" lang="en-US" sz="1050" b="1" i="0" u="none" strike="noStrike" cap="none" normalizeH="0" baseline="0" dirty="0" err="1" smtClean="0">
                <a:ln>
                  <a:noFill/>
                </a:ln>
                <a:solidFill>
                  <a:srgbClr val="0000FF"/>
                </a:solidFill>
                <a:effectLst/>
                <a:latin typeface="Calibri" pitchFamily="34" charset="0"/>
                <a:ea typeface="Times New Roman" pitchFamily="18" charset="0"/>
                <a:cs typeface="Arial" pitchFamily="34" charset="0"/>
                <a:hlinkClick r:id="rId3"/>
              </a:rPr>
              <a:t>programmes</a:t>
            </a:r>
            <a:r>
              <a:rPr kumimoji="0" lang="en-US" sz="1050" b="1"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3"/>
              </a:rPr>
              <a:t> for the public. (Adapted from </a:t>
            </a:r>
            <a:r>
              <a:rPr kumimoji="0" lang="en-US" sz="1050" b="1" i="0" u="none" strike="noStrike" cap="none" normalizeH="0" baseline="0" dirty="0" err="1" smtClean="0">
                <a:ln>
                  <a:noFill/>
                </a:ln>
                <a:solidFill>
                  <a:srgbClr val="0000FF"/>
                </a:solidFill>
                <a:effectLst/>
                <a:latin typeface="Calibri" pitchFamily="34" charset="0"/>
                <a:ea typeface="Times New Roman" pitchFamily="18" charset="0"/>
                <a:cs typeface="Arial" pitchFamily="34" charset="0"/>
                <a:hlinkClick r:id="rId3"/>
              </a:rPr>
              <a:t>Galbally</a:t>
            </a:r>
            <a:r>
              <a:rPr kumimoji="0" lang="en-US" sz="1050" b="1"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3"/>
              </a:rPr>
              <a:t>, 1992).</a:t>
            </a:r>
            <a:r>
              <a:rPr kumimoji="0" lang="en-US" sz="105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صورة 6" descr="http://www.fao.org/docrep/w3733e/w3733e00.jpg"/>
          <p:cNvPicPr/>
          <p:nvPr/>
        </p:nvPicPr>
        <p:blipFill>
          <a:blip r:embed="rId4" cstate="print"/>
          <a:srcRect/>
          <a:stretch>
            <a:fillRect/>
          </a:stretch>
        </p:blipFill>
        <p:spPr bwMode="auto">
          <a:xfrm>
            <a:off x="251520" y="764704"/>
            <a:ext cx="8568952" cy="5101208"/>
          </a:xfrm>
          <a:prstGeom prst="rect">
            <a:avLst/>
          </a:prstGeom>
          <a:noFill/>
          <a:ln w="9525">
            <a:noFill/>
            <a:miter lim="800000"/>
            <a:headEnd/>
            <a:tailEnd/>
          </a:ln>
        </p:spPr>
      </p:pic>
      <p:sp>
        <p:nvSpPr>
          <p:cNvPr id="8" name="مستطيل 7"/>
          <p:cNvSpPr/>
          <p:nvPr/>
        </p:nvSpPr>
        <p:spPr>
          <a:xfrm>
            <a:off x="2802042" y="-27384"/>
            <a:ext cx="2634054"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l" rtl="0"/>
            <a:r>
              <a:rPr lang="en-US" b="1" dirty="0" smtClean="0">
                <a:latin typeface="Times New Roman" pitchFamily="18" charset="0"/>
                <a:ea typeface="Times New Roman" pitchFamily="18" charset="0"/>
                <a:cs typeface="Times New Roman" pitchFamily="18" charset="0"/>
              </a:rPr>
              <a:t>Planning </a:t>
            </a:r>
            <a:r>
              <a:rPr lang="en-US" b="1" dirty="0" err="1" smtClean="0">
                <a:latin typeface="Times New Roman" pitchFamily="18" charset="0"/>
                <a:ea typeface="Times New Roman" pitchFamily="18" charset="0"/>
                <a:cs typeface="Times New Roman" pitchFamily="18" charset="0"/>
              </a:rPr>
              <a:t>NutHE</a:t>
            </a:r>
            <a:r>
              <a:rPr lang="en-US" b="1" dirty="0" smtClean="0">
                <a:latin typeface="Times New Roman" pitchFamily="18" charset="0"/>
                <a:ea typeface="Times New Roman" pitchFamily="18" charset="0"/>
                <a:cs typeface="Times New Roman" pitchFamily="18" charset="0"/>
              </a:rPr>
              <a:t>  Model </a:t>
            </a:r>
            <a:endParaRPr lang="en-US" sz="1100" dirty="0" smtClean="0">
              <a:latin typeface="Times New Roman" pitchFamily="18" charset="0"/>
              <a:cs typeface="Times New Roman" pitchFamily="18" charset="0"/>
            </a:endParaRPr>
          </a:p>
        </p:txBody>
      </p:sp>
      <p:sp>
        <p:nvSpPr>
          <p:cNvPr id="9" name="مستطيل 8"/>
          <p:cNvSpPr/>
          <p:nvPr/>
        </p:nvSpPr>
        <p:spPr>
          <a:xfrm>
            <a:off x="5500694" y="6309320"/>
            <a:ext cx="2343256"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ar-SA" b="1" dirty="0" smtClean="0"/>
              <a:t>نهاية اختبار  1 ( 2015)  </a:t>
            </a:r>
            <a:endParaRPr lang="en-US" b="1" dirty="0"/>
          </a:p>
        </p:txBody>
      </p:sp>
    </p:spTree>
  </p:cSld>
  <p:clrMapOvr>
    <a:masterClrMapping/>
  </p:clrMapOvr>
  <p:transition>
    <p:push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7584" y="1988840"/>
            <a:ext cx="7920879" cy="2032397"/>
          </a:xfrm>
        </p:spPr>
        <p:style>
          <a:lnRef idx="2">
            <a:schemeClr val="dk1"/>
          </a:lnRef>
          <a:fillRef idx="1">
            <a:schemeClr val="lt1"/>
          </a:fillRef>
          <a:effectRef idx="0">
            <a:schemeClr val="dk1"/>
          </a:effectRef>
          <a:fontRef idx="minor">
            <a:schemeClr val="dk1"/>
          </a:fontRef>
        </p:style>
        <p:txBody>
          <a:bodyPr/>
          <a:lstStyle/>
          <a:p>
            <a:pPr algn="ctr" rtl="0"/>
            <a:r>
              <a:rPr lang="en-US" sz="3600" dirty="0" smtClean="0"/>
              <a:t>Nutrition Education Process (NCP) </a:t>
            </a:r>
            <a:br>
              <a:rPr lang="en-US" sz="3600" dirty="0" smtClean="0"/>
            </a:br>
            <a:r>
              <a:rPr lang="en-US" sz="3600" dirty="0" smtClean="0"/>
              <a:t>&amp; </a:t>
            </a:r>
            <a:br>
              <a:rPr lang="en-US" sz="3600" dirty="0" smtClean="0"/>
            </a:br>
            <a:r>
              <a:rPr lang="en-US" sz="3600" dirty="0" smtClean="0"/>
              <a:t>Dietary Intervention  (DI)</a:t>
            </a:r>
            <a:endParaRPr lang="en-US" sz="3600" dirty="0"/>
          </a:p>
        </p:txBody>
      </p:sp>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35</a:t>
            </a:fld>
            <a:endParaRPr lang="en-US"/>
          </a:p>
        </p:txBody>
      </p:sp>
    </p:spTree>
  </p:cSld>
  <p:clrMapOvr>
    <a:masterClrMapping/>
  </p:clrMapOvr>
  <p:transition>
    <p:push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67544" y="16768"/>
            <a:ext cx="8028384" cy="963960"/>
          </a:xfrm>
        </p:spPr>
        <p:style>
          <a:lnRef idx="3">
            <a:schemeClr val="lt1"/>
          </a:lnRef>
          <a:fillRef idx="1">
            <a:schemeClr val="dk1"/>
          </a:fillRef>
          <a:effectRef idx="1">
            <a:schemeClr val="dk1"/>
          </a:effectRef>
          <a:fontRef idx="minor">
            <a:schemeClr val="lt1"/>
          </a:fontRef>
        </p:style>
        <p:txBody>
          <a:bodyPr/>
          <a:lstStyle/>
          <a:p>
            <a:pPr algn="ctr" rtl="0" eaLnBrk="1" hangingPunct="1"/>
            <a:r>
              <a:rPr lang="en-US" sz="2000" dirty="0" smtClean="0"/>
              <a:t>The Nutrition Care Process </a:t>
            </a:r>
            <a:br>
              <a:rPr lang="en-US" sz="2000" dirty="0" smtClean="0"/>
            </a:br>
            <a:r>
              <a:rPr lang="en-US" sz="2000" dirty="0" smtClean="0"/>
              <a:t>The </a:t>
            </a:r>
            <a:r>
              <a:rPr lang="en-US" sz="2000" i="1" dirty="0" smtClean="0">
                <a:latin typeface="+mj-lt"/>
              </a:rPr>
              <a:t>Driving Effective</a:t>
            </a:r>
            <a:r>
              <a:rPr lang="ar-SA" sz="2000" i="1" dirty="0" smtClean="0">
                <a:latin typeface="+mj-lt"/>
              </a:rPr>
              <a:t> </a:t>
            </a:r>
            <a:r>
              <a:rPr lang="en-US" sz="2000" i="1" dirty="0" smtClean="0">
                <a:latin typeface="+mj-lt"/>
              </a:rPr>
              <a:t>Intervention and Outcomes Model </a:t>
            </a:r>
          </a:p>
        </p:txBody>
      </p:sp>
      <p:pic>
        <p:nvPicPr>
          <p:cNvPr id="24579" name="Picture 3" descr="nutrition care process graphic"/>
          <p:cNvPicPr>
            <a:picLocks noGrp="1" noChangeAspect="1" noChangeArrowheads="1"/>
          </p:cNvPicPr>
          <p:nvPr>
            <p:ph idx="1"/>
          </p:nvPr>
        </p:nvPicPr>
        <p:blipFill>
          <a:blip r:embed="rId3" cstate="print"/>
          <a:srcRect/>
          <a:stretch>
            <a:fillRect/>
          </a:stretch>
        </p:blipFill>
        <p:spPr>
          <a:xfrm>
            <a:off x="1259632" y="1196752"/>
            <a:ext cx="6768752" cy="5076564"/>
          </a:xfrm>
          <a:noFill/>
        </p:spPr>
      </p:pic>
    </p:spTree>
  </p:cSld>
  <p:clrMapOvr>
    <a:masterClrMapping/>
  </p:clrMapOvr>
  <p:transition>
    <p:push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123728" y="116632"/>
            <a:ext cx="4896544" cy="504056"/>
          </a:xfrm>
        </p:spPr>
        <p:style>
          <a:lnRef idx="3">
            <a:schemeClr val="lt1"/>
          </a:lnRef>
          <a:fillRef idx="1">
            <a:schemeClr val="dk1"/>
          </a:fillRef>
          <a:effectRef idx="1">
            <a:schemeClr val="dk1"/>
          </a:effectRef>
          <a:fontRef idx="minor">
            <a:schemeClr val="lt1"/>
          </a:fontRef>
        </p:style>
        <p:txBody>
          <a:bodyPr/>
          <a:lstStyle/>
          <a:p>
            <a:pPr algn="ctr" eaLnBrk="1" hangingPunct="1"/>
            <a:r>
              <a:rPr lang="en-US" sz="2400" dirty="0" smtClean="0"/>
              <a:t>Nutrition Care Process</a:t>
            </a:r>
          </a:p>
        </p:txBody>
      </p:sp>
      <p:sp>
        <p:nvSpPr>
          <p:cNvPr id="25603" name="Rectangle 3"/>
          <p:cNvSpPr>
            <a:spLocks noGrp="1" noChangeArrowheads="1"/>
          </p:cNvSpPr>
          <p:nvPr>
            <p:ph type="body" idx="1"/>
          </p:nvPr>
        </p:nvSpPr>
        <p:spPr>
          <a:xfrm>
            <a:off x="899592" y="620688"/>
            <a:ext cx="7632848" cy="3240360"/>
          </a:xfrm>
        </p:spPr>
        <p:style>
          <a:lnRef idx="2">
            <a:schemeClr val="dk1"/>
          </a:lnRef>
          <a:fillRef idx="1">
            <a:schemeClr val="lt1"/>
          </a:fillRef>
          <a:effectRef idx="0">
            <a:schemeClr val="dk1"/>
          </a:effectRef>
          <a:fontRef idx="minor">
            <a:schemeClr val="dk1"/>
          </a:fontRef>
        </p:style>
        <p:txBody>
          <a:bodyPr/>
          <a:lstStyle/>
          <a:p>
            <a:pPr algn="l" rtl="0" eaLnBrk="1" hangingPunct="1"/>
            <a:r>
              <a:rPr lang="en-US" sz="2400" dirty="0" smtClean="0"/>
              <a:t>NCP is; </a:t>
            </a:r>
          </a:p>
          <a:p>
            <a:pPr algn="l" rtl="0" eaLnBrk="1" hangingPunct="1">
              <a:buNone/>
            </a:pPr>
            <a:r>
              <a:rPr lang="en-US" sz="2400" dirty="0" smtClean="0"/>
              <a:t>Process for identifying, planning for, and meeting nutritional needs </a:t>
            </a:r>
          </a:p>
          <a:p>
            <a:pPr algn="l" rtl="0" eaLnBrk="1" hangingPunct="1">
              <a:buNone/>
            </a:pPr>
            <a:r>
              <a:rPr lang="en-US" sz="2400" dirty="0" smtClean="0"/>
              <a:t>Why </a:t>
            </a:r>
          </a:p>
          <a:p>
            <a:pPr algn="l" rtl="0" eaLnBrk="1" hangingPunct="1">
              <a:buNone/>
            </a:pPr>
            <a:r>
              <a:rPr lang="en-US" sz="2400" dirty="0" smtClean="0"/>
              <a:t>Malnutrition increases:</a:t>
            </a:r>
          </a:p>
          <a:p>
            <a:pPr lvl="1" algn="l" rtl="0" eaLnBrk="1" hangingPunct="1"/>
            <a:r>
              <a:rPr lang="en-US" sz="2000" dirty="0" smtClean="0"/>
              <a:t>morbidity</a:t>
            </a:r>
          </a:p>
          <a:p>
            <a:pPr lvl="1" algn="l" rtl="0" eaLnBrk="1" hangingPunct="1"/>
            <a:r>
              <a:rPr lang="en-US" sz="2000" dirty="0" smtClean="0"/>
              <a:t>length of hospital stay = more care</a:t>
            </a:r>
          </a:p>
          <a:p>
            <a:pPr lvl="1" algn="l" rtl="0" eaLnBrk="1" hangingPunct="1"/>
            <a:r>
              <a:rPr lang="en-US" sz="2000" dirty="0" smtClean="0"/>
              <a:t>mortality</a:t>
            </a:r>
          </a:p>
          <a:p>
            <a:pPr lvl="1" algn="l" rtl="0" eaLnBrk="1" hangingPunct="1"/>
            <a:r>
              <a:rPr lang="en-US" sz="2000" dirty="0" smtClean="0"/>
              <a:t>higher costs ($$$$$$$)</a:t>
            </a:r>
          </a:p>
          <a:p>
            <a:pPr lvl="1" algn="l" rtl="0" eaLnBrk="1" hangingPunct="1"/>
            <a:endParaRPr lang="en-US" sz="2000" dirty="0" smtClean="0"/>
          </a:p>
        </p:txBody>
      </p:sp>
      <p:sp>
        <p:nvSpPr>
          <p:cNvPr id="4" name="Rectangle 2"/>
          <p:cNvSpPr txBox="1">
            <a:spLocks noChangeArrowheads="1"/>
          </p:cNvSpPr>
          <p:nvPr/>
        </p:nvSpPr>
        <p:spPr bwMode="auto">
          <a:xfrm>
            <a:off x="179512" y="3933056"/>
            <a:ext cx="5806356" cy="432048"/>
          </a:xfrm>
          <a:prstGeom prst="rect">
            <a:avLst/>
          </a:prstGeom>
          <a:ln w="38100" cap="flat" cmpd="sng" algn="ctr">
            <a:solidFill>
              <a:schemeClr val="lt1"/>
            </a:solidFill>
            <a:prstDash val="solid"/>
            <a:miter lim="800000"/>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smtClean="0">
                <a:ln>
                  <a:noFill/>
                </a:ln>
                <a:solidFill>
                  <a:schemeClr val="lt1"/>
                </a:solidFill>
                <a:effectLst>
                  <a:outerShdw blurRad="38100" dist="38100" dir="2700000" algn="tl">
                    <a:srgbClr val="000000"/>
                  </a:outerShdw>
                </a:effectLst>
                <a:uLnTx/>
                <a:uFillTx/>
                <a:latin typeface="+mn-lt"/>
                <a:ea typeface="+mn-ea"/>
                <a:cs typeface="+mn-cs"/>
              </a:rPr>
              <a:t>Central Core of  Nutrition Care Model</a:t>
            </a:r>
            <a:endParaRPr kumimoji="0" lang="en-US" sz="1800" b="1" i="0" u="none" strike="noStrike" kern="0" cap="none" spc="0" normalizeH="0" baseline="0" noProof="0" dirty="0" smtClean="0">
              <a:ln>
                <a:noFill/>
              </a:ln>
              <a:solidFill>
                <a:schemeClr val="lt1"/>
              </a:solidFill>
              <a:effectLst>
                <a:outerShdw blurRad="38100" dist="38100" dir="2700000" algn="tl">
                  <a:srgbClr val="000000"/>
                </a:outerShdw>
              </a:effectLst>
              <a:uLnTx/>
              <a:uFillTx/>
              <a:latin typeface="+mn-lt"/>
              <a:ea typeface="+mn-ea"/>
              <a:cs typeface="+mn-cs"/>
            </a:endParaRPr>
          </a:p>
        </p:txBody>
      </p:sp>
      <p:sp>
        <p:nvSpPr>
          <p:cNvPr id="5" name="Rectangle 3"/>
          <p:cNvSpPr txBox="1">
            <a:spLocks noChangeArrowheads="1"/>
          </p:cNvSpPr>
          <p:nvPr/>
        </p:nvSpPr>
        <p:spPr bwMode="auto">
          <a:xfrm>
            <a:off x="2411760" y="4409728"/>
            <a:ext cx="4104456" cy="2448272"/>
          </a:xfrm>
          <a:prstGeom prst="rect">
            <a:avLst/>
          </a:prstGeom>
          <a:ln w="25400" cap="flat" cmpd="sng" algn="ctr">
            <a:solidFill>
              <a:schemeClr val="dk1"/>
            </a:solidFill>
            <a:prstDash val="solid"/>
            <a:miter lim="800000"/>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228600" marR="0" lvl="0" indent="-228600" algn="l" defTabSz="914400" rtl="0" eaLnBrk="1" fontAlgn="base" latinLnBrk="0" hangingPunct="1">
              <a:lnSpc>
                <a:spcPct val="100000"/>
              </a:lnSpc>
              <a:spcBef>
                <a:spcPct val="20000"/>
              </a:spcBef>
              <a:spcAft>
                <a:spcPct val="0"/>
              </a:spcAft>
              <a:buClr>
                <a:schemeClr val="hlink"/>
              </a:buClr>
              <a:buSzTx/>
              <a:buFont typeface="Symbol" pitchFamily="18" charset="2"/>
              <a:buNone/>
              <a:tabLst/>
              <a:defRPr/>
            </a:pPr>
            <a:r>
              <a:rPr kumimoji="0" lang="en-US" sz="20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The relationship</a:t>
            </a:r>
          </a:p>
          <a:p>
            <a:pPr marL="228600" marR="0" lvl="0" indent="-228600" algn="l" defTabSz="914400" rtl="0" eaLnBrk="1" fontAlgn="base" latinLnBrk="0" hangingPunct="1">
              <a:lnSpc>
                <a:spcPct val="100000"/>
              </a:lnSpc>
              <a:spcBef>
                <a:spcPct val="20000"/>
              </a:spcBef>
              <a:spcAft>
                <a:spcPct val="0"/>
              </a:spcAft>
              <a:buClr>
                <a:schemeClr val="hlink"/>
              </a:buClr>
              <a:buSzTx/>
              <a:buFont typeface="Symbol" pitchFamily="18" charset="2"/>
              <a:buNone/>
              <a:tabLst/>
              <a:defRPr/>
            </a:pPr>
            <a:r>
              <a:rPr kumimoji="0" lang="en-US" sz="20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between the client &amp; </a:t>
            </a:r>
          </a:p>
          <a:p>
            <a:pPr marL="228600" marR="0" lvl="0" indent="-228600" algn="l" defTabSz="914400" rtl="0" eaLnBrk="1" fontAlgn="base" latinLnBrk="0" hangingPunct="1">
              <a:lnSpc>
                <a:spcPct val="100000"/>
              </a:lnSpc>
              <a:spcBef>
                <a:spcPct val="20000"/>
              </a:spcBef>
              <a:spcAft>
                <a:spcPct val="0"/>
              </a:spcAft>
              <a:buClr>
                <a:schemeClr val="hlink"/>
              </a:buClr>
              <a:buSzTx/>
              <a:buFont typeface="Symbol" pitchFamily="18" charset="2"/>
              <a:buNone/>
              <a:tabLst/>
              <a:defRPr/>
            </a:pPr>
            <a:r>
              <a:rPr kumimoji="0" lang="en-US" sz="20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the dietetics</a:t>
            </a:r>
          </a:p>
          <a:p>
            <a:pPr marL="228600" marR="0" lvl="0" indent="-228600" algn="l" defTabSz="914400" rtl="0" eaLnBrk="1" fontAlgn="base" latinLnBrk="0" hangingPunct="1">
              <a:lnSpc>
                <a:spcPct val="100000"/>
              </a:lnSpc>
              <a:spcBef>
                <a:spcPct val="20000"/>
              </a:spcBef>
              <a:spcAft>
                <a:spcPct val="0"/>
              </a:spcAft>
              <a:buClr>
                <a:schemeClr val="hlink"/>
              </a:buClr>
              <a:buSzTx/>
              <a:buFont typeface="Symbol" pitchFamily="18" charset="2"/>
              <a:buNone/>
              <a:tabLst/>
              <a:defRPr/>
            </a:pPr>
            <a:r>
              <a:rPr kumimoji="0" lang="en-US" sz="20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professional(s)</a:t>
            </a:r>
          </a:p>
          <a:p>
            <a:pPr marL="1028700" marR="0" lvl="1" indent="-285750" algn="l" defTabSz="914400" rtl="0" eaLnBrk="1" fontAlgn="base" latinLnBrk="0" hangingPunct="1">
              <a:lnSpc>
                <a:spcPct val="100000"/>
              </a:lnSpc>
              <a:spcBef>
                <a:spcPct val="20000"/>
              </a:spcBef>
              <a:spcAft>
                <a:spcPct val="0"/>
              </a:spcAft>
              <a:buClr>
                <a:srgbClr val="CCFF33"/>
              </a:buClr>
              <a:buSzTx/>
              <a:buFont typeface="Wingdings" pitchFamily="2" charset="2"/>
              <a:buChar char="§"/>
              <a:tabLst/>
              <a:defRPr/>
            </a:pPr>
            <a:r>
              <a:rPr kumimoji="0" lang="en-US" sz="18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collaborative</a:t>
            </a:r>
          </a:p>
          <a:p>
            <a:pPr marL="1028700" marR="0" lvl="1" indent="-285750" algn="l" defTabSz="914400" rtl="0" eaLnBrk="1" fontAlgn="base" latinLnBrk="0" hangingPunct="1">
              <a:lnSpc>
                <a:spcPct val="100000"/>
              </a:lnSpc>
              <a:spcBef>
                <a:spcPct val="20000"/>
              </a:spcBef>
              <a:spcAft>
                <a:spcPct val="0"/>
              </a:spcAft>
              <a:buClr>
                <a:srgbClr val="CCFF33"/>
              </a:buClr>
              <a:buSzTx/>
              <a:buFont typeface="Wingdings" pitchFamily="2" charset="2"/>
              <a:buChar char="§"/>
              <a:tabLst/>
              <a:defRPr/>
            </a:pPr>
            <a:r>
              <a:rPr kumimoji="0" lang="en-US" sz="18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client-focused</a:t>
            </a:r>
          </a:p>
          <a:p>
            <a:pPr marL="1028700" marR="0" lvl="1" indent="-285750" algn="l" defTabSz="914400" rtl="0" eaLnBrk="1" fontAlgn="base" latinLnBrk="0" hangingPunct="1">
              <a:lnSpc>
                <a:spcPct val="100000"/>
              </a:lnSpc>
              <a:spcBef>
                <a:spcPct val="20000"/>
              </a:spcBef>
              <a:spcAft>
                <a:spcPct val="0"/>
              </a:spcAft>
              <a:buClr>
                <a:srgbClr val="CCFF33"/>
              </a:buClr>
              <a:buSzTx/>
              <a:buFont typeface="Wingdings" pitchFamily="2" charset="2"/>
              <a:buChar char="§"/>
              <a:tabLst/>
              <a:defRPr/>
            </a:pPr>
            <a:r>
              <a:rPr kumimoji="0" lang="en-US" sz="18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individualized</a:t>
            </a:r>
          </a:p>
        </p:txBody>
      </p:sp>
      <p:pic>
        <p:nvPicPr>
          <p:cNvPr id="6" name="Picture 4" descr="BD05584_"/>
          <p:cNvPicPr>
            <a:picLocks noChangeAspect="1" noChangeArrowheads="1"/>
          </p:cNvPicPr>
          <p:nvPr/>
        </p:nvPicPr>
        <p:blipFill>
          <a:blip r:embed="rId3" cstate="print"/>
          <a:srcRect/>
          <a:stretch>
            <a:fillRect/>
          </a:stretch>
        </p:blipFill>
        <p:spPr>
          <a:xfrm>
            <a:off x="0" y="4797152"/>
            <a:ext cx="1871546" cy="1307975"/>
          </a:xfrm>
          <a:prstGeom prst="rect">
            <a:avLst/>
          </a:prstGeom>
        </p:spPr>
      </p:pic>
    </p:spTree>
  </p:cSld>
  <p:clrMapOvr>
    <a:masterClrMapping/>
  </p:clrMapOvr>
  <p:transition>
    <p:push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52400" y="-57150"/>
            <a:ext cx="9296400" cy="6808788"/>
            <a:chOff x="-96" y="-36"/>
            <a:chExt cx="5856" cy="4289"/>
          </a:xfrm>
        </p:grpSpPr>
        <p:sp>
          <p:nvSpPr>
            <p:cNvPr id="27090" name="Rectangle 3"/>
            <p:cNvSpPr>
              <a:spLocks noChangeArrowheads="1"/>
            </p:cNvSpPr>
            <p:nvPr/>
          </p:nvSpPr>
          <p:spPr bwMode="auto">
            <a:xfrm>
              <a:off x="0" y="-36"/>
              <a:ext cx="5760" cy="0"/>
            </a:xfrm>
            <a:prstGeom prst="rect">
              <a:avLst/>
            </a:prstGeom>
            <a:noFill/>
            <a:ln w="9525">
              <a:noFill/>
              <a:miter lim="800000"/>
              <a:headEnd/>
              <a:tailEnd/>
            </a:ln>
          </p:spPr>
          <p:txBody>
            <a:bodyPr>
              <a:spAutoFit/>
            </a:bodyPr>
            <a:lstStyle/>
            <a:p>
              <a:endParaRPr lang="ar-SA"/>
            </a:p>
          </p:txBody>
        </p:sp>
        <p:sp>
          <p:nvSpPr>
            <p:cNvPr id="27091" name="Rectangle 4"/>
            <p:cNvSpPr>
              <a:spLocks noChangeArrowheads="1"/>
            </p:cNvSpPr>
            <p:nvPr/>
          </p:nvSpPr>
          <p:spPr bwMode="auto">
            <a:xfrm>
              <a:off x="-69" y="-36"/>
              <a:ext cx="5760" cy="0"/>
            </a:xfrm>
            <a:prstGeom prst="rect">
              <a:avLst/>
            </a:prstGeom>
            <a:noFill/>
            <a:ln w="9525">
              <a:noFill/>
              <a:miter lim="800000"/>
              <a:headEnd/>
              <a:tailEnd/>
            </a:ln>
          </p:spPr>
          <p:txBody>
            <a:bodyPr>
              <a:spAutoFit/>
            </a:bodyPr>
            <a:lstStyle/>
            <a:p>
              <a:endParaRPr lang="ar-SA"/>
            </a:p>
          </p:txBody>
        </p:sp>
        <p:sp>
          <p:nvSpPr>
            <p:cNvPr id="27092" name="Rectangle 5"/>
            <p:cNvSpPr>
              <a:spLocks noChangeArrowheads="1"/>
            </p:cNvSpPr>
            <p:nvPr/>
          </p:nvSpPr>
          <p:spPr bwMode="auto">
            <a:xfrm>
              <a:off x="-69" y="-36"/>
              <a:ext cx="5760" cy="0"/>
            </a:xfrm>
            <a:prstGeom prst="rect">
              <a:avLst/>
            </a:prstGeom>
            <a:noFill/>
            <a:ln w="9525">
              <a:noFill/>
              <a:miter lim="800000"/>
              <a:headEnd/>
              <a:tailEnd/>
            </a:ln>
          </p:spPr>
          <p:txBody>
            <a:bodyPr>
              <a:spAutoFit/>
            </a:bodyPr>
            <a:lstStyle/>
            <a:p>
              <a:endParaRPr lang="ar-SA"/>
            </a:p>
          </p:txBody>
        </p:sp>
        <p:sp>
          <p:nvSpPr>
            <p:cNvPr id="27093" name="Rectangle 6"/>
            <p:cNvSpPr>
              <a:spLocks noChangeArrowheads="1"/>
            </p:cNvSpPr>
            <p:nvPr/>
          </p:nvSpPr>
          <p:spPr bwMode="auto">
            <a:xfrm>
              <a:off x="141" y="3466"/>
              <a:ext cx="1337" cy="787"/>
            </a:xfrm>
            <a:prstGeom prst="rect">
              <a:avLst/>
            </a:prstGeom>
            <a:noFill/>
            <a:ln w="9525">
              <a:noFill/>
              <a:miter lim="800000"/>
              <a:headEnd/>
              <a:tailEnd/>
            </a:ln>
          </p:spPr>
          <p:txBody>
            <a:bodyPr/>
            <a:lstStyle/>
            <a:p>
              <a:endParaRPr lang="ar-SA"/>
            </a:p>
          </p:txBody>
        </p:sp>
        <p:sp>
          <p:nvSpPr>
            <p:cNvPr id="27094" name="Rectangle 7"/>
            <p:cNvSpPr>
              <a:spLocks noChangeArrowheads="1"/>
            </p:cNvSpPr>
            <p:nvPr/>
          </p:nvSpPr>
          <p:spPr bwMode="auto">
            <a:xfrm>
              <a:off x="-96" y="216"/>
              <a:ext cx="5760" cy="0"/>
            </a:xfrm>
            <a:prstGeom prst="rect">
              <a:avLst/>
            </a:prstGeom>
            <a:noFill/>
            <a:ln w="12700">
              <a:noFill/>
              <a:miter lim="800000"/>
              <a:headEnd type="none" w="sm" len="sm"/>
              <a:tailEnd type="none" w="sm" len="sm"/>
            </a:ln>
          </p:spPr>
          <p:txBody>
            <a:bodyPr>
              <a:spAutoFit/>
            </a:bodyPr>
            <a:lstStyle/>
            <a:p>
              <a:endParaRPr lang="ar-SA"/>
            </a:p>
          </p:txBody>
        </p:sp>
      </p:grpSp>
      <p:sp>
        <p:nvSpPr>
          <p:cNvPr id="26627" name="Rectangle 8"/>
          <p:cNvSpPr>
            <a:spLocks noChangeArrowheads="1"/>
          </p:cNvSpPr>
          <p:nvPr/>
        </p:nvSpPr>
        <p:spPr bwMode="auto">
          <a:xfrm>
            <a:off x="-138113" y="304800"/>
            <a:ext cx="103188"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28" name="Rectangle 9"/>
          <p:cNvSpPr>
            <a:spLocks noChangeArrowheads="1"/>
          </p:cNvSpPr>
          <p:nvPr/>
        </p:nvSpPr>
        <p:spPr bwMode="auto">
          <a:xfrm>
            <a:off x="188913" y="684213"/>
            <a:ext cx="103187" cy="187325"/>
          </a:xfrm>
          <a:prstGeom prst="rect">
            <a:avLst/>
          </a:prstGeom>
          <a:noFill/>
          <a:ln w="9525">
            <a:noFill/>
            <a:miter lim="800000"/>
            <a:headEnd/>
            <a:tailEnd/>
          </a:ln>
        </p:spPr>
        <p:txBody>
          <a:bodyPr/>
          <a:lstStyle/>
          <a:p>
            <a:endParaRPr lang="ar-SA"/>
          </a:p>
        </p:txBody>
      </p:sp>
      <p:sp>
        <p:nvSpPr>
          <p:cNvPr id="26629" name="Rectangle 10"/>
          <p:cNvSpPr>
            <a:spLocks noChangeArrowheads="1"/>
          </p:cNvSpPr>
          <p:nvPr/>
        </p:nvSpPr>
        <p:spPr bwMode="auto">
          <a:xfrm>
            <a:off x="188913" y="698500"/>
            <a:ext cx="95250" cy="176213"/>
          </a:xfrm>
          <a:prstGeom prst="rect">
            <a:avLst/>
          </a:prstGeom>
          <a:noFill/>
          <a:ln w="9525">
            <a:noFill/>
            <a:miter lim="800000"/>
            <a:headEnd/>
            <a:tailEnd/>
          </a:ln>
        </p:spPr>
        <p:txBody>
          <a:bodyPr wrap="none" lIns="0" tIns="0" rIns="0" bIns="0">
            <a:spAutoFit/>
          </a:bodyPr>
          <a:lstStyle/>
          <a:p>
            <a:pPr algn="r"/>
            <a:r>
              <a:rPr kumimoji="1" lang="en-US" sz="1000">
                <a:solidFill>
                  <a:srgbClr val="000000"/>
                </a:solidFill>
              </a:rPr>
              <a:t> </a:t>
            </a:r>
            <a:endParaRPr kumimoji="1" lang="en-US"/>
          </a:p>
        </p:txBody>
      </p:sp>
      <p:sp>
        <p:nvSpPr>
          <p:cNvPr id="26630" name="Rectangle 11"/>
          <p:cNvSpPr>
            <a:spLocks noChangeArrowheads="1"/>
          </p:cNvSpPr>
          <p:nvPr/>
        </p:nvSpPr>
        <p:spPr bwMode="auto">
          <a:xfrm>
            <a:off x="223838" y="687388"/>
            <a:ext cx="103187"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31" name="Oval 12"/>
          <p:cNvSpPr>
            <a:spLocks noChangeArrowheads="1"/>
          </p:cNvSpPr>
          <p:nvPr/>
        </p:nvSpPr>
        <p:spPr bwMode="auto">
          <a:xfrm>
            <a:off x="762000" y="533400"/>
            <a:ext cx="7870825" cy="5784850"/>
          </a:xfrm>
          <a:prstGeom prst="ellipse">
            <a:avLst/>
          </a:prstGeom>
          <a:solidFill>
            <a:srgbClr val="FFFFFF"/>
          </a:solidFill>
          <a:ln w="7938">
            <a:solidFill>
              <a:srgbClr val="000000"/>
            </a:solidFill>
            <a:round/>
            <a:headEnd/>
            <a:tailEnd/>
          </a:ln>
        </p:spPr>
        <p:txBody>
          <a:bodyPr/>
          <a:lstStyle/>
          <a:p>
            <a:endParaRPr lang="ar-SA"/>
          </a:p>
        </p:txBody>
      </p:sp>
      <p:sp>
        <p:nvSpPr>
          <p:cNvPr id="26632" name="Oval 13"/>
          <p:cNvSpPr>
            <a:spLocks noChangeArrowheads="1"/>
          </p:cNvSpPr>
          <p:nvPr/>
        </p:nvSpPr>
        <p:spPr bwMode="auto">
          <a:xfrm>
            <a:off x="1295400" y="838200"/>
            <a:ext cx="6781800" cy="5014913"/>
          </a:xfrm>
          <a:prstGeom prst="ellipse">
            <a:avLst/>
          </a:prstGeom>
          <a:solidFill>
            <a:srgbClr val="FFFFFF"/>
          </a:solidFill>
          <a:ln w="7938">
            <a:solidFill>
              <a:srgbClr val="000000"/>
            </a:solidFill>
            <a:round/>
            <a:headEnd/>
            <a:tailEnd/>
          </a:ln>
        </p:spPr>
        <p:txBody>
          <a:bodyPr/>
          <a:lstStyle/>
          <a:p>
            <a:endParaRPr lang="ar-SA"/>
          </a:p>
        </p:txBody>
      </p:sp>
      <p:sp>
        <p:nvSpPr>
          <p:cNvPr id="26633" name="Oval 14"/>
          <p:cNvSpPr>
            <a:spLocks noChangeArrowheads="1"/>
          </p:cNvSpPr>
          <p:nvPr/>
        </p:nvSpPr>
        <p:spPr bwMode="auto">
          <a:xfrm>
            <a:off x="1828800" y="1319213"/>
            <a:ext cx="5672138" cy="4160837"/>
          </a:xfrm>
          <a:prstGeom prst="ellipse">
            <a:avLst/>
          </a:prstGeom>
          <a:noFill/>
          <a:ln w="7938">
            <a:solidFill>
              <a:srgbClr val="000000"/>
            </a:solidFill>
            <a:round/>
            <a:headEnd/>
            <a:tailEnd/>
          </a:ln>
        </p:spPr>
        <p:txBody>
          <a:bodyPr/>
          <a:lstStyle/>
          <a:p>
            <a:endParaRPr lang="ar-SA"/>
          </a:p>
        </p:txBody>
      </p:sp>
      <p:sp>
        <p:nvSpPr>
          <p:cNvPr id="26634" name="Rectangle 15"/>
          <p:cNvSpPr>
            <a:spLocks noChangeArrowheads="1"/>
          </p:cNvSpPr>
          <p:nvPr/>
        </p:nvSpPr>
        <p:spPr bwMode="auto">
          <a:xfrm>
            <a:off x="2728913" y="1965325"/>
            <a:ext cx="103187"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35" name="Oval 16"/>
          <p:cNvSpPr>
            <a:spLocks noChangeArrowheads="1"/>
          </p:cNvSpPr>
          <p:nvPr/>
        </p:nvSpPr>
        <p:spPr bwMode="auto">
          <a:xfrm>
            <a:off x="3870325" y="2703513"/>
            <a:ext cx="1514475" cy="1138237"/>
          </a:xfrm>
          <a:prstGeom prst="ellipse">
            <a:avLst/>
          </a:prstGeom>
          <a:solidFill>
            <a:srgbClr val="808080"/>
          </a:solidFill>
          <a:ln w="9525">
            <a:noFill/>
            <a:round/>
            <a:headEnd/>
            <a:tailEnd/>
          </a:ln>
        </p:spPr>
        <p:txBody>
          <a:bodyPr/>
          <a:lstStyle/>
          <a:p>
            <a:endParaRPr lang="ar-SA"/>
          </a:p>
        </p:txBody>
      </p:sp>
      <p:sp>
        <p:nvSpPr>
          <p:cNvPr id="26636" name="Oval 17"/>
          <p:cNvSpPr>
            <a:spLocks noChangeArrowheads="1"/>
          </p:cNvSpPr>
          <p:nvPr/>
        </p:nvSpPr>
        <p:spPr bwMode="auto">
          <a:xfrm>
            <a:off x="3797300" y="2638425"/>
            <a:ext cx="1504950" cy="1130300"/>
          </a:xfrm>
          <a:prstGeom prst="ellipse">
            <a:avLst/>
          </a:prstGeom>
          <a:solidFill>
            <a:srgbClr val="FFFFFF"/>
          </a:solidFill>
          <a:ln w="7938">
            <a:solidFill>
              <a:srgbClr val="000000"/>
            </a:solidFill>
            <a:round/>
            <a:headEnd/>
            <a:tailEnd/>
          </a:ln>
        </p:spPr>
        <p:txBody>
          <a:bodyPr/>
          <a:lstStyle/>
          <a:p>
            <a:endParaRPr lang="ar-SA" sz="2400"/>
          </a:p>
        </p:txBody>
      </p:sp>
      <p:sp>
        <p:nvSpPr>
          <p:cNvPr id="26637" name="Rectangle 18"/>
          <p:cNvSpPr>
            <a:spLocks noChangeArrowheads="1"/>
          </p:cNvSpPr>
          <p:nvPr/>
        </p:nvSpPr>
        <p:spPr bwMode="auto">
          <a:xfrm>
            <a:off x="4027488" y="2841625"/>
            <a:ext cx="984250" cy="304800"/>
          </a:xfrm>
          <a:prstGeom prst="rect">
            <a:avLst/>
          </a:prstGeom>
          <a:noFill/>
          <a:ln w="9525">
            <a:noFill/>
            <a:miter lim="800000"/>
            <a:headEnd/>
            <a:tailEnd/>
          </a:ln>
        </p:spPr>
        <p:txBody>
          <a:bodyPr/>
          <a:lstStyle/>
          <a:p>
            <a:endParaRPr lang="ar-SA"/>
          </a:p>
        </p:txBody>
      </p:sp>
      <p:sp>
        <p:nvSpPr>
          <p:cNvPr id="26638" name="Rectangle 19"/>
          <p:cNvSpPr>
            <a:spLocks noChangeArrowheads="1"/>
          </p:cNvSpPr>
          <p:nvPr/>
        </p:nvSpPr>
        <p:spPr bwMode="auto">
          <a:xfrm>
            <a:off x="4027488" y="2843213"/>
            <a:ext cx="842962" cy="169862"/>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Relationship</a:t>
            </a:r>
            <a:endParaRPr kumimoji="1" lang="en-US"/>
          </a:p>
        </p:txBody>
      </p:sp>
      <p:sp>
        <p:nvSpPr>
          <p:cNvPr id="26639" name="Rectangle 20"/>
          <p:cNvSpPr>
            <a:spLocks noChangeArrowheads="1"/>
          </p:cNvSpPr>
          <p:nvPr/>
        </p:nvSpPr>
        <p:spPr bwMode="auto">
          <a:xfrm>
            <a:off x="4792663" y="2843213"/>
            <a:ext cx="98425" cy="169862"/>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 </a:t>
            </a:r>
            <a:endParaRPr kumimoji="1" lang="en-US"/>
          </a:p>
        </p:txBody>
      </p:sp>
      <p:sp>
        <p:nvSpPr>
          <p:cNvPr id="26640" name="Rectangle 21"/>
          <p:cNvSpPr>
            <a:spLocks noChangeArrowheads="1"/>
          </p:cNvSpPr>
          <p:nvPr/>
        </p:nvSpPr>
        <p:spPr bwMode="auto">
          <a:xfrm>
            <a:off x="4027488" y="2984500"/>
            <a:ext cx="698500" cy="169863"/>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   Between</a:t>
            </a:r>
            <a:endParaRPr kumimoji="1" lang="en-US"/>
          </a:p>
        </p:txBody>
      </p:sp>
      <p:sp>
        <p:nvSpPr>
          <p:cNvPr id="26641" name="Rectangle 22"/>
          <p:cNvSpPr>
            <a:spLocks noChangeArrowheads="1"/>
          </p:cNvSpPr>
          <p:nvPr/>
        </p:nvSpPr>
        <p:spPr bwMode="auto">
          <a:xfrm>
            <a:off x="4646613" y="2984500"/>
            <a:ext cx="98425" cy="169863"/>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 </a:t>
            </a:r>
            <a:endParaRPr kumimoji="1" lang="en-US"/>
          </a:p>
        </p:txBody>
      </p:sp>
      <p:sp>
        <p:nvSpPr>
          <p:cNvPr id="26642" name="Rectangle 23"/>
          <p:cNvSpPr>
            <a:spLocks noChangeArrowheads="1"/>
          </p:cNvSpPr>
          <p:nvPr/>
        </p:nvSpPr>
        <p:spPr bwMode="auto">
          <a:xfrm>
            <a:off x="4027488" y="3135313"/>
            <a:ext cx="98425" cy="169862"/>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 </a:t>
            </a:r>
            <a:endParaRPr kumimoji="1" lang="en-US"/>
          </a:p>
        </p:txBody>
      </p:sp>
      <p:sp>
        <p:nvSpPr>
          <p:cNvPr id="26643" name="Rectangle 24"/>
          <p:cNvSpPr>
            <a:spLocks noChangeArrowheads="1"/>
          </p:cNvSpPr>
          <p:nvPr/>
        </p:nvSpPr>
        <p:spPr bwMode="auto">
          <a:xfrm>
            <a:off x="4064000" y="3127375"/>
            <a:ext cx="103188"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44" name="Rectangle 25"/>
          <p:cNvSpPr>
            <a:spLocks noChangeArrowheads="1"/>
          </p:cNvSpPr>
          <p:nvPr/>
        </p:nvSpPr>
        <p:spPr bwMode="auto">
          <a:xfrm>
            <a:off x="3911600" y="3146425"/>
            <a:ext cx="1308100" cy="284163"/>
          </a:xfrm>
          <a:prstGeom prst="rect">
            <a:avLst/>
          </a:prstGeom>
          <a:noFill/>
          <a:ln w="9525">
            <a:noFill/>
            <a:miter lim="800000"/>
            <a:headEnd/>
            <a:tailEnd/>
          </a:ln>
        </p:spPr>
        <p:txBody>
          <a:bodyPr/>
          <a:lstStyle/>
          <a:p>
            <a:endParaRPr lang="ar-SA"/>
          </a:p>
        </p:txBody>
      </p:sp>
      <p:sp>
        <p:nvSpPr>
          <p:cNvPr id="26645" name="Rectangle 26"/>
          <p:cNvSpPr>
            <a:spLocks noChangeArrowheads="1"/>
          </p:cNvSpPr>
          <p:nvPr/>
        </p:nvSpPr>
        <p:spPr bwMode="auto">
          <a:xfrm>
            <a:off x="3911600" y="3146425"/>
            <a:ext cx="1408113" cy="169863"/>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Patient/Client/Group </a:t>
            </a:r>
            <a:endParaRPr kumimoji="1" lang="en-US"/>
          </a:p>
        </p:txBody>
      </p:sp>
      <p:sp>
        <p:nvSpPr>
          <p:cNvPr id="26646" name="Rectangle 27"/>
          <p:cNvSpPr>
            <a:spLocks noChangeArrowheads="1"/>
          </p:cNvSpPr>
          <p:nvPr/>
        </p:nvSpPr>
        <p:spPr bwMode="auto">
          <a:xfrm>
            <a:off x="3911600" y="3289300"/>
            <a:ext cx="219075" cy="169863"/>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&amp; </a:t>
            </a:r>
            <a:endParaRPr kumimoji="1" lang="en-US"/>
          </a:p>
        </p:txBody>
      </p:sp>
      <p:sp>
        <p:nvSpPr>
          <p:cNvPr id="26647" name="Rectangle 28"/>
          <p:cNvSpPr>
            <a:spLocks noChangeArrowheads="1"/>
          </p:cNvSpPr>
          <p:nvPr/>
        </p:nvSpPr>
        <p:spPr bwMode="auto">
          <a:xfrm>
            <a:off x="4067175" y="3281363"/>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48" name="Rectangle 29"/>
          <p:cNvSpPr>
            <a:spLocks noChangeArrowheads="1"/>
          </p:cNvSpPr>
          <p:nvPr/>
        </p:nvSpPr>
        <p:spPr bwMode="auto">
          <a:xfrm>
            <a:off x="4070350" y="3276600"/>
            <a:ext cx="668338" cy="182563"/>
          </a:xfrm>
          <a:prstGeom prst="rect">
            <a:avLst/>
          </a:prstGeom>
          <a:noFill/>
          <a:ln w="9525">
            <a:noFill/>
            <a:miter lim="800000"/>
            <a:headEnd/>
            <a:tailEnd/>
          </a:ln>
        </p:spPr>
        <p:txBody>
          <a:bodyPr/>
          <a:lstStyle/>
          <a:p>
            <a:endParaRPr lang="ar-SA"/>
          </a:p>
        </p:txBody>
      </p:sp>
      <p:sp>
        <p:nvSpPr>
          <p:cNvPr id="26649" name="Rectangle 30"/>
          <p:cNvSpPr>
            <a:spLocks noChangeArrowheads="1"/>
          </p:cNvSpPr>
          <p:nvPr/>
        </p:nvSpPr>
        <p:spPr bwMode="auto">
          <a:xfrm>
            <a:off x="4070350" y="3281363"/>
            <a:ext cx="631825" cy="169862"/>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Dietetics </a:t>
            </a:r>
            <a:endParaRPr kumimoji="1" lang="en-US"/>
          </a:p>
        </p:txBody>
      </p:sp>
      <p:sp>
        <p:nvSpPr>
          <p:cNvPr id="26650" name="Rectangle 31"/>
          <p:cNvSpPr>
            <a:spLocks noChangeArrowheads="1"/>
          </p:cNvSpPr>
          <p:nvPr/>
        </p:nvSpPr>
        <p:spPr bwMode="auto">
          <a:xfrm>
            <a:off x="4625975" y="3273425"/>
            <a:ext cx="103188"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51" name="Rectangle 32"/>
          <p:cNvSpPr>
            <a:spLocks noChangeArrowheads="1"/>
          </p:cNvSpPr>
          <p:nvPr/>
        </p:nvSpPr>
        <p:spPr bwMode="auto">
          <a:xfrm>
            <a:off x="4070350" y="3424238"/>
            <a:ext cx="876300" cy="182562"/>
          </a:xfrm>
          <a:prstGeom prst="rect">
            <a:avLst/>
          </a:prstGeom>
          <a:noFill/>
          <a:ln w="9525">
            <a:noFill/>
            <a:miter lim="800000"/>
            <a:headEnd/>
            <a:tailEnd/>
          </a:ln>
        </p:spPr>
        <p:txBody>
          <a:bodyPr/>
          <a:lstStyle/>
          <a:p>
            <a:endParaRPr lang="ar-SA"/>
          </a:p>
        </p:txBody>
      </p:sp>
      <p:sp>
        <p:nvSpPr>
          <p:cNvPr id="26652" name="Rectangle 33"/>
          <p:cNvSpPr>
            <a:spLocks noChangeArrowheads="1"/>
          </p:cNvSpPr>
          <p:nvPr/>
        </p:nvSpPr>
        <p:spPr bwMode="auto">
          <a:xfrm>
            <a:off x="4070350" y="3429000"/>
            <a:ext cx="820738" cy="169863"/>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Professional</a:t>
            </a:r>
            <a:endParaRPr kumimoji="1" lang="en-US"/>
          </a:p>
        </p:txBody>
      </p:sp>
      <p:sp>
        <p:nvSpPr>
          <p:cNvPr id="26653" name="Rectangle 34"/>
          <p:cNvSpPr>
            <a:spLocks noChangeArrowheads="1"/>
          </p:cNvSpPr>
          <p:nvPr/>
        </p:nvSpPr>
        <p:spPr bwMode="auto">
          <a:xfrm>
            <a:off x="4810125" y="3421063"/>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54" name="Rectangle 35"/>
          <p:cNvSpPr>
            <a:spLocks noChangeArrowheads="1"/>
          </p:cNvSpPr>
          <p:nvPr/>
        </p:nvSpPr>
        <p:spPr bwMode="auto">
          <a:xfrm>
            <a:off x="4819650" y="3424238"/>
            <a:ext cx="106363" cy="182562"/>
          </a:xfrm>
          <a:prstGeom prst="rect">
            <a:avLst/>
          </a:prstGeom>
          <a:noFill/>
          <a:ln w="9525">
            <a:noFill/>
            <a:miter lim="800000"/>
            <a:headEnd/>
            <a:tailEnd/>
          </a:ln>
        </p:spPr>
        <p:txBody>
          <a:bodyPr/>
          <a:lstStyle/>
          <a:p>
            <a:endParaRPr lang="ar-SA"/>
          </a:p>
        </p:txBody>
      </p:sp>
      <p:sp>
        <p:nvSpPr>
          <p:cNvPr id="26655" name="Rectangle 36"/>
          <p:cNvSpPr>
            <a:spLocks noChangeArrowheads="1"/>
          </p:cNvSpPr>
          <p:nvPr/>
        </p:nvSpPr>
        <p:spPr bwMode="auto">
          <a:xfrm>
            <a:off x="4821238" y="3436938"/>
            <a:ext cx="98425" cy="169862"/>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 </a:t>
            </a:r>
            <a:endParaRPr kumimoji="1" lang="en-US"/>
          </a:p>
        </p:txBody>
      </p:sp>
      <p:sp>
        <p:nvSpPr>
          <p:cNvPr id="26656" name="Rectangle 37"/>
          <p:cNvSpPr>
            <a:spLocks noChangeArrowheads="1"/>
          </p:cNvSpPr>
          <p:nvPr/>
        </p:nvSpPr>
        <p:spPr bwMode="auto">
          <a:xfrm>
            <a:off x="4856163" y="3429000"/>
            <a:ext cx="103187"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57" name="Line 38"/>
          <p:cNvSpPr>
            <a:spLocks noChangeShapeType="1"/>
          </p:cNvSpPr>
          <p:nvPr/>
        </p:nvSpPr>
        <p:spPr bwMode="auto">
          <a:xfrm flipV="1">
            <a:off x="5284788" y="2576513"/>
            <a:ext cx="2259012" cy="450850"/>
          </a:xfrm>
          <a:prstGeom prst="line">
            <a:avLst/>
          </a:prstGeom>
          <a:noFill/>
          <a:ln w="12700">
            <a:solidFill>
              <a:srgbClr val="000000"/>
            </a:solidFill>
            <a:round/>
            <a:headEnd/>
            <a:tailEnd/>
          </a:ln>
        </p:spPr>
        <p:txBody>
          <a:bodyPr/>
          <a:lstStyle/>
          <a:p>
            <a:endParaRPr lang="en-US"/>
          </a:p>
        </p:txBody>
      </p:sp>
      <p:sp>
        <p:nvSpPr>
          <p:cNvPr id="26658" name="Freeform 39"/>
          <p:cNvSpPr>
            <a:spLocks/>
          </p:cNvSpPr>
          <p:nvPr/>
        </p:nvSpPr>
        <p:spPr bwMode="auto">
          <a:xfrm>
            <a:off x="7524750" y="2530475"/>
            <a:ext cx="123825" cy="96838"/>
          </a:xfrm>
          <a:custGeom>
            <a:avLst/>
            <a:gdLst>
              <a:gd name="T0" fmla="*/ 33 w 155"/>
              <a:gd name="T1" fmla="*/ 122 h 122"/>
              <a:gd name="T2" fmla="*/ 155 w 155"/>
              <a:gd name="T3" fmla="*/ 34 h 122"/>
              <a:gd name="T4" fmla="*/ 0 w 155"/>
              <a:gd name="T5" fmla="*/ 0 h 122"/>
              <a:gd name="T6" fmla="*/ 33 w 155"/>
              <a:gd name="T7" fmla="*/ 122 h 122"/>
              <a:gd name="T8" fmla="*/ 0 60000 65536"/>
              <a:gd name="T9" fmla="*/ 0 60000 65536"/>
              <a:gd name="T10" fmla="*/ 0 60000 65536"/>
              <a:gd name="T11" fmla="*/ 0 60000 65536"/>
              <a:gd name="T12" fmla="*/ 0 w 155"/>
              <a:gd name="T13" fmla="*/ 0 h 122"/>
              <a:gd name="T14" fmla="*/ 155 w 155"/>
              <a:gd name="T15" fmla="*/ 122 h 122"/>
            </a:gdLst>
            <a:ahLst/>
            <a:cxnLst>
              <a:cxn ang="T8">
                <a:pos x="T0" y="T1"/>
              </a:cxn>
              <a:cxn ang="T9">
                <a:pos x="T2" y="T3"/>
              </a:cxn>
              <a:cxn ang="T10">
                <a:pos x="T4" y="T5"/>
              </a:cxn>
              <a:cxn ang="T11">
                <a:pos x="T6" y="T7"/>
              </a:cxn>
            </a:cxnLst>
            <a:rect l="T12" t="T13" r="T14" b="T15"/>
            <a:pathLst>
              <a:path w="155" h="122">
                <a:moveTo>
                  <a:pt x="33" y="122"/>
                </a:moveTo>
                <a:lnTo>
                  <a:pt x="155" y="34"/>
                </a:lnTo>
                <a:lnTo>
                  <a:pt x="0" y="0"/>
                </a:lnTo>
                <a:lnTo>
                  <a:pt x="33" y="122"/>
                </a:lnTo>
                <a:close/>
              </a:path>
            </a:pathLst>
          </a:custGeom>
          <a:solidFill>
            <a:srgbClr val="000000"/>
          </a:solidFill>
          <a:ln w="12700">
            <a:solidFill>
              <a:srgbClr val="000000"/>
            </a:solidFill>
            <a:prstDash val="solid"/>
            <a:round/>
            <a:headEnd/>
            <a:tailEnd/>
          </a:ln>
        </p:spPr>
        <p:txBody>
          <a:bodyPr/>
          <a:lstStyle/>
          <a:p>
            <a:endParaRPr lang="en-US"/>
          </a:p>
        </p:txBody>
      </p:sp>
      <p:sp>
        <p:nvSpPr>
          <p:cNvPr id="26659" name="Rectangle 40"/>
          <p:cNvSpPr>
            <a:spLocks noChangeArrowheads="1"/>
          </p:cNvSpPr>
          <p:nvPr/>
        </p:nvSpPr>
        <p:spPr bwMode="auto">
          <a:xfrm>
            <a:off x="6118225" y="3848100"/>
            <a:ext cx="87313" cy="138113"/>
          </a:xfrm>
          <a:prstGeom prst="rect">
            <a:avLst/>
          </a:prstGeom>
          <a:noFill/>
          <a:ln w="9525">
            <a:noFill/>
            <a:miter lim="800000"/>
            <a:headEnd/>
            <a:tailEnd/>
          </a:ln>
        </p:spPr>
        <p:txBody>
          <a:bodyPr/>
          <a:lstStyle/>
          <a:p>
            <a:endParaRPr lang="ar-SA"/>
          </a:p>
        </p:txBody>
      </p:sp>
      <p:sp>
        <p:nvSpPr>
          <p:cNvPr id="26660" name="Rectangle 41"/>
          <p:cNvSpPr>
            <a:spLocks noChangeArrowheads="1"/>
          </p:cNvSpPr>
          <p:nvPr/>
        </p:nvSpPr>
        <p:spPr bwMode="auto">
          <a:xfrm>
            <a:off x="6119813" y="3851275"/>
            <a:ext cx="84137" cy="139700"/>
          </a:xfrm>
          <a:prstGeom prst="rect">
            <a:avLst/>
          </a:prstGeom>
          <a:noFill/>
          <a:ln w="9525">
            <a:noFill/>
            <a:miter lim="800000"/>
            <a:headEnd/>
            <a:tailEnd/>
          </a:ln>
        </p:spPr>
        <p:txBody>
          <a:bodyPr wrap="none" lIns="0" tIns="0" rIns="0" bIns="0">
            <a:spAutoFit/>
          </a:bodyPr>
          <a:lstStyle/>
          <a:p>
            <a:pPr algn="r"/>
            <a:r>
              <a:rPr kumimoji="1" lang="en-US" sz="700">
                <a:solidFill>
                  <a:srgbClr val="000000"/>
                </a:solidFill>
              </a:rPr>
              <a:t>-</a:t>
            </a:r>
            <a:endParaRPr kumimoji="1" lang="en-US"/>
          </a:p>
        </p:txBody>
      </p:sp>
      <p:sp>
        <p:nvSpPr>
          <p:cNvPr id="26661" name="Rectangle 42"/>
          <p:cNvSpPr>
            <a:spLocks noChangeArrowheads="1"/>
          </p:cNvSpPr>
          <p:nvPr/>
        </p:nvSpPr>
        <p:spPr bwMode="auto">
          <a:xfrm>
            <a:off x="6154738" y="3810000"/>
            <a:ext cx="103187"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62" name="Rectangle 43"/>
          <p:cNvSpPr>
            <a:spLocks noChangeArrowheads="1"/>
          </p:cNvSpPr>
          <p:nvPr/>
        </p:nvSpPr>
        <p:spPr bwMode="auto">
          <a:xfrm>
            <a:off x="4808538" y="1689100"/>
            <a:ext cx="1130300" cy="149225"/>
          </a:xfrm>
          <a:prstGeom prst="rect">
            <a:avLst/>
          </a:prstGeom>
          <a:solidFill>
            <a:srgbClr val="FFFF00"/>
          </a:solidFill>
          <a:ln w="9525">
            <a:noFill/>
            <a:miter lim="800000"/>
            <a:headEnd/>
            <a:tailEnd/>
          </a:ln>
        </p:spPr>
        <p:txBody>
          <a:bodyPr/>
          <a:lstStyle/>
          <a:p>
            <a:endParaRPr lang="ar-SA"/>
          </a:p>
        </p:txBody>
      </p:sp>
      <p:sp>
        <p:nvSpPr>
          <p:cNvPr id="26663" name="Rectangle 44"/>
          <p:cNvSpPr>
            <a:spLocks noChangeArrowheads="1"/>
          </p:cNvSpPr>
          <p:nvPr/>
        </p:nvSpPr>
        <p:spPr bwMode="auto">
          <a:xfrm>
            <a:off x="4800600" y="1676400"/>
            <a:ext cx="1020763" cy="122238"/>
          </a:xfrm>
          <a:prstGeom prst="rect">
            <a:avLst/>
          </a:prstGeom>
          <a:noFill/>
          <a:ln w="9525">
            <a:noFill/>
            <a:miter lim="800000"/>
            <a:headEnd/>
            <a:tailEnd/>
          </a:ln>
        </p:spPr>
        <p:txBody>
          <a:bodyPr lIns="0" tIns="0" rIns="0" bIns="0">
            <a:spAutoFit/>
          </a:bodyPr>
          <a:lstStyle/>
          <a:p>
            <a:pPr algn="r"/>
            <a:r>
              <a:rPr kumimoji="1" lang="en-US" sz="800" b="1">
                <a:solidFill>
                  <a:srgbClr val="000000"/>
                </a:solidFill>
              </a:rPr>
              <a:t>Nutrition Diagnosis</a:t>
            </a:r>
            <a:endParaRPr kumimoji="1" lang="en-US"/>
          </a:p>
        </p:txBody>
      </p:sp>
      <p:sp>
        <p:nvSpPr>
          <p:cNvPr id="26664" name="Rectangle 45"/>
          <p:cNvSpPr>
            <a:spLocks noChangeArrowheads="1"/>
          </p:cNvSpPr>
          <p:nvPr/>
        </p:nvSpPr>
        <p:spPr bwMode="auto">
          <a:xfrm>
            <a:off x="5775325" y="1663700"/>
            <a:ext cx="103188"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65" name="Rectangle 46"/>
          <p:cNvSpPr>
            <a:spLocks noChangeArrowheads="1"/>
          </p:cNvSpPr>
          <p:nvPr/>
        </p:nvSpPr>
        <p:spPr bwMode="auto">
          <a:xfrm>
            <a:off x="5810250" y="1689100"/>
            <a:ext cx="87313" cy="150813"/>
          </a:xfrm>
          <a:prstGeom prst="rect">
            <a:avLst/>
          </a:prstGeom>
          <a:noFill/>
          <a:ln w="9525">
            <a:noFill/>
            <a:miter lim="800000"/>
            <a:headEnd/>
            <a:tailEnd/>
          </a:ln>
        </p:spPr>
        <p:txBody>
          <a:bodyPr/>
          <a:lstStyle/>
          <a:p>
            <a:endParaRPr lang="ar-SA"/>
          </a:p>
        </p:txBody>
      </p:sp>
      <p:sp>
        <p:nvSpPr>
          <p:cNvPr id="26666" name="Rectangle 47"/>
          <p:cNvSpPr>
            <a:spLocks noChangeArrowheads="1"/>
          </p:cNvSpPr>
          <p:nvPr/>
        </p:nvSpPr>
        <p:spPr bwMode="auto">
          <a:xfrm>
            <a:off x="5810250" y="1717675"/>
            <a:ext cx="79375"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 </a:t>
            </a:r>
            <a:endParaRPr kumimoji="1" lang="en-US"/>
          </a:p>
        </p:txBody>
      </p:sp>
      <p:sp>
        <p:nvSpPr>
          <p:cNvPr id="26667" name="Rectangle 48"/>
          <p:cNvSpPr>
            <a:spLocks noChangeArrowheads="1"/>
          </p:cNvSpPr>
          <p:nvPr/>
        </p:nvSpPr>
        <p:spPr bwMode="auto">
          <a:xfrm>
            <a:off x="5840413" y="1689100"/>
            <a:ext cx="103187"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68" name="Rectangle 49"/>
          <p:cNvSpPr>
            <a:spLocks noChangeArrowheads="1"/>
          </p:cNvSpPr>
          <p:nvPr/>
        </p:nvSpPr>
        <p:spPr bwMode="auto">
          <a:xfrm>
            <a:off x="4808538" y="1809750"/>
            <a:ext cx="217487" cy="147638"/>
          </a:xfrm>
          <a:prstGeom prst="rect">
            <a:avLst/>
          </a:prstGeom>
          <a:noFill/>
          <a:ln w="9525">
            <a:noFill/>
            <a:miter lim="800000"/>
            <a:headEnd/>
            <a:tailEnd/>
          </a:ln>
        </p:spPr>
        <p:txBody>
          <a:bodyPr/>
          <a:lstStyle/>
          <a:p>
            <a:endParaRPr lang="ar-SA"/>
          </a:p>
        </p:txBody>
      </p:sp>
      <p:sp>
        <p:nvSpPr>
          <p:cNvPr id="26669" name="Rectangle 50"/>
          <p:cNvSpPr>
            <a:spLocks noChangeArrowheads="1"/>
          </p:cNvSpPr>
          <p:nvPr/>
        </p:nvSpPr>
        <p:spPr bwMode="auto">
          <a:xfrm>
            <a:off x="4808538" y="1808163"/>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670" name="Rectangle 51"/>
          <p:cNvSpPr>
            <a:spLocks noChangeArrowheads="1"/>
          </p:cNvSpPr>
          <p:nvPr/>
        </p:nvSpPr>
        <p:spPr bwMode="auto">
          <a:xfrm>
            <a:off x="4902200" y="1776413"/>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71" name="Rectangle 52"/>
          <p:cNvSpPr>
            <a:spLocks noChangeArrowheads="1"/>
          </p:cNvSpPr>
          <p:nvPr/>
        </p:nvSpPr>
        <p:spPr bwMode="auto">
          <a:xfrm>
            <a:off x="4903788" y="1809750"/>
            <a:ext cx="242887" cy="147638"/>
          </a:xfrm>
          <a:prstGeom prst="rect">
            <a:avLst/>
          </a:prstGeom>
          <a:noFill/>
          <a:ln w="9525">
            <a:noFill/>
            <a:miter lim="800000"/>
            <a:headEnd/>
            <a:tailEnd/>
          </a:ln>
        </p:spPr>
        <p:txBody>
          <a:bodyPr/>
          <a:lstStyle/>
          <a:p>
            <a:endParaRPr lang="ar-SA"/>
          </a:p>
        </p:txBody>
      </p:sp>
      <p:sp>
        <p:nvSpPr>
          <p:cNvPr id="26672" name="Rectangle 53"/>
          <p:cNvSpPr>
            <a:spLocks noChangeArrowheads="1"/>
          </p:cNvSpPr>
          <p:nvPr/>
        </p:nvSpPr>
        <p:spPr bwMode="auto">
          <a:xfrm>
            <a:off x="4903788" y="1808163"/>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673" name="Rectangle 54"/>
          <p:cNvSpPr>
            <a:spLocks noChangeArrowheads="1"/>
          </p:cNvSpPr>
          <p:nvPr/>
        </p:nvSpPr>
        <p:spPr bwMode="auto">
          <a:xfrm>
            <a:off x="5019675" y="1776413"/>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74" name="Rectangle 55"/>
          <p:cNvSpPr>
            <a:spLocks noChangeArrowheads="1"/>
          </p:cNvSpPr>
          <p:nvPr/>
        </p:nvSpPr>
        <p:spPr bwMode="auto">
          <a:xfrm>
            <a:off x="4916488" y="1809750"/>
            <a:ext cx="1427162" cy="119063"/>
          </a:xfrm>
          <a:prstGeom prst="rect">
            <a:avLst/>
          </a:prstGeom>
          <a:noFill/>
          <a:ln w="9525">
            <a:noFill/>
            <a:miter lim="800000"/>
            <a:headEnd/>
            <a:tailEnd/>
          </a:ln>
        </p:spPr>
        <p:txBody>
          <a:bodyPr/>
          <a:lstStyle/>
          <a:p>
            <a:endParaRPr lang="ar-SA"/>
          </a:p>
        </p:txBody>
      </p:sp>
      <p:sp>
        <p:nvSpPr>
          <p:cNvPr id="26675" name="Rectangle 56"/>
          <p:cNvSpPr>
            <a:spLocks noChangeArrowheads="1"/>
          </p:cNvSpPr>
          <p:nvPr/>
        </p:nvSpPr>
        <p:spPr bwMode="auto">
          <a:xfrm>
            <a:off x="4916488" y="1811338"/>
            <a:ext cx="1306512"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Identify  and label problem</a:t>
            </a:r>
            <a:endParaRPr kumimoji="1" lang="en-US"/>
          </a:p>
        </p:txBody>
      </p:sp>
      <p:sp>
        <p:nvSpPr>
          <p:cNvPr id="26676" name="Rectangle 57"/>
          <p:cNvSpPr>
            <a:spLocks noChangeArrowheads="1"/>
          </p:cNvSpPr>
          <p:nvPr/>
        </p:nvSpPr>
        <p:spPr bwMode="auto">
          <a:xfrm>
            <a:off x="6175375" y="1781175"/>
            <a:ext cx="103188"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77" name="Rectangle 58"/>
          <p:cNvSpPr>
            <a:spLocks noChangeArrowheads="1"/>
          </p:cNvSpPr>
          <p:nvPr/>
        </p:nvSpPr>
        <p:spPr bwMode="auto">
          <a:xfrm>
            <a:off x="4808538" y="1928813"/>
            <a:ext cx="217487" cy="149225"/>
          </a:xfrm>
          <a:prstGeom prst="rect">
            <a:avLst/>
          </a:prstGeom>
          <a:noFill/>
          <a:ln w="9525">
            <a:noFill/>
            <a:miter lim="800000"/>
            <a:headEnd/>
            <a:tailEnd/>
          </a:ln>
        </p:spPr>
        <p:txBody>
          <a:bodyPr/>
          <a:lstStyle/>
          <a:p>
            <a:endParaRPr lang="ar-SA"/>
          </a:p>
        </p:txBody>
      </p:sp>
      <p:sp>
        <p:nvSpPr>
          <p:cNvPr id="26678" name="Rectangle 59"/>
          <p:cNvSpPr>
            <a:spLocks noChangeArrowheads="1"/>
          </p:cNvSpPr>
          <p:nvPr/>
        </p:nvSpPr>
        <p:spPr bwMode="auto">
          <a:xfrm>
            <a:off x="4808538" y="1928813"/>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679" name="Rectangle 60"/>
          <p:cNvSpPr>
            <a:spLocks noChangeArrowheads="1"/>
          </p:cNvSpPr>
          <p:nvPr/>
        </p:nvSpPr>
        <p:spPr bwMode="auto">
          <a:xfrm>
            <a:off x="4902200" y="1897063"/>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80" name="Rectangle 61"/>
          <p:cNvSpPr>
            <a:spLocks noChangeArrowheads="1"/>
          </p:cNvSpPr>
          <p:nvPr/>
        </p:nvSpPr>
        <p:spPr bwMode="auto">
          <a:xfrm>
            <a:off x="4903788" y="1928813"/>
            <a:ext cx="242887" cy="149225"/>
          </a:xfrm>
          <a:prstGeom prst="rect">
            <a:avLst/>
          </a:prstGeom>
          <a:noFill/>
          <a:ln w="9525">
            <a:noFill/>
            <a:miter lim="800000"/>
            <a:headEnd/>
            <a:tailEnd/>
          </a:ln>
        </p:spPr>
        <p:txBody>
          <a:bodyPr/>
          <a:lstStyle/>
          <a:p>
            <a:endParaRPr lang="ar-SA"/>
          </a:p>
        </p:txBody>
      </p:sp>
      <p:sp>
        <p:nvSpPr>
          <p:cNvPr id="26681" name="Rectangle 62"/>
          <p:cNvSpPr>
            <a:spLocks noChangeArrowheads="1"/>
          </p:cNvSpPr>
          <p:nvPr/>
        </p:nvSpPr>
        <p:spPr bwMode="auto">
          <a:xfrm>
            <a:off x="4903788" y="1928813"/>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682" name="Rectangle 63"/>
          <p:cNvSpPr>
            <a:spLocks noChangeArrowheads="1"/>
          </p:cNvSpPr>
          <p:nvPr/>
        </p:nvSpPr>
        <p:spPr bwMode="auto">
          <a:xfrm>
            <a:off x="5019675" y="1897063"/>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83" name="Rectangle 64"/>
          <p:cNvSpPr>
            <a:spLocks noChangeArrowheads="1"/>
          </p:cNvSpPr>
          <p:nvPr/>
        </p:nvSpPr>
        <p:spPr bwMode="auto">
          <a:xfrm>
            <a:off x="4916488" y="1928813"/>
            <a:ext cx="1774825" cy="304800"/>
          </a:xfrm>
          <a:prstGeom prst="rect">
            <a:avLst/>
          </a:prstGeom>
          <a:noFill/>
          <a:ln w="9525">
            <a:noFill/>
            <a:miter lim="800000"/>
            <a:headEnd/>
            <a:tailEnd/>
          </a:ln>
        </p:spPr>
        <p:txBody>
          <a:bodyPr/>
          <a:lstStyle/>
          <a:p>
            <a:endParaRPr lang="ar-SA"/>
          </a:p>
        </p:txBody>
      </p:sp>
      <p:sp>
        <p:nvSpPr>
          <p:cNvPr id="26684" name="Rectangle 65"/>
          <p:cNvSpPr>
            <a:spLocks noChangeArrowheads="1"/>
          </p:cNvSpPr>
          <p:nvPr/>
        </p:nvSpPr>
        <p:spPr bwMode="auto">
          <a:xfrm>
            <a:off x="4916488" y="1930400"/>
            <a:ext cx="16510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Determine cause/contributing risk </a:t>
            </a:r>
            <a:endParaRPr kumimoji="1" lang="en-US"/>
          </a:p>
        </p:txBody>
      </p:sp>
      <p:sp>
        <p:nvSpPr>
          <p:cNvPr id="26685" name="Rectangle 66"/>
          <p:cNvSpPr>
            <a:spLocks noChangeArrowheads="1"/>
          </p:cNvSpPr>
          <p:nvPr/>
        </p:nvSpPr>
        <p:spPr bwMode="auto">
          <a:xfrm>
            <a:off x="4916488" y="2049463"/>
            <a:ext cx="388937"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factors </a:t>
            </a:r>
            <a:endParaRPr kumimoji="1" lang="en-US"/>
          </a:p>
        </p:txBody>
      </p:sp>
      <p:sp>
        <p:nvSpPr>
          <p:cNvPr id="26686" name="Rectangle 67"/>
          <p:cNvSpPr>
            <a:spLocks noChangeArrowheads="1"/>
          </p:cNvSpPr>
          <p:nvPr/>
        </p:nvSpPr>
        <p:spPr bwMode="auto">
          <a:xfrm>
            <a:off x="5260975" y="2019300"/>
            <a:ext cx="103188"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87" name="Rectangle 68"/>
          <p:cNvSpPr>
            <a:spLocks noChangeArrowheads="1"/>
          </p:cNvSpPr>
          <p:nvPr/>
        </p:nvSpPr>
        <p:spPr bwMode="auto">
          <a:xfrm>
            <a:off x="5322888" y="2049463"/>
            <a:ext cx="84137" cy="153987"/>
          </a:xfrm>
          <a:prstGeom prst="rect">
            <a:avLst/>
          </a:prstGeom>
          <a:noFill/>
          <a:ln w="9525">
            <a:noFill/>
            <a:miter lim="800000"/>
            <a:headEnd/>
            <a:tailEnd/>
          </a:ln>
        </p:spPr>
        <p:txBody>
          <a:bodyPr/>
          <a:lstStyle/>
          <a:p>
            <a:endParaRPr lang="ar-SA"/>
          </a:p>
        </p:txBody>
      </p:sp>
      <p:sp>
        <p:nvSpPr>
          <p:cNvPr id="26688" name="Rectangle 69"/>
          <p:cNvSpPr>
            <a:spLocks noChangeArrowheads="1"/>
          </p:cNvSpPr>
          <p:nvPr/>
        </p:nvSpPr>
        <p:spPr bwMode="auto">
          <a:xfrm>
            <a:off x="5322888" y="2081213"/>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689" name="Rectangle 70"/>
          <p:cNvSpPr>
            <a:spLocks noChangeArrowheads="1"/>
          </p:cNvSpPr>
          <p:nvPr/>
        </p:nvSpPr>
        <p:spPr bwMode="auto">
          <a:xfrm>
            <a:off x="5351463" y="2049463"/>
            <a:ext cx="103187"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90" name="Rectangle 71"/>
          <p:cNvSpPr>
            <a:spLocks noChangeArrowheads="1"/>
          </p:cNvSpPr>
          <p:nvPr/>
        </p:nvSpPr>
        <p:spPr bwMode="auto">
          <a:xfrm>
            <a:off x="4808538" y="2170113"/>
            <a:ext cx="217487" cy="149225"/>
          </a:xfrm>
          <a:prstGeom prst="rect">
            <a:avLst/>
          </a:prstGeom>
          <a:noFill/>
          <a:ln w="9525">
            <a:noFill/>
            <a:miter lim="800000"/>
            <a:headEnd/>
            <a:tailEnd/>
          </a:ln>
        </p:spPr>
        <p:txBody>
          <a:bodyPr/>
          <a:lstStyle/>
          <a:p>
            <a:endParaRPr lang="ar-SA"/>
          </a:p>
        </p:txBody>
      </p:sp>
      <p:sp>
        <p:nvSpPr>
          <p:cNvPr id="26691" name="Rectangle 72"/>
          <p:cNvSpPr>
            <a:spLocks noChangeArrowheads="1"/>
          </p:cNvSpPr>
          <p:nvPr/>
        </p:nvSpPr>
        <p:spPr bwMode="auto">
          <a:xfrm>
            <a:off x="4808538" y="2168525"/>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692" name="Rectangle 73"/>
          <p:cNvSpPr>
            <a:spLocks noChangeArrowheads="1"/>
          </p:cNvSpPr>
          <p:nvPr/>
        </p:nvSpPr>
        <p:spPr bwMode="auto">
          <a:xfrm>
            <a:off x="4902200" y="2138363"/>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93" name="Rectangle 74"/>
          <p:cNvSpPr>
            <a:spLocks noChangeArrowheads="1"/>
          </p:cNvSpPr>
          <p:nvPr/>
        </p:nvSpPr>
        <p:spPr bwMode="auto">
          <a:xfrm>
            <a:off x="4903788" y="2170113"/>
            <a:ext cx="242887" cy="149225"/>
          </a:xfrm>
          <a:prstGeom prst="rect">
            <a:avLst/>
          </a:prstGeom>
          <a:noFill/>
          <a:ln w="9525">
            <a:noFill/>
            <a:miter lim="800000"/>
            <a:headEnd/>
            <a:tailEnd/>
          </a:ln>
        </p:spPr>
        <p:txBody>
          <a:bodyPr/>
          <a:lstStyle/>
          <a:p>
            <a:endParaRPr lang="ar-SA"/>
          </a:p>
        </p:txBody>
      </p:sp>
      <p:sp>
        <p:nvSpPr>
          <p:cNvPr id="26694" name="Rectangle 75"/>
          <p:cNvSpPr>
            <a:spLocks noChangeArrowheads="1"/>
          </p:cNvSpPr>
          <p:nvPr/>
        </p:nvSpPr>
        <p:spPr bwMode="auto">
          <a:xfrm>
            <a:off x="4903788" y="2168525"/>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695" name="Rectangle 76"/>
          <p:cNvSpPr>
            <a:spLocks noChangeArrowheads="1"/>
          </p:cNvSpPr>
          <p:nvPr/>
        </p:nvSpPr>
        <p:spPr bwMode="auto">
          <a:xfrm>
            <a:off x="5019675" y="2138363"/>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696" name="Rectangle 77"/>
          <p:cNvSpPr>
            <a:spLocks noChangeArrowheads="1"/>
          </p:cNvSpPr>
          <p:nvPr/>
        </p:nvSpPr>
        <p:spPr bwMode="auto">
          <a:xfrm>
            <a:off x="4916488" y="2170113"/>
            <a:ext cx="1427162" cy="469900"/>
          </a:xfrm>
          <a:prstGeom prst="rect">
            <a:avLst/>
          </a:prstGeom>
          <a:noFill/>
          <a:ln w="9525">
            <a:noFill/>
            <a:miter lim="800000"/>
            <a:headEnd/>
            <a:tailEnd/>
          </a:ln>
        </p:spPr>
        <p:txBody>
          <a:bodyPr/>
          <a:lstStyle/>
          <a:p>
            <a:endParaRPr lang="ar-SA"/>
          </a:p>
        </p:txBody>
      </p:sp>
      <p:sp>
        <p:nvSpPr>
          <p:cNvPr id="26697" name="Rectangle 78"/>
          <p:cNvSpPr>
            <a:spLocks noChangeArrowheads="1"/>
          </p:cNvSpPr>
          <p:nvPr/>
        </p:nvSpPr>
        <p:spPr bwMode="auto">
          <a:xfrm>
            <a:off x="4916488" y="2171700"/>
            <a:ext cx="1406525"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Cluster signs and symptoms/ </a:t>
            </a:r>
            <a:endParaRPr kumimoji="1" lang="en-US"/>
          </a:p>
        </p:txBody>
      </p:sp>
      <p:sp>
        <p:nvSpPr>
          <p:cNvPr id="26698" name="Rectangle 79"/>
          <p:cNvSpPr>
            <a:spLocks noChangeArrowheads="1"/>
          </p:cNvSpPr>
          <p:nvPr/>
        </p:nvSpPr>
        <p:spPr bwMode="auto">
          <a:xfrm>
            <a:off x="4916488" y="2287588"/>
            <a:ext cx="11811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defining characteristics  </a:t>
            </a:r>
            <a:endParaRPr kumimoji="1" lang="en-US"/>
          </a:p>
        </p:txBody>
      </p:sp>
      <p:sp>
        <p:nvSpPr>
          <p:cNvPr id="26699" name="Rectangle 80"/>
          <p:cNvSpPr>
            <a:spLocks noChangeArrowheads="1"/>
          </p:cNvSpPr>
          <p:nvPr/>
        </p:nvSpPr>
        <p:spPr bwMode="auto">
          <a:xfrm>
            <a:off x="6051550" y="2287588"/>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700" name="Rectangle 81"/>
          <p:cNvSpPr>
            <a:spLocks noChangeArrowheads="1"/>
          </p:cNvSpPr>
          <p:nvPr/>
        </p:nvSpPr>
        <p:spPr bwMode="auto">
          <a:xfrm>
            <a:off x="4916488" y="2439988"/>
            <a:ext cx="134937"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701" name="Rectangle 82"/>
          <p:cNvSpPr>
            <a:spLocks noChangeArrowheads="1"/>
          </p:cNvSpPr>
          <p:nvPr/>
        </p:nvSpPr>
        <p:spPr bwMode="auto">
          <a:xfrm>
            <a:off x="5005388" y="2408238"/>
            <a:ext cx="103187"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02" name="Rectangle 83"/>
          <p:cNvSpPr>
            <a:spLocks noChangeArrowheads="1"/>
          </p:cNvSpPr>
          <p:nvPr/>
        </p:nvSpPr>
        <p:spPr bwMode="auto">
          <a:xfrm>
            <a:off x="2865438" y="1878013"/>
            <a:ext cx="1228725" cy="150812"/>
          </a:xfrm>
          <a:prstGeom prst="rect">
            <a:avLst/>
          </a:prstGeom>
          <a:solidFill>
            <a:srgbClr val="FFFF00"/>
          </a:solidFill>
          <a:ln w="9525">
            <a:noFill/>
            <a:miter lim="800000"/>
            <a:headEnd/>
            <a:tailEnd/>
          </a:ln>
        </p:spPr>
        <p:txBody>
          <a:bodyPr/>
          <a:lstStyle/>
          <a:p>
            <a:endParaRPr lang="ar-SA"/>
          </a:p>
        </p:txBody>
      </p:sp>
      <p:sp>
        <p:nvSpPr>
          <p:cNvPr id="26703" name="Rectangle 84"/>
          <p:cNvSpPr>
            <a:spLocks noChangeArrowheads="1"/>
          </p:cNvSpPr>
          <p:nvPr/>
        </p:nvSpPr>
        <p:spPr bwMode="auto">
          <a:xfrm>
            <a:off x="2865438" y="1881188"/>
            <a:ext cx="1096962"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Nutrition Assessment</a:t>
            </a:r>
            <a:endParaRPr kumimoji="1" lang="en-US"/>
          </a:p>
        </p:txBody>
      </p:sp>
      <p:sp>
        <p:nvSpPr>
          <p:cNvPr id="26704" name="Rectangle 85"/>
          <p:cNvSpPr>
            <a:spLocks noChangeArrowheads="1"/>
          </p:cNvSpPr>
          <p:nvPr/>
        </p:nvSpPr>
        <p:spPr bwMode="auto">
          <a:xfrm>
            <a:off x="3921125" y="1852613"/>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05" name="Rectangle 86"/>
          <p:cNvSpPr>
            <a:spLocks noChangeArrowheads="1"/>
          </p:cNvSpPr>
          <p:nvPr/>
        </p:nvSpPr>
        <p:spPr bwMode="auto">
          <a:xfrm>
            <a:off x="3956050" y="1878013"/>
            <a:ext cx="87313" cy="152400"/>
          </a:xfrm>
          <a:prstGeom prst="rect">
            <a:avLst/>
          </a:prstGeom>
          <a:noFill/>
          <a:ln w="9525">
            <a:noFill/>
            <a:miter lim="800000"/>
            <a:headEnd/>
            <a:tailEnd/>
          </a:ln>
        </p:spPr>
        <p:txBody>
          <a:bodyPr/>
          <a:lstStyle/>
          <a:p>
            <a:endParaRPr lang="ar-SA"/>
          </a:p>
        </p:txBody>
      </p:sp>
      <p:sp>
        <p:nvSpPr>
          <p:cNvPr id="26706" name="Rectangle 87"/>
          <p:cNvSpPr>
            <a:spLocks noChangeArrowheads="1"/>
          </p:cNvSpPr>
          <p:nvPr/>
        </p:nvSpPr>
        <p:spPr bwMode="auto">
          <a:xfrm>
            <a:off x="3956050" y="1906588"/>
            <a:ext cx="79375"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 </a:t>
            </a:r>
            <a:endParaRPr kumimoji="1" lang="en-US"/>
          </a:p>
        </p:txBody>
      </p:sp>
      <p:sp>
        <p:nvSpPr>
          <p:cNvPr id="26707" name="Rectangle 88"/>
          <p:cNvSpPr>
            <a:spLocks noChangeArrowheads="1"/>
          </p:cNvSpPr>
          <p:nvPr/>
        </p:nvSpPr>
        <p:spPr bwMode="auto">
          <a:xfrm>
            <a:off x="3984625" y="1878013"/>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08" name="Rectangle 89"/>
          <p:cNvSpPr>
            <a:spLocks noChangeArrowheads="1"/>
          </p:cNvSpPr>
          <p:nvPr/>
        </p:nvSpPr>
        <p:spPr bwMode="auto">
          <a:xfrm>
            <a:off x="2865438" y="1998663"/>
            <a:ext cx="219075" cy="149225"/>
          </a:xfrm>
          <a:prstGeom prst="rect">
            <a:avLst/>
          </a:prstGeom>
          <a:noFill/>
          <a:ln w="9525">
            <a:noFill/>
            <a:miter lim="800000"/>
            <a:headEnd/>
            <a:tailEnd/>
          </a:ln>
        </p:spPr>
        <p:txBody>
          <a:bodyPr/>
          <a:lstStyle/>
          <a:p>
            <a:endParaRPr lang="ar-SA"/>
          </a:p>
        </p:txBody>
      </p:sp>
      <p:sp>
        <p:nvSpPr>
          <p:cNvPr id="26709" name="Rectangle 90"/>
          <p:cNvSpPr>
            <a:spLocks noChangeArrowheads="1"/>
          </p:cNvSpPr>
          <p:nvPr/>
        </p:nvSpPr>
        <p:spPr bwMode="auto">
          <a:xfrm>
            <a:off x="2865438" y="1997075"/>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710" name="Rectangle 91"/>
          <p:cNvSpPr>
            <a:spLocks noChangeArrowheads="1"/>
          </p:cNvSpPr>
          <p:nvPr/>
        </p:nvSpPr>
        <p:spPr bwMode="auto">
          <a:xfrm>
            <a:off x="2959100" y="1965325"/>
            <a:ext cx="103188"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11" name="Rectangle 92"/>
          <p:cNvSpPr>
            <a:spLocks noChangeArrowheads="1"/>
          </p:cNvSpPr>
          <p:nvPr/>
        </p:nvSpPr>
        <p:spPr bwMode="auto">
          <a:xfrm>
            <a:off x="2960688" y="1998663"/>
            <a:ext cx="242887" cy="149225"/>
          </a:xfrm>
          <a:prstGeom prst="rect">
            <a:avLst/>
          </a:prstGeom>
          <a:noFill/>
          <a:ln w="9525">
            <a:noFill/>
            <a:miter lim="800000"/>
            <a:headEnd/>
            <a:tailEnd/>
          </a:ln>
        </p:spPr>
        <p:txBody>
          <a:bodyPr/>
          <a:lstStyle/>
          <a:p>
            <a:endParaRPr lang="ar-SA"/>
          </a:p>
        </p:txBody>
      </p:sp>
      <p:sp>
        <p:nvSpPr>
          <p:cNvPr id="26712" name="Rectangle 93"/>
          <p:cNvSpPr>
            <a:spLocks noChangeArrowheads="1"/>
          </p:cNvSpPr>
          <p:nvPr/>
        </p:nvSpPr>
        <p:spPr bwMode="auto">
          <a:xfrm>
            <a:off x="2962275" y="1997075"/>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713" name="Rectangle 94"/>
          <p:cNvSpPr>
            <a:spLocks noChangeArrowheads="1"/>
          </p:cNvSpPr>
          <p:nvPr/>
        </p:nvSpPr>
        <p:spPr bwMode="auto">
          <a:xfrm>
            <a:off x="3078163" y="1965325"/>
            <a:ext cx="103187"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14" name="Rectangle 95"/>
          <p:cNvSpPr>
            <a:spLocks noChangeArrowheads="1"/>
          </p:cNvSpPr>
          <p:nvPr/>
        </p:nvSpPr>
        <p:spPr bwMode="auto">
          <a:xfrm>
            <a:off x="2974975" y="1998663"/>
            <a:ext cx="1460500" cy="153987"/>
          </a:xfrm>
          <a:prstGeom prst="rect">
            <a:avLst/>
          </a:prstGeom>
          <a:noFill/>
          <a:ln w="9525">
            <a:noFill/>
            <a:miter lim="800000"/>
            <a:headEnd/>
            <a:tailEnd/>
          </a:ln>
        </p:spPr>
        <p:txBody>
          <a:bodyPr/>
          <a:lstStyle/>
          <a:p>
            <a:endParaRPr lang="ar-SA"/>
          </a:p>
        </p:txBody>
      </p:sp>
      <p:sp>
        <p:nvSpPr>
          <p:cNvPr id="26715" name="Rectangle 96"/>
          <p:cNvSpPr>
            <a:spLocks noChangeArrowheads="1"/>
          </p:cNvSpPr>
          <p:nvPr/>
        </p:nvSpPr>
        <p:spPr bwMode="auto">
          <a:xfrm>
            <a:off x="2974975" y="2001838"/>
            <a:ext cx="125095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Obtain/collect timely and </a:t>
            </a:r>
            <a:endParaRPr kumimoji="1" lang="en-US"/>
          </a:p>
        </p:txBody>
      </p:sp>
      <p:sp>
        <p:nvSpPr>
          <p:cNvPr id="26716" name="Rectangle 97"/>
          <p:cNvSpPr>
            <a:spLocks noChangeArrowheads="1"/>
          </p:cNvSpPr>
          <p:nvPr/>
        </p:nvSpPr>
        <p:spPr bwMode="auto">
          <a:xfrm>
            <a:off x="4179888" y="1970088"/>
            <a:ext cx="103187"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17" name="Rectangle 98"/>
          <p:cNvSpPr>
            <a:spLocks noChangeArrowheads="1"/>
          </p:cNvSpPr>
          <p:nvPr/>
        </p:nvSpPr>
        <p:spPr bwMode="auto">
          <a:xfrm>
            <a:off x="2974975" y="2119313"/>
            <a:ext cx="949325" cy="155575"/>
          </a:xfrm>
          <a:prstGeom prst="rect">
            <a:avLst/>
          </a:prstGeom>
          <a:noFill/>
          <a:ln w="9525">
            <a:noFill/>
            <a:miter lim="800000"/>
            <a:headEnd/>
            <a:tailEnd/>
          </a:ln>
        </p:spPr>
        <p:txBody>
          <a:bodyPr/>
          <a:lstStyle/>
          <a:p>
            <a:endParaRPr lang="ar-SA"/>
          </a:p>
        </p:txBody>
      </p:sp>
      <p:sp>
        <p:nvSpPr>
          <p:cNvPr id="26718" name="Rectangle 99"/>
          <p:cNvSpPr>
            <a:spLocks noChangeArrowheads="1"/>
          </p:cNvSpPr>
          <p:nvPr/>
        </p:nvSpPr>
        <p:spPr bwMode="auto">
          <a:xfrm>
            <a:off x="2974975" y="2120900"/>
            <a:ext cx="604838"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appropriate </a:t>
            </a:r>
            <a:endParaRPr kumimoji="1" lang="en-US"/>
          </a:p>
        </p:txBody>
      </p:sp>
      <p:sp>
        <p:nvSpPr>
          <p:cNvPr id="26719" name="Rectangle 100"/>
          <p:cNvSpPr>
            <a:spLocks noChangeArrowheads="1"/>
          </p:cNvSpPr>
          <p:nvPr/>
        </p:nvSpPr>
        <p:spPr bwMode="auto">
          <a:xfrm>
            <a:off x="3530600" y="2120900"/>
            <a:ext cx="239713"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data</a:t>
            </a:r>
            <a:endParaRPr kumimoji="1" lang="en-US"/>
          </a:p>
        </p:txBody>
      </p:sp>
      <p:sp>
        <p:nvSpPr>
          <p:cNvPr id="26720" name="Rectangle 101"/>
          <p:cNvSpPr>
            <a:spLocks noChangeArrowheads="1"/>
          </p:cNvSpPr>
          <p:nvPr/>
        </p:nvSpPr>
        <p:spPr bwMode="auto">
          <a:xfrm>
            <a:off x="3724275" y="2090738"/>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21" name="Rectangle 102"/>
          <p:cNvSpPr>
            <a:spLocks noChangeArrowheads="1"/>
          </p:cNvSpPr>
          <p:nvPr/>
        </p:nvSpPr>
        <p:spPr bwMode="auto">
          <a:xfrm>
            <a:off x="3810000" y="2119313"/>
            <a:ext cx="85725" cy="155575"/>
          </a:xfrm>
          <a:prstGeom prst="rect">
            <a:avLst/>
          </a:prstGeom>
          <a:noFill/>
          <a:ln w="9525">
            <a:noFill/>
            <a:miter lim="800000"/>
            <a:headEnd/>
            <a:tailEnd/>
          </a:ln>
        </p:spPr>
        <p:txBody>
          <a:bodyPr/>
          <a:lstStyle/>
          <a:p>
            <a:endParaRPr lang="ar-SA"/>
          </a:p>
        </p:txBody>
      </p:sp>
      <p:sp>
        <p:nvSpPr>
          <p:cNvPr id="26722" name="Rectangle 103"/>
          <p:cNvSpPr>
            <a:spLocks noChangeArrowheads="1"/>
          </p:cNvSpPr>
          <p:nvPr/>
        </p:nvSpPr>
        <p:spPr bwMode="auto">
          <a:xfrm>
            <a:off x="3810000" y="2149475"/>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723" name="Rectangle 104"/>
          <p:cNvSpPr>
            <a:spLocks noChangeArrowheads="1"/>
          </p:cNvSpPr>
          <p:nvPr/>
        </p:nvSpPr>
        <p:spPr bwMode="auto">
          <a:xfrm>
            <a:off x="3840163" y="2119313"/>
            <a:ext cx="103187"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24" name="Rectangle 105"/>
          <p:cNvSpPr>
            <a:spLocks noChangeArrowheads="1"/>
          </p:cNvSpPr>
          <p:nvPr/>
        </p:nvSpPr>
        <p:spPr bwMode="auto">
          <a:xfrm>
            <a:off x="2865438" y="2239963"/>
            <a:ext cx="219075" cy="147637"/>
          </a:xfrm>
          <a:prstGeom prst="rect">
            <a:avLst/>
          </a:prstGeom>
          <a:noFill/>
          <a:ln w="9525">
            <a:noFill/>
            <a:miter lim="800000"/>
            <a:headEnd/>
            <a:tailEnd/>
          </a:ln>
        </p:spPr>
        <p:txBody>
          <a:bodyPr/>
          <a:lstStyle/>
          <a:p>
            <a:endParaRPr lang="ar-SA"/>
          </a:p>
        </p:txBody>
      </p:sp>
      <p:sp>
        <p:nvSpPr>
          <p:cNvPr id="26725" name="Rectangle 106"/>
          <p:cNvSpPr>
            <a:spLocks noChangeArrowheads="1"/>
          </p:cNvSpPr>
          <p:nvPr/>
        </p:nvSpPr>
        <p:spPr bwMode="auto">
          <a:xfrm>
            <a:off x="2865438" y="2238375"/>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726" name="Rectangle 107"/>
          <p:cNvSpPr>
            <a:spLocks noChangeArrowheads="1"/>
          </p:cNvSpPr>
          <p:nvPr/>
        </p:nvSpPr>
        <p:spPr bwMode="auto">
          <a:xfrm>
            <a:off x="2959100" y="2206625"/>
            <a:ext cx="103188"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27" name="Rectangle 108"/>
          <p:cNvSpPr>
            <a:spLocks noChangeArrowheads="1"/>
          </p:cNvSpPr>
          <p:nvPr/>
        </p:nvSpPr>
        <p:spPr bwMode="auto">
          <a:xfrm>
            <a:off x="2960688" y="2239963"/>
            <a:ext cx="242887" cy="147637"/>
          </a:xfrm>
          <a:prstGeom prst="rect">
            <a:avLst/>
          </a:prstGeom>
          <a:noFill/>
          <a:ln w="9525">
            <a:noFill/>
            <a:miter lim="800000"/>
            <a:headEnd/>
            <a:tailEnd/>
          </a:ln>
        </p:spPr>
        <p:txBody>
          <a:bodyPr/>
          <a:lstStyle/>
          <a:p>
            <a:endParaRPr lang="ar-SA"/>
          </a:p>
        </p:txBody>
      </p:sp>
      <p:sp>
        <p:nvSpPr>
          <p:cNvPr id="26728" name="Rectangle 109"/>
          <p:cNvSpPr>
            <a:spLocks noChangeArrowheads="1"/>
          </p:cNvSpPr>
          <p:nvPr/>
        </p:nvSpPr>
        <p:spPr bwMode="auto">
          <a:xfrm>
            <a:off x="2962275" y="2238375"/>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729" name="Rectangle 110"/>
          <p:cNvSpPr>
            <a:spLocks noChangeArrowheads="1"/>
          </p:cNvSpPr>
          <p:nvPr/>
        </p:nvSpPr>
        <p:spPr bwMode="auto">
          <a:xfrm>
            <a:off x="3078163" y="2206625"/>
            <a:ext cx="103187"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30" name="Rectangle 111"/>
          <p:cNvSpPr>
            <a:spLocks noChangeArrowheads="1"/>
          </p:cNvSpPr>
          <p:nvPr/>
        </p:nvSpPr>
        <p:spPr bwMode="auto">
          <a:xfrm>
            <a:off x="2974975" y="2239963"/>
            <a:ext cx="1246188" cy="153987"/>
          </a:xfrm>
          <a:prstGeom prst="rect">
            <a:avLst/>
          </a:prstGeom>
          <a:noFill/>
          <a:ln w="9525">
            <a:noFill/>
            <a:miter lim="800000"/>
            <a:headEnd/>
            <a:tailEnd/>
          </a:ln>
        </p:spPr>
        <p:txBody>
          <a:bodyPr/>
          <a:lstStyle/>
          <a:p>
            <a:endParaRPr lang="ar-SA"/>
          </a:p>
        </p:txBody>
      </p:sp>
      <p:sp>
        <p:nvSpPr>
          <p:cNvPr id="26731" name="Rectangle 112"/>
          <p:cNvSpPr>
            <a:spLocks noChangeArrowheads="1"/>
          </p:cNvSpPr>
          <p:nvPr/>
        </p:nvSpPr>
        <p:spPr bwMode="auto">
          <a:xfrm>
            <a:off x="2974975" y="2241550"/>
            <a:ext cx="11176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Analyze/interpret with </a:t>
            </a:r>
            <a:endParaRPr kumimoji="1" lang="en-US"/>
          </a:p>
        </p:txBody>
      </p:sp>
      <p:sp>
        <p:nvSpPr>
          <p:cNvPr id="26732" name="Rectangle 113"/>
          <p:cNvSpPr>
            <a:spLocks noChangeArrowheads="1"/>
          </p:cNvSpPr>
          <p:nvPr/>
        </p:nvSpPr>
        <p:spPr bwMode="auto">
          <a:xfrm>
            <a:off x="4048125" y="2211388"/>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33" name="Rectangle 114"/>
          <p:cNvSpPr>
            <a:spLocks noChangeArrowheads="1"/>
          </p:cNvSpPr>
          <p:nvPr/>
        </p:nvSpPr>
        <p:spPr bwMode="auto">
          <a:xfrm>
            <a:off x="2640013" y="2359025"/>
            <a:ext cx="1620837" cy="280988"/>
          </a:xfrm>
          <a:prstGeom prst="rect">
            <a:avLst/>
          </a:prstGeom>
          <a:noFill/>
          <a:ln w="9525">
            <a:noFill/>
            <a:miter lim="800000"/>
            <a:headEnd/>
            <a:tailEnd/>
          </a:ln>
        </p:spPr>
        <p:txBody>
          <a:bodyPr/>
          <a:lstStyle/>
          <a:p>
            <a:endParaRPr lang="ar-SA"/>
          </a:p>
        </p:txBody>
      </p:sp>
      <p:sp>
        <p:nvSpPr>
          <p:cNvPr id="26734" name="Rectangle 115"/>
          <p:cNvSpPr>
            <a:spLocks noChangeArrowheads="1"/>
          </p:cNvSpPr>
          <p:nvPr/>
        </p:nvSpPr>
        <p:spPr bwMode="auto">
          <a:xfrm>
            <a:off x="2640013" y="2360613"/>
            <a:ext cx="808037"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evidence</a:t>
            </a:r>
            <a:endParaRPr kumimoji="1" lang="en-US"/>
          </a:p>
        </p:txBody>
      </p:sp>
      <p:sp>
        <p:nvSpPr>
          <p:cNvPr id="26735" name="Rectangle 116"/>
          <p:cNvSpPr>
            <a:spLocks noChangeArrowheads="1"/>
          </p:cNvSpPr>
          <p:nvPr/>
        </p:nvSpPr>
        <p:spPr bwMode="auto">
          <a:xfrm>
            <a:off x="3398838" y="2360613"/>
            <a:ext cx="84137"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a:t>
            </a:r>
            <a:endParaRPr kumimoji="1" lang="en-US"/>
          </a:p>
        </p:txBody>
      </p:sp>
      <p:sp>
        <p:nvSpPr>
          <p:cNvPr id="26736" name="Rectangle 117"/>
          <p:cNvSpPr>
            <a:spLocks noChangeArrowheads="1"/>
          </p:cNvSpPr>
          <p:nvPr/>
        </p:nvSpPr>
        <p:spPr bwMode="auto">
          <a:xfrm>
            <a:off x="3436938" y="2360613"/>
            <a:ext cx="777875"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based standards</a:t>
            </a:r>
            <a:endParaRPr kumimoji="1" lang="en-US"/>
          </a:p>
        </p:txBody>
      </p:sp>
      <p:sp>
        <p:nvSpPr>
          <p:cNvPr id="26737" name="Rectangle 118"/>
          <p:cNvSpPr>
            <a:spLocks noChangeArrowheads="1"/>
          </p:cNvSpPr>
          <p:nvPr/>
        </p:nvSpPr>
        <p:spPr bwMode="auto">
          <a:xfrm>
            <a:off x="4167188" y="2360613"/>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738" name="Rectangle 119"/>
          <p:cNvSpPr>
            <a:spLocks noChangeArrowheads="1"/>
          </p:cNvSpPr>
          <p:nvPr/>
        </p:nvSpPr>
        <p:spPr bwMode="auto">
          <a:xfrm>
            <a:off x="2640013" y="2476500"/>
            <a:ext cx="20637" cy="34925"/>
          </a:xfrm>
          <a:prstGeom prst="rect">
            <a:avLst/>
          </a:prstGeom>
          <a:noFill/>
          <a:ln w="9525">
            <a:noFill/>
            <a:miter lim="800000"/>
            <a:headEnd/>
            <a:tailEnd/>
          </a:ln>
        </p:spPr>
        <p:txBody>
          <a:bodyPr wrap="none" lIns="0" tIns="0" rIns="0" bIns="0">
            <a:spAutoFit/>
          </a:bodyPr>
          <a:lstStyle/>
          <a:p>
            <a:pPr algn="r"/>
            <a:r>
              <a:rPr kumimoji="1" lang="en-US" sz="200">
                <a:solidFill>
                  <a:srgbClr val="000000"/>
                </a:solidFill>
              </a:rPr>
              <a:t> </a:t>
            </a:r>
            <a:endParaRPr kumimoji="1" lang="en-US"/>
          </a:p>
        </p:txBody>
      </p:sp>
      <p:sp>
        <p:nvSpPr>
          <p:cNvPr id="26739" name="Rectangle 120"/>
          <p:cNvSpPr>
            <a:spLocks noChangeArrowheads="1"/>
          </p:cNvSpPr>
          <p:nvPr/>
        </p:nvSpPr>
        <p:spPr bwMode="auto">
          <a:xfrm>
            <a:off x="2870200" y="2547938"/>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grpSp>
        <p:nvGrpSpPr>
          <p:cNvPr id="3" name="Group 121"/>
          <p:cNvGrpSpPr>
            <a:grpSpLocks/>
          </p:cNvGrpSpPr>
          <p:nvPr/>
        </p:nvGrpSpPr>
        <p:grpSpPr bwMode="auto">
          <a:xfrm>
            <a:off x="2895600" y="2466975"/>
            <a:ext cx="212725" cy="203200"/>
            <a:chOff x="1824" y="1554"/>
            <a:chExt cx="134" cy="128"/>
          </a:xfrm>
        </p:grpSpPr>
        <p:sp>
          <p:nvSpPr>
            <p:cNvPr id="27086" name="Rectangle 122"/>
            <p:cNvSpPr>
              <a:spLocks noChangeArrowheads="1"/>
            </p:cNvSpPr>
            <p:nvPr/>
          </p:nvSpPr>
          <p:spPr bwMode="auto">
            <a:xfrm>
              <a:off x="1825" y="1571"/>
              <a:ext cx="64" cy="111"/>
            </a:xfrm>
            <a:prstGeom prst="rect">
              <a:avLst/>
            </a:prstGeom>
            <a:noFill/>
            <a:ln w="9525">
              <a:noFill/>
              <a:miter lim="800000"/>
              <a:headEnd/>
              <a:tailEnd/>
            </a:ln>
          </p:spPr>
          <p:txBody>
            <a:bodyPr wrap="none" lIns="0" tIns="0" rIns="0" bIns="0">
              <a:spAutoFit/>
            </a:bodyPr>
            <a:lstStyle/>
            <a:p>
              <a:pPr algn="r"/>
              <a:r>
                <a:rPr kumimoji="1" lang="en-US" sz="1000">
                  <a:solidFill>
                    <a:srgbClr val="000000"/>
                  </a:solidFill>
                </a:rPr>
                <a:t> </a:t>
              </a:r>
              <a:endParaRPr kumimoji="1" lang="en-US"/>
            </a:p>
          </p:txBody>
        </p:sp>
        <p:sp>
          <p:nvSpPr>
            <p:cNvPr id="27087" name="Rectangle 123"/>
            <p:cNvSpPr>
              <a:spLocks noChangeArrowheads="1"/>
            </p:cNvSpPr>
            <p:nvPr/>
          </p:nvSpPr>
          <p:spPr bwMode="auto">
            <a:xfrm>
              <a:off x="1824" y="1572"/>
              <a:ext cx="134" cy="86"/>
            </a:xfrm>
            <a:prstGeom prst="rect">
              <a:avLst/>
            </a:prstGeom>
            <a:noFill/>
            <a:ln w="9525">
              <a:noFill/>
              <a:miter lim="800000"/>
              <a:headEnd/>
              <a:tailEnd/>
            </a:ln>
          </p:spPr>
          <p:txBody>
            <a:bodyPr/>
            <a:lstStyle/>
            <a:p>
              <a:endParaRPr lang="ar-SA"/>
            </a:p>
          </p:txBody>
        </p:sp>
        <p:sp>
          <p:nvSpPr>
            <p:cNvPr id="27088" name="Rectangle 124"/>
            <p:cNvSpPr>
              <a:spLocks noChangeArrowheads="1"/>
            </p:cNvSpPr>
            <p:nvPr/>
          </p:nvSpPr>
          <p:spPr bwMode="auto">
            <a:xfrm>
              <a:off x="1824" y="1571"/>
              <a:ext cx="131" cy="83"/>
            </a:xfrm>
            <a:prstGeom prst="rect">
              <a:avLst/>
            </a:prstGeom>
            <a:noFill/>
            <a:ln w="9525">
              <a:noFill/>
              <a:miter lim="800000"/>
              <a:headEnd/>
              <a:tailEnd/>
            </a:ln>
          </p:spPr>
          <p:txBody>
            <a:bodyPr wrap="none" lIns="0" tIns="0" rIns="0" bIns="0">
              <a:spAutoFit/>
            </a:bodyPr>
            <a:lstStyle/>
            <a:p>
              <a:pPr algn="r"/>
              <a:r>
                <a:rPr kumimoji="1" lang="en-US" sz="700">
                  <a:solidFill>
                    <a:srgbClr val="000000"/>
                  </a:solidFill>
                  <a:latin typeface="Wingdings" pitchFamily="2" charset="2"/>
                </a:rPr>
                <a:t>Ø</a:t>
              </a:r>
              <a:endParaRPr kumimoji="1" lang="en-US"/>
            </a:p>
          </p:txBody>
        </p:sp>
        <p:sp>
          <p:nvSpPr>
            <p:cNvPr id="27089" name="Rectangle 125"/>
            <p:cNvSpPr>
              <a:spLocks noChangeArrowheads="1"/>
            </p:cNvSpPr>
            <p:nvPr/>
          </p:nvSpPr>
          <p:spPr bwMode="auto">
            <a:xfrm>
              <a:off x="1881" y="1554"/>
              <a:ext cx="64" cy="111"/>
            </a:xfrm>
            <a:prstGeom prst="rect">
              <a:avLst/>
            </a:prstGeom>
            <a:noFill/>
            <a:ln w="9525">
              <a:noFill/>
              <a:miter lim="800000"/>
              <a:headEnd/>
              <a:tailEnd/>
            </a:ln>
          </p:spPr>
          <p:txBody>
            <a:bodyPr wrap="none" lIns="0" tIns="0" rIns="0" bIns="0">
              <a:spAutoFit/>
            </a:bodyPr>
            <a:lstStyle/>
            <a:p>
              <a:pPr algn="r"/>
              <a:r>
                <a:rPr kumimoji="1" lang="en-US" sz="1000">
                  <a:solidFill>
                    <a:srgbClr val="000000"/>
                  </a:solidFill>
                </a:rPr>
                <a:t> </a:t>
              </a:r>
              <a:endParaRPr kumimoji="1" lang="en-US"/>
            </a:p>
          </p:txBody>
        </p:sp>
      </p:grpSp>
      <p:sp>
        <p:nvSpPr>
          <p:cNvPr id="26741" name="Rectangle 126"/>
          <p:cNvSpPr>
            <a:spLocks noChangeArrowheads="1"/>
          </p:cNvSpPr>
          <p:nvPr/>
        </p:nvSpPr>
        <p:spPr bwMode="auto">
          <a:xfrm>
            <a:off x="3111500" y="2516188"/>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42" name="Rectangle 127"/>
          <p:cNvSpPr>
            <a:spLocks noChangeArrowheads="1"/>
          </p:cNvSpPr>
          <p:nvPr/>
        </p:nvSpPr>
        <p:spPr bwMode="auto">
          <a:xfrm>
            <a:off x="166688" y="977900"/>
            <a:ext cx="1863725" cy="920750"/>
          </a:xfrm>
          <a:prstGeom prst="rect">
            <a:avLst/>
          </a:prstGeom>
          <a:solidFill>
            <a:srgbClr val="808080"/>
          </a:solidFill>
          <a:ln w="9525">
            <a:noFill/>
            <a:miter lim="800000"/>
            <a:headEnd/>
            <a:tailEnd/>
          </a:ln>
        </p:spPr>
        <p:txBody>
          <a:bodyPr/>
          <a:lstStyle/>
          <a:p>
            <a:endParaRPr lang="ar-SA"/>
          </a:p>
        </p:txBody>
      </p:sp>
      <p:sp>
        <p:nvSpPr>
          <p:cNvPr id="26743" name="Rectangle 128"/>
          <p:cNvSpPr>
            <a:spLocks noChangeArrowheads="1"/>
          </p:cNvSpPr>
          <p:nvPr/>
        </p:nvSpPr>
        <p:spPr bwMode="auto">
          <a:xfrm>
            <a:off x="0" y="609600"/>
            <a:ext cx="1855788" cy="1219200"/>
          </a:xfrm>
          <a:prstGeom prst="rect">
            <a:avLst/>
          </a:prstGeom>
          <a:solidFill>
            <a:srgbClr val="FFFFFF"/>
          </a:solidFill>
          <a:ln w="7938">
            <a:solidFill>
              <a:srgbClr val="000000"/>
            </a:solidFill>
            <a:miter lim="800000"/>
            <a:headEnd/>
            <a:tailEnd/>
          </a:ln>
        </p:spPr>
        <p:txBody>
          <a:bodyPr/>
          <a:lstStyle/>
          <a:p>
            <a:endParaRPr lang="ar-SA"/>
          </a:p>
        </p:txBody>
      </p:sp>
      <p:sp>
        <p:nvSpPr>
          <p:cNvPr id="26744" name="Rectangle 129"/>
          <p:cNvSpPr>
            <a:spLocks noChangeArrowheads="1"/>
          </p:cNvSpPr>
          <p:nvPr/>
        </p:nvSpPr>
        <p:spPr bwMode="auto">
          <a:xfrm>
            <a:off x="422275" y="958850"/>
            <a:ext cx="219075" cy="150813"/>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latin typeface="Wingdings" pitchFamily="2" charset="2"/>
              </a:rPr>
              <a:t>Ø</a:t>
            </a:r>
            <a:endParaRPr kumimoji="1" lang="en-US"/>
          </a:p>
        </p:txBody>
      </p:sp>
      <p:sp>
        <p:nvSpPr>
          <p:cNvPr id="26745" name="Rectangle 130"/>
          <p:cNvSpPr>
            <a:spLocks noChangeArrowheads="1"/>
          </p:cNvSpPr>
          <p:nvPr/>
        </p:nvSpPr>
        <p:spPr bwMode="auto">
          <a:xfrm>
            <a:off x="523875" y="958850"/>
            <a:ext cx="246063" cy="150813"/>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latin typeface="Wingdings" pitchFamily="2" charset="2"/>
              </a:rPr>
              <a:t> </a:t>
            </a:r>
            <a:endParaRPr kumimoji="1" lang="en-US"/>
          </a:p>
        </p:txBody>
      </p:sp>
      <p:sp>
        <p:nvSpPr>
          <p:cNvPr id="26746" name="Rectangle 131"/>
          <p:cNvSpPr>
            <a:spLocks noChangeArrowheads="1"/>
          </p:cNvSpPr>
          <p:nvPr/>
        </p:nvSpPr>
        <p:spPr bwMode="auto">
          <a:xfrm>
            <a:off x="654050" y="958850"/>
            <a:ext cx="1071563" cy="155575"/>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rPr>
              <a:t>Identify risk factors</a:t>
            </a:r>
            <a:endParaRPr kumimoji="1" lang="en-US"/>
          </a:p>
        </p:txBody>
      </p:sp>
      <p:sp>
        <p:nvSpPr>
          <p:cNvPr id="26747" name="Rectangle 132"/>
          <p:cNvSpPr>
            <a:spLocks noChangeArrowheads="1"/>
          </p:cNvSpPr>
          <p:nvPr/>
        </p:nvSpPr>
        <p:spPr bwMode="auto">
          <a:xfrm>
            <a:off x="1665288" y="958850"/>
            <a:ext cx="84137" cy="155575"/>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rPr>
              <a:t> </a:t>
            </a:r>
            <a:endParaRPr kumimoji="1" lang="en-US"/>
          </a:p>
        </p:txBody>
      </p:sp>
      <p:sp>
        <p:nvSpPr>
          <p:cNvPr id="26748" name="Rectangle 133"/>
          <p:cNvSpPr>
            <a:spLocks noChangeArrowheads="1"/>
          </p:cNvSpPr>
          <p:nvPr/>
        </p:nvSpPr>
        <p:spPr bwMode="auto">
          <a:xfrm>
            <a:off x="422275" y="1089025"/>
            <a:ext cx="219075" cy="150813"/>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latin typeface="Wingdings" pitchFamily="2" charset="2"/>
              </a:rPr>
              <a:t>Ø</a:t>
            </a:r>
            <a:endParaRPr kumimoji="1" lang="en-US"/>
          </a:p>
        </p:txBody>
      </p:sp>
      <p:sp>
        <p:nvSpPr>
          <p:cNvPr id="26749" name="Rectangle 134"/>
          <p:cNvSpPr>
            <a:spLocks noChangeArrowheads="1"/>
          </p:cNvSpPr>
          <p:nvPr/>
        </p:nvSpPr>
        <p:spPr bwMode="auto">
          <a:xfrm>
            <a:off x="523875" y="1089025"/>
            <a:ext cx="246063" cy="150813"/>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latin typeface="Wingdings" pitchFamily="2" charset="2"/>
              </a:rPr>
              <a:t> </a:t>
            </a:r>
            <a:endParaRPr kumimoji="1" lang="en-US"/>
          </a:p>
        </p:txBody>
      </p:sp>
      <p:sp>
        <p:nvSpPr>
          <p:cNvPr id="26750" name="Rectangle 135"/>
          <p:cNvSpPr>
            <a:spLocks noChangeArrowheads="1"/>
          </p:cNvSpPr>
          <p:nvPr/>
        </p:nvSpPr>
        <p:spPr bwMode="auto">
          <a:xfrm>
            <a:off x="654050" y="1089025"/>
            <a:ext cx="1190625" cy="155575"/>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rPr>
              <a:t>Use appropriate tools </a:t>
            </a:r>
            <a:endParaRPr kumimoji="1" lang="en-US"/>
          </a:p>
        </p:txBody>
      </p:sp>
      <p:sp>
        <p:nvSpPr>
          <p:cNvPr id="26751" name="Rectangle 136"/>
          <p:cNvSpPr>
            <a:spLocks noChangeArrowheads="1"/>
          </p:cNvSpPr>
          <p:nvPr/>
        </p:nvSpPr>
        <p:spPr bwMode="auto">
          <a:xfrm>
            <a:off x="654050" y="1219200"/>
            <a:ext cx="706438" cy="155575"/>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rPr>
              <a:t>and methods</a:t>
            </a:r>
            <a:endParaRPr kumimoji="1" lang="en-US"/>
          </a:p>
        </p:txBody>
      </p:sp>
      <p:sp>
        <p:nvSpPr>
          <p:cNvPr id="26752" name="Rectangle 137"/>
          <p:cNvSpPr>
            <a:spLocks noChangeArrowheads="1"/>
          </p:cNvSpPr>
          <p:nvPr/>
        </p:nvSpPr>
        <p:spPr bwMode="auto">
          <a:xfrm>
            <a:off x="1306513" y="1219200"/>
            <a:ext cx="84137" cy="155575"/>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rPr>
              <a:t> </a:t>
            </a:r>
            <a:endParaRPr kumimoji="1" lang="en-US"/>
          </a:p>
        </p:txBody>
      </p:sp>
      <p:sp>
        <p:nvSpPr>
          <p:cNvPr id="26753" name="Rectangle 138"/>
          <p:cNvSpPr>
            <a:spLocks noChangeArrowheads="1"/>
          </p:cNvSpPr>
          <p:nvPr/>
        </p:nvSpPr>
        <p:spPr bwMode="auto">
          <a:xfrm>
            <a:off x="422275" y="1347788"/>
            <a:ext cx="219075" cy="150812"/>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latin typeface="Wingdings" pitchFamily="2" charset="2"/>
              </a:rPr>
              <a:t>Ø</a:t>
            </a:r>
            <a:endParaRPr kumimoji="1" lang="en-US"/>
          </a:p>
        </p:txBody>
      </p:sp>
      <p:sp>
        <p:nvSpPr>
          <p:cNvPr id="26754" name="Rectangle 139"/>
          <p:cNvSpPr>
            <a:spLocks noChangeArrowheads="1"/>
          </p:cNvSpPr>
          <p:nvPr/>
        </p:nvSpPr>
        <p:spPr bwMode="auto">
          <a:xfrm>
            <a:off x="523875" y="1347788"/>
            <a:ext cx="246063" cy="150812"/>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latin typeface="Wingdings" pitchFamily="2" charset="2"/>
              </a:rPr>
              <a:t> </a:t>
            </a:r>
            <a:endParaRPr kumimoji="1" lang="en-US"/>
          </a:p>
        </p:txBody>
      </p:sp>
      <p:sp>
        <p:nvSpPr>
          <p:cNvPr id="26755" name="Rectangle 140"/>
          <p:cNvSpPr>
            <a:spLocks noChangeArrowheads="1"/>
          </p:cNvSpPr>
          <p:nvPr/>
        </p:nvSpPr>
        <p:spPr bwMode="auto">
          <a:xfrm>
            <a:off x="654050" y="1347788"/>
            <a:ext cx="476250" cy="155575"/>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rPr>
              <a:t>Involve </a:t>
            </a:r>
            <a:endParaRPr kumimoji="1" lang="en-US"/>
          </a:p>
        </p:txBody>
      </p:sp>
      <p:sp>
        <p:nvSpPr>
          <p:cNvPr id="26756" name="Rectangle 141"/>
          <p:cNvSpPr>
            <a:spLocks noChangeArrowheads="1"/>
          </p:cNvSpPr>
          <p:nvPr/>
        </p:nvSpPr>
        <p:spPr bwMode="auto">
          <a:xfrm>
            <a:off x="654050" y="1477963"/>
            <a:ext cx="927100" cy="155575"/>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rPr>
              <a:t>interdisciplinary </a:t>
            </a:r>
            <a:endParaRPr kumimoji="1" lang="en-US"/>
          </a:p>
        </p:txBody>
      </p:sp>
      <p:sp>
        <p:nvSpPr>
          <p:cNvPr id="26757" name="Rectangle 142"/>
          <p:cNvSpPr>
            <a:spLocks noChangeArrowheads="1"/>
          </p:cNvSpPr>
          <p:nvPr/>
        </p:nvSpPr>
        <p:spPr bwMode="auto">
          <a:xfrm>
            <a:off x="654050" y="1609725"/>
            <a:ext cx="733425" cy="155575"/>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rPr>
              <a:t>collaboration</a:t>
            </a:r>
            <a:endParaRPr kumimoji="1" lang="en-US"/>
          </a:p>
        </p:txBody>
      </p:sp>
      <p:sp>
        <p:nvSpPr>
          <p:cNvPr id="26758" name="Rectangle 143"/>
          <p:cNvSpPr>
            <a:spLocks noChangeArrowheads="1"/>
          </p:cNvSpPr>
          <p:nvPr/>
        </p:nvSpPr>
        <p:spPr bwMode="auto">
          <a:xfrm>
            <a:off x="1331913" y="1609725"/>
            <a:ext cx="84137" cy="155575"/>
          </a:xfrm>
          <a:prstGeom prst="rect">
            <a:avLst/>
          </a:prstGeom>
          <a:noFill/>
          <a:ln w="9525">
            <a:noFill/>
            <a:miter lim="800000"/>
            <a:headEnd/>
            <a:tailEnd/>
          </a:ln>
        </p:spPr>
        <p:txBody>
          <a:bodyPr wrap="none" lIns="0" tIns="0" rIns="0" bIns="0">
            <a:spAutoFit/>
          </a:bodyPr>
          <a:lstStyle/>
          <a:p>
            <a:pPr algn="r"/>
            <a:r>
              <a:rPr kumimoji="1" lang="en-US" sz="900">
                <a:solidFill>
                  <a:srgbClr val="000000"/>
                </a:solidFill>
              </a:rPr>
              <a:t> </a:t>
            </a:r>
            <a:endParaRPr kumimoji="1" lang="en-US"/>
          </a:p>
        </p:txBody>
      </p:sp>
      <p:sp>
        <p:nvSpPr>
          <p:cNvPr id="26759" name="Rectangle 144"/>
          <p:cNvSpPr>
            <a:spLocks noChangeArrowheads="1"/>
          </p:cNvSpPr>
          <p:nvPr/>
        </p:nvSpPr>
        <p:spPr bwMode="auto">
          <a:xfrm>
            <a:off x="93663" y="609600"/>
            <a:ext cx="717550" cy="182563"/>
          </a:xfrm>
          <a:prstGeom prst="rect">
            <a:avLst/>
          </a:prstGeom>
          <a:noFill/>
          <a:ln w="9525">
            <a:noFill/>
            <a:miter lim="800000"/>
            <a:headEnd/>
            <a:tailEnd/>
          </a:ln>
        </p:spPr>
        <p:txBody>
          <a:bodyPr/>
          <a:lstStyle/>
          <a:p>
            <a:endParaRPr lang="ar-SA"/>
          </a:p>
        </p:txBody>
      </p:sp>
      <p:sp>
        <p:nvSpPr>
          <p:cNvPr id="26760" name="Rectangle 145"/>
          <p:cNvSpPr>
            <a:spLocks noChangeArrowheads="1"/>
          </p:cNvSpPr>
          <p:nvPr/>
        </p:nvSpPr>
        <p:spPr bwMode="auto">
          <a:xfrm>
            <a:off x="304800" y="609600"/>
            <a:ext cx="685800" cy="152400"/>
          </a:xfrm>
          <a:prstGeom prst="rect">
            <a:avLst/>
          </a:prstGeom>
          <a:noFill/>
          <a:ln w="9525">
            <a:noFill/>
            <a:miter lim="800000"/>
            <a:headEnd/>
            <a:tailEnd/>
          </a:ln>
        </p:spPr>
        <p:txBody>
          <a:bodyPr lIns="0" tIns="0" rIns="0" bIns="0">
            <a:spAutoFit/>
          </a:bodyPr>
          <a:lstStyle/>
          <a:p>
            <a:pPr algn="r"/>
            <a:r>
              <a:rPr kumimoji="1" lang="en-US" sz="1000" b="1">
                <a:solidFill>
                  <a:srgbClr val="000000"/>
                </a:solidFill>
              </a:rPr>
              <a:t>Screening</a:t>
            </a:r>
            <a:endParaRPr kumimoji="1" lang="en-US"/>
          </a:p>
        </p:txBody>
      </p:sp>
      <p:sp>
        <p:nvSpPr>
          <p:cNvPr id="26761" name="Rectangle 146"/>
          <p:cNvSpPr>
            <a:spLocks noChangeArrowheads="1"/>
          </p:cNvSpPr>
          <p:nvPr/>
        </p:nvSpPr>
        <p:spPr bwMode="auto">
          <a:xfrm>
            <a:off x="692150" y="604838"/>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62" name="Rectangle 147"/>
          <p:cNvSpPr>
            <a:spLocks noChangeArrowheads="1"/>
          </p:cNvSpPr>
          <p:nvPr/>
        </p:nvSpPr>
        <p:spPr bwMode="auto">
          <a:xfrm>
            <a:off x="671513" y="609600"/>
            <a:ext cx="989012" cy="182563"/>
          </a:xfrm>
          <a:prstGeom prst="rect">
            <a:avLst/>
          </a:prstGeom>
          <a:noFill/>
          <a:ln w="9525">
            <a:noFill/>
            <a:miter lim="800000"/>
            <a:headEnd/>
            <a:tailEnd/>
          </a:ln>
        </p:spPr>
        <p:txBody>
          <a:bodyPr/>
          <a:lstStyle/>
          <a:p>
            <a:endParaRPr lang="ar-SA"/>
          </a:p>
        </p:txBody>
      </p:sp>
      <p:sp>
        <p:nvSpPr>
          <p:cNvPr id="26763" name="Rectangle 148"/>
          <p:cNvSpPr>
            <a:spLocks noChangeArrowheads="1"/>
          </p:cNvSpPr>
          <p:nvPr/>
        </p:nvSpPr>
        <p:spPr bwMode="auto">
          <a:xfrm>
            <a:off x="914400" y="609600"/>
            <a:ext cx="685800" cy="152400"/>
          </a:xfrm>
          <a:prstGeom prst="rect">
            <a:avLst/>
          </a:prstGeom>
          <a:noFill/>
          <a:ln w="9525">
            <a:noFill/>
            <a:miter lim="800000"/>
            <a:headEnd/>
            <a:tailEnd/>
          </a:ln>
        </p:spPr>
        <p:txBody>
          <a:bodyPr lIns="0" tIns="0" rIns="0" bIns="0">
            <a:spAutoFit/>
          </a:bodyPr>
          <a:lstStyle/>
          <a:p>
            <a:pPr algn="r"/>
            <a:r>
              <a:rPr kumimoji="1" lang="en-US" sz="1000" b="1">
                <a:solidFill>
                  <a:srgbClr val="000000"/>
                </a:solidFill>
              </a:rPr>
              <a:t>  &amp; Referral </a:t>
            </a:r>
            <a:endParaRPr kumimoji="1" lang="en-US"/>
          </a:p>
        </p:txBody>
      </p:sp>
      <p:sp>
        <p:nvSpPr>
          <p:cNvPr id="26764" name="Rectangle 149"/>
          <p:cNvSpPr>
            <a:spLocks noChangeArrowheads="1"/>
          </p:cNvSpPr>
          <p:nvPr/>
        </p:nvSpPr>
        <p:spPr bwMode="auto">
          <a:xfrm>
            <a:off x="1552575" y="604838"/>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65" name="Rectangle 150"/>
          <p:cNvSpPr>
            <a:spLocks noChangeArrowheads="1"/>
          </p:cNvSpPr>
          <p:nvPr/>
        </p:nvSpPr>
        <p:spPr bwMode="auto">
          <a:xfrm>
            <a:off x="209550" y="711200"/>
            <a:ext cx="539750" cy="182563"/>
          </a:xfrm>
          <a:prstGeom prst="rect">
            <a:avLst/>
          </a:prstGeom>
          <a:noFill/>
          <a:ln w="9525">
            <a:noFill/>
            <a:miter lim="800000"/>
            <a:headEnd/>
            <a:tailEnd/>
          </a:ln>
        </p:spPr>
        <p:txBody>
          <a:bodyPr/>
          <a:lstStyle/>
          <a:p>
            <a:endParaRPr lang="ar-SA"/>
          </a:p>
        </p:txBody>
      </p:sp>
      <p:sp>
        <p:nvSpPr>
          <p:cNvPr id="26766" name="Rectangle 151"/>
          <p:cNvSpPr>
            <a:spLocks noChangeArrowheads="1"/>
          </p:cNvSpPr>
          <p:nvPr/>
        </p:nvSpPr>
        <p:spPr bwMode="auto">
          <a:xfrm>
            <a:off x="209550" y="762000"/>
            <a:ext cx="628650" cy="152400"/>
          </a:xfrm>
          <a:prstGeom prst="rect">
            <a:avLst/>
          </a:prstGeom>
          <a:noFill/>
          <a:ln w="9525">
            <a:noFill/>
            <a:miter lim="800000"/>
            <a:headEnd/>
            <a:tailEnd/>
          </a:ln>
        </p:spPr>
        <p:txBody>
          <a:bodyPr lIns="0" tIns="0" rIns="0" bIns="0">
            <a:spAutoFit/>
          </a:bodyPr>
          <a:lstStyle/>
          <a:p>
            <a:pPr algn="r"/>
            <a:r>
              <a:rPr kumimoji="1" lang="en-US" sz="1000" b="1">
                <a:solidFill>
                  <a:srgbClr val="000000"/>
                </a:solidFill>
              </a:rPr>
              <a:t>System</a:t>
            </a:r>
            <a:endParaRPr kumimoji="1" lang="en-US"/>
          </a:p>
        </p:txBody>
      </p:sp>
      <p:sp>
        <p:nvSpPr>
          <p:cNvPr id="26767" name="Rectangle 152"/>
          <p:cNvSpPr>
            <a:spLocks noChangeArrowheads="1"/>
          </p:cNvSpPr>
          <p:nvPr/>
        </p:nvSpPr>
        <p:spPr bwMode="auto">
          <a:xfrm>
            <a:off x="642938" y="706438"/>
            <a:ext cx="103187"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68" name="Rectangle 153"/>
          <p:cNvSpPr>
            <a:spLocks noChangeArrowheads="1"/>
          </p:cNvSpPr>
          <p:nvPr/>
        </p:nvSpPr>
        <p:spPr bwMode="auto">
          <a:xfrm>
            <a:off x="501650" y="890588"/>
            <a:ext cx="106363" cy="182562"/>
          </a:xfrm>
          <a:prstGeom prst="rect">
            <a:avLst/>
          </a:prstGeom>
          <a:noFill/>
          <a:ln w="9525">
            <a:noFill/>
            <a:miter lim="800000"/>
            <a:headEnd/>
            <a:tailEnd/>
          </a:ln>
        </p:spPr>
        <p:txBody>
          <a:bodyPr/>
          <a:lstStyle/>
          <a:p>
            <a:endParaRPr lang="ar-SA"/>
          </a:p>
        </p:txBody>
      </p:sp>
      <p:sp>
        <p:nvSpPr>
          <p:cNvPr id="26769" name="Rectangle 154"/>
          <p:cNvSpPr>
            <a:spLocks noChangeArrowheads="1"/>
          </p:cNvSpPr>
          <p:nvPr/>
        </p:nvSpPr>
        <p:spPr bwMode="auto">
          <a:xfrm>
            <a:off x="501650" y="903288"/>
            <a:ext cx="98425" cy="169862"/>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 </a:t>
            </a:r>
            <a:endParaRPr kumimoji="1" lang="en-US"/>
          </a:p>
        </p:txBody>
      </p:sp>
      <p:sp>
        <p:nvSpPr>
          <p:cNvPr id="26770" name="Rectangle 155"/>
          <p:cNvSpPr>
            <a:spLocks noChangeArrowheads="1"/>
          </p:cNvSpPr>
          <p:nvPr/>
        </p:nvSpPr>
        <p:spPr bwMode="auto">
          <a:xfrm>
            <a:off x="538163" y="895350"/>
            <a:ext cx="103187"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71" name="Rectangle 156"/>
          <p:cNvSpPr>
            <a:spLocks noChangeArrowheads="1"/>
          </p:cNvSpPr>
          <p:nvPr/>
        </p:nvSpPr>
        <p:spPr bwMode="auto">
          <a:xfrm>
            <a:off x="282575" y="5105400"/>
            <a:ext cx="2322513" cy="1223963"/>
          </a:xfrm>
          <a:prstGeom prst="rect">
            <a:avLst/>
          </a:prstGeom>
          <a:solidFill>
            <a:srgbClr val="808080"/>
          </a:solidFill>
          <a:ln w="9525">
            <a:noFill/>
            <a:miter lim="800000"/>
            <a:headEnd/>
            <a:tailEnd/>
          </a:ln>
        </p:spPr>
        <p:txBody>
          <a:bodyPr/>
          <a:lstStyle/>
          <a:p>
            <a:endParaRPr lang="ar-SA"/>
          </a:p>
        </p:txBody>
      </p:sp>
      <p:sp>
        <p:nvSpPr>
          <p:cNvPr id="26772" name="Rectangle 157"/>
          <p:cNvSpPr>
            <a:spLocks noChangeArrowheads="1"/>
          </p:cNvSpPr>
          <p:nvPr/>
        </p:nvSpPr>
        <p:spPr bwMode="auto">
          <a:xfrm>
            <a:off x="228600" y="5181600"/>
            <a:ext cx="2316163" cy="1219200"/>
          </a:xfrm>
          <a:prstGeom prst="rect">
            <a:avLst/>
          </a:prstGeom>
          <a:solidFill>
            <a:srgbClr val="FFFFFF"/>
          </a:solidFill>
          <a:ln w="7938">
            <a:solidFill>
              <a:srgbClr val="000000"/>
            </a:solidFill>
            <a:miter lim="800000"/>
            <a:headEnd/>
            <a:tailEnd/>
          </a:ln>
        </p:spPr>
        <p:txBody>
          <a:bodyPr/>
          <a:lstStyle/>
          <a:p>
            <a:endParaRPr lang="ar-SA"/>
          </a:p>
        </p:txBody>
      </p:sp>
      <p:sp>
        <p:nvSpPr>
          <p:cNvPr id="26773" name="Rectangle 158"/>
          <p:cNvSpPr>
            <a:spLocks noChangeArrowheads="1"/>
          </p:cNvSpPr>
          <p:nvPr/>
        </p:nvSpPr>
        <p:spPr bwMode="auto">
          <a:xfrm>
            <a:off x="306388" y="5224463"/>
            <a:ext cx="103187"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74" name="Rectangle 159"/>
          <p:cNvSpPr>
            <a:spLocks noChangeArrowheads="1"/>
          </p:cNvSpPr>
          <p:nvPr/>
        </p:nvSpPr>
        <p:spPr bwMode="auto">
          <a:xfrm>
            <a:off x="787400" y="5276850"/>
            <a:ext cx="881063" cy="284163"/>
          </a:xfrm>
          <a:prstGeom prst="rect">
            <a:avLst/>
          </a:prstGeom>
          <a:noFill/>
          <a:ln w="9525">
            <a:noFill/>
            <a:miter lim="800000"/>
            <a:headEnd/>
            <a:tailEnd/>
          </a:ln>
        </p:spPr>
        <p:txBody>
          <a:bodyPr/>
          <a:lstStyle/>
          <a:p>
            <a:endParaRPr lang="ar-SA"/>
          </a:p>
        </p:txBody>
      </p:sp>
      <p:sp>
        <p:nvSpPr>
          <p:cNvPr id="26775" name="Rectangle 160"/>
          <p:cNvSpPr>
            <a:spLocks noChangeArrowheads="1"/>
          </p:cNvSpPr>
          <p:nvPr/>
        </p:nvSpPr>
        <p:spPr bwMode="auto">
          <a:xfrm>
            <a:off x="787400" y="5280025"/>
            <a:ext cx="717550" cy="169863"/>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Outcomes </a:t>
            </a:r>
            <a:endParaRPr kumimoji="1" lang="en-US"/>
          </a:p>
        </p:txBody>
      </p:sp>
      <p:sp>
        <p:nvSpPr>
          <p:cNvPr id="26776" name="Rectangle 161"/>
          <p:cNvSpPr>
            <a:spLocks noChangeArrowheads="1"/>
          </p:cNvSpPr>
          <p:nvPr/>
        </p:nvSpPr>
        <p:spPr bwMode="auto">
          <a:xfrm>
            <a:off x="1430338" y="5272088"/>
            <a:ext cx="103187"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777" name="Rectangle 162"/>
          <p:cNvSpPr>
            <a:spLocks noChangeArrowheads="1"/>
          </p:cNvSpPr>
          <p:nvPr/>
        </p:nvSpPr>
        <p:spPr bwMode="auto">
          <a:xfrm>
            <a:off x="325438" y="5378450"/>
            <a:ext cx="2200275" cy="1219200"/>
          </a:xfrm>
          <a:prstGeom prst="rect">
            <a:avLst/>
          </a:prstGeom>
          <a:noFill/>
          <a:ln w="9525">
            <a:noFill/>
            <a:miter lim="800000"/>
            <a:headEnd/>
            <a:tailEnd/>
          </a:ln>
        </p:spPr>
        <p:txBody>
          <a:bodyPr/>
          <a:lstStyle/>
          <a:p>
            <a:endParaRPr lang="ar-SA"/>
          </a:p>
        </p:txBody>
      </p:sp>
      <p:sp>
        <p:nvSpPr>
          <p:cNvPr id="26778" name="Rectangle 163"/>
          <p:cNvSpPr>
            <a:spLocks noChangeArrowheads="1"/>
          </p:cNvSpPr>
          <p:nvPr/>
        </p:nvSpPr>
        <p:spPr bwMode="auto">
          <a:xfrm>
            <a:off x="792163" y="5380038"/>
            <a:ext cx="1120775" cy="169862"/>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Management Sys</a:t>
            </a:r>
            <a:endParaRPr kumimoji="1" lang="en-US"/>
          </a:p>
        </p:txBody>
      </p:sp>
      <p:sp>
        <p:nvSpPr>
          <p:cNvPr id="26779" name="Rectangle 164"/>
          <p:cNvSpPr>
            <a:spLocks noChangeArrowheads="1"/>
          </p:cNvSpPr>
          <p:nvPr/>
        </p:nvSpPr>
        <p:spPr bwMode="auto">
          <a:xfrm>
            <a:off x="1825625" y="5380038"/>
            <a:ext cx="293688" cy="169862"/>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tem</a:t>
            </a:r>
            <a:endParaRPr kumimoji="1" lang="en-US"/>
          </a:p>
        </p:txBody>
      </p:sp>
      <p:sp>
        <p:nvSpPr>
          <p:cNvPr id="26780" name="Rectangle 165"/>
          <p:cNvSpPr>
            <a:spLocks noChangeArrowheads="1"/>
          </p:cNvSpPr>
          <p:nvPr/>
        </p:nvSpPr>
        <p:spPr bwMode="auto">
          <a:xfrm>
            <a:off x="2054225" y="5360988"/>
            <a:ext cx="106363" cy="203200"/>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latin typeface="Arial Unicode MS" pitchFamily="34" charset="-128"/>
              </a:rPr>
              <a:t> </a:t>
            </a:r>
            <a:endParaRPr kumimoji="1" lang="en-US"/>
          </a:p>
        </p:txBody>
      </p:sp>
      <p:sp>
        <p:nvSpPr>
          <p:cNvPr id="26781" name="Rectangle 166"/>
          <p:cNvSpPr>
            <a:spLocks noChangeArrowheads="1"/>
          </p:cNvSpPr>
          <p:nvPr/>
        </p:nvSpPr>
        <p:spPr bwMode="auto">
          <a:xfrm>
            <a:off x="325438" y="5521325"/>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782" name="Rectangle 167"/>
          <p:cNvSpPr>
            <a:spLocks noChangeArrowheads="1"/>
          </p:cNvSpPr>
          <p:nvPr/>
        </p:nvSpPr>
        <p:spPr bwMode="auto">
          <a:xfrm>
            <a:off x="417513" y="5521325"/>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783" name="Rectangle 168"/>
          <p:cNvSpPr>
            <a:spLocks noChangeArrowheads="1"/>
          </p:cNvSpPr>
          <p:nvPr/>
        </p:nvSpPr>
        <p:spPr bwMode="auto">
          <a:xfrm>
            <a:off x="850900" y="5521325"/>
            <a:ext cx="1709738" cy="122238"/>
          </a:xfrm>
          <a:prstGeom prst="rect">
            <a:avLst/>
          </a:prstGeom>
          <a:noFill/>
          <a:ln w="9525">
            <a:noFill/>
            <a:miter lim="800000"/>
            <a:headEnd/>
            <a:tailEnd/>
          </a:ln>
        </p:spPr>
        <p:txBody>
          <a:bodyPr wrap="none" lIns="0" tIns="0" rIns="0" bIns="0">
            <a:spAutoFit/>
          </a:bodyPr>
          <a:lstStyle/>
          <a:p>
            <a:r>
              <a:rPr kumimoji="1" lang="en-US" sz="800">
                <a:solidFill>
                  <a:srgbClr val="000000"/>
                </a:solidFill>
              </a:rPr>
              <a:t>Monitor the success of the Nutrition Care </a:t>
            </a:r>
            <a:endParaRPr kumimoji="1" lang="en-US"/>
          </a:p>
        </p:txBody>
      </p:sp>
      <p:sp>
        <p:nvSpPr>
          <p:cNvPr id="26784" name="Rectangle 169"/>
          <p:cNvSpPr>
            <a:spLocks noChangeArrowheads="1"/>
          </p:cNvSpPr>
          <p:nvPr/>
        </p:nvSpPr>
        <p:spPr bwMode="auto">
          <a:xfrm>
            <a:off x="838200" y="5638800"/>
            <a:ext cx="1023938" cy="122238"/>
          </a:xfrm>
          <a:prstGeom prst="rect">
            <a:avLst/>
          </a:prstGeom>
          <a:noFill/>
          <a:ln w="9525">
            <a:noFill/>
            <a:miter lim="800000"/>
            <a:headEnd/>
            <a:tailEnd/>
          </a:ln>
        </p:spPr>
        <p:txBody>
          <a:bodyPr wrap="none" lIns="0" tIns="0" rIns="0" bIns="0">
            <a:spAutoFit/>
          </a:bodyPr>
          <a:lstStyle/>
          <a:p>
            <a:r>
              <a:rPr kumimoji="1" lang="en-US" sz="800">
                <a:solidFill>
                  <a:srgbClr val="000000"/>
                </a:solidFill>
              </a:rPr>
              <a:t>  Process implementation</a:t>
            </a:r>
            <a:endParaRPr kumimoji="1" lang="en-US"/>
          </a:p>
        </p:txBody>
      </p:sp>
      <p:sp>
        <p:nvSpPr>
          <p:cNvPr id="26785" name="Rectangle 170"/>
          <p:cNvSpPr>
            <a:spLocks noChangeArrowheads="1"/>
          </p:cNvSpPr>
          <p:nvPr/>
        </p:nvSpPr>
        <p:spPr bwMode="auto">
          <a:xfrm>
            <a:off x="1665288" y="5638800"/>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786" name="Rectangle 171"/>
          <p:cNvSpPr>
            <a:spLocks noChangeArrowheads="1"/>
          </p:cNvSpPr>
          <p:nvPr/>
        </p:nvSpPr>
        <p:spPr bwMode="auto">
          <a:xfrm>
            <a:off x="325438" y="5754688"/>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787" name="Rectangle 172"/>
          <p:cNvSpPr>
            <a:spLocks noChangeArrowheads="1"/>
          </p:cNvSpPr>
          <p:nvPr/>
        </p:nvSpPr>
        <p:spPr bwMode="auto">
          <a:xfrm>
            <a:off x="417513" y="5754688"/>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788" name="Rectangle 173"/>
          <p:cNvSpPr>
            <a:spLocks noChangeArrowheads="1"/>
          </p:cNvSpPr>
          <p:nvPr/>
        </p:nvSpPr>
        <p:spPr bwMode="auto">
          <a:xfrm>
            <a:off x="555625" y="5754688"/>
            <a:ext cx="1897063"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Evaluate the impact with aggregate data</a:t>
            </a:r>
            <a:endParaRPr kumimoji="1" lang="en-US"/>
          </a:p>
        </p:txBody>
      </p:sp>
      <p:sp>
        <p:nvSpPr>
          <p:cNvPr id="26789" name="Rectangle 174"/>
          <p:cNvSpPr>
            <a:spLocks noChangeArrowheads="1"/>
          </p:cNvSpPr>
          <p:nvPr/>
        </p:nvSpPr>
        <p:spPr bwMode="auto">
          <a:xfrm>
            <a:off x="2411413" y="5754688"/>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790" name="Rectangle 175"/>
          <p:cNvSpPr>
            <a:spLocks noChangeArrowheads="1"/>
          </p:cNvSpPr>
          <p:nvPr/>
        </p:nvSpPr>
        <p:spPr bwMode="auto">
          <a:xfrm>
            <a:off x="325438" y="5872163"/>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791" name="Rectangle 176"/>
          <p:cNvSpPr>
            <a:spLocks noChangeArrowheads="1"/>
          </p:cNvSpPr>
          <p:nvPr/>
        </p:nvSpPr>
        <p:spPr bwMode="auto">
          <a:xfrm>
            <a:off x="417513" y="5872163"/>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792" name="Rectangle 177"/>
          <p:cNvSpPr>
            <a:spLocks noChangeArrowheads="1"/>
          </p:cNvSpPr>
          <p:nvPr/>
        </p:nvSpPr>
        <p:spPr bwMode="auto">
          <a:xfrm>
            <a:off x="555625" y="5872163"/>
            <a:ext cx="1992313"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Identify and analyze causes of less than    </a:t>
            </a:r>
            <a:endParaRPr kumimoji="1" lang="en-US"/>
          </a:p>
        </p:txBody>
      </p:sp>
      <p:sp>
        <p:nvSpPr>
          <p:cNvPr id="26793" name="Rectangle 178"/>
          <p:cNvSpPr>
            <a:spLocks noChangeArrowheads="1"/>
          </p:cNvSpPr>
          <p:nvPr/>
        </p:nvSpPr>
        <p:spPr bwMode="auto">
          <a:xfrm>
            <a:off x="779463" y="5988050"/>
            <a:ext cx="1533525" cy="122238"/>
          </a:xfrm>
          <a:prstGeom prst="rect">
            <a:avLst/>
          </a:prstGeom>
          <a:noFill/>
          <a:ln w="9525">
            <a:noFill/>
            <a:miter lim="800000"/>
            <a:headEnd/>
            <a:tailEnd/>
          </a:ln>
        </p:spPr>
        <p:txBody>
          <a:bodyPr wrap="none" lIns="0" tIns="0" rIns="0" bIns="0">
            <a:spAutoFit/>
          </a:bodyPr>
          <a:lstStyle/>
          <a:p>
            <a:r>
              <a:rPr kumimoji="1" lang="en-US" sz="800">
                <a:solidFill>
                  <a:srgbClr val="000000"/>
                </a:solidFill>
              </a:rPr>
              <a:t>    optimal performance and outcomes</a:t>
            </a:r>
            <a:endParaRPr kumimoji="1" lang="en-US"/>
          </a:p>
        </p:txBody>
      </p:sp>
      <p:sp>
        <p:nvSpPr>
          <p:cNvPr id="26794" name="Rectangle 179"/>
          <p:cNvSpPr>
            <a:spLocks noChangeArrowheads="1"/>
          </p:cNvSpPr>
          <p:nvPr/>
        </p:nvSpPr>
        <p:spPr bwMode="auto">
          <a:xfrm>
            <a:off x="2192338" y="5988050"/>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795" name="Rectangle 180"/>
          <p:cNvSpPr>
            <a:spLocks noChangeArrowheads="1"/>
          </p:cNvSpPr>
          <p:nvPr/>
        </p:nvSpPr>
        <p:spPr bwMode="auto">
          <a:xfrm>
            <a:off x="325438" y="6105525"/>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796" name="Rectangle 181"/>
          <p:cNvSpPr>
            <a:spLocks noChangeArrowheads="1"/>
          </p:cNvSpPr>
          <p:nvPr/>
        </p:nvSpPr>
        <p:spPr bwMode="auto">
          <a:xfrm>
            <a:off x="417513" y="6105525"/>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797" name="Rectangle 182"/>
          <p:cNvSpPr>
            <a:spLocks noChangeArrowheads="1"/>
          </p:cNvSpPr>
          <p:nvPr/>
        </p:nvSpPr>
        <p:spPr bwMode="auto">
          <a:xfrm>
            <a:off x="814388" y="6105525"/>
            <a:ext cx="1503362" cy="122238"/>
          </a:xfrm>
          <a:prstGeom prst="rect">
            <a:avLst/>
          </a:prstGeom>
          <a:noFill/>
          <a:ln w="9525">
            <a:noFill/>
            <a:miter lim="800000"/>
            <a:headEnd/>
            <a:tailEnd/>
          </a:ln>
        </p:spPr>
        <p:txBody>
          <a:bodyPr wrap="none" lIns="0" tIns="0" rIns="0" bIns="0">
            <a:spAutoFit/>
          </a:bodyPr>
          <a:lstStyle/>
          <a:p>
            <a:r>
              <a:rPr kumimoji="1" lang="en-US" sz="800">
                <a:solidFill>
                  <a:srgbClr val="000000"/>
                </a:solidFill>
              </a:rPr>
              <a:t> Refine the use of the Nutrition Care </a:t>
            </a:r>
            <a:endParaRPr kumimoji="1" lang="en-US"/>
          </a:p>
        </p:txBody>
      </p:sp>
      <p:sp>
        <p:nvSpPr>
          <p:cNvPr id="26798" name="Rectangle 183"/>
          <p:cNvSpPr>
            <a:spLocks noChangeArrowheads="1"/>
          </p:cNvSpPr>
          <p:nvPr/>
        </p:nvSpPr>
        <p:spPr bwMode="auto">
          <a:xfrm>
            <a:off x="647700" y="6223000"/>
            <a:ext cx="563563" cy="122238"/>
          </a:xfrm>
          <a:prstGeom prst="rect">
            <a:avLst/>
          </a:prstGeom>
          <a:noFill/>
          <a:ln w="9525">
            <a:noFill/>
            <a:miter lim="800000"/>
            <a:headEnd/>
            <a:tailEnd/>
          </a:ln>
        </p:spPr>
        <p:txBody>
          <a:bodyPr wrap="none" lIns="0" tIns="0" rIns="0" bIns="0">
            <a:spAutoFit/>
          </a:bodyPr>
          <a:lstStyle/>
          <a:p>
            <a:r>
              <a:rPr kumimoji="1" lang="en-US" sz="800">
                <a:solidFill>
                  <a:srgbClr val="000000"/>
                </a:solidFill>
              </a:rPr>
              <a:t>          Process</a:t>
            </a:r>
            <a:endParaRPr kumimoji="1" lang="en-US"/>
          </a:p>
        </p:txBody>
      </p:sp>
      <p:sp>
        <p:nvSpPr>
          <p:cNvPr id="26799" name="Rectangle 184"/>
          <p:cNvSpPr>
            <a:spLocks noChangeArrowheads="1"/>
          </p:cNvSpPr>
          <p:nvPr/>
        </p:nvSpPr>
        <p:spPr bwMode="auto">
          <a:xfrm>
            <a:off x="909638" y="6221413"/>
            <a:ext cx="79375"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 </a:t>
            </a:r>
            <a:endParaRPr kumimoji="1" lang="en-US"/>
          </a:p>
        </p:txBody>
      </p:sp>
      <p:sp>
        <p:nvSpPr>
          <p:cNvPr id="26800" name="Line 185"/>
          <p:cNvSpPr>
            <a:spLocks noChangeShapeType="1"/>
          </p:cNvSpPr>
          <p:nvPr/>
        </p:nvSpPr>
        <p:spPr bwMode="auto">
          <a:xfrm flipH="1">
            <a:off x="1431925" y="3960813"/>
            <a:ext cx="1090613" cy="1352550"/>
          </a:xfrm>
          <a:prstGeom prst="line">
            <a:avLst/>
          </a:prstGeom>
          <a:noFill/>
          <a:ln w="12700">
            <a:solidFill>
              <a:srgbClr val="000000"/>
            </a:solidFill>
            <a:round/>
            <a:headEnd/>
            <a:tailEnd/>
          </a:ln>
        </p:spPr>
        <p:txBody>
          <a:bodyPr/>
          <a:lstStyle/>
          <a:p>
            <a:endParaRPr lang="en-US"/>
          </a:p>
        </p:txBody>
      </p:sp>
      <p:sp>
        <p:nvSpPr>
          <p:cNvPr id="26801" name="Freeform 186"/>
          <p:cNvSpPr>
            <a:spLocks/>
          </p:cNvSpPr>
          <p:nvPr/>
        </p:nvSpPr>
        <p:spPr bwMode="auto">
          <a:xfrm>
            <a:off x="1381125" y="5289550"/>
            <a:ext cx="93663" cy="84138"/>
          </a:xfrm>
          <a:custGeom>
            <a:avLst/>
            <a:gdLst>
              <a:gd name="T0" fmla="*/ 17 w 116"/>
              <a:gd name="T1" fmla="*/ 0 h 105"/>
              <a:gd name="T2" fmla="*/ 0 w 116"/>
              <a:gd name="T3" fmla="*/ 105 h 105"/>
              <a:gd name="T4" fmla="*/ 116 w 116"/>
              <a:gd name="T5" fmla="*/ 49 h 105"/>
              <a:gd name="T6" fmla="*/ 17 w 116"/>
              <a:gd name="T7" fmla="*/ 0 h 105"/>
              <a:gd name="T8" fmla="*/ 0 60000 65536"/>
              <a:gd name="T9" fmla="*/ 0 60000 65536"/>
              <a:gd name="T10" fmla="*/ 0 60000 65536"/>
              <a:gd name="T11" fmla="*/ 0 60000 65536"/>
              <a:gd name="T12" fmla="*/ 0 w 116"/>
              <a:gd name="T13" fmla="*/ 0 h 105"/>
              <a:gd name="T14" fmla="*/ 116 w 116"/>
              <a:gd name="T15" fmla="*/ 105 h 105"/>
            </a:gdLst>
            <a:ahLst/>
            <a:cxnLst>
              <a:cxn ang="T8">
                <a:pos x="T0" y="T1"/>
              </a:cxn>
              <a:cxn ang="T9">
                <a:pos x="T2" y="T3"/>
              </a:cxn>
              <a:cxn ang="T10">
                <a:pos x="T4" y="T5"/>
              </a:cxn>
              <a:cxn ang="T11">
                <a:pos x="T6" y="T7"/>
              </a:cxn>
            </a:cxnLst>
            <a:rect l="T12" t="T13" r="T14" b="T15"/>
            <a:pathLst>
              <a:path w="116" h="105">
                <a:moveTo>
                  <a:pt x="17" y="0"/>
                </a:moveTo>
                <a:lnTo>
                  <a:pt x="0" y="105"/>
                </a:lnTo>
                <a:lnTo>
                  <a:pt x="116" y="49"/>
                </a:lnTo>
                <a:lnTo>
                  <a:pt x="17" y="0"/>
                </a:lnTo>
                <a:close/>
              </a:path>
            </a:pathLst>
          </a:custGeom>
          <a:solidFill>
            <a:srgbClr val="000000"/>
          </a:solidFill>
          <a:ln w="12700">
            <a:solidFill>
              <a:srgbClr val="000000"/>
            </a:solidFill>
            <a:prstDash val="solid"/>
            <a:round/>
            <a:headEnd/>
            <a:tailEnd/>
          </a:ln>
        </p:spPr>
        <p:txBody>
          <a:bodyPr/>
          <a:lstStyle/>
          <a:p>
            <a:endParaRPr lang="en-US"/>
          </a:p>
        </p:txBody>
      </p:sp>
      <p:sp>
        <p:nvSpPr>
          <p:cNvPr id="26802" name="Freeform 187"/>
          <p:cNvSpPr>
            <a:spLocks/>
          </p:cNvSpPr>
          <p:nvPr/>
        </p:nvSpPr>
        <p:spPr bwMode="auto">
          <a:xfrm>
            <a:off x="3937000" y="5251450"/>
            <a:ext cx="252413" cy="190500"/>
          </a:xfrm>
          <a:custGeom>
            <a:avLst/>
            <a:gdLst>
              <a:gd name="T0" fmla="*/ 319 w 319"/>
              <a:gd name="T1" fmla="*/ 176 h 241"/>
              <a:gd name="T2" fmla="*/ 105 w 319"/>
              <a:gd name="T3" fmla="*/ 0 h 241"/>
              <a:gd name="T4" fmla="*/ 0 w 319"/>
              <a:gd name="T5" fmla="*/ 241 h 241"/>
              <a:gd name="T6" fmla="*/ 319 w 319"/>
              <a:gd name="T7" fmla="*/ 176 h 241"/>
              <a:gd name="T8" fmla="*/ 0 60000 65536"/>
              <a:gd name="T9" fmla="*/ 0 60000 65536"/>
              <a:gd name="T10" fmla="*/ 0 60000 65536"/>
              <a:gd name="T11" fmla="*/ 0 60000 65536"/>
              <a:gd name="T12" fmla="*/ 0 w 319"/>
              <a:gd name="T13" fmla="*/ 0 h 241"/>
              <a:gd name="T14" fmla="*/ 319 w 319"/>
              <a:gd name="T15" fmla="*/ 241 h 241"/>
            </a:gdLst>
            <a:ahLst/>
            <a:cxnLst>
              <a:cxn ang="T8">
                <a:pos x="T0" y="T1"/>
              </a:cxn>
              <a:cxn ang="T9">
                <a:pos x="T2" y="T3"/>
              </a:cxn>
              <a:cxn ang="T10">
                <a:pos x="T4" y="T5"/>
              </a:cxn>
              <a:cxn ang="T11">
                <a:pos x="T6" y="T7"/>
              </a:cxn>
            </a:cxnLst>
            <a:rect l="T12" t="T13" r="T14" b="T15"/>
            <a:pathLst>
              <a:path w="319" h="241">
                <a:moveTo>
                  <a:pt x="319" y="176"/>
                </a:moveTo>
                <a:lnTo>
                  <a:pt x="105" y="0"/>
                </a:lnTo>
                <a:lnTo>
                  <a:pt x="0" y="241"/>
                </a:lnTo>
                <a:lnTo>
                  <a:pt x="319" y="176"/>
                </a:lnTo>
                <a:close/>
              </a:path>
            </a:pathLst>
          </a:custGeom>
          <a:solidFill>
            <a:srgbClr val="000000"/>
          </a:solidFill>
          <a:ln w="9525">
            <a:noFill/>
            <a:round/>
            <a:headEnd/>
            <a:tailEnd/>
          </a:ln>
        </p:spPr>
        <p:txBody>
          <a:bodyPr/>
          <a:lstStyle/>
          <a:p>
            <a:endParaRPr lang="en-US"/>
          </a:p>
        </p:txBody>
      </p:sp>
      <p:sp>
        <p:nvSpPr>
          <p:cNvPr id="26803" name="Freeform 188"/>
          <p:cNvSpPr>
            <a:spLocks/>
          </p:cNvSpPr>
          <p:nvPr/>
        </p:nvSpPr>
        <p:spPr bwMode="auto">
          <a:xfrm>
            <a:off x="4335463" y="5375275"/>
            <a:ext cx="227012" cy="187325"/>
          </a:xfrm>
          <a:custGeom>
            <a:avLst/>
            <a:gdLst>
              <a:gd name="T0" fmla="*/ 0 w 285"/>
              <a:gd name="T1" fmla="*/ 89 h 237"/>
              <a:gd name="T2" fmla="*/ 252 w 285"/>
              <a:gd name="T3" fmla="*/ 237 h 237"/>
              <a:gd name="T4" fmla="*/ 285 w 285"/>
              <a:gd name="T5" fmla="*/ 0 h 237"/>
              <a:gd name="T6" fmla="*/ 0 w 285"/>
              <a:gd name="T7" fmla="*/ 89 h 237"/>
              <a:gd name="T8" fmla="*/ 0 60000 65536"/>
              <a:gd name="T9" fmla="*/ 0 60000 65536"/>
              <a:gd name="T10" fmla="*/ 0 60000 65536"/>
              <a:gd name="T11" fmla="*/ 0 60000 65536"/>
              <a:gd name="T12" fmla="*/ 0 w 285"/>
              <a:gd name="T13" fmla="*/ 0 h 237"/>
              <a:gd name="T14" fmla="*/ 285 w 285"/>
              <a:gd name="T15" fmla="*/ 237 h 237"/>
            </a:gdLst>
            <a:ahLst/>
            <a:cxnLst>
              <a:cxn ang="T8">
                <a:pos x="T0" y="T1"/>
              </a:cxn>
              <a:cxn ang="T9">
                <a:pos x="T2" y="T3"/>
              </a:cxn>
              <a:cxn ang="T10">
                <a:pos x="T4" y="T5"/>
              </a:cxn>
              <a:cxn ang="T11">
                <a:pos x="T6" y="T7"/>
              </a:cxn>
            </a:cxnLst>
            <a:rect l="T12" t="T13" r="T14" b="T15"/>
            <a:pathLst>
              <a:path w="285" h="237">
                <a:moveTo>
                  <a:pt x="0" y="89"/>
                </a:moveTo>
                <a:lnTo>
                  <a:pt x="252" y="237"/>
                </a:lnTo>
                <a:lnTo>
                  <a:pt x="285" y="0"/>
                </a:lnTo>
                <a:lnTo>
                  <a:pt x="0" y="89"/>
                </a:lnTo>
                <a:close/>
              </a:path>
            </a:pathLst>
          </a:custGeom>
          <a:solidFill>
            <a:srgbClr val="000000"/>
          </a:solidFill>
          <a:ln w="9525">
            <a:noFill/>
            <a:round/>
            <a:headEnd/>
            <a:tailEnd/>
          </a:ln>
        </p:spPr>
        <p:txBody>
          <a:bodyPr/>
          <a:lstStyle/>
          <a:p>
            <a:endParaRPr lang="en-US"/>
          </a:p>
        </p:txBody>
      </p:sp>
      <p:sp>
        <p:nvSpPr>
          <p:cNvPr id="26804" name="Freeform 189"/>
          <p:cNvSpPr>
            <a:spLocks/>
          </p:cNvSpPr>
          <p:nvPr/>
        </p:nvSpPr>
        <p:spPr bwMode="auto">
          <a:xfrm>
            <a:off x="4259263" y="1217613"/>
            <a:ext cx="223837" cy="190500"/>
          </a:xfrm>
          <a:custGeom>
            <a:avLst/>
            <a:gdLst>
              <a:gd name="T0" fmla="*/ 282 w 282"/>
              <a:gd name="T1" fmla="*/ 101 h 239"/>
              <a:gd name="T2" fmla="*/ 0 w 282"/>
              <a:gd name="T3" fmla="*/ 0 h 239"/>
              <a:gd name="T4" fmla="*/ 22 w 282"/>
              <a:gd name="T5" fmla="*/ 239 h 239"/>
              <a:gd name="T6" fmla="*/ 282 w 282"/>
              <a:gd name="T7" fmla="*/ 101 h 239"/>
              <a:gd name="T8" fmla="*/ 0 60000 65536"/>
              <a:gd name="T9" fmla="*/ 0 60000 65536"/>
              <a:gd name="T10" fmla="*/ 0 60000 65536"/>
              <a:gd name="T11" fmla="*/ 0 60000 65536"/>
              <a:gd name="T12" fmla="*/ 0 w 282"/>
              <a:gd name="T13" fmla="*/ 0 h 239"/>
              <a:gd name="T14" fmla="*/ 282 w 282"/>
              <a:gd name="T15" fmla="*/ 239 h 239"/>
            </a:gdLst>
            <a:ahLst/>
            <a:cxnLst>
              <a:cxn ang="T8">
                <a:pos x="T0" y="T1"/>
              </a:cxn>
              <a:cxn ang="T9">
                <a:pos x="T2" y="T3"/>
              </a:cxn>
              <a:cxn ang="T10">
                <a:pos x="T4" y="T5"/>
              </a:cxn>
              <a:cxn ang="T11">
                <a:pos x="T6" y="T7"/>
              </a:cxn>
            </a:cxnLst>
            <a:rect l="T12" t="T13" r="T14" b="T15"/>
            <a:pathLst>
              <a:path w="282" h="239">
                <a:moveTo>
                  <a:pt x="282" y="101"/>
                </a:moveTo>
                <a:lnTo>
                  <a:pt x="0" y="0"/>
                </a:lnTo>
                <a:lnTo>
                  <a:pt x="22" y="239"/>
                </a:lnTo>
                <a:lnTo>
                  <a:pt x="282" y="101"/>
                </a:lnTo>
                <a:close/>
              </a:path>
            </a:pathLst>
          </a:custGeom>
          <a:solidFill>
            <a:srgbClr val="000000"/>
          </a:solidFill>
          <a:ln w="9525">
            <a:noFill/>
            <a:round/>
            <a:headEnd/>
            <a:tailEnd/>
          </a:ln>
        </p:spPr>
        <p:txBody>
          <a:bodyPr/>
          <a:lstStyle/>
          <a:p>
            <a:endParaRPr lang="en-US"/>
          </a:p>
        </p:txBody>
      </p:sp>
      <p:sp>
        <p:nvSpPr>
          <p:cNvPr id="26805" name="Freeform 190"/>
          <p:cNvSpPr>
            <a:spLocks/>
          </p:cNvSpPr>
          <p:nvPr/>
        </p:nvSpPr>
        <p:spPr bwMode="auto">
          <a:xfrm>
            <a:off x="1719263" y="2998788"/>
            <a:ext cx="214312" cy="188912"/>
          </a:xfrm>
          <a:custGeom>
            <a:avLst/>
            <a:gdLst>
              <a:gd name="T0" fmla="*/ 134 w 270"/>
              <a:gd name="T1" fmla="*/ 239 h 239"/>
              <a:gd name="T2" fmla="*/ 270 w 270"/>
              <a:gd name="T3" fmla="*/ 0 h 239"/>
              <a:gd name="T4" fmla="*/ 0 w 270"/>
              <a:gd name="T5" fmla="*/ 2 h 239"/>
              <a:gd name="T6" fmla="*/ 134 w 270"/>
              <a:gd name="T7" fmla="*/ 239 h 239"/>
              <a:gd name="T8" fmla="*/ 0 60000 65536"/>
              <a:gd name="T9" fmla="*/ 0 60000 65536"/>
              <a:gd name="T10" fmla="*/ 0 60000 65536"/>
              <a:gd name="T11" fmla="*/ 0 60000 65536"/>
              <a:gd name="T12" fmla="*/ 0 w 270"/>
              <a:gd name="T13" fmla="*/ 0 h 239"/>
              <a:gd name="T14" fmla="*/ 270 w 270"/>
              <a:gd name="T15" fmla="*/ 239 h 239"/>
            </a:gdLst>
            <a:ahLst/>
            <a:cxnLst>
              <a:cxn ang="T8">
                <a:pos x="T0" y="T1"/>
              </a:cxn>
              <a:cxn ang="T9">
                <a:pos x="T2" y="T3"/>
              </a:cxn>
              <a:cxn ang="T10">
                <a:pos x="T4" y="T5"/>
              </a:cxn>
              <a:cxn ang="T11">
                <a:pos x="T6" y="T7"/>
              </a:cxn>
            </a:cxnLst>
            <a:rect l="T12" t="T13" r="T14" b="T15"/>
            <a:pathLst>
              <a:path w="270" h="239">
                <a:moveTo>
                  <a:pt x="134" y="239"/>
                </a:moveTo>
                <a:lnTo>
                  <a:pt x="270" y="0"/>
                </a:lnTo>
                <a:lnTo>
                  <a:pt x="0" y="2"/>
                </a:lnTo>
                <a:lnTo>
                  <a:pt x="134" y="239"/>
                </a:lnTo>
                <a:close/>
              </a:path>
            </a:pathLst>
          </a:custGeom>
          <a:solidFill>
            <a:srgbClr val="000000"/>
          </a:solidFill>
          <a:ln w="9525">
            <a:noFill/>
            <a:round/>
            <a:headEnd/>
            <a:tailEnd/>
          </a:ln>
        </p:spPr>
        <p:txBody>
          <a:bodyPr/>
          <a:lstStyle/>
          <a:p>
            <a:endParaRPr lang="en-US"/>
          </a:p>
        </p:txBody>
      </p:sp>
      <p:sp>
        <p:nvSpPr>
          <p:cNvPr id="26806" name="Freeform 191"/>
          <p:cNvSpPr>
            <a:spLocks/>
          </p:cNvSpPr>
          <p:nvPr/>
        </p:nvSpPr>
        <p:spPr bwMode="auto">
          <a:xfrm>
            <a:off x="4722813" y="1217613"/>
            <a:ext cx="217487" cy="190500"/>
          </a:xfrm>
          <a:custGeom>
            <a:avLst/>
            <a:gdLst>
              <a:gd name="T0" fmla="*/ 0 w 274"/>
              <a:gd name="T1" fmla="*/ 113 h 239"/>
              <a:gd name="T2" fmla="*/ 266 w 274"/>
              <a:gd name="T3" fmla="*/ 239 h 239"/>
              <a:gd name="T4" fmla="*/ 274 w 274"/>
              <a:gd name="T5" fmla="*/ 0 h 239"/>
              <a:gd name="T6" fmla="*/ 0 w 274"/>
              <a:gd name="T7" fmla="*/ 113 h 239"/>
              <a:gd name="T8" fmla="*/ 0 60000 65536"/>
              <a:gd name="T9" fmla="*/ 0 60000 65536"/>
              <a:gd name="T10" fmla="*/ 0 60000 65536"/>
              <a:gd name="T11" fmla="*/ 0 60000 65536"/>
              <a:gd name="T12" fmla="*/ 0 w 274"/>
              <a:gd name="T13" fmla="*/ 0 h 239"/>
              <a:gd name="T14" fmla="*/ 274 w 274"/>
              <a:gd name="T15" fmla="*/ 239 h 239"/>
            </a:gdLst>
            <a:ahLst/>
            <a:cxnLst>
              <a:cxn ang="T8">
                <a:pos x="T0" y="T1"/>
              </a:cxn>
              <a:cxn ang="T9">
                <a:pos x="T2" y="T3"/>
              </a:cxn>
              <a:cxn ang="T10">
                <a:pos x="T4" y="T5"/>
              </a:cxn>
              <a:cxn ang="T11">
                <a:pos x="T6" y="T7"/>
              </a:cxn>
            </a:cxnLst>
            <a:rect l="T12" t="T13" r="T14" b="T15"/>
            <a:pathLst>
              <a:path w="274" h="239">
                <a:moveTo>
                  <a:pt x="0" y="113"/>
                </a:moveTo>
                <a:lnTo>
                  <a:pt x="266" y="239"/>
                </a:lnTo>
                <a:lnTo>
                  <a:pt x="274" y="0"/>
                </a:lnTo>
                <a:lnTo>
                  <a:pt x="0" y="113"/>
                </a:lnTo>
                <a:close/>
              </a:path>
            </a:pathLst>
          </a:custGeom>
          <a:solidFill>
            <a:srgbClr val="000000"/>
          </a:solidFill>
          <a:ln w="9525">
            <a:noFill/>
            <a:round/>
            <a:headEnd/>
            <a:tailEnd/>
          </a:ln>
        </p:spPr>
        <p:txBody>
          <a:bodyPr/>
          <a:lstStyle/>
          <a:p>
            <a:endParaRPr lang="en-US"/>
          </a:p>
        </p:txBody>
      </p:sp>
      <p:sp>
        <p:nvSpPr>
          <p:cNvPr id="26807" name="Freeform 192"/>
          <p:cNvSpPr>
            <a:spLocks/>
          </p:cNvSpPr>
          <p:nvPr/>
        </p:nvSpPr>
        <p:spPr bwMode="auto">
          <a:xfrm>
            <a:off x="1736725" y="3306763"/>
            <a:ext cx="214313" cy="200025"/>
          </a:xfrm>
          <a:custGeom>
            <a:avLst/>
            <a:gdLst>
              <a:gd name="T0" fmla="*/ 99 w 270"/>
              <a:gd name="T1" fmla="*/ 0 h 252"/>
              <a:gd name="T2" fmla="*/ 0 w 270"/>
              <a:gd name="T3" fmla="*/ 252 h 252"/>
              <a:gd name="T4" fmla="*/ 270 w 270"/>
              <a:gd name="T5" fmla="*/ 222 h 252"/>
              <a:gd name="T6" fmla="*/ 99 w 270"/>
              <a:gd name="T7" fmla="*/ 0 h 252"/>
              <a:gd name="T8" fmla="*/ 0 60000 65536"/>
              <a:gd name="T9" fmla="*/ 0 60000 65536"/>
              <a:gd name="T10" fmla="*/ 0 60000 65536"/>
              <a:gd name="T11" fmla="*/ 0 60000 65536"/>
              <a:gd name="T12" fmla="*/ 0 w 270"/>
              <a:gd name="T13" fmla="*/ 0 h 252"/>
              <a:gd name="T14" fmla="*/ 270 w 270"/>
              <a:gd name="T15" fmla="*/ 252 h 252"/>
            </a:gdLst>
            <a:ahLst/>
            <a:cxnLst>
              <a:cxn ang="T8">
                <a:pos x="T0" y="T1"/>
              </a:cxn>
              <a:cxn ang="T9">
                <a:pos x="T2" y="T3"/>
              </a:cxn>
              <a:cxn ang="T10">
                <a:pos x="T4" y="T5"/>
              </a:cxn>
              <a:cxn ang="T11">
                <a:pos x="T6" y="T7"/>
              </a:cxn>
            </a:cxnLst>
            <a:rect l="T12" t="T13" r="T14" b="T15"/>
            <a:pathLst>
              <a:path w="270" h="252">
                <a:moveTo>
                  <a:pt x="99" y="0"/>
                </a:moveTo>
                <a:lnTo>
                  <a:pt x="0" y="252"/>
                </a:lnTo>
                <a:lnTo>
                  <a:pt x="270" y="222"/>
                </a:lnTo>
                <a:lnTo>
                  <a:pt x="99" y="0"/>
                </a:lnTo>
                <a:close/>
              </a:path>
            </a:pathLst>
          </a:custGeom>
          <a:solidFill>
            <a:srgbClr val="000000"/>
          </a:solidFill>
          <a:ln w="9525">
            <a:noFill/>
            <a:round/>
            <a:headEnd/>
            <a:tailEnd/>
          </a:ln>
        </p:spPr>
        <p:txBody>
          <a:bodyPr/>
          <a:lstStyle/>
          <a:p>
            <a:endParaRPr lang="en-US"/>
          </a:p>
        </p:txBody>
      </p:sp>
      <p:sp>
        <p:nvSpPr>
          <p:cNvPr id="26808" name="Freeform 193"/>
          <p:cNvSpPr>
            <a:spLocks/>
          </p:cNvSpPr>
          <p:nvPr/>
        </p:nvSpPr>
        <p:spPr bwMode="auto">
          <a:xfrm>
            <a:off x="7038975" y="2355850"/>
            <a:ext cx="200025" cy="209550"/>
          </a:xfrm>
          <a:custGeom>
            <a:avLst/>
            <a:gdLst>
              <a:gd name="T0" fmla="*/ 225 w 252"/>
              <a:gd name="T1" fmla="*/ 264 h 264"/>
              <a:gd name="T2" fmla="*/ 252 w 252"/>
              <a:gd name="T3" fmla="*/ 0 h 264"/>
              <a:gd name="T4" fmla="*/ 0 w 252"/>
              <a:gd name="T5" fmla="*/ 87 h 264"/>
              <a:gd name="T6" fmla="*/ 225 w 252"/>
              <a:gd name="T7" fmla="*/ 264 h 264"/>
              <a:gd name="T8" fmla="*/ 0 60000 65536"/>
              <a:gd name="T9" fmla="*/ 0 60000 65536"/>
              <a:gd name="T10" fmla="*/ 0 60000 65536"/>
              <a:gd name="T11" fmla="*/ 0 60000 65536"/>
              <a:gd name="T12" fmla="*/ 0 w 252"/>
              <a:gd name="T13" fmla="*/ 0 h 264"/>
              <a:gd name="T14" fmla="*/ 252 w 252"/>
              <a:gd name="T15" fmla="*/ 264 h 264"/>
            </a:gdLst>
            <a:ahLst/>
            <a:cxnLst>
              <a:cxn ang="T8">
                <a:pos x="T0" y="T1"/>
              </a:cxn>
              <a:cxn ang="T9">
                <a:pos x="T2" y="T3"/>
              </a:cxn>
              <a:cxn ang="T10">
                <a:pos x="T4" y="T5"/>
              </a:cxn>
              <a:cxn ang="T11">
                <a:pos x="T6" y="T7"/>
              </a:cxn>
            </a:cxnLst>
            <a:rect l="T12" t="T13" r="T14" b="T15"/>
            <a:pathLst>
              <a:path w="252" h="264">
                <a:moveTo>
                  <a:pt x="225" y="264"/>
                </a:moveTo>
                <a:lnTo>
                  <a:pt x="252" y="0"/>
                </a:lnTo>
                <a:lnTo>
                  <a:pt x="0" y="87"/>
                </a:lnTo>
                <a:lnTo>
                  <a:pt x="225" y="264"/>
                </a:lnTo>
                <a:close/>
              </a:path>
            </a:pathLst>
          </a:custGeom>
          <a:solidFill>
            <a:srgbClr val="000000"/>
          </a:solidFill>
          <a:ln w="9525">
            <a:noFill/>
            <a:round/>
            <a:headEnd/>
            <a:tailEnd/>
          </a:ln>
        </p:spPr>
        <p:txBody>
          <a:bodyPr/>
          <a:lstStyle/>
          <a:p>
            <a:endParaRPr lang="en-US"/>
          </a:p>
        </p:txBody>
      </p:sp>
      <p:sp>
        <p:nvSpPr>
          <p:cNvPr id="26809" name="Freeform 194"/>
          <p:cNvSpPr>
            <a:spLocks/>
          </p:cNvSpPr>
          <p:nvPr/>
        </p:nvSpPr>
        <p:spPr bwMode="auto">
          <a:xfrm>
            <a:off x="7296150" y="2717800"/>
            <a:ext cx="200025" cy="209550"/>
          </a:xfrm>
          <a:custGeom>
            <a:avLst/>
            <a:gdLst>
              <a:gd name="T0" fmla="*/ 25 w 253"/>
              <a:gd name="T1" fmla="*/ 0 h 264"/>
              <a:gd name="T2" fmla="*/ 0 w 253"/>
              <a:gd name="T3" fmla="*/ 264 h 264"/>
              <a:gd name="T4" fmla="*/ 253 w 253"/>
              <a:gd name="T5" fmla="*/ 179 h 264"/>
              <a:gd name="T6" fmla="*/ 25 w 253"/>
              <a:gd name="T7" fmla="*/ 0 h 264"/>
              <a:gd name="T8" fmla="*/ 0 60000 65536"/>
              <a:gd name="T9" fmla="*/ 0 60000 65536"/>
              <a:gd name="T10" fmla="*/ 0 60000 65536"/>
              <a:gd name="T11" fmla="*/ 0 60000 65536"/>
              <a:gd name="T12" fmla="*/ 0 w 253"/>
              <a:gd name="T13" fmla="*/ 0 h 264"/>
              <a:gd name="T14" fmla="*/ 253 w 253"/>
              <a:gd name="T15" fmla="*/ 264 h 264"/>
            </a:gdLst>
            <a:ahLst/>
            <a:cxnLst>
              <a:cxn ang="T8">
                <a:pos x="T0" y="T1"/>
              </a:cxn>
              <a:cxn ang="T9">
                <a:pos x="T2" y="T3"/>
              </a:cxn>
              <a:cxn ang="T10">
                <a:pos x="T4" y="T5"/>
              </a:cxn>
              <a:cxn ang="T11">
                <a:pos x="T6" y="T7"/>
              </a:cxn>
            </a:cxnLst>
            <a:rect l="T12" t="T13" r="T14" b="T15"/>
            <a:pathLst>
              <a:path w="253" h="264">
                <a:moveTo>
                  <a:pt x="25" y="0"/>
                </a:moveTo>
                <a:lnTo>
                  <a:pt x="0" y="264"/>
                </a:lnTo>
                <a:lnTo>
                  <a:pt x="253" y="179"/>
                </a:lnTo>
                <a:lnTo>
                  <a:pt x="25" y="0"/>
                </a:lnTo>
                <a:close/>
              </a:path>
            </a:pathLst>
          </a:custGeom>
          <a:solidFill>
            <a:srgbClr val="000000"/>
          </a:solidFill>
          <a:ln w="9525">
            <a:noFill/>
            <a:round/>
            <a:headEnd/>
            <a:tailEnd/>
          </a:ln>
        </p:spPr>
        <p:txBody>
          <a:bodyPr/>
          <a:lstStyle/>
          <a:p>
            <a:endParaRPr lang="en-US"/>
          </a:p>
        </p:txBody>
      </p:sp>
      <p:sp>
        <p:nvSpPr>
          <p:cNvPr id="26810" name="Line 195"/>
          <p:cNvSpPr>
            <a:spLocks noChangeShapeType="1"/>
          </p:cNvSpPr>
          <p:nvPr/>
        </p:nvSpPr>
        <p:spPr bwMode="auto">
          <a:xfrm>
            <a:off x="1482725" y="1725613"/>
            <a:ext cx="1217613" cy="481012"/>
          </a:xfrm>
          <a:prstGeom prst="line">
            <a:avLst/>
          </a:prstGeom>
          <a:noFill/>
          <a:ln w="9525">
            <a:solidFill>
              <a:srgbClr val="000000"/>
            </a:solidFill>
            <a:round/>
            <a:headEnd/>
            <a:tailEnd/>
          </a:ln>
        </p:spPr>
        <p:txBody>
          <a:bodyPr/>
          <a:lstStyle/>
          <a:p>
            <a:endParaRPr lang="en-US"/>
          </a:p>
        </p:txBody>
      </p:sp>
      <p:sp>
        <p:nvSpPr>
          <p:cNvPr id="26811" name="Freeform 196"/>
          <p:cNvSpPr>
            <a:spLocks/>
          </p:cNvSpPr>
          <p:nvPr/>
        </p:nvSpPr>
        <p:spPr bwMode="auto">
          <a:xfrm>
            <a:off x="2686050" y="2182813"/>
            <a:ext cx="68263" cy="49212"/>
          </a:xfrm>
          <a:custGeom>
            <a:avLst/>
            <a:gdLst>
              <a:gd name="T0" fmla="*/ 0 w 87"/>
              <a:gd name="T1" fmla="*/ 63 h 63"/>
              <a:gd name="T2" fmla="*/ 87 w 87"/>
              <a:gd name="T3" fmla="*/ 59 h 63"/>
              <a:gd name="T4" fmla="*/ 33 w 87"/>
              <a:gd name="T5" fmla="*/ 0 h 63"/>
              <a:gd name="T6" fmla="*/ 0 w 87"/>
              <a:gd name="T7" fmla="*/ 63 h 63"/>
              <a:gd name="T8" fmla="*/ 0 60000 65536"/>
              <a:gd name="T9" fmla="*/ 0 60000 65536"/>
              <a:gd name="T10" fmla="*/ 0 60000 65536"/>
              <a:gd name="T11" fmla="*/ 0 60000 65536"/>
              <a:gd name="T12" fmla="*/ 0 w 87"/>
              <a:gd name="T13" fmla="*/ 0 h 63"/>
              <a:gd name="T14" fmla="*/ 87 w 87"/>
              <a:gd name="T15" fmla="*/ 63 h 63"/>
            </a:gdLst>
            <a:ahLst/>
            <a:cxnLst>
              <a:cxn ang="T8">
                <a:pos x="T0" y="T1"/>
              </a:cxn>
              <a:cxn ang="T9">
                <a:pos x="T2" y="T3"/>
              </a:cxn>
              <a:cxn ang="T10">
                <a:pos x="T4" y="T5"/>
              </a:cxn>
              <a:cxn ang="T11">
                <a:pos x="T6" y="T7"/>
              </a:cxn>
            </a:cxnLst>
            <a:rect l="T12" t="T13" r="T14" b="T15"/>
            <a:pathLst>
              <a:path w="87" h="63">
                <a:moveTo>
                  <a:pt x="0" y="63"/>
                </a:moveTo>
                <a:lnTo>
                  <a:pt x="87" y="59"/>
                </a:lnTo>
                <a:lnTo>
                  <a:pt x="33" y="0"/>
                </a:lnTo>
                <a:lnTo>
                  <a:pt x="0" y="63"/>
                </a:lnTo>
                <a:close/>
              </a:path>
            </a:pathLst>
          </a:custGeom>
          <a:solidFill>
            <a:srgbClr val="000000"/>
          </a:solidFill>
          <a:ln w="9525">
            <a:solidFill>
              <a:srgbClr val="000000"/>
            </a:solidFill>
            <a:prstDash val="solid"/>
            <a:round/>
            <a:headEnd/>
            <a:tailEnd/>
          </a:ln>
        </p:spPr>
        <p:txBody>
          <a:bodyPr/>
          <a:lstStyle/>
          <a:p>
            <a:endParaRPr lang="en-US"/>
          </a:p>
        </p:txBody>
      </p:sp>
      <p:sp>
        <p:nvSpPr>
          <p:cNvPr id="26812" name="Rectangle 197"/>
          <p:cNvSpPr>
            <a:spLocks noChangeArrowheads="1"/>
          </p:cNvSpPr>
          <p:nvPr/>
        </p:nvSpPr>
        <p:spPr bwMode="auto">
          <a:xfrm>
            <a:off x="7785100" y="6357938"/>
            <a:ext cx="111125" cy="146050"/>
          </a:xfrm>
          <a:prstGeom prst="rect">
            <a:avLst/>
          </a:prstGeom>
          <a:noFill/>
          <a:ln w="9525">
            <a:noFill/>
            <a:miter lim="800000"/>
            <a:headEnd/>
            <a:tailEnd/>
          </a:ln>
        </p:spPr>
        <p:txBody>
          <a:bodyPr/>
          <a:lstStyle/>
          <a:p>
            <a:endParaRPr lang="ar-SA"/>
          </a:p>
        </p:txBody>
      </p:sp>
      <p:sp>
        <p:nvSpPr>
          <p:cNvPr id="26813" name="Rectangle 198"/>
          <p:cNvSpPr>
            <a:spLocks noChangeArrowheads="1"/>
          </p:cNvSpPr>
          <p:nvPr/>
        </p:nvSpPr>
        <p:spPr bwMode="auto">
          <a:xfrm>
            <a:off x="7934325" y="6332538"/>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814" name="Rectangle 199"/>
          <p:cNvSpPr>
            <a:spLocks noChangeArrowheads="1"/>
          </p:cNvSpPr>
          <p:nvPr/>
        </p:nvSpPr>
        <p:spPr bwMode="auto">
          <a:xfrm>
            <a:off x="7931150" y="6357938"/>
            <a:ext cx="87313" cy="146050"/>
          </a:xfrm>
          <a:prstGeom prst="rect">
            <a:avLst/>
          </a:prstGeom>
          <a:noFill/>
          <a:ln w="9525">
            <a:noFill/>
            <a:miter lim="800000"/>
            <a:headEnd/>
            <a:tailEnd/>
          </a:ln>
        </p:spPr>
        <p:txBody>
          <a:bodyPr/>
          <a:lstStyle/>
          <a:p>
            <a:endParaRPr lang="ar-SA"/>
          </a:p>
        </p:txBody>
      </p:sp>
      <p:sp>
        <p:nvSpPr>
          <p:cNvPr id="26815" name="Rectangle 200"/>
          <p:cNvSpPr>
            <a:spLocks noChangeArrowheads="1"/>
          </p:cNvSpPr>
          <p:nvPr/>
        </p:nvSpPr>
        <p:spPr bwMode="auto">
          <a:xfrm>
            <a:off x="7969250" y="6332538"/>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816" name="Rectangle 201"/>
          <p:cNvSpPr>
            <a:spLocks noChangeArrowheads="1"/>
          </p:cNvSpPr>
          <p:nvPr/>
        </p:nvSpPr>
        <p:spPr bwMode="auto">
          <a:xfrm>
            <a:off x="7967663" y="6357938"/>
            <a:ext cx="111125" cy="146050"/>
          </a:xfrm>
          <a:prstGeom prst="rect">
            <a:avLst/>
          </a:prstGeom>
          <a:noFill/>
          <a:ln w="9525">
            <a:noFill/>
            <a:miter lim="800000"/>
            <a:headEnd/>
            <a:tailEnd/>
          </a:ln>
        </p:spPr>
        <p:txBody>
          <a:bodyPr/>
          <a:lstStyle/>
          <a:p>
            <a:endParaRPr lang="ar-SA"/>
          </a:p>
        </p:txBody>
      </p:sp>
      <p:sp>
        <p:nvSpPr>
          <p:cNvPr id="26817" name="Rectangle 202"/>
          <p:cNvSpPr>
            <a:spLocks noChangeArrowheads="1"/>
          </p:cNvSpPr>
          <p:nvPr/>
        </p:nvSpPr>
        <p:spPr bwMode="auto">
          <a:xfrm>
            <a:off x="8026400" y="6332538"/>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818" name="Rectangle 203"/>
          <p:cNvSpPr>
            <a:spLocks noChangeArrowheads="1"/>
          </p:cNvSpPr>
          <p:nvPr/>
        </p:nvSpPr>
        <p:spPr bwMode="auto">
          <a:xfrm>
            <a:off x="8021638" y="6357938"/>
            <a:ext cx="112712" cy="146050"/>
          </a:xfrm>
          <a:prstGeom prst="rect">
            <a:avLst/>
          </a:prstGeom>
          <a:noFill/>
          <a:ln w="9525">
            <a:noFill/>
            <a:miter lim="800000"/>
            <a:headEnd/>
            <a:tailEnd/>
          </a:ln>
        </p:spPr>
        <p:txBody>
          <a:bodyPr/>
          <a:lstStyle/>
          <a:p>
            <a:endParaRPr lang="ar-SA"/>
          </a:p>
        </p:txBody>
      </p:sp>
      <p:sp>
        <p:nvSpPr>
          <p:cNvPr id="26819" name="Rectangle 204"/>
          <p:cNvSpPr>
            <a:spLocks noChangeArrowheads="1"/>
          </p:cNvSpPr>
          <p:nvPr/>
        </p:nvSpPr>
        <p:spPr bwMode="auto">
          <a:xfrm>
            <a:off x="8081963" y="6332538"/>
            <a:ext cx="103187"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820" name="Rectangle 205"/>
          <p:cNvSpPr>
            <a:spLocks noChangeArrowheads="1"/>
          </p:cNvSpPr>
          <p:nvPr/>
        </p:nvSpPr>
        <p:spPr bwMode="auto">
          <a:xfrm>
            <a:off x="8083550" y="6357938"/>
            <a:ext cx="85725" cy="146050"/>
          </a:xfrm>
          <a:prstGeom prst="rect">
            <a:avLst/>
          </a:prstGeom>
          <a:noFill/>
          <a:ln w="9525">
            <a:noFill/>
            <a:miter lim="800000"/>
            <a:headEnd/>
            <a:tailEnd/>
          </a:ln>
        </p:spPr>
        <p:txBody>
          <a:bodyPr/>
          <a:lstStyle/>
          <a:p>
            <a:endParaRPr lang="ar-SA"/>
          </a:p>
        </p:txBody>
      </p:sp>
      <p:sp>
        <p:nvSpPr>
          <p:cNvPr id="26821" name="Rectangle 206"/>
          <p:cNvSpPr>
            <a:spLocks noChangeArrowheads="1"/>
          </p:cNvSpPr>
          <p:nvPr/>
        </p:nvSpPr>
        <p:spPr bwMode="auto">
          <a:xfrm>
            <a:off x="8237538" y="6332538"/>
            <a:ext cx="103187"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822" name="Rectangle 207"/>
          <p:cNvSpPr>
            <a:spLocks noChangeArrowheads="1"/>
          </p:cNvSpPr>
          <p:nvPr/>
        </p:nvSpPr>
        <p:spPr bwMode="auto">
          <a:xfrm>
            <a:off x="8229600" y="6351588"/>
            <a:ext cx="80963" cy="152400"/>
          </a:xfrm>
          <a:prstGeom prst="rect">
            <a:avLst/>
          </a:prstGeom>
          <a:noFill/>
          <a:ln w="9525">
            <a:noFill/>
            <a:miter lim="800000"/>
            <a:headEnd/>
            <a:tailEnd/>
          </a:ln>
        </p:spPr>
        <p:txBody>
          <a:bodyPr/>
          <a:lstStyle/>
          <a:p>
            <a:endParaRPr lang="ar-SA"/>
          </a:p>
        </p:txBody>
      </p:sp>
      <p:sp>
        <p:nvSpPr>
          <p:cNvPr id="26823" name="Rectangle 208"/>
          <p:cNvSpPr>
            <a:spLocks noChangeArrowheads="1"/>
          </p:cNvSpPr>
          <p:nvPr/>
        </p:nvSpPr>
        <p:spPr bwMode="auto">
          <a:xfrm>
            <a:off x="8229600" y="6351588"/>
            <a:ext cx="103188"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824" name="Rectangle 209"/>
          <p:cNvSpPr>
            <a:spLocks noChangeArrowheads="1"/>
          </p:cNvSpPr>
          <p:nvPr/>
        </p:nvSpPr>
        <p:spPr bwMode="auto">
          <a:xfrm>
            <a:off x="4954588" y="304800"/>
            <a:ext cx="3009900" cy="225425"/>
          </a:xfrm>
          <a:prstGeom prst="rect">
            <a:avLst/>
          </a:prstGeom>
          <a:noFill/>
          <a:ln w="9525">
            <a:noFill/>
            <a:miter lim="800000"/>
            <a:headEnd/>
            <a:tailEnd/>
          </a:ln>
        </p:spPr>
        <p:txBody>
          <a:bodyPr/>
          <a:lstStyle/>
          <a:p>
            <a:endParaRPr lang="ar-SA"/>
          </a:p>
        </p:txBody>
      </p:sp>
      <p:sp>
        <p:nvSpPr>
          <p:cNvPr id="26825" name="Rectangle 210"/>
          <p:cNvSpPr>
            <a:spLocks noChangeArrowheads="1"/>
          </p:cNvSpPr>
          <p:nvPr/>
        </p:nvSpPr>
        <p:spPr bwMode="auto">
          <a:xfrm>
            <a:off x="2051720" y="86435"/>
            <a:ext cx="5904656" cy="246221"/>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lIns="0" tIns="0" rIns="0" bIns="0">
            <a:spAutoFit/>
          </a:bodyPr>
          <a:lstStyle/>
          <a:p>
            <a:pPr algn="ctr"/>
            <a:r>
              <a:rPr kumimoji="1" lang="en-US" sz="1600" b="1" dirty="0">
                <a:solidFill>
                  <a:schemeClr val="tx2"/>
                </a:solidFill>
                <a:latin typeface="+mj-lt"/>
              </a:rPr>
              <a:t>ADA NUTRITION CARE </a:t>
            </a:r>
            <a:r>
              <a:rPr kumimoji="1" lang="en-US" sz="1600" b="1" dirty="0" smtClean="0">
                <a:solidFill>
                  <a:schemeClr val="tx2"/>
                </a:solidFill>
                <a:latin typeface="+mj-lt"/>
              </a:rPr>
              <a:t>PROCESS MODEL  </a:t>
            </a:r>
            <a:r>
              <a:rPr kumimoji="1" lang="en-US" sz="1600" b="1" dirty="0" smtClean="0">
                <a:solidFill>
                  <a:srgbClr val="000000"/>
                </a:solidFill>
                <a:latin typeface="+mj-lt"/>
              </a:rPr>
              <a:t> </a:t>
            </a:r>
            <a:endParaRPr kumimoji="1" lang="en-US" sz="2400" dirty="0">
              <a:latin typeface="+mj-lt"/>
            </a:endParaRPr>
          </a:p>
        </p:txBody>
      </p:sp>
      <p:sp>
        <p:nvSpPr>
          <p:cNvPr id="26826" name="Rectangle 211"/>
          <p:cNvSpPr>
            <a:spLocks noChangeArrowheads="1"/>
          </p:cNvSpPr>
          <p:nvPr/>
        </p:nvSpPr>
        <p:spPr bwMode="auto">
          <a:xfrm>
            <a:off x="7902575" y="333375"/>
            <a:ext cx="103188"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827" name="Rectangle 212"/>
          <p:cNvSpPr>
            <a:spLocks noChangeArrowheads="1"/>
          </p:cNvSpPr>
          <p:nvPr/>
        </p:nvSpPr>
        <p:spPr bwMode="auto">
          <a:xfrm>
            <a:off x="7847013" y="304800"/>
            <a:ext cx="1274762" cy="204788"/>
          </a:xfrm>
          <a:prstGeom prst="rect">
            <a:avLst/>
          </a:prstGeom>
          <a:noFill/>
          <a:ln w="9525">
            <a:noFill/>
            <a:miter lim="800000"/>
            <a:headEnd/>
            <a:tailEnd/>
          </a:ln>
        </p:spPr>
        <p:txBody>
          <a:bodyPr/>
          <a:lstStyle/>
          <a:p>
            <a:endParaRPr lang="ar-SA"/>
          </a:p>
        </p:txBody>
      </p:sp>
      <p:sp>
        <p:nvSpPr>
          <p:cNvPr id="26828" name="Rectangle 213"/>
          <p:cNvSpPr>
            <a:spLocks noChangeArrowheads="1"/>
          </p:cNvSpPr>
          <p:nvPr/>
        </p:nvSpPr>
        <p:spPr bwMode="auto">
          <a:xfrm>
            <a:off x="7847013" y="334963"/>
            <a:ext cx="103187" cy="192087"/>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830" name="Rectangle 215"/>
          <p:cNvSpPr>
            <a:spLocks noChangeArrowheads="1"/>
          </p:cNvSpPr>
          <p:nvPr/>
        </p:nvSpPr>
        <p:spPr bwMode="auto">
          <a:xfrm>
            <a:off x="8999538" y="311150"/>
            <a:ext cx="128587" cy="222250"/>
          </a:xfrm>
          <a:prstGeom prst="rect">
            <a:avLst/>
          </a:prstGeom>
          <a:noFill/>
          <a:ln w="9525">
            <a:noFill/>
            <a:miter lim="800000"/>
            <a:headEnd/>
            <a:tailEnd/>
          </a:ln>
        </p:spPr>
        <p:txBody>
          <a:bodyPr wrap="none" lIns="0" tIns="0" rIns="0" bIns="0">
            <a:spAutoFit/>
          </a:bodyPr>
          <a:lstStyle/>
          <a:p>
            <a:pPr algn="r"/>
            <a:r>
              <a:rPr kumimoji="1" lang="en-US" sz="1300" b="1">
                <a:solidFill>
                  <a:srgbClr val="000000"/>
                </a:solidFill>
              </a:rPr>
              <a:t> </a:t>
            </a:r>
            <a:endParaRPr kumimoji="1" lang="en-US"/>
          </a:p>
        </p:txBody>
      </p:sp>
      <p:sp>
        <p:nvSpPr>
          <p:cNvPr id="26831" name="Freeform 216"/>
          <p:cNvSpPr>
            <a:spLocks/>
          </p:cNvSpPr>
          <p:nvPr/>
        </p:nvSpPr>
        <p:spPr bwMode="auto">
          <a:xfrm>
            <a:off x="7918450" y="2208213"/>
            <a:ext cx="536575" cy="1282700"/>
          </a:xfrm>
          <a:custGeom>
            <a:avLst/>
            <a:gdLst>
              <a:gd name="T0" fmla="*/ 231 w 676"/>
              <a:gd name="T1" fmla="*/ 0 h 1616"/>
              <a:gd name="T2" fmla="*/ 676 w 676"/>
              <a:gd name="T3" fmla="*/ 1563 h 1616"/>
              <a:gd name="T4" fmla="*/ 445 w 676"/>
              <a:gd name="T5" fmla="*/ 1616 h 1616"/>
              <a:gd name="T6" fmla="*/ 0 w 676"/>
              <a:gd name="T7" fmla="*/ 55 h 1616"/>
              <a:gd name="T8" fmla="*/ 231 w 676"/>
              <a:gd name="T9" fmla="*/ 0 h 1616"/>
              <a:gd name="T10" fmla="*/ 0 60000 65536"/>
              <a:gd name="T11" fmla="*/ 0 60000 65536"/>
              <a:gd name="T12" fmla="*/ 0 60000 65536"/>
              <a:gd name="T13" fmla="*/ 0 60000 65536"/>
              <a:gd name="T14" fmla="*/ 0 60000 65536"/>
              <a:gd name="T15" fmla="*/ 0 w 676"/>
              <a:gd name="T16" fmla="*/ 0 h 1616"/>
              <a:gd name="T17" fmla="*/ 676 w 676"/>
              <a:gd name="T18" fmla="*/ 1616 h 1616"/>
            </a:gdLst>
            <a:ahLst/>
            <a:cxnLst>
              <a:cxn ang="T10">
                <a:pos x="T0" y="T1"/>
              </a:cxn>
              <a:cxn ang="T11">
                <a:pos x="T2" y="T3"/>
              </a:cxn>
              <a:cxn ang="T12">
                <a:pos x="T4" y="T5"/>
              </a:cxn>
              <a:cxn ang="T13">
                <a:pos x="T6" y="T7"/>
              </a:cxn>
              <a:cxn ang="T14">
                <a:pos x="T8" y="T9"/>
              </a:cxn>
            </a:cxnLst>
            <a:rect l="T15" t="T16" r="T17" b="T18"/>
            <a:pathLst>
              <a:path w="676" h="1616">
                <a:moveTo>
                  <a:pt x="231" y="0"/>
                </a:moveTo>
                <a:lnTo>
                  <a:pt x="676" y="1563"/>
                </a:lnTo>
                <a:lnTo>
                  <a:pt x="445" y="1616"/>
                </a:lnTo>
                <a:lnTo>
                  <a:pt x="0" y="55"/>
                </a:lnTo>
                <a:lnTo>
                  <a:pt x="231" y="0"/>
                </a:lnTo>
                <a:close/>
              </a:path>
            </a:pathLst>
          </a:custGeom>
          <a:solidFill>
            <a:srgbClr val="FFFFFF"/>
          </a:solidFill>
          <a:ln w="9525">
            <a:noFill/>
            <a:round/>
            <a:headEnd/>
            <a:tailEnd/>
          </a:ln>
        </p:spPr>
        <p:txBody>
          <a:bodyPr/>
          <a:lstStyle/>
          <a:p>
            <a:endParaRPr lang="en-US"/>
          </a:p>
        </p:txBody>
      </p:sp>
      <p:sp>
        <p:nvSpPr>
          <p:cNvPr id="26832" name="Freeform 217"/>
          <p:cNvSpPr>
            <a:spLocks/>
          </p:cNvSpPr>
          <p:nvPr/>
        </p:nvSpPr>
        <p:spPr bwMode="auto">
          <a:xfrm>
            <a:off x="7918450" y="2208213"/>
            <a:ext cx="530225" cy="1277937"/>
          </a:xfrm>
          <a:custGeom>
            <a:avLst/>
            <a:gdLst>
              <a:gd name="T0" fmla="*/ 231 w 668"/>
              <a:gd name="T1" fmla="*/ 0 h 1611"/>
              <a:gd name="T2" fmla="*/ 668 w 668"/>
              <a:gd name="T3" fmla="*/ 1563 h 1611"/>
              <a:gd name="T4" fmla="*/ 439 w 668"/>
              <a:gd name="T5" fmla="*/ 1611 h 1611"/>
              <a:gd name="T6" fmla="*/ 0 w 668"/>
              <a:gd name="T7" fmla="*/ 48 h 1611"/>
              <a:gd name="T8" fmla="*/ 231 w 668"/>
              <a:gd name="T9" fmla="*/ 0 h 1611"/>
              <a:gd name="T10" fmla="*/ 0 60000 65536"/>
              <a:gd name="T11" fmla="*/ 0 60000 65536"/>
              <a:gd name="T12" fmla="*/ 0 60000 65536"/>
              <a:gd name="T13" fmla="*/ 0 60000 65536"/>
              <a:gd name="T14" fmla="*/ 0 60000 65536"/>
              <a:gd name="T15" fmla="*/ 0 w 668"/>
              <a:gd name="T16" fmla="*/ 0 h 1611"/>
              <a:gd name="T17" fmla="*/ 668 w 668"/>
              <a:gd name="T18" fmla="*/ 1611 h 1611"/>
            </a:gdLst>
            <a:ahLst/>
            <a:cxnLst>
              <a:cxn ang="T10">
                <a:pos x="T0" y="T1"/>
              </a:cxn>
              <a:cxn ang="T11">
                <a:pos x="T2" y="T3"/>
              </a:cxn>
              <a:cxn ang="T12">
                <a:pos x="T4" y="T5"/>
              </a:cxn>
              <a:cxn ang="T13">
                <a:pos x="T6" y="T7"/>
              </a:cxn>
              <a:cxn ang="T14">
                <a:pos x="T8" y="T9"/>
              </a:cxn>
            </a:cxnLst>
            <a:rect l="T15" t="T16" r="T17" b="T18"/>
            <a:pathLst>
              <a:path w="668" h="1611">
                <a:moveTo>
                  <a:pt x="231" y="0"/>
                </a:moveTo>
                <a:lnTo>
                  <a:pt x="668" y="1563"/>
                </a:lnTo>
                <a:lnTo>
                  <a:pt x="439" y="1611"/>
                </a:lnTo>
                <a:lnTo>
                  <a:pt x="0" y="48"/>
                </a:lnTo>
                <a:lnTo>
                  <a:pt x="231" y="0"/>
                </a:lnTo>
                <a:close/>
              </a:path>
            </a:pathLst>
          </a:custGeom>
          <a:solidFill>
            <a:srgbClr val="FFFFFF"/>
          </a:solidFill>
          <a:ln w="9525">
            <a:noFill/>
            <a:round/>
            <a:headEnd/>
            <a:tailEnd/>
          </a:ln>
        </p:spPr>
        <p:txBody>
          <a:bodyPr/>
          <a:lstStyle/>
          <a:p>
            <a:endParaRPr lang="en-US"/>
          </a:p>
        </p:txBody>
      </p:sp>
      <p:sp>
        <p:nvSpPr>
          <p:cNvPr id="26833" name="Freeform 218"/>
          <p:cNvSpPr>
            <a:spLocks/>
          </p:cNvSpPr>
          <p:nvPr/>
        </p:nvSpPr>
        <p:spPr bwMode="auto">
          <a:xfrm>
            <a:off x="939800" y="2208213"/>
            <a:ext cx="457200" cy="700087"/>
          </a:xfrm>
          <a:custGeom>
            <a:avLst/>
            <a:gdLst>
              <a:gd name="T0" fmla="*/ 0 w 575"/>
              <a:gd name="T1" fmla="*/ 808 h 883"/>
              <a:gd name="T2" fmla="*/ 336 w 575"/>
              <a:gd name="T3" fmla="*/ 0 h 883"/>
              <a:gd name="T4" fmla="*/ 575 w 575"/>
              <a:gd name="T5" fmla="*/ 82 h 883"/>
              <a:gd name="T6" fmla="*/ 237 w 575"/>
              <a:gd name="T7" fmla="*/ 883 h 883"/>
              <a:gd name="T8" fmla="*/ 0 w 575"/>
              <a:gd name="T9" fmla="*/ 808 h 883"/>
              <a:gd name="T10" fmla="*/ 0 60000 65536"/>
              <a:gd name="T11" fmla="*/ 0 60000 65536"/>
              <a:gd name="T12" fmla="*/ 0 60000 65536"/>
              <a:gd name="T13" fmla="*/ 0 60000 65536"/>
              <a:gd name="T14" fmla="*/ 0 60000 65536"/>
              <a:gd name="T15" fmla="*/ 0 w 575"/>
              <a:gd name="T16" fmla="*/ 0 h 883"/>
              <a:gd name="T17" fmla="*/ 575 w 575"/>
              <a:gd name="T18" fmla="*/ 883 h 883"/>
            </a:gdLst>
            <a:ahLst/>
            <a:cxnLst>
              <a:cxn ang="T10">
                <a:pos x="T0" y="T1"/>
              </a:cxn>
              <a:cxn ang="T11">
                <a:pos x="T2" y="T3"/>
              </a:cxn>
              <a:cxn ang="T12">
                <a:pos x="T4" y="T5"/>
              </a:cxn>
              <a:cxn ang="T13">
                <a:pos x="T6" y="T7"/>
              </a:cxn>
              <a:cxn ang="T14">
                <a:pos x="T8" y="T9"/>
              </a:cxn>
            </a:cxnLst>
            <a:rect l="T15" t="T16" r="T17" b="T18"/>
            <a:pathLst>
              <a:path w="575" h="883">
                <a:moveTo>
                  <a:pt x="0" y="808"/>
                </a:moveTo>
                <a:lnTo>
                  <a:pt x="336" y="0"/>
                </a:lnTo>
                <a:lnTo>
                  <a:pt x="575" y="82"/>
                </a:lnTo>
                <a:lnTo>
                  <a:pt x="237" y="883"/>
                </a:lnTo>
                <a:lnTo>
                  <a:pt x="0" y="808"/>
                </a:lnTo>
                <a:close/>
              </a:path>
            </a:pathLst>
          </a:custGeom>
          <a:solidFill>
            <a:srgbClr val="FFFFFF"/>
          </a:solidFill>
          <a:ln w="9525">
            <a:noFill/>
            <a:round/>
            <a:headEnd/>
            <a:tailEnd/>
          </a:ln>
        </p:spPr>
        <p:txBody>
          <a:bodyPr/>
          <a:lstStyle/>
          <a:p>
            <a:endParaRPr lang="en-US"/>
          </a:p>
        </p:txBody>
      </p:sp>
      <p:sp>
        <p:nvSpPr>
          <p:cNvPr id="26834" name="Freeform 219"/>
          <p:cNvSpPr>
            <a:spLocks/>
          </p:cNvSpPr>
          <p:nvPr/>
        </p:nvSpPr>
        <p:spPr bwMode="auto">
          <a:xfrm>
            <a:off x="903288" y="2130425"/>
            <a:ext cx="450850" cy="700088"/>
          </a:xfrm>
          <a:custGeom>
            <a:avLst/>
            <a:gdLst>
              <a:gd name="T0" fmla="*/ 0 w 568"/>
              <a:gd name="T1" fmla="*/ 808 h 881"/>
              <a:gd name="T2" fmla="*/ 331 w 568"/>
              <a:gd name="T3" fmla="*/ 0 h 881"/>
              <a:gd name="T4" fmla="*/ 568 w 568"/>
              <a:gd name="T5" fmla="*/ 73 h 881"/>
              <a:gd name="T6" fmla="*/ 237 w 568"/>
              <a:gd name="T7" fmla="*/ 881 h 881"/>
              <a:gd name="T8" fmla="*/ 0 w 568"/>
              <a:gd name="T9" fmla="*/ 808 h 881"/>
              <a:gd name="T10" fmla="*/ 0 60000 65536"/>
              <a:gd name="T11" fmla="*/ 0 60000 65536"/>
              <a:gd name="T12" fmla="*/ 0 60000 65536"/>
              <a:gd name="T13" fmla="*/ 0 60000 65536"/>
              <a:gd name="T14" fmla="*/ 0 60000 65536"/>
              <a:gd name="T15" fmla="*/ 0 w 568"/>
              <a:gd name="T16" fmla="*/ 0 h 881"/>
              <a:gd name="T17" fmla="*/ 568 w 568"/>
              <a:gd name="T18" fmla="*/ 881 h 881"/>
            </a:gdLst>
            <a:ahLst/>
            <a:cxnLst>
              <a:cxn ang="T10">
                <a:pos x="T0" y="T1"/>
              </a:cxn>
              <a:cxn ang="T11">
                <a:pos x="T2" y="T3"/>
              </a:cxn>
              <a:cxn ang="T12">
                <a:pos x="T4" y="T5"/>
              </a:cxn>
              <a:cxn ang="T13">
                <a:pos x="T6" y="T7"/>
              </a:cxn>
              <a:cxn ang="T14">
                <a:pos x="T8" y="T9"/>
              </a:cxn>
            </a:cxnLst>
            <a:rect l="T15" t="T16" r="T17" b="T18"/>
            <a:pathLst>
              <a:path w="568" h="881">
                <a:moveTo>
                  <a:pt x="0" y="808"/>
                </a:moveTo>
                <a:lnTo>
                  <a:pt x="331" y="0"/>
                </a:lnTo>
                <a:lnTo>
                  <a:pt x="568" y="73"/>
                </a:lnTo>
                <a:lnTo>
                  <a:pt x="237" y="881"/>
                </a:lnTo>
                <a:lnTo>
                  <a:pt x="0" y="808"/>
                </a:lnTo>
                <a:close/>
              </a:path>
            </a:pathLst>
          </a:custGeom>
          <a:solidFill>
            <a:srgbClr val="FFFFFF"/>
          </a:solidFill>
          <a:ln w="9525">
            <a:noFill/>
            <a:round/>
            <a:headEnd/>
            <a:tailEnd/>
          </a:ln>
        </p:spPr>
        <p:txBody>
          <a:bodyPr/>
          <a:lstStyle/>
          <a:p>
            <a:endParaRPr lang="en-US"/>
          </a:p>
        </p:txBody>
      </p:sp>
      <p:sp>
        <p:nvSpPr>
          <p:cNvPr id="26835" name="Freeform 220"/>
          <p:cNvSpPr>
            <a:spLocks/>
          </p:cNvSpPr>
          <p:nvPr/>
        </p:nvSpPr>
        <p:spPr bwMode="auto">
          <a:xfrm>
            <a:off x="896938" y="2860675"/>
            <a:ext cx="341312" cy="1481138"/>
          </a:xfrm>
          <a:custGeom>
            <a:avLst/>
            <a:gdLst>
              <a:gd name="T0" fmla="*/ 222 w 430"/>
              <a:gd name="T1" fmla="*/ 1866 h 1866"/>
              <a:gd name="T2" fmla="*/ 0 w 430"/>
              <a:gd name="T3" fmla="*/ 20 h 1866"/>
              <a:gd name="T4" fmla="*/ 216 w 430"/>
              <a:gd name="T5" fmla="*/ 0 h 1866"/>
              <a:gd name="T6" fmla="*/ 430 w 430"/>
              <a:gd name="T7" fmla="*/ 1845 h 1866"/>
              <a:gd name="T8" fmla="*/ 222 w 430"/>
              <a:gd name="T9" fmla="*/ 1866 h 1866"/>
              <a:gd name="T10" fmla="*/ 0 60000 65536"/>
              <a:gd name="T11" fmla="*/ 0 60000 65536"/>
              <a:gd name="T12" fmla="*/ 0 60000 65536"/>
              <a:gd name="T13" fmla="*/ 0 60000 65536"/>
              <a:gd name="T14" fmla="*/ 0 60000 65536"/>
              <a:gd name="T15" fmla="*/ 0 w 430"/>
              <a:gd name="T16" fmla="*/ 0 h 1866"/>
              <a:gd name="T17" fmla="*/ 430 w 430"/>
              <a:gd name="T18" fmla="*/ 1866 h 1866"/>
            </a:gdLst>
            <a:ahLst/>
            <a:cxnLst>
              <a:cxn ang="T10">
                <a:pos x="T0" y="T1"/>
              </a:cxn>
              <a:cxn ang="T11">
                <a:pos x="T2" y="T3"/>
              </a:cxn>
              <a:cxn ang="T12">
                <a:pos x="T4" y="T5"/>
              </a:cxn>
              <a:cxn ang="T13">
                <a:pos x="T6" y="T7"/>
              </a:cxn>
              <a:cxn ang="T14">
                <a:pos x="T8" y="T9"/>
              </a:cxn>
            </a:cxnLst>
            <a:rect l="T15" t="T16" r="T17" b="T18"/>
            <a:pathLst>
              <a:path w="430" h="1866">
                <a:moveTo>
                  <a:pt x="222" y="1866"/>
                </a:moveTo>
                <a:lnTo>
                  <a:pt x="0" y="20"/>
                </a:lnTo>
                <a:lnTo>
                  <a:pt x="216" y="0"/>
                </a:lnTo>
                <a:lnTo>
                  <a:pt x="430" y="1845"/>
                </a:lnTo>
                <a:lnTo>
                  <a:pt x="222" y="1866"/>
                </a:lnTo>
                <a:close/>
              </a:path>
            </a:pathLst>
          </a:custGeom>
          <a:solidFill>
            <a:srgbClr val="FFFFFF"/>
          </a:solidFill>
          <a:ln w="9525">
            <a:noFill/>
            <a:round/>
            <a:headEnd/>
            <a:tailEnd/>
          </a:ln>
        </p:spPr>
        <p:txBody>
          <a:bodyPr/>
          <a:lstStyle/>
          <a:p>
            <a:endParaRPr lang="en-US"/>
          </a:p>
        </p:txBody>
      </p:sp>
      <p:sp>
        <p:nvSpPr>
          <p:cNvPr id="26836" name="Freeform 221"/>
          <p:cNvSpPr>
            <a:spLocks/>
          </p:cNvSpPr>
          <p:nvPr/>
        </p:nvSpPr>
        <p:spPr bwMode="auto">
          <a:xfrm>
            <a:off x="4876800" y="663575"/>
            <a:ext cx="836613" cy="309563"/>
          </a:xfrm>
          <a:custGeom>
            <a:avLst/>
            <a:gdLst>
              <a:gd name="T0" fmla="*/ 39 w 1054"/>
              <a:gd name="T1" fmla="*/ 0 h 390"/>
              <a:gd name="T2" fmla="*/ 1054 w 1054"/>
              <a:gd name="T3" fmla="*/ 127 h 390"/>
              <a:gd name="T4" fmla="*/ 1015 w 1054"/>
              <a:gd name="T5" fmla="*/ 390 h 390"/>
              <a:gd name="T6" fmla="*/ 0 w 1054"/>
              <a:gd name="T7" fmla="*/ 269 h 390"/>
              <a:gd name="T8" fmla="*/ 39 w 1054"/>
              <a:gd name="T9" fmla="*/ 0 h 390"/>
              <a:gd name="T10" fmla="*/ 0 60000 65536"/>
              <a:gd name="T11" fmla="*/ 0 60000 65536"/>
              <a:gd name="T12" fmla="*/ 0 60000 65536"/>
              <a:gd name="T13" fmla="*/ 0 60000 65536"/>
              <a:gd name="T14" fmla="*/ 0 60000 65536"/>
              <a:gd name="T15" fmla="*/ 0 w 1054"/>
              <a:gd name="T16" fmla="*/ 0 h 390"/>
              <a:gd name="T17" fmla="*/ 1054 w 1054"/>
              <a:gd name="T18" fmla="*/ 390 h 390"/>
            </a:gdLst>
            <a:ahLst/>
            <a:cxnLst>
              <a:cxn ang="T10">
                <a:pos x="T0" y="T1"/>
              </a:cxn>
              <a:cxn ang="T11">
                <a:pos x="T2" y="T3"/>
              </a:cxn>
              <a:cxn ang="T12">
                <a:pos x="T4" y="T5"/>
              </a:cxn>
              <a:cxn ang="T13">
                <a:pos x="T6" y="T7"/>
              </a:cxn>
              <a:cxn ang="T14">
                <a:pos x="T8" y="T9"/>
              </a:cxn>
            </a:cxnLst>
            <a:rect l="T15" t="T16" r="T17" b="T18"/>
            <a:pathLst>
              <a:path w="1054" h="390">
                <a:moveTo>
                  <a:pt x="39" y="0"/>
                </a:moveTo>
                <a:lnTo>
                  <a:pt x="1054" y="127"/>
                </a:lnTo>
                <a:lnTo>
                  <a:pt x="1015" y="390"/>
                </a:lnTo>
                <a:lnTo>
                  <a:pt x="0" y="269"/>
                </a:lnTo>
                <a:lnTo>
                  <a:pt x="39" y="0"/>
                </a:lnTo>
                <a:close/>
              </a:path>
            </a:pathLst>
          </a:custGeom>
          <a:solidFill>
            <a:srgbClr val="FFFFFF"/>
          </a:solidFill>
          <a:ln w="9525">
            <a:noFill/>
            <a:round/>
            <a:headEnd/>
            <a:tailEnd/>
          </a:ln>
        </p:spPr>
        <p:txBody>
          <a:bodyPr/>
          <a:lstStyle/>
          <a:p>
            <a:endParaRPr lang="en-US"/>
          </a:p>
        </p:txBody>
      </p:sp>
      <p:sp>
        <p:nvSpPr>
          <p:cNvPr id="26837" name="Freeform 222"/>
          <p:cNvSpPr>
            <a:spLocks/>
          </p:cNvSpPr>
          <p:nvPr/>
        </p:nvSpPr>
        <p:spPr bwMode="auto">
          <a:xfrm>
            <a:off x="4722813" y="663575"/>
            <a:ext cx="990600" cy="314325"/>
          </a:xfrm>
          <a:custGeom>
            <a:avLst/>
            <a:gdLst>
              <a:gd name="T0" fmla="*/ 54 w 1248"/>
              <a:gd name="T1" fmla="*/ 0 h 397"/>
              <a:gd name="T2" fmla="*/ 1248 w 1248"/>
              <a:gd name="T3" fmla="*/ 121 h 397"/>
              <a:gd name="T4" fmla="*/ 1191 w 1248"/>
              <a:gd name="T5" fmla="*/ 397 h 397"/>
              <a:gd name="T6" fmla="*/ 0 w 1248"/>
              <a:gd name="T7" fmla="*/ 276 h 397"/>
              <a:gd name="T8" fmla="*/ 54 w 1248"/>
              <a:gd name="T9" fmla="*/ 0 h 397"/>
              <a:gd name="T10" fmla="*/ 0 60000 65536"/>
              <a:gd name="T11" fmla="*/ 0 60000 65536"/>
              <a:gd name="T12" fmla="*/ 0 60000 65536"/>
              <a:gd name="T13" fmla="*/ 0 60000 65536"/>
              <a:gd name="T14" fmla="*/ 0 60000 65536"/>
              <a:gd name="T15" fmla="*/ 0 w 1248"/>
              <a:gd name="T16" fmla="*/ 0 h 397"/>
              <a:gd name="T17" fmla="*/ 1248 w 1248"/>
              <a:gd name="T18" fmla="*/ 397 h 397"/>
            </a:gdLst>
            <a:ahLst/>
            <a:cxnLst>
              <a:cxn ang="T10">
                <a:pos x="T0" y="T1"/>
              </a:cxn>
              <a:cxn ang="T11">
                <a:pos x="T2" y="T3"/>
              </a:cxn>
              <a:cxn ang="T12">
                <a:pos x="T4" y="T5"/>
              </a:cxn>
              <a:cxn ang="T13">
                <a:pos x="T6" y="T7"/>
              </a:cxn>
              <a:cxn ang="T14">
                <a:pos x="T8" y="T9"/>
              </a:cxn>
            </a:cxnLst>
            <a:rect l="T15" t="T16" r="T17" b="T18"/>
            <a:pathLst>
              <a:path w="1248" h="397">
                <a:moveTo>
                  <a:pt x="54" y="0"/>
                </a:moveTo>
                <a:lnTo>
                  <a:pt x="1248" y="121"/>
                </a:lnTo>
                <a:lnTo>
                  <a:pt x="1191" y="397"/>
                </a:lnTo>
                <a:lnTo>
                  <a:pt x="0" y="276"/>
                </a:lnTo>
                <a:lnTo>
                  <a:pt x="54" y="0"/>
                </a:lnTo>
                <a:close/>
              </a:path>
            </a:pathLst>
          </a:custGeom>
          <a:solidFill>
            <a:srgbClr val="FFFFFF"/>
          </a:solidFill>
          <a:ln w="9525">
            <a:noFill/>
            <a:round/>
            <a:headEnd/>
            <a:tailEnd/>
          </a:ln>
        </p:spPr>
        <p:txBody>
          <a:bodyPr/>
          <a:lstStyle/>
          <a:p>
            <a:endParaRPr lang="en-US"/>
          </a:p>
        </p:txBody>
      </p:sp>
      <p:sp>
        <p:nvSpPr>
          <p:cNvPr id="26838" name="Rectangle 223"/>
          <p:cNvSpPr>
            <a:spLocks noChangeArrowheads="1"/>
          </p:cNvSpPr>
          <p:nvPr/>
        </p:nvSpPr>
        <p:spPr bwMode="auto">
          <a:xfrm>
            <a:off x="4722813" y="2435225"/>
            <a:ext cx="347662" cy="149225"/>
          </a:xfrm>
          <a:prstGeom prst="rect">
            <a:avLst/>
          </a:prstGeom>
          <a:noFill/>
          <a:ln w="9525">
            <a:noFill/>
            <a:miter lim="800000"/>
            <a:headEnd/>
            <a:tailEnd/>
          </a:ln>
        </p:spPr>
        <p:txBody>
          <a:bodyPr/>
          <a:lstStyle/>
          <a:p>
            <a:endParaRPr lang="ar-SA"/>
          </a:p>
        </p:txBody>
      </p:sp>
      <p:sp>
        <p:nvSpPr>
          <p:cNvPr id="26839" name="Rectangle 224"/>
          <p:cNvSpPr>
            <a:spLocks noChangeArrowheads="1"/>
          </p:cNvSpPr>
          <p:nvPr/>
        </p:nvSpPr>
        <p:spPr bwMode="auto">
          <a:xfrm>
            <a:off x="4722813" y="2433638"/>
            <a:ext cx="134937"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840" name="Rectangle 225"/>
          <p:cNvSpPr>
            <a:spLocks noChangeArrowheads="1"/>
          </p:cNvSpPr>
          <p:nvPr/>
        </p:nvSpPr>
        <p:spPr bwMode="auto">
          <a:xfrm>
            <a:off x="4810125" y="2433638"/>
            <a:ext cx="195263"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841" name="Rectangle 226"/>
          <p:cNvSpPr>
            <a:spLocks noChangeArrowheads="1"/>
          </p:cNvSpPr>
          <p:nvPr/>
        </p:nvSpPr>
        <p:spPr bwMode="auto">
          <a:xfrm>
            <a:off x="4903788" y="2403475"/>
            <a:ext cx="103187"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842" name="Rectangle 227"/>
          <p:cNvSpPr>
            <a:spLocks noChangeArrowheads="1"/>
          </p:cNvSpPr>
          <p:nvPr/>
        </p:nvSpPr>
        <p:spPr bwMode="auto">
          <a:xfrm>
            <a:off x="4838700" y="2435225"/>
            <a:ext cx="1001713" cy="155575"/>
          </a:xfrm>
          <a:prstGeom prst="rect">
            <a:avLst/>
          </a:prstGeom>
          <a:noFill/>
          <a:ln w="9525">
            <a:noFill/>
            <a:miter lim="800000"/>
            <a:headEnd/>
            <a:tailEnd/>
          </a:ln>
        </p:spPr>
        <p:txBody>
          <a:bodyPr/>
          <a:lstStyle/>
          <a:p>
            <a:endParaRPr lang="ar-SA"/>
          </a:p>
        </p:txBody>
      </p:sp>
      <p:sp>
        <p:nvSpPr>
          <p:cNvPr id="26843" name="Rectangle 228"/>
          <p:cNvSpPr>
            <a:spLocks noChangeArrowheads="1"/>
          </p:cNvSpPr>
          <p:nvPr/>
        </p:nvSpPr>
        <p:spPr bwMode="auto">
          <a:xfrm>
            <a:off x="4838700" y="2438400"/>
            <a:ext cx="644525"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Document </a:t>
            </a:r>
            <a:endParaRPr kumimoji="1" lang="en-US"/>
          </a:p>
        </p:txBody>
      </p:sp>
      <p:sp>
        <p:nvSpPr>
          <p:cNvPr id="26844" name="Rectangle 229"/>
          <p:cNvSpPr>
            <a:spLocks noChangeArrowheads="1"/>
          </p:cNvSpPr>
          <p:nvPr/>
        </p:nvSpPr>
        <p:spPr bwMode="auto">
          <a:xfrm>
            <a:off x="5437188" y="2406650"/>
            <a:ext cx="103187"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sp>
        <p:nvSpPr>
          <p:cNvPr id="26845" name="Rectangle 230"/>
          <p:cNvSpPr>
            <a:spLocks noChangeArrowheads="1"/>
          </p:cNvSpPr>
          <p:nvPr/>
        </p:nvSpPr>
        <p:spPr bwMode="auto">
          <a:xfrm>
            <a:off x="2408238" y="3754438"/>
            <a:ext cx="1968500" cy="812800"/>
          </a:xfrm>
          <a:prstGeom prst="rect">
            <a:avLst/>
          </a:prstGeom>
          <a:noFill/>
          <a:ln w="9525">
            <a:noFill/>
            <a:miter lim="800000"/>
            <a:headEnd/>
            <a:tailEnd/>
          </a:ln>
        </p:spPr>
        <p:txBody>
          <a:bodyPr/>
          <a:lstStyle/>
          <a:p>
            <a:endParaRPr lang="ar-SA"/>
          </a:p>
        </p:txBody>
      </p:sp>
      <p:sp>
        <p:nvSpPr>
          <p:cNvPr id="26846" name="Rectangle 231"/>
          <p:cNvSpPr>
            <a:spLocks noChangeArrowheads="1"/>
          </p:cNvSpPr>
          <p:nvPr/>
        </p:nvSpPr>
        <p:spPr bwMode="auto">
          <a:xfrm>
            <a:off x="2500313" y="3795713"/>
            <a:ext cx="1271587" cy="115887"/>
          </a:xfrm>
          <a:prstGeom prst="rect">
            <a:avLst/>
          </a:prstGeom>
          <a:solidFill>
            <a:srgbClr val="FFFF00"/>
          </a:solidFill>
          <a:ln w="9525">
            <a:noFill/>
            <a:miter lim="800000"/>
            <a:headEnd/>
            <a:tailEnd/>
          </a:ln>
        </p:spPr>
        <p:txBody>
          <a:bodyPr/>
          <a:lstStyle/>
          <a:p>
            <a:endParaRPr lang="ar-SA"/>
          </a:p>
        </p:txBody>
      </p:sp>
      <p:sp>
        <p:nvSpPr>
          <p:cNvPr id="26847" name="Rectangle 232"/>
          <p:cNvSpPr>
            <a:spLocks noChangeArrowheads="1"/>
          </p:cNvSpPr>
          <p:nvPr/>
        </p:nvSpPr>
        <p:spPr bwMode="auto">
          <a:xfrm>
            <a:off x="2500313" y="3797300"/>
            <a:ext cx="1346200"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Nutrition Monitoring and </a:t>
            </a:r>
            <a:endParaRPr kumimoji="1" lang="en-US"/>
          </a:p>
        </p:txBody>
      </p:sp>
      <p:sp>
        <p:nvSpPr>
          <p:cNvPr id="26848" name="Rectangle 233"/>
          <p:cNvSpPr>
            <a:spLocks noChangeArrowheads="1"/>
          </p:cNvSpPr>
          <p:nvPr/>
        </p:nvSpPr>
        <p:spPr bwMode="auto">
          <a:xfrm>
            <a:off x="2500313" y="3911600"/>
            <a:ext cx="538162" cy="117475"/>
          </a:xfrm>
          <a:prstGeom prst="rect">
            <a:avLst/>
          </a:prstGeom>
          <a:solidFill>
            <a:srgbClr val="FFFF00"/>
          </a:solidFill>
          <a:ln w="9525">
            <a:noFill/>
            <a:miter lim="800000"/>
            <a:headEnd/>
            <a:tailEnd/>
          </a:ln>
        </p:spPr>
        <p:txBody>
          <a:bodyPr/>
          <a:lstStyle/>
          <a:p>
            <a:endParaRPr lang="ar-SA"/>
          </a:p>
        </p:txBody>
      </p:sp>
      <p:sp>
        <p:nvSpPr>
          <p:cNvPr id="26849" name="Rectangle 234"/>
          <p:cNvSpPr>
            <a:spLocks noChangeArrowheads="1"/>
          </p:cNvSpPr>
          <p:nvPr/>
        </p:nvSpPr>
        <p:spPr bwMode="auto">
          <a:xfrm>
            <a:off x="2500313" y="3913188"/>
            <a:ext cx="584200"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Evaluation</a:t>
            </a:r>
            <a:endParaRPr kumimoji="1" lang="en-US"/>
          </a:p>
        </p:txBody>
      </p:sp>
      <p:sp>
        <p:nvSpPr>
          <p:cNvPr id="26850" name="Rectangle 235"/>
          <p:cNvSpPr>
            <a:spLocks noChangeArrowheads="1"/>
          </p:cNvSpPr>
          <p:nvPr/>
        </p:nvSpPr>
        <p:spPr bwMode="auto">
          <a:xfrm>
            <a:off x="3038475" y="3913188"/>
            <a:ext cx="79375"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 </a:t>
            </a:r>
            <a:endParaRPr kumimoji="1" lang="en-US"/>
          </a:p>
        </p:txBody>
      </p:sp>
      <p:sp>
        <p:nvSpPr>
          <p:cNvPr id="26851" name="Rectangle 236"/>
          <p:cNvSpPr>
            <a:spLocks noChangeArrowheads="1"/>
          </p:cNvSpPr>
          <p:nvPr/>
        </p:nvSpPr>
        <p:spPr bwMode="auto">
          <a:xfrm>
            <a:off x="2500313" y="4030663"/>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852" name="Rectangle 237"/>
          <p:cNvSpPr>
            <a:spLocks noChangeArrowheads="1"/>
          </p:cNvSpPr>
          <p:nvPr/>
        </p:nvSpPr>
        <p:spPr bwMode="auto">
          <a:xfrm>
            <a:off x="2592388" y="4030663"/>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853" name="Rectangle 238"/>
          <p:cNvSpPr>
            <a:spLocks noChangeArrowheads="1"/>
          </p:cNvSpPr>
          <p:nvPr/>
        </p:nvSpPr>
        <p:spPr bwMode="auto">
          <a:xfrm>
            <a:off x="2732088" y="4030663"/>
            <a:ext cx="8509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Monitor progress</a:t>
            </a:r>
            <a:endParaRPr kumimoji="1" lang="en-US"/>
          </a:p>
        </p:txBody>
      </p:sp>
      <p:sp>
        <p:nvSpPr>
          <p:cNvPr id="26854" name="Rectangle 239"/>
          <p:cNvSpPr>
            <a:spLocks noChangeArrowheads="1"/>
          </p:cNvSpPr>
          <p:nvPr/>
        </p:nvSpPr>
        <p:spPr bwMode="auto">
          <a:xfrm>
            <a:off x="3532188" y="4030663"/>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855" name="Rectangle 240"/>
          <p:cNvSpPr>
            <a:spLocks noChangeArrowheads="1"/>
          </p:cNvSpPr>
          <p:nvPr/>
        </p:nvSpPr>
        <p:spPr bwMode="auto">
          <a:xfrm>
            <a:off x="2500313" y="4146550"/>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856" name="Rectangle 241"/>
          <p:cNvSpPr>
            <a:spLocks noChangeArrowheads="1"/>
          </p:cNvSpPr>
          <p:nvPr/>
        </p:nvSpPr>
        <p:spPr bwMode="auto">
          <a:xfrm>
            <a:off x="2592388" y="4146550"/>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857" name="Rectangle 242"/>
          <p:cNvSpPr>
            <a:spLocks noChangeArrowheads="1"/>
          </p:cNvSpPr>
          <p:nvPr/>
        </p:nvSpPr>
        <p:spPr bwMode="auto">
          <a:xfrm>
            <a:off x="2732088" y="4146550"/>
            <a:ext cx="1389062"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Measure outcome indicators </a:t>
            </a:r>
            <a:endParaRPr kumimoji="1" lang="en-US"/>
          </a:p>
        </p:txBody>
      </p:sp>
      <p:sp>
        <p:nvSpPr>
          <p:cNvPr id="26858" name="Rectangle 243"/>
          <p:cNvSpPr>
            <a:spLocks noChangeArrowheads="1"/>
          </p:cNvSpPr>
          <p:nvPr/>
        </p:nvSpPr>
        <p:spPr bwMode="auto">
          <a:xfrm>
            <a:off x="4075113" y="4146550"/>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859" name="Rectangle 244"/>
          <p:cNvSpPr>
            <a:spLocks noChangeArrowheads="1"/>
          </p:cNvSpPr>
          <p:nvPr/>
        </p:nvSpPr>
        <p:spPr bwMode="auto">
          <a:xfrm>
            <a:off x="2500313" y="4264025"/>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860" name="Rectangle 245"/>
          <p:cNvSpPr>
            <a:spLocks noChangeArrowheads="1"/>
          </p:cNvSpPr>
          <p:nvPr/>
        </p:nvSpPr>
        <p:spPr bwMode="auto">
          <a:xfrm>
            <a:off x="2592388" y="4264025"/>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861" name="Rectangle 246"/>
          <p:cNvSpPr>
            <a:spLocks noChangeArrowheads="1"/>
          </p:cNvSpPr>
          <p:nvPr/>
        </p:nvSpPr>
        <p:spPr bwMode="auto">
          <a:xfrm>
            <a:off x="2732088" y="4264025"/>
            <a:ext cx="922337"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Evaluate outcomes</a:t>
            </a:r>
            <a:endParaRPr kumimoji="1" lang="en-US"/>
          </a:p>
        </p:txBody>
      </p:sp>
      <p:sp>
        <p:nvSpPr>
          <p:cNvPr id="26862" name="Rectangle 247"/>
          <p:cNvSpPr>
            <a:spLocks noChangeArrowheads="1"/>
          </p:cNvSpPr>
          <p:nvPr/>
        </p:nvSpPr>
        <p:spPr bwMode="auto">
          <a:xfrm>
            <a:off x="3608388" y="4264025"/>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863" name="Rectangle 248"/>
          <p:cNvSpPr>
            <a:spLocks noChangeArrowheads="1"/>
          </p:cNvSpPr>
          <p:nvPr/>
        </p:nvSpPr>
        <p:spPr bwMode="auto">
          <a:xfrm>
            <a:off x="2500313" y="4381500"/>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864" name="Rectangle 249"/>
          <p:cNvSpPr>
            <a:spLocks noChangeArrowheads="1"/>
          </p:cNvSpPr>
          <p:nvPr/>
        </p:nvSpPr>
        <p:spPr bwMode="auto">
          <a:xfrm>
            <a:off x="2592388" y="4381500"/>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865" name="Rectangle 250"/>
          <p:cNvSpPr>
            <a:spLocks noChangeArrowheads="1"/>
          </p:cNvSpPr>
          <p:nvPr/>
        </p:nvSpPr>
        <p:spPr bwMode="auto">
          <a:xfrm>
            <a:off x="2732088" y="4381500"/>
            <a:ext cx="52705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Document</a:t>
            </a:r>
            <a:endParaRPr kumimoji="1" lang="en-US"/>
          </a:p>
        </p:txBody>
      </p:sp>
      <p:sp>
        <p:nvSpPr>
          <p:cNvPr id="26866" name="Rectangle 251"/>
          <p:cNvSpPr>
            <a:spLocks noChangeArrowheads="1"/>
          </p:cNvSpPr>
          <p:nvPr/>
        </p:nvSpPr>
        <p:spPr bwMode="auto">
          <a:xfrm>
            <a:off x="3213100" y="4381500"/>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grpSp>
        <p:nvGrpSpPr>
          <p:cNvPr id="4" name="Group 252"/>
          <p:cNvGrpSpPr>
            <a:grpSpLocks/>
          </p:cNvGrpSpPr>
          <p:nvPr/>
        </p:nvGrpSpPr>
        <p:grpSpPr bwMode="auto">
          <a:xfrm>
            <a:off x="4148138" y="3819525"/>
            <a:ext cx="539750" cy="1908175"/>
            <a:chOff x="2613" y="2406"/>
            <a:chExt cx="340" cy="1202"/>
          </a:xfrm>
        </p:grpSpPr>
        <p:sp>
          <p:nvSpPr>
            <p:cNvPr id="27084" name="Line 253"/>
            <p:cNvSpPr>
              <a:spLocks noChangeShapeType="1"/>
            </p:cNvSpPr>
            <p:nvPr/>
          </p:nvSpPr>
          <p:spPr bwMode="auto">
            <a:xfrm flipH="1">
              <a:off x="2646" y="2406"/>
              <a:ext cx="307" cy="1145"/>
            </a:xfrm>
            <a:prstGeom prst="line">
              <a:avLst/>
            </a:prstGeom>
            <a:noFill/>
            <a:ln w="12700">
              <a:solidFill>
                <a:srgbClr val="000000"/>
              </a:solidFill>
              <a:round/>
              <a:headEnd/>
              <a:tailEnd/>
            </a:ln>
          </p:spPr>
          <p:txBody>
            <a:bodyPr/>
            <a:lstStyle/>
            <a:p>
              <a:endParaRPr lang="en-US"/>
            </a:p>
          </p:txBody>
        </p:sp>
        <p:sp>
          <p:nvSpPr>
            <p:cNvPr id="27085" name="Freeform 254"/>
            <p:cNvSpPr>
              <a:spLocks/>
            </p:cNvSpPr>
            <p:nvPr/>
          </p:nvSpPr>
          <p:spPr bwMode="auto">
            <a:xfrm>
              <a:off x="2613" y="3542"/>
              <a:ext cx="67" cy="66"/>
            </a:xfrm>
            <a:custGeom>
              <a:avLst/>
              <a:gdLst>
                <a:gd name="T0" fmla="*/ 0 w 135"/>
                <a:gd name="T1" fmla="*/ 0 h 131"/>
                <a:gd name="T2" fmla="*/ 35 w 135"/>
                <a:gd name="T3" fmla="*/ 131 h 131"/>
                <a:gd name="T4" fmla="*/ 135 w 135"/>
                <a:gd name="T5" fmla="*/ 29 h 131"/>
                <a:gd name="T6" fmla="*/ 0 w 135"/>
                <a:gd name="T7" fmla="*/ 0 h 131"/>
                <a:gd name="T8" fmla="*/ 0 60000 65536"/>
                <a:gd name="T9" fmla="*/ 0 60000 65536"/>
                <a:gd name="T10" fmla="*/ 0 60000 65536"/>
                <a:gd name="T11" fmla="*/ 0 60000 65536"/>
                <a:gd name="T12" fmla="*/ 0 w 135"/>
                <a:gd name="T13" fmla="*/ 0 h 131"/>
                <a:gd name="T14" fmla="*/ 135 w 135"/>
                <a:gd name="T15" fmla="*/ 131 h 131"/>
              </a:gdLst>
              <a:ahLst/>
              <a:cxnLst>
                <a:cxn ang="T8">
                  <a:pos x="T0" y="T1"/>
                </a:cxn>
                <a:cxn ang="T9">
                  <a:pos x="T2" y="T3"/>
                </a:cxn>
                <a:cxn ang="T10">
                  <a:pos x="T4" y="T5"/>
                </a:cxn>
                <a:cxn ang="T11">
                  <a:pos x="T6" y="T7"/>
                </a:cxn>
              </a:cxnLst>
              <a:rect l="T12" t="T13" r="T14" b="T15"/>
              <a:pathLst>
                <a:path w="135" h="131">
                  <a:moveTo>
                    <a:pt x="0" y="0"/>
                  </a:moveTo>
                  <a:lnTo>
                    <a:pt x="35" y="131"/>
                  </a:lnTo>
                  <a:lnTo>
                    <a:pt x="135" y="29"/>
                  </a:lnTo>
                  <a:lnTo>
                    <a:pt x="0" y="0"/>
                  </a:lnTo>
                  <a:close/>
                </a:path>
              </a:pathLst>
            </a:custGeom>
            <a:solidFill>
              <a:srgbClr val="000000"/>
            </a:solidFill>
            <a:ln w="9525">
              <a:noFill/>
              <a:round/>
              <a:headEnd/>
              <a:tailEnd/>
            </a:ln>
          </p:spPr>
          <p:txBody>
            <a:bodyPr/>
            <a:lstStyle/>
            <a:p>
              <a:endParaRPr lang="en-US"/>
            </a:p>
          </p:txBody>
        </p:sp>
      </p:grpSp>
      <p:sp>
        <p:nvSpPr>
          <p:cNvPr id="26868" name="Rectangle 255"/>
          <p:cNvSpPr>
            <a:spLocks noChangeArrowheads="1"/>
          </p:cNvSpPr>
          <p:nvPr/>
        </p:nvSpPr>
        <p:spPr bwMode="auto">
          <a:xfrm>
            <a:off x="5416550" y="3146425"/>
            <a:ext cx="1854200" cy="1117600"/>
          </a:xfrm>
          <a:prstGeom prst="rect">
            <a:avLst/>
          </a:prstGeom>
          <a:noFill/>
          <a:ln w="9525">
            <a:noFill/>
            <a:miter lim="800000"/>
            <a:headEnd/>
            <a:tailEnd/>
          </a:ln>
        </p:spPr>
        <p:txBody>
          <a:bodyPr/>
          <a:lstStyle/>
          <a:p>
            <a:endParaRPr lang="ar-SA"/>
          </a:p>
        </p:txBody>
      </p:sp>
      <p:sp>
        <p:nvSpPr>
          <p:cNvPr id="26869" name="Rectangle 256"/>
          <p:cNvSpPr>
            <a:spLocks noChangeArrowheads="1"/>
          </p:cNvSpPr>
          <p:nvPr/>
        </p:nvSpPr>
        <p:spPr bwMode="auto">
          <a:xfrm>
            <a:off x="5510213" y="3186113"/>
            <a:ext cx="1106487" cy="115887"/>
          </a:xfrm>
          <a:prstGeom prst="rect">
            <a:avLst/>
          </a:prstGeom>
          <a:solidFill>
            <a:srgbClr val="FFFF00"/>
          </a:solidFill>
          <a:ln w="9525">
            <a:noFill/>
            <a:miter lim="800000"/>
            <a:headEnd/>
            <a:tailEnd/>
          </a:ln>
        </p:spPr>
        <p:txBody>
          <a:bodyPr/>
          <a:lstStyle/>
          <a:p>
            <a:endParaRPr lang="ar-SA"/>
          </a:p>
        </p:txBody>
      </p:sp>
      <p:sp>
        <p:nvSpPr>
          <p:cNvPr id="26870" name="Rectangle 257"/>
          <p:cNvSpPr>
            <a:spLocks noChangeArrowheads="1"/>
          </p:cNvSpPr>
          <p:nvPr/>
        </p:nvSpPr>
        <p:spPr bwMode="auto">
          <a:xfrm>
            <a:off x="5510213" y="3187700"/>
            <a:ext cx="1149350"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Nutrition Intervention</a:t>
            </a:r>
            <a:endParaRPr kumimoji="1" lang="en-US"/>
          </a:p>
        </p:txBody>
      </p:sp>
      <p:sp>
        <p:nvSpPr>
          <p:cNvPr id="26871" name="Rectangle 258"/>
          <p:cNvSpPr>
            <a:spLocks noChangeArrowheads="1"/>
          </p:cNvSpPr>
          <p:nvPr/>
        </p:nvSpPr>
        <p:spPr bwMode="auto">
          <a:xfrm>
            <a:off x="6616700" y="3187700"/>
            <a:ext cx="79375"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 </a:t>
            </a:r>
            <a:endParaRPr kumimoji="1" lang="en-US"/>
          </a:p>
        </p:txBody>
      </p:sp>
      <p:sp>
        <p:nvSpPr>
          <p:cNvPr id="26872" name="Rectangle 259"/>
          <p:cNvSpPr>
            <a:spLocks noChangeArrowheads="1"/>
          </p:cNvSpPr>
          <p:nvPr/>
        </p:nvSpPr>
        <p:spPr bwMode="auto">
          <a:xfrm>
            <a:off x="5510213" y="3303588"/>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873" name="Rectangle 260"/>
          <p:cNvSpPr>
            <a:spLocks noChangeArrowheads="1"/>
          </p:cNvSpPr>
          <p:nvPr/>
        </p:nvSpPr>
        <p:spPr bwMode="auto">
          <a:xfrm>
            <a:off x="5602288" y="3303588"/>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874" name="Rectangle 261"/>
          <p:cNvSpPr>
            <a:spLocks noChangeArrowheads="1"/>
          </p:cNvSpPr>
          <p:nvPr/>
        </p:nvSpPr>
        <p:spPr bwMode="auto">
          <a:xfrm>
            <a:off x="5624513" y="3303588"/>
            <a:ext cx="1277937"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Plan nutrition intervention</a:t>
            </a:r>
            <a:endParaRPr kumimoji="1" lang="en-US"/>
          </a:p>
        </p:txBody>
      </p:sp>
      <p:sp>
        <p:nvSpPr>
          <p:cNvPr id="26875" name="Rectangle 262"/>
          <p:cNvSpPr>
            <a:spLocks noChangeArrowheads="1"/>
          </p:cNvSpPr>
          <p:nvPr/>
        </p:nvSpPr>
        <p:spPr bwMode="auto">
          <a:xfrm>
            <a:off x="6848475" y="3302000"/>
            <a:ext cx="79375"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 </a:t>
            </a:r>
            <a:endParaRPr kumimoji="1" lang="en-US"/>
          </a:p>
        </p:txBody>
      </p:sp>
      <p:sp>
        <p:nvSpPr>
          <p:cNvPr id="26876" name="Rectangle 263"/>
          <p:cNvSpPr>
            <a:spLocks noChangeArrowheads="1"/>
          </p:cNvSpPr>
          <p:nvPr/>
        </p:nvSpPr>
        <p:spPr bwMode="auto">
          <a:xfrm>
            <a:off x="5624513" y="3417888"/>
            <a:ext cx="122237" cy="144462"/>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Symbol" pitchFamily="18" charset="2"/>
              </a:rPr>
              <a:t>·</a:t>
            </a:r>
            <a:endParaRPr kumimoji="1" lang="en-US"/>
          </a:p>
        </p:txBody>
      </p:sp>
      <p:sp>
        <p:nvSpPr>
          <p:cNvPr id="26877" name="Rectangle 264"/>
          <p:cNvSpPr>
            <a:spLocks noChangeArrowheads="1"/>
          </p:cNvSpPr>
          <p:nvPr/>
        </p:nvSpPr>
        <p:spPr bwMode="auto">
          <a:xfrm>
            <a:off x="5676900" y="3417888"/>
            <a:ext cx="98425" cy="144462"/>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Symbol" pitchFamily="18" charset="2"/>
              </a:rPr>
              <a:t> </a:t>
            </a:r>
            <a:endParaRPr kumimoji="1" lang="en-US"/>
          </a:p>
        </p:txBody>
      </p:sp>
      <p:sp>
        <p:nvSpPr>
          <p:cNvPr id="26878" name="Rectangle 265"/>
          <p:cNvSpPr>
            <a:spLocks noChangeArrowheads="1"/>
          </p:cNvSpPr>
          <p:nvPr/>
        </p:nvSpPr>
        <p:spPr bwMode="auto">
          <a:xfrm>
            <a:off x="5740400" y="3429000"/>
            <a:ext cx="1020763"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Formulate goals and </a:t>
            </a:r>
            <a:endParaRPr kumimoji="1" lang="en-US"/>
          </a:p>
        </p:txBody>
      </p:sp>
      <p:sp>
        <p:nvSpPr>
          <p:cNvPr id="26879" name="Rectangle 266"/>
          <p:cNvSpPr>
            <a:spLocks noChangeArrowheads="1"/>
          </p:cNvSpPr>
          <p:nvPr/>
        </p:nvSpPr>
        <p:spPr bwMode="auto">
          <a:xfrm>
            <a:off x="5938838" y="3544888"/>
            <a:ext cx="1057275" cy="122237"/>
          </a:xfrm>
          <a:prstGeom prst="rect">
            <a:avLst/>
          </a:prstGeom>
          <a:noFill/>
          <a:ln w="9525">
            <a:noFill/>
            <a:miter lim="800000"/>
            <a:headEnd/>
            <a:tailEnd/>
          </a:ln>
        </p:spPr>
        <p:txBody>
          <a:bodyPr wrap="none" lIns="0" tIns="0" rIns="0" bIns="0">
            <a:spAutoFit/>
          </a:bodyPr>
          <a:lstStyle/>
          <a:p>
            <a:r>
              <a:rPr kumimoji="1" lang="en-US" sz="800">
                <a:solidFill>
                  <a:srgbClr val="000000"/>
                </a:solidFill>
              </a:rPr>
              <a:t>determine a plan of action</a:t>
            </a:r>
            <a:endParaRPr kumimoji="1" lang="en-US"/>
          </a:p>
        </p:txBody>
      </p:sp>
      <p:sp>
        <p:nvSpPr>
          <p:cNvPr id="26880" name="Rectangle 267"/>
          <p:cNvSpPr>
            <a:spLocks noChangeArrowheads="1"/>
          </p:cNvSpPr>
          <p:nvPr/>
        </p:nvSpPr>
        <p:spPr bwMode="auto">
          <a:xfrm>
            <a:off x="6950075" y="3541713"/>
            <a:ext cx="79375"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 </a:t>
            </a:r>
            <a:endParaRPr kumimoji="1" lang="en-US"/>
          </a:p>
        </p:txBody>
      </p:sp>
      <p:sp>
        <p:nvSpPr>
          <p:cNvPr id="26881" name="Rectangle 268"/>
          <p:cNvSpPr>
            <a:spLocks noChangeArrowheads="1"/>
          </p:cNvSpPr>
          <p:nvPr/>
        </p:nvSpPr>
        <p:spPr bwMode="auto">
          <a:xfrm>
            <a:off x="5510213" y="3660775"/>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882" name="Rectangle 269"/>
          <p:cNvSpPr>
            <a:spLocks noChangeArrowheads="1"/>
          </p:cNvSpPr>
          <p:nvPr/>
        </p:nvSpPr>
        <p:spPr bwMode="auto">
          <a:xfrm>
            <a:off x="5602288" y="3660775"/>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883" name="Rectangle 270"/>
          <p:cNvSpPr>
            <a:spLocks noChangeArrowheads="1"/>
          </p:cNvSpPr>
          <p:nvPr/>
        </p:nvSpPr>
        <p:spPr bwMode="auto">
          <a:xfrm>
            <a:off x="5703888" y="3657600"/>
            <a:ext cx="1611312" cy="122238"/>
          </a:xfrm>
          <a:prstGeom prst="rect">
            <a:avLst/>
          </a:prstGeom>
          <a:noFill/>
          <a:ln w="9525">
            <a:noFill/>
            <a:miter lim="800000"/>
            <a:headEnd/>
            <a:tailEnd/>
          </a:ln>
        </p:spPr>
        <p:txBody>
          <a:bodyPr lIns="0" tIns="0" rIns="0" bIns="0">
            <a:spAutoFit/>
          </a:bodyPr>
          <a:lstStyle/>
          <a:p>
            <a:r>
              <a:rPr kumimoji="1" lang="en-US" sz="800">
                <a:solidFill>
                  <a:srgbClr val="000000"/>
                </a:solidFill>
              </a:rPr>
              <a:t>Implement the nutrition intervention</a:t>
            </a:r>
            <a:endParaRPr kumimoji="1" lang="en-US"/>
          </a:p>
        </p:txBody>
      </p:sp>
      <p:sp>
        <p:nvSpPr>
          <p:cNvPr id="26884" name="Rectangle 271"/>
          <p:cNvSpPr>
            <a:spLocks noChangeArrowheads="1"/>
          </p:cNvSpPr>
          <p:nvPr/>
        </p:nvSpPr>
        <p:spPr bwMode="auto">
          <a:xfrm>
            <a:off x="6126163" y="3659188"/>
            <a:ext cx="79375"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 </a:t>
            </a:r>
            <a:endParaRPr kumimoji="1" lang="en-US"/>
          </a:p>
        </p:txBody>
      </p:sp>
      <p:sp>
        <p:nvSpPr>
          <p:cNvPr id="26885" name="Rectangle 272"/>
          <p:cNvSpPr>
            <a:spLocks noChangeArrowheads="1"/>
          </p:cNvSpPr>
          <p:nvPr/>
        </p:nvSpPr>
        <p:spPr bwMode="auto">
          <a:xfrm>
            <a:off x="7142163" y="3659188"/>
            <a:ext cx="79375" cy="136525"/>
          </a:xfrm>
          <a:prstGeom prst="rect">
            <a:avLst/>
          </a:prstGeom>
          <a:noFill/>
          <a:ln w="9525">
            <a:noFill/>
            <a:miter lim="800000"/>
            <a:headEnd/>
            <a:tailEnd/>
          </a:ln>
        </p:spPr>
        <p:txBody>
          <a:bodyPr wrap="none" lIns="0" tIns="0" rIns="0" bIns="0">
            <a:spAutoFit/>
          </a:bodyPr>
          <a:lstStyle/>
          <a:p>
            <a:pPr algn="r"/>
            <a:r>
              <a:rPr kumimoji="1" lang="en-US" sz="800" b="1">
                <a:solidFill>
                  <a:srgbClr val="000000"/>
                </a:solidFill>
              </a:rPr>
              <a:t> </a:t>
            </a:r>
            <a:endParaRPr kumimoji="1" lang="en-US"/>
          </a:p>
        </p:txBody>
      </p:sp>
      <p:sp>
        <p:nvSpPr>
          <p:cNvPr id="26886" name="Rectangle 273"/>
          <p:cNvSpPr>
            <a:spLocks noChangeArrowheads="1"/>
          </p:cNvSpPr>
          <p:nvPr/>
        </p:nvSpPr>
        <p:spPr bwMode="auto">
          <a:xfrm>
            <a:off x="5624513" y="3775075"/>
            <a:ext cx="122237" cy="144463"/>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Symbol" pitchFamily="18" charset="2"/>
              </a:rPr>
              <a:t>·</a:t>
            </a:r>
            <a:endParaRPr kumimoji="1" lang="en-US"/>
          </a:p>
        </p:txBody>
      </p:sp>
      <p:sp>
        <p:nvSpPr>
          <p:cNvPr id="26887" name="Rectangle 274"/>
          <p:cNvSpPr>
            <a:spLocks noChangeArrowheads="1"/>
          </p:cNvSpPr>
          <p:nvPr/>
        </p:nvSpPr>
        <p:spPr bwMode="auto">
          <a:xfrm>
            <a:off x="5676900" y="3775075"/>
            <a:ext cx="98425" cy="144463"/>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Symbol" pitchFamily="18" charset="2"/>
              </a:rPr>
              <a:t> </a:t>
            </a:r>
            <a:endParaRPr kumimoji="1" lang="en-US"/>
          </a:p>
        </p:txBody>
      </p:sp>
      <p:sp>
        <p:nvSpPr>
          <p:cNvPr id="26888" name="Rectangle 275"/>
          <p:cNvSpPr>
            <a:spLocks noChangeArrowheads="1"/>
          </p:cNvSpPr>
          <p:nvPr/>
        </p:nvSpPr>
        <p:spPr bwMode="auto">
          <a:xfrm>
            <a:off x="5867400" y="3786188"/>
            <a:ext cx="1287463" cy="122237"/>
          </a:xfrm>
          <a:prstGeom prst="rect">
            <a:avLst/>
          </a:prstGeom>
          <a:noFill/>
          <a:ln w="9525">
            <a:noFill/>
            <a:miter lim="800000"/>
            <a:headEnd/>
            <a:tailEnd/>
          </a:ln>
        </p:spPr>
        <p:txBody>
          <a:bodyPr lIns="0" tIns="0" rIns="0" bIns="0">
            <a:spAutoFit/>
          </a:bodyPr>
          <a:lstStyle/>
          <a:p>
            <a:r>
              <a:rPr kumimoji="1" lang="en-US" sz="800">
                <a:solidFill>
                  <a:srgbClr val="000000"/>
                </a:solidFill>
              </a:rPr>
              <a:t>Care is delivered and actions </a:t>
            </a:r>
            <a:endParaRPr kumimoji="1" lang="en-US"/>
          </a:p>
        </p:txBody>
      </p:sp>
      <p:sp>
        <p:nvSpPr>
          <p:cNvPr id="26889" name="Rectangle 276"/>
          <p:cNvSpPr>
            <a:spLocks noChangeArrowheads="1"/>
          </p:cNvSpPr>
          <p:nvPr/>
        </p:nvSpPr>
        <p:spPr bwMode="auto">
          <a:xfrm>
            <a:off x="5740400" y="3902075"/>
            <a:ext cx="715963"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are carried out</a:t>
            </a:r>
            <a:endParaRPr kumimoji="1" lang="en-US"/>
          </a:p>
        </p:txBody>
      </p:sp>
      <p:sp>
        <p:nvSpPr>
          <p:cNvPr id="26890" name="Rectangle 277"/>
          <p:cNvSpPr>
            <a:spLocks noChangeArrowheads="1"/>
          </p:cNvSpPr>
          <p:nvPr/>
        </p:nvSpPr>
        <p:spPr bwMode="auto">
          <a:xfrm>
            <a:off x="6410325" y="3902075"/>
            <a:ext cx="7620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 </a:t>
            </a:r>
            <a:endParaRPr kumimoji="1" lang="en-US"/>
          </a:p>
        </p:txBody>
      </p:sp>
      <p:sp>
        <p:nvSpPr>
          <p:cNvPr id="26891" name="Rectangle 278"/>
          <p:cNvSpPr>
            <a:spLocks noChangeArrowheads="1"/>
          </p:cNvSpPr>
          <p:nvPr/>
        </p:nvSpPr>
        <p:spPr bwMode="auto">
          <a:xfrm>
            <a:off x="5510213" y="4019550"/>
            <a:ext cx="195262"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Ø</a:t>
            </a:r>
            <a:endParaRPr kumimoji="1" lang="en-US"/>
          </a:p>
        </p:txBody>
      </p:sp>
      <p:sp>
        <p:nvSpPr>
          <p:cNvPr id="26892" name="Rectangle 279"/>
          <p:cNvSpPr>
            <a:spLocks noChangeArrowheads="1"/>
          </p:cNvSpPr>
          <p:nvPr/>
        </p:nvSpPr>
        <p:spPr bwMode="auto">
          <a:xfrm>
            <a:off x="5602288" y="4019550"/>
            <a:ext cx="219075" cy="13335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latin typeface="Wingdings" pitchFamily="2" charset="2"/>
              </a:rPr>
              <a:t> </a:t>
            </a:r>
            <a:endParaRPr kumimoji="1" lang="en-US"/>
          </a:p>
        </p:txBody>
      </p:sp>
      <p:sp>
        <p:nvSpPr>
          <p:cNvPr id="26893" name="Rectangle 280"/>
          <p:cNvSpPr>
            <a:spLocks noChangeArrowheads="1"/>
          </p:cNvSpPr>
          <p:nvPr/>
        </p:nvSpPr>
        <p:spPr bwMode="auto">
          <a:xfrm>
            <a:off x="5726113" y="4019550"/>
            <a:ext cx="393700" cy="122238"/>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Documen</a:t>
            </a:r>
            <a:endParaRPr kumimoji="1" lang="en-US"/>
          </a:p>
        </p:txBody>
      </p:sp>
      <p:sp>
        <p:nvSpPr>
          <p:cNvPr id="26894" name="Rectangle 281"/>
          <p:cNvSpPr>
            <a:spLocks noChangeArrowheads="1"/>
          </p:cNvSpPr>
          <p:nvPr/>
        </p:nvSpPr>
        <p:spPr bwMode="auto">
          <a:xfrm>
            <a:off x="6073775" y="4019550"/>
            <a:ext cx="79375"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t</a:t>
            </a:r>
            <a:endParaRPr kumimoji="1" lang="en-US"/>
          </a:p>
        </p:txBody>
      </p:sp>
      <p:sp>
        <p:nvSpPr>
          <p:cNvPr id="26895" name="Rectangle 282"/>
          <p:cNvSpPr>
            <a:spLocks noChangeArrowheads="1"/>
          </p:cNvSpPr>
          <p:nvPr/>
        </p:nvSpPr>
        <p:spPr bwMode="auto">
          <a:xfrm>
            <a:off x="5510213" y="4135438"/>
            <a:ext cx="98425" cy="169862"/>
          </a:xfrm>
          <a:prstGeom prst="rect">
            <a:avLst/>
          </a:prstGeom>
          <a:noFill/>
          <a:ln w="9525">
            <a:noFill/>
            <a:miter lim="800000"/>
            <a:headEnd/>
            <a:tailEnd/>
          </a:ln>
        </p:spPr>
        <p:txBody>
          <a:bodyPr wrap="none" lIns="0" tIns="0" rIns="0" bIns="0">
            <a:spAutoFit/>
          </a:bodyPr>
          <a:lstStyle/>
          <a:p>
            <a:pPr algn="r"/>
            <a:r>
              <a:rPr kumimoji="1" lang="en-US" sz="1000" b="1">
                <a:solidFill>
                  <a:srgbClr val="000000"/>
                </a:solidFill>
              </a:rPr>
              <a:t> </a:t>
            </a:r>
            <a:endParaRPr kumimoji="1" lang="en-US"/>
          </a:p>
        </p:txBody>
      </p:sp>
      <p:grpSp>
        <p:nvGrpSpPr>
          <p:cNvPr id="5" name="Group 283"/>
          <p:cNvGrpSpPr>
            <a:grpSpLocks/>
          </p:cNvGrpSpPr>
          <p:nvPr/>
        </p:nvGrpSpPr>
        <p:grpSpPr bwMode="auto">
          <a:xfrm>
            <a:off x="8154988" y="2593975"/>
            <a:ext cx="354012" cy="1587500"/>
            <a:chOff x="5137" y="1634"/>
            <a:chExt cx="223" cy="1000"/>
          </a:xfrm>
        </p:grpSpPr>
        <p:sp>
          <p:nvSpPr>
            <p:cNvPr id="27067" name="Freeform 284"/>
            <p:cNvSpPr>
              <a:spLocks/>
            </p:cNvSpPr>
            <p:nvPr/>
          </p:nvSpPr>
          <p:spPr bwMode="auto">
            <a:xfrm>
              <a:off x="5137" y="1634"/>
              <a:ext cx="125" cy="111"/>
            </a:xfrm>
            <a:custGeom>
              <a:avLst/>
              <a:gdLst>
                <a:gd name="T0" fmla="*/ 152 w 251"/>
                <a:gd name="T1" fmla="*/ 140 h 221"/>
                <a:gd name="T2" fmla="*/ 206 w 251"/>
                <a:gd name="T3" fmla="*/ 111 h 221"/>
                <a:gd name="T4" fmla="*/ 210 w 251"/>
                <a:gd name="T5" fmla="*/ 107 h 221"/>
                <a:gd name="T6" fmla="*/ 212 w 251"/>
                <a:gd name="T7" fmla="*/ 100 h 221"/>
                <a:gd name="T8" fmla="*/ 210 w 251"/>
                <a:gd name="T9" fmla="*/ 90 h 221"/>
                <a:gd name="T10" fmla="*/ 210 w 251"/>
                <a:gd name="T11" fmla="*/ 82 h 221"/>
                <a:gd name="T12" fmla="*/ 247 w 251"/>
                <a:gd name="T13" fmla="*/ 143 h 221"/>
                <a:gd name="T14" fmla="*/ 239 w 251"/>
                <a:gd name="T15" fmla="*/ 134 h 221"/>
                <a:gd name="T16" fmla="*/ 229 w 251"/>
                <a:gd name="T17" fmla="*/ 129 h 221"/>
                <a:gd name="T18" fmla="*/ 220 w 251"/>
                <a:gd name="T19" fmla="*/ 131 h 221"/>
                <a:gd name="T20" fmla="*/ 111 w 251"/>
                <a:gd name="T21" fmla="*/ 189 h 221"/>
                <a:gd name="T22" fmla="*/ 95 w 251"/>
                <a:gd name="T23" fmla="*/ 198 h 221"/>
                <a:gd name="T24" fmla="*/ 93 w 251"/>
                <a:gd name="T25" fmla="*/ 204 h 221"/>
                <a:gd name="T26" fmla="*/ 97 w 251"/>
                <a:gd name="T27" fmla="*/ 215 h 221"/>
                <a:gd name="T28" fmla="*/ 95 w 251"/>
                <a:gd name="T29" fmla="*/ 221 h 221"/>
                <a:gd name="T30" fmla="*/ 60 w 251"/>
                <a:gd name="T31" fmla="*/ 162 h 221"/>
                <a:gd name="T32" fmla="*/ 70 w 251"/>
                <a:gd name="T33" fmla="*/ 174 h 221"/>
                <a:gd name="T34" fmla="*/ 82 w 251"/>
                <a:gd name="T35" fmla="*/ 175 h 221"/>
                <a:gd name="T36" fmla="*/ 97 w 251"/>
                <a:gd name="T37" fmla="*/ 169 h 221"/>
                <a:gd name="T38" fmla="*/ 101 w 251"/>
                <a:gd name="T39" fmla="*/ 82 h 221"/>
                <a:gd name="T40" fmla="*/ 43 w 251"/>
                <a:gd name="T41" fmla="*/ 112 h 221"/>
                <a:gd name="T42" fmla="*/ 37 w 251"/>
                <a:gd name="T43" fmla="*/ 119 h 221"/>
                <a:gd name="T44" fmla="*/ 39 w 251"/>
                <a:gd name="T45" fmla="*/ 128 h 221"/>
                <a:gd name="T46" fmla="*/ 43 w 251"/>
                <a:gd name="T47" fmla="*/ 138 h 221"/>
                <a:gd name="T48" fmla="*/ 0 w 251"/>
                <a:gd name="T49" fmla="*/ 82 h 221"/>
                <a:gd name="T50" fmla="*/ 8 w 251"/>
                <a:gd name="T51" fmla="*/ 85 h 221"/>
                <a:gd name="T52" fmla="*/ 21 w 251"/>
                <a:gd name="T53" fmla="*/ 94 h 221"/>
                <a:gd name="T54" fmla="*/ 29 w 251"/>
                <a:gd name="T55" fmla="*/ 94 h 221"/>
                <a:gd name="T56" fmla="*/ 140 w 251"/>
                <a:gd name="T57" fmla="*/ 34 h 221"/>
                <a:gd name="T58" fmla="*/ 154 w 251"/>
                <a:gd name="T59" fmla="*/ 25 h 221"/>
                <a:gd name="T60" fmla="*/ 156 w 251"/>
                <a:gd name="T61" fmla="*/ 19 h 221"/>
                <a:gd name="T62" fmla="*/ 154 w 251"/>
                <a:gd name="T63" fmla="*/ 8 h 221"/>
                <a:gd name="T64" fmla="*/ 154 w 251"/>
                <a:gd name="T65" fmla="*/ 0 h 221"/>
                <a:gd name="T66" fmla="*/ 189 w 251"/>
                <a:gd name="T67" fmla="*/ 61 h 221"/>
                <a:gd name="T68" fmla="*/ 183 w 251"/>
                <a:gd name="T69" fmla="*/ 51 h 221"/>
                <a:gd name="T70" fmla="*/ 173 w 251"/>
                <a:gd name="T71" fmla="*/ 46 h 221"/>
                <a:gd name="T72" fmla="*/ 163 w 251"/>
                <a:gd name="T73" fmla="*/ 49 h 221"/>
                <a:gd name="T74" fmla="*/ 109 w 251"/>
                <a:gd name="T75" fmla="*/ 77 h 22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51"/>
                <a:gd name="T115" fmla="*/ 0 h 221"/>
                <a:gd name="T116" fmla="*/ 251 w 251"/>
                <a:gd name="T117" fmla="*/ 221 h 22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51" h="221">
                  <a:moveTo>
                    <a:pt x="109" y="77"/>
                  </a:moveTo>
                  <a:lnTo>
                    <a:pt x="152" y="140"/>
                  </a:lnTo>
                  <a:lnTo>
                    <a:pt x="196" y="116"/>
                  </a:lnTo>
                  <a:lnTo>
                    <a:pt x="206" y="111"/>
                  </a:lnTo>
                  <a:lnTo>
                    <a:pt x="210" y="109"/>
                  </a:lnTo>
                  <a:lnTo>
                    <a:pt x="210" y="107"/>
                  </a:lnTo>
                  <a:lnTo>
                    <a:pt x="212" y="104"/>
                  </a:lnTo>
                  <a:lnTo>
                    <a:pt x="212" y="100"/>
                  </a:lnTo>
                  <a:lnTo>
                    <a:pt x="212" y="95"/>
                  </a:lnTo>
                  <a:lnTo>
                    <a:pt x="210" y="90"/>
                  </a:lnTo>
                  <a:lnTo>
                    <a:pt x="206" y="85"/>
                  </a:lnTo>
                  <a:lnTo>
                    <a:pt x="210" y="82"/>
                  </a:lnTo>
                  <a:lnTo>
                    <a:pt x="251" y="140"/>
                  </a:lnTo>
                  <a:lnTo>
                    <a:pt x="247" y="143"/>
                  </a:lnTo>
                  <a:lnTo>
                    <a:pt x="243" y="138"/>
                  </a:lnTo>
                  <a:lnTo>
                    <a:pt x="239" y="134"/>
                  </a:lnTo>
                  <a:lnTo>
                    <a:pt x="233" y="129"/>
                  </a:lnTo>
                  <a:lnTo>
                    <a:pt x="229" y="129"/>
                  </a:lnTo>
                  <a:lnTo>
                    <a:pt x="226" y="129"/>
                  </a:lnTo>
                  <a:lnTo>
                    <a:pt x="220" y="131"/>
                  </a:lnTo>
                  <a:lnTo>
                    <a:pt x="210" y="136"/>
                  </a:lnTo>
                  <a:lnTo>
                    <a:pt x="111" y="189"/>
                  </a:lnTo>
                  <a:lnTo>
                    <a:pt x="101" y="194"/>
                  </a:lnTo>
                  <a:lnTo>
                    <a:pt x="95" y="198"/>
                  </a:lnTo>
                  <a:lnTo>
                    <a:pt x="93" y="201"/>
                  </a:lnTo>
                  <a:lnTo>
                    <a:pt x="93" y="204"/>
                  </a:lnTo>
                  <a:lnTo>
                    <a:pt x="95" y="209"/>
                  </a:lnTo>
                  <a:lnTo>
                    <a:pt x="97" y="215"/>
                  </a:lnTo>
                  <a:lnTo>
                    <a:pt x="101" y="220"/>
                  </a:lnTo>
                  <a:lnTo>
                    <a:pt x="95" y="221"/>
                  </a:lnTo>
                  <a:lnTo>
                    <a:pt x="56" y="165"/>
                  </a:lnTo>
                  <a:lnTo>
                    <a:pt x="60" y="162"/>
                  </a:lnTo>
                  <a:lnTo>
                    <a:pt x="64" y="167"/>
                  </a:lnTo>
                  <a:lnTo>
                    <a:pt x="70" y="174"/>
                  </a:lnTo>
                  <a:lnTo>
                    <a:pt x="78" y="175"/>
                  </a:lnTo>
                  <a:lnTo>
                    <a:pt x="82" y="175"/>
                  </a:lnTo>
                  <a:lnTo>
                    <a:pt x="86" y="175"/>
                  </a:lnTo>
                  <a:lnTo>
                    <a:pt x="97" y="169"/>
                  </a:lnTo>
                  <a:lnTo>
                    <a:pt x="144" y="145"/>
                  </a:lnTo>
                  <a:lnTo>
                    <a:pt x="101" y="82"/>
                  </a:lnTo>
                  <a:lnTo>
                    <a:pt x="53" y="107"/>
                  </a:lnTo>
                  <a:lnTo>
                    <a:pt x="43" y="112"/>
                  </a:lnTo>
                  <a:lnTo>
                    <a:pt x="39" y="116"/>
                  </a:lnTo>
                  <a:lnTo>
                    <a:pt x="37" y="119"/>
                  </a:lnTo>
                  <a:lnTo>
                    <a:pt x="37" y="123"/>
                  </a:lnTo>
                  <a:lnTo>
                    <a:pt x="39" y="128"/>
                  </a:lnTo>
                  <a:lnTo>
                    <a:pt x="41" y="133"/>
                  </a:lnTo>
                  <a:lnTo>
                    <a:pt x="43" y="138"/>
                  </a:lnTo>
                  <a:lnTo>
                    <a:pt x="39" y="140"/>
                  </a:lnTo>
                  <a:lnTo>
                    <a:pt x="0" y="82"/>
                  </a:lnTo>
                  <a:lnTo>
                    <a:pt x="4" y="80"/>
                  </a:lnTo>
                  <a:lnTo>
                    <a:pt x="8" y="85"/>
                  </a:lnTo>
                  <a:lnTo>
                    <a:pt x="14" y="92"/>
                  </a:lnTo>
                  <a:lnTo>
                    <a:pt x="21" y="94"/>
                  </a:lnTo>
                  <a:lnTo>
                    <a:pt x="25" y="94"/>
                  </a:lnTo>
                  <a:lnTo>
                    <a:pt x="29" y="94"/>
                  </a:lnTo>
                  <a:lnTo>
                    <a:pt x="41" y="87"/>
                  </a:lnTo>
                  <a:lnTo>
                    <a:pt x="140" y="34"/>
                  </a:lnTo>
                  <a:lnTo>
                    <a:pt x="150" y="29"/>
                  </a:lnTo>
                  <a:lnTo>
                    <a:pt x="154" y="25"/>
                  </a:lnTo>
                  <a:lnTo>
                    <a:pt x="156" y="22"/>
                  </a:lnTo>
                  <a:lnTo>
                    <a:pt x="156" y="19"/>
                  </a:lnTo>
                  <a:lnTo>
                    <a:pt x="156" y="13"/>
                  </a:lnTo>
                  <a:lnTo>
                    <a:pt x="154" y="8"/>
                  </a:lnTo>
                  <a:lnTo>
                    <a:pt x="150" y="3"/>
                  </a:lnTo>
                  <a:lnTo>
                    <a:pt x="154" y="0"/>
                  </a:lnTo>
                  <a:lnTo>
                    <a:pt x="194" y="58"/>
                  </a:lnTo>
                  <a:lnTo>
                    <a:pt x="189" y="61"/>
                  </a:lnTo>
                  <a:lnTo>
                    <a:pt x="187" y="56"/>
                  </a:lnTo>
                  <a:lnTo>
                    <a:pt x="183" y="51"/>
                  </a:lnTo>
                  <a:lnTo>
                    <a:pt x="177" y="48"/>
                  </a:lnTo>
                  <a:lnTo>
                    <a:pt x="173" y="46"/>
                  </a:lnTo>
                  <a:lnTo>
                    <a:pt x="169" y="48"/>
                  </a:lnTo>
                  <a:lnTo>
                    <a:pt x="163" y="49"/>
                  </a:lnTo>
                  <a:lnTo>
                    <a:pt x="154" y="54"/>
                  </a:lnTo>
                  <a:lnTo>
                    <a:pt x="109" y="77"/>
                  </a:lnTo>
                  <a:close/>
                </a:path>
              </a:pathLst>
            </a:custGeom>
            <a:solidFill>
              <a:srgbClr val="000000"/>
            </a:solidFill>
            <a:ln w="9525">
              <a:solidFill>
                <a:srgbClr val="000000"/>
              </a:solidFill>
              <a:prstDash val="solid"/>
              <a:round/>
              <a:headEnd/>
              <a:tailEnd/>
            </a:ln>
          </p:spPr>
          <p:txBody>
            <a:bodyPr/>
            <a:lstStyle/>
            <a:p>
              <a:endParaRPr lang="en-US"/>
            </a:p>
          </p:txBody>
        </p:sp>
        <p:sp>
          <p:nvSpPr>
            <p:cNvPr id="27068" name="Freeform 285"/>
            <p:cNvSpPr>
              <a:spLocks noEditPoints="1"/>
            </p:cNvSpPr>
            <p:nvPr/>
          </p:nvSpPr>
          <p:spPr bwMode="auto">
            <a:xfrm>
              <a:off x="5185" y="1737"/>
              <a:ext cx="65" cy="47"/>
            </a:xfrm>
            <a:custGeom>
              <a:avLst/>
              <a:gdLst>
                <a:gd name="T0" fmla="*/ 68 w 130"/>
                <a:gd name="T1" fmla="*/ 15 h 94"/>
                <a:gd name="T2" fmla="*/ 57 w 130"/>
                <a:gd name="T3" fmla="*/ 19 h 94"/>
                <a:gd name="T4" fmla="*/ 47 w 130"/>
                <a:gd name="T5" fmla="*/ 24 h 94"/>
                <a:gd name="T6" fmla="*/ 39 w 130"/>
                <a:gd name="T7" fmla="*/ 31 h 94"/>
                <a:gd name="T8" fmla="*/ 33 w 130"/>
                <a:gd name="T9" fmla="*/ 38 h 94"/>
                <a:gd name="T10" fmla="*/ 29 w 130"/>
                <a:gd name="T11" fmla="*/ 46 h 94"/>
                <a:gd name="T12" fmla="*/ 25 w 130"/>
                <a:gd name="T13" fmla="*/ 53 h 94"/>
                <a:gd name="T14" fmla="*/ 25 w 130"/>
                <a:gd name="T15" fmla="*/ 61 h 94"/>
                <a:gd name="T16" fmla="*/ 27 w 130"/>
                <a:gd name="T17" fmla="*/ 68 h 94"/>
                <a:gd name="T18" fmla="*/ 31 w 130"/>
                <a:gd name="T19" fmla="*/ 77 h 94"/>
                <a:gd name="T20" fmla="*/ 41 w 130"/>
                <a:gd name="T21" fmla="*/ 84 h 94"/>
                <a:gd name="T22" fmla="*/ 51 w 130"/>
                <a:gd name="T23" fmla="*/ 87 h 94"/>
                <a:gd name="T24" fmla="*/ 66 w 130"/>
                <a:gd name="T25" fmla="*/ 89 h 94"/>
                <a:gd name="T26" fmla="*/ 64 w 130"/>
                <a:gd name="T27" fmla="*/ 94 h 94"/>
                <a:gd name="T28" fmla="*/ 47 w 130"/>
                <a:gd name="T29" fmla="*/ 94 h 94"/>
                <a:gd name="T30" fmla="*/ 29 w 130"/>
                <a:gd name="T31" fmla="*/ 89 h 94"/>
                <a:gd name="T32" fmla="*/ 20 w 130"/>
                <a:gd name="T33" fmla="*/ 85 h 94"/>
                <a:gd name="T34" fmla="*/ 14 w 130"/>
                <a:gd name="T35" fmla="*/ 80 h 94"/>
                <a:gd name="T36" fmla="*/ 8 w 130"/>
                <a:gd name="T37" fmla="*/ 73 h 94"/>
                <a:gd name="T38" fmla="*/ 4 w 130"/>
                <a:gd name="T39" fmla="*/ 65 h 94"/>
                <a:gd name="T40" fmla="*/ 2 w 130"/>
                <a:gd name="T41" fmla="*/ 56 h 94"/>
                <a:gd name="T42" fmla="*/ 0 w 130"/>
                <a:gd name="T43" fmla="*/ 48 h 94"/>
                <a:gd name="T44" fmla="*/ 4 w 130"/>
                <a:gd name="T45" fmla="*/ 38 h 94"/>
                <a:gd name="T46" fmla="*/ 8 w 130"/>
                <a:gd name="T47" fmla="*/ 29 h 94"/>
                <a:gd name="T48" fmla="*/ 16 w 130"/>
                <a:gd name="T49" fmla="*/ 21 h 94"/>
                <a:gd name="T50" fmla="*/ 24 w 130"/>
                <a:gd name="T51" fmla="*/ 14 h 94"/>
                <a:gd name="T52" fmla="*/ 47 w 130"/>
                <a:gd name="T53" fmla="*/ 3 h 94"/>
                <a:gd name="T54" fmla="*/ 60 w 130"/>
                <a:gd name="T55" fmla="*/ 0 h 94"/>
                <a:gd name="T56" fmla="*/ 74 w 130"/>
                <a:gd name="T57" fmla="*/ 0 h 94"/>
                <a:gd name="T58" fmla="*/ 88 w 130"/>
                <a:gd name="T59" fmla="*/ 0 h 94"/>
                <a:gd name="T60" fmla="*/ 99 w 130"/>
                <a:gd name="T61" fmla="*/ 3 h 94"/>
                <a:gd name="T62" fmla="*/ 117 w 130"/>
                <a:gd name="T63" fmla="*/ 15 h 94"/>
                <a:gd name="T64" fmla="*/ 123 w 130"/>
                <a:gd name="T65" fmla="*/ 24 h 94"/>
                <a:gd name="T66" fmla="*/ 127 w 130"/>
                <a:gd name="T67" fmla="*/ 32 h 94"/>
                <a:gd name="T68" fmla="*/ 130 w 130"/>
                <a:gd name="T69" fmla="*/ 41 h 94"/>
                <a:gd name="T70" fmla="*/ 130 w 130"/>
                <a:gd name="T71" fmla="*/ 49 h 94"/>
                <a:gd name="T72" fmla="*/ 129 w 130"/>
                <a:gd name="T73" fmla="*/ 58 h 94"/>
                <a:gd name="T74" fmla="*/ 125 w 130"/>
                <a:gd name="T75" fmla="*/ 65 h 94"/>
                <a:gd name="T76" fmla="*/ 113 w 130"/>
                <a:gd name="T77" fmla="*/ 77 h 94"/>
                <a:gd name="T78" fmla="*/ 95 w 130"/>
                <a:gd name="T79" fmla="*/ 85 h 94"/>
                <a:gd name="T80" fmla="*/ 68 w 130"/>
                <a:gd name="T81" fmla="*/ 15 h 94"/>
                <a:gd name="T82" fmla="*/ 76 w 130"/>
                <a:gd name="T83" fmla="*/ 12 h 94"/>
                <a:gd name="T84" fmla="*/ 94 w 130"/>
                <a:gd name="T85" fmla="*/ 60 h 94"/>
                <a:gd name="T86" fmla="*/ 103 w 130"/>
                <a:gd name="T87" fmla="*/ 56 h 94"/>
                <a:gd name="T88" fmla="*/ 109 w 130"/>
                <a:gd name="T89" fmla="*/ 53 h 94"/>
                <a:gd name="T90" fmla="*/ 113 w 130"/>
                <a:gd name="T91" fmla="*/ 48 h 94"/>
                <a:gd name="T92" fmla="*/ 117 w 130"/>
                <a:gd name="T93" fmla="*/ 41 h 94"/>
                <a:gd name="T94" fmla="*/ 117 w 130"/>
                <a:gd name="T95" fmla="*/ 36 h 94"/>
                <a:gd name="T96" fmla="*/ 117 w 130"/>
                <a:gd name="T97" fmla="*/ 29 h 94"/>
                <a:gd name="T98" fmla="*/ 111 w 130"/>
                <a:gd name="T99" fmla="*/ 21 h 94"/>
                <a:gd name="T100" fmla="*/ 101 w 130"/>
                <a:gd name="T101" fmla="*/ 15 h 94"/>
                <a:gd name="T102" fmla="*/ 90 w 130"/>
                <a:gd name="T103" fmla="*/ 12 h 94"/>
                <a:gd name="T104" fmla="*/ 76 w 130"/>
                <a:gd name="T105" fmla="*/ 12 h 94"/>
                <a:gd name="T106" fmla="*/ 76 w 130"/>
                <a:gd name="T107" fmla="*/ 12 h 9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0"/>
                <a:gd name="T163" fmla="*/ 0 h 94"/>
                <a:gd name="T164" fmla="*/ 130 w 130"/>
                <a:gd name="T165" fmla="*/ 94 h 9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0" h="94">
                  <a:moveTo>
                    <a:pt x="68" y="15"/>
                  </a:moveTo>
                  <a:lnTo>
                    <a:pt x="57" y="19"/>
                  </a:lnTo>
                  <a:lnTo>
                    <a:pt x="47" y="24"/>
                  </a:lnTo>
                  <a:lnTo>
                    <a:pt x="39" y="31"/>
                  </a:lnTo>
                  <a:lnTo>
                    <a:pt x="33" y="38"/>
                  </a:lnTo>
                  <a:lnTo>
                    <a:pt x="29" y="46"/>
                  </a:lnTo>
                  <a:lnTo>
                    <a:pt x="25" y="53"/>
                  </a:lnTo>
                  <a:lnTo>
                    <a:pt x="25" y="61"/>
                  </a:lnTo>
                  <a:lnTo>
                    <a:pt x="27" y="68"/>
                  </a:lnTo>
                  <a:lnTo>
                    <a:pt x="31" y="77"/>
                  </a:lnTo>
                  <a:lnTo>
                    <a:pt x="41" y="84"/>
                  </a:lnTo>
                  <a:lnTo>
                    <a:pt x="51" y="87"/>
                  </a:lnTo>
                  <a:lnTo>
                    <a:pt x="66" y="89"/>
                  </a:lnTo>
                  <a:lnTo>
                    <a:pt x="64" y="94"/>
                  </a:lnTo>
                  <a:lnTo>
                    <a:pt x="47" y="94"/>
                  </a:lnTo>
                  <a:lnTo>
                    <a:pt x="29" y="89"/>
                  </a:lnTo>
                  <a:lnTo>
                    <a:pt x="20" y="85"/>
                  </a:lnTo>
                  <a:lnTo>
                    <a:pt x="14" y="80"/>
                  </a:lnTo>
                  <a:lnTo>
                    <a:pt x="8" y="73"/>
                  </a:lnTo>
                  <a:lnTo>
                    <a:pt x="4" y="65"/>
                  </a:lnTo>
                  <a:lnTo>
                    <a:pt x="2" y="56"/>
                  </a:lnTo>
                  <a:lnTo>
                    <a:pt x="0" y="48"/>
                  </a:lnTo>
                  <a:lnTo>
                    <a:pt x="4" y="38"/>
                  </a:lnTo>
                  <a:lnTo>
                    <a:pt x="8" y="29"/>
                  </a:lnTo>
                  <a:lnTo>
                    <a:pt x="16" y="21"/>
                  </a:lnTo>
                  <a:lnTo>
                    <a:pt x="24" y="14"/>
                  </a:lnTo>
                  <a:lnTo>
                    <a:pt x="47" y="3"/>
                  </a:lnTo>
                  <a:lnTo>
                    <a:pt x="60" y="0"/>
                  </a:lnTo>
                  <a:lnTo>
                    <a:pt x="74" y="0"/>
                  </a:lnTo>
                  <a:lnTo>
                    <a:pt x="88" y="0"/>
                  </a:lnTo>
                  <a:lnTo>
                    <a:pt x="99" y="3"/>
                  </a:lnTo>
                  <a:lnTo>
                    <a:pt x="117" y="15"/>
                  </a:lnTo>
                  <a:lnTo>
                    <a:pt x="123" y="24"/>
                  </a:lnTo>
                  <a:lnTo>
                    <a:pt x="127" y="32"/>
                  </a:lnTo>
                  <a:lnTo>
                    <a:pt x="130" y="41"/>
                  </a:lnTo>
                  <a:lnTo>
                    <a:pt x="130" y="49"/>
                  </a:lnTo>
                  <a:lnTo>
                    <a:pt x="129" y="58"/>
                  </a:lnTo>
                  <a:lnTo>
                    <a:pt x="125" y="65"/>
                  </a:lnTo>
                  <a:lnTo>
                    <a:pt x="113" y="77"/>
                  </a:lnTo>
                  <a:lnTo>
                    <a:pt x="95" y="85"/>
                  </a:lnTo>
                  <a:lnTo>
                    <a:pt x="68" y="15"/>
                  </a:lnTo>
                  <a:close/>
                  <a:moveTo>
                    <a:pt x="76" y="12"/>
                  </a:moveTo>
                  <a:lnTo>
                    <a:pt x="94" y="60"/>
                  </a:lnTo>
                  <a:lnTo>
                    <a:pt x="103" y="56"/>
                  </a:lnTo>
                  <a:lnTo>
                    <a:pt x="109" y="53"/>
                  </a:lnTo>
                  <a:lnTo>
                    <a:pt x="113" y="48"/>
                  </a:lnTo>
                  <a:lnTo>
                    <a:pt x="117" y="41"/>
                  </a:lnTo>
                  <a:lnTo>
                    <a:pt x="117" y="36"/>
                  </a:lnTo>
                  <a:lnTo>
                    <a:pt x="117" y="29"/>
                  </a:lnTo>
                  <a:lnTo>
                    <a:pt x="111" y="21"/>
                  </a:lnTo>
                  <a:lnTo>
                    <a:pt x="101" y="15"/>
                  </a:lnTo>
                  <a:lnTo>
                    <a:pt x="90" y="12"/>
                  </a:lnTo>
                  <a:lnTo>
                    <a:pt x="76" y="12"/>
                  </a:lnTo>
                  <a:close/>
                </a:path>
              </a:pathLst>
            </a:custGeom>
            <a:solidFill>
              <a:srgbClr val="000000"/>
            </a:solidFill>
            <a:ln w="9525">
              <a:solidFill>
                <a:srgbClr val="000000"/>
              </a:solidFill>
              <a:prstDash val="solid"/>
              <a:round/>
              <a:headEnd/>
              <a:tailEnd/>
            </a:ln>
          </p:spPr>
          <p:txBody>
            <a:bodyPr/>
            <a:lstStyle/>
            <a:p>
              <a:endParaRPr lang="en-US"/>
            </a:p>
          </p:txBody>
        </p:sp>
        <p:sp>
          <p:nvSpPr>
            <p:cNvPr id="27069" name="Freeform 286"/>
            <p:cNvSpPr>
              <a:spLocks noEditPoints="1"/>
            </p:cNvSpPr>
            <p:nvPr/>
          </p:nvSpPr>
          <p:spPr bwMode="auto">
            <a:xfrm>
              <a:off x="5200" y="1786"/>
              <a:ext cx="66" cy="54"/>
            </a:xfrm>
            <a:custGeom>
              <a:avLst/>
              <a:gdLst>
                <a:gd name="T0" fmla="*/ 22 w 133"/>
                <a:gd name="T1" fmla="*/ 66 h 107"/>
                <a:gd name="T2" fmla="*/ 10 w 133"/>
                <a:gd name="T3" fmla="*/ 56 h 107"/>
                <a:gd name="T4" fmla="*/ 4 w 133"/>
                <a:gd name="T5" fmla="*/ 49 h 107"/>
                <a:gd name="T6" fmla="*/ 0 w 133"/>
                <a:gd name="T7" fmla="*/ 32 h 107"/>
                <a:gd name="T8" fmla="*/ 14 w 133"/>
                <a:gd name="T9" fmla="*/ 15 h 107"/>
                <a:gd name="T10" fmla="*/ 33 w 133"/>
                <a:gd name="T11" fmla="*/ 10 h 107"/>
                <a:gd name="T12" fmla="*/ 51 w 133"/>
                <a:gd name="T13" fmla="*/ 15 h 107"/>
                <a:gd name="T14" fmla="*/ 68 w 133"/>
                <a:gd name="T15" fmla="*/ 29 h 107"/>
                <a:gd name="T16" fmla="*/ 84 w 133"/>
                <a:gd name="T17" fmla="*/ 46 h 107"/>
                <a:gd name="T18" fmla="*/ 96 w 133"/>
                <a:gd name="T19" fmla="*/ 56 h 107"/>
                <a:gd name="T20" fmla="*/ 119 w 133"/>
                <a:gd name="T21" fmla="*/ 46 h 107"/>
                <a:gd name="T22" fmla="*/ 121 w 133"/>
                <a:gd name="T23" fmla="*/ 31 h 107"/>
                <a:gd name="T24" fmla="*/ 113 w 133"/>
                <a:gd name="T25" fmla="*/ 20 h 107"/>
                <a:gd name="T26" fmla="*/ 103 w 133"/>
                <a:gd name="T27" fmla="*/ 19 h 107"/>
                <a:gd name="T28" fmla="*/ 90 w 133"/>
                <a:gd name="T29" fmla="*/ 20 h 107"/>
                <a:gd name="T30" fmla="*/ 82 w 133"/>
                <a:gd name="T31" fmla="*/ 17 h 107"/>
                <a:gd name="T32" fmla="*/ 80 w 133"/>
                <a:gd name="T33" fmla="*/ 10 h 107"/>
                <a:gd name="T34" fmla="*/ 86 w 133"/>
                <a:gd name="T35" fmla="*/ 3 h 107"/>
                <a:gd name="T36" fmla="*/ 101 w 133"/>
                <a:gd name="T37" fmla="*/ 2 h 107"/>
                <a:gd name="T38" fmla="*/ 123 w 133"/>
                <a:gd name="T39" fmla="*/ 17 h 107"/>
                <a:gd name="T40" fmla="*/ 133 w 133"/>
                <a:gd name="T41" fmla="*/ 44 h 107"/>
                <a:gd name="T42" fmla="*/ 129 w 133"/>
                <a:gd name="T43" fmla="*/ 63 h 107"/>
                <a:gd name="T44" fmla="*/ 115 w 133"/>
                <a:gd name="T45" fmla="*/ 71 h 107"/>
                <a:gd name="T46" fmla="*/ 61 w 133"/>
                <a:gd name="T47" fmla="*/ 85 h 107"/>
                <a:gd name="T48" fmla="*/ 41 w 133"/>
                <a:gd name="T49" fmla="*/ 89 h 107"/>
                <a:gd name="T50" fmla="*/ 37 w 133"/>
                <a:gd name="T51" fmla="*/ 92 h 107"/>
                <a:gd name="T52" fmla="*/ 33 w 133"/>
                <a:gd name="T53" fmla="*/ 94 h 107"/>
                <a:gd name="T54" fmla="*/ 35 w 133"/>
                <a:gd name="T55" fmla="*/ 97 h 107"/>
                <a:gd name="T56" fmla="*/ 39 w 133"/>
                <a:gd name="T57" fmla="*/ 102 h 107"/>
                <a:gd name="T58" fmla="*/ 41 w 133"/>
                <a:gd name="T59" fmla="*/ 107 h 107"/>
                <a:gd name="T60" fmla="*/ 24 w 133"/>
                <a:gd name="T61" fmla="*/ 99 h 107"/>
                <a:gd name="T62" fmla="*/ 14 w 133"/>
                <a:gd name="T63" fmla="*/ 87 h 107"/>
                <a:gd name="T64" fmla="*/ 16 w 133"/>
                <a:gd name="T65" fmla="*/ 78 h 107"/>
                <a:gd name="T66" fmla="*/ 31 w 133"/>
                <a:gd name="T67" fmla="*/ 71 h 107"/>
                <a:gd name="T68" fmla="*/ 39 w 133"/>
                <a:gd name="T69" fmla="*/ 70 h 107"/>
                <a:gd name="T70" fmla="*/ 74 w 133"/>
                <a:gd name="T71" fmla="*/ 48 h 107"/>
                <a:gd name="T72" fmla="*/ 59 w 133"/>
                <a:gd name="T73" fmla="*/ 32 h 107"/>
                <a:gd name="T74" fmla="*/ 45 w 133"/>
                <a:gd name="T75" fmla="*/ 27 h 107"/>
                <a:gd name="T76" fmla="*/ 28 w 133"/>
                <a:gd name="T77" fmla="*/ 32 h 107"/>
                <a:gd name="T78" fmla="*/ 20 w 133"/>
                <a:gd name="T79" fmla="*/ 44 h 107"/>
                <a:gd name="T80" fmla="*/ 26 w 133"/>
                <a:gd name="T81" fmla="*/ 58 h 107"/>
                <a:gd name="T82" fmla="*/ 39 w 133"/>
                <a:gd name="T83" fmla="*/ 70 h 10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3"/>
                <a:gd name="T127" fmla="*/ 0 h 107"/>
                <a:gd name="T128" fmla="*/ 133 w 133"/>
                <a:gd name="T129" fmla="*/ 107 h 10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3" h="107">
                  <a:moveTo>
                    <a:pt x="31" y="71"/>
                  </a:moveTo>
                  <a:lnTo>
                    <a:pt x="22" y="66"/>
                  </a:lnTo>
                  <a:lnTo>
                    <a:pt x="16" y="61"/>
                  </a:lnTo>
                  <a:lnTo>
                    <a:pt x="10" y="56"/>
                  </a:lnTo>
                  <a:lnTo>
                    <a:pt x="8" y="54"/>
                  </a:lnTo>
                  <a:lnTo>
                    <a:pt x="4" y="49"/>
                  </a:lnTo>
                  <a:lnTo>
                    <a:pt x="2" y="43"/>
                  </a:lnTo>
                  <a:lnTo>
                    <a:pt x="0" y="32"/>
                  </a:lnTo>
                  <a:lnTo>
                    <a:pt x="4" y="22"/>
                  </a:lnTo>
                  <a:lnTo>
                    <a:pt x="14" y="15"/>
                  </a:lnTo>
                  <a:lnTo>
                    <a:pt x="26" y="10"/>
                  </a:lnTo>
                  <a:lnTo>
                    <a:pt x="33" y="10"/>
                  </a:lnTo>
                  <a:lnTo>
                    <a:pt x="41" y="12"/>
                  </a:lnTo>
                  <a:lnTo>
                    <a:pt x="51" y="15"/>
                  </a:lnTo>
                  <a:lnTo>
                    <a:pt x="63" y="24"/>
                  </a:lnTo>
                  <a:lnTo>
                    <a:pt x="68" y="29"/>
                  </a:lnTo>
                  <a:lnTo>
                    <a:pt x="74" y="37"/>
                  </a:lnTo>
                  <a:lnTo>
                    <a:pt x="84" y="46"/>
                  </a:lnTo>
                  <a:lnTo>
                    <a:pt x="92" y="58"/>
                  </a:lnTo>
                  <a:lnTo>
                    <a:pt x="96" y="56"/>
                  </a:lnTo>
                  <a:lnTo>
                    <a:pt x="111" y="53"/>
                  </a:lnTo>
                  <a:lnTo>
                    <a:pt x="119" y="46"/>
                  </a:lnTo>
                  <a:lnTo>
                    <a:pt x="123" y="39"/>
                  </a:lnTo>
                  <a:lnTo>
                    <a:pt x="121" y="31"/>
                  </a:lnTo>
                  <a:lnTo>
                    <a:pt x="119" y="24"/>
                  </a:lnTo>
                  <a:lnTo>
                    <a:pt x="113" y="20"/>
                  </a:lnTo>
                  <a:lnTo>
                    <a:pt x="109" y="19"/>
                  </a:lnTo>
                  <a:lnTo>
                    <a:pt x="103" y="19"/>
                  </a:lnTo>
                  <a:lnTo>
                    <a:pt x="96" y="20"/>
                  </a:lnTo>
                  <a:lnTo>
                    <a:pt x="90" y="20"/>
                  </a:lnTo>
                  <a:lnTo>
                    <a:pt x="86" y="19"/>
                  </a:lnTo>
                  <a:lnTo>
                    <a:pt x="82" y="17"/>
                  </a:lnTo>
                  <a:lnTo>
                    <a:pt x="80" y="14"/>
                  </a:lnTo>
                  <a:lnTo>
                    <a:pt x="80" y="10"/>
                  </a:lnTo>
                  <a:lnTo>
                    <a:pt x="82" y="5"/>
                  </a:lnTo>
                  <a:lnTo>
                    <a:pt x="86" y="3"/>
                  </a:lnTo>
                  <a:lnTo>
                    <a:pt x="90" y="0"/>
                  </a:lnTo>
                  <a:lnTo>
                    <a:pt x="101" y="2"/>
                  </a:lnTo>
                  <a:lnTo>
                    <a:pt x="113" y="7"/>
                  </a:lnTo>
                  <a:lnTo>
                    <a:pt x="123" y="17"/>
                  </a:lnTo>
                  <a:lnTo>
                    <a:pt x="131" y="32"/>
                  </a:lnTo>
                  <a:lnTo>
                    <a:pt x="133" y="44"/>
                  </a:lnTo>
                  <a:lnTo>
                    <a:pt x="133" y="56"/>
                  </a:lnTo>
                  <a:lnTo>
                    <a:pt x="129" y="63"/>
                  </a:lnTo>
                  <a:lnTo>
                    <a:pt x="123" y="68"/>
                  </a:lnTo>
                  <a:lnTo>
                    <a:pt x="115" y="71"/>
                  </a:lnTo>
                  <a:lnTo>
                    <a:pt x="100" y="75"/>
                  </a:lnTo>
                  <a:lnTo>
                    <a:pt x="61" y="85"/>
                  </a:lnTo>
                  <a:lnTo>
                    <a:pt x="47" y="89"/>
                  </a:lnTo>
                  <a:lnTo>
                    <a:pt x="41" y="89"/>
                  </a:lnTo>
                  <a:lnTo>
                    <a:pt x="39" y="90"/>
                  </a:lnTo>
                  <a:lnTo>
                    <a:pt x="37" y="92"/>
                  </a:lnTo>
                  <a:lnTo>
                    <a:pt x="35" y="92"/>
                  </a:lnTo>
                  <a:lnTo>
                    <a:pt x="33" y="94"/>
                  </a:lnTo>
                  <a:lnTo>
                    <a:pt x="35" y="95"/>
                  </a:lnTo>
                  <a:lnTo>
                    <a:pt x="35" y="97"/>
                  </a:lnTo>
                  <a:lnTo>
                    <a:pt x="35" y="99"/>
                  </a:lnTo>
                  <a:lnTo>
                    <a:pt x="39" y="102"/>
                  </a:lnTo>
                  <a:lnTo>
                    <a:pt x="49" y="106"/>
                  </a:lnTo>
                  <a:lnTo>
                    <a:pt x="41" y="107"/>
                  </a:lnTo>
                  <a:lnTo>
                    <a:pt x="31" y="104"/>
                  </a:lnTo>
                  <a:lnTo>
                    <a:pt x="24" y="99"/>
                  </a:lnTo>
                  <a:lnTo>
                    <a:pt x="18" y="94"/>
                  </a:lnTo>
                  <a:lnTo>
                    <a:pt x="14" y="87"/>
                  </a:lnTo>
                  <a:lnTo>
                    <a:pt x="14" y="82"/>
                  </a:lnTo>
                  <a:lnTo>
                    <a:pt x="16" y="78"/>
                  </a:lnTo>
                  <a:lnTo>
                    <a:pt x="22" y="75"/>
                  </a:lnTo>
                  <a:lnTo>
                    <a:pt x="31" y="71"/>
                  </a:lnTo>
                  <a:close/>
                  <a:moveTo>
                    <a:pt x="39" y="70"/>
                  </a:moveTo>
                  <a:lnTo>
                    <a:pt x="84" y="60"/>
                  </a:lnTo>
                  <a:lnTo>
                    <a:pt x="74" y="48"/>
                  </a:lnTo>
                  <a:lnTo>
                    <a:pt x="66" y="39"/>
                  </a:lnTo>
                  <a:lnTo>
                    <a:pt x="59" y="32"/>
                  </a:lnTo>
                  <a:lnTo>
                    <a:pt x="51" y="29"/>
                  </a:lnTo>
                  <a:lnTo>
                    <a:pt x="45" y="27"/>
                  </a:lnTo>
                  <a:lnTo>
                    <a:pt x="37" y="29"/>
                  </a:lnTo>
                  <a:lnTo>
                    <a:pt x="28" y="32"/>
                  </a:lnTo>
                  <a:lnTo>
                    <a:pt x="22" y="37"/>
                  </a:lnTo>
                  <a:lnTo>
                    <a:pt x="20" y="44"/>
                  </a:lnTo>
                  <a:lnTo>
                    <a:pt x="20" y="49"/>
                  </a:lnTo>
                  <a:lnTo>
                    <a:pt x="26" y="58"/>
                  </a:lnTo>
                  <a:lnTo>
                    <a:pt x="31" y="63"/>
                  </a:lnTo>
                  <a:lnTo>
                    <a:pt x="39" y="70"/>
                  </a:lnTo>
                  <a:close/>
                </a:path>
              </a:pathLst>
            </a:custGeom>
            <a:solidFill>
              <a:srgbClr val="000000"/>
            </a:solidFill>
            <a:ln w="9525">
              <a:solidFill>
                <a:srgbClr val="000000"/>
              </a:solidFill>
              <a:prstDash val="solid"/>
              <a:round/>
              <a:headEnd/>
              <a:tailEnd/>
            </a:ln>
          </p:spPr>
          <p:txBody>
            <a:bodyPr/>
            <a:lstStyle/>
            <a:p>
              <a:endParaRPr lang="en-US"/>
            </a:p>
          </p:txBody>
        </p:sp>
        <p:sp>
          <p:nvSpPr>
            <p:cNvPr id="27070" name="Freeform 287"/>
            <p:cNvSpPr>
              <a:spLocks/>
            </p:cNvSpPr>
            <p:nvPr/>
          </p:nvSpPr>
          <p:spPr bwMode="auto">
            <a:xfrm>
              <a:off x="5212" y="1828"/>
              <a:ext cx="97" cy="43"/>
            </a:xfrm>
            <a:custGeom>
              <a:avLst/>
              <a:gdLst>
                <a:gd name="T0" fmla="*/ 192 w 192"/>
                <a:gd name="T1" fmla="*/ 35 h 86"/>
                <a:gd name="T2" fmla="*/ 35 w 192"/>
                <a:gd name="T3" fmla="*/ 63 h 86"/>
                <a:gd name="T4" fmla="*/ 25 w 192"/>
                <a:gd name="T5" fmla="*/ 67 h 86"/>
                <a:gd name="T6" fmla="*/ 21 w 192"/>
                <a:gd name="T7" fmla="*/ 69 h 86"/>
                <a:gd name="T8" fmla="*/ 17 w 192"/>
                <a:gd name="T9" fmla="*/ 72 h 86"/>
                <a:gd name="T10" fmla="*/ 15 w 192"/>
                <a:gd name="T11" fmla="*/ 74 h 86"/>
                <a:gd name="T12" fmla="*/ 15 w 192"/>
                <a:gd name="T13" fmla="*/ 79 h 86"/>
                <a:gd name="T14" fmla="*/ 17 w 192"/>
                <a:gd name="T15" fmla="*/ 86 h 86"/>
                <a:gd name="T16" fmla="*/ 11 w 192"/>
                <a:gd name="T17" fmla="*/ 86 h 86"/>
                <a:gd name="T18" fmla="*/ 0 w 192"/>
                <a:gd name="T19" fmla="*/ 35 h 86"/>
                <a:gd name="T20" fmla="*/ 4 w 192"/>
                <a:gd name="T21" fmla="*/ 35 h 86"/>
                <a:gd name="T22" fmla="*/ 5 w 192"/>
                <a:gd name="T23" fmla="*/ 41 h 86"/>
                <a:gd name="T24" fmla="*/ 7 w 192"/>
                <a:gd name="T25" fmla="*/ 43 h 86"/>
                <a:gd name="T26" fmla="*/ 11 w 192"/>
                <a:gd name="T27" fmla="*/ 45 h 86"/>
                <a:gd name="T28" fmla="*/ 15 w 192"/>
                <a:gd name="T29" fmla="*/ 46 h 86"/>
                <a:gd name="T30" fmla="*/ 21 w 192"/>
                <a:gd name="T31" fmla="*/ 46 h 86"/>
                <a:gd name="T32" fmla="*/ 31 w 192"/>
                <a:gd name="T33" fmla="*/ 45 h 86"/>
                <a:gd name="T34" fmla="*/ 138 w 192"/>
                <a:gd name="T35" fmla="*/ 24 h 86"/>
                <a:gd name="T36" fmla="*/ 147 w 192"/>
                <a:gd name="T37" fmla="*/ 23 h 86"/>
                <a:gd name="T38" fmla="*/ 153 w 192"/>
                <a:gd name="T39" fmla="*/ 23 h 86"/>
                <a:gd name="T40" fmla="*/ 163 w 192"/>
                <a:gd name="T41" fmla="*/ 19 h 86"/>
                <a:gd name="T42" fmla="*/ 167 w 192"/>
                <a:gd name="T43" fmla="*/ 17 h 86"/>
                <a:gd name="T44" fmla="*/ 169 w 192"/>
                <a:gd name="T45" fmla="*/ 16 h 86"/>
                <a:gd name="T46" fmla="*/ 169 w 192"/>
                <a:gd name="T47" fmla="*/ 11 h 86"/>
                <a:gd name="T48" fmla="*/ 167 w 192"/>
                <a:gd name="T49" fmla="*/ 7 h 86"/>
                <a:gd name="T50" fmla="*/ 165 w 192"/>
                <a:gd name="T51" fmla="*/ 4 h 86"/>
                <a:gd name="T52" fmla="*/ 169 w 192"/>
                <a:gd name="T53" fmla="*/ 0 h 86"/>
                <a:gd name="T54" fmla="*/ 192 w 192"/>
                <a:gd name="T55" fmla="*/ 29 h 86"/>
                <a:gd name="T56" fmla="*/ 192 w 192"/>
                <a:gd name="T57" fmla="*/ 35 h 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92"/>
                <a:gd name="T88" fmla="*/ 0 h 86"/>
                <a:gd name="T89" fmla="*/ 192 w 192"/>
                <a:gd name="T90" fmla="*/ 86 h 8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92" h="86">
                  <a:moveTo>
                    <a:pt x="192" y="35"/>
                  </a:moveTo>
                  <a:lnTo>
                    <a:pt x="35" y="63"/>
                  </a:lnTo>
                  <a:lnTo>
                    <a:pt x="25" y="67"/>
                  </a:lnTo>
                  <a:lnTo>
                    <a:pt x="21" y="69"/>
                  </a:lnTo>
                  <a:lnTo>
                    <a:pt x="17" y="72"/>
                  </a:lnTo>
                  <a:lnTo>
                    <a:pt x="15" y="74"/>
                  </a:lnTo>
                  <a:lnTo>
                    <a:pt x="15" y="79"/>
                  </a:lnTo>
                  <a:lnTo>
                    <a:pt x="17" y="86"/>
                  </a:lnTo>
                  <a:lnTo>
                    <a:pt x="11" y="86"/>
                  </a:lnTo>
                  <a:lnTo>
                    <a:pt x="0" y="35"/>
                  </a:lnTo>
                  <a:lnTo>
                    <a:pt x="4" y="35"/>
                  </a:lnTo>
                  <a:lnTo>
                    <a:pt x="5" y="41"/>
                  </a:lnTo>
                  <a:lnTo>
                    <a:pt x="7" y="43"/>
                  </a:lnTo>
                  <a:lnTo>
                    <a:pt x="11" y="45"/>
                  </a:lnTo>
                  <a:lnTo>
                    <a:pt x="15" y="46"/>
                  </a:lnTo>
                  <a:lnTo>
                    <a:pt x="21" y="46"/>
                  </a:lnTo>
                  <a:lnTo>
                    <a:pt x="31" y="45"/>
                  </a:lnTo>
                  <a:lnTo>
                    <a:pt x="138" y="24"/>
                  </a:lnTo>
                  <a:lnTo>
                    <a:pt x="147" y="23"/>
                  </a:lnTo>
                  <a:lnTo>
                    <a:pt x="153" y="23"/>
                  </a:lnTo>
                  <a:lnTo>
                    <a:pt x="163" y="19"/>
                  </a:lnTo>
                  <a:lnTo>
                    <a:pt x="167" y="17"/>
                  </a:lnTo>
                  <a:lnTo>
                    <a:pt x="169" y="16"/>
                  </a:lnTo>
                  <a:lnTo>
                    <a:pt x="169" y="11"/>
                  </a:lnTo>
                  <a:lnTo>
                    <a:pt x="167" y="7"/>
                  </a:lnTo>
                  <a:lnTo>
                    <a:pt x="165" y="4"/>
                  </a:lnTo>
                  <a:lnTo>
                    <a:pt x="169" y="0"/>
                  </a:lnTo>
                  <a:lnTo>
                    <a:pt x="192" y="29"/>
                  </a:lnTo>
                  <a:lnTo>
                    <a:pt x="192" y="35"/>
                  </a:lnTo>
                  <a:close/>
                </a:path>
              </a:pathLst>
            </a:custGeom>
            <a:solidFill>
              <a:srgbClr val="000000"/>
            </a:solidFill>
            <a:ln w="9525">
              <a:solidFill>
                <a:srgbClr val="000000"/>
              </a:solidFill>
              <a:prstDash val="solid"/>
              <a:round/>
              <a:headEnd/>
              <a:tailEnd/>
            </a:ln>
          </p:spPr>
          <p:txBody>
            <a:bodyPr/>
            <a:lstStyle/>
            <a:p>
              <a:endParaRPr lang="en-US"/>
            </a:p>
          </p:txBody>
        </p:sp>
        <p:sp>
          <p:nvSpPr>
            <p:cNvPr id="27071" name="Freeform 288"/>
            <p:cNvSpPr>
              <a:spLocks/>
            </p:cNvSpPr>
            <p:nvPr/>
          </p:nvSpPr>
          <p:spPr bwMode="auto">
            <a:xfrm>
              <a:off x="5222" y="1864"/>
              <a:ext cx="81" cy="39"/>
            </a:xfrm>
            <a:custGeom>
              <a:avLst/>
              <a:gdLst>
                <a:gd name="T0" fmla="*/ 161 w 161"/>
                <a:gd name="T1" fmla="*/ 29 h 78"/>
                <a:gd name="T2" fmla="*/ 123 w 161"/>
                <a:gd name="T3" fmla="*/ 36 h 78"/>
                <a:gd name="T4" fmla="*/ 126 w 161"/>
                <a:gd name="T5" fmla="*/ 60 h 78"/>
                <a:gd name="T6" fmla="*/ 119 w 161"/>
                <a:gd name="T7" fmla="*/ 61 h 78"/>
                <a:gd name="T8" fmla="*/ 113 w 161"/>
                <a:gd name="T9" fmla="*/ 36 h 78"/>
                <a:gd name="T10" fmla="*/ 35 w 161"/>
                <a:gd name="T11" fmla="*/ 49 h 78"/>
                <a:gd name="T12" fmla="*/ 25 w 161"/>
                <a:gd name="T13" fmla="*/ 53 h 78"/>
                <a:gd name="T14" fmla="*/ 20 w 161"/>
                <a:gd name="T15" fmla="*/ 55 h 78"/>
                <a:gd name="T16" fmla="*/ 18 w 161"/>
                <a:gd name="T17" fmla="*/ 60 h 78"/>
                <a:gd name="T18" fmla="*/ 18 w 161"/>
                <a:gd name="T19" fmla="*/ 63 h 78"/>
                <a:gd name="T20" fmla="*/ 20 w 161"/>
                <a:gd name="T21" fmla="*/ 66 h 78"/>
                <a:gd name="T22" fmla="*/ 21 w 161"/>
                <a:gd name="T23" fmla="*/ 70 h 78"/>
                <a:gd name="T24" fmla="*/ 25 w 161"/>
                <a:gd name="T25" fmla="*/ 73 h 78"/>
                <a:gd name="T26" fmla="*/ 31 w 161"/>
                <a:gd name="T27" fmla="*/ 75 h 78"/>
                <a:gd name="T28" fmla="*/ 31 w 161"/>
                <a:gd name="T29" fmla="*/ 78 h 78"/>
                <a:gd name="T30" fmla="*/ 20 w 161"/>
                <a:gd name="T31" fmla="*/ 77 h 78"/>
                <a:gd name="T32" fmla="*/ 10 w 161"/>
                <a:gd name="T33" fmla="*/ 72 h 78"/>
                <a:gd name="T34" fmla="*/ 4 w 161"/>
                <a:gd name="T35" fmla="*/ 65 h 78"/>
                <a:gd name="T36" fmla="*/ 0 w 161"/>
                <a:gd name="T37" fmla="*/ 56 h 78"/>
                <a:gd name="T38" fmla="*/ 0 w 161"/>
                <a:gd name="T39" fmla="*/ 51 h 78"/>
                <a:gd name="T40" fmla="*/ 2 w 161"/>
                <a:gd name="T41" fmla="*/ 46 h 78"/>
                <a:gd name="T42" fmla="*/ 6 w 161"/>
                <a:gd name="T43" fmla="*/ 41 h 78"/>
                <a:gd name="T44" fmla="*/ 10 w 161"/>
                <a:gd name="T45" fmla="*/ 37 h 78"/>
                <a:gd name="T46" fmla="*/ 18 w 161"/>
                <a:gd name="T47" fmla="*/ 34 h 78"/>
                <a:gd name="T48" fmla="*/ 27 w 161"/>
                <a:gd name="T49" fmla="*/ 31 h 78"/>
                <a:gd name="T50" fmla="*/ 109 w 161"/>
                <a:gd name="T51" fmla="*/ 17 h 78"/>
                <a:gd name="T52" fmla="*/ 105 w 161"/>
                <a:gd name="T53" fmla="*/ 2 h 78"/>
                <a:gd name="T54" fmla="*/ 109 w 161"/>
                <a:gd name="T55" fmla="*/ 0 h 78"/>
                <a:gd name="T56" fmla="*/ 115 w 161"/>
                <a:gd name="T57" fmla="*/ 7 h 78"/>
                <a:gd name="T58" fmla="*/ 123 w 161"/>
                <a:gd name="T59" fmla="*/ 12 h 78"/>
                <a:gd name="T60" fmla="*/ 130 w 161"/>
                <a:gd name="T61" fmla="*/ 17 h 78"/>
                <a:gd name="T62" fmla="*/ 140 w 161"/>
                <a:gd name="T63" fmla="*/ 20 h 78"/>
                <a:gd name="T64" fmla="*/ 148 w 161"/>
                <a:gd name="T65" fmla="*/ 24 h 78"/>
                <a:gd name="T66" fmla="*/ 159 w 161"/>
                <a:gd name="T67" fmla="*/ 26 h 78"/>
                <a:gd name="T68" fmla="*/ 161 w 161"/>
                <a:gd name="T69" fmla="*/ 29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1"/>
                <a:gd name="T106" fmla="*/ 0 h 78"/>
                <a:gd name="T107" fmla="*/ 161 w 161"/>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1" h="78">
                  <a:moveTo>
                    <a:pt x="161" y="29"/>
                  </a:moveTo>
                  <a:lnTo>
                    <a:pt x="123" y="36"/>
                  </a:lnTo>
                  <a:lnTo>
                    <a:pt x="126" y="60"/>
                  </a:lnTo>
                  <a:lnTo>
                    <a:pt x="119" y="61"/>
                  </a:lnTo>
                  <a:lnTo>
                    <a:pt x="113" y="36"/>
                  </a:lnTo>
                  <a:lnTo>
                    <a:pt x="35" y="49"/>
                  </a:lnTo>
                  <a:lnTo>
                    <a:pt x="25" y="53"/>
                  </a:lnTo>
                  <a:lnTo>
                    <a:pt x="20" y="55"/>
                  </a:lnTo>
                  <a:lnTo>
                    <a:pt x="18" y="60"/>
                  </a:lnTo>
                  <a:lnTo>
                    <a:pt x="18" y="63"/>
                  </a:lnTo>
                  <a:lnTo>
                    <a:pt x="20" y="66"/>
                  </a:lnTo>
                  <a:lnTo>
                    <a:pt x="21" y="70"/>
                  </a:lnTo>
                  <a:lnTo>
                    <a:pt x="25" y="73"/>
                  </a:lnTo>
                  <a:lnTo>
                    <a:pt x="31" y="75"/>
                  </a:lnTo>
                  <a:lnTo>
                    <a:pt x="31" y="78"/>
                  </a:lnTo>
                  <a:lnTo>
                    <a:pt x="20" y="77"/>
                  </a:lnTo>
                  <a:lnTo>
                    <a:pt x="10" y="72"/>
                  </a:lnTo>
                  <a:lnTo>
                    <a:pt x="4" y="65"/>
                  </a:lnTo>
                  <a:lnTo>
                    <a:pt x="0" y="56"/>
                  </a:lnTo>
                  <a:lnTo>
                    <a:pt x="0" y="51"/>
                  </a:lnTo>
                  <a:lnTo>
                    <a:pt x="2" y="46"/>
                  </a:lnTo>
                  <a:lnTo>
                    <a:pt x="6" y="41"/>
                  </a:lnTo>
                  <a:lnTo>
                    <a:pt x="10" y="37"/>
                  </a:lnTo>
                  <a:lnTo>
                    <a:pt x="18" y="34"/>
                  </a:lnTo>
                  <a:lnTo>
                    <a:pt x="27" y="31"/>
                  </a:lnTo>
                  <a:lnTo>
                    <a:pt x="109" y="17"/>
                  </a:lnTo>
                  <a:lnTo>
                    <a:pt x="105" y="2"/>
                  </a:lnTo>
                  <a:lnTo>
                    <a:pt x="109" y="0"/>
                  </a:lnTo>
                  <a:lnTo>
                    <a:pt x="115" y="7"/>
                  </a:lnTo>
                  <a:lnTo>
                    <a:pt x="123" y="12"/>
                  </a:lnTo>
                  <a:lnTo>
                    <a:pt x="130" y="17"/>
                  </a:lnTo>
                  <a:lnTo>
                    <a:pt x="140" y="20"/>
                  </a:lnTo>
                  <a:lnTo>
                    <a:pt x="148" y="24"/>
                  </a:lnTo>
                  <a:lnTo>
                    <a:pt x="159" y="26"/>
                  </a:lnTo>
                  <a:lnTo>
                    <a:pt x="161" y="29"/>
                  </a:lnTo>
                  <a:close/>
                </a:path>
              </a:pathLst>
            </a:custGeom>
            <a:solidFill>
              <a:srgbClr val="000000"/>
            </a:solidFill>
            <a:ln w="9525">
              <a:solidFill>
                <a:srgbClr val="000000"/>
              </a:solidFill>
              <a:prstDash val="solid"/>
              <a:round/>
              <a:headEnd/>
              <a:tailEnd/>
            </a:ln>
          </p:spPr>
          <p:txBody>
            <a:bodyPr/>
            <a:lstStyle/>
            <a:p>
              <a:endParaRPr lang="en-US"/>
            </a:p>
          </p:txBody>
        </p:sp>
        <p:sp>
          <p:nvSpPr>
            <p:cNvPr id="27072" name="Freeform 289"/>
            <p:cNvSpPr>
              <a:spLocks/>
            </p:cNvSpPr>
            <p:nvPr/>
          </p:nvSpPr>
          <p:spPr bwMode="auto">
            <a:xfrm>
              <a:off x="5226" y="1893"/>
              <a:ext cx="97" cy="70"/>
            </a:xfrm>
            <a:custGeom>
              <a:avLst/>
              <a:gdLst>
                <a:gd name="T0" fmla="*/ 107 w 194"/>
                <a:gd name="T1" fmla="*/ 46 h 140"/>
                <a:gd name="T2" fmla="*/ 130 w 194"/>
                <a:gd name="T3" fmla="*/ 63 h 140"/>
                <a:gd name="T4" fmla="*/ 138 w 194"/>
                <a:gd name="T5" fmla="*/ 78 h 140"/>
                <a:gd name="T6" fmla="*/ 136 w 194"/>
                <a:gd name="T7" fmla="*/ 94 h 140"/>
                <a:gd name="T8" fmla="*/ 118 w 194"/>
                <a:gd name="T9" fmla="*/ 106 h 140"/>
                <a:gd name="T10" fmla="*/ 107 w 194"/>
                <a:gd name="T11" fmla="*/ 109 h 140"/>
                <a:gd name="T12" fmla="*/ 47 w 194"/>
                <a:gd name="T13" fmla="*/ 119 h 140"/>
                <a:gd name="T14" fmla="*/ 31 w 194"/>
                <a:gd name="T15" fmla="*/ 123 h 140"/>
                <a:gd name="T16" fmla="*/ 27 w 194"/>
                <a:gd name="T17" fmla="*/ 128 h 140"/>
                <a:gd name="T18" fmla="*/ 27 w 194"/>
                <a:gd name="T19" fmla="*/ 138 h 140"/>
                <a:gd name="T20" fmla="*/ 12 w 194"/>
                <a:gd name="T21" fmla="*/ 87 h 140"/>
                <a:gd name="T22" fmla="*/ 17 w 194"/>
                <a:gd name="T23" fmla="*/ 89 h 140"/>
                <a:gd name="T24" fmla="*/ 21 w 194"/>
                <a:gd name="T25" fmla="*/ 99 h 140"/>
                <a:gd name="T26" fmla="*/ 31 w 194"/>
                <a:gd name="T27" fmla="*/ 102 h 140"/>
                <a:gd name="T28" fmla="*/ 35 w 194"/>
                <a:gd name="T29" fmla="*/ 102 h 140"/>
                <a:gd name="T30" fmla="*/ 85 w 194"/>
                <a:gd name="T31" fmla="*/ 94 h 140"/>
                <a:gd name="T32" fmla="*/ 101 w 194"/>
                <a:gd name="T33" fmla="*/ 92 h 140"/>
                <a:gd name="T34" fmla="*/ 115 w 194"/>
                <a:gd name="T35" fmla="*/ 85 h 140"/>
                <a:gd name="T36" fmla="*/ 120 w 194"/>
                <a:gd name="T37" fmla="*/ 77 h 140"/>
                <a:gd name="T38" fmla="*/ 118 w 194"/>
                <a:gd name="T39" fmla="*/ 66 h 140"/>
                <a:gd name="T40" fmla="*/ 109 w 194"/>
                <a:gd name="T41" fmla="*/ 54 h 140"/>
                <a:gd name="T42" fmla="*/ 35 w 194"/>
                <a:gd name="T43" fmla="*/ 56 h 140"/>
                <a:gd name="T44" fmla="*/ 19 w 194"/>
                <a:gd name="T45" fmla="*/ 61 h 140"/>
                <a:gd name="T46" fmla="*/ 15 w 194"/>
                <a:gd name="T47" fmla="*/ 66 h 140"/>
                <a:gd name="T48" fmla="*/ 15 w 194"/>
                <a:gd name="T49" fmla="*/ 77 h 140"/>
                <a:gd name="T50" fmla="*/ 0 w 194"/>
                <a:gd name="T51" fmla="*/ 26 h 140"/>
                <a:gd name="T52" fmla="*/ 8 w 194"/>
                <a:gd name="T53" fmla="*/ 32 h 140"/>
                <a:gd name="T54" fmla="*/ 13 w 194"/>
                <a:gd name="T55" fmla="*/ 37 h 140"/>
                <a:gd name="T56" fmla="*/ 21 w 194"/>
                <a:gd name="T57" fmla="*/ 39 h 140"/>
                <a:gd name="T58" fmla="*/ 140 w 194"/>
                <a:gd name="T59" fmla="*/ 22 h 140"/>
                <a:gd name="T60" fmla="*/ 155 w 194"/>
                <a:gd name="T61" fmla="*/ 20 h 140"/>
                <a:gd name="T62" fmla="*/ 169 w 194"/>
                <a:gd name="T63" fmla="*/ 15 h 140"/>
                <a:gd name="T64" fmla="*/ 171 w 194"/>
                <a:gd name="T65" fmla="*/ 8 h 140"/>
                <a:gd name="T66" fmla="*/ 167 w 194"/>
                <a:gd name="T67" fmla="*/ 2 h 140"/>
                <a:gd name="T68" fmla="*/ 192 w 194"/>
                <a:gd name="T69" fmla="*/ 29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4"/>
                <a:gd name="T106" fmla="*/ 0 h 140"/>
                <a:gd name="T107" fmla="*/ 194 w 194"/>
                <a:gd name="T108" fmla="*/ 140 h 1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4" h="140">
                  <a:moveTo>
                    <a:pt x="194" y="34"/>
                  </a:moveTo>
                  <a:lnTo>
                    <a:pt x="107" y="46"/>
                  </a:lnTo>
                  <a:lnTo>
                    <a:pt x="122" y="56"/>
                  </a:lnTo>
                  <a:lnTo>
                    <a:pt x="130" y="63"/>
                  </a:lnTo>
                  <a:lnTo>
                    <a:pt x="134" y="72"/>
                  </a:lnTo>
                  <a:lnTo>
                    <a:pt x="138" y="78"/>
                  </a:lnTo>
                  <a:lnTo>
                    <a:pt x="138" y="87"/>
                  </a:lnTo>
                  <a:lnTo>
                    <a:pt x="136" y="94"/>
                  </a:lnTo>
                  <a:lnTo>
                    <a:pt x="128" y="101"/>
                  </a:lnTo>
                  <a:lnTo>
                    <a:pt x="118" y="106"/>
                  </a:lnTo>
                  <a:lnTo>
                    <a:pt x="115" y="107"/>
                  </a:lnTo>
                  <a:lnTo>
                    <a:pt x="107" y="109"/>
                  </a:lnTo>
                  <a:lnTo>
                    <a:pt x="89" y="112"/>
                  </a:lnTo>
                  <a:lnTo>
                    <a:pt x="47" y="119"/>
                  </a:lnTo>
                  <a:lnTo>
                    <a:pt x="37" y="121"/>
                  </a:lnTo>
                  <a:lnTo>
                    <a:pt x="31" y="123"/>
                  </a:lnTo>
                  <a:lnTo>
                    <a:pt x="29" y="126"/>
                  </a:lnTo>
                  <a:lnTo>
                    <a:pt x="27" y="128"/>
                  </a:lnTo>
                  <a:lnTo>
                    <a:pt x="25" y="131"/>
                  </a:lnTo>
                  <a:lnTo>
                    <a:pt x="27" y="138"/>
                  </a:lnTo>
                  <a:lnTo>
                    <a:pt x="23" y="140"/>
                  </a:lnTo>
                  <a:lnTo>
                    <a:pt x="12" y="87"/>
                  </a:lnTo>
                  <a:lnTo>
                    <a:pt x="17" y="87"/>
                  </a:lnTo>
                  <a:lnTo>
                    <a:pt x="17" y="89"/>
                  </a:lnTo>
                  <a:lnTo>
                    <a:pt x="19" y="95"/>
                  </a:lnTo>
                  <a:lnTo>
                    <a:pt x="21" y="99"/>
                  </a:lnTo>
                  <a:lnTo>
                    <a:pt x="27" y="101"/>
                  </a:lnTo>
                  <a:lnTo>
                    <a:pt x="31" y="102"/>
                  </a:lnTo>
                  <a:lnTo>
                    <a:pt x="33" y="102"/>
                  </a:lnTo>
                  <a:lnTo>
                    <a:pt x="35" y="102"/>
                  </a:lnTo>
                  <a:lnTo>
                    <a:pt x="43" y="101"/>
                  </a:lnTo>
                  <a:lnTo>
                    <a:pt x="85" y="94"/>
                  </a:lnTo>
                  <a:lnTo>
                    <a:pt x="95" y="92"/>
                  </a:lnTo>
                  <a:lnTo>
                    <a:pt x="101" y="92"/>
                  </a:lnTo>
                  <a:lnTo>
                    <a:pt x="111" y="89"/>
                  </a:lnTo>
                  <a:lnTo>
                    <a:pt x="115" y="85"/>
                  </a:lnTo>
                  <a:lnTo>
                    <a:pt x="118" y="82"/>
                  </a:lnTo>
                  <a:lnTo>
                    <a:pt x="120" y="77"/>
                  </a:lnTo>
                  <a:lnTo>
                    <a:pt x="120" y="72"/>
                  </a:lnTo>
                  <a:lnTo>
                    <a:pt x="118" y="66"/>
                  </a:lnTo>
                  <a:lnTo>
                    <a:pt x="115" y="60"/>
                  </a:lnTo>
                  <a:lnTo>
                    <a:pt x="109" y="54"/>
                  </a:lnTo>
                  <a:lnTo>
                    <a:pt x="99" y="48"/>
                  </a:lnTo>
                  <a:lnTo>
                    <a:pt x="35" y="56"/>
                  </a:lnTo>
                  <a:lnTo>
                    <a:pt x="25" y="60"/>
                  </a:lnTo>
                  <a:lnTo>
                    <a:pt x="19" y="61"/>
                  </a:lnTo>
                  <a:lnTo>
                    <a:pt x="17" y="63"/>
                  </a:lnTo>
                  <a:lnTo>
                    <a:pt x="15" y="66"/>
                  </a:lnTo>
                  <a:lnTo>
                    <a:pt x="13" y="70"/>
                  </a:lnTo>
                  <a:lnTo>
                    <a:pt x="15" y="77"/>
                  </a:lnTo>
                  <a:lnTo>
                    <a:pt x="12" y="78"/>
                  </a:lnTo>
                  <a:lnTo>
                    <a:pt x="0" y="26"/>
                  </a:lnTo>
                  <a:lnTo>
                    <a:pt x="6" y="26"/>
                  </a:lnTo>
                  <a:lnTo>
                    <a:pt x="8" y="32"/>
                  </a:lnTo>
                  <a:lnTo>
                    <a:pt x="10" y="36"/>
                  </a:lnTo>
                  <a:lnTo>
                    <a:pt x="13" y="37"/>
                  </a:lnTo>
                  <a:lnTo>
                    <a:pt x="15" y="39"/>
                  </a:lnTo>
                  <a:lnTo>
                    <a:pt x="21" y="39"/>
                  </a:lnTo>
                  <a:lnTo>
                    <a:pt x="31" y="37"/>
                  </a:lnTo>
                  <a:lnTo>
                    <a:pt x="140" y="22"/>
                  </a:lnTo>
                  <a:lnTo>
                    <a:pt x="150" y="20"/>
                  </a:lnTo>
                  <a:lnTo>
                    <a:pt x="155" y="20"/>
                  </a:lnTo>
                  <a:lnTo>
                    <a:pt x="165" y="17"/>
                  </a:lnTo>
                  <a:lnTo>
                    <a:pt x="169" y="15"/>
                  </a:lnTo>
                  <a:lnTo>
                    <a:pt x="171" y="14"/>
                  </a:lnTo>
                  <a:lnTo>
                    <a:pt x="171" y="8"/>
                  </a:lnTo>
                  <a:lnTo>
                    <a:pt x="171" y="5"/>
                  </a:lnTo>
                  <a:lnTo>
                    <a:pt x="167" y="2"/>
                  </a:lnTo>
                  <a:lnTo>
                    <a:pt x="173" y="0"/>
                  </a:lnTo>
                  <a:lnTo>
                    <a:pt x="192" y="29"/>
                  </a:lnTo>
                  <a:lnTo>
                    <a:pt x="194" y="34"/>
                  </a:lnTo>
                  <a:close/>
                </a:path>
              </a:pathLst>
            </a:custGeom>
            <a:solidFill>
              <a:srgbClr val="000000"/>
            </a:solidFill>
            <a:ln w="9525">
              <a:solidFill>
                <a:srgbClr val="000000"/>
              </a:solidFill>
              <a:prstDash val="solid"/>
              <a:round/>
              <a:headEnd/>
              <a:tailEnd/>
            </a:ln>
          </p:spPr>
          <p:txBody>
            <a:bodyPr/>
            <a:lstStyle/>
            <a:p>
              <a:endParaRPr lang="en-US"/>
            </a:p>
          </p:txBody>
        </p:sp>
        <p:sp>
          <p:nvSpPr>
            <p:cNvPr id="27073" name="Freeform 290"/>
            <p:cNvSpPr>
              <a:spLocks/>
            </p:cNvSpPr>
            <p:nvPr/>
          </p:nvSpPr>
          <p:spPr bwMode="auto">
            <a:xfrm>
              <a:off x="5245" y="1991"/>
              <a:ext cx="99" cy="72"/>
            </a:xfrm>
            <a:custGeom>
              <a:avLst/>
              <a:gdLst>
                <a:gd name="T0" fmla="*/ 196 w 196"/>
                <a:gd name="T1" fmla="*/ 123 h 145"/>
                <a:gd name="T2" fmla="*/ 136 w 196"/>
                <a:gd name="T3" fmla="*/ 133 h 145"/>
                <a:gd name="T4" fmla="*/ 134 w 196"/>
                <a:gd name="T5" fmla="*/ 129 h 145"/>
                <a:gd name="T6" fmla="*/ 146 w 196"/>
                <a:gd name="T7" fmla="*/ 124 h 145"/>
                <a:gd name="T8" fmla="*/ 157 w 196"/>
                <a:gd name="T9" fmla="*/ 118 h 145"/>
                <a:gd name="T10" fmla="*/ 165 w 196"/>
                <a:gd name="T11" fmla="*/ 112 h 145"/>
                <a:gd name="T12" fmla="*/ 171 w 196"/>
                <a:gd name="T13" fmla="*/ 106 h 145"/>
                <a:gd name="T14" fmla="*/ 175 w 196"/>
                <a:gd name="T15" fmla="*/ 99 h 145"/>
                <a:gd name="T16" fmla="*/ 179 w 196"/>
                <a:gd name="T17" fmla="*/ 90 h 145"/>
                <a:gd name="T18" fmla="*/ 179 w 196"/>
                <a:gd name="T19" fmla="*/ 72 h 145"/>
                <a:gd name="T20" fmla="*/ 175 w 196"/>
                <a:gd name="T21" fmla="*/ 58 h 145"/>
                <a:gd name="T22" fmla="*/ 165 w 196"/>
                <a:gd name="T23" fmla="*/ 44 h 145"/>
                <a:gd name="T24" fmla="*/ 159 w 196"/>
                <a:gd name="T25" fmla="*/ 39 h 145"/>
                <a:gd name="T26" fmla="*/ 153 w 196"/>
                <a:gd name="T27" fmla="*/ 34 h 145"/>
                <a:gd name="T28" fmla="*/ 134 w 196"/>
                <a:gd name="T29" fmla="*/ 27 h 145"/>
                <a:gd name="T30" fmla="*/ 112 w 196"/>
                <a:gd name="T31" fmla="*/ 24 h 145"/>
                <a:gd name="T32" fmla="*/ 99 w 196"/>
                <a:gd name="T33" fmla="*/ 24 h 145"/>
                <a:gd name="T34" fmla="*/ 83 w 196"/>
                <a:gd name="T35" fmla="*/ 26 h 145"/>
                <a:gd name="T36" fmla="*/ 62 w 196"/>
                <a:gd name="T37" fmla="*/ 29 h 145"/>
                <a:gd name="T38" fmla="*/ 43 w 196"/>
                <a:gd name="T39" fmla="*/ 37 h 145"/>
                <a:gd name="T40" fmla="*/ 29 w 196"/>
                <a:gd name="T41" fmla="*/ 48 h 145"/>
                <a:gd name="T42" fmla="*/ 19 w 196"/>
                <a:gd name="T43" fmla="*/ 61 h 145"/>
                <a:gd name="T44" fmla="*/ 13 w 196"/>
                <a:gd name="T45" fmla="*/ 77 h 145"/>
                <a:gd name="T46" fmla="*/ 13 w 196"/>
                <a:gd name="T47" fmla="*/ 92 h 145"/>
                <a:gd name="T48" fmla="*/ 17 w 196"/>
                <a:gd name="T49" fmla="*/ 107 h 145"/>
                <a:gd name="T50" fmla="*/ 25 w 196"/>
                <a:gd name="T51" fmla="*/ 119 h 145"/>
                <a:gd name="T52" fmla="*/ 31 w 196"/>
                <a:gd name="T53" fmla="*/ 124 h 145"/>
                <a:gd name="T54" fmla="*/ 37 w 196"/>
                <a:gd name="T55" fmla="*/ 129 h 145"/>
                <a:gd name="T56" fmla="*/ 46 w 196"/>
                <a:gd name="T57" fmla="*/ 135 h 145"/>
                <a:gd name="T58" fmla="*/ 58 w 196"/>
                <a:gd name="T59" fmla="*/ 141 h 145"/>
                <a:gd name="T60" fmla="*/ 56 w 196"/>
                <a:gd name="T61" fmla="*/ 145 h 145"/>
                <a:gd name="T62" fmla="*/ 33 w 196"/>
                <a:gd name="T63" fmla="*/ 135 h 145"/>
                <a:gd name="T64" fmla="*/ 25 w 196"/>
                <a:gd name="T65" fmla="*/ 128 h 145"/>
                <a:gd name="T66" fmla="*/ 17 w 196"/>
                <a:gd name="T67" fmla="*/ 121 h 145"/>
                <a:gd name="T68" fmla="*/ 6 w 196"/>
                <a:gd name="T69" fmla="*/ 106 h 145"/>
                <a:gd name="T70" fmla="*/ 0 w 196"/>
                <a:gd name="T71" fmla="*/ 85 h 145"/>
                <a:gd name="T72" fmla="*/ 0 w 196"/>
                <a:gd name="T73" fmla="*/ 66 h 145"/>
                <a:gd name="T74" fmla="*/ 4 w 196"/>
                <a:gd name="T75" fmla="*/ 49 h 145"/>
                <a:gd name="T76" fmla="*/ 13 w 196"/>
                <a:gd name="T77" fmla="*/ 36 h 145"/>
                <a:gd name="T78" fmla="*/ 25 w 196"/>
                <a:gd name="T79" fmla="*/ 22 h 145"/>
                <a:gd name="T80" fmla="*/ 37 w 196"/>
                <a:gd name="T81" fmla="*/ 14 h 145"/>
                <a:gd name="T82" fmla="*/ 50 w 196"/>
                <a:gd name="T83" fmla="*/ 7 h 145"/>
                <a:gd name="T84" fmla="*/ 66 w 196"/>
                <a:gd name="T85" fmla="*/ 2 h 145"/>
                <a:gd name="T86" fmla="*/ 81 w 196"/>
                <a:gd name="T87" fmla="*/ 0 h 145"/>
                <a:gd name="T88" fmla="*/ 107 w 196"/>
                <a:gd name="T89" fmla="*/ 0 h 145"/>
                <a:gd name="T90" fmla="*/ 132 w 196"/>
                <a:gd name="T91" fmla="*/ 5 h 145"/>
                <a:gd name="T92" fmla="*/ 153 w 196"/>
                <a:gd name="T93" fmla="*/ 15 h 145"/>
                <a:gd name="T94" fmla="*/ 171 w 196"/>
                <a:gd name="T95" fmla="*/ 31 h 145"/>
                <a:gd name="T96" fmla="*/ 182 w 196"/>
                <a:gd name="T97" fmla="*/ 48 h 145"/>
                <a:gd name="T98" fmla="*/ 188 w 196"/>
                <a:gd name="T99" fmla="*/ 70 h 145"/>
                <a:gd name="T100" fmla="*/ 188 w 196"/>
                <a:gd name="T101" fmla="*/ 87 h 145"/>
                <a:gd name="T102" fmla="*/ 182 w 196"/>
                <a:gd name="T103" fmla="*/ 104 h 145"/>
                <a:gd name="T104" fmla="*/ 181 w 196"/>
                <a:gd name="T105" fmla="*/ 107 h 145"/>
                <a:gd name="T106" fmla="*/ 181 w 196"/>
                <a:gd name="T107" fmla="*/ 111 h 145"/>
                <a:gd name="T108" fmla="*/ 182 w 196"/>
                <a:gd name="T109" fmla="*/ 114 h 145"/>
                <a:gd name="T110" fmla="*/ 184 w 196"/>
                <a:gd name="T111" fmla="*/ 116 h 145"/>
                <a:gd name="T112" fmla="*/ 188 w 196"/>
                <a:gd name="T113" fmla="*/ 118 h 145"/>
                <a:gd name="T114" fmla="*/ 194 w 196"/>
                <a:gd name="T115" fmla="*/ 119 h 145"/>
                <a:gd name="T116" fmla="*/ 196 w 196"/>
                <a:gd name="T117" fmla="*/ 123 h 14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6"/>
                <a:gd name="T178" fmla="*/ 0 h 145"/>
                <a:gd name="T179" fmla="*/ 196 w 196"/>
                <a:gd name="T180" fmla="*/ 145 h 14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6" h="145">
                  <a:moveTo>
                    <a:pt x="196" y="123"/>
                  </a:moveTo>
                  <a:lnTo>
                    <a:pt x="136" y="133"/>
                  </a:lnTo>
                  <a:lnTo>
                    <a:pt x="134" y="129"/>
                  </a:lnTo>
                  <a:lnTo>
                    <a:pt x="146" y="124"/>
                  </a:lnTo>
                  <a:lnTo>
                    <a:pt x="157" y="118"/>
                  </a:lnTo>
                  <a:lnTo>
                    <a:pt x="165" y="112"/>
                  </a:lnTo>
                  <a:lnTo>
                    <a:pt x="171" y="106"/>
                  </a:lnTo>
                  <a:lnTo>
                    <a:pt x="175" y="99"/>
                  </a:lnTo>
                  <a:lnTo>
                    <a:pt x="179" y="90"/>
                  </a:lnTo>
                  <a:lnTo>
                    <a:pt x="179" y="72"/>
                  </a:lnTo>
                  <a:lnTo>
                    <a:pt x="175" y="58"/>
                  </a:lnTo>
                  <a:lnTo>
                    <a:pt x="165" y="44"/>
                  </a:lnTo>
                  <a:lnTo>
                    <a:pt x="159" y="39"/>
                  </a:lnTo>
                  <a:lnTo>
                    <a:pt x="153" y="34"/>
                  </a:lnTo>
                  <a:lnTo>
                    <a:pt x="134" y="27"/>
                  </a:lnTo>
                  <a:lnTo>
                    <a:pt x="112" y="24"/>
                  </a:lnTo>
                  <a:lnTo>
                    <a:pt x="99" y="24"/>
                  </a:lnTo>
                  <a:lnTo>
                    <a:pt x="83" y="26"/>
                  </a:lnTo>
                  <a:lnTo>
                    <a:pt x="62" y="29"/>
                  </a:lnTo>
                  <a:lnTo>
                    <a:pt x="43" y="37"/>
                  </a:lnTo>
                  <a:lnTo>
                    <a:pt x="29" y="48"/>
                  </a:lnTo>
                  <a:lnTo>
                    <a:pt x="19" y="61"/>
                  </a:lnTo>
                  <a:lnTo>
                    <a:pt x="13" y="77"/>
                  </a:lnTo>
                  <a:lnTo>
                    <a:pt x="13" y="92"/>
                  </a:lnTo>
                  <a:lnTo>
                    <a:pt x="17" y="107"/>
                  </a:lnTo>
                  <a:lnTo>
                    <a:pt x="25" y="119"/>
                  </a:lnTo>
                  <a:lnTo>
                    <a:pt x="31" y="124"/>
                  </a:lnTo>
                  <a:lnTo>
                    <a:pt x="37" y="129"/>
                  </a:lnTo>
                  <a:lnTo>
                    <a:pt x="46" y="135"/>
                  </a:lnTo>
                  <a:lnTo>
                    <a:pt x="58" y="141"/>
                  </a:lnTo>
                  <a:lnTo>
                    <a:pt x="56" y="145"/>
                  </a:lnTo>
                  <a:lnTo>
                    <a:pt x="33" y="135"/>
                  </a:lnTo>
                  <a:lnTo>
                    <a:pt x="25" y="128"/>
                  </a:lnTo>
                  <a:lnTo>
                    <a:pt x="17" y="121"/>
                  </a:lnTo>
                  <a:lnTo>
                    <a:pt x="6" y="106"/>
                  </a:lnTo>
                  <a:lnTo>
                    <a:pt x="0" y="85"/>
                  </a:lnTo>
                  <a:lnTo>
                    <a:pt x="0" y="66"/>
                  </a:lnTo>
                  <a:lnTo>
                    <a:pt x="4" y="49"/>
                  </a:lnTo>
                  <a:lnTo>
                    <a:pt x="13" y="36"/>
                  </a:lnTo>
                  <a:lnTo>
                    <a:pt x="25" y="22"/>
                  </a:lnTo>
                  <a:lnTo>
                    <a:pt x="37" y="14"/>
                  </a:lnTo>
                  <a:lnTo>
                    <a:pt x="50" y="7"/>
                  </a:lnTo>
                  <a:lnTo>
                    <a:pt x="66" y="2"/>
                  </a:lnTo>
                  <a:lnTo>
                    <a:pt x="81" y="0"/>
                  </a:lnTo>
                  <a:lnTo>
                    <a:pt x="107" y="0"/>
                  </a:lnTo>
                  <a:lnTo>
                    <a:pt x="132" y="5"/>
                  </a:lnTo>
                  <a:lnTo>
                    <a:pt x="153" y="15"/>
                  </a:lnTo>
                  <a:lnTo>
                    <a:pt x="171" y="31"/>
                  </a:lnTo>
                  <a:lnTo>
                    <a:pt x="182" y="48"/>
                  </a:lnTo>
                  <a:lnTo>
                    <a:pt x="188" y="70"/>
                  </a:lnTo>
                  <a:lnTo>
                    <a:pt x="188" y="87"/>
                  </a:lnTo>
                  <a:lnTo>
                    <a:pt x="182" y="104"/>
                  </a:lnTo>
                  <a:lnTo>
                    <a:pt x="181" y="107"/>
                  </a:lnTo>
                  <a:lnTo>
                    <a:pt x="181" y="111"/>
                  </a:lnTo>
                  <a:lnTo>
                    <a:pt x="182" y="114"/>
                  </a:lnTo>
                  <a:lnTo>
                    <a:pt x="184" y="116"/>
                  </a:lnTo>
                  <a:lnTo>
                    <a:pt x="188" y="118"/>
                  </a:lnTo>
                  <a:lnTo>
                    <a:pt x="194" y="119"/>
                  </a:lnTo>
                  <a:lnTo>
                    <a:pt x="196" y="123"/>
                  </a:lnTo>
                  <a:close/>
                </a:path>
              </a:pathLst>
            </a:custGeom>
            <a:solidFill>
              <a:srgbClr val="000000"/>
            </a:solidFill>
            <a:ln w="9525">
              <a:solidFill>
                <a:srgbClr val="000000"/>
              </a:solidFill>
              <a:prstDash val="solid"/>
              <a:round/>
              <a:headEnd/>
              <a:tailEnd/>
            </a:ln>
          </p:spPr>
          <p:txBody>
            <a:bodyPr/>
            <a:lstStyle/>
            <a:p>
              <a:endParaRPr lang="en-US"/>
            </a:p>
          </p:txBody>
        </p:sp>
        <p:sp>
          <p:nvSpPr>
            <p:cNvPr id="27074" name="Freeform 291"/>
            <p:cNvSpPr>
              <a:spLocks noEditPoints="1"/>
            </p:cNvSpPr>
            <p:nvPr/>
          </p:nvSpPr>
          <p:spPr bwMode="auto">
            <a:xfrm>
              <a:off x="5253" y="2071"/>
              <a:ext cx="64" cy="50"/>
            </a:xfrm>
            <a:custGeom>
              <a:avLst/>
              <a:gdLst>
                <a:gd name="T0" fmla="*/ 16 w 129"/>
                <a:gd name="T1" fmla="*/ 55 h 99"/>
                <a:gd name="T2" fmla="*/ 4 w 129"/>
                <a:gd name="T3" fmla="*/ 43 h 99"/>
                <a:gd name="T4" fmla="*/ 0 w 129"/>
                <a:gd name="T5" fmla="*/ 29 h 99"/>
                <a:gd name="T6" fmla="*/ 0 w 129"/>
                <a:gd name="T7" fmla="*/ 19 h 99"/>
                <a:gd name="T8" fmla="*/ 16 w 129"/>
                <a:gd name="T9" fmla="*/ 5 h 99"/>
                <a:gd name="T10" fmla="*/ 37 w 129"/>
                <a:gd name="T11" fmla="*/ 2 h 99"/>
                <a:gd name="T12" fmla="*/ 55 w 129"/>
                <a:gd name="T13" fmla="*/ 10 h 99"/>
                <a:gd name="T14" fmla="*/ 72 w 129"/>
                <a:gd name="T15" fmla="*/ 34 h 99"/>
                <a:gd name="T16" fmla="*/ 86 w 129"/>
                <a:gd name="T17" fmla="*/ 56 h 99"/>
                <a:gd name="T18" fmla="*/ 107 w 129"/>
                <a:gd name="T19" fmla="*/ 55 h 99"/>
                <a:gd name="T20" fmla="*/ 119 w 129"/>
                <a:gd name="T21" fmla="*/ 43 h 99"/>
                <a:gd name="T22" fmla="*/ 119 w 129"/>
                <a:gd name="T23" fmla="*/ 27 h 99"/>
                <a:gd name="T24" fmla="*/ 109 w 129"/>
                <a:gd name="T25" fmla="*/ 21 h 99"/>
                <a:gd name="T26" fmla="*/ 96 w 129"/>
                <a:gd name="T27" fmla="*/ 21 h 99"/>
                <a:gd name="T28" fmla="*/ 86 w 129"/>
                <a:gd name="T29" fmla="*/ 19 h 99"/>
                <a:gd name="T30" fmla="*/ 82 w 129"/>
                <a:gd name="T31" fmla="*/ 12 h 99"/>
                <a:gd name="T32" fmla="*/ 86 w 129"/>
                <a:gd name="T33" fmla="*/ 5 h 99"/>
                <a:gd name="T34" fmla="*/ 94 w 129"/>
                <a:gd name="T35" fmla="*/ 0 h 99"/>
                <a:gd name="T36" fmla="*/ 117 w 129"/>
                <a:gd name="T37" fmla="*/ 9 h 99"/>
                <a:gd name="T38" fmla="*/ 129 w 129"/>
                <a:gd name="T39" fmla="*/ 29 h 99"/>
                <a:gd name="T40" fmla="*/ 129 w 129"/>
                <a:gd name="T41" fmla="*/ 50 h 99"/>
                <a:gd name="T42" fmla="*/ 121 w 129"/>
                <a:gd name="T43" fmla="*/ 67 h 99"/>
                <a:gd name="T44" fmla="*/ 107 w 129"/>
                <a:gd name="T45" fmla="*/ 75 h 99"/>
                <a:gd name="T46" fmla="*/ 51 w 129"/>
                <a:gd name="T47" fmla="*/ 79 h 99"/>
                <a:gd name="T48" fmla="*/ 31 w 129"/>
                <a:gd name="T49" fmla="*/ 80 h 99"/>
                <a:gd name="T50" fmla="*/ 26 w 129"/>
                <a:gd name="T51" fmla="*/ 84 h 99"/>
                <a:gd name="T52" fmla="*/ 24 w 129"/>
                <a:gd name="T53" fmla="*/ 85 h 99"/>
                <a:gd name="T54" fmla="*/ 24 w 129"/>
                <a:gd name="T55" fmla="*/ 89 h 99"/>
                <a:gd name="T56" fmla="*/ 28 w 129"/>
                <a:gd name="T57" fmla="*/ 94 h 99"/>
                <a:gd name="T58" fmla="*/ 28 w 129"/>
                <a:gd name="T59" fmla="*/ 99 h 99"/>
                <a:gd name="T60" fmla="*/ 12 w 129"/>
                <a:gd name="T61" fmla="*/ 89 h 99"/>
                <a:gd name="T62" fmla="*/ 4 w 129"/>
                <a:gd name="T63" fmla="*/ 77 h 99"/>
                <a:gd name="T64" fmla="*/ 8 w 129"/>
                <a:gd name="T65" fmla="*/ 67 h 99"/>
                <a:gd name="T66" fmla="*/ 24 w 129"/>
                <a:gd name="T67" fmla="*/ 62 h 99"/>
                <a:gd name="T68" fmla="*/ 31 w 129"/>
                <a:gd name="T69" fmla="*/ 62 h 99"/>
                <a:gd name="T70" fmla="*/ 74 w 129"/>
                <a:gd name="T71" fmla="*/ 50 h 99"/>
                <a:gd name="T72" fmla="*/ 64 w 129"/>
                <a:gd name="T73" fmla="*/ 36 h 99"/>
                <a:gd name="T74" fmla="*/ 51 w 129"/>
                <a:gd name="T75" fmla="*/ 24 h 99"/>
                <a:gd name="T76" fmla="*/ 37 w 129"/>
                <a:gd name="T77" fmla="*/ 21 h 99"/>
                <a:gd name="T78" fmla="*/ 22 w 129"/>
                <a:gd name="T79" fmla="*/ 27 h 99"/>
                <a:gd name="T80" fmla="*/ 16 w 129"/>
                <a:gd name="T81" fmla="*/ 39 h 99"/>
                <a:gd name="T82" fmla="*/ 26 w 129"/>
                <a:gd name="T83" fmla="*/ 55 h 99"/>
                <a:gd name="T84" fmla="*/ 31 w 129"/>
                <a:gd name="T85" fmla="*/ 62 h 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9"/>
                <a:gd name="T130" fmla="*/ 0 h 99"/>
                <a:gd name="T131" fmla="*/ 129 w 129"/>
                <a:gd name="T132" fmla="*/ 99 h 9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9" h="99">
                  <a:moveTo>
                    <a:pt x="24" y="62"/>
                  </a:moveTo>
                  <a:lnTo>
                    <a:pt x="16" y="55"/>
                  </a:lnTo>
                  <a:lnTo>
                    <a:pt x="10" y="50"/>
                  </a:lnTo>
                  <a:lnTo>
                    <a:pt x="4" y="43"/>
                  </a:lnTo>
                  <a:lnTo>
                    <a:pt x="2" y="36"/>
                  </a:lnTo>
                  <a:lnTo>
                    <a:pt x="0" y="29"/>
                  </a:lnTo>
                  <a:lnTo>
                    <a:pt x="0" y="24"/>
                  </a:lnTo>
                  <a:lnTo>
                    <a:pt x="0" y="19"/>
                  </a:lnTo>
                  <a:lnTo>
                    <a:pt x="6" y="10"/>
                  </a:lnTo>
                  <a:lnTo>
                    <a:pt x="16" y="5"/>
                  </a:lnTo>
                  <a:lnTo>
                    <a:pt x="28" y="2"/>
                  </a:lnTo>
                  <a:lnTo>
                    <a:pt x="37" y="2"/>
                  </a:lnTo>
                  <a:lnTo>
                    <a:pt x="45" y="4"/>
                  </a:lnTo>
                  <a:lnTo>
                    <a:pt x="55" y="10"/>
                  </a:lnTo>
                  <a:lnTo>
                    <a:pt x="63" y="19"/>
                  </a:lnTo>
                  <a:lnTo>
                    <a:pt x="72" y="34"/>
                  </a:lnTo>
                  <a:lnTo>
                    <a:pt x="78" y="44"/>
                  </a:lnTo>
                  <a:lnTo>
                    <a:pt x="86" y="56"/>
                  </a:lnTo>
                  <a:lnTo>
                    <a:pt x="92" y="56"/>
                  </a:lnTo>
                  <a:lnTo>
                    <a:pt x="107" y="55"/>
                  </a:lnTo>
                  <a:lnTo>
                    <a:pt x="115" y="50"/>
                  </a:lnTo>
                  <a:lnTo>
                    <a:pt x="119" y="43"/>
                  </a:lnTo>
                  <a:lnTo>
                    <a:pt x="121" y="34"/>
                  </a:lnTo>
                  <a:lnTo>
                    <a:pt x="119" y="27"/>
                  </a:lnTo>
                  <a:lnTo>
                    <a:pt x="115" y="24"/>
                  </a:lnTo>
                  <a:lnTo>
                    <a:pt x="109" y="21"/>
                  </a:lnTo>
                  <a:lnTo>
                    <a:pt x="103" y="19"/>
                  </a:lnTo>
                  <a:lnTo>
                    <a:pt x="96" y="21"/>
                  </a:lnTo>
                  <a:lnTo>
                    <a:pt x="92" y="21"/>
                  </a:lnTo>
                  <a:lnTo>
                    <a:pt x="86" y="19"/>
                  </a:lnTo>
                  <a:lnTo>
                    <a:pt x="84" y="16"/>
                  </a:lnTo>
                  <a:lnTo>
                    <a:pt x="82" y="12"/>
                  </a:lnTo>
                  <a:lnTo>
                    <a:pt x="84" y="9"/>
                  </a:lnTo>
                  <a:lnTo>
                    <a:pt x="86" y="5"/>
                  </a:lnTo>
                  <a:lnTo>
                    <a:pt x="90" y="2"/>
                  </a:lnTo>
                  <a:lnTo>
                    <a:pt x="94" y="0"/>
                  </a:lnTo>
                  <a:lnTo>
                    <a:pt x="105" y="2"/>
                  </a:lnTo>
                  <a:lnTo>
                    <a:pt x="117" y="9"/>
                  </a:lnTo>
                  <a:lnTo>
                    <a:pt x="125" y="21"/>
                  </a:lnTo>
                  <a:lnTo>
                    <a:pt x="129" y="29"/>
                  </a:lnTo>
                  <a:lnTo>
                    <a:pt x="129" y="38"/>
                  </a:lnTo>
                  <a:lnTo>
                    <a:pt x="129" y="50"/>
                  </a:lnTo>
                  <a:lnTo>
                    <a:pt x="127" y="62"/>
                  </a:lnTo>
                  <a:lnTo>
                    <a:pt x="121" y="67"/>
                  </a:lnTo>
                  <a:lnTo>
                    <a:pt x="115" y="72"/>
                  </a:lnTo>
                  <a:lnTo>
                    <a:pt x="107" y="75"/>
                  </a:lnTo>
                  <a:lnTo>
                    <a:pt x="92" y="77"/>
                  </a:lnTo>
                  <a:lnTo>
                    <a:pt x="51" y="79"/>
                  </a:lnTo>
                  <a:lnTo>
                    <a:pt x="37" y="80"/>
                  </a:lnTo>
                  <a:lnTo>
                    <a:pt x="31" y="80"/>
                  </a:lnTo>
                  <a:lnTo>
                    <a:pt x="29" y="82"/>
                  </a:lnTo>
                  <a:lnTo>
                    <a:pt x="26" y="84"/>
                  </a:lnTo>
                  <a:lnTo>
                    <a:pt x="24" y="84"/>
                  </a:lnTo>
                  <a:lnTo>
                    <a:pt x="24" y="85"/>
                  </a:lnTo>
                  <a:lnTo>
                    <a:pt x="24" y="87"/>
                  </a:lnTo>
                  <a:lnTo>
                    <a:pt x="24" y="89"/>
                  </a:lnTo>
                  <a:lnTo>
                    <a:pt x="24" y="91"/>
                  </a:lnTo>
                  <a:lnTo>
                    <a:pt x="28" y="94"/>
                  </a:lnTo>
                  <a:lnTo>
                    <a:pt x="35" y="99"/>
                  </a:lnTo>
                  <a:lnTo>
                    <a:pt x="28" y="99"/>
                  </a:lnTo>
                  <a:lnTo>
                    <a:pt x="18" y="94"/>
                  </a:lnTo>
                  <a:lnTo>
                    <a:pt x="12" y="89"/>
                  </a:lnTo>
                  <a:lnTo>
                    <a:pt x="6" y="82"/>
                  </a:lnTo>
                  <a:lnTo>
                    <a:pt x="4" y="77"/>
                  </a:lnTo>
                  <a:lnTo>
                    <a:pt x="6" y="72"/>
                  </a:lnTo>
                  <a:lnTo>
                    <a:pt x="8" y="67"/>
                  </a:lnTo>
                  <a:lnTo>
                    <a:pt x="14" y="65"/>
                  </a:lnTo>
                  <a:lnTo>
                    <a:pt x="24" y="62"/>
                  </a:lnTo>
                  <a:close/>
                  <a:moveTo>
                    <a:pt x="31" y="62"/>
                  </a:moveTo>
                  <a:lnTo>
                    <a:pt x="78" y="58"/>
                  </a:lnTo>
                  <a:lnTo>
                    <a:pt x="74" y="50"/>
                  </a:lnTo>
                  <a:lnTo>
                    <a:pt x="70" y="44"/>
                  </a:lnTo>
                  <a:lnTo>
                    <a:pt x="64" y="36"/>
                  </a:lnTo>
                  <a:lnTo>
                    <a:pt x="59" y="29"/>
                  </a:lnTo>
                  <a:lnTo>
                    <a:pt x="51" y="24"/>
                  </a:lnTo>
                  <a:lnTo>
                    <a:pt x="45" y="22"/>
                  </a:lnTo>
                  <a:lnTo>
                    <a:pt x="37" y="21"/>
                  </a:lnTo>
                  <a:lnTo>
                    <a:pt x="28" y="24"/>
                  </a:lnTo>
                  <a:lnTo>
                    <a:pt x="22" y="27"/>
                  </a:lnTo>
                  <a:lnTo>
                    <a:pt x="18" y="33"/>
                  </a:lnTo>
                  <a:lnTo>
                    <a:pt x="16" y="39"/>
                  </a:lnTo>
                  <a:lnTo>
                    <a:pt x="22" y="50"/>
                  </a:lnTo>
                  <a:lnTo>
                    <a:pt x="26" y="55"/>
                  </a:lnTo>
                  <a:lnTo>
                    <a:pt x="31" y="62"/>
                  </a:lnTo>
                  <a:close/>
                </a:path>
              </a:pathLst>
            </a:custGeom>
            <a:solidFill>
              <a:srgbClr val="000000"/>
            </a:solidFill>
            <a:ln w="9525">
              <a:solidFill>
                <a:srgbClr val="000000"/>
              </a:solidFill>
              <a:prstDash val="solid"/>
              <a:round/>
              <a:headEnd/>
              <a:tailEnd/>
            </a:ln>
          </p:spPr>
          <p:txBody>
            <a:bodyPr/>
            <a:lstStyle/>
            <a:p>
              <a:endParaRPr lang="en-US"/>
            </a:p>
          </p:txBody>
        </p:sp>
        <p:sp>
          <p:nvSpPr>
            <p:cNvPr id="27075" name="Freeform 292"/>
            <p:cNvSpPr>
              <a:spLocks/>
            </p:cNvSpPr>
            <p:nvPr/>
          </p:nvSpPr>
          <p:spPr bwMode="auto">
            <a:xfrm>
              <a:off x="5258" y="2118"/>
              <a:ext cx="65" cy="40"/>
            </a:xfrm>
            <a:custGeom>
              <a:avLst/>
              <a:gdLst>
                <a:gd name="T0" fmla="*/ 128 w 130"/>
                <a:gd name="T1" fmla="*/ 36 h 80"/>
                <a:gd name="T2" fmla="*/ 101 w 130"/>
                <a:gd name="T3" fmla="*/ 37 h 80"/>
                <a:gd name="T4" fmla="*/ 113 w 130"/>
                <a:gd name="T5" fmla="*/ 44 h 80"/>
                <a:gd name="T6" fmla="*/ 122 w 130"/>
                <a:gd name="T7" fmla="*/ 51 h 80"/>
                <a:gd name="T8" fmla="*/ 128 w 130"/>
                <a:gd name="T9" fmla="*/ 56 h 80"/>
                <a:gd name="T10" fmla="*/ 130 w 130"/>
                <a:gd name="T11" fmla="*/ 63 h 80"/>
                <a:gd name="T12" fmla="*/ 130 w 130"/>
                <a:gd name="T13" fmla="*/ 70 h 80"/>
                <a:gd name="T14" fmla="*/ 126 w 130"/>
                <a:gd name="T15" fmla="*/ 75 h 80"/>
                <a:gd name="T16" fmla="*/ 122 w 130"/>
                <a:gd name="T17" fmla="*/ 78 h 80"/>
                <a:gd name="T18" fmla="*/ 117 w 130"/>
                <a:gd name="T19" fmla="*/ 80 h 80"/>
                <a:gd name="T20" fmla="*/ 113 w 130"/>
                <a:gd name="T21" fmla="*/ 78 h 80"/>
                <a:gd name="T22" fmla="*/ 107 w 130"/>
                <a:gd name="T23" fmla="*/ 77 h 80"/>
                <a:gd name="T24" fmla="*/ 105 w 130"/>
                <a:gd name="T25" fmla="*/ 73 h 80"/>
                <a:gd name="T26" fmla="*/ 103 w 130"/>
                <a:gd name="T27" fmla="*/ 70 h 80"/>
                <a:gd name="T28" fmla="*/ 105 w 130"/>
                <a:gd name="T29" fmla="*/ 66 h 80"/>
                <a:gd name="T30" fmla="*/ 107 w 130"/>
                <a:gd name="T31" fmla="*/ 61 h 80"/>
                <a:gd name="T32" fmla="*/ 111 w 130"/>
                <a:gd name="T33" fmla="*/ 56 h 80"/>
                <a:gd name="T34" fmla="*/ 111 w 130"/>
                <a:gd name="T35" fmla="*/ 53 h 80"/>
                <a:gd name="T36" fmla="*/ 111 w 130"/>
                <a:gd name="T37" fmla="*/ 51 h 80"/>
                <a:gd name="T38" fmla="*/ 109 w 130"/>
                <a:gd name="T39" fmla="*/ 48 h 80"/>
                <a:gd name="T40" fmla="*/ 101 w 130"/>
                <a:gd name="T41" fmla="*/ 44 h 80"/>
                <a:gd name="T42" fmla="*/ 89 w 130"/>
                <a:gd name="T43" fmla="*/ 39 h 80"/>
                <a:gd name="T44" fmla="*/ 31 w 130"/>
                <a:gd name="T45" fmla="*/ 43 h 80"/>
                <a:gd name="T46" fmla="*/ 23 w 130"/>
                <a:gd name="T47" fmla="*/ 44 h 80"/>
                <a:gd name="T48" fmla="*/ 16 w 130"/>
                <a:gd name="T49" fmla="*/ 46 h 80"/>
                <a:gd name="T50" fmla="*/ 14 w 130"/>
                <a:gd name="T51" fmla="*/ 49 h 80"/>
                <a:gd name="T52" fmla="*/ 12 w 130"/>
                <a:gd name="T53" fmla="*/ 51 h 80"/>
                <a:gd name="T54" fmla="*/ 10 w 130"/>
                <a:gd name="T55" fmla="*/ 56 h 80"/>
                <a:gd name="T56" fmla="*/ 10 w 130"/>
                <a:gd name="T57" fmla="*/ 63 h 80"/>
                <a:gd name="T58" fmla="*/ 4 w 130"/>
                <a:gd name="T59" fmla="*/ 63 h 80"/>
                <a:gd name="T60" fmla="*/ 0 w 130"/>
                <a:gd name="T61" fmla="*/ 8 h 80"/>
                <a:gd name="T62" fmla="*/ 4 w 130"/>
                <a:gd name="T63" fmla="*/ 8 h 80"/>
                <a:gd name="T64" fmla="*/ 6 w 130"/>
                <a:gd name="T65" fmla="*/ 15 h 80"/>
                <a:gd name="T66" fmla="*/ 8 w 130"/>
                <a:gd name="T67" fmla="*/ 20 h 80"/>
                <a:gd name="T68" fmla="*/ 12 w 130"/>
                <a:gd name="T69" fmla="*/ 22 h 80"/>
                <a:gd name="T70" fmla="*/ 16 w 130"/>
                <a:gd name="T71" fmla="*/ 24 h 80"/>
                <a:gd name="T72" fmla="*/ 19 w 130"/>
                <a:gd name="T73" fmla="*/ 24 h 80"/>
                <a:gd name="T74" fmla="*/ 29 w 130"/>
                <a:gd name="T75" fmla="*/ 24 h 80"/>
                <a:gd name="T76" fmla="*/ 76 w 130"/>
                <a:gd name="T77" fmla="*/ 20 h 80"/>
                <a:gd name="T78" fmla="*/ 86 w 130"/>
                <a:gd name="T79" fmla="*/ 19 h 80"/>
                <a:gd name="T80" fmla="*/ 91 w 130"/>
                <a:gd name="T81" fmla="*/ 19 h 80"/>
                <a:gd name="T82" fmla="*/ 101 w 130"/>
                <a:gd name="T83" fmla="*/ 19 h 80"/>
                <a:gd name="T84" fmla="*/ 105 w 130"/>
                <a:gd name="T85" fmla="*/ 17 h 80"/>
                <a:gd name="T86" fmla="*/ 107 w 130"/>
                <a:gd name="T87" fmla="*/ 15 h 80"/>
                <a:gd name="T88" fmla="*/ 107 w 130"/>
                <a:gd name="T89" fmla="*/ 14 h 80"/>
                <a:gd name="T90" fmla="*/ 107 w 130"/>
                <a:gd name="T91" fmla="*/ 10 h 80"/>
                <a:gd name="T92" fmla="*/ 107 w 130"/>
                <a:gd name="T93" fmla="*/ 7 h 80"/>
                <a:gd name="T94" fmla="*/ 105 w 130"/>
                <a:gd name="T95" fmla="*/ 2 h 80"/>
                <a:gd name="T96" fmla="*/ 111 w 130"/>
                <a:gd name="T97" fmla="*/ 0 h 80"/>
                <a:gd name="T98" fmla="*/ 128 w 130"/>
                <a:gd name="T99" fmla="*/ 31 h 80"/>
                <a:gd name="T100" fmla="*/ 128 w 130"/>
                <a:gd name="T101" fmla="*/ 36 h 8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0"/>
                <a:gd name="T154" fmla="*/ 0 h 80"/>
                <a:gd name="T155" fmla="*/ 130 w 130"/>
                <a:gd name="T156" fmla="*/ 80 h 8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0" h="80">
                  <a:moveTo>
                    <a:pt x="128" y="36"/>
                  </a:moveTo>
                  <a:lnTo>
                    <a:pt x="101" y="37"/>
                  </a:lnTo>
                  <a:lnTo>
                    <a:pt x="113" y="44"/>
                  </a:lnTo>
                  <a:lnTo>
                    <a:pt x="122" y="51"/>
                  </a:lnTo>
                  <a:lnTo>
                    <a:pt x="128" y="56"/>
                  </a:lnTo>
                  <a:lnTo>
                    <a:pt x="130" y="63"/>
                  </a:lnTo>
                  <a:lnTo>
                    <a:pt x="130" y="70"/>
                  </a:lnTo>
                  <a:lnTo>
                    <a:pt x="126" y="75"/>
                  </a:lnTo>
                  <a:lnTo>
                    <a:pt x="122" y="78"/>
                  </a:lnTo>
                  <a:lnTo>
                    <a:pt x="117" y="80"/>
                  </a:lnTo>
                  <a:lnTo>
                    <a:pt x="113" y="78"/>
                  </a:lnTo>
                  <a:lnTo>
                    <a:pt x="107" y="77"/>
                  </a:lnTo>
                  <a:lnTo>
                    <a:pt x="105" y="73"/>
                  </a:lnTo>
                  <a:lnTo>
                    <a:pt x="103" y="70"/>
                  </a:lnTo>
                  <a:lnTo>
                    <a:pt x="105" y="66"/>
                  </a:lnTo>
                  <a:lnTo>
                    <a:pt x="107" y="61"/>
                  </a:lnTo>
                  <a:lnTo>
                    <a:pt x="111" y="56"/>
                  </a:lnTo>
                  <a:lnTo>
                    <a:pt x="111" y="53"/>
                  </a:lnTo>
                  <a:lnTo>
                    <a:pt x="111" y="51"/>
                  </a:lnTo>
                  <a:lnTo>
                    <a:pt x="109" y="48"/>
                  </a:lnTo>
                  <a:lnTo>
                    <a:pt x="101" y="44"/>
                  </a:lnTo>
                  <a:lnTo>
                    <a:pt x="89" y="39"/>
                  </a:lnTo>
                  <a:lnTo>
                    <a:pt x="31" y="43"/>
                  </a:lnTo>
                  <a:lnTo>
                    <a:pt x="23" y="44"/>
                  </a:lnTo>
                  <a:lnTo>
                    <a:pt x="16" y="46"/>
                  </a:lnTo>
                  <a:lnTo>
                    <a:pt x="14" y="49"/>
                  </a:lnTo>
                  <a:lnTo>
                    <a:pt x="12" y="51"/>
                  </a:lnTo>
                  <a:lnTo>
                    <a:pt x="10" y="56"/>
                  </a:lnTo>
                  <a:lnTo>
                    <a:pt x="10" y="63"/>
                  </a:lnTo>
                  <a:lnTo>
                    <a:pt x="4" y="63"/>
                  </a:lnTo>
                  <a:lnTo>
                    <a:pt x="0" y="8"/>
                  </a:lnTo>
                  <a:lnTo>
                    <a:pt x="4" y="8"/>
                  </a:lnTo>
                  <a:lnTo>
                    <a:pt x="6" y="15"/>
                  </a:lnTo>
                  <a:lnTo>
                    <a:pt x="8" y="20"/>
                  </a:lnTo>
                  <a:lnTo>
                    <a:pt x="12" y="22"/>
                  </a:lnTo>
                  <a:lnTo>
                    <a:pt x="16" y="24"/>
                  </a:lnTo>
                  <a:lnTo>
                    <a:pt x="19" y="24"/>
                  </a:lnTo>
                  <a:lnTo>
                    <a:pt x="29" y="24"/>
                  </a:lnTo>
                  <a:lnTo>
                    <a:pt x="76" y="20"/>
                  </a:lnTo>
                  <a:lnTo>
                    <a:pt x="86" y="19"/>
                  </a:lnTo>
                  <a:lnTo>
                    <a:pt x="91" y="19"/>
                  </a:lnTo>
                  <a:lnTo>
                    <a:pt x="101" y="19"/>
                  </a:lnTo>
                  <a:lnTo>
                    <a:pt x="105" y="17"/>
                  </a:lnTo>
                  <a:lnTo>
                    <a:pt x="107" y="15"/>
                  </a:lnTo>
                  <a:lnTo>
                    <a:pt x="107" y="14"/>
                  </a:lnTo>
                  <a:lnTo>
                    <a:pt x="107" y="10"/>
                  </a:lnTo>
                  <a:lnTo>
                    <a:pt x="107" y="7"/>
                  </a:lnTo>
                  <a:lnTo>
                    <a:pt x="105" y="2"/>
                  </a:lnTo>
                  <a:lnTo>
                    <a:pt x="111" y="0"/>
                  </a:lnTo>
                  <a:lnTo>
                    <a:pt x="128" y="31"/>
                  </a:lnTo>
                  <a:lnTo>
                    <a:pt x="128" y="36"/>
                  </a:lnTo>
                  <a:close/>
                </a:path>
              </a:pathLst>
            </a:custGeom>
            <a:solidFill>
              <a:srgbClr val="000000"/>
            </a:solidFill>
            <a:ln w="9525">
              <a:solidFill>
                <a:srgbClr val="000000"/>
              </a:solidFill>
              <a:prstDash val="solid"/>
              <a:round/>
              <a:headEnd/>
              <a:tailEnd/>
            </a:ln>
          </p:spPr>
          <p:txBody>
            <a:bodyPr/>
            <a:lstStyle/>
            <a:p>
              <a:endParaRPr lang="en-US"/>
            </a:p>
          </p:txBody>
        </p:sp>
        <p:sp>
          <p:nvSpPr>
            <p:cNvPr id="27076" name="Freeform 293"/>
            <p:cNvSpPr>
              <a:spLocks noEditPoints="1"/>
            </p:cNvSpPr>
            <p:nvPr/>
          </p:nvSpPr>
          <p:spPr bwMode="auto">
            <a:xfrm>
              <a:off x="5261" y="2162"/>
              <a:ext cx="65" cy="46"/>
            </a:xfrm>
            <a:custGeom>
              <a:avLst/>
              <a:gdLst>
                <a:gd name="T0" fmla="*/ 78 w 130"/>
                <a:gd name="T1" fmla="*/ 17 h 92"/>
                <a:gd name="T2" fmla="*/ 66 w 130"/>
                <a:gd name="T3" fmla="*/ 18 h 92"/>
                <a:gd name="T4" fmla="*/ 54 w 130"/>
                <a:gd name="T5" fmla="*/ 20 h 92"/>
                <a:gd name="T6" fmla="*/ 37 w 130"/>
                <a:gd name="T7" fmla="*/ 30 h 92"/>
                <a:gd name="T8" fmla="*/ 31 w 130"/>
                <a:gd name="T9" fmla="*/ 37 h 92"/>
                <a:gd name="T10" fmla="*/ 25 w 130"/>
                <a:gd name="T11" fmla="*/ 44 h 92"/>
                <a:gd name="T12" fmla="*/ 23 w 130"/>
                <a:gd name="T13" fmla="*/ 51 h 92"/>
                <a:gd name="T14" fmla="*/ 23 w 130"/>
                <a:gd name="T15" fmla="*/ 57 h 92"/>
                <a:gd name="T16" fmla="*/ 25 w 130"/>
                <a:gd name="T17" fmla="*/ 68 h 92"/>
                <a:gd name="T18" fmla="*/ 31 w 130"/>
                <a:gd name="T19" fmla="*/ 76 h 92"/>
                <a:gd name="T20" fmla="*/ 41 w 130"/>
                <a:gd name="T21" fmla="*/ 83 h 92"/>
                <a:gd name="T22" fmla="*/ 54 w 130"/>
                <a:gd name="T23" fmla="*/ 88 h 92"/>
                <a:gd name="T24" fmla="*/ 50 w 130"/>
                <a:gd name="T25" fmla="*/ 92 h 92"/>
                <a:gd name="T26" fmla="*/ 33 w 130"/>
                <a:gd name="T27" fmla="*/ 88 h 92"/>
                <a:gd name="T28" fmla="*/ 25 w 130"/>
                <a:gd name="T29" fmla="*/ 83 h 92"/>
                <a:gd name="T30" fmla="*/ 17 w 130"/>
                <a:gd name="T31" fmla="*/ 78 h 92"/>
                <a:gd name="T32" fmla="*/ 6 w 130"/>
                <a:gd name="T33" fmla="*/ 66 h 92"/>
                <a:gd name="T34" fmla="*/ 0 w 130"/>
                <a:gd name="T35" fmla="*/ 51 h 92"/>
                <a:gd name="T36" fmla="*/ 0 w 130"/>
                <a:gd name="T37" fmla="*/ 40 h 92"/>
                <a:gd name="T38" fmla="*/ 4 w 130"/>
                <a:gd name="T39" fmla="*/ 32 h 92"/>
                <a:gd name="T40" fmla="*/ 8 w 130"/>
                <a:gd name="T41" fmla="*/ 23 h 92"/>
                <a:gd name="T42" fmla="*/ 15 w 130"/>
                <a:gd name="T43" fmla="*/ 17 h 92"/>
                <a:gd name="T44" fmla="*/ 23 w 130"/>
                <a:gd name="T45" fmla="*/ 10 h 92"/>
                <a:gd name="T46" fmla="*/ 35 w 130"/>
                <a:gd name="T47" fmla="*/ 5 h 92"/>
                <a:gd name="T48" fmla="*/ 60 w 130"/>
                <a:gd name="T49" fmla="*/ 0 h 92"/>
                <a:gd name="T50" fmla="*/ 76 w 130"/>
                <a:gd name="T51" fmla="*/ 0 h 92"/>
                <a:gd name="T52" fmla="*/ 89 w 130"/>
                <a:gd name="T53" fmla="*/ 3 h 92"/>
                <a:gd name="T54" fmla="*/ 101 w 130"/>
                <a:gd name="T55" fmla="*/ 6 h 92"/>
                <a:gd name="T56" fmla="*/ 111 w 130"/>
                <a:gd name="T57" fmla="*/ 11 h 92"/>
                <a:gd name="T58" fmla="*/ 118 w 130"/>
                <a:gd name="T59" fmla="*/ 18 h 92"/>
                <a:gd name="T60" fmla="*/ 124 w 130"/>
                <a:gd name="T61" fmla="*/ 27 h 92"/>
                <a:gd name="T62" fmla="*/ 130 w 130"/>
                <a:gd name="T63" fmla="*/ 46 h 92"/>
                <a:gd name="T64" fmla="*/ 128 w 130"/>
                <a:gd name="T65" fmla="*/ 63 h 92"/>
                <a:gd name="T66" fmla="*/ 118 w 130"/>
                <a:gd name="T67" fmla="*/ 76 h 92"/>
                <a:gd name="T68" fmla="*/ 111 w 130"/>
                <a:gd name="T69" fmla="*/ 81 h 92"/>
                <a:gd name="T70" fmla="*/ 103 w 130"/>
                <a:gd name="T71" fmla="*/ 86 h 92"/>
                <a:gd name="T72" fmla="*/ 83 w 130"/>
                <a:gd name="T73" fmla="*/ 90 h 92"/>
                <a:gd name="T74" fmla="*/ 78 w 130"/>
                <a:gd name="T75" fmla="*/ 17 h 92"/>
                <a:gd name="T76" fmla="*/ 85 w 130"/>
                <a:gd name="T77" fmla="*/ 15 h 92"/>
                <a:gd name="T78" fmla="*/ 89 w 130"/>
                <a:gd name="T79" fmla="*/ 64 h 92"/>
                <a:gd name="T80" fmla="*/ 99 w 130"/>
                <a:gd name="T81" fmla="*/ 63 h 92"/>
                <a:gd name="T82" fmla="*/ 105 w 130"/>
                <a:gd name="T83" fmla="*/ 61 h 92"/>
                <a:gd name="T84" fmla="*/ 113 w 130"/>
                <a:gd name="T85" fmla="*/ 57 h 92"/>
                <a:gd name="T86" fmla="*/ 116 w 130"/>
                <a:gd name="T87" fmla="*/ 52 h 92"/>
                <a:gd name="T88" fmla="*/ 118 w 130"/>
                <a:gd name="T89" fmla="*/ 47 h 92"/>
                <a:gd name="T90" fmla="*/ 120 w 130"/>
                <a:gd name="T91" fmla="*/ 40 h 92"/>
                <a:gd name="T92" fmla="*/ 116 w 130"/>
                <a:gd name="T93" fmla="*/ 32 h 92"/>
                <a:gd name="T94" fmla="*/ 111 w 130"/>
                <a:gd name="T95" fmla="*/ 23 h 92"/>
                <a:gd name="T96" fmla="*/ 99 w 130"/>
                <a:gd name="T97" fmla="*/ 18 h 92"/>
                <a:gd name="T98" fmla="*/ 85 w 130"/>
                <a:gd name="T99" fmla="*/ 15 h 92"/>
                <a:gd name="T100" fmla="*/ 85 w 130"/>
                <a:gd name="T101" fmla="*/ 15 h 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0"/>
                <a:gd name="T154" fmla="*/ 0 h 92"/>
                <a:gd name="T155" fmla="*/ 130 w 130"/>
                <a:gd name="T156" fmla="*/ 92 h 9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0" h="92">
                  <a:moveTo>
                    <a:pt x="78" y="17"/>
                  </a:moveTo>
                  <a:lnTo>
                    <a:pt x="66" y="18"/>
                  </a:lnTo>
                  <a:lnTo>
                    <a:pt x="54" y="20"/>
                  </a:lnTo>
                  <a:lnTo>
                    <a:pt x="37" y="30"/>
                  </a:lnTo>
                  <a:lnTo>
                    <a:pt x="31" y="37"/>
                  </a:lnTo>
                  <a:lnTo>
                    <a:pt x="25" y="44"/>
                  </a:lnTo>
                  <a:lnTo>
                    <a:pt x="23" y="51"/>
                  </a:lnTo>
                  <a:lnTo>
                    <a:pt x="23" y="57"/>
                  </a:lnTo>
                  <a:lnTo>
                    <a:pt x="25" y="68"/>
                  </a:lnTo>
                  <a:lnTo>
                    <a:pt x="31" y="76"/>
                  </a:lnTo>
                  <a:lnTo>
                    <a:pt x="41" y="83"/>
                  </a:lnTo>
                  <a:lnTo>
                    <a:pt x="54" y="88"/>
                  </a:lnTo>
                  <a:lnTo>
                    <a:pt x="50" y="92"/>
                  </a:lnTo>
                  <a:lnTo>
                    <a:pt x="33" y="88"/>
                  </a:lnTo>
                  <a:lnTo>
                    <a:pt x="25" y="83"/>
                  </a:lnTo>
                  <a:lnTo>
                    <a:pt x="17" y="78"/>
                  </a:lnTo>
                  <a:lnTo>
                    <a:pt x="6" y="66"/>
                  </a:lnTo>
                  <a:lnTo>
                    <a:pt x="0" y="51"/>
                  </a:lnTo>
                  <a:lnTo>
                    <a:pt x="0" y="40"/>
                  </a:lnTo>
                  <a:lnTo>
                    <a:pt x="4" y="32"/>
                  </a:lnTo>
                  <a:lnTo>
                    <a:pt x="8" y="23"/>
                  </a:lnTo>
                  <a:lnTo>
                    <a:pt x="15" y="17"/>
                  </a:lnTo>
                  <a:lnTo>
                    <a:pt x="23" y="10"/>
                  </a:lnTo>
                  <a:lnTo>
                    <a:pt x="35" y="5"/>
                  </a:lnTo>
                  <a:lnTo>
                    <a:pt x="60" y="0"/>
                  </a:lnTo>
                  <a:lnTo>
                    <a:pt x="76" y="0"/>
                  </a:lnTo>
                  <a:lnTo>
                    <a:pt x="89" y="3"/>
                  </a:lnTo>
                  <a:lnTo>
                    <a:pt x="101" y="6"/>
                  </a:lnTo>
                  <a:lnTo>
                    <a:pt x="111" y="11"/>
                  </a:lnTo>
                  <a:lnTo>
                    <a:pt x="118" y="18"/>
                  </a:lnTo>
                  <a:lnTo>
                    <a:pt x="124" y="27"/>
                  </a:lnTo>
                  <a:lnTo>
                    <a:pt x="130" y="46"/>
                  </a:lnTo>
                  <a:lnTo>
                    <a:pt x="128" y="63"/>
                  </a:lnTo>
                  <a:lnTo>
                    <a:pt x="118" y="76"/>
                  </a:lnTo>
                  <a:lnTo>
                    <a:pt x="111" y="81"/>
                  </a:lnTo>
                  <a:lnTo>
                    <a:pt x="103" y="86"/>
                  </a:lnTo>
                  <a:lnTo>
                    <a:pt x="83" y="90"/>
                  </a:lnTo>
                  <a:lnTo>
                    <a:pt x="78" y="17"/>
                  </a:lnTo>
                  <a:close/>
                  <a:moveTo>
                    <a:pt x="85" y="15"/>
                  </a:moveTo>
                  <a:lnTo>
                    <a:pt x="89" y="64"/>
                  </a:lnTo>
                  <a:lnTo>
                    <a:pt x="99" y="63"/>
                  </a:lnTo>
                  <a:lnTo>
                    <a:pt x="105" y="61"/>
                  </a:lnTo>
                  <a:lnTo>
                    <a:pt x="113" y="57"/>
                  </a:lnTo>
                  <a:lnTo>
                    <a:pt x="116" y="52"/>
                  </a:lnTo>
                  <a:lnTo>
                    <a:pt x="118" y="47"/>
                  </a:lnTo>
                  <a:lnTo>
                    <a:pt x="120" y="40"/>
                  </a:lnTo>
                  <a:lnTo>
                    <a:pt x="116" y="32"/>
                  </a:lnTo>
                  <a:lnTo>
                    <a:pt x="111" y="23"/>
                  </a:lnTo>
                  <a:lnTo>
                    <a:pt x="99" y="18"/>
                  </a:lnTo>
                  <a:lnTo>
                    <a:pt x="85" y="15"/>
                  </a:lnTo>
                  <a:close/>
                </a:path>
              </a:pathLst>
            </a:custGeom>
            <a:solidFill>
              <a:srgbClr val="000000"/>
            </a:solidFill>
            <a:ln w="9525">
              <a:solidFill>
                <a:srgbClr val="000000"/>
              </a:solidFill>
              <a:prstDash val="solid"/>
              <a:round/>
              <a:headEnd/>
              <a:tailEnd/>
            </a:ln>
          </p:spPr>
          <p:txBody>
            <a:bodyPr/>
            <a:lstStyle/>
            <a:p>
              <a:endParaRPr lang="en-US"/>
            </a:p>
          </p:txBody>
        </p:sp>
        <p:sp>
          <p:nvSpPr>
            <p:cNvPr id="27077" name="Freeform 294"/>
            <p:cNvSpPr>
              <a:spLocks/>
            </p:cNvSpPr>
            <p:nvPr/>
          </p:nvSpPr>
          <p:spPr bwMode="auto">
            <a:xfrm>
              <a:off x="5264" y="2247"/>
              <a:ext cx="96" cy="54"/>
            </a:xfrm>
            <a:custGeom>
              <a:avLst/>
              <a:gdLst>
                <a:gd name="T0" fmla="*/ 128 w 192"/>
                <a:gd name="T1" fmla="*/ 95 h 107"/>
                <a:gd name="T2" fmla="*/ 138 w 192"/>
                <a:gd name="T3" fmla="*/ 89 h 107"/>
                <a:gd name="T4" fmla="*/ 157 w 192"/>
                <a:gd name="T5" fmla="*/ 82 h 107"/>
                <a:gd name="T6" fmla="*/ 173 w 192"/>
                <a:gd name="T7" fmla="*/ 66 h 107"/>
                <a:gd name="T8" fmla="*/ 179 w 192"/>
                <a:gd name="T9" fmla="*/ 46 h 107"/>
                <a:gd name="T10" fmla="*/ 171 w 192"/>
                <a:gd name="T11" fmla="*/ 26 h 107"/>
                <a:gd name="T12" fmla="*/ 151 w 192"/>
                <a:gd name="T13" fmla="*/ 19 h 107"/>
                <a:gd name="T14" fmla="*/ 136 w 192"/>
                <a:gd name="T15" fmla="*/ 24 h 107"/>
                <a:gd name="T16" fmla="*/ 124 w 192"/>
                <a:gd name="T17" fmla="*/ 36 h 107"/>
                <a:gd name="T18" fmla="*/ 110 w 192"/>
                <a:gd name="T19" fmla="*/ 58 h 107"/>
                <a:gd name="T20" fmla="*/ 99 w 192"/>
                <a:gd name="T21" fmla="*/ 77 h 107"/>
                <a:gd name="T22" fmla="*/ 91 w 192"/>
                <a:gd name="T23" fmla="*/ 89 h 107"/>
                <a:gd name="T24" fmla="*/ 74 w 192"/>
                <a:gd name="T25" fmla="*/ 102 h 107"/>
                <a:gd name="T26" fmla="*/ 52 w 192"/>
                <a:gd name="T27" fmla="*/ 107 h 107"/>
                <a:gd name="T28" fmla="*/ 33 w 192"/>
                <a:gd name="T29" fmla="*/ 104 h 107"/>
                <a:gd name="T30" fmla="*/ 6 w 192"/>
                <a:gd name="T31" fmla="*/ 77 h 107"/>
                <a:gd name="T32" fmla="*/ 2 w 192"/>
                <a:gd name="T33" fmla="*/ 58 h 107"/>
                <a:gd name="T34" fmla="*/ 4 w 192"/>
                <a:gd name="T35" fmla="*/ 44 h 107"/>
                <a:gd name="T36" fmla="*/ 7 w 192"/>
                <a:gd name="T37" fmla="*/ 29 h 107"/>
                <a:gd name="T38" fmla="*/ 11 w 192"/>
                <a:gd name="T39" fmla="*/ 15 h 107"/>
                <a:gd name="T40" fmla="*/ 9 w 192"/>
                <a:gd name="T41" fmla="*/ 10 h 107"/>
                <a:gd name="T42" fmla="*/ 2 w 192"/>
                <a:gd name="T43" fmla="*/ 8 h 107"/>
                <a:gd name="T44" fmla="*/ 62 w 192"/>
                <a:gd name="T45" fmla="*/ 3 h 107"/>
                <a:gd name="T46" fmla="*/ 46 w 192"/>
                <a:gd name="T47" fmla="*/ 12 h 107"/>
                <a:gd name="T48" fmla="*/ 25 w 192"/>
                <a:gd name="T49" fmla="*/ 22 h 107"/>
                <a:gd name="T50" fmla="*/ 13 w 192"/>
                <a:gd name="T51" fmla="*/ 43 h 107"/>
                <a:gd name="T52" fmla="*/ 15 w 192"/>
                <a:gd name="T53" fmla="*/ 68 h 107"/>
                <a:gd name="T54" fmla="*/ 31 w 192"/>
                <a:gd name="T55" fmla="*/ 85 h 107"/>
                <a:gd name="T56" fmla="*/ 42 w 192"/>
                <a:gd name="T57" fmla="*/ 85 h 107"/>
                <a:gd name="T58" fmla="*/ 56 w 192"/>
                <a:gd name="T59" fmla="*/ 82 h 107"/>
                <a:gd name="T60" fmla="*/ 68 w 192"/>
                <a:gd name="T61" fmla="*/ 72 h 107"/>
                <a:gd name="T62" fmla="*/ 74 w 192"/>
                <a:gd name="T63" fmla="*/ 65 h 107"/>
                <a:gd name="T64" fmla="*/ 85 w 192"/>
                <a:gd name="T65" fmla="*/ 48 h 107"/>
                <a:gd name="T66" fmla="*/ 101 w 192"/>
                <a:gd name="T67" fmla="*/ 24 h 107"/>
                <a:gd name="T68" fmla="*/ 112 w 192"/>
                <a:gd name="T69" fmla="*/ 10 h 107"/>
                <a:gd name="T70" fmla="*/ 132 w 192"/>
                <a:gd name="T71" fmla="*/ 2 h 107"/>
                <a:gd name="T72" fmla="*/ 159 w 192"/>
                <a:gd name="T73" fmla="*/ 3 h 107"/>
                <a:gd name="T74" fmla="*/ 175 w 192"/>
                <a:gd name="T75" fmla="*/ 12 h 107"/>
                <a:gd name="T76" fmla="*/ 188 w 192"/>
                <a:gd name="T77" fmla="*/ 36 h 107"/>
                <a:gd name="T78" fmla="*/ 188 w 192"/>
                <a:gd name="T79" fmla="*/ 60 h 107"/>
                <a:gd name="T80" fmla="*/ 182 w 192"/>
                <a:gd name="T81" fmla="*/ 78 h 107"/>
                <a:gd name="T82" fmla="*/ 180 w 192"/>
                <a:gd name="T83" fmla="*/ 85 h 107"/>
                <a:gd name="T84" fmla="*/ 186 w 192"/>
                <a:gd name="T85" fmla="*/ 89 h 107"/>
                <a:gd name="T86" fmla="*/ 192 w 192"/>
                <a:gd name="T87" fmla="*/ 94 h 10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92"/>
                <a:gd name="T133" fmla="*/ 0 h 107"/>
                <a:gd name="T134" fmla="*/ 192 w 192"/>
                <a:gd name="T135" fmla="*/ 107 h 10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92" h="107">
                  <a:moveTo>
                    <a:pt x="192" y="94"/>
                  </a:moveTo>
                  <a:lnTo>
                    <a:pt x="128" y="95"/>
                  </a:lnTo>
                  <a:lnTo>
                    <a:pt x="128" y="90"/>
                  </a:lnTo>
                  <a:lnTo>
                    <a:pt x="138" y="89"/>
                  </a:lnTo>
                  <a:lnTo>
                    <a:pt x="145" y="87"/>
                  </a:lnTo>
                  <a:lnTo>
                    <a:pt x="157" y="82"/>
                  </a:lnTo>
                  <a:lnTo>
                    <a:pt x="167" y="75"/>
                  </a:lnTo>
                  <a:lnTo>
                    <a:pt x="173" y="66"/>
                  </a:lnTo>
                  <a:lnTo>
                    <a:pt x="179" y="56"/>
                  </a:lnTo>
                  <a:lnTo>
                    <a:pt x="179" y="46"/>
                  </a:lnTo>
                  <a:lnTo>
                    <a:pt x="177" y="34"/>
                  </a:lnTo>
                  <a:lnTo>
                    <a:pt x="171" y="26"/>
                  </a:lnTo>
                  <a:lnTo>
                    <a:pt x="161" y="20"/>
                  </a:lnTo>
                  <a:lnTo>
                    <a:pt x="151" y="19"/>
                  </a:lnTo>
                  <a:lnTo>
                    <a:pt x="144" y="20"/>
                  </a:lnTo>
                  <a:lnTo>
                    <a:pt x="136" y="24"/>
                  </a:lnTo>
                  <a:lnTo>
                    <a:pt x="130" y="29"/>
                  </a:lnTo>
                  <a:lnTo>
                    <a:pt x="124" y="36"/>
                  </a:lnTo>
                  <a:lnTo>
                    <a:pt x="118" y="46"/>
                  </a:lnTo>
                  <a:lnTo>
                    <a:pt x="110" y="58"/>
                  </a:lnTo>
                  <a:lnTo>
                    <a:pt x="105" y="68"/>
                  </a:lnTo>
                  <a:lnTo>
                    <a:pt x="99" y="77"/>
                  </a:lnTo>
                  <a:lnTo>
                    <a:pt x="95" y="83"/>
                  </a:lnTo>
                  <a:lnTo>
                    <a:pt x="91" y="89"/>
                  </a:lnTo>
                  <a:lnTo>
                    <a:pt x="83" y="95"/>
                  </a:lnTo>
                  <a:lnTo>
                    <a:pt x="74" y="102"/>
                  </a:lnTo>
                  <a:lnTo>
                    <a:pt x="64" y="106"/>
                  </a:lnTo>
                  <a:lnTo>
                    <a:pt x="52" y="107"/>
                  </a:lnTo>
                  <a:lnTo>
                    <a:pt x="42" y="106"/>
                  </a:lnTo>
                  <a:lnTo>
                    <a:pt x="33" y="104"/>
                  </a:lnTo>
                  <a:lnTo>
                    <a:pt x="17" y="94"/>
                  </a:lnTo>
                  <a:lnTo>
                    <a:pt x="6" y="77"/>
                  </a:lnTo>
                  <a:lnTo>
                    <a:pt x="4" y="68"/>
                  </a:lnTo>
                  <a:lnTo>
                    <a:pt x="2" y="58"/>
                  </a:lnTo>
                  <a:lnTo>
                    <a:pt x="2" y="51"/>
                  </a:lnTo>
                  <a:lnTo>
                    <a:pt x="4" y="44"/>
                  </a:lnTo>
                  <a:lnTo>
                    <a:pt x="6" y="39"/>
                  </a:lnTo>
                  <a:lnTo>
                    <a:pt x="7" y="29"/>
                  </a:lnTo>
                  <a:lnTo>
                    <a:pt x="9" y="20"/>
                  </a:lnTo>
                  <a:lnTo>
                    <a:pt x="11" y="15"/>
                  </a:lnTo>
                  <a:lnTo>
                    <a:pt x="11" y="14"/>
                  </a:lnTo>
                  <a:lnTo>
                    <a:pt x="9" y="10"/>
                  </a:lnTo>
                  <a:lnTo>
                    <a:pt x="6" y="10"/>
                  </a:lnTo>
                  <a:lnTo>
                    <a:pt x="2" y="8"/>
                  </a:lnTo>
                  <a:lnTo>
                    <a:pt x="0" y="3"/>
                  </a:lnTo>
                  <a:lnTo>
                    <a:pt x="62" y="3"/>
                  </a:lnTo>
                  <a:lnTo>
                    <a:pt x="62" y="7"/>
                  </a:lnTo>
                  <a:lnTo>
                    <a:pt x="46" y="12"/>
                  </a:lnTo>
                  <a:lnTo>
                    <a:pt x="33" y="15"/>
                  </a:lnTo>
                  <a:lnTo>
                    <a:pt x="25" y="22"/>
                  </a:lnTo>
                  <a:lnTo>
                    <a:pt x="17" y="32"/>
                  </a:lnTo>
                  <a:lnTo>
                    <a:pt x="13" y="43"/>
                  </a:lnTo>
                  <a:lnTo>
                    <a:pt x="11" y="55"/>
                  </a:lnTo>
                  <a:lnTo>
                    <a:pt x="15" y="68"/>
                  </a:lnTo>
                  <a:lnTo>
                    <a:pt x="21" y="78"/>
                  </a:lnTo>
                  <a:lnTo>
                    <a:pt x="31" y="85"/>
                  </a:lnTo>
                  <a:lnTo>
                    <a:pt x="37" y="85"/>
                  </a:lnTo>
                  <a:lnTo>
                    <a:pt x="42" y="85"/>
                  </a:lnTo>
                  <a:lnTo>
                    <a:pt x="50" y="85"/>
                  </a:lnTo>
                  <a:lnTo>
                    <a:pt x="56" y="82"/>
                  </a:lnTo>
                  <a:lnTo>
                    <a:pt x="62" y="78"/>
                  </a:lnTo>
                  <a:lnTo>
                    <a:pt x="68" y="72"/>
                  </a:lnTo>
                  <a:lnTo>
                    <a:pt x="72" y="70"/>
                  </a:lnTo>
                  <a:lnTo>
                    <a:pt x="74" y="65"/>
                  </a:lnTo>
                  <a:lnTo>
                    <a:pt x="79" y="56"/>
                  </a:lnTo>
                  <a:lnTo>
                    <a:pt x="85" y="48"/>
                  </a:lnTo>
                  <a:lnTo>
                    <a:pt x="95" y="31"/>
                  </a:lnTo>
                  <a:lnTo>
                    <a:pt x="101" y="24"/>
                  </a:lnTo>
                  <a:lnTo>
                    <a:pt x="105" y="19"/>
                  </a:lnTo>
                  <a:lnTo>
                    <a:pt x="112" y="10"/>
                  </a:lnTo>
                  <a:lnTo>
                    <a:pt x="120" y="5"/>
                  </a:lnTo>
                  <a:lnTo>
                    <a:pt x="132" y="2"/>
                  </a:lnTo>
                  <a:lnTo>
                    <a:pt x="142" y="0"/>
                  </a:lnTo>
                  <a:lnTo>
                    <a:pt x="159" y="3"/>
                  </a:lnTo>
                  <a:lnTo>
                    <a:pt x="167" y="7"/>
                  </a:lnTo>
                  <a:lnTo>
                    <a:pt x="175" y="12"/>
                  </a:lnTo>
                  <a:lnTo>
                    <a:pt x="186" y="27"/>
                  </a:lnTo>
                  <a:lnTo>
                    <a:pt x="188" y="36"/>
                  </a:lnTo>
                  <a:lnTo>
                    <a:pt x="190" y="46"/>
                  </a:lnTo>
                  <a:lnTo>
                    <a:pt x="188" y="60"/>
                  </a:lnTo>
                  <a:lnTo>
                    <a:pt x="184" y="72"/>
                  </a:lnTo>
                  <a:lnTo>
                    <a:pt x="182" y="78"/>
                  </a:lnTo>
                  <a:lnTo>
                    <a:pt x="180" y="82"/>
                  </a:lnTo>
                  <a:lnTo>
                    <a:pt x="180" y="85"/>
                  </a:lnTo>
                  <a:lnTo>
                    <a:pt x="182" y="87"/>
                  </a:lnTo>
                  <a:lnTo>
                    <a:pt x="186" y="89"/>
                  </a:lnTo>
                  <a:lnTo>
                    <a:pt x="190" y="89"/>
                  </a:lnTo>
                  <a:lnTo>
                    <a:pt x="192" y="94"/>
                  </a:lnTo>
                  <a:close/>
                </a:path>
              </a:pathLst>
            </a:custGeom>
            <a:solidFill>
              <a:srgbClr val="000000"/>
            </a:solidFill>
            <a:ln w="9525">
              <a:solidFill>
                <a:srgbClr val="000000"/>
              </a:solidFill>
              <a:prstDash val="solid"/>
              <a:round/>
              <a:headEnd/>
              <a:tailEnd/>
            </a:ln>
          </p:spPr>
          <p:txBody>
            <a:bodyPr/>
            <a:lstStyle/>
            <a:p>
              <a:endParaRPr lang="en-US"/>
            </a:p>
          </p:txBody>
        </p:sp>
        <p:sp>
          <p:nvSpPr>
            <p:cNvPr id="27078" name="Freeform 295"/>
            <p:cNvSpPr>
              <a:spLocks/>
            </p:cNvSpPr>
            <p:nvPr/>
          </p:nvSpPr>
          <p:spPr bwMode="auto">
            <a:xfrm>
              <a:off x="5239" y="2308"/>
              <a:ext cx="90" cy="58"/>
            </a:xfrm>
            <a:custGeom>
              <a:avLst/>
              <a:gdLst>
                <a:gd name="T0" fmla="*/ 181 w 181"/>
                <a:gd name="T1" fmla="*/ 0 h 116"/>
                <a:gd name="T2" fmla="*/ 179 w 181"/>
                <a:gd name="T3" fmla="*/ 49 h 116"/>
                <a:gd name="T4" fmla="*/ 175 w 181"/>
                <a:gd name="T5" fmla="*/ 49 h 116"/>
                <a:gd name="T6" fmla="*/ 175 w 181"/>
                <a:gd name="T7" fmla="*/ 48 h 116"/>
                <a:gd name="T8" fmla="*/ 175 w 181"/>
                <a:gd name="T9" fmla="*/ 43 h 116"/>
                <a:gd name="T10" fmla="*/ 173 w 181"/>
                <a:gd name="T11" fmla="*/ 39 h 116"/>
                <a:gd name="T12" fmla="*/ 169 w 181"/>
                <a:gd name="T13" fmla="*/ 37 h 116"/>
                <a:gd name="T14" fmla="*/ 165 w 181"/>
                <a:gd name="T15" fmla="*/ 36 h 116"/>
                <a:gd name="T16" fmla="*/ 160 w 181"/>
                <a:gd name="T17" fmla="*/ 37 h 116"/>
                <a:gd name="T18" fmla="*/ 152 w 181"/>
                <a:gd name="T19" fmla="*/ 41 h 116"/>
                <a:gd name="T20" fmla="*/ 90 w 181"/>
                <a:gd name="T21" fmla="*/ 66 h 116"/>
                <a:gd name="T22" fmla="*/ 158 w 181"/>
                <a:gd name="T23" fmla="*/ 90 h 116"/>
                <a:gd name="T24" fmla="*/ 161 w 181"/>
                <a:gd name="T25" fmla="*/ 92 h 116"/>
                <a:gd name="T26" fmla="*/ 167 w 181"/>
                <a:gd name="T27" fmla="*/ 92 h 116"/>
                <a:gd name="T28" fmla="*/ 169 w 181"/>
                <a:gd name="T29" fmla="*/ 92 h 116"/>
                <a:gd name="T30" fmla="*/ 171 w 181"/>
                <a:gd name="T31" fmla="*/ 92 h 116"/>
                <a:gd name="T32" fmla="*/ 173 w 181"/>
                <a:gd name="T33" fmla="*/ 90 h 116"/>
                <a:gd name="T34" fmla="*/ 173 w 181"/>
                <a:gd name="T35" fmla="*/ 89 h 116"/>
                <a:gd name="T36" fmla="*/ 175 w 181"/>
                <a:gd name="T37" fmla="*/ 85 h 116"/>
                <a:gd name="T38" fmla="*/ 175 w 181"/>
                <a:gd name="T39" fmla="*/ 82 h 116"/>
                <a:gd name="T40" fmla="*/ 179 w 181"/>
                <a:gd name="T41" fmla="*/ 82 h 116"/>
                <a:gd name="T42" fmla="*/ 179 w 181"/>
                <a:gd name="T43" fmla="*/ 116 h 116"/>
                <a:gd name="T44" fmla="*/ 173 w 181"/>
                <a:gd name="T45" fmla="*/ 116 h 116"/>
                <a:gd name="T46" fmla="*/ 173 w 181"/>
                <a:gd name="T47" fmla="*/ 112 h 116"/>
                <a:gd name="T48" fmla="*/ 171 w 181"/>
                <a:gd name="T49" fmla="*/ 109 h 116"/>
                <a:gd name="T50" fmla="*/ 169 w 181"/>
                <a:gd name="T51" fmla="*/ 107 h 116"/>
                <a:gd name="T52" fmla="*/ 165 w 181"/>
                <a:gd name="T53" fmla="*/ 104 h 116"/>
                <a:gd name="T54" fmla="*/ 163 w 181"/>
                <a:gd name="T55" fmla="*/ 102 h 116"/>
                <a:gd name="T56" fmla="*/ 156 w 181"/>
                <a:gd name="T57" fmla="*/ 101 h 116"/>
                <a:gd name="T58" fmla="*/ 35 w 181"/>
                <a:gd name="T59" fmla="*/ 56 h 116"/>
                <a:gd name="T60" fmla="*/ 20 w 181"/>
                <a:gd name="T61" fmla="*/ 48 h 116"/>
                <a:gd name="T62" fmla="*/ 8 w 181"/>
                <a:gd name="T63" fmla="*/ 39 h 116"/>
                <a:gd name="T64" fmla="*/ 2 w 181"/>
                <a:gd name="T65" fmla="*/ 29 h 116"/>
                <a:gd name="T66" fmla="*/ 0 w 181"/>
                <a:gd name="T67" fmla="*/ 20 h 116"/>
                <a:gd name="T68" fmla="*/ 0 w 181"/>
                <a:gd name="T69" fmla="*/ 14 h 116"/>
                <a:gd name="T70" fmla="*/ 4 w 181"/>
                <a:gd name="T71" fmla="*/ 9 h 116"/>
                <a:gd name="T72" fmla="*/ 10 w 181"/>
                <a:gd name="T73" fmla="*/ 5 h 116"/>
                <a:gd name="T74" fmla="*/ 14 w 181"/>
                <a:gd name="T75" fmla="*/ 3 h 116"/>
                <a:gd name="T76" fmla="*/ 20 w 181"/>
                <a:gd name="T77" fmla="*/ 5 h 116"/>
                <a:gd name="T78" fmla="*/ 23 w 181"/>
                <a:gd name="T79" fmla="*/ 7 h 116"/>
                <a:gd name="T80" fmla="*/ 25 w 181"/>
                <a:gd name="T81" fmla="*/ 12 h 116"/>
                <a:gd name="T82" fmla="*/ 27 w 181"/>
                <a:gd name="T83" fmla="*/ 15 h 116"/>
                <a:gd name="T84" fmla="*/ 25 w 181"/>
                <a:gd name="T85" fmla="*/ 20 h 116"/>
                <a:gd name="T86" fmla="*/ 23 w 181"/>
                <a:gd name="T87" fmla="*/ 27 h 116"/>
                <a:gd name="T88" fmla="*/ 22 w 181"/>
                <a:gd name="T89" fmla="*/ 31 h 116"/>
                <a:gd name="T90" fmla="*/ 22 w 181"/>
                <a:gd name="T91" fmla="*/ 32 h 116"/>
                <a:gd name="T92" fmla="*/ 23 w 181"/>
                <a:gd name="T93" fmla="*/ 36 h 116"/>
                <a:gd name="T94" fmla="*/ 25 w 181"/>
                <a:gd name="T95" fmla="*/ 41 h 116"/>
                <a:gd name="T96" fmla="*/ 31 w 181"/>
                <a:gd name="T97" fmla="*/ 44 h 116"/>
                <a:gd name="T98" fmla="*/ 41 w 181"/>
                <a:gd name="T99" fmla="*/ 48 h 116"/>
                <a:gd name="T100" fmla="*/ 62 w 181"/>
                <a:gd name="T101" fmla="*/ 56 h 116"/>
                <a:gd name="T102" fmla="*/ 156 w 181"/>
                <a:gd name="T103" fmla="*/ 19 h 116"/>
                <a:gd name="T104" fmla="*/ 160 w 181"/>
                <a:gd name="T105" fmla="*/ 17 h 116"/>
                <a:gd name="T106" fmla="*/ 165 w 181"/>
                <a:gd name="T107" fmla="*/ 14 h 116"/>
                <a:gd name="T108" fmla="*/ 169 w 181"/>
                <a:gd name="T109" fmla="*/ 12 h 116"/>
                <a:gd name="T110" fmla="*/ 171 w 181"/>
                <a:gd name="T111" fmla="*/ 9 h 116"/>
                <a:gd name="T112" fmla="*/ 173 w 181"/>
                <a:gd name="T113" fmla="*/ 5 h 116"/>
                <a:gd name="T114" fmla="*/ 175 w 181"/>
                <a:gd name="T115" fmla="*/ 0 h 116"/>
                <a:gd name="T116" fmla="*/ 181 w 181"/>
                <a:gd name="T117" fmla="*/ 0 h 11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81"/>
                <a:gd name="T178" fmla="*/ 0 h 116"/>
                <a:gd name="T179" fmla="*/ 181 w 181"/>
                <a:gd name="T180" fmla="*/ 116 h 11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81" h="116">
                  <a:moveTo>
                    <a:pt x="181" y="0"/>
                  </a:moveTo>
                  <a:lnTo>
                    <a:pt x="179" y="49"/>
                  </a:lnTo>
                  <a:lnTo>
                    <a:pt x="175" y="49"/>
                  </a:lnTo>
                  <a:lnTo>
                    <a:pt x="175" y="48"/>
                  </a:lnTo>
                  <a:lnTo>
                    <a:pt x="175" y="43"/>
                  </a:lnTo>
                  <a:lnTo>
                    <a:pt x="173" y="39"/>
                  </a:lnTo>
                  <a:lnTo>
                    <a:pt x="169" y="37"/>
                  </a:lnTo>
                  <a:lnTo>
                    <a:pt x="165" y="36"/>
                  </a:lnTo>
                  <a:lnTo>
                    <a:pt x="160" y="37"/>
                  </a:lnTo>
                  <a:lnTo>
                    <a:pt x="152" y="41"/>
                  </a:lnTo>
                  <a:lnTo>
                    <a:pt x="90" y="66"/>
                  </a:lnTo>
                  <a:lnTo>
                    <a:pt x="158" y="90"/>
                  </a:lnTo>
                  <a:lnTo>
                    <a:pt x="161" y="92"/>
                  </a:lnTo>
                  <a:lnTo>
                    <a:pt x="167" y="92"/>
                  </a:lnTo>
                  <a:lnTo>
                    <a:pt x="169" y="92"/>
                  </a:lnTo>
                  <a:lnTo>
                    <a:pt x="171" y="92"/>
                  </a:lnTo>
                  <a:lnTo>
                    <a:pt x="173" y="90"/>
                  </a:lnTo>
                  <a:lnTo>
                    <a:pt x="173" y="89"/>
                  </a:lnTo>
                  <a:lnTo>
                    <a:pt x="175" y="85"/>
                  </a:lnTo>
                  <a:lnTo>
                    <a:pt x="175" y="82"/>
                  </a:lnTo>
                  <a:lnTo>
                    <a:pt x="179" y="82"/>
                  </a:lnTo>
                  <a:lnTo>
                    <a:pt x="179" y="116"/>
                  </a:lnTo>
                  <a:lnTo>
                    <a:pt x="173" y="116"/>
                  </a:lnTo>
                  <a:lnTo>
                    <a:pt x="173" y="112"/>
                  </a:lnTo>
                  <a:lnTo>
                    <a:pt x="171" y="109"/>
                  </a:lnTo>
                  <a:lnTo>
                    <a:pt x="169" y="107"/>
                  </a:lnTo>
                  <a:lnTo>
                    <a:pt x="165" y="104"/>
                  </a:lnTo>
                  <a:lnTo>
                    <a:pt x="163" y="102"/>
                  </a:lnTo>
                  <a:lnTo>
                    <a:pt x="156" y="101"/>
                  </a:lnTo>
                  <a:lnTo>
                    <a:pt x="35" y="56"/>
                  </a:lnTo>
                  <a:lnTo>
                    <a:pt x="20" y="48"/>
                  </a:lnTo>
                  <a:lnTo>
                    <a:pt x="8" y="39"/>
                  </a:lnTo>
                  <a:lnTo>
                    <a:pt x="2" y="29"/>
                  </a:lnTo>
                  <a:lnTo>
                    <a:pt x="0" y="20"/>
                  </a:lnTo>
                  <a:lnTo>
                    <a:pt x="0" y="14"/>
                  </a:lnTo>
                  <a:lnTo>
                    <a:pt x="4" y="9"/>
                  </a:lnTo>
                  <a:lnTo>
                    <a:pt x="10" y="5"/>
                  </a:lnTo>
                  <a:lnTo>
                    <a:pt x="14" y="3"/>
                  </a:lnTo>
                  <a:lnTo>
                    <a:pt x="20" y="5"/>
                  </a:lnTo>
                  <a:lnTo>
                    <a:pt x="23" y="7"/>
                  </a:lnTo>
                  <a:lnTo>
                    <a:pt x="25" y="12"/>
                  </a:lnTo>
                  <a:lnTo>
                    <a:pt x="27" y="15"/>
                  </a:lnTo>
                  <a:lnTo>
                    <a:pt x="25" y="20"/>
                  </a:lnTo>
                  <a:lnTo>
                    <a:pt x="23" y="27"/>
                  </a:lnTo>
                  <a:lnTo>
                    <a:pt x="22" y="31"/>
                  </a:lnTo>
                  <a:lnTo>
                    <a:pt x="22" y="32"/>
                  </a:lnTo>
                  <a:lnTo>
                    <a:pt x="23" y="36"/>
                  </a:lnTo>
                  <a:lnTo>
                    <a:pt x="25" y="41"/>
                  </a:lnTo>
                  <a:lnTo>
                    <a:pt x="31" y="44"/>
                  </a:lnTo>
                  <a:lnTo>
                    <a:pt x="41" y="48"/>
                  </a:lnTo>
                  <a:lnTo>
                    <a:pt x="62" y="56"/>
                  </a:lnTo>
                  <a:lnTo>
                    <a:pt x="156" y="19"/>
                  </a:lnTo>
                  <a:lnTo>
                    <a:pt x="160" y="17"/>
                  </a:lnTo>
                  <a:lnTo>
                    <a:pt x="165" y="14"/>
                  </a:lnTo>
                  <a:lnTo>
                    <a:pt x="169" y="12"/>
                  </a:lnTo>
                  <a:lnTo>
                    <a:pt x="171" y="9"/>
                  </a:lnTo>
                  <a:lnTo>
                    <a:pt x="173" y="5"/>
                  </a:lnTo>
                  <a:lnTo>
                    <a:pt x="175" y="0"/>
                  </a:lnTo>
                  <a:lnTo>
                    <a:pt x="181" y="0"/>
                  </a:lnTo>
                  <a:close/>
                </a:path>
              </a:pathLst>
            </a:custGeom>
            <a:solidFill>
              <a:srgbClr val="000000"/>
            </a:solidFill>
            <a:ln w="9525">
              <a:solidFill>
                <a:srgbClr val="000000"/>
              </a:solidFill>
              <a:prstDash val="solid"/>
              <a:round/>
              <a:headEnd/>
              <a:tailEnd/>
            </a:ln>
          </p:spPr>
          <p:txBody>
            <a:bodyPr/>
            <a:lstStyle/>
            <a:p>
              <a:endParaRPr lang="en-US"/>
            </a:p>
          </p:txBody>
        </p:sp>
        <p:sp>
          <p:nvSpPr>
            <p:cNvPr id="27079" name="Freeform 296"/>
            <p:cNvSpPr>
              <a:spLocks/>
            </p:cNvSpPr>
            <p:nvPr/>
          </p:nvSpPr>
          <p:spPr bwMode="auto">
            <a:xfrm>
              <a:off x="5264" y="2371"/>
              <a:ext cx="65" cy="38"/>
            </a:xfrm>
            <a:custGeom>
              <a:avLst/>
              <a:gdLst>
                <a:gd name="T0" fmla="*/ 87 w 130"/>
                <a:gd name="T1" fmla="*/ 68 h 75"/>
                <a:gd name="T2" fmla="*/ 97 w 130"/>
                <a:gd name="T3" fmla="*/ 63 h 75"/>
                <a:gd name="T4" fmla="*/ 114 w 130"/>
                <a:gd name="T5" fmla="*/ 55 h 75"/>
                <a:gd name="T6" fmla="*/ 122 w 130"/>
                <a:gd name="T7" fmla="*/ 36 h 75"/>
                <a:gd name="T8" fmla="*/ 118 w 130"/>
                <a:gd name="T9" fmla="*/ 22 h 75"/>
                <a:gd name="T10" fmla="*/ 107 w 130"/>
                <a:gd name="T11" fmla="*/ 17 h 75"/>
                <a:gd name="T12" fmla="*/ 93 w 130"/>
                <a:gd name="T13" fmla="*/ 21 h 75"/>
                <a:gd name="T14" fmla="*/ 85 w 130"/>
                <a:gd name="T15" fmla="*/ 31 h 75"/>
                <a:gd name="T16" fmla="*/ 72 w 130"/>
                <a:gd name="T17" fmla="*/ 51 h 75"/>
                <a:gd name="T18" fmla="*/ 56 w 130"/>
                <a:gd name="T19" fmla="*/ 68 h 75"/>
                <a:gd name="T20" fmla="*/ 37 w 130"/>
                <a:gd name="T21" fmla="*/ 75 h 75"/>
                <a:gd name="T22" fmla="*/ 9 w 130"/>
                <a:gd name="T23" fmla="*/ 63 h 75"/>
                <a:gd name="T24" fmla="*/ 0 w 130"/>
                <a:gd name="T25" fmla="*/ 38 h 75"/>
                <a:gd name="T26" fmla="*/ 6 w 130"/>
                <a:gd name="T27" fmla="*/ 15 h 75"/>
                <a:gd name="T28" fmla="*/ 7 w 130"/>
                <a:gd name="T29" fmla="*/ 9 h 75"/>
                <a:gd name="T30" fmla="*/ 4 w 130"/>
                <a:gd name="T31" fmla="*/ 5 h 75"/>
                <a:gd name="T32" fmla="*/ 46 w 130"/>
                <a:gd name="T33" fmla="*/ 2 h 75"/>
                <a:gd name="T34" fmla="*/ 31 w 130"/>
                <a:gd name="T35" fmla="*/ 10 h 75"/>
                <a:gd name="T36" fmla="*/ 15 w 130"/>
                <a:gd name="T37" fmla="*/ 22 h 75"/>
                <a:gd name="T38" fmla="*/ 7 w 130"/>
                <a:gd name="T39" fmla="*/ 38 h 75"/>
                <a:gd name="T40" fmla="*/ 13 w 130"/>
                <a:gd name="T41" fmla="*/ 51 h 75"/>
                <a:gd name="T42" fmla="*/ 25 w 130"/>
                <a:gd name="T43" fmla="*/ 56 h 75"/>
                <a:gd name="T44" fmla="*/ 41 w 130"/>
                <a:gd name="T45" fmla="*/ 51 h 75"/>
                <a:gd name="T46" fmla="*/ 54 w 130"/>
                <a:gd name="T47" fmla="*/ 38 h 75"/>
                <a:gd name="T48" fmla="*/ 68 w 130"/>
                <a:gd name="T49" fmla="*/ 17 h 75"/>
                <a:gd name="T50" fmla="*/ 85 w 130"/>
                <a:gd name="T51" fmla="*/ 5 h 75"/>
                <a:gd name="T52" fmla="*/ 110 w 130"/>
                <a:gd name="T53" fmla="*/ 7 h 75"/>
                <a:gd name="T54" fmla="*/ 128 w 130"/>
                <a:gd name="T55" fmla="*/ 24 h 75"/>
                <a:gd name="T56" fmla="*/ 128 w 130"/>
                <a:gd name="T57" fmla="*/ 44 h 75"/>
                <a:gd name="T58" fmla="*/ 124 w 130"/>
                <a:gd name="T59" fmla="*/ 56 h 75"/>
                <a:gd name="T60" fmla="*/ 124 w 130"/>
                <a:gd name="T61" fmla="*/ 61 h 75"/>
                <a:gd name="T62" fmla="*/ 126 w 130"/>
                <a:gd name="T63" fmla="*/ 65 h 75"/>
                <a:gd name="T64" fmla="*/ 128 w 130"/>
                <a:gd name="T65" fmla="*/ 70 h 7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0"/>
                <a:gd name="T100" fmla="*/ 0 h 75"/>
                <a:gd name="T101" fmla="*/ 130 w 130"/>
                <a:gd name="T102" fmla="*/ 75 h 7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0" h="75">
                  <a:moveTo>
                    <a:pt x="128" y="70"/>
                  </a:moveTo>
                  <a:lnTo>
                    <a:pt x="87" y="68"/>
                  </a:lnTo>
                  <a:lnTo>
                    <a:pt x="87" y="65"/>
                  </a:lnTo>
                  <a:lnTo>
                    <a:pt x="97" y="63"/>
                  </a:lnTo>
                  <a:lnTo>
                    <a:pt x="105" y="60"/>
                  </a:lnTo>
                  <a:lnTo>
                    <a:pt x="114" y="55"/>
                  </a:lnTo>
                  <a:lnTo>
                    <a:pt x="120" y="46"/>
                  </a:lnTo>
                  <a:lnTo>
                    <a:pt x="122" y="36"/>
                  </a:lnTo>
                  <a:lnTo>
                    <a:pt x="120" y="29"/>
                  </a:lnTo>
                  <a:lnTo>
                    <a:pt x="118" y="22"/>
                  </a:lnTo>
                  <a:lnTo>
                    <a:pt x="112" y="19"/>
                  </a:lnTo>
                  <a:lnTo>
                    <a:pt x="107" y="17"/>
                  </a:lnTo>
                  <a:lnTo>
                    <a:pt x="99" y="19"/>
                  </a:lnTo>
                  <a:lnTo>
                    <a:pt x="93" y="21"/>
                  </a:lnTo>
                  <a:lnTo>
                    <a:pt x="87" y="26"/>
                  </a:lnTo>
                  <a:lnTo>
                    <a:pt x="85" y="31"/>
                  </a:lnTo>
                  <a:lnTo>
                    <a:pt x="81" y="36"/>
                  </a:lnTo>
                  <a:lnTo>
                    <a:pt x="72" y="51"/>
                  </a:lnTo>
                  <a:lnTo>
                    <a:pt x="64" y="61"/>
                  </a:lnTo>
                  <a:lnTo>
                    <a:pt x="56" y="68"/>
                  </a:lnTo>
                  <a:lnTo>
                    <a:pt x="46" y="73"/>
                  </a:lnTo>
                  <a:lnTo>
                    <a:pt x="37" y="75"/>
                  </a:lnTo>
                  <a:lnTo>
                    <a:pt x="21" y="72"/>
                  </a:lnTo>
                  <a:lnTo>
                    <a:pt x="9" y="63"/>
                  </a:lnTo>
                  <a:lnTo>
                    <a:pt x="2" y="51"/>
                  </a:lnTo>
                  <a:lnTo>
                    <a:pt x="0" y="38"/>
                  </a:lnTo>
                  <a:lnTo>
                    <a:pt x="2" y="27"/>
                  </a:lnTo>
                  <a:lnTo>
                    <a:pt x="6" y="15"/>
                  </a:lnTo>
                  <a:lnTo>
                    <a:pt x="7" y="12"/>
                  </a:lnTo>
                  <a:lnTo>
                    <a:pt x="7" y="9"/>
                  </a:lnTo>
                  <a:lnTo>
                    <a:pt x="6" y="7"/>
                  </a:lnTo>
                  <a:lnTo>
                    <a:pt x="4" y="5"/>
                  </a:lnTo>
                  <a:lnTo>
                    <a:pt x="4" y="0"/>
                  </a:lnTo>
                  <a:lnTo>
                    <a:pt x="46" y="2"/>
                  </a:lnTo>
                  <a:lnTo>
                    <a:pt x="46" y="7"/>
                  </a:lnTo>
                  <a:lnTo>
                    <a:pt x="31" y="10"/>
                  </a:lnTo>
                  <a:lnTo>
                    <a:pt x="19" y="17"/>
                  </a:lnTo>
                  <a:lnTo>
                    <a:pt x="15" y="22"/>
                  </a:lnTo>
                  <a:lnTo>
                    <a:pt x="11" y="27"/>
                  </a:lnTo>
                  <a:lnTo>
                    <a:pt x="7" y="38"/>
                  </a:lnTo>
                  <a:lnTo>
                    <a:pt x="9" y="44"/>
                  </a:lnTo>
                  <a:lnTo>
                    <a:pt x="13" y="51"/>
                  </a:lnTo>
                  <a:lnTo>
                    <a:pt x="19" y="55"/>
                  </a:lnTo>
                  <a:lnTo>
                    <a:pt x="25" y="56"/>
                  </a:lnTo>
                  <a:lnTo>
                    <a:pt x="35" y="55"/>
                  </a:lnTo>
                  <a:lnTo>
                    <a:pt x="41" y="51"/>
                  </a:lnTo>
                  <a:lnTo>
                    <a:pt x="50" y="43"/>
                  </a:lnTo>
                  <a:lnTo>
                    <a:pt x="54" y="38"/>
                  </a:lnTo>
                  <a:lnTo>
                    <a:pt x="58" y="29"/>
                  </a:lnTo>
                  <a:lnTo>
                    <a:pt x="68" y="17"/>
                  </a:lnTo>
                  <a:lnTo>
                    <a:pt x="75" y="9"/>
                  </a:lnTo>
                  <a:lnTo>
                    <a:pt x="85" y="5"/>
                  </a:lnTo>
                  <a:lnTo>
                    <a:pt x="95" y="4"/>
                  </a:lnTo>
                  <a:lnTo>
                    <a:pt x="110" y="7"/>
                  </a:lnTo>
                  <a:lnTo>
                    <a:pt x="120" y="14"/>
                  </a:lnTo>
                  <a:lnTo>
                    <a:pt x="128" y="24"/>
                  </a:lnTo>
                  <a:lnTo>
                    <a:pt x="130" y="38"/>
                  </a:lnTo>
                  <a:lnTo>
                    <a:pt x="128" y="44"/>
                  </a:lnTo>
                  <a:lnTo>
                    <a:pt x="126" y="53"/>
                  </a:lnTo>
                  <a:lnTo>
                    <a:pt x="124" y="56"/>
                  </a:lnTo>
                  <a:lnTo>
                    <a:pt x="124" y="60"/>
                  </a:lnTo>
                  <a:lnTo>
                    <a:pt x="124" y="61"/>
                  </a:lnTo>
                  <a:lnTo>
                    <a:pt x="124" y="63"/>
                  </a:lnTo>
                  <a:lnTo>
                    <a:pt x="126" y="65"/>
                  </a:lnTo>
                  <a:lnTo>
                    <a:pt x="128" y="65"/>
                  </a:lnTo>
                  <a:lnTo>
                    <a:pt x="128" y="70"/>
                  </a:lnTo>
                  <a:close/>
                </a:path>
              </a:pathLst>
            </a:custGeom>
            <a:solidFill>
              <a:srgbClr val="000000"/>
            </a:solidFill>
            <a:ln w="9525">
              <a:solidFill>
                <a:srgbClr val="000000"/>
              </a:solidFill>
              <a:prstDash val="solid"/>
              <a:round/>
              <a:headEnd/>
              <a:tailEnd/>
            </a:ln>
          </p:spPr>
          <p:txBody>
            <a:bodyPr/>
            <a:lstStyle/>
            <a:p>
              <a:endParaRPr lang="en-US"/>
            </a:p>
          </p:txBody>
        </p:sp>
        <p:sp>
          <p:nvSpPr>
            <p:cNvPr id="27080" name="Freeform 297"/>
            <p:cNvSpPr>
              <a:spLocks/>
            </p:cNvSpPr>
            <p:nvPr/>
          </p:nvSpPr>
          <p:spPr bwMode="auto">
            <a:xfrm>
              <a:off x="5263" y="2415"/>
              <a:ext cx="82" cy="31"/>
            </a:xfrm>
            <a:custGeom>
              <a:avLst/>
              <a:gdLst>
                <a:gd name="T0" fmla="*/ 163 w 163"/>
                <a:gd name="T1" fmla="*/ 39 h 61"/>
                <a:gd name="T2" fmla="*/ 122 w 163"/>
                <a:gd name="T3" fmla="*/ 36 h 61"/>
                <a:gd name="T4" fmla="*/ 120 w 163"/>
                <a:gd name="T5" fmla="*/ 61 h 61"/>
                <a:gd name="T6" fmla="*/ 112 w 163"/>
                <a:gd name="T7" fmla="*/ 61 h 61"/>
                <a:gd name="T8" fmla="*/ 112 w 163"/>
                <a:gd name="T9" fmla="*/ 36 h 61"/>
                <a:gd name="T10" fmla="*/ 35 w 163"/>
                <a:gd name="T11" fmla="*/ 32 h 61"/>
                <a:gd name="T12" fmla="*/ 25 w 163"/>
                <a:gd name="T13" fmla="*/ 32 h 61"/>
                <a:gd name="T14" fmla="*/ 19 w 163"/>
                <a:gd name="T15" fmla="*/ 34 h 61"/>
                <a:gd name="T16" fmla="*/ 15 w 163"/>
                <a:gd name="T17" fmla="*/ 37 h 61"/>
                <a:gd name="T18" fmla="*/ 13 w 163"/>
                <a:gd name="T19" fmla="*/ 41 h 61"/>
                <a:gd name="T20" fmla="*/ 15 w 163"/>
                <a:gd name="T21" fmla="*/ 46 h 61"/>
                <a:gd name="T22" fmla="*/ 15 w 163"/>
                <a:gd name="T23" fmla="*/ 49 h 61"/>
                <a:gd name="T24" fmla="*/ 19 w 163"/>
                <a:gd name="T25" fmla="*/ 53 h 61"/>
                <a:gd name="T26" fmla="*/ 23 w 163"/>
                <a:gd name="T27" fmla="*/ 54 h 61"/>
                <a:gd name="T28" fmla="*/ 23 w 163"/>
                <a:gd name="T29" fmla="*/ 59 h 61"/>
                <a:gd name="T30" fmla="*/ 13 w 163"/>
                <a:gd name="T31" fmla="*/ 53 h 61"/>
                <a:gd name="T32" fmla="*/ 6 w 163"/>
                <a:gd name="T33" fmla="*/ 46 h 61"/>
                <a:gd name="T34" fmla="*/ 2 w 163"/>
                <a:gd name="T35" fmla="*/ 42 h 61"/>
                <a:gd name="T36" fmla="*/ 0 w 163"/>
                <a:gd name="T37" fmla="*/ 39 h 61"/>
                <a:gd name="T38" fmla="*/ 0 w 163"/>
                <a:gd name="T39" fmla="*/ 30 h 61"/>
                <a:gd name="T40" fmla="*/ 2 w 163"/>
                <a:gd name="T41" fmla="*/ 25 h 61"/>
                <a:gd name="T42" fmla="*/ 4 w 163"/>
                <a:gd name="T43" fmla="*/ 20 h 61"/>
                <a:gd name="T44" fmla="*/ 8 w 163"/>
                <a:gd name="T45" fmla="*/ 17 h 61"/>
                <a:gd name="T46" fmla="*/ 13 w 163"/>
                <a:gd name="T47" fmla="*/ 13 h 61"/>
                <a:gd name="T48" fmla="*/ 21 w 163"/>
                <a:gd name="T49" fmla="*/ 12 h 61"/>
                <a:gd name="T50" fmla="*/ 33 w 163"/>
                <a:gd name="T51" fmla="*/ 12 h 61"/>
                <a:gd name="T52" fmla="*/ 114 w 163"/>
                <a:gd name="T53" fmla="*/ 17 h 61"/>
                <a:gd name="T54" fmla="*/ 116 w 163"/>
                <a:gd name="T55" fmla="*/ 0 h 61"/>
                <a:gd name="T56" fmla="*/ 120 w 163"/>
                <a:gd name="T57" fmla="*/ 0 h 61"/>
                <a:gd name="T58" fmla="*/ 124 w 163"/>
                <a:gd name="T59" fmla="*/ 7 h 61"/>
                <a:gd name="T60" fmla="*/ 130 w 163"/>
                <a:gd name="T61" fmla="*/ 13 h 61"/>
                <a:gd name="T62" fmla="*/ 138 w 163"/>
                <a:gd name="T63" fmla="*/ 20 h 61"/>
                <a:gd name="T64" fmla="*/ 146 w 163"/>
                <a:gd name="T65" fmla="*/ 27 h 61"/>
                <a:gd name="T66" fmla="*/ 151 w 163"/>
                <a:gd name="T67" fmla="*/ 30 h 61"/>
                <a:gd name="T68" fmla="*/ 163 w 163"/>
                <a:gd name="T69" fmla="*/ 36 h 61"/>
                <a:gd name="T70" fmla="*/ 163 w 163"/>
                <a:gd name="T71" fmla="*/ 39 h 6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3"/>
                <a:gd name="T109" fmla="*/ 0 h 61"/>
                <a:gd name="T110" fmla="*/ 163 w 163"/>
                <a:gd name="T111" fmla="*/ 61 h 6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3" h="61">
                  <a:moveTo>
                    <a:pt x="163" y="39"/>
                  </a:moveTo>
                  <a:lnTo>
                    <a:pt x="122" y="36"/>
                  </a:lnTo>
                  <a:lnTo>
                    <a:pt x="120" y="61"/>
                  </a:lnTo>
                  <a:lnTo>
                    <a:pt x="112" y="61"/>
                  </a:lnTo>
                  <a:lnTo>
                    <a:pt x="112" y="36"/>
                  </a:lnTo>
                  <a:lnTo>
                    <a:pt x="35" y="32"/>
                  </a:lnTo>
                  <a:lnTo>
                    <a:pt x="25" y="32"/>
                  </a:lnTo>
                  <a:lnTo>
                    <a:pt x="19" y="34"/>
                  </a:lnTo>
                  <a:lnTo>
                    <a:pt x="15" y="37"/>
                  </a:lnTo>
                  <a:lnTo>
                    <a:pt x="13" y="41"/>
                  </a:lnTo>
                  <a:lnTo>
                    <a:pt x="15" y="46"/>
                  </a:lnTo>
                  <a:lnTo>
                    <a:pt x="15" y="49"/>
                  </a:lnTo>
                  <a:lnTo>
                    <a:pt x="19" y="53"/>
                  </a:lnTo>
                  <a:lnTo>
                    <a:pt x="23" y="54"/>
                  </a:lnTo>
                  <a:lnTo>
                    <a:pt x="23" y="59"/>
                  </a:lnTo>
                  <a:lnTo>
                    <a:pt x="13" y="53"/>
                  </a:lnTo>
                  <a:lnTo>
                    <a:pt x="6" y="46"/>
                  </a:lnTo>
                  <a:lnTo>
                    <a:pt x="2" y="42"/>
                  </a:lnTo>
                  <a:lnTo>
                    <a:pt x="0" y="39"/>
                  </a:lnTo>
                  <a:lnTo>
                    <a:pt x="0" y="30"/>
                  </a:lnTo>
                  <a:lnTo>
                    <a:pt x="2" y="25"/>
                  </a:lnTo>
                  <a:lnTo>
                    <a:pt x="4" y="20"/>
                  </a:lnTo>
                  <a:lnTo>
                    <a:pt x="8" y="17"/>
                  </a:lnTo>
                  <a:lnTo>
                    <a:pt x="13" y="13"/>
                  </a:lnTo>
                  <a:lnTo>
                    <a:pt x="21" y="12"/>
                  </a:lnTo>
                  <a:lnTo>
                    <a:pt x="33" y="12"/>
                  </a:lnTo>
                  <a:lnTo>
                    <a:pt x="114" y="17"/>
                  </a:lnTo>
                  <a:lnTo>
                    <a:pt x="116" y="0"/>
                  </a:lnTo>
                  <a:lnTo>
                    <a:pt x="120" y="0"/>
                  </a:lnTo>
                  <a:lnTo>
                    <a:pt x="124" y="7"/>
                  </a:lnTo>
                  <a:lnTo>
                    <a:pt x="130" y="13"/>
                  </a:lnTo>
                  <a:lnTo>
                    <a:pt x="138" y="20"/>
                  </a:lnTo>
                  <a:lnTo>
                    <a:pt x="146" y="27"/>
                  </a:lnTo>
                  <a:lnTo>
                    <a:pt x="151" y="30"/>
                  </a:lnTo>
                  <a:lnTo>
                    <a:pt x="163" y="36"/>
                  </a:lnTo>
                  <a:lnTo>
                    <a:pt x="163" y="39"/>
                  </a:lnTo>
                  <a:close/>
                </a:path>
              </a:pathLst>
            </a:custGeom>
            <a:solidFill>
              <a:srgbClr val="000000"/>
            </a:solidFill>
            <a:ln w="9525">
              <a:solidFill>
                <a:srgbClr val="000000"/>
              </a:solidFill>
              <a:prstDash val="solid"/>
              <a:round/>
              <a:headEnd/>
              <a:tailEnd/>
            </a:ln>
          </p:spPr>
          <p:txBody>
            <a:bodyPr/>
            <a:lstStyle/>
            <a:p>
              <a:endParaRPr lang="en-US"/>
            </a:p>
          </p:txBody>
        </p:sp>
        <p:sp>
          <p:nvSpPr>
            <p:cNvPr id="27081" name="Freeform 298"/>
            <p:cNvSpPr>
              <a:spLocks noEditPoints="1"/>
            </p:cNvSpPr>
            <p:nvPr/>
          </p:nvSpPr>
          <p:spPr bwMode="auto">
            <a:xfrm>
              <a:off x="5258" y="2450"/>
              <a:ext cx="64" cy="45"/>
            </a:xfrm>
            <a:custGeom>
              <a:avLst/>
              <a:gdLst>
                <a:gd name="T0" fmla="*/ 82 w 128"/>
                <a:gd name="T1" fmla="*/ 17 h 90"/>
                <a:gd name="T2" fmla="*/ 70 w 128"/>
                <a:gd name="T3" fmla="*/ 17 h 90"/>
                <a:gd name="T4" fmla="*/ 58 w 128"/>
                <a:gd name="T5" fmla="*/ 18 h 90"/>
                <a:gd name="T6" fmla="*/ 39 w 128"/>
                <a:gd name="T7" fmla="*/ 25 h 90"/>
                <a:gd name="T8" fmla="*/ 31 w 128"/>
                <a:gd name="T9" fmla="*/ 30 h 90"/>
                <a:gd name="T10" fmla="*/ 25 w 128"/>
                <a:gd name="T11" fmla="*/ 37 h 90"/>
                <a:gd name="T12" fmla="*/ 19 w 128"/>
                <a:gd name="T13" fmla="*/ 51 h 90"/>
                <a:gd name="T14" fmla="*/ 21 w 128"/>
                <a:gd name="T15" fmla="*/ 61 h 90"/>
                <a:gd name="T16" fmla="*/ 25 w 128"/>
                <a:gd name="T17" fmla="*/ 70 h 90"/>
                <a:gd name="T18" fmla="*/ 33 w 128"/>
                <a:gd name="T19" fmla="*/ 78 h 90"/>
                <a:gd name="T20" fmla="*/ 45 w 128"/>
                <a:gd name="T21" fmla="*/ 85 h 90"/>
                <a:gd name="T22" fmla="*/ 43 w 128"/>
                <a:gd name="T23" fmla="*/ 88 h 90"/>
                <a:gd name="T24" fmla="*/ 25 w 128"/>
                <a:gd name="T25" fmla="*/ 81 h 90"/>
                <a:gd name="T26" fmla="*/ 12 w 128"/>
                <a:gd name="T27" fmla="*/ 71 h 90"/>
                <a:gd name="T28" fmla="*/ 6 w 128"/>
                <a:gd name="T29" fmla="*/ 64 h 90"/>
                <a:gd name="T30" fmla="*/ 2 w 128"/>
                <a:gd name="T31" fmla="*/ 56 h 90"/>
                <a:gd name="T32" fmla="*/ 0 w 128"/>
                <a:gd name="T33" fmla="*/ 49 h 90"/>
                <a:gd name="T34" fmla="*/ 0 w 128"/>
                <a:gd name="T35" fmla="*/ 41 h 90"/>
                <a:gd name="T36" fmla="*/ 2 w 128"/>
                <a:gd name="T37" fmla="*/ 30 h 90"/>
                <a:gd name="T38" fmla="*/ 6 w 128"/>
                <a:gd name="T39" fmla="*/ 22 h 90"/>
                <a:gd name="T40" fmla="*/ 14 w 128"/>
                <a:gd name="T41" fmla="*/ 15 h 90"/>
                <a:gd name="T42" fmla="*/ 21 w 128"/>
                <a:gd name="T43" fmla="*/ 8 h 90"/>
                <a:gd name="T44" fmla="*/ 31 w 128"/>
                <a:gd name="T45" fmla="*/ 3 h 90"/>
                <a:gd name="T46" fmla="*/ 43 w 128"/>
                <a:gd name="T47" fmla="*/ 0 h 90"/>
                <a:gd name="T48" fmla="*/ 54 w 128"/>
                <a:gd name="T49" fmla="*/ 0 h 90"/>
                <a:gd name="T50" fmla="*/ 68 w 128"/>
                <a:gd name="T51" fmla="*/ 0 h 90"/>
                <a:gd name="T52" fmla="*/ 84 w 128"/>
                <a:gd name="T53" fmla="*/ 1 h 90"/>
                <a:gd name="T54" fmla="*/ 95 w 128"/>
                <a:gd name="T55" fmla="*/ 5 h 90"/>
                <a:gd name="T56" fmla="*/ 107 w 128"/>
                <a:gd name="T57" fmla="*/ 10 h 90"/>
                <a:gd name="T58" fmla="*/ 115 w 128"/>
                <a:gd name="T59" fmla="*/ 17 h 90"/>
                <a:gd name="T60" fmla="*/ 121 w 128"/>
                <a:gd name="T61" fmla="*/ 25 h 90"/>
                <a:gd name="T62" fmla="*/ 126 w 128"/>
                <a:gd name="T63" fmla="*/ 34 h 90"/>
                <a:gd name="T64" fmla="*/ 128 w 128"/>
                <a:gd name="T65" fmla="*/ 44 h 90"/>
                <a:gd name="T66" fmla="*/ 128 w 128"/>
                <a:gd name="T67" fmla="*/ 54 h 90"/>
                <a:gd name="T68" fmla="*/ 122 w 128"/>
                <a:gd name="T69" fmla="*/ 70 h 90"/>
                <a:gd name="T70" fmla="*/ 111 w 128"/>
                <a:gd name="T71" fmla="*/ 81 h 90"/>
                <a:gd name="T72" fmla="*/ 95 w 128"/>
                <a:gd name="T73" fmla="*/ 88 h 90"/>
                <a:gd name="T74" fmla="*/ 86 w 128"/>
                <a:gd name="T75" fmla="*/ 90 h 90"/>
                <a:gd name="T76" fmla="*/ 74 w 128"/>
                <a:gd name="T77" fmla="*/ 90 h 90"/>
                <a:gd name="T78" fmla="*/ 82 w 128"/>
                <a:gd name="T79" fmla="*/ 17 h 90"/>
                <a:gd name="T80" fmla="*/ 89 w 128"/>
                <a:gd name="T81" fmla="*/ 18 h 90"/>
                <a:gd name="T82" fmla="*/ 84 w 128"/>
                <a:gd name="T83" fmla="*/ 66 h 90"/>
                <a:gd name="T84" fmla="*/ 93 w 128"/>
                <a:gd name="T85" fmla="*/ 66 h 90"/>
                <a:gd name="T86" fmla="*/ 101 w 128"/>
                <a:gd name="T87" fmla="*/ 66 h 90"/>
                <a:gd name="T88" fmla="*/ 109 w 128"/>
                <a:gd name="T89" fmla="*/ 63 h 90"/>
                <a:gd name="T90" fmla="*/ 115 w 128"/>
                <a:gd name="T91" fmla="*/ 58 h 90"/>
                <a:gd name="T92" fmla="*/ 117 w 128"/>
                <a:gd name="T93" fmla="*/ 52 h 90"/>
                <a:gd name="T94" fmla="*/ 119 w 128"/>
                <a:gd name="T95" fmla="*/ 47 h 90"/>
                <a:gd name="T96" fmla="*/ 119 w 128"/>
                <a:gd name="T97" fmla="*/ 37 h 90"/>
                <a:gd name="T98" fmla="*/ 113 w 128"/>
                <a:gd name="T99" fmla="*/ 29 h 90"/>
                <a:gd name="T100" fmla="*/ 103 w 128"/>
                <a:gd name="T101" fmla="*/ 22 h 90"/>
                <a:gd name="T102" fmla="*/ 97 w 128"/>
                <a:gd name="T103" fmla="*/ 20 h 90"/>
                <a:gd name="T104" fmla="*/ 89 w 128"/>
                <a:gd name="T105" fmla="*/ 18 h 90"/>
                <a:gd name="T106" fmla="*/ 89 w 128"/>
                <a:gd name="T107" fmla="*/ 18 h 9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8"/>
                <a:gd name="T163" fmla="*/ 0 h 90"/>
                <a:gd name="T164" fmla="*/ 128 w 128"/>
                <a:gd name="T165" fmla="*/ 90 h 9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8" h="90">
                  <a:moveTo>
                    <a:pt x="82" y="17"/>
                  </a:moveTo>
                  <a:lnTo>
                    <a:pt x="70" y="17"/>
                  </a:lnTo>
                  <a:lnTo>
                    <a:pt x="58" y="18"/>
                  </a:lnTo>
                  <a:lnTo>
                    <a:pt x="39" y="25"/>
                  </a:lnTo>
                  <a:lnTo>
                    <a:pt x="31" y="30"/>
                  </a:lnTo>
                  <a:lnTo>
                    <a:pt x="25" y="37"/>
                  </a:lnTo>
                  <a:lnTo>
                    <a:pt x="19" y="51"/>
                  </a:lnTo>
                  <a:lnTo>
                    <a:pt x="21" y="61"/>
                  </a:lnTo>
                  <a:lnTo>
                    <a:pt x="25" y="70"/>
                  </a:lnTo>
                  <a:lnTo>
                    <a:pt x="33" y="78"/>
                  </a:lnTo>
                  <a:lnTo>
                    <a:pt x="45" y="85"/>
                  </a:lnTo>
                  <a:lnTo>
                    <a:pt x="43" y="88"/>
                  </a:lnTo>
                  <a:lnTo>
                    <a:pt x="25" y="81"/>
                  </a:lnTo>
                  <a:lnTo>
                    <a:pt x="12" y="71"/>
                  </a:lnTo>
                  <a:lnTo>
                    <a:pt x="6" y="64"/>
                  </a:lnTo>
                  <a:lnTo>
                    <a:pt x="2" y="56"/>
                  </a:lnTo>
                  <a:lnTo>
                    <a:pt x="0" y="49"/>
                  </a:lnTo>
                  <a:lnTo>
                    <a:pt x="0" y="41"/>
                  </a:lnTo>
                  <a:lnTo>
                    <a:pt x="2" y="30"/>
                  </a:lnTo>
                  <a:lnTo>
                    <a:pt x="6" y="22"/>
                  </a:lnTo>
                  <a:lnTo>
                    <a:pt x="14" y="15"/>
                  </a:lnTo>
                  <a:lnTo>
                    <a:pt x="21" y="8"/>
                  </a:lnTo>
                  <a:lnTo>
                    <a:pt x="31" y="3"/>
                  </a:lnTo>
                  <a:lnTo>
                    <a:pt x="43" y="0"/>
                  </a:lnTo>
                  <a:lnTo>
                    <a:pt x="54" y="0"/>
                  </a:lnTo>
                  <a:lnTo>
                    <a:pt x="68" y="0"/>
                  </a:lnTo>
                  <a:lnTo>
                    <a:pt x="84" y="1"/>
                  </a:lnTo>
                  <a:lnTo>
                    <a:pt x="95" y="5"/>
                  </a:lnTo>
                  <a:lnTo>
                    <a:pt x="107" y="10"/>
                  </a:lnTo>
                  <a:lnTo>
                    <a:pt x="115" y="17"/>
                  </a:lnTo>
                  <a:lnTo>
                    <a:pt x="121" y="25"/>
                  </a:lnTo>
                  <a:lnTo>
                    <a:pt x="126" y="34"/>
                  </a:lnTo>
                  <a:lnTo>
                    <a:pt x="128" y="44"/>
                  </a:lnTo>
                  <a:lnTo>
                    <a:pt x="128" y="54"/>
                  </a:lnTo>
                  <a:lnTo>
                    <a:pt x="122" y="70"/>
                  </a:lnTo>
                  <a:lnTo>
                    <a:pt x="111" y="81"/>
                  </a:lnTo>
                  <a:lnTo>
                    <a:pt x="95" y="88"/>
                  </a:lnTo>
                  <a:lnTo>
                    <a:pt x="86" y="90"/>
                  </a:lnTo>
                  <a:lnTo>
                    <a:pt x="74" y="90"/>
                  </a:lnTo>
                  <a:lnTo>
                    <a:pt x="82" y="17"/>
                  </a:lnTo>
                  <a:close/>
                  <a:moveTo>
                    <a:pt x="89" y="18"/>
                  </a:moveTo>
                  <a:lnTo>
                    <a:pt x="84" y="66"/>
                  </a:lnTo>
                  <a:lnTo>
                    <a:pt x="93" y="66"/>
                  </a:lnTo>
                  <a:lnTo>
                    <a:pt x="101" y="66"/>
                  </a:lnTo>
                  <a:lnTo>
                    <a:pt x="109" y="63"/>
                  </a:lnTo>
                  <a:lnTo>
                    <a:pt x="115" y="58"/>
                  </a:lnTo>
                  <a:lnTo>
                    <a:pt x="117" y="52"/>
                  </a:lnTo>
                  <a:lnTo>
                    <a:pt x="119" y="47"/>
                  </a:lnTo>
                  <a:lnTo>
                    <a:pt x="119" y="37"/>
                  </a:lnTo>
                  <a:lnTo>
                    <a:pt x="113" y="29"/>
                  </a:lnTo>
                  <a:lnTo>
                    <a:pt x="103" y="22"/>
                  </a:lnTo>
                  <a:lnTo>
                    <a:pt x="97" y="20"/>
                  </a:lnTo>
                  <a:lnTo>
                    <a:pt x="89" y="18"/>
                  </a:lnTo>
                  <a:close/>
                </a:path>
              </a:pathLst>
            </a:custGeom>
            <a:solidFill>
              <a:srgbClr val="000000"/>
            </a:solidFill>
            <a:ln w="9525">
              <a:solidFill>
                <a:srgbClr val="000000"/>
              </a:solidFill>
              <a:prstDash val="solid"/>
              <a:round/>
              <a:headEnd/>
              <a:tailEnd/>
            </a:ln>
          </p:spPr>
          <p:txBody>
            <a:bodyPr/>
            <a:lstStyle/>
            <a:p>
              <a:endParaRPr lang="en-US"/>
            </a:p>
          </p:txBody>
        </p:sp>
        <p:sp>
          <p:nvSpPr>
            <p:cNvPr id="27082" name="Freeform 299"/>
            <p:cNvSpPr>
              <a:spLocks/>
            </p:cNvSpPr>
            <p:nvPr/>
          </p:nvSpPr>
          <p:spPr bwMode="auto">
            <a:xfrm>
              <a:off x="5238" y="2495"/>
              <a:ext cx="78" cy="88"/>
            </a:xfrm>
            <a:custGeom>
              <a:avLst/>
              <a:gdLst>
                <a:gd name="T0" fmla="*/ 140 w 158"/>
                <a:gd name="T1" fmla="*/ 63 h 178"/>
                <a:gd name="T2" fmla="*/ 146 w 158"/>
                <a:gd name="T3" fmla="*/ 75 h 178"/>
                <a:gd name="T4" fmla="*/ 150 w 158"/>
                <a:gd name="T5" fmla="*/ 87 h 178"/>
                <a:gd name="T6" fmla="*/ 144 w 158"/>
                <a:gd name="T7" fmla="*/ 103 h 178"/>
                <a:gd name="T8" fmla="*/ 128 w 158"/>
                <a:gd name="T9" fmla="*/ 113 h 178"/>
                <a:gd name="T10" fmla="*/ 127 w 158"/>
                <a:gd name="T11" fmla="*/ 128 h 178"/>
                <a:gd name="T12" fmla="*/ 134 w 158"/>
                <a:gd name="T13" fmla="*/ 147 h 178"/>
                <a:gd name="T14" fmla="*/ 130 w 158"/>
                <a:gd name="T15" fmla="*/ 164 h 178"/>
                <a:gd name="T16" fmla="*/ 117 w 158"/>
                <a:gd name="T17" fmla="*/ 174 h 178"/>
                <a:gd name="T18" fmla="*/ 97 w 158"/>
                <a:gd name="T19" fmla="*/ 178 h 178"/>
                <a:gd name="T20" fmla="*/ 31 w 158"/>
                <a:gd name="T21" fmla="*/ 166 h 178"/>
                <a:gd name="T22" fmla="*/ 16 w 158"/>
                <a:gd name="T23" fmla="*/ 164 h 178"/>
                <a:gd name="T24" fmla="*/ 10 w 158"/>
                <a:gd name="T25" fmla="*/ 167 h 178"/>
                <a:gd name="T26" fmla="*/ 4 w 158"/>
                <a:gd name="T27" fmla="*/ 178 h 178"/>
                <a:gd name="T28" fmla="*/ 12 w 158"/>
                <a:gd name="T29" fmla="*/ 125 h 178"/>
                <a:gd name="T30" fmla="*/ 18 w 158"/>
                <a:gd name="T31" fmla="*/ 128 h 178"/>
                <a:gd name="T32" fmla="*/ 18 w 158"/>
                <a:gd name="T33" fmla="*/ 140 h 178"/>
                <a:gd name="T34" fmla="*/ 24 w 158"/>
                <a:gd name="T35" fmla="*/ 143 h 178"/>
                <a:gd name="T36" fmla="*/ 27 w 158"/>
                <a:gd name="T37" fmla="*/ 145 h 178"/>
                <a:gd name="T38" fmla="*/ 88 w 158"/>
                <a:gd name="T39" fmla="*/ 157 h 178"/>
                <a:gd name="T40" fmla="*/ 107 w 158"/>
                <a:gd name="T41" fmla="*/ 157 h 178"/>
                <a:gd name="T42" fmla="*/ 119 w 158"/>
                <a:gd name="T43" fmla="*/ 145 h 178"/>
                <a:gd name="T44" fmla="*/ 119 w 158"/>
                <a:gd name="T45" fmla="*/ 131 h 178"/>
                <a:gd name="T46" fmla="*/ 109 w 158"/>
                <a:gd name="T47" fmla="*/ 114 h 178"/>
                <a:gd name="T48" fmla="*/ 103 w 158"/>
                <a:gd name="T49" fmla="*/ 113 h 178"/>
                <a:gd name="T50" fmla="*/ 41 w 158"/>
                <a:gd name="T51" fmla="*/ 101 h 178"/>
                <a:gd name="T52" fmla="*/ 31 w 158"/>
                <a:gd name="T53" fmla="*/ 101 h 178"/>
                <a:gd name="T54" fmla="*/ 25 w 158"/>
                <a:gd name="T55" fmla="*/ 104 h 178"/>
                <a:gd name="T56" fmla="*/ 20 w 158"/>
                <a:gd name="T57" fmla="*/ 116 h 178"/>
                <a:gd name="T58" fmla="*/ 27 w 158"/>
                <a:gd name="T59" fmla="*/ 62 h 178"/>
                <a:gd name="T60" fmla="*/ 31 w 158"/>
                <a:gd name="T61" fmla="*/ 70 h 178"/>
                <a:gd name="T62" fmla="*/ 35 w 158"/>
                <a:gd name="T63" fmla="*/ 79 h 178"/>
                <a:gd name="T64" fmla="*/ 41 w 158"/>
                <a:gd name="T65" fmla="*/ 82 h 178"/>
                <a:gd name="T66" fmla="*/ 101 w 158"/>
                <a:gd name="T67" fmla="*/ 94 h 178"/>
                <a:gd name="T68" fmla="*/ 125 w 158"/>
                <a:gd name="T69" fmla="*/ 94 h 178"/>
                <a:gd name="T70" fmla="*/ 136 w 158"/>
                <a:gd name="T71" fmla="*/ 80 h 178"/>
                <a:gd name="T72" fmla="*/ 134 w 158"/>
                <a:gd name="T73" fmla="*/ 68 h 178"/>
                <a:gd name="T74" fmla="*/ 125 w 158"/>
                <a:gd name="T75" fmla="*/ 51 h 178"/>
                <a:gd name="T76" fmla="*/ 51 w 158"/>
                <a:gd name="T77" fmla="*/ 38 h 178"/>
                <a:gd name="T78" fmla="*/ 43 w 158"/>
                <a:gd name="T79" fmla="*/ 39 h 178"/>
                <a:gd name="T80" fmla="*/ 37 w 158"/>
                <a:gd name="T81" fmla="*/ 45 h 178"/>
                <a:gd name="T82" fmla="*/ 29 w 158"/>
                <a:gd name="T83" fmla="*/ 51 h 178"/>
                <a:gd name="T84" fmla="*/ 47 w 158"/>
                <a:gd name="T85" fmla="*/ 0 h 178"/>
                <a:gd name="T86" fmla="*/ 47 w 158"/>
                <a:gd name="T87" fmla="*/ 10 h 178"/>
                <a:gd name="T88" fmla="*/ 51 w 158"/>
                <a:gd name="T89" fmla="*/ 16 h 178"/>
                <a:gd name="T90" fmla="*/ 66 w 158"/>
                <a:gd name="T91" fmla="*/ 21 h 178"/>
                <a:gd name="T92" fmla="*/ 121 w 158"/>
                <a:gd name="T93" fmla="*/ 31 h 178"/>
                <a:gd name="T94" fmla="*/ 136 w 158"/>
                <a:gd name="T95" fmla="*/ 33 h 178"/>
                <a:gd name="T96" fmla="*/ 144 w 158"/>
                <a:gd name="T97" fmla="*/ 31 h 178"/>
                <a:gd name="T98" fmla="*/ 146 w 158"/>
                <a:gd name="T99" fmla="*/ 28 h 178"/>
                <a:gd name="T100" fmla="*/ 146 w 158"/>
                <a:gd name="T101" fmla="*/ 19 h 178"/>
                <a:gd name="T102" fmla="*/ 158 w 158"/>
                <a:gd name="T103" fmla="*/ 51 h 178"/>
                <a:gd name="T104" fmla="*/ 132 w 158"/>
                <a:gd name="T105" fmla="*/ 53 h 17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8"/>
                <a:gd name="T160" fmla="*/ 0 h 178"/>
                <a:gd name="T161" fmla="*/ 158 w 158"/>
                <a:gd name="T162" fmla="*/ 178 h 17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8" h="178">
                  <a:moveTo>
                    <a:pt x="132" y="53"/>
                  </a:moveTo>
                  <a:lnTo>
                    <a:pt x="140" y="63"/>
                  </a:lnTo>
                  <a:lnTo>
                    <a:pt x="144" y="68"/>
                  </a:lnTo>
                  <a:lnTo>
                    <a:pt x="146" y="75"/>
                  </a:lnTo>
                  <a:lnTo>
                    <a:pt x="148" y="80"/>
                  </a:lnTo>
                  <a:lnTo>
                    <a:pt x="150" y="87"/>
                  </a:lnTo>
                  <a:lnTo>
                    <a:pt x="148" y="94"/>
                  </a:lnTo>
                  <a:lnTo>
                    <a:pt x="144" y="103"/>
                  </a:lnTo>
                  <a:lnTo>
                    <a:pt x="138" y="109"/>
                  </a:lnTo>
                  <a:lnTo>
                    <a:pt x="128" y="113"/>
                  </a:lnTo>
                  <a:lnTo>
                    <a:pt x="117" y="114"/>
                  </a:lnTo>
                  <a:lnTo>
                    <a:pt x="127" y="128"/>
                  </a:lnTo>
                  <a:lnTo>
                    <a:pt x="132" y="138"/>
                  </a:lnTo>
                  <a:lnTo>
                    <a:pt x="134" y="147"/>
                  </a:lnTo>
                  <a:lnTo>
                    <a:pt x="132" y="155"/>
                  </a:lnTo>
                  <a:lnTo>
                    <a:pt x="130" y="164"/>
                  </a:lnTo>
                  <a:lnTo>
                    <a:pt x="125" y="171"/>
                  </a:lnTo>
                  <a:lnTo>
                    <a:pt x="117" y="174"/>
                  </a:lnTo>
                  <a:lnTo>
                    <a:pt x="107" y="178"/>
                  </a:lnTo>
                  <a:lnTo>
                    <a:pt x="97" y="178"/>
                  </a:lnTo>
                  <a:lnTo>
                    <a:pt x="82" y="176"/>
                  </a:lnTo>
                  <a:lnTo>
                    <a:pt x="31" y="166"/>
                  </a:lnTo>
                  <a:lnTo>
                    <a:pt x="22" y="164"/>
                  </a:lnTo>
                  <a:lnTo>
                    <a:pt x="16" y="164"/>
                  </a:lnTo>
                  <a:lnTo>
                    <a:pt x="14" y="166"/>
                  </a:lnTo>
                  <a:lnTo>
                    <a:pt x="10" y="167"/>
                  </a:lnTo>
                  <a:lnTo>
                    <a:pt x="8" y="171"/>
                  </a:lnTo>
                  <a:lnTo>
                    <a:pt x="4" y="178"/>
                  </a:lnTo>
                  <a:lnTo>
                    <a:pt x="0" y="178"/>
                  </a:lnTo>
                  <a:lnTo>
                    <a:pt x="12" y="125"/>
                  </a:lnTo>
                  <a:lnTo>
                    <a:pt x="18" y="126"/>
                  </a:lnTo>
                  <a:lnTo>
                    <a:pt x="18" y="128"/>
                  </a:lnTo>
                  <a:lnTo>
                    <a:pt x="16" y="135"/>
                  </a:lnTo>
                  <a:lnTo>
                    <a:pt x="18" y="140"/>
                  </a:lnTo>
                  <a:lnTo>
                    <a:pt x="20" y="142"/>
                  </a:lnTo>
                  <a:lnTo>
                    <a:pt x="24" y="143"/>
                  </a:lnTo>
                  <a:lnTo>
                    <a:pt x="25" y="145"/>
                  </a:lnTo>
                  <a:lnTo>
                    <a:pt x="27" y="145"/>
                  </a:lnTo>
                  <a:lnTo>
                    <a:pt x="35" y="147"/>
                  </a:lnTo>
                  <a:lnTo>
                    <a:pt x="88" y="157"/>
                  </a:lnTo>
                  <a:lnTo>
                    <a:pt x="99" y="159"/>
                  </a:lnTo>
                  <a:lnTo>
                    <a:pt x="107" y="157"/>
                  </a:lnTo>
                  <a:lnTo>
                    <a:pt x="117" y="152"/>
                  </a:lnTo>
                  <a:lnTo>
                    <a:pt x="119" y="145"/>
                  </a:lnTo>
                  <a:lnTo>
                    <a:pt x="121" y="138"/>
                  </a:lnTo>
                  <a:lnTo>
                    <a:pt x="119" y="131"/>
                  </a:lnTo>
                  <a:lnTo>
                    <a:pt x="117" y="123"/>
                  </a:lnTo>
                  <a:lnTo>
                    <a:pt x="109" y="114"/>
                  </a:lnTo>
                  <a:lnTo>
                    <a:pt x="103" y="113"/>
                  </a:lnTo>
                  <a:lnTo>
                    <a:pt x="47" y="103"/>
                  </a:lnTo>
                  <a:lnTo>
                    <a:pt x="41" y="101"/>
                  </a:lnTo>
                  <a:lnTo>
                    <a:pt x="37" y="101"/>
                  </a:lnTo>
                  <a:lnTo>
                    <a:pt x="31" y="101"/>
                  </a:lnTo>
                  <a:lnTo>
                    <a:pt x="27" y="103"/>
                  </a:lnTo>
                  <a:lnTo>
                    <a:pt x="25" y="104"/>
                  </a:lnTo>
                  <a:lnTo>
                    <a:pt x="24" y="109"/>
                  </a:lnTo>
                  <a:lnTo>
                    <a:pt x="20" y="116"/>
                  </a:lnTo>
                  <a:lnTo>
                    <a:pt x="16" y="114"/>
                  </a:lnTo>
                  <a:lnTo>
                    <a:pt x="27" y="62"/>
                  </a:lnTo>
                  <a:lnTo>
                    <a:pt x="33" y="63"/>
                  </a:lnTo>
                  <a:lnTo>
                    <a:pt x="31" y="70"/>
                  </a:lnTo>
                  <a:lnTo>
                    <a:pt x="31" y="75"/>
                  </a:lnTo>
                  <a:lnTo>
                    <a:pt x="35" y="79"/>
                  </a:lnTo>
                  <a:lnTo>
                    <a:pt x="37" y="80"/>
                  </a:lnTo>
                  <a:lnTo>
                    <a:pt x="41" y="82"/>
                  </a:lnTo>
                  <a:lnTo>
                    <a:pt x="51" y="84"/>
                  </a:lnTo>
                  <a:lnTo>
                    <a:pt x="101" y="94"/>
                  </a:lnTo>
                  <a:lnTo>
                    <a:pt x="115" y="96"/>
                  </a:lnTo>
                  <a:lnTo>
                    <a:pt x="125" y="94"/>
                  </a:lnTo>
                  <a:lnTo>
                    <a:pt x="132" y="89"/>
                  </a:lnTo>
                  <a:lnTo>
                    <a:pt x="136" y="80"/>
                  </a:lnTo>
                  <a:lnTo>
                    <a:pt x="136" y="75"/>
                  </a:lnTo>
                  <a:lnTo>
                    <a:pt x="134" y="68"/>
                  </a:lnTo>
                  <a:lnTo>
                    <a:pt x="130" y="58"/>
                  </a:lnTo>
                  <a:lnTo>
                    <a:pt x="125" y="51"/>
                  </a:lnTo>
                  <a:lnTo>
                    <a:pt x="60" y="39"/>
                  </a:lnTo>
                  <a:lnTo>
                    <a:pt x="51" y="38"/>
                  </a:lnTo>
                  <a:lnTo>
                    <a:pt x="45" y="38"/>
                  </a:lnTo>
                  <a:lnTo>
                    <a:pt x="43" y="39"/>
                  </a:lnTo>
                  <a:lnTo>
                    <a:pt x="39" y="41"/>
                  </a:lnTo>
                  <a:lnTo>
                    <a:pt x="37" y="45"/>
                  </a:lnTo>
                  <a:lnTo>
                    <a:pt x="35" y="51"/>
                  </a:lnTo>
                  <a:lnTo>
                    <a:pt x="29" y="51"/>
                  </a:lnTo>
                  <a:lnTo>
                    <a:pt x="43" y="0"/>
                  </a:lnTo>
                  <a:lnTo>
                    <a:pt x="47" y="0"/>
                  </a:lnTo>
                  <a:lnTo>
                    <a:pt x="47" y="7"/>
                  </a:lnTo>
                  <a:lnTo>
                    <a:pt x="47" y="10"/>
                  </a:lnTo>
                  <a:lnTo>
                    <a:pt x="49" y="14"/>
                  </a:lnTo>
                  <a:lnTo>
                    <a:pt x="51" y="16"/>
                  </a:lnTo>
                  <a:lnTo>
                    <a:pt x="57" y="19"/>
                  </a:lnTo>
                  <a:lnTo>
                    <a:pt x="66" y="21"/>
                  </a:lnTo>
                  <a:lnTo>
                    <a:pt x="111" y="29"/>
                  </a:lnTo>
                  <a:lnTo>
                    <a:pt x="121" y="31"/>
                  </a:lnTo>
                  <a:lnTo>
                    <a:pt x="127" y="31"/>
                  </a:lnTo>
                  <a:lnTo>
                    <a:pt x="136" y="33"/>
                  </a:lnTo>
                  <a:lnTo>
                    <a:pt x="140" y="33"/>
                  </a:lnTo>
                  <a:lnTo>
                    <a:pt x="144" y="31"/>
                  </a:lnTo>
                  <a:lnTo>
                    <a:pt x="146" y="29"/>
                  </a:lnTo>
                  <a:lnTo>
                    <a:pt x="146" y="28"/>
                  </a:lnTo>
                  <a:lnTo>
                    <a:pt x="146" y="24"/>
                  </a:lnTo>
                  <a:lnTo>
                    <a:pt x="146" y="19"/>
                  </a:lnTo>
                  <a:lnTo>
                    <a:pt x="152" y="17"/>
                  </a:lnTo>
                  <a:lnTo>
                    <a:pt x="158" y="51"/>
                  </a:lnTo>
                  <a:lnTo>
                    <a:pt x="158" y="56"/>
                  </a:lnTo>
                  <a:lnTo>
                    <a:pt x="132" y="53"/>
                  </a:lnTo>
                  <a:close/>
                </a:path>
              </a:pathLst>
            </a:custGeom>
            <a:solidFill>
              <a:srgbClr val="000000"/>
            </a:solidFill>
            <a:ln w="9525">
              <a:solidFill>
                <a:srgbClr val="000000"/>
              </a:solidFill>
              <a:prstDash val="solid"/>
              <a:round/>
              <a:headEnd/>
              <a:tailEnd/>
            </a:ln>
          </p:spPr>
          <p:txBody>
            <a:bodyPr/>
            <a:lstStyle/>
            <a:p>
              <a:endParaRPr lang="en-US"/>
            </a:p>
          </p:txBody>
        </p:sp>
        <p:sp>
          <p:nvSpPr>
            <p:cNvPr id="27083" name="Freeform 300"/>
            <p:cNvSpPr>
              <a:spLocks/>
            </p:cNvSpPr>
            <p:nvPr/>
          </p:nvSpPr>
          <p:spPr bwMode="auto">
            <a:xfrm>
              <a:off x="5222" y="2576"/>
              <a:ext cx="62" cy="58"/>
            </a:xfrm>
            <a:custGeom>
              <a:avLst/>
              <a:gdLst>
                <a:gd name="T0" fmla="*/ 62 w 125"/>
                <a:gd name="T1" fmla="*/ 96 h 116"/>
                <a:gd name="T2" fmla="*/ 72 w 125"/>
                <a:gd name="T3" fmla="*/ 96 h 116"/>
                <a:gd name="T4" fmla="*/ 93 w 125"/>
                <a:gd name="T5" fmla="*/ 97 h 116"/>
                <a:gd name="T6" fmla="*/ 111 w 125"/>
                <a:gd name="T7" fmla="*/ 85 h 116"/>
                <a:gd name="T8" fmla="*/ 115 w 125"/>
                <a:gd name="T9" fmla="*/ 73 h 116"/>
                <a:gd name="T10" fmla="*/ 111 w 125"/>
                <a:gd name="T11" fmla="*/ 63 h 116"/>
                <a:gd name="T12" fmla="*/ 97 w 125"/>
                <a:gd name="T13" fmla="*/ 60 h 116"/>
                <a:gd name="T14" fmla="*/ 78 w 125"/>
                <a:gd name="T15" fmla="*/ 65 h 116"/>
                <a:gd name="T16" fmla="*/ 47 w 125"/>
                <a:gd name="T17" fmla="*/ 80 h 116"/>
                <a:gd name="T18" fmla="*/ 25 w 125"/>
                <a:gd name="T19" fmla="*/ 80 h 116"/>
                <a:gd name="T20" fmla="*/ 10 w 125"/>
                <a:gd name="T21" fmla="*/ 72 h 116"/>
                <a:gd name="T22" fmla="*/ 0 w 125"/>
                <a:gd name="T23" fmla="*/ 53 h 116"/>
                <a:gd name="T24" fmla="*/ 6 w 125"/>
                <a:gd name="T25" fmla="*/ 34 h 116"/>
                <a:gd name="T26" fmla="*/ 18 w 125"/>
                <a:gd name="T27" fmla="*/ 21 h 116"/>
                <a:gd name="T28" fmla="*/ 33 w 125"/>
                <a:gd name="T29" fmla="*/ 7 h 116"/>
                <a:gd name="T30" fmla="*/ 33 w 125"/>
                <a:gd name="T31" fmla="*/ 2 h 116"/>
                <a:gd name="T32" fmla="*/ 70 w 125"/>
                <a:gd name="T33" fmla="*/ 22 h 116"/>
                <a:gd name="T34" fmla="*/ 51 w 125"/>
                <a:gd name="T35" fmla="*/ 21 h 116"/>
                <a:gd name="T36" fmla="*/ 23 w 125"/>
                <a:gd name="T37" fmla="*/ 24 h 116"/>
                <a:gd name="T38" fmla="*/ 12 w 125"/>
                <a:gd name="T39" fmla="*/ 39 h 116"/>
                <a:gd name="T40" fmla="*/ 14 w 125"/>
                <a:gd name="T41" fmla="*/ 53 h 116"/>
                <a:gd name="T42" fmla="*/ 27 w 125"/>
                <a:gd name="T43" fmla="*/ 60 h 116"/>
                <a:gd name="T44" fmla="*/ 47 w 125"/>
                <a:gd name="T45" fmla="*/ 58 h 116"/>
                <a:gd name="T46" fmla="*/ 62 w 125"/>
                <a:gd name="T47" fmla="*/ 50 h 116"/>
                <a:gd name="T48" fmla="*/ 91 w 125"/>
                <a:gd name="T49" fmla="*/ 41 h 116"/>
                <a:gd name="T50" fmla="*/ 109 w 125"/>
                <a:gd name="T51" fmla="*/ 46 h 116"/>
                <a:gd name="T52" fmla="*/ 121 w 125"/>
                <a:gd name="T53" fmla="*/ 55 h 116"/>
                <a:gd name="T54" fmla="*/ 125 w 125"/>
                <a:gd name="T55" fmla="*/ 73 h 116"/>
                <a:gd name="T56" fmla="*/ 117 w 125"/>
                <a:gd name="T57" fmla="*/ 90 h 116"/>
                <a:gd name="T58" fmla="*/ 105 w 125"/>
                <a:gd name="T59" fmla="*/ 101 h 116"/>
                <a:gd name="T60" fmla="*/ 97 w 125"/>
                <a:gd name="T61" fmla="*/ 108 h 116"/>
                <a:gd name="T62" fmla="*/ 95 w 125"/>
                <a:gd name="T63" fmla="*/ 109 h 116"/>
                <a:gd name="T64" fmla="*/ 97 w 125"/>
                <a:gd name="T65" fmla="*/ 114 h 1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5"/>
                <a:gd name="T100" fmla="*/ 0 h 116"/>
                <a:gd name="T101" fmla="*/ 125 w 125"/>
                <a:gd name="T102" fmla="*/ 116 h 11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5" h="116">
                  <a:moveTo>
                    <a:pt x="95" y="116"/>
                  </a:moveTo>
                  <a:lnTo>
                    <a:pt x="62" y="96"/>
                  </a:lnTo>
                  <a:lnTo>
                    <a:pt x="64" y="92"/>
                  </a:lnTo>
                  <a:lnTo>
                    <a:pt x="72" y="96"/>
                  </a:lnTo>
                  <a:lnTo>
                    <a:pt x="80" y="97"/>
                  </a:lnTo>
                  <a:lnTo>
                    <a:pt x="93" y="97"/>
                  </a:lnTo>
                  <a:lnTo>
                    <a:pt x="103" y="94"/>
                  </a:lnTo>
                  <a:lnTo>
                    <a:pt x="111" y="85"/>
                  </a:lnTo>
                  <a:lnTo>
                    <a:pt x="115" y="80"/>
                  </a:lnTo>
                  <a:lnTo>
                    <a:pt x="115" y="73"/>
                  </a:lnTo>
                  <a:lnTo>
                    <a:pt x="113" y="67"/>
                  </a:lnTo>
                  <a:lnTo>
                    <a:pt x="111" y="63"/>
                  </a:lnTo>
                  <a:lnTo>
                    <a:pt x="105" y="62"/>
                  </a:lnTo>
                  <a:lnTo>
                    <a:pt x="97" y="60"/>
                  </a:lnTo>
                  <a:lnTo>
                    <a:pt x="90" y="62"/>
                  </a:lnTo>
                  <a:lnTo>
                    <a:pt x="78" y="65"/>
                  </a:lnTo>
                  <a:lnTo>
                    <a:pt x="58" y="75"/>
                  </a:lnTo>
                  <a:lnTo>
                    <a:pt x="47" y="80"/>
                  </a:lnTo>
                  <a:lnTo>
                    <a:pt x="35" y="82"/>
                  </a:lnTo>
                  <a:lnTo>
                    <a:pt x="25" y="80"/>
                  </a:lnTo>
                  <a:lnTo>
                    <a:pt x="16" y="77"/>
                  </a:lnTo>
                  <a:lnTo>
                    <a:pt x="10" y="72"/>
                  </a:lnTo>
                  <a:lnTo>
                    <a:pt x="6" y="67"/>
                  </a:lnTo>
                  <a:lnTo>
                    <a:pt x="0" y="53"/>
                  </a:lnTo>
                  <a:lnTo>
                    <a:pt x="2" y="41"/>
                  </a:lnTo>
                  <a:lnTo>
                    <a:pt x="6" y="34"/>
                  </a:lnTo>
                  <a:lnTo>
                    <a:pt x="10" y="29"/>
                  </a:lnTo>
                  <a:lnTo>
                    <a:pt x="18" y="21"/>
                  </a:lnTo>
                  <a:lnTo>
                    <a:pt x="27" y="12"/>
                  </a:lnTo>
                  <a:lnTo>
                    <a:pt x="33" y="7"/>
                  </a:lnTo>
                  <a:lnTo>
                    <a:pt x="33" y="5"/>
                  </a:lnTo>
                  <a:lnTo>
                    <a:pt x="33" y="2"/>
                  </a:lnTo>
                  <a:lnTo>
                    <a:pt x="35" y="0"/>
                  </a:lnTo>
                  <a:lnTo>
                    <a:pt x="70" y="22"/>
                  </a:lnTo>
                  <a:lnTo>
                    <a:pt x="68" y="24"/>
                  </a:lnTo>
                  <a:lnTo>
                    <a:pt x="51" y="21"/>
                  </a:lnTo>
                  <a:lnTo>
                    <a:pt x="37" y="21"/>
                  </a:lnTo>
                  <a:lnTo>
                    <a:pt x="23" y="24"/>
                  </a:lnTo>
                  <a:lnTo>
                    <a:pt x="16" y="33"/>
                  </a:lnTo>
                  <a:lnTo>
                    <a:pt x="12" y="39"/>
                  </a:lnTo>
                  <a:lnTo>
                    <a:pt x="10" y="46"/>
                  </a:lnTo>
                  <a:lnTo>
                    <a:pt x="14" y="53"/>
                  </a:lnTo>
                  <a:lnTo>
                    <a:pt x="18" y="56"/>
                  </a:lnTo>
                  <a:lnTo>
                    <a:pt x="27" y="60"/>
                  </a:lnTo>
                  <a:lnTo>
                    <a:pt x="35" y="60"/>
                  </a:lnTo>
                  <a:lnTo>
                    <a:pt x="47" y="58"/>
                  </a:lnTo>
                  <a:lnTo>
                    <a:pt x="53" y="55"/>
                  </a:lnTo>
                  <a:lnTo>
                    <a:pt x="62" y="50"/>
                  </a:lnTo>
                  <a:lnTo>
                    <a:pt x="78" y="43"/>
                  </a:lnTo>
                  <a:lnTo>
                    <a:pt x="91" y="41"/>
                  </a:lnTo>
                  <a:lnTo>
                    <a:pt x="101" y="43"/>
                  </a:lnTo>
                  <a:lnTo>
                    <a:pt x="109" y="46"/>
                  </a:lnTo>
                  <a:lnTo>
                    <a:pt x="115" y="50"/>
                  </a:lnTo>
                  <a:lnTo>
                    <a:pt x="121" y="55"/>
                  </a:lnTo>
                  <a:lnTo>
                    <a:pt x="125" y="67"/>
                  </a:lnTo>
                  <a:lnTo>
                    <a:pt x="125" y="73"/>
                  </a:lnTo>
                  <a:lnTo>
                    <a:pt x="125" y="79"/>
                  </a:lnTo>
                  <a:lnTo>
                    <a:pt x="117" y="90"/>
                  </a:lnTo>
                  <a:lnTo>
                    <a:pt x="111" y="96"/>
                  </a:lnTo>
                  <a:lnTo>
                    <a:pt x="105" y="101"/>
                  </a:lnTo>
                  <a:lnTo>
                    <a:pt x="99" y="104"/>
                  </a:lnTo>
                  <a:lnTo>
                    <a:pt x="97" y="108"/>
                  </a:lnTo>
                  <a:lnTo>
                    <a:pt x="97" y="109"/>
                  </a:lnTo>
                  <a:lnTo>
                    <a:pt x="95" y="109"/>
                  </a:lnTo>
                  <a:lnTo>
                    <a:pt x="97" y="111"/>
                  </a:lnTo>
                  <a:lnTo>
                    <a:pt x="97" y="114"/>
                  </a:lnTo>
                  <a:lnTo>
                    <a:pt x="95" y="116"/>
                  </a:lnTo>
                  <a:close/>
                </a:path>
              </a:pathLst>
            </a:custGeom>
            <a:solidFill>
              <a:srgbClr val="000000"/>
            </a:solidFill>
            <a:ln w="9525">
              <a:solidFill>
                <a:srgbClr val="000000"/>
              </a:solidFill>
              <a:prstDash val="solid"/>
              <a:round/>
              <a:headEnd/>
              <a:tailEnd/>
            </a:ln>
          </p:spPr>
          <p:txBody>
            <a:bodyPr/>
            <a:lstStyle/>
            <a:p>
              <a:endParaRPr lang="en-US"/>
            </a:p>
          </p:txBody>
        </p:sp>
      </p:grpSp>
      <p:grpSp>
        <p:nvGrpSpPr>
          <p:cNvPr id="6" name="Group 301"/>
          <p:cNvGrpSpPr>
            <a:grpSpLocks/>
          </p:cNvGrpSpPr>
          <p:nvPr/>
        </p:nvGrpSpPr>
        <p:grpSpPr bwMode="auto">
          <a:xfrm>
            <a:off x="7405688" y="3597275"/>
            <a:ext cx="560387" cy="993775"/>
            <a:chOff x="4665" y="2266"/>
            <a:chExt cx="353" cy="626"/>
          </a:xfrm>
        </p:grpSpPr>
        <p:sp>
          <p:nvSpPr>
            <p:cNvPr id="27051" name="Freeform 302"/>
            <p:cNvSpPr>
              <a:spLocks/>
            </p:cNvSpPr>
            <p:nvPr/>
          </p:nvSpPr>
          <p:spPr bwMode="auto">
            <a:xfrm>
              <a:off x="4939" y="2266"/>
              <a:ext cx="79" cy="59"/>
            </a:xfrm>
            <a:custGeom>
              <a:avLst/>
              <a:gdLst>
                <a:gd name="T0" fmla="*/ 158 w 158"/>
                <a:gd name="T1" fmla="*/ 110 h 118"/>
                <a:gd name="T2" fmla="*/ 107 w 158"/>
                <a:gd name="T3" fmla="*/ 115 h 118"/>
                <a:gd name="T4" fmla="*/ 107 w 158"/>
                <a:gd name="T5" fmla="*/ 111 h 118"/>
                <a:gd name="T6" fmla="*/ 127 w 158"/>
                <a:gd name="T7" fmla="*/ 103 h 118"/>
                <a:gd name="T8" fmla="*/ 133 w 158"/>
                <a:gd name="T9" fmla="*/ 98 h 118"/>
                <a:gd name="T10" fmla="*/ 138 w 158"/>
                <a:gd name="T11" fmla="*/ 93 h 118"/>
                <a:gd name="T12" fmla="*/ 144 w 158"/>
                <a:gd name="T13" fmla="*/ 87 h 118"/>
                <a:gd name="T14" fmla="*/ 146 w 158"/>
                <a:gd name="T15" fmla="*/ 81 h 118"/>
                <a:gd name="T16" fmla="*/ 148 w 158"/>
                <a:gd name="T17" fmla="*/ 67 h 118"/>
                <a:gd name="T18" fmla="*/ 146 w 158"/>
                <a:gd name="T19" fmla="*/ 55 h 118"/>
                <a:gd name="T20" fmla="*/ 140 w 158"/>
                <a:gd name="T21" fmla="*/ 43 h 118"/>
                <a:gd name="T22" fmla="*/ 131 w 158"/>
                <a:gd name="T23" fmla="*/ 35 h 118"/>
                <a:gd name="T24" fmla="*/ 115 w 158"/>
                <a:gd name="T25" fmla="*/ 28 h 118"/>
                <a:gd name="T26" fmla="*/ 96 w 158"/>
                <a:gd name="T27" fmla="*/ 23 h 118"/>
                <a:gd name="T28" fmla="*/ 74 w 158"/>
                <a:gd name="T29" fmla="*/ 23 h 118"/>
                <a:gd name="T30" fmla="*/ 55 w 158"/>
                <a:gd name="T31" fmla="*/ 24 h 118"/>
                <a:gd name="T32" fmla="*/ 39 w 158"/>
                <a:gd name="T33" fmla="*/ 28 h 118"/>
                <a:gd name="T34" fmla="*/ 26 w 158"/>
                <a:gd name="T35" fmla="*/ 36 h 118"/>
                <a:gd name="T36" fmla="*/ 18 w 158"/>
                <a:gd name="T37" fmla="*/ 46 h 118"/>
                <a:gd name="T38" fmla="*/ 12 w 158"/>
                <a:gd name="T39" fmla="*/ 58 h 118"/>
                <a:gd name="T40" fmla="*/ 10 w 158"/>
                <a:gd name="T41" fmla="*/ 72 h 118"/>
                <a:gd name="T42" fmla="*/ 12 w 158"/>
                <a:gd name="T43" fmla="*/ 84 h 118"/>
                <a:gd name="T44" fmla="*/ 16 w 158"/>
                <a:gd name="T45" fmla="*/ 94 h 118"/>
                <a:gd name="T46" fmla="*/ 26 w 158"/>
                <a:gd name="T47" fmla="*/ 104 h 118"/>
                <a:gd name="T48" fmla="*/ 41 w 158"/>
                <a:gd name="T49" fmla="*/ 115 h 118"/>
                <a:gd name="T50" fmla="*/ 39 w 158"/>
                <a:gd name="T51" fmla="*/ 118 h 118"/>
                <a:gd name="T52" fmla="*/ 22 w 158"/>
                <a:gd name="T53" fmla="*/ 108 h 118"/>
                <a:gd name="T54" fmla="*/ 10 w 158"/>
                <a:gd name="T55" fmla="*/ 96 h 118"/>
                <a:gd name="T56" fmla="*/ 2 w 158"/>
                <a:gd name="T57" fmla="*/ 82 h 118"/>
                <a:gd name="T58" fmla="*/ 0 w 158"/>
                <a:gd name="T59" fmla="*/ 65 h 118"/>
                <a:gd name="T60" fmla="*/ 2 w 158"/>
                <a:gd name="T61" fmla="*/ 50 h 118"/>
                <a:gd name="T62" fmla="*/ 6 w 158"/>
                <a:gd name="T63" fmla="*/ 36 h 118"/>
                <a:gd name="T64" fmla="*/ 14 w 158"/>
                <a:gd name="T65" fmla="*/ 24 h 118"/>
                <a:gd name="T66" fmla="*/ 26 w 158"/>
                <a:gd name="T67" fmla="*/ 14 h 118"/>
                <a:gd name="T68" fmla="*/ 47 w 158"/>
                <a:gd name="T69" fmla="*/ 4 h 118"/>
                <a:gd name="T70" fmla="*/ 61 w 158"/>
                <a:gd name="T71" fmla="*/ 2 h 118"/>
                <a:gd name="T72" fmla="*/ 74 w 158"/>
                <a:gd name="T73" fmla="*/ 0 h 118"/>
                <a:gd name="T74" fmla="*/ 96 w 158"/>
                <a:gd name="T75" fmla="*/ 2 h 118"/>
                <a:gd name="T76" fmla="*/ 115 w 158"/>
                <a:gd name="T77" fmla="*/ 7 h 118"/>
                <a:gd name="T78" fmla="*/ 133 w 158"/>
                <a:gd name="T79" fmla="*/ 18 h 118"/>
                <a:gd name="T80" fmla="*/ 138 w 158"/>
                <a:gd name="T81" fmla="*/ 24 h 118"/>
                <a:gd name="T82" fmla="*/ 144 w 158"/>
                <a:gd name="T83" fmla="*/ 31 h 118"/>
                <a:gd name="T84" fmla="*/ 154 w 158"/>
                <a:gd name="T85" fmla="*/ 48 h 118"/>
                <a:gd name="T86" fmla="*/ 156 w 158"/>
                <a:gd name="T87" fmla="*/ 65 h 118"/>
                <a:gd name="T88" fmla="*/ 154 w 158"/>
                <a:gd name="T89" fmla="*/ 79 h 118"/>
                <a:gd name="T90" fmla="*/ 148 w 158"/>
                <a:gd name="T91" fmla="*/ 93 h 118"/>
                <a:gd name="T92" fmla="*/ 148 w 158"/>
                <a:gd name="T93" fmla="*/ 96 h 118"/>
                <a:gd name="T94" fmla="*/ 146 w 158"/>
                <a:gd name="T95" fmla="*/ 99 h 118"/>
                <a:gd name="T96" fmla="*/ 148 w 158"/>
                <a:gd name="T97" fmla="*/ 101 h 118"/>
                <a:gd name="T98" fmla="*/ 148 w 158"/>
                <a:gd name="T99" fmla="*/ 103 h 118"/>
                <a:gd name="T100" fmla="*/ 152 w 158"/>
                <a:gd name="T101" fmla="*/ 104 h 118"/>
                <a:gd name="T102" fmla="*/ 158 w 158"/>
                <a:gd name="T103" fmla="*/ 106 h 118"/>
                <a:gd name="T104" fmla="*/ 158 w 158"/>
                <a:gd name="T105" fmla="*/ 110 h 11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8"/>
                <a:gd name="T160" fmla="*/ 0 h 118"/>
                <a:gd name="T161" fmla="*/ 158 w 158"/>
                <a:gd name="T162" fmla="*/ 118 h 11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8" h="118">
                  <a:moveTo>
                    <a:pt x="158" y="110"/>
                  </a:moveTo>
                  <a:lnTo>
                    <a:pt x="107" y="115"/>
                  </a:lnTo>
                  <a:lnTo>
                    <a:pt x="107" y="111"/>
                  </a:lnTo>
                  <a:lnTo>
                    <a:pt x="127" y="103"/>
                  </a:lnTo>
                  <a:lnTo>
                    <a:pt x="133" y="98"/>
                  </a:lnTo>
                  <a:lnTo>
                    <a:pt x="138" y="93"/>
                  </a:lnTo>
                  <a:lnTo>
                    <a:pt x="144" y="87"/>
                  </a:lnTo>
                  <a:lnTo>
                    <a:pt x="146" y="81"/>
                  </a:lnTo>
                  <a:lnTo>
                    <a:pt x="148" y="67"/>
                  </a:lnTo>
                  <a:lnTo>
                    <a:pt x="146" y="55"/>
                  </a:lnTo>
                  <a:lnTo>
                    <a:pt x="140" y="43"/>
                  </a:lnTo>
                  <a:lnTo>
                    <a:pt x="131" y="35"/>
                  </a:lnTo>
                  <a:lnTo>
                    <a:pt x="115" y="28"/>
                  </a:lnTo>
                  <a:lnTo>
                    <a:pt x="96" y="23"/>
                  </a:lnTo>
                  <a:lnTo>
                    <a:pt x="74" y="23"/>
                  </a:lnTo>
                  <a:lnTo>
                    <a:pt x="55" y="24"/>
                  </a:lnTo>
                  <a:lnTo>
                    <a:pt x="39" y="28"/>
                  </a:lnTo>
                  <a:lnTo>
                    <a:pt x="26" y="36"/>
                  </a:lnTo>
                  <a:lnTo>
                    <a:pt x="18" y="46"/>
                  </a:lnTo>
                  <a:lnTo>
                    <a:pt x="12" y="58"/>
                  </a:lnTo>
                  <a:lnTo>
                    <a:pt x="10" y="72"/>
                  </a:lnTo>
                  <a:lnTo>
                    <a:pt x="12" y="84"/>
                  </a:lnTo>
                  <a:lnTo>
                    <a:pt x="16" y="94"/>
                  </a:lnTo>
                  <a:lnTo>
                    <a:pt x="26" y="104"/>
                  </a:lnTo>
                  <a:lnTo>
                    <a:pt x="41" y="115"/>
                  </a:lnTo>
                  <a:lnTo>
                    <a:pt x="39" y="118"/>
                  </a:lnTo>
                  <a:lnTo>
                    <a:pt x="22" y="108"/>
                  </a:lnTo>
                  <a:lnTo>
                    <a:pt x="10" y="96"/>
                  </a:lnTo>
                  <a:lnTo>
                    <a:pt x="2" y="82"/>
                  </a:lnTo>
                  <a:lnTo>
                    <a:pt x="0" y="65"/>
                  </a:lnTo>
                  <a:lnTo>
                    <a:pt x="2" y="50"/>
                  </a:lnTo>
                  <a:lnTo>
                    <a:pt x="6" y="36"/>
                  </a:lnTo>
                  <a:lnTo>
                    <a:pt x="14" y="24"/>
                  </a:lnTo>
                  <a:lnTo>
                    <a:pt x="26" y="14"/>
                  </a:lnTo>
                  <a:lnTo>
                    <a:pt x="47" y="4"/>
                  </a:lnTo>
                  <a:lnTo>
                    <a:pt x="61" y="2"/>
                  </a:lnTo>
                  <a:lnTo>
                    <a:pt x="74" y="0"/>
                  </a:lnTo>
                  <a:lnTo>
                    <a:pt x="96" y="2"/>
                  </a:lnTo>
                  <a:lnTo>
                    <a:pt x="115" y="7"/>
                  </a:lnTo>
                  <a:lnTo>
                    <a:pt x="133" y="18"/>
                  </a:lnTo>
                  <a:lnTo>
                    <a:pt x="138" y="24"/>
                  </a:lnTo>
                  <a:lnTo>
                    <a:pt x="144" y="31"/>
                  </a:lnTo>
                  <a:lnTo>
                    <a:pt x="154" y="48"/>
                  </a:lnTo>
                  <a:lnTo>
                    <a:pt x="156" y="65"/>
                  </a:lnTo>
                  <a:lnTo>
                    <a:pt x="154" y="79"/>
                  </a:lnTo>
                  <a:lnTo>
                    <a:pt x="148" y="93"/>
                  </a:lnTo>
                  <a:lnTo>
                    <a:pt x="148" y="96"/>
                  </a:lnTo>
                  <a:lnTo>
                    <a:pt x="146" y="99"/>
                  </a:lnTo>
                  <a:lnTo>
                    <a:pt x="148" y="101"/>
                  </a:lnTo>
                  <a:lnTo>
                    <a:pt x="148" y="103"/>
                  </a:lnTo>
                  <a:lnTo>
                    <a:pt x="152" y="104"/>
                  </a:lnTo>
                  <a:lnTo>
                    <a:pt x="158" y="106"/>
                  </a:lnTo>
                  <a:lnTo>
                    <a:pt x="158" y="110"/>
                  </a:lnTo>
                  <a:close/>
                </a:path>
              </a:pathLst>
            </a:custGeom>
            <a:solidFill>
              <a:srgbClr val="000000"/>
            </a:solidFill>
            <a:ln w="9525">
              <a:solidFill>
                <a:srgbClr val="000000"/>
              </a:solidFill>
              <a:prstDash val="solid"/>
              <a:round/>
              <a:headEnd/>
              <a:tailEnd/>
            </a:ln>
          </p:spPr>
          <p:txBody>
            <a:bodyPr/>
            <a:lstStyle/>
            <a:p>
              <a:endParaRPr lang="en-US"/>
            </a:p>
          </p:txBody>
        </p:sp>
        <p:sp>
          <p:nvSpPr>
            <p:cNvPr id="27052" name="Freeform 303"/>
            <p:cNvSpPr>
              <a:spLocks/>
            </p:cNvSpPr>
            <p:nvPr/>
          </p:nvSpPr>
          <p:spPr bwMode="auto">
            <a:xfrm>
              <a:off x="4934" y="2326"/>
              <a:ext cx="54" cy="38"/>
            </a:xfrm>
            <a:custGeom>
              <a:avLst/>
              <a:gdLst>
                <a:gd name="T0" fmla="*/ 105 w 107"/>
                <a:gd name="T1" fmla="*/ 44 h 76"/>
                <a:gd name="T2" fmla="*/ 83 w 107"/>
                <a:gd name="T3" fmla="*/ 41 h 76"/>
                <a:gd name="T4" fmla="*/ 93 w 107"/>
                <a:gd name="T5" fmla="*/ 48 h 76"/>
                <a:gd name="T6" fmla="*/ 99 w 107"/>
                <a:gd name="T7" fmla="*/ 54 h 76"/>
                <a:gd name="T8" fmla="*/ 101 w 107"/>
                <a:gd name="T9" fmla="*/ 59 h 76"/>
                <a:gd name="T10" fmla="*/ 101 w 107"/>
                <a:gd name="T11" fmla="*/ 66 h 76"/>
                <a:gd name="T12" fmla="*/ 99 w 107"/>
                <a:gd name="T13" fmla="*/ 71 h 76"/>
                <a:gd name="T14" fmla="*/ 95 w 107"/>
                <a:gd name="T15" fmla="*/ 75 h 76"/>
                <a:gd name="T16" fmla="*/ 91 w 107"/>
                <a:gd name="T17" fmla="*/ 76 h 76"/>
                <a:gd name="T18" fmla="*/ 87 w 107"/>
                <a:gd name="T19" fmla="*/ 76 h 76"/>
                <a:gd name="T20" fmla="*/ 83 w 107"/>
                <a:gd name="T21" fmla="*/ 75 h 76"/>
                <a:gd name="T22" fmla="*/ 79 w 107"/>
                <a:gd name="T23" fmla="*/ 73 h 76"/>
                <a:gd name="T24" fmla="*/ 77 w 107"/>
                <a:gd name="T25" fmla="*/ 70 h 76"/>
                <a:gd name="T26" fmla="*/ 77 w 107"/>
                <a:gd name="T27" fmla="*/ 66 h 76"/>
                <a:gd name="T28" fmla="*/ 79 w 107"/>
                <a:gd name="T29" fmla="*/ 63 h 76"/>
                <a:gd name="T30" fmla="*/ 83 w 107"/>
                <a:gd name="T31" fmla="*/ 59 h 76"/>
                <a:gd name="T32" fmla="*/ 87 w 107"/>
                <a:gd name="T33" fmla="*/ 56 h 76"/>
                <a:gd name="T34" fmla="*/ 89 w 107"/>
                <a:gd name="T35" fmla="*/ 54 h 76"/>
                <a:gd name="T36" fmla="*/ 89 w 107"/>
                <a:gd name="T37" fmla="*/ 53 h 76"/>
                <a:gd name="T38" fmla="*/ 87 w 107"/>
                <a:gd name="T39" fmla="*/ 49 h 76"/>
                <a:gd name="T40" fmla="*/ 81 w 107"/>
                <a:gd name="T41" fmla="*/ 44 h 76"/>
                <a:gd name="T42" fmla="*/ 74 w 107"/>
                <a:gd name="T43" fmla="*/ 39 h 76"/>
                <a:gd name="T44" fmla="*/ 27 w 107"/>
                <a:gd name="T45" fmla="*/ 32 h 76"/>
                <a:gd name="T46" fmla="*/ 19 w 107"/>
                <a:gd name="T47" fmla="*/ 30 h 76"/>
                <a:gd name="T48" fmla="*/ 13 w 107"/>
                <a:gd name="T49" fmla="*/ 32 h 76"/>
                <a:gd name="T50" fmla="*/ 11 w 107"/>
                <a:gd name="T51" fmla="*/ 34 h 76"/>
                <a:gd name="T52" fmla="*/ 7 w 107"/>
                <a:gd name="T53" fmla="*/ 36 h 76"/>
                <a:gd name="T54" fmla="*/ 5 w 107"/>
                <a:gd name="T55" fmla="*/ 39 h 76"/>
                <a:gd name="T56" fmla="*/ 4 w 107"/>
                <a:gd name="T57" fmla="*/ 44 h 76"/>
                <a:gd name="T58" fmla="*/ 0 w 107"/>
                <a:gd name="T59" fmla="*/ 44 h 76"/>
                <a:gd name="T60" fmla="*/ 9 w 107"/>
                <a:gd name="T61" fmla="*/ 0 h 76"/>
                <a:gd name="T62" fmla="*/ 13 w 107"/>
                <a:gd name="T63" fmla="*/ 0 h 76"/>
                <a:gd name="T64" fmla="*/ 11 w 107"/>
                <a:gd name="T65" fmla="*/ 5 h 76"/>
                <a:gd name="T66" fmla="*/ 13 w 107"/>
                <a:gd name="T67" fmla="*/ 10 h 76"/>
                <a:gd name="T68" fmla="*/ 15 w 107"/>
                <a:gd name="T69" fmla="*/ 12 h 76"/>
                <a:gd name="T70" fmla="*/ 17 w 107"/>
                <a:gd name="T71" fmla="*/ 13 h 76"/>
                <a:gd name="T72" fmla="*/ 21 w 107"/>
                <a:gd name="T73" fmla="*/ 15 h 76"/>
                <a:gd name="T74" fmla="*/ 29 w 107"/>
                <a:gd name="T75" fmla="*/ 15 h 76"/>
                <a:gd name="T76" fmla="*/ 68 w 107"/>
                <a:gd name="T77" fmla="*/ 22 h 76"/>
                <a:gd name="T78" fmla="*/ 81 w 107"/>
                <a:gd name="T79" fmla="*/ 24 h 76"/>
                <a:gd name="T80" fmla="*/ 85 w 107"/>
                <a:gd name="T81" fmla="*/ 24 h 76"/>
                <a:gd name="T82" fmla="*/ 87 w 107"/>
                <a:gd name="T83" fmla="*/ 24 h 76"/>
                <a:gd name="T84" fmla="*/ 91 w 107"/>
                <a:gd name="T85" fmla="*/ 24 h 76"/>
                <a:gd name="T86" fmla="*/ 93 w 107"/>
                <a:gd name="T87" fmla="*/ 22 h 76"/>
                <a:gd name="T88" fmla="*/ 95 w 107"/>
                <a:gd name="T89" fmla="*/ 20 h 76"/>
                <a:gd name="T90" fmla="*/ 95 w 107"/>
                <a:gd name="T91" fmla="*/ 19 h 76"/>
                <a:gd name="T92" fmla="*/ 95 w 107"/>
                <a:gd name="T93" fmla="*/ 15 h 76"/>
                <a:gd name="T94" fmla="*/ 95 w 107"/>
                <a:gd name="T95" fmla="*/ 12 h 76"/>
                <a:gd name="T96" fmla="*/ 99 w 107"/>
                <a:gd name="T97" fmla="*/ 12 h 76"/>
                <a:gd name="T98" fmla="*/ 107 w 107"/>
                <a:gd name="T99" fmla="*/ 39 h 76"/>
                <a:gd name="T100" fmla="*/ 105 w 107"/>
                <a:gd name="T101" fmla="*/ 44 h 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7"/>
                <a:gd name="T154" fmla="*/ 0 h 76"/>
                <a:gd name="T155" fmla="*/ 107 w 107"/>
                <a:gd name="T156" fmla="*/ 76 h 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7" h="76">
                  <a:moveTo>
                    <a:pt x="105" y="44"/>
                  </a:moveTo>
                  <a:lnTo>
                    <a:pt x="83" y="41"/>
                  </a:lnTo>
                  <a:lnTo>
                    <a:pt x="93" y="48"/>
                  </a:lnTo>
                  <a:lnTo>
                    <a:pt x="99" y="54"/>
                  </a:lnTo>
                  <a:lnTo>
                    <a:pt x="101" y="59"/>
                  </a:lnTo>
                  <a:lnTo>
                    <a:pt x="101" y="66"/>
                  </a:lnTo>
                  <a:lnTo>
                    <a:pt x="99" y="71"/>
                  </a:lnTo>
                  <a:lnTo>
                    <a:pt x="95" y="75"/>
                  </a:lnTo>
                  <a:lnTo>
                    <a:pt x="91" y="76"/>
                  </a:lnTo>
                  <a:lnTo>
                    <a:pt x="87" y="76"/>
                  </a:lnTo>
                  <a:lnTo>
                    <a:pt x="83" y="75"/>
                  </a:lnTo>
                  <a:lnTo>
                    <a:pt x="79" y="73"/>
                  </a:lnTo>
                  <a:lnTo>
                    <a:pt x="77" y="70"/>
                  </a:lnTo>
                  <a:lnTo>
                    <a:pt x="77" y="66"/>
                  </a:lnTo>
                  <a:lnTo>
                    <a:pt x="79" y="63"/>
                  </a:lnTo>
                  <a:lnTo>
                    <a:pt x="83" y="59"/>
                  </a:lnTo>
                  <a:lnTo>
                    <a:pt x="87" y="56"/>
                  </a:lnTo>
                  <a:lnTo>
                    <a:pt x="89" y="54"/>
                  </a:lnTo>
                  <a:lnTo>
                    <a:pt x="89" y="53"/>
                  </a:lnTo>
                  <a:lnTo>
                    <a:pt x="87" y="49"/>
                  </a:lnTo>
                  <a:lnTo>
                    <a:pt x="81" y="44"/>
                  </a:lnTo>
                  <a:lnTo>
                    <a:pt x="74" y="39"/>
                  </a:lnTo>
                  <a:lnTo>
                    <a:pt x="27" y="32"/>
                  </a:lnTo>
                  <a:lnTo>
                    <a:pt x="19" y="30"/>
                  </a:lnTo>
                  <a:lnTo>
                    <a:pt x="13" y="32"/>
                  </a:lnTo>
                  <a:lnTo>
                    <a:pt x="11" y="34"/>
                  </a:lnTo>
                  <a:lnTo>
                    <a:pt x="7" y="36"/>
                  </a:lnTo>
                  <a:lnTo>
                    <a:pt x="5" y="39"/>
                  </a:lnTo>
                  <a:lnTo>
                    <a:pt x="4" y="44"/>
                  </a:lnTo>
                  <a:lnTo>
                    <a:pt x="0" y="44"/>
                  </a:lnTo>
                  <a:lnTo>
                    <a:pt x="9" y="0"/>
                  </a:lnTo>
                  <a:lnTo>
                    <a:pt x="13" y="0"/>
                  </a:lnTo>
                  <a:lnTo>
                    <a:pt x="11" y="5"/>
                  </a:lnTo>
                  <a:lnTo>
                    <a:pt x="13" y="10"/>
                  </a:lnTo>
                  <a:lnTo>
                    <a:pt x="15" y="12"/>
                  </a:lnTo>
                  <a:lnTo>
                    <a:pt x="17" y="13"/>
                  </a:lnTo>
                  <a:lnTo>
                    <a:pt x="21" y="15"/>
                  </a:lnTo>
                  <a:lnTo>
                    <a:pt x="29" y="15"/>
                  </a:lnTo>
                  <a:lnTo>
                    <a:pt x="68" y="22"/>
                  </a:lnTo>
                  <a:lnTo>
                    <a:pt x="81" y="24"/>
                  </a:lnTo>
                  <a:lnTo>
                    <a:pt x="85" y="24"/>
                  </a:lnTo>
                  <a:lnTo>
                    <a:pt x="87" y="24"/>
                  </a:lnTo>
                  <a:lnTo>
                    <a:pt x="91" y="24"/>
                  </a:lnTo>
                  <a:lnTo>
                    <a:pt x="93" y="22"/>
                  </a:lnTo>
                  <a:lnTo>
                    <a:pt x="95" y="20"/>
                  </a:lnTo>
                  <a:lnTo>
                    <a:pt x="95" y="19"/>
                  </a:lnTo>
                  <a:lnTo>
                    <a:pt x="95" y="15"/>
                  </a:lnTo>
                  <a:lnTo>
                    <a:pt x="95" y="12"/>
                  </a:lnTo>
                  <a:lnTo>
                    <a:pt x="99" y="12"/>
                  </a:lnTo>
                  <a:lnTo>
                    <a:pt x="107" y="39"/>
                  </a:lnTo>
                  <a:lnTo>
                    <a:pt x="105" y="44"/>
                  </a:lnTo>
                  <a:close/>
                </a:path>
              </a:pathLst>
            </a:custGeom>
            <a:solidFill>
              <a:srgbClr val="000000"/>
            </a:solidFill>
            <a:ln w="9525">
              <a:solidFill>
                <a:srgbClr val="000000"/>
              </a:solidFill>
              <a:prstDash val="solid"/>
              <a:round/>
              <a:headEnd/>
              <a:tailEnd/>
            </a:ln>
          </p:spPr>
          <p:txBody>
            <a:bodyPr/>
            <a:lstStyle/>
            <a:p>
              <a:endParaRPr lang="en-US"/>
            </a:p>
          </p:txBody>
        </p:sp>
        <p:sp>
          <p:nvSpPr>
            <p:cNvPr id="27053" name="Freeform 304"/>
            <p:cNvSpPr>
              <a:spLocks noEditPoints="1"/>
            </p:cNvSpPr>
            <p:nvPr/>
          </p:nvSpPr>
          <p:spPr bwMode="auto">
            <a:xfrm>
              <a:off x="4927" y="2359"/>
              <a:ext cx="79" cy="29"/>
            </a:xfrm>
            <a:custGeom>
              <a:avLst/>
              <a:gdLst>
                <a:gd name="T0" fmla="*/ 160 w 160"/>
                <a:gd name="T1" fmla="*/ 50 h 58"/>
                <a:gd name="T2" fmla="*/ 158 w 160"/>
                <a:gd name="T3" fmla="*/ 53 h 58"/>
                <a:gd name="T4" fmla="*/ 154 w 160"/>
                <a:gd name="T5" fmla="*/ 56 h 58"/>
                <a:gd name="T6" fmla="*/ 150 w 160"/>
                <a:gd name="T7" fmla="*/ 58 h 58"/>
                <a:gd name="T8" fmla="*/ 146 w 160"/>
                <a:gd name="T9" fmla="*/ 58 h 58"/>
                <a:gd name="T10" fmla="*/ 142 w 160"/>
                <a:gd name="T11" fmla="*/ 56 h 58"/>
                <a:gd name="T12" fmla="*/ 138 w 160"/>
                <a:gd name="T13" fmla="*/ 53 h 58"/>
                <a:gd name="T14" fmla="*/ 136 w 160"/>
                <a:gd name="T15" fmla="*/ 50 h 58"/>
                <a:gd name="T16" fmla="*/ 136 w 160"/>
                <a:gd name="T17" fmla="*/ 46 h 58"/>
                <a:gd name="T18" fmla="*/ 140 w 160"/>
                <a:gd name="T19" fmla="*/ 43 h 58"/>
                <a:gd name="T20" fmla="*/ 142 w 160"/>
                <a:gd name="T21" fmla="*/ 39 h 58"/>
                <a:gd name="T22" fmla="*/ 146 w 160"/>
                <a:gd name="T23" fmla="*/ 38 h 58"/>
                <a:gd name="T24" fmla="*/ 150 w 160"/>
                <a:gd name="T25" fmla="*/ 38 h 58"/>
                <a:gd name="T26" fmla="*/ 154 w 160"/>
                <a:gd name="T27" fmla="*/ 39 h 58"/>
                <a:gd name="T28" fmla="*/ 158 w 160"/>
                <a:gd name="T29" fmla="*/ 43 h 58"/>
                <a:gd name="T30" fmla="*/ 160 w 160"/>
                <a:gd name="T31" fmla="*/ 46 h 58"/>
                <a:gd name="T32" fmla="*/ 160 w 160"/>
                <a:gd name="T33" fmla="*/ 50 h 58"/>
                <a:gd name="T34" fmla="*/ 160 w 160"/>
                <a:gd name="T35" fmla="*/ 50 h 58"/>
                <a:gd name="T36" fmla="*/ 105 w 160"/>
                <a:gd name="T37" fmla="*/ 48 h 58"/>
                <a:gd name="T38" fmla="*/ 25 w 160"/>
                <a:gd name="T39" fmla="*/ 33 h 58"/>
                <a:gd name="T40" fmla="*/ 18 w 160"/>
                <a:gd name="T41" fmla="*/ 33 h 58"/>
                <a:gd name="T42" fmla="*/ 14 w 160"/>
                <a:gd name="T43" fmla="*/ 33 h 58"/>
                <a:gd name="T44" fmla="*/ 12 w 160"/>
                <a:gd name="T45" fmla="*/ 33 h 58"/>
                <a:gd name="T46" fmla="*/ 8 w 160"/>
                <a:gd name="T47" fmla="*/ 34 h 58"/>
                <a:gd name="T48" fmla="*/ 6 w 160"/>
                <a:gd name="T49" fmla="*/ 38 h 58"/>
                <a:gd name="T50" fmla="*/ 4 w 160"/>
                <a:gd name="T51" fmla="*/ 43 h 58"/>
                <a:gd name="T52" fmla="*/ 0 w 160"/>
                <a:gd name="T53" fmla="*/ 41 h 58"/>
                <a:gd name="T54" fmla="*/ 12 w 160"/>
                <a:gd name="T55" fmla="*/ 0 h 58"/>
                <a:gd name="T56" fmla="*/ 16 w 160"/>
                <a:gd name="T57" fmla="*/ 0 h 58"/>
                <a:gd name="T58" fmla="*/ 14 w 160"/>
                <a:gd name="T59" fmla="*/ 5 h 58"/>
                <a:gd name="T60" fmla="*/ 14 w 160"/>
                <a:gd name="T61" fmla="*/ 9 h 58"/>
                <a:gd name="T62" fmla="*/ 16 w 160"/>
                <a:gd name="T63" fmla="*/ 12 h 58"/>
                <a:gd name="T64" fmla="*/ 18 w 160"/>
                <a:gd name="T65" fmla="*/ 14 h 58"/>
                <a:gd name="T66" fmla="*/ 21 w 160"/>
                <a:gd name="T67" fmla="*/ 16 h 58"/>
                <a:gd name="T68" fmla="*/ 29 w 160"/>
                <a:gd name="T69" fmla="*/ 17 h 58"/>
                <a:gd name="T70" fmla="*/ 68 w 160"/>
                <a:gd name="T71" fmla="*/ 24 h 58"/>
                <a:gd name="T72" fmla="*/ 82 w 160"/>
                <a:gd name="T73" fmla="*/ 26 h 58"/>
                <a:gd name="T74" fmla="*/ 90 w 160"/>
                <a:gd name="T75" fmla="*/ 28 h 58"/>
                <a:gd name="T76" fmla="*/ 91 w 160"/>
                <a:gd name="T77" fmla="*/ 28 h 58"/>
                <a:gd name="T78" fmla="*/ 93 w 160"/>
                <a:gd name="T79" fmla="*/ 26 h 58"/>
                <a:gd name="T80" fmla="*/ 95 w 160"/>
                <a:gd name="T81" fmla="*/ 24 h 58"/>
                <a:gd name="T82" fmla="*/ 97 w 160"/>
                <a:gd name="T83" fmla="*/ 22 h 58"/>
                <a:gd name="T84" fmla="*/ 97 w 160"/>
                <a:gd name="T85" fmla="*/ 19 h 58"/>
                <a:gd name="T86" fmla="*/ 97 w 160"/>
                <a:gd name="T87" fmla="*/ 16 h 58"/>
                <a:gd name="T88" fmla="*/ 101 w 160"/>
                <a:gd name="T89" fmla="*/ 16 h 58"/>
                <a:gd name="T90" fmla="*/ 107 w 160"/>
                <a:gd name="T91" fmla="*/ 45 h 58"/>
                <a:gd name="T92" fmla="*/ 105 w 160"/>
                <a:gd name="T93" fmla="*/ 48 h 5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0"/>
                <a:gd name="T142" fmla="*/ 0 h 58"/>
                <a:gd name="T143" fmla="*/ 160 w 160"/>
                <a:gd name="T144" fmla="*/ 58 h 5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0" h="58">
                  <a:moveTo>
                    <a:pt x="160" y="50"/>
                  </a:moveTo>
                  <a:lnTo>
                    <a:pt x="158" y="53"/>
                  </a:lnTo>
                  <a:lnTo>
                    <a:pt x="154" y="56"/>
                  </a:lnTo>
                  <a:lnTo>
                    <a:pt x="150" y="58"/>
                  </a:lnTo>
                  <a:lnTo>
                    <a:pt x="146" y="58"/>
                  </a:lnTo>
                  <a:lnTo>
                    <a:pt x="142" y="56"/>
                  </a:lnTo>
                  <a:lnTo>
                    <a:pt x="138" y="53"/>
                  </a:lnTo>
                  <a:lnTo>
                    <a:pt x="136" y="50"/>
                  </a:lnTo>
                  <a:lnTo>
                    <a:pt x="136" y="46"/>
                  </a:lnTo>
                  <a:lnTo>
                    <a:pt x="140" y="43"/>
                  </a:lnTo>
                  <a:lnTo>
                    <a:pt x="142" y="39"/>
                  </a:lnTo>
                  <a:lnTo>
                    <a:pt x="146" y="38"/>
                  </a:lnTo>
                  <a:lnTo>
                    <a:pt x="150" y="38"/>
                  </a:lnTo>
                  <a:lnTo>
                    <a:pt x="154" y="39"/>
                  </a:lnTo>
                  <a:lnTo>
                    <a:pt x="158" y="43"/>
                  </a:lnTo>
                  <a:lnTo>
                    <a:pt x="160" y="46"/>
                  </a:lnTo>
                  <a:lnTo>
                    <a:pt x="160" y="50"/>
                  </a:lnTo>
                  <a:close/>
                  <a:moveTo>
                    <a:pt x="105" y="48"/>
                  </a:moveTo>
                  <a:lnTo>
                    <a:pt x="25" y="33"/>
                  </a:lnTo>
                  <a:lnTo>
                    <a:pt x="18" y="33"/>
                  </a:lnTo>
                  <a:lnTo>
                    <a:pt x="14" y="33"/>
                  </a:lnTo>
                  <a:lnTo>
                    <a:pt x="12" y="33"/>
                  </a:lnTo>
                  <a:lnTo>
                    <a:pt x="8" y="34"/>
                  </a:lnTo>
                  <a:lnTo>
                    <a:pt x="6" y="38"/>
                  </a:lnTo>
                  <a:lnTo>
                    <a:pt x="4" y="43"/>
                  </a:lnTo>
                  <a:lnTo>
                    <a:pt x="0" y="41"/>
                  </a:lnTo>
                  <a:lnTo>
                    <a:pt x="12" y="0"/>
                  </a:lnTo>
                  <a:lnTo>
                    <a:pt x="16" y="0"/>
                  </a:lnTo>
                  <a:lnTo>
                    <a:pt x="14" y="5"/>
                  </a:lnTo>
                  <a:lnTo>
                    <a:pt x="14" y="9"/>
                  </a:lnTo>
                  <a:lnTo>
                    <a:pt x="16" y="12"/>
                  </a:lnTo>
                  <a:lnTo>
                    <a:pt x="18" y="14"/>
                  </a:lnTo>
                  <a:lnTo>
                    <a:pt x="21" y="16"/>
                  </a:lnTo>
                  <a:lnTo>
                    <a:pt x="29" y="17"/>
                  </a:lnTo>
                  <a:lnTo>
                    <a:pt x="68" y="24"/>
                  </a:lnTo>
                  <a:lnTo>
                    <a:pt x="82" y="26"/>
                  </a:lnTo>
                  <a:lnTo>
                    <a:pt x="90" y="28"/>
                  </a:lnTo>
                  <a:lnTo>
                    <a:pt x="91" y="28"/>
                  </a:lnTo>
                  <a:lnTo>
                    <a:pt x="93" y="26"/>
                  </a:lnTo>
                  <a:lnTo>
                    <a:pt x="95" y="24"/>
                  </a:lnTo>
                  <a:lnTo>
                    <a:pt x="97" y="22"/>
                  </a:lnTo>
                  <a:lnTo>
                    <a:pt x="97" y="19"/>
                  </a:lnTo>
                  <a:lnTo>
                    <a:pt x="97" y="16"/>
                  </a:lnTo>
                  <a:lnTo>
                    <a:pt x="101" y="16"/>
                  </a:lnTo>
                  <a:lnTo>
                    <a:pt x="107" y="45"/>
                  </a:lnTo>
                  <a:lnTo>
                    <a:pt x="105" y="48"/>
                  </a:lnTo>
                  <a:close/>
                </a:path>
              </a:pathLst>
            </a:custGeom>
            <a:solidFill>
              <a:srgbClr val="000000"/>
            </a:solidFill>
            <a:ln w="9525">
              <a:solidFill>
                <a:srgbClr val="000000"/>
              </a:solidFill>
              <a:prstDash val="solid"/>
              <a:round/>
              <a:headEnd/>
              <a:tailEnd/>
            </a:ln>
          </p:spPr>
          <p:txBody>
            <a:bodyPr/>
            <a:lstStyle/>
            <a:p>
              <a:endParaRPr lang="en-US"/>
            </a:p>
          </p:txBody>
        </p:sp>
        <p:sp>
          <p:nvSpPr>
            <p:cNvPr id="27054" name="Freeform 305"/>
            <p:cNvSpPr>
              <a:spLocks/>
            </p:cNvSpPr>
            <p:nvPr/>
          </p:nvSpPr>
          <p:spPr bwMode="auto">
            <a:xfrm>
              <a:off x="4921" y="2391"/>
              <a:ext cx="67" cy="27"/>
            </a:xfrm>
            <a:custGeom>
              <a:avLst/>
              <a:gdLst>
                <a:gd name="T0" fmla="*/ 133 w 135"/>
                <a:gd name="T1" fmla="*/ 41 h 55"/>
                <a:gd name="T2" fmla="*/ 102 w 135"/>
                <a:gd name="T3" fmla="*/ 34 h 55"/>
                <a:gd name="T4" fmla="*/ 96 w 135"/>
                <a:gd name="T5" fmla="*/ 55 h 55"/>
                <a:gd name="T6" fmla="*/ 88 w 135"/>
                <a:gd name="T7" fmla="*/ 53 h 55"/>
                <a:gd name="T8" fmla="*/ 94 w 135"/>
                <a:gd name="T9" fmla="*/ 33 h 55"/>
                <a:gd name="T10" fmla="*/ 30 w 135"/>
                <a:gd name="T11" fmla="*/ 19 h 55"/>
                <a:gd name="T12" fmla="*/ 22 w 135"/>
                <a:gd name="T13" fmla="*/ 17 h 55"/>
                <a:gd name="T14" fmla="*/ 16 w 135"/>
                <a:gd name="T15" fmla="*/ 17 h 55"/>
                <a:gd name="T16" fmla="*/ 14 w 135"/>
                <a:gd name="T17" fmla="*/ 21 h 55"/>
                <a:gd name="T18" fmla="*/ 12 w 135"/>
                <a:gd name="T19" fmla="*/ 24 h 55"/>
                <a:gd name="T20" fmla="*/ 12 w 135"/>
                <a:gd name="T21" fmla="*/ 28 h 55"/>
                <a:gd name="T22" fmla="*/ 12 w 135"/>
                <a:gd name="T23" fmla="*/ 29 h 55"/>
                <a:gd name="T24" fmla="*/ 14 w 135"/>
                <a:gd name="T25" fmla="*/ 33 h 55"/>
                <a:gd name="T26" fmla="*/ 18 w 135"/>
                <a:gd name="T27" fmla="*/ 36 h 55"/>
                <a:gd name="T28" fmla="*/ 16 w 135"/>
                <a:gd name="T29" fmla="*/ 40 h 55"/>
                <a:gd name="T30" fmla="*/ 8 w 135"/>
                <a:gd name="T31" fmla="*/ 34 h 55"/>
                <a:gd name="T32" fmla="*/ 2 w 135"/>
                <a:gd name="T33" fmla="*/ 28 h 55"/>
                <a:gd name="T34" fmla="*/ 0 w 135"/>
                <a:gd name="T35" fmla="*/ 21 h 55"/>
                <a:gd name="T36" fmla="*/ 2 w 135"/>
                <a:gd name="T37" fmla="*/ 14 h 55"/>
                <a:gd name="T38" fmla="*/ 4 w 135"/>
                <a:gd name="T39" fmla="*/ 9 h 55"/>
                <a:gd name="T40" fmla="*/ 6 w 135"/>
                <a:gd name="T41" fmla="*/ 5 h 55"/>
                <a:gd name="T42" fmla="*/ 12 w 135"/>
                <a:gd name="T43" fmla="*/ 4 h 55"/>
                <a:gd name="T44" fmla="*/ 16 w 135"/>
                <a:gd name="T45" fmla="*/ 0 h 55"/>
                <a:gd name="T46" fmla="*/ 24 w 135"/>
                <a:gd name="T47" fmla="*/ 0 h 55"/>
                <a:gd name="T48" fmla="*/ 32 w 135"/>
                <a:gd name="T49" fmla="*/ 2 h 55"/>
                <a:gd name="T50" fmla="*/ 98 w 135"/>
                <a:gd name="T51" fmla="*/ 17 h 55"/>
                <a:gd name="T52" fmla="*/ 102 w 135"/>
                <a:gd name="T53" fmla="*/ 4 h 55"/>
                <a:gd name="T54" fmla="*/ 105 w 135"/>
                <a:gd name="T55" fmla="*/ 4 h 55"/>
                <a:gd name="T56" fmla="*/ 107 w 135"/>
                <a:gd name="T57" fmla="*/ 11 h 55"/>
                <a:gd name="T58" fmla="*/ 111 w 135"/>
                <a:gd name="T59" fmla="*/ 16 h 55"/>
                <a:gd name="T60" fmla="*/ 115 w 135"/>
                <a:gd name="T61" fmla="*/ 22 h 55"/>
                <a:gd name="T62" fmla="*/ 121 w 135"/>
                <a:gd name="T63" fmla="*/ 29 h 55"/>
                <a:gd name="T64" fmla="*/ 125 w 135"/>
                <a:gd name="T65" fmla="*/ 33 h 55"/>
                <a:gd name="T66" fmla="*/ 135 w 135"/>
                <a:gd name="T67" fmla="*/ 38 h 55"/>
                <a:gd name="T68" fmla="*/ 133 w 135"/>
                <a:gd name="T69" fmla="*/ 41 h 5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5"/>
                <a:gd name="T106" fmla="*/ 0 h 55"/>
                <a:gd name="T107" fmla="*/ 135 w 135"/>
                <a:gd name="T108" fmla="*/ 55 h 5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5" h="55">
                  <a:moveTo>
                    <a:pt x="133" y="41"/>
                  </a:moveTo>
                  <a:lnTo>
                    <a:pt x="102" y="34"/>
                  </a:lnTo>
                  <a:lnTo>
                    <a:pt x="96" y="55"/>
                  </a:lnTo>
                  <a:lnTo>
                    <a:pt x="88" y="53"/>
                  </a:lnTo>
                  <a:lnTo>
                    <a:pt x="94" y="33"/>
                  </a:lnTo>
                  <a:lnTo>
                    <a:pt x="30" y="19"/>
                  </a:lnTo>
                  <a:lnTo>
                    <a:pt x="22" y="17"/>
                  </a:lnTo>
                  <a:lnTo>
                    <a:pt x="16" y="17"/>
                  </a:lnTo>
                  <a:lnTo>
                    <a:pt x="14" y="21"/>
                  </a:lnTo>
                  <a:lnTo>
                    <a:pt x="12" y="24"/>
                  </a:lnTo>
                  <a:lnTo>
                    <a:pt x="12" y="28"/>
                  </a:lnTo>
                  <a:lnTo>
                    <a:pt x="12" y="29"/>
                  </a:lnTo>
                  <a:lnTo>
                    <a:pt x="14" y="33"/>
                  </a:lnTo>
                  <a:lnTo>
                    <a:pt x="18" y="36"/>
                  </a:lnTo>
                  <a:lnTo>
                    <a:pt x="16" y="40"/>
                  </a:lnTo>
                  <a:lnTo>
                    <a:pt x="8" y="34"/>
                  </a:lnTo>
                  <a:lnTo>
                    <a:pt x="2" y="28"/>
                  </a:lnTo>
                  <a:lnTo>
                    <a:pt x="0" y="21"/>
                  </a:lnTo>
                  <a:lnTo>
                    <a:pt x="2" y="14"/>
                  </a:lnTo>
                  <a:lnTo>
                    <a:pt x="4" y="9"/>
                  </a:lnTo>
                  <a:lnTo>
                    <a:pt x="6" y="5"/>
                  </a:lnTo>
                  <a:lnTo>
                    <a:pt x="12" y="4"/>
                  </a:lnTo>
                  <a:lnTo>
                    <a:pt x="16" y="0"/>
                  </a:lnTo>
                  <a:lnTo>
                    <a:pt x="24" y="0"/>
                  </a:lnTo>
                  <a:lnTo>
                    <a:pt x="32" y="2"/>
                  </a:lnTo>
                  <a:lnTo>
                    <a:pt x="98" y="17"/>
                  </a:lnTo>
                  <a:lnTo>
                    <a:pt x="102" y="4"/>
                  </a:lnTo>
                  <a:lnTo>
                    <a:pt x="105" y="4"/>
                  </a:lnTo>
                  <a:lnTo>
                    <a:pt x="107" y="11"/>
                  </a:lnTo>
                  <a:lnTo>
                    <a:pt x="111" y="16"/>
                  </a:lnTo>
                  <a:lnTo>
                    <a:pt x="115" y="22"/>
                  </a:lnTo>
                  <a:lnTo>
                    <a:pt x="121" y="29"/>
                  </a:lnTo>
                  <a:lnTo>
                    <a:pt x="125" y="33"/>
                  </a:lnTo>
                  <a:lnTo>
                    <a:pt x="135" y="38"/>
                  </a:lnTo>
                  <a:lnTo>
                    <a:pt x="133" y="41"/>
                  </a:lnTo>
                  <a:close/>
                </a:path>
              </a:pathLst>
            </a:custGeom>
            <a:solidFill>
              <a:srgbClr val="000000"/>
            </a:solidFill>
            <a:ln w="9525">
              <a:solidFill>
                <a:srgbClr val="000000"/>
              </a:solidFill>
              <a:prstDash val="solid"/>
              <a:round/>
              <a:headEnd/>
              <a:tailEnd/>
            </a:ln>
          </p:spPr>
          <p:txBody>
            <a:bodyPr/>
            <a:lstStyle/>
            <a:p>
              <a:endParaRPr lang="en-US"/>
            </a:p>
          </p:txBody>
        </p:sp>
        <p:sp>
          <p:nvSpPr>
            <p:cNvPr id="27055" name="Freeform 306"/>
            <p:cNvSpPr>
              <a:spLocks noEditPoints="1"/>
            </p:cNvSpPr>
            <p:nvPr/>
          </p:nvSpPr>
          <p:spPr bwMode="auto">
            <a:xfrm>
              <a:off x="4912" y="2410"/>
              <a:ext cx="79" cy="33"/>
            </a:xfrm>
            <a:custGeom>
              <a:avLst/>
              <a:gdLst>
                <a:gd name="T0" fmla="*/ 155 w 157"/>
                <a:gd name="T1" fmla="*/ 57 h 64"/>
                <a:gd name="T2" fmla="*/ 154 w 157"/>
                <a:gd name="T3" fmla="*/ 61 h 64"/>
                <a:gd name="T4" fmla="*/ 152 w 157"/>
                <a:gd name="T5" fmla="*/ 64 h 64"/>
                <a:gd name="T6" fmla="*/ 148 w 157"/>
                <a:gd name="T7" fmla="*/ 64 h 64"/>
                <a:gd name="T8" fmla="*/ 142 w 157"/>
                <a:gd name="T9" fmla="*/ 64 h 64"/>
                <a:gd name="T10" fmla="*/ 140 w 157"/>
                <a:gd name="T11" fmla="*/ 63 h 64"/>
                <a:gd name="T12" fmla="*/ 136 w 157"/>
                <a:gd name="T13" fmla="*/ 59 h 64"/>
                <a:gd name="T14" fmla="*/ 134 w 157"/>
                <a:gd name="T15" fmla="*/ 56 h 64"/>
                <a:gd name="T16" fmla="*/ 134 w 157"/>
                <a:gd name="T17" fmla="*/ 52 h 64"/>
                <a:gd name="T18" fmla="*/ 138 w 157"/>
                <a:gd name="T19" fmla="*/ 49 h 64"/>
                <a:gd name="T20" fmla="*/ 140 w 157"/>
                <a:gd name="T21" fmla="*/ 47 h 64"/>
                <a:gd name="T22" fmla="*/ 144 w 157"/>
                <a:gd name="T23" fmla="*/ 46 h 64"/>
                <a:gd name="T24" fmla="*/ 148 w 157"/>
                <a:gd name="T25" fmla="*/ 46 h 64"/>
                <a:gd name="T26" fmla="*/ 152 w 157"/>
                <a:gd name="T27" fmla="*/ 47 h 64"/>
                <a:gd name="T28" fmla="*/ 155 w 157"/>
                <a:gd name="T29" fmla="*/ 51 h 64"/>
                <a:gd name="T30" fmla="*/ 157 w 157"/>
                <a:gd name="T31" fmla="*/ 54 h 64"/>
                <a:gd name="T32" fmla="*/ 155 w 157"/>
                <a:gd name="T33" fmla="*/ 57 h 64"/>
                <a:gd name="T34" fmla="*/ 155 w 157"/>
                <a:gd name="T35" fmla="*/ 57 h 64"/>
                <a:gd name="T36" fmla="*/ 103 w 157"/>
                <a:gd name="T37" fmla="*/ 52 h 64"/>
                <a:gd name="T38" fmla="*/ 25 w 157"/>
                <a:gd name="T39" fmla="*/ 34 h 64"/>
                <a:gd name="T40" fmla="*/ 17 w 157"/>
                <a:gd name="T41" fmla="*/ 32 h 64"/>
                <a:gd name="T42" fmla="*/ 14 w 157"/>
                <a:gd name="T43" fmla="*/ 32 h 64"/>
                <a:gd name="T44" fmla="*/ 10 w 157"/>
                <a:gd name="T45" fmla="*/ 34 h 64"/>
                <a:gd name="T46" fmla="*/ 8 w 157"/>
                <a:gd name="T47" fmla="*/ 35 h 64"/>
                <a:gd name="T48" fmla="*/ 6 w 157"/>
                <a:gd name="T49" fmla="*/ 37 h 64"/>
                <a:gd name="T50" fmla="*/ 4 w 157"/>
                <a:gd name="T51" fmla="*/ 42 h 64"/>
                <a:gd name="T52" fmla="*/ 0 w 157"/>
                <a:gd name="T53" fmla="*/ 42 h 64"/>
                <a:gd name="T54" fmla="*/ 12 w 157"/>
                <a:gd name="T55" fmla="*/ 0 h 64"/>
                <a:gd name="T56" fmla="*/ 16 w 157"/>
                <a:gd name="T57" fmla="*/ 1 h 64"/>
                <a:gd name="T58" fmla="*/ 16 w 157"/>
                <a:gd name="T59" fmla="*/ 6 h 64"/>
                <a:gd name="T60" fmla="*/ 16 w 157"/>
                <a:gd name="T61" fmla="*/ 10 h 64"/>
                <a:gd name="T62" fmla="*/ 16 w 157"/>
                <a:gd name="T63" fmla="*/ 13 h 64"/>
                <a:gd name="T64" fmla="*/ 17 w 157"/>
                <a:gd name="T65" fmla="*/ 15 h 64"/>
                <a:gd name="T66" fmla="*/ 21 w 157"/>
                <a:gd name="T67" fmla="*/ 17 h 64"/>
                <a:gd name="T68" fmla="*/ 29 w 157"/>
                <a:gd name="T69" fmla="*/ 18 h 64"/>
                <a:gd name="T70" fmla="*/ 68 w 157"/>
                <a:gd name="T71" fmla="*/ 28 h 64"/>
                <a:gd name="T72" fmla="*/ 82 w 157"/>
                <a:gd name="T73" fmla="*/ 30 h 64"/>
                <a:gd name="T74" fmla="*/ 85 w 157"/>
                <a:gd name="T75" fmla="*/ 32 h 64"/>
                <a:gd name="T76" fmla="*/ 87 w 157"/>
                <a:gd name="T77" fmla="*/ 32 h 64"/>
                <a:gd name="T78" fmla="*/ 91 w 157"/>
                <a:gd name="T79" fmla="*/ 32 h 64"/>
                <a:gd name="T80" fmla="*/ 93 w 157"/>
                <a:gd name="T81" fmla="*/ 30 h 64"/>
                <a:gd name="T82" fmla="*/ 95 w 157"/>
                <a:gd name="T83" fmla="*/ 28 h 64"/>
                <a:gd name="T84" fmla="*/ 95 w 157"/>
                <a:gd name="T85" fmla="*/ 27 h 64"/>
                <a:gd name="T86" fmla="*/ 97 w 157"/>
                <a:gd name="T87" fmla="*/ 23 h 64"/>
                <a:gd name="T88" fmla="*/ 97 w 157"/>
                <a:gd name="T89" fmla="*/ 20 h 64"/>
                <a:gd name="T90" fmla="*/ 101 w 157"/>
                <a:gd name="T91" fmla="*/ 20 h 64"/>
                <a:gd name="T92" fmla="*/ 105 w 157"/>
                <a:gd name="T93" fmla="*/ 49 h 64"/>
                <a:gd name="T94" fmla="*/ 103 w 157"/>
                <a:gd name="T95" fmla="*/ 52 h 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7"/>
                <a:gd name="T145" fmla="*/ 0 h 64"/>
                <a:gd name="T146" fmla="*/ 157 w 157"/>
                <a:gd name="T147" fmla="*/ 64 h 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7" h="64">
                  <a:moveTo>
                    <a:pt x="155" y="57"/>
                  </a:moveTo>
                  <a:lnTo>
                    <a:pt x="154" y="61"/>
                  </a:lnTo>
                  <a:lnTo>
                    <a:pt x="152" y="64"/>
                  </a:lnTo>
                  <a:lnTo>
                    <a:pt x="148" y="64"/>
                  </a:lnTo>
                  <a:lnTo>
                    <a:pt x="142" y="64"/>
                  </a:lnTo>
                  <a:lnTo>
                    <a:pt x="140" y="63"/>
                  </a:lnTo>
                  <a:lnTo>
                    <a:pt x="136" y="59"/>
                  </a:lnTo>
                  <a:lnTo>
                    <a:pt x="134" y="56"/>
                  </a:lnTo>
                  <a:lnTo>
                    <a:pt x="134" y="52"/>
                  </a:lnTo>
                  <a:lnTo>
                    <a:pt x="138" y="49"/>
                  </a:lnTo>
                  <a:lnTo>
                    <a:pt x="140" y="47"/>
                  </a:lnTo>
                  <a:lnTo>
                    <a:pt x="144" y="46"/>
                  </a:lnTo>
                  <a:lnTo>
                    <a:pt x="148" y="46"/>
                  </a:lnTo>
                  <a:lnTo>
                    <a:pt x="152" y="47"/>
                  </a:lnTo>
                  <a:lnTo>
                    <a:pt x="155" y="51"/>
                  </a:lnTo>
                  <a:lnTo>
                    <a:pt x="157" y="54"/>
                  </a:lnTo>
                  <a:lnTo>
                    <a:pt x="155" y="57"/>
                  </a:lnTo>
                  <a:close/>
                  <a:moveTo>
                    <a:pt x="103" y="52"/>
                  </a:moveTo>
                  <a:lnTo>
                    <a:pt x="25" y="34"/>
                  </a:lnTo>
                  <a:lnTo>
                    <a:pt x="17" y="32"/>
                  </a:lnTo>
                  <a:lnTo>
                    <a:pt x="14" y="32"/>
                  </a:lnTo>
                  <a:lnTo>
                    <a:pt x="10" y="34"/>
                  </a:lnTo>
                  <a:lnTo>
                    <a:pt x="8" y="35"/>
                  </a:lnTo>
                  <a:lnTo>
                    <a:pt x="6" y="37"/>
                  </a:lnTo>
                  <a:lnTo>
                    <a:pt x="4" y="42"/>
                  </a:lnTo>
                  <a:lnTo>
                    <a:pt x="0" y="42"/>
                  </a:lnTo>
                  <a:lnTo>
                    <a:pt x="12" y="0"/>
                  </a:lnTo>
                  <a:lnTo>
                    <a:pt x="16" y="1"/>
                  </a:lnTo>
                  <a:lnTo>
                    <a:pt x="16" y="6"/>
                  </a:lnTo>
                  <a:lnTo>
                    <a:pt x="16" y="10"/>
                  </a:lnTo>
                  <a:lnTo>
                    <a:pt x="16" y="13"/>
                  </a:lnTo>
                  <a:lnTo>
                    <a:pt x="17" y="15"/>
                  </a:lnTo>
                  <a:lnTo>
                    <a:pt x="21" y="17"/>
                  </a:lnTo>
                  <a:lnTo>
                    <a:pt x="29" y="18"/>
                  </a:lnTo>
                  <a:lnTo>
                    <a:pt x="68" y="28"/>
                  </a:lnTo>
                  <a:lnTo>
                    <a:pt x="82" y="30"/>
                  </a:lnTo>
                  <a:lnTo>
                    <a:pt x="85" y="32"/>
                  </a:lnTo>
                  <a:lnTo>
                    <a:pt x="87" y="32"/>
                  </a:lnTo>
                  <a:lnTo>
                    <a:pt x="91" y="32"/>
                  </a:lnTo>
                  <a:lnTo>
                    <a:pt x="93" y="30"/>
                  </a:lnTo>
                  <a:lnTo>
                    <a:pt x="95" y="28"/>
                  </a:lnTo>
                  <a:lnTo>
                    <a:pt x="95" y="27"/>
                  </a:lnTo>
                  <a:lnTo>
                    <a:pt x="97" y="23"/>
                  </a:lnTo>
                  <a:lnTo>
                    <a:pt x="97" y="20"/>
                  </a:lnTo>
                  <a:lnTo>
                    <a:pt x="101" y="20"/>
                  </a:lnTo>
                  <a:lnTo>
                    <a:pt x="105" y="49"/>
                  </a:lnTo>
                  <a:lnTo>
                    <a:pt x="103" y="52"/>
                  </a:lnTo>
                  <a:close/>
                </a:path>
              </a:pathLst>
            </a:custGeom>
            <a:solidFill>
              <a:srgbClr val="000000"/>
            </a:solidFill>
            <a:ln w="9525">
              <a:solidFill>
                <a:srgbClr val="000000"/>
              </a:solidFill>
              <a:prstDash val="solid"/>
              <a:round/>
              <a:headEnd/>
              <a:tailEnd/>
            </a:ln>
          </p:spPr>
          <p:txBody>
            <a:bodyPr/>
            <a:lstStyle/>
            <a:p>
              <a:endParaRPr lang="en-US"/>
            </a:p>
          </p:txBody>
        </p:sp>
        <p:sp>
          <p:nvSpPr>
            <p:cNvPr id="27056" name="Freeform 307"/>
            <p:cNvSpPr>
              <a:spLocks/>
            </p:cNvSpPr>
            <p:nvPr/>
          </p:nvSpPr>
          <p:spPr bwMode="auto">
            <a:xfrm>
              <a:off x="4901" y="2441"/>
              <a:ext cx="53" cy="40"/>
            </a:xfrm>
            <a:custGeom>
              <a:avLst/>
              <a:gdLst>
                <a:gd name="T0" fmla="*/ 29 w 105"/>
                <a:gd name="T1" fmla="*/ 71 h 80"/>
                <a:gd name="T2" fmla="*/ 13 w 105"/>
                <a:gd name="T3" fmla="*/ 61 h 80"/>
                <a:gd name="T4" fmla="*/ 3 w 105"/>
                <a:gd name="T5" fmla="*/ 49 h 80"/>
                <a:gd name="T6" fmla="*/ 0 w 105"/>
                <a:gd name="T7" fmla="*/ 37 h 80"/>
                <a:gd name="T8" fmla="*/ 2 w 105"/>
                <a:gd name="T9" fmla="*/ 25 h 80"/>
                <a:gd name="T10" fmla="*/ 11 w 105"/>
                <a:gd name="T11" fmla="*/ 12 h 80"/>
                <a:gd name="T12" fmla="*/ 25 w 105"/>
                <a:gd name="T13" fmla="*/ 3 h 80"/>
                <a:gd name="T14" fmla="*/ 44 w 105"/>
                <a:gd name="T15" fmla="*/ 0 h 80"/>
                <a:gd name="T16" fmla="*/ 54 w 105"/>
                <a:gd name="T17" fmla="*/ 0 h 80"/>
                <a:gd name="T18" fmla="*/ 66 w 105"/>
                <a:gd name="T19" fmla="*/ 3 h 80"/>
                <a:gd name="T20" fmla="*/ 77 w 105"/>
                <a:gd name="T21" fmla="*/ 7 h 80"/>
                <a:gd name="T22" fmla="*/ 85 w 105"/>
                <a:gd name="T23" fmla="*/ 12 h 80"/>
                <a:gd name="T24" fmla="*/ 99 w 105"/>
                <a:gd name="T25" fmla="*/ 25 h 80"/>
                <a:gd name="T26" fmla="*/ 105 w 105"/>
                <a:gd name="T27" fmla="*/ 41 h 80"/>
                <a:gd name="T28" fmla="*/ 105 w 105"/>
                <a:gd name="T29" fmla="*/ 49 h 80"/>
                <a:gd name="T30" fmla="*/ 103 w 105"/>
                <a:gd name="T31" fmla="*/ 58 h 80"/>
                <a:gd name="T32" fmla="*/ 97 w 105"/>
                <a:gd name="T33" fmla="*/ 68 h 80"/>
                <a:gd name="T34" fmla="*/ 87 w 105"/>
                <a:gd name="T35" fmla="*/ 75 h 80"/>
                <a:gd name="T36" fmla="*/ 83 w 105"/>
                <a:gd name="T37" fmla="*/ 78 h 80"/>
                <a:gd name="T38" fmla="*/ 79 w 105"/>
                <a:gd name="T39" fmla="*/ 80 h 80"/>
                <a:gd name="T40" fmla="*/ 70 w 105"/>
                <a:gd name="T41" fmla="*/ 80 h 80"/>
                <a:gd name="T42" fmla="*/ 66 w 105"/>
                <a:gd name="T43" fmla="*/ 78 h 80"/>
                <a:gd name="T44" fmla="*/ 64 w 105"/>
                <a:gd name="T45" fmla="*/ 75 h 80"/>
                <a:gd name="T46" fmla="*/ 62 w 105"/>
                <a:gd name="T47" fmla="*/ 71 h 80"/>
                <a:gd name="T48" fmla="*/ 64 w 105"/>
                <a:gd name="T49" fmla="*/ 68 h 80"/>
                <a:gd name="T50" fmla="*/ 66 w 105"/>
                <a:gd name="T51" fmla="*/ 65 h 80"/>
                <a:gd name="T52" fmla="*/ 70 w 105"/>
                <a:gd name="T53" fmla="*/ 61 h 80"/>
                <a:gd name="T54" fmla="*/ 73 w 105"/>
                <a:gd name="T55" fmla="*/ 61 h 80"/>
                <a:gd name="T56" fmla="*/ 79 w 105"/>
                <a:gd name="T57" fmla="*/ 61 h 80"/>
                <a:gd name="T58" fmla="*/ 85 w 105"/>
                <a:gd name="T59" fmla="*/ 61 h 80"/>
                <a:gd name="T60" fmla="*/ 91 w 105"/>
                <a:gd name="T61" fmla="*/ 60 h 80"/>
                <a:gd name="T62" fmla="*/ 95 w 105"/>
                <a:gd name="T63" fmla="*/ 56 h 80"/>
                <a:gd name="T64" fmla="*/ 97 w 105"/>
                <a:gd name="T65" fmla="*/ 53 h 80"/>
                <a:gd name="T66" fmla="*/ 97 w 105"/>
                <a:gd name="T67" fmla="*/ 44 h 80"/>
                <a:gd name="T68" fmla="*/ 93 w 105"/>
                <a:gd name="T69" fmla="*/ 36 h 80"/>
                <a:gd name="T70" fmla="*/ 85 w 105"/>
                <a:gd name="T71" fmla="*/ 27 h 80"/>
                <a:gd name="T72" fmla="*/ 70 w 105"/>
                <a:gd name="T73" fmla="*/ 20 h 80"/>
                <a:gd name="T74" fmla="*/ 52 w 105"/>
                <a:gd name="T75" fmla="*/ 19 h 80"/>
                <a:gd name="T76" fmla="*/ 37 w 105"/>
                <a:gd name="T77" fmla="*/ 20 h 80"/>
                <a:gd name="T78" fmla="*/ 29 w 105"/>
                <a:gd name="T79" fmla="*/ 22 h 80"/>
                <a:gd name="T80" fmla="*/ 23 w 105"/>
                <a:gd name="T81" fmla="*/ 25 h 80"/>
                <a:gd name="T82" fmla="*/ 15 w 105"/>
                <a:gd name="T83" fmla="*/ 36 h 80"/>
                <a:gd name="T84" fmla="*/ 15 w 105"/>
                <a:gd name="T85" fmla="*/ 46 h 80"/>
                <a:gd name="T86" fmla="*/ 17 w 105"/>
                <a:gd name="T87" fmla="*/ 54 h 80"/>
                <a:gd name="T88" fmla="*/ 23 w 105"/>
                <a:gd name="T89" fmla="*/ 61 h 80"/>
                <a:gd name="T90" fmla="*/ 31 w 105"/>
                <a:gd name="T91" fmla="*/ 68 h 80"/>
                <a:gd name="T92" fmla="*/ 29 w 105"/>
                <a:gd name="T93" fmla="*/ 71 h 8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5"/>
                <a:gd name="T142" fmla="*/ 0 h 80"/>
                <a:gd name="T143" fmla="*/ 105 w 105"/>
                <a:gd name="T144" fmla="*/ 80 h 8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5" h="80">
                  <a:moveTo>
                    <a:pt x="29" y="71"/>
                  </a:moveTo>
                  <a:lnTo>
                    <a:pt x="13" y="61"/>
                  </a:lnTo>
                  <a:lnTo>
                    <a:pt x="3" y="49"/>
                  </a:lnTo>
                  <a:lnTo>
                    <a:pt x="0" y="37"/>
                  </a:lnTo>
                  <a:lnTo>
                    <a:pt x="2" y="25"/>
                  </a:lnTo>
                  <a:lnTo>
                    <a:pt x="11" y="12"/>
                  </a:lnTo>
                  <a:lnTo>
                    <a:pt x="25" y="3"/>
                  </a:lnTo>
                  <a:lnTo>
                    <a:pt x="44" y="0"/>
                  </a:lnTo>
                  <a:lnTo>
                    <a:pt x="54" y="0"/>
                  </a:lnTo>
                  <a:lnTo>
                    <a:pt x="66" y="3"/>
                  </a:lnTo>
                  <a:lnTo>
                    <a:pt x="77" y="7"/>
                  </a:lnTo>
                  <a:lnTo>
                    <a:pt x="85" y="12"/>
                  </a:lnTo>
                  <a:lnTo>
                    <a:pt x="99" y="25"/>
                  </a:lnTo>
                  <a:lnTo>
                    <a:pt x="105" y="41"/>
                  </a:lnTo>
                  <a:lnTo>
                    <a:pt x="105" y="49"/>
                  </a:lnTo>
                  <a:lnTo>
                    <a:pt x="103" y="58"/>
                  </a:lnTo>
                  <a:lnTo>
                    <a:pt x="97" y="68"/>
                  </a:lnTo>
                  <a:lnTo>
                    <a:pt x="87" y="75"/>
                  </a:lnTo>
                  <a:lnTo>
                    <a:pt x="83" y="78"/>
                  </a:lnTo>
                  <a:lnTo>
                    <a:pt x="79" y="80"/>
                  </a:lnTo>
                  <a:lnTo>
                    <a:pt x="70" y="80"/>
                  </a:lnTo>
                  <a:lnTo>
                    <a:pt x="66" y="78"/>
                  </a:lnTo>
                  <a:lnTo>
                    <a:pt x="64" y="75"/>
                  </a:lnTo>
                  <a:lnTo>
                    <a:pt x="62" y="71"/>
                  </a:lnTo>
                  <a:lnTo>
                    <a:pt x="64" y="68"/>
                  </a:lnTo>
                  <a:lnTo>
                    <a:pt x="66" y="65"/>
                  </a:lnTo>
                  <a:lnTo>
                    <a:pt x="70" y="61"/>
                  </a:lnTo>
                  <a:lnTo>
                    <a:pt x="73" y="61"/>
                  </a:lnTo>
                  <a:lnTo>
                    <a:pt x="79" y="61"/>
                  </a:lnTo>
                  <a:lnTo>
                    <a:pt x="85" y="61"/>
                  </a:lnTo>
                  <a:lnTo>
                    <a:pt x="91" y="60"/>
                  </a:lnTo>
                  <a:lnTo>
                    <a:pt x="95" y="56"/>
                  </a:lnTo>
                  <a:lnTo>
                    <a:pt x="97" y="53"/>
                  </a:lnTo>
                  <a:lnTo>
                    <a:pt x="97" y="44"/>
                  </a:lnTo>
                  <a:lnTo>
                    <a:pt x="93" y="36"/>
                  </a:lnTo>
                  <a:lnTo>
                    <a:pt x="85" y="27"/>
                  </a:lnTo>
                  <a:lnTo>
                    <a:pt x="70" y="20"/>
                  </a:lnTo>
                  <a:lnTo>
                    <a:pt x="52" y="19"/>
                  </a:lnTo>
                  <a:lnTo>
                    <a:pt x="37" y="20"/>
                  </a:lnTo>
                  <a:lnTo>
                    <a:pt x="29" y="22"/>
                  </a:lnTo>
                  <a:lnTo>
                    <a:pt x="23" y="25"/>
                  </a:lnTo>
                  <a:lnTo>
                    <a:pt x="15" y="36"/>
                  </a:lnTo>
                  <a:lnTo>
                    <a:pt x="15" y="46"/>
                  </a:lnTo>
                  <a:lnTo>
                    <a:pt x="17" y="54"/>
                  </a:lnTo>
                  <a:lnTo>
                    <a:pt x="23" y="61"/>
                  </a:lnTo>
                  <a:lnTo>
                    <a:pt x="31" y="68"/>
                  </a:lnTo>
                  <a:lnTo>
                    <a:pt x="29" y="71"/>
                  </a:lnTo>
                  <a:close/>
                </a:path>
              </a:pathLst>
            </a:custGeom>
            <a:solidFill>
              <a:srgbClr val="000000"/>
            </a:solidFill>
            <a:ln w="9525">
              <a:solidFill>
                <a:srgbClr val="000000"/>
              </a:solidFill>
              <a:prstDash val="solid"/>
              <a:round/>
              <a:headEnd/>
              <a:tailEnd/>
            </a:ln>
          </p:spPr>
          <p:txBody>
            <a:bodyPr/>
            <a:lstStyle/>
            <a:p>
              <a:endParaRPr lang="en-US"/>
            </a:p>
          </p:txBody>
        </p:sp>
        <p:sp>
          <p:nvSpPr>
            <p:cNvPr id="27057" name="Freeform 308"/>
            <p:cNvSpPr>
              <a:spLocks noEditPoints="1"/>
            </p:cNvSpPr>
            <p:nvPr/>
          </p:nvSpPr>
          <p:spPr bwMode="auto">
            <a:xfrm>
              <a:off x="4884" y="2480"/>
              <a:ext cx="56" cy="39"/>
            </a:xfrm>
            <a:custGeom>
              <a:avLst/>
              <a:gdLst>
                <a:gd name="T0" fmla="*/ 15 w 112"/>
                <a:gd name="T1" fmla="*/ 33 h 79"/>
                <a:gd name="T2" fmla="*/ 13 w 112"/>
                <a:gd name="T3" fmla="*/ 26 h 79"/>
                <a:gd name="T4" fmla="*/ 13 w 112"/>
                <a:gd name="T5" fmla="*/ 14 h 79"/>
                <a:gd name="T6" fmla="*/ 27 w 112"/>
                <a:gd name="T7" fmla="*/ 2 h 79"/>
                <a:gd name="T8" fmla="*/ 46 w 112"/>
                <a:gd name="T9" fmla="*/ 2 h 79"/>
                <a:gd name="T10" fmla="*/ 56 w 112"/>
                <a:gd name="T11" fmla="*/ 7 h 79"/>
                <a:gd name="T12" fmla="*/ 66 w 112"/>
                <a:gd name="T13" fmla="*/ 24 h 79"/>
                <a:gd name="T14" fmla="*/ 68 w 112"/>
                <a:gd name="T15" fmla="*/ 48 h 79"/>
                <a:gd name="T16" fmla="*/ 72 w 112"/>
                <a:gd name="T17" fmla="*/ 62 h 79"/>
                <a:gd name="T18" fmla="*/ 93 w 112"/>
                <a:gd name="T19" fmla="*/ 63 h 79"/>
                <a:gd name="T20" fmla="*/ 103 w 112"/>
                <a:gd name="T21" fmla="*/ 53 h 79"/>
                <a:gd name="T22" fmla="*/ 103 w 112"/>
                <a:gd name="T23" fmla="*/ 43 h 79"/>
                <a:gd name="T24" fmla="*/ 97 w 112"/>
                <a:gd name="T25" fmla="*/ 36 h 79"/>
                <a:gd name="T26" fmla="*/ 87 w 112"/>
                <a:gd name="T27" fmla="*/ 33 h 79"/>
                <a:gd name="T28" fmla="*/ 83 w 112"/>
                <a:gd name="T29" fmla="*/ 28 h 79"/>
                <a:gd name="T30" fmla="*/ 85 w 112"/>
                <a:gd name="T31" fmla="*/ 22 h 79"/>
                <a:gd name="T32" fmla="*/ 93 w 112"/>
                <a:gd name="T33" fmla="*/ 19 h 79"/>
                <a:gd name="T34" fmla="*/ 105 w 112"/>
                <a:gd name="T35" fmla="*/ 24 h 79"/>
                <a:gd name="T36" fmla="*/ 112 w 112"/>
                <a:gd name="T37" fmla="*/ 45 h 79"/>
                <a:gd name="T38" fmla="*/ 105 w 112"/>
                <a:gd name="T39" fmla="*/ 67 h 79"/>
                <a:gd name="T40" fmla="*/ 91 w 112"/>
                <a:gd name="T41" fmla="*/ 77 h 79"/>
                <a:gd name="T42" fmla="*/ 81 w 112"/>
                <a:gd name="T43" fmla="*/ 79 h 79"/>
                <a:gd name="T44" fmla="*/ 66 w 112"/>
                <a:gd name="T45" fmla="*/ 75 h 79"/>
                <a:gd name="T46" fmla="*/ 21 w 112"/>
                <a:gd name="T47" fmla="*/ 63 h 79"/>
                <a:gd name="T48" fmla="*/ 13 w 112"/>
                <a:gd name="T49" fmla="*/ 62 h 79"/>
                <a:gd name="T50" fmla="*/ 9 w 112"/>
                <a:gd name="T51" fmla="*/ 63 h 79"/>
                <a:gd name="T52" fmla="*/ 9 w 112"/>
                <a:gd name="T53" fmla="*/ 65 h 79"/>
                <a:gd name="T54" fmla="*/ 11 w 112"/>
                <a:gd name="T55" fmla="*/ 70 h 79"/>
                <a:gd name="T56" fmla="*/ 7 w 112"/>
                <a:gd name="T57" fmla="*/ 75 h 79"/>
                <a:gd name="T58" fmla="*/ 0 w 112"/>
                <a:gd name="T59" fmla="*/ 62 h 79"/>
                <a:gd name="T60" fmla="*/ 3 w 112"/>
                <a:gd name="T61" fmla="*/ 46 h 79"/>
                <a:gd name="T62" fmla="*/ 11 w 112"/>
                <a:gd name="T63" fmla="*/ 43 h 79"/>
                <a:gd name="T64" fmla="*/ 19 w 112"/>
                <a:gd name="T65" fmla="*/ 45 h 79"/>
                <a:gd name="T66" fmla="*/ 62 w 112"/>
                <a:gd name="T67" fmla="*/ 58 h 79"/>
                <a:gd name="T68" fmla="*/ 60 w 112"/>
                <a:gd name="T69" fmla="*/ 38 h 79"/>
                <a:gd name="T70" fmla="*/ 54 w 112"/>
                <a:gd name="T71" fmla="*/ 24 h 79"/>
                <a:gd name="T72" fmla="*/ 44 w 112"/>
                <a:gd name="T73" fmla="*/ 17 h 79"/>
                <a:gd name="T74" fmla="*/ 31 w 112"/>
                <a:gd name="T75" fmla="*/ 19 h 79"/>
                <a:gd name="T76" fmla="*/ 23 w 112"/>
                <a:gd name="T77" fmla="*/ 26 h 79"/>
                <a:gd name="T78" fmla="*/ 23 w 112"/>
                <a:gd name="T79" fmla="*/ 41 h 79"/>
                <a:gd name="T80" fmla="*/ 27 w 112"/>
                <a:gd name="T81" fmla="*/ 48 h 7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12"/>
                <a:gd name="T124" fmla="*/ 0 h 79"/>
                <a:gd name="T125" fmla="*/ 112 w 112"/>
                <a:gd name="T126" fmla="*/ 79 h 7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12" h="79">
                  <a:moveTo>
                    <a:pt x="19" y="45"/>
                  </a:moveTo>
                  <a:lnTo>
                    <a:pt x="15" y="33"/>
                  </a:lnTo>
                  <a:lnTo>
                    <a:pt x="13" y="28"/>
                  </a:lnTo>
                  <a:lnTo>
                    <a:pt x="13" y="26"/>
                  </a:lnTo>
                  <a:lnTo>
                    <a:pt x="11" y="19"/>
                  </a:lnTo>
                  <a:lnTo>
                    <a:pt x="13" y="14"/>
                  </a:lnTo>
                  <a:lnTo>
                    <a:pt x="19" y="7"/>
                  </a:lnTo>
                  <a:lnTo>
                    <a:pt x="27" y="2"/>
                  </a:lnTo>
                  <a:lnTo>
                    <a:pt x="37" y="0"/>
                  </a:lnTo>
                  <a:lnTo>
                    <a:pt x="46" y="2"/>
                  </a:lnTo>
                  <a:lnTo>
                    <a:pt x="52" y="4"/>
                  </a:lnTo>
                  <a:lnTo>
                    <a:pt x="56" y="7"/>
                  </a:lnTo>
                  <a:lnTo>
                    <a:pt x="62" y="16"/>
                  </a:lnTo>
                  <a:lnTo>
                    <a:pt x="66" y="24"/>
                  </a:lnTo>
                  <a:lnTo>
                    <a:pt x="68" y="39"/>
                  </a:lnTo>
                  <a:lnTo>
                    <a:pt x="68" y="48"/>
                  </a:lnTo>
                  <a:lnTo>
                    <a:pt x="68" y="60"/>
                  </a:lnTo>
                  <a:lnTo>
                    <a:pt x="72" y="62"/>
                  </a:lnTo>
                  <a:lnTo>
                    <a:pt x="85" y="63"/>
                  </a:lnTo>
                  <a:lnTo>
                    <a:pt x="93" y="63"/>
                  </a:lnTo>
                  <a:lnTo>
                    <a:pt x="99" y="60"/>
                  </a:lnTo>
                  <a:lnTo>
                    <a:pt x="103" y="53"/>
                  </a:lnTo>
                  <a:lnTo>
                    <a:pt x="105" y="48"/>
                  </a:lnTo>
                  <a:lnTo>
                    <a:pt x="103" y="43"/>
                  </a:lnTo>
                  <a:lnTo>
                    <a:pt x="101" y="39"/>
                  </a:lnTo>
                  <a:lnTo>
                    <a:pt x="97" y="36"/>
                  </a:lnTo>
                  <a:lnTo>
                    <a:pt x="91" y="34"/>
                  </a:lnTo>
                  <a:lnTo>
                    <a:pt x="87" y="33"/>
                  </a:lnTo>
                  <a:lnTo>
                    <a:pt x="83" y="31"/>
                  </a:lnTo>
                  <a:lnTo>
                    <a:pt x="83" y="28"/>
                  </a:lnTo>
                  <a:lnTo>
                    <a:pt x="83" y="24"/>
                  </a:lnTo>
                  <a:lnTo>
                    <a:pt x="85" y="22"/>
                  </a:lnTo>
                  <a:lnTo>
                    <a:pt x="89" y="19"/>
                  </a:lnTo>
                  <a:lnTo>
                    <a:pt x="93" y="19"/>
                  </a:lnTo>
                  <a:lnTo>
                    <a:pt x="97" y="19"/>
                  </a:lnTo>
                  <a:lnTo>
                    <a:pt x="105" y="24"/>
                  </a:lnTo>
                  <a:lnTo>
                    <a:pt x="110" y="33"/>
                  </a:lnTo>
                  <a:lnTo>
                    <a:pt x="112" y="45"/>
                  </a:lnTo>
                  <a:lnTo>
                    <a:pt x="108" y="58"/>
                  </a:lnTo>
                  <a:lnTo>
                    <a:pt x="105" y="67"/>
                  </a:lnTo>
                  <a:lnTo>
                    <a:pt x="97" y="74"/>
                  </a:lnTo>
                  <a:lnTo>
                    <a:pt x="91" y="77"/>
                  </a:lnTo>
                  <a:lnTo>
                    <a:pt x="83" y="79"/>
                  </a:lnTo>
                  <a:lnTo>
                    <a:pt x="81" y="79"/>
                  </a:lnTo>
                  <a:lnTo>
                    <a:pt x="77" y="79"/>
                  </a:lnTo>
                  <a:lnTo>
                    <a:pt x="66" y="75"/>
                  </a:lnTo>
                  <a:lnTo>
                    <a:pt x="33" y="67"/>
                  </a:lnTo>
                  <a:lnTo>
                    <a:pt x="21" y="63"/>
                  </a:lnTo>
                  <a:lnTo>
                    <a:pt x="15" y="62"/>
                  </a:lnTo>
                  <a:lnTo>
                    <a:pt x="13" y="62"/>
                  </a:lnTo>
                  <a:lnTo>
                    <a:pt x="11" y="62"/>
                  </a:lnTo>
                  <a:lnTo>
                    <a:pt x="9" y="63"/>
                  </a:lnTo>
                  <a:lnTo>
                    <a:pt x="9" y="65"/>
                  </a:lnTo>
                  <a:lnTo>
                    <a:pt x="9" y="67"/>
                  </a:lnTo>
                  <a:lnTo>
                    <a:pt x="11" y="70"/>
                  </a:lnTo>
                  <a:lnTo>
                    <a:pt x="13" y="77"/>
                  </a:lnTo>
                  <a:lnTo>
                    <a:pt x="7" y="75"/>
                  </a:lnTo>
                  <a:lnTo>
                    <a:pt x="3" y="68"/>
                  </a:lnTo>
                  <a:lnTo>
                    <a:pt x="0" y="62"/>
                  </a:lnTo>
                  <a:lnTo>
                    <a:pt x="0" y="50"/>
                  </a:lnTo>
                  <a:lnTo>
                    <a:pt x="3" y="46"/>
                  </a:lnTo>
                  <a:lnTo>
                    <a:pt x="5" y="45"/>
                  </a:lnTo>
                  <a:lnTo>
                    <a:pt x="11" y="43"/>
                  </a:lnTo>
                  <a:lnTo>
                    <a:pt x="19" y="45"/>
                  </a:lnTo>
                  <a:close/>
                  <a:moveTo>
                    <a:pt x="27" y="48"/>
                  </a:moveTo>
                  <a:lnTo>
                    <a:pt x="62" y="58"/>
                  </a:lnTo>
                  <a:lnTo>
                    <a:pt x="62" y="46"/>
                  </a:lnTo>
                  <a:lnTo>
                    <a:pt x="60" y="38"/>
                  </a:lnTo>
                  <a:lnTo>
                    <a:pt x="58" y="29"/>
                  </a:lnTo>
                  <a:lnTo>
                    <a:pt x="54" y="24"/>
                  </a:lnTo>
                  <a:lnTo>
                    <a:pt x="50" y="21"/>
                  </a:lnTo>
                  <a:lnTo>
                    <a:pt x="44" y="17"/>
                  </a:lnTo>
                  <a:lnTo>
                    <a:pt x="38" y="17"/>
                  </a:lnTo>
                  <a:lnTo>
                    <a:pt x="31" y="19"/>
                  </a:lnTo>
                  <a:lnTo>
                    <a:pt x="25" y="22"/>
                  </a:lnTo>
                  <a:lnTo>
                    <a:pt x="23" y="26"/>
                  </a:lnTo>
                  <a:lnTo>
                    <a:pt x="23" y="34"/>
                  </a:lnTo>
                  <a:lnTo>
                    <a:pt x="23" y="41"/>
                  </a:lnTo>
                  <a:lnTo>
                    <a:pt x="27" y="48"/>
                  </a:lnTo>
                  <a:close/>
                </a:path>
              </a:pathLst>
            </a:custGeom>
            <a:solidFill>
              <a:srgbClr val="000000"/>
            </a:solidFill>
            <a:ln w="9525">
              <a:solidFill>
                <a:srgbClr val="000000"/>
              </a:solidFill>
              <a:prstDash val="solid"/>
              <a:round/>
              <a:headEnd/>
              <a:tailEnd/>
            </a:ln>
          </p:spPr>
          <p:txBody>
            <a:bodyPr/>
            <a:lstStyle/>
            <a:p>
              <a:endParaRPr lang="en-US"/>
            </a:p>
          </p:txBody>
        </p:sp>
        <p:sp>
          <p:nvSpPr>
            <p:cNvPr id="27058" name="Freeform 309"/>
            <p:cNvSpPr>
              <a:spLocks/>
            </p:cNvSpPr>
            <p:nvPr/>
          </p:nvSpPr>
          <p:spPr bwMode="auto">
            <a:xfrm>
              <a:off x="4871" y="2518"/>
              <a:ext cx="78" cy="37"/>
            </a:xfrm>
            <a:custGeom>
              <a:avLst/>
              <a:gdLst>
                <a:gd name="T0" fmla="*/ 154 w 156"/>
                <a:gd name="T1" fmla="*/ 73 h 73"/>
                <a:gd name="T2" fmla="*/ 28 w 156"/>
                <a:gd name="T3" fmla="*/ 34 h 73"/>
                <a:gd name="T4" fmla="*/ 20 w 156"/>
                <a:gd name="T5" fmla="*/ 32 h 73"/>
                <a:gd name="T6" fmla="*/ 16 w 156"/>
                <a:gd name="T7" fmla="*/ 31 h 73"/>
                <a:gd name="T8" fmla="*/ 14 w 156"/>
                <a:gd name="T9" fmla="*/ 32 h 73"/>
                <a:gd name="T10" fmla="*/ 10 w 156"/>
                <a:gd name="T11" fmla="*/ 34 h 73"/>
                <a:gd name="T12" fmla="*/ 8 w 156"/>
                <a:gd name="T13" fmla="*/ 36 h 73"/>
                <a:gd name="T14" fmla="*/ 4 w 156"/>
                <a:gd name="T15" fmla="*/ 41 h 73"/>
                <a:gd name="T16" fmla="*/ 0 w 156"/>
                <a:gd name="T17" fmla="*/ 41 h 73"/>
                <a:gd name="T18" fmla="*/ 18 w 156"/>
                <a:gd name="T19" fmla="*/ 0 h 73"/>
                <a:gd name="T20" fmla="*/ 22 w 156"/>
                <a:gd name="T21" fmla="*/ 2 h 73"/>
                <a:gd name="T22" fmla="*/ 20 w 156"/>
                <a:gd name="T23" fmla="*/ 5 h 73"/>
                <a:gd name="T24" fmla="*/ 20 w 156"/>
                <a:gd name="T25" fmla="*/ 8 h 73"/>
                <a:gd name="T26" fmla="*/ 20 w 156"/>
                <a:gd name="T27" fmla="*/ 12 h 73"/>
                <a:gd name="T28" fmla="*/ 22 w 156"/>
                <a:gd name="T29" fmla="*/ 14 h 73"/>
                <a:gd name="T30" fmla="*/ 26 w 156"/>
                <a:gd name="T31" fmla="*/ 17 h 73"/>
                <a:gd name="T32" fmla="*/ 33 w 156"/>
                <a:gd name="T33" fmla="*/ 19 h 73"/>
                <a:gd name="T34" fmla="*/ 119 w 156"/>
                <a:gd name="T35" fmla="*/ 46 h 73"/>
                <a:gd name="T36" fmla="*/ 127 w 156"/>
                <a:gd name="T37" fmla="*/ 48 h 73"/>
                <a:gd name="T38" fmla="*/ 132 w 156"/>
                <a:gd name="T39" fmla="*/ 49 h 73"/>
                <a:gd name="T40" fmla="*/ 140 w 156"/>
                <a:gd name="T41" fmla="*/ 51 h 73"/>
                <a:gd name="T42" fmla="*/ 146 w 156"/>
                <a:gd name="T43" fmla="*/ 51 h 73"/>
                <a:gd name="T44" fmla="*/ 148 w 156"/>
                <a:gd name="T45" fmla="*/ 49 h 73"/>
                <a:gd name="T46" fmla="*/ 148 w 156"/>
                <a:gd name="T47" fmla="*/ 48 h 73"/>
                <a:gd name="T48" fmla="*/ 150 w 156"/>
                <a:gd name="T49" fmla="*/ 44 h 73"/>
                <a:gd name="T50" fmla="*/ 150 w 156"/>
                <a:gd name="T51" fmla="*/ 41 h 73"/>
                <a:gd name="T52" fmla="*/ 154 w 156"/>
                <a:gd name="T53" fmla="*/ 41 h 73"/>
                <a:gd name="T54" fmla="*/ 156 w 156"/>
                <a:gd name="T55" fmla="*/ 70 h 73"/>
                <a:gd name="T56" fmla="*/ 154 w 156"/>
                <a:gd name="T57" fmla="*/ 73 h 7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56"/>
                <a:gd name="T88" fmla="*/ 0 h 73"/>
                <a:gd name="T89" fmla="*/ 156 w 156"/>
                <a:gd name="T90" fmla="*/ 73 h 7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56" h="73">
                  <a:moveTo>
                    <a:pt x="154" y="73"/>
                  </a:moveTo>
                  <a:lnTo>
                    <a:pt x="28" y="34"/>
                  </a:lnTo>
                  <a:lnTo>
                    <a:pt x="20" y="32"/>
                  </a:lnTo>
                  <a:lnTo>
                    <a:pt x="16" y="31"/>
                  </a:lnTo>
                  <a:lnTo>
                    <a:pt x="14" y="32"/>
                  </a:lnTo>
                  <a:lnTo>
                    <a:pt x="10" y="34"/>
                  </a:lnTo>
                  <a:lnTo>
                    <a:pt x="8" y="36"/>
                  </a:lnTo>
                  <a:lnTo>
                    <a:pt x="4" y="41"/>
                  </a:lnTo>
                  <a:lnTo>
                    <a:pt x="0" y="41"/>
                  </a:lnTo>
                  <a:lnTo>
                    <a:pt x="18" y="0"/>
                  </a:lnTo>
                  <a:lnTo>
                    <a:pt x="22" y="2"/>
                  </a:lnTo>
                  <a:lnTo>
                    <a:pt x="20" y="5"/>
                  </a:lnTo>
                  <a:lnTo>
                    <a:pt x="20" y="8"/>
                  </a:lnTo>
                  <a:lnTo>
                    <a:pt x="20" y="12"/>
                  </a:lnTo>
                  <a:lnTo>
                    <a:pt x="22" y="14"/>
                  </a:lnTo>
                  <a:lnTo>
                    <a:pt x="26" y="17"/>
                  </a:lnTo>
                  <a:lnTo>
                    <a:pt x="33" y="19"/>
                  </a:lnTo>
                  <a:lnTo>
                    <a:pt x="119" y="46"/>
                  </a:lnTo>
                  <a:lnTo>
                    <a:pt x="127" y="48"/>
                  </a:lnTo>
                  <a:lnTo>
                    <a:pt x="132" y="49"/>
                  </a:lnTo>
                  <a:lnTo>
                    <a:pt x="140" y="51"/>
                  </a:lnTo>
                  <a:lnTo>
                    <a:pt x="146" y="51"/>
                  </a:lnTo>
                  <a:lnTo>
                    <a:pt x="148" y="49"/>
                  </a:lnTo>
                  <a:lnTo>
                    <a:pt x="148" y="48"/>
                  </a:lnTo>
                  <a:lnTo>
                    <a:pt x="150" y="44"/>
                  </a:lnTo>
                  <a:lnTo>
                    <a:pt x="150" y="41"/>
                  </a:lnTo>
                  <a:lnTo>
                    <a:pt x="154" y="41"/>
                  </a:lnTo>
                  <a:lnTo>
                    <a:pt x="156" y="70"/>
                  </a:lnTo>
                  <a:lnTo>
                    <a:pt x="154" y="73"/>
                  </a:lnTo>
                  <a:close/>
                </a:path>
              </a:pathLst>
            </a:custGeom>
            <a:solidFill>
              <a:srgbClr val="000000"/>
            </a:solidFill>
            <a:ln w="9525">
              <a:solidFill>
                <a:srgbClr val="000000"/>
              </a:solidFill>
              <a:prstDash val="solid"/>
              <a:round/>
              <a:headEnd/>
              <a:tailEnd/>
            </a:ln>
          </p:spPr>
          <p:txBody>
            <a:bodyPr/>
            <a:lstStyle/>
            <a:p>
              <a:endParaRPr lang="en-US"/>
            </a:p>
          </p:txBody>
        </p:sp>
        <p:sp>
          <p:nvSpPr>
            <p:cNvPr id="27059" name="Freeform 310"/>
            <p:cNvSpPr>
              <a:spLocks/>
            </p:cNvSpPr>
            <p:nvPr/>
          </p:nvSpPr>
          <p:spPr bwMode="auto">
            <a:xfrm>
              <a:off x="4844" y="2576"/>
              <a:ext cx="85" cy="62"/>
            </a:xfrm>
            <a:custGeom>
              <a:avLst/>
              <a:gdLst>
                <a:gd name="T0" fmla="*/ 126 w 171"/>
                <a:gd name="T1" fmla="*/ 125 h 125"/>
                <a:gd name="T2" fmla="*/ 93 w 171"/>
                <a:gd name="T3" fmla="*/ 114 h 125"/>
                <a:gd name="T4" fmla="*/ 95 w 171"/>
                <a:gd name="T5" fmla="*/ 111 h 125"/>
                <a:gd name="T6" fmla="*/ 103 w 171"/>
                <a:gd name="T7" fmla="*/ 113 h 125"/>
                <a:gd name="T8" fmla="*/ 109 w 171"/>
                <a:gd name="T9" fmla="*/ 113 h 125"/>
                <a:gd name="T10" fmla="*/ 115 w 171"/>
                <a:gd name="T11" fmla="*/ 111 h 125"/>
                <a:gd name="T12" fmla="*/ 120 w 171"/>
                <a:gd name="T13" fmla="*/ 109 h 125"/>
                <a:gd name="T14" fmla="*/ 124 w 171"/>
                <a:gd name="T15" fmla="*/ 104 h 125"/>
                <a:gd name="T16" fmla="*/ 128 w 171"/>
                <a:gd name="T17" fmla="*/ 97 h 125"/>
                <a:gd name="T18" fmla="*/ 136 w 171"/>
                <a:gd name="T19" fmla="*/ 80 h 125"/>
                <a:gd name="T20" fmla="*/ 31 w 171"/>
                <a:gd name="T21" fmla="*/ 43 h 125"/>
                <a:gd name="T22" fmla="*/ 21 w 171"/>
                <a:gd name="T23" fmla="*/ 41 h 125"/>
                <a:gd name="T24" fmla="*/ 13 w 171"/>
                <a:gd name="T25" fmla="*/ 41 h 125"/>
                <a:gd name="T26" fmla="*/ 10 w 171"/>
                <a:gd name="T27" fmla="*/ 43 h 125"/>
                <a:gd name="T28" fmla="*/ 6 w 171"/>
                <a:gd name="T29" fmla="*/ 50 h 125"/>
                <a:gd name="T30" fmla="*/ 4 w 171"/>
                <a:gd name="T31" fmla="*/ 53 h 125"/>
                <a:gd name="T32" fmla="*/ 0 w 171"/>
                <a:gd name="T33" fmla="*/ 51 h 125"/>
                <a:gd name="T34" fmla="*/ 23 w 171"/>
                <a:gd name="T35" fmla="*/ 0 h 125"/>
                <a:gd name="T36" fmla="*/ 27 w 171"/>
                <a:gd name="T37" fmla="*/ 2 h 125"/>
                <a:gd name="T38" fmla="*/ 25 w 171"/>
                <a:gd name="T39" fmla="*/ 7 h 125"/>
                <a:gd name="T40" fmla="*/ 23 w 171"/>
                <a:gd name="T41" fmla="*/ 14 h 125"/>
                <a:gd name="T42" fmla="*/ 25 w 171"/>
                <a:gd name="T43" fmla="*/ 19 h 125"/>
                <a:gd name="T44" fmla="*/ 29 w 171"/>
                <a:gd name="T45" fmla="*/ 22 h 125"/>
                <a:gd name="T46" fmla="*/ 39 w 171"/>
                <a:gd name="T47" fmla="*/ 26 h 125"/>
                <a:gd name="T48" fmla="*/ 144 w 171"/>
                <a:gd name="T49" fmla="*/ 63 h 125"/>
                <a:gd name="T50" fmla="*/ 152 w 171"/>
                <a:gd name="T51" fmla="*/ 48 h 125"/>
                <a:gd name="T52" fmla="*/ 153 w 171"/>
                <a:gd name="T53" fmla="*/ 41 h 125"/>
                <a:gd name="T54" fmla="*/ 155 w 171"/>
                <a:gd name="T55" fmla="*/ 36 h 125"/>
                <a:gd name="T56" fmla="*/ 153 w 171"/>
                <a:gd name="T57" fmla="*/ 31 h 125"/>
                <a:gd name="T58" fmla="*/ 152 w 171"/>
                <a:gd name="T59" fmla="*/ 26 h 125"/>
                <a:gd name="T60" fmla="*/ 146 w 171"/>
                <a:gd name="T61" fmla="*/ 21 h 125"/>
                <a:gd name="T62" fmla="*/ 138 w 171"/>
                <a:gd name="T63" fmla="*/ 17 h 125"/>
                <a:gd name="T64" fmla="*/ 140 w 171"/>
                <a:gd name="T65" fmla="*/ 12 h 125"/>
                <a:gd name="T66" fmla="*/ 171 w 171"/>
                <a:gd name="T67" fmla="*/ 26 h 125"/>
                <a:gd name="T68" fmla="*/ 126 w 171"/>
                <a:gd name="T69" fmla="*/ 125 h 12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1"/>
                <a:gd name="T106" fmla="*/ 0 h 125"/>
                <a:gd name="T107" fmla="*/ 171 w 171"/>
                <a:gd name="T108" fmla="*/ 125 h 12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1" h="125">
                  <a:moveTo>
                    <a:pt x="126" y="125"/>
                  </a:moveTo>
                  <a:lnTo>
                    <a:pt x="93" y="114"/>
                  </a:lnTo>
                  <a:lnTo>
                    <a:pt x="95" y="111"/>
                  </a:lnTo>
                  <a:lnTo>
                    <a:pt x="103" y="113"/>
                  </a:lnTo>
                  <a:lnTo>
                    <a:pt x="109" y="113"/>
                  </a:lnTo>
                  <a:lnTo>
                    <a:pt x="115" y="111"/>
                  </a:lnTo>
                  <a:lnTo>
                    <a:pt x="120" y="109"/>
                  </a:lnTo>
                  <a:lnTo>
                    <a:pt x="124" y="104"/>
                  </a:lnTo>
                  <a:lnTo>
                    <a:pt x="128" y="97"/>
                  </a:lnTo>
                  <a:lnTo>
                    <a:pt x="136" y="80"/>
                  </a:lnTo>
                  <a:lnTo>
                    <a:pt x="31" y="43"/>
                  </a:lnTo>
                  <a:lnTo>
                    <a:pt x="21" y="41"/>
                  </a:lnTo>
                  <a:lnTo>
                    <a:pt x="13" y="41"/>
                  </a:lnTo>
                  <a:lnTo>
                    <a:pt x="10" y="43"/>
                  </a:lnTo>
                  <a:lnTo>
                    <a:pt x="6" y="50"/>
                  </a:lnTo>
                  <a:lnTo>
                    <a:pt x="4" y="53"/>
                  </a:lnTo>
                  <a:lnTo>
                    <a:pt x="0" y="51"/>
                  </a:lnTo>
                  <a:lnTo>
                    <a:pt x="23" y="0"/>
                  </a:lnTo>
                  <a:lnTo>
                    <a:pt x="27" y="2"/>
                  </a:lnTo>
                  <a:lnTo>
                    <a:pt x="25" y="7"/>
                  </a:lnTo>
                  <a:lnTo>
                    <a:pt x="23" y="14"/>
                  </a:lnTo>
                  <a:lnTo>
                    <a:pt x="25" y="19"/>
                  </a:lnTo>
                  <a:lnTo>
                    <a:pt x="29" y="22"/>
                  </a:lnTo>
                  <a:lnTo>
                    <a:pt x="39" y="26"/>
                  </a:lnTo>
                  <a:lnTo>
                    <a:pt x="144" y="63"/>
                  </a:lnTo>
                  <a:lnTo>
                    <a:pt x="152" y="48"/>
                  </a:lnTo>
                  <a:lnTo>
                    <a:pt x="153" y="41"/>
                  </a:lnTo>
                  <a:lnTo>
                    <a:pt x="155" y="36"/>
                  </a:lnTo>
                  <a:lnTo>
                    <a:pt x="153" y="31"/>
                  </a:lnTo>
                  <a:lnTo>
                    <a:pt x="152" y="26"/>
                  </a:lnTo>
                  <a:lnTo>
                    <a:pt x="146" y="21"/>
                  </a:lnTo>
                  <a:lnTo>
                    <a:pt x="138" y="17"/>
                  </a:lnTo>
                  <a:lnTo>
                    <a:pt x="140" y="12"/>
                  </a:lnTo>
                  <a:lnTo>
                    <a:pt x="171" y="26"/>
                  </a:lnTo>
                  <a:lnTo>
                    <a:pt x="126" y="125"/>
                  </a:lnTo>
                  <a:close/>
                </a:path>
              </a:pathLst>
            </a:custGeom>
            <a:solidFill>
              <a:srgbClr val="000000"/>
            </a:solidFill>
            <a:ln w="9525">
              <a:solidFill>
                <a:srgbClr val="000000"/>
              </a:solidFill>
              <a:prstDash val="solid"/>
              <a:round/>
              <a:headEnd/>
              <a:tailEnd/>
            </a:ln>
          </p:spPr>
          <p:txBody>
            <a:bodyPr/>
            <a:lstStyle/>
            <a:p>
              <a:endParaRPr lang="en-US"/>
            </a:p>
          </p:txBody>
        </p:sp>
        <p:sp>
          <p:nvSpPr>
            <p:cNvPr id="27060" name="Freeform 311"/>
            <p:cNvSpPr>
              <a:spLocks/>
            </p:cNvSpPr>
            <p:nvPr/>
          </p:nvSpPr>
          <p:spPr bwMode="auto">
            <a:xfrm>
              <a:off x="4815" y="2617"/>
              <a:ext cx="88" cy="51"/>
            </a:xfrm>
            <a:custGeom>
              <a:avLst/>
              <a:gdLst>
                <a:gd name="T0" fmla="*/ 105 w 176"/>
                <a:gd name="T1" fmla="*/ 56 h 102"/>
                <a:gd name="T2" fmla="*/ 114 w 176"/>
                <a:gd name="T3" fmla="*/ 76 h 102"/>
                <a:gd name="T4" fmla="*/ 110 w 176"/>
                <a:gd name="T5" fmla="*/ 90 h 102"/>
                <a:gd name="T6" fmla="*/ 101 w 176"/>
                <a:gd name="T7" fmla="*/ 100 h 102"/>
                <a:gd name="T8" fmla="*/ 83 w 176"/>
                <a:gd name="T9" fmla="*/ 102 h 102"/>
                <a:gd name="T10" fmla="*/ 60 w 176"/>
                <a:gd name="T11" fmla="*/ 95 h 102"/>
                <a:gd name="T12" fmla="*/ 19 w 176"/>
                <a:gd name="T13" fmla="*/ 80 h 102"/>
                <a:gd name="T14" fmla="*/ 11 w 176"/>
                <a:gd name="T15" fmla="*/ 80 h 102"/>
                <a:gd name="T16" fmla="*/ 7 w 176"/>
                <a:gd name="T17" fmla="*/ 83 h 102"/>
                <a:gd name="T18" fmla="*/ 0 w 176"/>
                <a:gd name="T19" fmla="*/ 87 h 102"/>
                <a:gd name="T20" fmla="*/ 23 w 176"/>
                <a:gd name="T21" fmla="*/ 47 h 102"/>
                <a:gd name="T22" fmla="*/ 21 w 176"/>
                <a:gd name="T23" fmla="*/ 54 h 102"/>
                <a:gd name="T24" fmla="*/ 23 w 176"/>
                <a:gd name="T25" fmla="*/ 61 h 102"/>
                <a:gd name="T26" fmla="*/ 27 w 176"/>
                <a:gd name="T27" fmla="*/ 66 h 102"/>
                <a:gd name="T28" fmla="*/ 66 w 176"/>
                <a:gd name="T29" fmla="*/ 80 h 102"/>
                <a:gd name="T30" fmla="*/ 79 w 176"/>
                <a:gd name="T31" fmla="*/ 85 h 102"/>
                <a:gd name="T32" fmla="*/ 93 w 176"/>
                <a:gd name="T33" fmla="*/ 87 h 102"/>
                <a:gd name="T34" fmla="*/ 101 w 176"/>
                <a:gd name="T35" fmla="*/ 81 h 102"/>
                <a:gd name="T36" fmla="*/ 105 w 176"/>
                <a:gd name="T37" fmla="*/ 73 h 102"/>
                <a:gd name="T38" fmla="*/ 103 w 176"/>
                <a:gd name="T39" fmla="*/ 61 h 102"/>
                <a:gd name="T40" fmla="*/ 50 w 176"/>
                <a:gd name="T41" fmla="*/ 34 h 102"/>
                <a:gd name="T42" fmla="*/ 38 w 176"/>
                <a:gd name="T43" fmla="*/ 30 h 102"/>
                <a:gd name="T44" fmla="*/ 33 w 176"/>
                <a:gd name="T45" fmla="*/ 32 h 102"/>
                <a:gd name="T46" fmla="*/ 27 w 176"/>
                <a:gd name="T47" fmla="*/ 41 h 102"/>
                <a:gd name="T48" fmla="*/ 42 w 176"/>
                <a:gd name="T49" fmla="*/ 0 h 102"/>
                <a:gd name="T50" fmla="*/ 44 w 176"/>
                <a:gd name="T51" fmla="*/ 6 h 102"/>
                <a:gd name="T52" fmla="*/ 44 w 176"/>
                <a:gd name="T53" fmla="*/ 12 h 102"/>
                <a:gd name="T54" fmla="*/ 50 w 176"/>
                <a:gd name="T55" fmla="*/ 17 h 102"/>
                <a:gd name="T56" fmla="*/ 141 w 176"/>
                <a:gd name="T57" fmla="*/ 51 h 102"/>
                <a:gd name="T58" fmla="*/ 159 w 176"/>
                <a:gd name="T59" fmla="*/ 58 h 102"/>
                <a:gd name="T60" fmla="*/ 165 w 176"/>
                <a:gd name="T61" fmla="*/ 58 h 102"/>
                <a:gd name="T62" fmla="*/ 169 w 176"/>
                <a:gd name="T63" fmla="*/ 56 h 102"/>
                <a:gd name="T64" fmla="*/ 171 w 176"/>
                <a:gd name="T65" fmla="*/ 53 h 102"/>
                <a:gd name="T66" fmla="*/ 176 w 176"/>
                <a:gd name="T67" fmla="*/ 47 h 102"/>
                <a:gd name="T68" fmla="*/ 173 w 176"/>
                <a:gd name="T69" fmla="*/ 81 h 1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6"/>
                <a:gd name="T106" fmla="*/ 0 h 102"/>
                <a:gd name="T107" fmla="*/ 176 w 176"/>
                <a:gd name="T108" fmla="*/ 102 h 10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6" h="102">
                  <a:moveTo>
                    <a:pt x="173" y="81"/>
                  </a:moveTo>
                  <a:lnTo>
                    <a:pt x="105" y="56"/>
                  </a:lnTo>
                  <a:lnTo>
                    <a:pt x="110" y="68"/>
                  </a:lnTo>
                  <a:lnTo>
                    <a:pt x="114" y="76"/>
                  </a:lnTo>
                  <a:lnTo>
                    <a:pt x="112" y="83"/>
                  </a:lnTo>
                  <a:lnTo>
                    <a:pt x="110" y="90"/>
                  </a:lnTo>
                  <a:lnTo>
                    <a:pt x="106" y="95"/>
                  </a:lnTo>
                  <a:lnTo>
                    <a:pt x="101" y="100"/>
                  </a:lnTo>
                  <a:lnTo>
                    <a:pt x="93" y="102"/>
                  </a:lnTo>
                  <a:lnTo>
                    <a:pt x="83" y="102"/>
                  </a:lnTo>
                  <a:lnTo>
                    <a:pt x="75" y="100"/>
                  </a:lnTo>
                  <a:lnTo>
                    <a:pt x="60" y="95"/>
                  </a:lnTo>
                  <a:lnTo>
                    <a:pt x="27" y="81"/>
                  </a:lnTo>
                  <a:lnTo>
                    <a:pt x="19" y="80"/>
                  </a:lnTo>
                  <a:lnTo>
                    <a:pt x="13" y="78"/>
                  </a:lnTo>
                  <a:lnTo>
                    <a:pt x="11" y="80"/>
                  </a:lnTo>
                  <a:lnTo>
                    <a:pt x="9" y="80"/>
                  </a:lnTo>
                  <a:lnTo>
                    <a:pt x="7" y="83"/>
                  </a:lnTo>
                  <a:lnTo>
                    <a:pt x="3" y="88"/>
                  </a:lnTo>
                  <a:lnTo>
                    <a:pt x="0" y="87"/>
                  </a:lnTo>
                  <a:lnTo>
                    <a:pt x="19" y="46"/>
                  </a:lnTo>
                  <a:lnTo>
                    <a:pt x="23" y="47"/>
                  </a:lnTo>
                  <a:lnTo>
                    <a:pt x="23" y="49"/>
                  </a:lnTo>
                  <a:lnTo>
                    <a:pt x="21" y="54"/>
                  </a:lnTo>
                  <a:lnTo>
                    <a:pt x="21" y="58"/>
                  </a:lnTo>
                  <a:lnTo>
                    <a:pt x="23" y="61"/>
                  </a:lnTo>
                  <a:lnTo>
                    <a:pt x="25" y="64"/>
                  </a:lnTo>
                  <a:lnTo>
                    <a:pt x="27" y="66"/>
                  </a:lnTo>
                  <a:lnTo>
                    <a:pt x="35" y="68"/>
                  </a:lnTo>
                  <a:lnTo>
                    <a:pt x="66" y="80"/>
                  </a:lnTo>
                  <a:lnTo>
                    <a:pt x="73" y="83"/>
                  </a:lnTo>
                  <a:lnTo>
                    <a:pt x="79" y="85"/>
                  </a:lnTo>
                  <a:lnTo>
                    <a:pt x="87" y="87"/>
                  </a:lnTo>
                  <a:lnTo>
                    <a:pt x="93" y="87"/>
                  </a:lnTo>
                  <a:lnTo>
                    <a:pt x="97" y="85"/>
                  </a:lnTo>
                  <a:lnTo>
                    <a:pt x="101" y="81"/>
                  </a:lnTo>
                  <a:lnTo>
                    <a:pt x="103" y="78"/>
                  </a:lnTo>
                  <a:lnTo>
                    <a:pt x="105" y="73"/>
                  </a:lnTo>
                  <a:lnTo>
                    <a:pt x="105" y="68"/>
                  </a:lnTo>
                  <a:lnTo>
                    <a:pt x="103" y="61"/>
                  </a:lnTo>
                  <a:lnTo>
                    <a:pt x="99" y="53"/>
                  </a:lnTo>
                  <a:lnTo>
                    <a:pt x="50" y="34"/>
                  </a:lnTo>
                  <a:lnTo>
                    <a:pt x="42" y="32"/>
                  </a:lnTo>
                  <a:lnTo>
                    <a:pt x="38" y="30"/>
                  </a:lnTo>
                  <a:lnTo>
                    <a:pt x="36" y="32"/>
                  </a:lnTo>
                  <a:lnTo>
                    <a:pt x="33" y="32"/>
                  </a:lnTo>
                  <a:lnTo>
                    <a:pt x="31" y="35"/>
                  </a:lnTo>
                  <a:lnTo>
                    <a:pt x="27" y="41"/>
                  </a:lnTo>
                  <a:lnTo>
                    <a:pt x="23" y="39"/>
                  </a:lnTo>
                  <a:lnTo>
                    <a:pt x="42" y="0"/>
                  </a:lnTo>
                  <a:lnTo>
                    <a:pt x="46" y="1"/>
                  </a:lnTo>
                  <a:lnTo>
                    <a:pt x="44" y="6"/>
                  </a:lnTo>
                  <a:lnTo>
                    <a:pt x="44" y="10"/>
                  </a:lnTo>
                  <a:lnTo>
                    <a:pt x="44" y="12"/>
                  </a:lnTo>
                  <a:lnTo>
                    <a:pt x="46" y="13"/>
                  </a:lnTo>
                  <a:lnTo>
                    <a:pt x="50" y="17"/>
                  </a:lnTo>
                  <a:lnTo>
                    <a:pt x="58" y="20"/>
                  </a:lnTo>
                  <a:lnTo>
                    <a:pt x="141" y="51"/>
                  </a:lnTo>
                  <a:lnTo>
                    <a:pt x="155" y="56"/>
                  </a:lnTo>
                  <a:lnTo>
                    <a:pt x="159" y="58"/>
                  </a:lnTo>
                  <a:lnTo>
                    <a:pt x="161" y="58"/>
                  </a:lnTo>
                  <a:lnTo>
                    <a:pt x="165" y="58"/>
                  </a:lnTo>
                  <a:lnTo>
                    <a:pt x="167" y="58"/>
                  </a:lnTo>
                  <a:lnTo>
                    <a:pt x="169" y="56"/>
                  </a:lnTo>
                  <a:lnTo>
                    <a:pt x="171" y="54"/>
                  </a:lnTo>
                  <a:lnTo>
                    <a:pt x="171" y="53"/>
                  </a:lnTo>
                  <a:lnTo>
                    <a:pt x="171" y="47"/>
                  </a:lnTo>
                  <a:lnTo>
                    <a:pt x="176" y="47"/>
                  </a:lnTo>
                  <a:lnTo>
                    <a:pt x="175" y="76"/>
                  </a:lnTo>
                  <a:lnTo>
                    <a:pt x="173" y="81"/>
                  </a:lnTo>
                  <a:close/>
                </a:path>
              </a:pathLst>
            </a:custGeom>
            <a:solidFill>
              <a:srgbClr val="000000"/>
            </a:solidFill>
            <a:ln w="9525">
              <a:solidFill>
                <a:srgbClr val="000000"/>
              </a:solidFill>
              <a:prstDash val="solid"/>
              <a:round/>
              <a:headEnd/>
              <a:tailEnd/>
            </a:ln>
          </p:spPr>
          <p:txBody>
            <a:bodyPr/>
            <a:lstStyle/>
            <a:p>
              <a:endParaRPr lang="en-US"/>
            </a:p>
          </p:txBody>
        </p:sp>
        <p:sp>
          <p:nvSpPr>
            <p:cNvPr id="27061" name="Freeform 312"/>
            <p:cNvSpPr>
              <a:spLocks noEditPoints="1"/>
            </p:cNvSpPr>
            <p:nvPr/>
          </p:nvSpPr>
          <p:spPr bwMode="auto">
            <a:xfrm>
              <a:off x="4803" y="2664"/>
              <a:ext cx="77" cy="41"/>
            </a:xfrm>
            <a:custGeom>
              <a:avLst/>
              <a:gdLst>
                <a:gd name="T0" fmla="*/ 152 w 154"/>
                <a:gd name="T1" fmla="*/ 77 h 82"/>
                <a:gd name="T2" fmla="*/ 146 w 154"/>
                <a:gd name="T3" fmla="*/ 82 h 82"/>
                <a:gd name="T4" fmla="*/ 142 w 154"/>
                <a:gd name="T5" fmla="*/ 82 h 82"/>
                <a:gd name="T6" fmla="*/ 136 w 154"/>
                <a:gd name="T7" fmla="*/ 81 h 82"/>
                <a:gd name="T8" fmla="*/ 134 w 154"/>
                <a:gd name="T9" fmla="*/ 79 h 82"/>
                <a:gd name="T10" fmla="*/ 130 w 154"/>
                <a:gd name="T11" fmla="*/ 75 h 82"/>
                <a:gd name="T12" fmla="*/ 130 w 154"/>
                <a:gd name="T13" fmla="*/ 72 h 82"/>
                <a:gd name="T14" fmla="*/ 132 w 154"/>
                <a:gd name="T15" fmla="*/ 69 h 82"/>
                <a:gd name="T16" fmla="*/ 134 w 154"/>
                <a:gd name="T17" fmla="*/ 65 h 82"/>
                <a:gd name="T18" fmla="*/ 138 w 154"/>
                <a:gd name="T19" fmla="*/ 63 h 82"/>
                <a:gd name="T20" fmla="*/ 142 w 154"/>
                <a:gd name="T21" fmla="*/ 62 h 82"/>
                <a:gd name="T22" fmla="*/ 146 w 154"/>
                <a:gd name="T23" fmla="*/ 63 h 82"/>
                <a:gd name="T24" fmla="*/ 150 w 154"/>
                <a:gd name="T25" fmla="*/ 67 h 82"/>
                <a:gd name="T26" fmla="*/ 152 w 154"/>
                <a:gd name="T27" fmla="*/ 69 h 82"/>
                <a:gd name="T28" fmla="*/ 154 w 154"/>
                <a:gd name="T29" fmla="*/ 74 h 82"/>
                <a:gd name="T30" fmla="*/ 152 w 154"/>
                <a:gd name="T31" fmla="*/ 77 h 82"/>
                <a:gd name="T32" fmla="*/ 152 w 154"/>
                <a:gd name="T33" fmla="*/ 77 h 82"/>
                <a:gd name="T34" fmla="*/ 99 w 154"/>
                <a:gd name="T35" fmla="*/ 65 h 82"/>
                <a:gd name="T36" fmla="*/ 27 w 154"/>
                <a:gd name="T37" fmla="*/ 35 h 82"/>
                <a:gd name="T38" fmla="*/ 20 w 154"/>
                <a:gd name="T39" fmla="*/ 33 h 82"/>
                <a:gd name="T40" fmla="*/ 14 w 154"/>
                <a:gd name="T41" fmla="*/ 31 h 82"/>
                <a:gd name="T42" fmla="*/ 12 w 154"/>
                <a:gd name="T43" fmla="*/ 31 h 82"/>
                <a:gd name="T44" fmla="*/ 8 w 154"/>
                <a:gd name="T45" fmla="*/ 33 h 82"/>
                <a:gd name="T46" fmla="*/ 6 w 154"/>
                <a:gd name="T47" fmla="*/ 36 h 82"/>
                <a:gd name="T48" fmla="*/ 4 w 154"/>
                <a:gd name="T49" fmla="*/ 40 h 82"/>
                <a:gd name="T50" fmla="*/ 0 w 154"/>
                <a:gd name="T51" fmla="*/ 38 h 82"/>
                <a:gd name="T52" fmla="*/ 20 w 154"/>
                <a:gd name="T53" fmla="*/ 0 h 82"/>
                <a:gd name="T54" fmla="*/ 24 w 154"/>
                <a:gd name="T55" fmla="*/ 0 h 82"/>
                <a:gd name="T56" fmla="*/ 22 w 154"/>
                <a:gd name="T57" fmla="*/ 6 h 82"/>
                <a:gd name="T58" fmla="*/ 22 w 154"/>
                <a:gd name="T59" fmla="*/ 9 h 82"/>
                <a:gd name="T60" fmla="*/ 22 w 154"/>
                <a:gd name="T61" fmla="*/ 12 h 82"/>
                <a:gd name="T62" fmla="*/ 24 w 154"/>
                <a:gd name="T63" fmla="*/ 14 h 82"/>
                <a:gd name="T64" fmla="*/ 27 w 154"/>
                <a:gd name="T65" fmla="*/ 17 h 82"/>
                <a:gd name="T66" fmla="*/ 35 w 154"/>
                <a:gd name="T67" fmla="*/ 21 h 82"/>
                <a:gd name="T68" fmla="*/ 70 w 154"/>
                <a:gd name="T69" fmla="*/ 35 h 82"/>
                <a:gd name="T70" fmla="*/ 82 w 154"/>
                <a:gd name="T71" fmla="*/ 40 h 82"/>
                <a:gd name="T72" fmla="*/ 90 w 154"/>
                <a:gd name="T73" fmla="*/ 41 h 82"/>
                <a:gd name="T74" fmla="*/ 95 w 154"/>
                <a:gd name="T75" fmla="*/ 41 h 82"/>
                <a:gd name="T76" fmla="*/ 97 w 154"/>
                <a:gd name="T77" fmla="*/ 40 h 82"/>
                <a:gd name="T78" fmla="*/ 97 w 154"/>
                <a:gd name="T79" fmla="*/ 38 h 82"/>
                <a:gd name="T80" fmla="*/ 99 w 154"/>
                <a:gd name="T81" fmla="*/ 35 h 82"/>
                <a:gd name="T82" fmla="*/ 99 w 154"/>
                <a:gd name="T83" fmla="*/ 31 h 82"/>
                <a:gd name="T84" fmla="*/ 103 w 154"/>
                <a:gd name="T85" fmla="*/ 33 h 82"/>
                <a:gd name="T86" fmla="*/ 103 w 154"/>
                <a:gd name="T87" fmla="*/ 60 h 82"/>
                <a:gd name="T88" fmla="*/ 99 w 154"/>
                <a:gd name="T89" fmla="*/ 65 h 8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4"/>
                <a:gd name="T136" fmla="*/ 0 h 82"/>
                <a:gd name="T137" fmla="*/ 154 w 154"/>
                <a:gd name="T138" fmla="*/ 82 h 8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4" h="82">
                  <a:moveTo>
                    <a:pt x="152" y="77"/>
                  </a:moveTo>
                  <a:lnTo>
                    <a:pt x="146" y="82"/>
                  </a:lnTo>
                  <a:lnTo>
                    <a:pt x="142" y="82"/>
                  </a:lnTo>
                  <a:lnTo>
                    <a:pt x="136" y="81"/>
                  </a:lnTo>
                  <a:lnTo>
                    <a:pt x="134" y="79"/>
                  </a:lnTo>
                  <a:lnTo>
                    <a:pt x="130" y="75"/>
                  </a:lnTo>
                  <a:lnTo>
                    <a:pt x="130" y="72"/>
                  </a:lnTo>
                  <a:lnTo>
                    <a:pt x="132" y="69"/>
                  </a:lnTo>
                  <a:lnTo>
                    <a:pt x="134" y="65"/>
                  </a:lnTo>
                  <a:lnTo>
                    <a:pt x="138" y="63"/>
                  </a:lnTo>
                  <a:lnTo>
                    <a:pt x="142" y="62"/>
                  </a:lnTo>
                  <a:lnTo>
                    <a:pt x="146" y="63"/>
                  </a:lnTo>
                  <a:lnTo>
                    <a:pt x="150" y="67"/>
                  </a:lnTo>
                  <a:lnTo>
                    <a:pt x="152" y="69"/>
                  </a:lnTo>
                  <a:lnTo>
                    <a:pt x="154" y="74"/>
                  </a:lnTo>
                  <a:lnTo>
                    <a:pt x="152" y="77"/>
                  </a:lnTo>
                  <a:close/>
                  <a:moveTo>
                    <a:pt x="99" y="65"/>
                  </a:moveTo>
                  <a:lnTo>
                    <a:pt x="27" y="35"/>
                  </a:lnTo>
                  <a:lnTo>
                    <a:pt x="20" y="33"/>
                  </a:lnTo>
                  <a:lnTo>
                    <a:pt x="14" y="31"/>
                  </a:lnTo>
                  <a:lnTo>
                    <a:pt x="12" y="31"/>
                  </a:lnTo>
                  <a:lnTo>
                    <a:pt x="8" y="33"/>
                  </a:lnTo>
                  <a:lnTo>
                    <a:pt x="6" y="36"/>
                  </a:lnTo>
                  <a:lnTo>
                    <a:pt x="4" y="40"/>
                  </a:lnTo>
                  <a:lnTo>
                    <a:pt x="0" y="38"/>
                  </a:lnTo>
                  <a:lnTo>
                    <a:pt x="20" y="0"/>
                  </a:lnTo>
                  <a:lnTo>
                    <a:pt x="24" y="0"/>
                  </a:lnTo>
                  <a:lnTo>
                    <a:pt x="22" y="6"/>
                  </a:lnTo>
                  <a:lnTo>
                    <a:pt x="22" y="9"/>
                  </a:lnTo>
                  <a:lnTo>
                    <a:pt x="22" y="12"/>
                  </a:lnTo>
                  <a:lnTo>
                    <a:pt x="24" y="14"/>
                  </a:lnTo>
                  <a:lnTo>
                    <a:pt x="27" y="17"/>
                  </a:lnTo>
                  <a:lnTo>
                    <a:pt x="35" y="21"/>
                  </a:lnTo>
                  <a:lnTo>
                    <a:pt x="70" y="35"/>
                  </a:lnTo>
                  <a:lnTo>
                    <a:pt x="82" y="40"/>
                  </a:lnTo>
                  <a:lnTo>
                    <a:pt x="90" y="41"/>
                  </a:lnTo>
                  <a:lnTo>
                    <a:pt x="95" y="41"/>
                  </a:lnTo>
                  <a:lnTo>
                    <a:pt x="97" y="40"/>
                  </a:lnTo>
                  <a:lnTo>
                    <a:pt x="97" y="38"/>
                  </a:lnTo>
                  <a:lnTo>
                    <a:pt x="99" y="35"/>
                  </a:lnTo>
                  <a:lnTo>
                    <a:pt x="99" y="31"/>
                  </a:lnTo>
                  <a:lnTo>
                    <a:pt x="103" y="33"/>
                  </a:lnTo>
                  <a:lnTo>
                    <a:pt x="103" y="60"/>
                  </a:lnTo>
                  <a:lnTo>
                    <a:pt x="99" y="65"/>
                  </a:lnTo>
                  <a:close/>
                </a:path>
              </a:pathLst>
            </a:custGeom>
            <a:solidFill>
              <a:srgbClr val="000000"/>
            </a:solidFill>
            <a:ln w="9525">
              <a:solidFill>
                <a:srgbClr val="000000"/>
              </a:solidFill>
              <a:prstDash val="solid"/>
              <a:round/>
              <a:headEnd/>
              <a:tailEnd/>
            </a:ln>
          </p:spPr>
          <p:txBody>
            <a:bodyPr/>
            <a:lstStyle/>
            <a:p>
              <a:endParaRPr lang="en-US"/>
            </a:p>
          </p:txBody>
        </p:sp>
        <p:sp>
          <p:nvSpPr>
            <p:cNvPr id="27062" name="Freeform 313"/>
            <p:cNvSpPr>
              <a:spLocks/>
            </p:cNvSpPr>
            <p:nvPr/>
          </p:nvSpPr>
          <p:spPr bwMode="auto">
            <a:xfrm>
              <a:off x="4778" y="2686"/>
              <a:ext cx="65" cy="52"/>
            </a:xfrm>
            <a:custGeom>
              <a:avLst/>
              <a:gdLst>
                <a:gd name="T0" fmla="*/ 110 w 130"/>
                <a:gd name="T1" fmla="*/ 68 h 104"/>
                <a:gd name="T2" fmla="*/ 112 w 130"/>
                <a:gd name="T3" fmla="*/ 85 h 104"/>
                <a:gd name="T4" fmla="*/ 107 w 130"/>
                <a:gd name="T5" fmla="*/ 99 h 104"/>
                <a:gd name="T6" fmla="*/ 93 w 130"/>
                <a:gd name="T7" fmla="*/ 104 h 104"/>
                <a:gd name="T8" fmla="*/ 75 w 130"/>
                <a:gd name="T9" fmla="*/ 102 h 104"/>
                <a:gd name="T10" fmla="*/ 27 w 130"/>
                <a:gd name="T11" fmla="*/ 82 h 104"/>
                <a:gd name="T12" fmla="*/ 13 w 130"/>
                <a:gd name="T13" fmla="*/ 78 h 104"/>
                <a:gd name="T14" fmla="*/ 9 w 130"/>
                <a:gd name="T15" fmla="*/ 80 h 104"/>
                <a:gd name="T16" fmla="*/ 4 w 130"/>
                <a:gd name="T17" fmla="*/ 87 h 104"/>
                <a:gd name="T18" fmla="*/ 21 w 130"/>
                <a:gd name="T19" fmla="*/ 46 h 104"/>
                <a:gd name="T20" fmla="*/ 23 w 130"/>
                <a:gd name="T21" fmla="*/ 49 h 104"/>
                <a:gd name="T22" fmla="*/ 21 w 130"/>
                <a:gd name="T23" fmla="*/ 58 h 104"/>
                <a:gd name="T24" fmla="*/ 25 w 130"/>
                <a:gd name="T25" fmla="*/ 63 h 104"/>
                <a:gd name="T26" fmla="*/ 35 w 130"/>
                <a:gd name="T27" fmla="*/ 68 h 104"/>
                <a:gd name="T28" fmla="*/ 81 w 130"/>
                <a:gd name="T29" fmla="*/ 87 h 104"/>
                <a:gd name="T30" fmla="*/ 97 w 130"/>
                <a:gd name="T31" fmla="*/ 87 h 104"/>
                <a:gd name="T32" fmla="*/ 105 w 130"/>
                <a:gd name="T33" fmla="*/ 70 h 104"/>
                <a:gd name="T34" fmla="*/ 52 w 130"/>
                <a:gd name="T35" fmla="*/ 34 h 104"/>
                <a:gd name="T36" fmla="*/ 41 w 130"/>
                <a:gd name="T37" fmla="*/ 30 h 104"/>
                <a:gd name="T38" fmla="*/ 35 w 130"/>
                <a:gd name="T39" fmla="*/ 32 h 104"/>
                <a:gd name="T40" fmla="*/ 29 w 130"/>
                <a:gd name="T41" fmla="*/ 41 h 104"/>
                <a:gd name="T42" fmla="*/ 46 w 130"/>
                <a:gd name="T43" fmla="*/ 0 h 104"/>
                <a:gd name="T44" fmla="*/ 50 w 130"/>
                <a:gd name="T45" fmla="*/ 3 h 104"/>
                <a:gd name="T46" fmla="*/ 48 w 130"/>
                <a:gd name="T47" fmla="*/ 12 h 104"/>
                <a:gd name="T48" fmla="*/ 60 w 130"/>
                <a:gd name="T49" fmla="*/ 20 h 104"/>
                <a:gd name="T50" fmla="*/ 109 w 130"/>
                <a:gd name="T51" fmla="*/ 41 h 104"/>
                <a:gd name="T52" fmla="*/ 114 w 130"/>
                <a:gd name="T53" fmla="*/ 42 h 104"/>
                <a:gd name="T54" fmla="*/ 120 w 130"/>
                <a:gd name="T55" fmla="*/ 42 h 104"/>
                <a:gd name="T56" fmla="*/ 124 w 130"/>
                <a:gd name="T57" fmla="*/ 39 h 104"/>
                <a:gd name="T58" fmla="*/ 126 w 130"/>
                <a:gd name="T59" fmla="*/ 34 h 104"/>
                <a:gd name="T60" fmla="*/ 128 w 130"/>
                <a:gd name="T61" fmla="*/ 63 h 104"/>
                <a:gd name="T62" fmla="*/ 107 w 130"/>
                <a:gd name="T63" fmla="*/ 58 h 10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0"/>
                <a:gd name="T97" fmla="*/ 0 h 104"/>
                <a:gd name="T98" fmla="*/ 130 w 130"/>
                <a:gd name="T99" fmla="*/ 104 h 10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0" h="104">
                  <a:moveTo>
                    <a:pt x="107" y="58"/>
                  </a:moveTo>
                  <a:lnTo>
                    <a:pt x="110" y="68"/>
                  </a:lnTo>
                  <a:lnTo>
                    <a:pt x="112" y="78"/>
                  </a:lnTo>
                  <a:lnTo>
                    <a:pt x="112" y="85"/>
                  </a:lnTo>
                  <a:lnTo>
                    <a:pt x="110" y="92"/>
                  </a:lnTo>
                  <a:lnTo>
                    <a:pt x="107" y="99"/>
                  </a:lnTo>
                  <a:lnTo>
                    <a:pt x="101" y="102"/>
                  </a:lnTo>
                  <a:lnTo>
                    <a:pt x="93" y="104"/>
                  </a:lnTo>
                  <a:lnTo>
                    <a:pt x="83" y="104"/>
                  </a:lnTo>
                  <a:lnTo>
                    <a:pt x="75" y="102"/>
                  </a:lnTo>
                  <a:lnTo>
                    <a:pt x="66" y="99"/>
                  </a:lnTo>
                  <a:lnTo>
                    <a:pt x="27" y="82"/>
                  </a:lnTo>
                  <a:lnTo>
                    <a:pt x="19" y="80"/>
                  </a:lnTo>
                  <a:lnTo>
                    <a:pt x="13" y="78"/>
                  </a:lnTo>
                  <a:lnTo>
                    <a:pt x="11" y="78"/>
                  </a:lnTo>
                  <a:lnTo>
                    <a:pt x="9" y="80"/>
                  </a:lnTo>
                  <a:lnTo>
                    <a:pt x="7" y="82"/>
                  </a:lnTo>
                  <a:lnTo>
                    <a:pt x="4" y="87"/>
                  </a:lnTo>
                  <a:lnTo>
                    <a:pt x="0" y="85"/>
                  </a:lnTo>
                  <a:lnTo>
                    <a:pt x="21" y="46"/>
                  </a:lnTo>
                  <a:lnTo>
                    <a:pt x="25" y="47"/>
                  </a:lnTo>
                  <a:lnTo>
                    <a:pt x="23" y="49"/>
                  </a:lnTo>
                  <a:lnTo>
                    <a:pt x="21" y="54"/>
                  </a:lnTo>
                  <a:lnTo>
                    <a:pt x="21" y="58"/>
                  </a:lnTo>
                  <a:lnTo>
                    <a:pt x="23" y="61"/>
                  </a:lnTo>
                  <a:lnTo>
                    <a:pt x="25" y="63"/>
                  </a:lnTo>
                  <a:lnTo>
                    <a:pt x="29" y="65"/>
                  </a:lnTo>
                  <a:lnTo>
                    <a:pt x="35" y="68"/>
                  </a:lnTo>
                  <a:lnTo>
                    <a:pt x="72" y="83"/>
                  </a:lnTo>
                  <a:lnTo>
                    <a:pt x="81" y="87"/>
                  </a:lnTo>
                  <a:lnTo>
                    <a:pt x="91" y="88"/>
                  </a:lnTo>
                  <a:lnTo>
                    <a:pt x="97" y="87"/>
                  </a:lnTo>
                  <a:lnTo>
                    <a:pt x="103" y="82"/>
                  </a:lnTo>
                  <a:lnTo>
                    <a:pt x="105" y="70"/>
                  </a:lnTo>
                  <a:lnTo>
                    <a:pt x="101" y="54"/>
                  </a:lnTo>
                  <a:lnTo>
                    <a:pt x="52" y="34"/>
                  </a:lnTo>
                  <a:lnTo>
                    <a:pt x="44" y="32"/>
                  </a:lnTo>
                  <a:lnTo>
                    <a:pt x="41" y="30"/>
                  </a:lnTo>
                  <a:lnTo>
                    <a:pt x="39" y="30"/>
                  </a:lnTo>
                  <a:lnTo>
                    <a:pt x="35" y="32"/>
                  </a:lnTo>
                  <a:lnTo>
                    <a:pt x="33" y="36"/>
                  </a:lnTo>
                  <a:lnTo>
                    <a:pt x="29" y="41"/>
                  </a:lnTo>
                  <a:lnTo>
                    <a:pt x="25" y="39"/>
                  </a:lnTo>
                  <a:lnTo>
                    <a:pt x="46" y="0"/>
                  </a:lnTo>
                  <a:lnTo>
                    <a:pt x="50" y="1"/>
                  </a:lnTo>
                  <a:lnTo>
                    <a:pt x="50" y="3"/>
                  </a:lnTo>
                  <a:lnTo>
                    <a:pt x="48" y="8"/>
                  </a:lnTo>
                  <a:lnTo>
                    <a:pt x="48" y="12"/>
                  </a:lnTo>
                  <a:lnTo>
                    <a:pt x="52" y="17"/>
                  </a:lnTo>
                  <a:lnTo>
                    <a:pt x="60" y="20"/>
                  </a:lnTo>
                  <a:lnTo>
                    <a:pt x="95" y="36"/>
                  </a:lnTo>
                  <a:lnTo>
                    <a:pt x="109" y="41"/>
                  </a:lnTo>
                  <a:lnTo>
                    <a:pt x="112" y="42"/>
                  </a:lnTo>
                  <a:lnTo>
                    <a:pt x="114" y="42"/>
                  </a:lnTo>
                  <a:lnTo>
                    <a:pt x="118" y="44"/>
                  </a:lnTo>
                  <a:lnTo>
                    <a:pt x="120" y="42"/>
                  </a:lnTo>
                  <a:lnTo>
                    <a:pt x="122" y="41"/>
                  </a:lnTo>
                  <a:lnTo>
                    <a:pt x="124" y="39"/>
                  </a:lnTo>
                  <a:lnTo>
                    <a:pt x="126" y="37"/>
                  </a:lnTo>
                  <a:lnTo>
                    <a:pt x="126" y="34"/>
                  </a:lnTo>
                  <a:lnTo>
                    <a:pt x="130" y="34"/>
                  </a:lnTo>
                  <a:lnTo>
                    <a:pt x="128" y="63"/>
                  </a:lnTo>
                  <a:lnTo>
                    <a:pt x="126" y="66"/>
                  </a:lnTo>
                  <a:lnTo>
                    <a:pt x="107" y="58"/>
                  </a:lnTo>
                  <a:close/>
                </a:path>
              </a:pathLst>
            </a:custGeom>
            <a:solidFill>
              <a:srgbClr val="000000"/>
            </a:solidFill>
            <a:ln w="9525">
              <a:solidFill>
                <a:srgbClr val="000000"/>
              </a:solidFill>
              <a:prstDash val="solid"/>
              <a:round/>
              <a:headEnd/>
              <a:tailEnd/>
            </a:ln>
          </p:spPr>
          <p:txBody>
            <a:bodyPr/>
            <a:lstStyle/>
            <a:p>
              <a:endParaRPr lang="en-US"/>
            </a:p>
          </p:txBody>
        </p:sp>
        <p:sp>
          <p:nvSpPr>
            <p:cNvPr id="27063" name="Freeform 314"/>
            <p:cNvSpPr>
              <a:spLocks/>
            </p:cNvSpPr>
            <p:nvPr/>
          </p:nvSpPr>
          <p:spPr bwMode="auto">
            <a:xfrm>
              <a:off x="4751" y="2729"/>
              <a:ext cx="90" cy="62"/>
            </a:xfrm>
            <a:custGeom>
              <a:avLst/>
              <a:gdLst>
                <a:gd name="T0" fmla="*/ 86 w 181"/>
                <a:gd name="T1" fmla="*/ 51 h 124"/>
                <a:gd name="T2" fmla="*/ 97 w 181"/>
                <a:gd name="T3" fmla="*/ 89 h 124"/>
                <a:gd name="T4" fmla="*/ 99 w 181"/>
                <a:gd name="T5" fmla="*/ 94 h 124"/>
                <a:gd name="T6" fmla="*/ 103 w 181"/>
                <a:gd name="T7" fmla="*/ 94 h 124"/>
                <a:gd name="T8" fmla="*/ 107 w 181"/>
                <a:gd name="T9" fmla="*/ 92 h 124"/>
                <a:gd name="T10" fmla="*/ 113 w 181"/>
                <a:gd name="T11" fmla="*/ 90 h 124"/>
                <a:gd name="T12" fmla="*/ 88 w 181"/>
                <a:gd name="T13" fmla="*/ 123 h 124"/>
                <a:gd name="T14" fmla="*/ 94 w 181"/>
                <a:gd name="T15" fmla="*/ 111 h 124"/>
                <a:gd name="T16" fmla="*/ 92 w 181"/>
                <a:gd name="T17" fmla="*/ 97 h 124"/>
                <a:gd name="T18" fmla="*/ 43 w 181"/>
                <a:gd name="T19" fmla="*/ 73 h 124"/>
                <a:gd name="T20" fmla="*/ 20 w 181"/>
                <a:gd name="T21" fmla="*/ 77 h 124"/>
                <a:gd name="T22" fmla="*/ 10 w 181"/>
                <a:gd name="T23" fmla="*/ 82 h 124"/>
                <a:gd name="T24" fmla="*/ 4 w 181"/>
                <a:gd name="T25" fmla="*/ 89 h 124"/>
                <a:gd name="T26" fmla="*/ 24 w 181"/>
                <a:gd name="T27" fmla="*/ 49 h 124"/>
                <a:gd name="T28" fmla="*/ 26 w 181"/>
                <a:gd name="T29" fmla="*/ 54 h 124"/>
                <a:gd name="T30" fmla="*/ 27 w 181"/>
                <a:gd name="T31" fmla="*/ 58 h 124"/>
                <a:gd name="T32" fmla="*/ 31 w 181"/>
                <a:gd name="T33" fmla="*/ 60 h 124"/>
                <a:gd name="T34" fmla="*/ 86 w 181"/>
                <a:gd name="T35" fmla="*/ 51 h 124"/>
                <a:gd name="T36" fmla="*/ 49 w 181"/>
                <a:gd name="T37" fmla="*/ 34 h 124"/>
                <a:gd name="T38" fmla="*/ 43 w 181"/>
                <a:gd name="T39" fmla="*/ 32 h 124"/>
                <a:gd name="T40" fmla="*/ 37 w 181"/>
                <a:gd name="T41" fmla="*/ 36 h 124"/>
                <a:gd name="T42" fmla="*/ 29 w 181"/>
                <a:gd name="T43" fmla="*/ 39 h 124"/>
                <a:gd name="T44" fmla="*/ 57 w 181"/>
                <a:gd name="T45" fmla="*/ 2 h 124"/>
                <a:gd name="T46" fmla="*/ 55 w 181"/>
                <a:gd name="T47" fmla="*/ 12 h 124"/>
                <a:gd name="T48" fmla="*/ 55 w 181"/>
                <a:gd name="T49" fmla="*/ 15 h 124"/>
                <a:gd name="T50" fmla="*/ 66 w 181"/>
                <a:gd name="T51" fmla="*/ 22 h 124"/>
                <a:gd name="T52" fmla="*/ 160 w 181"/>
                <a:gd name="T53" fmla="*/ 66 h 124"/>
                <a:gd name="T54" fmla="*/ 165 w 181"/>
                <a:gd name="T55" fmla="*/ 70 h 124"/>
                <a:gd name="T56" fmla="*/ 173 w 181"/>
                <a:gd name="T57" fmla="*/ 68 h 124"/>
                <a:gd name="T58" fmla="*/ 175 w 181"/>
                <a:gd name="T59" fmla="*/ 63 h 124"/>
                <a:gd name="T60" fmla="*/ 181 w 181"/>
                <a:gd name="T61" fmla="*/ 61 h 124"/>
                <a:gd name="T62" fmla="*/ 175 w 181"/>
                <a:gd name="T63" fmla="*/ 92 h 1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1"/>
                <a:gd name="T97" fmla="*/ 0 h 124"/>
                <a:gd name="T98" fmla="*/ 181 w 181"/>
                <a:gd name="T99" fmla="*/ 124 h 1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1" h="124">
                  <a:moveTo>
                    <a:pt x="175" y="92"/>
                  </a:moveTo>
                  <a:lnTo>
                    <a:pt x="86" y="51"/>
                  </a:lnTo>
                  <a:lnTo>
                    <a:pt x="96" y="80"/>
                  </a:lnTo>
                  <a:lnTo>
                    <a:pt x="97" y="89"/>
                  </a:lnTo>
                  <a:lnTo>
                    <a:pt x="99" y="92"/>
                  </a:lnTo>
                  <a:lnTo>
                    <a:pt x="99" y="94"/>
                  </a:lnTo>
                  <a:lnTo>
                    <a:pt x="101" y="94"/>
                  </a:lnTo>
                  <a:lnTo>
                    <a:pt x="103" y="94"/>
                  </a:lnTo>
                  <a:lnTo>
                    <a:pt x="105" y="94"/>
                  </a:lnTo>
                  <a:lnTo>
                    <a:pt x="107" y="92"/>
                  </a:lnTo>
                  <a:lnTo>
                    <a:pt x="109" y="90"/>
                  </a:lnTo>
                  <a:lnTo>
                    <a:pt x="113" y="90"/>
                  </a:lnTo>
                  <a:lnTo>
                    <a:pt x="92" y="124"/>
                  </a:lnTo>
                  <a:lnTo>
                    <a:pt x="88" y="123"/>
                  </a:lnTo>
                  <a:lnTo>
                    <a:pt x="92" y="118"/>
                  </a:lnTo>
                  <a:lnTo>
                    <a:pt x="94" y="111"/>
                  </a:lnTo>
                  <a:lnTo>
                    <a:pt x="94" y="104"/>
                  </a:lnTo>
                  <a:lnTo>
                    <a:pt x="92" y="97"/>
                  </a:lnTo>
                  <a:lnTo>
                    <a:pt x="84" y="66"/>
                  </a:lnTo>
                  <a:lnTo>
                    <a:pt x="43" y="73"/>
                  </a:lnTo>
                  <a:lnTo>
                    <a:pt x="29" y="75"/>
                  </a:lnTo>
                  <a:lnTo>
                    <a:pt x="20" y="77"/>
                  </a:lnTo>
                  <a:lnTo>
                    <a:pt x="14" y="80"/>
                  </a:lnTo>
                  <a:lnTo>
                    <a:pt x="10" y="82"/>
                  </a:lnTo>
                  <a:lnTo>
                    <a:pt x="8" y="83"/>
                  </a:lnTo>
                  <a:lnTo>
                    <a:pt x="4" y="89"/>
                  </a:lnTo>
                  <a:lnTo>
                    <a:pt x="0" y="87"/>
                  </a:lnTo>
                  <a:lnTo>
                    <a:pt x="24" y="49"/>
                  </a:lnTo>
                  <a:lnTo>
                    <a:pt x="27" y="51"/>
                  </a:lnTo>
                  <a:lnTo>
                    <a:pt x="26" y="54"/>
                  </a:lnTo>
                  <a:lnTo>
                    <a:pt x="26" y="56"/>
                  </a:lnTo>
                  <a:lnTo>
                    <a:pt x="27" y="58"/>
                  </a:lnTo>
                  <a:lnTo>
                    <a:pt x="31" y="60"/>
                  </a:lnTo>
                  <a:lnTo>
                    <a:pt x="37" y="58"/>
                  </a:lnTo>
                  <a:lnTo>
                    <a:pt x="86" y="51"/>
                  </a:lnTo>
                  <a:lnTo>
                    <a:pt x="57" y="37"/>
                  </a:lnTo>
                  <a:lnTo>
                    <a:pt x="49" y="34"/>
                  </a:lnTo>
                  <a:lnTo>
                    <a:pt x="45" y="32"/>
                  </a:lnTo>
                  <a:lnTo>
                    <a:pt x="43" y="32"/>
                  </a:lnTo>
                  <a:lnTo>
                    <a:pt x="39" y="34"/>
                  </a:lnTo>
                  <a:lnTo>
                    <a:pt x="37" y="36"/>
                  </a:lnTo>
                  <a:lnTo>
                    <a:pt x="33" y="41"/>
                  </a:lnTo>
                  <a:lnTo>
                    <a:pt x="29" y="39"/>
                  </a:lnTo>
                  <a:lnTo>
                    <a:pt x="55" y="0"/>
                  </a:lnTo>
                  <a:lnTo>
                    <a:pt x="57" y="2"/>
                  </a:lnTo>
                  <a:lnTo>
                    <a:pt x="55" y="7"/>
                  </a:lnTo>
                  <a:lnTo>
                    <a:pt x="55" y="12"/>
                  </a:lnTo>
                  <a:lnTo>
                    <a:pt x="55" y="14"/>
                  </a:lnTo>
                  <a:lnTo>
                    <a:pt x="55" y="15"/>
                  </a:lnTo>
                  <a:lnTo>
                    <a:pt x="59" y="19"/>
                  </a:lnTo>
                  <a:lnTo>
                    <a:pt x="66" y="22"/>
                  </a:lnTo>
                  <a:lnTo>
                    <a:pt x="146" y="61"/>
                  </a:lnTo>
                  <a:lnTo>
                    <a:pt x="160" y="66"/>
                  </a:lnTo>
                  <a:lnTo>
                    <a:pt x="164" y="68"/>
                  </a:lnTo>
                  <a:lnTo>
                    <a:pt x="165" y="70"/>
                  </a:lnTo>
                  <a:lnTo>
                    <a:pt x="171" y="70"/>
                  </a:lnTo>
                  <a:lnTo>
                    <a:pt x="173" y="68"/>
                  </a:lnTo>
                  <a:lnTo>
                    <a:pt x="175" y="66"/>
                  </a:lnTo>
                  <a:lnTo>
                    <a:pt x="175" y="63"/>
                  </a:lnTo>
                  <a:lnTo>
                    <a:pt x="177" y="60"/>
                  </a:lnTo>
                  <a:lnTo>
                    <a:pt x="181" y="61"/>
                  </a:lnTo>
                  <a:lnTo>
                    <a:pt x="177" y="89"/>
                  </a:lnTo>
                  <a:lnTo>
                    <a:pt x="175" y="92"/>
                  </a:lnTo>
                  <a:close/>
                </a:path>
              </a:pathLst>
            </a:custGeom>
            <a:solidFill>
              <a:srgbClr val="000000"/>
            </a:solidFill>
            <a:ln w="9525">
              <a:solidFill>
                <a:srgbClr val="000000"/>
              </a:solidFill>
              <a:prstDash val="solid"/>
              <a:round/>
              <a:headEnd/>
              <a:tailEnd/>
            </a:ln>
          </p:spPr>
          <p:txBody>
            <a:bodyPr/>
            <a:lstStyle/>
            <a:p>
              <a:endParaRPr lang="en-US"/>
            </a:p>
          </p:txBody>
        </p:sp>
        <p:sp>
          <p:nvSpPr>
            <p:cNvPr id="27064" name="Freeform 315"/>
            <p:cNvSpPr>
              <a:spLocks noEditPoints="1"/>
            </p:cNvSpPr>
            <p:nvPr/>
          </p:nvSpPr>
          <p:spPr bwMode="auto">
            <a:xfrm>
              <a:off x="4737" y="2774"/>
              <a:ext cx="74" cy="47"/>
            </a:xfrm>
            <a:custGeom>
              <a:avLst/>
              <a:gdLst>
                <a:gd name="T0" fmla="*/ 146 w 148"/>
                <a:gd name="T1" fmla="*/ 89 h 94"/>
                <a:gd name="T2" fmla="*/ 144 w 148"/>
                <a:gd name="T3" fmla="*/ 91 h 94"/>
                <a:gd name="T4" fmla="*/ 140 w 148"/>
                <a:gd name="T5" fmla="*/ 92 h 94"/>
                <a:gd name="T6" fmla="*/ 136 w 148"/>
                <a:gd name="T7" fmla="*/ 94 h 94"/>
                <a:gd name="T8" fmla="*/ 132 w 148"/>
                <a:gd name="T9" fmla="*/ 92 h 94"/>
                <a:gd name="T10" fmla="*/ 128 w 148"/>
                <a:gd name="T11" fmla="*/ 89 h 94"/>
                <a:gd name="T12" fmla="*/ 126 w 148"/>
                <a:gd name="T13" fmla="*/ 86 h 94"/>
                <a:gd name="T14" fmla="*/ 126 w 148"/>
                <a:gd name="T15" fmla="*/ 82 h 94"/>
                <a:gd name="T16" fmla="*/ 128 w 148"/>
                <a:gd name="T17" fmla="*/ 79 h 94"/>
                <a:gd name="T18" fmla="*/ 130 w 148"/>
                <a:gd name="T19" fmla="*/ 75 h 94"/>
                <a:gd name="T20" fmla="*/ 134 w 148"/>
                <a:gd name="T21" fmla="*/ 74 h 94"/>
                <a:gd name="T22" fmla="*/ 140 w 148"/>
                <a:gd name="T23" fmla="*/ 74 h 94"/>
                <a:gd name="T24" fmla="*/ 144 w 148"/>
                <a:gd name="T25" fmla="*/ 75 h 94"/>
                <a:gd name="T26" fmla="*/ 146 w 148"/>
                <a:gd name="T27" fmla="*/ 79 h 94"/>
                <a:gd name="T28" fmla="*/ 148 w 148"/>
                <a:gd name="T29" fmla="*/ 80 h 94"/>
                <a:gd name="T30" fmla="*/ 148 w 148"/>
                <a:gd name="T31" fmla="*/ 86 h 94"/>
                <a:gd name="T32" fmla="*/ 146 w 148"/>
                <a:gd name="T33" fmla="*/ 89 h 94"/>
                <a:gd name="T34" fmla="*/ 146 w 148"/>
                <a:gd name="T35" fmla="*/ 89 h 94"/>
                <a:gd name="T36" fmla="*/ 97 w 148"/>
                <a:gd name="T37" fmla="*/ 72 h 94"/>
                <a:gd name="T38" fmla="*/ 27 w 148"/>
                <a:gd name="T39" fmla="*/ 36 h 94"/>
                <a:gd name="T40" fmla="*/ 19 w 148"/>
                <a:gd name="T41" fmla="*/ 33 h 94"/>
                <a:gd name="T42" fmla="*/ 16 w 148"/>
                <a:gd name="T43" fmla="*/ 31 h 94"/>
                <a:gd name="T44" fmla="*/ 10 w 148"/>
                <a:gd name="T45" fmla="*/ 31 h 94"/>
                <a:gd name="T46" fmla="*/ 8 w 148"/>
                <a:gd name="T47" fmla="*/ 34 h 94"/>
                <a:gd name="T48" fmla="*/ 4 w 148"/>
                <a:gd name="T49" fmla="*/ 38 h 94"/>
                <a:gd name="T50" fmla="*/ 0 w 148"/>
                <a:gd name="T51" fmla="*/ 36 h 94"/>
                <a:gd name="T52" fmla="*/ 25 w 148"/>
                <a:gd name="T53" fmla="*/ 0 h 94"/>
                <a:gd name="T54" fmla="*/ 29 w 148"/>
                <a:gd name="T55" fmla="*/ 2 h 94"/>
                <a:gd name="T56" fmla="*/ 25 w 148"/>
                <a:gd name="T57" fmla="*/ 5 h 94"/>
                <a:gd name="T58" fmla="*/ 25 w 148"/>
                <a:gd name="T59" fmla="*/ 9 h 94"/>
                <a:gd name="T60" fmla="*/ 25 w 148"/>
                <a:gd name="T61" fmla="*/ 12 h 94"/>
                <a:gd name="T62" fmla="*/ 27 w 148"/>
                <a:gd name="T63" fmla="*/ 14 h 94"/>
                <a:gd name="T64" fmla="*/ 29 w 148"/>
                <a:gd name="T65" fmla="*/ 17 h 94"/>
                <a:gd name="T66" fmla="*/ 37 w 148"/>
                <a:gd name="T67" fmla="*/ 21 h 94"/>
                <a:gd name="T68" fmla="*/ 70 w 148"/>
                <a:gd name="T69" fmla="*/ 39 h 94"/>
                <a:gd name="T70" fmla="*/ 82 w 148"/>
                <a:gd name="T71" fmla="*/ 45 h 94"/>
                <a:gd name="T72" fmla="*/ 89 w 148"/>
                <a:gd name="T73" fmla="*/ 48 h 94"/>
                <a:gd name="T74" fmla="*/ 95 w 148"/>
                <a:gd name="T75" fmla="*/ 48 h 94"/>
                <a:gd name="T76" fmla="*/ 97 w 148"/>
                <a:gd name="T77" fmla="*/ 46 h 94"/>
                <a:gd name="T78" fmla="*/ 97 w 148"/>
                <a:gd name="T79" fmla="*/ 45 h 94"/>
                <a:gd name="T80" fmla="*/ 99 w 148"/>
                <a:gd name="T81" fmla="*/ 43 h 94"/>
                <a:gd name="T82" fmla="*/ 101 w 148"/>
                <a:gd name="T83" fmla="*/ 39 h 94"/>
                <a:gd name="T84" fmla="*/ 105 w 148"/>
                <a:gd name="T85" fmla="*/ 39 h 94"/>
                <a:gd name="T86" fmla="*/ 99 w 148"/>
                <a:gd name="T87" fmla="*/ 68 h 94"/>
                <a:gd name="T88" fmla="*/ 97 w 148"/>
                <a:gd name="T89" fmla="*/ 72 h 9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
                <a:gd name="T136" fmla="*/ 0 h 94"/>
                <a:gd name="T137" fmla="*/ 148 w 148"/>
                <a:gd name="T138" fmla="*/ 94 h 9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 h="94">
                  <a:moveTo>
                    <a:pt x="146" y="89"/>
                  </a:moveTo>
                  <a:lnTo>
                    <a:pt x="144" y="91"/>
                  </a:lnTo>
                  <a:lnTo>
                    <a:pt x="140" y="92"/>
                  </a:lnTo>
                  <a:lnTo>
                    <a:pt x="136" y="94"/>
                  </a:lnTo>
                  <a:lnTo>
                    <a:pt x="132" y="92"/>
                  </a:lnTo>
                  <a:lnTo>
                    <a:pt x="128" y="89"/>
                  </a:lnTo>
                  <a:lnTo>
                    <a:pt x="126" y="86"/>
                  </a:lnTo>
                  <a:lnTo>
                    <a:pt x="126" y="82"/>
                  </a:lnTo>
                  <a:lnTo>
                    <a:pt x="128" y="79"/>
                  </a:lnTo>
                  <a:lnTo>
                    <a:pt x="130" y="75"/>
                  </a:lnTo>
                  <a:lnTo>
                    <a:pt x="134" y="74"/>
                  </a:lnTo>
                  <a:lnTo>
                    <a:pt x="140" y="74"/>
                  </a:lnTo>
                  <a:lnTo>
                    <a:pt x="144" y="75"/>
                  </a:lnTo>
                  <a:lnTo>
                    <a:pt x="146" y="79"/>
                  </a:lnTo>
                  <a:lnTo>
                    <a:pt x="148" y="80"/>
                  </a:lnTo>
                  <a:lnTo>
                    <a:pt x="148" y="86"/>
                  </a:lnTo>
                  <a:lnTo>
                    <a:pt x="146" y="89"/>
                  </a:lnTo>
                  <a:close/>
                  <a:moveTo>
                    <a:pt x="97" y="72"/>
                  </a:moveTo>
                  <a:lnTo>
                    <a:pt x="27" y="36"/>
                  </a:lnTo>
                  <a:lnTo>
                    <a:pt x="19" y="33"/>
                  </a:lnTo>
                  <a:lnTo>
                    <a:pt x="16" y="31"/>
                  </a:lnTo>
                  <a:lnTo>
                    <a:pt x="10" y="31"/>
                  </a:lnTo>
                  <a:lnTo>
                    <a:pt x="8" y="34"/>
                  </a:lnTo>
                  <a:lnTo>
                    <a:pt x="4" y="38"/>
                  </a:lnTo>
                  <a:lnTo>
                    <a:pt x="0" y="36"/>
                  </a:lnTo>
                  <a:lnTo>
                    <a:pt x="25" y="0"/>
                  </a:lnTo>
                  <a:lnTo>
                    <a:pt x="29" y="2"/>
                  </a:lnTo>
                  <a:lnTo>
                    <a:pt x="25" y="5"/>
                  </a:lnTo>
                  <a:lnTo>
                    <a:pt x="25" y="9"/>
                  </a:lnTo>
                  <a:lnTo>
                    <a:pt x="25" y="12"/>
                  </a:lnTo>
                  <a:lnTo>
                    <a:pt x="27" y="14"/>
                  </a:lnTo>
                  <a:lnTo>
                    <a:pt x="29" y="17"/>
                  </a:lnTo>
                  <a:lnTo>
                    <a:pt x="37" y="21"/>
                  </a:lnTo>
                  <a:lnTo>
                    <a:pt x="70" y="39"/>
                  </a:lnTo>
                  <a:lnTo>
                    <a:pt x="82" y="45"/>
                  </a:lnTo>
                  <a:lnTo>
                    <a:pt x="89" y="48"/>
                  </a:lnTo>
                  <a:lnTo>
                    <a:pt x="95" y="48"/>
                  </a:lnTo>
                  <a:lnTo>
                    <a:pt x="97" y="46"/>
                  </a:lnTo>
                  <a:lnTo>
                    <a:pt x="97" y="45"/>
                  </a:lnTo>
                  <a:lnTo>
                    <a:pt x="99" y="43"/>
                  </a:lnTo>
                  <a:lnTo>
                    <a:pt x="101" y="39"/>
                  </a:lnTo>
                  <a:lnTo>
                    <a:pt x="105" y="39"/>
                  </a:lnTo>
                  <a:lnTo>
                    <a:pt x="99" y="68"/>
                  </a:lnTo>
                  <a:lnTo>
                    <a:pt x="97" y="72"/>
                  </a:lnTo>
                  <a:close/>
                </a:path>
              </a:pathLst>
            </a:custGeom>
            <a:solidFill>
              <a:srgbClr val="000000"/>
            </a:solidFill>
            <a:ln w="9525">
              <a:solidFill>
                <a:srgbClr val="000000"/>
              </a:solidFill>
              <a:prstDash val="solid"/>
              <a:round/>
              <a:headEnd/>
              <a:tailEnd/>
            </a:ln>
          </p:spPr>
          <p:txBody>
            <a:bodyPr/>
            <a:lstStyle/>
            <a:p>
              <a:endParaRPr lang="en-US"/>
            </a:p>
          </p:txBody>
        </p:sp>
        <p:sp>
          <p:nvSpPr>
            <p:cNvPr id="27065" name="Freeform 316"/>
            <p:cNvSpPr>
              <a:spLocks/>
            </p:cNvSpPr>
            <p:nvPr/>
          </p:nvSpPr>
          <p:spPr bwMode="auto">
            <a:xfrm>
              <a:off x="4706" y="2794"/>
              <a:ext cx="68" cy="55"/>
            </a:xfrm>
            <a:custGeom>
              <a:avLst/>
              <a:gdLst>
                <a:gd name="T0" fmla="*/ 113 w 136"/>
                <a:gd name="T1" fmla="*/ 77 h 111"/>
                <a:gd name="T2" fmla="*/ 111 w 136"/>
                <a:gd name="T3" fmla="*/ 94 h 111"/>
                <a:gd name="T4" fmla="*/ 103 w 136"/>
                <a:gd name="T5" fmla="*/ 106 h 111"/>
                <a:gd name="T6" fmla="*/ 89 w 136"/>
                <a:gd name="T7" fmla="*/ 111 h 111"/>
                <a:gd name="T8" fmla="*/ 72 w 136"/>
                <a:gd name="T9" fmla="*/ 106 h 111"/>
                <a:gd name="T10" fmla="*/ 27 w 136"/>
                <a:gd name="T11" fmla="*/ 81 h 111"/>
                <a:gd name="T12" fmla="*/ 15 w 136"/>
                <a:gd name="T13" fmla="*/ 74 h 111"/>
                <a:gd name="T14" fmla="*/ 10 w 136"/>
                <a:gd name="T15" fmla="*/ 75 h 111"/>
                <a:gd name="T16" fmla="*/ 2 w 136"/>
                <a:gd name="T17" fmla="*/ 82 h 111"/>
                <a:gd name="T18" fmla="*/ 27 w 136"/>
                <a:gd name="T19" fmla="*/ 43 h 111"/>
                <a:gd name="T20" fmla="*/ 29 w 136"/>
                <a:gd name="T21" fmla="*/ 47 h 111"/>
                <a:gd name="T22" fmla="*/ 25 w 136"/>
                <a:gd name="T23" fmla="*/ 55 h 111"/>
                <a:gd name="T24" fmla="*/ 29 w 136"/>
                <a:gd name="T25" fmla="*/ 62 h 111"/>
                <a:gd name="T26" fmla="*/ 37 w 136"/>
                <a:gd name="T27" fmla="*/ 67 h 111"/>
                <a:gd name="T28" fmla="*/ 80 w 136"/>
                <a:gd name="T29" fmla="*/ 93 h 111"/>
                <a:gd name="T30" fmla="*/ 93 w 136"/>
                <a:gd name="T31" fmla="*/ 94 h 111"/>
                <a:gd name="T32" fmla="*/ 101 w 136"/>
                <a:gd name="T33" fmla="*/ 89 h 111"/>
                <a:gd name="T34" fmla="*/ 107 w 136"/>
                <a:gd name="T35" fmla="*/ 77 h 111"/>
                <a:gd name="T36" fmla="*/ 60 w 136"/>
                <a:gd name="T37" fmla="*/ 36 h 111"/>
                <a:gd name="T38" fmla="*/ 48 w 136"/>
                <a:gd name="T39" fmla="*/ 31 h 111"/>
                <a:gd name="T40" fmla="*/ 43 w 136"/>
                <a:gd name="T41" fmla="*/ 33 h 111"/>
                <a:gd name="T42" fmla="*/ 35 w 136"/>
                <a:gd name="T43" fmla="*/ 40 h 111"/>
                <a:gd name="T44" fmla="*/ 60 w 136"/>
                <a:gd name="T45" fmla="*/ 0 h 111"/>
                <a:gd name="T46" fmla="*/ 62 w 136"/>
                <a:gd name="T47" fmla="*/ 6 h 111"/>
                <a:gd name="T48" fmla="*/ 60 w 136"/>
                <a:gd name="T49" fmla="*/ 14 h 111"/>
                <a:gd name="T50" fmla="*/ 70 w 136"/>
                <a:gd name="T51" fmla="*/ 24 h 111"/>
                <a:gd name="T52" fmla="*/ 115 w 136"/>
                <a:gd name="T53" fmla="*/ 50 h 111"/>
                <a:gd name="T54" fmla="*/ 120 w 136"/>
                <a:gd name="T55" fmla="*/ 53 h 111"/>
                <a:gd name="T56" fmla="*/ 128 w 136"/>
                <a:gd name="T57" fmla="*/ 53 h 111"/>
                <a:gd name="T58" fmla="*/ 132 w 136"/>
                <a:gd name="T59" fmla="*/ 48 h 111"/>
                <a:gd name="T60" fmla="*/ 136 w 136"/>
                <a:gd name="T61" fmla="*/ 47 h 111"/>
                <a:gd name="T62" fmla="*/ 126 w 136"/>
                <a:gd name="T63" fmla="*/ 77 h 1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6"/>
                <a:gd name="T97" fmla="*/ 0 h 111"/>
                <a:gd name="T98" fmla="*/ 136 w 136"/>
                <a:gd name="T99" fmla="*/ 111 h 1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6" h="111">
                  <a:moveTo>
                    <a:pt x="109" y="67"/>
                  </a:moveTo>
                  <a:lnTo>
                    <a:pt x="113" y="77"/>
                  </a:lnTo>
                  <a:lnTo>
                    <a:pt x="113" y="87"/>
                  </a:lnTo>
                  <a:lnTo>
                    <a:pt x="111" y="94"/>
                  </a:lnTo>
                  <a:lnTo>
                    <a:pt x="107" y="101"/>
                  </a:lnTo>
                  <a:lnTo>
                    <a:pt x="103" y="106"/>
                  </a:lnTo>
                  <a:lnTo>
                    <a:pt x="97" y="110"/>
                  </a:lnTo>
                  <a:lnTo>
                    <a:pt x="89" y="111"/>
                  </a:lnTo>
                  <a:lnTo>
                    <a:pt x="80" y="110"/>
                  </a:lnTo>
                  <a:lnTo>
                    <a:pt x="72" y="106"/>
                  </a:lnTo>
                  <a:lnTo>
                    <a:pt x="62" y="101"/>
                  </a:lnTo>
                  <a:lnTo>
                    <a:pt x="27" y="81"/>
                  </a:lnTo>
                  <a:lnTo>
                    <a:pt x="19" y="77"/>
                  </a:lnTo>
                  <a:lnTo>
                    <a:pt x="15" y="74"/>
                  </a:lnTo>
                  <a:lnTo>
                    <a:pt x="13" y="74"/>
                  </a:lnTo>
                  <a:lnTo>
                    <a:pt x="10" y="75"/>
                  </a:lnTo>
                  <a:lnTo>
                    <a:pt x="6" y="77"/>
                  </a:lnTo>
                  <a:lnTo>
                    <a:pt x="2" y="82"/>
                  </a:lnTo>
                  <a:lnTo>
                    <a:pt x="0" y="79"/>
                  </a:lnTo>
                  <a:lnTo>
                    <a:pt x="27" y="43"/>
                  </a:lnTo>
                  <a:lnTo>
                    <a:pt x="31" y="45"/>
                  </a:lnTo>
                  <a:lnTo>
                    <a:pt x="29" y="47"/>
                  </a:lnTo>
                  <a:lnTo>
                    <a:pt x="27" y="52"/>
                  </a:lnTo>
                  <a:lnTo>
                    <a:pt x="25" y="55"/>
                  </a:lnTo>
                  <a:lnTo>
                    <a:pt x="27" y="58"/>
                  </a:lnTo>
                  <a:lnTo>
                    <a:pt x="29" y="62"/>
                  </a:lnTo>
                  <a:lnTo>
                    <a:pt x="31" y="64"/>
                  </a:lnTo>
                  <a:lnTo>
                    <a:pt x="37" y="67"/>
                  </a:lnTo>
                  <a:lnTo>
                    <a:pt x="70" y="87"/>
                  </a:lnTo>
                  <a:lnTo>
                    <a:pt x="80" y="93"/>
                  </a:lnTo>
                  <a:lnTo>
                    <a:pt x="89" y="94"/>
                  </a:lnTo>
                  <a:lnTo>
                    <a:pt x="93" y="94"/>
                  </a:lnTo>
                  <a:lnTo>
                    <a:pt x="95" y="94"/>
                  </a:lnTo>
                  <a:lnTo>
                    <a:pt x="101" y="89"/>
                  </a:lnTo>
                  <a:lnTo>
                    <a:pt x="105" y="84"/>
                  </a:lnTo>
                  <a:lnTo>
                    <a:pt x="107" y="77"/>
                  </a:lnTo>
                  <a:lnTo>
                    <a:pt x="105" y="64"/>
                  </a:lnTo>
                  <a:lnTo>
                    <a:pt x="60" y="36"/>
                  </a:lnTo>
                  <a:lnTo>
                    <a:pt x="52" y="33"/>
                  </a:lnTo>
                  <a:lnTo>
                    <a:pt x="48" y="31"/>
                  </a:lnTo>
                  <a:lnTo>
                    <a:pt x="46" y="31"/>
                  </a:lnTo>
                  <a:lnTo>
                    <a:pt x="43" y="33"/>
                  </a:lnTo>
                  <a:lnTo>
                    <a:pt x="39" y="35"/>
                  </a:lnTo>
                  <a:lnTo>
                    <a:pt x="35" y="40"/>
                  </a:lnTo>
                  <a:lnTo>
                    <a:pt x="33" y="38"/>
                  </a:lnTo>
                  <a:lnTo>
                    <a:pt x="60" y="0"/>
                  </a:lnTo>
                  <a:lnTo>
                    <a:pt x="64" y="4"/>
                  </a:lnTo>
                  <a:lnTo>
                    <a:pt x="62" y="6"/>
                  </a:lnTo>
                  <a:lnTo>
                    <a:pt x="60" y="11"/>
                  </a:lnTo>
                  <a:lnTo>
                    <a:pt x="60" y="14"/>
                  </a:lnTo>
                  <a:lnTo>
                    <a:pt x="64" y="19"/>
                  </a:lnTo>
                  <a:lnTo>
                    <a:pt x="70" y="24"/>
                  </a:lnTo>
                  <a:lnTo>
                    <a:pt x="101" y="43"/>
                  </a:lnTo>
                  <a:lnTo>
                    <a:pt x="115" y="50"/>
                  </a:lnTo>
                  <a:lnTo>
                    <a:pt x="118" y="52"/>
                  </a:lnTo>
                  <a:lnTo>
                    <a:pt x="120" y="53"/>
                  </a:lnTo>
                  <a:lnTo>
                    <a:pt x="126" y="53"/>
                  </a:lnTo>
                  <a:lnTo>
                    <a:pt x="128" y="53"/>
                  </a:lnTo>
                  <a:lnTo>
                    <a:pt x="130" y="52"/>
                  </a:lnTo>
                  <a:lnTo>
                    <a:pt x="132" y="48"/>
                  </a:lnTo>
                  <a:lnTo>
                    <a:pt x="132" y="45"/>
                  </a:lnTo>
                  <a:lnTo>
                    <a:pt x="136" y="47"/>
                  </a:lnTo>
                  <a:lnTo>
                    <a:pt x="130" y="74"/>
                  </a:lnTo>
                  <a:lnTo>
                    <a:pt x="126" y="77"/>
                  </a:lnTo>
                  <a:lnTo>
                    <a:pt x="109" y="67"/>
                  </a:lnTo>
                  <a:close/>
                </a:path>
              </a:pathLst>
            </a:custGeom>
            <a:solidFill>
              <a:srgbClr val="000000"/>
            </a:solidFill>
            <a:ln w="9525">
              <a:solidFill>
                <a:srgbClr val="000000"/>
              </a:solidFill>
              <a:prstDash val="solid"/>
              <a:round/>
              <a:headEnd/>
              <a:tailEnd/>
            </a:ln>
          </p:spPr>
          <p:txBody>
            <a:bodyPr/>
            <a:lstStyle/>
            <a:p>
              <a:endParaRPr lang="en-US"/>
            </a:p>
          </p:txBody>
        </p:sp>
        <p:sp>
          <p:nvSpPr>
            <p:cNvPr id="27066" name="Freeform 317"/>
            <p:cNvSpPr>
              <a:spLocks noEditPoints="1"/>
            </p:cNvSpPr>
            <p:nvPr/>
          </p:nvSpPr>
          <p:spPr bwMode="auto">
            <a:xfrm>
              <a:off x="4665" y="2821"/>
              <a:ext cx="67" cy="71"/>
            </a:xfrm>
            <a:custGeom>
              <a:avLst/>
              <a:gdLst>
                <a:gd name="T0" fmla="*/ 101 w 134"/>
                <a:gd name="T1" fmla="*/ 60 h 141"/>
                <a:gd name="T2" fmla="*/ 119 w 134"/>
                <a:gd name="T3" fmla="*/ 65 h 141"/>
                <a:gd name="T4" fmla="*/ 134 w 134"/>
                <a:gd name="T5" fmla="*/ 82 h 141"/>
                <a:gd name="T6" fmla="*/ 134 w 134"/>
                <a:gd name="T7" fmla="*/ 94 h 141"/>
                <a:gd name="T8" fmla="*/ 130 w 134"/>
                <a:gd name="T9" fmla="*/ 106 h 141"/>
                <a:gd name="T10" fmla="*/ 109 w 134"/>
                <a:gd name="T11" fmla="*/ 124 h 141"/>
                <a:gd name="T12" fmla="*/ 80 w 134"/>
                <a:gd name="T13" fmla="*/ 140 h 141"/>
                <a:gd name="T14" fmla="*/ 76 w 134"/>
                <a:gd name="T15" fmla="*/ 141 h 141"/>
                <a:gd name="T16" fmla="*/ 74 w 134"/>
                <a:gd name="T17" fmla="*/ 141 h 141"/>
                <a:gd name="T18" fmla="*/ 72 w 134"/>
                <a:gd name="T19" fmla="*/ 140 h 141"/>
                <a:gd name="T20" fmla="*/ 68 w 134"/>
                <a:gd name="T21" fmla="*/ 136 h 141"/>
                <a:gd name="T22" fmla="*/ 70 w 134"/>
                <a:gd name="T23" fmla="*/ 136 h 141"/>
                <a:gd name="T24" fmla="*/ 74 w 134"/>
                <a:gd name="T25" fmla="*/ 133 h 141"/>
                <a:gd name="T26" fmla="*/ 74 w 134"/>
                <a:gd name="T27" fmla="*/ 123 h 141"/>
                <a:gd name="T28" fmla="*/ 60 w 134"/>
                <a:gd name="T29" fmla="*/ 104 h 141"/>
                <a:gd name="T30" fmla="*/ 58 w 134"/>
                <a:gd name="T31" fmla="*/ 92 h 141"/>
                <a:gd name="T32" fmla="*/ 68 w 134"/>
                <a:gd name="T33" fmla="*/ 75 h 141"/>
                <a:gd name="T34" fmla="*/ 80 w 134"/>
                <a:gd name="T35" fmla="*/ 66 h 141"/>
                <a:gd name="T36" fmla="*/ 88 w 134"/>
                <a:gd name="T37" fmla="*/ 58 h 141"/>
                <a:gd name="T38" fmla="*/ 88 w 134"/>
                <a:gd name="T39" fmla="*/ 51 h 141"/>
                <a:gd name="T40" fmla="*/ 84 w 134"/>
                <a:gd name="T41" fmla="*/ 48 h 141"/>
                <a:gd name="T42" fmla="*/ 78 w 134"/>
                <a:gd name="T43" fmla="*/ 49 h 141"/>
                <a:gd name="T44" fmla="*/ 70 w 134"/>
                <a:gd name="T45" fmla="*/ 53 h 141"/>
                <a:gd name="T46" fmla="*/ 49 w 134"/>
                <a:gd name="T47" fmla="*/ 68 h 141"/>
                <a:gd name="T48" fmla="*/ 31 w 134"/>
                <a:gd name="T49" fmla="*/ 77 h 141"/>
                <a:gd name="T50" fmla="*/ 14 w 134"/>
                <a:gd name="T51" fmla="*/ 77 h 141"/>
                <a:gd name="T52" fmla="*/ 2 w 134"/>
                <a:gd name="T53" fmla="*/ 61 h 141"/>
                <a:gd name="T54" fmla="*/ 2 w 134"/>
                <a:gd name="T55" fmla="*/ 39 h 141"/>
                <a:gd name="T56" fmla="*/ 16 w 134"/>
                <a:gd name="T57" fmla="*/ 22 h 141"/>
                <a:gd name="T58" fmla="*/ 41 w 134"/>
                <a:gd name="T59" fmla="*/ 3 h 141"/>
                <a:gd name="T60" fmla="*/ 58 w 134"/>
                <a:gd name="T61" fmla="*/ 0 h 141"/>
                <a:gd name="T62" fmla="*/ 72 w 134"/>
                <a:gd name="T63" fmla="*/ 2 h 141"/>
                <a:gd name="T64" fmla="*/ 74 w 134"/>
                <a:gd name="T65" fmla="*/ 7 h 141"/>
                <a:gd name="T66" fmla="*/ 76 w 134"/>
                <a:gd name="T67" fmla="*/ 19 h 141"/>
                <a:gd name="T68" fmla="*/ 76 w 134"/>
                <a:gd name="T69" fmla="*/ 22 h 141"/>
                <a:gd name="T70" fmla="*/ 80 w 134"/>
                <a:gd name="T71" fmla="*/ 32 h 141"/>
                <a:gd name="T72" fmla="*/ 90 w 134"/>
                <a:gd name="T73" fmla="*/ 34 h 141"/>
                <a:gd name="T74" fmla="*/ 93 w 134"/>
                <a:gd name="T75" fmla="*/ 39 h 141"/>
                <a:gd name="T76" fmla="*/ 93 w 134"/>
                <a:gd name="T77" fmla="*/ 49 h 141"/>
                <a:gd name="T78" fmla="*/ 92 w 134"/>
                <a:gd name="T79" fmla="*/ 61 h 141"/>
                <a:gd name="T80" fmla="*/ 123 w 134"/>
                <a:gd name="T81" fmla="*/ 107 h 141"/>
                <a:gd name="T82" fmla="*/ 123 w 134"/>
                <a:gd name="T83" fmla="*/ 94 h 141"/>
                <a:gd name="T84" fmla="*/ 103 w 134"/>
                <a:gd name="T85" fmla="*/ 75 h 141"/>
                <a:gd name="T86" fmla="*/ 84 w 134"/>
                <a:gd name="T87" fmla="*/ 70 h 141"/>
                <a:gd name="T88" fmla="*/ 72 w 134"/>
                <a:gd name="T89" fmla="*/ 80 h 141"/>
                <a:gd name="T90" fmla="*/ 72 w 134"/>
                <a:gd name="T91" fmla="*/ 94 h 141"/>
                <a:gd name="T92" fmla="*/ 84 w 134"/>
                <a:gd name="T93" fmla="*/ 107 h 141"/>
                <a:gd name="T94" fmla="*/ 101 w 134"/>
                <a:gd name="T95" fmla="*/ 116 h 141"/>
                <a:gd name="T96" fmla="*/ 117 w 134"/>
                <a:gd name="T97" fmla="*/ 113 h 141"/>
                <a:gd name="T98" fmla="*/ 70 w 134"/>
                <a:gd name="T99" fmla="*/ 36 h 141"/>
                <a:gd name="T100" fmla="*/ 68 w 134"/>
                <a:gd name="T101" fmla="*/ 24 h 141"/>
                <a:gd name="T102" fmla="*/ 64 w 134"/>
                <a:gd name="T103" fmla="*/ 17 h 141"/>
                <a:gd name="T104" fmla="*/ 55 w 134"/>
                <a:gd name="T105" fmla="*/ 14 h 141"/>
                <a:gd name="T106" fmla="*/ 25 w 134"/>
                <a:gd name="T107" fmla="*/ 27 h 141"/>
                <a:gd name="T108" fmla="*/ 8 w 134"/>
                <a:gd name="T109" fmla="*/ 49 h 141"/>
                <a:gd name="T110" fmla="*/ 10 w 134"/>
                <a:gd name="T111" fmla="*/ 65 h 141"/>
                <a:gd name="T112" fmla="*/ 20 w 134"/>
                <a:gd name="T113" fmla="*/ 66 h 141"/>
                <a:gd name="T114" fmla="*/ 39 w 134"/>
                <a:gd name="T115" fmla="*/ 56 h 141"/>
                <a:gd name="T116" fmla="*/ 70 w 134"/>
                <a:gd name="T117" fmla="*/ 36 h 1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4"/>
                <a:gd name="T178" fmla="*/ 0 h 141"/>
                <a:gd name="T179" fmla="*/ 134 w 134"/>
                <a:gd name="T180" fmla="*/ 141 h 14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4" h="141">
                  <a:moveTo>
                    <a:pt x="92" y="61"/>
                  </a:moveTo>
                  <a:lnTo>
                    <a:pt x="101" y="60"/>
                  </a:lnTo>
                  <a:lnTo>
                    <a:pt x="111" y="61"/>
                  </a:lnTo>
                  <a:lnTo>
                    <a:pt x="119" y="65"/>
                  </a:lnTo>
                  <a:lnTo>
                    <a:pt x="127" y="70"/>
                  </a:lnTo>
                  <a:lnTo>
                    <a:pt x="134" y="82"/>
                  </a:lnTo>
                  <a:lnTo>
                    <a:pt x="134" y="87"/>
                  </a:lnTo>
                  <a:lnTo>
                    <a:pt x="134" y="94"/>
                  </a:lnTo>
                  <a:lnTo>
                    <a:pt x="132" y="101"/>
                  </a:lnTo>
                  <a:lnTo>
                    <a:pt x="130" y="106"/>
                  </a:lnTo>
                  <a:lnTo>
                    <a:pt x="119" y="118"/>
                  </a:lnTo>
                  <a:lnTo>
                    <a:pt x="109" y="124"/>
                  </a:lnTo>
                  <a:lnTo>
                    <a:pt x="95" y="126"/>
                  </a:lnTo>
                  <a:lnTo>
                    <a:pt x="80" y="140"/>
                  </a:lnTo>
                  <a:lnTo>
                    <a:pt x="78" y="141"/>
                  </a:lnTo>
                  <a:lnTo>
                    <a:pt x="76" y="141"/>
                  </a:lnTo>
                  <a:lnTo>
                    <a:pt x="74" y="141"/>
                  </a:lnTo>
                  <a:lnTo>
                    <a:pt x="72" y="140"/>
                  </a:lnTo>
                  <a:lnTo>
                    <a:pt x="70" y="138"/>
                  </a:lnTo>
                  <a:lnTo>
                    <a:pt x="68" y="136"/>
                  </a:lnTo>
                  <a:lnTo>
                    <a:pt x="70" y="136"/>
                  </a:lnTo>
                  <a:lnTo>
                    <a:pt x="70" y="135"/>
                  </a:lnTo>
                  <a:lnTo>
                    <a:pt x="74" y="133"/>
                  </a:lnTo>
                  <a:lnTo>
                    <a:pt x="84" y="124"/>
                  </a:lnTo>
                  <a:lnTo>
                    <a:pt x="74" y="123"/>
                  </a:lnTo>
                  <a:lnTo>
                    <a:pt x="66" y="114"/>
                  </a:lnTo>
                  <a:lnTo>
                    <a:pt x="60" y="104"/>
                  </a:lnTo>
                  <a:lnTo>
                    <a:pt x="58" y="99"/>
                  </a:lnTo>
                  <a:lnTo>
                    <a:pt x="58" y="92"/>
                  </a:lnTo>
                  <a:lnTo>
                    <a:pt x="64" y="80"/>
                  </a:lnTo>
                  <a:lnTo>
                    <a:pt x="68" y="75"/>
                  </a:lnTo>
                  <a:lnTo>
                    <a:pt x="74" y="70"/>
                  </a:lnTo>
                  <a:lnTo>
                    <a:pt x="80" y="66"/>
                  </a:lnTo>
                  <a:lnTo>
                    <a:pt x="88" y="63"/>
                  </a:lnTo>
                  <a:lnTo>
                    <a:pt x="88" y="58"/>
                  </a:lnTo>
                  <a:lnTo>
                    <a:pt x="88" y="55"/>
                  </a:lnTo>
                  <a:lnTo>
                    <a:pt x="88" y="51"/>
                  </a:lnTo>
                  <a:lnTo>
                    <a:pt x="86" y="49"/>
                  </a:lnTo>
                  <a:lnTo>
                    <a:pt x="84" y="48"/>
                  </a:lnTo>
                  <a:lnTo>
                    <a:pt x="82" y="48"/>
                  </a:lnTo>
                  <a:lnTo>
                    <a:pt x="78" y="49"/>
                  </a:lnTo>
                  <a:lnTo>
                    <a:pt x="74" y="49"/>
                  </a:lnTo>
                  <a:lnTo>
                    <a:pt x="70" y="53"/>
                  </a:lnTo>
                  <a:lnTo>
                    <a:pt x="62" y="58"/>
                  </a:lnTo>
                  <a:lnTo>
                    <a:pt x="49" y="68"/>
                  </a:lnTo>
                  <a:lnTo>
                    <a:pt x="39" y="73"/>
                  </a:lnTo>
                  <a:lnTo>
                    <a:pt x="31" y="77"/>
                  </a:lnTo>
                  <a:lnTo>
                    <a:pt x="22" y="78"/>
                  </a:lnTo>
                  <a:lnTo>
                    <a:pt x="14" y="77"/>
                  </a:lnTo>
                  <a:lnTo>
                    <a:pt x="6" y="72"/>
                  </a:lnTo>
                  <a:lnTo>
                    <a:pt x="2" y="61"/>
                  </a:lnTo>
                  <a:lnTo>
                    <a:pt x="0" y="49"/>
                  </a:lnTo>
                  <a:lnTo>
                    <a:pt x="2" y="39"/>
                  </a:lnTo>
                  <a:lnTo>
                    <a:pt x="8" y="31"/>
                  </a:lnTo>
                  <a:lnTo>
                    <a:pt x="16" y="22"/>
                  </a:lnTo>
                  <a:lnTo>
                    <a:pt x="25" y="14"/>
                  </a:lnTo>
                  <a:lnTo>
                    <a:pt x="41" y="3"/>
                  </a:lnTo>
                  <a:lnTo>
                    <a:pt x="51" y="2"/>
                  </a:lnTo>
                  <a:lnTo>
                    <a:pt x="58" y="0"/>
                  </a:lnTo>
                  <a:lnTo>
                    <a:pt x="66" y="0"/>
                  </a:lnTo>
                  <a:lnTo>
                    <a:pt x="72" y="2"/>
                  </a:lnTo>
                  <a:lnTo>
                    <a:pt x="74" y="5"/>
                  </a:lnTo>
                  <a:lnTo>
                    <a:pt x="74" y="7"/>
                  </a:lnTo>
                  <a:lnTo>
                    <a:pt x="76" y="12"/>
                  </a:lnTo>
                  <a:lnTo>
                    <a:pt x="76" y="19"/>
                  </a:lnTo>
                  <a:lnTo>
                    <a:pt x="76" y="20"/>
                  </a:lnTo>
                  <a:lnTo>
                    <a:pt x="76" y="22"/>
                  </a:lnTo>
                  <a:lnTo>
                    <a:pt x="74" y="32"/>
                  </a:lnTo>
                  <a:lnTo>
                    <a:pt x="80" y="32"/>
                  </a:lnTo>
                  <a:lnTo>
                    <a:pt x="86" y="32"/>
                  </a:lnTo>
                  <a:lnTo>
                    <a:pt x="90" y="34"/>
                  </a:lnTo>
                  <a:lnTo>
                    <a:pt x="92" y="36"/>
                  </a:lnTo>
                  <a:lnTo>
                    <a:pt x="93" y="39"/>
                  </a:lnTo>
                  <a:lnTo>
                    <a:pt x="93" y="43"/>
                  </a:lnTo>
                  <a:lnTo>
                    <a:pt x="93" y="49"/>
                  </a:lnTo>
                  <a:lnTo>
                    <a:pt x="92" y="61"/>
                  </a:lnTo>
                  <a:close/>
                  <a:moveTo>
                    <a:pt x="117" y="113"/>
                  </a:moveTo>
                  <a:lnTo>
                    <a:pt x="123" y="107"/>
                  </a:lnTo>
                  <a:lnTo>
                    <a:pt x="125" y="101"/>
                  </a:lnTo>
                  <a:lnTo>
                    <a:pt x="123" y="94"/>
                  </a:lnTo>
                  <a:lnTo>
                    <a:pt x="115" y="85"/>
                  </a:lnTo>
                  <a:lnTo>
                    <a:pt x="103" y="75"/>
                  </a:lnTo>
                  <a:lnTo>
                    <a:pt x="92" y="70"/>
                  </a:lnTo>
                  <a:lnTo>
                    <a:pt x="84" y="70"/>
                  </a:lnTo>
                  <a:lnTo>
                    <a:pt x="76" y="73"/>
                  </a:lnTo>
                  <a:lnTo>
                    <a:pt x="72" y="80"/>
                  </a:lnTo>
                  <a:lnTo>
                    <a:pt x="70" y="85"/>
                  </a:lnTo>
                  <a:lnTo>
                    <a:pt x="72" y="94"/>
                  </a:lnTo>
                  <a:lnTo>
                    <a:pt x="78" y="102"/>
                  </a:lnTo>
                  <a:lnTo>
                    <a:pt x="84" y="107"/>
                  </a:lnTo>
                  <a:lnTo>
                    <a:pt x="90" y="113"/>
                  </a:lnTo>
                  <a:lnTo>
                    <a:pt x="101" y="116"/>
                  </a:lnTo>
                  <a:lnTo>
                    <a:pt x="109" y="116"/>
                  </a:lnTo>
                  <a:lnTo>
                    <a:pt x="117" y="113"/>
                  </a:lnTo>
                  <a:close/>
                  <a:moveTo>
                    <a:pt x="70" y="36"/>
                  </a:moveTo>
                  <a:lnTo>
                    <a:pt x="70" y="29"/>
                  </a:lnTo>
                  <a:lnTo>
                    <a:pt x="68" y="24"/>
                  </a:lnTo>
                  <a:lnTo>
                    <a:pt x="66" y="20"/>
                  </a:lnTo>
                  <a:lnTo>
                    <a:pt x="64" y="17"/>
                  </a:lnTo>
                  <a:lnTo>
                    <a:pt x="60" y="14"/>
                  </a:lnTo>
                  <a:lnTo>
                    <a:pt x="55" y="14"/>
                  </a:lnTo>
                  <a:lnTo>
                    <a:pt x="41" y="19"/>
                  </a:lnTo>
                  <a:lnTo>
                    <a:pt x="25" y="27"/>
                  </a:lnTo>
                  <a:lnTo>
                    <a:pt x="14" y="39"/>
                  </a:lnTo>
                  <a:lnTo>
                    <a:pt x="8" y="49"/>
                  </a:lnTo>
                  <a:lnTo>
                    <a:pt x="6" y="58"/>
                  </a:lnTo>
                  <a:lnTo>
                    <a:pt x="10" y="65"/>
                  </a:lnTo>
                  <a:lnTo>
                    <a:pt x="14" y="66"/>
                  </a:lnTo>
                  <a:lnTo>
                    <a:pt x="20" y="66"/>
                  </a:lnTo>
                  <a:lnTo>
                    <a:pt x="27" y="63"/>
                  </a:lnTo>
                  <a:lnTo>
                    <a:pt x="39" y="56"/>
                  </a:lnTo>
                  <a:lnTo>
                    <a:pt x="57" y="44"/>
                  </a:lnTo>
                  <a:lnTo>
                    <a:pt x="70" y="36"/>
                  </a:lnTo>
                  <a:close/>
                </a:path>
              </a:pathLst>
            </a:custGeom>
            <a:solidFill>
              <a:srgbClr val="000000"/>
            </a:solidFill>
            <a:ln w="9525">
              <a:solidFill>
                <a:srgbClr val="000000"/>
              </a:solidFill>
              <a:prstDash val="solid"/>
              <a:round/>
              <a:headEnd/>
              <a:tailEnd/>
            </a:ln>
          </p:spPr>
          <p:txBody>
            <a:bodyPr/>
            <a:lstStyle/>
            <a:p>
              <a:endParaRPr lang="en-US"/>
            </a:p>
          </p:txBody>
        </p:sp>
      </p:grpSp>
      <p:grpSp>
        <p:nvGrpSpPr>
          <p:cNvPr id="7" name="Group 318"/>
          <p:cNvGrpSpPr>
            <a:grpSpLocks/>
          </p:cNvGrpSpPr>
          <p:nvPr/>
        </p:nvGrpSpPr>
        <p:grpSpPr bwMode="auto">
          <a:xfrm>
            <a:off x="6091238" y="1289050"/>
            <a:ext cx="1287462" cy="1019175"/>
            <a:chOff x="3837" y="812"/>
            <a:chExt cx="811" cy="642"/>
          </a:xfrm>
        </p:grpSpPr>
        <p:sp>
          <p:nvSpPr>
            <p:cNvPr id="27032" name="Freeform 319"/>
            <p:cNvSpPr>
              <a:spLocks/>
            </p:cNvSpPr>
            <p:nvPr/>
          </p:nvSpPr>
          <p:spPr bwMode="auto">
            <a:xfrm>
              <a:off x="3837" y="812"/>
              <a:ext cx="52" cy="73"/>
            </a:xfrm>
            <a:custGeom>
              <a:avLst/>
              <a:gdLst>
                <a:gd name="T0" fmla="*/ 97 w 105"/>
                <a:gd name="T1" fmla="*/ 51 h 145"/>
                <a:gd name="T2" fmla="*/ 91 w 105"/>
                <a:gd name="T3" fmla="*/ 37 h 145"/>
                <a:gd name="T4" fmla="*/ 80 w 105"/>
                <a:gd name="T5" fmla="*/ 20 h 145"/>
                <a:gd name="T6" fmla="*/ 62 w 105"/>
                <a:gd name="T7" fmla="*/ 10 h 145"/>
                <a:gd name="T8" fmla="*/ 41 w 105"/>
                <a:gd name="T9" fmla="*/ 10 h 145"/>
                <a:gd name="T10" fmla="*/ 25 w 105"/>
                <a:gd name="T11" fmla="*/ 22 h 145"/>
                <a:gd name="T12" fmla="*/ 23 w 105"/>
                <a:gd name="T13" fmla="*/ 36 h 145"/>
                <a:gd name="T14" fmla="*/ 31 w 105"/>
                <a:gd name="T15" fmla="*/ 44 h 145"/>
                <a:gd name="T16" fmla="*/ 48 w 105"/>
                <a:gd name="T17" fmla="*/ 56 h 145"/>
                <a:gd name="T18" fmla="*/ 78 w 105"/>
                <a:gd name="T19" fmla="*/ 71 h 145"/>
                <a:gd name="T20" fmla="*/ 97 w 105"/>
                <a:gd name="T21" fmla="*/ 87 h 145"/>
                <a:gd name="T22" fmla="*/ 103 w 105"/>
                <a:gd name="T23" fmla="*/ 102 h 145"/>
                <a:gd name="T24" fmla="*/ 103 w 105"/>
                <a:gd name="T25" fmla="*/ 116 h 145"/>
                <a:gd name="T26" fmla="*/ 89 w 105"/>
                <a:gd name="T27" fmla="*/ 134 h 145"/>
                <a:gd name="T28" fmla="*/ 74 w 105"/>
                <a:gd name="T29" fmla="*/ 143 h 145"/>
                <a:gd name="T30" fmla="*/ 52 w 105"/>
                <a:gd name="T31" fmla="*/ 145 h 145"/>
                <a:gd name="T32" fmla="*/ 41 w 105"/>
                <a:gd name="T33" fmla="*/ 143 h 145"/>
                <a:gd name="T34" fmla="*/ 25 w 105"/>
                <a:gd name="T35" fmla="*/ 140 h 145"/>
                <a:gd name="T36" fmla="*/ 12 w 105"/>
                <a:gd name="T37" fmla="*/ 136 h 145"/>
                <a:gd name="T38" fmla="*/ 8 w 105"/>
                <a:gd name="T39" fmla="*/ 136 h 145"/>
                <a:gd name="T40" fmla="*/ 4 w 105"/>
                <a:gd name="T41" fmla="*/ 143 h 145"/>
                <a:gd name="T42" fmla="*/ 2 w 105"/>
                <a:gd name="T43" fmla="*/ 95 h 145"/>
                <a:gd name="T44" fmla="*/ 10 w 105"/>
                <a:gd name="T45" fmla="*/ 109 h 145"/>
                <a:gd name="T46" fmla="*/ 19 w 105"/>
                <a:gd name="T47" fmla="*/ 126 h 145"/>
                <a:gd name="T48" fmla="*/ 39 w 105"/>
                <a:gd name="T49" fmla="*/ 134 h 145"/>
                <a:gd name="T50" fmla="*/ 64 w 105"/>
                <a:gd name="T51" fmla="*/ 136 h 145"/>
                <a:gd name="T52" fmla="*/ 82 w 105"/>
                <a:gd name="T53" fmla="*/ 124 h 145"/>
                <a:gd name="T54" fmla="*/ 83 w 105"/>
                <a:gd name="T55" fmla="*/ 111 h 145"/>
                <a:gd name="T56" fmla="*/ 78 w 105"/>
                <a:gd name="T57" fmla="*/ 100 h 145"/>
                <a:gd name="T58" fmla="*/ 64 w 105"/>
                <a:gd name="T59" fmla="*/ 90 h 145"/>
                <a:gd name="T60" fmla="*/ 31 w 105"/>
                <a:gd name="T61" fmla="*/ 71 h 145"/>
                <a:gd name="T62" fmla="*/ 12 w 105"/>
                <a:gd name="T63" fmla="*/ 58 h 145"/>
                <a:gd name="T64" fmla="*/ 6 w 105"/>
                <a:gd name="T65" fmla="*/ 44 h 145"/>
                <a:gd name="T66" fmla="*/ 6 w 105"/>
                <a:gd name="T67" fmla="*/ 29 h 145"/>
                <a:gd name="T68" fmla="*/ 17 w 105"/>
                <a:gd name="T69" fmla="*/ 10 h 145"/>
                <a:gd name="T70" fmla="*/ 52 w 105"/>
                <a:gd name="T71" fmla="*/ 0 h 145"/>
                <a:gd name="T72" fmla="*/ 78 w 105"/>
                <a:gd name="T73" fmla="*/ 7 h 145"/>
                <a:gd name="T74" fmla="*/ 87 w 105"/>
                <a:gd name="T75" fmla="*/ 10 h 145"/>
                <a:gd name="T76" fmla="*/ 91 w 105"/>
                <a:gd name="T77" fmla="*/ 8 h 145"/>
                <a:gd name="T78" fmla="*/ 95 w 105"/>
                <a:gd name="T79" fmla="*/ 1 h 14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5"/>
                <a:gd name="T121" fmla="*/ 0 h 145"/>
                <a:gd name="T122" fmla="*/ 105 w 105"/>
                <a:gd name="T123" fmla="*/ 145 h 14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5" h="145">
                  <a:moveTo>
                    <a:pt x="99" y="3"/>
                  </a:moveTo>
                  <a:lnTo>
                    <a:pt x="97" y="51"/>
                  </a:lnTo>
                  <a:lnTo>
                    <a:pt x="93" y="49"/>
                  </a:lnTo>
                  <a:lnTo>
                    <a:pt x="91" y="37"/>
                  </a:lnTo>
                  <a:lnTo>
                    <a:pt x="87" y="27"/>
                  </a:lnTo>
                  <a:lnTo>
                    <a:pt x="80" y="20"/>
                  </a:lnTo>
                  <a:lnTo>
                    <a:pt x="72" y="15"/>
                  </a:lnTo>
                  <a:lnTo>
                    <a:pt x="62" y="10"/>
                  </a:lnTo>
                  <a:lnTo>
                    <a:pt x="52" y="8"/>
                  </a:lnTo>
                  <a:lnTo>
                    <a:pt x="41" y="10"/>
                  </a:lnTo>
                  <a:lnTo>
                    <a:pt x="31" y="15"/>
                  </a:lnTo>
                  <a:lnTo>
                    <a:pt x="25" y="22"/>
                  </a:lnTo>
                  <a:lnTo>
                    <a:pt x="23" y="29"/>
                  </a:lnTo>
                  <a:lnTo>
                    <a:pt x="23" y="36"/>
                  </a:lnTo>
                  <a:lnTo>
                    <a:pt x="27" y="41"/>
                  </a:lnTo>
                  <a:lnTo>
                    <a:pt x="31" y="44"/>
                  </a:lnTo>
                  <a:lnTo>
                    <a:pt x="39" y="49"/>
                  </a:lnTo>
                  <a:lnTo>
                    <a:pt x="48" y="56"/>
                  </a:lnTo>
                  <a:lnTo>
                    <a:pt x="60" y="63"/>
                  </a:lnTo>
                  <a:lnTo>
                    <a:pt x="78" y="71"/>
                  </a:lnTo>
                  <a:lnTo>
                    <a:pt x="89" y="80"/>
                  </a:lnTo>
                  <a:lnTo>
                    <a:pt x="97" y="87"/>
                  </a:lnTo>
                  <a:lnTo>
                    <a:pt x="101" y="94"/>
                  </a:lnTo>
                  <a:lnTo>
                    <a:pt x="103" y="102"/>
                  </a:lnTo>
                  <a:lnTo>
                    <a:pt x="105" y="109"/>
                  </a:lnTo>
                  <a:lnTo>
                    <a:pt x="103" y="116"/>
                  </a:lnTo>
                  <a:lnTo>
                    <a:pt x="101" y="123"/>
                  </a:lnTo>
                  <a:lnTo>
                    <a:pt x="89" y="134"/>
                  </a:lnTo>
                  <a:lnTo>
                    <a:pt x="82" y="140"/>
                  </a:lnTo>
                  <a:lnTo>
                    <a:pt x="74" y="143"/>
                  </a:lnTo>
                  <a:lnTo>
                    <a:pt x="64" y="145"/>
                  </a:lnTo>
                  <a:lnTo>
                    <a:pt x="52" y="145"/>
                  </a:lnTo>
                  <a:lnTo>
                    <a:pt x="47" y="145"/>
                  </a:lnTo>
                  <a:lnTo>
                    <a:pt x="41" y="143"/>
                  </a:lnTo>
                  <a:lnTo>
                    <a:pt x="35" y="141"/>
                  </a:lnTo>
                  <a:lnTo>
                    <a:pt x="25" y="140"/>
                  </a:lnTo>
                  <a:lnTo>
                    <a:pt x="15" y="136"/>
                  </a:lnTo>
                  <a:lnTo>
                    <a:pt x="12" y="136"/>
                  </a:lnTo>
                  <a:lnTo>
                    <a:pt x="10" y="136"/>
                  </a:lnTo>
                  <a:lnTo>
                    <a:pt x="8" y="136"/>
                  </a:lnTo>
                  <a:lnTo>
                    <a:pt x="6" y="140"/>
                  </a:lnTo>
                  <a:lnTo>
                    <a:pt x="4" y="143"/>
                  </a:lnTo>
                  <a:lnTo>
                    <a:pt x="0" y="143"/>
                  </a:lnTo>
                  <a:lnTo>
                    <a:pt x="2" y="95"/>
                  </a:lnTo>
                  <a:lnTo>
                    <a:pt x="6" y="95"/>
                  </a:lnTo>
                  <a:lnTo>
                    <a:pt x="10" y="109"/>
                  </a:lnTo>
                  <a:lnTo>
                    <a:pt x="14" y="119"/>
                  </a:lnTo>
                  <a:lnTo>
                    <a:pt x="19" y="126"/>
                  </a:lnTo>
                  <a:lnTo>
                    <a:pt x="29" y="131"/>
                  </a:lnTo>
                  <a:lnTo>
                    <a:pt x="39" y="134"/>
                  </a:lnTo>
                  <a:lnTo>
                    <a:pt x="50" y="136"/>
                  </a:lnTo>
                  <a:lnTo>
                    <a:pt x="64" y="136"/>
                  </a:lnTo>
                  <a:lnTo>
                    <a:pt x="74" y="131"/>
                  </a:lnTo>
                  <a:lnTo>
                    <a:pt x="82" y="124"/>
                  </a:lnTo>
                  <a:lnTo>
                    <a:pt x="83" y="116"/>
                  </a:lnTo>
                  <a:lnTo>
                    <a:pt x="83" y="111"/>
                  </a:lnTo>
                  <a:lnTo>
                    <a:pt x="82" y="105"/>
                  </a:lnTo>
                  <a:lnTo>
                    <a:pt x="78" y="100"/>
                  </a:lnTo>
                  <a:lnTo>
                    <a:pt x="72" y="95"/>
                  </a:lnTo>
                  <a:lnTo>
                    <a:pt x="64" y="90"/>
                  </a:lnTo>
                  <a:lnTo>
                    <a:pt x="48" y="82"/>
                  </a:lnTo>
                  <a:lnTo>
                    <a:pt x="31" y="71"/>
                  </a:lnTo>
                  <a:lnTo>
                    <a:pt x="19" y="65"/>
                  </a:lnTo>
                  <a:lnTo>
                    <a:pt x="12" y="58"/>
                  </a:lnTo>
                  <a:lnTo>
                    <a:pt x="8" y="51"/>
                  </a:lnTo>
                  <a:lnTo>
                    <a:pt x="6" y="44"/>
                  </a:lnTo>
                  <a:lnTo>
                    <a:pt x="4" y="36"/>
                  </a:lnTo>
                  <a:lnTo>
                    <a:pt x="6" y="29"/>
                  </a:lnTo>
                  <a:lnTo>
                    <a:pt x="8" y="22"/>
                  </a:lnTo>
                  <a:lnTo>
                    <a:pt x="17" y="10"/>
                  </a:lnTo>
                  <a:lnTo>
                    <a:pt x="33" y="3"/>
                  </a:lnTo>
                  <a:lnTo>
                    <a:pt x="52" y="0"/>
                  </a:lnTo>
                  <a:lnTo>
                    <a:pt x="64" y="3"/>
                  </a:lnTo>
                  <a:lnTo>
                    <a:pt x="78" y="7"/>
                  </a:lnTo>
                  <a:lnTo>
                    <a:pt x="83" y="8"/>
                  </a:lnTo>
                  <a:lnTo>
                    <a:pt x="87" y="10"/>
                  </a:lnTo>
                  <a:lnTo>
                    <a:pt x="89" y="10"/>
                  </a:lnTo>
                  <a:lnTo>
                    <a:pt x="91" y="8"/>
                  </a:lnTo>
                  <a:lnTo>
                    <a:pt x="93" y="7"/>
                  </a:lnTo>
                  <a:lnTo>
                    <a:pt x="95" y="1"/>
                  </a:lnTo>
                  <a:lnTo>
                    <a:pt x="99" y="3"/>
                  </a:lnTo>
                  <a:close/>
                </a:path>
              </a:pathLst>
            </a:custGeom>
            <a:solidFill>
              <a:srgbClr val="000000"/>
            </a:solidFill>
            <a:ln w="9525">
              <a:solidFill>
                <a:srgbClr val="000000"/>
              </a:solidFill>
              <a:prstDash val="solid"/>
              <a:round/>
              <a:headEnd/>
              <a:tailEnd/>
            </a:ln>
          </p:spPr>
          <p:txBody>
            <a:bodyPr/>
            <a:lstStyle/>
            <a:p>
              <a:endParaRPr lang="en-US"/>
            </a:p>
          </p:txBody>
        </p:sp>
        <p:sp>
          <p:nvSpPr>
            <p:cNvPr id="27033" name="Freeform 320"/>
            <p:cNvSpPr>
              <a:spLocks/>
            </p:cNvSpPr>
            <p:nvPr/>
          </p:nvSpPr>
          <p:spPr bwMode="auto">
            <a:xfrm>
              <a:off x="3886" y="823"/>
              <a:ext cx="71" cy="82"/>
            </a:xfrm>
            <a:custGeom>
              <a:avLst/>
              <a:gdLst>
                <a:gd name="T0" fmla="*/ 56 w 144"/>
                <a:gd name="T1" fmla="*/ 89 h 164"/>
                <a:gd name="T2" fmla="*/ 101 w 144"/>
                <a:gd name="T3" fmla="*/ 75 h 164"/>
                <a:gd name="T4" fmla="*/ 105 w 144"/>
                <a:gd name="T5" fmla="*/ 72 h 164"/>
                <a:gd name="T6" fmla="*/ 107 w 144"/>
                <a:gd name="T7" fmla="*/ 68 h 164"/>
                <a:gd name="T8" fmla="*/ 103 w 144"/>
                <a:gd name="T9" fmla="*/ 65 h 164"/>
                <a:gd name="T10" fmla="*/ 101 w 144"/>
                <a:gd name="T11" fmla="*/ 60 h 164"/>
                <a:gd name="T12" fmla="*/ 144 w 144"/>
                <a:gd name="T13" fmla="*/ 78 h 164"/>
                <a:gd name="T14" fmla="*/ 128 w 144"/>
                <a:gd name="T15" fmla="*/ 75 h 164"/>
                <a:gd name="T16" fmla="*/ 111 w 144"/>
                <a:gd name="T17" fmla="*/ 78 h 164"/>
                <a:gd name="T18" fmla="*/ 90 w 144"/>
                <a:gd name="T19" fmla="*/ 126 h 164"/>
                <a:gd name="T20" fmla="*/ 97 w 144"/>
                <a:gd name="T21" fmla="*/ 147 h 164"/>
                <a:gd name="T22" fmla="*/ 103 w 144"/>
                <a:gd name="T23" fmla="*/ 155 h 164"/>
                <a:gd name="T24" fmla="*/ 113 w 144"/>
                <a:gd name="T25" fmla="*/ 160 h 164"/>
                <a:gd name="T26" fmla="*/ 62 w 144"/>
                <a:gd name="T27" fmla="*/ 147 h 164"/>
                <a:gd name="T28" fmla="*/ 68 w 144"/>
                <a:gd name="T29" fmla="*/ 143 h 164"/>
                <a:gd name="T30" fmla="*/ 72 w 144"/>
                <a:gd name="T31" fmla="*/ 143 h 164"/>
                <a:gd name="T32" fmla="*/ 74 w 144"/>
                <a:gd name="T33" fmla="*/ 138 h 164"/>
                <a:gd name="T34" fmla="*/ 56 w 144"/>
                <a:gd name="T35" fmla="*/ 89 h 164"/>
                <a:gd name="T36" fmla="*/ 41 w 144"/>
                <a:gd name="T37" fmla="*/ 124 h 164"/>
                <a:gd name="T38" fmla="*/ 41 w 144"/>
                <a:gd name="T39" fmla="*/ 133 h 164"/>
                <a:gd name="T40" fmla="*/ 45 w 144"/>
                <a:gd name="T41" fmla="*/ 136 h 164"/>
                <a:gd name="T42" fmla="*/ 51 w 144"/>
                <a:gd name="T43" fmla="*/ 141 h 164"/>
                <a:gd name="T44" fmla="*/ 2 w 144"/>
                <a:gd name="T45" fmla="*/ 121 h 164"/>
                <a:gd name="T46" fmla="*/ 14 w 144"/>
                <a:gd name="T47" fmla="*/ 124 h 164"/>
                <a:gd name="T48" fmla="*/ 20 w 144"/>
                <a:gd name="T49" fmla="*/ 121 h 164"/>
                <a:gd name="T50" fmla="*/ 25 w 144"/>
                <a:gd name="T51" fmla="*/ 111 h 164"/>
                <a:gd name="T52" fmla="*/ 64 w 144"/>
                <a:gd name="T53" fmla="*/ 26 h 164"/>
                <a:gd name="T54" fmla="*/ 70 w 144"/>
                <a:gd name="T55" fmla="*/ 14 h 164"/>
                <a:gd name="T56" fmla="*/ 68 w 144"/>
                <a:gd name="T57" fmla="*/ 8 h 164"/>
                <a:gd name="T58" fmla="*/ 64 w 144"/>
                <a:gd name="T59" fmla="*/ 5 h 164"/>
                <a:gd name="T60" fmla="*/ 56 w 144"/>
                <a:gd name="T61" fmla="*/ 5 h 164"/>
                <a:gd name="T62" fmla="*/ 91 w 144"/>
                <a:gd name="T63" fmla="*/ 0 h 16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4"/>
                <a:gd name="T97" fmla="*/ 0 h 164"/>
                <a:gd name="T98" fmla="*/ 144 w 144"/>
                <a:gd name="T99" fmla="*/ 164 h 16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4" h="164">
                  <a:moveTo>
                    <a:pt x="95" y="2"/>
                  </a:moveTo>
                  <a:lnTo>
                    <a:pt x="56" y="89"/>
                  </a:lnTo>
                  <a:lnTo>
                    <a:pt x="91" y="77"/>
                  </a:lnTo>
                  <a:lnTo>
                    <a:pt x="101" y="75"/>
                  </a:lnTo>
                  <a:lnTo>
                    <a:pt x="105" y="72"/>
                  </a:lnTo>
                  <a:lnTo>
                    <a:pt x="107" y="70"/>
                  </a:lnTo>
                  <a:lnTo>
                    <a:pt x="107" y="68"/>
                  </a:lnTo>
                  <a:lnTo>
                    <a:pt x="105" y="66"/>
                  </a:lnTo>
                  <a:lnTo>
                    <a:pt x="103" y="65"/>
                  </a:lnTo>
                  <a:lnTo>
                    <a:pt x="101" y="63"/>
                  </a:lnTo>
                  <a:lnTo>
                    <a:pt x="101" y="60"/>
                  </a:lnTo>
                  <a:lnTo>
                    <a:pt x="144" y="75"/>
                  </a:lnTo>
                  <a:lnTo>
                    <a:pt x="144" y="78"/>
                  </a:lnTo>
                  <a:lnTo>
                    <a:pt x="136" y="75"/>
                  </a:lnTo>
                  <a:lnTo>
                    <a:pt x="128" y="75"/>
                  </a:lnTo>
                  <a:lnTo>
                    <a:pt x="121" y="77"/>
                  </a:lnTo>
                  <a:lnTo>
                    <a:pt x="111" y="78"/>
                  </a:lnTo>
                  <a:lnTo>
                    <a:pt x="76" y="90"/>
                  </a:lnTo>
                  <a:lnTo>
                    <a:pt x="90" y="126"/>
                  </a:lnTo>
                  <a:lnTo>
                    <a:pt x="93" y="140"/>
                  </a:lnTo>
                  <a:lnTo>
                    <a:pt x="97" y="147"/>
                  </a:lnTo>
                  <a:lnTo>
                    <a:pt x="101" y="152"/>
                  </a:lnTo>
                  <a:lnTo>
                    <a:pt x="103" y="155"/>
                  </a:lnTo>
                  <a:lnTo>
                    <a:pt x="107" y="158"/>
                  </a:lnTo>
                  <a:lnTo>
                    <a:pt x="113" y="160"/>
                  </a:lnTo>
                  <a:lnTo>
                    <a:pt x="111" y="164"/>
                  </a:lnTo>
                  <a:lnTo>
                    <a:pt x="62" y="147"/>
                  </a:lnTo>
                  <a:lnTo>
                    <a:pt x="64" y="143"/>
                  </a:lnTo>
                  <a:lnTo>
                    <a:pt x="68" y="143"/>
                  </a:lnTo>
                  <a:lnTo>
                    <a:pt x="70" y="143"/>
                  </a:lnTo>
                  <a:lnTo>
                    <a:pt x="72" y="143"/>
                  </a:lnTo>
                  <a:lnTo>
                    <a:pt x="74" y="141"/>
                  </a:lnTo>
                  <a:lnTo>
                    <a:pt x="74" y="138"/>
                  </a:lnTo>
                  <a:lnTo>
                    <a:pt x="72" y="133"/>
                  </a:lnTo>
                  <a:lnTo>
                    <a:pt x="56" y="89"/>
                  </a:lnTo>
                  <a:lnTo>
                    <a:pt x="45" y="118"/>
                  </a:lnTo>
                  <a:lnTo>
                    <a:pt x="41" y="124"/>
                  </a:lnTo>
                  <a:lnTo>
                    <a:pt x="41" y="129"/>
                  </a:lnTo>
                  <a:lnTo>
                    <a:pt x="41" y="133"/>
                  </a:lnTo>
                  <a:lnTo>
                    <a:pt x="43" y="135"/>
                  </a:lnTo>
                  <a:lnTo>
                    <a:pt x="45" y="136"/>
                  </a:lnTo>
                  <a:lnTo>
                    <a:pt x="53" y="138"/>
                  </a:lnTo>
                  <a:lnTo>
                    <a:pt x="51" y="141"/>
                  </a:lnTo>
                  <a:lnTo>
                    <a:pt x="0" y="124"/>
                  </a:lnTo>
                  <a:lnTo>
                    <a:pt x="2" y="121"/>
                  </a:lnTo>
                  <a:lnTo>
                    <a:pt x="10" y="123"/>
                  </a:lnTo>
                  <a:lnTo>
                    <a:pt x="14" y="124"/>
                  </a:lnTo>
                  <a:lnTo>
                    <a:pt x="18" y="123"/>
                  </a:lnTo>
                  <a:lnTo>
                    <a:pt x="20" y="121"/>
                  </a:lnTo>
                  <a:lnTo>
                    <a:pt x="23" y="118"/>
                  </a:lnTo>
                  <a:lnTo>
                    <a:pt x="25" y="111"/>
                  </a:lnTo>
                  <a:lnTo>
                    <a:pt x="62" y="32"/>
                  </a:lnTo>
                  <a:lnTo>
                    <a:pt x="64" y="26"/>
                  </a:lnTo>
                  <a:lnTo>
                    <a:pt x="66" y="20"/>
                  </a:lnTo>
                  <a:lnTo>
                    <a:pt x="70" y="14"/>
                  </a:lnTo>
                  <a:lnTo>
                    <a:pt x="70" y="12"/>
                  </a:lnTo>
                  <a:lnTo>
                    <a:pt x="68" y="8"/>
                  </a:lnTo>
                  <a:lnTo>
                    <a:pt x="66" y="7"/>
                  </a:lnTo>
                  <a:lnTo>
                    <a:pt x="64" y="5"/>
                  </a:lnTo>
                  <a:lnTo>
                    <a:pt x="60" y="5"/>
                  </a:lnTo>
                  <a:lnTo>
                    <a:pt x="56" y="5"/>
                  </a:lnTo>
                  <a:lnTo>
                    <a:pt x="56" y="2"/>
                  </a:lnTo>
                  <a:lnTo>
                    <a:pt x="91" y="0"/>
                  </a:lnTo>
                  <a:lnTo>
                    <a:pt x="95" y="2"/>
                  </a:lnTo>
                  <a:close/>
                </a:path>
              </a:pathLst>
            </a:custGeom>
            <a:solidFill>
              <a:srgbClr val="000000"/>
            </a:solidFill>
            <a:ln w="9525">
              <a:solidFill>
                <a:srgbClr val="000000"/>
              </a:solidFill>
              <a:prstDash val="solid"/>
              <a:round/>
              <a:headEnd/>
              <a:tailEnd/>
            </a:ln>
          </p:spPr>
          <p:txBody>
            <a:bodyPr/>
            <a:lstStyle/>
            <a:p>
              <a:endParaRPr lang="en-US"/>
            </a:p>
          </p:txBody>
        </p:sp>
        <p:sp>
          <p:nvSpPr>
            <p:cNvPr id="27034" name="Freeform 321"/>
            <p:cNvSpPr>
              <a:spLocks noEditPoints="1"/>
            </p:cNvSpPr>
            <p:nvPr/>
          </p:nvSpPr>
          <p:spPr bwMode="auto">
            <a:xfrm>
              <a:off x="3942" y="846"/>
              <a:ext cx="51" cy="70"/>
            </a:xfrm>
            <a:custGeom>
              <a:avLst/>
              <a:gdLst>
                <a:gd name="T0" fmla="*/ 95 w 103"/>
                <a:gd name="T1" fmla="*/ 2 h 142"/>
                <a:gd name="T2" fmla="*/ 99 w 103"/>
                <a:gd name="T3" fmla="*/ 5 h 142"/>
                <a:gd name="T4" fmla="*/ 101 w 103"/>
                <a:gd name="T5" fmla="*/ 7 h 142"/>
                <a:gd name="T6" fmla="*/ 103 w 103"/>
                <a:gd name="T7" fmla="*/ 12 h 142"/>
                <a:gd name="T8" fmla="*/ 101 w 103"/>
                <a:gd name="T9" fmla="*/ 16 h 142"/>
                <a:gd name="T10" fmla="*/ 97 w 103"/>
                <a:gd name="T11" fmla="*/ 19 h 142"/>
                <a:gd name="T12" fmla="*/ 93 w 103"/>
                <a:gd name="T13" fmla="*/ 21 h 142"/>
                <a:gd name="T14" fmla="*/ 89 w 103"/>
                <a:gd name="T15" fmla="*/ 21 h 142"/>
                <a:gd name="T16" fmla="*/ 85 w 103"/>
                <a:gd name="T17" fmla="*/ 21 h 142"/>
                <a:gd name="T18" fmla="*/ 81 w 103"/>
                <a:gd name="T19" fmla="*/ 17 h 142"/>
                <a:gd name="T20" fmla="*/ 80 w 103"/>
                <a:gd name="T21" fmla="*/ 14 h 142"/>
                <a:gd name="T22" fmla="*/ 78 w 103"/>
                <a:gd name="T23" fmla="*/ 10 h 142"/>
                <a:gd name="T24" fmla="*/ 80 w 103"/>
                <a:gd name="T25" fmla="*/ 5 h 142"/>
                <a:gd name="T26" fmla="*/ 83 w 103"/>
                <a:gd name="T27" fmla="*/ 4 h 142"/>
                <a:gd name="T28" fmla="*/ 87 w 103"/>
                <a:gd name="T29" fmla="*/ 0 h 142"/>
                <a:gd name="T30" fmla="*/ 91 w 103"/>
                <a:gd name="T31" fmla="*/ 0 h 142"/>
                <a:gd name="T32" fmla="*/ 95 w 103"/>
                <a:gd name="T33" fmla="*/ 2 h 142"/>
                <a:gd name="T34" fmla="*/ 95 w 103"/>
                <a:gd name="T35" fmla="*/ 2 h 142"/>
                <a:gd name="T36" fmla="*/ 80 w 103"/>
                <a:gd name="T37" fmla="*/ 50 h 142"/>
                <a:gd name="T38" fmla="*/ 41 w 103"/>
                <a:gd name="T39" fmla="*/ 116 h 142"/>
                <a:gd name="T40" fmla="*/ 39 w 103"/>
                <a:gd name="T41" fmla="*/ 123 h 142"/>
                <a:gd name="T42" fmla="*/ 37 w 103"/>
                <a:gd name="T43" fmla="*/ 126 h 142"/>
                <a:gd name="T44" fmla="*/ 37 w 103"/>
                <a:gd name="T45" fmla="*/ 130 h 142"/>
                <a:gd name="T46" fmla="*/ 39 w 103"/>
                <a:gd name="T47" fmla="*/ 133 h 142"/>
                <a:gd name="T48" fmla="*/ 41 w 103"/>
                <a:gd name="T49" fmla="*/ 137 h 142"/>
                <a:gd name="T50" fmla="*/ 47 w 103"/>
                <a:gd name="T51" fmla="*/ 138 h 142"/>
                <a:gd name="T52" fmla="*/ 45 w 103"/>
                <a:gd name="T53" fmla="*/ 142 h 142"/>
                <a:gd name="T54" fmla="*/ 0 w 103"/>
                <a:gd name="T55" fmla="*/ 121 h 142"/>
                <a:gd name="T56" fmla="*/ 0 w 103"/>
                <a:gd name="T57" fmla="*/ 118 h 142"/>
                <a:gd name="T58" fmla="*/ 8 w 103"/>
                <a:gd name="T59" fmla="*/ 120 h 142"/>
                <a:gd name="T60" fmla="*/ 12 w 103"/>
                <a:gd name="T61" fmla="*/ 121 h 142"/>
                <a:gd name="T62" fmla="*/ 15 w 103"/>
                <a:gd name="T63" fmla="*/ 120 h 142"/>
                <a:gd name="T64" fmla="*/ 17 w 103"/>
                <a:gd name="T65" fmla="*/ 118 h 142"/>
                <a:gd name="T66" fmla="*/ 21 w 103"/>
                <a:gd name="T67" fmla="*/ 114 h 142"/>
                <a:gd name="T68" fmla="*/ 25 w 103"/>
                <a:gd name="T69" fmla="*/ 109 h 142"/>
                <a:gd name="T70" fmla="*/ 43 w 103"/>
                <a:gd name="T71" fmla="*/ 77 h 142"/>
                <a:gd name="T72" fmla="*/ 47 w 103"/>
                <a:gd name="T73" fmla="*/ 70 h 142"/>
                <a:gd name="T74" fmla="*/ 48 w 103"/>
                <a:gd name="T75" fmla="*/ 65 h 142"/>
                <a:gd name="T76" fmla="*/ 52 w 103"/>
                <a:gd name="T77" fmla="*/ 58 h 142"/>
                <a:gd name="T78" fmla="*/ 52 w 103"/>
                <a:gd name="T79" fmla="*/ 53 h 142"/>
                <a:gd name="T80" fmla="*/ 50 w 103"/>
                <a:gd name="T81" fmla="*/ 51 h 142"/>
                <a:gd name="T82" fmla="*/ 48 w 103"/>
                <a:gd name="T83" fmla="*/ 50 h 142"/>
                <a:gd name="T84" fmla="*/ 45 w 103"/>
                <a:gd name="T85" fmla="*/ 50 h 142"/>
                <a:gd name="T86" fmla="*/ 41 w 103"/>
                <a:gd name="T87" fmla="*/ 48 h 142"/>
                <a:gd name="T88" fmla="*/ 41 w 103"/>
                <a:gd name="T89" fmla="*/ 45 h 142"/>
                <a:gd name="T90" fmla="*/ 76 w 103"/>
                <a:gd name="T91" fmla="*/ 46 h 142"/>
                <a:gd name="T92" fmla="*/ 80 w 103"/>
                <a:gd name="T93" fmla="*/ 50 h 14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3"/>
                <a:gd name="T142" fmla="*/ 0 h 142"/>
                <a:gd name="T143" fmla="*/ 103 w 103"/>
                <a:gd name="T144" fmla="*/ 142 h 14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3" h="142">
                  <a:moveTo>
                    <a:pt x="95" y="2"/>
                  </a:moveTo>
                  <a:lnTo>
                    <a:pt x="99" y="5"/>
                  </a:lnTo>
                  <a:lnTo>
                    <a:pt x="101" y="7"/>
                  </a:lnTo>
                  <a:lnTo>
                    <a:pt x="103" y="12"/>
                  </a:lnTo>
                  <a:lnTo>
                    <a:pt x="101" y="16"/>
                  </a:lnTo>
                  <a:lnTo>
                    <a:pt x="97" y="19"/>
                  </a:lnTo>
                  <a:lnTo>
                    <a:pt x="93" y="21"/>
                  </a:lnTo>
                  <a:lnTo>
                    <a:pt x="89" y="21"/>
                  </a:lnTo>
                  <a:lnTo>
                    <a:pt x="85" y="21"/>
                  </a:lnTo>
                  <a:lnTo>
                    <a:pt x="81" y="17"/>
                  </a:lnTo>
                  <a:lnTo>
                    <a:pt x="80" y="14"/>
                  </a:lnTo>
                  <a:lnTo>
                    <a:pt x="78" y="10"/>
                  </a:lnTo>
                  <a:lnTo>
                    <a:pt x="80" y="5"/>
                  </a:lnTo>
                  <a:lnTo>
                    <a:pt x="83" y="4"/>
                  </a:lnTo>
                  <a:lnTo>
                    <a:pt x="87" y="0"/>
                  </a:lnTo>
                  <a:lnTo>
                    <a:pt x="91" y="0"/>
                  </a:lnTo>
                  <a:lnTo>
                    <a:pt x="95" y="2"/>
                  </a:lnTo>
                  <a:close/>
                  <a:moveTo>
                    <a:pt x="80" y="50"/>
                  </a:moveTo>
                  <a:lnTo>
                    <a:pt x="41" y="116"/>
                  </a:lnTo>
                  <a:lnTo>
                    <a:pt x="39" y="123"/>
                  </a:lnTo>
                  <a:lnTo>
                    <a:pt x="37" y="126"/>
                  </a:lnTo>
                  <a:lnTo>
                    <a:pt x="37" y="130"/>
                  </a:lnTo>
                  <a:lnTo>
                    <a:pt x="39" y="133"/>
                  </a:lnTo>
                  <a:lnTo>
                    <a:pt x="41" y="137"/>
                  </a:lnTo>
                  <a:lnTo>
                    <a:pt x="47" y="138"/>
                  </a:lnTo>
                  <a:lnTo>
                    <a:pt x="45" y="142"/>
                  </a:lnTo>
                  <a:lnTo>
                    <a:pt x="0" y="121"/>
                  </a:lnTo>
                  <a:lnTo>
                    <a:pt x="0" y="118"/>
                  </a:lnTo>
                  <a:lnTo>
                    <a:pt x="8" y="120"/>
                  </a:lnTo>
                  <a:lnTo>
                    <a:pt x="12" y="121"/>
                  </a:lnTo>
                  <a:lnTo>
                    <a:pt x="15" y="120"/>
                  </a:lnTo>
                  <a:lnTo>
                    <a:pt x="17" y="118"/>
                  </a:lnTo>
                  <a:lnTo>
                    <a:pt x="21" y="114"/>
                  </a:lnTo>
                  <a:lnTo>
                    <a:pt x="25" y="109"/>
                  </a:lnTo>
                  <a:lnTo>
                    <a:pt x="43" y="77"/>
                  </a:lnTo>
                  <a:lnTo>
                    <a:pt x="47" y="70"/>
                  </a:lnTo>
                  <a:lnTo>
                    <a:pt x="48" y="65"/>
                  </a:lnTo>
                  <a:lnTo>
                    <a:pt x="52" y="58"/>
                  </a:lnTo>
                  <a:lnTo>
                    <a:pt x="52" y="53"/>
                  </a:lnTo>
                  <a:lnTo>
                    <a:pt x="50" y="51"/>
                  </a:lnTo>
                  <a:lnTo>
                    <a:pt x="48" y="50"/>
                  </a:lnTo>
                  <a:lnTo>
                    <a:pt x="45" y="50"/>
                  </a:lnTo>
                  <a:lnTo>
                    <a:pt x="41" y="48"/>
                  </a:lnTo>
                  <a:lnTo>
                    <a:pt x="41" y="45"/>
                  </a:lnTo>
                  <a:lnTo>
                    <a:pt x="76" y="46"/>
                  </a:lnTo>
                  <a:lnTo>
                    <a:pt x="80" y="50"/>
                  </a:lnTo>
                  <a:close/>
                </a:path>
              </a:pathLst>
            </a:custGeom>
            <a:solidFill>
              <a:srgbClr val="000000"/>
            </a:solidFill>
            <a:ln w="9525">
              <a:solidFill>
                <a:srgbClr val="000000"/>
              </a:solidFill>
              <a:prstDash val="solid"/>
              <a:round/>
              <a:headEnd/>
              <a:tailEnd/>
            </a:ln>
          </p:spPr>
          <p:txBody>
            <a:bodyPr/>
            <a:lstStyle/>
            <a:p>
              <a:endParaRPr lang="en-US"/>
            </a:p>
          </p:txBody>
        </p:sp>
        <p:sp>
          <p:nvSpPr>
            <p:cNvPr id="27035" name="Freeform 322"/>
            <p:cNvSpPr>
              <a:spLocks/>
            </p:cNvSpPr>
            <p:nvPr/>
          </p:nvSpPr>
          <p:spPr bwMode="auto">
            <a:xfrm>
              <a:off x="3970" y="860"/>
              <a:ext cx="55" cy="70"/>
            </a:xfrm>
            <a:custGeom>
              <a:avLst/>
              <a:gdLst>
                <a:gd name="T0" fmla="*/ 109 w 109"/>
                <a:gd name="T1" fmla="*/ 5 h 140"/>
                <a:gd name="T2" fmla="*/ 43 w 109"/>
                <a:gd name="T3" fmla="*/ 113 h 140"/>
                <a:gd name="T4" fmla="*/ 39 w 109"/>
                <a:gd name="T5" fmla="*/ 120 h 140"/>
                <a:gd name="T6" fmla="*/ 37 w 109"/>
                <a:gd name="T7" fmla="*/ 125 h 140"/>
                <a:gd name="T8" fmla="*/ 37 w 109"/>
                <a:gd name="T9" fmla="*/ 128 h 140"/>
                <a:gd name="T10" fmla="*/ 39 w 109"/>
                <a:gd name="T11" fmla="*/ 130 h 140"/>
                <a:gd name="T12" fmla="*/ 41 w 109"/>
                <a:gd name="T13" fmla="*/ 133 h 140"/>
                <a:gd name="T14" fmla="*/ 47 w 109"/>
                <a:gd name="T15" fmla="*/ 137 h 140"/>
                <a:gd name="T16" fmla="*/ 45 w 109"/>
                <a:gd name="T17" fmla="*/ 140 h 140"/>
                <a:gd name="T18" fmla="*/ 0 w 109"/>
                <a:gd name="T19" fmla="*/ 118 h 140"/>
                <a:gd name="T20" fmla="*/ 2 w 109"/>
                <a:gd name="T21" fmla="*/ 114 h 140"/>
                <a:gd name="T22" fmla="*/ 8 w 109"/>
                <a:gd name="T23" fmla="*/ 116 h 140"/>
                <a:gd name="T24" fmla="*/ 12 w 109"/>
                <a:gd name="T25" fmla="*/ 118 h 140"/>
                <a:gd name="T26" fmla="*/ 16 w 109"/>
                <a:gd name="T27" fmla="*/ 116 h 140"/>
                <a:gd name="T28" fmla="*/ 18 w 109"/>
                <a:gd name="T29" fmla="*/ 114 h 140"/>
                <a:gd name="T30" fmla="*/ 22 w 109"/>
                <a:gd name="T31" fmla="*/ 113 h 140"/>
                <a:gd name="T32" fmla="*/ 25 w 109"/>
                <a:gd name="T33" fmla="*/ 106 h 140"/>
                <a:gd name="T34" fmla="*/ 72 w 109"/>
                <a:gd name="T35" fmla="*/ 31 h 140"/>
                <a:gd name="T36" fmla="*/ 78 w 109"/>
                <a:gd name="T37" fmla="*/ 21 h 140"/>
                <a:gd name="T38" fmla="*/ 80 w 109"/>
                <a:gd name="T39" fmla="*/ 16 h 140"/>
                <a:gd name="T40" fmla="*/ 82 w 109"/>
                <a:gd name="T41" fmla="*/ 14 h 140"/>
                <a:gd name="T42" fmla="*/ 82 w 109"/>
                <a:gd name="T43" fmla="*/ 9 h 140"/>
                <a:gd name="T44" fmla="*/ 80 w 109"/>
                <a:gd name="T45" fmla="*/ 7 h 140"/>
                <a:gd name="T46" fmla="*/ 78 w 109"/>
                <a:gd name="T47" fmla="*/ 5 h 140"/>
                <a:gd name="T48" fmla="*/ 76 w 109"/>
                <a:gd name="T49" fmla="*/ 5 h 140"/>
                <a:gd name="T50" fmla="*/ 72 w 109"/>
                <a:gd name="T51" fmla="*/ 4 h 140"/>
                <a:gd name="T52" fmla="*/ 72 w 109"/>
                <a:gd name="T53" fmla="*/ 0 h 140"/>
                <a:gd name="T54" fmla="*/ 105 w 109"/>
                <a:gd name="T55" fmla="*/ 4 h 140"/>
                <a:gd name="T56" fmla="*/ 109 w 109"/>
                <a:gd name="T57" fmla="*/ 5 h 14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9"/>
                <a:gd name="T88" fmla="*/ 0 h 140"/>
                <a:gd name="T89" fmla="*/ 109 w 109"/>
                <a:gd name="T90" fmla="*/ 140 h 14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9" h="140">
                  <a:moveTo>
                    <a:pt x="109" y="5"/>
                  </a:moveTo>
                  <a:lnTo>
                    <a:pt x="43" y="113"/>
                  </a:lnTo>
                  <a:lnTo>
                    <a:pt x="39" y="120"/>
                  </a:lnTo>
                  <a:lnTo>
                    <a:pt x="37" y="125"/>
                  </a:lnTo>
                  <a:lnTo>
                    <a:pt x="37" y="128"/>
                  </a:lnTo>
                  <a:lnTo>
                    <a:pt x="39" y="130"/>
                  </a:lnTo>
                  <a:lnTo>
                    <a:pt x="41" y="133"/>
                  </a:lnTo>
                  <a:lnTo>
                    <a:pt x="47" y="137"/>
                  </a:lnTo>
                  <a:lnTo>
                    <a:pt x="45" y="140"/>
                  </a:lnTo>
                  <a:lnTo>
                    <a:pt x="0" y="118"/>
                  </a:lnTo>
                  <a:lnTo>
                    <a:pt x="2" y="114"/>
                  </a:lnTo>
                  <a:lnTo>
                    <a:pt x="8" y="116"/>
                  </a:lnTo>
                  <a:lnTo>
                    <a:pt x="12" y="118"/>
                  </a:lnTo>
                  <a:lnTo>
                    <a:pt x="16" y="116"/>
                  </a:lnTo>
                  <a:lnTo>
                    <a:pt x="18" y="114"/>
                  </a:lnTo>
                  <a:lnTo>
                    <a:pt x="22" y="113"/>
                  </a:lnTo>
                  <a:lnTo>
                    <a:pt x="25" y="106"/>
                  </a:lnTo>
                  <a:lnTo>
                    <a:pt x="72" y="31"/>
                  </a:lnTo>
                  <a:lnTo>
                    <a:pt x="78" y="21"/>
                  </a:lnTo>
                  <a:lnTo>
                    <a:pt x="80" y="16"/>
                  </a:lnTo>
                  <a:lnTo>
                    <a:pt x="82" y="14"/>
                  </a:lnTo>
                  <a:lnTo>
                    <a:pt x="82" y="9"/>
                  </a:lnTo>
                  <a:lnTo>
                    <a:pt x="80" y="7"/>
                  </a:lnTo>
                  <a:lnTo>
                    <a:pt x="78" y="5"/>
                  </a:lnTo>
                  <a:lnTo>
                    <a:pt x="76" y="5"/>
                  </a:lnTo>
                  <a:lnTo>
                    <a:pt x="72" y="4"/>
                  </a:lnTo>
                  <a:lnTo>
                    <a:pt x="72" y="0"/>
                  </a:lnTo>
                  <a:lnTo>
                    <a:pt x="105" y="4"/>
                  </a:lnTo>
                  <a:lnTo>
                    <a:pt x="109" y="5"/>
                  </a:lnTo>
                  <a:close/>
                </a:path>
              </a:pathLst>
            </a:custGeom>
            <a:solidFill>
              <a:srgbClr val="000000"/>
            </a:solidFill>
            <a:ln w="9525">
              <a:solidFill>
                <a:srgbClr val="000000"/>
              </a:solidFill>
              <a:prstDash val="solid"/>
              <a:round/>
              <a:headEnd/>
              <a:tailEnd/>
            </a:ln>
          </p:spPr>
          <p:txBody>
            <a:bodyPr/>
            <a:lstStyle/>
            <a:p>
              <a:endParaRPr lang="en-US"/>
            </a:p>
          </p:txBody>
        </p:sp>
        <p:sp>
          <p:nvSpPr>
            <p:cNvPr id="27036" name="Freeform 323"/>
            <p:cNvSpPr>
              <a:spLocks/>
            </p:cNvSpPr>
            <p:nvPr/>
          </p:nvSpPr>
          <p:spPr bwMode="auto">
            <a:xfrm>
              <a:off x="3998" y="875"/>
              <a:ext cx="57" cy="69"/>
            </a:xfrm>
            <a:custGeom>
              <a:avLst/>
              <a:gdLst>
                <a:gd name="T0" fmla="*/ 112 w 112"/>
                <a:gd name="T1" fmla="*/ 7 h 138"/>
                <a:gd name="T2" fmla="*/ 40 w 112"/>
                <a:gd name="T3" fmla="*/ 113 h 138"/>
                <a:gd name="T4" fmla="*/ 38 w 112"/>
                <a:gd name="T5" fmla="*/ 120 h 138"/>
                <a:gd name="T6" fmla="*/ 37 w 112"/>
                <a:gd name="T7" fmla="*/ 123 h 138"/>
                <a:gd name="T8" fmla="*/ 37 w 112"/>
                <a:gd name="T9" fmla="*/ 126 h 138"/>
                <a:gd name="T10" fmla="*/ 37 w 112"/>
                <a:gd name="T11" fmla="*/ 130 h 138"/>
                <a:gd name="T12" fmla="*/ 40 w 112"/>
                <a:gd name="T13" fmla="*/ 133 h 138"/>
                <a:gd name="T14" fmla="*/ 46 w 112"/>
                <a:gd name="T15" fmla="*/ 135 h 138"/>
                <a:gd name="T16" fmla="*/ 44 w 112"/>
                <a:gd name="T17" fmla="*/ 138 h 138"/>
                <a:gd name="T18" fmla="*/ 0 w 112"/>
                <a:gd name="T19" fmla="*/ 116 h 138"/>
                <a:gd name="T20" fmla="*/ 2 w 112"/>
                <a:gd name="T21" fmla="*/ 113 h 138"/>
                <a:gd name="T22" fmla="*/ 5 w 112"/>
                <a:gd name="T23" fmla="*/ 114 h 138"/>
                <a:gd name="T24" fmla="*/ 9 w 112"/>
                <a:gd name="T25" fmla="*/ 116 h 138"/>
                <a:gd name="T26" fmla="*/ 13 w 112"/>
                <a:gd name="T27" fmla="*/ 116 h 138"/>
                <a:gd name="T28" fmla="*/ 17 w 112"/>
                <a:gd name="T29" fmla="*/ 114 h 138"/>
                <a:gd name="T30" fmla="*/ 21 w 112"/>
                <a:gd name="T31" fmla="*/ 111 h 138"/>
                <a:gd name="T32" fmla="*/ 25 w 112"/>
                <a:gd name="T33" fmla="*/ 104 h 138"/>
                <a:gd name="T34" fmla="*/ 73 w 112"/>
                <a:gd name="T35" fmla="*/ 31 h 138"/>
                <a:gd name="T36" fmla="*/ 81 w 112"/>
                <a:gd name="T37" fmla="*/ 21 h 138"/>
                <a:gd name="T38" fmla="*/ 85 w 112"/>
                <a:gd name="T39" fmla="*/ 14 h 138"/>
                <a:gd name="T40" fmla="*/ 85 w 112"/>
                <a:gd name="T41" fmla="*/ 9 h 138"/>
                <a:gd name="T42" fmla="*/ 83 w 112"/>
                <a:gd name="T43" fmla="*/ 7 h 138"/>
                <a:gd name="T44" fmla="*/ 81 w 112"/>
                <a:gd name="T45" fmla="*/ 5 h 138"/>
                <a:gd name="T46" fmla="*/ 77 w 112"/>
                <a:gd name="T47" fmla="*/ 5 h 138"/>
                <a:gd name="T48" fmla="*/ 73 w 112"/>
                <a:gd name="T49" fmla="*/ 4 h 138"/>
                <a:gd name="T50" fmla="*/ 73 w 112"/>
                <a:gd name="T51" fmla="*/ 0 h 138"/>
                <a:gd name="T52" fmla="*/ 108 w 112"/>
                <a:gd name="T53" fmla="*/ 4 h 138"/>
                <a:gd name="T54" fmla="*/ 112 w 112"/>
                <a:gd name="T55" fmla="*/ 7 h 13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
                <a:gd name="T85" fmla="*/ 0 h 138"/>
                <a:gd name="T86" fmla="*/ 112 w 112"/>
                <a:gd name="T87" fmla="*/ 138 h 13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 h="138">
                  <a:moveTo>
                    <a:pt x="112" y="7"/>
                  </a:moveTo>
                  <a:lnTo>
                    <a:pt x="40" y="113"/>
                  </a:lnTo>
                  <a:lnTo>
                    <a:pt x="38" y="120"/>
                  </a:lnTo>
                  <a:lnTo>
                    <a:pt x="37" y="123"/>
                  </a:lnTo>
                  <a:lnTo>
                    <a:pt x="37" y="126"/>
                  </a:lnTo>
                  <a:lnTo>
                    <a:pt x="37" y="130"/>
                  </a:lnTo>
                  <a:lnTo>
                    <a:pt x="40" y="133"/>
                  </a:lnTo>
                  <a:lnTo>
                    <a:pt x="46" y="135"/>
                  </a:lnTo>
                  <a:lnTo>
                    <a:pt x="44" y="138"/>
                  </a:lnTo>
                  <a:lnTo>
                    <a:pt x="0" y="116"/>
                  </a:lnTo>
                  <a:lnTo>
                    <a:pt x="2" y="113"/>
                  </a:lnTo>
                  <a:lnTo>
                    <a:pt x="5" y="114"/>
                  </a:lnTo>
                  <a:lnTo>
                    <a:pt x="9" y="116"/>
                  </a:lnTo>
                  <a:lnTo>
                    <a:pt x="13" y="116"/>
                  </a:lnTo>
                  <a:lnTo>
                    <a:pt x="17" y="114"/>
                  </a:lnTo>
                  <a:lnTo>
                    <a:pt x="21" y="111"/>
                  </a:lnTo>
                  <a:lnTo>
                    <a:pt x="25" y="104"/>
                  </a:lnTo>
                  <a:lnTo>
                    <a:pt x="73" y="31"/>
                  </a:lnTo>
                  <a:lnTo>
                    <a:pt x="81" y="21"/>
                  </a:lnTo>
                  <a:lnTo>
                    <a:pt x="85" y="14"/>
                  </a:lnTo>
                  <a:lnTo>
                    <a:pt x="85" y="9"/>
                  </a:lnTo>
                  <a:lnTo>
                    <a:pt x="83" y="7"/>
                  </a:lnTo>
                  <a:lnTo>
                    <a:pt x="81" y="5"/>
                  </a:lnTo>
                  <a:lnTo>
                    <a:pt x="77" y="5"/>
                  </a:lnTo>
                  <a:lnTo>
                    <a:pt x="73" y="4"/>
                  </a:lnTo>
                  <a:lnTo>
                    <a:pt x="73" y="0"/>
                  </a:lnTo>
                  <a:lnTo>
                    <a:pt x="108" y="4"/>
                  </a:lnTo>
                  <a:lnTo>
                    <a:pt x="112" y="7"/>
                  </a:lnTo>
                  <a:close/>
                </a:path>
              </a:pathLst>
            </a:custGeom>
            <a:solidFill>
              <a:srgbClr val="000000"/>
            </a:solidFill>
            <a:ln w="9525">
              <a:solidFill>
                <a:srgbClr val="000000"/>
              </a:solidFill>
              <a:prstDash val="solid"/>
              <a:round/>
              <a:headEnd/>
              <a:tailEnd/>
            </a:ln>
          </p:spPr>
          <p:txBody>
            <a:bodyPr/>
            <a:lstStyle/>
            <a:p>
              <a:endParaRPr lang="en-US"/>
            </a:p>
          </p:txBody>
        </p:sp>
        <p:sp>
          <p:nvSpPr>
            <p:cNvPr id="27037" name="Freeform 324"/>
            <p:cNvSpPr>
              <a:spLocks/>
            </p:cNvSpPr>
            <p:nvPr/>
          </p:nvSpPr>
          <p:spPr bwMode="auto">
            <a:xfrm>
              <a:off x="4026" y="912"/>
              <a:ext cx="57" cy="48"/>
            </a:xfrm>
            <a:custGeom>
              <a:avLst/>
              <a:gdLst>
                <a:gd name="T0" fmla="*/ 93 w 113"/>
                <a:gd name="T1" fmla="*/ 46 h 96"/>
                <a:gd name="T2" fmla="*/ 93 w 113"/>
                <a:gd name="T3" fmla="*/ 31 h 96"/>
                <a:gd name="T4" fmla="*/ 89 w 113"/>
                <a:gd name="T5" fmla="*/ 16 h 96"/>
                <a:gd name="T6" fmla="*/ 76 w 113"/>
                <a:gd name="T7" fmla="*/ 7 h 96"/>
                <a:gd name="T8" fmla="*/ 62 w 113"/>
                <a:gd name="T9" fmla="*/ 9 h 96"/>
                <a:gd name="T10" fmla="*/ 56 w 113"/>
                <a:gd name="T11" fmla="*/ 16 h 96"/>
                <a:gd name="T12" fmla="*/ 58 w 113"/>
                <a:gd name="T13" fmla="*/ 27 h 96"/>
                <a:gd name="T14" fmla="*/ 74 w 113"/>
                <a:gd name="T15" fmla="*/ 50 h 96"/>
                <a:gd name="T16" fmla="*/ 82 w 113"/>
                <a:gd name="T17" fmla="*/ 67 h 96"/>
                <a:gd name="T18" fmla="*/ 76 w 113"/>
                <a:gd name="T19" fmla="*/ 82 h 96"/>
                <a:gd name="T20" fmla="*/ 68 w 113"/>
                <a:gd name="T21" fmla="*/ 92 h 96"/>
                <a:gd name="T22" fmla="*/ 41 w 113"/>
                <a:gd name="T23" fmla="*/ 94 h 96"/>
                <a:gd name="T24" fmla="*/ 21 w 113"/>
                <a:gd name="T25" fmla="*/ 84 h 96"/>
                <a:gd name="T26" fmla="*/ 10 w 113"/>
                <a:gd name="T27" fmla="*/ 75 h 96"/>
                <a:gd name="T28" fmla="*/ 6 w 113"/>
                <a:gd name="T29" fmla="*/ 72 h 96"/>
                <a:gd name="T30" fmla="*/ 0 w 113"/>
                <a:gd name="T31" fmla="*/ 72 h 96"/>
                <a:gd name="T32" fmla="*/ 23 w 113"/>
                <a:gd name="T33" fmla="*/ 45 h 96"/>
                <a:gd name="T34" fmla="*/ 19 w 113"/>
                <a:gd name="T35" fmla="*/ 68 h 96"/>
                <a:gd name="T36" fmla="*/ 33 w 113"/>
                <a:gd name="T37" fmla="*/ 85 h 96"/>
                <a:gd name="T38" fmla="*/ 47 w 113"/>
                <a:gd name="T39" fmla="*/ 87 h 96"/>
                <a:gd name="T40" fmla="*/ 56 w 113"/>
                <a:gd name="T41" fmla="*/ 82 h 96"/>
                <a:gd name="T42" fmla="*/ 60 w 113"/>
                <a:gd name="T43" fmla="*/ 68 h 96"/>
                <a:gd name="T44" fmla="*/ 49 w 113"/>
                <a:gd name="T45" fmla="*/ 48 h 96"/>
                <a:gd name="T46" fmla="*/ 41 w 113"/>
                <a:gd name="T47" fmla="*/ 36 h 96"/>
                <a:gd name="T48" fmla="*/ 37 w 113"/>
                <a:gd name="T49" fmla="*/ 27 h 96"/>
                <a:gd name="T50" fmla="*/ 43 w 113"/>
                <a:gd name="T51" fmla="*/ 12 h 96"/>
                <a:gd name="T52" fmla="*/ 62 w 113"/>
                <a:gd name="T53" fmla="*/ 0 h 96"/>
                <a:gd name="T54" fmla="*/ 86 w 113"/>
                <a:gd name="T55" fmla="*/ 4 h 96"/>
                <a:gd name="T56" fmla="*/ 97 w 113"/>
                <a:gd name="T57" fmla="*/ 14 h 96"/>
                <a:gd name="T58" fmla="*/ 105 w 113"/>
                <a:gd name="T59" fmla="*/ 19 h 96"/>
                <a:gd name="T60" fmla="*/ 107 w 113"/>
                <a:gd name="T61" fmla="*/ 19 h 96"/>
                <a:gd name="T62" fmla="*/ 113 w 113"/>
                <a:gd name="T63" fmla="*/ 19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3"/>
                <a:gd name="T97" fmla="*/ 0 h 96"/>
                <a:gd name="T98" fmla="*/ 113 w 113"/>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3" h="96">
                  <a:moveTo>
                    <a:pt x="113" y="19"/>
                  </a:moveTo>
                  <a:lnTo>
                    <a:pt x="93" y="46"/>
                  </a:lnTo>
                  <a:lnTo>
                    <a:pt x="89" y="45"/>
                  </a:lnTo>
                  <a:lnTo>
                    <a:pt x="93" y="31"/>
                  </a:lnTo>
                  <a:lnTo>
                    <a:pt x="93" y="22"/>
                  </a:lnTo>
                  <a:lnTo>
                    <a:pt x="89" y="16"/>
                  </a:lnTo>
                  <a:lnTo>
                    <a:pt x="82" y="9"/>
                  </a:lnTo>
                  <a:lnTo>
                    <a:pt x="76" y="7"/>
                  </a:lnTo>
                  <a:lnTo>
                    <a:pt x="68" y="5"/>
                  </a:lnTo>
                  <a:lnTo>
                    <a:pt x="62" y="9"/>
                  </a:lnTo>
                  <a:lnTo>
                    <a:pt x="58" y="10"/>
                  </a:lnTo>
                  <a:lnTo>
                    <a:pt x="56" y="16"/>
                  </a:lnTo>
                  <a:lnTo>
                    <a:pt x="56" y="21"/>
                  </a:lnTo>
                  <a:lnTo>
                    <a:pt x="58" y="27"/>
                  </a:lnTo>
                  <a:lnTo>
                    <a:pt x="62" y="34"/>
                  </a:lnTo>
                  <a:lnTo>
                    <a:pt x="74" y="50"/>
                  </a:lnTo>
                  <a:lnTo>
                    <a:pt x="78" y="58"/>
                  </a:lnTo>
                  <a:lnTo>
                    <a:pt x="82" y="67"/>
                  </a:lnTo>
                  <a:lnTo>
                    <a:pt x="80" y="75"/>
                  </a:lnTo>
                  <a:lnTo>
                    <a:pt x="76" y="82"/>
                  </a:lnTo>
                  <a:lnTo>
                    <a:pt x="72" y="87"/>
                  </a:lnTo>
                  <a:lnTo>
                    <a:pt x="68" y="92"/>
                  </a:lnTo>
                  <a:lnTo>
                    <a:pt x="54" y="96"/>
                  </a:lnTo>
                  <a:lnTo>
                    <a:pt x="41" y="94"/>
                  </a:lnTo>
                  <a:lnTo>
                    <a:pt x="29" y="91"/>
                  </a:lnTo>
                  <a:lnTo>
                    <a:pt x="21" y="84"/>
                  </a:lnTo>
                  <a:lnTo>
                    <a:pt x="12" y="77"/>
                  </a:lnTo>
                  <a:lnTo>
                    <a:pt x="10" y="75"/>
                  </a:lnTo>
                  <a:lnTo>
                    <a:pt x="8" y="73"/>
                  </a:lnTo>
                  <a:lnTo>
                    <a:pt x="6" y="72"/>
                  </a:lnTo>
                  <a:lnTo>
                    <a:pt x="2" y="73"/>
                  </a:lnTo>
                  <a:lnTo>
                    <a:pt x="0" y="72"/>
                  </a:lnTo>
                  <a:lnTo>
                    <a:pt x="19" y="43"/>
                  </a:lnTo>
                  <a:lnTo>
                    <a:pt x="23" y="45"/>
                  </a:lnTo>
                  <a:lnTo>
                    <a:pt x="19" y="58"/>
                  </a:lnTo>
                  <a:lnTo>
                    <a:pt x="19" y="68"/>
                  </a:lnTo>
                  <a:lnTo>
                    <a:pt x="25" y="79"/>
                  </a:lnTo>
                  <a:lnTo>
                    <a:pt x="33" y="85"/>
                  </a:lnTo>
                  <a:lnTo>
                    <a:pt x="41" y="87"/>
                  </a:lnTo>
                  <a:lnTo>
                    <a:pt x="47" y="87"/>
                  </a:lnTo>
                  <a:lnTo>
                    <a:pt x="52" y="85"/>
                  </a:lnTo>
                  <a:lnTo>
                    <a:pt x="56" y="82"/>
                  </a:lnTo>
                  <a:lnTo>
                    <a:pt x="60" y="75"/>
                  </a:lnTo>
                  <a:lnTo>
                    <a:pt x="60" y="68"/>
                  </a:lnTo>
                  <a:lnTo>
                    <a:pt x="56" y="62"/>
                  </a:lnTo>
                  <a:lnTo>
                    <a:pt x="49" y="48"/>
                  </a:lnTo>
                  <a:lnTo>
                    <a:pt x="45" y="41"/>
                  </a:lnTo>
                  <a:lnTo>
                    <a:pt x="41" y="36"/>
                  </a:lnTo>
                  <a:lnTo>
                    <a:pt x="39" y="31"/>
                  </a:lnTo>
                  <a:lnTo>
                    <a:pt x="37" y="27"/>
                  </a:lnTo>
                  <a:lnTo>
                    <a:pt x="39" y="21"/>
                  </a:lnTo>
                  <a:lnTo>
                    <a:pt x="43" y="12"/>
                  </a:lnTo>
                  <a:lnTo>
                    <a:pt x="51" y="4"/>
                  </a:lnTo>
                  <a:lnTo>
                    <a:pt x="62" y="0"/>
                  </a:lnTo>
                  <a:lnTo>
                    <a:pt x="74" y="0"/>
                  </a:lnTo>
                  <a:lnTo>
                    <a:pt x="86" y="4"/>
                  </a:lnTo>
                  <a:lnTo>
                    <a:pt x="91" y="9"/>
                  </a:lnTo>
                  <a:lnTo>
                    <a:pt x="97" y="14"/>
                  </a:lnTo>
                  <a:lnTo>
                    <a:pt x="103" y="19"/>
                  </a:lnTo>
                  <a:lnTo>
                    <a:pt x="105" y="19"/>
                  </a:lnTo>
                  <a:lnTo>
                    <a:pt x="107" y="19"/>
                  </a:lnTo>
                  <a:lnTo>
                    <a:pt x="109" y="17"/>
                  </a:lnTo>
                  <a:lnTo>
                    <a:pt x="113" y="19"/>
                  </a:lnTo>
                  <a:close/>
                </a:path>
              </a:pathLst>
            </a:custGeom>
            <a:solidFill>
              <a:srgbClr val="000000"/>
            </a:solidFill>
            <a:ln w="9525">
              <a:solidFill>
                <a:srgbClr val="000000"/>
              </a:solidFill>
              <a:prstDash val="solid"/>
              <a:round/>
              <a:headEnd/>
              <a:tailEnd/>
            </a:ln>
          </p:spPr>
          <p:txBody>
            <a:bodyPr/>
            <a:lstStyle/>
            <a:p>
              <a:endParaRPr lang="en-US"/>
            </a:p>
          </p:txBody>
        </p:sp>
        <p:sp>
          <p:nvSpPr>
            <p:cNvPr id="27038" name="Freeform 325"/>
            <p:cNvSpPr>
              <a:spLocks noEditPoints="1"/>
            </p:cNvSpPr>
            <p:nvPr/>
          </p:nvSpPr>
          <p:spPr bwMode="auto">
            <a:xfrm>
              <a:off x="4094" y="940"/>
              <a:ext cx="88" cy="79"/>
            </a:xfrm>
            <a:custGeom>
              <a:avLst/>
              <a:gdLst>
                <a:gd name="T0" fmla="*/ 177 w 177"/>
                <a:gd name="T1" fmla="*/ 92 h 159"/>
                <a:gd name="T2" fmla="*/ 167 w 177"/>
                <a:gd name="T3" fmla="*/ 92 h 159"/>
                <a:gd name="T4" fmla="*/ 152 w 177"/>
                <a:gd name="T5" fmla="*/ 94 h 159"/>
                <a:gd name="T6" fmla="*/ 117 w 177"/>
                <a:gd name="T7" fmla="*/ 106 h 159"/>
                <a:gd name="T8" fmla="*/ 99 w 177"/>
                <a:gd name="T9" fmla="*/ 125 h 159"/>
                <a:gd name="T10" fmla="*/ 107 w 177"/>
                <a:gd name="T11" fmla="*/ 140 h 159"/>
                <a:gd name="T12" fmla="*/ 119 w 177"/>
                <a:gd name="T13" fmla="*/ 149 h 159"/>
                <a:gd name="T14" fmla="*/ 132 w 177"/>
                <a:gd name="T15" fmla="*/ 149 h 159"/>
                <a:gd name="T16" fmla="*/ 142 w 177"/>
                <a:gd name="T17" fmla="*/ 149 h 159"/>
                <a:gd name="T18" fmla="*/ 117 w 177"/>
                <a:gd name="T19" fmla="*/ 159 h 159"/>
                <a:gd name="T20" fmla="*/ 93 w 177"/>
                <a:gd name="T21" fmla="*/ 154 h 159"/>
                <a:gd name="T22" fmla="*/ 80 w 177"/>
                <a:gd name="T23" fmla="*/ 140 h 159"/>
                <a:gd name="T24" fmla="*/ 74 w 177"/>
                <a:gd name="T25" fmla="*/ 116 h 159"/>
                <a:gd name="T26" fmla="*/ 43 w 177"/>
                <a:gd name="T27" fmla="*/ 116 h 159"/>
                <a:gd name="T28" fmla="*/ 20 w 177"/>
                <a:gd name="T29" fmla="*/ 106 h 159"/>
                <a:gd name="T30" fmla="*/ 2 w 177"/>
                <a:gd name="T31" fmla="*/ 91 h 159"/>
                <a:gd name="T32" fmla="*/ 0 w 177"/>
                <a:gd name="T33" fmla="*/ 72 h 159"/>
                <a:gd name="T34" fmla="*/ 16 w 177"/>
                <a:gd name="T35" fmla="*/ 52 h 159"/>
                <a:gd name="T36" fmla="*/ 51 w 177"/>
                <a:gd name="T37" fmla="*/ 43 h 159"/>
                <a:gd name="T38" fmla="*/ 78 w 177"/>
                <a:gd name="T39" fmla="*/ 45 h 159"/>
                <a:gd name="T40" fmla="*/ 84 w 177"/>
                <a:gd name="T41" fmla="*/ 26 h 159"/>
                <a:gd name="T42" fmla="*/ 95 w 177"/>
                <a:gd name="T43" fmla="*/ 9 h 159"/>
                <a:gd name="T44" fmla="*/ 113 w 177"/>
                <a:gd name="T45" fmla="*/ 2 h 159"/>
                <a:gd name="T46" fmla="*/ 134 w 177"/>
                <a:gd name="T47" fmla="*/ 2 h 159"/>
                <a:gd name="T48" fmla="*/ 156 w 177"/>
                <a:gd name="T49" fmla="*/ 17 h 159"/>
                <a:gd name="T50" fmla="*/ 160 w 177"/>
                <a:gd name="T51" fmla="*/ 36 h 159"/>
                <a:gd name="T52" fmla="*/ 146 w 177"/>
                <a:gd name="T53" fmla="*/ 53 h 159"/>
                <a:gd name="T54" fmla="*/ 121 w 177"/>
                <a:gd name="T55" fmla="*/ 57 h 159"/>
                <a:gd name="T56" fmla="*/ 97 w 177"/>
                <a:gd name="T57" fmla="*/ 81 h 159"/>
                <a:gd name="T58" fmla="*/ 111 w 177"/>
                <a:gd name="T59" fmla="*/ 101 h 159"/>
                <a:gd name="T60" fmla="*/ 130 w 177"/>
                <a:gd name="T61" fmla="*/ 92 h 159"/>
                <a:gd name="T62" fmla="*/ 138 w 177"/>
                <a:gd name="T63" fmla="*/ 82 h 159"/>
                <a:gd name="T64" fmla="*/ 138 w 177"/>
                <a:gd name="T65" fmla="*/ 75 h 159"/>
                <a:gd name="T66" fmla="*/ 138 w 177"/>
                <a:gd name="T67" fmla="*/ 69 h 159"/>
                <a:gd name="T68" fmla="*/ 115 w 177"/>
                <a:gd name="T69" fmla="*/ 50 h 159"/>
                <a:gd name="T70" fmla="*/ 136 w 177"/>
                <a:gd name="T71" fmla="*/ 45 h 159"/>
                <a:gd name="T72" fmla="*/ 148 w 177"/>
                <a:gd name="T73" fmla="*/ 31 h 159"/>
                <a:gd name="T74" fmla="*/ 146 w 177"/>
                <a:gd name="T75" fmla="*/ 19 h 159"/>
                <a:gd name="T76" fmla="*/ 132 w 177"/>
                <a:gd name="T77" fmla="*/ 11 h 159"/>
                <a:gd name="T78" fmla="*/ 117 w 177"/>
                <a:gd name="T79" fmla="*/ 16 h 159"/>
                <a:gd name="T80" fmla="*/ 109 w 177"/>
                <a:gd name="T81" fmla="*/ 23 h 159"/>
                <a:gd name="T82" fmla="*/ 105 w 177"/>
                <a:gd name="T83" fmla="*/ 36 h 159"/>
                <a:gd name="T84" fmla="*/ 101 w 177"/>
                <a:gd name="T85" fmla="*/ 48 h 159"/>
                <a:gd name="T86" fmla="*/ 72 w 177"/>
                <a:gd name="T87" fmla="*/ 89 h 159"/>
                <a:gd name="T88" fmla="*/ 74 w 177"/>
                <a:gd name="T89" fmla="*/ 75 h 159"/>
                <a:gd name="T90" fmla="*/ 76 w 177"/>
                <a:gd name="T91" fmla="*/ 52 h 159"/>
                <a:gd name="T92" fmla="*/ 49 w 177"/>
                <a:gd name="T93" fmla="*/ 55 h 159"/>
                <a:gd name="T94" fmla="*/ 31 w 177"/>
                <a:gd name="T95" fmla="*/ 65 h 159"/>
                <a:gd name="T96" fmla="*/ 25 w 177"/>
                <a:gd name="T97" fmla="*/ 86 h 159"/>
                <a:gd name="T98" fmla="*/ 37 w 177"/>
                <a:gd name="T99" fmla="*/ 103 h 159"/>
                <a:gd name="T100" fmla="*/ 51 w 177"/>
                <a:gd name="T101" fmla="*/ 108 h 159"/>
                <a:gd name="T102" fmla="*/ 72 w 177"/>
                <a:gd name="T103" fmla="*/ 108 h 15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7"/>
                <a:gd name="T157" fmla="*/ 0 h 159"/>
                <a:gd name="T158" fmla="*/ 177 w 177"/>
                <a:gd name="T159" fmla="*/ 159 h 15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7" h="159">
                  <a:moveTo>
                    <a:pt x="138" y="69"/>
                  </a:moveTo>
                  <a:lnTo>
                    <a:pt x="177" y="92"/>
                  </a:lnTo>
                  <a:lnTo>
                    <a:pt x="175" y="96"/>
                  </a:lnTo>
                  <a:lnTo>
                    <a:pt x="167" y="92"/>
                  </a:lnTo>
                  <a:lnTo>
                    <a:pt x="160" y="92"/>
                  </a:lnTo>
                  <a:lnTo>
                    <a:pt x="152" y="94"/>
                  </a:lnTo>
                  <a:lnTo>
                    <a:pt x="136" y="99"/>
                  </a:lnTo>
                  <a:lnTo>
                    <a:pt x="117" y="106"/>
                  </a:lnTo>
                  <a:lnTo>
                    <a:pt x="97" y="113"/>
                  </a:lnTo>
                  <a:lnTo>
                    <a:pt x="99" y="125"/>
                  </a:lnTo>
                  <a:lnTo>
                    <a:pt x="101" y="133"/>
                  </a:lnTo>
                  <a:lnTo>
                    <a:pt x="107" y="140"/>
                  </a:lnTo>
                  <a:lnTo>
                    <a:pt x="113" y="145"/>
                  </a:lnTo>
                  <a:lnTo>
                    <a:pt x="119" y="149"/>
                  </a:lnTo>
                  <a:lnTo>
                    <a:pt x="126" y="150"/>
                  </a:lnTo>
                  <a:lnTo>
                    <a:pt x="132" y="149"/>
                  </a:lnTo>
                  <a:lnTo>
                    <a:pt x="140" y="145"/>
                  </a:lnTo>
                  <a:lnTo>
                    <a:pt x="142" y="149"/>
                  </a:lnTo>
                  <a:lnTo>
                    <a:pt x="128" y="157"/>
                  </a:lnTo>
                  <a:lnTo>
                    <a:pt x="117" y="159"/>
                  </a:lnTo>
                  <a:lnTo>
                    <a:pt x="105" y="157"/>
                  </a:lnTo>
                  <a:lnTo>
                    <a:pt x="93" y="154"/>
                  </a:lnTo>
                  <a:lnTo>
                    <a:pt x="86" y="147"/>
                  </a:lnTo>
                  <a:lnTo>
                    <a:pt x="80" y="140"/>
                  </a:lnTo>
                  <a:lnTo>
                    <a:pt x="78" y="130"/>
                  </a:lnTo>
                  <a:lnTo>
                    <a:pt x="74" y="116"/>
                  </a:lnTo>
                  <a:lnTo>
                    <a:pt x="56" y="118"/>
                  </a:lnTo>
                  <a:lnTo>
                    <a:pt x="43" y="116"/>
                  </a:lnTo>
                  <a:lnTo>
                    <a:pt x="29" y="113"/>
                  </a:lnTo>
                  <a:lnTo>
                    <a:pt x="20" y="106"/>
                  </a:lnTo>
                  <a:lnTo>
                    <a:pt x="8" y="96"/>
                  </a:lnTo>
                  <a:lnTo>
                    <a:pt x="2" y="91"/>
                  </a:lnTo>
                  <a:lnTo>
                    <a:pt x="0" y="84"/>
                  </a:lnTo>
                  <a:lnTo>
                    <a:pt x="0" y="72"/>
                  </a:lnTo>
                  <a:lnTo>
                    <a:pt x="6" y="60"/>
                  </a:lnTo>
                  <a:lnTo>
                    <a:pt x="16" y="52"/>
                  </a:lnTo>
                  <a:lnTo>
                    <a:pt x="29" y="46"/>
                  </a:lnTo>
                  <a:lnTo>
                    <a:pt x="51" y="43"/>
                  </a:lnTo>
                  <a:lnTo>
                    <a:pt x="62" y="43"/>
                  </a:lnTo>
                  <a:lnTo>
                    <a:pt x="78" y="45"/>
                  </a:lnTo>
                  <a:lnTo>
                    <a:pt x="82" y="35"/>
                  </a:lnTo>
                  <a:lnTo>
                    <a:pt x="84" y="26"/>
                  </a:lnTo>
                  <a:lnTo>
                    <a:pt x="90" y="16"/>
                  </a:lnTo>
                  <a:lnTo>
                    <a:pt x="95" y="9"/>
                  </a:lnTo>
                  <a:lnTo>
                    <a:pt x="103" y="4"/>
                  </a:lnTo>
                  <a:lnTo>
                    <a:pt x="113" y="2"/>
                  </a:lnTo>
                  <a:lnTo>
                    <a:pt x="121" y="0"/>
                  </a:lnTo>
                  <a:lnTo>
                    <a:pt x="134" y="2"/>
                  </a:lnTo>
                  <a:lnTo>
                    <a:pt x="146" y="9"/>
                  </a:lnTo>
                  <a:lnTo>
                    <a:pt x="156" y="17"/>
                  </a:lnTo>
                  <a:lnTo>
                    <a:pt x="160" y="26"/>
                  </a:lnTo>
                  <a:lnTo>
                    <a:pt x="160" y="36"/>
                  </a:lnTo>
                  <a:lnTo>
                    <a:pt x="154" y="45"/>
                  </a:lnTo>
                  <a:lnTo>
                    <a:pt x="146" y="53"/>
                  </a:lnTo>
                  <a:lnTo>
                    <a:pt x="134" y="57"/>
                  </a:lnTo>
                  <a:lnTo>
                    <a:pt x="121" y="57"/>
                  </a:lnTo>
                  <a:lnTo>
                    <a:pt x="99" y="55"/>
                  </a:lnTo>
                  <a:lnTo>
                    <a:pt x="97" y="81"/>
                  </a:lnTo>
                  <a:lnTo>
                    <a:pt x="95" y="104"/>
                  </a:lnTo>
                  <a:lnTo>
                    <a:pt x="111" y="101"/>
                  </a:lnTo>
                  <a:lnTo>
                    <a:pt x="123" y="98"/>
                  </a:lnTo>
                  <a:lnTo>
                    <a:pt x="130" y="92"/>
                  </a:lnTo>
                  <a:lnTo>
                    <a:pt x="136" y="86"/>
                  </a:lnTo>
                  <a:lnTo>
                    <a:pt x="138" y="82"/>
                  </a:lnTo>
                  <a:lnTo>
                    <a:pt x="140" y="77"/>
                  </a:lnTo>
                  <a:lnTo>
                    <a:pt x="138" y="75"/>
                  </a:lnTo>
                  <a:lnTo>
                    <a:pt x="136" y="72"/>
                  </a:lnTo>
                  <a:lnTo>
                    <a:pt x="138" y="69"/>
                  </a:lnTo>
                  <a:close/>
                  <a:moveTo>
                    <a:pt x="101" y="48"/>
                  </a:moveTo>
                  <a:lnTo>
                    <a:pt x="115" y="50"/>
                  </a:lnTo>
                  <a:lnTo>
                    <a:pt x="126" y="48"/>
                  </a:lnTo>
                  <a:lnTo>
                    <a:pt x="136" y="45"/>
                  </a:lnTo>
                  <a:lnTo>
                    <a:pt x="144" y="38"/>
                  </a:lnTo>
                  <a:lnTo>
                    <a:pt x="148" y="31"/>
                  </a:lnTo>
                  <a:lnTo>
                    <a:pt x="148" y="24"/>
                  </a:lnTo>
                  <a:lnTo>
                    <a:pt x="146" y="19"/>
                  </a:lnTo>
                  <a:lnTo>
                    <a:pt x="140" y="14"/>
                  </a:lnTo>
                  <a:lnTo>
                    <a:pt x="132" y="11"/>
                  </a:lnTo>
                  <a:lnTo>
                    <a:pt x="125" y="12"/>
                  </a:lnTo>
                  <a:lnTo>
                    <a:pt x="117" y="16"/>
                  </a:lnTo>
                  <a:lnTo>
                    <a:pt x="113" y="19"/>
                  </a:lnTo>
                  <a:lnTo>
                    <a:pt x="109" y="23"/>
                  </a:lnTo>
                  <a:lnTo>
                    <a:pt x="107" y="29"/>
                  </a:lnTo>
                  <a:lnTo>
                    <a:pt x="105" y="36"/>
                  </a:lnTo>
                  <a:lnTo>
                    <a:pt x="101" y="48"/>
                  </a:lnTo>
                  <a:close/>
                  <a:moveTo>
                    <a:pt x="72" y="108"/>
                  </a:moveTo>
                  <a:lnTo>
                    <a:pt x="72" y="89"/>
                  </a:lnTo>
                  <a:lnTo>
                    <a:pt x="72" y="82"/>
                  </a:lnTo>
                  <a:lnTo>
                    <a:pt x="74" y="75"/>
                  </a:lnTo>
                  <a:lnTo>
                    <a:pt x="74" y="65"/>
                  </a:lnTo>
                  <a:lnTo>
                    <a:pt x="76" y="52"/>
                  </a:lnTo>
                  <a:lnTo>
                    <a:pt x="62" y="52"/>
                  </a:lnTo>
                  <a:lnTo>
                    <a:pt x="49" y="55"/>
                  </a:lnTo>
                  <a:lnTo>
                    <a:pt x="39" y="58"/>
                  </a:lnTo>
                  <a:lnTo>
                    <a:pt x="31" y="65"/>
                  </a:lnTo>
                  <a:lnTo>
                    <a:pt x="27" y="75"/>
                  </a:lnTo>
                  <a:lnTo>
                    <a:pt x="25" y="86"/>
                  </a:lnTo>
                  <a:lnTo>
                    <a:pt x="29" y="94"/>
                  </a:lnTo>
                  <a:lnTo>
                    <a:pt x="37" y="103"/>
                  </a:lnTo>
                  <a:lnTo>
                    <a:pt x="43" y="106"/>
                  </a:lnTo>
                  <a:lnTo>
                    <a:pt x="51" y="108"/>
                  </a:lnTo>
                  <a:lnTo>
                    <a:pt x="58" y="110"/>
                  </a:lnTo>
                  <a:lnTo>
                    <a:pt x="72" y="108"/>
                  </a:lnTo>
                  <a:close/>
                </a:path>
              </a:pathLst>
            </a:custGeom>
            <a:solidFill>
              <a:srgbClr val="000000"/>
            </a:solidFill>
            <a:ln w="9525">
              <a:solidFill>
                <a:srgbClr val="000000"/>
              </a:solidFill>
              <a:prstDash val="solid"/>
              <a:round/>
              <a:headEnd/>
              <a:tailEnd/>
            </a:ln>
          </p:spPr>
          <p:txBody>
            <a:bodyPr/>
            <a:lstStyle/>
            <a:p>
              <a:endParaRPr lang="en-US"/>
            </a:p>
          </p:txBody>
        </p:sp>
        <p:sp>
          <p:nvSpPr>
            <p:cNvPr id="27039" name="Freeform 326"/>
            <p:cNvSpPr>
              <a:spLocks/>
            </p:cNvSpPr>
            <p:nvPr/>
          </p:nvSpPr>
          <p:spPr bwMode="auto">
            <a:xfrm>
              <a:off x="4199" y="1003"/>
              <a:ext cx="88" cy="70"/>
            </a:xfrm>
            <a:custGeom>
              <a:avLst/>
              <a:gdLst>
                <a:gd name="T0" fmla="*/ 177 w 177"/>
                <a:gd name="T1" fmla="*/ 44 h 139"/>
                <a:gd name="T2" fmla="*/ 146 w 177"/>
                <a:gd name="T3" fmla="*/ 83 h 139"/>
                <a:gd name="T4" fmla="*/ 144 w 177"/>
                <a:gd name="T5" fmla="*/ 81 h 139"/>
                <a:gd name="T6" fmla="*/ 150 w 177"/>
                <a:gd name="T7" fmla="*/ 63 h 139"/>
                <a:gd name="T8" fmla="*/ 150 w 177"/>
                <a:gd name="T9" fmla="*/ 46 h 139"/>
                <a:gd name="T10" fmla="*/ 142 w 177"/>
                <a:gd name="T11" fmla="*/ 32 h 139"/>
                <a:gd name="T12" fmla="*/ 130 w 177"/>
                <a:gd name="T13" fmla="*/ 22 h 139"/>
                <a:gd name="T14" fmla="*/ 117 w 177"/>
                <a:gd name="T15" fmla="*/ 15 h 139"/>
                <a:gd name="T16" fmla="*/ 103 w 177"/>
                <a:gd name="T17" fmla="*/ 12 h 139"/>
                <a:gd name="T18" fmla="*/ 88 w 177"/>
                <a:gd name="T19" fmla="*/ 12 h 139"/>
                <a:gd name="T20" fmla="*/ 80 w 177"/>
                <a:gd name="T21" fmla="*/ 15 h 139"/>
                <a:gd name="T22" fmla="*/ 72 w 177"/>
                <a:gd name="T23" fmla="*/ 18 h 139"/>
                <a:gd name="T24" fmla="*/ 56 w 177"/>
                <a:gd name="T25" fmla="*/ 29 h 139"/>
                <a:gd name="T26" fmla="*/ 39 w 177"/>
                <a:gd name="T27" fmla="*/ 44 h 139"/>
                <a:gd name="T28" fmla="*/ 29 w 177"/>
                <a:gd name="T29" fmla="*/ 58 h 139"/>
                <a:gd name="T30" fmla="*/ 21 w 177"/>
                <a:gd name="T31" fmla="*/ 73 h 139"/>
                <a:gd name="T32" fmla="*/ 20 w 177"/>
                <a:gd name="T33" fmla="*/ 80 h 139"/>
                <a:gd name="T34" fmla="*/ 20 w 177"/>
                <a:gd name="T35" fmla="*/ 86 h 139"/>
                <a:gd name="T36" fmla="*/ 23 w 177"/>
                <a:gd name="T37" fmla="*/ 100 h 139"/>
                <a:gd name="T38" fmla="*/ 25 w 177"/>
                <a:gd name="T39" fmla="*/ 107 h 139"/>
                <a:gd name="T40" fmla="*/ 29 w 177"/>
                <a:gd name="T41" fmla="*/ 112 h 139"/>
                <a:gd name="T42" fmla="*/ 41 w 177"/>
                <a:gd name="T43" fmla="*/ 122 h 139"/>
                <a:gd name="T44" fmla="*/ 54 w 177"/>
                <a:gd name="T45" fmla="*/ 131 h 139"/>
                <a:gd name="T46" fmla="*/ 66 w 177"/>
                <a:gd name="T47" fmla="*/ 133 h 139"/>
                <a:gd name="T48" fmla="*/ 82 w 177"/>
                <a:gd name="T49" fmla="*/ 133 h 139"/>
                <a:gd name="T50" fmla="*/ 103 w 177"/>
                <a:gd name="T51" fmla="*/ 129 h 139"/>
                <a:gd name="T52" fmla="*/ 105 w 177"/>
                <a:gd name="T53" fmla="*/ 133 h 139"/>
                <a:gd name="T54" fmla="*/ 84 w 177"/>
                <a:gd name="T55" fmla="*/ 139 h 139"/>
                <a:gd name="T56" fmla="*/ 74 w 177"/>
                <a:gd name="T57" fmla="*/ 139 h 139"/>
                <a:gd name="T58" fmla="*/ 64 w 177"/>
                <a:gd name="T59" fmla="*/ 139 h 139"/>
                <a:gd name="T60" fmla="*/ 47 w 177"/>
                <a:gd name="T61" fmla="*/ 134 h 139"/>
                <a:gd name="T62" fmla="*/ 29 w 177"/>
                <a:gd name="T63" fmla="*/ 126 h 139"/>
                <a:gd name="T64" fmla="*/ 16 w 177"/>
                <a:gd name="T65" fmla="*/ 114 h 139"/>
                <a:gd name="T66" fmla="*/ 6 w 177"/>
                <a:gd name="T67" fmla="*/ 102 h 139"/>
                <a:gd name="T68" fmla="*/ 0 w 177"/>
                <a:gd name="T69" fmla="*/ 86 h 139"/>
                <a:gd name="T70" fmla="*/ 0 w 177"/>
                <a:gd name="T71" fmla="*/ 71 h 139"/>
                <a:gd name="T72" fmla="*/ 2 w 177"/>
                <a:gd name="T73" fmla="*/ 59 h 139"/>
                <a:gd name="T74" fmla="*/ 4 w 177"/>
                <a:gd name="T75" fmla="*/ 49 h 139"/>
                <a:gd name="T76" fmla="*/ 12 w 177"/>
                <a:gd name="T77" fmla="*/ 39 h 139"/>
                <a:gd name="T78" fmla="*/ 20 w 177"/>
                <a:gd name="T79" fmla="*/ 29 h 139"/>
                <a:gd name="T80" fmla="*/ 35 w 177"/>
                <a:gd name="T81" fmla="*/ 15 h 139"/>
                <a:gd name="T82" fmla="*/ 54 w 177"/>
                <a:gd name="T83" fmla="*/ 5 h 139"/>
                <a:gd name="T84" fmla="*/ 76 w 177"/>
                <a:gd name="T85" fmla="*/ 0 h 139"/>
                <a:gd name="T86" fmla="*/ 95 w 177"/>
                <a:gd name="T87" fmla="*/ 0 h 139"/>
                <a:gd name="T88" fmla="*/ 117 w 177"/>
                <a:gd name="T89" fmla="*/ 5 h 139"/>
                <a:gd name="T90" fmla="*/ 134 w 177"/>
                <a:gd name="T91" fmla="*/ 15 h 139"/>
                <a:gd name="T92" fmla="*/ 146 w 177"/>
                <a:gd name="T93" fmla="*/ 25 h 139"/>
                <a:gd name="T94" fmla="*/ 156 w 177"/>
                <a:gd name="T95" fmla="*/ 39 h 139"/>
                <a:gd name="T96" fmla="*/ 158 w 177"/>
                <a:gd name="T97" fmla="*/ 42 h 139"/>
                <a:gd name="T98" fmla="*/ 159 w 177"/>
                <a:gd name="T99" fmla="*/ 44 h 139"/>
                <a:gd name="T100" fmla="*/ 163 w 177"/>
                <a:gd name="T101" fmla="*/ 46 h 139"/>
                <a:gd name="T102" fmla="*/ 165 w 177"/>
                <a:gd name="T103" fmla="*/ 46 h 139"/>
                <a:gd name="T104" fmla="*/ 169 w 177"/>
                <a:gd name="T105" fmla="*/ 44 h 139"/>
                <a:gd name="T106" fmla="*/ 173 w 177"/>
                <a:gd name="T107" fmla="*/ 42 h 139"/>
                <a:gd name="T108" fmla="*/ 177 w 177"/>
                <a:gd name="T109" fmla="*/ 44 h 13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77"/>
                <a:gd name="T166" fmla="*/ 0 h 139"/>
                <a:gd name="T167" fmla="*/ 177 w 177"/>
                <a:gd name="T168" fmla="*/ 139 h 13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77" h="139">
                  <a:moveTo>
                    <a:pt x="177" y="44"/>
                  </a:moveTo>
                  <a:lnTo>
                    <a:pt x="146" y="83"/>
                  </a:lnTo>
                  <a:lnTo>
                    <a:pt x="144" y="81"/>
                  </a:lnTo>
                  <a:lnTo>
                    <a:pt x="150" y="63"/>
                  </a:lnTo>
                  <a:lnTo>
                    <a:pt x="150" y="46"/>
                  </a:lnTo>
                  <a:lnTo>
                    <a:pt x="142" y="32"/>
                  </a:lnTo>
                  <a:lnTo>
                    <a:pt x="130" y="22"/>
                  </a:lnTo>
                  <a:lnTo>
                    <a:pt x="117" y="15"/>
                  </a:lnTo>
                  <a:lnTo>
                    <a:pt x="103" y="12"/>
                  </a:lnTo>
                  <a:lnTo>
                    <a:pt x="88" y="12"/>
                  </a:lnTo>
                  <a:lnTo>
                    <a:pt x="80" y="15"/>
                  </a:lnTo>
                  <a:lnTo>
                    <a:pt x="72" y="18"/>
                  </a:lnTo>
                  <a:lnTo>
                    <a:pt x="56" y="29"/>
                  </a:lnTo>
                  <a:lnTo>
                    <a:pt x="39" y="44"/>
                  </a:lnTo>
                  <a:lnTo>
                    <a:pt x="29" y="58"/>
                  </a:lnTo>
                  <a:lnTo>
                    <a:pt x="21" y="73"/>
                  </a:lnTo>
                  <a:lnTo>
                    <a:pt x="20" y="80"/>
                  </a:lnTo>
                  <a:lnTo>
                    <a:pt x="20" y="86"/>
                  </a:lnTo>
                  <a:lnTo>
                    <a:pt x="23" y="100"/>
                  </a:lnTo>
                  <a:lnTo>
                    <a:pt x="25" y="107"/>
                  </a:lnTo>
                  <a:lnTo>
                    <a:pt x="29" y="112"/>
                  </a:lnTo>
                  <a:lnTo>
                    <a:pt x="41" y="122"/>
                  </a:lnTo>
                  <a:lnTo>
                    <a:pt x="54" y="131"/>
                  </a:lnTo>
                  <a:lnTo>
                    <a:pt x="66" y="133"/>
                  </a:lnTo>
                  <a:lnTo>
                    <a:pt x="82" y="133"/>
                  </a:lnTo>
                  <a:lnTo>
                    <a:pt x="103" y="129"/>
                  </a:lnTo>
                  <a:lnTo>
                    <a:pt x="105" y="133"/>
                  </a:lnTo>
                  <a:lnTo>
                    <a:pt x="84" y="139"/>
                  </a:lnTo>
                  <a:lnTo>
                    <a:pt x="74" y="139"/>
                  </a:lnTo>
                  <a:lnTo>
                    <a:pt x="64" y="139"/>
                  </a:lnTo>
                  <a:lnTo>
                    <a:pt x="47" y="134"/>
                  </a:lnTo>
                  <a:lnTo>
                    <a:pt x="29" y="126"/>
                  </a:lnTo>
                  <a:lnTo>
                    <a:pt x="16" y="114"/>
                  </a:lnTo>
                  <a:lnTo>
                    <a:pt x="6" y="102"/>
                  </a:lnTo>
                  <a:lnTo>
                    <a:pt x="0" y="86"/>
                  </a:lnTo>
                  <a:lnTo>
                    <a:pt x="0" y="71"/>
                  </a:lnTo>
                  <a:lnTo>
                    <a:pt x="2" y="59"/>
                  </a:lnTo>
                  <a:lnTo>
                    <a:pt x="4" y="49"/>
                  </a:lnTo>
                  <a:lnTo>
                    <a:pt x="12" y="39"/>
                  </a:lnTo>
                  <a:lnTo>
                    <a:pt x="20" y="29"/>
                  </a:lnTo>
                  <a:lnTo>
                    <a:pt x="35" y="15"/>
                  </a:lnTo>
                  <a:lnTo>
                    <a:pt x="54" y="5"/>
                  </a:lnTo>
                  <a:lnTo>
                    <a:pt x="76" y="0"/>
                  </a:lnTo>
                  <a:lnTo>
                    <a:pt x="95" y="0"/>
                  </a:lnTo>
                  <a:lnTo>
                    <a:pt x="117" y="5"/>
                  </a:lnTo>
                  <a:lnTo>
                    <a:pt x="134" y="15"/>
                  </a:lnTo>
                  <a:lnTo>
                    <a:pt x="146" y="25"/>
                  </a:lnTo>
                  <a:lnTo>
                    <a:pt x="156" y="39"/>
                  </a:lnTo>
                  <a:lnTo>
                    <a:pt x="158" y="42"/>
                  </a:lnTo>
                  <a:lnTo>
                    <a:pt x="159" y="44"/>
                  </a:lnTo>
                  <a:lnTo>
                    <a:pt x="163" y="46"/>
                  </a:lnTo>
                  <a:lnTo>
                    <a:pt x="165" y="46"/>
                  </a:lnTo>
                  <a:lnTo>
                    <a:pt x="169" y="44"/>
                  </a:lnTo>
                  <a:lnTo>
                    <a:pt x="173" y="42"/>
                  </a:lnTo>
                  <a:lnTo>
                    <a:pt x="177" y="44"/>
                  </a:lnTo>
                  <a:close/>
                </a:path>
              </a:pathLst>
            </a:custGeom>
            <a:solidFill>
              <a:srgbClr val="000000"/>
            </a:solidFill>
            <a:ln w="9525">
              <a:solidFill>
                <a:srgbClr val="000000"/>
              </a:solidFill>
              <a:prstDash val="solid"/>
              <a:round/>
              <a:headEnd/>
              <a:tailEnd/>
            </a:ln>
          </p:spPr>
          <p:txBody>
            <a:bodyPr/>
            <a:lstStyle/>
            <a:p>
              <a:endParaRPr lang="en-US"/>
            </a:p>
          </p:txBody>
        </p:sp>
        <p:sp>
          <p:nvSpPr>
            <p:cNvPr id="27040" name="Freeform 327"/>
            <p:cNvSpPr>
              <a:spLocks noEditPoints="1"/>
            </p:cNvSpPr>
            <p:nvPr/>
          </p:nvSpPr>
          <p:spPr bwMode="auto">
            <a:xfrm>
              <a:off x="4254" y="1060"/>
              <a:ext cx="54" cy="47"/>
            </a:xfrm>
            <a:custGeom>
              <a:avLst/>
              <a:gdLst>
                <a:gd name="T0" fmla="*/ 91 w 109"/>
                <a:gd name="T1" fmla="*/ 10 h 96"/>
                <a:gd name="T2" fmla="*/ 99 w 109"/>
                <a:gd name="T3" fmla="*/ 17 h 96"/>
                <a:gd name="T4" fmla="*/ 105 w 109"/>
                <a:gd name="T5" fmla="*/ 26 h 96"/>
                <a:gd name="T6" fmla="*/ 107 w 109"/>
                <a:gd name="T7" fmla="*/ 34 h 96"/>
                <a:gd name="T8" fmla="*/ 109 w 109"/>
                <a:gd name="T9" fmla="*/ 44 h 96"/>
                <a:gd name="T10" fmla="*/ 105 w 109"/>
                <a:gd name="T11" fmla="*/ 61 h 96"/>
                <a:gd name="T12" fmla="*/ 101 w 109"/>
                <a:gd name="T13" fmla="*/ 68 h 96"/>
                <a:gd name="T14" fmla="*/ 95 w 109"/>
                <a:gd name="T15" fmla="*/ 75 h 96"/>
                <a:gd name="T16" fmla="*/ 85 w 109"/>
                <a:gd name="T17" fmla="*/ 84 h 96"/>
                <a:gd name="T18" fmla="*/ 72 w 109"/>
                <a:gd name="T19" fmla="*/ 90 h 96"/>
                <a:gd name="T20" fmla="*/ 58 w 109"/>
                <a:gd name="T21" fmla="*/ 96 h 96"/>
                <a:gd name="T22" fmla="*/ 43 w 109"/>
                <a:gd name="T23" fmla="*/ 96 h 96"/>
                <a:gd name="T24" fmla="*/ 29 w 109"/>
                <a:gd name="T25" fmla="*/ 92 h 96"/>
                <a:gd name="T26" fmla="*/ 17 w 109"/>
                <a:gd name="T27" fmla="*/ 85 h 96"/>
                <a:gd name="T28" fmla="*/ 10 w 109"/>
                <a:gd name="T29" fmla="*/ 78 h 96"/>
                <a:gd name="T30" fmla="*/ 4 w 109"/>
                <a:gd name="T31" fmla="*/ 70 h 96"/>
                <a:gd name="T32" fmla="*/ 2 w 109"/>
                <a:gd name="T33" fmla="*/ 61 h 96"/>
                <a:gd name="T34" fmla="*/ 0 w 109"/>
                <a:gd name="T35" fmla="*/ 51 h 96"/>
                <a:gd name="T36" fmla="*/ 6 w 109"/>
                <a:gd name="T37" fmla="*/ 34 h 96"/>
                <a:gd name="T38" fmla="*/ 10 w 109"/>
                <a:gd name="T39" fmla="*/ 27 h 96"/>
                <a:gd name="T40" fmla="*/ 15 w 109"/>
                <a:gd name="T41" fmla="*/ 19 h 96"/>
                <a:gd name="T42" fmla="*/ 25 w 109"/>
                <a:gd name="T43" fmla="*/ 12 h 96"/>
                <a:gd name="T44" fmla="*/ 39 w 109"/>
                <a:gd name="T45" fmla="*/ 3 h 96"/>
                <a:gd name="T46" fmla="*/ 54 w 109"/>
                <a:gd name="T47" fmla="*/ 0 h 96"/>
                <a:gd name="T48" fmla="*/ 68 w 109"/>
                <a:gd name="T49" fmla="*/ 0 h 96"/>
                <a:gd name="T50" fmla="*/ 82 w 109"/>
                <a:gd name="T51" fmla="*/ 3 h 96"/>
                <a:gd name="T52" fmla="*/ 91 w 109"/>
                <a:gd name="T53" fmla="*/ 10 h 96"/>
                <a:gd name="T54" fmla="*/ 91 w 109"/>
                <a:gd name="T55" fmla="*/ 10 h 96"/>
                <a:gd name="T56" fmla="*/ 83 w 109"/>
                <a:gd name="T57" fmla="*/ 14 h 96"/>
                <a:gd name="T58" fmla="*/ 80 w 109"/>
                <a:gd name="T59" fmla="*/ 12 h 96"/>
                <a:gd name="T60" fmla="*/ 72 w 109"/>
                <a:gd name="T61" fmla="*/ 9 h 96"/>
                <a:gd name="T62" fmla="*/ 64 w 109"/>
                <a:gd name="T63" fmla="*/ 9 h 96"/>
                <a:gd name="T64" fmla="*/ 56 w 109"/>
                <a:gd name="T65" fmla="*/ 12 h 96"/>
                <a:gd name="T66" fmla="*/ 48 w 109"/>
                <a:gd name="T67" fmla="*/ 17 h 96"/>
                <a:gd name="T68" fmla="*/ 39 w 109"/>
                <a:gd name="T69" fmla="*/ 26 h 96"/>
                <a:gd name="T70" fmla="*/ 31 w 109"/>
                <a:gd name="T71" fmla="*/ 34 h 96"/>
                <a:gd name="T72" fmla="*/ 25 w 109"/>
                <a:gd name="T73" fmla="*/ 41 h 96"/>
                <a:gd name="T74" fmla="*/ 19 w 109"/>
                <a:gd name="T75" fmla="*/ 58 h 96"/>
                <a:gd name="T76" fmla="*/ 17 w 109"/>
                <a:gd name="T77" fmla="*/ 65 h 96"/>
                <a:gd name="T78" fmla="*/ 19 w 109"/>
                <a:gd name="T79" fmla="*/ 72 h 96"/>
                <a:gd name="T80" fmla="*/ 21 w 109"/>
                <a:gd name="T81" fmla="*/ 77 h 96"/>
                <a:gd name="T82" fmla="*/ 27 w 109"/>
                <a:gd name="T83" fmla="*/ 82 h 96"/>
                <a:gd name="T84" fmla="*/ 37 w 109"/>
                <a:gd name="T85" fmla="*/ 87 h 96"/>
                <a:gd name="T86" fmla="*/ 47 w 109"/>
                <a:gd name="T87" fmla="*/ 87 h 96"/>
                <a:gd name="T88" fmla="*/ 60 w 109"/>
                <a:gd name="T89" fmla="*/ 82 h 96"/>
                <a:gd name="T90" fmla="*/ 66 w 109"/>
                <a:gd name="T91" fmla="*/ 77 h 96"/>
                <a:gd name="T92" fmla="*/ 74 w 109"/>
                <a:gd name="T93" fmla="*/ 70 h 96"/>
                <a:gd name="T94" fmla="*/ 82 w 109"/>
                <a:gd name="T95" fmla="*/ 60 h 96"/>
                <a:gd name="T96" fmla="*/ 87 w 109"/>
                <a:gd name="T97" fmla="*/ 51 h 96"/>
                <a:gd name="T98" fmla="*/ 93 w 109"/>
                <a:gd name="T99" fmla="*/ 32 h 96"/>
                <a:gd name="T100" fmla="*/ 91 w 109"/>
                <a:gd name="T101" fmla="*/ 22 h 96"/>
                <a:gd name="T102" fmla="*/ 83 w 109"/>
                <a:gd name="T103" fmla="*/ 14 h 96"/>
                <a:gd name="T104" fmla="*/ 83 w 109"/>
                <a:gd name="T105" fmla="*/ 14 h 9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
                <a:gd name="T160" fmla="*/ 0 h 96"/>
                <a:gd name="T161" fmla="*/ 109 w 109"/>
                <a:gd name="T162" fmla="*/ 96 h 9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 h="96">
                  <a:moveTo>
                    <a:pt x="91" y="10"/>
                  </a:moveTo>
                  <a:lnTo>
                    <a:pt x="99" y="17"/>
                  </a:lnTo>
                  <a:lnTo>
                    <a:pt x="105" y="26"/>
                  </a:lnTo>
                  <a:lnTo>
                    <a:pt x="107" y="34"/>
                  </a:lnTo>
                  <a:lnTo>
                    <a:pt x="109" y="44"/>
                  </a:lnTo>
                  <a:lnTo>
                    <a:pt x="105" y="61"/>
                  </a:lnTo>
                  <a:lnTo>
                    <a:pt x="101" y="68"/>
                  </a:lnTo>
                  <a:lnTo>
                    <a:pt x="95" y="75"/>
                  </a:lnTo>
                  <a:lnTo>
                    <a:pt x="85" y="84"/>
                  </a:lnTo>
                  <a:lnTo>
                    <a:pt x="72" y="90"/>
                  </a:lnTo>
                  <a:lnTo>
                    <a:pt x="58" y="96"/>
                  </a:lnTo>
                  <a:lnTo>
                    <a:pt x="43" y="96"/>
                  </a:lnTo>
                  <a:lnTo>
                    <a:pt x="29" y="92"/>
                  </a:lnTo>
                  <a:lnTo>
                    <a:pt x="17" y="85"/>
                  </a:lnTo>
                  <a:lnTo>
                    <a:pt x="10" y="78"/>
                  </a:lnTo>
                  <a:lnTo>
                    <a:pt x="4" y="70"/>
                  </a:lnTo>
                  <a:lnTo>
                    <a:pt x="2" y="61"/>
                  </a:lnTo>
                  <a:lnTo>
                    <a:pt x="0" y="51"/>
                  </a:lnTo>
                  <a:lnTo>
                    <a:pt x="6" y="34"/>
                  </a:lnTo>
                  <a:lnTo>
                    <a:pt x="10" y="27"/>
                  </a:lnTo>
                  <a:lnTo>
                    <a:pt x="15" y="19"/>
                  </a:lnTo>
                  <a:lnTo>
                    <a:pt x="25" y="12"/>
                  </a:lnTo>
                  <a:lnTo>
                    <a:pt x="39" y="3"/>
                  </a:lnTo>
                  <a:lnTo>
                    <a:pt x="54" y="0"/>
                  </a:lnTo>
                  <a:lnTo>
                    <a:pt x="68" y="0"/>
                  </a:lnTo>
                  <a:lnTo>
                    <a:pt x="82" y="3"/>
                  </a:lnTo>
                  <a:lnTo>
                    <a:pt x="91" y="10"/>
                  </a:lnTo>
                  <a:close/>
                  <a:moveTo>
                    <a:pt x="83" y="14"/>
                  </a:moveTo>
                  <a:lnTo>
                    <a:pt x="80" y="12"/>
                  </a:lnTo>
                  <a:lnTo>
                    <a:pt x="72" y="9"/>
                  </a:lnTo>
                  <a:lnTo>
                    <a:pt x="64" y="9"/>
                  </a:lnTo>
                  <a:lnTo>
                    <a:pt x="56" y="12"/>
                  </a:lnTo>
                  <a:lnTo>
                    <a:pt x="48" y="17"/>
                  </a:lnTo>
                  <a:lnTo>
                    <a:pt x="39" y="26"/>
                  </a:lnTo>
                  <a:lnTo>
                    <a:pt x="31" y="34"/>
                  </a:lnTo>
                  <a:lnTo>
                    <a:pt x="25" y="41"/>
                  </a:lnTo>
                  <a:lnTo>
                    <a:pt x="19" y="58"/>
                  </a:lnTo>
                  <a:lnTo>
                    <a:pt x="17" y="65"/>
                  </a:lnTo>
                  <a:lnTo>
                    <a:pt x="19" y="72"/>
                  </a:lnTo>
                  <a:lnTo>
                    <a:pt x="21" y="77"/>
                  </a:lnTo>
                  <a:lnTo>
                    <a:pt x="27" y="82"/>
                  </a:lnTo>
                  <a:lnTo>
                    <a:pt x="37" y="87"/>
                  </a:lnTo>
                  <a:lnTo>
                    <a:pt x="47" y="87"/>
                  </a:lnTo>
                  <a:lnTo>
                    <a:pt x="60" y="82"/>
                  </a:lnTo>
                  <a:lnTo>
                    <a:pt x="66" y="77"/>
                  </a:lnTo>
                  <a:lnTo>
                    <a:pt x="74" y="70"/>
                  </a:lnTo>
                  <a:lnTo>
                    <a:pt x="82" y="60"/>
                  </a:lnTo>
                  <a:lnTo>
                    <a:pt x="87" y="51"/>
                  </a:lnTo>
                  <a:lnTo>
                    <a:pt x="93" y="32"/>
                  </a:lnTo>
                  <a:lnTo>
                    <a:pt x="91" y="22"/>
                  </a:lnTo>
                  <a:lnTo>
                    <a:pt x="83" y="14"/>
                  </a:lnTo>
                  <a:close/>
                </a:path>
              </a:pathLst>
            </a:custGeom>
            <a:solidFill>
              <a:srgbClr val="000000"/>
            </a:solidFill>
            <a:ln w="9525">
              <a:solidFill>
                <a:srgbClr val="000000"/>
              </a:solidFill>
              <a:prstDash val="solid"/>
              <a:round/>
              <a:headEnd/>
              <a:tailEnd/>
            </a:ln>
          </p:spPr>
          <p:txBody>
            <a:bodyPr/>
            <a:lstStyle/>
            <a:p>
              <a:endParaRPr lang="en-US"/>
            </a:p>
          </p:txBody>
        </p:sp>
        <p:sp>
          <p:nvSpPr>
            <p:cNvPr id="27041" name="Freeform 328"/>
            <p:cNvSpPr>
              <a:spLocks/>
            </p:cNvSpPr>
            <p:nvPr/>
          </p:nvSpPr>
          <p:spPr bwMode="auto">
            <a:xfrm>
              <a:off x="4286" y="1085"/>
              <a:ext cx="91" cy="85"/>
            </a:xfrm>
            <a:custGeom>
              <a:avLst/>
              <a:gdLst>
                <a:gd name="T0" fmla="*/ 97 w 183"/>
                <a:gd name="T1" fmla="*/ 29 h 171"/>
                <a:gd name="T2" fmla="*/ 111 w 183"/>
                <a:gd name="T3" fmla="*/ 29 h 171"/>
                <a:gd name="T4" fmla="*/ 122 w 183"/>
                <a:gd name="T5" fmla="*/ 34 h 171"/>
                <a:gd name="T6" fmla="*/ 134 w 183"/>
                <a:gd name="T7" fmla="*/ 43 h 171"/>
                <a:gd name="T8" fmla="*/ 136 w 183"/>
                <a:gd name="T9" fmla="*/ 58 h 171"/>
                <a:gd name="T10" fmla="*/ 148 w 183"/>
                <a:gd name="T11" fmla="*/ 65 h 171"/>
                <a:gd name="T12" fmla="*/ 167 w 183"/>
                <a:gd name="T13" fmla="*/ 70 h 171"/>
                <a:gd name="T14" fmla="*/ 179 w 183"/>
                <a:gd name="T15" fmla="*/ 79 h 171"/>
                <a:gd name="T16" fmla="*/ 183 w 183"/>
                <a:gd name="T17" fmla="*/ 92 h 171"/>
                <a:gd name="T18" fmla="*/ 177 w 183"/>
                <a:gd name="T19" fmla="*/ 108 h 171"/>
                <a:gd name="T20" fmla="*/ 138 w 183"/>
                <a:gd name="T21" fmla="*/ 145 h 171"/>
                <a:gd name="T22" fmla="*/ 130 w 183"/>
                <a:gd name="T23" fmla="*/ 155 h 171"/>
                <a:gd name="T24" fmla="*/ 132 w 183"/>
                <a:gd name="T25" fmla="*/ 164 h 171"/>
                <a:gd name="T26" fmla="*/ 134 w 183"/>
                <a:gd name="T27" fmla="*/ 171 h 171"/>
                <a:gd name="T28" fmla="*/ 97 w 183"/>
                <a:gd name="T29" fmla="*/ 137 h 171"/>
                <a:gd name="T30" fmla="*/ 105 w 183"/>
                <a:gd name="T31" fmla="*/ 142 h 171"/>
                <a:gd name="T32" fmla="*/ 113 w 183"/>
                <a:gd name="T33" fmla="*/ 143 h 171"/>
                <a:gd name="T34" fmla="*/ 119 w 183"/>
                <a:gd name="T35" fmla="*/ 138 h 171"/>
                <a:gd name="T36" fmla="*/ 156 w 183"/>
                <a:gd name="T37" fmla="*/ 104 h 171"/>
                <a:gd name="T38" fmla="*/ 165 w 183"/>
                <a:gd name="T39" fmla="*/ 91 h 171"/>
                <a:gd name="T40" fmla="*/ 159 w 183"/>
                <a:gd name="T41" fmla="*/ 77 h 171"/>
                <a:gd name="T42" fmla="*/ 140 w 183"/>
                <a:gd name="T43" fmla="*/ 72 h 171"/>
                <a:gd name="T44" fmla="*/ 128 w 183"/>
                <a:gd name="T45" fmla="*/ 72 h 171"/>
                <a:gd name="T46" fmla="*/ 91 w 183"/>
                <a:gd name="T47" fmla="*/ 108 h 171"/>
                <a:gd name="T48" fmla="*/ 82 w 183"/>
                <a:gd name="T49" fmla="*/ 118 h 171"/>
                <a:gd name="T50" fmla="*/ 84 w 183"/>
                <a:gd name="T51" fmla="*/ 123 h 171"/>
                <a:gd name="T52" fmla="*/ 89 w 183"/>
                <a:gd name="T53" fmla="*/ 131 h 171"/>
                <a:gd name="T54" fmla="*/ 47 w 183"/>
                <a:gd name="T55" fmla="*/ 102 h 171"/>
                <a:gd name="T56" fmla="*/ 56 w 183"/>
                <a:gd name="T57" fmla="*/ 102 h 171"/>
                <a:gd name="T58" fmla="*/ 64 w 183"/>
                <a:gd name="T59" fmla="*/ 106 h 171"/>
                <a:gd name="T60" fmla="*/ 72 w 183"/>
                <a:gd name="T61" fmla="*/ 101 h 171"/>
                <a:gd name="T62" fmla="*/ 107 w 183"/>
                <a:gd name="T63" fmla="*/ 67 h 171"/>
                <a:gd name="T64" fmla="*/ 117 w 183"/>
                <a:gd name="T65" fmla="*/ 53 h 171"/>
                <a:gd name="T66" fmla="*/ 111 w 183"/>
                <a:gd name="T67" fmla="*/ 39 h 171"/>
                <a:gd name="T68" fmla="*/ 99 w 183"/>
                <a:gd name="T69" fmla="*/ 34 h 171"/>
                <a:gd name="T70" fmla="*/ 82 w 183"/>
                <a:gd name="T71" fmla="*/ 33 h 171"/>
                <a:gd name="T72" fmla="*/ 37 w 183"/>
                <a:gd name="T73" fmla="*/ 75 h 171"/>
                <a:gd name="T74" fmla="*/ 33 w 183"/>
                <a:gd name="T75" fmla="*/ 84 h 171"/>
                <a:gd name="T76" fmla="*/ 37 w 183"/>
                <a:gd name="T77" fmla="*/ 89 h 171"/>
                <a:gd name="T78" fmla="*/ 39 w 183"/>
                <a:gd name="T79" fmla="*/ 96 h 171"/>
                <a:gd name="T80" fmla="*/ 4 w 183"/>
                <a:gd name="T81" fmla="*/ 62 h 171"/>
                <a:gd name="T82" fmla="*/ 12 w 183"/>
                <a:gd name="T83" fmla="*/ 67 h 171"/>
                <a:gd name="T84" fmla="*/ 19 w 183"/>
                <a:gd name="T85" fmla="*/ 67 h 171"/>
                <a:gd name="T86" fmla="*/ 29 w 183"/>
                <a:gd name="T87" fmla="*/ 58 h 171"/>
                <a:gd name="T88" fmla="*/ 66 w 183"/>
                <a:gd name="T89" fmla="*/ 22 h 171"/>
                <a:gd name="T90" fmla="*/ 72 w 183"/>
                <a:gd name="T91" fmla="*/ 16 h 171"/>
                <a:gd name="T92" fmla="*/ 72 w 183"/>
                <a:gd name="T93" fmla="*/ 10 h 171"/>
                <a:gd name="T94" fmla="*/ 66 w 183"/>
                <a:gd name="T95" fmla="*/ 7 h 171"/>
                <a:gd name="T96" fmla="*/ 64 w 183"/>
                <a:gd name="T97" fmla="*/ 0 h 171"/>
                <a:gd name="T98" fmla="*/ 99 w 183"/>
                <a:gd name="T99" fmla="*/ 14 h 1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3"/>
                <a:gd name="T151" fmla="*/ 0 h 171"/>
                <a:gd name="T152" fmla="*/ 183 w 183"/>
                <a:gd name="T153" fmla="*/ 171 h 1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3" h="171">
                  <a:moveTo>
                    <a:pt x="86" y="29"/>
                  </a:moveTo>
                  <a:lnTo>
                    <a:pt x="97" y="29"/>
                  </a:lnTo>
                  <a:lnTo>
                    <a:pt x="103" y="29"/>
                  </a:lnTo>
                  <a:lnTo>
                    <a:pt x="111" y="29"/>
                  </a:lnTo>
                  <a:lnTo>
                    <a:pt x="117" y="31"/>
                  </a:lnTo>
                  <a:lnTo>
                    <a:pt x="122" y="34"/>
                  </a:lnTo>
                  <a:lnTo>
                    <a:pt x="126" y="36"/>
                  </a:lnTo>
                  <a:lnTo>
                    <a:pt x="134" y="43"/>
                  </a:lnTo>
                  <a:lnTo>
                    <a:pt x="136" y="50"/>
                  </a:lnTo>
                  <a:lnTo>
                    <a:pt x="136" y="58"/>
                  </a:lnTo>
                  <a:lnTo>
                    <a:pt x="132" y="67"/>
                  </a:lnTo>
                  <a:lnTo>
                    <a:pt x="148" y="65"/>
                  </a:lnTo>
                  <a:lnTo>
                    <a:pt x="159" y="67"/>
                  </a:lnTo>
                  <a:lnTo>
                    <a:pt x="167" y="70"/>
                  </a:lnTo>
                  <a:lnTo>
                    <a:pt x="175" y="73"/>
                  </a:lnTo>
                  <a:lnTo>
                    <a:pt x="179" y="79"/>
                  </a:lnTo>
                  <a:lnTo>
                    <a:pt x="183" y="85"/>
                  </a:lnTo>
                  <a:lnTo>
                    <a:pt x="183" y="92"/>
                  </a:lnTo>
                  <a:lnTo>
                    <a:pt x="181" y="101"/>
                  </a:lnTo>
                  <a:lnTo>
                    <a:pt x="177" y="108"/>
                  </a:lnTo>
                  <a:lnTo>
                    <a:pt x="169" y="116"/>
                  </a:lnTo>
                  <a:lnTo>
                    <a:pt x="138" y="145"/>
                  </a:lnTo>
                  <a:lnTo>
                    <a:pt x="132" y="152"/>
                  </a:lnTo>
                  <a:lnTo>
                    <a:pt x="130" y="155"/>
                  </a:lnTo>
                  <a:lnTo>
                    <a:pt x="130" y="160"/>
                  </a:lnTo>
                  <a:lnTo>
                    <a:pt x="132" y="164"/>
                  </a:lnTo>
                  <a:lnTo>
                    <a:pt x="136" y="167"/>
                  </a:lnTo>
                  <a:lnTo>
                    <a:pt x="134" y="171"/>
                  </a:lnTo>
                  <a:lnTo>
                    <a:pt x="95" y="140"/>
                  </a:lnTo>
                  <a:lnTo>
                    <a:pt x="97" y="137"/>
                  </a:lnTo>
                  <a:lnTo>
                    <a:pt x="99" y="138"/>
                  </a:lnTo>
                  <a:lnTo>
                    <a:pt x="105" y="142"/>
                  </a:lnTo>
                  <a:lnTo>
                    <a:pt x="109" y="143"/>
                  </a:lnTo>
                  <a:lnTo>
                    <a:pt x="113" y="143"/>
                  </a:lnTo>
                  <a:lnTo>
                    <a:pt x="117" y="142"/>
                  </a:lnTo>
                  <a:lnTo>
                    <a:pt x="119" y="138"/>
                  </a:lnTo>
                  <a:lnTo>
                    <a:pt x="124" y="135"/>
                  </a:lnTo>
                  <a:lnTo>
                    <a:pt x="156" y="104"/>
                  </a:lnTo>
                  <a:lnTo>
                    <a:pt x="161" y="97"/>
                  </a:lnTo>
                  <a:lnTo>
                    <a:pt x="165" y="91"/>
                  </a:lnTo>
                  <a:lnTo>
                    <a:pt x="163" y="84"/>
                  </a:lnTo>
                  <a:lnTo>
                    <a:pt x="159" y="77"/>
                  </a:lnTo>
                  <a:lnTo>
                    <a:pt x="148" y="72"/>
                  </a:lnTo>
                  <a:lnTo>
                    <a:pt x="140" y="72"/>
                  </a:lnTo>
                  <a:lnTo>
                    <a:pt x="128" y="70"/>
                  </a:lnTo>
                  <a:lnTo>
                    <a:pt x="128" y="72"/>
                  </a:lnTo>
                  <a:lnTo>
                    <a:pt x="124" y="75"/>
                  </a:lnTo>
                  <a:lnTo>
                    <a:pt x="91" y="108"/>
                  </a:lnTo>
                  <a:lnTo>
                    <a:pt x="86" y="114"/>
                  </a:lnTo>
                  <a:lnTo>
                    <a:pt x="82" y="118"/>
                  </a:lnTo>
                  <a:lnTo>
                    <a:pt x="82" y="121"/>
                  </a:lnTo>
                  <a:lnTo>
                    <a:pt x="84" y="123"/>
                  </a:lnTo>
                  <a:lnTo>
                    <a:pt x="86" y="126"/>
                  </a:lnTo>
                  <a:lnTo>
                    <a:pt x="89" y="131"/>
                  </a:lnTo>
                  <a:lnTo>
                    <a:pt x="88" y="133"/>
                  </a:lnTo>
                  <a:lnTo>
                    <a:pt x="47" y="102"/>
                  </a:lnTo>
                  <a:lnTo>
                    <a:pt x="51" y="99"/>
                  </a:lnTo>
                  <a:lnTo>
                    <a:pt x="56" y="102"/>
                  </a:lnTo>
                  <a:lnTo>
                    <a:pt x="60" y="106"/>
                  </a:lnTo>
                  <a:lnTo>
                    <a:pt x="64" y="106"/>
                  </a:lnTo>
                  <a:lnTo>
                    <a:pt x="68" y="104"/>
                  </a:lnTo>
                  <a:lnTo>
                    <a:pt x="72" y="101"/>
                  </a:lnTo>
                  <a:lnTo>
                    <a:pt x="76" y="96"/>
                  </a:lnTo>
                  <a:lnTo>
                    <a:pt x="107" y="67"/>
                  </a:lnTo>
                  <a:lnTo>
                    <a:pt x="115" y="60"/>
                  </a:lnTo>
                  <a:lnTo>
                    <a:pt x="117" y="53"/>
                  </a:lnTo>
                  <a:lnTo>
                    <a:pt x="115" y="46"/>
                  </a:lnTo>
                  <a:lnTo>
                    <a:pt x="111" y="39"/>
                  </a:lnTo>
                  <a:lnTo>
                    <a:pt x="107" y="36"/>
                  </a:lnTo>
                  <a:lnTo>
                    <a:pt x="99" y="34"/>
                  </a:lnTo>
                  <a:lnTo>
                    <a:pt x="89" y="33"/>
                  </a:lnTo>
                  <a:lnTo>
                    <a:pt x="82" y="33"/>
                  </a:lnTo>
                  <a:lnTo>
                    <a:pt x="43" y="70"/>
                  </a:lnTo>
                  <a:lnTo>
                    <a:pt x="37" y="75"/>
                  </a:lnTo>
                  <a:lnTo>
                    <a:pt x="35" y="80"/>
                  </a:lnTo>
                  <a:lnTo>
                    <a:pt x="33" y="84"/>
                  </a:lnTo>
                  <a:lnTo>
                    <a:pt x="35" y="85"/>
                  </a:lnTo>
                  <a:lnTo>
                    <a:pt x="37" y="89"/>
                  </a:lnTo>
                  <a:lnTo>
                    <a:pt x="43" y="92"/>
                  </a:lnTo>
                  <a:lnTo>
                    <a:pt x="39" y="96"/>
                  </a:lnTo>
                  <a:lnTo>
                    <a:pt x="0" y="65"/>
                  </a:lnTo>
                  <a:lnTo>
                    <a:pt x="4" y="62"/>
                  </a:lnTo>
                  <a:lnTo>
                    <a:pt x="8" y="65"/>
                  </a:lnTo>
                  <a:lnTo>
                    <a:pt x="12" y="67"/>
                  </a:lnTo>
                  <a:lnTo>
                    <a:pt x="16" y="67"/>
                  </a:lnTo>
                  <a:lnTo>
                    <a:pt x="19" y="67"/>
                  </a:lnTo>
                  <a:lnTo>
                    <a:pt x="23" y="63"/>
                  </a:lnTo>
                  <a:lnTo>
                    <a:pt x="29" y="58"/>
                  </a:lnTo>
                  <a:lnTo>
                    <a:pt x="56" y="33"/>
                  </a:lnTo>
                  <a:lnTo>
                    <a:pt x="66" y="22"/>
                  </a:lnTo>
                  <a:lnTo>
                    <a:pt x="70" y="17"/>
                  </a:lnTo>
                  <a:lnTo>
                    <a:pt x="72" y="16"/>
                  </a:lnTo>
                  <a:lnTo>
                    <a:pt x="72" y="12"/>
                  </a:lnTo>
                  <a:lnTo>
                    <a:pt x="72" y="10"/>
                  </a:lnTo>
                  <a:lnTo>
                    <a:pt x="70" y="9"/>
                  </a:lnTo>
                  <a:lnTo>
                    <a:pt x="66" y="7"/>
                  </a:lnTo>
                  <a:lnTo>
                    <a:pt x="62" y="5"/>
                  </a:lnTo>
                  <a:lnTo>
                    <a:pt x="64" y="0"/>
                  </a:lnTo>
                  <a:lnTo>
                    <a:pt x="95" y="12"/>
                  </a:lnTo>
                  <a:lnTo>
                    <a:pt x="99" y="14"/>
                  </a:lnTo>
                  <a:lnTo>
                    <a:pt x="86" y="29"/>
                  </a:lnTo>
                  <a:close/>
                </a:path>
              </a:pathLst>
            </a:custGeom>
            <a:solidFill>
              <a:srgbClr val="000000"/>
            </a:solidFill>
            <a:ln w="9525">
              <a:solidFill>
                <a:srgbClr val="000000"/>
              </a:solidFill>
              <a:prstDash val="solid"/>
              <a:round/>
              <a:headEnd/>
              <a:tailEnd/>
            </a:ln>
          </p:spPr>
          <p:txBody>
            <a:bodyPr/>
            <a:lstStyle/>
            <a:p>
              <a:endParaRPr lang="en-US"/>
            </a:p>
          </p:txBody>
        </p:sp>
        <p:sp>
          <p:nvSpPr>
            <p:cNvPr id="27042" name="Freeform 329"/>
            <p:cNvSpPr>
              <a:spLocks noEditPoints="1"/>
            </p:cNvSpPr>
            <p:nvPr/>
          </p:nvSpPr>
          <p:spPr bwMode="auto">
            <a:xfrm>
              <a:off x="4335" y="1140"/>
              <a:ext cx="86" cy="63"/>
            </a:xfrm>
            <a:custGeom>
              <a:avLst/>
              <a:gdLst>
                <a:gd name="T0" fmla="*/ 134 w 173"/>
                <a:gd name="T1" fmla="*/ 12 h 126"/>
                <a:gd name="T2" fmla="*/ 121 w 173"/>
                <a:gd name="T3" fmla="*/ 31 h 126"/>
                <a:gd name="T4" fmla="*/ 146 w 173"/>
                <a:gd name="T5" fmla="*/ 28 h 126"/>
                <a:gd name="T6" fmla="*/ 164 w 173"/>
                <a:gd name="T7" fmla="*/ 36 h 126"/>
                <a:gd name="T8" fmla="*/ 173 w 173"/>
                <a:gd name="T9" fmla="*/ 53 h 126"/>
                <a:gd name="T10" fmla="*/ 171 w 173"/>
                <a:gd name="T11" fmla="*/ 68 h 126"/>
                <a:gd name="T12" fmla="*/ 164 w 173"/>
                <a:gd name="T13" fmla="*/ 85 h 126"/>
                <a:gd name="T14" fmla="*/ 146 w 173"/>
                <a:gd name="T15" fmla="*/ 101 h 126"/>
                <a:gd name="T16" fmla="*/ 125 w 173"/>
                <a:gd name="T17" fmla="*/ 109 h 126"/>
                <a:gd name="T18" fmla="*/ 103 w 173"/>
                <a:gd name="T19" fmla="*/ 111 h 126"/>
                <a:gd name="T20" fmla="*/ 86 w 173"/>
                <a:gd name="T21" fmla="*/ 106 h 126"/>
                <a:gd name="T22" fmla="*/ 74 w 173"/>
                <a:gd name="T23" fmla="*/ 96 h 126"/>
                <a:gd name="T24" fmla="*/ 68 w 173"/>
                <a:gd name="T25" fmla="*/ 85 h 126"/>
                <a:gd name="T26" fmla="*/ 45 w 173"/>
                <a:gd name="T27" fmla="*/ 101 h 126"/>
                <a:gd name="T28" fmla="*/ 35 w 173"/>
                <a:gd name="T29" fmla="*/ 109 h 126"/>
                <a:gd name="T30" fmla="*/ 35 w 173"/>
                <a:gd name="T31" fmla="*/ 116 h 126"/>
                <a:gd name="T32" fmla="*/ 43 w 173"/>
                <a:gd name="T33" fmla="*/ 125 h 126"/>
                <a:gd name="T34" fmla="*/ 0 w 173"/>
                <a:gd name="T35" fmla="*/ 92 h 126"/>
                <a:gd name="T36" fmla="*/ 6 w 173"/>
                <a:gd name="T37" fmla="*/ 92 h 126"/>
                <a:gd name="T38" fmla="*/ 16 w 173"/>
                <a:gd name="T39" fmla="*/ 97 h 126"/>
                <a:gd name="T40" fmla="*/ 20 w 173"/>
                <a:gd name="T41" fmla="*/ 97 h 126"/>
                <a:gd name="T42" fmla="*/ 31 w 173"/>
                <a:gd name="T43" fmla="*/ 89 h 126"/>
                <a:gd name="T44" fmla="*/ 107 w 173"/>
                <a:gd name="T45" fmla="*/ 19 h 126"/>
                <a:gd name="T46" fmla="*/ 109 w 173"/>
                <a:gd name="T47" fmla="*/ 14 h 126"/>
                <a:gd name="T48" fmla="*/ 109 w 173"/>
                <a:gd name="T49" fmla="*/ 11 h 126"/>
                <a:gd name="T50" fmla="*/ 105 w 173"/>
                <a:gd name="T51" fmla="*/ 5 h 126"/>
                <a:gd name="T52" fmla="*/ 103 w 173"/>
                <a:gd name="T53" fmla="*/ 0 h 126"/>
                <a:gd name="T54" fmla="*/ 90 w 173"/>
                <a:gd name="T55" fmla="*/ 60 h 126"/>
                <a:gd name="T56" fmla="*/ 82 w 173"/>
                <a:gd name="T57" fmla="*/ 67 h 126"/>
                <a:gd name="T58" fmla="*/ 76 w 173"/>
                <a:gd name="T59" fmla="*/ 77 h 126"/>
                <a:gd name="T60" fmla="*/ 78 w 173"/>
                <a:gd name="T61" fmla="*/ 91 h 126"/>
                <a:gd name="T62" fmla="*/ 94 w 173"/>
                <a:gd name="T63" fmla="*/ 101 h 126"/>
                <a:gd name="T64" fmla="*/ 119 w 173"/>
                <a:gd name="T65" fmla="*/ 97 h 126"/>
                <a:gd name="T66" fmla="*/ 140 w 173"/>
                <a:gd name="T67" fmla="*/ 80 h 126"/>
                <a:gd name="T68" fmla="*/ 152 w 173"/>
                <a:gd name="T69" fmla="*/ 57 h 126"/>
                <a:gd name="T70" fmla="*/ 144 w 173"/>
                <a:gd name="T71" fmla="*/ 41 h 126"/>
                <a:gd name="T72" fmla="*/ 134 w 173"/>
                <a:gd name="T73" fmla="*/ 36 h 126"/>
                <a:gd name="T74" fmla="*/ 117 w 173"/>
                <a:gd name="T75" fmla="*/ 34 h 1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73"/>
                <a:gd name="T115" fmla="*/ 0 h 126"/>
                <a:gd name="T116" fmla="*/ 173 w 173"/>
                <a:gd name="T117" fmla="*/ 126 h 12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73" h="126">
                  <a:moveTo>
                    <a:pt x="103" y="0"/>
                  </a:moveTo>
                  <a:lnTo>
                    <a:pt x="134" y="12"/>
                  </a:lnTo>
                  <a:lnTo>
                    <a:pt x="138" y="16"/>
                  </a:lnTo>
                  <a:lnTo>
                    <a:pt x="121" y="31"/>
                  </a:lnTo>
                  <a:lnTo>
                    <a:pt x="134" y="28"/>
                  </a:lnTo>
                  <a:lnTo>
                    <a:pt x="146" y="28"/>
                  </a:lnTo>
                  <a:lnTo>
                    <a:pt x="156" y="31"/>
                  </a:lnTo>
                  <a:lnTo>
                    <a:pt x="164" y="36"/>
                  </a:lnTo>
                  <a:lnTo>
                    <a:pt x="171" y="46"/>
                  </a:lnTo>
                  <a:lnTo>
                    <a:pt x="173" y="53"/>
                  </a:lnTo>
                  <a:lnTo>
                    <a:pt x="173" y="60"/>
                  </a:lnTo>
                  <a:lnTo>
                    <a:pt x="171" y="68"/>
                  </a:lnTo>
                  <a:lnTo>
                    <a:pt x="169" y="77"/>
                  </a:lnTo>
                  <a:lnTo>
                    <a:pt x="164" y="85"/>
                  </a:lnTo>
                  <a:lnTo>
                    <a:pt x="156" y="92"/>
                  </a:lnTo>
                  <a:lnTo>
                    <a:pt x="146" y="101"/>
                  </a:lnTo>
                  <a:lnTo>
                    <a:pt x="134" y="106"/>
                  </a:lnTo>
                  <a:lnTo>
                    <a:pt x="125" y="109"/>
                  </a:lnTo>
                  <a:lnTo>
                    <a:pt x="113" y="111"/>
                  </a:lnTo>
                  <a:lnTo>
                    <a:pt x="103" y="111"/>
                  </a:lnTo>
                  <a:lnTo>
                    <a:pt x="94" y="109"/>
                  </a:lnTo>
                  <a:lnTo>
                    <a:pt x="86" y="106"/>
                  </a:lnTo>
                  <a:lnTo>
                    <a:pt x="78" y="101"/>
                  </a:lnTo>
                  <a:lnTo>
                    <a:pt x="74" y="96"/>
                  </a:lnTo>
                  <a:lnTo>
                    <a:pt x="70" y="91"/>
                  </a:lnTo>
                  <a:lnTo>
                    <a:pt x="68" y="85"/>
                  </a:lnTo>
                  <a:lnTo>
                    <a:pt x="66" y="80"/>
                  </a:lnTo>
                  <a:lnTo>
                    <a:pt x="45" y="101"/>
                  </a:lnTo>
                  <a:lnTo>
                    <a:pt x="39" y="106"/>
                  </a:lnTo>
                  <a:lnTo>
                    <a:pt x="35" y="109"/>
                  </a:lnTo>
                  <a:lnTo>
                    <a:pt x="35" y="113"/>
                  </a:lnTo>
                  <a:lnTo>
                    <a:pt x="35" y="116"/>
                  </a:lnTo>
                  <a:lnTo>
                    <a:pt x="39" y="120"/>
                  </a:lnTo>
                  <a:lnTo>
                    <a:pt x="43" y="125"/>
                  </a:lnTo>
                  <a:lnTo>
                    <a:pt x="41" y="126"/>
                  </a:lnTo>
                  <a:lnTo>
                    <a:pt x="0" y="92"/>
                  </a:lnTo>
                  <a:lnTo>
                    <a:pt x="4" y="91"/>
                  </a:lnTo>
                  <a:lnTo>
                    <a:pt x="6" y="92"/>
                  </a:lnTo>
                  <a:lnTo>
                    <a:pt x="10" y="96"/>
                  </a:lnTo>
                  <a:lnTo>
                    <a:pt x="16" y="97"/>
                  </a:lnTo>
                  <a:lnTo>
                    <a:pt x="18" y="97"/>
                  </a:lnTo>
                  <a:lnTo>
                    <a:pt x="20" y="97"/>
                  </a:lnTo>
                  <a:lnTo>
                    <a:pt x="24" y="94"/>
                  </a:lnTo>
                  <a:lnTo>
                    <a:pt x="31" y="89"/>
                  </a:lnTo>
                  <a:lnTo>
                    <a:pt x="101" y="24"/>
                  </a:lnTo>
                  <a:lnTo>
                    <a:pt x="107" y="19"/>
                  </a:lnTo>
                  <a:lnTo>
                    <a:pt x="109" y="16"/>
                  </a:lnTo>
                  <a:lnTo>
                    <a:pt x="109" y="14"/>
                  </a:lnTo>
                  <a:lnTo>
                    <a:pt x="109" y="12"/>
                  </a:lnTo>
                  <a:lnTo>
                    <a:pt x="109" y="11"/>
                  </a:lnTo>
                  <a:lnTo>
                    <a:pt x="107" y="7"/>
                  </a:lnTo>
                  <a:lnTo>
                    <a:pt x="105" y="5"/>
                  </a:lnTo>
                  <a:lnTo>
                    <a:pt x="101" y="4"/>
                  </a:lnTo>
                  <a:lnTo>
                    <a:pt x="103" y="0"/>
                  </a:lnTo>
                  <a:close/>
                  <a:moveTo>
                    <a:pt x="117" y="34"/>
                  </a:moveTo>
                  <a:lnTo>
                    <a:pt x="90" y="60"/>
                  </a:lnTo>
                  <a:lnTo>
                    <a:pt x="86" y="63"/>
                  </a:lnTo>
                  <a:lnTo>
                    <a:pt x="82" y="67"/>
                  </a:lnTo>
                  <a:lnTo>
                    <a:pt x="78" y="72"/>
                  </a:lnTo>
                  <a:lnTo>
                    <a:pt x="76" y="77"/>
                  </a:lnTo>
                  <a:lnTo>
                    <a:pt x="76" y="84"/>
                  </a:lnTo>
                  <a:lnTo>
                    <a:pt x="78" y="91"/>
                  </a:lnTo>
                  <a:lnTo>
                    <a:pt x="84" y="97"/>
                  </a:lnTo>
                  <a:lnTo>
                    <a:pt x="94" y="101"/>
                  </a:lnTo>
                  <a:lnTo>
                    <a:pt x="103" y="103"/>
                  </a:lnTo>
                  <a:lnTo>
                    <a:pt x="119" y="97"/>
                  </a:lnTo>
                  <a:lnTo>
                    <a:pt x="132" y="87"/>
                  </a:lnTo>
                  <a:lnTo>
                    <a:pt x="140" y="80"/>
                  </a:lnTo>
                  <a:lnTo>
                    <a:pt x="146" y="72"/>
                  </a:lnTo>
                  <a:lnTo>
                    <a:pt x="152" y="57"/>
                  </a:lnTo>
                  <a:lnTo>
                    <a:pt x="150" y="48"/>
                  </a:lnTo>
                  <a:lnTo>
                    <a:pt x="144" y="41"/>
                  </a:lnTo>
                  <a:lnTo>
                    <a:pt x="140" y="38"/>
                  </a:lnTo>
                  <a:lnTo>
                    <a:pt x="134" y="36"/>
                  </a:lnTo>
                  <a:lnTo>
                    <a:pt x="129" y="34"/>
                  </a:lnTo>
                  <a:lnTo>
                    <a:pt x="117" y="34"/>
                  </a:lnTo>
                  <a:close/>
                </a:path>
              </a:pathLst>
            </a:custGeom>
            <a:solidFill>
              <a:srgbClr val="000000"/>
            </a:solidFill>
            <a:ln w="9525">
              <a:solidFill>
                <a:srgbClr val="000000"/>
              </a:solidFill>
              <a:prstDash val="solid"/>
              <a:round/>
              <a:headEnd/>
              <a:tailEnd/>
            </a:ln>
          </p:spPr>
          <p:txBody>
            <a:bodyPr/>
            <a:lstStyle/>
            <a:p>
              <a:endParaRPr lang="en-US"/>
            </a:p>
          </p:txBody>
        </p:sp>
        <p:sp>
          <p:nvSpPr>
            <p:cNvPr id="27043" name="Freeform 330"/>
            <p:cNvSpPr>
              <a:spLocks noEditPoints="1"/>
            </p:cNvSpPr>
            <p:nvPr/>
          </p:nvSpPr>
          <p:spPr bwMode="auto">
            <a:xfrm>
              <a:off x="4407" y="1184"/>
              <a:ext cx="53" cy="45"/>
            </a:xfrm>
            <a:custGeom>
              <a:avLst/>
              <a:gdLst>
                <a:gd name="T0" fmla="*/ 41 w 107"/>
                <a:gd name="T1" fmla="*/ 19 h 90"/>
                <a:gd name="T2" fmla="*/ 33 w 107"/>
                <a:gd name="T3" fmla="*/ 27 h 90"/>
                <a:gd name="T4" fmla="*/ 27 w 107"/>
                <a:gd name="T5" fmla="*/ 34 h 90"/>
                <a:gd name="T6" fmla="*/ 25 w 107"/>
                <a:gd name="T7" fmla="*/ 43 h 90"/>
                <a:gd name="T8" fmla="*/ 23 w 107"/>
                <a:gd name="T9" fmla="*/ 49 h 90"/>
                <a:gd name="T10" fmla="*/ 23 w 107"/>
                <a:gd name="T11" fmla="*/ 56 h 90"/>
                <a:gd name="T12" fmla="*/ 25 w 107"/>
                <a:gd name="T13" fmla="*/ 63 h 90"/>
                <a:gd name="T14" fmla="*/ 33 w 107"/>
                <a:gd name="T15" fmla="*/ 73 h 90"/>
                <a:gd name="T16" fmla="*/ 41 w 107"/>
                <a:gd name="T17" fmla="*/ 80 h 90"/>
                <a:gd name="T18" fmla="*/ 49 w 107"/>
                <a:gd name="T19" fmla="*/ 82 h 90"/>
                <a:gd name="T20" fmla="*/ 60 w 107"/>
                <a:gd name="T21" fmla="*/ 82 h 90"/>
                <a:gd name="T22" fmla="*/ 72 w 107"/>
                <a:gd name="T23" fmla="*/ 78 h 90"/>
                <a:gd name="T24" fmla="*/ 74 w 107"/>
                <a:gd name="T25" fmla="*/ 82 h 90"/>
                <a:gd name="T26" fmla="*/ 58 w 107"/>
                <a:gd name="T27" fmla="*/ 89 h 90"/>
                <a:gd name="T28" fmla="*/ 43 w 107"/>
                <a:gd name="T29" fmla="*/ 90 h 90"/>
                <a:gd name="T30" fmla="*/ 27 w 107"/>
                <a:gd name="T31" fmla="*/ 89 h 90"/>
                <a:gd name="T32" fmla="*/ 14 w 107"/>
                <a:gd name="T33" fmla="*/ 80 h 90"/>
                <a:gd name="T34" fmla="*/ 8 w 107"/>
                <a:gd name="T35" fmla="*/ 73 h 90"/>
                <a:gd name="T36" fmla="*/ 4 w 107"/>
                <a:gd name="T37" fmla="*/ 66 h 90"/>
                <a:gd name="T38" fmla="*/ 0 w 107"/>
                <a:gd name="T39" fmla="*/ 51 h 90"/>
                <a:gd name="T40" fmla="*/ 6 w 107"/>
                <a:gd name="T41" fmla="*/ 34 h 90"/>
                <a:gd name="T42" fmla="*/ 12 w 107"/>
                <a:gd name="T43" fmla="*/ 25 h 90"/>
                <a:gd name="T44" fmla="*/ 20 w 107"/>
                <a:gd name="T45" fmla="*/ 17 h 90"/>
                <a:gd name="T46" fmla="*/ 29 w 107"/>
                <a:gd name="T47" fmla="*/ 10 h 90"/>
                <a:gd name="T48" fmla="*/ 41 w 107"/>
                <a:gd name="T49" fmla="*/ 5 h 90"/>
                <a:gd name="T50" fmla="*/ 51 w 107"/>
                <a:gd name="T51" fmla="*/ 2 h 90"/>
                <a:gd name="T52" fmla="*/ 60 w 107"/>
                <a:gd name="T53" fmla="*/ 0 h 90"/>
                <a:gd name="T54" fmla="*/ 80 w 107"/>
                <a:gd name="T55" fmla="*/ 3 h 90"/>
                <a:gd name="T56" fmla="*/ 88 w 107"/>
                <a:gd name="T57" fmla="*/ 7 h 90"/>
                <a:gd name="T58" fmla="*/ 95 w 107"/>
                <a:gd name="T59" fmla="*/ 12 h 90"/>
                <a:gd name="T60" fmla="*/ 105 w 107"/>
                <a:gd name="T61" fmla="*/ 25 h 90"/>
                <a:gd name="T62" fmla="*/ 107 w 107"/>
                <a:gd name="T63" fmla="*/ 37 h 90"/>
                <a:gd name="T64" fmla="*/ 103 w 107"/>
                <a:gd name="T65" fmla="*/ 51 h 90"/>
                <a:gd name="T66" fmla="*/ 99 w 107"/>
                <a:gd name="T67" fmla="*/ 58 h 90"/>
                <a:gd name="T68" fmla="*/ 93 w 107"/>
                <a:gd name="T69" fmla="*/ 65 h 90"/>
                <a:gd name="T70" fmla="*/ 41 w 107"/>
                <a:gd name="T71" fmla="*/ 19 h 90"/>
                <a:gd name="T72" fmla="*/ 47 w 107"/>
                <a:gd name="T73" fmla="*/ 15 h 90"/>
                <a:gd name="T74" fmla="*/ 80 w 107"/>
                <a:gd name="T75" fmla="*/ 46 h 90"/>
                <a:gd name="T76" fmla="*/ 86 w 107"/>
                <a:gd name="T77" fmla="*/ 39 h 90"/>
                <a:gd name="T78" fmla="*/ 89 w 107"/>
                <a:gd name="T79" fmla="*/ 36 h 90"/>
                <a:gd name="T80" fmla="*/ 91 w 107"/>
                <a:gd name="T81" fmla="*/ 29 h 90"/>
                <a:gd name="T82" fmla="*/ 89 w 107"/>
                <a:gd name="T83" fmla="*/ 24 h 90"/>
                <a:gd name="T84" fmla="*/ 88 w 107"/>
                <a:gd name="T85" fmla="*/ 19 h 90"/>
                <a:gd name="T86" fmla="*/ 86 w 107"/>
                <a:gd name="T87" fmla="*/ 14 h 90"/>
                <a:gd name="T88" fmla="*/ 78 w 107"/>
                <a:gd name="T89" fmla="*/ 8 h 90"/>
                <a:gd name="T90" fmla="*/ 68 w 107"/>
                <a:gd name="T91" fmla="*/ 7 h 90"/>
                <a:gd name="T92" fmla="*/ 56 w 107"/>
                <a:gd name="T93" fmla="*/ 8 h 90"/>
                <a:gd name="T94" fmla="*/ 47 w 107"/>
                <a:gd name="T95" fmla="*/ 15 h 90"/>
                <a:gd name="T96" fmla="*/ 47 w 107"/>
                <a:gd name="T97" fmla="*/ 15 h 9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7"/>
                <a:gd name="T148" fmla="*/ 0 h 90"/>
                <a:gd name="T149" fmla="*/ 107 w 107"/>
                <a:gd name="T150" fmla="*/ 90 h 9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7" h="90">
                  <a:moveTo>
                    <a:pt x="41" y="19"/>
                  </a:moveTo>
                  <a:lnTo>
                    <a:pt x="33" y="27"/>
                  </a:lnTo>
                  <a:lnTo>
                    <a:pt x="27" y="34"/>
                  </a:lnTo>
                  <a:lnTo>
                    <a:pt x="25" y="43"/>
                  </a:lnTo>
                  <a:lnTo>
                    <a:pt x="23" y="49"/>
                  </a:lnTo>
                  <a:lnTo>
                    <a:pt x="23" y="56"/>
                  </a:lnTo>
                  <a:lnTo>
                    <a:pt x="25" y="63"/>
                  </a:lnTo>
                  <a:lnTo>
                    <a:pt x="33" y="73"/>
                  </a:lnTo>
                  <a:lnTo>
                    <a:pt x="41" y="80"/>
                  </a:lnTo>
                  <a:lnTo>
                    <a:pt x="49" y="82"/>
                  </a:lnTo>
                  <a:lnTo>
                    <a:pt x="60" y="82"/>
                  </a:lnTo>
                  <a:lnTo>
                    <a:pt x="72" y="78"/>
                  </a:lnTo>
                  <a:lnTo>
                    <a:pt x="74" y="82"/>
                  </a:lnTo>
                  <a:lnTo>
                    <a:pt x="58" y="89"/>
                  </a:lnTo>
                  <a:lnTo>
                    <a:pt x="43" y="90"/>
                  </a:lnTo>
                  <a:lnTo>
                    <a:pt x="27" y="89"/>
                  </a:lnTo>
                  <a:lnTo>
                    <a:pt x="14" y="80"/>
                  </a:lnTo>
                  <a:lnTo>
                    <a:pt x="8" y="73"/>
                  </a:lnTo>
                  <a:lnTo>
                    <a:pt x="4" y="66"/>
                  </a:lnTo>
                  <a:lnTo>
                    <a:pt x="0" y="51"/>
                  </a:lnTo>
                  <a:lnTo>
                    <a:pt x="6" y="34"/>
                  </a:lnTo>
                  <a:lnTo>
                    <a:pt x="12" y="25"/>
                  </a:lnTo>
                  <a:lnTo>
                    <a:pt x="20" y="17"/>
                  </a:lnTo>
                  <a:lnTo>
                    <a:pt x="29" y="10"/>
                  </a:lnTo>
                  <a:lnTo>
                    <a:pt x="41" y="5"/>
                  </a:lnTo>
                  <a:lnTo>
                    <a:pt x="51" y="2"/>
                  </a:lnTo>
                  <a:lnTo>
                    <a:pt x="60" y="0"/>
                  </a:lnTo>
                  <a:lnTo>
                    <a:pt x="80" y="3"/>
                  </a:lnTo>
                  <a:lnTo>
                    <a:pt x="88" y="7"/>
                  </a:lnTo>
                  <a:lnTo>
                    <a:pt x="95" y="12"/>
                  </a:lnTo>
                  <a:lnTo>
                    <a:pt x="105" y="25"/>
                  </a:lnTo>
                  <a:lnTo>
                    <a:pt x="107" y="37"/>
                  </a:lnTo>
                  <a:lnTo>
                    <a:pt x="103" y="51"/>
                  </a:lnTo>
                  <a:lnTo>
                    <a:pt x="99" y="58"/>
                  </a:lnTo>
                  <a:lnTo>
                    <a:pt x="93" y="65"/>
                  </a:lnTo>
                  <a:lnTo>
                    <a:pt x="41" y="19"/>
                  </a:lnTo>
                  <a:close/>
                  <a:moveTo>
                    <a:pt x="47" y="15"/>
                  </a:moveTo>
                  <a:lnTo>
                    <a:pt x="80" y="46"/>
                  </a:lnTo>
                  <a:lnTo>
                    <a:pt x="86" y="39"/>
                  </a:lnTo>
                  <a:lnTo>
                    <a:pt x="89" y="36"/>
                  </a:lnTo>
                  <a:lnTo>
                    <a:pt x="91" y="29"/>
                  </a:lnTo>
                  <a:lnTo>
                    <a:pt x="89" y="24"/>
                  </a:lnTo>
                  <a:lnTo>
                    <a:pt x="88" y="19"/>
                  </a:lnTo>
                  <a:lnTo>
                    <a:pt x="86" y="14"/>
                  </a:lnTo>
                  <a:lnTo>
                    <a:pt x="78" y="8"/>
                  </a:lnTo>
                  <a:lnTo>
                    <a:pt x="68" y="7"/>
                  </a:lnTo>
                  <a:lnTo>
                    <a:pt x="56" y="8"/>
                  </a:lnTo>
                  <a:lnTo>
                    <a:pt x="47" y="15"/>
                  </a:lnTo>
                  <a:close/>
                </a:path>
              </a:pathLst>
            </a:custGeom>
            <a:solidFill>
              <a:srgbClr val="000000"/>
            </a:solidFill>
            <a:ln w="9525">
              <a:solidFill>
                <a:srgbClr val="000000"/>
              </a:solidFill>
              <a:prstDash val="solid"/>
              <a:round/>
              <a:headEnd/>
              <a:tailEnd/>
            </a:ln>
          </p:spPr>
          <p:txBody>
            <a:bodyPr/>
            <a:lstStyle/>
            <a:p>
              <a:endParaRPr lang="en-US"/>
            </a:p>
          </p:txBody>
        </p:sp>
        <p:sp>
          <p:nvSpPr>
            <p:cNvPr id="27044" name="Freeform 331"/>
            <p:cNvSpPr>
              <a:spLocks/>
            </p:cNvSpPr>
            <p:nvPr/>
          </p:nvSpPr>
          <p:spPr bwMode="auto">
            <a:xfrm>
              <a:off x="4442" y="1207"/>
              <a:ext cx="54" cy="48"/>
            </a:xfrm>
            <a:custGeom>
              <a:avLst/>
              <a:gdLst>
                <a:gd name="T0" fmla="*/ 109 w 109"/>
                <a:gd name="T1" fmla="*/ 3 h 95"/>
                <a:gd name="T2" fmla="*/ 84 w 109"/>
                <a:gd name="T3" fmla="*/ 24 h 95"/>
                <a:gd name="T4" fmla="*/ 99 w 109"/>
                <a:gd name="T5" fmla="*/ 39 h 95"/>
                <a:gd name="T6" fmla="*/ 93 w 109"/>
                <a:gd name="T7" fmla="*/ 44 h 95"/>
                <a:gd name="T8" fmla="*/ 78 w 109"/>
                <a:gd name="T9" fmla="*/ 29 h 95"/>
                <a:gd name="T10" fmla="*/ 27 w 109"/>
                <a:gd name="T11" fmla="*/ 70 h 95"/>
                <a:gd name="T12" fmla="*/ 21 w 109"/>
                <a:gd name="T13" fmla="*/ 75 h 95"/>
                <a:gd name="T14" fmla="*/ 19 w 109"/>
                <a:gd name="T15" fmla="*/ 80 h 95"/>
                <a:gd name="T16" fmla="*/ 19 w 109"/>
                <a:gd name="T17" fmla="*/ 83 h 95"/>
                <a:gd name="T18" fmla="*/ 21 w 109"/>
                <a:gd name="T19" fmla="*/ 87 h 95"/>
                <a:gd name="T20" fmla="*/ 25 w 109"/>
                <a:gd name="T21" fmla="*/ 89 h 95"/>
                <a:gd name="T22" fmla="*/ 27 w 109"/>
                <a:gd name="T23" fmla="*/ 90 h 95"/>
                <a:gd name="T24" fmla="*/ 33 w 109"/>
                <a:gd name="T25" fmla="*/ 90 h 95"/>
                <a:gd name="T26" fmla="*/ 37 w 109"/>
                <a:gd name="T27" fmla="*/ 90 h 95"/>
                <a:gd name="T28" fmla="*/ 41 w 109"/>
                <a:gd name="T29" fmla="*/ 92 h 95"/>
                <a:gd name="T30" fmla="*/ 29 w 109"/>
                <a:gd name="T31" fmla="*/ 95 h 95"/>
                <a:gd name="T32" fmla="*/ 19 w 109"/>
                <a:gd name="T33" fmla="*/ 95 h 95"/>
                <a:gd name="T34" fmla="*/ 12 w 109"/>
                <a:gd name="T35" fmla="*/ 92 h 95"/>
                <a:gd name="T36" fmla="*/ 6 w 109"/>
                <a:gd name="T37" fmla="*/ 89 h 95"/>
                <a:gd name="T38" fmla="*/ 2 w 109"/>
                <a:gd name="T39" fmla="*/ 85 h 95"/>
                <a:gd name="T40" fmla="*/ 0 w 109"/>
                <a:gd name="T41" fmla="*/ 80 h 95"/>
                <a:gd name="T42" fmla="*/ 0 w 109"/>
                <a:gd name="T43" fmla="*/ 75 h 95"/>
                <a:gd name="T44" fmla="*/ 2 w 109"/>
                <a:gd name="T45" fmla="*/ 72 h 95"/>
                <a:gd name="T46" fmla="*/ 4 w 109"/>
                <a:gd name="T47" fmla="*/ 66 h 95"/>
                <a:gd name="T48" fmla="*/ 12 w 109"/>
                <a:gd name="T49" fmla="*/ 60 h 95"/>
                <a:gd name="T50" fmla="*/ 64 w 109"/>
                <a:gd name="T51" fmla="*/ 15 h 95"/>
                <a:gd name="T52" fmla="*/ 53 w 109"/>
                <a:gd name="T53" fmla="*/ 5 h 95"/>
                <a:gd name="T54" fmla="*/ 54 w 109"/>
                <a:gd name="T55" fmla="*/ 3 h 95"/>
                <a:gd name="T56" fmla="*/ 62 w 109"/>
                <a:gd name="T57" fmla="*/ 5 h 95"/>
                <a:gd name="T58" fmla="*/ 70 w 109"/>
                <a:gd name="T59" fmla="*/ 7 h 95"/>
                <a:gd name="T60" fmla="*/ 80 w 109"/>
                <a:gd name="T61" fmla="*/ 7 h 95"/>
                <a:gd name="T62" fmla="*/ 89 w 109"/>
                <a:gd name="T63" fmla="*/ 5 h 95"/>
                <a:gd name="T64" fmla="*/ 95 w 109"/>
                <a:gd name="T65" fmla="*/ 3 h 95"/>
                <a:gd name="T66" fmla="*/ 105 w 109"/>
                <a:gd name="T67" fmla="*/ 0 h 95"/>
                <a:gd name="T68" fmla="*/ 109 w 109"/>
                <a:gd name="T69" fmla="*/ 3 h 9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9"/>
                <a:gd name="T106" fmla="*/ 0 h 95"/>
                <a:gd name="T107" fmla="*/ 109 w 109"/>
                <a:gd name="T108" fmla="*/ 95 h 9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9" h="95">
                  <a:moveTo>
                    <a:pt x="109" y="3"/>
                  </a:moveTo>
                  <a:lnTo>
                    <a:pt x="84" y="24"/>
                  </a:lnTo>
                  <a:lnTo>
                    <a:pt x="99" y="39"/>
                  </a:lnTo>
                  <a:lnTo>
                    <a:pt x="93" y="44"/>
                  </a:lnTo>
                  <a:lnTo>
                    <a:pt x="78" y="29"/>
                  </a:lnTo>
                  <a:lnTo>
                    <a:pt x="27" y="70"/>
                  </a:lnTo>
                  <a:lnTo>
                    <a:pt x="21" y="75"/>
                  </a:lnTo>
                  <a:lnTo>
                    <a:pt x="19" y="80"/>
                  </a:lnTo>
                  <a:lnTo>
                    <a:pt x="19" y="83"/>
                  </a:lnTo>
                  <a:lnTo>
                    <a:pt x="21" y="87"/>
                  </a:lnTo>
                  <a:lnTo>
                    <a:pt x="25" y="89"/>
                  </a:lnTo>
                  <a:lnTo>
                    <a:pt x="27" y="90"/>
                  </a:lnTo>
                  <a:lnTo>
                    <a:pt x="33" y="90"/>
                  </a:lnTo>
                  <a:lnTo>
                    <a:pt x="37" y="90"/>
                  </a:lnTo>
                  <a:lnTo>
                    <a:pt x="41" y="92"/>
                  </a:lnTo>
                  <a:lnTo>
                    <a:pt x="29" y="95"/>
                  </a:lnTo>
                  <a:lnTo>
                    <a:pt x="19" y="95"/>
                  </a:lnTo>
                  <a:lnTo>
                    <a:pt x="12" y="92"/>
                  </a:lnTo>
                  <a:lnTo>
                    <a:pt x="6" y="89"/>
                  </a:lnTo>
                  <a:lnTo>
                    <a:pt x="2" y="85"/>
                  </a:lnTo>
                  <a:lnTo>
                    <a:pt x="0" y="80"/>
                  </a:lnTo>
                  <a:lnTo>
                    <a:pt x="0" y="75"/>
                  </a:lnTo>
                  <a:lnTo>
                    <a:pt x="2" y="72"/>
                  </a:lnTo>
                  <a:lnTo>
                    <a:pt x="4" y="66"/>
                  </a:lnTo>
                  <a:lnTo>
                    <a:pt x="12" y="60"/>
                  </a:lnTo>
                  <a:lnTo>
                    <a:pt x="64" y="15"/>
                  </a:lnTo>
                  <a:lnTo>
                    <a:pt x="53" y="5"/>
                  </a:lnTo>
                  <a:lnTo>
                    <a:pt x="54" y="3"/>
                  </a:lnTo>
                  <a:lnTo>
                    <a:pt x="62" y="5"/>
                  </a:lnTo>
                  <a:lnTo>
                    <a:pt x="70" y="7"/>
                  </a:lnTo>
                  <a:lnTo>
                    <a:pt x="80" y="7"/>
                  </a:lnTo>
                  <a:lnTo>
                    <a:pt x="89" y="5"/>
                  </a:lnTo>
                  <a:lnTo>
                    <a:pt x="95" y="3"/>
                  </a:lnTo>
                  <a:lnTo>
                    <a:pt x="105" y="0"/>
                  </a:lnTo>
                  <a:lnTo>
                    <a:pt x="109" y="3"/>
                  </a:lnTo>
                  <a:close/>
                </a:path>
              </a:pathLst>
            </a:custGeom>
            <a:solidFill>
              <a:srgbClr val="000000"/>
            </a:solidFill>
            <a:ln w="9525">
              <a:solidFill>
                <a:srgbClr val="000000"/>
              </a:solidFill>
              <a:prstDash val="solid"/>
              <a:round/>
              <a:headEnd/>
              <a:tailEnd/>
            </a:ln>
          </p:spPr>
          <p:txBody>
            <a:bodyPr/>
            <a:lstStyle/>
            <a:p>
              <a:endParaRPr lang="en-US"/>
            </a:p>
          </p:txBody>
        </p:sp>
        <p:sp>
          <p:nvSpPr>
            <p:cNvPr id="27045" name="Freeform 332"/>
            <p:cNvSpPr>
              <a:spLocks noEditPoints="1"/>
            </p:cNvSpPr>
            <p:nvPr/>
          </p:nvSpPr>
          <p:spPr bwMode="auto">
            <a:xfrm>
              <a:off x="4465" y="1238"/>
              <a:ext cx="54" cy="46"/>
            </a:xfrm>
            <a:custGeom>
              <a:avLst/>
              <a:gdLst>
                <a:gd name="T0" fmla="*/ 42 w 109"/>
                <a:gd name="T1" fmla="*/ 19 h 90"/>
                <a:gd name="T2" fmla="*/ 35 w 109"/>
                <a:gd name="T3" fmla="*/ 26 h 90"/>
                <a:gd name="T4" fmla="*/ 29 w 109"/>
                <a:gd name="T5" fmla="*/ 32 h 90"/>
                <a:gd name="T6" fmla="*/ 23 w 109"/>
                <a:gd name="T7" fmla="*/ 48 h 90"/>
                <a:gd name="T8" fmla="*/ 23 w 109"/>
                <a:gd name="T9" fmla="*/ 61 h 90"/>
                <a:gd name="T10" fmla="*/ 27 w 109"/>
                <a:gd name="T11" fmla="*/ 68 h 90"/>
                <a:gd name="T12" fmla="*/ 31 w 109"/>
                <a:gd name="T13" fmla="*/ 73 h 90"/>
                <a:gd name="T14" fmla="*/ 39 w 109"/>
                <a:gd name="T15" fmla="*/ 78 h 90"/>
                <a:gd name="T16" fmla="*/ 46 w 109"/>
                <a:gd name="T17" fmla="*/ 82 h 90"/>
                <a:gd name="T18" fmla="*/ 58 w 109"/>
                <a:gd name="T19" fmla="*/ 82 h 90"/>
                <a:gd name="T20" fmla="*/ 70 w 109"/>
                <a:gd name="T21" fmla="*/ 78 h 90"/>
                <a:gd name="T22" fmla="*/ 72 w 109"/>
                <a:gd name="T23" fmla="*/ 83 h 90"/>
                <a:gd name="T24" fmla="*/ 56 w 109"/>
                <a:gd name="T25" fmla="*/ 89 h 90"/>
                <a:gd name="T26" fmla="*/ 41 w 109"/>
                <a:gd name="T27" fmla="*/ 90 h 90"/>
                <a:gd name="T28" fmla="*/ 25 w 109"/>
                <a:gd name="T29" fmla="*/ 87 h 90"/>
                <a:gd name="T30" fmla="*/ 17 w 109"/>
                <a:gd name="T31" fmla="*/ 83 h 90"/>
                <a:gd name="T32" fmla="*/ 11 w 109"/>
                <a:gd name="T33" fmla="*/ 78 h 90"/>
                <a:gd name="T34" fmla="*/ 6 w 109"/>
                <a:gd name="T35" fmla="*/ 72 h 90"/>
                <a:gd name="T36" fmla="*/ 2 w 109"/>
                <a:gd name="T37" fmla="*/ 65 h 90"/>
                <a:gd name="T38" fmla="*/ 0 w 109"/>
                <a:gd name="T39" fmla="*/ 49 h 90"/>
                <a:gd name="T40" fmla="*/ 2 w 109"/>
                <a:gd name="T41" fmla="*/ 41 h 90"/>
                <a:gd name="T42" fmla="*/ 7 w 109"/>
                <a:gd name="T43" fmla="*/ 32 h 90"/>
                <a:gd name="T44" fmla="*/ 21 w 109"/>
                <a:gd name="T45" fmla="*/ 17 h 90"/>
                <a:gd name="T46" fmla="*/ 31 w 109"/>
                <a:gd name="T47" fmla="*/ 10 h 90"/>
                <a:gd name="T48" fmla="*/ 42 w 109"/>
                <a:gd name="T49" fmla="*/ 3 h 90"/>
                <a:gd name="T50" fmla="*/ 52 w 109"/>
                <a:gd name="T51" fmla="*/ 2 h 90"/>
                <a:gd name="T52" fmla="*/ 62 w 109"/>
                <a:gd name="T53" fmla="*/ 0 h 90"/>
                <a:gd name="T54" fmla="*/ 81 w 109"/>
                <a:gd name="T55" fmla="*/ 5 h 90"/>
                <a:gd name="T56" fmla="*/ 89 w 109"/>
                <a:gd name="T57" fmla="*/ 9 h 90"/>
                <a:gd name="T58" fmla="*/ 97 w 109"/>
                <a:gd name="T59" fmla="*/ 15 h 90"/>
                <a:gd name="T60" fmla="*/ 107 w 109"/>
                <a:gd name="T61" fmla="*/ 27 h 90"/>
                <a:gd name="T62" fmla="*/ 109 w 109"/>
                <a:gd name="T63" fmla="*/ 41 h 90"/>
                <a:gd name="T64" fmla="*/ 103 w 109"/>
                <a:gd name="T65" fmla="*/ 55 h 90"/>
                <a:gd name="T66" fmla="*/ 91 w 109"/>
                <a:gd name="T67" fmla="*/ 66 h 90"/>
                <a:gd name="T68" fmla="*/ 42 w 109"/>
                <a:gd name="T69" fmla="*/ 19 h 90"/>
                <a:gd name="T70" fmla="*/ 48 w 109"/>
                <a:gd name="T71" fmla="*/ 15 h 90"/>
                <a:gd name="T72" fmla="*/ 81 w 109"/>
                <a:gd name="T73" fmla="*/ 48 h 90"/>
                <a:gd name="T74" fmla="*/ 87 w 109"/>
                <a:gd name="T75" fmla="*/ 41 h 90"/>
                <a:gd name="T76" fmla="*/ 89 w 109"/>
                <a:gd name="T77" fmla="*/ 37 h 90"/>
                <a:gd name="T78" fmla="*/ 91 w 109"/>
                <a:gd name="T79" fmla="*/ 31 h 90"/>
                <a:gd name="T80" fmla="*/ 91 w 109"/>
                <a:gd name="T81" fmla="*/ 26 h 90"/>
                <a:gd name="T82" fmla="*/ 89 w 109"/>
                <a:gd name="T83" fmla="*/ 20 h 90"/>
                <a:gd name="T84" fmla="*/ 87 w 109"/>
                <a:gd name="T85" fmla="*/ 15 h 90"/>
                <a:gd name="T86" fmla="*/ 79 w 109"/>
                <a:gd name="T87" fmla="*/ 10 h 90"/>
                <a:gd name="T88" fmla="*/ 70 w 109"/>
                <a:gd name="T89" fmla="*/ 9 h 90"/>
                <a:gd name="T90" fmla="*/ 58 w 109"/>
                <a:gd name="T91" fmla="*/ 10 h 90"/>
                <a:gd name="T92" fmla="*/ 48 w 109"/>
                <a:gd name="T93" fmla="*/ 15 h 90"/>
                <a:gd name="T94" fmla="*/ 48 w 109"/>
                <a:gd name="T95" fmla="*/ 15 h 9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9"/>
                <a:gd name="T145" fmla="*/ 0 h 90"/>
                <a:gd name="T146" fmla="*/ 109 w 109"/>
                <a:gd name="T147" fmla="*/ 90 h 9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9" h="90">
                  <a:moveTo>
                    <a:pt x="42" y="19"/>
                  </a:moveTo>
                  <a:lnTo>
                    <a:pt x="35" y="26"/>
                  </a:lnTo>
                  <a:lnTo>
                    <a:pt x="29" y="32"/>
                  </a:lnTo>
                  <a:lnTo>
                    <a:pt x="23" y="48"/>
                  </a:lnTo>
                  <a:lnTo>
                    <a:pt x="23" y="61"/>
                  </a:lnTo>
                  <a:lnTo>
                    <a:pt x="27" y="68"/>
                  </a:lnTo>
                  <a:lnTo>
                    <a:pt x="31" y="73"/>
                  </a:lnTo>
                  <a:lnTo>
                    <a:pt x="39" y="78"/>
                  </a:lnTo>
                  <a:lnTo>
                    <a:pt x="46" y="82"/>
                  </a:lnTo>
                  <a:lnTo>
                    <a:pt x="58" y="82"/>
                  </a:lnTo>
                  <a:lnTo>
                    <a:pt x="70" y="78"/>
                  </a:lnTo>
                  <a:lnTo>
                    <a:pt x="72" y="83"/>
                  </a:lnTo>
                  <a:lnTo>
                    <a:pt x="56" y="89"/>
                  </a:lnTo>
                  <a:lnTo>
                    <a:pt x="41" y="90"/>
                  </a:lnTo>
                  <a:lnTo>
                    <a:pt x="25" y="87"/>
                  </a:lnTo>
                  <a:lnTo>
                    <a:pt x="17" y="83"/>
                  </a:lnTo>
                  <a:lnTo>
                    <a:pt x="11" y="78"/>
                  </a:lnTo>
                  <a:lnTo>
                    <a:pt x="6" y="72"/>
                  </a:lnTo>
                  <a:lnTo>
                    <a:pt x="2" y="65"/>
                  </a:lnTo>
                  <a:lnTo>
                    <a:pt x="0" y="49"/>
                  </a:lnTo>
                  <a:lnTo>
                    <a:pt x="2" y="41"/>
                  </a:lnTo>
                  <a:lnTo>
                    <a:pt x="7" y="32"/>
                  </a:lnTo>
                  <a:lnTo>
                    <a:pt x="21" y="17"/>
                  </a:lnTo>
                  <a:lnTo>
                    <a:pt x="31" y="10"/>
                  </a:lnTo>
                  <a:lnTo>
                    <a:pt x="42" y="3"/>
                  </a:lnTo>
                  <a:lnTo>
                    <a:pt x="52" y="2"/>
                  </a:lnTo>
                  <a:lnTo>
                    <a:pt x="62" y="0"/>
                  </a:lnTo>
                  <a:lnTo>
                    <a:pt x="81" y="5"/>
                  </a:lnTo>
                  <a:lnTo>
                    <a:pt x="89" y="9"/>
                  </a:lnTo>
                  <a:lnTo>
                    <a:pt x="97" y="15"/>
                  </a:lnTo>
                  <a:lnTo>
                    <a:pt x="107" y="27"/>
                  </a:lnTo>
                  <a:lnTo>
                    <a:pt x="109" y="41"/>
                  </a:lnTo>
                  <a:lnTo>
                    <a:pt x="103" y="55"/>
                  </a:lnTo>
                  <a:lnTo>
                    <a:pt x="91" y="66"/>
                  </a:lnTo>
                  <a:lnTo>
                    <a:pt x="42" y="19"/>
                  </a:lnTo>
                  <a:close/>
                  <a:moveTo>
                    <a:pt x="48" y="15"/>
                  </a:moveTo>
                  <a:lnTo>
                    <a:pt x="81" y="48"/>
                  </a:lnTo>
                  <a:lnTo>
                    <a:pt x="87" y="41"/>
                  </a:lnTo>
                  <a:lnTo>
                    <a:pt x="89" y="37"/>
                  </a:lnTo>
                  <a:lnTo>
                    <a:pt x="91" y="31"/>
                  </a:lnTo>
                  <a:lnTo>
                    <a:pt x="91" y="26"/>
                  </a:lnTo>
                  <a:lnTo>
                    <a:pt x="89" y="20"/>
                  </a:lnTo>
                  <a:lnTo>
                    <a:pt x="87" y="15"/>
                  </a:lnTo>
                  <a:lnTo>
                    <a:pt x="79" y="10"/>
                  </a:lnTo>
                  <a:lnTo>
                    <a:pt x="70" y="9"/>
                  </a:lnTo>
                  <a:lnTo>
                    <a:pt x="58" y="10"/>
                  </a:lnTo>
                  <a:lnTo>
                    <a:pt x="48" y="15"/>
                  </a:lnTo>
                  <a:close/>
                </a:path>
              </a:pathLst>
            </a:custGeom>
            <a:solidFill>
              <a:srgbClr val="000000"/>
            </a:solidFill>
            <a:ln w="9525">
              <a:solidFill>
                <a:srgbClr val="000000"/>
              </a:solidFill>
              <a:prstDash val="solid"/>
              <a:round/>
              <a:headEnd/>
              <a:tailEnd/>
            </a:ln>
          </p:spPr>
          <p:txBody>
            <a:bodyPr/>
            <a:lstStyle/>
            <a:p>
              <a:endParaRPr lang="en-US"/>
            </a:p>
          </p:txBody>
        </p:sp>
        <p:sp>
          <p:nvSpPr>
            <p:cNvPr id="27046" name="Freeform 333"/>
            <p:cNvSpPr>
              <a:spLocks/>
            </p:cNvSpPr>
            <p:nvPr/>
          </p:nvSpPr>
          <p:spPr bwMode="auto">
            <a:xfrm>
              <a:off x="4488" y="1267"/>
              <a:ext cx="68" cy="65"/>
            </a:xfrm>
            <a:custGeom>
              <a:avLst/>
              <a:gdLst>
                <a:gd name="T0" fmla="*/ 92 w 136"/>
                <a:gd name="T1" fmla="*/ 29 h 131"/>
                <a:gd name="T2" fmla="*/ 105 w 136"/>
                <a:gd name="T3" fmla="*/ 31 h 131"/>
                <a:gd name="T4" fmla="*/ 115 w 136"/>
                <a:gd name="T5" fmla="*/ 33 h 131"/>
                <a:gd name="T6" fmla="*/ 125 w 136"/>
                <a:gd name="T7" fmla="*/ 36 h 131"/>
                <a:gd name="T8" fmla="*/ 131 w 136"/>
                <a:gd name="T9" fmla="*/ 41 h 131"/>
                <a:gd name="T10" fmla="*/ 135 w 136"/>
                <a:gd name="T11" fmla="*/ 48 h 131"/>
                <a:gd name="T12" fmla="*/ 136 w 136"/>
                <a:gd name="T13" fmla="*/ 55 h 131"/>
                <a:gd name="T14" fmla="*/ 136 w 136"/>
                <a:gd name="T15" fmla="*/ 62 h 131"/>
                <a:gd name="T16" fmla="*/ 133 w 136"/>
                <a:gd name="T17" fmla="*/ 68 h 131"/>
                <a:gd name="T18" fmla="*/ 127 w 136"/>
                <a:gd name="T19" fmla="*/ 75 h 131"/>
                <a:gd name="T20" fmla="*/ 117 w 136"/>
                <a:gd name="T21" fmla="*/ 82 h 131"/>
                <a:gd name="T22" fmla="*/ 82 w 136"/>
                <a:gd name="T23" fmla="*/ 108 h 131"/>
                <a:gd name="T24" fmla="*/ 76 w 136"/>
                <a:gd name="T25" fmla="*/ 113 h 131"/>
                <a:gd name="T26" fmla="*/ 72 w 136"/>
                <a:gd name="T27" fmla="*/ 116 h 131"/>
                <a:gd name="T28" fmla="*/ 72 w 136"/>
                <a:gd name="T29" fmla="*/ 121 h 131"/>
                <a:gd name="T30" fmla="*/ 74 w 136"/>
                <a:gd name="T31" fmla="*/ 125 h 131"/>
                <a:gd name="T32" fmla="*/ 78 w 136"/>
                <a:gd name="T33" fmla="*/ 130 h 131"/>
                <a:gd name="T34" fmla="*/ 74 w 136"/>
                <a:gd name="T35" fmla="*/ 131 h 131"/>
                <a:gd name="T36" fmla="*/ 41 w 136"/>
                <a:gd name="T37" fmla="*/ 96 h 131"/>
                <a:gd name="T38" fmla="*/ 43 w 136"/>
                <a:gd name="T39" fmla="*/ 94 h 131"/>
                <a:gd name="T40" fmla="*/ 45 w 136"/>
                <a:gd name="T41" fmla="*/ 96 h 131"/>
                <a:gd name="T42" fmla="*/ 49 w 136"/>
                <a:gd name="T43" fmla="*/ 99 h 131"/>
                <a:gd name="T44" fmla="*/ 53 w 136"/>
                <a:gd name="T45" fmla="*/ 101 h 131"/>
                <a:gd name="T46" fmla="*/ 57 w 136"/>
                <a:gd name="T47" fmla="*/ 101 h 131"/>
                <a:gd name="T48" fmla="*/ 61 w 136"/>
                <a:gd name="T49" fmla="*/ 101 h 131"/>
                <a:gd name="T50" fmla="*/ 65 w 136"/>
                <a:gd name="T51" fmla="*/ 97 h 131"/>
                <a:gd name="T52" fmla="*/ 70 w 136"/>
                <a:gd name="T53" fmla="*/ 94 h 131"/>
                <a:gd name="T54" fmla="*/ 103 w 136"/>
                <a:gd name="T55" fmla="*/ 70 h 131"/>
                <a:gd name="T56" fmla="*/ 113 w 136"/>
                <a:gd name="T57" fmla="*/ 63 h 131"/>
                <a:gd name="T58" fmla="*/ 117 w 136"/>
                <a:gd name="T59" fmla="*/ 56 h 131"/>
                <a:gd name="T60" fmla="*/ 119 w 136"/>
                <a:gd name="T61" fmla="*/ 50 h 131"/>
                <a:gd name="T62" fmla="*/ 115 w 136"/>
                <a:gd name="T63" fmla="*/ 45 h 131"/>
                <a:gd name="T64" fmla="*/ 103 w 136"/>
                <a:gd name="T65" fmla="*/ 38 h 131"/>
                <a:gd name="T66" fmla="*/ 86 w 136"/>
                <a:gd name="T67" fmla="*/ 34 h 131"/>
                <a:gd name="T68" fmla="*/ 43 w 136"/>
                <a:gd name="T69" fmla="*/ 65 h 131"/>
                <a:gd name="T70" fmla="*/ 35 w 136"/>
                <a:gd name="T71" fmla="*/ 70 h 131"/>
                <a:gd name="T72" fmla="*/ 33 w 136"/>
                <a:gd name="T73" fmla="*/ 74 h 131"/>
                <a:gd name="T74" fmla="*/ 31 w 136"/>
                <a:gd name="T75" fmla="*/ 77 h 131"/>
                <a:gd name="T76" fmla="*/ 31 w 136"/>
                <a:gd name="T77" fmla="*/ 79 h 131"/>
                <a:gd name="T78" fmla="*/ 33 w 136"/>
                <a:gd name="T79" fmla="*/ 82 h 131"/>
                <a:gd name="T80" fmla="*/ 37 w 136"/>
                <a:gd name="T81" fmla="*/ 87 h 131"/>
                <a:gd name="T82" fmla="*/ 35 w 136"/>
                <a:gd name="T83" fmla="*/ 91 h 131"/>
                <a:gd name="T84" fmla="*/ 0 w 136"/>
                <a:gd name="T85" fmla="*/ 55 h 131"/>
                <a:gd name="T86" fmla="*/ 4 w 136"/>
                <a:gd name="T87" fmla="*/ 51 h 131"/>
                <a:gd name="T88" fmla="*/ 6 w 136"/>
                <a:gd name="T89" fmla="*/ 53 h 131"/>
                <a:gd name="T90" fmla="*/ 12 w 136"/>
                <a:gd name="T91" fmla="*/ 56 h 131"/>
                <a:gd name="T92" fmla="*/ 16 w 136"/>
                <a:gd name="T93" fmla="*/ 58 h 131"/>
                <a:gd name="T94" fmla="*/ 22 w 136"/>
                <a:gd name="T95" fmla="*/ 56 h 131"/>
                <a:gd name="T96" fmla="*/ 30 w 136"/>
                <a:gd name="T97" fmla="*/ 51 h 131"/>
                <a:gd name="T98" fmla="*/ 61 w 136"/>
                <a:gd name="T99" fmla="*/ 29 h 131"/>
                <a:gd name="T100" fmla="*/ 72 w 136"/>
                <a:gd name="T101" fmla="*/ 21 h 131"/>
                <a:gd name="T102" fmla="*/ 78 w 136"/>
                <a:gd name="T103" fmla="*/ 16 h 131"/>
                <a:gd name="T104" fmla="*/ 80 w 136"/>
                <a:gd name="T105" fmla="*/ 14 h 131"/>
                <a:gd name="T106" fmla="*/ 80 w 136"/>
                <a:gd name="T107" fmla="*/ 12 h 131"/>
                <a:gd name="T108" fmla="*/ 80 w 136"/>
                <a:gd name="T109" fmla="*/ 10 h 131"/>
                <a:gd name="T110" fmla="*/ 78 w 136"/>
                <a:gd name="T111" fmla="*/ 7 h 131"/>
                <a:gd name="T112" fmla="*/ 76 w 136"/>
                <a:gd name="T113" fmla="*/ 5 h 131"/>
                <a:gd name="T114" fmla="*/ 72 w 136"/>
                <a:gd name="T115" fmla="*/ 4 h 131"/>
                <a:gd name="T116" fmla="*/ 74 w 136"/>
                <a:gd name="T117" fmla="*/ 0 h 131"/>
                <a:gd name="T118" fmla="*/ 105 w 136"/>
                <a:gd name="T119" fmla="*/ 14 h 131"/>
                <a:gd name="T120" fmla="*/ 109 w 136"/>
                <a:gd name="T121" fmla="*/ 17 h 131"/>
                <a:gd name="T122" fmla="*/ 92 w 136"/>
                <a:gd name="T123" fmla="*/ 29 h 13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6"/>
                <a:gd name="T187" fmla="*/ 0 h 131"/>
                <a:gd name="T188" fmla="*/ 136 w 136"/>
                <a:gd name="T189" fmla="*/ 131 h 13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6" h="131">
                  <a:moveTo>
                    <a:pt x="92" y="29"/>
                  </a:moveTo>
                  <a:lnTo>
                    <a:pt x="105" y="31"/>
                  </a:lnTo>
                  <a:lnTo>
                    <a:pt x="115" y="33"/>
                  </a:lnTo>
                  <a:lnTo>
                    <a:pt x="125" y="36"/>
                  </a:lnTo>
                  <a:lnTo>
                    <a:pt x="131" y="41"/>
                  </a:lnTo>
                  <a:lnTo>
                    <a:pt x="135" y="48"/>
                  </a:lnTo>
                  <a:lnTo>
                    <a:pt x="136" y="55"/>
                  </a:lnTo>
                  <a:lnTo>
                    <a:pt x="136" y="62"/>
                  </a:lnTo>
                  <a:lnTo>
                    <a:pt x="133" y="68"/>
                  </a:lnTo>
                  <a:lnTo>
                    <a:pt x="127" y="75"/>
                  </a:lnTo>
                  <a:lnTo>
                    <a:pt x="117" y="82"/>
                  </a:lnTo>
                  <a:lnTo>
                    <a:pt x="82" y="108"/>
                  </a:lnTo>
                  <a:lnTo>
                    <a:pt x="76" y="113"/>
                  </a:lnTo>
                  <a:lnTo>
                    <a:pt x="72" y="116"/>
                  </a:lnTo>
                  <a:lnTo>
                    <a:pt x="72" y="121"/>
                  </a:lnTo>
                  <a:lnTo>
                    <a:pt x="74" y="125"/>
                  </a:lnTo>
                  <a:lnTo>
                    <a:pt x="78" y="130"/>
                  </a:lnTo>
                  <a:lnTo>
                    <a:pt x="74" y="131"/>
                  </a:lnTo>
                  <a:lnTo>
                    <a:pt x="41" y="96"/>
                  </a:lnTo>
                  <a:lnTo>
                    <a:pt x="43" y="94"/>
                  </a:lnTo>
                  <a:lnTo>
                    <a:pt x="45" y="96"/>
                  </a:lnTo>
                  <a:lnTo>
                    <a:pt x="49" y="99"/>
                  </a:lnTo>
                  <a:lnTo>
                    <a:pt x="53" y="101"/>
                  </a:lnTo>
                  <a:lnTo>
                    <a:pt x="57" y="101"/>
                  </a:lnTo>
                  <a:lnTo>
                    <a:pt x="61" y="101"/>
                  </a:lnTo>
                  <a:lnTo>
                    <a:pt x="65" y="97"/>
                  </a:lnTo>
                  <a:lnTo>
                    <a:pt x="70" y="94"/>
                  </a:lnTo>
                  <a:lnTo>
                    <a:pt x="103" y="70"/>
                  </a:lnTo>
                  <a:lnTo>
                    <a:pt x="113" y="63"/>
                  </a:lnTo>
                  <a:lnTo>
                    <a:pt x="117" y="56"/>
                  </a:lnTo>
                  <a:lnTo>
                    <a:pt x="119" y="50"/>
                  </a:lnTo>
                  <a:lnTo>
                    <a:pt x="115" y="45"/>
                  </a:lnTo>
                  <a:lnTo>
                    <a:pt x="103" y="38"/>
                  </a:lnTo>
                  <a:lnTo>
                    <a:pt x="86" y="34"/>
                  </a:lnTo>
                  <a:lnTo>
                    <a:pt x="43" y="65"/>
                  </a:lnTo>
                  <a:lnTo>
                    <a:pt x="35" y="70"/>
                  </a:lnTo>
                  <a:lnTo>
                    <a:pt x="33" y="74"/>
                  </a:lnTo>
                  <a:lnTo>
                    <a:pt x="31" y="77"/>
                  </a:lnTo>
                  <a:lnTo>
                    <a:pt x="31" y="79"/>
                  </a:lnTo>
                  <a:lnTo>
                    <a:pt x="33" y="82"/>
                  </a:lnTo>
                  <a:lnTo>
                    <a:pt x="37" y="87"/>
                  </a:lnTo>
                  <a:lnTo>
                    <a:pt x="35" y="91"/>
                  </a:lnTo>
                  <a:lnTo>
                    <a:pt x="0" y="55"/>
                  </a:lnTo>
                  <a:lnTo>
                    <a:pt x="4" y="51"/>
                  </a:lnTo>
                  <a:lnTo>
                    <a:pt x="6" y="53"/>
                  </a:lnTo>
                  <a:lnTo>
                    <a:pt x="12" y="56"/>
                  </a:lnTo>
                  <a:lnTo>
                    <a:pt x="16" y="58"/>
                  </a:lnTo>
                  <a:lnTo>
                    <a:pt x="22" y="56"/>
                  </a:lnTo>
                  <a:lnTo>
                    <a:pt x="30" y="51"/>
                  </a:lnTo>
                  <a:lnTo>
                    <a:pt x="61" y="29"/>
                  </a:lnTo>
                  <a:lnTo>
                    <a:pt x="72" y="21"/>
                  </a:lnTo>
                  <a:lnTo>
                    <a:pt x="78" y="16"/>
                  </a:lnTo>
                  <a:lnTo>
                    <a:pt x="80" y="14"/>
                  </a:lnTo>
                  <a:lnTo>
                    <a:pt x="80" y="12"/>
                  </a:lnTo>
                  <a:lnTo>
                    <a:pt x="80" y="10"/>
                  </a:lnTo>
                  <a:lnTo>
                    <a:pt x="78" y="7"/>
                  </a:lnTo>
                  <a:lnTo>
                    <a:pt x="76" y="5"/>
                  </a:lnTo>
                  <a:lnTo>
                    <a:pt x="72" y="4"/>
                  </a:lnTo>
                  <a:lnTo>
                    <a:pt x="74" y="0"/>
                  </a:lnTo>
                  <a:lnTo>
                    <a:pt x="105" y="14"/>
                  </a:lnTo>
                  <a:lnTo>
                    <a:pt x="109" y="17"/>
                  </a:lnTo>
                  <a:lnTo>
                    <a:pt x="92" y="29"/>
                  </a:lnTo>
                  <a:close/>
                </a:path>
              </a:pathLst>
            </a:custGeom>
            <a:solidFill>
              <a:srgbClr val="000000"/>
            </a:solidFill>
            <a:ln w="9525">
              <a:solidFill>
                <a:srgbClr val="000000"/>
              </a:solidFill>
              <a:prstDash val="solid"/>
              <a:round/>
              <a:headEnd/>
              <a:tailEnd/>
            </a:ln>
          </p:spPr>
          <p:txBody>
            <a:bodyPr/>
            <a:lstStyle/>
            <a:p>
              <a:endParaRPr lang="en-US"/>
            </a:p>
          </p:txBody>
        </p:sp>
        <p:sp>
          <p:nvSpPr>
            <p:cNvPr id="27047" name="Freeform 334"/>
            <p:cNvSpPr>
              <a:spLocks/>
            </p:cNvSpPr>
            <p:nvPr/>
          </p:nvSpPr>
          <p:spPr bwMode="auto">
            <a:xfrm>
              <a:off x="4535" y="1315"/>
              <a:ext cx="55" cy="43"/>
            </a:xfrm>
            <a:custGeom>
              <a:avLst/>
              <a:gdLst>
                <a:gd name="T0" fmla="*/ 68 w 110"/>
                <a:gd name="T1" fmla="*/ 80 h 86"/>
                <a:gd name="T2" fmla="*/ 58 w 110"/>
                <a:gd name="T3" fmla="*/ 84 h 86"/>
                <a:gd name="T4" fmla="*/ 50 w 110"/>
                <a:gd name="T5" fmla="*/ 86 h 86"/>
                <a:gd name="T6" fmla="*/ 33 w 110"/>
                <a:gd name="T7" fmla="*/ 86 h 86"/>
                <a:gd name="T8" fmla="*/ 17 w 110"/>
                <a:gd name="T9" fmla="*/ 80 h 86"/>
                <a:gd name="T10" fmla="*/ 7 w 110"/>
                <a:gd name="T11" fmla="*/ 72 h 86"/>
                <a:gd name="T12" fmla="*/ 4 w 110"/>
                <a:gd name="T13" fmla="*/ 65 h 86"/>
                <a:gd name="T14" fmla="*/ 0 w 110"/>
                <a:gd name="T15" fmla="*/ 58 h 86"/>
                <a:gd name="T16" fmla="*/ 0 w 110"/>
                <a:gd name="T17" fmla="*/ 41 h 86"/>
                <a:gd name="T18" fmla="*/ 4 w 110"/>
                <a:gd name="T19" fmla="*/ 34 h 86"/>
                <a:gd name="T20" fmla="*/ 9 w 110"/>
                <a:gd name="T21" fmla="*/ 26 h 86"/>
                <a:gd name="T22" fmla="*/ 17 w 110"/>
                <a:gd name="T23" fmla="*/ 19 h 86"/>
                <a:gd name="T24" fmla="*/ 27 w 110"/>
                <a:gd name="T25" fmla="*/ 11 h 86"/>
                <a:gd name="T26" fmla="*/ 37 w 110"/>
                <a:gd name="T27" fmla="*/ 5 h 86"/>
                <a:gd name="T28" fmla="*/ 46 w 110"/>
                <a:gd name="T29" fmla="*/ 2 h 86"/>
                <a:gd name="T30" fmla="*/ 58 w 110"/>
                <a:gd name="T31" fmla="*/ 0 h 86"/>
                <a:gd name="T32" fmla="*/ 68 w 110"/>
                <a:gd name="T33" fmla="*/ 0 h 86"/>
                <a:gd name="T34" fmla="*/ 77 w 110"/>
                <a:gd name="T35" fmla="*/ 2 h 86"/>
                <a:gd name="T36" fmla="*/ 87 w 110"/>
                <a:gd name="T37" fmla="*/ 7 h 86"/>
                <a:gd name="T38" fmla="*/ 101 w 110"/>
                <a:gd name="T39" fmla="*/ 17 h 86"/>
                <a:gd name="T40" fmla="*/ 109 w 110"/>
                <a:gd name="T41" fmla="*/ 29 h 86"/>
                <a:gd name="T42" fmla="*/ 110 w 110"/>
                <a:gd name="T43" fmla="*/ 41 h 86"/>
                <a:gd name="T44" fmla="*/ 107 w 110"/>
                <a:gd name="T45" fmla="*/ 50 h 86"/>
                <a:gd name="T46" fmla="*/ 103 w 110"/>
                <a:gd name="T47" fmla="*/ 57 h 86"/>
                <a:gd name="T48" fmla="*/ 99 w 110"/>
                <a:gd name="T49" fmla="*/ 58 h 86"/>
                <a:gd name="T50" fmla="*/ 95 w 110"/>
                <a:gd name="T51" fmla="*/ 58 h 86"/>
                <a:gd name="T52" fmla="*/ 91 w 110"/>
                <a:gd name="T53" fmla="*/ 57 h 86"/>
                <a:gd name="T54" fmla="*/ 87 w 110"/>
                <a:gd name="T55" fmla="*/ 55 h 86"/>
                <a:gd name="T56" fmla="*/ 85 w 110"/>
                <a:gd name="T57" fmla="*/ 50 h 86"/>
                <a:gd name="T58" fmla="*/ 85 w 110"/>
                <a:gd name="T59" fmla="*/ 45 h 86"/>
                <a:gd name="T60" fmla="*/ 87 w 110"/>
                <a:gd name="T61" fmla="*/ 41 h 86"/>
                <a:gd name="T62" fmla="*/ 91 w 110"/>
                <a:gd name="T63" fmla="*/ 38 h 86"/>
                <a:gd name="T64" fmla="*/ 95 w 110"/>
                <a:gd name="T65" fmla="*/ 34 h 86"/>
                <a:gd name="T66" fmla="*/ 97 w 110"/>
                <a:gd name="T67" fmla="*/ 29 h 86"/>
                <a:gd name="T68" fmla="*/ 95 w 110"/>
                <a:gd name="T69" fmla="*/ 24 h 86"/>
                <a:gd name="T70" fmla="*/ 93 w 110"/>
                <a:gd name="T71" fmla="*/ 19 h 86"/>
                <a:gd name="T72" fmla="*/ 85 w 110"/>
                <a:gd name="T73" fmla="*/ 12 h 86"/>
                <a:gd name="T74" fmla="*/ 75 w 110"/>
                <a:gd name="T75" fmla="*/ 11 h 86"/>
                <a:gd name="T76" fmla="*/ 60 w 110"/>
                <a:gd name="T77" fmla="*/ 12 h 86"/>
                <a:gd name="T78" fmla="*/ 52 w 110"/>
                <a:gd name="T79" fmla="*/ 16 h 86"/>
                <a:gd name="T80" fmla="*/ 44 w 110"/>
                <a:gd name="T81" fmla="*/ 19 h 86"/>
                <a:gd name="T82" fmla="*/ 31 w 110"/>
                <a:gd name="T83" fmla="*/ 31 h 86"/>
                <a:gd name="T84" fmla="*/ 23 w 110"/>
                <a:gd name="T85" fmla="*/ 43 h 86"/>
                <a:gd name="T86" fmla="*/ 21 w 110"/>
                <a:gd name="T87" fmla="*/ 50 h 86"/>
                <a:gd name="T88" fmla="*/ 21 w 110"/>
                <a:gd name="T89" fmla="*/ 57 h 86"/>
                <a:gd name="T90" fmla="*/ 27 w 110"/>
                <a:gd name="T91" fmla="*/ 69 h 86"/>
                <a:gd name="T92" fmla="*/ 35 w 110"/>
                <a:gd name="T93" fmla="*/ 75 h 86"/>
                <a:gd name="T94" fmla="*/ 44 w 110"/>
                <a:gd name="T95" fmla="*/ 79 h 86"/>
                <a:gd name="T96" fmla="*/ 54 w 110"/>
                <a:gd name="T97" fmla="*/ 80 h 86"/>
                <a:gd name="T98" fmla="*/ 68 w 110"/>
                <a:gd name="T99" fmla="*/ 79 h 86"/>
                <a:gd name="T100" fmla="*/ 68 w 110"/>
                <a:gd name="T101" fmla="*/ 80 h 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0"/>
                <a:gd name="T154" fmla="*/ 0 h 86"/>
                <a:gd name="T155" fmla="*/ 110 w 110"/>
                <a:gd name="T156" fmla="*/ 86 h 8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0" h="86">
                  <a:moveTo>
                    <a:pt x="68" y="80"/>
                  </a:moveTo>
                  <a:lnTo>
                    <a:pt x="58" y="84"/>
                  </a:lnTo>
                  <a:lnTo>
                    <a:pt x="50" y="86"/>
                  </a:lnTo>
                  <a:lnTo>
                    <a:pt x="33" y="86"/>
                  </a:lnTo>
                  <a:lnTo>
                    <a:pt x="17" y="80"/>
                  </a:lnTo>
                  <a:lnTo>
                    <a:pt x="7" y="72"/>
                  </a:lnTo>
                  <a:lnTo>
                    <a:pt x="4" y="65"/>
                  </a:lnTo>
                  <a:lnTo>
                    <a:pt x="0" y="58"/>
                  </a:lnTo>
                  <a:lnTo>
                    <a:pt x="0" y="41"/>
                  </a:lnTo>
                  <a:lnTo>
                    <a:pt x="4" y="34"/>
                  </a:lnTo>
                  <a:lnTo>
                    <a:pt x="9" y="26"/>
                  </a:lnTo>
                  <a:lnTo>
                    <a:pt x="17" y="19"/>
                  </a:lnTo>
                  <a:lnTo>
                    <a:pt x="27" y="11"/>
                  </a:lnTo>
                  <a:lnTo>
                    <a:pt x="37" y="5"/>
                  </a:lnTo>
                  <a:lnTo>
                    <a:pt x="46" y="2"/>
                  </a:lnTo>
                  <a:lnTo>
                    <a:pt x="58" y="0"/>
                  </a:lnTo>
                  <a:lnTo>
                    <a:pt x="68" y="0"/>
                  </a:lnTo>
                  <a:lnTo>
                    <a:pt x="77" y="2"/>
                  </a:lnTo>
                  <a:lnTo>
                    <a:pt x="87" y="7"/>
                  </a:lnTo>
                  <a:lnTo>
                    <a:pt x="101" y="17"/>
                  </a:lnTo>
                  <a:lnTo>
                    <a:pt x="109" y="29"/>
                  </a:lnTo>
                  <a:lnTo>
                    <a:pt x="110" y="41"/>
                  </a:lnTo>
                  <a:lnTo>
                    <a:pt x="107" y="50"/>
                  </a:lnTo>
                  <a:lnTo>
                    <a:pt x="103" y="57"/>
                  </a:lnTo>
                  <a:lnTo>
                    <a:pt x="99" y="58"/>
                  </a:lnTo>
                  <a:lnTo>
                    <a:pt x="95" y="58"/>
                  </a:lnTo>
                  <a:lnTo>
                    <a:pt x="91" y="57"/>
                  </a:lnTo>
                  <a:lnTo>
                    <a:pt x="87" y="55"/>
                  </a:lnTo>
                  <a:lnTo>
                    <a:pt x="85" y="50"/>
                  </a:lnTo>
                  <a:lnTo>
                    <a:pt x="85" y="45"/>
                  </a:lnTo>
                  <a:lnTo>
                    <a:pt x="87" y="41"/>
                  </a:lnTo>
                  <a:lnTo>
                    <a:pt x="91" y="38"/>
                  </a:lnTo>
                  <a:lnTo>
                    <a:pt x="95" y="34"/>
                  </a:lnTo>
                  <a:lnTo>
                    <a:pt x="97" y="29"/>
                  </a:lnTo>
                  <a:lnTo>
                    <a:pt x="95" y="24"/>
                  </a:lnTo>
                  <a:lnTo>
                    <a:pt x="93" y="19"/>
                  </a:lnTo>
                  <a:lnTo>
                    <a:pt x="85" y="12"/>
                  </a:lnTo>
                  <a:lnTo>
                    <a:pt x="75" y="11"/>
                  </a:lnTo>
                  <a:lnTo>
                    <a:pt x="60" y="12"/>
                  </a:lnTo>
                  <a:lnTo>
                    <a:pt x="52" y="16"/>
                  </a:lnTo>
                  <a:lnTo>
                    <a:pt x="44" y="19"/>
                  </a:lnTo>
                  <a:lnTo>
                    <a:pt x="31" y="31"/>
                  </a:lnTo>
                  <a:lnTo>
                    <a:pt x="23" y="43"/>
                  </a:lnTo>
                  <a:lnTo>
                    <a:pt x="21" y="50"/>
                  </a:lnTo>
                  <a:lnTo>
                    <a:pt x="21" y="57"/>
                  </a:lnTo>
                  <a:lnTo>
                    <a:pt x="27" y="69"/>
                  </a:lnTo>
                  <a:lnTo>
                    <a:pt x="35" y="75"/>
                  </a:lnTo>
                  <a:lnTo>
                    <a:pt x="44" y="79"/>
                  </a:lnTo>
                  <a:lnTo>
                    <a:pt x="54" y="80"/>
                  </a:lnTo>
                  <a:lnTo>
                    <a:pt x="68" y="79"/>
                  </a:lnTo>
                  <a:lnTo>
                    <a:pt x="68" y="80"/>
                  </a:lnTo>
                  <a:close/>
                </a:path>
              </a:pathLst>
            </a:custGeom>
            <a:solidFill>
              <a:srgbClr val="000000"/>
            </a:solidFill>
            <a:ln w="9525">
              <a:solidFill>
                <a:srgbClr val="000000"/>
              </a:solidFill>
              <a:prstDash val="solid"/>
              <a:round/>
              <a:headEnd/>
              <a:tailEnd/>
            </a:ln>
          </p:spPr>
          <p:txBody>
            <a:bodyPr/>
            <a:lstStyle/>
            <a:p>
              <a:endParaRPr lang="en-US"/>
            </a:p>
          </p:txBody>
        </p:sp>
        <p:sp>
          <p:nvSpPr>
            <p:cNvPr id="27048" name="Freeform 335"/>
            <p:cNvSpPr>
              <a:spLocks noEditPoints="1"/>
            </p:cNvSpPr>
            <p:nvPr/>
          </p:nvSpPr>
          <p:spPr bwMode="auto">
            <a:xfrm>
              <a:off x="4556" y="1339"/>
              <a:ext cx="78" cy="50"/>
            </a:xfrm>
            <a:custGeom>
              <a:avLst/>
              <a:gdLst>
                <a:gd name="T0" fmla="*/ 154 w 156"/>
                <a:gd name="T1" fmla="*/ 5 h 101"/>
                <a:gd name="T2" fmla="*/ 156 w 156"/>
                <a:gd name="T3" fmla="*/ 9 h 101"/>
                <a:gd name="T4" fmla="*/ 156 w 156"/>
                <a:gd name="T5" fmla="*/ 14 h 101"/>
                <a:gd name="T6" fmla="*/ 150 w 156"/>
                <a:gd name="T7" fmla="*/ 19 h 101"/>
                <a:gd name="T8" fmla="*/ 146 w 156"/>
                <a:gd name="T9" fmla="*/ 21 h 101"/>
                <a:gd name="T10" fmla="*/ 140 w 156"/>
                <a:gd name="T11" fmla="*/ 21 h 101"/>
                <a:gd name="T12" fmla="*/ 137 w 156"/>
                <a:gd name="T13" fmla="*/ 19 h 101"/>
                <a:gd name="T14" fmla="*/ 133 w 156"/>
                <a:gd name="T15" fmla="*/ 15 h 101"/>
                <a:gd name="T16" fmla="*/ 133 w 156"/>
                <a:gd name="T17" fmla="*/ 12 h 101"/>
                <a:gd name="T18" fmla="*/ 133 w 156"/>
                <a:gd name="T19" fmla="*/ 9 h 101"/>
                <a:gd name="T20" fmla="*/ 135 w 156"/>
                <a:gd name="T21" fmla="*/ 5 h 101"/>
                <a:gd name="T22" fmla="*/ 137 w 156"/>
                <a:gd name="T23" fmla="*/ 2 h 101"/>
                <a:gd name="T24" fmla="*/ 142 w 156"/>
                <a:gd name="T25" fmla="*/ 0 h 101"/>
                <a:gd name="T26" fmla="*/ 146 w 156"/>
                <a:gd name="T27" fmla="*/ 0 h 101"/>
                <a:gd name="T28" fmla="*/ 150 w 156"/>
                <a:gd name="T29" fmla="*/ 4 h 101"/>
                <a:gd name="T30" fmla="*/ 154 w 156"/>
                <a:gd name="T31" fmla="*/ 5 h 101"/>
                <a:gd name="T32" fmla="*/ 154 w 156"/>
                <a:gd name="T33" fmla="*/ 5 h 101"/>
                <a:gd name="T34" fmla="*/ 111 w 156"/>
                <a:gd name="T35" fmla="*/ 38 h 101"/>
                <a:gd name="T36" fmla="*/ 39 w 156"/>
                <a:gd name="T37" fmla="*/ 79 h 101"/>
                <a:gd name="T38" fmla="*/ 32 w 156"/>
                <a:gd name="T39" fmla="*/ 82 h 101"/>
                <a:gd name="T40" fmla="*/ 30 w 156"/>
                <a:gd name="T41" fmla="*/ 85 h 101"/>
                <a:gd name="T42" fmla="*/ 28 w 156"/>
                <a:gd name="T43" fmla="*/ 89 h 101"/>
                <a:gd name="T44" fmla="*/ 28 w 156"/>
                <a:gd name="T45" fmla="*/ 90 h 101"/>
                <a:gd name="T46" fmla="*/ 28 w 156"/>
                <a:gd name="T47" fmla="*/ 94 h 101"/>
                <a:gd name="T48" fmla="*/ 32 w 156"/>
                <a:gd name="T49" fmla="*/ 99 h 101"/>
                <a:gd name="T50" fmla="*/ 28 w 156"/>
                <a:gd name="T51" fmla="*/ 101 h 101"/>
                <a:gd name="T52" fmla="*/ 0 w 156"/>
                <a:gd name="T53" fmla="*/ 63 h 101"/>
                <a:gd name="T54" fmla="*/ 4 w 156"/>
                <a:gd name="T55" fmla="*/ 61 h 101"/>
                <a:gd name="T56" fmla="*/ 8 w 156"/>
                <a:gd name="T57" fmla="*/ 65 h 101"/>
                <a:gd name="T58" fmla="*/ 10 w 156"/>
                <a:gd name="T59" fmla="*/ 68 h 101"/>
                <a:gd name="T60" fmla="*/ 14 w 156"/>
                <a:gd name="T61" fmla="*/ 68 h 101"/>
                <a:gd name="T62" fmla="*/ 16 w 156"/>
                <a:gd name="T63" fmla="*/ 68 h 101"/>
                <a:gd name="T64" fmla="*/ 22 w 156"/>
                <a:gd name="T65" fmla="*/ 67 h 101"/>
                <a:gd name="T66" fmla="*/ 30 w 156"/>
                <a:gd name="T67" fmla="*/ 63 h 101"/>
                <a:gd name="T68" fmla="*/ 65 w 156"/>
                <a:gd name="T69" fmla="*/ 44 h 101"/>
                <a:gd name="T70" fmla="*/ 76 w 156"/>
                <a:gd name="T71" fmla="*/ 38 h 101"/>
                <a:gd name="T72" fmla="*/ 82 w 156"/>
                <a:gd name="T73" fmla="*/ 34 h 101"/>
                <a:gd name="T74" fmla="*/ 84 w 156"/>
                <a:gd name="T75" fmla="*/ 32 h 101"/>
                <a:gd name="T76" fmla="*/ 86 w 156"/>
                <a:gd name="T77" fmla="*/ 29 h 101"/>
                <a:gd name="T78" fmla="*/ 86 w 156"/>
                <a:gd name="T79" fmla="*/ 27 h 101"/>
                <a:gd name="T80" fmla="*/ 84 w 156"/>
                <a:gd name="T81" fmla="*/ 26 h 101"/>
                <a:gd name="T82" fmla="*/ 78 w 156"/>
                <a:gd name="T83" fmla="*/ 21 h 101"/>
                <a:gd name="T84" fmla="*/ 80 w 156"/>
                <a:gd name="T85" fmla="*/ 17 h 101"/>
                <a:gd name="T86" fmla="*/ 109 w 156"/>
                <a:gd name="T87" fmla="*/ 34 h 101"/>
                <a:gd name="T88" fmla="*/ 111 w 156"/>
                <a:gd name="T89" fmla="*/ 38 h 10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6"/>
                <a:gd name="T136" fmla="*/ 0 h 101"/>
                <a:gd name="T137" fmla="*/ 156 w 156"/>
                <a:gd name="T138" fmla="*/ 101 h 10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6" h="101">
                  <a:moveTo>
                    <a:pt x="154" y="5"/>
                  </a:moveTo>
                  <a:lnTo>
                    <a:pt x="156" y="9"/>
                  </a:lnTo>
                  <a:lnTo>
                    <a:pt x="156" y="14"/>
                  </a:lnTo>
                  <a:lnTo>
                    <a:pt x="150" y="19"/>
                  </a:lnTo>
                  <a:lnTo>
                    <a:pt x="146" y="21"/>
                  </a:lnTo>
                  <a:lnTo>
                    <a:pt x="140" y="21"/>
                  </a:lnTo>
                  <a:lnTo>
                    <a:pt x="137" y="19"/>
                  </a:lnTo>
                  <a:lnTo>
                    <a:pt x="133" y="15"/>
                  </a:lnTo>
                  <a:lnTo>
                    <a:pt x="133" y="12"/>
                  </a:lnTo>
                  <a:lnTo>
                    <a:pt x="133" y="9"/>
                  </a:lnTo>
                  <a:lnTo>
                    <a:pt x="135" y="5"/>
                  </a:lnTo>
                  <a:lnTo>
                    <a:pt x="137" y="2"/>
                  </a:lnTo>
                  <a:lnTo>
                    <a:pt x="142" y="0"/>
                  </a:lnTo>
                  <a:lnTo>
                    <a:pt x="146" y="0"/>
                  </a:lnTo>
                  <a:lnTo>
                    <a:pt x="150" y="4"/>
                  </a:lnTo>
                  <a:lnTo>
                    <a:pt x="154" y="5"/>
                  </a:lnTo>
                  <a:close/>
                  <a:moveTo>
                    <a:pt x="111" y="38"/>
                  </a:moveTo>
                  <a:lnTo>
                    <a:pt x="39" y="79"/>
                  </a:lnTo>
                  <a:lnTo>
                    <a:pt x="32" y="82"/>
                  </a:lnTo>
                  <a:lnTo>
                    <a:pt x="30" y="85"/>
                  </a:lnTo>
                  <a:lnTo>
                    <a:pt x="28" y="89"/>
                  </a:lnTo>
                  <a:lnTo>
                    <a:pt x="28" y="90"/>
                  </a:lnTo>
                  <a:lnTo>
                    <a:pt x="28" y="94"/>
                  </a:lnTo>
                  <a:lnTo>
                    <a:pt x="32" y="99"/>
                  </a:lnTo>
                  <a:lnTo>
                    <a:pt x="28" y="101"/>
                  </a:lnTo>
                  <a:lnTo>
                    <a:pt x="0" y="63"/>
                  </a:lnTo>
                  <a:lnTo>
                    <a:pt x="4" y="61"/>
                  </a:lnTo>
                  <a:lnTo>
                    <a:pt x="8" y="65"/>
                  </a:lnTo>
                  <a:lnTo>
                    <a:pt x="10" y="68"/>
                  </a:lnTo>
                  <a:lnTo>
                    <a:pt x="14" y="68"/>
                  </a:lnTo>
                  <a:lnTo>
                    <a:pt x="16" y="68"/>
                  </a:lnTo>
                  <a:lnTo>
                    <a:pt x="22" y="67"/>
                  </a:lnTo>
                  <a:lnTo>
                    <a:pt x="30" y="63"/>
                  </a:lnTo>
                  <a:lnTo>
                    <a:pt x="65" y="44"/>
                  </a:lnTo>
                  <a:lnTo>
                    <a:pt x="76" y="38"/>
                  </a:lnTo>
                  <a:lnTo>
                    <a:pt x="82" y="34"/>
                  </a:lnTo>
                  <a:lnTo>
                    <a:pt x="84" y="32"/>
                  </a:lnTo>
                  <a:lnTo>
                    <a:pt x="86" y="29"/>
                  </a:lnTo>
                  <a:lnTo>
                    <a:pt x="86" y="27"/>
                  </a:lnTo>
                  <a:lnTo>
                    <a:pt x="84" y="26"/>
                  </a:lnTo>
                  <a:lnTo>
                    <a:pt x="78" y="21"/>
                  </a:lnTo>
                  <a:lnTo>
                    <a:pt x="80" y="17"/>
                  </a:lnTo>
                  <a:lnTo>
                    <a:pt x="109" y="34"/>
                  </a:lnTo>
                  <a:lnTo>
                    <a:pt x="111" y="38"/>
                  </a:lnTo>
                  <a:close/>
                </a:path>
              </a:pathLst>
            </a:custGeom>
            <a:solidFill>
              <a:srgbClr val="000000"/>
            </a:solidFill>
            <a:ln w="9525">
              <a:solidFill>
                <a:srgbClr val="000000"/>
              </a:solidFill>
              <a:prstDash val="solid"/>
              <a:round/>
              <a:headEnd/>
              <a:tailEnd/>
            </a:ln>
          </p:spPr>
          <p:txBody>
            <a:bodyPr/>
            <a:lstStyle/>
            <a:p>
              <a:endParaRPr lang="en-US"/>
            </a:p>
          </p:txBody>
        </p:sp>
        <p:sp>
          <p:nvSpPr>
            <p:cNvPr id="27049" name="Freeform 336"/>
            <p:cNvSpPr>
              <a:spLocks noEditPoints="1"/>
            </p:cNvSpPr>
            <p:nvPr/>
          </p:nvSpPr>
          <p:spPr bwMode="auto">
            <a:xfrm>
              <a:off x="4579" y="1378"/>
              <a:ext cx="55" cy="44"/>
            </a:xfrm>
            <a:custGeom>
              <a:avLst/>
              <a:gdLst>
                <a:gd name="T0" fmla="*/ 55 w 111"/>
                <a:gd name="T1" fmla="*/ 15 h 86"/>
                <a:gd name="T2" fmla="*/ 45 w 111"/>
                <a:gd name="T3" fmla="*/ 20 h 86"/>
                <a:gd name="T4" fmla="*/ 35 w 111"/>
                <a:gd name="T5" fmla="*/ 25 h 86"/>
                <a:gd name="T6" fmla="*/ 29 w 111"/>
                <a:gd name="T7" fmla="*/ 30 h 86"/>
                <a:gd name="T8" fmla="*/ 25 w 111"/>
                <a:gd name="T9" fmla="*/ 37 h 86"/>
                <a:gd name="T10" fmla="*/ 22 w 111"/>
                <a:gd name="T11" fmla="*/ 44 h 86"/>
                <a:gd name="T12" fmla="*/ 22 w 111"/>
                <a:gd name="T13" fmla="*/ 51 h 86"/>
                <a:gd name="T14" fmla="*/ 22 w 111"/>
                <a:gd name="T15" fmla="*/ 57 h 86"/>
                <a:gd name="T16" fmla="*/ 25 w 111"/>
                <a:gd name="T17" fmla="*/ 64 h 86"/>
                <a:gd name="T18" fmla="*/ 29 w 111"/>
                <a:gd name="T19" fmla="*/ 71 h 86"/>
                <a:gd name="T20" fmla="*/ 37 w 111"/>
                <a:gd name="T21" fmla="*/ 76 h 86"/>
                <a:gd name="T22" fmla="*/ 47 w 111"/>
                <a:gd name="T23" fmla="*/ 80 h 86"/>
                <a:gd name="T24" fmla="*/ 60 w 111"/>
                <a:gd name="T25" fmla="*/ 80 h 86"/>
                <a:gd name="T26" fmla="*/ 60 w 111"/>
                <a:gd name="T27" fmla="*/ 83 h 86"/>
                <a:gd name="T28" fmla="*/ 45 w 111"/>
                <a:gd name="T29" fmla="*/ 86 h 86"/>
                <a:gd name="T30" fmla="*/ 29 w 111"/>
                <a:gd name="T31" fmla="*/ 83 h 86"/>
                <a:gd name="T32" fmla="*/ 14 w 111"/>
                <a:gd name="T33" fmla="*/ 76 h 86"/>
                <a:gd name="T34" fmla="*/ 8 w 111"/>
                <a:gd name="T35" fmla="*/ 71 h 86"/>
                <a:gd name="T36" fmla="*/ 4 w 111"/>
                <a:gd name="T37" fmla="*/ 64 h 86"/>
                <a:gd name="T38" fmla="*/ 0 w 111"/>
                <a:gd name="T39" fmla="*/ 57 h 86"/>
                <a:gd name="T40" fmla="*/ 0 w 111"/>
                <a:gd name="T41" fmla="*/ 49 h 86"/>
                <a:gd name="T42" fmla="*/ 0 w 111"/>
                <a:gd name="T43" fmla="*/ 42 h 86"/>
                <a:gd name="T44" fmla="*/ 4 w 111"/>
                <a:gd name="T45" fmla="*/ 34 h 86"/>
                <a:gd name="T46" fmla="*/ 8 w 111"/>
                <a:gd name="T47" fmla="*/ 25 h 86"/>
                <a:gd name="T48" fmla="*/ 14 w 111"/>
                <a:gd name="T49" fmla="*/ 18 h 86"/>
                <a:gd name="T50" fmla="*/ 23 w 111"/>
                <a:gd name="T51" fmla="*/ 11 h 86"/>
                <a:gd name="T52" fmla="*/ 33 w 111"/>
                <a:gd name="T53" fmla="*/ 6 h 86"/>
                <a:gd name="T54" fmla="*/ 45 w 111"/>
                <a:gd name="T55" fmla="*/ 3 h 86"/>
                <a:gd name="T56" fmla="*/ 57 w 111"/>
                <a:gd name="T57" fmla="*/ 0 h 86"/>
                <a:gd name="T58" fmla="*/ 68 w 111"/>
                <a:gd name="T59" fmla="*/ 1 h 86"/>
                <a:gd name="T60" fmla="*/ 78 w 111"/>
                <a:gd name="T61" fmla="*/ 3 h 86"/>
                <a:gd name="T62" fmla="*/ 95 w 111"/>
                <a:gd name="T63" fmla="*/ 11 h 86"/>
                <a:gd name="T64" fmla="*/ 107 w 111"/>
                <a:gd name="T65" fmla="*/ 23 h 86"/>
                <a:gd name="T66" fmla="*/ 111 w 111"/>
                <a:gd name="T67" fmla="*/ 30 h 86"/>
                <a:gd name="T68" fmla="*/ 111 w 111"/>
                <a:gd name="T69" fmla="*/ 39 h 86"/>
                <a:gd name="T70" fmla="*/ 109 w 111"/>
                <a:gd name="T71" fmla="*/ 52 h 86"/>
                <a:gd name="T72" fmla="*/ 101 w 111"/>
                <a:gd name="T73" fmla="*/ 64 h 86"/>
                <a:gd name="T74" fmla="*/ 86 w 111"/>
                <a:gd name="T75" fmla="*/ 73 h 86"/>
                <a:gd name="T76" fmla="*/ 55 w 111"/>
                <a:gd name="T77" fmla="*/ 15 h 86"/>
                <a:gd name="T78" fmla="*/ 60 w 111"/>
                <a:gd name="T79" fmla="*/ 11 h 86"/>
                <a:gd name="T80" fmla="*/ 82 w 111"/>
                <a:gd name="T81" fmla="*/ 51 h 86"/>
                <a:gd name="T82" fmla="*/ 90 w 111"/>
                <a:gd name="T83" fmla="*/ 47 h 86"/>
                <a:gd name="T84" fmla="*/ 93 w 111"/>
                <a:gd name="T85" fmla="*/ 44 h 86"/>
                <a:gd name="T86" fmla="*/ 99 w 111"/>
                <a:gd name="T87" fmla="*/ 34 h 86"/>
                <a:gd name="T88" fmla="*/ 99 w 111"/>
                <a:gd name="T89" fmla="*/ 27 h 86"/>
                <a:gd name="T90" fmla="*/ 97 w 111"/>
                <a:gd name="T91" fmla="*/ 22 h 86"/>
                <a:gd name="T92" fmla="*/ 92 w 111"/>
                <a:gd name="T93" fmla="*/ 15 h 86"/>
                <a:gd name="T94" fmla="*/ 82 w 111"/>
                <a:gd name="T95" fmla="*/ 11 h 86"/>
                <a:gd name="T96" fmla="*/ 72 w 111"/>
                <a:gd name="T97" fmla="*/ 10 h 86"/>
                <a:gd name="T98" fmla="*/ 60 w 111"/>
                <a:gd name="T99" fmla="*/ 11 h 86"/>
                <a:gd name="T100" fmla="*/ 60 w 111"/>
                <a:gd name="T101" fmla="*/ 11 h 8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1"/>
                <a:gd name="T154" fmla="*/ 0 h 86"/>
                <a:gd name="T155" fmla="*/ 111 w 111"/>
                <a:gd name="T156" fmla="*/ 86 h 8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1" h="86">
                  <a:moveTo>
                    <a:pt x="55" y="15"/>
                  </a:moveTo>
                  <a:lnTo>
                    <a:pt x="45" y="20"/>
                  </a:lnTo>
                  <a:lnTo>
                    <a:pt x="35" y="25"/>
                  </a:lnTo>
                  <a:lnTo>
                    <a:pt x="29" y="30"/>
                  </a:lnTo>
                  <a:lnTo>
                    <a:pt x="25" y="37"/>
                  </a:lnTo>
                  <a:lnTo>
                    <a:pt x="22" y="44"/>
                  </a:lnTo>
                  <a:lnTo>
                    <a:pt x="22" y="51"/>
                  </a:lnTo>
                  <a:lnTo>
                    <a:pt x="22" y="57"/>
                  </a:lnTo>
                  <a:lnTo>
                    <a:pt x="25" y="64"/>
                  </a:lnTo>
                  <a:lnTo>
                    <a:pt x="29" y="71"/>
                  </a:lnTo>
                  <a:lnTo>
                    <a:pt x="37" y="76"/>
                  </a:lnTo>
                  <a:lnTo>
                    <a:pt x="47" y="80"/>
                  </a:lnTo>
                  <a:lnTo>
                    <a:pt x="60" y="80"/>
                  </a:lnTo>
                  <a:lnTo>
                    <a:pt x="60" y="83"/>
                  </a:lnTo>
                  <a:lnTo>
                    <a:pt x="45" y="86"/>
                  </a:lnTo>
                  <a:lnTo>
                    <a:pt x="29" y="83"/>
                  </a:lnTo>
                  <a:lnTo>
                    <a:pt x="14" y="76"/>
                  </a:lnTo>
                  <a:lnTo>
                    <a:pt x="8" y="71"/>
                  </a:lnTo>
                  <a:lnTo>
                    <a:pt x="4" y="64"/>
                  </a:lnTo>
                  <a:lnTo>
                    <a:pt x="0" y="57"/>
                  </a:lnTo>
                  <a:lnTo>
                    <a:pt x="0" y="49"/>
                  </a:lnTo>
                  <a:lnTo>
                    <a:pt x="0" y="42"/>
                  </a:lnTo>
                  <a:lnTo>
                    <a:pt x="4" y="34"/>
                  </a:lnTo>
                  <a:lnTo>
                    <a:pt x="8" y="25"/>
                  </a:lnTo>
                  <a:lnTo>
                    <a:pt x="14" y="18"/>
                  </a:lnTo>
                  <a:lnTo>
                    <a:pt x="23" y="11"/>
                  </a:lnTo>
                  <a:lnTo>
                    <a:pt x="33" y="6"/>
                  </a:lnTo>
                  <a:lnTo>
                    <a:pt x="45" y="3"/>
                  </a:lnTo>
                  <a:lnTo>
                    <a:pt x="57" y="0"/>
                  </a:lnTo>
                  <a:lnTo>
                    <a:pt x="68" y="1"/>
                  </a:lnTo>
                  <a:lnTo>
                    <a:pt x="78" y="3"/>
                  </a:lnTo>
                  <a:lnTo>
                    <a:pt x="95" y="11"/>
                  </a:lnTo>
                  <a:lnTo>
                    <a:pt x="107" y="23"/>
                  </a:lnTo>
                  <a:lnTo>
                    <a:pt x="111" y="30"/>
                  </a:lnTo>
                  <a:lnTo>
                    <a:pt x="111" y="39"/>
                  </a:lnTo>
                  <a:lnTo>
                    <a:pt x="109" y="52"/>
                  </a:lnTo>
                  <a:lnTo>
                    <a:pt x="101" y="64"/>
                  </a:lnTo>
                  <a:lnTo>
                    <a:pt x="86" y="73"/>
                  </a:lnTo>
                  <a:lnTo>
                    <a:pt x="55" y="15"/>
                  </a:lnTo>
                  <a:close/>
                  <a:moveTo>
                    <a:pt x="60" y="11"/>
                  </a:moveTo>
                  <a:lnTo>
                    <a:pt x="82" y="51"/>
                  </a:lnTo>
                  <a:lnTo>
                    <a:pt x="90" y="47"/>
                  </a:lnTo>
                  <a:lnTo>
                    <a:pt x="93" y="44"/>
                  </a:lnTo>
                  <a:lnTo>
                    <a:pt x="99" y="34"/>
                  </a:lnTo>
                  <a:lnTo>
                    <a:pt x="99" y="27"/>
                  </a:lnTo>
                  <a:lnTo>
                    <a:pt x="97" y="22"/>
                  </a:lnTo>
                  <a:lnTo>
                    <a:pt x="92" y="15"/>
                  </a:lnTo>
                  <a:lnTo>
                    <a:pt x="82" y="11"/>
                  </a:lnTo>
                  <a:lnTo>
                    <a:pt x="72" y="10"/>
                  </a:lnTo>
                  <a:lnTo>
                    <a:pt x="60" y="11"/>
                  </a:lnTo>
                  <a:close/>
                </a:path>
              </a:pathLst>
            </a:custGeom>
            <a:solidFill>
              <a:srgbClr val="000000"/>
            </a:solidFill>
            <a:ln w="9525">
              <a:solidFill>
                <a:srgbClr val="000000"/>
              </a:solidFill>
              <a:prstDash val="solid"/>
              <a:round/>
              <a:headEnd/>
              <a:tailEnd/>
            </a:ln>
          </p:spPr>
          <p:txBody>
            <a:bodyPr/>
            <a:lstStyle/>
            <a:p>
              <a:endParaRPr lang="en-US"/>
            </a:p>
          </p:txBody>
        </p:sp>
        <p:sp>
          <p:nvSpPr>
            <p:cNvPr id="27050" name="Freeform 337"/>
            <p:cNvSpPr>
              <a:spLocks/>
            </p:cNvSpPr>
            <p:nvPr/>
          </p:nvSpPr>
          <p:spPr bwMode="auto">
            <a:xfrm>
              <a:off x="4590" y="1422"/>
              <a:ext cx="58" cy="32"/>
            </a:xfrm>
            <a:custGeom>
              <a:avLst/>
              <a:gdLst>
                <a:gd name="T0" fmla="*/ 115 w 115"/>
                <a:gd name="T1" fmla="*/ 57 h 65"/>
                <a:gd name="T2" fmla="*/ 78 w 115"/>
                <a:gd name="T3" fmla="*/ 57 h 65"/>
                <a:gd name="T4" fmla="*/ 78 w 115"/>
                <a:gd name="T5" fmla="*/ 53 h 65"/>
                <a:gd name="T6" fmla="*/ 94 w 115"/>
                <a:gd name="T7" fmla="*/ 50 h 65"/>
                <a:gd name="T8" fmla="*/ 102 w 115"/>
                <a:gd name="T9" fmla="*/ 43 h 65"/>
                <a:gd name="T10" fmla="*/ 105 w 115"/>
                <a:gd name="T11" fmla="*/ 36 h 65"/>
                <a:gd name="T12" fmla="*/ 107 w 115"/>
                <a:gd name="T13" fmla="*/ 28 h 65"/>
                <a:gd name="T14" fmla="*/ 105 w 115"/>
                <a:gd name="T15" fmla="*/ 21 h 65"/>
                <a:gd name="T16" fmla="*/ 102 w 115"/>
                <a:gd name="T17" fmla="*/ 16 h 65"/>
                <a:gd name="T18" fmla="*/ 98 w 115"/>
                <a:gd name="T19" fmla="*/ 14 h 65"/>
                <a:gd name="T20" fmla="*/ 92 w 115"/>
                <a:gd name="T21" fmla="*/ 12 h 65"/>
                <a:gd name="T22" fmla="*/ 86 w 115"/>
                <a:gd name="T23" fmla="*/ 14 h 65"/>
                <a:gd name="T24" fmla="*/ 82 w 115"/>
                <a:gd name="T25" fmla="*/ 16 h 65"/>
                <a:gd name="T26" fmla="*/ 76 w 115"/>
                <a:gd name="T27" fmla="*/ 21 h 65"/>
                <a:gd name="T28" fmla="*/ 72 w 115"/>
                <a:gd name="T29" fmla="*/ 29 h 65"/>
                <a:gd name="T30" fmla="*/ 65 w 115"/>
                <a:gd name="T31" fmla="*/ 43 h 65"/>
                <a:gd name="T32" fmla="*/ 59 w 115"/>
                <a:gd name="T33" fmla="*/ 53 h 65"/>
                <a:gd name="T34" fmla="*/ 51 w 115"/>
                <a:gd name="T35" fmla="*/ 60 h 65"/>
                <a:gd name="T36" fmla="*/ 43 w 115"/>
                <a:gd name="T37" fmla="*/ 63 h 65"/>
                <a:gd name="T38" fmla="*/ 34 w 115"/>
                <a:gd name="T39" fmla="*/ 65 h 65"/>
                <a:gd name="T40" fmla="*/ 20 w 115"/>
                <a:gd name="T41" fmla="*/ 63 h 65"/>
                <a:gd name="T42" fmla="*/ 10 w 115"/>
                <a:gd name="T43" fmla="*/ 57 h 65"/>
                <a:gd name="T44" fmla="*/ 2 w 115"/>
                <a:gd name="T45" fmla="*/ 46 h 65"/>
                <a:gd name="T46" fmla="*/ 0 w 115"/>
                <a:gd name="T47" fmla="*/ 35 h 65"/>
                <a:gd name="T48" fmla="*/ 2 w 115"/>
                <a:gd name="T49" fmla="*/ 26 h 65"/>
                <a:gd name="T50" fmla="*/ 4 w 115"/>
                <a:gd name="T51" fmla="*/ 14 h 65"/>
                <a:gd name="T52" fmla="*/ 4 w 115"/>
                <a:gd name="T53" fmla="*/ 9 h 65"/>
                <a:gd name="T54" fmla="*/ 4 w 115"/>
                <a:gd name="T55" fmla="*/ 7 h 65"/>
                <a:gd name="T56" fmla="*/ 2 w 115"/>
                <a:gd name="T57" fmla="*/ 6 h 65"/>
                <a:gd name="T58" fmla="*/ 2 w 115"/>
                <a:gd name="T59" fmla="*/ 2 h 65"/>
                <a:gd name="T60" fmla="*/ 39 w 115"/>
                <a:gd name="T61" fmla="*/ 2 h 65"/>
                <a:gd name="T62" fmla="*/ 39 w 115"/>
                <a:gd name="T63" fmla="*/ 6 h 65"/>
                <a:gd name="T64" fmla="*/ 26 w 115"/>
                <a:gd name="T65" fmla="*/ 9 h 65"/>
                <a:gd name="T66" fmla="*/ 16 w 115"/>
                <a:gd name="T67" fmla="*/ 16 h 65"/>
                <a:gd name="T68" fmla="*/ 10 w 115"/>
                <a:gd name="T69" fmla="*/ 26 h 65"/>
                <a:gd name="T70" fmla="*/ 8 w 115"/>
                <a:gd name="T71" fmla="*/ 35 h 65"/>
                <a:gd name="T72" fmla="*/ 10 w 115"/>
                <a:gd name="T73" fmla="*/ 41 h 65"/>
                <a:gd name="T74" fmla="*/ 12 w 115"/>
                <a:gd name="T75" fmla="*/ 46 h 65"/>
                <a:gd name="T76" fmla="*/ 18 w 115"/>
                <a:gd name="T77" fmla="*/ 48 h 65"/>
                <a:gd name="T78" fmla="*/ 24 w 115"/>
                <a:gd name="T79" fmla="*/ 50 h 65"/>
                <a:gd name="T80" fmla="*/ 32 w 115"/>
                <a:gd name="T81" fmla="*/ 48 h 65"/>
                <a:gd name="T82" fmla="*/ 37 w 115"/>
                <a:gd name="T83" fmla="*/ 45 h 65"/>
                <a:gd name="T84" fmla="*/ 43 w 115"/>
                <a:gd name="T85" fmla="*/ 38 h 65"/>
                <a:gd name="T86" fmla="*/ 51 w 115"/>
                <a:gd name="T87" fmla="*/ 24 h 65"/>
                <a:gd name="T88" fmla="*/ 59 w 115"/>
                <a:gd name="T89" fmla="*/ 12 h 65"/>
                <a:gd name="T90" fmla="*/ 65 w 115"/>
                <a:gd name="T91" fmla="*/ 6 h 65"/>
                <a:gd name="T92" fmla="*/ 74 w 115"/>
                <a:gd name="T93" fmla="*/ 2 h 65"/>
                <a:gd name="T94" fmla="*/ 82 w 115"/>
                <a:gd name="T95" fmla="*/ 0 h 65"/>
                <a:gd name="T96" fmla="*/ 94 w 115"/>
                <a:gd name="T97" fmla="*/ 2 h 65"/>
                <a:gd name="T98" fmla="*/ 100 w 115"/>
                <a:gd name="T99" fmla="*/ 6 h 65"/>
                <a:gd name="T100" fmla="*/ 104 w 115"/>
                <a:gd name="T101" fmla="*/ 9 h 65"/>
                <a:gd name="T102" fmla="*/ 111 w 115"/>
                <a:gd name="T103" fmla="*/ 16 h 65"/>
                <a:gd name="T104" fmla="*/ 113 w 115"/>
                <a:gd name="T105" fmla="*/ 28 h 65"/>
                <a:gd name="T106" fmla="*/ 113 w 115"/>
                <a:gd name="T107" fmla="*/ 35 h 65"/>
                <a:gd name="T108" fmla="*/ 111 w 115"/>
                <a:gd name="T109" fmla="*/ 41 h 65"/>
                <a:gd name="T110" fmla="*/ 109 w 115"/>
                <a:gd name="T111" fmla="*/ 46 h 65"/>
                <a:gd name="T112" fmla="*/ 109 w 115"/>
                <a:gd name="T113" fmla="*/ 48 h 65"/>
                <a:gd name="T114" fmla="*/ 109 w 115"/>
                <a:gd name="T115" fmla="*/ 50 h 65"/>
                <a:gd name="T116" fmla="*/ 111 w 115"/>
                <a:gd name="T117" fmla="*/ 52 h 65"/>
                <a:gd name="T118" fmla="*/ 113 w 115"/>
                <a:gd name="T119" fmla="*/ 53 h 65"/>
                <a:gd name="T120" fmla="*/ 113 w 115"/>
                <a:gd name="T121" fmla="*/ 53 h 65"/>
                <a:gd name="T122" fmla="*/ 115 w 115"/>
                <a:gd name="T123" fmla="*/ 57 h 6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5"/>
                <a:gd name="T187" fmla="*/ 0 h 65"/>
                <a:gd name="T188" fmla="*/ 115 w 115"/>
                <a:gd name="T189" fmla="*/ 65 h 6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5" h="65">
                  <a:moveTo>
                    <a:pt x="115" y="57"/>
                  </a:moveTo>
                  <a:lnTo>
                    <a:pt x="78" y="57"/>
                  </a:lnTo>
                  <a:lnTo>
                    <a:pt x="78" y="53"/>
                  </a:lnTo>
                  <a:lnTo>
                    <a:pt x="94" y="50"/>
                  </a:lnTo>
                  <a:lnTo>
                    <a:pt x="102" y="43"/>
                  </a:lnTo>
                  <a:lnTo>
                    <a:pt x="105" y="36"/>
                  </a:lnTo>
                  <a:lnTo>
                    <a:pt x="107" y="28"/>
                  </a:lnTo>
                  <a:lnTo>
                    <a:pt x="105" y="21"/>
                  </a:lnTo>
                  <a:lnTo>
                    <a:pt x="102" y="16"/>
                  </a:lnTo>
                  <a:lnTo>
                    <a:pt x="98" y="14"/>
                  </a:lnTo>
                  <a:lnTo>
                    <a:pt x="92" y="12"/>
                  </a:lnTo>
                  <a:lnTo>
                    <a:pt x="86" y="14"/>
                  </a:lnTo>
                  <a:lnTo>
                    <a:pt x="82" y="16"/>
                  </a:lnTo>
                  <a:lnTo>
                    <a:pt x="76" y="21"/>
                  </a:lnTo>
                  <a:lnTo>
                    <a:pt x="72" y="29"/>
                  </a:lnTo>
                  <a:lnTo>
                    <a:pt x="65" y="43"/>
                  </a:lnTo>
                  <a:lnTo>
                    <a:pt x="59" y="53"/>
                  </a:lnTo>
                  <a:lnTo>
                    <a:pt x="51" y="60"/>
                  </a:lnTo>
                  <a:lnTo>
                    <a:pt x="43" y="63"/>
                  </a:lnTo>
                  <a:lnTo>
                    <a:pt x="34" y="65"/>
                  </a:lnTo>
                  <a:lnTo>
                    <a:pt x="20" y="63"/>
                  </a:lnTo>
                  <a:lnTo>
                    <a:pt x="10" y="57"/>
                  </a:lnTo>
                  <a:lnTo>
                    <a:pt x="2" y="46"/>
                  </a:lnTo>
                  <a:lnTo>
                    <a:pt x="0" y="35"/>
                  </a:lnTo>
                  <a:lnTo>
                    <a:pt x="2" y="26"/>
                  </a:lnTo>
                  <a:lnTo>
                    <a:pt x="4" y="14"/>
                  </a:lnTo>
                  <a:lnTo>
                    <a:pt x="4" y="9"/>
                  </a:lnTo>
                  <a:lnTo>
                    <a:pt x="4" y="7"/>
                  </a:lnTo>
                  <a:lnTo>
                    <a:pt x="2" y="6"/>
                  </a:lnTo>
                  <a:lnTo>
                    <a:pt x="2" y="2"/>
                  </a:lnTo>
                  <a:lnTo>
                    <a:pt x="39" y="2"/>
                  </a:lnTo>
                  <a:lnTo>
                    <a:pt x="39" y="6"/>
                  </a:lnTo>
                  <a:lnTo>
                    <a:pt x="26" y="9"/>
                  </a:lnTo>
                  <a:lnTo>
                    <a:pt x="16" y="16"/>
                  </a:lnTo>
                  <a:lnTo>
                    <a:pt x="10" y="26"/>
                  </a:lnTo>
                  <a:lnTo>
                    <a:pt x="8" y="35"/>
                  </a:lnTo>
                  <a:lnTo>
                    <a:pt x="10" y="41"/>
                  </a:lnTo>
                  <a:lnTo>
                    <a:pt x="12" y="46"/>
                  </a:lnTo>
                  <a:lnTo>
                    <a:pt x="18" y="48"/>
                  </a:lnTo>
                  <a:lnTo>
                    <a:pt x="24" y="50"/>
                  </a:lnTo>
                  <a:lnTo>
                    <a:pt x="32" y="48"/>
                  </a:lnTo>
                  <a:lnTo>
                    <a:pt x="37" y="45"/>
                  </a:lnTo>
                  <a:lnTo>
                    <a:pt x="43" y="38"/>
                  </a:lnTo>
                  <a:lnTo>
                    <a:pt x="51" y="24"/>
                  </a:lnTo>
                  <a:lnTo>
                    <a:pt x="59" y="12"/>
                  </a:lnTo>
                  <a:lnTo>
                    <a:pt x="65" y="6"/>
                  </a:lnTo>
                  <a:lnTo>
                    <a:pt x="74" y="2"/>
                  </a:lnTo>
                  <a:lnTo>
                    <a:pt x="82" y="0"/>
                  </a:lnTo>
                  <a:lnTo>
                    <a:pt x="94" y="2"/>
                  </a:lnTo>
                  <a:lnTo>
                    <a:pt x="100" y="6"/>
                  </a:lnTo>
                  <a:lnTo>
                    <a:pt x="104" y="9"/>
                  </a:lnTo>
                  <a:lnTo>
                    <a:pt x="111" y="16"/>
                  </a:lnTo>
                  <a:lnTo>
                    <a:pt x="113" y="28"/>
                  </a:lnTo>
                  <a:lnTo>
                    <a:pt x="113" y="35"/>
                  </a:lnTo>
                  <a:lnTo>
                    <a:pt x="111" y="41"/>
                  </a:lnTo>
                  <a:lnTo>
                    <a:pt x="109" y="46"/>
                  </a:lnTo>
                  <a:lnTo>
                    <a:pt x="109" y="48"/>
                  </a:lnTo>
                  <a:lnTo>
                    <a:pt x="109" y="50"/>
                  </a:lnTo>
                  <a:lnTo>
                    <a:pt x="111" y="52"/>
                  </a:lnTo>
                  <a:lnTo>
                    <a:pt x="113" y="53"/>
                  </a:lnTo>
                  <a:lnTo>
                    <a:pt x="115" y="57"/>
                  </a:lnTo>
                  <a:close/>
                </a:path>
              </a:pathLst>
            </a:custGeom>
            <a:solidFill>
              <a:srgbClr val="000000"/>
            </a:solidFill>
            <a:ln w="9525">
              <a:solidFill>
                <a:srgbClr val="000000"/>
              </a:solidFill>
              <a:prstDash val="solid"/>
              <a:round/>
              <a:headEnd/>
              <a:tailEnd/>
            </a:ln>
          </p:spPr>
          <p:txBody>
            <a:bodyPr/>
            <a:lstStyle/>
            <a:p>
              <a:endParaRPr lang="en-US"/>
            </a:p>
          </p:txBody>
        </p:sp>
      </p:grpSp>
      <p:grpSp>
        <p:nvGrpSpPr>
          <p:cNvPr id="8" name="Group 338"/>
          <p:cNvGrpSpPr>
            <a:grpSpLocks/>
          </p:cNvGrpSpPr>
          <p:nvPr/>
        </p:nvGrpSpPr>
        <p:grpSpPr bwMode="auto">
          <a:xfrm>
            <a:off x="3746500" y="942975"/>
            <a:ext cx="1536700" cy="230188"/>
            <a:chOff x="2360" y="594"/>
            <a:chExt cx="968" cy="145"/>
          </a:xfrm>
        </p:grpSpPr>
        <p:sp>
          <p:nvSpPr>
            <p:cNvPr id="27014" name="Freeform 339"/>
            <p:cNvSpPr>
              <a:spLocks noEditPoints="1"/>
            </p:cNvSpPr>
            <p:nvPr/>
          </p:nvSpPr>
          <p:spPr bwMode="auto">
            <a:xfrm>
              <a:off x="2360" y="661"/>
              <a:ext cx="91" cy="78"/>
            </a:xfrm>
            <a:custGeom>
              <a:avLst/>
              <a:gdLst>
                <a:gd name="T0" fmla="*/ 64 w 181"/>
                <a:gd name="T1" fmla="*/ 157 h 157"/>
                <a:gd name="T2" fmla="*/ 62 w 181"/>
                <a:gd name="T3" fmla="*/ 156 h 157"/>
                <a:gd name="T4" fmla="*/ 68 w 181"/>
                <a:gd name="T5" fmla="*/ 152 h 157"/>
                <a:gd name="T6" fmla="*/ 74 w 181"/>
                <a:gd name="T7" fmla="*/ 149 h 157"/>
                <a:gd name="T8" fmla="*/ 78 w 181"/>
                <a:gd name="T9" fmla="*/ 142 h 157"/>
                <a:gd name="T10" fmla="*/ 76 w 181"/>
                <a:gd name="T11" fmla="*/ 137 h 157"/>
                <a:gd name="T12" fmla="*/ 72 w 181"/>
                <a:gd name="T13" fmla="*/ 128 h 157"/>
                <a:gd name="T14" fmla="*/ 31 w 181"/>
                <a:gd name="T15" fmla="*/ 50 h 157"/>
                <a:gd name="T16" fmla="*/ 25 w 181"/>
                <a:gd name="T17" fmla="*/ 41 h 157"/>
                <a:gd name="T18" fmla="*/ 21 w 181"/>
                <a:gd name="T19" fmla="*/ 36 h 157"/>
                <a:gd name="T20" fmla="*/ 16 w 181"/>
                <a:gd name="T21" fmla="*/ 36 h 157"/>
                <a:gd name="T22" fmla="*/ 8 w 181"/>
                <a:gd name="T23" fmla="*/ 38 h 157"/>
                <a:gd name="T24" fmla="*/ 2 w 181"/>
                <a:gd name="T25" fmla="*/ 40 h 157"/>
                <a:gd name="T26" fmla="*/ 0 w 181"/>
                <a:gd name="T27" fmla="*/ 36 h 157"/>
                <a:gd name="T28" fmla="*/ 56 w 181"/>
                <a:gd name="T29" fmla="*/ 14 h 157"/>
                <a:gd name="T30" fmla="*/ 86 w 181"/>
                <a:gd name="T31" fmla="*/ 4 h 157"/>
                <a:gd name="T32" fmla="*/ 97 w 181"/>
                <a:gd name="T33" fmla="*/ 2 h 157"/>
                <a:gd name="T34" fmla="*/ 107 w 181"/>
                <a:gd name="T35" fmla="*/ 0 h 157"/>
                <a:gd name="T36" fmla="*/ 126 w 181"/>
                <a:gd name="T37" fmla="*/ 4 h 157"/>
                <a:gd name="T38" fmla="*/ 144 w 181"/>
                <a:gd name="T39" fmla="*/ 11 h 157"/>
                <a:gd name="T40" fmla="*/ 159 w 181"/>
                <a:gd name="T41" fmla="*/ 23 h 157"/>
                <a:gd name="T42" fmla="*/ 171 w 181"/>
                <a:gd name="T43" fmla="*/ 40 h 157"/>
                <a:gd name="T44" fmla="*/ 177 w 181"/>
                <a:gd name="T45" fmla="*/ 53 h 157"/>
                <a:gd name="T46" fmla="*/ 181 w 181"/>
                <a:gd name="T47" fmla="*/ 65 h 157"/>
                <a:gd name="T48" fmla="*/ 181 w 181"/>
                <a:gd name="T49" fmla="*/ 77 h 157"/>
                <a:gd name="T50" fmla="*/ 177 w 181"/>
                <a:gd name="T51" fmla="*/ 89 h 157"/>
                <a:gd name="T52" fmla="*/ 169 w 181"/>
                <a:gd name="T53" fmla="*/ 103 h 157"/>
                <a:gd name="T54" fmla="*/ 159 w 181"/>
                <a:gd name="T55" fmla="*/ 115 h 157"/>
                <a:gd name="T56" fmla="*/ 144 w 181"/>
                <a:gd name="T57" fmla="*/ 125 h 157"/>
                <a:gd name="T58" fmla="*/ 126 w 181"/>
                <a:gd name="T59" fmla="*/ 133 h 157"/>
                <a:gd name="T60" fmla="*/ 64 w 181"/>
                <a:gd name="T61" fmla="*/ 157 h 157"/>
                <a:gd name="T62" fmla="*/ 99 w 181"/>
                <a:gd name="T63" fmla="*/ 133 h 157"/>
                <a:gd name="T64" fmla="*/ 113 w 181"/>
                <a:gd name="T65" fmla="*/ 130 h 157"/>
                <a:gd name="T66" fmla="*/ 122 w 181"/>
                <a:gd name="T67" fmla="*/ 127 h 157"/>
                <a:gd name="T68" fmla="*/ 132 w 181"/>
                <a:gd name="T69" fmla="*/ 121 h 157"/>
                <a:gd name="T70" fmla="*/ 142 w 181"/>
                <a:gd name="T71" fmla="*/ 115 h 157"/>
                <a:gd name="T72" fmla="*/ 148 w 181"/>
                <a:gd name="T73" fmla="*/ 106 h 157"/>
                <a:gd name="T74" fmla="*/ 154 w 181"/>
                <a:gd name="T75" fmla="*/ 96 h 157"/>
                <a:gd name="T76" fmla="*/ 157 w 181"/>
                <a:gd name="T77" fmla="*/ 86 h 157"/>
                <a:gd name="T78" fmla="*/ 157 w 181"/>
                <a:gd name="T79" fmla="*/ 74 h 157"/>
                <a:gd name="T80" fmla="*/ 154 w 181"/>
                <a:gd name="T81" fmla="*/ 62 h 157"/>
                <a:gd name="T82" fmla="*/ 148 w 181"/>
                <a:gd name="T83" fmla="*/ 50 h 157"/>
                <a:gd name="T84" fmla="*/ 142 w 181"/>
                <a:gd name="T85" fmla="*/ 40 h 157"/>
                <a:gd name="T86" fmla="*/ 134 w 181"/>
                <a:gd name="T87" fmla="*/ 29 h 157"/>
                <a:gd name="T88" fmla="*/ 124 w 181"/>
                <a:gd name="T89" fmla="*/ 23 h 157"/>
                <a:gd name="T90" fmla="*/ 113 w 181"/>
                <a:gd name="T91" fmla="*/ 17 h 157"/>
                <a:gd name="T92" fmla="*/ 101 w 181"/>
                <a:gd name="T93" fmla="*/ 14 h 157"/>
                <a:gd name="T94" fmla="*/ 89 w 181"/>
                <a:gd name="T95" fmla="*/ 14 h 157"/>
                <a:gd name="T96" fmla="*/ 78 w 181"/>
                <a:gd name="T97" fmla="*/ 16 h 157"/>
                <a:gd name="T98" fmla="*/ 64 w 181"/>
                <a:gd name="T99" fmla="*/ 19 h 157"/>
                <a:gd name="T100" fmla="*/ 54 w 181"/>
                <a:gd name="T101" fmla="*/ 23 h 157"/>
                <a:gd name="T102" fmla="*/ 45 w 181"/>
                <a:gd name="T103" fmla="*/ 29 h 157"/>
                <a:gd name="T104" fmla="*/ 99 w 181"/>
                <a:gd name="T105" fmla="*/ 133 h 15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81"/>
                <a:gd name="T160" fmla="*/ 0 h 157"/>
                <a:gd name="T161" fmla="*/ 181 w 181"/>
                <a:gd name="T162" fmla="*/ 157 h 15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81" h="157">
                  <a:moveTo>
                    <a:pt x="64" y="157"/>
                  </a:moveTo>
                  <a:lnTo>
                    <a:pt x="62" y="156"/>
                  </a:lnTo>
                  <a:lnTo>
                    <a:pt x="68" y="152"/>
                  </a:lnTo>
                  <a:lnTo>
                    <a:pt x="74" y="149"/>
                  </a:lnTo>
                  <a:lnTo>
                    <a:pt x="78" y="142"/>
                  </a:lnTo>
                  <a:lnTo>
                    <a:pt x="76" y="137"/>
                  </a:lnTo>
                  <a:lnTo>
                    <a:pt x="72" y="128"/>
                  </a:lnTo>
                  <a:lnTo>
                    <a:pt x="31" y="50"/>
                  </a:lnTo>
                  <a:lnTo>
                    <a:pt x="25" y="41"/>
                  </a:lnTo>
                  <a:lnTo>
                    <a:pt x="21" y="36"/>
                  </a:lnTo>
                  <a:lnTo>
                    <a:pt x="16" y="36"/>
                  </a:lnTo>
                  <a:lnTo>
                    <a:pt x="8" y="38"/>
                  </a:lnTo>
                  <a:lnTo>
                    <a:pt x="2" y="40"/>
                  </a:lnTo>
                  <a:lnTo>
                    <a:pt x="0" y="36"/>
                  </a:lnTo>
                  <a:lnTo>
                    <a:pt x="56" y="14"/>
                  </a:lnTo>
                  <a:lnTo>
                    <a:pt x="86" y="4"/>
                  </a:lnTo>
                  <a:lnTo>
                    <a:pt x="97" y="2"/>
                  </a:lnTo>
                  <a:lnTo>
                    <a:pt x="107" y="0"/>
                  </a:lnTo>
                  <a:lnTo>
                    <a:pt x="126" y="4"/>
                  </a:lnTo>
                  <a:lnTo>
                    <a:pt x="144" y="11"/>
                  </a:lnTo>
                  <a:lnTo>
                    <a:pt x="159" y="23"/>
                  </a:lnTo>
                  <a:lnTo>
                    <a:pt x="171" y="40"/>
                  </a:lnTo>
                  <a:lnTo>
                    <a:pt x="177" y="53"/>
                  </a:lnTo>
                  <a:lnTo>
                    <a:pt x="181" y="65"/>
                  </a:lnTo>
                  <a:lnTo>
                    <a:pt x="181" y="77"/>
                  </a:lnTo>
                  <a:lnTo>
                    <a:pt x="177" y="89"/>
                  </a:lnTo>
                  <a:lnTo>
                    <a:pt x="169" y="103"/>
                  </a:lnTo>
                  <a:lnTo>
                    <a:pt x="159" y="115"/>
                  </a:lnTo>
                  <a:lnTo>
                    <a:pt x="144" y="125"/>
                  </a:lnTo>
                  <a:lnTo>
                    <a:pt x="126" y="133"/>
                  </a:lnTo>
                  <a:lnTo>
                    <a:pt x="64" y="157"/>
                  </a:lnTo>
                  <a:close/>
                  <a:moveTo>
                    <a:pt x="99" y="133"/>
                  </a:moveTo>
                  <a:lnTo>
                    <a:pt x="113" y="130"/>
                  </a:lnTo>
                  <a:lnTo>
                    <a:pt x="122" y="127"/>
                  </a:lnTo>
                  <a:lnTo>
                    <a:pt x="132" y="121"/>
                  </a:lnTo>
                  <a:lnTo>
                    <a:pt x="142" y="115"/>
                  </a:lnTo>
                  <a:lnTo>
                    <a:pt x="148" y="106"/>
                  </a:lnTo>
                  <a:lnTo>
                    <a:pt x="154" y="96"/>
                  </a:lnTo>
                  <a:lnTo>
                    <a:pt x="157" y="86"/>
                  </a:lnTo>
                  <a:lnTo>
                    <a:pt x="157" y="74"/>
                  </a:lnTo>
                  <a:lnTo>
                    <a:pt x="154" y="62"/>
                  </a:lnTo>
                  <a:lnTo>
                    <a:pt x="148" y="50"/>
                  </a:lnTo>
                  <a:lnTo>
                    <a:pt x="142" y="40"/>
                  </a:lnTo>
                  <a:lnTo>
                    <a:pt x="134" y="29"/>
                  </a:lnTo>
                  <a:lnTo>
                    <a:pt x="124" y="23"/>
                  </a:lnTo>
                  <a:lnTo>
                    <a:pt x="113" y="17"/>
                  </a:lnTo>
                  <a:lnTo>
                    <a:pt x="101" y="14"/>
                  </a:lnTo>
                  <a:lnTo>
                    <a:pt x="89" y="14"/>
                  </a:lnTo>
                  <a:lnTo>
                    <a:pt x="78" y="16"/>
                  </a:lnTo>
                  <a:lnTo>
                    <a:pt x="64" y="19"/>
                  </a:lnTo>
                  <a:lnTo>
                    <a:pt x="54" y="23"/>
                  </a:lnTo>
                  <a:lnTo>
                    <a:pt x="45" y="29"/>
                  </a:lnTo>
                  <a:lnTo>
                    <a:pt x="99" y="133"/>
                  </a:lnTo>
                  <a:close/>
                </a:path>
              </a:pathLst>
            </a:custGeom>
            <a:solidFill>
              <a:srgbClr val="000000"/>
            </a:solidFill>
            <a:ln w="9525">
              <a:solidFill>
                <a:srgbClr val="000000"/>
              </a:solidFill>
              <a:prstDash val="solid"/>
              <a:round/>
              <a:headEnd/>
              <a:tailEnd/>
            </a:ln>
          </p:spPr>
          <p:txBody>
            <a:bodyPr/>
            <a:lstStyle/>
            <a:p>
              <a:endParaRPr lang="en-US"/>
            </a:p>
          </p:txBody>
        </p:sp>
        <p:sp>
          <p:nvSpPr>
            <p:cNvPr id="27015" name="Freeform 340"/>
            <p:cNvSpPr>
              <a:spLocks noEditPoints="1"/>
            </p:cNvSpPr>
            <p:nvPr/>
          </p:nvSpPr>
          <p:spPr bwMode="auto">
            <a:xfrm>
              <a:off x="2454" y="643"/>
              <a:ext cx="37" cy="71"/>
            </a:xfrm>
            <a:custGeom>
              <a:avLst/>
              <a:gdLst>
                <a:gd name="T0" fmla="*/ 9 w 73"/>
                <a:gd name="T1" fmla="*/ 0 h 141"/>
                <a:gd name="T2" fmla="*/ 15 w 73"/>
                <a:gd name="T3" fmla="*/ 0 h 141"/>
                <a:gd name="T4" fmla="*/ 19 w 73"/>
                <a:gd name="T5" fmla="*/ 1 h 141"/>
                <a:gd name="T6" fmla="*/ 21 w 73"/>
                <a:gd name="T7" fmla="*/ 3 h 141"/>
                <a:gd name="T8" fmla="*/ 23 w 73"/>
                <a:gd name="T9" fmla="*/ 6 h 141"/>
                <a:gd name="T10" fmla="*/ 23 w 73"/>
                <a:gd name="T11" fmla="*/ 12 h 141"/>
                <a:gd name="T12" fmla="*/ 23 w 73"/>
                <a:gd name="T13" fmla="*/ 15 h 141"/>
                <a:gd name="T14" fmla="*/ 19 w 73"/>
                <a:gd name="T15" fmla="*/ 17 h 141"/>
                <a:gd name="T16" fmla="*/ 15 w 73"/>
                <a:gd name="T17" fmla="*/ 18 h 141"/>
                <a:gd name="T18" fmla="*/ 11 w 73"/>
                <a:gd name="T19" fmla="*/ 18 h 141"/>
                <a:gd name="T20" fmla="*/ 7 w 73"/>
                <a:gd name="T21" fmla="*/ 18 h 141"/>
                <a:gd name="T22" fmla="*/ 3 w 73"/>
                <a:gd name="T23" fmla="*/ 15 h 141"/>
                <a:gd name="T24" fmla="*/ 2 w 73"/>
                <a:gd name="T25" fmla="*/ 12 h 141"/>
                <a:gd name="T26" fmla="*/ 2 w 73"/>
                <a:gd name="T27" fmla="*/ 8 h 141"/>
                <a:gd name="T28" fmla="*/ 2 w 73"/>
                <a:gd name="T29" fmla="*/ 5 h 141"/>
                <a:gd name="T30" fmla="*/ 5 w 73"/>
                <a:gd name="T31" fmla="*/ 1 h 141"/>
                <a:gd name="T32" fmla="*/ 9 w 73"/>
                <a:gd name="T33" fmla="*/ 0 h 141"/>
                <a:gd name="T34" fmla="*/ 9 w 73"/>
                <a:gd name="T35" fmla="*/ 0 h 141"/>
                <a:gd name="T36" fmla="*/ 33 w 73"/>
                <a:gd name="T37" fmla="*/ 44 h 141"/>
                <a:gd name="T38" fmla="*/ 52 w 73"/>
                <a:gd name="T39" fmla="*/ 114 h 141"/>
                <a:gd name="T40" fmla="*/ 56 w 73"/>
                <a:gd name="T41" fmla="*/ 121 h 141"/>
                <a:gd name="T42" fmla="*/ 58 w 73"/>
                <a:gd name="T43" fmla="*/ 124 h 141"/>
                <a:gd name="T44" fmla="*/ 60 w 73"/>
                <a:gd name="T45" fmla="*/ 126 h 141"/>
                <a:gd name="T46" fmla="*/ 62 w 73"/>
                <a:gd name="T47" fmla="*/ 127 h 141"/>
                <a:gd name="T48" fmla="*/ 66 w 73"/>
                <a:gd name="T49" fmla="*/ 127 h 141"/>
                <a:gd name="T50" fmla="*/ 73 w 73"/>
                <a:gd name="T51" fmla="*/ 126 h 141"/>
                <a:gd name="T52" fmla="*/ 73 w 73"/>
                <a:gd name="T53" fmla="*/ 129 h 141"/>
                <a:gd name="T54" fmla="*/ 25 w 73"/>
                <a:gd name="T55" fmla="*/ 141 h 141"/>
                <a:gd name="T56" fmla="*/ 25 w 73"/>
                <a:gd name="T57" fmla="*/ 138 h 141"/>
                <a:gd name="T58" fmla="*/ 31 w 73"/>
                <a:gd name="T59" fmla="*/ 136 h 141"/>
                <a:gd name="T60" fmla="*/ 33 w 73"/>
                <a:gd name="T61" fmla="*/ 134 h 141"/>
                <a:gd name="T62" fmla="*/ 35 w 73"/>
                <a:gd name="T63" fmla="*/ 133 h 141"/>
                <a:gd name="T64" fmla="*/ 37 w 73"/>
                <a:gd name="T65" fmla="*/ 129 h 141"/>
                <a:gd name="T66" fmla="*/ 37 w 73"/>
                <a:gd name="T67" fmla="*/ 124 h 141"/>
                <a:gd name="T68" fmla="*/ 35 w 73"/>
                <a:gd name="T69" fmla="*/ 117 h 141"/>
                <a:gd name="T70" fmla="*/ 25 w 73"/>
                <a:gd name="T71" fmla="*/ 83 h 141"/>
                <a:gd name="T72" fmla="*/ 21 w 73"/>
                <a:gd name="T73" fmla="*/ 73 h 141"/>
                <a:gd name="T74" fmla="*/ 19 w 73"/>
                <a:gd name="T75" fmla="*/ 68 h 141"/>
                <a:gd name="T76" fmla="*/ 19 w 73"/>
                <a:gd name="T77" fmla="*/ 66 h 141"/>
                <a:gd name="T78" fmla="*/ 17 w 73"/>
                <a:gd name="T79" fmla="*/ 64 h 141"/>
                <a:gd name="T80" fmla="*/ 15 w 73"/>
                <a:gd name="T81" fmla="*/ 63 h 141"/>
                <a:gd name="T82" fmla="*/ 13 w 73"/>
                <a:gd name="T83" fmla="*/ 61 h 141"/>
                <a:gd name="T84" fmla="*/ 9 w 73"/>
                <a:gd name="T85" fmla="*/ 61 h 141"/>
                <a:gd name="T86" fmla="*/ 7 w 73"/>
                <a:gd name="T87" fmla="*/ 63 h 141"/>
                <a:gd name="T88" fmla="*/ 3 w 73"/>
                <a:gd name="T89" fmla="*/ 64 h 141"/>
                <a:gd name="T90" fmla="*/ 0 w 73"/>
                <a:gd name="T91" fmla="*/ 61 h 141"/>
                <a:gd name="T92" fmla="*/ 27 w 73"/>
                <a:gd name="T93" fmla="*/ 44 h 141"/>
                <a:gd name="T94" fmla="*/ 33 w 73"/>
                <a:gd name="T95" fmla="*/ 44 h 14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3"/>
                <a:gd name="T145" fmla="*/ 0 h 141"/>
                <a:gd name="T146" fmla="*/ 73 w 73"/>
                <a:gd name="T147" fmla="*/ 141 h 14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3" h="141">
                  <a:moveTo>
                    <a:pt x="9" y="0"/>
                  </a:moveTo>
                  <a:lnTo>
                    <a:pt x="15" y="0"/>
                  </a:lnTo>
                  <a:lnTo>
                    <a:pt x="19" y="1"/>
                  </a:lnTo>
                  <a:lnTo>
                    <a:pt x="21" y="3"/>
                  </a:lnTo>
                  <a:lnTo>
                    <a:pt x="23" y="6"/>
                  </a:lnTo>
                  <a:lnTo>
                    <a:pt x="23" y="12"/>
                  </a:lnTo>
                  <a:lnTo>
                    <a:pt x="23" y="15"/>
                  </a:lnTo>
                  <a:lnTo>
                    <a:pt x="19" y="17"/>
                  </a:lnTo>
                  <a:lnTo>
                    <a:pt x="15" y="18"/>
                  </a:lnTo>
                  <a:lnTo>
                    <a:pt x="11" y="18"/>
                  </a:lnTo>
                  <a:lnTo>
                    <a:pt x="7" y="18"/>
                  </a:lnTo>
                  <a:lnTo>
                    <a:pt x="3" y="15"/>
                  </a:lnTo>
                  <a:lnTo>
                    <a:pt x="2" y="12"/>
                  </a:lnTo>
                  <a:lnTo>
                    <a:pt x="2" y="8"/>
                  </a:lnTo>
                  <a:lnTo>
                    <a:pt x="2" y="5"/>
                  </a:lnTo>
                  <a:lnTo>
                    <a:pt x="5" y="1"/>
                  </a:lnTo>
                  <a:lnTo>
                    <a:pt x="9" y="0"/>
                  </a:lnTo>
                  <a:close/>
                  <a:moveTo>
                    <a:pt x="33" y="44"/>
                  </a:moveTo>
                  <a:lnTo>
                    <a:pt x="52" y="114"/>
                  </a:lnTo>
                  <a:lnTo>
                    <a:pt x="56" y="121"/>
                  </a:lnTo>
                  <a:lnTo>
                    <a:pt x="58" y="124"/>
                  </a:lnTo>
                  <a:lnTo>
                    <a:pt x="60" y="126"/>
                  </a:lnTo>
                  <a:lnTo>
                    <a:pt x="62" y="127"/>
                  </a:lnTo>
                  <a:lnTo>
                    <a:pt x="66" y="127"/>
                  </a:lnTo>
                  <a:lnTo>
                    <a:pt x="73" y="126"/>
                  </a:lnTo>
                  <a:lnTo>
                    <a:pt x="73" y="129"/>
                  </a:lnTo>
                  <a:lnTo>
                    <a:pt x="25" y="141"/>
                  </a:lnTo>
                  <a:lnTo>
                    <a:pt x="25" y="138"/>
                  </a:lnTo>
                  <a:lnTo>
                    <a:pt x="31" y="136"/>
                  </a:lnTo>
                  <a:lnTo>
                    <a:pt x="33" y="134"/>
                  </a:lnTo>
                  <a:lnTo>
                    <a:pt x="35" y="133"/>
                  </a:lnTo>
                  <a:lnTo>
                    <a:pt x="37" y="129"/>
                  </a:lnTo>
                  <a:lnTo>
                    <a:pt x="37" y="124"/>
                  </a:lnTo>
                  <a:lnTo>
                    <a:pt x="35" y="117"/>
                  </a:lnTo>
                  <a:lnTo>
                    <a:pt x="25" y="83"/>
                  </a:lnTo>
                  <a:lnTo>
                    <a:pt x="21" y="73"/>
                  </a:lnTo>
                  <a:lnTo>
                    <a:pt x="19" y="68"/>
                  </a:lnTo>
                  <a:lnTo>
                    <a:pt x="19" y="66"/>
                  </a:lnTo>
                  <a:lnTo>
                    <a:pt x="17" y="64"/>
                  </a:lnTo>
                  <a:lnTo>
                    <a:pt x="15" y="63"/>
                  </a:lnTo>
                  <a:lnTo>
                    <a:pt x="13" y="61"/>
                  </a:lnTo>
                  <a:lnTo>
                    <a:pt x="9" y="61"/>
                  </a:lnTo>
                  <a:lnTo>
                    <a:pt x="7" y="63"/>
                  </a:lnTo>
                  <a:lnTo>
                    <a:pt x="3" y="64"/>
                  </a:lnTo>
                  <a:lnTo>
                    <a:pt x="0" y="61"/>
                  </a:lnTo>
                  <a:lnTo>
                    <a:pt x="27" y="44"/>
                  </a:lnTo>
                  <a:lnTo>
                    <a:pt x="33" y="44"/>
                  </a:lnTo>
                  <a:close/>
                </a:path>
              </a:pathLst>
            </a:custGeom>
            <a:solidFill>
              <a:srgbClr val="000000"/>
            </a:solidFill>
            <a:ln w="9525">
              <a:solidFill>
                <a:srgbClr val="000000"/>
              </a:solidFill>
              <a:prstDash val="solid"/>
              <a:round/>
              <a:headEnd/>
              <a:tailEnd/>
            </a:ln>
          </p:spPr>
          <p:txBody>
            <a:bodyPr/>
            <a:lstStyle/>
            <a:p>
              <a:endParaRPr lang="en-US"/>
            </a:p>
          </p:txBody>
        </p:sp>
        <p:sp>
          <p:nvSpPr>
            <p:cNvPr id="27016" name="Freeform 341"/>
            <p:cNvSpPr>
              <a:spLocks noEditPoints="1"/>
            </p:cNvSpPr>
            <p:nvPr/>
          </p:nvSpPr>
          <p:spPr bwMode="auto">
            <a:xfrm>
              <a:off x="2490" y="656"/>
              <a:ext cx="45" cy="48"/>
            </a:xfrm>
            <a:custGeom>
              <a:avLst/>
              <a:gdLst>
                <a:gd name="T0" fmla="*/ 15 w 91"/>
                <a:gd name="T1" fmla="*/ 42 h 95"/>
                <a:gd name="T2" fmla="*/ 17 w 91"/>
                <a:gd name="T3" fmla="*/ 53 h 95"/>
                <a:gd name="T4" fmla="*/ 21 w 91"/>
                <a:gd name="T5" fmla="*/ 60 h 95"/>
                <a:gd name="T6" fmla="*/ 33 w 91"/>
                <a:gd name="T7" fmla="*/ 71 h 95"/>
                <a:gd name="T8" fmla="*/ 40 w 91"/>
                <a:gd name="T9" fmla="*/ 75 h 95"/>
                <a:gd name="T10" fmla="*/ 48 w 91"/>
                <a:gd name="T11" fmla="*/ 78 h 95"/>
                <a:gd name="T12" fmla="*/ 62 w 91"/>
                <a:gd name="T13" fmla="*/ 78 h 95"/>
                <a:gd name="T14" fmla="*/ 70 w 91"/>
                <a:gd name="T15" fmla="*/ 75 h 95"/>
                <a:gd name="T16" fmla="*/ 77 w 91"/>
                <a:gd name="T17" fmla="*/ 70 h 95"/>
                <a:gd name="T18" fmla="*/ 83 w 91"/>
                <a:gd name="T19" fmla="*/ 63 h 95"/>
                <a:gd name="T20" fmla="*/ 87 w 91"/>
                <a:gd name="T21" fmla="*/ 51 h 95"/>
                <a:gd name="T22" fmla="*/ 91 w 91"/>
                <a:gd name="T23" fmla="*/ 53 h 95"/>
                <a:gd name="T24" fmla="*/ 89 w 91"/>
                <a:gd name="T25" fmla="*/ 66 h 95"/>
                <a:gd name="T26" fmla="*/ 83 w 91"/>
                <a:gd name="T27" fmla="*/ 80 h 95"/>
                <a:gd name="T28" fmla="*/ 71 w 91"/>
                <a:gd name="T29" fmla="*/ 90 h 95"/>
                <a:gd name="T30" fmla="*/ 58 w 91"/>
                <a:gd name="T31" fmla="*/ 95 h 95"/>
                <a:gd name="T32" fmla="*/ 40 w 91"/>
                <a:gd name="T33" fmla="*/ 95 h 95"/>
                <a:gd name="T34" fmla="*/ 31 w 91"/>
                <a:gd name="T35" fmla="*/ 92 h 95"/>
                <a:gd name="T36" fmla="*/ 23 w 91"/>
                <a:gd name="T37" fmla="*/ 89 h 95"/>
                <a:gd name="T38" fmla="*/ 9 w 91"/>
                <a:gd name="T39" fmla="*/ 77 h 95"/>
                <a:gd name="T40" fmla="*/ 1 w 91"/>
                <a:gd name="T41" fmla="*/ 58 h 95"/>
                <a:gd name="T42" fmla="*/ 0 w 91"/>
                <a:gd name="T43" fmla="*/ 48 h 95"/>
                <a:gd name="T44" fmla="*/ 0 w 91"/>
                <a:gd name="T45" fmla="*/ 37 h 95"/>
                <a:gd name="T46" fmla="*/ 3 w 91"/>
                <a:gd name="T47" fmla="*/ 27 h 95"/>
                <a:gd name="T48" fmla="*/ 7 w 91"/>
                <a:gd name="T49" fmla="*/ 20 h 95"/>
                <a:gd name="T50" fmla="*/ 13 w 91"/>
                <a:gd name="T51" fmla="*/ 14 h 95"/>
                <a:gd name="T52" fmla="*/ 19 w 91"/>
                <a:gd name="T53" fmla="*/ 8 h 95"/>
                <a:gd name="T54" fmla="*/ 29 w 91"/>
                <a:gd name="T55" fmla="*/ 3 h 95"/>
                <a:gd name="T56" fmla="*/ 36 w 91"/>
                <a:gd name="T57" fmla="*/ 2 h 95"/>
                <a:gd name="T58" fmla="*/ 44 w 91"/>
                <a:gd name="T59" fmla="*/ 0 h 95"/>
                <a:gd name="T60" fmla="*/ 52 w 91"/>
                <a:gd name="T61" fmla="*/ 0 h 95"/>
                <a:gd name="T62" fmla="*/ 68 w 91"/>
                <a:gd name="T63" fmla="*/ 5 h 95"/>
                <a:gd name="T64" fmla="*/ 73 w 91"/>
                <a:gd name="T65" fmla="*/ 10 h 95"/>
                <a:gd name="T66" fmla="*/ 79 w 91"/>
                <a:gd name="T67" fmla="*/ 15 h 95"/>
                <a:gd name="T68" fmla="*/ 85 w 91"/>
                <a:gd name="T69" fmla="*/ 31 h 95"/>
                <a:gd name="T70" fmla="*/ 15 w 91"/>
                <a:gd name="T71" fmla="*/ 42 h 95"/>
                <a:gd name="T72" fmla="*/ 13 w 91"/>
                <a:gd name="T73" fmla="*/ 37 h 95"/>
                <a:gd name="T74" fmla="*/ 60 w 91"/>
                <a:gd name="T75" fmla="*/ 29 h 95"/>
                <a:gd name="T76" fmla="*/ 58 w 91"/>
                <a:gd name="T77" fmla="*/ 20 h 95"/>
                <a:gd name="T78" fmla="*/ 56 w 91"/>
                <a:gd name="T79" fmla="*/ 17 h 95"/>
                <a:gd name="T80" fmla="*/ 50 w 91"/>
                <a:gd name="T81" fmla="*/ 14 h 95"/>
                <a:gd name="T82" fmla="*/ 44 w 91"/>
                <a:gd name="T83" fmla="*/ 10 h 95"/>
                <a:gd name="T84" fmla="*/ 38 w 91"/>
                <a:gd name="T85" fmla="*/ 8 h 95"/>
                <a:gd name="T86" fmla="*/ 33 w 91"/>
                <a:gd name="T87" fmla="*/ 8 h 95"/>
                <a:gd name="T88" fmla="*/ 25 w 91"/>
                <a:gd name="T89" fmla="*/ 12 h 95"/>
                <a:gd name="T90" fmla="*/ 17 w 91"/>
                <a:gd name="T91" fmla="*/ 19 h 95"/>
                <a:gd name="T92" fmla="*/ 13 w 91"/>
                <a:gd name="T93" fmla="*/ 27 h 95"/>
                <a:gd name="T94" fmla="*/ 13 w 91"/>
                <a:gd name="T95" fmla="*/ 37 h 95"/>
                <a:gd name="T96" fmla="*/ 13 w 91"/>
                <a:gd name="T97" fmla="*/ 37 h 9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91"/>
                <a:gd name="T148" fmla="*/ 0 h 95"/>
                <a:gd name="T149" fmla="*/ 91 w 91"/>
                <a:gd name="T150" fmla="*/ 95 h 9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91" h="95">
                  <a:moveTo>
                    <a:pt x="15" y="42"/>
                  </a:moveTo>
                  <a:lnTo>
                    <a:pt x="17" y="53"/>
                  </a:lnTo>
                  <a:lnTo>
                    <a:pt x="21" y="60"/>
                  </a:lnTo>
                  <a:lnTo>
                    <a:pt x="33" y="71"/>
                  </a:lnTo>
                  <a:lnTo>
                    <a:pt x="40" y="75"/>
                  </a:lnTo>
                  <a:lnTo>
                    <a:pt x="48" y="78"/>
                  </a:lnTo>
                  <a:lnTo>
                    <a:pt x="62" y="78"/>
                  </a:lnTo>
                  <a:lnTo>
                    <a:pt x="70" y="75"/>
                  </a:lnTo>
                  <a:lnTo>
                    <a:pt x="77" y="70"/>
                  </a:lnTo>
                  <a:lnTo>
                    <a:pt x="83" y="63"/>
                  </a:lnTo>
                  <a:lnTo>
                    <a:pt x="87" y="51"/>
                  </a:lnTo>
                  <a:lnTo>
                    <a:pt x="91" y="53"/>
                  </a:lnTo>
                  <a:lnTo>
                    <a:pt x="89" y="66"/>
                  </a:lnTo>
                  <a:lnTo>
                    <a:pt x="83" y="80"/>
                  </a:lnTo>
                  <a:lnTo>
                    <a:pt x="71" y="90"/>
                  </a:lnTo>
                  <a:lnTo>
                    <a:pt x="58" y="95"/>
                  </a:lnTo>
                  <a:lnTo>
                    <a:pt x="40" y="95"/>
                  </a:lnTo>
                  <a:lnTo>
                    <a:pt x="31" y="92"/>
                  </a:lnTo>
                  <a:lnTo>
                    <a:pt x="23" y="89"/>
                  </a:lnTo>
                  <a:lnTo>
                    <a:pt x="9" y="77"/>
                  </a:lnTo>
                  <a:lnTo>
                    <a:pt x="1" y="58"/>
                  </a:lnTo>
                  <a:lnTo>
                    <a:pt x="0" y="48"/>
                  </a:lnTo>
                  <a:lnTo>
                    <a:pt x="0" y="37"/>
                  </a:lnTo>
                  <a:lnTo>
                    <a:pt x="3" y="27"/>
                  </a:lnTo>
                  <a:lnTo>
                    <a:pt x="7" y="20"/>
                  </a:lnTo>
                  <a:lnTo>
                    <a:pt x="13" y="14"/>
                  </a:lnTo>
                  <a:lnTo>
                    <a:pt x="19" y="8"/>
                  </a:lnTo>
                  <a:lnTo>
                    <a:pt x="29" y="3"/>
                  </a:lnTo>
                  <a:lnTo>
                    <a:pt x="36" y="2"/>
                  </a:lnTo>
                  <a:lnTo>
                    <a:pt x="44" y="0"/>
                  </a:lnTo>
                  <a:lnTo>
                    <a:pt x="52" y="0"/>
                  </a:lnTo>
                  <a:lnTo>
                    <a:pt x="68" y="5"/>
                  </a:lnTo>
                  <a:lnTo>
                    <a:pt x="73" y="10"/>
                  </a:lnTo>
                  <a:lnTo>
                    <a:pt x="79" y="15"/>
                  </a:lnTo>
                  <a:lnTo>
                    <a:pt x="85" y="31"/>
                  </a:lnTo>
                  <a:lnTo>
                    <a:pt x="15" y="42"/>
                  </a:lnTo>
                  <a:close/>
                  <a:moveTo>
                    <a:pt x="13" y="37"/>
                  </a:moveTo>
                  <a:lnTo>
                    <a:pt x="60" y="29"/>
                  </a:lnTo>
                  <a:lnTo>
                    <a:pt x="58" y="20"/>
                  </a:lnTo>
                  <a:lnTo>
                    <a:pt x="56" y="17"/>
                  </a:lnTo>
                  <a:lnTo>
                    <a:pt x="50" y="14"/>
                  </a:lnTo>
                  <a:lnTo>
                    <a:pt x="44" y="10"/>
                  </a:lnTo>
                  <a:lnTo>
                    <a:pt x="38" y="8"/>
                  </a:lnTo>
                  <a:lnTo>
                    <a:pt x="33" y="8"/>
                  </a:lnTo>
                  <a:lnTo>
                    <a:pt x="25" y="12"/>
                  </a:lnTo>
                  <a:lnTo>
                    <a:pt x="17" y="19"/>
                  </a:lnTo>
                  <a:lnTo>
                    <a:pt x="13" y="27"/>
                  </a:lnTo>
                  <a:lnTo>
                    <a:pt x="13" y="37"/>
                  </a:lnTo>
                  <a:close/>
                </a:path>
              </a:pathLst>
            </a:custGeom>
            <a:solidFill>
              <a:srgbClr val="000000"/>
            </a:solidFill>
            <a:ln w="9525">
              <a:solidFill>
                <a:srgbClr val="000000"/>
              </a:solidFill>
              <a:prstDash val="solid"/>
              <a:round/>
              <a:headEnd/>
              <a:tailEnd/>
            </a:ln>
          </p:spPr>
          <p:txBody>
            <a:bodyPr/>
            <a:lstStyle/>
            <a:p>
              <a:endParaRPr lang="en-US"/>
            </a:p>
          </p:txBody>
        </p:sp>
        <p:sp>
          <p:nvSpPr>
            <p:cNvPr id="27017" name="Freeform 342"/>
            <p:cNvSpPr>
              <a:spLocks/>
            </p:cNvSpPr>
            <p:nvPr/>
          </p:nvSpPr>
          <p:spPr bwMode="auto">
            <a:xfrm>
              <a:off x="2534" y="637"/>
              <a:ext cx="37" cy="59"/>
            </a:xfrm>
            <a:custGeom>
              <a:avLst/>
              <a:gdLst>
                <a:gd name="T0" fmla="*/ 27 w 76"/>
                <a:gd name="T1" fmla="*/ 0 h 119"/>
                <a:gd name="T2" fmla="*/ 33 w 76"/>
                <a:gd name="T3" fmla="*/ 29 h 119"/>
                <a:gd name="T4" fmla="*/ 58 w 76"/>
                <a:gd name="T5" fmla="*/ 25 h 119"/>
                <a:gd name="T6" fmla="*/ 58 w 76"/>
                <a:gd name="T7" fmla="*/ 32 h 119"/>
                <a:gd name="T8" fmla="*/ 35 w 76"/>
                <a:gd name="T9" fmla="*/ 35 h 119"/>
                <a:gd name="T10" fmla="*/ 47 w 76"/>
                <a:gd name="T11" fmla="*/ 93 h 119"/>
                <a:gd name="T12" fmla="*/ 51 w 76"/>
                <a:gd name="T13" fmla="*/ 100 h 119"/>
                <a:gd name="T14" fmla="*/ 52 w 76"/>
                <a:gd name="T15" fmla="*/ 104 h 119"/>
                <a:gd name="T16" fmla="*/ 56 w 76"/>
                <a:gd name="T17" fmla="*/ 107 h 119"/>
                <a:gd name="T18" fmla="*/ 60 w 76"/>
                <a:gd name="T19" fmla="*/ 107 h 119"/>
                <a:gd name="T20" fmla="*/ 64 w 76"/>
                <a:gd name="T21" fmla="*/ 105 h 119"/>
                <a:gd name="T22" fmla="*/ 66 w 76"/>
                <a:gd name="T23" fmla="*/ 104 h 119"/>
                <a:gd name="T24" fmla="*/ 68 w 76"/>
                <a:gd name="T25" fmla="*/ 100 h 119"/>
                <a:gd name="T26" fmla="*/ 70 w 76"/>
                <a:gd name="T27" fmla="*/ 97 h 119"/>
                <a:gd name="T28" fmla="*/ 76 w 76"/>
                <a:gd name="T29" fmla="*/ 95 h 119"/>
                <a:gd name="T30" fmla="*/ 72 w 76"/>
                <a:gd name="T31" fmla="*/ 105 h 119"/>
                <a:gd name="T32" fmla="*/ 66 w 76"/>
                <a:gd name="T33" fmla="*/ 112 h 119"/>
                <a:gd name="T34" fmla="*/ 60 w 76"/>
                <a:gd name="T35" fmla="*/ 117 h 119"/>
                <a:gd name="T36" fmla="*/ 52 w 76"/>
                <a:gd name="T37" fmla="*/ 119 h 119"/>
                <a:gd name="T38" fmla="*/ 49 w 76"/>
                <a:gd name="T39" fmla="*/ 119 h 119"/>
                <a:gd name="T40" fmla="*/ 43 w 76"/>
                <a:gd name="T41" fmla="*/ 117 h 119"/>
                <a:gd name="T42" fmla="*/ 39 w 76"/>
                <a:gd name="T43" fmla="*/ 116 h 119"/>
                <a:gd name="T44" fmla="*/ 35 w 76"/>
                <a:gd name="T45" fmla="*/ 112 h 119"/>
                <a:gd name="T46" fmla="*/ 31 w 76"/>
                <a:gd name="T47" fmla="*/ 107 h 119"/>
                <a:gd name="T48" fmla="*/ 29 w 76"/>
                <a:gd name="T49" fmla="*/ 99 h 119"/>
                <a:gd name="T50" fmla="*/ 17 w 76"/>
                <a:gd name="T51" fmla="*/ 39 h 119"/>
                <a:gd name="T52" fmla="*/ 0 w 76"/>
                <a:gd name="T53" fmla="*/ 41 h 119"/>
                <a:gd name="T54" fmla="*/ 0 w 76"/>
                <a:gd name="T55" fmla="*/ 37 h 119"/>
                <a:gd name="T56" fmla="*/ 6 w 76"/>
                <a:gd name="T57" fmla="*/ 34 h 119"/>
                <a:gd name="T58" fmla="*/ 12 w 76"/>
                <a:gd name="T59" fmla="*/ 29 h 119"/>
                <a:gd name="T60" fmla="*/ 16 w 76"/>
                <a:gd name="T61" fmla="*/ 22 h 119"/>
                <a:gd name="T62" fmla="*/ 19 w 76"/>
                <a:gd name="T63" fmla="*/ 15 h 119"/>
                <a:gd name="T64" fmla="*/ 23 w 76"/>
                <a:gd name="T65" fmla="*/ 8 h 119"/>
                <a:gd name="T66" fmla="*/ 25 w 76"/>
                <a:gd name="T67" fmla="*/ 0 h 119"/>
                <a:gd name="T68" fmla="*/ 27 w 76"/>
                <a:gd name="T69" fmla="*/ 0 h 1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
                <a:gd name="T106" fmla="*/ 0 h 119"/>
                <a:gd name="T107" fmla="*/ 76 w 76"/>
                <a:gd name="T108" fmla="*/ 119 h 1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 h="119">
                  <a:moveTo>
                    <a:pt x="27" y="0"/>
                  </a:moveTo>
                  <a:lnTo>
                    <a:pt x="33" y="29"/>
                  </a:lnTo>
                  <a:lnTo>
                    <a:pt x="58" y="25"/>
                  </a:lnTo>
                  <a:lnTo>
                    <a:pt x="58" y="32"/>
                  </a:lnTo>
                  <a:lnTo>
                    <a:pt x="35" y="35"/>
                  </a:lnTo>
                  <a:lnTo>
                    <a:pt x="47" y="93"/>
                  </a:lnTo>
                  <a:lnTo>
                    <a:pt x="51" y="100"/>
                  </a:lnTo>
                  <a:lnTo>
                    <a:pt x="52" y="104"/>
                  </a:lnTo>
                  <a:lnTo>
                    <a:pt x="56" y="107"/>
                  </a:lnTo>
                  <a:lnTo>
                    <a:pt x="60" y="107"/>
                  </a:lnTo>
                  <a:lnTo>
                    <a:pt x="64" y="105"/>
                  </a:lnTo>
                  <a:lnTo>
                    <a:pt x="66" y="104"/>
                  </a:lnTo>
                  <a:lnTo>
                    <a:pt x="68" y="100"/>
                  </a:lnTo>
                  <a:lnTo>
                    <a:pt x="70" y="97"/>
                  </a:lnTo>
                  <a:lnTo>
                    <a:pt x="76" y="95"/>
                  </a:lnTo>
                  <a:lnTo>
                    <a:pt x="72" y="105"/>
                  </a:lnTo>
                  <a:lnTo>
                    <a:pt x="66" y="112"/>
                  </a:lnTo>
                  <a:lnTo>
                    <a:pt x="60" y="117"/>
                  </a:lnTo>
                  <a:lnTo>
                    <a:pt x="52" y="119"/>
                  </a:lnTo>
                  <a:lnTo>
                    <a:pt x="49" y="119"/>
                  </a:lnTo>
                  <a:lnTo>
                    <a:pt x="43" y="117"/>
                  </a:lnTo>
                  <a:lnTo>
                    <a:pt x="39" y="116"/>
                  </a:lnTo>
                  <a:lnTo>
                    <a:pt x="35" y="112"/>
                  </a:lnTo>
                  <a:lnTo>
                    <a:pt x="31" y="107"/>
                  </a:lnTo>
                  <a:lnTo>
                    <a:pt x="29" y="99"/>
                  </a:lnTo>
                  <a:lnTo>
                    <a:pt x="17" y="39"/>
                  </a:lnTo>
                  <a:lnTo>
                    <a:pt x="0" y="41"/>
                  </a:lnTo>
                  <a:lnTo>
                    <a:pt x="0" y="37"/>
                  </a:lnTo>
                  <a:lnTo>
                    <a:pt x="6" y="34"/>
                  </a:lnTo>
                  <a:lnTo>
                    <a:pt x="12" y="29"/>
                  </a:lnTo>
                  <a:lnTo>
                    <a:pt x="16" y="22"/>
                  </a:lnTo>
                  <a:lnTo>
                    <a:pt x="19" y="15"/>
                  </a:lnTo>
                  <a:lnTo>
                    <a:pt x="23" y="8"/>
                  </a:lnTo>
                  <a:lnTo>
                    <a:pt x="25" y="0"/>
                  </a:lnTo>
                  <a:lnTo>
                    <a:pt x="27" y="0"/>
                  </a:lnTo>
                  <a:close/>
                </a:path>
              </a:pathLst>
            </a:custGeom>
            <a:solidFill>
              <a:srgbClr val="000000"/>
            </a:solidFill>
            <a:ln w="9525">
              <a:solidFill>
                <a:srgbClr val="000000"/>
              </a:solidFill>
              <a:prstDash val="solid"/>
              <a:round/>
              <a:headEnd/>
              <a:tailEnd/>
            </a:ln>
          </p:spPr>
          <p:txBody>
            <a:bodyPr/>
            <a:lstStyle/>
            <a:p>
              <a:endParaRPr lang="en-US"/>
            </a:p>
          </p:txBody>
        </p:sp>
        <p:sp>
          <p:nvSpPr>
            <p:cNvPr id="27018" name="Freeform 343"/>
            <p:cNvSpPr>
              <a:spLocks noEditPoints="1"/>
            </p:cNvSpPr>
            <p:nvPr/>
          </p:nvSpPr>
          <p:spPr bwMode="auto">
            <a:xfrm>
              <a:off x="2571" y="645"/>
              <a:ext cx="45" cy="46"/>
            </a:xfrm>
            <a:custGeom>
              <a:avLst/>
              <a:gdLst>
                <a:gd name="T0" fmla="*/ 15 w 89"/>
                <a:gd name="T1" fmla="*/ 39 h 94"/>
                <a:gd name="T2" fmla="*/ 21 w 89"/>
                <a:gd name="T3" fmla="*/ 58 h 94"/>
                <a:gd name="T4" fmla="*/ 31 w 89"/>
                <a:gd name="T5" fmla="*/ 70 h 94"/>
                <a:gd name="T6" fmla="*/ 39 w 89"/>
                <a:gd name="T7" fmla="*/ 73 h 94"/>
                <a:gd name="T8" fmla="*/ 46 w 89"/>
                <a:gd name="T9" fmla="*/ 77 h 94"/>
                <a:gd name="T10" fmla="*/ 60 w 89"/>
                <a:gd name="T11" fmla="*/ 77 h 94"/>
                <a:gd name="T12" fmla="*/ 68 w 89"/>
                <a:gd name="T13" fmla="*/ 75 h 94"/>
                <a:gd name="T14" fmla="*/ 76 w 89"/>
                <a:gd name="T15" fmla="*/ 70 h 94"/>
                <a:gd name="T16" fmla="*/ 81 w 89"/>
                <a:gd name="T17" fmla="*/ 63 h 94"/>
                <a:gd name="T18" fmla="*/ 85 w 89"/>
                <a:gd name="T19" fmla="*/ 53 h 94"/>
                <a:gd name="T20" fmla="*/ 89 w 89"/>
                <a:gd name="T21" fmla="*/ 53 h 94"/>
                <a:gd name="T22" fmla="*/ 87 w 89"/>
                <a:gd name="T23" fmla="*/ 66 h 94"/>
                <a:gd name="T24" fmla="*/ 85 w 89"/>
                <a:gd name="T25" fmla="*/ 73 h 94"/>
                <a:gd name="T26" fmla="*/ 80 w 89"/>
                <a:gd name="T27" fmla="*/ 80 h 94"/>
                <a:gd name="T28" fmla="*/ 70 w 89"/>
                <a:gd name="T29" fmla="*/ 90 h 94"/>
                <a:gd name="T30" fmla="*/ 62 w 89"/>
                <a:gd name="T31" fmla="*/ 92 h 94"/>
                <a:gd name="T32" fmla="*/ 54 w 89"/>
                <a:gd name="T33" fmla="*/ 94 h 94"/>
                <a:gd name="T34" fmla="*/ 46 w 89"/>
                <a:gd name="T35" fmla="*/ 94 h 94"/>
                <a:gd name="T36" fmla="*/ 37 w 89"/>
                <a:gd name="T37" fmla="*/ 94 h 94"/>
                <a:gd name="T38" fmla="*/ 29 w 89"/>
                <a:gd name="T39" fmla="*/ 90 h 94"/>
                <a:gd name="T40" fmla="*/ 21 w 89"/>
                <a:gd name="T41" fmla="*/ 85 h 94"/>
                <a:gd name="T42" fmla="*/ 13 w 89"/>
                <a:gd name="T43" fmla="*/ 80 h 94"/>
                <a:gd name="T44" fmla="*/ 8 w 89"/>
                <a:gd name="T45" fmla="*/ 73 h 94"/>
                <a:gd name="T46" fmla="*/ 2 w 89"/>
                <a:gd name="T47" fmla="*/ 55 h 94"/>
                <a:gd name="T48" fmla="*/ 0 w 89"/>
                <a:gd name="T49" fmla="*/ 44 h 94"/>
                <a:gd name="T50" fmla="*/ 2 w 89"/>
                <a:gd name="T51" fmla="*/ 34 h 94"/>
                <a:gd name="T52" fmla="*/ 4 w 89"/>
                <a:gd name="T53" fmla="*/ 24 h 94"/>
                <a:gd name="T54" fmla="*/ 10 w 89"/>
                <a:gd name="T55" fmla="*/ 17 h 94"/>
                <a:gd name="T56" fmla="*/ 15 w 89"/>
                <a:gd name="T57" fmla="*/ 10 h 94"/>
                <a:gd name="T58" fmla="*/ 23 w 89"/>
                <a:gd name="T59" fmla="*/ 5 h 94"/>
                <a:gd name="T60" fmla="*/ 41 w 89"/>
                <a:gd name="T61" fmla="*/ 0 h 94"/>
                <a:gd name="T62" fmla="*/ 56 w 89"/>
                <a:gd name="T63" fmla="*/ 0 h 94"/>
                <a:gd name="T64" fmla="*/ 70 w 89"/>
                <a:gd name="T65" fmla="*/ 5 h 94"/>
                <a:gd name="T66" fmla="*/ 80 w 89"/>
                <a:gd name="T67" fmla="*/ 15 h 94"/>
                <a:gd name="T68" fmla="*/ 85 w 89"/>
                <a:gd name="T69" fmla="*/ 31 h 94"/>
                <a:gd name="T70" fmla="*/ 15 w 89"/>
                <a:gd name="T71" fmla="*/ 39 h 94"/>
                <a:gd name="T72" fmla="*/ 13 w 89"/>
                <a:gd name="T73" fmla="*/ 34 h 94"/>
                <a:gd name="T74" fmla="*/ 62 w 89"/>
                <a:gd name="T75" fmla="*/ 27 h 94"/>
                <a:gd name="T76" fmla="*/ 60 w 89"/>
                <a:gd name="T77" fmla="*/ 20 h 94"/>
                <a:gd name="T78" fmla="*/ 56 w 89"/>
                <a:gd name="T79" fmla="*/ 15 h 94"/>
                <a:gd name="T80" fmla="*/ 52 w 89"/>
                <a:gd name="T81" fmla="*/ 12 h 94"/>
                <a:gd name="T82" fmla="*/ 46 w 89"/>
                <a:gd name="T83" fmla="*/ 9 h 94"/>
                <a:gd name="T84" fmla="*/ 41 w 89"/>
                <a:gd name="T85" fmla="*/ 7 h 94"/>
                <a:gd name="T86" fmla="*/ 35 w 89"/>
                <a:gd name="T87" fmla="*/ 7 h 94"/>
                <a:gd name="T88" fmla="*/ 27 w 89"/>
                <a:gd name="T89" fmla="*/ 10 h 94"/>
                <a:gd name="T90" fmla="*/ 19 w 89"/>
                <a:gd name="T91" fmla="*/ 15 h 94"/>
                <a:gd name="T92" fmla="*/ 15 w 89"/>
                <a:gd name="T93" fmla="*/ 24 h 94"/>
                <a:gd name="T94" fmla="*/ 13 w 89"/>
                <a:gd name="T95" fmla="*/ 34 h 94"/>
                <a:gd name="T96" fmla="*/ 13 w 89"/>
                <a:gd name="T97" fmla="*/ 34 h 9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9"/>
                <a:gd name="T148" fmla="*/ 0 h 94"/>
                <a:gd name="T149" fmla="*/ 89 w 89"/>
                <a:gd name="T150" fmla="*/ 94 h 9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9" h="94">
                  <a:moveTo>
                    <a:pt x="15" y="39"/>
                  </a:moveTo>
                  <a:lnTo>
                    <a:pt x="21" y="58"/>
                  </a:lnTo>
                  <a:lnTo>
                    <a:pt x="31" y="70"/>
                  </a:lnTo>
                  <a:lnTo>
                    <a:pt x="39" y="73"/>
                  </a:lnTo>
                  <a:lnTo>
                    <a:pt x="46" y="77"/>
                  </a:lnTo>
                  <a:lnTo>
                    <a:pt x="60" y="77"/>
                  </a:lnTo>
                  <a:lnTo>
                    <a:pt x="68" y="75"/>
                  </a:lnTo>
                  <a:lnTo>
                    <a:pt x="76" y="70"/>
                  </a:lnTo>
                  <a:lnTo>
                    <a:pt x="81" y="63"/>
                  </a:lnTo>
                  <a:lnTo>
                    <a:pt x="85" y="53"/>
                  </a:lnTo>
                  <a:lnTo>
                    <a:pt x="89" y="53"/>
                  </a:lnTo>
                  <a:lnTo>
                    <a:pt x="87" y="66"/>
                  </a:lnTo>
                  <a:lnTo>
                    <a:pt x="85" y="73"/>
                  </a:lnTo>
                  <a:lnTo>
                    <a:pt x="80" y="80"/>
                  </a:lnTo>
                  <a:lnTo>
                    <a:pt x="70" y="90"/>
                  </a:lnTo>
                  <a:lnTo>
                    <a:pt x="62" y="92"/>
                  </a:lnTo>
                  <a:lnTo>
                    <a:pt x="54" y="94"/>
                  </a:lnTo>
                  <a:lnTo>
                    <a:pt x="46" y="94"/>
                  </a:lnTo>
                  <a:lnTo>
                    <a:pt x="37" y="94"/>
                  </a:lnTo>
                  <a:lnTo>
                    <a:pt x="29" y="90"/>
                  </a:lnTo>
                  <a:lnTo>
                    <a:pt x="21" y="85"/>
                  </a:lnTo>
                  <a:lnTo>
                    <a:pt x="13" y="80"/>
                  </a:lnTo>
                  <a:lnTo>
                    <a:pt x="8" y="73"/>
                  </a:lnTo>
                  <a:lnTo>
                    <a:pt x="2" y="55"/>
                  </a:lnTo>
                  <a:lnTo>
                    <a:pt x="0" y="44"/>
                  </a:lnTo>
                  <a:lnTo>
                    <a:pt x="2" y="34"/>
                  </a:lnTo>
                  <a:lnTo>
                    <a:pt x="4" y="24"/>
                  </a:lnTo>
                  <a:lnTo>
                    <a:pt x="10" y="17"/>
                  </a:lnTo>
                  <a:lnTo>
                    <a:pt x="15" y="10"/>
                  </a:lnTo>
                  <a:lnTo>
                    <a:pt x="23" y="5"/>
                  </a:lnTo>
                  <a:lnTo>
                    <a:pt x="41" y="0"/>
                  </a:lnTo>
                  <a:lnTo>
                    <a:pt x="56" y="0"/>
                  </a:lnTo>
                  <a:lnTo>
                    <a:pt x="70" y="5"/>
                  </a:lnTo>
                  <a:lnTo>
                    <a:pt x="80" y="15"/>
                  </a:lnTo>
                  <a:lnTo>
                    <a:pt x="85" y="31"/>
                  </a:lnTo>
                  <a:lnTo>
                    <a:pt x="15" y="39"/>
                  </a:lnTo>
                  <a:close/>
                  <a:moveTo>
                    <a:pt x="13" y="34"/>
                  </a:moveTo>
                  <a:lnTo>
                    <a:pt x="62" y="27"/>
                  </a:lnTo>
                  <a:lnTo>
                    <a:pt x="60" y="20"/>
                  </a:lnTo>
                  <a:lnTo>
                    <a:pt x="56" y="15"/>
                  </a:lnTo>
                  <a:lnTo>
                    <a:pt x="52" y="12"/>
                  </a:lnTo>
                  <a:lnTo>
                    <a:pt x="46" y="9"/>
                  </a:lnTo>
                  <a:lnTo>
                    <a:pt x="41" y="7"/>
                  </a:lnTo>
                  <a:lnTo>
                    <a:pt x="35" y="7"/>
                  </a:lnTo>
                  <a:lnTo>
                    <a:pt x="27" y="10"/>
                  </a:lnTo>
                  <a:lnTo>
                    <a:pt x="19" y="15"/>
                  </a:lnTo>
                  <a:lnTo>
                    <a:pt x="15" y="24"/>
                  </a:lnTo>
                  <a:lnTo>
                    <a:pt x="13" y="34"/>
                  </a:lnTo>
                  <a:close/>
                </a:path>
              </a:pathLst>
            </a:custGeom>
            <a:solidFill>
              <a:srgbClr val="000000"/>
            </a:solidFill>
            <a:ln w="9525">
              <a:solidFill>
                <a:srgbClr val="000000"/>
              </a:solidFill>
              <a:prstDash val="solid"/>
              <a:round/>
              <a:headEnd/>
              <a:tailEnd/>
            </a:ln>
          </p:spPr>
          <p:txBody>
            <a:bodyPr/>
            <a:lstStyle/>
            <a:p>
              <a:endParaRPr lang="en-US"/>
            </a:p>
          </p:txBody>
        </p:sp>
        <p:sp>
          <p:nvSpPr>
            <p:cNvPr id="27019" name="Freeform 344"/>
            <p:cNvSpPr>
              <a:spLocks/>
            </p:cNvSpPr>
            <p:nvPr/>
          </p:nvSpPr>
          <p:spPr bwMode="auto">
            <a:xfrm>
              <a:off x="2616" y="626"/>
              <a:ext cx="36" cy="60"/>
            </a:xfrm>
            <a:custGeom>
              <a:avLst/>
              <a:gdLst>
                <a:gd name="T0" fmla="*/ 29 w 72"/>
                <a:gd name="T1" fmla="*/ 0 h 121"/>
                <a:gd name="T2" fmla="*/ 35 w 72"/>
                <a:gd name="T3" fmla="*/ 29 h 121"/>
                <a:gd name="T4" fmla="*/ 59 w 72"/>
                <a:gd name="T5" fmla="*/ 27 h 121"/>
                <a:gd name="T6" fmla="*/ 61 w 72"/>
                <a:gd name="T7" fmla="*/ 34 h 121"/>
                <a:gd name="T8" fmla="*/ 35 w 72"/>
                <a:gd name="T9" fmla="*/ 35 h 121"/>
                <a:gd name="T10" fmla="*/ 45 w 72"/>
                <a:gd name="T11" fmla="*/ 93 h 121"/>
                <a:gd name="T12" fmla="*/ 47 w 72"/>
                <a:gd name="T13" fmla="*/ 102 h 121"/>
                <a:gd name="T14" fmla="*/ 49 w 72"/>
                <a:gd name="T15" fmla="*/ 105 h 121"/>
                <a:gd name="T16" fmla="*/ 53 w 72"/>
                <a:gd name="T17" fmla="*/ 107 h 121"/>
                <a:gd name="T18" fmla="*/ 57 w 72"/>
                <a:gd name="T19" fmla="*/ 107 h 121"/>
                <a:gd name="T20" fmla="*/ 61 w 72"/>
                <a:gd name="T21" fmla="*/ 107 h 121"/>
                <a:gd name="T22" fmla="*/ 64 w 72"/>
                <a:gd name="T23" fmla="*/ 105 h 121"/>
                <a:gd name="T24" fmla="*/ 66 w 72"/>
                <a:gd name="T25" fmla="*/ 102 h 121"/>
                <a:gd name="T26" fmla="*/ 68 w 72"/>
                <a:gd name="T27" fmla="*/ 98 h 121"/>
                <a:gd name="T28" fmla="*/ 72 w 72"/>
                <a:gd name="T29" fmla="*/ 97 h 121"/>
                <a:gd name="T30" fmla="*/ 68 w 72"/>
                <a:gd name="T31" fmla="*/ 105 h 121"/>
                <a:gd name="T32" fmla="*/ 64 w 72"/>
                <a:gd name="T33" fmla="*/ 114 h 121"/>
                <a:gd name="T34" fmla="*/ 57 w 72"/>
                <a:gd name="T35" fmla="*/ 117 h 121"/>
                <a:gd name="T36" fmla="*/ 49 w 72"/>
                <a:gd name="T37" fmla="*/ 121 h 121"/>
                <a:gd name="T38" fmla="*/ 45 w 72"/>
                <a:gd name="T39" fmla="*/ 121 h 121"/>
                <a:gd name="T40" fmla="*/ 39 w 72"/>
                <a:gd name="T41" fmla="*/ 119 h 121"/>
                <a:gd name="T42" fmla="*/ 35 w 72"/>
                <a:gd name="T43" fmla="*/ 115 h 121"/>
                <a:gd name="T44" fmla="*/ 31 w 72"/>
                <a:gd name="T45" fmla="*/ 112 h 121"/>
                <a:gd name="T46" fmla="*/ 29 w 72"/>
                <a:gd name="T47" fmla="*/ 107 h 121"/>
                <a:gd name="T48" fmla="*/ 26 w 72"/>
                <a:gd name="T49" fmla="*/ 98 h 121"/>
                <a:gd name="T50" fmla="*/ 18 w 72"/>
                <a:gd name="T51" fmla="*/ 37 h 121"/>
                <a:gd name="T52" fmla="*/ 0 w 72"/>
                <a:gd name="T53" fmla="*/ 40 h 121"/>
                <a:gd name="T54" fmla="*/ 0 w 72"/>
                <a:gd name="T55" fmla="*/ 37 h 121"/>
                <a:gd name="T56" fmla="*/ 6 w 72"/>
                <a:gd name="T57" fmla="*/ 32 h 121"/>
                <a:gd name="T58" fmla="*/ 12 w 72"/>
                <a:gd name="T59" fmla="*/ 27 h 121"/>
                <a:gd name="T60" fmla="*/ 18 w 72"/>
                <a:gd name="T61" fmla="*/ 22 h 121"/>
                <a:gd name="T62" fmla="*/ 22 w 72"/>
                <a:gd name="T63" fmla="*/ 15 h 121"/>
                <a:gd name="T64" fmla="*/ 26 w 72"/>
                <a:gd name="T65" fmla="*/ 8 h 121"/>
                <a:gd name="T66" fmla="*/ 27 w 72"/>
                <a:gd name="T67" fmla="*/ 0 h 121"/>
                <a:gd name="T68" fmla="*/ 29 w 72"/>
                <a:gd name="T69" fmla="*/ 0 h 1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2"/>
                <a:gd name="T106" fmla="*/ 0 h 121"/>
                <a:gd name="T107" fmla="*/ 72 w 72"/>
                <a:gd name="T108" fmla="*/ 121 h 1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2" h="121">
                  <a:moveTo>
                    <a:pt x="29" y="0"/>
                  </a:moveTo>
                  <a:lnTo>
                    <a:pt x="35" y="29"/>
                  </a:lnTo>
                  <a:lnTo>
                    <a:pt x="59" y="27"/>
                  </a:lnTo>
                  <a:lnTo>
                    <a:pt x="61" y="34"/>
                  </a:lnTo>
                  <a:lnTo>
                    <a:pt x="35" y="35"/>
                  </a:lnTo>
                  <a:lnTo>
                    <a:pt x="45" y="93"/>
                  </a:lnTo>
                  <a:lnTo>
                    <a:pt x="47" y="102"/>
                  </a:lnTo>
                  <a:lnTo>
                    <a:pt x="49" y="105"/>
                  </a:lnTo>
                  <a:lnTo>
                    <a:pt x="53" y="107"/>
                  </a:lnTo>
                  <a:lnTo>
                    <a:pt x="57" y="107"/>
                  </a:lnTo>
                  <a:lnTo>
                    <a:pt x="61" y="107"/>
                  </a:lnTo>
                  <a:lnTo>
                    <a:pt x="64" y="105"/>
                  </a:lnTo>
                  <a:lnTo>
                    <a:pt x="66" y="102"/>
                  </a:lnTo>
                  <a:lnTo>
                    <a:pt x="68" y="98"/>
                  </a:lnTo>
                  <a:lnTo>
                    <a:pt x="72" y="97"/>
                  </a:lnTo>
                  <a:lnTo>
                    <a:pt x="68" y="105"/>
                  </a:lnTo>
                  <a:lnTo>
                    <a:pt x="64" y="114"/>
                  </a:lnTo>
                  <a:lnTo>
                    <a:pt x="57" y="117"/>
                  </a:lnTo>
                  <a:lnTo>
                    <a:pt x="49" y="121"/>
                  </a:lnTo>
                  <a:lnTo>
                    <a:pt x="45" y="121"/>
                  </a:lnTo>
                  <a:lnTo>
                    <a:pt x="39" y="119"/>
                  </a:lnTo>
                  <a:lnTo>
                    <a:pt x="35" y="115"/>
                  </a:lnTo>
                  <a:lnTo>
                    <a:pt x="31" y="112"/>
                  </a:lnTo>
                  <a:lnTo>
                    <a:pt x="29" y="107"/>
                  </a:lnTo>
                  <a:lnTo>
                    <a:pt x="26" y="98"/>
                  </a:lnTo>
                  <a:lnTo>
                    <a:pt x="18" y="37"/>
                  </a:lnTo>
                  <a:lnTo>
                    <a:pt x="0" y="40"/>
                  </a:lnTo>
                  <a:lnTo>
                    <a:pt x="0" y="37"/>
                  </a:lnTo>
                  <a:lnTo>
                    <a:pt x="6" y="32"/>
                  </a:lnTo>
                  <a:lnTo>
                    <a:pt x="12" y="27"/>
                  </a:lnTo>
                  <a:lnTo>
                    <a:pt x="18" y="22"/>
                  </a:lnTo>
                  <a:lnTo>
                    <a:pt x="22" y="15"/>
                  </a:lnTo>
                  <a:lnTo>
                    <a:pt x="26" y="8"/>
                  </a:lnTo>
                  <a:lnTo>
                    <a:pt x="27" y="0"/>
                  </a:lnTo>
                  <a:lnTo>
                    <a:pt x="29" y="0"/>
                  </a:lnTo>
                  <a:close/>
                </a:path>
              </a:pathLst>
            </a:custGeom>
            <a:solidFill>
              <a:srgbClr val="000000"/>
            </a:solidFill>
            <a:ln w="9525">
              <a:solidFill>
                <a:srgbClr val="000000"/>
              </a:solidFill>
              <a:prstDash val="solid"/>
              <a:round/>
              <a:headEnd/>
              <a:tailEnd/>
            </a:ln>
          </p:spPr>
          <p:txBody>
            <a:bodyPr/>
            <a:lstStyle/>
            <a:p>
              <a:endParaRPr lang="en-US"/>
            </a:p>
          </p:txBody>
        </p:sp>
        <p:sp>
          <p:nvSpPr>
            <p:cNvPr id="27020" name="Freeform 345"/>
            <p:cNvSpPr>
              <a:spLocks noEditPoints="1"/>
            </p:cNvSpPr>
            <p:nvPr/>
          </p:nvSpPr>
          <p:spPr bwMode="auto">
            <a:xfrm>
              <a:off x="2651" y="612"/>
              <a:ext cx="31" cy="71"/>
            </a:xfrm>
            <a:custGeom>
              <a:avLst/>
              <a:gdLst>
                <a:gd name="T0" fmla="*/ 18 w 62"/>
                <a:gd name="T1" fmla="*/ 0 h 142"/>
                <a:gd name="T2" fmla="*/ 24 w 62"/>
                <a:gd name="T3" fmla="*/ 0 h 142"/>
                <a:gd name="T4" fmla="*/ 27 w 62"/>
                <a:gd name="T5" fmla="*/ 2 h 142"/>
                <a:gd name="T6" fmla="*/ 29 w 62"/>
                <a:gd name="T7" fmla="*/ 5 h 142"/>
                <a:gd name="T8" fmla="*/ 31 w 62"/>
                <a:gd name="T9" fmla="*/ 9 h 142"/>
                <a:gd name="T10" fmla="*/ 31 w 62"/>
                <a:gd name="T11" fmla="*/ 14 h 142"/>
                <a:gd name="T12" fmla="*/ 29 w 62"/>
                <a:gd name="T13" fmla="*/ 17 h 142"/>
                <a:gd name="T14" fmla="*/ 25 w 62"/>
                <a:gd name="T15" fmla="*/ 19 h 142"/>
                <a:gd name="T16" fmla="*/ 22 w 62"/>
                <a:gd name="T17" fmla="*/ 21 h 142"/>
                <a:gd name="T18" fmla="*/ 18 w 62"/>
                <a:gd name="T19" fmla="*/ 21 h 142"/>
                <a:gd name="T20" fmla="*/ 12 w 62"/>
                <a:gd name="T21" fmla="*/ 19 h 142"/>
                <a:gd name="T22" fmla="*/ 10 w 62"/>
                <a:gd name="T23" fmla="*/ 16 h 142"/>
                <a:gd name="T24" fmla="*/ 8 w 62"/>
                <a:gd name="T25" fmla="*/ 12 h 142"/>
                <a:gd name="T26" fmla="*/ 8 w 62"/>
                <a:gd name="T27" fmla="*/ 9 h 142"/>
                <a:gd name="T28" fmla="*/ 10 w 62"/>
                <a:gd name="T29" fmla="*/ 4 h 142"/>
                <a:gd name="T30" fmla="*/ 14 w 62"/>
                <a:gd name="T31" fmla="*/ 2 h 142"/>
                <a:gd name="T32" fmla="*/ 18 w 62"/>
                <a:gd name="T33" fmla="*/ 0 h 142"/>
                <a:gd name="T34" fmla="*/ 18 w 62"/>
                <a:gd name="T35" fmla="*/ 0 h 142"/>
                <a:gd name="T36" fmla="*/ 33 w 62"/>
                <a:gd name="T37" fmla="*/ 46 h 142"/>
                <a:gd name="T38" fmla="*/ 43 w 62"/>
                <a:gd name="T39" fmla="*/ 120 h 142"/>
                <a:gd name="T40" fmla="*/ 45 w 62"/>
                <a:gd name="T41" fmla="*/ 126 h 142"/>
                <a:gd name="T42" fmla="*/ 47 w 62"/>
                <a:gd name="T43" fmla="*/ 130 h 142"/>
                <a:gd name="T44" fmla="*/ 49 w 62"/>
                <a:gd name="T45" fmla="*/ 131 h 142"/>
                <a:gd name="T46" fmla="*/ 51 w 62"/>
                <a:gd name="T47" fmla="*/ 133 h 142"/>
                <a:gd name="T48" fmla="*/ 55 w 62"/>
                <a:gd name="T49" fmla="*/ 135 h 142"/>
                <a:gd name="T50" fmla="*/ 60 w 62"/>
                <a:gd name="T51" fmla="*/ 133 h 142"/>
                <a:gd name="T52" fmla="*/ 62 w 62"/>
                <a:gd name="T53" fmla="*/ 137 h 142"/>
                <a:gd name="T54" fmla="*/ 12 w 62"/>
                <a:gd name="T55" fmla="*/ 142 h 142"/>
                <a:gd name="T56" fmla="*/ 12 w 62"/>
                <a:gd name="T57" fmla="*/ 138 h 142"/>
                <a:gd name="T58" fmla="*/ 18 w 62"/>
                <a:gd name="T59" fmla="*/ 138 h 142"/>
                <a:gd name="T60" fmla="*/ 22 w 62"/>
                <a:gd name="T61" fmla="*/ 137 h 142"/>
                <a:gd name="T62" fmla="*/ 24 w 62"/>
                <a:gd name="T63" fmla="*/ 135 h 142"/>
                <a:gd name="T64" fmla="*/ 25 w 62"/>
                <a:gd name="T65" fmla="*/ 131 h 142"/>
                <a:gd name="T66" fmla="*/ 25 w 62"/>
                <a:gd name="T67" fmla="*/ 128 h 142"/>
                <a:gd name="T68" fmla="*/ 25 w 62"/>
                <a:gd name="T69" fmla="*/ 121 h 142"/>
                <a:gd name="T70" fmla="*/ 20 w 62"/>
                <a:gd name="T71" fmla="*/ 85 h 142"/>
                <a:gd name="T72" fmla="*/ 20 w 62"/>
                <a:gd name="T73" fmla="*/ 74 h 142"/>
                <a:gd name="T74" fmla="*/ 18 w 62"/>
                <a:gd name="T75" fmla="*/ 67 h 142"/>
                <a:gd name="T76" fmla="*/ 16 w 62"/>
                <a:gd name="T77" fmla="*/ 65 h 142"/>
                <a:gd name="T78" fmla="*/ 14 w 62"/>
                <a:gd name="T79" fmla="*/ 63 h 142"/>
                <a:gd name="T80" fmla="*/ 12 w 62"/>
                <a:gd name="T81" fmla="*/ 62 h 142"/>
                <a:gd name="T82" fmla="*/ 10 w 62"/>
                <a:gd name="T83" fmla="*/ 62 h 142"/>
                <a:gd name="T84" fmla="*/ 6 w 62"/>
                <a:gd name="T85" fmla="*/ 63 h 142"/>
                <a:gd name="T86" fmla="*/ 2 w 62"/>
                <a:gd name="T87" fmla="*/ 65 h 142"/>
                <a:gd name="T88" fmla="*/ 0 w 62"/>
                <a:gd name="T89" fmla="*/ 62 h 142"/>
                <a:gd name="T90" fmla="*/ 29 w 62"/>
                <a:gd name="T91" fmla="*/ 46 h 142"/>
                <a:gd name="T92" fmla="*/ 33 w 62"/>
                <a:gd name="T93" fmla="*/ 46 h 14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2"/>
                <a:gd name="T142" fmla="*/ 0 h 142"/>
                <a:gd name="T143" fmla="*/ 62 w 62"/>
                <a:gd name="T144" fmla="*/ 142 h 14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2" h="142">
                  <a:moveTo>
                    <a:pt x="18" y="0"/>
                  </a:moveTo>
                  <a:lnTo>
                    <a:pt x="24" y="0"/>
                  </a:lnTo>
                  <a:lnTo>
                    <a:pt x="27" y="2"/>
                  </a:lnTo>
                  <a:lnTo>
                    <a:pt x="29" y="5"/>
                  </a:lnTo>
                  <a:lnTo>
                    <a:pt x="31" y="9"/>
                  </a:lnTo>
                  <a:lnTo>
                    <a:pt x="31" y="14"/>
                  </a:lnTo>
                  <a:lnTo>
                    <a:pt x="29" y="17"/>
                  </a:lnTo>
                  <a:lnTo>
                    <a:pt x="25" y="19"/>
                  </a:lnTo>
                  <a:lnTo>
                    <a:pt x="22" y="21"/>
                  </a:lnTo>
                  <a:lnTo>
                    <a:pt x="18" y="21"/>
                  </a:lnTo>
                  <a:lnTo>
                    <a:pt x="12" y="19"/>
                  </a:lnTo>
                  <a:lnTo>
                    <a:pt x="10" y="16"/>
                  </a:lnTo>
                  <a:lnTo>
                    <a:pt x="8" y="12"/>
                  </a:lnTo>
                  <a:lnTo>
                    <a:pt x="8" y="9"/>
                  </a:lnTo>
                  <a:lnTo>
                    <a:pt x="10" y="4"/>
                  </a:lnTo>
                  <a:lnTo>
                    <a:pt x="14" y="2"/>
                  </a:lnTo>
                  <a:lnTo>
                    <a:pt x="18" y="0"/>
                  </a:lnTo>
                  <a:close/>
                  <a:moveTo>
                    <a:pt x="33" y="46"/>
                  </a:moveTo>
                  <a:lnTo>
                    <a:pt x="43" y="120"/>
                  </a:lnTo>
                  <a:lnTo>
                    <a:pt x="45" y="126"/>
                  </a:lnTo>
                  <a:lnTo>
                    <a:pt x="47" y="130"/>
                  </a:lnTo>
                  <a:lnTo>
                    <a:pt x="49" y="131"/>
                  </a:lnTo>
                  <a:lnTo>
                    <a:pt x="51" y="133"/>
                  </a:lnTo>
                  <a:lnTo>
                    <a:pt x="55" y="135"/>
                  </a:lnTo>
                  <a:lnTo>
                    <a:pt x="60" y="133"/>
                  </a:lnTo>
                  <a:lnTo>
                    <a:pt x="62" y="137"/>
                  </a:lnTo>
                  <a:lnTo>
                    <a:pt x="12" y="142"/>
                  </a:lnTo>
                  <a:lnTo>
                    <a:pt x="12" y="138"/>
                  </a:lnTo>
                  <a:lnTo>
                    <a:pt x="18" y="138"/>
                  </a:lnTo>
                  <a:lnTo>
                    <a:pt x="22" y="137"/>
                  </a:lnTo>
                  <a:lnTo>
                    <a:pt x="24" y="135"/>
                  </a:lnTo>
                  <a:lnTo>
                    <a:pt x="25" y="131"/>
                  </a:lnTo>
                  <a:lnTo>
                    <a:pt x="25" y="128"/>
                  </a:lnTo>
                  <a:lnTo>
                    <a:pt x="25" y="121"/>
                  </a:lnTo>
                  <a:lnTo>
                    <a:pt x="20" y="85"/>
                  </a:lnTo>
                  <a:lnTo>
                    <a:pt x="20" y="74"/>
                  </a:lnTo>
                  <a:lnTo>
                    <a:pt x="18" y="67"/>
                  </a:lnTo>
                  <a:lnTo>
                    <a:pt x="16" y="65"/>
                  </a:lnTo>
                  <a:lnTo>
                    <a:pt x="14" y="63"/>
                  </a:lnTo>
                  <a:lnTo>
                    <a:pt x="12" y="62"/>
                  </a:lnTo>
                  <a:lnTo>
                    <a:pt x="10" y="62"/>
                  </a:lnTo>
                  <a:lnTo>
                    <a:pt x="6" y="63"/>
                  </a:lnTo>
                  <a:lnTo>
                    <a:pt x="2" y="65"/>
                  </a:lnTo>
                  <a:lnTo>
                    <a:pt x="0" y="62"/>
                  </a:lnTo>
                  <a:lnTo>
                    <a:pt x="29" y="46"/>
                  </a:lnTo>
                  <a:lnTo>
                    <a:pt x="33" y="46"/>
                  </a:lnTo>
                  <a:close/>
                </a:path>
              </a:pathLst>
            </a:custGeom>
            <a:solidFill>
              <a:srgbClr val="000000"/>
            </a:solidFill>
            <a:ln w="9525">
              <a:solidFill>
                <a:srgbClr val="000000"/>
              </a:solidFill>
              <a:prstDash val="solid"/>
              <a:round/>
              <a:headEnd/>
              <a:tailEnd/>
            </a:ln>
          </p:spPr>
          <p:txBody>
            <a:bodyPr/>
            <a:lstStyle/>
            <a:p>
              <a:endParaRPr lang="en-US"/>
            </a:p>
          </p:txBody>
        </p:sp>
        <p:sp>
          <p:nvSpPr>
            <p:cNvPr id="27021" name="Freeform 346"/>
            <p:cNvSpPr>
              <a:spLocks/>
            </p:cNvSpPr>
            <p:nvPr/>
          </p:nvSpPr>
          <p:spPr bwMode="auto">
            <a:xfrm>
              <a:off x="2685" y="632"/>
              <a:ext cx="44" cy="47"/>
            </a:xfrm>
            <a:custGeom>
              <a:avLst/>
              <a:gdLst>
                <a:gd name="T0" fmla="*/ 88 w 88"/>
                <a:gd name="T1" fmla="*/ 55 h 96"/>
                <a:gd name="T2" fmla="*/ 88 w 88"/>
                <a:gd name="T3" fmla="*/ 64 h 96"/>
                <a:gd name="T4" fmla="*/ 84 w 88"/>
                <a:gd name="T5" fmla="*/ 72 h 96"/>
                <a:gd name="T6" fmla="*/ 76 w 88"/>
                <a:gd name="T7" fmla="*/ 84 h 96"/>
                <a:gd name="T8" fmla="*/ 64 w 88"/>
                <a:gd name="T9" fmla="*/ 92 h 96"/>
                <a:gd name="T10" fmla="*/ 51 w 88"/>
                <a:gd name="T11" fmla="*/ 96 h 96"/>
                <a:gd name="T12" fmla="*/ 43 w 88"/>
                <a:gd name="T13" fmla="*/ 96 h 96"/>
                <a:gd name="T14" fmla="*/ 33 w 88"/>
                <a:gd name="T15" fmla="*/ 94 h 96"/>
                <a:gd name="T16" fmla="*/ 26 w 88"/>
                <a:gd name="T17" fmla="*/ 91 h 96"/>
                <a:gd name="T18" fmla="*/ 18 w 88"/>
                <a:gd name="T19" fmla="*/ 86 h 96"/>
                <a:gd name="T20" fmla="*/ 12 w 88"/>
                <a:gd name="T21" fmla="*/ 79 h 96"/>
                <a:gd name="T22" fmla="*/ 6 w 88"/>
                <a:gd name="T23" fmla="*/ 72 h 96"/>
                <a:gd name="T24" fmla="*/ 0 w 88"/>
                <a:gd name="T25" fmla="*/ 52 h 96"/>
                <a:gd name="T26" fmla="*/ 0 w 88"/>
                <a:gd name="T27" fmla="*/ 41 h 96"/>
                <a:gd name="T28" fmla="*/ 2 w 88"/>
                <a:gd name="T29" fmla="*/ 33 h 96"/>
                <a:gd name="T30" fmla="*/ 6 w 88"/>
                <a:gd name="T31" fmla="*/ 24 h 96"/>
                <a:gd name="T32" fmla="*/ 12 w 88"/>
                <a:gd name="T33" fmla="*/ 16 h 96"/>
                <a:gd name="T34" fmla="*/ 26 w 88"/>
                <a:gd name="T35" fmla="*/ 6 h 96"/>
                <a:gd name="T36" fmla="*/ 45 w 88"/>
                <a:gd name="T37" fmla="*/ 0 h 96"/>
                <a:gd name="T38" fmla="*/ 59 w 88"/>
                <a:gd name="T39" fmla="*/ 0 h 96"/>
                <a:gd name="T40" fmla="*/ 70 w 88"/>
                <a:gd name="T41" fmla="*/ 6 h 96"/>
                <a:gd name="T42" fmla="*/ 78 w 88"/>
                <a:gd name="T43" fmla="*/ 12 h 96"/>
                <a:gd name="T44" fmla="*/ 82 w 88"/>
                <a:gd name="T45" fmla="*/ 19 h 96"/>
                <a:gd name="T46" fmla="*/ 82 w 88"/>
                <a:gd name="T47" fmla="*/ 23 h 96"/>
                <a:gd name="T48" fmla="*/ 80 w 88"/>
                <a:gd name="T49" fmla="*/ 24 h 96"/>
                <a:gd name="T50" fmla="*/ 76 w 88"/>
                <a:gd name="T51" fmla="*/ 26 h 96"/>
                <a:gd name="T52" fmla="*/ 72 w 88"/>
                <a:gd name="T53" fmla="*/ 28 h 96"/>
                <a:gd name="T54" fmla="*/ 66 w 88"/>
                <a:gd name="T55" fmla="*/ 28 h 96"/>
                <a:gd name="T56" fmla="*/ 62 w 88"/>
                <a:gd name="T57" fmla="*/ 24 h 96"/>
                <a:gd name="T58" fmla="*/ 61 w 88"/>
                <a:gd name="T59" fmla="*/ 23 h 96"/>
                <a:gd name="T60" fmla="*/ 59 w 88"/>
                <a:gd name="T61" fmla="*/ 18 h 96"/>
                <a:gd name="T62" fmla="*/ 57 w 88"/>
                <a:gd name="T63" fmla="*/ 12 h 96"/>
                <a:gd name="T64" fmla="*/ 53 w 88"/>
                <a:gd name="T65" fmla="*/ 9 h 96"/>
                <a:gd name="T66" fmla="*/ 47 w 88"/>
                <a:gd name="T67" fmla="*/ 7 h 96"/>
                <a:gd name="T68" fmla="*/ 41 w 88"/>
                <a:gd name="T69" fmla="*/ 7 h 96"/>
                <a:gd name="T70" fmla="*/ 31 w 88"/>
                <a:gd name="T71" fmla="*/ 9 h 96"/>
                <a:gd name="T72" fmla="*/ 24 w 88"/>
                <a:gd name="T73" fmla="*/ 16 h 96"/>
                <a:gd name="T74" fmla="*/ 20 w 88"/>
                <a:gd name="T75" fmla="*/ 28 h 96"/>
                <a:gd name="T76" fmla="*/ 18 w 88"/>
                <a:gd name="T77" fmla="*/ 41 h 96"/>
                <a:gd name="T78" fmla="*/ 22 w 88"/>
                <a:gd name="T79" fmla="*/ 57 h 96"/>
                <a:gd name="T80" fmla="*/ 31 w 88"/>
                <a:gd name="T81" fmla="*/ 70 h 96"/>
                <a:gd name="T82" fmla="*/ 43 w 88"/>
                <a:gd name="T83" fmla="*/ 79 h 96"/>
                <a:gd name="T84" fmla="*/ 57 w 88"/>
                <a:gd name="T85" fmla="*/ 81 h 96"/>
                <a:gd name="T86" fmla="*/ 66 w 88"/>
                <a:gd name="T87" fmla="*/ 77 h 96"/>
                <a:gd name="T88" fmla="*/ 76 w 88"/>
                <a:gd name="T89" fmla="*/ 72 h 96"/>
                <a:gd name="T90" fmla="*/ 80 w 88"/>
                <a:gd name="T91" fmla="*/ 65 h 96"/>
                <a:gd name="T92" fmla="*/ 86 w 88"/>
                <a:gd name="T93" fmla="*/ 53 h 96"/>
                <a:gd name="T94" fmla="*/ 88 w 88"/>
                <a:gd name="T95" fmla="*/ 55 h 9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8"/>
                <a:gd name="T145" fmla="*/ 0 h 96"/>
                <a:gd name="T146" fmla="*/ 88 w 88"/>
                <a:gd name="T147" fmla="*/ 96 h 9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8" h="96">
                  <a:moveTo>
                    <a:pt x="88" y="55"/>
                  </a:moveTo>
                  <a:lnTo>
                    <a:pt x="88" y="64"/>
                  </a:lnTo>
                  <a:lnTo>
                    <a:pt x="84" y="72"/>
                  </a:lnTo>
                  <a:lnTo>
                    <a:pt x="76" y="84"/>
                  </a:lnTo>
                  <a:lnTo>
                    <a:pt x="64" y="92"/>
                  </a:lnTo>
                  <a:lnTo>
                    <a:pt x="51" y="96"/>
                  </a:lnTo>
                  <a:lnTo>
                    <a:pt x="43" y="96"/>
                  </a:lnTo>
                  <a:lnTo>
                    <a:pt x="33" y="94"/>
                  </a:lnTo>
                  <a:lnTo>
                    <a:pt x="26" y="91"/>
                  </a:lnTo>
                  <a:lnTo>
                    <a:pt x="18" y="86"/>
                  </a:lnTo>
                  <a:lnTo>
                    <a:pt x="12" y="79"/>
                  </a:lnTo>
                  <a:lnTo>
                    <a:pt x="6" y="72"/>
                  </a:lnTo>
                  <a:lnTo>
                    <a:pt x="0" y="52"/>
                  </a:lnTo>
                  <a:lnTo>
                    <a:pt x="0" y="41"/>
                  </a:lnTo>
                  <a:lnTo>
                    <a:pt x="2" y="33"/>
                  </a:lnTo>
                  <a:lnTo>
                    <a:pt x="6" y="24"/>
                  </a:lnTo>
                  <a:lnTo>
                    <a:pt x="12" y="16"/>
                  </a:lnTo>
                  <a:lnTo>
                    <a:pt x="26" y="6"/>
                  </a:lnTo>
                  <a:lnTo>
                    <a:pt x="45" y="0"/>
                  </a:lnTo>
                  <a:lnTo>
                    <a:pt x="59" y="0"/>
                  </a:lnTo>
                  <a:lnTo>
                    <a:pt x="70" y="6"/>
                  </a:lnTo>
                  <a:lnTo>
                    <a:pt x="78" y="12"/>
                  </a:lnTo>
                  <a:lnTo>
                    <a:pt x="82" y="19"/>
                  </a:lnTo>
                  <a:lnTo>
                    <a:pt x="82" y="23"/>
                  </a:lnTo>
                  <a:lnTo>
                    <a:pt x="80" y="24"/>
                  </a:lnTo>
                  <a:lnTo>
                    <a:pt x="76" y="26"/>
                  </a:lnTo>
                  <a:lnTo>
                    <a:pt x="72" y="28"/>
                  </a:lnTo>
                  <a:lnTo>
                    <a:pt x="66" y="28"/>
                  </a:lnTo>
                  <a:lnTo>
                    <a:pt x="62" y="24"/>
                  </a:lnTo>
                  <a:lnTo>
                    <a:pt x="61" y="23"/>
                  </a:lnTo>
                  <a:lnTo>
                    <a:pt x="59" y="18"/>
                  </a:lnTo>
                  <a:lnTo>
                    <a:pt x="57" y="12"/>
                  </a:lnTo>
                  <a:lnTo>
                    <a:pt x="53" y="9"/>
                  </a:lnTo>
                  <a:lnTo>
                    <a:pt x="47" y="7"/>
                  </a:lnTo>
                  <a:lnTo>
                    <a:pt x="41" y="7"/>
                  </a:lnTo>
                  <a:lnTo>
                    <a:pt x="31" y="9"/>
                  </a:lnTo>
                  <a:lnTo>
                    <a:pt x="24" y="16"/>
                  </a:lnTo>
                  <a:lnTo>
                    <a:pt x="20" y="28"/>
                  </a:lnTo>
                  <a:lnTo>
                    <a:pt x="18" y="41"/>
                  </a:lnTo>
                  <a:lnTo>
                    <a:pt x="22" y="57"/>
                  </a:lnTo>
                  <a:lnTo>
                    <a:pt x="31" y="70"/>
                  </a:lnTo>
                  <a:lnTo>
                    <a:pt x="43" y="79"/>
                  </a:lnTo>
                  <a:lnTo>
                    <a:pt x="57" y="81"/>
                  </a:lnTo>
                  <a:lnTo>
                    <a:pt x="66" y="77"/>
                  </a:lnTo>
                  <a:lnTo>
                    <a:pt x="76" y="72"/>
                  </a:lnTo>
                  <a:lnTo>
                    <a:pt x="80" y="65"/>
                  </a:lnTo>
                  <a:lnTo>
                    <a:pt x="86" y="53"/>
                  </a:lnTo>
                  <a:lnTo>
                    <a:pt x="88" y="55"/>
                  </a:lnTo>
                  <a:close/>
                </a:path>
              </a:pathLst>
            </a:custGeom>
            <a:solidFill>
              <a:srgbClr val="000000"/>
            </a:solidFill>
            <a:ln w="9525">
              <a:solidFill>
                <a:srgbClr val="000000"/>
              </a:solidFill>
              <a:prstDash val="solid"/>
              <a:round/>
              <a:headEnd/>
              <a:tailEnd/>
            </a:ln>
          </p:spPr>
          <p:txBody>
            <a:bodyPr/>
            <a:lstStyle/>
            <a:p>
              <a:endParaRPr lang="en-US"/>
            </a:p>
          </p:txBody>
        </p:sp>
        <p:sp>
          <p:nvSpPr>
            <p:cNvPr id="27022" name="Freeform 347"/>
            <p:cNvSpPr>
              <a:spLocks/>
            </p:cNvSpPr>
            <p:nvPr/>
          </p:nvSpPr>
          <p:spPr bwMode="auto">
            <a:xfrm>
              <a:off x="2737" y="627"/>
              <a:ext cx="37" cy="49"/>
            </a:xfrm>
            <a:custGeom>
              <a:avLst/>
              <a:gdLst>
                <a:gd name="T0" fmla="*/ 61 w 74"/>
                <a:gd name="T1" fmla="*/ 0 h 99"/>
                <a:gd name="T2" fmla="*/ 63 w 74"/>
                <a:gd name="T3" fmla="*/ 31 h 99"/>
                <a:gd name="T4" fmla="*/ 59 w 74"/>
                <a:gd name="T5" fmla="*/ 31 h 99"/>
                <a:gd name="T6" fmla="*/ 53 w 74"/>
                <a:gd name="T7" fmla="*/ 19 h 99"/>
                <a:gd name="T8" fmla="*/ 47 w 74"/>
                <a:gd name="T9" fmla="*/ 12 h 99"/>
                <a:gd name="T10" fmla="*/ 39 w 74"/>
                <a:gd name="T11" fmla="*/ 9 h 99"/>
                <a:gd name="T12" fmla="*/ 29 w 74"/>
                <a:gd name="T13" fmla="*/ 9 h 99"/>
                <a:gd name="T14" fmla="*/ 22 w 74"/>
                <a:gd name="T15" fmla="*/ 10 h 99"/>
                <a:gd name="T16" fmla="*/ 18 w 74"/>
                <a:gd name="T17" fmla="*/ 14 h 99"/>
                <a:gd name="T18" fmla="*/ 14 w 74"/>
                <a:gd name="T19" fmla="*/ 17 h 99"/>
                <a:gd name="T20" fmla="*/ 12 w 74"/>
                <a:gd name="T21" fmla="*/ 22 h 99"/>
                <a:gd name="T22" fmla="*/ 14 w 74"/>
                <a:gd name="T23" fmla="*/ 28 h 99"/>
                <a:gd name="T24" fmla="*/ 18 w 74"/>
                <a:gd name="T25" fmla="*/ 31 h 99"/>
                <a:gd name="T26" fmla="*/ 24 w 74"/>
                <a:gd name="T27" fmla="*/ 34 h 99"/>
                <a:gd name="T28" fmla="*/ 31 w 74"/>
                <a:gd name="T29" fmla="*/ 38 h 99"/>
                <a:gd name="T30" fmla="*/ 49 w 74"/>
                <a:gd name="T31" fmla="*/ 45 h 99"/>
                <a:gd name="T32" fmla="*/ 59 w 74"/>
                <a:gd name="T33" fmla="*/ 50 h 99"/>
                <a:gd name="T34" fmla="*/ 68 w 74"/>
                <a:gd name="T35" fmla="*/ 55 h 99"/>
                <a:gd name="T36" fmla="*/ 72 w 74"/>
                <a:gd name="T37" fmla="*/ 60 h 99"/>
                <a:gd name="T38" fmla="*/ 74 w 74"/>
                <a:gd name="T39" fmla="*/ 68 h 99"/>
                <a:gd name="T40" fmla="*/ 74 w 74"/>
                <a:gd name="T41" fmla="*/ 74 h 99"/>
                <a:gd name="T42" fmla="*/ 74 w 74"/>
                <a:gd name="T43" fmla="*/ 79 h 99"/>
                <a:gd name="T44" fmla="*/ 66 w 74"/>
                <a:gd name="T45" fmla="*/ 89 h 99"/>
                <a:gd name="T46" fmla="*/ 57 w 74"/>
                <a:gd name="T47" fmla="*/ 96 h 99"/>
                <a:gd name="T48" fmla="*/ 43 w 74"/>
                <a:gd name="T49" fmla="*/ 97 h 99"/>
                <a:gd name="T50" fmla="*/ 33 w 74"/>
                <a:gd name="T51" fmla="*/ 97 h 99"/>
                <a:gd name="T52" fmla="*/ 22 w 74"/>
                <a:gd name="T53" fmla="*/ 97 h 99"/>
                <a:gd name="T54" fmla="*/ 18 w 74"/>
                <a:gd name="T55" fmla="*/ 96 h 99"/>
                <a:gd name="T56" fmla="*/ 16 w 74"/>
                <a:gd name="T57" fmla="*/ 96 h 99"/>
                <a:gd name="T58" fmla="*/ 14 w 74"/>
                <a:gd name="T59" fmla="*/ 97 h 99"/>
                <a:gd name="T60" fmla="*/ 12 w 74"/>
                <a:gd name="T61" fmla="*/ 99 h 99"/>
                <a:gd name="T62" fmla="*/ 8 w 74"/>
                <a:gd name="T63" fmla="*/ 99 h 99"/>
                <a:gd name="T64" fmla="*/ 4 w 74"/>
                <a:gd name="T65" fmla="*/ 67 h 99"/>
                <a:gd name="T66" fmla="*/ 8 w 74"/>
                <a:gd name="T67" fmla="*/ 67 h 99"/>
                <a:gd name="T68" fmla="*/ 14 w 74"/>
                <a:gd name="T69" fmla="*/ 79 h 99"/>
                <a:gd name="T70" fmla="*/ 22 w 74"/>
                <a:gd name="T71" fmla="*/ 87 h 99"/>
                <a:gd name="T72" fmla="*/ 33 w 74"/>
                <a:gd name="T73" fmla="*/ 91 h 99"/>
                <a:gd name="T74" fmla="*/ 43 w 74"/>
                <a:gd name="T75" fmla="*/ 92 h 99"/>
                <a:gd name="T76" fmla="*/ 51 w 74"/>
                <a:gd name="T77" fmla="*/ 91 h 99"/>
                <a:gd name="T78" fmla="*/ 55 w 74"/>
                <a:gd name="T79" fmla="*/ 87 h 99"/>
                <a:gd name="T80" fmla="*/ 59 w 74"/>
                <a:gd name="T81" fmla="*/ 82 h 99"/>
                <a:gd name="T82" fmla="*/ 59 w 74"/>
                <a:gd name="T83" fmla="*/ 77 h 99"/>
                <a:gd name="T84" fmla="*/ 57 w 74"/>
                <a:gd name="T85" fmla="*/ 70 h 99"/>
                <a:gd name="T86" fmla="*/ 53 w 74"/>
                <a:gd name="T87" fmla="*/ 67 h 99"/>
                <a:gd name="T88" fmla="*/ 45 w 74"/>
                <a:gd name="T89" fmla="*/ 62 h 99"/>
                <a:gd name="T90" fmla="*/ 29 w 74"/>
                <a:gd name="T91" fmla="*/ 56 h 99"/>
                <a:gd name="T92" fmla="*/ 16 w 74"/>
                <a:gd name="T93" fmla="*/ 51 h 99"/>
                <a:gd name="T94" fmla="*/ 6 w 74"/>
                <a:gd name="T95" fmla="*/ 45 h 99"/>
                <a:gd name="T96" fmla="*/ 2 w 74"/>
                <a:gd name="T97" fmla="*/ 39 h 99"/>
                <a:gd name="T98" fmla="*/ 0 w 74"/>
                <a:gd name="T99" fmla="*/ 31 h 99"/>
                <a:gd name="T100" fmla="*/ 2 w 74"/>
                <a:gd name="T101" fmla="*/ 21 h 99"/>
                <a:gd name="T102" fmla="*/ 8 w 74"/>
                <a:gd name="T103" fmla="*/ 12 h 99"/>
                <a:gd name="T104" fmla="*/ 16 w 74"/>
                <a:gd name="T105" fmla="*/ 5 h 99"/>
                <a:gd name="T106" fmla="*/ 29 w 74"/>
                <a:gd name="T107" fmla="*/ 2 h 99"/>
                <a:gd name="T108" fmla="*/ 35 w 74"/>
                <a:gd name="T109" fmla="*/ 4 h 99"/>
                <a:gd name="T110" fmla="*/ 43 w 74"/>
                <a:gd name="T111" fmla="*/ 4 h 99"/>
                <a:gd name="T112" fmla="*/ 49 w 74"/>
                <a:gd name="T113" fmla="*/ 5 h 99"/>
                <a:gd name="T114" fmla="*/ 51 w 74"/>
                <a:gd name="T115" fmla="*/ 5 h 99"/>
                <a:gd name="T116" fmla="*/ 53 w 74"/>
                <a:gd name="T117" fmla="*/ 5 h 99"/>
                <a:gd name="T118" fmla="*/ 55 w 74"/>
                <a:gd name="T119" fmla="*/ 4 h 99"/>
                <a:gd name="T120" fmla="*/ 57 w 74"/>
                <a:gd name="T121" fmla="*/ 2 h 99"/>
                <a:gd name="T122" fmla="*/ 57 w 74"/>
                <a:gd name="T123" fmla="*/ 0 h 99"/>
                <a:gd name="T124" fmla="*/ 61 w 74"/>
                <a:gd name="T125" fmla="*/ 0 h 9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4"/>
                <a:gd name="T190" fmla="*/ 0 h 99"/>
                <a:gd name="T191" fmla="*/ 74 w 74"/>
                <a:gd name="T192" fmla="*/ 99 h 9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4" h="99">
                  <a:moveTo>
                    <a:pt x="61" y="0"/>
                  </a:moveTo>
                  <a:lnTo>
                    <a:pt x="63" y="31"/>
                  </a:lnTo>
                  <a:lnTo>
                    <a:pt x="59" y="31"/>
                  </a:lnTo>
                  <a:lnTo>
                    <a:pt x="53" y="19"/>
                  </a:lnTo>
                  <a:lnTo>
                    <a:pt x="47" y="12"/>
                  </a:lnTo>
                  <a:lnTo>
                    <a:pt x="39" y="9"/>
                  </a:lnTo>
                  <a:lnTo>
                    <a:pt x="29" y="9"/>
                  </a:lnTo>
                  <a:lnTo>
                    <a:pt x="22" y="10"/>
                  </a:lnTo>
                  <a:lnTo>
                    <a:pt x="18" y="14"/>
                  </a:lnTo>
                  <a:lnTo>
                    <a:pt x="14" y="17"/>
                  </a:lnTo>
                  <a:lnTo>
                    <a:pt x="12" y="22"/>
                  </a:lnTo>
                  <a:lnTo>
                    <a:pt x="14" y="28"/>
                  </a:lnTo>
                  <a:lnTo>
                    <a:pt x="18" y="31"/>
                  </a:lnTo>
                  <a:lnTo>
                    <a:pt x="24" y="34"/>
                  </a:lnTo>
                  <a:lnTo>
                    <a:pt x="31" y="38"/>
                  </a:lnTo>
                  <a:lnTo>
                    <a:pt x="49" y="45"/>
                  </a:lnTo>
                  <a:lnTo>
                    <a:pt x="59" y="50"/>
                  </a:lnTo>
                  <a:lnTo>
                    <a:pt x="68" y="55"/>
                  </a:lnTo>
                  <a:lnTo>
                    <a:pt x="72" y="60"/>
                  </a:lnTo>
                  <a:lnTo>
                    <a:pt x="74" y="68"/>
                  </a:lnTo>
                  <a:lnTo>
                    <a:pt x="74" y="74"/>
                  </a:lnTo>
                  <a:lnTo>
                    <a:pt x="74" y="79"/>
                  </a:lnTo>
                  <a:lnTo>
                    <a:pt x="66" y="89"/>
                  </a:lnTo>
                  <a:lnTo>
                    <a:pt x="57" y="96"/>
                  </a:lnTo>
                  <a:lnTo>
                    <a:pt x="43" y="97"/>
                  </a:lnTo>
                  <a:lnTo>
                    <a:pt x="33" y="97"/>
                  </a:lnTo>
                  <a:lnTo>
                    <a:pt x="22" y="97"/>
                  </a:lnTo>
                  <a:lnTo>
                    <a:pt x="18" y="96"/>
                  </a:lnTo>
                  <a:lnTo>
                    <a:pt x="16" y="96"/>
                  </a:lnTo>
                  <a:lnTo>
                    <a:pt x="14" y="97"/>
                  </a:lnTo>
                  <a:lnTo>
                    <a:pt x="12" y="99"/>
                  </a:lnTo>
                  <a:lnTo>
                    <a:pt x="8" y="99"/>
                  </a:lnTo>
                  <a:lnTo>
                    <a:pt x="4" y="67"/>
                  </a:lnTo>
                  <a:lnTo>
                    <a:pt x="8" y="67"/>
                  </a:lnTo>
                  <a:lnTo>
                    <a:pt x="14" y="79"/>
                  </a:lnTo>
                  <a:lnTo>
                    <a:pt x="22" y="87"/>
                  </a:lnTo>
                  <a:lnTo>
                    <a:pt x="33" y="91"/>
                  </a:lnTo>
                  <a:lnTo>
                    <a:pt x="43" y="92"/>
                  </a:lnTo>
                  <a:lnTo>
                    <a:pt x="51" y="91"/>
                  </a:lnTo>
                  <a:lnTo>
                    <a:pt x="55" y="87"/>
                  </a:lnTo>
                  <a:lnTo>
                    <a:pt x="59" y="82"/>
                  </a:lnTo>
                  <a:lnTo>
                    <a:pt x="59" y="77"/>
                  </a:lnTo>
                  <a:lnTo>
                    <a:pt x="57" y="70"/>
                  </a:lnTo>
                  <a:lnTo>
                    <a:pt x="53" y="67"/>
                  </a:lnTo>
                  <a:lnTo>
                    <a:pt x="45" y="62"/>
                  </a:lnTo>
                  <a:lnTo>
                    <a:pt x="29" y="56"/>
                  </a:lnTo>
                  <a:lnTo>
                    <a:pt x="16" y="51"/>
                  </a:lnTo>
                  <a:lnTo>
                    <a:pt x="6" y="45"/>
                  </a:lnTo>
                  <a:lnTo>
                    <a:pt x="2" y="39"/>
                  </a:lnTo>
                  <a:lnTo>
                    <a:pt x="0" y="31"/>
                  </a:lnTo>
                  <a:lnTo>
                    <a:pt x="2" y="21"/>
                  </a:lnTo>
                  <a:lnTo>
                    <a:pt x="8" y="12"/>
                  </a:lnTo>
                  <a:lnTo>
                    <a:pt x="16" y="5"/>
                  </a:lnTo>
                  <a:lnTo>
                    <a:pt x="29" y="2"/>
                  </a:lnTo>
                  <a:lnTo>
                    <a:pt x="35" y="4"/>
                  </a:lnTo>
                  <a:lnTo>
                    <a:pt x="43" y="4"/>
                  </a:lnTo>
                  <a:lnTo>
                    <a:pt x="49" y="5"/>
                  </a:lnTo>
                  <a:lnTo>
                    <a:pt x="51" y="5"/>
                  </a:lnTo>
                  <a:lnTo>
                    <a:pt x="53" y="5"/>
                  </a:lnTo>
                  <a:lnTo>
                    <a:pt x="55" y="4"/>
                  </a:lnTo>
                  <a:lnTo>
                    <a:pt x="57" y="2"/>
                  </a:lnTo>
                  <a:lnTo>
                    <a:pt x="57" y="0"/>
                  </a:lnTo>
                  <a:lnTo>
                    <a:pt x="61" y="0"/>
                  </a:lnTo>
                  <a:close/>
                </a:path>
              </a:pathLst>
            </a:custGeom>
            <a:solidFill>
              <a:srgbClr val="000000"/>
            </a:solidFill>
            <a:ln w="9525">
              <a:solidFill>
                <a:srgbClr val="000000"/>
              </a:solidFill>
              <a:prstDash val="solid"/>
              <a:round/>
              <a:headEnd/>
              <a:tailEnd/>
            </a:ln>
          </p:spPr>
          <p:txBody>
            <a:bodyPr/>
            <a:lstStyle/>
            <a:p>
              <a:endParaRPr lang="en-US"/>
            </a:p>
          </p:txBody>
        </p:sp>
        <p:sp>
          <p:nvSpPr>
            <p:cNvPr id="27023" name="Freeform 348"/>
            <p:cNvSpPr>
              <a:spLocks/>
            </p:cNvSpPr>
            <p:nvPr/>
          </p:nvSpPr>
          <p:spPr bwMode="auto">
            <a:xfrm>
              <a:off x="2804" y="600"/>
              <a:ext cx="86" cy="70"/>
            </a:xfrm>
            <a:custGeom>
              <a:avLst/>
              <a:gdLst>
                <a:gd name="T0" fmla="*/ 129 w 173"/>
                <a:gd name="T1" fmla="*/ 109 h 140"/>
                <a:gd name="T2" fmla="*/ 154 w 173"/>
                <a:gd name="T3" fmla="*/ 125 h 140"/>
                <a:gd name="T4" fmla="*/ 173 w 173"/>
                <a:gd name="T5" fmla="*/ 128 h 140"/>
                <a:gd name="T6" fmla="*/ 102 w 173"/>
                <a:gd name="T7" fmla="*/ 137 h 140"/>
                <a:gd name="T8" fmla="*/ 105 w 173"/>
                <a:gd name="T9" fmla="*/ 132 h 140"/>
                <a:gd name="T10" fmla="*/ 111 w 173"/>
                <a:gd name="T11" fmla="*/ 128 h 140"/>
                <a:gd name="T12" fmla="*/ 113 w 173"/>
                <a:gd name="T13" fmla="*/ 123 h 140"/>
                <a:gd name="T14" fmla="*/ 107 w 173"/>
                <a:gd name="T15" fmla="*/ 118 h 140"/>
                <a:gd name="T16" fmla="*/ 47 w 173"/>
                <a:gd name="T17" fmla="*/ 72 h 140"/>
                <a:gd name="T18" fmla="*/ 53 w 173"/>
                <a:gd name="T19" fmla="*/ 123 h 140"/>
                <a:gd name="T20" fmla="*/ 55 w 173"/>
                <a:gd name="T21" fmla="*/ 130 h 140"/>
                <a:gd name="T22" fmla="*/ 63 w 173"/>
                <a:gd name="T23" fmla="*/ 133 h 140"/>
                <a:gd name="T24" fmla="*/ 74 w 173"/>
                <a:gd name="T25" fmla="*/ 133 h 140"/>
                <a:gd name="T26" fmla="*/ 8 w 173"/>
                <a:gd name="T27" fmla="*/ 140 h 140"/>
                <a:gd name="T28" fmla="*/ 14 w 173"/>
                <a:gd name="T29" fmla="*/ 137 h 140"/>
                <a:gd name="T30" fmla="*/ 28 w 173"/>
                <a:gd name="T31" fmla="*/ 132 h 140"/>
                <a:gd name="T32" fmla="*/ 30 w 173"/>
                <a:gd name="T33" fmla="*/ 116 h 140"/>
                <a:gd name="T34" fmla="*/ 24 w 173"/>
                <a:gd name="T35" fmla="*/ 21 h 140"/>
                <a:gd name="T36" fmla="*/ 20 w 173"/>
                <a:gd name="T37" fmla="*/ 14 h 140"/>
                <a:gd name="T38" fmla="*/ 10 w 173"/>
                <a:gd name="T39" fmla="*/ 11 h 140"/>
                <a:gd name="T40" fmla="*/ 0 w 173"/>
                <a:gd name="T41" fmla="*/ 11 h 140"/>
                <a:gd name="T42" fmla="*/ 65 w 173"/>
                <a:gd name="T43" fmla="*/ 4 h 140"/>
                <a:gd name="T44" fmla="*/ 61 w 173"/>
                <a:gd name="T45" fmla="*/ 7 h 140"/>
                <a:gd name="T46" fmla="*/ 49 w 173"/>
                <a:gd name="T47" fmla="*/ 11 h 140"/>
                <a:gd name="T48" fmla="*/ 45 w 173"/>
                <a:gd name="T49" fmla="*/ 16 h 140"/>
                <a:gd name="T50" fmla="*/ 45 w 173"/>
                <a:gd name="T51" fmla="*/ 28 h 140"/>
                <a:gd name="T52" fmla="*/ 49 w 173"/>
                <a:gd name="T53" fmla="*/ 69 h 140"/>
                <a:gd name="T54" fmla="*/ 63 w 173"/>
                <a:gd name="T55" fmla="*/ 57 h 140"/>
                <a:gd name="T56" fmla="*/ 88 w 173"/>
                <a:gd name="T57" fmla="*/ 33 h 140"/>
                <a:gd name="T58" fmla="*/ 100 w 173"/>
                <a:gd name="T59" fmla="*/ 17 h 140"/>
                <a:gd name="T60" fmla="*/ 103 w 173"/>
                <a:gd name="T61" fmla="*/ 11 h 140"/>
                <a:gd name="T62" fmla="*/ 100 w 173"/>
                <a:gd name="T63" fmla="*/ 7 h 140"/>
                <a:gd name="T64" fmla="*/ 92 w 173"/>
                <a:gd name="T65" fmla="*/ 6 h 140"/>
                <a:gd name="T66" fmla="*/ 88 w 173"/>
                <a:gd name="T67" fmla="*/ 2 h 140"/>
                <a:gd name="T68" fmla="*/ 144 w 173"/>
                <a:gd name="T69" fmla="*/ 4 h 140"/>
                <a:gd name="T70" fmla="*/ 135 w 173"/>
                <a:gd name="T71" fmla="*/ 6 h 140"/>
                <a:gd name="T72" fmla="*/ 127 w 173"/>
                <a:gd name="T73" fmla="*/ 9 h 140"/>
                <a:gd name="T74" fmla="*/ 113 w 173"/>
                <a:gd name="T75" fmla="*/ 21 h 140"/>
                <a:gd name="T76" fmla="*/ 105 w 173"/>
                <a:gd name="T77" fmla="*/ 26 h 140"/>
                <a:gd name="T78" fmla="*/ 90 w 173"/>
                <a:gd name="T79" fmla="*/ 41 h 1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73"/>
                <a:gd name="T121" fmla="*/ 0 h 140"/>
                <a:gd name="T122" fmla="*/ 173 w 173"/>
                <a:gd name="T123" fmla="*/ 140 h 1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73" h="140">
                  <a:moveTo>
                    <a:pt x="68" y="63"/>
                  </a:moveTo>
                  <a:lnTo>
                    <a:pt x="129" y="109"/>
                  </a:lnTo>
                  <a:lnTo>
                    <a:pt x="142" y="118"/>
                  </a:lnTo>
                  <a:lnTo>
                    <a:pt x="154" y="125"/>
                  </a:lnTo>
                  <a:lnTo>
                    <a:pt x="164" y="127"/>
                  </a:lnTo>
                  <a:lnTo>
                    <a:pt x="173" y="128"/>
                  </a:lnTo>
                  <a:lnTo>
                    <a:pt x="173" y="132"/>
                  </a:lnTo>
                  <a:lnTo>
                    <a:pt x="102" y="137"/>
                  </a:lnTo>
                  <a:lnTo>
                    <a:pt x="100" y="132"/>
                  </a:lnTo>
                  <a:lnTo>
                    <a:pt x="105" y="132"/>
                  </a:lnTo>
                  <a:lnTo>
                    <a:pt x="109" y="130"/>
                  </a:lnTo>
                  <a:lnTo>
                    <a:pt x="111" y="128"/>
                  </a:lnTo>
                  <a:lnTo>
                    <a:pt x="113" y="125"/>
                  </a:lnTo>
                  <a:lnTo>
                    <a:pt x="113" y="123"/>
                  </a:lnTo>
                  <a:lnTo>
                    <a:pt x="111" y="121"/>
                  </a:lnTo>
                  <a:lnTo>
                    <a:pt x="107" y="118"/>
                  </a:lnTo>
                  <a:lnTo>
                    <a:pt x="103" y="115"/>
                  </a:lnTo>
                  <a:lnTo>
                    <a:pt x="47" y="72"/>
                  </a:lnTo>
                  <a:lnTo>
                    <a:pt x="51" y="115"/>
                  </a:lnTo>
                  <a:lnTo>
                    <a:pt x="53" y="123"/>
                  </a:lnTo>
                  <a:lnTo>
                    <a:pt x="53" y="128"/>
                  </a:lnTo>
                  <a:lnTo>
                    <a:pt x="55" y="130"/>
                  </a:lnTo>
                  <a:lnTo>
                    <a:pt x="59" y="132"/>
                  </a:lnTo>
                  <a:lnTo>
                    <a:pt x="63" y="133"/>
                  </a:lnTo>
                  <a:lnTo>
                    <a:pt x="68" y="133"/>
                  </a:lnTo>
                  <a:lnTo>
                    <a:pt x="74" y="133"/>
                  </a:lnTo>
                  <a:lnTo>
                    <a:pt x="74" y="137"/>
                  </a:lnTo>
                  <a:lnTo>
                    <a:pt x="8" y="140"/>
                  </a:lnTo>
                  <a:lnTo>
                    <a:pt x="8" y="137"/>
                  </a:lnTo>
                  <a:lnTo>
                    <a:pt x="14" y="137"/>
                  </a:lnTo>
                  <a:lnTo>
                    <a:pt x="22" y="135"/>
                  </a:lnTo>
                  <a:lnTo>
                    <a:pt x="28" y="132"/>
                  </a:lnTo>
                  <a:lnTo>
                    <a:pt x="30" y="125"/>
                  </a:lnTo>
                  <a:lnTo>
                    <a:pt x="30" y="116"/>
                  </a:lnTo>
                  <a:lnTo>
                    <a:pt x="24" y="29"/>
                  </a:lnTo>
                  <a:lnTo>
                    <a:pt x="24" y="21"/>
                  </a:lnTo>
                  <a:lnTo>
                    <a:pt x="22" y="16"/>
                  </a:lnTo>
                  <a:lnTo>
                    <a:pt x="20" y="14"/>
                  </a:lnTo>
                  <a:lnTo>
                    <a:pt x="16" y="12"/>
                  </a:lnTo>
                  <a:lnTo>
                    <a:pt x="10" y="11"/>
                  </a:lnTo>
                  <a:lnTo>
                    <a:pt x="6" y="11"/>
                  </a:lnTo>
                  <a:lnTo>
                    <a:pt x="0" y="11"/>
                  </a:lnTo>
                  <a:lnTo>
                    <a:pt x="0" y="7"/>
                  </a:lnTo>
                  <a:lnTo>
                    <a:pt x="65" y="4"/>
                  </a:lnTo>
                  <a:lnTo>
                    <a:pt x="65" y="7"/>
                  </a:lnTo>
                  <a:lnTo>
                    <a:pt x="61" y="7"/>
                  </a:lnTo>
                  <a:lnTo>
                    <a:pt x="55" y="9"/>
                  </a:lnTo>
                  <a:lnTo>
                    <a:pt x="49" y="11"/>
                  </a:lnTo>
                  <a:lnTo>
                    <a:pt x="47" y="14"/>
                  </a:lnTo>
                  <a:lnTo>
                    <a:pt x="45" y="16"/>
                  </a:lnTo>
                  <a:lnTo>
                    <a:pt x="45" y="21"/>
                  </a:lnTo>
                  <a:lnTo>
                    <a:pt x="45" y="28"/>
                  </a:lnTo>
                  <a:lnTo>
                    <a:pt x="47" y="69"/>
                  </a:lnTo>
                  <a:lnTo>
                    <a:pt x="49" y="69"/>
                  </a:lnTo>
                  <a:lnTo>
                    <a:pt x="53" y="65"/>
                  </a:lnTo>
                  <a:lnTo>
                    <a:pt x="63" y="57"/>
                  </a:lnTo>
                  <a:lnTo>
                    <a:pt x="76" y="43"/>
                  </a:lnTo>
                  <a:lnTo>
                    <a:pt x="88" y="33"/>
                  </a:lnTo>
                  <a:lnTo>
                    <a:pt x="96" y="24"/>
                  </a:lnTo>
                  <a:lnTo>
                    <a:pt x="100" y="17"/>
                  </a:lnTo>
                  <a:lnTo>
                    <a:pt x="102" y="14"/>
                  </a:lnTo>
                  <a:lnTo>
                    <a:pt x="103" y="11"/>
                  </a:lnTo>
                  <a:lnTo>
                    <a:pt x="102" y="9"/>
                  </a:lnTo>
                  <a:lnTo>
                    <a:pt x="100" y="7"/>
                  </a:lnTo>
                  <a:lnTo>
                    <a:pt x="96" y="6"/>
                  </a:lnTo>
                  <a:lnTo>
                    <a:pt x="92" y="6"/>
                  </a:lnTo>
                  <a:lnTo>
                    <a:pt x="88" y="6"/>
                  </a:lnTo>
                  <a:lnTo>
                    <a:pt x="88" y="2"/>
                  </a:lnTo>
                  <a:lnTo>
                    <a:pt x="144" y="0"/>
                  </a:lnTo>
                  <a:lnTo>
                    <a:pt x="144" y="4"/>
                  </a:lnTo>
                  <a:lnTo>
                    <a:pt x="140" y="4"/>
                  </a:lnTo>
                  <a:lnTo>
                    <a:pt x="135" y="6"/>
                  </a:lnTo>
                  <a:lnTo>
                    <a:pt x="131" y="7"/>
                  </a:lnTo>
                  <a:lnTo>
                    <a:pt x="127" y="9"/>
                  </a:lnTo>
                  <a:lnTo>
                    <a:pt x="121" y="14"/>
                  </a:lnTo>
                  <a:lnTo>
                    <a:pt x="113" y="21"/>
                  </a:lnTo>
                  <a:lnTo>
                    <a:pt x="111" y="23"/>
                  </a:lnTo>
                  <a:lnTo>
                    <a:pt x="105" y="26"/>
                  </a:lnTo>
                  <a:lnTo>
                    <a:pt x="100" y="33"/>
                  </a:lnTo>
                  <a:lnTo>
                    <a:pt x="90" y="41"/>
                  </a:lnTo>
                  <a:lnTo>
                    <a:pt x="68" y="63"/>
                  </a:lnTo>
                  <a:close/>
                </a:path>
              </a:pathLst>
            </a:custGeom>
            <a:solidFill>
              <a:srgbClr val="000000"/>
            </a:solidFill>
            <a:ln w="9525">
              <a:solidFill>
                <a:srgbClr val="000000"/>
              </a:solidFill>
              <a:prstDash val="solid"/>
              <a:round/>
              <a:headEnd/>
              <a:tailEnd/>
            </a:ln>
          </p:spPr>
          <p:txBody>
            <a:bodyPr/>
            <a:lstStyle/>
            <a:p>
              <a:endParaRPr lang="en-US"/>
            </a:p>
          </p:txBody>
        </p:sp>
        <p:sp>
          <p:nvSpPr>
            <p:cNvPr id="27024" name="Freeform 349"/>
            <p:cNvSpPr>
              <a:spLocks/>
            </p:cNvSpPr>
            <p:nvPr/>
          </p:nvSpPr>
          <p:spPr bwMode="auto">
            <a:xfrm>
              <a:off x="2886" y="619"/>
              <a:ext cx="58" cy="48"/>
            </a:xfrm>
            <a:custGeom>
              <a:avLst/>
              <a:gdLst>
                <a:gd name="T0" fmla="*/ 44 w 114"/>
                <a:gd name="T1" fmla="*/ 10 h 95"/>
                <a:gd name="T2" fmla="*/ 62 w 114"/>
                <a:gd name="T3" fmla="*/ 2 h 95"/>
                <a:gd name="T4" fmla="*/ 77 w 114"/>
                <a:gd name="T5" fmla="*/ 0 h 95"/>
                <a:gd name="T6" fmla="*/ 89 w 114"/>
                <a:gd name="T7" fmla="*/ 7 h 95"/>
                <a:gd name="T8" fmla="*/ 95 w 114"/>
                <a:gd name="T9" fmla="*/ 22 h 95"/>
                <a:gd name="T10" fmla="*/ 99 w 114"/>
                <a:gd name="T11" fmla="*/ 71 h 95"/>
                <a:gd name="T12" fmla="*/ 101 w 114"/>
                <a:gd name="T13" fmla="*/ 82 h 95"/>
                <a:gd name="T14" fmla="*/ 105 w 114"/>
                <a:gd name="T15" fmla="*/ 87 h 95"/>
                <a:gd name="T16" fmla="*/ 114 w 114"/>
                <a:gd name="T17" fmla="*/ 87 h 95"/>
                <a:gd name="T18" fmla="*/ 64 w 114"/>
                <a:gd name="T19" fmla="*/ 92 h 95"/>
                <a:gd name="T20" fmla="*/ 66 w 114"/>
                <a:gd name="T21" fmla="*/ 89 h 95"/>
                <a:gd name="T22" fmla="*/ 75 w 114"/>
                <a:gd name="T23" fmla="*/ 87 h 95"/>
                <a:gd name="T24" fmla="*/ 79 w 114"/>
                <a:gd name="T25" fmla="*/ 80 h 95"/>
                <a:gd name="T26" fmla="*/ 79 w 114"/>
                <a:gd name="T27" fmla="*/ 71 h 95"/>
                <a:gd name="T28" fmla="*/ 77 w 114"/>
                <a:gd name="T29" fmla="*/ 24 h 95"/>
                <a:gd name="T30" fmla="*/ 70 w 114"/>
                <a:gd name="T31" fmla="*/ 14 h 95"/>
                <a:gd name="T32" fmla="*/ 54 w 114"/>
                <a:gd name="T33" fmla="*/ 14 h 95"/>
                <a:gd name="T34" fmla="*/ 35 w 114"/>
                <a:gd name="T35" fmla="*/ 25 h 95"/>
                <a:gd name="T36" fmla="*/ 39 w 114"/>
                <a:gd name="T37" fmla="*/ 80 h 95"/>
                <a:gd name="T38" fmla="*/ 39 w 114"/>
                <a:gd name="T39" fmla="*/ 83 h 95"/>
                <a:gd name="T40" fmla="*/ 44 w 114"/>
                <a:gd name="T41" fmla="*/ 89 h 95"/>
                <a:gd name="T42" fmla="*/ 54 w 114"/>
                <a:gd name="T43" fmla="*/ 89 h 95"/>
                <a:gd name="T44" fmla="*/ 4 w 114"/>
                <a:gd name="T45" fmla="*/ 95 h 95"/>
                <a:gd name="T46" fmla="*/ 6 w 114"/>
                <a:gd name="T47" fmla="*/ 90 h 95"/>
                <a:gd name="T48" fmla="*/ 17 w 114"/>
                <a:gd name="T49" fmla="*/ 87 h 95"/>
                <a:gd name="T50" fmla="*/ 19 w 114"/>
                <a:gd name="T51" fmla="*/ 73 h 95"/>
                <a:gd name="T52" fmla="*/ 17 w 114"/>
                <a:gd name="T53" fmla="*/ 32 h 95"/>
                <a:gd name="T54" fmla="*/ 17 w 114"/>
                <a:gd name="T55" fmla="*/ 22 h 95"/>
                <a:gd name="T56" fmla="*/ 15 w 114"/>
                <a:gd name="T57" fmla="*/ 19 h 95"/>
                <a:gd name="T58" fmla="*/ 11 w 114"/>
                <a:gd name="T59" fmla="*/ 15 h 95"/>
                <a:gd name="T60" fmla="*/ 4 w 114"/>
                <a:gd name="T61" fmla="*/ 15 h 95"/>
                <a:gd name="T62" fmla="*/ 0 w 114"/>
                <a:gd name="T63" fmla="*/ 12 h 95"/>
                <a:gd name="T64" fmla="*/ 35 w 114"/>
                <a:gd name="T65" fmla="*/ 0 h 9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4"/>
                <a:gd name="T100" fmla="*/ 0 h 95"/>
                <a:gd name="T101" fmla="*/ 114 w 114"/>
                <a:gd name="T102" fmla="*/ 95 h 9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4" h="95">
                  <a:moveTo>
                    <a:pt x="35" y="19"/>
                  </a:moveTo>
                  <a:lnTo>
                    <a:pt x="44" y="10"/>
                  </a:lnTo>
                  <a:lnTo>
                    <a:pt x="52" y="5"/>
                  </a:lnTo>
                  <a:lnTo>
                    <a:pt x="62" y="2"/>
                  </a:lnTo>
                  <a:lnTo>
                    <a:pt x="70" y="0"/>
                  </a:lnTo>
                  <a:lnTo>
                    <a:pt x="77" y="0"/>
                  </a:lnTo>
                  <a:lnTo>
                    <a:pt x="83" y="2"/>
                  </a:lnTo>
                  <a:lnTo>
                    <a:pt x="89" y="7"/>
                  </a:lnTo>
                  <a:lnTo>
                    <a:pt x="93" y="14"/>
                  </a:lnTo>
                  <a:lnTo>
                    <a:pt x="95" y="22"/>
                  </a:lnTo>
                  <a:lnTo>
                    <a:pt x="97" y="32"/>
                  </a:lnTo>
                  <a:lnTo>
                    <a:pt x="99" y="71"/>
                  </a:lnTo>
                  <a:lnTo>
                    <a:pt x="99" y="78"/>
                  </a:lnTo>
                  <a:lnTo>
                    <a:pt x="101" y="82"/>
                  </a:lnTo>
                  <a:lnTo>
                    <a:pt x="103" y="85"/>
                  </a:lnTo>
                  <a:lnTo>
                    <a:pt x="105" y="87"/>
                  </a:lnTo>
                  <a:lnTo>
                    <a:pt x="109" y="87"/>
                  </a:lnTo>
                  <a:lnTo>
                    <a:pt x="114" y="87"/>
                  </a:lnTo>
                  <a:lnTo>
                    <a:pt x="114" y="90"/>
                  </a:lnTo>
                  <a:lnTo>
                    <a:pt x="64" y="92"/>
                  </a:lnTo>
                  <a:lnTo>
                    <a:pt x="64" y="89"/>
                  </a:lnTo>
                  <a:lnTo>
                    <a:pt x="66" y="89"/>
                  </a:lnTo>
                  <a:lnTo>
                    <a:pt x="72" y="89"/>
                  </a:lnTo>
                  <a:lnTo>
                    <a:pt x="75" y="87"/>
                  </a:lnTo>
                  <a:lnTo>
                    <a:pt x="77" y="83"/>
                  </a:lnTo>
                  <a:lnTo>
                    <a:pt x="79" y="80"/>
                  </a:lnTo>
                  <a:lnTo>
                    <a:pt x="79" y="78"/>
                  </a:lnTo>
                  <a:lnTo>
                    <a:pt x="79" y="71"/>
                  </a:lnTo>
                  <a:lnTo>
                    <a:pt x="77" y="34"/>
                  </a:lnTo>
                  <a:lnTo>
                    <a:pt x="77" y="24"/>
                  </a:lnTo>
                  <a:lnTo>
                    <a:pt x="74" y="17"/>
                  </a:lnTo>
                  <a:lnTo>
                    <a:pt x="70" y="14"/>
                  </a:lnTo>
                  <a:lnTo>
                    <a:pt x="62" y="12"/>
                  </a:lnTo>
                  <a:lnTo>
                    <a:pt x="54" y="14"/>
                  </a:lnTo>
                  <a:lnTo>
                    <a:pt x="48" y="15"/>
                  </a:lnTo>
                  <a:lnTo>
                    <a:pt x="35" y="25"/>
                  </a:lnTo>
                  <a:lnTo>
                    <a:pt x="37" y="73"/>
                  </a:lnTo>
                  <a:lnTo>
                    <a:pt x="39" y="80"/>
                  </a:lnTo>
                  <a:lnTo>
                    <a:pt x="39" y="83"/>
                  </a:lnTo>
                  <a:lnTo>
                    <a:pt x="42" y="87"/>
                  </a:lnTo>
                  <a:lnTo>
                    <a:pt x="44" y="89"/>
                  </a:lnTo>
                  <a:lnTo>
                    <a:pt x="48" y="89"/>
                  </a:lnTo>
                  <a:lnTo>
                    <a:pt x="54" y="89"/>
                  </a:lnTo>
                  <a:lnTo>
                    <a:pt x="56" y="92"/>
                  </a:lnTo>
                  <a:lnTo>
                    <a:pt x="4" y="95"/>
                  </a:lnTo>
                  <a:lnTo>
                    <a:pt x="4" y="90"/>
                  </a:lnTo>
                  <a:lnTo>
                    <a:pt x="6" y="90"/>
                  </a:lnTo>
                  <a:lnTo>
                    <a:pt x="13" y="89"/>
                  </a:lnTo>
                  <a:lnTo>
                    <a:pt x="17" y="87"/>
                  </a:lnTo>
                  <a:lnTo>
                    <a:pt x="19" y="82"/>
                  </a:lnTo>
                  <a:lnTo>
                    <a:pt x="19" y="73"/>
                  </a:lnTo>
                  <a:lnTo>
                    <a:pt x="17" y="41"/>
                  </a:lnTo>
                  <a:lnTo>
                    <a:pt x="17" y="32"/>
                  </a:lnTo>
                  <a:lnTo>
                    <a:pt x="17" y="27"/>
                  </a:lnTo>
                  <a:lnTo>
                    <a:pt x="17" y="22"/>
                  </a:lnTo>
                  <a:lnTo>
                    <a:pt x="15" y="20"/>
                  </a:lnTo>
                  <a:lnTo>
                    <a:pt x="15" y="19"/>
                  </a:lnTo>
                  <a:lnTo>
                    <a:pt x="13" y="15"/>
                  </a:lnTo>
                  <a:lnTo>
                    <a:pt x="11" y="15"/>
                  </a:lnTo>
                  <a:lnTo>
                    <a:pt x="7" y="14"/>
                  </a:lnTo>
                  <a:lnTo>
                    <a:pt x="4" y="15"/>
                  </a:lnTo>
                  <a:lnTo>
                    <a:pt x="0" y="17"/>
                  </a:lnTo>
                  <a:lnTo>
                    <a:pt x="0" y="12"/>
                  </a:lnTo>
                  <a:lnTo>
                    <a:pt x="29" y="0"/>
                  </a:lnTo>
                  <a:lnTo>
                    <a:pt x="35" y="0"/>
                  </a:lnTo>
                  <a:lnTo>
                    <a:pt x="35" y="19"/>
                  </a:lnTo>
                  <a:close/>
                </a:path>
              </a:pathLst>
            </a:custGeom>
            <a:solidFill>
              <a:srgbClr val="000000"/>
            </a:solidFill>
            <a:ln w="9525">
              <a:solidFill>
                <a:srgbClr val="000000"/>
              </a:solidFill>
              <a:prstDash val="solid"/>
              <a:round/>
              <a:headEnd/>
              <a:tailEnd/>
            </a:ln>
          </p:spPr>
          <p:txBody>
            <a:bodyPr/>
            <a:lstStyle/>
            <a:p>
              <a:endParaRPr lang="en-US"/>
            </a:p>
          </p:txBody>
        </p:sp>
        <p:sp>
          <p:nvSpPr>
            <p:cNvPr id="27025" name="Freeform 350"/>
            <p:cNvSpPr>
              <a:spLocks noEditPoints="1"/>
            </p:cNvSpPr>
            <p:nvPr/>
          </p:nvSpPr>
          <p:spPr bwMode="auto">
            <a:xfrm>
              <a:off x="2948" y="617"/>
              <a:ext cx="49" cy="48"/>
            </a:xfrm>
            <a:custGeom>
              <a:avLst/>
              <a:gdLst>
                <a:gd name="T0" fmla="*/ 49 w 99"/>
                <a:gd name="T1" fmla="*/ 0 h 96"/>
                <a:gd name="T2" fmla="*/ 60 w 99"/>
                <a:gd name="T3" fmla="*/ 2 h 96"/>
                <a:gd name="T4" fmla="*/ 70 w 99"/>
                <a:gd name="T5" fmla="*/ 4 h 96"/>
                <a:gd name="T6" fmla="*/ 78 w 99"/>
                <a:gd name="T7" fmla="*/ 9 h 96"/>
                <a:gd name="T8" fmla="*/ 86 w 99"/>
                <a:gd name="T9" fmla="*/ 16 h 96"/>
                <a:gd name="T10" fmla="*/ 92 w 99"/>
                <a:gd name="T11" fmla="*/ 23 h 96"/>
                <a:gd name="T12" fmla="*/ 95 w 99"/>
                <a:gd name="T13" fmla="*/ 29 h 96"/>
                <a:gd name="T14" fmla="*/ 99 w 99"/>
                <a:gd name="T15" fmla="*/ 47 h 96"/>
                <a:gd name="T16" fmla="*/ 97 w 99"/>
                <a:gd name="T17" fmla="*/ 58 h 96"/>
                <a:gd name="T18" fmla="*/ 93 w 99"/>
                <a:gd name="T19" fmla="*/ 70 h 96"/>
                <a:gd name="T20" fmla="*/ 86 w 99"/>
                <a:gd name="T21" fmla="*/ 82 h 96"/>
                <a:gd name="T22" fmla="*/ 76 w 99"/>
                <a:gd name="T23" fmla="*/ 89 h 96"/>
                <a:gd name="T24" fmla="*/ 64 w 99"/>
                <a:gd name="T25" fmla="*/ 94 h 96"/>
                <a:gd name="T26" fmla="*/ 51 w 99"/>
                <a:gd name="T27" fmla="*/ 96 h 96"/>
                <a:gd name="T28" fmla="*/ 39 w 99"/>
                <a:gd name="T29" fmla="*/ 94 h 96"/>
                <a:gd name="T30" fmla="*/ 29 w 99"/>
                <a:gd name="T31" fmla="*/ 93 h 96"/>
                <a:gd name="T32" fmla="*/ 20 w 99"/>
                <a:gd name="T33" fmla="*/ 87 h 96"/>
                <a:gd name="T34" fmla="*/ 12 w 99"/>
                <a:gd name="T35" fmla="*/ 81 h 96"/>
                <a:gd name="T36" fmla="*/ 4 w 99"/>
                <a:gd name="T37" fmla="*/ 67 h 96"/>
                <a:gd name="T38" fmla="*/ 0 w 99"/>
                <a:gd name="T39" fmla="*/ 50 h 96"/>
                <a:gd name="T40" fmla="*/ 2 w 99"/>
                <a:gd name="T41" fmla="*/ 38 h 96"/>
                <a:gd name="T42" fmla="*/ 6 w 99"/>
                <a:gd name="T43" fmla="*/ 26 h 96"/>
                <a:gd name="T44" fmla="*/ 16 w 99"/>
                <a:gd name="T45" fmla="*/ 14 h 96"/>
                <a:gd name="T46" fmla="*/ 25 w 99"/>
                <a:gd name="T47" fmla="*/ 7 h 96"/>
                <a:gd name="T48" fmla="*/ 37 w 99"/>
                <a:gd name="T49" fmla="*/ 2 h 96"/>
                <a:gd name="T50" fmla="*/ 49 w 99"/>
                <a:gd name="T51" fmla="*/ 0 h 96"/>
                <a:gd name="T52" fmla="*/ 49 w 99"/>
                <a:gd name="T53" fmla="*/ 0 h 96"/>
                <a:gd name="T54" fmla="*/ 45 w 99"/>
                <a:gd name="T55" fmla="*/ 7 h 96"/>
                <a:gd name="T56" fmla="*/ 39 w 99"/>
                <a:gd name="T57" fmla="*/ 7 h 96"/>
                <a:gd name="T58" fmla="*/ 33 w 99"/>
                <a:gd name="T59" fmla="*/ 11 h 96"/>
                <a:gd name="T60" fmla="*/ 27 w 99"/>
                <a:gd name="T61" fmla="*/ 14 h 96"/>
                <a:gd name="T62" fmla="*/ 23 w 99"/>
                <a:gd name="T63" fmla="*/ 21 h 96"/>
                <a:gd name="T64" fmla="*/ 22 w 99"/>
                <a:gd name="T65" fmla="*/ 29 h 96"/>
                <a:gd name="T66" fmla="*/ 22 w 99"/>
                <a:gd name="T67" fmla="*/ 41 h 96"/>
                <a:gd name="T68" fmla="*/ 23 w 99"/>
                <a:gd name="T69" fmla="*/ 60 h 96"/>
                <a:gd name="T70" fmla="*/ 27 w 99"/>
                <a:gd name="T71" fmla="*/ 69 h 96"/>
                <a:gd name="T72" fmla="*/ 31 w 99"/>
                <a:gd name="T73" fmla="*/ 75 h 96"/>
                <a:gd name="T74" fmla="*/ 41 w 99"/>
                <a:gd name="T75" fmla="*/ 86 h 96"/>
                <a:gd name="T76" fmla="*/ 47 w 99"/>
                <a:gd name="T77" fmla="*/ 87 h 96"/>
                <a:gd name="T78" fmla="*/ 55 w 99"/>
                <a:gd name="T79" fmla="*/ 89 h 96"/>
                <a:gd name="T80" fmla="*/ 64 w 99"/>
                <a:gd name="T81" fmla="*/ 87 h 96"/>
                <a:gd name="T82" fmla="*/ 72 w 99"/>
                <a:gd name="T83" fmla="*/ 81 h 96"/>
                <a:gd name="T84" fmla="*/ 78 w 99"/>
                <a:gd name="T85" fmla="*/ 70 h 96"/>
                <a:gd name="T86" fmla="*/ 78 w 99"/>
                <a:gd name="T87" fmla="*/ 62 h 96"/>
                <a:gd name="T88" fmla="*/ 78 w 99"/>
                <a:gd name="T89" fmla="*/ 53 h 96"/>
                <a:gd name="T90" fmla="*/ 76 w 99"/>
                <a:gd name="T91" fmla="*/ 33 h 96"/>
                <a:gd name="T92" fmla="*/ 72 w 99"/>
                <a:gd name="T93" fmla="*/ 23 h 96"/>
                <a:gd name="T94" fmla="*/ 66 w 99"/>
                <a:gd name="T95" fmla="*/ 16 h 96"/>
                <a:gd name="T96" fmla="*/ 57 w 99"/>
                <a:gd name="T97" fmla="*/ 9 h 96"/>
                <a:gd name="T98" fmla="*/ 45 w 99"/>
                <a:gd name="T99" fmla="*/ 7 h 96"/>
                <a:gd name="T100" fmla="*/ 45 w 99"/>
                <a:gd name="T101" fmla="*/ 7 h 9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9"/>
                <a:gd name="T154" fmla="*/ 0 h 96"/>
                <a:gd name="T155" fmla="*/ 99 w 99"/>
                <a:gd name="T156" fmla="*/ 96 h 9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9" h="96">
                  <a:moveTo>
                    <a:pt x="49" y="0"/>
                  </a:moveTo>
                  <a:lnTo>
                    <a:pt x="60" y="2"/>
                  </a:lnTo>
                  <a:lnTo>
                    <a:pt x="70" y="4"/>
                  </a:lnTo>
                  <a:lnTo>
                    <a:pt x="78" y="9"/>
                  </a:lnTo>
                  <a:lnTo>
                    <a:pt x="86" y="16"/>
                  </a:lnTo>
                  <a:lnTo>
                    <a:pt x="92" y="23"/>
                  </a:lnTo>
                  <a:lnTo>
                    <a:pt x="95" y="29"/>
                  </a:lnTo>
                  <a:lnTo>
                    <a:pt x="99" y="47"/>
                  </a:lnTo>
                  <a:lnTo>
                    <a:pt x="97" y="58"/>
                  </a:lnTo>
                  <a:lnTo>
                    <a:pt x="93" y="70"/>
                  </a:lnTo>
                  <a:lnTo>
                    <a:pt x="86" y="82"/>
                  </a:lnTo>
                  <a:lnTo>
                    <a:pt x="76" y="89"/>
                  </a:lnTo>
                  <a:lnTo>
                    <a:pt x="64" y="94"/>
                  </a:lnTo>
                  <a:lnTo>
                    <a:pt x="51" y="96"/>
                  </a:lnTo>
                  <a:lnTo>
                    <a:pt x="39" y="94"/>
                  </a:lnTo>
                  <a:lnTo>
                    <a:pt x="29" y="93"/>
                  </a:lnTo>
                  <a:lnTo>
                    <a:pt x="20" y="87"/>
                  </a:lnTo>
                  <a:lnTo>
                    <a:pt x="12" y="81"/>
                  </a:lnTo>
                  <a:lnTo>
                    <a:pt x="4" y="67"/>
                  </a:lnTo>
                  <a:lnTo>
                    <a:pt x="0" y="50"/>
                  </a:lnTo>
                  <a:lnTo>
                    <a:pt x="2" y="38"/>
                  </a:lnTo>
                  <a:lnTo>
                    <a:pt x="6" y="26"/>
                  </a:lnTo>
                  <a:lnTo>
                    <a:pt x="16" y="14"/>
                  </a:lnTo>
                  <a:lnTo>
                    <a:pt x="25" y="7"/>
                  </a:lnTo>
                  <a:lnTo>
                    <a:pt x="37" y="2"/>
                  </a:lnTo>
                  <a:lnTo>
                    <a:pt x="49" y="0"/>
                  </a:lnTo>
                  <a:close/>
                  <a:moveTo>
                    <a:pt x="45" y="7"/>
                  </a:moveTo>
                  <a:lnTo>
                    <a:pt x="39" y="7"/>
                  </a:lnTo>
                  <a:lnTo>
                    <a:pt x="33" y="11"/>
                  </a:lnTo>
                  <a:lnTo>
                    <a:pt x="27" y="14"/>
                  </a:lnTo>
                  <a:lnTo>
                    <a:pt x="23" y="21"/>
                  </a:lnTo>
                  <a:lnTo>
                    <a:pt x="22" y="29"/>
                  </a:lnTo>
                  <a:lnTo>
                    <a:pt x="22" y="41"/>
                  </a:lnTo>
                  <a:lnTo>
                    <a:pt x="23" y="60"/>
                  </a:lnTo>
                  <a:lnTo>
                    <a:pt x="27" y="69"/>
                  </a:lnTo>
                  <a:lnTo>
                    <a:pt x="31" y="75"/>
                  </a:lnTo>
                  <a:lnTo>
                    <a:pt x="41" y="86"/>
                  </a:lnTo>
                  <a:lnTo>
                    <a:pt x="47" y="87"/>
                  </a:lnTo>
                  <a:lnTo>
                    <a:pt x="55" y="89"/>
                  </a:lnTo>
                  <a:lnTo>
                    <a:pt x="64" y="87"/>
                  </a:lnTo>
                  <a:lnTo>
                    <a:pt x="72" y="81"/>
                  </a:lnTo>
                  <a:lnTo>
                    <a:pt x="78" y="70"/>
                  </a:lnTo>
                  <a:lnTo>
                    <a:pt x="78" y="62"/>
                  </a:lnTo>
                  <a:lnTo>
                    <a:pt x="78" y="53"/>
                  </a:lnTo>
                  <a:lnTo>
                    <a:pt x="76" y="33"/>
                  </a:lnTo>
                  <a:lnTo>
                    <a:pt x="72" y="23"/>
                  </a:lnTo>
                  <a:lnTo>
                    <a:pt x="66" y="16"/>
                  </a:lnTo>
                  <a:lnTo>
                    <a:pt x="57" y="9"/>
                  </a:lnTo>
                  <a:lnTo>
                    <a:pt x="45" y="7"/>
                  </a:lnTo>
                  <a:close/>
                </a:path>
              </a:pathLst>
            </a:custGeom>
            <a:solidFill>
              <a:srgbClr val="000000"/>
            </a:solidFill>
            <a:ln w="9525">
              <a:solidFill>
                <a:srgbClr val="000000"/>
              </a:solidFill>
              <a:prstDash val="solid"/>
              <a:round/>
              <a:headEnd/>
              <a:tailEnd/>
            </a:ln>
          </p:spPr>
          <p:txBody>
            <a:bodyPr/>
            <a:lstStyle/>
            <a:p>
              <a:endParaRPr lang="en-US"/>
            </a:p>
          </p:txBody>
        </p:sp>
        <p:sp>
          <p:nvSpPr>
            <p:cNvPr id="27026" name="Freeform 351"/>
            <p:cNvSpPr>
              <a:spLocks/>
            </p:cNvSpPr>
            <p:nvPr/>
          </p:nvSpPr>
          <p:spPr bwMode="auto">
            <a:xfrm>
              <a:off x="3002" y="618"/>
              <a:ext cx="82" cy="47"/>
            </a:xfrm>
            <a:custGeom>
              <a:avLst/>
              <a:gdLst>
                <a:gd name="T0" fmla="*/ 0 w 163"/>
                <a:gd name="T1" fmla="*/ 0 h 94"/>
                <a:gd name="T2" fmla="*/ 43 w 163"/>
                <a:gd name="T3" fmla="*/ 0 h 94"/>
                <a:gd name="T4" fmla="*/ 43 w 163"/>
                <a:gd name="T5" fmla="*/ 4 h 94"/>
                <a:gd name="T6" fmla="*/ 39 w 163"/>
                <a:gd name="T7" fmla="*/ 4 h 94"/>
                <a:gd name="T8" fmla="*/ 35 w 163"/>
                <a:gd name="T9" fmla="*/ 5 h 94"/>
                <a:gd name="T10" fmla="*/ 35 w 163"/>
                <a:gd name="T11" fmla="*/ 7 h 94"/>
                <a:gd name="T12" fmla="*/ 33 w 163"/>
                <a:gd name="T13" fmla="*/ 10 h 94"/>
                <a:gd name="T14" fmla="*/ 35 w 163"/>
                <a:gd name="T15" fmla="*/ 14 h 94"/>
                <a:gd name="T16" fmla="*/ 35 w 163"/>
                <a:gd name="T17" fmla="*/ 17 h 94"/>
                <a:gd name="T18" fmla="*/ 56 w 163"/>
                <a:gd name="T19" fmla="*/ 68 h 94"/>
                <a:gd name="T20" fmla="*/ 80 w 163"/>
                <a:gd name="T21" fmla="*/ 27 h 94"/>
                <a:gd name="T22" fmla="*/ 74 w 163"/>
                <a:gd name="T23" fmla="*/ 14 h 94"/>
                <a:gd name="T24" fmla="*/ 70 w 163"/>
                <a:gd name="T25" fmla="*/ 9 h 94"/>
                <a:gd name="T26" fmla="*/ 66 w 163"/>
                <a:gd name="T27" fmla="*/ 5 h 94"/>
                <a:gd name="T28" fmla="*/ 62 w 163"/>
                <a:gd name="T29" fmla="*/ 4 h 94"/>
                <a:gd name="T30" fmla="*/ 58 w 163"/>
                <a:gd name="T31" fmla="*/ 4 h 94"/>
                <a:gd name="T32" fmla="*/ 58 w 163"/>
                <a:gd name="T33" fmla="*/ 0 h 94"/>
                <a:gd name="T34" fmla="*/ 107 w 163"/>
                <a:gd name="T35" fmla="*/ 0 h 94"/>
                <a:gd name="T36" fmla="*/ 107 w 163"/>
                <a:gd name="T37" fmla="*/ 4 h 94"/>
                <a:gd name="T38" fmla="*/ 99 w 163"/>
                <a:gd name="T39" fmla="*/ 5 h 94"/>
                <a:gd name="T40" fmla="*/ 95 w 163"/>
                <a:gd name="T41" fmla="*/ 7 h 94"/>
                <a:gd name="T42" fmla="*/ 93 w 163"/>
                <a:gd name="T43" fmla="*/ 9 h 94"/>
                <a:gd name="T44" fmla="*/ 93 w 163"/>
                <a:gd name="T45" fmla="*/ 12 h 94"/>
                <a:gd name="T46" fmla="*/ 93 w 163"/>
                <a:gd name="T47" fmla="*/ 14 h 94"/>
                <a:gd name="T48" fmla="*/ 93 w 163"/>
                <a:gd name="T49" fmla="*/ 16 h 94"/>
                <a:gd name="T50" fmla="*/ 117 w 163"/>
                <a:gd name="T51" fmla="*/ 67 h 94"/>
                <a:gd name="T52" fmla="*/ 138 w 163"/>
                <a:gd name="T53" fmla="*/ 17 h 94"/>
                <a:gd name="T54" fmla="*/ 140 w 163"/>
                <a:gd name="T55" fmla="*/ 12 h 94"/>
                <a:gd name="T56" fmla="*/ 142 w 163"/>
                <a:gd name="T57" fmla="*/ 9 h 94"/>
                <a:gd name="T58" fmla="*/ 142 w 163"/>
                <a:gd name="T59" fmla="*/ 7 h 94"/>
                <a:gd name="T60" fmla="*/ 140 w 163"/>
                <a:gd name="T61" fmla="*/ 5 h 94"/>
                <a:gd name="T62" fmla="*/ 136 w 163"/>
                <a:gd name="T63" fmla="*/ 5 h 94"/>
                <a:gd name="T64" fmla="*/ 130 w 163"/>
                <a:gd name="T65" fmla="*/ 4 h 94"/>
                <a:gd name="T66" fmla="*/ 130 w 163"/>
                <a:gd name="T67" fmla="*/ 0 h 94"/>
                <a:gd name="T68" fmla="*/ 163 w 163"/>
                <a:gd name="T69" fmla="*/ 0 h 94"/>
                <a:gd name="T70" fmla="*/ 163 w 163"/>
                <a:gd name="T71" fmla="*/ 4 h 94"/>
                <a:gd name="T72" fmla="*/ 154 w 163"/>
                <a:gd name="T73" fmla="*/ 7 h 94"/>
                <a:gd name="T74" fmla="*/ 148 w 163"/>
                <a:gd name="T75" fmla="*/ 16 h 94"/>
                <a:gd name="T76" fmla="*/ 113 w 163"/>
                <a:gd name="T77" fmla="*/ 94 h 94"/>
                <a:gd name="T78" fmla="*/ 109 w 163"/>
                <a:gd name="T79" fmla="*/ 94 h 94"/>
                <a:gd name="T80" fmla="*/ 84 w 163"/>
                <a:gd name="T81" fmla="*/ 36 h 94"/>
                <a:gd name="T82" fmla="*/ 52 w 163"/>
                <a:gd name="T83" fmla="*/ 94 h 94"/>
                <a:gd name="T84" fmla="*/ 49 w 163"/>
                <a:gd name="T85" fmla="*/ 94 h 94"/>
                <a:gd name="T86" fmla="*/ 16 w 163"/>
                <a:gd name="T87" fmla="*/ 17 h 94"/>
                <a:gd name="T88" fmla="*/ 14 w 163"/>
                <a:gd name="T89" fmla="*/ 10 h 94"/>
                <a:gd name="T90" fmla="*/ 10 w 163"/>
                <a:gd name="T91" fmla="*/ 7 h 94"/>
                <a:gd name="T92" fmla="*/ 6 w 163"/>
                <a:gd name="T93" fmla="*/ 5 h 94"/>
                <a:gd name="T94" fmla="*/ 0 w 163"/>
                <a:gd name="T95" fmla="*/ 4 h 94"/>
                <a:gd name="T96" fmla="*/ 0 w 163"/>
                <a:gd name="T97" fmla="*/ 0 h 9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63"/>
                <a:gd name="T148" fmla="*/ 0 h 94"/>
                <a:gd name="T149" fmla="*/ 163 w 163"/>
                <a:gd name="T150" fmla="*/ 94 h 9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63" h="94">
                  <a:moveTo>
                    <a:pt x="0" y="0"/>
                  </a:moveTo>
                  <a:lnTo>
                    <a:pt x="43" y="0"/>
                  </a:lnTo>
                  <a:lnTo>
                    <a:pt x="43" y="4"/>
                  </a:lnTo>
                  <a:lnTo>
                    <a:pt x="39" y="4"/>
                  </a:lnTo>
                  <a:lnTo>
                    <a:pt x="35" y="5"/>
                  </a:lnTo>
                  <a:lnTo>
                    <a:pt x="35" y="7"/>
                  </a:lnTo>
                  <a:lnTo>
                    <a:pt x="33" y="10"/>
                  </a:lnTo>
                  <a:lnTo>
                    <a:pt x="35" y="14"/>
                  </a:lnTo>
                  <a:lnTo>
                    <a:pt x="35" y="17"/>
                  </a:lnTo>
                  <a:lnTo>
                    <a:pt x="56" y="68"/>
                  </a:lnTo>
                  <a:lnTo>
                    <a:pt x="80" y="27"/>
                  </a:lnTo>
                  <a:lnTo>
                    <a:pt x="74" y="14"/>
                  </a:lnTo>
                  <a:lnTo>
                    <a:pt x="70" y="9"/>
                  </a:lnTo>
                  <a:lnTo>
                    <a:pt x="66" y="5"/>
                  </a:lnTo>
                  <a:lnTo>
                    <a:pt x="62" y="4"/>
                  </a:lnTo>
                  <a:lnTo>
                    <a:pt x="58" y="4"/>
                  </a:lnTo>
                  <a:lnTo>
                    <a:pt x="58" y="0"/>
                  </a:lnTo>
                  <a:lnTo>
                    <a:pt x="107" y="0"/>
                  </a:lnTo>
                  <a:lnTo>
                    <a:pt x="107" y="4"/>
                  </a:lnTo>
                  <a:lnTo>
                    <a:pt x="99" y="5"/>
                  </a:lnTo>
                  <a:lnTo>
                    <a:pt x="95" y="7"/>
                  </a:lnTo>
                  <a:lnTo>
                    <a:pt x="93" y="9"/>
                  </a:lnTo>
                  <a:lnTo>
                    <a:pt x="93" y="12"/>
                  </a:lnTo>
                  <a:lnTo>
                    <a:pt x="93" y="14"/>
                  </a:lnTo>
                  <a:lnTo>
                    <a:pt x="93" y="16"/>
                  </a:lnTo>
                  <a:lnTo>
                    <a:pt x="117" y="67"/>
                  </a:lnTo>
                  <a:lnTo>
                    <a:pt x="138" y="17"/>
                  </a:lnTo>
                  <a:lnTo>
                    <a:pt x="140" y="12"/>
                  </a:lnTo>
                  <a:lnTo>
                    <a:pt x="142" y="9"/>
                  </a:lnTo>
                  <a:lnTo>
                    <a:pt x="142" y="7"/>
                  </a:lnTo>
                  <a:lnTo>
                    <a:pt x="140" y="5"/>
                  </a:lnTo>
                  <a:lnTo>
                    <a:pt x="136" y="5"/>
                  </a:lnTo>
                  <a:lnTo>
                    <a:pt x="130" y="4"/>
                  </a:lnTo>
                  <a:lnTo>
                    <a:pt x="130" y="0"/>
                  </a:lnTo>
                  <a:lnTo>
                    <a:pt x="163" y="0"/>
                  </a:lnTo>
                  <a:lnTo>
                    <a:pt x="163" y="4"/>
                  </a:lnTo>
                  <a:lnTo>
                    <a:pt x="154" y="7"/>
                  </a:lnTo>
                  <a:lnTo>
                    <a:pt x="148" y="16"/>
                  </a:lnTo>
                  <a:lnTo>
                    <a:pt x="113" y="94"/>
                  </a:lnTo>
                  <a:lnTo>
                    <a:pt x="109" y="94"/>
                  </a:lnTo>
                  <a:lnTo>
                    <a:pt x="84" y="36"/>
                  </a:lnTo>
                  <a:lnTo>
                    <a:pt x="52" y="94"/>
                  </a:lnTo>
                  <a:lnTo>
                    <a:pt x="49" y="94"/>
                  </a:lnTo>
                  <a:lnTo>
                    <a:pt x="16" y="17"/>
                  </a:lnTo>
                  <a:lnTo>
                    <a:pt x="14" y="10"/>
                  </a:lnTo>
                  <a:lnTo>
                    <a:pt x="10" y="7"/>
                  </a:lnTo>
                  <a:lnTo>
                    <a:pt x="6" y="5"/>
                  </a:lnTo>
                  <a:lnTo>
                    <a:pt x="0" y="4"/>
                  </a:lnTo>
                  <a:lnTo>
                    <a:pt x="0" y="0"/>
                  </a:lnTo>
                  <a:close/>
                </a:path>
              </a:pathLst>
            </a:custGeom>
            <a:solidFill>
              <a:srgbClr val="000000"/>
            </a:solidFill>
            <a:ln w="9525">
              <a:solidFill>
                <a:srgbClr val="000000"/>
              </a:solidFill>
              <a:prstDash val="solid"/>
              <a:round/>
              <a:headEnd/>
              <a:tailEnd/>
            </a:ln>
          </p:spPr>
          <p:txBody>
            <a:bodyPr/>
            <a:lstStyle/>
            <a:p>
              <a:endParaRPr lang="en-US"/>
            </a:p>
          </p:txBody>
        </p:sp>
        <p:sp>
          <p:nvSpPr>
            <p:cNvPr id="27027" name="Freeform 352"/>
            <p:cNvSpPr>
              <a:spLocks/>
            </p:cNvSpPr>
            <p:nvPr/>
          </p:nvSpPr>
          <p:spPr bwMode="auto">
            <a:xfrm>
              <a:off x="3088" y="594"/>
              <a:ext cx="26" cy="70"/>
            </a:xfrm>
            <a:custGeom>
              <a:avLst/>
              <a:gdLst>
                <a:gd name="T0" fmla="*/ 39 w 53"/>
                <a:gd name="T1" fmla="*/ 0 h 140"/>
                <a:gd name="T2" fmla="*/ 35 w 53"/>
                <a:gd name="T3" fmla="*/ 120 h 140"/>
                <a:gd name="T4" fmla="*/ 35 w 53"/>
                <a:gd name="T5" fmla="*/ 127 h 140"/>
                <a:gd name="T6" fmla="*/ 37 w 53"/>
                <a:gd name="T7" fmla="*/ 132 h 140"/>
                <a:gd name="T8" fmla="*/ 39 w 53"/>
                <a:gd name="T9" fmla="*/ 133 h 140"/>
                <a:gd name="T10" fmla="*/ 41 w 53"/>
                <a:gd name="T11" fmla="*/ 135 h 140"/>
                <a:gd name="T12" fmla="*/ 45 w 53"/>
                <a:gd name="T13" fmla="*/ 137 h 140"/>
                <a:gd name="T14" fmla="*/ 53 w 53"/>
                <a:gd name="T15" fmla="*/ 137 h 140"/>
                <a:gd name="T16" fmla="*/ 51 w 53"/>
                <a:gd name="T17" fmla="*/ 140 h 140"/>
                <a:gd name="T18" fmla="*/ 0 w 53"/>
                <a:gd name="T19" fmla="*/ 140 h 140"/>
                <a:gd name="T20" fmla="*/ 2 w 53"/>
                <a:gd name="T21" fmla="*/ 135 h 140"/>
                <a:gd name="T22" fmla="*/ 8 w 53"/>
                <a:gd name="T23" fmla="*/ 135 h 140"/>
                <a:gd name="T24" fmla="*/ 12 w 53"/>
                <a:gd name="T25" fmla="*/ 135 h 140"/>
                <a:gd name="T26" fmla="*/ 14 w 53"/>
                <a:gd name="T27" fmla="*/ 133 h 140"/>
                <a:gd name="T28" fmla="*/ 16 w 53"/>
                <a:gd name="T29" fmla="*/ 130 h 140"/>
                <a:gd name="T30" fmla="*/ 18 w 53"/>
                <a:gd name="T31" fmla="*/ 127 h 140"/>
                <a:gd name="T32" fmla="*/ 18 w 53"/>
                <a:gd name="T33" fmla="*/ 120 h 140"/>
                <a:gd name="T34" fmla="*/ 20 w 53"/>
                <a:gd name="T35" fmla="*/ 38 h 140"/>
                <a:gd name="T36" fmla="*/ 20 w 53"/>
                <a:gd name="T37" fmla="*/ 26 h 140"/>
                <a:gd name="T38" fmla="*/ 20 w 53"/>
                <a:gd name="T39" fmla="*/ 21 h 140"/>
                <a:gd name="T40" fmla="*/ 20 w 53"/>
                <a:gd name="T41" fmla="*/ 19 h 140"/>
                <a:gd name="T42" fmla="*/ 20 w 53"/>
                <a:gd name="T43" fmla="*/ 16 h 140"/>
                <a:gd name="T44" fmla="*/ 18 w 53"/>
                <a:gd name="T45" fmla="*/ 14 h 140"/>
                <a:gd name="T46" fmla="*/ 16 w 53"/>
                <a:gd name="T47" fmla="*/ 12 h 140"/>
                <a:gd name="T48" fmla="*/ 14 w 53"/>
                <a:gd name="T49" fmla="*/ 12 h 140"/>
                <a:gd name="T50" fmla="*/ 10 w 53"/>
                <a:gd name="T51" fmla="*/ 12 h 140"/>
                <a:gd name="T52" fmla="*/ 6 w 53"/>
                <a:gd name="T53" fmla="*/ 14 h 140"/>
                <a:gd name="T54" fmla="*/ 4 w 53"/>
                <a:gd name="T55" fmla="*/ 11 h 140"/>
                <a:gd name="T56" fmla="*/ 35 w 53"/>
                <a:gd name="T57" fmla="*/ 0 h 140"/>
                <a:gd name="T58" fmla="*/ 39 w 53"/>
                <a:gd name="T59" fmla="*/ 0 h 14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3"/>
                <a:gd name="T91" fmla="*/ 0 h 140"/>
                <a:gd name="T92" fmla="*/ 53 w 53"/>
                <a:gd name="T93" fmla="*/ 140 h 14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3" h="140">
                  <a:moveTo>
                    <a:pt x="39" y="0"/>
                  </a:moveTo>
                  <a:lnTo>
                    <a:pt x="35" y="120"/>
                  </a:lnTo>
                  <a:lnTo>
                    <a:pt x="35" y="127"/>
                  </a:lnTo>
                  <a:lnTo>
                    <a:pt x="37" y="132"/>
                  </a:lnTo>
                  <a:lnTo>
                    <a:pt x="39" y="133"/>
                  </a:lnTo>
                  <a:lnTo>
                    <a:pt x="41" y="135"/>
                  </a:lnTo>
                  <a:lnTo>
                    <a:pt x="45" y="137"/>
                  </a:lnTo>
                  <a:lnTo>
                    <a:pt x="53" y="137"/>
                  </a:lnTo>
                  <a:lnTo>
                    <a:pt x="51" y="140"/>
                  </a:lnTo>
                  <a:lnTo>
                    <a:pt x="0" y="140"/>
                  </a:lnTo>
                  <a:lnTo>
                    <a:pt x="2" y="135"/>
                  </a:lnTo>
                  <a:lnTo>
                    <a:pt x="8" y="135"/>
                  </a:lnTo>
                  <a:lnTo>
                    <a:pt x="12" y="135"/>
                  </a:lnTo>
                  <a:lnTo>
                    <a:pt x="14" y="133"/>
                  </a:lnTo>
                  <a:lnTo>
                    <a:pt x="16" y="130"/>
                  </a:lnTo>
                  <a:lnTo>
                    <a:pt x="18" y="127"/>
                  </a:lnTo>
                  <a:lnTo>
                    <a:pt x="18" y="120"/>
                  </a:lnTo>
                  <a:lnTo>
                    <a:pt x="20" y="38"/>
                  </a:lnTo>
                  <a:lnTo>
                    <a:pt x="20" y="26"/>
                  </a:lnTo>
                  <a:lnTo>
                    <a:pt x="20" y="21"/>
                  </a:lnTo>
                  <a:lnTo>
                    <a:pt x="20" y="19"/>
                  </a:lnTo>
                  <a:lnTo>
                    <a:pt x="20" y="16"/>
                  </a:lnTo>
                  <a:lnTo>
                    <a:pt x="18" y="14"/>
                  </a:lnTo>
                  <a:lnTo>
                    <a:pt x="16" y="12"/>
                  </a:lnTo>
                  <a:lnTo>
                    <a:pt x="14" y="12"/>
                  </a:lnTo>
                  <a:lnTo>
                    <a:pt x="10" y="12"/>
                  </a:lnTo>
                  <a:lnTo>
                    <a:pt x="6" y="14"/>
                  </a:lnTo>
                  <a:lnTo>
                    <a:pt x="4" y="11"/>
                  </a:lnTo>
                  <a:lnTo>
                    <a:pt x="35" y="0"/>
                  </a:lnTo>
                  <a:lnTo>
                    <a:pt x="39" y="0"/>
                  </a:lnTo>
                  <a:close/>
                </a:path>
              </a:pathLst>
            </a:custGeom>
            <a:solidFill>
              <a:srgbClr val="000000"/>
            </a:solidFill>
            <a:ln w="9525">
              <a:solidFill>
                <a:srgbClr val="000000"/>
              </a:solidFill>
              <a:prstDash val="solid"/>
              <a:round/>
              <a:headEnd/>
              <a:tailEnd/>
            </a:ln>
          </p:spPr>
          <p:txBody>
            <a:bodyPr/>
            <a:lstStyle/>
            <a:p>
              <a:endParaRPr lang="en-US"/>
            </a:p>
          </p:txBody>
        </p:sp>
        <p:sp>
          <p:nvSpPr>
            <p:cNvPr id="27028" name="Freeform 353"/>
            <p:cNvSpPr>
              <a:spLocks noEditPoints="1"/>
            </p:cNvSpPr>
            <p:nvPr/>
          </p:nvSpPr>
          <p:spPr bwMode="auto">
            <a:xfrm>
              <a:off x="3121" y="619"/>
              <a:ext cx="43" cy="48"/>
            </a:xfrm>
            <a:custGeom>
              <a:avLst/>
              <a:gdLst>
                <a:gd name="T0" fmla="*/ 18 w 88"/>
                <a:gd name="T1" fmla="*/ 36 h 95"/>
                <a:gd name="T2" fmla="*/ 18 w 88"/>
                <a:gd name="T3" fmla="*/ 46 h 95"/>
                <a:gd name="T4" fmla="*/ 20 w 88"/>
                <a:gd name="T5" fmla="*/ 54 h 95"/>
                <a:gd name="T6" fmla="*/ 25 w 88"/>
                <a:gd name="T7" fmla="*/ 68 h 95"/>
                <a:gd name="T8" fmla="*/ 37 w 88"/>
                <a:gd name="T9" fmla="*/ 77 h 95"/>
                <a:gd name="T10" fmla="*/ 45 w 88"/>
                <a:gd name="T11" fmla="*/ 80 h 95"/>
                <a:gd name="T12" fmla="*/ 53 w 88"/>
                <a:gd name="T13" fmla="*/ 80 h 95"/>
                <a:gd name="T14" fmla="*/ 62 w 88"/>
                <a:gd name="T15" fmla="*/ 78 h 95"/>
                <a:gd name="T16" fmla="*/ 70 w 88"/>
                <a:gd name="T17" fmla="*/ 77 h 95"/>
                <a:gd name="T18" fmla="*/ 78 w 88"/>
                <a:gd name="T19" fmla="*/ 70 h 95"/>
                <a:gd name="T20" fmla="*/ 84 w 88"/>
                <a:gd name="T21" fmla="*/ 60 h 95"/>
                <a:gd name="T22" fmla="*/ 86 w 88"/>
                <a:gd name="T23" fmla="*/ 63 h 95"/>
                <a:gd name="T24" fmla="*/ 82 w 88"/>
                <a:gd name="T25" fmla="*/ 75 h 95"/>
                <a:gd name="T26" fmla="*/ 72 w 88"/>
                <a:gd name="T27" fmla="*/ 87 h 95"/>
                <a:gd name="T28" fmla="*/ 58 w 88"/>
                <a:gd name="T29" fmla="*/ 94 h 95"/>
                <a:gd name="T30" fmla="*/ 51 w 88"/>
                <a:gd name="T31" fmla="*/ 95 h 95"/>
                <a:gd name="T32" fmla="*/ 43 w 88"/>
                <a:gd name="T33" fmla="*/ 95 h 95"/>
                <a:gd name="T34" fmla="*/ 33 w 88"/>
                <a:gd name="T35" fmla="*/ 94 h 95"/>
                <a:gd name="T36" fmla="*/ 25 w 88"/>
                <a:gd name="T37" fmla="*/ 92 h 95"/>
                <a:gd name="T38" fmla="*/ 12 w 88"/>
                <a:gd name="T39" fmla="*/ 82 h 95"/>
                <a:gd name="T40" fmla="*/ 6 w 88"/>
                <a:gd name="T41" fmla="*/ 75 h 95"/>
                <a:gd name="T42" fmla="*/ 2 w 88"/>
                <a:gd name="T43" fmla="*/ 66 h 95"/>
                <a:gd name="T44" fmla="*/ 0 w 88"/>
                <a:gd name="T45" fmla="*/ 48 h 95"/>
                <a:gd name="T46" fmla="*/ 2 w 88"/>
                <a:gd name="T47" fmla="*/ 37 h 95"/>
                <a:gd name="T48" fmla="*/ 4 w 88"/>
                <a:gd name="T49" fmla="*/ 27 h 95"/>
                <a:gd name="T50" fmla="*/ 16 w 88"/>
                <a:gd name="T51" fmla="*/ 12 h 95"/>
                <a:gd name="T52" fmla="*/ 24 w 88"/>
                <a:gd name="T53" fmla="*/ 7 h 95"/>
                <a:gd name="T54" fmla="*/ 31 w 88"/>
                <a:gd name="T55" fmla="*/ 3 h 95"/>
                <a:gd name="T56" fmla="*/ 51 w 88"/>
                <a:gd name="T57" fmla="*/ 0 h 95"/>
                <a:gd name="T58" fmla="*/ 58 w 88"/>
                <a:gd name="T59" fmla="*/ 2 h 95"/>
                <a:gd name="T60" fmla="*/ 66 w 88"/>
                <a:gd name="T61" fmla="*/ 3 h 95"/>
                <a:gd name="T62" fmla="*/ 78 w 88"/>
                <a:gd name="T63" fmla="*/ 12 h 95"/>
                <a:gd name="T64" fmla="*/ 86 w 88"/>
                <a:gd name="T65" fmla="*/ 24 h 95"/>
                <a:gd name="T66" fmla="*/ 88 w 88"/>
                <a:gd name="T67" fmla="*/ 31 h 95"/>
                <a:gd name="T68" fmla="*/ 88 w 88"/>
                <a:gd name="T69" fmla="*/ 39 h 95"/>
                <a:gd name="T70" fmla="*/ 18 w 88"/>
                <a:gd name="T71" fmla="*/ 36 h 95"/>
                <a:gd name="T72" fmla="*/ 18 w 88"/>
                <a:gd name="T73" fmla="*/ 31 h 95"/>
                <a:gd name="T74" fmla="*/ 64 w 88"/>
                <a:gd name="T75" fmla="*/ 32 h 95"/>
                <a:gd name="T76" fmla="*/ 64 w 88"/>
                <a:gd name="T77" fmla="*/ 24 h 95"/>
                <a:gd name="T78" fmla="*/ 62 w 88"/>
                <a:gd name="T79" fmla="*/ 20 h 95"/>
                <a:gd name="T80" fmla="*/ 60 w 88"/>
                <a:gd name="T81" fmla="*/ 15 h 95"/>
                <a:gd name="T82" fmla="*/ 55 w 88"/>
                <a:gd name="T83" fmla="*/ 10 h 95"/>
                <a:gd name="T84" fmla="*/ 51 w 88"/>
                <a:gd name="T85" fmla="*/ 8 h 95"/>
                <a:gd name="T86" fmla="*/ 45 w 88"/>
                <a:gd name="T87" fmla="*/ 7 h 95"/>
                <a:gd name="T88" fmla="*/ 35 w 88"/>
                <a:gd name="T89" fmla="*/ 8 h 95"/>
                <a:gd name="T90" fmla="*/ 27 w 88"/>
                <a:gd name="T91" fmla="*/ 12 h 95"/>
                <a:gd name="T92" fmla="*/ 20 w 88"/>
                <a:gd name="T93" fmla="*/ 20 h 95"/>
                <a:gd name="T94" fmla="*/ 18 w 88"/>
                <a:gd name="T95" fmla="*/ 31 h 95"/>
                <a:gd name="T96" fmla="*/ 18 w 88"/>
                <a:gd name="T97" fmla="*/ 31 h 9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8"/>
                <a:gd name="T148" fmla="*/ 0 h 95"/>
                <a:gd name="T149" fmla="*/ 88 w 88"/>
                <a:gd name="T150" fmla="*/ 95 h 9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8" h="95">
                  <a:moveTo>
                    <a:pt x="18" y="36"/>
                  </a:moveTo>
                  <a:lnTo>
                    <a:pt x="18" y="46"/>
                  </a:lnTo>
                  <a:lnTo>
                    <a:pt x="20" y="54"/>
                  </a:lnTo>
                  <a:lnTo>
                    <a:pt x="25" y="68"/>
                  </a:lnTo>
                  <a:lnTo>
                    <a:pt x="37" y="77"/>
                  </a:lnTo>
                  <a:lnTo>
                    <a:pt x="45" y="80"/>
                  </a:lnTo>
                  <a:lnTo>
                    <a:pt x="53" y="80"/>
                  </a:lnTo>
                  <a:lnTo>
                    <a:pt x="62" y="78"/>
                  </a:lnTo>
                  <a:lnTo>
                    <a:pt x="70" y="77"/>
                  </a:lnTo>
                  <a:lnTo>
                    <a:pt x="78" y="70"/>
                  </a:lnTo>
                  <a:lnTo>
                    <a:pt x="84" y="60"/>
                  </a:lnTo>
                  <a:lnTo>
                    <a:pt x="86" y="63"/>
                  </a:lnTo>
                  <a:lnTo>
                    <a:pt x="82" y="75"/>
                  </a:lnTo>
                  <a:lnTo>
                    <a:pt x="72" y="87"/>
                  </a:lnTo>
                  <a:lnTo>
                    <a:pt x="58" y="94"/>
                  </a:lnTo>
                  <a:lnTo>
                    <a:pt x="51" y="95"/>
                  </a:lnTo>
                  <a:lnTo>
                    <a:pt x="43" y="95"/>
                  </a:lnTo>
                  <a:lnTo>
                    <a:pt x="33" y="94"/>
                  </a:lnTo>
                  <a:lnTo>
                    <a:pt x="25" y="92"/>
                  </a:lnTo>
                  <a:lnTo>
                    <a:pt x="12" y="82"/>
                  </a:lnTo>
                  <a:lnTo>
                    <a:pt x="6" y="75"/>
                  </a:lnTo>
                  <a:lnTo>
                    <a:pt x="2" y="66"/>
                  </a:lnTo>
                  <a:lnTo>
                    <a:pt x="0" y="48"/>
                  </a:lnTo>
                  <a:lnTo>
                    <a:pt x="2" y="37"/>
                  </a:lnTo>
                  <a:lnTo>
                    <a:pt x="4" y="27"/>
                  </a:lnTo>
                  <a:lnTo>
                    <a:pt x="16" y="12"/>
                  </a:lnTo>
                  <a:lnTo>
                    <a:pt x="24" y="7"/>
                  </a:lnTo>
                  <a:lnTo>
                    <a:pt x="31" y="3"/>
                  </a:lnTo>
                  <a:lnTo>
                    <a:pt x="51" y="0"/>
                  </a:lnTo>
                  <a:lnTo>
                    <a:pt x="58" y="2"/>
                  </a:lnTo>
                  <a:lnTo>
                    <a:pt x="66" y="3"/>
                  </a:lnTo>
                  <a:lnTo>
                    <a:pt x="78" y="12"/>
                  </a:lnTo>
                  <a:lnTo>
                    <a:pt x="86" y="24"/>
                  </a:lnTo>
                  <a:lnTo>
                    <a:pt x="88" y="31"/>
                  </a:lnTo>
                  <a:lnTo>
                    <a:pt x="88" y="39"/>
                  </a:lnTo>
                  <a:lnTo>
                    <a:pt x="18" y="36"/>
                  </a:lnTo>
                  <a:close/>
                  <a:moveTo>
                    <a:pt x="18" y="31"/>
                  </a:moveTo>
                  <a:lnTo>
                    <a:pt x="64" y="32"/>
                  </a:lnTo>
                  <a:lnTo>
                    <a:pt x="64" y="24"/>
                  </a:lnTo>
                  <a:lnTo>
                    <a:pt x="62" y="20"/>
                  </a:lnTo>
                  <a:lnTo>
                    <a:pt x="60" y="15"/>
                  </a:lnTo>
                  <a:lnTo>
                    <a:pt x="55" y="10"/>
                  </a:lnTo>
                  <a:lnTo>
                    <a:pt x="51" y="8"/>
                  </a:lnTo>
                  <a:lnTo>
                    <a:pt x="45" y="7"/>
                  </a:lnTo>
                  <a:lnTo>
                    <a:pt x="35" y="8"/>
                  </a:lnTo>
                  <a:lnTo>
                    <a:pt x="27" y="12"/>
                  </a:lnTo>
                  <a:lnTo>
                    <a:pt x="20" y="20"/>
                  </a:lnTo>
                  <a:lnTo>
                    <a:pt x="18" y="31"/>
                  </a:lnTo>
                  <a:close/>
                </a:path>
              </a:pathLst>
            </a:custGeom>
            <a:solidFill>
              <a:srgbClr val="000000"/>
            </a:solidFill>
            <a:ln w="9525">
              <a:solidFill>
                <a:srgbClr val="000000"/>
              </a:solidFill>
              <a:prstDash val="solid"/>
              <a:round/>
              <a:headEnd/>
              <a:tailEnd/>
            </a:ln>
          </p:spPr>
          <p:txBody>
            <a:bodyPr/>
            <a:lstStyle/>
            <a:p>
              <a:endParaRPr lang="en-US"/>
            </a:p>
          </p:txBody>
        </p:sp>
        <p:sp>
          <p:nvSpPr>
            <p:cNvPr id="27029" name="Freeform 354"/>
            <p:cNvSpPr>
              <a:spLocks noEditPoints="1"/>
            </p:cNvSpPr>
            <p:nvPr/>
          </p:nvSpPr>
          <p:spPr bwMode="auto">
            <a:xfrm>
              <a:off x="3171" y="600"/>
              <a:ext cx="52" cy="71"/>
            </a:xfrm>
            <a:custGeom>
              <a:avLst/>
              <a:gdLst>
                <a:gd name="T0" fmla="*/ 61 w 103"/>
                <a:gd name="T1" fmla="*/ 135 h 142"/>
                <a:gd name="T2" fmla="*/ 45 w 103"/>
                <a:gd name="T3" fmla="*/ 140 h 142"/>
                <a:gd name="T4" fmla="*/ 22 w 103"/>
                <a:gd name="T5" fmla="*/ 135 h 142"/>
                <a:gd name="T6" fmla="*/ 4 w 103"/>
                <a:gd name="T7" fmla="*/ 118 h 142"/>
                <a:gd name="T8" fmla="*/ 0 w 103"/>
                <a:gd name="T9" fmla="*/ 92 h 142"/>
                <a:gd name="T10" fmla="*/ 4 w 103"/>
                <a:gd name="T11" fmla="*/ 74 h 142"/>
                <a:gd name="T12" fmla="*/ 18 w 103"/>
                <a:gd name="T13" fmla="*/ 58 h 142"/>
                <a:gd name="T14" fmla="*/ 35 w 103"/>
                <a:gd name="T15" fmla="*/ 46 h 142"/>
                <a:gd name="T16" fmla="*/ 55 w 103"/>
                <a:gd name="T17" fmla="*/ 45 h 142"/>
                <a:gd name="T18" fmla="*/ 72 w 103"/>
                <a:gd name="T19" fmla="*/ 52 h 142"/>
                <a:gd name="T20" fmla="*/ 78 w 103"/>
                <a:gd name="T21" fmla="*/ 38 h 142"/>
                <a:gd name="T22" fmla="*/ 80 w 103"/>
                <a:gd name="T23" fmla="*/ 21 h 142"/>
                <a:gd name="T24" fmla="*/ 80 w 103"/>
                <a:gd name="T25" fmla="*/ 16 h 142"/>
                <a:gd name="T26" fmla="*/ 76 w 103"/>
                <a:gd name="T27" fmla="*/ 12 h 142"/>
                <a:gd name="T28" fmla="*/ 68 w 103"/>
                <a:gd name="T29" fmla="*/ 12 h 142"/>
                <a:gd name="T30" fmla="*/ 64 w 103"/>
                <a:gd name="T31" fmla="*/ 9 h 142"/>
                <a:gd name="T32" fmla="*/ 101 w 103"/>
                <a:gd name="T33" fmla="*/ 2 h 142"/>
                <a:gd name="T34" fmla="*/ 88 w 103"/>
                <a:gd name="T35" fmla="*/ 118 h 142"/>
                <a:gd name="T36" fmla="*/ 88 w 103"/>
                <a:gd name="T37" fmla="*/ 125 h 142"/>
                <a:gd name="T38" fmla="*/ 90 w 103"/>
                <a:gd name="T39" fmla="*/ 130 h 142"/>
                <a:gd name="T40" fmla="*/ 96 w 103"/>
                <a:gd name="T41" fmla="*/ 132 h 142"/>
                <a:gd name="T42" fmla="*/ 103 w 103"/>
                <a:gd name="T43" fmla="*/ 130 h 142"/>
                <a:gd name="T44" fmla="*/ 72 w 103"/>
                <a:gd name="T45" fmla="*/ 142 h 142"/>
                <a:gd name="T46" fmla="*/ 68 w 103"/>
                <a:gd name="T47" fmla="*/ 130 h 142"/>
                <a:gd name="T48" fmla="*/ 74 w 103"/>
                <a:gd name="T49" fmla="*/ 75 h 142"/>
                <a:gd name="T50" fmla="*/ 72 w 103"/>
                <a:gd name="T51" fmla="*/ 63 h 142"/>
                <a:gd name="T52" fmla="*/ 62 w 103"/>
                <a:gd name="T53" fmla="*/ 55 h 142"/>
                <a:gd name="T54" fmla="*/ 53 w 103"/>
                <a:gd name="T55" fmla="*/ 52 h 142"/>
                <a:gd name="T56" fmla="*/ 35 w 103"/>
                <a:gd name="T57" fmla="*/ 57 h 142"/>
                <a:gd name="T58" fmla="*/ 24 w 103"/>
                <a:gd name="T59" fmla="*/ 77 h 142"/>
                <a:gd name="T60" fmla="*/ 22 w 103"/>
                <a:gd name="T61" fmla="*/ 104 h 142"/>
                <a:gd name="T62" fmla="*/ 37 w 103"/>
                <a:gd name="T63" fmla="*/ 127 h 142"/>
                <a:gd name="T64" fmla="*/ 59 w 103"/>
                <a:gd name="T65" fmla="*/ 128 h 142"/>
                <a:gd name="T66" fmla="*/ 68 w 103"/>
                <a:gd name="T67" fmla="*/ 123 h 1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3"/>
                <a:gd name="T103" fmla="*/ 0 h 142"/>
                <a:gd name="T104" fmla="*/ 103 w 103"/>
                <a:gd name="T105" fmla="*/ 142 h 14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3" h="142">
                  <a:moveTo>
                    <a:pt x="68" y="130"/>
                  </a:moveTo>
                  <a:lnTo>
                    <a:pt x="61" y="135"/>
                  </a:lnTo>
                  <a:lnTo>
                    <a:pt x="53" y="138"/>
                  </a:lnTo>
                  <a:lnTo>
                    <a:pt x="45" y="140"/>
                  </a:lnTo>
                  <a:lnTo>
                    <a:pt x="37" y="140"/>
                  </a:lnTo>
                  <a:lnTo>
                    <a:pt x="22" y="135"/>
                  </a:lnTo>
                  <a:lnTo>
                    <a:pt x="8" y="125"/>
                  </a:lnTo>
                  <a:lnTo>
                    <a:pt x="4" y="118"/>
                  </a:lnTo>
                  <a:lnTo>
                    <a:pt x="0" y="109"/>
                  </a:lnTo>
                  <a:lnTo>
                    <a:pt x="0" y="92"/>
                  </a:lnTo>
                  <a:lnTo>
                    <a:pt x="2" y="82"/>
                  </a:lnTo>
                  <a:lnTo>
                    <a:pt x="4" y="74"/>
                  </a:lnTo>
                  <a:lnTo>
                    <a:pt x="10" y="67"/>
                  </a:lnTo>
                  <a:lnTo>
                    <a:pt x="18" y="58"/>
                  </a:lnTo>
                  <a:lnTo>
                    <a:pt x="26" y="52"/>
                  </a:lnTo>
                  <a:lnTo>
                    <a:pt x="35" y="46"/>
                  </a:lnTo>
                  <a:lnTo>
                    <a:pt x="45" y="45"/>
                  </a:lnTo>
                  <a:lnTo>
                    <a:pt x="55" y="45"/>
                  </a:lnTo>
                  <a:lnTo>
                    <a:pt x="66" y="48"/>
                  </a:lnTo>
                  <a:lnTo>
                    <a:pt x="72" y="52"/>
                  </a:lnTo>
                  <a:lnTo>
                    <a:pt x="76" y="55"/>
                  </a:lnTo>
                  <a:lnTo>
                    <a:pt x="78" y="38"/>
                  </a:lnTo>
                  <a:lnTo>
                    <a:pt x="80" y="26"/>
                  </a:lnTo>
                  <a:lnTo>
                    <a:pt x="80" y="21"/>
                  </a:lnTo>
                  <a:lnTo>
                    <a:pt x="80" y="19"/>
                  </a:lnTo>
                  <a:lnTo>
                    <a:pt x="80" y="16"/>
                  </a:lnTo>
                  <a:lnTo>
                    <a:pt x="78" y="14"/>
                  </a:lnTo>
                  <a:lnTo>
                    <a:pt x="76" y="12"/>
                  </a:lnTo>
                  <a:lnTo>
                    <a:pt x="72" y="12"/>
                  </a:lnTo>
                  <a:lnTo>
                    <a:pt x="68" y="12"/>
                  </a:lnTo>
                  <a:lnTo>
                    <a:pt x="64" y="12"/>
                  </a:lnTo>
                  <a:lnTo>
                    <a:pt x="64" y="9"/>
                  </a:lnTo>
                  <a:lnTo>
                    <a:pt x="96" y="0"/>
                  </a:lnTo>
                  <a:lnTo>
                    <a:pt x="101" y="2"/>
                  </a:lnTo>
                  <a:lnTo>
                    <a:pt x="90" y="106"/>
                  </a:lnTo>
                  <a:lnTo>
                    <a:pt x="88" y="118"/>
                  </a:lnTo>
                  <a:lnTo>
                    <a:pt x="88" y="123"/>
                  </a:lnTo>
                  <a:lnTo>
                    <a:pt x="88" y="125"/>
                  </a:lnTo>
                  <a:lnTo>
                    <a:pt x="90" y="128"/>
                  </a:lnTo>
                  <a:lnTo>
                    <a:pt x="90" y="130"/>
                  </a:lnTo>
                  <a:lnTo>
                    <a:pt x="94" y="132"/>
                  </a:lnTo>
                  <a:lnTo>
                    <a:pt x="96" y="132"/>
                  </a:lnTo>
                  <a:lnTo>
                    <a:pt x="99" y="132"/>
                  </a:lnTo>
                  <a:lnTo>
                    <a:pt x="103" y="130"/>
                  </a:lnTo>
                  <a:lnTo>
                    <a:pt x="103" y="133"/>
                  </a:lnTo>
                  <a:lnTo>
                    <a:pt x="72" y="142"/>
                  </a:lnTo>
                  <a:lnTo>
                    <a:pt x="66" y="142"/>
                  </a:lnTo>
                  <a:lnTo>
                    <a:pt x="68" y="130"/>
                  </a:lnTo>
                  <a:close/>
                  <a:moveTo>
                    <a:pt x="68" y="123"/>
                  </a:moveTo>
                  <a:lnTo>
                    <a:pt x="74" y="75"/>
                  </a:lnTo>
                  <a:lnTo>
                    <a:pt x="74" y="70"/>
                  </a:lnTo>
                  <a:lnTo>
                    <a:pt x="72" y="63"/>
                  </a:lnTo>
                  <a:lnTo>
                    <a:pt x="68" y="58"/>
                  </a:lnTo>
                  <a:lnTo>
                    <a:pt x="62" y="55"/>
                  </a:lnTo>
                  <a:lnTo>
                    <a:pt x="59" y="52"/>
                  </a:lnTo>
                  <a:lnTo>
                    <a:pt x="53" y="52"/>
                  </a:lnTo>
                  <a:lnTo>
                    <a:pt x="45" y="52"/>
                  </a:lnTo>
                  <a:lnTo>
                    <a:pt x="35" y="57"/>
                  </a:lnTo>
                  <a:lnTo>
                    <a:pt x="26" y="69"/>
                  </a:lnTo>
                  <a:lnTo>
                    <a:pt x="24" y="77"/>
                  </a:lnTo>
                  <a:lnTo>
                    <a:pt x="22" y="86"/>
                  </a:lnTo>
                  <a:lnTo>
                    <a:pt x="22" y="104"/>
                  </a:lnTo>
                  <a:lnTo>
                    <a:pt x="27" y="118"/>
                  </a:lnTo>
                  <a:lnTo>
                    <a:pt x="37" y="127"/>
                  </a:lnTo>
                  <a:lnTo>
                    <a:pt x="49" y="130"/>
                  </a:lnTo>
                  <a:lnTo>
                    <a:pt x="59" y="128"/>
                  </a:lnTo>
                  <a:lnTo>
                    <a:pt x="68" y="123"/>
                  </a:lnTo>
                  <a:close/>
                </a:path>
              </a:pathLst>
            </a:custGeom>
            <a:solidFill>
              <a:srgbClr val="000000"/>
            </a:solidFill>
            <a:ln w="9525">
              <a:solidFill>
                <a:srgbClr val="000000"/>
              </a:solidFill>
              <a:prstDash val="solid"/>
              <a:round/>
              <a:headEnd/>
              <a:tailEnd/>
            </a:ln>
          </p:spPr>
          <p:txBody>
            <a:bodyPr/>
            <a:lstStyle/>
            <a:p>
              <a:endParaRPr lang="en-US"/>
            </a:p>
          </p:txBody>
        </p:sp>
        <p:sp>
          <p:nvSpPr>
            <p:cNvPr id="27030" name="Freeform 355"/>
            <p:cNvSpPr>
              <a:spLocks noEditPoints="1"/>
            </p:cNvSpPr>
            <p:nvPr/>
          </p:nvSpPr>
          <p:spPr bwMode="auto">
            <a:xfrm>
              <a:off x="3220" y="629"/>
              <a:ext cx="62" cy="67"/>
            </a:xfrm>
            <a:custGeom>
              <a:avLst/>
              <a:gdLst>
                <a:gd name="T0" fmla="*/ 34 w 125"/>
                <a:gd name="T1" fmla="*/ 50 h 135"/>
                <a:gd name="T2" fmla="*/ 26 w 125"/>
                <a:gd name="T3" fmla="*/ 34 h 135"/>
                <a:gd name="T4" fmla="*/ 32 w 125"/>
                <a:gd name="T5" fmla="*/ 14 h 135"/>
                <a:gd name="T6" fmla="*/ 57 w 125"/>
                <a:gd name="T7" fmla="*/ 0 h 135"/>
                <a:gd name="T8" fmla="*/ 88 w 125"/>
                <a:gd name="T9" fmla="*/ 4 h 135"/>
                <a:gd name="T10" fmla="*/ 119 w 125"/>
                <a:gd name="T11" fmla="*/ 14 h 135"/>
                <a:gd name="T12" fmla="*/ 125 w 125"/>
                <a:gd name="T13" fmla="*/ 14 h 135"/>
                <a:gd name="T14" fmla="*/ 125 w 125"/>
                <a:gd name="T15" fmla="*/ 16 h 135"/>
                <a:gd name="T16" fmla="*/ 125 w 125"/>
                <a:gd name="T17" fmla="*/ 19 h 135"/>
                <a:gd name="T18" fmla="*/ 125 w 125"/>
                <a:gd name="T19" fmla="*/ 23 h 135"/>
                <a:gd name="T20" fmla="*/ 123 w 125"/>
                <a:gd name="T21" fmla="*/ 23 h 135"/>
                <a:gd name="T22" fmla="*/ 117 w 125"/>
                <a:gd name="T23" fmla="*/ 23 h 135"/>
                <a:gd name="T24" fmla="*/ 107 w 125"/>
                <a:gd name="T25" fmla="*/ 29 h 135"/>
                <a:gd name="T26" fmla="*/ 102 w 125"/>
                <a:gd name="T27" fmla="*/ 50 h 135"/>
                <a:gd name="T28" fmla="*/ 76 w 125"/>
                <a:gd name="T29" fmla="*/ 63 h 135"/>
                <a:gd name="T30" fmla="*/ 53 w 125"/>
                <a:gd name="T31" fmla="*/ 62 h 135"/>
                <a:gd name="T32" fmla="*/ 41 w 125"/>
                <a:gd name="T33" fmla="*/ 62 h 135"/>
                <a:gd name="T34" fmla="*/ 35 w 125"/>
                <a:gd name="T35" fmla="*/ 67 h 135"/>
                <a:gd name="T36" fmla="*/ 35 w 125"/>
                <a:gd name="T37" fmla="*/ 70 h 135"/>
                <a:gd name="T38" fmla="*/ 39 w 125"/>
                <a:gd name="T39" fmla="*/ 74 h 135"/>
                <a:gd name="T40" fmla="*/ 49 w 125"/>
                <a:gd name="T41" fmla="*/ 77 h 135"/>
                <a:gd name="T42" fmla="*/ 59 w 125"/>
                <a:gd name="T43" fmla="*/ 79 h 135"/>
                <a:gd name="T44" fmla="*/ 88 w 125"/>
                <a:gd name="T45" fmla="*/ 84 h 135"/>
                <a:gd name="T46" fmla="*/ 103 w 125"/>
                <a:gd name="T47" fmla="*/ 94 h 135"/>
                <a:gd name="T48" fmla="*/ 105 w 125"/>
                <a:gd name="T49" fmla="*/ 108 h 135"/>
                <a:gd name="T50" fmla="*/ 96 w 125"/>
                <a:gd name="T51" fmla="*/ 123 h 135"/>
                <a:gd name="T52" fmla="*/ 80 w 125"/>
                <a:gd name="T53" fmla="*/ 132 h 135"/>
                <a:gd name="T54" fmla="*/ 55 w 125"/>
                <a:gd name="T55" fmla="*/ 135 h 135"/>
                <a:gd name="T56" fmla="*/ 22 w 125"/>
                <a:gd name="T57" fmla="*/ 128 h 135"/>
                <a:gd name="T58" fmla="*/ 2 w 125"/>
                <a:gd name="T59" fmla="*/ 115 h 135"/>
                <a:gd name="T60" fmla="*/ 2 w 125"/>
                <a:gd name="T61" fmla="*/ 106 h 135"/>
                <a:gd name="T62" fmla="*/ 6 w 125"/>
                <a:gd name="T63" fmla="*/ 101 h 135"/>
                <a:gd name="T64" fmla="*/ 18 w 125"/>
                <a:gd name="T65" fmla="*/ 92 h 135"/>
                <a:gd name="T66" fmla="*/ 28 w 125"/>
                <a:gd name="T67" fmla="*/ 87 h 135"/>
                <a:gd name="T68" fmla="*/ 20 w 125"/>
                <a:gd name="T69" fmla="*/ 80 h 135"/>
                <a:gd name="T70" fmla="*/ 18 w 125"/>
                <a:gd name="T71" fmla="*/ 74 h 135"/>
                <a:gd name="T72" fmla="*/ 24 w 125"/>
                <a:gd name="T73" fmla="*/ 67 h 135"/>
                <a:gd name="T74" fmla="*/ 41 w 125"/>
                <a:gd name="T75" fmla="*/ 57 h 135"/>
                <a:gd name="T76" fmla="*/ 70 w 125"/>
                <a:gd name="T77" fmla="*/ 4 h 135"/>
                <a:gd name="T78" fmla="*/ 57 w 125"/>
                <a:gd name="T79" fmla="*/ 9 h 135"/>
                <a:gd name="T80" fmla="*/ 51 w 125"/>
                <a:gd name="T81" fmla="*/ 14 h 135"/>
                <a:gd name="T82" fmla="*/ 45 w 125"/>
                <a:gd name="T83" fmla="*/ 38 h 135"/>
                <a:gd name="T84" fmla="*/ 55 w 125"/>
                <a:gd name="T85" fmla="*/ 57 h 135"/>
                <a:gd name="T86" fmla="*/ 70 w 125"/>
                <a:gd name="T87" fmla="*/ 58 h 135"/>
                <a:gd name="T88" fmla="*/ 84 w 125"/>
                <a:gd name="T89" fmla="*/ 48 h 135"/>
                <a:gd name="T90" fmla="*/ 88 w 125"/>
                <a:gd name="T91" fmla="*/ 24 h 135"/>
                <a:gd name="T92" fmla="*/ 78 w 125"/>
                <a:gd name="T93" fmla="*/ 7 h 135"/>
                <a:gd name="T94" fmla="*/ 70 w 125"/>
                <a:gd name="T95" fmla="*/ 4 h 135"/>
                <a:gd name="T96" fmla="*/ 28 w 125"/>
                <a:gd name="T97" fmla="*/ 92 h 135"/>
                <a:gd name="T98" fmla="*/ 20 w 125"/>
                <a:gd name="T99" fmla="*/ 101 h 135"/>
                <a:gd name="T100" fmla="*/ 20 w 125"/>
                <a:gd name="T101" fmla="*/ 108 h 135"/>
                <a:gd name="T102" fmla="*/ 35 w 125"/>
                <a:gd name="T103" fmla="*/ 120 h 135"/>
                <a:gd name="T104" fmla="*/ 55 w 125"/>
                <a:gd name="T105" fmla="*/ 123 h 135"/>
                <a:gd name="T106" fmla="*/ 72 w 125"/>
                <a:gd name="T107" fmla="*/ 125 h 135"/>
                <a:gd name="T108" fmla="*/ 84 w 125"/>
                <a:gd name="T109" fmla="*/ 123 h 135"/>
                <a:gd name="T110" fmla="*/ 98 w 125"/>
                <a:gd name="T111" fmla="*/ 111 h 135"/>
                <a:gd name="T112" fmla="*/ 94 w 125"/>
                <a:gd name="T113" fmla="*/ 103 h 135"/>
                <a:gd name="T114" fmla="*/ 70 w 125"/>
                <a:gd name="T115" fmla="*/ 96 h 135"/>
                <a:gd name="T116" fmla="*/ 41 w 125"/>
                <a:gd name="T117" fmla="*/ 91 h 135"/>
                <a:gd name="T118" fmla="*/ 34 w 125"/>
                <a:gd name="T119" fmla="*/ 89 h 13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5"/>
                <a:gd name="T181" fmla="*/ 0 h 135"/>
                <a:gd name="T182" fmla="*/ 125 w 125"/>
                <a:gd name="T183" fmla="*/ 135 h 13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5" h="135">
                  <a:moveTo>
                    <a:pt x="41" y="57"/>
                  </a:moveTo>
                  <a:lnTo>
                    <a:pt x="34" y="50"/>
                  </a:lnTo>
                  <a:lnTo>
                    <a:pt x="28" y="43"/>
                  </a:lnTo>
                  <a:lnTo>
                    <a:pt x="26" y="34"/>
                  </a:lnTo>
                  <a:lnTo>
                    <a:pt x="26" y="26"/>
                  </a:lnTo>
                  <a:lnTo>
                    <a:pt x="32" y="14"/>
                  </a:lnTo>
                  <a:lnTo>
                    <a:pt x="43" y="5"/>
                  </a:lnTo>
                  <a:lnTo>
                    <a:pt x="57" y="0"/>
                  </a:lnTo>
                  <a:lnTo>
                    <a:pt x="74" y="0"/>
                  </a:lnTo>
                  <a:lnTo>
                    <a:pt x="88" y="4"/>
                  </a:lnTo>
                  <a:lnTo>
                    <a:pt x="98" y="11"/>
                  </a:lnTo>
                  <a:lnTo>
                    <a:pt x="119" y="14"/>
                  </a:lnTo>
                  <a:lnTo>
                    <a:pt x="123" y="14"/>
                  </a:lnTo>
                  <a:lnTo>
                    <a:pt x="125" y="14"/>
                  </a:lnTo>
                  <a:lnTo>
                    <a:pt x="125" y="16"/>
                  </a:lnTo>
                  <a:lnTo>
                    <a:pt x="125" y="17"/>
                  </a:lnTo>
                  <a:lnTo>
                    <a:pt x="125" y="19"/>
                  </a:lnTo>
                  <a:lnTo>
                    <a:pt x="125" y="21"/>
                  </a:lnTo>
                  <a:lnTo>
                    <a:pt x="125" y="23"/>
                  </a:lnTo>
                  <a:lnTo>
                    <a:pt x="123" y="23"/>
                  </a:lnTo>
                  <a:lnTo>
                    <a:pt x="121" y="23"/>
                  </a:lnTo>
                  <a:lnTo>
                    <a:pt x="117" y="23"/>
                  </a:lnTo>
                  <a:lnTo>
                    <a:pt x="103" y="21"/>
                  </a:lnTo>
                  <a:lnTo>
                    <a:pt x="107" y="29"/>
                  </a:lnTo>
                  <a:lnTo>
                    <a:pt x="107" y="40"/>
                  </a:lnTo>
                  <a:lnTo>
                    <a:pt x="102" y="50"/>
                  </a:lnTo>
                  <a:lnTo>
                    <a:pt x="92" y="58"/>
                  </a:lnTo>
                  <a:lnTo>
                    <a:pt x="76" y="63"/>
                  </a:lnTo>
                  <a:lnTo>
                    <a:pt x="61" y="63"/>
                  </a:lnTo>
                  <a:lnTo>
                    <a:pt x="53" y="62"/>
                  </a:lnTo>
                  <a:lnTo>
                    <a:pt x="45" y="58"/>
                  </a:lnTo>
                  <a:lnTo>
                    <a:pt x="41" y="62"/>
                  </a:lnTo>
                  <a:lnTo>
                    <a:pt x="37" y="63"/>
                  </a:lnTo>
                  <a:lnTo>
                    <a:pt x="35" y="67"/>
                  </a:lnTo>
                  <a:lnTo>
                    <a:pt x="35" y="69"/>
                  </a:lnTo>
                  <a:lnTo>
                    <a:pt x="35" y="70"/>
                  </a:lnTo>
                  <a:lnTo>
                    <a:pt x="35" y="72"/>
                  </a:lnTo>
                  <a:lnTo>
                    <a:pt x="39" y="74"/>
                  </a:lnTo>
                  <a:lnTo>
                    <a:pt x="43" y="75"/>
                  </a:lnTo>
                  <a:lnTo>
                    <a:pt x="49" y="77"/>
                  </a:lnTo>
                  <a:lnTo>
                    <a:pt x="53" y="77"/>
                  </a:lnTo>
                  <a:lnTo>
                    <a:pt x="59" y="79"/>
                  </a:lnTo>
                  <a:lnTo>
                    <a:pt x="76" y="82"/>
                  </a:lnTo>
                  <a:lnTo>
                    <a:pt x="88" y="84"/>
                  </a:lnTo>
                  <a:lnTo>
                    <a:pt x="96" y="87"/>
                  </a:lnTo>
                  <a:lnTo>
                    <a:pt x="103" y="94"/>
                  </a:lnTo>
                  <a:lnTo>
                    <a:pt x="105" y="101"/>
                  </a:lnTo>
                  <a:lnTo>
                    <a:pt x="105" y="108"/>
                  </a:lnTo>
                  <a:lnTo>
                    <a:pt x="102" y="118"/>
                  </a:lnTo>
                  <a:lnTo>
                    <a:pt x="96" y="123"/>
                  </a:lnTo>
                  <a:lnTo>
                    <a:pt x="90" y="126"/>
                  </a:lnTo>
                  <a:lnTo>
                    <a:pt x="80" y="132"/>
                  </a:lnTo>
                  <a:lnTo>
                    <a:pt x="69" y="135"/>
                  </a:lnTo>
                  <a:lnTo>
                    <a:pt x="55" y="135"/>
                  </a:lnTo>
                  <a:lnTo>
                    <a:pt x="41" y="133"/>
                  </a:lnTo>
                  <a:lnTo>
                    <a:pt x="22" y="128"/>
                  </a:lnTo>
                  <a:lnTo>
                    <a:pt x="8" y="120"/>
                  </a:lnTo>
                  <a:lnTo>
                    <a:pt x="2" y="115"/>
                  </a:lnTo>
                  <a:lnTo>
                    <a:pt x="0" y="108"/>
                  </a:lnTo>
                  <a:lnTo>
                    <a:pt x="2" y="106"/>
                  </a:lnTo>
                  <a:lnTo>
                    <a:pt x="4" y="104"/>
                  </a:lnTo>
                  <a:lnTo>
                    <a:pt x="6" y="101"/>
                  </a:lnTo>
                  <a:lnTo>
                    <a:pt x="14" y="96"/>
                  </a:lnTo>
                  <a:lnTo>
                    <a:pt x="18" y="92"/>
                  </a:lnTo>
                  <a:lnTo>
                    <a:pt x="22" y="91"/>
                  </a:lnTo>
                  <a:lnTo>
                    <a:pt x="28" y="87"/>
                  </a:lnTo>
                  <a:lnTo>
                    <a:pt x="24" y="84"/>
                  </a:lnTo>
                  <a:lnTo>
                    <a:pt x="20" y="80"/>
                  </a:lnTo>
                  <a:lnTo>
                    <a:pt x="18" y="77"/>
                  </a:lnTo>
                  <a:lnTo>
                    <a:pt x="18" y="74"/>
                  </a:lnTo>
                  <a:lnTo>
                    <a:pt x="20" y="70"/>
                  </a:lnTo>
                  <a:lnTo>
                    <a:pt x="24" y="67"/>
                  </a:lnTo>
                  <a:lnTo>
                    <a:pt x="30" y="62"/>
                  </a:lnTo>
                  <a:lnTo>
                    <a:pt x="41" y="57"/>
                  </a:lnTo>
                  <a:close/>
                  <a:moveTo>
                    <a:pt x="70" y="4"/>
                  </a:moveTo>
                  <a:lnTo>
                    <a:pt x="63" y="5"/>
                  </a:lnTo>
                  <a:lnTo>
                    <a:pt x="57" y="9"/>
                  </a:lnTo>
                  <a:lnTo>
                    <a:pt x="53" y="11"/>
                  </a:lnTo>
                  <a:lnTo>
                    <a:pt x="51" y="14"/>
                  </a:lnTo>
                  <a:lnTo>
                    <a:pt x="47" y="24"/>
                  </a:lnTo>
                  <a:lnTo>
                    <a:pt x="45" y="38"/>
                  </a:lnTo>
                  <a:lnTo>
                    <a:pt x="49" y="50"/>
                  </a:lnTo>
                  <a:lnTo>
                    <a:pt x="55" y="57"/>
                  </a:lnTo>
                  <a:lnTo>
                    <a:pt x="63" y="58"/>
                  </a:lnTo>
                  <a:lnTo>
                    <a:pt x="70" y="58"/>
                  </a:lnTo>
                  <a:lnTo>
                    <a:pt x="78" y="55"/>
                  </a:lnTo>
                  <a:lnTo>
                    <a:pt x="84" y="48"/>
                  </a:lnTo>
                  <a:lnTo>
                    <a:pt x="86" y="38"/>
                  </a:lnTo>
                  <a:lnTo>
                    <a:pt x="88" y="24"/>
                  </a:lnTo>
                  <a:lnTo>
                    <a:pt x="84" y="14"/>
                  </a:lnTo>
                  <a:lnTo>
                    <a:pt x="78" y="7"/>
                  </a:lnTo>
                  <a:lnTo>
                    <a:pt x="70" y="4"/>
                  </a:lnTo>
                  <a:close/>
                  <a:moveTo>
                    <a:pt x="34" y="89"/>
                  </a:moveTo>
                  <a:lnTo>
                    <a:pt x="28" y="92"/>
                  </a:lnTo>
                  <a:lnTo>
                    <a:pt x="24" y="96"/>
                  </a:lnTo>
                  <a:lnTo>
                    <a:pt x="20" y="101"/>
                  </a:lnTo>
                  <a:lnTo>
                    <a:pt x="18" y="104"/>
                  </a:lnTo>
                  <a:lnTo>
                    <a:pt x="20" y="108"/>
                  </a:lnTo>
                  <a:lnTo>
                    <a:pt x="24" y="113"/>
                  </a:lnTo>
                  <a:lnTo>
                    <a:pt x="35" y="120"/>
                  </a:lnTo>
                  <a:lnTo>
                    <a:pt x="45" y="121"/>
                  </a:lnTo>
                  <a:lnTo>
                    <a:pt x="55" y="123"/>
                  </a:lnTo>
                  <a:lnTo>
                    <a:pt x="63" y="125"/>
                  </a:lnTo>
                  <a:lnTo>
                    <a:pt x="72" y="125"/>
                  </a:lnTo>
                  <a:lnTo>
                    <a:pt x="78" y="125"/>
                  </a:lnTo>
                  <a:lnTo>
                    <a:pt x="84" y="123"/>
                  </a:lnTo>
                  <a:lnTo>
                    <a:pt x="94" y="118"/>
                  </a:lnTo>
                  <a:lnTo>
                    <a:pt x="98" y="111"/>
                  </a:lnTo>
                  <a:lnTo>
                    <a:pt x="96" y="106"/>
                  </a:lnTo>
                  <a:lnTo>
                    <a:pt x="94" y="103"/>
                  </a:lnTo>
                  <a:lnTo>
                    <a:pt x="86" y="99"/>
                  </a:lnTo>
                  <a:lnTo>
                    <a:pt x="70" y="96"/>
                  </a:lnTo>
                  <a:lnTo>
                    <a:pt x="49" y="92"/>
                  </a:lnTo>
                  <a:lnTo>
                    <a:pt x="41" y="91"/>
                  </a:lnTo>
                  <a:lnTo>
                    <a:pt x="34" y="89"/>
                  </a:lnTo>
                  <a:close/>
                </a:path>
              </a:pathLst>
            </a:custGeom>
            <a:solidFill>
              <a:srgbClr val="000000"/>
            </a:solidFill>
            <a:ln w="9525">
              <a:solidFill>
                <a:srgbClr val="000000"/>
              </a:solidFill>
              <a:prstDash val="solid"/>
              <a:round/>
              <a:headEnd/>
              <a:tailEnd/>
            </a:ln>
          </p:spPr>
          <p:txBody>
            <a:bodyPr/>
            <a:lstStyle/>
            <a:p>
              <a:endParaRPr lang="en-US"/>
            </a:p>
          </p:txBody>
        </p:sp>
        <p:sp>
          <p:nvSpPr>
            <p:cNvPr id="27031" name="Freeform 356"/>
            <p:cNvSpPr>
              <a:spLocks noEditPoints="1"/>
            </p:cNvSpPr>
            <p:nvPr/>
          </p:nvSpPr>
          <p:spPr bwMode="auto">
            <a:xfrm>
              <a:off x="3279" y="643"/>
              <a:ext cx="49" cy="46"/>
            </a:xfrm>
            <a:custGeom>
              <a:avLst/>
              <a:gdLst>
                <a:gd name="T0" fmla="*/ 29 w 97"/>
                <a:gd name="T1" fmla="*/ 23 h 92"/>
                <a:gd name="T2" fmla="*/ 25 w 97"/>
                <a:gd name="T3" fmla="*/ 32 h 92"/>
                <a:gd name="T4" fmla="*/ 21 w 97"/>
                <a:gd name="T5" fmla="*/ 41 h 92"/>
                <a:gd name="T6" fmla="*/ 21 w 97"/>
                <a:gd name="T7" fmla="*/ 56 h 92"/>
                <a:gd name="T8" fmla="*/ 27 w 97"/>
                <a:gd name="T9" fmla="*/ 69 h 92"/>
                <a:gd name="T10" fmla="*/ 37 w 97"/>
                <a:gd name="T11" fmla="*/ 78 h 92"/>
                <a:gd name="T12" fmla="*/ 47 w 97"/>
                <a:gd name="T13" fmla="*/ 80 h 92"/>
                <a:gd name="T14" fmla="*/ 56 w 97"/>
                <a:gd name="T15" fmla="*/ 81 h 92"/>
                <a:gd name="T16" fmla="*/ 66 w 97"/>
                <a:gd name="T17" fmla="*/ 78 h 92"/>
                <a:gd name="T18" fmla="*/ 70 w 97"/>
                <a:gd name="T19" fmla="*/ 76 h 92"/>
                <a:gd name="T20" fmla="*/ 76 w 97"/>
                <a:gd name="T21" fmla="*/ 71 h 92"/>
                <a:gd name="T22" fmla="*/ 78 w 97"/>
                <a:gd name="T23" fmla="*/ 75 h 92"/>
                <a:gd name="T24" fmla="*/ 72 w 97"/>
                <a:gd name="T25" fmla="*/ 80 h 92"/>
                <a:gd name="T26" fmla="*/ 66 w 97"/>
                <a:gd name="T27" fmla="*/ 85 h 92"/>
                <a:gd name="T28" fmla="*/ 53 w 97"/>
                <a:gd name="T29" fmla="*/ 90 h 92"/>
                <a:gd name="T30" fmla="*/ 45 w 97"/>
                <a:gd name="T31" fmla="*/ 92 h 92"/>
                <a:gd name="T32" fmla="*/ 37 w 97"/>
                <a:gd name="T33" fmla="*/ 92 h 92"/>
                <a:gd name="T34" fmla="*/ 21 w 97"/>
                <a:gd name="T35" fmla="*/ 88 h 92"/>
                <a:gd name="T36" fmla="*/ 14 w 97"/>
                <a:gd name="T37" fmla="*/ 83 h 92"/>
                <a:gd name="T38" fmla="*/ 8 w 97"/>
                <a:gd name="T39" fmla="*/ 76 h 92"/>
                <a:gd name="T40" fmla="*/ 2 w 97"/>
                <a:gd name="T41" fmla="*/ 63 h 92"/>
                <a:gd name="T42" fmla="*/ 0 w 97"/>
                <a:gd name="T43" fmla="*/ 54 h 92"/>
                <a:gd name="T44" fmla="*/ 0 w 97"/>
                <a:gd name="T45" fmla="*/ 46 h 92"/>
                <a:gd name="T46" fmla="*/ 4 w 97"/>
                <a:gd name="T47" fmla="*/ 35 h 92"/>
                <a:gd name="T48" fmla="*/ 10 w 97"/>
                <a:gd name="T49" fmla="*/ 27 h 92"/>
                <a:gd name="T50" fmla="*/ 16 w 97"/>
                <a:gd name="T51" fmla="*/ 18 h 92"/>
                <a:gd name="T52" fmla="*/ 23 w 97"/>
                <a:gd name="T53" fmla="*/ 10 h 92"/>
                <a:gd name="T54" fmla="*/ 33 w 97"/>
                <a:gd name="T55" fmla="*/ 5 h 92"/>
                <a:gd name="T56" fmla="*/ 41 w 97"/>
                <a:gd name="T57" fmla="*/ 1 h 92"/>
                <a:gd name="T58" fmla="*/ 51 w 97"/>
                <a:gd name="T59" fmla="*/ 0 h 92"/>
                <a:gd name="T60" fmla="*/ 60 w 97"/>
                <a:gd name="T61" fmla="*/ 0 h 92"/>
                <a:gd name="T62" fmla="*/ 70 w 97"/>
                <a:gd name="T63" fmla="*/ 3 h 92"/>
                <a:gd name="T64" fmla="*/ 78 w 97"/>
                <a:gd name="T65" fmla="*/ 6 h 92"/>
                <a:gd name="T66" fmla="*/ 86 w 97"/>
                <a:gd name="T67" fmla="*/ 10 h 92"/>
                <a:gd name="T68" fmla="*/ 91 w 97"/>
                <a:gd name="T69" fmla="*/ 15 h 92"/>
                <a:gd name="T70" fmla="*/ 97 w 97"/>
                <a:gd name="T71" fmla="*/ 27 h 92"/>
                <a:gd name="T72" fmla="*/ 97 w 97"/>
                <a:gd name="T73" fmla="*/ 41 h 92"/>
                <a:gd name="T74" fmla="*/ 91 w 97"/>
                <a:gd name="T75" fmla="*/ 56 h 92"/>
                <a:gd name="T76" fmla="*/ 29 w 97"/>
                <a:gd name="T77" fmla="*/ 23 h 92"/>
                <a:gd name="T78" fmla="*/ 33 w 97"/>
                <a:gd name="T79" fmla="*/ 18 h 92"/>
                <a:gd name="T80" fmla="*/ 74 w 97"/>
                <a:gd name="T81" fmla="*/ 41 h 92"/>
                <a:gd name="T82" fmla="*/ 78 w 97"/>
                <a:gd name="T83" fmla="*/ 32 h 92"/>
                <a:gd name="T84" fmla="*/ 80 w 97"/>
                <a:gd name="T85" fmla="*/ 29 h 92"/>
                <a:gd name="T86" fmla="*/ 80 w 97"/>
                <a:gd name="T87" fmla="*/ 22 h 92"/>
                <a:gd name="T88" fmla="*/ 78 w 97"/>
                <a:gd name="T89" fmla="*/ 17 h 92"/>
                <a:gd name="T90" fmla="*/ 74 w 97"/>
                <a:gd name="T91" fmla="*/ 13 h 92"/>
                <a:gd name="T92" fmla="*/ 68 w 97"/>
                <a:gd name="T93" fmla="*/ 10 h 92"/>
                <a:gd name="T94" fmla="*/ 60 w 97"/>
                <a:gd name="T95" fmla="*/ 6 h 92"/>
                <a:gd name="T96" fmla="*/ 51 w 97"/>
                <a:gd name="T97" fmla="*/ 6 h 92"/>
                <a:gd name="T98" fmla="*/ 43 w 97"/>
                <a:gd name="T99" fmla="*/ 12 h 92"/>
                <a:gd name="T100" fmla="*/ 33 w 97"/>
                <a:gd name="T101" fmla="*/ 18 h 92"/>
                <a:gd name="T102" fmla="*/ 33 w 97"/>
                <a:gd name="T103" fmla="*/ 18 h 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7"/>
                <a:gd name="T157" fmla="*/ 0 h 92"/>
                <a:gd name="T158" fmla="*/ 97 w 97"/>
                <a:gd name="T159" fmla="*/ 92 h 9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7" h="92">
                  <a:moveTo>
                    <a:pt x="29" y="23"/>
                  </a:moveTo>
                  <a:lnTo>
                    <a:pt x="25" y="32"/>
                  </a:lnTo>
                  <a:lnTo>
                    <a:pt x="21" y="41"/>
                  </a:lnTo>
                  <a:lnTo>
                    <a:pt x="21" y="56"/>
                  </a:lnTo>
                  <a:lnTo>
                    <a:pt x="27" y="69"/>
                  </a:lnTo>
                  <a:lnTo>
                    <a:pt x="37" y="78"/>
                  </a:lnTo>
                  <a:lnTo>
                    <a:pt x="47" y="80"/>
                  </a:lnTo>
                  <a:lnTo>
                    <a:pt x="56" y="81"/>
                  </a:lnTo>
                  <a:lnTo>
                    <a:pt x="66" y="78"/>
                  </a:lnTo>
                  <a:lnTo>
                    <a:pt x="70" y="76"/>
                  </a:lnTo>
                  <a:lnTo>
                    <a:pt x="76" y="71"/>
                  </a:lnTo>
                  <a:lnTo>
                    <a:pt x="78" y="75"/>
                  </a:lnTo>
                  <a:lnTo>
                    <a:pt x="72" y="80"/>
                  </a:lnTo>
                  <a:lnTo>
                    <a:pt x="66" y="85"/>
                  </a:lnTo>
                  <a:lnTo>
                    <a:pt x="53" y="90"/>
                  </a:lnTo>
                  <a:lnTo>
                    <a:pt x="45" y="92"/>
                  </a:lnTo>
                  <a:lnTo>
                    <a:pt x="37" y="92"/>
                  </a:lnTo>
                  <a:lnTo>
                    <a:pt x="21" y="88"/>
                  </a:lnTo>
                  <a:lnTo>
                    <a:pt x="14" y="83"/>
                  </a:lnTo>
                  <a:lnTo>
                    <a:pt x="8" y="76"/>
                  </a:lnTo>
                  <a:lnTo>
                    <a:pt x="2" y="63"/>
                  </a:lnTo>
                  <a:lnTo>
                    <a:pt x="0" y="54"/>
                  </a:lnTo>
                  <a:lnTo>
                    <a:pt x="0" y="46"/>
                  </a:lnTo>
                  <a:lnTo>
                    <a:pt x="4" y="35"/>
                  </a:lnTo>
                  <a:lnTo>
                    <a:pt x="10" y="27"/>
                  </a:lnTo>
                  <a:lnTo>
                    <a:pt x="16" y="18"/>
                  </a:lnTo>
                  <a:lnTo>
                    <a:pt x="23" y="10"/>
                  </a:lnTo>
                  <a:lnTo>
                    <a:pt x="33" y="5"/>
                  </a:lnTo>
                  <a:lnTo>
                    <a:pt x="41" y="1"/>
                  </a:lnTo>
                  <a:lnTo>
                    <a:pt x="51" y="0"/>
                  </a:lnTo>
                  <a:lnTo>
                    <a:pt x="60" y="0"/>
                  </a:lnTo>
                  <a:lnTo>
                    <a:pt x="70" y="3"/>
                  </a:lnTo>
                  <a:lnTo>
                    <a:pt x="78" y="6"/>
                  </a:lnTo>
                  <a:lnTo>
                    <a:pt x="86" y="10"/>
                  </a:lnTo>
                  <a:lnTo>
                    <a:pt x="91" y="15"/>
                  </a:lnTo>
                  <a:lnTo>
                    <a:pt x="97" y="27"/>
                  </a:lnTo>
                  <a:lnTo>
                    <a:pt x="97" y="41"/>
                  </a:lnTo>
                  <a:lnTo>
                    <a:pt x="91" y="56"/>
                  </a:lnTo>
                  <a:lnTo>
                    <a:pt x="29" y="23"/>
                  </a:lnTo>
                  <a:close/>
                  <a:moveTo>
                    <a:pt x="33" y="18"/>
                  </a:moveTo>
                  <a:lnTo>
                    <a:pt x="74" y="41"/>
                  </a:lnTo>
                  <a:lnTo>
                    <a:pt x="78" y="32"/>
                  </a:lnTo>
                  <a:lnTo>
                    <a:pt x="80" y="29"/>
                  </a:lnTo>
                  <a:lnTo>
                    <a:pt x="80" y="22"/>
                  </a:lnTo>
                  <a:lnTo>
                    <a:pt x="78" y="17"/>
                  </a:lnTo>
                  <a:lnTo>
                    <a:pt x="74" y="13"/>
                  </a:lnTo>
                  <a:lnTo>
                    <a:pt x="68" y="10"/>
                  </a:lnTo>
                  <a:lnTo>
                    <a:pt x="60" y="6"/>
                  </a:lnTo>
                  <a:lnTo>
                    <a:pt x="51" y="6"/>
                  </a:lnTo>
                  <a:lnTo>
                    <a:pt x="43" y="12"/>
                  </a:lnTo>
                  <a:lnTo>
                    <a:pt x="33" y="18"/>
                  </a:lnTo>
                  <a:close/>
                </a:path>
              </a:pathLst>
            </a:custGeom>
            <a:solidFill>
              <a:srgbClr val="000000"/>
            </a:solidFill>
            <a:ln w="9525">
              <a:solidFill>
                <a:srgbClr val="000000"/>
              </a:solidFill>
              <a:prstDash val="solid"/>
              <a:round/>
              <a:headEnd/>
              <a:tailEnd/>
            </a:ln>
          </p:spPr>
          <p:txBody>
            <a:bodyPr/>
            <a:lstStyle/>
            <a:p>
              <a:endParaRPr lang="en-US"/>
            </a:p>
          </p:txBody>
        </p:sp>
      </p:grpSp>
      <p:grpSp>
        <p:nvGrpSpPr>
          <p:cNvPr id="9" name="Group 357"/>
          <p:cNvGrpSpPr>
            <a:grpSpLocks/>
          </p:cNvGrpSpPr>
          <p:nvPr/>
        </p:nvGrpSpPr>
        <p:grpSpPr bwMode="auto">
          <a:xfrm>
            <a:off x="4476750" y="603250"/>
            <a:ext cx="1525588" cy="288925"/>
            <a:chOff x="2820" y="380"/>
            <a:chExt cx="961" cy="182"/>
          </a:xfrm>
        </p:grpSpPr>
        <p:sp>
          <p:nvSpPr>
            <p:cNvPr id="26998" name="Freeform 358"/>
            <p:cNvSpPr>
              <a:spLocks noEditPoints="1"/>
            </p:cNvSpPr>
            <p:nvPr/>
          </p:nvSpPr>
          <p:spPr bwMode="auto">
            <a:xfrm>
              <a:off x="2820" y="385"/>
              <a:ext cx="76" cy="89"/>
            </a:xfrm>
            <a:custGeom>
              <a:avLst/>
              <a:gdLst>
                <a:gd name="T0" fmla="*/ 70 w 152"/>
                <a:gd name="T1" fmla="*/ 92 h 177"/>
                <a:gd name="T2" fmla="*/ 82 w 152"/>
                <a:gd name="T3" fmla="*/ 140 h 177"/>
                <a:gd name="T4" fmla="*/ 86 w 152"/>
                <a:gd name="T5" fmla="*/ 152 h 177"/>
                <a:gd name="T6" fmla="*/ 88 w 152"/>
                <a:gd name="T7" fmla="*/ 157 h 177"/>
                <a:gd name="T8" fmla="*/ 90 w 152"/>
                <a:gd name="T9" fmla="*/ 158 h 177"/>
                <a:gd name="T10" fmla="*/ 98 w 152"/>
                <a:gd name="T11" fmla="*/ 162 h 177"/>
                <a:gd name="T12" fmla="*/ 105 w 152"/>
                <a:gd name="T13" fmla="*/ 162 h 177"/>
                <a:gd name="T14" fmla="*/ 113 w 152"/>
                <a:gd name="T15" fmla="*/ 160 h 177"/>
                <a:gd name="T16" fmla="*/ 115 w 152"/>
                <a:gd name="T17" fmla="*/ 165 h 177"/>
                <a:gd name="T18" fmla="*/ 34 w 152"/>
                <a:gd name="T19" fmla="*/ 177 h 177"/>
                <a:gd name="T20" fmla="*/ 34 w 152"/>
                <a:gd name="T21" fmla="*/ 172 h 177"/>
                <a:gd name="T22" fmla="*/ 39 w 152"/>
                <a:gd name="T23" fmla="*/ 172 h 177"/>
                <a:gd name="T24" fmla="*/ 49 w 152"/>
                <a:gd name="T25" fmla="*/ 169 h 177"/>
                <a:gd name="T26" fmla="*/ 55 w 152"/>
                <a:gd name="T27" fmla="*/ 162 h 177"/>
                <a:gd name="T28" fmla="*/ 57 w 152"/>
                <a:gd name="T29" fmla="*/ 160 h 177"/>
                <a:gd name="T30" fmla="*/ 57 w 152"/>
                <a:gd name="T31" fmla="*/ 155 h 177"/>
                <a:gd name="T32" fmla="*/ 55 w 152"/>
                <a:gd name="T33" fmla="*/ 143 h 177"/>
                <a:gd name="T34" fmla="*/ 34 w 152"/>
                <a:gd name="T35" fmla="*/ 37 h 177"/>
                <a:gd name="T36" fmla="*/ 30 w 152"/>
                <a:gd name="T37" fmla="*/ 25 h 177"/>
                <a:gd name="T38" fmla="*/ 28 w 152"/>
                <a:gd name="T39" fmla="*/ 20 h 177"/>
                <a:gd name="T40" fmla="*/ 26 w 152"/>
                <a:gd name="T41" fmla="*/ 19 h 177"/>
                <a:gd name="T42" fmla="*/ 18 w 152"/>
                <a:gd name="T43" fmla="*/ 15 h 177"/>
                <a:gd name="T44" fmla="*/ 8 w 152"/>
                <a:gd name="T45" fmla="*/ 15 h 177"/>
                <a:gd name="T46" fmla="*/ 0 w 152"/>
                <a:gd name="T47" fmla="*/ 17 h 177"/>
                <a:gd name="T48" fmla="*/ 0 w 152"/>
                <a:gd name="T49" fmla="*/ 12 h 177"/>
                <a:gd name="T50" fmla="*/ 69 w 152"/>
                <a:gd name="T51" fmla="*/ 2 h 177"/>
                <a:gd name="T52" fmla="*/ 92 w 152"/>
                <a:gd name="T53" fmla="*/ 0 h 177"/>
                <a:gd name="T54" fmla="*/ 109 w 152"/>
                <a:gd name="T55" fmla="*/ 0 h 177"/>
                <a:gd name="T56" fmla="*/ 123 w 152"/>
                <a:gd name="T57" fmla="*/ 3 h 177"/>
                <a:gd name="T58" fmla="*/ 137 w 152"/>
                <a:gd name="T59" fmla="*/ 12 h 177"/>
                <a:gd name="T60" fmla="*/ 146 w 152"/>
                <a:gd name="T61" fmla="*/ 22 h 177"/>
                <a:gd name="T62" fmla="*/ 152 w 152"/>
                <a:gd name="T63" fmla="*/ 36 h 177"/>
                <a:gd name="T64" fmla="*/ 152 w 152"/>
                <a:gd name="T65" fmla="*/ 54 h 177"/>
                <a:gd name="T66" fmla="*/ 148 w 152"/>
                <a:gd name="T67" fmla="*/ 63 h 177"/>
                <a:gd name="T68" fmla="*/ 144 w 152"/>
                <a:gd name="T69" fmla="*/ 71 h 177"/>
                <a:gd name="T70" fmla="*/ 127 w 152"/>
                <a:gd name="T71" fmla="*/ 83 h 177"/>
                <a:gd name="T72" fmla="*/ 117 w 152"/>
                <a:gd name="T73" fmla="*/ 87 h 177"/>
                <a:gd name="T74" fmla="*/ 104 w 152"/>
                <a:gd name="T75" fmla="*/ 90 h 177"/>
                <a:gd name="T76" fmla="*/ 96 w 152"/>
                <a:gd name="T77" fmla="*/ 92 h 177"/>
                <a:gd name="T78" fmla="*/ 88 w 152"/>
                <a:gd name="T79" fmla="*/ 92 h 177"/>
                <a:gd name="T80" fmla="*/ 80 w 152"/>
                <a:gd name="T81" fmla="*/ 92 h 177"/>
                <a:gd name="T82" fmla="*/ 70 w 152"/>
                <a:gd name="T83" fmla="*/ 92 h 177"/>
                <a:gd name="T84" fmla="*/ 70 w 152"/>
                <a:gd name="T85" fmla="*/ 92 h 177"/>
                <a:gd name="T86" fmla="*/ 70 w 152"/>
                <a:gd name="T87" fmla="*/ 85 h 177"/>
                <a:gd name="T88" fmla="*/ 78 w 152"/>
                <a:gd name="T89" fmla="*/ 85 h 177"/>
                <a:gd name="T90" fmla="*/ 84 w 152"/>
                <a:gd name="T91" fmla="*/ 85 h 177"/>
                <a:gd name="T92" fmla="*/ 90 w 152"/>
                <a:gd name="T93" fmla="*/ 85 h 177"/>
                <a:gd name="T94" fmla="*/ 94 w 152"/>
                <a:gd name="T95" fmla="*/ 83 h 177"/>
                <a:gd name="T96" fmla="*/ 105 w 152"/>
                <a:gd name="T97" fmla="*/ 80 h 177"/>
                <a:gd name="T98" fmla="*/ 111 w 152"/>
                <a:gd name="T99" fmla="*/ 75 h 177"/>
                <a:gd name="T100" fmla="*/ 115 w 152"/>
                <a:gd name="T101" fmla="*/ 70 h 177"/>
                <a:gd name="T102" fmla="*/ 121 w 152"/>
                <a:gd name="T103" fmla="*/ 58 h 177"/>
                <a:gd name="T104" fmla="*/ 121 w 152"/>
                <a:gd name="T105" fmla="*/ 43 h 177"/>
                <a:gd name="T106" fmla="*/ 117 w 152"/>
                <a:gd name="T107" fmla="*/ 32 h 177"/>
                <a:gd name="T108" fmla="*/ 111 w 152"/>
                <a:gd name="T109" fmla="*/ 24 h 177"/>
                <a:gd name="T110" fmla="*/ 104 w 152"/>
                <a:gd name="T111" fmla="*/ 17 h 177"/>
                <a:gd name="T112" fmla="*/ 96 w 152"/>
                <a:gd name="T113" fmla="*/ 12 h 177"/>
                <a:gd name="T114" fmla="*/ 86 w 152"/>
                <a:gd name="T115" fmla="*/ 10 h 177"/>
                <a:gd name="T116" fmla="*/ 74 w 152"/>
                <a:gd name="T117" fmla="*/ 12 h 177"/>
                <a:gd name="T118" fmla="*/ 65 w 152"/>
                <a:gd name="T119" fmla="*/ 14 h 177"/>
                <a:gd name="T120" fmla="*/ 55 w 152"/>
                <a:gd name="T121" fmla="*/ 17 h 177"/>
                <a:gd name="T122" fmla="*/ 70 w 152"/>
                <a:gd name="T123" fmla="*/ 85 h 17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2"/>
                <a:gd name="T187" fmla="*/ 0 h 177"/>
                <a:gd name="T188" fmla="*/ 152 w 152"/>
                <a:gd name="T189" fmla="*/ 177 h 17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2" h="177">
                  <a:moveTo>
                    <a:pt x="70" y="92"/>
                  </a:moveTo>
                  <a:lnTo>
                    <a:pt x="82" y="140"/>
                  </a:lnTo>
                  <a:lnTo>
                    <a:pt x="86" y="152"/>
                  </a:lnTo>
                  <a:lnTo>
                    <a:pt x="88" y="157"/>
                  </a:lnTo>
                  <a:lnTo>
                    <a:pt x="90" y="158"/>
                  </a:lnTo>
                  <a:lnTo>
                    <a:pt x="98" y="162"/>
                  </a:lnTo>
                  <a:lnTo>
                    <a:pt x="105" y="162"/>
                  </a:lnTo>
                  <a:lnTo>
                    <a:pt x="113" y="160"/>
                  </a:lnTo>
                  <a:lnTo>
                    <a:pt x="115" y="165"/>
                  </a:lnTo>
                  <a:lnTo>
                    <a:pt x="34" y="177"/>
                  </a:lnTo>
                  <a:lnTo>
                    <a:pt x="34" y="172"/>
                  </a:lnTo>
                  <a:lnTo>
                    <a:pt x="39" y="172"/>
                  </a:lnTo>
                  <a:lnTo>
                    <a:pt x="49" y="169"/>
                  </a:lnTo>
                  <a:lnTo>
                    <a:pt x="55" y="162"/>
                  </a:lnTo>
                  <a:lnTo>
                    <a:pt x="57" y="160"/>
                  </a:lnTo>
                  <a:lnTo>
                    <a:pt x="57" y="155"/>
                  </a:lnTo>
                  <a:lnTo>
                    <a:pt x="55" y="143"/>
                  </a:lnTo>
                  <a:lnTo>
                    <a:pt x="34" y="37"/>
                  </a:lnTo>
                  <a:lnTo>
                    <a:pt x="30" y="25"/>
                  </a:lnTo>
                  <a:lnTo>
                    <a:pt x="28" y="20"/>
                  </a:lnTo>
                  <a:lnTo>
                    <a:pt x="26" y="19"/>
                  </a:lnTo>
                  <a:lnTo>
                    <a:pt x="18" y="15"/>
                  </a:lnTo>
                  <a:lnTo>
                    <a:pt x="8" y="15"/>
                  </a:lnTo>
                  <a:lnTo>
                    <a:pt x="0" y="17"/>
                  </a:lnTo>
                  <a:lnTo>
                    <a:pt x="0" y="12"/>
                  </a:lnTo>
                  <a:lnTo>
                    <a:pt x="69" y="2"/>
                  </a:lnTo>
                  <a:lnTo>
                    <a:pt x="92" y="0"/>
                  </a:lnTo>
                  <a:lnTo>
                    <a:pt x="109" y="0"/>
                  </a:lnTo>
                  <a:lnTo>
                    <a:pt x="123" y="3"/>
                  </a:lnTo>
                  <a:lnTo>
                    <a:pt x="137" y="12"/>
                  </a:lnTo>
                  <a:lnTo>
                    <a:pt x="146" y="22"/>
                  </a:lnTo>
                  <a:lnTo>
                    <a:pt x="152" y="36"/>
                  </a:lnTo>
                  <a:lnTo>
                    <a:pt x="152" y="54"/>
                  </a:lnTo>
                  <a:lnTo>
                    <a:pt x="148" y="63"/>
                  </a:lnTo>
                  <a:lnTo>
                    <a:pt x="144" y="71"/>
                  </a:lnTo>
                  <a:lnTo>
                    <a:pt x="127" y="83"/>
                  </a:lnTo>
                  <a:lnTo>
                    <a:pt x="117" y="87"/>
                  </a:lnTo>
                  <a:lnTo>
                    <a:pt x="104" y="90"/>
                  </a:lnTo>
                  <a:lnTo>
                    <a:pt x="96" y="92"/>
                  </a:lnTo>
                  <a:lnTo>
                    <a:pt x="88" y="92"/>
                  </a:lnTo>
                  <a:lnTo>
                    <a:pt x="80" y="92"/>
                  </a:lnTo>
                  <a:lnTo>
                    <a:pt x="70" y="92"/>
                  </a:lnTo>
                  <a:close/>
                  <a:moveTo>
                    <a:pt x="70" y="85"/>
                  </a:moveTo>
                  <a:lnTo>
                    <a:pt x="78" y="85"/>
                  </a:lnTo>
                  <a:lnTo>
                    <a:pt x="84" y="85"/>
                  </a:lnTo>
                  <a:lnTo>
                    <a:pt x="90" y="85"/>
                  </a:lnTo>
                  <a:lnTo>
                    <a:pt x="94" y="83"/>
                  </a:lnTo>
                  <a:lnTo>
                    <a:pt x="105" y="80"/>
                  </a:lnTo>
                  <a:lnTo>
                    <a:pt x="111" y="75"/>
                  </a:lnTo>
                  <a:lnTo>
                    <a:pt x="115" y="70"/>
                  </a:lnTo>
                  <a:lnTo>
                    <a:pt x="121" y="58"/>
                  </a:lnTo>
                  <a:lnTo>
                    <a:pt x="121" y="43"/>
                  </a:lnTo>
                  <a:lnTo>
                    <a:pt x="117" y="32"/>
                  </a:lnTo>
                  <a:lnTo>
                    <a:pt x="111" y="24"/>
                  </a:lnTo>
                  <a:lnTo>
                    <a:pt x="104" y="17"/>
                  </a:lnTo>
                  <a:lnTo>
                    <a:pt x="96" y="12"/>
                  </a:lnTo>
                  <a:lnTo>
                    <a:pt x="86" y="10"/>
                  </a:lnTo>
                  <a:lnTo>
                    <a:pt x="74" y="12"/>
                  </a:lnTo>
                  <a:lnTo>
                    <a:pt x="65" y="14"/>
                  </a:lnTo>
                  <a:lnTo>
                    <a:pt x="55" y="17"/>
                  </a:lnTo>
                  <a:lnTo>
                    <a:pt x="70" y="85"/>
                  </a:lnTo>
                  <a:close/>
                </a:path>
              </a:pathLst>
            </a:custGeom>
            <a:solidFill>
              <a:srgbClr val="000000"/>
            </a:solidFill>
            <a:ln w="9525">
              <a:solidFill>
                <a:srgbClr val="000000"/>
              </a:solidFill>
              <a:prstDash val="solid"/>
              <a:round/>
              <a:headEnd/>
              <a:tailEnd/>
            </a:ln>
          </p:spPr>
          <p:txBody>
            <a:bodyPr/>
            <a:lstStyle/>
            <a:p>
              <a:endParaRPr lang="en-US"/>
            </a:p>
          </p:txBody>
        </p:sp>
        <p:sp>
          <p:nvSpPr>
            <p:cNvPr id="26999" name="Freeform 359"/>
            <p:cNvSpPr>
              <a:spLocks/>
            </p:cNvSpPr>
            <p:nvPr/>
          </p:nvSpPr>
          <p:spPr bwMode="auto">
            <a:xfrm>
              <a:off x="2908" y="405"/>
              <a:ext cx="47" cy="60"/>
            </a:xfrm>
            <a:custGeom>
              <a:avLst/>
              <a:gdLst>
                <a:gd name="T0" fmla="*/ 43 w 96"/>
                <a:gd name="T1" fmla="*/ 0 h 119"/>
                <a:gd name="T2" fmla="*/ 45 w 96"/>
                <a:gd name="T3" fmla="*/ 26 h 119"/>
                <a:gd name="T4" fmla="*/ 53 w 96"/>
                <a:gd name="T5" fmla="*/ 14 h 119"/>
                <a:gd name="T6" fmla="*/ 61 w 96"/>
                <a:gd name="T7" fmla="*/ 7 h 119"/>
                <a:gd name="T8" fmla="*/ 68 w 96"/>
                <a:gd name="T9" fmla="*/ 2 h 119"/>
                <a:gd name="T10" fmla="*/ 76 w 96"/>
                <a:gd name="T11" fmla="*/ 0 h 119"/>
                <a:gd name="T12" fmla="*/ 84 w 96"/>
                <a:gd name="T13" fmla="*/ 0 h 119"/>
                <a:gd name="T14" fmla="*/ 90 w 96"/>
                <a:gd name="T15" fmla="*/ 4 h 119"/>
                <a:gd name="T16" fmla="*/ 94 w 96"/>
                <a:gd name="T17" fmla="*/ 7 h 119"/>
                <a:gd name="T18" fmla="*/ 96 w 96"/>
                <a:gd name="T19" fmla="*/ 12 h 119"/>
                <a:gd name="T20" fmla="*/ 94 w 96"/>
                <a:gd name="T21" fmla="*/ 17 h 119"/>
                <a:gd name="T22" fmla="*/ 92 w 96"/>
                <a:gd name="T23" fmla="*/ 21 h 119"/>
                <a:gd name="T24" fmla="*/ 88 w 96"/>
                <a:gd name="T25" fmla="*/ 24 h 119"/>
                <a:gd name="T26" fmla="*/ 84 w 96"/>
                <a:gd name="T27" fmla="*/ 24 h 119"/>
                <a:gd name="T28" fmla="*/ 78 w 96"/>
                <a:gd name="T29" fmla="*/ 24 h 119"/>
                <a:gd name="T30" fmla="*/ 72 w 96"/>
                <a:gd name="T31" fmla="*/ 21 h 119"/>
                <a:gd name="T32" fmla="*/ 67 w 96"/>
                <a:gd name="T33" fmla="*/ 19 h 119"/>
                <a:gd name="T34" fmla="*/ 63 w 96"/>
                <a:gd name="T35" fmla="*/ 17 h 119"/>
                <a:gd name="T36" fmla="*/ 61 w 96"/>
                <a:gd name="T37" fmla="*/ 17 h 119"/>
                <a:gd name="T38" fmla="*/ 57 w 96"/>
                <a:gd name="T39" fmla="*/ 19 h 119"/>
                <a:gd name="T40" fmla="*/ 51 w 96"/>
                <a:gd name="T41" fmla="*/ 26 h 119"/>
                <a:gd name="T42" fmla="*/ 45 w 96"/>
                <a:gd name="T43" fmla="*/ 36 h 119"/>
                <a:gd name="T44" fmla="*/ 47 w 96"/>
                <a:gd name="T45" fmla="*/ 90 h 119"/>
                <a:gd name="T46" fmla="*/ 49 w 96"/>
                <a:gd name="T47" fmla="*/ 99 h 119"/>
                <a:gd name="T48" fmla="*/ 51 w 96"/>
                <a:gd name="T49" fmla="*/ 104 h 119"/>
                <a:gd name="T50" fmla="*/ 55 w 96"/>
                <a:gd name="T51" fmla="*/ 107 h 119"/>
                <a:gd name="T52" fmla="*/ 59 w 96"/>
                <a:gd name="T53" fmla="*/ 111 h 119"/>
                <a:gd name="T54" fmla="*/ 65 w 96"/>
                <a:gd name="T55" fmla="*/ 113 h 119"/>
                <a:gd name="T56" fmla="*/ 72 w 96"/>
                <a:gd name="T57" fmla="*/ 113 h 119"/>
                <a:gd name="T58" fmla="*/ 72 w 96"/>
                <a:gd name="T59" fmla="*/ 116 h 119"/>
                <a:gd name="T60" fmla="*/ 6 w 96"/>
                <a:gd name="T61" fmla="*/ 119 h 119"/>
                <a:gd name="T62" fmla="*/ 6 w 96"/>
                <a:gd name="T63" fmla="*/ 114 h 119"/>
                <a:gd name="T64" fmla="*/ 14 w 96"/>
                <a:gd name="T65" fmla="*/ 113 h 119"/>
                <a:gd name="T66" fmla="*/ 20 w 96"/>
                <a:gd name="T67" fmla="*/ 111 h 119"/>
                <a:gd name="T68" fmla="*/ 22 w 96"/>
                <a:gd name="T69" fmla="*/ 107 h 119"/>
                <a:gd name="T70" fmla="*/ 24 w 96"/>
                <a:gd name="T71" fmla="*/ 104 h 119"/>
                <a:gd name="T72" fmla="*/ 26 w 96"/>
                <a:gd name="T73" fmla="*/ 104 h 119"/>
                <a:gd name="T74" fmla="*/ 26 w 96"/>
                <a:gd name="T75" fmla="*/ 101 h 119"/>
                <a:gd name="T76" fmla="*/ 26 w 96"/>
                <a:gd name="T77" fmla="*/ 92 h 119"/>
                <a:gd name="T78" fmla="*/ 22 w 96"/>
                <a:gd name="T79" fmla="*/ 50 h 119"/>
                <a:gd name="T80" fmla="*/ 22 w 96"/>
                <a:gd name="T81" fmla="*/ 41 h 119"/>
                <a:gd name="T82" fmla="*/ 22 w 96"/>
                <a:gd name="T83" fmla="*/ 32 h 119"/>
                <a:gd name="T84" fmla="*/ 22 w 96"/>
                <a:gd name="T85" fmla="*/ 29 h 119"/>
                <a:gd name="T86" fmla="*/ 20 w 96"/>
                <a:gd name="T87" fmla="*/ 26 h 119"/>
                <a:gd name="T88" fmla="*/ 20 w 96"/>
                <a:gd name="T89" fmla="*/ 22 h 119"/>
                <a:gd name="T90" fmla="*/ 18 w 96"/>
                <a:gd name="T91" fmla="*/ 21 h 119"/>
                <a:gd name="T92" fmla="*/ 14 w 96"/>
                <a:gd name="T93" fmla="*/ 19 h 119"/>
                <a:gd name="T94" fmla="*/ 10 w 96"/>
                <a:gd name="T95" fmla="*/ 19 h 119"/>
                <a:gd name="T96" fmla="*/ 6 w 96"/>
                <a:gd name="T97" fmla="*/ 19 h 119"/>
                <a:gd name="T98" fmla="*/ 0 w 96"/>
                <a:gd name="T99" fmla="*/ 21 h 119"/>
                <a:gd name="T100" fmla="*/ 0 w 96"/>
                <a:gd name="T101" fmla="*/ 17 h 119"/>
                <a:gd name="T102" fmla="*/ 37 w 96"/>
                <a:gd name="T103" fmla="*/ 2 h 119"/>
                <a:gd name="T104" fmla="*/ 43 w 96"/>
                <a:gd name="T105" fmla="*/ 0 h 11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
                <a:gd name="T160" fmla="*/ 0 h 119"/>
                <a:gd name="T161" fmla="*/ 96 w 96"/>
                <a:gd name="T162" fmla="*/ 119 h 11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 h="119">
                  <a:moveTo>
                    <a:pt x="43" y="0"/>
                  </a:moveTo>
                  <a:lnTo>
                    <a:pt x="45" y="26"/>
                  </a:lnTo>
                  <a:lnTo>
                    <a:pt x="53" y="14"/>
                  </a:lnTo>
                  <a:lnTo>
                    <a:pt x="61" y="7"/>
                  </a:lnTo>
                  <a:lnTo>
                    <a:pt x="68" y="2"/>
                  </a:lnTo>
                  <a:lnTo>
                    <a:pt x="76" y="0"/>
                  </a:lnTo>
                  <a:lnTo>
                    <a:pt x="84" y="0"/>
                  </a:lnTo>
                  <a:lnTo>
                    <a:pt x="90" y="4"/>
                  </a:lnTo>
                  <a:lnTo>
                    <a:pt x="94" y="7"/>
                  </a:lnTo>
                  <a:lnTo>
                    <a:pt x="96" y="12"/>
                  </a:lnTo>
                  <a:lnTo>
                    <a:pt x="94" y="17"/>
                  </a:lnTo>
                  <a:lnTo>
                    <a:pt x="92" y="21"/>
                  </a:lnTo>
                  <a:lnTo>
                    <a:pt x="88" y="24"/>
                  </a:lnTo>
                  <a:lnTo>
                    <a:pt x="84" y="24"/>
                  </a:lnTo>
                  <a:lnTo>
                    <a:pt x="78" y="24"/>
                  </a:lnTo>
                  <a:lnTo>
                    <a:pt x="72" y="21"/>
                  </a:lnTo>
                  <a:lnTo>
                    <a:pt x="67" y="19"/>
                  </a:lnTo>
                  <a:lnTo>
                    <a:pt x="63" y="17"/>
                  </a:lnTo>
                  <a:lnTo>
                    <a:pt x="61" y="17"/>
                  </a:lnTo>
                  <a:lnTo>
                    <a:pt x="57" y="19"/>
                  </a:lnTo>
                  <a:lnTo>
                    <a:pt x="51" y="26"/>
                  </a:lnTo>
                  <a:lnTo>
                    <a:pt x="45" y="36"/>
                  </a:lnTo>
                  <a:lnTo>
                    <a:pt x="47" y="90"/>
                  </a:lnTo>
                  <a:lnTo>
                    <a:pt x="49" y="99"/>
                  </a:lnTo>
                  <a:lnTo>
                    <a:pt x="51" y="104"/>
                  </a:lnTo>
                  <a:lnTo>
                    <a:pt x="55" y="107"/>
                  </a:lnTo>
                  <a:lnTo>
                    <a:pt x="59" y="111"/>
                  </a:lnTo>
                  <a:lnTo>
                    <a:pt x="65" y="113"/>
                  </a:lnTo>
                  <a:lnTo>
                    <a:pt x="72" y="113"/>
                  </a:lnTo>
                  <a:lnTo>
                    <a:pt x="72" y="116"/>
                  </a:lnTo>
                  <a:lnTo>
                    <a:pt x="6" y="119"/>
                  </a:lnTo>
                  <a:lnTo>
                    <a:pt x="6" y="114"/>
                  </a:lnTo>
                  <a:lnTo>
                    <a:pt x="14" y="113"/>
                  </a:lnTo>
                  <a:lnTo>
                    <a:pt x="20" y="111"/>
                  </a:lnTo>
                  <a:lnTo>
                    <a:pt x="22" y="107"/>
                  </a:lnTo>
                  <a:lnTo>
                    <a:pt x="24" y="104"/>
                  </a:lnTo>
                  <a:lnTo>
                    <a:pt x="26" y="104"/>
                  </a:lnTo>
                  <a:lnTo>
                    <a:pt x="26" y="101"/>
                  </a:lnTo>
                  <a:lnTo>
                    <a:pt x="26" y="92"/>
                  </a:lnTo>
                  <a:lnTo>
                    <a:pt x="22" y="50"/>
                  </a:lnTo>
                  <a:lnTo>
                    <a:pt x="22" y="41"/>
                  </a:lnTo>
                  <a:lnTo>
                    <a:pt x="22" y="32"/>
                  </a:lnTo>
                  <a:lnTo>
                    <a:pt x="22" y="29"/>
                  </a:lnTo>
                  <a:lnTo>
                    <a:pt x="20" y="26"/>
                  </a:lnTo>
                  <a:lnTo>
                    <a:pt x="20" y="22"/>
                  </a:lnTo>
                  <a:lnTo>
                    <a:pt x="18" y="21"/>
                  </a:lnTo>
                  <a:lnTo>
                    <a:pt x="14" y="19"/>
                  </a:lnTo>
                  <a:lnTo>
                    <a:pt x="10" y="19"/>
                  </a:lnTo>
                  <a:lnTo>
                    <a:pt x="6" y="19"/>
                  </a:lnTo>
                  <a:lnTo>
                    <a:pt x="0" y="21"/>
                  </a:lnTo>
                  <a:lnTo>
                    <a:pt x="0" y="17"/>
                  </a:lnTo>
                  <a:lnTo>
                    <a:pt x="37" y="2"/>
                  </a:lnTo>
                  <a:lnTo>
                    <a:pt x="43" y="0"/>
                  </a:lnTo>
                  <a:close/>
                </a:path>
              </a:pathLst>
            </a:custGeom>
            <a:solidFill>
              <a:srgbClr val="000000"/>
            </a:solidFill>
            <a:ln w="9525">
              <a:solidFill>
                <a:srgbClr val="000000"/>
              </a:solidFill>
              <a:prstDash val="solid"/>
              <a:round/>
              <a:headEnd/>
              <a:tailEnd/>
            </a:ln>
          </p:spPr>
          <p:txBody>
            <a:bodyPr/>
            <a:lstStyle/>
            <a:p>
              <a:endParaRPr lang="en-US"/>
            </a:p>
          </p:txBody>
        </p:sp>
        <p:sp>
          <p:nvSpPr>
            <p:cNvPr id="27000" name="Freeform 360"/>
            <p:cNvSpPr>
              <a:spLocks noEditPoints="1"/>
            </p:cNvSpPr>
            <p:nvPr/>
          </p:nvSpPr>
          <p:spPr bwMode="auto">
            <a:xfrm>
              <a:off x="2960" y="404"/>
              <a:ext cx="59" cy="60"/>
            </a:xfrm>
            <a:custGeom>
              <a:avLst/>
              <a:gdLst>
                <a:gd name="T0" fmla="*/ 63 w 117"/>
                <a:gd name="T1" fmla="*/ 106 h 120"/>
                <a:gd name="T2" fmla="*/ 47 w 117"/>
                <a:gd name="T3" fmla="*/ 116 h 120"/>
                <a:gd name="T4" fmla="*/ 32 w 117"/>
                <a:gd name="T5" fmla="*/ 120 h 120"/>
                <a:gd name="T6" fmla="*/ 8 w 117"/>
                <a:gd name="T7" fmla="*/ 111 h 120"/>
                <a:gd name="T8" fmla="*/ 0 w 117"/>
                <a:gd name="T9" fmla="*/ 91 h 120"/>
                <a:gd name="T10" fmla="*/ 4 w 117"/>
                <a:gd name="T11" fmla="*/ 75 h 120"/>
                <a:gd name="T12" fmla="*/ 24 w 117"/>
                <a:gd name="T13" fmla="*/ 60 h 120"/>
                <a:gd name="T14" fmla="*/ 43 w 117"/>
                <a:gd name="T15" fmla="*/ 52 h 120"/>
                <a:gd name="T16" fmla="*/ 72 w 117"/>
                <a:gd name="T17" fmla="*/ 43 h 120"/>
                <a:gd name="T18" fmla="*/ 70 w 117"/>
                <a:gd name="T19" fmla="*/ 24 h 120"/>
                <a:gd name="T20" fmla="*/ 59 w 117"/>
                <a:gd name="T21" fmla="*/ 11 h 120"/>
                <a:gd name="T22" fmla="*/ 41 w 117"/>
                <a:gd name="T23" fmla="*/ 11 h 120"/>
                <a:gd name="T24" fmla="*/ 32 w 117"/>
                <a:gd name="T25" fmla="*/ 17 h 120"/>
                <a:gd name="T26" fmla="*/ 30 w 117"/>
                <a:gd name="T27" fmla="*/ 29 h 120"/>
                <a:gd name="T28" fmla="*/ 26 w 117"/>
                <a:gd name="T29" fmla="*/ 38 h 120"/>
                <a:gd name="T30" fmla="*/ 18 w 117"/>
                <a:gd name="T31" fmla="*/ 41 h 120"/>
                <a:gd name="T32" fmla="*/ 8 w 117"/>
                <a:gd name="T33" fmla="*/ 38 h 120"/>
                <a:gd name="T34" fmla="*/ 6 w 117"/>
                <a:gd name="T35" fmla="*/ 29 h 120"/>
                <a:gd name="T36" fmla="*/ 18 w 117"/>
                <a:gd name="T37" fmla="*/ 11 h 120"/>
                <a:gd name="T38" fmla="*/ 53 w 117"/>
                <a:gd name="T39" fmla="*/ 0 h 120"/>
                <a:gd name="T40" fmla="*/ 80 w 117"/>
                <a:gd name="T41" fmla="*/ 6 h 120"/>
                <a:gd name="T42" fmla="*/ 94 w 117"/>
                <a:gd name="T43" fmla="*/ 17 h 120"/>
                <a:gd name="T44" fmla="*/ 96 w 117"/>
                <a:gd name="T45" fmla="*/ 40 h 120"/>
                <a:gd name="T46" fmla="*/ 96 w 117"/>
                <a:gd name="T47" fmla="*/ 91 h 120"/>
                <a:gd name="T48" fmla="*/ 96 w 117"/>
                <a:gd name="T49" fmla="*/ 98 h 120"/>
                <a:gd name="T50" fmla="*/ 98 w 117"/>
                <a:gd name="T51" fmla="*/ 103 h 120"/>
                <a:gd name="T52" fmla="*/ 102 w 117"/>
                <a:gd name="T53" fmla="*/ 104 h 120"/>
                <a:gd name="T54" fmla="*/ 105 w 117"/>
                <a:gd name="T55" fmla="*/ 103 h 120"/>
                <a:gd name="T56" fmla="*/ 117 w 117"/>
                <a:gd name="T57" fmla="*/ 94 h 120"/>
                <a:gd name="T58" fmla="*/ 109 w 117"/>
                <a:gd name="T59" fmla="*/ 109 h 120"/>
                <a:gd name="T60" fmla="*/ 96 w 117"/>
                <a:gd name="T61" fmla="*/ 118 h 120"/>
                <a:gd name="T62" fmla="*/ 80 w 117"/>
                <a:gd name="T63" fmla="*/ 118 h 120"/>
                <a:gd name="T64" fmla="*/ 74 w 117"/>
                <a:gd name="T65" fmla="*/ 109 h 120"/>
                <a:gd name="T66" fmla="*/ 72 w 117"/>
                <a:gd name="T67" fmla="*/ 101 h 120"/>
                <a:gd name="T68" fmla="*/ 72 w 117"/>
                <a:gd name="T69" fmla="*/ 50 h 120"/>
                <a:gd name="T70" fmla="*/ 49 w 117"/>
                <a:gd name="T71" fmla="*/ 58 h 120"/>
                <a:gd name="T72" fmla="*/ 35 w 117"/>
                <a:gd name="T73" fmla="*/ 67 h 120"/>
                <a:gd name="T74" fmla="*/ 26 w 117"/>
                <a:gd name="T75" fmla="*/ 79 h 120"/>
                <a:gd name="T76" fmla="*/ 26 w 117"/>
                <a:gd name="T77" fmla="*/ 92 h 120"/>
                <a:gd name="T78" fmla="*/ 37 w 117"/>
                <a:gd name="T79" fmla="*/ 104 h 120"/>
                <a:gd name="T80" fmla="*/ 49 w 117"/>
                <a:gd name="T81" fmla="*/ 104 h 120"/>
                <a:gd name="T82" fmla="*/ 72 w 117"/>
                <a:gd name="T83" fmla="*/ 92 h 1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7"/>
                <a:gd name="T127" fmla="*/ 0 h 120"/>
                <a:gd name="T128" fmla="*/ 117 w 117"/>
                <a:gd name="T129" fmla="*/ 120 h 12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7" h="120">
                  <a:moveTo>
                    <a:pt x="72" y="101"/>
                  </a:moveTo>
                  <a:lnTo>
                    <a:pt x="63" y="106"/>
                  </a:lnTo>
                  <a:lnTo>
                    <a:pt x="57" y="111"/>
                  </a:lnTo>
                  <a:lnTo>
                    <a:pt x="47" y="116"/>
                  </a:lnTo>
                  <a:lnTo>
                    <a:pt x="39" y="118"/>
                  </a:lnTo>
                  <a:lnTo>
                    <a:pt x="32" y="120"/>
                  </a:lnTo>
                  <a:lnTo>
                    <a:pt x="18" y="118"/>
                  </a:lnTo>
                  <a:lnTo>
                    <a:pt x="8" y="111"/>
                  </a:lnTo>
                  <a:lnTo>
                    <a:pt x="2" y="103"/>
                  </a:lnTo>
                  <a:lnTo>
                    <a:pt x="0" y="91"/>
                  </a:lnTo>
                  <a:lnTo>
                    <a:pt x="2" y="84"/>
                  </a:lnTo>
                  <a:lnTo>
                    <a:pt x="4" y="75"/>
                  </a:lnTo>
                  <a:lnTo>
                    <a:pt x="12" y="69"/>
                  </a:lnTo>
                  <a:lnTo>
                    <a:pt x="24" y="60"/>
                  </a:lnTo>
                  <a:lnTo>
                    <a:pt x="33" y="57"/>
                  </a:lnTo>
                  <a:lnTo>
                    <a:pt x="43" y="52"/>
                  </a:lnTo>
                  <a:lnTo>
                    <a:pt x="57" y="48"/>
                  </a:lnTo>
                  <a:lnTo>
                    <a:pt x="72" y="43"/>
                  </a:lnTo>
                  <a:lnTo>
                    <a:pt x="72" y="38"/>
                  </a:lnTo>
                  <a:lnTo>
                    <a:pt x="70" y="24"/>
                  </a:lnTo>
                  <a:lnTo>
                    <a:pt x="67" y="14"/>
                  </a:lnTo>
                  <a:lnTo>
                    <a:pt x="59" y="11"/>
                  </a:lnTo>
                  <a:lnTo>
                    <a:pt x="49" y="9"/>
                  </a:lnTo>
                  <a:lnTo>
                    <a:pt x="41" y="11"/>
                  </a:lnTo>
                  <a:lnTo>
                    <a:pt x="33" y="12"/>
                  </a:lnTo>
                  <a:lnTo>
                    <a:pt x="32" y="17"/>
                  </a:lnTo>
                  <a:lnTo>
                    <a:pt x="30" y="23"/>
                  </a:lnTo>
                  <a:lnTo>
                    <a:pt x="30" y="29"/>
                  </a:lnTo>
                  <a:lnTo>
                    <a:pt x="28" y="34"/>
                  </a:lnTo>
                  <a:lnTo>
                    <a:pt x="26" y="38"/>
                  </a:lnTo>
                  <a:lnTo>
                    <a:pt x="22" y="40"/>
                  </a:lnTo>
                  <a:lnTo>
                    <a:pt x="18" y="41"/>
                  </a:lnTo>
                  <a:lnTo>
                    <a:pt x="12" y="40"/>
                  </a:lnTo>
                  <a:lnTo>
                    <a:pt x="8" y="38"/>
                  </a:lnTo>
                  <a:lnTo>
                    <a:pt x="6" y="34"/>
                  </a:lnTo>
                  <a:lnTo>
                    <a:pt x="6" y="29"/>
                  </a:lnTo>
                  <a:lnTo>
                    <a:pt x="10" y="19"/>
                  </a:lnTo>
                  <a:lnTo>
                    <a:pt x="18" y="11"/>
                  </a:lnTo>
                  <a:lnTo>
                    <a:pt x="33" y="4"/>
                  </a:lnTo>
                  <a:lnTo>
                    <a:pt x="53" y="0"/>
                  </a:lnTo>
                  <a:lnTo>
                    <a:pt x="68" y="2"/>
                  </a:lnTo>
                  <a:lnTo>
                    <a:pt x="80" y="6"/>
                  </a:lnTo>
                  <a:lnTo>
                    <a:pt x="88" y="11"/>
                  </a:lnTo>
                  <a:lnTo>
                    <a:pt x="94" y="17"/>
                  </a:lnTo>
                  <a:lnTo>
                    <a:pt x="96" y="26"/>
                  </a:lnTo>
                  <a:lnTo>
                    <a:pt x="96" y="40"/>
                  </a:lnTo>
                  <a:lnTo>
                    <a:pt x="96" y="79"/>
                  </a:lnTo>
                  <a:lnTo>
                    <a:pt x="96" y="91"/>
                  </a:lnTo>
                  <a:lnTo>
                    <a:pt x="96" y="96"/>
                  </a:lnTo>
                  <a:lnTo>
                    <a:pt x="96" y="98"/>
                  </a:lnTo>
                  <a:lnTo>
                    <a:pt x="98" y="101"/>
                  </a:lnTo>
                  <a:lnTo>
                    <a:pt x="98" y="103"/>
                  </a:lnTo>
                  <a:lnTo>
                    <a:pt x="100" y="104"/>
                  </a:lnTo>
                  <a:lnTo>
                    <a:pt x="102" y="104"/>
                  </a:lnTo>
                  <a:lnTo>
                    <a:pt x="103" y="104"/>
                  </a:lnTo>
                  <a:lnTo>
                    <a:pt x="105" y="103"/>
                  </a:lnTo>
                  <a:lnTo>
                    <a:pt x="109" y="101"/>
                  </a:lnTo>
                  <a:lnTo>
                    <a:pt x="117" y="94"/>
                  </a:lnTo>
                  <a:lnTo>
                    <a:pt x="117" y="101"/>
                  </a:lnTo>
                  <a:lnTo>
                    <a:pt x="109" y="109"/>
                  </a:lnTo>
                  <a:lnTo>
                    <a:pt x="103" y="115"/>
                  </a:lnTo>
                  <a:lnTo>
                    <a:pt x="96" y="118"/>
                  </a:lnTo>
                  <a:lnTo>
                    <a:pt x="88" y="120"/>
                  </a:lnTo>
                  <a:lnTo>
                    <a:pt x="80" y="118"/>
                  </a:lnTo>
                  <a:lnTo>
                    <a:pt x="76" y="115"/>
                  </a:lnTo>
                  <a:lnTo>
                    <a:pt x="74" y="109"/>
                  </a:lnTo>
                  <a:lnTo>
                    <a:pt x="72" y="101"/>
                  </a:lnTo>
                  <a:close/>
                  <a:moveTo>
                    <a:pt x="72" y="92"/>
                  </a:moveTo>
                  <a:lnTo>
                    <a:pt x="72" y="50"/>
                  </a:lnTo>
                  <a:lnTo>
                    <a:pt x="55" y="57"/>
                  </a:lnTo>
                  <a:lnTo>
                    <a:pt x="49" y="58"/>
                  </a:lnTo>
                  <a:lnTo>
                    <a:pt x="45" y="60"/>
                  </a:lnTo>
                  <a:lnTo>
                    <a:pt x="35" y="67"/>
                  </a:lnTo>
                  <a:lnTo>
                    <a:pt x="30" y="72"/>
                  </a:lnTo>
                  <a:lnTo>
                    <a:pt x="26" y="79"/>
                  </a:lnTo>
                  <a:lnTo>
                    <a:pt x="24" y="84"/>
                  </a:lnTo>
                  <a:lnTo>
                    <a:pt x="26" y="92"/>
                  </a:lnTo>
                  <a:lnTo>
                    <a:pt x="30" y="99"/>
                  </a:lnTo>
                  <a:lnTo>
                    <a:pt x="37" y="104"/>
                  </a:lnTo>
                  <a:lnTo>
                    <a:pt x="43" y="106"/>
                  </a:lnTo>
                  <a:lnTo>
                    <a:pt x="49" y="104"/>
                  </a:lnTo>
                  <a:lnTo>
                    <a:pt x="57" y="103"/>
                  </a:lnTo>
                  <a:lnTo>
                    <a:pt x="72" y="92"/>
                  </a:lnTo>
                  <a:close/>
                </a:path>
              </a:pathLst>
            </a:custGeom>
            <a:solidFill>
              <a:srgbClr val="000000"/>
            </a:solidFill>
            <a:ln w="9525">
              <a:solidFill>
                <a:srgbClr val="000000"/>
              </a:solidFill>
              <a:prstDash val="solid"/>
              <a:round/>
              <a:headEnd/>
              <a:tailEnd/>
            </a:ln>
          </p:spPr>
          <p:txBody>
            <a:bodyPr/>
            <a:lstStyle/>
            <a:p>
              <a:endParaRPr lang="en-US"/>
            </a:p>
          </p:txBody>
        </p:sp>
        <p:sp>
          <p:nvSpPr>
            <p:cNvPr id="27001" name="Freeform 361"/>
            <p:cNvSpPr>
              <a:spLocks/>
            </p:cNvSpPr>
            <p:nvPr/>
          </p:nvSpPr>
          <p:spPr bwMode="auto">
            <a:xfrm>
              <a:off x="3023" y="406"/>
              <a:ext cx="55" cy="60"/>
            </a:xfrm>
            <a:custGeom>
              <a:avLst/>
              <a:gdLst>
                <a:gd name="T0" fmla="*/ 109 w 109"/>
                <a:gd name="T1" fmla="*/ 73 h 119"/>
                <a:gd name="T2" fmla="*/ 101 w 109"/>
                <a:gd name="T3" fmla="*/ 94 h 119"/>
                <a:gd name="T4" fmla="*/ 95 w 109"/>
                <a:gd name="T5" fmla="*/ 100 h 119"/>
                <a:gd name="T6" fmla="*/ 87 w 109"/>
                <a:gd name="T7" fmla="*/ 107 h 119"/>
                <a:gd name="T8" fmla="*/ 79 w 109"/>
                <a:gd name="T9" fmla="*/ 112 h 119"/>
                <a:gd name="T10" fmla="*/ 70 w 109"/>
                <a:gd name="T11" fmla="*/ 116 h 119"/>
                <a:gd name="T12" fmla="*/ 52 w 109"/>
                <a:gd name="T13" fmla="*/ 119 h 119"/>
                <a:gd name="T14" fmla="*/ 43 w 109"/>
                <a:gd name="T15" fmla="*/ 117 h 119"/>
                <a:gd name="T16" fmla="*/ 33 w 109"/>
                <a:gd name="T17" fmla="*/ 114 h 119"/>
                <a:gd name="T18" fmla="*/ 23 w 109"/>
                <a:gd name="T19" fmla="*/ 109 h 119"/>
                <a:gd name="T20" fmla="*/ 15 w 109"/>
                <a:gd name="T21" fmla="*/ 102 h 119"/>
                <a:gd name="T22" fmla="*/ 8 w 109"/>
                <a:gd name="T23" fmla="*/ 94 h 119"/>
                <a:gd name="T24" fmla="*/ 4 w 109"/>
                <a:gd name="T25" fmla="*/ 83 h 119"/>
                <a:gd name="T26" fmla="*/ 0 w 109"/>
                <a:gd name="T27" fmla="*/ 71 h 119"/>
                <a:gd name="T28" fmla="*/ 0 w 109"/>
                <a:gd name="T29" fmla="*/ 58 h 119"/>
                <a:gd name="T30" fmla="*/ 2 w 109"/>
                <a:gd name="T31" fmla="*/ 44 h 119"/>
                <a:gd name="T32" fmla="*/ 6 w 109"/>
                <a:gd name="T33" fmla="*/ 34 h 119"/>
                <a:gd name="T34" fmla="*/ 11 w 109"/>
                <a:gd name="T35" fmla="*/ 24 h 119"/>
                <a:gd name="T36" fmla="*/ 19 w 109"/>
                <a:gd name="T37" fmla="*/ 15 h 119"/>
                <a:gd name="T38" fmla="*/ 29 w 109"/>
                <a:gd name="T39" fmla="*/ 8 h 119"/>
                <a:gd name="T40" fmla="*/ 41 w 109"/>
                <a:gd name="T41" fmla="*/ 3 h 119"/>
                <a:gd name="T42" fmla="*/ 52 w 109"/>
                <a:gd name="T43" fmla="*/ 0 h 119"/>
                <a:gd name="T44" fmla="*/ 64 w 109"/>
                <a:gd name="T45" fmla="*/ 0 h 119"/>
                <a:gd name="T46" fmla="*/ 81 w 109"/>
                <a:gd name="T47" fmla="*/ 2 h 119"/>
                <a:gd name="T48" fmla="*/ 95 w 109"/>
                <a:gd name="T49" fmla="*/ 8 h 119"/>
                <a:gd name="T50" fmla="*/ 105 w 109"/>
                <a:gd name="T51" fmla="*/ 19 h 119"/>
                <a:gd name="T52" fmla="*/ 107 w 109"/>
                <a:gd name="T53" fmla="*/ 27 h 119"/>
                <a:gd name="T54" fmla="*/ 105 w 109"/>
                <a:gd name="T55" fmla="*/ 32 h 119"/>
                <a:gd name="T56" fmla="*/ 103 w 109"/>
                <a:gd name="T57" fmla="*/ 36 h 119"/>
                <a:gd name="T58" fmla="*/ 99 w 109"/>
                <a:gd name="T59" fmla="*/ 37 h 119"/>
                <a:gd name="T60" fmla="*/ 93 w 109"/>
                <a:gd name="T61" fmla="*/ 37 h 119"/>
                <a:gd name="T62" fmla="*/ 85 w 109"/>
                <a:gd name="T63" fmla="*/ 36 h 119"/>
                <a:gd name="T64" fmla="*/ 79 w 109"/>
                <a:gd name="T65" fmla="*/ 32 h 119"/>
                <a:gd name="T66" fmla="*/ 79 w 109"/>
                <a:gd name="T67" fmla="*/ 29 h 119"/>
                <a:gd name="T68" fmla="*/ 78 w 109"/>
                <a:gd name="T69" fmla="*/ 22 h 119"/>
                <a:gd name="T70" fmla="*/ 76 w 109"/>
                <a:gd name="T71" fmla="*/ 17 h 119"/>
                <a:gd name="T72" fmla="*/ 72 w 109"/>
                <a:gd name="T73" fmla="*/ 12 h 119"/>
                <a:gd name="T74" fmla="*/ 66 w 109"/>
                <a:gd name="T75" fmla="*/ 8 h 119"/>
                <a:gd name="T76" fmla="*/ 58 w 109"/>
                <a:gd name="T77" fmla="*/ 7 h 119"/>
                <a:gd name="T78" fmla="*/ 46 w 109"/>
                <a:gd name="T79" fmla="*/ 8 h 119"/>
                <a:gd name="T80" fmla="*/ 37 w 109"/>
                <a:gd name="T81" fmla="*/ 15 h 119"/>
                <a:gd name="T82" fmla="*/ 31 w 109"/>
                <a:gd name="T83" fmla="*/ 22 h 119"/>
                <a:gd name="T84" fmla="*/ 27 w 109"/>
                <a:gd name="T85" fmla="*/ 29 h 119"/>
                <a:gd name="T86" fmla="*/ 23 w 109"/>
                <a:gd name="T87" fmla="*/ 48 h 119"/>
                <a:gd name="T88" fmla="*/ 25 w 109"/>
                <a:gd name="T89" fmla="*/ 66 h 119"/>
                <a:gd name="T90" fmla="*/ 33 w 109"/>
                <a:gd name="T91" fmla="*/ 83 h 119"/>
                <a:gd name="T92" fmla="*/ 39 w 109"/>
                <a:gd name="T93" fmla="*/ 90 h 119"/>
                <a:gd name="T94" fmla="*/ 46 w 109"/>
                <a:gd name="T95" fmla="*/ 95 h 119"/>
                <a:gd name="T96" fmla="*/ 64 w 109"/>
                <a:gd name="T97" fmla="*/ 100 h 119"/>
                <a:gd name="T98" fmla="*/ 78 w 109"/>
                <a:gd name="T99" fmla="*/ 99 h 119"/>
                <a:gd name="T100" fmla="*/ 89 w 109"/>
                <a:gd name="T101" fmla="*/ 92 h 119"/>
                <a:gd name="T102" fmla="*/ 97 w 109"/>
                <a:gd name="T103" fmla="*/ 85 h 119"/>
                <a:gd name="T104" fmla="*/ 105 w 109"/>
                <a:gd name="T105" fmla="*/ 71 h 119"/>
                <a:gd name="T106" fmla="*/ 109 w 109"/>
                <a:gd name="T107" fmla="*/ 73 h 11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9"/>
                <a:gd name="T163" fmla="*/ 0 h 119"/>
                <a:gd name="T164" fmla="*/ 109 w 109"/>
                <a:gd name="T165" fmla="*/ 119 h 11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9" h="119">
                  <a:moveTo>
                    <a:pt x="109" y="73"/>
                  </a:moveTo>
                  <a:lnTo>
                    <a:pt x="101" y="94"/>
                  </a:lnTo>
                  <a:lnTo>
                    <a:pt x="95" y="100"/>
                  </a:lnTo>
                  <a:lnTo>
                    <a:pt x="87" y="107"/>
                  </a:lnTo>
                  <a:lnTo>
                    <a:pt x="79" y="112"/>
                  </a:lnTo>
                  <a:lnTo>
                    <a:pt x="70" y="116"/>
                  </a:lnTo>
                  <a:lnTo>
                    <a:pt x="52" y="119"/>
                  </a:lnTo>
                  <a:lnTo>
                    <a:pt x="43" y="117"/>
                  </a:lnTo>
                  <a:lnTo>
                    <a:pt x="33" y="114"/>
                  </a:lnTo>
                  <a:lnTo>
                    <a:pt x="23" y="109"/>
                  </a:lnTo>
                  <a:lnTo>
                    <a:pt x="15" y="102"/>
                  </a:lnTo>
                  <a:lnTo>
                    <a:pt x="8" y="94"/>
                  </a:lnTo>
                  <a:lnTo>
                    <a:pt x="4" y="83"/>
                  </a:lnTo>
                  <a:lnTo>
                    <a:pt x="0" y="71"/>
                  </a:lnTo>
                  <a:lnTo>
                    <a:pt x="0" y="58"/>
                  </a:lnTo>
                  <a:lnTo>
                    <a:pt x="2" y="44"/>
                  </a:lnTo>
                  <a:lnTo>
                    <a:pt x="6" y="34"/>
                  </a:lnTo>
                  <a:lnTo>
                    <a:pt x="11" y="24"/>
                  </a:lnTo>
                  <a:lnTo>
                    <a:pt x="19" y="15"/>
                  </a:lnTo>
                  <a:lnTo>
                    <a:pt x="29" y="8"/>
                  </a:lnTo>
                  <a:lnTo>
                    <a:pt x="41" y="3"/>
                  </a:lnTo>
                  <a:lnTo>
                    <a:pt x="52" y="0"/>
                  </a:lnTo>
                  <a:lnTo>
                    <a:pt x="64" y="0"/>
                  </a:lnTo>
                  <a:lnTo>
                    <a:pt x="81" y="2"/>
                  </a:lnTo>
                  <a:lnTo>
                    <a:pt x="95" y="8"/>
                  </a:lnTo>
                  <a:lnTo>
                    <a:pt x="105" y="19"/>
                  </a:lnTo>
                  <a:lnTo>
                    <a:pt x="107" y="27"/>
                  </a:lnTo>
                  <a:lnTo>
                    <a:pt x="105" y="32"/>
                  </a:lnTo>
                  <a:lnTo>
                    <a:pt x="103" y="36"/>
                  </a:lnTo>
                  <a:lnTo>
                    <a:pt x="99" y="37"/>
                  </a:lnTo>
                  <a:lnTo>
                    <a:pt x="93" y="37"/>
                  </a:lnTo>
                  <a:lnTo>
                    <a:pt x="85" y="36"/>
                  </a:lnTo>
                  <a:lnTo>
                    <a:pt x="79" y="32"/>
                  </a:lnTo>
                  <a:lnTo>
                    <a:pt x="79" y="29"/>
                  </a:lnTo>
                  <a:lnTo>
                    <a:pt x="78" y="22"/>
                  </a:lnTo>
                  <a:lnTo>
                    <a:pt x="76" y="17"/>
                  </a:lnTo>
                  <a:lnTo>
                    <a:pt x="72" y="12"/>
                  </a:lnTo>
                  <a:lnTo>
                    <a:pt x="66" y="8"/>
                  </a:lnTo>
                  <a:lnTo>
                    <a:pt x="58" y="7"/>
                  </a:lnTo>
                  <a:lnTo>
                    <a:pt x="46" y="8"/>
                  </a:lnTo>
                  <a:lnTo>
                    <a:pt x="37" y="15"/>
                  </a:lnTo>
                  <a:lnTo>
                    <a:pt x="31" y="22"/>
                  </a:lnTo>
                  <a:lnTo>
                    <a:pt x="27" y="29"/>
                  </a:lnTo>
                  <a:lnTo>
                    <a:pt x="23" y="48"/>
                  </a:lnTo>
                  <a:lnTo>
                    <a:pt x="25" y="66"/>
                  </a:lnTo>
                  <a:lnTo>
                    <a:pt x="33" y="83"/>
                  </a:lnTo>
                  <a:lnTo>
                    <a:pt x="39" y="90"/>
                  </a:lnTo>
                  <a:lnTo>
                    <a:pt x="46" y="95"/>
                  </a:lnTo>
                  <a:lnTo>
                    <a:pt x="64" y="100"/>
                  </a:lnTo>
                  <a:lnTo>
                    <a:pt x="78" y="99"/>
                  </a:lnTo>
                  <a:lnTo>
                    <a:pt x="89" y="92"/>
                  </a:lnTo>
                  <a:lnTo>
                    <a:pt x="97" y="85"/>
                  </a:lnTo>
                  <a:lnTo>
                    <a:pt x="105" y="71"/>
                  </a:lnTo>
                  <a:lnTo>
                    <a:pt x="109" y="73"/>
                  </a:lnTo>
                  <a:close/>
                </a:path>
              </a:pathLst>
            </a:custGeom>
            <a:solidFill>
              <a:srgbClr val="000000"/>
            </a:solidFill>
            <a:ln w="9525">
              <a:solidFill>
                <a:srgbClr val="000000"/>
              </a:solidFill>
              <a:prstDash val="solid"/>
              <a:round/>
              <a:headEnd/>
              <a:tailEnd/>
            </a:ln>
          </p:spPr>
          <p:txBody>
            <a:bodyPr/>
            <a:lstStyle/>
            <a:p>
              <a:endParaRPr lang="en-US"/>
            </a:p>
          </p:txBody>
        </p:sp>
        <p:sp>
          <p:nvSpPr>
            <p:cNvPr id="27002" name="Freeform 362"/>
            <p:cNvSpPr>
              <a:spLocks/>
            </p:cNvSpPr>
            <p:nvPr/>
          </p:nvSpPr>
          <p:spPr bwMode="auto">
            <a:xfrm>
              <a:off x="3086" y="391"/>
              <a:ext cx="37" cy="75"/>
            </a:xfrm>
            <a:custGeom>
              <a:avLst/>
              <a:gdLst>
                <a:gd name="T0" fmla="*/ 45 w 74"/>
                <a:gd name="T1" fmla="*/ 0 h 152"/>
                <a:gd name="T2" fmla="*/ 43 w 74"/>
                <a:gd name="T3" fmla="*/ 38 h 152"/>
                <a:gd name="T4" fmla="*/ 74 w 74"/>
                <a:gd name="T5" fmla="*/ 39 h 152"/>
                <a:gd name="T6" fmla="*/ 72 w 74"/>
                <a:gd name="T7" fmla="*/ 48 h 152"/>
                <a:gd name="T8" fmla="*/ 43 w 74"/>
                <a:gd name="T9" fmla="*/ 46 h 152"/>
                <a:gd name="T10" fmla="*/ 39 w 74"/>
                <a:gd name="T11" fmla="*/ 119 h 152"/>
                <a:gd name="T12" fmla="*/ 39 w 74"/>
                <a:gd name="T13" fmla="*/ 128 h 152"/>
                <a:gd name="T14" fmla="*/ 41 w 74"/>
                <a:gd name="T15" fmla="*/ 135 h 152"/>
                <a:gd name="T16" fmla="*/ 45 w 74"/>
                <a:gd name="T17" fmla="*/ 136 h 152"/>
                <a:gd name="T18" fmla="*/ 51 w 74"/>
                <a:gd name="T19" fmla="*/ 138 h 152"/>
                <a:gd name="T20" fmla="*/ 55 w 74"/>
                <a:gd name="T21" fmla="*/ 138 h 152"/>
                <a:gd name="T22" fmla="*/ 59 w 74"/>
                <a:gd name="T23" fmla="*/ 136 h 152"/>
                <a:gd name="T24" fmla="*/ 62 w 74"/>
                <a:gd name="T25" fmla="*/ 133 h 152"/>
                <a:gd name="T26" fmla="*/ 66 w 74"/>
                <a:gd name="T27" fmla="*/ 130 h 152"/>
                <a:gd name="T28" fmla="*/ 72 w 74"/>
                <a:gd name="T29" fmla="*/ 130 h 152"/>
                <a:gd name="T30" fmla="*/ 64 w 74"/>
                <a:gd name="T31" fmla="*/ 140 h 152"/>
                <a:gd name="T32" fmla="*/ 57 w 74"/>
                <a:gd name="T33" fmla="*/ 147 h 152"/>
                <a:gd name="T34" fmla="*/ 49 w 74"/>
                <a:gd name="T35" fmla="*/ 150 h 152"/>
                <a:gd name="T36" fmla="*/ 39 w 74"/>
                <a:gd name="T37" fmla="*/ 152 h 152"/>
                <a:gd name="T38" fmla="*/ 31 w 74"/>
                <a:gd name="T39" fmla="*/ 150 h 152"/>
                <a:gd name="T40" fmla="*/ 25 w 74"/>
                <a:gd name="T41" fmla="*/ 148 h 152"/>
                <a:gd name="T42" fmla="*/ 22 w 74"/>
                <a:gd name="T43" fmla="*/ 145 h 152"/>
                <a:gd name="T44" fmla="*/ 18 w 74"/>
                <a:gd name="T45" fmla="*/ 138 h 152"/>
                <a:gd name="T46" fmla="*/ 16 w 74"/>
                <a:gd name="T47" fmla="*/ 131 h 152"/>
                <a:gd name="T48" fmla="*/ 16 w 74"/>
                <a:gd name="T49" fmla="*/ 121 h 152"/>
                <a:gd name="T50" fmla="*/ 20 w 74"/>
                <a:gd name="T51" fmla="*/ 44 h 152"/>
                <a:gd name="T52" fmla="*/ 0 w 74"/>
                <a:gd name="T53" fmla="*/ 44 h 152"/>
                <a:gd name="T54" fmla="*/ 0 w 74"/>
                <a:gd name="T55" fmla="*/ 39 h 152"/>
                <a:gd name="T56" fmla="*/ 8 w 74"/>
                <a:gd name="T57" fmla="*/ 36 h 152"/>
                <a:gd name="T58" fmla="*/ 16 w 74"/>
                <a:gd name="T59" fmla="*/ 31 h 152"/>
                <a:gd name="T60" fmla="*/ 24 w 74"/>
                <a:gd name="T61" fmla="*/ 24 h 152"/>
                <a:gd name="T62" fmla="*/ 31 w 74"/>
                <a:gd name="T63" fmla="*/ 17 h 152"/>
                <a:gd name="T64" fmla="*/ 35 w 74"/>
                <a:gd name="T65" fmla="*/ 10 h 152"/>
                <a:gd name="T66" fmla="*/ 41 w 74"/>
                <a:gd name="T67" fmla="*/ 0 h 152"/>
                <a:gd name="T68" fmla="*/ 45 w 74"/>
                <a:gd name="T69" fmla="*/ 0 h 15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4"/>
                <a:gd name="T106" fmla="*/ 0 h 152"/>
                <a:gd name="T107" fmla="*/ 74 w 74"/>
                <a:gd name="T108" fmla="*/ 152 h 15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4" h="152">
                  <a:moveTo>
                    <a:pt x="45" y="0"/>
                  </a:moveTo>
                  <a:lnTo>
                    <a:pt x="43" y="38"/>
                  </a:lnTo>
                  <a:lnTo>
                    <a:pt x="74" y="39"/>
                  </a:lnTo>
                  <a:lnTo>
                    <a:pt x="72" y="48"/>
                  </a:lnTo>
                  <a:lnTo>
                    <a:pt x="43" y="46"/>
                  </a:lnTo>
                  <a:lnTo>
                    <a:pt x="39" y="119"/>
                  </a:lnTo>
                  <a:lnTo>
                    <a:pt x="39" y="128"/>
                  </a:lnTo>
                  <a:lnTo>
                    <a:pt x="41" y="135"/>
                  </a:lnTo>
                  <a:lnTo>
                    <a:pt x="45" y="136"/>
                  </a:lnTo>
                  <a:lnTo>
                    <a:pt x="51" y="138"/>
                  </a:lnTo>
                  <a:lnTo>
                    <a:pt x="55" y="138"/>
                  </a:lnTo>
                  <a:lnTo>
                    <a:pt x="59" y="136"/>
                  </a:lnTo>
                  <a:lnTo>
                    <a:pt x="62" y="133"/>
                  </a:lnTo>
                  <a:lnTo>
                    <a:pt x="66" y="130"/>
                  </a:lnTo>
                  <a:lnTo>
                    <a:pt x="72" y="130"/>
                  </a:lnTo>
                  <a:lnTo>
                    <a:pt x="64" y="140"/>
                  </a:lnTo>
                  <a:lnTo>
                    <a:pt x="57" y="147"/>
                  </a:lnTo>
                  <a:lnTo>
                    <a:pt x="49" y="150"/>
                  </a:lnTo>
                  <a:lnTo>
                    <a:pt x="39" y="152"/>
                  </a:lnTo>
                  <a:lnTo>
                    <a:pt x="31" y="150"/>
                  </a:lnTo>
                  <a:lnTo>
                    <a:pt x="25" y="148"/>
                  </a:lnTo>
                  <a:lnTo>
                    <a:pt x="22" y="145"/>
                  </a:lnTo>
                  <a:lnTo>
                    <a:pt x="18" y="138"/>
                  </a:lnTo>
                  <a:lnTo>
                    <a:pt x="16" y="131"/>
                  </a:lnTo>
                  <a:lnTo>
                    <a:pt x="16" y="121"/>
                  </a:lnTo>
                  <a:lnTo>
                    <a:pt x="20" y="44"/>
                  </a:lnTo>
                  <a:lnTo>
                    <a:pt x="0" y="44"/>
                  </a:lnTo>
                  <a:lnTo>
                    <a:pt x="0" y="39"/>
                  </a:lnTo>
                  <a:lnTo>
                    <a:pt x="8" y="36"/>
                  </a:lnTo>
                  <a:lnTo>
                    <a:pt x="16" y="31"/>
                  </a:lnTo>
                  <a:lnTo>
                    <a:pt x="24" y="24"/>
                  </a:lnTo>
                  <a:lnTo>
                    <a:pt x="31" y="17"/>
                  </a:lnTo>
                  <a:lnTo>
                    <a:pt x="35" y="10"/>
                  </a:lnTo>
                  <a:lnTo>
                    <a:pt x="41" y="0"/>
                  </a:lnTo>
                  <a:lnTo>
                    <a:pt x="45" y="0"/>
                  </a:lnTo>
                  <a:close/>
                </a:path>
              </a:pathLst>
            </a:custGeom>
            <a:solidFill>
              <a:srgbClr val="000000"/>
            </a:solidFill>
            <a:ln w="9525">
              <a:solidFill>
                <a:srgbClr val="000000"/>
              </a:solidFill>
              <a:prstDash val="solid"/>
              <a:round/>
              <a:headEnd/>
              <a:tailEnd/>
            </a:ln>
          </p:spPr>
          <p:txBody>
            <a:bodyPr/>
            <a:lstStyle/>
            <a:p>
              <a:endParaRPr lang="en-US"/>
            </a:p>
          </p:txBody>
        </p:sp>
        <p:sp>
          <p:nvSpPr>
            <p:cNvPr id="27003" name="Freeform 363"/>
            <p:cNvSpPr>
              <a:spLocks noEditPoints="1"/>
            </p:cNvSpPr>
            <p:nvPr/>
          </p:nvSpPr>
          <p:spPr bwMode="auto">
            <a:xfrm>
              <a:off x="3125" y="380"/>
              <a:ext cx="32" cy="88"/>
            </a:xfrm>
            <a:custGeom>
              <a:avLst/>
              <a:gdLst>
                <a:gd name="T0" fmla="*/ 43 w 62"/>
                <a:gd name="T1" fmla="*/ 0 h 175"/>
                <a:gd name="T2" fmla="*/ 48 w 62"/>
                <a:gd name="T3" fmla="*/ 1 h 175"/>
                <a:gd name="T4" fmla="*/ 52 w 62"/>
                <a:gd name="T5" fmla="*/ 3 h 175"/>
                <a:gd name="T6" fmla="*/ 56 w 62"/>
                <a:gd name="T7" fmla="*/ 8 h 175"/>
                <a:gd name="T8" fmla="*/ 56 w 62"/>
                <a:gd name="T9" fmla="*/ 12 h 175"/>
                <a:gd name="T10" fmla="*/ 54 w 62"/>
                <a:gd name="T11" fmla="*/ 17 h 175"/>
                <a:gd name="T12" fmla="*/ 52 w 62"/>
                <a:gd name="T13" fmla="*/ 20 h 175"/>
                <a:gd name="T14" fmla="*/ 47 w 62"/>
                <a:gd name="T15" fmla="*/ 24 h 175"/>
                <a:gd name="T16" fmla="*/ 41 w 62"/>
                <a:gd name="T17" fmla="*/ 24 h 175"/>
                <a:gd name="T18" fmla="*/ 37 w 62"/>
                <a:gd name="T19" fmla="*/ 22 h 175"/>
                <a:gd name="T20" fmla="*/ 31 w 62"/>
                <a:gd name="T21" fmla="*/ 20 h 175"/>
                <a:gd name="T22" fmla="*/ 29 w 62"/>
                <a:gd name="T23" fmla="*/ 15 h 175"/>
                <a:gd name="T24" fmla="*/ 29 w 62"/>
                <a:gd name="T25" fmla="*/ 10 h 175"/>
                <a:gd name="T26" fmla="*/ 31 w 62"/>
                <a:gd name="T27" fmla="*/ 6 h 175"/>
                <a:gd name="T28" fmla="*/ 33 w 62"/>
                <a:gd name="T29" fmla="*/ 1 h 175"/>
                <a:gd name="T30" fmla="*/ 39 w 62"/>
                <a:gd name="T31" fmla="*/ 0 h 175"/>
                <a:gd name="T32" fmla="*/ 43 w 62"/>
                <a:gd name="T33" fmla="*/ 0 h 175"/>
                <a:gd name="T34" fmla="*/ 43 w 62"/>
                <a:gd name="T35" fmla="*/ 0 h 175"/>
                <a:gd name="T36" fmla="*/ 50 w 62"/>
                <a:gd name="T37" fmla="*/ 59 h 175"/>
                <a:gd name="T38" fmla="*/ 45 w 62"/>
                <a:gd name="T39" fmla="*/ 150 h 175"/>
                <a:gd name="T40" fmla="*/ 45 w 62"/>
                <a:gd name="T41" fmla="*/ 158 h 175"/>
                <a:gd name="T42" fmla="*/ 45 w 62"/>
                <a:gd name="T43" fmla="*/ 163 h 175"/>
                <a:gd name="T44" fmla="*/ 48 w 62"/>
                <a:gd name="T45" fmla="*/ 167 h 175"/>
                <a:gd name="T46" fmla="*/ 50 w 62"/>
                <a:gd name="T47" fmla="*/ 168 h 175"/>
                <a:gd name="T48" fmla="*/ 54 w 62"/>
                <a:gd name="T49" fmla="*/ 170 h 175"/>
                <a:gd name="T50" fmla="*/ 62 w 62"/>
                <a:gd name="T51" fmla="*/ 172 h 175"/>
                <a:gd name="T52" fmla="*/ 62 w 62"/>
                <a:gd name="T53" fmla="*/ 175 h 175"/>
                <a:gd name="T54" fmla="*/ 0 w 62"/>
                <a:gd name="T55" fmla="*/ 172 h 175"/>
                <a:gd name="T56" fmla="*/ 0 w 62"/>
                <a:gd name="T57" fmla="*/ 168 h 175"/>
                <a:gd name="T58" fmla="*/ 8 w 62"/>
                <a:gd name="T59" fmla="*/ 168 h 175"/>
                <a:gd name="T60" fmla="*/ 14 w 62"/>
                <a:gd name="T61" fmla="*/ 167 h 175"/>
                <a:gd name="T62" fmla="*/ 15 w 62"/>
                <a:gd name="T63" fmla="*/ 165 h 175"/>
                <a:gd name="T64" fmla="*/ 17 w 62"/>
                <a:gd name="T65" fmla="*/ 162 h 175"/>
                <a:gd name="T66" fmla="*/ 19 w 62"/>
                <a:gd name="T67" fmla="*/ 156 h 175"/>
                <a:gd name="T68" fmla="*/ 21 w 62"/>
                <a:gd name="T69" fmla="*/ 148 h 175"/>
                <a:gd name="T70" fmla="*/ 23 w 62"/>
                <a:gd name="T71" fmla="*/ 104 h 175"/>
                <a:gd name="T72" fmla="*/ 25 w 62"/>
                <a:gd name="T73" fmla="*/ 95 h 175"/>
                <a:gd name="T74" fmla="*/ 25 w 62"/>
                <a:gd name="T75" fmla="*/ 90 h 175"/>
                <a:gd name="T76" fmla="*/ 25 w 62"/>
                <a:gd name="T77" fmla="*/ 80 h 175"/>
                <a:gd name="T78" fmla="*/ 23 w 62"/>
                <a:gd name="T79" fmla="*/ 78 h 175"/>
                <a:gd name="T80" fmla="*/ 21 w 62"/>
                <a:gd name="T81" fmla="*/ 75 h 175"/>
                <a:gd name="T82" fmla="*/ 19 w 62"/>
                <a:gd name="T83" fmla="*/ 75 h 175"/>
                <a:gd name="T84" fmla="*/ 15 w 62"/>
                <a:gd name="T85" fmla="*/ 73 h 175"/>
                <a:gd name="T86" fmla="*/ 12 w 62"/>
                <a:gd name="T87" fmla="*/ 73 h 175"/>
                <a:gd name="T88" fmla="*/ 6 w 62"/>
                <a:gd name="T89" fmla="*/ 75 h 175"/>
                <a:gd name="T90" fmla="*/ 6 w 62"/>
                <a:gd name="T91" fmla="*/ 70 h 175"/>
                <a:gd name="T92" fmla="*/ 45 w 62"/>
                <a:gd name="T93" fmla="*/ 58 h 175"/>
                <a:gd name="T94" fmla="*/ 50 w 62"/>
                <a:gd name="T95" fmla="*/ 59 h 17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2"/>
                <a:gd name="T145" fmla="*/ 0 h 175"/>
                <a:gd name="T146" fmla="*/ 62 w 62"/>
                <a:gd name="T147" fmla="*/ 175 h 17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2" h="175">
                  <a:moveTo>
                    <a:pt x="43" y="0"/>
                  </a:moveTo>
                  <a:lnTo>
                    <a:pt x="48" y="1"/>
                  </a:lnTo>
                  <a:lnTo>
                    <a:pt x="52" y="3"/>
                  </a:lnTo>
                  <a:lnTo>
                    <a:pt x="56" y="8"/>
                  </a:lnTo>
                  <a:lnTo>
                    <a:pt x="56" y="12"/>
                  </a:lnTo>
                  <a:lnTo>
                    <a:pt x="54" y="17"/>
                  </a:lnTo>
                  <a:lnTo>
                    <a:pt x="52" y="20"/>
                  </a:lnTo>
                  <a:lnTo>
                    <a:pt x="47" y="24"/>
                  </a:lnTo>
                  <a:lnTo>
                    <a:pt x="41" y="24"/>
                  </a:lnTo>
                  <a:lnTo>
                    <a:pt x="37" y="22"/>
                  </a:lnTo>
                  <a:lnTo>
                    <a:pt x="31" y="20"/>
                  </a:lnTo>
                  <a:lnTo>
                    <a:pt x="29" y="15"/>
                  </a:lnTo>
                  <a:lnTo>
                    <a:pt x="29" y="10"/>
                  </a:lnTo>
                  <a:lnTo>
                    <a:pt x="31" y="6"/>
                  </a:lnTo>
                  <a:lnTo>
                    <a:pt x="33" y="1"/>
                  </a:lnTo>
                  <a:lnTo>
                    <a:pt x="39" y="0"/>
                  </a:lnTo>
                  <a:lnTo>
                    <a:pt x="43" y="0"/>
                  </a:lnTo>
                  <a:close/>
                  <a:moveTo>
                    <a:pt x="50" y="59"/>
                  </a:moveTo>
                  <a:lnTo>
                    <a:pt x="45" y="150"/>
                  </a:lnTo>
                  <a:lnTo>
                    <a:pt x="45" y="158"/>
                  </a:lnTo>
                  <a:lnTo>
                    <a:pt x="45" y="163"/>
                  </a:lnTo>
                  <a:lnTo>
                    <a:pt x="48" y="167"/>
                  </a:lnTo>
                  <a:lnTo>
                    <a:pt x="50" y="168"/>
                  </a:lnTo>
                  <a:lnTo>
                    <a:pt x="54" y="170"/>
                  </a:lnTo>
                  <a:lnTo>
                    <a:pt x="62" y="172"/>
                  </a:lnTo>
                  <a:lnTo>
                    <a:pt x="62" y="175"/>
                  </a:lnTo>
                  <a:lnTo>
                    <a:pt x="0" y="172"/>
                  </a:lnTo>
                  <a:lnTo>
                    <a:pt x="0" y="168"/>
                  </a:lnTo>
                  <a:lnTo>
                    <a:pt x="8" y="168"/>
                  </a:lnTo>
                  <a:lnTo>
                    <a:pt x="14" y="167"/>
                  </a:lnTo>
                  <a:lnTo>
                    <a:pt x="15" y="165"/>
                  </a:lnTo>
                  <a:lnTo>
                    <a:pt x="17" y="162"/>
                  </a:lnTo>
                  <a:lnTo>
                    <a:pt x="19" y="156"/>
                  </a:lnTo>
                  <a:lnTo>
                    <a:pt x="21" y="148"/>
                  </a:lnTo>
                  <a:lnTo>
                    <a:pt x="23" y="104"/>
                  </a:lnTo>
                  <a:lnTo>
                    <a:pt x="25" y="95"/>
                  </a:lnTo>
                  <a:lnTo>
                    <a:pt x="25" y="90"/>
                  </a:lnTo>
                  <a:lnTo>
                    <a:pt x="25" y="80"/>
                  </a:lnTo>
                  <a:lnTo>
                    <a:pt x="23" y="78"/>
                  </a:lnTo>
                  <a:lnTo>
                    <a:pt x="21" y="75"/>
                  </a:lnTo>
                  <a:lnTo>
                    <a:pt x="19" y="75"/>
                  </a:lnTo>
                  <a:lnTo>
                    <a:pt x="15" y="73"/>
                  </a:lnTo>
                  <a:lnTo>
                    <a:pt x="12" y="73"/>
                  </a:lnTo>
                  <a:lnTo>
                    <a:pt x="6" y="75"/>
                  </a:lnTo>
                  <a:lnTo>
                    <a:pt x="6" y="70"/>
                  </a:lnTo>
                  <a:lnTo>
                    <a:pt x="45" y="58"/>
                  </a:lnTo>
                  <a:lnTo>
                    <a:pt x="50" y="59"/>
                  </a:lnTo>
                  <a:close/>
                </a:path>
              </a:pathLst>
            </a:custGeom>
            <a:solidFill>
              <a:srgbClr val="000000"/>
            </a:solidFill>
            <a:ln w="9525">
              <a:solidFill>
                <a:srgbClr val="000000"/>
              </a:solidFill>
              <a:prstDash val="solid"/>
              <a:round/>
              <a:headEnd/>
              <a:tailEnd/>
            </a:ln>
          </p:spPr>
          <p:txBody>
            <a:bodyPr/>
            <a:lstStyle/>
            <a:p>
              <a:endParaRPr lang="en-US"/>
            </a:p>
          </p:txBody>
        </p:sp>
        <p:sp>
          <p:nvSpPr>
            <p:cNvPr id="27004" name="Freeform 364"/>
            <p:cNvSpPr>
              <a:spLocks/>
            </p:cNvSpPr>
            <p:nvPr/>
          </p:nvSpPr>
          <p:spPr bwMode="auto">
            <a:xfrm>
              <a:off x="3166" y="413"/>
              <a:ext cx="55" cy="59"/>
            </a:xfrm>
            <a:custGeom>
              <a:avLst/>
              <a:gdLst>
                <a:gd name="T0" fmla="*/ 108 w 108"/>
                <a:gd name="T1" fmla="*/ 77 h 120"/>
                <a:gd name="T2" fmla="*/ 105 w 108"/>
                <a:gd name="T3" fmla="*/ 87 h 120"/>
                <a:gd name="T4" fmla="*/ 99 w 108"/>
                <a:gd name="T5" fmla="*/ 96 h 120"/>
                <a:gd name="T6" fmla="*/ 85 w 108"/>
                <a:gd name="T7" fmla="*/ 110 h 120"/>
                <a:gd name="T8" fmla="*/ 77 w 108"/>
                <a:gd name="T9" fmla="*/ 115 h 120"/>
                <a:gd name="T10" fmla="*/ 68 w 108"/>
                <a:gd name="T11" fmla="*/ 118 h 120"/>
                <a:gd name="T12" fmla="*/ 50 w 108"/>
                <a:gd name="T13" fmla="*/ 120 h 120"/>
                <a:gd name="T14" fmla="*/ 38 w 108"/>
                <a:gd name="T15" fmla="*/ 118 h 120"/>
                <a:gd name="T16" fmla="*/ 29 w 108"/>
                <a:gd name="T17" fmla="*/ 115 h 120"/>
                <a:gd name="T18" fmla="*/ 21 w 108"/>
                <a:gd name="T19" fmla="*/ 110 h 120"/>
                <a:gd name="T20" fmla="*/ 13 w 108"/>
                <a:gd name="T21" fmla="*/ 101 h 120"/>
                <a:gd name="T22" fmla="*/ 7 w 108"/>
                <a:gd name="T23" fmla="*/ 92 h 120"/>
                <a:gd name="T24" fmla="*/ 3 w 108"/>
                <a:gd name="T25" fmla="*/ 82 h 120"/>
                <a:gd name="T26" fmla="*/ 0 w 108"/>
                <a:gd name="T27" fmla="*/ 70 h 120"/>
                <a:gd name="T28" fmla="*/ 0 w 108"/>
                <a:gd name="T29" fmla="*/ 57 h 120"/>
                <a:gd name="T30" fmla="*/ 1 w 108"/>
                <a:gd name="T31" fmla="*/ 43 h 120"/>
                <a:gd name="T32" fmla="*/ 7 w 108"/>
                <a:gd name="T33" fmla="*/ 33 h 120"/>
                <a:gd name="T34" fmla="*/ 13 w 108"/>
                <a:gd name="T35" fmla="*/ 23 h 120"/>
                <a:gd name="T36" fmla="*/ 23 w 108"/>
                <a:gd name="T37" fmla="*/ 14 h 120"/>
                <a:gd name="T38" fmla="*/ 33 w 108"/>
                <a:gd name="T39" fmla="*/ 7 h 120"/>
                <a:gd name="T40" fmla="*/ 42 w 108"/>
                <a:gd name="T41" fmla="*/ 4 h 120"/>
                <a:gd name="T42" fmla="*/ 54 w 108"/>
                <a:gd name="T43" fmla="*/ 0 h 120"/>
                <a:gd name="T44" fmla="*/ 68 w 108"/>
                <a:gd name="T45" fmla="*/ 0 h 120"/>
                <a:gd name="T46" fmla="*/ 83 w 108"/>
                <a:gd name="T47" fmla="*/ 4 h 120"/>
                <a:gd name="T48" fmla="*/ 97 w 108"/>
                <a:gd name="T49" fmla="*/ 12 h 120"/>
                <a:gd name="T50" fmla="*/ 106 w 108"/>
                <a:gd name="T51" fmla="*/ 21 h 120"/>
                <a:gd name="T52" fmla="*/ 108 w 108"/>
                <a:gd name="T53" fmla="*/ 31 h 120"/>
                <a:gd name="T54" fmla="*/ 106 w 108"/>
                <a:gd name="T55" fmla="*/ 35 h 120"/>
                <a:gd name="T56" fmla="*/ 105 w 108"/>
                <a:gd name="T57" fmla="*/ 38 h 120"/>
                <a:gd name="T58" fmla="*/ 101 w 108"/>
                <a:gd name="T59" fmla="*/ 40 h 120"/>
                <a:gd name="T60" fmla="*/ 95 w 108"/>
                <a:gd name="T61" fmla="*/ 40 h 120"/>
                <a:gd name="T62" fmla="*/ 87 w 108"/>
                <a:gd name="T63" fmla="*/ 38 h 120"/>
                <a:gd name="T64" fmla="*/ 81 w 108"/>
                <a:gd name="T65" fmla="*/ 35 h 120"/>
                <a:gd name="T66" fmla="*/ 81 w 108"/>
                <a:gd name="T67" fmla="*/ 31 h 120"/>
                <a:gd name="T68" fmla="*/ 79 w 108"/>
                <a:gd name="T69" fmla="*/ 24 h 120"/>
                <a:gd name="T70" fmla="*/ 77 w 108"/>
                <a:gd name="T71" fmla="*/ 17 h 120"/>
                <a:gd name="T72" fmla="*/ 75 w 108"/>
                <a:gd name="T73" fmla="*/ 14 h 120"/>
                <a:gd name="T74" fmla="*/ 70 w 108"/>
                <a:gd name="T75" fmla="*/ 11 h 120"/>
                <a:gd name="T76" fmla="*/ 62 w 108"/>
                <a:gd name="T77" fmla="*/ 9 h 120"/>
                <a:gd name="T78" fmla="*/ 54 w 108"/>
                <a:gd name="T79" fmla="*/ 9 h 120"/>
                <a:gd name="T80" fmla="*/ 48 w 108"/>
                <a:gd name="T81" fmla="*/ 11 h 120"/>
                <a:gd name="T82" fmla="*/ 38 w 108"/>
                <a:gd name="T83" fmla="*/ 16 h 120"/>
                <a:gd name="T84" fmla="*/ 29 w 108"/>
                <a:gd name="T85" fmla="*/ 29 h 120"/>
                <a:gd name="T86" fmla="*/ 27 w 108"/>
                <a:gd name="T87" fmla="*/ 38 h 120"/>
                <a:gd name="T88" fmla="*/ 25 w 108"/>
                <a:gd name="T89" fmla="*/ 48 h 120"/>
                <a:gd name="T90" fmla="*/ 25 w 108"/>
                <a:gd name="T91" fmla="*/ 67 h 120"/>
                <a:gd name="T92" fmla="*/ 29 w 108"/>
                <a:gd name="T93" fmla="*/ 75 h 120"/>
                <a:gd name="T94" fmla="*/ 33 w 108"/>
                <a:gd name="T95" fmla="*/ 84 h 120"/>
                <a:gd name="T96" fmla="*/ 38 w 108"/>
                <a:gd name="T97" fmla="*/ 91 h 120"/>
                <a:gd name="T98" fmla="*/ 44 w 108"/>
                <a:gd name="T99" fmla="*/ 96 h 120"/>
                <a:gd name="T100" fmla="*/ 52 w 108"/>
                <a:gd name="T101" fmla="*/ 99 h 120"/>
                <a:gd name="T102" fmla="*/ 62 w 108"/>
                <a:gd name="T103" fmla="*/ 101 h 120"/>
                <a:gd name="T104" fmla="*/ 75 w 108"/>
                <a:gd name="T105" fmla="*/ 99 h 120"/>
                <a:gd name="T106" fmla="*/ 87 w 108"/>
                <a:gd name="T107" fmla="*/ 94 h 120"/>
                <a:gd name="T108" fmla="*/ 97 w 108"/>
                <a:gd name="T109" fmla="*/ 87 h 120"/>
                <a:gd name="T110" fmla="*/ 105 w 108"/>
                <a:gd name="T111" fmla="*/ 75 h 120"/>
                <a:gd name="T112" fmla="*/ 108 w 108"/>
                <a:gd name="T113" fmla="*/ 77 h 1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8"/>
                <a:gd name="T172" fmla="*/ 0 h 120"/>
                <a:gd name="T173" fmla="*/ 108 w 108"/>
                <a:gd name="T174" fmla="*/ 120 h 1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8" h="120">
                  <a:moveTo>
                    <a:pt x="108" y="77"/>
                  </a:moveTo>
                  <a:lnTo>
                    <a:pt x="105" y="87"/>
                  </a:lnTo>
                  <a:lnTo>
                    <a:pt x="99" y="96"/>
                  </a:lnTo>
                  <a:lnTo>
                    <a:pt x="85" y="110"/>
                  </a:lnTo>
                  <a:lnTo>
                    <a:pt x="77" y="115"/>
                  </a:lnTo>
                  <a:lnTo>
                    <a:pt x="68" y="118"/>
                  </a:lnTo>
                  <a:lnTo>
                    <a:pt x="50" y="120"/>
                  </a:lnTo>
                  <a:lnTo>
                    <a:pt x="38" y="118"/>
                  </a:lnTo>
                  <a:lnTo>
                    <a:pt x="29" y="115"/>
                  </a:lnTo>
                  <a:lnTo>
                    <a:pt x="21" y="110"/>
                  </a:lnTo>
                  <a:lnTo>
                    <a:pt x="13" y="101"/>
                  </a:lnTo>
                  <a:lnTo>
                    <a:pt x="7" y="92"/>
                  </a:lnTo>
                  <a:lnTo>
                    <a:pt x="3" y="82"/>
                  </a:lnTo>
                  <a:lnTo>
                    <a:pt x="0" y="70"/>
                  </a:lnTo>
                  <a:lnTo>
                    <a:pt x="0" y="57"/>
                  </a:lnTo>
                  <a:lnTo>
                    <a:pt x="1" y="43"/>
                  </a:lnTo>
                  <a:lnTo>
                    <a:pt x="7" y="33"/>
                  </a:lnTo>
                  <a:lnTo>
                    <a:pt x="13" y="23"/>
                  </a:lnTo>
                  <a:lnTo>
                    <a:pt x="23" y="14"/>
                  </a:lnTo>
                  <a:lnTo>
                    <a:pt x="33" y="7"/>
                  </a:lnTo>
                  <a:lnTo>
                    <a:pt x="42" y="4"/>
                  </a:lnTo>
                  <a:lnTo>
                    <a:pt x="54" y="0"/>
                  </a:lnTo>
                  <a:lnTo>
                    <a:pt x="68" y="0"/>
                  </a:lnTo>
                  <a:lnTo>
                    <a:pt x="83" y="4"/>
                  </a:lnTo>
                  <a:lnTo>
                    <a:pt x="97" y="12"/>
                  </a:lnTo>
                  <a:lnTo>
                    <a:pt x="106" y="21"/>
                  </a:lnTo>
                  <a:lnTo>
                    <a:pt x="108" y="31"/>
                  </a:lnTo>
                  <a:lnTo>
                    <a:pt x="106" y="35"/>
                  </a:lnTo>
                  <a:lnTo>
                    <a:pt x="105" y="38"/>
                  </a:lnTo>
                  <a:lnTo>
                    <a:pt x="101" y="40"/>
                  </a:lnTo>
                  <a:lnTo>
                    <a:pt x="95" y="40"/>
                  </a:lnTo>
                  <a:lnTo>
                    <a:pt x="87" y="38"/>
                  </a:lnTo>
                  <a:lnTo>
                    <a:pt x="81" y="35"/>
                  </a:lnTo>
                  <a:lnTo>
                    <a:pt x="81" y="31"/>
                  </a:lnTo>
                  <a:lnTo>
                    <a:pt x="79" y="24"/>
                  </a:lnTo>
                  <a:lnTo>
                    <a:pt x="77" y="17"/>
                  </a:lnTo>
                  <a:lnTo>
                    <a:pt x="75" y="14"/>
                  </a:lnTo>
                  <a:lnTo>
                    <a:pt x="70" y="11"/>
                  </a:lnTo>
                  <a:lnTo>
                    <a:pt x="62" y="9"/>
                  </a:lnTo>
                  <a:lnTo>
                    <a:pt x="54" y="9"/>
                  </a:lnTo>
                  <a:lnTo>
                    <a:pt x="48" y="11"/>
                  </a:lnTo>
                  <a:lnTo>
                    <a:pt x="38" y="16"/>
                  </a:lnTo>
                  <a:lnTo>
                    <a:pt x="29" y="29"/>
                  </a:lnTo>
                  <a:lnTo>
                    <a:pt x="27" y="38"/>
                  </a:lnTo>
                  <a:lnTo>
                    <a:pt x="25" y="48"/>
                  </a:lnTo>
                  <a:lnTo>
                    <a:pt x="25" y="67"/>
                  </a:lnTo>
                  <a:lnTo>
                    <a:pt x="29" y="75"/>
                  </a:lnTo>
                  <a:lnTo>
                    <a:pt x="33" y="84"/>
                  </a:lnTo>
                  <a:lnTo>
                    <a:pt x="38" y="91"/>
                  </a:lnTo>
                  <a:lnTo>
                    <a:pt x="44" y="96"/>
                  </a:lnTo>
                  <a:lnTo>
                    <a:pt x="52" y="99"/>
                  </a:lnTo>
                  <a:lnTo>
                    <a:pt x="62" y="101"/>
                  </a:lnTo>
                  <a:lnTo>
                    <a:pt x="75" y="99"/>
                  </a:lnTo>
                  <a:lnTo>
                    <a:pt x="87" y="94"/>
                  </a:lnTo>
                  <a:lnTo>
                    <a:pt x="97" y="87"/>
                  </a:lnTo>
                  <a:lnTo>
                    <a:pt x="105" y="75"/>
                  </a:lnTo>
                  <a:lnTo>
                    <a:pt x="108" y="77"/>
                  </a:lnTo>
                  <a:close/>
                </a:path>
              </a:pathLst>
            </a:custGeom>
            <a:solidFill>
              <a:srgbClr val="000000"/>
            </a:solidFill>
            <a:ln w="9525">
              <a:solidFill>
                <a:srgbClr val="000000"/>
              </a:solidFill>
              <a:prstDash val="solid"/>
              <a:round/>
              <a:headEnd/>
              <a:tailEnd/>
            </a:ln>
          </p:spPr>
          <p:txBody>
            <a:bodyPr/>
            <a:lstStyle/>
            <a:p>
              <a:endParaRPr lang="en-US"/>
            </a:p>
          </p:txBody>
        </p:sp>
        <p:sp>
          <p:nvSpPr>
            <p:cNvPr id="27005" name="Freeform 365"/>
            <p:cNvSpPr>
              <a:spLocks noEditPoints="1"/>
            </p:cNvSpPr>
            <p:nvPr/>
          </p:nvSpPr>
          <p:spPr bwMode="auto">
            <a:xfrm>
              <a:off x="3230" y="418"/>
              <a:ext cx="56" cy="59"/>
            </a:xfrm>
            <a:custGeom>
              <a:avLst/>
              <a:gdLst>
                <a:gd name="T0" fmla="*/ 21 w 111"/>
                <a:gd name="T1" fmla="*/ 42 h 119"/>
                <a:gd name="T2" fmla="*/ 21 w 111"/>
                <a:gd name="T3" fmla="*/ 54 h 119"/>
                <a:gd name="T4" fmla="*/ 23 w 111"/>
                <a:gd name="T5" fmla="*/ 64 h 119"/>
                <a:gd name="T6" fmla="*/ 31 w 111"/>
                <a:gd name="T7" fmla="*/ 81 h 119"/>
                <a:gd name="T8" fmla="*/ 39 w 111"/>
                <a:gd name="T9" fmla="*/ 88 h 119"/>
                <a:gd name="T10" fmla="*/ 47 w 111"/>
                <a:gd name="T11" fmla="*/ 93 h 119"/>
                <a:gd name="T12" fmla="*/ 54 w 111"/>
                <a:gd name="T13" fmla="*/ 97 h 119"/>
                <a:gd name="T14" fmla="*/ 62 w 111"/>
                <a:gd name="T15" fmla="*/ 99 h 119"/>
                <a:gd name="T16" fmla="*/ 76 w 111"/>
                <a:gd name="T17" fmla="*/ 99 h 119"/>
                <a:gd name="T18" fmla="*/ 85 w 111"/>
                <a:gd name="T19" fmla="*/ 95 h 119"/>
                <a:gd name="T20" fmla="*/ 95 w 111"/>
                <a:gd name="T21" fmla="*/ 88 h 119"/>
                <a:gd name="T22" fmla="*/ 103 w 111"/>
                <a:gd name="T23" fmla="*/ 75 h 119"/>
                <a:gd name="T24" fmla="*/ 107 w 111"/>
                <a:gd name="T25" fmla="*/ 78 h 119"/>
                <a:gd name="T26" fmla="*/ 105 w 111"/>
                <a:gd name="T27" fmla="*/ 87 h 119"/>
                <a:gd name="T28" fmla="*/ 101 w 111"/>
                <a:gd name="T29" fmla="*/ 93 h 119"/>
                <a:gd name="T30" fmla="*/ 87 w 111"/>
                <a:gd name="T31" fmla="*/ 107 h 119"/>
                <a:gd name="T32" fmla="*/ 80 w 111"/>
                <a:gd name="T33" fmla="*/ 112 h 119"/>
                <a:gd name="T34" fmla="*/ 70 w 111"/>
                <a:gd name="T35" fmla="*/ 116 h 119"/>
                <a:gd name="T36" fmla="*/ 50 w 111"/>
                <a:gd name="T37" fmla="*/ 119 h 119"/>
                <a:gd name="T38" fmla="*/ 39 w 111"/>
                <a:gd name="T39" fmla="*/ 117 h 119"/>
                <a:gd name="T40" fmla="*/ 29 w 111"/>
                <a:gd name="T41" fmla="*/ 112 h 119"/>
                <a:gd name="T42" fmla="*/ 19 w 111"/>
                <a:gd name="T43" fmla="*/ 107 h 119"/>
                <a:gd name="T44" fmla="*/ 12 w 111"/>
                <a:gd name="T45" fmla="*/ 99 h 119"/>
                <a:gd name="T46" fmla="*/ 6 w 111"/>
                <a:gd name="T47" fmla="*/ 90 h 119"/>
                <a:gd name="T48" fmla="*/ 2 w 111"/>
                <a:gd name="T49" fmla="*/ 80 h 119"/>
                <a:gd name="T50" fmla="*/ 0 w 111"/>
                <a:gd name="T51" fmla="*/ 68 h 119"/>
                <a:gd name="T52" fmla="*/ 0 w 111"/>
                <a:gd name="T53" fmla="*/ 56 h 119"/>
                <a:gd name="T54" fmla="*/ 2 w 111"/>
                <a:gd name="T55" fmla="*/ 42 h 119"/>
                <a:gd name="T56" fmla="*/ 8 w 111"/>
                <a:gd name="T57" fmla="*/ 30 h 119"/>
                <a:gd name="T58" fmla="*/ 13 w 111"/>
                <a:gd name="T59" fmla="*/ 20 h 119"/>
                <a:gd name="T60" fmla="*/ 21 w 111"/>
                <a:gd name="T61" fmla="*/ 12 h 119"/>
                <a:gd name="T62" fmla="*/ 31 w 111"/>
                <a:gd name="T63" fmla="*/ 5 h 119"/>
                <a:gd name="T64" fmla="*/ 43 w 111"/>
                <a:gd name="T65" fmla="*/ 1 h 119"/>
                <a:gd name="T66" fmla="*/ 54 w 111"/>
                <a:gd name="T67" fmla="*/ 0 h 119"/>
                <a:gd name="T68" fmla="*/ 66 w 111"/>
                <a:gd name="T69" fmla="*/ 0 h 119"/>
                <a:gd name="T70" fmla="*/ 76 w 111"/>
                <a:gd name="T71" fmla="*/ 1 h 119"/>
                <a:gd name="T72" fmla="*/ 85 w 111"/>
                <a:gd name="T73" fmla="*/ 5 h 119"/>
                <a:gd name="T74" fmla="*/ 101 w 111"/>
                <a:gd name="T75" fmla="*/ 15 h 119"/>
                <a:gd name="T76" fmla="*/ 109 w 111"/>
                <a:gd name="T77" fmla="*/ 30 h 119"/>
                <a:gd name="T78" fmla="*/ 111 w 111"/>
                <a:gd name="T79" fmla="*/ 39 h 119"/>
                <a:gd name="T80" fmla="*/ 111 w 111"/>
                <a:gd name="T81" fmla="*/ 49 h 119"/>
                <a:gd name="T82" fmla="*/ 21 w 111"/>
                <a:gd name="T83" fmla="*/ 42 h 119"/>
                <a:gd name="T84" fmla="*/ 23 w 111"/>
                <a:gd name="T85" fmla="*/ 35 h 119"/>
                <a:gd name="T86" fmla="*/ 81 w 111"/>
                <a:gd name="T87" fmla="*/ 39 h 119"/>
                <a:gd name="T88" fmla="*/ 81 w 111"/>
                <a:gd name="T89" fmla="*/ 30 h 119"/>
                <a:gd name="T90" fmla="*/ 81 w 111"/>
                <a:gd name="T91" fmla="*/ 24 h 119"/>
                <a:gd name="T92" fmla="*/ 78 w 111"/>
                <a:gd name="T93" fmla="*/ 18 h 119"/>
                <a:gd name="T94" fmla="*/ 72 w 111"/>
                <a:gd name="T95" fmla="*/ 13 h 119"/>
                <a:gd name="T96" fmla="*/ 66 w 111"/>
                <a:gd name="T97" fmla="*/ 10 h 119"/>
                <a:gd name="T98" fmla="*/ 58 w 111"/>
                <a:gd name="T99" fmla="*/ 8 h 119"/>
                <a:gd name="T100" fmla="*/ 47 w 111"/>
                <a:gd name="T101" fmla="*/ 8 h 119"/>
                <a:gd name="T102" fmla="*/ 35 w 111"/>
                <a:gd name="T103" fmla="*/ 13 h 119"/>
                <a:gd name="T104" fmla="*/ 27 w 111"/>
                <a:gd name="T105" fmla="*/ 22 h 119"/>
                <a:gd name="T106" fmla="*/ 23 w 111"/>
                <a:gd name="T107" fmla="*/ 35 h 119"/>
                <a:gd name="T108" fmla="*/ 23 w 111"/>
                <a:gd name="T109" fmla="*/ 35 h 11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1"/>
                <a:gd name="T166" fmla="*/ 0 h 119"/>
                <a:gd name="T167" fmla="*/ 111 w 111"/>
                <a:gd name="T168" fmla="*/ 119 h 11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1" h="119">
                  <a:moveTo>
                    <a:pt x="21" y="42"/>
                  </a:moveTo>
                  <a:lnTo>
                    <a:pt x="21" y="54"/>
                  </a:lnTo>
                  <a:lnTo>
                    <a:pt x="23" y="64"/>
                  </a:lnTo>
                  <a:lnTo>
                    <a:pt x="31" y="81"/>
                  </a:lnTo>
                  <a:lnTo>
                    <a:pt x="39" y="88"/>
                  </a:lnTo>
                  <a:lnTo>
                    <a:pt x="47" y="93"/>
                  </a:lnTo>
                  <a:lnTo>
                    <a:pt x="54" y="97"/>
                  </a:lnTo>
                  <a:lnTo>
                    <a:pt x="62" y="99"/>
                  </a:lnTo>
                  <a:lnTo>
                    <a:pt x="76" y="99"/>
                  </a:lnTo>
                  <a:lnTo>
                    <a:pt x="85" y="95"/>
                  </a:lnTo>
                  <a:lnTo>
                    <a:pt x="95" y="88"/>
                  </a:lnTo>
                  <a:lnTo>
                    <a:pt x="103" y="75"/>
                  </a:lnTo>
                  <a:lnTo>
                    <a:pt x="107" y="78"/>
                  </a:lnTo>
                  <a:lnTo>
                    <a:pt x="105" y="87"/>
                  </a:lnTo>
                  <a:lnTo>
                    <a:pt x="101" y="93"/>
                  </a:lnTo>
                  <a:lnTo>
                    <a:pt x="87" y="107"/>
                  </a:lnTo>
                  <a:lnTo>
                    <a:pt x="80" y="112"/>
                  </a:lnTo>
                  <a:lnTo>
                    <a:pt x="70" y="116"/>
                  </a:lnTo>
                  <a:lnTo>
                    <a:pt x="50" y="119"/>
                  </a:lnTo>
                  <a:lnTo>
                    <a:pt x="39" y="117"/>
                  </a:lnTo>
                  <a:lnTo>
                    <a:pt x="29" y="112"/>
                  </a:lnTo>
                  <a:lnTo>
                    <a:pt x="19" y="107"/>
                  </a:lnTo>
                  <a:lnTo>
                    <a:pt x="12" y="99"/>
                  </a:lnTo>
                  <a:lnTo>
                    <a:pt x="6" y="90"/>
                  </a:lnTo>
                  <a:lnTo>
                    <a:pt x="2" y="80"/>
                  </a:lnTo>
                  <a:lnTo>
                    <a:pt x="0" y="68"/>
                  </a:lnTo>
                  <a:lnTo>
                    <a:pt x="0" y="56"/>
                  </a:lnTo>
                  <a:lnTo>
                    <a:pt x="2" y="42"/>
                  </a:lnTo>
                  <a:lnTo>
                    <a:pt x="8" y="30"/>
                  </a:lnTo>
                  <a:lnTo>
                    <a:pt x="13" y="20"/>
                  </a:lnTo>
                  <a:lnTo>
                    <a:pt x="21" y="12"/>
                  </a:lnTo>
                  <a:lnTo>
                    <a:pt x="31" y="5"/>
                  </a:lnTo>
                  <a:lnTo>
                    <a:pt x="43" y="1"/>
                  </a:lnTo>
                  <a:lnTo>
                    <a:pt x="54" y="0"/>
                  </a:lnTo>
                  <a:lnTo>
                    <a:pt x="66" y="0"/>
                  </a:lnTo>
                  <a:lnTo>
                    <a:pt x="76" y="1"/>
                  </a:lnTo>
                  <a:lnTo>
                    <a:pt x="85" y="5"/>
                  </a:lnTo>
                  <a:lnTo>
                    <a:pt x="101" y="15"/>
                  </a:lnTo>
                  <a:lnTo>
                    <a:pt x="109" y="30"/>
                  </a:lnTo>
                  <a:lnTo>
                    <a:pt x="111" y="39"/>
                  </a:lnTo>
                  <a:lnTo>
                    <a:pt x="111" y="49"/>
                  </a:lnTo>
                  <a:lnTo>
                    <a:pt x="21" y="42"/>
                  </a:lnTo>
                  <a:close/>
                  <a:moveTo>
                    <a:pt x="23" y="35"/>
                  </a:moveTo>
                  <a:lnTo>
                    <a:pt x="81" y="39"/>
                  </a:lnTo>
                  <a:lnTo>
                    <a:pt x="81" y="30"/>
                  </a:lnTo>
                  <a:lnTo>
                    <a:pt x="81" y="24"/>
                  </a:lnTo>
                  <a:lnTo>
                    <a:pt x="78" y="18"/>
                  </a:lnTo>
                  <a:lnTo>
                    <a:pt x="72" y="13"/>
                  </a:lnTo>
                  <a:lnTo>
                    <a:pt x="66" y="10"/>
                  </a:lnTo>
                  <a:lnTo>
                    <a:pt x="58" y="8"/>
                  </a:lnTo>
                  <a:lnTo>
                    <a:pt x="47" y="8"/>
                  </a:lnTo>
                  <a:lnTo>
                    <a:pt x="35" y="13"/>
                  </a:lnTo>
                  <a:lnTo>
                    <a:pt x="27" y="22"/>
                  </a:lnTo>
                  <a:lnTo>
                    <a:pt x="23" y="35"/>
                  </a:lnTo>
                  <a:close/>
                </a:path>
              </a:pathLst>
            </a:custGeom>
            <a:solidFill>
              <a:srgbClr val="000000"/>
            </a:solidFill>
            <a:ln w="9525">
              <a:solidFill>
                <a:srgbClr val="000000"/>
              </a:solidFill>
              <a:prstDash val="solid"/>
              <a:round/>
              <a:headEnd/>
              <a:tailEnd/>
            </a:ln>
          </p:spPr>
          <p:txBody>
            <a:bodyPr/>
            <a:lstStyle/>
            <a:p>
              <a:endParaRPr lang="en-US"/>
            </a:p>
          </p:txBody>
        </p:sp>
        <p:sp>
          <p:nvSpPr>
            <p:cNvPr id="27006" name="Freeform 366"/>
            <p:cNvSpPr>
              <a:spLocks/>
            </p:cNvSpPr>
            <p:nvPr/>
          </p:nvSpPr>
          <p:spPr bwMode="auto">
            <a:xfrm>
              <a:off x="3330" y="400"/>
              <a:ext cx="68" cy="88"/>
            </a:xfrm>
            <a:custGeom>
              <a:avLst/>
              <a:gdLst>
                <a:gd name="T0" fmla="*/ 128 w 136"/>
                <a:gd name="T1" fmla="*/ 63 h 175"/>
                <a:gd name="T2" fmla="*/ 121 w 136"/>
                <a:gd name="T3" fmla="*/ 48 h 175"/>
                <a:gd name="T4" fmla="*/ 111 w 136"/>
                <a:gd name="T5" fmla="*/ 27 h 175"/>
                <a:gd name="T6" fmla="*/ 90 w 136"/>
                <a:gd name="T7" fmla="*/ 12 h 175"/>
                <a:gd name="T8" fmla="*/ 64 w 136"/>
                <a:gd name="T9" fmla="*/ 10 h 175"/>
                <a:gd name="T10" fmla="*/ 45 w 136"/>
                <a:gd name="T11" fmla="*/ 24 h 175"/>
                <a:gd name="T12" fmla="*/ 41 w 136"/>
                <a:gd name="T13" fmla="*/ 39 h 175"/>
                <a:gd name="T14" fmla="*/ 49 w 136"/>
                <a:gd name="T15" fmla="*/ 51 h 175"/>
                <a:gd name="T16" fmla="*/ 68 w 136"/>
                <a:gd name="T17" fmla="*/ 66 h 175"/>
                <a:gd name="T18" fmla="*/ 93 w 136"/>
                <a:gd name="T19" fmla="*/ 82 h 175"/>
                <a:gd name="T20" fmla="*/ 111 w 136"/>
                <a:gd name="T21" fmla="*/ 94 h 175"/>
                <a:gd name="T22" fmla="*/ 125 w 136"/>
                <a:gd name="T23" fmla="*/ 107 h 175"/>
                <a:gd name="T24" fmla="*/ 132 w 136"/>
                <a:gd name="T25" fmla="*/ 126 h 175"/>
                <a:gd name="T26" fmla="*/ 130 w 136"/>
                <a:gd name="T27" fmla="*/ 145 h 175"/>
                <a:gd name="T28" fmla="*/ 111 w 136"/>
                <a:gd name="T29" fmla="*/ 165 h 175"/>
                <a:gd name="T30" fmla="*/ 90 w 136"/>
                <a:gd name="T31" fmla="*/ 174 h 175"/>
                <a:gd name="T32" fmla="*/ 66 w 136"/>
                <a:gd name="T33" fmla="*/ 175 h 175"/>
                <a:gd name="T34" fmla="*/ 51 w 136"/>
                <a:gd name="T35" fmla="*/ 172 h 175"/>
                <a:gd name="T36" fmla="*/ 33 w 136"/>
                <a:gd name="T37" fmla="*/ 165 h 175"/>
                <a:gd name="T38" fmla="*/ 16 w 136"/>
                <a:gd name="T39" fmla="*/ 160 h 175"/>
                <a:gd name="T40" fmla="*/ 10 w 136"/>
                <a:gd name="T41" fmla="*/ 162 h 175"/>
                <a:gd name="T42" fmla="*/ 6 w 136"/>
                <a:gd name="T43" fmla="*/ 169 h 175"/>
                <a:gd name="T44" fmla="*/ 8 w 136"/>
                <a:gd name="T45" fmla="*/ 111 h 175"/>
                <a:gd name="T46" fmla="*/ 18 w 136"/>
                <a:gd name="T47" fmla="*/ 128 h 175"/>
                <a:gd name="T48" fmla="*/ 27 w 136"/>
                <a:gd name="T49" fmla="*/ 148 h 175"/>
                <a:gd name="T50" fmla="*/ 51 w 136"/>
                <a:gd name="T51" fmla="*/ 162 h 175"/>
                <a:gd name="T52" fmla="*/ 80 w 136"/>
                <a:gd name="T53" fmla="*/ 165 h 175"/>
                <a:gd name="T54" fmla="*/ 101 w 136"/>
                <a:gd name="T55" fmla="*/ 152 h 175"/>
                <a:gd name="T56" fmla="*/ 105 w 136"/>
                <a:gd name="T57" fmla="*/ 141 h 175"/>
                <a:gd name="T58" fmla="*/ 103 w 136"/>
                <a:gd name="T59" fmla="*/ 129 h 175"/>
                <a:gd name="T60" fmla="*/ 93 w 136"/>
                <a:gd name="T61" fmla="*/ 116 h 175"/>
                <a:gd name="T62" fmla="*/ 84 w 136"/>
                <a:gd name="T63" fmla="*/ 109 h 175"/>
                <a:gd name="T64" fmla="*/ 64 w 136"/>
                <a:gd name="T65" fmla="*/ 97 h 175"/>
                <a:gd name="T66" fmla="*/ 39 w 136"/>
                <a:gd name="T67" fmla="*/ 78 h 175"/>
                <a:gd name="T68" fmla="*/ 25 w 136"/>
                <a:gd name="T69" fmla="*/ 66 h 175"/>
                <a:gd name="T70" fmla="*/ 18 w 136"/>
                <a:gd name="T71" fmla="*/ 48 h 175"/>
                <a:gd name="T72" fmla="*/ 23 w 136"/>
                <a:gd name="T73" fmla="*/ 22 h 175"/>
                <a:gd name="T74" fmla="*/ 37 w 136"/>
                <a:gd name="T75" fmla="*/ 8 h 175"/>
                <a:gd name="T76" fmla="*/ 66 w 136"/>
                <a:gd name="T77" fmla="*/ 0 h 175"/>
                <a:gd name="T78" fmla="*/ 93 w 136"/>
                <a:gd name="T79" fmla="*/ 3 h 175"/>
                <a:gd name="T80" fmla="*/ 117 w 136"/>
                <a:gd name="T81" fmla="*/ 12 h 175"/>
                <a:gd name="T82" fmla="*/ 125 w 136"/>
                <a:gd name="T83" fmla="*/ 14 h 175"/>
                <a:gd name="T84" fmla="*/ 128 w 136"/>
                <a:gd name="T85" fmla="*/ 10 h 175"/>
                <a:gd name="T86" fmla="*/ 136 w 136"/>
                <a:gd name="T87" fmla="*/ 7 h 17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6"/>
                <a:gd name="T133" fmla="*/ 0 h 175"/>
                <a:gd name="T134" fmla="*/ 136 w 136"/>
                <a:gd name="T135" fmla="*/ 175 h 17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6" h="175">
                  <a:moveTo>
                    <a:pt x="136" y="7"/>
                  </a:moveTo>
                  <a:lnTo>
                    <a:pt x="128" y="63"/>
                  </a:lnTo>
                  <a:lnTo>
                    <a:pt x="123" y="63"/>
                  </a:lnTo>
                  <a:lnTo>
                    <a:pt x="121" y="48"/>
                  </a:lnTo>
                  <a:lnTo>
                    <a:pt x="119" y="36"/>
                  </a:lnTo>
                  <a:lnTo>
                    <a:pt x="111" y="27"/>
                  </a:lnTo>
                  <a:lnTo>
                    <a:pt x="101" y="19"/>
                  </a:lnTo>
                  <a:lnTo>
                    <a:pt x="90" y="12"/>
                  </a:lnTo>
                  <a:lnTo>
                    <a:pt x="78" y="10"/>
                  </a:lnTo>
                  <a:lnTo>
                    <a:pt x="64" y="10"/>
                  </a:lnTo>
                  <a:lnTo>
                    <a:pt x="53" y="15"/>
                  </a:lnTo>
                  <a:lnTo>
                    <a:pt x="45" y="24"/>
                  </a:lnTo>
                  <a:lnTo>
                    <a:pt x="41" y="32"/>
                  </a:lnTo>
                  <a:lnTo>
                    <a:pt x="41" y="39"/>
                  </a:lnTo>
                  <a:lnTo>
                    <a:pt x="45" y="46"/>
                  </a:lnTo>
                  <a:lnTo>
                    <a:pt x="49" y="51"/>
                  </a:lnTo>
                  <a:lnTo>
                    <a:pt x="58" y="58"/>
                  </a:lnTo>
                  <a:lnTo>
                    <a:pt x="68" y="66"/>
                  </a:lnTo>
                  <a:lnTo>
                    <a:pt x="82" y="75"/>
                  </a:lnTo>
                  <a:lnTo>
                    <a:pt x="93" y="82"/>
                  </a:lnTo>
                  <a:lnTo>
                    <a:pt x="103" y="88"/>
                  </a:lnTo>
                  <a:lnTo>
                    <a:pt x="111" y="94"/>
                  </a:lnTo>
                  <a:lnTo>
                    <a:pt x="117" y="99"/>
                  </a:lnTo>
                  <a:lnTo>
                    <a:pt x="125" y="107"/>
                  </a:lnTo>
                  <a:lnTo>
                    <a:pt x="128" y="116"/>
                  </a:lnTo>
                  <a:lnTo>
                    <a:pt x="132" y="126"/>
                  </a:lnTo>
                  <a:lnTo>
                    <a:pt x="132" y="135"/>
                  </a:lnTo>
                  <a:lnTo>
                    <a:pt x="130" y="145"/>
                  </a:lnTo>
                  <a:lnTo>
                    <a:pt x="125" y="153"/>
                  </a:lnTo>
                  <a:lnTo>
                    <a:pt x="111" y="165"/>
                  </a:lnTo>
                  <a:lnTo>
                    <a:pt x="101" y="170"/>
                  </a:lnTo>
                  <a:lnTo>
                    <a:pt x="90" y="174"/>
                  </a:lnTo>
                  <a:lnTo>
                    <a:pt x="78" y="175"/>
                  </a:lnTo>
                  <a:lnTo>
                    <a:pt x="66" y="175"/>
                  </a:lnTo>
                  <a:lnTo>
                    <a:pt x="58" y="174"/>
                  </a:lnTo>
                  <a:lnTo>
                    <a:pt x="51" y="172"/>
                  </a:lnTo>
                  <a:lnTo>
                    <a:pt x="43" y="170"/>
                  </a:lnTo>
                  <a:lnTo>
                    <a:pt x="33" y="165"/>
                  </a:lnTo>
                  <a:lnTo>
                    <a:pt x="22" y="162"/>
                  </a:lnTo>
                  <a:lnTo>
                    <a:pt x="16" y="160"/>
                  </a:lnTo>
                  <a:lnTo>
                    <a:pt x="14" y="160"/>
                  </a:lnTo>
                  <a:lnTo>
                    <a:pt x="10" y="162"/>
                  </a:lnTo>
                  <a:lnTo>
                    <a:pt x="8" y="163"/>
                  </a:lnTo>
                  <a:lnTo>
                    <a:pt x="6" y="169"/>
                  </a:lnTo>
                  <a:lnTo>
                    <a:pt x="0" y="169"/>
                  </a:lnTo>
                  <a:lnTo>
                    <a:pt x="8" y="111"/>
                  </a:lnTo>
                  <a:lnTo>
                    <a:pt x="14" y="112"/>
                  </a:lnTo>
                  <a:lnTo>
                    <a:pt x="18" y="128"/>
                  </a:lnTo>
                  <a:lnTo>
                    <a:pt x="20" y="140"/>
                  </a:lnTo>
                  <a:lnTo>
                    <a:pt x="27" y="148"/>
                  </a:lnTo>
                  <a:lnTo>
                    <a:pt x="37" y="157"/>
                  </a:lnTo>
                  <a:lnTo>
                    <a:pt x="51" y="162"/>
                  </a:lnTo>
                  <a:lnTo>
                    <a:pt x="64" y="165"/>
                  </a:lnTo>
                  <a:lnTo>
                    <a:pt x="80" y="165"/>
                  </a:lnTo>
                  <a:lnTo>
                    <a:pt x="93" y="160"/>
                  </a:lnTo>
                  <a:lnTo>
                    <a:pt x="101" y="152"/>
                  </a:lnTo>
                  <a:lnTo>
                    <a:pt x="105" y="146"/>
                  </a:lnTo>
                  <a:lnTo>
                    <a:pt x="105" y="141"/>
                  </a:lnTo>
                  <a:lnTo>
                    <a:pt x="105" y="136"/>
                  </a:lnTo>
                  <a:lnTo>
                    <a:pt x="103" y="129"/>
                  </a:lnTo>
                  <a:lnTo>
                    <a:pt x="99" y="123"/>
                  </a:lnTo>
                  <a:lnTo>
                    <a:pt x="93" y="116"/>
                  </a:lnTo>
                  <a:lnTo>
                    <a:pt x="90" y="114"/>
                  </a:lnTo>
                  <a:lnTo>
                    <a:pt x="84" y="109"/>
                  </a:lnTo>
                  <a:lnTo>
                    <a:pt x="74" y="104"/>
                  </a:lnTo>
                  <a:lnTo>
                    <a:pt x="64" y="97"/>
                  </a:lnTo>
                  <a:lnTo>
                    <a:pt x="47" y="83"/>
                  </a:lnTo>
                  <a:lnTo>
                    <a:pt x="39" y="78"/>
                  </a:lnTo>
                  <a:lnTo>
                    <a:pt x="33" y="75"/>
                  </a:lnTo>
                  <a:lnTo>
                    <a:pt x="25" y="66"/>
                  </a:lnTo>
                  <a:lnTo>
                    <a:pt x="20" y="58"/>
                  </a:lnTo>
                  <a:lnTo>
                    <a:pt x="18" y="48"/>
                  </a:lnTo>
                  <a:lnTo>
                    <a:pt x="18" y="37"/>
                  </a:lnTo>
                  <a:lnTo>
                    <a:pt x="23" y="22"/>
                  </a:lnTo>
                  <a:lnTo>
                    <a:pt x="29" y="15"/>
                  </a:lnTo>
                  <a:lnTo>
                    <a:pt x="37" y="8"/>
                  </a:lnTo>
                  <a:lnTo>
                    <a:pt x="57" y="2"/>
                  </a:lnTo>
                  <a:lnTo>
                    <a:pt x="66" y="0"/>
                  </a:lnTo>
                  <a:lnTo>
                    <a:pt x="78" y="0"/>
                  </a:lnTo>
                  <a:lnTo>
                    <a:pt x="93" y="3"/>
                  </a:lnTo>
                  <a:lnTo>
                    <a:pt x="109" y="10"/>
                  </a:lnTo>
                  <a:lnTo>
                    <a:pt x="117" y="12"/>
                  </a:lnTo>
                  <a:lnTo>
                    <a:pt x="121" y="14"/>
                  </a:lnTo>
                  <a:lnTo>
                    <a:pt x="125" y="14"/>
                  </a:lnTo>
                  <a:lnTo>
                    <a:pt x="126" y="14"/>
                  </a:lnTo>
                  <a:lnTo>
                    <a:pt x="128" y="10"/>
                  </a:lnTo>
                  <a:lnTo>
                    <a:pt x="130" y="5"/>
                  </a:lnTo>
                  <a:lnTo>
                    <a:pt x="136" y="7"/>
                  </a:lnTo>
                  <a:close/>
                </a:path>
              </a:pathLst>
            </a:custGeom>
            <a:solidFill>
              <a:srgbClr val="000000"/>
            </a:solidFill>
            <a:ln w="9525">
              <a:solidFill>
                <a:srgbClr val="000000"/>
              </a:solidFill>
              <a:prstDash val="solid"/>
              <a:round/>
              <a:headEnd/>
              <a:tailEnd/>
            </a:ln>
          </p:spPr>
          <p:txBody>
            <a:bodyPr/>
            <a:lstStyle/>
            <a:p>
              <a:endParaRPr lang="en-US"/>
            </a:p>
          </p:txBody>
        </p:sp>
        <p:sp>
          <p:nvSpPr>
            <p:cNvPr id="27007" name="Freeform 367"/>
            <p:cNvSpPr>
              <a:spLocks noEditPoints="1"/>
            </p:cNvSpPr>
            <p:nvPr/>
          </p:nvSpPr>
          <p:spPr bwMode="auto">
            <a:xfrm>
              <a:off x="3408" y="436"/>
              <a:ext cx="57" cy="59"/>
            </a:xfrm>
            <a:custGeom>
              <a:avLst/>
              <a:gdLst>
                <a:gd name="T0" fmla="*/ 23 w 112"/>
                <a:gd name="T1" fmla="*/ 41 h 120"/>
                <a:gd name="T2" fmla="*/ 23 w 112"/>
                <a:gd name="T3" fmla="*/ 65 h 120"/>
                <a:gd name="T4" fmla="*/ 27 w 112"/>
                <a:gd name="T5" fmla="*/ 74 h 120"/>
                <a:gd name="T6" fmla="*/ 31 w 112"/>
                <a:gd name="T7" fmla="*/ 82 h 120"/>
                <a:gd name="T8" fmla="*/ 44 w 112"/>
                <a:gd name="T9" fmla="*/ 94 h 120"/>
                <a:gd name="T10" fmla="*/ 52 w 112"/>
                <a:gd name="T11" fmla="*/ 99 h 120"/>
                <a:gd name="T12" fmla="*/ 62 w 112"/>
                <a:gd name="T13" fmla="*/ 101 h 120"/>
                <a:gd name="T14" fmla="*/ 73 w 112"/>
                <a:gd name="T15" fmla="*/ 101 h 120"/>
                <a:gd name="T16" fmla="*/ 83 w 112"/>
                <a:gd name="T17" fmla="*/ 98 h 120"/>
                <a:gd name="T18" fmla="*/ 93 w 112"/>
                <a:gd name="T19" fmla="*/ 91 h 120"/>
                <a:gd name="T20" fmla="*/ 103 w 112"/>
                <a:gd name="T21" fmla="*/ 79 h 120"/>
                <a:gd name="T22" fmla="*/ 107 w 112"/>
                <a:gd name="T23" fmla="*/ 82 h 120"/>
                <a:gd name="T24" fmla="*/ 99 w 112"/>
                <a:gd name="T25" fmla="*/ 96 h 120"/>
                <a:gd name="T26" fmla="*/ 85 w 112"/>
                <a:gd name="T27" fmla="*/ 110 h 120"/>
                <a:gd name="T28" fmla="*/ 77 w 112"/>
                <a:gd name="T29" fmla="*/ 115 h 120"/>
                <a:gd name="T30" fmla="*/ 68 w 112"/>
                <a:gd name="T31" fmla="*/ 118 h 120"/>
                <a:gd name="T32" fmla="*/ 58 w 112"/>
                <a:gd name="T33" fmla="*/ 120 h 120"/>
                <a:gd name="T34" fmla="*/ 48 w 112"/>
                <a:gd name="T35" fmla="*/ 120 h 120"/>
                <a:gd name="T36" fmla="*/ 37 w 112"/>
                <a:gd name="T37" fmla="*/ 118 h 120"/>
                <a:gd name="T38" fmla="*/ 27 w 112"/>
                <a:gd name="T39" fmla="*/ 113 h 120"/>
                <a:gd name="T40" fmla="*/ 19 w 112"/>
                <a:gd name="T41" fmla="*/ 108 h 120"/>
                <a:gd name="T42" fmla="*/ 11 w 112"/>
                <a:gd name="T43" fmla="*/ 99 h 120"/>
                <a:gd name="T44" fmla="*/ 5 w 112"/>
                <a:gd name="T45" fmla="*/ 89 h 120"/>
                <a:gd name="T46" fmla="*/ 2 w 112"/>
                <a:gd name="T47" fmla="*/ 79 h 120"/>
                <a:gd name="T48" fmla="*/ 0 w 112"/>
                <a:gd name="T49" fmla="*/ 67 h 120"/>
                <a:gd name="T50" fmla="*/ 2 w 112"/>
                <a:gd name="T51" fmla="*/ 55 h 120"/>
                <a:gd name="T52" fmla="*/ 3 w 112"/>
                <a:gd name="T53" fmla="*/ 41 h 120"/>
                <a:gd name="T54" fmla="*/ 9 w 112"/>
                <a:gd name="T55" fmla="*/ 29 h 120"/>
                <a:gd name="T56" fmla="*/ 15 w 112"/>
                <a:gd name="T57" fmla="*/ 21 h 120"/>
                <a:gd name="T58" fmla="*/ 25 w 112"/>
                <a:gd name="T59" fmla="*/ 12 h 120"/>
                <a:gd name="T60" fmla="*/ 35 w 112"/>
                <a:gd name="T61" fmla="*/ 6 h 120"/>
                <a:gd name="T62" fmla="*/ 46 w 112"/>
                <a:gd name="T63" fmla="*/ 2 h 120"/>
                <a:gd name="T64" fmla="*/ 58 w 112"/>
                <a:gd name="T65" fmla="*/ 0 h 120"/>
                <a:gd name="T66" fmla="*/ 70 w 112"/>
                <a:gd name="T67" fmla="*/ 0 h 120"/>
                <a:gd name="T68" fmla="*/ 79 w 112"/>
                <a:gd name="T69" fmla="*/ 2 h 120"/>
                <a:gd name="T70" fmla="*/ 89 w 112"/>
                <a:gd name="T71" fmla="*/ 7 h 120"/>
                <a:gd name="T72" fmla="*/ 103 w 112"/>
                <a:gd name="T73" fmla="*/ 17 h 120"/>
                <a:gd name="T74" fmla="*/ 108 w 112"/>
                <a:gd name="T75" fmla="*/ 26 h 120"/>
                <a:gd name="T76" fmla="*/ 110 w 112"/>
                <a:gd name="T77" fmla="*/ 33 h 120"/>
                <a:gd name="T78" fmla="*/ 112 w 112"/>
                <a:gd name="T79" fmla="*/ 43 h 120"/>
                <a:gd name="T80" fmla="*/ 110 w 112"/>
                <a:gd name="T81" fmla="*/ 53 h 120"/>
                <a:gd name="T82" fmla="*/ 23 w 112"/>
                <a:gd name="T83" fmla="*/ 41 h 120"/>
                <a:gd name="T84" fmla="*/ 25 w 112"/>
                <a:gd name="T85" fmla="*/ 35 h 120"/>
                <a:gd name="T86" fmla="*/ 83 w 112"/>
                <a:gd name="T87" fmla="*/ 41 h 120"/>
                <a:gd name="T88" fmla="*/ 83 w 112"/>
                <a:gd name="T89" fmla="*/ 33 h 120"/>
                <a:gd name="T90" fmla="*/ 83 w 112"/>
                <a:gd name="T91" fmla="*/ 26 h 120"/>
                <a:gd name="T92" fmla="*/ 79 w 112"/>
                <a:gd name="T93" fmla="*/ 19 h 120"/>
                <a:gd name="T94" fmla="*/ 73 w 112"/>
                <a:gd name="T95" fmla="*/ 14 h 120"/>
                <a:gd name="T96" fmla="*/ 68 w 112"/>
                <a:gd name="T97" fmla="*/ 11 h 120"/>
                <a:gd name="T98" fmla="*/ 60 w 112"/>
                <a:gd name="T99" fmla="*/ 9 h 120"/>
                <a:gd name="T100" fmla="*/ 48 w 112"/>
                <a:gd name="T101" fmla="*/ 9 h 120"/>
                <a:gd name="T102" fmla="*/ 38 w 112"/>
                <a:gd name="T103" fmla="*/ 14 h 120"/>
                <a:gd name="T104" fmla="*/ 29 w 112"/>
                <a:gd name="T105" fmla="*/ 23 h 120"/>
                <a:gd name="T106" fmla="*/ 25 w 112"/>
                <a:gd name="T107" fmla="*/ 35 h 120"/>
                <a:gd name="T108" fmla="*/ 25 w 112"/>
                <a:gd name="T109" fmla="*/ 35 h 12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2"/>
                <a:gd name="T166" fmla="*/ 0 h 120"/>
                <a:gd name="T167" fmla="*/ 112 w 112"/>
                <a:gd name="T168" fmla="*/ 120 h 12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2" h="120">
                  <a:moveTo>
                    <a:pt x="23" y="41"/>
                  </a:moveTo>
                  <a:lnTo>
                    <a:pt x="23" y="65"/>
                  </a:lnTo>
                  <a:lnTo>
                    <a:pt x="27" y="74"/>
                  </a:lnTo>
                  <a:lnTo>
                    <a:pt x="31" y="82"/>
                  </a:lnTo>
                  <a:lnTo>
                    <a:pt x="44" y="94"/>
                  </a:lnTo>
                  <a:lnTo>
                    <a:pt x="52" y="99"/>
                  </a:lnTo>
                  <a:lnTo>
                    <a:pt x="62" y="101"/>
                  </a:lnTo>
                  <a:lnTo>
                    <a:pt x="73" y="101"/>
                  </a:lnTo>
                  <a:lnTo>
                    <a:pt x="83" y="98"/>
                  </a:lnTo>
                  <a:lnTo>
                    <a:pt x="93" y="91"/>
                  </a:lnTo>
                  <a:lnTo>
                    <a:pt x="103" y="79"/>
                  </a:lnTo>
                  <a:lnTo>
                    <a:pt x="107" y="82"/>
                  </a:lnTo>
                  <a:lnTo>
                    <a:pt x="99" y="96"/>
                  </a:lnTo>
                  <a:lnTo>
                    <a:pt x="85" y="110"/>
                  </a:lnTo>
                  <a:lnTo>
                    <a:pt x="77" y="115"/>
                  </a:lnTo>
                  <a:lnTo>
                    <a:pt x="68" y="118"/>
                  </a:lnTo>
                  <a:lnTo>
                    <a:pt x="58" y="120"/>
                  </a:lnTo>
                  <a:lnTo>
                    <a:pt x="48" y="120"/>
                  </a:lnTo>
                  <a:lnTo>
                    <a:pt x="37" y="118"/>
                  </a:lnTo>
                  <a:lnTo>
                    <a:pt x="27" y="113"/>
                  </a:lnTo>
                  <a:lnTo>
                    <a:pt x="19" y="108"/>
                  </a:lnTo>
                  <a:lnTo>
                    <a:pt x="11" y="99"/>
                  </a:lnTo>
                  <a:lnTo>
                    <a:pt x="5" y="89"/>
                  </a:lnTo>
                  <a:lnTo>
                    <a:pt x="2" y="79"/>
                  </a:lnTo>
                  <a:lnTo>
                    <a:pt x="0" y="67"/>
                  </a:lnTo>
                  <a:lnTo>
                    <a:pt x="2" y="55"/>
                  </a:lnTo>
                  <a:lnTo>
                    <a:pt x="3" y="41"/>
                  </a:lnTo>
                  <a:lnTo>
                    <a:pt x="9" y="29"/>
                  </a:lnTo>
                  <a:lnTo>
                    <a:pt x="15" y="21"/>
                  </a:lnTo>
                  <a:lnTo>
                    <a:pt x="25" y="12"/>
                  </a:lnTo>
                  <a:lnTo>
                    <a:pt x="35" y="6"/>
                  </a:lnTo>
                  <a:lnTo>
                    <a:pt x="46" y="2"/>
                  </a:lnTo>
                  <a:lnTo>
                    <a:pt x="58" y="0"/>
                  </a:lnTo>
                  <a:lnTo>
                    <a:pt x="70" y="0"/>
                  </a:lnTo>
                  <a:lnTo>
                    <a:pt x="79" y="2"/>
                  </a:lnTo>
                  <a:lnTo>
                    <a:pt x="89" y="7"/>
                  </a:lnTo>
                  <a:lnTo>
                    <a:pt x="103" y="17"/>
                  </a:lnTo>
                  <a:lnTo>
                    <a:pt x="108" y="26"/>
                  </a:lnTo>
                  <a:lnTo>
                    <a:pt x="110" y="33"/>
                  </a:lnTo>
                  <a:lnTo>
                    <a:pt x="112" y="43"/>
                  </a:lnTo>
                  <a:lnTo>
                    <a:pt x="110" y="53"/>
                  </a:lnTo>
                  <a:lnTo>
                    <a:pt x="23" y="41"/>
                  </a:lnTo>
                  <a:close/>
                  <a:moveTo>
                    <a:pt x="25" y="35"/>
                  </a:moveTo>
                  <a:lnTo>
                    <a:pt x="83" y="41"/>
                  </a:lnTo>
                  <a:lnTo>
                    <a:pt x="83" y="33"/>
                  </a:lnTo>
                  <a:lnTo>
                    <a:pt x="83" y="26"/>
                  </a:lnTo>
                  <a:lnTo>
                    <a:pt x="79" y="19"/>
                  </a:lnTo>
                  <a:lnTo>
                    <a:pt x="73" y="14"/>
                  </a:lnTo>
                  <a:lnTo>
                    <a:pt x="68" y="11"/>
                  </a:lnTo>
                  <a:lnTo>
                    <a:pt x="60" y="9"/>
                  </a:lnTo>
                  <a:lnTo>
                    <a:pt x="48" y="9"/>
                  </a:lnTo>
                  <a:lnTo>
                    <a:pt x="38" y="14"/>
                  </a:lnTo>
                  <a:lnTo>
                    <a:pt x="29" y="23"/>
                  </a:lnTo>
                  <a:lnTo>
                    <a:pt x="25" y="35"/>
                  </a:lnTo>
                  <a:close/>
                </a:path>
              </a:pathLst>
            </a:custGeom>
            <a:solidFill>
              <a:srgbClr val="000000"/>
            </a:solidFill>
            <a:ln w="9525">
              <a:solidFill>
                <a:srgbClr val="000000"/>
              </a:solidFill>
              <a:prstDash val="solid"/>
              <a:round/>
              <a:headEnd/>
              <a:tailEnd/>
            </a:ln>
          </p:spPr>
          <p:txBody>
            <a:bodyPr/>
            <a:lstStyle/>
            <a:p>
              <a:endParaRPr lang="en-US"/>
            </a:p>
          </p:txBody>
        </p:sp>
        <p:sp>
          <p:nvSpPr>
            <p:cNvPr id="27008" name="Freeform 368"/>
            <p:cNvSpPr>
              <a:spLocks/>
            </p:cNvSpPr>
            <p:nvPr/>
          </p:nvSpPr>
          <p:spPr bwMode="auto">
            <a:xfrm>
              <a:off x="3472" y="426"/>
              <a:ext cx="37" cy="75"/>
            </a:xfrm>
            <a:custGeom>
              <a:avLst/>
              <a:gdLst>
                <a:gd name="T0" fmla="*/ 50 w 74"/>
                <a:gd name="T1" fmla="*/ 2 h 152"/>
                <a:gd name="T2" fmla="*/ 45 w 74"/>
                <a:gd name="T3" fmla="*/ 37 h 152"/>
                <a:gd name="T4" fmla="*/ 74 w 74"/>
                <a:gd name="T5" fmla="*/ 43 h 152"/>
                <a:gd name="T6" fmla="*/ 74 w 74"/>
                <a:gd name="T7" fmla="*/ 51 h 152"/>
                <a:gd name="T8" fmla="*/ 43 w 74"/>
                <a:gd name="T9" fmla="*/ 46 h 152"/>
                <a:gd name="T10" fmla="*/ 31 w 74"/>
                <a:gd name="T11" fmla="*/ 119 h 152"/>
                <a:gd name="T12" fmla="*/ 29 w 74"/>
                <a:gd name="T13" fmla="*/ 128 h 152"/>
                <a:gd name="T14" fmla="*/ 31 w 74"/>
                <a:gd name="T15" fmla="*/ 135 h 152"/>
                <a:gd name="T16" fmla="*/ 35 w 74"/>
                <a:gd name="T17" fmla="*/ 136 h 152"/>
                <a:gd name="T18" fmla="*/ 41 w 74"/>
                <a:gd name="T19" fmla="*/ 138 h 152"/>
                <a:gd name="T20" fmla="*/ 45 w 74"/>
                <a:gd name="T21" fmla="*/ 138 h 152"/>
                <a:gd name="T22" fmla="*/ 48 w 74"/>
                <a:gd name="T23" fmla="*/ 138 h 152"/>
                <a:gd name="T24" fmla="*/ 54 w 74"/>
                <a:gd name="T25" fmla="*/ 135 h 152"/>
                <a:gd name="T26" fmla="*/ 58 w 74"/>
                <a:gd name="T27" fmla="*/ 131 h 152"/>
                <a:gd name="T28" fmla="*/ 62 w 74"/>
                <a:gd name="T29" fmla="*/ 131 h 152"/>
                <a:gd name="T30" fmla="*/ 54 w 74"/>
                <a:gd name="T31" fmla="*/ 141 h 152"/>
                <a:gd name="T32" fmla="*/ 47 w 74"/>
                <a:gd name="T33" fmla="*/ 148 h 152"/>
                <a:gd name="T34" fmla="*/ 37 w 74"/>
                <a:gd name="T35" fmla="*/ 152 h 152"/>
                <a:gd name="T36" fmla="*/ 27 w 74"/>
                <a:gd name="T37" fmla="*/ 152 h 152"/>
                <a:gd name="T38" fmla="*/ 19 w 74"/>
                <a:gd name="T39" fmla="*/ 150 h 152"/>
                <a:gd name="T40" fmla="*/ 14 w 74"/>
                <a:gd name="T41" fmla="*/ 147 h 152"/>
                <a:gd name="T42" fmla="*/ 10 w 74"/>
                <a:gd name="T43" fmla="*/ 143 h 152"/>
                <a:gd name="T44" fmla="*/ 8 w 74"/>
                <a:gd name="T45" fmla="*/ 136 h 152"/>
                <a:gd name="T46" fmla="*/ 6 w 74"/>
                <a:gd name="T47" fmla="*/ 130 h 152"/>
                <a:gd name="T48" fmla="*/ 8 w 74"/>
                <a:gd name="T49" fmla="*/ 118 h 152"/>
                <a:gd name="T50" fmla="*/ 21 w 74"/>
                <a:gd name="T51" fmla="*/ 43 h 152"/>
                <a:gd name="T52" fmla="*/ 0 w 74"/>
                <a:gd name="T53" fmla="*/ 41 h 152"/>
                <a:gd name="T54" fmla="*/ 2 w 74"/>
                <a:gd name="T55" fmla="*/ 36 h 152"/>
                <a:gd name="T56" fmla="*/ 10 w 74"/>
                <a:gd name="T57" fmla="*/ 34 h 152"/>
                <a:gd name="T58" fmla="*/ 17 w 74"/>
                <a:gd name="T59" fmla="*/ 29 h 152"/>
                <a:gd name="T60" fmla="*/ 27 w 74"/>
                <a:gd name="T61" fmla="*/ 24 h 152"/>
                <a:gd name="T62" fmla="*/ 35 w 74"/>
                <a:gd name="T63" fmla="*/ 17 h 152"/>
                <a:gd name="T64" fmla="*/ 41 w 74"/>
                <a:gd name="T65" fmla="*/ 10 h 152"/>
                <a:gd name="T66" fmla="*/ 47 w 74"/>
                <a:gd name="T67" fmla="*/ 0 h 152"/>
                <a:gd name="T68" fmla="*/ 50 w 74"/>
                <a:gd name="T69" fmla="*/ 2 h 15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4"/>
                <a:gd name="T106" fmla="*/ 0 h 152"/>
                <a:gd name="T107" fmla="*/ 74 w 74"/>
                <a:gd name="T108" fmla="*/ 152 h 15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4" h="152">
                  <a:moveTo>
                    <a:pt x="50" y="2"/>
                  </a:moveTo>
                  <a:lnTo>
                    <a:pt x="45" y="37"/>
                  </a:lnTo>
                  <a:lnTo>
                    <a:pt x="74" y="43"/>
                  </a:lnTo>
                  <a:lnTo>
                    <a:pt x="74" y="51"/>
                  </a:lnTo>
                  <a:lnTo>
                    <a:pt x="43" y="46"/>
                  </a:lnTo>
                  <a:lnTo>
                    <a:pt x="31" y="119"/>
                  </a:lnTo>
                  <a:lnTo>
                    <a:pt x="29" y="128"/>
                  </a:lnTo>
                  <a:lnTo>
                    <a:pt x="31" y="135"/>
                  </a:lnTo>
                  <a:lnTo>
                    <a:pt x="35" y="136"/>
                  </a:lnTo>
                  <a:lnTo>
                    <a:pt x="41" y="138"/>
                  </a:lnTo>
                  <a:lnTo>
                    <a:pt x="45" y="138"/>
                  </a:lnTo>
                  <a:lnTo>
                    <a:pt x="48" y="138"/>
                  </a:lnTo>
                  <a:lnTo>
                    <a:pt x="54" y="135"/>
                  </a:lnTo>
                  <a:lnTo>
                    <a:pt x="58" y="131"/>
                  </a:lnTo>
                  <a:lnTo>
                    <a:pt x="62" y="131"/>
                  </a:lnTo>
                  <a:lnTo>
                    <a:pt x="54" y="141"/>
                  </a:lnTo>
                  <a:lnTo>
                    <a:pt x="47" y="148"/>
                  </a:lnTo>
                  <a:lnTo>
                    <a:pt x="37" y="152"/>
                  </a:lnTo>
                  <a:lnTo>
                    <a:pt x="27" y="152"/>
                  </a:lnTo>
                  <a:lnTo>
                    <a:pt x="19" y="150"/>
                  </a:lnTo>
                  <a:lnTo>
                    <a:pt x="14" y="147"/>
                  </a:lnTo>
                  <a:lnTo>
                    <a:pt x="10" y="143"/>
                  </a:lnTo>
                  <a:lnTo>
                    <a:pt x="8" y="136"/>
                  </a:lnTo>
                  <a:lnTo>
                    <a:pt x="6" y="130"/>
                  </a:lnTo>
                  <a:lnTo>
                    <a:pt x="8" y="118"/>
                  </a:lnTo>
                  <a:lnTo>
                    <a:pt x="21" y="43"/>
                  </a:lnTo>
                  <a:lnTo>
                    <a:pt x="0" y="41"/>
                  </a:lnTo>
                  <a:lnTo>
                    <a:pt x="2" y="36"/>
                  </a:lnTo>
                  <a:lnTo>
                    <a:pt x="10" y="34"/>
                  </a:lnTo>
                  <a:lnTo>
                    <a:pt x="17" y="29"/>
                  </a:lnTo>
                  <a:lnTo>
                    <a:pt x="27" y="24"/>
                  </a:lnTo>
                  <a:lnTo>
                    <a:pt x="35" y="17"/>
                  </a:lnTo>
                  <a:lnTo>
                    <a:pt x="41" y="10"/>
                  </a:lnTo>
                  <a:lnTo>
                    <a:pt x="47" y="0"/>
                  </a:lnTo>
                  <a:lnTo>
                    <a:pt x="50" y="2"/>
                  </a:lnTo>
                  <a:close/>
                </a:path>
              </a:pathLst>
            </a:custGeom>
            <a:solidFill>
              <a:srgbClr val="000000"/>
            </a:solidFill>
            <a:ln w="9525">
              <a:solidFill>
                <a:srgbClr val="000000"/>
              </a:solidFill>
              <a:prstDash val="solid"/>
              <a:round/>
              <a:headEnd/>
              <a:tailEnd/>
            </a:ln>
          </p:spPr>
          <p:txBody>
            <a:bodyPr/>
            <a:lstStyle/>
            <a:p>
              <a:endParaRPr lang="en-US"/>
            </a:p>
          </p:txBody>
        </p:sp>
        <p:sp>
          <p:nvSpPr>
            <p:cNvPr id="27009" name="Freeform 369"/>
            <p:cNvSpPr>
              <a:spLocks/>
            </p:cNvSpPr>
            <p:nvPr/>
          </p:nvSpPr>
          <p:spPr bwMode="auto">
            <a:xfrm>
              <a:off x="3512" y="431"/>
              <a:ext cx="37" cy="75"/>
            </a:xfrm>
            <a:custGeom>
              <a:avLst/>
              <a:gdLst>
                <a:gd name="T0" fmla="*/ 52 w 73"/>
                <a:gd name="T1" fmla="*/ 0 h 150"/>
                <a:gd name="T2" fmla="*/ 44 w 73"/>
                <a:gd name="T3" fmla="*/ 37 h 150"/>
                <a:gd name="T4" fmla="*/ 73 w 73"/>
                <a:gd name="T5" fmla="*/ 41 h 150"/>
                <a:gd name="T6" fmla="*/ 73 w 73"/>
                <a:gd name="T7" fmla="*/ 49 h 150"/>
                <a:gd name="T8" fmla="*/ 42 w 73"/>
                <a:gd name="T9" fmla="*/ 46 h 150"/>
                <a:gd name="T10" fmla="*/ 29 w 73"/>
                <a:gd name="T11" fmla="*/ 118 h 150"/>
                <a:gd name="T12" fmla="*/ 29 w 73"/>
                <a:gd name="T13" fmla="*/ 126 h 150"/>
                <a:gd name="T14" fmla="*/ 31 w 73"/>
                <a:gd name="T15" fmla="*/ 133 h 150"/>
                <a:gd name="T16" fmla="*/ 35 w 73"/>
                <a:gd name="T17" fmla="*/ 136 h 150"/>
                <a:gd name="T18" fmla="*/ 38 w 73"/>
                <a:gd name="T19" fmla="*/ 138 h 150"/>
                <a:gd name="T20" fmla="*/ 42 w 73"/>
                <a:gd name="T21" fmla="*/ 138 h 150"/>
                <a:gd name="T22" fmla="*/ 48 w 73"/>
                <a:gd name="T23" fmla="*/ 136 h 150"/>
                <a:gd name="T24" fmla="*/ 52 w 73"/>
                <a:gd name="T25" fmla="*/ 135 h 150"/>
                <a:gd name="T26" fmla="*/ 56 w 73"/>
                <a:gd name="T27" fmla="*/ 131 h 150"/>
                <a:gd name="T28" fmla="*/ 62 w 73"/>
                <a:gd name="T29" fmla="*/ 131 h 150"/>
                <a:gd name="T30" fmla="*/ 54 w 73"/>
                <a:gd name="T31" fmla="*/ 141 h 150"/>
                <a:gd name="T32" fmla="*/ 48 w 73"/>
                <a:gd name="T33" fmla="*/ 145 h 150"/>
                <a:gd name="T34" fmla="*/ 44 w 73"/>
                <a:gd name="T35" fmla="*/ 147 h 150"/>
                <a:gd name="T36" fmla="*/ 35 w 73"/>
                <a:gd name="T37" fmla="*/ 150 h 150"/>
                <a:gd name="T38" fmla="*/ 25 w 73"/>
                <a:gd name="T39" fmla="*/ 150 h 150"/>
                <a:gd name="T40" fmla="*/ 19 w 73"/>
                <a:gd name="T41" fmla="*/ 148 h 150"/>
                <a:gd name="T42" fmla="*/ 13 w 73"/>
                <a:gd name="T43" fmla="*/ 145 h 150"/>
                <a:gd name="T44" fmla="*/ 9 w 73"/>
                <a:gd name="T45" fmla="*/ 141 h 150"/>
                <a:gd name="T46" fmla="*/ 5 w 73"/>
                <a:gd name="T47" fmla="*/ 135 h 150"/>
                <a:gd name="T48" fmla="*/ 3 w 73"/>
                <a:gd name="T49" fmla="*/ 128 h 150"/>
                <a:gd name="T50" fmla="*/ 5 w 73"/>
                <a:gd name="T51" fmla="*/ 118 h 150"/>
                <a:gd name="T52" fmla="*/ 21 w 73"/>
                <a:gd name="T53" fmla="*/ 43 h 150"/>
                <a:gd name="T54" fmla="*/ 0 w 73"/>
                <a:gd name="T55" fmla="*/ 39 h 150"/>
                <a:gd name="T56" fmla="*/ 2 w 73"/>
                <a:gd name="T57" fmla="*/ 36 h 150"/>
                <a:gd name="T58" fmla="*/ 9 w 73"/>
                <a:gd name="T59" fmla="*/ 32 h 150"/>
                <a:gd name="T60" fmla="*/ 19 w 73"/>
                <a:gd name="T61" fmla="*/ 29 h 150"/>
                <a:gd name="T62" fmla="*/ 27 w 73"/>
                <a:gd name="T63" fmla="*/ 22 h 150"/>
                <a:gd name="T64" fmla="*/ 35 w 73"/>
                <a:gd name="T65" fmla="*/ 15 h 150"/>
                <a:gd name="T66" fmla="*/ 38 w 73"/>
                <a:gd name="T67" fmla="*/ 14 h 150"/>
                <a:gd name="T68" fmla="*/ 40 w 73"/>
                <a:gd name="T69" fmla="*/ 10 h 150"/>
                <a:gd name="T70" fmla="*/ 48 w 73"/>
                <a:gd name="T71" fmla="*/ 0 h 150"/>
                <a:gd name="T72" fmla="*/ 52 w 73"/>
                <a:gd name="T73" fmla="*/ 0 h 15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3"/>
                <a:gd name="T112" fmla="*/ 0 h 150"/>
                <a:gd name="T113" fmla="*/ 73 w 73"/>
                <a:gd name="T114" fmla="*/ 150 h 15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3" h="150">
                  <a:moveTo>
                    <a:pt x="52" y="0"/>
                  </a:moveTo>
                  <a:lnTo>
                    <a:pt x="44" y="37"/>
                  </a:lnTo>
                  <a:lnTo>
                    <a:pt x="73" y="41"/>
                  </a:lnTo>
                  <a:lnTo>
                    <a:pt x="73" y="49"/>
                  </a:lnTo>
                  <a:lnTo>
                    <a:pt x="42" y="46"/>
                  </a:lnTo>
                  <a:lnTo>
                    <a:pt x="29" y="118"/>
                  </a:lnTo>
                  <a:lnTo>
                    <a:pt x="29" y="126"/>
                  </a:lnTo>
                  <a:lnTo>
                    <a:pt x="31" y="133"/>
                  </a:lnTo>
                  <a:lnTo>
                    <a:pt x="35" y="136"/>
                  </a:lnTo>
                  <a:lnTo>
                    <a:pt x="38" y="138"/>
                  </a:lnTo>
                  <a:lnTo>
                    <a:pt x="42" y="138"/>
                  </a:lnTo>
                  <a:lnTo>
                    <a:pt x="48" y="136"/>
                  </a:lnTo>
                  <a:lnTo>
                    <a:pt x="52" y="135"/>
                  </a:lnTo>
                  <a:lnTo>
                    <a:pt x="56" y="131"/>
                  </a:lnTo>
                  <a:lnTo>
                    <a:pt x="62" y="131"/>
                  </a:lnTo>
                  <a:lnTo>
                    <a:pt x="54" y="141"/>
                  </a:lnTo>
                  <a:lnTo>
                    <a:pt x="48" y="145"/>
                  </a:lnTo>
                  <a:lnTo>
                    <a:pt x="44" y="147"/>
                  </a:lnTo>
                  <a:lnTo>
                    <a:pt x="35" y="150"/>
                  </a:lnTo>
                  <a:lnTo>
                    <a:pt x="25" y="150"/>
                  </a:lnTo>
                  <a:lnTo>
                    <a:pt x="19" y="148"/>
                  </a:lnTo>
                  <a:lnTo>
                    <a:pt x="13" y="145"/>
                  </a:lnTo>
                  <a:lnTo>
                    <a:pt x="9" y="141"/>
                  </a:lnTo>
                  <a:lnTo>
                    <a:pt x="5" y="135"/>
                  </a:lnTo>
                  <a:lnTo>
                    <a:pt x="3" y="128"/>
                  </a:lnTo>
                  <a:lnTo>
                    <a:pt x="5" y="118"/>
                  </a:lnTo>
                  <a:lnTo>
                    <a:pt x="21" y="43"/>
                  </a:lnTo>
                  <a:lnTo>
                    <a:pt x="0" y="39"/>
                  </a:lnTo>
                  <a:lnTo>
                    <a:pt x="2" y="36"/>
                  </a:lnTo>
                  <a:lnTo>
                    <a:pt x="9" y="32"/>
                  </a:lnTo>
                  <a:lnTo>
                    <a:pt x="19" y="29"/>
                  </a:lnTo>
                  <a:lnTo>
                    <a:pt x="27" y="22"/>
                  </a:lnTo>
                  <a:lnTo>
                    <a:pt x="35" y="15"/>
                  </a:lnTo>
                  <a:lnTo>
                    <a:pt x="38" y="14"/>
                  </a:lnTo>
                  <a:lnTo>
                    <a:pt x="40" y="10"/>
                  </a:lnTo>
                  <a:lnTo>
                    <a:pt x="48" y="0"/>
                  </a:lnTo>
                  <a:lnTo>
                    <a:pt x="52" y="0"/>
                  </a:lnTo>
                  <a:close/>
                </a:path>
              </a:pathLst>
            </a:custGeom>
            <a:solidFill>
              <a:srgbClr val="000000"/>
            </a:solidFill>
            <a:ln w="9525">
              <a:solidFill>
                <a:srgbClr val="000000"/>
              </a:solidFill>
              <a:prstDash val="solid"/>
              <a:round/>
              <a:headEnd/>
              <a:tailEnd/>
            </a:ln>
          </p:spPr>
          <p:txBody>
            <a:bodyPr/>
            <a:lstStyle/>
            <a:p>
              <a:endParaRPr lang="en-US"/>
            </a:p>
          </p:txBody>
        </p:sp>
        <p:sp>
          <p:nvSpPr>
            <p:cNvPr id="27010" name="Freeform 370"/>
            <p:cNvSpPr>
              <a:spLocks noEditPoints="1"/>
            </p:cNvSpPr>
            <p:nvPr/>
          </p:nvSpPr>
          <p:spPr bwMode="auto">
            <a:xfrm>
              <a:off x="3545" y="426"/>
              <a:ext cx="39" cy="88"/>
            </a:xfrm>
            <a:custGeom>
              <a:avLst/>
              <a:gdLst>
                <a:gd name="T0" fmla="*/ 66 w 77"/>
                <a:gd name="T1" fmla="*/ 0 h 177"/>
                <a:gd name="T2" fmla="*/ 72 w 77"/>
                <a:gd name="T3" fmla="*/ 2 h 177"/>
                <a:gd name="T4" fmla="*/ 76 w 77"/>
                <a:gd name="T5" fmla="*/ 5 h 177"/>
                <a:gd name="T6" fmla="*/ 77 w 77"/>
                <a:gd name="T7" fmla="*/ 9 h 177"/>
                <a:gd name="T8" fmla="*/ 77 w 77"/>
                <a:gd name="T9" fmla="*/ 14 h 177"/>
                <a:gd name="T10" fmla="*/ 76 w 77"/>
                <a:gd name="T11" fmla="*/ 19 h 177"/>
                <a:gd name="T12" fmla="*/ 72 w 77"/>
                <a:gd name="T13" fmla="*/ 22 h 177"/>
                <a:gd name="T14" fmla="*/ 68 w 77"/>
                <a:gd name="T15" fmla="*/ 24 h 177"/>
                <a:gd name="T16" fmla="*/ 62 w 77"/>
                <a:gd name="T17" fmla="*/ 24 h 177"/>
                <a:gd name="T18" fmla="*/ 56 w 77"/>
                <a:gd name="T19" fmla="*/ 22 h 177"/>
                <a:gd name="T20" fmla="*/ 52 w 77"/>
                <a:gd name="T21" fmla="*/ 19 h 177"/>
                <a:gd name="T22" fmla="*/ 50 w 77"/>
                <a:gd name="T23" fmla="*/ 14 h 177"/>
                <a:gd name="T24" fmla="*/ 50 w 77"/>
                <a:gd name="T25" fmla="*/ 9 h 177"/>
                <a:gd name="T26" fmla="*/ 52 w 77"/>
                <a:gd name="T27" fmla="*/ 5 h 177"/>
                <a:gd name="T28" fmla="*/ 56 w 77"/>
                <a:gd name="T29" fmla="*/ 2 h 177"/>
                <a:gd name="T30" fmla="*/ 62 w 77"/>
                <a:gd name="T31" fmla="*/ 0 h 177"/>
                <a:gd name="T32" fmla="*/ 66 w 77"/>
                <a:gd name="T33" fmla="*/ 0 h 177"/>
                <a:gd name="T34" fmla="*/ 66 w 77"/>
                <a:gd name="T35" fmla="*/ 0 h 177"/>
                <a:gd name="T36" fmla="*/ 66 w 77"/>
                <a:gd name="T37" fmla="*/ 60 h 177"/>
                <a:gd name="T38" fmla="*/ 46 w 77"/>
                <a:gd name="T39" fmla="*/ 148 h 177"/>
                <a:gd name="T40" fmla="*/ 46 w 77"/>
                <a:gd name="T41" fmla="*/ 157 h 177"/>
                <a:gd name="T42" fmla="*/ 46 w 77"/>
                <a:gd name="T43" fmla="*/ 162 h 177"/>
                <a:gd name="T44" fmla="*/ 48 w 77"/>
                <a:gd name="T45" fmla="*/ 165 h 177"/>
                <a:gd name="T46" fmla="*/ 50 w 77"/>
                <a:gd name="T47" fmla="*/ 169 h 177"/>
                <a:gd name="T48" fmla="*/ 54 w 77"/>
                <a:gd name="T49" fmla="*/ 170 h 177"/>
                <a:gd name="T50" fmla="*/ 62 w 77"/>
                <a:gd name="T51" fmla="*/ 172 h 177"/>
                <a:gd name="T52" fmla="*/ 62 w 77"/>
                <a:gd name="T53" fmla="*/ 177 h 177"/>
                <a:gd name="T54" fmla="*/ 0 w 77"/>
                <a:gd name="T55" fmla="*/ 167 h 177"/>
                <a:gd name="T56" fmla="*/ 0 w 77"/>
                <a:gd name="T57" fmla="*/ 162 h 177"/>
                <a:gd name="T58" fmla="*/ 9 w 77"/>
                <a:gd name="T59" fmla="*/ 164 h 177"/>
                <a:gd name="T60" fmla="*/ 13 w 77"/>
                <a:gd name="T61" fmla="*/ 164 h 177"/>
                <a:gd name="T62" fmla="*/ 19 w 77"/>
                <a:gd name="T63" fmla="*/ 159 h 177"/>
                <a:gd name="T64" fmla="*/ 23 w 77"/>
                <a:gd name="T65" fmla="*/ 153 h 177"/>
                <a:gd name="T66" fmla="*/ 25 w 77"/>
                <a:gd name="T67" fmla="*/ 145 h 177"/>
                <a:gd name="T68" fmla="*/ 33 w 77"/>
                <a:gd name="T69" fmla="*/ 102 h 177"/>
                <a:gd name="T70" fmla="*/ 37 w 77"/>
                <a:gd name="T71" fmla="*/ 87 h 177"/>
                <a:gd name="T72" fmla="*/ 37 w 77"/>
                <a:gd name="T73" fmla="*/ 82 h 177"/>
                <a:gd name="T74" fmla="*/ 37 w 77"/>
                <a:gd name="T75" fmla="*/ 78 h 177"/>
                <a:gd name="T76" fmla="*/ 37 w 77"/>
                <a:gd name="T77" fmla="*/ 75 h 177"/>
                <a:gd name="T78" fmla="*/ 35 w 77"/>
                <a:gd name="T79" fmla="*/ 73 h 177"/>
                <a:gd name="T80" fmla="*/ 33 w 77"/>
                <a:gd name="T81" fmla="*/ 72 h 177"/>
                <a:gd name="T82" fmla="*/ 29 w 77"/>
                <a:gd name="T83" fmla="*/ 70 h 177"/>
                <a:gd name="T84" fmla="*/ 25 w 77"/>
                <a:gd name="T85" fmla="*/ 70 h 177"/>
                <a:gd name="T86" fmla="*/ 19 w 77"/>
                <a:gd name="T87" fmla="*/ 70 h 177"/>
                <a:gd name="T88" fmla="*/ 19 w 77"/>
                <a:gd name="T89" fmla="*/ 66 h 177"/>
                <a:gd name="T90" fmla="*/ 60 w 77"/>
                <a:gd name="T91" fmla="*/ 58 h 177"/>
                <a:gd name="T92" fmla="*/ 66 w 77"/>
                <a:gd name="T93" fmla="*/ 60 h 17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7"/>
                <a:gd name="T142" fmla="*/ 0 h 177"/>
                <a:gd name="T143" fmla="*/ 77 w 77"/>
                <a:gd name="T144" fmla="*/ 177 h 17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7" h="177">
                  <a:moveTo>
                    <a:pt x="66" y="0"/>
                  </a:moveTo>
                  <a:lnTo>
                    <a:pt x="72" y="2"/>
                  </a:lnTo>
                  <a:lnTo>
                    <a:pt x="76" y="5"/>
                  </a:lnTo>
                  <a:lnTo>
                    <a:pt x="77" y="9"/>
                  </a:lnTo>
                  <a:lnTo>
                    <a:pt x="77" y="14"/>
                  </a:lnTo>
                  <a:lnTo>
                    <a:pt x="76" y="19"/>
                  </a:lnTo>
                  <a:lnTo>
                    <a:pt x="72" y="22"/>
                  </a:lnTo>
                  <a:lnTo>
                    <a:pt x="68" y="24"/>
                  </a:lnTo>
                  <a:lnTo>
                    <a:pt x="62" y="24"/>
                  </a:lnTo>
                  <a:lnTo>
                    <a:pt x="56" y="22"/>
                  </a:lnTo>
                  <a:lnTo>
                    <a:pt x="52" y="19"/>
                  </a:lnTo>
                  <a:lnTo>
                    <a:pt x="50" y="14"/>
                  </a:lnTo>
                  <a:lnTo>
                    <a:pt x="50" y="9"/>
                  </a:lnTo>
                  <a:lnTo>
                    <a:pt x="52" y="5"/>
                  </a:lnTo>
                  <a:lnTo>
                    <a:pt x="56" y="2"/>
                  </a:lnTo>
                  <a:lnTo>
                    <a:pt x="62" y="0"/>
                  </a:lnTo>
                  <a:lnTo>
                    <a:pt x="66" y="0"/>
                  </a:lnTo>
                  <a:close/>
                  <a:moveTo>
                    <a:pt x="66" y="60"/>
                  </a:moveTo>
                  <a:lnTo>
                    <a:pt x="46" y="148"/>
                  </a:lnTo>
                  <a:lnTo>
                    <a:pt x="46" y="157"/>
                  </a:lnTo>
                  <a:lnTo>
                    <a:pt x="46" y="162"/>
                  </a:lnTo>
                  <a:lnTo>
                    <a:pt x="48" y="165"/>
                  </a:lnTo>
                  <a:lnTo>
                    <a:pt x="50" y="169"/>
                  </a:lnTo>
                  <a:lnTo>
                    <a:pt x="54" y="170"/>
                  </a:lnTo>
                  <a:lnTo>
                    <a:pt x="62" y="172"/>
                  </a:lnTo>
                  <a:lnTo>
                    <a:pt x="62" y="177"/>
                  </a:lnTo>
                  <a:lnTo>
                    <a:pt x="0" y="167"/>
                  </a:lnTo>
                  <a:lnTo>
                    <a:pt x="0" y="162"/>
                  </a:lnTo>
                  <a:lnTo>
                    <a:pt x="9" y="164"/>
                  </a:lnTo>
                  <a:lnTo>
                    <a:pt x="13" y="164"/>
                  </a:lnTo>
                  <a:lnTo>
                    <a:pt x="19" y="159"/>
                  </a:lnTo>
                  <a:lnTo>
                    <a:pt x="23" y="153"/>
                  </a:lnTo>
                  <a:lnTo>
                    <a:pt x="25" y="145"/>
                  </a:lnTo>
                  <a:lnTo>
                    <a:pt x="33" y="102"/>
                  </a:lnTo>
                  <a:lnTo>
                    <a:pt x="37" y="87"/>
                  </a:lnTo>
                  <a:lnTo>
                    <a:pt x="37" y="82"/>
                  </a:lnTo>
                  <a:lnTo>
                    <a:pt x="37" y="78"/>
                  </a:lnTo>
                  <a:lnTo>
                    <a:pt x="37" y="75"/>
                  </a:lnTo>
                  <a:lnTo>
                    <a:pt x="35" y="73"/>
                  </a:lnTo>
                  <a:lnTo>
                    <a:pt x="33" y="72"/>
                  </a:lnTo>
                  <a:lnTo>
                    <a:pt x="29" y="70"/>
                  </a:lnTo>
                  <a:lnTo>
                    <a:pt x="25" y="70"/>
                  </a:lnTo>
                  <a:lnTo>
                    <a:pt x="19" y="70"/>
                  </a:lnTo>
                  <a:lnTo>
                    <a:pt x="19" y="66"/>
                  </a:lnTo>
                  <a:lnTo>
                    <a:pt x="60" y="58"/>
                  </a:lnTo>
                  <a:lnTo>
                    <a:pt x="66" y="60"/>
                  </a:lnTo>
                  <a:close/>
                </a:path>
              </a:pathLst>
            </a:custGeom>
            <a:solidFill>
              <a:srgbClr val="000000"/>
            </a:solidFill>
            <a:ln w="9525">
              <a:solidFill>
                <a:srgbClr val="000000"/>
              </a:solidFill>
              <a:prstDash val="solid"/>
              <a:round/>
              <a:headEnd/>
              <a:tailEnd/>
            </a:ln>
          </p:spPr>
          <p:txBody>
            <a:bodyPr/>
            <a:lstStyle/>
            <a:p>
              <a:endParaRPr lang="en-US"/>
            </a:p>
          </p:txBody>
        </p:sp>
        <p:sp>
          <p:nvSpPr>
            <p:cNvPr id="27011" name="Freeform 371"/>
            <p:cNvSpPr>
              <a:spLocks/>
            </p:cNvSpPr>
            <p:nvPr/>
          </p:nvSpPr>
          <p:spPr bwMode="auto">
            <a:xfrm>
              <a:off x="3580" y="460"/>
              <a:ext cx="69" cy="67"/>
            </a:xfrm>
            <a:custGeom>
              <a:avLst/>
              <a:gdLst>
                <a:gd name="T0" fmla="*/ 77 w 138"/>
                <a:gd name="T1" fmla="*/ 17 h 133"/>
                <a:gd name="T2" fmla="*/ 101 w 138"/>
                <a:gd name="T3" fmla="*/ 8 h 133"/>
                <a:gd name="T4" fmla="*/ 120 w 138"/>
                <a:gd name="T5" fmla="*/ 12 h 133"/>
                <a:gd name="T6" fmla="*/ 134 w 138"/>
                <a:gd name="T7" fmla="*/ 25 h 133"/>
                <a:gd name="T8" fmla="*/ 136 w 138"/>
                <a:gd name="T9" fmla="*/ 44 h 133"/>
                <a:gd name="T10" fmla="*/ 122 w 138"/>
                <a:gd name="T11" fmla="*/ 104 h 133"/>
                <a:gd name="T12" fmla="*/ 122 w 138"/>
                <a:gd name="T13" fmla="*/ 119 h 133"/>
                <a:gd name="T14" fmla="*/ 126 w 138"/>
                <a:gd name="T15" fmla="*/ 124 h 133"/>
                <a:gd name="T16" fmla="*/ 138 w 138"/>
                <a:gd name="T17" fmla="*/ 129 h 133"/>
                <a:gd name="T18" fmla="*/ 74 w 138"/>
                <a:gd name="T19" fmla="*/ 121 h 133"/>
                <a:gd name="T20" fmla="*/ 77 w 138"/>
                <a:gd name="T21" fmla="*/ 117 h 133"/>
                <a:gd name="T22" fmla="*/ 91 w 138"/>
                <a:gd name="T23" fmla="*/ 117 h 133"/>
                <a:gd name="T24" fmla="*/ 97 w 138"/>
                <a:gd name="T25" fmla="*/ 111 h 133"/>
                <a:gd name="T26" fmla="*/ 101 w 138"/>
                <a:gd name="T27" fmla="*/ 100 h 133"/>
                <a:gd name="T28" fmla="*/ 114 w 138"/>
                <a:gd name="T29" fmla="*/ 41 h 133"/>
                <a:gd name="T30" fmla="*/ 107 w 138"/>
                <a:gd name="T31" fmla="*/ 25 h 133"/>
                <a:gd name="T32" fmla="*/ 91 w 138"/>
                <a:gd name="T33" fmla="*/ 22 h 133"/>
                <a:gd name="T34" fmla="*/ 72 w 138"/>
                <a:gd name="T35" fmla="*/ 27 h 133"/>
                <a:gd name="T36" fmla="*/ 48 w 138"/>
                <a:gd name="T37" fmla="*/ 90 h 133"/>
                <a:gd name="T38" fmla="*/ 46 w 138"/>
                <a:gd name="T39" fmla="*/ 100 h 133"/>
                <a:gd name="T40" fmla="*/ 48 w 138"/>
                <a:gd name="T41" fmla="*/ 109 h 133"/>
                <a:gd name="T42" fmla="*/ 54 w 138"/>
                <a:gd name="T43" fmla="*/ 114 h 133"/>
                <a:gd name="T44" fmla="*/ 62 w 138"/>
                <a:gd name="T45" fmla="*/ 119 h 133"/>
                <a:gd name="T46" fmla="*/ 2 w 138"/>
                <a:gd name="T47" fmla="*/ 104 h 133"/>
                <a:gd name="T48" fmla="*/ 13 w 138"/>
                <a:gd name="T49" fmla="*/ 104 h 133"/>
                <a:gd name="T50" fmla="*/ 19 w 138"/>
                <a:gd name="T51" fmla="*/ 100 h 133"/>
                <a:gd name="T52" fmla="*/ 25 w 138"/>
                <a:gd name="T53" fmla="*/ 87 h 133"/>
                <a:gd name="T54" fmla="*/ 37 w 138"/>
                <a:gd name="T55" fmla="*/ 37 h 133"/>
                <a:gd name="T56" fmla="*/ 41 w 138"/>
                <a:gd name="T57" fmla="*/ 24 h 133"/>
                <a:gd name="T58" fmla="*/ 41 w 138"/>
                <a:gd name="T59" fmla="*/ 17 h 133"/>
                <a:gd name="T60" fmla="*/ 37 w 138"/>
                <a:gd name="T61" fmla="*/ 14 h 133"/>
                <a:gd name="T62" fmla="*/ 29 w 138"/>
                <a:gd name="T63" fmla="*/ 12 h 133"/>
                <a:gd name="T64" fmla="*/ 23 w 138"/>
                <a:gd name="T65" fmla="*/ 7 h 133"/>
                <a:gd name="T66" fmla="*/ 70 w 138"/>
                <a:gd name="T67" fmla="*/ 2 h 1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38"/>
                <a:gd name="T103" fmla="*/ 0 h 133"/>
                <a:gd name="T104" fmla="*/ 138 w 138"/>
                <a:gd name="T105" fmla="*/ 133 h 13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38" h="133">
                  <a:moveTo>
                    <a:pt x="64" y="25"/>
                  </a:moveTo>
                  <a:lnTo>
                    <a:pt x="77" y="17"/>
                  </a:lnTo>
                  <a:lnTo>
                    <a:pt x="89" y="12"/>
                  </a:lnTo>
                  <a:lnTo>
                    <a:pt x="101" y="8"/>
                  </a:lnTo>
                  <a:lnTo>
                    <a:pt x="112" y="10"/>
                  </a:lnTo>
                  <a:lnTo>
                    <a:pt x="120" y="12"/>
                  </a:lnTo>
                  <a:lnTo>
                    <a:pt x="128" y="17"/>
                  </a:lnTo>
                  <a:lnTo>
                    <a:pt x="134" y="25"/>
                  </a:lnTo>
                  <a:lnTo>
                    <a:pt x="136" y="34"/>
                  </a:lnTo>
                  <a:lnTo>
                    <a:pt x="136" y="44"/>
                  </a:lnTo>
                  <a:lnTo>
                    <a:pt x="134" y="58"/>
                  </a:lnTo>
                  <a:lnTo>
                    <a:pt x="122" y="104"/>
                  </a:lnTo>
                  <a:lnTo>
                    <a:pt x="122" y="112"/>
                  </a:lnTo>
                  <a:lnTo>
                    <a:pt x="122" y="119"/>
                  </a:lnTo>
                  <a:lnTo>
                    <a:pt x="122" y="123"/>
                  </a:lnTo>
                  <a:lnTo>
                    <a:pt x="126" y="124"/>
                  </a:lnTo>
                  <a:lnTo>
                    <a:pt x="130" y="128"/>
                  </a:lnTo>
                  <a:lnTo>
                    <a:pt x="138" y="129"/>
                  </a:lnTo>
                  <a:lnTo>
                    <a:pt x="136" y="133"/>
                  </a:lnTo>
                  <a:lnTo>
                    <a:pt x="74" y="121"/>
                  </a:lnTo>
                  <a:lnTo>
                    <a:pt x="75" y="117"/>
                  </a:lnTo>
                  <a:lnTo>
                    <a:pt x="77" y="117"/>
                  </a:lnTo>
                  <a:lnTo>
                    <a:pt x="85" y="119"/>
                  </a:lnTo>
                  <a:lnTo>
                    <a:pt x="91" y="117"/>
                  </a:lnTo>
                  <a:lnTo>
                    <a:pt x="95" y="114"/>
                  </a:lnTo>
                  <a:lnTo>
                    <a:pt x="97" y="111"/>
                  </a:lnTo>
                  <a:lnTo>
                    <a:pt x="99" y="109"/>
                  </a:lnTo>
                  <a:lnTo>
                    <a:pt x="101" y="100"/>
                  </a:lnTo>
                  <a:lnTo>
                    <a:pt x="110" y="54"/>
                  </a:lnTo>
                  <a:lnTo>
                    <a:pt x="114" y="41"/>
                  </a:lnTo>
                  <a:lnTo>
                    <a:pt x="112" y="32"/>
                  </a:lnTo>
                  <a:lnTo>
                    <a:pt x="107" y="25"/>
                  </a:lnTo>
                  <a:lnTo>
                    <a:pt x="99" y="22"/>
                  </a:lnTo>
                  <a:lnTo>
                    <a:pt x="91" y="22"/>
                  </a:lnTo>
                  <a:lnTo>
                    <a:pt x="81" y="24"/>
                  </a:lnTo>
                  <a:lnTo>
                    <a:pt x="72" y="27"/>
                  </a:lnTo>
                  <a:lnTo>
                    <a:pt x="62" y="32"/>
                  </a:lnTo>
                  <a:lnTo>
                    <a:pt x="48" y="90"/>
                  </a:lnTo>
                  <a:lnTo>
                    <a:pt x="46" y="95"/>
                  </a:lnTo>
                  <a:lnTo>
                    <a:pt x="46" y="100"/>
                  </a:lnTo>
                  <a:lnTo>
                    <a:pt x="46" y="106"/>
                  </a:lnTo>
                  <a:lnTo>
                    <a:pt x="48" y="109"/>
                  </a:lnTo>
                  <a:lnTo>
                    <a:pt x="50" y="111"/>
                  </a:lnTo>
                  <a:lnTo>
                    <a:pt x="54" y="114"/>
                  </a:lnTo>
                  <a:lnTo>
                    <a:pt x="64" y="116"/>
                  </a:lnTo>
                  <a:lnTo>
                    <a:pt x="62" y="119"/>
                  </a:lnTo>
                  <a:lnTo>
                    <a:pt x="0" y="107"/>
                  </a:lnTo>
                  <a:lnTo>
                    <a:pt x="2" y="104"/>
                  </a:lnTo>
                  <a:lnTo>
                    <a:pt x="4" y="104"/>
                  </a:lnTo>
                  <a:lnTo>
                    <a:pt x="13" y="104"/>
                  </a:lnTo>
                  <a:lnTo>
                    <a:pt x="17" y="102"/>
                  </a:lnTo>
                  <a:lnTo>
                    <a:pt x="19" y="100"/>
                  </a:lnTo>
                  <a:lnTo>
                    <a:pt x="21" y="97"/>
                  </a:lnTo>
                  <a:lnTo>
                    <a:pt x="25" y="87"/>
                  </a:lnTo>
                  <a:lnTo>
                    <a:pt x="35" y="46"/>
                  </a:lnTo>
                  <a:lnTo>
                    <a:pt x="37" y="37"/>
                  </a:lnTo>
                  <a:lnTo>
                    <a:pt x="39" y="29"/>
                  </a:lnTo>
                  <a:lnTo>
                    <a:pt x="41" y="24"/>
                  </a:lnTo>
                  <a:lnTo>
                    <a:pt x="41" y="20"/>
                  </a:lnTo>
                  <a:lnTo>
                    <a:pt x="41" y="17"/>
                  </a:lnTo>
                  <a:lnTo>
                    <a:pt x="39" y="15"/>
                  </a:lnTo>
                  <a:lnTo>
                    <a:pt x="37" y="14"/>
                  </a:lnTo>
                  <a:lnTo>
                    <a:pt x="33" y="12"/>
                  </a:lnTo>
                  <a:lnTo>
                    <a:pt x="29" y="12"/>
                  </a:lnTo>
                  <a:lnTo>
                    <a:pt x="23" y="12"/>
                  </a:lnTo>
                  <a:lnTo>
                    <a:pt x="23" y="7"/>
                  </a:lnTo>
                  <a:lnTo>
                    <a:pt x="64" y="0"/>
                  </a:lnTo>
                  <a:lnTo>
                    <a:pt x="70" y="2"/>
                  </a:lnTo>
                  <a:lnTo>
                    <a:pt x="64" y="25"/>
                  </a:lnTo>
                  <a:close/>
                </a:path>
              </a:pathLst>
            </a:custGeom>
            <a:solidFill>
              <a:srgbClr val="000000"/>
            </a:solidFill>
            <a:ln w="9525">
              <a:solidFill>
                <a:srgbClr val="000000"/>
              </a:solidFill>
              <a:prstDash val="solid"/>
              <a:round/>
              <a:headEnd/>
              <a:tailEnd/>
            </a:ln>
          </p:spPr>
          <p:txBody>
            <a:bodyPr/>
            <a:lstStyle/>
            <a:p>
              <a:endParaRPr lang="en-US"/>
            </a:p>
          </p:txBody>
        </p:sp>
        <p:sp>
          <p:nvSpPr>
            <p:cNvPr id="27012" name="Freeform 372"/>
            <p:cNvSpPr>
              <a:spLocks noEditPoints="1"/>
            </p:cNvSpPr>
            <p:nvPr/>
          </p:nvSpPr>
          <p:spPr bwMode="auto">
            <a:xfrm>
              <a:off x="3646" y="477"/>
              <a:ext cx="84" cy="85"/>
            </a:xfrm>
            <a:custGeom>
              <a:avLst/>
              <a:gdLst>
                <a:gd name="T0" fmla="*/ 47 w 167"/>
                <a:gd name="T1" fmla="*/ 60 h 169"/>
                <a:gd name="T2" fmla="*/ 41 w 167"/>
                <a:gd name="T3" fmla="*/ 39 h 169"/>
                <a:gd name="T4" fmla="*/ 45 w 167"/>
                <a:gd name="T5" fmla="*/ 22 h 169"/>
                <a:gd name="T6" fmla="*/ 64 w 167"/>
                <a:gd name="T7" fmla="*/ 5 h 169"/>
                <a:gd name="T8" fmla="*/ 93 w 167"/>
                <a:gd name="T9" fmla="*/ 0 h 169"/>
                <a:gd name="T10" fmla="*/ 120 w 167"/>
                <a:gd name="T11" fmla="*/ 8 h 169"/>
                <a:gd name="T12" fmla="*/ 159 w 167"/>
                <a:gd name="T13" fmla="*/ 24 h 169"/>
                <a:gd name="T14" fmla="*/ 165 w 167"/>
                <a:gd name="T15" fmla="*/ 26 h 169"/>
                <a:gd name="T16" fmla="*/ 167 w 167"/>
                <a:gd name="T17" fmla="*/ 27 h 169"/>
                <a:gd name="T18" fmla="*/ 165 w 167"/>
                <a:gd name="T19" fmla="*/ 31 h 169"/>
                <a:gd name="T20" fmla="*/ 163 w 167"/>
                <a:gd name="T21" fmla="*/ 34 h 169"/>
                <a:gd name="T22" fmla="*/ 163 w 167"/>
                <a:gd name="T23" fmla="*/ 36 h 169"/>
                <a:gd name="T24" fmla="*/ 155 w 167"/>
                <a:gd name="T25" fmla="*/ 34 h 169"/>
                <a:gd name="T26" fmla="*/ 142 w 167"/>
                <a:gd name="T27" fmla="*/ 41 h 169"/>
                <a:gd name="T28" fmla="*/ 132 w 167"/>
                <a:gd name="T29" fmla="*/ 68 h 169"/>
                <a:gd name="T30" fmla="*/ 118 w 167"/>
                <a:gd name="T31" fmla="*/ 77 h 169"/>
                <a:gd name="T32" fmla="*/ 101 w 167"/>
                <a:gd name="T33" fmla="*/ 80 h 169"/>
                <a:gd name="T34" fmla="*/ 72 w 167"/>
                <a:gd name="T35" fmla="*/ 75 h 169"/>
                <a:gd name="T36" fmla="*/ 54 w 167"/>
                <a:gd name="T37" fmla="*/ 75 h 169"/>
                <a:gd name="T38" fmla="*/ 48 w 167"/>
                <a:gd name="T39" fmla="*/ 82 h 169"/>
                <a:gd name="T40" fmla="*/ 47 w 167"/>
                <a:gd name="T41" fmla="*/ 85 h 169"/>
                <a:gd name="T42" fmla="*/ 50 w 167"/>
                <a:gd name="T43" fmla="*/ 90 h 169"/>
                <a:gd name="T44" fmla="*/ 62 w 167"/>
                <a:gd name="T45" fmla="*/ 95 h 169"/>
                <a:gd name="T46" fmla="*/ 87 w 167"/>
                <a:gd name="T47" fmla="*/ 101 h 169"/>
                <a:gd name="T48" fmla="*/ 105 w 167"/>
                <a:gd name="T49" fmla="*/ 107 h 169"/>
                <a:gd name="T50" fmla="*/ 120 w 167"/>
                <a:gd name="T51" fmla="*/ 114 h 169"/>
                <a:gd name="T52" fmla="*/ 132 w 167"/>
                <a:gd name="T53" fmla="*/ 131 h 169"/>
                <a:gd name="T54" fmla="*/ 122 w 167"/>
                <a:gd name="T55" fmla="*/ 152 h 169"/>
                <a:gd name="T56" fmla="*/ 107 w 167"/>
                <a:gd name="T57" fmla="*/ 162 h 169"/>
                <a:gd name="T58" fmla="*/ 80 w 167"/>
                <a:gd name="T59" fmla="*/ 169 h 169"/>
                <a:gd name="T60" fmla="*/ 47 w 167"/>
                <a:gd name="T61" fmla="*/ 165 h 169"/>
                <a:gd name="T62" fmla="*/ 23 w 167"/>
                <a:gd name="T63" fmla="*/ 157 h 169"/>
                <a:gd name="T64" fmla="*/ 0 w 167"/>
                <a:gd name="T65" fmla="*/ 136 h 169"/>
                <a:gd name="T66" fmla="*/ 2 w 167"/>
                <a:gd name="T67" fmla="*/ 128 h 169"/>
                <a:gd name="T68" fmla="*/ 8 w 167"/>
                <a:gd name="T69" fmla="*/ 119 h 169"/>
                <a:gd name="T70" fmla="*/ 21 w 167"/>
                <a:gd name="T71" fmla="*/ 112 h 169"/>
                <a:gd name="T72" fmla="*/ 35 w 167"/>
                <a:gd name="T73" fmla="*/ 104 h 169"/>
                <a:gd name="T74" fmla="*/ 27 w 167"/>
                <a:gd name="T75" fmla="*/ 95 h 169"/>
                <a:gd name="T76" fmla="*/ 25 w 167"/>
                <a:gd name="T77" fmla="*/ 89 h 169"/>
                <a:gd name="T78" fmla="*/ 33 w 167"/>
                <a:gd name="T79" fmla="*/ 80 h 169"/>
                <a:gd name="T80" fmla="*/ 54 w 167"/>
                <a:gd name="T81" fmla="*/ 68 h 169"/>
                <a:gd name="T82" fmla="*/ 99 w 167"/>
                <a:gd name="T83" fmla="*/ 7 h 169"/>
                <a:gd name="T84" fmla="*/ 82 w 167"/>
                <a:gd name="T85" fmla="*/ 10 h 169"/>
                <a:gd name="T86" fmla="*/ 68 w 167"/>
                <a:gd name="T87" fmla="*/ 31 h 169"/>
                <a:gd name="T88" fmla="*/ 68 w 167"/>
                <a:gd name="T89" fmla="*/ 61 h 169"/>
                <a:gd name="T90" fmla="*/ 83 w 167"/>
                <a:gd name="T91" fmla="*/ 73 h 169"/>
                <a:gd name="T92" fmla="*/ 101 w 167"/>
                <a:gd name="T93" fmla="*/ 72 h 169"/>
                <a:gd name="T94" fmla="*/ 115 w 167"/>
                <a:gd name="T95" fmla="*/ 51 h 169"/>
                <a:gd name="T96" fmla="*/ 115 w 167"/>
                <a:gd name="T97" fmla="*/ 19 h 169"/>
                <a:gd name="T98" fmla="*/ 99 w 167"/>
                <a:gd name="T99" fmla="*/ 7 h 169"/>
                <a:gd name="T100" fmla="*/ 41 w 167"/>
                <a:gd name="T101" fmla="*/ 107 h 169"/>
                <a:gd name="T102" fmla="*/ 29 w 167"/>
                <a:gd name="T103" fmla="*/ 116 h 169"/>
                <a:gd name="T104" fmla="*/ 21 w 167"/>
                <a:gd name="T105" fmla="*/ 126 h 169"/>
                <a:gd name="T106" fmla="*/ 27 w 167"/>
                <a:gd name="T107" fmla="*/ 138 h 169"/>
                <a:gd name="T108" fmla="*/ 52 w 167"/>
                <a:gd name="T109" fmla="*/ 150 h 169"/>
                <a:gd name="T110" fmla="*/ 76 w 167"/>
                <a:gd name="T111" fmla="*/ 157 h 169"/>
                <a:gd name="T112" fmla="*/ 95 w 167"/>
                <a:gd name="T113" fmla="*/ 157 h 169"/>
                <a:gd name="T114" fmla="*/ 113 w 167"/>
                <a:gd name="T115" fmla="*/ 150 h 169"/>
                <a:gd name="T116" fmla="*/ 118 w 167"/>
                <a:gd name="T117" fmla="*/ 136 h 169"/>
                <a:gd name="T118" fmla="*/ 111 w 167"/>
                <a:gd name="T119" fmla="*/ 130 h 169"/>
                <a:gd name="T120" fmla="*/ 87 w 167"/>
                <a:gd name="T121" fmla="*/ 121 h 169"/>
                <a:gd name="T122" fmla="*/ 41 w 167"/>
                <a:gd name="T123" fmla="*/ 107 h 16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7"/>
                <a:gd name="T187" fmla="*/ 0 h 169"/>
                <a:gd name="T188" fmla="*/ 167 w 167"/>
                <a:gd name="T189" fmla="*/ 169 h 16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7" h="169">
                  <a:moveTo>
                    <a:pt x="54" y="68"/>
                  </a:moveTo>
                  <a:lnTo>
                    <a:pt x="47" y="60"/>
                  </a:lnTo>
                  <a:lnTo>
                    <a:pt x="43" y="49"/>
                  </a:lnTo>
                  <a:lnTo>
                    <a:pt x="41" y="39"/>
                  </a:lnTo>
                  <a:lnTo>
                    <a:pt x="43" y="29"/>
                  </a:lnTo>
                  <a:lnTo>
                    <a:pt x="45" y="22"/>
                  </a:lnTo>
                  <a:lnTo>
                    <a:pt x="50" y="15"/>
                  </a:lnTo>
                  <a:lnTo>
                    <a:pt x="64" y="5"/>
                  </a:lnTo>
                  <a:lnTo>
                    <a:pt x="83" y="0"/>
                  </a:lnTo>
                  <a:lnTo>
                    <a:pt x="93" y="0"/>
                  </a:lnTo>
                  <a:lnTo>
                    <a:pt x="105" y="2"/>
                  </a:lnTo>
                  <a:lnTo>
                    <a:pt x="120" y="8"/>
                  </a:lnTo>
                  <a:lnTo>
                    <a:pt x="132" y="17"/>
                  </a:lnTo>
                  <a:lnTo>
                    <a:pt x="159" y="24"/>
                  </a:lnTo>
                  <a:lnTo>
                    <a:pt x="163" y="26"/>
                  </a:lnTo>
                  <a:lnTo>
                    <a:pt x="165" y="26"/>
                  </a:lnTo>
                  <a:lnTo>
                    <a:pt x="167" y="26"/>
                  </a:lnTo>
                  <a:lnTo>
                    <a:pt x="167" y="27"/>
                  </a:lnTo>
                  <a:lnTo>
                    <a:pt x="167" y="29"/>
                  </a:lnTo>
                  <a:lnTo>
                    <a:pt x="165" y="31"/>
                  </a:lnTo>
                  <a:lnTo>
                    <a:pt x="165" y="32"/>
                  </a:lnTo>
                  <a:lnTo>
                    <a:pt x="163" y="34"/>
                  </a:lnTo>
                  <a:lnTo>
                    <a:pt x="163" y="36"/>
                  </a:lnTo>
                  <a:lnTo>
                    <a:pt x="159" y="36"/>
                  </a:lnTo>
                  <a:lnTo>
                    <a:pt x="155" y="34"/>
                  </a:lnTo>
                  <a:lnTo>
                    <a:pt x="140" y="31"/>
                  </a:lnTo>
                  <a:lnTo>
                    <a:pt x="142" y="41"/>
                  </a:lnTo>
                  <a:lnTo>
                    <a:pt x="140" y="55"/>
                  </a:lnTo>
                  <a:lnTo>
                    <a:pt x="132" y="68"/>
                  </a:lnTo>
                  <a:lnTo>
                    <a:pt x="126" y="73"/>
                  </a:lnTo>
                  <a:lnTo>
                    <a:pt x="118" y="77"/>
                  </a:lnTo>
                  <a:lnTo>
                    <a:pt x="111" y="80"/>
                  </a:lnTo>
                  <a:lnTo>
                    <a:pt x="101" y="80"/>
                  </a:lnTo>
                  <a:lnTo>
                    <a:pt x="80" y="78"/>
                  </a:lnTo>
                  <a:lnTo>
                    <a:pt x="72" y="75"/>
                  </a:lnTo>
                  <a:lnTo>
                    <a:pt x="62" y="72"/>
                  </a:lnTo>
                  <a:lnTo>
                    <a:pt x="54" y="75"/>
                  </a:lnTo>
                  <a:lnTo>
                    <a:pt x="50" y="78"/>
                  </a:lnTo>
                  <a:lnTo>
                    <a:pt x="48" y="82"/>
                  </a:lnTo>
                  <a:lnTo>
                    <a:pt x="47" y="83"/>
                  </a:lnTo>
                  <a:lnTo>
                    <a:pt x="47" y="85"/>
                  </a:lnTo>
                  <a:lnTo>
                    <a:pt x="48" y="87"/>
                  </a:lnTo>
                  <a:lnTo>
                    <a:pt x="50" y="90"/>
                  </a:lnTo>
                  <a:lnTo>
                    <a:pt x="56" y="92"/>
                  </a:lnTo>
                  <a:lnTo>
                    <a:pt x="62" y="95"/>
                  </a:lnTo>
                  <a:lnTo>
                    <a:pt x="74" y="97"/>
                  </a:lnTo>
                  <a:lnTo>
                    <a:pt x="87" y="101"/>
                  </a:lnTo>
                  <a:lnTo>
                    <a:pt x="97" y="104"/>
                  </a:lnTo>
                  <a:lnTo>
                    <a:pt x="105" y="107"/>
                  </a:lnTo>
                  <a:lnTo>
                    <a:pt x="111" y="109"/>
                  </a:lnTo>
                  <a:lnTo>
                    <a:pt x="120" y="114"/>
                  </a:lnTo>
                  <a:lnTo>
                    <a:pt x="128" y="121"/>
                  </a:lnTo>
                  <a:lnTo>
                    <a:pt x="132" y="131"/>
                  </a:lnTo>
                  <a:lnTo>
                    <a:pt x="130" y="140"/>
                  </a:lnTo>
                  <a:lnTo>
                    <a:pt x="122" y="152"/>
                  </a:lnTo>
                  <a:lnTo>
                    <a:pt x="117" y="157"/>
                  </a:lnTo>
                  <a:lnTo>
                    <a:pt x="107" y="162"/>
                  </a:lnTo>
                  <a:lnTo>
                    <a:pt x="93" y="167"/>
                  </a:lnTo>
                  <a:lnTo>
                    <a:pt x="80" y="169"/>
                  </a:lnTo>
                  <a:lnTo>
                    <a:pt x="64" y="169"/>
                  </a:lnTo>
                  <a:lnTo>
                    <a:pt x="47" y="165"/>
                  </a:lnTo>
                  <a:lnTo>
                    <a:pt x="35" y="162"/>
                  </a:lnTo>
                  <a:lnTo>
                    <a:pt x="23" y="157"/>
                  </a:lnTo>
                  <a:lnTo>
                    <a:pt x="6" y="145"/>
                  </a:lnTo>
                  <a:lnTo>
                    <a:pt x="0" y="136"/>
                  </a:lnTo>
                  <a:lnTo>
                    <a:pt x="0" y="130"/>
                  </a:lnTo>
                  <a:lnTo>
                    <a:pt x="2" y="128"/>
                  </a:lnTo>
                  <a:lnTo>
                    <a:pt x="4" y="124"/>
                  </a:lnTo>
                  <a:lnTo>
                    <a:pt x="8" y="119"/>
                  </a:lnTo>
                  <a:lnTo>
                    <a:pt x="15" y="114"/>
                  </a:lnTo>
                  <a:lnTo>
                    <a:pt x="21" y="112"/>
                  </a:lnTo>
                  <a:lnTo>
                    <a:pt x="27" y="109"/>
                  </a:lnTo>
                  <a:lnTo>
                    <a:pt x="35" y="104"/>
                  </a:lnTo>
                  <a:lnTo>
                    <a:pt x="29" y="101"/>
                  </a:lnTo>
                  <a:lnTo>
                    <a:pt x="27" y="95"/>
                  </a:lnTo>
                  <a:lnTo>
                    <a:pt x="25" y="92"/>
                  </a:lnTo>
                  <a:lnTo>
                    <a:pt x="25" y="89"/>
                  </a:lnTo>
                  <a:lnTo>
                    <a:pt x="29" y="85"/>
                  </a:lnTo>
                  <a:lnTo>
                    <a:pt x="33" y="80"/>
                  </a:lnTo>
                  <a:lnTo>
                    <a:pt x="41" y="75"/>
                  </a:lnTo>
                  <a:lnTo>
                    <a:pt x="54" y="68"/>
                  </a:lnTo>
                  <a:close/>
                  <a:moveTo>
                    <a:pt x="99" y="7"/>
                  </a:moveTo>
                  <a:lnTo>
                    <a:pt x="91" y="7"/>
                  </a:lnTo>
                  <a:lnTo>
                    <a:pt x="82" y="10"/>
                  </a:lnTo>
                  <a:lnTo>
                    <a:pt x="74" y="19"/>
                  </a:lnTo>
                  <a:lnTo>
                    <a:pt x="68" y="31"/>
                  </a:lnTo>
                  <a:lnTo>
                    <a:pt x="66" y="48"/>
                  </a:lnTo>
                  <a:lnTo>
                    <a:pt x="68" y="61"/>
                  </a:lnTo>
                  <a:lnTo>
                    <a:pt x="74" y="70"/>
                  </a:lnTo>
                  <a:lnTo>
                    <a:pt x="83" y="73"/>
                  </a:lnTo>
                  <a:lnTo>
                    <a:pt x="93" y="75"/>
                  </a:lnTo>
                  <a:lnTo>
                    <a:pt x="101" y="72"/>
                  </a:lnTo>
                  <a:lnTo>
                    <a:pt x="109" y="65"/>
                  </a:lnTo>
                  <a:lnTo>
                    <a:pt x="115" y="51"/>
                  </a:lnTo>
                  <a:lnTo>
                    <a:pt x="118" y="34"/>
                  </a:lnTo>
                  <a:lnTo>
                    <a:pt x="115" y="19"/>
                  </a:lnTo>
                  <a:lnTo>
                    <a:pt x="109" y="12"/>
                  </a:lnTo>
                  <a:lnTo>
                    <a:pt x="99" y="7"/>
                  </a:lnTo>
                  <a:close/>
                  <a:moveTo>
                    <a:pt x="41" y="107"/>
                  </a:moveTo>
                  <a:lnTo>
                    <a:pt x="35" y="112"/>
                  </a:lnTo>
                  <a:lnTo>
                    <a:pt x="29" y="116"/>
                  </a:lnTo>
                  <a:lnTo>
                    <a:pt x="25" y="121"/>
                  </a:lnTo>
                  <a:lnTo>
                    <a:pt x="21" y="126"/>
                  </a:lnTo>
                  <a:lnTo>
                    <a:pt x="23" y="131"/>
                  </a:lnTo>
                  <a:lnTo>
                    <a:pt x="27" y="138"/>
                  </a:lnTo>
                  <a:lnTo>
                    <a:pt x="43" y="147"/>
                  </a:lnTo>
                  <a:lnTo>
                    <a:pt x="52" y="150"/>
                  </a:lnTo>
                  <a:lnTo>
                    <a:pt x="64" y="153"/>
                  </a:lnTo>
                  <a:lnTo>
                    <a:pt x="76" y="157"/>
                  </a:lnTo>
                  <a:lnTo>
                    <a:pt x="85" y="157"/>
                  </a:lnTo>
                  <a:lnTo>
                    <a:pt x="95" y="157"/>
                  </a:lnTo>
                  <a:lnTo>
                    <a:pt x="101" y="155"/>
                  </a:lnTo>
                  <a:lnTo>
                    <a:pt x="113" y="150"/>
                  </a:lnTo>
                  <a:lnTo>
                    <a:pt x="118" y="141"/>
                  </a:lnTo>
                  <a:lnTo>
                    <a:pt x="118" y="136"/>
                  </a:lnTo>
                  <a:lnTo>
                    <a:pt x="115" y="131"/>
                  </a:lnTo>
                  <a:lnTo>
                    <a:pt x="111" y="130"/>
                  </a:lnTo>
                  <a:lnTo>
                    <a:pt x="105" y="126"/>
                  </a:lnTo>
                  <a:lnTo>
                    <a:pt x="87" y="121"/>
                  </a:lnTo>
                  <a:lnTo>
                    <a:pt x="62" y="114"/>
                  </a:lnTo>
                  <a:lnTo>
                    <a:pt x="41" y="107"/>
                  </a:lnTo>
                  <a:close/>
                </a:path>
              </a:pathLst>
            </a:custGeom>
            <a:solidFill>
              <a:srgbClr val="000000"/>
            </a:solidFill>
            <a:ln w="9525">
              <a:solidFill>
                <a:srgbClr val="000000"/>
              </a:solidFill>
              <a:prstDash val="solid"/>
              <a:round/>
              <a:headEnd/>
              <a:tailEnd/>
            </a:ln>
          </p:spPr>
          <p:txBody>
            <a:bodyPr/>
            <a:lstStyle/>
            <a:p>
              <a:endParaRPr lang="en-US"/>
            </a:p>
          </p:txBody>
        </p:sp>
        <p:sp>
          <p:nvSpPr>
            <p:cNvPr id="27013" name="Freeform 373"/>
            <p:cNvSpPr>
              <a:spLocks/>
            </p:cNvSpPr>
            <p:nvPr/>
          </p:nvSpPr>
          <p:spPr bwMode="auto">
            <a:xfrm>
              <a:off x="3715" y="496"/>
              <a:ext cx="66" cy="59"/>
            </a:xfrm>
            <a:custGeom>
              <a:avLst/>
              <a:gdLst>
                <a:gd name="T0" fmla="*/ 111 w 130"/>
                <a:gd name="T1" fmla="*/ 53 h 118"/>
                <a:gd name="T2" fmla="*/ 109 w 130"/>
                <a:gd name="T3" fmla="*/ 36 h 118"/>
                <a:gd name="T4" fmla="*/ 101 w 130"/>
                <a:gd name="T5" fmla="*/ 18 h 118"/>
                <a:gd name="T6" fmla="*/ 83 w 130"/>
                <a:gd name="T7" fmla="*/ 7 h 118"/>
                <a:gd name="T8" fmla="*/ 68 w 130"/>
                <a:gd name="T9" fmla="*/ 11 h 118"/>
                <a:gd name="T10" fmla="*/ 62 w 130"/>
                <a:gd name="T11" fmla="*/ 21 h 118"/>
                <a:gd name="T12" fmla="*/ 64 w 130"/>
                <a:gd name="T13" fmla="*/ 35 h 118"/>
                <a:gd name="T14" fmla="*/ 85 w 130"/>
                <a:gd name="T15" fmla="*/ 60 h 118"/>
                <a:gd name="T16" fmla="*/ 97 w 130"/>
                <a:gd name="T17" fmla="*/ 81 h 118"/>
                <a:gd name="T18" fmla="*/ 95 w 130"/>
                <a:gd name="T19" fmla="*/ 99 h 118"/>
                <a:gd name="T20" fmla="*/ 85 w 130"/>
                <a:gd name="T21" fmla="*/ 111 h 118"/>
                <a:gd name="T22" fmla="*/ 54 w 130"/>
                <a:gd name="T23" fmla="*/ 118 h 118"/>
                <a:gd name="T24" fmla="*/ 39 w 130"/>
                <a:gd name="T25" fmla="*/ 113 h 118"/>
                <a:gd name="T26" fmla="*/ 17 w 130"/>
                <a:gd name="T27" fmla="*/ 99 h 118"/>
                <a:gd name="T28" fmla="*/ 10 w 130"/>
                <a:gd name="T29" fmla="*/ 96 h 118"/>
                <a:gd name="T30" fmla="*/ 4 w 130"/>
                <a:gd name="T31" fmla="*/ 96 h 118"/>
                <a:gd name="T32" fmla="*/ 21 w 130"/>
                <a:gd name="T33" fmla="*/ 58 h 118"/>
                <a:gd name="T34" fmla="*/ 23 w 130"/>
                <a:gd name="T35" fmla="*/ 75 h 118"/>
                <a:gd name="T36" fmla="*/ 33 w 130"/>
                <a:gd name="T37" fmla="*/ 99 h 118"/>
                <a:gd name="T38" fmla="*/ 52 w 130"/>
                <a:gd name="T39" fmla="*/ 110 h 118"/>
                <a:gd name="T40" fmla="*/ 66 w 130"/>
                <a:gd name="T41" fmla="*/ 106 h 118"/>
                <a:gd name="T42" fmla="*/ 74 w 130"/>
                <a:gd name="T43" fmla="*/ 94 h 118"/>
                <a:gd name="T44" fmla="*/ 66 w 130"/>
                <a:gd name="T45" fmla="*/ 75 h 118"/>
                <a:gd name="T46" fmla="*/ 50 w 130"/>
                <a:gd name="T47" fmla="*/ 53 h 118"/>
                <a:gd name="T48" fmla="*/ 43 w 130"/>
                <a:gd name="T49" fmla="*/ 41 h 118"/>
                <a:gd name="T50" fmla="*/ 39 w 130"/>
                <a:gd name="T51" fmla="*/ 28 h 118"/>
                <a:gd name="T52" fmla="*/ 52 w 130"/>
                <a:gd name="T53" fmla="*/ 7 h 118"/>
                <a:gd name="T54" fmla="*/ 72 w 130"/>
                <a:gd name="T55" fmla="*/ 0 h 118"/>
                <a:gd name="T56" fmla="*/ 95 w 130"/>
                <a:gd name="T57" fmla="*/ 4 h 118"/>
                <a:gd name="T58" fmla="*/ 111 w 130"/>
                <a:gd name="T59" fmla="*/ 14 h 118"/>
                <a:gd name="T60" fmla="*/ 117 w 130"/>
                <a:gd name="T61" fmla="*/ 19 h 118"/>
                <a:gd name="T62" fmla="*/ 120 w 130"/>
                <a:gd name="T63" fmla="*/ 19 h 118"/>
                <a:gd name="T64" fmla="*/ 126 w 130"/>
                <a:gd name="T65" fmla="*/ 18 h 11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0"/>
                <a:gd name="T100" fmla="*/ 0 h 118"/>
                <a:gd name="T101" fmla="*/ 130 w 130"/>
                <a:gd name="T102" fmla="*/ 118 h 11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0" h="118">
                  <a:moveTo>
                    <a:pt x="130" y="19"/>
                  </a:moveTo>
                  <a:lnTo>
                    <a:pt x="111" y="53"/>
                  </a:lnTo>
                  <a:lnTo>
                    <a:pt x="107" y="52"/>
                  </a:lnTo>
                  <a:lnTo>
                    <a:pt x="109" y="36"/>
                  </a:lnTo>
                  <a:lnTo>
                    <a:pt x="107" y="24"/>
                  </a:lnTo>
                  <a:lnTo>
                    <a:pt x="101" y="18"/>
                  </a:lnTo>
                  <a:lnTo>
                    <a:pt x="91" y="11"/>
                  </a:lnTo>
                  <a:lnTo>
                    <a:pt x="83" y="7"/>
                  </a:lnTo>
                  <a:lnTo>
                    <a:pt x="74" y="9"/>
                  </a:lnTo>
                  <a:lnTo>
                    <a:pt x="68" y="11"/>
                  </a:lnTo>
                  <a:lnTo>
                    <a:pt x="64" y="16"/>
                  </a:lnTo>
                  <a:lnTo>
                    <a:pt x="62" y="21"/>
                  </a:lnTo>
                  <a:lnTo>
                    <a:pt x="62" y="28"/>
                  </a:lnTo>
                  <a:lnTo>
                    <a:pt x="64" y="35"/>
                  </a:lnTo>
                  <a:lnTo>
                    <a:pt x="72" y="43"/>
                  </a:lnTo>
                  <a:lnTo>
                    <a:pt x="85" y="60"/>
                  </a:lnTo>
                  <a:lnTo>
                    <a:pt x="93" y="70"/>
                  </a:lnTo>
                  <a:lnTo>
                    <a:pt x="97" y="81"/>
                  </a:lnTo>
                  <a:lnTo>
                    <a:pt x="99" y="91"/>
                  </a:lnTo>
                  <a:lnTo>
                    <a:pt x="95" y="99"/>
                  </a:lnTo>
                  <a:lnTo>
                    <a:pt x="91" y="106"/>
                  </a:lnTo>
                  <a:lnTo>
                    <a:pt x="85" y="111"/>
                  </a:lnTo>
                  <a:lnTo>
                    <a:pt x="70" y="116"/>
                  </a:lnTo>
                  <a:lnTo>
                    <a:pt x="54" y="118"/>
                  </a:lnTo>
                  <a:lnTo>
                    <a:pt x="47" y="116"/>
                  </a:lnTo>
                  <a:lnTo>
                    <a:pt x="39" y="113"/>
                  </a:lnTo>
                  <a:lnTo>
                    <a:pt x="29" y="108"/>
                  </a:lnTo>
                  <a:lnTo>
                    <a:pt x="17" y="99"/>
                  </a:lnTo>
                  <a:lnTo>
                    <a:pt x="14" y="98"/>
                  </a:lnTo>
                  <a:lnTo>
                    <a:pt x="10" y="96"/>
                  </a:lnTo>
                  <a:lnTo>
                    <a:pt x="8" y="94"/>
                  </a:lnTo>
                  <a:lnTo>
                    <a:pt x="4" y="96"/>
                  </a:lnTo>
                  <a:lnTo>
                    <a:pt x="0" y="94"/>
                  </a:lnTo>
                  <a:lnTo>
                    <a:pt x="21" y="58"/>
                  </a:lnTo>
                  <a:lnTo>
                    <a:pt x="25" y="60"/>
                  </a:lnTo>
                  <a:lnTo>
                    <a:pt x="23" y="75"/>
                  </a:lnTo>
                  <a:lnTo>
                    <a:pt x="25" y="89"/>
                  </a:lnTo>
                  <a:lnTo>
                    <a:pt x="33" y="99"/>
                  </a:lnTo>
                  <a:lnTo>
                    <a:pt x="43" y="108"/>
                  </a:lnTo>
                  <a:lnTo>
                    <a:pt x="52" y="110"/>
                  </a:lnTo>
                  <a:lnTo>
                    <a:pt x="60" y="110"/>
                  </a:lnTo>
                  <a:lnTo>
                    <a:pt x="66" y="106"/>
                  </a:lnTo>
                  <a:lnTo>
                    <a:pt x="72" y="101"/>
                  </a:lnTo>
                  <a:lnTo>
                    <a:pt x="74" y="94"/>
                  </a:lnTo>
                  <a:lnTo>
                    <a:pt x="72" y="86"/>
                  </a:lnTo>
                  <a:lnTo>
                    <a:pt x="66" y="75"/>
                  </a:lnTo>
                  <a:lnTo>
                    <a:pt x="56" y="62"/>
                  </a:lnTo>
                  <a:lnTo>
                    <a:pt x="50" y="53"/>
                  </a:lnTo>
                  <a:lnTo>
                    <a:pt x="45" y="46"/>
                  </a:lnTo>
                  <a:lnTo>
                    <a:pt x="43" y="41"/>
                  </a:lnTo>
                  <a:lnTo>
                    <a:pt x="41" y="36"/>
                  </a:lnTo>
                  <a:lnTo>
                    <a:pt x="39" y="28"/>
                  </a:lnTo>
                  <a:lnTo>
                    <a:pt x="43" y="18"/>
                  </a:lnTo>
                  <a:lnTo>
                    <a:pt x="52" y="7"/>
                  </a:lnTo>
                  <a:lnTo>
                    <a:pt x="64" y="2"/>
                  </a:lnTo>
                  <a:lnTo>
                    <a:pt x="72" y="0"/>
                  </a:lnTo>
                  <a:lnTo>
                    <a:pt x="80" y="0"/>
                  </a:lnTo>
                  <a:lnTo>
                    <a:pt x="95" y="4"/>
                  </a:lnTo>
                  <a:lnTo>
                    <a:pt x="103" y="7"/>
                  </a:lnTo>
                  <a:lnTo>
                    <a:pt x="111" y="14"/>
                  </a:lnTo>
                  <a:lnTo>
                    <a:pt x="115" y="18"/>
                  </a:lnTo>
                  <a:lnTo>
                    <a:pt x="117" y="19"/>
                  </a:lnTo>
                  <a:lnTo>
                    <a:pt x="118" y="19"/>
                  </a:lnTo>
                  <a:lnTo>
                    <a:pt x="120" y="19"/>
                  </a:lnTo>
                  <a:lnTo>
                    <a:pt x="124" y="19"/>
                  </a:lnTo>
                  <a:lnTo>
                    <a:pt x="126" y="18"/>
                  </a:lnTo>
                  <a:lnTo>
                    <a:pt x="130" y="19"/>
                  </a:lnTo>
                  <a:close/>
                </a:path>
              </a:pathLst>
            </a:custGeom>
            <a:solidFill>
              <a:srgbClr val="000000"/>
            </a:solidFill>
            <a:ln w="9525">
              <a:solidFill>
                <a:srgbClr val="000000"/>
              </a:solidFill>
              <a:prstDash val="solid"/>
              <a:round/>
              <a:headEnd/>
              <a:tailEnd/>
            </a:ln>
          </p:spPr>
          <p:txBody>
            <a:bodyPr/>
            <a:lstStyle/>
            <a:p>
              <a:endParaRPr lang="en-US"/>
            </a:p>
          </p:txBody>
        </p:sp>
      </p:grpSp>
      <p:grpSp>
        <p:nvGrpSpPr>
          <p:cNvPr id="10" name="Group 374"/>
          <p:cNvGrpSpPr>
            <a:grpSpLocks/>
          </p:cNvGrpSpPr>
          <p:nvPr/>
        </p:nvGrpSpPr>
        <p:grpSpPr bwMode="auto">
          <a:xfrm>
            <a:off x="5592763" y="5364163"/>
            <a:ext cx="963612" cy="328612"/>
            <a:chOff x="3523" y="3379"/>
            <a:chExt cx="607" cy="207"/>
          </a:xfrm>
        </p:grpSpPr>
        <p:sp>
          <p:nvSpPr>
            <p:cNvPr id="26985" name="Freeform 375"/>
            <p:cNvSpPr>
              <a:spLocks/>
            </p:cNvSpPr>
            <p:nvPr/>
          </p:nvSpPr>
          <p:spPr bwMode="auto">
            <a:xfrm>
              <a:off x="4053" y="3379"/>
              <a:ext cx="77" cy="79"/>
            </a:xfrm>
            <a:custGeom>
              <a:avLst/>
              <a:gdLst>
                <a:gd name="T0" fmla="*/ 88 w 156"/>
                <a:gd name="T1" fmla="*/ 157 h 157"/>
                <a:gd name="T2" fmla="*/ 51 w 156"/>
                <a:gd name="T3" fmla="*/ 125 h 157"/>
                <a:gd name="T4" fmla="*/ 53 w 156"/>
                <a:gd name="T5" fmla="*/ 123 h 157"/>
                <a:gd name="T6" fmla="*/ 72 w 156"/>
                <a:gd name="T7" fmla="*/ 132 h 157"/>
                <a:gd name="T8" fmla="*/ 92 w 156"/>
                <a:gd name="T9" fmla="*/ 133 h 157"/>
                <a:gd name="T10" fmla="*/ 107 w 156"/>
                <a:gd name="T11" fmla="*/ 132 h 157"/>
                <a:gd name="T12" fmla="*/ 123 w 156"/>
                <a:gd name="T13" fmla="*/ 123 h 157"/>
                <a:gd name="T14" fmla="*/ 133 w 156"/>
                <a:gd name="T15" fmla="*/ 113 h 157"/>
                <a:gd name="T16" fmla="*/ 138 w 156"/>
                <a:gd name="T17" fmla="*/ 101 h 157"/>
                <a:gd name="T18" fmla="*/ 140 w 156"/>
                <a:gd name="T19" fmla="*/ 87 h 157"/>
                <a:gd name="T20" fmla="*/ 137 w 156"/>
                <a:gd name="T21" fmla="*/ 74 h 157"/>
                <a:gd name="T22" fmla="*/ 129 w 156"/>
                <a:gd name="T23" fmla="*/ 58 h 157"/>
                <a:gd name="T24" fmla="*/ 115 w 156"/>
                <a:gd name="T25" fmla="*/ 41 h 157"/>
                <a:gd name="T26" fmla="*/ 102 w 156"/>
                <a:gd name="T27" fmla="*/ 29 h 157"/>
                <a:gd name="T28" fmla="*/ 86 w 156"/>
                <a:gd name="T29" fmla="*/ 21 h 157"/>
                <a:gd name="T30" fmla="*/ 70 w 156"/>
                <a:gd name="T31" fmla="*/ 16 h 157"/>
                <a:gd name="T32" fmla="*/ 55 w 156"/>
                <a:gd name="T33" fmla="*/ 16 h 157"/>
                <a:gd name="T34" fmla="*/ 39 w 156"/>
                <a:gd name="T35" fmla="*/ 19 h 157"/>
                <a:gd name="T36" fmla="*/ 26 w 156"/>
                <a:gd name="T37" fmla="*/ 28 h 157"/>
                <a:gd name="T38" fmla="*/ 16 w 156"/>
                <a:gd name="T39" fmla="*/ 38 h 157"/>
                <a:gd name="T40" fmla="*/ 10 w 156"/>
                <a:gd name="T41" fmla="*/ 48 h 157"/>
                <a:gd name="T42" fmla="*/ 6 w 156"/>
                <a:gd name="T43" fmla="*/ 62 h 157"/>
                <a:gd name="T44" fmla="*/ 6 w 156"/>
                <a:gd name="T45" fmla="*/ 79 h 157"/>
                <a:gd name="T46" fmla="*/ 2 w 156"/>
                <a:gd name="T47" fmla="*/ 81 h 157"/>
                <a:gd name="T48" fmla="*/ 0 w 156"/>
                <a:gd name="T49" fmla="*/ 62 h 157"/>
                <a:gd name="T50" fmla="*/ 4 w 156"/>
                <a:gd name="T51" fmla="*/ 45 h 157"/>
                <a:gd name="T52" fmla="*/ 12 w 156"/>
                <a:gd name="T53" fmla="*/ 29 h 157"/>
                <a:gd name="T54" fmla="*/ 18 w 156"/>
                <a:gd name="T55" fmla="*/ 23 h 157"/>
                <a:gd name="T56" fmla="*/ 26 w 156"/>
                <a:gd name="T57" fmla="*/ 16 h 157"/>
                <a:gd name="T58" fmla="*/ 41 w 156"/>
                <a:gd name="T59" fmla="*/ 7 h 157"/>
                <a:gd name="T60" fmla="*/ 57 w 156"/>
                <a:gd name="T61" fmla="*/ 2 h 157"/>
                <a:gd name="T62" fmla="*/ 72 w 156"/>
                <a:gd name="T63" fmla="*/ 0 h 157"/>
                <a:gd name="T64" fmla="*/ 90 w 156"/>
                <a:gd name="T65" fmla="*/ 2 h 157"/>
                <a:gd name="T66" fmla="*/ 102 w 156"/>
                <a:gd name="T67" fmla="*/ 6 h 157"/>
                <a:gd name="T68" fmla="*/ 113 w 156"/>
                <a:gd name="T69" fmla="*/ 11 h 157"/>
                <a:gd name="T70" fmla="*/ 125 w 156"/>
                <a:gd name="T71" fmla="*/ 17 h 157"/>
                <a:gd name="T72" fmla="*/ 135 w 156"/>
                <a:gd name="T73" fmla="*/ 26 h 157"/>
                <a:gd name="T74" fmla="*/ 148 w 156"/>
                <a:gd name="T75" fmla="*/ 43 h 157"/>
                <a:gd name="T76" fmla="*/ 152 w 156"/>
                <a:gd name="T77" fmla="*/ 52 h 157"/>
                <a:gd name="T78" fmla="*/ 154 w 156"/>
                <a:gd name="T79" fmla="*/ 60 h 157"/>
                <a:gd name="T80" fmla="*/ 156 w 156"/>
                <a:gd name="T81" fmla="*/ 70 h 157"/>
                <a:gd name="T82" fmla="*/ 156 w 156"/>
                <a:gd name="T83" fmla="*/ 79 h 157"/>
                <a:gd name="T84" fmla="*/ 152 w 156"/>
                <a:gd name="T85" fmla="*/ 98 h 157"/>
                <a:gd name="T86" fmla="*/ 144 w 156"/>
                <a:gd name="T87" fmla="*/ 113 h 157"/>
                <a:gd name="T88" fmla="*/ 129 w 156"/>
                <a:gd name="T89" fmla="*/ 127 h 157"/>
                <a:gd name="T90" fmla="*/ 115 w 156"/>
                <a:gd name="T91" fmla="*/ 135 h 157"/>
                <a:gd name="T92" fmla="*/ 98 w 156"/>
                <a:gd name="T93" fmla="*/ 140 h 157"/>
                <a:gd name="T94" fmla="*/ 94 w 156"/>
                <a:gd name="T95" fmla="*/ 142 h 157"/>
                <a:gd name="T96" fmla="*/ 92 w 156"/>
                <a:gd name="T97" fmla="*/ 142 h 157"/>
                <a:gd name="T98" fmla="*/ 90 w 156"/>
                <a:gd name="T99" fmla="*/ 145 h 157"/>
                <a:gd name="T100" fmla="*/ 88 w 156"/>
                <a:gd name="T101" fmla="*/ 147 h 157"/>
                <a:gd name="T102" fmla="*/ 90 w 156"/>
                <a:gd name="T103" fmla="*/ 152 h 157"/>
                <a:gd name="T104" fmla="*/ 92 w 156"/>
                <a:gd name="T105" fmla="*/ 155 h 157"/>
                <a:gd name="T106" fmla="*/ 88 w 156"/>
                <a:gd name="T107" fmla="*/ 157 h 15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6"/>
                <a:gd name="T163" fmla="*/ 0 h 157"/>
                <a:gd name="T164" fmla="*/ 156 w 156"/>
                <a:gd name="T165" fmla="*/ 157 h 15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6" h="157">
                  <a:moveTo>
                    <a:pt x="88" y="157"/>
                  </a:moveTo>
                  <a:lnTo>
                    <a:pt x="51" y="125"/>
                  </a:lnTo>
                  <a:lnTo>
                    <a:pt x="53" y="123"/>
                  </a:lnTo>
                  <a:lnTo>
                    <a:pt x="72" y="132"/>
                  </a:lnTo>
                  <a:lnTo>
                    <a:pt x="92" y="133"/>
                  </a:lnTo>
                  <a:lnTo>
                    <a:pt x="107" y="132"/>
                  </a:lnTo>
                  <a:lnTo>
                    <a:pt x="123" y="123"/>
                  </a:lnTo>
                  <a:lnTo>
                    <a:pt x="133" y="113"/>
                  </a:lnTo>
                  <a:lnTo>
                    <a:pt x="138" y="101"/>
                  </a:lnTo>
                  <a:lnTo>
                    <a:pt x="140" y="87"/>
                  </a:lnTo>
                  <a:lnTo>
                    <a:pt x="137" y="74"/>
                  </a:lnTo>
                  <a:lnTo>
                    <a:pt x="129" y="58"/>
                  </a:lnTo>
                  <a:lnTo>
                    <a:pt x="115" y="41"/>
                  </a:lnTo>
                  <a:lnTo>
                    <a:pt x="102" y="29"/>
                  </a:lnTo>
                  <a:lnTo>
                    <a:pt x="86" y="21"/>
                  </a:lnTo>
                  <a:lnTo>
                    <a:pt x="70" y="16"/>
                  </a:lnTo>
                  <a:lnTo>
                    <a:pt x="55" y="16"/>
                  </a:lnTo>
                  <a:lnTo>
                    <a:pt x="39" y="19"/>
                  </a:lnTo>
                  <a:lnTo>
                    <a:pt x="26" y="28"/>
                  </a:lnTo>
                  <a:lnTo>
                    <a:pt x="16" y="38"/>
                  </a:lnTo>
                  <a:lnTo>
                    <a:pt x="10" y="48"/>
                  </a:lnTo>
                  <a:lnTo>
                    <a:pt x="6" y="62"/>
                  </a:lnTo>
                  <a:lnTo>
                    <a:pt x="6" y="79"/>
                  </a:lnTo>
                  <a:lnTo>
                    <a:pt x="2" y="81"/>
                  </a:lnTo>
                  <a:lnTo>
                    <a:pt x="0" y="62"/>
                  </a:lnTo>
                  <a:lnTo>
                    <a:pt x="4" y="45"/>
                  </a:lnTo>
                  <a:lnTo>
                    <a:pt x="12" y="29"/>
                  </a:lnTo>
                  <a:lnTo>
                    <a:pt x="18" y="23"/>
                  </a:lnTo>
                  <a:lnTo>
                    <a:pt x="26" y="16"/>
                  </a:lnTo>
                  <a:lnTo>
                    <a:pt x="41" y="7"/>
                  </a:lnTo>
                  <a:lnTo>
                    <a:pt x="57" y="2"/>
                  </a:lnTo>
                  <a:lnTo>
                    <a:pt x="72" y="0"/>
                  </a:lnTo>
                  <a:lnTo>
                    <a:pt x="90" y="2"/>
                  </a:lnTo>
                  <a:lnTo>
                    <a:pt x="102" y="6"/>
                  </a:lnTo>
                  <a:lnTo>
                    <a:pt x="113" y="11"/>
                  </a:lnTo>
                  <a:lnTo>
                    <a:pt x="125" y="17"/>
                  </a:lnTo>
                  <a:lnTo>
                    <a:pt x="135" y="26"/>
                  </a:lnTo>
                  <a:lnTo>
                    <a:pt x="148" y="43"/>
                  </a:lnTo>
                  <a:lnTo>
                    <a:pt x="152" y="52"/>
                  </a:lnTo>
                  <a:lnTo>
                    <a:pt x="154" y="60"/>
                  </a:lnTo>
                  <a:lnTo>
                    <a:pt x="156" y="70"/>
                  </a:lnTo>
                  <a:lnTo>
                    <a:pt x="156" y="79"/>
                  </a:lnTo>
                  <a:lnTo>
                    <a:pt x="152" y="98"/>
                  </a:lnTo>
                  <a:lnTo>
                    <a:pt x="144" y="113"/>
                  </a:lnTo>
                  <a:lnTo>
                    <a:pt x="129" y="127"/>
                  </a:lnTo>
                  <a:lnTo>
                    <a:pt x="115" y="135"/>
                  </a:lnTo>
                  <a:lnTo>
                    <a:pt x="98" y="140"/>
                  </a:lnTo>
                  <a:lnTo>
                    <a:pt x="94" y="142"/>
                  </a:lnTo>
                  <a:lnTo>
                    <a:pt x="92" y="142"/>
                  </a:lnTo>
                  <a:lnTo>
                    <a:pt x="90" y="145"/>
                  </a:lnTo>
                  <a:lnTo>
                    <a:pt x="88" y="147"/>
                  </a:lnTo>
                  <a:lnTo>
                    <a:pt x="90" y="152"/>
                  </a:lnTo>
                  <a:lnTo>
                    <a:pt x="92" y="155"/>
                  </a:lnTo>
                  <a:lnTo>
                    <a:pt x="88" y="157"/>
                  </a:lnTo>
                  <a:close/>
                </a:path>
              </a:pathLst>
            </a:custGeom>
            <a:solidFill>
              <a:srgbClr val="000000"/>
            </a:solidFill>
            <a:ln w="9525">
              <a:solidFill>
                <a:srgbClr val="000000"/>
              </a:solidFill>
              <a:prstDash val="solid"/>
              <a:round/>
              <a:headEnd/>
              <a:tailEnd/>
            </a:ln>
          </p:spPr>
          <p:txBody>
            <a:bodyPr/>
            <a:lstStyle/>
            <a:p>
              <a:endParaRPr lang="en-US"/>
            </a:p>
          </p:txBody>
        </p:sp>
        <p:sp>
          <p:nvSpPr>
            <p:cNvPr id="26986" name="Freeform 376"/>
            <p:cNvSpPr>
              <a:spLocks noEditPoints="1"/>
            </p:cNvSpPr>
            <p:nvPr/>
          </p:nvSpPr>
          <p:spPr bwMode="auto">
            <a:xfrm>
              <a:off x="4003" y="3412"/>
              <a:ext cx="52" cy="48"/>
            </a:xfrm>
            <a:custGeom>
              <a:avLst/>
              <a:gdLst>
                <a:gd name="T0" fmla="*/ 78 w 103"/>
                <a:gd name="T1" fmla="*/ 92 h 97"/>
                <a:gd name="T2" fmla="*/ 68 w 103"/>
                <a:gd name="T3" fmla="*/ 96 h 97"/>
                <a:gd name="T4" fmla="*/ 57 w 103"/>
                <a:gd name="T5" fmla="*/ 97 h 97"/>
                <a:gd name="T6" fmla="*/ 47 w 103"/>
                <a:gd name="T7" fmla="*/ 97 h 97"/>
                <a:gd name="T8" fmla="*/ 35 w 103"/>
                <a:gd name="T9" fmla="*/ 94 h 97"/>
                <a:gd name="T10" fmla="*/ 20 w 103"/>
                <a:gd name="T11" fmla="*/ 85 h 97"/>
                <a:gd name="T12" fmla="*/ 8 w 103"/>
                <a:gd name="T13" fmla="*/ 72 h 97"/>
                <a:gd name="T14" fmla="*/ 4 w 103"/>
                <a:gd name="T15" fmla="*/ 60 h 97"/>
                <a:gd name="T16" fmla="*/ 0 w 103"/>
                <a:gd name="T17" fmla="*/ 46 h 97"/>
                <a:gd name="T18" fmla="*/ 2 w 103"/>
                <a:gd name="T19" fmla="*/ 34 h 97"/>
                <a:gd name="T20" fmla="*/ 8 w 103"/>
                <a:gd name="T21" fmla="*/ 22 h 97"/>
                <a:gd name="T22" fmla="*/ 16 w 103"/>
                <a:gd name="T23" fmla="*/ 12 h 97"/>
                <a:gd name="T24" fmla="*/ 28 w 103"/>
                <a:gd name="T25" fmla="*/ 5 h 97"/>
                <a:gd name="T26" fmla="*/ 37 w 103"/>
                <a:gd name="T27" fmla="*/ 2 h 97"/>
                <a:gd name="T28" fmla="*/ 49 w 103"/>
                <a:gd name="T29" fmla="*/ 0 h 97"/>
                <a:gd name="T30" fmla="*/ 61 w 103"/>
                <a:gd name="T31" fmla="*/ 2 h 97"/>
                <a:gd name="T32" fmla="*/ 70 w 103"/>
                <a:gd name="T33" fmla="*/ 5 h 97"/>
                <a:gd name="T34" fmla="*/ 86 w 103"/>
                <a:gd name="T35" fmla="*/ 14 h 97"/>
                <a:gd name="T36" fmla="*/ 98 w 103"/>
                <a:gd name="T37" fmla="*/ 27 h 97"/>
                <a:gd name="T38" fmla="*/ 101 w 103"/>
                <a:gd name="T39" fmla="*/ 39 h 97"/>
                <a:gd name="T40" fmla="*/ 103 w 103"/>
                <a:gd name="T41" fmla="*/ 53 h 97"/>
                <a:gd name="T42" fmla="*/ 101 w 103"/>
                <a:gd name="T43" fmla="*/ 65 h 97"/>
                <a:gd name="T44" fmla="*/ 98 w 103"/>
                <a:gd name="T45" fmla="*/ 77 h 97"/>
                <a:gd name="T46" fmla="*/ 88 w 103"/>
                <a:gd name="T47" fmla="*/ 85 h 97"/>
                <a:gd name="T48" fmla="*/ 78 w 103"/>
                <a:gd name="T49" fmla="*/ 92 h 97"/>
                <a:gd name="T50" fmla="*/ 78 w 103"/>
                <a:gd name="T51" fmla="*/ 92 h 97"/>
                <a:gd name="T52" fmla="*/ 78 w 103"/>
                <a:gd name="T53" fmla="*/ 85 h 97"/>
                <a:gd name="T54" fmla="*/ 84 w 103"/>
                <a:gd name="T55" fmla="*/ 82 h 97"/>
                <a:gd name="T56" fmla="*/ 88 w 103"/>
                <a:gd name="T57" fmla="*/ 77 h 97"/>
                <a:gd name="T58" fmla="*/ 90 w 103"/>
                <a:gd name="T59" fmla="*/ 70 h 97"/>
                <a:gd name="T60" fmla="*/ 90 w 103"/>
                <a:gd name="T61" fmla="*/ 63 h 97"/>
                <a:gd name="T62" fmla="*/ 88 w 103"/>
                <a:gd name="T63" fmla="*/ 55 h 97"/>
                <a:gd name="T64" fmla="*/ 82 w 103"/>
                <a:gd name="T65" fmla="*/ 44 h 97"/>
                <a:gd name="T66" fmla="*/ 70 w 103"/>
                <a:gd name="T67" fmla="*/ 29 h 97"/>
                <a:gd name="T68" fmla="*/ 64 w 103"/>
                <a:gd name="T69" fmla="*/ 22 h 97"/>
                <a:gd name="T70" fmla="*/ 57 w 103"/>
                <a:gd name="T71" fmla="*/ 17 h 97"/>
                <a:gd name="T72" fmla="*/ 49 w 103"/>
                <a:gd name="T73" fmla="*/ 14 h 97"/>
                <a:gd name="T74" fmla="*/ 41 w 103"/>
                <a:gd name="T75" fmla="*/ 10 h 97"/>
                <a:gd name="T76" fmla="*/ 33 w 103"/>
                <a:gd name="T77" fmla="*/ 12 h 97"/>
                <a:gd name="T78" fmla="*/ 28 w 103"/>
                <a:gd name="T79" fmla="*/ 14 h 97"/>
                <a:gd name="T80" fmla="*/ 20 w 103"/>
                <a:gd name="T81" fmla="*/ 19 h 97"/>
                <a:gd name="T82" fmla="*/ 16 w 103"/>
                <a:gd name="T83" fmla="*/ 27 h 97"/>
                <a:gd name="T84" fmla="*/ 16 w 103"/>
                <a:gd name="T85" fmla="*/ 39 h 97"/>
                <a:gd name="T86" fmla="*/ 20 w 103"/>
                <a:gd name="T87" fmla="*/ 48 h 97"/>
                <a:gd name="T88" fmla="*/ 24 w 103"/>
                <a:gd name="T89" fmla="*/ 56 h 97"/>
                <a:gd name="T90" fmla="*/ 37 w 103"/>
                <a:gd name="T91" fmla="*/ 73 h 97"/>
                <a:gd name="T92" fmla="*/ 47 w 103"/>
                <a:gd name="T93" fmla="*/ 80 h 97"/>
                <a:gd name="T94" fmla="*/ 55 w 103"/>
                <a:gd name="T95" fmla="*/ 85 h 97"/>
                <a:gd name="T96" fmla="*/ 66 w 103"/>
                <a:gd name="T97" fmla="*/ 89 h 97"/>
                <a:gd name="T98" fmla="*/ 78 w 103"/>
                <a:gd name="T99" fmla="*/ 85 h 97"/>
                <a:gd name="T100" fmla="*/ 78 w 103"/>
                <a:gd name="T101" fmla="*/ 85 h 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
                <a:gd name="T154" fmla="*/ 0 h 97"/>
                <a:gd name="T155" fmla="*/ 103 w 103"/>
                <a:gd name="T156" fmla="*/ 97 h 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 h="97">
                  <a:moveTo>
                    <a:pt x="78" y="92"/>
                  </a:moveTo>
                  <a:lnTo>
                    <a:pt x="68" y="96"/>
                  </a:lnTo>
                  <a:lnTo>
                    <a:pt x="57" y="97"/>
                  </a:lnTo>
                  <a:lnTo>
                    <a:pt x="47" y="97"/>
                  </a:lnTo>
                  <a:lnTo>
                    <a:pt x="35" y="94"/>
                  </a:lnTo>
                  <a:lnTo>
                    <a:pt x="20" y="85"/>
                  </a:lnTo>
                  <a:lnTo>
                    <a:pt x="8" y="72"/>
                  </a:lnTo>
                  <a:lnTo>
                    <a:pt x="4" y="60"/>
                  </a:lnTo>
                  <a:lnTo>
                    <a:pt x="0" y="46"/>
                  </a:lnTo>
                  <a:lnTo>
                    <a:pt x="2" y="34"/>
                  </a:lnTo>
                  <a:lnTo>
                    <a:pt x="8" y="22"/>
                  </a:lnTo>
                  <a:lnTo>
                    <a:pt x="16" y="12"/>
                  </a:lnTo>
                  <a:lnTo>
                    <a:pt x="28" y="5"/>
                  </a:lnTo>
                  <a:lnTo>
                    <a:pt x="37" y="2"/>
                  </a:lnTo>
                  <a:lnTo>
                    <a:pt x="49" y="0"/>
                  </a:lnTo>
                  <a:lnTo>
                    <a:pt x="61" y="2"/>
                  </a:lnTo>
                  <a:lnTo>
                    <a:pt x="70" y="5"/>
                  </a:lnTo>
                  <a:lnTo>
                    <a:pt x="86" y="14"/>
                  </a:lnTo>
                  <a:lnTo>
                    <a:pt x="98" y="27"/>
                  </a:lnTo>
                  <a:lnTo>
                    <a:pt x="101" y="39"/>
                  </a:lnTo>
                  <a:lnTo>
                    <a:pt x="103" y="53"/>
                  </a:lnTo>
                  <a:lnTo>
                    <a:pt x="101" y="65"/>
                  </a:lnTo>
                  <a:lnTo>
                    <a:pt x="98" y="77"/>
                  </a:lnTo>
                  <a:lnTo>
                    <a:pt x="88" y="85"/>
                  </a:lnTo>
                  <a:lnTo>
                    <a:pt x="78" y="92"/>
                  </a:lnTo>
                  <a:close/>
                  <a:moveTo>
                    <a:pt x="78" y="85"/>
                  </a:moveTo>
                  <a:lnTo>
                    <a:pt x="84" y="82"/>
                  </a:lnTo>
                  <a:lnTo>
                    <a:pt x="88" y="77"/>
                  </a:lnTo>
                  <a:lnTo>
                    <a:pt x="90" y="70"/>
                  </a:lnTo>
                  <a:lnTo>
                    <a:pt x="90" y="63"/>
                  </a:lnTo>
                  <a:lnTo>
                    <a:pt x="88" y="55"/>
                  </a:lnTo>
                  <a:lnTo>
                    <a:pt x="82" y="44"/>
                  </a:lnTo>
                  <a:lnTo>
                    <a:pt x="70" y="29"/>
                  </a:lnTo>
                  <a:lnTo>
                    <a:pt x="64" y="22"/>
                  </a:lnTo>
                  <a:lnTo>
                    <a:pt x="57" y="17"/>
                  </a:lnTo>
                  <a:lnTo>
                    <a:pt x="49" y="14"/>
                  </a:lnTo>
                  <a:lnTo>
                    <a:pt x="41" y="10"/>
                  </a:lnTo>
                  <a:lnTo>
                    <a:pt x="33" y="12"/>
                  </a:lnTo>
                  <a:lnTo>
                    <a:pt x="28" y="14"/>
                  </a:lnTo>
                  <a:lnTo>
                    <a:pt x="20" y="19"/>
                  </a:lnTo>
                  <a:lnTo>
                    <a:pt x="16" y="27"/>
                  </a:lnTo>
                  <a:lnTo>
                    <a:pt x="16" y="39"/>
                  </a:lnTo>
                  <a:lnTo>
                    <a:pt x="20" y="48"/>
                  </a:lnTo>
                  <a:lnTo>
                    <a:pt x="24" y="56"/>
                  </a:lnTo>
                  <a:lnTo>
                    <a:pt x="37" y="73"/>
                  </a:lnTo>
                  <a:lnTo>
                    <a:pt x="47" y="80"/>
                  </a:lnTo>
                  <a:lnTo>
                    <a:pt x="55" y="85"/>
                  </a:lnTo>
                  <a:lnTo>
                    <a:pt x="66" y="89"/>
                  </a:lnTo>
                  <a:lnTo>
                    <a:pt x="78" y="85"/>
                  </a:lnTo>
                  <a:close/>
                </a:path>
              </a:pathLst>
            </a:custGeom>
            <a:solidFill>
              <a:srgbClr val="000000"/>
            </a:solidFill>
            <a:ln w="9525">
              <a:solidFill>
                <a:srgbClr val="000000"/>
              </a:solidFill>
              <a:prstDash val="solid"/>
              <a:round/>
              <a:headEnd/>
              <a:tailEnd/>
            </a:ln>
          </p:spPr>
          <p:txBody>
            <a:bodyPr/>
            <a:lstStyle/>
            <a:p>
              <a:endParaRPr lang="en-US"/>
            </a:p>
          </p:txBody>
        </p:sp>
        <p:sp>
          <p:nvSpPr>
            <p:cNvPr id="26987" name="Freeform 377"/>
            <p:cNvSpPr>
              <a:spLocks/>
            </p:cNvSpPr>
            <p:nvPr/>
          </p:nvSpPr>
          <p:spPr bwMode="auto">
            <a:xfrm>
              <a:off x="3965" y="3428"/>
              <a:ext cx="56" cy="71"/>
            </a:xfrm>
            <a:custGeom>
              <a:avLst/>
              <a:gdLst>
                <a:gd name="T0" fmla="*/ 81 w 110"/>
                <a:gd name="T1" fmla="*/ 143 h 143"/>
                <a:gd name="T2" fmla="*/ 25 w 110"/>
                <a:gd name="T3" fmla="*/ 32 h 143"/>
                <a:gd name="T4" fmla="*/ 21 w 110"/>
                <a:gd name="T5" fmla="*/ 25 h 143"/>
                <a:gd name="T6" fmla="*/ 17 w 110"/>
                <a:gd name="T7" fmla="*/ 22 h 143"/>
                <a:gd name="T8" fmla="*/ 15 w 110"/>
                <a:gd name="T9" fmla="*/ 20 h 143"/>
                <a:gd name="T10" fmla="*/ 11 w 110"/>
                <a:gd name="T11" fmla="*/ 18 h 143"/>
                <a:gd name="T12" fmla="*/ 7 w 110"/>
                <a:gd name="T13" fmla="*/ 20 h 143"/>
                <a:gd name="T14" fmla="*/ 1 w 110"/>
                <a:gd name="T15" fmla="*/ 22 h 143"/>
                <a:gd name="T16" fmla="*/ 0 w 110"/>
                <a:gd name="T17" fmla="*/ 18 h 143"/>
                <a:gd name="T18" fmla="*/ 46 w 110"/>
                <a:gd name="T19" fmla="*/ 0 h 143"/>
                <a:gd name="T20" fmla="*/ 48 w 110"/>
                <a:gd name="T21" fmla="*/ 3 h 143"/>
                <a:gd name="T22" fmla="*/ 42 w 110"/>
                <a:gd name="T23" fmla="*/ 6 h 143"/>
                <a:gd name="T24" fmla="*/ 40 w 110"/>
                <a:gd name="T25" fmla="*/ 8 h 143"/>
                <a:gd name="T26" fmla="*/ 38 w 110"/>
                <a:gd name="T27" fmla="*/ 11 h 143"/>
                <a:gd name="T28" fmla="*/ 38 w 110"/>
                <a:gd name="T29" fmla="*/ 13 h 143"/>
                <a:gd name="T30" fmla="*/ 38 w 110"/>
                <a:gd name="T31" fmla="*/ 18 h 143"/>
                <a:gd name="T32" fmla="*/ 42 w 110"/>
                <a:gd name="T33" fmla="*/ 25 h 143"/>
                <a:gd name="T34" fmla="*/ 81 w 110"/>
                <a:gd name="T35" fmla="*/ 100 h 143"/>
                <a:gd name="T36" fmla="*/ 85 w 110"/>
                <a:gd name="T37" fmla="*/ 107 h 143"/>
                <a:gd name="T38" fmla="*/ 87 w 110"/>
                <a:gd name="T39" fmla="*/ 112 h 143"/>
                <a:gd name="T40" fmla="*/ 91 w 110"/>
                <a:gd name="T41" fmla="*/ 119 h 143"/>
                <a:gd name="T42" fmla="*/ 93 w 110"/>
                <a:gd name="T43" fmla="*/ 121 h 143"/>
                <a:gd name="T44" fmla="*/ 95 w 110"/>
                <a:gd name="T45" fmla="*/ 122 h 143"/>
                <a:gd name="T46" fmla="*/ 99 w 110"/>
                <a:gd name="T47" fmla="*/ 122 h 143"/>
                <a:gd name="T48" fmla="*/ 101 w 110"/>
                <a:gd name="T49" fmla="*/ 121 h 143"/>
                <a:gd name="T50" fmla="*/ 104 w 110"/>
                <a:gd name="T51" fmla="*/ 119 h 143"/>
                <a:gd name="T52" fmla="*/ 106 w 110"/>
                <a:gd name="T53" fmla="*/ 117 h 143"/>
                <a:gd name="T54" fmla="*/ 110 w 110"/>
                <a:gd name="T55" fmla="*/ 119 h 143"/>
                <a:gd name="T56" fmla="*/ 85 w 110"/>
                <a:gd name="T57" fmla="*/ 141 h 143"/>
                <a:gd name="T58" fmla="*/ 81 w 110"/>
                <a:gd name="T59" fmla="*/ 143 h 14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10"/>
                <a:gd name="T91" fmla="*/ 0 h 143"/>
                <a:gd name="T92" fmla="*/ 110 w 110"/>
                <a:gd name="T93" fmla="*/ 143 h 14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10" h="143">
                  <a:moveTo>
                    <a:pt x="81" y="143"/>
                  </a:moveTo>
                  <a:lnTo>
                    <a:pt x="25" y="32"/>
                  </a:lnTo>
                  <a:lnTo>
                    <a:pt x="21" y="25"/>
                  </a:lnTo>
                  <a:lnTo>
                    <a:pt x="17" y="22"/>
                  </a:lnTo>
                  <a:lnTo>
                    <a:pt x="15" y="20"/>
                  </a:lnTo>
                  <a:lnTo>
                    <a:pt x="11" y="18"/>
                  </a:lnTo>
                  <a:lnTo>
                    <a:pt x="7" y="20"/>
                  </a:lnTo>
                  <a:lnTo>
                    <a:pt x="1" y="22"/>
                  </a:lnTo>
                  <a:lnTo>
                    <a:pt x="0" y="18"/>
                  </a:lnTo>
                  <a:lnTo>
                    <a:pt x="46" y="0"/>
                  </a:lnTo>
                  <a:lnTo>
                    <a:pt x="48" y="3"/>
                  </a:lnTo>
                  <a:lnTo>
                    <a:pt x="42" y="6"/>
                  </a:lnTo>
                  <a:lnTo>
                    <a:pt x="40" y="8"/>
                  </a:lnTo>
                  <a:lnTo>
                    <a:pt x="38" y="11"/>
                  </a:lnTo>
                  <a:lnTo>
                    <a:pt x="38" y="13"/>
                  </a:lnTo>
                  <a:lnTo>
                    <a:pt x="38" y="18"/>
                  </a:lnTo>
                  <a:lnTo>
                    <a:pt x="42" y="25"/>
                  </a:lnTo>
                  <a:lnTo>
                    <a:pt x="81" y="100"/>
                  </a:lnTo>
                  <a:lnTo>
                    <a:pt x="85" y="107"/>
                  </a:lnTo>
                  <a:lnTo>
                    <a:pt x="87" y="112"/>
                  </a:lnTo>
                  <a:lnTo>
                    <a:pt x="91" y="119"/>
                  </a:lnTo>
                  <a:lnTo>
                    <a:pt x="93" y="121"/>
                  </a:lnTo>
                  <a:lnTo>
                    <a:pt x="95" y="122"/>
                  </a:lnTo>
                  <a:lnTo>
                    <a:pt x="99" y="122"/>
                  </a:lnTo>
                  <a:lnTo>
                    <a:pt x="101" y="121"/>
                  </a:lnTo>
                  <a:lnTo>
                    <a:pt x="104" y="119"/>
                  </a:lnTo>
                  <a:lnTo>
                    <a:pt x="106" y="117"/>
                  </a:lnTo>
                  <a:lnTo>
                    <a:pt x="110" y="119"/>
                  </a:lnTo>
                  <a:lnTo>
                    <a:pt x="85" y="141"/>
                  </a:lnTo>
                  <a:lnTo>
                    <a:pt x="81" y="143"/>
                  </a:lnTo>
                  <a:close/>
                </a:path>
              </a:pathLst>
            </a:custGeom>
            <a:solidFill>
              <a:srgbClr val="000000"/>
            </a:solidFill>
            <a:ln w="9525">
              <a:solidFill>
                <a:srgbClr val="000000"/>
              </a:solidFill>
              <a:prstDash val="solid"/>
              <a:round/>
              <a:headEnd/>
              <a:tailEnd/>
            </a:ln>
          </p:spPr>
          <p:txBody>
            <a:bodyPr/>
            <a:lstStyle/>
            <a:p>
              <a:endParaRPr lang="en-US"/>
            </a:p>
          </p:txBody>
        </p:sp>
        <p:sp>
          <p:nvSpPr>
            <p:cNvPr id="26988" name="Freeform 378"/>
            <p:cNvSpPr>
              <a:spLocks/>
            </p:cNvSpPr>
            <p:nvPr/>
          </p:nvSpPr>
          <p:spPr bwMode="auto">
            <a:xfrm>
              <a:off x="3936" y="3439"/>
              <a:ext cx="54" cy="72"/>
            </a:xfrm>
            <a:custGeom>
              <a:avLst/>
              <a:gdLst>
                <a:gd name="T0" fmla="*/ 78 w 107"/>
                <a:gd name="T1" fmla="*/ 145 h 145"/>
                <a:gd name="T2" fmla="*/ 25 w 107"/>
                <a:gd name="T3" fmla="*/ 30 h 145"/>
                <a:gd name="T4" fmla="*/ 22 w 107"/>
                <a:gd name="T5" fmla="*/ 24 h 145"/>
                <a:gd name="T6" fmla="*/ 18 w 107"/>
                <a:gd name="T7" fmla="*/ 20 h 145"/>
                <a:gd name="T8" fmla="*/ 16 w 107"/>
                <a:gd name="T9" fmla="*/ 20 h 145"/>
                <a:gd name="T10" fmla="*/ 12 w 107"/>
                <a:gd name="T11" fmla="*/ 18 h 145"/>
                <a:gd name="T12" fmla="*/ 8 w 107"/>
                <a:gd name="T13" fmla="*/ 18 h 145"/>
                <a:gd name="T14" fmla="*/ 2 w 107"/>
                <a:gd name="T15" fmla="*/ 20 h 145"/>
                <a:gd name="T16" fmla="*/ 0 w 107"/>
                <a:gd name="T17" fmla="*/ 17 h 145"/>
                <a:gd name="T18" fmla="*/ 47 w 107"/>
                <a:gd name="T19" fmla="*/ 0 h 145"/>
                <a:gd name="T20" fmla="*/ 49 w 107"/>
                <a:gd name="T21" fmla="*/ 3 h 145"/>
                <a:gd name="T22" fmla="*/ 43 w 107"/>
                <a:gd name="T23" fmla="*/ 7 h 145"/>
                <a:gd name="T24" fmla="*/ 41 w 107"/>
                <a:gd name="T25" fmla="*/ 8 h 145"/>
                <a:gd name="T26" fmla="*/ 39 w 107"/>
                <a:gd name="T27" fmla="*/ 12 h 145"/>
                <a:gd name="T28" fmla="*/ 39 w 107"/>
                <a:gd name="T29" fmla="*/ 13 h 145"/>
                <a:gd name="T30" fmla="*/ 39 w 107"/>
                <a:gd name="T31" fmla="*/ 18 h 145"/>
                <a:gd name="T32" fmla="*/ 43 w 107"/>
                <a:gd name="T33" fmla="*/ 25 h 145"/>
                <a:gd name="T34" fmla="*/ 78 w 107"/>
                <a:gd name="T35" fmla="*/ 102 h 145"/>
                <a:gd name="T36" fmla="*/ 82 w 107"/>
                <a:gd name="T37" fmla="*/ 109 h 145"/>
                <a:gd name="T38" fmla="*/ 84 w 107"/>
                <a:gd name="T39" fmla="*/ 114 h 145"/>
                <a:gd name="T40" fmla="*/ 88 w 107"/>
                <a:gd name="T41" fmla="*/ 119 h 145"/>
                <a:gd name="T42" fmla="*/ 90 w 107"/>
                <a:gd name="T43" fmla="*/ 122 h 145"/>
                <a:gd name="T44" fmla="*/ 92 w 107"/>
                <a:gd name="T45" fmla="*/ 124 h 145"/>
                <a:gd name="T46" fmla="*/ 95 w 107"/>
                <a:gd name="T47" fmla="*/ 124 h 145"/>
                <a:gd name="T48" fmla="*/ 97 w 107"/>
                <a:gd name="T49" fmla="*/ 122 h 145"/>
                <a:gd name="T50" fmla="*/ 99 w 107"/>
                <a:gd name="T51" fmla="*/ 121 h 145"/>
                <a:gd name="T52" fmla="*/ 103 w 107"/>
                <a:gd name="T53" fmla="*/ 119 h 145"/>
                <a:gd name="T54" fmla="*/ 107 w 107"/>
                <a:gd name="T55" fmla="*/ 122 h 145"/>
                <a:gd name="T56" fmla="*/ 82 w 107"/>
                <a:gd name="T57" fmla="*/ 143 h 145"/>
                <a:gd name="T58" fmla="*/ 78 w 107"/>
                <a:gd name="T59" fmla="*/ 145 h 1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
                <a:gd name="T91" fmla="*/ 0 h 145"/>
                <a:gd name="T92" fmla="*/ 107 w 107"/>
                <a:gd name="T93" fmla="*/ 145 h 14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 h="145">
                  <a:moveTo>
                    <a:pt x="78" y="145"/>
                  </a:moveTo>
                  <a:lnTo>
                    <a:pt x="25" y="30"/>
                  </a:lnTo>
                  <a:lnTo>
                    <a:pt x="22" y="24"/>
                  </a:lnTo>
                  <a:lnTo>
                    <a:pt x="18" y="20"/>
                  </a:lnTo>
                  <a:lnTo>
                    <a:pt x="16" y="20"/>
                  </a:lnTo>
                  <a:lnTo>
                    <a:pt x="12" y="18"/>
                  </a:lnTo>
                  <a:lnTo>
                    <a:pt x="8" y="18"/>
                  </a:lnTo>
                  <a:lnTo>
                    <a:pt x="2" y="20"/>
                  </a:lnTo>
                  <a:lnTo>
                    <a:pt x="0" y="17"/>
                  </a:lnTo>
                  <a:lnTo>
                    <a:pt x="47" y="0"/>
                  </a:lnTo>
                  <a:lnTo>
                    <a:pt x="49" y="3"/>
                  </a:lnTo>
                  <a:lnTo>
                    <a:pt x="43" y="7"/>
                  </a:lnTo>
                  <a:lnTo>
                    <a:pt x="41" y="8"/>
                  </a:lnTo>
                  <a:lnTo>
                    <a:pt x="39" y="12"/>
                  </a:lnTo>
                  <a:lnTo>
                    <a:pt x="39" y="13"/>
                  </a:lnTo>
                  <a:lnTo>
                    <a:pt x="39" y="18"/>
                  </a:lnTo>
                  <a:lnTo>
                    <a:pt x="43" y="25"/>
                  </a:lnTo>
                  <a:lnTo>
                    <a:pt x="78" y="102"/>
                  </a:lnTo>
                  <a:lnTo>
                    <a:pt x="82" y="109"/>
                  </a:lnTo>
                  <a:lnTo>
                    <a:pt x="84" y="114"/>
                  </a:lnTo>
                  <a:lnTo>
                    <a:pt x="88" y="119"/>
                  </a:lnTo>
                  <a:lnTo>
                    <a:pt x="90" y="122"/>
                  </a:lnTo>
                  <a:lnTo>
                    <a:pt x="92" y="124"/>
                  </a:lnTo>
                  <a:lnTo>
                    <a:pt x="95" y="124"/>
                  </a:lnTo>
                  <a:lnTo>
                    <a:pt x="97" y="122"/>
                  </a:lnTo>
                  <a:lnTo>
                    <a:pt x="99" y="121"/>
                  </a:lnTo>
                  <a:lnTo>
                    <a:pt x="103" y="119"/>
                  </a:lnTo>
                  <a:lnTo>
                    <a:pt x="107" y="122"/>
                  </a:lnTo>
                  <a:lnTo>
                    <a:pt x="82" y="143"/>
                  </a:lnTo>
                  <a:lnTo>
                    <a:pt x="78" y="145"/>
                  </a:lnTo>
                  <a:close/>
                </a:path>
              </a:pathLst>
            </a:custGeom>
            <a:solidFill>
              <a:srgbClr val="000000"/>
            </a:solidFill>
            <a:ln w="9525">
              <a:solidFill>
                <a:srgbClr val="000000"/>
              </a:solidFill>
              <a:prstDash val="solid"/>
              <a:round/>
              <a:headEnd/>
              <a:tailEnd/>
            </a:ln>
          </p:spPr>
          <p:txBody>
            <a:bodyPr/>
            <a:lstStyle/>
            <a:p>
              <a:endParaRPr lang="en-US"/>
            </a:p>
          </p:txBody>
        </p:sp>
        <p:sp>
          <p:nvSpPr>
            <p:cNvPr id="26989" name="Freeform 379"/>
            <p:cNvSpPr>
              <a:spLocks noEditPoints="1"/>
            </p:cNvSpPr>
            <p:nvPr/>
          </p:nvSpPr>
          <p:spPr bwMode="auto">
            <a:xfrm>
              <a:off x="3888" y="3452"/>
              <a:ext cx="56" cy="50"/>
            </a:xfrm>
            <a:custGeom>
              <a:avLst/>
              <a:gdLst>
                <a:gd name="T0" fmla="*/ 41 w 111"/>
                <a:gd name="T1" fmla="*/ 19 h 101"/>
                <a:gd name="T2" fmla="*/ 49 w 111"/>
                <a:gd name="T3" fmla="*/ 9 h 101"/>
                <a:gd name="T4" fmla="*/ 60 w 111"/>
                <a:gd name="T5" fmla="*/ 2 h 101"/>
                <a:gd name="T6" fmla="*/ 80 w 111"/>
                <a:gd name="T7" fmla="*/ 2 h 101"/>
                <a:gd name="T8" fmla="*/ 93 w 111"/>
                <a:gd name="T9" fmla="*/ 16 h 101"/>
                <a:gd name="T10" fmla="*/ 95 w 111"/>
                <a:gd name="T11" fmla="*/ 29 h 101"/>
                <a:gd name="T12" fmla="*/ 85 w 111"/>
                <a:gd name="T13" fmla="*/ 46 h 101"/>
                <a:gd name="T14" fmla="*/ 74 w 111"/>
                <a:gd name="T15" fmla="*/ 57 h 101"/>
                <a:gd name="T16" fmla="*/ 56 w 111"/>
                <a:gd name="T17" fmla="*/ 74 h 101"/>
                <a:gd name="T18" fmla="*/ 64 w 111"/>
                <a:gd name="T19" fmla="*/ 89 h 101"/>
                <a:gd name="T20" fmla="*/ 76 w 111"/>
                <a:gd name="T21" fmla="*/ 92 h 101"/>
                <a:gd name="T22" fmla="*/ 89 w 111"/>
                <a:gd name="T23" fmla="*/ 87 h 101"/>
                <a:gd name="T24" fmla="*/ 95 w 111"/>
                <a:gd name="T25" fmla="*/ 80 h 101"/>
                <a:gd name="T26" fmla="*/ 91 w 111"/>
                <a:gd name="T27" fmla="*/ 70 h 101"/>
                <a:gd name="T28" fmla="*/ 91 w 111"/>
                <a:gd name="T29" fmla="*/ 63 h 101"/>
                <a:gd name="T30" fmla="*/ 97 w 111"/>
                <a:gd name="T31" fmla="*/ 58 h 101"/>
                <a:gd name="T32" fmla="*/ 105 w 111"/>
                <a:gd name="T33" fmla="*/ 58 h 101"/>
                <a:gd name="T34" fmla="*/ 109 w 111"/>
                <a:gd name="T35" fmla="*/ 65 h 101"/>
                <a:gd name="T36" fmla="*/ 107 w 111"/>
                <a:gd name="T37" fmla="*/ 82 h 101"/>
                <a:gd name="T38" fmla="*/ 82 w 111"/>
                <a:gd name="T39" fmla="*/ 97 h 101"/>
                <a:gd name="T40" fmla="*/ 58 w 111"/>
                <a:gd name="T41" fmla="*/ 101 h 101"/>
                <a:gd name="T42" fmla="*/ 47 w 111"/>
                <a:gd name="T43" fmla="*/ 94 h 101"/>
                <a:gd name="T44" fmla="*/ 37 w 111"/>
                <a:gd name="T45" fmla="*/ 79 h 101"/>
                <a:gd name="T46" fmla="*/ 21 w 111"/>
                <a:gd name="T47" fmla="*/ 39 h 101"/>
                <a:gd name="T48" fmla="*/ 17 w 111"/>
                <a:gd name="T49" fmla="*/ 33 h 101"/>
                <a:gd name="T50" fmla="*/ 14 w 111"/>
                <a:gd name="T51" fmla="*/ 31 h 101"/>
                <a:gd name="T52" fmla="*/ 10 w 111"/>
                <a:gd name="T53" fmla="*/ 33 h 101"/>
                <a:gd name="T54" fmla="*/ 6 w 111"/>
                <a:gd name="T55" fmla="*/ 36 h 101"/>
                <a:gd name="T56" fmla="*/ 0 w 111"/>
                <a:gd name="T57" fmla="*/ 38 h 101"/>
                <a:gd name="T58" fmla="*/ 8 w 111"/>
                <a:gd name="T59" fmla="*/ 22 h 101"/>
                <a:gd name="T60" fmla="*/ 17 w 111"/>
                <a:gd name="T61" fmla="*/ 16 h 101"/>
                <a:gd name="T62" fmla="*/ 27 w 111"/>
                <a:gd name="T63" fmla="*/ 16 h 101"/>
                <a:gd name="T64" fmla="*/ 35 w 111"/>
                <a:gd name="T65" fmla="*/ 26 h 101"/>
                <a:gd name="T66" fmla="*/ 39 w 111"/>
                <a:gd name="T67" fmla="*/ 33 h 101"/>
                <a:gd name="T68" fmla="*/ 62 w 111"/>
                <a:gd name="T69" fmla="*/ 57 h 101"/>
                <a:gd name="T70" fmla="*/ 74 w 111"/>
                <a:gd name="T71" fmla="*/ 45 h 101"/>
                <a:gd name="T72" fmla="*/ 80 w 111"/>
                <a:gd name="T73" fmla="*/ 33 h 101"/>
                <a:gd name="T74" fmla="*/ 74 w 111"/>
                <a:gd name="T75" fmla="*/ 21 h 101"/>
                <a:gd name="T76" fmla="*/ 62 w 111"/>
                <a:gd name="T77" fmla="*/ 16 h 101"/>
                <a:gd name="T78" fmla="*/ 49 w 111"/>
                <a:gd name="T79" fmla="*/ 21 h 101"/>
                <a:gd name="T80" fmla="*/ 39 w 111"/>
                <a:gd name="T81" fmla="*/ 33 h 1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11"/>
                <a:gd name="T124" fmla="*/ 0 h 101"/>
                <a:gd name="T125" fmla="*/ 111 w 111"/>
                <a:gd name="T126" fmla="*/ 101 h 10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11" h="101">
                  <a:moveTo>
                    <a:pt x="35" y="26"/>
                  </a:moveTo>
                  <a:lnTo>
                    <a:pt x="41" y="19"/>
                  </a:lnTo>
                  <a:lnTo>
                    <a:pt x="45" y="14"/>
                  </a:lnTo>
                  <a:lnTo>
                    <a:pt x="49" y="9"/>
                  </a:lnTo>
                  <a:lnTo>
                    <a:pt x="54" y="5"/>
                  </a:lnTo>
                  <a:lnTo>
                    <a:pt x="60" y="2"/>
                  </a:lnTo>
                  <a:lnTo>
                    <a:pt x="70" y="0"/>
                  </a:lnTo>
                  <a:lnTo>
                    <a:pt x="80" y="2"/>
                  </a:lnTo>
                  <a:lnTo>
                    <a:pt x="87" y="9"/>
                  </a:lnTo>
                  <a:lnTo>
                    <a:pt x="93" y="16"/>
                  </a:lnTo>
                  <a:lnTo>
                    <a:pt x="95" y="22"/>
                  </a:lnTo>
                  <a:lnTo>
                    <a:pt x="95" y="29"/>
                  </a:lnTo>
                  <a:lnTo>
                    <a:pt x="91" y="38"/>
                  </a:lnTo>
                  <a:lnTo>
                    <a:pt x="85" y="46"/>
                  </a:lnTo>
                  <a:lnTo>
                    <a:pt x="80" y="51"/>
                  </a:lnTo>
                  <a:lnTo>
                    <a:pt x="74" y="57"/>
                  </a:lnTo>
                  <a:lnTo>
                    <a:pt x="54" y="70"/>
                  </a:lnTo>
                  <a:lnTo>
                    <a:pt x="56" y="74"/>
                  </a:lnTo>
                  <a:lnTo>
                    <a:pt x="60" y="85"/>
                  </a:lnTo>
                  <a:lnTo>
                    <a:pt x="64" y="89"/>
                  </a:lnTo>
                  <a:lnTo>
                    <a:pt x="68" y="91"/>
                  </a:lnTo>
                  <a:lnTo>
                    <a:pt x="76" y="92"/>
                  </a:lnTo>
                  <a:lnTo>
                    <a:pt x="84" y="91"/>
                  </a:lnTo>
                  <a:lnTo>
                    <a:pt x="89" y="87"/>
                  </a:lnTo>
                  <a:lnTo>
                    <a:pt x="93" y="84"/>
                  </a:lnTo>
                  <a:lnTo>
                    <a:pt x="95" y="80"/>
                  </a:lnTo>
                  <a:lnTo>
                    <a:pt x="93" y="75"/>
                  </a:lnTo>
                  <a:lnTo>
                    <a:pt x="91" y="70"/>
                  </a:lnTo>
                  <a:lnTo>
                    <a:pt x="89" y="67"/>
                  </a:lnTo>
                  <a:lnTo>
                    <a:pt x="91" y="63"/>
                  </a:lnTo>
                  <a:lnTo>
                    <a:pt x="93" y="60"/>
                  </a:lnTo>
                  <a:lnTo>
                    <a:pt x="97" y="58"/>
                  </a:lnTo>
                  <a:lnTo>
                    <a:pt x="101" y="58"/>
                  </a:lnTo>
                  <a:lnTo>
                    <a:pt x="105" y="58"/>
                  </a:lnTo>
                  <a:lnTo>
                    <a:pt x="107" y="62"/>
                  </a:lnTo>
                  <a:lnTo>
                    <a:pt x="109" y="65"/>
                  </a:lnTo>
                  <a:lnTo>
                    <a:pt x="111" y="74"/>
                  </a:lnTo>
                  <a:lnTo>
                    <a:pt x="107" y="82"/>
                  </a:lnTo>
                  <a:lnTo>
                    <a:pt x="97" y="91"/>
                  </a:lnTo>
                  <a:lnTo>
                    <a:pt x="82" y="97"/>
                  </a:lnTo>
                  <a:lnTo>
                    <a:pt x="70" y="101"/>
                  </a:lnTo>
                  <a:lnTo>
                    <a:pt x="58" y="101"/>
                  </a:lnTo>
                  <a:lnTo>
                    <a:pt x="52" y="99"/>
                  </a:lnTo>
                  <a:lnTo>
                    <a:pt x="47" y="94"/>
                  </a:lnTo>
                  <a:lnTo>
                    <a:pt x="43" y="89"/>
                  </a:lnTo>
                  <a:lnTo>
                    <a:pt x="37" y="79"/>
                  </a:lnTo>
                  <a:lnTo>
                    <a:pt x="25" y="50"/>
                  </a:lnTo>
                  <a:lnTo>
                    <a:pt x="21" y="39"/>
                  </a:lnTo>
                  <a:lnTo>
                    <a:pt x="17" y="34"/>
                  </a:lnTo>
                  <a:lnTo>
                    <a:pt x="17" y="33"/>
                  </a:lnTo>
                  <a:lnTo>
                    <a:pt x="15" y="31"/>
                  </a:lnTo>
                  <a:lnTo>
                    <a:pt x="14" y="31"/>
                  </a:lnTo>
                  <a:lnTo>
                    <a:pt x="12" y="31"/>
                  </a:lnTo>
                  <a:lnTo>
                    <a:pt x="10" y="33"/>
                  </a:lnTo>
                  <a:lnTo>
                    <a:pt x="8" y="33"/>
                  </a:lnTo>
                  <a:lnTo>
                    <a:pt x="6" y="36"/>
                  </a:lnTo>
                  <a:lnTo>
                    <a:pt x="2" y="43"/>
                  </a:lnTo>
                  <a:lnTo>
                    <a:pt x="0" y="38"/>
                  </a:lnTo>
                  <a:lnTo>
                    <a:pt x="4" y="29"/>
                  </a:lnTo>
                  <a:lnTo>
                    <a:pt x="8" y="22"/>
                  </a:lnTo>
                  <a:lnTo>
                    <a:pt x="12" y="19"/>
                  </a:lnTo>
                  <a:lnTo>
                    <a:pt x="17" y="16"/>
                  </a:lnTo>
                  <a:lnTo>
                    <a:pt x="23" y="14"/>
                  </a:lnTo>
                  <a:lnTo>
                    <a:pt x="27" y="16"/>
                  </a:lnTo>
                  <a:lnTo>
                    <a:pt x="31" y="19"/>
                  </a:lnTo>
                  <a:lnTo>
                    <a:pt x="35" y="26"/>
                  </a:lnTo>
                  <a:close/>
                  <a:moveTo>
                    <a:pt x="39" y="33"/>
                  </a:moveTo>
                  <a:lnTo>
                    <a:pt x="52" y="65"/>
                  </a:lnTo>
                  <a:lnTo>
                    <a:pt x="62" y="57"/>
                  </a:lnTo>
                  <a:lnTo>
                    <a:pt x="70" y="50"/>
                  </a:lnTo>
                  <a:lnTo>
                    <a:pt x="74" y="45"/>
                  </a:lnTo>
                  <a:lnTo>
                    <a:pt x="78" y="38"/>
                  </a:lnTo>
                  <a:lnTo>
                    <a:pt x="80" y="33"/>
                  </a:lnTo>
                  <a:lnTo>
                    <a:pt x="78" y="26"/>
                  </a:lnTo>
                  <a:lnTo>
                    <a:pt x="74" y="21"/>
                  </a:lnTo>
                  <a:lnTo>
                    <a:pt x="68" y="17"/>
                  </a:lnTo>
                  <a:lnTo>
                    <a:pt x="62" y="16"/>
                  </a:lnTo>
                  <a:lnTo>
                    <a:pt x="56" y="16"/>
                  </a:lnTo>
                  <a:lnTo>
                    <a:pt x="49" y="21"/>
                  </a:lnTo>
                  <a:lnTo>
                    <a:pt x="43" y="26"/>
                  </a:lnTo>
                  <a:lnTo>
                    <a:pt x="39" y="33"/>
                  </a:lnTo>
                  <a:close/>
                </a:path>
              </a:pathLst>
            </a:custGeom>
            <a:solidFill>
              <a:srgbClr val="000000"/>
            </a:solidFill>
            <a:ln w="9525">
              <a:solidFill>
                <a:srgbClr val="000000"/>
              </a:solidFill>
              <a:prstDash val="solid"/>
              <a:round/>
              <a:headEnd/>
              <a:tailEnd/>
            </a:ln>
          </p:spPr>
          <p:txBody>
            <a:bodyPr/>
            <a:lstStyle/>
            <a:p>
              <a:endParaRPr lang="en-US"/>
            </a:p>
          </p:txBody>
        </p:sp>
        <p:sp>
          <p:nvSpPr>
            <p:cNvPr id="26990" name="Freeform 380"/>
            <p:cNvSpPr>
              <a:spLocks noEditPoints="1"/>
            </p:cNvSpPr>
            <p:nvPr/>
          </p:nvSpPr>
          <p:spPr bwMode="auto">
            <a:xfrm>
              <a:off x="3842" y="3469"/>
              <a:ext cx="69" cy="68"/>
            </a:xfrm>
            <a:custGeom>
              <a:avLst/>
              <a:gdLst>
                <a:gd name="T0" fmla="*/ 83 w 138"/>
                <a:gd name="T1" fmla="*/ 72 h 137"/>
                <a:gd name="T2" fmla="*/ 79 w 138"/>
                <a:gd name="T3" fmla="*/ 82 h 137"/>
                <a:gd name="T4" fmla="*/ 73 w 138"/>
                <a:gd name="T5" fmla="*/ 91 h 137"/>
                <a:gd name="T6" fmla="*/ 66 w 138"/>
                <a:gd name="T7" fmla="*/ 96 h 137"/>
                <a:gd name="T8" fmla="*/ 58 w 138"/>
                <a:gd name="T9" fmla="*/ 99 h 137"/>
                <a:gd name="T10" fmla="*/ 50 w 138"/>
                <a:gd name="T11" fmla="*/ 101 h 137"/>
                <a:gd name="T12" fmla="*/ 42 w 138"/>
                <a:gd name="T13" fmla="*/ 101 h 137"/>
                <a:gd name="T14" fmla="*/ 27 w 138"/>
                <a:gd name="T15" fmla="*/ 96 h 137"/>
                <a:gd name="T16" fmla="*/ 13 w 138"/>
                <a:gd name="T17" fmla="*/ 84 h 137"/>
                <a:gd name="T18" fmla="*/ 7 w 138"/>
                <a:gd name="T19" fmla="*/ 77 h 137"/>
                <a:gd name="T20" fmla="*/ 4 w 138"/>
                <a:gd name="T21" fmla="*/ 67 h 137"/>
                <a:gd name="T22" fmla="*/ 2 w 138"/>
                <a:gd name="T23" fmla="*/ 55 h 137"/>
                <a:gd name="T24" fmla="*/ 0 w 138"/>
                <a:gd name="T25" fmla="*/ 45 h 137"/>
                <a:gd name="T26" fmla="*/ 4 w 138"/>
                <a:gd name="T27" fmla="*/ 34 h 137"/>
                <a:gd name="T28" fmla="*/ 7 w 138"/>
                <a:gd name="T29" fmla="*/ 24 h 137"/>
                <a:gd name="T30" fmla="*/ 13 w 138"/>
                <a:gd name="T31" fmla="*/ 16 h 137"/>
                <a:gd name="T32" fmla="*/ 21 w 138"/>
                <a:gd name="T33" fmla="*/ 11 h 137"/>
                <a:gd name="T34" fmla="*/ 37 w 138"/>
                <a:gd name="T35" fmla="*/ 2 h 137"/>
                <a:gd name="T36" fmla="*/ 46 w 138"/>
                <a:gd name="T37" fmla="*/ 0 h 137"/>
                <a:gd name="T38" fmla="*/ 56 w 138"/>
                <a:gd name="T39" fmla="*/ 0 h 137"/>
                <a:gd name="T40" fmla="*/ 66 w 138"/>
                <a:gd name="T41" fmla="*/ 0 h 137"/>
                <a:gd name="T42" fmla="*/ 77 w 138"/>
                <a:gd name="T43" fmla="*/ 4 h 137"/>
                <a:gd name="T44" fmla="*/ 110 w 138"/>
                <a:gd name="T45" fmla="*/ 94 h 137"/>
                <a:gd name="T46" fmla="*/ 112 w 138"/>
                <a:gd name="T47" fmla="*/ 101 h 137"/>
                <a:gd name="T48" fmla="*/ 114 w 138"/>
                <a:gd name="T49" fmla="*/ 106 h 137"/>
                <a:gd name="T50" fmla="*/ 118 w 138"/>
                <a:gd name="T51" fmla="*/ 113 h 137"/>
                <a:gd name="T52" fmla="*/ 120 w 138"/>
                <a:gd name="T53" fmla="*/ 115 h 137"/>
                <a:gd name="T54" fmla="*/ 122 w 138"/>
                <a:gd name="T55" fmla="*/ 116 h 137"/>
                <a:gd name="T56" fmla="*/ 128 w 138"/>
                <a:gd name="T57" fmla="*/ 116 h 137"/>
                <a:gd name="T58" fmla="*/ 132 w 138"/>
                <a:gd name="T59" fmla="*/ 115 h 137"/>
                <a:gd name="T60" fmla="*/ 134 w 138"/>
                <a:gd name="T61" fmla="*/ 113 h 137"/>
                <a:gd name="T62" fmla="*/ 138 w 138"/>
                <a:gd name="T63" fmla="*/ 115 h 137"/>
                <a:gd name="T64" fmla="*/ 110 w 138"/>
                <a:gd name="T65" fmla="*/ 135 h 137"/>
                <a:gd name="T66" fmla="*/ 107 w 138"/>
                <a:gd name="T67" fmla="*/ 137 h 137"/>
                <a:gd name="T68" fmla="*/ 83 w 138"/>
                <a:gd name="T69" fmla="*/ 72 h 137"/>
                <a:gd name="T70" fmla="*/ 81 w 138"/>
                <a:gd name="T71" fmla="*/ 67 h 137"/>
                <a:gd name="T72" fmla="*/ 62 w 138"/>
                <a:gd name="T73" fmla="*/ 14 h 137"/>
                <a:gd name="T74" fmla="*/ 54 w 138"/>
                <a:gd name="T75" fmla="*/ 12 h 137"/>
                <a:gd name="T76" fmla="*/ 46 w 138"/>
                <a:gd name="T77" fmla="*/ 11 h 137"/>
                <a:gd name="T78" fmla="*/ 40 w 138"/>
                <a:gd name="T79" fmla="*/ 9 h 137"/>
                <a:gd name="T80" fmla="*/ 35 w 138"/>
                <a:gd name="T81" fmla="*/ 11 h 137"/>
                <a:gd name="T82" fmla="*/ 25 w 138"/>
                <a:gd name="T83" fmla="*/ 16 h 137"/>
                <a:gd name="T84" fmla="*/ 19 w 138"/>
                <a:gd name="T85" fmla="*/ 26 h 137"/>
                <a:gd name="T86" fmla="*/ 17 w 138"/>
                <a:gd name="T87" fmla="*/ 33 h 137"/>
                <a:gd name="T88" fmla="*/ 17 w 138"/>
                <a:gd name="T89" fmla="*/ 40 h 137"/>
                <a:gd name="T90" fmla="*/ 19 w 138"/>
                <a:gd name="T91" fmla="*/ 48 h 137"/>
                <a:gd name="T92" fmla="*/ 21 w 138"/>
                <a:gd name="T93" fmla="*/ 57 h 137"/>
                <a:gd name="T94" fmla="*/ 29 w 138"/>
                <a:gd name="T95" fmla="*/ 70 h 137"/>
                <a:gd name="T96" fmla="*/ 33 w 138"/>
                <a:gd name="T97" fmla="*/ 75 h 137"/>
                <a:gd name="T98" fmla="*/ 38 w 138"/>
                <a:gd name="T99" fmla="*/ 79 h 137"/>
                <a:gd name="T100" fmla="*/ 50 w 138"/>
                <a:gd name="T101" fmla="*/ 84 h 137"/>
                <a:gd name="T102" fmla="*/ 56 w 138"/>
                <a:gd name="T103" fmla="*/ 84 h 137"/>
                <a:gd name="T104" fmla="*/ 62 w 138"/>
                <a:gd name="T105" fmla="*/ 82 h 137"/>
                <a:gd name="T106" fmla="*/ 68 w 138"/>
                <a:gd name="T107" fmla="*/ 80 h 137"/>
                <a:gd name="T108" fmla="*/ 72 w 138"/>
                <a:gd name="T109" fmla="*/ 77 h 137"/>
                <a:gd name="T110" fmla="*/ 77 w 138"/>
                <a:gd name="T111" fmla="*/ 74 h 137"/>
                <a:gd name="T112" fmla="*/ 81 w 138"/>
                <a:gd name="T113" fmla="*/ 67 h 137"/>
                <a:gd name="T114" fmla="*/ 81 w 138"/>
                <a:gd name="T115" fmla="*/ 67 h 13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8"/>
                <a:gd name="T175" fmla="*/ 0 h 137"/>
                <a:gd name="T176" fmla="*/ 138 w 138"/>
                <a:gd name="T177" fmla="*/ 137 h 13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8" h="137">
                  <a:moveTo>
                    <a:pt x="83" y="72"/>
                  </a:moveTo>
                  <a:lnTo>
                    <a:pt x="79" y="82"/>
                  </a:lnTo>
                  <a:lnTo>
                    <a:pt x="73" y="91"/>
                  </a:lnTo>
                  <a:lnTo>
                    <a:pt x="66" y="96"/>
                  </a:lnTo>
                  <a:lnTo>
                    <a:pt x="58" y="99"/>
                  </a:lnTo>
                  <a:lnTo>
                    <a:pt x="50" y="101"/>
                  </a:lnTo>
                  <a:lnTo>
                    <a:pt x="42" y="101"/>
                  </a:lnTo>
                  <a:lnTo>
                    <a:pt x="27" y="96"/>
                  </a:lnTo>
                  <a:lnTo>
                    <a:pt x="13" y="84"/>
                  </a:lnTo>
                  <a:lnTo>
                    <a:pt x="7" y="77"/>
                  </a:lnTo>
                  <a:lnTo>
                    <a:pt x="4" y="67"/>
                  </a:lnTo>
                  <a:lnTo>
                    <a:pt x="2" y="55"/>
                  </a:lnTo>
                  <a:lnTo>
                    <a:pt x="0" y="45"/>
                  </a:lnTo>
                  <a:lnTo>
                    <a:pt x="4" y="34"/>
                  </a:lnTo>
                  <a:lnTo>
                    <a:pt x="7" y="24"/>
                  </a:lnTo>
                  <a:lnTo>
                    <a:pt x="13" y="16"/>
                  </a:lnTo>
                  <a:lnTo>
                    <a:pt x="21" y="11"/>
                  </a:lnTo>
                  <a:lnTo>
                    <a:pt x="37" y="2"/>
                  </a:lnTo>
                  <a:lnTo>
                    <a:pt x="46" y="0"/>
                  </a:lnTo>
                  <a:lnTo>
                    <a:pt x="56" y="0"/>
                  </a:lnTo>
                  <a:lnTo>
                    <a:pt x="66" y="0"/>
                  </a:lnTo>
                  <a:lnTo>
                    <a:pt x="77" y="4"/>
                  </a:lnTo>
                  <a:lnTo>
                    <a:pt x="110" y="94"/>
                  </a:lnTo>
                  <a:lnTo>
                    <a:pt x="112" y="101"/>
                  </a:lnTo>
                  <a:lnTo>
                    <a:pt x="114" y="106"/>
                  </a:lnTo>
                  <a:lnTo>
                    <a:pt x="118" y="113"/>
                  </a:lnTo>
                  <a:lnTo>
                    <a:pt x="120" y="115"/>
                  </a:lnTo>
                  <a:lnTo>
                    <a:pt x="122" y="116"/>
                  </a:lnTo>
                  <a:lnTo>
                    <a:pt x="128" y="116"/>
                  </a:lnTo>
                  <a:lnTo>
                    <a:pt x="132" y="115"/>
                  </a:lnTo>
                  <a:lnTo>
                    <a:pt x="134" y="113"/>
                  </a:lnTo>
                  <a:lnTo>
                    <a:pt x="138" y="115"/>
                  </a:lnTo>
                  <a:lnTo>
                    <a:pt x="110" y="135"/>
                  </a:lnTo>
                  <a:lnTo>
                    <a:pt x="107" y="137"/>
                  </a:lnTo>
                  <a:lnTo>
                    <a:pt x="83" y="72"/>
                  </a:lnTo>
                  <a:close/>
                  <a:moveTo>
                    <a:pt x="81" y="67"/>
                  </a:moveTo>
                  <a:lnTo>
                    <a:pt x="62" y="14"/>
                  </a:lnTo>
                  <a:lnTo>
                    <a:pt x="54" y="12"/>
                  </a:lnTo>
                  <a:lnTo>
                    <a:pt x="46" y="11"/>
                  </a:lnTo>
                  <a:lnTo>
                    <a:pt x="40" y="9"/>
                  </a:lnTo>
                  <a:lnTo>
                    <a:pt x="35" y="11"/>
                  </a:lnTo>
                  <a:lnTo>
                    <a:pt x="25" y="16"/>
                  </a:lnTo>
                  <a:lnTo>
                    <a:pt x="19" y="26"/>
                  </a:lnTo>
                  <a:lnTo>
                    <a:pt x="17" y="33"/>
                  </a:lnTo>
                  <a:lnTo>
                    <a:pt x="17" y="40"/>
                  </a:lnTo>
                  <a:lnTo>
                    <a:pt x="19" y="48"/>
                  </a:lnTo>
                  <a:lnTo>
                    <a:pt x="21" y="57"/>
                  </a:lnTo>
                  <a:lnTo>
                    <a:pt x="29" y="70"/>
                  </a:lnTo>
                  <a:lnTo>
                    <a:pt x="33" y="75"/>
                  </a:lnTo>
                  <a:lnTo>
                    <a:pt x="38" y="79"/>
                  </a:lnTo>
                  <a:lnTo>
                    <a:pt x="50" y="84"/>
                  </a:lnTo>
                  <a:lnTo>
                    <a:pt x="56" y="84"/>
                  </a:lnTo>
                  <a:lnTo>
                    <a:pt x="62" y="82"/>
                  </a:lnTo>
                  <a:lnTo>
                    <a:pt x="68" y="80"/>
                  </a:lnTo>
                  <a:lnTo>
                    <a:pt x="72" y="77"/>
                  </a:lnTo>
                  <a:lnTo>
                    <a:pt x="77" y="74"/>
                  </a:lnTo>
                  <a:lnTo>
                    <a:pt x="81" y="67"/>
                  </a:lnTo>
                  <a:close/>
                </a:path>
              </a:pathLst>
            </a:custGeom>
            <a:solidFill>
              <a:srgbClr val="000000"/>
            </a:solidFill>
            <a:ln w="9525">
              <a:solidFill>
                <a:srgbClr val="000000"/>
              </a:solidFill>
              <a:prstDash val="solid"/>
              <a:round/>
              <a:headEnd/>
              <a:tailEnd/>
            </a:ln>
          </p:spPr>
          <p:txBody>
            <a:bodyPr/>
            <a:lstStyle/>
            <a:p>
              <a:endParaRPr lang="en-US"/>
            </a:p>
          </p:txBody>
        </p:sp>
        <p:sp>
          <p:nvSpPr>
            <p:cNvPr id="26991" name="Freeform 381"/>
            <p:cNvSpPr>
              <a:spLocks noEditPoints="1"/>
            </p:cNvSpPr>
            <p:nvPr/>
          </p:nvSpPr>
          <p:spPr bwMode="auto">
            <a:xfrm>
              <a:off x="3787" y="3483"/>
              <a:ext cx="51" cy="50"/>
            </a:xfrm>
            <a:custGeom>
              <a:avLst/>
              <a:gdLst>
                <a:gd name="T0" fmla="*/ 66 w 101"/>
                <a:gd name="T1" fmla="*/ 97 h 99"/>
                <a:gd name="T2" fmla="*/ 54 w 101"/>
                <a:gd name="T3" fmla="*/ 99 h 99"/>
                <a:gd name="T4" fmla="*/ 44 w 101"/>
                <a:gd name="T5" fmla="*/ 97 h 99"/>
                <a:gd name="T6" fmla="*/ 33 w 101"/>
                <a:gd name="T7" fmla="*/ 96 h 99"/>
                <a:gd name="T8" fmla="*/ 23 w 101"/>
                <a:gd name="T9" fmla="*/ 91 h 99"/>
                <a:gd name="T10" fmla="*/ 9 w 101"/>
                <a:gd name="T11" fmla="*/ 79 h 99"/>
                <a:gd name="T12" fmla="*/ 2 w 101"/>
                <a:gd name="T13" fmla="*/ 63 h 99"/>
                <a:gd name="T14" fmla="*/ 0 w 101"/>
                <a:gd name="T15" fmla="*/ 51 h 99"/>
                <a:gd name="T16" fmla="*/ 0 w 101"/>
                <a:gd name="T17" fmla="*/ 38 h 99"/>
                <a:gd name="T18" fmla="*/ 4 w 101"/>
                <a:gd name="T19" fmla="*/ 24 h 99"/>
                <a:gd name="T20" fmla="*/ 13 w 101"/>
                <a:gd name="T21" fmla="*/ 14 h 99"/>
                <a:gd name="T22" fmla="*/ 23 w 101"/>
                <a:gd name="T23" fmla="*/ 7 h 99"/>
                <a:gd name="T24" fmla="*/ 37 w 101"/>
                <a:gd name="T25" fmla="*/ 2 h 99"/>
                <a:gd name="T26" fmla="*/ 48 w 101"/>
                <a:gd name="T27" fmla="*/ 0 h 99"/>
                <a:gd name="T28" fmla="*/ 58 w 101"/>
                <a:gd name="T29" fmla="*/ 0 h 99"/>
                <a:gd name="T30" fmla="*/ 68 w 101"/>
                <a:gd name="T31" fmla="*/ 4 h 99"/>
                <a:gd name="T32" fmla="*/ 78 w 101"/>
                <a:gd name="T33" fmla="*/ 9 h 99"/>
                <a:gd name="T34" fmla="*/ 85 w 101"/>
                <a:gd name="T35" fmla="*/ 14 h 99"/>
                <a:gd name="T36" fmla="*/ 91 w 101"/>
                <a:gd name="T37" fmla="*/ 21 h 99"/>
                <a:gd name="T38" fmla="*/ 99 w 101"/>
                <a:gd name="T39" fmla="*/ 36 h 99"/>
                <a:gd name="T40" fmla="*/ 101 w 101"/>
                <a:gd name="T41" fmla="*/ 50 h 99"/>
                <a:gd name="T42" fmla="*/ 99 w 101"/>
                <a:gd name="T43" fmla="*/ 63 h 99"/>
                <a:gd name="T44" fmla="*/ 95 w 101"/>
                <a:gd name="T45" fmla="*/ 75 h 99"/>
                <a:gd name="T46" fmla="*/ 87 w 101"/>
                <a:gd name="T47" fmla="*/ 86 h 99"/>
                <a:gd name="T48" fmla="*/ 78 w 101"/>
                <a:gd name="T49" fmla="*/ 92 h 99"/>
                <a:gd name="T50" fmla="*/ 66 w 101"/>
                <a:gd name="T51" fmla="*/ 97 h 99"/>
                <a:gd name="T52" fmla="*/ 66 w 101"/>
                <a:gd name="T53" fmla="*/ 97 h 99"/>
                <a:gd name="T54" fmla="*/ 66 w 101"/>
                <a:gd name="T55" fmla="*/ 89 h 99"/>
                <a:gd name="T56" fmla="*/ 72 w 101"/>
                <a:gd name="T57" fmla="*/ 87 h 99"/>
                <a:gd name="T58" fmla="*/ 78 w 101"/>
                <a:gd name="T59" fmla="*/ 84 h 99"/>
                <a:gd name="T60" fmla="*/ 81 w 101"/>
                <a:gd name="T61" fmla="*/ 79 h 99"/>
                <a:gd name="T62" fmla="*/ 83 w 101"/>
                <a:gd name="T63" fmla="*/ 70 h 99"/>
                <a:gd name="T64" fmla="*/ 83 w 101"/>
                <a:gd name="T65" fmla="*/ 62 h 99"/>
                <a:gd name="T66" fmla="*/ 81 w 101"/>
                <a:gd name="T67" fmla="*/ 50 h 99"/>
                <a:gd name="T68" fmla="*/ 74 w 101"/>
                <a:gd name="T69" fmla="*/ 33 h 99"/>
                <a:gd name="T70" fmla="*/ 68 w 101"/>
                <a:gd name="T71" fmla="*/ 26 h 99"/>
                <a:gd name="T72" fmla="*/ 62 w 101"/>
                <a:gd name="T73" fmla="*/ 19 h 99"/>
                <a:gd name="T74" fmla="*/ 54 w 101"/>
                <a:gd name="T75" fmla="*/ 14 h 99"/>
                <a:gd name="T76" fmla="*/ 48 w 101"/>
                <a:gd name="T77" fmla="*/ 11 h 99"/>
                <a:gd name="T78" fmla="*/ 41 w 101"/>
                <a:gd name="T79" fmla="*/ 9 h 99"/>
                <a:gd name="T80" fmla="*/ 33 w 101"/>
                <a:gd name="T81" fmla="*/ 11 h 99"/>
                <a:gd name="T82" fmla="*/ 25 w 101"/>
                <a:gd name="T83" fmla="*/ 14 h 99"/>
                <a:gd name="T84" fmla="*/ 19 w 101"/>
                <a:gd name="T85" fmla="*/ 22 h 99"/>
                <a:gd name="T86" fmla="*/ 17 w 101"/>
                <a:gd name="T87" fmla="*/ 34 h 99"/>
                <a:gd name="T88" fmla="*/ 17 w 101"/>
                <a:gd name="T89" fmla="*/ 43 h 99"/>
                <a:gd name="T90" fmla="*/ 19 w 101"/>
                <a:gd name="T91" fmla="*/ 51 h 99"/>
                <a:gd name="T92" fmla="*/ 29 w 101"/>
                <a:gd name="T93" fmla="*/ 72 h 99"/>
                <a:gd name="T94" fmla="*/ 37 w 101"/>
                <a:gd name="T95" fmla="*/ 79 h 99"/>
                <a:gd name="T96" fmla="*/ 44 w 101"/>
                <a:gd name="T97" fmla="*/ 86 h 99"/>
                <a:gd name="T98" fmla="*/ 48 w 101"/>
                <a:gd name="T99" fmla="*/ 89 h 99"/>
                <a:gd name="T100" fmla="*/ 54 w 101"/>
                <a:gd name="T101" fmla="*/ 91 h 99"/>
                <a:gd name="T102" fmla="*/ 66 w 101"/>
                <a:gd name="T103" fmla="*/ 89 h 99"/>
                <a:gd name="T104" fmla="*/ 66 w 101"/>
                <a:gd name="T105" fmla="*/ 89 h 9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1"/>
                <a:gd name="T160" fmla="*/ 0 h 99"/>
                <a:gd name="T161" fmla="*/ 101 w 101"/>
                <a:gd name="T162" fmla="*/ 99 h 9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1" h="99">
                  <a:moveTo>
                    <a:pt x="66" y="97"/>
                  </a:moveTo>
                  <a:lnTo>
                    <a:pt x="54" y="99"/>
                  </a:lnTo>
                  <a:lnTo>
                    <a:pt x="44" y="97"/>
                  </a:lnTo>
                  <a:lnTo>
                    <a:pt x="33" y="96"/>
                  </a:lnTo>
                  <a:lnTo>
                    <a:pt x="23" y="91"/>
                  </a:lnTo>
                  <a:lnTo>
                    <a:pt x="9" y="79"/>
                  </a:lnTo>
                  <a:lnTo>
                    <a:pt x="2" y="63"/>
                  </a:lnTo>
                  <a:lnTo>
                    <a:pt x="0" y="51"/>
                  </a:lnTo>
                  <a:lnTo>
                    <a:pt x="0" y="38"/>
                  </a:lnTo>
                  <a:lnTo>
                    <a:pt x="4" y="24"/>
                  </a:lnTo>
                  <a:lnTo>
                    <a:pt x="13" y="14"/>
                  </a:lnTo>
                  <a:lnTo>
                    <a:pt x="23" y="7"/>
                  </a:lnTo>
                  <a:lnTo>
                    <a:pt x="37" y="2"/>
                  </a:lnTo>
                  <a:lnTo>
                    <a:pt x="48" y="0"/>
                  </a:lnTo>
                  <a:lnTo>
                    <a:pt x="58" y="0"/>
                  </a:lnTo>
                  <a:lnTo>
                    <a:pt x="68" y="4"/>
                  </a:lnTo>
                  <a:lnTo>
                    <a:pt x="78" y="9"/>
                  </a:lnTo>
                  <a:lnTo>
                    <a:pt x="85" y="14"/>
                  </a:lnTo>
                  <a:lnTo>
                    <a:pt x="91" y="21"/>
                  </a:lnTo>
                  <a:lnTo>
                    <a:pt x="99" y="36"/>
                  </a:lnTo>
                  <a:lnTo>
                    <a:pt x="101" y="50"/>
                  </a:lnTo>
                  <a:lnTo>
                    <a:pt x="99" y="63"/>
                  </a:lnTo>
                  <a:lnTo>
                    <a:pt x="95" y="75"/>
                  </a:lnTo>
                  <a:lnTo>
                    <a:pt x="87" y="86"/>
                  </a:lnTo>
                  <a:lnTo>
                    <a:pt x="78" y="92"/>
                  </a:lnTo>
                  <a:lnTo>
                    <a:pt x="66" y="97"/>
                  </a:lnTo>
                  <a:close/>
                  <a:moveTo>
                    <a:pt x="66" y="89"/>
                  </a:moveTo>
                  <a:lnTo>
                    <a:pt x="72" y="87"/>
                  </a:lnTo>
                  <a:lnTo>
                    <a:pt x="78" y="84"/>
                  </a:lnTo>
                  <a:lnTo>
                    <a:pt x="81" y="79"/>
                  </a:lnTo>
                  <a:lnTo>
                    <a:pt x="83" y="70"/>
                  </a:lnTo>
                  <a:lnTo>
                    <a:pt x="83" y="62"/>
                  </a:lnTo>
                  <a:lnTo>
                    <a:pt x="81" y="50"/>
                  </a:lnTo>
                  <a:lnTo>
                    <a:pt x="74" y="33"/>
                  </a:lnTo>
                  <a:lnTo>
                    <a:pt x="68" y="26"/>
                  </a:lnTo>
                  <a:lnTo>
                    <a:pt x="62" y="19"/>
                  </a:lnTo>
                  <a:lnTo>
                    <a:pt x="54" y="14"/>
                  </a:lnTo>
                  <a:lnTo>
                    <a:pt x="48" y="11"/>
                  </a:lnTo>
                  <a:lnTo>
                    <a:pt x="41" y="9"/>
                  </a:lnTo>
                  <a:lnTo>
                    <a:pt x="33" y="11"/>
                  </a:lnTo>
                  <a:lnTo>
                    <a:pt x="25" y="14"/>
                  </a:lnTo>
                  <a:lnTo>
                    <a:pt x="19" y="22"/>
                  </a:lnTo>
                  <a:lnTo>
                    <a:pt x="17" y="34"/>
                  </a:lnTo>
                  <a:lnTo>
                    <a:pt x="17" y="43"/>
                  </a:lnTo>
                  <a:lnTo>
                    <a:pt x="19" y="51"/>
                  </a:lnTo>
                  <a:lnTo>
                    <a:pt x="29" y="72"/>
                  </a:lnTo>
                  <a:lnTo>
                    <a:pt x="37" y="79"/>
                  </a:lnTo>
                  <a:lnTo>
                    <a:pt x="44" y="86"/>
                  </a:lnTo>
                  <a:lnTo>
                    <a:pt x="48" y="89"/>
                  </a:lnTo>
                  <a:lnTo>
                    <a:pt x="54" y="91"/>
                  </a:lnTo>
                  <a:lnTo>
                    <a:pt x="66" y="89"/>
                  </a:lnTo>
                  <a:close/>
                </a:path>
              </a:pathLst>
            </a:custGeom>
            <a:solidFill>
              <a:srgbClr val="000000"/>
            </a:solidFill>
            <a:ln w="9525">
              <a:solidFill>
                <a:srgbClr val="000000"/>
              </a:solidFill>
              <a:prstDash val="solid"/>
              <a:round/>
              <a:headEnd/>
              <a:tailEnd/>
            </a:ln>
          </p:spPr>
          <p:txBody>
            <a:bodyPr/>
            <a:lstStyle/>
            <a:p>
              <a:endParaRPr lang="en-US"/>
            </a:p>
          </p:txBody>
        </p:sp>
        <p:sp>
          <p:nvSpPr>
            <p:cNvPr id="26992" name="Freeform 382"/>
            <p:cNvSpPr>
              <a:spLocks/>
            </p:cNvSpPr>
            <p:nvPr/>
          </p:nvSpPr>
          <p:spPr bwMode="auto">
            <a:xfrm>
              <a:off x="3750" y="3493"/>
              <a:ext cx="38" cy="52"/>
            </a:xfrm>
            <a:custGeom>
              <a:avLst/>
              <a:gdLst>
                <a:gd name="T0" fmla="*/ 45 w 76"/>
                <a:gd name="T1" fmla="*/ 99 h 106"/>
                <a:gd name="T2" fmla="*/ 39 w 76"/>
                <a:gd name="T3" fmla="*/ 78 h 106"/>
                <a:gd name="T4" fmla="*/ 35 w 76"/>
                <a:gd name="T5" fmla="*/ 89 h 106"/>
                <a:gd name="T6" fmla="*/ 29 w 76"/>
                <a:gd name="T7" fmla="*/ 97 h 106"/>
                <a:gd name="T8" fmla="*/ 23 w 76"/>
                <a:gd name="T9" fmla="*/ 102 h 106"/>
                <a:gd name="T10" fmla="*/ 17 w 76"/>
                <a:gd name="T11" fmla="*/ 106 h 106"/>
                <a:gd name="T12" fmla="*/ 12 w 76"/>
                <a:gd name="T13" fmla="*/ 106 h 106"/>
                <a:gd name="T14" fmla="*/ 6 w 76"/>
                <a:gd name="T15" fmla="*/ 104 h 106"/>
                <a:gd name="T16" fmla="*/ 4 w 76"/>
                <a:gd name="T17" fmla="*/ 101 h 106"/>
                <a:gd name="T18" fmla="*/ 0 w 76"/>
                <a:gd name="T19" fmla="*/ 97 h 106"/>
                <a:gd name="T20" fmla="*/ 0 w 76"/>
                <a:gd name="T21" fmla="*/ 94 h 106"/>
                <a:gd name="T22" fmla="*/ 2 w 76"/>
                <a:gd name="T23" fmla="*/ 90 h 106"/>
                <a:gd name="T24" fmla="*/ 4 w 76"/>
                <a:gd name="T25" fmla="*/ 89 h 106"/>
                <a:gd name="T26" fmla="*/ 8 w 76"/>
                <a:gd name="T27" fmla="*/ 85 h 106"/>
                <a:gd name="T28" fmla="*/ 12 w 76"/>
                <a:gd name="T29" fmla="*/ 85 h 106"/>
                <a:gd name="T30" fmla="*/ 17 w 76"/>
                <a:gd name="T31" fmla="*/ 87 h 106"/>
                <a:gd name="T32" fmla="*/ 21 w 76"/>
                <a:gd name="T33" fmla="*/ 89 h 106"/>
                <a:gd name="T34" fmla="*/ 25 w 76"/>
                <a:gd name="T35" fmla="*/ 89 h 106"/>
                <a:gd name="T36" fmla="*/ 27 w 76"/>
                <a:gd name="T37" fmla="*/ 89 h 106"/>
                <a:gd name="T38" fmla="*/ 29 w 76"/>
                <a:gd name="T39" fmla="*/ 87 h 106"/>
                <a:gd name="T40" fmla="*/ 33 w 76"/>
                <a:gd name="T41" fmla="*/ 80 h 106"/>
                <a:gd name="T42" fmla="*/ 37 w 76"/>
                <a:gd name="T43" fmla="*/ 72 h 106"/>
                <a:gd name="T44" fmla="*/ 23 w 76"/>
                <a:gd name="T45" fmla="*/ 27 h 106"/>
                <a:gd name="T46" fmla="*/ 21 w 76"/>
                <a:gd name="T47" fmla="*/ 22 h 106"/>
                <a:gd name="T48" fmla="*/ 19 w 76"/>
                <a:gd name="T49" fmla="*/ 17 h 106"/>
                <a:gd name="T50" fmla="*/ 15 w 76"/>
                <a:gd name="T51" fmla="*/ 15 h 106"/>
                <a:gd name="T52" fmla="*/ 12 w 76"/>
                <a:gd name="T53" fmla="*/ 14 h 106"/>
                <a:gd name="T54" fmla="*/ 8 w 76"/>
                <a:gd name="T55" fmla="*/ 14 h 106"/>
                <a:gd name="T56" fmla="*/ 2 w 76"/>
                <a:gd name="T57" fmla="*/ 14 h 106"/>
                <a:gd name="T58" fmla="*/ 0 w 76"/>
                <a:gd name="T59" fmla="*/ 10 h 106"/>
                <a:gd name="T60" fmla="*/ 52 w 76"/>
                <a:gd name="T61" fmla="*/ 0 h 106"/>
                <a:gd name="T62" fmla="*/ 54 w 76"/>
                <a:gd name="T63" fmla="*/ 3 h 106"/>
                <a:gd name="T64" fmla="*/ 47 w 76"/>
                <a:gd name="T65" fmla="*/ 5 h 106"/>
                <a:gd name="T66" fmla="*/ 43 w 76"/>
                <a:gd name="T67" fmla="*/ 9 h 106"/>
                <a:gd name="T68" fmla="*/ 41 w 76"/>
                <a:gd name="T69" fmla="*/ 12 h 106"/>
                <a:gd name="T70" fmla="*/ 41 w 76"/>
                <a:gd name="T71" fmla="*/ 14 h 106"/>
                <a:gd name="T72" fmla="*/ 41 w 76"/>
                <a:gd name="T73" fmla="*/ 17 h 106"/>
                <a:gd name="T74" fmla="*/ 43 w 76"/>
                <a:gd name="T75" fmla="*/ 24 h 106"/>
                <a:gd name="T76" fmla="*/ 52 w 76"/>
                <a:gd name="T77" fmla="*/ 58 h 106"/>
                <a:gd name="T78" fmla="*/ 56 w 76"/>
                <a:gd name="T79" fmla="*/ 70 h 106"/>
                <a:gd name="T80" fmla="*/ 56 w 76"/>
                <a:gd name="T81" fmla="*/ 75 h 106"/>
                <a:gd name="T82" fmla="*/ 58 w 76"/>
                <a:gd name="T83" fmla="*/ 77 h 106"/>
                <a:gd name="T84" fmla="*/ 60 w 76"/>
                <a:gd name="T85" fmla="*/ 78 h 106"/>
                <a:gd name="T86" fmla="*/ 62 w 76"/>
                <a:gd name="T87" fmla="*/ 80 h 106"/>
                <a:gd name="T88" fmla="*/ 64 w 76"/>
                <a:gd name="T89" fmla="*/ 82 h 106"/>
                <a:gd name="T90" fmla="*/ 66 w 76"/>
                <a:gd name="T91" fmla="*/ 80 h 106"/>
                <a:gd name="T92" fmla="*/ 70 w 76"/>
                <a:gd name="T93" fmla="*/ 80 h 106"/>
                <a:gd name="T94" fmla="*/ 74 w 76"/>
                <a:gd name="T95" fmla="*/ 78 h 106"/>
                <a:gd name="T96" fmla="*/ 76 w 76"/>
                <a:gd name="T97" fmla="*/ 80 h 106"/>
                <a:gd name="T98" fmla="*/ 48 w 76"/>
                <a:gd name="T99" fmla="*/ 99 h 106"/>
                <a:gd name="T100" fmla="*/ 45 w 76"/>
                <a:gd name="T101" fmla="*/ 99 h 10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6"/>
                <a:gd name="T154" fmla="*/ 0 h 106"/>
                <a:gd name="T155" fmla="*/ 76 w 76"/>
                <a:gd name="T156" fmla="*/ 106 h 10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6" h="106">
                  <a:moveTo>
                    <a:pt x="45" y="99"/>
                  </a:moveTo>
                  <a:lnTo>
                    <a:pt x="39" y="78"/>
                  </a:lnTo>
                  <a:lnTo>
                    <a:pt x="35" y="89"/>
                  </a:lnTo>
                  <a:lnTo>
                    <a:pt x="29" y="97"/>
                  </a:lnTo>
                  <a:lnTo>
                    <a:pt x="23" y="102"/>
                  </a:lnTo>
                  <a:lnTo>
                    <a:pt x="17" y="106"/>
                  </a:lnTo>
                  <a:lnTo>
                    <a:pt x="12" y="106"/>
                  </a:lnTo>
                  <a:lnTo>
                    <a:pt x="6" y="104"/>
                  </a:lnTo>
                  <a:lnTo>
                    <a:pt x="4" y="101"/>
                  </a:lnTo>
                  <a:lnTo>
                    <a:pt x="0" y="97"/>
                  </a:lnTo>
                  <a:lnTo>
                    <a:pt x="0" y="94"/>
                  </a:lnTo>
                  <a:lnTo>
                    <a:pt x="2" y="90"/>
                  </a:lnTo>
                  <a:lnTo>
                    <a:pt x="4" y="89"/>
                  </a:lnTo>
                  <a:lnTo>
                    <a:pt x="8" y="85"/>
                  </a:lnTo>
                  <a:lnTo>
                    <a:pt x="12" y="85"/>
                  </a:lnTo>
                  <a:lnTo>
                    <a:pt x="17" y="87"/>
                  </a:lnTo>
                  <a:lnTo>
                    <a:pt x="21" y="89"/>
                  </a:lnTo>
                  <a:lnTo>
                    <a:pt x="25" y="89"/>
                  </a:lnTo>
                  <a:lnTo>
                    <a:pt x="27" y="89"/>
                  </a:lnTo>
                  <a:lnTo>
                    <a:pt x="29" y="87"/>
                  </a:lnTo>
                  <a:lnTo>
                    <a:pt x="33" y="80"/>
                  </a:lnTo>
                  <a:lnTo>
                    <a:pt x="37" y="72"/>
                  </a:lnTo>
                  <a:lnTo>
                    <a:pt x="23" y="27"/>
                  </a:lnTo>
                  <a:lnTo>
                    <a:pt x="21" y="22"/>
                  </a:lnTo>
                  <a:lnTo>
                    <a:pt x="19" y="17"/>
                  </a:lnTo>
                  <a:lnTo>
                    <a:pt x="15" y="15"/>
                  </a:lnTo>
                  <a:lnTo>
                    <a:pt x="12" y="14"/>
                  </a:lnTo>
                  <a:lnTo>
                    <a:pt x="8" y="14"/>
                  </a:lnTo>
                  <a:lnTo>
                    <a:pt x="2" y="14"/>
                  </a:lnTo>
                  <a:lnTo>
                    <a:pt x="0" y="10"/>
                  </a:lnTo>
                  <a:lnTo>
                    <a:pt x="52" y="0"/>
                  </a:lnTo>
                  <a:lnTo>
                    <a:pt x="54" y="3"/>
                  </a:lnTo>
                  <a:lnTo>
                    <a:pt x="47" y="5"/>
                  </a:lnTo>
                  <a:lnTo>
                    <a:pt x="43" y="9"/>
                  </a:lnTo>
                  <a:lnTo>
                    <a:pt x="41" y="12"/>
                  </a:lnTo>
                  <a:lnTo>
                    <a:pt x="41" y="14"/>
                  </a:lnTo>
                  <a:lnTo>
                    <a:pt x="41" y="17"/>
                  </a:lnTo>
                  <a:lnTo>
                    <a:pt x="43" y="24"/>
                  </a:lnTo>
                  <a:lnTo>
                    <a:pt x="52" y="58"/>
                  </a:lnTo>
                  <a:lnTo>
                    <a:pt x="56" y="70"/>
                  </a:lnTo>
                  <a:lnTo>
                    <a:pt x="56" y="75"/>
                  </a:lnTo>
                  <a:lnTo>
                    <a:pt x="58" y="77"/>
                  </a:lnTo>
                  <a:lnTo>
                    <a:pt x="60" y="78"/>
                  </a:lnTo>
                  <a:lnTo>
                    <a:pt x="62" y="80"/>
                  </a:lnTo>
                  <a:lnTo>
                    <a:pt x="64" y="82"/>
                  </a:lnTo>
                  <a:lnTo>
                    <a:pt x="66" y="80"/>
                  </a:lnTo>
                  <a:lnTo>
                    <a:pt x="70" y="80"/>
                  </a:lnTo>
                  <a:lnTo>
                    <a:pt x="74" y="78"/>
                  </a:lnTo>
                  <a:lnTo>
                    <a:pt x="76" y="80"/>
                  </a:lnTo>
                  <a:lnTo>
                    <a:pt x="48" y="99"/>
                  </a:lnTo>
                  <a:lnTo>
                    <a:pt x="45" y="99"/>
                  </a:lnTo>
                  <a:close/>
                </a:path>
              </a:pathLst>
            </a:custGeom>
            <a:solidFill>
              <a:srgbClr val="000000"/>
            </a:solidFill>
            <a:ln w="9525">
              <a:solidFill>
                <a:srgbClr val="000000"/>
              </a:solidFill>
              <a:prstDash val="solid"/>
              <a:round/>
              <a:headEnd/>
              <a:tailEnd/>
            </a:ln>
          </p:spPr>
          <p:txBody>
            <a:bodyPr/>
            <a:lstStyle/>
            <a:p>
              <a:endParaRPr lang="en-US"/>
            </a:p>
          </p:txBody>
        </p:sp>
        <p:sp>
          <p:nvSpPr>
            <p:cNvPr id="26993" name="Freeform 383"/>
            <p:cNvSpPr>
              <a:spLocks noEditPoints="1"/>
            </p:cNvSpPr>
            <p:nvPr/>
          </p:nvSpPr>
          <p:spPr bwMode="auto">
            <a:xfrm>
              <a:off x="3692" y="3502"/>
              <a:ext cx="52" cy="50"/>
            </a:xfrm>
            <a:custGeom>
              <a:avLst/>
              <a:gdLst>
                <a:gd name="T0" fmla="*/ 47 w 103"/>
                <a:gd name="T1" fmla="*/ 10 h 100"/>
                <a:gd name="T2" fmla="*/ 59 w 103"/>
                <a:gd name="T3" fmla="*/ 3 h 100"/>
                <a:gd name="T4" fmla="*/ 76 w 103"/>
                <a:gd name="T5" fmla="*/ 0 h 100"/>
                <a:gd name="T6" fmla="*/ 92 w 103"/>
                <a:gd name="T7" fmla="*/ 10 h 100"/>
                <a:gd name="T8" fmla="*/ 95 w 103"/>
                <a:gd name="T9" fmla="*/ 25 h 100"/>
                <a:gd name="T10" fmla="*/ 90 w 103"/>
                <a:gd name="T11" fmla="*/ 39 h 100"/>
                <a:gd name="T12" fmla="*/ 68 w 103"/>
                <a:gd name="T13" fmla="*/ 56 h 100"/>
                <a:gd name="T14" fmla="*/ 47 w 103"/>
                <a:gd name="T15" fmla="*/ 71 h 100"/>
                <a:gd name="T16" fmla="*/ 55 w 103"/>
                <a:gd name="T17" fmla="*/ 87 h 100"/>
                <a:gd name="T18" fmla="*/ 64 w 103"/>
                <a:gd name="T19" fmla="*/ 92 h 100"/>
                <a:gd name="T20" fmla="*/ 78 w 103"/>
                <a:gd name="T21" fmla="*/ 90 h 100"/>
                <a:gd name="T22" fmla="*/ 86 w 103"/>
                <a:gd name="T23" fmla="*/ 82 h 100"/>
                <a:gd name="T24" fmla="*/ 84 w 103"/>
                <a:gd name="T25" fmla="*/ 71 h 100"/>
                <a:gd name="T26" fmla="*/ 84 w 103"/>
                <a:gd name="T27" fmla="*/ 65 h 100"/>
                <a:gd name="T28" fmla="*/ 92 w 103"/>
                <a:gd name="T29" fmla="*/ 61 h 100"/>
                <a:gd name="T30" fmla="*/ 97 w 103"/>
                <a:gd name="T31" fmla="*/ 63 h 100"/>
                <a:gd name="T32" fmla="*/ 103 w 103"/>
                <a:gd name="T33" fmla="*/ 70 h 100"/>
                <a:gd name="T34" fmla="*/ 95 w 103"/>
                <a:gd name="T35" fmla="*/ 87 h 100"/>
                <a:gd name="T36" fmla="*/ 86 w 103"/>
                <a:gd name="T37" fmla="*/ 94 h 100"/>
                <a:gd name="T38" fmla="*/ 57 w 103"/>
                <a:gd name="T39" fmla="*/ 100 h 100"/>
                <a:gd name="T40" fmla="*/ 39 w 103"/>
                <a:gd name="T41" fmla="*/ 95 h 100"/>
                <a:gd name="T42" fmla="*/ 33 w 103"/>
                <a:gd name="T43" fmla="*/ 88 h 100"/>
                <a:gd name="T44" fmla="*/ 29 w 103"/>
                <a:gd name="T45" fmla="*/ 73 h 100"/>
                <a:gd name="T46" fmla="*/ 20 w 103"/>
                <a:gd name="T47" fmla="*/ 32 h 100"/>
                <a:gd name="T48" fmla="*/ 16 w 103"/>
                <a:gd name="T49" fmla="*/ 25 h 100"/>
                <a:gd name="T50" fmla="*/ 14 w 103"/>
                <a:gd name="T51" fmla="*/ 24 h 100"/>
                <a:gd name="T52" fmla="*/ 10 w 103"/>
                <a:gd name="T53" fmla="*/ 24 h 100"/>
                <a:gd name="T54" fmla="*/ 6 w 103"/>
                <a:gd name="T55" fmla="*/ 27 h 100"/>
                <a:gd name="T56" fmla="*/ 0 w 103"/>
                <a:gd name="T57" fmla="*/ 27 h 100"/>
                <a:gd name="T58" fmla="*/ 14 w 103"/>
                <a:gd name="T59" fmla="*/ 10 h 100"/>
                <a:gd name="T60" fmla="*/ 26 w 103"/>
                <a:gd name="T61" fmla="*/ 8 h 100"/>
                <a:gd name="T62" fmla="*/ 33 w 103"/>
                <a:gd name="T63" fmla="*/ 13 h 100"/>
                <a:gd name="T64" fmla="*/ 35 w 103"/>
                <a:gd name="T65" fmla="*/ 20 h 100"/>
                <a:gd name="T66" fmla="*/ 45 w 103"/>
                <a:gd name="T67" fmla="*/ 61 h 100"/>
                <a:gd name="T68" fmla="*/ 59 w 103"/>
                <a:gd name="T69" fmla="*/ 54 h 100"/>
                <a:gd name="T70" fmla="*/ 72 w 103"/>
                <a:gd name="T71" fmla="*/ 44 h 100"/>
                <a:gd name="T72" fmla="*/ 78 w 103"/>
                <a:gd name="T73" fmla="*/ 32 h 100"/>
                <a:gd name="T74" fmla="*/ 74 w 103"/>
                <a:gd name="T75" fmla="*/ 20 h 100"/>
                <a:gd name="T76" fmla="*/ 64 w 103"/>
                <a:gd name="T77" fmla="*/ 13 h 100"/>
                <a:gd name="T78" fmla="*/ 49 w 103"/>
                <a:gd name="T79" fmla="*/ 19 h 100"/>
                <a:gd name="T80" fmla="*/ 37 w 103"/>
                <a:gd name="T81" fmla="*/ 27 h 1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
                <a:gd name="T124" fmla="*/ 0 h 100"/>
                <a:gd name="T125" fmla="*/ 103 w 103"/>
                <a:gd name="T126" fmla="*/ 100 h 1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 h="100">
                  <a:moveTo>
                    <a:pt x="35" y="20"/>
                  </a:moveTo>
                  <a:lnTo>
                    <a:pt x="47" y="10"/>
                  </a:lnTo>
                  <a:lnTo>
                    <a:pt x="53" y="5"/>
                  </a:lnTo>
                  <a:lnTo>
                    <a:pt x="59" y="3"/>
                  </a:lnTo>
                  <a:lnTo>
                    <a:pt x="66" y="0"/>
                  </a:lnTo>
                  <a:lnTo>
                    <a:pt x="76" y="0"/>
                  </a:lnTo>
                  <a:lnTo>
                    <a:pt x="84" y="3"/>
                  </a:lnTo>
                  <a:lnTo>
                    <a:pt x="92" y="10"/>
                  </a:lnTo>
                  <a:lnTo>
                    <a:pt x="95" y="19"/>
                  </a:lnTo>
                  <a:lnTo>
                    <a:pt x="95" y="25"/>
                  </a:lnTo>
                  <a:lnTo>
                    <a:pt x="95" y="31"/>
                  </a:lnTo>
                  <a:lnTo>
                    <a:pt x="90" y="39"/>
                  </a:lnTo>
                  <a:lnTo>
                    <a:pt x="82" y="48"/>
                  </a:lnTo>
                  <a:lnTo>
                    <a:pt x="68" y="56"/>
                  </a:lnTo>
                  <a:lnTo>
                    <a:pt x="47" y="68"/>
                  </a:lnTo>
                  <a:lnTo>
                    <a:pt x="47" y="71"/>
                  </a:lnTo>
                  <a:lnTo>
                    <a:pt x="51" y="83"/>
                  </a:lnTo>
                  <a:lnTo>
                    <a:pt x="55" y="87"/>
                  </a:lnTo>
                  <a:lnTo>
                    <a:pt x="57" y="88"/>
                  </a:lnTo>
                  <a:lnTo>
                    <a:pt x="64" y="92"/>
                  </a:lnTo>
                  <a:lnTo>
                    <a:pt x="72" y="92"/>
                  </a:lnTo>
                  <a:lnTo>
                    <a:pt x="78" y="90"/>
                  </a:lnTo>
                  <a:lnTo>
                    <a:pt x="82" y="87"/>
                  </a:lnTo>
                  <a:lnTo>
                    <a:pt x="86" y="82"/>
                  </a:lnTo>
                  <a:lnTo>
                    <a:pt x="86" y="78"/>
                  </a:lnTo>
                  <a:lnTo>
                    <a:pt x="84" y="71"/>
                  </a:lnTo>
                  <a:lnTo>
                    <a:pt x="84" y="68"/>
                  </a:lnTo>
                  <a:lnTo>
                    <a:pt x="84" y="65"/>
                  </a:lnTo>
                  <a:lnTo>
                    <a:pt x="88" y="63"/>
                  </a:lnTo>
                  <a:lnTo>
                    <a:pt x="92" y="61"/>
                  </a:lnTo>
                  <a:lnTo>
                    <a:pt x="95" y="61"/>
                  </a:lnTo>
                  <a:lnTo>
                    <a:pt x="97" y="63"/>
                  </a:lnTo>
                  <a:lnTo>
                    <a:pt x="101" y="65"/>
                  </a:lnTo>
                  <a:lnTo>
                    <a:pt x="103" y="70"/>
                  </a:lnTo>
                  <a:lnTo>
                    <a:pt x="101" y="78"/>
                  </a:lnTo>
                  <a:lnTo>
                    <a:pt x="95" y="87"/>
                  </a:lnTo>
                  <a:lnTo>
                    <a:pt x="92" y="90"/>
                  </a:lnTo>
                  <a:lnTo>
                    <a:pt x="86" y="94"/>
                  </a:lnTo>
                  <a:lnTo>
                    <a:pt x="70" y="99"/>
                  </a:lnTo>
                  <a:lnTo>
                    <a:pt x="57" y="100"/>
                  </a:lnTo>
                  <a:lnTo>
                    <a:pt x="47" y="99"/>
                  </a:lnTo>
                  <a:lnTo>
                    <a:pt x="39" y="95"/>
                  </a:lnTo>
                  <a:lnTo>
                    <a:pt x="35" y="90"/>
                  </a:lnTo>
                  <a:lnTo>
                    <a:pt x="33" y="88"/>
                  </a:lnTo>
                  <a:lnTo>
                    <a:pt x="33" y="85"/>
                  </a:lnTo>
                  <a:lnTo>
                    <a:pt x="29" y="73"/>
                  </a:lnTo>
                  <a:lnTo>
                    <a:pt x="22" y="42"/>
                  </a:lnTo>
                  <a:lnTo>
                    <a:pt x="20" y="32"/>
                  </a:lnTo>
                  <a:lnTo>
                    <a:pt x="18" y="27"/>
                  </a:lnTo>
                  <a:lnTo>
                    <a:pt x="16" y="25"/>
                  </a:lnTo>
                  <a:lnTo>
                    <a:pt x="14" y="24"/>
                  </a:lnTo>
                  <a:lnTo>
                    <a:pt x="12" y="24"/>
                  </a:lnTo>
                  <a:lnTo>
                    <a:pt x="10" y="24"/>
                  </a:lnTo>
                  <a:lnTo>
                    <a:pt x="8" y="24"/>
                  </a:lnTo>
                  <a:lnTo>
                    <a:pt x="6" y="27"/>
                  </a:lnTo>
                  <a:lnTo>
                    <a:pt x="0" y="34"/>
                  </a:lnTo>
                  <a:lnTo>
                    <a:pt x="0" y="27"/>
                  </a:lnTo>
                  <a:lnTo>
                    <a:pt x="10" y="15"/>
                  </a:lnTo>
                  <a:lnTo>
                    <a:pt x="14" y="10"/>
                  </a:lnTo>
                  <a:lnTo>
                    <a:pt x="20" y="8"/>
                  </a:lnTo>
                  <a:lnTo>
                    <a:pt x="26" y="8"/>
                  </a:lnTo>
                  <a:lnTo>
                    <a:pt x="29" y="10"/>
                  </a:lnTo>
                  <a:lnTo>
                    <a:pt x="33" y="13"/>
                  </a:lnTo>
                  <a:lnTo>
                    <a:pt x="35" y="20"/>
                  </a:lnTo>
                  <a:close/>
                  <a:moveTo>
                    <a:pt x="37" y="27"/>
                  </a:moveTo>
                  <a:lnTo>
                    <a:pt x="45" y="61"/>
                  </a:lnTo>
                  <a:lnTo>
                    <a:pt x="53" y="58"/>
                  </a:lnTo>
                  <a:lnTo>
                    <a:pt x="59" y="54"/>
                  </a:lnTo>
                  <a:lnTo>
                    <a:pt x="66" y="49"/>
                  </a:lnTo>
                  <a:lnTo>
                    <a:pt x="72" y="44"/>
                  </a:lnTo>
                  <a:lnTo>
                    <a:pt x="76" y="39"/>
                  </a:lnTo>
                  <a:lnTo>
                    <a:pt x="78" y="32"/>
                  </a:lnTo>
                  <a:lnTo>
                    <a:pt x="78" y="27"/>
                  </a:lnTo>
                  <a:lnTo>
                    <a:pt x="74" y="20"/>
                  </a:lnTo>
                  <a:lnTo>
                    <a:pt x="70" y="17"/>
                  </a:lnTo>
                  <a:lnTo>
                    <a:pt x="64" y="13"/>
                  </a:lnTo>
                  <a:lnTo>
                    <a:pt x="59" y="13"/>
                  </a:lnTo>
                  <a:lnTo>
                    <a:pt x="49" y="19"/>
                  </a:lnTo>
                  <a:lnTo>
                    <a:pt x="43" y="22"/>
                  </a:lnTo>
                  <a:lnTo>
                    <a:pt x="37" y="27"/>
                  </a:lnTo>
                  <a:close/>
                </a:path>
              </a:pathLst>
            </a:custGeom>
            <a:solidFill>
              <a:srgbClr val="000000"/>
            </a:solidFill>
            <a:ln w="9525">
              <a:solidFill>
                <a:srgbClr val="000000"/>
              </a:solidFill>
              <a:prstDash val="solid"/>
              <a:round/>
              <a:headEnd/>
              <a:tailEnd/>
            </a:ln>
          </p:spPr>
          <p:txBody>
            <a:bodyPr/>
            <a:lstStyle/>
            <a:p>
              <a:endParaRPr lang="en-US"/>
            </a:p>
          </p:txBody>
        </p:sp>
        <p:sp>
          <p:nvSpPr>
            <p:cNvPr id="26994" name="Freeform 384"/>
            <p:cNvSpPr>
              <a:spLocks/>
            </p:cNvSpPr>
            <p:nvPr/>
          </p:nvSpPr>
          <p:spPr bwMode="auto">
            <a:xfrm>
              <a:off x="3661" y="3511"/>
              <a:ext cx="37" cy="61"/>
            </a:xfrm>
            <a:custGeom>
              <a:avLst/>
              <a:gdLst>
                <a:gd name="T0" fmla="*/ 45 w 74"/>
                <a:gd name="T1" fmla="*/ 121 h 121"/>
                <a:gd name="T2" fmla="*/ 41 w 74"/>
                <a:gd name="T3" fmla="*/ 92 h 121"/>
                <a:gd name="T4" fmla="*/ 16 w 74"/>
                <a:gd name="T5" fmla="*/ 95 h 121"/>
                <a:gd name="T6" fmla="*/ 14 w 74"/>
                <a:gd name="T7" fmla="*/ 88 h 121"/>
                <a:gd name="T8" fmla="*/ 39 w 74"/>
                <a:gd name="T9" fmla="*/ 85 h 121"/>
                <a:gd name="T10" fmla="*/ 27 w 74"/>
                <a:gd name="T11" fmla="*/ 25 h 121"/>
                <a:gd name="T12" fmla="*/ 25 w 74"/>
                <a:gd name="T13" fmla="*/ 18 h 121"/>
                <a:gd name="T14" fmla="*/ 23 w 74"/>
                <a:gd name="T15" fmla="*/ 13 h 121"/>
                <a:gd name="T16" fmla="*/ 19 w 74"/>
                <a:gd name="T17" fmla="*/ 12 h 121"/>
                <a:gd name="T18" fmla="*/ 16 w 74"/>
                <a:gd name="T19" fmla="*/ 12 h 121"/>
                <a:gd name="T20" fmla="*/ 12 w 74"/>
                <a:gd name="T21" fmla="*/ 13 h 121"/>
                <a:gd name="T22" fmla="*/ 8 w 74"/>
                <a:gd name="T23" fmla="*/ 15 h 121"/>
                <a:gd name="T24" fmla="*/ 6 w 74"/>
                <a:gd name="T25" fmla="*/ 18 h 121"/>
                <a:gd name="T26" fmla="*/ 4 w 74"/>
                <a:gd name="T27" fmla="*/ 22 h 121"/>
                <a:gd name="T28" fmla="*/ 0 w 74"/>
                <a:gd name="T29" fmla="*/ 22 h 121"/>
                <a:gd name="T30" fmla="*/ 2 w 74"/>
                <a:gd name="T31" fmla="*/ 13 h 121"/>
                <a:gd name="T32" fmla="*/ 8 w 74"/>
                <a:gd name="T33" fmla="*/ 6 h 121"/>
                <a:gd name="T34" fmla="*/ 16 w 74"/>
                <a:gd name="T35" fmla="*/ 1 h 121"/>
                <a:gd name="T36" fmla="*/ 21 w 74"/>
                <a:gd name="T37" fmla="*/ 0 h 121"/>
                <a:gd name="T38" fmla="*/ 27 w 74"/>
                <a:gd name="T39" fmla="*/ 0 h 121"/>
                <a:gd name="T40" fmla="*/ 33 w 74"/>
                <a:gd name="T41" fmla="*/ 0 h 121"/>
                <a:gd name="T42" fmla="*/ 37 w 74"/>
                <a:gd name="T43" fmla="*/ 3 h 121"/>
                <a:gd name="T44" fmla="*/ 41 w 74"/>
                <a:gd name="T45" fmla="*/ 6 h 121"/>
                <a:gd name="T46" fmla="*/ 45 w 74"/>
                <a:gd name="T47" fmla="*/ 12 h 121"/>
                <a:gd name="T48" fmla="*/ 47 w 74"/>
                <a:gd name="T49" fmla="*/ 20 h 121"/>
                <a:gd name="T50" fmla="*/ 58 w 74"/>
                <a:gd name="T51" fmla="*/ 81 h 121"/>
                <a:gd name="T52" fmla="*/ 74 w 74"/>
                <a:gd name="T53" fmla="*/ 80 h 121"/>
                <a:gd name="T54" fmla="*/ 74 w 74"/>
                <a:gd name="T55" fmla="*/ 83 h 121"/>
                <a:gd name="T56" fmla="*/ 68 w 74"/>
                <a:gd name="T57" fmla="*/ 87 h 121"/>
                <a:gd name="T58" fmla="*/ 62 w 74"/>
                <a:gd name="T59" fmla="*/ 92 h 121"/>
                <a:gd name="T60" fmla="*/ 58 w 74"/>
                <a:gd name="T61" fmla="*/ 98 h 121"/>
                <a:gd name="T62" fmla="*/ 54 w 74"/>
                <a:gd name="T63" fmla="*/ 105 h 121"/>
                <a:gd name="T64" fmla="*/ 53 w 74"/>
                <a:gd name="T65" fmla="*/ 112 h 121"/>
                <a:gd name="T66" fmla="*/ 49 w 74"/>
                <a:gd name="T67" fmla="*/ 121 h 121"/>
                <a:gd name="T68" fmla="*/ 45 w 74"/>
                <a:gd name="T69" fmla="*/ 121 h 1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4"/>
                <a:gd name="T106" fmla="*/ 0 h 121"/>
                <a:gd name="T107" fmla="*/ 74 w 74"/>
                <a:gd name="T108" fmla="*/ 121 h 1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4" h="121">
                  <a:moveTo>
                    <a:pt x="45" y="121"/>
                  </a:moveTo>
                  <a:lnTo>
                    <a:pt x="41" y="92"/>
                  </a:lnTo>
                  <a:lnTo>
                    <a:pt x="16" y="95"/>
                  </a:lnTo>
                  <a:lnTo>
                    <a:pt x="14" y="88"/>
                  </a:lnTo>
                  <a:lnTo>
                    <a:pt x="39" y="85"/>
                  </a:lnTo>
                  <a:lnTo>
                    <a:pt x="27" y="25"/>
                  </a:lnTo>
                  <a:lnTo>
                    <a:pt x="25" y="18"/>
                  </a:lnTo>
                  <a:lnTo>
                    <a:pt x="23" y="13"/>
                  </a:lnTo>
                  <a:lnTo>
                    <a:pt x="19" y="12"/>
                  </a:lnTo>
                  <a:lnTo>
                    <a:pt x="16" y="12"/>
                  </a:lnTo>
                  <a:lnTo>
                    <a:pt x="12" y="13"/>
                  </a:lnTo>
                  <a:lnTo>
                    <a:pt x="8" y="15"/>
                  </a:lnTo>
                  <a:lnTo>
                    <a:pt x="6" y="18"/>
                  </a:lnTo>
                  <a:lnTo>
                    <a:pt x="4" y="22"/>
                  </a:lnTo>
                  <a:lnTo>
                    <a:pt x="0" y="22"/>
                  </a:lnTo>
                  <a:lnTo>
                    <a:pt x="2" y="13"/>
                  </a:lnTo>
                  <a:lnTo>
                    <a:pt x="8" y="6"/>
                  </a:lnTo>
                  <a:lnTo>
                    <a:pt x="16" y="1"/>
                  </a:lnTo>
                  <a:lnTo>
                    <a:pt x="21" y="0"/>
                  </a:lnTo>
                  <a:lnTo>
                    <a:pt x="27" y="0"/>
                  </a:lnTo>
                  <a:lnTo>
                    <a:pt x="33" y="0"/>
                  </a:lnTo>
                  <a:lnTo>
                    <a:pt x="37" y="3"/>
                  </a:lnTo>
                  <a:lnTo>
                    <a:pt x="41" y="6"/>
                  </a:lnTo>
                  <a:lnTo>
                    <a:pt x="45" y="12"/>
                  </a:lnTo>
                  <a:lnTo>
                    <a:pt x="47" y="20"/>
                  </a:lnTo>
                  <a:lnTo>
                    <a:pt x="58" y="81"/>
                  </a:lnTo>
                  <a:lnTo>
                    <a:pt x="74" y="80"/>
                  </a:lnTo>
                  <a:lnTo>
                    <a:pt x="74" y="83"/>
                  </a:lnTo>
                  <a:lnTo>
                    <a:pt x="68" y="87"/>
                  </a:lnTo>
                  <a:lnTo>
                    <a:pt x="62" y="92"/>
                  </a:lnTo>
                  <a:lnTo>
                    <a:pt x="58" y="98"/>
                  </a:lnTo>
                  <a:lnTo>
                    <a:pt x="54" y="105"/>
                  </a:lnTo>
                  <a:lnTo>
                    <a:pt x="53" y="112"/>
                  </a:lnTo>
                  <a:lnTo>
                    <a:pt x="49" y="121"/>
                  </a:lnTo>
                  <a:lnTo>
                    <a:pt x="45" y="121"/>
                  </a:lnTo>
                  <a:close/>
                </a:path>
              </a:pathLst>
            </a:custGeom>
            <a:solidFill>
              <a:srgbClr val="000000"/>
            </a:solidFill>
            <a:ln w="9525">
              <a:solidFill>
                <a:srgbClr val="000000"/>
              </a:solidFill>
              <a:prstDash val="solid"/>
              <a:round/>
              <a:headEnd/>
              <a:tailEnd/>
            </a:ln>
          </p:spPr>
          <p:txBody>
            <a:bodyPr/>
            <a:lstStyle/>
            <a:p>
              <a:endParaRPr lang="en-US"/>
            </a:p>
          </p:txBody>
        </p:sp>
        <p:sp>
          <p:nvSpPr>
            <p:cNvPr id="26995" name="Freeform 385"/>
            <p:cNvSpPr>
              <a:spLocks noEditPoints="1"/>
            </p:cNvSpPr>
            <p:nvPr/>
          </p:nvSpPr>
          <p:spPr bwMode="auto">
            <a:xfrm>
              <a:off x="3631" y="3514"/>
              <a:ext cx="32" cy="72"/>
            </a:xfrm>
            <a:custGeom>
              <a:avLst/>
              <a:gdLst>
                <a:gd name="T0" fmla="*/ 44 w 64"/>
                <a:gd name="T1" fmla="*/ 145 h 145"/>
                <a:gd name="T2" fmla="*/ 41 w 64"/>
                <a:gd name="T3" fmla="*/ 145 h 145"/>
                <a:gd name="T4" fmla="*/ 37 w 64"/>
                <a:gd name="T5" fmla="*/ 143 h 145"/>
                <a:gd name="T6" fmla="*/ 35 w 64"/>
                <a:gd name="T7" fmla="*/ 139 h 145"/>
                <a:gd name="T8" fmla="*/ 33 w 64"/>
                <a:gd name="T9" fmla="*/ 136 h 145"/>
                <a:gd name="T10" fmla="*/ 33 w 64"/>
                <a:gd name="T11" fmla="*/ 133 h 145"/>
                <a:gd name="T12" fmla="*/ 35 w 64"/>
                <a:gd name="T13" fmla="*/ 128 h 145"/>
                <a:gd name="T14" fmla="*/ 39 w 64"/>
                <a:gd name="T15" fmla="*/ 126 h 145"/>
                <a:gd name="T16" fmla="*/ 43 w 64"/>
                <a:gd name="T17" fmla="*/ 124 h 145"/>
                <a:gd name="T18" fmla="*/ 46 w 64"/>
                <a:gd name="T19" fmla="*/ 124 h 145"/>
                <a:gd name="T20" fmla="*/ 50 w 64"/>
                <a:gd name="T21" fmla="*/ 126 h 145"/>
                <a:gd name="T22" fmla="*/ 52 w 64"/>
                <a:gd name="T23" fmla="*/ 129 h 145"/>
                <a:gd name="T24" fmla="*/ 54 w 64"/>
                <a:gd name="T25" fmla="*/ 133 h 145"/>
                <a:gd name="T26" fmla="*/ 54 w 64"/>
                <a:gd name="T27" fmla="*/ 138 h 145"/>
                <a:gd name="T28" fmla="*/ 52 w 64"/>
                <a:gd name="T29" fmla="*/ 141 h 145"/>
                <a:gd name="T30" fmla="*/ 48 w 64"/>
                <a:gd name="T31" fmla="*/ 143 h 145"/>
                <a:gd name="T32" fmla="*/ 44 w 64"/>
                <a:gd name="T33" fmla="*/ 145 h 145"/>
                <a:gd name="T34" fmla="*/ 44 w 64"/>
                <a:gd name="T35" fmla="*/ 145 h 145"/>
                <a:gd name="T36" fmla="*/ 29 w 64"/>
                <a:gd name="T37" fmla="*/ 99 h 145"/>
                <a:gd name="T38" fmla="*/ 17 w 64"/>
                <a:gd name="T39" fmla="*/ 25 h 145"/>
                <a:gd name="T40" fmla="*/ 17 w 64"/>
                <a:gd name="T41" fmla="*/ 17 h 145"/>
                <a:gd name="T42" fmla="*/ 15 w 64"/>
                <a:gd name="T43" fmla="*/ 13 h 145"/>
                <a:gd name="T44" fmla="*/ 13 w 64"/>
                <a:gd name="T45" fmla="*/ 12 h 145"/>
                <a:gd name="T46" fmla="*/ 9 w 64"/>
                <a:gd name="T47" fmla="*/ 10 h 145"/>
                <a:gd name="T48" fmla="*/ 6 w 64"/>
                <a:gd name="T49" fmla="*/ 8 h 145"/>
                <a:gd name="T50" fmla="*/ 0 w 64"/>
                <a:gd name="T51" fmla="*/ 8 h 145"/>
                <a:gd name="T52" fmla="*/ 0 w 64"/>
                <a:gd name="T53" fmla="*/ 5 h 145"/>
                <a:gd name="T54" fmla="*/ 50 w 64"/>
                <a:gd name="T55" fmla="*/ 0 h 145"/>
                <a:gd name="T56" fmla="*/ 50 w 64"/>
                <a:gd name="T57" fmla="*/ 3 h 145"/>
                <a:gd name="T58" fmla="*/ 44 w 64"/>
                <a:gd name="T59" fmla="*/ 5 h 145"/>
                <a:gd name="T60" fmla="*/ 41 w 64"/>
                <a:gd name="T61" fmla="*/ 7 h 145"/>
                <a:gd name="T62" fmla="*/ 39 w 64"/>
                <a:gd name="T63" fmla="*/ 8 h 145"/>
                <a:gd name="T64" fmla="*/ 37 w 64"/>
                <a:gd name="T65" fmla="*/ 10 h 145"/>
                <a:gd name="T66" fmla="*/ 37 w 64"/>
                <a:gd name="T67" fmla="*/ 15 h 145"/>
                <a:gd name="T68" fmla="*/ 37 w 64"/>
                <a:gd name="T69" fmla="*/ 22 h 145"/>
                <a:gd name="T70" fmla="*/ 43 w 64"/>
                <a:gd name="T71" fmla="*/ 58 h 145"/>
                <a:gd name="T72" fmla="*/ 44 w 64"/>
                <a:gd name="T73" fmla="*/ 70 h 145"/>
                <a:gd name="T74" fmla="*/ 44 w 64"/>
                <a:gd name="T75" fmla="*/ 75 h 145"/>
                <a:gd name="T76" fmla="*/ 46 w 64"/>
                <a:gd name="T77" fmla="*/ 76 h 145"/>
                <a:gd name="T78" fmla="*/ 48 w 64"/>
                <a:gd name="T79" fmla="*/ 80 h 145"/>
                <a:gd name="T80" fmla="*/ 48 w 64"/>
                <a:gd name="T81" fmla="*/ 82 h 145"/>
                <a:gd name="T82" fmla="*/ 54 w 64"/>
                <a:gd name="T83" fmla="*/ 82 h 145"/>
                <a:gd name="T84" fmla="*/ 58 w 64"/>
                <a:gd name="T85" fmla="*/ 82 h 145"/>
                <a:gd name="T86" fmla="*/ 62 w 64"/>
                <a:gd name="T87" fmla="*/ 80 h 145"/>
                <a:gd name="T88" fmla="*/ 64 w 64"/>
                <a:gd name="T89" fmla="*/ 83 h 145"/>
                <a:gd name="T90" fmla="*/ 33 w 64"/>
                <a:gd name="T91" fmla="*/ 97 h 145"/>
                <a:gd name="T92" fmla="*/ 29 w 64"/>
                <a:gd name="T93" fmla="*/ 99 h 14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4"/>
                <a:gd name="T142" fmla="*/ 0 h 145"/>
                <a:gd name="T143" fmla="*/ 64 w 64"/>
                <a:gd name="T144" fmla="*/ 145 h 14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4" h="145">
                  <a:moveTo>
                    <a:pt x="44" y="145"/>
                  </a:moveTo>
                  <a:lnTo>
                    <a:pt x="41" y="145"/>
                  </a:lnTo>
                  <a:lnTo>
                    <a:pt x="37" y="143"/>
                  </a:lnTo>
                  <a:lnTo>
                    <a:pt x="35" y="139"/>
                  </a:lnTo>
                  <a:lnTo>
                    <a:pt x="33" y="136"/>
                  </a:lnTo>
                  <a:lnTo>
                    <a:pt x="33" y="133"/>
                  </a:lnTo>
                  <a:lnTo>
                    <a:pt x="35" y="128"/>
                  </a:lnTo>
                  <a:lnTo>
                    <a:pt x="39" y="126"/>
                  </a:lnTo>
                  <a:lnTo>
                    <a:pt x="43" y="124"/>
                  </a:lnTo>
                  <a:lnTo>
                    <a:pt x="46" y="124"/>
                  </a:lnTo>
                  <a:lnTo>
                    <a:pt x="50" y="126"/>
                  </a:lnTo>
                  <a:lnTo>
                    <a:pt x="52" y="129"/>
                  </a:lnTo>
                  <a:lnTo>
                    <a:pt x="54" y="133"/>
                  </a:lnTo>
                  <a:lnTo>
                    <a:pt x="54" y="138"/>
                  </a:lnTo>
                  <a:lnTo>
                    <a:pt x="52" y="141"/>
                  </a:lnTo>
                  <a:lnTo>
                    <a:pt x="48" y="143"/>
                  </a:lnTo>
                  <a:lnTo>
                    <a:pt x="44" y="145"/>
                  </a:lnTo>
                  <a:close/>
                  <a:moveTo>
                    <a:pt x="29" y="99"/>
                  </a:moveTo>
                  <a:lnTo>
                    <a:pt x="17" y="25"/>
                  </a:lnTo>
                  <a:lnTo>
                    <a:pt x="17" y="17"/>
                  </a:lnTo>
                  <a:lnTo>
                    <a:pt x="15" y="13"/>
                  </a:lnTo>
                  <a:lnTo>
                    <a:pt x="13" y="12"/>
                  </a:lnTo>
                  <a:lnTo>
                    <a:pt x="9" y="10"/>
                  </a:lnTo>
                  <a:lnTo>
                    <a:pt x="6" y="8"/>
                  </a:lnTo>
                  <a:lnTo>
                    <a:pt x="0" y="8"/>
                  </a:lnTo>
                  <a:lnTo>
                    <a:pt x="0" y="5"/>
                  </a:lnTo>
                  <a:lnTo>
                    <a:pt x="50" y="0"/>
                  </a:lnTo>
                  <a:lnTo>
                    <a:pt x="50" y="3"/>
                  </a:lnTo>
                  <a:lnTo>
                    <a:pt x="44" y="5"/>
                  </a:lnTo>
                  <a:lnTo>
                    <a:pt x="41" y="7"/>
                  </a:lnTo>
                  <a:lnTo>
                    <a:pt x="39" y="8"/>
                  </a:lnTo>
                  <a:lnTo>
                    <a:pt x="37" y="10"/>
                  </a:lnTo>
                  <a:lnTo>
                    <a:pt x="37" y="15"/>
                  </a:lnTo>
                  <a:lnTo>
                    <a:pt x="37" y="22"/>
                  </a:lnTo>
                  <a:lnTo>
                    <a:pt x="43" y="58"/>
                  </a:lnTo>
                  <a:lnTo>
                    <a:pt x="44" y="70"/>
                  </a:lnTo>
                  <a:lnTo>
                    <a:pt x="44" y="75"/>
                  </a:lnTo>
                  <a:lnTo>
                    <a:pt x="46" y="76"/>
                  </a:lnTo>
                  <a:lnTo>
                    <a:pt x="48" y="80"/>
                  </a:lnTo>
                  <a:lnTo>
                    <a:pt x="48" y="82"/>
                  </a:lnTo>
                  <a:lnTo>
                    <a:pt x="54" y="82"/>
                  </a:lnTo>
                  <a:lnTo>
                    <a:pt x="58" y="82"/>
                  </a:lnTo>
                  <a:lnTo>
                    <a:pt x="62" y="80"/>
                  </a:lnTo>
                  <a:lnTo>
                    <a:pt x="64" y="83"/>
                  </a:lnTo>
                  <a:lnTo>
                    <a:pt x="33" y="97"/>
                  </a:lnTo>
                  <a:lnTo>
                    <a:pt x="29" y="99"/>
                  </a:lnTo>
                  <a:close/>
                </a:path>
              </a:pathLst>
            </a:custGeom>
            <a:solidFill>
              <a:srgbClr val="000000"/>
            </a:solidFill>
            <a:ln w="9525">
              <a:solidFill>
                <a:srgbClr val="000000"/>
              </a:solidFill>
              <a:prstDash val="solid"/>
              <a:round/>
              <a:headEnd/>
              <a:tailEnd/>
            </a:ln>
          </p:spPr>
          <p:txBody>
            <a:bodyPr/>
            <a:lstStyle/>
            <a:p>
              <a:endParaRPr lang="en-US"/>
            </a:p>
          </p:txBody>
        </p:sp>
        <p:sp>
          <p:nvSpPr>
            <p:cNvPr id="26996" name="Freeform 386"/>
            <p:cNvSpPr>
              <a:spLocks noEditPoints="1"/>
            </p:cNvSpPr>
            <p:nvPr/>
          </p:nvSpPr>
          <p:spPr bwMode="auto">
            <a:xfrm>
              <a:off x="3577" y="3517"/>
              <a:ext cx="51" cy="49"/>
            </a:xfrm>
            <a:custGeom>
              <a:avLst/>
              <a:gdLst>
                <a:gd name="T0" fmla="*/ 52 w 101"/>
                <a:gd name="T1" fmla="*/ 97 h 97"/>
                <a:gd name="T2" fmla="*/ 41 w 101"/>
                <a:gd name="T3" fmla="*/ 97 h 97"/>
                <a:gd name="T4" fmla="*/ 31 w 101"/>
                <a:gd name="T5" fmla="*/ 95 h 97"/>
                <a:gd name="T6" fmla="*/ 21 w 101"/>
                <a:gd name="T7" fmla="*/ 90 h 97"/>
                <a:gd name="T8" fmla="*/ 13 w 101"/>
                <a:gd name="T9" fmla="*/ 83 h 97"/>
                <a:gd name="T10" fmla="*/ 8 w 101"/>
                <a:gd name="T11" fmla="*/ 76 h 97"/>
                <a:gd name="T12" fmla="*/ 4 w 101"/>
                <a:gd name="T13" fmla="*/ 69 h 97"/>
                <a:gd name="T14" fmla="*/ 0 w 101"/>
                <a:gd name="T15" fmla="*/ 52 h 97"/>
                <a:gd name="T16" fmla="*/ 0 w 101"/>
                <a:gd name="T17" fmla="*/ 40 h 97"/>
                <a:gd name="T18" fmla="*/ 4 w 101"/>
                <a:gd name="T19" fmla="*/ 27 h 97"/>
                <a:gd name="T20" fmla="*/ 12 w 101"/>
                <a:gd name="T21" fmla="*/ 15 h 97"/>
                <a:gd name="T22" fmla="*/ 21 w 101"/>
                <a:gd name="T23" fmla="*/ 6 h 97"/>
                <a:gd name="T24" fmla="*/ 35 w 101"/>
                <a:gd name="T25" fmla="*/ 1 h 97"/>
                <a:gd name="T26" fmla="*/ 48 w 101"/>
                <a:gd name="T27" fmla="*/ 0 h 97"/>
                <a:gd name="T28" fmla="*/ 60 w 101"/>
                <a:gd name="T29" fmla="*/ 1 h 97"/>
                <a:gd name="T30" fmla="*/ 70 w 101"/>
                <a:gd name="T31" fmla="*/ 3 h 97"/>
                <a:gd name="T32" fmla="*/ 80 w 101"/>
                <a:gd name="T33" fmla="*/ 8 h 97"/>
                <a:gd name="T34" fmla="*/ 87 w 101"/>
                <a:gd name="T35" fmla="*/ 15 h 97"/>
                <a:gd name="T36" fmla="*/ 97 w 101"/>
                <a:gd name="T37" fmla="*/ 28 h 97"/>
                <a:gd name="T38" fmla="*/ 101 w 101"/>
                <a:gd name="T39" fmla="*/ 46 h 97"/>
                <a:gd name="T40" fmla="*/ 99 w 101"/>
                <a:gd name="T41" fmla="*/ 59 h 97"/>
                <a:gd name="T42" fmla="*/ 95 w 101"/>
                <a:gd name="T43" fmla="*/ 71 h 97"/>
                <a:gd name="T44" fmla="*/ 85 w 101"/>
                <a:gd name="T45" fmla="*/ 83 h 97"/>
                <a:gd name="T46" fmla="*/ 76 w 101"/>
                <a:gd name="T47" fmla="*/ 90 h 97"/>
                <a:gd name="T48" fmla="*/ 64 w 101"/>
                <a:gd name="T49" fmla="*/ 95 h 97"/>
                <a:gd name="T50" fmla="*/ 52 w 101"/>
                <a:gd name="T51" fmla="*/ 97 h 97"/>
                <a:gd name="T52" fmla="*/ 52 w 101"/>
                <a:gd name="T53" fmla="*/ 97 h 97"/>
                <a:gd name="T54" fmla="*/ 56 w 101"/>
                <a:gd name="T55" fmla="*/ 90 h 97"/>
                <a:gd name="T56" fmla="*/ 62 w 101"/>
                <a:gd name="T57" fmla="*/ 90 h 97"/>
                <a:gd name="T58" fmla="*/ 68 w 101"/>
                <a:gd name="T59" fmla="*/ 86 h 97"/>
                <a:gd name="T60" fmla="*/ 74 w 101"/>
                <a:gd name="T61" fmla="*/ 83 h 97"/>
                <a:gd name="T62" fmla="*/ 78 w 101"/>
                <a:gd name="T63" fmla="*/ 75 h 97"/>
                <a:gd name="T64" fmla="*/ 80 w 101"/>
                <a:gd name="T65" fmla="*/ 66 h 97"/>
                <a:gd name="T66" fmla="*/ 80 w 101"/>
                <a:gd name="T67" fmla="*/ 54 h 97"/>
                <a:gd name="T68" fmla="*/ 78 w 101"/>
                <a:gd name="T69" fmla="*/ 37 h 97"/>
                <a:gd name="T70" fmla="*/ 68 w 101"/>
                <a:gd name="T71" fmla="*/ 20 h 97"/>
                <a:gd name="T72" fmla="*/ 58 w 101"/>
                <a:gd name="T73" fmla="*/ 10 h 97"/>
                <a:gd name="T74" fmla="*/ 52 w 101"/>
                <a:gd name="T75" fmla="*/ 8 h 97"/>
                <a:gd name="T76" fmla="*/ 45 w 101"/>
                <a:gd name="T77" fmla="*/ 6 h 97"/>
                <a:gd name="T78" fmla="*/ 35 w 101"/>
                <a:gd name="T79" fmla="*/ 8 h 97"/>
                <a:gd name="T80" fmla="*/ 25 w 101"/>
                <a:gd name="T81" fmla="*/ 15 h 97"/>
                <a:gd name="T82" fmla="*/ 21 w 101"/>
                <a:gd name="T83" fmla="*/ 27 h 97"/>
                <a:gd name="T84" fmla="*/ 19 w 101"/>
                <a:gd name="T85" fmla="*/ 35 h 97"/>
                <a:gd name="T86" fmla="*/ 19 w 101"/>
                <a:gd name="T87" fmla="*/ 44 h 97"/>
                <a:gd name="T88" fmla="*/ 25 w 101"/>
                <a:gd name="T89" fmla="*/ 66 h 97"/>
                <a:gd name="T90" fmla="*/ 29 w 101"/>
                <a:gd name="T91" fmla="*/ 75 h 97"/>
                <a:gd name="T92" fmla="*/ 35 w 101"/>
                <a:gd name="T93" fmla="*/ 81 h 97"/>
                <a:gd name="T94" fmla="*/ 45 w 101"/>
                <a:gd name="T95" fmla="*/ 88 h 97"/>
                <a:gd name="T96" fmla="*/ 50 w 101"/>
                <a:gd name="T97" fmla="*/ 90 h 97"/>
                <a:gd name="T98" fmla="*/ 56 w 101"/>
                <a:gd name="T99" fmla="*/ 90 h 97"/>
                <a:gd name="T100" fmla="*/ 56 w 101"/>
                <a:gd name="T101" fmla="*/ 90 h 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1"/>
                <a:gd name="T154" fmla="*/ 0 h 97"/>
                <a:gd name="T155" fmla="*/ 101 w 101"/>
                <a:gd name="T156" fmla="*/ 97 h 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1" h="97">
                  <a:moveTo>
                    <a:pt x="52" y="97"/>
                  </a:moveTo>
                  <a:lnTo>
                    <a:pt x="41" y="97"/>
                  </a:lnTo>
                  <a:lnTo>
                    <a:pt x="31" y="95"/>
                  </a:lnTo>
                  <a:lnTo>
                    <a:pt x="21" y="90"/>
                  </a:lnTo>
                  <a:lnTo>
                    <a:pt x="13" y="83"/>
                  </a:lnTo>
                  <a:lnTo>
                    <a:pt x="8" y="76"/>
                  </a:lnTo>
                  <a:lnTo>
                    <a:pt x="4" y="69"/>
                  </a:lnTo>
                  <a:lnTo>
                    <a:pt x="0" y="52"/>
                  </a:lnTo>
                  <a:lnTo>
                    <a:pt x="0" y="40"/>
                  </a:lnTo>
                  <a:lnTo>
                    <a:pt x="4" y="27"/>
                  </a:lnTo>
                  <a:lnTo>
                    <a:pt x="12" y="15"/>
                  </a:lnTo>
                  <a:lnTo>
                    <a:pt x="21" y="6"/>
                  </a:lnTo>
                  <a:lnTo>
                    <a:pt x="35" y="1"/>
                  </a:lnTo>
                  <a:lnTo>
                    <a:pt x="48" y="0"/>
                  </a:lnTo>
                  <a:lnTo>
                    <a:pt x="60" y="1"/>
                  </a:lnTo>
                  <a:lnTo>
                    <a:pt x="70" y="3"/>
                  </a:lnTo>
                  <a:lnTo>
                    <a:pt x="80" y="8"/>
                  </a:lnTo>
                  <a:lnTo>
                    <a:pt x="87" y="15"/>
                  </a:lnTo>
                  <a:lnTo>
                    <a:pt x="97" y="28"/>
                  </a:lnTo>
                  <a:lnTo>
                    <a:pt x="101" y="46"/>
                  </a:lnTo>
                  <a:lnTo>
                    <a:pt x="99" y="59"/>
                  </a:lnTo>
                  <a:lnTo>
                    <a:pt x="95" y="71"/>
                  </a:lnTo>
                  <a:lnTo>
                    <a:pt x="85" y="83"/>
                  </a:lnTo>
                  <a:lnTo>
                    <a:pt x="76" y="90"/>
                  </a:lnTo>
                  <a:lnTo>
                    <a:pt x="64" y="95"/>
                  </a:lnTo>
                  <a:lnTo>
                    <a:pt x="52" y="97"/>
                  </a:lnTo>
                  <a:close/>
                  <a:moveTo>
                    <a:pt x="56" y="90"/>
                  </a:moveTo>
                  <a:lnTo>
                    <a:pt x="62" y="90"/>
                  </a:lnTo>
                  <a:lnTo>
                    <a:pt x="68" y="86"/>
                  </a:lnTo>
                  <a:lnTo>
                    <a:pt x="74" y="83"/>
                  </a:lnTo>
                  <a:lnTo>
                    <a:pt x="78" y="75"/>
                  </a:lnTo>
                  <a:lnTo>
                    <a:pt x="80" y="66"/>
                  </a:lnTo>
                  <a:lnTo>
                    <a:pt x="80" y="54"/>
                  </a:lnTo>
                  <a:lnTo>
                    <a:pt x="78" y="37"/>
                  </a:lnTo>
                  <a:lnTo>
                    <a:pt x="68" y="20"/>
                  </a:lnTo>
                  <a:lnTo>
                    <a:pt x="58" y="10"/>
                  </a:lnTo>
                  <a:lnTo>
                    <a:pt x="52" y="8"/>
                  </a:lnTo>
                  <a:lnTo>
                    <a:pt x="45" y="6"/>
                  </a:lnTo>
                  <a:lnTo>
                    <a:pt x="35" y="8"/>
                  </a:lnTo>
                  <a:lnTo>
                    <a:pt x="25" y="15"/>
                  </a:lnTo>
                  <a:lnTo>
                    <a:pt x="21" y="27"/>
                  </a:lnTo>
                  <a:lnTo>
                    <a:pt x="19" y="35"/>
                  </a:lnTo>
                  <a:lnTo>
                    <a:pt x="19" y="44"/>
                  </a:lnTo>
                  <a:lnTo>
                    <a:pt x="25" y="66"/>
                  </a:lnTo>
                  <a:lnTo>
                    <a:pt x="29" y="75"/>
                  </a:lnTo>
                  <a:lnTo>
                    <a:pt x="35" y="81"/>
                  </a:lnTo>
                  <a:lnTo>
                    <a:pt x="45" y="88"/>
                  </a:lnTo>
                  <a:lnTo>
                    <a:pt x="50" y="90"/>
                  </a:lnTo>
                  <a:lnTo>
                    <a:pt x="56" y="90"/>
                  </a:lnTo>
                  <a:close/>
                </a:path>
              </a:pathLst>
            </a:custGeom>
            <a:solidFill>
              <a:srgbClr val="000000"/>
            </a:solidFill>
            <a:ln w="9525">
              <a:solidFill>
                <a:srgbClr val="000000"/>
              </a:solidFill>
              <a:prstDash val="solid"/>
              <a:round/>
              <a:headEnd/>
              <a:tailEnd/>
            </a:ln>
          </p:spPr>
          <p:txBody>
            <a:bodyPr/>
            <a:lstStyle/>
            <a:p>
              <a:endParaRPr lang="en-US"/>
            </a:p>
          </p:txBody>
        </p:sp>
        <p:sp>
          <p:nvSpPr>
            <p:cNvPr id="26997" name="Freeform 387"/>
            <p:cNvSpPr>
              <a:spLocks/>
            </p:cNvSpPr>
            <p:nvPr/>
          </p:nvSpPr>
          <p:spPr bwMode="auto">
            <a:xfrm>
              <a:off x="3523" y="3510"/>
              <a:ext cx="56" cy="55"/>
            </a:xfrm>
            <a:custGeom>
              <a:avLst/>
              <a:gdLst>
                <a:gd name="T0" fmla="*/ 47 w 113"/>
                <a:gd name="T1" fmla="*/ 95 h 109"/>
                <a:gd name="T2" fmla="*/ 27 w 113"/>
                <a:gd name="T3" fmla="*/ 102 h 109"/>
                <a:gd name="T4" fmla="*/ 12 w 113"/>
                <a:gd name="T5" fmla="*/ 99 h 109"/>
                <a:gd name="T6" fmla="*/ 2 w 113"/>
                <a:gd name="T7" fmla="*/ 89 h 109"/>
                <a:gd name="T8" fmla="*/ 0 w 113"/>
                <a:gd name="T9" fmla="*/ 73 h 109"/>
                <a:gd name="T10" fmla="*/ 12 w 113"/>
                <a:gd name="T11" fmla="*/ 24 h 109"/>
                <a:gd name="T12" fmla="*/ 14 w 113"/>
                <a:gd name="T13" fmla="*/ 12 h 109"/>
                <a:gd name="T14" fmla="*/ 12 w 113"/>
                <a:gd name="T15" fmla="*/ 7 h 109"/>
                <a:gd name="T16" fmla="*/ 2 w 113"/>
                <a:gd name="T17" fmla="*/ 3 h 109"/>
                <a:gd name="T18" fmla="*/ 52 w 113"/>
                <a:gd name="T19" fmla="*/ 10 h 109"/>
                <a:gd name="T20" fmla="*/ 51 w 113"/>
                <a:gd name="T21" fmla="*/ 14 h 109"/>
                <a:gd name="T22" fmla="*/ 39 w 113"/>
                <a:gd name="T23" fmla="*/ 14 h 109"/>
                <a:gd name="T24" fmla="*/ 33 w 113"/>
                <a:gd name="T25" fmla="*/ 19 h 109"/>
                <a:gd name="T26" fmla="*/ 31 w 113"/>
                <a:gd name="T27" fmla="*/ 27 h 109"/>
                <a:gd name="T28" fmla="*/ 19 w 113"/>
                <a:gd name="T29" fmla="*/ 75 h 109"/>
                <a:gd name="T30" fmla="*/ 23 w 113"/>
                <a:gd name="T31" fmla="*/ 89 h 109"/>
                <a:gd name="T32" fmla="*/ 45 w 113"/>
                <a:gd name="T33" fmla="*/ 90 h 109"/>
                <a:gd name="T34" fmla="*/ 60 w 113"/>
                <a:gd name="T35" fmla="*/ 83 h 109"/>
                <a:gd name="T36" fmla="*/ 76 w 113"/>
                <a:gd name="T37" fmla="*/ 29 h 109"/>
                <a:gd name="T38" fmla="*/ 74 w 113"/>
                <a:gd name="T39" fmla="*/ 22 h 109"/>
                <a:gd name="T40" fmla="*/ 68 w 113"/>
                <a:gd name="T41" fmla="*/ 19 h 109"/>
                <a:gd name="T42" fmla="*/ 62 w 113"/>
                <a:gd name="T43" fmla="*/ 12 h 109"/>
                <a:gd name="T44" fmla="*/ 113 w 113"/>
                <a:gd name="T45" fmla="*/ 27 h 109"/>
                <a:gd name="T46" fmla="*/ 103 w 113"/>
                <a:gd name="T47" fmla="*/ 25 h 109"/>
                <a:gd name="T48" fmla="*/ 95 w 113"/>
                <a:gd name="T49" fmla="*/ 32 h 109"/>
                <a:gd name="T50" fmla="*/ 82 w 113"/>
                <a:gd name="T51" fmla="*/ 73 h 109"/>
                <a:gd name="T52" fmla="*/ 80 w 113"/>
                <a:gd name="T53" fmla="*/ 87 h 109"/>
                <a:gd name="T54" fmla="*/ 78 w 113"/>
                <a:gd name="T55" fmla="*/ 97 h 109"/>
                <a:gd name="T56" fmla="*/ 82 w 113"/>
                <a:gd name="T57" fmla="*/ 100 h 109"/>
                <a:gd name="T58" fmla="*/ 87 w 113"/>
                <a:gd name="T59" fmla="*/ 102 h 109"/>
                <a:gd name="T60" fmla="*/ 91 w 113"/>
                <a:gd name="T61" fmla="*/ 106 h 109"/>
                <a:gd name="T62" fmla="*/ 52 w 113"/>
                <a:gd name="T63" fmla="*/ 109 h 1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3"/>
                <a:gd name="T97" fmla="*/ 0 h 109"/>
                <a:gd name="T98" fmla="*/ 113 w 113"/>
                <a:gd name="T99" fmla="*/ 109 h 10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3" h="109">
                  <a:moveTo>
                    <a:pt x="58" y="90"/>
                  </a:moveTo>
                  <a:lnTo>
                    <a:pt x="47" y="95"/>
                  </a:lnTo>
                  <a:lnTo>
                    <a:pt x="37" y="100"/>
                  </a:lnTo>
                  <a:lnTo>
                    <a:pt x="27" y="102"/>
                  </a:lnTo>
                  <a:lnTo>
                    <a:pt x="19" y="100"/>
                  </a:lnTo>
                  <a:lnTo>
                    <a:pt x="12" y="99"/>
                  </a:lnTo>
                  <a:lnTo>
                    <a:pt x="6" y="94"/>
                  </a:lnTo>
                  <a:lnTo>
                    <a:pt x="2" y="89"/>
                  </a:lnTo>
                  <a:lnTo>
                    <a:pt x="0" y="80"/>
                  </a:lnTo>
                  <a:lnTo>
                    <a:pt x="0" y="73"/>
                  </a:lnTo>
                  <a:lnTo>
                    <a:pt x="2" y="61"/>
                  </a:lnTo>
                  <a:lnTo>
                    <a:pt x="12" y="24"/>
                  </a:lnTo>
                  <a:lnTo>
                    <a:pt x="14" y="15"/>
                  </a:lnTo>
                  <a:lnTo>
                    <a:pt x="14" y="12"/>
                  </a:lnTo>
                  <a:lnTo>
                    <a:pt x="14" y="10"/>
                  </a:lnTo>
                  <a:lnTo>
                    <a:pt x="12" y="7"/>
                  </a:lnTo>
                  <a:lnTo>
                    <a:pt x="8" y="5"/>
                  </a:lnTo>
                  <a:lnTo>
                    <a:pt x="2" y="3"/>
                  </a:lnTo>
                  <a:lnTo>
                    <a:pt x="2" y="0"/>
                  </a:lnTo>
                  <a:lnTo>
                    <a:pt x="52" y="10"/>
                  </a:lnTo>
                  <a:lnTo>
                    <a:pt x="52" y="14"/>
                  </a:lnTo>
                  <a:lnTo>
                    <a:pt x="51" y="14"/>
                  </a:lnTo>
                  <a:lnTo>
                    <a:pt x="43" y="14"/>
                  </a:lnTo>
                  <a:lnTo>
                    <a:pt x="39" y="14"/>
                  </a:lnTo>
                  <a:lnTo>
                    <a:pt x="37" y="15"/>
                  </a:lnTo>
                  <a:lnTo>
                    <a:pt x="33" y="19"/>
                  </a:lnTo>
                  <a:lnTo>
                    <a:pt x="33" y="20"/>
                  </a:lnTo>
                  <a:lnTo>
                    <a:pt x="31" y="27"/>
                  </a:lnTo>
                  <a:lnTo>
                    <a:pt x="21" y="65"/>
                  </a:lnTo>
                  <a:lnTo>
                    <a:pt x="19" y="75"/>
                  </a:lnTo>
                  <a:lnTo>
                    <a:pt x="19" y="83"/>
                  </a:lnTo>
                  <a:lnTo>
                    <a:pt x="23" y="89"/>
                  </a:lnTo>
                  <a:lnTo>
                    <a:pt x="31" y="90"/>
                  </a:lnTo>
                  <a:lnTo>
                    <a:pt x="45" y="90"/>
                  </a:lnTo>
                  <a:lnTo>
                    <a:pt x="52" y="87"/>
                  </a:lnTo>
                  <a:lnTo>
                    <a:pt x="60" y="83"/>
                  </a:lnTo>
                  <a:lnTo>
                    <a:pt x="74" y="36"/>
                  </a:lnTo>
                  <a:lnTo>
                    <a:pt x="76" y="29"/>
                  </a:lnTo>
                  <a:lnTo>
                    <a:pt x="76" y="25"/>
                  </a:lnTo>
                  <a:lnTo>
                    <a:pt x="74" y="22"/>
                  </a:lnTo>
                  <a:lnTo>
                    <a:pt x="72" y="20"/>
                  </a:lnTo>
                  <a:lnTo>
                    <a:pt x="68" y="19"/>
                  </a:lnTo>
                  <a:lnTo>
                    <a:pt x="62" y="17"/>
                  </a:lnTo>
                  <a:lnTo>
                    <a:pt x="62" y="12"/>
                  </a:lnTo>
                  <a:lnTo>
                    <a:pt x="113" y="24"/>
                  </a:lnTo>
                  <a:lnTo>
                    <a:pt x="113" y="27"/>
                  </a:lnTo>
                  <a:lnTo>
                    <a:pt x="109" y="27"/>
                  </a:lnTo>
                  <a:lnTo>
                    <a:pt x="103" y="25"/>
                  </a:lnTo>
                  <a:lnTo>
                    <a:pt x="97" y="27"/>
                  </a:lnTo>
                  <a:lnTo>
                    <a:pt x="95" y="32"/>
                  </a:lnTo>
                  <a:lnTo>
                    <a:pt x="91" y="41"/>
                  </a:lnTo>
                  <a:lnTo>
                    <a:pt x="82" y="73"/>
                  </a:lnTo>
                  <a:lnTo>
                    <a:pt x="80" y="82"/>
                  </a:lnTo>
                  <a:lnTo>
                    <a:pt x="80" y="87"/>
                  </a:lnTo>
                  <a:lnTo>
                    <a:pt x="78" y="94"/>
                  </a:lnTo>
                  <a:lnTo>
                    <a:pt x="78" y="97"/>
                  </a:lnTo>
                  <a:lnTo>
                    <a:pt x="80" y="99"/>
                  </a:lnTo>
                  <a:lnTo>
                    <a:pt x="82" y="100"/>
                  </a:lnTo>
                  <a:lnTo>
                    <a:pt x="84" y="100"/>
                  </a:lnTo>
                  <a:lnTo>
                    <a:pt x="87" y="102"/>
                  </a:lnTo>
                  <a:lnTo>
                    <a:pt x="91" y="100"/>
                  </a:lnTo>
                  <a:lnTo>
                    <a:pt x="91" y="106"/>
                  </a:lnTo>
                  <a:lnTo>
                    <a:pt x="58" y="109"/>
                  </a:lnTo>
                  <a:lnTo>
                    <a:pt x="52" y="109"/>
                  </a:lnTo>
                  <a:lnTo>
                    <a:pt x="58" y="90"/>
                  </a:lnTo>
                  <a:close/>
                </a:path>
              </a:pathLst>
            </a:custGeom>
            <a:solidFill>
              <a:srgbClr val="000000"/>
            </a:solidFill>
            <a:ln w="9525">
              <a:solidFill>
                <a:srgbClr val="000000"/>
              </a:solidFill>
              <a:prstDash val="solid"/>
              <a:round/>
              <a:headEnd/>
              <a:tailEnd/>
            </a:ln>
          </p:spPr>
          <p:txBody>
            <a:bodyPr/>
            <a:lstStyle/>
            <a:p>
              <a:endParaRPr lang="en-US"/>
            </a:p>
          </p:txBody>
        </p:sp>
      </p:grpSp>
      <p:grpSp>
        <p:nvGrpSpPr>
          <p:cNvPr id="11" name="Group 388"/>
          <p:cNvGrpSpPr>
            <a:grpSpLocks/>
          </p:cNvGrpSpPr>
          <p:nvPr/>
        </p:nvGrpSpPr>
        <p:grpSpPr bwMode="auto">
          <a:xfrm>
            <a:off x="2560638" y="5006975"/>
            <a:ext cx="1000125" cy="604838"/>
            <a:chOff x="1613" y="3154"/>
            <a:chExt cx="630" cy="381"/>
          </a:xfrm>
        </p:grpSpPr>
        <p:sp>
          <p:nvSpPr>
            <p:cNvPr id="26972" name="Freeform 389"/>
            <p:cNvSpPr>
              <a:spLocks/>
            </p:cNvSpPr>
            <p:nvPr/>
          </p:nvSpPr>
          <p:spPr bwMode="auto">
            <a:xfrm>
              <a:off x="2172" y="3465"/>
              <a:ext cx="71" cy="70"/>
            </a:xfrm>
            <a:custGeom>
              <a:avLst/>
              <a:gdLst>
                <a:gd name="T0" fmla="*/ 0 w 142"/>
                <a:gd name="T1" fmla="*/ 132 h 139"/>
                <a:gd name="T2" fmla="*/ 4 w 142"/>
                <a:gd name="T3" fmla="*/ 86 h 139"/>
                <a:gd name="T4" fmla="*/ 6 w 142"/>
                <a:gd name="T5" fmla="*/ 88 h 139"/>
                <a:gd name="T6" fmla="*/ 12 w 142"/>
                <a:gd name="T7" fmla="*/ 107 h 139"/>
                <a:gd name="T8" fmla="*/ 21 w 142"/>
                <a:gd name="T9" fmla="*/ 119 h 139"/>
                <a:gd name="T10" fmla="*/ 35 w 142"/>
                <a:gd name="T11" fmla="*/ 127 h 139"/>
                <a:gd name="T12" fmla="*/ 50 w 142"/>
                <a:gd name="T13" fmla="*/ 132 h 139"/>
                <a:gd name="T14" fmla="*/ 66 w 142"/>
                <a:gd name="T15" fmla="*/ 132 h 139"/>
                <a:gd name="T16" fmla="*/ 80 w 142"/>
                <a:gd name="T17" fmla="*/ 129 h 139"/>
                <a:gd name="T18" fmla="*/ 91 w 142"/>
                <a:gd name="T19" fmla="*/ 122 h 139"/>
                <a:gd name="T20" fmla="*/ 103 w 142"/>
                <a:gd name="T21" fmla="*/ 109 h 139"/>
                <a:gd name="T22" fmla="*/ 111 w 142"/>
                <a:gd name="T23" fmla="*/ 93 h 139"/>
                <a:gd name="T24" fmla="*/ 115 w 142"/>
                <a:gd name="T25" fmla="*/ 73 h 139"/>
                <a:gd name="T26" fmla="*/ 116 w 142"/>
                <a:gd name="T27" fmla="*/ 56 h 139"/>
                <a:gd name="T28" fmla="*/ 115 w 142"/>
                <a:gd name="T29" fmla="*/ 42 h 139"/>
                <a:gd name="T30" fmla="*/ 107 w 142"/>
                <a:gd name="T31" fmla="*/ 29 h 139"/>
                <a:gd name="T32" fmla="*/ 97 w 142"/>
                <a:gd name="T33" fmla="*/ 18 h 139"/>
                <a:gd name="T34" fmla="*/ 83 w 142"/>
                <a:gd name="T35" fmla="*/ 11 h 139"/>
                <a:gd name="T36" fmla="*/ 68 w 142"/>
                <a:gd name="T37" fmla="*/ 8 h 139"/>
                <a:gd name="T38" fmla="*/ 54 w 142"/>
                <a:gd name="T39" fmla="*/ 8 h 139"/>
                <a:gd name="T40" fmla="*/ 41 w 142"/>
                <a:gd name="T41" fmla="*/ 10 h 139"/>
                <a:gd name="T42" fmla="*/ 27 w 142"/>
                <a:gd name="T43" fmla="*/ 17 h 139"/>
                <a:gd name="T44" fmla="*/ 12 w 142"/>
                <a:gd name="T45" fmla="*/ 29 h 139"/>
                <a:gd name="T46" fmla="*/ 10 w 142"/>
                <a:gd name="T47" fmla="*/ 27 h 139"/>
                <a:gd name="T48" fmla="*/ 25 w 142"/>
                <a:gd name="T49" fmla="*/ 13 h 139"/>
                <a:gd name="T50" fmla="*/ 33 w 142"/>
                <a:gd name="T51" fmla="*/ 8 h 139"/>
                <a:gd name="T52" fmla="*/ 41 w 142"/>
                <a:gd name="T53" fmla="*/ 5 h 139"/>
                <a:gd name="T54" fmla="*/ 58 w 142"/>
                <a:gd name="T55" fmla="*/ 0 h 139"/>
                <a:gd name="T56" fmla="*/ 78 w 142"/>
                <a:gd name="T57" fmla="*/ 0 h 139"/>
                <a:gd name="T58" fmla="*/ 95 w 142"/>
                <a:gd name="T59" fmla="*/ 3 h 139"/>
                <a:gd name="T60" fmla="*/ 111 w 142"/>
                <a:gd name="T61" fmla="*/ 10 h 139"/>
                <a:gd name="T62" fmla="*/ 122 w 142"/>
                <a:gd name="T63" fmla="*/ 20 h 139"/>
                <a:gd name="T64" fmla="*/ 132 w 142"/>
                <a:gd name="T65" fmla="*/ 32 h 139"/>
                <a:gd name="T66" fmla="*/ 138 w 142"/>
                <a:gd name="T67" fmla="*/ 42 h 139"/>
                <a:gd name="T68" fmla="*/ 140 w 142"/>
                <a:gd name="T69" fmla="*/ 54 h 139"/>
                <a:gd name="T70" fmla="*/ 142 w 142"/>
                <a:gd name="T71" fmla="*/ 64 h 139"/>
                <a:gd name="T72" fmla="*/ 140 w 142"/>
                <a:gd name="T73" fmla="*/ 76 h 139"/>
                <a:gd name="T74" fmla="*/ 136 w 142"/>
                <a:gd name="T75" fmla="*/ 95 h 139"/>
                <a:gd name="T76" fmla="*/ 130 w 142"/>
                <a:gd name="T77" fmla="*/ 104 h 139"/>
                <a:gd name="T78" fmla="*/ 124 w 142"/>
                <a:gd name="T79" fmla="*/ 112 h 139"/>
                <a:gd name="T80" fmla="*/ 111 w 142"/>
                <a:gd name="T81" fmla="*/ 126 h 139"/>
                <a:gd name="T82" fmla="*/ 103 w 142"/>
                <a:gd name="T83" fmla="*/ 131 h 139"/>
                <a:gd name="T84" fmla="*/ 93 w 142"/>
                <a:gd name="T85" fmla="*/ 134 h 139"/>
                <a:gd name="T86" fmla="*/ 74 w 142"/>
                <a:gd name="T87" fmla="*/ 139 h 139"/>
                <a:gd name="T88" fmla="*/ 52 w 142"/>
                <a:gd name="T89" fmla="*/ 139 h 139"/>
                <a:gd name="T90" fmla="*/ 37 w 142"/>
                <a:gd name="T91" fmla="*/ 136 h 139"/>
                <a:gd name="T92" fmla="*/ 21 w 142"/>
                <a:gd name="T93" fmla="*/ 127 h 139"/>
                <a:gd name="T94" fmla="*/ 17 w 142"/>
                <a:gd name="T95" fmla="*/ 126 h 139"/>
                <a:gd name="T96" fmla="*/ 13 w 142"/>
                <a:gd name="T97" fmla="*/ 126 h 139"/>
                <a:gd name="T98" fmla="*/ 12 w 142"/>
                <a:gd name="T99" fmla="*/ 126 h 139"/>
                <a:gd name="T100" fmla="*/ 8 w 142"/>
                <a:gd name="T101" fmla="*/ 126 h 139"/>
                <a:gd name="T102" fmla="*/ 6 w 142"/>
                <a:gd name="T103" fmla="*/ 129 h 139"/>
                <a:gd name="T104" fmla="*/ 4 w 142"/>
                <a:gd name="T105" fmla="*/ 132 h 139"/>
                <a:gd name="T106" fmla="*/ 0 w 142"/>
                <a:gd name="T107" fmla="*/ 132 h 1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42"/>
                <a:gd name="T163" fmla="*/ 0 h 139"/>
                <a:gd name="T164" fmla="*/ 142 w 142"/>
                <a:gd name="T165" fmla="*/ 139 h 1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42" h="139">
                  <a:moveTo>
                    <a:pt x="0" y="132"/>
                  </a:moveTo>
                  <a:lnTo>
                    <a:pt x="4" y="86"/>
                  </a:lnTo>
                  <a:lnTo>
                    <a:pt x="6" y="88"/>
                  </a:lnTo>
                  <a:lnTo>
                    <a:pt x="12" y="107"/>
                  </a:lnTo>
                  <a:lnTo>
                    <a:pt x="21" y="119"/>
                  </a:lnTo>
                  <a:lnTo>
                    <a:pt x="35" y="127"/>
                  </a:lnTo>
                  <a:lnTo>
                    <a:pt x="50" y="132"/>
                  </a:lnTo>
                  <a:lnTo>
                    <a:pt x="66" y="132"/>
                  </a:lnTo>
                  <a:lnTo>
                    <a:pt x="80" y="129"/>
                  </a:lnTo>
                  <a:lnTo>
                    <a:pt x="91" y="122"/>
                  </a:lnTo>
                  <a:lnTo>
                    <a:pt x="103" y="109"/>
                  </a:lnTo>
                  <a:lnTo>
                    <a:pt x="111" y="93"/>
                  </a:lnTo>
                  <a:lnTo>
                    <a:pt x="115" y="73"/>
                  </a:lnTo>
                  <a:lnTo>
                    <a:pt x="116" y="56"/>
                  </a:lnTo>
                  <a:lnTo>
                    <a:pt x="115" y="42"/>
                  </a:lnTo>
                  <a:lnTo>
                    <a:pt x="107" y="29"/>
                  </a:lnTo>
                  <a:lnTo>
                    <a:pt x="97" y="18"/>
                  </a:lnTo>
                  <a:lnTo>
                    <a:pt x="83" y="11"/>
                  </a:lnTo>
                  <a:lnTo>
                    <a:pt x="68" y="8"/>
                  </a:lnTo>
                  <a:lnTo>
                    <a:pt x="54" y="8"/>
                  </a:lnTo>
                  <a:lnTo>
                    <a:pt x="41" y="10"/>
                  </a:lnTo>
                  <a:lnTo>
                    <a:pt x="27" y="17"/>
                  </a:lnTo>
                  <a:lnTo>
                    <a:pt x="12" y="29"/>
                  </a:lnTo>
                  <a:lnTo>
                    <a:pt x="10" y="27"/>
                  </a:lnTo>
                  <a:lnTo>
                    <a:pt x="25" y="13"/>
                  </a:lnTo>
                  <a:lnTo>
                    <a:pt x="33" y="8"/>
                  </a:lnTo>
                  <a:lnTo>
                    <a:pt x="41" y="5"/>
                  </a:lnTo>
                  <a:lnTo>
                    <a:pt x="58" y="0"/>
                  </a:lnTo>
                  <a:lnTo>
                    <a:pt x="78" y="0"/>
                  </a:lnTo>
                  <a:lnTo>
                    <a:pt x="95" y="3"/>
                  </a:lnTo>
                  <a:lnTo>
                    <a:pt x="111" y="10"/>
                  </a:lnTo>
                  <a:lnTo>
                    <a:pt x="122" y="20"/>
                  </a:lnTo>
                  <a:lnTo>
                    <a:pt x="132" y="32"/>
                  </a:lnTo>
                  <a:lnTo>
                    <a:pt x="138" y="42"/>
                  </a:lnTo>
                  <a:lnTo>
                    <a:pt x="140" y="54"/>
                  </a:lnTo>
                  <a:lnTo>
                    <a:pt x="142" y="64"/>
                  </a:lnTo>
                  <a:lnTo>
                    <a:pt x="140" y="76"/>
                  </a:lnTo>
                  <a:lnTo>
                    <a:pt x="136" y="95"/>
                  </a:lnTo>
                  <a:lnTo>
                    <a:pt x="130" y="104"/>
                  </a:lnTo>
                  <a:lnTo>
                    <a:pt x="124" y="112"/>
                  </a:lnTo>
                  <a:lnTo>
                    <a:pt x="111" y="126"/>
                  </a:lnTo>
                  <a:lnTo>
                    <a:pt x="103" y="131"/>
                  </a:lnTo>
                  <a:lnTo>
                    <a:pt x="93" y="134"/>
                  </a:lnTo>
                  <a:lnTo>
                    <a:pt x="74" y="139"/>
                  </a:lnTo>
                  <a:lnTo>
                    <a:pt x="52" y="139"/>
                  </a:lnTo>
                  <a:lnTo>
                    <a:pt x="37" y="136"/>
                  </a:lnTo>
                  <a:lnTo>
                    <a:pt x="21" y="127"/>
                  </a:lnTo>
                  <a:lnTo>
                    <a:pt x="17" y="126"/>
                  </a:lnTo>
                  <a:lnTo>
                    <a:pt x="13" y="126"/>
                  </a:lnTo>
                  <a:lnTo>
                    <a:pt x="12" y="126"/>
                  </a:lnTo>
                  <a:lnTo>
                    <a:pt x="8" y="126"/>
                  </a:lnTo>
                  <a:lnTo>
                    <a:pt x="6" y="129"/>
                  </a:lnTo>
                  <a:lnTo>
                    <a:pt x="4" y="132"/>
                  </a:lnTo>
                  <a:lnTo>
                    <a:pt x="0" y="132"/>
                  </a:lnTo>
                  <a:close/>
                </a:path>
              </a:pathLst>
            </a:custGeom>
            <a:solidFill>
              <a:srgbClr val="000000"/>
            </a:solidFill>
            <a:ln w="9525">
              <a:solidFill>
                <a:srgbClr val="000000"/>
              </a:solidFill>
              <a:prstDash val="solid"/>
              <a:round/>
              <a:headEnd/>
              <a:tailEnd/>
            </a:ln>
          </p:spPr>
          <p:txBody>
            <a:bodyPr/>
            <a:lstStyle/>
            <a:p>
              <a:endParaRPr lang="en-US"/>
            </a:p>
          </p:txBody>
        </p:sp>
        <p:sp>
          <p:nvSpPr>
            <p:cNvPr id="26973" name="Freeform 390"/>
            <p:cNvSpPr>
              <a:spLocks noEditPoints="1"/>
            </p:cNvSpPr>
            <p:nvPr/>
          </p:nvSpPr>
          <p:spPr bwMode="auto">
            <a:xfrm>
              <a:off x="2120" y="3451"/>
              <a:ext cx="51" cy="48"/>
            </a:xfrm>
            <a:custGeom>
              <a:avLst/>
              <a:gdLst>
                <a:gd name="T0" fmla="*/ 31 w 101"/>
                <a:gd name="T1" fmla="*/ 92 h 95"/>
                <a:gd name="T2" fmla="*/ 21 w 101"/>
                <a:gd name="T3" fmla="*/ 86 h 95"/>
                <a:gd name="T4" fmla="*/ 11 w 101"/>
                <a:gd name="T5" fmla="*/ 81 h 95"/>
                <a:gd name="T6" fmla="*/ 6 w 101"/>
                <a:gd name="T7" fmla="*/ 75 h 95"/>
                <a:gd name="T8" fmla="*/ 2 w 101"/>
                <a:gd name="T9" fmla="*/ 66 h 95"/>
                <a:gd name="T10" fmla="*/ 0 w 101"/>
                <a:gd name="T11" fmla="*/ 51 h 95"/>
                <a:gd name="T12" fmla="*/ 2 w 101"/>
                <a:gd name="T13" fmla="*/ 34 h 95"/>
                <a:gd name="T14" fmla="*/ 10 w 101"/>
                <a:gd name="T15" fmla="*/ 22 h 95"/>
                <a:gd name="T16" fmla="*/ 17 w 101"/>
                <a:gd name="T17" fmla="*/ 11 h 95"/>
                <a:gd name="T18" fmla="*/ 29 w 101"/>
                <a:gd name="T19" fmla="*/ 5 h 95"/>
                <a:gd name="T20" fmla="*/ 43 w 101"/>
                <a:gd name="T21" fmla="*/ 0 h 95"/>
                <a:gd name="T22" fmla="*/ 56 w 101"/>
                <a:gd name="T23" fmla="*/ 0 h 95"/>
                <a:gd name="T24" fmla="*/ 70 w 101"/>
                <a:gd name="T25" fmla="*/ 1 h 95"/>
                <a:gd name="T26" fmla="*/ 87 w 101"/>
                <a:gd name="T27" fmla="*/ 11 h 95"/>
                <a:gd name="T28" fmla="*/ 93 w 101"/>
                <a:gd name="T29" fmla="*/ 20 h 95"/>
                <a:gd name="T30" fmla="*/ 99 w 101"/>
                <a:gd name="T31" fmla="*/ 29 h 95"/>
                <a:gd name="T32" fmla="*/ 101 w 101"/>
                <a:gd name="T33" fmla="*/ 37 h 95"/>
                <a:gd name="T34" fmla="*/ 101 w 101"/>
                <a:gd name="T35" fmla="*/ 46 h 95"/>
                <a:gd name="T36" fmla="*/ 97 w 101"/>
                <a:gd name="T37" fmla="*/ 61 h 95"/>
                <a:gd name="T38" fmla="*/ 91 w 101"/>
                <a:gd name="T39" fmla="*/ 73 h 95"/>
                <a:gd name="T40" fmla="*/ 81 w 101"/>
                <a:gd name="T41" fmla="*/ 81 h 95"/>
                <a:gd name="T42" fmla="*/ 70 w 101"/>
                <a:gd name="T43" fmla="*/ 90 h 95"/>
                <a:gd name="T44" fmla="*/ 56 w 101"/>
                <a:gd name="T45" fmla="*/ 93 h 95"/>
                <a:gd name="T46" fmla="*/ 45 w 101"/>
                <a:gd name="T47" fmla="*/ 95 h 95"/>
                <a:gd name="T48" fmla="*/ 31 w 101"/>
                <a:gd name="T49" fmla="*/ 92 h 95"/>
                <a:gd name="T50" fmla="*/ 31 w 101"/>
                <a:gd name="T51" fmla="*/ 92 h 95"/>
                <a:gd name="T52" fmla="*/ 37 w 101"/>
                <a:gd name="T53" fmla="*/ 86 h 95"/>
                <a:gd name="T54" fmla="*/ 43 w 101"/>
                <a:gd name="T55" fmla="*/ 88 h 95"/>
                <a:gd name="T56" fmla="*/ 48 w 101"/>
                <a:gd name="T57" fmla="*/ 88 h 95"/>
                <a:gd name="T58" fmla="*/ 56 w 101"/>
                <a:gd name="T59" fmla="*/ 85 h 95"/>
                <a:gd name="T60" fmla="*/ 62 w 101"/>
                <a:gd name="T61" fmla="*/ 80 h 95"/>
                <a:gd name="T62" fmla="*/ 70 w 101"/>
                <a:gd name="T63" fmla="*/ 73 h 95"/>
                <a:gd name="T64" fmla="*/ 74 w 101"/>
                <a:gd name="T65" fmla="*/ 63 h 95"/>
                <a:gd name="T66" fmla="*/ 80 w 101"/>
                <a:gd name="T67" fmla="*/ 46 h 95"/>
                <a:gd name="T68" fmla="*/ 80 w 101"/>
                <a:gd name="T69" fmla="*/ 27 h 95"/>
                <a:gd name="T70" fmla="*/ 74 w 101"/>
                <a:gd name="T71" fmla="*/ 15 h 95"/>
                <a:gd name="T72" fmla="*/ 62 w 101"/>
                <a:gd name="T73" fmla="*/ 6 h 95"/>
                <a:gd name="T74" fmla="*/ 52 w 101"/>
                <a:gd name="T75" fmla="*/ 6 h 95"/>
                <a:gd name="T76" fmla="*/ 46 w 101"/>
                <a:gd name="T77" fmla="*/ 6 h 95"/>
                <a:gd name="T78" fmla="*/ 43 w 101"/>
                <a:gd name="T79" fmla="*/ 10 h 95"/>
                <a:gd name="T80" fmla="*/ 33 w 101"/>
                <a:gd name="T81" fmla="*/ 18 h 95"/>
                <a:gd name="T82" fmla="*/ 29 w 101"/>
                <a:gd name="T83" fmla="*/ 23 h 95"/>
                <a:gd name="T84" fmla="*/ 25 w 101"/>
                <a:gd name="T85" fmla="*/ 32 h 95"/>
                <a:gd name="T86" fmla="*/ 19 w 101"/>
                <a:gd name="T87" fmla="*/ 54 h 95"/>
                <a:gd name="T88" fmla="*/ 19 w 101"/>
                <a:gd name="T89" fmla="*/ 63 h 95"/>
                <a:gd name="T90" fmla="*/ 21 w 101"/>
                <a:gd name="T91" fmla="*/ 71 h 95"/>
                <a:gd name="T92" fmla="*/ 27 w 101"/>
                <a:gd name="T93" fmla="*/ 81 h 95"/>
                <a:gd name="T94" fmla="*/ 37 w 101"/>
                <a:gd name="T95" fmla="*/ 86 h 95"/>
                <a:gd name="T96" fmla="*/ 37 w 101"/>
                <a:gd name="T97" fmla="*/ 86 h 9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1"/>
                <a:gd name="T148" fmla="*/ 0 h 95"/>
                <a:gd name="T149" fmla="*/ 101 w 101"/>
                <a:gd name="T150" fmla="*/ 95 h 9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1" h="95">
                  <a:moveTo>
                    <a:pt x="31" y="92"/>
                  </a:moveTo>
                  <a:lnTo>
                    <a:pt x="21" y="86"/>
                  </a:lnTo>
                  <a:lnTo>
                    <a:pt x="11" y="81"/>
                  </a:lnTo>
                  <a:lnTo>
                    <a:pt x="6" y="75"/>
                  </a:lnTo>
                  <a:lnTo>
                    <a:pt x="2" y="66"/>
                  </a:lnTo>
                  <a:lnTo>
                    <a:pt x="0" y="51"/>
                  </a:lnTo>
                  <a:lnTo>
                    <a:pt x="2" y="34"/>
                  </a:lnTo>
                  <a:lnTo>
                    <a:pt x="10" y="22"/>
                  </a:lnTo>
                  <a:lnTo>
                    <a:pt x="17" y="11"/>
                  </a:lnTo>
                  <a:lnTo>
                    <a:pt x="29" y="5"/>
                  </a:lnTo>
                  <a:lnTo>
                    <a:pt x="43" y="0"/>
                  </a:lnTo>
                  <a:lnTo>
                    <a:pt x="56" y="0"/>
                  </a:lnTo>
                  <a:lnTo>
                    <a:pt x="70" y="1"/>
                  </a:lnTo>
                  <a:lnTo>
                    <a:pt x="87" y="11"/>
                  </a:lnTo>
                  <a:lnTo>
                    <a:pt x="93" y="20"/>
                  </a:lnTo>
                  <a:lnTo>
                    <a:pt x="99" y="29"/>
                  </a:lnTo>
                  <a:lnTo>
                    <a:pt x="101" y="37"/>
                  </a:lnTo>
                  <a:lnTo>
                    <a:pt x="101" y="46"/>
                  </a:lnTo>
                  <a:lnTo>
                    <a:pt x="97" y="61"/>
                  </a:lnTo>
                  <a:lnTo>
                    <a:pt x="91" y="73"/>
                  </a:lnTo>
                  <a:lnTo>
                    <a:pt x="81" y="81"/>
                  </a:lnTo>
                  <a:lnTo>
                    <a:pt x="70" y="90"/>
                  </a:lnTo>
                  <a:lnTo>
                    <a:pt x="56" y="93"/>
                  </a:lnTo>
                  <a:lnTo>
                    <a:pt x="45" y="95"/>
                  </a:lnTo>
                  <a:lnTo>
                    <a:pt x="31" y="92"/>
                  </a:lnTo>
                  <a:close/>
                  <a:moveTo>
                    <a:pt x="37" y="86"/>
                  </a:moveTo>
                  <a:lnTo>
                    <a:pt x="43" y="88"/>
                  </a:lnTo>
                  <a:lnTo>
                    <a:pt x="48" y="88"/>
                  </a:lnTo>
                  <a:lnTo>
                    <a:pt x="56" y="85"/>
                  </a:lnTo>
                  <a:lnTo>
                    <a:pt x="62" y="80"/>
                  </a:lnTo>
                  <a:lnTo>
                    <a:pt x="70" y="73"/>
                  </a:lnTo>
                  <a:lnTo>
                    <a:pt x="74" y="63"/>
                  </a:lnTo>
                  <a:lnTo>
                    <a:pt x="80" y="46"/>
                  </a:lnTo>
                  <a:lnTo>
                    <a:pt x="80" y="27"/>
                  </a:lnTo>
                  <a:lnTo>
                    <a:pt x="74" y="15"/>
                  </a:lnTo>
                  <a:lnTo>
                    <a:pt x="62" y="6"/>
                  </a:lnTo>
                  <a:lnTo>
                    <a:pt x="52" y="6"/>
                  </a:lnTo>
                  <a:lnTo>
                    <a:pt x="46" y="6"/>
                  </a:lnTo>
                  <a:lnTo>
                    <a:pt x="43" y="10"/>
                  </a:lnTo>
                  <a:lnTo>
                    <a:pt x="33" y="18"/>
                  </a:lnTo>
                  <a:lnTo>
                    <a:pt x="29" y="23"/>
                  </a:lnTo>
                  <a:lnTo>
                    <a:pt x="25" y="32"/>
                  </a:lnTo>
                  <a:lnTo>
                    <a:pt x="19" y="54"/>
                  </a:lnTo>
                  <a:lnTo>
                    <a:pt x="19" y="63"/>
                  </a:lnTo>
                  <a:lnTo>
                    <a:pt x="21" y="71"/>
                  </a:lnTo>
                  <a:lnTo>
                    <a:pt x="27" y="81"/>
                  </a:lnTo>
                  <a:lnTo>
                    <a:pt x="37" y="86"/>
                  </a:lnTo>
                  <a:close/>
                </a:path>
              </a:pathLst>
            </a:custGeom>
            <a:solidFill>
              <a:srgbClr val="000000"/>
            </a:solidFill>
            <a:ln w="9525">
              <a:solidFill>
                <a:srgbClr val="000000"/>
              </a:solidFill>
              <a:prstDash val="solid"/>
              <a:round/>
              <a:headEnd/>
              <a:tailEnd/>
            </a:ln>
          </p:spPr>
          <p:txBody>
            <a:bodyPr/>
            <a:lstStyle/>
            <a:p>
              <a:endParaRPr lang="en-US"/>
            </a:p>
          </p:txBody>
        </p:sp>
        <p:sp>
          <p:nvSpPr>
            <p:cNvPr id="26974" name="Freeform 391"/>
            <p:cNvSpPr>
              <a:spLocks/>
            </p:cNvSpPr>
            <p:nvPr/>
          </p:nvSpPr>
          <p:spPr bwMode="auto">
            <a:xfrm>
              <a:off x="2038" y="3413"/>
              <a:ext cx="90" cy="69"/>
            </a:xfrm>
            <a:custGeom>
              <a:avLst/>
              <a:gdLst>
                <a:gd name="T0" fmla="*/ 101 w 180"/>
                <a:gd name="T1" fmla="*/ 121 h 138"/>
                <a:gd name="T2" fmla="*/ 83 w 180"/>
                <a:gd name="T3" fmla="*/ 124 h 138"/>
                <a:gd name="T4" fmla="*/ 71 w 180"/>
                <a:gd name="T5" fmla="*/ 122 h 138"/>
                <a:gd name="T6" fmla="*/ 58 w 180"/>
                <a:gd name="T7" fmla="*/ 112 h 138"/>
                <a:gd name="T8" fmla="*/ 56 w 180"/>
                <a:gd name="T9" fmla="*/ 95 h 138"/>
                <a:gd name="T10" fmla="*/ 31 w 180"/>
                <a:gd name="T11" fmla="*/ 102 h 138"/>
                <a:gd name="T12" fmla="*/ 15 w 180"/>
                <a:gd name="T13" fmla="*/ 100 h 138"/>
                <a:gd name="T14" fmla="*/ 3 w 180"/>
                <a:gd name="T15" fmla="*/ 92 h 138"/>
                <a:gd name="T16" fmla="*/ 0 w 180"/>
                <a:gd name="T17" fmla="*/ 76 h 138"/>
                <a:gd name="T18" fmla="*/ 5 w 180"/>
                <a:gd name="T19" fmla="*/ 59 h 138"/>
                <a:gd name="T20" fmla="*/ 27 w 180"/>
                <a:gd name="T21" fmla="*/ 17 h 138"/>
                <a:gd name="T22" fmla="*/ 29 w 180"/>
                <a:gd name="T23" fmla="*/ 10 h 138"/>
                <a:gd name="T24" fmla="*/ 23 w 180"/>
                <a:gd name="T25" fmla="*/ 5 h 138"/>
                <a:gd name="T26" fmla="*/ 19 w 180"/>
                <a:gd name="T27" fmla="*/ 0 h 138"/>
                <a:gd name="T28" fmla="*/ 64 w 180"/>
                <a:gd name="T29" fmla="*/ 20 h 138"/>
                <a:gd name="T30" fmla="*/ 58 w 180"/>
                <a:gd name="T31" fmla="*/ 18 h 138"/>
                <a:gd name="T32" fmla="*/ 50 w 180"/>
                <a:gd name="T33" fmla="*/ 20 h 138"/>
                <a:gd name="T34" fmla="*/ 44 w 180"/>
                <a:gd name="T35" fmla="*/ 23 h 138"/>
                <a:gd name="T36" fmla="*/ 23 w 180"/>
                <a:gd name="T37" fmla="*/ 66 h 138"/>
                <a:gd name="T38" fmla="*/ 19 w 180"/>
                <a:gd name="T39" fmla="*/ 81 h 138"/>
                <a:gd name="T40" fmla="*/ 29 w 180"/>
                <a:gd name="T41" fmla="*/ 92 h 138"/>
                <a:gd name="T42" fmla="*/ 40 w 180"/>
                <a:gd name="T43" fmla="*/ 93 h 138"/>
                <a:gd name="T44" fmla="*/ 58 w 180"/>
                <a:gd name="T45" fmla="*/ 90 h 138"/>
                <a:gd name="T46" fmla="*/ 60 w 180"/>
                <a:gd name="T47" fmla="*/ 85 h 138"/>
                <a:gd name="T48" fmla="*/ 85 w 180"/>
                <a:gd name="T49" fmla="*/ 39 h 138"/>
                <a:gd name="T50" fmla="*/ 85 w 180"/>
                <a:gd name="T51" fmla="*/ 34 h 138"/>
                <a:gd name="T52" fmla="*/ 79 w 180"/>
                <a:gd name="T53" fmla="*/ 29 h 138"/>
                <a:gd name="T54" fmla="*/ 75 w 180"/>
                <a:gd name="T55" fmla="*/ 22 h 138"/>
                <a:gd name="T56" fmla="*/ 122 w 180"/>
                <a:gd name="T57" fmla="*/ 44 h 138"/>
                <a:gd name="T58" fmla="*/ 110 w 180"/>
                <a:gd name="T59" fmla="*/ 40 h 138"/>
                <a:gd name="T60" fmla="*/ 103 w 180"/>
                <a:gd name="T61" fmla="*/ 44 h 138"/>
                <a:gd name="T62" fmla="*/ 99 w 180"/>
                <a:gd name="T63" fmla="*/ 52 h 138"/>
                <a:gd name="T64" fmla="*/ 75 w 180"/>
                <a:gd name="T65" fmla="*/ 97 h 138"/>
                <a:gd name="T66" fmla="*/ 79 w 180"/>
                <a:gd name="T67" fmla="*/ 110 h 138"/>
                <a:gd name="T68" fmla="*/ 91 w 180"/>
                <a:gd name="T69" fmla="*/ 117 h 138"/>
                <a:gd name="T70" fmla="*/ 106 w 180"/>
                <a:gd name="T71" fmla="*/ 115 h 138"/>
                <a:gd name="T72" fmla="*/ 138 w 180"/>
                <a:gd name="T73" fmla="*/ 69 h 138"/>
                <a:gd name="T74" fmla="*/ 143 w 180"/>
                <a:gd name="T75" fmla="*/ 58 h 138"/>
                <a:gd name="T76" fmla="*/ 141 w 180"/>
                <a:gd name="T77" fmla="*/ 52 h 138"/>
                <a:gd name="T78" fmla="*/ 132 w 180"/>
                <a:gd name="T79" fmla="*/ 47 h 138"/>
                <a:gd name="T80" fmla="*/ 180 w 180"/>
                <a:gd name="T81" fmla="*/ 63 h 138"/>
                <a:gd name="T82" fmla="*/ 173 w 180"/>
                <a:gd name="T83" fmla="*/ 64 h 138"/>
                <a:gd name="T84" fmla="*/ 167 w 180"/>
                <a:gd name="T85" fmla="*/ 64 h 138"/>
                <a:gd name="T86" fmla="*/ 159 w 180"/>
                <a:gd name="T87" fmla="*/ 69 h 138"/>
                <a:gd name="T88" fmla="*/ 140 w 180"/>
                <a:gd name="T89" fmla="*/ 107 h 138"/>
                <a:gd name="T90" fmla="*/ 134 w 180"/>
                <a:gd name="T91" fmla="*/ 119 h 138"/>
                <a:gd name="T92" fmla="*/ 130 w 180"/>
                <a:gd name="T93" fmla="*/ 131 h 138"/>
                <a:gd name="T94" fmla="*/ 134 w 180"/>
                <a:gd name="T95" fmla="*/ 133 h 138"/>
                <a:gd name="T96" fmla="*/ 141 w 180"/>
                <a:gd name="T97" fmla="*/ 134 h 138"/>
                <a:gd name="T98" fmla="*/ 108 w 180"/>
                <a:gd name="T99" fmla="*/ 138 h 138"/>
                <a:gd name="T100" fmla="*/ 112 w 180"/>
                <a:gd name="T101" fmla="*/ 117 h 1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0"/>
                <a:gd name="T154" fmla="*/ 0 h 138"/>
                <a:gd name="T155" fmla="*/ 180 w 180"/>
                <a:gd name="T156" fmla="*/ 138 h 1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0" h="138">
                  <a:moveTo>
                    <a:pt x="112" y="117"/>
                  </a:moveTo>
                  <a:lnTo>
                    <a:pt x="101" y="121"/>
                  </a:lnTo>
                  <a:lnTo>
                    <a:pt x="95" y="124"/>
                  </a:lnTo>
                  <a:lnTo>
                    <a:pt x="83" y="124"/>
                  </a:lnTo>
                  <a:lnTo>
                    <a:pt x="77" y="124"/>
                  </a:lnTo>
                  <a:lnTo>
                    <a:pt x="71" y="122"/>
                  </a:lnTo>
                  <a:lnTo>
                    <a:pt x="64" y="117"/>
                  </a:lnTo>
                  <a:lnTo>
                    <a:pt x="58" y="112"/>
                  </a:lnTo>
                  <a:lnTo>
                    <a:pt x="56" y="104"/>
                  </a:lnTo>
                  <a:lnTo>
                    <a:pt x="56" y="95"/>
                  </a:lnTo>
                  <a:lnTo>
                    <a:pt x="42" y="100"/>
                  </a:lnTo>
                  <a:lnTo>
                    <a:pt x="31" y="102"/>
                  </a:lnTo>
                  <a:lnTo>
                    <a:pt x="23" y="102"/>
                  </a:lnTo>
                  <a:lnTo>
                    <a:pt x="15" y="100"/>
                  </a:lnTo>
                  <a:lnTo>
                    <a:pt x="7" y="97"/>
                  </a:lnTo>
                  <a:lnTo>
                    <a:pt x="3" y="92"/>
                  </a:lnTo>
                  <a:lnTo>
                    <a:pt x="0" y="85"/>
                  </a:lnTo>
                  <a:lnTo>
                    <a:pt x="0" y="76"/>
                  </a:lnTo>
                  <a:lnTo>
                    <a:pt x="2" y="68"/>
                  </a:lnTo>
                  <a:lnTo>
                    <a:pt x="5" y="59"/>
                  </a:lnTo>
                  <a:lnTo>
                    <a:pt x="25" y="23"/>
                  </a:lnTo>
                  <a:lnTo>
                    <a:pt x="27" y="17"/>
                  </a:lnTo>
                  <a:lnTo>
                    <a:pt x="29" y="12"/>
                  </a:lnTo>
                  <a:lnTo>
                    <a:pt x="29" y="10"/>
                  </a:lnTo>
                  <a:lnTo>
                    <a:pt x="27" y="6"/>
                  </a:lnTo>
                  <a:lnTo>
                    <a:pt x="23" y="5"/>
                  </a:lnTo>
                  <a:lnTo>
                    <a:pt x="17" y="1"/>
                  </a:lnTo>
                  <a:lnTo>
                    <a:pt x="19" y="0"/>
                  </a:lnTo>
                  <a:lnTo>
                    <a:pt x="66" y="17"/>
                  </a:lnTo>
                  <a:lnTo>
                    <a:pt x="64" y="20"/>
                  </a:lnTo>
                  <a:lnTo>
                    <a:pt x="62" y="20"/>
                  </a:lnTo>
                  <a:lnTo>
                    <a:pt x="58" y="18"/>
                  </a:lnTo>
                  <a:lnTo>
                    <a:pt x="52" y="18"/>
                  </a:lnTo>
                  <a:lnTo>
                    <a:pt x="50" y="20"/>
                  </a:lnTo>
                  <a:lnTo>
                    <a:pt x="46" y="22"/>
                  </a:lnTo>
                  <a:lnTo>
                    <a:pt x="44" y="23"/>
                  </a:lnTo>
                  <a:lnTo>
                    <a:pt x="40" y="30"/>
                  </a:lnTo>
                  <a:lnTo>
                    <a:pt x="23" y="66"/>
                  </a:lnTo>
                  <a:lnTo>
                    <a:pt x="19" y="75"/>
                  </a:lnTo>
                  <a:lnTo>
                    <a:pt x="19" y="81"/>
                  </a:lnTo>
                  <a:lnTo>
                    <a:pt x="21" y="88"/>
                  </a:lnTo>
                  <a:lnTo>
                    <a:pt x="29" y="92"/>
                  </a:lnTo>
                  <a:lnTo>
                    <a:pt x="35" y="93"/>
                  </a:lnTo>
                  <a:lnTo>
                    <a:pt x="40" y="93"/>
                  </a:lnTo>
                  <a:lnTo>
                    <a:pt x="48" y="93"/>
                  </a:lnTo>
                  <a:lnTo>
                    <a:pt x="58" y="90"/>
                  </a:lnTo>
                  <a:lnTo>
                    <a:pt x="60" y="85"/>
                  </a:lnTo>
                  <a:lnTo>
                    <a:pt x="81" y="46"/>
                  </a:lnTo>
                  <a:lnTo>
                    <a:pt x="85" y="39"/>
                  </a:lnTo>
                  <a:lnTo>
                    <a:pt x="85" y="35"/>
                  </a:lnTo>
                  <a:lnTo>
                    <a:pt x="85" y="34"/>
                  </a:lnTo>
                  <a:lnTo>
                    <a:pt x="83" y="30"/>
                  </a:lnTo>
                  <a:lnTo>
                    <a:pt x="79" y="29"/>
                  </a:lnTo>
                  <a:lnTo>
                    <a:pt x="73" y="25"/>
                  </a:lnTo>
                  <a:lnTo>
                    <a:pt x="75" y="22"/>
                  </a:lnTo>
                  <a:lnTo>
                    <a:pt x="124" y="40"/>
                  </a:lnTo>
                  <a:lnTo>
                    <a:pt x="122" y="44"/>
                  </a:lnTo>
                  <a:lnTo>
                    <a:pt x="114" y="42"/>
                  </a:lnTo>
                  <a:lnTo>
                    <a:pt x="110" y="40"/>
                  </a:lnTo>
                  <a:lnTo>
                    <a:pt x="106" y="42"/>
                  </a:lnTo>
                  <a:lnTo>
                    <a:pt x="103" y="44"/>
                  </a:lnTo>
                  <a:lnTo>
                    <a:pt x="101" y="47"/>
                  </a:lnTo>
                  <a:lnTo>
                    <a:pt x="99" y="52"/>
                  </a:lnTo>
                  <a:lnTo>
                    <a:pt x="79" y="88"/>
                  </a:lnTo>
                  <a:lnTo>
                    <a:pt x="75" y="97"/>
                  </a:lnTo>
                  <a:lnTo>
                    <a:pt x="75" y="104"/>
                  </a:lnTo>
                  <a:lnTo>
                    <a:pt x="79" y="110"/>
                  </a:lnTo>
                  <a:lnTo>
                    <a:pt x="85" y="115"/>
                  </a:lnTo>
                  <a:lnTo>
                    <a:pt x="91" y="117"/>
                  </a:lnTo>
                  <a:lnTo>
                    <a:pt x="97" y="117"/>
                  </a:lnTo>
                  <a:lnTo>
                    <a:pt x="106" y="115"/>
                  </a:lnTo>
                  <a:lnTo>
                    <a:pt x="116" y="114"/>
                  </a:lnTo>
                  <a:lnTo>
                    <a:pt x="138" y="69"/>
                  </a:lnTo>
                  <a:lnTo>
                    <a:pt x="141" y="63"/>
                  </a:lnTo>
                  <a:lnTo>
                    <a:pt x="143" y="58"/>
                  </a:lnTo>
                  <a:lnTo>
                    <a:pt x="143" y="56"/>
                  </a:lnTo>
                  <a:lnTo>
                    <a:pt x="141" y="52"/>
                  </a:lnTo>
                  <a:lnTo>
                    <a:pt x="138" y="51"/>
                  </a:lnTo>
                  <a:lnTo>
                    <a:pt x="132" y="47"/>
                  </a:lnTo>
                  <a:lnTo>
                    <a:pt x="134" y="44"/>
                  </a:lnTo>
                  <a:lnTo>
                    <a:pt x="180" y="63"/>
                  </a:lnTo>
                  <a:lnTo>
                    <a:pt x="178" y="66"/>
                  </a:lnTo>
                  <a:lnTo>
                    <a:pt x="173" y="64"/>
                  </a:lnTo>
                  <a:lnTo>
                    <a:pt x="169" y="64"/>
                  </a:lnTo>
                  <a:lnTo>
                    <a:pt x="167" y="64"/>
                  </a:lnTo>
                  <a:lnTo>
                    <a:pt x="163" y="66"/>
                  </a:lnTo>
                  <a:lnTo>
                    <a:pt x="159" y="69"/>
                  </a:lnTo>
                  <a:lnTo>
                    <a:pt x="155" y="76"/>
                  </a:lnTo>
                  <a:lnTo>
                    <a:pt x="140" y="107"/>
                  </a:lnTo>
                  <a:lnTo>
                    <a:pt x="136" y="114"/>
                  </a:lnTo>
                  <a:lnTo>
                    <a:pt x="134" y="119"/>
                  </a:lnTo>
                  <a:lnTo>
                    <a:pt x="130" y="126"/>
                  </a:lnTo>
                  <a:lnTo>
                    <a:pt x="130" y="131"/>
                  </a:lnTo>
                  <a:lnTo>
                    <a:pt x="132" y="133"/>
                  </a:lnTo>
                  <a:lnTo>
                    <a:pt x="134" y="133"/>
                  </a:lnTo>
                  <a:lnTo>
                    <a:pt x="138" y="134"/>
                  </a:lnTo>
                  <a:lnTo>
                    <a:pt x="141" y="134"/>
                  </a:lnTo>
                  <a:lnTo>
                    <a:pt x="141" y="138"/>
                  </a:lnTo>
                  <a:lnTo>
                    <a:pt x="108" y="138"/>
                  </a:lnTo>
                  <a:lnTo>
                    <a:pt x="105" y="136"/>
                  </a:lnTo>
                  <a:lnTo>
                    <a:pt x="112" y="117"/>
                  </a:lnTo>
                  <a:close/>
                </a:path>
              </a:pathLst>
            </a:custGeom>
            <a:solidFill>
              <a:srgbClr val="000000"/>
            </a:solidFill>
            <a:ln w="9525">
              <a:solidFill>
                <a:srgbClr val="000000"/>
              </a:solidFill>
              <a:prstDash val="solid"/>
              <a:round/>
              <a:headEnd/>
              <a:tailEnd/>
            </a:ln>
          </p:spPr>
          <p:txBody>
            <a:bodyPr/>
            <a:lstStyle/>
            <a:p>
              <a:endParaRPr lang="en-US"/>
            </a:p>
          </p:txBody>
        </p:sp>
        <p:sp>
          <p:nvSpPr>
            <p:cNvPr id="26975" name="Freeform 392"/>
            <p:cNvSpPr>
              <a:spLocks/>
            </p:cNvSpPr>
            <p:nvPr/>
          </p:nvSpPr>
          <p:spPr bwMode="auto">
            <a:xfrm>
              <a:off x="1957" y="3377"/>
              <a:ext cx="91" cy="72"/>
            </a:xfrm>
            <a:custGeom>
              <a:avLst/>
              <a:gdLst>
                <a:gd name="T0" fmla="*/ 99 w 181"/>
                <a:gd name="T1" fmla="*/ 126 h 145"/>
                <a:gd name="T2" fmla="*/ 88 w 181"/>
                <a:gd name="T3" fmla="*/ 130 h 145"/>
                <a:gd name="T4" fmla="*/ 74 w 181"/>
                <a:gd name="T5" fmla="*/ 128 h 145"/>
                <a:gd name="T6" fmla="*/ 62 w 181"/>
                <a:gd name="T7" fmla="*/ 121 h 145"/>
                <a:gd name="T8" fmla="*/ 55 w 181"/>
                <a:gd name="T9" fmla="*/ 106 h 145"/>
                <a:gd name="T10" fmla="*/ 41 w 181"/>
                <a:gd name="T11" fmla="*/ 103 h 145"/>
                <a:gd name="T12" fmla="*/ 24 w 181"/>
                <a:gd name="T13" fmla="*/ 103 h 145"/>
                <a:gd name="T14" fmla="*/ 8 w 181"/>
                <a:gd name="T15" fmla="*/ 96 h 145"/>
                <a:gd name="T16" fmla="*/ 0 w 181"/>
                <a:gd name="T17" fmla="*/ 84 h 145"/>
                <a:gd name="T18" fmla="*/ 4 w 181"/>
                <a:gd name="T19" fmla="*/ 68 h 145"/>
                <a:gd name="T20" fmla="*/ 29 w 181"/>
                <a:gd name="T21" fmla="*/ 24 h 145"/>
                <a:gd name="T22" fmla="*/ 33 w 181"/>
                <a:gd name="T23" fmla="*/ 14 h 145"/>
                <a:gd name="T24" fmla="*/ 29 w 181"/>
                <a:gd name="T25" fmla="*/ 7 h 145"/>
                <a:gd name="T26" fmla="*/ 25 w 181"/>
                <a:gd name="T27" fmla="*/ 0 h 145"/>
                <a:gd name="T28" fmla="*/ 70 w 181"/>
                <a:gd name="T29" fmla="*/ 24 h 145"/>
                <a:gd name="T30" fmla="*/ 62 w 181"/>
                <a:gd name="T31" fmla="*/ 22 h 145"/>
                <a:gd name="T32" fmla="*/ 55 w 181"/>
                <a:gd name="T33" fmla="*/ 22 h 145"/>
                <a:gd name="T34" fmla="*/ 49 w 181"/>
                <a:gd name="T35" fmla="*/ 26 h 145"/>
                <a:gd name="T36" fmla="*/ 25 w 181"/>
                <a:gd name="T37" fmla="*/ 67 h 145"/>
                <a:gd name="T38" fmla="*/ 20 w 181"/>
                <a:gd name="T39" fmla="*/ 82 h 145"/>
                <a:gd name="T40" fmla="*/ 27 w 181"/>
                <a:gd name="T41" fmla="*/ 94 h 145"/>
                <a:gd name="T42" fmla="*/ 41 w 181"/>
                <a:gd name="T43" fmla="*/ 96 h 145"/>
                <a:gd name="T44" fmla="*/ 59 w 181"/>
                <a:gd name="T45" fmla="*/ 94 h 145"/>
                <a:gd name="T46" fmla="*/ 60 w 181"/>
                <a:gd name="T47" fmla="*/ 89 h 145"/>
                <a:gd name="T48" fmla="*/ 88 w 181"/>
                <a:gd name="T49" fmla="*/ 43 h 145"/>
                <a:gd name="T50" fmla="*/ 90 w 181"/>
                <a:gd name="T51" fmla="*/ 38 h 145"/>
                <a:gd name="T52" fmla="*/ 84 w 181"/>
                <a:gd name="T53" fmla="*/ 33 h 145"/>
                <a:gd name="T54" fmla="*/ 80 w 181"/>
                <a:gd name="T55" fmla="*/ 26 h 145"/>
                <a:gd name="T56" fmla="*/ 125 w 181"/>
                <a:gd name="T57" fmla="*/ 50 h 145"/>
                <a:gd name="T58" fmla="*/ 113 w 181"/>
                <a:gd name="T59" fmla="*/ 46 h 145"/>
                <a:gd name="T60" fmla="*/ 107 w 181"/>
                <a:gd name="T61" fmla="*/ 50 h 145"/>
                <a:gd name="T62" fmla="*/ 101 w 181"/>
                <a:gd name="T63" fmla="*/ 58 h 145"/>
                <a:gd name="T64" fmla="*/ 76 w 181"/>
                <a:gd name="T65" fmla="*/ 101 h 145"/>
                <a:gd name="T66" fmla="*/ 78 w 181"/>
                <a:gd name="T67" fmla="*/ 114 h 145"/>
                <a:gd name="T68" fmla="*/ 90 w 181"/>
                <a:gd name="T69" fmla="*/ 121 h 145"/>
                <a:gd name="T70" fmla="*/ 105 w 181"/>
                <a:gd name="T71" fmla="*/ 121 h 145"/>
                <a:gd name="T72" fmla="*/ 140 w 181"/>
                <a:gd name="T73" fmla="*/ 77 h 145"/>
                <a:gd name="T74" fmla="*/ 144 w 181"/>
                <a:gd name="T75" fmla="*/ 65 h 145"/>
                <a:gd name="T76" fmla="*/ 144 w 181"/>
                <a:gd name="T77" fmla="*/ 60 h 145"/>
                <a:gd name="T78" fmla="*/ 134 w 181"/>
                <a:gd name="T79" fmla="*/ 55 h 145"/>
                <a:gd name="T80" fmla="*/ 181 w 181"/>
                <a:gd name="T81" fmla="*/ 72 h 145"/>
                <a:gd name="T82" fmla="*/ 173 w 181"/>
                <a:gd name="T83" fmla="*/ 74 h 145"/>
                <a:gd name="T84" fmla="*/ 167 w 181"/>
                <a:gd name="T85" fmla="*/ 74 h 145"/>
                <a:gd name="T86" fmla="*/ 160 w 181"/>
                <a:gd name="T87" fmla="*/ 77 h 145"/>
                <a:gd name="T88" fmla="*/ 138 w 181"/>
                <a:gd name="T89" fmla="*/ 114 h 145"/>
                <a:gd name="T90" fmla="*/ 129 w 181"/>
                <a:gd name="T91" fmla="*/ 130 h 145"/>
                <a:gd name="T92" fmla="*/ 129 w 181"/>
                <a:gd name="T93" fmla="*/ 135 h 145"/>
                <a:gd name="T94" fmla="*/ 130 w 181"/>
                <a:gd name="T95" fmla="*/ 138 h 145"/>
                <a:gd name="T96" fmla="*/ 136 w 181"/>
                <a:gd name="T97" fmla="*/ 142 h 145"/>
                <a:gd name="T98" fmla="*/ 138 w 181"/>
                <a:gd name="T99" fmla="*/ 145 h 145"/>
                <a:gd name="T100" fmla="*/ 101 w 181"/>
                <a:gd name="T101" fmla="*/ 140 h 14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1"/>
                <a:gd name="T154" fmla="*/ 0 h 145"/>
                <a:gd name="T155" fmla="*/ 181 w 181"/>
                <a:gd name="T156" fmla="*/ 145 h 14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1" h="145">
                  <a:moveTo>
                    <a:pt x="111" y="123"/>
                  </a:moveTo>
                  <a:lnTo>
                    <a:pt x="99" y="126"/>
                  </a:lnTo>
                  <a:lnTo>
                    <a:pt x="94" y="128"/>
                  </a:lnTo>
                  <a:lnTo>
                    <a:pt x="88" y="130"/>
                  </a:lnTo>
                  <a:lnTo>
                    <a:pt x="80" y="130"/>
                  </a:lnTo>
                  <a:lnTo>
                    <a:pt x="74" y="128"/>
                  </a:lnTo>
                  <a:lnTo>
                    <a:pt x="70" y="126"/>
                  </a:lnTo>
                  <a:lnTo>
                    <a:pt x="62" y="121"/>
                  </a:lnTo>
                  <a:lnTo>
                    <a:pt x="57" y="114"/>
                  </a:lnTo>
                  <a:lnTo>
                    <a:pt x="55" y="106"/>
                  </a:lnTo>
                  <a:lnTo>
                    <a:pt x="57" y="97"/>
                  </a:lnTo>
                  <a:lnTo>
                    <a:pt x="41" y="103"/>
                  </a:lnTo>
                  <a:lnTo>
                    <a:pt x="31" y="104"/>
                  </a:lnTo>
                  <a:lnTo>
                    <a:pt x="24" y="103"/>
                  </a:lnTo>
                  <a:lnTo>
                    <a:pt x="14" y="101"/>
                  </a:lnTo>
                  <a:lnTo>
                    <a:pt x="8" y="96"/>
                  </a:lnTo>
                  <a:lnTo>
                    <a:pt x="4" y="91"/>
                  </a:lnTo>
                  <a:lnTo>
                    <a:pt x="0" y="84"/>
                  </a:lnTo>
                  <a:lnTo>
                    <a:pt x="0" y="77"/>
                  </a:lnTo>
                  <a:lnTo>
                    <a:pt x="4" y="68"/>
                  </a:lnTo>
                  <a:lnTo>
                    <a:pt x="8" y="60"/>
                  </a:lnTo>
                  <a:lnTo>
                    <a:pt x="29" y="24"/>
                  </a:lnTo>
                  <a:lnTo>
                    <a:pt x="31" y="17"/>
                  </a:lnTo>
                  <a:lnTo>
                    <a:pt x="33" y="14"/>
                  </a:lnTo>
                  <a:lnTo>
                    <a:pt x="33" y="9"/>
                  </a:lnTo>
                  <a:lnTo>
                    <a:pt x="29" y="7"/>
                  </a:lnTo>
                  <a:lnTo>
                    <a:pt x="24" y="4"/>
                  </a:lnTo>
                  <a:lnTo>
                    <a:pt x="25" y="0"/>
                  </a:lnTo>
                  <a:lnTo>
                    <a:pt x="72" y="21"/>
                  </a:lnTo>
                  <a:lnTo>
                    <a:pt x="70" y="24"/>
                  </a:lnTo>
                  <a:lnTo>
                    <a:pt x="68" y="24"/>
                  </a:lnTo>
                  <a:lnTo>
                    <a:pt x="62" y="22"/>
                  </a:lnTo>
                  <a:lnTo>
                    <a:pt x="57" y="21"/>
                  </a:lnTo>
                  <a:lnTo>
                    <a:pt x="55" y="22"/>
                  </a:lnTo>
                  <a:lnTo>
                    <a:pt x="51" y="24"/>
                  </a:lnTo>
                  <a:lnTo>
                    <a:pt x="49" y="26"/>
                  </a:lnTo>
                  <a:lnTo>
                    <a:pt x="45" y="33"/>
                  </a:lnTo>
                  <a:lnTo>
                    <a:pt x="25" y="67"/>
                  </a:lnTo>
                  <a:lnTo>
                    <a:pt x="22" y="75"/>
                  </a:lnTo>
                  <a:lnTo>
                    <a:pt x="20" y="82"/>
                  </a:lnTo>
                  <a:lnTo>
                    <a:pt x="22" y="89"/>
                  </a:lnTo>
                  <a:lnTo>
                    <a:pt x="27" y="94"/>
                  </a:lnTo>
                  <a:lnTo>
                    <a:pt x="33" y="96"/>
                  </a:lnTo>
                  <a:lnTo>
                    <a:pt x="41" y="96"/>
                  </a:lnTo>
                  <a:lnTo>
                    <a:pt x="49" y="96"/>
                  </a:lnTo>
                  <a:lnTo>
                    <a:pt x="59" y="94"/>
                  </a:lnTo>
                  <a:lnTo>
                    <a:pt x="59" y="92"/>
                  </a:lnTo>
                  <a:lnTo>
                    <a:pt x="60" y="89"/>
                  </a:lnTo>
                  <a:lnTo>
                    <a:pt x="84" y="50"/>
                  </a:lnTo>
                  <a:lnTo>
                    <a:pt x="88" y="43"/>
                  </a:lnTo>
                  <a:lnTo>
                    <a:pt x="90" y="39"/>
                  </a:lnTo>
                  <a:lnTo>
                    <a:pt x="90" y="38"/>
                  </a:lnTo>
                  <a:lnTo>
                    <a:pt x="88" y="34"/>
                  </a:lnTo>
                  <a:lnTo>
                    <a:pt x="84" y="33"/>
                  </a:lnTo>
                  <a:lnTo>
                    <a:pt x="78" y="29"/>
                  </a:lnTo>
                  <a:lnTo>
                    <a:pt x="80" y="26"/>
                  </a:lnTo>
                  <a:lnTo>
                    <a:pt x="127" y="46"/>
                  </a:lnTo>
                  <a:lnTo>
                    <a:pt x="125" y="50"/>
                  </a:lnTo>
                  <a:lnTo>
                    <a:pt x="119" y="48"/>
                  </a:lnTo>
                  <a:lnTo>
                    <a:pt x="113" y="46"/>
                  </a:lnTo>
                  <a:lnTo>
                    <a:pt x="111" y="48"/>
                  </a:lnTo>
                  <a:lnTo>
                    <a:pt x="107" y="50"/>
                  </a:lnTo>
                  <a:lnTo>
                    <a:pt x="105" y="51"/>
                  </a:lnTo>
                  <a:lnTo>
                    <a:pt x="101" y="58"/>
                  </a:lnTo>
                  <a:lnTo>
                    <a:pt x="80" y="92"/>
                  </a:lnTo>
                  <a:lnTo>
                    <a:pt x="76" y="101"/>
                  </a:lnTo>
                  <a:lnTo>
                    <a:pt x="74" y="108"/>
                  </a:lnTo>
                  <a:lnTo>
                    <a:pt x="78" y="114"/>
                  </a:lnTo>
                  <a:lnTo>
                    <a:pt x="84" y="120"/>
                  </a:lnTo>
                  <a:lnTo>
                    <a:pt x="90" y="121"/>
                  </a:lnTo>
                  <a:lnTo>
                    <a:pt x="95" y="121"/>
                  </a:lnTo>
                  <a:lnTo>
                    <a:pt x="105" y="121"/>
                  </a:lnTo>
                  <a:lnTo>
                    <a:pt x="115" y="120"/>
                  </a:lnTo>
                  <a:lnTo>
                    <a:pt x="140" y="77"/>
                  </a:lnTo>
                  <a:lnTo>
                    <a:pt x="144" y="70"/>
                  </a:lnTo>
                  <a:lnTo>
                    <a:pt x="144" y="65"/>
                  </a:lnTo>
                  <a:lnTo>
                    <a:pt x="144" y="63"/>
                  </a:lnTo>
                  <a:lnTo>
                    <a:pt x="144" y="60"/>
                  </a:lnTo>
                  <a:lnTo>
                    <a:pt x="140" y="58"/>
                  </a:lnTo>
                  <a:lnTo>
                    <a:pt x="134" y="55"/>
                  </a:lnTo>
                  <a:lnTo>
                    <a:pt x="136" y="51"/>
                  </a:lnTo>
                  <a:lnTo>
                    <a:pt x="181" y="72"/>
                  </a:lnTo>
                  <a:lnTo>
                    <a:pt x="179" y="75"/>
                  </a:lnTo>
                  <a:lnTo>
                    <a:pt x="173" y="74"/>
                  </a:lnTo>
                  <a:lnTo>
                    <a:pt x="169" y="72"/>
                  </a:lnTo>
                  <a:lnTo>
                    <a:pt x="167" y="74"/>
                  </a:lnTo>
                  <a:lnTo>
                    <a:pt x="164" y="75"/>
                  </a:lnTo>
                  <a:lnTo>
                    <a:pt x="160" y="77"/>
                  </a:lnTo>
                  <a:lnTo>
                    <a:pt x="156" y="84"/>
                  </a:lnTo>
                  <a:lnTo>
                    <a:pt x="138" y="114"/>
                  </a:lnTo>
                  <a:lnTo>
                    <a:pt x="130" y="126"/>
                  </a:lnTo>
                  <a:lnTo>
                    <a:pt x="129" y="130"/>
                  </a:lnTo>
                  <a:lnTo>
                    <a:pt x="129" y="132"/>
                  </a:lnTo>
                  <a:lnTo>
                    <a:pt x="129" y="135"/>
                  </a:lnTo>
                  <a:lnTo>
                    <a:pt x="129" y="137"/>
                  </a:lnTo>
                  <a:lnTo>
                    <a:pt x="130" y="138"/>
                  </a:lnTo>
                  <a:lnTo>
                    <a:pt x="132" y="140"/>
                  </a:lnTo>
                  <a:lnTo>
                    <a:pt x="136" y="142"/>
                  </a:lnTo>
                  <a:lnTo>
                    <a:pt x="140" y="142"/>
                  </a:lnTo>
                  <a:lnTo>
                    <a:pt x="138" y="145"/>
                  </a:lnTo>
                  <a:lnTo>
                    <a:pt x="105" y="143"/>
                  </a:lnTo>
                  <a:lnTo>
                    <a:pt x="101" y="140"/>
                  </a:lnTo>
                  <a:lnTo>
                    <a:pt x="111" y="123"/>
                  </a:lnTo>
                  <a:close/>
                </a:path>
              </a:pathLst>
            </a:custGeom>
            <a:solidFill>
              <a:srgbClr val="000000"/>
            </a:solidFill>
            <a:ln w="9525">
              <a:solidFill>
                <a:srgbClr val="000000"/>
              </a:solidFill>
              <a:prstDash val="solid"/>
              <a:round/>
              <a:headEnd/>
              <a:tailEnd/>
            </a:ln>
          </p:spPr>
          <p:txBody>
            <a:bodyPr/>
            <a:lstStyle/>
            <a:p>
              <a:endParaRPr lang="en-US"/>
            </a:p>
          </p:txBody>
        </p:sp>
        <p:sp>
          <p:nvSpPr>
            <p:cNvPr id="26976" name="Freeform 393"/>
            <p:cNvSpPr>
              <a:spLocks/>
            </p:cNvSpPr>
            <p:nvPr/>
          </p:nvSpPr>
          <p:spPr bwMode="auto">
            <a:xfrm>
              <a:off x="1903" y="3354"/>
              <a:ext cx="56" cy="62"/>
            </a:xfrm>
            <a:custGeom>
              <a:avLst/>
              <a:gdLst>
                <a:gd name="T0" fmla="*/ 0 w 113"/>
                <a:gd name="T1" fmla="*/ 80 h 123"/>
                <a:gd name="T2" fmla="*/ 31 w 113"/>
                <a:gd name="T3" fmla="*/ 32 h 123"/>
                <a:gd name="T4" fmla="*/ 35 w 113"/>
                <a:gd name="T5" fmla="*/ 26 h 123"/>
                <a:gd name="T6" fmla="*/ 39 w 113"/>
                <a:gd name="T7" fmla="*/ 20 h 123"/>
                <a:gd name="T8" fmla="*/ 41 w 113"/>
                <a:gd name="T9" fmla="*/ 15 h 123"/>
                <a:gd name="T10" fmla="*/ 43 w 113"/>
                <a:gd name="T11" fmla="*/ 12 h 123"/>
                <a:gd name="T12" fmla="*/ 43 w 113"/>
                <a:gd name="T13" fmla="*/ 10 h 123"/>
                <a:gd name="T14" fmla="*/ 41 w 113"/>
                <a:gd name="T15" fmla="*/ 8 h 123"/>
                <a:gd name="T16" fmla="*/ 39 w 113"/>
                <a:gd name="T17" fmla="*/ 7 h 123"/>
                <a:gd name="T18" fmla="*/ 35 w 113"/>
                <a:gd name="T19" fmla="*/ 5 h 123"/>
                <a:gd name="T20" fmla="*/ 31 w 113"/>
                <a:gd name="T21" fmla="*/ 5 h 123"/>
                <a:gd name="T22" fmla="*/ 33 w 113"/>
                <a:gd name="T23" fmla="*/ 0 h 123"/>
                <a:gd name="T24" fmla="*/ 66 w 113"/>
                <a:gd name="T25" fmla="*/ 5 h 123"/>
                <a:gd name="T26" fmla="*/ 70 w 113"/>
                <a:gd name="T27" fmla="*/ 7 h 123"/>
                <a:gd name="T28" fmla="*/ 59 w 113"/>
                <a:gd name="T29" fmla="*/ 24 h 123"/>
                <a:gd name="T30" fmla="*/ 68 w 113"/>
                <a:gd name="T31" fmla="*/ 22 h 123"/>
                <a:gd name="T32" fmla="*/ 76 w 113"/>
                <a:gd name="T33" fmla="*/ 20 h 123"/>
                <a:gd name="T34" fmla="*/ 86 w 113"/>
                <a:gd name="T35" fmla="*/ 19 h 123"/>
                <a:gd name="T36" fmla="*/ 94 w 113"/>
                <a:gd name="T37" fmla="*/ 20 h 123"/>
                <a:gd name="T38" fmla="*/ 101 w 113"/>
                <a:gd name="T39" fmla="*/ 22 h 123"/>
                <a:gd name="T40" fmla="*/ 107 w 113"/>
                <a:gd name="T41" fmla="*/ 27 h 123"/>
                <a:gd name="T42" fmla="*/ 111 w 113"/>
                <a:gd name="T43" fmla="*/ 32 h 123"/>
                <a:gd name="T44" fmla="*/ 113 w 113"/>
                <a:gd name="T45" fmla="*/ 39 h 123"/>
                <a:gd name="T46" fmla="*/ 113 w 113"/>
                <a:gd name="T47" fmla="*/ 46 h 123"/>
                <a:gd name="T48" fmla="*/ 109 w 113"/>
                <a:gd name="T49" fmla="*/ 55 h 123"/>
                <a:gd name="T50" fmla="*/ 103 w 113"/>
                <a:gd name="T51" fmla="*/ 65 h 123"/>
                <a:gd name="T52" fmla="*/ 80 w 113"/>
                <a:gd name="T53" fmla="*/ 101 h 123"/>
                <a:gd name="T54" fmla="*/ 78 w 113"/>
                <a:gd name="T55" fmla="*/ 106 h 123"/>
                <a:gd name="T56" fmla="*/ 76 w 113"/>
                <a:gd name="T57" fmla="*/ 109 h 123"/>
                <a:gd name="T58" fmla="*/ 76 w 113"/>
                <a:gd name="T59" fmla="*/ 112 h 123"/>
                <a:gd name="T60" fmla="*/ 78 w 113"/>
                <a:gd name="T61" fmla="*/ 114 h 123"/>
                <a:gd name="T62" fmla="*/ 82 w 113"/>
                <a:gd name="T63" fmla="*/ 118 h 123"/>
                <a:gd name="T64" fmla="*/ 88 w 113"/>
                <a:gd name="T65" fmla="*/ 119 h 123"/>
                <a:gd name="T66" fmla="*/ 84 w 113"/>
                <a:gd name="T67" fmla="*/ 123 h 123"/>
                <a:gd name="T68" fmla="*/ 53 w 113"/>
                <a:gd name="T69" fmla="*/ 107 h 123"/>
                <a:gd name="T70" fmla="*/ 88 w 113"/>
                <a:gd name="T71" fmla="*/ 55 h 123"/>
                <a:gd name="T72" fmla="*/ 94 w 113"/>
                <a:gd name="T73" fmla="*/ 44 h 123"/>
                <a:gd name="T74" fmla="*/ 94 w 113"/>
                <a:gd name="T75" fmla="*/ 37 h 123"/>
                <a:gd name="T76" fmla="*/ 90 w 113"/>
                <a:gd name="T77" fmla="*/ 32 h 123"/>
                <a:gd name="T78" fmla="*/ 86 w 113"/>
                <a:gd name="T79" fmla="*/ 29 h 123"/>
                <a:gd name="T80" fmla="*/ 80 w 113"/>
                <a:gd name="T81" fmla="*/ 27 h 123"/>
                <a:gd name="T82" fmla="*/ 74 w 113"/>
                <a:gd name="T83" fmla="*/ 26 h 123"/>
                <a:gd name="T84" fmla="*/ 66 w 113"/>
                <a:gd name="T85" fmla="*/ 27 h 123"/>
                <a:gd name="T86" fmla="*/ 55 w 113"/>
                <a:gd name="T87" fmla="*/ 29 h 123"/>
                <a:gd name="T88" fmla="*/ 26 w 113"/>
                <a:gd name="T89" fmla="*/ 73 h 123"/>
                <a:gd name="T90" fmla="*/ 24 w 113"/>
                <a:gd name="T91" fmla="*/ 80 h 123"/>
                <a:gd name="T92" fmla="*/ 24 w 113"/>
                <a:gd name="T93" fmla="*/ 83 h 123"/>
                <a:gd name="T94" fmla="*/ 26 w 113"/>
                <a:gd name="T95" fmla="*/ 89 h 123"/>
                <a:gd name="T96" fmla="*/ 33 w 113"/>
                <a:gd name="T97" fmla="*/ 92 h 123"/>
                <a:gd name="T98" fmla="*/ 31 w 113"/>
                <a:gd name="T99" fmla="*/ 95 h 123"/>
                <a:gd name="T100" fmla="*/ 0 w 113"/>
                <a:gd name="T101" fmla="*/ 80 h 12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3"/>
                <a:gd name="T154" fmla="*/ 0 h 123"/>
                <a:gd name="T155" fmla="*/ 113 w 113"/>
                <a:gd name="T156" fmla="*/ 123 h 12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3" h="123">
                  <a:moveTo>
                    <a:pt x="0" y="80"/>
                  </a:moveTo>
                  <a:lnTo>
                    <a:pt x="31" y="32"/>
                  </a:lnTo>
                  <a:lnTo>
                    <a:pt x="35" y="26"/>
                  </a:lnTo>
                  <a:lnTo>
                    <a:pt x="39" y="20"/>
                  </a:lnTo>
                  <a:lnTo>
                    <a:pt x="41" y="15"/>
                  </a:lnTo>
                  <a:lnTo>
                    <a:pt x="43" y="12"/>
                  </a:lnTo>
                  <a:lnTo>
                    <a:pt x="43" y="10"/>
                  </a:lnTo>
                  <a:lnTo>
                    <a:pt x="41" y="8"/>
                  </a:lnTo>
                  <a:lnTo>
                    <a:pt x="39" y="7"/>
                  </a:lnTo>
                  <a:lnTo>
                    <a:pt x="35" y="5"/>
                  </a:lnTo>
                  <a:lnTo>
                    <a:pt x="31" y="5"/>
                  </a:lnTo>
                  <a:lnTo>
                    <a:pt x="33" y="0"/>
                  </a:lnTo>
                  <a:lnTo>
                    <a:pt x="66" y="5"/>
                  </a:lnTo>
                  <a:lnTo>
                    <a:pt x="70" y="7"/>
                  </a:lnTo>
                  <a:lnTo>
                    <a:pt x="59" y="24"/>
                  </a:lnTo>
                  <a:lnTo>
                    <a:pt x="68" y="22"/>
                  </a:lnTo>
                  <a:lnTo>
                    <a:pt x="76" y="20"/>
                  </a:lnTo>
                  <a:lnTo>
                    <a:pt x="86" y="19"/>
                  </a:lnTo>
                  <a:lnTo>
                    <a:pt x="94" y="20"/>
                  </a:lnTo>
                  <a:lnTo>
                    <a:pt x="101" y="22"/>
                  </a:lnTo>
                  <a:lnTo>
                    <a:pt x="107" y="27"/>
                  </a:lnTo>
                  <a:lnTo>
                    <a:pt x="111" y="32"/>
                  </a:lnTo>
                  <a:lnTo>
                    <a:pt x="113" y="39"/>
                  </a:lnTo>
                  <a:lnTo>
                    <a:pt x="113" y="46"/>
                  </a:lnTo>
                  <a:lnTo>
                    <a:pt x="109" y="55"/>
                  </a:lnTo>
                  <a:lnTo>
                    <a:pt x="103" y="65"/>
                  </a:lnTo>
                  <a:lnTo>
                    <a:pt x="80" y="101"/>
                  </a:lnTo>
                  <a:lnTo>
                    <a:pt x="78" y="106"/>
                  </a:lnTo>
                  <a:lnTo>
                    <a:pt x="76" y="109"/>
                  </a:lnTo>
                  <a:lnTo>
                    <a:pt x="76" y="112"/>
                  </a:lnTo>
                  <a:lnTo>
                    <a:pt x="78" y="114"/>
                  </a:lnTo>
                  <a:lnTo>
                    <a:pt x="82" y="118"/>
                  </a:lnTo>
                  <a:lnTo>
                    <a:pt x="88" y="119"/>
                  </a:lnTo>
                  <a:lnTo>
                    <a:pt x="84" y="123"/>
                  </a:lnTo>
                  <a:lnTo>
                    <a:pt x="53" y="107"/>
                  </a:lnTo>
                  <a:lnTo>
                    <a:pt x="88" y="55"/>
                  </a:lnTo>
                  <a:lnTo>
                    <a:pt x="94" y="44"/>
                  </a:lnTo>
                  <a:lnTo>
                    <a:pt x="94" y="37"/>
                  </a:lnTo>
                  <a:lnTo>
                    <a:pt x="90" y="32"/>
                  </a:lnTo>
                  <a:lnTo>
                    <a:pt x="86" y="29"/>
                  </a:lnTo>
                  <a:lnTo>
                    <a:pt x="80" y="27"/>
                  </a:lnTo>
                  <a:lnTo>
                    <a:pt x="74" y="26"/>
                  </a:lnTo>
                  <a:lnTo>
                    <a:pt x="66" y="27"/>
                  </a:lnTo>
                  <a:lnTo>
                    <a:pt x="55" y="29"/>
                  </a:lnTo>
                  <a:lnTo>
                    <a:pt x="26" y="73"/>
                  </a:lnTo>
                  <a:lnTo>
                    <a:pt x="24" y="80"/>
                  </a:lnTo>
                  <a:lnTo>
                    <a:pt x="24" y="83"/>
                  </a:lnTo>
                  <a:lnTo>
                    <a:pt x="26" y="89"/>
                  </a:lnTo>
                  <a:lnTo>
                    <a:pt x="33" y="92"/>
                  </a:lnTo>
                  <a:lnTo>
                    <a:pt x="31" y="95"/>
                  </a:lnTo>
                  <a:lnTo>
                    <a:pt x="0" y="80"/>
                  </a:lnTo>
                  <a:close/>
                </a:path>
              </a:pathLst>
            </a:custGeom>
            <a:solidFill>
              <a:srgbClr val="000000"/>
            </a:solidFill>
            <a:ln w="9525">
              <a:solidFill>
                <a:srgbClr val="000000"/>
              </a:solidFill>
              <a:prstDash val="solid"/>
              <a:round/>
              <a:headEnd/>
              <a:tailEnd/>
            </a:ln>
          </p:spPr>
          <p:txBody>
            <a:bodyPr/>
            <a:lstStyle/>
            <a:p>
              <a:endParaRPr lang="en-US"/>
            </a:p>
          </p:txBody>
        </p:sp>
        <p:sp>
          <p:nvSpPr>
            <p:cNvPr id="26977" name="Freeform 394"/>
            <p:cNvSpPr>
              <a:spLocks/>
            </p:cNvSpPr>
            <p:nvPr/>
          </p:nvSpPr>
          <p:spPr bwMode="auto">
            <a:xfrm>
              <a:off x="1857" y="3326"/>
              <a:ext cx="64" cy="61"/>
            </a:xfrm>
            <a:custGeom>
              <a:avLst/>
              <a:gdLst>
                <a:gd name="T0" fmla="*/ 43 w 128"/>
                <a:gd name="T1" fmla="*/ 102 h 123"/>
                <a:gd name="T2" fmla="*/ 21 w 128"/>
                <a:gd name="T3" fmla="*/ 102 h 123"/>
                <a:gd name="T4" fmla="*/ 6 w 128"/>
                <a:gd name="T5" fmla="*/ 94 h 123"/>
                <a:gd name="T6" fmla="*/ 0 w 128"/>
                <a:gd name="T7" fmla="*/ 82 h 123"/>
                <a:gd name="T8" fmla="*/ 4 w 128"/>
                <a:gd name="T9" fmla="*/ 66 h 123"/>
                <a:gd name="T10" fmla="*/ 35 w 128"/>
                <a:gd name="T11" fmla="*/ 24 h 123"/>
                <a:gd name="T12" fmla="*/ 39 w 128"/>
                <a:gd name="T13" fmla="*/ 14 h 123"/>
                <a:gd name="T14" fmla="*/ 39 w 128"/>
                <a:gd name="T15" fmla="*/ 9 h 123"/>
                <a:gd name="T16" fmla="*/ 31 w 128"/>
                <a:gd name="T17" fmla="*/ 3 h 123"/>
                <a:gd name="T18" fmla="*/ 76 w 128"/>
                <a:gd name="T19" fmla="*/ 24 h 123"/>
                <a:gd name="T20" fmla="*/ 72 w 128"/>
                <a:gd name="T21" fmla="*/ 26 h 123"/>
                <a:gd name="T22" fmla="*/ 62 w 128"/>
                <a:gd name="T23" fmla="*/ 22 h 123"/>
                <a:gd name="T24" fmla="*/ 56 w 128"/>
                <a:gd name="T25" fmla="*/ 26 h 123"/>
                <a:gd name="T26" fmla="*/ 51 w 128"/>
                <a:gd name="T27" fmla="*/ 32 h 123"/>
                <a:gd name="T28" fmla="*/ 21 w 128"/>
                <a:gd name="T29" fmla="*/ 73 h 123"/>
                <a:gd name="T30" fmla="*/ 21 w 128"/>
                <a:gd name="T31" fmla="*/ 87 h 123"/>
                <a:gd name="T32" fmla="*/ 41 w 128"/>
                <a:gd name="T33" fmla="*/ 95 h 123"/>
                <a:gd name="T34" fmla="*/ 58 w 128"/>
                <a:gd name="T35" fmla="*/ 94 h 123"/>
                <a:gd name="T36" fmla="*/ 89 w 128"/>
                <a:gd name="T37" fmla="*/ 46 h 123"/>
                <a:gd name="T38" fmla="*/ 91 w 128"/>
                <a:gd name="T39" fmla="*/ 41 h 123"/>
                <a:gd name="T40" fmla="*/ 87 w 128"/>
                <a:gd name="T41" fmla="*/ 34 h 123"/>
                <a:gd name="T42" fmla="*/ 84 w 128"/>
                <a:gd name="T43" fmla="*/ 27 h 123"/>
                <a:gd name="T44" fmla="*/ 126 w 128"/>
                <a:gd name="T45" fmla="*/ 55 h 123"/>
                <a:gd name="T46" fmla="*/ 117 w 128"/>
                <a:gd name="T47" fmla="*/ 51 h 123"/>
                <a:gd name="T48" fmla="*/ 109 w 128"/>
                <a:gd name="T49" fmla="*/ 55 h 123"/>
                <a:gd name="T50" fmla="*/ 82 w 128"/>
                <a:gd name="T51" fmla="*/ 90 h 123"/>
                <a:gd name="T52" fmla="*/ 72 w 128"/>
                <a:gd name="T53" fmla="*/ 106 h 123"/>
                <a:gd name="T54" fmla="*/ 70 w 128"/>
                <a:gd name="T55" fmla="*/ 113 h 123"/>
                <a:gd name="T56" fmla="*/ 74 w 128"/>
                <a:gd name="T57" fmla="*/ 116 h 123"/>
                <a:gd name="T58" fmla="*/ 80 w 128"/>
                <a:gd name="T59" fmla="*/ 118 h 123"/>
                <a:gd name="T60" fmla="*/ 47 w 128"/>
                <a:gd name="T61" fmla="*/ 118 h 123"/>
                <a:gd name="T62" fmla="*/ 54 w 128"/>
                <a:gd name="T63" fmla="*/ 99 h 12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8"/>
                <a:gd name="T97" fmla="*/ 0 h 123"/>
                <a:gd name="T98" fmla="*/ 128 w 128"/>
                <a:gd name="T99" fmla="*/ 123 h 12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8" h="123">
                  <a:moveTo>
                    <a:pt x="54" y="99"/>
                  </a:moveTo>
                  <a:lnTo>
                    <a:pt x="43" y="102"/>
                  </a:lnTo>
                  <a:lnTo>
                    <a:pt x="31" y="102"/>
                  </a:lnTo>
                  <a:lnTo>
                    <a:pt x="21" y="102"/>
                  </a:lnTo>
                  <a:lnTo>
                    <a:pt x="14" y="99"/>
                  </a:lnTo>
                  <a:lnTo>
                    <a:pt x="6" y="94"/>
                  </a:lnTo>
                  <a:lnTo>
                    <a:pt x="2" y="89"/>
                  </a:lnTo>
                  <a:lnTo>
                    <a:pt x="0" y="82"/>
                  </a:lnTo>
                  <a:lnTo>
                    <a:pt x="2" y="73"/>
                  </a:lnTo>
                  <a:lnTo>
                    <a:pt x="4" y="66"/>
                  </a:lnTo>
                  <a:lnTo>
                    <a:pt x="12" y="58"/>
                  </a:lnTo>
                  <a:lnTo>
                    <a:pt x="35" y="24"/>
                  </a:lnTo>
                  <a:lnTo>
                    <a:pt x="37" y="17"/>
                  </a:lnTo>
                  <a:lnTo>
                    <a:pt x="39" y="14"/>
                  </a:lnTo>
                  <a:lnTo>
                    <a:pt x="39" y="12"/>
                  </a:lnTo>
                  <a:lnTo>
                    <a:pt x="39" y="9"/>
                  </a:lnTo>
                  <a:lnTo>
                    <a:pt x="35" y="7"/>
                  </a:lnTo>
                  <a:lnTo>
                    <a:pt x="31" y="3"/>
                  </a:lnTo>
                  <a:lnTo>
                    <a:pt x="33" y="0"/>
                  </a:lnTo>
                  <a:lnTo>
                    <a:pt x="76" y="24"/>
                  </a:lnTo>
                  <a:lnTo>
                    <a:pt x="74" y="26"/>
                  </a:lnTo>
                  <a:lnTo>
                    <a:pt x="72" y="26"/>
                  </a:lnTo>
                  <a:lnTo>
                    <a:pt x="66" y="22"/>
                  </a:lnTo>
                  <a:lnTo>
                    <a:pt x="62" y="22"/>
                  </a:lnTo>
                  <a:lnTo>
                    <a:pt x="60" y="24"/>
                  </a:lnTo>
                  <a:lnTo>
                    <a:pt x="56" y="26"/>
                  </a:lnTo>
                  <a:lnTo>
                    <a:pt x="54" y="27"/>
                  </a:lnTo>
                  <a:lnTo>
                    <a:pt x="51" y="32"/>
                  </a:lnTo>
                  <a:lnTo>
                    <a:pt x="27" y="65"/>
                  </a:lnTo>
                  <a:lnTo>
                    <a:pt x="21" y="73"/>
                  </a:lnTo>
                  <a:lnTo>
                    <a:pt x="19" y="82"/>
                  </a:lnTo>
                  <a:lnTo>
                    <a:pt x="21" y="87"/>
                  </a:lnTo>
                  <a:lnTo>
                    <a:pt x="27" y="92"/>
                  </a:lnTo>
                  <a:lnTo>
                    <a:pt x="41" y="95"/>
                  </a:lnTo>
                  <a:lnTo>
                    <a:pt x="49" y="95"/>
                  </a:lnTo>
                  <a:lnTo>
                    <a:pt x="58" y="94"/>
                  </a:lnTo>
                  <a:lnTo>
                    <a:pt x="86" y="53"/>
                  </a:lnTo>
                  <a:lnTo>
                    <a:pt x="89" y="46"/>
                  </a:lnTo>
                  <a:lnTo>
                    <a:pt x="91" y="43"/>
                  </a:lnTo>
                  <a:lnTo>
                    <a:pt x="91" y="41"/>
                  </a:lnTo>
                  <a:lnTo>
                    <a:pt x="91" y="38"/>
                  </a:lnTo>
                  <a:lnTo>
                    <a:pt x="87" y="34"/>
                  </a:lnTo>
                  <a:lnTo>
                    <a:pt x="82" y="31"/>
                  </a:lnTo>
                  <a:lnTo>
                    <a:pt x="84" y="27"/>
                  </a:lnTo>
                  <a:lnTo>
                    <a:pt x="128" y="51"/>
                  </a:lnTo>
                  <a:lnTo>
                    <a:pt x="126" y="55"/>
                  </a:lnTo>
                  <a:lnTo>
                    <a:pt x="124" y="53"/>
                  </a:lnTo>
                  <a:lnTo>
                    <a:pt x="117" y="51"/>
                  </a:lnTo>
                  <a:lnTo>
                    <a:pt x="113" y="51"/>
                  </a:lnTo>
                  <a:lnTo>
                    <a:pt x="109" y="55"/>
                  </a:lnTo>
                  <a:lnTo>
                    <a:pt x="103" y="61"/>
                  </a:lnTo>
                  <a:lnTo>
                    <a:pt x="82" y="90"/>
                  </a:lnTo>
                  <a:lnTo>
                    <a:pt x="74" y="102"/>
                  </a:lnTo>
                  <a:lnTo>
                    <a:pt x="72" y="106"/>
                  </a:lnTo>
                  <a:lnTo>
                    <a:pt x="70" y="107"/>
                  </a:lnTo>
                  <a:lnTo>
                    <a:pt x="70" y="113"/>
                  </a:lnTo>
                  <a:lnTo>
                    <a:pt x="72" y="114"/>
                  </a:lnTo>
                  <a:lnTo>
                    <a:pt x="74" y="116"/>
                  </a:lnTo>
                  <a:lnTo>
                    <a:pt x="78" y="118"/>
                  </a:lnTo>
                  <a:lnTo>
                    <a:pt x="80" y="118"/>
                  </a:lnTo>
                  <a:lnTo>
                    <a:pt x="80" y="123"/>
                  </a:lnTo>
                  <a:lnTo>
                    <a:pt x="47" y="118"/>
                  </a:lnTo>
                  <a:lnTo>
                    <a:pt x="43" y="114"/>
                  </a:lnTo>
                  <a:lnTo>
                    <a:pt x="54" y="99"/>
                  </a:lnTo>
                  <a:close/>
                </a:path>
              </a:pathLst>
            </a:custGeom>
            <a:solidFill>
              <a:srgbClr val="000000"/>
            </a:solidFill>
            <a:ln w="9525">
              <a:solidFill>
                <a:srgbClr val="000000"/>
              </a:solidFill>
              <a:prstDash val="solid"/>
              <a:round/>
              <a:headEnd/>
              <a:tailEnd/>
            </a:ln>
          </p:spPr>
          <p:txBody>
            <a:bodyPr/>
            <a:lstStyle/>
            <a:p>
              <a:endParaRPr lang="en-US"/>
            </a:p>
          </p:txBody>
        </p:sp>
        <p:sp>
          <p:nvSpPr>
            <p:cNvPr id="26978" name="Freeform 395"/>
            <p:cNvSpPr>
              <a:spLocks noEditPoints="1"/>
            </p:cNvSpPr>
            <p:nvPr/>
          </p:nvSpPr>
          <p:spPr bwMode="auto">
            <a:xfrm>
              <a:off x="1813" y="3311"/>
              <a:ext cx="58" cy="66"/>
            </a:xfrm>
            <a:custGeom>
              <a:avLst/>
              <a:gdLst>
                <a:gd name="T0" fmla="*/ 3 w 114"/>
                <a:gd name="T1" fmla="*/ 131 h 131"/>
                <a:gd name="T2" fmla="*/ 1 w 114"/>
                <a:gd name="T3" fmla="*/ 128 h 131"/>
                <a:gd name="T4" fmla="*/ 0 w 114"/>
                <a:gd name="T5" fmla="*/ 124 h 131"/>
                <a:gd name="T6" fmla="*/ 0 w 114"/>
                <a:gd name="T7" fmla="*/ 121 h 131"/>
                <a:gd name="T8" fmla="*/ 1 w 114"/>
                <a:gd name="T9" fmla="*/ 116 h 131"/>
                <a:gd name="T10" fmla="*/ 5 w 114"/>
                <a:gd name="T11" fmla="*/ 114 h 131"/>
                <a:gd name="T12" fmla="*/ 7 w 114"/>
                <a:gd name="T13" fmla="*/ 113 h 131"/>
                <a:gd name="T14" fmla="*/ 13 w 114"/>
                <a:gd name="T15" fmla="*/ 113 h 131"/>
                <a:gd name="T16" fmla="*/ 17 w 114"/>
                <a:gd name="T17" fmla="*/ 114 h 131"/>
                <a:gd name="T18" fmla="*/ 19 w 114"/>
                <a:gd name="T19" fmla="*/ 118 h 131"/>
                <a:gd name="T20" fmla="*/ 21 w 114"/>
                <a:gd name="T21" fmla="*/ 119 h 131"/>
                <a:gd name="T22" fmla="*/ 23 w 114"/>
                <a:gd name="T23" fmla="*/ 124 h 131"/>
                <a:gd name="T24" fmla="*/ 21 w 114"/>
                <a:gd name="T25" fmla="*/ 128 h 131"/>
                <a:gd name="T26" fmla="*/ 17 w 114"/>
                <a:gd name="T27" fmla="*/ 130 h 131"/>
                <a:gd name="T28" fmla="*/ 13 w 114"/>
                <a:gd name="T29" fmla="*/ 131 h 131"/>
                <a:gd name="T30" fmla="*/ 9 w 114"/>
                <a:gd name="T31" fmla="*/ 131 h 131"/>
                <a:gd name="T32" fmla="*/ 3 w 114"/>
                <a:gd name="T33" fmla="*/ 131 h 131"/>
                <a:gd name="T34" fmla="*/ 3 w 114"/>
                <a:gd name="T35" fmla="*/ 131 h 131"/>
                <a:gd name="T36" fmla="*/ 27 w 114"/>
                <a:gd name="T37" fmla="*/ 87 h 131"/>
                <a:gd name="T38" fmla="*/ 71 w 114"/>
                <a:gd name="T39" fmla="*/ 26 h 131"/>
                <a:gd name="T40" fmla="*/ 75 w 114"/>
                <a:gd name="T41" fmla="*/ 19 h 131"/>
                <a:gd name="T42" fmla="*/ 77 w 114"/>
                <a:gd name="T43" fmla="*/ 15 h 131"/>
                <a:gd name="T44" fmla="*/ 77 w 114"/>
                <a:gd name="T45" fmla="*/ 12 h 131"/>
                <a:gd name="T46" fmla="*/ 77 w 114"/>
                <a:gd name="T47" fmla="*/ 9 h 131"/>
                <a:gd name="T48" fmla="*/ 73 w 114"/>
                <a:gd name="T49" fmla="*/ 7 h 131"/>
                <a:gd name="T50" fmla="*/ 69 w 114"/>
                <a:gd name="T51" fmla="*/ 3 h 131"/>
                <a:gd name="T52" fmla="*/ 71 w 114"/>
                <a:gd name="T53" fmla="*/ 0 h 131"/>
                <a:gd name="T54" fmla="*/ 114 w 114"/>
                <a:gd name="T55" fmla="*/ 24 h 131"/>
                <a:gd name="T56" fmla="*/ 110 w 114"/>
                <a:gd name="T57" fmla="*/ 27 h 131"/>
                <a:gd name="T58" fmla="*/ 106 w 114"/>
                <a:gd name="T59" fmla="*/ 26 h 131"/>
                <a:gd name="T60" fmla="*/ 103 w 114"/>
                <a:gd name="T61" fmla="*/ 24 h 131"/>
                <a:gd name="T62" fmla="*/ 99 w 114"/>
                <a:gd name="T63" fmla="*/ 24 h 131"/>
                <a:gd name="T64" fmla="*/ 95 w 114"/>
                <a:gd name="T65" fmla="*/ 26 h 131"/>
                <a:gd name="T66" fmla="*/ 91 w 114"/>
                <a:gd name="T67" fmla="*/ 27 h 131"/>
                <a:gd name="T68" fmla="*/ 87 w 114"/>
                <a:gd name="T69" fmla="*/ 34 h 131"/>
                <a:gd name="T70" fmla="*/ 66 w 114"/>
                <a:gd name="T71" fmla="*/ 63 h 131"/>
                <a:gd name="T72" fmla="*/ 58 w 114"/>
                <a:gd name="T73" fmla="*/ 73 h 131"/>
                <a:gd name="T74" fmla="*/ 54 w 114"/>
                <a:gd name="T75" fmla="*/ 80 h 131"/>
                <a:gd name="T76" fmla="*/ 54 w 114"/>
                <a:gd name="T77" fmla="*/ 85 h 131"/>
                <a:gd name="T78" fmla="*/ 56 w 114"/>
                <a:gd name="T79" fmla="*/ 87 h 131"/>
                <a:gd name="T80" fmla="*/ 56 w 114"/>
                <a:gd name="T81" fmla="*/ 89 h 131"/>
                <a:gd name="T82" fmla="*/ 60 w 114"/>
                <a:gd name="T83" fmla="*/ 90 h 131"/>
                <a:gd name="T84" fmla="*/ 64 w 114"/>
                <a:gd name="T85" fmla="*/ 90 h 131"/>
                <a:gd name="T86" fmla="*/ 64 w 114"/>
                <a:gd name="T87" fmla="*/ 94 h 131"/>
                <a:gd name="T88" fmla="*/ 31 w 114"/>
                <a:gd name="T89" fmla="*/ 89 h 131"/>
                <a:gd name="T90" fmla="*/ 27 w 114"/>
                <a:gd name="T91" fmla="*/ 87 h 13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4"/>
                <a:gd name="T139" fmla="*/ 0 h 131"/>
                <a:gd name="T140" fmla="*/ 114 w 114"/>
                <a:gd name="T141" fmla="*/ 131 h 13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4" h="131">
                  <a:moveTo>
                    <a:pt x="3" y="131"/>
                  </a:moveTo>
                  <a:lnTo>
                    <a:pt x="1" y="128"/>
                  </a:lnTo>
                  <a:lnTo>
                    <a:pt x="0" y="124"/>
                  </a:lnTo>
                  <a:lnTo>
                    <a:pt x="0" y="121"/>
                  </a:lnTo>
                  <a:lnTo>
                    <a:pt x="1" y="116"/>
                  </a:lnTo>
                  <a:lnTo>
                    <a:pt x="5" y="114"/>
                  </a:lnTo>
                  <a:lnTo>
                    <a:pt x="7" y="113"/>
                  </a:lnTo>
                  <a:lnTo>
                    <a:pt x="13" y="113"/>
                  </a:lnTo>
                  <a:lnTo>
                    <a:pt x="17" y="114"/>
                  </a:lnTo>
                  <a:lnTo>
                    <a:pt x="19" y="118"/>
                  </a:lnTo>
                  <a:lnTo>
                    <a:pt x="21" y="119"/>
                  </a:lnTo>
                  <a:lnTo>
                    <a:pt x="23" y="124"/>
                  </a:lnTo>
                  <a:lnTo>
                    <a:pt x="21" y="128"/>
                  </a:lnTo>
                  <a:lnTo>
                    <a:pt x="17" y="130"/>
                  </a:lnTo>
                  <a:lnTo>
                    <a:pt x="13" y="131"/>
                  </a:lnTo>
                  <a:lnTo>
                    <a:pt x="9" y="131"/>
                  </a:lnTo>
                  <a:lnTo>
                    <a:pt x="3" y="131"/>
                  </a:lnTo>
                  <a:close/>
                  <a:moveTo>
                    <a:pt x="27" y="87"/>
                  </a:moveTo>
                  <a:lnTo>
                    <a:pt x="71" y="26"/>
                  </a:lnTo>
                  <a:lnTo>
                    <a:pt x="75" y="19"/>
                  </a:lnTo>
                  <a:lnTo>
                    <a:pt x="77" y="15"/>
                  </a:lnTo>
                  <a:lnTo>
                    <a:pt x="77" y="12"/>
                  </a:lnTo>
                  <a:lnTo>
                    <a:pt x="77" y="9"/>
                  </a:lnTo>
                  <a:lnTo>
                    <a:pt x="73" y="7"/>
                  </a:lnTo>
                  <a:lnTo>
                    <a:pt x="69" y="3"/>
                  </a:lnTo>
                  <a:lnTo>
                    <a:pt x="71" y="0"/>
                  </a:lnTo>
                  <a:lnTo>
                    <a:pt x="114" y="24"/>
                  </a:lnTo>
                  <a:lnTo>
                    <a:pt x="110" y="27"/>
                  </a:lnTo>
                  <a:lnTo>
                    <a:pt x="106" y="26"/>
                  </a:lnTo>
                  <a:lnTo>
                    <a:pt x="103" y="24"/>
                  </a:lnTo>
                  <a:lnTo>
                    <a:pt x="99" y="24"/>
                  </a:lnTo>
                  <a:lnTo>
                    <a:pt x="95" y="26"/>
                  </a:lnTo>
                  <a:lnTo>
                    <a:pt x="91" y="27"/>
                  </a:lnTo>
                  <a:lnTo>
                    <a:pt x="87" y="34"/>
                  </a:lnTo>
                  <a:lnTo>
                    <a:pt x="66" y="63"/>
                  </a:lnTo>
                  <a:lnTo>
                    <a:pt x="58" y="73"/>
                  </a:lnTo>
                  <a:lnTo>
                    <a:pt x="54" y="80"/>
                  </a:lnTo>
                  <a:lnTo>
                    <a:pt x="54" y="85"/>
                  </a:lnTo>
                  <a:lnTo>
                    <a:pt x="56" y="87"/>
                  </a:lnTo>
                  <a:lnTo>
                    <a:pt x="56" y="89"/>
                  </a:lnTo>
                  <a:lnTo>
                    <a:pt x="60" y="90"/>
                  </a:lnTo>
                  <a:lnTo>
                    <a:pt x="64" y="90"/>
                  </a:lnTo>
                  <a:lnTo>
                    <a:pt x="64" y="94"/>
                  </a:lnTo>
                  <a:lnTo>
                    <a:pt x="31" y="89"/>
                  </a:lnTo>
                  <a:lnTo>
                    <a:pt x="27" y="87"/>
                  </a:lnTo>
                  <a:close/>
                </a:path>
              </a:pathLst>
            </a:custGeom>
            <a:solidFill>
              <a:srgbClr val="000000"/>
            </a:solidFill>
            <a:ln w="9525">
              <a:solidFill>
                <a:srgbClr val="000000"/>
              </a:solidFill>
              <a:prstDash val="solid"/>
              <a:round/>
              <a:headEnd/>
              <a:tailEnd/>
            </a:ln>
          </p:spPr>
          <p:txBody>
            <a:bodyPr/>
            <a:lstStyle/>
            <a:p>
              <a:endParaRPr lang="en-US"/>
            </a:p>
          </p:txBody>
        </p:sp>
        <p:sp>
          <p:nvSpPr>
            <p:cNvPr id="26979" name="Freeform 396"/>
            <p:cNvSpPr>
              <a:spLocks/>
            </p:cNvSpPr>
            <p:nvPr/>
          </p:nvSpPr>
          <p:spPr bwMode="auto">
            <a:xfrm>
              <a:off x="1784" y="3294"/>
              <a:ext cx="52" cy="44"/>
            </a:xfrm>
            <a:custGeom>
              <a:avLst/>
              <a:gdLst>
                <a:gd name="T0" fmla="*/ 25 w 103"/>
                <a:gd name="T1" fmla="*/ 14 h 89"/>
                <a:gd name="T2" fmla="*/ 41 w 103"/>
                <a:gd name="T3" fmla="*/ 3 h 89"/>
                <a:gd name="T4" fmla="*/ 49 w 103"/>
                <a:gd name="T5" fmla="*/ 2 h 89"/>
                <a:gd name="T6" fmla="*/ 57 w 103"/>
                <a:gd name="T7" fmla="*/ 0 h 89"/>
                <a:gd name="T8" fmla="*/ 72 w 103"/>
                <a:gd name="T9" fmla="*/ 0 h 89"/>
                <a:gd name="T10" fmla="*/ 86 w 103"/>
                <a:gd name="T11" fmla="*/ 5 h 89"/>
                <a:gd name="T12" fmla="*/ 97 w 103"/>
                <a:gd name="T13" fmla="*/ 15 h 89"/>
                <a:gd name="T14" fmla="*/ 103 w 103"/>
                <a:gd name="T15" fmla="*/ 31 h 89"/>
                <a:gd name="T16" fmla="*/ 101 w 103"/>
                <a:gd name="T17" fmla="*/ 49 h 89"/>
                <a:gd name="T18" fmla="*/ 92 w 103"/>
                <a:gd name="T19" fmla="*/ 66 h 89"/>
                <a:gd name="T20" fmla="*/ 84 w 103"/>
                <a:gd name="T21" fmla="*/ 75 h 89"/>
                <a:gd name="T22" fmla="*/ 76 w 103"/>
                <a:gd name="T23" fmla="*/ 80 h 89"/>
                <a:gd name="T24" fmla="*/ 66 w 103"/>
                <a:gd name="T25" fmla="*/ 85 h 89"/>
                <a:gd name="T26" fmla="*/ 57 w 103"/>
                <a:gd name="T27" fmla="*/ 87 h 89"/>
                <a:gd name="T28" fmla="*/ 47 w 103"/>
                <a:gd name="T29" fmla="*/ 89 h 89"/>
                <a:gd name="T30" fmla="*/ 37 w 103"/>
                <a:gd name="T31" fmla="*/ 89 h 89"/>
                <a:gd name="T32" fmla="*/ 27 w 103"/>
                <a:gd name="T33" fmla="*/ 85 h 89"/>
                <a:gd name="T34" fmla="*/ 20 w 103"/>
                <a:gd name="T35" fmla="*/ 82 h 89"/>
                <a:gd name="T36" fmla="*/ 14 w 103"/>
                <a:gd name="T37" fmla="*/ 78 h 89"/>
                <a:gd name="T38" fmla="*/ 8 w 103"/>
                <a:gd name="T39" fmla="*/ 73 h 89"/>
                <a:gd name="T40" fmla="*/ 2 w 103"/>
                <a:gd name="T41" fmla="*/ 63 h 89"/>
                <a:gd name="T42" fmla="*/ 0 w 103"/>
                <a:gd name="T43" fmla="*/ 53 h 89"/>
                <a:gd name="T44" fmla="*/ 4 w 103"/>
                <a:gd name="T45" fmla="*/ 46 h 89"/>
                <a:gd name="T46" fmla="*/ 8 w 103"/>
                <a:gd name="T47" fmla="*/ 44 h 89"/>
                <a:gd name="T48" fmla="*/ 10 w 103"/>
                <a:gd name="T49" fmla="*/ 43 h 89"/>
                <a:gd name="T50" fmla="*/ 14 w 103"/>
                <a:gd name="T51" fmla="*/ 43 h 89"/>
                <a:gd name="T52" fmla="*/ 18 w 103"/>
                <a:gd name="T53" fmla="*/ 44 h 89"/>
                <a:gd name="T54" fmla="*/ 22 w 103"/>
                <a:gd name="T55" fmla="*/ 48 h 89"/>
                <a:gd name="T56" fmla="*/ 24 w 103"/>
                <a:gd name="T57" fmla="*/ 53 h 89"/>
                <a:gd name="T58" fmla="*/ 24 w 103"/>
                <a:gd name="T59" fmla="*/ 56 h 89"/>
                <a:gd name="T60" fmla="*/ 22 w 103"/>
                <a:gd name="T61" fmla="*/ 60 h 89"/>
                <a:gd name="T62" fmla="*/ 20 w 103"/>
                <a:gd name="T63" fmla="*/ 65 h 89"/>
                <a:gd name="T64" fmla="*/ 20 w 103"/>
                <a:gd name="T65" fmla="*/ 70 h 89"/>
                <a:gd name="T66" fmla="*/ 22 w 103"/>
                <a:gd name="T67" fmla="*/ 75 h 89"/>
                <a:gd name="T68" fmla="*/ 25 w 103"/>
                <a:gd name="T69" fmla="*/ 78 h 89"/>
                <a:gd name="T70" fmla="*/ 37 w 103"/>
                <a:gd name="T71" fmla="*/ 82 h 89"/>
                <a:gd name="T72" fmla="*/ 47 w 103"/>
                <a:gd name="T73" fmla="*/ 80 h 89"/>
                <a:gd name="T74" fmla="*/ 59 w 103"/>
                <a:gd name="T75" fmla="*/ 75 h 89"/>
                <a:gd name="T76" fmla="*/ 70 w 103"/>
                <a:gd name="T77" fmla="*/ 65 h 89"/>
                <a:gd name="T78" fmla="*/ 76 w 103"/>
                <a:gd name="T79" fmla="*/ 58 h 89"/>
                <a:gd name="T80" fmla="*/ 78 w 103"/>
                <a:gd name="T81" fmla="*/ 51 h 89"/>
                <a:gd name="T82" fmla="*/ 82 w 103"/>
                <a:gd name="T83" fmla="*/ 36 h 89"/>
                <a:gd name="T84" fmla="*/ 78 w 103"/>
                <a:gd name="T85" fmla="*/ 22 h 89"/>
                <a:gd name="T86" fmla="*/ 74 w 103"/>
                <a:gd name="T87" fmla="*/ 17 h 89"/>
                <a:gd name="T88" fmla="*/ 68 w 103"/>
                <a:gd name="T89" fmla="*/ 14 h 89"/>
                <a:gd name="T90" fmla="*/ 59 w 103"/>
                <a:gd name="T91" fmla="*/ 10 h 89"/>
                <a:gd name="T92" fmla="*/ 49 w 103"/>
                <a:gd name="T93" fmla="*/ 8 h 89"/>
                <a:gd name="T94" fmla="*/ 39 w 103"/>
                <a:gd name="T95" fmla="*/ 10 h 89"/>
                <a:gd name="T96" fmla="*/ 27 w 103"/>
                <a:gd name="T97" fmla="*/ 17 h 89"/>
                <a:gd name="T98" fmla="*/ 25 w 103"/>
                <a:gd name="T99" fmla="*/ 14 h 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3"/>
                <a:gd name="T151" fmla="*/ 0 h 89"/>
                <a:gd name="T152" fmla="*/ 103 w 103"/>
                <a:gd name="T153" fmla="*/ 89 h 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3" h="89">
                  <a:moveTo>
                    <a:pt x="25" y="14"/>
                  </a:moveTo>
                  <a:lnTo>
                    <a:pt x="41" y="3"/>
                  </a:lnTo>
                  <a:lnTo>
                    <a:pt x="49" y="2"/>
                  </a:lnTo>
                  <a:lnTo>
                    <a:pt x="57" y="0"/>
                  </a:lnTo>
                  <a:lnTo>
                    <a:pt x="72" y="0"/>
                  </a:lnTo>
                  <a:lnTo>
                    <a:pt x="86" y="5"/>
                  </a:lnTo>
                  <a:lnTo>
                    <a:pt x="97" y="15"/>
                  </a:lnTo>
                  <a:lnTo>
                    <a:pt x="103" y="31"/>
                  </a:lnTo>
                  <a:lnTo>
                    <a:pt x="101" y="49"/>
                  </a:lnTo>
                  <a:lnTo>
                    <a:pt x="92" y="66"/>
                  </a:lnTo>
                  <a:lnTo>
                    <a:pt x="84" y="75"/>
                  </a:lnTo>
                  <a:lnTo>
                    <a:pt x="76" y="80"/>
                  </a:lnTo>
                  <a:lnTo>
                    <a:pt x="66" y="85"/>
                  </a:lnTo>
                  <a:lnTo>
                    <a:pt x="57" y="87"/>
                  </a:lnTo>
                  <a:lnTo>
                    <a:pt x="47" y="89"/>
                  </a:lnTo>
                  <a:lnTo>
                    <a:pt x="37" y="89"/>
                  </a:lnTo>
                  <a:lnTo>
                    <a:pt x="27" y="85"/>
                  </a:lnTo>
                  <a:lnTo>
                    <a:pt x="20" y="82"/>
                  </a:lnTo>
                  <a:lnTo>
                    <a:pt x="14" y="78"/>
                  </a:lnTo>
                  <a:lnTo>
                    <a:pt x="8" y="73"/>
                  </a:lnTo>
                  <a:lnTo>
                    <a:pt x="2" y="63"/>
                  </a:lnTo>
                  <a:lnTo>
                    <a:pt x="0" y="53"/>
                  </a:lnTo>
                  <a:lnTo>
                    <a:pt x="4" y="46"/>
                  </a:lnTo>
                  <a:lnTo>
                    <a:pt x="8" y="44"/>
                  </a:lnTo>
                  <a:lnTo>
                    <a:pt x="10" y="43"/>
                  </a:lnTo>
                  <a:lnTo>
                    <a:pt x="14" y="43"/>
                  </a:lnTo>
                  <a:lnTo>
                    <a:pt x="18" y="44"/>
                  </a:lnTo>
                  <a:lnTo>
                    <a:pt x="22" y="48"/>
                  </a:lnTo>
                  <a:lnTo>
                    <a:pt x="24" y="53"/>
                  </a:lnTo>
                  <a:lnTo>
                    <a:pt x="24" y="56"/>
                  </a:lnTo>
                  <a:lnTo>
                    <a:pt x="22" y="60"/>
                  </a:lnTo>
                  <a:lnTo>
                    <a:pt x="20" y="65"/>
                  </a:lnTo>
                  <a:lnTo>
                    <a:pt x="20" y="70"/>
                  </a:lnTo>
                  <a:lnTo>
                    <a:pt x="22" y="75"/>
                  </a:lnTo>
                  <a:lnTo>
                    <a:pt x="25" y="78"/>
                  </a:lnTo>
                  <a:lnTo>
                    <a:pt x="37" y="82"/>
                  </a:lnTo>
                  <a:lnTo>
                    <a:pt x="47" y="80"/>
                  </a:lnTo>
                  <a:lnTo>
                    <a:pt x="59" y="75"/>
                  </a:lnTo>
                  <a:lnTo>
                    <a:pt x="70" y="65"/>
                  </a:lnTo>
                  <a:lnTo>
                    <a:pt x="76" y="58"/>
                  </a:lnTo>
                  <a:lnTo>
                    <a:pt x="78" y="51"/>
                  </a:lnTo>
                  <a:lnTo>
                    <a:pt x="82" y="36"/>
                  </a:lnTo>
                  <a:lnTo>
                    <a:pt x="78" y="22"/>
                  </a:lnTo>
                  <a:lnTo>
                    <a:pt x="74" y="17"/>
                  </a:lnTo>
                  <a:lnTo>
                    <a:pt x="68" y="14"/>
                  </a:lnTo>
                  <a:lnTo>
                    <a:pt x="59" y="10"/>
                  </a:lnTo>
                  <a:lnTo>
                    <a:pt x="49" y="8"/>
                  </a:lnTo>
                  <a:lnTo>
                    <a:pt x="39" y="10"/>
                  </a:lnTo>
                  <a:lnTo>
                    <a:pt x="27" y="17"/>
                  </a:lnTo>
                  <a:lnTo>
                    <a:pt x="25" y="14"/>
                  </a:lnTo>
                  <a:close/>
                </a:path>
              </a:pathLst>
            </a:custGeom>
            <a:solidFill>
              <a:srgbClr val="000000"/>
            </a:solidFill>
            <a:ln w="9525">
              <a:solidFill>
                <a:srgbClr val="000000"/>
              </a:solidFill>
              <a:prstDash val="solid"/>
              <a:round/>
              <a:headEnd/>
              <a:tailEnd/>
            </a:ln>
          </p:spPr>
          <p:txBody>
            <a:bodyPr/>
            <a:lstStyle/>
            <a:p>
              <a:endParaRPr lang="en-US"/>
            </a:p>
          </p:txBody>
        </p:sp>
        <p:sp>
          <p:nvSpPr>
            <p:cNvPr id="26980" name="Freeform 397"/>
            <p:cNvSpPr>
              <a:spLocks noEditPoints="1"/>
            </p:cNvSpPr>
            <p:nvPr/>
          </p:nvSpPr>
          <p:spPr bwMode="auto">
            <a:xfrm>
              <a:off x="1745" y="3263"/>
              <a:ext cx="53" cy="51"/>
            </a:xfrm>
            <a:custGeom>
              <a:avLst/>
              <a:gdLst>
                <a:gd name="T0" fmla="*/ 68 w 105"/>
                <a:gd name="T1" fmla="*/ 20 h 102"/>
                <a:gd name="T2" fmla="*/ 84 w 105"/>
                <a:gd name="T3" fmla="*/ 20 h 102"/>
                <a:gd name="T4" fmla="*/ 96 w 105"/>
                <a:gd name="T5" fmla="*/ 25 h 102"/>
                <a:gd name="T6" fmla="*/ 105 w 105"/>
                <a:gd name="T7" fmla="*/ 39 h 102"/>
                <a:gd name="T8" fmla="*/ 100 w 105"/>
                <a:gd name="T9" fmla="*/ 56 h 102"/>
                <a:gd name="T10" fmla="*/ 90 w 105"/>
                <a:gd name="T11" fmla="*/ 64 h 102"/>
                <a:gd name="T12" fmla="*/ 68 w 105"/>
                <a:gd name="T13" fmla="*/ 66 h 102"/>
                <a:gd name="T14" fmla="*/ 28 w 105"/>
                <a:gd name="T15" fmla="*/ 58 h 102"/>
                <a:gd name="T16" fmla="*/ 22 w 105"/>
                <a:gd name="T17" fmla="*/ 66 h 102"/>
                <a:gd name="T18" fmla="*/ 16 w 105"/>
                <a:gd name="T19" fmla="*/ 78 h 102"/>
                <a:gd name="T20" fmla="*/ 24 w 105"/>
                <a:gd name="T21" fmla="*/ 90 h 102"/>
                <a:gd name="T22" fmla="*/ 35 w 105"/>
                <a:gd name="T23" fmla="*/ 93 h 102"/>
                <a:gd name="T24" fmla="*/ 45 w 105"/>
                <a:gd name="T25" fmla="*/ 88 h 102"/>
                <a:gd name="T26" fmla="*/ 53 w 105"/>
                <a:gd name="T27" fmla="*/ 81 h 102"/>
                <a:gd name="T28" fmla="*/ 59 w 105"/>
                <a:gd name="T29" fmla="*/ 80 h 102"/>
                <a:gd name="T30" fmla="*/ 65 w 105"/>
                <a:gd name="T31" fmla="*/ 85 h 102"/>
                <a:gd name="T32" fmla="*/ 65 w 105"/>
                <a:gd name="T33" fmla="*/ 90 h 102"/>
                <a:gd name="T34" fmla="*/ 55 w 105"/>
                <a:gd name="T35" fmla="*/ 100 h 102"/>
                <a:gd name="T36" fmla="*/ 32 w 105"/>
                <a:gd name="T37" fmla="*/ 100 h 102"/>
                <a:gd name="T38" fmla="*/ 8 w 105"/>
                <a:gd name="T39" fmla="*/ 87 h 102"/>
                <a:gd name="T40" fmla="*/ 0 w 105"/>
                <a:gd name="T41" fmla="*/ 71 h 102"/>
                <a:gd name="T42" fmla="*/ 4 w 105"/>
                <a:gd name="T43" fmla="*/ 59 h 102"/>
                <a:gd name="T44" fmla="*/ 10 w 105"/>
                <a:gd name="T45" fmla="*/ 49 h 102"/>
                <a:gd name="T46" fmla="*/ 39 w 105"/>
                <a:gd name="T47" fmla="*/ 17 h 102"/>
                <a:gd name="T48" fmla="*/ 43 w 105"/>
                <a:gd name="T49" fmla="*/ 10 h 102"/>
                <a:gd name="T50" fmla="*/ 43 w 105"/>
                <a:gd name="T51" fmla="*/ 6 h 102"/>
                <a:gd name="T52" fmla="*/ 41 w 105"/>
                <a:gd name="T53" fmla="*/ 5 h 102"/>
                <a:gd name="T54" fmla="*/ 35 w 105"/>
                <a:gd name="T55" fmla="*/ 5 h 102"/>
                <a:gd name="T56" fmla="*/ 30 w 105"/>
                <a:gd name="T57" fmla="*/ 1 h 102"/>
                <a:gd name="T58" fmla="*/ 59 w 105"/>
                <a:gd name="T59" fmla="*/ 1 h 102"/>
                <a:gd name="T60" fmla="*/ 65 w 105"/>
                <a:gd name="T61" fmla="*/ 8 h 102"/>
                <a:gd name="T62" fmla="*/ 59 w 105"/>
                <a:gd name="T63" fmla="*/ 20 h 102"/>
                <a:gd name="T64" fmla="*/ 55 w 105"/>
                <a:gd name="T65" fmla="*/ 25 h 102"/>
                <a:gd name="T66" fmla="*/ 47 w 105"/>
                <a:gd name="T67" fmla="*/ 56 h 102"/>
                <a:gd name="T68" fmla="*/ 65 w 105"/>
                <a:gd name="T69" fmla="*/ 58 h 102"/>
                <a:gd name="T70" fmla="*/ 78 w 105"/>
                <a:gd name="T71" fmla="*/ 54 h 102"/>
                <a:gd name="T72" fmla="*/ 84 w 105"/>
                <a:gd name="T73" fmla="*/ 46 h 102"/>
                <a:gd name="T74" fmla="*/ 84 w 105"/>
                <a:gd name="T75" fmla="*/ 32 h 102"/>
                <a:gd name="T76" fmla="*/ 70 w 105"/>
                <a:gd name="T77" fmla="*/ 25 h 102"/>
                <a:gd name="T78" fmla="*/ 55 w 105"/>
                <a:gd name="T79" fmla="*/ 25 h 10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5"/>
                <a:gd name="T121" fmla="*/ 0 h 102"/>
                <a:gd name="T122" fmla="*/ 105 w 105"/>
                <a:gd name="T123" fmla="*/ 102 h 10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5" h="102">
                  <a:moveTo>
                    <a:pt x="59" y="20"/>
                  </a:moveTo>
                  <a:lnTo>
                    <a:pt x="68" y="20"/>
                  </a:lnTo>
                  <a:lnTo>
                    <a:pt x="74" y="20"/>
                  </a:lnTo>
                  <a:lnTo>
                    <a:pt x="84" y="20"/>
                  </a:lnTo>
                  <a:lnTo>
                    <a:pt x="90" y="22"/>
                  </a:lnTo>
                  <a:lnTo>
                    <a:pt x="96" y="25"/>
                  </a:lnTo>
                  <a:lnTo>
                    <a:pt x="103" y="32"/>
                  </a:lnTo>
                  <a:lnTo>
                    <a:pt x="105" y="39"/>
                  </a:lnTo>
                  <a:lnTo>
                    <a:pt x="105" y="47"/>
                  </a:lnTo>
                  <a:lnTo>
                    <a:pt x="100" y="56"/>
                  </a:lnTo>
                  <a:lnTo>
                    <a:pt x="96" y="61"/>
                  </a:lnTo>
                  <a:lnTo>
                    <a:pt x="90" y="64"/>
                  </a:lnTo>
                  <a:lnTo>
                    <a:pt x="80" y="66"/>
                  </a:lnTo>
                  <a:lnTo>
                    <a:pt x="68" y="66"/>
                  </a:lnTo>
                  <a:lnTo>
                    <a:pt x="51" y="63"/>
                  </a:lnTo>
                  <a:lnTo>
                    <a:pt x="28" y="58"/>
                  </a:lnTo>
                  <a:lnTo>
                    <a:pt x="26" y="61"/>
                  </a:lnTo>
                  <a:lnTo>
                    <a:pt x="22" y="66"/>
                  </a:lnTo>
                  <a:lnTo>
                    <a:pt x="18" y="69"/>
                  </a:lnTo>
                  <a:lnTo>
                    <a:pt x="16" y="78"/>
                  </a:lnTo>
                  <a:lnTo>
                    <a:pt x="18" y="85"/>
                  </a:lnTo>
                  <a:lnTo>
                    <a:pt x="24" y="90"/>
                  </a:lnTo>
                  <a:lnTo>
                    <a:pt x="30" y="92"/>
                  </a:lnTo>
                  <a:lnTo>
                    <a:pt x="35" y="93"/>
                  </a:lnTo>
                  <a:lnTo>
                    <a:pt x="41" y="92"/>
                  </a:lnTo>
                  <a:lnTo>
                    <a:pt x="45" y="88"/>
                  </a:lnTo>
                  <a:lnTo>
                    <a:pt x="49" y="85"/>
                  </a:lnTo>
                  <a:lnTo>
                    <a:pt x="53" y="81"/>
                  </a:lnTo>
                  <a:lnTo>
                    <a:pt x="55" y="80"/>
                  </a:lnTo>
                  <a:lnTo>
                    <a:pt x="59" y="80"/>
                  </a:lnTo>
                  <a:lnTo>
                    <a:pt x="63" y="81"/>
                  </a:lnTo>
                  <a:lnTo>
                    <a:pt x="65" y="85"/>
                  </a:lnTo>
                  <a:lnTo>
                    <a:pt x="67" y="87"/>
                  </a:lnTo>
                  <a:lnTo>
                    <a:pt x="65" y="90"/>
                  </a:lnTo>
                  <a:lnTo>
                    <a:pt x="63" y="93"/>
                  </a:lnTo>
                  <a:lnTo>
                    <a:pt x="55" y="100"/>
                  </a:lnTo>
                  <a:lnTo>
                    <a:pt x="45" y="102"/>
                  </a:lnTo>
                  <a:lnTo>
                    <a:pt x="32" y="100"/>
                  </a:lnTo>
                  <a:lnTo>
                    <a:pt x="18" y="93"/>
                  </a:lnTo>
                  <a:lnTo>
                    <a:pt x="8" y="87"/>
                  </a:lnTo>
                  <a:lnTo>
                    <a:pt x="2" y="78"/>
                  </a:lnTo>
                  <a:lnTo>
                    <a:pt x="0" y="71"/>
                  </a:lnTo>
                  <a:lnTo>
                    <a:pt x="0" y="64"/>
                  </a:lnTo>
                  <a:lnTo>
                    <a:pt x="4" y="59"/>
                  </a:lnTo>
                  <a:lnTo>
                    <a:pt x="6" y="54"/>
                  </a:lnTo>
                  <a:lnTo>
                    <a:pt x="10" y="49"/>
                  </a:lnTo>
                  <a:lnTo>
                    <a:pt x="32" y="25"/>
                  </a:lnTo>
                  <a:lnTo>
                    <a:pt x="39" y="17"/>
                  </a:lnTo>
                  <a:lnTo>
                    <a:pt x="41" y="12"/>
                  </a:lnTo>
                  <a:lnTo>
                    <a:pt x="43" y="10"/>
                  </a:lnTo>
                  <a:lnTo>
                    <a:pt x="43" y="8"/>
                  </a:lnTo>
                  <a:lnTo>
                    <a:pt x="43" y="6"/>
                  </a:lnTo>
                  <a:lnTo>
                    <a:pt x="41" y="5"/>
                  </a:lnTo>
                  <a:lnTo>
                    <a:pt x="39" y="5"/>
                  </a:lnTo>
                  <a:lnTo>
                    <a:pt x="35" y="5"/>
                  </a:lnTo>
                  <a:lnTo>
                    <a:pt x="26" y="5"/>
                  </a:lnTo>
                  <a:lnTo>
                    <a:pt x="30" y="1"/>
                  </a:lnTo>
                  <a:lnTo>
                    <a:pt x="47" y="0"/>
                  </a:lnTo>
                  <a:lnTo>
                    <a:pt x="59" y="1"/>
                  </a:lnTo>
                  <a:lnTo>
                    <a:pt x="63" y="5"/>
                  </a:lnTo>
                  <a:lnTo>
                    <a:pt x="65" y="8"/>
                  </a:lnTo>
                  <a:lnTo>
                    <a:pt x="63" y="13"/>
                  </a:lnTo>
                  <a:lnTo>
                    <a:pt x="59" y="20"/>
                  </a:lnTo>
                  <a:close/>
                  <a:moveTo>
                    <a:pt x="55" y="25"/>
                  </a:moveTo>
                  <a:lnTo>
                    <a:pt x="32" y="52"/>
                  </a:lnTo>
                  <a:lnTo>
                    <a:pt x="47" y="56"/>
                  </a:lnTo>
                  <a:lnTo>
                    <a:pt x="55" y="58"/>
                  </a:lnTo>
                  <a:lnTo>
                    <a:pt x="65" y="58"/>
                  </a:lnTo>
                  <a:lnTo>
                    <a:pt x="72" y="58"/>
                  </a:lnTo>
                  <a:lnTo>
                    <a:pt x="78" y="54"/>
                  </a:lnTo>
                  <a:lnTo>
                    <a:pt x="82" y="51"/>
                  </a:lnTo>
                  <a:lnTo>
                    <a:pt x="84" y="46"/>
                  </a:lnTo>
                  <a:lnTo>
                    <a:pt x="86" y="39"/>
                  </a:lnTo>
                  <a:lnTo>
                    <a:pt x="84" y="32"/>
                  </a:lnTo>
                  <a:lnTo>
                    <a:pt x="80" y="29"/>
                  </a:lnTo>
                  <a:lnTo>
                    <a:pt x="70" y="25"/>
                  </a:lnTo>
                  <a:lnTo>
                    <a:pt x="55" y="25"/>
                  </a:lnTo>
                  <a:close/>
                </a:path>
              </a:pathLst>
            </a:custGeom>
            <a:solidFill>
              <a:srgbClr val="000000"/>
            </a:solidFill>
            <a:ln w="9525">
              <a:solidFill>
                <a:srgbClr val="000000"/>
              </a:solidFill>
              <a:prstDash val="solid"/>
              <a:round/>
              <a:headEnd/>
              <a:tailEnd/>
            </a:ln>
          </p:spPr>
          <p:txBody>
            <a:bodyPr/>
            <a:lstStyle/>
            <a:p>
              <a:endParaRPr lang="en-US"/>
            </a:p>
          </p:txBody>
        </p:sp>
        <p:sp>
          <p:nvSpPr>
            <p:cNvPr id="26981" name="Freeform 398"/>
            <p:cNvSpPr>
              <a:spLocks/>
            </p:cNvSpPr>
            <p:nvPr/>
          </p:nvSpPr>
          <p:spPr bwMode="auto">
            <a:xfrm>
              <a:off x="1707" y="3245"/>
              <a:ext cx="47" cy="52"/>
            </a:xfrm>
            <a:custGeom>
              <a:avLst/>
              <a:gdLst>
                <a:gd name="T0" fmla="*/ 0 w 93"/>
                <a:gd name="T1" fmla="*/ 102 h 104"/>
                <a:gd name="T2" fmla="*/ 21 w 93"/>
                <a:gd name="T3" fmla="*/ 78 h 104"/>
                <a:gd name="T4" fmla="*/ 3 w 93"/>
                <a:gd name="T5" fmla="*/ 65 h 104"/>
                <a:gd name="T6" fmla="*/ 7 w 93"/>
                <a:gd name="T7" fmla="*/ 59 h 104"/>
                <a:gd name="T8" fmla="*/ 27 w 93"/>
                <a:gd name="T9" fmla="*/ 73 h 104"/>
                <a:gd name="T10" fmla="*/ 68 w 93"/>
                <a:gd name="T11" fmla="*/ 27 h 104"/>
                <a:gd name="T12" fmla="*/ 72 w 93"/>
                <a:gd name="T13" fmla="*/ 20 h 104"/>
                <a:gd name="T14" fmla="*/ 73 w 93"/>
                <a:gd name="T15" fmla="*/ 15 h 104"/>
                <a:gd name="T16" fmla="*/ 73 w 93"/>
                <a:gd name="T17" fmla="*/ 12 h 104"/>
                <a:gd name="T18" fmla="*/ 72 w 93"/>
                <a:gd name="T19" fmla="*/ 8 h 104"/>
                <a:gd name="T20" fmla="*/ 68 w 93"/>
                <a:gd name="T21" fmla="*/ 8 h 104"/>
                <a:gd name="T22" fmla="*/ 64 w 93"/>
                <a:gd name="T23" fmla="*/ 7 h 104"/>
                <a:gd name="T24" fmla="*/ 60 w 93"/>
                <a:gd name="T25" fmla="*/ 7 h 104"/>
                <a:gd name="T26" fmla="*/ 56 w 93"/>
                <a:gd name="T27" fmla="*/ 8 h 104"/>
                <a:gd name="T28" fmla="*/ 52 w 93"/>
                <a:gd name="T29" fmla="*/ 7 h 104"/>
                <a:gd name="T30" fmla="*/ 62 w 93"/>
                <a:gd name="T31" fmla="*/ 2 h 104"/>
                <a:gd name="T32" fmla="*/ 72 w 93"/>
                <a:gd name="T33" fmla="*/ 0 h 104"/>
                <a:gd name="T34" fmla="*/ 79 w 93"/>
                <a:gd name="T35" fmla="*/ 2 h 104"/>
                <a:gd name="T36" fmla="*/ 85 w 93"/>
                <a:gd name="T37" fmla="*/ 5 h 104"/>
                <a:gd name="T38" fmla="*/ 89 w 93"/>
                <a:gd name="T39" fmla="*/ 8 h 104"/>
                <a:gd name="T40" fmla="*/ 93 w 93"/>
                <a:gd name="T41" fmla="*/ 12 h 104"/>
                <a:gd name="T42" fmla="*/ 93 w 93"/>
                <a:gd name="T43" fmla="*/ 22 h 104"/>
                <a:gd name="T44" fmla="*/ 89 w 93"/>
                <a:gd name="T45" fmla="*/ 27 h 104"/>
                <a:gd name="T46" fmla="*/ 85 w 93"/>
                <a:gd name="T47" fmla="*/ 34 h 104"/>
                <a:gd name="T48" fmla="*/ 40 w 93"/>
                <a:gd name="T49" fmla="*/ 83 h 104"/>
                <a:gd name="T50" fmla="*/ 54 w 93"/>
                <a:gd name="T51" fmla="*/ 92 h 104"/>
                <a:gd name="T52" fmla="*/ 52 w 93"/>
                <a:gd name="T53" fmla="*/ 94 h 104"/>
                <a:gd name="T54" fmla="*/ 44 w 93"/>
                <a:gd name="T55" fmla="*/ 94 h 104"/>
                <a:gd name="T56" fmla="*/ 37 w 93"/>
                <a:gd name="T57" fmla="*/ 94 h 104"/>
                <a:gd name="T58" fmla="*/ 29 w 93"/>
                <a:gd name="T59" fmla="*/ 95 h 104"/>
                <a:gd name="T60" fmla="*/ 19 w 93"/>
                <a:gd name="T61" fmla="*/ 97 h 104"/>
                <a:gd name="T62" fmla="*/ 13 w 93"/>
                <a:gd name="T63" fmla="*/ 99 h 104"/>
                <a:gd name="T64" fmla="*/ 3 w 93"/>
                <a:gd name="T65" fmla="*/ 104 h 104"/>
                <a:gd name="T66" fmla="*/ 0 w 93"/>
                <a:gd name="T67" fmla="*/ 102 h 10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3"/>
                <a:gd name="T103" fmla="*/ 0 h 104"/>
                <a:gd name="T104" fmla="*/ 93 w 93"/>
                <a:gd name="T105" fmla="*/ 104 h 10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3" h="104">
                  <a:moveTo>
                    <a:pt x="0" y="102"/>
                  </a:moveTo>
                  <a:lnTo>
                    <a:pt x="21" y="78"/>
                  </a:lnTo>
                  <a:lnTo>
                    <a:pt x="3" y="65"/>
                  </a:lnTo>
                  <a:lnTo>
                    <a:pt x="7" y="59"/>
                  </a:lnTo>
                  <a:lnTo>
                    <a:pt x="27" y="73"/>
                  </a:lnTo>
                  <a:lnTo>
                    <a:pt x="68" y="27"/>
                  </a:lnTo>
                  <a:lnTo>
                    <a:pt x="72" y="20"/>
                  </a:lnTo>
                  <a:lnTo>
                    <a:pt x="73" y="15"/>
                  </a:lnTo>
                  <a:lnTo>
                    <a:pt x="73" y="12"/>
                  </a:lnTo>
                  <a:lnTo>
                    <a:pt x="72" y="8"/>
                  </a:lnTo>
                  <a:lnTo>
                    <a:pt x="68" y="8"/>
                  </a:lnTo>
                  <a:lnTo>
                    <a:pt x="64" y="7"/>
                  </a:lnTo>
                  <a:lnTo>
                    <a:pt x="60" y="7"/>
                  </a:lnTo>
                  <a:lnTo>
                    <a:pt x="56" y="8"/>
                  </a:lnTo>
                  <a:lnTo>
                    <a:pt x="52" y="7"/>
                  </a:lnTo>
                  <a:lnTo>
                    <a:pt x="62" y="2"/>
                  </a:lnTo>
                  <a:lnTo>
                    <a:pt x="72" y="0"/>
                  </a:lnTo>
                  <a:lnTo>
                    <a:pt x="79" y="2"/>
                  </a:lnTo>
                  <a:lnTo>
                    <a:pt x="85" y="5"/>
                  </a:lnTo>
                  <a:lnTo>
                    <a:pt x="89" y="8"/>
                  </a:lnTo>
                  <a:lnTo>
                    <a:pt x="93" y="12"/>
                  </a:lnTo>
                  <a:lnTo>
                    <a:pt x="93" y="22"/>
                  </a:lnTo>
                  <a:lnTo>
                    <a:pt x="89" y="27"/>
                  </a:lnTo>
                  <a:lnTo>
                    <a:pt x="85" y="34"/>
                  </a:lnTo>
                  <a:lnTo>
                    <a:pt x="40" y="83"/>
                  </a:lnTo>
                  <a:lnTo>
                    <a:pt x="54" y="92"/>
                  </a:lnTo>
                  <a:lnTo>
                    <a:pt x="52" y="94"/>
                  </a:lnTo>
                  <a:lnTo>
                    <a:pt x="44" y="94"/>
                  </a:lnTo>
                  <a:lnTo>
                    <a:pt x="37" y="94"/>
                  </a:lnTo>
                  <a:lnTo>
                    <a:pt x="29" y="95"/>
                  </a:lnTo>
                  <a:lnTo>
                    <a:pt x="19" y="97"/>
                  </a:lnTo>
                  <a:lnTo>
                    <a:pt x="13" y="99"/>
                  </a:lnTo>
                  <a:lnTo>
                    <a:pt x="3" y="104"/>
                  </a:lnTo>
                  <a:lnTo>
                    <a:pt x="0" y="102"/>
                  </a:lnTo>
                  <a:close/>
                </a:path>
              </a:pathLst>
            </a:custGeom>
            <a:solidFill>
              <a:srgbClr val="000000"/>
            </a:solidFill>
            <a:ln w="9525">
              <a:solidFill>
                <a:srgbClr val="000000"/>
              </a:solidFill>
              <a:prstDash val="solid"/>
              <a:round/>
              <a:headEnd/>
              <a:tailEnd/>
            </a:ln>
          </p:spPr>
          <p:txBody>
            <a:bodyPr/>
            <a:lstStyle/>
            <a:p>
              <a:endParaRPr lang="en-US"/>
            </a:p>
          </p:txBody>
        </p:sp>
        <p:sp>
          <p:nvSpPr>
            <p:cNvPr id="26982" name="Freeform 399"/>
            <p:cNvSpPr>
              <a:spLocks noEditPoints="1"/>
            </p:cNvSpPr>
            <p:nvPr/>
          </p:nvSpPr>
          <p:spPr bwMode="auto">
            <a:xfrm>
              <a:off x="1674" y="3226"/>
              <a:ext cx="63" cy="62"/>
            </a:xfrm>
            <a:custGeom>
              <a:avLst/>
              <a:gdLst>
                <a:gd name="T0" fmla="*/ 3 w 126"/>
                <a:gd name="T1" fmla="*/ 121 h 124"/>
                <a:gd name="T2" fmla="*/ 0 w 126"/>
                <a:gd name="T3" fmla="*/ 117 h 124"/>
                <a:gd name="T4" fmla="*/ 0 w 126"/>
                <a:gd name="T5" fmla="*/ 114 h 124"/>
                <a:gd name="T6" fmla="*/ 0 w 126"/>
                <a:gd name="T7" fmla="*/ 110 h 124"/>
                <a:gd name="T8" fmla="*/ 1 w 126"/>
                <a:gd name="T9" fmla="*/ 107 h 124"/>
                <a:gd name="T10" fmla="*/ 5 w 126"/>
                <a:gd name="T11" fmla="*/ 105 h 124"/>
                <a:gd name="T12" fmla="*/ 9 w 126"/>
                <a:gd name="T13" fmla="*/ 104 h 124"/>
                <a:gd name="T14" fmla="*/ 13 w 126"/>
                <a:gd name="T15" fmla="*/ 104 h 124"/>
                <a:gd name="T16" fmla="*/ 17 w 126"/>
                <a:gd name="T17" fmla="*/ 105 h 124"/>
                <a:gd name="T18" fmla="*/ 19 w 126"/>
                <a:gd name="T19" fmla="*/ 109 h 124"/>
                <a:gd name="T20" fmla="*/ 21 w 126"/>
                <a:gd name="T21" fmla="*/ 112 h 124"/>
                <a:gd name="T22" fmla="*/ 21 w 126"/>
                <a:gd name="T23" fmla="*/ 116 h 124"/>
                <a:gd name="T24" fmla="*/ 19 w 126"/>
                <a:gd name="T25" fmla="*/ 119 h 124"/>
                <a:gd name="T26" fmla="*/ 15 w 126"/>
                <a:gd name="T27" fmla="*/ 122 h 124"/>
                <a:gd name="T28" fmla="*/ 11 w 126"/>
                <a:gd name="T29" fmla="*/ 124 h 124"/>
                <a:gd name="T30" fmla="*/ 7 w 126"/>
                <a:gd name="T31" fmla="*/ 122 h 124"/>
                <a:gd name="T32" fmla="*/ 3 w 126"/>
                <a:gd name="T33" fmla="*/ 121 h 124"/>
                <a:gd name="T34" fmla="*/ 3 w 126"/>
                <a:gd name="T35" fmla="*/ 121 h 124"/>
                <a:gd name="T36" fmla="*/ 31 w 126"/>
                <a:gd name="T37" fmla="*/ 80 h 124"/>
                <a:gd name="T38" fmla="*/ 85 w 126"/>
                <a:gd name="T39" fmla="*/ 23 h 124"/>
                <a:gd name="T40" fmla="*/ 89 w 126"/>
                <a:gd name="T41" fmla="*/ 18 h 124"/>
                <a:gd name="T42" fmla="*/ 91 w 126"/>
                <a:gd name="T43" fmla="*/ 13 h 124"/>
                <a:gd name="T44" fmla="*/ 93 w 126"/>
                <a:gd name="T45" fmla="*/ 12 h 124"/>
                <a:gd name="T46" fmla="*/ 91 w 126"/>
                <a:gd name="T47" fmla="*/ 8 h 124"/>
                <a:gd name="T48" fmla="*/ 89 w 126"/>
                <a:gd name="T49" fmla="*/ 5 h 124"/>
                <a:gd name="T50" fmla="*/ 85 w 126"/>
                <a:gd name="T51" fmla="*/ 1 h 124"/>
                <a:gd name="T52" fmla="*/ 87 w 126"/>
                <a:gd name="T53" fmla="*/ 0 h 124"/>
                <a:gd name="T54" fmla="*/ 126 w 126"/>
                <a:gd name="T55" fmla="*/ 27 h 124"/>
                <a:gd name="T56" fmla="*/ 124 w 126"/>
                <a:gd name="T57" fmla="*/ 30 h 124"/>
                <a:gd name="T58" fmla="*/ 118 w 126"/>
                <a:gd name="T59" fmla="*/ 27 h 124"/>
                <a:gd name="T60" fmla="*/ 114 w 126"/>
                <a:gd name="T61" fmla="*/ 25 h 124"/>
                <a:gd name="T62" fmla="*/ 112 w 126"/>
                <a:gd name="T63" fmla="*/ 25 h 124"/>
                <a:gd name="T64" fmla="*/ 108 w 126"/>
                <a:gd name="T65" fmla="*/ 27 h 124"/>
                <a:gd name="T66" fmla="*/ 104 w 126"/>
                <a:gd name="T67" fmla="*/ 29 h 124"/>
                <a:gd name="T68" fmla="*/ 99 w 126"/>
                <a:gd name="T69" fmla="*/ 34 h 124"/>
                <a:gd name="T70" fmla="*/ 73 w 126"/>
                <a:gd name="T71" fmla="*/ 61 h 124"/>
                <a:gd name="T72" fmla="*/ 64 w 126"/>
                <a:gd name="T73" fmla="*/ 69 h 124"/>
                <a:gd name="T74" fmla="*/ 60 w 126"/>
                <a:gd name="T75" fmla="*/ 76 h 124"/>
                <a:gd name="T76" fmla="*/ 58 w 126"/>
                <a:gd name="T77" fmla="*/ 80 h 124"/>
                <a:gd name="T78" fmla="*/ 58 w 126"/>
                <a:gd name="T79" fmla="*/ 81 h 124"/>
                <a:gd name="T80" fmla="*/ 60 w 126"/>
                <a:gd name="T81" fmla="*/ 83 h 124"/>
                <a:gd name="T82" fmla="*/ 62 w 126"/>
                <a:gd name="T83" fmla="*/ 85 h 124"/>
                <a:gd name="T84" fmla="*/ 64 w 126"/>
                <a:gd name="T85" fmla="*/ 87 h 124"/>
                <a:gd name="T86" fmla="*/ 68 w 126"/>
                <a:gd name="T87" fmla="*/ 88 h 124"/>
                <a:gd name="T88" fmla="*/ 66 w 126"/>
                <a:gd name="T89" fmla="*/ 92 h 124"/>
                <a:gd name="T90" fmla="*/ 35 w 126"/>
                <a:gd name="T91" fmla="*/ 81 h 124"/>
                <a:gd name="T92" fmla="*/ 31 w 126"/>
                <a:gd name="T93" fmla="*/ 80 h 12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6"/>
                <a:gd name="T142" fmla="*/ 0 h 124"/>
                <a:gd name="T143" fmla="*/ 126 w 126"/>
                <a:gd name="T144" fmla="*/ 124 h 12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6" h="124">
                  <a:moveTo>
                    <a:pt x="3" y="121"/>
                  </a:moveTo>
                  <a:lnTo>
                    <a:pt x="0" y="117"/>
                  </a:lnTo>
                  <a:lnTo>
                    <a:pt x="0" y="114"/>
                  </a:lnTo>
                  <a:lnTo>
                    <a:pt x="0" y="110"/>
                  </a:lnTo>
                  <a:lnTo>
                    <a:pt x="1" y="107"/>
                  </a:lnTo>
                  <a:lnTo>
                    <a:pt x="5" y="105"/>
                  </a:lnTo>
                  <a:lnTo>
                    <a:pt x="9" y="104"/>
                  </a:lnTo>
                  <a:lnTo>
                    <a:pt x="13" y="104"/>
                  </a:lnTo>
                  <a:lnTo>
                    <a:pt x="17" y="105"/>
                  </a:lnTo>
                  <a:lnTo>
                    <a:pt x="19" y="109"/>
                  </a:lnTo>
                  <a:lnTo>
                    <a:pt x="21" y="112"/>
                  </a:lnTo>
                  <a:lnTo>
                    <a:pt x="21" y="116"/>
                  </a:lnTo>
                  <a:lnTo>
                    <a:pt x="19" y="119"/>
                  </a:lnTo>
                  <a:lnTo>
                    <a:pt x="15" y="122"/>
                  </a:lnTo>
                  <a:lnTo>
                    <a:pt x="11" y="124"/>
                  </a:lnTo>
                  <a:lnTo>
                    <a:pt x="7" y="122"/>
                  </a:lnTo>
                  <a:lnTo>
                    <a:pt x="3" y="121"/>
                  </a:lnTo>
                  <a:close/>
                  <a:moveTo>
                    <a:pt x="31" y="80"/>
                  </a:moveTo>
                  <a:lnTo>
                    <a:pt x="85" y="23"/>
                  </a:lnTo>
                  <a:lnTo>
                    <a:pt x="89" y="18"/>
                  </a:lnTo>
                  <a:lnTo>
                    <a:pt x="91" y="13"/>
                  </a:lnTo>
                  <a:lnTo>
                    <a:pt x="93" y="12"/>
                  </a:lnTo>
                  <a:lnTo>
                    <a:pt x="91" y="8"/>
                  </a:lnTo>
                  <a:lnTo>
                    <a:pt x="89" y="5"/>
                  </a:lnTo>
                  <a:lnTo>
                    <a:pt x="85" y="1"/>
                  </a:lnTo>
                  <a:lnTo>
                    <a:pt x="87" y="0"/>
                  </a:lnTo>
                  <a:lnTo>
                    <a:pt x="126" y="27"/>
                  </a:lnTo>
                  <a:lnTo>
                    <a:pt x="124" y="30"/>
                  </a:lnTo>
                  <a:lnTo>
                    <a:pt x="118" y="27"/>
                  </a:lnTo>
                  <a:lnTo>
                    <a:pt x="114" y="25"/>
                  </a:lnTo>
                  <a:lnTo>
                    <a:pt x="112" y="25"/>
                  </a:lnTo>
                  <a:lnTo>
                    <a:pt x="108" y="27"/>
                  </a:lnTo>
                  <a:lnTo>
                    <a:pt x="104" y="29"/>
                  </a:lnTo>
                  <a:lnTo>
                    <a:pt x="99" y="34"/>
                  </a:lnTo>
                  <a:lnTo>
                    <a:pt x="73" y="61"/>
                  </a:lnTo>
                  <a:lnTo>
                    <a:pt x="64" y="69"/>
                  </a:lnTo>
                  <a:lnTo>
                    <a:pt x="60" y="76"/>
                  </a:lnTo>
                  <a:lnTo>
                    <a:pt x="58" y="80"/>
                  </a:lnTo>
                  <a:lnTo>
                    <a:pt x="58" y="81"/>
                  </a:lnTo>
                  <a:lnTo>
                    <a:pt x="60" y="83"/>
                  </a:lnTo>
                  <a:lnTo>
                    <a:pt x="62" y="85"/>
                  </a:lnTo>
                  <a:lnTo>
                    <a:pt x="64" y="87"/>
                  </a:lnTo>
                  <a:lnTo>
                    <a:pt x="68" y="88"/>
                  </a:lnTo>
                  <a:lnTo>
                    <a:pt x="66" y="92"/>
                  </a:lnTo>
                  <a:lnTo>
                    <a:pt x="35" y="81"/>
                  </a:lnTo>
                  <a:lnTo>
                    <a:pt x="31" y="80"/>
                  </a:lnTo>
                  <a:close/>
                </a:path>
              </a:pathLst>
            </a:custGeom>
            <a:solidFill>
              <a:srgbClr val="000000"/>
            </a:solidFill>
            <a:ln w="9525">
              <a:solidFill>
                <a:srgbClr val="000000"/>
              </a:solidFill>
              <a:prstDash val="solid"/>
              <a:round/>
              <a:headEnd/>
              <a:tailEnd/>
            </a:ln>
          </p:spPr>
          <p:txBody>
            <a:bodyPr/>
            <a:lstStyle/>
            <a:p>
              <a:endParaRPr lang="en-US"/>
            </a:p>
          </p:txBody>
        </p:sp>
        <p:sp>
          <p:nvSpPr>
            <p:cNvPr id="26983" name="Freeform 400"/>
            <p:cNvSpPr>
              <a:spLocks noEditPoints="1"/>
            </p:cNvSpPr>
            <p:nvPr/>
          </p:nvSpPr>
          <p:spPr bwMode="auto">
            <a:xfrm>
              <a:off x="1652" y="3201"/>
              <a:ext cx="53" cy="46"/>
            </a:xfrm>
            <a:custGeom>
              <a:avLst/>
              <a:gdLst>
                <a:gd name="T0" fmla="*/ 15 w 107"/>
                <a:gd name="T1" fmla="*/ 80 h 92"/>
                <a:gd name="T2" fmla="*/ 8 w 107"/>
                <a:gd name="T3" fmla="*/ 73 h 92"/>
                <a:gd name="T4" fmla="*/ 2 w 107"/>
                <a:gd name="T5" fmla="*/ 65 h 92"/>
                <a:gd name="T6" fmla="*/ 0 w 107"/>
                <a:gd name="T7" fmla="*/ 56 h 92"/>
                <a:gd name="T8" fmla="*/ 0 w 107"/>
                <a:gd name="T9" fmla="*/ 46 h 92"/>
                <a:gd name="T10" fmla="*/ 6 w 107"/>
                <a:gd name="T11" fmla="*/ 31 h 92"/>
                <a:gd name="T12" fmla="*/ 10 w 107"/>
                <a:gd name="T13" fmla="*/ 24 h 92"/>
                <a:gd name="T14" fmla="*/ 15 w 107"/>
                <a:gd name="T15" fmla="*/ 17 h 92"/>
                <a:gd name="T16" fmla="*/ 27 w 107"/>
                <a:gd name="T17" fmla="*/ 9 h 92"/>
                <a:gd name="T18" fmla="*/ 41 w 107"/>
                <a:gd name="T19" fmla="*/ 4 h 92"/>
                <a:gd name="T20" fmla="*/ 54 w 107"/>
                <a:gd name="T21" fmla="*/ 0 h 92"/>
                <a:gd name="T22" fmla="*/ 68 w 107"/>
                <a:gd name="T23" fmla="*/ 2 h 92"/>
                <a:gd name="T24" fmla="*/ 81 w 107"/>
                <a:gd name="T25" fmla="*/ 5 h 92"/>
                <a:gd name="T26" fmla="*/ 91 w 107"/>
                <a:gd name="T27" fmla="*/ 12 h 92"/>
                <a:gd name="T28" fmla="*/ 99 w 107"/>
                <a:gd name="T29" fmla="*/ 21 h 92"/>
                <a:gd name="T30" fmla="*/ 105 w 107"/>
                <a:gd name="T31" fmla="*/ 29 h 92"/>
                <a:gd name="T32" fmla="*/ 107 w 107"/>
                <a:gd name="T33" fmla="*/ 38 h 92"/>
                <a:gd name="T34" fmla="*/ 105 w 107"/>
                <a:gd name="T35" fmla="*/ 46 h 92"/>
                <a:gd name="T36" fmla="*/ 103 w 107"/>
                <a:gd name="T37" fmla="*/ 55 h 92"/>
                <a:gd name="T38" fmla="*/ 101 w 107"/>
                <a:gd name="T39" fmla="*/ 63 h 92"/>
                <a:gd name="T40" fmla="*/ 89 w 107"/>
                <a:gd name="T41" fmla="*/ 77 h 92"/>
                <a:gd name="T42" fmla="*/ 78 w 107"/>
                <a:gd name="T43" fmla="*/ 84 h 92"/>
                <a:gd name="T44" fmla="*/ 64 w 107"/>
                <a:gd name="T45" fmla="*/ 91 h 92"/>
                <a:gd name="T46" fmla="*/ 50 w 107"/>
                <a:gd name="T47" fmla="*/ 92 h 92"/>
                <a:gd name="T48" fmla="*/ 37 w 107"/>
                <a:gd name="T49" fmla="*/ 92 h 92"/>
                <a:gd name="T50" fmla="*/ 25 w 107"/>
                <a:gd name="T51" fmla="*/ 87 h 92"/>
                <a:gd name="T52" fmla="*/ 15 w 107"/>
                <a:gd name="T53" fmla="*/ 80 h 92"/>
                <a:gd name="T54" fmla="*/ 15 w 107"/>
                <a:gd name="T55" fmla="*/ 80 h 92"/>
                <a:gd name="T56" fmla="*/ 23 w 107"/>
                <a:gd name="T57" fmla="*/ 79 h 92"/>
                <a:gd name="T58" fmla="*/ 27 w 107"/>
                <a:gd name="T59" fmla="*/ 82 h 92"/>
                <a:gd name="T60" fmla="*/ 33 w 107"/>
                <a:gd name="T61" fmla="*/ 84 h 92"/>
                <a:gd name="T62" fmla="*/ 41 w 107"/>
                <a:gd name="T63" fmla="*/ 84 h 92"/>
                <a:gd name="T64" fmla="*/ 48 w 107"/>
                <a:gd name="T65" fmla="*/ 82 h 92"/>
                <a:gd name="T66" fmla="*/ 58 w 107"/>
                <a:gd name="T67" fmla="*/ 77 h 92"/>
                <a:gd name="T68" fmla="*/ 68 w 107"/>
                <a:gd name="T69" fmla="*/ 70 h 92"/>
                <a:gd name="T70" fmla="*/ 81 w 107"/>
                <a:gd name="T71" fmla="*/ 55 h 92"/>
                <a:gd name="T72" fmla="*/ 89 w 107"/>
                <a:gd name="T73" fmla="*/ 39 h 92"/>
                <a:gd name="T74" fmla="*/ 89 w 107"/>
                <a:gd name="T75" fmla="*/ 26 h 92"/>
                <a:gd name="T76" fmla="*/ 83 w 107"/>
                <a:gd name="T77" fmla="*/ 14 h 92"/>
                <a:gd name="T78" fmla="*/ 74 w 107"/>
                <a:gd name="T79" fmla="*/ 10 h 92"/>
                <a:gd name="T80" fmla="*/ 64 w 107"/>
                <a:gd name="T81" fmla="*/ 9 h 92"/>
                <a:gd name="T82" fmla="*/ 50 w 107"/>
                <a:gd name="T83" fmla="*/ 14 h 92"/>
                <a:gd name="T84" fmla="*/ 37 w 107"/>
                <a:gd name="T85" fmla="*/ 24 h 92"/>
                <a:gd name="T86" fmla="*/ 29 w 107"/>
                <a:gd name="T87" fmla="*/ 33 h 92"/>
                <a:gd name="T88" fmla="*/ 21 w 107"/>
                <a:gd name="T89" fmla="*/ 43 h 92"/>
                <a:gd name="T90" fmla="*/ 17 w 107"/>
                <a:gd name="T91" fmla="*/ 51 h 92"/>
                <a:gd name="T92" fmla="*/ 15 w 107"/>
                <a:gd name="T93" fmla="*/ 60 h 92"/>
                <a:gd name="T94" fmla="*/ 15 w 107"/>
                <a:gd name="T95" fmla="*/ 70 h 92"/>
                <a:gd name="T96" fmla="*/ 19 w 107"/>
                <a:gd name="T97" fmla="*/ 75 h 92"/>
                <a:gd name="T98" fmla="*/ 23 w 107"/>
                <a:gd name="T99" fmla="*/ 79 h 92"/>
                <a:gd name="T100" fmla="*/ 23 w 107"/>
                <a:gd name="T101" fmla="*/ 79 h 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7"/>
                <a:gd name="T154" fmla="*/ 0 h 92"/>
                <a:gd name="T155" fmla="*/ 107 w 107"/>
                <a:gd name="T156" fmla="*/ 92 h 9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7" h="92">
                  <a:moveTo>
                    <a:pt x="15" y="80"/>
                  </a:moveTo>
                  <a:lnTo>
                    <a:pt x="8" y="73"/>
                  </a:lnTo>
                  <a:lnTo>
                    <a:pt x="2" y="65"/>
                  </a:lnTo>
                  <a:lnTo>
                    <a:pt x="0" y="56"/>
                  </a:lnTo>
                  <a:lnTo>
                    <a:pt x="0" y="46"/>
                  </a:lnTo>
                  <a:lnTo>
                    <a:pt x="6" y="31"/>
                  </a:lnTo>
                  <a:lnTo>
                    <a:pt x="10" y="24"/>
                  </a:lnTo>
                  <a:lnTo>
                    <a:pt x="15" y="17"/>
                  </a:lnTo>
                  <a:lnTo>
                    <a:pt x="27" y="9"/>
                  </a:lnTo>
                  <a:lnTo>
                    <a:pt x="41" y="4"/>
                  </a:lnTo>
                  <a:lnTo>
                    <a:pt x="54" y="0"/>
                  </a:lnTo>
                  <a:lnTo>
                    <a:pt x="68" y="2"/>
                  </a:lnTo>
                  <a:lnTo>
                    <a:pt x="81" y="5"/>
                  </a:lnTo>
                  <a:lnTo>
                    <a:pt x="91" y="12"/>
                  </a:lnTo>
                  <a:lnTo>
                    <a:pt x="99" y="21"/>
                  </a:lnTo>
                  <a:lnTo>
                    <a:pt x="105" y="29"/>
                  </a:lnTo>
                  <a:lnTo>
                    <a:pt x="107" y="38"/>
                  </a:lnTo>
                  <a:lnTo>
                    <a:pt x="105" y="46"/>
                  </a:lnTo>
                  <a:lnTo>
                    <a:pt x="103" y="55"/>
                  </a:lnTo>
                  <a:lnTo>
                    <a:pt x="101" y="63"/>
                  </a:lnTo>
                  <a:lnTo>
                    <a:pt x="89" y="77"/>
                  </a:lnTo>
                  <a:lnTo>
                    <a:pt x="78" y="84"/>
                  </a:lnTo>
                  <a:lnTo>
                    <a:pt x="64" y="91"/>
                  </a:lnTo>
                  <a:lnTo>
                    <a:pt x="50" y="92"/>
                  </a:lnTo>
                  <a:lnTo>
                    <a:pt x="37" y="92"/>
                  </a:lnTo>
                  <a:lnTo>
                    <a:pt x="25" y="87"/>
                  </a:lnTo>
                  <a:lnTo>
                    <a:pt x="15" y="80"/>
                  </a:lnTo>
                  <a:close/>
                  <a:moveTo>
                    <a:pt x="23" y="79"/>
                  </a:moveTo>
                  <a:lnTo>
                    <a:pt x="27" y="82"/>
                  </a:lnTo>
                  <a:lnTo>
                    <a:pt x="33" y="84"/>
                  </a:lnTo>
                  <a:lnTo>
                    <a:pt x="41" y="84"/>
                  </a:lnTo>
                  <a:lnTo>
                    <a:pt x="48" y="82"/>
                  </a:lnTo>
                  <a:lnTo>
                    <a:pt x="58" y="77"/>
                  </a:lnTo>
                  <a:lnTo>
                    <a:pt x="68" y="70"/>
                  </a:lnTo>
                  <a:lnTo>
                    <a:pt x="81" y="55"/>
                  </a:lnTo>
                  <a:lnTo>
                    <a:pt x="89" y="39"/>
                  </a:lnTo>
                  <a:lnTo>
                    <a:pt x="89" y="26"/>
                  </a:lnTo>
                  <a:lnTo>
                    <a:pt x="83" y="14"/>
                  </a:lnTo>
                  <a:lnTo>
                    <a:pt x="74" y="10"/>
                  </a:lnTo>
                  <a:lnTo>
                    <a:pt x="64" y="9"/>
                  </a:lnTo>
                  <a:lnTo>
                    <a:pt x="50" y="14"/>
                  </a:lnTo>
                  <a:lnTo>
                    <a:pt x="37" y="24"/>
                  </a:lnTo>
                  <a:lnTo>
                    <a:pt x="29" y="33"/>
                  </a:lnTo>
                  <a:lnTo>
                    <a:pt x="21" y="43"/>
                  </a:lnTo>
                  <a:lnTo>
                    <a:pt x="17" y="51"/>
                  </a:lnTo>
                  <a:lnTo>
                    <a:pt x="15" y="60"/>
                  </a:lnTo>
                  <a:lnTo>
                    <a:pt x="15" y="70"/>
                  </a:lnTo>
                  <a:lnTo>
                    <a:pt x="19" y="75"/>
                  </a:lnTo>
                  <a:lnTo>
                    <a:pt x="23" y="79"/>
                  </a:lnTo>
                  <a:close/>
                </a:path>
              </a:pathLst>
            </a:custGeom>
            <a:solidFill>
              <a:srgbClr val="000000"/>
            </a:solidFill>
            <a:ln w="9525">
              <a:solidFill>
                <a:srgbClr val="000000"/>
              </a:solidFill>
              <a:prstDash val="solid"/>
              <a:round/>
              <a:headEnd/>
              <a:tailEnd/>
            </a:ln>
          </p:spPr>
          <p:txBody>
            <a:bodyPr/>
            <a:lstStyle/>
            <a:p>
              <a:endParaRPr lang="en-US"/>
            </a:p>
          </p:txBody>
        </p:sp>
        <p:sp>
          <p:nvSpPr>
            <p:cNvPr id="26984" name="Freeform 401"/>
            <p:cNvSpPr>
              <a:spLocks/>
            </p:cNvSpPr>
            <p:nvPr/>
          </p:nvSpPr>
          <p:spPr bwMode="auto">
            <a:xfrm>
              <a:off x="1613" y="3154"/>
              <a:ext cx="66" cy="64"/>
            </a:xfrm>
            <a:custGeom>
              <a:avLst/>
              <a:gdLst>
                <a:gd name="T0" fmla="*/ 27 w 132"/>
                <a:gd name="T1" fmla="*/ 94 h 128"/>
                <a:gd name="T2" fmla="*/ 10 w 132"/>
                <a:gd name="T3" fmla="*/ 86 h 128"/>
                <a:gd name="T4" fmla="*/ 2 w 132"/>
                <a:gd name="T5" fmla="*/ 74 h 128"/>
                <a:gd name="T6" fmla="*/ 2 w 132"/>
                <a:gd name="T7" fmla="*/ 60 h 128"/>
                <a:gd name="T8" fmla="*/ 14 w 132"/>
                <a:gd name="T9" fmla="*/ 48 h 128"/>
                <a:gd name="T10" fmla="*/ 62 w 132"/>
                <a:gd name="T11" fmla="*/ 23 h 128"/>
                <a:gd name="T12" fmla="*/ 72 w 132"/>
                <a:gd name="T13" fmla="*/ 16 h 128"/>
                <a:gd name="T14" fmla="*/ 74 w 132"/>
                <a:gd name="T15" fmla="*/ 11 h 128"/>
                <a:gd name="T16" fmla="*/ 70 w 132"/>
                <a:gd name="T17" fmla="*/ 2 h 128"/>
                <a:gd name="T18" fmla="*/ 99 w 132"/>
                <a:gd name="T19" fmla="*/ 38 h 128"/>
                <a:gd name="T20" fmla="*/ 95 w 132"/>
                <a:gd name="T21" fmla="*/ 40 h 128"/>
                <a:gd name="T22" fmla="*/ 88 w 132"/>
                <a:gd name="T23" fmla="*/ 33 h 128"/>
                <a:gd name="T24" fmla="*/ 80 w 132"/>
                <a:gd name="T25" fmla="*/ 33 h 128"/>
                <a:gd name="T26" fmla="*/ 72 w 132"/>
                <a:gd name="T27" fmla="*/ 36 h 128"/>
                <a:gd name="T28" fmla="*/ 25 w 132"/>
                <a:gd name="T29" fmla="*/ 62 h 128"/>
                <a:gd name="T30" fmla="*/ 18 w 132"/>
                <a:gd name="T31" fmla="*/ 74 h 128"/>
                <a:gd name="T32" fmla="*/ 31 w 132"/>
                <a:gd name="T33" fmla="*/ 89 h 128"/>
                <a:gd name="T34" fmla="*/ 47 w 132"/>
                <a:gd name="T35" fmla="*/ 94 h 128"/>
                <a:gd name="T36" fmla="*/ 101 w 132"/>
                <a:gd name="T37" fmla="*/ 65 h 128"/>
                <a:gd name="T38" fmla="*/ 105 w 132"/>
                <a:gd name="T39" fmla="*/ 60 h 128"/>
                <a:gd name="T40" fmla="*/ 105 w 132"/>
                <a:gd name="T41" fmla="*/ 53 h 128"/>
                <a:gd name="T42" fmla="*/ 105 w 132"/>
                <a:gd name="T43" fmla="*/ 45 h 128"/>
                <a:gd name="T44" fmla="*/ 128 w 132"/>
                <a:gd name="T45" fmla="*/ 86 h 128"/>
                <a:gd name="T46" fmla="*/ 123 w 132"/>
                <a:gd name="T47" fmla="*/ 81 h 128"/>
                <a:gd name="T48" fmla="*/ 111 w 132"/>
                <a:gd name="T49" fmla="*/ 79 h 128"/>
                <a:gd name="T50" fmla="*/ 70 w 132"/>
                <a:gd name="T51" fmla="*/ 101 h 128"/>
                <a:gd name="T52" fmla="*/ 53 w 132"/>
                <a:gd name="T53" fmla="*/ 110 h 128"/>
                <a:gd name="T54" fmla="*/ 49 w 132"/>
                <a:gd name="T55" fmla="*/ 115 h 128"/>
                <a:gd name="T56" fmla="*/ 49 w 132"/>
                <a:gd name="T57" fmla="*/ 118 h 128"/>
                <a:gd name="T58" fmla="*/ 54 w 132"/>
                <a:gd name="T59" fmla="*/ 125 h 128"/>
                <a:gd name="T60" fmla="*/ 25 w 132"/>
                <a:gd name="T61" fmla="*/ 110 h 128"/>
                <a:gd name="T62" fmla="*/ 41 w 132"/>
                <a:gd name="T63" fmla="*/ 96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41" y="96"/>
                  </a:moveTo>
                  <a:lnTo>
                    <a:pt x="27" y="94"/>
                  </a:lnTo>
                  <a:lnTo>
                    <a:pt x="18" y="91"/>
                  </a:lnTo>
                  <a:lnTo>
                    <a:pt x="10" y="86"/>
                  </a:lnTo>
                  <a:lnTo>
                    <a:pt x="4" y="81"/>
                  </a:lnTo>
                  <a:lnTo>
                    <a:pt x="2" y="74"/>
                  </a:lnTo>
                  <a:lnTo>
                    <a:pt x="0" y="67"/>
                  </a:lnTo>
                  <a:lnTo>
                    <a:pt x="2" y="60"/>
                  </a:lnTo>
                  <a:lnTo>
                    <a:pt x="8" y="53"/>
                  </a:lnTo>
                  <a:lnTo>
                    <a:pt x="14" y="48"/>
                  </a:lnTo>
                  <a:lnTo>
                    <a:pt x="23" y="43"/>
                  </a:lnTo>
                  <a:lnTo>
                    <a:pt x="62" y="23"/>
                  </a:lnTo>
                  <a:lnTo>
                    <a:pt x="68" y="19"/>
                  </a:lnTo>
                  <a:lnTo>
                    <a:pt x="72" y="16"/>
                  </a:lnTo>
                  <a:lnTo>
                    <a:pt x="74" y="14"/>
                  </a:lnTo>
                  <a:lnTo>
                    <a:pt x="74" y="11"/>
                  </a:lnTo>
                  <a:lnTo>
                    <a:pt x="72" y="7"/>
                  </a:lnTo>
                  <a:lnTo>
                    <a:pt x="70" y="2"/>
                  </a:lnTo>
                  <a:lnTo>
                    <a:pt x="74" y="0"/>
                  </a:lnTo>
                  <a:lnTo>
                    <a:pt x="99" y="38"/>
                  </a:lnTo>
                  <a:lnTo>
                    <a:pt x="97" y="40"/>
                  </a:lnTo>
                  <a:lnTo>
                    <a:pt x="95" y="40"/>
                  </a:lnTo>
                  <a:lnTo>
                    <a:pt x="91" y="35"/>
                  </a:lnTo>
                  <a:lnTo>
                    <a:pt x="88" y="33"/>
                  </a:lnTo>
                  <a:lnTo>
                    <a:pt x="84" y="31"/>
                  </a:lnTo>
                  <a:lnTo>
                    <a:pt x="80" y="33"/>
                  </a:lnTo>
                  <a:lnTo>
                    <a:pt x="78" y="35"/>
                  </a:lnTo>
                  <a:lnTo>
                    <a:pt x="72" y="36"/>
                  </a:lnTo>
                  <a:lnTo>
                    <a:pt x="35" y="57"/>
                  </a:lnTo>
                  <a:lnTo>
                    <a:pt x="25" y="62"/>
                  </a:lnTo>
                  <a:lnTo>
                    <a:pt x="19" y="69"/>
                  </a:lnTo>
                  <a:lnTo>
                    <a:pt x="18" y="74"/>
                  </a:lnTo>
                  <a:lnTo>
                    <a:pt x="19" y="81"/>
                  </a:lnTo>
                  <a:lnTo>
                    <a:pt x="31" y="89"/>
                  </a:lnTo>
                  <a:lnTo>
                    <a:pt x="37" y="92"/>
                  </a:lnTo>
                  <a:lnTo>
                    <a:pt x="47" y="94"/>
                  </a:lnTo>
                  <a:lnTo>
                    <a:pt x="93" y="69"/>
                  </a:lnTo>
                  <a:lnTo>
                    <a:pt x="101" y="65"/>
                  </a:lnTo>
                  <a:lnTo>
                    <a:pt x="103" y="62"/>
                  </a:lnTo>
                  <a:lnTo>
                    <a:pt x="105" y="60"/>
                  </a:lnTo>
                  <a:lnTo>
                    <a:pt x="105" y="57"/>
                  </a:lnTo>
                  <a:lnTo>
                    <a:pt x="105" y="53"/>
                  </a:lnTo>
                  <a:lnTo>
                    <a:pt x="101" y="48"/>
                  </a:lnTo>
                  <a:lnTo>
                    <a:pt x="105" y="45"/>
                  </a:lnTo>
                  <a:lnTo>
                    <a:pt x="132" y="84"/>
                  </a:lnTo>
                  <a:lnTo>
                    <a:pt x="128" y="86"/>
                  </a:lnTo>
                  <a:lnTo>
                    <a:pt x="126" y="84"/>
                  </a:lnTo>
                  <a:lnTo>
                    <a:pt x="123" y="81"/>
                  </a:lnTo>
                  <a:lnTo>
                    <a:pt x="117" y="77"/>
                  </a:lnTo>
                  <a:lnTo>
                    <a:pt x="111" y="79"/>
                  </a:lnTo>
                  <a:lnTo>
                    <a:pt x="103" y="82"/>
                  </a:lnTo>
                  <a:lnTo>
                    <a:pt x="70" y="101"/>
                  </a:lnTo>
                  <a:lnTo>
                    <a:pt x="58" y="108"/>
                  </a:lnTo>
                  <a:lnTo>
                    <a:pt x="53" y="110"/>
                  </a:lnTo>
                  <a:lnTo>
                    <a:pt x="51" y="111"/>
                  </a:lnTo>
                  <a:lnTo>
                    <a:pt x="49" y="115"/>
                  </a:lnTo>
                  <a:lnTo>
                    <a:pt x="49" y="116"/>
                  </a:lnTo>
                  <a:lnTo>
                    <a:pt x="49" y="118"/>
                  </a:lnTo>
                  <a:lnTo>
                    <a:pt x="49" y="120"/>
                  </a:lnTo>
                  <a:lnTo>
                    <a:pt x="54" y="125"/>
                  </a:lnTo>
                  <a:lnTo>
                    <a:pt x="53" y="128"/>
                  </a:lnTo>
                  <a:lnTo>
                    <a:pt x="25" y="110"/>
                  </a:lnTo>
                  <a:lnTo>
                    <a:pt x="21" y="106"/>
                  </a:lnTo>
                  <a:lnTo>
                    <a:pt x="41" y="96"/>
                  </a:lnTo>
                  <a:close/>
                </a:path>
              </a:pathLst>
            </a:custGeom>
            <a:solidFill>
              <a:srgbClr val="000000"/>
            </a:solidFill>
            <a:ln w="9525">
              <a:solidFill>
                <a:srgbClr val="000000"/>
              </a:solidFill>
              <a:prstDash val="solid"/>
              <a:round/>
              <a:headEnd/>
              <a:tailEnd/>
            </a:ln>
          </p:spPr>
          <p:txBody>
            <a:bodyPr/>
            <a:lstStyle/>
            <a:p>
              <a:endParaRPr lang="en-US"/>
            </a:p>
          </p:txBody>
        </p:sp>
      </p:grpSp>
      <p:grpSp>
        <p:nvGrpSpPr>
          <p:cNvPr id="12" name="Group 402"/>
          <p:cNvGrpSpPr>
            <a:grpSpLocks/>
          </p:cNvGrpSpPr>
          <p:nvPr/>
        </p:nvGrpSpPr>
        <p:grpSpPr bwMode="auto">
          <a:xfrm>
            <a:off x="4037013" y="5965825"/>
            <a:ext cx="1493837" cy="206375"/>
            <a:chOff x="2543" y="3758"/>
            <a:chExt cx="941" cy="130"/>
          </a:xfrm>
        </p:grpSpPr>
        <p:sp>
          <p:nvSpPr>
            <p:cNvPr id="26959" name="Freeform 403"/>
            <p:cNvSpPr>
              <a:spLocks/>
            </p:cNvSpPr>
            <p:nvPr/>
          </p:nvSpPr>
          <p:spPr bwMode="auto">
            <a:xfrm>
              <a:off x="3405" y="3758"/>
              <a:ext cx="79" cy="104"/>
            </a:xfrm>
            <a:custGeom>
              <a:avLst/>
              <a:gdLst>
                <a:gd name="T0" fmla="*/ 31 w 157"/>
                <a:gd name="T1" fmla="*/ 145 h 206"/>
                <a:gd name="T2" fmla="*/ 44 w 157"/>
                <a:gd name="T3" fmla="*/ 160 h 206"/>
                <a:gd name="T4" fmla="*/ 52 w 157"/>
                <a:gd name="T5" fmla="*/ 170 h 206"/>
                <a:gd name="T6" fmla="*/ 78 w 157"/>
                <a:gd name="T7" fmla="*/ 184 h 206"/>
                <a:gd name="T8" fmla="*/ 105 w 157"/>
                <a:gd name="T9" fmla="*/ 186 h 206"/>
                <a:gd name="T10" fmla="*/ 128 w 157"/>
                <a:gd name="T11" fmla="*/ 172 h 206"/>
                <a:gd name="T12" fmla="*/ 134 w 157"/>
                <a:gd name="T13" fmla="*/ 152 h 206"/>
                <a:gd name="T14" fmla="*/ 124 w 157"/>
                <a:gd name="T15" fmla="*/ 138 h 206"/>
                <a:gd name="T16" fmla="*/ 107 w 157"/>
                <a:gd name="T17" fmla="*/ 129 h 206"/>
                <a:gd name="T18" fmla="*/ 74 w 157"/>
                <a:gd name="T19" fmla="*/ 119 h 206"/>
                <a:gd name="T20" fmla="*/ 48 w 157"/>
                <a:gd name="T21" fmla="*/ 112 h 206"/>
                <a:gd name="T22" fmla="*/ 31 w 157"/>
                <a:gd name="T23" fmla="*/ 106 h 206"/>
                <a:gd name="T24" fmla="*/ 11 w 157"/>
                <a:gd name="T25" fmla="*/ 92 h 206"/>
                <a:gd name="T26" fmla="*/ 2 w 157"/>
                <a:gd name="T27" fmla="*/ 71 h 206"/>
                <a:gd name="T28" fmla="*/ 2 w 157"/>
                <a:gd name="T29" fmla="*/ 53 h 206"/>
                <a:gd name="T30" fmla="*/ 11 w 157"/>
                <a:gd name="T31" fmla="*/ 34 h 206"/>
                <a:gd name="T32" fmla="*/ 29 w 157"/>
                <a:gd name="T33" fmla="*/ 20 h 206"/>
                <a:gd name="T34" fmla="*/ 54 w 157"/>
                <a:gd name="T35" fmla="*/ 12 h 206"/>
                <a:gd name="T36" fmla="*/ 72 w 157"/>
                <a:gd name="T37" fmla="*/ 10 h 206"/>
                <a:gd name="T38" fmla="*/ 79 w 157"/>
                <a:gd name="T39" fmla="*/ 10 h 206"/>
                <a:gd name="T40" fmla="*/ 105 w 157"/>
                <a:gd name="T41" fmla="*/ 12 h 206"/>
                <a:gd name="T42" fmla="*/ 111 w 157"/>
                <a:gd name="T43" fmla="*/ 12 h 206"/>
                <a:gd name="T44" fmla="*/ 116 w 157"/>
                <a:gd name="T45" fmla="*/ 10 h 206"/>
                <a:gd name="T46" fmla="*/ 118 w 157"/>
                <a:gd name="T47" fmla="*/ 0 h 206"/>
                <a:gd name="T48" fmla="*/ 136 w 157"/>
                <a:gd name="T49" fmla="*/ 61 h 206"/>
                <a:gd name="T50" fmla="*/ 124 w 157"/>
                <a:gd name="T51" fmla="*/ 46 h 206"/>
                <a:gd name="T52" fmla="*/ 105 w 157"/>
                <a:gd name="T53" fmla="*/ 27 h 206"/>
                <a:gd name="T54" fmla="*/ 76 w 157"/>
                <a:gd name="T55" fmla="*/ 20 h 206"/>
                <a:gd name="T56" fmla="*/ 60 w 157"/>
                <a:gd name="T57" fmla="*/ 22 h 206"/>
                <a:gd name="T58" fmla="*/ 43 w 157"/>
                <a:gd name="T59" fmla="*/ 27 h 206"/>
                <a:gd name="T60" fmla="*/ 25 w 157"/>
                <a:gd name="T61" fmla="*/ 46 h 206"/>
                <a:gd name="T62" fmla="*/ 29 w 157"/>
                <a:gd name="T63" fmla="*/ 65 h 206"/>
                <a:gd name="T64" fmla="*/ 39 w 157"/>
                <a:gd name="T65" fmla="*/ 75 h 206"/>
                <a:gd name="T66" fmla="*/ 52 w 157"/>
                <a:gd name="T67" fmla="*/ 82 h 206"/>
                <a:gd name="T68" fmla="*/ 70 w 157"/>
                <a:gd name="T69" fmla="*/ 88 h 206"/>
                <a:gd name="T70" fmla="*/ 97 w 157"/>
                <a:gd name="T71" fmla="*/ 95 h 206"/>
                <a:gd name="T72" fmla="*/ 126 w 157"/>
                <a:gd name="T73" fmla="*/ 106 h 206"/>
                <a:gd name="T74" fmla="*/ 146 w 157"/>
                <a:gd name="T75" fmla="*/ 119 h 206"/>
                <a:gd name="T76" fmla="*/ 157 w 157"/>
                <a:gd name="T77" fmla="*/ 138 h 206"/>
                <a:gd name="T78" fmla="*/ 155 w 157"/>
                <a:gd name="T79" fmla="*/ 157 h 206"/>
                <a:gd name="T80" fmla="*/ 130 w 157"/>
                <a:gd name="T81" fmla="*/ 189 h 206"/>
                <a:gd name="T82" fmla="*/ 91 w 157"/>
                <a:gd name="T83" fmla="*/ 198 h 206"/>
                <a:gd name="T84" fmla="*/ 64 w 157"/>
                <a:gd name="T85" fmla="*/ 194 h 206"/>
                <a:gd name="T86" fmla="*/ 56 w 157"/>
                <a:gd name="T87" fmla="*/ 196 h 206"/>
                <a:gd name="T88" fmla="*/ 52 w 157"/>
                <a:gd name="T89" fmla="*/ 201 h 206"/>
                <a:gd name="T90" fmla="*/ 44 w 157"/>
                <a:gd name="T91" fmla="*/ 206 h 20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7"/>
                <a:gd name="T139" fmla="*/ 0 h 206"/>
                <a:gd name="T140" fmla="*/ 157 w 157"/>
                <a:gd name="T141" fmla="*/ 206 h 20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7" h="206">
                  <a:moveTo>
                    <a:pt x="44" y="206"/>
                  </a:moveTo>
                  <a:lnTo>
                    <a:pt x="31" y="145"/>
                  </a:lnTo>
                  <a:lnTo>
                    <a:pt x="37" y="145"/>
                  </a:lnTo>
                  <a:lnTo>
                    <a:pt x="44" y="160"/>
                  </a:lnTo>
                  <a:lnTo>
                    <a:pt x="48" y="165"/>
                  </a:lnTo>
                  <a:lnTo>
                    <a:pt x="52" y="170"/>
                  </a:lnTo>
                  <a:lnTo>
                    <a:pt x="64" y="179"/>
                  </a:lnTo>
                  <a:lnTo>
                    <a:pt x="78" y="184"/>
                  </a:lnTo>
                  <a:lnTo>
                    <a:pt x="91" y="187"/>
                  </a:lnTo>
                  <a:lnTo>
                    <a:pt x="105" y="186"/>
                  </a:lnTo>
                  <a:lnTo>
                    <a:pt x="118" y="181"/>
                  </a:lnTo>
                  <a:lnTo>
                    <a:pt x="128" y="172"/>
                  </a:lnTo>
                  <a:lnTo>
                    <a:pt x="134" y="162"/>
                  </a:lnTo>
                  <a:lnTo>
                    <a:pt x="134" y="152"/>
                  </a:lnTo>
                  <a:lnTo>
                    <a:pt x="132" y="145"/>
                  </a:lnTo>
                  <a:lnTo>
                    <a:pt x="124" y="138"/>
                  </a:lnTo>
                  <a:lnTo>
                    <a:pt x="116" y="134"/>
                  </a:lnTo>
                  <a:lnTo>
                    <a:pt x="107" y="129"/>
                  </a:lnTo>
                  <a:lnTo>
                    <a:pt x="91" y="124"/>
                  </a:lnTo>
                  <a:lnTo>
                    <a:pt x="74" y="119"/>
                  </a:lnTo>
                  <a:lnTo>
                    <a:pt x="60" y="116"/>
                  </a:lnTo>
                  <a:lnTo>
                    <a:pt x="48" y="112"/>
                  </a:lnTo>
                  <a:lnTo>
                    <a:pt x="39" y="109"/>
                  </a:lnTo>
                  <a:lnTo>
                    <a:pt x="31" y="106"/>
                  </a:lnTo>
                  <a:lnTo>
                    <a:pt x="21" y="99"/>
                  </a:lnTo>
                  <a:lnTo>
                    <a:pt x="11" y="92"/>
                  </a:lnTo>
                  <a:lnTo>
                    <a:pt x="4" y="82"/>
                  </a:lnTo>
                  <a:lnTo>
                    <a:pt x="2" y="71"/>
                  </a:lnTo>
                  <a:lnTo>
                    <a:pt x="0" y="61"/>
                  </a:lnTo>
                  <a:lnTo>
                    <a:pt x="2" y="53"/>
                  </a:lnTo>
                  <a:lnTo>
                    <a:pt x="6" y="42"/>
                  </a:lnTo>
                  <a:lnTo>
                    <a:pt x="11" y="34"/>
                  </a:lnTo>
                  <a:lnTo>
                    <a:pt x="19" y="25"/>
                  </a:lnTo>
                  <a:lnTo>
                    <a:pt x="29" y="20"/>
                  </a:lnTo>
                  <a:lnTo>
                    <a:pt x="41" y="15"/>
                  </a:lnTo>
                  <a:lnTo>
                    <a:pt x="54" y="12"/>
                  </a:lnTo>
                  <a:lnTo>
                    <a:pt x="64" y="10"/>
                  </a:lnTo>
                  <a:lnTo>
                    <a:pt x="72" y="10"/>
                  </a:lnTo>
                  <a:lnTo>
                    <a:pt x="74" y="10"/>
                  </a:lnTo>
                  <a:lnTo>
                    <a:pt x="79" y="10"/>
                  </a:lnTo>
                  <a:lnTo>
                    <a:pt x="91" y="12"/>
                  </a:lnTo>
                  <a:lnTo>
                    <a:pt x="105" y="12"/>
                  </a:lnTo>
                  <a:lnTo>
                    <a:pt x="109" y="12"/>
                  </a:lnTo>
                  <a:lnTo>
                    <a:pt x="111" y="12"/>
                  </a:lnTo>
                  <a:lnTo>
                    <a:pt x="114" y="12"/>
                  </a:lnTo>
                  <a:lnTo>
                    <a:pt x="116" y="10"/>
                  </a:lnTo>
                  <a:lnTo>
                    <a:pt x="118" y="7"/>
                  </a:lnTo>
                  <a:lnTo>
                    <a:pt x="118" y="0"/>
                  </a:lnTo>
                  <a:lnTo>
                    <a:pt x="122" y="0"/>
                  </a:lnTo>
                  <a:lnTo>
                    <a:pt x="136" y="61"/>
                  </a:lnTo>
                  <a:lnTo>
                    <a:pt x="132" y="61"/>
                  </a:lnTo>
                  <a:lnTo>
                    <a:pt x="124" y="46"/>
                  </a:lnTo>
                  <a:lnTo>
                    <a:pt x="114" y="36"/>
                  </a:lnTo>
                  <a:lnTo>
                    <a:pt x="105" y="27"/>
                  </a:lnTo>
                  <a:lnTo>
                    <a:pt x="91" y="22"/>
                  </a:lnTo>
                  <a:lnTo>
                    <a:pt x="76" y="20"/>
                  </a:lnTo>
                  <a:lnTo>
                    <a:pt x="68" y="20"/>
                  </a:lnTo>
                  <a:lnTo>
                    <a:pt x="60" y="22"/>
                  </a:lnTo>
                  <a:lnTo>
                    <a:pt x="50" y="24"/>
                  </a:lnTo>
                  <a:lnTo>
                    <a:pt x="43" y="27"/>
                  </a:lnTo>
                  <a:lnTo>
                    <a:pt x="31" y="36"/>
                  </a:lnTo>
                  <a:lnTo>
                    <a:pt x="25" y="46"/>
                  </a:lnTo>
                  <a:lnTo>
                    <a:pt x="25" y="58"/>
                  </a:lnTo>
                  <a:lnTo>
                    <a:pt x="29" y="65"/>
                  </a:lnTo>
                  <a:lnTo>
                    <a:pt x="33" y="70"/>
                  </a:lnTo>
                  <a:lnTo>
                    <a:pt x="39" y="75"/>
                  </a:lnTo>
                  <a:lnTo>
                    <a:pt x="48" y="80"/>
                  </a:lnTo>
                  <a:lnTo>
                    <a:pt x="52" y="82"/>
                  </a:lnTo>
                  <a:lnTo>
                    <a:pt x="60" y="85"/>
                  </a:lnTo>
                  <a:lnTo>
                    <a:pt x="70" y="88"/>
                  </a:lnTo>
                  <a:lnTo>
                    <a:pt x="83" y="92"/>
                  </a:lnTo>
                  <a:lnTo>
                    <a:pt x="97" y="95"/>
                  </a:lnTo>
                  <a:lnTo>
                    <a:pt x="109" y="99"/>
                  </a:lnTo>
                  <a:lnTo>
                    <a:pt x="126" y="106"/>
                  </a:lnTo>
                  <a:lnTo>
                    <a:pt x="138" y="112"/>
                  </a:lnTo>
                  <a:lnTo>
                    <a:pt x="146" y="119"/>
                  </a:lnTo>
                  <a:lnTo>
                    <a:pt x="153" y="128"/>
                  </a:lnTo>
                  <a:lnTo>
                    <a:pt x="157" y="138"/>
                  </a:lnTo>
                  <a:lnTo>
                    <a:pt x="157" y="148"/>
                  </a:lnTo>
                  <a:lnTo>
                    <a:pt x="155" y="157"/>
                  </a:lnTo>
                  <a:lnTo>
                    <a:pt x="148" y="175"/>
                  </a:lnTo>
                  <a:lnTo>
                    <a:pt x="130" y="189"/>
                  </a:lnTo>
                  <a:lnTo>
                    <a:pt x="107" y="196"/>
                  </a:lnTo>
                  <a:lnTo>
                    <a:pt x="91" y="198"/>
                  </a:lnTo>
                  <a:lnTo>
                    <a:pt x="72" y="194"/>
                  </a:lnTo>
                  <a:lnTo>
                    <a:pt x="64" y="194"/>
                  </a:lnTo>
                  <a:lnTo>
                    <a:pt x="58" y="194"/>
                  </a:lnTo>
                  <a:lnTo>
                    <a:pt x="56" y="196"/>
                  </a:lnTo>
                  <a:lnTo>
                    <a:pt x="52" y="198"/>
                  </a:lnTo>
                  <a:lnTo>
                    <a:pt x="52" y="201"/>
                  </a:lnTo>
                  <a:lnTo>
                    <a:pt x="50" y="206"/>
                  </a:lnTo>
                  <a:lnTo>
                    <a:pt x="44" y="206"/>
                  </a:lnTo>
                  <a:close/>
                </a:path>
              </a:pathLst>
            </a:custGeom>
            <a:solidFill>
              <a:srgbClr val="000000"/>
            </a:solidFill>
            <a:ln w="9525">
              <a:solidFill>
                <a:srgbClr val="000000"/>
              </a:solidFill>
              <a:prstDash val="solid"/>
              <a:round/>
              <a:headEnd/>
              <a:tailEnd/>
            </a:ln>
          </p:spPr>
          <p:txBody>
            <a:bodyPr/>
            <a:lstStyle/>
            <a:p>
              <a:endParaRPr lang="en-US"/>
            </a:p>
          </p:txBody>
        </p:sp>
        <p:sp>
          <p:nvSpPr>
            <p:cNvPr id="26960" name="Freeform 404"/>
            <p:cNvSpPr>
              <a:spLocks noEditPoints="1"/>
            </p:cNvSpPr>
            <p:nvPr/>
          </p:nvSpPr>
          <p:spPr bwMode="auto">
            <a:xfrm>
              <a:off x="3327" y="3774"/>
              <a:ext cx="67" cy="65"/>
            </a:xfrm>
            <a:custGeom>
              <a:avLst/>
              <a:gdLst>
                <a:gd name="T0" fmla="*/ 76 w 134"/>
                <a:gd name="T1" fmla="*/ 129 h 129"/>
                <a:gd name="T2" fmla="*/ 61 w 134"/>
                <a:gd name="T3" fmla="*/ 129 h 129"/>
                <a:gd name="T4" fmla="*/ 47 w 134"/>
                <a:gd name="T5" fmla="*/ 127 h 129"/>
                <a:gd name="T6" fmla="*/ 33 w 134"/>
                <a:gd name="T7" fmla="*/ 122 h 129"/>
                <a:gd name="T8" fmla="*/ 22 w 134"/>
                <a:gd name="T9" fmla="*/ 114 h 129"/>
                <a:gd name="T10" fmla="*/ 8 w 134"/>
                <a:gd name="T11" fmla="*/ 95 h 129"/>
                <a:gd name="T12" fmla="*/ 2 w 134"/>
                <a:gd name="T13" fmla="*/ 85 h 129"/>
                <a:gd name="T14" fmla="*/ 0 w 134"/>
                <a:gd name="T15" fmla="*/ 73 h 129"/>
                <a:gd name="T16" fmla="*/ 2 w 134"/>
                <a:gd name="T17" fmla="*/ 56 h 129"/>
                <a:gd name="T18" fmla="*/ 6 w 134"/>
                <a:gd name="T19" fmla="*/ 39 h 129"/>
                <a:gd name="T20" fmla="*/ 14 w 134"/>
                <a:gd name="T21" fmla="*/ 23 h 129"/>
                <a:gd name="T22" fmla="*/ 28 w 134"/>
                <a:gd name="T23" fmla="*/ 11 h 129"/>
                <a:gd name="T24" fmla="*/ 43 w 134"/>
                <a:gd name="T25" fmla="*/ 3 h 129"/>
                <a:gd name="T26" fmla="*/ 61 w 134"/>
                <a:gd name="T27" fmla="*/ 0 h 129"/>
                <a:gd name="T28" fmla="*/ 76 w 134"/>
                <a:gd name="T29" fmla="*/ 0 h 129"/>
                <a:gd name="T30" fmla="*/ 90 w 134"/>
                <a:gd name="T31" fmla="*/ 3 h 129"/>
                <a:gd name="T32" fmla="*/ 101 w 134"/>
                <a:gd name="T33" fmla="*/ 8 h 129"/>
                <a:gd name="T34" fmla="*/ 113 w 134"/>
                <a:gd name="T35" fmla="*/ 17 h 129"/>
                <a:gd name="T36" fmla="*/ 123 w 134"/>
                <a:gd name="T37" fmla="*/ 25 h 129"/>
                <a:gd name="T38" fmla="*/ 129 w 134"/>
                <a:gd name="T39" fmla="*/ 35 h 129"/>
                <a:gd name="T40" fmla="*/ 132 w 134"/>
                <a:gd name="T41" fmla="*/ 46 h 129"/>
                <a:gd name="T42" fmla="*/ 134 w 134"/>
                <a:gd name="T43" fmla="*/ 57 h 129"/>
                <a:gd name="T44" fmla="*/ 134 w 134"/>
                <a:gd name="T45" fmla="*/ 75 h 129"/>
                <a:gd name="T46" fmla="*/ 131 w 134"/>
                <a:gd name="T47" fmla="*/ 92 h 129"/>
                <a:gd name="T48" fmla="*/ 121 w 134"/>
                <a:gd name="T49" fmla="*/ 107 h 129"/>
                <a:gd name="T50" fmla="*/ 107 w 134"/>
                <a:gd name="T51" fmla="*/ 119 h 129"/>
                <a:gd name="T52" fmla="*/ 92 w 134"/>
                <a:gd name="T53" fmla="*/ 126 h 129"/>
                <a:gd name="T54" fmla="*/ 76 w 134"/>
                <a:gd name="T55" fmla="*/ 129 h 129"/>
                <a:gd name="T56" fmla="*/ 76 w 134"/>
                <a:gd name="T57" fmla="*/ 129 h 129"/>
                <a:gd name="T58" fmla="*/ 80 w 134"/>
                <a:gd name="T59" fmla="*/ 121 h 129"/>
                <a:gd name="T60" fmla="*/ 88 w 134"/>
                <a:gd name="T61" fmla="*/ 117 h 129"/>
                <a:gd name="T62" fmla="*/ 96 w 134"/>
                <a:gd name="T63" fmla="*/ 114 h 129"/>
                <a:gd name="T64" fmla="*/ 101 w 134"/>
                <a:gd name="T65" fmla="*/ 107 h 129"/>
                <a:gd name="T66" fmla="*/ 107 w 134"/>
                <a:gd name="T67" fmla="*/ 98 h 129"/>
                <a:gd name="T68" fmla="*/ 109 w 134"/>
                <a:gd name="T69" fmla="*/ 86 h 129"/>
                <a:gd name="T70" fmla="*/ 107 w 134"/>
                <a:gd name="T71" fmla="*/ 71 h 129"/>
                <a:gd name="T72" fmla="*/ 105 w 134"/>
                <a:gd name="T73" fmla="*/ 57 h 129"/>
                <a:gd name="T74" fmla="*/ 101 w 134"/>
                <a:gd name="T75" fmla="*/ 47 h 129"/>
                <a:gd name="T76" fmla="*/ 90 w 134"/>
                <a:gd name="T77" fmla="*/ 27 h 129"/>
                <a:gd name="T78" fmla="*/ 82 w 134"/>
                <a:gd name="T79" fmla="*/ 18 h 129"/>
                <a:gd name="T80" fmla="*/ 74 w 134"/>
                <a:gd name="T81" fmla="*/ 13 h 129"/>
                <a:gd name="T82" fmla="*/ 66 w 134"/>
                <a:gd name="T83" fmla="*/ 10 h 129"/>
                <a:gd name="T84" fmla="*/ 57 w 134"/>
                <a:gd name="T85" fmla="*/ 10 h 129"/>
                <a:gd name="T86" fmla="*/ 49 w 134"/>
                <a:gd name="T87" fmla="*/ 11 h 129"/>
                <a:gd name="T88" fmla="*/ 43 w 134"/>
                <a:gd name="T89" fmla="*/ 15 h 129"/>
                <a:gd name="T90" fmla="*/ 37 w 134"/>
                <a:gd name="T91" fmla="*/ 18 h 129"/>
                <a:gd name="T92" fmla="*/ 33 w 134"/>
                <a:gd name="T93" fmla="*/ 23 h 129"/>
                <a:gd name="T94" fmla="*/ 29 w 134"/>
                <a:gd name="T95" fmla="*/ 30 h 129"/>
                <a:gd name="T96" fmla="*/ 28 w 134"/>
                <a:gd name="T97" fmla="*/ 39 h 129"/>
                <a:gd name="T98" fmla="*/ 28 w 134"/>
                <a:gd name="T99" fmla="*/ 49 h 129"/>
                <a:gd name="T100" fmla="*/ 28 w 134"/>
                <a:gd name="T101" fmla="*/ 61 h 129"/>
                <a:gd name="T102" fmla="*/ 31 w 134"/>
                <a:gd name="T103" fmla="*/ 76 h 129"/>
                <a:gd name="T104" fmla="*/ 37 w 134"/>
                <a:gd name="T105" fmla="*/ 90 h 129"/>
                <a:gd name="T106" fmla="*/ 43 w 134"/>
                <a:gd name="T107" fmla="*/ 100 h 129"/>
                <a:gd name="T108" fmla="*/ 51 w 134"/>
                <a:gd name="T109" fmla="*/ 110 h 129"/>
                <a:gd name="T110" fmla="*/ 64 w 134"/>
                <a:gd name="T111" fmla="*/ 119 h 129"/>
                <a:gd name="T112" fmla="*/ 80 w 134"/>
                <a:gd name="T113" fmla="*/ 121 h 129"/>
                <a:gd name="T114" fmla="*/ 80 w 134"/>
                <a:gd name="T115" fmla="*/ 121 h 12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4"/>
                <a:gd name="T175" fmla="*/ 0 h 129"/>
                <a:gd name="T176" fmla="*/ 134 w 134"/>
                <a:gd name="T177" fmla="*/ 129 h 12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4" h="129">
                  <a:moveTo>
                    <a:pt x="76" y="129"/>
                  </a:moveTo>
                  <a:lnTo>
                    <a:pt x="61" y="129"/>
                  </a:lnTo>
                  <a:lnTo>
                    <a:pt x="47" y="127"/>
                  </a:lnTo>
                  <a:lnTo>
                    <a:pt x="33" y="122"/>
                  </a:lnTo>
                  <a:lnTo>
                    <a:pt x="22" y="114"/>
                  </a:lnTo>
                  <a:lnTo>
                    <a:pt x="8" y="95"/>
                  </a:lnTo>
                  <a:lnTo>
                    <a:pt x="2" y="85"/>
                  </a:lnTo>
                  <a:lnTo>
                    <a:pt x="0" y="73"/>
                  </a:lnTo>
                  <a:lnTo>
                    <a:pt x="2" y="56"/>
                  </a:lnTo>
                  <a:lnTo>
                    <a:pt x="6" y="39"/>
                  </a:lnTo>
                  <a:lnTo>
                    <a:pt x="14" y="23"/>
                  </a:lnTo>
                  <a:lnTo>
                    <a:pt x="28" y="11"/>
                  </a:lnTo>
                  <a:lnTo>
                    <a:pt x="43" y="3"/>
                  </a:lnTo>
                  <a:lnTo>
                    <a:pt x="61" y="0"/>
                  </a:lnTo>
                  <a:lnTo>
                    <a:pt x="76" y="0"/>
                  </a:lnTo>
                  <a:lnTo>
                    <a:pt x="90" y="3"/>
                  </a:lnTo>
                  <a:lnTo>
                    <a:pt x="101" y="8"/>
                  </a:lnTo>
                  <a:lnTo>
                    <a:pt x="113" y="17"/>
                  </a:lnTo>
                  <a:lnTo>
                    <a:pt x="123" y="25"/>
                  </a:lnTo>
                  <a:lnTo>
                    <a:pt x="129" y="35"/>
                  </a:lnTo>
                  <a:lnTo>
                    <a:pt x="132" y="46"/>
                  </a:lnTo>
                  <a:lnTo>
                    <a:pt x="134" y="57"/>
                  </a:lnTo>
                  <a:lnTo>
                    <a:pt x="134" y="75"/>
                  </a:lnTo>
                  <a:lnTo>
                    <a:pt x="131" y="92"/>
                  </a:lnTo>
                  <a:lnTo>
                    <a:pt x="121" y="107"/>
                  </a:lnTo>
                  <a:lnTo>
                    <a:pt x="107" y="119"/>
                  </a:lnTo>
                  <a:lnTo>
                    <a:pt x="92" y="126"/>
                  </a:lnTo>
                  <a:lnTo>
                    <a:pt x="76" y="129"/>
                  </a:lnTo>
                  <a:close/>
                  <a:moveTo>
                    <a:pt x="80" y="121"/>
                  </a:moveTo>
                  <a:lnTo>
                    <a:pt x="88" y="117"/>
                  </a:lnTo>
                  <a:lnTo>
                    <a:pt x="96" y="114"/>
                  </a:lnTo>
                  <a:lnTo>
                    <a:pt x="101" y="107"/>
                  </a:lnTo>
                  <a:lnTo>
                    <a:pt x="107" y="98"/>
                  </a:lnTo>
                  <a:lnTo>
                    <a:pt x="109" y="86"/>
                  </a:lnTo>
                  <a:lnTo>
                    <a:pt x="107" y="71"/>
                  </a:lnTo>
                  <a:lnTo>
                    <a:pt x="105" y="57"/>
                  </a:lnTo>
                  <a:lnTo>
                    <a:pt x="101" y="47"/>
                  </a:lnTo>
                  <a:lnTo>
                    <a:pt x="90" y="27"/>
                  </a:lnTo>
                  <a:lnTo>
                    <a:pt x="82" y="18"/>
                  </a:lnTo>
                  <a:lnTo>
                    <a:pt x="74" y="13"/>
                  </a:lnTo>
                  <a:lnTo>
                    <a:pt x="66" y="10"/>
                  </a:lnTo>
                  <a:lnTo>
                    <a:pt x="57" y="10"/>
                  </a:lnTo>
                  <a:lnTo>
                    <a:pt x="49" y="11"/>
                  </a:lnTo>
                  <a:lnTo>
                    <a:pt x="43" y="15"/>
                  </a:lnTo>
                  <a:lnTo>
                    <a:pt x="37" y="18"/>
                  </a:lnTo>
                  <a:lnTo>
                    <a:pt x="33" y="23"/>
                  </a:lnTo>
                  <a:lnTo>
                    <a:pt x="29" y="30"/>
                  </a:lnTo>
                  <a:lnTo>
                    <a:pt x="28" y="39"/>
                  </a:lnTo>
                  <a:lnTo>
                    <a:pt x="28" y="49"/>
                  </a:lnTo>
                  <a:lnTo>
                    <a:pt x="28" y="61"/>
                  </a:lnTo>
                  <a:lnTo>
                    <a:pt x="31" y="76"/>
                  </a:lnTo>
                  <a:lnTo>
                    <a:pt x="37" y="90"/>
                  </a:lnTo>
                  <a:lnTo>
                    <a:pt x="43" y="100"/>
                  </a:lnTo>
                  <a:lnTo>
                    <a:pt x="51" y="110"/>
                  </a:lnTo>
                  <a:lnTo>
                    <a:pt x="64" y="119"/>
                  </a:lnTo>
                  <a:lnTo>
                    <a:pt x="80" y="121"/>
                  </a:lnTo>
                  <a:close/>
                </a:path>
              </a:pathLst>
            </a:custGeom>
            <a:solidFill>
              <a:srgbClr val="000000"/>
            </a:solidFill>
            <a:ln w="9525">
              <a:solidFill>
                <a:srgbClr val="000000"/>
              </a:solidFill>
              <a:prstDash val="solid"/>
              <a:round/>
              <a:headEnd/>
              <a:tailEnd/>
            </a:ln>
          </p:spPr>
          <p:txBody>
            <a:bodyPr/>
            <a:lstStyle/>
            <a:p>
              <a:endParaRPr lang="en-US"/>
            </a:p>
          </p:txBody>
        </p:sp>
        <p:sp>
          <p:nvSpPr>
            <p:cNvPr id="26961" name="Freeform 405"/>
            <p:cNvSpPr>
              <a:spLocks/>
            </p:cNvSpPr>
            <p:nvPr/>
          </p:nvSpPr>
          <p:spPr bwMode="auto">
            <a:xfrm>
              <a:off x="3257" y="3780"/>
              <a:ext cx="59" cy="65"/>
            </a:xfrm>
            <a:custGeom>
              <a:avLst/>
              <a:gdLst>
                <a:gd name="T0" fmla="*/ 0 w 119"/>
                <a:gd name="T1" fmla="*/ 55 h 132"/>
                <a:gd name="T2" fmla="*/ 2 w 119"/>
                <a:gd name="T3" fmla="*/ 45 h 132"/>
                <a:gd name="T4" fmla="*/ 8 w 119"/>
                <a:gd name="T5" fmla="*/ 35 h 132"/>
                <a:gd name="T6" fmla="*/ 14 w 119"/>
                <a:gd name="T7" fmla="*/ 24 h 132"/>
                <a:gd name="T8" fmla="*/ 20 w 119"/>
                <a:gd name="T9" fmla="*/ 18 h 132"/>
                <a:gd name="T10" fmla="*/ 28 w 119"/>
                <a:gd name="T11" fmla="*/ 11 h 132"/>
                <a:gd name="T12" fmla="*/ 35 w 119"/>
                <a:gd name="T13" fmla="*/ 6 h 132"/>
                <a:gd name="T14" fmla="*/ 55 w 119"/>
                <a:gd name="T15" fmla="*/ 0 h 132"/>
                <a:gd name="T16" fmla="*/ 66 w 119"/>
                <a:gd name="T17" fmla="*/ 2 h 132"/>
                <a:gd name="T18" fmla="*/ 76 w 119"/>
                <a:gd name="T19" fmla="*/ 4 h 132"/>
                <a:gd name="T20" fmla="*/ 88 w 119"/>
                <a:gd name="T21" fmla="*/ 9 h 132"/>
                <a:gd name="T22" fmla="*/ 98 w 119"/>
                <a:gd name="T23" fmla="*/ 16 h 132"/>
                <a:gd name="T24" fmla="*/ 107 w 119"/>
                <a:gd name="T25" fmla="*/ 24 h 132"/>
                <a:gd name="T26" fmla="*/ 113 w 119"/>
                <a:gd name="T27" fmla="*/ 35 h 132"/>
                <a:gd name="T28" fmla="*/ 117 w 119"/>
                <a:gd name="T29" fmla="*/ 48 h 132"/>
                <a:gd name="T30" fmla="*/ 119 w 119"/>
                <a:gd name="T31" fmla="*/ 62 h 132"/>
                <a:gd name="T32" fmla="*/ 119 w 119"/>
                <a:gd name="T33" fmla="*/ 75 h 132"/>
                <a:gd name="T34" fmla="*/ 117 w 119"/>
                <a:gd name="T35" fmla="*/ 89 h 132"/>
                <a:gd name="T36" fmla="*/ 113 w 119"/>
                <a:gd name="T37" fmla="*/ 99 h 132"/>
                <a:gd name="T38" fmla="*/ 105 w 119"/>
                <a:gd name="T39" fmla="*/ 110 h 132"/>
                <a:gd name="T40" fmla="*/ 96 w 119"/>
                <a:gd name="T41" fmla="*/ 118 h 132"/>
                <a:gd name="T42" fmla="*/ 86 w 119"/>
                <a:gd name="T43" fmla="*/ 125 h 132"/>
                <a:gd name="T44" fmla="*/ 72 w 119"/>
                <a:gd name="T45" fmla="*/ 130 h 132"/>
                <a:gd name="T46" fmla="*/ 59 w 119"/>
                <a:gd name="T47" fmla="*/ 132 h 132"/>
                <a:gd name="T48" fmla="*/ 39 w 119"/>
                <a:gd name="T49" fmla="*/ 130 h 132"/>
                <a:gd name="T50" fmla="*/ 26 w 119"/>
                <a:gd name="T51" fmla="*/ 125 h 132"/>
                <a:gd name="T52" fmla="*/ 14 w 119"/>
                <a:gd name="T53" fmla="*/ 116 h 132"/>
                <a:gd name="T54" fmla="*/ 12 w 119"/>
                <a:gd name="T55" fmla="*/ 111 h 132"/>
                <a:gd name="T56" fmla="*/ 10 w 119"/>
                <a:gd name="T57" fmla="*/ 106 h 132"/>
                <a:gd name="T58" fmla="*/ 10 w 119"/>
                <a:gd name="T59" fmla="*/ 101 h 132"/>
                <a:gd name="T60" fmla="*/ 12 w 119"/>
                <a:gd name="T61" fmla="*/ 98 h 132"/>
                <a:gd name="T62" fmla="*/ 16 w 119"/>
                <a:gd name="T63" fmla="*/ 94 h 132"/>
                <a:gd name="T64" fmla="*/ 24 w 119"/>
                <a:gd name="T65" fmla="*/ 92 h 132"/>
                <a:gd name="T66" fmla="*/ 31 w 119"/>
                <a:gd name="T67" fmla="*/ 94 h 132"/>
                <a:gd name="T68" fmla="*/ 37 w 119"/>
                <a:gd name="T69" fmla="*/ 98 h 132"/>
                <a:gd name="T70" fmla="*/ 39 w 119"/>
                <a:gd name="T71" fmla="*/ 101 h 132"/>
                <a:gd name="T72" fmla="*/ 41 w 119"/>
                <a:gd name="T73" fmla="*/ 108 h 132"/>
                <a:gd name="T74" fmla="*/ 45 w 119"/>
                <a:gd name="T75" fmla="*/ 115 h 132"/>
                <a:gd name="T76" fmla="*/ 49 w 119"/>
                <a:gd name="T77" fmla="*/ 120 h 132"/>
                <a:gd name="T78" fmla="*/ 55 w 119"/>
                <a:gd name="T79" fmla="*/ 121 h 132"/>
                <a:gd name="T80" fmla="*/ 64 w 119"/>
                <a:gd name="T81" fmla="*/ 121 h 132"/>
                <a:gd name="T82" fmla="*/ 78 w 119"/>
                <a:gd name="T83" fmla="*/ 120 h 132"/>
                <a:gd name="T84" fmla="*/ 88 w 119"/>
                <a:gd name="T85" fmla="*/ 111 h 132"/>
                <a:gd name="T86" fmla="*/ 92 w 119"/>
                <a:gd name="T87" fmla="*/ 103 h 132"/>
                <a:gd name="T88" fmla="*/ 96 w 119"/>
                <a:gd name="T89" fmla="*/ 94 h 132"/>
                <a:gd name="T90" fmla="*/ 96 w 119"/>
                <a:gd name="T91" fmla="*/ 75 h 132"/>
                <a:gd name="T92" fmla="*/ 94 w 119"/>
                <a:gd name="T93" fmla="*/ 65 h 132"/>
                <a:gd name="T94" fmla="*/ 92 w 119"/>
                <a:gd name="T95" fmla="*/ 55 h 132"/>
                <a:gd name="T96" fmla="*/ 80 w 119"/>
                <a:gd name="T97" fmla="*/ 38 h 132"/>
                <a:gd name="T98" fmla="*/ 72 w 119"/>
                <a:gd name="T99" fmla="*/ 31 h 132"/>
                <a:gd name="T100" fmla="*/ 64 w 119"/>
                <a:gd name="T101" fmla="*/ 26 h 132"/>
                <a:gd name="T102" fmla="*/ 55 w 119"/>
                <a:gd name="T103" fmla="*/ 23 h 132"/>
                <a:gd name="T104" fmla="*/ 45 w 119"/>
                <a:gd name="T105" fmla="*/ 23 h 132"/>
                <a:gd name="T106" fmla="*/ 31 w 119"/>
                <a:gd name="T107" fmla="*/ 26 h 132"/>
                <a:gd name="T108" fmla="*/ 20 w 119"/>
                <a:gd name="T109" fmla="*/ 35 h 132"/>
                <a:gd name="T110" fmla="*/ 16 w 119"/>
                <a:gd name="T111" fmla="*/ 38 h 132"/>
                <a:gd name="T112" fmla="*/ 12 w 119"/>
                <a:gd name="T113" fmla="*/ 43 h 132"/>
                <a:gd name="T114" fmla="*/ 6 w 119"/>
                <a:gd name="T115" fmla="*/ 57 h 132"/>
                <a:gd name="T116" fmla="*/ 0 w 119"/>
                <a:gd name="T117" fmla="*/ 55 h 1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9"/>
                <a:gd name="T178" fmla="*/ 0 h 132"/>
                <a:gd name="T179" fmla="*/ 119 w 119"/>
                <a:gd name="T180" fmla="*/ 132 h 1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9" h="132">
                  <a:moveTo>
                    <a:pt x="0" y="55"/>
                  </a:moveTo>
                  <a:lnTo>
                    <a:pt x="2" y="45"/>
                  </a:lnTo>
                  <a:lnTo>
                    <a:pt x="8" y="35"/>
                  </a:lnTo>
                  <a:lnTo>
                    <a:pt x="14" y="24"/>
                  </a:lnTo>
                  <a:lnTo>
                    <a:pt x="20" y="18"/>
                  </a:lnTo>
                  <a:lnTo>
                    <a:pt x="28" y="11"/>
                  </a:lnTo>
                  <a:lnTo>
                    <a:pt x="35" y="6"/>
                  </a:lnTo>
                  <a:lnTo>
                    <a:pt x="55" y="0"/>
                  </a:lnTo>
                  <a:lnTo>
                    <a:pt x="66" y="2"/>
                  </a:lnTo>
                  <a:lnTo>
                    <a:pt x="76" y="4"/>
                  </a:lnTo>
                  <a:lnTo>
                    <a:pt x="88" y="9"/>
                  </a:lnTo>
                  <a:lnTo>
                    <a:pt x="98" y="16"/>
                  </a:lnTo>
                  <a:lnTo>
                    <a:pt x="107" y="24"/>
                  </a:lnTo>
                  <a:lnTo>
                    <a:pt x="113" y="35"/>
                  </a:lnTo>
                  <a:lnTo>
                    <a:pt x="117" y="48"/>
                  </a:lnTo>
                  <a:lnTo>
                    <a:pt x="119" y="62"/>
                  </a:lnTo>
                  <a:lnTo>
                    <a:pt x="119" y="75"/>
                  </a:lnTo>
                  <a:lnTo>
                    <a:pt x="117" y="89"/>
                  </a:lnTo>
                  <a:lnTo>
                    <a:pt x="113" y="99"/>
                  </a:lnTo>
                  <a:lnTo>
                    <a:pt x="105" y="110"/>
                  </a:lnTo>
                  <a:lnTo>
                    <a:pt x="96" y="118"/>
                  </a:lnTo>
                  <a:lnTo>
                    <a:pt x="86" y="125"/>
                  </a:lnTo>
                  <a:lnTo>
                    <a:pt x="72" y="130"/>
                  </a:lnTo>
                  <a:lnTo>
                    <a:pt x="59" y="132"/>
                  </a:lnTo>
                  <a:lnTo>
                    <a:pt x="39" y="130"/>
                  </a:lnTo>
                  <a:lnTo>
                    <a:pt x="26" y="125"/>
                  </a:lnTo>
                  <a:lnTo>
                    <a:pt x="14" y="116"/>
                  </a:lnTo>
                  <a:lnTo>
                    <a:pt x="12" y="111"/>
                  </a:lnTo>
                  <a:lnTo>
                    <a:pt x="10" y="106"/>
                  </a:lnTo>
                  <a:lnTo>
                    <a:pt x="10" y="101"/>
                  </a:lnTo>
                  <a:lnTo>
                    <a:pt x="12" y="98"/>
                  </a:lnTo>
                  <a:lnTo>
                    <a:pt x="16" y="94"/>
                  </a:lnTo>
                  <a:lnTo>
                    <a:pt x="24" y="92"/>
                  </a:lnTo>
                  <a:lnTo>
                    <a:pt x="31" y="94"/>
                  </a:lnTo>
                  <a:lnTo>
                    <a:pt x="37" y="98"/>
                  </a:lnTo>
                  <a:lnTo>
                    <a:pt x="39" y="101"/>
                  </a:lnTo>
                  <a:lnTo>
                    <a:pt x="41" y="108"/>
                  </a:lnTo>
                  <a:lnTo>
                    <a:pt x="45" y="115"/>
                  </a:lnTo>
                  <a:lnTo>
                    <a:pt x="49" y="120"/>
                  </a:lnTo>
                  <a:lnTo>
                    <a:pt x="55" y="121"/>
                  </a:lnTo>
                  <a:lnTo>
                    <a:pt x="64" y="121"/>
                  </a:lnTo>
                  <a:lnTo>
                    <a:pt x="78" y="120"/>
                  </a:lnTo>
                  <a:lnTo>
                    <a:pt x="88" y="111"/>
                  </a:lnTo>
                  <a:lnTo>
                    <a:pt x="92" y="103"/>
                  </a:lnTo>
                  <a:lnTo>
                    <a:pt x="96" y="94"/>
                  </a:lnTo>
                  <a:lnTo>
                    <a:pt x="96" y="75"/>
                  </a:lnTo>
                  <a:lnTo>
                    <a:pt x="94" y="65"/>
                  </a:lnTo>
                  <a:lnTo>
                    <a:pt x="92" y="55"/>
                  </a:lnTo>
                  <a:lnTo>
                    <a:pt x="80" y="38"/>
                  </a:lnTo>
                  <a:lnTo>
                    <a:pt x="72" y="31"/>
                  </a:lnTo>
                  <a:lnTo>
                    <a:pt x="64" y="26"/>
                  </a:lnTo>
                  <a:lnTo>
                    <a:pt x="55" y="23"/>
                  </a:lnTo>
                  <a:lnTo>
                    <a:pt x="45" y="23"/>
                  </a:lnTo>
                  <a:lnTo>
                    <a:pt x="31" y="26"/>
                  </a:lnTo>
                  <a:lnTo>
                    <a:pt x="20" y="35"/>
                  </a:lnTo>
                  <a:lnTo>
                    <a:pt x="16" y="38"/>
                  </a:lnTo>
                  <a:lnTo>
                    <a:pt x="12" y="43"/>
                  </a:lnTo>
                  <a:lnTo>
                    <a:pt x="6" y="57"/>
                  </a:lnTo>
                  <a:lnTo>
                    <a:pt x="0" y="55"/>
                  </a:lnTo>
                  <a:close/>
                </a:path>
              </a:pathLst>
            </a:custGeom>
            <a:solidFill>
              <a:srgbClr val="000000"/>
            </a:solidFill>
            <a:ln w="9525">
              <a:solidFill>
                <a:srgbClr val="000000"/>
              </a:solidFill>
              <a:prstDash val="solid"/>
              <a:round/>
              <a:headEnd/>
              <a:tailEnd/>
            </a:ln>
          </p:spPr>
          <p:txBody>
            <a:bodyPr/>
            <a:lstStyle/>
            <a:p>
              <a:endParaRPr lang="en-US"/>
            </a:p>
          </p:txBody>
        </p:sp>
        <p:sp>
          <p:nvSpPr>
            <p:cNvPr id="26962" name="Freeform 406"/>
            <p:cNvSpPr>
              <a:spLocks noEditPoints="1"/>
            </p:cNvSpPr>
            <p:nvPr/>
          </p:nvSpPr>
          <p:spPr bwMode="auto">
            <a:xfrm>
              <a:off x="3211" y="3785"/>
              <a:ext cx="39" cy="96"/>
            </a:xfrm>
            <a:custGeom>
              <a:avLst/>
              <a:gdLst>
                <a:gd name="T0" fmla="*/ 49 w 78"/>
                <a:gd name="T1" fmla="*/ 192 h 192"/>
                <a:gd name="T2" fmla="*/ 43 w 78"/>
                <a:gd name="T3" fmla="*/ 191 h 192"/>
                <a:gd name="T4" fmla="*/ 37 w 78"/>
                <a:gd name="T5" fmla="*/ 189 h 192"/>
                <a:gd name="T6" fmla="*/ 33 w 78"/>
                <a:gd name="T7" fmla="*/ 184 h 192"/>
                <a:gd name="T8" fmla="*/ 31 w 78"/>
                <a:gd name="T9" fmla="*/ 179 h 192"/>
                <a:gd name="T10" fmla="*/ 33 w 78"/>
                <a:gd name="T11" fmla="*/ 174 h 192"/>
                <a:gd name="T12" fmla="*/ 35 w 78"/>
                <a:gd name="T13" fmla="*/ 168 h 192"/>
                <a:gd name="T14" fmla="*/ 41 w 78"/>
                <a:gd name="T15" fmla="*/ 167 h 192"/>
                <a:gd name="T16" fmla="*/ 47 w 78"/>
                <a:gd name="T17" fmla="*/ 165 h 192"/>
                <a:gd name="T18" fmla="*/ 52 w 78"/>
                <a:gd name="T19" fmla="*/ 165 h 192"/>
                <a:gd name="T20" fmla="*/ 58 w 78"/>
                <a:gd name="T21" fmla="*/ 168 h 192"/>
                <a:gd name="T22" fmla="*/ 60 w 78"/>
                <a:gd name="T23" fmla="*/ 172 h 192"/>
                <a:gd name="T24" fmla="*/ 62 w 78"/>
                <a:gd name="T25" fmla="*/ 177 h 192"/>
                <a:gd name="T26" fmla="*/ 62 w 78"/>
                <a:gd name="T27" fmla="*/ 182 h 192"/>
                <a:gd name="T28" fmla="*/ 58 w 78"/>
                <a:gd name="T29" fmla="*/ 187 h 192"/>
                <a:gd name="T30" fmla="*/ 54 w 78"/>
                <a:gd name="T31" fmla="*/ 191 h 192"/>
                <a:gd name="T32" fmla="*/ 49 w 78"/>
                <a:gd name="T33" fmla="*/ 192 h 192"/>
                <a:gd name="T34" fmla="*/ 49 w 78"/>
                <a:gd name="T35" fmla="*/ 192 h 192"/>
                <a:gd name="T36" fmla="*/ 31 w 78"/>
                <a:gd name="T37" fmla="*/ 128 h 192"/>
                <a:gd name="T38" fmla="*/ 23 w 78"/>
                <a:gd name="T39" fmla="*/ 30 h 192"/>
                <a:gd name="T40" fmla="*/ 21 w 78"/>
                <a:gd name="T41" fmla="*/ 20 h 192"/>
                <a:gd name="T42" fmla="*/ 19 w 78"/>
                <a:gd name="T43" fmla="*/ 15 h 192"/>
                <a:gd name="T44" fmla="*/ 17 w 78"/>
                <a:gd name="T45" fmla="*/ 12 h 192"/>
                <a:gd name="T46" fmla="*/ 14 w 78"/>
                <a:gd name="T47" fmla="*/ 10 h 192"/>
                <a:gd name="T48" fmla="*/ 8 w 78"/>
                <a:gd name="T49" fmla="*/ 8 h 192"/>
                <a:gd name="T50" fmla="*/ 0 w 78"/>
                <a:gd name="T51" fmla="*/ 8 h 192"/>
                <a:gd name="T52" fmla="*/ 0 w 78"/>
                <a:gd name="T53" fmla="*/ 3 h 192"/>
                <a:gd name="T54" fmla="*/ 68 w 78"/>
                <a:gd name="T55" fmla="*/ 0 h 192"/>
                <a:gd name="T56" fmla="*/ 68 w 78"/>
                <a:gd name="T57" fmla="*/ 5 h 192"/>
                <a:gd name="T58" fmla="*/ 58 w 78"/>
                <a:gd name="T59" fmla="*/ 5 h 192"/>
                <a:gd name="T60" fmla="*/ 54 w 78"/>
                <a:gd name="T61" fmla="*/ 7 h 192"/>
                <a:gd name="T62" fmla="*/ 52 w 78"/>
                <a:gd name="T63" fmla="*/ 10 h 192"/>
                <a:gd name="T64" fmla="*/ 49 w 78"/>
                <a:gd name="T65" fmla="*/ 13 h 192"/>
                <a:gd name="T66" fmla="*/ 49 w 78"/>
                <a:gd name="T67" fmla="*/ 18 h 192"/>
                <a:gd name="T68" fmla="*/ 49 w 78"/>
                <a:gd name="T69" fmla="*/ 29 h 192"/>
                <a:gd name="T70" fmla="*/ 52 w 78"/>
                <a:gd name="T71" fmla="*/ 76 h 192"/>
                <a:gd name="T72" fmla="*/ 54 w 78"/>
                <a:gd name="T73" fmla="*/ 92 h 192"/>
                <a:gd name="T74" fmla="*/ 54 w 78"/>
                <a:gd name="T75" fmla="*/ 102 h 192"/>
                <a:gd name="T76" fmla="*/ 56 w 78"/>
                <a:gd name="T77" fmla="*/ 105 h 192"/>
                <a:gd name="T78" fmla="*/ 58 w 78"/>
                <a:gd name="T79" fmla="*/ 107 h 192"/>
                <a:gd name="T80" fmla="*/ 62 w 78"/>
                <a:gd name="T81" fmla="*/ 109 h 192"/>
                <a:gd name="T82" fmla="*/ 66 w 78"/>
                <a:gd name="T83" fmla="*/ 109 h 192"/>
                <a:gd name="T84" fmla="*/ 70 w 78"/>
                <a:gd name="T85" fmla="*/ 107 h 192"/>
                <a:gd name="T86" fmla="*/ 76 w 78"/>
                <a:gd name="T87" fmla="*/ 105 h 192"/>
                <a:gd name="T88" fmla="*/ 78 w 78"/>
                <a:gd name="T89" fmla="*/ 110 h 192"/>
                <a:gd name="T90" fmla="*/ 37 w 78"/>
                <a:gd name="T91" fmla="*/ 128 h 192"/>
                <a:gd name="T92" fmla="*/ 31 w 78"/>
                <a:gd name="T93" fmla="*/ 128 h 1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
                <a:gd name="T142" fmla="*/ 0 h 192"/>
                <a:gd name="T143" fmla="*/ 78 w 78"/>
                <a:gd name="T144" fmla="*/ 192 h 1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 h="192">
                  <a:moveTo>
                    <a:pt x="49" y="192"/>
                  </a:moveTo>
                  <a:lnTo>
                    <a:pt x="43" y="191"/>
                  </a:lnTo>
                  <a:lnTo>
                    <a:pt x="37" y="189"/>
                  </a:lnTo>
                  <a:lnTo>
                    <a:pt x="33" y="184"/>
                  </a:lnTo>
                  <a:lnTo>
                    <a:pt x="31" y="179"/>
                  </a:lnTo>
                  <a:lnTo>
                    <a:pt x="33" y="174"/>
                  </a:lnTo>
                  <a:lnTo>
                    <a:pt x="35" y="168"/>
                  </a:lnTo>
                  <a:lnTo>
                    <a:pt x="41" y="167"/>
                  </a:lnTo>
                  <a:lnTo>
                    <a:pt x="47" y="165"/>
                  </a:lnTo>
                  <a:lnTo>
                    <a:pt x="52" y="165"/>
                  </a:lnTo>
                  <a:lnTo>
                    <a:pt x="58" y="168"/>
                  </a:lnTo>
                  <a:lnTo>
                    <a:pt x="60" y="172"/>
                  </a:lnTo>
                  <a:lnTo>
                    <a:pt x="62" y="177"/>
                  </a:lnTo>
                  <a:lnTo>
                    <a:pt x="62" y="182"/>
                  </a:lnTo>
                  <a:lnTo>
                    <a:pt x="58" y="187"/>
                  </a:lnTo>
                  <a:lnTo>
                    <a:pt x="54" y="191"/>
                  </a:lnTo>
                  <a:lnTo>
                    <a:pt x="49" y="192"/>
                  </a:lnTo>
                  <a:close/>
                  <a:moveTo>
                    <a:pt x="31" y="128"/>
                  </a:moveTo>
                  <a:lnTo>
                    <a:pt x="23" y="30"/>
                  </a:lnTo>
                  <a:lnTo>
                    <a:pt x="21" y="20"/>
                  </a:lnTo>
                  <a:lnTo>
                    <a:pt x="19" y="15"/>
                  </a:lnTo>
                  <a:lnTo>
                    <a:pt x="17" y="12"/>
                  </a:lnTo>
                  <a:lnTo>
                    <a:pt x="14" y="10"/>
                  </a:lnTo>
                  <a:lnTo>
                    <a:pt x="8" y="8"/>
                  </a:lnTo>
                  <a:lnTo>
                    <a:pt x="0" y="8"/>
                  </a:lnTo>
                  <a:lnTo>
                    <a:pt x="0" y="3"/>
                  </a:lnTo>
                  <a:lnTo>
                    <a:pt x="68" y="0"/>
                  </a:lnTo>
                  <a:lnTo>
                    <a:pt x="68" y="5"/>
                  </a:lnTo>
                  <a:lnTo>
                    <a:pt x="58" y="5"/>
                  </a:lnTo>
                  <a:lnTo>
                    <a:pt x="54" y="7"/>
                  </a:lnTo>
                  <a:lnTo>
                    <a:pt x="52" y="10"/>
                  </a:lnTo>
                  <a:lnTo>
                    <a:pt x="49" y="13"/>
                  </a:lnTo>
                  <a:lnTo>
                    <a:pt x="49" y="18"/>
                  </a:lnTo>
                  <a:lnTo>
                    <a:pt x="49" y="29"/>
                  </a:lnTo>
                  <a:lnTo>
                    <a:pt x="52" y="76"/>
                  </a:lnTo>
                  <a:lnTo>
                    <a:pt x="54" y="92"/>
                  </a:lnTo>
                  <a:lnTo>
                    <a:pt x="54" y="102"/>
                  </a:lnTo>
                  <a:lnTo>
                    <a:pt x="56" y="105"/>
                  </a:lnTo>
                  <a:lnTo>
                    <a:pt x="58" y="107"/>
                  </a:lnTo>
                  <a:lnTo>
                    <a:pt x="62" y="109"/>
                  </a:lnTo>
                  <a:lnTo>
                    <a:pt x="66" y="109"/>
                  </a:lnTo>
                  <a:lnTo>
                    <a:pt x="70" y="107"/>
                  </a:lnTo>
                  <a:lnTo>
                    <a:pt x="76" y="105"/>
                  </a:lnTo>
                  <a:lnTo>
                    <a:pt x="78" y="110"/>
                  </a:lnTo>
                  <a:lnTo>
                    <a:pt x="37" y="128"/>
                  </a:lnTo>
                  <a:lnTo>
                    <a:pt x="31" y="128"/>
                  </a:lnTo>
                  <a:close/>
                </a:path>
              </a:pathLst>
            </a:custGeom>
            <a:solidFill>
              <a:srgbClr val="000000"/>
            </a:solidFill>
            <a:ln w="9525">
              <a:solidFill>
                <a:srgbClr val="000000"/>
              </a:solidFill>
              <a:prstDash val="solid"/>
              <a:round/>
              <a:headEnd/>
              <a:tailEnd/>
            </a:ln>
          </p:spPr>
          <p:txBody>
            <a:bodyPr/>
            <a:lstStyle/>
            <a:p>
              <a:endParaRPr lang="en-US"/>
            </a:p>
          </p:txBody>
        </p:sp>
        <p:sp>
          <p:nvSpPr>
            <p:cNvPr id="26963" name="Freeform 407"/>
            <p:cNvSpPr>
              <a:spLocks noEditPoints="1"/>
            </p:cNvSpPr>
            <p:nvPr/>
          </p:nvSpPr>
          <p:spPr bwMode="auto">
            <a:xfrm>
              <a:off x="3139" y="3787"/>
              <a:ext cx="64" cy="65"/>
            </a:xfrm>
            <a:custGeom>
              <a:avLst/>
              <a:gdLst>
                <a:gd name="T0" fmla="*/ 58 w 128"/>
                <a:gd name="T1" fmla="*/ 17 h 131"/>
                <a:gd name="T2" fmla="*/ 72 w 128"/>
                <a:gd name="T3" fmla="*/ 7 h 131"/>
                <a:gd name="T4" fmla="*/ 84 w 128"/>
                <a:gd name="T5" fmla="*/ 2 h 131"/>
                <a:gd name="T6" fmla="*/ 107 w 128"/>
                <a:gd name="T7" fmla="*/ 2 h 131"/>
                <a:gd name="T8" fmla="*/ 123 w 128"/>
                <a:gd name="T9" fmla="*/ 12 h 131"/>
                <a:gd name="T10" fmla="*/ 128 w 128"/>
                <a:gd name="T11" fmla="*/ 31 h 131"/>
                <a:gd name="T12" fmla="*/ 125 w 128"/>
                <a:gd name="T13" fmla="*/ 46 h 131"/>
                <a:gd name="T14" fmla="*/ 103 w 128"/>
                <a:gd name="T15" fmla="*/ 65 h 131"/>
                <a:gd name="T16" fmla="*/ 84 w 128"/>
                <a:gd name="T17" fmla="*/ 75 h 131"/>
                <a:gd name="T18" fmla="*/ 53 w 128"/>
                <a:gd name="T19" fmla="*/ 87 h 131"/>
                <a:gd name="T20" fmla="*/ 56 w 128"/>
                <a:gd name="T21" fmla="*/ 107 h 131"/>
                <a:gd name="T22" fmla="*/ 62 w 128"/>
                <a:gd name="T23" fmla="*/ 116 h 131"/>
                <a:gd name="T24" fmla="*/ 82 w 128"/>
                <a:gd name="T25" fmla="*/ 123 h 131"/>
                <a:gd name="T26" fmla="*/ 97 w 128"/>
                <a:gd name="T27" fmla="*/ 118 h 131"/>
                <a:gd name="T28" fmla="*/ 101 w 128"/>
                <a:gd name="T29" fmla="*/ 106 h 131"/>
                <a:gd name="T30" fmla="*/ 101 w 128"/>
                <a:gd name="T31" fmla="*/ 92 h 131"/>
                <a:gd name="T32" fmla="*/ 109 w 128"/>
                <a:gd name="T33" fmla="*/ 87 h 131"/>
                <a:gd name="T34" fmla="*/ 119 w 128"/>
                <a:gd name="T35" fmla="*/ 85 h 131"/>
                <a:gd name="T36" fmla="*/ 125 w 128"/>
                <a:gd name="T37" fmla="*/ 92 h 131"/>
                <a:gd name="T38" fmla="*/ 125 w 128"/>
                <a:gd name="T39" fmla="*/ 109 h 131"/>
                <a:gd name="T40" fmla="*/ 109 w 128"/>
                <a:gd name="T41" fmla="*/ 125 h 131"/>
                <a:gd name="T42" fmla="*/ 78 w 128"/>
                <a:gd name="T43" fmla="*/ 131 h 131"/>
                <a:gd name="T44" fmla="*/ 47 w 128"/>
                <a:gd name="T45" fmla="*/ 126 h 131"/>
                <a:gd name="T46" fmla="*/ 33 w 128"/>
                <a:gd name="T47" fmla="*/ 114 h 131"/>
                <a:gd name="T48" fmla="*/ 31 w 128"/>
                <a:gd name="T49" fmla="*/ 106 h 131"/>
                <a:gd name="T50" fmla="*/ 25 w 128"/>
                <a:gd name="T51" fmla="*/ 50 h 131"/>
                <a:gd name="T52" fmla="*/ 25 w 128"/>
                <a:gd name="T53" fmla="*/ 36 h 131"/>
                <a:gd name="T54" fmla="*/ 23 w 128"/>
                <a:gd name="T55" fmla="*/ 26 h 131"/>
                <a:gd name="T56" fmla="*/ 20 w 128"/>
                <a:gd name="T57" fmla="*/ 22 h 131"/>
                <a:gd name="T58" fmla="*/ 12 w 128"/>
                <a:gd name="T59" fmla="*/ 22 h 131"/>
                <a:gd name="T60" fmla="*/ 0 w 128"/>
                <a:gd name="T61" fmla="*/ 32 h 131"/>
                <a:gd name="T62" fmla="*/ 8 w 128"/>
                <a:gd name="T63" fmla="*/ 17 h 131"/>
                <a:gd name="T64" fmla="*/ 23 w 128"/>
                <a:gd name="T65" fmla="*/ 5 h 131"/>
                <a:gd name="T66" fmla="*/ 39 w 128"/>
                <a:gd name="T67" fmla="*/ 5 h 131"/>
                <a:gd name="T68" fmla="*/ 47 w 128"/>
                <a:gd name="T69" fmla="*/ 14 h 131"/>
                <a:gd name="T70" fmla="*/ 49 w 128"/>
                <a:gd name="T71" fmla="*/ 24 h 131"/>
                <a:gd name="T72" fmla="*/ 53 w 128"/>
                <a:gd name="T73" fmla="*/ 78 h 131"/>
                <a:gd name="T74" fmla="*/ 72 w 128"/>
                <a:gd name="T75" fmla="*/ 70 h 131"/>
                <a:gd name="T76" fmla="*/ 82 w 128"/>
                <a:gd name="T77" fmla="*/ 67 h 131"/>
                <a:gd name="T78" fmla="*/ 99 w 128"/>
                <a:gd name="T79" fmla="*/ 53 h 131"/>
                <a:gd name="T80" fmla="*/ 103 w 128"/>
                <a:gd name="T81" fmla="*/ 38 h 131"/>
                <a:gd name="T82" fmla="*/ 95 w 128"/>
                <a:gd name="T83" fmla="*/ 22 h 131"/>
                <a:gd name="T84" fmla="*/ 80 w 128"/>
                <a:gd name="T85" fmla="*/ 17 h 131"/>
                <a:gd name="T86" fmla="*/ 66 w 128"/>
                <a:gd name="T87" fmla="*/ 21 h 131"/>
                <a:gd name="T88" fmla="*/ 51 w 128"/>
                <a:gd name="T89" fmla="*/ 32 h 1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8"/>
                <a:gd name="T136" fmla="*/ 0 h 131"/>
                <a:gd name="T137" fmla="*/ 128 w 128"/>
                <a:gd name="T138" fmla="*/ 131 h 13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8" h="131">
                  <a:moveTo>
                    <a:pt x="49" y="24"/>
                  </a:moveTo>
                  <a:lnTo>
                    <a:pt x="58" y="17"/>
                  </a:lnTo>
                  <a:lnTo>
                    <a:pt x="66" y="10"/>
                  </a:lnTo>
                  <a:lnTo>
                    <a:pt x="72" y="7"/>
                  </a:lnTo>
                  <a:lnTo>
                    <a:pt x="76" y="5"/>
                  </a:lnTo>
                  <a:lnTo>
                    <a:pt x="84" y="2"/>
                  </a:lnTo>
                  <a:lnTo>
                    <a:pt x="93" y="0"/>
                  </a:lnTo>
                  <a:lnTo>
                    <a:pt x="107" y="2"/>
                  </a:lnTo>
                  <a:lnTo>
                    <a:pt x="117" y="9"/>
                  </a:lnTo>
                  <a:lnTo>
                    <a:pt x="123" y="12"/>
                  </a:lnTo>
                  <a:lnTo>
                    <a:pt x="125" y="17"/>
                  </a:lnTo>
                  <a:lnTo>
                    <a:pt x="128" y="31"/>
                  </a:lnTo>
                  <a:lnTo>
                    <a:pt x="126" y="39"/>
                  </a:lnTo>
                  <a:lnTo>
                    <a:pt x="125" y="46"/>
                  </a:lnTo>
                  <a:lnTo>
                    <a:pt x="117" y="56"/>
                  </a:lnTo>
                  <a:lnTo>
                    <a:pt x="103" y="65"/>
                  </a:lnTo>
                  <a:lnTo>
                    <a:pt x="95" y="70"/>
                  </a:lnTo>
                  <a:lnTo>
                    <a:pt x="84" y="75"/>
                  </a:lnTo>
                  <a:lnTo>
                    <a:pt x="70" y="80"/>
                  </a:lnTo>
                  <a:lnTo>
                    <a:pt x="53" y="87"/>
                  </a:lnTo>
                  <a:lnTo>
                    <a:pt x="55" y="92"/>
                  </a:lnTo>
                  <a:lnTo>
                    <a:pt x="56" y="107"/>
                  </a:lnTo>
                  <a:lnTo>
                    <a:pt x="58" y="113"/>
                  </a:lnTo>
                  <a:lnTo>
                    <a:pt x="62" y="116"/>
                  </a:lnTo>
                  <a:lnTo>
                    <a:pt x="70" y="121"/>
                  </a:lnTo>
                  <a:lnTo>
                    <a:pt x="82" y="123"/>
                  </a:lnTo>
                  <a:lnTo>
                    <a:pt x="90" y="121"/>
                  </a:lnTo>
                  <a:lnTo>
                    <a:pt x="97" y="118"/>
                  </a:lnTo>
                  <a:lnTo>
                    <a:pt x="101" y="113"/>
                  </a:lnTo>
                  <a:lnTo>
                    <a:pt x="101" y="106"/>
                  </a:lnTo>
                  <a:lnTo>
                    <a:pt x="101" y="99"/>
                  </a:lnTo>
                  <a:lnTo>
                    <a:pt x="101" y="92"/>
                  </a:lnTo>
                  <a:lnTo>
                    <a:pt x="103" y="89"/>
                  </a:lnTo>
                  <a:lnTo>
                    <a:pt x="109" y="87"/>
                  </a:lnTo>
                  <a:lnTo>
                    <a:pt x="113" y="85"/>
                  </a:lnTo>
                  <a:lnTo>
                    <a:pt x="119" y="85"/>
                  </a:lnTo>
                  <a:lnTo>
                    <a:pt x="123" y="89"/>
                  </a:lnTo>
                  <a:lnTo>
                    <a:pt x="125" y="92"/>
                  </a:lnTo>
                  <a:lnTo>
                    <a:pt x="126" y="97"/>
                  </a:lnTo>
                  <a:lnTo>
                    <a:pt x="125" y="109"/>
                  </a:lnTo>
                  <a:lnTo>
                    <a:pt x="115" y="119"/>
                  </a:lnTo>
                  <a:lnTo>
                    <a:pt x="109" y="125"/>
                  </a:lnTo>
                  <a:lnTo>
                    <a:pt x="99" y="128"/>
                  </a:lnTo>
                  <a:lnTo>
                    <a:pt x="78" y="131"/>
                  </a:lnTo>
                  <a:lnTo>
                    <a:pt x="60" y="130"/>
                  </a:lnTo>
                  <a:lnTo>
                    <a:pt x="47" y="126"/>
                  </a:lnTo>
                  <a:lnTo>
                    <a:pt x="39" y="121"/>
                  </a:lnTo>
                  <a:lnTo>
                    <a:pt x="33" y="114"/>
                  </a:lnTo>
                  <a:lnTo>
                    <a:pt x="31" y="111"/>
                  </a:lnTo>
                  <a:lnTo>
                    <a:pt x="31" y="106"/>
                  </a:lnTo>
                  <a:lnTo>
                    <a:pt x="29" y="90"/>
                  </a:lnTo>
                  <a:lnTo>
                    <a:pt x="25" y="50"/>
                  </a:lnTo>
                  <a:lnTo>
                    <a:pt x="25" y="41"/>
                  </a:lnTo>
                  <a:lnTo>
                    <a:pt x="25" y="36"/>
                  </a:lnTo>
                  <a:lnTo>
                    <a:pt x="23" y="27"/>
                  </a:lnTo>
                  <a:lnTo>
                    <a:pt x="23" y="26"/>
                  </a:lnTo>
                  <a:lnTo>
                    <a:pt x="21" y="22"/>
                  </a:lnTo>
                  <a:lnTo>
                    <a:pt x="20" y="22"/>
                  </a:lnTo>
                  <a:lnTo>
                    <a:pt x="18" y="22"/>
                  </a:lnTo>
                  <a:lnTo>
                    <a:pt x="12" y="22"/>
                  </a:lnTo>
                  <a:lnTo>
                    <a:pt x="8" y="26"/>
                  </a:lnTo>
                  <a:lnTo>
                    <a:pt x="0" y="32"/>
                  </a:lnTo>
                  <a:lnTo>
                    <a:pt x="0" y="26"/>
                  </a:lnTo>
                  <a:lnTo>
                    <a:pt x="8" y="17"/>
                  </a:lnTo>
                  <a:lnTo>
                    <a:pt x="16" y="10"/>
                  </a:lnTo>
                  <a:lnTo>
                    <a:pt x="23" y="5"/>
                  </a:lnTo>
                  <a:lnTo>
                    <a:pt x="31" y="4"/>
                  </a:lnTo>
                  <a:lnTo>
                    <a:pt x="39" y="5"/>
                  </a:lnTo>
                  <a:lnTo>
                    <a:pt x="45" y="9"/>
                  </a:lnTo>
                  <a:lnTo>
                    <a:pt x="47" y="14"/>
                  </a:lnTo>
                  <a:lnTo>
                    <a:pt x="49" y="24"/>
                  </a:lnTo>
                  <a:close/>
                  <a:moveTo>
                    <a:pt x="51" y="32"/>
                  </a:moveTo>
                  <a:lnTo>
                    <a:pt x="53" y="78"/>
                  </a:lnTo>
                  <a:lnTo>
                    <a:pt x="62" y="73"/>
                  </a:lnTo>
                  <a:lnTo>
                    <a:pt x="72" y="70"/>
                  </a:lnTo>
                  <a:lnTo>
                    <a:pt x="78" y="68"/>
                  </a:lnTo>
                  <a:lnTo>
                    <a:pt x="82" y="67"/>
                  </a:lnTo>
                  <a:lnTo>
                    <a:pt x="91" y="60"/>
                  </a:lnTo>
                  <a:lnTo>
                    <a:pt x="99" y="53"/>
                  </a:lnTo>
                  <a:lnTo>
                    <a:pt x="101" y="46"/>
                  </a:lnTo>
                  <a:lnTo>
                    <a:pt x="103" y="38"/>
                  </a:lnTo>
                  <a:lnTo>
                    <a:pt x="101" y="31"/>
                  </a:lnTo>
                  <a:lnTo>
                    <a:pt x="95" y="22"/>
                  </a:lnTo>
                  <a:lnTo>
                    <a:pt x="88" y="19"/>
                  </a:lnTo>
                  <a:lnTo>
                    <a:pt x="80" y="17"/>
                  </a:lnTo>
                  <a:lnTo>
                    <a:pt x="74" y="19"/>
                  </a:lnTo>
                  <a:lnTo>
                    <a:pt x="66" y="21"/>
                  </a:lnTo>
                  <a:lnTo>
                    <a:pt x="58" y="26"/>
                  </a:lnTo>
                  <a:lnTo>
                    <a:pt x="51" y="32"/>
                  </a:lnTo>
                  <a:close/>
                </a:path>
              </a:pathLst>
            </a:custGeom>
            <a:solidFill>
              <a:srgbClr val="000000"/>
            </a:solidFill>
            <a:ln w="9525">
              <a:solidFill>
                <a:srgbClr val="000000"/>
              </a:solidFill>
              <a:prstDash val="solid"/>
              <a:round/>
              <a:headEnd/>
              <a:tailEnd/>
            </a:ln>
          </p:spPr>
          <p:txBody>
            <a:bodyPr/>
            <a:lstStyle/>
            <a:p>
              <a:endParaRPr lang="en-US"/>
            </a:p>
          </p:txBody>
        </p:sp>
        <p:sp>
          <p:nvSpPr>
            <p:cNvPr id="26964" name="Freeform 408"/>
            <p:cNvSpPr>
              <a:spLocks/>
            </p:cNvSpPr>
            <p:nvPr/>
          </p:nvSpPr>
          <p:spPr bwMode="auto">
            <a:xfrm>
              <a:off x="3098" y="3791"/>
              <a:ext cx="41" cy="96"/>
            </a:xfrm>
            <a:custGeom>
              <a:avLst/>
              <a:gdLst>
                <a:gd name="T0" fmla="*/ 34 w 82"/>
                <a:gd name="T1" fmla="*/ 192 h 192"/>
                <a:gd name="T2" fmla="*/ 26 w 82"/>
                <a:gd name="T3" fmla="*/ 29 h 192"/>
                <a:gd name="T4" fmla="*/ 24 w 82"/>
                <a:gd name="T5" fmla="*/ 20 h 192"/>
                <a:gd name="T6" fmla="*/ 22 w 82"/>
                <a:gd name="T7" fmla="*/ 13 h 192"/>
                <a:gd name="T8" fmla="*/ 20 w 82"/>
                <a:gd name="T9" fmla="*/ 12 h 192"/>
                <a:gd name="T10" fmla="*/ 16 w 82"/>
                <a:gd name="T11" fmla="*/ 8 h 192"/>
                <a:gd name="T12" fmla="*/ 10 w 82"/>
                <a:gd name="T13" fmla="*/ 6 h 192"/>
                <a:gd name="T14" fmla="*/ 0 w 82"/>
                <a:gd name="T15" fmla="*/ 6 h 192"/>
                <a:gd name="T16" fmla="*/ 0 w 82"/>
                <a:gd name="T17" fmla="*/ 1 h 192"/>
                <a:gd name="T18" fmla="*/ 70 w 82"/>
                <a:gd name="T19" fmla="*/ 0 h 192"/>
                <a:gd name="T20" fmla="*/ 70 w 82"/>
                <a:gd name="T21" fmla="*/ 5 h 192"/>
                <a:gd name="T22" fmla="*/ 61 w 82"/>
                <a:gd name="T23" fmla="*/ 5 h 192"/>
                <a:gd name="T24" fmla="*/ 57 w 82"/>
                <a:gd name="T25" fmla="*/ 6 h 192"/>
                <a:gd name="T26" fmla="*/ 55 w 82"/>
                <a:gd name="T27" fmla="*/ 10 h 192"/>
                <a:gd name="T28" fmla="*/ 51 w 82"/>
                <a:gd name="T29" fmla="*/ 13 h 192"/>
                <a:gd name="T30" fmla="*/ 51 w 82"/>
                <a:gd name="T31" fmla="*/ 18 h 192"/>
                <a:gd name="T32" fmla="*/ 51 w 82"/>
                <a:gd name="T33" fmla="*/ 29 h 192"/>
                <a:gd name="T34" fmla="*/ 57 w 82"/>
                <a:gd name="T35" fmla="*/ 139 h 192"/>
                <a:gd name="T36" fmla="*/ 57 w 82"/>
                <a:gd name="T37" fmla="*/ 148 h 192"/>
                <a:gd name="T38" fmla="*/ 59 w 82"/>
                <a:gd name="T39" fmla="*/ 156 h 192"/>
                <a:gd name="T40" fmla="*/ 59 w 82"/>
                <a:gd name="T41" fmla="*/ 162 h 192"/>
                <a:gd name="T42" fmla="*/ 59 w 82"/>
                <a:gd name="T43" fmla="*/ 165 h 192"/>
                <a:gd name="T44" fmla="*/ 61 w 82"/>
                <a:gd name="T45" fmla="*/ 168 h 192"/>
                <a:gd name="T46" fmla="*/ 63 w 82"/>
                <a:gd name="T47" fmla="*/ 172 h 192"/>
                <a:gd name="T48" fmla="*/ 67 w 82"/>
                <a:gd name="T49" fmla="*/ 172 h 192"/>
                <a:gd name="T50" fmla="*/ 69 w 82"/>
                <a:gd name="T51" fmla="*/ 172 h 192"/>
                <a:gd name="T52" fmla="*/ 72 w 82"/>
                <a:gd name="T53" fmla="*/ 172 h 192"/>
                <a:gd name="T54" fmla="*/ 78 w 82"/>
                <a:gd name="T55" fmla="*/ 170 h 192"/>
                <a:gd name="T56" fmla="*/ 82 w 82"/>
                <a:gd name="T57" fmla="*/ 175 h 192"/>
                <a:gd name="T58" fmla="*/ 41 w 82"/>
                <a:gd name="T59" fmla="*/ 191 h 192"/>
                <a:gd name="T60" fmla="*/ 34 w 82"/>
                <a:gd name="T61" fmla="*/ 192 h 1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2"/>
                <a:gd name="T94" fmla="*/ 0 h 192"/>
                <a:gd name="T95" fmla="*/ 82 w 82"/>
                <a:gd name="T96" fmla="*/ 192 h 1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2" h="192">
                  <a:moveTo>
                    <a:pt x="34" y="192"/>
                  </a:moveTo>
                  <a:lnTo>
                    <a:pt x="26" y="29"/>
                  </a:lnTo>
                  <a:lnTo>
                    <a:pt x="24" y="20"/>
                  </a:lnTo>
                  <a:lnTo>
                    <a:pt x="22" y="13"/>
                  </a:lnTo>
                  <a:lnTo>
                    <a:pt x="20" y="12"/>
                  </a:lnTo>
                  <a:lnTo>
                    <a:pt x="16" y="8"/>
                  </a:lnTo>
                  <a:lnTo>
                    <a:pt x="10" y="6"/>
                  </a:lnTo>
                  <a:lnTo>
                    <a:pt x="0" y="6"/>
                  </a:lnTo>
                  <a:lnTo>
                    <a:pt x="0" y="1"/>
                  </a:lnTo>
                  <a:lnTo>
                    <a:pt x="70" y="0"/>
                  </a:lnTo>
                  <a:lnTo>
                    <a:pt x="70" y="5"/>
                  </a:lnTo>
                  <a:lnTo>
                    <a:pt x="61" y="5"/>
                  </a:lnTo>
                  <a:lnTo>
                    <a:pt x="57" y="6"/>
                  </a:lnTo>
                  <a:lnTo>
                    <a:pt x="55" y="10"/>
                  </a:lnTo>
                  <a:lnTo>
                    <a:pt x="51" y="13"/>
                  </a:lnTo>
                  <a:lnTo>
                    <a:pt x="51" y="18"/>
                  </a:lnTo>
                  <a:lnTo>
                    <a:pt x="51" y="29"/>
                  </a:lnTo>
                  <a:lnTo>
                    <a:pt x="57" y="139"/>
                  </a:lnTo>
                  <a:lnTo>
                    <a:pt x="57" y="148"/>
                  </a:lnTo>
                  <a:lnTo>
                    <a:pt x="59" y="156"/>
                  </a:lnTo>
                  <a:lnTo>
                    <a:pt x="59" y="162"/>
                  </a:lnTo>
                  <a:lnTo>
                    <a:pt x="59" y="165"/>
                  </a:lnTo>
                  <a:lnTo>
                    <a:pt x="61" y="168"/>
                  </a:lnTo>
                  <a:lnTo>
                    <a:pt x="63" y="172"/>
                  </a:lnTo>
                  <a:lnTo>
                    <a:pt x="67" y="172"/>
                  </a:lnTo>
                  <a:lnTo>
                    <a:pt x="69" y="172"/>
                  </a:lnTo>
                  <a:lnTo>
                    <a:pt x="72" y="172"/>
                  </a:lnTo>
                  <a:lnTo>
                    <a:pt x="78" y="170"/>
                  </a:lnTo>
                  <a:lnTo>
                    <a:pt x="82" y="175"/>
                  </a:lnTo>
                  <a:lnTo>
                    <a:pt x="41" y="191"/>
                  </a:lnTo>
                  <a:lnTo>
                    <a:pt x="34" y="192"/>
                  </a:lnTo>
                  <a:close/>
                </a:path>
              </a:pathLst>
            </a:custGeom>
            <a:solidFill>
              <a:srgbClr val="000000"/>
            </a:solidFill>
            <a:ln w="9525">
              <a:solidFill>
                <a:srgbClr val="000000"/>
              </a:solidFill>
              <a:prstDash val="solid"/>
              <a:round/>
              <a:headEnd/>
              <a:tailEnd/>
            </a:ln>
          </p:spPr>
          <p:txBody>
            <a:bodyPr/>
            <a:lstStyle/>
            <a:p>
              <a:endParaRPr lang="en-US"/>
            </a:p>
          </p:txBody>
        </p:sp>
        <p:sp>
          <p:nvSpPr>
            <p:cNvPr id="26965" name="Freeform 409"/>
            <p:cNvSpPr>
              <a:spLocks/>
            </p:cNvSpPr>
            <p:nvPr/>
          </p:nvSpPr>
          <p:spPr bwMode="auto">
            <a:xfrm>
              <a:off x="2980" y="3792"/>
              <a:ext cx="70" cy="96"/>
            </a:xfrm>
            <a:custGeom>
              <a:avLst/>
              <a:gdLst>
                <a:gd name="T0" fmla="*/ 16 w 140"/>
                <a:gd name="T1" fmla="*/ 132 h 193"/>
                <a:gd name="T2" fmla="*/ 26 w 140"/>
                <a:gd name="T3" fmla="*/ 147 h 193"/>
                <a:gd name="T4" fmla="*/ 41 w 140"/>
                <a:gd name="T5" fmla="*/ 169 h 193"/>
                <a:gd name="T6" fmla="*/ 66 w 140"/>
                <a:gd name="T7" fmla="*/ 179 h 193"/>
                <a:gd name="T8" fmla="*/ 96 w 140"/>
                <a:gd name="T9" fmla="*/ 179 h 193"/>
                <a:gd name="T10" fmla="*/ 115 w 140"/>
                <a:gd name="T11" fmla="*/ 162 h 193"/>
                <a:gd name="T12" fmla="*/ 115 w 140"/>
                <a:gd name="T13" fmla="*/ 145 h 193"/>
                <a:gd name="T14" fmla="*/ 103 w 140"/>
                <a:gd name="T15" fmla="*/ 133 h 193"/>
                <a:gd name="T16" fmla="*/ 80 w 140"/>
                <a:gd name="T17" fmla="*/ 120 h 193"/>
                <a:gd name="T18" fmla="*/ 51 w 140"/>
                <a:gd name="T19" fmla="*/ 106 h 193"/>
                <a:gd name="T20" fmla="*/ 29 w 140"/>
                <a:gd name="T21" fmla="*/ 96 h 193"/>
                <a:gd name="T22" fmla="*/ 14 w 140"/>
                <a:gd name="T23" fmla="*/ 84 h 193"/>
                <a:gd name="T24" fmla="*/ 2 w 140"/>
                <a:gd name="T25" fmla="*/ 65 h 193"/>
                <a:gd name="T26" fmla="*/ 0 w 140"/>
                <a:gd name="T27" fmla="*/ 45 h 193"/>
                <a:gd name="T28" fmla="*/ 10 w 140"/>
                <a:gd name="T29" fmla="*/ 28 h 193"/>
                <a:gd name="T30" fmla="*/ 28 w 140"/>
                <a:gd name="T31" fmla="*/ 12 h 193"/>
                <a:gd name="T32" fmla="*/ 63 w 140"/>
                <a:gd name="T33" fmla="*/ 2 h 193"/>
                <a:gd name="T34" fmla="*/ 80 w 140"/>
                <a:gd name="T35" fmla="*/ 4 h 193"/>
                <a:gd name="T36" fmla="*/ 99 w 140"/>
                <a:gd name="T37" fmla="*/ 7 h 193"/>
                <a:gd name="T38" fmla="*/ 117 w 140"/>
                <a:gd name="T39" fmla="*/ 11 h 193"/>
                <a:gd name="T40" fmla="*/ 123 w 140"/>
                <a:gd name="T41" fmla="*/ 11 h 193"/>
                <a:gd name="T42" fmla="*/ 127 w 140"/>
                <a:gd name="T43" fmla="*/ 5 h 193"/>
                <a:gd name="T44" fmla="*/ 134 w 140"/>
                <a:gd name="T45" fmla="*/ 0 h 193"/>
                <a:gd name="T46" fmla="*/ 131 w 140"/>
                <a:gd name="T47" fmla="*/ 63 h 193"/>
                <a:gd name="T48" fmla="*/ 125 w 140"/>
                <a:gd name="T49" fmla="*/ 46 h 193"/>
                <a:gd name="T50" fmla="*/ 109 w 140"/>
                <a:gd name="T51" fmla="*/ 26 h 193"/>
                <a:gd name="T52" fmla="*/ 82 w 140"/>
                <a:gd name="T53" fmla="*/ 14 h 193"/>
                <a:gd name="T54" fmla="*/ 51 w 140"/>
                <a:gd name="T55" fmla="*/ 16 h 193"/>
                <a:gd name="T56" fmla="*/ 37 w 140"/>
                <a:gd name="T57" fmla="*/ 22 h 193"/>
                <a:gd name="T58" fmla="*/ 28 w 140"/>
                <a:gd name="T59" fmla="*/ 38 h 193"/>
                <a:gd name="T60" fmla="*/ 28 w 140"/>
                <a:gd name="T61" fmla="*/ 50 h 193"/>
                <a:gd name="T62" fmla="*/ 37 w 140"/>
                <a:gd name="T63" fmla="*/ 63 h 193"/>
                <a:gd name="T64" fmla="*/ 49 w 140"/>
                <a:gd name="T65" fmla="*/ 72 h 193"/>
                <a:gd name="T66" fmla="*/ 66 w 140"/>
                <a:gd name="T67" fmla="*/ 80 h 193"/>
                <a:gd name="T68" fmla="*/ 101 w 140"/>
                <a:gd name="T69" fmla="*/ 97 h 193"/>
                <a:gd name="T70" fmla="*/ 117 w 140"/>
                <a:gd name="T71" fmla="*/ 106 h 193"/>
                <a:gd name="T72" fmla="*/ 134 w 140"/>
                <a:gd name="T73" fmla="*/ 123 h 193"/>
                <a:gd name="T74" fmla="*/ 140 w 140"/>
                <a:gd name="T75" fmla="*/ 143 h 193"/>
                <a:gd name="T76" fmla="*/ 136 w 140"/>
                <a:gd name="T77" fmla="*/ 161 h 193"/>
                <a:gd name="T78" fmla="*/ 125 w 140"/>
                <a:gd name="T79" fmla="*/ 178 h 193"/>
                <a:gd name="T80" fmla="*/ 94 w 140"/>
                <a:gd name="T81" fmla="*/ 190 h 193"/>
                <a:gd name="T82" fmla="*/ 74 w 140"/>
                <a:gd name="T83" fmla="*/ 191 h 193"/>
                <a:gd name="T84" fmla="*/ 47 w 140"/>
                <a:gd name="T85" fmla="*/ 186 h 193"/>
                <a:gd name="T86" fmla="*/ 33 w 140"/>
                <a:gd name="T87" fmla="*/ 183 h 193"/>
                <a:gd name="T88" fmla="*/ 28 w 140"/>
                <a:gd name="T89" fmla="*/ 184 h 193"/>
                <a:gd name="T90" fmla="*/ 24 w 140"/>
                <a:gd name="T91" fmla="*/ 193 h 1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0"/>
                <a:gd name="T139" fmla="*/ 0 h 193"/>
                <a:gd name="T140" fmla="*/ 140 w 140"/>
                <a:gd name="T141" fmla="*/ 193 h 1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0" h="193">
                  <a:moveTo>
                    <a:pt x="18" y="193"/>
                  </a:moveTo>
                  <a:lnTo>
                    <a:pt x="16" y="132"/>
                  </a:lnTo>
                  <a:lnTo>
                    <a:pt x="22" y="132"/>
                  </a:lnTo>
                  <a:lnTo>
                    <a:pt x="26" y="147"/>
                  </a:lnTo>
                  <a:lnTo>
                    <a:pt x="33" y="159"/>
                  </a:lnTo>
                  <a:lnTo>
                    <a:pt x="41" y="169"/>
                  </a:lnTo>
                  <a:lnTo>
                    <a:pt x="53" y="176"/>
                  </a:lnTo>
                  <a:lnTo>
                    <a:pt x="66" y="179"/>
                  </a:lnTo>
                  <a:lnTo>
                    <a:pt x="80" y="181"/>
                  </a:lnTo>
                  <a:lnTo>
                    <a:pt x="96" y="179"/>
                  </a:lnTo>
                  <a:lnTo>
                    <a:pt x="107" y="172"/>
                  </a:lnTo>
                  <a:lnTo>
                    <a:pt x="115" y="162"/>
                  </a:lnTo>
                  <a:lnTo>
                    <a:pt x="117" y="152"/>
                  </a:lnTo>
                  <a:lnTo>
                    <a:pt x="115" y="145"/>
                  </a:lnTo>
                  <a:lnTo>
                    <a:pt x="109" y="138"/>
                  </a:lnTo>
                  <a:lnTo>
                    <a:pt x="103" y="133"/>
                  </a:lnTo>
                  <a:lnTo>
                    <a:pt x="94" y="126"/>
                  </a:lnTo>
                  <a:lnTo>
                    <a:pt x="80" y="120"/>
                  </a:lnTo>
                  <a:lnTo>
                    <a:pt x="64" y="111"/>
                  </a:lnTo>
                  <a:lnTo>
                    <a:pt x="51" y="106"/>
                  </a:lnTo>
                  <a:lnTo>
                    <a:pt x="39" y="101"/>
                  </a:lnTo>
                  <a:lnTo>
                    <a:pt x="29" y="96"/>
                  </a:lnTo>
                  <a:lnTo>
                    <a:pt x="24" y="92"/>
                  </a:lnTo>
                  <a:lnTo>
                    <a:pt x="14" y="84"/>
                  </a:lnTo>
                  <a:lnTo>
                    <a:pt x="6" y="75"/>
                  </a:lnTo>
                  <a:lnTo>
                    <a:pt x="2" y="65"/>
                  </a:lnTo>
                  <a:lnTo>
                    <a:pt x="0" y="55"/>
                  </a:lnTo>
                  <a:lnTo>
                    <a:pt x="0" y="45"/>
                  </a:lnTo>
                  <a:lnTo>
                    <a:pt x="4" y="36"/>
                  </a:lnTo>
                  <a:lnTo>
                    <a:pt x="10" y="28"/>
                  </a:lnTo>
                  <a:lnTo>
                    <a:pt x="18" y="19"/>
                  </a:lnTo>
                  <a:lnTo>
                    <a:pt x="28" y="12"/>
                  </a:lnTo>
                  <a:lnTo>
                    <a:pt x="37" y="7"/>
                  </a:lnTo>
                  <a:lnTo>
                    <a:pt x="63" y="2"/>
                  </a:lnTo>
                  <a:lnTo>
                    <a:pt x="72" y="2"/>
                  </a:lnTo>
                  <a:lnTo>
                    <a:pt x="80" y="4"/>
                  </a:lnTo>
                  <a:lnTo>
                    <a:pt x="88" y="5"/>
                  </a:lnTo>
                  <a:lnTo>
                    <a:pt x="99" y="7"/>
                  </a:lnTo>
                  <a:lnTo>
                    <a:pt x="113" y="11"/>
                  </a:lnTo>
                  <a:lnTo>
                    <a:pt x="117" y="11"/>
                  </a:lnTo>
                  <a:lnTo>
                    <a:pt x="119" y="11"/>
                  </a:lnTo>
                  <a:lnTo>
                    <a:pt x="123" y="11"/>
                  </a:lnTo>
                  <a:lnTo>
                    <a:pt x="125" y="9"/>
                  </a:lnTo>
                  <a:lnTo>
                    <a:pt x="127" y="5"/>
                  </a:lnTo>
                  <a:lnTo>
                    <a:pt x="129" y="0"/>
                  </a:lnTo>
                  <a:lnTo>
                    <a:pt x="134" y="0"/>
                  </a:lnTo>
                  <a:lnTo>
                    <a:pt x="136" y="63"/>
                  </a:lnTo>
                  <a:lnTo>
                    <a:pt x="131" y="63"/>
                  </a:lnTo>
                  <a:lnTo>
                    <a:pt x="129" y="55"/>
                  </a:lnTo>
                  <a:lnTo>
                    <a:pt x="125" y="46"/>
                  </a:lnTo>
                  <a:lnTo>
                    <a:pt x="119" y="34"/>
                  </a:lnTo>
                  <a:lnTo>
                    <a:pt x="109" y="26"/>
                  </a:lnTo>
                  <a:lnTo>
                    <a:pt x="97" y="19"/>
                  </a:lnTo>
                  <a:lnTo>
                    <a:pt x="82" y="14"/>
                  </a:lnTo>
                  <a:lnTo>
                    <a:pt x="66" y="12"/>
                  </a:lnTo>
                  <a:lnTo>
                    <a:pt x="51" y="16"/>
                  </a:lnTo>
                  <a:lnTo>
                    <a:pt x="43" y="19"/>
                  </a:lnTo>
                  <a:lnTo>
                    <a:pt x="37" y="22"/>
                  </a:lnTo>
                  <a:lnTo>
                    <a:pt x="29" y="33"/>
                  </a:lnTo>
                  <a:lnTo>
                    <a:pt x="28" y="38"/>
                  </a:lnTo>
                  <a:lnTo>
                    <a:pt x="28" y="43"/>
                  </a:lnTo>
                  <a:lnTo>
                    <a:pt x="28" y="50"/>
                  </a:lnTo>
                  <a:lnTo>
                    <a:pt x="31" y="57"/>
                  </a:lnTo>
                  <a:lnTo>
                    <a:pt x="37" y="63"/>
                  </a:lnTo>
                  <a:lnTo>
                    <a:pt x="45" y="70"/>
                  </a:lnTo>
                  <a:lnTo>
                    <a:pt x="49" y="72"/>
                  </a:lnTo>
                  <a:lnTo>
                    <a:pt x="57" y="75"/>
                  </a:lnTo>
                  <a:lnTo>
                    <a:pt x="66" y="80"/>
                  </a:lnTo>
                  <a:lnTo>
                    <a:pt x="78" y="86"/>
                  </a:lnTo>
                  <a:lnTo>
                    <a:pt x="101" y="97"/>
                  </a:lnTo>
                  <a:lnTo>
                    <a:pt x="109" y="103"/>
                  </a:lnTo>
                  <a:lnTo>
                    <a:pt x="117" y="106"/>
                  </a:lnTo>
                  <a:lnTo>
                    <a:pt x="127" y="115"/>
                  </a:lnTo>
                  <a:lnTo>
                    <a:pt x="134" y="123"/>
                  </a:lnTo>
                  <a:lnTo>
                    <a:pt x="138" y="132"/>
                  </a:lnTo>
                  <a:lnTo>
                    <a:pt x="140" y="143"/>
                  </a:lnTo>
                  <a:lnTo>
                    <a:pt x="140" y="152"/>
                  </a:lnTo>
                  <a:lnTo>
                    <a:pt x="136" y="161"/>
                  </a:lnTo>
                  <a:lnTo>
                    <a:pt x="132" y="169"/>
                  </a:lnTo>
                  <a:lnTo>
                    <a:pt x="125" y="178"/>
                  </a:lnTo>
                  <a:lnTo>
                    <a:pt x="105" y="188"/>
                  </a:lnTo>
                  <a:lnTo>
                    <a:pt x="94" y="190"/>
                  </a:lnTo>
                  <a:lnTo>
                    <a:pt x="82" y="191"/>
                  </a:lnTo>
                  <a:lnTo>
                    <a:pt x="74" y="191"/>
                  </a:lnTo>
                  <a:lnTo>
                    <a:pt x="64" y="191"/>
                  </a:lnTo>
                  <a:lnTo>
                    <a:pt x="47" y="186"/>
                  </a:lnTo>
                  <a:lnTo>
                    <a:pt x="39" y="184"/>
                  </a:lnTo>
                  <a:lnTo>
                    <a:pt x="33" y="183"/>
                  </a:lnTo>
                  <a:lnTo>
                    <a:pt x="31" y="184"/>
                  </a:lnTo>
                  <a:lnTo>
                    <a:pt x="28" y="184"/>
                  </a:lnTo>
                  <a:lnTo>
                    <a:pt x="26" y="188"/>
                  </a:lnTo>
                  <a:lnTo>
                    <a:pt x="24" y="193"/>
                  </a:lnTo>
                  <a:lnTo>
                    <a:pt x="18" y="193"/>
                  </a:lnTo>
                  <a:close/>
                </a:path>
              </a:pathLst>
            </a:custGeom>
            <a:solidFill>
              <a:srgbClr val="000000"/>
            </a:solidFill>
            <a:ln w="9525">
              <a:solidFill>
                <a:srgbClr val="000000"/>
              </a:solidFill>
              <a:prstDash val="solid"/>
              <a:round/>
              <a:headEnd/>
              <a:tailEnd/>
            </a:ln>
          </p:spPr>
          <p:txBody>
            <a:bodyPr/>
            <a:lstStyle/>
            <a:p>
              <a:endParaRPr lang="en-US"/>
            </a:p>
          </p:txBody>
        </p:sp>
        <p:sp>
          <p:nvSpPr>
            <p:cNvPr id="26966" name="Freeform 410"/>
            <p:cNvSpPr>
              <a:spLocks/>
            </p:cNvSpPr>
            <p:nvPr/>
          </p:nvSpPr>
          <p:spPr bwMode="auto">
            <a:xfrm>
              <a:off x="2894" y="3766"/>
              <a:ext cx="77" cy="92"/>
            </a:xfrm>
            <a:custGeom>
              <a:avLst/>
              <a:gdLst>
                <a:gd name="T0" fmla="*/ 154 w 154"/>
                <a:gd name="T1" fmla="*/ 183 h 184"/>
                <a:gd name="T2" fmla="*/ 90 w 154"/>
                <a:gd name="T3" fmla="*/ 183 h 184"/>
                <a:gd name="T4" fmla="*/ 90 w 154"/>
                <a:gd name="T5" fmla="*/ 179 h 184"/>
                <a:gd name="T6" fmla="*/ 92 w 154"/>
                <a:gd name="T7" fmla="*/ 179 h 184"/>
                <a:gd name="T8" fmla="*/ 97 w 154"/>
                <a:gd name="T9" fmla="*/ 177 h 184"/>
                <a:gd name="T10" fmla="*/ 101 w 154"/>
                <a:gd name="T11" fmla="*/ 176 h 184"/>
                <a:gd name="T12" fmla="*/ 105 w 154"/>
                <a:gd name="T13" fmla="*/ 172 h 184"/>
                <a:gd name="T14" fmla="*/ 105 w 154"/>
                <a:gd name="T15" fmla="*/ 169 h 184"/>
                <a:gd name="T16" fmla="*/ 103 w 154"/>
                <a:gd name="T17" fmla="*/ 162 h 184"/>
                <a:gd name="T18" fmla="*/ 99 w 154"/>
                <a:gd name="T19" fmla="*/ 155 h 184"/>
                <a:gd name="T20" fmla="*/ 64 w 154"/>
                <a:gd name="T21" fmla="*/ 94 h 184"/>
                <a:gd name="T22" fmla="*/ 35 w 154"/>
                <a:gd name="T23" fmla="*/ 162 h 184"/>
                <a:gd name="T24" fmla="*/ 33 w 154"/>
                <a:gd name="T25" fmla="*/ 167 h 184"/>
                <a:gd name="T26" fmla="*/ 33 w 154"/>
                <a:gd name="T27" fmla="*/ 172 h 184"/>
                <a:gd name="T28" fmla="*/ 33 w 154"/>
                <a:gd name="T29" fmla="*/ 174 h 184"/>
                <a:gd name="T30" fmla="*/ 33 w 154"/>
                <a:gd name="T31" fmla="*/ 176 h 184"/>
                <a:gd name="T32" fmla="*/ 35 w 154"/>
                <a:gd name="T33" fmla="*/ 177 h 184"/>
                <a:gd name="T34" fmla="*/ 37 w 154"/>
                <a:gd name="T35" fmla="*/ 177 h 184"/>
                <a:gd name="T36" fmla="*/ 41 w 154"/>
                <a:gd name="T37" fmla="*/ 179 h 184"/>
                <a:gd name="T38" fmla="*/ 47 w 154"/>
                <a:gd name="T39" fmla="*/ 179 h 184"/>
                <a:gd name="T40" fmla="*/ 47 w 154"/>
                <a:gd name="T41" fmla="*/ 184 h 184"/>
                <a:gd name="T42" fmla="*/ 2 w 154"/>
                <a:gd name="T43" fmla="*/ 184 h 184"/>
                <a:gd name="T44" fmla="*/ 0 w 154"/>
                <a:gd name="T45" fmla="*/ 179 h 184"/>
                <a:gd name="T46" fmla="*/ 6 w 154"/>
                <a:gd name="T47" fmla="*/ 179 h 184"/>
                <a:gd name="T48" fmla="*/ 10 w 154"/>
                <a:gd name="T49" fmla="*/ 177 h 184"/>
                <a:gd name="T50" fmla="*/ 14 w 154"/>
                <a:gd name="T51" fmla="*/ 174 h 184"/>
                <a:gd name="T52" fmla="*/ 16 w 154"/>
                <a:gd name="T53" fmla="*/ 171 h 184"/>
                <a:gd name="T54" fmla="*/ 20 w 154"/>
                <a:gd name="T55" fmla="*/ 169 h 184"/>
                <a:gd name="T56" fmla="*/ 22 w 154"/>
                <a:gd name="T57" fmla="*/ 160 h 184"/>
                <a:gd name="T58" fmla="*/ 76 w 154"/>
                <a:gd name="T59" fmla="*/ 38 h 184"/>
                <a:gd name="T60" fmla="*/ 86 w 154"/>
                <a:gd name="T61" fmla="*/ 22 h 184"/>
                <a:gd name="T62" fmla="*/ 97 w 154"/>
                <a:gd name="T63" fmla="*/ 10 h 184"/>
                <a:gd name="T64" fmla="*/ 111 w 154"/>
                <a:gd name="T65" fmla="*/ 4 h 184"/>
                <a:gd name="T66" fmla="*/ 123 w 154"/>
                <a:gd name="T67" fmla="*/ 0 h 184"/>
                <a:gd name="T68" fmla="*/ 130 w 154"/>
                <a:gd name="T69" fmla="*/ 2 h 184"/>
                <a:gd name="T70" fmla="*/ 138 w 154"/>
                <a:gd name="T71" fmla="*/ 5 h 184"/>
                <a:gd name="T72" fmla="*/ 142 w 154"/>
                <a:gd name="T73" fmla="*/ 10 h 184"/>
                <a:gd name="T74" fmla="*/ 144 w 154"/>
                <a:gd name="T75" fmla="*/ 16 h 184"/>
                <a:gd name="T76" fmla="*/ 142 w 154"/>
                <a:gd name="T77" fmla="*/ 21 h 184"/>
                <a:gd name="T78" fmla="*/ 140 w 154"/>
                <a:gd name="T79" fmla="*/ 24 h 184"/>
                <a:gd name="T80" fmla="*/ 134 w 154"/>
                <a:gd name="T81" fmla="*/ 27 h 184"/>
                <a:gd name="T82" fmla="*/ 129 w 154"/>
                <a:gd name="T83" fmla="*/ 27 h 184"/>
                <a:gd name="T84" fmla="*/ 123 w 154"/>
                <a:gd name="T85" fmla="*/ 27 h 184"/>
                <a:gd name="T86" fmla="*/ 115 w 154"/>
                <a:gd name="T87" fmla="*/ 26 h 184"/>
                <a:gd name="T88" fmla="*/ 109 w 154"/>
                <a:gd name="T89" fmla="*/ 24 h 184"/>
                <a:gd name="T90" fmla="*/ 107 w 154"/>
                <a:gd name="T91" fmla="*/ 24 h 184"/>
                <a:gd name="T92" fmla="*/ 103 w 154"/>
                <a:gd name="T93" fmla="*/ 26 h 184"/>
                <a:gd name="T94" fmla="*/ 97 w 154"/>
                <a:gd name="T95" fmla="*/ 27 h 184"/>
                <a:gd name="T96" fmla="*/ 92 w 154"/>
                <a:gd name="T97" fmla="*/ 34 h 184"/>
                <a:gd name="T98" fmla="*/ 86 w 154"/>
                <a:gd name="T99" fmla="*/ 45 h 184"/>
                <a:gd name="T100" fmla="*/ 76 w 154"/>
                <a:gd name="T101" fmla="*/ 65 h 184"/>
                <a:gd name="T102" fmla="*/ 129 w 154"/>
                <a:gd name="T103" fmla="*/ 157 h 184"/>
                <a:gd name="T104" fmla="*/ 132 w 154"/>
                <a:gd name="T105" fmla="*/ 162 h 184"/>
                <a:gd name="T106" fmla="*/ 136 w 154"/>
                <a:gd name="T107" fmla="*/ 167 h 184"/>
                <a:gd name="T108" fmla="*/ 140 w 154"/>
                <a:gd name="T109" fmla="*/ 171 h 184"/>
                <a:gd name="T110" fmla="*/ 142 w 154"/>
                <a:gd name="T111" fmla="*/ 174 h 184"/>
                <a:gd name="T112" fmla="*/ 146 w 154"/>
                <a:gd name="T113" fmla="*/ 176 h 184"/>
                <a:gd name="T114" fmla="*/ 154 w 154"/>
                <a:gd name="T115" fmla="*/ 177 h 184"/>
                <a:gd name="T116" fmla="*/ 154 w 154"/>
                <a:gd name="T117" fmla="*/ 183 h 1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54"/>
                <a:gd name="T178" fmla="*/ 0 h 184"/>
                <a:gd name="T179" fmla="*/ 154 w 154"/>
                <a:gd name="T180" fmla="*/ 184 h 18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54" h="184">
                  <a:moveTo>
                    <a:pt x="154" y="183"/>
                  </a:moveTo>
                  <a:lnTo>
                    <a:pt x="90" y="183"/>
                  </a:lnTo>
                  <a:lnTo>
                    <a:pt x="90" y="179"/>
                  </a:lnTo>
                  <a:lnTo>
                    <a:pt x="92" y="179"/>
                  </a:lnTo>
                  <a:lnTo>
                    <a:pt x="97" y="177"/>
                  </a:lnTo>
                  <a:lnTo>
                    <a:pt x="101" y="176"/>
                  </a:lnTo>
                  <a:lnTo>
                    <a:pt x="105" y="172"/>
                  </a:lnTo>
                  <a:lnTo>
                    <a:pt x="105" y="169"/>
                  </a:lnTo>
                  <a:lnTo>
                    <a:pt x="103" y="162"/>
                  </a:lnTo>
                  <a:lnTo>
                    <a:pt x="99" y="155"/>
                  </a:lnTo>
                  <a:lnTo>
                    <a:pt x="64" y="94"/>
                  </a:lnTo>
                  <a:lnTo>
                    <a:pt x="35" y="162"/>
                  </a:lnTo>
                  <a:lnTo>
                    <a:pt x="33" y="167"/>
                  </a:lnTo>
                  <a:lnTo>
                    <a:pt x="33" y="172"/>
                  </a:lnTo>
                  <a:lnTo>
                    <a:pt x="33" y="174"/>
                  </a:lnTo>
                  <a:lnTo>
                    <a:pt x="33" y="176"/>
                  </a:lnTo>
                  <a:lnTo>
                    <a:pt x="35" y="177"/>
                  </a:lnTo>
                  <a:lnTo>
                    <a:pt x="37" y="177"/>
                  </a:lnTo>
                  <a:lnTo>
                    <a:pt x="41" y="179"/>
                  </a:lnTo>
                  <a:lnTo>
                    <a:pt x="47" y="179"/>
                  </a:lnTo>
                  <a:lnTo>
                    <a:pt x="47" y="184"/>
                  </a:lnTo>
                  <a:lnTo>
                    <a:pt x="2" y="184"/>
                  </a:lnTo>
                  <a:lnTo>
                    <a:pt x="0" y="179"/>
                  </a:lnTo>
                  <a:lnTo>
                    <a:pt x="6" y="179"/>
                  </a:lnTo>
                  <a:lnTo>
                    <a:pt x="10" y="177"/>
                  </a:lnTo>
                  <a:lnTo>
                    <a:pt x="14" y="174"/>
                  </a:lnTo>
                  <a:lnTo>
                    <a:pt x="16" y="171"/>
                  </a:lnTo>
                  <a:lnTo>
                    <a:pt x="20" y="169"/>
                  </a:lnTo>
                  <a:lnTo>
                    <a:pt x="22" y="160"/>
                  </a:lnTo>
                  <a:lnTo>
                    <a:pt x="76" y="38"/>
                  </a:lnTo>
                  <a:lnTo>
                    <a:pt x="86" y="22"/>
                  </a:lnTo>
                  <a:lnTo>
                    <a:pt x="97" y="10"/>
                  </a:lnTo>
                  <a:lnTo>
                    <a:pt x="111" y="4"/>
                  </a:lnTo>
                  <a:lnTo>
                    <a:pt x="123" y="0"/>
                  </a:lnTo>
                  <a:lnTo>
                    <a:pt x="130" y="2"/>
                  </a:lnTo>
                  <a:lnTo>
                    <a:pt x="138" y="5"/>
                  </a:lnTo>
                  <a:lnTo>
                    <a:pt x="142" y="10"/>
                  </a:lnTo>
                  <a:lnTo>
                    <a:pt x="144" y="16"/>
                  </a:lnTo>
                  <a:lnTo>
                    <a:pt x="142" y="21"/>
                  </a:lnTo>
                  <a:lnTo>
                    <a:pt x="140" y="24"/>
                  </a:lnTo>
                  <a:lnTo>
                    <a:pt x="134" y="27"/>
                  </a:lnTo>
                  <a:lnTo>
                    <a:pt x="129" y="27"/>
                  </a:lnTo>
                  <a:lnTo>
                    <a:pt x="123" y="27"/>
                  </a:lnTo>
                  <a:lnTo>
                    <a:pt x="115" y="26"/>
                  </a:lnTo>
                  <a:lnTo>
                    <a:pt x="109" y="24"/>
                  </a:lnTo>
                  <a:lnTo>
                    <a:pt x="107" y="24"/>
                  </a:lnTo>
                  <a:lnTo>
                    <a:pt x="103" y="26"/>
                  </a:lnTo>
                  <a:lnTo>
                    <a:pt x="97" y="27"/>
                  </a:lnTo>
                  <a:lnTo>
                    <a:pt x="92" y="34"/>
                  </a:lnTo>
                  <a:lnTo>
                    <a:pt x="86" y="45"/>
                  </a:lnTo>
                  <a:lnTo>
                    <a:pt x="76" y="65"/>
                  </a:lnTo>
                  <a:lnTo>
                    <a:pt x="129" y="157"/>
                  </a:lnTo>
                  <a:lnTo>
                    <a:pt x="132" y="162"/>
                  </a:lnTo>
                  <a:lnTo>
                    <a:pt x="136" y="167"/>
                  </a:lnTo>
                  <a:lnTo>
                    <a:pt x="140" y="171"/>
                  </a:lnTo>
                  <a:lnTo>
                    <a:pt x="142" y="174"/>
                  </a:lnTo>
                  <a:lnTo>
                    <a:pt x="146" y="176"/>
                  </a:lnTo>
                  <a:lnTo>
                    <a:pt x="154" y="177"/>
                  </a:lnTo>
                  <a:lnTo>
                    <a:pt x="154" y="183"/>
                  </a:lnTo>
                  <a:close/>
                </a:path>
              </a:pathLst>
            </a:custGeom>
            <a:solidFill>
              <a:srgbClr val="000000"/>
            </a:solidFill>
            <a:ln w="9525">
              <a:solidFill>
                <a:srgbClr val="000000"/>
              </a:solidFill>
              <a:prstDash val="solid"/>
              <a:round/>
              <a:headEnd/>
              <a:tailEnd/>
            </a:ln>
          </p:spPr>
          <p:txBody>
            <a:bodyPr/>
            <a:lstStyle/>
            <a:p>
              <a:endParaRPr lang="en-US"/>
            </a:p>
          </p:txBody>
        </p:sp>
        <p:sp>
          <p:nvSpPr>
            <p:cNvPr id="26967" name="Freeform 411"/>
            <p:cNvSpPr>
              <a:spLocks/>
            </p:cNvSpPr>
            <p:nvPr/>
          </p:nvSpPr>
          <p:spPr bwMode="auto">
            <a:xfrm>
              <a:off x="2838" y="3795"/>
              <a:ext cx="47" cy="65"/>
            </a:xfrm>
            <a:custGeom>
              <a:avLst/>
              <a:gdLst>
                <a:gd name="T0" fmla="*/ 12 w 96"/>
                <a:gd name="T1" fmla="*/ 89 h 130"/>
                <a:gd name="T2" fmla="*/ 20 w 96"/>
                <a:gd name="T3" fmla="*/ 97 h 130"/>
                <a:gd name="T4" fmla="*/ 32 w 96"/>
                <a:gd name="T5" fmla="*/ 116 h 130"/>
                <a:gd name="T6" fmla="*/ 55 w 96"/>
                <a:gd name="T7" fmla="*/ 123 h 130"/>
                <a:gd name="T8" fmla="*/ 72 w 96"/>
                <a:gd name="T9" fmla="*/ 118 h 130"/>
                <a:gd name="T10" fmla="*/ 78 w 96"/>
                <a:gd name="T11" fmla="*/ 106 h 130"/>
                <a:gd name="T12" fmla="*/ 72 w 96"/>
                <a:gd name="T13" fmla="*/ 94 h 130"/>
                <a:gd name="T14" fmla="*/ 67 w 96"/>
                <a:gd name="T15" fmla="*/ 89 h 130"/>
                <a:gd name="T16" fmla="*/ 32 w 96"/>
                <a:gd name="T17" fmla="*/ 72 h 130"/>
                <a:gd name="T18" fmla="*/ 8 w 96"/>
                <a:gd name="T19" fmla="*/ 56 h 130"/>
                <a:gd name="T20" fmla="*/ 0 w 96"/>
                <a:gd name="T21" fmla="*/ 38 h 130"/>
                <a:gd name="T22" fmla="*/ 8 w 96"/>
                <a:gd name="T23" fmla="*/ 15 h 130"/>
                <a:gd name="T24" fmla="*/ 30 w 96"/>
                <a:gd name="T25" fmla="*/ 4 h 130"/>
                <a:gd name="T26" fmla="*/ 61 w 96"/>
                <a:gd name="T27" fmla="*/ 2 h 130"/>
                <a:gd name="T28" fmla="*/ 80 w 96"/>
                <a:gd name="T29" fmla="*/ 5 h 130"/>
                <a:gd name="T30" fmla="*/ 88 w 96"/>
                <a:gd name="T31" fmla="*/ 4 h 130"/>
                <a:gd name="T32" fmla="*/ 96 w 96"/>
                <a:gd name="T33" fmla="*/ 2 h 130"/>
                <a:gd name="T34" fmla="*/ 90 w 96"/>
                <a:gd name="T35" fmla="*/ 46 h 130"/>
                <a:gd name="T36" fmla="*/ 84 w 96"/>
                <a:gd name="T37" fmla="*/ 29 h 130"/>
                <a:gd name="T38" fmla="*/ 61 w 96"/>
                <a:gd name="T39" fmla="*/ 10 h 130"/>
                <a:gd name="T40" fmla="*/ 37 w 96"/>
                <a:gd name="T41" fmla="*/ 10 h 130"/>
                <a:gd name="T42" fmla="*/ 26 w 96"/>
                <a:gd name="T43" fmla="*/ 21 h 130"/>
                <a:gd name="T44" fmla="*/ 26 w 96"/>
                <a:gd name="T45" fmla="*/ 36 h 130"/>
                <a:gd name="T46" fmla="*/ 41 w 96"/>
                <a:gd name="T47" fmla="*/ 50 h 130"/>
                <a:gd name="T48" fmla="*/ 61 w 96"/>
                <a:gd name="T49" fmla="*/ 58 h 130"/>
                <a:gd name="T50" fmla="*/ 90 w 96"/>
                <a:gd name="T51" fmla="*/ 75 h 130"/>
                <a:gd name="T52" fmla="*/ 96 w 96"/>
                <a:gd name="T53" fmla="*/ 94 h 130"/>
                <a:gd name="T54" fmla="*/ 84 w 96"/>
                <a:gd name="T55" fmla="*/ 119 h 130"/>
                <a:gd name="T56" fmla="*/ 53 w 96"/>
                <a:gd name="T57" fmla="*/ 130 h 130"/>
                <a:gd name="T58" fmla="*/ 34 w 96"/>
                <a:gd name="T59" fmla="*/ 128 h 130"/>
                <a:gd name="T60" fmla="*/ 24 w 96"/>
                <a:gd name="T61" fmla="*/ 125 h 130"/>
                <a:gd name="T62" fmla="*/ 20 w 96"/>
                <a:gd name="T63" fmla="*/ 126 h 130"/>
                <a:gd name="T64" fmla="*/ 16 w 96"/>
                <a:gd name="T65" fmla="*/ 130 h 13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6"/>
                <a:gd name="T100" fmla="*/ 0 h 130"/>
                <a:gd name="T101" fmla="*/ 96 w 96"/>
                <a:gd name="T102" fmla="*/ 130 h 13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6" h="130">
                  <a:moveTo>
                    <a:pt x="12" y="130"/>
                  </a:moveTo>
                  <a:lnTo>
                    <a:pt x="12" y="89"/>
                  </a:lnTo>
                  <a:lnTo>
                    <a:pt x="16" y="89"/>
                  </a:lnTo>
                  <a:lnTo>
                    <a:pt x="20" y="97"/>
                  </a:lnTo>
                  <a:lnTo>
                    <a:pt x="24" y="106"/>
                  </a:lnTo>
                  <a:lnTo>
                    <a:pt x="32" y="116"/>
                  </a:lnTo>
                  <a:lnTo>
                    <a:pt x="41" y="121"/>
                  </a:lnTo>
                  <a:lnTo>
                    <a:pt x="55" y="123"/>
                  </a:lnTo>
                  <a:lnTo>
                    <a:pt x="65" y="121"/>
                  </a:lnTo>
                  <a:lnTo>
                    <a:pt x="72" y="118"/>
                  </a:lnTo>
                  <a:lnTo>
                    <a:pt x="76" y="113"/>
                  </a:lnTo>
                  <a:lnTo>
                    <a:pt x="78" y="106"/>
                  </a:lnTo>
                  <a:lnTo>
                    <a:pt x="76" y="99"/>
                  </a:lnTo>
                  <a:lnTo>
                    <a:pt x="72" y="94"/>
                  </a:lnTo>
                  <a:lnTo>
                    <a:pt x="70" y="90"/>
                  </a:lnTo>
                  <a:lnTo>
                    <a:pt x="67" y="89"/>
                  </a:lnTo>
                  <a:lnTo>
                    <a:pt x="53" y="82"/>
                  </a:lnTo>
                  <a:lnTo>
                    <a:pt x="32" y="72"/>
                  </a:lnTo>
                  <a:lnTo>
                    <a:pt x="18" y="65"/>
                  </a:lnTo>
                  <a:lnTo>
                    <a:pt x="8" y="56"/>
                  </a:lnTo>
                  <a:lnTo>
                    <a:pt x="2" y="48"/>
                  </a:lnTo>
                  <a:lnTo>
                    <a:pt x="0" y="38"/>
                  </a:lnTo>
                  <a:lnTo>
                    <a:pt x="4" y="22"/>
                  </a:lnTo>
                  <a:lnTo>
                    <a:pt x="8" y="15"/>
                  </a:lnTo>
                  <a:lnTo>
                    <a:pt x="14" y="10"/>
                  </a:lnTo>
                  <a:lnTo>
                    <a:pt x="30" y="4"/>
                  </a:lnTo>
                  <a:lnTo>
                    <a:pt x="47" y="0"/>
                  </a:lnTo>
                  <a:lnTo>
                    <a:pt x="61" y="2"/>
                  </a:lnTo>
                  <a:lnTo>
                    <a:pt x="76" y="4"/>
                  </a:lnTo>
                  <a:lnTo>
                    <a:pt x="80" y="5"/>
                  </a:lnTo>
                  <a:lnTo>
                    <a:pt x="84" y="5"/>
                  </a:lnTo>
                  <a:lnTo>
                    <a:pt x="88" y="4"/>
                  </a:lnTo>
                  <a:lnTo>
                    <a:pt x="90" y="2"/>
                  </a:lnTo>
                  <a:lnTo>
                    <a:pt x="96" y="2"/>
                  </a:lnTo>
                  <a:lnTo>
                    <a:pt x="96" y="46"/>
                  </a:lnTo>
                  <a:lnTo>
                    <a:pt x="90" y="46"/>
                  </a:lnTo>
                  <a:lnTo>
                    <a:pt x="88" y="38"/>
                  </a:lnTo>
                  <a:lnTo>
                    <a:pt x="84" y="29"/>
                  </a:lnTo>
                  <a:lnTo>
                    <a:pt x="74" y="17"/>
                  </a:lnTo>
                  <a:lnTo>
                    <a:pt x="61" y="10"/>
                  </a:lnTo>
                  <a:lnTo>
                    <a:pt x="47" y="9"/>
                  </a:lnTo>
                  <a:lnTo>
                    <a:pt x="37" y="10"/>
                  </a:lnTo>
                  <a:lnTo>
                    <a:pt x="30" y="14"/>
                  </a:lnTo>
                  <a:lnTo>
                    <a:pt x="26" y="21"/>
                  </a:lnTo>
                  <a:lnTo>
                    <a:pt x="24" y="27"/>
                  </a:lnTo>
                  <a:lnTo>
                    <a:pt x="26" y="36"/>
                  </a:lnTo>
                  <a:lnTo>
                    <a:pt x="30" y="43"/>
                  </a:lnTo>
                  <a:lnTo>
                    <a:pt x="41" y="50"/>
                  </a:lnTo>
                  <a:lnTo>
                    <a:pt x="51" y="53"/>
                  </a:lnTo>
                  <a:lnTo>
                    <a:pt x="61" y="58"/>
                  </a:lnTo>
                  <a:lnTo>
                    <a:pt x="78" y="67"/>
                  </a:lnTo>
                  <a:lnTo>
                    <a:pt x="90" y="75"/>
                  </a:lnTo>
                  <a:lnTo>
                    <a:pt x="94" y="84"/>
                  </a:lnTo>
                  <a:lnTo>
                    <a:pt x="96" y="94"/>
                  </a:lnTo>
                  <a:lnTo>
                    <a:pt x="94" y="108"/>
                  </a:lnTo>
                  <a:lnTo>
                    <a:pt x="84" y="119"/>
                  </a:lnTo>
                  <a:lnTo>
                    <a:pt x="70" y="128"/>
                  </a:lnTo>
                  <a:lnTo>
                    <a:pt x="53" y="130"/>
                  </a:lnTo>
                  <a:lnTo>
                    <a:pt x="45" y="130"/>
                  </a:lnTo>
                  <a:lnTo>
                    <a:pt x="34" y="128"/>
                  </a:lnTo>
                  <a:lnTo>
                    <a:pt x="28" y="126"/>
                  </a:lnTo>
                  <a:lnTo>
                    <a:pt x="24" y="125"/>
                  </a:lnTo>
                  <a:lnTo>
                    <a:pt x="22" y="126"/>
                  </a:lnTo>
                  <a:lnTo>
                    <a:pt x="20" y="126"/>
                  </a:lnTo>
                  <a:lnTo>
                    <a:pt x="18" y="128"/>
                  </a:lnTo>
                  <a:lnTo>
                    <a:pt x="16" y="130"/>
                  </a:lnTo>
                  <a:lnTo>
                    <a:pt x="12" y="130"/>
                  </a:lnTo>
                  <a:close/>
                </a:path>
              </a:pathLst>
            </a:custGeom>
            <a:solidFill>
              <a:srgbClr val="000000"/>
            </a:solidFill>
            <a:ln w="9525">
              <a:solidFill>
                <a:srgbClr val="000000"/>
              </a:solidFill>
              <a:prstDash val="solid"/>
              <a:round/>
              <a:headEnd/>
              <a:tailEnd/>
            </a:ln>
          </p:spPr>
          <p:txBody>
            <a:bodyPr/>
            <a:lstStyle/>
            <a:p>
              <a:endParaRPr lang="en-US"/>
            </a:p>
          </p:txBody>
        </p:sp>
        <p:sp>
          <p:nvSpPr>
            <p:cNvPr id="26968" name="Freeform 412"/>
            <p:cNvSpPr>
              <a:spLocks/>
            </p:cNvSpPr>
            <p:nvPr/>
          </p:nvSpPr>
          <p:spPr bwMode="auto">
            <a:xfrm>
              <a:off x="2789" y="3796"/>
              <a:ext cx="42" cy="83"/>
            </a:xfrm>
            <a:custGeom>
              <a:avLst/>
              <a:gdLst>
                <a:gd name="T0" fmla="*/ 35 w 84"/>
                <a:gd name="T1" fmla="*/ 165 h 165"/>
                <a:gd name="T2" fmla="*/ 35 w 84"/>
                <a:gd name="T3" fmla="*/ 124 h 165"/>
                <a:gd name="T4" fmla="*/ 2 w 84"/>
                <a:gd name="T5" fmla="*/ 124 h 165"/>
                <a:gd name="T6" fmla="*/ 2 w 84"/>
                <a:gd name="T7" fmla="*/ 114 h 165"/>
                <a:gd name="T8" fmla="*/ 35 w 84"/>
                <a:gd name="T9" fmla="*/ 116 h 165"/>
                <a:gd name="T10" fmla="*/ 37 w 84"/>
                <a:gd name="T11" fmla="*/ 36 h 165"/>
                <a:gd name="T12" fmla="*/ 35 w 84"/>
                <a:gd name="T13" fmla="*/ 25 h 165"/>
                <a:gd name="T14" fmla="*/ 33 w 84"/>
                <a:gd name="T15" fmla="*/ 19 h 165"/>
                <a:gd name="T16" fmla="*/ 29 w 84"/>
                <a:gd name="T17" fmla="*/ 17 h 165"/>
                <a:gd name="T18" fmla="*/ 24 w 84"/>
                <a:gd name="T19" fmla="*/ 15 h 165"/>
                <a:gd name="T20" fmla="*/ 18 w 84"/>
                <a:gd name="T21" fmla="*/ 17 h 165"/>
                <a:gd name="T22" fmla="*/ 12 w 84"/>
                <a:gd name="T23" fmla="*/ 19 h 165"/>
                <a:gd name="T24" fmla="*/ 10 w 84"/>
                <a:gd name="T25" fmla="*/ 22 h 165"/>
                <a:gd name="T26" fmla="*/ 6 w 84"/>
                <a:gd name="T27" fmla="*/ 25 h 165"/>
                <a:gd name="T28" fmla="*/ 0 w 84"/>
                <a:gd name="T29" fmla="*/ 25 h 165"/>
                <a:gd name="T30" fmla="*/ 6 w 84"/>
                <a:gd name="T31" fmla="*/ 13 h 165"/>
                <a:gd name="T32" fmla="*/ 14 w 84"/>
                <a:gd name="T33" fmla="*/ 7 h 165"/>
                <a:gd name="T34" fmla="*/ 26 w 84"/>
                <a:gd name="T35" fmla="*/ 2 h 165"/>
                <a:gd name="T36" fmla="*/ 35 w 84"/>
                <a:gd name="T37" fmla="*/ 0 h 165"/>
                <a:gd name="T38" fmla="*/ 43 w 84"/>
                <a:gd name="T39" fmla="*/ 2 h 165"/>
                <a:gd name="T40" fmla="*/ 49 w 84"/>
                <a:gd name="T41" fmla="*/ 3 h 165"/>
                <a:gd name="T42" fmla="*/ 55 w 84"/>
                <a:gd name="T43" fmla="*/ 7 h 165"/>
                <a:gd name="T44" fmla="*/ 59 w 84"/>
                <a:gd name="T45" fmla="*/ 13 h 165"/>
                <a:gd name="T46" fmla="*/ 61 w 84"/>
                <a:gd name="T47" fmla="*/ 20 h 165"/>
                <a:gd name="T48" fmla="*/ 62 w 84"/>
                <a:gd name="T49" fmla="*/ 32 h 165"/>
                <a:gd name="T50" fmla="*/ 61 w 84"/>
                <a:gd name="T51" fmla="*/ 116 h 165"/>
                <a:gd name="T52" fmla="*/ 84 w 84"/>
                <a:gd name="T53" fmla="*/ 116 h 165"/>
                <a:gd name="T54" fmla="*/ 84 w 84"/>
                <a:gd name="T55" fmla="*/ 119 h 165"/>
                <a:gd name="T56" fmla="*/ 76 w 84"/>
                <a:gd name="T57" fmla="*/ 124 h 165"/>
                <a:gd name="T58" fmla="*/ 66 w 84"/>
                <a:gd name="T59" fmla="*/ 129 h 165"/>
                <a:gd name="T60" fmla="*/ 59 w 84"/>
                <a:gd name="T61" fmla="*/ 138 h 165"/>
                <a:gd name="T62" fmla="*/ 51 w 84"/>
                <a:gd name="T63" fmla="*/ 146 h 165"/>
                <a:gd name="T64" fmla="*/ 45 w 84"/>
                <a:gd name="T65" fmla="*/ 153 h 165"/>
                <a:gd name="T66" fmla="*/ 39 w 84"/>
                <a:gd name="T67" fmla="*/ 165 h 165"/>
                <a:gd name="T68" fmla="*/ 35 w 84"/>
                <a:gd name="T69" fmla="*/ 165 h 16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4"/>
                <a:gd name="T106" fmla="*/ 0 h 165"/>
                <a:gd name="T107" fmla="*/ 84 w 84"/>
                <a:gd name="T108" fmla="*/ 165 h 16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4" h="165">
                  <a:moveTo>
                    <a:pt x="35" y="165"/>
                  </a:moveTo>
                  <a:lnTo>
                    <a:pt x="35" y="124"/>
                  </a:lnTo>
                  <a:lnTo>
                    <a:pt x="2" y="124"/>
                  </a:lnTo>
                  <a:lnTo>
                    <a:pt x="2" y="114"/>
                  </a:lnTo>
                  <a:lnTo>
                    <a:pt x="35" y="116"/>
                  </a:lnTo>
                  <a:lnTo>
                    <a:pt x="37" y="36"/>
                  </a:lnTo>
                  <a:lnTo>
                    <a:pt x="35" y="25"/>
                  </a:lnTo>
                  <a:lnTo>
                    <a:pt x="33" y="19"/>
                  </a:lnTo>
                  <a:lnTo>
                    <a:pt x="29" y="17"/>
                  </a:lnTo>
                  <a:lnTo>
                    <a:pt x="24" y="15"/>
                  </a:lnTo>
                  <a:lnTo>
                    <a:pt x="18" y="17"/>
                  </a:lnTo>
                  <a:lnTo>
                    <a:pt x="12" y="19"/>
                  </a:lnTo>
                  <a:lnTo>
                    <a:pt x="10" y="22"/>
                  </a:lnTo>
                  <a:lnTo>
                    <a:pt x="6" y="25"/>
                  </a:lnTo>
                  <a:lnTo>
                    <a:pt x="0" y="25"/>
                  </a:lnTo>
                  <a:lnTo>
                    <a:pt x="6" y="13"/>
                  </a:lnTo>
                  <a:lnTo>
                    <a:pt x="14" y="7"/>
                  </a:lnTo>
                  <a:lnTo>
                    <a:pt x="26" y="2"/>
                  </a:lnTo>
                  <a:lnTo>
                    <a:pt x="35" y="0"/>
                  </a:lnTo>
                  <a:lnTo>
                    <a:pt x="43" y="2"/>
                  </a:lnTo>
                  <a:lnTo>
                    <a:pt x="49" y="3"/>
                  </a:lnTo>
                  <a:lnTo>
                    <a:pt x="55" y="7"/>
                  </a:lnTo>
                  <a:lnTo>
                    <a:pt x="59" y="13"/>
                  </a:lnTo>
                  <a:lnTo>
                    <a:pt x="61" y="20"/>
                  </a:lnTo>
                  <a:lnTo>
                    <a:pt x="62" y="32"/>
                  </a:lnTo>
                  <a:lnTo>
                    <a:pt x="61" y="116"/>
                  </a:lnTo>
                  <a:lnTo>
                    <a:pt x="84" y="116"/>
                  </a:lnTo>
                  <a:lnTo>
                    <a:pt x="84" y="119"/>
                  </a:lnTo>
                  <a:lnTo>
                    <a:pt x="76" y="124"/>
                  </a:lnTo>
                  <a:lnTo>
                    <a:pt x="66" y="129"/>
                  </a:lnTo>
                  <a:lnTo>
                    <a:pt x="59" y="138"/>
                  </a:lnTo>
                  <a:lnTo>
                    <a:pt x="51" y="146"/>
                  </a:lnTo>
                  <a:lnTo>
                    <a:pt x="45" y="153"/>
                  </a:lnTo>
                  <a:lnTo>
                    <a:pt x="39" y="165"/>
                  </a:lnTo>
                  <a:lnTo>
                    <a:pt x="35" y="165"/>
                  </a:lnTo>
                  <a:close/>
                </a:path>
              </a:pathLst>
            </a:custGeom>
            <a:solidFill>
              <a:srgbClr val="000000"/>
            </a:solidFill>
            <a:ln w="9525">
              <a:solidFill>
                <a:srgbClr val="000000"/>
              </a:solidFill>
              <a:prstDash val="solid"/>
              <a:round/>
              <a:headEnd/>
              <a:tailEnd/>
            </a:ln>
          </p:spPr>
          <p:txBody>
            <a:bodyPr/>
            <a:lstStyle/>
            <a:p>
              <a:endParaRPr lang="en-US"/>
            </a:p>
          </p:txBody>
        </p:sp>
        <p:sp>
          <p:nvSpPr>
            <p:cNvPr id="26969" name="Freeform 413"/>
            <p:cNvSpPr>
              <a:spLocks noEditPoints="1"/>
            </p:cNvSpPr>
            <p:nvPr/>
          </p:nvSpPr>
          <p:spPr bwMode="auto">
            <a:xfrm>
              <a:off x="2724" y="3794"/>
              <a:ext cx="59" cy="65"/>
            </a:xfrm>
            <a:custGeom>
              <a:avLst/>
              <a:gdLst>
                <a:gd name="T0" fmla="*/ 95 w 119"/>
                <a:gd name="T1" fmla="*/ 82 h 130"/>
                <a:gd name="T2" fmla="*/ 95 w 119"/>
                <a:gd name="T3" fmla="*/ 69 h 130"/>
                <a:gd name="T4" fmla="*/ 93 w 119"/>
                <a:gd name="T5" fmla="*/ 57 h 130"/>
                <a:gd name="T6" fmla="*/ 88 w 119"/>
                <a:gd name="T7" fmla="*/ 46 h 130"/>
                <a:gd name="T8" fmla="*/ 82 w 119"/>
                <a:gd name="T9" fmla="*/ 38 h 130"/>
                <a:gd name="T10" fmla="*/ 74 w 119"/>
                <a:gd name="T11" fmla="*/ 31 h 130"/>
                <a:gd name="T12" fmla="*/ 66 w 119"/>
                <a:gd name="T13" fmla="*/ 26 h 130"/>
                <a:gd name="T14" fmla="*/ 56 w 119"/>
                <a:gd name="T15" fmla="*/ 24 h 130"/>
                <a:gd name="T16" fmla="*/ 47 w 119"/>
                <a:gd name="T17" fmla="*/ 23 h 130"/>
                <a:gd name="T18" fmla="*/ 33 w 119"/>
                <a:gd name="T19" fmla="*/ 24 h 130"/>
                <a:gd name="T20" fmla="*/ 21 w 119"/>
                <a:gd name="T21" fmla="*/ 28 h 130"/>
                <a:gd name="T22" fmla="*/ 14 w 119"/>
                <a:gd name="T23" fmla="*/ 38 h 130"/>
                <a:gd name="T24" fmla="*/ 8 w 119"/>
                <a:gd name="T25" fmla="*/ 43 h 130"/>
                <a:gd name="T26" fmla="*/ 4 w 119"/>
                <a:gd name="T27" fmla="*/ 52 h 130"/>
                <a:gd name="T28" fmla="*/ 0 w 119"/>
                <a:gd name="T29" fmla="*/ 48 h 130"/>
                <a:gd name="T30" fmla="*/ 2 w 119"/>
                <a:gd name="T31" fmla="*/ 40 h 130"/>
                <a:gd name="T32" fmla="*/ 8 w 119"/>
                <a:gd name="T33" fmla="*/ 31 h 130"/>
                <a:gd name="T34" fmla="*/ 19 w 119"/>
                <a:gd name="T35" fmla="*/ 16 h 130"/>
                <a:gd name="T36" fmla="*/ 27 w 119"/>
                <a:gd name="T37" fmla="*/ 9 h 130"/>
                <a:gd name="T38" fmla="*/ 37 w 119"/>
                <a:gd name="T39" fmla="*/ 4 h 130"/>
                <a:gd name="T40" fmla="*/ 47 w 119"/>
                <a:gd name="T41" fmla="*/ 2 h 130"/>
                <a:gd name="T42" fmla="*/ 58 w 119"/>
                <a:gd name="T43" fmla="*/ 0 h 130"/>
                <a:gd name="T44" fmla="*/ 70 w 119"/>
                <a:gd name="T45" fmla="*/ 2 h 130"/>
                <a:gd name="T46" fmla="*/ 82 w 119"/>
                <a:gd name="T47" fmla="*/ 6 h 130"/>
                <a:gd name="T48" fmla="*/ 91 w 119"/>
                <a:gd name="T49" fmla="*/ 11 h 130"/>
                <a:gd name="T50" fmla="*/ 101 w 119"/>
                <a:gd name="T51" fmla="*/ 19 h 130"/>
                <a:gd name="T52" fmla="*/ 109 w 119"/>
                <a:gd name="T53" fmla="*/ 29 h 130"/>
                <a:gd name="T54" fmla="*/ 115 w 119"/>
                <a:gd name="T55" fmla="*/ 40 h 130"/>
                <a:gd name="T56" fmla="*/ 117 w 119"/>
                <a:gd name="T57" fmla="*/ 52 h 130"/>
                <a:gd name="T58" fmla="*/ 119 w 119"/>
                <a:gd name="T59" fmla="*/ 65 h 130"/>
                <a:gd name="T60" fmla="*/ 113 w 119"/>
                <a:gd name="T61" fmla="*/ 92 h 130"/>
                <a:gd name="T62" fmla="*/ 107 w 119"/>
                <a:gd name="T63" fmla="*/ 104 h 130"/>
                <a:gd name="T64" fmla="*/ 99 w 119"/>
                <a:gd name="T65" fmla="*/ 115 h 130"/>
                <a:gd name="T66" fmla="*/ 89 w 119"/>
                <a:gd name="T67" fmla="*/ 121 h 130"/>
                <a:gd name="T68" fmla="*/ 78 w 119"/>
                <a:gd name="T69" fmla="*/ 127 h 130"/>
                <a:gd name="T70" fmla="*/ 66 w 119"/>
                <a:gd name="T71" fmla="*/ 130 h 130"/>
                <a:gd name="T72" fmla="*/ 53 w 119"/>
                <a:gd name="T73" fmla="*/ 130 h 130"/>
                <a:gd name="T74" fmla="*/ 41 w 119"/>
                <a:gd name="T75" fmla="*/ 128 h 130"/>
                <a:gd name="T76" fmla="*/ 31 w 119"/>
                <a:gd name="T77" fmla="*/ 127 h 130"/>
                <a:gd name="T78" fmla="*/ 14 w 119"/>
                <a:gd name="T79" fmla="*/ 116 h 130"/>
                <a:gd name="T80" fmla="*/ 8 w 119"/>
                <a:gd name="T81" fmla="*/ 110 h 130"/>
                <a:gd name="T82" fmla="*/ 2 w 119"/>
                <a:gd name="T83" fmla="*/ 101 h 130"/>
                <a:gd name="T84" fmla="*/ 0 w 119"/>
                <a:gd name="T85" fmla="*/ 91 h 130"/>
                <a:gd name="T86" fmla="*/ 0 w 119"/>
                <a:gd name="T87" fmla="*/ 81 h 130"/>
                <a:gd name="T88" fmla="*/ 95 w 119"/>
                <a:gd name="T89" fmla="*/ 82 h 130"/>
                <a:gd name="T90" fmla="*/ 95 w 119"/>
                <a:gd name="T91" fmla="*/ 89 h 130"/>
                <a:gd name="T92" fmla="*/ 31 w 119"/>
                <a:gd name="T93" fmla="*/ 87 h 130"/>
                <a:gd name="T94" fmla="*/ 33 w 119"/>
                <a:gd name="T95" fmla="*/ 98 h 130"/>
                <a:gd name="T96" fmla="*/ 33 w 119"/>
                <a:gd name="T97" fmla="*/ 104 h 130"/>
                <a:gd name="T98" fmla="*/ 39 w 119"/>
                <a:gd name="T99" fmla="*/ 111 h 130"/>
                <a:gd name="T100" fmla="*/ 45 w 119"/>
                <a:gd name="T101" fmla="*/ 116 h 130"/>
                <a:gd name="T102" fmla="*/ 53 w 119"/>
                <a:gd name="T103" fmla="*/ 120 h 130"/>
                <a:gd name="T104" fmla="*/ 60 w 119"/>
                <a:gd name="T105" fmla="*/ 121 h 130"/>
                <a:gd name="T106" fmla="*/ 72 w 119"/>
                <a:gd name="T107" fmla="*/ 120 h 130"/>
                <a:gd name="T108" fmla="*/ 84 w 119"/>
                <a:gd name="T109" fmla="*/ 113 h 130"/>
                <a:gd name="T110" fmla="*/ 91 w 119"/>
                <a:gd name="T111" fmla="*/ 103 h 130"/>
                <a:gd name="T112" fmla="*/ 95 w 119"/>
                <a:gd name="T113" fmla="*/ 96 h 130"/>
                <a:gd name="T114" fmla="*/ 95 w 119"/>
                <a:gd name="T115" fmla="*/ 89 h 130"/>
                <a:gd name="T116" fmla="*/ 95 w 119"/>
                <a:gd name="T117" fmla="*/ 89 h 1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9"/>
                <a:gd name="T178" fmla="*/ 0 h 130"/>
                <a:gd name="T179" fmla="*/ 119 w 119"/>
                <a:gd name="T180" fmla="*/ 130 h 13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9" h="130">
                  <a:moveTo>
                    <a:pt x="95" y="82"/>
                  </a:moveTo>
                  <a:lnTo>
                    <a:pt x="95" y="69"/>
                  </a:lnTo>
                  <a:lnTo>
                    <a:pt x="93" y="57"/>
                  </a:lnTo>
                  <a:lnTo>
                    <a:pt x="88" y="46"/>
                  </a:lnTo>
                  <a:lnTo>
                    <a:pt x="82" y="38"/>
                  </a:lnTo>
                  <a:lnTo>
                    <a:pt x="74" y="31"/>
                  </a:lnTo>
                  <a:lnTo>
                    <a:pt x="66" y="26"/>
                  </a:lnTo>
                  <a:lnTo>
                    <a:pt x="56" y="24"/>
                  </a:lnTo>
                  <a:lnTo>
                    <a:pt x="47" y="23"/>
                  </a:lnTo>
                  <a:lnTo>
                    <a:pt x="33" y="24"/>
                  </a:lnTo>
                  <a:lnTo>
                    <a:pt x="21" y="28"/>
                  </a:lnTo>
                  <a:lnTo>
                    <a:pt x="14" y="38"/>
                  </a:lnTo>
                  <a:lnTo>
                    <a:pt x="8" y="43"/>
                  </a:lnTo>
                  <a:lnTo>
                    <a:pt x="4" y="52"/>
                  </a:lnTo>
                  <a:lnTo>
                    <a:pt x="0" y="48"/>
                  </a:lnTo>
                  <a:lnTo>
                    <a:pt x="2" y="40"/>
                  </a:lnTo>
                  <a:lnTo>
                    <a:pt x="8" y="31"/>
                  </a:lnTo>
                  <a:lnTo>
                    <a:pt x="19" y="16"/>
                  </a:lnTo>
                  <a:lnTo>
                    <a:pt x="27" y="9"/>
                  </a:lnTo>
                  <a:lnTo>
                    <a:pt x="37" y="4"/>
                  </a:lnTo>
                  <a:lnTo>
                    <a:pt x="47" y="2"/>
                  </a:lnTo>
                  <a:lnTo>
                    <a:pt x="58" y="0"/>
                  </a:lnTo>
                  <a:lnTo>
                    <a:pt x="70" y="2"/>
                  </a:lnTo>
                  <a:lnTo>
                    <a:pt x="82" y="6"/>
                  </a:lnTo>
                  <a:lnTo>
                    <a:pt x="91" y="11"/>
                  </a:lnTo>
                  <a:lnTo>
                    <a:pt x="101" y="19"/>
                  </a:lnTo>
                  <a:lnTo>
                    <a:pt x="109" y="29"/>
                  </a:lnTo>
                  <a:lnTo>
                    <a:pt x="115" y="40"/>
                  </a:lnTo>
                  <a:lnTo>
                    <a:pt x="117" y="52"/>
                  </a:lnTo>
                  <a:lnTo>
                    <a:pt x="119" y="65"/>
                  </a:lnTo>
                  <a:lnTo>
                    <a:pt x="113" y="92"/>
                  </a:lnTo>
                  <a:lnTo>
                    <a:pt x="107" y="104"/>
                  </a:lnTo>
                  <a:lnTo>
                    <a:pt x="99" y="115"/>
                  </a:lnTo>
                  <a:lnTo>
                    <a:pt x="89" y="121"/>
                  </a:lnTo>
                  <a:lnTo>
                    <a:pt x="78" y="127"/>
                  </a:lnTo>
                  <a:lnTo>
                    <a:pt x="66" y="130"/>
                  </a:lnTo>
                  <a:lnTo>
                    <a:pt x="53" y="130"/>
                  </a:lnTo>
                  <a:lnTo>
                    <a:pt x="41" y="128"/>
                  </a:lnTo>
                  <a:lnTo>
                    <a:pt x="31" y="127"/>
                  </a:lnTo>
                  <a:lnTo>
                    <a:pt x="14" y="116"/>
                  </a:lnTo>
                  <a:lnTo>
                    <a:pt x="8" y="110"/>
                  </a:lnTo>
                  <a:lnTo>
                    <a:pt x="2" y="101"/>
                  </a:lnTo>
                  <a:lnTo>
                    <a:pt x="0" y="91"/>
                  </a:lnTo>
                  <a:lnTo>
                    <a:pt x="0" y="81"/>
                  </a:lnTo>
                  <a:lnTo>
                    <a:pt x="95" y="82"/>
                  </a:lnTo>
                  <a:close/>
                  <a:moveTo>
                    <a:pt x="95" y="89"/>
                  </a:moveTo>
                  <a:lnTo>
                    <a:pt x="31" y="87"/>
                  </a:lnTo>
                  <a:lnTo>
                    <a:pt x="33" y="98"/>
                  </a:lnTo>
                  <a:lnTo>
                    <a:pt x="33" y="104"/>
                  </a:lnTo>
                  <a:lnTo>
                    <a:pt x="39" y="111"/>
                  </a:lnTo>
                  <a:lnTo>
                    <a:pt x="45" y="116"/>
                  </a:lnTo>
                  <a:lnTo>
                    <a:pt x="53" y="120"/>
                  </a:lnTo>
                  <a:lnTo>
                    <a:pt x="60" y="121"/>
                  </a:lnTo>
                  <a:lnTo>
                    <a:pt x="72" y="120"/>
                  </a:lnTo>
                  <a:lnTo>
                    <a:pt x="84" y="113"/>
                  </a:lnTo>
                  <a:lnTo>
                    <a:pt x="91" y="103"/>
                  </a:lnTo>
                  <a:lnTo>
                    <a:pt x="95" y="96"/>
                  </a:lnTo>
                  <a:lnTo>
                    <a:pt x="95" y="89"/>
                  </a:lnTo>
                  <a:close/>
                </a:path>
              </a:pathLst>
            </a:custGeom>
            <a:solidFill>
              <a:srgbClr val="000000"/>
            </a:solidFill>
            <a:ln w="9525">
              <a:solidFill>
                <a:srgbClr val="000000"/>
              </a:solidFill>
              <a:prstDash val="solid"/>
              <a:round/>
              <a:headEnd/>
              <a:tailEnd/>
            </a:ln>
          </p:spPr>
          <p:txBody>
            <a:bodyPr/>
            <a:lstStyle/>
            <a:p>
              <a:endParaRPr lang="en-US"/>
            </a:p>
          </p:txBody>
        </p:sp>
        <p:sp>
          <p:nvSpPr>
            <p:cNvPr id="26970" name="Freeform 414"/>
            <p:cNvSpPr>
              <a:spLocks/>
            </p:cNvSpPr>
            <p:nvPr/>
          </p:nvSpPr>
          <p:spPr bwMode="auto">
            <a:xfrm>
              <a:off x="2601" y="3790"/>
              <a:ext cx="118" cy="68"/>
            </a:xfrm>
            <a:custGeom>
              <a:avLst/>
              <a:gdLst>
                <a:gd name="T0" fmla="*/ 177 w 237"/>
                <a:gd name="T1" fmla="*/ 116 h 136"/>
                <a:gd name="T2" fmla="*/ 165 w 237"/>
                <a:gd name="T3" fmla="*/ 124 h 136"/>
                <a:gd name="T4" fmla="*/ 150 w 237"/>
                <a:gd name="T5" fmla="*/ 131 h 136"/>
                <a:gd name="T6" fmla="*/ 134 w 237"/>
                <a:gd name="T7" fmla="*/ 133 h 136"/>
                <a:gd name="T8" fmla="*/ 113 w 237"/>
                <a:gd name="T9" fmla="*/ 126 h 136"/>
                <a:gd name="T10" fmla="*/ 101 w 237"/>
                <a:gd name="T11" fmla="*/ 106 h 136"/>
                <a:gd name="T12" fmla="*/ 72 w 237"/>
                <a:gd name="T13" fmla="*/ 126 h 136"/>
                <a:gd name="T14" fmla="*/ 51 w 237"/>
                <a:gd name="T15" fmla="*/ 129 h 136"/>
                <a:gd name="T16" fmla="*/ 31 w 237"/>
                <a:gd name="T17" fmla="*/ 123 h 136"/>
                <a:gd name="T18" fmla="*/ 18 w 237"/>
                <a:gd name="T19" fmla="*/ 106 h 136"/>
                <a:gd name="T20" fmla="*/ 16 w 237"/>
                <a:gd name="T21" fmla="*/ 90 h 136"/>
                <a:gd name="T22" fmla="*/ 20 w 237"/>
                <a:gd name="T23" fmla="*/ 29 h 136"/>
                <a:gd name="T24" fmla="*/ 20 w 237"/>
                <a:gd name="T25" fmla="*/ 15 h 136"/>
                <a:gd name="T26" fmla="*/ 14 w 237"/>
                <a:gd name="T27" fmla="*/ 8 h 136"/>
                <a:gd name="T28" fmla="*/ 0 w 237"/>
                <a:gd name="T29" fmla="*/ 5 h 136"/>
                <a:gd name="T30" fmla="*/ 70 w 237"/>
                <a:gd name="T31" fmla="*/ 3 h 136"/>
                <a:gd name="T32" fmla="*/ 66 w 237"/>
                <a:gd name="T33" fmla="*/ 8 h 136"/>
                <a:gd name="T34" fmla="*/ 53 w 237"/>
                <a:gd name="T35" fmla="*/ 10 h 136"/>
                <a:gd name="T36" fmla="*/ 47 w 237"/>
                <a:gd name="T37" fmla="*/ 17 h 136"/>
                <a:gd name="T38" fmla="*/ 45 w 237"/>
                <a:gd name="T39" fmla="*/ 31 h 136"/>
                <a:gd name="T40" fmla="*/ 41 w 237"/>
                <a:gd name="T41" fmla="*/ 97 h 136"/>
                <a:gd name="T42" fmla="*/ 53 w 237"/>
                <a:gd name="T43" fmla="*/ 112 h 136"/>
                <a:gd name="T44" fmla="*/ 72 w 237"/>
                <a:gd name="T45" fmla="*/ 114 h 136"/>
                <a:gd name="T46" fmla="*/ 90 w 237"/>
                <a:gd name="T47" fmla="*/ 107 h 136"/>
                <a:gd name="T48" fmla="*/ 101 w 237"/>
                <a:gd name="T49" fmla="*/ 97 h 136"/>
                <a:gd name="T50" fmla="*/ 105 w 237"/>
                <a:gd name="T51" fmla="*/ 34 h 136"/>
                <a:gd name="T52" fmla="*/ 103 w 237"/>
                <a:gd name="T53" fmla="*/ 17 h 136"/>
                <a:gd name="T54" fmla="*/ 97 w 237"/>
                <a:gd name="T55" fmla="*/ 12 h 136"/>
                <a:gd name="T56" fmla="*/ 84 w 237"/>
                <a:gd name="T57" fmla="*/ 10 h 136"/>
                <a:gd name="T58" fmla="*/ 154 w 237"/>
                <a:gd name="T59" fmla="*/ 8 h 136"/>
                <a:gd name="T60" fmla="*/ 144 w 237"/>
                <a:gd name="T61" fmla="*/ 14 h 136"/>
                <a:gd name="T62" fmla="*/ 134 w 237"/>
                <a:gd name="T63" fmla="*/ 17 h 136"/>
                <a:gd name="T64" fmla="*/ 130 w 237"/>
                <a:gd name="T65" fmla="*/ 24 h 136"/>
                <a:gd name="T66" fmla="*/ 128 w 237"/>
                <a:gd name="T67" fmla="*/ 34 h 136"/>
                <a:gd name="T68" fmla="*/ 126 w 237"/>
                <a:gd name="T69" fmla="*/ 100 h 136"/>
                <a:gd name="T70" fmla="*/ 134 w 237"/>
                <a:gd name="T71" fmla="*/ 114 h 136"/>
                <a:gd name="T72" fmla="*/ 148 w 237"/>
                <a:gd name="T73" fmla="*/ 119 h 136"/>
                <a:gd name="T74" fmla="*/ 163 w 237"/>
                <a:gd name="T75" fmla="*/ 116 h 136"/>
                <a:gd name="T76" fmla="*/ 185 w 237"/>
                <a:gd name="T77" fmla="*/ 104 h 136"/>
                <a:gd name="T78" fmla="*/ 189 w 237"/>
                <a:gd name="T79" fmla="*/ 27 h 136"/>
                <a:gd name="T80" fmla="*/ 187 w 237"/>
                <a:gd name="T81" fmla="*/ 19 h 136"/>
                <a:gd name="T82" fmla="*/ 177 w 237"/>
                <a:gd name="T83" fmla="*/ 15 h 136"/>
                <a:gd name="T84" fmla="*/ 167 w 237"/>
                <a:gd name="T85" fmla="*/ 8 h 136"/>
                <a:gd name="T86" fmla="*/ 237 w 237"/>
                <a:gd name="T87" fmla="*/ 17 h 136"/>
                <a:gd name="T88" fmla="*/ 224 w 237"/>
                <a:gd name="T89" fmla="*/ 19 h 136"/>
                <a:gd name="T90" fmla="*/ 218 w 237"/>
                <a:gd name="T91" fmla="*/ 24 h 136"/>
                <a:gd name="T92" fmla="*/ 214 w 237"/>
                <a:gd name="T93" fmla="*/ 39 h 136"/>
                <a:gd name="T94" fmla="*/ 210 w 237"/>
                <a:gd name="T95" fmla="*/ 94 h 136"/>
                <a:gd name="T96" fmla="*/ 210 w 237"/>
                <a:gd name="T97" fmla="*/ 112 h 136"/>
                <a:gd name="T98" fmla="*/ 214 w 237"/>
                <a:gd name="T99" fmla="*/ 118 h 136"/>
                <a:gd name="T100" fmla="*/ 220 w 237"/>
                <a:gd name="T101" fmla="*/ 119 h 136"/>
                <a:gd name="T102" fmla="*/ 230 w 237"/>
                <a:gd name="T103" fmla="*/ 119 h 136"/>
                <a:gd name="T104" fmla="*/ 189 w 237"/>
                <a:gd name="T105" fmla="*/ 136 h 136"/>
                <a:gd name="T106" fmla="*/ 185 w 237"/>
                <a:gd name="T107" fmla="*/ 111 h 1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7"/>
                <a:gd name="T163" fmla="*/ 0 h 136"/>
                <a:gd name="T164" fmla="*/ 237 w 237"/>
                <a:gd name="T165" fmla="*/ 136 h 1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7" h="136">
                  <a:moveTo>
                    <a:pt x="185" y="111"/>
                  </a:moveTo>
                  <a:lnTo>
                    <a:pt x="177" y="116"/>
                  </a:lnTo>
                  <a:lnTo>
                    <a:pt x="171" y="121"/>
                  </a:lnTo>
                  <a:lnTo>
                    <a:pt x="165" y="124"/>
                  </a:lnTo>
                  <a:lnTo>
                    <a:pt x="158" y="128"/>
                  </a:lnTo>
                  <a:lnTo>
                    <a:pt x="150" y="131"/>
                  </a:lnTo>
                  <a:lnTo>
                    <a:pt x="142" y="133"/>
                  </a:lnTo>
                  <a:lnTo>
                    <a:pt x="134" y="133"/>
                  </a:lnTo>
                  <a:lnTo>
                    <a:pt x="123" y="131"/>
                  </a:lnTo>
                  <a:lnTo>
                    <a:pt x="113" y="126"/>
                  </a:lnTo>
                  <a:lnTo>
                    <a:pt x="105" y="118"/>
                  </a:lnTo>
                  <a:lnTo>
                    <a:pt x="101" y="106"/>
                  </a:lnTo>
                  <a:lnTo>
                    <a:pt x="86" y="119"/>
                  </a:lnTo>
                  <a:lnTo>
                    <a:pt x="72" y="126"/>
                  </a:lnTo>
                  <a:lnTo>
                    <a:pt x="62" y="128"/>
                  </a:lnTo>
                  <a:lnTo>
                    <a:pt x="51" y="129"/>
                  </a:lnTo>
                  <a:lnTo>
                    <a:pt x="41" y="128"/>
                  </a:lnTo>
                  <a:lnTo>
                    <a:pt x="31" y="123"/>
                  </a:lnTo>
                  <a:lnTo>
                    <a:pt x="23" y="116"/>
                  </a:lnTo>
                  <a:lnTo>
                    <a:pt x="18" y="106"/>
                  </a:lnTo>
                  <a:lnTo>
                    <a:pt x="16" y="97"/>
                  </a:lnTo>
                  <a:lnTo>
                    <a:pt x="16" y="90"/>
                  </a:lnTo>
                  <a:lnTo>
                    <a:pt x="16" y="82"/>
                  </a:lnTo>
                  <a:lnTo>
                    <a:pt x="20" y="29"/>
                  </a:lnTo>
                  <a:lnTo>
                    <a:pt x="20" y="19"/>
                  </a:lnTo>
                  <a:lnTo>
                    <a:pt x="20" y="15"/>
                  </a:lnTo>
                  <a:lnTo>
                    <a:pt x="20" y="14"/>
                  </a:lnTo>
                  <a:lnTo>
                    <a:pt x="14" y="8"/>
                  </a:lnTo>
                  <a:lnTo>
                    <a:pt x="8" y="7"/>
                  </a:lnTo>
                  <a:lnTo>
                    <a:pt x="0" y="5"/>
                  </a:lnTo>
                  <a:lnTo>
                    <a:pt x="0" y="0"/>
                  </a:lnTo>
                  <a:lnTo>
                    <a:pt x="70" y="3"/>
                  </a:lnTo>
                  <a:lnTo>
                    <a:pt x="68" y="8"/>
                  </a:lnTo>
                  <a:lnTo>
                    <a:pt x="66" y="8"/>
                  </a:lnTo>
                  <a:lnTo>
                    <a:pt x="58" y="8"/>
                  </a:lnTo>
                  <a:lnTo>
                    <a:pt x="53" y="10"/>
                  </a:lnTo>
                  <a:lnTo>
                    <a:pt x="49" y="14"/>
                  </a:lnTo>
                  <a:lnTo>
                    <a:pt x="47" y="17"/>
                  </a:lnTo>
                  <a:lnTo>
                    <a:pt x="47" y="22"/>
                  </a:lnTo>
                  <a:lnTo>
                    <a:pt x="45" y="31"/>
                  </a:lnTo>
                  <a:lnTo>
                    <a:pt x="41" y="83"/>
                  </a:lnTo>
                  <a:lnTo>
                    <a:pt x="41" y="97"/>
                  </a:lnTo>
                  <a:lnTo>
                    <a:pt x="45" y="104"/>
                  </a:lnTo>
                  <a:lnTo>
                    <a:pt x="53" y="112"/>
                  </a:lnTo>
                  <a:lnTo>
                    <a:pt x="62" y="114"/>
                  </a:lnTo>
                  <a:lnTo>
                    <a:pt x="72" y="114"/>
                  </a:lnTo>
                  <a:lnTo>
                    <a:pt x="80" y="111"/>
                  </a:lnTo>
                  <a:lnTo>
                    <a:pt x="90" y="107"/>
                  </a:lnTo>
                  <a:lnTo>
                    <a:pt x="99" y="99"/>
                  </a:lnTo>
                  <a:lnTo>
                    <a:pt x="101" y="97"/>
                  </a:lnTo>
                  <a:lnTo>
                    <a:pt x="101" y="92"/>
                  </a:lnTo>
                  <a:lnTo>
                    <a:pt x="105" y="34"/>
                  </a:lnTo>
                  <a:lnTo>
                    <a:pt x="105" y="24"/>
                  </a:lnTo>
                  <a:lnTo>
                    <a:pt x="103" y="17"/>
                  </a:lnTo>
                  <a:lnTo>
                    <a:pt x="101" y="15"/>
                  </a:lnTo>
                  <a:lnTo>
                    <a:pt x="97" y="12"/>
                  </a:lnTo>
                  <a:lnTo>
                    <a:pt x="92" y="10"/>
                  </a:lnTo>
                  <a:lnTo>
                    <a:pt x="84" y="10"/>
                  </a:lnTo>
                  <a:lnTo>
                    <a:pt x="84" y="5"/>
                  </a:lnTo>
                  <a:lnTo>
                    <a:pt x="154" y="8"/>
                  </a:lnTo>
                  <a:lnTo>
                    <a:pt x="154" y="14"/>
                  </a:lnTo>
                  <a:lnTo>
                    <a:pt x="144" y="14"/>
                  </a:lnTo>
                  <a:lnTo>
                    <a:pt x="138" y="15"/>
                  </a:lnTo>
                  <a:lnTo>
                    <a:pt x="134" y="17"/>
                  </a:lnTo>
                  <a:lnTo>
                    <a:pt x="130" y="22"/>
                  </a:lnTo>
                  <a:lnTo>
                    <a:pt x="130" y="24"/>
                  </a:lnTo>
                  <a:lnTo>
                    <a:pt x="130" y="25"/>
                  </a:lnTo>
                  <a:lnTo>
                    <a:pt x="128" y="34"/>
                  </a:lnTo>
                  <a:lnTo>
                    <a:pt x="126" y="87"/>
                  </a:lnTo>
                  <a:lnTo>
                    <a:pt x="126" y="100"/>
                  </a:lnTo>
                  <a:lnTo>
                    <a:pt x="130" y="109"/>
                  </a:lnTo>
                  <a:lnTo>
                    <a:pt x="134" y="114"/>
                  </a:lnTo>
                  <a:lnTo>
                    <a:pt x="138" y="116"/>
                  </a:lnTo>
                  <a:lnTo>
                    <a:pt x="148" y="119"/>
                  </a:lnTo>
                  <a:lnTo>
                    <a:pt x="156" y="118"/>
                  </a:lnTo>
                  <a:lnTo>
                    <a:pt x="163" y="116"/>
                  </a:lnTo>
                  <a:lnTo>
                    <a:pt x="175" y="111"/>
                  </a:lnTo>
                  <a:lnTo>
                    <a:pt x="185" y="104"/>
                  </a:lnTo>
                  <a:lnTo>
                    <a:pt x="189" y="37"/>
                  </a:lnTo>
                  <a:lnTo>
                    <a:pt x="189" y="27"/>
                  </a:lnTo>
                  <a:lnTo>
                    <a:pt x="189" y="22"/>
                  </a:lnTo>
                  <a:lnTo>
                    <a:pt x="187" y="19"/>
                  </a:lnTo>
                  <a:lnTo>
                    <a:pt x="183" y="17"/>
                  </a:lnTo>
                  <a:lnTo>
                    <a:pt x="177" y="15"/>
                  </a:lnTo>
                  <a:lnTo>
                    <a:pt x="167" y="14"/>
                  </a:lnTo>
                  <a:lnTo>
                    <a:pt x="167" y="8"/>
                  </a:lnTo>
                  <a:lnTo>
                    <a:pt x="237" y="12"/>
                  </a:lnTo>
                  <a:lnTo>
                    <a:pt x="237" y="17"/>
                  </a:lnTo>
                  <a:lnTo>
                    <a:pt x="228" y="17"/>
                  </a:lnTo>
                  <a:lnTo>
                    <a:pt x="224" y="19"/>
                  </a:lnTo>
                  <a:lnTo>
                    <a:pt x="220" y="20"/>
                  </a:lnTo>
                  <a:lnTo>
                    <a:pt x="218" y="24"/>
                  </a:lnTo>
                  <a:lnTo>
                    <a:pt x="216" y="29"/>
                  </a:lnTo>
                  <a:lnTo>
                    <a:pt x="214" y="39"/>
                  </a:lnTo>
                  <a:lnTo>
                    <a:pt x="212" y="85"/>
                  </a:lnTo>
                  <a:lnTo>
                    <a:pt x="210" y="94"/>
                  </a:lnTo>
                  <a:lnTo>
                    <a:pt x="210" y="102"/>
                  </a:lnTo>
                  <a:lnTo>
                    <a:pt x="210" y="112"/>
                  </a:lnTo>
                  <a:lnTo>
                    <a:pt x="212" y="116"/>
                  </a:lnTo>
                  <a:lnTo>
                    <a:pt x="214" y="118"/>
                  </a:lnTo>
                  <a:lnTo>
                    <a:pt x="218" y="119"/>
                  </a:lnTo>
                  <a:lnTo>
                    <a:pt x="220" y="119"/>
                  </a:lnTo>
                  <a:lnTo>
                    <a:pt x="226" y="119"/>
                  </a:lnTo>
                  <a:lnTo>
                    <a:pt x="230" y="119"/>
                  </a:lnTo>
                  <a:lnTo>
                    <a:pt x="231" y="123"/>
                  </a:lnTo>
                  <a:lnTo>
                    <a:pt x="189" y="136"/>
                  </a:lnTo>
                  <a:lnTo>
                    <a:pt x="183" y="136"/>
                  </a:lnTo>
                  <a:lnTo>
                    <a:pt x="185" y="111"/>
                  </a:lnTo>
                  <a:close/>
                </a:path>
              </a:pathLst>
            </a:custGeom>
            <a:solidFill>
              <a:srgbClr val="000000"/>
            </a:solidFill>
            <a:ln w="9525">
              <a:solidFill>
                <a:srgbClr val="000000"/>
              </a:solidFill>
              <a:prstDash val="solid"/>
              <a:round/>
              <a:headEnd/>
              <a:tailEnd/>
            </a:ln>
          </p:spPr>
          <p:txBody>
            <a:bodyPr/>
            <a:lstStyle/>
            <a:p>
              <a:endParaRPr lang="en-US"/>
            </a:p>
          </p:txBody>
        </p:sp>
        <p:sp>
          <p:nvSpPr>
            <p:cNvPr id="26971" name="Freeform 415"/>
            <p:cNvSpPr>
              <a:spLocks/>
            </p:cNvSpPr>
            <p:nvPr/>
          </p:nvSpPr>
          <p:spPr bwMode="auto">
            <a:xfrm>
              <a:off x="2543" y="3784"/>
              <a:ext cx="55" cy="65"/>
            </a:xfrm>
            <a:custGeom>
              <a:avLst/>
              <a:gdLst>
                <a:gd name="T0" fmla="*/ 8 w 109"/>
                <a:gd name="T1" fmla="*/ 80 h 130"/>
                <a:gd name="T2" fmla="*/ 16 w 109"/>
                <a:gd name="T3" fmla="*/ 99 h 130"/>
                <a:gd name="T4" fmla="*/ 24 w 109"/>
                <a:gd name="T5" fmla="*/ 111 h 130"/>
                <a:gd name="T6" fmla="*/ 45 w 109"/>
                <a:gd name="T7" fmla="*/ 121 h 130"/>
                <a:gd name="T8" fmla="*/ 63 w 109"/>
                <a:gd name="T9" fmla="*/ 119 h 130"/>
                <a:gd name="T10" fmla="*/ 70 w 109"/>
                <a:gd name="T11" fmla="*/ 109 h 130"/>
                <a:gd name="T12" fmla="*/ 68 w 109"/>
                <a:gd name="T13" fmla="*/ 95 h 130"/>
                <a:gd name="T14" fmla="*/ 53 w 109"/>
                <a:gd name="T15" fmla="*/ 82 h 130"/>
                <a:gd name="T16" fmla="*/ 20 w 109"/>
                <a:gd name="T17" fmla="*/ 60 h 130"/>
                <a:gd name="T18" fmla="*/ 8 w 109"/>
                <a:gd name="T19" fmla="*/ 39 h 130"/>
                <a:gd name="T20" fmla="*/ 16 w 109"/>
                <a:gd name="T21" fmla="*/ 15 h 130"/>
                <a:gd name="T22" fmla="*/ 45 w 109"/>
                <a:gd name="T23" fmla="*/ 0 h 130"/>
                <a:gd name="T24" fmla="*/ 76 w 109"/>
                <a:gd name="T25" fmla="*/ 3 h 130"/>
                <a:gd name="T26" fmla="*/ 94 w 109"/>
                <a:gd name="T27" fmla="*/ 10 h 130"/>
                <a:gd name="T28" fmla="*/ 102 w 109"/>
                <a:gd name="T29" fmla="*/ 10 h 130"/>
                <a:gd name="T30" fmla="*/ 109 w 109"/>
                <a:gd name="T31" fmla="*/ 9 h 130"/>
                <a:gd name="T32" fmla="*/ 96 w 109"/>
                <a:gd name="T33" fmla="*/ 51 h 130"/>
                <a:gd name="T34" fmla="*/ 86 w 109"/>
                <a:gd name="T35" fmla="*/ 20 h 130"/>
                <a:gd name="T36" fmla="*/ 61 w 109"/>
                <a:gd name="T37" fmla="*/ 7 h 130"/>
                <a:gd name="T38" fmla="*/ 43 w 109"/>
                <a:gd name="T39" fmla="*/ 10 h 130"/>
                <a:gd name="T40" fmla="*/ 33 w 109"/>
                <a:gd name="T41" fmla="*/ 22 h 130"/>
                <a:gd name="T42" fmla="*/ 37 w 109"/>
                <a:gd name="T43" fmla="*/ 37 h 130"/>
                <a:gd name="T44" fmla="*/ 47 w 109"/>
                <a:gd name="T45" fmla="*/ 46 h 130"/>
                <a:gd name="T46" fmla="*/ 72 w 109"/>
                <a:gd name="T47" fmla="*/ 65 h 130"/>
                <a:gd name="T48" fmla="*/ 88 w 109"/>
                <a:gd name="T49" fmla="*/ 80 h 130"/>
                <a:gd name="T50" fmla="*/ 92 w 109"/>
                <a:gd name="T51" fmla="*/ 101 h 130"/>
                <a:gd name="T52" fmla="*/ 74 w 109"/>
                <a:gd name="T53" fmla="*/ 123 h 130"/>
                <a:gd name="T54" fmla="*/ 59 w 109"/>
                <a:gd name="T55" fmla="*/ 130 h 130"/>
                <a:gd name="T56" fmla="*/ 33 w 109"/>
                <a:gd name="T57" fmla="*/ 126 h 130"/>
                <a:gd name="T58" fmla="*/ 16 w 109"/>
                <a:gd name="T59" fmla="*/ 121 h 130"/>
                <a:gd name="T60" fmla="*/ 12 w 109"/>
                <a:gd name="T61" fmla="*/ 119 h 130"/>
                <a:gd name="T62" fmla="*/ 8 w 109"/>
                <a:gd name="T63" fmla="*/ 121 h 130"/>
                <a:gd name="T64" fmla="*/ 0 w 109"/>
                <a:gd name="T65" fmla="*/ 123 h 13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9"/>
                <a:gd name="T100" fmla="*/ 0 h 130"/>
                <a:gd name="T101" fmla="*/ 109 w 109"/>
                <a:gd name="T102" fmla="*/ 130 h 13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9" h="130">
                  <a:moveTo>
                    <a:pt x="0" y="123"/>
                  </a:moveTo>
                  <a:lnTo>
                    <a:pt x="8" y="80"/>
                  </a:lnTo>
                  <a:lnTo>
                    <a:pt x="14" y="82"/>
                  </a:lnTo>
                  <a:lnTo>
                    <a:pt x="16" y="99"/>
                  </a:lnTo>
                  <a:lnTo>
                    <a:pt x="20" y="106"/>
                  </a:lnTo>
                  <a:lnTo>
                    <a:pt x="24" y="111"/>
                  </a:lnTo>
                  <a:lnTo>
                    <a:pt x="32" y="118"/>
                  </a:lnTo>
                  <a:lnTo>
                    <a:pt x="45" y="121"/>
                  </a:lnTo>
                  <a:lnTo>
                    <a:pt x="55" y="121"/>
                  </a:lnTo>
                  <a:lnTo>
                    <a:pt x="63" y="119"/>
                  </a:lnTo>
                  <a:lnTo>
                    <a:pt x="68" y="114"/>
                  </a:lnTo>
                  <a:lnTo>
                    <a:pt x="70" y="109"/>
                  </a:lnTo>
                  <a:lnTo>
                    <a:pt x="70" y="102"/>
                  </a:lnTo>
                  <a:lnTo>
                    <a:pt x="68" y="95"/>
                  </a:lnTo>
                  <a:lnTo>
                    <a:pt x="63" y="89"/>
                  </a:lnTo>
                  <a:lnTo>
                    <a:pt x="53" y="82"/>
                  </a:lnTo>
                  <a:lnTo>
                    <a:pt x="32" y="68"/>
                  </a:lnTo>
                  <a:lnTo>
                    <a:pt x="20" y="60"/>
                  </a:lnTo>
                  <a:lnTo>
                    <a:pt x="12" y="49"/>
                  </a:lnTo>
                  <a:lnTo>
                    <a:pt x="8" y="39"/>
                  </a:lnTo>
                  <a:lnTo>
                    <a:pt x="8" y="29"/>
                  </a:lnTo>
                  <a:lnTo>
                    <a:pt x="16" y="15"/>
                  </a:lnTo>
                  <a:lnTo>
                    <a:pt x="28" y="5"/>
                  </a:lnTo>
                  <a:lnTo>
                    <a:pt x="45" y="0"/>
                  </a:lnTo>
                  <a:lnTo>
                    <a:pt x="63" y="0"/>
                  </a:lnTo>
                  <a:lnTo>
                    <a:pt x="76" y="3"/>
                  </a:lnTo>
                  <a:lnTo>
                    <a:pt x="90" y="9"/>
                  </a:lnTo>
                  <a:lnTo>
                    <a:pt x="94" y="10"/>
                  </a:lnTo>
                  <a:lnTo>
                    <a:pt x="98" y="10"/>
                  </a:lnTo>
                  <a:lnTo>
                    <a:pt x="102" y="10"/>
                  </a:lnTo>
                  <a:lnTo>
                    <a:pt x="105" y="9"/>
                  </a:lnTo>
                  <a:lnTo>
                    <a:pt x="109" y="9"/>
                  </a:lnTo>
                  <a:lnTo>
                    <a:pt x="102" y="53"/>
                  </a:lnTo>
                  <a:lnTo>
                    <a:pt x="96" y="51"/>
                  </a:lnTo>
                  <a:lnTo>
                    <a:pt x="94" y="34"/>
                  </a:lnTo>
                  <a:lnTo>
                    <a:pt x="86" y="20"/>
                  </a:lnTo>
                  <a:lnTo>
                    <a:pt x="74" y="12"/>
                  </a:lnTo>
                  <a:lnTo>
                    <a:pt x="61" y="7"/>
                  </a:lnTo>
                  <a:lnTo>
                    <a:pt x="51" y="7"/>
                  </a:lnTo>
                  <a:lnTo>
                    <a:pt x="43" y="10"/>
                  </a:lnTo>
                  <a:lnTo>
                    <a:pt x="37" y="15"/>
                  </a:lnTo>
                  <a:lnTo>
                    <a:pt x="33" y="22"/>
                  </a:lnTo>
                  <a:lnTo>
                    <a:pt x="33" y="31"/>
                  </a:lnTo>
                  <a:lnTo>
                    <a:pt x="37" y="37"/>
                  </a:lnTo>
                  <a:lnTo>
                    <a:pt x="41" y="41"/>
                  </a:lnTo>
                  <a:lnTo>
                    <a:pt x="47" y="46"/>
                  </a:lnTo>
                  <a:lnTo>
                    <a:pt x="63" y="58"/>
                  </a:lnTo>
                  <a:lnTo>
                    <a:pt x="72" y="65"/>
                  </a:lnTo>
                  <a:lnTo>
                    <a:pt x="78" y="72"/>
                  </a:lnTo>
                  <a:lnTo>
                    <a:pt x="88" y="80"/>
                  </a:lnTo>
                  <a:lnTo>
                    <a:pt x="92" y="90"/>
                  </a:lnTo>
                  <a:lnTo>
                    <a:pt x="92" y="101"/>
                  </a:lnTo>
                  <a:lnTo>
                    <a:pt x="86" y="114"/>
                  </a:lnTo>
                  <a:lnTo>
                    <a:pt x="74" y="123"/>
                  </a:lnTo>
                  <a:lnTo>
                    <a:pt x="67" y="126"/>
                  </a:lnTo>
                  <a:lnTo>
                    <a:pt x="59" y="130"/>
                  </a:lnTo>
                  <a:lnTo>
                    <a:pt x="41" y="130"/>
                  </a:lnTo>
                  <a:lnTo>
                    <a:pt x="33" y="126"/>
                  </a:lnTo>
                  <a:lnTo>
                    <a:pt x="24" y="123"/>
                  </a:lnTo>
                  <a:lnTo>
                    <a:pt x="16" y="121"/>
                  </a:lnTo>
                  <a:lnTo>
                    <a:pt x="14" y="119"/>
                  </a:lnTo>
                  <a:lnTo>
                    <a:pt x="12" y="119"/>
                  </a:lnTo>
                  <a:lnTo>
                    <a:pt x="10" y="119"/>
                  </a:lnTo>
                  <a:lnTo>
                    <a:pt x="8" y="121"/>
                  </a:lnTo>
                  <a:lnTo>
                    <a:pt x="6" y="123"/>
                  </a:lnTo>
                  <a:lnTo>
                    <a:pt x="0" y="123"/>
                  </a:lnTo>
                  <a:close/>
                </a:path>
              </a:pathLst>
            </a:custGeom>
            <a:solidFill>
              <a:srgbClr val="000000"/>
            </a:solidFill>
            <a:ln w="9525">
              <a:solidFill>
                <a:srgbClr val="000000"/>
              </a:solidFill>
              <a:prstDash val="solid"/>
              <a:round/>
              <a:headEnd/>
              <a:tailEnd/>
            </a:ln>
          </p:spPr>
          <p:txBody>
            <a:bodyPr/>
            <a:lstStyle/>
            <a:p>
              <a:endParaRPr lang="en-US"/>
            </a:p>
          </p:txBody>
        </p:sp>
      </p:grpSp>
      <p:grpSp>
        <p:nvGrpSpPr>
          <p:cNvPr id="13" name="Group 416"/>
          <p:cNvGrpSpPr>
            <a:grpSpLocks/>
          </p:cNvGrpSpPr>
          <p:nvPr/>
        </p:nvGrpSpPr>
        <p:grpSpPr bwMode="auto">
          <a:xfrm>
            <a:off x="914400" y="2654300"/>
            <a:ext cx="315913" cy="949325"/>
            <a:chOff x="576" y="1672"/>
            <a:chExt cx="199" cy="598"/>
          </a:xfrm>
        </p:grpSpPr>
        <p:sp>
          <p:nvSpPr>
            <p:cNvPr id="26950" name="Freeform 417"/>
            <p:cNvSpPr>
              <a:spLocks/>
            </p:cNvSpPr>
            <p:nvPr/>
          </p:nvSpPr>
          <p:spPr bwMode="auto">
            <a:xfrm>
              <a:off x="576" y="2184"/>
              <a:ext cx="113" cy="86"/>
            </a:xfrm>
            <a:custGeom>
              <a:avLst/>
              <a:gdLst>
                <a:gd name="T0" fmla="*/ 105 w 225"/>
                <a:gd name="T1" fmla="*/ 109 h 172"/>
                <a:gd name="T2" fmla="*/ 95 w 225"/>
                <a:gd name="T3" fmla="*/ 58 h 172"/>
                <a:gd name="T4" fmla="*/ 89 w 225"/>
                <a:gd name="T5" fmla="*/ 51 h 172"/>
                <a:gd name="T6" fmla="*/ 80 w 225"/>
                <a:gd name="T7" fmla="*/ 46 h 172"/>
                <a:gd name="T8" fmla="*/ 64 w 225"/>
                <a:gd name="T9" fmla="*/ 41 h 172"/>
                <a:gd name="T10" fmla="*/ 136 w 225"/>
                <a:gd name="T11" fmla="*/ 38 h 172"/>
                <a:gd name="T12" fmla="*/ 118 w 225"/>
                <a:gd name="T13" fmla="*/ 41 h 172"/>
                <a:gd name="T14" fmla="*/ 113 w 225"/>
                <a:gd name="T15" fmla="*/ 46 h 172"/>
                <a:gd name="T16" fmla="*/ 109 w 225"/>
                <a:gd name="T17" fmla="*/ 60 h 172"/>
                <a:gd name="T18" fmla="*/ 116 w 225"/>
                <a:gd name="T19" fmla="*/ 108 h 172"/>
                <a:gd name="T20" fmla="*/ 194 w 225"/>
                <a:gd name="T21" fmla="*/ 99 h 172"/>
                <a:gd name="T22" fmla="*/ 198 w 225"/>
                <a:gd name="T23" fmla="*/ 97 h 172"/>
                <a:gd name="T24" fmla="*/ 204 w 225"/>
                <a:gd name="T25" fmla="*/ 89 h 172"/>
                <a:gd name="T26" fmla="*/ 198 w 225"/>
                <a:gd name="T27" fmla="*/ 51 h 172"/>
                <a:gd name="T28" fmla="*/ 194 w 225"/>
                <a:gd name="T29" fmla="*/ 34 h 172"/>
                <a:gd name="T30" fmla="*/ 188 w 225"/>
                <a:gd name="T31" fmla="*/ 24 h 172"/>
                <a:gd name="T32" fmla="*/ 175 w 225"/>
                <a:gd name="T33" fmla="*/ 15 h 172"/>
                <a:gd name="T34" fmla="*/ 149 w 225"/>
                <a:gd name="T35" fmla="*/ 5 h 172"/>
                <a:gd name="T36" fmla="*/ 202 w 225"/>
                <a:gd name="T37" fmla="*/ 9 h 172"/>
                <a:gd name="T38" fmla="*/ 219 w 225"/>
                <a:gd name="T39" fmla="*/ 147 h 172"/>
                <a:gd name="T40" fmla="*/ 216 w 225"/>
                <a:gd name="T41" fmla="*/ 135 h 172"/>
                <a:gd name="T42" fmla="*/ 210 w 225"/>
                <a:gd name="T43" fmla="*/ 126 h 172"/>
                <a:gd name="T44" fmla="*/ 202 w 225"/>
                <a:gd name="T45" fmla="*/ 125 h 172"/>
                <a:gd name="T46" fmla="*/ 184 w 225"/>
                <a:gd name="T47" fmla="*/ 126 h 172"/>
                <a:gd name="T48" fmla="*/ 43 w 225"/>
                <a:gd name="T49" fmla="*/ 143 h 172"/>
                <a:gd name="T50" fmla="*/ 31 w 225"/>
                <a:gd name="T51" fmla="*/ 147 h 172"/>
                <a:gd name="T52" fmla="*/ 25 w 225"/>
                <a:gd name="T53" fmla="*/ 155 h 172"/>
                <a:gd name="T54" fmla="*/ 27 w 225"/>
                <a:gd name="T55" fmla="*/ 171 h 172"/>
                <a:gd name="T56" fmla="*/ 0 w 225"/>
                <a:gd name="T57" fmla="*/ 34 h 172"/>
                <a:gd name="T58" fmla="*/ 45 w 225"/>
                <a:gd name="T59" fmla="*/ 33 h 172"/>
                <a:gd name="T60" fmla="*/ 23 w 225"/>
                <a:gd name="T61" fmla="*/ 41 h 172"/>
                <a:gd name="T62" fmla="*/ 15 w 225"/>
                <a:gd name="T63" fmla="*/ 51 h 172"/>
                <a:gd name="T64" fmla="*/ 15 w 225"/>
                <a:gd name="T65" fmla="*/ 70 h 1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5"/>
                <a:gd name="T100" fmla="*/ 0 h 172"/>
                <a:gd name="T101" fmla="*/ 225 w 225"/>
                <a:gd name="T102" fmla="*/ 172 h 17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5" h="172">
                  <a:moveTo>
                    <a:pt x="25" y="119"/>
                  </a:moveTo>
                  <a:lnTo>
                    <a:pt x="105" y="109"/>
                  </a:lnTo>
                  <a:lnTo>
                    <a:pt x="99" y="70"/>
                  </a:lnTo>
                  <a:lnTo>
                    <a:pt x="95" y="58"/>
                  </a:lnTo>
                  <a:lnTo>
                    <a:pt x="93" y="53"/>
                  </a:lnTo>
                  <a:lnTo>
                    <a:pt x="89" y="51"/>
                  </a:lnTo>
                  <a:lnTo>
                    <a:pt x="85" y="48"/>
                  </a:lnTo>
                  <a:lnTo>
                    <a:pt x="80" y="46"/>
                  </a:lnTo>
                  <a:lnTo>
                    <a:pt x="64" y="46"/>
                  </a:lnTo>
                  <a:lnTo>
                    <a:pt x="64" y="41"/>
                  </a:lnTo>
                  <a:lnTo>
                    <a:pt x="134" y="33"/>
                  </a:lnTo>
                  <a:lnTo>
                    <a:pt x="136" y="38"/>
                  </a:lnTo>
                  <a:lnTo>
                    <a:pt x="124" y="41"/>
                  </a:lnTo>
                  <a:lnTo>
                    <a:pt x="118" y="41"/>
                  </a:lnTo>
                  <a:lnTo>
                    <a:pt x="116" y="43"/>
                  </a:lnTo>
                  <a:lnTo>
                    <a:pt x="113" y="46"/>
                  </a:lnTo>
                  <a:lnTo>
                    <a:pt x="111" y="51"/>
                  </a:lnTo>
                  <a:lnTo>
                    <a:pt x="109" y="60"/>
                  </a:lnTo>
                  <a:lnTo>
                    <a:pt x="109" y="68"/>
                  </a:lnTo>
                  <a:lnTo>
                    <a:pt x="116" y="108"/>
                  </a:lnTo>
                  <a:lnTo>
                    <a:pt x="183" y="101"/>
                  </a:lnTo>
                  <a:lnTo>
                    <a:pt x="194" y="99"/>
                  </a:lnTo>
                  <a:lnTo>
                    <a:pt x="196" y="97"/>
                  </a:lnTo>
                  <a:lnTo>
                    <a:pt x="198" y="97"/>
                  </a:lnTo>
                  <a:lnTo>
                    <a:pt x="204" y="92"/>
                  </a:lnTo>
                  <a:lnTo>
                    <a:pt x="204" y="89"/>
                  </a:lnTo>
                  <a:lnTo>
                    <a:pt x="204" y="82"/>
                  </a:lnTo>
                  <a:lnTo>
                    <a:pt x="198" y="51"/>
                  </a:lnTo>
                  <a:lnTo>
                    <a:pt x="196" y="39"/>
                  </a:lnTo>
                  <a:lnTo>
                    <a:pt x="194" y="34"/>
                  </a:lnTo>
                  <a:lnTo>
                    <a:pt x="192" y="31"/>
                  </a:lnTo>
                  <a:lnTo>
                    <a:pt x="188" y="24"/>
                  </a:lnTo>
                  <a:lnTo>
                    <a:pt x="181" y="19"/>
                  </a:lnTo>
                  <a:lnTo>
                    <a:pt x="175" y="15"/>
                  </a:lnTo>
                  <a:lnTo>
                    <a:pt x="169" y="12"/>
                  </a:lnTo>
                  <a:lnTo>
                    <a:pt x="149" y="5"/>
                  </a:lnTo>
                  <a:lnTo>
                    <a:pt x="149" y="0"/>
                  </a:lnTo>
                  <a:lnTo>
                    <a:pt x="202" y="9"/>
                  </a:lnTo>
                  <a:lnTo>
                    <a:pt x="225" y="147"/>
                  </a:lnTo>
                  <a:lnTo>
                    <a:pt x="219" y="147"/>
                  </a:lnTo>
                  <a:lnTo>
                    <a:pt x="218" y="142"/>
                  </a:lnTo>
                  <a:lnTo>
                    <a:pt x="216" y="135"/>
                  </a:lnTo>
                  <a:lnTo>
                    <a:pt x="214" y="130"/>
                  </a:lnTo>
                  <a:lnTo>
                    <a:pt x="210" y="126"/>
                  </a:lnTo>
                  <a:lnTo>
                    <a:pt x="204" y="125"/>
                  </a:lnTo>
                  <a:lnTo>
                    <a:pt x="202" y="125"/>
                  </a:lnTo>
                  <a:lnTo>
                    <a:pt x="198" y="125"/>
                  </a:lnTo>
                  <a:lnTo>
                    <a:pt x="184" y="126"/>
                  </a:lnTo>
                  <a:lnTo>
                    <a:pt x="52" y="142"/>
                  </a:lnTo>
                  <a:lnTo>
                    <a:pt x="43" y="143"/>
                  </a:lnTo>
                  <a:lnTo>
                    <a:pt x="37" y="145"/>
                  </a:lnTo>
                  <a:lnTo>
                    <a:pt x="31" y="147"/>
                  </a:lnTo>
                  <a:lnTo>
                    <a:pt x="29" y="148"/>
                  </a:lnTo>
                  <a:lnTo>
                    <a:pt x="25" y="155"/>
                  </a:lnTo>
                  <a:lnTo>
                    <a:pt x="25" y="165"/>
                  </a:lnTo>
                  <a:lnTo>
                    <a:pt x="27" y="171"/>
                  </a:lnTo>
                  <a:lnTo>
                    <a:pt x="21" y="172"/>
                  </a:lnTo>
                  <a:lnTo>
                    <a:pt x="0" y="34"/>
                  </a:lnTo>
                  <a:lnTo>
                    <a:pt x="43" y="26"/>
                  </a:lnTo>
                  <a:lnTo>
                    <a:pt x="45" y="33"/>
                  </a:lnTo>
                  <a:lnTo>
                    <a:pt x="31" y="36"/>
                  </a:lnTo>
                  <a:lnTo>
                    <a:pt x="23" y="41"/>
                  </a:lnTo>
                  <a:lnTo>
                    <a:pt x="19" y="44"/>
                  </a:lnTo>
                  <a:lnTo>
                    <a:pt x="15" y="51"/>
                  </a:lnTo>
                  <a:lnTo>
                    <a:pt x="15" y="58"/>
                  </a:lnTo>
                  <a:lnTo>
                    <a:pt x="15" y="70"/>
                  </a:lnTo>
                  <a:lnTo>
                    <a:pt x="25" y="119"/>
                  </a:lnTo>
                  <a:close/>
                </a:path>
              </a:pathLst>
            </a:custGeom>
            <a:solidFill>
              <a:srgbClr val="000000"/>
            </a:solidFill>
            <a:ln w="9525">
              <a:solidFill>
                <a:srgbClr val="000000"/>
              </a:solidFill>
              <a:prstDash val="solid"/>
              <a:round/>
              <a:headEnd/>
              <a:tailEnd/>
            </a:ln>
          </p:spPr>
          <p:txBody>
            <a:bodyPr/>
            <a:lstStyle/>
            <a:p>
              <a:endParaRPr lang="en-US"/>
            </a:p>
          </p:txBody>
        </p:sp>
        <p:sp>
          <p:nvSpPr>
            <p:cNvPr id="26951" name="Freeform 418"/>
            <p:cNvSpPr>
              <a:spLocks/>
            </p:cNvSpPr>
            <p:nvPr/>
          </p:nvSpPr>
          <p:spPr bwMode="auto">
            <a:xfrm>
              <a:off x="605" y="2126"/>
              <a:ext cx="74" cy="52"/>
            </a:xfrm>
            <a:custGeom>
              <a:avLst/>
              <a:gdLst>
                <a:gd name="T0" fmla="*/ 90 w 148"/>
                <a:gd name="T1" fmla="*/ 0 h 104"/>
                <a:gd name="T2" fmla="*/ 103 w 148"/>
                <a:gd name="T3" fmla="*/ 4 h 104"/>
                <a:gd name="T4" fmla="*/ 115 w 148"/>
                <a:gd name="T5" fmla="*/ 7 h 104"/>
                <a:gd name="T6" fmla="*/ 132 w 148"/>
                <a:gd name="T7" fmla="*/ 19 h 104"/>
                <a:gd name="T8" fmla="*/ 144 w 148"/>
                <a:gd name="T9" fmla="*/ 34 h 104"/>
                <a:gd name="T10" fmla="*/ 146 w 148"/>
                <a:gd name="T11" fmla="*/ 43 h 104"/>
                <a:gd name="T12" fmla="*/ 148 w 148"/>
                <a:gd name="T13" fmla="*/ 51 h 104"/>
                <a:gd name="T14" fmla="*/ 146 w 148"/>
                <a:gd name="T15" fmla="*/ 62 h 104"/>
                <a:gd name="T16" fmla="*/ 144 w 148"/>
                <a:gd name="T17" fmla="*/ 70 h 104"/>
                <a:gd name="T18" fmla="*/ 138 w 148"/>
                <a:gd name="T19" fmla="*/ 79 h 104"/>
                <a:gd name="T20" fmla="*/ 128 w 148"/>
                <a:gd name="T21" fmla="*/ 87 h 104"/>
                <a:gd name="T22" fmla="*/ 119 w 148"/>
                <a:gd name="T23" fmla="*/ 94 h 104"/>
                <a:gd name="T24" fmla="*/ 105 w 148"/>
                <a:gd name="T25" fmla="*/ 99 h 104"/>
                <a:gd name="T26" fmla="*/ 91 w 148"/>
                <a:gd name="T27" fmla="*/ 103 h 104"/>
                <a:gd name="T28" fmla="*/ 76 w 148"/>
                <a:gd name="T29" fmla="*/ 104 h 104"/>
                <a:gd name="T30" fmla="*/ 60 w 148"/>
                <a:gd name="T31" fmla="*/ 103 h 104"/>
                <a:gd name="T32" fmla="*/ 47 w 148"/>
                <a:gd name="T33" fmla="*/ 101 h 104"/>
                <a:gd name="T34" fmla="*/ 33 w 148"/>
                <a:gd name="T35" fmla="*/ 96 h 104"/>
                <a:gd name="T36" fmla="*/ 22 w 148"/>
                <a:gd name="T37" fmla="*/ 87 h 104"/>
                <a:gd name="T38" fmla="*/ 12 w 148"/>
                <a:gd name="T39" fmla="*/ 79 h 104"/>
                <a:gd name="T40" fmla="*/ 6 w 148"/>
                <a:gd name="T41" fmla="*/ 70 h 104"/>
                <a:gd name="T42" fmla="*/ 2 w 148"/>
                <a:gd name="T43" fmla="*/ 58 h 104"/>
                <a:gd name="T44" fmla="*/ 0 w 148"/>
                <a:gd name="T45" fmla="*/ 46 h 104"/>
                <a:gd name="T46" fmla="*/ 4 w 148"/>
                <a:gd name="T47" fmla="*/ 29 h 104"/>
                <a:gd name="T48" fmla="*/ 12 w 148"/>
                <a:gd name="T49" fmla="*/ 17 h 104"/>
                <a:gd name="T50" fmla="*/ 16 w 148"/>
                <a:gd name="T51" fmla="*/ 12 h 104"/>
                <a:gd name="T52" fmla="*/ 22 w 148"/>
                <a:gd name="T53" fmla="*/ 9 h 104"/>
                <a:gd name="T54" fmla="*/ 33 w 148"/>
                <a:gd name="T55" fmla="*/ 5 h 104"/>
                <a:gd name="T56" fmla="*/ 39 w 148"/>
                <a:gd name="T57" fmla="*/ 5 h 104"/>
                <a:gd name="T58" fmla="*/ 43 w 148"/>
                <a:gd name="T59" fmla="*/ 9 h 104"/>
                <a:gd name="T60" fmla="*/ 45 w 148"/>
                <a:gd name="T61" fmla="*/ 12 h 104"/>
                <a:gd name="T62" fmla="*/ 47 w 148"/>
                <a:gd name="T63" fmla="*/ 17 h 104"/>
                <a:gd name="T64" fmla="*/ 45 w 148"/>
                <a:gd name="T65" fmla="*/ 24 h 104"/>
                <a:gd name="T66" fmla="*/ 41 w 148"/>
                <a:gd name="T67" fmla="*/ 29 h 104"/>
                <a:gd name="T68" fmla="*/ 37 w 148"/>
                <a:gd name="T69" fmla="*/ 31 h 104"/>
                <a:gd name="T70" fmla="*/ 29 w 148"/>
                <a:gd name="T71" fmla="*/ 33 h 104"/>
                <a:gd name="T72" fmla="*/ 22 w 148"/>
                <a:gd name="T73" fmla="*/ 34 h 104"/>
                <a:gd name="T74" fmla="*/ 16 w 148"/>
                <a:gd name="T75" fmla="*/ 38 h 104"/>
                <a:gd name="T76" fmla="*/ 12 w 148"/>
                <a:gd name="T77" fmla="*/ 45 h 104"/>
                <a:gd name="T78" fmla="*/ 12 w 148"/>
                <a:gd name="T79" fmla="*/ 51 h 104"/>
                <a:gd name="T80" fmla="*/ 16 w 148"/>
                <a:gd name="T81" fmla="*/ 63 h 104"/>
                <a:gd name="T82" fmla="*/ 23 w 148"/>
                <a:gd name="T83" fmla="*/ 72 h 104"/>
                <a:gd name="T84" fmla="*/ 41 w 148"/>
                <a:gd name="T85" fmla="*/ 80 h 104"/>
                <a:gd name="T86" fmla="*/ 62 w 148"/>
                <a:gd name="T87" fmla="*/ 82 h 104"/>
                <a:gd name="T88" fmla="*/ 86 w 148"/>
                <a:gd name="T89" fmla="*/ 80 h 104"/>
                <a:gd name="T90" fmla="*/ 105 w 148"/>
                <a:gd name="T91" fmla="*/ 72 h 104"/>
                <a:gd name="T92" fmla="*/ 115 w 148"/>
                <a:gd name="T93" fmla="*/ 65 h 104"/>
                <a:gd name="T94" fmla="*/ 121 w 148"/>
                <a:gd name="T95" fmla="*/ 58 h 104"/>
                <a:gd name="T96" fmla="*/ 123 w 148"/>
                <a:gd name="T97" fmla="*/ 51 h 104"/>
                <a:gd name="T98" fmla="*/ 125 w 148"/>
                <a:gd name="T99" fmla="*/ 41 h 104"/>
                <a:gd name="T100" fmla="*/ 123 w 148"/>
                <a:gd name="T101" fmla="*/ 29 h 104"/>
                <a:gd name="T102" fmla="*/ 113 w 148"/>
                <a:gd name="T103" fmla="*/ 19 h 104"/>
                <a:gd name="T104" fmla="*/ 103 w 148"/>
                <a:gd name="T105" fmla="*/ 12 h 104"/>
                <a:gd name="T106" fmla="*/ 97 w 148"/>
                <a:gd name="T107" fmla="*/ 9 h 104"/>
                <a:gd name="T108" fmla="*/ 88 w 148"/>
                <a:gd name="T109" fmla="*/ 5 h 104"/>
                <a:gd name="T110" fmla="*/ 90 w 148"/>
                <a:gd name="T111" fmla="*/ 0 h 10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8"/>
                <a:gd name="T169" fmla="*/ 0 h 104"/>
                <a:gd name="T170" fmla="*/ 148 w 148"/>
                <a:gd name="T171" fmla="*/ 104 h 10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8" h="104">
                  <a:moveTo>
                    <a:pt x="90" y="0"/>
                  </a:moveTo>
                  <a:lnTo>
                    <a:pt x="103" y="4"/>
                  </a:lnTo>
                  <a:lnTo>
                    <a:pt x="115" y="7"/>
                  </a:lnTo>
                  <a:lnTo>
                    <a:pt x="132" y="19"/>
                  </a:lnTo>
                  <a:lnTo>
                    <a:pt x="144" y="34"/>
                  </a:lnTo>
                  <a:lnTo>
                    <a:pt x="146" y="43"/>
                  </a:lnTo>
                  <a:lnTo>
                    <a:pt x="148" y="51"/>
                  </a:lnTo>
                  <a:lnTo>
                    <a:pt x="146" y="62"/>
                  </a:lnTo>
                  <a:lnTo>
                    <a:pt x="144" y="70"/>
                  </a:lnTo>
                  <a:lnTo>
                    <a:pt x="138" y="79"/>
                  </a:lnTo>
                  <a:lnTo>
                    <a:pt x="128" y="87"/>
                  </a:lnTo>
                  <a:lnTo>
                    <a:pt x="119" y="94"/>
                  </a:lnTo>
                  <a:lnTo>
                    <a:pt x="105" y="99"/>
                  </a:lnTo>
                  <a:lnTo>
                    <a:pt x="91" y="103"/>
                  </a:lnTo>
                  <a:lnTo>
                    <a:pt x="76" y="104"/>
                  </a:lnTo>
                  <a:lnTo>
                    <a:pt x="60" y="103"/>
                  </a:lnTo>
                  <a:lnTo>
                    <a:pt x="47" y="101"/>
                  </a:lnTo>
                  <a:lnTo>
                    <a:pt x="33" y="96"/>
                  </a:lnTo>
                  <a:lnTo>
                    <a:pt x="22" y="87"/>
                  </a:lnTo>
                  <a:lnTo>
                    <a:pt x="12" y="79"/>
                  </a:lnTo>
                  <a:lnTo>
                    <a:pt x="6" y="70"/>
                  </a:lnTo>
                  <a:lnTo>
                    <a:pt x="2" y="58"/>
                  </a:lnTo>
                  <a:lnTo>
                    <a:pt x="0" y="46"/>
                  </a:lnTo>
                  <a:lnTo>
                    <a:pt x="4" y="29"/>
                  </a:lnTo>
                  <a:lnTo>
                    <a:pt x="12" y="17"/>
                  </a:lnTo>
                  <a:lnTo>
                    <a:pt x="16" y="12"/>
                  </a:lnTo>
                  <a:lnTo>
                    <a:pt x="22" y="9"/>
                  </a:lnTo>
                  <a:lnTo>
                    <a:pt x="33" y="5"/>
                  </a:lnTo>
                  <a:lnTo>
                    <a:pt x="39" y="5"/>
                  </a:lnTo>
                  <a:lnTo>
                    <a:pt x="43" y="9"/>
                  </a:lnTo>
                  <a:lnTo>
                    <a:pt x="45" y="12"/>
                  </a:lnTo>
                  <a:lnTo>
                    <a:pt x="47" y="17"/>
                  </a:lnTo>
                  <a:lnTo>
                    <a:pt x="45" y="24"/>
                  </a:lnTo>
                  <a:lnTo>
                    <a:pt x="41" y="29"/>
                  </a:lnTo>
                  <a:lnTo>
                    <a:pt x="37" y="31"/>
                  </a:lnTo>
                  <a:lnTo>
                    <a:pt x="29" y="33"/>
                  </a:lnTo>
                  <a:lnTo>
                    <a:pt x="22" y="34"/>
                  </a:lnTo>
                  <a:lnTo>
                    <a:pt x="16" y="38"/>
                  </a:lnTo>
                  <a:lnTo>
                    <a:pt x="12" y="45"/>
                  </a:lnTo>
                  <a:lnTo>
                    <a:pt x="12" y="51"/>
                  </a:lnTo>
                  <a:lnTo>
                    <a:pt x="16" y="63"/>
                  </a:lnTo>
                  <a:lnTo>
                    <a:pt x="23" y="72"/>
                  </a:lnTo>
                  <a:lnTo>
                    <a:pt x="41" y="80"/>
                  </a:lnTo>
                  <a:lnTo>
                    <a:pt x="62" y="82"/>
                  </a:lnTo>
                  <a:lnTo>
                    <a:pt x="86" y="80"/>
                  </a:lnTo>
                  <a:lnTo>
                    <a:pt x="105" y="72"/>
                  </a:lnTo>
                  <a:lnTo>
                    <a:pt x="115" y="65"/>
                  </a:lnTo>
                  <a:lnTo>
                    <a:pt x="121" y="58"/>
                  </a:lnTo>
                  <a:lnTo>
                    <a:pt x="123" y="51"/>
                  </a:lnTo>
                  <a:lnTo>
                    <a:pt x="125" y="41"/>
                  </a:lnTo>
                  <a:lnTo>
                    <a:pt x="123" y="29"/>
                  </a:lnTo>
                  <a:lnTo>
                    <a:pt x="113" y="19"/>
                  </a:lnTo>
                  <a:lnTo>
                    <a:pt x="103" y="12"/>
                  </a:lnTo>
                  <a:lnTo>
                    <a:pt x="97" y="9"/>
                  </a:lnTo>
                  <a:lnTo>
                    <a:pt x="88" y="5"/>
                  </a:lnTo>
                  <a:lnTo>
                    <a:pt x="90" y="0"/>
                  </a:lnTo>
                  <a:close/>
                </a:path>
              </a:pathLst>
            </a:custGeom>
            <a:solidFill>
              <a:srgbClr val="000000"/>
            </a:solidFill>
            <a:ln w="9525">
              <a:solidFill>
                <a:srgbClr val="000000"/>
              </a:solidFill>
              <a:prstDash val="solid"/>
              <a:round/>
              <a:headEnd/>
              <a:tailEnd/>
            </a:ln>
          </p:spPr>
          <p:txBody>
            <a:bodyPr/>
            <a:lstStyle/>
            <a:p>
              <a:endParaRPr lang="en-US"/>
            </a:p>
          </p:txBody>
        </p:sp>
        <p:sp>
          <p:nvSpPr>
            <p:cNvPr id="26952" name="Freeform 419"/>
            <p:cNvSpPr>
              <a:spLocks noEditPoints="1"/>
            </p:cNvSpPr>
            <p:nvPr/>
          </p:nvSpPr>
          <p:spPr bwMode="auto">
            <a:xfrm>
              <a:off x="607" y="2059"/>
              <a:ext cx="73" cy="59"/>
            </a:xfrm>
            <a:custGeom>
              <a:avLst/>
              <a:gdLst>
                <a:gd name="T0" fmla="*/ 0 w 146"/>
                <a:gd name="T1" fmla="*/ 55 h 118"/>
                <a:gd name="T2" fmla="*/ 2 w 146"/>
                <a:gd name="T3" fmla="*/ 41 h 118"/>
                <a:gd name="T4" fmla="*/ 8 w 146"/>
                <a:gd name="T5" fmla="*/ 31 h 118"/>
                <a:gd name="T6" fmla="*/ 16 w 146"/>
                <a:gd name="T7" fmla="*/ 21 h 118"/>
                <a:gd name="T8" fmla="*/ 25 w 146"/>
                <a:gd name="T9" fmla="*/ 12 h 118"/>
                <a:gd name="T10" fmla="*/ 37 w 146"/>
                <a:gd name="T11" fmla="*/ 7 h 118"/>
                <a:gd name="T12" fmla="*/ 49 w 146"/>
                <a:gd name="T13" fmla="*/ 2 h 118"/>
                <a:gd name="T14" fmla="*/ 60 w 146"/>
                <a:gd name="T15" fmla="*/ 0 h 118"/>
                <a:gd name="T16" fmla="*/ 74 w 146"/>
                <a:gd name="T17" fmla="*/ 0 h 118"/>
                <a:gd name="T18" fmla="*/ 93 w 146"/>
                <a:gd name="T19" fmla="*/ 2 h 118"/>
                <a:gd name="T20" fmla="*/ 111 w 146"/>
                <a:gd name="T21" fmla="*/ 9 h 118"/>
                <a:gd name="T22" fmla="*/ 121 w 146"/>
                <a:gd name="T23" fmla="*/ 14 h 118"/>
                <a:gd name="T24" fmla="*/ 128 w 146"/>
                <a:gd name="T25" fmla="*/ 19 h 118"/>
                <a:gd name="T26" fmla="*/ 138 w 146"/>
                <a:gd name="T27" fmla="*/ 31 h 118"/>
                <a:gd name="T28" fmla="*/ 146 w 146"/>
                <a:gd name="T29" fmla="*/ 46 h 118"/>
                <a:gd name="T30" fmla="*/ 146 w 146"/>
                <a:gd name="T31" fmla="*/ 55 h 118"/>
                <a:gd name="T32" fmla="*/ 146 w 146"/>
                <a:gd name="T33" fmla="*/ 63 h 118"/>
                <a:gd name="T34" fmla="*/ 144 w 146"/>
                <a:gd name="T35" fmla="*/ 75 h 118"/>
                <a:gd name="T36" fmla="*/ 138 w 146"/>
                <a:gd name="T37" fmla="*/ 87 h 118"/>
                <a:gd name="T38" fmla="*/ 130 w 146"/>
                <a:gd name="T39" fmla="*/ 97 h 118"/>
                <a:gd name="T40" fmla="*/ 119 w 146"/>
                <a:gd name="T41" fmla="*/ 106 h 118"/>
                <a:gd name="T42" fmla="*/ 109 w 146"/>
                <a:gd name="T43" fmla="*/ 111 h 118"/>
                <a:gd name="T44" fmla="*/ 97 w 146"/>
                <a:gd name="T45" fmla="*/ 115 h 118"/>
                <a:gd name="T46" fmla="*/ 72 w 146"/>
                <a:gd name="T47" fmla="*/ 118 h 118"/>
                <a:gd name="T48" fmla="*/ 52 w 146"/>
                <a:gd name="T49" fmla="*/ 115 h 118"/>
                <a:gd name="T50" fmla="*/ 33 w 146"/>
                <a:gd name="T51" fmla="*/ 108 h 118"/>
                <a:gd name="T52" fmla="*/ 18 w 146"/>
                <a:gd name="T53" fmla="*/ 97 h 118"/>
                <a:gd name="T54" fmla="*/ 12 w 146"/>
                <a:gd name="T55" fmla="*/ 91 h 118"/>
                <a:gd name="T56" fmla="*/ 8 w 146"/>
                <a:gd name="T57" fmla="*/ 84 h 118"/>
                <a:gd name="T58" fmla="*/ 2 w 146"/>
                <a:gd name="T59" fmla="*/ 70 h 118"/>
                <a:gd name="T60" fmla="*/ 0 w 146"/>
                <a:gd name="T61" fmla="*/ 63 h 118"/>
                <a:gd name="T62" fmla="*/ 0 w 146"/>
                <a:gd name="T63" fmla="*/ 55 h 118"/>
                <a:gd name="T64" fmla="*/ 0 w 146"/>
                <a:gd name="T65" fmla="*/ 55 h 118"/>
                <a:gd name="T66" fmla="*/ 10 w 146"/>
                <a:gd name="T67" fmla="*/ 60 h 118"/>
                <a:gd name="T68" fmla="*/ 10 w 146"/>
                <a:gd name="T69" fmla="*/ 67 h 118"/>
                <a:gd name="T70" fmla="*/ 14 w 146"/>
                <a:gd name="T71" fmla="*/ 74 h 118"/>
                <a:gd name="T72" fmla="*/ 19 w 146"/>
                <a:gd name="T73" fmla="*/ 80 h 118"/>
                <a:gd name="T74" fmla="*/ 29 w 146"/>
                <a:gd name="T75" fmla="*/ 86 h 118"/>
                <a:gd name="T76" fmla="*/ 43 w 146"/>
                <a:gd name="T77" fmla="*/ 89 h 118"/>
                <a:gd name="T78" fmla="*/ 60 w 146"/>
                <a:gd name="T79" fmla="*/ 92 h 118"/>
                <a:gd name="T80" fmla="*/ 87 w 146"/>
                <a:gd name="T81" fmla="*/ 91 h 118"/>
                <a:gd name="T82" fmla="*/ 101 w 146"/>
                <a:gd name="T83" fmla="*/ 89 h 118"/>
                <a:gd name="T84" fmla="*/ 113 w 146"/>
                <a:gd name="T85" fmla="*/ 84 h 118"/>
                <a:gd name="T86" fmla="*/ 122 w 146"/>
                <a:gd name="T87" fmla="*/ 79 h 118"/>
                <a:gd name="T88" fmla="*/ 130 w 146"/>
                <a:gd name="T89" fmla="*/ 72 h 118"/>
                <a:gd name="T90" fmla="*/ 134 w 146"/>
                <a:gd name="T91" fmla="*/ 65 h 118"/>
                <a:gd name="T92" fmla="*/ 136 w 146"/>
                <a:gd name="T93" fmla="*/ 57 h 118"/>
                <a:gd name="T94" fmla="*/ 134 w 146"/>
                <a:gd name="T95" fmla="*/ 45 h 118"/>
                <a:gd name="T96" fmla="*/ 124 w 146"/>
                <a:gd name="T97" fmla="*/ 34 h 118"/>
                <a:gd name="T98" fmla="*/ 117 w 146"/>
                <a:gd name="T99" fmla="*/ 31 h 118"/>
                <a:gd name="T100" fmla="*/ 109 w 146"/>
                <a:gd name="T101" fmla="*/ 28 h 118"/>
                <a:gd name="T102" fmla="*/ 97 w 146"/>
                <a:gd name="T103" fmla="*/ 26 h 118"/>
                <a:gd name="T104" fmla="*/ 84 w 146"/>
                <a:gd name="T105" fmla="*/ 24 h 118"/>
                <a:gd name="T106" fmla="*/ 51 w 146"/>
                <a:gd name="T107" fmla="*/ 28 h 118"/>
                <a:gd name="T108" fmla="*/ 37 w 146"/>
                <a:gd name="T109" fmla="*/ 31 h 118"/>
                <a:gd name="T110" fmla="*/ 25 w 146"/>
                <a:gd name="T111" fmla="*/ 36 h 118"/>
                <a:gd name="T112" fmla="*/ 14 w 146"/>
                <a:gd name="T113" fmla="*/ 46 h 118"/>
                <a:gd name="T114" fmla="*/ 12 w 146"/>
                <a:gd name="T115" fmla="*/ 53 h 118"/>
                <a:gd name="T116" fmla="*/ 10 w 146"/>
                <a:gd name="T117" fmla="*/ 60 h 118"/>
                <a:gd name="T118" fmla="*/ 10 w 146"/>
                <a:gd name="T119" fmla="*/ 60 h 11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46"/>
                <a:gd name="T181" fmla="*/ 0 h 118"/>
                <a:gd name="T182" fmla="*/ 146 w 146"/>
                <a:gd name="T183" fmla="*/ 118 h 11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46" h="118">
                  <a:moveTo>
                    <a:pt x="0" y="55"/>
                  </a:moveTo>
                  <a:lnTo>
                    <a:pt x="2" y="41"/>
                  </a:lnTo>
                  <a:lnTo>
                    <a:pt x="8" y="31"/>
                  </a:lnTo>
                  <a:lnTo>
                    <a:pt x="16" y="21"/>
                  </a:lnTo>
                  <a:lnTo>
                    <a:pt x="25" y="12"/>
                  </a:lnTo>
                  <a:lnTo>
                    <a:pt x="37" y="7"/>
                  </a:lnTo>
                  <a:lnTo>
                    <a:pt x="49" y="2"/>
                  </a:lnTo>
                  <a:lnTo>
                    <a:pt x="60" y="0"/>
                  </a:lnTo>
                  <a:lnTo>
                    <a:pt x="74" y="0"/>
                  </a:lnTo>
                  <a:lnTo>
                    <a:pt x="93" y="2"/>
                  </a:lnTo>
                  <a:lnTo>
                    <a:pt x="111" y="9"/>
                  </a:lnTo>
                  <a:lnTo>
                    <a:pt x="121" y="14"/>
                  </a:lnTo>
                  <a:lnTo>
                    <a:pt x="128" y="19"/>
                  </a:lnTo>
                  <a:lnTo>
                    <a:pt x="138" y="31"/>
                  </a:lnTo>
                  <a:lnTo>
                    <a:pt x="146" y="46"/>
                  </a:lnTo>
                  <a:lnTo>
                    <a:pt x="146" y="55"/>
                  </a:lnTo>
                  <a:lnTo>
                    <a:pt x="146" y="63"/>
                  </a:lnTo>
                  <a:lnTo>
                    <a:pt x="144" y="75"/>
                  </a:lnTo>
                  <a:lnTo>
                    <a:pt x="138" y="87"/>
                  </a:lnTo>
                  <a:lnTo>
                    <a:pt x="130" y="97"/>
                  </a:lnTo>
                  <a:lnTo>
                    <a:pt x="119" y="106"/>
                  </a:lnTo>
                  <a:lnTo>
                    <a:pt x="109" y="111"/>
                  </a:lnTo>
                  <a:lnTo>
                    <a:pt x="97" y="115"/>
                  </a:lnTo>
                  <a:lnTo>
                    <a:pt x="72" y="118"/>
                  </a:lnTo>
                  <a:lnTo>
                    <a:pt x="52" y="115"/>
                  </a:lnTo>
                  <a:lnTo>
                    <a:pt x="33" y="108"/>
                  </a:lnTo>
                  <a:lnTo>
                    <a:pt x="18" y="97"/>
                  </a:lnTo>
                  <a:lnTo>
                    <a:pt x="12" y="91"/>
                  </a:lnTo>
                  <a:lnTo>
                    <a:pt x="8" y="84"/>
                  </a:lnTo>
                  <a:lnTo>
                    <a:pt x="2" y="70"/>
                  </a:lnTo>
                  <a:lnTo>
                    <a:pt x="0" y="63"/>
                  </a:lnTo>
                  <a:lnTo>
                    <a:pt x="0" y="55"/>
                  </a:lnTo>
                  <a:close/>
                  <a:moveTo>
                    <a:pt x="10" y="60"/>
                  </a:moveTo>
                  <a:lnTo>
                    <a:pt x="10" y="67"/>
                  </a:lnTo>
                  <a:lnTo>
                    <a:pt x="14" y="74"/>
                  </a:lnTo>
                  <a:lnTo>
                    <a:pt x="19" y="80"/>
                  </a:lnTo>
                  <a:lnTo>
                    <a:pt x="29" y="86"/>
                  </a:lnTo>
                  <a:lnTo>
                    <a:pt x="43" y="89"/>
                  </a:lnTo>
                  <a:lnTo>
                    <a:pt x="60" y="92"/>
                  </a:lnTo>
                  <a:lnTo>
                    <a:pt x="87" y="91"/>
                  </a:lnTo>
                  <a:lnTo>
                    <a:pt x="101" y="89"/>
                  </a:lnTo>
                  <a:lnTo>
                    <a:pt x="113" y="84"/>
                  </a:lnTo>
                  <a:lnTo>
                    <a:pt x="122" y="79"/>
                  </a:lnTo>
                  <a:lnTo>
                    <a:pt x="130" y="72"/>
                  </a:lnTo>
                  <a:lnTo>
                    <a:pt x="134" y="65"/>
                  </a:lnTo>
                  <a:lnTo>
                    <a:pt x="136" y="57"/>
                  </a:lnTo>
                  <a:lnTo>
                    <a:pt x="134" y="45"/>
                  </a:lnTo>
                  <a:lnTo>
                    <a:pt x="124" y="34"/>
                  </a:lnTo>
                  <a:lnTo>
                    <a:pt x="117" y="31"/>
                  </a:lnTo>
                  <a:lnTo>
                    <a:pt x="109" y="28"/>
                  </a:lnTo>
                  <a:lnTo>
                    <a:pt x="97" y="26"/>
                  </a:lnTo>
                  <a:lnTo>
                    <a:pt x="84" y="24"/>
                  </a:lnTo>
                  <a:lnTo>
                    <a:pt x="51" y="28"/>
                  </a:lnTo>
                  <a:lnTo>
                    <a:pt x="37" y="31"/>
                  </a:lnTo>
                  <a:lnTo>
                    <a:pt x="25" y="36"/>
                  </a:lnTo>
                  <a:lnTo>
                    <a:pt x="14" y="46"/>
                  </a:lnTo>
                  <a:lnTo>
                    <a:pt x="12" y="53"/>
                  </a:lnTo>
                  <a:lnTo>
                    <a:pt x="10" y="60"/>
                  </a:lnTo>
                  <a:close/>
                </a:path>
              </a:pathLst>
            </a:custGeom>
            <a:solidFill>
              <a:srgbClr val="000000"/>
            </a:solidFill>
            <a:ln w="9525">
              <a:solidFill>
                <a:srgbClr val="000000"/>
              </a:solidFill>
              <a:prstDash val="solid"/>
              <a:round/>
              <a:headEnd/>
              <a:tailEnd/>
            </a:ln>
          </p:spPr>
          <p:txBody>
            <a:bodyPr/>
            <a:lstStyle/>
            <a:p>
              <a:endParaRPr lang="en-US"/>
            </a:p>
          </p:txBody>
        </p:sp>
        <p:sp>
          <p:nvSpPr>
            <p:cNvPr id="26953" name="Freeform 420"/>
            <p:cNvSpPr>
              <a:spLocks/>
            </p:cNvSpPr>
            <p:nvPr/>
          </p:nvSpPr>
          <p:spPr bwMode="auto">
            <a:xfrm>
              <a:off x="611" y="1990"/>
              <a:ext cx="77" cy="66"/>
            </a:xfrm>
            <a:custGeom>
              <a:avLst/>
              <a:gdLst>
                <a:gd name="T0" fmla="*/ 19 w 153"/>
                <a:gd name="T1" fmla="*/ 70 h 131"/>
                <a:gd name="T2" fmla="*/ 6 w 153"/>
                <a:gd name="T3" fmla="*/ 48 h 131"/>
                <a:gd name="T4" fmla="*/ 8 w 153"/>
                <a:gd name="T5" fmla="*/ 29 h 131"/>
                <a:gd name="T6" fmla="*/ 21 w 153"/>
                <a:gd name="T7" fmla="*/ 16 h 131"/>
                <a:gd name="T8" fmla="*/ 44 w 153"/>
                <a:gd name="T9" fmla="*/ 10 h 131"/>
                <a:gd name="T10" fmla="*/ 62 w 153"/>
                <a:gd name="T11" fmla="*/ 12 h 131"/>
                <a:gd name="T12" fmla="*/ 132 w 153"/>
                <a:gd name="T13" fmla="*/ 17 h 131"/>
                <a:gd name="T14" fmla="*/ 142 w 153"/>
                <a:gd name="T15" fmla="*/ 16 h 131"/>
                <a:gd name="T16" fmla="*/ 148 w 153"/>
                <a:gd name="T17" fmla="*/ 9 h 131"/>
                <a:gd name="T18" fmla="*/ 153 w 153"/>
                <a:gd name="T19" fmla="*/ 2 h 131"/>
                <a:gd name="T20" fmla="*/ 142 w 153"/>
                <a:gd name="T21" fmla="*/ 60 h 131"/>
                <a:gd name="T22" fmla="*/ 142 w 153"/>
                <a:gd name="T23" fmla="*/ 51 h 131"/>
                <a:gd name="T24" fmla="*/ 136 w 153"/>
                <a:gd name="T25" fmla="*/ 43 h 131"/>
                <a:gd name="T26" fmla="*/ 128 w 153"/>
                <a:gd name="T27" fmla="*/ 39 h 131"/>
                <a:gd name="T28" fmla="*/ 62 w 153"/>
                <a:gd name="T29" fmla="*/ 33 h 131"/>
                <a:gd name="T30" fmla="*/ 33 w 153"/>
                <a:gd name="T31" fmla="*/ 34 h 131"/>
                <a:gd name="T32" fmla="*/ 23 w 153"/>
                <a:gd name="T33" fmla="*/ 50 h 131"/>
                <a:gd name="T34" fmla="*/ 25 w 153"/>
                <a:gd name="T35" fmla="*/ 65 h 131"/>
                <a:gd name="T36" fmla="*/ 39 w 153"/>
                <a:gd name="T37" fmla="*/ 82 h 131"/>
                <a:gd name="T38" fmla="*/ 124 w 153"/>
                <a:gd name="T39" fmla="*/ 89 h 131"/>
                <a:gd name="T40" fmla="*/ 134 w 153"/>
                <a:gd name="T41" fmla="*/ 87 h 131"/>
                <a:gd name="T42" fmla="*/ 138 w 153"/>
                <a:gd name="T43" fmla="*/ 80 h 131"/>
                <a:gd name="T44" fmla="*/ 146 w 153"/>
                <a:gd name="T45" fmla="*/ 72 h 131"/>
                <a:gd name="T46" fmla="*/ 134 w 153"/>
                <a:gd name="T47" fmla="*/ 131 h 131"/>
                <a:gd name="T48" fmla="*/ 132 w 153"/>
                <a:gd name="T49" fmla="*/ 121 h 131"/>
                <a:gd name="T50" fmla="*/ 122 w 153"/>
                <a:gd name="T51" fmla="*/ 113 h 131"/>
                <a:gd name="T52" fmla="*/ 109 w 153"/>
                <a:gd name="T53" fmla="*/ 111 h 131"/>
                <a:gd name="T54" fmla="*/ 46 w 153"/>
                <a:gd name="T55" fmla="*/ 104 h 131"/>
                <a:gd name="T56" fmla="*/ 31 w 153"/>
                <a:gd name="T57" fmla="*/ 104 h 131"/>
                <a:gd name="T58" fmla="*/ 23 w 153"/>
                <a:gd name="T59" fmla="*/ 106 h 131"/>
                <a:gd name="T60" fmla="*/ 19 w 153"/>
                <a:gd name="T61" fmla="*/ 109 h 131"/>
                <a:gd name="T62" fmla="*/ 17 w 153"/>
                <a:gd name="T63" fmla="*/ 116 h 131"/>
                <a:gd name="T64" fmla="*/ 13 w 153"/>
                <a:gd name="T65" fmla="*/ 123 h 131"/>
                <a:gd name="T66" fmla="*/ 2 w 153"/>
                <a:gd name="T67" fmla="*/ 79 h 13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3"/>
                <a:gd name="T103" fmla="*/ 0 h 131"/>
                <a:gd name="T104" fmla="*/ 153 w 153"/>
                <a:gd name="T105" fmla="*/ 131 h 13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3" h="131">
                  <a:moveTo>
                    <a:pt x="31" y="82"/>
                  </a:moveTo>
                  <a:lnTo>
                    <a:pt x="19" y="70"/>
                  </a:lnTo>
                  <a:lnTo>
                    <a:pt x="11" y="58"/>
                  </a:lnTo>
                  <a:lnTo>
                    <a:pt x="6" y="48"/>
                  </a:lnTo>
                  <a:lnTo>
                    <a:pt x="6" y="38"/>
                  </a:lnTo>
                  <a:lnTo>
                    <a:pt x="8" y="29"/>
                  </a:lnTo>
                  <a:lnTo>
                    <a:pt x="13" y="21"/>
                  </a:lnTo>
                  <a:lnTo>
                    <a:pt x="21" y="16"/>
                  </a:lnTo>
                  <a:lnTo>
                    <a:pt x="33" y="12"/>
                  </a:lnTo>
                  <a:lnTo>
                    <a:pt x="44" y="10"/>
                  </a:lnTo>
                  <a:lnTo>
                    <a:pt x="52" y="10"/>
                  </a:lnTo>
                  <a:lnTo>
                    <a:pt x="62" y="12"/>
                  </a:lnTo>
                  <a:lnTo>
                    <a:pt x="120" y="17"/>
                  </a:lnTo>
                  <a:lnTo>
                    <a:pt x="132" y="17"/>
                  </a:lnTo>
                  <a:lnTo>
                    <a:pt x="138" y="17"/>
                  </a:lnTo>
                  <a:lnTo>
                    <a:pt x="142" y="16"/>
                  </a:lnTo>
                  <a:lnTo>
                    <a:pt x="146" y="12"/>
                  </a:lnTo>
                  <a:lnTo>
                    <a:pt x="148" y="9"/>
                  </a:lnTo>
                  <a:lnTo>
                    <a:pt x="149" y="0"/>
                  </a:lnTo>
                  <a:lnTo>
                    <a:pt x="153" y="2"/>
                  </a:lnTo>
                  <a:lnTo>
                    <a:pt x="148" y="62"/>
                  </a:lnTo>
                  <a:lnTo>
                    <a:pt x="142" y="60"/>
                  </a:lnTo>
                  <a:lnTo>
                    <a:pt x="142" y="58"/>
                  </a:lnTo>
                  <a:lnTo>
                    <a:pt x="142" y="51"/>
                  </a:lnTo>
                  <a:lnTo>
                    <a:pt x="140" y="46"/>
                  </a:lnTo>
                  <a:lnTo>
                    <a:pt x="136" y="43"/>
                  </a:lnTo>
                  <a:lnTo>
                    <a:pt x="132" y="41"/>
                  </a:lnTo>
                  <a:lnTo>
                    <a:pt x="128" y="39"/>
                  </a:lnTo>
                  <a:lnTo>
                    <a:pt x="118" y="39"/>
                  </a:lnTo>
                  <a:lnTo>
                    <a:pt x="62" y="33"/>
                  </a:lnTo>
                  <a:lnTo>
                    <a:pt x="44" y="33"/>
                  </a:lnTo>
                  <a:lnTo>
                    <a:pt x="33" y="34"/>
                  </a:lnTo>
                  <a:lnTo>
                    <a:pt x="25" y="41"/>
                  </a:lnTo>
                  <a:lnTo>
                    <a:pt x="23" y="50"/>
                  </a:lnTo>
                  <a:lnTo>
                    <a:pt x="23" y="58"/>
                  </a:lnTo>
                  <a:lnTo>
                    <a:pt x="25" y="65"/>
                  </a:lnTo>
                  <a:lnTo>
                    <a:pt x="31" y="74"/>
                  </a:lnTo>
                  <a:lnTo>
                    <a:pt x="39" y="82"/>
                  </a:lnTo>
                  <a:lnTo>
                    <a:pt x="113" y="89"/>
                  </a:lnTo>
                  <a:lnTo>
                    <a:pt x="124" y="89"/>
                  </a:lnTo>
                  <a:lnTo>
                    <a:pt x="130" y="89"/>
                  </a:lnTo>
                  <a:lnTo>
                    <a:pt x="134" y="87"/>
                  </a:lnTo>
                  <a:lnTo>
                    <a:pt x="136" y="84"/>
                  </a:lnTo>
                  <a:lnTo>
                    <a:pt x="138" y="80"/>
                  </a:lnTo>
                  <a:lnTo>
                    <a:pt x="140" y="72"/>
                  </a:lnTo>
                  <a:lnTo>
                    <a:pt x="146" y="72"/>
                  </a:lnTo>
                  <a:lnTo>
                    <a:pt x="138" y="131"/>
                  </a:lnTo>
                  <a:lnTo>
                    <a:pt x="134" y="131"/>
                  </a:lnTo>
                  <a:lnTo>
                    <a:pt x="134" y="128"/>
                  </a:lnTo>
                  <a:lnTo>
                    <a:pt x="132" y="121"/>
                  </a:lnTo>
                  <a:lnTo>
                    <a:pt x="130" y="116"/>
                  </a:lnTo>
                  <a:lnTo>
                    <a:pt x="122" y="113"/>
                  </a:lnTo>
                  <a:lnTo>
                    <a:pt x="116" y="111"/>
                  </a:lnTo>
                  <a:lnTo>
                    <a:pt x="109" y="111"/>
                  </a:lnTo>
                  <a:lnTo>
                    <a:pt x="58" y="106"/>
                  </a:lnTo>
                  <a:lnTo>
                    <a:pt x="46" y="104"/>
                  </a:lnTo>
                  <a:lnTo>
                    <a:pt x="37" y="104"/>
                  </a:lnTo>
                  <a:lnTo>
                    <a:pt x="31" y="104"/>
                  </a:lnTo>
                  <a:lnTo>
                    <a:pt x="27" y="104"/>
                  </a:lnTo>
                  <a:lnTo>
                    <a:pt x="23" y="106"/>
                  </a:lnTo>
                  <a:lnTo>
                    <a:pt x="19" y="106"/>
                  </a:lnTo>
                  <a:lnTo>
                    <a:pt x="19" y="109"/>
                  </a:lnTo>
                  <a:lnTo>
                    <a:pt x="17" y="111"/>
                  </a:lnTo>
                  <a:lnTo>
                    <a:pt x="17" y="116"/>
                  </a:lnTo>
                  <a:lnTo>
                    <a:pt x="19" y="121"/>
                  </a:lnTo>
                  <a:lnTo>
                    <a:pt x="13" y="123"/>
                  </a:lnTo>
                  <a:lnTo>
                    <a:pt x="0" y="84"/>
                  </a:lnTo>
                  <a:lnTo>
                    <a:pt x="2" y="79"/>
                  </a:lnTo>
                  <a:lnTo>
                    <a:pt x="31" y="82"/>
                  </a:lnTo>
                  <a:close/>
                </a:path>
              </a:pathLst>
            </a:custGeom>
            <a:solidFill>
              <a:srgbClr val="000000"/>
            </a:solidFill>
            <a:ln w="9525">
              <a:solidFill>
                <a:srgbClr val="000000"/>
              </a:solidFill>
              <a:prstDash val="solid"/>
              <a:round/>
              <a:headEnd/>
              <a:tailEnd/>
            </a:ln>
          </p:spPr>
          <p:txBody>
            <a:bodyPr/>
            <a:lstStyle/>
            <a:p>
              <a:endParaRPr lang="en-US"/>
            </a:p>
          </p:txBody>
        </p:sp>
        <p:sp>
          <p:nvSpPr>
            <p:cNvPr id="26954" name="Freeform 421"/>
            <p:cNvSpPr>
              <a:spLocks noEditPoints="1"/>
            </p:cNvSpPr>
            <p:nvPr/>
          </p:nvSpPr>
          <p:spPr bwMode="auto">
            <a:xfrm>
              <a:off x="623" y="1925"/>
              <a:ext cx="72" cy="58"/>
            </a:xfrm>
            <a:custGeom>
              <a:avLst/>
              <a:gdLst>
                <a:gd name="T0" fmla="*/ 0 w 146"/>
                <a:gd name="T1" fmla="*/ 49 h 118"/>
                <a:gd name="T2" fmla="*/ 4 w 146"/>
                <a:gd name="T3" fmla="*/ 36 h 118"/>
                <a:gd name="T4" fmla="*/ 12 w 146"/>
                <a:gd name="T5" fmla="*/ 26 h 118"/>
                <a:gd name="T6" fmla="*/ 20 w 146"/>
                <a:gd name="T7" fmla="*/ 15 h 118"/>
                <a:gd name="T8" fmla="*/ 33 w 146"/>
                <a:gd name="T9" fmla="*/ 9 h 118"/>
                <a:gd name="T10" fmla="*/ 45 w 146"/>
                <a:gd name="T11" fmla="*/ 3 h 118"/>
                <a:gd name="T12" fmla="*/ 56 w 146"/>
                <a:gd name="T13" fmla="*/ 0 h 118"/>
                <a:gd name="T14" fmla="*/ 68 w 146"/>
                <a:gd name="T15" fmla="*/ 0 h 118"/>
                <a:gd name="T16" fmla="*/ 82 w 146"/>
                <a:gd name="T17" fmla="*/ 0 h 118"/>
                <a:gd name="T18" fmla="*/ 99 w 146"/>
                <a:gd name="T19" fmla="*/ 5 h 118"/>
                <a:gd name="T20" fmla="*/ 117 w 146"/>
                <a:gd name="T21" fmla="*/ 14 h 118"/>
                <a:gd name="T22" fmla="*/ 132 w 146"/>
                <a:gd name="T23" fmla="*/ 26 h 118"/>
                <a:gd name="T24" fmla="*/ 142 w 146"/>
                <a:gd name="T25" fmla="*/ 38 h 118"/>
                <a:gd name="T26" fmla="*/ 146 w 146"/>
                <a:gd name="T27" fmla="*/ 55 h 118"/>
                <a:gd name="T28" fmla="*/ 146 w 146"/>
                <a:gd name="T29" fmla="*/ 70 h 118"/>
                <a:gd name="T30" fmla="*/ 142 w 146"/>
                <a:gd name="T31" fmla="*/ 84 h 118"/>
                <a:gd name="T32" fmla="*/ 136 w 146"/>
                <a:gd name="T33" fmla="*/ 94 h 118"/>
                <a:gd name="T34" fmla="*/ 126 w 146"/>
                <a:gd name="T35" fmla="*/ 102 h 118"/>
                <a:gd name="T36" fmla="*/ 115 w 146"/>
                <a:gd name="T37" fmla="*/ 109 h 118"/>
                <a:gd name="T38" fmla="*/ 103 w 146"/>
                <a:gd name="T39" fmla="*/ 114 h 118"/>
                <a:gd name="T40" fmla="*/ 90 w 146"/>
                <a:gd name="T41" fmla="*/ 118 h 118"/>
                <a:gd name="T42" fmla="*/ 78 w 146"/>
                <a:gd name="T43" fmla="*/ 118 h 118"/>
                <a:gd name="T44" fmla="*/ 64 w 146"/>
                <a:gd name="T45" fmla="*/ 118 h 118"/>
                <a:gd name="T46" fmla="*/ 47 w 146"/>
                <a:gd name="T47" fmla="*/ 113 h 118"/>
                <a:gd name="T48" fmla="*/ 29 w 146"/>
                <a:gd name="T49" fmla="*/ 104 h 118"/>
                <a:gd name="T50" fmla="*/ 14 w 146"/>
                <a:gd name="T51" fmla="*/ 92 h 118"/>
                <a:gd name="T52" fmla="*/ 4 w 146"/>
                <a:gd name="T53" fmla="*/ 78 h 118"/>
                <a:gd name="T54" fmla="*/ 0 w 146"/>
                <a:gd name="T55" fmla="*/ 65 h 118"/>
                <a:gd name="T56" fmla="*/ 0 w 146"/>
                <a:gd name="T57" fmla="*/ 49 h 118"/>
                <a:gd name="T58" fmla="*/ 0 w 146"/>
                <a:gd name="T59" fmla="*/ 49 h 118"/>
                <a:gd name="T60" fmla="*/ 10 w 146"/>
                <a:gd name="T61" fmla="*/ 55 h 118"/>
                <a:gd name="T62" fmla="*/ 10 w 146"/>
                <a:gd name="T63" fmla="*/ 61 h 118"/>
                <a:gd name="T64" fmla="*/ 12 w 146"/>
                <a:gd name="T65" fmla="*/ 68 h 118"/>
                <a:gd name="T66" fmla="*/ 18 w 146"/>
                <a:gd name="T67" fmla="*/ 75 h 118"/>
                <a:gd name="T68" fmla="*/ 27 w 146"/>
                <a:gd name="T69" fmla="*/ 82 h 118"/>
                <a:gd name="T70" fmla="*/ 41 w 146"/>
                <a:gd name="T71" fmla="*/ 87 h 118"/>
                <a:gd name="T72" fmla="*/ 56 w 146"/>
                <a:gd name="T73" fmla="*/ 90 h 118"/>
                <a:gd name="T74" fmla="*/ 70 w 146"/>
                <a:gd name="T75" fmla="*/ 92 h 118"/>
                <a:gd name="T76" fmla="*/ 84 w 146"/>
                <a:gd name="T77" fmla="*/ 92 h 118"/>
                <a:gd name="T78" fmla="*/ 111 w 146"/>
                <a:gd name="T79" fmla="*/ 87 h 118"/>
                <a:gd name="T80" fmla="*/ 121 w 146"/>
                <a:gd name="T81" fmla="*/ 84 h 118"/>
                <a:gd name="T82" fmla="*/ 128 w 146"/>
                <a:gd name="T83" fmla="*/ 78 h 118"/>
                <a:gd name="T84" fmla="*/ 134 w 146"/>
                <a:gd name="T85" fmla="*/ 72 h 118"/>
                <a:gd name="T86" fmla="*/ 136 w 146"/>
                <a:gd name="T87" fmla="*/ 63 h 118"/>
                <a:gd name="T88" fmla="*/ 136 w 146"/>
                <a:gd name="T89" fmla="*/ 51 h 118"/>
                <a:gd name="T90" fmla="*/ 132 w 146"/>
                <a:gd name="T91" fmla="*/ 46 h 118"/>
                <a:gd name="T92" fmla="*/ 128 w 146"/>
                <a:gd name="T93" fmla="*/ 41 h 118"/>
                <a:gd name="T94" fmla="*/ 121 w 146"/>
                <a:gd name="T95" fmla="*/ 36 h 118"/>
                <a:gd name="T96" fmla="*/ 113 w 146"/>
                <a:gd name="T97" fmla="*/ 32 h 118"/>
                <a:gd name="T98" fmla="*/ 101 w 146"/>
                <a:gd name="T99" fmla="*/ 29 h 118"/>
                <a:gd name="T100" fmla="*/ 88 w 146"/>
                <a:gd name="T101" fmla="*/ 27 h 118"/>
                <a:gd name="T102" fmla="*/ 70 w 146"/>
                <a:gd name="T103" fmla="*/ 26 h 118"/>
                <a:gd name="T104" fmla="*/ 56 w 146"/>
                <a:gd name="T105" fmla="*/ 26 h 118"/>
                <a:gd name="T106" fmla="*/ 41 w 146"/>
                <a:gd name="T107" fmla="*/ 29 h 118"/>
                <a:gd name="T108" fmla="*/ 29 w 146"/>
                <a:gd name="T109" fmla="*/ 32 h 118"/>
                <a:gd name="T110" fmla="*/ 21 w 146"/>
                <a:gd name="T111" fmla="*/ 36 h 118"/>
                <a:gd name="T112" fmla="*/ 16 w 146"/>
                <a:gd name="T113" fmla="*/ 41 h 118"/>
                <a:gd name="T114" fmla="*/ 10 w 146"/>
                <a:gd name="T115" fmla="*/ 55 h 118"/>
                <a:gd name="T116" fmla="*/ 10 w 146"/>
                <a:gd name="T117" fmla="*/ 55 h 1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6"/>
                <a:gd name="T178" fmla="*/ 0 h 118"/>
                <a:gd name="T179" fmla="*/ 146 w 146"/>
                <a:gd name="T180" fmla="*/ 118 h 11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6" h="118">
                  <a:moveTo>
                    <a:pt x="0" y="49"/>
                  </a:moveTo>
                  <a:lnTo>
                    <a:pt x="4" y="36"/>
                  </a:lnTo>
                  <a:lnTo>
                    <a:pt x="12" y="26"/>
                  </a:lnTo>
                  <a:lnTo>
                    <a:pt x="20" y="15"/>
                  </a:lnTo>
                  <a:lnTo>
                    <a:pt x="33" y="9"/>
                  </a:lnTo>
                  <a:lnTo>
                    <a:pt x="45" y="3"/>
                  </a:lnTo>
                  <a:lnTo>
                    <a:pt x="56" y="0"/>
                  </a:lnTo>
                  <a:lnTo>
                    <a:pt x="68" y="0"/>
                  </a:lnTo>
                  <a:lnTo>
                    <a:pt x="82" y="0"/>
                  </a:lnTo>
                  <a:lnTo>
                    <a:pt x="99" y="5"/>
                  </a:lnTo>
                  <a:lnTo>
                    <a:pt x="117" y="14"/>
                  </a:lnTo>
                  <a:lnTo>
                    <a:pt x="132" y="26"/>
                  </a:lnTo>
                  <a:lnTo>
                    <a:pt x="142" y="38"/>
                  </a:lnTo>
                  <a:lnTo>
                    <a:pt x="146" y="55"/>
                  </a:lnTo>
                  <a:lnTo>
                    <a:pt x="146" y="70"/>
                  </a:lnTo>
                  <a:lnTo>
                    <a:pt x="142" y="84"/>
                  </a:lnTo>
                  <a:lnTo>
                    <a:pt x="136" y="94"/>
                  </a:lnTo>
                  <a:lnTo>
                    <a:pt x="126" y="102"/>
                  </a:lnTo>
                  <a:lnTo>
                    <a:pt x="115" y="109"/>
                  </a:lnTo>
                  <a:lnTo>
                    <a:pt x="103" y="114"/>
                  </a:lnTo>
                  <a:lnTo>
                    <a:pt x="90" y="118"/>
                  </a:lnTo>
                  <a:lnTo>
                    <a:pt x="78" y="118"/>
                  </a:lnTo>
                  <a:lnTo>
                    <a:pt x="64" y="118"/>
                  </a:lnTo>
                  <a:lnTo>
                    <a:pt x="47" y="113"/>
                  </a:lnTo>
                  <a:lnTo>
                    <a:pt x="29" y="104"/>
                  </a:lnTo>
                  <a:lnTo>
                    <a:pt x="14" y="92"/>
                  </a:lnTo>
                  <a:lnTo>
                    <a:pt x="4" y="78"/>
                  </a:lnTo>
                  <a:lnTo>
                    <a:pt x="0" y="65"/>
                  </a:lnTo>
                  <a:lnTo>
                    <a:pt x="0" y="49"/>
                  </a:lnTo>
                  <a:close/>
                  <a:moveTo>
                    <a:pt x="10" y="55"/>
                  </a:moveTo>
                  <a:lnTo>
                    <a:pt x="10" y="61"/>
                  </a:lnTo>
                  <a:lnTo>
                    <a:pt x="12" y="68"/>
                  </a:lnTo>
                  <a:lnTo>
                    <a:pt x="18" y="75"/>
                  </a:lnTo>
                  <a:lnTo>
                    <a:pt x="27" y="82"/>
                  </a:lnTo>
                  <a:lnTo>
                    <a:pt x="41" y="87"/>
                  </a:lnTo>
                  <a:lnTo>
                    <a:pt x="56" y="90"/>
                  </a:lnTo>
                  <a:lnTo>
                    <a:pt x="70" y="92"/>
                  </a:lnTo>
                  <a:lnTo>
                    <a:pt x="84" y="92"/>
                  </a:lnTo>
                  <a:lnTo>
                    <a:pt x="111" y="87"/>
                  </a:lnTo>
                  <a:lnTo>
                    <a:pt x="121" y="84"/>
                  </a:lnTo>
                  <a:lnTo>
                    <a:pt x="128" y="78"/>
                  </a:lnTo>
                  <a:lnTo>
                    <a:pt x="134" y="72"/>
                  </a:lnTo>
                  <a:lnTo>
                    <a:pt x="136" y="63"/>
                  </a:lnTo>
                  <a:lnTo>
                    <a:pt x="136" y="51"/>
                  </a:lnTo>
                  <a:lnTo>
                    <a:pt x="132" y="46"/>
                  </a:lnTo>
                  <a:lnTo>
                    <a:pt x="128" y="41"/>
                  </a:lnTo>
                  <a:lnTo>
                    <a:pt x="121" y="36"/>
                  </a:lnTo>
                  <a:lnTo>
                    <a:pt x="113" y="32"/>
                  </a:lnTo>
                  <a:lnTo>
                    <a:pt x="101" y="29"/>
                  </a:lnTo>
                  <a:lnTo>
                    <a:pt x="88" y="27"/>
                  </a:lnTo>
                  <a:lnTo>
                    <a:pt x="70" y="26"/>
                  </a:lnTo>
                  <a:lnTo>
                    <a:pt x="56" y="26"/>
                  </a:lnTo>
                  <a:lnTo>
                    <a:pt x="41" y="29"/>
                  </a:lnTo>
                  <a:lnTo>
                    <a:pt x="29" y="32"/>
                  </a:lnTo>
                  <a:lnTo>
                    <a:pt x="21" y="36"/>
                  </a:lnTo>
                  <a:lnTo>
                    <a:pt x="16" y="41"/>
                  </a:lnTo>
                  <a:lnTo>
                    <a:pt x="10" y="55"/>
                  </a:lnTo>
                  <a:close/>
                </a:path>
              </a:pathLst>
            </a:custGeom>
            <a:solidFill>
              <a:srgbClr val="000000"/>
            </a:solidFill>
            <a:ln w="9525">
              <a:solidFill>
                <a:srgbClr val="000000"/>
              </a:solidFill>
              <a:prstDash val="solid"/>
              <a:round/>
              <a:headEnd/>
              <a:tailEnd/>
            </a:ln>
          </p:spPr>
          <p:txBody>
            <a:bodyPr/>
            <a:lstStyle/>
            <a:p>
              <a:endParaRPr lang="en-US"/>
            </a:p>
          </p:txBody>
        </p:sp>
        <p:sp>
          <p:nvSpPr>
            <p:cNvPr id="26955" name="Freeform 422"/>
            <p:cNvSpPr>
              <a:spLocks/>
            </p:cNvSpPr>
            <p:nvPr/>
          </p:nvSpPr>
          <p:spPr bwMode="auto">
            <a:xfrm>
              <a:off x="633" y="1823"/>
              <a:ext cx="92" cy="102"/>
            </a:xfrm>
            <a:custGeom>
              <a:avLst/>
              <a:gdLst>
                <a:gd name="T0" fmla="*/ 22 w 183"/>
                <a:gd name="T1" fmla="*/ 131 h 205"/>
                <a:gd name="T2" fmla="*/ 18 w 183"/>
                <a:gd name="T3" fmla="*/ 125 h 205"/>
                <a:gd name="T4" fmla="*/ 12 w 183"/>
                <a:gd name="T5" fmla="*/ 111 h 205"/>
                <a:gd name="T6" fmla="*/ 12 w 183"/>
                <a:gd name="T7" fmla="*/ 96 h 205"/>
                <a:gd name="T8" fmla="*/ 24 w 183"/>
                <a:gd name="T9" fmla="*/ 79 h 205"/>
                <a:gd name="T10" fmla="*/ 49 w 183"/>
                <a:gd name="T11" fmla="*/ 72 h 205"/>
                <a:gd name="T12" fmla="*/ 32 w 183"/>
                <a:gd name="T13" fmla="*/ 45 h 205"/>
                <a:gd name="T14" fmla="*/ 30 w 183"/>
                <a:gd name="T15" fmla="*/ 24 h 205"/>
                <a:gd name="T16" fmla="*/ 39 w 183"/>
                <a:gd name="T17" fmla="*/ 9 h 205"/>
                <a:gd name="T18" fmla="*/ 61 w 183"/>
                <a:gd name="T19" fmla="*/ 0 h 205"/>
                <a:gd name="T20" fmla="*/ 88 w 183"/>
                <a:gd name="T21" fmla="*/ 4 h 205"/>
                <a:gd name="T22" fmla="*/ 158 w 183"/>
                <a:gd name="T23" fmla="*/ 16 h 205"/>
                <a:gd name="T24" fmla="*/ 170 w 183"/>
                <a:gd name="T25" fmla="*/ 14 h 205"/>
                <a:gd name="T26" fmla="*/ 175 w 183"/>
                <a:gd name="T27" fmla="*/ 9 h 205"/>
                <a:gd name="T28" fmla="*/ 183 w 183"/>
                <a:gd name="T29" fmla="*/ 2 h 205"/>
                <a:gd name="T30" fmla="*/ 162 w 183"/>
                <a:gd name="T31" fmla="*/ 60 h 205"/>
                <a:gd name="T32" fmla="*/ 164 w 183"/>
                <a:gd name="T33" fmla="*/ 51 h 205"/>
                <a:gd name="T34" fmla="*/ 160 w 183"/>
                <a:gd name="T35" fmla="*/ 43 h 205"/>
                <a:gd name="T36" fmla="*/ 152 w 183"/>
                <a:gd name="T37" fmla="*/ 38 h 205"/>
                <a:gd name="T38" fmla="*/ 84 w 183"/>
                <a:gd name="T39" fmla="*/ 24 h 205"/>
                <a:gd name="T40" fmla="*/ 59 w 183"/>
                <a:gd name="T41" fmla="*/ 24 h 205"/>
                <a:gd name="T42" fmla="*/ 45 w 183"/>
                <a:gd name="T43" fmla="*/ 38 h 205"/>
                <a:gd name="T44" fmla="*/ 49 w 183"/>
                <a:gd name="T45" fmla="*/ 62 h 205"/>
                <a:gd name="T46" fmla="*/ 57 w 183"/>
                <a:gd name="T47" fmla="*/ 73 h 205"/>
                <a:gd name="T48" fmla="*/ 129 w 183"/>
                <a:gd name="T49" fmla="*/ 87 h 205"/>
                <a:gd name="T50" fmla="*/ 146 w 183"/>
                <a:gd name="T51" fmla="*/ 89 h 205"/>
                <a:gd name="T52" fmla="*/ 154 w 183"/>
                <a:gd name="T53" fmla="*/ 84 h 205"/>
                <a:gd name="T54" fmla="*/ 160 w 183"/>
                <a:gd name="T55" fmla="*/ 72 h 205"/>
                <a:gd name="T56" fmla="*/ 150 w 183"/>
                <a:gd name="T57" fmla="*/ 133 h 205"/>
                <a:gd name="T58" fmla="*/ 146 w 183"/>
                <a:gd name="T59" fmla="*/ 123 h 205"/>
                <a:gd name="T60" fmla="*/ 142 w 183"/>
                <a:gd name="T61" fmla="*/ 114 h 205"/>
                <a:gd name="T62" fmla="*/ 135 w 183"/>
                <a:gd name="T63" fmla="*/ 109 h 205"/>
                <a:gd name="T64" fmla="*/ 123 w 183"/>
                <a:gd name="T65" fmla="*/ 108 h 205"/>
                <a:gd name="T66" fmla="*/ 51 w 183"/>
                <a:gd name="T67" fmla="*/ 94 h 205"/>
                <a:gd name="T68" fmla="*/ 32 w 183"/>
                <a:gd name="T69" fmla="*/ 102 h 205"/>
                <a:gd name="T70" fmla="*/ 28 w 183"/>
                <a:gd name="T71" fmla="*/ 111 h 205"/>
                <a:gd name="T72" fmla="*/ 28 w 183"/>
                <a:gd name="T73" fmla="*/ 125 h 205"/>
                <a:gd name="T74" fmla="*/ 37 w 183"/>
                <a:gd name="T75" fmla="*/ 145 h 205"/>
                <a:gd name="T76" fmla="*/ 121 w 183"/>
                <a:gd name="T77" fmla="*/ 160 h 205"/>
                <a:gd name="T78" fmla="*/ 133 w 183"/>
                <a:gd name="T79" fmla="*/ 159 h 205"/>
                <a:gd name="T80" fmla="*/ 139 w 183"/>
                <a:gd name="T81" fmla="*/ 152 h 205"/>
                <a:gd name="T82" fmla="*/ 146 w 183"/>
                <a:gd name="T83" fmla="*/ 145 h 205"/>
                <a:gd name="T84" fmla="*/ 127 w 183"/>
                <a:gd name="T85" fmla="*/ 203 h 205"/>
                <a:gd name="T86" fmla="*/ 127 w 183"/>
                <a:gd name="T87" fmla="*/ 191 h 205"/>
                <a:gd name="T88" fmla="*/ 121 w 183"/>
                <a:gd name="T89" fmla="*/ 184 h 205"/>
                <a:gd name="T90" fmla="*/ 105 w 183"/>
                <a:gd name="T91" fmla="*/ 181 h 205"/>
                <a:gd name="T92" fmla="*/ 35 w 183"/>
                <a:gd name="T93" fmla="*/ 167 h 205"/>
                <a:gd name="T94" fmla="*/ 20 w 183"/>
                <a:gd name="T95" fmla="*/ 166 h 205"/>
                <a:gd name="T96" fmla="*/ 16 w 183"/>
                <a:gd name="T97" fmla="*/ 171 h 205"/>
                <a:gd name="T98" fmla="*/ 12 w 183"/>
                <a:gd name="T99" fmla="*/ 176 h 205"/>
                <a:gd name="T100" fmla="*/ 8 w 183"/>
                <a:gd name="T101" fmla="*/ 183 h 205"/>
                <a:gd name="T102" fmla="*/ 2 w 183"/>
                <a:gd name="T103" fmla="*/ 138 h 20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3"/>
                <a:gd name="T157" fmla="*/ 0 h 205"/>
                <a:gd name="T158" fmla="*/ 183 w 183"/>
                <a:gd name="T159" fmla="*/ 205 h 20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3" h="205">
                  <a:moveTo>
                    <a:pt x="32" y="143"/>
                  </a:moveTo>
                  <a:lnTo>
                    <a:pt x="22" y="131"/>
                  </a:lnTo>
                  <a:lnTo>
                    <a:pt x="20" y="126"/>
                  </a:lnTo>
                  <a:lnTo>
                    <a:pt x="18" y="125"/>
                  </a:lnTo>
                  <a:lnTo>
                    <a:pt x="14" y="118"/>
                  </a:lnTo>
                  <a:lnTo>
                    <a:pt x="12" y="111"/>
                  </a:lnTo>
                  <a:lnTo>
                    <a:pt x="10" y="104"/>
                  </a:lnTo>
                  <a:lnTo>
                    <a:pt x="12" y="96"/>
                  </a:lnTo>
                  <a:lnTo>
                    <a:pt x="16" y="85"/>
                  </a:lnTo>
                  <a:lnTo>
                    <a:pt x="24" y="79"/>
                  </a:lnTo>
                  <a:lnTo>
                    <a:pt x="35" y="73"/>
                  </a:lnTo>
                  <a:lnTo>
                    <a:pt x="49" y="72"/>
                  </a:lnTo>
                  <a:lnTo>
                    <a:pt x="37" y="56"/>
                  </a:lnTo>
                  <a:lnTo>
                    <a:pt x="32" y="45"/>
                  </a:lnTo>
                  <a:lnTo>
                    <a:pt x="30" y="34"/>
                  </a:lnTo>
                  <a:lnTo>
                    <a:pt x="30" y="24"/>
                  </a:lnTo>
                  <a:lnTo>
                    <a:pt x="34" y="17"/>
                  </a:lnTo>
                  <a:lnTo>
                    <a:pt x="39" y="9"/>
                  </a:lnTo>
                  <a:lnTo>
                    <a:pt x="49" y="4"/>
                  </a:lnTo>
                  <a:lnTo>
                    <a:pt x="61" y="0"/>
                  </a:lnTo>
                  <a:lnTo>
                    <a:pt x="72" y="0"/>
                  </a:lnTo>
                  <a:lnTo>
                    <a:pt x="88" y="4"/>
                  </a:lnTo>
                  <a:lnTo>
                    <a:pt x="146" y="14"/>
                  </a:lnTo>
                  <a:lnTo>
                    <a:pt x="158" y="16"/>
                  </a:lnTo>
                  <a:lnTo>
                    <a:pt x="166" y="16"/>
                  </a:lnTo>
                  <a:lnTo>
                    <a:pt x="170" y="14"/>
                  </a:lnTo>
                  <a:lnTo>
                    <a:pt x="172" y="12"/>
                  </a:lnTo>
                  <a:lnTo>
                    <a:pt x="175" y="9"/>
                  </a:lnTo>
                  <a:lnTo>
                    <a:pt x="177" y="2"/>
                  </a:lnTo>
                  <a:lnTo>
                    <a:pt x="183" y="2"/>
                  </a:lnTo>
                  <a:lnTo>
                    <a:pt x="168" y="62"/>
                  </a:lnTo>
                  <a:lnTo>
                    <a:pt x="162" y="60"/>
                  </a:lnTo>
                  <a:lnTo>
                    <a:pt x="162" y="58"/>
                  </a:lnTo>
                  <a:lnTo>
                    <a:pt x="164" y="51"/>
                  </a:lnTo>
                  <a:lnTo>
                    <a:pt x="162" y="45"/>
                  </a:lnTo>
                  <a:lnTo>
                    <a:pt x="160" y="43"/>
                  </a:lnTo>
                  <a:lnTo>
                    <a:pt x="156" y="39"/>
                  </a:lnTo>
                  <a:lnTo>
                    <a:pt x="152" y="38"/>
                  </a:lnTo>
                  <a:lnTo>
                    <a:pt x="142" y="36"/>
                  </a:lnTo>
                  <a:lnTo>
                    <a:pt x="84" y="24"/>
                  </a:lnTo>
                  <a:lnTo>
                    <a:pt x="69" y="22"/>
                  </a:lnTo>
                  <a:lnTo>
                    <a:pt x="59" y="24"/>
                  </a:lnTo>
                  <a:lnTo>
                    <a:pt x="49" y="29"/>
                  </a:lnTo>
                  <a:lnTo>
                    <a:pt x="45" y="38"/>
                  </a:lnTo>
                  <a:lnTo>
                    <a:pt x="45" y="53"/>
                  </a:lnTo>
                  <a:lnTo>
                    <a:pt x="49" y="62"/>
                  </a:lnTo>
                  <a:lnTo>
                    <a:pt x="57" y="72"/>
                  </a:lnTo>
                  <a:lnTo>
                    <a:pt x="57" y="73"/>
                  </a:lnTo>
                  <a:lnTo>
                    <a:pt x="65" y="73"/>
                  </a:lnTo>
                  <a:lnTo>
                    <a:pt x="129" y="87"/>
                  </a:lnTo>
                  <a:lnTo>
                    <a:pt x="140" y="89"/>
                  </a:lnTo>
                  <a:lnTo>
                    <a:pt x="146" y="89"/>
                  </a:lnTo>
                  <a:lnTo>
                    <a:pt x="150" y="87"/>
                  </a:lnTo>
                  <a:lnTo>
                    <a:pt x="154" y="84"/>
                  </a:lnTo>
                  <a:lnTo>
                    <a:pt x="158" y="80"/>
                  </a:lnTo>
                  <a:lnTo>
                    <a:pt x="160" y="72"/>
                  </a:lnTo>
                  <a:lnTo>
                    <a:pt x="164" y="73"/>
                  </a:lnTo>
                  <a:lnTo>
                    <a:pt x="150" y="133"/>
                  </a:lnTo>
                  <a:lnTo>
                    <a:pt x="144" y="131"/>
                  </a:lnTo>
                  <a:lnTo>
                    <a:pt x="146" y="123"/>
                  </a:lnTo>
                  <a:lnTo>
                    <a:pt x="144" y="118"/>
                  </a:lnTo>
                  <a:lnTo>
                    <a:pt x="142" y="114"/>
                  </a:lnTo>
                  <a:lnTo>
                    <a:pt x="139" y="111"/>
                  </a:lnTo>
                  <a:lnTo>
                    <a:pt x="135" y="109"/>
                  </a:lnTo>
                  <a:lnTo>
                    <a:pt x="129" y="109"/>
                  </a:lnTo>
                  <a:lnTo>
                    <a:pt x="123" y="108"/>
                  </a:lnTo>
                  <a:lnTo>
                    <a:pt x="65" y="97"/>
                  </a:lnTo>
                  <a:lnTo>
                    <a:pt x="51" y="94"/>
                  </a:lnTo>
                  <a:lnTo>
                    <a:pt x="39" y="96"/>
                  </a:lnTo>
                  <a:lnTo>
                    <a:pt x="32" y="102"/>
                  </a:lnTo>
                  <a:lnTo>
                    <a:pt x="30" y="106"/>
                  </a:lnTo>
                  <a:lnTo>
                    <a:pt x="28" y="111"/>
                  </a:lnTo>
                  <a:lnTo>
                    <a:pt x="26" y="118"/>
                  </a:lnTo>
                  <a:lnTo>
                    <a:pt x="28" y="125"/>
                  </a:lnTo>
                  <a:lnTo>
                    <a:pt x="32" y="137"/>
                  </a:lnTo>
                  <a:lnTo>
                    <a:pt x="37" y="145"/>
                  </a:lnTo>
                  <a:lnTo>
                    <a:pt x="111" y="159"/>
                  </a:lnTo>
                  <a:lnTo>
                    <a:pt x="121" y="160"/>
                  </a:lnTo>
                  <a:lnTo>
                    <a:pt x="129" y="160"/>
                  </a:lnTo>
                  <a:lnTo>
                    <a:pt x="133" y="159"/>
                  </a:lnTo>
                  <a:lnTo>
                    <a:pt x="137" y="157"/>
                  </a:lnTo>
                  <a:lnTo>
                    <a:pt x="139" y="152"/>
                  </a:lnTo>
                  <a:lnTo>
                    <a:pt x="140" y="143"/>
                  </a:lnTo>
                  <a:lnTo>
                    <a:pt x="146" y="145"/>
                  </a:lnTo>
                  <a:lnTo>
                    <a:pt x="131" y="205"/>
                  </a:lnTo>
                  <a:lnTo>
                    <a:pt x="127" y="203"/>
                  </a:lnTo>
                  <a:lnTo>
                    <a:pt x="127" y="196"/>
                  </a:lnTo>
                  <a:lnTo>
                    <a:pt x="127" y="191"/>
                  </a:lnTo>
                  <a:lnTo>
                    <a:pt x="125" y="188"/>
                  </a:lnTo>
                  <a:lnTo>
                    <a:pt x="121" y="184"/>
                  </a:lnTo>
                  <a:lnTo>
                    <a:pt x="115" y="183"/>
                  </a:lnTo>
                  <a:lnTo>
                    <a:pt x="105" y="181"/>
                  </a:lnTo>
                  <a:lnTo>
                    <a:pt x="53" y="171"/>
                  </a:lnTo>
                  <a:lnTo>
                    <a:pt x="35" y="167"/>
                  </a:lnTo>
                  <a:lnTo>
                    <a:pt x="24" y="166"/>
                  </a:lnTo>
                  <a:lnTo>
                    <a:pt x="20" y="166"/>
                  </a:lnTo>
                  <a:lnTo>
                    <a:pt x="16" y="167"/>
                  </a:lnTo>
                  <a:lnTo>
                    <a:pt x="16" y="171"/>
                  </a:lnTo>
                  <a:lnTo>
                    <a:pt x="14" y="172"/>
                  </a:lnTo>
                  <a:lnTo>
                    <a:pt x="12" y="176"/>
                  </a:lnTo>
                  <a:lnTo>
                    <a:pt x="14" y="181"/>
                  </a:lnTo>
                  <a:lnTo>
                    <a:pt x="8" y="183"/>
                  </a:lnTo>
                  <a:lnTo>
                    <a:pt x="0" y="143"/>
                  </a:lnTo>
                  <a:lnTo>
                    <a:pt x="2" y="138"/>
                  </a:lnTo>
                  <a:lnTo>
                    <a:pt x="32" y="143"/>
                  </a:lnTo>
                  <a:close/>
                </a:path>
              </a:pathLst>
            </a:custGeom>
            <a:solidFill>
              <a:srgbClr val="000000"/>
            </a:solidFill>
            <a:ln w="9525">
              <a:solidFill>
                <a:srgbClr val="000000"/>
              </a:solidFill>
              <a:prstDash val="solid"/>
              <a:round/>
              <a:headEnd/>
              <a:tailEnd/>
            </a:ln>
          </p:spPr>
          <p:txBody>
            <a:bodyPr/>
            <a:lstStyle/>
            <a:p>
              <a:endParaRPr lang="en-US"/>
            </a:p>
          </p:txBody>
        </p:sp>
        <p:sp>
          <p:nvSpPr>
            <p:cNvPr id="26956" name="Freeform 423"/>
            <p:cNvSpPr>
              <a:spLocks noEditPoints="1"/>
            </p:cNvSpPr>
            <p:nvPr/>
          </p:nvSpPr>
          <p:spPr bwMode="auto">
            <a:xfrm>
              <a:off x="627" y="1776"/>
              <a:ext cx="108" cy="45"/>
            </a:xfrm>
            <a:custGeom>
              <a:avLst/>
              <a:gdLst>
                <a:gd name="T0" fmla="*/ 0 w 216"/>
                <a:gd name="T1" fmla="*/ 9 h 91"/>
                <a:gd name="T2" fmla="*/ 4 w 216"/>
                <a:gd name="T3" fmla="*/ 6 h 91"/>
                <a:gd name="T4" fmla="*/ 8 w 216"/>
                <a:gd name="T5" fmla="*/ 2 h 91"/>
                <a:gd name="T6" fmla="*/ 13 w 216"/>
                <a:gd name="T7" fmla="*/ 0 h 91"/>
                <a:gd name="T8" fmla="*/ 19 w 216"/>
                <a:gd name="T9" fmla="*/ 0 h 91"/>
                <a:gd name="T10" fmla="*/ 25 w 216"/>
                <a:gd name="T11" fmla="*/ 4 h 91"/>
                <a:gd name="T12" fmla="*/ 29 w 216"/>
                <a:gd name="T13" fmla="*/ 7 h 91"/>
                <a:gd name="T14" fmla="*/ 31 w 216"/>
                <a:gd name="T15" fmla="*/ 12 h 91"/>
                <a:gd name="T16" fmla="*/ 29 w 216"/>
                <a:gd name="T17" fmla="*/ 17 h 91"/>
                <a:gd name="T18" fmla="*/ 27 w 216"/>
                <a:gd name="T19" fmla="*/ 23 h 91"/>
                <a:gd name="T20" fmla="*/ 21 w 216"/>
                <a:gd name="T21" fmla="*/ 26 h 91"/>
                <a:gd name="T22" fmla="*/ 15 w 216"/>
                <a:gd name="T23" fmla="*/ 28 h 91"/>
                <a:gd name="T24" fmla="*/ 10 w 216"/>
                <a:gd name="T25" fmla="*/ 26 h 91"/>
                <a:gd name="T26" fmla="*/ 6 w 216"/>
                <a:gd name="T27" fmla="*/ 24 h 91"/>
                <a:gd name="T28" fmla="*/ 2 w 216"/>
                <a:gd name="T29" fmla="*/ 19 h 91"/>
                <a:gd name="T30" fmla="*/ 0 w 216"/>
                <a:gd name="T31" fmla="*/ 16 h 91"/>
                <a:gd name="T32" fmla="*/ 0 w 216"/>
                <a:gd name="T33" fmla="*/ 9 h 91"/>
                <a:gd name="T34" fmla="*/ 0 w 216"/>
                <a:gd name="T35" fmla="*/ 9 h 91"/>
                <a:gd name="T36" fmla="*/ 74 w 216"/>
                <a:gd name="T37" fmla="*/ 17 h 91"/>
                <a:gd name="T38" fmla="*/ 181 w 216"/>
                <a:gd name="T39" fmla="*/ 45 h 91"/>
                <a:gd name="T40" fmla="*/ 190 w 216"/>
                <a:gd name="T41" fmla="*/ 46 h 91"/>
                <a:gd name="T42" fmla="*/ 198 w 216"/>
                <a:gd name="T43" fmla="*/ 46 h 91"/>
                <a:gd name="T44" fmla="*/ 202 w 216"/>
                <a:gd name="T45" fmla="*/ 45 h 91"/>
                <a:gd name="T46" fmla="*/ 206 w 216"/>
                <a:gd name="T47" fmla="*/ 43 h 91"/>
                <a:gd name="T48" fmla="*/ 210 w 216"/>
                <a:gd name="T49" fmla="*/ 40 h 91"/>
                <a:gd name="T50" fmla="*/ 212 w 216"/>
                <a:gd name="T51" fmla="*/ 33 h 91"/>
                <a:gd name="T52" fmla="*/ 216 w 216"/>
                <a:gd name="T53" fmla="*/ 35 h 91"/>
                <a:gd name="T54" fmla="*/ 198 w 216"/>
                <a:gd name="T55" fmla="*/ 91 h 91"/>
                <a:gd name="T56" fmla="*/ 192 w 216"/>
                <a:gd name="T57" fmla="*/ 89 h 91"/>
                <a:gd name="T58" fmla="*/ 194 w 216"/>
                <a:gd name="T59" fmla="*/ 82 h 91"/>
                <a:gd name="T60" fmla="*/ 194 w 216"/>
                <a:gd name="T61" fmla="*/ 77 h 91"/>
                <a:gd name="T62" fmla="*/ 192 w 216"/>
                <a:gd name="T63" fmla="*/ 75 h 91"/>
                <a:gd name="T64" fmla="*/ 190 w 216"/>
                <a:gd name="T65" fmla="*/ 72 h 91"/>
                <a:gd name="T66" fmla="*/ 183 w 216"/>
                <a:gd name="T67" fmla="*/ 69 h 91"/>
                <a:gd name="T68" fmla="*/ 173 w 216"/>
                <a:gd name="T69" fmla="*/ 65 h 91"/>
                <a:gd name="T70" fmla="*/ 122 w 216"/>
                <a:gd name="T71" fmla="*/ 52 h 91"/>
                <a:gd name="T72" fmla="*/ 113 w 216"/>
                <a:gd name="T73" fmla="*/ 50 h 91"/>
                <a:gd name="T74" fmla="*/ 103 w 216"/>
                <a:gd name="T75" fmla="*/ 48 h 91"/>
                <a:gd name="T76" fmla="*/ 97 w 216"/>
                <a:gd name="T77" fmla="*/ 46 h 91"/>
                <a:gd name="T78" fmla="*/ 93 w 216"/>
                <a:gd name="T79" fmla="*/ 46 h 91"/>
                <a:gd name="T80" fmla="*/ 89 w 216"/>
                <a:gd name="T81" fmla="*/ 46 h 91"/>
                <a:gd name="T82" fmla="*/ 85 w 216"/>
                <a:gd name="T83" fmla="*/ 48 h 91"/>
                <a:gd name="T84" fmla="*/ 83 w 216"/>
                <a:gd name="T85" fmla="*/ 50 h 91"/>
                <a:gd name="T86" fmla="*/ 81 w 216"/>
                <a:gd name="T87" fmla="*/ 52 h 91"/>
                <a:gd name="T88" fmla="*/ 81 w 216"/>
                <a:gd name="T89" fmla="*/ 62 h 91"/>
                <a:gd name="T90" fmla="*/ 76 w 216"/>
                <a:gd name="T91" fmla="*/ 62 h 91"/>
                <a:gd name="T92" fmla="*/ 72 w 216"/>
                <a:gd name="T93" fmla="*/ 23 h 91"/>
                <a:gd name="T94" fmla="*/ 74 w 216"/>
                <a:gd name="T95" fmla="*/ 17 h 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16"/>
                <a:gd name="T145" fmla="*/ 0 h 91"/>
                <a:gd name="T146" fmla="*/ 216 w 216"/>
                <a:gd name="T147" fmla="*/ 91 h 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16" h="91">
                  <a:moveTo>
                    <a:pt x="0" y="9"/>
                  </a:moveTo>
                  <a:lnTo>
                    <a:pt x="4" y="6"/>
                  </a:lnTo>
                  <a:lnTo>
                    <a:pt x="8" y="2"/>
                  </a:lnTo>
                  <a:lnTo>
                    <a:pt x="13" y="0"/>
                  </a:lnTo>
                  <a:lnTo>
                    <a:pt x="19" y="0"/>
                  </a:lnTo>
                  <a:lnTo>
                    <a:pt x="25" y="4"/>
                  </a:lnTo>
                  <a:lnTo>
                    <a:pt x="29" y="7"/>
                  </a:lnTo>
                  <a:lnTo>
                    <a:pt x="31" y="12"/>
                  </a:lnTo>
                  <a:lnTo>
                    <a:pt x="29" y="17"/>
                  </a:lnTo>
                  <a:lnTo>
                    <a:pt x="27" y="23"/>
                  </a:lnTo>
                  <a:lnTo>
                    <a:pt x="21" y="26"/>
                  </a:lnTo>
                  <a:lnTo>
                    <a:pt x="15" y="28"/>
                  </a:lnTo>
                  <a:lnTo>
                    <a:pt x="10" y="26"/>
                  </a:lnTo>
                  <a:lnTo>
                    <a:pt x="6" y="24"/>
                  </a:lnTo>
                  <a:lnTo>
                    <a:pt x="2" y="19"/>
                  </a:lnTo>
                  <a:lnTo>
                    <a:pt x="0" y="16"/>
                  </a:lnTo>
                  <a:lnTo>
                    <a:pt x="0" y="9"/>
                  </a:lnTo>
                  <a:close/>
                  <a:moveTo>
                    <a:pt x="74" y="17"/>
                  </a:moveTo>
                  <a:lnTo>
                    <a:pt x="181" y="45"/>
                  </a:lnTo>
                  <a:lnTo>
                    <a:pt x="190" y="46"/>
                  </a:lnTo>
                  <a:lnTo>
                    <a:pt x="198" y="46"/>
                  </a:lnTo>
                  <a:lnTo>
                    <a:pt x="202" y="45"/>
                  </a:lnTo>
                  <a:lnTo>
                    <a:pt x="206" y="43"/>
                  </a:lnTo>
                  <a:lnTo>
                    <a:pt x="210" y="40"/>
                  </a:lnTo>
                  <a:lnTo>
                    <a:pt x="212" y="33"/>
                  </a:lnTo>
                  <a:lnTo>
                    <a:pt x="216" y="35"/>
                  </a:lnTo>
                  <a:lnTo>
                    <a:pt x="198" y="91"/>
                  </a:lnTo>
                  <a:lnTo>
                    <a:pt x="192" y="89"/>
                  </a:lnTo>
                  <a:lnTo>
                    <a:pt x="194" y="82"/>
                  </a:lnTo>
                  <a:lnTo>
                    <a:pt x="194" y="77"/>
                  </a:lnTo>
                  <a:lnTo>
                    <a:pt x="192" y="75"/>
                  </a:lnTo>
                  <a:lnTo>
                    <a:pt x="190" y="72"/>
                  </a:lnTo>
                  <a:lnTo>
                    <a:pt x="183" y="69"/>
                  </a:lnTo>
                  <a:lnTo>
                    <a:pt x="173" y="65"/>
                  </a:lnTo>
                  <a:lnTo>
                    <a:pt x="122" y="52"/>
                  </a:lnTo>
                  <a:lnTo>
                    <a:pt x="113" y="50"/>
                  </a:lnTo>
                  <a:lnTo>
                    <a:pt x="103" y="48"/>
                  </a:lnTo>
                  <a:lnTo>
                    <a:pt x="97" y="46"/>
                  </a:lnTo>
                  <a:lnTo>
                    <a:pt x="93" y="46"/>
                  </a:lnTo>
                  <a:lnTo>
                    <a:pt x="89" y="46"/>
                  </a:lnTo>
                  <a:lnTo>
                    <a:pt x="85" y="48"/>
                  </a:lnTo>
                  <a:lnTo>
                    <a:pt x="83" y="50"/>
                  </a:lnTo>
                  <a:lnTo>
                    <a:pt x="81" y="52"/>
                  </a:lnTo>
                  <a:lnTo>
                    <a:pt x="81" y="62"/>
                  </a:lnTo>
                  <a:lnTo>
                    <a:pt x="76" y="62"/>
                  </a:lnTo>
                  <a:lnTo>
                    <a:pt x="72" y="23"/>
                  </a:lnTo>
                  <a:lnTo>
                    <a:pt x="74" y="17"/>
                  </a:lnTo>
                  <a:close/>
                </a:path>
              </a:pathLst>
            </a:custGeom>
            <a:solidFill>
              <a:srgbClr val="000000"/>
            </a:solidFill>
            <a:ln w="9525">
              <a:solidFill>
                <a:srgbClr val="000000"/>
              </a:solidFill>
              <a:prstDash val="solid"/>
              <a:round/>
              <a:headEnd/>
              <a:tailEnd/>
            </a:ln>
          </p:spPr>
          <p:txBody>
            <a:bodyPr/>
            <a:lstStyle/>
            <a:p>
              <a:endParaRPr lang="en-US"/>
            </a:p>
          </p:txBody>
        </p:sp>
        <p:sp>
          <p:nvSpPr>
            <p:cNvPr id="26957" name="Freeform 424"/>
            <p:cNvSpPr>
              <a:spLocks/>
            </p:cNvSpPr>
            <p:nvPr/>
          </p:nvSpPr>
          <p:spPr bwMode="auto">
            <a:xfrm>
              <a:off x="679" y="1724"/>
              <a:ext cx="72" cy="56"/>
            </a:xfrm>
            <a:custGeom>
              <a:avLst/>
              <a:gdLst>
                <a:gd name="T0" fmla="*/ 107 w 144"/>
                <a:gd name="T1" fmla="*/ 16 h 113"/>
                <a:gd name="T2" fmla="*/ 118 w 144"/>
                <a:gd name="T3" fmla="*/ 23 h 113"/>
                <a:gd name="T4" fmla="*/ 126 w 144"/>
                <a:gd name="T5" fmla="*/ 29 h 113"/>
                <a:gd name="T6" fmla="*/ 134 w 144"/>
                <a:gd name="T7" fmla="*/ 38 h 113"/>
                <a:gd name="T8" fmla="*/ 138 w 144"/>
                <a:gd name="T9" fmla="*/ 47 h 113"/>
                <a:gd name="T10" fmla="*/ 142 w 144"/>
                <a:gd name="T11" fmla="*/ 55 h 113"/>
                <a:gd name="T12" fmla="*/ 144 w 144"/>
                <a:gd name="T13" fmla="*/ 64 h 113"/>
                <a:gd name="T14" fmla="*/ 144 w 144"/>
                <a:gd name="T15" fmla="*/ 72 h 113"/>
                <a:gd name="T16" fmla="*/ 140 w 144"/>
                <a:gd name="T17" fmla="*/ 81 h 113"/>
                <a:gd name="T18" fmla="*/ 136 w 144"/>
                <a:gd name="T19" fmla="*/ 89 h 113"/>
                <a:gd name="T20" fmla="*/ 128 w 144"/>
                <a:gd name="T21" fmla="*/ 98 h 113"/>
                <a:gd name="T22" fmla="*/ 118 w 144"/>
                <a:gd name="T23" fmla="*/ 103 h 113"/>
                <a:gd name="T24" fmla="*/ 107 w 144"/>
                <a:gd name="T25" fmla="*/ 108 h 113"/>
                <a:gd name="T26" fmla="*/ 95 w 144"/>
                <a:gd name="T27" fmla="*/ 111 h 113"/>
                <a:gd name="T28" fmla="*/ 82 w 144"/>
                <a:gd name="T29" fmla="*/ 113 h 113"/>
                <a:gd name="T30" fmla="*/ 66 w 144"/>
                <a:gd name="T31" fmla="*/ 110 h 113"/>
                <a:gd name="T32" fmla="*/ 50 w 144"/>
                <a:gd name="T33" fmla="*/ 106 h 113"/>
                <a:gd name="T34" fmla="*/ 37 w 144"/>
                <a:gd name="T35" fmla="*/ 101 h 113"/>
                <a:gd name="T36" fmla="*/ 25 w 144"/>
                <a:gd name="T37" fmla="*/ 94 h 113"/>
                <a:gd name="T38" fmla="*/ 15 w 144"/>
                <a:gd name="T39" fmla="*/ 86 h 113"/>
                <a:gd name="T40" fmla="*/ 8 w 144"/>
                <a:gd name="T41" fmla="*/ 75 h 113"/>
                <a:gd name="T42" fmla="*/ 4 w 144"/>
                <a:gd name="T43" fmla="*/ 64 h 113"/>
                <a:gd name="T44" fmla="*/ 0 w 144"/>
                <a:gd name="T45" fmla="*/ 53 h 113"/>
                <a:gd name="T46" fmla="*/ 2 w 144"/>
                <a:gd name="T47" fmla="*/ 41 h 113"/>
                <a:gd name="T48" fmla="*/ 4 w 144"/>
                <a:gd name="T49" fmla="*/ 29 h 113"/>
                <a:gd name="T50" fmla="*/ 13 w 144"/>
                <a:gd name="T51" fmla="*/ 16 h 113"/>
                <a:gd name="T52" fmla="*/ 25 w 144"/>
                <a:gd name="T53" fmla="*/ 6 h 113"/>
                <a:gd name="T54" fmla="*/ 39 w 144"/>
                <a:gd name="T55" fmla="*/ 0 h 113"/>
                <a:gd name="T56" fmla="*/ 47 w 144"/>
                <a:gd name="T57" fmla="*/ 0 h 113"/>
                <a:gd name="T58" fmla="*/ 52 w 144"/>
                <a:gd name="T59" fmla="*/ 2 h 113"/>
                <a:gd name="T60" fmla="*/ 56 w 144"/>
                <a:gd name="T61" fmla="*/ 4 h 113"/>
                <a:gd name="T62" fmla="*/ 58 w 144"/>
                <a:gd name="T63" fmla="*/ 7 h 113"/>
                <a:gd name="T64" fmla="*/ 60 w 144"/>
                <a:gd name="T65" fmla="*/ 12 h 113"/>
                <a:gd name="T66" fmla="*/ 58 w 144"/>
                <a:gd name="T67" fmla="*/ 18 h 113"/>
                <a:gd name="T68" fmla="*/ 54 w 144"/>
                <a:gd name="T69" fmla="*/ 23 h 113"/>
                <a:gd name="T70" fmla="*/ 48 w 144"/>
                <a:gd name="T71" fmla="*/ 26 h 113"/>
                <a:gd name="T72" fmla="*/ 45 w 144"/>
                <a:gd name="T73" fmla="*/ 26 h 113"/>
                <a:gd name="T74" fmla="*/ 37 w 144"/>
                <a:gd name="T75" fmla="*/ 26 h 113"/>
                <a:gd name="T76" fmla="*/ 29 w 144"/>
                <a:gd name="T77" fmla="*/ 24 h 113"/>
                <a:gd name="T78" fmla="*/ 21 w 144"/>
                <a:gd name="T79" fmla="*/ 26 h 113"/>
                <a:gd name="T80" fmla="*/ 15 w 144"/>
                <a:gd name="T81" fmla="*/ 31 h 113"/>
                <a:gd name="T82" fmla="*/ 12 w 144"/>
                <a:gd name="T83" fmla="*/ 38 h 113"/>
                <a:gd name="T84" fmla="*/ 10 w 144"/>
                <a:gd name="T85" fmla="*/ 50 h 113"/>
                <a:gd name="T86" fmla="*/ 13 w 144"/>
                <a:gd name="T87" fmla="*/ 60 h 113"/>
                <a:gd name="T88" fmla="*/ 27 w 144"/>
                <a:gd name="T89" fmla="*/ 74 h 113"/>
                <a:gd name="T90" fmla="*/ 47 w 144"/>
                <a:gd name="T91" fmla="*/ 82 h 113"/>
                <a:gd name="T92" fmla="*/ 70 w 144"/>
                <a:gd name="T93" fmla="*/ 87 h 113"/>
                <a:gd name="T94" fmla="*/ 82 w 144"/>
                <a:gd name="T95" fmla="*/ 87 h 113"/>
                <a:gd name="T96" fmla="*/ 93 w 144"/>
                <a:gd name="T97" fmla="*/ 86 h 113"/>
                <a:gd name="T98" fmla="*/ 111 w 144"/>
                <a:gd name="T99" fmla="*/ 77 h 113"/>
                <a:gd name="T100" fmla="*/ 117 w 144"/>
                <a:gd name="T101" fmla="*/ 72 h 113"/>
                <a:gd name="T102" fmla="*/ 122 w 144"/>
                <a:gd name="T103" fmla="*/ 64 h 113"/>
                <a:gd name="T104" fmla="*/ 124 w 144"/>
                <a:gd name="T105" fmla="*/ 52 h 113"/>
                <a:gd name="T106" fmla="*/ 120 w 144"/>
                <a:gd name="T107" fmla="*/ 40 h 113"/>
                <a:gd name="T108" fmla="*/ 115 w 144"/>
                <a:gd name="T109" fmla="*/ 29 h 113"/>
                <a:gd name="T110" fmla="*/ 103 w 144"/>
                <a:gd name="T111" fmla="*/ 18 h 113"/>
                <a:gd name="T112" fmla="*/ 107 w 144"/>
                <a:gd name="T113" fmla="*/ 16 h 11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4"/>
                <a:gd name="T172" fmla="*/ 0 h 113"/>
                <a:gd name="T173" fmla="*/ 144 w 144"/>
                <a:gd name="T174" fmla="*/ 113 h 11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4" h="113">
                  <a:moveTo>
                    <a:pt x="107" y="16"/>
                  </a:moveTo>
                  <a:lnTo>
                    <a:pt x="118" y="23"/>
                  </a:lnTo>
                  <a:lnTo>
                    <a:pt x="126" y="29"/>
                  </a:lnTo>
                  <a:lnTo>
                    <a:pt x="134" y="38"/>
                  </a:lnTo>
                  <a:lnTo>
                    <a:pt x="138" y="47"/>
                  </a:lnTo>
                  <a:lnTo>
                    <a:pt x="142" y="55"/>
                  </a:lnTo>
                  <a:lnTo>
                    <a:pt x="144" y="64"/>
                  </a:lnTo>
                  <a:lnTo>
                    <a:pt x="144" y="72"/>
                  </a:lnTo>
                  <a:lnTo>
                    <a:pt x="140" y="81"/>
                  </a:lnTo>
                  <a:lnTo>
                    <a:pt x="136" y="89"/>
                  </a:lnTo>
                  <a:lnTo>
                    <a:pt x="128" y="98"/>
                  </a:lnTo>
                  <a:lnTo>
                    <a:pt x="118" y="103"/>
                  </a:lnTo>
                  <a:lnTo>
                    <a:pt x="107" y="108"/>
                  </a:lnTo>
                  <a:lnTo>
                    <a:pt x="95" y="111"/>
                  </a:lnTo>
                  <a:lnTo>
                    <a:pt x="82" y="113"/>
                  </a:lnTo>
                  <a:lnTo>
                    <a:pt x="66" y="110"/>
                  </a:lnTo>
                  <a:lnTo>
                    <a:pt x="50" y="106"/>
                  </a:lnTo>
                  <a:lnTo>
                    <a:pt x="37" y="101"/>
                  </a:lnTo>
                  <a:lnTo>
                    <a:pt x="25" y="94"/>
                  </a:lnTo>
                  <a:lnTo>
                    <a:pt x="15" y="86"/>
                  </a:lnTo>
                  <a:lnTo>
                    <a:pt x="8" y="75"/>
                  </a:lnTo>
                  <a:lnTo>
                    <a:pt x="4" y="64"/>
                  </a:lnTo>
                  <a:lnTo>
                    <a:pt x="0" y="53"/>
                  </a:lnTo>
                  <a:lnTo>
                    <a:pt x="2" y="41"/>
                  </a:lnTo>
                  <a:lnTo>
                    <a:pt x="4" y="29"/>
                  </a:lnTo>
                  <a:lnTo>
                    <a:pt x="13" y="16"/>
                  </a:lnTo>
                  <a:lnTo>
                    <a:pt x="25" y="6"/>
                  </a:lnTo>
                  <a:lnTo>
                    <a:pt x="39" y="0"/>
                  </a:lnTo>
                  <a:lnTo>
                    <a:pt x="47" y="0"/>
                  </a:lnTo>
                  <a:lnTo>
                    <a:pt x="52" y="2"/>
                  </a:lnTo>
                  <a:lnTo>
                    <a:pt x="56" y="4"/>
                  </a:lnTo>
                  <a:lnTo>
                    <a:pt x="58" y="7"/>
                  </a:lnTo>
                  <a:lnTo>
                    <a:pt x="60" y="12"/>
                  </a:lnTo>
                  <a:lnTo>
                    <a:pt x="58" y="18"/>
                  </a:lnTo>
                  <a:lnTo>
                    <a:pt x="54" y="23"/>
                  </a:lnTo>
                  <a:lnTo>
                    <a:pt x="48" y="26"/>
                  </a:lnTo>
                  <a:lnTo>
                    <a:pt x="45" y="26"/>
                  </a:lnTo>
                  <a:lnTo>
                    <a:pt x="37" y="26"/>
                  </a:lnTo>
                  <a:lnTo>
                    <a:pt x="29" y="24"/>
                  </a:lnTo>
                  <a:lnTo>
                    <a:pt x="21" y="26"/>
                  </a:lnTo>
                  <a:lnTo>
                    <a:pt x="15" y="31"/>
                  </a:lnTo>
                  <a:lnTo>
                    <a:pt x="12" y="38"/>
                  </a:lnTo>
                  <a:lnTo>
                    <a:pt x="10" y="50"/>
                  </a:lnTo>
                  <a:lnTo>
                    <a:pt x="13" y="60"/>
                  </a:lnTo>
                  <a:lnTo>
                    <a:pt x="27" y="74"/>
                  </a:lnTo>
                  <a:lnTo>
                    <a:pt x="47" y="82"/>
                  </a:lnTo>
                  <a:lnTo>
                    <a:pt x="70" y="87"/>
                  </a:lnTo>
                  <a:lnTo>
                    <a:pt x="82" y="87"/>
                  </a:lnTo>
                  <a:lnTo>
                    <a:pt x="93" y="86"/>
                  </a:lnTo>
                  <a:lnTo>
                    <a:pt x="111" y="77"/>
                  </a:lnTo>
                  <a:lnTo>
                    <a:pt x="117" y="72"/>
                  </a:lnTo>
                  <a:lnTo>
                    <a:pt x="122" y="64"/>
                  </a:lnTo>
                  <a:lnTo>
                    <a:pt x="124" y="52"/>
                  </a:lnTo>
                  <a:lnTo>
                    <a:pt x="120" y="40"/>
                  </a:lnTo>
                  <a:lnTo>
                    <a:pt x="115" y="29"/>
                  </a:lnTo>
                  <a:lnTo>
                    <a:pt x="103" y="18"/>
                  </a:lnTo>
                  <a:lnTo>
                    <a:pt x="107" y="16"/>
                  </a:lnTo>
                  <a:close/>
                </a:path>
              </a:pathLst>
            </a:custGeom>
            <a:solidFill>
              <a:srgbClr val="000000"/>
            </a:solidFill>
            <a:ln w="9525">
              <a:solidFill>
                <a:srgbClr val="000000"/>
              </a:solidFill>
              <a:prstDash val="solid"/>
              <a:round/>
              <a:headEnd/>
              <a:tailEnd/>
            </a:ln>
          </p:spPr>
          <p:txBody>
            <a:bodyPr/>
            <a:lstStyle/>
            <a:p>
              <a:endParaRPr lang="en-US"/>
            </a:p>
          </p:txBody>
        </p:sp>
        <p:sp>
          <p:nvSpPr>
            <p:cNvPr id="26958" name="Freeform 425"/>
            <p:cNvSpPr>
              <a:spLocks/>
            </p:cNvSpPr>
            <p:nvPr/>
          </p:nvSpPr>
          <p:spPr bwMode="auto">
            <a:xfrm>
              <a:off x="703" y="1672"/>
              <a:ext cx="72" cy="62"/>
            </a:xfrm>
            <a:custGeom>
              <a:avLst/>
              <a:gdLst>
                <a:gd name="T0" fmla="*/ 67 w 144"/>
                <a:gd name="T1" fmla="*/ 18 h 122"/>
                <a:gd name="T2" fmla="*/ 45 w 144"/>
                <a:gd name="T3" fmla="*/ 20 h 122"/>
                <a:gd name="T4" fmla="*/ 32 w 144"/>
                <a:gd name="T5" fmla="*/ 22 h 122"/>
                <a:gd name="T6" fmla="*/ 12 w 144"/>
                <a:gd name="T7" fmla="*/ 37 h 122"/>
                <a:gd name="T8" fmla="*/ 10 w 144"/>
                <a:gd name="T9" fmla="*/ 52 h 122"/>
                <a:gd name="T10" fmla="*/ 18 w 144"/>
                <a:gd name="T11" fmla="*/ 63 h 122"/>
                <a:gd name="T12" fmla="*/ 34 w 144"/>
                <a:gd name="T13" fmla="*/ 64 h 122"/>
                <a:gd name="T14" fmla="*/ 49 w 144"/>
                <a:gd name="T15" fmla="*/ 59 h 122"/>
                <a:gd name="T16" fmla="*/ 74 w 144"/>
                <a:gd name="T17" fmla="*/ 42 h 122"/>
                <a:gd name="T18" fmla="*/ 100 w 144"/>
                <a:gd name="T19" fmla="*/ 30 h 122"/>
                <a:gd name="T20" fmla="*/ 123 w 144"/>
                <a:gd name="T21" fmla="*/ 34 h 122"/>
                <a:gd name="T22" fmla="*/ 137 w 144"/>
                <a:gd name="T23" fmla="*/ 44 h 122"/>
                <a:gd name="T24" fmla="*/ 144 w 144"/>
                <a:gd name="T25" fmla="*/ 57 h 122"/>
                <a:gd name="T26" fmla="*/ 138 w 144"/>
                <a:gd name="T27" fmla="*/ 86 h 122"/>
                <a:gd name="T28" fmla="*/ 121 w 144"/>
                <a:gd name="T29" fmla="*/ 107 h 122"/>
                <a:gd name="T30" fmla="*/ 117 w 144"/>
                <a:gd name="T31" fmla="*/ 114 h 122"/>
                <a:gd name="T32" fmla="*/ 117 w 144"/>
                <a:gd name="T33" fmla="*/ 119 h 122"/>
                <a:gd name="T34" fmla="*/ 70 w 144"/>
                <a:gd name="T35" fmla="*/ 103 h 122"/>
                <a:gd name="T36" fmla="*/ 94 w 144"/>
                <a:gd name="T37" fmla="*/ 102 h 122"/>
                <a:gd name="T38" fmla="*/ 109 w 144"/>
                <a:gd name="T39" fmla="*/ 100 h 122"/>
                <a:gd name="T40" fmla="*/ 131 w 144"/>
                <a:gd name="T41" fmla="*/ 83 h 122"/>
                <a:gd name="T42" fmla="*/ 135 w 144"/>
                <a:gd name="T43" fmla="*/ 66 h 122"/>
                <a:gd name="T44" fmla="*/ 123 w 144"/>
                <a:gd name="T45" fmla="*/ 56 h 122"/>
                <a:gd name="T46" fmla="*/ 105 w 144"/>
                <a:gd name="T47" fmla="*/ 54 h 122"/>
                <a:gd name="T48" fmla="*/ 74 w 144"/>
                <a:gd name="T49" fmla="*/ 69 h 122"/>
                <a:gd name="T50" fmla="*/ 51 w 144"/>
                <a:gd name="T51" fmla="*/ 83 h 122"/>
                <a:gd name="T52" fmla="*/ 34 w 144"/>
                <a:gd name="T53" fmla="*/ 85 h 122"/>
                <a:gd name="T54" fmla="*/ 10 w 144"/>
                <a:gd name="T55" fmla="*/ 73 h 122"/>
                <a:gd name="T56" fmla="*/ 2 w 144"/>
                <a:gd name="T57" fmla="*/ 61 h 122"/>
                <a:gd name="T58" fmla="*/ 0 w 144"/>
                <a:gd name="T59" fmla="*/ 47 h 122"/>
                <a:gd name="T60" fmla="*/ 10 w 144"/>
                <a:gd name="T61" fmla="*/ 25 h 122"/>
                <a:gd name="T62" fmla="*/ 22 w 144"/>
                <a:gd name="T63" fmla="*/ 15 h 122"/>
                <a:gd name="T64" fmla="*/ 26 w 144"/>
                <a:gd name="T65" fmla="*/ 10 h 122"/>
                <a:gd name="T66" fmla="*/ 24 w 144"/>
                <a:gd name="T67" fmla="*/ 6 h 122"/>
                <a:gd name="T68" fmla="*/ 24 w 144"/>
                <a:gd name="T69" fmla="*/ 0 h 12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4"/>
                <a:gd name="T106" fmla="*/ 0 h 122"/>
                <a:gd name="T107" fmla="*/ 144 w 144"/>
                <a:gd name="T108" fmla="*/ 122 h 12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4" h="122">
                  <a:moveTo>
                    <a:pt x="24" y="0"/>
                  </a:moveTo>
                  <a:lnTo>
                    <a:pt x="67" y="18"/>
                  </a:lnTo>
                  <a:lnTo>
                    <a:pt x="65" y="22"/>
                  </a:lnTo>
                  <a:lnTo>
                    <a:pt x="45" y="20"/>
                  </a:lnTo>
                  <a:lnTo>
                    <a:pt x="37" y="20"/>
                  </a:lnTo>
                  <a:lnTo>
                    <a:pt x="32" y="22"/>
                  </a:lnTo>
                  <a:lnTo>
                    <a:pt x="22" y="27"/>
                  </a:lnTo>
                  <a:lnTo>
                    <a:pt x="12" y="37"/>
                  </a:lnTo>
                  <a:lnTo>
                    <a:pt x="10" y="46"/>
                  </a:lnTo>
                  <a:lnTo>
                    <a:pt x="10" y="52"/>
                  </a:lnTo>
                  <a:lnTo>
                    <a:pt x="14" y="59"/>
                  </a:lnTo>
                  <a:lnTo>
                    <a:pt x="18" y="63"/>
                  </a:lnTo>
                  <a:lnTo>
                    <a:pt x="26" y="64"/>
                  </a:lnTo>
                  <a:lnTo>
                    <a:pt x="34" y="64"/>
                  </a:lnTo>
                  <a:lnTo>
                    <a:pt x="43" y="61"/>
                  </a:lnTo>
                  <a:lnTo>
                    <a:pt x="49" y="59"/>
                  </a:lnTo>
                  <a:lnTo>
                    <a:pt x="55" y="54"/>
                  </a:lnTo>
                  <a:lnTo>
                    <a:pt x="74" y="42"/>
                  </a:lnTo>
                  <a:lnTo>
                    <a:pt x="88" y="35"/>
                  </a:lnTo>
                  <a:lnTo>
                    <a:pt x="100" y="30"/>
                  </a:lnTo>
                  <a:lnTo>
                    <a:pt x="111" y="30"/>
                  </a:lnTo>
                  <a:lnTo>
                    <a:pt x="123" y="34"/>
                  </a:lnTo>
                  <a:lnTo>
                    <a:pt x="131" y="39"/>
                  </a:lnTo>
                  <a:lnTo>
                    <a:pt x="137" y="44"/>
                  </a:lnTo>
                  <a:lnTo>
                    <a:pt x="140" y="49"/>
                  </a:lnTo>
                  <a:lnTo>
                    <a:pt x="144" y="57"/>
                  </a:lnTo>
                  <a:lnTo>
                    <a:pt x="144" y="73"/>
                  </a:lnTo>
                  <a:lnTo>
                    <a:pt x="138" y="86"/>
                  </a:lnTo>
                  <a:lnTo>
                    <a:pt x="131" y="97"/>
                  </a:lnTo>
                  <a:lnTo>
                    <a:pt x="121" y="107"/>
                  </a:lnTo>
                  <a:lnTo>
                    <a:pt x="119" y="110"/>
                  </a:lnTo>
                  <a:lnTo>
                    <a:pt x="117" y="114"/>
                  </a:lnTo>
                  <a:lnTo>
                    <a:pt x="117" y="117"/>
                  </a:lnTo>
                  <a:lnTo>
                    <a:pt x="117" y="119"/>
                  </a:lnTo>
                  <a:lnTo>
                    <a:pt x="115" y="122"/>
                  </a:lnTo>
                  <a:lnTo>
                    <a:pt x="70" y="103"/>
                  </a:lnTo>
                  <a:lnTo>
                    <a:pt x="74" y="98"/>
                  </a:lnTo>
                  <a:lnTo>
                    <a:pt x="94" y="102"/>
                  </a:lnTo>
                  <a:lnTo>
                    <a:pt x="102" y="102"/>
                  </a:lnTo>
                  <a:lnTo>
                    <a:pt x="109" y="100"/>
                  </a:lnTo>
                  <a:lnTo>
                    <a:pt x="123" y="93"/>
                  </a:lnTo>
                  <a:lnTo>
                    <a:pt x="131" y="83"/>
                  </a:lnTo>
                  <a:lnTo>
                    <a:pt x="135" y="75"/>
                  </a:lnTo>
                  <a:lnTo>
                    <a:pt x="135" y="66"/>
                  </a:lnTo>
                  <a:lnTo>
                    <a:pt x="131" y="59"/>
                  </a:lnTo>
                  <a:lnTo>
                    <a:pt x="123" y="56"/>
                  </a:lnTo>
                  <a:lnTo>
                    <a:pt x="115" y="52"/>
                  </a:lnTo>
                  <a:lnTo>
                    <a:pt x="105" y="54"/>
                  </a:lnTo>
                  <a:lnTo>
                    <a:pt x="92" y="59"/>
                  </a:lnTo>
                  <a:lnTo>
                    <a:pt x="74" y="69"/>
                  </a:lnTo>
                  <a:lnTo>
                    <a:pt x="57" y="80"/>
                  </a:lnTo>
                  <a:lnTo>
                    <a:pt x="51" y="83"/>
                  </a:lnTo>
                  <a:lnTo>
                    <a:pt x="45" y="85"/>
                  </a:lnTo>
                  <a:lnTo>
                    <a:pt x="34" y="85"/>
                  </a:lnTo>
                  <a:lnTo>
                    <a:pt x="22" y="81"/>
                  </a:lnTo>
                  <a:lnTo>
                    <a:pt x="10" y="73"/>
                  </a:lnTo>
                  <a:lnTo>
                    <a:pt x="4" y="68"/>
                  </a:lnTo>
                  <a:lnTo>
                    <a:pt x="2" y="61"/>
                  </a:lnTo>
                  <a:lnTo>
                    <a:pt x="0" y="54"/>
                  </a:lnTo>
                  <a:lnTo>
                    <a:pt x="0" y="47"/>
                  </a:lnTo>
                  <a:lnTo>
                    <a:pt x="6" y="32"/>
                  </a:lnTo>
                  <a:lnTo>
                    <a:pt x="10" y="25"/>
                  </a:lnTo>
                  <a:lnTo>
                    <a:pt x="18" y="18"/>
                  </a:lnTo>
                  <a:lnTo>
                    <a:pt x="22" y="15"/>
                  </a:lnTo>
                  <a:lnTo>
                    <a:pt x="24" y="11"/>
                  </a:lnTo>
                  <a:lnTo>
                    <a:pt x="26" y="10"/>
                  </a:lnTo>
                  <a:lnTo>
                    <a:pt x="26" y="8"/>
                  </a:lnTo>
                  <a:lnTo>
                    <a:pt x="24" y="6"/>
                  </a:lnTo>
                  <a:lnTo>
                    <a:pt x="22" y="3"/>
                  </a:lnTo>
                  <a:lnTo>
                    <a:pt x="24" y="0"/>
                  </a:lnTo>
                  <a:close/>
                </a:path>
              </a:pathLst>
            </a:custGeom>
            <a:solidFill>
              <a:srgbClr val="000000"/>
            </a:solidFill>
            <a:ln w="9525">
              <a:solidFill>
                <a:srgbClr val="000000"/>
              </a:solidFill>
              <a:prstDash val="solid"/>
              <a:round/>
              <a:headEnd/>
              <a:tailEnd/>
            </a:ln>
          </p:spPr>
          <p:txBody>
            <a:bodyPr/>
            <a:lstStyle/>
            <a:p>
              <a:endParaRPr lang="en-US"/>
            </a:p>
          </p:txBody>
        </p:sp>
      </p:grpSp>
      <p:grpSp>
        <p:nvGrpSpPr>
          <p:cNvPr id="14" name="Group 426"/>
          <p:cNvGrpSpPr>
            <a:grpSpLocks/>
          </p:cNvGrpSpPr>
          <p:nvPr/>
        </p:nvGrpSpPr>
        <p:grpSpPr bwMode="auto">
          <a:xfrm>
            <a:off x="1406525" y="2633663"/>
            <a:ext cx="207963" cy="1577975"/>
            <a:chOff x="886" y="1659"/>
            <a:chExt cx="131" cy="994"/>
          </a:xfrm>
        </p:grpSpPr>
        <p:sp>
          <p:nvSpPr>
            <p:cNvPr id="26928" name="Freeform 427"/>
            <p:cNvSpPr>
              <a:spLocks/>
            </p:cNvSpPr>
            <p:nvPr/>
          </p:nvSpPr>
          <p:spPr bwMode="auto">
            <a:xfrm>
              <a:off x="925" y="2582"/>
              <a:ext cx="91" cy="71"/>
            </a:xfrm>
            <a:custGeom>
              <a:avLst/>
              <a:gdLst>
                <a:gd name="T0" fmla="*/ 31 w 182"/>
                <a:gd name="T1" fmla="*/ 104 h 143"/>
                <a:gd name="T2" fmla="*/ 89 w 182"/>
                <a:gd name="T3" fmla="*/ 87 h 143"/>
                <a:gd name="T4" fmla="*/ 77 w 182"/>
                <a:gd name="T5" fmla="*/ 60 h 143"/>
                <a:gd name="T6" fmla="*/ 76 w 182"/>
                <a:gd name="T7" fmla="*/ 55 h 143"/>
                <a:gd name="T8" fmla="*/ 74 w 182"/>
                <a:gd name="T9" fmla="*/ 51 h 143"/>
                <a:gd name="T10" fmla="*/ 68 w 182"/>
                <a:gd name="T11" fmla="*/ 46 h 143"/>
                <a:gd name="T12" fmla="*/ 60 w 182"/>
                <a:gd name="T13" fmla="*/ 44 h 143"/>
                <a:gd name="T14" fmla="*/ 48 w 182"/>
                <a:gd name="T15" fmla="*/ 46 h 143"/>
                <a:gd name="T16" fmla="*/ 46 w 182"/>
                <a:gd name="T17" fmla="*/ 43 h 143"/>
                <a:gd name="T18" fmla="*/ 97 w 182"/>
                <a:gd name="T19" fmla="*/ 27 h 143"/>
                <a:gd name="T20" fmla="*/ 99 w 182"/>
                <a:gd name="T21" fmla="*/ 31 h 143"/>
                <a:gd name="T22" fmla="*/ 91 w 182"/>
                <a:gd name="T23" fmla="*/ 34 h 143"/>
                <a:gd name="T24" fmla="*/ 89 w 182"/>
                <a:gd name="T25" fmla="*/ 36 h 143"/>
                <a:gd name="T26" fmla="*/ 87 w 182"/>
                <a:gd name="T27" fmla="*/ 38 h 143"/>
                <a:gd name="T28" fmla="*/ 83 w 182"/>
                <a:gd name="T29" fmla="*/ 41 h 143"/>
                <a:gd name="T30" fmla="*/ 83 w 182"/>
                <a:gd name="T31" fmla="*/ 44 h 143"/>
                <a:gd name="T32" fmla="*/ 83 w 182"/>
                <a:gd name="T33" fmla="*/ 50 h 143"/>
                <a:gd name="T34" fmla="*/ 85 w 182"/>
                <a:gd name="T35" fmla="*/ 56 h 143"/>
                <a:gd name="T36" fmla="*/ 97 w 182"/>
                <a:gd name="T37" fmla="*/ 85 h 143"/>
                <a:gd name="T38" fmla="*/ 144 w 182"/>
                <a:gd name="T39" fmla="*/ 70 h 143"/>
                <a:gd name="T40" fmla="*/ 151 w 182"/>
                <a:gd name="T41" fmla="*/ 68 h 143"/>
                <a:gd name="T42" fmla="*/ 155 w 182"/>
                <a:gd name="T43" fmla="*/ 65 h 143"/>
                <a:gd name="T44" fmla="*/ 157 w 182"/>
                <a:gd name="T45" fmla="*/ 63 h 143"/>
                <a:gd name="T46" fmla="*/ 157 w 182"/>
                <a:gd name="T47" fmla="*/ 61 h 143"/>
                <a:gd name="T48" fmla="*/ 157 w 182"/>
                <a:gd name="T49" fmla="*/ 58 h 143"/>
                <a:gd name="T50" fmla="*/ 155 w 182"/>
                <a:gd name="T51" fmla="*/ 55 h 143"/>
                <a:gd name="T52" fmla="*/ 147 w 182"/>
                <a:gd name="T53" fmla="*/ 32 h 143"/>
                <a:gd name="T54" fmla="*/ 144 w 182"/>
                <a:gd name="T55" fmla="*/ 24 h 143"/>
                <a:gd name="T56" fmla="*/ 140 w 182"/>
                <a:gd name="T57" fmla="*/ 17 h 143"/>
                <a:gd name="T58" fmla="*/ 136 w 182"/>
                <a:gd name="T59" fmla="*/ 14 h 143"/>
                <a:gd name="T60" fmla="*/ 130 w 182"/>
                <a:gd name="T61" fmla="*/ 10 h 143"/>
                <a:gd name="T62" fmla="*/ 118 w 182"/>
                <a:gd name="T63" fmla="*/ 9 h 143"/>
                <a:gd name="T64" fmla="*/ 105 w 182"/>
                <a:gd name="T65" fmla="*/ 5 h 143"/>
                <a:gd name="T66" fmla="*/ 103 w 182"/>
                <a:gd name="T67" fmla="*/ 2 h 143"/>
                <a:gd name="T68" fmla="*/ 144 w 182"/>
                <a:gd name="T69" fmla="*/ 0 h 143"/>
                <a:gd name="T70" fmla="*/ 182 w 182"/>
                <a:gd name="T71" fmla="*/ 99 h 143"/>
                <a:gd name="T72" fmla="*/ 179 w 182"/>
                <a:gd name="T73" fmla="*/ 101 h 143"/>
                <a:gd name="T74" fmla="*/ 177 w 182"/>
                <a:gd name="T75" fmla="*/ 96 h 143"/>
                <a:gd name="T76" fmla="*/ 175 w 182"/>
                <a:gd name="T77" fmla="*/ 92 h 143"/>
                <a:gd name="T78" fmla="*/ 171 w 182"/>
                <a:gd name="T79" fmla="*/ 87 h 143"/>
                <a:gd name="T80" fmla="*/ 169 w 182"/>
                <a:gd name="T81" fmla="*/ 85 h 143"/>
                <a:gd name="T82" fmla="*/ 165 w 182"/>
                <a:gd name="T83" fmla="*/ 85 h 143"/>
                <a:gd name="T84" fmla="*/ 159 w 182"/>
                <a:gd name="T85" fmla="*/ 87 h 143"/>
                <a:gd name="T86" fmla="*/ 149 w 182"/>
                <a:gd name="T87" fmla="*/ 89 h 143"/>
                <a:gd name="T88" fmla="*/ 56 w 182"/>
                <a:gd name="T89" fmla="*/ 118 h 143"/>
                <a:gd name="T90" fmla="*/ 44 w 182"/>
                <a:gd name="T91" fmla="*/ 121 h 143"/>
                <a:gd name="T92" fmla="*/ 42 w 182"/>
                <a:gd name="T93" fmla="*/ 123 h 143"/>
                <a:gd name="T94" fmla="*/ 41 w 182"/>
                <a:gd name="T95" fmla="*/ 125 h 143"/>
                <a:gd name="T96" fmla="*/ 39 w 182"/>
                <a:gd name="T97" fmla="*/ 130 h 143"/>
                <a:gd name="T98" fmla="*/ 41 w 182"/>
                <a:gd name="T99" fmla="*/ 136 h 143"/>
                <a:gd name="T100" fmla="*/ 42 w 182"/>
                <a:gd name="T101" fmla="*/ 142 h 143"/>
                <a:gd name="T102" fmla="*/ 39 w 182"/>
                <a:gd name="T103" fmla="*/ 143 h 143"/>
                <a:gd name="T104" fmla="*/ 0 w 182"/>
                <a:gd name="T105" fmla="*/ 44 h 143"/>
                <a:gd name="T106" fmla="*/ 31 w 182"/>
                <a:gd name="T107" fmla="*/ 34 h 143"/>
                <a:gd name="T108" fmla="*/ 31 w 182"/>
                <a:gd name="T109" fmla="*/ 38 h 143"/>
                <a:gd name="T110" fmla="*/ 23 w 182"/>
                <a:gd name="T111" fmla="*/ 43 h 143"/>
                <a:gd name="T112" fmla="*/ 17 w 182"/>
                <a:gd name="T113" fmla="*/ 46 h 143"/>
                <a:gd name="T114" fmla="*/ 15 w 182"/>
                <a:gd name="T115" fmla="*/ 51 h 143"/>
                <a:gd name="T116" fmla="*/ 13 w 182"/>
                <a:gd name="T117" fmla="*/ 56 h 143"/>
                <a:gd name="T118" fmla="*/ 15 w 182"/>
                <a:gd name="T119" fmla="*/ 61 h 143"/>
                <a:gd name="T120" fmla="*/ 17 w 182"/>
                <a:gd name="T121" fmla="*/ 70 h 143"/>
                <a:gd name="T122" fmla="*/ 31 w 182"/>
                <a:gd name="T123" fmla="*/ 104 h 14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2"/>
                <a:gd name="T187" fmla="*/ 0 h 143"/>
                <a:gd name="T188" fmla="*/ 182 w 182"/>
                <a:gd name="T189" fmla="*/ 143 h 14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2" h="143">
                  <a:moveTo>
                    <a:pt x="31" y="104"/>
                  </a:moveTo>
                  <a:lnTo>
                    <a:pt x="89" y="87"/>
                  </a:lnTo>
                  <a:lnTo>
                    <a:pt x="77" y="60"/>
                  </a:lnTo>
                  <a:lnTo>
                    <a:pt x="76" y="55"/>
                  </a:lnTo>
                  <a:lnTo>
                    <a:pt x="74" y="51"/>
                  </a:lnTo>
                  <a:lnTo>
                    <a:pt x="68" y="46"/>
                  </a:lnTo>
                  <a:lnTo>
                    <a:pt x="60" y="44"/>
                  </a:lnTo>
                  <a:lnTo>
                    <a:pt x="48" y="46"/>
                  </a:lnTo>
                  <a:lnTo>
                    <a:pt x="46" y="43"/>
                  </a:lnTo>
                  <a:lnTo>
                    <a:pt x="97" y="27"/>
                  </a:lnTo>
                  <a:lnTo>
                    <a:pt x="99" y="31"/>
                  </a:lnTo>
                  <a:lnTo>
                    <a:pt x="91" y="34"/>
                  </a:lnTo>
                  <a:lnTo>
                    <a:pt x="89" y="36"/>
                  </a:lnTo>
                  <a:lnTo>
                    <a:pt x="87" y="38"/>
                  </a:lnTo>
                  <a:lnTo>
                    <a:pt x="83" y="41"/>
                  </a:lnTo>
                  <a:lnTo>
                    <a:pt x="83" y="44"/>
                  </a:lnTo>
                  <a:lnTo>
                    <a:pt x="83" y="50"/>
                  </a:lnTo>
                  <a:lnTo>
                    <a:pt x="85" y="56"/>
                  </a:lnTo>
                  <a:lnTo>
                    <a:pt x="97" y="85"/>
                  </a:lnTo>
                  <a:lnTo>
                    <a:pt x="144" y="70"/>
                  </a:lnTo>
                  <a:lnTo>
                    <a:pt x="151" y="68"/>
                  </a:lnTo>
                  <a:lnTo>
                    <a:pt x="155" y="65"/>
                  </a:lnTo>
                  <a:lnTo>
                    <a:pt x="157" y="63"/>
                  </a:lnTo>
                  <a:lnTo>
                    <a:pt x="157" y="61"/>
                  </a:lnTo>
                  <a:lnTo>
                    <a:pt x="157" y="58"/>
                  </a:lnTo>
                  <a:lnTo>
                    <a:pt x="155" y="55"/>
                  </a:lnTo>
                  <a:lnTo>
                    <a:pt x="147" y="32"/>
                  </a:lnTo>
                  <a:lnTo>
                    <a:pt x="144" y="24"/>
                  </a:lnTo>
                  <a:lnTo>
                    <a:pt x="140" y="17"/>
                  </a:lnTo>
                  <a:lnTo>
                    <a:pt x="136" y="14"/>
                  </a:lnTo>
                  <a:lnTo>
                    <a:pt x="130" y="10"/>
                  </a:lnTo>
                  <a:lnTo>
                    <a:pt x="118" y="9"/>
                  </a:lnTo>
                  <a:lnTo>
                    <a:pt x="105" y="5"/>
                  </a:lnTo>
                  <a:lnTo>
                    <a:pt x="103" y="2"/>
                  </a:lnTo>
                  <a:lnTo>
                    <a:pt x="144" y="0"/>
                  </a:lnTo>
                  <a:lnTo>
                    <a:pt x="182" y="99"/>
                  </a:lnTo>
                  <a:lnTo>
                    <a:pt x="179" y="101"/>
                  </a:lnTo>
                  <a:lnTo>
                    <a:pt x="177" y="96"/>
                  </a:lnTo>
                  <a:lnTo>
                    <a:pt x="175" y="92"/>
                  </a:lnTo>
                  <a:lnTo>
                    <a:pt x="171" y="87"/>
                  </a:lnTo>
                  <a:lnTo>
                    <a:pt x="169" y="85"/>
                  </a:lnTo>
                  <a:lnTo>
                    <a:pt x="165" y="85"/>
                  </a:lnTo>
                  <a:lnTo>
                    <a:pt x="159" y="87"/>
                  </a:lnTo>
                  <a:lnTo>
                    <a:pt x="149" y="89"/>
                  </a:lnTo>
                  <a:lnTo>
                    <a:pt x="56" y="118"/>
                  </a:lnTo>
                  <a:lnTo>
                    <a:pt x="44" y="121"/>
                  </a:lnTo>
                  <a:lnTo>
                    <a:pt x="42" y="123"/>
                  </a:lnTo>
                  <a:lnTo>
                    <a:pt x="41" y="125"/>
                  </a:lnTo>
                  <a:lnTo>
                    <a:pt x="39" y="130"/>
                  </a:lnTo>
                  <a:lnTo>
                    <a:pt x="41" y="136"/>
                  </a:lnTo>
                  <a:lnTo>
                    <a:pt x="42" y="142"/>
                  </a:lnTo>
                  <a:lnTo>
                    <a:pt x="39" y="143"/>
                  </a:lnTo>
                  <a:lnTo>
                    <a:pt x="0" y="44"/>
                  </a:lnTo>
                  <a:lnTo>
                    <a:pt x="31" y="34"/>
                  </a:lnTo>
                  <a:lnTo>
                    <a:pt x="31" y="38"/>
                  </a:lnTo>
                  <a:lnTo>
                    <a:pt x="23" y="43"/>
                  </a:lnTo>
                  <a:lnTo>
                    <a:pt x="17" y="46"/>
                  </a:lnTo>
                  <a:lnTo>
                    <a:pt x="15" y="51"/>
                  </a:lnTo>
                  <a:lnTo>
                    <a:pt x="13" y="56"/>
                  </a:lnTo>
                  <a:lnTo>
                    <a:pt x="15" y="61"/>
                  </a:lnTo>
                  <a:lnTo>
                    <a:pt x="17" y="70"/>
                  </a:lnTo>
                  <a:lnTo>
                    <a:pt x="31" y="104"/>
                  </a:lnTo>
                  <a:close/>
                </a:path>
              </a:pathLst>
            </a:custGeom>
            <a:solidFill>
              <a:srgbClr val="000000"/>
            </a:solidFill>
            <a:ln w="9525">
              <a:solidFill>
                <a:srgbClr val="000000"/>
              </a:solidFill>
              <a:prstDash val="solid"/>
              <a:round/>
              <a:headEnd/>
              <a:tailEnd/>
            </a:ln>
          </p:spPr>
          <p:txBody>
            <a:bodyPr/>
            <a:lstStyle/>
            <a:p>
              <a:endParaRPr lang="en-US"/>
            </a:p>
          </p:txBody>
        </p:sp>
        <p:sp>
          <p:nvSpPr>
            <p:cNvPr id="26929" name="Freeform 428"/>
            <p:cNvSpPr>
              <a:spLocks/>
            </p:cNvSpPr>
            <p:nvPr/>
          </p:nvSpPr>
          <p:spPr bwMode="auto">
            <a:xfrm>
              <a:off x="937" y="2536"/>
              <a:ext cx="57" cy="48"/>
            </a:xfrm>
            <a:custGeom>
              <a:avLst/>
              <a:gdLst>
                <a:gd name="T0" fmla="*/ 18 w 115"/>
                <a:gd name="T1" fmla="*/ 97 h 97"/>
                <a:gd name="T2" fmla="*/ 10 w 115"/>
                <a:gd name="T3" fmla="*/ 55 h 97"/>
                <a:gd name="T4" fmla="*/ 14 w 115"/>
                <a:gd name="T5" fmla="*/ 55 h 97"/>
                <a:gd name="T6" fmla="*/ 14 w 115"/>
                <a:gd name="T7" fmla="*/ 56 h 97"/>
                <a:gd name="T8" fmla="*/ 16 w 115"/>
                <a:gd name="T9" fmla="*/ 60 h 97"/>
                <a:gd name="T10" fmla="*/ 18 w 115"/>
                <a:gd name="T11" fmla="*/ 63 h 97"/>
                <a:gd name="T12" fmla="*/ 23 w 115"/>
                <a:gd name="T13" fmla="*/ 63 h 97"/>
                <a:gd name="T14" fmla="*/ 27 w 115"/>
                <a:gd name="T15" fmla="*/ 61 h 97"/>
                <a:gd name="T16" fmla="*/ 33 w 115"/>
                <a:gd name="T17" fmla="*/ 60 h 97"/>
                <a:gd name="T18" fmla="*/ 86 w 115"/>
                <a:gd name="T19" fmla="*/ 31 h 97"/>
                <a:gd name="T20" fmla="*/ 23 w 115"/>
                <a:gd name="T21" fmla="*/ 19 h 97"/>
                <a:gd name="T22" fmla="*/ 16 w 115"/>
                <a:gd name="T23" fmla="*/ 17 h 97"/>
                <a:gd name="T24" fmla="*/ 12 w 115"/>
                <a:gd name="T25" fmla="*/ 17 h 97"/>
                <a:gd name="T26" fmla="*/ 12 w 115"/>
                <a:gd name="T27" fmla="*/ 19 h 97"/>
                <a:gd name="T28" fmla="*/ 10 w 115"/>
                <a:gd name="T29" fmla="*/ 19 h 97"/>
                <a:gd name="T30" fmla="*/ 10 w 115"/>
                <a:gd name="T31" fmla="*/ 21 h 97"/>
                <a:gd name="T32" fmla="*/ 8 w 115"/>
                <a:gd name="T33" fmla="*/ 22 h 97"/>
                <a:gd name="T34" fmla="*/ 8 w 115"/>
                <a:gd name="T35" fmla="*/ 26 h 97"/>
                <a:gd name="T36" fmla="*/ 10 w 115"/>
                <a:gd name="T37" fmla="*/ 29 h 97"/>
                <a:gd name="T38" fmla="*/ 6 w 115"/>
                <a:gd name="T39" fmla="*/ 29 h 97"/>
                <a:gd name="T40" fmla="*/ 0 w 115"/>
                <a:gd name="T41" fmla="*/ 0 h 97"/>
                <a:gd name="T42" fmla="*/ 4 w 115"/>
                <a:gd name="T43" fmla="*/ 0 h 97"/>
                <a:gd name="T44" fmla="*/ 6 w 115"/>
                <a:gd name="T45" fmla="*/ 3 h 97"/>
                <a:gd name="T46" fmla="*/ 8 w 115"/>
                <a:gd name="T47" fmla="*/ 7 h 97"/>
                <a:gd name="T48" fmla="*/ 12 w 115"/>
                <a:gd name="T49" fmla="*/ 9 h 97"/>
                <a:gd name="T50" fmla="*/ 19 w 115"/>
                <a:gd name="T51" fmla="*/ 10 h 97"/>
                <a:gd name="T52" fmla="*/ 113 w 115"/>
                <a:gd name="T53" fmla="*/ 29 h 97"/>
                <a:gd name="T54" fmla="*/ 115 w 115"/>
                <a:gd name="T55" fmla="*/ 34 h 97"/>
                <a:gd name="T56" fmla="*/ 33 w 115"/>
                <a:gd name="T57" fmla="*/ 78 h 97"/>
                <a:gd name="T58" fmla="*/ 29 w 115"/>
                <a:gd name="T59" fmla="*/ 82 h 97"/>
                <a:gd name="T60" fmla="*/ 25 w 115"/>
                <a:gd name="T61" fmla="*/ 84 h 97"/>
                <a:gd name="T62" fmla="*/ 25 w 115"/>
                <a:gd name="T63" fmla="*/ 87 h 97"/>
                <a:gd name="T64" fmla="*/ 23 w 115"/>
                <a:gd name="T65" fmla="*/ 89 h 97"/>
                <a:gd name="T66" fmla="*/ 21 w 115"/>
                <a:gd name="T67" fmla="*/ 92 h 97"/>
                <a:gd name="T68" fmla="*/ 21 w 115"/>
                <a:gd name="T69" fmla="*/ 96 h 97"/>
                <a:gd name="T70" fmla="*/ 18 w 115"/>
                <a:gd name="T71" fmla="*/ 97 h 9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5"/>
                <a:gd name="T109" fmla="*/ 0 h 97"/>
                <a:gd name="T110" fmla="*/ 115 w 115"/>
                <a:gd name="T111" fmla="*/ 97 h 9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5" h="97">
                  <a:moveTo>
                    <a:pt x="18" y="97"/>
                  </a:moveTo>
                  <a:lnTo>
                    <a:pt x="10" y="55"/>
                  </a:lnTo>
                  <a:lnTo>
                    <a:pt x="14" y="55"/>
                  </a:lnTo>
                  <a:lnTo>
                    <a:pt x="14" y="56"/>
                  </a:lnTo>
                  <a:lnTo>
                    <a:pt x="16" y="60"/>
                  </a:lnTo>
                  <a:lnTo>
                    <a:pt x="18" y="63"/>
                  </a:lnTo>
                  <a:lnTo>
                    <a:pt x="23" y="63"/>
                  </a:lnTo>
                  <a:lnTo>
                    <a:pt x="27" y="61"/>
                  </a:lnTo>
                  <a:lnTo>
                    <a:pt x="33" y="60"/>
                  </a:lnTo>
                  <a:lnTo>
                    <a:pt x="86" y="31"/>
                  </a:lnTo>
                  <a:lnTo>
                    <a:pt x="23" y="19"/>
                  </a:lnTo>
                  <a:lnTo>
                    <a:pt x="16" y="17"/>
                  </a:lnTo>
                  <a:lnTo>
                    <a:pt x="12" y="17"/>
                  </a:lnTo>
                  <a:lnTo>
                    <a:pt x="12" y="19"/>
                  </a:lnTo>
                  <a:lnTo>
                    <a:pt x="10" y="19"/>
                  </a:lnTo>
                  <a:lnTo>
                    <a:pt x="10" y="21"/>
                  </a:lnTo>
                  <a:lnTo>
                    <a:pt x="8" y="22"/>
                  </a:lnTo>
                  <a:lnTo>
                    <a:pt x="8" y="26"/>
                  </a:lnTo>
                  <a:lnTo>
                    <a:pt x="10" y="29"/>
                  </a:lnTo>
                  <a:lnTo>
                    <a:pt x="6" y="29"/>
                  </a:lnTo>
                  <a:lnTo>
                    <a:pt x="0" y="0"/>
                  </a:lnTo>
                  <a:lnTo>
                    <a:pt x="4" y="0"/>
                  </a:lnTo>
                  <a:lnTo>
                    <a:pt x="6" y="3"/>
                  </a:lnTo>
                  <a:lnTo>
                    <a:pt x="8" y="7"/>
                  </a:lnTo>
                  <a:lnTo>
                    <a:pt x="12" y="9"/>
                  </a:lnTo>
                  <a:lnTo>
                    <a:pt x="19" y="10"/>
                  </a:lnTo>
                  <a:lnTo>
                    <a:pt x="113" y="29"/>
                  </a:lnTo>
                  <a:lnTo>
                    <a:pt x="115" y="34"/>
                  </a:lnTo>
                  <a:lnTo>
                    <a:pt x="33" y="78"/>
                  </a:lnTo>
                  <a:lnTo>
                    <a:pt x="29" y="82"/>
                  </a:lnTo>
                  <a:lnTo>
                    <a:pt x="25" y="84"/>
                  </a:lnTo>
                  <a:lnTo>
                    <a:pt x="25" y="87"/>
                  </a:lnTo>
                  <a:lnTo>
                    <a:pt x="23" y="89"/>
                  </a:lnTo>
                  <a:lnTo>
                    <a:pt x="21" y="92"/>
                  </a:lnTo>
                  <a:lnTo>
                    <a:pt x="21" y="96"/>
                  </a:lnTo>
                  <a:lnTo>
                    <a:pt x="18" y="97"/>
                  </a:lnTo>
                  <a:close/>
                </a:path>
              </a:pathLst>
            </a:custGeom>
            <a:solidFill>
              <a:srgbClr val="000000"/>
            </a:solidFill>
            <a:ln w="9525">
              <a:solidFill>
                <a:srgbClr val="000000"/>
              </a:solidFill>
              <a:prstDash val="solid"/>
              <a:round/>
              <a:headEnd/>
              <a:tailEnd/>
            </a:ln>
          </p:spPr>
          <p:txBody>
            <a:bodyPr/>
            <a:lstStyle/>
            <a:p>
              <a:endParaRPr lang="en-US"/>
            </a:p>
          </p:txBody>
        </p:sp>
        <p:sp>
          <p:nvSpPr>
            <p:cNvPr id="26930" name="Freeform 429"/>
            <p:cNvSpPr>
              <a:spLocks noEditPoints="1"/>
            </p:cNvSpPr>
            <p:nvPr/>
          </p:nvSpPr>
          <p:spPr bwMode="auto">
            <a:xfrm>
              <a:off x="905" y="2502"/>
              <a:ext cx="82" cy="28"/>
            </a:xfrm>
            <a:custGeom>
              <a:avLst/>
              <a:gdLst>
                <a:gd name="T0" fmla="*/ 0 w 163"/>
                <a:gd name="T1" fmla="*/ 40 h 56"/>
                <a:gd name="T2" fmla="*/ 0 w 163"/>
                <a:gd name="T3" fmla="*/ 37 h 56"/>
                <a:gd name="T4" fmla="*/ 2 w 163"/>
                <a:gd name="T5" fmla="*/ 32 h 56"/>
                <a:gd name="T6" fmla="*/ 6 w 163"/>
                <a:gd name="T7" fmla="*/ 30 h 56"/>
                <a:gd name="T8" fmla="*/ 10 w 163"/>
                <a:gd name="T9" fmla="*/ 29 h 56"/>
                <a:gd name="T10" fmla="*/ 15 w 163"/>
                <a:gd name="T11" fmla="*/ 29 h 56"/>
                <a:gd name="T12" fmla="*/ 19 w 163"/>
                <a:gd name="T13" fmla="*/ 30 h 56"/>
                <a:gd name="T14" fmla="*/ 21 w 163"/>
                <a:gd name="T15" fmla="*/ 34 h 56"/>
                <a:gd name="T16" fmla="*/ 23 w 163"/>
                <a:gd name="T17" fmla="*/ 37 h 56"/>
                <a:gd name="T18" fmla="*/ 23 w 163"/>
                <a:gd name="T19" fmla="*/ 42 h 56"/>
                <a:gd name="T20" fmla="*/ 21 w 163"/>
                <a:gd name="T21" fmla="*/ 46 h 56"/>
                <a:gd name="T22" fmla="*/ 17 w 163"/>
                <a:gd name="T23" fmla="*/ 47 h 56"/>
                <a:gd name="T24" fmla="*/ 13 w 163"/>
                <a:gd name="T25" fmla="*/ 49 h 56"/>
                <a:gd name="T26" fmla="*/ 10 w 163"/>
                <a:gd name="T27" fmla="*/ 49 h 56"/>
                <a:gd name="T28" fmla="*/ 4 w 163"/>
                <a:gd name="T29" fmla="*/ 47 h 56"/>
                <a:gd name="T30" fmla="*/ 2 w 163"/>
                <a:gd name="T31" fmla="*/ 44 h 56"/>
                <a:gd name="T32" fmla="*/ 0 w 163"/>
                <a:gd name="T33" fmla="*/ 40 h 56"/>
                <a:gd name="T34" fmla="*/ 0 w 163"/>
                <a:gd name="T35" fmla="*/ 40 h 56"/>
                <a:gd name="T36" fmla="*/ 52 w 163"/>
                <a:gd name="T37" fmla="*/ 25 h 56"/>
                <a:gd name="T38" fmla="*/ 136 w 163"/>
                <a:gd name="T39" fmla="*/ 17 h 56"/>
                <a:gd name="T40" fmla="*/ 144 w 163"/>
                <a:gd name="T41" fmla="*/ 15 h 56"/>
                <a:gd name="T42" fmla="*/ 148 w 163"/>
                <a:gd name="T43" fmla="*/ 13 h 56"/>
                <a:gd name="T44" fmla="*/ 150 w 163"/>
                <a:gd name="T45" fmla="*/ 12 h 56"/>
                <a:gd name="T46" fmla="*/ 151 w 163"/>
                <a:gd name="T47" fmla="*/ 10 h 56"/>
                <a:gd name="T48" fmla="*/ 153 w 163"/>
                <a:gd name="T49" fmla="*/ 6 h 56"/>
                <a:gd name="T50" fmla="*/ 153 w 163"/>
                <a:gd name="T51" fmla="*/ 1 h 56"/>
                <a:gd name="T52" fmla="*/ 157 w 163"/>
                <a:gd name="T53" fmla="*/ 0 h 56"/>
                <a:gd name="T54" fmla="*/ 163 w 163"/>
                <a:gd name="T55" fmla="*/ 44 h 56"/>
                <a:gd name="T56" fmla="*/ 159 w 163"/>
                <a:gd name="T57" fmla="*/ 44 h 56"/>
                <a:gd name="T58" fmla="*/ 157 w 163"/>
                <a:gd name="T59" fmla="*/ 39 h 56"/>
                <a:gd name="T60" fmla="*/ 155 w 163"/>
                <a:gd name="T61" fmla="*/ 35 h 56"/>
                <a:gd name="T62" fmla="*/ 153 w 163"/>
                <a:gd name="T63" fmla="*/ 34 h 56"/>
                <a:gd name="T64" fmla="*/ 151 w 163"/>
                <a:gd name="T65" fmla="*/ 32 h 56"/>
                <a:gd name="T66" fmla="*/ 146 w 163"/>
                <a:gd name="T67" fmla="*/ 32 h 56"/>
                <a:gd name="T68" fmla="*/ 138 w 163"/>
                <a:gd name="T69" fmla="*/ 34 h 56"/>
                <a:gd name="T70" fmla="*/ 99 w 163"/>
                <a:gd name="T71" fmla="*/ 37 h 56"/>
                <a:gd name="T72" fmla="*/ 85 w 163"/>
                <a:gd name="T73" fmla="*/ 39 h 56"/>
                <a:gd name="T74" fmla="*/ 80 w 163"/>
                <a:gd name="T75" fmla="*/ 40 h 56"/>
                <a:gd name="T76" fmla="*/ 78 w 163"/>
                <a:gd name="T77" fmla="*/ 40 h 56"/>
                <a:gd name="T78" fmla="*/ 74 w 163"/>
                <a:gd name="T79" fmla="*/ 42 h 56"/>
                <a:gd name="T80" fmla="*/ 72 w 163"/>
                <a:gd name="T81" fmla="*/ 44 h 56"/>
                <a:gd name="T82" fmla="*/ 72 w 163"/>
                <a:gd name="T83" fmla="*/ 46 h 56"/>
                <a:gd name="T84" fmla="*/ 72 w 163"/>
                <a:gd name="T85" fmla="*/ 47 h 56"/>
                <a:gd name="T86" fmla="*/ 72 w 163"/>
                <a:gd name="T87" fmla="*/ 51 h 56"/>
                <a:gd name="T88" fmla="*/ 74 w 163"/>
                <a:gd name="T89" fmla="*/ 54 h 56"/>
                <a:gd name="T90" fmla="*/ 70 w 163"/>
                <a:gd name="T91" fmla="*/ 56 h 56"/>
                <a:gd name="T92" fmla="*/ 54 w 163"/>
                <a:gd name="T93" fmla="*/ 30 h 56"/>
                <a:gd name="T94" fmla="*/ 52 w 163"/>
                <a:gd name="T95" fmla="*/ 25 h 5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3"/>
                <a:gd name="T145" fmla="*/ 0 h 56"/>
                <a:gd name="T146" fmla="*/ 163 w 163"/>
                <a:gd name="T147" fmla="*/ 56 h 5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3" h="56">
                  <a:moveTo>
                    <a:pt x="0" y="40"/>
                  </a:moveTo>
                  <a:lnTo>
                    <a:pt x="0" y="37"/>
                  </a:lnTo>
                  <a:lnTo>
                    <a:pt x="2" y="32"/>
                  </a:lnTo>
                  <a:lnTo>
                    <a:pt x="6" y="30"/>
                  </a:lnTo>
                  <a:lnTo>
                    <a:pt x="10" y="29"/>
                  </a:lnTo>
                  <a:lnTo>
                    <a:pt x="15" y="29"/>
                  </a:lnTo>
                  <a:lnTo>
                    <a:pt x="19" y="30"/>
                  </a:lnTo>
                  <a:lnTo>
                    <a:pt x="21" y="34"/>
                  </a:lnTo>
                  <a:lnTo>
                    <a:pt x="23" y="37"/>
                  </a:lnTo>
                  <a:lnTo>
                    <a:pt x="23" y="42"/>
                  </a:lnTo>
                  <a:lnTo>
                    <a:pt x="21" y="46"/>
                  </a:lnTo>
                  <a:lnTo>
                    <a:pt x="17" y="47"/>
                  </a:lnTo>
                  <a:lnTo>
                    <a:pt x="13" y="49"/>
                  </a:lnTo>
                  <a:lnTo>
                    <a:pt x="10" y="49"/>
                  </a:lnTo>
                  <a:lnTo>
                    <a:pt x="4" y="47"/>
                  </a:lnTo>
                  <a:lnTo>
                    <a:pt x="2" y="44"/>
                  </a:lnTo>
                  <a:lnTo>
                    <a:pt x="0" y="40"/>
                  </a:lnTo>
                  <a:close/>
                  <a:moveTo>
                    <a:pt x="52" y="25"/>
                  </a:moveTo>
                  <a:lnTo>
                    <a:pt x="136" y="17"/>
                  </a:lnTo>
                  <a:lnTo>
                    <a:pt x="144" y="15"/>
                  </a:lnTo>
                  <a:lnTo>
                    <a:pt x="148" y="13"/>
                  </a:lnTo>
                  <a:lnTo>
                    <a:pt x="150" y="12"/>
                  </a:lnTo>
                  <a:lnTo>
                    <a:pt x="151" y="10"/>
                  </a:lnTo>
                  <a:lnTo>
                    <a:pt x="153" y="6"/>
                  </a:lnTo>
                  <a:lnTo>
                    <a:pt x="153" y="1"/>
                  </a:lnTo>
                  <a:lnTo>
                    <a:pt x="157" y="0"/>
                  </a:lnTo>
                  <a:lnTo>
                    <a:pt x="163" y="44"/>
                  </a:lnTo>
                  <a:lnTo>
                    <a:pt x="159" y="44"/>
                  </a:lnTo>
                  <a:lnTo>
                    <a:pt x="157" y="39"/>
                  </a:lnTo>
                  <a:lnTo>
                    <a:pt x="155" y="35"/>
                  </a:lnTo>
                  <a:lnTo>
                    <a:pt x="153" y="34"/>
                  </a:lnTo>
                  <a:lnTo>
                    <a:pt x="151" y="32"/>
                  </a:lnTo>
                  <a:lnTo>
                    <a:pt x="146" y="32"/>
                  </a:lnTo>
                  <a:lnTo>
                    <a:pt x="138" y="34"/>
                  </a:lnTo>
                  <a:lnTo>
                    <a:pt x="99" y="37"/>
                  </a:lnTo>
                  <a:lnTo>
                    <a:pt x="85" y="39"/>
                  </a:lnTo>
                  <a:lnTo>
                    <a:pt x="80" y="40"/>
                  </a:lnTo>
                  <a:lnTo>
                    <a:pt x="78" y="40"/>
                  </a:lnTo>
                  <a:lnTo>
                    <a:pt x="74" y="42"/>
                  </a:lnTo>
                  <a:lnTo>
                    <a:pt x="72" y="44"/>
                  </a:lnTo>
                  <a:lnTo>
                    <a:pt x="72" y="46"/>
                  </a:lnTo>
                  <a:lnTo>
                    <a:pt x="72" y="47"/>
                  </a:lnTo>
                  <a:lnTo>
                    <a:pt x="72" y="51"/>
                  </a:lnTo>
                  <a:lnTo>
                    <a:pt x="74" y="54"/>
                  </a:lnTo>
                  <a:lnTo>
                    <a:pt x="70" y="56"/>
                  </a:lnTo>
                  <a:lnTo>
                    <a:pt x="54" y="30"/>
                  </a:lnTo>
                  <a:lnTo>
                    <a:pt x="52" y="25"/>
                  </a:lnTo>
                  <a:close/>
                </a:path>
              </a:pathLst>
            </a:custGeom>
            <a:solidFill>
              <a:srgbClr val="000000"/>
            </a:solidFill>
            <a:ln w="9525">
              <a:solidFill>
                <a:srgbClr val="000000"/>
              </a:solidFill>
              <a:prstDash val="solid"/>
              <a:round/>
              <a:headEnd/>
              <a:tailEnd/>
            </a:ln>
          </p:spPr>
          <p:txBody>
            <a:bodyPr/>
            <a:lstStyle/>
            <a:p>
              <a:endParaRPr lang="en-US"/>
            </a:p>
          </p:txBody>
        </p:sp>
        <p:sp>
          <p:nvSpPr>
            <p:cNvPr id="26931" name="Freeform 430"/>
            <p:cNvSpPr>
              <a:spLocks noEditPoints="1"/>
            </p:cNvSpPr>
            <p:nvPr/>
          </p:nvSpPr>
          <p:spPr bwMode="auto">
            <a:xfrm>
              <a:off x="899" y="2450"/>
              <a:ext cx="83" cy="50"/>
            </a:xfrm>
            <a:custGeom>
              <a:avLst/>
              <a:gdLst>
                <a:gd name="T0" fmla="*/ 158 w 167"/>
                <a:gd name="T1" fmla="*/ 39 h 98"/>
                <a:gd name="T2" fmla="*/ 165 w 167"/>
                <a:gd name="T3" fmla="*/ 51 h 98"/>
                <a:gd name="T4" fmla="*/ 167 w 167"/>
                <a:gd name="T5" fmla="*/ 64 h 98"/>
                <a:gd name="T6" fmla="*/ 162 w 167"/>
                <a:gd name="T7" fmla="*/ 78 h 98"/>
                <a:gd name="T8" fmla="*/ 142 w 167"/>
                <a:gd name="T9" fmla="*/ 93 h 98"/>
                <a:gd name="T10" fmla="*/ 111 w 167"/>
                <a:gd name="T11" fmla="*/ 98 h 98"/>
                <a:gd name="T12" fmla="*/ 80 w 167"/>
                <a:gd name="T13" fmla="*/ 90 h 98"/>
                <a:gd name="T14" fmla="*/ 64 w 167"/>
                <a:gd name="T15" fmla="*/ 78 h 98"/>
                <a:gd name="T16" fmla="*/ 59 w 167"/>
                <a:gd name="T17" fmla="*/ 59 h 98"/>
                <a:gd name="T18" fmla="*/ 64 w 167"/>
                <a:gd name="T19" fmla="*/ 39 h 98"/>
                <a:gd name="T20" fmla="*/ 31 w 167"/>
                <a:gd name="T21" fmla="*/ 42 h 98"/>
                <a:gd name="T22" fmla="*/ 24 w 167"/>
                <a:gd name="T23" fmla="*/ 44 h 98"/>
                <a:gd name="T24" fmla="*/ 18 w 167"/>
                <a:gd name="T25" fmla="*/ 46 h 98"/>
                <a:gd name="T26" fmla="*/ 18 w 167"/>
                <a:gd name="T27" fmla="*/ 54 h 98"/>
                <a:gd name="T28" fmla="*/ 16 w 167"/>
                <a:gd name="T29" fmla="*/ 59 h 98"/>
                <a:gd name="T30" fmla="*/ 0 w 167"/>
                <a:gd name="T31" fmla="*/ 29 h 98"/>
                <a:gd name="T32" fmla="*/ 134 w 167"/>
                <a:gd name="T33" fmla="*/ 17 h 98"/>
                <a:gd name="T34" fmla="*/ 144 w 167"/>
                <a:gd name="T35" fmla="*/ 15 h 98"/>
                <a:gd name="T36" fmla="*/ 148 w 167"/>
                <a:gd name="T37" fmla="*/ 12 h 98"/>
                <a:gd name="T38" fmla="*/ 146 w 167"/>
                <a:gd name="T39" fmla="*/ 5 h 98"/>
                <a:gd name="T40" fmla="*/ 148 w 167"/>
                <a:gd name="T41" fmla="*/ 0 h 98"/>
                <a:gd name="T42" fmla="*/ 165 w 167"/>
                <a:gd name="T43" fmla="*/ 30 h 98"/>
                <a:gd name="T44" fmla="*/ 142 w 167"/>
                <a:gd name="T45" fmla="*/ 32 h 98"/>
                <a:gd name="T46" fmla="*/ 82 w 167"/>
                <a:gd name="T47" fmla="*/ 41 h 98"/>
                <a:gd name="T48" fmla="*/ 70 w 167"/>
                <a:gd name="T49" fmla="*/ 46 h 98"/>
                <a:gd name="T50" fmla="*/ 64 w 167"/>
                <a:gd name="T51" fmla="*/ 56 h 98"/>
                <a:gd name="T52" fmla="*/ 68 w 167"/>
                <a:gd name="T53" fmla="*/ 68 h 98"/>
                <a:gd name="T54" fmla="*/ 76 w 167"/>
                <a:gd name="T55" fmla="*/ 75 h 98"/>
                <a:gd name="T56" fmla="*/ 99 w 167"/>
                <a:gd name="T57" fmla="*/ 81 h 98"/>
                <a:gd name="T58" fmla="*/ 130 w 167"/>
                <a:gd name="T59" fmla="*/ 78 h 98"/>
                <a:gd name="T60" fmla="*/ 144 w 167"/>
                <a:gd name="T61" fmla="*/ 70 h 98"/>
                <a:gd name="T62" fmla="*/ 154 w 167"/>
                <a:gd name="T63" fmla="*/ 54 h 98"/>
                <a:gd name="T64" fmla="*/ 152 w 167"/>
                <a:gd name="T65" fmla="*/ 41 h 98"/>
                <a:gd name="T66" fmla="*/ 142 w 167"/>
                <a:gd name="T67" fmla="*/ 32 h 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7"/>
                <a:gd name="T103" fmla="*/ 0 h 98"/>
                <a:gd name="T104" fmla="*/ 167 w 167"/>
                <a:gd name="T105" fmla="*/ 98 h 9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7" h="98">
                  <a:moveTo>
                    <a:pt x="150" y="32"/>
                  </a:moveTo>
                  <a:lnTo>
                    <a:pt x="158" y="39"/>
                  </a:lnTo>
                  <a:lnTo>
                    <a:pt x="164" y="44"/>
                  </a:lnTo>
                  <a:lnTo>
                    <a:pt x="165" y="51"/>
                  </a:lnTo>
                  <a:lnTo>
                    <a:pt x="167" y="58"/>
                  </a:lnTo>
                  <a:lnTo>
                    <a:pt x="167" y="64"/>
                  </a:lnTo>
                  <a:lnTo>
                    <a:pt x="165" y="71"/>
                  </a:lnTo>
                  <a:lnTo>
                    <a:pt x="162" y="78"/>
                  </a:lnTo>
                  <a:lnTo>
                    <a:pt x="156" y="85"/>
                  </a:lnTo>
                  <a:lnTo>
                    <a:pt x="142" y="93"/>
                  </a:lnTo>
                  <a:lnTo>
                    <a:pt x="123" y="98"/>
                  </a:lnTo>
                  <a:lnTo>
                    <a:pt x="111" y="98"/>
                  </a:lnTo>
                  <a:lnTo>
                    <a:pt x="101" y="97"/>
                  </a:lnTo>
                  <a:lnTo>
                    <a:pt x="80" y="90"/>
                  </a:lnTo>
                  <a:lnTo>
                    <a:pt x="70" y="85"/>
                  </a:lnTo>
                  <a:lnTo>
                    <a:pt x="64" y="78"/>
                  </a:lnTo>
                  <a:lnTo>
                    <a:pt x="60" y="70"/>
                  </a:lnTo>
                  <a:lnTo>
                    <a:pt x="59" y="59"/>
                  </a:lnTo>
                  <a:lnTo>
                    <a:pt x="59" y="49"/>
                  </a:lnTo>
                  <a:lnTo>
                    <a:pt x="64" y="39"/>
                  </a:lnTo>
                  <a:lnTo>
                    <a:pt x="45" y="41"/>
                  </a:lnTo>
                  <a:lnTo>
                    <a:pt x="31" y="42"/>
                  </a:lnTo>
                  <a:lnTo>
                    <a:pt x="25" y="42"/>
                  </a:lnTo>
                  <a:lnTo>
                    <a:pt x="24" y="44"/>
                  </a:lnTo>
                  <a:lnTo>
                    <a:pt x="22" y="46"/>
                  </a:lnTo>
                  <a:lnTo>
                    <a:pt x="18" y="46"/>
                  </a:lnTo>
                  <a:lnTo>
                    <a:pt x="18" y="51"/>
                  </a:lnTo>
                  <a:lnTo>
                    <a:pt x="18" y="54"/>
                  </a:lnTo>
                  <a:lnTo>
                    <a:pt x="20" y="58"/>
                  </a:lnTo>
                  <a:lnTo>
                    <a:pt x="16" y="59"/>
                  </a:lnTo>
                  <a:lnTo>
                    <a:pt x="0" y="34"/>
                  </a:lnTo>
                  <a:lnTo>
                    <a:pt x="0" y="29"/>
                  </a:lnTo>
                  <a:lnTo>
                    <a:pt x="119" y="18"/>
                  </a:lnTo>
                  <a:lnTo>
                    <a:pt x="134" y="17"/>
                  </a:lnTo>
                  <a:lnTo>
                    <a:pt x="142" y="15"/>
                  </a:lnTo>
                  <a:lnTo>
                    <a:pt x="144" y="15"/>
                  </a:lnTo>
                  <a:lnTo>
                    <a:pt x="146" y="13"/>
                  </a:lnTo>
                  <a:lnTo>
                    <a:pt x="148" y="12"/>
                  </a:lnTo>
                  <a:lnTo>
                    <a:pt x="148" y="8"/>
                  </a:lnTo>
                  <a:lnTo>
                    <a:pt x="146" y="5"/>
                  </a:lnTo>
                  <a:lnTo>
                    <a:pt x="144" y="1"/>
                  </a:lnTo>
                  <a:lnTo>
                    <a:pt x="148" y="0"/>
                  </a:lnTo>
                  <a:lnTo>
                    <a:pt x="164" y="27"/>
                  </a:lnTo>
                  <a:lnTo>
                    <a:pt x="165" y="30"/>
                  </a:lnTo>
                  <a:lnTo>
                    <a:pt x="150" y="32"/>
                  </a:lnTo>
                  <a:close/>
                  <a:moveTo>
                    <a:pt x="142" y="32"/>
                  </a:moveTo>
                  <a:lnTo>
                    <a:pt x="90" y="37"/>
                  </a:lnTo>
                  <a:lnTo>
                    <a:pt x="82" y="41"/>
                  </a:lnTo>
                  <a:lnTo>
                    <a:pt x="76" y="42"/>
                  </a:lnTo>
                  <a:lnTo>
                    <a:pt x="70" y="46"/>
                  </a:lnTo>
                  <a:lnTo>
                    <a:pt x="66" y="51"/>
                  </a:lnTo>
                  <a:lnTo>
                    <a:pt x="64" y="56"/>
                  </a:lnTo>
                  <a:lnTo>
                    <a:pt x="64" y="61"/>
                  </a:lnTo>
                  <a:lnTo>
                    <a:pt x="68" y="68"/>
                  </a:lnTo>
                  <a:lnTo>
                    <a:pt x="72" y="71"/>
                  </a:lnTo>
                  <a:lnTo>
                    <a:pt x="76" y="75"/>
                  </a:lnTo>
                  <a:lnTo>
                    <a:pt x="92" y="81"/>
                  </a:lnTo>
                  <a:lnTo>
                    <a:pt x="99" y="81"/>
                  </a:lnTo>
                  <a:lnTo>
                    <a:pt x="111" y="81"/>
                  </a:lnTo>
                  <a:lnTo>
                    <a:pt x="130" y="78"/>
                  </a:lnTo>
                  <a:lnTo>
                    <a:pt x="138" y="75"/>
                  </a:lnTo>
                  <a:lnTo>
                    <a:pt x="144" y="70"/>
                  </a:lnTo>
                  <a:lnTo>
                    <a:pt x="152" y="59"/>
                  </a:lnTo>
                  <a:lnTo>
                    <a:pt x="154" y="54"/>
                  </a:lnTo>
                  <a:lnTo>
                    <a:pt x="154" y="49"/>
                  </a:lnTo>
                  <a:lnTo>
                    <a:pt x="152" y="41"/>
                  </a:lnTo>
                  <a:lnTo>
                    <a:pt x="142" y="32"/>
                  </a:lnTo>
                  <a:close/>
                </a:path>
              </a:pathLst>
            </a:custGeom>
            <a:solidFill>
              <a:srgbClr val="000000"/>
            </a:solidFill>
            <a:ln w="9525">
              <a:solidFill>
                <a:srgbClr val="000000"/>
              </a:solidFill>
              <a:prstDash val="solid"/>
              <a:round/>
              <a:headEnd/>
              <a:tailEnd/>
            </a:ln>
          </p:spPr>
          <p:txBody>
            <a:bodyPr/>
            <a:lstStyle/>
            <a:p>
              <a:endParaRPr lang="en-US"/>
            </a:p>
          </p:txBody>
        </p:sp>
        <p:sp>
          <p:nvSpPr>
            <p:cNvPr id="26932" name="Freeform 431"/>
            <p:cNvSpPr>
              <a:spLocks noEditPoints="1"/>
            </p:cNvSpPr>
            <p:nvPr/>
          </p:nvSpPr>
          <p:spPr bwMode="auto">
            <a:xfrm>
              <a:off x="923" y="2410"/>
              <a:ext cx="54" cy="39"/>
            </a:xfrm>
            <a:custGeom>
              <a:avLst/>
              <a:gdLst>
                <a:gd name="T0" fmla="*/ 43 w 109"/>
                <a:gd name="T1" fmla="*/ 64 h 78"/>
                <a:gd name="T2" fmla="*/ 64 w 109"/>
                <a:gd name="T3" fmla="*/ 61 h 78"/>
                <a:gd name="T4" fmla="*/ 80 w 109"/>
                <a:gd name="T5" fmla="*/ 52 h 78"/>
                <a:gd name="T6" fmla="*/ 87 w 109"/>
                <a:gd name="T7" fmla="*/ 40 h 78"/>
                <a:gd name="T8" fmla="*/ 89 w 109"/>
                <a:gd name="T9" fmla="*/ 35 h 78"/>
                <a:gd name="T10" fmla="*/ 89 w 109"/>
                <a:gd name="T11" fmla="*/ 28 h 78"/>
                <a:gd name="T12" fmla="*/ 87 w 109"/>
                <a:gd name="T13" fmla="*/ 20 h 78"/>
                <a:gd name="T14" fmla="*/ 83 w 109"/>
                <a:gd name="T15" fmla="*/ 13 h 78"/>
                <a:gd name="T16" fmla="*/ 76 w 109"/>
                <a:gd name="T17" fmla="*/ 8 h 78"/>
                <a:gd name="T18" fmla="*/ 62 w 109"/>
                <a:gd name="T19" fmla="*/ 3 h 78"/>
                <a:gd name="T20" fmla="*/ 64 w 109"/>
                <a:gd name="T21" fmla="*/ 0 h 78"/>
                <a:gd name="T22" fmla="*/ 80 w 109"/>
                <a:gd name="T23" fmla="*/ 3 h 78"/>
                <a:gd name="T24" fmla="*/ 93 w 109"/>
                <a:gd name="T25" fmla="*/ 10 h 78"/>
                <a:gd name="T26" fmla="*/ 105 w 109"/>
                <a:gd name="T27" fmla="*/ 22 h 78"/>
                <a:gd name="T28" fmla="*/ 107 w 109"/>
                <a:gd name="T29" fmla="*/ 27 h 78"/>
                <a:gd name="T30" fmla="*/ 109 w 109"/>
                <a:gd name="T31" fmla="*/ 34 h 78"/>
                <a:gd name="T32" fmla="*/ 107 w 109"/>
                <a:gd name="T33" fmla="*/ 49 h 78"/>
                <a:gd name="T34" fmla="*/ 97 w 109"/>
                <a:gd name="T35" fmla="*/ 63 h 78"/>
                <a:gd name="T36" fmla="*/ 81 w 109"/>
                <a:gd name="T37" fmla="*/ 73 h 78"/>
                <a:gd name="T38" fmla="*/ 70 w 109"/>
                <a:gd name="T39" fmla="*/ 76 h 78"/>
                <a:gd name="T40" fmla="*/ 58 w 109"/>
                <a:gd name="T41" fmla="*/ 78 h 78"/>
                <a:gd name="T42" fmla="*/ 35 w 109"/>
                <a:gd name="T43" fmla="*/ 76 h 78"/>
                <a:gd name="T44" fmla="*/ 25 w 109"/>
                <a:gd name="T45" fmla="*/ 73 h 78"/>
                <a:gd name="T46" fmla="*/ 15 w 109"/>
                <a:gd name="T47" fmla="*/ 68 h 78"/>
                <a:gd name="T48" fmla="*/ 4 w 109"/>
                <a:gd name="T49" fmla="*/ 56 h 78"/>
                <a:gd name="T50" fmla="*/ 2 w 109"/>
                <a:gd name="T51" fmla="*/ 47 h 78"/>
                <a:gd name="T52" fmla="*/ 0 w 109"/>
                <a:gd name="T53" fmla="*/ 39 h 78"/>
                <a:gd name="T54" fmla="*/ 0 w 109"/>
                <a:gd name="T55" fmla="*/ 32 h 78"/>
                <a:gd name="T56" fmla="*/ 2 w 109"/>
                <a:gd name="T57" fmla="*/ 25 h 78"/>
                <a:gd name="T58" fmla="*/ 8 w 109"/>
                <a:gd name="T59" fmla="*/ 13 h 78"/>
                <a:gd name="T60" fmla="*/ 21 w 109"/>
                <a:gd name="T61" fmla="*/ 5 h 78"/>
                <a:gd name="T62" fmla="*/ 39 w 109"/>
                <a:gd name="T63" fmla="*/ 1 h 78"/>
                <a:gd name="T64" fmla="*/ 43 w 109"/>
                <a:gd name="T65" fmla="*/ 64 h 78"/>
                <a:gd name="T66" fmla="*/ 37 w 109"/>
                <a:gd name="T67" fmla="*/ 64 h 78"/>
                <a:gd name="T68" fmla="*/ 33 w 109"/>
                <a:gd name="T69" fmla="*/ 23 h 78"/>
                <a:gd name="T70" fmla="*/ 25 w 109"/>
                <a:gd name="T71" fmla="*/ 25 h 78"/>
                <a:gd name="T72" fmla="*/ 19 w 109"/>
                <a:gd name="T73" fmla="*/ 25 h 78"/>
                <a:gd name="T74" fmla="*/ 13 w 109"/>
                <a:gd name="T75" fmla="*/ 30 h 78"/>
                <a:gd name="T76" fmla="*/ 10 w 109"/>
                <a:gd name="T77" fmla="*/ 34 h 78"/>
                <a:gd name="T78" fmla="*/ 8 w 109"/>
                <a:gd name="T79" fmla="*/ 39 h 78"/>
                <a:gd name="T80" fmla="*/ 8 w 109"/>
                <a:gd name="T81" fmla="*/ 44 h 78"/>
                <a:gd name="T82" fmla="*/ 10 w 109"/>
                <a:gd name="T83" fmla="*/ 52 h 78"/>
                <a:gd name="T84" fmla="*/ 15 w 109"/>
                <a:gd name="T85" fmla="*/ 59 h 78"/>
                <a:gd name="T86" fmla="*/ 25 w 109"/>
                <a:gd name="T87" fmla="*/ 63 h 78"/>
                <a:gd name="T88" fmla="*/ 37 w 109"/>
                <a:gd name="T89" fmla="*/ 64 h 78"/>
                <a:gd name="T90" fmla="*/ 37 w 109"/>
                <a:gd name="T91" fmla="*/ 64 h 7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09"/>
                <a:gd name="T139" fmla="*/ 0 h 78"/>
                <a:gd name="T140" fmla="*/ 109 w 109"/>
                <a:gd name="T141" fmla="*/ 78 h 7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09" h="78">
                  <a:moveTo>
                    <a:pt x="43" y="64"/>
                  </a:moveTo>
                  <a:lnTo>
                    <a:pt x="64" y="61"/>
                  </a:lnTo>
                  <a:lnTo>
                    <a:pt x="80" y="52"/>
                  </a:lnTo>
                  <a:lnTo>
                    <a:pt x="87" y="40"/>
                  </a:lnTo>
                  <a:lnTo>
                    <a:pt x="89" y="35"/>
                  </a:lnTo>
                  <a:lnTo>
                    <a:pt x="89" y="28"/>
                  </a:lnTo>
                  <a:lnTo>
                    <a:pt x="87" y="20"/>
                  </a:lnTo>
                  <a:lnTo>
                    <a:pt x="83" y="13"/>
                  </a:lnTo>
                  <a:lnTo>
                    <a:pt x="76" y="8"/>
                  </a:lnTo>
                  <a:lnTo>
                    <a:pt x="62" y="3"/>
                  </a:lnTo>
                  <a:lnTo>
                    <a:pt x="64" y="0"/>
                  </a:lnTo>
                  <a:lnTo>
                    <a:pt x="80" y="3"/>
                  </a:lnTo>
                  <a:lnTo>
                    <a:pt x="93" y="10"/>
                  </a:lnTo>
                  <a:lnTo>
                    <a:pt x="105" y="22"/>
                  </a:lnTo>
                  <a:lnTo>
                    <a:pt x="107" y="27"/>
                  </a:lnTo>
                  <a:lnTo>
                    <a:pt x="109" y="34"/>
                  </a:lnTo>
                  <a:lnTo>
                    <a:pt x="107" y="49"/>
                  </a:lnTo>
                  <a:lnTo>
                    <a:pt x="97" y="63"/>
                  </a:lnTo>
                  <a:lnTo>
                    <a:pt x="81" y="73"/>
                  </a:lnTo>
                  <a:lnTo>
                    <a:pt x="70" y="76"/>
                  </a:lnTo>
                  <a:lnTo>
                    <a:pt x="58" y="78"/>
                  </a:lnTo>
                  <a:lnTo>
                    <a:pt x="35" y="76"/>
                  </a:lnTo>
                  <a:lnTo>
                    <a:pt x="25" y="73"/>
                  </a:lnTo>
                  <a:lnTo>
                    <a:pt x="15" y="68"/>
                  </a:lnTo>
                  <a:lnTo>
                    <a:pt x="4" y="56"/>
                  </a:lnTo>
                  <a:lnTo>
                    <a:pt x="2" y="47"/>
                  </a:lnTo>
                  <a:lnTo>
                    <a:pt x="0" y="39"/>
                  </a:lnTo>
                  <a:lnTo>
                    <a:pt x="0" y="32"/>
                  </a:lnTo>
                  <a:lnTo>
                    <a:pt x="2" y="25"/>
                  </a:lnTo>
                  <a:lnTo>
                    <a:pt x="8" y="13"/>
                  </a:lnTo>
                  <a:lnTo>
                    <a:pt x="21" y="5"/>
                  </a:lnTo>
                  <a:lnTo>
                    <a:pt x="39" y="1"/>
                  </a:lnTo>
                  <a:lnTo>
                    <a:pt x="43" y="64"/>
                  </a:lnTo>
                  <a:close/>
                  <a:moveTo>
                    <a:pt x="37" y="64"/>
                  </a:moveTo>
                  <a:lnTo>
                    <a:pt x="33" y="23"/>
                  </a:lnTo>
                  <a:lnTo>
                    <a:pt x="25" y="25"/>
                  </a:lnTo>
                  <a:lnTo>
                    <a:pt x="19" y="25"/>
                  </a:lnTo>
                  <a:lnTo>
                    <a:pt x="13" y="30"/>
                  </a:lnTo>
                  <a:lnTo>
                    <a:pt x="10" y="34"/>
                  </a:lnTo>
                  <a:lnTo>
                    <a:pt x="8" y="39"/>
                  </a:lnTo>
                  <a:lnTo>
                    <a:pt x="8" y="44"/>
                  </a:lnTo>
                  <a:lnTo>
                    <a:pt x="10" y="52"/>
                  </a:lnTo>
                  <a:lnTo>
                    <a:pt x="15" y="59"/>
                  </a:lnTo>
                  <a:lnTo>
                    <a:pt x="25" y="63"/>
                  </a:lnTo>
                  <a:lnTo>
                    <a:pt x="37" y="64"/>
                  </a:lnTo>
                  <a:close/>
                </a:path>
              </a:pathLst>
            </a:custGeom>
            <a:solidFill>
              <a:srgbClr val="000000"/>
            </a:solidFill>
            <a:ln w="9525">
              <a:solidFill>
                <a:srgbClr val="000000"/>
              </a:solidFill>
              <a:prstDash val="solid"/>
              <a:round/>
              <a:headEnd/>
              <a:tailEnd/>
            </a:ln>
          </p:spPr>
          <p:txBody>
            <a:bodyPr/>
            <a:lstStyle/>
            <a:p>
              <a:endParaRPr lang="en-US"/>
            </a:p>
          </p:txBody>
        </p:sp>
        <p:sp>
          <p:nvSpPr>
            <p:cNvPr id="26933" name="Freeform 432"/>
            <p:cNvSpPr>
              <a:spLocks/>
            </p:cNvSpPr>
            <p:nvPr/>
          </p:nvSpPr>
          <p:spPr bwMode="auto">
            <a:xfrm>
              <a:off x="919" y="2357"/>
              <a:ext cx="54" cy="52"/>
            </a:xfrm>
            <a:custGeom>
              <a:avLst/>
              <a:gdLst>
                <a:gd name="T0" fmla="*/ 14 w 109"/>
                <a:gd name="T1" fmla="*/ 65 h 104"/>
                <a:gd name="T2" fmla="*/ 2 w 109"/>
                <a:gd name="T3" fmla="*/ 51 h 104"/>
                <a:gd name="T4" fmla="*/ 0 w 109"/>
                <a:gd name="T5" fmla="*/ 36 h 104"/>
                <a:gd name="T6" fmla="*/ 8 w 109"/>
                <a:gd name="T7" fmla="*/ 26 h 104"/>
                <a:gd name="T8" fmla="*/ 25 w 109"/>
                <a:gd name="T9" fmla="*/ 19 h 104"/>
                <a:gd name="T10" fmla="*/ 82 w 109"/>
                <a:gd name="T11" fmla="*/ 15 h 104"/>
                <a:gd name="T12" fmla="*/ 93 w 109"/>
                <a:gd name="T13" fmla="*/ 14 h 104"/>
                <a:gd name="T14" fmla="*/ 99 w 109"/>
                <a:gd name="T15" fmla="*/ 10 h 104"/>
                <a:gd name="T16" fmla="*/ 99 w 109"/>
                <a:gd name="T17" fmla="*/ 0 h 104"/>
                <a:gd name="T18" fmla="*/ 107 w 109"/>
                <a:gd name="T19" fmla="*/ 44 h 104"/>
                <a:gd name="T20" fmla="*/ 101 w 109"/>
                <a:gd name="T21" fmla="*/ 44 h 104"/>
                <a:gd name="T22" fmla="*/ 99 w 109"/>
                <a:gd name="T23" fmla="*/ 34 h 104"/>
                <a:gd name="T24" fmla="*/ 93 w 109"/>
                <a:gd name="T25" fmla="*/ 33 h 104"/>
                <a:gd name="T26" fmla="*/ 82 w 109"/>
                <a:gd name="T27" fmla="*/ 33 h 104"/>
                <a:gd name="T28" fmla="*/ 27 w 109"/>
                <a:gd name="T29" fmla="*/ 36 h 104"/>
                <a:gd name="T30" fmla="*/ 16 w 109"/>
                <a:gd name="T31" fmla="*/ 43 h 104"/>
                <a:gd name="T32" fmla="*/ 16 w 109"/>
                <a:gd name="T33" fmla="*/ 55 h 104"/>
                <a:gd name="T34" fmla="*/ 29 w 109"/>
                <a:gd name="T35" fmla="*/ 72 h 104"/>
                <a:gd name="T36" fmla="*/ 93 w 109"/>
                <a:gd name="T37" fmla="*/ 68 h 104"/>
                <a:gd name="T38" fmla="*/ 99 w 109"/>
                <a:gd name="T39" fmla="*/ 67 h 104"/>
                <a:gd name="T40" fmla="*/ 103 w 109"/>
                <a:gd name="T41" fmla="*/ 60 h 104"/>
                <a:gd name="T42" fmla="*/ 107 w 109"/>
                <a:gd name="T43" fmla="*/ 53 h 104"/>
                <a:gd name="T44" fmla="*/ 105 w 109"/>
                <a:gd name="T45" fmla="*/ 99 h 104"/>
                <a:gd name="T46" fmla="*/ 103 w 109"/>
                <a:gd name="T47" fmla="*/ 90 h 104"/>
                <a:gd name="T48" fmla="*/ 95 w 109"/>
                <a:gd name="T49" fmla="*/ 85 h 104"/>
                <a:gd name="T50" fmla="*/ 47 w 109"/>
                <a:gd name="T51" fmla="*/ 87 h 104"/>
                <a:gd name="T52" fmla="*/ 27 w 109"/>
                <a:gd name="T53" fmla="*/ 89 h 104"/>
                <a:gd name="T54" fmla="*/ 21 w 109"/>
                <a:gd name="T55" fmla="*/ 90 h 104"/>
                <a:gd name="T56" fmla="*/ 18 w 109"/>
                <a:gd name="T57" fmla="*/ 94 h 104"/>
                <a:gd name="T58" fmla="*/ 19 w 109"/>
                <a:gd name="T59" fmla="*/ 99 h 104"/>
                <a:gd name="T60" fmla="*/ 16 w 109"/>
                <a:gd name="T61" fmla="*/ 104 h 104"/>
                <a:gd name="T62" fmla="*/ 2 w 109"/>
                <a:gd name="T63" fmla="*/ 73 h 10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9"/>
                <a:gd name="T97" fmla="*/ 0 h 104"/>
                <a:gd name="T98" fmla="*/ 109 w 109"/>
                <a:gd name="T99" fmla="*/ 104 h 10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9" h="104">
                  <a:moveTo>
                    <a:pt x="23" y="72"/>
                  </a:moveTo>
                  <a:lnTo>
                    <a:pt x="14" y="65"/>
                  </a:lnTo>
                  <a:lnTo>
                    <a:pt x="6" y="58"/>
                  </a:lnTo>
                  <a:lnTo>
                    <a:pt x="2" y="51"/>
                  </a:lnTo>
                  <a:lnTo>
                    <a:pt x="0" y="43"/>
                  </a:lnTo>
                  <a:lnTo>
                    <a:pt x="0" y="36"/>
                  </a:lnTo>
                  <a:lnTo>
                    <a:pt x="2" y="31"/>
                  </a:lnTo>
                  <a:lnTo>
                    <a:pt x="8" y="26"/>
                  </a:lnTo>
                  <a:lnTo>
                    <a:pt x="16" y="21"/>
                  </a:lnTo>
                  <a:lnTo>
                    <a:pt x="25" y="19"/>
                  </a:lnTo>
                  <a:lnTo>
                    <a:pt x="37" y="17"/>
                  </a:lnTo>
                  <a:lnTo>
                    <a:pt x="82" y="15"/>
                  </a:lnTo>
                  <a:lnTo>
                    <a:pt x="89" y="15"/>
                  </a:lnTo>
                  <a:lnTo>
                    <a:pt x="93" y="14"/>
                  </a:lnTo>
                  <a:lnTo>
                    <a:pt x="97" y="12"/>
                  </a:lnTo>
                  <a:lnTo>
                    <a:pt x="99" y="10"/>
                  </a:lnTo>
                  <a:lnTo>
                    <a:pt x="99" y="7"/>
                  </a:lnTo>
                  <a:lnTo>
                    <a:pt x="99" y="0"/>
                  </a:lnTo>
                  <a:lnTo>
                    <a:pt x="103" y="0"/>
                  </a:lnTo>
                  <a:lnTo>
                    <a:pt x="107" y="44"/>
                  </a:lnTo>
                  <a:lnTo>
                    <a:pt x="103" y="46"/>
                  </a:lnTo>
                  <a:lnTo>
                    <a:pt x="101" y="44"/>
                  </a:lnTo>
                  <a:lnTo>
                    <a:pt x="101" y="38"/>
                  </a:lnTo>
                  <a:lnTo>
                    <a:pt x="99" y="34"/>
                  </a:lnTo>
                  <a:lnTo>
                    <a:pt x="97" y="33"/>
                  </a:lnTo>
                  <a:lnTo>
                    <a:pt x="93" y="33"/>
                  </a:lnTo>
                  <a:lnTo>
                    <a:pt x="89" y="31"/>
                  </a:lnTo>
                  <a:lnTo>
                    <a:pt x="82" y="33"/>
                  </a:lnTo>
                  <a:lnTo>
                    <a:pt x="39" y="34"/>
                  </a:lnTo>
                  <a:lnTo>
                    <a:pt x="27" y="36"/>
                  </a:lnTo>
                  <a:lnTo>
                    <a:pt x="19" y="38"/>
                  </a:lnTo>
                  <a:lnTo>
                    <a:pt x="16" y="43"/>
                  </a:lnTo>
                  <a:lnTo>
                    <a:pt x="14" y="50"/>
                  </a:lnTo>
                  <a:lnTo>
                    <a:pt x="16" y="55"/>
                  </a:lnTo>
                  <a:lnTo>
                    <a:pt x="18" y="61"/>
                  </a:lnTo>
                  <a:lnTo>
                    <a:pt x="29" y="72"/>
                  </a:lnTo>
                  <a:lnTo>
                    <a:pt x="84" y="70"/>
                  </a:lnTo>
                  <a:lnTo>
                    <a:pt x="93" y="68"/>
                  </a:lnTo>
                  <a:lnTo>
                    <a:pt x="97" y="68"/>
                  </a:lnTo>
                  <a:lnTo>
                    <a:pt x="99" y="67"/>
                  </a:lnTo>
                  <a:lnTo>
                    <a:pt x="101" y="63"/>
                  </a:lnTo>
                  <a:lnTo>
                    <a:pt x="103" y="60"/>
                  </a:lnTo>
                  <a:lnTo>
                    <a:pt x="103" y="53"/>
                  </a:lnTo>
                  <a:lnTo>
                    <a:pt x="107" y="53"/>
                  </a:lnTo>
                  <a:lnTo>
                    <a:pt x="109" y="99"/>
                  </a:lnTo>
                  <a:lnTo>
                    <a:pt x="105" y="99"/>
                  </a:lnTo>
                  <a:lnTo>
                    <a:pt x="105" y="97"/>
                  </a:lnTo>
                  <a:lnTo>
                    <a:pt x="103" y="90"/>
                  </a:lnTo>
                  <a:lnTo>
                    <a:pt x="101" y="87"/>
                  </a:lnTo>
                  <a:lnTo>
                    <a:pt x="95" y="85"/>
                  </a:lnTo>
                  <a:lnTo>
                    <a:pt x="86" y="85"/>
                  </a:lnTo>
                  <a:lnTo>
                    <a:pt x="47" y="87"/>
                  </a:lnTo>
                  <a:lnTo>
                    <a:pt x="33" y="89"/>
                  </a:lnTo>
                  <a:lnTo>
                    <a:pt x="27" y="89"/>
                  </a:lnTo>
                  <a:lnTo>
                    <a:pt x="25" y="89"/>
                  </a:lnTo>
                  <a:lnTo>
                    <a:pt x="21" y="90"/>
                  </a:lnTo>
                  <a:lnTo>
                    <a:pt x="19" y="92"/>
                  </a:lnTo>
                  <a:lnTo>
                    <a:pt x="18" y="94"/>
                  </a:lnTo>
                  <a:lnTo>
                    <a:pt x="18" y="96"/>
                  </a:lnTo>
                  <a:lnTo>
                    <a:pt x="19" y="99"/>
                  </a:lnTo>
                  <a:lnTo>
                    <a:pt x="19" y="102"/>
                  </a:lnTo>
                  <a:lnTo>
                    <a:pt x="16" y="104"/>
                  </a:lnTo>
                  <a:lnTo>
                    <a:pt x="2" y="79"/>
                  </a:lnTo>
                  <a:lnTo>
                    <a:pt x="2" y="73"/>
                  </a:lnTo>
                  <a:lnTo>
                    <a:pt x="23" y="72"/>
                  </a:lnTo>
                  <a:close/>
                </a:path>
              </a:pathLst>
            </a:custGeom>
            <a:solidFill>
              <a:srgbClr val="000000"/>
            </a:solidFill>
            <a:ln w="9525">
              <a:solidFill>
                <a:srgbClr val="000000"/>
              </a:solidFill>
              <a:prstDash val="solid"/>
              <a:round/>
              <a:headEnd/>
              <a:tailEnd/>
            </a:ln>
          </p:spPr>
          <p:txBody>
            <a:bodyPr/>
            <a:lstStyle/>
            <a:p>
              <a:endParaRPr lang="en-US"/>
            </a:p>
          </p:txBody>
        </p:sp>
        <p:sp>
          <p:nvSpPr>
            <p:cNvPr id="26934" name="Freeform 433"/>
            <p:cNvSpPr>
              <a:spLocks/>
            </p:cNvSpPr>
            <p:nvPr/>
          </p:nvSpPr>
          <p:spPr bwMode="auto">
            <a:xfrm>
              <a:off x="916" y="2316"/>
              <a:ext cx="56" cy="38"/>
            </a:xfrm>
            <a:custGeom>
              <a:avLst/>
              <a:gdLst>
                <a:gd name="T0" fmla="*/ 66 w 111"/>
                <a:gd name="T1" fmla="*/ 0 h 77"/>
                <a:gd name="T2" fmla="*/ 84 w 111"/>
                <a:gd name="T3" fmla="*/ 5 h 77"/>
                <a:gd name="T4" fmla="*/ 97 w 111"/>
                <a:gd name="T5" fmla="*/ 14 h 77"/>
                <a:gd name="T6" fmla="*/ 107 w 111"/>
                <a:gd name="T7" fmla="*/ 26 h 77"/>
                <a:gd name="T8" fmla="*/ 111 w 111"/>
                <a:gd name="T9" fmla="*/ 38 h 77"/>
                <a:gd name="T10" fmla="*/ 107 w 111"/>
                <a:gd name="T11" fmla="*/ 51 h 77"/>
                <a:gd name="T12" fmla="*/ 103 w 111"/>
                <a:gd name="T13" fmla="*/ 58 h 77"/>
                <a:gd name="T14" fmla="*/ 97 w 111"/>
                <a:gd name="T15" fmla="*/ 65 h 77"/>
                <a:gd name="T16" fmla="*/ 80 w 111"/>
                <a:gd name="T17" fmla="*/ 74 h 77"/>
                <a:gd name="T18" fmla="*/ 68 w 111"/>
                <a:gd name="T19" fmla="*/ 77 h 77"/>
                <a:gd name="T20" fmla="*/ 57 w 111"/>
                <a:gd name="T21" fmla="*/ 77 h 77"/>
                <a:gd name="T22" fmla="*/ 45 w 111"/>
                <a:gd name="T23" fmla="*/ 77 h 77"/>
                <a:gd name="T24" fmla="*/ 35 w 111"/>
                <a:gd name="T25" fmla="*/ 75 h 77"/>
                <a:gd name="T26" fmla="*/ 25 w 111"/>
                <a:gd name="T27" fmla="*/ 72 h 77"/>
                <a:gd name="T28" fmla="*/ 18 w 111"/>
                <a:gd name="T29" fmla="*/ 67 h 77"/>
                <a:gd name="T30" fmla="*/ 10 w 111"/>
                <a:gd name="T31" fmla="*/ 60 h 77"/>
                <a:gd name="T32" fmla="*/ 4 w 111"/>
                <a:gd name="T33" fmla="*/ 53 h 77"/>
                <a:gd name="T34" fmla="*/ 2 w 111"/>
                <a:gd name="T35" fmla="*/ 45 h 77"/>
                <a:gd name="T36" fmla="*/ 0 w 111"/>
                <a:gd name="T37" fmla="*/ 36 h 77"/>
                <a:gd name="T38" fmla="*/ 2 w 111"/>
                <a:gd name="T39" fmla="*/ 24 h 77"/>
                <a:gd name="T40" fmla="*/ 8 w 111"/>
                <a:gd name="T41" fmla="*/ 14 h 77"/>
                <a:gd name="T42" fmla="*/ 16 w 111"/>
                <a:gd name="T43" fmla="*/ 7 h 77"/>
                <a:gd name="T44" fmla="*/ 24 w 111"/>
                <a:gd name="T45" fmla="*/ 5 h 77"/>
                <a:gd name="T46" fmla="*/ 27 w 111"/>
                <a:gd name="T47" fmla="*/ 5 h 77"/>
                <a:gd name="T48" fmla="*/ 31 w 111"/>
                <a:gd name="T49" fmla="*/ 7 h 77"/>
                <a:gd name="T50" fmla="*/ 33 w 111"/>
                <a:gd name="T51" fmla="*/ 11 h 77"/>
                <a:gd name="T52" fmla="*/ 33 w 111"/>
                <a:gd name="T53" fmla="*/ 14 h 77"/>
                <a:gd name="T54" fmla="*/ 33 w 111"/>
                <a:gd name="T55" fmla="*/ 19 h 77"/>
                <a:gd name="T56" fmla="*/ 29 w 111"/>
                <a:gd name="T57" fmla="*/ 22 h 77"/>
                <a:gd name="T58" fmla="*/ 27 w 111"/>
                <a:gd name="T59" fmla="*/ 24 h 77"/>
                <a:gd name="T60" fmla="*/ 22 w 111"/>
                <a:gd name="T61" fmla="*/ 26 h 77"/>
                <a:gd name="T62" fmla="*/ 16 w 111"/>
                <a:gd name="T63" fmla="*/ 28 h 77"/>
                <a:gd name="T64" fmla="*/ 12 w 111"/>
                <a:gd name="T65" fmla="*/ 29 h 77"/>
                <a:gd name="T66" fmla="*/ 10 w 111"/>
                <a:gd name="T67" fmla="*/ 34 h 77"/>
                <a:gd name="T68" fmla="*/ 8 w 111"/>
                <a:gd name="T69" fmla="*/ 40 h 77"/>
                <a:gd name="T70" fmla="*/ 10 w 111"/>
                <a:gd name="T71" fmla="*/ 48 h 77"/>
                <a:gd name="T72" fmla="*/ 18 w 111"/>
                <a:gd name="T73" fmla="*/ 55 h 77"/>
                <a:gd name="T74" fmla="*/ 31 w 111"/>
                <a:gd name="T75" fmla="*/ 60 h 77"/>
                <a:gd name="T76" fmla="*/ 47 w 111"/>
                <a:gd name="T77" fmla="*/ 62 h 77"/>
                <a:gd name="T78" fmla="*/ 64 w 111"/>
                <a:gd name="T79" fmla="*/ 60 h 77"/>
                <a:gd name="T80" fmla="*/ 80 w 111"/>
                <a:gd name="T81" fmla="*/ 53 h 77"/>
                <a:gd name="T82" fmla="*/ 90 w 111"/>
                <a:gd name="T83" fmla="*/ 43 h 77"/>
                <a:gd name="T84" fmla="*/ 92 w 111"/>
                <a:gd name="T85" fmla="*/ 38 h 77"/>
                <a:gd name="T86" fmla="*/ 92 w 111"/>
                <a:gd name="T87" fmla="*/ 31 h 77"/>
                <a:gd name="T88" fmla="*/ 90 w 111"/>
                <a:gd name="T89" fmla="*/ 22 h 77"/>
                <a:gd name="T90" fmla="*/ 84 w 111"/>
                <a:gd name="T91" fmla="*/ 14 h 77"/>
                <a:gd name="T92" fmla="*/ 76 w 111"/>
                <a:gd name="T93" fmla="*/ 9 h 77"/>
                <a:gd name="T94" fmla="*/ 64 w 111"/>
                <a:gd name="T95" fmla="*/ 4 h 77"/>
                <a:gd name="T96" fmla="*/ 66 w 111"/>
                <a:gd name="T97" fmla="*/ 0 h 7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1"/>
                <a:gd name="T148" fmla="*/ 0 h 77"/>
                <a:gd name="T149" fmla="*/ 111 w 111"/>
                <a:gd name="T150" fmla="*/ 77 h 7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1" h="77">
                  <a:moveTo>
                    <a:pt x="66" y="0"/>
                  </a:moveTo>
                  <a:lnTo>
                    <a:pt x="84" y="5"/>
                  </a:lnTo>
                  <a:lnTo>
                    <a:pt x="97" y="14"/>
                  </a:lnTo>
                  <a:lnTo>
                    <a:pt x="107" y="26"/>
                  </a:lnTo>
                  <a:lnTo>
                    <a:pt x="111" y="38"/>
                  </a:lnTo>
                  <a:lnTo>
                    <a:pt x="107" y="51"/>
                  </a:lnTo>
                  <a:lnTo>
                    <a:pt x="103" y="58"/>
                  </a:lnTo>
                  <a:lnTo>
                    <a:pt x="97" y="65"/>
                  </a:lnTo>
                  <a:lnTo>
                    <a:pt x="80" y="74"/>
                  </a:lnTo>
                  <a:lnTo>
                    <a:pt x="68" y="77"/>
                  </a:lnTo>
                  <a:lnTo>
                    <a:pt x="57" y="77"/>
                  </a:lnTo>
                  <a:lnTo>
                    <a:pt x="45" y="77"/>
                  </a:lnTo>
                  <a:lnTo>
                    <a:pt x="35" y="75"/>
                  </a:lnTo>
                  <a:lnTo>
                    <a:pt x="25" y="72"/>
                  </a:lnTo>
                  <a:lnTo>
                    <a:pt x="18" y="67"/>
                  </a:lnTo>
                  <a:lnTo>
                    <a:pt x="10" y="60"/>
                  </a:lnTo>
                  <a:lnTo>
                    <a:pt x="4" y="53"/>
                  </a:lnTo>
                  <a:lnTo>
                    <a:pt x="2" y="45"/>
                  </a:lnTo>
                  <a:lnTo>
                    <a:pt x="0" y="36"/>
                  </a:lnTo>
                  <a:lnTo>
                    <a:pt x="2" y="24"/>
                  </a:lnTo>
                  <a:lnTo>
                    <a:pt x="8" y="14"/>
                  </a:lnTo>
                  <a:lnTo>
                    <a:pt x="16" y="7"/>
                  </a:lnTo>
                  <a:lnTo>
                    <a:pt x="24" y="5"/>
                  </a:lnTo>
                  <a:lnTo>
                    <a:pt x="27" y="5"/>
                  </a:lnTo>
                  <a:lnTo>
                    <a:pt x="31" y="7"/>
                  </a:lnTo>
                  <a:lnTo>
                    <a:pt x="33" y="11"/>
                  </a:lnTo>
                  <a:lnTo>
                    <a:pt x="33" y="14"/>
                  </a:lnTo>
                  <a:lnTo>
                    <a:pt x="33" y="19"/>
                  </a:lnTo>
                  <a:lnTo>
                    <a:pt x="29" y="22"/>
                  </a:lnTo>
                  <a:lnTo>
                    <a:pt x="27" y="24"/>
                  </a:lnTo>
                  <a:lnTo>
                    <a:pt x="22" y="26"/>
                  </a:lnTo>
                  <a:lnTo>
                    <a:pt x="16" y="28"/>
                  </a:lnTo>
                  <a:lnTo>
                    <a:pt x="12" y="29"/>
                  </a:lnTo>
                  <a:lnTo>
                    <a:pt x="10" y="34"/>
                  </a:lnTo>
                  <a:lnTo>
                    <a:pt x="8" y="40"/>
                  </a:lnTo>
                  <a:lnTo>
                    <a:pt x="10" y="48"/>
                  </a:lnTo>
                  <a:lnTo>
                    <a:pt x="18" y="55"/>
                  </a:lnTo>
                  <a:lnTo>
                    <a:pt x="31" y="60"/>
                  </a:lnTo>
                  <a:lnTo>
                    <a:pt x="47" y="62"/>
                  </a:lnTo>
                  <a:lnTo>
                    <a:pt x="64" y="60"/>
                  </a:lnTo>
                  <a:lnTo>
                    <a:pt x="80" y="53"/>
                  </a:lnTo>
                  <a:lnTo>
                    <a:pt x="90" y="43"/>
                  </a:lnTo>
                  <a:lnTo>
                    <a:pt x="92" y="38"/>
                  </a:lnTo>
                  <a:lnTo>
                    <a:pt x="92" y="31"/>
                  </a:lnTo>
                  <a:lnTo>
                    <a:pt x="90" y="22"/>
                  </a:lnTo>
                  <a:lnTo>
                    <a:pt x="84" y="14"/>
                  </a:lnTo>
                  <a:lnTo>
                    <a:pt x="76" y="9"/>
                  </a:lnTo>
                  <a:lnTo>
                    <a:pt x="64" y="4"/>
                  </a:lnTo>
                  <a:lnTo>
                    <a:pt x="66" y="0"/>
                  </a:lnTo>
                  <a:close/>
                </a:path>
              </a:pathLst>
            </a:custGeom>
            <a:solidFill>
              <a:srgbClr val="000000"/>
            </a:solidFill>
            <a:ln w="9525">
              <a:solidFill>
                <a:srgbClr val="000000"/>
              </a:solidFill>
              <a:prstDash val="solid"/>
              <a:round/>
              <a:headEnd/>
              <a:tailEnd/>
            </a:ln>
          </p:spPr>
          <p:txBody>
            <a:bodyPr/>
            <a:lstStyle/>
            <a:p>
              <a:endParaRPr lang="en-US"/>
            </a:p>
          </p:txBody>
        </p:sp>
        <p:sp>
          <p:nvSpPr>
            <p:cNvPr id="26935" name="Freeform 434"/>
            <p:cNvSpPr>
              <a:spLocks noEditPoints="1"/>
            </p:cNvSpPr>
            <p:nvPr/>
          </p:nvSpPr>
          <p:spPr bwMode="auto">
            <a:xfrm>
              <a:off x="914" y="2270"/>
              <a:ext cx="56" cy="39"/>
            </a:xfrm>
            <a:custGeom>
              <a:avLst/>
              <a:gdLst>
                <a:gd name="T0" fmla="*/ 43 w 111"/>
                <a:gd name="T1" fmla="*/ 63 h 77"/>
                <a:gd name="T2" fmla="*/ 64 w 111"/>
                <a:gd name="T3" fmla="*/ 61 h 77"/>
                <a:gd name="T4" fmla="*/ 80 w 111"/>
                <a:gd name="T5" fmla="*/ 53 h 77"/>
                <a:gd name="T6" fmla="*/ 90 w 111"/>
                <a:gd name="T7" fmla="*/ 41 h 77"/>
                <a:gd name="T8" fmla="*/ 92 w 111"/>
                <a:gd name="T9" fmla="*/ 29 h 77"/>
                <a:gd name="T10" fmla="*/ 90 w 111"/>
                <a:gd name="T11" fmla="*/ 22 h 77"/>
                <a:gd name="T12" fmla="*/ 86 w 111"/>
                <a:gd name="T13" fmla="*/ 14 h 77"/>
                <a:gd name="T14" fmla="*/ 78 w 111"/>
                <a:gd name="T15" fmla="*/ 9 h 77"/>
                <a:gd name="T16" fmla="*/ 66 w 111"/>
                <a:gd name="T17" fmla="*/ 3 h 77"/>
                <a:gd name="T18" fmla="*/ 68 w 111"/>
                <a:gd name="T19" fmla="*/ 0 h 77"/>
                <a:gd name="T20" fmla="*/ 84 w 111"/>
                <a:gd name="T21" fmla="*/ 3 h 77"/>
                <a:gd name="T22" fmla="*/ 98 w 111"/>
                <a:gd name="T23" fmla="*/ 12 h 77"/>
                <a:gd name="T24" fmla="*/ 107 w 111"/>
                <a:gd name="T25" fmla="*/ 24 h 77"/>
                <a:gd name="T26" fmla="*/ 111 w 111"/>
                <a:gd name="T27" fmla="*/ 29 h 77"/>
                <a:gd name="T28" fmla="*/ 111 w 111"/>
                <a:gd name="T29" fmla="*/ 36 h 77"/>
                <a:gd name="T30" fmla="*/ 107 w 111"/>
                <a:gd name="T31" fmla="*/ 51 h 77"/>
                <a:gd name="T32" fmla="*/ 103 w 111"/>
                <a:gd name="T33" fmla="*/ 58 h 77"/>
                <a:gd name="T34" fmla="*/ 98 w 111"/>
                <a:gd name="T35" fmla="*/ 65 h 77"/>
                <a:gd name="T36" fmla="*/ 90 w 111"/>
                <a:gd name="T37" fmla="*/ 70 h 77"/>
                <a:gd name="T38" fmla="*/ 80 w 111"/>
                <a:gd name="T39" fmla="*/ 73 h 77"/>
                <a:gd name="T40" fmla="*/ 59 w 111"/>
                <a:gd name="T41" fmla="*/ 77 h 77"/>
                <a:gd name="T42" fmla="*/ 47 w 111"/>
                <a:gd name="T43" fmla="*/ 77 h 77"/>
                <a:gd name="T44" fmla="*/ 35 w 111"/>
                <a:gd name="T45" fmla="*/ 75 h 77"/>
                <a:gd name="T46" fmla="*/ 26 w 111"/>
                <a:gd name="T47" fmla="*/ 72 h 77"/>
                <a:gd name="T48" fmla="*/ 16 w 111"/>
                <a:gd name="T49" fmla="*/ 66 h 77"/>
                <a:gd name="T50" fmla="*/ 4 w 111"/>
                <a:gd name="T51" fmla="*/ 55 h 77"/>
                <a:gd name="T52" fmla="*/ 2 w 111"/>
                <a:gd name="T53" fmla="*/ 46 h 77"/>
                <a:gd name="T54" fmla="*/ 0 w 111"/>
                <a:gd name="T55" fmla="*/ 37 h 77"/>
                <a:gd name="T56" fmla="*/ 4 w 111"/>
                <a:gd name="T57" fmla="*/ 24 h 77"/>
                <a:gd name="T58" fmla="*/ 12 w 111"/>
                <a:gd name="T59" fmla="*/ 12 h 77"/>
                <a:gd name="T60" fmla="*/ 26 w 111"/>
                <a:gd name="T61" fmla="*/ 5 h 77"/>
                <a:gd name="T62" fmla="*/ 41 w 111"/>
                <a:gd name="T63" fmla="*/ 2 h 77"/>
                <a:gd name="T64" fmla="*/ 43 w 111"/>
                <a:gd name="T65" fmla="*/ 63 h 77"/>
                <a:gd name="T66" fmla="*/ 37 w 111"/>
                <a:gd name="T67" fmla="*/ 63 h 77"/>
                <a:gd name="T68" fmla="*/ 35 w 111"/>
                <a:gd name="T69" fmla="*/ 22 h 77"/>
                <a:gd name="T70" fmla="*/ 28 w 111"/>
                <a:gd name="T71" fmla="*/ 24 h 77"/>
                <a:gd name="T72" fmla="*/ 22 w 111"/>
                <a:gd name="T73" fmla="*/ 24 h 77"/>
                <a:gd name="T74" fmla="*/ 16 w 111"/>
                <a:gd name="T75" fmla="*/ 27 h 77"/>
                <a:gd name="T76" fmla="*/ 12 w 111"/>
                <a:gd name="T77" fmla="*/ 32 h 77"/>
                <a:gd name="T78" fmla="*/ 10 w 111"/>
                <a:gd name="T79" fmla="*/ 37 h 77"/>
                <a:gd name="T80" fmla="*/ 10 w 111"/>
                <a:gd name="T81" fmla="*/ 43 h 77"/>
                <a:gd name="T82" fmla="*/ 12 w 111"/>
                <a:gd name="T83" fmla="*/ 49 h 77"/>
                <a:gd name="T84" fmla="*/ 16 w 111"/>
                <a:gd name="T85" fmla="*/ 56 h 77"/>
                <a:gd name="T86" fmla="*/ 26 w 111"/>
                <a:gd name="T87" fmla="*/ 61 h 77"/>
                <a:gd name="T88" fmla="*/ 37 w 111"/>
                <a:gd name="T89" fmla="*/ 63 h 77"/>
                <a:gd name="T90" fmla="*/ 37 w 111"/>
                <a:gd name="T91" fmla="*/ 63 h 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1"/>
                <a:gd name="T139" fmla="*/ 0 h 77"/>
                <a:gd name="T140" fmla="*/ 111 w 111"/>
                <a:gd name="T141" fmla="*/ 77 h 7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1" h="77">
                  <a:moveTo>
                    <a:pt x="43" y="63"/>
                  </a:moveTo>
                  <a:lnTo>
                    <a:pt x="64" y="61"/>
                  </a:lnTo>
                  <a:lnTo>
                    <a:pt x="80" y="53"/>
                  </a:lnTo>
                  <a:lnTo>
                    <a:pt x="90" y="41"/>
                  </a:lnTo>
                  <a:lnTo>
                    <a:pt x="92" y="29"/>
                  </a:lnTo>
                  <a:lnTo>
                    <a:pt x="90" y="22"/>
                  </a:lnTo>
                  <a:lnTo>
                    <a:pt x="86" y="14"/>
                  </a:lnTo>
                  <a:lnTo>
                    <a:pt x="78" y="9"/>
                  </a:lnTo>
                  <a:lnTo>
                    <a:pt x="66" y="3"/>
                  </a:lnTo>
                  <a:lnTo>
                    <a:pt x="68" y="0"/>
                  </a:lnTo>
                  <a:lnTo>
                    <a:pt x="84" y="3"/>
                  </a:lnTo>
                  <a:lnTo>
                    <a:pt x="98" y="12"/>
                  </a:lnTo>
                  <a:lnTo>
                    <a:pt x="107" y="24"/>
                  </a:lnTo>
                  <a:lnTo>
                    <a:pt x="111" y="29"/>
                  </a:lnTo>
                  <a:lnTo>
                    <a:pt x="111" y="36"/>
                  </a:lnTo>
                  <a:lnTo>
                    <a:pt x="107" y="51"/>
                  </a:lnTo>
                  <a:lnTo>
                    <a:pt x="103" y="58"/>
                  </a:lnTo>
                  <a:lnTo>
                    <a:pt x="98" y="65"/>
                  </a:lnTo>
                  <a:lnTo>
                    <a:pt x="90" y="70"/>
                  </a:lnTo>
                  <a:lnTo>
                    <a:pt x="80" y="73"/>
                  </a:lnTo>
                  <a:lnTo>
                    <a:pt x="59" y="77"/>
                  </a:lnTo>
                  <a:lnTo>
                    <a:pt x="47" y="77"/>
                  </a:lnTo>
                  <a:lnTo>
                    <a:pt x="35" y="75"/>
                  </a:lnTo>
                  <a:lnTo>
                    <a:pt x="26" y="72"/>
                  </a:lnTo>
                  <a:lnTo>
                    <a:pt x="16" y="66"/>
                  </a:lnTo>
                  <a:lnTo>
                    <a:pt x="4" y="55"/>
                  </a:lnTo>
                  <a:lnTo>
                    <a:pt x="2" y="46"/>
                  </a:lnTo>
                  <a:lnTo>
                    <a:pt x="0" y="37"/>
                  </a:lnTo>
                  <a:lnTo>
                    <a:pt x="4" y="24"/>
                  </a:lnTo>
                  <a:lnTo>
                    <a:pt x="12" y="12"/>
                  </a:lnTo>
                  <a:lnTo>
                    <a:pt x="26" y="5"/>
                  </a:lnTo>
                  <a:lnTo>
                    <a:pt x="41" y="2"/>
                  </a:lnTo>
                  <a:lnTo>
                    <a:pt x="43" y="63"/>
                  </a:lnTo>
                  <a:close/>
                  <a:moveTo>
                    <a:pt x="37" y="63"/>
                  </a:moveTo>
                  <a:lnTo>
                    <a:pt x="35" y="22"/>
                  </a:lnTo>
                  <a:lnTo>
                    <a:pt x="28" y="24"/>
                  </a:lnTo>
                  <a:lnTo>
                    <a:pt x="22" y="24"/>
                  </a:lnTo>
                  <a:lnTo>
                    <a:pt x="16" y="27"/>
                  </a:lnTo>
                  <a:lnTo>
                    <a:pt x="12" y="32"/>
                  </a:lnTo>
                  <a:lnTo>
                    <a:pt x="10" y="37"/>
                  </a:lnTo>
                  <a:lnTo>
                    <a:pt x="10" y="43"/>
                  </a:lnTo>
                  <a:lnTo>
                    <a:pt x="12" y="49"/>
                  </a:lnTo>
                  <a:lnTo>
                    <a:pt x="16" y="56"/>
                  </a:lnTo>
                  <a:lnTo>
                    <a:pt x="26" y="61"/>
                  </a:lnTo>
                  <a:lnTo>
                    <a:pt x="37" y="63"/>
                  </a:lnTo>
                  <a:close/>
                </a:path>
              </a:pathLst>
            </a:custGeom>
            <a:solidFill>
              <a:srgbClr val="000000"/>
            </a:solidFill>
            <a:ln w="9525">
              <a:solidFill>
                <a:srgbClr val="000000"/>
              </a:solidFill>
              <a:prstDash val="solid"/>
              <a:round/>
              <a:headEnd/>
              <a:tailEnd/>
            </a:ln>
          </p:spPr>
          <p:txBody>
            <a:bodyPr/>
            <a:lstStyle/>
            <a:p>
              <a:endParaRPr lang="en-US"/>
            </a:p>
          </p:txBody>
        </p:sp>
        <p:sp>
          <p:nvSpPr>
            <p:cNvPr id="26936" name="Rectangle 435"/>
            <p:cNvSpPr>
              <a:spLocks noChangeArrowheads="1"/>
            </p:cNvSpPr>
            <p:nvPr/>
          </p:nvSpPr>
          <p:spPr bwMode="auto">
            <a:xfrm>
              <a:off x="937" y="2238"/>
              <a:ext cx="8" cy="26"/>
            </a:xfrm>
            <a:prstGeom prst="rect">
              <a:avLst/>
            </a:prstGeom>
            <a:solidFill>
              <a:srgbClr val="000000"/>
            </a:solidFill>
            <a:ln w="9525">
              <a:solidFill>
                <a:srgbClr val="000000"/>
              </a:solidFill>
              <a:miter lim="800000"/>
              <a:headEnd/>
              <a:tailEnd/>
            </a:ln>
          </p:spPr>
          <p:txBody>
            <a:bodyPr/>
            <a:lstStyle/>
            <a:p>
              <a:endParaRPr lang="ar-SA"/>
            </a:p>
          </p:txBody>
        </p:sp>
        <p:sp>
          <p:nvSpPr>
            <p:cNvPr id="26937" name="Freeform 436"/>
            <p:cNvSpPr>
              <a:spLocks noEditPoints="1"/>
            </p:cNvSpPr>
            <p:nvPr/>
          </p:nvSpPr>
          <p:spPr bwMode="auto">
            <a:xfrm>
              <a:off x="886" y="2187"/>
              <a:ext cx="82" cy="48"/>
            </a:xfrm>
            <a:custGeom>
              <a:avLst/>
              <a:gdLst>
                <a:gd name="T0" fmla="*/ 74 w 163"/>
                <a:gd name="T1" fmla="*/ 65 h 95"/>
                <a:gd name="T2" fmla="*/ 66 w 163"/>
                <a:gd name="T3" fmla="*/ 58 h 95"/>
                <a:gd name="T4" fmla="*/ 58 w 163"/>
                <a:gd name="T5" fmla="*/ 51 h 95"/>
                <a:gd name="T6" fmla="*/ 56 w 163"/>
                <a:gd name="T7" fmla="*/ 43 h 95"/>
                <a:gd name="T8" fmla="*/ 54 w 163"/>
                <a:gd name="T9" fmla="*/ 36 h 95"/>
                <a:gd name="T10" fmla="*/ 58 w 163"/>
                <a:gd name="T11" fmla="*/ 22 h 95"/>
                <a:gd name="T12" fmla="*/ 66 w 163"/>
                <a:gd name="T13" fmla="*/ 12 h 95"/>
                <a:gd name="T14" fmla="*/ 74 w 163"/>
                <a:gd name="T15" fmla="*/ 7 h 95"/>
                <a:gd name="T16" fmla="*/ 84 w 163"/>
                <a:gd name="T17" fmla="*/ 3 h 95"/>
                <a:gd name="T18" fmla="*/ 93 w 163"/>
                <a:gd name="T19" fmla="*/ 0 h 95"/>
                <a:gd name="T20" fmla="*/ 105 w 163"/>
                <a:gd name="T21" fmla="*/ 0 h 95"/>
                <a:gd name="T22" fmla="*/ 119 w 163"/>
                <a:gd name="T23" fmla="*/ 2 h 95"/>
                <a:gd name="T24" fmla="*/ 130 w 163"/>
                <a:gd name="T25" fmla="*/ 3 h 95"/>
                <a:gd name="T26" fmla="*/ 140 w 163"/>
                <a:gd name="T27" fmla="*/ 10 h 95"/>
                <a:gd name="T28" fmla="*/ 148 w 163"/>
                <a:gd name="T29" fmla="*/ 17 h 95"/>
                <a:gd name="T30" fmla="*/ 159 w 163"/>
                <a:gd name="T31" fmla="*/ 31 h 95"/>
                <a:gd name="T32" fmla="*/ 161 w 163"/>
                <a:gd name="T33" fmla="*/ 39 h 95"/>
                <a:gd name="T34" fmla="*/ 163 w 163"/>
                <a:gd name="T35" fmla="*/ 46 h 95"/>
                <a:gd name="T36" fmla="*/ 163 w 163"/>
                <a:gd name="T37" fmla="*/ 55 h 95"/>
                <a:gd name="T38" fmla="*/ 159 w 163"/>
                <a:gd name="T39" fmla="*/ 63 h 95"/>
                <a:gd name="T40" fmla="*/ 155 w 163"/>
                <a:gd name="T41" fmla="*/ 72 h 95"/>
                <a:gd name="T42" fmla="*/ 152 w 163"/>
                <a:gd name="T43" fmla="*/ 80 h 95"/>
                <a:gd name="T44" fmla="*/ 43 w 163"/>
                <a:gd name="T45" fmla="*/ 80 h 95"/>
                <a:gd name="T46" fmla="*/ 35 w 163"/>
                <a:gd name="T47" fmla="*/ 80 h 95"/>
                <a:gd name="T48" fmla="*/ 29 w 163"/>
                <a:gd name="T49" fmla="*/ 80 h 95"/>
                <a:gd name="T50" fmla="*/ 21 w 163"/>
                <a:gd name="T51" fmla="*/ 82 h 95"/>
                <a:gd name="T52" fmla="*/ 19 w 163"/>
                <a:gd name="T53" fmla="*/ 83 h 95"/>
                <a:gd name="T54" fmla="*/ 15 w 163"/>
                <a:gd name="T55" fmla="*/ 83 h 95"/>
                <a:gd name="T56" fmla="*/ 15 w 163"/>
                <a:gd name="T57" fmla="*/ 89 h 95"/>
                <a:gd name="T58" fmla="*/ 15 w 163"/>
                <a:gd name="T59" fmla="*/ 92 h 95"/>
                <a:gd name="T60" fmla="*/ 17 w 163"/>
                <a:gd name="T61" fmla="*/ 95 h 95"/>
                <a:gd name="T62" fmla="*/ 14 w 163"/>
                <a:gd name="T63" fmla="*/ 95 h 95"/>
                <a:gd name="T64" fmla="*/ 0 w 163"/>
                <a:gd name="T65" fmla="*/ 70 h 95"/>
                <a:gd name="T66" fmla="*/ 0 w 163"/>
                <a:gd name="T67" fmla="*/ 65 h 95"/>
                <a:gd name="T68" fmla="*/ 74 w 163"/>
                <a:gd name="T69" fmla="*/ 65 h 95"/>
                <a:gd name="T70" fmla="*/ 82 w 163"/>
                <a:gd name="T71" fmla="*/ 65 h 95"/>
                <a:gd name="T72" fmla="*/ 144 w 163"/>
                <a:gd name="T73" fmla="*/ 63 h 95"/>
                <a:gd name="T74" fmla="*/ 148 w 163"/>
                <a:gd name="T75" fmla="*/ 58 h 95"/>
                <a:gd name="T76" fmla="*/ 152 w 163"/>
                <a:gd name="T77" fmla="*/ 53 h 95"/>
                <a:gd name="T78" fmla="*/ 154 w 163"/>
                <a:gd name="T79" fmla="*/ 48 h 95"/>
                <a:gd name="T80" fmla="*/ 155 w 163"/>
                <a:gd name="T81" fmla="*/ 43 h 95"/>
                <a:gd name="T82" fmla="*/ 154 w 163"/>
                <a:gd name="T83" fmla="*/ 34 h 95"/>
                <a:gd name="T84" fmla="*/ 144 w 163"/>
                <a:gd name="T85" fmla="*/ 26 h 95"/>
                <a:gd name="T86" fmla="*/ 130 w 163"/>
                <a:gd name="T87" fmla="*/ 19 h 95"/>
                <a:gd name="T88" fmla="*/ 111 w 163"/>
                <a:gd name="T89" fmla="*/ 17 h 95"/>
                <a:gd name="T90" fmla="*/ 93 w 163"/>
                <a:gd name="T91" fmla="*/ 19 h 95"/>
                <a:gd name="T92" fmla="*/ 80 w 163"/>
                <a:gd name="T93" fmla="*/ 26 h 95"/>
                <a:gd name="T94" fmla="*/ 72 w 163"/>
                <a:gd name="T95" fmla="*/ 34 h 95"/>
                <a:gd name="T96" fmla="*/ 70 w 163"/>
                <a:gd name="T97" fmla="*/ 43 h 95"/>
                <a:gd name="T98" fmla="*/ 70 w 163"/>
                <a:gd name="T99" fmla="*/ 49 h 95"/>
                <a:gd name="T100" fmla="*/ 74 w 163"/>
                <a:gd name="T101" fmla="*/ 55 h 95"/>
                <a:gd name="T102" fmla="*/ 76 w 163"/>
                <a:gd name="T103" fmla="*/ 58 h 95"/>
                <a:gd name="T104" fmla="*/ 82 w 163"/>
                <a:gd name="T105" fmla="*/ 65 h 95"/>
                <a:gd name="T106" fmla="*/ 82 w 163"/>
                <a:gd name="T107" fmla="*/ 65 h 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3"/>
                <a:gd name="T163" fmla="*/ 0 h 95"/>
                <a:gd name="T164" fmla="*/ 163 w 163"/>
                <a:gd name="T165" fmla="*/ 95 h 9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3" h="95">
                  <a:moveTo>
                    <a:pt x="74" y="65"/>
                  </a:moveTo>
                  <a:lnTo>
                    <a:pt x="66" y="58"/>
                  </a:lnTo>
                  <a:lnTo>
                    <a:pt x="58" y="51"/>
                  </a:lnTo>
                  <a:lnTo>
                    <a:pt x="56" y="43"/>
                  </a:lnTo>
                  <a:lnTo>
                    <a:pt x="54" y="36"/>
                  </a:lnTo>
                  <a:lnTo>
                    <a:pt x="58" y="22"/>
                  </a:lnTo>
                  <a:lnTo>
                    <a:pt x="66" y="12"/>
                  </a:lnTo>
                  <a:lnTo>
                    <a:pt x="74" y="7"/>
                  </a:lnTo>
                  <a:lnTo>
                    <a:pt x="84" y="3"/>
                  </a:lnTo>
                  <a:lnTo>
                    <a:pt x="93" y="0"/>
                  </a:lnTo>
                  <a:lnTo>
                    <a:pt x="105" y="0"/>
                  </a:lnTo>
                  <a:lnTo>
                    <a:pt x="119" y="2"/>
                  </a:lnTo>
                  <a:lnTo>
                    <a:pt x="130" y="3"/>
                  </a:lnTo>
                  <a:lnTo>
                    <a:pt x="140" y="10"/>
                  </a:lnTo>
                  <a:lnTo>
                    <a:pt x="148" y="17"/>
                  </a:lnTo>
                  <a:lnTo>
                    <a:pt x="159" y="31"/>
                  </a:lnTo>
                  <a:lnTo>
                    <a:pt x="161" y="39"/>
                  </a:lnTo>
                  <a:lnTo>
                    <a:pt x="163" y="46"/>
                  </a:lnTo>
                  <a:lnTo>
                    <a:pt x="163" y="55"/>
                  </a:lnTo>
                  <a:lnTo>
                    <a:pt x="159" y="63"/>
                  </a:lnTo>
                  <a:lnTo>
                    <a:pt x="155" y="72"/>
                  </a:lnTo>
                  <a:lnTo>
                    <a:pt x="152" y="80"/>
                  </a:lnTo>
                  <a:lnTo>
                    <a:pt x="43" y="80"/>
                  </a:lnTo>
                  <a:lnTo>
                    <a:pt x="35" y="80"/>
                  </a:lnTo>
                  <a:lnTo>
                    <a:pt x="29" y="80"/>
                  </a:lnTo>
                  <a:lnTo>
                    <a:pt x="21" y="82"/>
                  </a:lnTo>
                  <a:lnTo>
                    <a:pt x="19" y="83"/>
                  </a:lnTo>
                  <a:lnTo>
                    <a:pt x="15" y="83"/>
                  </a:lnTo>
                  <a:lnTo>
                    <a:pt x="15" y="89"/>
                  </a:lnTo>
                  <a:lnTo>
                    <a:pt x="15" y="92"/>
                  </a:lnTo>
                  <a:lnTo>
                    <a:pt x="17" y="95"/>
                  </a:lnTo>
                  <a:lnTo>
                    <a:pt x="14" y="95"/>
                  </a:lnTo>
                  <a:lnTo>
                    <a:pt x="0" y="70"/>
                  </a:lnTo>
                  <a:lnTo>
                    <a:pt x="0" y="65"/>
                  </a:lnTo>
                  <a:lnTo>
                    <a:pt x="74" y="65"/>
                  </a:lnTo>
                  <a:close/>
                  <a:moveTo>
                    <a:pt x="82" y="65"/>
                  </a:moveTo>
                  <a:lnTo>
                    <a:pt x="144" y="63"/>
                  </a:lnTo>
                  <a:lnTo>
                    <a:pt x="148" y="58"/>
                  </a:lnTo>
                  <a:lnTo>
                    <a:pt x="152" y="53"/>
                  </a:lnTo>
                  <a:lnTo>
                    <a:pt x="154" y="48"/>
                  </a:lnTo>
                  <a:lnTo>
                    <a:pt x="155" y="43"/>
                  </a:lnTo>
                  <a:lnTo>
                    <a:pt x="154" y="34"/>
                  </a:lnTo>
                  <a:lnTo>
                    <a:pt x="144" y="26"/>
                  </a:lnTo>
                  <a:lnTo>
                    <a:pt x="130" y="19"/>
                  </a:lnTo>
                  <a:lnTo>
                    <a:pt x="111" y="17"/>
                  </a:lnTo>
                  <a:lnTo>
                    <a:pt x="93" y="19"/>
                  </a:lnTo>
                  <a:lnTo>
                    <a:pt x="80" y="26"/>
                  </a:lnTo>
                  <a:lnTo>
                    <a:pt x="72" y="34"/>
                  </a:lnTo>
                  <a:lnTo>
                    <a:pt x="70" y="43"/>
                  </a:lnTo>
                  <a:lnTo>
                    <a:pt x="70" y="49"/>
                  </a:lnTo>
                  <a:lnTo>
                    <a:pt x="74" y="55"/>
                  </a:lnTo>
                  <a:lnTo>
                    <a:pt x="76" y="58"/>
                  </a:lnTo>
                  <a:lnTo>
                    <a:pt x="82" y="65"/>
                  </a:lnTo>
                  <a:close/>
                </a:path>
              </a:pathLst>
            </a:custGeom>
            <a:solidFill>
              <a:srgbClr val="000000"/>
            </a:solidFill>
            <a:ln w="9525">
              <a:solidFill>
                <a:srgbClr val="000000"/>
              </a:solidFill>
              <a:prstDash val="solid"/>
              <a:round/>
              <a:headEnd/>
              <a:tailEnd/>
            </a:ln>
          </p:spPr>
          <p:txBody>
            <a:bodyPr/>
            <a:lstStyle/>
            <a:p>
              <a:endParaRPr lang="en-US"/>
            </a:p>
          </p:txBody>
        </p:sp>
        <p:sp>
          <p:nvSpPr>
            <p:cNvPr id="26938" name="Freeform 437"/>
            <p:cNvSpPr>
              <a:spLocks noEditPoints="1"/>
            </p:cNvSpPr>
            <p:nvPr/>
          </p:nvSpPr>
          <p:spPr bwMode="auto">
            <a:xfrm>
              <a:off x="912" y="2139"/>
              <a:ext cx="55" cy="41"/>
            </a:xfrm>
            <a:custGeom>
              <a:avLst/>
              <a:gdLst>
                <a:gd name="T0" fmla="*/ 100 w 109"/>
                <a:gd name="T1" fmla="*/ 37 h 81"/>
                <a:gd name="T2" fmla="*/ 107 w 109"/>
                <a:gd name="T3" fmla="*/ 49 h 81"/>
                <a:gd name="T4" fmla="*/ 109 w 109"/>
                <a:gd name="T5" fmla="*/ 59 h 81"/>
                <a:gd name="T6" fmla="*/ 103 w 109"/>
                <a:gd name="T7" fmla="*/ 76 h 81"/>
                <a:gd name="T8" fmla="*/ 84 w 109"/>
                <a:gd name="T9" fmla="*/ 81 h 81"/>
                <a:gd name="T10" fmla="*/ 70 w 109"/>
                <a:gd name="T11" fmla="*/ 78 h 81"/>
                <a:gd name="T12" fmla="*/ 55 w 109"/>
                <a:gd name="T13" fmla="*/ 64 h 81"/>
                <a:gd name="T14" fmla="*/ 47 w 109"/>
                <a:gd name="T15" fmla="*/ 51 h 81"/>
                <a:gd name="T16" fmla="*/ 39 w 109"/>
                <a:gd name="T17" fmla="*/ 30 h 81"/>
                <a:gd name="T18" fmla="*/ 22 w 109"/>
                <a:gd name="T19" fmla="*/ 32 h 81"/>
                <a:gd name="T20" fmla="*/ 10 w 109"/>
                <a:gd name="T21" fmla="*/ 40 h 81"/>
                <a:gd name="T22" fmla="*/ 10 w 109"/>
                <a:gd name="T23" fmla="*/ 54 h 81"/>
                <a:gd name="T24" fmla="*/ 16 w 109"/>
                <a:gd name="T25" fmla="*/ 61 h 81"/>
                <a:gd name="T26" fmla="*/ 28 w 109"/>
                <a:gd name="T27" fmla="*/ 61 h 81"/>
                <a:gd name="T28" fmla="*/ 35 w 109"/>
                <a:gd name="T29" fmla="*/ 64 h 81"/>
                <a:gd name="T30" fmla="*/ 37 w 109"/>
                <a:gd name="T31" fmla="*/ 69 h 81"/>
                <a:gd name="T32" fmla="*/ 35 w 109"/>
                <a:gd name="T33" fmla="*/ 76 h 81"/>
                <a:gd name="T34" fmla="*/ 28 w 109"/>
                <a:gd name="T35" fmla="*/ 78 h 81"/>
                <a:gd name="T36" fmla="*/ 10 w 109"/>
                <a:gd name="T37" fmla="*/ 69 h 81"/>
                <a:gd name="T38" fmla="*/ 0 w 109"/>
                <a:gd name="T39" fmla="*/ 52 h 81"/>
                <a:gd name="T40" fmla="*/ 2 w 109"/>
                <a:gd name="T41" fmla="*/ 34 h 81"/>
                <a:gd name="T42" fmla="*/ 10 w 109"/>
                <a:gd name="T43" fmla="*/ 20 h 81"/>
                <a:gd name="T44" fmla="*/ 20 w 109"/>
                <a:gd name="T45" fmla="*/ 15 h 81"/>
                <a:gd name="T46" fmla="*/ 37 w 109"/>
                <a:gd name="T47" fmla="*/ 15 h 81"/>
                <a:gd name="T48" fmla="*/ 84 w 109"/>
                <a:gd name="T49" fmla="*/ 15 h 81"/>
                <a:gd name="T50" fmla="*/ 92 w 109"/>
                <a:gd name="T51" fmla="*/ 13 h 81"/>
                <a:gd name="T52" fmla="*/ 96 w 109"/>
                <a:gd name="T53" fmla="*/ 11 h 81"/>
                <a:gd name="T54" fmla="*/ 96 w 109"/>
                <a:gd name="T55" fmla="*/ 8 h 81"/>
                <a:gd name="T56" fmla="*/ 92 w 109"/>
                <a:gd name="T57" fmla="*/ 5 h 81"/>
                <a:gd name="T58" fmla="*/ 94 w 109"/>
                <a:gd name="T59" fmla="*/ 0 h 81"/>
                <a:gd name="T60" fmla="*/ 107 w 109"/>
                <a:gd name="T61" fmla="*/ 15 h 81"/>
                <a:gd name="T62" fmla="*/ 109 w 109"/>
                <a:gd name="T63" fmla="*/ 25 h 81"/>
                <a:gd name="T64" fmla="*/ 102 w 109"/>
                <a:gd name="T65" fmla="*/ 30 h 81"/>
                <a:gd name="T66" fmla="*/ 94 w 109"/>
                <a:gd name="T67" fmla="*/ 30 h 81"/>
                <a:gd name="T68" fmla="*/ 47 w 109"/>
                <a:gd name="T69" fmla="*/ 30 h 81"/>
                <a:gd name="T70" fmla="*/ 55 w 109"/>
                <a:gd name="T71" fmla="*/ 51 h 81"/>
                <a:gd name="T72" fmla="*/ 67 w 109"/>
                <a:gd name="T73" fmla="*/ 61 h 81"/>
                <a:gd name="T74" fmla="*/ 78 w 109"/>
                <a:gd name="T75" fmla="*/ 64 h 81"/>
                <a:gd name="T76" fmla="*/ 92 w 109"/>
                <a:gd name="T77" fmla="*/ 61 h 81"/>
                <a:gd name="T78" fmla="*/ 98 w 109"/>
                <a:gd name="T79" fmla="*/ 51 h 81"/>
                <a:gd name="T80" fmla="*/ 86 w 109"/>
                <a:gd name="T81" fmla="*/ 30 h 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9"/>
                <a:gd name="T124" fmla="*/ 0 h 81"/>
                <a:gd name="T125" fmla="*/ 109 w 109"/>
                <a:gd name="T126" fmla="*/ 81 h 8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9" h="81">
                  <a:moveTo>
                    <a:pt x="94" y="30"/>
                  </a:moveTo>
                  <a:lnTo>
                    <a:pt x="100" y="37"/>
                  </a:lnTo>
                  <a:lnTo>
                    <a:pt x="103" y="42"/>
                  </a:lnTo>
                  <a:lnTo>
                    <a:pt x="107" y="49"/>
                  </a:lnTo>
                  <a:lnTo>
                    <a:pt x="109" y="54"/>
                  </a:lnTo>
                  <a:lnTo>
                    <a:pt x="109" y="59"/>
                  </a:lnTo>
                  <a:lnTo>
                    <a:pt x="107" y="68"/>
                  </a:lnTo>
                  <a:lnTo>
                    <a:pt x="103" y="76"/>
                  </a:lnTo>
                  <a:lnTo>
                    <a:pt x="94" y="80"/>
                  </a:lnTo>
                  <a:lnTo>
                    <a:pt x="84" y="81"/>
                  </a:lnTo>
                  <a:lnTo>
                    <a:pt x="76" y="81"/>
                  </a:lnTo>
                  <a:lnTo>
                    <a:pt x="70" y="78"/>
                  </a:lnTo>
                  <a:lnTo>
                    <a:pt x="63" y="73"/>
                  </a:lnTo>
                  <a:lnTo>
                    <a:pt x="55" y="64"/>
                  </a:lnTo>
                  <a:lnTo>
                    <a:pt x="51" y="59"/>
                  </a:lnTo>
                  <a:lnTo>
                    <a:pt x="47" y="51"/>
                  </a:lnTo>
                  <a:lnTo>
                    <a:pt x="43" y="42"/>
                  </a:lnTo>
                  <a:lnTo>
                    <a:pt x="39" y="30"/>
                  </a:lnTo>
                  <a:lnTo>
                    <a:pt x="35" y="30"/>
                  </a:lnTo>
                  <a:lnTo>
                    <a:pt x="22" y="32"/>
                  </a:lnTo>
                  <a:lnTo>
                    <a:pt x="14" y="35"/>
                  </a:lnTo>
                  <a:lnTo>
                    <a:pt x="10" y="40"/>
                  </a:lnTo>
                  <a:lnTo>
                    <a:pt x="8" y="47"/>
                  </a:lnTo>
                  <a:lnTo>
                    <a:pt x="10" y="54"/>
                  </a:lnTo>
                  <a:lnTo>
                    <a:pt x="12" y="57"/>
                  </a:lnTo>
                  <a:lnTo>
                    <a:pt x="16" y="61"/>
                  </a:lnTo>
                  <a:lnTo>
                    <a:pt x="22" y="61"/>
                  </a:lnTo>
                  <a:lnTo>
                    <a:pt x="28" y="61"/>
                  </a:lnTo>
                  <a:lnTo>
                    <a:pt x="32" y="63"/>
                  </a:lnTo>
                  <a:lnTo>
                    <a:pt x="35" y="64"/>
                  </a:lnTo>
                  <a:lnTo>
                    <a:pt x="37" y="66"/>
                  </a:lnTo>
                  <a:lnTo>
                    <a:pt x="37" y="69"/>
                  </a:lnTo>
                  <a:lnTo>
                    <a:pt x="37" y="73"/>
                  </a:lnTo>
                  <a:lnTo>
                    <a:pt x="35" y="76"/>
                  </a:lnTo>
                  <a:lnTo>
                    <a:pt x="32" y="78"/>
                  </a:lnTo>
                  <a:lnTo>
                    <a:pt x="28" y="78"/>
                  </a:lnTo>
                  <a:lnTo>
                    <a:pt x="18" y="76"/>
                  </a:lnTo>
                  <a:lnTo>
                    <a:pt x="10" y="69"/>
                  </a:lnTo>
                  <a:lnTo>
                    <a:pt x="2" y="59"/>
                  </a:lnTo>
                  <a:lnTo>
                    <a:pt x="0" y="52"/>
                  </a:lnTo>
                  <a:lnTo>
                    <a:pt x="0" y="44"/>
                  </a:lnTo>
                  <a:lnTo>
                    <a:pt x="2" y="34"/>
                  </a:lnTo>
                  <a:lnTo>
                    <a:pt x="6" y="25"/>
                  </a:lnTo>
                  <a:lnTo>
                    <a:pt x="10" y="20"/>
                  </a:lnTo>
                  <a:lnTo>
                    <a:pt x="18" y="17"/>
                  </a:lnTo>
                  <a:lnTo>
                    <a:pt x="20" y="15"/>
                  </a:lnTo>
                  <a:lnTo>
                    <a:pt x="26" y="15"/>
                  </a:lnTo>
                  <a:lnTo>
                    <a:pt x="37" y="15"/>
                  </a:lnTo>
                  <a:lnTo>
                    <a:pt x="72" y="15"/>
                  </a:lnTo>
                  <a:lnTo>
                    <a:pt x="84" y="15"/>
                  </a:lnTo>
                  <a:lnTo>
                    <a:pt x="90" y="15"/>
                  </a:lnTo>
                  <a:lnTo>
                    <a:pt x="92" y="13"/>
                  </a:lnTo>
                  <a:lnTo>
                    <a:pt x="94" y="13"/>
                  </a:lnTo>
                  <a:lnTo>
                    <a:pt x="96" y="11"/>
                  </a:lnTo>
                  <a:lnTo>
                    <a:pt x="96" y="10"/>
                  </a:lnTo>
                  <a:lnTo>
                    <a:pt x="96" y="8"/>
                  </a:lnTo>
                  <a:lnTo>
                    <a:pt x="96" y="6"/>
                  </a:lnTo>
                  <a:lnTo>
                    <a:pt x="92" y="5"/>
                  </a:lnTo>
                  <a:lnTo>
                    <a:pt x="86" y="0"/>
                  </a:lnTo>
                  <a:lnTo>
                    <a:pt x="94" y="0"/>
                  </a:lnTo>
                  <a:lnTo>
                    <a:pt x="105" y="10"/>
                  </a:lnTo>
                  <a:lnTo>
                    <a:pt x="107" y="15"/>
                  </a:lnTo>
                  <a:lnTo>
                    <a:pt x="109" y="20"/>
                  </a:lnTo>
                  <a:lnTo>
                    <a:pt x="109" y="25"/>
                  </a:lnTo>
                  <a:lnTo>
                    <a:pt x="105" y="28"/>
                  </a:lnTo>
                  <a:lnTo>
                    <a:pt x="102" y="30"/>
                  </a:lnTo>
                  <a:lnTo>
                    <a:pt x="94" y="30"/>
                  </a:lnTo>
                  <a:close/>
                  <a:moveTo>
                    <a:pt x="86" y="30"/>
                  </a:moveTo>
                  <a:lnTo>
                    <a:pt x="47" y="30"/>
                  </a:lnTo>
                  <a:lnTo>
                    <a:pt x="51" y="44"/>
                  </a:lnTo>
                  <a:lnTo>
                    <a:pt x="55" y="51"/>
                  </a:lnTo>
                  <a:lnTo>
                    <a:pt x="61" y="57"/>
                  </a:lnTo>
                  <a:lnTo>
                    <a:pt x="67" y="61"/>
                  </a:lnTo>
                  <a:lnTo>
                    <a:pt x="72" y="64"/>
                  </a:lnTo>
                  <a:lnTo>
                    <a:pt x="78" y="64"/>
                  </a:lnTo>
                  <a:lnTo>
                    <a:pt x="86" y="64"/>
                  </a:lnTo>
                  <a:lnTo>
                    <a:pt x="92" y="61"/>
                  </a:lnTo>
                  <a:lnTo>
                    <a:pt x="96" y="56"/>
                  </a:lnTo>
                  <a:lnTo>
                    <a:pt x="98" y="51"/>
                  </a:lnTo>
                  <a:lnTo>
                    <a:pt x="96" y="42"/>
                  </a:lnTo>
                  <a:lnTo>
                    <a:pt x="86" y="30"/>
                  </a:lnTo>
                  <a:close/>
                </a:path>
              </a:pathLst>
            </a:custGeom>
            <a:solidFill>
              <a:srgbClr val="000000"/>
            </a:solidFill>
            <a:ln w="9525">
              <a:solidFill>
                <a:srgbClr val="000000"/>
              </a:solidFill>
              <a:prstDash val="solid"/>
              <a:round/>
              <a:headEnd/>
              <a:tailEnd/>
            </a:ln>
          </p:spPr>
          <p:txBody>
            <a:bodyPr/>
            <a:lstStyle/>
            <a:p>
              <a:endParaRPr lang="en-US"/>
            </a:p>
          </p:txBody>
        </p:sp>
        <p:sp>
          <p:nvSpPr>
            <p:cNvPr id="26939" name="Freeform 438"/>
            <p:cNvSpPr>
              <a:spLocks/>
            </p:cNvSpPr>
            <p:nvPr/>
          </p:nvSpPr>
          <p:spPr bwMode="auto">
            <a:xfrm>
              <a:off x="913" y="2103"/>
              <a:ext cx="55" cy="31"/>
            </a:xfrm>
            <a:custGeom>
              <a:avLst/>
              <a:gdLst>
                <a:gd name="T0" fmla="*/ 0 w 109"/>
                <a:gd name="T1" fmla="*/ 7 h 61"/>
                <a:gd name="T2" fmla="*/ 35 w 109"/>
                <a:gd name="T3" fmla="*/ 7 h 61"/>
                <a:gd name="T4" fmla="*/ 35 w 109"/>
                <a:gd name="T5" fmla="*/ 10 h 61"/>
                <a:gd name="T6" fmla="*/ 28 w 109"/>
                <a:gd name="T7" fmla="*/ 12 h 61"/>
                <a:gd name="T8" fmla="*/ 22 w 109"/>
                <a:gd name="T9" fmla="*/ 14 h 61"/>
                <a:gd name="T10" fmla="*/ 12 w 109"/>
                <a:gd name="T11" fmla="*/ 19 h 61"/>
                <a:gd name="T12" fmla="*/ 8 w 109"/>
                <a:gd name="T13" fmla="*/ 26 h 61"/>
                <a:gd name="T14" fmla="*/ 6 w 109"/>
                <a:gd name="T15" fmla="*/ 34 h 61"/>
                <a:gd name="T16" fmla="*/ 8 w 109"/>
                <a:gd name="T17" fmla="*/ 41 h 61"/>
                <a:gd name="T18" fmla="*/ 10 w 109"/>
                <a:gd name="T19" fmla="*/ 46 h 61"/>
                <a:gd name="T20" fmla="*/ 16 w 109"/>
                <a:gd name="T21" fmla="*/ 48 h 61"/>
                <a:gd name="T22" fmla="*/ 20 w 109"/>
                <a:gd name="T23" fmla="*/ 49 h 61"/>
                <a:gd name="T24" fmla="*/ 26 w 109"/>
                <a:gd name="T25" fmla="*/ 49 h 61"/>
                <a:gd name="T26" fmla="*/ 31 w 109"/>
                <a:gd name="T27" fmla="*/ 46 h 61"/>
                <a:gd name="T28" fmla="*/ 35 w 109"/>
                <a:gd name="T29" fmla="*/ 43 h 61"/>
                <a:gd name="T30" fmla="*/ 41 w 109"/>
                <a:gd name="T31" fmla="*/ 34 h 61"/>
                <a:gd name="T32" fmla="*/ 49 w 109"/>
                <a:gd name="T33" fmla="*/ 20 h 61"/>
                <a:gd name="T34" fmla="*/ 55 w 109"/>
                <a:gd name="T35" fmla="*/ 12 h 61"/>
                <a:gd name="T36" fmla="*/ 63 w 109"/>
                <a:gd name="T37" fmla="*/ 5 h 61"/>
                <a:gd name="T38" fmla="*/ 70 w 109"/>
                <a:gd name="T39" fmla="*/ 2 h 61"/>
                <a:gd name="T40" fmla="*/ 78 w 109"/>
                <a:gd name="T41" fmla="*/ 0 h 61"/>
                <a:gd name="T42" fmla="*/ 92 w 109"/>
                <a:gd name="T43" fmla="*/ 3 h 61"/>
                <a:gd name="T44" fmla="*/ 101 w 109"/>
                <a:gd name="T45" fmla="*/ 10 h 61"/>
                <a:gd name="T46" fmla="*/ 107 w 109"/>
                <a:gd name="T47" fmla="*/ 20 h 61"/>
                <a:gd name="T48" fmla="*/ 109 w 109"/>
                <a:gd name="T49" fmla="*/ 31 h 61"/>
                <a:gd name="T50" fmla="*/ 109 w 109"/>
                <a:gd name="T51" fmla="*/ 39 h 61"/>
                <a:gd name="T52" fmla="*/ 105 w 109"/>
                <a:gd name="T53" fmla="*/ 49 h 61"/>
                <a:gd name="T54" fmla="*/ 105 w 109"/>
                <a:gd name="T55" fmla="*/ 53 h 61"/>
                <a:gd name="T56" fmla="*/ 105 w 109"/>
                <a:gd name="T57" fmla="*/ 54 h 61"/>
                <a:gd name="T58" fmla="*/ 105 w 109"/>
                <a:gd name="T59" fmla="*/ 56 h 61"/>
                <a:gd name="T60" fmla="*/ 107 w 109"/>
                <a:gd name="T61" fmla="*/ 58 h 61"/>
                <a:gd name="T62" fmla="*/ 107 w 109"/>
                <a:gd name="T63" fmla="*/ 61 h 61"/>
                <a:gd name="T64" fmla="*/ 70 w 109"/>
                <a:gd name="T65" fmla="*/ 61 h 61"/>
                <a:gd name="T66" fmla="*/ 70 w 109"/>
                <a:gd name="T67" fmla="*/ 58 h 61"/>
                <a:gd name="T68" fmla="*/ 86 w 109"/>
                <a:gd name="T69" fmla="*/ 54 h 61"/>
                <a:gd name="T70" fmla="*/ 96 w 109"/>
                <a:gd name="T71" fmla="*/ 48 h 61"/>
                <a:gd name="T72" fmla="*/ 101 w 109"/>
                <a:gd name="T73" fmla="*/ 39 h 61"/>
                <a:gd name="T74" fmla="*/ 103 w 109"/>
                <a:gd name="T75" fmla="*/ 31 h 61"/>
                <a:gd name="T76" fmla="*/ 101 w 109"/>
                <a:gd name="T77" fmla="*/ 24 h 61"/>
                <a:gd name="T78" fmla="*/ 100 w 109"/>
                <a:gd name="T79" fmla="*/ 19 h 61"/>
                <a:gd name="T80" fmla="*/ 94 w 109"/>
                <a:gd name="T81" fmla="*/ 17 h 61"/>
                <a:gd name="T82" fmla="*/ 88 w 109"/>
                <a:gd name="T83" fmla="*/ 15 h 61"/>
                <a:gd name="T84" fmla="*/ 80 w 109"/>
                <a:gd name="T85" fmla="*/ 17 h 61"/>
                <a:gd name="T86" fmla="*/ 74 w 109"/>
                <a:gd name="T87" fmla="*/ 19 h 61"/>
                <a:gd name="T88" fmla="*/ 68 w 109"/>
                <a:gd name="T89" fmla="*/ 27 h 61"/>
                <a:gd name="T90" fmla="*/ 61 w 109"/>
                <a:gd name="T91" fmla="*/ 39 h 61"/>
                <a:gd name="T92" fmla="*/ 53 w 109"/>
                <a:gd name="T93" fmla="*/ 51 h 61"/>
                <a:gd name="T94" fmla="*/ 45 w 109"/>
                <a:gd name="T95" fmla="*/ 58 h 61"/>
                <a:gd name="T96" fmla="*/ 37 w 109"/>
                <a:gd name="T97" fmla="*/ 60 h 61"/>
                <a:gd name="T98" fmla="*/ 30 w 109"/>
                <a:gd name="T99" fmla="*/ 61 h 61"/>
                <a:gd name="T100" fmla="*/ 18 w 109"/>
                <a:gd name="T101" fmla="*/ 60 h 61"/>
                <a:gd name="T102" fmla="*/ 8 w 109"/>
                <a:gd name="T103" fmla="*/ 53 h 61"/>
                <a:gd name="T104" fmla="*/ 2 w 109"/>
                <a:gd name="T105" fmla="*/ 44 h 61"/>
                <a:gd name="T106" fmla="*/ 0 w 109"/>
                <a:gd name="T107" fmla="*/ 34 h 61"/>
                <a:gd name="T108" fmla="*/ 0 w 109"/>
                <a:gd name="T109" fmla="*/ 27 h 61"/>
                <a:gd name="T110" fmla="*/ 2 w 109"/>
                <a:gd name="T111" fmla="*/ 20 h 61"/>
                <a:gd name="T112" fmla="*/ 4 w 109"/>
                <a:gd name="T113" fmla="*/ 17 h 61"/>
                <a:gd name="T114" fmla="*/ 4 w 109"/>
                <a:gd name="T115" fmla="*/ 14 h 61"/>
                <a:gd name="T116" fmla="*/ 4 w 109"/>
                <a:gd name="T117" fmla="*/ 14 h 61"/>
                <a:gd name="T118" fmla="*/ 4 w 109"/>
                <a:gd name="T119" fmla="*/ 12 h 61"/>
                <a:gd name="T120" fmla="*/ 2 w 109"/>
                <a:gd name="T121" fmla="*/ 10 h 61"/>
                <a:gd name="T122" fmla="*/ 0 w 109"/>
                <a:gd name="T123" fmla="*/ 8 h 61"/>
                <a:gd name="T124" fmla="*/ 0 w 109"/>
                <a:gd name="T125" fmla="*/ 7 h 6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61"/>
                <a:gd name="T191" fmla="*/ 109 w 109"/>
                <a:gd name="T192" fmla="*/ 61 h 6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61">
                  <a:moveTo>
                    <a:pt x="0" y="7"/>
                  </a:moveTo>
                  <a:lnTo>
                    <a:pt x="35" y="7"/>
                  </a:lnTo>
                  <a:lnTo>
                    <a:pt x="35" y="10"/>
                  </a:lnTo>
                  <a:lnTo>
                    <a:pt x="28" y="12"/>
                  </a:lnTo>
                  <a:lnTo>
                    <a:pt x="22" y="14"/>
                  </a:lnTo>
                  <a:lnTo>
                    <a:pt x="12" y="19"/>
                  </a:lnTo>
                  <a:lnTo>
                    <a:pt x="8" y="26"/>
                  </a:lnTo>
                  <a:lnTo>
                    <a:pt x="6" y="34"/>
                  </a:lnTo>
                  <a:lnTo>
                    <a:pt x="8" y="41"/>
                  </a:lnTo>
                  <a:lnTo>
                    <a:pt x="10" y="46"/>
                  </a:lnTo>
                  <a:lnTo>
                    <a:pt x="16" y="48"/>
                  </a:lnTo>
                  <a:lnTo>
                    <a:pt x="20" y="49"/>
                  </a:lnTo>
                  <a:lnTo>
                    <a:pt x="26" y="49"/>
                  </a:lnTo>
                  <a:lnTo>
                    <a:pt x="31" y="46"/>
                  </a:lnTo>
                  <a:lnTo>
                    <a:pt x="35" y="43"/>
                  </a:lnTo>
                  <a:lnTo>
                    <a:pt x="41" y="34"/>
                  </a:lnTo>
                  <a:lnTo>
                    <a:pt x="49" y="20"/>
                  </a:lnTo>
                  <a:lnTo>
                    <a:pt x="55" y="12"/>
                  </a:lnTo>
                  <a:lnTo>
                    <a:pt x="63" y="5"/>
                  </a:lnTo>
                  <a:lnTo>
                    <a:pt x="70" y="2"/>
                  </a:lnTo>
                  <a:lnTo>
                    <a:pt x="78" y="0"/>
                  </a:lnTo>
                  <a:lnTo>
                    <a:pt x="92" y="3"/>
                  </a:lnTo>
                  <a:lnTo>
                    <a:pt x="101" y="10"/>
                  </a:lnTo>
                  <a:lnTo>
                    <a:pt x="107" y="20"/>
                  </a:lnTo>
                  <a:lnTo>
                    <a:pt x="109" y="31"/>
                  </a:lnTo>
                  <a:lnTo>
                    <a:pt x="109" y="39"/>
                  </a:lnTo>
                  <a:lnTo>
                    <a:pt x="105" y="49"/>
                  </a:lnTo>
                  <a:lnTo>
                    <a:pt x="105" y="53"/>
                  </a:lnTo>
                  <a:lnTo>
                    <a:pt x="105" y="54"/>
                  </a:lnTo>
                  <a:lnTo>
                    <a:pt x="105" y="56"/>
                  </a:lnTo>
                  <a:lnTo>
                    <a:pt x="107" y="58"/>
                  </a:lnTo>
                  <a:lnTo>
                    <a:pt x="107" y="61"/>
                  </a:lnTo>
                  <a:lnTo>
                    <a:pt x="70" y="61"/>
                  </a:lnTo>
                  <a:lnTo>
                    <a:pt x="70" y="58"/>
                  </a:lnTo>
                  <a:lnTo>
                    <a:pt x="86" y="54"/>
                  </a:lnTo>
                  <a:lnTo>
                    <a:pt x="96" y="48"/>
                  </a:lnTo>
                  <a:lnTo>
                    <a:pt x="101" y="39"/>
                  </a:lnTo>
                  <a:lnTo>
                    <a:pt x="103" y="31"/>
                  </a:lnTo>
                  <a:lnTo>
                    <a:pt x="101" y="24"/>
                  </a:lnTo>
                  <a:lnTo>
                    <a:pt x="100" y="19"/>
                  </a:lnTo>
                  <a:lnTo>
                    <a:pt x="94" y="17"/>
                  </a:lnTo>
                  <a:lnTo>
                    <a:pt x="88" y="15"/>
                  </a:lnTo>
                  <a:lnTo>
                    <a:pt x="80" y="17"/>
                  </a:lnTo>
                  <a:lnTo>
                    <a:pt x="74" y="19"/>
                  </a:lnTo>
                  <a:lnTo>
                    <a:pt x="68" y="27"/>
                  </a:lnTo>
                  <a:lnTo>
                    <a:pt x="61" y="39"/>
                  </a:lnTo>
                  <a:lnTo>
                    <a:pt x="53" y="51"/>
                  </a:lnTo>
                  <a:lnTo>
                    <a:pt x="45" y="58"/>
                  </a:lnTo>
                  <a:lnTo>
                    <a:pt x="37" y="60"/>
                  </a:lnTo>
                  <a:lnTo>
                    <a:pt x="30" y="61"/>
                  </a:lnTo>
                  <a:lnTo>
                    <a:pt x="18" y="60"/>
                  </a:lnTo>
                  <a:lnTo>
                    <a:pt x="8" y="53"/>
                  </a:lnTo>
                  <a:lnTo>
                    <a:pt x="2" y="44"/>
                  </a:lnTo>
                  <a:lnTo>
                    <a:pt x="0" y="34"/>
                  </a:lnTo>
                  <a:lnTo>
                    <a:pt x="0" y="27"/>
                  </a:lnTo>
                  <a:lnTo>
                    <a:pt x="2" y="20"/>
                  </a:lnTo>
                  <a:lnTo>
                    <a:pt x="4" y="17"/>
                  </a:lnTo>
                  <a:lnTo>
                    <a:pt x="4" y="14"/>
                  </a:lnTo>
                  <a:lnTo>
                    <a:pt x="4" y="12"/>
                  </a:lnTo>
                  <a:lnTo>
                    <a:pt x="2" y="10"/>
                  </a:lnTo>
                  <a:lnTo>
                    <a:pt x="0" y="8"/>
                  </a:lnTo>
                  <a:lnTo>
                    <a:pt x="0" y="7"/>
                  </a:lnTo>
                  <a:close/>
                </a:path>
              </a:pathLst>
            </a:custGeom>
            <a:solidFill>
              <a:srgbClr val="000000"/>
            </a:solidFill>
            <a:ln w="9525">
              <a:solidFill>
                <a:srgbClr val="000000"/>
              </a:solidFill>
              <a:prstDash val="solid"/>
              <a:round/>
              <a:headEnd/>
              <a:tailEnd/>
            </a:ln>
          </p:spPr>
          <p:txBody>
            <a:bodyPr/>
            <a:lstStyle/>
            <a:p>
              <a:endParaRPr lang="en-US"/>
            </a:p>
          </p:txBody>
        </p:sp>
        <p:sp>
          <p:nvSpPr>
            <p:cNvPr id="26940" name="Freeform 439"/>
            <p:cNvSpPr>
              <a:spLocks noEditPoints="1"/>
            </p:cNvSpPr>
            <p:nvPr/>
          </p:nvSpPr>
          <p:spPr bwMode="auto">
            <a:xfrm>
              <a:off x="914" y="2057"/>
              <a:ext cx="55" cy="39"/>
            </a:xfrm>
            <a:custGeom>
              <a:avLst/>
              <a:gdLst>
                <a:gd name="T0" fmla="*/ 41 w 109"/>
                <a:gd name="T1" fmla="*/ 63 h 77"/>
                <a:gd name="T2" fmla="*/ 63 w 109"/>
                <a:gd name="T3" fmla="*/ 61 h 77"/>
                <a:gd name="T4" fmla="*/ 78 w 109"/>
                <a:gd name="T5" fmla="*/ 54 h 77"/>
                <a:gd name="T6" fmla="*/ 88 w 109"/>
                <a:gd name="T7" fmla="*/ 43 h 77"/>
                <a:gd name="T8" fmla="*/ 92 w 109"/>
                <a:gd name="T9" fmla="*/ 37 h 77"/>
                <a:gd name="T10" fmla="*/ 92 w 109"/>
                <a:gd name="T11" fmla="*/ 31 h 77"/>
                <a:gd name="T12" fmla="*/ 90 w 109"/>
                <a:gd name="T13" fmla="*/ 24 h 77"/>
                <a:gd name="T14" fmla="*/ 86 w 109"/>
                <a:gd name="T15" fmla="*/ 15 h 77"/>
                <a:gd name="T16" fmla="*/ 78 w 109"/>
                <a:gd name="T17" fmla="*/ 8 h 77"/>
                <a:gd name="T18" fmla="*/ 66 w 109"/>
                <a:gd name="T19" fmla="*/ 3 h 77"/>
                <a:gd name="T20" fmla="*/ 70 w 109"/>
                <a:gd name="T21" fmla="*/ 0 h 77"/>
                <a:gd name="T22" fmla="*/ 84 w 109"/>
                <a:gd name="T23" fmla="*/ 5 h 77"/>
                <a:gd name="T24" fmla="*/ 98 w 109"/>
                <a:gd name="T25" fmla="*/ 14 h 77"/>
                <a:gd name="T26" fmla="*/ 107 w 109"/>
                <a:gd name="T27" fmla="*/ 25 h 77"/>
                <a:gd name="T28" fmla="*/ 109 w 109"/>
                <a:gd name="T29" fmla="*/ 39 h 77"/>
                <a:gd name="T30" fmla="*/ 107 w 109"/>
                <a:gd name="T31" fmla="*/ 48 h 77"/>
                <a:gd name="T32" fmla="*/ 105 w 109"/>
                <a:gd name="T33" fmla="*/ 54 h 77"/>
                <a:gd name="T34" fmla="*/ 94 w 109"/>
                <a:gd name="T35" fmla="*/ 66 h 77"/>
                <a:gd name="T36" fmla="*/ 78 w 109"/>
                <a:gd name="T37" fmla="*/ 75 h 77"/>
                <a:gd name="T38" fmla="*/ 66 w 109"/>
                <a:gd name="T39" fmla="*/ 77 h 77"/>
                <a:gd name="T40" fmla="*/ 55 w 109"/>
                <a:gd name="T41" fmla="*/ 77 h 77"/>
                <a:gd name="T42" fmla="*/ 31 w 109"/>
                <a:gd name="T43" fmla="*/ 73 h 77"/>
                <a:gd name="T44" fmla="*/ 22 w 109"/>
                <a:gd name="T45" fmla="*/ 70 h 77"/>
                <a:gd name="T46" fmla="*/ 14 w 109"/>
                <a:gd name="T47" fmla="*/ 65 h 77"/>
                <a:gd name="T48" fmla="*/ 8 w 109"/>
                <a:gd name="T49" fmla="*/ 58 h 77"/>
                <a:gd name="T50" fmla="*/ 4 w 109"/>
                <a:gd name="T51" fmla="*/ 51 h 77"/>
                <a:gd name="T52" fmla="*/ 0 w 109"/>
                <a:gd name="T53" fmla="*/ 34 h 77"/>
                <a:gd name="T54" fmla="*/ 4 w 109"/>
                <a:gd name="T55" fmla="*/ 20 h 77"/>
                <a:gd name="T56" fmla="*/ 12 w 109"/>
                <a:gd name="T57" fmla="*/ 10 h 77"/>
                <a:gd name="T58" fmla="*/ 26 w 109"/>
                <a:gd name="T59" fmla="*/ 3 h 77"/>
                <a:gd name="T60" fmla="*/ 43 w 109"/>
                <a:gd name="T61" fmla="*/ 0 h 77"/>
                <a:gd name="T62" fmla="*/ 41 w 109"/>
                <a:gd name="T63" fmla="*/ 63 h 77"/>
                <a:gd name="T64" fmla="*/ 35 w 109"/>
                <a:gd name="T65" fmla="*/ 63 h 77"/>
                <a:gd name="T66" fmla="*/ 35 w 109"/>
                <a:gd name="T67" fmla="*/ 20 h 77"/>
                <a:gd name="T68" fmla="*/ 28 w 109"/>
                <a:gd name="T69" fmla="*/ 22 h 77"/>
                <a:gd name="T70" fmla="*/ 22 w 109"/>
                <a:gd name="T71" fmla="*/ 22 h 77"/>
                <a:gd name="T72" fmla="*/ 16 w 109"/>
                <a:gd name="T73" fmla="*/ 25 h 77"/>
                <a:gd name="T74" fmla="*/ 12 w 109"/>
                <a:gd name="T75" fmla="*/ 29 h 77"/>
                <a:gd name="T76" fmla="*/ 10 w 109"/>
                <a:gd name="T77" fmla="*/ 34 h 77"/>
                <a:gd name="T78" fmla="*/ 8 w 109"/>
                <a:gd name="T79" fmla="*/ 39 h 77"/>
                <a:gd name="T80" fmla="*/ 10 w 109"/>
                <a:gd name="T81" fmla="*/ 48 h 77"/>
                <a:gd name="T82" fmla="*/ 14 w 109"/>
                <a:gd name="T83" fmla="*/ 54 h 77"/>
                <a:gd name="T84" fmla="*/ 24 w 109"/>
                <a:gd name="T85" fmla="*/ 60 h 77"/>
                <a:gd name="T86" fmla="*/ 35 w 109"/>
                <a:gd name="T87" fmla="*/ 63 h 77"/>
                <a:gd name="T88" fmla="*/ 35 w 109"/>
                <a:gd name="T89" fmla="*/ 63 h 7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9"/>
                <a:gd name="T136" fmla="*/ 0 h 77"/>
                <a:gd name="T137" fmla="*/ 109 w 109"/>
                <a:gd name="T138" fmla="*/ 77 h 7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9" h="77">
                  <a:moveTo>
                    <a:pt x="41" y="63"/>
                  </a:moveTo>
                  <a:lnTo>
                    <a:pt x="63" y="61"/>
                  </a:lnTo>
                  <a:lnTo>
                    <a:pt x="78" y="54"/>
                  </a:lnTo>
                  <a:lnTo>
                    <a:pt x="88" y="43"/>
                  </a:lnTo>
                  <a:lnTo>
                    <a:pt x="92" y="37"/>
                  </a:lnTo>
                  <a:lnTo>
                    <a:pt x="92" y="31"/>
                  </a:lnTo>
                  <a:lnTo>
                    <a:pt x="90" y="24"/>
                  </a:lnTo>
                  <a:lnTo>
                    <a:pt x="86" y="15"/>
                  </a:lnTo>
                  <a:lnTo>
                    <a:pt x="78" y="8"/>
                  </a:lnTo>
                  <a:lnTo>
                    <a:pt x="66" y="3"/>
                  </a:lnTo>
                  <a:lnTo>
                    <a:pt x="70" y="0"/>
                  </a:lnTo>
                  <a:lnTo>
                    <a:pt x="84" y="5"/>
                  </a:lnTo>
                  <a:lnTo>
                    <a:pt x="98" y="14"/>
                  </a:lnTo>
                  <a:lnTo>
                    <a:pt x="107" y="25"/>
                  </a:lnTo>
                  <a:lnTo>
                    <a:pt x="109" y="39"/>
                  </a:lnTo>
                  <a:lnTo>
                    <a:pt x="107" y="48"/>
                  </a:lnTo>
                  <a:lnTo>
                    <a:pt x="105" y="54"/>
                  </a:lnTo>
                  <a:lnTo>
                    <a:pt x="94" y="66"/>
                  </a:lnTo>
                  <a:lnTo>
                    <a:pt x="78" y="75"/>
                  </a:lnTo>
                  <a:lnTo>
                    <a:pt x="66" y="77"/>
                  </a:lnTo>
                  <a:lnTo>
                    <a:pt x="55" y="77"/>
                  </a:lnTo>
                  <a:lnTo>
                    <a:pt x="31" y="73"/>
                  </a:lnTo>
                  <a:lnTo>
                    <a:pt x="22" y="70"/>
                  </a:lnTo>
                  <a:lnTo>
                    <a:pt x="14" y="65"/>
                  </a:lnTo>
                  <a:lnTo>
                    <a:pt x="8" y="58"/>
                  </a:lnTo>
                  <a:lnTo>
                    <a:pt x="4" y="51"/>
                  </a:lnTo>
                  <a:lnTo>
                    <a:pt x="0" y="34"/>
                  </a:lnTo>
                  <a:lnTo>
                    <a:pt x="4" y="20"/>
                  </a:lnTo>
                  <a:lnTo>
                    <a:pt x="12" y="10"/>
                  </a:lnTo>
                  <a:lnTo>
                    <a:pt x="26" y="3"/>
                  </a:lnTo>
                  <a:lnTo>
                    <a:pt x="43" y="0"/>
                  </a:lnTo>
                  <a:lnTo>
                    <a:pt x="41" y="63"/>
                  </a:lnTo>
                  <a:close/>
                  <a:moveTo>
                    <a:pt x="35" y="63"/>
                  </a:moveTo>
                  <a:lnTo>
                    <a:pt x="35" y="20"/>
                  </a:lnTo>
                  <a:lnTo>
                    <a:pt x="28" y="22"/>
                  </a:lnTo>
                  <a:lnTo>
                    <a:pt x="22" y="22"/>
                  </a:lnTo>
                  <a:lnTo>
                    <a:pt x="16" y="25"/>
                  </a:lnTo>
                  <a:lnTo>
                    <a:pt x="12" y="29"/>
                  </a:lnTo>
                  <a:lnTo>
                    <a:pt x="10" y="34"/>
                  </a:lnTo>
                  <a:lnTo>
                    <a:pt x="8" y="39"/>
                  </a:lnTo>
                  <a:lnTo>
                    <a:pt x="10" y="48"/>
                  </a:lnTo>
                  <a:lnTo>
                    <a:pt x="14" y="54"/>
                  </a:lnTo>
                  <a:lnTo>
                    <a:pt x="24" y="60"/>
                  </a:lnTo>
                  <a:lnTo>
                    <a:pt x="35" y="63"/>
                  </a:lnTo>
                  <a:close/>
                </a:path>
              </a:pathLst>
            </a:custGeom>
            <a:solidFill>
              <a:srgbClr val="000000"/>
            </a:solidFill>
            <a:ln w="9525">
              <a:solidFill>
                <a:srgbClr val="000000"/>
              </a:solidFill>
              <a:prstDash val="solid"/>
              <a:round/>
              <a:headEnd/>
              <a:tailEnd/>
            </a:ln>
          </p:spPr>
          <p:txBody>
            <a:bodyPr/>
            <a:lstStyle/>
            <a:p>
              <a:endParaRPr lang="en-US"/>
            </a:p>
          </p:txBody>
        </p:sp>
        <p:sp>
          <p:nvSpPr>
            <p:cNvPr id="26941" name="Freeform 440"/>
            <p:cNvSpPr>
              <a:spLocks noEditPoints="1"/>
            </p:cNvSpPr>
            <p:nvPr/>
          </p:nvSpPr>
          <p:spPr bwMode="auto">
            <a:xfrm>
              <a:off x="889" y="2005"/>
              <a:ext cx="82" cy="46"/>
            </a:xfrm>
            <a:custGeom>
              <a:avLst/>
              <a:gdLst>
                <a:gd name="T0" fmla="*/ 155 w 163"/>
                <a:gd name="T1" fmla="*/ 38 h 94"/>
                <a:gd name="T2" fmla="*/ 161 w 163"/>
                <a:gd name="T3" fmla="*/ 51 h 94"/>
                <a:gd name="T4" fmla="*/ 159 w 163"/>
                <a:gd name="T5" fmla="*/ 72 h 94"/>
                <a:gd name="T6" fmla="*/ 148 w 163"/>
                <a:gd name="T7" fmla="*/ 84 h 94"/>
                <a:gd name="T8" fmla="*/ 111 w 163"/>
                <a:gd name="T9" fmla="*/ 94 h 94"/>
                <a:gd name="T10" fmla="*/ 89 w 163"/>
                <a:gd name="T11" fmla="*/ 91 h 94"/>
                <a:gd name="T12" fmla="*/ 62 w 163"/>
                <a:gd name="T13" fmla="*/ 74 h 94"/>
                <a:gd name="T14" fmla="*/ 54 w 163"/>
                <a:gd name="T15" fmla="*/ 58 h 94"/>
                <a:gd name="T16" fmla="*/ 54 w 163"/>
                <a:gd name="T17" fmla="*/ 38 h 94"/>
                <a:gd name="T18" fmla="*/ 43 w 163"/>
                <a:gd name="T19" fmla="*/ 27 h 94"/>
                <a:gd name="T20" fmla="*/ 29 w 163"/>
                <a:gd name="T21" fmla="*/ 27 h 94"/>
                <a:gd name="T22" fmla="*/ 19 w 163"/>
                <a:gd name="T23" fmla="*/ 29 h 94"/>
                <a:gd name="T24" fmla="*/ 15 w 163"/>
                <a:gd name="T25" fmla="*/ 33 h 94"/>
                <a:gd name="T26" fmla="*/ 15 w 163"/>
                <a:gd name="T27" fmla="*/ 38 h 94"/>
                <a:gd name="T28" fmla="*/ 11 w 163"/>
                <a:gd name="T29" fmla="*/ 43 h 94"/>
                <a:gd name="T30" fmla="*/ 0 w 163"/>
                <a:gd name="T31" fmla="*/ 10 h 94"/>
                <a:gd name="T32" fmla="*/ 134 w 163"/>
                <a:gd name="T33" fmla="*/ 14 h 94"/>
                <a:gd name="T34" fmla="*/ 142 w 163"/>
                <a:gd name="T35" fmla="*/ 14 h 94"/>
                <a:gd name="T36" fmla="*/ 148 w 163"/>
                <a:gd name="T37" fmla="*/ 12 h 94"/>
                <a:gd name="T38" fmla="*/ 149 w 163"/>
                <a:gd name="T39" fmla="*/ 9 h 94"/>
                <a:gd name="T40" fmla="*/ 148 w 163"/>
                <a:gd name="T41" fmla="*/ 0 h 94"/>
                <a:gd name="T42" fmla="*/ 163 w 163"/>
                <a:gd name="T43" fmla="*/ 27 h 94"/>
                <a:gd name="T44" fmla="*/ 149 w 163"/>
                <a:gd name="T45" fmla="*/ 31 h 94"/>
                <a:gd name="T46" fmla="*/ 87 w 163"/>
                <a:gd name="T47" fmla="*/ 29 h 94"/>
                <a:gd name="T48" fmla="*/ 74 w 163"/>
                <a:gd name="T49" fmla="*/ 33 h 94"/>
                <a:gd name="T50" fmla="*/ 64 w 163"/>
                <a:gd name="T51" fmla="*/ 39 h 94"/>
                <a:gd name="T52" fmla="*/ 60 w 163"/>
                <a:gd name="T53" fmla="*/ 50 h 94"/>
                <a:gd name="T54" fmla="*/ 68 w 163"/>
                <a:gd name="T55" fmla="*/ 65 h 94"/>
                <a:gd name="T56" fmla="*/ 103 w 163"/>
                <a:gd name="T57" fmla="*/ 75 h 94"/>
                <a:gd name="T58" fmla="*/ 138 w 163"/>
                <a:gd name="T59" fmla="*/ 68 h 94"/>
                <a:gd name="T60" fmla="*/ 149 w 163"/>
                <a:gd name="T61" fmla="*/ 50 h 94"/>
                <a:gd name="T62" fmla="*/ 148 w 163"/>
                <a:gd name="T63" fmla="*/ 41 h 94"/>
                <a:gd name="T64" fmla="*/ 140 w 163"/>
                <a:gd name="T65" fmla="*/ 31 h 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3"/>
                <a:gd name="T100" fmla="*/ 0 h 94"/>
                <a:gd name="T101" fmla="*/ 163 w 163"/>
                <a:gd name="T102" fmla="*/ 94 h 9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3" h="94">
                  <a:moveTo>
                    <a:pt x="149" y="31"/>
                  </a:moveTo>
                  <a:lnTo>
                    <a:pt x="155" y="38"/>
                  </a:lnTo>
                  <a:lnTo>
                    <a:pt x="159" y="45"/>
                  </a:lnTo>
                  <a:lnTo>
                    <a:pt x="161" y="51"/>
                  </a:lnTo>
                  <a:lnTo>
                    <a:pt x="163" y="58"/>
                  </a:lnTo>
                  <a:lnTo>
                    <a:pt x="159" y="72"/>
                  </a:lnTo>
                  <a:lnTo>
                    <a:pt x="153" y="79"/>
                  </a:lnTo>
                  <a:lnTo>
                    <a:pt x="148" y="84"/>
                  </a:lnTo>
                  <a:lnTo>
                    <a:pt x="130" y="92"/>
                  </a:lnTo>
                  <a:lnTo>
                    <a:pt x="111" y="94"/>
                  </a:lnTo>
                  <a:lnTo>
                    <a:pt x="99" y="92"/>
                  </a:lnTo>
                  <a:lnTo>
                    <a:pt x="89" y="91"/>
                  </a:lnTo>
                  <a:lnTo>
                    <a:pt x="70" y="80"/>
                  </a:lnTo>
                  <a:lnTo>
                    <a:pt x="62" y="74"/>
                  </a:lnTo>
                  <a:lnTo>
                    <a:pt x="56" y="67"/>
                  </a:lnTo>
                  <a:lnTo>
                    <a:pt x="54" y="58"/>
                  </a:lnTo>
                  <a:lnTo>
                    <a:pt x="52" y="48"/>
                  </a:lnTo>
                  <a:lnTo>
                    <a:pt x="54" y="38"/>
                  </a:lnTo>
                  <a:lnTo>
                    <a:pt x="62" y="29"/>
                  </a:lnTo>
                  <a:lnTo>
                    <a:pt x="43" y="27"/>
                  </a:lnTo>
                  <a:lnTo>
                    <a:pt x="35" y="27"/>
                  </a:lnTo>
                  <a:lnTo>
                    <a:pt x="29" y="27"/>
                  </a:lnTo>
                  <a:lnTo>
                    <a:pt x="21" y="27"/>
                  </a:lnTo>
                  <a:lnTo>
                    <a:pt x="19" y="29"/>
                  </a:lnTo>
                  <a:lnTo>
                    <a:pt x="15" y="31"/>
                  </a:lnTo>
                  <a:lnTo>
                    <a:pt x="15" y="33"/>
                  </a:lnTo>
                  <a:lnTo>
                    <a:pt x="13" y="34"/>
                  </a:lnTo>
                  <a:lnTo>
                    <a:pt x="15" y="38"/>
                  </a:lnTo>
                  <a:lnTo>
                    <a:pt x="15" y="41"/>
                  </a:lnTo>
                  <a:lnTo>
                    <a:pt x="11" y="43"/>
                  </a:lnTo>
                  <a:lnTo>
                    <a:pt x="0" y="16"/>
                  </a:lnTo>
                  <a:lnTo>
                    <a:pt x="0" y="10"/>
                  </a:lnTo>
                  <a:lnTo>
                    <a:pt x="120" y="14"/>
                  </a:lnTo>
                  <a:lnTo>
                    <a:pt x="134" y="14"/>
                  </a:lnTo>
                  <a:lnTo>
                    <a:pt x="140" y="14"/>
                  </a:lnTo>
                  <a:lnTo>
                    <a:pt x="142" y="14"/>
                  </a:lnTo>
                  <a:lnTo>
                    <a:pt x="146" y="14"/>
                  </a:lnTo>
                  <a:lnTo>
                    <a:pt x="148" y="12"/>
                  </a:lnTo>
                  <a:lnTo>
                    <a:pt x="149" y="10"/>
                  </a:lnTo>
                  <a:lnTo>
                    <a:pt x="149" y="9"/>
                  </a:lnTo>
                  <a:lnTo>
                    <a:pt x="149" y="5"/>
                  </a:lnTo>
                  <a:lnTo>
                    <a:pt x="148" y="0"/>
                  </a:lnTo>
                  <a:lnTo>
                    <a:pt x="151" y="0"/>
                  </a:lnTo>
                  <a:lnTo>
                    <a:pt x="163" y="27"/>
                  </a:lnTo>
                  <a:lnTo>
                    <a:pt x="163" y="33"/>
                  </a:lnTo>
                  <a:lnTo>
                    <a:pt x="149" y="31"/>
                  </a:lnTo>
                  <a:close/>
                  <a:moveTo>
                    <a:pt x="140" y="31"/>
                  </a:moveTo>
                  <a:lnTo>
                    <a:pt x="87" y="29"/>
                  </a:lnTo>
                  <a:lnTo>
                    <a:pt x="79" y="31"/>
                  </a:lnTo>
                  <a:lnTo>
                    <a:pt x="74" y="33"/>
                  </a:lnTo>
                  <a:lnTo>
                    <a:pt x="68" y="36"/>
                  </a:lnTo>
                  <a:lnTo>
                    <a:pt x="64" y="39"/>
                  </a:lnTo>
                  <a:lnTo>
                    <a:pt x="62" y="45"/>
                  </a:lnTo>
                  <a:lnTo>
                    <a:pt x="60" y="50"/>
                  </a:lnTo>
                  <a:lnTo>
                    <a:pt x="62" y="58"/>
                  </a:lnTo>
                  <a:lnTo>
                    <a:pt x="68" y="65"/>
                  </a:lnTo>
                  <a:lnTo>
                    <a:pt x="83" y="74"/>
                  </a:lnTo>
                  <a:lnTo>
                    <a:pt x="103" y="75"/>
                  </a:lnTo>
                  <a:lnTo>
                    <a:pt x="122" y="74"/>
                  </a:lnTo>
                  <a:lnTo>
                    <a:pt x="138" y="68"/>
                  </a:lnTo>
                  <a:lnTo>
                    <a:pt x="148" y="60"/>
                  </a:lnTo>
                  <a:lnTo>
                    <a:pt x="149" y="50"/>
                  </a:lnTo>
                  <a:lnTo>
                    <a:pt x="149" y="45"/>
                  </a:lnTo>
                  <a:lnTo>
                    <a:pt x="148" y="41"/>
                  </a:lnTo>
                  <a:lnTo>
                    <a:pt x="140" y="31"/>
                  </a:lnTo>
                  <a:close/>
                </a:path>
              </a:pathLst>
            </a:custGeom>
            <a:solidFill>
              <a:srgbClr val="000000"/>
            </a:solidFill>
            <a:ln w="9525">
              <a:solidFill>
                <a:srgbClr val="000000"/>
              </a:solidFill>
              <a:prstDash val="solid"/>
              <a:round/>
              <a:headEnd/>
              <a:tailEnd/>
            </a:ln>
          </p:spPr>
          <p:txBody>
            <a:bodyPr/>
            <a:lstStyle/>
            <a:p>
              <a:endParaRPr lang="en-US"/>
            </a:p>
          </p:txBody>
        </p:sp>
        <p:sp>
          <p:nvSpPr>
            <p:cNvPr id="26942" name="Freeform 441"/>
            <p:cNvSpPr>
              <a:spLocks noEditPoints="1"/>
            </p:cNvSpPr>
            <p:nvPr/>
          </p:nvSpPr>
          <p:spPr bwMode="auto">
            <a:xfrm>
              <a:off x="895" y="1925"/>
              <a:ext cx="77" cy="53"/>
            </a:xfrm>
            <a:custGeom>
              <a:avLst/>
              <a:gdLst>
                <a:gd name="T0" fmla="*/ 84 w 156"/>
                <a:gd name="T1" fmla="*/ 66 h 107"/>
                <a:gd name="T2" fmla="*/ 129 w 156"/>
                <a:gd name="T3" fmla="*/ 68 h 107"/>
                <a:gd name="T4" fmla="*/ 140 w 156"/>
                <a:gd name="T5" fmla="*/ 68 h 107"/>
                <a:gd name="T6" fmla="*/ 146 w 156"/>
                <a:gd name="T7" fmla="*/ 66 h 107"/>
                <a:gd name="T8" fmla="*/ 150 w 156"/>
                <a:gd name="T9" fmla="*/ 61 h 107"/>
                <a:gd name="T10" fmla="*/ 152 w 156"/>
                <a:gd name="T11" fmla="*/ 55 h 107"/>
                <a:gd name="T12" fmla="*/ 152 w 156"/>
                <a:gd name="T13" fmla="*/ 49 h 107"/>
                <a:gd name="T14" fmla="*/ 156 w 156"/>
                <a:gd name="T15" fmla="*/ 49 h 107"/>
                <a:gd name="T16" fmla="*/ 154 w 156"/>
                <a:gd name="T17" fmla="*/ 107 h 107"/>
                <a:gd name="T18" fmla="*/ 148 w 156"/>
                <a:gd name="T19" fmla="*/ 107 h 107"/>
                <a:gd name="T20" fmla="*/ 150 w 156"/>
                <a:gd name="T21" fmla="*/ 102 h 107"/>
                <a:gd name="T22" fmla="*/ 148 w 156"/>
                <a:gd name="T23" fmla="*/ 95 h 107"/>
                <a:gd name="T24" fmla="*/ 144 w 156"/>
                <a:gd name="T25" fmla="*/ 90 h 107"/>
                <a:gd name="T26" fmla="*/ 138 w 156"/>
                <a:gd name="T27" fmla="*/ 89 h 107"/>
                <a:gd name="T28" fmla="*/ 127 w 156"/>
                <a:gd name="T29" fmla="*/ 87 h 107"/>
                <a:gd name="T30" fmla="*/ 28 w 156"/>
                <a:gd name="T31" fmla="*/ 82 h 107"/>
                <a:gd name="T32" fmla="*/ 16 w 156"/>
                <a:gd name="T33" fmla="*/ 82 h 107"/>
                <a:gd name="T34" fmla="*/ 10 w 156"/>
                <a:gd name="T35" fmla="*/ 84 h 107"/>
                <a:gd name="T36" fmla="*/ 6 w 156"/>
                <a:gd name="T37" fmla="*/ 89 h 107"/>
                <a:gd name="T38" fmla="*/ 4 w 156"/>
                <a:gd name="T39" fmla="*/ 95 h 107"/>
                <a:gd name="T40" fmla="*/ 4 w 156"/>
                <a:gd name="T41" fmla="*/ 101 h 107"/>
                <a:gd name="T42" fmla="*/ 0 w 156"/>
                <a:gd name="T43" fmla="*/ 101 h 107"/>
                <a:gd name="T44" fmla="*/ 2 w 156"/>
                <a:gd name="T45" fmla="*/ 51 h 107"/>
                <a:gd name="T46" fmla="*/ 6 w 156"/>
                <a:gd name="T47" fmla="*/ 34 h 107"/>
                <a:gd name="T48" fmla="*/ 10 w 156"/>
                <a:gd name="T49" fmla="*/ 22 h 107"/>
                <a:gd name="T50" fmla="*/ 16 w 156"/>
                <a:gd name="T51" fmla="*/ 14 h 107"/>
                <a:gd name="T52" fmla="*/ 26 w 156"/>
                <a:gd name="T53" fmla="*/ 5 h 107"/>
                <a:gd name="T54" fmla="*/ 35 w 156"/>
                <a:gd name="T55" fmla="*/ 2 h 107"/>
                <a:gd name="T56" fmla="*/ 49 w 156"/>
                <a:gd name="T57" fmla="*/ 0 h 107"/>
                <a:gd name="T58" fmla="*/ 57 w 156"/>
                <a:gd name="T59" fmla="*/ 2 h 107"/>
                <a:gd name="T60" fmla="*/ 67 w 156"/>
                <a:gd name="T61" fmla="*/ 3 h 107"/>
                <a:gd name="T62" fmla="*/ 72 w 156"/>
                <a:gd name="T63" fmla="*/ 7 h 107"/>
                <a:gd name="T64" fmla="*/ 78 w 156"/>
                <a:gd name="T65" fmla="*/ 12 h 107"/>
                <a:gd name="T66" fmla="*/ 86 w 156"/>
                <a:gd name="T67" fmla="*/ 26 h 107"/>
                <a:gd name="T68" fmla="*/ 88 w 156"/>
                <a:gd name="T69" fmla="*/ 34 h 107"/>
                <a:gd name="T70" fmla="*/ 88 w 156"/>
                <a:gd name="T71" fmla="*/ 44 h 107"/>
                <a:gd name="T72" fmla="*/ 88 w 156"/>
                <a:gd name="T73" fmla="*/ 48 h 107"/>
                <a:gd name="T74" fmla="*/ 88 w 156"/>
                <a:gd name="T75" fmla="*/ 55 h 107"/>
                <a:gd name="T76" fmla="*/ 86 w 156"/>
                <a:gd name="T77" fmla="*/ 60 h 107"/>
                <a:gd name="T78" fmla="*/ 84 w 156"/>
                <a:gd name="T79" fmla="*/ 66 h 107"/>
                <a:gd name="T80" fmla="*/ 84 w 156"/>
                <a:gd name="T81" fmla="*/ 66 h 107"/>
                <a:gd name="T82" fmla="*/ 78 w 156"/>
                <a:gd name="T83" fmla="*/ 65 h 107"/>
                <a:gd name="T84" fmla="*/ 80 w 156"/>
                <a:gd name="T85" fmla="*/ 61 h 107"/>
                <a:gd name="T86" fmla="*/ 80 w 156"/>
                <a:gd name="T87" fmla="*/ 56 h 107"/>
                <a:gd name="T88" fmla="*/ 80 w 156"/>
                <a:gd name="T89" fmla="*/ 53 h 107"/>
                <a:gd name="T90" fmla="*/ 80 w 156"/>
                <a:gd name="T91" fmla="*/ 49 h 107"/>
                <a:gd name="T92" fmla="*/ 80 w 156"/>
                <a:gd name="T93" fmla="*/ 44 h 107"/>
                <a:gd name="T94" fmla="*/ 80 w 156"/>
                <a:gd name="T95" fmla="*/ 39 h 107"/>
                <a:gd name="T96" fmla="*/ 72 w 156"/>
                <a:gd name="T97" fmla="*/ 31 h 107"/>
                <a:gd name="T98" fmla="*/ 63 w 156"/>
                <a:gd name="T99" fmla="*/ 26 h 107"/>
                <a:gd name="T100" fmla="*/ 49 w 156"/>
                <a:gd name="T101" fmla="*/ 22 h 107"/>
                <a:gd name="T102" fmla="*/ 41 w 156"/>
                <a:gd name="T103" fmla="*/ 24 h 107"/>
                <a:gd name="T104" fmla="*/ 32 w 156"/>
                <a:gd name="T105" fmla="*/ 26 h 107"/>
                <a:gd name="T106" fmla="*/ 24 w 156"/>
                <a:gd name="T107" fmla="*/ 29 h 107"/>
                <a:gd name="T108" fmla="*/ 18 w 156"/>
                <a:gd name="T109" fmla="*/ 34 h 107"/>
                <a:gd name="T110" fmla="*/ 14 w 156"/>
                <a:gd name="T111" fmla="*/ 43 h 107"/>
                <a:gd name="T112" fmla="*/ 12 w 156"/>
                <a:gd name="T113" fmla="*/ 49 h 107"/>
                <a:gd name="T114" fmla="*/ 12 w 156"/>
                <a:gd name="T115" fmla="*/ 56 h 107"/>
                <a:gd name="T116" fmla="*/ 14 w 156"/>
                <a:gd name="T117" fmla="*/ 63 h 107"/>
                <a:gd name="T118" fmla="*/ 78 w 156"/>
                <a:gd name="T119" fmla="*/ 65 h 10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56"/>
                <a:gd name="T181" fmla="*/ 0 h 107"/>
                <a:gd name="T182" fmla="*/ 156 w 156"/>
                <a:gd name="T183" fmla="*/ 107 h 10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56" h="107">
                  <a:moveTo>
                    <a:pt x="84" y="66"/>
                  </a:moveTo>
                  <a:lnTo>
                    <a:pt x="129" y="68"/>
                  </a:lnTo>
                  <a:lnTo>
                    <a:pt x="140" y="68"/>
                  </a:lnTo>
                  <a:lnTo>
                    <a:pt x="146" y="66"/>
                  </a:lnTo>
                  <a:lnTo>
                    <a:pt x="150" y="61"/>
                  </a:lnTo>
                  <a:lnTo>
                    <a:pt x="152" y="55"/>
                  </a:lnTo>
                  <a:lnTo>
                    <a:pt x="152" y="49"/>
                  </a:lnTo>
                  <a:lnTo>
                    <a:pt x="156" y="49"/>
                  </a:lnTo>
                  <a:lnTo>
                    <a:pt x="154" y="107"/>
                  </a:lnTo>
                  <a:lnTo>
                    <a:pt x="148" y="107"/>
                  </a:lnTo>
                  <a:lnTo>
                    <a:pt x="150" y="102"/>
                  </a:lnTo>
                  <a:lnTo>
                    <a:pt x="148" y="95"/>
                  </a:lnTo>
                  <a:lnTo>
                    <a:pt x="144" y="90"/>
                  </a:lnTo>
                  <a:lnTo>
                    <a:pt x="138" y="89"/>
                  </a:lnTo>
                  <a:lnTo>
                    <a:pt x="127" y="87"/>
                  </a:lnTo>
                  <a:lnTo>
                    <a:pt x="28" y="82"/>
                  </a:lnTo>
                  <a:lnTo>
                    <a:pt x="16" y="82"/>
                  </a:lnTo>
                  <a:lnTo>
                    <a:pt x="10" y="84"/>
                  </a:lnTo>
                  <a:lnTo>
                    <a:pt x="6" y="89"/>
                  </a:lnTo>
                  <a:lnTo>
                    <a:pt x="4" y="95"/>
                  </a:lnTo>
                  <a:lnTo>
                    <a:pt x="4" y="101"/>
                  </a:lnTo>
                  <a:lnTo>
                    <a:pt x="0" y="101"/>
                  </a:lnTo>
                  <a:lnTo>
                    <a:pt x="2" y="51"/>
                  </a:lnTo>
                  <a:lnTo>
                    <a:pt x="6" y="34"/>
                  </a:lnTo>
                  <a:lnTo>
                    <a:pt x="10" y="22"/>
                  </a:lnTo>
                  <a:lnTo>
                    <a:pt x="16" y="14"/>
                  </a:lnTo>
                  <a:lnTo>
                    <a:pt x="26" y="5"/>
                  </a:lnTo>
                  <a:lnTo>
                    <a:pt x="35" y="2"/>
                  </a:lnTo>
                  <a:lnTo>
                    <a:pt x="49" y="0"/>
                  </a:lnTo>
                  <a:lnTo>
                    <a:pt x="57" y="2"/>
                  </a:lnTo>
                  <a:lnTo>
                    <a:pt x="67" y="3"/>
                  </a:lnTo>
                  <a:lnTo>
                    <a:pt x="72" y="7"/>
                  </a:lnTo>
                  <a:lnTo>
                    <a:pt x="78" y="12"/>
                  </a:lnTo>
                  <a:lnTo>
                    <a:pt x="86" y="26"/>
                  </a:lnTo>
                  <a:lnTo>
                    <a:pt x="88" y="34"/>
                  </a:lnTo>
                  <a:lnTo>
                    <a:pt x="88" y="44"/>
                  </a:lnTo>
                  <a:lnTo>
                    <a:pt x="88" y="48"/>
                  </a:lnTo>
                  <a:lnTo>
                    <a:pt x="88" y="55"/>
                  </a:lnTo>
                  <a:lnTo>
                    <a:pt x="86" y="60"/>
                  </a:lnTo>
                  <a:lnTo>
                    <a:pt x="84" y="66"/>
                  </a:lnTo>
                  <a:close/>
                  <a:moveTo>
                    <a:pt x="78" y="65"/>
                  </a:moveTo>
                  <a:lnTo>
                    <a:pt x="80" y="61"/>
                  </a:lnTo>
                  <a:lnTo>
                    <a:pt x="80" y="56"/>
                  </a:lnTo>
                  <a:lnTo>
                    <a:pt x="80" y="53"/>
                  </a:lnTo>
                  <a:lnTo>
                    <a:pt x="80" y="49"/>
                  </a:lnTo>
                  <a:lnTo>
                    <a:pt x="80" y="44"/>
                  </a:lnTo>
                  <a:lnTo>
                    <a:pt x="80" y="39"/>
                  </a:lnTo>
                  <a:lnTo>
                    <a:pt x="72" y="31"/>
                  </a:lnTo>
                  <a:lnTo>
                    <a:pt x="63" y="26"/>
                  </a:lnTo>
                  <a:lnTo>
                    <a:pt x="49" y="22"/>
                  </a:lnTo>
                  <a:lnTo>
                    <a:pt x="41" y="24"/>
                  </a:lnTo>
                  <a:lnTo>
                    <a:pt x="32" y="26"/>
                  </a:lnTo>
                  <a:lnTo>
                    <a:pt x="24" y="29"/>
                  </a:lnTo>
                  <a:lnTo>
                    <a:pt x="18" y="34"/>
                  </a:lnTo>
                  <a:lnTo>
                    <a:pt x="14" y="43"/>
                  </a:lnTo>
                  <a:lnTo>
                    <a:pt x="12" y="49"/>
                  </a:lnTo>
                  <a:lnTo>
                    <a:pt x="12" y="56"/>
                  </a:lnTo>
                  <a:lnTo>
                    <a:pt x="14" y="63"/>
                  </a:lnTo>
                  <a:lnTo>
                    <a:pt x="78" y="65"/>
                  </a:lnTo>
                  <a:close/>
                </a:path>
              </a:pathLst>
            </a:custGeom>
            <a:solidFill>
              <a:srgbClr val="000000"/>
            </a:solidFill>
            <a:ln w="9525">
              <a:solidFill>
                <a:srgbClr val="000000"/>
              </a:solidFill>
              <a:prstDash val="solid"/>
              <a:round/>
              <a:headEnd/>
              <a:tailEnd/>
            </a:ln>
          </p:spPr>
          <p:txBody>
            <a:bodyPr/>
            <a:lstStyle/>
            <a:p>
              <a:endParaRPr lang="en-US"/>
            </a:p>
          </p:txBody>
        </p:sp>
        <p:sp>
          <p:nvSpPr>
            <p:cNvPr id="26943" name="Freeform 442"/>
            <p:cNvSpPr>
              <a:spLocks/>
            </p:cNvSpPr>
            <p:nvPr/>
          </p:nvSpPr>
          <p:spPr bwMode="auto">
            <a:xfrm>
              <a:off x="923" y="1887"/>
              <a:ext cx="53" cy="36"/>
            </a:xfrm>
            <a:custGeom>
              <a:avLst/>
              <a:gdLst>
                <a:gd name="T0" fmla="*/ 0 w 107"/>
                <a:gd name="T1" fmla="*/ 34 h 72"/>
                <a:gd name="T2" fmla="*/ 23 w 107"/>
                <a:gd name="T3" fmla="*/ 36 h 72"/>
                <a:gd name="T4" fmla="*/ 13 w 107"/>
                <a:gd name="T5" fmla="*/ 29 h 72"/>
                <a:gd name="T6" fmla="*/ 8 w 107"/>
                <a:gd name="T7" fmla="*/ 24 h 72"/>
                <a:gd name="T8" fmla="*/ 4 w 107"/>
                <a:gd name="T9" fmla="*/ 17 h 72"/>
                <a:gd name="T10" fmla="*/ 2 w 107"/>
                <a:gd name="T11" fmla="*/ 12 h 72"/>
                <a:gd name="T12" fmla="*/ 4 w 107"/>
                <a:gd name="T13" fmla="*/ 7 h 72"/>
                <a:gd name="T14" fmla="*/ 6 w 107"/>
                <a:gd name="T15" fmla="*/ 2 h 72"/>
                <a:gd name="T16" fmla="*/ 11 w 107"/>
                <a:gd name="T17" fmla="*/ 0 h 72"/>
                <a:gd name="T18" fmla="*/ 15 w 107"/>
                <a:gd name="T19" fmla="*/ 0 h 72"/>
                <a:gd name="T20" fmla="*/ 19 w 107"/>
                <a:gd name="T21" fmla="*/ 0 h 72"/>
                <a:gd name="T22" fmla="*/ 23 w 107"/>
                <a:gd name="T23" fmla="*/ 2 h 72"/>
                <a:gd name="T24" fmla="*/ 25 w 107"/>
                <a:gd name="T25" fmla="*/ 5 h 72"/>
                <a:gd name="T26" fmla="*/ 25 w 107"/>
                <a:gd name="T27" fmla="*/ 9 h 72"/>
                <a:gd name="T28" fmla="*/ 23 w 107"/>
                <a:gd name="T29" fmla="*/ 12 h 72"/>
                <a:gd name="T30" fmla="*/ 21 w 107"/>
                <a:gd name="T31" fmla="*/ 17 h 72"/>
                <a:gd name="T32" fmla="*/ 17 w 107"/>
                <a:gd name="T33" fmla="*/ 20 h 72"/>
                <a:gd name="T34" fmla="*/ 15 w 107"/>
                <a:gd name="T35" fmla="*/ 22 h 72"/>
                <a:gd name="T36" fmla="*/ 17 w 107"/>
                <a:gd name="T37" fmla="*/ 26 h 72"/>
                <a:gd name="T38" fmla="*/ 17 w 107"/>
                <a:gd name="T39" fmla="*/ 27 h 72"/>
                <a:gd name="T40" fmla="*/ 23 w 107"/>
                <a:gd name="T41" fmla="*/ 31 h 72"/>
                <a:gd name="T42" fmla="*/ 33 w 107"/>
                <a:gd name="T43" fmla="*/ 36 h 72"/>
                <a:gd name="T44" fmla="*/ 81 w 107"/>
                <a:gd name="T45" fmla="*/ 39 h 72"/>
                <a:gd name="T46" fmla="*/ 89 w 107"/>
                <a:gd name="T47" fmla="*/ 39 h 72"/>
                <a:gd name="T48" fmla="*/ 95 w 107"/>
                <a:gd name="T49" fmla="*/ 39 h 72"/>
                <a:gd name="T50" fmla="*/ 101 w 107"/>
                <a:gd name="T51" fmla="*/ 34 h 72"/>
                <a:gd name="T52" fmla="*/ 103 w 107"/>
                <a:gd name="T53" fmla="*/ 31 h 72"/>
                <a:gd name="T54" fmla="*/ 103 w 107"/>
                <a:gd name="T55" fmla="*/ 26 h 72"/>
                <a:gd name="T56" fmla="*/ 107 w 107"/>
                <a:gd name="T57" fmla="*/ 26 h 72"/>
                <a:gd name="T58" fmla="*/ 103 w 107"/>
                <a:gd name="T59" fmla="*/ 72 h 72"/>
                <a:gd name="T60" fmla="*/ 99 w 107"/>
                <a:gd name="T61" fmla="*/ 72 h 72"/>
                <a:gd name="T62" fmla="*/ 99 w 107"/>
                <a:gd name="T63" fmla="*/ 65 h 72"/>
                <a:gd name="T64" fmla="*/ 97 w 107"/>
                <a:gd name="T65" fmla="*/ 61 h 72"/>
                <a:gd name="T66" fmla="*/ 95 w 107"/>
                <a:gd name="T67" fmla="*/ 60 h 72"/>
                <a:gd name="T68" fmla="*/ 93 w 107"/>
                <a:gd name="T69" fmla="*/ 58 h 72"/>
                <a:gd name="T70" fmla="*/ 89 w 107"/>
                <a:gd name="T71" fmla="*/ 56 h 72"/>
                <a:gd name="T72" fmla="*/ 81 w 107"/>
                <a:gd name="T73" fmla="*/ 56 h 72"/>
                <a:gd name="T74" fmla="*/ 41 w 107"/>
                <a:gd name="T75" fmla="*/ 53 h 72"/>
                <a:gd name="T76" fmla="*/ 33 w 107"/>
                <a:gd name="T77" fmla="*/ 53 h 72"/>
                <a:gd name="T78" fmla="*/ 27 w 107"/>
                <a:gd name="T79" fmla="*/ 53 h 72"/>
                <a:gd name="T80" fmla="*/ 19 w 107"/>
                <a:gd name="T81" fmla="*/ 53 h 72"/>
                <a:gd name="T82" fmla="*/ 17 w 107"/>
                <a:gd name="T83" fmla="*/ 55 h 72"/>
                <a:gd name="T84" fmla="*/ 15 w 107"/>
                <a:gd name="T85" fmla="*/ 55 h 72"/>
                <a:gd name="T86" fmla="*/ 13 w 107"/>
                <a:gd name="T87" fmla="*/ 58 h 72"/>
                <a:gd name="T88" fmla="*/ 13 w 107"/>
                <a:gd name="T89" fmla="*/ 60 h 72"/>
                <a:gd name="T90" fmla="*/ 13 w 107"/>
                <a:gd name="T91" fmla="*/ 63 h 72"/>
                <a:gd name="T92" fmla="*/ 13 w 107"/>
                <a:gd name="T93" fmla="*/ 66 h 72"/>
                <a:gd name="T94" fmla="*/ 10 w 107"/>
                <a:gd name="T95" fmla="*/ 66 h 72"/>
                <a:gd name="T96" fmla="*/ 0 w 107"/>
                <a:gd name="T97" fmla="*/ 39 h 72"/>
                <a:gd name="T98" fmla="*/ 0 w 107"/>
                <a:gd name="T99" fmla="*/ 34 h 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7"/>
                <a:gd name="T151" fmla="*/ 0 h 72"/>
                <a:gd name="T152" fmla="*/ 107 w 107"/>
                <a:gd name="T153" fmla="*/ 72 h 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7" h="72">
                  <a:moveTo>
                    <a:pt x="0" y="34"/>
                  </a:moveTo>
                  <a:lnTo>
                    <a:pt x="23" y="36"/>
                  </a:lnTo>
                  <a:lnTo>
                    <a:pt x="13" y="29"/>
                  </a:lnTo>
                  <a:lnTo>
                    <a:pt x="8" y="24"/>
                  </a:lnTo>
                  <a:lnTo>
                    <a:pt x="4" y="17"/>
                  </a:lnTo>
                  <a:lnTo>
                    <a:pt x="2" y="12"/>
                  </a:lnTo>
                  <a:lnTo>
                    <a:pt x="4" y="7"/>
                  </a:lnTo>
                  <a:lnTo>
                    <a:pt x="6" y="2"/>
                  </a:lnTo>
                  <a:lnTo>
                    <a:pt x="11" y="0"/>
                  </a:lnTo>
                  <a:lnTo>
                    <a:pt x="15" y="0"/>
                  </a:lnTo>
                  <a:lnTo>
                    <a:pt x="19" y="0"/>
                  </a:lnTo>
                  <a:lnTo>
                    <a:pt x="23" y="2"/>
                  </a:lnTo>
                  <a:lnTo>
                    <a:pt x="25" y="5"/>
                  </a:lnTo>
                  <a:lnTo>
                    <a:pt x="25" y="9"/>
                  </a:lnTo>
                  <a:lnTo>
                    <a:pt x="23" y="12"/>
                  </a:lnTo>
                  <a:lnTo>
                    <a:pt x="21" y="17"/>
                  </a:lnTo>
                  <a:lnTo>
                    <a:pt x="17" y="20"/>
                  </a:lnTo>
                  <a:lnTo>
                    <a:pt x="15" y="22"/>
                  </a:lnTo>
                  <a:lnTo>
                    <a:pt x="17" y="26"/>
                  </a:lnTo>
                  <a:lnTo>
                    <a:pt x="17" y="27"/>
                  </a:lnTo>
                  <a:lnTo>
                    <a:pt x="23" y="31"/>
                  </a:lnTo>
                  <a:lnTo>
                    <a:pt x="33" y="36"/>
                  </a:lnTo>
                  <a:lnTo>
                    <a:pt x="81" y="39"/>
                  </a:lnTo>
                  <a:lnTo>
                    <a:pt x="89" y="39"/>
                  </a:lnTo>
                  <a:lnTo>
                    <a:pt x="95" y="39"/>
                  </a:lnTo>
                  <a:lnTo>
                    <a:pt x="101" y="34"/>
                  </a:lnTo>
                  <a:lnTo>
                    <a:pt x="103" y="31"/>
                  </a:lnTo>
                  <a:lnTo>
                    <a:pt x="103" y="26"/>
                  </a:lnTo>
                  <a:lnTo>
                    <a:pt x="107" y="26"/>
                  </a:lnTo>
                  <a:lnTo>
                    <a:pt x="103" y="72"/>
                  </a:lnTo>
                  <a:lnTo>
                    <a:pt x="99" y="72"/>
                  </a:lnTo>
                  <a:lnTo>
                    <a:pt x="99" y="65"/>
                  </a:lnTo>
                  <a:lnTo>
                    <a:pt x="97" y="61"/>
                  </a:lnTo>
                  <a:lnTo>
                    <a:pt x="95" y="60"/>
                  </a:lnTo>
                  <a:lnTo>
                    <a:pt x="93" y="58"/>
                  </a:lnTo>
                  <a:lnTo>
                    <a:pt x="89" y="56"/>
                  </a:lnTo>
                  <a:lnTo>
                    <a:pt x="81" y="56"/>
                  </a:lnTo>
                  <a:lnTo>
                    <a:pt x="41" y="53"/>
                  </a:lnTo>
                  <a:lnTo>
                    <a:pt x="33" y="53"/>
                  </a:lnTo>
                  <a:lnTo>
                    <a:pt x="27" y="53"/>
                  </a:lnTo>
                  <a:lnTo>
                    <a:pt x="19" y="53"/>
                  </a:lnTo>
                  <a:lnTo>
                    <a:pt x="17" y="55"/>
                  </a:lnTo>
                  <a:lnTo>
                    <a:pt x="15" y="55"/>
                  </a:lnTo>
                  <a:lnTo>
                    <a:pt x="13" y="58"/>
                  </a:lnTo>
                  <a:lnTo>
                    <a:pt x="13" y="60"/>
                  </a:lnTo>
                  <a:lnTo>
                    <a:pt x="13" y="63"/>
                  </a:lnTo>
                  <a:lnTo>
                    <a:pt x="13" y="66"/>
                  </a:lnTo>
                  <a:lnTo>
                    <a:pt x="10" y="66"/>
                  </a:lnTo>
                  <a:lnTo>
                    <a:pt x="0" y="39"/>
                  </a:lnTo>
                  <a:lnTo>
                    <a:pt x="0" y="34"/>
                  </a:lnTo>
                  <a:close/>
                </a:path>
              </a:pathLst>
            </a:custGeom>
            <a:solidFill>
              <a:srgbClr val="000000"/>
            </a:solidFill>
            <a:ln w="9525">
              <a:solidFill>
                <a:srgbClr val="000000"/>
              </a:solidFill>
              <a:prstDash val="solid"/>
              <a:round/>
              <a:headEnd/>
              <a:tailEnd/>
            </a:ln>
          </p:spPr>
          <p:txBody>
            <a:bodyPr/>
            <a:lstStyle/>
            <a:p>
              <a:endParaRPr lang="en-US"/>
            </a:p>
          </p:txBody>
        </p:sp>
        <p:sp>
          <p:nvSpPr>
            <p:cNvPr id="26944" name="Freeform 443"/>
            <p:cNvSpPr>
              <a:spLocks noEditPoints="1"/>
            </p:cNvSpPr>
            <p:nvPr/>
          </p:nvSpPr>
          <p:spPr bwMode="auto">
            <a:xfrm>
              <a:off x="927" y="1845"/>
              <a:ext cx="55" cy="41"/>
            </a:xfrm>
            <a:custGeom>
              <a:avLst/>
              <a:gdLst>
                <a:gd name="T0" fmla="*/ 97 w 110"/>
                <a:gd name="T1" fmla="*/ 39 h 81"/>
                <a:gd name="T2" fmla="*/ 105 w 110"/>
                <a:gd name="T3" fmla="*/ 51 h 81"/>
                <a:gd name="T4" fmla="*/ 107 w 110"/>
                <a:gd name="T5" fmla="*/ 63 h 81"/>
                <a:gd name="T6" fmla="*/ 97 w 110"/>
                <a:gd name="T7" fmla="*/ 76 h 81"/>
                <a:gd name="T8" fmla="*/ 77 w 110"/>
                <a:gd name="T9" fmla="*/ 81 h 81"/>
                <a:gd name="T10" fmla="*/ 64 w 110"/>
                <a:gd name="T11" fmla="*/ 78 h 81"/>
                <a:gd name="T12" fmla="*/ 52 w 110"/>
                <a:gd name="T13" fmla="*/ 63 h 81"/>
                <a:gd name="T14" fmla="*/ 46 w 110"/>
                <a:gd name="T15" fmla="*/ 49 h 81"/>
                <a:gd name="T16" fmla="*/ 38 w 110"/>
                <a:gd name="T17" fmla="*/ 27 h 81"/>
                <a:gd name="T18" fmla="*/ 27 w 110"/>
                <a:gd name="T19" fmla="*/ 27 h 81"/>
                <a:gd name="T20" fmla="*/ 13 w 110"/>
                <a:gd name="T21" fmla="*/ 30 h 81"/>
                <a:gd name="T22" fmla="*/ 5 w 110"/>
                <a:gd name="T23" fmla="*/ 42 h 81"/>
                <a:gd name="T24" fmla="*/ 7 w 110"/>
                <a:gd name="T25" fmla="*/ 52 h 81"/>
                <a:gd name="T26" fmla="*/ 17 w 110"/>
                <a:gd name="T27" fmla="*/ 56 h 81"/>
                <a:gd name="T28" fmla="*/ 27 w 110"/>
                <a:gd name="T29" fmla="*/ 57 h 81"/>
                <a:gd name="T30" fmla="*/ 33 w 110"/>
                <a:gd name="T31" fmla="*/ 63 h 81"/>
                <a:gd name="T32" fmla="*/ 33 w 110"/>
                <a:gd name="T33" fmla="*/ 69 h 81"/>
                <a:gd name="T34" fmla="*/ 25 w 110"/>
                <a:gd name="T35" fmla="*/ 73 h 81"/>
                <a:gd name="T36" fmla="*/ 13 w 110"/>
                <a:gd name="T37" fmla="*/ 71 h 81"/>
                <a:gd name="T38" fmla="*/ 0 w 110"/>
                <a:gd name="T39" fmla="*/ 52 h 81"/>
                <a:gd name="T40" fmla="*/ 2 w 110"/>
                <a:gd name="T41" fmla="*/ 27 h 81"/>
                <a:gd name="T42" fmla="*/ 9 w 110"/>
                <a:gd name="T43" fmla="*/ 15 h 81"/>
                <a:gd name="T44" fmla="*/ 25 w 110"/>
                <a:gd name="T45" fmla="*/ 10 h 81"/>
                <a:gd name="T46" fmla="*/ 72 w 110"/>
                <a:gd name="T47" fmla="*/ 13 h 81"/>
                <a:gd name="T48" fmla="*/ 89 w 110"/>
                <a:gd name="T49" fmla="*/ 15 h 81"/>
                <a:gd name="T50" fmla="*/ 93 w 110"/>
                <a:gd name="T51" fmla="*/ 15 h 81"/>
                <a:gd name="T52" fmla="*/ 97 w 110"/>
                <a:gd name="T53" fmla="*/ 13 h 81"/>
                <a:gd name="T54" fmla="*/ 97 w 110"/>
                <a:gd name="T55" fmla="*/ 10 h 81"/>
                <a:gd name="T56" fmla="*/ 93 w 110"/>
                <a:gd name="T57" fmla="*/ 5 h 81"/>
                <a:gd name="T58" fmla="*/ 95 w 110"/>
                <a:gd name="T59" fmla="*/ 0 h 81"/>
                <a:gd name="T60" fmla="*/ 108 w 110"/>
                <a:gd name="T61" fmla="*/ 17 h 81"/>
                <a:gd name="T62" fmla="*/ 108 w 110"/>
                <a:gd name="T63" fmla="*/ 27 h 81"/>
                <a:gd name="T64" fmla="*/ 101 w 110"/>
                <a:gd name="T65" fmla="*/ 32 h 81"/>
                <a:gd name="T66" fmla="*/ 91 w 110"/>
                <a:gd name="T67" fmla="*/ 32 h 81"/>
                <a:gd name="T68" fmla="*/ 44 w 110"/>
                <a:gd name="T69" fmla="*/ 28 h 81"/>
                <a:gd name="T70" fmla="*/ 50 w 110"/>
                <a:gd name="T71" fmla="*/ 46 h 81"/>
                <a:gd name="T72" fmla="*/ 58 w 110"/>
                <a:gd name="T73" fmla="*/ 56 h 81"/>
                <a:gd name="T74" fmla="*/ 68 w 110"/>
                <a:gd name="T75" fmla="*/ 63 h 81"/>
                <a:gd name="T76" fmla="*/ 81 w 110"/>
                <a:gd name="T77" fmla="*/ 64 h 81"/>
                <a:gd name="T78" fmla="*/ 91 w 110"/>
                <a:gd name="T79" fmla="*/ 57 h 81"/>
                <a:gd name="T80" fmla="*/ 93 w 110"/>
                <a:gd name="T81" fmla="*/ 49 h 81"/>
                <a:gd name="T82" fmla="*/ 85 w 110"/>
                <a:gd name="T83" fmla="*/ 32 h 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0"/>
                <a:gd name="T127" fmla="*/ 0 h 81"/>
                <a:gd name="T128" fmla="*/ 110 w 110"/>
                <a:gd name="T129" fmla="*/ 81 h 8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0" h="81">
                  <a:moveTo>
                    <a:pt x="91" y="32"/>
                  </a:moveTo>
                  <a:lnTo>
                    <a:pt x="97" y="39"/>
                  </a:lnTo>
                  <a:lnTo>
                    <a:pt x="101" y="44"/>
                  </a:lnTo>
                  <a:lnTo>
                    <a:pt x="105" y="51"/>
                  </a:lnTo>
                  <a:lnTo>
                    <a:pt x="107" y="56"/>
                  </a:lnTo>
                  <a:lnTo>
                    <a:pt x="107" y="63"/>
                  </a:lnTo>
                  <a:lnTo>
                    <a:pt x="103" y="69"/>
                  </a:lnTo>
                  <a:lnTo>
                    <a:pt x="97" y="76"/>
                  </a:lnTo>
                  <a:lnTo>
                    <a:pt x="87" y="80"/>
                  </a:lnTo>
                  <a:lnTo>
                    <a:pt x="77" y="81"/>
                  </a:lnTo>
                  <a:lnTo>
                    <a:pt x="70" y="80"/>
                  </a:lnTo>
                  <a:lnTo>
                    <a:pt x="64" y="78"/>
                  </a:lnTo>
                  <a:lnTo>
                    <a:pt x="58" y="71"/>
                  </a:lnTo>
                  <a:lnTo>
                    <a:pt x="52" y="63"/>
                  </a:lnTo>
                  <a:lnTo>
                    <a:pt x="48" y="56"/>
                  </a:lnTo>
                  <a:lnTo>
                    <a:pt x="46" y="49"/>
                  </a:lnTo>
                  <a:lnTo>
                    <a:pt x="42" y="39"/>
                  </a:lnTo>
                  <a:lnTo>
                    <a:pt x="38" y="27"/>
                  </a:lnTo>
                  <a:lnTo>
                    <a:pt x="35" y="27"/>
                  </a:lnTo>
                  <a:lnTo>
                    <a:pt x="27" y="27"/>
                  </a:lnTo>
                  <a:lnTo>
                    <a:pt x="21" y="27"/>
                  </a:lnTo>
                  <a:lnTo>
                    <a:pt x="13" y="30"/>
                  </a:lnTo>
                  <a:lnTo>
                    <a:pt x="7" y="35"/>
                  </a:lnTo>
                  <a:lnTo>
                    <a:pt x="5" y="42"/>
                  </a:lnTo>
                  <a:lnTo>
                    <a:pt x="5" y="47"/>
                  </a:lnTo>
                  <a:lnTo>
                    <a:pt x="7" y="52"/>
                  </a:lnTo>
                  <a:lnTo>
                    <a:pt x="13" y="54"/>
                  </a:lnTo>
                  <a:lnTo>
                    <a:pt x="17" y="56"/>
                  </a:lnTo>
                  <a:lnTo>
                    <a:pt x="23" y="57"/>
                  </a:lnTo>
                  <a:lnTo>
                    <a:pt x="27" y="57"/>
                  </a:lnTo>
                  <a:lnTo>
                    <a:pt x="31" y="59"/>
                  </a:lnTo>
                  <a:lnTo>
                    <a:pt x="33" y="63"/>
                  </a:lnTo>
                  <a:lnTo>
                    <a:pt x="33" y="66"/>
                  </a:lnTo>
                  <a:lnTo>
                    <a:pt x="33" y="69"/>
                  </a:lnTo>
                  <a:lnTo>
                    <a:pt x="29" y="71"/>
                  </a:lnTo>
                  <a:lnTo>
                    <a:pt x="25" y="73"/>
                  </a:lnTo>
                  <a:lnTo>
                    <a:pt x="21" y="73"/>
                  </a:lnTo>
                  <a:lnTo>
                    <a:pt x="13" y="71"/>
                  </a:lnTo>
                  <a:lnTo>
                    <a:pt x="5" y="64"/>
                  </a:lnTo>
                  <a:lnTo>
                    <a:pt x="0" y="52"/>
                  </a:lnTo>
                  <a:lnTo>
                    <a:pt x="0" y="39"/>
                  </a:lnTo>
                  <a:lnTo>
                    <a:pt x="2" y="27"/>
                  </a:lnTo>
                  <a:lnTo>
                    <a:pt x="5" y="18"/>
                  </a:lnTo>
                  <a:lnTo>
                    <a:pt x="9" y="15"/>
                  </a:lnTo>
                  <a:lnTo>
                    <a:pt x="17" y="11"/>
                  </a:lnTo>
                  <a:lnTo>
                    <a:pt x="25" y="10"/>
                  </a:lnTo>
                  <a:lnTo>
                    <a:pt x="37" y="11"/>
                  </a:lnTo>
                  <a:lnTo>
                    <a:pt x="72" y="13"/>
                  </a:lnTo>
                  <a:lnTo>
                    <a:pt x="85" y="15"/>
                  </a:lnTo>
                  <a:lnTo>
                    <a:pt x="89" y="15"/>
                  </a:lnTo>
                  <a:lnTo>
                    <a:pt x="91" y="15"/>
                  </a:lnTo>
                  <a:lnTo>
                    <a:pt x="93" y="15"/>
                  </a:lnTo>
                  <a:lnTo>
                    <a:pt x="95" y="13"/>
                  </a:lnTo>
                  <a:lnTo>
                    <a:pt x="97" y="13"/>
                  </a:lnTo>
                  <a:lnTo>
                    <a:pt x="97" y="11"/>
                  </a:lnTo>
                  <a:lnTo>
                    <a:pt x="97" y="10"/>
                  </a:lnTo>
                  <a:lnTo>
                    <a:pt x="97" y="8"/>
                  </a:lnTo>
                  <a:lnTo>
                    <a:pt x="93" y="5"/>
                  </a:lnTo>
                  <a:lnTo>
                    <a:pt x="89" y="0"/>
                  </a:lnTo>
                  <a:lnTo>
                    <a:pt x="95" y="0"/>
                  </a:lnTo>
                  <a:lnTo>
                    <a:pt x="107" y="11"/>
                  </a:lnTo>
                  <a:lnTo>
                    <a:pt x="108" y="17"/>
                  </a:lnTo>
                  <a:lnTo>
                    <a:pt x="110" y="22"/>
                  </a:lnTo>
                  <a:lnTo>
                    <a:pt x="108" y="27"/>
                  </a:lnTo>
                  <a:lnTo>
                    <a:pt x="105" y="30"/>
                  </a:lnTo>
                  <a:lnTo>
                    <a:pt x="101" y="32"/>
                  </a:lnTo>
                  <a:lnTo>
                    <a:pt x="91" y="32"/>
                  </a:lnTo>
                  <a:close/>
                  <a:moveTo>
                    <a:pt x="85" y="32"/>
                  </a:moveTo>
                  <a:lnTo>
                    <a:pt x="44" y="28"/>
                  </a:lnTo>
                  <a:lnTo>
                    <a:pt x="48" y="40"/>
                  </a:lnTo>
                  <a:lnTo>
                    <a:pt x="50" y="46"/>
                  </a:lnTo>
                  <a:lnTo>
                    <a:pt x="52" y="47"/>
                  </a:lnTo>
                  <a:lnTo>
                    <a:pt x="58" y="56"/>
                  </a:lnTo>
                  <a:lnTo>
                    <a:pt x="62" y="61"/>
                  </a:lnTo>
                  <a:lnTo>
                    <a:pt x="68" y="63"/>
                  </a:lnTo>
                  <a:lnTo>
                    <a:pt x="73" y="64"/>
                  </a:lnTo>
                  <a:lnTo>
                    <a:pt x="81" y="64"/>
                  </a:lnTo>
                  <a:lnTo>
                    <a:pt x="87" y="61"/>
                  </a:lnTo>
                  <a:lnTo>
                    <a:pt x="91" y="57"/>
                  </a:lnTo>
                  <a:lnTo>
                    <a:pt x="93" y="52"/>
                  </a:lnTo>
                  <a:lnTo>
                    <a:pt x="93" y="49"/>
                  </a:lnTo>
                  <a:lnTo>
                    <a:pt x="93" y="44"/>
                  </a:lnTo>
                  <a:lnTo>
                    <a:pt x="85" y="32"/>
                  </a:lnTo>
                  <a:close/>
                </a:path>
              </a:pathLst>
            </a:custGeom>
            <a:solidFill>
              <a:srgbClr val="000000"/>
            </a:solidFill>
            <a:ln w="9525">
              <a:solidFill>
                <a:srgbClr val="000000"/>
              </a:solidFill>
              <a:prstDash val="solid"/>
              <a:round/>
              <a:headEnd/>
              <a:tailEnd/>
            </a:ln>
          </p:spPr>
          <p:txBody>
            <a:bodyPr/>
            <a:lstStyle/>
            <a:p>
              <a:endParaRPr lang="en-US"/>
            </a:p>
          </p:txBody>
        </p:sp>
        <p:sp>
          <p:nvSpPr>
            <p:cNvPr id="26945" name="Freeform 444"/>
            <p:cNvSpPr>
              <a:spLocks/>
            </p:cNvSpPr>
            <p:nvPr/>
          </p:nvSpPr>
          <p:spPr bwMode="auto">
            <a:xfrm>
              <a:off x="932" y="1803"/>
              <a:ext cx="54" cy="37"/>
            </a:xfrm>
            <a:custGeom>
              <a:avLst/>
              <a:gdLst>
                <a:gd name="T0" fmla="*/ 72 w 109"/>
                <a:gd name="T1" fmla="*/ 0 h 75"/>
                <a:gd name="T2" fmla="*/ 90 w 109"/>
                <a:gd name="T3" fmla="*/ 9 h 75"/>
                <a:gd name="T4" fmla="*/ 101 w 109"/>
                <a:gd name="T5" fmla="*/ 19 h 75"/>
                <a:gd name="T6" fmla="*/ 109 w 109"/>
                <a:gd name="T7" fmla="*/ 31 h 75"/>
                <a:gd name="T8" fmla="*/ 109 w 109"/>
                <a:gd name="T9" fmla="*/ 36 h 75"/>
                <a:gd name="T10" fmla="*/ 109 w 109"/>
                <a:gd name="T11" fmla="*/ 43 h 75"/>
                <a:gd name="T12" fmla="*/ 103 w 109"/>
                <a:gd name="T13" fmla="*/ 57 h 75"/>
                <a:gd name="T14" fmla="*/ 92 w 109"/>
                <a:gd name="T15" fmla="*/ 68 h 75"/>
                <a:gd name="T16" fmla="*/ 82 w 109"/>
                <a:gd name="T17" fmla="*/ 72 h 75"/>
                <a:gd name="T18" fmla="*/ 72 w 109"/>
                <a:gd name="T19" fmla="*/ 75 h 75"/>
                <a:gd name="T20" fmla="*/ 51 w 109"/>
                <a:gd name="T21" fmla="*/ 75 h 75"/>
                <a:gd name="T22" fmla="*/ 39 w 109"/>
                <a:gd name="T23" fmla="*/ 74 h 75"/>
                <a:gd name="T24" fmla="*/ 29 w 109"/>
                <a:gd name="T25" fmla="*/ 70 h 75"/>
                <a:gd name="T26" fmla="*/ 12 w 109"/>
                <a:gd name="T27" fmla="*/ 60 h 75"/>
                <a:gd name="T28" fmla="*/ 6 w 109"/>
                <a:gd name="T29" fmla="*/ 53 h 75"/>
                <a:gd name="T30" fmla="*/ 2 w 109"/>
                <a:gd name="T31" fmla="*/ 45 h 75"/>
                <a:gd name="T32" fmla="*/ 0 w 109"/>
                <a:gd name="T33" fmla="*/ 28 h 75"/>
                <a:gd name="T34" fmla="*/ 4 w 109"/>
                <a:gd name="T35" fmla="*/ 16 h 75"/>
                <a:gd name="T36" fmla="*/ 12 w 109"/>
                <a:gd name="T37" fmla="*/ 7 h 75"/>
                <a:gd name="T38" fmla="*/ 22 w 109"/>
                <a:gd name="T39" fmla="*/ 2 h 75"/>
                <a:gd name="T40" fmla="*/ 26 w 109"/>
                <a:gd name="T41" fmla="*/ 0 h 75"/>
                <a:gd name="T42" fmla="*/ 29 w 109"/>
                <a:gd name="T43" fmla="*/ 0 h 75"/>
                <a:gd name="T44" fmla="*/ 33 w 109"/>
                <a:gd name="T45" fmla="*/ 0 h 75"/>
                <a:gd name="T46" fmla="*/ 35 w 109"/>
                <a:gd name="T47" fmla="*/ 2 h 75"/>
                <a:gd name="T48" fmla="*/ 37 w 109"/>
                <a:gd name="T49" fmla="*/ 5 h 75"/>
                <a:gd name="T50" fmla="*/ 37 w 109"/>
                <a:gd name="T51" fmla="*/ 9 h 75"/>
                <a:gd name="T52" fmla="*/ 35 w 109"/>
                <a:gd name="T53" fmla="*/ 14 h 75"/>
                <a:gd name="T54" fmla="*/ 33 w 109"/>
                <a:gd name="T55" fmla="*/ 17 h 75"/>
                <a:gd name="T56" fmla="*/ 29 w 109"/>
                <a:gd name="T57" fmla="*/ 19 h 75"/>
                <a:gd name="T58" fmla="*/ 24 w 109"/>
                <a:gd name="T59" fmla="*/ 19 h 75"/>
                <a:gd name="T60" fmla="*/ 18 w 109"/>
                <a:gd name="T61" fmla="*/ 21 h 75"/>
                <a:gd name="T62" fmla="*/ 12 w 109"/>
                <a:gd name="T63" fmla="*/ 22 h 75"/>
                <a:gd name="T64" fmla="*/ 10 w 109"/>
                <a:gd name="T65" fmla="*/ 26 h 75"/>
                <a:gd name="T66" fmla="*/ 8 w 109"/>
                <a:gd name="T67" fmla="*/ 31 h 75"/>
                <a:gd name="T68" fmla="*/ 10 w 109"/>
                <a:gd name="T69" fmla="*/ 39 h 75"/>
                <a:gd name="T70" fmla="*/ 14 w 109"/>
                <a:gd name="T71" fmla="*/ 48 h 75"/>
                <a:gd name="T72" fmla="*/ 26 w 109"/>
                <a:gd name="T73" fmla="*/ 57 h 75"/>
                <a:gd name="T74" fmla="*/ 33 w 109"/>
                <a:gd name="T75" fmla="*/ 58 h 75"/>
                <a:gd name="T76" fmla="*/ 43 w 109"/>
                <a:gd name="T77" fmla="*/ 58 h 75"/>
                <a:gd name="T78" fmla="*/ 61 w 109"/>
                <a:gd name="T79" fmla="*/ 58 h 75"/>
                <a:gd name="T80" fmla="*/ 76 w 109"/>
                <a:gd name="T81" fmla="*/ 55 h 75"/>
                <a:gd name="T82" fmla="*/ 88 w 109"/>
                <a:gd name="T83" fmla="*/ 46 h 75"/>
                <a:gd name="T84" fmla="*/ 90 w 109"/>
                <a:gd name="T85" fmla="*/ 41 h 75"/>
                <a:gd name="T86" fmla="*/ 92 w 109"/>
                <a:gd name="T87" fmla="*/ 34 h 75"/>
                <a:gd name="T88" fmla="*/ 92 w 109"/>
                <a:gd name="T89" fmla="*/ 26 h 75"/>
                <a:gd name="T90" fmla="*/ 88 w 109"/>
                <a:gd name="T91" fmla="*/ 16 h 75"/>
                <a:gd name="T92" fmla="*/ 80 w 109"/>
                <a:gd name="T93" fmla="*/ 11 h 75"/>
                <a:gd name="T94" fmla="*/ 70 w 109"/>
                <a:gd name="T95" fmla="*/ 4 h 75"/>
                <a:gd name="T96" fmla="*/ 72 w 109"/>
                <a:gd name="T97" fmla="*/ 0 h 7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9"/>
                <a:gd name="T148" fmla="*/ 0 h 75"/>
                <a:gd name="T149" fmla="*/ 109 w 109"/>
                <a:gd name="T150" fmla="*/ 75 h 7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9" h="75">
                  <a:moveTo>
                    <a:pt x="72" y="0"/>
                  </a:moveTo>
                  <a:lnTo>
                    <a:pt x="90" y="9"/>
                  </a:lnTo>
                  <a:lnTo>
                    <a:pt x="101" y="19"/>
                  </a:lnTo>
                  <a:lnTo>
                    <a:pt x="109" y="31"/>
                  </a:lnTo>
                  <a:lnTo>
                    <a:pt x="109" y="36"/>
                  </a:lnTo>
                  <a:lnTo>
                    <a:pt x="109" y="43"/>
                  </a:lnTo>
                  <a:lnTo>
                    <a:pt x="103" y="57"/>
                  </a:lnTo>
                  <a:lnTo>
                    <a:pt x="92" y="68"/>
                  </a:lnTo>
                  <a:lnTo>
                    <a:pt x="82" y="72"/>
                  </a:lnTo>
                  <a:lnTo>
                    <a:pt x="72" y="75"/>
                  </a:lnTo>
                  <a:lnTo>
                    <a:pt x="51" y="75"/>
                  </a:lnTo>
                  <a:lnTo>
                    <a:pt x="39" y="74"/>
                  </a:lnTo>
                  <a:lnTo>
                    <a:pt x="29" y="70"/>
                  </a:lnTo>
                  <a:lnTo>
                    <a:pt x="12" y="60"/>
                  </a:lnTo>
                  <a:lnTo>
                    <a:pt x="6" y="53"/>
                  </a:lnTo>
                  <a:lnTo>
                    <a:pt x="2" y="45"/>
                  </a:lnTo>
                  <a:lnTo>
                    <a:pt x="0" y="28"/>
                  </a:lnTo>
                  <a:lnTo>
                    <a:pt x="4" y="16"/>
                  </a:lnTo>
                  <a:lnTo>
                    <a:pt x="12" y="7"/>
                  </a:lnTo>
                  <a:lnTo>
                    <a:pt x="22" y="2"/>
                  </a:lnTo>
                  <a:lnTo>
                    <a:pt x="26" y="0"/>
                  </a:lnTo>
                  <a:lnTo>
                    <a:pt x="29" y="0"/>
                  </a:lnTo>
                  <a:lnTo>
                    <a:pt x="33" y="0"/>
                  </a:lnTo>
                  <a:lnTo>
                    <a:pt x="35" y="2"/>
                  </a:lnTo>
                  <a:lnTo>
                    <a:pt x="37" y="5"/>
                  </a:lnTo>
                  <a:lnTo>
                    <a:pt x="37" y="9"/>
                  </a:lnTo>
                  <a:lnTo>
                    <a:pt x="35" y="14"/>
                  </a:lnTo>
                  <a:lnTo>
                    <a:pt x="33" y="17"/>
                  </a:lnTo>
                  <a:lnTo>
                    <a:pt x="29" y="19"/>
                  </a:lnTo>
                  <a:lnTo>
                    <a:pt x="24" y="19"/>
                  </a:lnTo>
                  <a:lnTo>
                    <a:pt x="18" y="21"/>
                  </a:lnTo>
                  <a:lnTo>
                    <a:pt x="12" y="22"/>
                  </a:lnTo>
                  <a:lnTo>
                    <a:pt x="10" y="26"/>
                  </a:lnTo>
                  <a:lnTo>
                    <a:pt x="8" y="31"/>
                  </a:lnTo>
                  <a:lnTo>
                    <a:pt x="10" y="39"/>
                  </a:lnTo>
                  <a:lnTo>
                    <a:pt x="14" y="48"/>
                  </a:lnTo>
                  <a:lnTo>
                    <a:pt x="26" y="57"/>
                  </a:lnTo>
                  <a:lnTo>
                    <a:pt x="33" y="58"/>
                  </a:lnTo>
                  <a:lnTo>
                    <a:pt x="43" y="58"/>
                  </a:lnTo>
                  <a:lnTo>
                    <a:pt x="61" y="58"/>
                  </a:lnTo>
                  <a:lnTo>
                    <a:pt x="76" y="55"/>
                  </a:lnTo>
                  <a:lnTo>
                    <a:pt x="88" y="46"/>
                  </a:lnTo>
                  <a:lnTo>
                    <a:pt x="90" y="41"/>
                  </a:lnTo>
                  <a:lnTo>
                    <a:pt x="92" y="34"/>
                  </a:lnTo>
                  <a:lnTo>
                    <a:pt x="92" y="26"/>
                  </a:lnTo>
                  <a:lnTo>
                    <a:pt x="88" y="16"/>
                  </a:lnTo>
                  <a:lnTo>
                    <a:pt x="80" y="11"/>
                  </a:lnTo>
                  <a:lnTo>
                    <a:pt x="70" y="4"/>
                  </a:lnTo>
                  <a:lnTo>
                    <a:pt x="72" y="0"/>
                  </a:lnTo>
                  <a:close/>
                </a:path>
              </a:pathLst>
            </a:custGeom>
            <a:solidFill>
              <a:srgbClr val="000000"/>
            </a:solidFill>
            <a:ln w="9525">
              <a:solidFill>
                <a:srgbClr val="000000"/>
              </a:solidFill>
              <a:prstDash val="solid"/>
              <a:round/>
              <a:headEnd/>
              <a:tailEnd/>
            </a:ln>
          </p:spPr>
          <p:txBody>
            <a:bodyPr/>
            <a:lstStyle/>
            <a:p>
              <a:endParaRPr lang="en-US"/>
            </a:p>
          </p:txBody>
        </p:sp>
        <p:sp>
          <p:nvSpPr>
            <p:cNvPr id="26946" name="Freeform 445"/>
            <p:cNvSpPr>
              <a:spLocks/>
            </p:cNvSpPr>
            <p:nvPr/>
          </p:nvSpPr>
          <p:spPr bwMode="auto">
            <a:xfrm>
              <a:off x="922" y="1769"/>
              <a:ext cx="69" cy="27"/>
            </a:xfrm>
            <a:custGeom>
              <a:avLst/>
              <a:gdLst>
                <a:gd name="T0" fmla="*/ 0 w 138"/>
                <a:gd name="T1" fmla="*/ 17 h 53"/>
                <a:gd name="T2" fmla="*/ 33 w 138"/>
                <a:gd name="T3" fmla="*/ 20 h 53"/>
                <a:gd name="T4" fmla="*/ 37 w 138"/>
                <a:gd name="T5" fmla="*/ 0 h 53"/>
                <a:gd name="T6" fmla="*/ 45 w 138"/>
                <a:gd name="T7" fmla="*/ 2 h 53"/>
                <a:gd name="T8" fmla="*/ 41 w 138"/>
                <a:gd name="T9" fmla="*/ 22 h 53"/>
                <a:gd name="T10" fmla="*/ 107 w 138"/>
                <a:gd name="T11" fmla="*/ 30 h 53"/>
                <a:gd name="T12" fmla="*/ 117 w 138"/>
                <a:gd name="T13" fmla="*/ 30 h 53"/>
                <a:gd name="T14" fmla="*/ 120 w 138"/>
                <a:gd name="T15" fmla="*/ 29 h 53"/>
                <a:gd name="T16" fmla="*/ 124 w 138"/>
                <a:gd name="T17" fmla="*/ 27 h 53"/>
                <a:gd name="T18" fmla="*/ 126 w 138"/>
                <a:gd name="T19" fmla="*/ 24 h 53"/>
                <a:gd name="T20" fmla="*/ 126 w 138"/>
                <a:gd name="T21" fmla="*/ 20 h 53"/>
                <a:gd name="T22" fmla="*/ 124 w 138"/>
                <a:gd name="T23" fmla="*/ 17 h 53"/>
                <a:gd name="T24" fmla="*/ 122 w 138"/>
                <a:gd name="T25" fmla="*/ 13 h 53"/>
                <a:gd name="T26" fmla="*/ 118 w 138"/>
                <a:gd name="T27" fmla="*/ 10 h 53"/>
                <a:gd name="T28" fmla="*/ 118 w 138"/>
                <a:gd name="T29" fmla="*/ 7 h 53"/>
                <a:gd name="T30" fmla="*/ 128 w 138"/>
                <a:gd name="T31" fmla="*/ 12 h 53"/>
                <a:gd name="T32" fmla="*/ 134 w 138"/>
                <a:gd name="T33" fmla="*/ 19 h 53"/>
                <a:gd name="T34" fmla="*/ 138 w 138"/>
                <a:gd name="T35" fmla="*/ 25 h 53"/>
                <a:gd name="T36" fmla="*/ 138 w 138"/>
                <a:gd name="T37" fmla="*/ 32 h 53"/>
                <a:gd name="T38" fmla="*/ 136 w 138"/>
                <a:gd name="T39" fmla="*/ 37 h 53"/>
                <a:gd name="T40" fmla="*/ 134 w 138"/>
                <a:gd name="T41" fmla="*/ 41 h 53"/>
                <a:gd name="T42" fmla="*/ 130 w 138"/>
                <a:gd name="T43" fmla="*/ 44 h 53"/>
                <a:gd name="T44" fmla="*/ 124 w 138"/>
                <a:gd name="T45" fmla="*/ 46 h 53"/>
                <a:gd name="T46" fmla="*/ 117 w 138"/>
                <a:gd name="T47" fmla="*/ 48 h 53"/>
                <a:gd name="T48" fmla="*/ 107 w 138"/>
                <a:gd name="T49" fmla="*/ 46 h 53"/>
                <a:gd name="T50" fmla="*/ 39 w 138"/>
                <a:gd name="T51" fmla="*/ 37 h 53"/>
                <a:gd name="T52" fmla="*/ 37 w 138"/>
                <a:gd name="T53" fmla="*/ 53 h 53"/>
                <a:gd name="T54" fmla="*/ 33 w 138"/>
                <a:gd name="T55" fmla="*/ 53 h 53"/>
                <a:gd name="T56" fmla="*/ 29 w 138"/>
                <a:gd name="T57" fmla="*/ 46 h 53"/>
                <a:gd name="T58" fmla="*/ 25 w 138"/>
                <a:gd name="T59" fmla="*/ 39 h 53"/>
                <a:gd name="T60" fmla="*/ 21 w 138"/>
                <a:gd name="T61" fmla="*/ 34 h 53"/>
                <a:gd name="T62" fmla="*/ 13 w 138"/>
                <a:gd name="T63" fmla="*/ 29 h 53"/>
                <a:gd name="T64" fmla="*/ 8 w 138"/>
                <a:gd name="T65" fmla="*/ 25 h 53"/>
                <a:gd name="T66" fmla="*/ 0 w 138"/>
                <a:gd name="T67" fmla="*/ 20 h 53"/>
                <a:gd name="T68" fmla="*/ 0 w 138"/>
                <a:gd name="T69" fmla="*/ 17 h 5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8"/>
                <a:gd name="T106" fmla="*/ 0 h 53"/>
                <a:gd name="T107" fmla="*/ 138 w 138"/>
                <a:gd name="T108" fmla="*/ 53 h 5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8" h="53">
                  <a:moveTo>
                    <a:pt x="0" y="17"/>
                  </a:moveTo>
                  <a:lnTo>
                    <a:pt x="33" y="20"/>
                  </a:lnTo>
                  <a:lnTo>
                    <a:pt x="37" y="0"/>
                  </a:lnTo>
                  <a:lnTo>
                    <a:pt x="45" y="2"/>
                  </a:lnTo>
                  <a:lnTo>
                    <a:pt x="41" y="22"/>
                  </a:lnTo>
                  <a:lnTo>
                    <a:pt x="107" y="30"/>
                  </a:lnTo>
                  <a:lnTo>
                    <a:pt x="117" y="30"/>
                  </a:lnTo>
                  <a:lnTo>
                    <a:pt x="120" y="29"/>
                  </a:lnTo>
                  <a:lnTo>
                    <a:pt x="124" y="27"/>
                  </a:lnTo>
                  <a:lnTo>
                    <a:pt x="126" y="24"/>
                  </a:lnTo>
                  <a:lnTo>
                    <a:pt x="126" y="20"/>
                  </a:lnTo>
                  <a:lnTo>
                    <a:pt x="124" y="17"/>
                  </a:lnTo>
                  <a:lnTo>
                    <a:pt x="122" y="13"/>
                  </a:lnTo>
                  <a:lnTo>
                    <a:pt x="118" y="10"/>
                  </a:lnTo>
                  <a:lnTo>
                    <a:pt x="118" y="7"/>
                  </a:lnTo>
                  <a:lnTo>
                    <a:pt x="128" y="12"/>
                  </a:lnTo>
                  <a:lnTo>
                    <a:pt x="134" y="19"/>
                  </a:lnTo>
                  <a:lnTo>
                    <a:pt x="138" y="25"/>
                  </a:lnTo>
                  <a:lnTo>
                    <a:pt x="138" y="32"/>
                  </a:lnTo>
                  <a:lnTo>
                    <a:pt x="136" y="37"/>
                  </a:lnTo>
                  <a:lnTo>
                    <a:pt x="134" y="41"/>
                  </a:lnTo>
                  <a:lnTo>
                    <a:pt x="130" y="44"/>
                  </a:lnTo>
                  <a:lnTo>
                    <a:pt x="124" y="46"/>
                  </a:lnTo>
                  <a:lnTo>
                    <a:pt x="117" y="48"/>
                  </a:lnTo>
                  <a:lnTo>
                    <a:pt x="107" y="46"/>
                  </a:lnTo>
                  <a:lnTo>
                    <a:pt x="39" y="37"/>
                  </a:lnTo>
                  <a:lnTo>
                    <a:pt x="37" y="53"/>
                  </a:lnTo>
                  <a:lnTo>
                    <a:pt x="33" y="53"/>
                  </a:lnTo>
                  <a:lnTo>
                    <a:pt x="29" y="46"/>
                  </a:lnTo>
                  <a:lnTo>
                    <a:pt x="25" y="39"/>
                  </a:lnTo>
                  <a:lnTo>
                    <a:pt x="21" y="34"/>
                  </a:lnTo>
                  <a:lnTo>
                    <a:pt x="13" y="29"/>
                  </a:lnTo>
                  <a:lnTo>
                    <a:pt x="8" y="25"/>
                  </a:lnTo>
                  <a:lnTo>
                    <a:pt x="0" y="20"/>
                  </a:lnTo>
                  <a:lnTo>
                    <a:pt x="0" y="17"/>
                  </a:lnTo>
                  <a:close/>
                </a:path>
              </a:pathLst>
            </a:custGeom>
            <a:solidFill>
              <a:srgbClr val="000000"/>
            </a:solidFill>
            <a:ln w="9525">
              <a:solidFill>
                <a:srgbClr val="000000"/>
              </a:solidFill>
              <a:prstDash val="solid"/>
              <a:round/>
              <a:headEnd/>
              <a:tailEnd/>
            </a:ln>
          </p:spPr>
          <p:txBody>
            <a:bodyPr/>
            <a:lstStyle/>
            <a:p>
              <a:endParaRPr lang="en-US"/>
            </a:p>
          </p:txBody>
        </p:sp>
        <p:sp>
          <p:nvSpPr>
            <p:cNvPr id="26947" name="Freeform 446"/>
            <p:cNvSpPr>
              <a:spLocks noEditPoints="1"/>
            </p:cNvSpPr>
            <p:nvPr/>
          </p:nvSpPr>
          <p:spPr bwMode="auto">
            <a:xfrm>
              <a:off x="915" y="1746"/>
              <a:ext cx="81" cy="26"/>
            </a:xfrm>
            <a:custGeom>
              <a:avLst/>
              <a:gdLst>
                <a:gd name="T0" fmla="*/ 0 w 162"/>
                <a:gd name="T1" fmla="*/ 9 h 53"/>
                <a:gd name="T2" fmla="*/ 2 w 162"/>
                <a:gd name="T3" fmla="*/ 5 h 53"/>
                <a:gd name="T4" fmla="*/ 4 w 162"/>
                <a:gd name="T5" fmla="*/ 2 h 53"/>
                <a:gd name="T6" fmla="*/ 8 w 162"/>
                <a:gd name="T7" fmla="*/ 0 h 53"/>
                <a:gd name="T8" fmla="*/ 12 w 162"/>
                <a:gd name="T9" fmla="*/ 0 h 53"/>
                <a:gd name="T10" fmla="*/ 16 w 162"/>
                <a:gd name="T11" fmla="*/ 2 h 53"/>
                <a:gd name="T12" fmla="*/ 20 w 162"/>
                <a:gd name="T13" fmla="*/ 4 h 53"/>
                <a:gd name="T14" fmla="*/ 22 w 162"/>
                <a:gd name="T15" fmla="*/ 7 h 53"/>
                <a:gd name="T16" fmla="*/ 22 w 162"/>
                <a:gd name="T17" fmla="*/ 10 h 53"/>
                <a:gd name="T18" fmla="*/ 20 w 162"/>
                <a:gd name="T19" fmla="*/ 14 h 53"/>
                <a:gd name="T20" fmla="*/ 18 w 162"/>
                <a:gd name="T21" fmla="*/ 17 h 53"/>
                <a:gd name="T22" fmla="*/ 14 w 162"/>
                <a:gd name="T23" fmla="*/ 19 h 53"/>
                <a:gd name="T24" fmla="*/ 10 w 162"/>
                <a:gd name="T25" fmla="*/ 19 h 53"/>
                <a:gd name="T26" fmla="*/ 6 w 162"/>
                <a:gd name="T27" fmla="*/ 17 h 53"/>
                <a:gd name="T28" fmla="*/ 2 w 162"/>
                <a:gd name="T29" fmla="*/ 15 h 53"/>
                <a:gd name="T30" fmla="*/ 0 w 162"/>
                <a:gd name="T31" fmla="*/ 12 h 53"/>
                <a:gd name="T32" fmla="*/ 0 w 162"/>
                <a:gd name="T33" fmla="*/ 9 h 53"/>
                <a:gd name="T34" fmla="*/ 0 w 162"/>
                <a:gd name="T35" fmla="*/ 9 h 53"/>
                <a:gd name="T36" fmla="*/ 55 w 162"/>
                <a:gd name="T37" fmla="*/ 7 h 53"/>
                <a:gd name="T38" fmla="*/ 136 w 162"/>
                <a:gd name="T39" fmla="*/ 19 h 53"/>
                <a:gd name="T40" fmla="*/ 144 w 162"/>
                <a:gd name="T41" fmla="*/ 21 h 53"/>
                <a:gd name="T42" fmla="*/ 150 w 162"/>
                <a:gd name="T43" fmla="*/ 19 h 53"/>
                <a:gd name="T44" fmla="*/ 154 w 162"/>
                <a:gd name="T45" fmla="*/ 19 h 53"/>
                <a:gd name="T46" fmla="*/ 156 w 162"/>
                <a:gd name="T47" fmla="*/ 17 h 53"/>
                <a:gd name="T48" fmla="*/ 158 w 162"/>
                <a:gd name="T49" fmla="*/ 14 h 53"/>
                <a:gd name="T50" fmla="*/ 158 w 162"/>
                <a:gd name="T51" fmla="*/ 9 h 53"/>
                <a:gd name="T52" fmla="*/ 162 w 162"/>
                <a:gd name="T53" fmla="*/ 9 h 53"/>
                <a:gd name="T54" fmla="*/ 154 w 162"/>
                <a:gd name="T55" fmla="*/ 53 h 53"/>
                <a:gd name="T56" fmla="*/ 150 w 162"/>
                <a:gd name="T57" fmla="*/ 51 h 53"/>
                <a:gd name="T58" fmla="*/ 152 w 162"/>
                <a:gd name="T59" fmla="*/ 46 h 53"/>
                <a:gd name="T60" fmla="*/ 150 w 162"/>
                <a:gd name="T61" fmla="*/ 43 h 53"/>
                <a:gd name="T62" fmla="*/ 148 w 162"/>
                <a:gd name="T63" fmla="*/ 41 h 53"/>
                <a:gd name="T64" fmla="*/ 146 w 162"/>
                <a:gd name="T65" fmla="*/ 38 h 53"/>
                <a:gd name="T66" fmla="*/ 142 w 162"/>
                <a:gd name="T67" fmla="*/ 38 h 53"/>
                <a:gd name="T68" fmla="*/ 134 w 162"/>
                <a:gd name="T69" fmla="*/ 36 h 53"/>
                <a:gd name="T70" fmla="*/ 94 w 162"/>
                <a:gd name="T71" fmla="*/ 29 h 53"/>
                <a:gd name="T72" fmla="*/ 80 w 162"/>
                <a:gd name="T73" fmla="*/ 27 h 53"/>
                <a:gd name="T74" fmla="*/ 72 w 162"/>
                <a:gd name="T75" fmla="*/ 27 h 53"/>
                <a:gd name="T76" fmla="*/ 70 w 162"/>
                <a:gd name="T77" fmla="*/ 27 h 53"/>
                <a:gd name="T78" fmla="*/ 66 w 162"/>
                <a:gd name="T79" fmla="*/ 29 h 53"/>
                <a:gd name="T80" fmla="*/ 66 w 162"/>
                <a:gd name="T81" fmla="*/ 31 h 53"/>
                <a:gd name="T82" fmla="*/ 64 w 162"/>
                <a:gd name="T83" fmla="*/ 32 h 53"/>
                <a:gd name="T84" fmla="*/ 64 w 162"/>
                <a:gd name="T85" fmla="*/ 36 h 53"/>
                <a:gd name="T86" fmla="*/ 66 w 162"/>
                <a:gd name="T87" fmla="*/ 39 h 53"/>
                <a:gd name="T88" fmla="*/ 61 w 162"/>
                <a:gd name="T89" fmla="*/ 41 h 53"/>
                <a:gd name="T90" fmla="*/ 55 w 162"/>
                <a:gd name="T91" fmla="*/ 12 h 53"/>
                <a:gd name="T92" fmla="*/ 55 w 162"/>
                <a:gd name="T93" fmla="*/ 7 h 5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
                <a:gd name="T142" fmla="*/ 0 h 53"/>
                <a:gd name="T143" fmla="*/ 162 w 162"/>
                <a:gd name="T144" fmla="*/ 53 h 5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 h="53">
                  <a:moveTo>
                    <a:pt x="0" y="9"/>
                  </a:moveTo>
                  <a:lnTo>
                    <a:pt x="2" y="5"/>
                  </a:lnTo>
                  <a:lnTo>
                    <a:pt x="4" y="2"/>
                  </a:lnTo>
                  <a:lnTo>
                    <a:pt x="8" y="0"/>
                  </a:lnTo>
                  <a:lnTo>
                    <a:pt x="12" y="0"/>
                  </a:lnTo>
                  <a:lnTo>
                    <a:pt x="16" y="2"/>
                  </a:lnTo>
                  <a:lnTo>
                    <a:pt x="20" y="4"/>
                  </a:lnTo>
                  <a:lnTo>
                    <a:pt x="22" y="7"/>
                  </a:lnTo>
                  <a:lnTo>
                    <a:pt x="22" y="10"/>
                  </a:lnTo>
                  <a:lnTo>
                    <a:pt x="20" y="14"/>
                  </a:lnTo>
                  <a:lnTo>
                    <a:pt x="18" y="17"/>
                  </a:lnTo>
                  <a:lnTo>
                    <a:pt x="14" y="19"/>
                  </a:lnTo>
                  <a:lnTo>
                    <a:pt x="10" y="19"/>
                  </a:lnTo>
                  <a:lnTo>
                    <a:pt x="6" y="17"/>
                  </a:lnTo>
                  <a:lnTo>
                    <a:pt x="2" y="15"/>
                  </a:lnTo>
                  <a:lnTo>
                    <a:pt x="0" y="12"/>
                  </a:lnTo>
                  <a:lnTo>
                    <a:pt x="0" y="9"/>
                  </a:lnTo>
                  <a:close/>
                  <a:moveTo>
                    <a:pt x="55" y="7"/>
                  </a:moveTo>
                  <a:lnTo>
                    <a:pt x="136" y="19"/>
                  </a:lnTo>
                  <a:lnTo>
                    <a:pt x="144" y="21"/>
                  </a:lnTo>
                  <a:lnTo>
                    <a:pt x="150" y="19"/>
                  </a:lnTo>
                  <a:lnTo>
                    <a:pt x="154" y="19"/>
                  </a:lnTo>
                  <a:lnTo>
                    <a:pt x="156" y="17"/>
                  </a:lnTo>
                  <a:lnTo>
                    <a:pt x="158" y="14"/>
                  </a:lnTo>
                  <a:lnTo>
                    <a:pt x="158" y="9"/>
                  </a:lnTo>
                  <a:lnTo>
                    <a:pt x="162" y="9"/>
                  </a:lnTo>
                  <a:lnTo>
                    <a:pt x="154" y="53"/>
                  </a:lnTo>
                  <a:lnTo>
                    <a:pt x="150" y="51"/>
                  </a:lnTo>
                  <a:lnTo>
                    <a:pt x="152" y="46"/>
                  </a:lnTo>
                  <a:lnTo>
                    <a:pt x="150" y="43"/>
                  </a:lnTo>
                  <a:lnTo>
                    <a:pt x="148" y="41"/>
                  </a:lnTo>
                  <a:lnTo>
                    <a:pt x="146" y="38"/>
                  </a:lnTo>
                  <a:lnTo>
                    <a:pt x="142" y="38"/>
                  </a:lnTo>
                  <a:lnTo>
                    <a:pt x="134" y="36"/>
                  </a:lnTo>
                  <a:lnTo>
                    <a:pt x="94" y="29"/>
                  </a:lnTo>
                  <a:lnTo>
                    <a:pt x="80" y="27"/>
                  </a:lnTo>
                  <a:lnTo>
                    <a:pt x="72" y="27"/>
                  </a:lnTo>
                  <a:lnTo>
                    <a:pt x="70" y="27"/>
                  </a:lnTo>
                  <a:lnTo>
                    <a:pt x="66" y="29"/>
                  </a:lnTo>
                  <a:lnTo>
                    <a:pt x="66" y="31"/>
                  </a:lnTo>
                  <a:lnTo>
                    <a:pt x="64" y="32"/>
                  </a:lnTo>
                  <a:lnTo>
                    <a:pt x="64" y="36"/>
                  </a:lnTo>
                  <a:lnTo>
                    <a:pt x="66" y="39"/>
                  </a:lnTo>
                  <a:lnTo>
                    <a:pt x="61" y="41"/>
                  </a:lnTo>
                  <a:lnTo>
                    <a:pt x="55" y="12"/>
                  </a:lnTo>
                  <a:lnTo>
                    <a:pt x="55" y="7"/>
                  </a:lnTo>
                  <a:close/>
                </a:path>
              </a:pathLst>
            </a:custGeom>
            <a:solidFill>
              <a:srgbClr val="000000"/>
            </a:solidFill>
            <a:ln w="9525">
              <a:solidFill>
                <a:srgbClr val="000000"/>
              </a:solidFill>
              <a:prstDash val="solid"/>
              <a:round/>
              <a:headEnd/>
              <a:tailEnd/>
            </a:ln>
          </p:spPr>
          <p:txBody>
            <a:bodyPr/>
            <a:lstStyle/>
            <a:p>
              <a:endParaRPr lang="en-US"/>
            </a:p>
          </p:txBody>
        </p:sp>
        <p:sp>
          <p:nvSpPr>
            <p:cNvPr id="26948" name="Freeform 447"/>
            <p:cNvSpPr>
              <a:spLocks/>
            </p:cNvSpPr>
            <p:nvPr/>
          </p:nvSpPr>
          <p:spPr bwMode="auto">
            <a:xfrm>
              <a:off x="949" y="1702"/>
              <a:ext cx="55" cy="39"/>
            </a:xfrm>
            <a:custGeom>
              <a:avLst/>
              <a:gdLst>
                <a:gd name="T0" fmla="*/ 76 w 109"/>
                <a:gd name="T1" fmla="*/ 5 h 79"/>
                <a:gd name="T2" fmla="*/ 92 w 109"/>
                <a:gd name="T3" fmla="*/ 14 h 79"/>
                <a:gd name="T4" fmla="*/ 103 w 109"/>
                <a:gd name="T5" fmla="*/ 24 h 79"/>
                <a:gd name="T6" fmla="*/ 107 w 109"/>
                <a:gd name="T7" fmla="*/ 31 h 79"/>
                <a:gd name="T8" fmla="*/ 109 w 109"/>
                <a:gd name="T9" fmla="*/ 38 h 79"/>
                <a:gd name="T10" fmla="*/ 107 w 109"/>
                <a:gd name="T11" fmla="*/ 50 h 79"/>
                <a:gd name="T12" fmla="*/ 105 w 109"/>
                <a:gd name="T13" fmla="*/ 56 h 79"/>
                <a:gd name="T14" fmla="*/ 101 w 109"/>
                <a:gd name="T15" fmla="*/ 63 h 79"/>
                <a:gd name="T16" fmla="*/ 88 w 109"/>
                <a:gd name="T17" fmla="*/ 73 h 79"/>
                <a:gd name="T18" fmla="*/ 68 w 109"/>
                <a:gd name="T19" fmla="*/ 79 h 79"/>
                <a:gd name="T20" fmla="*/ 57 w 109"/>
                <a:gd name="T21" fmla="*/ 79 h 79"/>
                <a:gd name="T22" fmla="*/ 45 w 109"/>
                <a:gd name="T23" fmla="*/ 77 h 79"/>
                <a:gd name="T24" fmla="*/ 26 w 109"/>
                <a:gd name="T25" fmla="*/ 70 h 79"/>
                <a:gd name="T26" fmla="*/ 16 w 109"/>
                <a:gd name="T27" fmla="*/ 65 h 79"/>
                <a:gd name="T28" fmla="*/ 10 w 109"/>
                <a:gd name="T29" fmla="*/ 58 h 79"/>
                <a:gd name="T30" fmla="*/ 4 w 109"/>
                <a:gd name="T31" fmla="*/ 50 h 79"/>
                <a:gd name="T32" fmla="*/ 2 w 109"/>
                <a:gd name="T33" fmla="*/ 41 h 79"/>
                <a:gd name="T34" fmla="*/ 0 w 109"/>
                <a:gd name="T35" fmla="*/ 33 h 79"/>
                <a:gd name="T36" fmla="*/ 2 w 109"/>
                <a:gd name="T37" fmla="*/ 24 h 79"/>
                <a:gd name="T38" fmla="*/ 6 w 109"/>
                <a:gd name="T39" fmla="*/ 12 h 79"/>
                <a:gd name="T40" fmla="*/ 16 w 109"/>
                <a:gd name="T41" fmla="*/ 5 h 79"/>
                <a:gd name="T42" fmla="*/ 26 w 109"/>
                <a:gd name="T43" fmla="*/ 0 h 79"/>
                <a:gd name="T44" fmla="*/ 33 w 109"/>
                <a:gd name="T45" fmla="*/ 0 h 79"/>
                <a:gd name="T46" fmla="*/ 37 w 109"/>
                <a:gd name="T47" fmla="*/ 2 h 79"/>
                <a:gd name="T48" fmla="*/ 39 w 109"/>
                <a:gd name="T49" fmla="*/ 4 h 79"/>
                <a:gd name="T50" fmla="*/ 41 w 109"/>
                <a:gd name="T51" fmla="*/ 7 h 79"/>
                <a:gd name="T52" fmla="*/ 41 w 109"/>
                <a:gd name="T53" fmla="*/ 10 h 79"/>
                <a:gd name="T54" fmla="*/ 39 w 109"/>
                <a:gd name="T55" fmla="*/ 16 h 79"/>
                <a:gd name="T56" fmla="*/ 35 w 109"/>
                <a:gd name="T57" fmla="*/ 17 h 79"/>
                <a:gd name="T58" fmla="*/ 31 w 109"/>
                <a:gd name="T59" fmla="*/ 19 h 79"/>
                <a:gd name="T60" fmla="*/ 26 w 109"/>
                <a:gd name="T61" fmla="*/ 19 h 79"/>
                <a:gd name="T62" fmla="*/ 20 w 109"/>
                <a:gd name="T63" fmla="*/ 19 h 79"/>
                <a:gd name="T64" fmla="*/ 14 w 109"/>
                <a:gd name="T65" fmla="*/ 21 h 79"/>
                <a:gd name="T66" fmla="*/ 12 w 109"/>
                <a:gd name="T67" fmla="*/ 24 h 79"/>
                <a:gd name="T68" fmla="*/ 8 w 109"/>
                <a:gd name="T69" fmla="*/ 29 h 79"/>
                <a:gd name="T70" fmla="*/ 8 w 109"/>
                <a:gd name="T71" fmla="*/ 38 h 79"/>
                <a:gd name="T72" fmla="*/ 12 w 109"/>
                <a:gd name="T73" fmla="*/ 46 h 79"/>
                <a:gd name="T74" fmla="*/ 24 w 109"/>
                <a:gd name="T75" fmla="*/ 55 h 79"/>
                <a:gd name="T76" fmla="*/ 39 w 109"/>
                <a:gd name="T77" fmla="*/ 60 h 79"/>
                <a:gd name="T78" fmla="*/ 57 w 109"/>
                <a:gd name="T79" fmla="*/ 62 h 79"/>
                <a:gd name="T80" fmla="*/ 74 w 109"/>
                <a:gd name="T81" fmla="*/ 58 h 79"/>
                <a:gd name="T82" fmla="*/ 86 w 109"/>
                <a:gd name="T83" fmla="*/ 51 h 79"/>
                <a:gd name="T84" fmla="*/ 92 w 109"/>
                <a:gd name="T85" fmla="*/ 39 h 79"/>
                <a:gd name="T86" fmla="*/ 94 w 109"/>
                <a:gd name="T87" fmla="*/ 31 h 79"/>
                <a:gd name="T88" fmla="*/ 90 w 109"/>
                <a:gd name="T89" fmla="*/ 21 h 79"/>
                <a:gd name="T90" fmla="*/ 84 w 109"/>
                <a:gd name="T91" fmla="*/ 14 h 79"/>
                <a:gd name="T92" fmla="*/ 74 w 109"/>
                <a:gd name="T93" fmla="*/ 7 h 79"/>
                <a:gd name="T94" fmla="*/ 76 w 109"/>
                <a:gd name="T95" fmla="*/ 5 h 7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9"/>
                <a:gd name="T145" fmla="*/ 0 h 79"/>
                <a:gd name="T146" fmla="*/ 109 w 109"/>
                <a:gd name="T147" fmla="*/ 79 h 7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9" h="79">
                  <a:moveTo>
                    <a:pt x="76" y="5"/>
                  </a:moveTo>
                  <a:lnTo>
                    <a:pt x="92" y="14"/>
                  </a:lnTo>
                  <a:lnTo>
                    <a:pt x="103" y="24"/>
                  </a:lnTo>
                  <a:lnTo>
                    <a:pt x="107" y="31"/>
                  </a:lnTo>
                  <a:lnTo>
                    <a:pt x="109" y="38"/>
                  </a:lnTo>
                  <a:lnTo>
                    <a:pt x="107" y="50"/>
                  </a:lnTo>
                  <a:lnTo>
                    <a:pt x="105" y="56"/>
                  </a:lnTo>
                  <a:lnTo>
                    <a:pt x="101" y="63"/>
                  </a:lnTo>
                  <a:lnTo>
                    <a:pt x="88" y="73"/>
                  </a:lnTo>
                  <a:lnTo>
                    <a:pt x="68" y="79"/>
                  </a:lnTo>
                  <a:lnTo>
                    <a:pt x="57" y="79"/>
                  </a:lnTo>
                  <a:lnTo>
                    <a:pt x="45" y="77"/>
                  </a:lnTo>
                  <a:lnTo>
                    <a:pt x="26" y="70"/>
                  </a:lnTo>
                  <a:lnTo>
                    <a:pt x="16" y="65"/>
                  </a:lnTo>
                  <a:lnTo>
                    <a:pt x="10" y="58"/>
                  </a:lnTo>
                  <a:lnTo>
                    <a:pt x="4" y="50"/>
                  </a:lnTo>
                  <a:lnTo>
                    <a:pt x="2" y="41"/>
                  </a:lnTo>
                  <a:lnTo>
                    <a:pt x="0" y="33"/>
                  </a:lnTo>
                  <a:lnTo>
                    <a:pt x="2" y="24"/>
                  </a:lnTo>
                  <a:lnTo>
                    <a:pt x="6" y="12"/>
                  </a:lnTo>
                  <a:lnTo>
                    <a:pt x="16" y="5"/>
                  </a:lnTo>
                  <a:lnTo>
                    <a:pt x="26" y="0"/>
                  </a:lnTo>
                  <a:lnTo>
                    <a:pt x="33" y="0"/>
                  </a:lnTo>
                  <a:lnTo>
                    <a:pt x="37" y="2"/>
                  </a:lnTo>
                  <a:lnTo>
                    <a:pt x="39" y="4"/>
                  </a:lnTo>
                  <a:lnTo>
                    <a:pt x="41" y="7"/>
                  </a:lnTo>
                  <a:lnTo>
                    <a:pt x="41" y="10"/>
                  </a:lnTo>
                  <a:lnTo>
                    <a:pt x="39" y="16"/>
                  </a:lnTo>
                  <a:lnTo>
                    <a:pt x="35" y="17"/>
                  </a:lnTo>
                  <a:lnTo>
                    <a:pt x="31" y="19"/>
                  </a:lnTo>
                  <a:lnTo>
                    <a:pt x="26" y="19"/>
                  </a:lnTo>
                  <a:lnTo>
                    <a:pt x="20" y="19"/>
                  </a:lnTo>
                  <a:lnTo>
                    <a:pt x="14" y="21"/>
                  </a:lnTo>
                  <a:lnTo>
                    <a:pt x="12" y="24"/>
                  </a:lnTo>
                  <a:lnTo>
                    <a:pt x="8" y="29"/>
                  </a:lnTo>
                  <a:lnTo>
                    <a:pt x="8" y="38"/>
                  </a:lnTo>
                  <a:lnTo>
                    <a:pt x="12" y="46"/>
                  </a:lnTo>
                  <a:lnTo>
                    <a:pt x="24" y="55"/>
                  </a:lnTo>
                  <a:lnTo>
                    <a:pt x="39" y="60"/>
                  </a:lnTo>
                  <a:lnTo>
                    <a:pt x="57" y="62"/>
                  </a:lnTo>
                  <a:lnTo>
                    <a:pt x="74" y="58"/>
                  </a:lnTo>
                  <a:lnTo>
                    <a:pt x="86" y="51"/>
                  </a:lnTo>
                  <a:lnTo>
                    <a:pt x="92" y="39"/>
                  </a:lnTo>
                  <a:lnTo>
                    <a:pt x="94" y="31"/>
                  </a:lnTo>
                  <a:lnTo>
                    <a:pt x="90" y="21"/>
                  </a:lnTo>
                  <a:lnTo>
                    <a:pt x="84" y="14"/>
                  </a:lnTo>
                  <a:lnTo>
                    <a:pt x="74" y="7"/>
                  </a:lnTo>
                  <a:lnTo>
                    <a:pt x="76" y="5"/>
                  </a:lnTo>
                  <a:close/>
                </a:path>
              </a:pathLst>
            </a:custGeom>
            <a:solidFill>
              <a:srgbClr val="000000"/>
            </a:solidFill>
            <a:ln w="9525">
              <a:solidFill>
                <a:srgbClr val="000000"/>
              </a:solidFill>
              <a:prstDash val="solid"/>
              <a:round/>
              <a:headEnd/>
              <a:tailEnd/>
            </a:ln>
          </p:spPr>
          <p:txBody>
            <a:bodyPr/>
            <a:lstStyle/>
            <a:p>
              <a:endParaRPr lang="en-US"/>
            </a:p>
          </p:txBody>
        </p:sp>
        <p:sp>
          <p:nvSpPr>
            <p:cNvPr id="26949" name="Freeform 448"/>
            <p:cNvSpPr>
              <a:spLocks noEditPoints="1"/>
            </p:cNvSpPr>
            <p:nvPr/>
          </p:nvSpPr>
          <p:spPr bwMode="auto">
            <a:xfrm>
              <a:off x="964" y="1659"/>
              <a:ext cx="53" cy="41"/>
            </a:xfrm>
            <a:custGeom>
              <a:avLst/>
              <a:gdLst>
                <a:gd name="T0" fmla="*/ 30 w 107"/>
                <a:gd name="T1" fmla="*/ 62 h 84"/>
                <a:gd name="T2" fmla="*/ 51 w 107"/>
                <a:gd name="T3" fmla="*/ 67 h 84"/>
                <a:gd name="T4" fmla="*/ 61 w 107"/>
                <a:gd name="T5" fmla="*/ 67 h 84"/>
                <a:gd name="T6" fmla="*/ 68 w 107"/>
                <a:gd name="T7" fmla="*/ 65 h 84"/>
                <a:gd name="T8" fmla="*/ 82 w 107"/>
                <a:gd name="T9" fmla="*/ 58 h 84"/>
                <a:gd name="T10" fmla="*/ 90 w 107"/>
                <a:gd name="T11" fmla="*/ 48 h 84"/>
                <a:gd name="T12" fmla="*/ 94 w 107"/>
                <a:gd name="T13" fmla="*/ 41 h 84"/>
                <a:gd name="T14" fmla="*/ 94 w 107"/>
                <a:gd name="T15" fmla="*/ 33 h 84"/>
                <a:gd name="T16" fmla="*/ 90 w 107"/>
                <a:gd name="T17" fmla="*/ 24 h 84"/>
                <a:gd name="T18" fmla="*/ 80 w 107"/>
                <a:gd name="T19" fmla="*/ 16 h 84"/>
                <a:gd name="T20" fmla="*/ 84 w 107"/>
                <a:gd name="T21" fmla="*/ 14 h 84"/>
                <a:gd name="T22" fmla="*/ 96 w 107"/>
                <a:gd name="T23" fmla="*/ 22 h 84"/>
                <a:gd name="T24" fmla="*/ 103 w 107"/>
                <a:gd name="T25" fmla="*/ 34 h 84"/>
                <a:gd name="T26" fmla="*/ 107 w 107"/>
                <a:gd name="T27" fmla="*/ 41 h 84"/>
                <a:gd name="T28" fmla="*/ 107 w 107"/>
                <a:gd name="T29" fmla="*/ 48 h 84"/>
                <a:gd name="T30" fmla="*/ 107 w 107"/>
                <a:gd name="T31" fmla="*/ 55 h 84"/>
                <a:gd name="T32" fmla="*/ 103 w 107"/>
                <a:gd name="T33" fmla="*/ 62 h 84"/>
                <a:gd name="T34" fmla="*/ 100 w 107"/>
                <a:gd name="T35" fmla="*/ 68 h 84"/>
                <a:gd name="T36" fmla="*/ 94 w 107"/>
                <a:gd name="T37" fmla="*/ 75 h 84"/>
                <a:gd name="T38" fmla="*/ 78 w 107"/>
                <a:gd name="T39" fmla="*/ 82 h 84"/>
                <a:gd name="T40" fmla="*/ 68 w 107"/>
                <a:gd name="T41" fmla="*/ 84 h 84"/>
                <a:gd name="T42" fmla="*/ 59 w 107"/>
                <a:gd name="T43" fmla="*/ 84 h 84"/>
                <a:gd name="T44" fmla="*/ 47 w 107"/>
                <a:gd name="T45" fmla="*/ 82 h 84"/>
                <a:gd name="T46" fmla="*/ 37 w 107"/>
                <a:gd name="T47" fmla="*/ 79 h 84"/>
                <a:gd name="T48" fmla="*/ 26 w 107"/>
                <a:gd name="T49" fmla="*/ 74 h 84"/>
                <a:gd name="T50" fmla="*/ 16 w 107"/>
                <a:gd name="T51" fmla="*/ 67 h 84"/>
                <a:gd name="T52" fmla="*/ 10 w 107"/>
                <a:gd name="T53" fmla="*/ 60 h 84"/>
                <a:gd name="T54" fmla="*/ 4 w 107"/>
                <a:gd name="T55" fmla="*/ 53 h 84"/>
                <a:gd name="T56" fmla="*/ 0 w 107"/>
                <a:gd name="T57" fmla="*/ 45 h 84"/>
                <a:gd name="T58" fmla="*/ 0 w 107"/>
                <a:gd name="T59" fmla="*/ 38 h 84"/>
                <a:gd name="T60" fmla="*/ 0 w 107"/>
                <a:gd name="T61" fmla="*/ 29 h 84"/>
                <a:gd name="T62" fmla="*/ 4 w 107"/>
                <a:gd name="T63" fmla="*/ 21 h 84"/>
                <a:gd name="T64" fmla="*/ 8 w 107"/>
                <a:gd name="T65" fmla="*/ 14 h 84"/>
                <a:gd name="T66" fmla="*/ 14 w 107"/>
                <a:gd name="T67" fmla="*/ 9 h 84"/>
                <a:gd name="T68" fmla="*/ 28 w 107"/>
                <a:gd name="T69" fmla="*/ 2 h 84"/>
                <a:gd name="T70" fmla="*/ 43 w 107"/>
                <a:gd name="T71" fmla="*/ 0 h 84"/>
                <a:gd name="T72" fmla="*/ 51 w 107"/>
                <a:gd name="T73" fmla="*/ 0 h 84"/>
                <a:gd name="T74" fmla="*/ 59 w 107"/>
                <a:gd name="T75" fmla="*/ 4 h 84"/>
                <a:gd name="T76" fmla="*/ 30 w 107"/>
                <a:gd name="T77" fmla="*/ 62 h 84"/>
                <a:gd name="T78" fmla="*/ 24 w 107"/>
                <a:gd name="T79" fmla="*/ 58 h 84"/>
                <a:gd name="T80" fmla="*/ 43 w 107"/>
                <a:gd name="T81" fmla="*/ 21 h 84"/>
                <a:gd name="T82" fmla="*/ 35 w 107"/>
                <a:gd name="T83" fmla="*/ 19 h 84"/>
                <a:gd name="T84" fmla="*/ 30 w 107"/>
                <a:gd name="T85" fmla="*/ 17 h 84"/>
                <a:gd name="T86" fmla="*/ 24 w 107"/>
                <a:gd name="T87" fmla="*/ 19 h 84"/>
                <a:gd name="T88" fmla="*/ 18 w 107"/>
                <a:gd name="T89" fmla="*/ 21 h 84"/>
                <a:gd name="T90" fmla="*/ 14 w 107"/>
                <a:gd name="T91" fmla="*/ 24 h 84"/>
                <a:gd name="T92" fmla="*/ 10 w 107"/>
                <a:gd name="T93" fmla="*/ 29 h 84"/>
                <a:gd name="T94" fmla="*/ 8 w 107"/>
                <a:gd name="T95" fmla="*/ 36 h 84"/>
                <a:gd name="T96" fmla="*/ 10 w 107"/>
                <a:gd name="T97" fmla="*/ 45 h 84"/>
                <a:gd name="T98" fmla="*/ 14 w 107"/>
                <a:gd name="T99" fmla="*/ 51 h 84"/>
                <a:gd name="T100" fmla="*/ 24 w 107"/>
                <a:gd name="T101" fmla="*/ 58 h 84"/>
                <a:gd name="T102" fmla="*/ 24 w 107"/>
                <a:gd name="T103" fmla="*/ 58 h 8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7"/>
                <a:gd name="T157" fmla="*/ 0 h 84"/>
                <a:gd name="T158" fmla="*/ 107 w 107"/>
                <a:gd name="T159" fmla="*/ 84 h 8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7" h="84">
                  <a:moveTo>
                    <a:pt x="30" y="62"/>
                  </a:moveTo>
                  <a:lnTo>
                    <a:pt x="51" y="67"/>
                  </a:lnTo>
                  <a:lnTo>
                    <a:pt x="61" y="67"/>
                  </a:lnTo>
                  <a:lnTo>
                    <a:pt x="68" y="65"/>
                  </a:lnTo>
                  <a:lnTo>
                    <a:pt x="82" y="58"/>
                  </a:lnTo>
                  <a:lnTo>
                    <a:pt x="90" y="48"/>
                  </a:lnTo>
                  <a:lnTo>
                    <a:pt x="94" y="41"/>
                  </a:lnTo>
                  <a:lnTo>
                    <a:pt x="94" y="33"/>
                  </a:lnTo>
                  <a:lnTo>
                    <a:pt x="90" y="24"/>
                  </a:lnTo>
                  <a:lnTo>
                    <a:pt x="80" y="16"/>
                  </a:lnTo>
                  <a:lnTo>
                    <a:pt x="84" y="14"/>
                  </a:lnTo>
                  <a:lnTo>
                    <a:pt x="96" y="22"/>
                  </a:lnTo>
                  <a:lnTo>
                    <a:pt x="103" y="34"/>
                  </a:lnTo>
                  <a:lnTo>
                    <a:pt x="107" y="41"/>
                  </a:lnTo>
                  <a:lnTo>
                    <a:pt x="107" y="48"/>
                  </a:lnTo>
                  <a:lnTo>
                    <a:pt x="107" y="55"/>
                  </a:lnTo>
                  <a:lnTo>
                    <a:pt x="103" y="62"/>
                  </a:lnTo>
                  <a:lnTo>
                    <a:pt x="100" y="68"/>
                  </a:lnTo>
                  <a:lnTo>
                    <a:pt x="94" y="75"/>
                  </a:lnTo>
                  <a:lnTo>
                    <a:pt x="78" y="82"/>
                  </a:lnTo>
                  <a:lnTo>
                    <a:pt x="68" y="84"/>
                  </a:lnTo>
                  <a:lnTo>
                    <a:pt x="59" y="84"/>
                  </a:lnTo>
                  <a:lnTo>
                    <a:pt x="47" y="82"/>
                  </a:lnTo>
                  <a:lnTo>
                    <a:pt x="37" y="79"/>
                  </a:lnTo>
                  <a:lnTo>
                    <a:pt x="26" y="74"/>
                  </a:lnTo>
                  <a:lnTo>
                    <a:pt x="16" y="67"/>
                  </a:lnTo>
                  <a:lnTo>
                    <a:pt x="10" y="60"/>
                  </a:lnTo>
                  <a:lnTo>
                    <a:pt x="4" y="53"/>
                  </a:lnTo>
                  <a:lnTo>
                    <a:pt x="0" y="45"/>
                  </a:lnTo>
                  <a:lnTo>
                    <a:pt x="0" y="38"/>
                  </a:lnTo>
                  <a:lnTo>
                    <a:pt x="0" y="29"/>
                  </a:lnTo>
                  <a:lnTo>
                    <a:pt x="4" y="21"/>
                  </a:lnTo>
                  <a:lnTo>
                    <a:pt x="8" y="14"/>
                  </a:lnTo>
                  <a:lnTo>
                    <a:pt x="14" y="9"/>
                  </a:lnTo>
                  <a:lnTo>
                    <a:pt x="28" y="2"/>
                  </a:lnTo>
                  <a:lnTo>
                    <a:pt x="43" y="0"/>
                  </a:lnTo>
                  <a:lnTo>
                    <a:pt x="51" y="0"/>
                  </a:lnTo>
                  <a:lnTo>
                    <a:pt x="59" y="4"/>
                  </a:lnTo>
                  <a:lnTo>
                    <a:pt x="30" y="62"/>
                  </a:lnTo>
                  <a:close/>
                  <a:moveTo>
                    <a:pt x="24" y="58"/>
                  </a:moveTo>
                  <a:lnTo>
                    <a:pt x="43" y="21"/>
                  </a:lnTo>
                  <a:lnTo>
                    <a:pt x="35" y="19"/>
                  </a:lnTo>
                  <a:lnTo>
                    <a:pt x="30" y="17"/>
                  </a:lnTo>
                  <a:lnTo>
                    <a:pt x="24" y="19"/>
                  </a:lnTo>
                  <a:lnTo>
                    <a:pt x="18" y="21"/>
                  </a:lnTo>
                  <a:lnTo>
                    <a:pt x="14" y="24"/>
                  </a:lnTo>
                  <a:lnTo>
                    <a:pt x="10" y="29"/>
                  </a:lnTo>
                  <a:lnTo>
                    <a:pt x="8" y="36"/>
                  </a:lnTo>
                  <a:lnTo>
                    <a:pt x="10" y="45"/>
                  </a:lnTo>
                  <a:lnTo>
                    <a:pt x="14" y="51"/>
                  </a:lnTo>
                  <a:lnTo>
                    <a:pt x="24" y="58"/>
                  </a:lnTo>
                  <a:close/>
                </a:path>
              </a:pathLst>
            </a:custGeom>
            <a:solidFill>
              <a:srgbClr val="000000"/>
            </a:solidFill>
            <a:ln w="9525">
              <a:solidFill>
                <a:srgbClr val="000000"/>
              </a:solidFill>
              <a:prstDash val="solid"/>
              <a:round/>
              <a:headEnd/>
              <a:tailEnd/>
            </a:ln>
          </p:spPr>
          <p:txBody>
            <a:bodyPr/>
            <a:lstStyle/>
            <a:p>
              <a:endParaRPr lang="en-US"/>
            </a:p>
          </p:txBody>
        </p:sp>
      </p:grpSp>
      <p:grpSp>
        <p:nvGrpSpPr>
          <p:cNvPr id="15" name="Group 449"/>
          <p:cNvGrpSpPr>
            <a:grpSpLocks/>
          </p:cNvGrpSpPr>
          <p:nvPr/>
        </p:nvGrpSpPr>
        <p:grpSpPr bwMode="auto">
          <a:xfrm>
            <a:off x="1598613" y="3200400"/>
            <a:ext cx="2198687" cy="95250"/>
            <a:chOff x="1007" y="2016"/>
            <a:chExt cx="1385" cy="60"/>
          </a:xfrm>
        </p:grpSpPr>
        <p:sp>
          <p:nvSpPr>
            <p:cNvPr id="26926" name="Line 450"/>
            <p:cNvSpPr>
              <a:spLocks noChangeShapeType="1"/>
            </p:cNvSpPr>
            <p:nvPr/>
          </p:nvSpPr>
          <p:spPr bwMode="auto">
            <a:xfrm flipH="1">
              <a:off x="1073" y="2046"/>
              <a:ext cx="1319" cy="1"/>
            </a:xfrm>
            <a:prstGeom prst="line">
              <a:avLst/>
            </a:prstGeom>
            <a:noFill/>
            <a:ln w="12700">
              <a:solidFill>
                <a:srgbClr val="000000"/>
              </a:solidFill>
              <a:round/>
              <a:headEnd/>
              <a:tailEnd/>
            </a:ln>
          </p:spPr>
          <p:txBody>
            <a:bodyPr/>
            <a:lstStyle/>
            <a:p>
              <a:endParaRPr lang="en-US"/>
            </a:p>
          </p:txBody>
        </p:sp>
        <p:sp>
          <p:nvSpPr>
            <p:cNvPr id="26927" name="Freeform 451"/>
            <p:cNvSpPr>
              <a:spLocks/>
            </p:cNvSpPr>
            <p:nvPr/>
          </p:nvSpPr>
          <p:spPr bwMode="auto">
            <a:xfrm>
              <a:off x="1007" y="2016"/>
              <a:ext cx="69" cy="60"/>
            </a:xfrm>
            <a:custGeom>
              <a:avLst/>
              <a:gdLst>
                <a:gd name="T0" fmla="*/ 136 w 136"/>
                <a:gd name="T1" fmla="*/ 0 h 121"/>
                <a:gd name="T2" fmla="*/ 0 w 136"/>
                <a:gd name="T3" fmla="*/ 62 h 121"/>
                <a:gd name="T4" fmla="*/ 136 w 136"/>
                <a:gd name="T5" fmla="*/ 121 h 121"/>
                <a:gd name="T6" fmla="*/ 136 w 136"/>
                <a:gd name="T7" fmla="*/ 0 h 121"/>
                <a:gd name="T8" fmla="*/ 0 60000 65536"/>
                <a:gd name="T9" fmla="*/ 0 60000 65536"/>
                <a:gd name="T10" fmla="*/ 0 60000 65536"/>
                <a:gd name="T11" fmla="*/ 0 60000 65536"/>
                <a:gd name="T12" fmla="*/ 0 w 136"/>
                <a:gd name="T13" fmla="*/ 0 h 121"/>
                <a:gd name="T14" fmla="*/ 136 w 136"/>
                <a:gd name="T15" fmla="*/ 121 h 121"/>
              </a:gdLst>
              <a:ahLst/>
              <a:cxnLst>
                <a:cxn ang="T8">
                  <a:pos x="T0" y="T1"/>
                </a:cxn>
                <a:cxn ang="T9">
                  <a:pos x="T2" y="T3"/>
                </a:cxn>
                <a:cxn ang="T10">
                  <a:pos x="T4" y="T5"/>
                </a:cxn>
                <a:cxn ang="T11">
                  <a:pos x="T6" y="T7"/>
                </a:cxn>
              </a:cxnLst>
              <a:rect l="T12" t="T13" r="T14" b="T15"/>
              <a:pathLst>
                <a:path w="136" h="121">
                  <a:moveTo>
                    <a:pt x="136" y="0"/>
                  </a:moveTo>
                  <a:lnTo>
                    <a:pt x="0" y="62"/>
                  </a:lnTo>
                  <a:lnTo>
                    <a:pt x="136" y="121"/>
                  </a:lnTo>
                  <a:lnTo>
                    <a:pt x="136" y="0"/>
                  </a:lnTo>
                  <a:close/>
                </a:path>
              </a:pathLst>
            </a:custGeom>
            <a:solidFill>
              <a:srgbClr val="000000"/>
            </a:solidFill>
            <a:ln w="9525">
              <a:noFill/>
              <a:round/>
              <a:headEnd/>
              <a:tailEnd/>
            </a:ln>
          </p:spPr>
          <p:txBody>
            <a:bodyPr/>
            <a:lstStyle/>
            <a:p>
              <a:endParaRPr lang="en-US"/>
            </a:p>
          </p:txBody>
        </p:sp>
      </p:grpSp>
      <p:sp>
        <p:nvSpPr>
          <p:cNvPr id="26907" name="Rectangle 452"/>
          <p:cNvSpPr>
            <a:spLocks noChangeArrowheads="1"/>
          </p:cNvSpPr>
          <p:nvPr/>
        </p:nvSpPr>
        <p:spPr bwMode="auto">
          <a:xfrm>
            <a:off x="2986088" y="2487613"/>
            <a:ext cx="1460500" cy="103187"/>
          </a:xfrm>
          <a:prstGeom prst="rect">
            <a:avLst/>
          </a:prstGeom>
          <a:noFill/>
          <a:ln w="9525">
            <a:noFill/>
            <a:miter lim="800000"/>
            <a:headEnd/>
            <a:tailEnd/>
          </a:ln>
        </p:spPr>
        <p:txBody>
          <a:bodyPr/>
          <a:lstStyle/>
          <a:p>
            <a:endParaRPr lang="ar-SA"/>
          </a:p>
        </p:txBody>
      </p:sp>
      <p:sp>
        <p:nvSpPr>
          <p:cNvPr id="26908" name="Rectangle 453"/>
          <p:cNvSpPr>
            <a:spLocks noChangeArrowheads="1"/>
          </p:cNvSpPr>
          <p:nvPr/>
        </p:nvSpPr>
        <p:spPr bwMode="auto">
          <a:xfrm>
            <a:off x="2986088" y="2487613"/>
            <a:ext cx="527050" cy="139700"/>
          </a:xfrm>
          <a:prstGeom prst="rect">
            <a:avLst/>
          </a:prstGeom>
          <a:noFill/>
          <a:ln w="9525">
            <a:noFill/>
            <a:miter lim="800000"/>
            <a:headEnd/>
            <a:tailEnd/>
          </a:ln>
        </p:spPr>
        <p:txBody>
          <a:bodyPr wrap="none" lIns="0" tIns="0" rIns="0" bIns="0">
            <a:spAutoFit/>
          </a:bodyPr>
          <a:lstStyle/>
          <a:p>
            <a:pPr algn="r"/>
            <a:r>
              <a:rPr kumimoji="1" lang="en-US" sz="800">
                <a:solidFill>
                  <a:srgbClr val="000000"/>
                </a:solidFill>
              </a:rPr>
              <a:t>Document</a:t>
            </a:r>
            <a:endParaRPr kumimoji="1" lang="en-US"/>
          </a:p>
        </p:txBody>
      </p:sp>
      <p:sp>
        <p:nvSpPr>
          <p:cNvPr id="26909" name="Rectangle 454"/>
          <p:cNvSpPr>
            <a:spLocks noChangeArrowheads="1"/>
          </p:cNvSpPr>
          <p:nvPr/>
        </p:nvSpPr>
        <p:spPr bwMode="auto">
          <a:xfrm>
            <a:off x="3468688" y="2457450"/>
            <a:ext cx="103187" cy="192088"/>
          </a:xfrm>
          <a:prstGeom prst="rect">
            <a:avLst/>
          </a:prstGeom>
          <a:noFill/>
          <a:ln w="9525">
            <a:noFill/>
            <a:miter lim="800000"/>
            <a:headEnd/>
            <a:tailEnd/>
          </a:ln>
        </p:spPr>
        <p:txBody>
          <a:bodyPr wrap="none" lIns="0" tIns="0" rIns="0" bIns="0">
            <a:spAutoFit/>
          </a:bodyPr>
          <a:lstStyle/>
          <a:p>
            <a:pPr algn="r"/>
            <a:r>
              <a:rPr kumimoji="1" lang="en-US" sz="1100">
                <a:solidFill>
                  <a:srgbClr val="000000"/>
                </a:solidFill>
              </a:rPr>
              <a:t> </a:t>
            </a:r>
            <a:endParaRPr kumimoji="1" lang="en-US"/>
          </a:p>
        </p:txBody>
      </p:sp>
      <p:grpSp>
        <p:nvGrpSpPr>
          <p:cNvPr id="16" name="Group 455"/>
          <p:cNvGrpSpPr>
            <a:grpSpLocks/>
          </p:cNvGrpSpPr>
          <p:nvPr/>
        </p:nvGrpSpPr>
        <p:grpSpPr bwMode="auto">
          <a:xfrm>
            <a:off x="2244725" y="1363663"/>
            <a:ext cx="890588" cy="655637"/>
            <a:chOff x="1414" y="859"/>
            <a:chExt cx="561" cy="413"/>
          </a:xfrm>
        </p:grpSpPr>
        <p:sp>
          <p:nvSpPr>
            <p:cNvPr id="26914" name="Freeform 456"/>
            <p:cNvSpPr>
              <a:spLocks/>
            </p:cNvSpPr>
            <p:nvPr/>
          </p:nvSpPr>
          <p:spPr bwMode="auto">
            <a:xfrm>
              <a:off x="1414" y="1197"/>
              <a:ext cx="82" cy="75"/>
            </a:xfrm>
            <a:custGeom>
              <a:avLst/>
              <a:gdLst>
                <a:gd name="T0" fmla="*/ 33 w 165"/>
                <a:gd name="T1" fmla="*/ 0 h 150"/>
                <a:gd name="T2" fmla="*/ 83 w 165"/>
                <a:gd name="T3" fmla="*/ 19 h 150"/>
                <a:gd name="T4" fmla="*/ 81 w 165"/>
                <a:gd name="T5" fmla="*/ 23 h 150"/>
                <a:gd name="T6" fmla="*/ 70 w 165"/>
                <a:gd name="T7" fmla="*/ 21 h 150"/>
                <a:gd name="T8" fmla="*/ 58 w 165"/>
                <a:gd name="T9" fmla="*/ 21 h 150"/>
                <a:gd name="T10" fmla="*/ 40 w 165"/>
                <a:gd name="T11" fmla="*/ 24 h 150"/>
                <a:gd name="T12" fmla="*/ 27 w 165"/>
                <a:gd name="T13" fmla="*/ 33 h 150"/>
                <a:gd name="T14" fmla="*/ 21 w 165"/>
                <a:gd name="T15" fmla="*/ 40 h 150"/>
                <a:gd name="T16" fmla="*/ 17 w 165"/>
                <a:gd name="T17" fmla="*/ 46 h 150"/>
                <a:gd name="T18" fmla="*/ 11 w 165"/>
                <a:gd name="T19" fmla="*/ 60 h 150"/>
                <a:gd name="T20" fmla="*/ 11 w 165"/>
                <a:gd name="T21" fmla="*/ 72 h 150"/>
                <a:gd name="T22" fmla="*/ 13 w 165"/>
                <a:gd name="T23" fmla="*/ 79 h 150"/>
                <a:gd name="T24" fmla="*/ 15 w 165"/>
                <a:gd name="T25" fmla="*/ 86 h 150"/>
                <a:gd name="T26" fmla="*/ 25 w 165"/>
                <a:gd name="T27" fmla="*/ 98 h 150"/>
                <a:gd name="T28" fmla="*/ 40 w 165"/>
                <a:gd name="T29" fmla="*/ 110 h 150"/>
                <a:gd name="T30" fmla="*/ 60 w 165"/>
                <a:gd name="T31" fmla="*/ 120 h 150"/>
                <a:gd name="T32" fmla="*/ 79 w 165"/>
                <a:gd name="T33" fmla="*/ 128 h 150"/>
                <a:gd name="T34" fmla="*/ 97 w 165"/>
                <a:gd name="T35" fmla="*/ 130 h 150"/>
                <a:gd name="T36" fmla="*/ 114 w 165"/>
                <a:gd name="T37" fmla="*/ 128 h 150"/>
                <a:gd name="T38" fmla="*/ 128 w 165"/>
                <a:gd name="T39" fmla="*/ 123 h 150"/>
                <a:gd name="T40" fmla="*/ 141 w 165"/>
                <a:gd name="T41" fmla="*/ 115 h 150"/>
                <a:gd name="T42" fmla="*/ 151 w 165"/>
                <a:gd name="T43" fmla="*/ 101 h 150"/>
                <a:gd name="T44" fmla="*/ 155 w 165"/>
                <a:gd name="T45" fmla="*/ 89 h 150"/>
                <a:gd name="T46" fmla="*/ 157 w 165"/>
                <a:gd name="T47" fmla="*/ 77 h 150"/>
                <a:gd name="T48" fmla="*/ 155 w 165"/>
                <a:gd name="T49" fmla="*/ 64 h 150"/>
                <a:gd name="T50" fmla="*/ 145 w 165"/>
                <a:gd name="T51" fmla="*/ 46 h 150"/>
                <a:gd name="T52" fmla="*/ 149 w 165"/>
                <a:gd name="T53" fmla="*/ 45 h 150"/>
                <a:gd name="T54" fmla="*/ 159 w 165"/>
                <a:gd name="T55" fmla="*/ 62 h 150"/>
                <a:gd name="T56" fmla="*/ 165 w 165"/>
                <a:gd name="T57" fmla="*/ 79 h 150"/>
                <a:gd name="T58" fmla="*/ 163 w 165"/>
                <a:gd name="T59" fmla="*/ 96 h 150"/>
                <a:gd name="T60" fmla="*/ 161 w 165"/>
                <a:gd name="T61" fmla="*/ 104 h 150"/>
                <a:gd name="T62" fmla="*/ 155 w 165"/>
                <a:gd name="T63" fmla="*/ 113 h 150"/>
                <a:gd name="T64" fmla="*/ 145 w 165"/>
                <a:gd name="T65" fmla="*/ 127 h 150"/>
                <a:gd name="T66" fmla="*/ 134 w 165"/>
                <a:gd name="T67" fmla="*/ 137 h 150"/>
                <a:gd name="T68" fmla="*/ 118 w 165"/>
                <a:gd name="T69" fmla="*/ 145 h 150"/>
                <a:gd name="T70" fmla="*/ 103 w 165"/>
                <a:gd name="T71" fmla="*/ 149 h 150"/>
                <a:gd name="T72" fmla="*/ 89 w 165"/>
                <a:gd name="T73" fmla="*/ 150 h 150"/>
                <a:gd name="T74" fmla="*/ 75 w 165"/>
                <a:gd name="T75" fmla="*/ 149 h 150"/>
                <a:gd name="T76" fmla="*/ 62 w 165"/>
                <a:gd name="T77" fmla="*/ 147 h 150"/>
                <a:gd name="T78" fmla="*/ 48 w 165"/>
                <a:gd name="T79" fmla="*/ 142 h 150"/>
                <a:gd name="T80" fmla="*/ 29 w 165"/>
                <a:gd name="T81" fmla="*/ 130 h 150"/>
                <a:gd name="T82" fmla="*/ 13 w 165"/>
                <a:gd name="T83" fmla="*/ 116 h 150"/>
                <a:gd name="T84" fmla="*/ 3 w 165"/>
                <a:gd name="T85" fmla="*/ 99 h 150"/>
                <a:gd name="T86" fmla="*/ 1 w 165"/>
                <a:gd name="T87" fmla="*/ 91 h 150"/>
                <a:gd name="T88" fmla="*/ 0 w 165"/>
                <a:gd name="T89" fmla="*/ 81 h 150"/>
                <a:gd name="T90" fmla="*/ 0 w 165"/>
                <a:gd name="T91" fmla="*/ 72 h 150"/>
                <a:gd name="T92" fmla="*/ 1 w 165"/>
                <a:gd name="T93" fmla="*/ 62 h 150"/>
                <a:gd name="T94" fmla="*/ 7 w 165"/>
                <a:gd name="T95" fmla="*/ 45 h 150"/>
                <a:gd name="T96" fmla="*/ 17 w 165"/>
                <a:gd name="T97" fmla="*/ 31 h 150"/>
                <a:gd name="T98" fmla="*/ 31 w 165"/>
                <a:gd name="T99" fmla="*/ 21 h 150"/>
                <a:gd name="T100" fmla="*/ 35 w 165"/>
                <a:gd name="T101" fmla="*/ 19 h 150"/>
                <a:gd name="T102" fmla="*/ 36 w 165"/>
                <a:gd name="T103" fmla="*/ 16 h 150"/>
                <a:gd name="T104" fmla="*/ 36 w 165"/>
                <a:gd name="T105" fmla="*/ 11 h 150"/>
                <a:gd name="T106" fmla="*/ 35 w 165"/>
                <a:gd name="T107" fmla="*/ 7 h 150"/>
                <a:gd name="T108" fmla="*/ 31 w 165"/>
                <a:gd name="T109" fmla="*/ 4 h 150"/>
                <a:gd name="T110" fmla="*/ 33 w 165"/>
                <a:gd name="T111" fmla="*/ 0 h 1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65"/>
                <a:gd name="T169" fmla="*/ 0 h 150"/>
                <a:gd name="T170" fmla="*/ 165 w 165"/>
                <a:gd name="T171" fmla="*/ 150 h 15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65" h="150">
                  <a:moveTo>
                    <a:pt x="33" y="0"/>
                  </a:moveTo>
                  <a:lnTo>
                    <a:pt x="83" y="19"/>
                  </a:lnTo>
                  <a:lnTo>
                    <a:pt x="81" y="23"/>
                  </a:lnTo>
                  <a:lnTo>
                    <a:pt x="70" y="21"/>
                  </a:lnTo>
                  <a:lnTo>
                    <a:pt x="58" y="21"/>
                  </a:lnTo>
                  <a:lnTo>
                    <a:pt x="40" y="24"/>
                  </a:lnTo>
                  <a:lnTo>
                    <a:pt x="27" y="33"/>
                  </a:lnTo>
                  <a:lnTo>
                    <a:pt x="21" y="40"/>
                  </a:lnTo>
                  <a:lnTo>
                    <a:pt x="17" y="46"/>
                  </a:lnTo>
                  <a:lnTo>
                    <a:pt x="11" y="60"/>
                  </a:lnTo>
                  <a:lnTo>
                    <a:pt x="11" y="72"/>
                  </a:lnTo>
                  <a:lnTo>
                    <a:pt x="13" y="79"/>
                  </a:lnTo>
                  <a:lnTo>
                    <a:pt x="15" y="86"/>
                  </a:lnTo>
                  <a:lnTo>
                    <a:pt x="25" y="98"/>
                  </a:lnTo>
                  <a:lnTo>
                    <a:pt x="40" y="110"/>
                  </a:lnTo>
                  <a:lnTo>
                    <a:pt x="60" y="120"/>
                  </a:lnTo>
                  <a:lnTo>
                    <a:pt x="79" y="128"/>
                  </a:lnTo>
                  <a:lnTo>
                    <a:pt x="97" y="130"/>
                  </a:lnTo>
                  <a:lnTo>
                    <a:pt x="114" y="128"/>
                  </a:lnTo>
                  <a:lnTo>
                    <a:pt x="128" y="123"/>
                  </a:lnTo>
                  <a:lnTo>
                    <a:pt x="141" y="115"/>
                  </a:lnTo>
                  <a:lnTo>
                    <a:pt x="151" y="101"/>
                  </a:lnTo>
                  <a:lnTo>
                    <a:pt x="155" y="89"/>
                  </a:lnTo>
                  <a:lnTo>
                    <a:pt x="157" y="77"/>
                  </a:lnTo>
                  <a:lnTo>
                    <a:pt x="155" y="64"/>
                  </a:lnTo>
                  <a:lnTo>
                    <a:pt x="145" y="46"/>
                  </a:lnTo>
                  <a:lnTo>
                    <a:pt x="149" y="45"/>
                  </a:lnTo>
                  <a:lnTo>
                    <a:pt x="159" y="62"/>
                  </a:lnTo>
                  <a:lnTo>
                    <a:pt x="165" y="79"/>
                  </a:lnTo>
                  <a:lnTo>
                    <a:pt x="163" y="96"/>
                  </a:lnTo>
                  <a:lnTo>
                    <a:pt x="161" y="104"/>
                  </a:lnTo>
                  <a:lnTo>
                    <a:pt x="155" y="113"/>
                  </a:lnTo>
                  <a:lnTo>
                    <a:pt x="145" y="127"/>
                  </a:lnTo>
                  <a:lnTo>
                    <a:pt x="134" y="137"/>
                  </a:lnTo>
                  <a:lnTo>
                    <a:pt x="118" y="145"/>
                  </a:lnTo>
                  <a:lnTo>
                    <a:pt x="103" y="149"/>
                  </a:lnTo>
                  <a:lnTo>
                    <a:pt x="89" y="150"/>
                  </a:lnTo>
                  <a:lnTo>
                    <a:pt x="75" y="149"/>
                  </a:lnTo>
                  <a:lnTo>
                    <a:pt x="62" y="147"/>
                  </a:lnTo>
                  <a:lnTo>
                    <a:pt x="48" y="142"/>
                  </a:lnTo>
                  <a:lnTo>
                    <a:pt x="29" y="130"/>
                  </a:lnTo>
                  <a:lnTo>
                    <a:pt x="13" y="116"/>
                  </a:lnTo>
                  <a:lnTo>
                    <a:pt x="3" y="99"/>
                  </a:lnTo>
                  <a:lnTo>
                    <a:pt x="1" y="91"/>
                  </a:lnTo>
                  <a:lnTo>
                    <a:pt x="0" y="81"/>
                  </a:lnTo>
                  <a:lnTo>
                    <a:pt x="0" y="72"/>
                  </a:lnTo>
                  <a:lnTo>
                    <a:pt x="1" y="62"/>
                  </a:lnTo>
                  <a:lnTo>
                    <a:pt x="7" y="45"/>
                  </a:lnTo>
                  <a:lnTo>
                    <a:pt x="17" y="31"/>
                  </a:lnTo>
                  <a:lnTo>
                    <a:pt x="31" y="21"/>
                  </a:lnTo>
                  <a:lnTo>
                    <a:pt x="35" y="19"/>
                  </a:lnTo>
                  <a:lnTo>
                    <a:pt x="36" y="16"/>
                  </a:lnTo>
                  <a:lnTo>
                    <a:pt x="36" y="11"/>
                  </a:lnTo>
                  <a:lnTo>
                    <a:pt x="35" y="7"/>
                  </a:lnTo>
                  <a:lnTo>
                    <a:pt x="31" y="4"/>
                  </a:lnTo>
                  <a:lnTo>
                    <a:pt x="33" y="0"/>
                  </a:lnTo>
                  <a:close/>
                </a:path>
              </a:pathLst>
            </a:custGeom>
            <a:solidFill>
              <a:srgbClr val="000000"/>
            </a:solidFill>
            <a:ln w="9525">
              <a:solidFill>
                <a:srgbClr val="000000"/>
              </a:solidFill>
              <a:prstDash val="solid"/>
              <a:round/>
              <a:headEnd/>
              <a:tailEnd/>
            </a:ln>
          </p:spPr>
          <p:txBody>
            <a:bodyPr/>
            <a:lstStyle/>
            <a:p>
              <a:endParaRPr lang="en-US"/>
            </a:p>
          </p:txBody>
        </p:sp>
        <p:sp>
          <p:nvSpPr>
            <p:cNvPr id="26915" name="Freeform 457"/>
            <p:cNvSpPr>
              <a:spLocks noEditPoints="1"/>
            </p:cNvSpPr>
            <p:nvPr/>
          </p:nvSpPr>
          <p:spPr bwMode="auto">
            <a:xfrm>
              <a:off x="1476" y="1169"/>
              <a:ext cx="55" cy="48"/>
            </a:xfrm>
            <a:custGeom>
              <a:avLst/>
              <a:gdLst>
                <a:gd name="T0" fmla="*/ 10 w 111"/>
                <a:gd name="T1" fmla="*/ 17 h 95"/>
                <a:gd name="T2" fmla="*/ 19 w 111"/>
                <a:gd name="T3" fmla="*/ 10 h 95"/>
                <a:gd name="T4" fmla="*/ 27 w 111"/>
                <a:gd name="T5" fmla="*/ 3 h 95"/>
                <a:gd name="T6" fmla="*/ 37 w 111"/>
                <a:gd name="T7" fmla="*/ 2 h 95"/>
                <a:gd name="T8" fmla="*/ 49 w 111"/>
                <a:gd name="T9" fmla="*/ 0 h 95"/>
                <a:gd name="T10" fmla="*/ 68 w 111"/>
                <a:gd name="T11" fmla="*/ 3 h 95"/>
                <a:gd name="T12" fmla="*/ 78 w 111"/>
                <a:gd name="T13" fmla="*/ 7 h 95"/>
                <a:gd name="T14" fmla="*/ 85 w 111"/>
                <a:gd name="T15" fmla="*/ 12 h 95"/>
                <a:gd name="T16" fmla="*/ 95 w 111"/>
                <a:gd name="T17" fmla="*/ 20 h 95"/>
                <a:gd name="T18" fmla="*/ 105 w 111"/>
                <a:gd name="T19" fmla="*/ 32 h 95"/>
                <a:gd name="T20" fmla="*/ 109 w 111"/>
                <a:gd name="T21" fmla="*/ 46 h 95"/>
                <a:gd name="T22" fmla="*/ 111 w 111"/>
                <a:gd name="T23" fmla="*/ 58 h 95"/>
                <a:gd name="T24" fmla="*/ 107 w 111"/>
                <a:gd name="T25" fmla="*/ 70 h 95"/>
                <a:gd name="T26" fmla="*/ 99 w 111"/>
                <a:gd name="T27" fmla="*/ 80 h 95"/>
                <a:gd name="T28" fmla="*/ 91 w 111"/>
                <a:gd name="T29" fmla="*/ 89 h 95"/>
                <a:gd name="T30" fmla="*/ 82 w 111"/>
                <a:gd name="T31" fmla="*/ 94 h 95"/>
                <a:gd name="T32" fmla="*/ 72 w 111"/>
                <a:gd name="T33" fmla="*/ 95 h 95"/>
                <a:gd name="T34" fmla="*/ 60 w 111"/>
                <a:gd name="T35" fmla="*/ 95 h 95"/>
                <a:gd name="T36" fmla="*/ 41 w 111"/>
                <a:gd name="T37" fmla="*/ 92 h 95"/>
                <a:gd name="T38" fmla="*/ 31 w 111"/>
                <a:gd name="T39" fmla="*/ 89 h 95"/>
                <a:gd name="T40" fmla="*/ 23 w 111"/>
                <a:gd name="T41" fmla="*/ 83 h 95"/>
                <a:gd name="T42" fmla="*/ 14 w 111"/>
                <a:gd name="T43" fmla="*/ 75 h 95"/>
                <a:gd name="T44" fmla="*/ 6 w 111"/>
                <a:gd name="T45" fmla="*/ 63 h 95"/>
                <a:gd name="T46" fmla="*/ 0 w 111"/>
                <a:gd name="T47" fmla="*/ 51 h 95"/>
                <a:gd name="T48" fmla="*/ 0 w 111"/>
                <a:gd name="T49" fmla="*/ 37 h 95"/>
                <a:gd name="T50" fmla="*/ 4 w 111"/>
                <a:gd name="T51" fmla="*/ 27 h 95"/>
                <a:gd name="T52" fmla="*/ 10 w 111"/>
                <a:gd name="T53" fmla="*/ 17 h 95"/>
                <a:gd name="T54" fmla="*/ 10 w 111"/>
                <a:gd name="T55" fmla="*/ 17 h 95"/>
                <a:gd name="T56" fmla="*/ 14 w 111"/>
                <a:gd name="T57" fmla="*/ 24 h 95"/>
                <a:gd name="T58" fmla="*/ 12 w 111"/>
                <a:gd name="T59" fmla="*/ 27 h 95"/>
                <a:gd name="T60" fmla="*/ 10 w 111"/>
                <a:gd name="T61" fmla="*/ 34 h 95"/>
                <a:gd name="T62" fmla="*/ 10 w 111"/>
                <a:gd name="T63" fmla="*/ 41 h 95"/>
                <a:gd name="T64" fmla="*/ 14 w 111"/>
                <a:gd name="T65" fmla="*/ 48 h 95"/>
                <a:gd name="T66" fmla="*/ 19 w 111"/>
                <a:gd name="T67" fmla="*/ 56 h 95"/>
                <a:gd name="T68" fmla="*/ 29 w 111"/>
                <a:gd name="T69" fmla="*/ 63 h 95"/>
                <a:gd name="T70" fmla="*/ 39 w 111"/>
                <a:gd name="T71" fmla="*/ 70 h 95"/>
                <a:gd name="T72" fmla="*/ 49 w 111"/>
                <a:gd name="T73" fmla="*/ 75 h 95"/>
                <a:gd name="T74" fmla="*/ 66 w 111"/>
                <a:gd name="T75" fmla="*/ 80 h 95"/>
                <a:gd name="T76" fmla="*/ 76 w 111"/>
                <a:gd name="T77" fmla="*/ 80 h 95"/>
                <a:gd name="T78" fmla="*/ 84 w 111"/>
                <a:gd name="T79" fmla="*/ 78 h 95"/>
                <a:gd name="T80" fmla="*/ 95 w 111"/>
                <a:gd name="T81" fmla="*/ 72 h 95"/>
                <a:gd name="T82" fmla="*/ 99 w 111"/>
                <a:gd name="T83" fmla="*/ 68 h 95"/>
                <a:gd name="T84" fmla="*/ 101 w 111"/>
                <a:gd name="T85" fmla="*/ 63 h 95"/>
                <a:gd name="T86" fmla="*/ 99 w 111"/>
                <a:gd name="T87" fmla="*/ 54 h 95"/>
                <a:gd name="T88" fmla="*/ 97 w 111"/>
                <a:gd name="T89" fmla="*/ 49 h 95"/>
                <a:gd name="T90" fmla="*/ 93 w 111"/>
                <a:gd name="T91" fmla="*/ 43 h 95"/>
                <a:gd name="T92" fmla="*/ 87 w 111"/>
                <a:gd name="T93" fmla="*/ 37 h 95"/>
                <a:gd name="T94" fmla="*/ 80 w 111"/>
                <a:gd name="T95" fmla="*/ 31 h 95"/>
                <a:gd name="T96" fmla="*/ 68 w 111"/>
                <a:gd name="T97" fmla="*/ 24 h 95"/>
                <a:gd name="T98" fmla="*/ 58 w 111"/>
                <a:gd name="T99" fmla="*/ 19 h 95"/>
                <a:gd name="T100" fmla="*/ 47 w 111"/>
                <a:gd name="T101" fmla="*/ 17 h 95"/>
                <a:gd name="T102" fmla="*/ 37 w 111"/>
                <a:gd name="T103" fmla="*/ 15 h 95"/>
                <a:gd name="T104" fmla="*/ 23 w 111"/>
                <a:gd name="T105" fmla="*/ 17 h 95"/>
                <a:gd name="T106" fmla="*/ 17 w 111"/>
                <a:gd name="T107" fmla="*/ 20 h 95"/>
                <a:gd name="T108" fmla="*/ 14 w 111"/>
                <a:gd name="T109" fmla="*/ 24 h 95"/>
                <a:gd name="T110" fmla="*/ 14 w 111"/>
                <a:gd name="T111" fmla="*/ 24 h 9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11"/>
                <a:gd name="T169" fmla="*/ 0 h 95"/>
                <a:gd name="T170" fmla="*/ 111 w 111"/>
                <a:gd name="T171" fmla="*/ 95 h 9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11" h="95">
                  <a:moveTo>
                    <a:pt x="10" y="17"/>
                  </a:moveTo>
                  <a:lnTo>
                    <a:pt x="19" y="10"/>
                  </a:lnTo>
                  <a:lnTo>
                    <a:pt x="27" y="3"/>
                  </a:lnTo>
                  <a:lnTo>
                    <a:pt x="37" y="2"/>
                  </a:lnTo>
                  <a:lnTo>
                    <a:pt x="49" y="0"/>
                  </a:lnTo>
                  <a:lnTo>
                    <a:pt x="68" y="3"/>
                  </a:lnTo>
                  <a:lnTo>
                    <a:pt x="78" y="7"/>
                  </a:lnTo>
                  <a:lnTo>
                    <a:pt x="85" y="12"/>
                  </a:lnTo>
                  <a:lnTo>
                    <a:pt x="95" y="20"/>
                  </a:lnTo>
                  <a:lnTo>
                    <a:pt x="105" y="32"/>
                  </a:lnTo>
                  <a:lnTo>
                    <a:pt x="109" y="46"/>
                  </a:lnTo>
                  <a:lnTo>
                    <a:pt x="111" y="58"/>
                  </a:lnTo>
                  <a:lnTo>
                    <a:pt x="107" y="70"/>
                  </a:lnTo>
                  <a:lnTo>
                    <a:pt x="99" y="80"/>
                  </a:lnTo>
                  <a:lnTo>
                    <a:pt x="91" y="89"/>
                  </a:lnTo>
                  <a:lnTo>
                    <a:pt x="82" y="94"/>
                  </a:lnTo>
                  <a:lnTo>
                    <a:pt x="72" y="95"/>
                  </a:lnTo>
                  <a:lnTo>
                    <a:pt x="60" y="95"/>
                  </a:lnTo>
                  <a:lnTo>
                    <a:pt x="41" y="92"/>
                  </a:lnTo>
                  <a:lnTo>
                    <a:pt x="31" y="89"/>
                  </a:lnTo>
                  <a:lnTo>
                    <a:pt x="23" y="83"/>
                  </a:lnTo>
                  <a:lnTo>
                    <a:pt x="14" y="75"/>
                  </a:lnTo>
                  <a:lnTo>
                    <a:pt x="6" y="63"/>
                  </a:lnTo>
                  <a:lnTo>
                    <a:pt x="0" y="51"/>
                  </a:lnTo>
                  <a:lnTo>
                    <a:pt x="0" y="37"/>
                  </a:lnTo>
                  <a:lnTo>
                    <a:pt x="4" y="27"/>
                  </a:lnTo>
                  <a:lnTo>
                    <a:pt x="10" y="17"/>
                  </a:lnTo>
                  <a:close/>
                  <a:moveTo>
                    <a:pt x="14" y="24"/>
                  </a:moveTo>
                  <a:lnTo>
                    <a:pt x="12" y="27"/>
                  </a:lnTo>
                  <a:lnTo>
                    <a:pt x="10" y="34"/>
                  </a:lnTo>
                  <a:lnTo>
                    <a:pt x="10" y="41"/>
                  </a:lnTo>
                  <a:lnTo>
                    <a:pt x="14" y="48"/>
                  </a:lnTo>
                  <a:lnTo>
                    <a:pt x="19" y="56"/>
                  </a:lnTo>
                  <a:lnTo>
                    <a:pt x="29" y="63"/>
                  </a:lnTo>
                  <a:lnTo>
                    <a:pt x="39" y="70"/>
                  </a:lnTo>
                  <a:lnTo>
                    <a:pt x="49" y="75"/>
                  </a:lnTo>
                  <a:lnTo>
                    <a:pt x="66" y="80"/>
                  </a:lnTo>
                  <a:lnTo>
                    <a:pt x="76" y="80"/>
                  </a:lnTo>
                  <a:lnTo>
                    <a:pt x="84" y="78"/>
                  </a:lnTo>
                  <a:lnTo>
                    <a:pt x="95" y="72"/>
                  </a:lnTo>
                  <a:lnTo>
                    <a:pt x="99" y="68"/>
                  </a:lnTo>
                  <a:lnTo>
                    <a:pt x="101" y="63"/>
                  </a:lnTo>
                  <a:lnTo>
                    <a:pt x="99" y="54"/>
                  </a:lnTo>
                  <a:lnTo>
                    <a:pt x="97" y="49"/>
                  </a:lnTo>
                  <a:lnTo>
                    <a:pt x="93" y="43"/>
                  </a:lnTo>
                  <a:lnTo>
                    <a:pt x="87" y="37"/>
                  </a:lnTo>
                  <a:lnTo>
                    <a:pt x="80" y="31"/>
                  </a:lnTo>
                  <a:lnTo>
                    <a:pt x="68" y="24"/>
                  </a:lnTo>
                  <a:lnTo>
                    <a:pt x="58" y="19"/>
                  </a:lnTo>
                  <a:lnTo>
                    <a:pt x="47" y="17"/>
                  </a:lnTo>
                  <a:lnTo>
                    <a:pt x="37" y="15"/>
                  </a:lnTo>
                  <a:lnTo>
                    <a:pt x="23" y="17"/>
                  </a:lnTo>
                  <a:lnTo>
                    <a:pt x="17" y="20"/>
                  </a:lnTo>
                  <a:lnTo>
                    <a:pt x="14" y="24"/>
                  </a:lnTo>
                  <a:close/>
                </a:path>
              </a:pathLst>
            </a:custGeom>
            <a:solidFill>
              <a:srgbClr val="000000"/>
            </a:solidFill>
            <a:ln w="9525">
              <a:solidFill>
                <a:srgbClr val="000000"/>
              </a:solidFill>
              <a:prstDash val="solid"/>
              <a:round/>
              <a:headEnd/>
              <a:tailEnd/>
            </a:ln>
          </p:spPr>
          <p:txBody>
            <a:bodyPr/>
            <a:lstStyle/>
            <a:p>
              <a:endParaRPr lang="en-US"/>
            </a:p>
          </p:txBody>
        </p:sp>
        <p:sp>
          <p:nvSpPr>
            <p:cNvPr id="26916" name="Freeform 458"/>
            <p:cNvSpPr>
              <a:spLocks noEditPoints="1"/>
            </p:cNvSpPr>
            <p:nvPr/>
          </p:nvSpPr>
          <p:spPr bwMode="auto">
            <a:xfrm>
              <a:off x="1507" y="1106"/>
              <a:ext cx="72" cy="73"/>
            </a:xfrm>
            <a:custGeom>
              <a:avLst/>
              <a:gdLst>
                <a:gd name="T0" fmla="*/ 119 w 144"/>
                <a:gd name="T1" fmla="*/ 114 h 145"/>
                <a:gd name="T2" fmla="*/ 113 w 144"/>
                <a:gd name="T3" fmla="*/ 128 h 145"/>
                <a:gd name="T4" fmla="*/ 93 w 144"/>
                <a:gd name="T5" fmla="*/ 143 h 145"/>
                <a:gd name="T6" fmla="*/ 66 w 144"/>
                <a:gd name="T7" fmla="*/ 143 h 145"/>
                <a:gd name="T8" fmla="*/ 39 w 144"/>
                <a:gd name="T9" fmla="*/ 131 h 145"/>
                <a:gd name="T10" fmla="*/ 20 w 144"/>
                <a:gd name="T11" fmla="*/ 107 h 145"/>
                <a:gd name="T12" fmla="*/ 18 w 144"/>
                <a:gd name="T13" fmla="*/ 87 h 145"/>
                <a:gd name="T14" fmla="*/ 22 w 144"/>
                <a:gd name="T15" fmla="*/ 68 h 145"/>
                <a:gd name="T16" fmla="*/ 39 w 144"/>
                <a:gd name="T17" fmla="*/ 54 h 145"/>
                <a:gd name="T18" fmla="*/ 37 w 144"/>
                <a:gd name="T19" fmla="*/ 39 h 145"/>
                <a:gd name="T20" fmla="*/ 20 w 144"/>
                <a:gd name="T21" fmla="*/ 25 h 145"/>
                <a:gd name="T22" fmla="*/ 14 w 144"/>
                <a:gd name="T23" fmla="*/ 24 h 145"/>
                <a:gd name="T24" fmla="*/ 10 w 144"/>
                <a:gd name="T25" fmla="*/ 27 h 145"/>
                <a:gd name="T26" fmla="*/ 6 w 144"/>
                <a:gd name="T27" fmla="*/ 32 h 145"/>
                <a:gd name="T28" fmla="*/ 14 w 144"/>
                <a:gd name="T29" fmla="*/ 3 h 145"/>
                <a:gd name="T30" fmla="*/ 109 w 144"/>
                <a:gd name="T31" fmla="*/ 73 h 145"/>
                <a:gd name="T32" fmla="*/ 121 w 144"/>
                <a:gd name="T33" fmla="*/ 83 h 145"/>
                <a:gd name="T34" fmla="*/ 127 w 144"/>
                <a:gd name="T35" fmla="*/ 87 h 145"/>
                <a:gd name="T36" fmla="*/ 132 w 144"/>
                <a:gd name="T37" fmla="*/ 88 h 145"/>
                <a:gd name="T38" fmla="*/ 136 w 144"/>
                <a:gd name="T39" fmla="*/ 87 h 145"/>
                <a:gd name="T40" fmla="*/ 140 w 144"/>
                <a:gd name="T41" fmla="*/ 80 h 145"/>
                <a:gd name="T42" fmla="*/ 132 w 144"/>
                <a:gd name="T43" fmla="*/ 111 h 145"/>
                <a:gd name="T44" fmla="*/ 119 w 144"/>
                <a:gd name="T45" fmla="*/ 104 h 145"/>
                <a:gd name="T46" fmla="*/ 70 w 144"/>
                <a:gd name="T47" fmla="*/ 66 h 145"/>
                <a:gd name="T48" fmla="*/ 57 w 144"/>
                <a:gd name="T49" fmla="*/ 61 h 145"/>
                <a:gd name="T50" fmla="*/ 43 w 144"/>
                <a:gd name="T51" fmla="*/ 61 h 145"/>
                <a:gd name="T52" fmla="*/ 33 w 144"/>
                <a:gd name="T53" fmla="*/ 66 h 145"/>
                <a:gd name="T54" fmla="*/ 27 w 144"/>
                <a:gd name="T55" fmla="*/ 83 h 145"/>
                <a:gd name="T56" fmla="*/ 39 w 144"/>
                <a:gd name="T57" fmla="*/ 105 h 145"/>
                <a:gd name="T58" fmla="*/ 64 w 144"/>
                <a:gd name="T59" fmla="*/ 123 h 145"/>
                <a:gd name="T60" fmla="*/ 80 w 144"/>
                <a:gd name="T61" fmla="*/ 126 h 145"/>
                <a:gd name="T62" fmla="*/ 95 w 144"/>
                <a:gd name="T63" fmla="*/ 126 h 145"/>
                <a:gd name="T64" fmla="*/ 111 w 144"/>
                <a:gd name="T65" fmla="*/ 111 h 145"/>
                <a:gd name="T66" fmla="*/ 111 w 144"/>
                <a:gd name="T67" fmla="*/ 99 h 1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4"/>
                <a:gd name="T103" fmla="*/ 0 h 145"/>
                <a:gd name="T104" fmla="*/ 144 w 144"/>
                <a:gd name="T105" fmla="*/ 145 h 14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4" h="145">
                  <a:moveTo>
                    <a:pt x="119" y="104"/>
                  </a:moveTo>
                  <a:lnTo>
                    <a:pt x="119" y="114"/>
                  </a:lnTo>
                  <a:lnTo>
                    <a:pt x="117" y="121"/>
                  </a:lnTo>
                  <a:lnTo>
                    <a:pt x="113" y="128"/>
                  </a:lnTo>
                  <a:lnTo>
                    <a:pt x="107" y="134"/>
                  </a:lnTo>
                  <a:lnTo>
                    <a:pt x="93" y="143"/>
                  </a:lnTo>
                  <a:lnTo>
                    <a:pt x="76" y="145"/>
                  </a:lnTo>
                  <a:lnTo>
                    <a:pt x="66" y="143"/>
                  </a:lnTo>
                  <a:lnTo>
                    <a:pt x="57" y="141"/>
                  </a:lnTo>
                  <a:lnTo>
                    <a:pt x="39" y="131"/>
                  </a:lnTo>
                  <a:lnTo>
                    <a:pt x="25" y="116"/>
                  </a:lnTo>
                  <a:lnTo>
                    <a:pt x="20" y="107"/>
                  </a:lnTo>
                  <a:lnTo>
                    <a:pt x="18" y="97"/>
                  </a:lnTo>
                  <a:lnTo>
                    <a:pt x="18" y="87"/>
                  </a:lnTo>
                  <a:lnTo>
                    <a:pt x="18" y="77"/>
                  </a:lnTo>
                  <a:lnTo>
                    <a:pt x="22" y="68"/>
                  </a:lnTo>
                  <a:lnTo>
                    <a:pt x="29" y="61"/>
                  </a:lnTo>
                  <a:lnTo>
                    <a:pt x="39" y="54"/>
                  </a:lnTo>
                  <a:lnTo>
                    <a:pt x="51" y="51"/>
                  </a:lnTo>
                  <a:lnTo>
                    <a:pt x="37" y="39"/>
                  </a:lnTo>
                  <a:lnTo>
                    <a:pt x="25" y="30"/>
                  </a:lnTo>
                  <a:lnTo>
                    <a:pt x="20" y="25"/>
                  </a:lnTo>
                  <a:lnTo>
                    <a:pt x="18" y="25"/>
                  </a:lnTo>
                  <a:lnTo>
                    <a:pt x="14" y="24"/>
                  </a:lnTo>
                  <a:lnTo>
                    <a:pt x="12" y="25"/>
                  </a:lnTo>
                  <a:lnTo>
                    <a:pt x="10" y="27"/>
                  </a:lnTo>
                  <a:lnTo>
                    <a:pt x="8" y="29"/>
                  </a:lnTo>
                  <a:lnTo>
                    <a:pt x="6" y="32"/>
                  </a:lnTo>
                  <a:lnTo>
                    <a:pt x="0" y="32"/>
                  </a:lnTo>
                  <a:lnTo>
                    <a:pt x="14" y="3"/>
                  </a:lnTo>
                  <a:lnTo>
                    <a:pt x="18" y="0"/>
                  </a:lnTo>
                  <a:lnTo>
                    <a:pt x="109" y="73"/>
                  </a:lnTo>
                  <a:lnTo>
                    <a:pt x="115" y="78"/>
                  </a:lnTo>
                  <a:lnTo>
                    <a:pt x="121" y="83"/>
                  </a:lnTo>
                  <a:lnTo>
                    <a:pt x="125" y="85"/>
                  </a:lnTo>
                  <a:lnTo>
                    <a:pt x="127" y="87"/>
                  </a:lnTo>
                  <a:lnTo>
                    <a:pt x="130" y="88"/>
                  </a:lnTo>
                  <a:lnTo>
                    <a:pt x="132" y="88"/>
                  </a:lnTo>
                  <a:lnTo>
                    <a:pt x="134" y="88"/>
                  </a:lnTo>
                  <a:lnTo>
                    <a:pt x="136" y="87"/>
                  </a:lnTo>
                  <a:lnTo>
                    <a:pt x="138" y="83"/>
                  </a:lnTo>
                  <a:lnTo>
                    <a:pt x="140" y="80"/>
                  </a:lnTo>
                  <a:lnTo>
                    <a:pt x="144" y="82"/>
                  </a:lnTo>
                  <a:lnTo>
                    <a:pt x="132" y="111"/>
                  </a:lnTo>
                  <a:lnTo>
                    <a:pt x="128" y="114"/>
                  </a:lnTo>
                  <a:lnTo>
                    <a:pt x="119" y="104"/>
                  </a:lnTo>
                  <a:close/>
                  <a:moveTo>
                    <a:pt x="111" y="99"/>
                  </a:moveTo>
                  <a:lnTo>
                    <a:pt x="70" y="66"/>
                  </a:lnTo>
                  <a:lnTo>
                    <a:pt x="64" y="63"/>
                  </a:lnTo>
                  <a:lnTo>
                    <a:pt x="57" y="61"/>
                  </a:lnTo>
                  <a:lnTo>
                    <a:pt x="51" y="59"/>
                  </a:lnTo>
                  <a:lnTo>
                    <a:pt x="43" y="61"/>
                  </a:lnTo>
                  <a:lnTo>
                    <a:pt x="37" y="63"/>
                  </a:lnTo>
                  <a:lnTo>
                    <a:pt x="33" y="66"/>
                  </a:lnTo>
                  <a:lnTo>
                    <a:pt x="29" y="73"/>
                  </a:lnTo>
                  <a:lnTo>
                    <a:pt x="27" y="83"/>
                  </a:lnTo>
                  <a:lnTo>
                    <a:pt x="33" y="99"/>
                  </a:lnTo>
                  <a:lnTo>
                    <a:pt x="39" y="105"/>
                  </a:lnTo>
                  <a:lnTo>
                    <a:pt x="47" y="112"/>
                  </a:lnTo>
                  <a:lnTo>
                    <a:pt x="64" y="123"/>
                  </a:lnTo>
                  <a:lnTo>
                    <a:pt x="72" y="124"/>
                  </a:lnTo>
                  <a:lnTo>
                    <a:pt x="80" y="126"/>
                  </a:lnTo>
                  <a:lnTo>
                    <a:pt x="88" y="126"/>
                  </a:lnTo>
                  <a:lnTo>
                    <a:pt x="95" y="126"/>
                  </a:lnTo>
                  <a:lnTo>
                    <a:pt x="105" y="119"/>
                  </a:lnTo>
                  <a:lnTo>
                    <a:pt x="111" y="111"/>
                  </a:lnTo>
                  <a:lnTo>
                    <a:pt x="111" y="99"/>
                  </a:lnTo>
                  <a:close/>
                </a:path>
              </a:pathLst>
            </a:custGeom>
            <a:solidFill>
              <a:srgbClr val="000000"/>
            </a:solidFill>
            <a:ln w="9525">
              <a:solidFill>
                <a:srgbClr val="000000"/>
              </a:solidFill>
              <a:prstDash val="solid"/>
              <a:round/>
              <a:headEnd/>
              <a:tailEnd/>
            </a:ln>
          </p:spPr>
          <p:txBody>
            <a:bodyPr/>
            <a:lstStyle/>
            <a:p>
              <a:endParaRPr lang="en-US"/>
            </a:p>
          </p:txBody>
        </p:sp>
        <p:sp>
          <p:nvSpPr>
            <p:cNvPr id="26917" name="Freeform 459"/>
            <p:cNvSpPr>
              <a:spLocks noEditPoints="1"/>
            </p:cNvSpPr>
            <p:nvPr/>
          </p:nvSpPr>
          <p:spPr bwMode="auto">
            <a:xfrm>
              <a:off x="1557" y="1093"/>
              <a:ext cx="52" cy="47"/>
            </a:xfrm>
            <a:custGeom>
              <a:avLst/>
              <a:gdLst>
                <a:gd name="T0" fmla="*/ 22 w 105"/>
                <a:gd name="T1" fmla="*/ 59 h 95"/>
                <a:gd name="T2" fmla="*/ 31 w 105"/>
                <a:gd name="T3" fmla="*/ 66 h 95"/>
                <a:gd name="T4" fmla="*/ 39 w 105"/>
                <a:gd name="T5" fmla="*/ 71 h 95"/>
                <a:gd name="T6" fmla="*/ 49 w 105"/>
                <a:gd name="T7" fmla="*/ 73 h 95"/>
                <a:gd name="T8" fmla="*/ 57 w 105"/>
                <a:gd name="T9" fmla="*/ 75 h 95"/>
                <a:gd name="T10" fmla="*/ 64 w 105"/>
                <a:gd name="T11" fmla="*/ 75 h 95"/>
                <a:gd name="T12" fmla="*/ 72 w 105"/>
                <a:gd name="T13" fmla="*/ 73 h 95"/>
                <a:gd name="T14" fmla="*/ 86 w 105"/>
                <a:gd name="T15" fmla="*/ 66 h 95"/>
                <a:gd name="T16" fmla="*/ 92 w 105"/>
                <a:gd name="T17" fmla="*/ 59 h 95"/>
                <a:gd name="T18" fmla="*/ 94 w 105"/>
                <a:gd name="T19" fmla="*/ 52 h 95"/>
                <a:gd name="T20" fmla="*/ 94 w 105"/>
                <a:gd name="T21" fmla="*/ 42 h 95"/>
                <a:gd name="T22" fmla="*/ 90 w 105"/>
                <a:gd name="T23" fmla="*/ 32 h 95"/>
                <a:gd name="T24" fmla="*/ 94 w 105"/>
                <a:gd name="T25" fmla="*/ 30 h 95"/>
                <a:gd name="T26" fmla="*/ 101 w 105"/>
                <a:gd name="T27" fmla="*/ 44 h 95"/>
                <a:gd name="T28" fmla="*/ 105 w 105"/>
                <a:gd name="T29" fmla="*/ 57 h 95"/>
                <a:gd name="T30" fmla="*/ 103 w 105"/>
                <a:gd name="T31" fmla="*/ 71 h 95"/>
                <a:gd name="T32" fmla="*/ 94 w 105"/>
                <a:gd name="T33" fmla="*/ 85 h 95"/>
                <a:gd name="T34" fmla="*/ 78 w 105"/>
                <a:gd name="T35" fmla="*/ 93 h 95"/>
                <a:gd name="T36" fmla="*/ 68 w 105"/>
                <a:gd name="T37" fmla="*/ 95 h 95"/>
                <a:gd name="T38" fmla="*/ 59 w 105"/>
                <a:gd name="T39" fmla="*/ 95 h 95"/>
                <a:gd name="T40" fmla="*/ 49 w 105"/>
                <a:gd name="T41" fmla="*/ 93 h 95"/>
                <a:gd name="T42" fmla="*/ 39 w 105"/>
                <a:gd name="T43" fmla="*/ 92 h 95"/>
                <a:gd name="T44" fmla="*/ 29 w 105"/>
                <a:gd name="T45" fmla="*/ 86 h 95"/>
                <a:gd name="T46" fmla="*/ 20 w 105"/>
                <a:gd name="T47" fmla="*/ 78 h 95"/>
                <a:gd name="T48" fmla="*/ 12 w 105"/>
                <a:gd name="T49" fmla="*/ 69 h 95"/>
                <a:gd name="T50" fmla="*/ 4 w 105"/>
                <a:gd name="T51" fmla="*/ 61 h 95"/>
                <a:gd name="T52" fmla="*/ 2 w 105"/>
                <a:gd name="T53" fmla="*/ 52 h 95"/>
                <a:gd name="T54" fmla="*/ 0 w 105"/>
                <a:gd name="T55" fmla="*/ 42 h 95"/>
                <a:gd name="T56" fmla="*/ 0 w 105"/>
                <a:gd name="T57" fmla="*/ 34 h 95"/>
                <a:gd name="T58" fmla="*/ 2 w 105"/>
                <a:gd name="T59" fmla="*/ 25 h 95"/>
                <a:gd name="T60" fmla="*/ 8 w 105"/>
                <a:gd name="T61" fmla="*/ 18 h 95"/>
                <a:gd name="T62" fmla="*/ 14 w 105"/>
                <a:gd name="T63" fmla="*/ 11 h 95"/>
                <a:gd name="T64" fmla="*/ 28 w 105"/>
                <a:gd name="T65" fmla="*/ 3 h 95"/>
                <a:gd name="T66" fmla="*/ 35 w 105"/>
                <a:gd name="T67" fmla="*/ 1 h 95"/>
                <a:gd name="T68" fmla="*/ 43 w 105"/>
                <a:gd name="T69" fmla="*/ 0 h 95"/>
                <a:gd name="T70" fmla="*/ 59 w 105"/>
                <a:gd name="T71" fmla="*/ 5 h 95"/>
                <a:gd name="T72" fmla="*/ 66 w 105"/>
                <a:gd name="T73" fmla="*/ 8 h 95"/>
                <a:gd name="T74" fmla="*/ 74 w 105"/>
                <a:gd name="T75" fmla="*/ 13 h 95"/>
                <a:gd name="T76" fmla="*/ 22 w 105"/>
                <a:gd name="T77" fmla="*/ 59 h 95"/>
                <a:gd name="T78" fmla="*/ 16 w 105"/>
                <a:gd name="T79" fmla="*/ 54 h 95"/>
                <a:gd name="T80" fmla="*/ 53 w 105"/>
                <a:gd name="T81" fmla="*/ 23 h 95"/>
                <a:gd name="T82" fmla="*/ 45 w 105"/>
                <a:gd name="T83" fmla="*/ 18 h 95"/>
                <a:gd name="T84" fmla="*/ 39 w 105"/>
                <a:gd name="T85" fmla="*/ 17 h 95"/>
                <a:gd name="T86" fmla="*/ 33 w 105"/>
                <a:gd name="T87" fmla="*/ 15 h 95"/>
                <a:gd name="T88" fmla="*/ 26 w 105"/>
                <a:gd name="T89" fmla="*/ 15 h 95"/>
                <a:gd name="T90" fmla="*/ 20 w 105"/>
                <a:gd name="T91" fmla="*/ 18 h 95"/>
                <a:gd name="T92" fmla="*/ 16 w 105"/>
                <a:gd name="T93" fmla="*/ 20 h 95"/>
                <a:gd name="T94" fmla="*/ 10 w 105"/>
                <a:gd name="T95" fmla="*/ 29 h 95"/>
                <a:gd name="T96" fmla="*/ 8 w 105"/>
                <a:gd name="T97" fmla="*/ 35 h 95"/>
                <a:gd name="T98" fmla="*/ 10 w 105"/>
                <a:gd name="T99" fmla="*/ 46 h 95"/>
                <a:gd name="T100" fmla="*/ 16 w 105"/>
                <a:gd name="T101" fmla="*/ 54 h 95"/>
                <a:gd name="T102" fmla="*/ 16 w 105"/>
                <a:gd name="T103" fmla="*/ 54 h 9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5"/>
                <a:gd name="T157" fmla="*/ 0 h 95"/>
                <a:gd name="T158" fmla="*/ 105 w 105"/>
                <a:gd name="T159" fmla="*/ 95 h 9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5" h="95">
                  <a:moveTo>
                    <a:pt x="22" y="59"/>
                  </a:moveTo>
                  <a:lnTo>
                    <a:pt x="31" y="66"/>
                  </a:lnTo>
                  <a:lnTo>
                    <a:pt x="39" y="71"/>
                  </a:lnTo>
                  <a:lnTo>
                    <a:pt x="49" y="73"/>
                  </a:lnTo>
                  <a:lnTo>
                    <a:pt x="57" y="75"/>
                  </a:lnTo>
                  <a:lnTo>
                    <a:pt x="64" y="75"/>
                  </a:lnTo>
                  <a:lnTo>
                    <a:pt x="72" y="73"/>
                  </a:lnTo>
                  <a:lnTo>
                    <a:pt x="86" y="66"/>
                  </a:lnTo>
                  <a:lnTo>
                    <a:pt x="92" y="59"/>
                  </a:lnTo>
                  <a:lnTo>
                    <a:pt x="94" y="52"/>
                  </a:lnTo>
                  <a:lnTo>
                    <a:pt x="94" y="42"/>
                  </a:lnTo>
                  <a:lnTo>
                    <a:pt x="90" y="32"/>
                  </a:lnTo>
                  <a:lnTo>
                    <a:pt x="94" y="30"/>
                  </a:lnTo>
                  <a:lnTo>
                    <a:pt x="101" y="44"/>
                  </a:lnTo>
                  <a:lnTo>
                    <a:pt x="105" y="57"/>
                  </a:lnTo>
                  <a:lnTo>
                    <a:pt x="103" y="71"/>
                  </a:lnTo>
                  <a:lnTo>
                    <a:pt x="94" y="85"/>
                  </a:lnTo>
                  <a:lnTo>
                    <a:pt x="78" y="93"/>
                  </a:lnTo>
                  <a:lnTo>
                    <a:pt x="68" y="95"/>
                  </a:lnTo>
                  <a:lnTo>
                    <a:pt x="59" y="95"/>
                  </a:lnTo>
                  <a:lnTo>
                    <a:pt x="49" y="93"/>
                  </a:lnTo>
                  <a:lnTo>
                    <a:pt x="39" y="92"/>
                  </a:lnTo>
                  <a:lnTo>
                    <a:pt x="29" y="86"/>
                  </a:lnTo>
                  <a:lnTo>
                    <a:pt x="20" y="78"/>
                  </a:lnTo>
                  <a:lnTo>
                    <a:pt x="12" y="69"/>
                  </a:lnTo>
                  <a:lnTo>
                    <a:pt x="4" y="61"/>
                  </a:lnTo>
                  <a:lnTo>
                    <a:pt x="2" y="52"/>
                  </a:lnTo>
                  <a:lnTo>
                    <a:pt x="0" y="42"/>
                  </a:lnTo>
                  <a:lnTo>
                    <a:pt x="0" y="34"/>
                  </a:lnTo>
                  <a:lnTo>
                    <a:pt x="2" y="25"/>
                  </a:lnTo>
                  <a:lnTo>
                    <a:pt x="8" y="18"/>
                  </a:lnTo>
                  <a:lnTo>
                    <a:pt x="14" y="11"/>
                  </a:lnTo>
                  <a:lnTo>
                    <a:pt x="28" y="3"/>
                  </a:lnTo>
                  <a:lnTo>
                    <a:pt x="35" y="1"/>
                  </a:lnTo>
                  <a:lnTo>
                    <a:pt x="43" y="0"/>
                  </a:lnTo>
                  <a:lnTo>
                    <a:pt x="59" y="5"/>
                  </a:lnTo>
                  <a:lnTo>
                    <a:pt x="66" y="8"/>
                  </a:lnTo>
                  <a:lnTo>
                    <a:pt x="74" y="13"/>
                  </a:lnTo>
                  <a:lnTo>
                    <a:pt x="22" y="59"/>
                  </a:lnTo>
                  <a:close/>
                  <a:moveTo>
                    <a:pt x="16" y="54"/>
                  </a:moveTo>
                  <a:lnTo>
                    <a:pt x="53" y="23"/>
                  </a:lnTo>
                  <a:lnTo>
                    <a:pt x="45" y="18"/>
                  </a:lnTo>
                  <a:lnTo>
                    <a:pt x="39" y="17"/>
                  </a:lnTo>
                  <a:lnTo>
                    <a:pt x="33" y="15"/>
                  </a:lnTo>
                  <a:lnTo>
                    <a:pt x="26" y="15"/>
                  </a:lnTo>
                  <a:lnTo>
                    <a:pt x="20" y="18"/>
                  </a:lnTo>
                  <a:lnTo>
                    <a:pt x="16" y="20"/>
                  </a:lnTo>
                  <a:lnTo>
                    <a:pt x="10" y="29"/>
                  </a:lnTo>
                  <a:lnTo>
                    <a:pt x="8" y="35"/>
                  </a:lnTo>
                  <a:lnTo>
                    <a:pt x="10" y="46"/>
                  </a:lnTo>
                  <a:lnTo>
                    <a:pt x="16" y="54"/>
                  </a:lnTo>
                  <a:close/>
                </a:path>
              </a:pathLst>
            </a:custGeom>
            <a:solidFill>
              <a:srgbClr val="000000"/>
            </a:solidFill>
            <a:ln w="9525">
              <a:solidFill>
                <a:srgbClr val="000000"/>
              </a:solidFill>
              <a:prstDash val="solid"/>
              <a:round/>
              <a:headEnd/>
              <a:tailEnd/>
            </a:ln>
          </p:spPr>
          <p:txBody>
            <a:bodyPr/>
            <a:lstStyle/>
            <a:p>
              <a:endParaRPr lang="en-US"/>
            </a:p>
          </p:txBody>
        </p:sp>
        <p:sp>
          <p:nvSpPr>
            <p:cNvPr id="26918" name="Freeform 460"/>
            <p:cNvSpPr>
              <a:spLocks noEditPoints="1"/>
            </p:cNvSpPr>
            <p:nvPr/>
          </p:nvSpPr>
          <p:spPr bwMode="auto">
            <a:xfrm>
              <a:off x="1618" y="1042"/>
              <a:ext cx="54" cy="48"/>
            </a:xfrm>
            <a:custGeom>
              <a:avLst/>
              <a:gdLst>
                <a:gd name="T0" fmla="*/ 15 w 109"/>
                <a:gd name="T1" fmla="*/ 12 h 97"/>
                <a:gd name="T2" fmla="*/ 25 w 109"/>
                <a:gd name="T3" fmla="*/ 5 h 97"/>
                <a:gd name="T4" fmla="*/ 35 w 109"/>
                <a:gd name="T5" fmla="*/ 2 h 97"/>
                <a:gd name="T6" fmla="*/ 44 w 109"/>
                <a:gd name="T7" fmla="*/ 0 h 97"/>
                <a:gd name="T8" fmla="*/ 56 w 109"/>
                <a:gd name="T9" fmla="*/ 0 h 97"/>
                <a:gd name="T10" fmla="*/ 66 w 109"/>
                <a:gd name="T11" fmla="*/ 2 h 97"/>
                <a:gd name="T12" fmla="*/ 76 w 109"/>
                <a:gd name="T13" fmla="*/ 7 h 97"/>
                <a:gd name="T14" fmla="*/ 91 w 109"/>
                <a:gd name="T15" fmla="*/ 17 h 97"/>
                <a:gd name="T16" fmla="*/ 99 w 109"/>
                <a:gd name="T17" fmla="*/ 28 h 97"/>
                <a:gd name="T18" fmla="*/ 105 w 109"/>
                <a:gd name="T19" fmla="*/ 41 h 97"/>
                <a:gd name="T20" fmla="*/ 109 w 109"/>
                <a:gd name="T21" fmla="*/ 55 h 97"/>
                <a:gd name="T22" fmla="*/ 107 w 109"/>
                <a:gd name="T23" fmla="*/ 67 h 97"/>
                <a:gd name="T24" fmla="*/ 101 w 109"/>
                <a:gd name="T25" fmla="*/ 77 h 97"/>
                <a:gd name="T26" fmla="*/ 91 w 109"/>
                <a:gd name="T27" fmla="*/ 87 h 97"/>
                <a:gd name="T28" fmla="*/ 81 w 109"/>
                <a:gd name="T29" fmla="*/ 94 h 97"/>
                <a:gd name="T30" fmla="*/ 72 w 109"/>
                <a:gd name="T31" fmla="*/ 97 h 97"/>
                <a:gd name="T32" fmla="*/ 60 w 109"/>
                <a:gd name="T33" fmla="*/ 97 h 97"/>
                <a:gd name="T34" fmla="*/ 48 w 109"/>
                <a:gd name="T35" fmla="*/ 97 h 97"/>
                <a:gd name="T36" fmla="*/ 31 w 109"/>
                <a:gd name="T37" fmla="*/ 91 h 97"/>
                <a:gd name="T38" fmla="*/ 15 w 109"/>
                <a:gd name="T39" fmla="*/ 80 h 97"/>
                <a:gd name="T40" fmla="*/ 8 w 109"/>
                <a:gd name="T41" fmla="*/ 68 h 97"/>
                <a:gd name="T42" fmla="*/ 2 w 109"/>
                <a:gd name="T43" fmla="*/ 57 h 97"/>
                <a:gd name="T44" fmla="*/ 0 w 109"/>
                <a:gd name="T45" fmla="*/ 45 h 97"/>
                <a:gd name="T46" fmla="*/ 2 w 109"/>
                <a:gd name="T47" fmla="*/ 31 h 97"/>
                <a:gd name="T48" fmla="*/ 8 w 109"/>
                <a:gd name="T49" fmla="*/ 21 h 97"/>
                <a:gd name="T50" fmla="*/ 15 w 109"/>
                <a:gd name="T51" fmla="*/ 12 h 97"/>
                <a:gd name="T52" fmla="*/ 15 w 109"/>
                <a:gd name="T53" fmla="*/ 12 h 97"/>
                <a:gd name="T54" fmla="*/ 17 w 109"/>
                <a:gd name="T55" fmla="*/ 19 h 97"/>
                <a:gd name="T56" fmla="*/ 13 w 109"/>
                <a:gd name="T57" fmla="*/ 22 h 97"/>
                <a:gd name="T58" fmla="*/ 11 w 109"/>
                <a:gd name="T59" fmla="*/ 29 h 97"/>
                <a:gd name="T60" fmla="*/ 9 w 109"/>
                <a:gd name="T61" fmla="*/ 36 h 97"/>
                <a:gd name="T62" fmla="*/ 11 w 109"/>
                <a:gd name="T63" fmla="*/ 43 h 97"/>
                <a:gd name="T64" fmla="*/ 17 w 109"/>
                <a:gd name="T65" fmla="*/ 51 h 97"/>
                <a:gd name="T66" fmla="*/ 25 w 109"/>
                <a:gd name="T67" fmla="*/ 62 h 97"/>
                <a:gd name="T68" fmla="*/ 41 w 109"/>
                <a:gd name="T69" fmla="*/ 75 h 97"/>
                <a:gd name="T70" fmla="*/ 60 w 109"/>
                <a:gd name="T71" fmla="*/ 82 h 97"/>
                <a:gd name="T72" fmla="*/ 68 w 109"/>
                <a:gd name="T73" fmla="*/ 84 h 97"/>
                <a:gd name="T74" fmla="*/ 76 w 109"/>
                <a:gd name="T75" fmla="*/ 84 h 97"/>
                <a:gd name="T76" fmla="*/ 89 w 109"/>
                <a:gd name="T77" fmla="*/ 79 h 97"/>
                <a:gd name="T78" fmla="*/ 95 w 109"/>
                <a:gd name="T79" fmla="*/ 70 h 97"/>
                <a:gd name="T80" fmla="*/ 97 w 109"/>
                <a:gd name="T81" fmla="*/ 62 h 97"/>
                <a:gd name="T82" fmla="*/ 95 w 109"/>
                <a:gd name="T83" fmla="*/ 57 h 97"/>
                <a:gd name="T84" fmla="*/ 93 w 109"/>
                <a:gd name="T85" fmla="*/ 50 h 97"/>
                <a:gd name="T86" fmla="*/ 81 w 109"/>
                <a:gd name="T87" fmla="*/ 36 h 97"/>
                <a:gd name="T88" fmla="*/ 72 w 109"/>
                <a:gd name="T89" fmla="*/ 28 h 97"/>
                <a:gd name="T90" fmla="*/ 62 w 109"/>
                <a:gd name="T91" fmla="*/ 21 h 97"/>
                <a:gd name="T92" fmla="*/ 50 w 109"/>
                <a:gd name="T93" fmla="*/ 17 h 97"/>
                <a:gd name="T94" fmla="*/ 41 w 109"/>
                <a:gd name="T95" fmla="*/ 14 h 97"/>
                <a:gd name="T96" fmla="*/ 29 w 109"/>
                <a:gd name="T97" fmla="*/ 14 h 97"/>
                <a:gd name="T98" fmla="*/ 17 w 109"/>
                <a:gd name="T99" fmla="*/ 19 h 97"/>
                <a:gd name="T100" fmla="*/ 17 w 109"/>
                <a:gd name="T101" fmla="*/ 19 h 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9"/>
                <a:gd name="T154" fmla="*/ 0 h 97"/>
                <a:gd name="T155" fmla="*/ 109 w 109"/>
                <a:gd name="T156" fmla="*/ 97 h 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9" h="97">
                  <a:moveTo>
                    <a:pt x="15" y="12"/>
                  </a:moveTo>
                  <a:lnTo>
                    <a:pt x="25" y="5"/>
                  </a:lnTo>
                  <a:lnTo>
                    <a:pt x="35" y="2"/>
                  </a:lnTo>
                  <a:lnTo>
                    <a:pt x="44" y="0"/>
                  </a:lnTo>
                  <a:lnTo>
                    <a:pt x="56" y="0"/>
                  </a:lnTo>
                  <a:lnTo>
                    <a:pt x="66" y="2"/>
                  </a:lnTo>
                  <a:lnTo>
                    <a:pt x="76" y="7"/>
                  </a:lnTo>
                  <a:lnTo>
                    <a:pt x="91" y="17"/>
                  </a:lnTo>
                  <a:lnTo>
                    <a:pt x="99" y="28"/>
                  </a:lnTo>
                  <a:lnTo>
                    <a:pt x="105" y="41"/>
                  </a:lnTo>
                  <a:lnTo>
                    <a:pt x="109" y="55"/>
                  </a:lnTo>
                  <a:lnTo>
                    <a:pt x="107" y="67"/>
                  </a:lnTo>
                  <a:lnTo>
                    <a:pt x="101" y="77"/>
                  </a:lnTo>
                  <a:lnTo>
                    <a:pt x="91" y="87"/>
                  </a:lnTo>
                  <a:lnTo>
                    <a:pt x="81" y="94"/>
                  </a:lnTo>
                  <a:lnTo>
                    <a:pt x="72" y="97"/>
                  </a:lnTo>
                  <a:lnTo>
                    <a:pt x="60" y="97"/>
                  </a:lnTo>
                  <a:lnTo>
                    <a:pt x="48" y="97"/>
                  </a:lnTo>
                  <a:lnTo>
                    <a:pt x="31" y="91"/>
                  </a:lnTo>
                  <a:lnTo>
                    <a:pt x="15" y="80"/>
                  </a:lnTo>
                  <a:lnTo>
                    <a:pt x="8" y="68"/>
                  </a:lnTo>
                  <a:lnTo>
                    <a:pt x="2" y="57"/>
                  </a:lnTo>
                  <a:lnTo>
                    <a:pt x="0" y="45"/>
                  </a:lnTo>
                  <a:lnTo>
                    <a:pt x="2" y="31"/>
                  </a:lnTo>
                  <a:lnTo>
                    <a:pt x="8" y="21"/>
                  </a:lnTo>
                  <a:lnTo>
                    <a:pt x="15" y="12"/>
                  </a:lnTo>
                  <a:close/>
                  <a:moveTo>
                    <a:pt x="17" y="19"/>
                  </a:moveTo>
                  <a:lnTo>
                    <a:pt x="13" y="22"/>
                  </a:lnTo>
                  <a:lnTo>
                    <a:pt x="11" y="29"/>
                  </a:lnTo>
                  <a:lnTo>
                    <a:pt x="9" y="36"/>
                  </a:lnTo>
                  <a:lnTo>
                    <a:pt x="11" y="43"/>
                  </a:lnTo>
                  <a:lnTo>
                    <a:pt x="17" y="51"/>
                  </a:lnTo>
                  <a:lnTo>
                    <a:pt x="25" y="62"/>
                  </a:lnTo>
                  <a:lnTo>
                    <a:pt x="41" y="75"/>
                  </a:lnTo>
                  <a:lnTo>
                    <a:pt x="60" y="82"/>
                  </a:lnTo>
                  <a:lnTo>
                    <a:pt x="68" y="84"/>
                  </a:lnTo>
                  <a:lnTo>
                    <a:pt x="76" y="84"/>
                  </a:lnTo>
                  <a:lnTo>
                    <a:pt x="89" y="79"/>
                  </a:lnTo>
                  <a:lnTo>
                    <a:pt x="95" y="70"/>
                  </a:lnTo>
                  <a:lnTo>
                    <a:pt x="97" y="62"/>
                  </a:lnTo>
                  <a:lnTo>
                    <a:pt x="95" y="57"/>
                  </a:lnTo>
                  <a:lnTo>
                    <a:pt x="93" y="50"/>
                  </a:lnTo>
                  <a:lnTo>
                    <a:pt x="81" y="36"/>
                  </a:lnTo>
                  <a:lnTo>
                    <a:pt x="72" y="28"/>
                  </a:lnTo>
                  <a:lnTo>
                    <a:pt x="62" y="21"/>
                  </a:lnTo>
                  <a:lnTo>
                    <a:pt x="50" y="17"/>
                  </a:lnTo>
                  <a:lnTo>
                    <a:pt x="41" y="14"/>
                  </a:lnTo>
                  <a:lnTo>
                    <a:pt x="29" y="14"/>
                  </a:lnTo>
                  <a:lnTo>
                    <a:pt x="17" y="19"/>
                  </a:lnTo>
                  <a:close/>
                </a:path>
              </a:pathLst>
            </a:custGeom>
            <a:solidFill>
              <a:srgbClr val="000000"/>
            </a:solidFill>
            <a:ln w="9525">
              <a:solidFill>
                <a:srgbClr val="000000"/>
              </a:solidFill>
              <a:prstDash val="solid"/>
              <a:round/>
              <a:headEnd/>
              <a:tailEnd/>
            </a:ln>
          </p:spPr>
          <p:txBody>
            <a:bodyPr/>
            <a:lstStyle/>
            <a:p>
              <a:endParaRPr lang="en-US"/>
            </a:p>
          </p:txBody>
        </p:sp>
        <p:sp>
          <p:nvSpPr>
            <p:cNvPr id="26919" name="Freeform 461"/>
            <p:cNvSpPr>
              <a:spLocks/>
            </p:cNvSpPr>
            <p:nvPr/>
          </p:nvSpPr>
          <p:spPr bwMode="auto">
            <a:xfrm>
              <a:off x="1651" y="985"/>
              <a:ext cx="61" cy="79"/>
            </a:xfrm>
            <a:custGeom>
              <a:avLst/>
              <a:gdLst>
                <a:gd name="T0" fmla="*/ 41 w 122"/>
                <a:gd name="T1" fmla="*/ 68 h 157"/>
                <a:gd name="T2" fmla="*/ 85 w 122"/>
                <a:gd name="T3" fmla="*/ 116 h 157"/>
                <a:gd name="T4" fmla="*/ 95 w 122"/>
                <a:gd name="T5" fmla="*/ 124 h 157"/>
                <a:gd name="T6" fmla="*/ 101 w 122"/>
                <a:gd name="T7" fmla="*/ 126 h 157"/>
                <a:gd name="T8" fmla="*/ 107 w 122"/>
                <a:gd name="T9" fmla="*/ 126 h 157"/>
                <a:gd name="T10" fmla="*/ 113 w 122"/>
                <a:gd name="T11" fmla="*/ 122 h 157"/>
                <a:gd name="T12" fmla="*/ 120 w 122"/>
                <a:gd name="T13" fmla="*/ 117 h 157"/>
                <a:gd name="T14" fmla="*/ 122 w 122"/>
                <a:gd name="T15" fmla="*/ 121 h 157"/>
                <a:gd name="T16" fmla="*/ 74 w 122"/>
                <a:gd name="T17" fmla="*/ 157 h 157"/>
                <a:gd name="T18" fmla="*/ 72 w 122"/>
                <a:gd name="T19" fmla="*/ 155 h 157"/>
                <a:gd name="T20" fmla="*/ 76 w 122"/>
                <a:gd name="T21" fmla="*/ 151 h 157"/>
                <a:gd name="T22" fmla="*/ 78 w 122"/>
                <a:gd name="T23" fmla="*/ 148 h 157"/>
                <a:gd name="T24" fmla="*/ 80 w 122"/>
                <a:gd name="T25" fmla="*/ 145 h 157"/>
                <a:gd name="T26" fmla="*/ 82 w 122"/>
                <a:gd name="T27" fmla="*/ 141 h 157"/>
                <a:gd name="T28" fmla="*/ 80 w 122"/>
                <a:gd name="T29" fmla="*/ 138 h 157"/>
                <a:gd name="T30" fmla="*/ 78 w 122"/>
                <a:gd name="T31" fmla="*/ 133 h 157"/>
                <a:gd name="T32" fmla="*/ 72 w 122"/>
                <a:gd name="T33" fmla="*/ 126 h 157"/>
                <a:gd name="T34" fmla="*/ 25 w 122"/>
                <a:gd name="T35" fmla="*/ 78 h 157"/>
                <a:gd name="T36" fmla="*/ 10 w 122"/>
                <a:gd name="T37" fmla="*/ 90 h 157"/>
                <a:gd name="T38" fmla="*/ 4 w 122"/>
                <a:gd name="T39" fmla="*/ 85 h 157"/>
                <a:gd name="T40" fmla="*/ 19 w 122"/>
                <a:gd name="T41" fmla="*/ 73 h 157"/>
                <a:gd name="T42" fmla="*/ 15 w 122"/>
                <a:gd name="T43" fmla="*/ 68 h 157"/>
                <a:gd name="T44" fmla="*/ 6 w 122"/>
                <a:gd name="T45" fmla="*/ 58 h 157"/>
                <a:gd name="T46" fmla="*/ 2 w 122"/>
                <a:gd name="T47" fmla="*/ 48 h 157"/>
                <a:gd name="T48" fmla="*/ 0 w 122"/>
                <a:gd name="T49" fmla="*/ 37 h 157"/>
                <a:gd name="T50" fmla="*/ 2 w 122"/>
                <a:gd name="T51" fmla="*/ 25 h 157"/>
                <a:gd name="T52" fmla="*/ 8 w 122"/>
                <a:gd name="T53" fmla="*/ 17 h 157"/>
                <a:gd name="T54" fmla="*/ 15 w 122"/>
                <a:gd name="T55" fmla="*/ 8 h 157"/>
                <a:gd name="T56" fmla="*/ 27 w 122"/>
                <a:gd name="T57" fmla="*/ 3 h 157"/>
                <a:gd name="T58" fmla="*/ 39 w 122"/>
                <a:gd name="T59" fmla="*/ 0 h 157"/>
                <a:gd name="T60" fmla="*/ 47 w 122"/>
                <a:gd name="T61" fmla="*/ 1 h 157"/>
                <a:gd name="T62" fmla="*/ 52 w 122"/>
                <a:gd name="T63" fmla="*/ 5 h 157"/>
                <a:gd name="T64" fmla="*/ 54 w 122"/>
                <a:gd name="T65" fmla="*/ 8 h 157"/>
                <a:gd name="T66" fmla="*/ 54 w 122"/>
                <a:gd name="T67" fmla="*/ 10 h 157"/>
                <a:gd name="T68" fmla="*/ 52 w 122"/>
                <a:gd name="T69" fmla="*/ 13 h 157"/>
                <a:gd name="T70" fmla="*/ 50 w 122"/>
                <a:gd name="T71" fmla="*/ 17 h 157"/>
                <a:gd name="T72" fmla="*/ 48 w 122"/>
                <a:gd name="T73" fmla="*/ 19 h 157"/>
                <a:gd name="T74" fmla="*/ 45 w 122"/>
                <a:gd name="T75" fmla="*/ 19 h 157"/>
                <a:gd name="T76" fmla="*/ 41 w 122"/>
                <a:gd name="T77" fmla="*/ 19 h 157"/>
                <a:gd name="T78" fmla="*/ 33 w 122"/>
                <a:gd name="T79" fmla="*/ 17 h 157"/>
                <a:gd name="T80" fmla="*/ 27 w 122"/>
                <a:gd name="T81" fmla="*/ 15 h 157"/>
                <a:gd name="T82" fmla="*/ 21 w 122"/>
                <a:gd name="T83" fmla="*/ 15 h 157"/>
                <a:gd name="T84" fmla="*/ 19 w 122"/>
                <a:gd name="T85" fmla="*/ 17 h 157"/>
                <a:gd name="T86" fmla="*/ 15 w 122"/>
                <a:gd name="T87" fmla="*/ 19 h 157"/>
                <a:gd name="T88" fmla="*/ 12 w 122"/>
                <a:gd name="T89" fmla="*/ 22 h 157"/>
                <a:gd name="T90" fmla="*/ 10 w 122"/>
                <a:gd name="T91" fmla="*/ 25 h 157"/>
                <a:gd name="T92" fmla="*/ 10 w 122"/>
                <a:gd name="T93" fmla="*/ 30 h 157"/>
                <a:gd name="T94" fmla="*/ 12 w 122"/>
                <a:gd name="T95" fmla="*/ 36 h 157"/>
                <a:gd name="T96" fmla="*/ 17 w 122"/>
                <a:gd name="T97" fmla="*/ 44 h 157"/>
                <a:gd name="T98" fmla="*/ 29 w 122"/>
                <a:gd name="T99" fmla="*/ 56 h 157"/>
                <a:gd name="T100" fmla="*/ 35 w 122"/>
                <a:gd name="T101" fmla="*/ 63 h 157"/>
                <a:gd name="T102" fmla="*/ 56 w 122"/>
                <a:gd name="T103" fmla="*/ 46 h 157"/>
                <a:gd name="T104" fmla="*/ 62 w 122"/>
                <a:gd name="T105" fmla="*/ 53 h 157"/>
                <a:gd name="T106" fmla="*/ 41 w 122"/>
                <a:gd name="T107" fmla="*/ 68 h 15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2"/>
                <a:gd name="T163" fmla="*/ 0 h 157"/>
                <a:gd name="T164" fmla="*/ 122 w 122"/>
                <a:gd name="T165" fmla="*/ 157 h 15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2" h="157">
                  <a:moveTo>
                    <a:pt x="41" y="68"/>
                  </a:moveTo>
                  <a:lnTo>
                    <a:pt x="85" y="116"/>
                  </a:lnTo>
                  <a:lnTo>
                    <a:pt x="95" y="124"/>
                  </a:lnTo>
                  <a:lnTo>
                    <a:pt x="101" y="126"/>
                  </a:lnTo>
                  <a:lnTo>
                    <a:pt x="107" y="126"/>
                  </a:lnTo>
                  <a:lnTo>
                    <a:pt x="113" y="122"/>
                  </a:lnTo>
                  <a:lnTo>
                    <a:pt x="120" y="117"/>
                  </a:lnTo>
                  <a:lnTo>
                    <a:pt x="122" y="121"/>
                  </a:lnTo>
                  <a:lnTo>
                    <a:pt x="74" y="157"/>
                  </a:lnTo>
                  <a:lnTo>
                    <a:pt x="72" y="155"/>
                  </a:lnTo>
                  <a:lnTo>
                    <a:pt x="76" y="151"/>
                  </a:lnTo>
                  <a:lnTo>
                    <a:pt x="78" y="148"/>
                  </a:lnTo>
                  <a:lnTo>
                    <a:pt x="80" y="145"/>
                  </a:lnTo>
                  <a:lnTo>
                    <a:pt x="82" y="141"/>
                  </a:lnTo>
                  <a:lnTo>
                    <a:pt x="80" y="138"/>
                  </a:lnTo>
                  <a:lnTo>
                    <a:pt x="78" y="133"/>
                  </a:lnTo>
                  <a:lnTo>
                    <a:pt x="72" y="126"/>
                  </a:lnTo>
                  <a:lnTo>
                    <a:pt x="25" y="78"/>
                  </a:lnTo>
                  <a:lnTo>
                    <a:pt x="10" y="90"/>
                  </a:lnTo>
                  <a:lnTo>
                    <a:pt x="4" y="85"/>
                  </a:lnTo>
                  <a:lnTo>
                    <a:pt x="19" y="73"/>
                  </a:lnTo>
                  <a:lnTo>
                    <a:pt x="15" y="68"/>
                  </a:lnTo>
                  <a:lnTo>
                    <a:pt x="6" y="58"/>
                  </a:lnTo>
                  <a:lnTo>
                    <a:pt x="2" y="48"/>
                  </a:lnTo>
                  <a:lnTo>
                    <a:pt x="0" y="37"/>
                  </a:lnTo>
                  <a:lnTo>
                    <a:pt x="2" y="25"/>
                  </a:lnTo>
                  <a:lnTo>
                    <a:pt x="8" y="17"/>
                  </a:lnTo>
                  <a:lnTo>
                    <a:pt x="15" y="8"/>
                  </a:lnTo>
                  <a:lnTo>
                    <a:pt x="27" y="3"/>
                  </a:lnTo>
                  <a:lnTo>
                    <a:pt x="39" y="0"/>
                  </a:lnTo>
                  <a:lnTo>
                    <a:pt x="47" y="1"/>
                  </a:lnTo>
                  <a:lnTo>
                    <a:pt x="52" y="5"/>
                  </a:lnTo>
                  <a:lnTo>
                    <a:pt x="54" y="8"/>
                  </a:lnTo>
                  <a:lnTo>
                    <a:pt x="54" y="10"/>
                  </a:lnTo>
                  <a:lnTo>
                    <a:pt x="52" y="13"/>
                  </a:lnTo>
                  <a:lnTo>
                    <a:pt x="50" y="17"/>
                  </a:lnTo>
                  <a:lnTo>
                    <a:pt x="48" y="19"/>
                  </a:lnTo>
                  <a:lnTo>
                    <a:pt x="45" y="19"/>
                  </a:lnTo>
                  <a:lnTo>
                    <a:pt x="41" y="19"/>
                  </a:lnTo>
                  <a:lnTo>
                    <a:pt x="33" y="17"/>
                  </a:lnTo>
                  <a:lnTo>
                    <a:pt x="27" y="15"/>
                  </a:lnTo>
                  <a:lnTo>
                    <a:pt x="21" y="15"/>
                  </a:lnTo>
                  <a:lnTo>
                    <a:pt x="19" y="17"/>
                  </a:lnTo>
                  <a:lnTo>
                    <a:pt x="15" y="19"/>
                  </a:lnTo>
                  <a:lnTo>
                    <a:pt x="12" y="22"/>
                  </a:lnTo>
                  <a:lnTo>
                    <a:pt x="10" y="25"/>
                  </a:lnTo>
                  <a:lnTo>
                    <a:pt x="10" y="30"/>
                  </a:lnTo>
                  <a:lnTo>
                    <a:pt x="12" y="36"/>
                  </a:lnTo>
                  <a:lnTo>
                    <a:pt x="17" y="44"/>
                  </a:lnTo>
                  <a:lnTo>
                    <a:pt x="29" y="56"/>
                  </a:lnTo>
                  <a:lnTo>
                    <a:pt x="35" y="63"/>
                  </a:lnTo>
                  <a:lnTo>
                    <a:pt x="56" y="46"/>
                  </a:lnTo>
                  <a:lnTo>
                    <a:pt x="62" y="53"/>
                  </a:lnTo>
                  <a:lnTo>
                    <a:pt x="41" y="68"/>
                  </a:lnTo>
                  <a:close/>
                </a:path>
              </a:pathLst>
            </a:custGeom>
            <a:solidFill>
              <a:srgbClr val="000000"/>
            </a:solidFill>
            <a:ln w="9525">
              <a:solidFill>
                <a:srgbClr val="000000"/>
              </a:solidFill>
              <a:prstDash val="solid"/>
              <a:round/>
              <a:headEnd/>
              <a:tailEnd/>
            </a:ln>
          </p:spPr>
          <p:txBody>
            <a:bodyPr/>
            <a:lstStyle/>
            <a:p>
              <a:endParaRPr lang="en-US"/>
            </a:p>
          </p:txBody>
        </p:sp>
        <p:sp>
          <p:nvSpPr>
            <p:cNvPr id="26920" name="Freeform 462"/>
            <p:cNvSpPr>
              <a:spLocks/>
            </p:cNvSpPr>
            <p:nvPr/>
          </p:nvSpPr>
          <p:spPr bwMode="auto">
            <a:xfrm>
              <a:off x="1690" y="939"/>
              <a:ext cx="98" cy="87"/>
            </a:xfrm>
            <a:custGeom>
              <a:avLst/>
              <a:gdLst>
                <a:gd name="T0" fmla="*/ 42 w 196"/>
                <a:gd name="T1" fmla="*/ 46 h 176"/>
                <a:gd name="T2" fmla="*/ 79 w 196"/>
                <a:gd name="T3" fmla="*/ 90 h 176"/>
                <a:gd name="T4" fmla="*/ 108 w 196"/>
                <a:gd name="T5" fmla="*/ 72 h 176"/>
                <a:gd name="T6" fmla="*/ 118 w 196"/>
                <a:gd name="T7" fmla="*/ 65 h 176"/>
                <a:gd name="T8" fmla="*/ 120 w 196"/>
                <a:gd name="T9" fmla="*/ 60 h 176"/>
                <a:gd name="T10" fmla="*/ 120 w 196"/>
                <a:gd name="T11" fmla="*/ 56 h 176"/>
                <a:gd name="T12" fmla="*/ 120 w 196"/>
                <a:gd name="T13" fmla="*/ 51 h 176"/>
                <a:gd name="T14" fmla="*/ 114 w 196"/>
                <a:gd name="T15" fmla="*/ 43 h 176"/>
                <a:gd name="T16" fmla="*/ 118 w 196"/>
                <a:gd name="T17" fmla="*/ 41 h 176"/>
                <a:gd name="T18" fmla="*/ 151 w 196"/>
                <a:gd name="T19" fmla="*/ 78 h 176"/>
                <a:gd name="T20" fmla="*/ 147 w 196"/>
                <a:gd name="T21" fmla="*/ 82 h 176"/>
                <a:gd name="T22" fmla="*/ 140 w 196"/>
                <a:gd name="T23" fmla="*/ 75 h 176"/>
                <a:gd name="T24" fmla="*/ 136 w 196"/>
                <a:gd name="T25" fmla="*/ 72 h 176"/>
                <a:gd name="T26" fmla="*/ 132 w 196"/>
                <a:gd name="T27" fmla="*/ 72 h 176"/>
                <a:gd name="T28" fmla="*/ 126 w 196"/>
                <a:gd name="T29" fmla="*/ 72 h 176"/>
                <a:gd name="T30" fmla="*/ 120 w 196"/>
                <a:gd name="T31" fmla="*/ 73 h 176"/>
                <a:gd name="T32" fmla="*/ 112 w 196"/>
                <a:gd name="T33" fmla="*/ 78 h 176"/>
                <a:gd name="T34" fmla="*/ 85 w 196"/>
                <a:gd name="T35" fmla="*/ 97 h 176"/>
                <a:gd name="T36" fmla="*/ 118 w 196"/>
                <a:gd name="T37" fmla="*/ 133 h 176"/>
                <a:gd name="T38" fmla="*/ 122 w 196"/>
                <a:gd name="T39" fmla="*/ 140 h 176"/>
                <a:gd name="T40" fmla="*/ 126 w 196"/>
                <a:gd name="T41" fmla="*/ 142 h 176"/>
                <a:gd name="T42" fmla="*/ 130 w 196"/>
                <a:gd name="T43" fmla="*/ 143 h 176"/>
                <a:gd name="T44" fmla="*/ 132 w 196"/>
                <a:gd name="T45" fmla="*/ 143 h 176"/>
                <a:gd name="T46" fmla="*/ 134 w 196"/>
                <a:gd name="T47" fmla="*/ 142 h 176"/>
                <a:gd name="T48" fmla="*/ 140 w 196"/>
                <a:gd name="T49" fmla="*/ 138 h 176"/>
                <a:gd name="T50" fmla="*/ 161 w 196"/>
                <a:gd name="T51" fmla="*/ 124 h 176"/>
                <a:gd name="T52" fmla="*/ 169 w 196"/>
                <a:gd name="T53" fmla="*/ 118 h 176"/>
                <a:gd name="T54" fmla="*/ 175 w 196"/>
                <a:gd name="T55" fmla="*/ 113 h 176"/>
                <a:gd name="T56" fmla="*/ 178 w 196"/>
                <a:gd name="T57" fmla="*/ 107 h 176"/>
                <a:gd name="T58" fmla="*/ 180 w 196"/>
                <a:gd name="T59" fmla="*/ 101 h 176"/>
                <a:gd name="T60" fmla="*/ 180 w 196"/>
                <a:gd name="T61" fmla="*/ 90 h 176"/>
                <a:gd name="T62" fmla="*/ 178 w 196"/>
                <a:gd name="T63" fmla="*/ 78 h 176"/>
                <a:gd name="T64" fmla="*/ 182 w 196"/>
                <a:gd name="T65" fmla="*/ 75 h 176"/>
                <a:gd name="T66" fmla="*/ 196 w 196"/>
                <a:gd name="T67" fmla="*/ 111 h 176"/>
                <a:gd name="T68" fmla="*/ 97 w 196"/>
                <a:gd name="T69" fmla="*/ 176 h 176"/>
                <a:gd name="T70" fmla="*/ 95 w 196"/>
                <a:gd name="T71" fmla="*/ 174 h 176"/>
                <a:gd name="T72" fmla="*/ 99 w 196"/>
                <a:gd name="T73" fmla="*/ 170 h 176"/>
                <a:gd name="T74" fmla="*/ 103 w 196"/>
                <a:gd name="T75" fmla="*/ 167 h 176"/>
                <a:gd name="T76" fmla="*/ 107 w 196"/>
                <a:gd name="T77" fmla="*/ 162 h 176"/>
                <a:gd name="T78" fmla="*/ 108 w 196"/>
                <a:gd name="T79" fmla="*/ 159 h 176"/>
                <a:gd name="T80" fmla="*/ 107 w 196"/>
                <a:gd name="T81" fmla="*/ 155 h 176"/>
                <a:gd name="T82" fmla="*/ 105 w 196"/>
                <a:gd name="T83" fmla="*/ 152 h 176"/>
                <a:gd name="T84" fmla="*/ 99 w 196"/>
                <a:gd name="T85" fmla="*/ 145 h 176"/>
                <a:gd name="T86" fmla="*/ 35 w 196"/>
                <a:gd name="T87" fmla="*/ 72 h 176"/>
                <a:gd name="T88" fmla="*/ 27 w 196"/>
                <a:gd name="T89" fmla="*/ 65 h 176"/>
                <a:gd name="T90" fmla="*/ 21 w 196"/>
                <a:gd name="T91" fmla="*/ 61 h 176"/>
                <a:gd name="T92" fmla="*/ 15 w 196"/>
                <a:gd name="T93" fmla="*/ 61 h 176"/>
                <a:gd name="T94" fmla="*/ 7 w 196"/>
                <a:gd name="T95" fmla="*/ 65 h 176"/>
                <a:gd name="T96" fmla="*/ 4 w 196"/>
                <a:gd name="T97" fmla="*/ 68 h 176"/>
                <a:gd name="T98" fmla="*/ 0 w 196"/>
                <a:gd name="T99" fmla="*/ 65 h 176"/>
                <a:gd name="T100" fmla="*/ 99 w 196"/>
                <a:gd name="T101" fmla="*/ 0 h 176"/>
                <a:gd name="T102" fmla="*/ 120 w 196"/>
                <a:gd name="T103" fmla="*/ 22 h 176"/>
                <a:gd name="T104" fmla="*/ 116 w 196"/>
                <a:gd name="T105" fmla="*/ 26 h 176"/>
                <a:gd name="T106" fmla="*/ 108 w 196"/>
                <a:gd name="T107" fmla="*/ 19 h 176"/>
                <a:gd name="T108" fmla="*/ 103 w 196"/>
                <a:gd name="T109" fmla="*/ 15 h 176"/>
                <a:gd name="T110" fmla="*/ 91 w 196"/>
                <a:gd name="T111" fmla="*/ 15 h 176"/>
                <a:gd name="T112" fmla="*/ 85 w 196"/>
                <a:gd name="T113" fmla="*/ 19 h 176"/>
                <a:gd name="T114" fmla="*/ 77 w 196"/>
                <a:gd name="T115" fmla="*/ 24 h 176"/>
                <a:gd name="T116" fmla="*/ 42 w 196"/>
                <a:gd name="T117" fmla="*/ 46 h 17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6"/>
                <a:gd name="T178" fmla="*/ 0 h 176"/>
                <a:gd name="T179" fmla="*/ 196 w 196"/>
                <a:gd name="T180" fmla="*/ 176 h 17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6" h="176">
                  <a:moveTo>
                    <a:pt x="42" y="46"/>
                  </a:moveTo>
                  <a:lnTo>
                    <a:pt x="79" y="90"/>
                  </a:lnTo>
                  <a:lnTo>
                    <a:pt x="108" y="72"/>
                  </a:lnTo>
                  <a:lnTo>
                    <a:pt x="118" y="65"/>
                  </a:lnTo>
                  <a:lnTo>
                    <a:pt x="120" y="60"/>
                  </a:lnTo>
                  <a:lnTo>
                    <a:pt x="120" y="56"/>
                  </a:lnTo>
                  <a:lnTo>
                    <a:pt x="120" y="51"/>
                  </a:lnTo>
                  <a:lnTo>
                    <a:pt x="114" y="43"/>
                  </a:lnTo>
                  <a:lnTo>
                    <a:pt x="118" y="41"/>
                  </a:lnTo>
                  <a:lnTo>
                    <a:pt x="151" y="78"/>
                  </a:lnTo>
                  <a:lnTo>
                    <a:pt x="147" y="82"/>
                  </a:lnTo>
                  <a:lnTo>
                    <a:pt x="140" y="75"/>
                  </a:lnTo>
                  <a:lnTo>
                    <a:pt x="136" y="72"/>
                  </a:lnTo>
                  <a:lnTo>
                    <a:pt x="132" y="72"/>
                  </a:lnTo>
                  <a:lnTo>
                    <a:pt x="126" y="72"/>
                  </a:lnTo>
                  <a:lnTo>
                    <a:pt x="120" y="73"/>
                  </a:lnTo>
                  <a:lnTo>
                    <a:pt x="112" y="78"/>
                  </a:lnTo>
                  <a:lnTo>
                    <a:pt x="85" y="97"/>
                  </a:lnTo>
                  <a:lnTo>
                    <a:pt x="118" y="133"/>
                  </a:lnTo>
                  <a:lnTo>
                    <a:pt x="122" y="140"/>
                  </a:lnTo>
                  <a:lnTo>
                    <a:pt x="126" y="142"/>
                  </a:lnTo>
                  <a:lnTo>
                    <a:pt x="130" y="143"/>
                  </a:lnTo>
                  <a:lnTo>
                    <a:pt x="132" y="143"/>
                  </a:lnTo>
                  <a:lnTo>
                    <a:pt x="134" y="142"/>
                  </a:lnTo>
                  <a:lnTo>
                    <a:pt x="140" y="138"/>
                  </a:lnTo>
                  <a:lnTo>
                    <a:pt x="161" y="124"/>
                  </a:lnTo>
                  <a:lnTo>
                    <a:pt x="169" y="118"/>
                  </a:lnTo>
                  <a:lnTo>
                    <a:pt x="175" y="113"/>
                  </a:lnTo>
                  <a:lnTo>
                    <a:pt x="178" y="107"/>
                  </a:lnTo>
                  <a:lnTo>
                    <a:pt x="180" y="101"/>
                  </a:lnTo>
                  <a:lnTo>
                    <a:pt x="180" y="90"/>
                  </a:lnTo>
                  <a:lnTo>
                    <a:pt x="178" y="78"/>
                  </a:lnTo>
                  <a:lnTo>
                    <a:pt x="182" y="75"/>
                  </a:lnTo>
                  <a:lnTo>
                    <a:pt x="196" y="111"/>
                  </a:lnTo>
                  <a:lnTo>
                    <a:pt x="97" y="176"/>
                  </a:lnTo>
                  <a:lnTo>
                    <a:pt x="95" y="174"/>
                  </a:lnTo>
                  <a:lnTo>
                    <a:pt x="99" y="170"/>
                  </a:lnTo>
                  <a:lnTo>
                    <a:pt x="103" y="167"/>
                  </a:lnTo>
                  <a:lnTo>
                    <a:pt x="107" y="162"/>
                  </a:lnTo>
                  <a:lnTo>
                    <a:pt x="108" y="159"/>
                  </a:lnTo>
                  <a:lnTo>
                    <a:pt x="107" y="155"/>
                  </a:lnTo>
                  <a:lnTo>
                    <a:pt x="105" y="152"/>
                  </a:lnTo>
                  <a:lnTo>
                    <a:pt x="99" y="145"/>
                  </a:lnTo>
                  <a:lnTo>
                    <a:pt x="35" y="72"/>
                  </a:lnTo>
                  <a:lnTo>
                    <a:pt x="27" y="65"/>
                  </a:lnTo>
                  <a:lnTo>
                    <a:pt x="21" y="61"/>
                  </a:lnTo>
                  <a:lnTo>
                    <a:pt x="15" y="61"/>
                  </a:lnTo>
                  <a:lnTo>
                    <a:pt x="7" y="65"/>
                  </a:lnTo>
                  <a:lnTo>
                    <a:pt x="4" y="68"/>
                  </a:lnTo>
                  <a:lnTo>
                    <a:pt x="0" y="65"/>
                  </a:lnTo>
                  <a:lnTo>
                    <a:pt x="99" y="0"/>
                  </a:lnTo>
                  <a:lnTo>
                    <a:pt x="120" y="22"/>
                  </a:lnTo>
                  <a:lnTo>
                    <a:pt x="116" y="26"/>
                  </a:lnTo>
                  <a:lnTo>
                    <a:pt x="108" y="19"/>
                  </a:lnTo>
                  <a:lnTo>
                    <a:pt x="103" y="15"/>
                  </a:lnTo>
                  <a:lnTo>
                    <a:pt x="91" y="15"/>
                  </a:lnTo>
                  <a:lnTo>
                    <a:pt x="85" y="19"/>
                  </a:lnTo>
                  <a:lnTo>
                    <a:pt x="77" y="24"/>
                  </a:lnTo>
                  <a:lnTo>
                    <a:pt x="42" y="46"/>
                  </a:lnTo>
                  <a:close/>
                </a:path>
              </a:pathLst>
            </a:custGeom>
            <a:solidFill>
              <a:srgbClr val="000000"/>
            </a:solidFill>
            <a:ln w="9525">
              <a:solidFill>
                <a:srgbClr val="000000"/>
              </a:solidFill>
              <a:prstDash val="solid"/>
              <a:round/>
              <a:headEnd/>
              <a:tailEnd/>
            </a:ln>
          </p:spPr>
          <p:txBody>
            <a:bodyPr/>
            <a:lstStyle/>
            <a:p>
              <a:endParaRPr lang="en-US"/>
            </a:p>
          </p:txBody>
        </p:sp>
        <p:sp>
          <p:nvSpPr>
            <p:cNvPr id="26921" name="Freeform 463"/>
            <p:cNvSpPr>
              <a:spLocks/>
            </p:cNvSpPr>
            <p:nvPr/>
          </p:nvSpPr>
          <p:spPr bwMode="auto">
            <a:xfrm>
              <a:off x="1766" y="928"/>
              <a:ext cx="51" cy="53"/>
            </a:xfrm>
            <a:custGeom>
              <a:avLst/>
              <a:gdLst>
                <a:gd name="T0" fmla="*/ 6 w 103"/>
                <a:gd name="T1" fmla="*/ 0 h 105"/>
                <a:gd name="T2" fmla="*/ 27 w 103"/>
                <a:gd name="T3" fmla="*/ 25 h 105"/>
                <a:gd name="T4" fmla="*/ 49 w 103"/>
                <a:gd name="T5" fmla="*/ 12 h 105"/>
                <a:gd name="T6" fmla="*/ 53 w 103"/>
                <a:gd name="T7" fmla="*/ 18 h 105"/>
                <a:gd name="T8" fmla="*/ 31 w 103"/>
                <a:gd name="T9" fmla="*/ 30 h 105"/>
                <a:gd name="T10" fmla="*/ 72 w 103"/>
                <a:gd name="T11" fmla="*/ 81 h 105"/>
                <a:gd name="T12" fmla="*/ 78 w 103"/>
                <a:gd name="T13" fmla="*/ 87 h 105"/>
                <a:gd name="T14" fmla="*/ 84 w 103"/>
                <a:gd name="T15" fmla="*/ 90 h 105"/>
                <a:gd name="T16" fmla="*/ 88 w 103"/>
                <a:gd name="T17" fmla="*/ 90 h 105"/>
                <a:gd name="T18" fmla="*/ 92 w 103"/>
                <a:gd name="T19" fmla="*/ 88 h 105"/>
                <a:gd name="T20" fmla="*/ 97 w 103"/>
                <a:gd name="T21" fmla="*/ 83 h 105"/>
                <a:gd name="T22" fmla="*/ 97 w 103"/>
                <a:gd name="T23" fmla="*/ 80 h 105"/>
                <a:gd name="T24" fmla="*/ 97 w 103"/>
                <a:gd name="T25" fmla="*/ 75 h 105"/>
                <a:gd name="T26" fmla="*/ 101 w 103"/>
                <a:gd name="T27" fmla="*/ 73 h 105"/>
                <a:gd name="T28" fmla="*/ 103 w 103"/>
                <a:gd name="T29" fmla="*/ 81 h 105"/>
                <a:gd name="T30" fmla="*/ 101 w 103"/>
                <a:gd name="T31" fmla="*/ 90 h 105"/>
                <a:gd name="T32" fmla="*/ 97 w 103"/>
                <a:gd name="T33" fmla="*/ 97 h 105"/>
                <a:gd name="T34" fmla="*/ 92 w 103"/>
                <a:gd name="T35" fmla="*/ 102 h 105"/>
                <a:gd name="T36" fmla="*/ 88 w 103"/>
                <a:gd name="T37" fmla="*/ 104 h 105"/>
                <a:gd name="T38" fmla="*/ 82 w 103"/>
                <a:gd name="T39" fmla="*/ 105 h 105"/>
                <a:gd name="T40" fmla="*/ 76 w 103"/>
                <a:gd name="T41" fmla="*/ 105 h 105"/>
                <a:gd name="T42" fmla="*/ 70 w 103"/>
                <a:gd name="T43" fmla="*/ 104 h 105"/>
                <a:gd name="T44" fmla="*/ 64 w 103"/>
                <a:gd name="T45" fmla="*/ 100 h 105"/>
                <a:gd name="T46" fmla="*/ 59 w 103"/>
                <a:gd name="T47" fmla="*/ 92 h 105"/>
                <a:gd name="T48" fmla="*/ 16 w 103"/>
                <a:gd name="T49" fmla="*/ 40 h 105"/>
                <a:gd name="T50" fmla="*/ 2 w 103"/>
                <a:gd name="T51" fmla="*/ 49 h 105"/>
                <a:gd name="T52" fmla="*/ 0 w 103"/>
                <a:gd name="T53" fmla="*/ 47 h 105"/>
                <a:gd name="T54" fmla="*/ 4 w 103"/>
                <a:gd name="T55" fmla="*/ 40 h 105"/>
                <a:gd name="T56" fmla="*/ 6 w 103"/>
                <a:gd name="T57" fmla="*/ 34 h 105"/>
                <a:gd name="T58" fmla="*/ 8 w 103"/>
                <a:gd name="T59" fmla="*/ 25 h 105"/>
                <a:gd name="T60" fmla="*/ 8 w 103"/>
                <a:gd name="T61" fmla="*/ 17 h 105"/>
                <a:gd name="T62" fmla="*/ 6 w 103"/>
                <a:gd name="T63" fmla="*/ 10 h 105"/>
                <a:gd name="T64" fmla="*/ 4 w 103"/>
                <a:gd name="T65" fmla="*/ 1 h 105"/>
                <a:gd name="T66" fmla="*/ 6 w 103"/>
                <a:gd name="T67" fmla="*/ 0 h 10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3"/>
                <a:gd name="T103" fmla="*/ 0 h 105"/>
                <a:gd name="T104" fmla="*/ 103 w 103"/>
                <a:gd name="T105" fmla="*/ 105 h 10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3" h="105">
                  <a:moveTo>
                    <a:pt x="6" y="0"/>
                  </a:moveTo>
                  <a:lnTo>
                    <a:pt x="27" y="25"/>
                  </a:lnTo>
                  <a:lnTo>
                    <a:pt x="49" y="12"/>
                  </a:lnTo>
                  <a:lnTo>
                    <a:pt x="53" y="18"/>
                  </a:lnTo>
                  <a:lnTo>
                    <a:pt x="31" y="30"/>
                  </a:lnTo>
                  <a:lnTo>
                    <a:pt x="72" y="81"/>
                  </a:lnTo>
                  <a:lnTo>
                    <a:pt x="78" y="87"/>
                  </a:lnTo>
                  <a:lnTo>
                    <a:pt x="84" y="90"/>
                  </a:lnTo>
                  <a:lnTo>
                    <a:pt x="88" y="90"/>
                  </a:lnTo>
                  <a:lnTo>
                    <a:pt x="92" y="88"/>
                  </a:lnTo>
                  <a:lnTo>
                    <a:pt x="97" y="83"/>
                  </a:lnTo>
                  <a:lnTo>
                    <a:pt x="97" y="80"/>
                  </a:lnTo>
                  <a:lnTo>
                    <a:pt x="97" y="75"/>
                  </a:lnTo>
                  <a:lnTo>
                    <a:pt x="101" y="73"/>
                  </a:lnTo>
                  <a:lnTo>
                    <a:pt x="103" y="81"/>
                  </a:lnTo>
                  <a:lnTo>
                    <a:pt x="101" y="90"/>
                  </a:lnTo>
                  <a:lnTo>
                    <a:pt x="97" y="97"/>
                  </a:lnTo>
                  <a:lnTo>
                    <a:pt x="92" y="102"/>
                  </a:lnTo>
                  <a:lnTo>
                    <a:pt x="88" y="104"/>
                  </a:lnTo>
                  <a:lnTo>
                    <a:pt x="82" y="105"/>
                  </a:lnTo>
                  <a:lnTo>
                    <a:pt x="76" y="105"/>
                  </a:lnTo>
                  <a:lnTo>
                    <a:pt x="70" y="104"/>
                  </a:lnTo>
                  <a:lnTo>
                    <a:pt x="64" y="100"/>
                  </a:lnTo>
                  <a:lnTo>
                    <a:pt x="59" y="92"/>
                  </a:lnTo>
                  <a:lnTo>
                    <a:pt x="16" y="40"/>
                  </a:lnTo>
                  <a:lnTo>
                    <a:pt x="2" y="49"/>
                  </a:lnTo>
                  <a:lnTo>
                    <a:pt x="0" y="47"/>
                  </a:lnTo>
                  <a:lnTo>
                    <a:pt x="4" y="40"/>
                  </a:lnTo>
                  <a:lnTo>
                    <a:pt x="6" y="34"/>
                  </a:lnTo>
                  <a:lnTo>
                    <a:pt x="8" y="25"/>
                  </a:lnTo>
                  <a:lnTo>
                    <a:pt x="8" y="17"/>
                  </a:lnTo>
                  <a:lnTo>
                    <a:pt x="6" y="10"/>
                  </a:lnTo>
                  <a:lnTo>
                    <a:pt x="4" y="1"/>
                  </a:lnTo>
                  <a:lnTo>
                    <a:pt x="6" y="0"/>
                  </a:lnTo>
                  <a:close/>
                </a:path>
              </a:pathLst>
            </a:custGeom>
            <a:solidFill>
              <a:srgbClr val="000000"/>
            </a:solidFill>
            <a:ln w="9525">
              <a:solidFill>
                <a:srgbClr val="000000"/>
              </a:solidFill>
              <a:prstDash val="solid"/>
              <a:round/>
              <a:headEnd/>
              <a:tailEnd/>
            </a:ln>
          </p:spPr>
          <p:txBody>
            <a:bodyPr/>
            <a:lstStyle/>
            <a:p>
              <a:endParaRPr lang="en-US"/>
            </a:p>
          </p:txBody>
        </p:sp>
        <p:sp>
          <p:nvSpPr>
            <p:cNvPr id="26922" name="Freeform 464"/>
            <p:cNvSpPr>
              <a:spLocks/>
            </p:cNvSpPr>
            <p:nvPr/>
          </p:nvSpPr>
          <p:spPr bwMode="auto">
            <a:xfrm>
              <a:off x="1779" y="902"/>
              <a:ext cx="92" cy="70"/>
            </a:xfrm>
            <a:custGeom>
              <a:avLst/>
              <a:gdLst>
                <a:gd name="T0" fmla="*/ 69 w 183"/>
                <a:gd name="T1" fmla="*/ 58 h 140"/>
                <a:gd name="T2" fmla="*/ 72 w 183"/>
                <a:gd name="T3" fmla="*/ 44 h 140"/>
                <a:gd name="T4" fmla="*/ 80 w 183"/>
                <a:gd name="T5" fmla="*/ 27 h 140"/>
                <a:gd name="T6" fmla="*/ 94 w 183"/>
                <a:gd name="T7" fmla="*/ 20 h 140"/>
                <a:gd name="T8" fmla="*/ 111 w 183"/>
                <a:gd name="T9" fmla="*/ 22 h 140"/>
                <a:gd name="T10" fmla="*/ 127 w 183"/>
                <a:gd name="T11" fmla="*/ 34 h 140"/>
                <a:gd name="T12" fmla="*/ 135 w 183"/>
                <a:gd name="T13" fmla="*/ 46 h 140"/>
                <a:gd name="T14" fmla="*/ 162 w 183"/>
                <a:gd name="T15" fmla="*/ 80 h 140"/>
                <a:gd name="T16" fmla="*/ 170 w 183"/>
                <a:gd name="T17" fmla="*/ 85 h 140"/>
                <a:gd name="T18" fmla="*/ 175 w 183"/>
                <a:gd name="T19" fmla="*/ 83 h 140"/>
                <a:gd name="T20" fmla="*/ 183 w 183"/>
                <a:gd name="T21" fmla="*/ 83 h 140"/>
                <a:gd name="T22" fmla="*/ 137 w 183"/>
                <a:gd name="T23" fmla="*/ 107 h 140"/>
                <a:gd name="T24" fmla="*/ 142 w 183"/>
                <a:gd name="T25" fmla="*/ 102 h 140"/>
                <a:gd name="T26" fmla="*/ 146 w 183"/>
                <a:gd name="T27" fmla="*/ 95 h 140"/>
                <a:gd name="T28" fmla="*/ 144 w 183"/>
                <a:gd name="T29" fmla="*/ 88 h 140"/>
                <a:gd name="T30" fmla="*/ 119 w 183"/>
                <a:gd name="T31" fmla="*/ 56 h 140"/>
                <a:gd name="T32" fmla="*/ 107 w 183"/>
                <a:gd name="T33" fmla="*/ 41 h 140"/>
                <a:gd name="T34" fmla="*/ 102 w 183"/>
                <a:gd name="T35" fmla="*/ 37 h 140"/>
                <a:gd name="T36" fmla="*/ 92 w 183"/>
                <a:gd name="T37" fmla="*/ 37 h 140"/>
                <a:gd name="T38" fmla="*/ 82 w 183"/>
                <a:gd name="T39" fmla="*/ 42 h 140"/>
                <a:gd name="T40" fmla="*/ 74 w 183"/>
                <a:gd name="T41" fmla="*/ 53 h 140"/>
                <a:gd name="T42" fmla="*/ 103 w 183"/>
                <a:gd name="T43" fmla="*/ 105 h 140"/>
                <a:gd name="T44" fmla="*/ 111 w 183"/>
                <a:gd name="T45" fmla="*/ 114 h 140"/>
                <a:gd name="T46" fmla="*/ 117 w 183"/>
                <a:gd name="T47" fmla="*/ 116 h 140"/>
                <a:gd name="T48" fmla="*/ 129 w 183"/>
                <a:gd name="T49" fmla="*/ 111 h 140"/>
                <a:gd name="T50" fmla="*/ 86 w 183"/>
                <a:gd name="T51" fmla="*/ 140 h 140"/>
                <a:gd name="T52" fmla="*/ 88 w 183"/>
                <a:gd name="T53" fmla="*/ 133 h 140"/>
                <a:gd name="T54" fmla="*/ 94 w 183"/>
                <a:gd name="T55" fmla="*/ 128 h 140"/>
                <a:gd name="T56" fmla="*/ 90 w 183"/>
                <a:gd name="T57" fmla="*/ 121 h 140"/>
                <a:gd name="T58" fmla="*/ 34 w 183"/>
                <a:gd name="T59" fmla="*/ 42 h 140"/>
                <a:gd name="T60" fmla="*/ 20 w 183"/>
                <a:gd name="T61" fmla="*/ 25 h 140"/>
                <a:gd name="T62" fmla="*/ 14 w 183"/>
                <a:gd name="T63" fmla="*/ 24 h 140"/>
                <a:gd name="T64" fmla="*/ 10 w 183"/>
                <a:gd name="T65" fmla="*/ 24 h 140"/>
                <a:gd name="T66" fmla="*/ 4 w 183"/>
                <a:gd name="T67" fmla="*/ 30 h 140"/>
                <a:gd name="T68" fmla="*/ 20 w 183"/>
                <a:gd name="T69" fmla="*/ 1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3"/>
                <a:gd name="T106" fmla="*/ 0 h 140"/>
                <a:gd name="T107" fmla="*/ 183 w 183"/>
                <a:gd name="T108" fmla="*/ 140 h 1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3" h="140">
                  <a:moveTo>
                    <a:pt x="24" y="0"/>
                  </a:moveTo>
                  <a:lnTo>
                    <a:pt x="69" y="58"/>
                  </a:lnTo>
                  <a:lnTo>
                    <a:pt x="70" y="49"/>
                  </a:lnTo>
                  <a:lnTo>
                    <a:pt x="72" y="44"/>
                  </a:lnTo>
                  <a:lnTo>
                    <a:pt x="74" y="34"/>
                  </a:lnTo>
                  <a:lnTo>
                    <a:pt x="80" y="27"/>
                  </a:lnTo>
                  <a:lnTo>
                    <a:pt x="86" y="24"/>
                  </a:lnTo>
                  <a:lnTo>
                    <a:pt x="94" y="20"/>
                  </a:lnTo>
                  <a:lnTo>
                    <a:pt x="102" y="20"/>
                  </a:lnTo>
                  <a:lnTo>
                    <a:pt x="111" y="22"/>
                  </a:lnTo>
                  <a:lnTo>
                    <a:pt x="119" y="27"/>
                  </a:lnTo>
                  <a:lnTo>
                    <a:pt x="127" y="34"/>
                  </a:lnTo>
                  <a:lnTo>
                    <a:pt x="131" y="39"/>
                  </a:lnTo>
                  <a:lnTo>
                    <a:pt x="135" y="46"/>
                  </a:lnTo>
                  <a:lnTo>
                    <a:pt x="156" y="73"/>
                  </a:lnTo>
                  <a:lnTo>
                    <a:pt x="162" y="80"/>
                  </a:lnTo>
                  <a:lnTo>
                    <a:pt x="166" y="83"/>
                  </a:lnTo>
                  <a:lnTo>
                    <a:pt x="170" y="85"/>
                  </a:lnTo>
                  <a:lnTo>
                    <a:pt x="172" y="85"/>
                  </a:lnTo>
                  <a:lnTo>
                    <a:pt x="175" y="83"/>
                  </a:lnTo>
                  <a:lnTo>
                    <a:pt x="181" y="82"/>
                  </a:lnTo>
                  <a:lnTo>
                    <a:pt x="183" y="83"/>
                  </a:lnTo>
                  <a:lnTo>
                    <a:pt x="138" y="109"/>
                  </a:lnTo>
                  <a:lnTo>
                    <a:pt x="137" y="107"/>
                  </a:lnTo>
                  <a:lnTo>
                    <a:pt x="138" y="105"/>
                  </a:lnTo>
                  <a:lnTo>
                    <a:pt x="142" y="102"/>
                  </a:lnTo>
                  <a:lnTo>
                    <a:pt x="146" y="99"/>
                  </a:lnTo>
                  <a:lnTo>
                    <a:pt x="146" y="95"/>
                  </a:lnTo>
                  <a:lnTo>
                    <a:pt x="146" y="92"/>
                  </a:lnTo>
                  <a:lnTo>
                    <a:pt x="144" y="88"/>
                  </a:lnTo>
                  <a:lnTo>
                    <a:pt x="140" y="83"/>
                  </a:lnTo>
                  <a:lnTo>
                    <a:pt x="119" y="56"/>
                  </a:lnTo>
                  <a:lnTo>
                    <a:pt x="111" y="46"/>
                  </a:lnTo>
                  <a:lnTo>
                    <a:pt x="107" y="41"/>
                  </a:lnTo>
                  <a:lnTo>
                    <a:pt x="105" y="39"/>
                  </a:lnTo>
                  <a:lnTo>
                    <a:pt x="102" y="37"/>
                  </a:lnTo>
                  <a:lnTo>
                    <a:pt x="96" y="36"/>
                  </a:lnTo>
                  <a:lnTo>
                    <a:pt x="92" y="37"/>
                  </a:lnTo>
                  <a:lnTo>
                    <a:pt x="86" y="39"/>
                  </a:lnTo>
                  <a:lnTo>
                    <a:pt x="82" y="42"/>
                  </a:lnTo>
                  <a:lnTo>
                    <a:pt x="78" y="46"/>
                  </a:lnTo>
                  <a:lnTo>
                    <a:pt x="74" y="53"/>
                  </a:lnTo>
                  <a:lnTo>
                    <a:pt x="72" y="63"/>
                  </a:lnTo>
                  <a:lnTo>
                    <a:pt x="103" y="105"/>
                  </a:lnTo>
                  <a:lnTo>
                    <a:pt x="107" y="112"/>
                  </a:lnTo>
                  <a:lnTo>
                    <a:pt x="111" y="114"/>
                  </a:lnTo>
                  <a:lnTo>
                    <a:pt x="115" y="116"/>
                  </a:lnTo>
                  <a:lnTo>
                    <a:pt x="117" y="116"/>
                  </a:lnTo>
                  <a:lnTo>
                    <a:pt x="123" y="114"/>
                  </a:lnTo>
                  <a:lnTo>
                    <a:pt x="129" y="111"/>
                  </a:lnTo>
                  <a:lnTo>
                    <a:pt x="131" y="114"/>
                  </a:lnTo>
                  <a:lnTo>
                    <a:pt x="86" y="140"/>
                  </a:lnTo>
                  <a:lnTo>
                    <a:pt x="84" y="136"/>
                  </a:lnTo>
                  <a:lnTo>
                    <a:pt x="88" y="133"/>
                  </a:lnTo>
                  <a:lnTo>
                    <a:pt x="92" y="129"/>
                  </a:lnTo>
                  <a:lnTo>
                    <a:pt x="94" y="128"/>
                  </a:lnTo>
                  <a:lnTo>
                    <a:pt x="94" y="124"/>
                  </a:lnTo>
                  <a:lnTo>
                    <a:pt x="90" y="121"/>
                  </a:lnTo>
                  <a:lnTo>
                    <a:pt x="86" y="114"/>
                  </a:lnTo>
                  <a:lnTo>
                    <a:pt x="34" y="42"/>
                  </a:lnTo>
                  <a:lnTo>
                    <a:pt x="24" y="32"/>
                  </a:lnTo>
                  <a:lnTo>
                    <a:pt x="20" y="25"/>
                  </a:lnTo>
                  <a:lnTo>
                    <a:pt x="18" y="24"/>
                  </a:lnTo>
                  <a:lnTo>
                    <a:pt x="14" y="24"/>
                  </a:lnTo>
                  <a:lnTo>
                    <a:pt x="12" y="24"/>
                  </a:lnTo>
                  <a:lnTo>
                    <a:pt x="10" y="24"/>
                  </a:lnTo>
                  <a:lnTo>
                    <a:pt x="8" y="27"/>
                  </a:lnTo>
                  <a:lnTo>
                    <a:pt x="4" y="30"/>
                  </a:lnTo>
                  <a:lnTo>
                    <a:pt x="0" y="27"/>
                  </a:lnTo>
                  <a:lnTo>
                    <a:pt x="20" y="1"/>
                  </a:lnTo>
                  <a:lnTo>
                    <a:pt x="24" y="0"/>
                  </a:lnTo>
                  <a:close/>
                </a:path>
              </a:pathLst>
            </a:custGeom>
            <a:solidFill>
              <a:srgbClr val="000000"/>
            </a:solidFill>
            <a:ln w="9525">
              <a:solidFill>
                <a:srgbClr val="000000"/>
              </a:solidFill>
              <a:prstDash val="solid"/>
              <a:round/>
              <a:headEnd/>
              <a:tailEnd/>
            </a:ln>
          </p:spPr>
          <p:txBody>
            <a:bodyPr/>
            <a:lstStyle/>
            <a:p>
              <a:endParaRPr lang="en-US"/>
            </a:p>
          </p:txBody>
        </p:sp>
        <p:sp>
          <p:nvSpPr>
            <p:cNvPr id="26923" name="Freeform 465"/>
            <p:cNvSpPr>
              <a:spLocks noEditPoints="1"/>
            </p:cNvSpPr>
            <p:nvPr/>
          </p:nvSpPr>
          <p:spPr bwMode="auto">
            <a:xfrm>
              <a:off x="1839" y="873"/>
              <a:ext cx="57" cy="70"/>
            </a:xfrm>
            <a:custGeom>
              <a:avLst/>
              <a:gdLst>
                <a:gd name="T0" fmla="*/ 6 w 113"/>
                <a:gd name="T1" fmla="*/ 2 h 140"/>
                <a:gd name="T2" fmla="*/ 12 w 113"/>
                <a:gd name="T3" fmla="*/ 0 h 140"/>
                <a:gd name="T4" fmla="*/ 16 w 113"/>
                <a:gd name="T5" fmla="*/ 0 h 140"/>
                <a:gd name="T6" fmla="*/ 19 w 113"/>
                <a:gd name="T7" fmla="*/ 2 h 140"/>
                <a:gd name="T8" fmla="*/ 23 w 113"/>
                <a:gd name="T9" fmla="*/ 5 h 140"/>
                <a:gd name="T10" fmla="*/ 25 w 113"/>
                <a:gd name="T11" fmla="*/ 8 h 140"/>
                <a:gd name="T12" fmla="*/ 23 w 113"/>
                <a:gd name="T13" fmla="*/ 13 h 140"/>
                <a:gd name="T14" fmla="*/ 21 w 113"/>
                <a:gd name="T15" fmla="*/ 17 h 140"/>
                <a:gd name="T16" fmla="*/ 19 w 113"/>
                <a:gd name="T17" fmla="*/ 19 h 140"/>
                <a:gd name="T18" fmla="*/ 16 w 113"/>
                <a:gd name="T19" fmla="*/ 20 h 140"/>
                <a:gd name="T20" fmla="*/ 10 w 113"/>
                <a:gd name="T21" fmla="*/ 20 h 140"/>
                <a:gd name="T22" fmla="*/ 6 w 113"/>
                <a:gd name="T23" fmla="*/ 19 h 140"/>
                <a:gd name="T24" fmla="*/ 2 w 113"/>
                <a:gd name="T25" fmla="*/ 15 h 140"/>
                <a:gd name="T26" fmla="*/ 0 w 113"/>
                <a:gd name="T27" fmla="*/ 12 h 140"/>
                <a:gd name="T28" fmla="*/ 2 w 113"/>
                <a:gd name="T29" fmla="*/ 7 h 140"/>
                <a:gd name="T30" fmla="*/ 4 w 113"/>
                <a:gd name="T31" fmla="*/ 5 h 140"/>
                <a:gd name="T32" fmla="*/ 6 w 113"/>
                <a:gd name="T33" fmla="*/ 2 h 140"/>
                <a:gd name="T34" fmla="*/ 6 w 113"/>
                <a:gd name="T35" fmla="*/ 2 h 140"/>
                <a:gd name="T36" fmla="*/ 43 w 113"/>
                <a:gd name="T37" fmla="*/ 39 h 140"/>
                <a:gd name="T38" fmla="*/ 87 w 113"/>
                <a:gd name="T39" fmla="*/ 105 h 140"/>
                <a:gd name="T40" fmla="*/ 91 w 113"/>
                <a:gd name="T41" fmla="*/ 112 h 140"/>
                <a:gd name="T42" fmla="*/ 95 w 113"/>
                <a:gd name="T43" fmla="*/ 114 h 140"/>
                <a:gd name="T44" fmla="*/ 99 w 113"/>
                <a:gd name="T45" fmla="*/ 116 h 140"/>
                <a:gd name="T46" fmla="*/ 101 w 113"/>
                <a:gd name="T47" fmla="*/ 117 h 140"/>
                <a:gd name="T48" fmla="*/ 105 w 113"/>
                <a:gd name="T49" fmla="*/ 116 h 140"/>
                <a:gd name="T50" fmla="*/ 111 w 113"/>
                <a:gd name="T51" fmla="*/ 114 h 140"/>
                <a:gd name="T52" fmla="*/ 113 w 113"/>
                <a:gd name="T53" fmla="*/ 116 h 140"/>
                <a:gd name="T54" fmla="*/ 68 w 113"/>
                <a:gd name="T55" fmla="*/ 140 h 140"/>
                <a:gd name="T56" fmla="*/ 66 w 113"/>
                <a:gd name="T57" fmla="*/ 136 h 140"/>
                <a:gd name="T58" fmla="*/ 72 w 113"/>
                <a:gd name="T59" fmla="*/ 134 h 140"/>
                <a:gd name="T60" fmla="*/ 74 w 113"/>
                <a:gd name="T61" fmla="*/ 131 h 140"/>
                <a:gd name="T62" fmla="*/ 76 w 113"/>
                <a:gd name="T63" fmla="*/ 128 h 140"/>
                <a:gd name="T64" fmla="*/ 76 w 113"/>
                <a:gd name="T65" fmla="*/ 124 h 140"/>
                <a:gd name="T66" fmla="*/ 74 w 113"/>
                <a:gd name="T67" fmla="*/ 121 h 140"/>
                <a:gd name="T68" fmla="*/ 70 w 113"/>
                <a:gd name="T69" fmla="*/ 114 h 140"/>
                <a:gd name="T70" fmla="*/ 49 w 113"/>
                <a:gd name="T71" fmla="*/ 82 h 140"/>
                <a:gd name="T72" fmla="*/ 41 w 113"/>
                <a:gd name="T73" fmla="*/ 71 h 140"/>
                <a:gd name="T74" fmla="*/ 37 w 113"/>
                <a:gd name="T75" fmla="*/ 66 h 140"/>
                <a:gd name="T76" fmla="*/ 35 w 113"/>
                <a:gd name="T77" fmla="*/ 65 h 140"/>
                <a:gd name="T78" fmla="*/ 31 w 113"/>
                <a:gd name="T79" fmla="*/ 63 h 140"/>
                <a:gd name="T80" fmla="*/ 29 w 113"/>
                <a:gd name="T81" fmla="*/ 63 h 140"/>
                <a:gd name="T82" fmla="*/ 27 w 113"/>
                <a:gd name="T83" fmla="*/ 63 h 140"/>
                <a:gd name="T84" fmla="*/ 21 w 113"/>
                <a:gd name="T85" fmla="*/ 68 h 140"/>
                <a:gd name="T86" fmla="*/ 17 w 113"/>
                <a:gd name="T87" fmla="*/ 66 h 140"/>
                <a:gd name="T88" fmla="*/ 39 w 113"/>
                <a:gd name="T89" fmla="*/ 42 h 140"/>
                <a:gd name="T90" fmla="*/ 43 w 113"/>
                <a:gd name="T91" fmla="*/ 39 h 1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3"/>
                <a:gd name="T139" fmla="*/ 0 h 140"/>
                <a:gd name="T140" fmla="*/ 113 w 113"/>
                <a:gd name="T141" fmla="*/ 140 h 14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3" h="140">
                  <a:moveTo>
                    <a:pt x="6" y="2"/>
                  </a:moveTo>
                  <a:lnTo>
                    <a:pt x="12" y="0"/>
                  </a:lnTo>
                  <a:lnTo>
                    <a:pt x="16" y="0"/>
                  </a:lnTo>
                  <a:lnTo>
                    <a:pt x="19" y="2"/>
                  </a:lnTo>
                  <a:lnTo>
                    <a:pt x="23" y="5"/>
                  </a:lnTo>
                  <a:lnTo>
                    <a:pt x="25" y="8"/>
                  </a:lnTo>
                  <a:lnTo>
                    <a:pt x="23" y="13"/>
                  </a:lnTo>
                  <a:lnTo>
                    <a:pt x="21" y="17"/>
                  </a:lnTo>
                  <a:lnTo>
                    <a:pt x="19" y="19"/>
                  </a:lnTo>
                  <a:lnTo>
                    <a:pt x="16" y="20"/>
                  </a:lnTo>
                  <a:lnTo>
                    <a:pt x="10" y="20"/>
                  </a:lnTo>
                  <a:lnTo>
                    <a:pt x="6" y="19"/>
                  </a:lnTo>
                  <a:lnTo>
                    <a:pt x="2" y="15"/>
                  </a:lnTo>
                  <a:lnTo>
                    <a:pt x="0" y="12"/>
                  </a:lnTo>
                  <a:lnTo>
                    <a:pt x="2" y="7"/>
                  </a:lnTo>
                  <a:lnTo>
                    <a:pt x="4" y="5"/>
                  </a:lnTo>
                  <a:lnTo>
                    <a:pt x="6" y="2"/>
                  </a:lnTo>
                  <a:close/>
                  <a:moveTo>
                    <a:pt x="43" y="39"/>
                  </a:moveTo>
                  <a:lnTo>
                    <a:pt x="87" y="105"/>
                  </a:lnTo>
                  <a:lnTo>
                    <a:pt x="91" y="112"/>
                  </a:lnTo>
                  <a:lnTo>
                    <a:pt x="95" y="114"/>
                  </a:lnTo>
                  <a:lnTo>
                    <a:pt x="99" y="116"/>
                  </a:lnTo>
                  <a:lnTo>
                    <a:pt x="101" y="117"/>
                  </a:lnTo>
                  <a:lnTo>
                    <a:pt x="105" y="116"/>
                  </a:lnTo>
                  <a:lnTo>
                    <a:pt x="111" y="114"/>
                  </a:lnTo>
                  <a:lnTo>
                    <a:pt x="113" y="116"/>
                  </a:lnTo>
                  <a:lnTo>
                    <a:pt x="68" y="140"/>
                  </a:lnTo>
                  <a:lnTo>
                    <a:pt x="66" y="136"/>
                  </a:lnTo>
                  <a:lnTo>
                    <a:pt x="72" y="134"/>
                  </a:lnTo>
                  <a:lnTo>
                    <a:pt x="74" y="131"/>
                  </a:lnTo>
                  <a:lnTo>
                    <a:pt x="76" y="128"/>
                  </a:lnTo>
                  <a:lnTo>
                    <a:pt x="76" y="124"/>
                  </a:lnTo>
                  <a:lnTo>
                    <a:pt x="74" y="121"/>
                  </a:lnTo>
                  <a:lnTo>
                    <a:pt x="70" y="114"/>
                  </a:lnTo>
                  <a:lnTo>
                    <a:pt x="49" y="82"/>
                  </a:lnTo>
                  <a:lnTo>
                    <a:pt x="41" y="71"/>
                  </a:lnTo>
                  <a:lnTo>
                    <a:pt x="37" y="66"/>
                  </a:lnTo>
                  <a:lnTo>
                    <a:pt x="35" y="65"/>
                  </a:lnTo>
                  <a:lnTo>
                    <a:pt x="31" y="63"/>
                  </a:lnTo>
                  <a:lnTo>
                    <a:pt x="29" y="63"/>
                  </a:lnTo>
                  <a:lnTo>
                    <a:pt x="27" y="63"/>
                  </a:lnTo>
                  <a:lnTo>
                    <a:pt x="21" y="68"/>
                  </a:lnTo>
                  <a:lnTo>
                    <a:pt x="17" y="66"/>
                  </a:lnTo>
                  <a:lnTo>
                    <a:pt x="39" y="42"/>
                  </a:lnTo>
                  <a:lnTo>
                    <a:pt x="43" y="39"/>
                  </a:lnTo>
                  <a:close/>
                </a:path>
              </a:pathLst>
            </a:custGeom>
            <a:solidFill>
              <a:srgbClr val="000000"/>
            </a:solidFill>
            <a:ln w="9525">
              <a:solidFill>
                <a:srgbClr val="000000"/>
              </a:solidFill>
              <a:prstDash val="solid"/>
              <a:round/>
              <a:headEnd/>
              <a:tailEnd/>
            </a:ln>
          </p:spPr>
          <p:txBody>
            <a:bodyPr/>
            <a:lstStyle/>
            <a:p>
              <a:endParaRPr lang="en-US"/>
            </a:p>
          </p:txBody>
        </p:sp>
        <p:sp>
          <p:nvSpPr>
            <p:cNvPr id="26924" name="Freeform 466"/>
            <p:cNvSpPr>
              <a:spLocks/>
            </p:cNvSpPr>
            <p:nvPr/>
          </p:nvSpPr>
          <p:spPr bwMode="auto">
            <a:xfrm>
              <a:off x="1885" y="874"/>
              <a:ext cx="48" cy="49"/>
            </a:xfrm>
            <a:custGeom>
              <a:avLst/>
              <a:gdLst>
                <a:gd name="T0" fmla="*/ 94 w 96"/>
                <a:gd name="T1" fmla="*/ 44 h 98"/>
                <a:gd name="T2" fmla="*/ 96 w 96"/>
                <a:gd name="T3" fmla="*/ 61 h 98"/>
                <a:gd name="T4" fmla="*/ 96 w 96"/>
                <a:gd name="T5" fmla="*/ 69 h 98"/>
                <a:gd name="T6" fmla="*/ 92 w 96"/>
                <a:gd name="T7" fmla="*/ 76 h 98"/>
                <a:gd name="T8" fmla="*/ 84 w 96"/>
                <a:gd name="T9" fmla="*/ 88 h 98"/>
                <a:gd name="T10" fmla="*/ 72 w 96"/>
                <a:gd name="T11" fmla="*/ 95 h 98"/>
                <a:gd name="T12" fmla="*/ 65 w 96"/>
                <a:gd name="T13" fmla="*/ 98 h 98"/>
                <a:gd name="T14" fmla="*/ 55 w 96"/>
                <a:gd name="T15" fmla="*/ 98 h 98"/>
                <a:gd name="T16" fmla="*/ 47 w 96"/>
                <a:gd name="T17" fmla="*/ 98 h 98"/>
                <a:gd name="T18" fmla="*/ 37 w 96"/>
                <a:gd name="T19" fmla="*/ 95 h 98"/>
                <a:gd name="T20" fmla="*/ 20 w 96"/>
                <a:gd name="T21" fmla="*/ 85 h 98"/>
                <a:gd name="T22" fmla="*/ 12 w 96"/>
                <a:gd name="T23" fmla="*/ 76 h 98"/>
                <a:gd name="T24" fmla="*/ 6 w 96"/>
                <a:gd name="T25" fmla="*/ 68 h 98"/>
                <a:gd name="T26" fmla="*/ 2 w 96"/>
                <a:gd name="T27" fmla="*/ 57 h 98"/>
                <a:gd name="T28" fmla="*/ 0 w 96"/>
                <a:gd name="T29" fmla="*/ 47 h 98"/>
                <a:gd name="T30" fmla="*/ 0 w 96"/>
                <a:gd name="T31" fmla="*/ 37 h 98"/>
                <a:gd name="T32" fmla="*/ 2 w 96"/>
                <a:gd name="T33" fmla="*/ 28 h 98"/>
                <a:gd name="T34" fmla="*/ 6 w 96"/>
                <a:gd name="T35" fmla="*/ 20 h 98"/>
                <a:gd name="T36" fmla="*/ 12 w 96"/>
                <a:gd name="T37" fmla="*/ 13 h 98"/>
                <a:gd name="T38" fmla="*/ 28 w 96"/>
                <a:gd name="T39" fmla="*/ 3 h 98"/>
                <a:gd name="T40" fmla="*/ 41 w 96"/>
                <a:gd name="T41" fmla="*/ 0 h 98"/>
                <a:gd name="T42" fmla="*/ 55 w 96"/>
                <a:gd name="T43" fmla="*/ 0 h 98"/>
                <a:gd name="T44" fmla="*/ 66 w 96"/>
                <a:gd name="T45" fmla="*/ 3 h 98"/>
                <a:gd name="T46" fmla="*/ 72 w 96"/>
                <a:gd name="T47" fmla="*/ 10 h 98"/>
                <a:gd name="T48" fmla="*/ 74 w 96"/>
                <a:gd name="T49" fmla="*/ 13 h 98"/>
                <a:gd name="T50" fmla="*/ 72 w 96"/>
                <a:gd name="T51" fmla="*/ 17 h 98"/>
                <a:gd name="T52" fmla="*/ 70 w 96"/>
                <a:gd name="T53" fmla="*/ 20 h 98"/>
                <a:gd name="T54" fmla="*/ 66 w 96"/>
                <a:gd name="T55" fmla="*/ 22 h 98"/>
                <a:gd name="T56" fmla="*/ 61 w 96"/>
                <a:gd name="T57" fmla="*/ 23 h 98"/>
                <a:gd name="T58" fmla="*/ 55 w 96"/>
                <a:gd name="T59" fmla="*/ 22 h 98"/>
                <a:gd name="T60" fmla="*/ 53 w 96"/>
                <a:gd name="T61" fmla="*/ 20 h 98"/>
                <a:gd name="T62" fmla="*/ 49 w 96"/>
                <a:gd name="T63" fmla="*/ 15 h 98"/>
                <a:gd name="T64" fmla="*/ 45 w 96"/>
                <a:gd name="T65" fmla="*/ 11 h 98"/>
                <a:gd name="T66" fmla="*/ 39 w 96"/>
                <a:gd name="T67" fmla="*/ 10 h 98"/>
                <a:gd name="T68" fmla="*/ 35 w 96"/>
                <a:gd name="T69" fmla="*/ 8 h 98"/>
                <a:gd name="T70" fmla="*/ 28 w 96"/>
                <a:gd name="T71" fmla="*/ 10 h 98"/>
                <a:gd name="T72" fmla="*/ 20 w 96"/>
                <a:gd name="T73" fmla="*/ 17 h 98"/>
                <a:gd name="T74" fmla="*/ 14 w 96"/>
                <a:gd name="T75" fmla="*/ 25 h 98"/>
                <a:gd name="T76" fmla="*/ 14 w 96"/>
                <a:gd name="T77" fmla="*/ 39 h 98"/>
                <a:gd name="T78" fmla="*/ 20 w 96"/>
                <a:gd name="T79" fmla="*/ 52 h 98"/>
                <a:gd name="T80" fmla="*/ 30 w 96"/>
                <a:gd name="T81" fmla="*/ 66 h 98"/>
                <a:gd name="T82" fmla="*/ 43 w 96"/>
                <a:gd name="T83" fmla="*/ 76 h 98"/>
                <a:gd name="T84" fmla="*/ 51 w 96"/>
                <a:gd name="T85" fmla="*/ 80 h 98"/>
                <a:gd name="T86" fmla="*/ 59 w 96"/>
                <a:gd name="T87" fmla="*/ 80 h 98"/>
                <a:gd name="T88" fmla="*/ 72 w 96"/>
                <a:gd name="T89" fmla="*/ 78 h 98"/>
                <a:gd name="T90" fmla="*/ 80 w 96"/>
                <a:gd name="T91" fmla="*/ 73 h 98"/>
                <a:gd name="T92" fmla="*/ 88 w 96"/>
                <a:gd name="T93" fmla="*/ 64 h 98"/>
                <a:gd name="T94" fmla="*/ 90 w 96"/>
                <a:gd name="T95" fmla="*/ 56 h 98"/>
                <a:gd name="T96" fmla="*/ 90 w 96"/>
                <a:gd name="T97" fmla="*/ 44 h 98"/>
                <a:gd name="T98" fmla="*/ 94 w 96"/>
                <a:gd name="T99" fmla="*/ 44 h 9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6"/>
                <a:gd name="T151" fmla="*/ 0 h 98"/>
                <a:gd name="T152" fmla="*/ 96 w 96"/>
                <a:gd name="T153" fmla="*/ 98 h 9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6" h="98">
                  <a:moveTo>
                    <a:pt x="94" y="44"/>
                  </a:moveTo>
                  <a:lnTo>
                    <a:pt x="96" y="61"/>
                  </a:lnTo>
                  <a:lnTo>
                    <a:pt x="96" y="69"/>
                  </a:lnTo>
                  <a:lnTo>
                    <a:pt x="92" y="76"/>
                  </a:lnTo>
                  <a:lnTo>
                    <a:pt x="84" y="88"/>
                  </a:lnTo>
                  <a:lnTo>
                    <a:pt x="72" y="95"/>
                  </a:lnTo>
                  <a:lnTo>
                    <a:pt x="65" y="98"/>
                  </a:lnTo>
                  <a:lnTo>
                    <a:pt x="55" y="98"/>
                  </a:lnTo>
                  <a:lnTo>
                    <a:pt x="47" y="98"/>
                  </a:lnTo>
                  <a:lnTo>
                    <a:pt x="37" y="95"/>
                  </a:lnTo>
                  <a:lnTo>
                    <a:pt x="20" y="85"/>
                  </a:lnTo>
                  <a:lnTo>
                    <a:pt x="12" y="76"/>
                  </a:lnTo>
                  <a:lnTo>
                    <a:pt x="6" y="68"/>
                  </a:lnTo>
                  <a:lnTo>
                    <a:pt x="2" y="57"/>
                  </a:lnTo>
                  <a:lnTo>
                    <a:pt x="0" y="47"/>
                  </a:lnTo>
                  <a:lnTo>
                    <a:pt x="0" y="37"/>
                  </a:lnTo>
                  <a:lnTo>
                    <a:pt x="2" y="28"/>
                  </a:lnTo>
                  <a:lnTo>
                    <a:pt x="6" y="20"/>
                  </a:lnTo>
                  <a:lnTo>
                    <a:pt x="12" y="13"/>
                  </a:lnTo>
                  <a:lnTo>
                    <a:pt x="28" y="3"/>
                  </a:lnTo>
                  <a:lnTo>
                    <a:pt x="41" y="0"/>
                  </a:lnTo>
                  <a:lnTo>
                    <a:pt x="55" y="0"/>
                  </a:lnTo>
                  <a:lnTo>
                    <a:pt x="66" y="3"/>
                  </a:lnTo>
                  <a:lnTo>
                    <a:pt x="72" y="10"/>
                  </a:lnTo>
                  <a:lnTo>
                    <a:pt x="74" y="13"/>
                  </a:lnTo>
                  <a:lnTo>
                    <a:pt x="72" y="17"/>
                  </a:lnTo>
                  <a:lnTo>
                    <a:pt x="70" y="20"/>
                  </a:lnTo>
                  <a:lnTo>
                    <a:pt x="66" y="22"/>
                  </a:lnTo>
                  <a:lnTo>
                    <a:pt x="61" y="23"/>
                  </a:lnTo>
                  <a:lnTo>
                    <a:pt x="55" y="22"/>
                  </a:lnTo>
                  <a:lnTo>
                    <a:pt x="53" y="20"/>
                  </a:lnTo>
                  <a:lnTo>
                    <a:pt x="49" y="15"/>
                  </a:lnTo>
                  <a:lnTo>
                    <a:pt x="45" y="11"/>
                  </a:lnTo>
                  <a:lnTo>
                    <a:pt x="39" y="10"/>
                  </a:lnTo>
                  <a:lnTo>
                    <a:pt x="35" y="8"/>
                  </a:lnTo>
                  <a:lnTo>
                    <a:pt x="28" y="10"/>
                  </a:lnTo>
                  <a:lnTo>
                    <a:pt x="20" y="17"/>
                  </a:lnTo>
                  <a:lnTo>
                    <a:pt x="14" y="25"/>
                  </a:lnTo>
                  <a:lnTo>
                    <a:pt x="14" y="39"/>
                  </a:lnTo>
                  <a:lnTo>
                    <a:pt x="20" y="52"/>
                  </a:lnTo>
                  <a:lnTo>
                    <a:pt x="30" y="66"/>
                  </a:lnTo>
                  <a:lnTo>
                    <a:pt x="43" y="76"/>
                  </a:lnTo>
                  <a:lnTo>
                    <a:pt x="51" y="80"/>
                  </a:lnTo>
                  <a:lnTo>
                    <a:pt x="59" y="80"/>
                  </a:lnTo>
                  <a:lnTo>
                    <a:pt x="72" y="78"/>
                  </a:lnTo>
                  <a:lnTo>
                    <a:pt x="80" y="73"/>
                  </a:lnTo>
                  <a:lnTo>
                    <a:pt x="88" y="64"/>
                  </a:lnTo>
                  <a:lnTo>
                    <a:pt x="90" y="56"/>
                  </a:lnTo>
                  <a:lnTo>
                    <a:pt x="90" y="44"/>
                  </a:lnTo>
                  <a:lnTo>
                    <a:pt x="94" y="44"/>
                  </a:lnTo>
                  <a:close/>
                </a:path>
              </a:pathLst>
            </a:custGeom>
            <a:solidFill>
              <a:srgbClr val="000000"/>
            </a:solidFill>
            <a:ln w="9525">
              <a:solidFill>
                <a:srgbClr val="000000"/>
              </a:solidFill>
              <a:prstDash val="solid"/>
              <a:round/>
              <a:headEnd/>
              <a:tailEnd/>
            </a:ln>
          </p:spPr>
          <p:txBody>
            <a:bodyPr/>
            <a:lstStyle/>
            <a:p>
              <a:endParaRPr lang="en-US"/>
            </a:p>
          </p:txBody>
        </p:sp>
        <p:sp>
          <p:nvSpPr>
            <p:cNvPr id="26925" name="Freeform 467"/>
            <p:cNvSpPr>
              <a:spLocks/>
            </p:cNvSpPr>
            <p:nvPr/>
          </p:nvSpPr>
          <p:spPr bwMode="auto">
            <a:xfrm>
              <a:off x="1935" y="859"/>
              <a:ext cx="40" cy="52"/>
            </a:xfrm>
            <a:custGeom>
              <a:avLst/>
              <a:gdLst>
                <a:gd name="T0" fmla="*/ 60 w 79"/>
                <a:gd name="T1" fmla="*/ 0 h 104"/>
                <a:gd name="T2" fmla="*/ 66 w 79"/>
                <a:gd name="T3" fmla="*/ 30 h 104"/>
                <a:gd name="T4" fmla="*/ 62 w 79"/>
                <a:gd name="T5" fmla="*/ 32 h 104"/>
                <a:gd name="T6" fmla="*/ 54 w 79"/>
                <a:gd name="T7" fmla="*/ 20 h 104"/>
                <a:gd name="T8" fmla="*/ 46 w 79"/>
                <a:gd name="T9" fmla="*/ 11 h 104"/>
                <a:gd name="T10" fmla="*/ 38 w 79"/>
                <a:gd name="T11" fmla="*/ 8 h 104"/>
                <a:gd name="T12" fmla="*/ 29 w 79"/>
                <a:gd name="T13" fmla="*/ 8 h 104"/>
                <a:gd name="T14" fmla="*/ 21 w 79"/>
                <a:gd name="T15" fmla="*/ 11 h 104"/>
                <a:gd name="T16" fmla="*/ 15 w 79"/>
                <a:gd name="T17" fmla="*/ 13 h 104"/>
                <a:gd name="T18" fmla="*/ 13 w 79"/>
                <a:gd name="T19" fmla="*/ 18 h 104"/>
                <a:gd name="T20" fmla="*/ 11 w 79"/>
                <a:gd name="T21" fmla="*/ 23 h 104"/>
                <a:gd name="T22" fmla="*/ 15 w 79"/>
                <a:gd name="T23" fmla="*/ 29 h 104"/>
                <a:gd name="T24" fmla="*/ 17 w 79"/>
                <a:gd name="T25" fmla="*/ 32 h 104"/>
                <a:gd name="T26" fmla="*/ 23 w 79"/>
                <a:gd name="T27" fmla="*/ 35 h 104"/>
                <a:gd name="T28" fmla="*/ 33 w 79"/>
                <a:gd name="T29" fmla="*/ 39 h 104"/>
                <a:gd name="T30" fmla="*/ 52 w 79"/>
                <a:gd name="T31" fmla="*/ 46 h 104"/>
                <a:gd name="T32" fmla="*/ 62 w 79"/>
                <a:gd name="T33" fmla="*/ 49 h 104"/>
                <a:gd name="T34" fmla="*/ 71 w 79"/>
                <a:gd name="T35" fmla="*/ 54 h 104"/>
                <a:gd name="T36" fmla="*/ 77 w 79"/>
                <a:gd name="T37" fmla="*/ 61 h 104"/>
                <a:gd name="T38" fmla="*/ 79 w 79"/>
                <a:gd name="T39" fmla="*/ 69 h 104"/>
                <a:gd name="T40" fmla="*/ 77 w 79"/>
                <a:gd name="T41" fmla="*/ 81 h 104"/>
                <a:gd name="T42" fmla="*/ 71 w 79"/>
                <a:gd name="T43" fmla="*/ 90 h 104"/>
                <a:gd name="T44" fmla="*/ 60 w 79"/>
                <a:gd name="T45" fmla="*/ 98 h 104"/>
                <a:gd name="T46" fmla="*/ 46 w 79"/>
                <a:gd name="T47" fmla="*/ 102 h 104"/>
                <a:gd name="T48" fmla="*/ 36 w 79"/>
                <a:gd name="T49" fmla="*/ 102 h 104"/>
                <a:gd name="T50" fmla="*/ 25 w 79"/>
                <a:gd name="T51" fmla="*/ 100 h 104"/>
                <a:gd name="T52" fmla="*/ 21 w 79"/>
                <a:gd name="T53" fmla="*/ 100 h 104"/>
                <a:gd name="T54" fmla="*/ 17 w 79"/>
                <a:gd name="T55" fmla="*/ 100 h 104"/>
                <a:gd name="T56" fmla="*/ 15 w 79"/>
                <a:gd name="T57" fmla="*/ 102 h 104"/>
                <a:gd name="T58" fmla="*/ 13 w 79"/>
                <a:gd name="T59" fmla="*/ 104 h 104"/>
                <a:gd name="T60" fmla="*/ 9 w 79"/>
                <a:gd name="T61" fmla="*/ 104 h 104"/>
                <a:gd name="T62" fmla="*/ 5 w 79"/>
                <a:gd name="T63" fmla="*/ 71 h 104"/>
                <a:gd name="T64" fmla="*/ 9 w 79"/>
                <a:gd name="T65" fmla="*/ 69 h 104"/>
                <a:gd name="T66" fmla="*/ 15 w 79"/>
                <a:gd name="T67" fmla="*/ 83 h 104"/>
                <a:gd name="T68" fmla="*/ 25 w 79"/>
                <a:gd name="T69" fmla="*/ 90 h 104"/>
                <a:gd name="T70" fmla="*/ 34 w 79"/>
                <a:gd name="T71" fmla="*/ 95 h 104"/>
                <a:gd name="T72" fmla="*/ 46 w 79"/>
                <a:gd name="T73" fmla="*/ 95 h 104"/>
                <a:gd name="T74" fmla="*/ 54 w 79"/>
                <a:gd name="T75" fmla="*/ 93 h 104"/>
                <a:gd name="T76" fmla="*/ 60 w 79"/>
                <a:gd name="T77" fmla="*/ 90 h 104"/>
                <a:gd name="T78" fmla="*/ 62 w 79"/>
                <a:gd name="T79" fmla="*/ 85 h 104"/>
                <a:gd name="T80" fmla="*/ 62 w 79"/>
                <a:gd name="T81" fmla="*/ 80 h 104"/>
                <a:gd name="T82" fmla="*/ 60 w 79"/>
                <a:gd name="T83" fmla="*/ 73 h 104"/>
                <a:gd name="T84" fmla="*/ 56 w 79"/>
                <a:gd name="T85" fmla="*/ 68 h 104"/>
                <a:gd name="T86" fmla="*/ 46 w 79"/>
                <a:gd name="T87" fmla="*/ 63 h 104"/>
                <a:gd name="T88" fmla="*/ 31 w 79"/>
                <a:gd name="T89" fmla="*/ 57 h 104"/>
                <a:gd name="T90" fmla="*/ 17 w 79"/>
                <a:gd name="T91" fmla="*/ 52 h 104"/>
                <a:gd name="T92" fmla="*/ 7 w 79"/>
                <a:gd name="T93" fmla="*/ 47 h 104"/>
                <a:gd name="T94" fmla="*/ 1 w 79"/>
                <a:gd name="T95" fmla="*/ 40 h 104"/>
                <a:gd name="T96" fmla="*/ 0 w 79"/>
                <a:gd name="T97" fmla="*/ 34 h 104"/>
                <a:gd name="T98" fmla="*/ 0 w 79"/>
                <a:gd name="T99" fmla="*/ 22 h 104"/>
                <a:gd name="T100" fmla="*/ 5 w 79"/>
                <a:gd name="T101" fmla="*/ 13 h 104"/>
                <a:gd name="T102" fmla="*/ 15 w 79"/>
                <a:gd name="T103" fmla="*/ 6 h 104"/>
                <a:gd name="T104" fmla="*/ 29 w 79"/>
                <a:gd name="T105" fmla="*/ 3 h 104"/>
                <a:gd name="T106" fmla="*/ 34 w 79"/>
                <a:gd name="T107" fmla="*/ 1 h 104"/>
                <a:gd name="T108" fmla="*/ 44 w 79"/>
                <a:gd name="T109" fmla="*/ 3 h 104"/>
                <a:gd name="T110" fmla="*/ 48 w 79"/>
                <a:gd name="T111" fmla="*/ 3 h 104"/>
                <a:gd name="T112" fmla="*/ 52 w 79"/>
                <a:gd name="T113" fmla="*/ 3 h 104"/>
                <a:gd name="T114" fmla="*/ 54 w 79"/>
                <a:gd name="T115" fmla="*/ 3 h 104"/>
                <a:gd name="T116" fmla="*/ 54 w 79"/>
                <a:gd name="T117" fmla="*/ 3 h 104"/>
                <a:gd name="T118" fmla="*/ 56 w 79"/>
                <a:gd name="T119" fmla="*/ 1 h 104"/>
                <a:gd name="T120" fmla="*/ 56 w 79"/>
                <a:gd name="T121" fmla="*/ 0 h 104"/>
                <a:gd name="T122" fmla="*/ 60 w 79"/>
                <a:gd name="T123" fmla="*/ 0 h 10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9"/>
                <a:gd name="T187" fmla="*/ 0 h 104"/>
                <a:gd name="T188" fmla="*/ 79 w 79"/>
                <a:gd name="T189" fmla="*/ 104 h 10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9" h="104">
                  <a:moveTo>
                    <a:pt x="60" y="0"/>
                  </a:moveTo>
                  <a:lnTo>
                    <a:pt x="66" y="30"/>
                  </a:lnTo>
                  <a:lnTo>
                    <a:pt x="62" y="32"/>
                  </a:lnTo>
                  <a:lnTo>
                    <a:pt x="54" y="20"/>
                  </a:lnTo>
                  <a:lnTo>
                    <a:pt x="46" y="11"/>
                  </a:lnTo>
                  <a:lnTo>
                    <a:pt x="38" y="8"/>
                  </a:lnTo>
                  <a:lnTo>
                    <a:pt x="29" y="8"/>
                  </a:lnTo>
                  <a:lnTo>
                    <a:pt x="21" y="11"/>
                  </a:lnTo>
                  <a:lnTo>
                    <a:pt x="15" y="13"/>
                  </a:lnTo>
                  <a:lnTo>
                    <a:pt x="13" y="18"/>
                  </a:lnTo>
                  <a:lnTo>
                    <a:pt x="11" y="23"/>
                  </a:lnTo>
                  <a:lnTo>
                    <a:pt x="15" y="29"/>
                  </a:lnTo>
                  <a:lnTo>
                    <a:pt x="17" y="32"/>
                  </a:lnTo>
                  <a:lnTo>
                    <a:pt x="23" y="35"/>
                  </a:lnTo>
                  <a:lnTo>
                    <a:pt x="33" y="39"/>
                  </a:lnTo>
                  <a:lnTo>
                    <a:pt x="52" y="46"/>
                  </a:lnTo>
                  <a:lnTo>
                    <a:pt x="62" y="49"/>
                  </a:lnTo>
                  <a:lnTo>
                    <a:pt x="71" y="54"/>
                  </a:lnTo>
                  <a:lnTo>
                    <a:pt x="77" y="61"/>
                  </a:lnTo>
                  <a:lnTo>
                    <a:pt x="79" y="69"/>
                  </a:lnTo>
                  <a:lnTo>
                    <a:pt x="77" y="81"/>
                  </a:lnTo>
                  <a:lnTo>
                    <a:pt x="71" y="90"/>
                  </a:lnTo>
                  <a:lnTo>
                    <a:pt x="60" y="98"/>
                  </a:lnTo>
                  <a:lnTo>
                    <a:pt x="46" y="102"/>
                  </a:lnTo>
                  <a:lnTo>
                    <a:pt x="36" y="102"/>
                  </a:lnTo>
                  <a:lnTo>
                    <a:pt x="25" y="100"/>
                  </a:lnTo>
                  <a:lnTo>
                    <a:pt x="21" y="100"/>
                  </a:lnTo>
                  <a:lnTo>
                    <a:pt x="17" y="100"/>
                  </a:lnTo>
                  <a:lnTo>
                    <a:pt x="15" y="102"/>
                  </a:lnTo>
                  <a:lnTo>
                    <a:pt x="13" y="104"/>
                  </a:lnTo>
                  <a:lnTo>
                    <a:pt x="9" y="104"/>
                  </a:lnTo>
                  <a:lnTo>
                    <a:pt x="5" y="71"/>
                  </a:lnTo>
                  <a:lnTo>
                    <a:pt x="9" y="69"/>
                  </a:lnTo>
                  <a:lnTo>
                    <a:pt x="15" y="83"/>
                  </a:lnTo>
                  <a:lnTo>
                    <a:pt x="25" y="90"/>
                  </a:lnTo>
                  <a:lnTo>
                    <a:pt x="34" y="95"/>
                  </a:lnTo>
                  <a:lnTo>
                    <a:pt x="46" y="95"/>
                  </a:lnTo>
                  <a:lnTo>
                    <a:pt x="54" y="93"/>
                  </a:lnTo>
                  <a:lnTo>
                    <a:pt x="60" y="90"/>
                  </a:lnTo>
                  <a:lnTo>
                    <a:pt x="62" y="85"/>
                  </a:lnTo>
                  <a:lnTo>
                    <a:pt x="62" y="80"/>
                  </a:lnTo>
                  <a:lnTo>
                    <a:pt x="60" y="73"/>
                  </a:lnTo>
                  <a:lnTo>
                    <a:pt x="56" y="68"/>
                  </a:lnTo>
                  <a:lnTo>
                    <a:pt x="46" y="63"/>
                  </a:lnTo>
                  <a:lnTo>
                    <a:pt x="31" y="57"/>
                  </a:lnTo>
                  <a:lnTo>
                    <a:pt x="17" y="52"/>
                  </a:lnTo>
                  <a:lnTo>
                    <a:pt x="7" y="47"/>
                  </a:lnTo>
                  <a:lnTo>
                    <a:pt x="1" y="40"/>
                  </a:lnTo>
                  <a:lnTo>
                    <a:pt x="0" y="34"/>
                  </a:lnTo>
                  <a:lnTo>
                    <a:pt x="0" y="22"/>
                  </a:lnTo>
                  <a:lnTo>
                    <a:pt x="5" y="13"/>
                  </a:lnTo>
                  <a:lnTo>
                    <a:pt x="15" y="6"/>
                  </a:lnTo>
                  <a:lnTo>
                    <a:pt x="29" y="3"/>
                  </a:lnTo>
                  <a:lnTo>
                    <a:pt x="34" y="1"/>
                  </a:lnTo>
                  <a:lnTo>
                    <a:pt x="44" y="3"/>
                  </a:lnTo>
                  <a:lnTo>
                    <a:pt x="48" y="3"/>
                  </a:lnTo>
                  <a:lnTo>
                    <a:pt x="52" y="3"/>
                  </a:lnTo>
                  <a:lnTo>
                    <a:pt x="54" y="3"/>
                  </a:lnTo>
                  <a:lnTo>
                    <a:pt x="56" y="1"/>
                  </a:lnTo>
                  <a:lnTo>
                    <a:pt x="56" y="0"/>
                  </a:lnTo>
                  <a:lnTo>
                    <a:pt x="60" y="0"/>
                  </a:lnTo>
                  <a:close/>
                </a:path>
              </a:pathLst>
            </a:custGeom>
            <a:solidFill>
              <a:srgbClr val="000000"/>
            </a:solidFill>
            <a:ln w="9525">
              <a:solidFill>
                <a:srgbClr val="000000"/>
              </a:solidFill>
              <a:prstDash val="solid"/>
              <a:round/>
              <a:headEnd/>
              <a:tailEnd/>
            </a:ln>
          </p:spPr>
          <p:txBody>
            <a:bodyPr/>
            <a:lstStyle/>
            <a:p>
              <a:endParaRPr lang="en-US"/>
            </a:p>
          </p:txBody>
        </p:sp>
      </p:grpSp>
      <p:grpSp>
        <p:nvGrpSpPr>
          <p:cNvPr id="17" name="Group 468"/>
          <p:cNvGrpSpPr>
            <a:grpSpLocks/>
          </p:cNvGrpSpPr>
          <p:nvPr/>
        </p:nvGrpSpPr>
        <p:grpSpPr bwMode="auto">
          <a:xfrm>
            <a:off x="4552950" y="1116013"/>
            <a:ext cx="109538" cy="1522412"/>
            <a:chOff x="2868" y="703"/>
            <a:chExt cx="69" cy="959"/>
          </a:xfrm>
        </p:grpSpPr>
        <p:sp>
          <p:nvSpPr>
            <p:cNvPr id="26912" name="Line 469"/>
            <p:cNvSpPr>
              <a:spLocks noChangeShapeType="1"/>
            </p:cNvSpPr>
            <p:nvPr/>
          </p:nvSpPr>
          <p:spPr bwMode="auto">
            <a:xfrm flipV="1">
              <a:off x="2902" y="761"/>
              <a:ext cx="1" cy="901"/>
            </a:xfrm>
            <a:prstGeom prst="line">
              <a:avLst/>
            </a:prstGeom>
            <a:noFill/>
            <a:ln w="12700">
              <a:solidFill>
                <a:srgbClr val="000000"/>
              </a:solidFill>
              <a:round/>
              <a:headEnd/>
              <a:tailEnd/>
            </a:ln>
          </p:spPr>
          <p:txBody>
            <a:bodyPr/>
            <a:lstStyle/>
            <a:p>
              <a:endParaRPr lang="en-US"/>
            </a:p>
          </p:txBody>
        </p:sp>
        <p:sp>
          <p:nvSpPr>
            <p:cNvPr id="26913" name="Freeform 470"/>
            <p:cNvSpPr>
              <a:spLocks/>
            </p:cNvSpPr>
            <p:nvPr/>
          </p:nvSpPr>
          <p:spPr bwMode="auto">
            <a:xfrm>
              <a:off x="2868" y="703"/>
              <a:ext cx="69" cy="61"/>
            </a:xfrm>
            <a:custGeom>
              <a:avLst/>
              <a:gdLst>
                <a:gd name="T0" fmla="*/ 138 w 138"/>
                <a:gd name="T1" fmla="*/ 121 h 121"/>
                <a:gd name="T2" fmla="*/ 70 w 138"/>
                <a:gd name="T3" fmla="*/ 0 h 121"/>
                <a:gd name="T4" fmla="*/ 0 w 138"/>
                <a:gd name="T5" fmla="*/ 121 h 121"/>
                <a:gd name="T6" fmla="*/ 138 w 138"/>
                <a:gd name="T7" fmla="*/ 121 h 121"/>
                <a:gd name="T8" fmla="*/ 0 60000 65536"/>
                <a:gd name="T9" fmla="*/ 0 60000 65536"/>
                <a:gd name="T10" fmla="*/ 0 60000 65536"/>
                <a:gd name="T11" fmla="*/ 0 60000 65536"/>
                <a:gd name="T12" fmla="*/ 0 w 138"/>
                <a:gd name="T13" fmla="*/ 0 h 121"/>
                <a:gd name="T14" fmla="*/ 138 w 138"/>
                <a:gd name="T15" fmla="*/ 121 h 121"/>
              </a:gdLst>
              <a:ahLst/>
              <a:cxnLst>
                <a:cxn ang="T8">
                  <a:pos x="T0" y="T1"/>
                </a:cxn>
                <a:cxn ang="T9">
                  <a:pos x="T2" y="T3"/>
                </a:cxn>
                <a:cxn ang="T10">
                  <a:pos x="T4" y="T5"/>
                </a:cxn>
                <a:cxn ang="T11">
                  <a:pos x="T6" y="T7"/>
                </a:cxn>
              </a:cxnLst>
              <a:rect l="T12" t="T13" r="T14" b="T15"/>
              <a:pathLst>
                <a:path w="138" h="121">
                  <a:moveTo>
                    <a:pt x="138" y="121"/>
                  </a:moveTo>
                  <a:lnTo>
                    <a:pt x="70" y="0"/>
                  </a:lnTo>
                  <a:lnTo>
                    <a:pt x="0" y="121"/>
                  </a:lnTo>
                  <a:lnTo>
                    <a:pt x="138" y="121"/>
                  </a:lnTo>
                  <a:close/>
                </a:path>
              </a:pathLst>
            </a:custGeom>
            <a:solidFill>
              <a:srgbClr val="000000"/>
            </a:solidFill>
            <a:ln w="9525">
              <a:noFill/>
              <a:round/>
              <a:headEnd/>
              <a:tailEnd/>
            </a:ln>
          </p:spPr>
          <p:txBody>
            <a:bodyPr/>
            <a:lstStyle/>
            <a:p>
              <a:endParaRPr lang="en-US"/>
            </a:p>
          </p:txBody>
        </p:sp>
      </p:grpSp>
      <p:sp>
        <p:nvSpPr>
          <p:cNvPr id="471" name="مستطيل 470"/>
          <p:cNvSpPr/>
          <p:nvPr/>
        </p:nvSpPr>
        <p:spPr>
          <a:xfrm>
            <a:off x="2699792" y="6444044"/>
            <a:ext cx="6516216"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kumimoji="1" lang="en-US" b="1" i="1" dirty="0" smtClean="0">
                <a:solidFill>
                  <a:schemeClr val="bg2"/>
                </a:solidFill>
              </a:rPr>
              <a:t>Collaboration Patient – Dietitian-HE  Centered </a:t>
            </a:r>
            <a:r>
              <a:rPr kumimoji="1" lang="en-US" b="1" i="1" dirty="0" err="1" smtClean="0">
                <a:solidFill>
                  <a:schemeClr val="bg2"/>
                </a:solidFill>
              </a:rPr>
              <a:t>NutHE</a:t>
            </a:r>
            <a:r>
              <a:rPr kumimoji="1" lang="en-US" b="1" i="1" dirty="0" smtClean="0">
                <a:solidFill>
                  <a:schemeClr val="bg2"/>
                </a:solidFill>
              </a:rPr>
              <a:t> </a:t>
            </a:r>
            <a:endParaRPr lang="en-US" i="1" dirty="0">
              <a:solidFill>
                <a:schemeClr val="bg2"/>
              </a:solidFill>
            </a:endParaRPr>
          </a:p>
        </p:txBody>
      </p:sp>
    </p:spTree>
  </p:cSld>
  <p:clrMapOvr>
    <a:masterClrMapping/>
  </p:clrMapOvr>
  <p:transition>
    <p:push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5496" y="44624"/>
            <a:ext cx="5004047" cy="575469"/>
          </a:xfrm>
        </p:spPr>
        <p:style>
          <a:lnRef idx="3">
            <a:schemeClr val="lt1"/>
          </a:lnRef>
          <a:fillRef idx="1">
            <a:schemeClr val="dk1"/>
          </a:fillRef>
          <a:effectRef idx="1">
            <a:schemeClr val="dk1"/>
          </a:effectRef>
          <a:fontRef idx="minor">
            <a:schemeClr val="lt1"/>
          </a:fontRef>
        </p:style>
        <p:txBody>
          <a:bodyPr/>
          <a:lstStyle/>
          <a:p>
            <a:pPr algn="ctr" rtl="0" eaLnBrk="1" hangingPunct="1"/>
            <a:r>
              <a:rPr lang="ar-SA" sz="1800" b="1" dirty="0" smtClean="0"/>
              <a:t> </a:t>
            </a:r>
            <a:r>
              <a:rPr lang="en-US" sz="1800" b="1" dirty="0" smtClean="0"/>
              <a:t>Outer Rings of  Nutrition Care Model</a:t>
            </a:r>
          </a:p>
        </p:txBody>
      </p:sp>
      <p:sp>
        <p:nvSpPr>
          <p:cNvPr id="28675" name="Rectangle 3"/>
          <p:cNvSpPr>
            <a:spLocks noGrp="1" noChangeArrowheads="1"/>
          </p:cNvSpPr>
          <p:nvPr>
            <p:ph type="body" idx="1"/>
          </p:nvPr>
        </p:nvSpPr>
        <p:spPr>
          <a:xfrm>
            <a:off x="539552" y="692696"/>
            <a:ext cx="8064896" cy="2520280"/>
          </a:xfrm>
        </p:spPr>
        <p:style>
          <a:lnRef idx="2">
            <a:schemeClr val="dk1"/>
          </a:lnRef>
          <a:fillRef idx="1">
            <a:schemeClr val="lt1"/>
          </a:fillRef>
          <a:effectRef idx="0">
            <a:schemeClr val="dk1"/>
          </a:effectRef>
          <a:fontRef idx="minor">
            <a:schemeClr val="dk1"/>
          </a:fontRef>
        </p:style>
        <p:txBody>
          <a:bodyPr/>
          <a:lstStyle/>
          <a:p>
            <a:pPr algn="l" rtl="0" eaLnBrk="1" hangingPunct="1">
              <a:buSzTx/>
            </a:pPr>
            <a:r>
              <a:rPr lang="en-US" sz="2000" b="1" dirty="0" smtClean="0"/>
              <a:t>Strengths brought to process by dietetics professional</a:t>
            </a:r>
          </a:p>
          <a:p>
            <a:pPr lvl="1" algn="l" rtl="0" eaLnBrk="1" hangingPunct="1">
              <a:buClr>
                <a:srgbClr val="CCFF33"/>
              </a:buClr>
            </a:pPr>
            <a:r>
              <a:rPr lang="en-US" sz="1800" b="1" dirty="0" smtClean="0"/>
              <a:t>dietetics knowledge</a:t>
            </a:r>
          </a:p>
          <a:p>
            <a:pPr lvl="1" algn="l" rtl="0" eaLnBrk="1" hangingPunct="1">
              <a:buClr>
                <a:srgbClr val="CCFF33"/>
              </a:buClr>
            </a:pPr>
            <a:r>
              <a:rPr lang="en-US" sz="1800" b="1" dirty="0" smtClean="0"/>
              <a:t>skills of critical thinking, collaboration, communication</a:t>
            </a:r>
          </a:p>
          <a:p>
            <a:pPr lvl="1" algn="l" rtl="0" eaLnBrk="1" hangingPunct="1">
              <a:buClr>
                <a:srgbClr val="CCFF33"/>
              </a:buClr>
            </a:pPr>
            <a:r>
              <a:rPr lang="en-US" sz="1800" b="1" dirty="0" smtClean="0"/>
              <a:t>evidence-based practice</a:t>
            </a:r>
          </a:p>
          <a:p>
            <a:pPr algn="l" rtl="0" eaLnBrk="1" hangingPunct="1">
              <a:buSzTx/>
            </a:pPr>
            <a:r>
              <a:rPr lang="en-US" sz="2000" dirty="0" smtClean="0"/>
              <a:t>The Nutrition Factors of external environment are</a:t>
            </a:r>
          </a:p>
          <a:p>
            <a:pPr lvl="1" algn="l" rtl="0" eaLnBrk="1" hangingPunct="1">
              <a:buClr>
                <a:srgbClr val="CCFF33"/>
              </a:buClr>
            </a:pPr>
            <a:r>
              <a:rPr lang="en-US" sz="1800" b="1" dirty="0" smtClean="0"/>
              <a:t>health care system, practice setting</a:t>
            </a:r>
          </a:p>
          <a:p>
            <a:pPr lvl="1" algn="l" rtl="0" eaLnBrk="1" hangingPunct="1">
              <a:buClr>
                <a:srgbClr val="CCFF33"/>
              </a:buClr>
            </a:pPr>
            <a:r>
              <a:rPr lang="en-US" sz="1800" b="1" dirty="0" smtClean="0"/>
              <a:t>social support, economics, education level</a:t>
            </a:r>
          </a:p>
        </p:txBody>
      </p:sp>
      <p:sp>
        <p:nvSpPr>
          <p:cNvPr id="4" name="Rectangle 2"/>
          <p:cNvSpPr txBox="1">
            <a:spLocks noChangeArrowheads="1"/>
          </p:cNvSpPr>
          <p:nvPr/>
        </p:nvSpPr>
        <p:spPr bwMode="auto">
          <a:xfrm>
            <a:off x="2267744" y="3356992"/>
            <a:ext cx="4902696" cy="591343"/>
          </a:xfrm>
          <a:prstGeom prst="rect">
            <a:avLst/>
          </a:prstGeom>
          <a:ln w="38100" cap="flat" cmpd="sng" algn="ctr">
            <a:solidFill>
              <a:schemeClr val="lt1"/>
            </a:solidFill>
            <a:prstDash val="solid"/>
            <a:miter lim="800000"/>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0" cap="none" spc="0" normalizeH="0" baseline="0" noProof="0" smtClean="0">
                <a:ln>
                  <a:noFill/>
                </a:ln>
                <a:solidFill>
                  <a:schemeClr val="lt1"/>
                </a:solidFill>
                <a:effectLst>
                  <a:outerShdw blurRad="38100" dist="38100" dir="2700000" algn="tl">
                    <a:srgbClr val="000000"/>
                  </a:outerShdw>
                </a:effectLst>
                <a:uLnTx/>
                <a:uFillTx/>
                <a:latin typeface="+mn-lt"/>
                <a:ea typeface="+mn-ea"/>
                <a:cs typeface="+mn-cs"/>
              </a:rPr>
              <a:t>ADA’s Nutrition Care Process Steps</a:t>
            </a:r>
            <a:endParaRPr kumimoji="0" lang="en-US" sz="2000" b="1" i="0" u="none" strike="noStrike" kern="0" cap="none" spc="0" normalizeH="0" baseline="0" noProof="0" dirty="0" smtClean="0">
              <a:ln>
                <a:noFill/>
              </a:ln>
              <a:solidFill>
                <a:schemeClr val="lt1"/>
              </a:solidFill>
              <a:effectLst>
                <a:outerShdw blurRad="38100" dist="38100" dir="2700000" algn="tl">
                  <a:srgbClr val="000000"/>
                </a:outerShdw>
              </a:effectLst>
              <a:uLnTx/>
              <a:uFillTx/>
              <a:latin typeface="+mn-lt"/>
              <a:ea typeface="+mn-ea"/>
              <a:cs typeface="+mn-cs"/>
            </a:endParaRPr>
          </a:p>
        </p:txBody>
      </p:sp>
      <p:sp>
        <p:nvSpPr>
          <p:cNvPr id="5" name="Rectangle 3"/>
          <p:cNvSpPr txBox="1">
            <a:spLocks noChangeArrowheads="1"/>
          </p:cNvSpPr>
          <p:nvPr/>
        </p:nvSpPr>
        <p:spPr bwMode="auto">
          <a:xfrm>
            <a:off x="683568" y="4005064"/>
            <a:ext cx="7776864" cy="2088232"/>
          </a:xfrm>
          <a:prstGeom prst="rect">
            <a:avLst/>
          </a:prstGeom>
          <a:ln w="25400" cap="flat" cmpd="sng" algn="ctr">
            <a:solidFill>
              <a:schemeClr val="dk1"/>
            </a:solidFill>
            <a:prstDash val="solid"/>
            <a:miter lim="800000"/>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Tx/>
              <a:buFont typeface="Wingdings" pitchFamily="2" charset="2"/>
              <a:buChar char="§"/>
              <a:tabLst/>
              <a:defRPr/>
            </a:pPr>
            <a:r>
              <a:rPr kumimoji="0" lang="en-US" sz="2800" b="1" i="0" u="none" strike="noStrike" kern="0" cap="none" spc="0" normalizeH="0" baseline="0" noProof="0" dirty="0" smtClean="0">
                <a:ln>
                  <a:noFill/>
                </a:ln>
                <a:solidFill>
                  <a:schemeClr val="accent1"/>
                </a:solidFill>
                <a:effectLst>
                  <a:outerShdw blurRad="38100" dist="38100" dir="2700000" algn="tl">
                    <a:srgbClr val="000000"/>
                  </a:outerShdw>
                </a:effectLst>
                <a:uLnTx/>
                <a:uFillTx/>
                <a:latin typeface="+mn-lt"/>
                <a:ea typeface="+mn-ea"/>
                <a:cs typeface="+mn-cs"/>
              </a:rPr>
              <a:t>Nutrition Assessment</a:t>
            </a:r>
          </a:p>
          <a:p>
            <a:pPr marL="342900" marR="0" lvl="0" indent="-342900" algn="l" defTabSz="914400" rtl="0" eaLnBrk="1" fontAlgn="base" latinLnBrk="0" hangingPunct="1">
              <a:lnSpc>
                <a:spcPct val="100000"/>
              </a:lnSpc>
              <a:spcBef>
                <a:spcPct val="20000"/>
              </a:spcBef>
              <a:spcAft>
                <a:spcPct val="0"/>
              </a:spcAft>
              <a:buClr>
                <a:schemeClr val="hlink"/>
              </a:buClr>
              <a:buSzTx/>
              <a:buFont typeface="Wingdings" pitchFamily="2" charset="2"/>
              <a:buChar char="§"/>
              <a:tabLst/>
              <a:defRPr/>
            </a:pPr>
            <a:r>
              <a:rPr kumimoji="0" lang="en-US" sz="28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Nutrition Diagnosis</a:t>
            </a:r>
          </a:p>
          <a:p>
            <a:pPr marL="342900" marR="0" lvl="0" indent="-342900" algn="l" defTabSz="914400" rtl="0" eaLnBrk="1" fontAlgn="base" latinLnBrk="0" hangingPunct="1">
              <a:lnSpc>
                <a:spcPct val="100000"/>
              </a:lnSpc>
              <a:spcBef>
                <a:spcPct val="20000"/>
              </a:spcBef>
              <a:spcAft>
                <a:spcPct val="0"/>
              </a:spcAft>
              <a:buClr>
                <a:schemeClr val="hlink"/>
              </a:buClr>
              <a:buSzTx/>
              <a:buFont typeface="Wingdings" pitchFamily="2" charset="2"/>
              <a:buChar char="§"/>
              <a:tabLst/>
              <a:defRPr/>
            </a:pPr>
            <a:r>
              <a:rPr kumimoji="0" lang="en-US" sz="28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Nutrition Intervention </a:t>
            </a:r>
          </a:p>
          <a:p>
            <a:pPr marL="342900" marR="0" lvl="0" indent="-342900" algn="l" defTabSz="914400" rtl="0" eaLnBrk="1" fontAlgn="base" latinLnBrk="0" hangingPunct="1">
              <a:lnSpc>
                <a:spcPct val="100000"/>
              </a:lnSpc>
              <a:spcBef>
                <a:spcPct val="20000"/>
              </a:spcBef>
              <a:spcAft>
                <a:spcPct val="0"/>
              </a:spcAft>
              <a:buClr>
                <a:schemeClr val="hlink"/>
              </a:buClr>
              <a:buSzTx/>
              <a:buFont typeface="Wingdings" pitchFamily="2" charset="2"/>
              <a:buChar char="§"/>
              <a:tabLst/>
              <a:defRPr/>
            </a:pPr>
            <a:r>
              <a:rPr kumimoji="0" lang="en-US" sz="28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Nutrition Monitoring and  Evaluation</a:t>
            </a:r>
          </a:p>
        </p:txBody>
      </p:sp>
      <p:sp>
        <p:nvSpPr>
          <p:cNvPr id="6" name="Text Box 4"/>
          <p:cNvSpPr txBox="1">
            <a:spLocks noChangeArrowheads="1"/>
          </p:cNvSpPr>
          <p:nvPr/>
        </p:nvSpPr>
        <p:spPr bwMode="auto">
          <a:xfrm>
            <a:off x="2771800" y="6237312"/>
            <a:ext cx="6336704" cy="430887"/>
          </a:xfrm>
          <a:prstGeom prst="rect">
            <a:avLst/>
          </a:prstGeom>
          <a:ln>
            <a:headEnd type="none" w="sm" len="sm"/>
            <a:tailEnd type="none" w="sm" len="sm"/>
          </a:ln>
        </p:spPr>
        <p:style>
          <a:lnRef idx="3">
            <a:schemeClr val="lt1"/>
          </a:lnRef>
          <a:fillRef idx="1">
            <a:schemeClr val="dk1"/>
          </a:fillRef>
          <a:effectRef idx="1">
            <a:schemeClr val="dk1"/>
          </a:effectRef>
          <a:fontRef idx="minor">
            <a:schemeClr val="lt1"/>
          </a:fontRef>
        </p:style>
        <p:txBody>
          <a:bodyPr wrap="square">
            <a:spAutoFit/>
          </a:bodyPr>
          <a:lstStyle/>
          <a:p>
            <a:pPr algn="ctr" rtl="0">
              <a:spcBef>
                <a:spcPct val="50000"/>
              </a:spcBef>
            </a:pPr>
            <a:r>
              <a:rPr lang="en-US" sz="1050" dirty="0"/>
              <a:t>For more information, access the ADA member page in the Quality Management section. </a:t>
            </a:r>
            <a:r>
              <a:rPr lang="en-US" sz="1050" dirty="0">
                <a:hlinkClick r:id="rId3"/>
              </a:rPr>
              <a:t>http://</a:t>
            </a:r>
            <a:r>
              <a:rPr lang="en-US" sz="1050" dirty="0" smtClean="0">
                <a:hlinkClick r:id="rId3"/>
              </a:rPr>
              <a:t>www.eatright.org/Member/83_12962.cfm</a:t>
            </a:r>
            <a:r>
              <a:rPr lang="en-US" sz="1050" dirty="0" smtClean="0"/>
              <a:t> </a:t>
            </a:r>
            <a:endParaRPr lang="en-US" sz="1050" dirty="0"/>
          </a:p>
        </p:txBody>
      </p:sp>
    </p:spTree>
  </p:cSld>
  <p:clrMapOvr>
    <a:masterClrMapping/>
  </p:clrMapOvr>
  <p:transition>
    <p:push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3"/>
          <p:cNvSpPr>
            <a:spLocks noGrp="1"/>
          </p:cNvSpPr>
          <p:nvPr>
            <p:ph type="dt" sz="quarter" idx="10"/>
          </p:nvPr>
        </p:nvSpPr>
        <p:spPr/>
        <p:txBody>
          <a:bodyPr/>
          <a:lstStyle/>
          <a:p>
            <a:pPr>
              <a:defRPr/>
            </a:pPr>
            <a:r>
              <a:rPr lang="ar-SA" smtClean="0"/>
              <a:t>CHS465</a:t>
            </a:r>
            <a:endParaRPr lang="en-US"/>
          </a:p>
        </p:txBody>
      </p:sp>
      <p:sp>
        <p:nvSpPr>
          <p:cNvPr id="6" name="عنصر نائب للتذييل 4"/>
          <p:cNvSpPr>
            <a:spLocks noGrp="1"/>
          </p:cNvSpPr>
          <p:nvPr>
            <p:ph type="ftr" sz="quarter" idx="11"/>
          </p:nvPr>
        </p:nvSpPr>
        <p:spPr>
          <a:xfrm>
            <a:off x="2972544" y="6453336"/>
            <a:ext cx="2895600" cy="280119"/>
          </a:xfrm>
        </p:spPr>
        <p:txBody>
          <a:bodyPr/>
          <a:lstStyle/>
          <a:p>
            <a:pPr>
              <a:defRPr/>
            </a:pPr>
            <a:r>
              <a:rPr lang="en-US" smtClean="0"/>
              <a:t>JOHALI NutHE2015</a:t>
            </a:r>
            <a:endParaRPr lang="en-US" dirty="0"/>
          </a:p>
        </p:txBody>
      </p:sp>
      <p:sp>
        <p:nvSpPr>
          <p:cNvPr id="7" name="عنصر نائب لرقم الشريحة 5"/>
          <p:cNvSpPr>
            <a:spLocks noGrp="1"/>
          </p:cNvSpPr>
          <p:nvPr>
            <p:ph type="sldNum" sz="quarter" idx="12"/>
          </p:nvPr>
        </p:nvSpPr>
        <p:spPr/>
        <p:txBody>
          <a:bodyPr/>
          <a:lstStyle/>
          <a:p>
            <a:pPr>
              <a:defRPr/>
            </a:pPr>
            <a:fld id="{5C735FC1-5124-49F7-B344-62A5AEFA74D0}" type="slidenum">
              <a:rPr lang="ar-SA"/>
              <a:pPr>
                <a:defRPr/>
              </a:pPr>
              <a:t>4</a:t>
            </a:fld>
            <a:endParaRPr lang="en-US"/>
          </a:p>
        </p:txBody>
      </p:sp>
      <p:sp>
        <p:nvSpPr>
          <p:cNvPr id="176131" name="Rectangle 3"/>
          <p:cNvSpPr>
            <a:spLocks noGrp="1" noRot="1" noChangeArrowheads="1"/>
          </p:cNvSpPr>
          <p:nvPr>
            <p:ph type="body" idx="1"/>
          </p:nvPr>
        </p:nvSpPr>
        <p:spPr>
          <a:xfrm>
            <a:off x="467544" y="764704"/>
            <a:ext cx="8064127" cy="5328592"/>
          </a:xfrm>
        </p:spPr>
        <p:style>
          <a:lnRef idx="2">
            <a:schemeClr val="accent2"/>
          </a:lnRef>
          <a:fillRef idx="1">
            <a:schemeClr val="lt1"/>
          </a:fillRef>
          <a:effectRef idx="0">
            <a:schemeClr val="accent2"/>
          </a:effectRef>
          <a:fontRef idx="minor">
            <a:schemeClr val="dk1"/>
          </a:fontRef>
        </p:style>
        <p:txBody>
          <a:bodyPr/>
          <a:lstStyle/>
          <a:p>
            <a:pPr algn="just" rtl="0">
              <a:buNone/>
            </a:pPr>
            <a:r>
              <a:rPr lang="en-US" sz="1050" dirty="0" smtClean="0"/>
              <a:t>King Saud University \ College of Applied Medical Sciences \ Department of Community Health Sciences \ Quality Committee</a:t>
            </a:r>
            <a:endParaRPr lang="en-US" sz="900" b="1" dirty="0" smtClean="0"/>
          </a:p>
          <a:p>
            <a:pPr algn="ctr" rtl="0"/>
            <a:r>
              <a:rPr lang="en-US" sz="1100" b="1" dirty="0" smtClean="0">
                <a:hlinkClick r:id="rId2"/>
              </a:rPr>
              <a:t>http://colleges.ksu.edu.sa/AppliedMedicalSciences/CommunityHealthSciences/Pages/HEcdis.aspx</a:t>
            </a:r>
            <a:r>
              <a:rPr lang="en-US" sz="1100" b="1" dirty="0" smtClean="0"/>
              <a:t> </a:t>
            </a:r>
            <a:endParaRPr lang="en-US" sz="1100" dirty="0" smtClean="0"/>
          </a:p>
          <a:p>
            <a:pPr algn="just" rtl="0"/>
            <a:r>
              <a:rPr lang="en-US" sz="1400" dirty="0" smtClean="0"/>
              <a:t> CHS 465 Course Description </a:t>
            </a:r>
          </a:p>
          <a:p>
            <a:pPr algn="just" rtl="0">
              <a:buNone/>
            </a:pPr>
            <a:r>
              <a:rPr lang="en-US" sz="1400" b="1" dirty="0" smtClean="0"/>
              <a:t> </a:t>
            </a:r>
            <a:endParaRPr lang="en-US" sz="1400" dirty="0" smtClean="0"/>
          </a:p>
          <a:p>
            <a:pPr algn="ctr" rtl="0"/>
            <a:r>
              <a:rPr lang="en-US" sz="1200" b="1" dirty="0" smtClean="0"/>
              <a:t> </a:t>
            </a:r>
            <a:endParaRPr lang="en-US" sz="1200" dirty="0" smtClean="0"/>
          </a:p>
          <a:p>
            <a:pPr marL="609600" indent="-431800" algn="just" rtl="0" eaLnBrk="1" hangingPunct="1">
              <a:lnSpc>
                <a:spcPct val="80000"/>
              </a:lnSpc>
              <a:buNone/>
              <a:defRPr/>
            </a:pPr>
            <a:endParaRPr lang="en-US" sz="1800" i="1" dirty="0" smtClean="0">
              <a:latin typeface="Times New Roman" pitchFamily="18" charset="0"/>
              <a:cs typeface="Times New Roman" pitchFamily="18" charset="0"/>
            </a:endParaRPr>
          </a:p>
          <a:p>
            <a:pPr marL="609600" indent="-431800" algn="just" rtl="0" eaLnBrk="1" hangingPunct="1">
              <a:lnSpc>
                <a:spcPct val="80000"/>
              </a:lnSpc>
              <a:buFont typeface="Wingdings" pitchFamily="2" charset="2"/>
              <a:buNone/>
              <a:defRPr/>
            </a:pPr>
            <a:endParaRPr lang="en-US" sz="1800" i="1" dirty="0" smtClean="0">
              <a:latin typeface="Times New Roman" pitchFamily="18" charset="0"/>
              <a:cs typeface="Times New Roman" pitchFamily="18" charset="0"/>
            </a:endParaRPr>
          </a:p>
          <a:p>
            <a:pPr marL="609600" indent="-431800" algn="just" rtl="0" eaLnBrk="1" hangingPunct="1">
              <a:lnSpc>
                <a:spcPct val="80000"/>
              </a:lnSpc>
              <a:buFont typeface="Wingdings" pitchFamily="2" charset="2"/>
              <a:buNone/>
              <a:defRPr/>
            </a:pPr>
            <a:endParaRPr lang="en-US" sz="1800" i="1" dirty="0" smtClean="0">
              <a:latin typeface="Times New Roman" pitchFamily="18" charset="0"/>
              <a:cs typeface="Times New Roman" pitchFamily="18" charset="0"/>
            </a:endParaRPr>
          </a:p>
        </p:txBody>
      </p:sp>
      <p:sp>
        <p:nvSpPr>
          <p:cNvPr id="178177" name="Rectangle 1"/>
          <p:cNvSpPr>
            <a:spLocks noChangeArrowheads="1"/>
          </p:cNvSpPr>
          <p:nvPr/>
        </p:nvSpPr>
        <p:spPr bwMode="auto">
          <a:xfrm>
            <a:off x="2699792" y="4869160"/>
            <a:ext cx="3361818" cy="25391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imesNewRoman"/>
                <a:ea typeface="Calibri" pitchFamily="34" charset="0"/>
                <a:cs typeface="Arial" pitchFamily="34" charset="0"/>
              </a:rPr>
              <a:t>Source : CHS 465 CHS Quality Committee Syllabus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2"/>
          <p:cNvSpPr>
            <a:spLocks noGrp="1" noRot="1" noChangeArrowheads="1"/>
          </p:cNvSpPr>
          <p:nvPr>
            <p:ph type="title"/>
          </p:nvPr>
        </p:nvSpPr>
        <p:spPr>
          <a:xfrm>
            <a:off x="1187450" y="116632"/>
            <a:ext cx="6912942" cy="288032"/>
          </a:xfrm>
        </p:spPr>
        <p:style>
          <a:lnRef idx="2">
            <a:schemeClr val="accent2"/>
          </a:lnRef>
          <a:fillRef idx="1">
            <a:schemeClr val="lt1"/>
          </a:fillRef>
          <a:effectRef idx="0">
            <a:schemeClr val="accent2"/>
          </a:effectRef>
          <a:fontRef idx="minor">
            <a:schemeClr val="dk1"/>
          </a:fontRef>
        </p:style>
        <p:txBody>
          <a:bodyPr/>
          <a:lstStyle/>
          <a:p>
            <a:pPr algn="ctr" rtl="0" eaLnBrk="1" hangingPunct="1">
              <a:defRPr/>
            </a:pPr>
            <a:r>
              <a:rPr lang="en-US" sz="1400" i="1" dirty="0" smtClean="0">
                <a:latin typeface="Bodoni MT Black" pitchFamily="18" charset="0"/>
              </a:rPr>
              <a:t>JohaliCHS465 Course Teaching and Learning  Plan</a:t>
            </a:r>
            <a:endParaRPr lang="en-US" sz="1400" b="0" i="1" dirty="0" smtClean="0"/>
          </a:p>
        </p:txBody>
      </p:sp>
      <p:sp>
        <p:nvSpPr>
          <p:cNvPr id="11" name="مستطيل 10"/>
          <p:cNvSpPr/>
          <p:nvPr/>
        </p:nvSpPr>
        <p:spPr>
          <a:xfrm>
            <a:off x="1115616" y="5085184"/>
            <a:ext cx="6858000" cy="253916"/>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050" dirty="0" smtClean="0">
                <a:solidFill>
                  <a:schemeClr val="bg2">
                    <a:lumMod val="75000"/>
                  </a:schemeClr>
                </a:solidFill>
                <a:hlinkClick r:id="rId3"/>
              </a:rPr>
              <a:t>http://colleges.ksu.edu.sa/AppliedMedicalSciences/CommunityHealthSciences/Documents/CHHE[1].pdf</a:t>
            </a:r>
            <a:r>
              <a:rPr lang="en-US" sz="1050" dirty="0" smtClean="0">
                <a:solidFill>
                  <a:schemeClr val="bg2">
                    <a:lumMod val="75000"/>
                  </a:schemeClr>
                </a:solidFill>
              </a:rPr>
              <a:t>    </a:t>
            </a:r>
            <a:endParaRPr lang="en-US" sz="1050" dirty="0">
              <a:solidFill>
                <a:schemeClr val="bg2">
                  <a:lumMod val="75000"/>
                </a:schemeClr>
              </a:solidFill>
            </a:endParaRPr>
          </a:p>
        </p:txBody>
      </p:sp>
      <p:sp>
        <p:nvSpPr>
          <p:cNvPr id="9" name="مستطيل 8"/>
          <p:cNvSpPr/>
          <p:nvPr/>
        </p:nvSpPr>
        <p:spPr>
          <a:xfrm>
            <a:off x="2123728" y="4581128"/>
            <a:ext cx="4752528" cy="26161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100" dirty="0" smtClean="0">
                <a:hlinkClick r:id="rId4"/>
              </a:rPr>
              <a:t>http://cams.ksu.edu.sa/en/node/1057</a:t>
            </a:r>
            <a:r>
              <a:rPr lang="en-US" sz="1100" dirty="0" smtClean="0"/>
              <a:t> </a:t>
            </a:r>
            <a:endParaRPr lang="en-US" sz="1100" dirty="0"/>
          </a:p>
        </p:txBody>
      </p:sp>
      <p:sp>
        <p:nvSpPr>
          <p:cNvPr id="12" name="مستطيل 11"/>
          <p:cNvSpPr/>
          <p:nvPr/>
        </p:nvSpPr>
        <p:spPr>
          <a:xfrm>
            <a:off x="755576" y="2477795"/>
            <a:ext cx="7632848" cy="203132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dirty="0" smtClean="0"/>
              <a:t>This Course Studies the effect of nutrition education on promoting health, educational methods targeted to change individual, group and community unhealthy nutritional behaviors and habits, the effect of mass media on eating habits and nutrition education. Nutrition education during pregnancy and lactation, infancy, childhood, adolescence, and most common diseases in KSA: diabetes, hypertension, obesity, renal failure, heart disease, peptic ulcer, anorexia nervosa, and bulimia.</a:t>
            </a:r>
            <a:endParaRPr lang="en-US" dirty="0"/>
          </a:p>
        </p:txBody>
      </p:sp>
      <p:graphicFrame>
        <p:nvGraphicFramePr>
          <p:cNvPr id="13" name="جدول 12"/>
          <p:cNvGraphicFramePr>
            <a:graphicFrameLocks noGrp="1"/>
          </p:cNvGraphicFramePr>
          <p:nvPr/>
        </p:nvGraphicFramePr>
        <p:xfrm>
          <a:off x="827585" y="1484784"/>
          <a:ext cx="7560840" cy="745684"/>
        </p:xfrm>
        <a:graphic>
          <a:graphicData uri="http://schemas.openxmlformats.org/drawingml/2006/table">
            <a:tbl>
              <a:tblPr rtl="1"/>
              <a:tblGrid>
                <a:gridCol w="1884322"/>
                <a:gridCol w="1448572"/>
                <a:gridCol w="1130592"/>
                <a:gridCol w="3097354"/>
              </a:tblGrid>
              <a:tr h="197470">
                <a:tc>
                  <a:txBody>
                    <a:bodyPr/>
                    <a:lstStyle/>
                    <a:p>
                      <a:pPr algn="l" rtl="0"/>
                      <a:r>
                        <a:rPr lang="en-US" sz="1200" b="1" dirty="0">
                          <a:solidFill>
                            <a:srgbClr val="222222"/>
                          </a:solidFill>
                          <a:latin typeface="inherit"/>
                        </a:rPr>
                        <a:t>Course (code and NO):</a:t>
                      </a:r>
                      <a:endParaRPr lang="en-US" sz="1200" b="0" dirty="0">
                        <a:solidFill>
                          <a:srgbClr val="222222"/>
                        </a:solidFill>
                        <a:latin typeface="inherit"/>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a:r>
                        <a:rPr lang="en-US" sz="1200" b="1">
                          <a:solidFill>
                            <a:srgbClr val="222222"/>
                          </a:solidFill>
                          <a:latin typeface="inherit"/>
                        </a:rPr>
                        <a:t>(CHS 465)</a:t>
                      </a:r>
                      <a:endParaRPr lang="en-US" sz="1200" b="0">
                        <a:solidFill>
                          <a:srgbClr val="222222"/>
                        </a:solidFill>
                        <a:latin typeface="inherit"/>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a:r>
                        <a:rPr lang="en-US" sz="1200" b="1">
                          <a:solidFill>
                            <a:srgbClr val="222222"/>
                          </a:solidFill>
                          <a:latin typeface="inherit"/>
                        </a:rPr>
                        <a:t>Course title:</a:t>
                      </a:r>
                      <a:endParaRPr lang="en-US" sz="1200" b="0">
                        <a:solidFill>
                          <a:srgbClr val="222222"/>
                        </a:solidFill>
                        <a:latin typeface="inherit"/>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a:r>
                        <a:rPr lang="en-US" sz="1200" b="1" dirty="0">
                          <a:solidFill>
                            <a:srgbClr val="222222"/>
                          </a:solidFill>
                          <a:latin typeface="inherit"/>
                        </a:rPr>
                        <a:t>Nutrition and health education</a:t>
                      </a:r>
                      <a:endParaRPr lang="en-US" sz="1200" b="0" dirty="0">
                        <a:solidFill>
                          <a:srgbClr val="222222"/>
                        </a:solidFill>
                        <a:latin typeface="inherit"/>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164806">
                <a:tc>
                  <a:txBody>
                    <a:bodyPr/>
                    <a:lstStyle/>
                    <a:p>
                      <a:pPr algn="l" rtl="0"/>
                      <a:r>
                        <a:rPr lang="en-US" sz="1200" b="1" dirty="0">
                          <a:solidFill>
                            <a:srgbClr val="222222"/>
                          </a:solidFill>
                          <a:latin typeface="inherit"/>
                        </a:rPr>
                        <a:t>Credit hours:</a:t>
                      </a:r>
                      <a:endParaRPr lang="en-US" sz="1200" b="0" dirty="0">
                        <a:solidFill>
                          <a:srgbClr val="222222"/>
                        </a:solidFill>
                        <a:latin typeface="inherit"/>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rtl="0"/>
                      <a:r>
                        <a:rPr lang="ar-SA" sz="1800" b="1" dirty="0" err="1">
                          <a:solidFill>
                            <a:srgbClr val="222222"/>
                          </a:solidFill>
                          <a:latin typeface="inherit"/>
                        </a:rPr>
                        <a:t>3 </a:t>
                      </a:r>
                      <a:r>
                        <a:rPr lang="ar-SA" sz="1800" b="1" dirty="0">
                          <a:solidFill>
                            <a:srgbClr val="222222"/>
                          </a:solidFill>
                          <a:latin typeface="inherit"/>
                        </a:rPr>
                        <a:t>(2+1</a:t>
                      </a:r>
                      <a:r>
                        <a:rPr lang="ar-SA" sz="1800" b="1" dirty="0" err="1">
                          <a:solidFill>
                            <a:srgbClr val="222222"/>
                          </a:solidFill>
                          <a:latin typeface="inherit"/>
                        </a:rPr>
                        <a:t>)</a:t>
                      </a:r>
                      <a:endParaRPr lang="ar-SA" sz="1800" b="1" dirty="0">
                        <a:solidFill>
                          <a:srgbClr val="222222"/>
                        </a:solidFill>
                        <a:latin typeface="inherit"/>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rtl="0"/>
                      <a:r>
                        <a:rPr lang="en-US" sz="1200" b="1">
                          <a:solidFill>
                            <a:srgbClr val="222222"/>
                          </a:solidFill>
                          <a:latin typeface="inherit"/>
                        </a:rPr>
                        <a:t>Level:</a:t>
                      </a:r>
                      <a:endParaRPr lang="en-US" sz="1200" b="0">
                        <a:solidFill>
                          <a:srgbClr val="222222"/>
                        </a:solidFill>
                        <a:latin typeface="inherit"/>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rtl="0"/>
                      <a:r>
                        <a:rPr lang="ar-SA" sz="1200" b="1">
                          <a:solidFill>
                            <a:srgbClr val="222222"/>
                          </a:solidFill>
                          <a:latin typeface="inherit"/>
                        </a:rPr>
                        <a:t>9</a:t>
                      </a:r>
                      <a:endParaRPr lang="ar-SA" sz="1200" b="0">
                        <a:solidFill>
                          <a:srgbClr val="222222"/>
                        </a:solidFill>
                        <a:latin typeface="inherit"/>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213788">
                <a:tc>
                  <a:txBody>
                    <a:bodyPr/>
                    <a:lstStyle/>
                    <a:p>
                      <a:pPr algn="l" rtl="0"/>
                      <a:r>
                        <a:rPr lang="en-US" sz="1200" b="1">
                          <a:solidFill>
                            <a:srgbClr val="222222"/>
                          </a:solidFill>
                          <a:latin typeface="inherit"/>
                        </a:rPr>
                        <a:t>Contact hours:</a:t>
                      </a:r>
                      <a:endParaRPr lang="en-US" sz="1200" b="0">
                        <a:solidFill>
                          <a:srgbClr val="222222"/>
                        </a:solidFill>
                        <a:latin typeface="inherit"/>
                      </a:endParaRPr>
                    </a:p>
                  </a:txBody>
                  <a:tcPr marL="0" marR="0" marT="0" marB="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sz="1200"/>
                    </a:p>
                  </a:txBody>
                  <a:tcPr marL="91013" marR="91013" marT="45507" marB="45507">
                    <a:lnL w="9525" cap="flat" cmpd="sng" algn="ctr">
                      <a:solidFill>
                        <a:srgbClr val="DDDDDD"/>
                      </a:solidFill>
                      <a:prstDash val="solid"/>
                      <a:round/>
                      <a:headEnd type="none" w="med" len="med"/>
                      <a:tailEnd type="none" w="med" len="med"/>
                    </a:lnL>
                    <a:lnT w="9525" cap="flat" cmpd="sng" algn="ctr">
                      <a:solidFill>
                        <a:srgbClr val="DDDDDD"/>
                      </a:solidFill>
                      <a:prstDash val="solid"/>
                      <a:round/>
                      <a:headEnd type="none" w="med" len="med"/>
                      <a:tailEnd type="none" w="med" len="med"/>
                    </a:lnT>
                  </a:tcPr>
                </a:tc>
                <a:tc>
                  <a:txBody>
                    <a:bodyPr/>
                    <a:lstStyle/>
                    <a:p>
                      <a:endParaRPr lang="en-US" sz="1200"/>
                    </a:p>
                  </a:txBody>
                  <a:tcPr marL="91013" marR="91013" marT="45507" marB="45507">
                    <a:lnT w="9525" cap="flat" cmpd="sng" algn="ctr">
                      <a:solidFill>
                        <a:srgbClr val="DDDDDD"/>
                      </a:solidFill>
                      <a:prstDash val="solid"/>
                      <a:round/>
                      <a:headEnd type="none" w="med" len="med"/>
                      <a:tailEnd type="none" w="med" len="med"/>
                    </a:lnT>
                  </a:tcPr>
                </a:tc>
                <a:tc>
                  <a:txBody>
                    <a:bodyPr/>
                    <a:lstStyle/>
                    <a:p>
                      <a:endParaRPr lang="en-US" sz="1200" dirty="0"/>
                    </a:p>
                  </a:txBody>
                  <a:tcPr marL="91013" marR="91013" marT="45507" marB="45507">
                    <a:lnT w="9525" cap="flat" cmpd="sng" algn="ctr">
                      <a:solidFill>
                        <a:srgbClr val="DDDDDD"/>
                      </a:solidFill>
                      <a:prstDash val="solid"/>
                      <a:round/>
                      <a:headEnd type="none" w="med" len="med"/>
                      <a:tailEnd type="none" w="med" len="med"/>
                    </a:lnT>
                  </a:tcPr>
                </a:tc>
              </a:tr>
            </a:tbl>
          </a:graphicData>
        </a:graphic>
      </p:graphicFrame>
      <p:graphicFrame>
        <p:nvGraphicFramePr>
          <p:cNvPr id="14" name="جدول 13"/>
          <p:cNvGraphicFramePr>
            <a:graphicFrameLocks noGrp="1"/>
          </p:cNvGraphicFramePr>
          <p:nvPr/>
        </p:nvGraphicFramePr>
        <p:xfrm>
          <a:off x="1331640" y="5517232"/>
          <a:ext cx="6773108" cy="210312"/>
        </p:xfrm>
        <a:graphic>
          <a:graphicData uri="http://schemas.openxmlformats.org/drawingml/2006/table">
            <a:tbl>
              <a:tblPr/>
              <a:tblGrid>
                <a:gridCol w="169485"/>
                <a:gridCol w="518654"/>
                <a:gridCol w="390756"/>
                <a:gridCol w="2208008"/>
                <a:gridCol w="1077326"/>
                <a:gridCol w="760327"/>
                <a:gridCol w="697555"/>
                <a:gridCol w="950997"/>
              </a:tblGrid>
              <a:tr h="207645">
                <a:tc>
                  <a:txBody>
                    <a:bodyPr/>
                    <a:lstStyle/>
                    <a:p>
                      <a:pPr algn="ctr" rtl="0">
                        <a:lnSpc>
                          <a:spcPct val="115000"/>
                        </a:lnSpc>
                        <a:spcAft>
                          <a:spcPts val="1000"/>
                        </a:spcAft>
                      </a:pPr>
                      <a:r>
                        <a:rPr lang="en-US" sz="1200" b="1" dirty="0">
                          <a:solidFill>
                            <a:srgbClr val="222222"/>
                          </a:solidFill>
                          <a:latin typeface="inherit"/>
                          <a:ea typeface="Times New Roman"/>
                          <a:cs typeface="Times New Roman"/>
                        </a:rPr>
                        <a:t>3</a:t>
                      </a:r>
                      <a:endParaRPr lang="en-US" sz="1100" dirty="0">
                        <a:latin typeface="Calibri"/>
                        <a:ea typeface="Calibri"/>
                        <a:cs typeface="Arial"/>
                      </a:endParaRPr>
                    </a:p>
                  </a:txBody>
                  <a:tcPr marL="0" marR="0" marT="0" marB="0" anchor="ctr">
                    <a:lnL>
                      <a:noFill/>
                    </a:lnL>
                    <a:lnR>
                      <a:noFill/>
                    </a:lnR>
                    <a:lnT>
                      <a:noFill/>
                    </a:lnT>
                    <a:lnB>
                      <a:noFill/>
                    </a:lnB>
                    <a:solidFill>
                      <a:srgbClr val="FFFFFF"/>
                    </a:solidFill>
                  </a:tcPr>
                </a:tc>
                <a:tc>
                  <a:txBody>
                    <a:bodyPr/>
                    <a:lstStyle/>
                    <a:p>
                      <a:pPr algn="ctr" rtl="0">
                        <a:lnSpc>
                          <a:spcPct val="115000"/>
                        </a:lnSpc>
                        <a:spcAft>
                          <a:spcPts val="1000"/>
                        </a:spcAft>
                      </a:pPr>
                      <a:r>
                        <a:rPr lang="en-US" sz="1200" b="1">
                          <a:solidFill>
                            <a:srgbClr val="222222"/>
                          </a:solidFill>
                          <a:latin typeface="inherit"/>
                          <a:ea typeface="Times New Roman"/>
                          <a:cs typeface="Times New Roman"/>
                        </a:rPr>
                        <a:t>CHS</a:t>
                      </a:r>
                      <a:endParaRPr lang="en-US" sz="1100">
                        <a:latin typeface="Calibri"/>
                        <a:ea typeface="Calibri"/>
                        <a:cs typeface="Arial"/>
                      </a:endParaRPr>
                    </a:p>
                  </a:txBody>
                  <a:tcPr marL="0" marR="0" marT="0" marB="0" anchor="ctr">
                    <a:lnL>
                      <a:noFill/>
                    </a:lnL>
                    <a:lnR>
                      <a:noFill/>
                    </a:lnR>
                    <a:lnT>
                      <a:noFill/>
                    </a:lnT>
                    <a:lnB>
                      <a:noFill/>
                    </a:lnB>
                    <a:solidFill>
                      <a:srgbClr val="FFFFFF"/>
                    </a:solidFill>
                  </a:tcPr>
                </a:tc>
                <a:tc>
                  <a:txBody>
                    <a:bodyPr/>
                    <a:lstStyle/>
                    <a:p>
                      <a:pPr algn="ctr" rtl="0">
                        <a:lnSpc>
                          <a:spcPct val="115000"/>
                        </a:lnSpc>
                        <a:spcAft>
                          <a:spcPts val="1000"/>
                        </a:spcAft>
                      </a:pPr>
                      <a:r>
                        <a:rPr lang="en-US" sz="1200" b="1" dirty="0">
                          <a:solidFill>
                            <a:srgbClr val="222222"/>
                          </a:solidFill>
                          <a:latin typeface="inherit"/>
                          <a:ea typeface="Times New Roman"/>
                          <a:cs typeface="Times New Roman"/>
                        </a:rPr>
                        <a:t>465</a:t>
                      </a:r>
                      <a:endParaRPr lang="en-US" sz="1100" dirty="0">
                        <a:latin typeface="Calibri"/>
                        <a:ea typeface="Calibri"/>
                        <a:cs typeface="Arial"/>
                      </a:endParaRPr>
                    </a:p>
                  </a:txBody>
                  <a:tcPr marL="0" marR="0" marT="0" marB="0" anchor="ctr">
                    <a:lnL>
                      <a:noFill/>
                    </a:lnL>
                    <a:lnR>
                      <a:noFill/>
                    </a:lnR>
                    <a:lnT>
                      <a:noFill/>
                    </a:lnT>
                    <a:lnB>
                      <a:noFill/>
                    </a:lnB>
                    <a:solidFill>
                      <a:srgbClr val="FFFFFF"/>
                    </a:solidFill>
                  </a:tcPr>
                </a:tc>
                <a:tc>
                  <a:txBody>
                    <a:bodyPr/>
                    <a:lstStyle/>
                    <a:p>
                      <a:pPr algn="ctr" rtl="0">
                        <a:lnSpc>
                          <a:spcPct val="115000"/>
                        </a:lnSpc>
                        <a:spcAft>
                          <a:spcPts val="1000"/>
                        </a:spcAft>
                      </a:pPr>
                      <a:r>
                        <a:rPr lang="en-US" sz="1200" b="1" dirty="0">
                          <a:solidFill>
                            <a:srgbClr val="222222"/>
                          </a:solidFill>
                          <a:latin typeface="inherit"/>
                          <a:ea typeface="Times New Roman"/>
                          <a:cs typeface="Times New Roman"/>
                        </a:rPr>
                        <a:t>Nutrition and health education</a:t>
                      </a:r>
                      <a:endParaRPr lang="en-US" sz="1100" dirty="0">
                        <a:latin typeface="Calibri"/>
                        <a:ea typeface="Calibri"/>
                        <a:cs typeface="Arial"/>
                      </a:endParaRPr>
                    </a:p>
                  </a:txBody>
                  <a:tcPr marL="0" marR="0" marT="0" marB="0" anchor="ctr">
                    <a:lnL>
                      <a:noFill/>
                    </a:lnL>
                    <a:lnR>
                      <a:noFill/>
                    </a:lnR>
                    <a:lnT>
                      <a:noFill/>
                    </a:lnT>
                    <a:lnB>
                      <a:noFill/>
                    </a:lnB>
                    <a:solidFill>
                      <a:srgbClr val="FFFFFF"/>
                    </a:solidFill>
                  </a:tcPr>
                </a:tc>
                <a:tc>
                  <a:txBody>
                    <a:bodyPr/>
                    <a:lstStyle/>
                    <a:p>
                      <a:pPr algn="ctr" rtl="0">
                        <a:lnSpc>
                          <a:spcPct val="115000"/>
                        </a:lnSpc>
                        <a:spcAft>
                          <a:spcPts val="1000"/>
                        </a:spcAft>
                      </a:pPr>
                      <a:r>
                        <a:rPr lang="en-US" sz="1200" b="1">
                          <a:solidFill>
                            <a:srgbClr val="222222"/>
                          </a:solidFill>
                          <a:latin typeface="inherit"/>
                          <a:ea typeface="Times New Roman"/>
                          <a:cs typeface="Times New Roman"/>
                        </a:rPr>
                        <a:t>2</a:t>
                      </a:r>
                      <a:endParaRPr lang="en-US" sz="1100">
                        <a:latin typeface="Calibri"/>
                        <a:ea typeface="Calibri"/>
                        <a:cs typeface="Arial"/>
                      </a:endParaRPr>
                    </a:p>
                  </a:txBody>
                  <a:tcPr marL="0" marR="0" marT="0" marB="0" anchor="ctr">
                    <a:lnL>
                      <a:noFill/>
                    </a:lnL>
                    <a:lnR>
                      <a:noFill/>
                    </a:lnR>
                    <a:lnT>
                      <a:noFill/>
                    </a:lnT>
                    <a:lnB>
                      <a:noFill/>
                    </a:lnB>
                    <a:solidFill>
                      <a:srgbClr val="FFFFFF"/>
                    </a:solidFill>
                  </a:tcPr>
                </a:tc>
                <a:tc>
                  <a:txBody>
                    <a:bodyPr/>
                    <a:lstStyle/>
                    <a:p>
                      <a:pPr algn="ctr" rtl="0">
                        <a:lnSpc>
                          <a:spcPct val="115000"/>
                        </a:lnSpc>
                        <a:spcAft>
                          <a:spcPts val="1000"/>
                        </a:spcAft>
                      </a:pPr>
                      <a:r>
                        <a:rPr lang="en-US" sz="1200" b="1" dirty="0">
                          <a:solidFill>
                            <a:srgbClr val="222222"/>
                          </a:solidFill>
                          <a:latin typeface="inherit"/>
                          <a:ea typeface="Times New Roman"/>
                          <a:cs typeface="Times New Roman"/>
                        </a:rPr>
                        <a:t>1</a:t>
                      </a:r>
                      <a:endParaRPr lang="en-US" sz="1100" dirty="0">
                        <a:latin typeface="Calibri"/>
                        <a:ea typeface="Calibri"/>
                        <a:cs typeface="Arial"/>
                      </a:endParaRPr>
                    </a:p>
                  </a:txBody>
                  <a:tcPr marL="0" marR="0" marT="0" marB="0" anchor="ctr">
                    <a:lnL>
                      <a:noFill/>
                    </a:lnL>
                    <a:lnR>
                      <a:noFill/>
                    </a:lnR>
                    <a:lnT>
                      <a:noFill/>
                    </a:lnT>
                    <a:lnB>
                      <a:noFill/>
                    </a:lnB>
                    <a:solidFill>
                      <a:srgbClr val="FFFFFF"/>
                    </a:solidFill>
                  </a:tcPr>
                </a:tc>
                <a:tc>
                  <a:txBody>
                    <a:bodyPr/>
                    <a:lstStyle/>
                    <a:p>
                      <a:pPr algn="ctr" rtl="0">
                        <a:lnSpc>
                          <a:spcPct val="115000"/>
                        </a:lnSpc>
                        <a:spcAft>
                          <a:spcPts val="1000"/>
                        </a:spcAft>
                      </a:pPr>
                      <a:r>
                        <a:rPr lang="en-US" sz="1200" b="1">
                          <a:solidFill>
                            <a:srgbClr val="222222"/>
                          </a:solidFill>
                          <a:latin typeface="inherit"/>
                          <a:ea typeface="Times New Roman"/>
                          <a:cs typeface="Times New Roman"/>
                        </a:rPr>
                        <a:t>3</a:t>
                      </a:r>
                      <a:endParaRPr lang="en-US" sz="1100">
                        <a:latin typeface="Calibri"/>
                        <a:ea typeface="Calibri"/>
                        <a:cs typeface="Arial"/>
                      </a:endParaRPr>
                    </a:p>
                  </a:txBody>
                  <a:tcPr marL="0" marR="0" marT="0" marB="0" anchor="ctr">
                    <a:lnL>
                      <a:noFill/>
                    </a:lnL>
                    <a:lnR>
                      <a:noFill/>
                    </a:lnR>
                    <a:lnT>
                      <a:noFill/>
                    </a:lnT>
                    <a:lnB>
                      <a:noFill/>
                    </a:lnB>
                    <a:solidFill>
                      <a:srgbClr val="FFFFFF"/>
                    </a:solidFill>
                  </a:tcPr>
                </a:tc>
                <a:tc>
                  <a:txBody>
                    <a:bodyPr/>
                    <a:lstStyle/>
                    <a:p>
                      <a:pPr>
                        <a:lnSpc>
                          <a:spcPct val="115000"/>
                        </a:lnSpc>
                      </a:pPr>
                      <a:endParaRPr lang="en-US" sz="1100" dirty="0">
                        <a:latin typeface="Calibri"/>
                        <a:cs typeface="Arial"/>
                      </a:endParaRPr>
                    </a:p>
                  </a:txBody>
                  <a:tcPr marL="0" marR="0" marT="0" marB="0" anchor="ctr">
                    <a:lnL>
                      <a:noFill/>
                    </a:lnL>
                    <a:lnR>
                      <a:noFill/>
                    </a:lnR>
                    <a:lnT>
                      <a:noFill/>
                    </a:lnT>
                    <a:lnB>
                      <a:noFill/>
                    </a:lnB>
                    <a:solidFill>
                      <a:srgbClr val="FFFFFF"/>
                    </a:solidFill>
                  </a:tcPr>
                </a:tc>
              </a:tr>
            </a:tbl>
          </a:graphicData>
        </a:graphic>
      </p:graphicFrame>
      <p:sp>
        <p:nvSpPr>
          <p:cNvPr id="15" name="مستطيل 14"/>
          <p:cNvSpPr/>
          <p:nvPr/>
        </p:nvSpPr>
        <p:spPr>
          <a:xfrm>
            <a:off x="2123728" y="5805264"/>
            <a:ext cx="5008212" cy="26161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050" u="sng" dirty="0" smtClean="0">
                <a:hlinkClick r:id="rId5"/>
              </a:rPr>
              <a:t>http://cams.ksu.edu.sa/en/node/1055</a:t>
            </a:r>
            <a:r>
              <a:rPr lang="en-US" sz="1050" u="sng" dirty="0" smtClean="0"/>
              <a:t>  </a:t>
            </a:r>
            <a:endParaRPr lang="en-US" sz="1050" dirty="0"/>
          </a:p>
        </p:txBody>
      </p:sp>
    </p:spTree>
  </p:cSld>
  <p:clrMapOvr>
    <a:masterClrMapping/>
  </p:clrMapOvr>
  <p:transition>
    <p:push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0"/>
            <a:ext cx="4752528" cy="404664"/>
          </a:xfrm>
        </p:spPr>
        <p:style>
          <a:lnRef idx="2">
            <a:schemeClr val="dk1"/>
          </a:lnRef>
          <a:fillRef idx="1">
            <a:schemeClr val="lt1"/>
          </a:fillRef>
          <a:effectRef idx="0">
            <a:schemeClr val="dk1"/>
          </a:effectRef>
          <a:fontRef idx="minor">
            <a:schemeClr val="dk1"/>
          </a:fontRef>
        </p:style>
        <p:txBody>
          <a:bodyPr/>
          <a:lstStyle/>
          <a:p>
            <a:pPr algn="ctr" eaLnBrk="1" hangingPunct="1"/>
            <a:r>
              <a:rPr lang="en-US" sz="2000" dirty="0" smtClean="0"/>
              <a:t>Nutrition Assessment Components</a:t>
            </a:r>
          </a:p>
        </p:txBody>
      </p:sp>
      <p:sp>
        <p:nvSpPr>
          <p:cNvPr id="30723" name="Rectangle 3"/>
          <p:cNvSpPr>
            <a:spLocks noGrp="1" noChangeArrowheads="1"/>
          </p:cNvSpPr>
          <p:nvPr>
            <p:ph type="body" idx="1"/>
          </p:nvPr>
        </p:nvSpPr>
        <p:spPr>
          <a:xfrm>
            <a:off x="395536" y="620688"/>
            <a:ext cx="6840760" cy="2736304"/>
          </a:xfrm>
        </p:spPr>
        <p:style>
          <a:lnRef idx="3">
            <a:schemeClr val="lt1"/>
          </a:lnRef>
          <a:fillRef idx="1">
            <a:schemeClr val="dk1"/>
          </a:fillRef>
          <a:effectRef idx="1">
            <a:schemeClr val="dk1"/>
          </a:effectRef>
          <a:fontRef idx="minor">
            <a:schemeClr val="lt1"/>
          </a:fontRef>
        </p:style>
        <p:txBody>
          <a:bodyPr/>
          <a:lstStyle/>
          <a:p>
            <a:pPr algn="l" rtl="0" eaLnBrk="1" hangingPunct="1"/>
            <a:r>
              <a:rPr lang="en-US" sz="2000" dirty="0" smtClean="0"/>
              <a:t>Gather data, considering</a:t>
            </a:r>
          </a:p>
          <a:p>
            <a:pPr lvl="1" algn="l" rtl="0" eaLnBrk="1" hangingPunct="1"/>
            <a:r>
              <a:rPr lang="en-US" sz="1800" dirty="0" smtClean="0"/>
              <a:t>Dietary intake</a:t>
            </a:r>
          </a:p>
          <a:p>
            <a:pPr lvl="1" algn="l" rtl="0" eaLnBrk="1" hangingPunct="1"/>
            <a:r>
              <a:rPr lang="en-US" sz="1800" dirty="0" smtClean="0"/>
              <a:t>Nutrition related consequences of health and disease condition</a:t>
            </a:r>
          </a:p>
          <a:p>
            <a:pPr lvl="1" algn="l" rtl="0" eaLnBrk="1" hangingPunct="1"/>
            <a:r>
              <a:rPr lang="en-US" sz="1800" dirty="0" smtClean="0"/>
              <a:t>Psycho-social, functional, and behavioral factors</a:t>
            </a:r>
          </a:p>
          <a:p>
            <a:pPr lvl="1" algn="l" rtl="0" eaLnBrk="1" hangingPunct="1"/>
            <a:r>
              <a:rPr lang="en-US" sz="1800" dirty="0" smtClean="0"/>
              <a:t>Knowledge, readiness, and potential for change</a:t>
            </a:r>
          </a:p>
          <a:p>
            <a:pPr algn="l" rtl="0" eaLnBrk="1" hangingPunct="1"/>
            <a:r>
              <a:rPr lang="en-US" sz="2000" dirty="0" smtClean="0"/>
              <a:t>Compare to relevant standards</a:t>
            </a:r>
          </a:p>
          <a:p>
            <a:pPr algn="l" rtl="0" eaLnBrk="1" hangingPunct="1"/>
            <a:r>
              <a:rPr lang="en-US" sz="2000" dirty="0" smtClean="0"/>
              <a:t>Identify possible problem areas</a:t>
            </a:r>
          </a:p>
        </p:txBody>
      </p:sp>
      <p:sp>
        <p:nvSpPr>
          <p:cNvPr id="4" name="Rectangle 2"/>
          <p:cNvSpPr txBox="1">
            <a:spLocks noChangeArrowheads="1"/>
          </p:cNvSpPr>
          <p:nvPr/>
        </p:nvSpPr>
        <p:spPr bwMode="auto">
          <a:xfrm>
            <a:off x="251520" y="3501008"/>
            <a:ext cx="3771528" cy="3600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2000" b="1" i="0" u="none" strike="noStrike" kern="0" cap="none" spc="0" normalizeH="0" baseline="0" noProof="0" smtClean="0">
                <a:ln>
                  <a:noFill/>
                </a:ln>
                <a:solidFill>
                  <a:schemeClr val="bg2"/>
                </a:solidFill>
                <a:effectLst>
                  <a:outerShdw blurRad="38100" dist="38100" dir="2700000" algn="tl">
                    <a:srgbClr val="000000"/>
                  </a:outerShdw>
                </a:effectLst>
                <a:uLnTx/>
                <a:uFillTx/>
                <a:latin typeface="+mn-lt"/>
                <a:ea typeface="+mn-ea"/>
                <a:cs typeface="+mn-cs"/>
              </a:rPr>
              <a:t>Nutrition Diagnosis</a:t>
            </a:r>
            <a:endParaRPr kumimoji="0" lang="en-US" sz="2000" b="1" i="0" u="none" strike="noStrike" kern="0" cap="none" spc="0" normalizeH="0" baseline="0" noProof="0" dirty="0" smtClean="0">
              <a:ln>
                <a:noFill/>
              </a:ln>
              <a:solidFill>
                <a:schemeClr val="bg2"/>
              </a:solidFill>
              <a:effectLst>
                <a:outerShdw blurRad="38100" dist="38100" dir="2700000" algn="tl">
                  <a:srgbClr val="000000"/>
                </a:outerShdw>
              </a:effectLst>
              <a:uLnTx/>
              <a:uFillTx/>
              <a:latin typeface="+mn-lt"/>
              <a:ea typeface="+mn-ea"/>
              <a:cs typeface="+mn-cs"/>
            </a:endParaRPr>
          </a:p>
        </p:txBody>
      </p:sp>
      <p:sp>
        <p:nvSpPr>
          <p:cNvPr id="5" name="Rectangle 3"/>
          <p:cNvSpPr txBox="1">
            <a:spLocks noChangeArrowheads="1"/>
          </p:cNvSpPr>
          <p:nvPr/>
        </p:nvSpPr>
        <p:spPr bwMode="auto">
          <a:xfrm>
            <a:off x="899592" y="3933056"/>
            <a:ext cx="7198568" cy="2736304"/>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457200" marR="0" lvl="0" indent="0" algn="l" defTabSz="914400" rtl="0" eaLnBrk="1" fontAlgn="base" latinLnBrk="0" hangingPunct="1">
              <a:lnSpc>
                <a:spcPct val="100000"/>
              </a:lnSpc>
              <a:spcBef>
                <a:spcPct val="20000"/>
              </a:spcBef>
              <a:spcAft>
                <a:spcPct val="0"/>
              </a:spcAft>
              <a:buClr>
                <a:schemeClr val="hlink"/>
              </a:buClr>
              <a:buSzTx/>
              <a:buFont typeface="Symbol" pitchFamily="18" charset="2"/>
              <a:buNone/>
              <a:tabLst/>
              <a:defRPr/>
            </a:pPr>
            <a:r>
              <a:rPr kumimoji="0" lang="en-US" sz="1800" i="0" u="none" strike="noStrike" kern="0" cap="none" spc="0" normalizeH="0" baseline="0" noProof="0" smtClean="0">
                <a:ln>
                  <a:noFill/>
                </a:ln>
                <a:solidFill>
                  <a:schemeClr val="tx1"/>
                </a:solidFill>
                <a:uLnTx/>
                <a:uFillTx/>
                <a:latin typeface="+mn-lt"/>
                <a:ea typeface="+mn-ea"/>
                <a:cs typeface="+mn-cs"/>
              </a:rPr>
              <a:t>Purpose</a:t>
            </a:r>
          </a:p>
          <a:p>
            <a:pPr marL="45720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Char char="§"/>
              <a:tabLst/>
              <a:defRPr/>
            </a:pPr>
            <a:r>
              <a:rPr kumimoji="0" lang="en-US" sz="1800" i="0" u="none" strike="noStrike" kern="0" cap="none" spc="0" normalizeH="0" baseline="0" noProof="0" smtClean="0">
                <a:ln>
                  <a:noFill/>
                </a:ln>
                <a:solidFill>
                  <a:schemeClr val="tx1"/>
                </a:solidFill>
                <a:uLnTx/>
                <a:uFillTx/>
                <a:latin typeface="+mn-lt"/>
                <a:ea typeface="+mn-ea"/>
                <a:cs typeface="+mn-cs"/>
              </a:rPr>
              <a:t> Identify and label the nutrition problem</a:t>
            </a:r>
          </a:p>
          <a:p>
            <a:pPr marL="45720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Char char="§"/>
              <a:tabLst/>
              <a:defRPr/>
            </a:pPr>
            <a:r>
              <a:rPr kumimoji="0" lang="en-US" sz="1800" i="0" u="none" strike="noStrike" kern="0" cap="none" spc="0" normalizeH="0" baseline="0" noProof="0" smtClean="0">
                <a:ln>
                  <a:noFill/>
                </a:ln>
                <a:solidFill>
                  <a:schemeClr val="tx1"/>
                </a:solidFill>
                <a:uLnTx/>
                <a:uFillTx/>
                <a:latin typeface="+mn-lt"/>
                <a:ea typeface="+mn-ea"/>
                <a:cs typeface="+mn-cs"/>
              </a:rPr>
              <a:t> Nutrition diagnosis </a:t>
            </a:r>
          </a:p>
          <a:p>
            <a:pPr marL="457200" marR="0" lvl="0" indent="0" algn="l" defTabSz="914400" rtl="0" eaLnBrk="1" fontAlgn="base" latinLnBrk="0" hangingPunct="1">
              <a:lnSpc>
                <a:spcPct val="100000"/>
              </a:lnSpc>
              <a:spcBef>
                <a:spcPct val="20000"/>
              </a:spcBef>
              <a:spcAft>
                <a:spcPct val="0"/>
              </a:spcAft>
              <a:buClr>
                <a:schemeClr val="hlink"/>
              </a:buClr>
              <a:buSzTx/>
              <a:buFont typeface="Symbol" pitchFamily="18" charset="2"/>
              <a:buNone/>
              <a:tabLst/>
              <a:defRPr/>
            </a:pPr>
            <a:r>
              <a:rPr kumimoji="0" lang="en-US" sz="1800" i="0" u="none" strike="noStrike" kern="0" cap="none" spc="0" normalizeH="0" baseline="0" noProof="0" smtClean="0">
                <a:ln>
                  <a:noFill/>
                </a:ln>
                <a:solidFill>
                  <a:schemeClr val="tx1"/>
                </a:solidFill>
                <a:uLnTx/>
                <a:uFillTx/>
                <a:latin typeface="+mn-lt"/>
                <a:ea typeface="+mn-ea"/>
                <a:cs typeface="+mn-cs"/>
              </a:rPr>
              <a:t>      NOT medical diagnosis</a:t>
            </a:r>
          </a:p>
          <a:p>
            <a:pPr marL="45720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Char char="§"/>
              <a:tabLst/>
              <a:defRPr/>
            </a:pPr>
            <a:r>
              <a:rPr kumimoji="0" lang="en-US" sz="1800" i="0" u="none" strike="noStrike" kern="0" cap="none" spc="0" normalizeH="0" baseline="0" noProof="0" smtClean="0">
                <a:ln>
                  <a:noFill/>
                </a:ln>
                <a:solidFill>
                  <a:schemeClr val="tx1"/>
                </a:solidFill>
                <a:uLnTx/>
                <a:uFillTx/>
                <a:latin typeface="+mn-lt"/>
                <a:ea typeface="+mn-ea"/>
                <a:cs typeface="+mn-cs"/>
              </a:rPr>
              <a:t> EXPLICIT statement of nutrition diagnosis</a:t>
            </a:r>
          </a:p>
          <a:p>
            <a:pPr marL="457200" marR="0" lvl="0" indent="0" algn="l" defTabSz="914400" rtl="0" eaLnBrk="1" fontAlgn="base" latinLnBrk="0" hangingPunct="1">
              <a:lnSpc>
                <a:spcPct val="100000"/>
              </a:lnSpc>
              <a:spcBef>
                <a:spcPct val="20000"/>
              </a:spcBef>
              <a:spcAft>
                <a:spcPct val="0"/>
              </a:spcAft>
              <a:buClr>
                <a:schemeClr val="hlink"/>
              </a:buClr>
              <a:buSzTx/>
              <a:buFont typeface="Symbol" pitchFamily="18" charset="2"/>
              <a:buNone/>
              <a:tabLst/>
              <a:defRPr/>
            </a:pPr>
            <a:endParaRPr kumimoji="0" lang="en-US" sz="1800" i="0" u="none" strike="noStrike" kern="0" cap="none" spc="0" normalizeH="0" baseline="0" noProof="0" smtClean="0">
              <a:ln>
                <a:noFill/>
              </a:ln>
              <a:solidFill>
                <a:schemeClr val="tx1"/>
              </a:solidFill>
              <a:uLnTx/>
              <a:uFillTx/>
              <a:latin typeface="+mn-lt"/>
              <a:ea typeface="+mn-ea"/>
              <a:cs typeface="+mn-cs"/>
            </a:endParaRPr>
          </a:p>
          <a:p>
            <a:pPr marL="457200" marR="0" lvl="0" indent="0" algn="l" defTabSz="914400" rtl="0" eaLnBrk="1" fontAlgn="base" latinLnBrk="0" hangingPunct="1">
              <a:lnSpc>
                <a:spcPct val="100000"/>
              </a:lnSpc>
              <a:spcBef>
                <a:spcPct val="20000"/>
              </a:spcBef>
              <a:spcAft>
                <a:spcPct val="0"/>
              </a:spcAft>
              <a:buClr>
                <a:schemeClr val="hlink"/>
              </a:buClr>
              <a:buSzTx/>
              <a:buFont typeface="Symbol" pitchFamily="18" charset="2"/>
              <a:buNone/>
              <a:tabLst/>
              <a:defRPr/>
            </a:pPr>
            <a:r>
              <a:rPr kumimoji="0" lang="en-US" sz="1800" i="0" u="none" strike="noStrike" kern="0" cap="none" spc="0" normalizeH="0" baseline="0" noProof="0" smtClean="0">
                <a:ln>
                  <a:noFill/>
                </a:ln>
                <a:solidFill>
                  <a:schemeClr val="tx1"/>
                </a:solidFill>
                <a:uLnTx/>
                <a:uFillTx/>
                <a:latin typeface="+mn-lt"/>
                <a:ea typeface="+mn-ea"/>
                <a:cs typeface="+mn-cs"/>
              </a:rPr>
              <a:t>Note: Documentation is an on-going process that supports all the steps in the Nutrition Care Process</a:t>
            </a:r>
            <a:endParaRPr kumimoji="0" lang="en-US" sz="1800" i="0" u="none" strike="noStrike" kern="0" cap="none" spc="0" normalizeH="0" baseline="0" noProof="0" dirty="0" smtClean="0">
              <a:ln>
                <a:noFill/>
              </a:ln>
              <a:solidFill>
                <a:schemeClr val="tx1"/>
              </a:solidFill>
              <a:uLnTx/>
              <a:uFillTx/>
              <a:latin typeface="+mn-lt"/>
              <a:ea typeface="+mn-ea"/>
              <a:cs typeface="+mn-cs"/>
            </a:endParaRPr>
          </a:p>
        </p:txBody>
      </p:sp>
    </p:spTree>
  </p:cSld>
  <p:clrMapOvr>
    <a:masterClrMapping/>
  </p:clrMapOvr>
  <p:transition>
    <p:push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0" y="260649"/>
            <a:ext cx="8637588" cy="504056"/>
          </a:xfrm>
        </p:spPr>
        <p:style>
          <a:lnRef idx="2">
            <a:schemeClr val="dk1"/>
          </a:lnRef>
          <a:fillRef idx="1">
            <a:schemeClr val="lt1"/>
          </a:fillRef>
          <a:effectRef idx="0">
            <a:schemeClr val="dk1"/>
          </a:effectRef>
          <a:fontRef idx="minor">
            <a:schemeClr val="dk1"/>
          </a:fontRef>
        </p:style>
        <p:txBody>
          <a:bodyPr/>
          <a:lstStyle/>
          <a:p>
            <a:pPr algn="ctr" eaLnBrk="1" hangingPunct="1"/>
            <a:r>
              <a:rPr lang="en-US" sz="2800" b="1" dirty="0" smtClean="0">
                <a:solidFill>
                  <a:schemeClr val="bg2"/>
                </a:solidFill>
              </a:rPr>
              <a:t>Example of Nutrition Assessment Content</a:t>
            </a:r>
          </a:p>
        </p:txBody>
      </p:sp>
      <p:sp>
        <p:nvSpPr>
          <p:cNvPr id="31747" name="Rectangle 3"/>
          <p:cNvSpPr>
            <a:spLocks noChangeArrowheads="1"/>
          </p:cNvSpPr>
          <p:nvPr/>
        </p:nvSpPr>
        <p:spPr bwMode="auto">
          <a:xfrm>
            <a:off x="179512" y="1844824"/>
            <a:ext cx="1752600" cy="4114800"/>
          </a:xfrm>
          <a:prstGeom prst="rect">
            <a:avLst/>
          </a:prstGeom>
          <a:solidFill>
            <a:srgbClr val="CC3399"/>
          </a:solidFill>
          <a:ln w="9525">
            <a:noFill/>
            <a:miter lim="800000"/>
            <a:headEnd/>
            <a:tailEnd/>
          </a:ln>
        </p:spPr>
        <p:txBody>
          <a:bodyPr wrap="none" anchor="ctr"/>
          <a:lstStyle/>
          <a:p>
            <a:pPr algn="ctr"/>
            <a:r>
              <a:rPr lang="en-US" b="1" dirty="0">
                <a:latin typeface="Arial" pitchFamily="34" charset="0"/>
              </a:rPr>
              <a:t>Nutrition</a:t>
            </a:r>
          </a:p>
          <a:p>
            <a:pPr algn="ctr"/>
            <a:r>
              <a:rPr lang="en-US" b="1" dirty="0">
                <a:latin typeface="Arial" pitchFamily="34" charset="0"/>
              </a:rPr>
              <a:t>assessment</a:t>
            </a:r>
          </a:p>
          <a:p>
            <a:pPr algn="ctr" eaLnBrk="0" hangingPunct="0"/>
            <a:r>
              <a:rPr lang="en-US" b="1" dirty="0">
                <a:latin typeface="Arial" pitchFamily="34" charset="0"/>
                <a:cs typeface="Times New Roman" pitchFamily="18" charset="0"/>
              </a:rPr>
              <a:t>what data </a:t>
            </a:r>
          </a:p>
          <a:p>
            <a:pPr algn="ctr" eaLnBrk="0" hangingPunct="0"/>
            <a:r>
              <a:rPr lang="en-US" b="1" dirty="0">
                <a:latin typeface="Arial" pitchFamily="34" charset="0"/>
                <a:cs typeface="Times New Roman" pitchFamily="18" charset="0"/>
              </a:rPr>
              <a:t>are most</a:t>
            </a:r>
          </a:p>
          <a:p>
            <a:pPr algn="ctr" eaLnBrk="0" hangingPunct="0"/>
            <a:r>
              <a:rPr lang="en-US" b="1" dirty="0">
                <a:latin typeface="Arial" pitchFamily="34" charset="0"/>
                <a:cs typeface="Times New Roman" pitchFamily="18" charset="0"/>
              </a:rPr>
              <a:t> effective for</a:t>
            </a:r>
          </a:p>
          <a:p>
            <a:pPr algn="ctr" eaLnBrk="0" hangingPunct="0"/>
            <a:r>
              <a:rPr lang="en-US" b="1" dirty="0">
                <a:latin typeface="Arial" pitchFamily="34" charset="0"/>
                <a:cs typeface="Times New Roman" pitchFamily="18" charset="0"/>
              </a:rPr>
              <a:t> identifying </a:t>
            </a:r>
          </a:p>
          <a:p>
            <a:pPr algn="ctr" eaLnBrk="0" hangingPunct="0"/>
            <a:r>
              <a:rPr lang="en-US" b="1" dirty="0">
                <a:latin typeface="Arial" pitchFamily="34" charset="0"/>
                <a:cs typeface="Times New Roman" pitchFamily="18" charset="0"/>
              </a:rPr>
              <a:t>clients’</a:t>
            </a:r>
          </a:p>
          <a:p>
            <a:pPr algn="ctr" eaLnBrk="0" hangingPunct="0"/>
            <a:r>
              <a:rPr lang="en-US" b="1" dirty="0">
                <a:latin typeface="Arial" pitchFamily="34" charset="0"/>
                <a:cs typeface="Times New Roman" pitchFamily="18" charset="0"/>
              </a:rPr>
              <a:t> nutrition </a:t>
            </a:r>
          </a:p>
          <a:p>
            <a:pPr algn="ctr" eaLnBrk="0" hangingPunct="0"/>
            <a:r>
              <a:rPr lang="en-US" b="1" dirty="0">
                <a:latin typeface="Arial" pitchFamily="34" charset="0"/>
                <a:cs typeface="Times New Roman" pitchFamily="18" charset="0"/>
              </a:rPr>
              <a:t>related </a:t>
            </a:r>
          </a:p>
          <a:p>
            <a:pPr algn="ctr" eaLnBrk="0" hangingPunct="0"/>
            <a:r>
              <a:rPr lang="en-US" b="1" dirty="0">
                <a:latin typeface="Arial" pitchFamily="34" charset="0"/>
                <a:cs typeface="Times New Roman" pitchFamily="18" charset="0"/>
              </a:rPr>
              <a:t>problem </a:t>
            </a:r>
          </a:p>
          <a:p>
            <a:pPr algn="ctr" eaLnBrk="0" hangingPunct="0"/>
            <a:r>
              <a:rPr lang="en-US" b="1" dirty="0">
                <a:latin typeface="Arial" pitchFamily="34" charset="0"/>
                <a:cs typeface="Times New Roman" pitchFamily="18" charset="0"/>
              </a:rPr>
              <a:t>of interest</a:t>
            </a:r>
          </a:p>
        </p:txBody>
      </p:sp>
      <p:sp>
        <p:nvSpPr>
          <p:cNvPr id="31748" name="Rectangle 4"/>
          <p:cNvSpPr>
            <a:spLocks noChangeArrowheads="1"/>
          </p:cNvSpPr>
          <p:nvPr/>
        </p:nvSpPr>
        <p:spPr bwMode="auto">
          <a:xfrm>
            <a:off x="5105400" y="1196752"/>
            <a:ext cx="3733800" cy="5472608"/>
          </a:xfrm>
          <a:prstGeom prst="rect">
            <a:avLst/>
          </a:prstGeom>
          <a:solidFill>
            <a:schemeClr val="accent1"/>
          </a:solidFill>
          <a:ln w="9525">
            <a:noFill/>
            <a:miter lim="800000"/>
            <a:headEnd/>
            <a:tailEnd/>
          </a:ln>
        </p:spPr>
        <p:txBody>
          <a:bodyPr wrap="none" anchor="ctr"/>
          <a:lstStyle/>
          <a:p>
            <a:r>
              <a:rPr lang="en-US" sz="1600" b="1" dirty="0">
                <a:latin typeface="Arial" pitchFamily="34" charset="0"/>
              </a:rPr>
              <a:t>Type of </a:t>
            </a:r>
            <a:r>
              <a:rPr lang="en-US" sz="1600" b="1" dirty="0" smtClean="0">
                <a:latin typeface="Arial" pitchFamily="34" charset="0"/>
              </a:rPr>
              <a:t>assessment</a:t>
            </a:r>
          </a:p>
          <a:p>
            <a:endParaRPr lang="en-US" sz="1600" b="1" dirty="0">
              <a:latin typeface="Arial" pitchFamily="34" charset="0"/>
            </a:endParaRPr>
          </a:p>
          <a:p>
            <a:r>
              <a:rPr lang="en-US" sz="1600" b="1" dirty="0">
                <a:latin typeface="Arial" pitchFamily="34" charset="0"/>
              </a:rPr>
              <a:t>Content component</a:t>
            </a:r>
          </a:p>
          <a:p>
            <a:endParaRPr lang="en-US" sz="1400" b="1" dirty="0" smtClean="0">
              <a:latin typeface="Arial" pitchFamily="34" charset="0"/>
              <a:ea typeface="Arial Unicode MS" pitchFamily="34" charset="-128"/>
              <a:cs typeface="Arial Unicode MS" pitchFamily="34" charset="-128"/>
            </a:endParaRPr>
          </a:p>
          <a:p>
            <a:r>
              <a:rPr lang="en-US" sz="1400" b="1" dirty="0" smtClean="0">
                <a:latin typeface="Arial" pitchFamily="34" charset="0"/>
                <a:ea typeface="Arial Unicode MS" pitchFamily="34" charset="-128"/>
                <a:cs typeface="Arial Unicode MS" pitchFamily="34" charset="-128"/>
              </a:rPr>
              <a:t>    </a:t>
            </a:r>
            <a:r>
              <a:rPr lang="en-US" sz="1600" b="1" dirty="0">
                <a:latin typeface="Arial" pitchFamily="34" charset="0"/>
                <a:ea typeface="Arial Unicode MS" pitchFamily="34" charset="-128"/>
                <a:cs typeface="Arial Unicode MS" pitchFamily="34" charset="-128"/>
              </a:rPr>
              <a:t>Nutritional adequacy </a:t>
            </a:r>
          </a:p>
          <a:p>
            <a:r>
              <a:rPr lang="en-US" sz="1600" b="1" dirty="0">
                <a:latin typeface="Arial" pitchFamily="34" charset="0"/>
                <a:ea typeface="Arial Unicode MS" pitchFamily="34" charset="-128"/>
                <a:cs typeface="Arial Unicode MS" pitchFamily="34" charset="-128"/>
              </a:rPr>
              <a:t>         </a:t>
            </a:r>
            <a:endParaRPr lang="en-US" sz="1600" b="1" dirty="0" smtClean="0">
              <a:latin typeface="Arial" pitchFamily="34" charset="0"/>
              <a:ea typeface="Arial Unicode MS" pitchFamily="34" charset="-128"/>
              <a:cs typeface="Arial Unicode MS" pitchFamily="34" charset="-128"/>
            </a:endParaRPr>
          </a:p>
          <a:p>
            <a:r>
              <a:rPr lang="en-US" sz="1600" b="1" dirty="0" smtClean="0">
                <a:latin typeface="Arial" pitchFamily="34" charset="0"/>
                <a:cs typeface="Times New Roman" pitchFamily="18" charset="0"/>
              </a:rPr>
              <a:t>Fat </a:t>
            </a:r>
            <a:r>
              <a:rPr lang="en-US" sz="1600" b="1" dirty="0">
                <a:latin typeface="Arial" pitchFamily="34" charset="0"/>
                <a:cs typeface="Times New Roman" pitchFamily="18" charset="0"/>
              </a:rPr>
              <a:t>and cholesterol intake </a:t>
            </a:r>
          </a:p>
          <a:p>
            <a:r>
              <a:rPr lang="en-US" sz="1600" b="1" dirty="0">
                <a:latin typeface="Arial" pitchFamily="34" charset="0"/>
                <a:cs typeface="Times New Roman" pitchFamily="18" charset="0"/>
              </a:rPr>
              <a:t>  </a:t>
            </a:r>
            <a:endParaRPr lang="en-US" sz="1600" b="1" dirty="0" smtClean="0">
              <a:latin typeface="Arial" pitchFamily="34" charset="0"/>
              <a:cs typeface="Times New Roman" pitchFamily="18" charset="0"/>
            </a:endParaRPr>
          </a:p>
          <a:p>
            <a:r>
              <a:rPr lang="en-US" sz="1600" b="1" dirty="0" smtClean="0">
                <a:latin typeface="Arial" pitchFamily="34" charset="0"/>
                <a:cs typeface="Times New Roman" pitchFamily="18" charset="0"/>
              </a:rPr>
              <a:t>       </a:t>
            </a:r>
            <a:r>
              <a:rPr lang="en-US" sz="1600" b="1" dirty="0">
                <a:latin typeface="Arial" pitchFamily="34" charset="0"/>
                <a:cs typeface="Times New Roman" pitchFamily="18" charset="0"/>
              </a:rPr>
              <a:t>Trans fatty acid intake </a:t>
            </a:r>
            <a:r>
              <a:rPr lang="en-US" sz="1600" b="1" dirty="0">
                <a:latin typeface="Arial" pitchFamily="34" charset="0"/>
                <a:ea typeface="Arial Unicode MS" pitchFamily="34" charset="-128"/>
                <a:cs typeface="Arial Unicode MS" pitchFamily="34" charset="-128"/>
              </a:rPr>
              <a:t>	</a:t>
            </a:r>
          </a:p>
          <a:p>
            <a:r>
              <a:rPr lang="en-US" sz="1600" b="1" dirty="0">
                <a:latin typeface="Arial" pitchFamily="34" charset="0"/>
                <a:ea typeface="Arial Unicode MS" pitchFamily="34" charset="-128"/>
                <a:cs typeface="Arial Unicode MS" pitchFamily="34" charset="-128"/>
              </a:rPr>
              <a:t>    Health </a:t>
            </a:r>
            <a:r>
              <a:rPr lang="en-US" sz="1600" b="1" dirty="0" smtClean="0">
                <a:latin typeface="Arial" pitchFamily="34" charset="0"/>
                <a:ea typeface="Arial Unicode MS" pitchFamily="34" charset="-128"/>
                <a:cs typeface="Arial Unicode MS" pitchFamily="34" charset="-128"/>
              </a:rPr>
              <a:t>status</a:t>
            </a:r>
            <a:endParaRPr lang="en-US" sz="1600" b="1" dirty="0">
              <a:latin typeface="Arial" pitchFamily="34" charset="0"/>
              <a:ea typeface="Arial Unicode MS" pitchFamily="34" charset="-128"/>
              <a:cs typeface="Arial Unicode MS" pitchFamily="34" charset="-128"/>
            </a:endParaRPr>
          </a:p>
          <a:p>
            <a:pPr lvl="1"/>
            <a:r>
              <a:rPr lang="en-US" sz="1600" b="1" dirty="0">
                <a:latin typeface="Arial" pitchFamily="34" charset="0"/>
                <a:ea typeface="Arial Unicode MS" pitchFamily="34" charset="-128"/>
                <a:cs typeface="Arial Unicode MS" pitchFamily="34" charset="-128"/>
              </a:rPr>
              <a:t>  Lipid profile</a:t>
            </a:r>
          </a:p>
          <a:p>
            <a:pPr lvl="1"/>
            <a:r>
              <a:rPr lang="en-US" sz="1600" b="1" dirty="0">
                <a:latin typeface="Arial" pitchFamily="34" charset="0"/>
                <a:ea typeface="Arial Unicode MS" pitchFamily="34" charset="-128"/>
                <a:cs typeface="Arial Unicode MS" pitchFamily="34" charset="-128"/>
              </a:rPr>
              <a:t>  </a:t>
            </a:r>
            <a:r>
              <a:rPr lang="en-US" sz="1600" b="1" dirty="0">
                <a:latin typeface="Arial" pitchFamily="34" charset="0"/>
                <a:cs typeface="Times New Roman" pitchFamily="18" charset="0"/>
              </a:rPr>
              <a:t>BMI  </a:t>
            </a:r>
          </a:p>
          <a:p>
            <a:pPr lvl="1"/>
            <a:r>
              <a:rPr lang="en-US" sz="1600" b="1" dirty="0">
                <a:latin typeface="Arial" pitchFamily="34" charset="0"/>
                <a:cs typeface="Times New Roman" pitchFamily="18" charset="0"/>
              </a:rPr>
              <a:t>  Waist circumference</a:t>
            </a:r>
            <a:endParaRPr lang="en-US" sz="1600" b="1" dirty="0">
              <a:solidFill>
                <a:schemeClr val="accent2"/>
              </a:solidFill>
              <a:latin typeface="Arial" pitchFamily="34" charset="0"/>
              <a:ea typeface="Arial Unicode MS" pitchFamily="34" charset="-128"/>
              <a:cs typeface="Arial Unicode MS" pitchFamily="34" charset="-128"/>
            </a:endParaRPr>
          </a:p>
          <a:p>
            <a:pPr lvl="1">
              <a:lnSpc>
                <a:spcPct val="40000"/>
              </a:lnSpc>
            </a:pPr>
            <a:endParaRPr lang="en-US" b="1" dirty="0">
              <a:solidFill>
                <a:schemeClr val="accent2"/>
              </a:solidFill>
              <a:latin typeface="Arial" pitchFamily="34" charset="0"/>
              <a:cs typeface="Times New Roman" pitchFamily="18" charset="0"/>
            </a:endParaRPr>
          </a:p>
          <a:p>
            <a:r>
              <a:rPr lang="en-US" sz="1600" b="1" dirty="0">
                <a:latin typeface="Arial" pitchFamily="34" charset="0"/>
                <a:cs typeface="Times New Roman" pitchFamily="18" charset="0"/>
              </a:rPr>
              <a:t>What are the reliable</a:t>
            </a:r>
          </a:p>
          <a:p>
            <a:r>
              <a:rPr lang="en-US" sz="1600" b="1" dirty="0">
                <a:latin typeface="Arial" pitchFamily="34" charset="0"/>
                <a:cs typeface="Times New Roman" pitchFamily="18" charset="0"/>
              </a:rPr>
              <a:t>standards (ideal goals)?</a:t>
            </a:r>
            <a:endParaRPr lang="en-US" sz="1600" b="1" dirty="0">
              <a:latin typeface="Arial" pitchFamily="34" charset="0"/>
            </a:endParaRPr>
          </a:p>
          <a:p>
            <a:pPr lvl="1">
              <a:buFontTx/>
              <a:buChar char="•"/>
            </a:pPr>
            <a:r>
              <a:rPr lang="en-US" sz="1600" b="1" dirty="0">
                <a:latin typeface="Arial" pitchFamily="34" charset="0"/>
                <a:cs typeface="Times New Roman" pitchFamily="18" charset="0"/>
              </a:rPr>
              <a:t> how well, how much, </a:t>
            </a:r>
          </a:p>
          <a:p>
            <a:pPr lvl="1"/>
            <a:r>
              <a:rPr lang="en-US" sz="1600" b="1" dirty="0">
                <a:latin typeface="Arial" pitchFamily="34" charset="0"/>
                <a:cs typeface="Times New Roman" pitchFamily="18" charset="0"/>
              </a:rPr>
              <a:t>  how long</a:t>
            </a:r>
            <a:r>
              <a:rPr lang="en-US" sz="1600" dirty="0">
                <a:latin typeface="Arial" pitchFamily="34" charset="0"/>
              </a:rPr>
              <a:t> </a:t>
            </a:r>
            <a:endParaRPr lang="en-US" b="1" dirty="0">
              <a:latin typeface="Arial" pitchFamily="34" charset="0"/>
            </a:endParaRPr>
          </a:p>
        </p:txBody>
      </p:sp>
      <p:sp>
        <p:nvSpPr>
          <p:cNvPr id="31749" name="Freeform 5"/>
          <p:cNvSpPr>
            <a:spLocks/>
          </p:cNvSpPr>
          <p:nvPr/>
        </p:nvSpPr>
        <p:spPr bwMode="auto">
          <a:xfrm>
            <a:off x="2133600" y="1752600"/>
            <a:ext cx="2971800" cy="4495800"/>
          </a:xfrm>
          <a:custGeom>
            <a:avLst/>
            <a:gdLst>
              <a:gd name="T0" fmla="*/ 2064 w 2064"/>
              <a:gd name="T1" fmla="*/ 0 h 2976"/>
              <a:gd name="T2" fmla="*/ 0 w 2064"/>
              <a:gd name="T3" fmla="*/ 1296 h 2976"/>
              <a:gd name="T4" fmla="*/ 2064 w 2064"/>
              <a:gd name="T5" fmla="*/ 2976 h 2976"/>
              <a:gd name="T6" fmla="*/ 2064 w 2064"/>
              <a:gd name="T7" fmla="*/ 0 h 2976"/>
              <a:gd name="T8" fmla="*/ 0 60000 65536"/>
              <a:gd name="T9" fmla="*/ 0 60000 65536"/>
              <a:gd name="T10" fmla="*/ 0 60000 65536"/>
              <a:gd name="T11" fmla="*/ 0 60000 65536"/>
              <a:gd name="T12" fmla="*/ 0 w 2064"/>
              <a:gd name="T13" fmla="*/ 0 h 2976"/>
              <a:gd name="T14" fmla="*/ 2064 w 2064"/>
              <a:gd name="T15" fmla="*/ 2976 h 2976"/>
            </a:gdLst>
            <a:ahLst/>
            <a:cxnLst>
              <a:cxn ang="T8">
                <a:pos x="T0" y="T1"/>
              </a:cxn>
              <a:cxn ang="T9">
                <a:pos x="T2" y="T3"/>
              </a:cxn>
              <a:cxn ang="T10">
                <a:pos x="T4" y="T5"/>
              </a:cxn>
              <a:cxn ang="T11">
                <a:pos x="T6" y="T7"/>
              </a:cxn>
            </a:cxnLst>
            <a:rect l="T12" t="T13" r="T14" b="T15"/>
            <a:pathLst>
              <a:path w="2064" h="2976">
                <a:moveTo>
                  <a:pt x="2064" y="0"/>
                </a:moveTo>
                <a:lnTo>
                  <a:pt x="0" y="1296"/>
                </a:lnTo>
                <a:lnTo>
                  <a:pt x="2064" y="2976"/>
                </a:lnTo>
                <a:lnTo>
                  <a:pt x="2064" y="0"/>
                </a:lnTo>
                <a:close/>
              </a:path>
            </a:pathLst>
          </a:custGeom>
          <a:solidFill>
            <a:schemeClr val="accent1"/>
          </a:solidFill>
          <a:ln w="9525">
            <a:noFill/>
            <a:round/>
            <a:headEnd/>
            <a:tailEnd/>
          </a:ln>
        </p:spPr>
        <p:txBody>
          <a:bodyPr wrap="none"/>
          <a:lstStyle/>
          <a:p>
            <a:endParaRPr lang="en-US"/>
          </a:p>
        </p:txBody>
      </p:sp>
      <p:sp>
        <p:nvSpPr>
          <p:cNvPr id="31750" name="Text Box 6"/>
          <p:cNvSpPr txBox="1">
            <a:spLocks noChangeArrowheads="1"/>
          </p:cNvSpPr>
          <p:nvPr/>
        </p:nvSpPr>
        <p:spPr bwMode="auto">
          <a:xfrm>
            <a:off x="3276600" y="3260725"/>
            <a:ext cx="1676400" cy="1311275"/>
          </a:xfrm>
          <a:prstGeom prst="rect">
            <a:avLst/>
          </a:prstGeom>
          <a:noFill/>
          <a:ln w="9525">
            <a:noFill/>
            <a:miter lim="800000"/>
            <a:headEnd/>
            <a:tailEnd/>
          </a:ln>
        </p:spPr>
        <p:txBody>
          <a:bodyPr>
            <a:spAutoFit/>
          </a:bodyPr>
          <a:lstStyle/>
          <a:p>
            <a:pPr algn="ctr">
              <a:spcBef>
                <a:spcPct val="50000"/>
              </a:spcBef>
            </a:pPr>
            <a:r>
              <a:rPr lang="en-US" sz="2000" b="1">
                <a:latin typeface="Arial" pitchFamily="34" charset="0"/>
              </a:rPr>
              <a:t>What type of assessment data?</a:t>
            </a:r>
          </a:p>
        </p:txBody>
      </p:sp>
      <p:sp>
        <p:nvSpPr>
          <p:cNvPr id="31751" name="AutoShape 7"/>
          <p:cNvSpPr>
            <a:spLocks/>
          </p:cNvSpPr>
          <p:nvPr/>
        </p:nvSpPr>
        <p:spPr bwMode="auto">
          <a:xfrm>
            <a:off x="4876800" y="3276600"/>
            <a:ext cx="152400" cy="1371600"/>
          </a:xfrm>
          <a:prstGeom prst="rightBrace">
            <a:avLst>
              <a:gd name="adj1" fmla="val 75000"/>
              <a:gd name="adj2" fmla="val 50000"/>
            </a:avLst>
          </a:prstGeom>
          <a:noFill/>
          <a:ln w="9525">
            <a:solidFill>
              <a:schemeClr val="tx1"/>
            </a:solidFill>
            <a:round/>
            <a:headEnd/>
            <a:tailEnd/>
          </a:ln>
        </p:spPr>
        <p:txBody>
          <a:bodyPr wrap="none" anchor="ctr"/>
          <a:lstStyle/>
          <a:p>
            <a:endParaRPr lang="ar-SA"/>
          </a:p>
        </p:txBody>
      </p:sp>
    </p:spTree>
  </p:cSld>
  <p:clrMapOvr>
    <a:masterClrMapping/>
  </p:clrMapOvr>
  <p:transition>
    <p:push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17500" y="188640"/>
            <a:ext cx="3822452" cy="432048"/>
          </a:xfrm>
        </p:spPr>
        <p:style>
          <a:lnRef idx="3">
            <a:schemeClr val="lt1"/>
          </a:lnRef>
          <a:fillRef idx="1">
            <a:schemeClr val="dk1"/>
          </a:fillRef>
          <a:effectRef idx="1">
            <a:schemeClr val="dk1"/>
          </a:effectRef>
          <a:fontRef idx="minor">
            <a:schemeClr val="lt1"/>
          </a:fontRef>
        </p:style>
        <p:txBody>
          <a:bodyPr/>
          <a:lstStyle/>
          <a:p>
            <a:pPr algn="ctr" eaLnBrk="1" hangingPunct="1"/>
            <a:r>
              <a:rPr lang="en-US" sz="2000" b="1" dirty="0" smtClean="0"/>
              <a:t>Nutrition Intervention</a:t>
            </a:r>
            <a:endParaRPr lang="en-US" sz="2000" dirty="0" smtClean="0"/>
          </a:p>
        </p:txBody>
      </p:sp>
      <p:sp>
        <p:nvSpPr>
          <p:cNvPr id="34819" name="Rectangle 3"/>
          <p:cNvSpPr>
            <a:spLocks noGrp="1" noChangeArrowheads="1"/>
          </p:cNvSpPr>
          <p:nvPr>
            <p:ph type="body" idx="1"/>
          </p:nvPr>
        </p:nvSpPr>
        <p:spPr>
          <a:xfrm>
            <a:off x="467544" y="692696"/>
            <a:ext cx="8136904" cy="2664296"/>
          </a:xfrm>
        </p:spPr>
        <p:style>
          <a:lnRef idx="2">
            <a:schemeClr val="dk1"/>
          </a:lnRef>
          <a:fillRef idx="1">
            <a:schemeClr val="lt1"/>
          </a:fillRef>
          <a:effectRef idx="0">
            <a:schemeClr val="dk1"/>
          </a:effectRef>
          <a:fontRef idx="minor">
            <a:schemeClr val="dk1"/>
          </a:fontRef>
        </p:style>
        <p:txBody>
          <a:bodyPr/>
          <a:lstStyle/>
          <a:p>
            <a:pPr algn="l" rtl="0" eaLnBrk="1" hangingPunct="1">
              <a:lnSpc>
                <a:spcPct val="90000"/>
              </a:lnSpc>
              <a:buFont typeface="Symbol" pitchFamily="18" charset="2"/>
              <a:buNone/>
            </a:pPr>
            <a:r>
              <a:rPr lang="en-US" sz="2400" b="1" dirty="0" smtClean="0"/>
              <a:t>Purpose</a:t>
            </a:r>
            <a:r>
              <a:rPr lang="en-US" sz="2400" dirty="0" smtClean="0"/>
              <a:t> </a:t>
            </a:r>
          </a:p>
          <a:p>
            <a:pPr algn="l" rtl="0" eaLnBrk="1" hangingPunct="1">
              <a:lnSpc>
                <a:spcPct val="90000"/>
              </a:lnSpc>
            </a:pPr>
            <a:r>
              <a:rPr lang="en-US" sz="2400" b="1" dirty="0" smtClean="0"/>
              <a:t>Plan and implement purposeful actions to address the identified nutrition problem</a:t>
            </a:r>
          </a:p>
          <a:p>
            <a:pPr lvl="1" algn="l" rtl="0" eaLnBrk="1" hangingPunct="1">
              <a:lnSpc>
                <a:spcPct val="90000"/>
              </a:lnSpc>
              <a:buClr>
                <a:srgbClr val="CCFF33"/>
              </a:buClr>
              <a:buSzPct val="70000"/>
            </a:pPr>
            <a:r>
              <a:rPr lang="en-US" sz="2000" b="1" dirty="0" smtClean="0"/>
              <a:t>bring about change</a:t>
            </a:r>
          </a:p>
          <a:p>
            <a:pPr lvl="1" algn="l" rtl="0" eaLnBrk="1" hangingPunct="1">
              <a:lnSpc>
                <a:spcPct val="90000"/>
              </a:lnSpc>
              <a:buClr>
                <a:srgbClr val="CCFF33"/>
              </a:buClr>
              <a:buSzPct val="70000"/>
            </a:pPr>
            <a:r>
              <a:rPr lang="en-US" sz="2000" b="1" dirty="0" smtClean="0"/>
              <a:t>set goals and expected outcomes</a:t>
            </a:r>
          </a:p>
          <a:p>
            <a:pPr lvl="1" algn="l" rtl="0" eaLnBrk="1" hangingPunct="1">
              <a:lnSpc>
                <a:spcPct val="90000"/>
              </a:lnSpc>
              <a:buClr>
                <a:srgbClr val="CCFF33"/>
              </a:buClr>
              <a:buSzPct val="70000"/>
            </a:pPr>
            <a:r>
              <a:rPr lang="en-US" sz="2000" b="1" dirty="0" smtClean="0"/>
              <a:t>client-driven</a:t>
            </a:r>
          </a:p>
          <a:p>
            <a:pPr lvl="1" algn="l" rtl="0" eaLnBrk="1" hangingPunct="1">
              <a:lnSpc>
                <a:spcPct val="90000"/>
              </a:lnSpc>
              <a:buClr>
                <a:srgbClr val="CCFF33"/>
              </a:buClr>
              <a:buSzPct val="70000"/>
            </a:pPr>
            <a:r>
              <a:rPr lang="en-US" sz="2000" b="1" dirty="0" smtClean="0"/>
              <a:t>based on scientific principles and best available evidence</a:t>
            </a:r>
            <a:endParaRPr lang="en-US" sz="2000" dirty="0" smtClean="0"/>
          </a:p>
        </p:txBody>
      </p:sp>
      <p:sp>
        <p:nvSpPr>
          <p:cNvPr id="34820" name="Text Box 4"/>
          <p:cNvSpPr txBox="1">
            <a:spLocks noChangeArrowheads="1"/>
          </p:cNvSpPr>
          <p:nvPr/>
        </p:nvSpPr>
        <p:spPr bwMode="auto">
          <a:xfrm>
            <a:off x="539552" y="6490320"/>
            <a:ext cx="7924800" cy="323056"/>
          </a:xfrm>
          <a:prstGeom prst="rect">
            <a:avLst/>
          </a:prstGeom>
          <a:noFill/>
          <a:ln w="12700">
            <a:noFill/>
            <a:miter lim="800000"/>
            <a:headEnd type="none" w="sm" len="sm"/>
            <a:tailEnd type="none" w="sm" len="sm"/>
          </a:ln>
        </p:spPr>
        <p:txBody>
          <a:bodyPr/>
          <a:lstStyle/>
          <a:p>
            <a:pPr algn="ctr" rtl="0">
              <a:lnSpc>
                <a:spcPct val="90000"/>
              </a:lnSpc>
              <a:spcBef>
                <a:spcPct val="20000"/>
              </a:spcBef>
              <a:buClr>
                <a:srgbClr val="CCFF33"/>
              </a:buClr>
              <a:buSzPct val="70000"/>
              <a:buFont typeface="Wingdings" pitchFamily="2" charset="2"/>
              <a:buNone/>
            </a:pPr>
            <a:r>
              <a:rPr lang="en-US" sz="1200" b="1" dirty="0">
                <a:latin typeface="Arial" pitchFamily="34" charset="0"/>
              </a:rPr>
              <a:t>Note: Documentation is an on-going process that supports all the steps in the Nutrition Care Process</a:t>
            </a:r>
            <a:endParaRPr kumimoji="1" lang="en-US" sz="1200" b="1" dirty="0"/>
          </a:p>
        </p:txBody>
      </p:sp>
      <p:sp>
        <p:nvSpPr>
          <p:cNvPr id="6" name="Rectangle 3"/>
          <p:cNvSpPr txBox="1">
            <a:spLocks noChangeArrowheads="1"/>
          </p:cNvSpPr>
          <p:nvPr/>
        </p:nvSpPr>
        <p:spPr bwMode="auto">
          <a:xfrm>
            <a:off x="251520" y="3933056"/>
            <a:ext cx="8712968" cy="2520280"/>
          </a:xfrm>
          <a:prstGeom prst="rect">
            <a:avLst/>
          </a:prstGeom>
          <a:ln w="25400" cap="flat" cmpd="sng" algn="ctr">
            <a:solidFill>
              <a:schemeClr val="dk1"/>
            </a:solidFill>
            <a:prstDash val="solid"/>
            <a:miter lim="800000"/>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Tx/>
              <a:buFont typeface="Symbol" pitchFamily="18" charset="2"/>
              <a:buNone/>
              <a:tabLst/>
              <a:defRPr/>
            </a:pPr>
            <a:r>
              <a:rPr kumimoji="0" lang="en-US" sz="20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Purpose </a:t>
            </a:r>
            <a:endParaRPr kumimoji="0" lang="en-US" sz="2000" b="0"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0"/>
              </a:spcBef>
              <a:spcAft>
                <a:spcPct val="0"/>
              </a:spcAft>
              <a:buClr>
                <a:schemeClr val="hlink"/>
              </a:buClr>
              <a:buSzTx/>
              <a:buFont typeface="Wingdings" pitchFamily="2" charset="2"/>
              <a:buChar char="§"/>
              <a:tabLst/>
              <a:defRPr/>
            </a:pPr>
            <a:r>
              <a:rPr kumimoji="0" lang="en-US"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Determine the progress that is being made toward the client’s goals or desired outcomes</a:t>
            </a:r>
          </a:p>
          <a:p>
            <a:pPr marL="342900" marR="0" lvl="0" indent="-342900" algn="l" defTabSz="914400" rtl="0" eaLnBrk="1" fontAlgn="base" latinLnBrk="0" hangingPunct="1">
              <a:lnSpc>
                <a:spcPct val="100000"/>
              </a:lnSpc>
              <a:spcBef>
                <a:spcPct val="0"/>
              </a:spcBef>
              <a:spcAft>
                <a:spcPct val="0"/>
              </a:spcAft>
              <a:buClr>
                <a:schemeClr val="hlink"/>
              </a:buClr>
              <a:buSzTx/>
              <a:buFont typeface="Symbol" pitchFamily="18" charset="2"/>
              <a:buNone/>
              <a:tabLst/>
              <a:defRPr/>
            </a:pPr>
            <a:r>
              <a:rPr kumimoji="0" lang="en-US" sz="20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p>
          <a:p>
            <a:pPr marL="342900" marR="0" lvl="0" indent="-342900" algn="l" defTabSz="914400" rtl="0" eaLnBrk="1" fontAlgn="base" latinLnBrk="0" hangingPunct="1">
              <a:lnSpc>
                <a:spcPct val="100000"/>
              </a:lnSpc>
              <a:spcBef>
                <a:spcPct val="0"/>
              </a:spcBef>
              <a:spcAft>
                <a:spcPct val="0"/>
              </a:spcAft>
              <a:buClr>
                <a:schemeClr val="hlink"/>
              </a:buClr>
              <a:buSzTx/>
              <a:buFont typeface="Symbol" pitchFamily="18" charset="2"/>
              <a:buNone/>
              <a:tabLst/>
              <a:defRPr/>
            </a:pPr>
            <a:r>
              <a:rPr kumimoji="0" lang="en-US" sz="2000" b="1"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Monitoring:</a:t>
            </a:r>
            <a:r>
              <a:rPr kumimoji="0" lang="en-US" sz="20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review and measurement of status</a:t>
            </a:r>
          </a:p>
          <a:p>
            <a:pPr marL="342900" marR="0" lvl="0" indent="-342900" algn="l" defTabSz="914400" rtl="0" eaLnBrk="1" fontAlgn="base" latinLnBrk="0" hangingPunct="1">
              <a:lnSpc>
                <a:spcPct val="100000"/>
              </a:lnSpc>
              <a:spcBef>
                <a:spcPct val="0"/>
              </a:spcBef>
              <a:spcAft>
                <a:spcPct val="0"/>
              </a:spcAft>
              <a:buClr>
                <a:schemeClr val="hlink"/>
              </a:buClr>
              <a:buSzTx/>
              <a:buFont typeface="Symbol" pitchFamily="18" charset="2"/>
              <a:buNone/>
              <a:tabLst/>
              <a:defRPr/>
            </a:pPr>
            <a:r>
              <a:rPr kumimoji="0" lang="en-US" sz="20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at scheduled times</a:t>
            </a:r>
          </a:p>
          <a:p>
            <a:pPr marL="342900" marR="0" lvl="0" indent="-342900" algn="l" defTabSz="914400" rtl="0" eaLnBrk="1" fontAlgn="base" latinLnBrk="0" hangingPunct="1">
              <a:lnSpc>
                <a:spcPct val="100000"/>
              </a:lnSpc>
              <a:spcBef>
                <a:spcPct val="20000"/>
              </a:spcBef>
              <a:spcAft>
                <a:spcPct val="0"/>
              </a:spcAft>
              <a:buClr>
                <a:schemeClr val="hlink"/>
              </a:buClr>
              <a:buSzTx/>
              <a:buFont typeface="Wingdings" pitchFamily="2" charset="2"/>
              <a:buChar char="§"/>
              <a:tabLst/>
              <a:defRPr/>
            </a:pPr>
            <a:r>
              <a:rPr kumimoji="0" lang="en-US"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Evaluation: systematic comparison with previous status, intervention goals, reference standard</a:t>
            </a:r>
            <a:endParaRPr kumimoji="0" lang="en-US" b="0"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endParaRPr>
          </a:p>
        </p:txBody>
      </p:sp>
      <p:sp>
        <p:nvSpPr>
          <p:cNvPr id="7" name="Rectangle 2"/>
          <p:cNvSpPr txBox="1">
            <a:spLocks noChangeArrowheads="1"/>
          </p:cNvSpPr>
          <p:nvPr/>
        </p:nvSpPr>
        <p:spPr bwMode="auto">
          <a:xfrm>
            <a:off x="0" y="3497411"/>
            <a:ext cx="4870251" cy="363637"/>
          </a:xfrm>
          <a:prstGeom prst="rect">
            <a:avLst/>
          </a:prstGeom>
          <a:ln w="38100" cap="flat" cmpd="sng" algn="ctr">
            <a:solidFill>
              <a:schemeClr val="lt1"/>
            </a:solidFill>
            <a:prstDash val="solid"/>
            <a:miter lim="800000"/>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smtClean="0">
                <a:ln>
                  <a:noFill/>
                </a:ln>
                <a:solidFill>
                  <a:schemeClr val="lt1"/>
                </a:solidFill>
                <a:effectLst>
                  <a:outerShdw blurRad="38100" dist="38100" dir="2700000" algn="tl">
                    <a:srgbClr val="000000"/>
                  </a:outerShdw>
                </a:effectLst>
                <a:uLnTx/>
                <a:uFillTx/>
                <a:latin typeface="+mn-lt"/>
                <a:ea typeface="+mn-ea"/>
                <a:cs typeface="+mn-cs"/>
              </a:rPr>
              <a:t>Nutrition Monitoring &amp; Evaluation</a:t>
            </a:r>
            <a:endParaRPr kumimoji="0" lang="en-US" sz="1800" b="1" i="0" u="none" strike="noStrike" kern="0" cap="none" spc="0" normalizeH="0" baseline="0" noProof="0" dirty="0" smtClean="0">
              <a:ln>
                <a:noFill/>
              </a:ln>
              <a:solidFill>
                <a:schemeClr val="lt1"/>
              </a:solidFill>
              <a:effectLst>
                <a:outerShdw blurRad="38100" dist="38100" dir="2700000" algn="tl">
                  <a:srgbClr val="000000"/>
                </a:outerShdw>
              </a:effectLst>
              <a:uLnTx/>
              <a:uFillTx/>
              <a:latin typeface="+mn-lt"/>
              <a:ea typeface="+mn-ea"/>
              <a:cs typeface="+mn-cs"/>
            </a:endParaRPr>
          </a:p>
        </p:txBody>
      </p:sp>
      <p:sp>
        <p:nvSpPr>
          <p:cNvPr id="8" name="مستطيل 7"/>
          <p:cNvSpPr/>
          <p:nvPr/>
        </p:nvSpPr>
        <p:spPr>
          <a:xfrm>
            <a:off x="6800744" y="6488668"/>
            <a:ext cx="2343256"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ar-SA" b="1" dirty="0" smtClean="0"/>
              <a:t>نهاية اختبار  1 ( 2016)  </a:t>
            </a:r>
            <a:endParaRPr lang="en-US" b="1" dirty="0"/>
          </a:p>
        </p:txBody>
      </p:sp>
    </p:spTree>
  </p:cSld>
  <p:clrMapOvr>
    <a:masterClrMapping/>
  </p:clrMapOvr>
  <p:transition>
    <p:push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43</a:t>
            </a:fld>
            <a:endParaRPr lang="en-US"/>
          </a:p>
        </p:txBody>
      </p:sp>
      <p:sp>
        <p:nvSpPr>
          <p:cNvPr id="7" name="مستطيل 6"/>
          <p:cNvSpPr/>
          <p:nvPr/>
        </p:nvSpPr>
        <p:spPr>
          <a:xfrm>
            <a:off x="2915816" y="2708920"/>
            <a:ext cx="3214998" cy="83099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lgn="ctr" rtl="0" eaLnBrk="0" hangingPunct="0"/>
            <a:r>
              <a:rPr lang="en-US" sz="2400" i="1" dirty="0" err="1" smtClean="0">
                <a:latin typeface="Arial Black" pitchFamily="34" charset="0"/>
                <a:ea typeface="Times New Roman" pitchFamily="18" charset="0"/>
              </a:rPr>
              <a:t>NutHE</a:t>
            </a:r>
            <a:r>
              <a:rPr lang="en-US" sz="2400" i="1" dirty="0" smtClean="0">
                <a:latin typeface="Arial Black" pitchFamily="34" charset="0"/>
                <a:ea typeface="Times New Roman" pitchFamily="18" charset="0"/>
              </a:rPr>
              <a:t> </a:t>
            </a:r>
          </a:p>
          <a:p>
            <a:pPr lvl="0" algn="ctr" rtl="0" eaLnBrk="0" hangingPunct="0"/>
            <a:r>
              <a:rPr lang="en-US" sz="2400" i="1" dirty="0" smtClean="0">
                <a:latin typeface="Arial Black" pitchFamily="34" charset="0"/>
                <a:ea typeface="Times New Roman" pitchFamily="18" charset="0"/>
              </a:rPr>
              <a:t>Target Groups</a:t>
            </a:r>
            <a:r>
              <a:rPr lang="en-US" sz="2400" dirty="0" smtClean="0">
                <a:latin typeface="Arial Black" pitchFamily="34" charset="0"/>
                <a:ea typeface="Times New Roman" pitchFamily="18" charset="0"/>
              </a:rPr>
              <a:t> </a:t>
            </a:r>
            <a:endParaRPr lang="en-US" sz="1400" dirty="0" smtClean="0">
              <a:latin typeface="Arial Black" pitchFamily="34" charset="0"/>
            </a:endParaRPr>
          </a:p>
        </p:txBody>
      </p:sp>
    </p:spTree>
  </p:cSld>
  <p:clrMapOvr>
    <a:masterClrMapping/>
  </p:clrMapOvr>
  <p:transition>
    <p:push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44</a:t>
            </a:fld>
            <a:endParaRPr lang="en-US"/>
          </a:p>
        </p:txBody>
      </p:sp>
      <p:sp>
        <p:nvSpPr>
          <p:cNvPr id="86017" name="Rectangle 1"/>
          <p:cNvSpPr>
            <a:spLocks noChangeArrowheads="1"/>
          </p:cNvSpPr>
          <p:nvPr/>
        </p:nvSpPr>
        <p:spPr bwMode="auto">
          <a:xfrm>
            <a:off x="611560" y="372727"/>
            <a:ext cx="8136904" cy="594008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Assessing the nutrition issues of population sub-groups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using both nutritional status and social health indicators, should lead not only to risk reduction </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programmes</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based on malnutrition reduction, but also to </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programmes</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designed to promote and enhance the health of the population. </a:t>
            </a: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i="1" dirty="0" smtClean="0">
              <a:latin typeface="Times New Roman" pitchFamily="18" charset="0"/>
              <a:ea typeface="Times New Roman" pitchFamily="18" charset="0"/>
              <a:cs typeface="Times New Roman" pitchFamily="18" charset="0"/>
            </a:endParaRPr>
          </a:p>
          <a:p>
            <a:pPr marL="342900" marR="0" lvl="0" indent="-342900" algn="just" defTabSz="914400" rtl="0" eaLnBrk="0" fontAlgn="base" latinLnBrk="0" hangingPunct="0">
              <a:lnSpc>
                <a:spcPct val="100000"/>
              </a:lnSpc>
              <a:spcBef>
                <a:spcPct val="0"/>
              </a:spcBef>
              <a:spcAft>
                <a:spcPct val="0"/>
              </a:spcAft>
              <a:buClrTx/>
              <a:buSzTx/>
              <a:buFontTx/>
              <a:buAutoNum type="arabicParenR"/>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Primary target groups: </a:t>
            </a:r>
          </a:p>
          <a:p>
            <a:pPr marL="342900" marR="0" lvl="0" indent="-342900" algn="just" defTabSz="914400" rtl="0" eaLnBrk="0" fontAlgn="base" latinLnBrk="0" hangingPunct="0">
              <a:lnSpc>
                <a:spcPct val="100000"/>
              </a:lnSpc>
              <a:spcBef>
                <a:spcPct val="0"/>
              </a:spcBef>
              <a:spcAft>
                <a:spcPct val="0"/>
              </a:spcAft>
              <a:buClrTx/>
              <a:buSzTx/>
              <a:buFontTx/>
              <a:buAutoNum type="arabicParenR"/>
              <a:tabLst/>
            </a:pPr>
            <a:endParaRPr lang="en-US" sz="1400" b="1" dirty="0" smtClean="0">
              <a:latin typeface="Times New Roman" pitchFamily="18" charset="0"/>
              <a:cs typeface="Times New Roman" pitchFamily="18" charset="0"/>
            </a:endParaRPr>
          </a:p>
          <a:p>
            <a:pPr marL="342900" marR="0" lvl="0" indent="-342900" algn="just" defTabSz="914400" rtl="0" eaLnBrk="0" fontAlgn="base" latinLnBrk="0" hangingPunct="0">
              <a:lnSpc>
                <a:spcPct val="100000"/>
              </a:lnSpc>
              <a:spcBef>
                <a:spcPct val="0"/>
              </a:spcBef>
              <a:spcAft>
                <a:spcPct val="0"/>
              </a:spcAft>
              <a:buClrTx/>
              <a:buSzTx/>
              <a:tabLst/>
            </a:pPr>
            <a:r>
              <a:rPr lang="en-US" sz="1100" dirty="0" smtClean="0">
                <a:latin typeface="Times New Roman" pitchFamily="18" charset="0"/>
                <a:ea typeface="Times New Roman" pitchFamily="18" charset="0"/>
                <a:cs typeface="Times New Roman" pitchFamily="18" charset="0"/>
              </a:rPr>
              <a:t>	</a:t>
            </a:r>
            <a:r>
              <a:rPr lang="en-US" b="1" dirty="0" smtClean="0">
                <a:latin typeface="Times New Roman" pitchFamily="18" charset="0"/>
                <a:ea typeface="Times New Roman" pitchFamily="18" charset="0"/>
                <a:cs typeface="Times New Roman" pitchFamily="18" charset="0"/>
              </a:rPr>
              <a:t>-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Population sub-groups - life cycle approach (see figure 2)</a:t>
            </a:r>
            <a:endParaRPr kumimoji="0" lang="en-US" sz="11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Assessing the nutritional issues of population sub-groups will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lead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 the identification of appropriate target populations. </a:t>
            </a:r>
          </a:p>
          <a:p>
            <a:pPr marL="0" marR="0" lvl="0" indent="0" algn="just" defTabSz="914400" rtl="0" eaLnBrk="0" fontAlgn="base" latinLnBrk="0" hangingPunct="0">
              <a:lnSpc>
                <a:spcPct val="100000"/>
              </a:lnSpc>
              <a:spcBef>
                <a:spcPct val="0"/>
              </a:spcBef>
              <a:spcAft>
                <a:spcPct val="0"/>
              </a:spcAft>
              <a:buClrTx/>
              <a:buSzTx/>
              <a:buFontTx/>
              <a:buNone/>
              <a:tabLst/>
            </a:pPr>
            <a:endParaRPr lang="en-US" dirty="0" smtClean="0">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Taking a life cycle approach can be one way of ensuring that the needs of a whole population are assessed and of taking into account the developmental needs. </a:t>
            </a: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It has been suggested that;</a:t>
            </a:r>
            <a:r>
              <a:rPr kumimoji="0" lang="en-US"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lang="en-US" baseline="0" dirty="0" smtClean="0">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first stage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would start at pre-birth and birth, the maternal and infant stage of life. </a:t>
            </a:r>
          </a:p>
          <a:p>
            <a:pPr marL="0" marR="0" lvl="0" indent="0" algn="just" defTabSz="914400" rtl="0" eaLnBrk="0" fontAlgn="base" latinLnBrk="0" hangingPunct="0">
              <a:lnSpc>
                <a:spcPct val="100000"/>
              </a:lnSpc>
              <a:spcBef>
                <a:spcPct val="0"/>
              </a:spcBef>
              <a:spcAft>
                <a:spcPct val="0"/>
              </a:spcAft>
              <a:buClrTx/>
              <a:buSzTx/>
              <a:buFontTx/>
              <a:buNone/>
              <a:tabLst/>
            </a:pPr>
            <a:endParaRPr lang="en-US" dirty="0" smtClean="0">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second stage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could be seen as childhood, with adolescents having different developmental (and social) needs. The adult and family stages require different approaches again from the older stage of life. </a:t>
            </a: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 name="مستطيل 13"/>
          <p:cNvSpPr/>
          <p:nvPr/>
        </p:nvSpPr>
        <p:spPr>
          <a:xfrm>
            <a:off x="3491880" y="-67454"/>
            <a:ext cx="2278894"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l" rtl="0" eaLnBrk="0" hangingPunct="0"/>
            <a:r>
              <a:rPr lang="en-US" sz="2000" i="1" dirty="0" smtClean="0">
                <a:latin typeface="Arial Black" pitchFamily="34" charset="0"/>
                <a:ea typeface="Times New Roman" pitchFamily="18" charset="0"/>
              </a:rPr>
              <a:t>Target Groups</a:t>
            </a:r>
            <a:r>
              <a:rPr lang="en-US" sz="2000" dirty="0" smtClean="0">
                <a:latin typeface="Arial Black" pitchFamily="34" charset="0"/>
                <a:ea typeface="Times New Roman" pitchFamily="18" charset="0"/>
              </a:rPr>
              <a:t> </a:t>
            </a:r>
            <a:endParaRPr lang="en-US" sz="1200" dirty="0" smtClean="0">
              <a:latin typeface="Arial Black" pitchFamily="34" charset="0"/>
            </a:endParaRPr>
          </a:p>
        </p:txBody>
      </p:sp>
    </p:spTree>
  </p:cSld>
  <p:clrMapOvr>
    <a:masterClrMapping/>
  </p:clrMapOvr>
  <p:transition>
    <p:push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45</a:t>
            </a:fld>
            <a:endParaRPr lang="en-US"/>
          </a:p>
        </p:txBody>
      </p:sp>
      <p:sp>
        <p:nvSpPr>
          <p:cNvPr id="84993" name="Rectangle 1"/>
          <p:cNvSpPr>
            <a:spLocks noChangeArrowheads="1"/>
          </p:cNvSpPr>
          <p:nvPr/>
        </p:nvSpPr>
        <p:spPr bwMode="auto">
          <a:xfrm>
            <a:off x="467544" y="400011"/>
            <a:ext cx="8064896" cy="5970865"/>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lvl="0" algn="just" rtl="0" eaLnBrk="0" hangingPunct="0"/>
            <a:r>
              <a:rPr lang="en-US" b="1" dirty="0" smtClean="0">
                <a:latin typeface="Times New Roman" pitchFamily="18" charset="0"/>
                <a:ea typeface="Times New Roman" pitchFamily="18" charset="0"/>
                <a:cs typeface="Times New Roman" pitchFamily="18" charset="0"/>
              </a:rPr>
              <a:t>-  Population sub-groups - special needs</a:t>
            </a:r>
            <a:endParaRPr lang="en-US" sz="1100" b="1" dirty="0" smtClean="0">
              <a:latin typeface="Times New Roman" pitchFamily="18" charset="0"/>
              <a:cs typeface="Times New Roman" pitchFamily="18" charset="0"/>
            </a:endParaRPr>
          </a:p>
          <a:p>
            <a:pPr lvl="0" algn="just" rtl="0" eaLnBrk="0" hangingPunct="0"/>
            <a:r>
              <a:rPr lang="en-US" dirty="0" smtClean="0">
                <a:latin typeface="Times New Roman" pitchFamily="18" charset="0"/>
                <a:ea typeface="Times New Roman" pitchFamily="18" charset="0"/>
                <a:cs typeface="Times New Roman" pitchFamily="18" charset="0"/>
              </a:rPr>
              <a:t>In order to address inequalities in nutrition outcomes, groups with special needs should be identified and targeted. These groups will vary from country to country but could include ethnic communities, newly arrived migrants or newly arrived urban dwellers, unemployed and low socio-economic groups, people with disabilities, disadvantaged men or women at particular risk for gender specific issues. </a:t>
            </a:r>
            <a:endParaRPr lang="en-US" sz="2800" dirty="0" smtClean="0">
              <a:latin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dirty="0" smtClean="0">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lang="en-US" sz="2400" b="1" dirty="0" smtClean="0">
                <a:latin typeface="Times New Roman" pitchFamily="18" charset="0"/>
                <a:ea typeface="Times New Roman" pitchFamily="18" charset="0"/>
                <a:cs typeface="Times New Roman" pitchFamily="18" charset="0"/>
              </a:rPr>
              <a:t>2) </a:t>
            </a: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Secondary target groups: </a:t>
            </a:r>
            <a:endParaRPr kumimoji="0" lang="en-US"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Secondary target groups can be defined as the people who will be used to reach the primary target groups. These can include health workers, teachers, agriculturists, media journalists, food producers and retailers, child care workers, village volunteers, and so on. Training will usually be required for this group. </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dirty="0" smtClean="0">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US" dirty="0" smtClean="0">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US" sz="2400" b="1" dirty="0" smtClean="0">
                <a:latin typeface="Times New Roman" pitchFamily="18" charset="0"/>
                <a:ea typeface="Times New Roman" pitchFamily="18" charset="0"/>
                <a:cs typeface="Times New Roman" pitchFamily="18" charset="0"/>
              </a:rPr>
              <a:t>3) </a:t>
            </a: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Tertiary target groups: </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These are people who are able to facilitate or support nutrition education initiatives. They may include decision makers at all levels - politicians and administrators, but can also include such people as influential community or religious leaders. </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مستطيل 7"/>
          <p:cNvSpPr/>
          <p:nvPr/>
        </p:nvSpPr>
        <p:spPr>
          <a:xfrm>
            <a:off x="3419872" y="-36676"/>
            <a:ext cx="2067554"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l" rtl="0" eaLnBrk="0" hangingPunct="0"/>
            <a:r>
              <a:rPr lang="en-US" i="1" dirty="0" smtClean="0">
                <a:latin typeface="Arial Black" pitchFamily="34" charset="0"/>
                <a:ea typeface="Times New Roman" pitchFamily="18" charset="0"/>
              </a:rPr>
              <a:t>Target Groups</a:t>
            </a:r>
            <a:r>
              <a:rPr lang="en-US" dirty="0" smtClean="0">
                <a:latin typeface="Arial Black" pitchFamily="34" charset="0"/>
                <a:ea typeface="Times New Roman" pitchFamily="18" charset="0"/>
              </a:rPr>
              <a:t> </a:t>
            </a:r>
            <a:endParaRPr lang="en-US" sz="1100" dirty="0" smtClean="0">
              <a:latin typeface="Arial Black" pitchFamily="34" charset="0"/>
            </a:endParaRPr>
          </a:p>
        </p:txBody>
      </p:sp>
    </p:spTree>
  </p:cSld>
  <p:clrMapOvr>
    <a:masterClrMapping/>
  </p:clrMapOvr>
  <p:transition>
    <p:push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46</a:t>
            </a:fld>
            <a:endParaRPr lang="en-US"/>
          </a:p>
        </p:txBody>
      </p:sp>
      <p:sp>
        <p:nvSpPr>
          <p:cNvPr id="8" name="مستطيل 7"/>
          <p:cNvSpPr/>
          <p:nvPr/>
        </p:nvSpPr>
        <p:spPr>
          <a:xfrm>
            <a:off x="2483768" y="107340"/>
            <a:ext cx="4477123"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l" rtl="0" eaLnBrk="0" hangingPunct="0"/>
            <a:r>
              <a:rPr lang="en-US" sz="1600" i="1" dirty="0" smtClean="0">
                <a:latin typeface="Arial Black" pitchFamily="34" charset="0"/>
                <a:ea typeface="Times New Roman" pitchFamily="18" charset="0"/>
              </a:rPr>
              <a:t>Target Groups  </a:t>
            </a:r>
            <a:r>
              <a:rPr lang="en-US" i="1" dirty="0" smtClean="0">
                <a:latin typeface="Arial Black" pitchFamily="34" charset="0"/>
                <a:ea typeface="Times New Roman" pitchFamily="18" charset="0"/>
              </a:rPr>
              <a:t>Ages Based Model  </a:t>
            </a:r>
            <a:r>
              <a:rPr lang="en-US" dirty="0" smtClean="0">
                <a:latin typeface="Arial Black" pitchFamily="34" charset="0"/>
                <a:ea typeface="Times New Roman" pitchFamily="18" charset="0"/>
              </a:rPr>
              <a:t> </a:t>
            </a:r>
            <a:endParaRPr lang="en-US" sz="1100" dirty="0" smtClean="0">
              <a:latin typeface="Arial Black" pitchFamily="34" charset="0"/>
            </a:endParaRPr>
          </a:p>
        </p:txBody>
      </p:sp>
      <p:sp>
        <p:nvSpPr>
          <p:cNvPr id="87041" name="Rectangle 1"/>
          <p:cNvSpPr>
            <a:spLocks noChangeArrowheads="1"/>
          </p:cNvSpPr>
          <p:nvPr/>
        </p:nvSpPr>
        <p:spPr bwMode="auto">
          <a:xfrm>
            <a:off x="827584" y="476672"/>
            <a:ext cx="7920880" cy="338554"/>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FF"/>
                </a:solidFill>
                <a:effectLst/>
                <a:latin typeface="+mj-lt"/>
                <a:ea typeface="Times New Roman" pitchFamily="18" charset="0"/>
                <a:cs typeface="Arial" pitchFamily="34" charset="0"/>
                <a:hlinkClick r:id="rId2"/>
              </a:rPr>
              <a:t>Figure 2: Model of  Life cycle population sub-groups (</a:t>
            </a:r>
            <a:r>
              <a:rPr kumimoji="0" lang="en-US" sz="1600" b="1" i="0" u="none" strike="noStrike" cap="none" normalizeH="0" baseline="0" dirty="0" err="1" smtClean="0">
                <a:ln>
                  <a:noFill/>
                </a:ln>
                <a:solidFill>
                  <a:srgbClr val="0000FF"/>
                </a:solidFill>
                <a:effectLst/>
                <a:latin typeface="+mj-lt"/>
                <a:ea typeface="Times New Roman" pitchFamily="18" charset="0"/>
                <a:cs typeface="Arial" pitchFamily="34" charset="0"/>
                <a:hlinkClick r:id="rId2"/>
              </a:rPr>
              <a:t>Galbally</a:t>
            </a:r>
            <a:r>
              <a:rPr kumimoji="0" lang="en-US" sz="1600" b="1" i="0" u="none" strike="noStrike" cap="none" normalizeH="0" baseline="0" dirty="0" smtClean="0">
                <a:ln>
                  <a:noFill/>
                </a:ln>
                <a:solidFill>
                  <a:srgbClr val="0000FF"/>
                </a:solidFill>
                <a:effectLst/>
                <a:latin typeface="+mj-lt"/>
                <a:ea typeface="Times New Roman" pitchFamily="18" charset="0"/>
                <a:cs typeface="Arial" pitchFamily="34" charset="0"/>
                <a:hlinkClick r:id="rId2"/>
              </a:rPr>
              <a:t>, 1992)</a:t>
            </a:r>
            <a:endParaRPr kumimoji="0" lang="en-US" sz="2400" b="0" i="0" u="none" strike="noStrike" cap="none" normalizeH="0" baseline="0" dirty="0" smtClean="0">
              <a:ln>
                <a:noFill/>
              </a:ln>
              <a:solidFill>
                <a:schemeClr val="tx1"/>
              </a:solidFill>
              <a:effectLst/>
              <a:latin typeface="+mj-lt"/>
              <a:cs typeface="Arial" pitchFamily="34" charset="0"/>
            </a:endParaRPr>
          </a:p>
        </p:txBody>
      </p:sp>
      <p:pic>
        <p:nvPicPr>
          <p:cNvPr id="9" name="صورة 8" descr="http://www.fao.org/docrep/w3733e/w3733e00.gif"/>
          <p:cNvPicPr/>
          <p:nvPr/>
        </p:nvPicPr>
        <p:blipFill>
          <a:blip r:embed="rId3" cstate="print"/>
          <a:srcRect/>
          <a:stretch>
            <a:fillRect/>
          </a:stretch>
        </p:blipFill>
        <p:spPr bwMode="auto">
          <a:xfrm>
            <a:off x="467544" y="1052736"/>
            <a:ext cx="8424936" cy="5400600"/>
          </a:xfrm>
          <a:prstGeom prst="rect">
            <a:avLst/>
          </a:prstGeom>
          <a:noFill/>
          <a:ln w="9525">
            <a:noFill/>
            <a:miter lim="800000"/>
            <a:headEnd/>
            <a:tailEnd/>
          </a:ln>
        </p:spPr>
      </p:pic>
    </p:spTree>
  </p:cSld>
  <p:clrMapOvr>
    <a:masterClrMapping/>
  </p:clrMapOvr>
  <p:transition>
    <p:push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47</a:t>
            </a:fld>
            <a:endParaRPr lang="en-US"/>
          </a:p>
        </p:txBody>
      </p:sp>
      <p:sp>
        <p:nvSpPr>
          <p:cNvPr id="7" name="Rectangle 1"/>
          <p:cNvSpPr>
            <a:spLocks noChangeArrowheads="1"/>
          </p:cNvSpPr>
          <p:nvPr/>
        </p:nvSpPr>
        <p:spPr bwMode="auto">
          <a:xfrm>
            <a:off x="2339752" y="2637493"/>
            <a:ext cx="4752528" cy="954107"/>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400" dirty="0" err="1" smtClean="0">
                <a:latin typeface="Arial Black" pitchFamily="34" charset="0"/>
                <a:ea typeface="Times New Roman" pitchFamily="18" charset="0"/>
              </a:rPr>
              <a:t>NutHE</a:t>
            </a:r>
            <a:r>
              <a:rPr lang="en-US" sz="2400" dirty="0" smtClean="0">
                <a:latin typeface="Arial Black" pitchFamily="34" charset="0"/>
                <a:ea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lang="en-US" sz="3200" dirty="0" smtClean="0">
                <a:latin typeface="Arial Black" pitchFamily="34" charset="0"/>
                <a:ea typeface="Times New Roman" pitchFamily="18" charset="0"/>
              </a:rPr>
              <a:t>Settings an Sectors </a:t>
            </a:r>
            <a:endParaRPr kumimoji="0" lang="en-US" sz="3200" b="0" u="none" strike="noStrike" cap="none" normalizeH="0" baseline="0" dirty="0" smtClean="0">
              <a:ln>
                <a:noFill/>
              </a:ln>
              <a:solidFill>
                <a:schemeClr val="tx1"/>
              </a:solidFill>
              <a:effectLst/>
              <a:latin typeface="Arial Black" pitchFamily="34" charset="0"/>
            </a:endParaRPr>
          </a:p>
        </p:txBody>
      </p:sp>
    </p:spTree>
  </p:cSld>
  <p:clrMapOvr>
    <a:masterClrMapping/>
  </p:clrMapOvr>
  <p:transition>
    <p:push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48</a:t>
            </a:fld>
            <a:endParaRPr lang="en-US"/>
          </a:p>
        </p:txBody>
      </p:sp>
      <p:sp>
        <p:nvSpPr>
          <p:cNvPr id="88065" name="Rectangle 1"/>
          <p:cNvSpPr>
            <a:spLocks noChangeArrowheads="1"/>
          </p:cNvSpPr>
          <p:nvPr/>
        </p:nvSpPr>
        <p:spPr bwMode="auto">
          <a:xfrm>
            <a:off x="2843808" y="35332"/>
            <a:ext cx="3456384" cy="369332"/>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600" dirty="0" smtClean="0">
                <a:latin typeface="Arial Black" pitchFamily="34" charset="0"/>
                <a:ea typeface="Times New Roman" pitchFamily="18" charset="0"/>
              </a:rPr>
              <a:t>NE Settings an d </a:t>
            </a:r>
            <a:r>
              <a:rPr lang="en-US" dirty="0" smtClean="0">
                <a:latin typeface="Arial Black" pitchFamily="34" charset="0"/>
                <a:ea typeface="Times New Roman" pitchFamily="18" charset="0"/>
              </a:rPr>
              <a:t>Sectors</a:t>
            </a:r>
            <a:r>
              <a:rPr lang="en-US" sz="1600" dirty="0" smtClean="0">
                <a:latin typeface="Arial Black" pitchFamily="34" charset="0"/>
                <a:ea typeface="Times New Roman" pitchFamily="18" charset="0"/>
              </a:rPr>
              <a:t> </a:t>
            </a:r>
            <a:endParaRPr kumimoji="0" lang="en-US" sz="2400" b="0" u="none" strike="noStrike" cap="none" normalizeH="0" baseline="0" dirty="0" smtClean="0">
              <a:ln>
                <a:noFill/>
              </a:ln>
              <a:solidFill>
                <a:schemeClr val="tx1"/>
              </a:solidFill>
              <a:effectLst/>
              <a:latin typeface="Arial Black" pitchFamily="34" charset="0"/>
            </a:endParaRPr>
          </a:p>
        </p:txBody>
      </p:sp>
      <p:sp>
        <p:nvSpPr>
          <p:cNvPr id="88066" name="Rectangle 2"/>
          <p:cNvSpPr>
            <a:spLocks noChangeArrowheads="1"/>
          </p:cNvSpPr>
          <p:nvPr/>
        </p:nvSpPr>
        <p:spPr bwMode="auto">
          <a:xfrm>
            <a:off x="971600" y="523701"/>
            <a:ext cx="7560840" cy="6001643"/>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This model is </a:t>
            </a:r>
            <a:r>
              <a:rPr kumimoji="0" lang="en-US"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intrinsically multi-</a:t>
            </a:r>
            <a:r>
              <a:rPr kumimoji="0" lang="en-US" sz="2400"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sectoral</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because it relies on key settings which, apart from the primary health sector, are all external to health. </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use of key settings, not traditionally seen as the domain of nutrition education </a:t>
            </a:r>
            <a:r>
              <a:rPr kumimoji="0" lang="en-US"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programmes</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enables population subgroups to be reached where they work, live, and play. </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use of a wide range of settings and </a:t>
            </a:r>
            <a:r>
              <a:rPr kumimoji="0" lang="en-US"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organisations</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provides for positive links to occur across disciplines and encourages a much wider community involvement in nutrition issues. </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2000" dirty="0" smtClean="0">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It also enables precise targeting of the population to occur and the development of methods suitable to the measurable and perceived needs of these locations. </a:t>
            </a:r>
            <a:endParaRPr kumimoji="0" lang="en-US"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push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49</a:t>
            </a:fld>
            <a:endParaRPr lang="en-US"/>
          </a:p>
        </p:txBody>
      </p:sp>
      <p:sp>
        <p:nvSpPr>
          <p:cNvPr id="88066" name="Rectangle 2"/>
          <p:cNvSpPr>
            <a:spLocks noChangeArrowheads="1"/>
          </p:cNvSpPr>
          <p:nvPr/>
        </p:nvSpPr>
        <p:spPr bwMode="auto">
          <a:xfrm>
            <a:off x="395536" y="764704"/>
            <a:ext cx="4176464" cy="5256584"/>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algn="just" rtl="0"/>
            <a:r>
              <a:rPr lang="en-US" dirty="0" smtClean="0">
                <a:latin typeface="Times New Roman" pitchFamily="18" charset="0"/>
                <a:cs typeface="Times New Roman" pitchFamily="18" charset="0"/>
              </a:rPr>
              <a:t>Furthermore, a settings approach can </a:t>
            </a:r>
            <a:r>
              <a:rPr lang="en-US" dirty="0" err="1" smtClean="0">
                <a:latin typeface="Times New Roman" pitchFamily="18" charset="0"/>
                <a:cs typeface="Times New Roman" pitchFamily="18" charset="0"/>
              </a:rPr>
              <a:t>emphasise</a:t>
            </a:r>
            <a:r>
              <a:rPr lang="en-US" dirty="0" smtClean="0">
                <a:latin typeface="Times New Roman" pitchFamily="18" charset="0"/>
                <a:cs typeface="Times New Roman" pitchFamily="18" charset="0"/>
              </a:rPr>
              <a:t> changes in </a:t>
            </a:r>
            <a:r>
              <a:rPr lang="en-US" dirty="0" err="1" smtClean="0">
                <a:latin typeface="Times New Roman" pitchFamily="18" charset="0"/>
                <a:cs typeface="Times New Roman" pitchFamily="18" charset="0"/>
              </a:rPr>
              <a:t>organisations</a:t>
            </a:r>
            <a:r>
              <a:rPr lang="en-US" dirty="0" smtClean="0">
                <a:latin typeface="Times New Roman" pitchFamily="18" charset="0"/>
                <a:cs typeface="Times New Roman" pitchFamily="18" charset="0"/>
              </a:rPr>
              <a:t> which support individual changes (</a:t>
            </a:r>
            <a:r>
              <a:rPr lang="en-US" dirty="0" err="1" smtClean="0">
                <a:latin typeface="Times New Roman" pitchFamily="18" charset="0"/>
                <a:cs typeface="Times New Roman" pitchFamily="18" charset="0"/>
              </a:rPr>
              <a:t>Galbally</a:t>
            </a:r>
            <a:r>
              <a:rPr lang="en-US" dirty="0" smtClean="0">
                <a:latin typeface="Times New Roman" pitchFamily="18" charset="0"/>
                <a:cs typeface="Times New Roman" pitchFamily="18" charset="0"/>
              </a:rPr>
              <a:t>, 1992). Such an example is policy development at the </a:t>
            </a:r>
            <a:r>
              <a:rPr lang="en-US" dirty="0" err="1" smtClean="0">
                <a:latin typeface="Times New Roman" pitchFamily="18" charset="0"/>
                <a:cs typeface="Times New Roman" pitchFamily="18" charset="0"/>
              </a:rPr>
              <a:t>organisational</a:t>
            </a:r>
            <a:r>
              <a:rPr lang="en-US" dirty="0" smtClean="0">
                <a:latin typeface="Times New Roman" pitchFamily="18" charset="0"/>
                <a:cs typeface="Times New Roman" pitchFamily="18" charset="0"/>
              </a:rPr>
              <a:t> level that commits the organization to practices which support healthy eating, such as healthy food services or nutrition information services. </a:t>
            </a:r>
          </a:p>
          <a:p>
            <a:pPr algn="just" rtl="0"/>
            <a:r>
              <a:rPr lang="en-US" dirty="0" smtClean="0">
                <a:latin typeface="Times New Roman" pitchFamily="18" charset="0"/>
                <a:cs typeface="Times New Roman" pitchFamily="18" charset="0"/>
              </a:rPr>
              <a:t>Settings for reaching the whole population can include primary health care services, general practitioners, community health services, families, villages and local communities, schools, day care services, work places, recreation settings - social </a:t>
            </a:r>
            <a:r>
              <a:rPr lang="en-US" dirty="0" err="1" smtClean="0">
                <a:latin typeface="Times New Roman" pitchFamily="18" charset="0"/>
                <a:cs typeface="Times New Roman" pitchFamily="18" charset="0"/>
              </a:rPr>
              <a:t>organisations</a:t>
            </a:r>
            <a:r>
              <a:rPr lang="en-US" dirty="0" smtClean="0">
                <a:latin typeface="Times New Roman" pitchFamily="18" charset="0"/>
                <a:cs typeface="Times New Roman" pitchFamily="18" charset="0"/>
              </a:rPr>
              <a:t>, arts, cultural and sporting groups, retail and commercial settings - street vendors, cafeterias, and food shops.</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0113" name="Rectangle 1"/>
          <p:cNvSpPr>
            <a:spLocks noChangeArrowheads="1"/>
          </p:cNvSpPr>
          <p:nvPr/>
        </p:nvSpPr>
        <p:spPr bwMode="auto">
          <a:xfrm>
            <a:off x="4788024" y="801723"/>
            <a:ext cx="4032448" cy="501675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Working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 a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variety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of settings and with a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variety</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of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organisations</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requires collaboration and negotiation and the cultivation of long-term relationships across sectors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Glanz</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&amp; Mullis, 1988). In each case, a strategic assessment of possible areas of mutual benefit and the strategic use of influence measures become the mechanisms for attempting to bring about change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Sindall</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1993). Despite the extensive rhetoric about inter-</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sectoral</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co-operation, little theory or documentation exists to guide nutrition practitioners. </a:t>
            </a:r>
            <a:endParaRPr kumimoji="0" lang="en-US"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Rectangle 1"/>
          <p:cNvSpPr>
            <a:spLocks noChangeArrowheads="1"/>
          </p:cNvSpPr>
          <p:nvPr/>
        </p:nvSpPr>
        <p:spPr bwMode="auto">
          <a:xfrm>
            <a:off x="2843808" y="96308"/>
            <a:ext cx="3345147" cy="52322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dirty="0" smtClean="0">
                <a:latin typeface="Arial Black" pitchFamily="34" charset="0"/>
                <a:ea typeface="Times New Roman" pitchFamily="18" charset="0"/>
              </a:rPr>
              <a:t>NE Settings and Sectors </a:t>
            </a:r>
            <a:endParaRPr kumimoji="0" lang="en-US" sz="2800" b="0" u="none" strike="noStrike" cap="none" normalizeH="0" baseline="0" dirty="0" smtClean="0">
              <a:ln>
                <a:noFill/>
              </a:ln>
              <a:solidFill>
                <a:schemeClr val="tx1"/>
              </a:solidFill>
              <a:effectLst/>
              <a:latin typeface="Arial Black" pitchFamily="34" charset="0"/>
            </a:endParaRPr>
          </a:p>
        </p:txBody>
      </p:sp>
    </p:spTree>
  </p:cSld>
  <p:clrMapOvr>
    <a:masterClrMapping/>
  </p:clrMapOvr>
  <p:transition>
    <p:push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3"/>
          <p:cNvSpPr>
            <a:spLocks noGrp="1"/>
          </p:cNvSpPr>
          <p:nvPr>
            <p:ph type="dt" sz="quarter" idx="10"/>
          </p:nvPr>
        </p:nvSpPr>
        <p:spPr>
          <a:xfrm>
            <a:off x="46112" y="6525344"/>
            <a:ext cx="1141512" cy="288032"/>
          </a:xfrm>
        </p:spPr>
        <p:txBody>
          <a:bodyPr/>
          <a:lstStyle/>
          <a:p>
            <a:pPr>
              <a:defRPr/>
            </a:pPr>
            <a:r>
              <a:rPr lang="ar-SA" dirty="0" smtClean="0"/>
              <a:t>CHS465</a:t>
            </a:r>
            <a:endParaRPr lang="en-US" dirty="0"/>
          </a:p>
        </p:txBody>
      </p:sp>
      <p:sp>
        <p:nvSpPr>
          <p:cNvPr id="6" name="عنصر نائب للتذييل 4"/>
          <p:cNvSpPr>
            <a:spLocks noGrp="1"/>
          </p:cNvSpPr>
          <p:nvPr>
            <p:ph type="ftr" sz="quarter" idx="11"/>
          </p:nvPr>
        </p:nvSpPr>
        <p:spPr>
          <a:xfrm>
            <a:off x="2972544" y="6453336"/>
            <a:ext cx="2895600" cy="280119"/>
          </a:xfrm>
        </p:spPr>
        <p:txBody>
          <a:bodyPr/>
          <a:lstStyle/>
          <a:p>
            <a:pPr>
              <a:defRPr/>
            </a:pPr>
            <a:r>
              <a:rPr lang="en-US" smtClean="0"/>
              <a:t>JOHALI NutHE2015</a:t>
            </a:r>
            <a:endParaRPr lang="en-US" dirty="0"/>
          </a:p>
        </p:txBody>
      </p:sp>
      <p:sp>
        <p:nvSpPr>
          <p:cNvPr id="7" name="عنصر نائب لرقم الشريحة 5"/>
          <p:cNvSpPr>
            <a:spLocks noGrp="1"/>
          </p:cNvSpPr>
          <p:nvPr>
            <p:ph type="sldNum" sz="quarter" idx="12"/>
          </p:nvPr>
        </p:nvSpPr>
        <p:spPr>
          <a:xfrm>
            <a:off x="7134671" y="6525344"/>
            <a:ext cx="1901825" cy="288032"/>
          </a:xfrm>
        </p:spPr>
        <p:txBody>
          <a:bodyPr/>
          <a:lstStyle/>
          <a:p>
            <a:pPr>
              <a:defRPr/>
            </a:pPr>
            <a:fld id="{5C735FC1-5124-49F7-B344-62A5AEFA74D0}" type="slidenum">
              <a:rPr lang="ar-SA"/>
              <a:pPr>
                <a:defRPr/>
              </a:pPr>
              <a:t>5</a:t>
            </a:fld>
            <a:endParaRPr lang="en-US"/>
          </a:p>
        </p:txBody>
      </p:sp>
      <p:sp>
        <p:nvSpPr>
          <p:cNvPr id="176130" name="Rectangle 2"/>
          <p:cNvSpPr>
            <a:spLocks noGrp="1" noRot="1" noChangeArrowheads="1"/>
          </p:cNvSpPr>
          <p:nvPr>
            <p:ph type="title"/>
          </p:nvPr>
        </p:nvSpPr>
        <p:spPr>
          <a:xfrm>
            <a:off x="1187450" y="116632"/>
            <a:ext cx="6912942" cy="381000"/>
          </a:xfrm>
        </p:spPr>
        <p:style>
          <a:lnRef idx="2">
            <a:schemeClr val="accent2"/>
          </a:lnRef>
          <a:fillRef idx="1">
            <a:schemeClr val="lt1"/>
          </a:fillRef>
          <a:effectRef idx="0">
            <a:schemeClr val="accent2"/>
          </a:effectRef>
          <a:fontRef idx="minor">
            <a:schemeClr val="dk1"/>
          </a:fontRef>
        </p:style>
        <p:txBody>
          <a:bodyPr/>
          <a:lstStyle/>
          <a:p>
            <a:pPr rtl="0" eaLnBrk="1" hangingPunct="1">
              <a:defRPr/>
            </a:pPr>
            <a:r>
              <a:rPr lang="en-US" sz="1800" i="1" dirty="0" smtClean="0">
                <a:latin typeface="Bodoni MT Black" pitchFamily="18" charset="0"/>
              </a:rPr>
              <a:t>Course Teaching and Learning Objectives &amp; Outcomes </a:t>
            </a:r>
            <a:endParaRPr lang="en-US" sz="1800" b="0" i="1" dirty="0" smtClean="0"/>
          </a:p>
        </p:txBody>
      </p:sp>
      <p:sp>
        <p:nvSpPr>
          <p:cNvPr id="176131" name="Rectangle 3"/>
          <p:cNvSpPr>
            <a:spLocks noGrp="1" noRot="1" noChangeArrowheads="1"/>
          </p:cNvSpPr>
          <p:nvPr>
            <p:ph type="body" idx="1"/>
          </p:nvPr>
        </p:nvSpPr>
        <p:spPr>
          <a:xfrm>
            <a:off x="539552" y="692696"/>
            <a:ext cx="8064127" cy="5184576"/>
          </a:xfrm>
        </p:spPr>
        <p:style>
          <a:lnRef idx="2">
            <a:schemeClr val="accent2"/>
          </a:lnRef>
          <a:fillRef idx="1">
            <a:schemeClr val="lt1"/>
          </a:fillRef>
          <a:effectRef idx="0">
            <a:schemeClr val="accent2"/>
          </a:effectRef>
          <a:fontRef idx="minor">
            <a:schemeClr val="dk1"/>
          </a:fontRef>
        </p:style>
        <p:txBody>
          <a:bodyPr/>
          <a:lstStyle/>
          <a:p>
            <a:pPr algn="just" rtl="0">
              <a:buNone/>
            </a:pPr>
            <a:r>
              <a:rPr lang="en-US" sz="2000" b="1" i="1" dirty="0" smtClean="0"/>
              <a:t>At the end of the course the student will be able to:</a:t>
            </a:r>
          </a:p>
          <a:p>
            <a:pPr algn="just" rtl="0">
              <a:buNone/>
            </a:pPr>
            <a:r>
              <a:rPr lang="en-US" sz="2000" dirty="0" smtClean="0"/>
              <a:t> </a:t>
            </a:r>
          </a:p>
          <a:p>
            <a:pPr lvl="0" algn="just" rtl="0"/>
            <a:r>
              <a:rPr lang="en-US" sz="2000" dirty="0" smtClean="0"/>
              <a:t>Define nutrition health education and its historical roots </a:t>
            </a:r>
          </a:p>
          <a:p>
            <a:pPr lvl="0" algn="just" rtl="0"/>
            <a:endParaRPr lang="en-US" sz="1200" dirty="0" smtClean="0"/>
          </a:p>
          <a:p>
            <a:pPr lvl="0" algn="just" rtl="0"/>
            <a:r>
              <a:rPr lang="en-US" sz="2000" dirty="0" smtClean="0"/>
              <a:t>Explain effect of nutrition education on promoting health.</a:t>
            </a:r>
          </a:p>
          <a:p>
            <a:pPr lvl="0" algn="just" rtl="0">
              <a:buNone/>
            </a:pPr>
            <a:endParaRPr lang="en-US" sz="1200" dirty="0" smtClean="0"/>
          </a:p>
          <a:p>
            <a:pPr lvl="0" algn="just" rtl="0"/>
            <a:r>
              <a:rPr lang="en-US" sz="2000" dirty="0" smtClean="0"/>
              <a:t>Identify educational methods targeted to change individual, group and community unhealthy nutritional behaviors and habits.</a:t>
            </a:r>
          </a:p>
          <a:p>
            <a:pPr lvl="0" algn="just" rtl="0">
              <a:buNone/>
            </a:pPr>
            <a:endParaRPr lang="en-US" sz="1100" dirty="0" smtClean="0"/>
          </a:p>
          <a:p>
            <a:pPr lvl="0" algn="just" rtl="0"/>
            <a:r>
              <a:rPr lang="en-US" sz="2000" dirty="0" smtClean="0"/>
              <a:t>Recognize the effect of mass media on eating habits and nutrition education.</a:t>
            </a:r>
          </a:p>
          <a:p>
            <a:pPr lvl="0" algn="just" rtl="0">
              <a:buNone/>
            </a:pPr>
            <a:endParaRPr lang="en-US" sz="1100" dirty="0" smtClean="0"/>
          </a:p>
          <a:p>
            <a:pPr lvl="0" algn="just" rtl="0"/>
            <a:r>
              <a:rPr lang="en-US" sz="2000" dirty="0" smtClean="0"/>
              <a:t>Explain the nutritional basics during pregnancy and lactation, infancy, childhood, adolescence, and most common diseases in KSA: diabetes, hypertension, obesity, heart disease. anorexia nervosa, Alzheimer,… etc.</a:t>
            </a:r>
          </a:p>
          <a:p>
            <a:pPr algn="just" rtl="0">
              <a:buNone/>
            </a:pPr>
            <a:endParaRPr lang="en-US" sz="2000" b="1" i="1" dirty="0" smtClean="0"/>
          </a:p>
          <a:p>
            <a:pPr algn="just" rtl="0">
              <a:buNone/>
            </a:pPr>
            <a:endParaRPr lang="en-US" sz="2000" i="1" dirty="0" smtClean="0"/>
          </a:p>
        </p:txBody>
      </p:sp>
      <p:sp>
        <p:nvSpPr>
          <p:cNvPr id="178177" name="Rectangle 1"/>
          <p:cNvSpPr>
            <a:spLocks noChangeArrowheads="1"/>
          </p:cNvSpPr>
          <p:nvPr/>
        </p:nvSpPr>
        <p:spPr bwMode="auto">
          <a:xfrm>
            <a:off x="2627784" y="5903694"/>
            <a:ext cx="3539752" cy="26161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err="1" smtClean="0">
                <a:ln>
                  <a:noFill/>
                </a:ln>
                <a:solidFill>
                  <a:srgbClr val="000000"/>
                </a:solidFill>
                <a:effectLst/>
                <a:latin typeface="TimesNewRoman"/>
                <a:ea typeface="Calibri" pitchFamily="34" charset="0"/>
                <a:cs typeface="Arial" pitchFamily="34" charset="0"/>
              </a:rPr>
              <a:t>Souce</a:t>
            </a:r>
            <a:r>
              <a:rPr kumimoji="0" lang="en-US" sz="1100" b="0" i="0" u="none" strike="noStrike" cap="none" normalizeH="0" baseline="0" dirty="0" smtClean="0">
                <a:ln>
                  <a:noFill/>
                </a:ln>
                <a:solidFill>
                  <a:srgbClr val="000000"/>
                </a:solidFill>
                <a:effectLst/>
                <a:latin typeface="TimesNewRoman"/>
                <a:ea typeface="Calibri" pitchFamily="34" charset="0"/>
                <a:cs typeface="Arial" pitchFamily="34" charset="0"/>
              </a:rPr>
              <a:t> : CHS 465 CHS Quality Committee Syllabus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1115616" y="6237312"/>
            <a:ext cx="6858000" cy="25391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050" dirty="0" smtClean="0">
                <a:solidFill>
                  <a:schemeClr val="bg2">
                    <a:lumMod val="75000"/>
                  </a:schemeClr>
                </a:solidFill>
                <a:hlinkClick r:id="rId2"/>
              </a:rPr>
              <a:t>http://colleges.ksu.edu.sa/AppliedMedicalSciences/CommunityHealthSciences/Documents/CHHE[1].pdf</a:t>
            </a:r>
            <a:r>
              <a:rPr lang="en-US" sz="1050" dirty="0" smtClean="0">
                <a:solidFill>
                  <a:schemeClr val="bg2">
                    <a:lumMod val="75000"/>
                  </a:schemeClr>
                </a:solidFill>
              </a:rPr>
              <a:t> </a:t>
            </a:r>
            <a:endParaRPr lang="en-US" sz="1050" dirty="0">
              <a:solidFill>
                <a:schemeClr val="bg2">
                  <a:lumMod val="75000"/>
                </a:schemeClr>
              </a:solidFill>
            </a:endParaRPr>
          </a:p>
        </p:txBody>
      </p:sp>
    </p:spTree>
  </p:cSld>
  <p:clrMapOvr>
    <a:masterClrMapping/>
  </p:clrMapOvr>
  <p:transition>
    <p:push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50</a:t>
            </a:fld>
            <a:endParaRPr lang="en-US"/>
          </a:p>
        </p:txBody>
      </p:sp>
      <p:sp>
        <p:nvSpPr>
          <p:cNvPr id="7" name="Rectangle 2"/>
          <p:cNvSpPr>
            <a:spLocks noChangeArrowheads="1"/>
          </p:cNvSpPr>
          <p:nvPr/>
        </p:nvSpPr>
        <p:spPr bwMode="auto">
          <a:xfrm>
            <a:off x="899592" y="2185120"/>
            <a:ext cx="7272808" cy="1815882"/>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algn="ctr" rtl="0"/>
            <a:r>
              <a:rPr lang="en-US" sz="2000" b="1" dirty="0" err="1" smtClean="0">
                <a:latin typeface="+mj-lt"/>
              </a:rPr>
              <a:t>NutHE</a:t>
            </a:r>
            <a:r>
              <a:rPr lang="en-US" sz="2000" b="1" dirty="0" smtClean="0">
                <a:latin typeface="+mj-lt"/>
              </a:rPr>
              <a:t> </a:t>
            </a:r>
          </a:p>
          <a:p>
            <a:pPr algn="ctr" rtl="0"/>
            <a:endParaRPr lang="en-US" sz="2000" b="1" dirty="0" smtClean="0">
              <a:latin typeface="+mj-lt"/>
            </a:endParaRPr>
          </a:p>
          <a:p>
            <a:pPr algn="ctr" rtl="0"/>
            <a:r>
              <a:rPr lang="en-US" sz="2400" b="1" dirty="0" smtClean="0">
                <a:latin typeface="+mj-lt"/>
              </a:rPr>
              <a:t>Education and Communication </a:t>
            </a:r>
          </a:p>
          <a:p>
            <a:pPr algn="ctr" rtl="0"/>
            <a:endParaRPr lang="en-US" sz="2400" b="1" dirty="0" smtClean="0">
              <a:latin typeface="+mj-lt"/>
            </a:endParaRPr>
          </a:p>
          <a:p>
            <a:pPr algn="ctr" rtl="0"/>
            <a:r>
              <a:rPr lang="en-US" sz="2400" b="1" dirty="0" smtClean="0">
                <a:latin typeface="+mj-lt"/>
              </a:rPr>
              <a:t>Approaches- Strategies and Methods</a:t>
            </a:r>
          </a:p>
        </p:txBody>
      </p:sp>
      <p:sp>
        <p:nvSpPr>
          <p:cNvPr id="8" name="مستطيل 7"/>
          <p:cNvSpPr/>
          <p:nvPr/>
        </p:nvSpPr>
        <p:spPr>
          <a:xfrm>
            <a:off x="2339752" y="5085184"/>
            <a:ext cx="4108882" cy="369332"/>
          </a:xfrm>
          <a:prstGeom prst="rect">
            <a:avLst/>
          </a:prstGeom>
        </p:spPr>
        <p:txBody>
          <a:bodyPr wrap="none">
            <a:spAutoFit/>
          </a:bodyPr>
          <a:lstStyle/>
          <a:p>
            <a:r>
              <a:rPr lang="en-US" b="1" dirty="0" smtClean="0"/>
              <a:t>The Communication Process Video </a:t>
            </a:r>
            <a:endParaRPr lang="en-US" dirty="0"/>
          </a:p>
        </p:txBody>
      </p:sp>
      <p:sp>
        <p:nvSpPr>
          <p:cNvPr id="9" name="مستطيل 8"/>
          <p:cNvSpPr/>
          <p:nvPr/>
        </p:nvSpPr>
        <p:spPr>
          <a:xfrm>
            <a:off x="1259632" y="5661248"/>
            <a:ext cx="6858000" cy="30777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sz="1400" dirty="0" smtClean="0">
                <a:hlinkClick r:id="rId2"/>
              </a:rPr>
              <a:t>http://education-portal.com/academy/lesson/the-communication-process.html#lesson</a:t>
            </a:r>
            <a:r>
              <a:rPr lang="en-US" sz="1400" dirty="0" smtClean="0"/>
              <a:t>  </a:t>
            </a:r>
            <a:endParaRPr lang="en-US" sz="1400" dirty="0"/>
          </a:p>
        </p:txBody>
      </p:sp>
    </p:spTree>
  </p:cSld>
  <p:clrMapOvr>
    <a:masterClrMapping/>
  </p:clrMapOvr>
  <p:transition>
    <p:push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51</a:t>
            </a:fld>
            <a:endParaRPr lang="en-US"/>
          </a:p>
        </p:txBody>
      </p:sp>
      <p:sp>
        <p:nvSpPr>
          <p:cNvPr id="88065" name="Rectangle 1"/>
          <p:cNvSpPr>
            <a:spLocks noChangeArrowheads="1"/>
          </p:cNvSpPr>
          <p:nvPr/>
        </p:nvSpPr>
        <p:spPr bwMode="auto">
          <a:xfrm>
            <a:off x="2843808" y="-35515"/>
            <a:ext cx="3800941" cy="800219"/>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dirty="0" smtClean="0">
                <a:latin typeface="Arial Black" pitchFamily="34" charset="0"/>
                <a:ea typeface="Times New Roman" pitchFamily="18" charset="0"/>
              </a:rPr>
              <a:t>NE  </a:t>
            </a:r>
          </a:p>
          <a:p>
            <a:pPr marL="0" marR="0" lvl="0" indent="0" algn="ctr" defTabSz="914400" rtl="0" eaLnBrk="1" fontAlgn="base" latinLnBrk="0" hangingPunct="1">
              <a:lnSpc>
                <a:spcPct val="100000"/>
              </a:lnSpc>
              <a:spcBef>
                <a:spcPct val="0"/>
              </a:spcBef>
              <a:spcAft>
                <a:spcPct val="0"/>
              </a:spcAft>
              <a:buClrTx/>
              <a:buSzTx/>
              <a:buFontTx/>
              <a:buNone/>
              <a:tabLst/>
            </a:pPr>
            <a:r>
              <a:rPr lang="en-US" dirty="0" smtClean="0">
                <a:latin typeface="Arial Black" pitchFamily="34" charset="0"/>
                <a:ea typeface="Times New Roman" pitchFamily="18" charset="0"/>
              </a:rPr>
              <a:t>Communication Methods </a:t>
            </a:r>
            <a:r>
              <a:rPr kumimoji="0" lang="en-US" b="0" u="none" strike="noStrike" cap="none" normalizeH="0" baseline="0" dirty="0" smtClean="0">
                <a:ln>
                  <a:noFill/>
                </a:ln>
                <a:solidFill>
                  <a:schemeClr val="tx1"/>
                </a:solidFill>
                <a:effectLst/>
                <a:latin typeface="Arial Black" pitchFamily="34" charset="0"/>
                <a:ea typeface="Times New Roman" pitchFamily="18" charset="0"/>
              </a:rPr>
              <a:t> </a:t>
            </a:r>
            <a:endParaRPr kumimoji="0" lang="en-US" sz="2800" b="0" u="none" strike="noStrike" cap="none" normalizeH="0" baseline="0" dirty="0" smtClean="0">
              <a:ln>
                <a:noFill/>
              </a:ln>
              <a:solidFill>
                <a:schemeClr val="tx1"/>
              </a:solidFill>
              <a:effectLst/>
              <a:latin typeface="Arial Black" pitchFamily="34" charset="0"/>
            </a:endParaRPr>
          </a:p>
        </p:txBody>
      </p:sp>
      <p:sp>
        <p:nvSpPr>
          <p:cNvPr id="88066" name="Rectangle 2"/>
          <p:cNvSpPr>
            <a:spLocks noChangeArrowheads="1"/>
          </p:cNvSpPr>
          <p:nvPr/>
        </p:nvSpPr>
        <p:spPr bwMode="auto">
          <a:xfrm>
            <a:off x="1763688" y="764704"/>
            <a:ext cx="5760640" cy="369332"/>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algn="ctr" rtl="0"/>
            <a:r>
              <a:rPr lang="en-US" b="1" dirty="0" smtClean="0"/>
              <a:t>Education and communication methods:</a:t>
            </a:r>
          </a:p>
        </p:txBody>
      </p:sp>
      <p:sp>
        <p:nvSpPr>
          <p:cNvPr id="8" name="مستطيل 7"/>
          <p:cNvSpPr/>
          <p:nvPr/>
        </p:nvSpPr>
        <p:spPr>
          <a:xfrm>
            <a:off x="4427984" y="1340768"/>
            <a:ext cx="4572000" cy="5016758"/>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sz="2000" dirty="0" smtClean="0"/>
              <a:t>In the widely used Precede model this takes the form of identifying the predisposing factors (knowledge, beliefs, values, attitudes, confidence) that provide the rationale or motivation for the </a:t>
            </a:r>
            <a:r>
              <a:rPr lang="en-US" sz="2000" dirty="0" err="1" smtClean="0"/>
              <a:t>behaviour</a:t>
            </a:r>
            <a:r>
              <a:rPr lang="en-US" sz="2000" dirty="0" smtClean="0"/>
              <a:t>; the enabling factors (skills, resources) and the reinforcing factors (family, peers, teachers, etc.) which reward or contribute to the persistence of </a:t>
            </a:r>
            <a:r>
              <a:rPr lang="en-US" sz="2000" dirty="0" err="1" smtClean="0"/>
              <a:t>behaviour</a:t>
            </a:r>
            <a:r>
              <a:rPr lang="en-US" sz="2000" dirty="0" smtClean="0"/>
              <a:t> (Green, </a:t>
            </a:r>
            <a:r>
              <a:rPr lang="en-US" sz="2000" dirty="0" err="1" smtClean="0"/>
              <a:t>Kreuter</a:t>
            </a:r>
            <a:r>
              <a:rPr lang="en-US" sz="2000" dirty="0" smtClean="0"/>
              <a:t>, 1991). </a:t>
            </a:r>
          </a:p>
          <a:p>
            <a:pPr algn="just" rtl="0"/>
            <a:endParaRPr lang="en-US" sz="2000" dirty="0" smtClean="0"/>
          </a:p>
          <a:p>
            <a:pPr algn="just" rtl="0"/>
            <a:r>
              <a:rPr lang="en-US" sz="2000" dirty="0" smtClean="0"/>
              <a:t>This is the kind of information that provides the basis for planning the education and communication methods to be used. </a:t>
            </a:r>
          </a:p>
        </p:txBody>
      </p:sp>
      <p:sp>
        <p:nvSpPr>
          <p:cNvPr id="9" name="مستطيل 8"/>
          <p:cNvSpPr/>
          <p:nvPr/>
        </p:nvSpPr>
        <p:spPr>
          <a:xfrm>
            <a:off x="251520" y="1340768"/>
            <a:ext cx="4032448" cy="489364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sz="2400" dirty="0" smtClean="0"/>
              <a:t>Selection of educational methods should be based on what is appropriate for the target groups and the setting. </a:t>
            </a:r>
          </a:p>
          <a:p>
            <a:pPr algn="just" rtl="0"/>
            <a:endParaRPr lang="en-US" sz="2400" dirty="0" smtClean="0"/>
          </a:p>
          <a:p>
            <a:pPr algn="just" rtl="0"/>
            <a:r>
              <a:rPr lang="en-US" sz="2400" dirty="0" smtClean="0"/>
              <a:t>An analysis of the determinants of the nutrition </a:t>
            </a:r>
            <a:r>
              <a:rPr lang="en-US" sz="2400" dirty="0" err="1" smtClean="0"/>
              <a:t>behaviour</a:t>
            </a:r>
            <a:r>
              <a:rPr lang="en-US" sz="2400" dirty="0" smtClean="0"/>
              <a:t> of the target group, including the factors likely to influence </a:t>
            </a:r>
            <a:r>
              <a:rPr lang="en-US" sz="2400" dirty="0" err="1" smtClean="0"/>
              <a:t>behaviour</a:t>
            </a:r>
            <a:r>
              <a:rPr lang="en-US" sz="2400" dirty="0" smtClean="0"/>
              <a:t>, is the usual starting point (</a:t>
            </a:r>
            <a:r>
              <a:rPr lang="en-US" sz="2400" dirty="0" err="1" smtClean="0"/>
              <a:t>Andrian</a:t>
            </a:r>
            <a:r>
              <a:rPr lang="en-US" sz="2400" dirty="0" smtClean="0"/>
              <a:t>, 1994). </a:t>
            </a:r>
          </a:p>
        </p:txBody>
      </p:sp>
    </p:spTree>
  </p:cSld>
  <p:clrMapOvr>
    <a:masterClrMapping/>
  </p:clrMapOvr>
  <p:transition>
    <p:push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52</a:t>
            </a:fld>
            <a:endParaRPr lang="en-US"/>
          </a:p>
        </p:txBody>
      </p:sp>
      <p:sp>
        <p:nvSpPr>
          <p:cNvPr id="88065" name="Rectangle 1"/>
          <p:cNvSpPr>
            <a:spLocks noChangeArrowheads="1"/>
          </p:cNvSpPr>
          <p:nvPr/>
        </p:nvSpPr>
        <p:spPr bwMode="auto">
          <a:xfrm>
            <a:off x="2555776" y="-35515"/>
            <a:ext cx="3800941" cy="800219"/>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dirty="0" smtClean="0">
                <a:latin typeface="Arial Black" pitchFamily="34" charset="0"/>
                <a:ea typeface="Times New Roman" pitchFamily="18" charset="0"/>
              </a:rPr>
              <a:t>NE  </a:t>
            </a:r>
          </a:p>
          <a:p>
            <a:pPr marL="0" marR="0" lvl="0" indent="0" algn="ctr" defTabSz="914400" rtl="0" eaLnBrk="1" fontAlgn="base" latinLnBrk="0" hangingPunct="1">
              <a:lnSpc>
                <a:spcPct val="100000"/>
              </a:lnSpc>
              <a:spcBef>
                <a:spcPct val="0"/>
              </a:spcBef>
              <a:spcAft>
                <a:spcPct val="0"/>
              </a:spcAft>
              <a:buClrTx/>
              <a:buSzTx/>
              <a:buFontTx/>
              <a:buNone/>
              <a:tabLst/>
            </a:pPr>
            <a:r>
              <a:rPr lang="en-US" dirty="0" smtClean="0">
                <a:latin typeface="Arial Black" pitchFamily="34" charset="0"/>
                <a:ea typeface="Times New Roman" pitchFamily="18" charset="0"/>
              </a:rPr>
              <a:t>Communication Methods </a:t>
            </a:r>
            <a:r>
              <a:rPr kumimoji="0" lang="en-US" b="0" u="none" strike="noStrike" cap="none" normalizeH="0" baseline="0" dirty="0" smtClean="0">
                <a:ln>
                  <a:noFill/>
                </a:ln>
                <a:solidFill>
                  <a:schemeClr val="tx1"/>
                </a:solidFill>
                <a:effectLst/>
                <a:latin typeface="Arial Black" pitchFamily="34" charset="0"/>
                <a:ea typeface="Times New Roman" pitchFamily="18" charset="0"/>
              </a:rPr>
              <a:t> </a:t>
            </a:r>
            <a:endParaRPr kumimoji="0" lang="en-US" sz="2800" b="0" u="none" strike="noStrike" cap="none" normalizeH="0" baseline="0" dirty="0" smtClean="0">
              <a:ln>
                <a:noFill/>
              </a:ln>
              <a:solidFill>
                <a:schemeClr val="tx1"/>
              </a:solidFill>
              <a:effectLst/>
              <a:latin typeface="Arial Black" pitchFamily="34" charset="0"/>
            </a:endParaRPr>
          </a:p>
        </p:txBody>
      </p:sp>
      <p:sp>
        <p:nvSpPr>
          <p:cNvPr id="90113" name="Rectangle 1"/>
          <p:cNvSpPr>
            <a:spLocks noChangeArrowheads="1"/>
          </p:cNvSpPr>
          <p:nvPr/>
        </p:nvSpPr>
        <p:spPr bwMode="auto">
          <a:xfrm>
            <a:off x="827584" y="1052736"/>
            <a:ext cx="7704856" cy="4770537"/>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algn="just" rtl="0"/>
            <a:r>
              <a:rPr lang="en-US" sz="2400" b="1" dirty="0" smtClean="0">
                <a:latin typeface="Times New Roman" pitchFamily="18" charset="0"/>
                <a:cs typeface="Times New Roman" pitchFamily="18" charset="0"/>
              </a:rPr>
              <a:t>Selection of channels</a:t>
            </a:r>
          </a:p>
          <a:p>
            <a:pPr algn="just" rtl="0"/>
            <a:r>
              <a:rPr lang="en-US" sz="2000" b="1" dirty="0" smtClean="0">
                <a:latin typeface="Times New Roman" pitchFamily="18" charset="0"/>
                <a:cs typeface="Times New Roman" pitchFamily="18" charset="0"/>
              </a:rPr>
              <a:t>Face-to-face education, </a:t>
            </a:r>
            <a:r>
              <a:rPr lang="en-US" sz="2000" dirty="0" smtClean="0">
                <a:latin typeface="Times New Roman" pitchFamily="18" charset="0"/>
                <a:cs typeface="Times New Roman" pitchFamily="18" charset="0"/>
              </a:rPr>
              <a:t>either in groups or on a one-to-one basis, has been the traditional approach to nutrition education. In recent years this approach has been seriously questioned, usually in the context of the relative merits of face-to-face versus mass media approaches. </a:t>
            </a:r>
          </a:p>
          <a:p>
            <a:pPr algn="just" rtl="0"/>
            <a:endParaRPr lang="en-US" sz="2000" dirty="0" smtClean="0">
              <a:latin typeface="Times New Roman" pitchFamily="18" charset="0"/>
              <a:cs typeface="Times New Roman" pitchFamily="18" charset="0"/>
            </a:endParaRPr>
          </a:p>
          <a:p>
            <a:pPr algn="just" rtl="0"/>
            <a:r>
              <a:rPr lang="en-US" sz="2000" dirty="0" smtClean="0">
                <a:latin typeface="Times New Roman" pitchFamily="18" charset="0"/>
                <a:cs typeface="Times New Roman" pitchFamily="18" charset="0"/>
              </a:rPr>
              <a:t>Nutrition education presents some unique challenges in the health education area. While the origin of all human </a:t>
            </a:r>
            <a:r>
              <a:rPr lang="en-US" sz="2000" dirty="0" err="1" smtClean="0">
                <a:latin typeface="Times New Roman" pitchFamily="18" charset="0"/>
                <a:cs typeface="Times New Roman" pitchFamily="18" charset="0"/>
              </a:rPr>
              <a:t>behaviours</a:t>
            </a:r>
            <a:r>
              <a:rPr lang="en-US" sz="2000" dirty="0" smtClean="0">
                <a:latin typeface="Times New Roman" pitchFamily="18" charset="0"/>
                <a:cs typeface="Times New Roman" pitchFamily="18" charset="0"/>
              </a:rPr>
              <a:t> is complex, nutrition education has the additional problem that good nutrition involves the capacity to discriminate among many different foods. </a:t>
            </a:r>
          </a:p>
          <a:p>
            <a:pPr algn="just" rtl="0"/>
            <a:endParaRPr lang="en-US" sz="2000" dirty="0" smtClean="0">
              <a:latin typeface="Times New Roman" pitchFamily="18" charset="0"/>
              <a:cs typeface="Times New Roman" pitchFamily="18" charset="0"/>
            </a:endParaRPr>
          </a:p>
          <a:p>
            <a:pPr algn="just" rtl="0"/>
            <a:r>
              <a:rPr lang="en-US" sz="2000" dirty="0" smtClean="0">
                <a:latin typeface="Times New Roman" pitchFamily="18" charset="0"/>
                <a:cs typeface="Times New Roman" pitchFamily="18" charset="0"/>
              </a:rPr>
              <a:t>It may be easier to identify a single substance (e.g. tobacco) as injurious to health, or to promote the benefits of a capsule or injection, than to provide the information required to make choices about a range of foods. </a:t>
            </a:r>
          </a:p>
          <a:p>
            <a:pPr algn="just" rtl="0"/>
            <a:endParaRPr lang="en-US" sz="2000" dirty="0" smtClean="0">
              <a:latin typeface="Times New Roman" pitchFamily="18" charset="0"/>
              <a:cs typeface="Times New Roman" pitchFamily="18" charset="0"/>
            </a:endParaRPr>
          </a:p>
        </p:txBody>
      </p:sp>
    </p:spTree>
  </p:cSld>
  <p:clrMapOvr>
    <a:masterClrMapping/>
  </p:clrMapOvr>
  <p:transition>
    <p:push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53</a:t>
            </a:fld>
            <a:endParaRPr lang="en-US"/>
          </a:p>
        </p:txBody>
      </p:sp>
      <p:sp>
        <p:nvSpPr>
          <p:cNvPr id="88066" name="Rectangle 2"/>
          <p:cNvSpPr>
            <a:spLocks noChangeArrowheads="1"/>
          </p:cNvSpPr>
          <p:nvPr/>
        </p:nvSpPr>
        <p:spPr bwMode="auto">
          <a:xfrm>
            <a:off x="323528" y="1268760"/>
            <a:ext cx="3816424" cy="3139321"/>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algn="just" rtl="0"/>
            <a:r>
              <a:rPr lang="en-US" dirty="0" smtClean="0"/>
              <a:t>Evaluations of nutrition education confirm that </a:t>
            </a:r>
            <a:r>
              <a:rPr lang="en-US" dirty="0" err="1" smtClean="0"/>
              <a:t>programmes</a:t>
            </a:r>
            <a:r>
              <a:rPr lang="en-US" dirty="0" smtClean="0"/>
              <a:t> which have an impact on </a:t>
            </a:r>
            <a:r>
              <a:rPr lang="en-US" dirty="0" err="1" smtClean="0"/>
              <a:t>behaviour</a:t>
            </a:r>
            <a:r>
              <a:rPr lang="en-US" dirty="0" smtClean="0"/>
              <a:t> (</a:t>
            </a:r>
            <a:r>
              <a:rPr lang="en-US" b="1" i="1" dirty="0" smtClean="0"/>
              <a:t>not just on knowledge and attitude</a:t>
            </a:r>
            <a:r>
              <a:rPr lang="en-US" dirty="0" smtClean="0"/>
              <a:t>) depend on </a:t>
            </a:r>
            <a:r>
              <a:rPr lang="en-US" b="1" i="1" dirty="0" smtClean="0"/>
              <a:t>social context and interpersonal interaction </a:t>
            </a:r>
            <a:r>
              <a:rPr lang="en-US" dirty="0" smtClean="0"/>
              <a:t>to provide participants with the opportunity to </a:t>
            </a:r>
            <a:r>
              <a:rPr lang="en-US" dirty="0" err="1" smtClean="0"/>
              <a:t>practise</a:t>
            </a:r>
            <a:r>
              <a:rPr lang="en-US" dirty="0" smtClean="0"/>
              <a:t> the new </a:t>
            </a:r>
            <a:r>
              <a:rPr lang="en-US" dirty="0" err="1" smtClean="0"/>
              <a:t>behaviours</a:t>
            </a:r>
            <a:r>
              <a:rPr lang="en-US" dirty="0" smtClean="0"/>
              <a:t> and learn to solve their own nutrition problems over time. </a:t>
            </a:r>
          </a:p>
          <a:p>
            <a:pPr algn="just" rtl="0"/>
            <a:endParaRPr lang="en-US" dirty="0" smtClean="0"/>
          </a:p>
        </p:txBody>
      </p:sp>
      <p:sp>
        <p:nvSpPr>
          <p:cNvPr id="90113" name="Rectangle 1"/>
          <p:cNvSpPr>
            <a:spLocks noChangeArrowheads="1"/>
          </p:cNvSpPr>
          <p:nvPr/>
        </p:nvSpPr>
        <p:spPr bwMode="auto">
          <a:xfrm>
            <a:off x="395536" y="5445224"/>
            <a:ext cx="8100392" cy="1200329"/>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algn="just" rtl="0"/>
            <a:r>
              <a:rPr lang="en-US" dirty="0" smtClean="0">
                <a:latin typeface="Times New Roman" pitchFamily="18" charset="0"/>
                <a:cs typeface="Times New Roman" pitchFamily="18" charset="0"/>
              </a:rPr>
              <a:t>In general, it is agreed that face-to-face strategies are </a:t>
            </a:r>
            <a:r>
              <a:rPr lang="en-US" b="1" dirty="0" smtClean="0">
                <a:latin typeface="Times New Roman" pitchFamily="18" charset="0"/>
                <a:cs typeface="Times New Roman" pitchFamily="18" charset="0"/>
              </a:rPr>
              <a:t>more likely to be effective </a:t>
            </a:r>
            <a:r>
              <a:rPr lang="en-US" dirty="0" smtClean="0">
                <a:latin typeface="Times New Roman" pitchFamily="18" charset="0"/>
                <a:cs typeface="Times New Roman" pitchFamily="18" charset="0"/>
              </a:rPr>
              <a:t>in changing </a:t>
            </a:r>
            <a:r>
              <a:rPr lang="en-US" dirty="0" err="1" smtClean="0">
                <a:latin typeface="Times New Roman" pitchFamily="18" charset="0"/>
                <a:cs typeface="Times New Roman" pitchFamily="18" charset="0"/>
              </a:rPr>
              <a:t>behaviour</a:t>
            </a:r>
            <a:r>
              <a:rPr lang="en-US" dirty="0" smtClean="0">
                <a:latin typeface="Times New Roman" pitchFamily="18" charset="0"/>
                <a:cs typeface="Times New Roman" pitchFamily="18" charset="0"/>
              </a:rPr>
              <a:t> than mass media </a:t>
            </a:r>
            <a:r>
              <a:rPr lang="en-US" dirty="0" err="1" smtClean="0">
                <a:latin typeface="Times New Roman" pitchFamily="18" charset="0"/>
                <a:cs typeface="Times New Roman" pitchFamily="18" charset="0"/>
              </a:rPr>
              <a:t>programmes</a:t>
            </a:r>
            <a:r>
              <a:rPr lang="en-US" dirty="0" smtClean="0">
                <a:latin typeface="Times New Roman" pitchFamily="18" charset="0"/>
                <a:cs typeface="Times New Roman" pitchFamily="18" charset="0"/>
              </a:rPr>
              <a:t>. Using the strategies synergistically seems to be best option in most situations. Table 1 </a:t>
            </a:r>
            <a:r>
              <a:rPr lang="en-US" dirty="0" err="1" smtClean="0">
                <a:latin typeface="Times New Roman" pitchFamily="18" charset="0"/>
                <a:cs typeface="Times New Roman" pitchFamily="18" charset="0"/>
              </a:rPr>
              <a:t>summarises</a:t>
            </a:r>
            <a:r>
              <a:rPr lang="en-US" dirty="0" smtClean="0">
                <a:latin typeface="Times New Roman" pitchFamily="18" charset="0"/>
                <a:cs typeface="Times New Roman" pitchFamily="18" charset="0"/>
              </a:rPr>
              <a:t> the complementary nature of the two approaches.</a:t>
            </a:r>
            <a:endParaRPr lang="en-US" dirty="0" smtClean="0">
              <a:solidFill>
                <a:schemeClr val="tx1"/>
              </a:solidFill>
              <a:latin typeface="Times New Roman" pitchFamily="18" charset="0"/>
              <a:cs typeface="Times New Roman" pitchFamily="18" charset="0"/>
            </a:endParaRPr>
          </a:p>
        </p:txBody>
      </p:sp>
      <p:sp>
        <p:nvSpPr>
          <p:cNvPr id="9" name="مستطيل 8"/>
          <p:cNvSpPr/>
          <p:nvPr/>
        </p:nvSpPr>
        <p:spPr>
          <a:xfrm>
            <a:off x="4427984" y="476672"/>
            <a:ext cx="4104456" cy="480131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dirty="0" smtClean="0"/>
              <a:t>Mass media strategies, on the other hand, are based on marketing and communication models which tend to </a:t>
            </a:r>
            <a:r>
              <a:rPr lang="en-US" b="1" dirty="0" smtClean="0"/>
              <a:t>deal with simple messages </a:t>
            </a:r>
            <a:r>
              <a:rPr lang="en-US" dirty="0" smtClean="0"/>
              <a:t>or a discrete food or </a:t>
            </a:r>
            <a:r>
              <a:rPr lang="en-US" dirty="0" err="1" smtClean="0"/>
              <a:t>behaviour</a:t>
            </a:r>
            <a:r>
              <a:rPr lang="en-US" dirty="0" smtClean="0"/>
              <a:t>. Nutrition education is </a:t>
            </a:r>
            <a:r>
              <a:rPr lang="en-US" b="1" i="1" dirty="0" smtClean="0"/>
              <a:t>rarely dealing with a single </a:t>
            </a:r>
            <a:r>
              <a:rPr lang="en-US" b="1" i="1" dirty="0" err="1" smtClean="0"/>
              <a:t>behaviour</a:t>
            </a:r>
            <a:r>
              <a:rPr lang="en-US" b="1" i="1" dirty="0" smtClean="0"/>
              <a:t> or single food. </a:t>
            </a:r>
            <a:r>
              <a:rPr lang="en-US" dirty="0" smtClean="0"/>
              <a:t>Nonetheless, mass media has been </a:t>
            </a:r>
            <a:r>
              <a:rPr lang="en-US" b="1" dirty="0" smtClean="0"/>
              <a:t>used effectively </a:t>
            </a:r>
            <a:r>
              <a:rPr lang="en-US" dirty="0" smtClean="0"/>
              <a:t>where this is the case, for example, </a:t>
            </a:r>
            <a:r>
              <a:rPr lang="en-US" b="1" i="1" dirty="0" smtClean="0"/>
              <a:t>encouraging</a:t>
            </a:r>
            <a:r>
              <a:rPr lang="en-US" dirty="0" smtClean="0"/>
              <a:t> the use of </a:t>
            </a:r>
            <a:r>
              <a:rPr lang="en-US" dirty="0" err="1" smtClean="0"/>
              <a:t>iodised</a:t>
            </a:r>
            <a:r>
              <a:rPr lang="en-US" dirty="0" smtClean="0"/>
              <a:t> salt. Using mass media has also been effective in raising community awareness of a nutrition problem, or most commonly as part of a multi-channel approach in which mass media supports other actions or face-to-face activities. </a:t>
            </a:r>
          </a:p>
        </p:txBody>
      </p:sp>
      <p:sp>
        <p:nvSpPr>
          <p:cNvPr id="10" name="Rectangle 1"/>
          <p:cNvSpPr>
            <a:spLocks noChangeArrowheads="1"/>
          </p:cNvSpPr>
          <p:nvPr/>
        </p:nvSpPr>
        <p:spPr bwMode="auto">
          <a:xfrm>
            <a:off x="0" y="0"/>
            <a:ext cx="3800941" cy="800219"/>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dirty="0" smtClean="0">
                <a:latin typeface="Arial Black" pitchFamily="34" charset="0"/>
                <a:ea typeface="Times New Roman" pitchFamily="18" charset="0"/>
              </a:rPr>
              <a:t>NE  </a:t>
            </a:r>
          </a:p>
          <a:p>
            <a:pPr marL="0" marR="0" lvl="0" indent="0" algn="ctr" defTabSz="914400" rtl="0" eaLnBrk="1" fontAlgn="base" latinLnBrk="0" hangingPunct="1">
              <a:lnSpc>
                <a:spcPct val="100000"/>
              </a:lnSpc>
              <a:spcBef>
                <a:spcPct val="0"/>
              </a:spcBef>
              <a:spcAft>
                <a:spcPct val="0"/>
              </a:spcAft>
              <a:buClrTx/>
              <a:buSzTx/>
              <a:buFontTx/>
              <a:buNone/>
              <a:tabLst/>
            </a:pPr>
            <a:r>
              <a:rPr lang="en-US" dirty="0" smtClean="0">
                <a:latin typeface="Arial Black" pitchFamily="34" charset="0"/>
                <a:ea typeface="Times New Roman" pitchFamily="18" charset="0"/>
              </a:rPr>
              <a:t>Communication Methods </a:t>
            </a:r>
            <a:r>
              <a:rPr kumimoji="0" lang="en-US" b="0" u="none" strike="noStrike" cap="none" normalizeH="0" baseline="0" dirty="0" smtClean="0">
                <a:ln>
                  <a:noFill/>
                </a:ln>
                <a:solidFill>
                  <a:schemeClr val="tx1"/>
                </a:solidFill>
                <a:effectLst/>
                <a:latin typeface="Arial Black" pitchFamily="34" charset="0"/>
                <a:ea typeface="Times New Roman" pitchFamily="18" charset="0"/>
              </a:rPr>
              <a:t> </a:t>
            </a:r>
            <a:endParaRPr kumimoji="0" lang="en-US" sz="2800" b="0" u="none" strike="noStrike" cap="none" normalizeH="0" baseline="0" dirty="0" smtClean="0">
              <a:ln>
                <a:noFill/>
              </a:ln>
              <a:solidFill>
                <a:schemeClr val="tx1"/>
              </a:solidFill>
              <a:effectLst/>
              <a:latin typeface="Arial Black" pitchFamily="34" charset="0"/>
            </a:endParaRPr>
          </a:p>
        </p:txBody>
      </p:sp>
    </p:spTree>
  </p:cSld>
  <p:clrMapOvr>
    <a:masterClrMapping/>
  </p:clrMapOvr>
  <p:transition>
    <p:push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a:xfrm>
            <a:off x="3347864" y="6533257"/>
            <a:ext cx="2895600" cy="280119"/>
          </a:xfrm>
        </p:spPr>
        <p:txBody>
          <a:bodyPr/>
          <a:lstStyle/>
          <a:p>
            <a:pPr>
              <a:defRPr/>
            </a:pPr>
            <a:r>
              <a:rPr lang="en-US" dirty="0" smtClean="0"/>
              <a:t>JOHALI NutHE2015</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54</a:t>
            </a:fld>
            <a:endParaRPr lang="en-US"/>
          </a:p>
        </p:txBody>
      </p:sp>
      <p:sp>
        <p:nvSpPr>
          <p:cNvPr id="10" name="Rectangle 1"/>
          <p:cNvSpPr>
            <a:spLocks noChangeArrowheads="1"/>
          </p:cNvSpPr>
          <p:nvPr/>
        </p:nvSpPr>
        <p:spPr bwMode="auto">
          <a:xfrm>
            <a:off x="2483768" y="0"/>
            <a:ext cx="3800941" cy="338554"/>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600" dirty="0" smtClean="0">
                <a:latin typeface="Arial Black" pitchFamily="34" charset="0"/>
                <a:ea typeface="Times New Roman" pitchFamily="18" charset="0"/>
              </a:rPr>
              <a:t>NE  Communication Methods </a:t>
            </a:r>
            <a:r>
              <a:rPr kumimoji="0" lang="en-US" sz="1600" b="0" u="none" strike="noStrike" cap="none" normalizeH="0" baseline="0" dirty="0" smtClean="0">
                <a:ln>
                  <a:noFill/>
                </a:ln>
                <a:solidFill>
                  <a:schemeClr val="tx1"/>
                </a:solidFill>
                <a:effectLst/>
                <a:latin typeface="Arial Black" pitchFamily="34" charset="0"/>
                <a:ea typeface="Times New Roman" pitchFamily="18" charset="0"/>
              </a:rPr>
              <a:t> </a:t>
            </a:r>
            <a:endParaRPr kumimoji="0" lang="en-US" sz="2400" b="0" u="none" strike="noStrike" cap="none" normalizeH="0" baseline="0" dirty="0" smtClean="0">
              <a:ln>
                <a:noFill/>
              </a:ln>
              <a:solidFill>
                <a:schemeClr val="tx1"/>
              </a:solidFill>
              <a:effectLst/>
              <a:latin typeface="Arial Black" pitchFamily="34" charset="0"/>
            </a:endParaRPr>
          </a:p>
        </p:txBody>
      </p:sp>
      <p:sp>
        <p:nvSpPr>
          <p:cNvPr id="91137" name="Rectangle 1"/>
          <p:cNvSpPr>
            <a:spLocks noChangeArrowheads="1"/>
          </p:cNvSpPr>
          <p:nvPr/>
        </p:nvSpPr>
        <p:spPr bwMode="auto">
          <a:xfrm>
            <a:off x="251520" y="332656"/>
            <a:ext cx="8892480" cy="338554"/>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1: Some relative advantages and disadvantages of face-to-face and mass media approaches</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11" name="جدول 10"/>
          <p:cNvGraphicFramePr>
            <a:graphicFrameLocks noGrp="1"/>
          </p:cNvGraphicFramePr>
          <p:nvPr/>
        </p:nvGraphicFramePr>
        <p:xfrm>
          <a:off x="683568" y="908720"/>
          <a:ext cx="8136904" cy="5184576"/>
        </p:xfrm>
        <a:graphic>
          <a:graphicData uri="http://schemas.openxmlformats.org/drawingml/2006/table">
            <a:tbl>
              <a:tblPr/>
              <a:tblGrid>
                <a:gridCol w="1701353"/>
                <a:gridCol w="3722932"/>
                <a:gridCol w="2712619"/>
              </a:tblGrid>
              <a:tr h="300704">
                <a:tc>
                  <a:txBody>
                    <a:bodyPr/>
                    <a:lstStyle/>
                    <a:p>
                      <a:pPr algn="ctr" rtl="0">
                        <a:lnSpc>
                          <a:spcPct val="115000"/>
                        </a:lnSpc>
                        <a:spcAft>
                          <a:spcPts val="1000"/>
                        </a:spcAft>
                      </a:pPr>
                      <a:r>
                        <a:rPr lang="en-US" sz="1800" b="1" i="1" dirty="0">
                          <a:latin typeface="Times New Roman" pitchFamily="18" charset="0"/>
                          <a:ea typeface="Times New Roman"/>
                          <a:cs typeface="Times New Roman" pitchFamily="18" charset="0"/>
                        </a:rPr>
                        <a:t>Approaches </a:t>
                      </a:r>
                      <a:endParaRPr lang="en-US" sz="1600" b="1" i="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0">
                        <a:lnSpc>
                          <a:spcPct val="115000"/>
                        </a:lnSpc>
                        <a:spcAft>
                          <a:spcPts val="1000"/>
                        </a:spcAft>
                      </a:pPr>
                      <a:r>
                        <a:rPr lang="en-US" sz="1800" b="1" i="1" dirty="0">
                          <a:latin typeface="Times New Roman" pitchFamily="18" charset="0"/>
                          <a:ea typeface="Times New Roman"/>
                          <a:cs typeface="Times New Roman" pitchFamily="18" charset="0"/>
                        </a:rPr>
                        <a:t>Advantages</a:t>
                      </a:r>
                      <a:endParaRPr lang="en-US" sz="1600" b="1" i="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0">
                        <a:lnSpc>
                          <a:spcPct val="115000"/>
                        </a:lnSpc>
                        <a:spcAft>
                          <a:spcPts val="1000"/>
                        </a:spcAft>
                      </a:pPr>
                      <a:r>
                        <a:rPr lang="en-US" sz="1800" b="1" i="1" dirty="0">
                          <a:latin typeface="Times New Roman" pitchFamily="18" charset="0"/>
                          <a:ea typeface="Times New Roman"/>
                          <a:cs typeface="Times New Roman" pitchFamily="18" charset="0"/>
                        </a:rPr>
                        <a:t>Disadvantages</a:t>
                      </a:r>
                      <a:endParaRPr lang="en-US" sz="1600" b="1" i="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r>
              <a:tr h="2262060">
                <a:tc>
                  <a:txBody>
                    <a:bodyPr/>
                    <a:lstStyle/>
                    <a:p>
                      <a:pPr algn="ctr" rtl="0">
                        <a:lnSpc>
                          <a:spcPct val="115000"/>
                        </a:lnSpc>
                        <a:spcAft>
                          <a:spcPts val="1000"/>
                        </a:spcAft>
                      </a:pPr>
                      <a:r>
                        <a:rPr lang="en-US" sz="1800" b="1" i="1" dirty="0">
                          <a:latin typeface="Times New Roman" pitchFamily="18" charset="0"/>
                          <a:ea typeface="Times New Roman"/>
                          <a:cs typeface="Times New Roman" pitchFamily="18" charset="0"/>
                        </a:rPr>
                        <a:t>Face-to-face</a:t>
                      </a:r>
                      <a:endParaRPr lang="en-US" sz="1600" b="1" i="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l" rtl="0">
                        <a:lnSpc>
                          <a:spcPct val="115000"/>
                        </a:lnSpc>
                        <a:spcAft>
                          <a:spcPts val="1000"/>
                        </a:spcAft>
                      </a:pPr>
                      <a:r>
                        <a:rPr lang="en-US" sz="1800" b="1" i="1">
                          <a:latin typeface="Times New Roman" pitchFamily="18" charset="0"/>
                          <a:ea typeface="Times New Roman"/>
                          <a:cs typeface="Times New Roman" pitchFamily="18" charset="0"/>
                        </a:rPr>
                        <a:t>· Interactive</a:t>
                      </a:r>
                      <a:br>
                        <a:rPr lang="en-US" sz="1800" b="1" i="1">
                          <a:latin typeface="Times New Roman" pitchFamily="18" charset="0"/>
                          <a:ea typeface="Times New Roman"/>
                          <a:cs typeface="Times New Roman" pitchFamily="18" charset="0"/>
                        </a:rPr>
                      </a:br>
                      <a:r>
                        <a:rPr lang="en-US" sz="1800" b="1" i="1">
                          <a:latin typeface="Times New Roman" pitchFamily="18" charset="0"/>
                          <a:ea typeface="Times New Roman"/>
                          <a:cs typeface="Times New Roman" pitchFamily="18" charset="0"/>
                        </a:rPr>
                        <a:t>· Reliable</a:t>
                      </a:r>
                      <a:br>
                        <a:rPr lang="en-US" sz="1800" b="1" i="1">
                          <a:latin typeface="Times New Roman" pitchFamily="18" charset="0"/>
                          <a:ea typeface="Times New Roman"/>
                          <a:cs typeface="Times New Roman" pitchFamily="18" charset="0"/>
                        </a:rPr>
                      </a:br>
                      <a:r>
                        <a:rPr lang="en-US" sz="1800" b="1" i="1">
                          <a:latin typeface="Times New Roman" pitchFamily="18" charset="0"/>
                          <a:ea typeface="Times New Roman"/>
                          <a:cs typeface="Times New Roman" pitchFamily="18" charset="0"/>
                        </a:rPr>
                        <a:t>· Provides social support</a:t>
                      </a:r>
                      <a:br>
                        <a:rPr lang="en-US" sz="1800" b="1" i="1">
                          <a:latin typeface="Times New Roman" pitchFamily="18" charset="0"/>
                          <a:ea typeface="Times New Roman"/>
                          <a:cs typeface="Times New Roman" pitchFamily="18" charset="0"/>
                        </a:rPr>
                      </a:br>
                      <a:r>
                        <a:rPr lang="en-US" sz="1800" b="1" i="1">
                          <a:latin typeface="Times New Roman" pitchFamily="18" charset="0"/>
                          <a:ea typeface="Times New Roman"/>
                          <a:cs typeface="Times New Roman" pitchFamily="18" charset="0"/>
                        </a:rPr>
                        <a:t>· Allows for personalising</a:t>
                      </a:r>
                      <a:br>
                        <a:rPr lang="en-US" sz="1800" b="1" i="1">
                          <a:latin typeface="Times New Roman" pitchFamily="18" charset="0"/>
                          <a:ea typeface="Times New Roman"/>
                          <a:cs typeface="Times New Roman" pitchFamily="18" charset="0"/>
                        </a:rPr>
                      </a:br>
                      <a:r>
                        <a:rPr lang="en-US" sz="1800" b="1" i="1">
                          <a:latin typeface="Times New Roman" pitchFamily="18" charset="0"/>
                          <a:ea typeface="Times New Roman"/>
                          <a:cs typeface="Times New Roman" pitchFamily="18" charset="0"/>
                        </a:rPr>
                        <a:t>· Allows for modelling</a:t>
                      </a:r>
                      <a:br>
                        <a:rPr lang="en-US" sz="1800" b="1" i="1">
                          <a:latin typeface="Times New Roman" pitchFamily="18" charset="0"/>
                          <a:ea typeface="Times New Roman"/>
                          <a:cs typeface="Times New Roman" pitchFamily="18" charset="0"/>
                        </a:rPr>
                      </a:br>
                      <a:r>
                        <a:rPr lang="en-US" sz="1800" b="1" i="1">
                          <a:latin typeface="Times New Roman" pitchFamily="18" charset="0"/>
                          <a:ea typeface="Times New Roman"/>
                          <a:cs typeface="Times New Roman" pitchFamily="18" charset="0"/>
                        </a:rPr>
                        <a:t>· Appropriate sequencing easy</a:t>
                      </a:r>
                      <a:br>
                        <a:rPr lang="en-US" sz="1800" b="1" i="1">
                          <a:latin typeface="Times New Roman" pitchFamily="18" charset="0"/>
                          <a:ea typeface="Times New Roman"/>
                          <a:cs typeface="Times New Roman" pitchFamily="18" charset="0"/>
                        </a:rPr>
                      </a:br>
                      <a:r>
                        <a:rPr lang="en-US" sz="1800" b="1" i="1">
                          <a:latin typeface="Times New Roman" pitchFamily="18" charset="0"/>
                          <a:ea typeface="Times New Roman"/>
                          <a:cs typeface="Times New Roman" pitchFamily="18" charset="0"/>
                        </a:rPr>
                        <a:t>· Follow-up easy</a:t>
                      </a:r>
                      <a:endParaRPr lang="en-US" sz="1600" b="1" i="1">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l" rtl="0">
                        <a:lnSpc>
                          <a:spcPct val="115000"/>
                        </a:lnSpc>
                        <a:spcAft>
                          <a:spcPts val="1000"/>
                        </a:spcAft>
                      </a:pPr>
                      <a:r>
                        <a:rPr lang="en-US" sz="1800" b="1" i="1" dirty="0">
                          <a:latin typeface="Times New Roman" pitchFamily="18" charset="0"/>
                          <a:ea typeface="Times New Roman"/>
                          <a:cs typeface="Times New Roman" pitchFamily="18" charset="0"/>
                        </a:rPr>
                        <a:t>· Expensive</a:t>
                      </a:r>
                      <a:br>
                        <a:rPr lang="en-US" sz="1800" b="1" i="1" dirty="0">
                          <a:latin typeface="Times New Roman" pitchFamily="18" charset="0"/>
                          <a:ea typeface="Times New Roman"/>
                          <a:cs typeface="Times New Roman" pitchFamily="18" charset="0"/>
                        </a:rPr>
                      </a:br>
                      <a:r>
                        <a:rPr lang="en-US" sz="1800" b="1" i="1" dirty="0">
                          <a:latin typeface="Times New Roman" pitchFamily="18" charset="0"/>
                          <a:ea typeface="Times New Roman"/>
                          <a:cs typeface="Times New Roman" pitchFamily="18" charset="0"/>
                        </a:rPr>
                        <a:t>· Penetration weak</a:t>
                      </a:r>
                      <a:br>
                        <a:rPr lang="en-US" sz="1800" b="1" i="1" dirty="0">
                          <a:latin typeface="Times New Roman" pitchFamily="18" charset="0"/>
                          <a:ea typeface="Times New Roman"/>
                          <a:cs typeface="Times New Roman" pitchFamily="18" charset="0"/>
                        </a:rPr>
                      </a:br>
                      <a:r>
                        <a:rPr lang="en-US" sz="1800" b="1" i="1" dirty="0">
                          <a:latin typeface="Times New Roman" pitchFamily="18" charset="0"/>
                          <a:ea typeface="Times New Roman"/>
                          <a:cs typeface="Times New Roman" pitchFamily="18" charset="0"/>
                        </a:rPr>
                        <a:t>· May encourage dependency</a:t>
                      </a:r>
                      <a:br>
                        <a:rPr lang="en-US" sz="1800" b="1" i="1" dirty="0">
                          <a:latin typeface="Times New Roman" pitchFamily="18" charset="0"/>
                          <a:ea typeface="Times New Roman"/>
                          <a:cs typeface="Times New Roman" pitchFamily="18" charset="0"/>
                        </a:rPr>
                      </a:br>
                      <a:r>
                        <a:rPr lang="en-US" sz="1800" b="1" i="1" dirty="0">
                          <a:latin typeface="Times New Roman" pitchFamily="18" charset="0"/>
                          <a:ea typeface="Times New Roman"/>
                          <a:cs typeface="Times New Roman" pitchFamily="18" charset="0"/>
                        </a:rPr>
                        <a:t>· May not be acceptable to many people</a:t>
                      </a:r>
                      <a:endParaRPr lang="en-US" sz="1600" b="1" i="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r>
              <a:tr h="2262060">
                <a:tc>
                  <a:txBody>
                    <a:bodyPr/>
                    <a:lstStyle/>
                    <a:p>
                      <a:pPr algn="ctr" rtl="0">
                        <a:lnSpc>
                          <a:spcPct val="115000"/>
                        </a:lnSpc>
                        <a:spcAft>
                          <a:spcPts val="1000"/>
                        </a:spcAft>
                      </a:pPr>
                      <a:r>
                        <a:rPr lang="en-US" sz="1800" b="1" i="1" dirty="0">
                          <a:latin typeface="Times New Roman" pitchFamily="18" charset="0"/>
                          <a:ea typeface="Times New Roman"/>
                          <a:cs typeface="Times New Roman" pitchFamily="18" charset="0"/>
                        </a:rPr>
                        <a:t>Mass media</a:t>
                      </a:r>
                      <a:endParaRPr lang="en-US" sz="1600" b="1" i="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l" rtl="0">
                        <a:lnSpc>
                          <a:spcPct val="115000"/>
                        </a:lnSpc>
                        <a:spcAft>
                          <a:spcPts val="1000"/>
                        </a:spcAft>
                      </a:pPr>
                      <a:r>
                        <a:rPr lang="en-US" sz="1800" b="1" i="1" dirty="0">
                          <a:latin typeface="Times New Roman" pitchFamily="18" charset="0"/>
                          <a:ea typeface="Times New Roman"/>
                          <a:cs typeface="Times New Roman" pitchFamily="18" charset="0"/>
                        </a:rPr>
                        <a:t>Cheap per contact</a:t>
                      </a:r>
                      <a:br>
                        <a:rPr lang="en-US" sz="1800" b="1" i="1" dirty="0">
                          <a:latin typeface="Times New Roman" pitchFamily="18" charset="0"/>
                          <a:ea typeface="Times New Roman"/>
                          <a:cs typeface="Times New Roman" pitchFamily="18" charset="0"/>
                        </a:rPr>
                      </a:br>
                      <a:r>
                        <a:rPr lang="en-US" sz="1800" b="1" i="1" dirty="0">
                          <a:latin typeface="Times New Roman" pitchFamily="18" charset="0"/>
                          <a:ea typeface="Times New Roman"/>
                          <a:cs typeface="Times New Roman" pitchFamily="18" charset="0"/>
                        </a:rPr>
                        <a:t>· Large numbers reached</a:t>
                      </a:r>
                      <a:br>
                        <a:rPr lang="en-US" sz="1800" b="1" i="1" dirty="0">
                          <a:latin typeface="Times New Roman" pitchFamily="18" charset="0"/>
                          <a:ea typeface="Times New Roman"/>
                          <a:cs typeface="Times New Roman" pitchFamily="18" charset="0"/>
                        </a:rPr>
                      </a:br>
                      <a:r>
                        <a:rPr lang="en-US" sz="1800" b="1" i="1" dirty="0">
                          <a:latin typeface="Times New Roman" pitchFamily="18" charset="0"/>
                          <a:ea typeface="Times New Roman"/>
                          <a:cs typeface="Times New Roman" pitchFamily="18" charset="0"/>
                        </a:rPr>
                        <a:t>· More acceptable for many people</a:t>
                      </a:r>
                      <a:br>
                        <a:rPr lang="en-US" sz="1800" b="1" i="1" dirty="0">
                          <a:latin typeface="Times New Roman" pitchFamily="18" charset="0"/>
                          <a:ea typeface="Times New Roman"/>
                          <a:cs typeface="Times New Roman" pitchFamily="18" charset="0"/>
                        </a:rPr>
                      </a:br>
                      <a:r>
                        <a:rPr lang="en-US" sz="1800" b="1" i="1" dirty="0">
                          <a:latin typeface="Times New Roman" pitchFamily="18" charset="0"/>
                          <a:ea typeface="Times New Roman"/>
                          <a:cs typeface="Times New Roman" pitchFamily="18" charset="0"/>
                        </a:rPr>
                        <a:t>· May stimulate self initiated change</a:t>
                      </a:r>
                      <a:br>
                        <a:rPr lang="en-US" sz="1800" b="1" i="1" dirty="0">
                          <a:latin typeface="Times New Roman" pitchFamily="18" charset="0"/>
                          <a:ea typeface="Times New Roman"/>
                          <a:cs typeface="Times New Roman" pitchFamily="18" charset="0"/>
                        </a:rPr>
                      </a:br>
                      <a:r>
                        <a:rPr lang="en-US" sz="1800" b="1" i="1" dirty="0">
                          <a:latin typeface="Times New Roman" pitchFamily="18" charset="0"/>
                          <a:ea typeface="Times New Roman"/>
                          <a:cs typeface="Times New Roman" pitchFamily="18" charset="0"/>
                        </a:rPr>
                        <a:t>· Potential for further development through modem technology</a:t>
                      </a:r>
                      <a:endParaRPr lang="en-US" sz="1600" b="1" i="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l" rtl="0">
                        <a:lnSpc>
                          <a:spcPct val="115000"/>
                        </a:lnSpc>
                        <a:spcAft>
                          <a:spcPts val="1000"/>
                        </a:spcAft>
                      </a:pPr>
                      <a:r>
                        <a:rPr lang="en-US" sz="1800" b="1" i="1" dirty="0">
                          <a:latin typeface="Times New Roman" pitchFamily="18" charset="0"/>
                          <a:ea typeface="Times New Roman"/>
                          <a:cs typeface="Times New Roman" pitchFamily="18" charset="0"/>
                        </a:rPr>
                        <a:t>· Weak engagement of users</a:t>
                      </a:r>
                      <a:br>
                        <a:rPr lang="en-US" sz="1800" b="1" i="1" dirty="0">
                          <a:latin typeface="Times New Roman" pitchFamily="18" charset="0"/>
                          <a:ea typeface="Times New Roman"/>
                          <a:cs typeface="Times New Roman" pitchFamily="18" charset="0"/>
                        </a:rPr>
                      </a:br>
                      <a:r>
                        <a:rPr lang="en-US" sz="1800" b="1" i="1" dirty="0">
                          <a:latin typeface="Times New Roman" pitchFamily="18" charset="0"/>
                          <a:ea typeface="Times New Roman"/>
                          <a:cs typeface="Times New Roman" pitchFamily="18" charset="0"/>
                        </a:rPr>
                        <a:t>· Unreliable</a:t>
                      </a:r>
                      <a:br>
                        <a:rPr lang="en-US" sz="1800" b="1" i="1" dirty="0">
                          <a:latin typeface="Times New Roman" pitchFamily="18" charset="0"/>
                          <a:ea typeface="Times New Roman"/>
                          <a:cs typeface="Times New Roman" pitchFamily="18" charset="0"/>
                        </a:rPr>
                      </a:br>
                      <a:r>
                        <a:rPr lang="en-US" sz="1800" b="1" i="1" dirty="0">
                          <a:latin typeface="Times New Roman" pitchFamily="18" charset="0"/>
                          <a:ea typeface="Times New Roman"/>
                          <a:cs typeface="Times New Roman" pitchFamily="18" charset="0"/>
                        </a:rPr>
                        <a:t>· Dilution of content</a:t>
                      </a:r>
                      <a:br>
                        <a:rPr lang="en-US" sz="1800" b="1" i="1" dirty="0">
                          <a:latin typeface="Times New Roman" pitchFamily="18" charset="0"/>
                          <a:ea typeface="Times New Roman"/>
                          <a:cs typeface="Times New Roman" pitchFamily="18" charset="0"/>
                        </a:rPr>
                      </a:br>
                      <a:r>
                        <a:rPr lang="en-US" sz="1800" b="1" i="1" dirty="0">
                          <a:latin typeface="Times New Roman" pitchFamily="18" charset="0"/>
                          <a:ea typeface="Times New Roman"/>
                          <a:cs typeface="Times New Roman" pitchFamily="18" charset="0"/>
                        </a:rPr>
                        <a:t>· Follow-up difficult</a:t>
                      </a:r>
                      <a:endParaRPr lang="en-US" sz="1600" b="1" i="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r>
              <a:tr h="344988">
                <a:tc>
                  <a:txBody>
                    <a:bodyPr/>
                    <a:lstStyle/>
                    <a:p>
                      <a:pPr algn="ctr" rtl="0">
                        <a:lnSpc>
                          <a:spcPct val="115000"/>
                        </a:lnSpc>
                        <a:spcAft>
                          <a:spcPts val="1000"/>
                        </a:spcAft>
                      </a:pPr>
                      <a:r>
                        <a:rPr lang="en-US" sz="1600" b="1" i="1" dirty="0" smtClean="0">
                          <a:latin typeface="Times New Roman" pitchFamily="18" charset="0"/>
                          <a:ea typeface="Calibri"/>
                          <a:cs typeface="Times New Roman" pitchFamily="18" charset="0"/>
                        </a:rPr>
                        <a:t>Technology</a:t>
                      </a:r>
                      <a:r>
                        <a:rPr lang="en-US" sz="1600" b="1" i="1" baseline="0" dirty="0" smtClean="0">
                          <a:latin typeface="Times New Roman" pitchFamily="18" charset="0"/>
                          <a:ea typeface="Calibri"/>
                          <a:cs typeface="Times New Roman" pitchFamily="18" charset="0"/>
                        </a:rPr>
                        <a:t> </a:t>
                      </a:r>
                      <a:endParaRPr lang="en-US" sz="1600" b="1" i="1"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0">
                        <a:lnSpc>
                          <a:spcPct val="115000"/>
                        </a:lnSpc>
                        <a:spcAft>
                          <a:spcPts val="1000"/>
                        </a:spcAft>
                      </a:pPr>
                      <a:r>
                        <a:rPr lang="en-US" sz="1800" b="1" i="1" dirty="0" smtClean="0">
                          <a:solidFill>
                            <a:srgbClr val="FFC000"/>
                          </a:solidFill>
                          <a:latin typeface="Times New Roman" pitchFamily="18" charset="0"/>
                          <a:ea typeface="Calibri"/>
                          <a:cs typeface="Times New Roman" pitchFamily="18" charset="0"/>
                        </a:rPr>
                        <a:t>Students have to Search ….</a:t>
                      </a:r>
                      <a:endParaRPr lang="en-US" sz="1800" b="1" i="1" dirty="0">
                        <a:solidFill>
                          <a:srgbClr val="FFC000"/>
                        </a:solidFill>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marL="0" marR="0" indent="0" algn="ctr" defTabSz="914400" rtl="0" eaLnBrk="1" fontAlgn="auto" latinLnBrk="0" hangingPunct="1">
                        <a:lnSpc>
                          <a:spcPct val="115000"/>
                        </a:lnSpc>
                        <a:spcBef>
                          <a:spcPts val="0"/>
                        </a:spcBef>
                        <a:spcAft>
                          <a:spcPts val="1000"/>
                        </a:spcAft>
                        <a:buClrTx/>
                        <a:buSzTx/>
                        <a:buFontTx/>
                        <a:buNone/>
                        <a:tabLst/>
                        <a:defRPr/>
                      </a:pPr>
                      <a:r>
                        <a:rPr lang="en-US" sz="1800" b="1" i="1" dirty="0" smtClean="0">
                          <a:solidFill>
                            <a:srgbClr val="FFC000"/>
                          </a:solidFill>
                          <a:latin typeface="Times New Roman" pitchFamily="18" charset="0"/>
                          <a:ea typeface="Calibri"/>
                          <a:cs typeface="Times New Roman" pitchFamily="18" charset="0"/>
                        </a:rPr>
                        <a:t>Students have to Search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r>
            </a:tbl>
          </a:graphicData>
        </a:graphic>
      </p:graphicFrame>
      <p:sp>
        <p:nvSpPr>
          <p:cNvPr id="91138" name="Rectangle 2"/>
          <p:cNvSpPr>
            <a:spLocks noChangeArrowheads="1"/>
          </p:cNvSpPr>
          <p:nvPr/>
        </p:nvSpPr>
        <p:spPr bwMode="auto">
          <a:xfrm rot="5400000">
            <a:off x="-2519494" y="3456306"/>
            <a:ext cx="5614036" cy="230832"/>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Re-</a:t>
            </a:r>
            <a:r>
              <a:rPr kumimoji="0" lang="en-US" sz="900" b="0" i="1" u="none" strike="noStrike" cap="none" normalizeH="0" dirty="0" smtClean="0">
                <a:ln>
                  <a:noFill/>
                </a:ln>
                <a:solidFill>
                  <a:schemeClr val="tx1"/>
                </a:solidFill>
                <a:effectLst/>
                <a:latin typeface="Calibri" pitchFamily="34" charset="0"/>
                <a:ea typeface="Times New Roman" pitchFamily="18" charset="0"/>
                <a:cs typeface="Arial" pitchFamily="34" charset="0"/>
              </a:rPr>
              <a:t> </a:t>
            </a:r>
            <a:r>
              <a:rPr kumimoji="0" lang="en-US" sz="9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Adapted from the Australian National Health and Medical Research Council's Nutrition Education Report </a:t>
            </a:r>
            <a:r>
              <a:rPr kumimoji="0" lang="en-US" sz="9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r>
              <a:rPr kumimoji="0" lang="en-US" sz="9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1989</a:t>
            </a:r>
            <a:r>
              <a:rPr kumimoji="0" lang="en-US" sz="9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sh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55</a:t>
            </a:fld>
            <a:endParaRPr lang="en-US"/>
          </a:p>
        </p:txBody>
      </p:sp>
      <p:sp>
        <p:nvSpPr>
          <p:cNvPr id="95233" name="Rectangle 1"/>
          <p:cNvSpPr>
            <a:spLocks noChangeArrowheads="1"/>
          </p:cNvSpPr>
          <p:nvPr/>
        </p:nvSpPr>
        <p:spPr bwMode="auto">
          <a:xfrm>
            <a:off x="539552" y="645070"/>
            <a:ext cx="8208912" cy="5232202"/>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These are  7 Strategies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designed to support the education process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NutHE</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endPar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Advocacy</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to influence decision makers to support nutrition promotion and to mobilize social support.</a:t>
            </a: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endParaRPr lang="en-US" sz="2000" dirty="0" smtClean="0">
              <a:solidFill>
                <a:schemeClr val="tx1"/>
              </a:solidFill>
              <a:latin typeface="Times New Roman" pitchFamily="18" charset="0"/>
              <a:ea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Policy</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blueprints for action</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can be developed at all levels of society. Apart from national policies impacting on the national food supply, local communities may make a commitment to allocating land for vegetable gardening; a day care centre can have a policy to only serve nutritious foods; a school can develop a policy to allocate specific time to nutrition education. </a:t>
            </a:r>
            <a:endParaRPr lang="en-US" sz="1400" dirty="0" smtClean="0">
              <a:latin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endParaRPr kumimoji="0" lang="en-US"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228600" marR="0" lvl="0" indent="-228600" algn="just" defTabSz="914400" rtl="0" eaLnBrk="0" fontAlgn="base" latinLnBrk="0" hangingPunct="0">
              <a:lnSpc>
                <a:spcPct val="100000"/>
              </a:lnSpc>
              <a:spcBef>
                <a:spcPct val="0"/>
              </a:spcBef>
              <a:spcAft>
                <a:spcPct val="0"/>
              </a:spcAft>
              <a:buClrTx/>
              <a:buSzTx/>
              <a:buFont typeface="+mj-lt"/>
              <a:buAutoNum type="arabicPeriod"/>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Community action.</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Community-based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programmes</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can increase community control over information (relating to food and nutrition); relationships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mobilising</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social support, facilitating self-help), resources (resource sharing, increasing purchasing power for food) and decision making. Community action can be critical for the sustainability of nutrition improvement. </a:t>
            </a:r>
            <a:endParaRPr lang="en-US" sz="2000" dirty="0" smtClean="0">
              <a:latin typeface="Times New Roman" pitchFamily="18" charset="0"/>
              <a:cs typeface="Times New Roman" pitchFamily="18" charset="0"/>
            </a:endParaRPr>
          </a:p>
        </p:txBody>
      </p:sp>
      <p:sp>
        <p:nvSpPr>
          <p:cNvPr id="12" name="مستطيل 11"/>
          <p:cNvSpPr/>
          <p:nvPr/>
        </p:nvSpPr>
        <p:spPr>
          <a:xfrm>
            <a:off x="3059832" y="0"/>
            <a:ext cx="3074881"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just" rtl="0"/>
            <a:r>
              <a:rPr lang="en-US" sz="2000" b="1" dirty="0" err="1" smtClean="0">
                <a:latin typeface="Times New Roman" pitchFamily="18" charset="0"/>
                <a:ea typeface="Times New Roman" pitchFamily="18" charset="0"/>
                <a:cs typeface="Times New Roman" pitchFamily="18" charset="0"/>
              </a:rPr>
              <a:t>NutHE</a:t>
            </a:r>
            <a:r>
              <a:rPr lang="en-US" sz="2000" b="1" dirty="0" smtClean="0">
                <a:latin typeface="Times New Roman" pitchFamily="18" charset="0"/>
                <a:ea typeface="Times New Roman" pitchFamily="18" charset="0"/>
                <a:cs typeface="Times New Roman" pitchFamily="18" charset="0"/>
              </a:rPr>
              <a:t> Support Strategies</a:t>
            </a:r>
            <a:endParaRPr lang="en-US" sz="1050" b="1" dirty="0" smtClean="0">
              <a:latin typeface="Times New Roman" pitchFamily="18" charset="0"/>
              <a:cs typeface="Times New Roman" pitchFamily="18" charset="0"/>
            </a:endParaRPr>
          </a:p>
        </p:txBody>
      </p:sp>
    </p:spTree>
  </p:cSld>
  <p:clrMapOvr>
    <a:masterClrMapping/>
  </p:clrMapOvr>
  <p:transition>
    <p:push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56</a:t>
            </a:fld>
            <a:endParaRPr lang="en-US"/>
          </a:p>
        </p:txBody>
      </p:sp>
      <p:sp>
        <p:nvSpPr>
          <p:cNvPr id="95233" name="Rectangle 1"/>
          <p:cNvSpPr>
            <a:spLocks noChangeArrowheads="1"/>
          </p:cNvSpPr>
          <p:nvPr/>
        </p:nvSpPr>
        <p:spPr bwMode="auto">
          <a:xfrm>
            <a:off x="144016" y="350068"/>
            <a:ext cx="8820472" cy="646330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342900" marR="0" lvl="0" indent="-342900" algn="just" defTabSz="914400" rtl="0" eaLnBrk="0" fontAlgn="base" latinLnBrk="0" hangingPunct="0">
              <a:lnSpc>
                <a:spcPct val="100000"/>
              </a:lnSpc>
              <a:spcBef>
                <a:spcPct val="0"/>
              </a:spcBef>
              <a:spcAft>
                <a:spcPct val="0"/>
              </a:spcAft>
              <a:buClrTx/>
              <a:buSzTx/>
              <a:tabLst/>
            </a:pPr>
            <a:r>
              <a:rPr lang="en-US" b="1" dirty="0" smtClean="0">
                <a:solidFill>
                  <a:schemeClr val="tx1"/>
                </a:solidFill>
                <a:latin typeface="Times New Roman" pitchFamily="18" charset="0"/>
                <a:ea typeface="Times New Roman" pitchFamily="18" charset="0"/>
                <a:cs typeface="Times New Roman" pitchFamily="18" charset="0"/>
              </a:rPr>
              <a:t>4. Regulation.</a:t>
            </a:r>
            <a:r>
              <a:rPr lang="en-US" dirty="0" smtClean="0">
                <a:solidFill>
                  <a:schemeClr val="tx1"/>
                </a:solidFill>
                <a:latin typeface="Times New Roman" pitchFamily="18" charset="0"/>
                <a:ea typeface="Times New Roman" pitchFamily="18" charset="0"/>
                <a:cs typeface="Times New Roman" pitchFamily="18" charset="0"/>
              </a:rPr>
              <a:t> While regulation may be outside the direct sphere of nutrition education, </a:t>
            </a:r>
            <a:r>
              <a:rPr lang="en-US" b="1" i="1" dirty="0" smtClean="0">
                <a:solidFill>
                  <a:schemeClr val="tx1"/>
                </a:solidFill>
                <a:latin typeface="Times New Roman" pitchFamily="18" charset="0"/>
                <a:ea typeface="Times New Roman" pitchFamily="18" charset="0"/>
                <a:cs typeface="Times New Roman" pitchFamily="18" charset="0"/>
              </a:rPr>
              <a:t>nutrition educators and community members can advocate for certain kinds of regulation</a:t>
            </a:r>
            <a:r>
              <a:rPr lang="en-US" dirty="0" smtClean="0">
                <a:solidFill>
                  <a:schemeClr val="tx1"/>
                </a:solidFill>
                <a:latin typeface="Times New Roman" pitchFamily="18" charset="0"/>
                <a:ea typeface="Times New Roman" pitchFamily="18" charset="0"/>
                <a:cs typeface="Times New Roman" pitchFamily="18" charset="0"/>
              </a:rPr>
              <a:t>. Regulation of the food supply can be a major strategy to support nutrition promotion. Providing enforcement strategies are in place, regulation can ensure the safety of food from many contaminants and agricultural residues. </a:t>
            </a:r>
            <a:r>
              <a:rPr lang="en-US" b="1" i="1" dirty="0" smtClean="0">
                <a:solidFill>
                  <a:schemeClr val="tx1"/>
                </a:solidFill>
                <a:latin typeface="Times New Roman" pitchFamily="18" charset="0"/>
                <a:ea typeface="Times New Roman" pitchFamily="18" charset="0"/>
                <a:cs typeface="Times New Roman" pitchFamily="18" charset="0"/>
              </a:rPr>
              <a:t>Compositional standards can protect the nutritional integrity of basic food stuff</a:t>
            </a:r>
            <a:r>
              <a:rPr lang="en-US" dirty="0" smtClean="0">
                <a:solidFill>
                  <a:schemeClr val="tx1"/>
                </a:solidFill>
                <a:latin typeface="Times New Roman" pitchFamily="18" charset="0"/>
                <a:ea typeface="Times New Roman" pitchFamily="18" charset="0"/>
                <a:cs typeface="Times New Roman" pitchFamily="18" charset="0"/>
              </a:rPr>
              <a:t>s. Where there is a clearly demonstrated need (not just for marketing purposes), fortification with a vitamin or mineral can address a specific nutritional deficiency. Food </a:t>
            </a:r>
            <a:r>
              <a:rPr lang="en-US" dirty="0" err="1" smtClean="0">
                <a:solidFill>
                  <a:schemeClr val="tx1"/>
                </a:solidFill>
                <a:latin typeface="Times New Roman" pitchFamily="18" charset="0"/>
                <a:ea typeface="Times New Roman" pitchFamily="18" charset="0"/>
                <a:cs typeface="Times New Roman" pitchFamily="18" charset="0"/>
              </a:rPr>
              <a:t>labelling</a:t>
            </a:r>
            <a:r>
              <a:rPr lang="en-US" dirty="0" smtClean="0">
                <a:solidFill>
                  <a:schemeClr val="tx1"/>
                </a:solidFill>
                <a:latin typeface="Times New Roman" pitchFamily="18" charset="0"/>
                <a:ea typeface="Times New Roman" pitchFamily="18" charset="0"/>
                <a:cs typeface="Times New Roman" pitchFamily="18" charset="0"/>
              </a:rPr>
              <a:t> laws can provide valuable information to consumers and controls can be exerted over inappropriate or misleading advertising and marketing.</a:t>
            </a:r>
          </a:p>
          <a:p>
            <a:pPr marL="342900" marR="0" lvl="0" indent="-342900" algn="just" defTabSz="914400" rtl="0" eaLnBrk="0" fontAlgn="base" latinLnBrk="0" hangingPunct="0">
              <a:lnSpc>
                <a:spcPct val="100000"/>
              </a:lnSpc>
              <a:spcBef>
                <a:spcPct val="0"/>
              </a:spcBef>
              <a:spcAft>
                <a:spcPct val="0"/>
              </a:spcAft>
              <a:buClrTx/>
              <a:buSzTx/>
              <a:tabLst/>
            </a:pPr>
            <a:r>
              <a:rPr lang="en-US" b="1" dirty="0" smtClean="0">
                <a:solidFill>
                  <a:schemeClr val="tx1"/>
                </a:solidFill>
                <a:latin typeface="Times New Roman" pitchFamily="18" charset="0"/>
                <a:ea typeface="Times New Roman" pitchFamily="18" charset="0"/>
                <a:cs typeface="Times New Roman" pitchFamily="18" charset="0"/>
              </a:rPr>
              <a:t>5. Food production and processing.</a:t>
            </a:r>
            <a:r>
              <a:rPr lang="en-US" dirty="0" smtClean="0">
                <a:solidFill>
                  <a:schemeClr val="tx1"/>
                </a:solidFill>
                <a:latin typeface="Times New Roman" pitchFamily="18" charset="0"/>
                <a:ea typeface="Times New Roman" pitchFamily="18" charset="0"/>
                <a:cs typeface="Times New Roman" pitchFamily="18" charset="0"/>
              </a:rPr>
              <a:t> Many successful nutrition education </a:t>
            </a:r>
            <a:r>
              <a:rPr lang="en-US" dirty="0" err="1" smtClean="0">
                <a:solidFill>
                  <a:schemeClr val="tx1"/>
                </a:solidFill>
                <a:latin typeface="Times New Roman" pitchFamily="18" charset="0"/>
                <a:ea typeface="Times New Roman" pitchFamily="18" charset="0"/>
                <a:cs typeface="Times New Roman" pitchFamily="18" charset="0"/>
              </a:rPr>
              <a:t>programmes</a:t>
            </a:r>
            <a:r>
              <a:rPr lang="en-US" dirty="0" smtClean="0">
                <a:solidFill>
                  <a:schemeClr val="tx1"/>
                </a:solidFill>
                <a:latin typeface="Times New Roman" pitchFamily="18" charset="0"/>
                <a:ea typeface="Times New Roman" pitchFamily="18" charset="0"/>
                <a:cs typeface="Times New Roman" pitchFamily="18" charset="0"/>
              </a:rPr>
              <a:t> have been supported by developing participants' skills in growing, processing, and preparing foods. </a:t>
            </a:r>
          </a:p>
          <a:p>
            <a:pPr marL="342900" marR="0" lvl="0" indent="-342900" algn="just" defTabSz="914400" rtl="0" eaLnBrk="0" fontAlgn="base" latinLnBrk="0" hangingPunct="0">
              <a:lnSpc>
                <a:spcPct val="100000"/>
              </a:lnSpc>
              <a:spcBef>
                <a:spcPct val="0"/>
              </a:spcBef>
              <a:spcAft>
                <a:spcPct val="0"/>
              </a:spcAft>
              <a:buClrTx/>
              <a:buSzTx/>
              <a:tabLst/>
            </a:pPr>
            <a:r>
              <a:rPr lang="en-US" b="1" dirty="0" smtClean="0">
                <a:solidFill>
                  <a:schemeClr val="tx1"/>
                </a:solidFill>
                <a:latin typeface="Times New Roman" pitchFamily="18" charset="0"/>
                <a:ea typeface="Times New Roman" pitchFamily="18" charset="0"/>
                <a:cs typeface="Times New Roman" pitchFamily="18" charset="0"/>
              </a:rPr>
              <a:t>6. </a:t>
            </a:r>
            <a:r>
              <a:rPr lang="en-US" b="1" dirty="0" smtClean="0">
                <a:latin typeface="Times New Roman" pitchFamily="18" charset="0"/>
                <a:ea typeface="Times New Roman" pitchFamily="18" charset="0"/>
                <a:cs typeface="Times New Roman" pitchFamily="18" charset="0"/>
              </a:rPr>
              <a:t>Raising awareness.</a:t>
            </a:r>
            <a:r>
              <a:rPr lang="en-US" dirty="0" smtClean="0">
                <a:latin typeface="Times New Roman" pitchFamily="18" charset="0"/>
                <a:ea typeface="Times New Roman" pitchFamily="18" charset="0"/>
                <a:cs typeface="Times New Roman" pitchFamily="18" charset="0"/>
              </a:rPr>
              <a:t> Social marketing methods such as media, advertising, and sponsorships, raise awareness of nutrition issues in the community, influence public opinion, and give nutrition education a higher profile. The process of creating broad social support, will often be the first stage in effecting positive changes. </a:t>
            </a:r>
            <a:endParaRPr lang="en-US" dirty="0" smtClean="0">
              <a:latin typeface="Times New Roman" pitchFamily="18" charset="0"/>
              <a:cs typeface="Times New Roman" pitchFamily="18" charset="0"/>
            </a:endParaRPr>
          </a:p>
          <a:p>
            <a:pPr marL="342900" lvl="0" indent="-342900" algn="just" rtl="0" eaLnBrk="0" hangingPunct="0"/>
            <a:r>
              <a:rPr lang="en-US" b="1" dirty="0" smtClean="0">
                <a:latin typeface="Times New Roman" pitchFamily="18" charset="0"/>
                <a:ea typeface="Times New Roman" pitchFamily="18" charset="0"/>
                <a:cs typeface="Times New Roman" pitchFamily="18" charset="0"/>
              </a:rPr>
              <a:t>7. Organizational change.</a:t>
            </a:r>
            <a:r>
              <a:rPr lang="en-US" dirty="0" smtClean="0">
                <a:latin typeface="Times New Roman" pitchFamily="18" charset="0"/>
                <a:ea typeface="Times New Roman" pitchFamily="18" charset="0"/>
                <a:cs typeface="Times New Roman" pitchFamily="18" charset="0"/>
              </a:rPr>
              <a:t> Collaborating with </a:t>
            </a:r>
            <a:r>
              <a:rPr lang="en-US" dirty="0" err="1" smtClean="0">
                <a:latin typeface="Times New Roman" pitchFamily="18" charset="0"/>
                <a:ea typeface="Times New Roman" pitchFamily="18" charset="0"/>
                <a:cs typeface="Times New Roman" pitchFamily="18" charset="0"/>
              </a:rPr>
              <a:t>organisations</a:t>
            </a:r>
            <a:r>
              <a:rPr lang="en-US" dirty="0" smtClean="0">
                <a:latin typeface="Times New Roman" pitchFamily="18" charset="0"/>
                <a:ea typeface="Times New Roman" pitchFamily="18" charset="0"/>
                <a:cs typeface="Times New Roman" pitchFamily="18" charset="0"/>
              </a:rPr>
              <a:t> and sectors, such as local government, social </a:t>
            </a:r>
            <a:r>
              <a:rPr lang="en-US" dirty="0" err="1" smtClean="0">
                <a:latin typeface="Times New Roman" pitchFamily="18" charset="0"/>
                <a:ea typeface="Times New Roman" pitchFamily="18" charset="0"/>
                <a:cs typeface="Times New Roman" pitchFamily="18" charset="0"/>
              </a:rPr>
              <a:t>organisations</a:t>
            </a:r>
            <a:r>
              <a:rPr lang="en-US" dirty="0" smtClean="0">
                <a:latin typeface="Times New Roman" pitchFamily="18" charset="0"/>
                <a:ea typeface="Times New Roman" pitchFamily="18" charset="0"/>
                <a:cs typeface="Times New Roman" pitchFamily="18" charset="0"/>
              </a:rPr>
              <a:t>, worksites, educational </a:t>
            </a:r>
            <a:r>
              <a:rPr lang="en-US" dirty="0" err="1" smtClean="0">
                <a:latin typeface="Times New Roman" pitchFamily="18" charset="0"/>
                <a:ea typeface="Times New Roman" pitchFamily="18" charset="0"/>
                <a:cs typeface="Times New Roman" pitchFamily="18" charset="0"/>
              </a:rPr>
              <a:t>organisations</a:t>
            </a:r>
            <a:r>
              <a:rPr lang="en-US" dirty="0" smtClean="0">
                <a:latin typeface="Times New Roman" pitchFamily="18" charset="0"/>
                <a:ea typeface="Times New Roman" pitchFamily="18" charset="0"/>
                <a:cs typeface="Times New Roman" pitchFamily="18" charset="0"/>
              </a:rPr>
              <a:t>, health </a:t>
            </a:r>
            <a:r>
              <a:rPr lang="en-US" dirty="0" err="1" smtClean="0">
                <a:latin typeface="Times New Roman" pitchFamily="18" charset="0"/>
                <a:ea typeface="Times New Roman" pitchFamily="18" charset="0"/>
                <a:cs typeface="Times New Roman" pitchFamily="18" charset="0"/>
              </a:rPr>
              <a:t>centres</a:t>
            </a:r>
            <a:r>
              <a:rPr lang="en-US" dirty="0" smtClean="0">
                <a:latin typeface="Times New Roman" pitchFamily="18" charset="0"/>
                <a:ea typeface="Times New Roman" pitchFamily="18" charset="0"/>
                <a:cs typeface="Times New Roman" pitchFamily="18" charset="0"/>
              </a:rPr>
              <a:t>, and cultural groups, can lead to changes within these </a:t>
            </a:r>
            <a:r>
              <a:rPr lang="en-US" dirty="0" err="1" smtClean="0">
                <a:latin typeface="Times New Roman" pitchFamily="18" charset="0"/>
                <a:ea typeface="Times New Roman" pitchFamily="18" charset="0"/>
                <a:cs typeface="Times New Roman" pitchFamily="18" charset="0"/>
              </a:rPr>
              <a:t>organisations</a:t>
            </a:r>
            <a:r>
              <a:rPr lang="en-US" dirty="0" smtClean="0">
                <a:latin typeface="Times New Roman" pitchFamily="18" charset="0"/>
                <a:ea typeface="Times New Roman" pitchFamily="18" charset="0"/>
                <a:cs typeface="Times New Roman" pitchFamily="18" charset="0"/>
              </a:rPr>
              <a:t> which support nutritional improvements. The "healthy hospital", "healthy school", "healthy worksite" and "healthy community" movements are such examples. Achieving </a:t>
            </a:r>
            <a:r>
              <a:rPr lang="en-US" dirty="0" err="1" smtClean="0">
                <a:latin typeface="Times New Roman" pitchFamily="18" charset="0"/>
                <a:ea typeface="Times New Roman" pitchFamily="18" charset="0"/>
                <a:cs typeface="Times New Roman" pitchFamily="18" charset="0"/>
              </a:rPr>
              <a:t>organisational</a:t>
            </a:r>
            <a:r>
              <a:rPr lang="en-US" dirty="0" smtClean="0">
                <a:latin typeface="Times New Roman" pitchFamily="18" charset="0"/>
                <a:ea typeface="Times New Roman" pitchFamily="18" charset="0"/>
                <a:cs typeface="Times New Roman" pitchFamily="18" charset="0"/>
              </a:rPr>
              <a:t> commitment to support improved nutrition can be a major factor in the sustainability of </a:t>
            </a:r>
            <a:r>
              <a:rPr lang="en-US" dirty="0" err="1" smtClean="0">
                <a:latin typeface="Times New Roman" pitchFamily="18" charset="0"/>
                <a:ea typeface="Times New Roman" pitchFamily="18" charset="0"/>
                <a:cs typeface="Times New Roman" pitchFamily="18" charset="0"/>
              </a:rPr>
              <a:t>programmes</a:t>
            </a:r>
            <a:r>
              <a:rPr lang="en-US" dirty="0" smtClean="0">
                <a:latin typeface="Times New Roman" pitchFamily="18" charset="0"/>
                <a:ea typeface="Times New Roman" pitchFamily="18" charset="0"/>
                <a:cs typeface="Times New Roman" pitchFamily="18" charset="0"/>
              </a:rPr>
              <a:t>.</a:t>
            </a:r>
            <a:endParaRPr lang="en-US" dirty="0" smtClean="0">
              <a:solidFill>
                <a:schemeClr val="tx1"/>
              </a:solidFill>
              <a:latin typeface="Times New Roman" pitchFamily="18" charset="0"/>
              <a:ea typeface="Times New Roman" pitchFamily="18" charset="0"/>
              <a:cs typeface="Times New Roman" pitchFamily="18" charset="0"/>
            </a:endParaRPr>
          </a:p>
        </p:txBody>
      </p:sp>
      <p:sp>
        <p:nvSpPr>
          <p:cNvPr id="12" name="مستطيل 11"/>
          <p:cNvSpPr/>
          <p:nvPr/>
        </p:nvSpPr>
        <p:spPr>
          <a:xfrm>
            <a:off x="2937279" y="-67454"/>
            <a:ext cx="3074881"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just" rtl="0"/>
            <a:r>
              <a:rPr lang="en-US" sz="2000" b="1" dirty="0" err="1" smtClean="0">
                <a:latin typeface="Times New Roman" pitchFamily="18" charset="0"/>
                <a:ea typeface="Times New Roman" pitchFamily="18" charset="0"/>
                <a:cs typeface="Times New Roman" pitchFamily="18" charset="0"/>
              </a:rPr>
              <a:t>NutHE</a:t>
            </a:r>
            <a:r>
              <a:rPr lang="en-US" sz="2000" b="1" dirty="0" smtClean="0">
                <a:latin typeface="Times New Roman" pitchFamily="18" charset="0"/>
                <a:ea typeface="Times New Roman" pitchFamily="18" charset="0"/>
                <a:cs typeface="Times New Roman" pitchFamily="18" charset="0"/>
              </a:rPr>
              <a:t> Support Strategies</a:t>
            </a:r>
            <a:endParaRPr lang="en-US" sz="1050" b="1" dirty="0" smtClean="0">
              <a:latin typeface="Times New Roman" pitchFamily="18" charset="0"/>
              <a:cs typeface="Times New Roman" pitchFamily="18" charset="0"/>
            </a:endParaRPr>
          </a:p>
        </p:txBody>
      </p:sp>
    </p:spTree>
  </p:cSld>
  <p:clrMapOvr>
    <a:masterClrMapping/>
  </p:clrMapOvr>
  <p:transition>
    <p:push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484784"/>
            <a:ext cx="8601199" cy="1728192"/>
          </a:xfrm>
        </p:spPr>
        <p:style>
          <a:lnRef idx="3">
            <a:schemeClr val="lt1"/>
          </a:lnRef>
          <a:fillRef idx="1">
            <a:schemeClr val="dk1"/>
          </a:fillRef>
          <a:effectRef idx="1">
            <a:schemeClr val="dk1"/>
          </a:effectRef>
          <a:fontRef idx="minor">
            <a:schemeClr val="lt1"/>
          </a:fontRef>
        </p:style>
        <p:txBody>
          <a:bodyPr/>
          <a:lstStyle/>
          <a:p>
            <a:pPr marL="177800" lvl="0" algn="ctr" rtl="0"/>
            <a:r>
              <a:rPr lang="en-US" sz="3200" kern="1200" dirty="0" smtClean="0">
                <a:solidFill>
                  <a:schemeClr val="tx1"/>
                </a:solidFill>
              </a:rPr>
              <a:t>Change Eating Habits </a:t>
            </a:r>
            <a:br>
              <a:rPr lang="en-US" sz="3200" kern="1200" dirty="0" smtClean="0">
                <a:solidFill>
                  <a:schemeClr val="tx1"/>
                </a:solidFill>
              </a:rPr>
            </a:br>
            <a:r>
              <a:rPr lang="en-US" sz="3200" kern="1200" dirty="0" smtClean="0">
                <a:solidFill>
                  <a:schemeClr val="tx1"/>
                </a:solidFill>
              </a:rPr>
              <a:t>Through </a:t>
            </a:r>
            <a:br>
              <a:rPr lang="en-US" sz="3200" kern="1200" dirty="0" smtClean="0">
                <a:solidFill>
                  <a:schemeClr val="tx1"/>
                </a:solidFill>
              </a:rPr>
            </a:br>
            <a:r>
              <a:rPr lang="en-US" sz="3200" kern="1200" dirty="0" smtClean="0">
                <a:solidFill>
                  <a:schemeClr val="tx1"/>
                </a:solidFill>
              </a:rPr>
              <a:t>Nutrition Education</a:t>
            </a:r>
            <a:endParaRPr lang="en-US" sz="3200" dirty="0"/>
          </a:p>
        </p:txBody>
      </p:sp>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57</a:t>
            </a:fld>
            <a:endParaRPr lang="en-US"/>
          </a:p>
        </p:txBody>
      </p:sp>
      <p:sp>
        <p:nvSpPr>
          <p:cNvPr id="7" name="مستطيل 6"/>
          <p:cNvSpPr/>
          <p:nvPr/>
        </p:nvSpPr>
        <p:spPr>
          <a:xfrm>
            <a:off x="1331640" y="5517232"/>
            <a:ext cx="6696744"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dirty="0" smtClean="0">
                <a:hlinkClick r:id="rId2"/>
              </a:rPr>
              <a:t>http://www.dietitian.com/eathabit.html#.VAf9MsJ_uAg</a:t>
            </a:r>
            <a:r>
              <a:rPr lang="en-US" dirty="0" smtClean="0"/>
              <a:t> </a:t>
            </a:r>
            <a:endParaRPr lang="en-US" dirty="0"/>
          </a:p>
        </p:txBody>
      </p:sp>
      <p:pic>
        <p:nvPicPr>
          <p:cNvPr id="37890" name="Picture 2" descr="http://www.dietitian.com/images/logo.gif"/>
          <p:cNvPicPr>
            <a:picLocks noChangeAspect="1" noChangeArrowheads="1"/>
          </p:cNvPicPr>
          <p:nvPr/>
        </p:nvPicPr>
        <p:blipFill>
          <a:blip r:embed="rId3" cstate="print"/>
          <a:srcRect/>
          <a:stretch>
            <a:fillRect/>
          </a:stretch>
        </p:blipFill>
        <p:spPr bwMode="auto">
          <a:xfrm>
            <a:off x="3635896" y="4797152"/>
            <a:ext cx="2333625" cy="619126"/>
          </a:xfrm>
          <a:prstGeom prst="rect">
            <a:avLst/>
          </a:prstGeom>
          <a:noFill/>
        </p:spPr>
      </p:pic>
    </p:spTree>
  </p:cSld>
  <p:clrMapOvr>
    <a:masterClrMapping/>
  </p:clrMapOvr>
  <p:transition>
    <p:push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58</a:t>
            </a:fld>
            <a:endParaRPr lang="en-US"/>
          </a:p>
        </p:txBody>
      </p:sp>
      <p:sp>
        <p:nvSpPr>
          <p:cNvPr id="8" name="مستطيل 7"/>
          <p:cNvSpPr/>
          <p:nvPr/>
        </p:nvSpPr>
        <p:spPr>
          <a:xfrm>
            <a:off x="467544" y="1312307"/>
            <a:ext cx="3240360" cy="4708981"/>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sz="2000" b="1" dirty="0" smtClean="0"/>
              <a:t>What </a:t>
            </a:r>
          </a:p>
          <a:p>
            <a:pPr algn="just" rtl="0"/>
            <a:r>
              <a:rPr lang="en-US" sz="2000" dirty="0" smtClean="0"/>
              <a:t>The term </a:t>
            </a:r>
            <a:r>
              <a:rPr lang="en-US" sz="2000" i="1" dirty="0" smtClean="0">
                <a:hlinkClick r:id="rId3"/>
              </a:rPr>
              <a:t>eating habits </a:t>
            </a:r>
            <a:r>
              <a:rPr lang="en-US" sz="2000" dirty="0" smtClean="0"/>
              <a:t>(or </a:t>
            </a:r>
            <a:r>
              <a:rPr lang="en-US" sz="2000" i="1" dirty="0" smtClean="0"/>
              <a:t>food habits </a:t>
            </a:r>
            <a:r>
              <a:rPr lang="en-US" sz="2000" dirty="0" smtClean="0"/>
              <a:t>) refers to why and </a:t>
            </a:r>
            <a:r>
              <a:rPr lang="en-US" sz="2000" b="1" dirty="0" smtClean="0"/>
              <a:t>how</a:t>
            </a:r>
            <a:r>
              <a:rPr lang="en-US" sz="2000" dirty="0" smtClean="0"/>
              <a:t> people eat, </a:t>
            </a:r>
            <a:r>
              <a:rPr lang="en-US" sz="2000" b="1" dirty="0" smtClean="0"/>
              <a:t>which</a:t>
            </a:r>
            <a:r>
              <a:rPr lang="en-US" sz="2000" dirty="0" smtClean="0"/>
              <a:t> foods they eat, and </a:t>
            </a:r>
            <a:r>
              <a:rPr lang="en-US" sz="2000" b="1" dirty="0" smtClean="0"/>
              <a:t>with whom </a:t>
            </a:r>
            <a:r>
              <a:rPr lang="en-US" sz="2000" dirty="0" smtClean="0"/>
              <a:t>they eat, as well as the ways people obtain, </a:t>
            </a:r>
            <a:endParaRPr lang="ar-SA" sz="2000" dirty="0" smtClean="0"/>
          </a:p>
          <a:p>
            <a:pPr algn="just" rtl="0"/>
            <a:r>
              <a:rPr lang="en-US" sz="2000" dirty="0" smtClean="0"/>
              <a:t>store, use, and discard food. Individual, social, cultural, religious, economic, environmental, and political factors all influence people's eating habits.</a:t>
            </a:r>
          </a:p>
        </p:txBody>
      </p:sp>
      <p:sp>
        <p:nvSpPr>
          <p:cNvPr id="9" name="مستطيل 8"/>
          <p:cNvSpPr/>
          <p:nvPr/>
        </p:nvSpPr>
        <p:spPr>
          <a:xfrm>
            <a:off x="3995936" y="332656"/>
            <a:ext cx="5148064" cy="59093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b="1" dirty="0" smtClean="0"/>
              <a:t>Why and How People Eat</a:t>
            </a:r>
          </a:p>
          <a:p>
            <a:pPr algn="just" rtl="0"/>
            <a:r>
              <a:rPr lang="en-US" dirty="0" smtClean="0"/>
              <a:t>All humans eat to survive. They also eat to express appreciation, for a sense of belonging, as part of family customs, and for self-realization. For example, someone </a:t>
            </a:r>
            <a:r>
              <a:rPr lang="en-US" u="sng" dirty="0" smtClean="0"/>
              <a:t>who is </a:t>
            </a:r>
            <a:r>
              <a:rPr lang="en-US" dirty="0" smtClean="0"/>
              <a:t>not hungry may eat a piece of cake that has been baked in his or her honor. People eat according to </a:t>
            </a:r>
            <a:r>
              <a:rPr lang="en-US" b="1" dirty="0" smtClean="0"/>
              <a:t>learned behaviors </a:t>
            </a:r>
            <a:r>
              <a:rPr lang="en-US" dirty="0" smtClean="0"/>
              <a:t>regarding etiquette, meal and snack </a:t>
            </a:r>
            <a:r>
              <a:rPr lang="en-US" u="sng" dirty="0" smtClean="0"/>
              <a:t>patterns</a:t>
            </a:r>
            <a:r>
              <a:rPr lang="en-US" dirty="0" smtClean="0"/>
              <a:t> acceptable foods, food combinations, and portion sizes. </a:t>
            </a:r>
            <a:r>
              <a:rPr lang="en-US" i="1" dirty="0" smtClean="0"/>
              <a:t>Etiquette </a:t>
            </a:r>
            <a:r>
              <a:rPr lang="en-US" dirty="0" smtClean="0"/>
              <a:t>refers to acceptable behaviors. For example, for some groups it is acceptable to lick one's fingers while eating, while for other groups this is rude behavior. Etiquette and eating </a:t>
            </a:r>
            <a:r>
              <a:rPr lang="en-US" b="1" dirty="0" smtClean="0"/>
              <a:t>rituals </a:t>
            </a:r>
            <a:r>
              <a:rPr lang="en-US" dirty="0" smtClean="0"/>
              <a:t>also vary depending on whether the meal is formal, informal, or special (such as a meal on a birthday or </a:t>
            </a:r>
            <a:r>
              <a:rPr lang="en-US" b="1" dirty="0" smtClean="0"/>
              <a:t>religious</a:t>
            </a:r>
            <a:r>
              <a:rPr lang="en-US" dirty="0" smtClean="0"/>
              <a:t> holiday).A meal is usually defined as the consumption of </a:t>
            </a:r>
            <a:r>
              <a:rPr lang="en-US" b="1" dirty="0" smtClean="0"/>
              <a:t>two or more </a:t>
            </a:r>
            <a:r>
              <a:rPr lang="en-US" dirty="0" smtClean="0"/>
              <a:t>foods in a structured setting at a set time. </a:t>
            </a:r>
            <a:r>
              <a:rPr lang="en-US" b="1" dirty="0" smtClean="0"/>
              <a:t>Snacks</a:t>
            </a:r>
            <a:r>
              <a:rPr lang="en-US" dirty="0" smtClean="0"/>
              <a:t> consist of a </a:t>
            </a:r>
            <a:r>
              <a:rPr lang="en-US" b="1" dirty="0" smtClean="0"/>
              <a:t>small amount </a:t>
            </a:r>
            <a:r>
              <a:rPr lang="en-US" dirty="0" smtClean="0"/>
              <a:t>of food or beverage eaten between meals. </a:t>
            </a:r>
          </a:p>
        </p:txBody>
      </p:sp>
      <p:sp>
        <p:nvSpPr>
          <p:cNvPr id="11" name="مستطيل 10"/>
          <p:cNvSpPr/>
          <p:nvPr/>
        </p:nvSpPr>
        <p:spPr>
          <a:xfrm>
            <a:off x="467544" y="260648"/>
            <a:ext cx="2234907" cy="461665"/>
          </a:xfrm>
          <a:prstGeom prst="rect">
            <a:avLst/>
          </a:prstGeom>
        </p:spPr>
        <p:style>
          <a:lnRef idx="1">
            <a:schemeClr val="dk1"/>
          </a:lnRef>
          <a:fillRef idx="3">
            <a:schemeClr val="dk1"/>
          </a:fillRef>
          <a:effectRef idx="2">
            <a:schemeClr val="dk1"/>
          </a:effectRef>
          <a:fontRef idx="minor">
            <a:schemeClr val="lt1"/>
          </a:fontRef>
        </p:style>
        <p:txBody>
          <a:bodyPr wrap="none">
            <a:spAutoFit/>
          </a:bodyPr>
          <a:lstStyle/>
          <a:p>
            <a:r>
              <a:rPr lang="en-US" sz="2400" b="1" dirty="0" smtClean="0"/>
              <a:t>Eating Habits </a:t>
            </a:r>
            <a:endParaRPr lang="en-US" sz="2400" b="1" dirty="0"/>
          </a:p>
        </p:txBody>
      </p:sp>
    </p:spTree>
  </p:cSld>
  <p:clrMapOvr>
    <a:masterClrMapping/>
  </p:clrMapOvr>
  <p:transition>
    <p:push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59</a:t>
            </a:fld>
            <a:endParaRPr lang="en-US"/>
          </a:p>
        </p:txBody>
      </p:sp>
      <p:sp>
        <p:nvSpPr>
          <p:cNvPr id="10" name="مستطيل 9"/>
          <p:cNvSpPr/>
          <p:nvPr/>
        </p:nvSpPr>
        <p:spPr>
          <a:xfrm>
            <a:off x="323528" y="404664"/>
            <a:ext cx="8280920" cy="563231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000" dirty="0" smtClean="0"/>
              <a:t>A common eating patterns are three meals per day : </a:t>
            </a:r>
          </a:p>
          <a:p>
            <a:pPr algn="just" rtl="0"/>
            <a:endParaRPr lang="en-US" sz="2000" dirty="0" smtClean="0"/>
          </a:p>
          <a:p>
            <a:pPr algn="just" rtl="0">
              <a:buFontTx/>
              <a:buChar char="-"/>
            </a:pPr>
            <a:r>
              <a:rPr lang="en-US" sz="2000" b="1" i="1" dirty="0" smtClean="0"/>
              <a:t>Breakfast 5-7 am Do we eat …on tune - balance ?</a:t>
            </a:r>
          </a:p>
          <a:p>
            <a:pPr algn="just" rtl="0">
              <a:buFontTx/>
              <a:buChar char="-"/>
            </a:pPr>
            <a:endParaRPr lang="en-US" sz="2000" b="1" i="1" dirty="0" smtClean="0"/>
          </a:p>
          <a:p>
            <a:pPr algn="just" rtl="0">
              <a:buFontTx/>
              <a:buChar char="-"/>
            </a:pPr>
            <a:r>
              <a:rPr lang="en-US" sz="2000" b="1" i="1" dirty="0" smtClean="0"/>
              <a:t> Lunch 12 – 2 pm;  Do we have  Balance … on time ?</a:t>
            </a:r>
          </a:p>
          <a:p>
            <a:pPr algn="just" rtl="0">
              <a:buFontTx/>
              <a:buChar char="-"/>
            </a:pPr>
            <a:endParaRPr lang="en-US" sz="2000" b="1" i="1" dirty="0" smtClean="0"/>
          </a:p>
          <a:p>
            <a:pPr algn="just" rtl="0">
              <a:buFontTx/>
              <a:buChar char="-"/>
            </a:pPr>
            <a:r>
              <a:rPr lang="en-US" sz="2000" b="1" i="1" dirty="0" smtClean="0"/>
              <a:t> Dinner  6-10; Do we have  Balance … on time ?</a:t>
            </a:r>
          </a:p>
          <a:p>
            <a:pPr algn="ctr" rtl="0"/>
            <a:r>
              <a:rPr lang="en-US" sz="2000" b="1" i="1" dirty="0" smtClean="0"/>
              <a:t>With snacks between meals.  ? </a:t>
            </a:r>
          </a:p>
          <a:p>
            <a:pPr algn="just" rtl="0"/>
            <a:endParaRPr lang="en-US" sz="2000" b="1" dirty="0" smtClean="0"/>
          </a:p>
          <a:p>
            <a:pPr algn="just" rtl="0"/>
            <a:r>
              <a:rPr lang="en-US" sz="2000" b="1" dirty="0" smtClean="0"/>
              <a:t>The components </a:t>
            </a:r>
            <a:r>
              <a:rPr lang="en-US" sz="2000" dirty="0" smtClean="0"/>
              <a:t>of a meal vary across cultures, but generally include;</a:t>
            </a:r>
          </a:p>
          <a:p>
            <a:pPr algn="just" rtl="0"/>
            <a:r>
              <a:rPr lang="en-US" sz="2000" dirty="0" smtClean="0"/>
              <a:t> </a:t>
            </a:r>
          </a:p>
          <a:p>
            <a:pPr algn="just" rtl="0">
              <a:buFontTx/>
              <a:buChar char="-"/>
            </a:pPr>
            <a:r>
              <a:rPr lang="en-US" sz="2000" i="1" dirty="0" smtClean="0"/>
              <a:t> Grains, such as rice or noodles; </a:t>
            </a:r>
          </a:p>
          <a:p>
            <a:pPr algn="just" rtl="0">
              <a:buFontTx/>
              <a:buChar char="-"/>
            </a:pPr>
            <a:r>
              <a:rPr lang="en-US" sz="2000" i="1" dirty="0" smtClean="0"/>
              <a:t> Meat or a meat substitute, such as fish, beans, or tofu; </a:t>
            </a:r>
          </a:p>
          <a:p>
            <a:pPr algn="just" rtl="0">
              <a:buFontTx/>
              <a:buChar char="-"/>
            </a:pPr>
            <a:r>
              <a:rPr lang="en-US" sz="2000" i="1" dirty="0" smtClean="0"/>
              <a:t> Accompaniments, such as vegetables, with Fruits the FIRST </a:t>
            </a:r>
          </a:p>
          <a:p>
            <a:pPr algn="just" rtl="0"/>
            <a:endParaRPr lang="en-US" sz="2000" dirty="0" smtClean="0"/>
          </a:p>
          <a:p>
            <a:pPr algn="just" rtl="0"/>
            <a:r>
              <a:rPr lang="en-US" sz="2000" dirty="0" smtClean="0"/>
              <a:t>Various food guides provide suggestions on foods to eat, portion sizes, and daily intake. However, personal preferences, habits, family customs, and social setting largely determine what a person consumes.</a:t>
            </a:r>
          </a:p>
        </p:txBody>
      </p:sp>
      <p:sp>
        <p:nvSpPr>
          <p:cNvPr id="11" name="مستطيل 10"/>
          <p:cNvSpPr/>
          <p:nvPr/>
        </p:nvSpPr>
        <p:spPr>
          <a:xfrm>
            <a:off x="0" y="0"/>
            <a:ext cx="5076056"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b="1" dirty="0" smtClean="0"/>
              <a:t>Common Eating Patterns and Components </a:t>
            </a:r>
            <a:endParaRPr lang="en-US" b="1" dirty="0"/>
          </a:p>
        </p:txBody>
      </p:sp>
      <p:sp>
        <p:nvSpPr>
          <p:cNvPr id="12" name="مستطيل 11"/>
          <p:cNvSpPr/>
          <p:nvPr/>
        </p:nvSpPr>
        <p:spPr>
          <a:xfrm>
            <a:off x="899592" y="6165304"/>
            <a:ext cx="7272808" cy="40011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2000" dirty="0" smtClean="0">
                <a:hlinkClick r:id="rId3"/>
              </a:rPr>
              <a:t>http://www.faqs.org/nutrition/Diab-Em/Eating-Habits.html</a:t>
            </a:r>
            <a:r>
              <a:rPr lang="en-US" sz="2000" dirty="0" smtClean="0"/>
              <a:t> </a:t>
            </a:r>
            <a:endParaRPr lang="en-US" sz="2000" dirty="0"/>
          </a:p>
        </p:txBody>
      </p:sp>
    </p:spTree>
  </p:cSld>
  <p:clrMapOvr>
    <a:masterClrMapping/>
  </p:clrMapOvr>
  <p:transition>
    <p:push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عنصر نائب للتاريخ 3"/>
          <p:cNvSpPr>
            <a:spLocks noGrp="1"/>
          </p:cNvSpPr>
          <p:nvPr>
            <p:ph type="dt" sz="quarter" idx="10"/>
          </p:nvPr>
        </p:nvSpPr>
        <p:spPr>
          <a:xfrm>
            <a:off x="0" y="6577881"/>
            <a:ext cx="1901825" cy="280119"/>
          </a:xfrm>
        </p:spPr>
        <p:txBody>
          <a:bodyPr/>
          <a:lstStyle/>
          <a:p>
            <a:pPr>
              <a:defRPr/>
            </a:pPr>
            <a:r>
              <a:rPr lang="ar-SA" smtClean="0"/>
              <a:t>CHS465</a:t>
            </a:r>
            <a:endParaRPr lang="en-US" dirty="0"/>
          </a:p>
        </p:txBody>
      </p:sp>
      <p:sp>
        <p:nvSpPr>
          <p:cNvPr id="51" name="عنصر نائب للتذييل 4"/>
          <p:cNvSpPr>
            <a:spLocks noGrp="1"/>
          </p:cNvSpPr>
          <p:nvPr>
            <p:ph type="ftr" sz="quarter" idx="11"/>
          </p:nvPr>
        </p:nvSpPr>
        <p:spPr>
          <a:xfrm>
            <a:off x="5868144" y="6649889"/>
            <a:ext cx="2895600" cy="208111"/>
          </a:xfrm>
        </p:spPr>
        <p:txBody>
          <a:bodyPr/>
          <a:lstStyle/>
          <a:p>
            <a:pPr>
              <a:defRPr/>
            </a:pPr>
            <a:r>
              <a:rPr lang="en-US" sz="1100" smtClean="0"/>
              <a:t>JOHALI NutHE2015</a:t>
            </a:r>
            <a:endParaRPr lang="en-US" sz="1100" dirty="0"/>
          </a:p>
        </p:txBody>
      </p:sp>
      <p:sp>
        <p:nvSpPr>
          <p:cNvPr id="52" name="عنصر نائب لرقم الشريحة 5"/>
          <p:cNvSpPr>
            <a:spLocks noGrp="1"/>
          </p:cNvSpPr>
          <p:nvPr>
            <p:ph type="sldNum" sz="quarter" idx="12"/>
          </p:nvPr>
        </p:nvSpPr>
        <p:spPr/>
        <p:txBody>
          <a:bodyPr/>
          <a:lstStyle/>
          <a:p>
            <a:pPr>
              <a:defRPr/>
            </a:pPr>
            <a:fld id="{E98E067B-267C-41BF-B995-573EC04CE64C}" type="slidenum">
              <a:rPr lang="ar-SA"/>
              <a:pPr>
                <a:defRPr/>
              </a:pPr>
              <a:t>6</a:t>
            </a:fld>
            <a:endParaRPr lang="en-US"/>
          </a:p>
        </p:txBody>
      </p:sp>
      <p:sp>
        <p:nvSpPr>
          <p:cNvPr id="3134" name="Rectangle 62"/>
          <p:cNvSpPr>
            <a:spLocks noGrp="1" noRot="1" noChangeArrowheads="1"/>
          </p:cNvSpPr>
          <p:nvPr>
            <p:ph type="title"/>
          </p:nvPr>
        </p:nvSpPr>
        <p:spPr>
          <a:xfrm>
            <a:off x="1403648" y="-27384"/>
            <a:ext cx="6786610" cy="357190"/>
          </a:xfrm>
        </p:spPr>
        <p:style>
          <a:lnRef idx="2">
            <a:schemeClr val="dk1"/>
          </a:lnRef>
          <a:fillRef idx="1">
            <a:schemeClr val="lt1"/>
          </a:fillRef>
          <a:effectRef idx="0">
            <a:schemeClr val="dk1"/>
          </a:effectRef>
          <a:fontRef idx="minor">
            <a:schemeClr val="dk1"/>
          </a:fontRef>
        </p:style>
        <p:txBody>
          <a:bodyPr/>
          <a:lstStyle/>
          <a:p>
            <a:pPr algn="ctr" rtl="0" eaLnBrk="1" hangingPunct="1">
              <a:defRPr/>
            </a:pPr>
            <a:r>
              <a:rPr lang="en-US" sz="1200" i="1" dirty="0" smtClean="0">
                <a:effectLst/>
              </a:rPr>
              <a:t>CHS465 </a:t>
            </a:r>
            <a:r>
              <a:rPr lang="en-US" sz="1200" i="1" dirty="0" err="1" smtClean="0">
                <a:effectLst/>
              </a:rPr>
              <a:t>Johali</a:t>
            </a:r>
            <a:r>
              <a:rPr lang="en-US" sz="1200" i="1" dirty="0" smtClean="0">
                <a:effectLst/>
              </a:rPr>
              <a:t>  NutHE2015 TEACHING &amp; LEARNING PLAN  </a:t>
            </a:r>
          </a:p>
        </p:txBody>
      </p:sp>
      <p:graphicFrame>
        <p:nvGraphicFramePr>
          <p:cNvPr id="3344" name="Group 272"/>
          <p:cNvGraphicFramePr>
            <a:graphicFrameLocks noGrp="1"/>
          </p:cNvGraphicFramePr>
          <p:nvPr>
            <p:ph idx="1"/>
          </p:nvPr>
        </p:nvGraphicFramePr>
        <p:xfrm>
          <a:off x="323528" y="548680"/>
          <a:ext cx="8496944" cy="5528065"/>
        </p:xfrm>
        <a:graphic>
          <a:graphicData uri="http://schemas.openxmlformats.org/drawingml/2006/table">
            <a:tbl>
              <a:tblPr rtl="1"/>
              <a:tblGrid>
                <a:gridCol w="1529908"/>
                <a:gridCol w="5996182"/>
                <a:gridCol w="970854"/>
              </a:tblGrid>
              <a:tr h="510444">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Notes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Units/Subjects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Weeks</a:t>
                      </a:r>
                    </a:p>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3 hrs/week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5385">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0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Interactive Lecture/Group Discussion/Role Playing /Ego Reflective Exercise &amp; Research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85738" marR="0" lvl="0" indent="-185738" algn="just" defTabSz="914400" rtl="0" eaLnBrk="1" fontAlgn="base" latinLnBrk="0" hangingPunct="1">
                        <a:lnSpc>
                          <a:spcPct val="100000"/>
                        </a:lnSpc>
                        <a:spcBef>
                          <a:spcPct val="20000"/>
                        </a:spcBef>
                        <a:spcAft>
                          <a:spcPct val="0"/>
                        </a:spcAft>
                        <a:buClr>
                          <a:schemeClr val="hlink"/>
                        </a:buClr>
                        <a:buSzTx/>
                        <a:buFont typeface="Wingdings" pitchFamily="2" charset="2"/>
                        <a:buChar char="§"/>
                        <a:tabLst>
                          <a:tab pos="93663" algn="l"/>
                        </a:tabLst>
                      </a:pPr>
                      <a:r>
                        <a:rPr kumimoji="0" lang="en-GB" sz="110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General Introduction  - readiness and willingness </a:t>
                      </a:r>
                    </a:p>
                    <a:p>
                      <a:pPr marL="185738" marR="0" lvl="0" indent="-185738" algn="just" defTabSz="914400" rtl="0" eaLnBrk="1" fontAlgn="base" latinLnBrk="0" hangingPunct="1">
                        <a:lnSpc>
                          <a:spcPct val="100000"/>
                        </a:lnSpc>
                        <a:spcBef>
                          <a:spcPct val="20000"/>
                        </a:spcBef>
                        <a:spcAft>
                          <a:spcPct val="0"/>
                        </a:spcAft>
                        <a:buClr>
                          <a:schemeClr val="hlink"/>
                        </a:buClr>
                        <a:buSzTx/>
                        <a:buFont typeface="Wingdings" pitchFamily="2" charset="2"/>
                        <a:buNone/>
                        <a:tabLst>
                          <a:tab pos="93663" algn="l"/>
                        </a:tabLst>
                      </a:pPr>
                      <a:r>
                        <a:rPr kumimoji="0" lang="en-GB" sz="100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Course  Description – Specification - Objectives  - Teaching - Learning  Plan  &amp; Outcomes </a:t>
                      </a:r>
                    </a:p>
                    <a:p>
                      <a:pPr marL="185738" marR="0" lvl="0" indent="-185738" algn="just" defTabSz="914400" rtl="0" eaLnBrk="1" fontAlgn="base" latinLnBrk="0" hangingPunct="1">
                        <a:lnSpc>
                          <a:spcPct val="100000"/>
                        </a:lnSpc>
                        <a:spcBef>
                          <a:spcPct val="20000"/>
                        </a:spcBef>
                        <a:spcAft>
                          <a:spcPct val="0"/>
                        </a:spcAft>
                        <a:buClr>
                          <a:schemeClr val="hlink"/>
                        </a:buClr>
                        <a:buSzTx/>
                        <a:buFont typeface="Wingdings" pitchFamily="2" charset="2"/>
                        <a:buChar char="§"/>
                        <a:tabLst>
                          <a:tab pos="93663" algn="l"/>
                        </a:tabLst>
                      </a:pPr>
                      <a:r>
                        <a:rPr kumimoji="0" lang="en-GB" sz="100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Reasoning WHY “</a:t>
                      </a:r>
                      <a:r>
                        <a:rPr kumimoji="0" lang="en-US" sz="100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Nut</a:t>
                      </a:r>
                      <a:r>
                        <a:rPr kumimoji="0" lang="en-GB" sz="100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HE (</a:t>
                      </a:r>
                      <a:r>
                        <a:rPr kumimoji="0" lang="en-GB" sz="105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Group Discussion – Write Three Reasons ) &amp;</a:t>
                      </a:r>
                    </a:p>
                    <a:p>
                      <a:pPr marL="185738" marR="0" lvl="0" indent="-185738" algn="just" defTabSz="914400" rtl="0" eaLnBrk="1" fontAlgn="base" latinLnBrk="0" hangingPunct="1">
                        <a:lnSpc>
                          <a:spcPct val="100000"/>
                        </a:lnSpc>
                        <a:spcBef>
                          <a:spcPct val="20000"/>
                        </a:spcBef>
                        <a:spcAft>
                          <a:spcPct val="0"/>
                        </a:spcAft>
                        <a:buClr>
                          <a:schemeClr val="hlink"/>
                        </a:buClr>
                        <a:buSzTx/>
                        <a:buFont typeface="Wingdings" pitchFamily="2" charset="2"/>
                        <a:buChar char="§"/>
                        <a:tabLst>
                          <a:tab pos="93663" algn="l"/>
                        </a:tabLst>
                      </a:pPr>
                      <a:r>
                        <a:rPr kumimoji="0" lang="en-GB" sz="105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Defining Terms : Nutrition...Dentition – Diet. – Education   </a:t>
                      </a:r>
                      <a:endParaRPr kumimoji="0" lang="en-GB" sz="100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1</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st</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&amp; 2</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nd</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t>
                      </a:r>
                    </a:p>
                    <a:p>
                      <a:pPr marL="0" marR="0" lvl="0" indent="0" algn="just"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204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t>
                      </a:r>
                    </a:p>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05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73050" indent="0" algn="just" rtl="0">
                        <a:buFontTx/>
                        <a:buChar char="-"/>
                      </a:pPr>
                      <a:r>
                        <a:rPr lang="en-US" sz="1200" b="1" baseline="0" dirty="0" smtClean="0"/>
                        <a:t> The </a:t>
                      </a:r>
                      <a:r>
                        <a:rPr lang="en-US" sz="1200" b="1" dirty="0" smtClean="0"/>
                        <a:t>effect  and</a:t>
                      </a:r>
                      <a:r>
                        <a:rPr lang="en-US" sz="1200" b="1" baseline="0" dirty="0" smtClean="0"/>
                        <a:t> Trends of  Nutrition</a:t>
                      </a:r>
                      <a:r>
                        <a:rPr lang="en-US" sz="1200" b="1" dirty="0" smtClean="0"/>
                        <a:t> education on promoting health</a:t>
                      </a:r>
                      <a:r>
                        <a:rPr lang="en-US" sz="1200" b="1" baseline="0" dirty="0" smtClean="0"/>
                        <a:t> wellness</a:t>
                      </a:r>
                      <a:endParaRPr lang="en-US" sz="1200" b="1" kern="1200" dirty="0" smtClean="0">
                        <a:solidFill>
                          <a:schemeClr val="tx1"/>
                        </a:solidFill>
                        <a:latin typeface="+mn-lt"/>
                        <a:ea typeface="+mn-ea"/>
                        <a:cs typeface="+mn-cs"/>
                      </a:endParaRPr>
                    </a:p>
                    <a:p>
                      <a:pPr marL="273050" indent="0" algn="just" rtl="0">
                        <a:buFontTx/>
                        <a:buChar char="-"/>
                      </a:pPr>
                      <a:r>
                        <a:rPr lang="en-US" sz="1200" b="1" kern="1200" baseline="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Dietary intervention program. ( 1)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3</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rd  &amp;  </a:t>
                      </a:r>
                      <a:r>
                        <a:rPr kumimoji="0" lang="en-US" sz="105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4</a:t>
                      </a:r>
                      <a:r>
                        <a:rPr kumimoji="0" lang="en-US" sz="1050" b="1" i="1"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th</a:t>
                      </a:r>
                      <a:r>
                        <a:rPr kumimoji="0" lang="en-US" sz="105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t>
                      </a:r>
                      <a:endPar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204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77800" indent="0" algn="just" rtl="0"/>
                      <a:r>
                        <a:rPr lang="en-US" sz="1200" b="1" kern="1200" dirty="0" smtClean="0">
                          <a:solidFill>
                            <a:schemeClr val="tx1"/>
                          </a:solidFill>
                          <a:latin typeface="+mn-lt"/>
                          <a:ea typeface="+mn-ea"/>
                          <a:cs typeface="+mn-cs"/>
                        </a:rPr>
                        <a:t>Dietary intervention program. ( 2)  </a:t>
                      </a:r>
                    </a:p>
                    <a:p>
                      <a:pPr marL="177800" indent="0" algn="just" rtl="0"/>
                      <a:r>
                        <a:rPr lang="en-US" sz="1200" b="1" kern="1200" dirty="0" smtClean="0">
                          <a:solidFill>
                            <a:schemeClr val="tx1"/>
                          </a:solidFill>
                          <a:latin typeface="+mn-lt"/>
                          <a:ea typeface="+mn-ea"/>
                          <a:cs typeface="+mn-cs"/>
                        </a:rPr>
                        <a:t>- Nutrition education strategies  methods and target groups</a:t>
                      </a:r>
                      <a:endParaRPr lang="en-US" sz="1200" b="1" dirty="0" smtClean="0">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5</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th</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&amp; 6</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th</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t>
                      </a:r>
                      <a:endPar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397">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US" sz="105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Smart Exam1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79388" marR="0" lvl="0" indent="0" algn="just"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 Change eating habits through nutrition education</a:t>
                      </a:r>
                    </a:p>
                    <a:p>
                      <a:pPr marL="179388"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mn-cs"/>
                        </a:rPr>
                        <a:t>1</a:t>
                      </a:r>
                      <a:r>
                        <a:rPr kumimoji="0" lang="en-US" sz="1200" b="1" i="1"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mn-cs"/>
                        </a:rPr>
                        <a:t>st</a:t>
                      </a:r>
                      <a:r>
                        <a:rPr kumimoji="0" lang="en-US" sz="120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mn-cs"/>
                        </a:rPr>
                        <a:t> EXAM   +  Assignments Plan</a:t>
                      </a:r>
                      <a:endParaRPr kumimoji="0" lang="en-US" sz="120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7</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th</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&amp; 8</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th</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12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lgn="just" rtl="0"/>
                      <a:r>
                        <a:rPr lang="en-US" sz="1200" b="1" kern="1200" dirty="0" smtClean="0">
                          <a:solidFill>
                            <a:schemeClr val="tx1"/>
                          </a:solidFill>
                          <a:latin typeface="+mn-lt"/>
                          <a:ea typeface="+mn-ea"/>
                          <a:cs typeface="+mn-cs"/>
                        </a:rPr>
                        <a:t>- Communication process and choose the channels of Nutrition education.</a:t>
                      </a:r>
                    </a:p>
                    <a:p>
                      <a:pPr lvl="0" algn="just" rtl="0"/>
                      <a:r>
                        <a:rPr lang="en-US" sz="1200" b="1" kern="1200" dirty="0" smtClean="0">
                          <a:solidFill>
                            <a:schemeClr val="tx1"/>
                          </a:solidFill>
                          <a:latin typeface="+mn-lt"/>
                          <a:ea typeface="+mn-ea"/>
                          <a:cs typeface="+mn-cs"/>
                        </a:rPr>
                        <a:t>-The Steps of planning nutrition education process Meals nutritive values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9</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th</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&amp; 10</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th</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802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t>
                      </a:r>
                    </a:p>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Smart Exam2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lgn="just" rtl="0"/>
                      <a:r>
                        <a:rPr lang="en-US" sz="1200" b="1" kern="1200" dirty="0" smtClean="0">
                          <a:solidFill>
                            <a:schemeClr val="tx1"/>
                          </a:solidFill>
                          <a:latin typeface="+mn-lt"/>
                          <a:ea typeface="+mn-ea"/>
                          <a:cs typeface="+mn-cs"/>
                        </a:rPr>
                        <a:t>- Factors affected on human’s food consumption.</a:t>
                      </a:r>
                    </a:p>
                    <a:p>
                      <a:pPr lvl="0" algn="just" rtl="0"/>
                      <a:r>
                        <a:rPr lang="en-US" sz="1200" b="1" kern="1200" dirty="0" smtClean="0">
                          <a:solidFill>
                            <a:schemeClr val="tx1"/>
                          </a:solidFill>
                          <a:latin typeface="+mn-lt"/>
                          <a:ea typeface="+mn-ea"/>
                          <a:cs typeface="+mn-cs"/>
                        </a:rPr>
                        <a:t>- Group and community unhealthy nutritional behaviors and habits</a:t>
                      </a:r>
                    </a:p>
                    <a:p>
                      <a:pPr lvl="0" algn="just" rtl="0"/>
                      <a:r>
                        <a:rPr lang="en-US" sz="1200" b="1" kern="1200" dirty="0" smtClean="0">
                          <a:solidFill>
                            <a:schemeClr val="tx1"/>
                          </a:solidFill>
                          <a:latin typeface="+mn-lt"/>
                          <a:ea typeface="+mn-ea"/>
                          <a:cs typeface="+mn-cs"/>
                        </a:rPr>
                        <a:t>- The effect of mass media on eating habits and nutrition education.</a:t>
                      </a:r>
                    </a:p>
                    <a:p>
                      <a:pPr algn="just" rtl="0">
                        <a:buFontTx/>
                        <a:buChar char="-"/>
                      </a:pPr>
                      <a:r>
                        <a:rPr lang="en-US" sz="1200" b="1" kern="1200" dirty="0" smtClean="0">
                          <a:solidFill>
                            <a:schemeClr val="tx1"/>
                          </a:solidFill>
                          <a:latin typeface="+mn-lt"/>
                          <a:ea typeface="+mn-ea"/>
                          <a:cs typeface="+mn-cs"/>
                        </a:rPr>
                        <a:t>Community nutrition education program during pregnancy and lactation</a:t>
                      </a:r>
                      <a:endParaRPr lang="en-US" sz="1200" b="1" dirty="0" smtClean="0">
                        <a:cs typeface="+mn-cs"/>
                      </a:endParaRPr>
                    </a:p>
                    <a:p>
                      <a:pPr marL="0" marR="0" lvl="0" indent="0" algn="ctr" defTabSz="914400" rtl="0" eaLnBrk="1" fontAlgn="base" latinLnBrk="0" hangingPunct="1">
                        <a:lnSpc>
                          <a:spcPct val="100000"/>
                        </a:lnSpc>
                        <a:spcBef>
                          <a:spcPct val="20000"/>
                        </a:spcBef>
                        <a:spcAft>
                          <a:spcPct val="0"/>
                        </a:spcAft>
                        <a:buClr>
                          <a:schemeClr val="hlink"/>
                        </a:buClr>
                        <a:buSzTx/>
                        <a:buFontTx/>
                        <a:buChar char="-"/>
                        <a:tabLst>
                          <a:tab pos="93663" algn="l"/>
                        </a:tabLst>
                      </a:pPr>
                      <a:r>
                        <a:rPr kumimoji="0" lang="en-US" sz="120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mn-cs"/>
                        </a:rPr>
                        <a:t>2</a:t>
                      </a:r>
                      <a:r>
                        <a:rPr kumimoji="0" lang="en-US" sz="1200" b="1" i="1"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mn-cs"/>
                        </a:rPr>
                        <a:t>nd</a:t>
                      </a:r>
                      <a:r>
                        <a:rPr kumimoji="0" lang="en-US" sz="1200" b="1" i="1"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mn-cs"/>
                        </a:rPr>
                        <a:t> EXAM  + Assignment Presentation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11</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th &amp; </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12</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th</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6824">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lvl="0" algn="just" rtl="0"/>
                      <a:r>
                        <a:rPr lang="en-US" sz="1200" b="1" kern="1200" dirty="0" smtClean="0">
                          <a:solidFill>
                            <a:schemeClr val="tx1"/>
                          </a:solidFill>
                          <a:latin typeface="+mn-lt"/>
                          <a:ea typeface="+mn-ea"/>
                          <a:cs typeface="+mn-cs"/>
                        </a:rPr>
                        <a:t>- Nutrition education program during infancy childhood and adolescent.</a:t>
                      </a:r>
                    </a:p>
                    <a:p>
                      <a:pPr lvl="0" algn="just" rtl="0">
                        <a:buFontTx/>
                        <a:buChar char="-"/>
                      </a:pPr>
                      <a:r>
                        <a:rPr lang="en-US" sz="1200" b="1" kern="1200" dirty="0" smtClean="0">
                          <a:solidFill>
                            <a:schemeClr val="tx1"/>
                          </a:solidFill>
                          <a:latin typeface="+mn-lt"/>
                          <a:ea typeface="+mn-ea"/>
                          <a:cs typeface="+mn-cs"/>
                        </a:rPr>
                        <a:t>Clinical nutrition education topics: </a:t>
                      </a:r>
                    </a:p>
                    <a:p>
                      <a:pPr marL="355600" lvl="0" indent="0" algn="just" rtl="0">
                        <a:buFontTx/>
                        <a:buNone/>
                      </a:pPr>
                      <a:r>
                        <a:rPr lang="en-US" sz="1200" b="1" kern="1200" dirty="0" smtClean="0">
                          <a:solidFill>
                            <a:schemeClr val="tx1"/>
                          </a:solidFill>
                          <a:latin typeface="+mn-lt"/>
                          <a:ea typeface="+mn-ea"/>
                          <a:cs typeface="+mn-cs"/>
                        </a:rPr>
                        <a:t>Obesity Atherosclerosis; The nutritional</a:t>
                      </a:r>
                      <a:r>
                        <a:rPr lang="en-US" sz="1200" b="1" kern="1200" baseline="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problems (Diabetes Mellitus); Hypertension Stroke; Diet and Cancer,</a:t>
                      </a:r>
                      <a:r>
                        <a:rPr lang="en-US" sz="1200" b="1" kern="1200" baseline="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Arthritis, Osteoporosis, Alzheimer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13</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th</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- 15</a:t>
                      </a:r>
                      <a:r>
                        <a:rPr kumimoji="0" lang="en-US" sz="1050" b="1"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th</a:t>
                      </a: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125">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05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rPr>
                        <a:t>FINAL EXAM</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4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400" b="0" i="0" u="none" strike="noStrike" cap="none" normalizeH="0" baseline="30000" dirty="0" smtClean="0">
                        <a:ln>
                          <a:noFill/>
                        </a:ln>
                        <a:solidFill>
                          <a:schemeClr val="tx1"/>
                        </a:solidFill>
                        <a:effectLst>
                          <a:outerShdw blurRad="38100" dist="38100" dir="2700000" algn="tl">
                            <a:srgbClr val="000000"/>
                          </a:outerShdw>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323" name="Rectangle 251"/>
          <p:cNvSpPr>
            <a:spLocks noChangeArrowheads="1"/>
          </p:cNvSpPr>
          <p:nvPr/>
        </p:nvSpPr>
        <p:spPr bwMode="auto">
          <a:xfrm>
            <a:off x="215008" y="6309320"/>
            <a:ext cx="8461448" cy="216024"/>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anchor="ctr" anchorCtr="1"/>
          <a:lstStyle/>
          <a:p>
            <a:pPr algn="l">
              <a:defRPr/>
            </a:pPr>
            <a:r>
              <a:rPr lang="en-US" sz="1200" i="1" dirty="0">
                <a:solidFill>
                  <a:schemeClr val="tx2"/>
                </a:solidFill>
                <a:effectLst>
                  <a:outerShdw blurRad="38100" dist="38100" dir="2700000" algn="tl">
                    <a:srgbClr val="000000"/>
                  </a:outerShdw>
                </a:effectLst>
                <a:latin typeface="Arial Black" pitchFamily="34" charset="0"/>
              </a:rPr>
              <a:t>ASSESSMENT: 2 Monthly Creative Exams + Reflective </a:t>
            </a:r>
            <a:r>
              <a:rPr lang="en-US" sz="1200" i="1" dirty="0" smtClean="0">
                <a:solidFill>
                  <a:schemeClr val="tx2"/>
                </a:solidFill>
                <a:effectLst>
                  <a:outerShdw blurRad="38100" dist="38100" dir="2700000" algn="tl">
                    <a:srgbClr val="000000"/>
                  </a:outerShdw>
                </a:effectLst>
                <a:latin typeface="Arial Black" pitchFamily="34" charset="0"/>
              </a:rPr>
              <a:t> Smart Assignment (20 Marks  Each) </a:t>
            </a:r>
            <a:endParaRPr lang="en-US" sz="1200" i="1" dirty="0">
              <a:solidFill>
                <a:schemeClr val="tx2"/>
              </a:solidFill>
              <a:effectLst>
                <a:outerShdw blurRad="38100" dist="38100" dir="2700000" algn="tl">
                  <a:srgbClr val="000000"/>
                </a:outerShdw>
              </a:effectLst>
              <a:latin typeface="Arial Black" pitchFamily="34" charset="0"/>
            </a:endParaRPr>
          </a:p>
        </p:txBody>
      </p:sp>
    </p:spTree>
  </p:cSld>
  <p:clrMapOvr>
    <a:masterClrMapping/>
  </p:clrMapOvr>
  <p:transition>
    <p:push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60</a:t>
            </a:fld>
            <a:endParaRPr lang="en-US"/>
          </a:p>
        </p:txBody>
      </p:sp>
      <p:sp>
        <p:nvSpPr>
          <p:cNvPr id="8" name="مستطيل 7"/>
          <p:cNvSpPr/>
          <p:nvPr/>
        </p:nvSpPr>
        <p:spPr>
          <a:xfrm>
            <a:off x="2555776" y="0"/>
            <a:ext cx="3044423"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dirty="0" smtClean="0"/>
              <a:t>Influences on Food Choices</a:t>
            </a:r>
            <a:endParaRPr lang="en-US" dirty="0"/>
          </a:p>
        </p:txBody>
      </p:sp>
      <p:sp>
        <p:nvSpPr>
          <p:cNvPr id="10" name="مستطيل 9"/>
          <p:cNvSpPr/>
          <p:nvPr/>
        </p:nvSpPr>
        <p:spPr>
          <a:xfrm>
            <a:off x="0" y="620688"/>
            <a:ext cx="4320480" cy="201622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b="1" dirty="0" smtClean="0"/>
              <a:t>Individual Preferences </a:t>
            </a:r>
          </a:p>
          <a:p>
            <a:pPr algn="l" rtl="0"/>
            <a:r>
              <a:rPr lang="en-US" dirty="0" smtClean="0"/>
              <a:t>Every individual has </a:t>
            </a:r>
            <a:r>
              <a:rPr lang="en-US" b="1" dirty="0" smtClean="0"/>
              <a:t>unique likes and dislikes concerning foods</a:t>
            </a:r>
            <a:r>
              <a:rPr lang="en-US" dirty="0" smtClean="0"/>
              <a:t>; time, personal experience; motivation exposure, family customs and rituals, advertising, and personal values. </a:t>
            </a:r>
          </a:p>
          <a:p>
            <a:pPr algn="l" rtl="0"/>
            <a:endParaRPr lang="en-US" dirty="0" smtClean="0"/>
          </a:p>
        </p:txBody>
      </p:sp>
      <p:sp>
        <p:nvSpPr>
          <p:cNvPr id="11" name="مستطيل 10"/>
          <p:cNvSpPr/>
          <p:nvPr/>
        </p:nvSpPr>
        <p:spPr>
          <a:xfrm>
            <a:off x="323528" y="2708920"/>
            <a:ext cx="3816424" cy="230832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b="1" dirty="0" smtClean="0"/>
              <a:t>Cultural Influences.</a:t>
            </a:r>
          </a:p>
          <a:p>
            <a:pPr algn="just" rtl="0"/>
            <a:r>
              <a:rPr lang="en-US" dirty="0" smtClean="0"/>
              <a:t>A cultural group provides </a:t>
            </a:r>
            <a:r>
              <a:rPr lang="en-US" b="1" dirty="0" smtClean="0"/>
              <a:t>guidelines regarding acceptable foods</a:t>
            </a:r>
            <a:r>
              <a:rPr lang="en-US" dirty="0" smtClean="0"/>
              <a:t>, food combinations, eating patterns, and eating behaviors. Compliance with these guidelines creates a sense of identity and belonging for the individual.</a:t>
            </a:r>
          </a:p>
        </p:txBody>
      </p:sp>
      <p:pic>
        <p:nvPicPr>
          <p:cNvPr id="104450" name="Picture 2" descr="Someone who is repeatedly exposed to certain foods is less hesitant to eat them. For example, lobster traditionally was only available on the coasts, and is much more likely to be accepted as food by coastal dwellers. [AP/Wide World Photos. Reproduced by permission.]"/>
          <p:cNvPicPr>
            <a:picLocks noChangeAspect="1" noChangeArrowheads="1"/>
          </p:cNvPicPr>
          <p:nvPr/>
        </p:nvPicPr>
        <p:blipFill>
          <a:blip r:embed="rId3" cstate="print"/>
          <a:srcRect/>
          <a:stretch>
            <a:fillRect/>
          </a:stretch>
        </p:blipFill>
        <p:spPr bwMode="auto">
          <a:xfrm>
            <a:off x="4139952" y="4869160"/>
            <a:ext cx="2160240" cy="1668248"/>
          </a:xfrm>
          <a:prstGeom prst="rect">
            <a:avLst/>
          </a:prstGeom>
          <a:noFill/>
        </p:spPr>
      </p:pic>
      <p:sp>
        <p:nvSpPr>
          <p:cNvPr id="12" name="مستطيل 11"/>
          <p:cNvSpPr/>
          <p:nvPr/>
        </p:nvSpPr>
        <p:spPr>
          <a:xfrm>
            <a:off x="4139952" y="4869160"/>
            <a:ext cx="2082621"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dirty="0" smtClean="0"/>
              <a:t>Is this view good ?</a:t>
            </a:r>
            <a:endParaRPr lang="en-US" dirty="0"/>
          </a:p>
        </p:txBody>
      </p:sp>
      <p:sp>
        <p:nvSpPr>
          <p:cNvPr id="13" name="مستطيل 12"/>
          <p:cNvSpPr/>
          <p:nvPr/>
        </p:nvSpPr>
        <p:spPr>
          <a:xfrm>
            <a:off x="4716016" y="476672"/>
            <a:ext cx="4176464" cy="369331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b="1" dirty="0" smtClean="0"/>
              <a:t>Social Influences.</a:t>
            </a:r>
          </a:p>
          <a:p>
            <a:pPr algn="just" rtl="0"/>
            <a:r>
              <a:rPr lang="en-US" dirty="0" smtClean="0"/>
              <a:t>Members of a </a:t>
            </a:r>
            <a:r>
              <a:rPr lang="en-US" b="1" dirty="0" smtClean="0"/>
              <a:t>social group </a:t>
            </a:r>
            <a:r>
              <a:rPr lang="en-US" dirty="0" smtClean="0"/>
              <a:t>depend on each other</a:t>
            </a:r>
            <a:r>
              <a:rPr lang="en-US" b="1" dirty="0" smtClean="0"/>
              <a:t>, share a common culture</a:t>
            </a:r>
            <a:r>
              <a:rPr lang="en-US" dirty="0" smtClean="0"/>
              <a:t>, and influence each other's behaviors and values. A person's membership in particular peer, work, or community groups impacts food behaviors. For example, a young person at a basketball game may eat certain foods when accompanied by friends and other foods when accompanied by his or her teacher.</a:t>
            </a:r>
          </a:p>
          <a:p>
            <a:pPr algn="just" rtl="0"/>
            <a:endParaRPr lang="en-US" dirty="0"/>
          </a:p>
        </p:txBody>
      </p:sp>
      <p:pic>
        <p:nvPicPr>
          <p:cNvPr id="104452" name="Picture 4" descr="Eating Habits 2075"/>
          <p:cNvPicPr>
            <a:picLocks noChangeAspect="1" noChangeArrowheads="1"/>
          </p:cNvPicPr>
          <p:nvPr/>
        </p:nvPicPr>
        <p:blipFill>
          <a:blip r:embed="rId4" cstate="print"/>
          <a:srcRect/>
          <a:stretch>
            <a:fillRect/>
          </a:stretch>
        </p:blipFill>
        <p:spPr bwMode="auto">
          <a:xfrm>
            <a:off x="6660232" y="4863634"/>
            <a:ext cx="2160240" cy="1877734"/>
          </a:xfrm>
          <a:prstGeom prst="rect">
            <a:avLst/>
          </a:prstGeom>
          <a:noFill/>
        </p:spPr>
      </p:pic>
      <p:sp>
        <p:nvSpPr>
          <p:cNvPr id="14" name="مستطيل 13"/>
          <p:cNvSpPr/>
          <p:nvPr/>
        </p:nvSpPr>
        <p:spPr>
          <a:xfrm>
            <a:off x="4499992" y="4386590"/>
            <a:ext cx="4682692" cy="338554"/>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l" rtl="0"/>
            <a:r>
              <a:rPr lang="en-US" sz="1600" dirty="0" smtClean="0"/>
              <a:t>Which do you like, have, attract …common \ why </a:t>
            </a:r>
            <a:endParaRPr lang="ar-SA" sz="1600" dirty="0" smtClean="0"/>
          </a:p>
        </p:txBody>
      </p:sp>
      <p:pic>
        <p:nvPicPr>
          <p:cNvPr id="104454" name="Picture 6" descr="This simple meal demonstrates the complicated relationship between a culture and its food. In the twentieth century, Americans' preference for quick, portable meals popularized the fast-food burger. Over time the popularity of fast foods in America contributed to an epidemic of obesity. [Photograph by Lois Ellen Frank. Corbis/Lois Ellen Frank. Reproduced by permission.]"/>
          <p:cNvPicPr>
            <a:picLocks noChangeAspect="1" noChangeArrowheads="1"/>
          </p:cNvPicPr>
          <p:nvPr/>
        </p:nvPicPr>
        <p:blipFill>
          <a:blip r:embed="rId5" cstate="print"/>
          <a:srcRect/>
          <a:stretch>
            <a:fillRect/>
          </a:stretch>
        </p:blipFill>
        <p:spPr bwMode="auto">
          <a:xfrm>
            <a:off x="1475656" y="5085184"/>
            <a:ext cx="2016225" cy="1589778"/>
          </a:xfrm>
          <a:prstGeom prst="rect">
            <a:avLst/>
          </a:prstGeom>
          <a:noFill/>
        </p:spPr>
      </p:pic>
    </p:spTree>
  </p:cSld>
  <p:clrMapOvr>
    <a:masterClrMapping/>
  </p:clrMapOvr>
  <p:transition>
    <p:push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a:xfrm>
            <a:off x="6248400" y="6381328"/>
            <a:ext cx="2895600" cy="280119"/>
          </a:xfrm>
        </p:spPr>
        <p:txBody>
          <a:bodyPr/>
          <a:lstStyle/>
          <a:p>
            <a:pPr>
              <a:defRPr/>
            </a:pPr>
            <a:r>
              <a:rPr lang="en-US" dirty="0" smtClean="0"/>
              <a:t>JOHALI NutHE2015</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61</a:t>
            </a:fld>
            <a:endParaRPr lang="en-US"/>
          </a:p>
        </p:txBody>
      </p:sp>
      <p:sp>
        <p:nvSpPr>
          <p:cNvPr id="8" name="مستطيل 7"/>
          <p:cNvSpPr/>
          <p:nvPr/>
        </p:nvSpPr>
        <p:spPr>
          <a:xfrm>
            <a:off x="2483768" y="0"/>
            <a:ext cx="3044423" cy="369332"/>
          </a:xfrm>
          <a:prstGeom prst="rect">
            <a:avLst/>
          </a:prstGeom>
        </p:spPr>
        <p:txBody>
          <a:bodyPr wrap="none">
            <a:spAutoFit/>
          </a:bodyPr>
          <a:lstStyle/>
          <a:p>
            <a:r>
              <a:rPr lang="en-US" dirty="0" smtClean="0"/>
              <a:t>Influences on Food Choices</a:t>
            </a:r>
            <a:endParaRPr lang="en-US" dirty="0"/>
          </a:p>
        </p:txBody>
      </p:sp>
      <p:sp>
        <p:nvSpPr>
          <p:cNvPr id="14" name="مستطيل 13"/>
          <p:cNvSpPr/>
          <p:nvPr/>
        </p:nvSpPr>
        <p:spPr>
          <a:xfrm>
            <a:off x="251520" y="404665"/>
            <a:ext cx="4067944" cy="369331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rtl="0"/>
            <a:r>
              <a:rPr lang="en-US" b="1" dirty="0" smtClean="0"/>
              <a:t>Religious Influences.</a:t>
            </a:r>
          </a:p>
          <a:p>
            <a:pPr algn="just" rtl="0"/>
            <a:r>
              <a:rPr lang="en-US" dirty="0" smtClean="0"/>
              <a:t>Religious </a:t>
            </a:r>
            <a:r>
              <a:rPr lang="en-US" b="1" dirty="0" smtClean="0"/>
              <a:t>proscriptions </a:t>
            </a:r>
            <a:r>
              <a:rPr lang="en-US" dirty="0" smtClean="0"/>
              <a:t>range from a few to many, from relaxed to highly restrictive. This will </a:t>
            </a:r>
            <a:r>
              <a:rPr lang="en-US" b="1" i="1" dirty="0" smtClean="0"/>
              <a:t>affect a follower's food choices and behaviors</a:t>
            </a:r>
            <a:r>
              <a:rPr lang="en-US" dirty="0" smtClean="0"/>
              <a:t>. For example, in some religions specific foods are prohibited, such as pork among Jewish and Muslim adherents. Within Christianity, the Seventh-day Adventists discourage "stimulating" beverages such as alcohol, which is not forbidden among Catholics.</a:t>
            </a:r>
          </a:p>
        </p:txBody>
      </p:sp>
      <p:sp>
        <p:nvSpPr>
          <p:cNvPr id="15" name="مستطيل 14"/>
          <p:cNvSpPr/>
          <p:nvPr/>
        </p:nvSpPr>
        <p:spPr>
          <a:xfrm>
            <a:off x="395536" y="4077072"/>
            <a:ext cx="3707904" cy="258532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b="1" dirty="0" smtClean="0"/>
              <a:t>Economic Influences.</a:t>
            </a:r>
          </a:p>
          <a:p>
            <a:pPr algn="just" rtl="0"/>
            <a:r>
              <a:rPr lang="en-US" dirty="0" smtClean="0"/>
              <a:t>Money, values, and consumer skills all affect what a person purchases. The price of a food, however, is not an indicator of its nutritional value. Cost is a </a:t>
            </a:r>
            <a:r>
              <a:rPr lang="en-US" b="1" i="1" dirty="0" smtClean="0"/>
              <a:t>complex combination of a food's availability, status, and demand</a:t>
            </a:r>
            <a:endParaRPr lang="en-US" b="1" i="1" dirty="0"/>
          </a:p>
        </p:txBody>
      </p:sp>
      <p:sp>
        <p:nvSpPr>
          <p:cNvPr id="16" name="مستطيل 15"/>
          <p:cNvSpPr/>
          <p:nvPr/>
        </p:nvSpPr>
        <p:spPr>
          <a:xfrm>
            <a:off x="4572000" y="548680"/>
            <a:ext cx="4572000" cy="120032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l" rtl="0"/>
            <a:r>
              <a:rPr lang="en-US" b="1" dirty="0" smtClean="0"/>
              <a:t>Environmental Influences.</a:t>
            </a:r>
          </a:p>
          <a:p>
            <a:pPr algn="l" rtl="0"/>
            <a:r>
              <a:rPr lang="en-US" dirty="0" smtClean="0"/>
              <a:t>The influence of the environment on food habits derives from a composite of </a:t>
            </a:r>
            <a:r>
              <a:rPr lang="en-US" b="1" i="1" dirty="0" smtClean="0"/>
              <a:t>ecological and social factors. </a:t>
            </a:r>
            <a:endParaRPr lang="en-US" b="1" i="1" dirty="0"/>
          </a:p>
        </p:txBody>
      </p:sp>
      <p:sp>
        <p:nvSpPr>
          <p:cNvPr id="17" name="مستطيل 16"/>
          <p:cNvSpPr/>
          <p:nvPr/>
        </p:nvSpPr>
        <p:spPr>
          <a:xfrm>
            <a:off x="4572000" y="2276872"/>
            <a:ext cx="4572000" cy="369331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just" rtl="0"/>
            <a:r>
              <a:rPr lang="en-US" dirty="0" smtClean="0"/>
              <a:t>.</a:t>
            </a:r>
            <a:r>
              <a:rPr lang="en-US" b="1" dirty="0" smtClean="0"/>
              <a:t>Political Influences.</a:t>
            </a:r>
          </a:p>
          <a:p>
            <a:pPr algn="just" rtl="0"/>
            <a:r>
              <a:rPr lang="en-US" dirty="0" smtClean="0"/>
              <a:t>Political factors also </a:t>
            </a:r>
            <a:r>
              <a:rPr lang="en-US" b="1" i="1" dirty="0" smtClean="0"/>
              <a:t>influence food availability and trends. </a:t>
            </a:r>
            <a:r>
              <a:rPr lang="en-US" dirty="0" smtClean="0"/>
              <a:t>Food laws and trade agreements affect what is available within and across countries, and also affect food prices. Food labeling laws determine what consumers know about the food they purchase.</a:t>
            </a:r>
          </a:p>
          <a:p>
            <a:pPr algn="just" rtl="0"/>
            <a:r>
              <a:rPr lang="en-US" dirty="0" smtClean="0"/>
              <a:t>Eating habits are thus the result of both external factors, such as politics, and internal factors, such as values. These habits are formed, and may change, over a person's lifetime.</a:t>
            </a:r>
          </a:p>
        </p:txBody>
      </p:sp>
      <p:sp>
        <p:nvSpPr>
          <p:cNvPr id="18" name="مستطيل 17"/>
          <p:cNvSpPr/>
          <p:nvPr/>
        </p:nvSpPr>
        <p:spPr>
          <a:xfrm>
            <a:off x="4572000" y="6021288"/>
            <a:ext cx="4572000" cy="646331"/>
          </a:xfrm>
          <a:prstGeom prst="rect">
            <a:avLst/>
          </a:prstGeom>
        </p:spPr>
        <p:txBody>
          <a:bodyPr>
            <a:spAutoFit/>
          </a:bodyPr>
          <a:lstStyle/>
          <a:p>
            <a:pPr algn="l" rtl="0"/>
            <a:r>
              <a:rPr lang="en-US" dirty="0" smtClean="0"/>
              <a:t>Can Health Education Change Eating Habits PPT</a:t>
            </a:r>
            <a:endParaRPr lang="en-US" dirty="0"/>
          </a:p>
        </p:txBody>
      </p:sp>
    </p:spTree>
  </p:cSld>
  <p:clrMapOvr>
    <a:masterClrMapping/>
  </p:clrMapOvr>
  <p:transition>
    <p:push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a:xfrm>
            <a:off x="3419872" y="6381750"/>
            <a:ext cx="2895600" cy="476250"/>
          </a:xfrm>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62</a:t>
            </a:fld>
            <a:endParaRPr lang="en-US"/>
          </a:p>
        </p:txBody>
      </p:sp>
      <p:sp>
        <p:nvSpPr>
          <p:cNvPr id="18" name="مستطيل 17"/>
          <p:cNvSpPr/>
          <p:nvPr/>
        </p:nvSpPr>
        <p:spPr>
          <a:xfrm>
            <a:off x="0" y="0"/>
            <a:ext cx="6876256"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dirty="0" smtClean="0"/>
              <a:t>Can Health Education Change-Improve Eating Habits ….Yes;  </a:t>
            </a:r>
            <a:endParaRPr lang="en-US" dirty="0"/>
          </a:p>
        </p:txBody>
      </p:sp>
      <p:pic>
        <p:nvPicPr>
          <p:cNvPr id="115714" name="Picture 2" descr="http://pagead2.googlesyndication.com/simgad/8598034229152139543"/>
          <p:cNvPicPr>
            <a:picLocks noChangeAspect="1" noChangeArrowheads="1"/>
          </p:cNvPicPr>
          <p:nvPr/>
        </p:nvPicPr>
        <p:blipFill>
          <a:blip r:embed="rId3" cstate="print"/>
          <a:srcRect/>
          <a:stretch>
            <a:fillRect/>
          </a:stretch>
        </p:blipFill>
        <p:spPr bwMode="auto">
          <a:xfrm>
            <a:off x="6143636" y="642918"/>
            <a:ext cx="3000364" cy="3714776"/>
          </a:xfrm>
          <a:prstGeom prst="rect">
            <a:avLst/>
          </a:prstGeom>
          <a:noFill/>
        </p:spPr>
      </p:pic>
      <p:sp>
        <p:nvSpPr>
          <p:cNvPr id="12" name="مستطيل 11"/>
          <p:cNvSpPr/>
          <p:nvPr/>
        </p:nvSpPr>
        <p:spPr>
          <a:xfrm>
            <a:off x="6300192" y="4500570"/>
            <a:ext cx="2843808"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900" dirty="0" smtClean="0">
                <a:hlinkClick r:id="rId4"/>
              </a:rPr>
              <a:t>http://www.webmd.com/fitness-exercise/healthy-eating-changing-your-eating-habits#</a:t>
            </a:r>
            <a:r>
              <a:rPr lang="en-US" sz="900" dirty="0" smtClean="0"/>
              <a:t> </a:t>
            </a:r>
            <a:endParaRPr lang="en-US" sz="900" dirty="0"/>
          </a:p>
        </p:txBody>
      </p:sp>
      <p:sp>
        <p:nvSpPr>
          <p:cNvPr id="13" name="مستطيل 12"/>
          <p:cNvSpPr/>
          <p:nvPr/>
        </p:nvSpPr>
        <p:spPr>
          <a:xfrm>
            <a:off x="251520" y="470277"/>
            <a:ext cx="5976664" cy="526297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1600" b="1" i="1" dirty="0" smtClean="0">
                <a:latin typeface="+mj-lt"/>
              </a:rPr>
              <a:t>Change Your Eating Habits Through These  15 Tips </a:t>
            </a:r>
          </a:p>
          <a:p>
            <a:pPr marL="342900" indent="-342900" algn="just" rtl="0">
              <a:buFont typeface="+mj-lt"/>
              <a:buAutoNum type="arabicPeriod"/>
            </a:pPr>
            <a:r>
              <a:rPr lang="en-US" sz="1600" dirty="0" smtClean="0"/>
              <a:t> Keep to a regular eating schedule</a:t>
            </a:r>
          </a:p>
          <a:p>
            <a:pPr marL="342900" indent="-342900" algn="just" rtl="0">
              <a:buFont typeface="+mj-lt"/>
              <a:buAutoNum type="arabicPeriod"/>
            </a:pPr>
            <a:r>
              <a:rPr lang="en-US" sz="1600" dirty="0" smtClean="0"/>
              <a:t> Eat together as a family most days of the week</a:t>
            </a:r>
          </a:p>
          <a:p>
            <a:pPr marL="342900" indent="-342900" algn="just" rtl="0">
              <a:buFont typeface="+mj-lt"/>
              <a:buAutoNum type="arabicPeriod"/>
            </a:pPr>
            <a:r>
              <a:rPr lang="en-US" sz="1600" dirty="0" smtClean="0"/>
              <a:t> Eat before you get too hungry</a:t>
            </a:r>
          </a:p>
          <a:p>
            <a:pPr marL="342900" indent="-342900" algn="just" rtl="0">
              <a:buFont typeface="+mj-lt"/>
              <a:buAutoNum type="arabicPeriod"/>
            </a:pPr>
            <a:r>
              <a:rPr lang="en-US" sz="1600" dirty="0" smtClean="0"/>
              <a:t> Make sure every </a:t>
            </a:r>
            <a:r>
              <a:rPr lang="en-US" sz="1600" b="1" u="sng" dirty="0" smtClean="0"/>
              <a:t>family member</a:t>
            </a:r>
            <a:r>
              <a:rPr lang="en-US" sz="1600" dirty="0" smtClean="0"/>
              <a:t> eats breakfast every day</a:t>
            </a:r>
          </a:p>
          <a:p>
            <a:pPr marL="342900" indent="-342900" algn="just" rtl="0">
              <a:buFont typeface="+mj-lt"/>
              <a:buAutoNum type="arabicPeriod"/>
            </a:pPr>
            <a:r>
              <a:rPr lang="en-US" sz="1600" dirty="0" smtClean="0"/>
              <a:t> Drink water before a meal</a:t>
            </a:r>
          </a:p>
          <a:p>
            <a:pPr marL="342900" indent="-342900" algn="just" rtl="0">
              <a:buFont typeface="+mj-lt"/>
              <a:buAutoNum type="arabicPeriod"/>
            </a:pPr>
            <a:r>
              <a:rPr lang="en-US" sz="1600" b="1" u="sng" dirty="0" smtClean="0"/>
              <a:t> Stop</a:t>
            </a:r>
            <a:r>
              <a:rPr lang="en-US" sz="1600" dirty="0" smtClean="0"/>
              <a:t> eating when you’re full</a:t>
            </a:r>
          </a:p>
          <a:p>
            <a:pPr marL="342900" indent="-342900" algn="just" rtl="0">
              <a:buFont typeface="+mj-lt"/>
              <a:buAutoNum type="arabicPeriod"/>
            </a:pPr>
            <a:r>
              <a:rPr lang="en-US" sz="1600" dirty="0" smtClean="0"/>
              <a:t> Don't eat </a:t>
            </a:r>
            <a:r>
              <a:rPr lang="en-US" sz="1600" b="1" u="sng" dirty="0" smtClean="0"/>
              <a:t>late at night</a:t>
            </a:r>
            <a:endParaRPr lang="en-US" sz="1600" dirty="0" smtClean="0"/>
          </a:p>
          <a:p>
            <a:pPr marL="342900" indent="-342900" algn="just" rtl="0">
              <a:buFont typeface="+mj-lt"/>
              <a:buAutoNum type="arabicPeriod"/>
            </a:pPr>
            <a:r>
              <a:rPr lang="en-US" sz="1600" dirty="0" smtClean="0"/>
              <a:t> Try a green salad instead of fries</a:t>
            </a:r>
          </a:p>
          <a:p>
            <a:pPr marL="342900" indent="-342900" algn="just" rtl="0">
              <a:buFont typeface="+mj-lt"/>
              <a:buAutoNum type="arabicPeriod"/>
            </a:pPr>
            <a:r>
              <a:rPr lang="en-US" sz="1600" b="1" u="sng" dirty="0" smtClean="0"/>
              <a:t> Ask</a:t>
            </a:r>
            <a:r>
              <a:rPr lang="en-US" sz="1600" dirty="0" smtClean="0"/>
              <a:t> for salad dressing "on the side"</a:t>
            </a:r>
          </a:p>
          <a:p>
            <a:pPr marL="342900" indent="-342900" algn="just" rtl="0">
              <a:buFont typeface="+mj-lt"/>
              <a:buAutoNum type="arabicPeriod"/>
            </a:pPr>
            <a:r>
              <a:rPr lang="en-US" sz="1600" dirty="0" smtClean="0"/>
              <a:t> Chew slowly every time you eat and remind others to enjoy every bite</a:t>
            </a:r>
          </a:p>
          <a:p>
            <a:pPr marL="342900" indent="-342900" algn="just" rtl="0">
              <a:buFont typeface="+mj-lt"/>
              <a:buAutoNum type="arabicPeriod"/>
            </a:pPr>
            <a:r>
              <a:rPr lang="en-US" sz="1600" dirty="0" smtClean="0"/>
              <a:t> Serve water or low-fat milk at meals, instead of soda or other sugary drinks</a:t>
            </a:r>
          </a:p>
          <a:p>
            <a:pPr marL="342900" indent="-342900" algn="just" rtl="0">
              <a:buFont typeface="+mj-lt"/>
              <a:buAutoNum type="arabicPeriod"/>
            </a:pPr>
            <a:r>
              <a:rPr lang="en-US" sz="1600" b="1" u="sng" dirty="0" smtClean="0"/>
              <a:t> Pay</a:t>
            </a:r>
            <a:r>
              <a:rPr lang="en-US" sz="1600" dirty="0" smtClean="0"/>
              <a:t> attention to flavors and textures</a:t>
            </a:r>
          </a:p>
          <a:p>
            <a:pPr marL="342900" indent="-342900" algn="just" rtl="0">
              <a:buFont typeface="+mj-lt"/>
              <a:buAutoNum type="arabicPeriod"/>
            </a:pPr>
            <a:r>
              <a:rPr lang="en-US" sz="1600" dirty="0" smtClean="0"/>
              <a:t> Instead of eating out, bring a healthy, low-calorie lunch to work and pack a healthy "brown bag" for your kids</a:t>
            </a:r>
          </a:p>
          <a:p>
            <a:pPr marL="342900" indent="-342900" algn="just" rtl="0">
              <a:buFont typeface="+mj-lt"/>
              <a:buAutoNum type="arabicPeriod"/>
            </a:pPr>
            <a:r>
              <a:rPr lang="en-US" sz="1600" dirty="0" smtClean="0"/>
              <a:t>Provide </a:t>
            </a:r>
            <a:r>
              <a:rPr lang="en-US" sz="1600" b="1" u="sng" dirty="0" smtClean="0"/>
              <a:t>fruits and vegetables</a:t>
            </a:r>
            <a:r>
              <a:rPr lang="en-US" sz="1600" dirty="0" smtClean="0"/>
              <a:t> for snacks</a:t>
            </a:r>
          </a:p>
          <a:p>
            <a:pPr marL="342900" indent="-342900" algn="just" rtl="0">
              <a:buFont typeface="+mj-lt"/>
              <a:buAutoNum type="arabicPeriod"/>
            </a:pPr>
            <a:r>
              <a:rPr lang="en-US" sz="1600" dirty="0" smtClean="0"/>
              <a:t> Ask your sweetie to bring you fruit or flowers instead of chocolate</a:t>
            </a:r>
          </a:p>
          <a:p>
            <a:pPr algn="ctr" rtl="0"/>
            <a:r>
              <a:rPr lang="en-US" sz="1600" dirty="0" smtClean="0"/>
              <a:t> (</a:t>
            </a:r>
            <a:r>
              <a:rPr lang="en-US" sz="1600" i="1" dirty="0" smtClean="0"/>
              <a:t>Source</a:t>
            </a:r>
            <a:r>
              <a:rPr lang="en-US" sz="1600" dirty="0" smtClean="0"/>
              <a:t>: Adapted from smallstep.gov)</a:t>
            </a:r>
            <a:endParaRPr lang="en-US" sz="1600" dirty="0"/>
          </a:p>
        </p:txBody>
      </p:sp>
      <p:sp>
        <p:nvSpPr>
          <p:cNvPr id="19" name="مستطيل 18"/>
          <p:cNvSpPr/>
          <p:nvPr/>
        </p:nvSpPr>
        <p:spPr>
          <a:xfrm>
            <a:off x="899592" y="6237312"/>
            <a:ext cx="7092280"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dirty="0" smtClean="0"/>
              <a:t>http://www.webmd.com/diet/food-fitness-planner/default.htm</a:t>
            </a:r>
            <a:endParaRPr lang="en-US" dirty="0"/>
          </a:p>
        </p:txBody>
      </p:sp>
      <p:sp>
        <p:nvSpPr>
          <p:cNvPr id="20" name="مستطيل 19"/>
          <p:cNvSpPr/>
          <p:nvPr/>
        </p:nvSpPr>
        <p:spPr>
          <a:xfrm>
            <a:off x="899592" y="5805264"/>
            <a:ext cx="7092280" cy="30777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sz="1400" dirty="0" smtClean="0"/>
              <a:t>http://www.nhlbi.nih.gov/health/educational/wecan/eat-right/tips-eating-right.htm</a:t>
            </a:r>
            <a:endParaRPr lang="en-US" sz="1400" dirty="0"/>
          </a:p>
        </p:txBody>
      </p:sp>
    </p:spTree>
  </p:cSld>
  <p:clrMapOvr>
    <a:masterClrMapping/>
  </p:clrMapOvr>
  <p:transition>
    <p:push dir="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a:xfrm>
            <a:off x="118120" y="6552727"/>
            <a:ext cx="1357536" cy="260649"/>
          </a:xfrm>
        </p:spPr>
        <p:txBody>
          <a:bodyPr/>
          <a:lstStyle/>
          <a:p>
            <a:pPr>
              <a:defRPr/>
            </a:pPr>
            <a:r>
              <a:rPr lang="ar-SA" sz="1100" smtClean="0"/>
              <a:t>CHS465</a:t>
            </a:r>
            <a:endParaRPr lang="en-US" sz="1100"/>
          </a:p>
        </p:txBody>
      </p:sp>
      <p:sp>
        <p:nvSpPr>
          <p:cNvPr id="5" name="عنصر نائب للتذييل 4"/>
          <p:cNvSpPr>
            <a:spLocks noGrp="1"/>
          </p:cNvSpPr>
          <p:nvPr>
            <p:ph type="ftr" sz="quarter" idx="11"/>
          </p:nvPr>
        </p:nvSpPr>
        <p:spPr>
          <a:xfrm>
            <a:off x="3429000" y="6617245"/>
            <a:ext cx="2895600" cy="196131"/>
          </a:xfrm>
        </p:spPr>
        <p:txBody>
          <a:bodyPr/>
          <a:lstStyle/>
          <a:p>
            <a:pPr>
              <a:defRPr/>
            </a:pPr>
            <a:r>
              <a:rPr lang="en-US" sz="1100" smtClean="0"/>
              <a:t>JOHALI NutHE2015</a:t>
            </a:r>
            <a:endParaRPr lang="en-US" sz="110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63</a:t>
            </a:fld>
            <a:endParaRPr lang="en-US"/>
          </a:p>
        </p:txBody>
      </p:sp>
      <p:graphicFrame>
        <p:nvGraphicFramePr>
          <p:cNvPr id="7" name="جدول 6"/>
          <p:cNvGraphicFramePr>
            <a:graphicFrameLocks noGrp="1"/>
          </p:cNvGraphicFramePr>
          <p:nvPr/>
        </p:nvGraphicFramePr>
        <p:xfrm>
          <a:off x="251520" y="1556792"/>
          <a:ext cx="8604448" cy="5441135"/>
        </p:xfrm>
        <a:graphic>
          <a:graphicData uri="http://schemas.openxmlformats.org/drawingml/2006/table">
            <a:tbl>
              <a:tblPr/>
              <a:tblGrid>
                <a:gridCol w="1512168"/>
                <a:gridCol w="7092280"/>
              </a:tblGrid>
              <a:tr h="162538">
                <a:tc>
                  <a:txBody>
                    <a:bodyPr/>
                    <a:lstStyle/>
                    <a:p>
                      <a:pPr algn="ctr" rtl="0">
                        <a:lnSpc>
                          <a:spcPct val="115000"/>
                        </a:lnSpc>
                        <a:spcAft>
                          <a:spcPts val="0"/>
                        </a:spcAft>
                      </a:pPr>
                      <a:r>
                        <a:rPr lang="en-US" sz="2000" b="1" i="1" dirty="0">
                          <a:latin typeface="Times New Roman"/>
                          <a:ea typeface="Times New Roman"/>
                          <a:cs typeface="Arial"/>
                        </a:rPr>
                        <a:t>Smart Food </a:t>
                      </a:r>
                      <a:endParaRPr lang="en-US" sz="2000" b="1" i="1" dirty="0">
                        <a:latin typeface="Calibri"/>
                        <a:ea typeface="Calibri"/>
                        <a:cs typeface="Arial"/>
                      </a:endParaRPr>
                    </a:p>
                  </a:txBody>
                  <a:tcPr marL="6750" marR="6750" marT="6750" marB="6750" anchor="b">
                    <a:lnL>
                      <a:noFill/>
                    </a:lnL>
                    <a:lnR>
                      <a:noFill/>
                    </a:lnR>
                    <a:lnT>
                      <a:noFill/>
                    </a:lnT>
                    <a:lnB>
                      <a:noFill/>
                    </a:lnB>
                    <a:blipFill>
                      <a:blip r:embed="rId3"/>
                      <a:tile tx="0" ty="0" sx="100000" sy="100000" flip="none" algn="tl"/>
                    </a:blipFill>
                  </a:tcPr>
                </a:tc>
                <a:tc>
                  <a:txBody>
                    <a:bodyPr/>
                    <a:lstStyle/>
                    <a:p>
                      <a:pPr algn="ctr" rtl="0">
                        <a:lnSpc>
                          <a:spcPct val="115000"/>
                        </a:lnSpc>
                        <a:spcAft>
                          <a:spcPts val="0"/>
                        </a:spcAft>
                      </a:pPr>
                      <a:r>
                        <a:rPr lang="en-US" sz="1600" b="1" i="1" baseline="0" dirty="0" smtClean="0">
                          <a:latin typeface="Times New Roman"/>
                          <a:ea typeface="Calibri"/>
                          <a:cs typeface="Arial"/>
                        </a:rPr>
                        <a:t>                 WHY </a:t>
                      </a:r>
                      <a:endParaRPr lang="en-US" sz="1600" b="1" i="1" dirty="0">
                        <a:latin typeface="Calibri"/>
                        <a:ea typeface="Calibri"/>
                        <a:cs typeface="Arial"/>
                      </a:endParaRPr>
                    </a:p>
                  </a:txBody>
                  <a:tcPr marL="6750" marR="6750" marT="6750" marB="6750" anchor="b">
                    <a:lnL>
                      <a:noFill/>
                    </a:lnL>
                    <a:lnR>
                      <a:noFill/>
                    </a:lnR>
                    <a:lnT>
                      <a:noFill/>
                    </a:lnT>
                    <a:lnB>
                      <a:noFill/>
                    </a:lnB>
                    <a:blipFill>
                      <a:blip r:embed="rId3"/>
                      <a:tile tx="0" ty="0" sx="100000" sy="100000" flip="none" algn="tl"/>
                    </a:blipFill>
                  </a:tcPr>
                </a:tc>
              </a:tr>
              <a:tr h="188741">
                <a:tc>
                  <a:txBody>
                    <a:bodyPr/>
                    <a:lstStyle/>
                    <a:p>
                      <a:pPr algn="ctr" rtl="0">
                        <a:lnSpc>
                          <a:spcPct val="115000"/>
                        </a:lnSpc>
                        <a:spcAft>
                          <a:spcPts val="0"/>
                        </a:spcAft>
                      </a:pPr>
                      <a:r>
                        <a:rPr lang="en-US" sz="2000" b="1" i="1" dirty="0">
                          <a:latin typeface="Times New Roman"/>
                          <a:ea typeface="Times New Roman"/>
                          <a:cs typeface="Arial"/>
                        </a:rPr>
                        <a:t>Banana </a:t>
                      </a:r>
                      <a:endParaRPr lang="en-US" sz="20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dirty="0">
                          <a:latin typeface="Times New Roman"/>
                          <a:ea typeface="Times New Roman"/>
                          <a:cs typeface="Arial"/>
                        </a:rPr>
                        <a:t>Contains potassium and helps to prevent ulcers.</a:t>
                      </a:r>
                      <a:endParaRPr lang="en-US" sz="14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311577">
                <a:tc>
                  <a:txBody>
                    <a:bodyPr/>
                    <a:lstStyle/>
                    <a:p>
                      <a:pPr algn="ctr" rtl="0">
                        <a:lnSpc>
                          <a:spcPct val="115000"/>
                        </a:lnSpc>
                        <a:spcAft>
                          <a:spcPts val="0"/>
                        </a:spcAft>
                      </a:pPr>
                      <a:r>
                        <a:rPr lang="en-US" sz="1800" b="1" i="1" dirty="0">
                          <a:latin typeface="Times New Roman"/>
                          <a:ea typeface="Times New Roman"/>
                          <a:cs typeface="Arial"/>
                        </a:rPr>
                        <a:t>Barley </a:t>
                      </a:r>
                      <a:endParaRPr lang="en-US" sz="18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dirty="0">
                          <a:latin typeface="Times New Roman"/>
                          <a:ea typeface="Times New Roman"/>
                          <a:cs typeface="Arial"/>
                        </a:rPr>
                        <a:t>Lowers cholesterol because it is high in the good fat (HDLs, high-density lipoproteins).</a:t>
                      </a:r>
                      <a:endParaRPr lang="en-US" sz="14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162538">
                <a:tc>
                  <a:txBody>
                    <a:bodyPr/>
                    <a:lstStyle/>
                    <a:p>
                      <a:pPr algn="ctr" rtl="0">
                        <a:lnSpc>
                          <a:spcPct val="115000"/>
                        </a:lnSpc>
                        <a:spcAft>
                          <a:spcPts val="0"/>
                        </a:spcAft>
                      </a:pPr>
                      <a:r>
                        <a:rPr lang="en-US" sz="1800" b="1" i="1" dirty="0">
                          <a:latin typeface="Times New Roman"/>
                          <a:ea typeface="Times New Roman"/>
                          <a:cs typeface="Arial"/>
                        </a:rPr>
                        <a:t>Cheese </a:t>
                      </a:r>
                      <a:endParaRPr lang="en-US" sz="18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dirty="0">
                          <a:latin typeface="Times New Roman"/>
                          <a:ea typeface="Times New Roman"/>
                          <a:cs typeface="Arial"/>
                        </a:rPr>
                        <a:t>Fights cavities because it contains calcium.</a:t>
                      </a:r>
                      <a:endParaRPr lang="en-US" sz="14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162538">
                <a:tc>
                  <a:txBody>
                    <a:bodyPr/>
                    <a:lstStyle/>
                    <a:p>
                      <a:pPr algn="ctr" rtl="0">
                        <a:lnSpc>
                          <a:spcPct val="115000"/>
                        </a:lnSpc>
                        <a:spcAft>
                          <a:spcPts val="0"/>
                        </a:spcAft>
                      </a:pPr>
                      <a:r>
                        <a:rPr lang="en-US" sz="1800" b="1" i="1" dirty="0">
                          <a:latin typeface="Times New Roman"/>
                          <a:ea typeface="Times New Roman"/>
                          <a:cs typeface="Arial"/>
                        </a:rPr>
                        <a:t>Chili peppers </a:t>
                      </a:r>
                      <a:endParaRPr lang="en-US" sz="18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dirty="0">
                          <a:latin typeface="Times New Roman"/>
                          <a:ea typeface="Times New Roman"/>
                          <a:cs typeface="Arial"/>
                        </a:rPr>
                        <a:t>Good for bronchitis, colds, and sinusitis.</a:t>
                      </a:r>
                      <a:endParaRPr lang="en-US" sz="14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162538">
                <a:tc>
                  <a:txBody>
                    <a:bodyPr/>
                    <a:lstStyle/>
                    <a:p>
                      <a:pPr algn="ctr" rtl="0">
                        <a:lnSpc>
                          <a:spcPct val="115000"/>
                        </a:lnSpc>
                        <a:spcAft>
                          <a:spcPts val="0"/>
                        </a:spcAft>
                      </a:pPr>
                      <a:r>
                        <a:rPr lang="en-US" sz="1800" b="1" i="1" dirty="0">
                          <a:latin typeface="Times New Roman"/>
                          <a:ea typeface="Times New Roman"/>
                          <a:cs typeface="Arial"/>
                        </a:rPr>
                        <a:t>Cucumber </a:t>
                      </a:r>
                      <a:endParaRPr lang="en-US" sz="18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dirty="0">
                          <a:latin typeface="Times New Roman"/>
                          <a:ea typeface="Times New Roman"/>
                          <a:cs typeface="Arial"/>
                        </a:rPr>
                        <a:t>Breaks up cholesterol deposits.</a:t>
                      </a:r>
                      <a:endParaRPr lang="en-US" sz="14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311577">
                <a:tc>
                  <a:txBody>
                    <a:bodyPr/>
                    <a:lstStyle/>
                    <a:p>
                      <a:pPr algn="ctr" rtl="0">
                        <a:lnSpc>
                          <a:spcPct val="115000"/>
                        </a:lnSpc>
                        <a:spcAft>
                          <a:spcPts val="0"/>
                        </a:spcAft>
                      </a:pPr>
                      <a:r>
                        <a:rPr lang="en-US" sz="1800" b="1" i="1" dirty="0">
                          <a:latin typeface="Times New Roman"/>
                          <a:ea typeface="Times New Roman"/>
                          <a:cs typeface="Arial"/>
                        </a:rPr>
                        <a:t>Figs </a:t>
                      </a:r>
                      <a:endParaRPr lang="en-US" sz="18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dirty="0">
                          <a:latin typeface="Times New Roman"/>
                          <a:ea typeface="Times New Roman"/>
                          <a:cs typeface="Arial"/>
                        </a:rPr>
                        <a:t>Helps to stabilize blood sugar, which keeps energy levels high.</a:t>
                      </a:r>
                      <a:endParaRPr lang="en-US" sz="14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609654">
                <a:tc>
                  <a:txBody>
                    <a:bodyPr/>
                    <a:lstStyle/>
                    <a:p>
                      <a:pPr algn="ctr" rtl="0">
                        <a:lnSpc>
                          <a:spcPct val="115000"/>
                        </a:lnSpc>
                        <a:spcAft>
                          <a:spcPts val="0"/>
                        </a:spcAft>
                      </a:pPr>
                      <a:r>
                        <a:rPr lang="en-US" sz="1800" b="1" i="1" dirty="0">
                          <a:latin typeface="Times New Roman"/>
                          <a:ea typeface="Times New Roman"/>
                          <a:cs typeface="Arial"/>
                        </a:rPr>
                        <a:t>Fiber </a:t>
                      </a:r>
                      <a:endParaRPr lang="en-US" sz="18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a:latin typeface="Times New Roman"/>
                          <a:ea typeface="Times New Roman"/>
                          <a:cs typeface="Arial"/>
                        </a:rPr>
                        <a:t>It helps to rid your body of waste and also makes you feel full. Fiber is found in fruits and vegetables and whole-grain cereal. It is not digestible.</a:t>
                      </a:r>
                      <a:endParaRPr lang="en-US" sz="1400" b="1" i="1">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311577">
                <a:tc>
                  <a:txBody>
                    <a:bodyPr/>
                    <a:lstStyle/>
                    <a:p>
                      <a:pPr algn="ctr" rtl="0">
                        <a:lnSpc>
                          <a:spcPct val="115000"/>
                        </a:lnSpc>
                        <a:spcAft>
                          <a:spcPts val="0"/>
                        </a:spcAft>
                      </a:pPr>
                      <a:r>
                        <a:rPr lang="en-US" sz="1800" b="1" i="1" dirty="0">
                          <a:latin typeface="Times New Roman"/>
                          <a:ea typeface="Times New Roman"/>
                          <a:cs typeface="Arial"/>
                        </a:rPr>
                        <a:t>Horseradish </a:t>
                      </a:r>
                      <a:endParaRPr lang="en-US" sz="18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a:latin typeface="Times New Roman"/>
                          <a:ea typeface="Times New Roman"/>
                          <a:cs typeface="Arial"/>
                        </a:rPr>
                        <a:t>It's sharp and strong, but fights colds because the root contains an antibiotic and vitamin C.</a:t>
                      </a:r>
                      <a:endParaRPr lang="en-US" sz="1400" b="1" i="1">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460615">
                <a:tc>
                  <a:txBody>
                    <a:bodyPr/>
                    <a:lstStyle/>
                    <a:p>
                      <a:pPr algn="ctr" rtl="0">
                        <a:lnSpc>
                          <a:spcPct val="115000"/>
                        </a:lnSpc>
                        <a:spcAft>
                          <a:spcPts val="0"/>
                        </a:spcAft>
                      </a:pPr>
                      <a:r>
                        <a:rPr lang="en-US" sz="1800" b="1" i="1" dirty="0">
                          <a:latin typeface="Times New Roman"/>
                          <a:ea typeface="Times New Roman"/>
                          <a:cs typeface="Arial"/>
                        </a:rPr>
                        <a:t>Kale </a:t>
                      </a:r>
                      <a:endParaRPr lang="en-US" sz="18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dirty="0">
                          <a:latin typeface="Times New Roman"/>
                          <a:ea typeface="Times New Roman"/>
                          <a:cs typeface="Arial"/>
                        </a:rPr>
                        <a:t>Contains calcium for building bones plus the same beta carotene found in carrots that helps fight germs.</a:t>
                      </a:r>
                      <a:endParaRPr lang="en-US" sz="14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311577">
                <a:tc>
                  <a:txBody>
                    <a:bodyPr/>
                    <a:lstStyle/>
                    <a:p>
                      <a:pPr algn="ctr" rtl="0">
                        <a:lnSpc>
                          <a:spcPct val="115000"/>
                        </a:lnSpc>
                        <a:spcAft>
                          <a:spcPts val="0"/>
                        </a:spcAft>
                      </a:pPr>
                      <a:r>
                        <a:rPr lang="en-US" sz="1800" b="1" i="1" dirty="0" smtClean="0">
                          <a:latin typeface="Times New Roman"/>
                          <a:ea typeface="Times New Roman"/>
                          <a:cs typeface="Arial"/>
                        </a:rPr>
                        <a:t>Law fat Milk </a:t>
                      </a:r>
                      <a:r>
                        <a:rPr lang="en-US" sz="1800" b="1" i="1" dirty="0">
                          <a:latin typeface="Times New Roman"/>
                          <a:ea typeface="Times New Roman"/>
                          <a:cs typeface="Arial"/>
                        </a:rPr>
                        <a:t>(low fat) </a:t>
                      </a:r>
                      <a:endParaRPr lang="en-US" sz="18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dirty="0">
                          <a:latin typeface="Times New Roman"/>
                          <a:ea typeface="Times New Roman"/>
                          <a:cs typeface="Arial"/>
                        </a:rPr>
                        <a:t>Contains calcium, which helps to build strong teeth and bones.</a:t>
                      </a:r>
                      <a:endParaRPr lang="en-US" sz="14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311577">
                <a:tc>
                  <a:txBody>
                    <a:bodyPr/>
                    <a:lstStyle/>
                    <a:p>
                      <a:pPr algn="ctr" rtl="0">
                        <a:lnSpc>
                          <a:spcPct val="115000"/>
                        </a:lnSpc>
                        <a:spcAft>
                          <a:spcPts val="0"/>
                        </a:spcAft>
                      </a:pPr>
                      <a:r>
                        <a:rPr lang="en-US" sz="1800" b="1" i="1" dirty="0">
                          <a:latin typeface="Times New Roman"/>
                          <a:ea typeface="Times New Roman"/>
                          <a:cs typeface="Arial"/>
                        </a:rPr>
                        <a:t>Prunes </a:t>
                      </a:r>
                      <a:endParaRPr lang="en-US" sz="18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dirty="0">
                          <a:latin typeface="Times New Roman"/>
                          <a:ea typeface="Times New Roman"/>
                          <a:cs typeface="Arial"/>
                        </a:rPr>
                        <a:t>An excellent natural laxative because of their fiber content.</a:t>
                      </a:r>
                      <a:endParaRPr lang="en-US" sz="14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311577">
                <a:tc>
                  <a:txBody>
                    <a:bodyPr/>
                    <a:lstStyle/>
                    <a:p>
                      <a:pPr algn="ctr" rtl="0">
                        <a:lnSpc>
                          <a:spcPct val="115000"/>
                        </a:lnSpc>
                        <a:spcAft>
                          <a:spcPts val="0"/>
                        </a:spcAft>
                      </a:pPr>
                      <a:r>
                        <a:rPr lang="en-US" sz="2000" b="1" i="1" dirty="0">
                          <a:latin typeface="Times New Roman"/>
                          <a:ea typeface="Times New Roman"/>
                          <a:cs typeface="Arial"/>
                        </a:rPr>
                        <a:t>Yogurt </a:t>
                      </a:r>
                      <a:endParaRPr lang="en-US" sz="20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dirty="0">
                          <a:latin typeface="Times New Roman"/>
                          <a:ea typeface="Times New Roman"/>
                          <a:cs typeface="Arial"/>
                        </a:rPr>
                        <a:t>The live culture in yogurt acidophilus helps the body to fight intestine and yeast infections.</a:t>
                      </a:r>
                      <a:endParaRPr lang="en-US" sz="14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r h="311577">
                <a:tc>
                  <a:txBody>
                    <a:bodyPr/>
                    <a:lstStyle/>
                    <a:p>
                      <a:pPr algn="ctr" rtl="0">
                        <a:lnSpc>
                          <a:spcPct val="115000"/>
                        </a:lnSpc>
                        <a:spcAft>
                          <a:spcPts val="0"/>
                        </a:spcAft>
                      </a:pPr>
                      <a:r>
                        <a:rPr lang="en-US" sz="1800" b="1" i="1" dirty="0">
                          <a:latin typeface="Times New Roman"/>
                          <a:ea typeface="Times New Roman"/>
                          <a:cs typeface="Arial"/>
                        </a:rPr>
                        <a:t>Water </a:t>
                      </a:r>
                      <a:endParaRPr lang="en-US" sz="18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c>
                  <a:txBody>
                    <a:bodyPr/>
                    <a:lstStyle/>
                    <a:p>
                      <a:pPr algn="l" rtl="0">
                        <a:lnSpc>
                          <a:spcPct val="115000"/>
                        </a:lnSpc>
                        <a:spcAft>
                          <a:spcPts val="0"/>
                        </a:spcAft>
                      </a:pPr>
                      <a:r>
                        <a:rPr lang="en-US" sz="1400" b="1" i="1" dirty="0">
                          <a:latin typeface="Times New Roman"/>
                          <a:ea typeface="Times New Roman"/>
                          <a:cs typeface="Arial"/>
                        </a:rPr>
                        <a:t>The best liquid to drink because it purifies your bloodstream and cleans your cells and tissues.</a:t>
                      </a:r>
                      <a:endParaRPr lang="en-US" sz="1400" b="1" i="1" dirty="0">
                        <a:latin typeface="Calibri"/>
                        <a:ea typeface="Calibri"/>
                        <a:cs typeface="Arial"/>
                      </a:endParaRPr>
                    </a:p>
                  </a:txBody>
                  <a:tcPr marL="6750" marR="6750" marT="6750" marB="6750">
                    <a:lnL>
                      <a:noFill/>
                    </a:lnL>
                    <a:lnR>
                      <a:noFill/>
                    </a:lnR>
                    <a:lnT>
                      <a:noFill/>
                    </a:lnT>
                    <a:lnB>
                      <a:noFill/>
                    </a:lnB>
                    <a:blipFill>
                      <a:blip r:embed="rId3"/>
                      <a:tile tx="0" ty="0" sx="100000" sy="100000" flip="none" algn="tl"/>
                    </a:blipFill>
                  </a:tcPr>
                </a:tc>
              </a:tr>
            </a:tbl>
          </a:graphicData>
        </a:graphic>
      </p:graphicFrame>
      <p:sp>
        <p:nvSpPr>
          <p:cNvPr id="1025" name="Rectangle 1"/>
          <p:cNvSpPr>
            <a:spLocks noChangeArrowheads="1"/>
          </p:cNvSpPr>
          <p:nvPr/>
        </p:nvSpPr>
        <p:spPr bwMode="auto">
          <a:xfrm>
            <a:off x="323528" y="44624"/>
            <a:ext cx="8568952" cy="133882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mj-lt"/>
                <a:ea typeface="Times New Roman" pitchFamily="18" charset="0"/>
                <a:cs typeface="Arial" pitchFamily="34" charset="0"/>
              </a:rPr>
              <a:t>Smart Food, Junk Food</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700"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Food for health and well-being is not a new idea. The Egyptians, Greeks, and Romans believed that certain foods were natural cure-alls. Poppy juice was used to kill pain, strawberry roots to treat mad-dog bites. Crocodile blood was recommended for failing eyesight. Here are some foods that are currently thought to be good for you.</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You may want these junk foods, but try to stay away!</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مستطيل 7"/>
          <p:cNvSpPr/>
          <p:nvPr/>
        </p:nvSpPr>
        <p:spPr>
          <a:xfrm>
            <a:off x="4786314" y="6704111"/>
            <a:ext cx="4572000" cy="307777"/>
          </a:xfrm>
          <a:prstGeom prst="rect">
            <a:avLst/>
          </a:prstGeom>
        </p:spPr>
        <p:style>
          <a:lnRef idx="3">
            <a:schemeClr val="lt1"/>
          </a:lnRef>
          <a:fillRef idx="1">
            <a:schemeClr val="dk1"/>
          </a:fillRef>
          <a:effectRef idx="1">
            <a:schemeClr val="dk1"/>
          </a:effectRef>
          <a:fontRef idx="minor">
            <a:schemeClr val="lt1"/>
          </a:fontRef>
        </p:style>
        <p:txBody>
          <a:bodyPr>
            <a:spAutoFit/>
          </a:bodyPr>
          <a:lstStyle/>
          <a:p>
            <a:r>
              <a:rPr lang="en-US" sz="1400" dirty="0" smtClean="0"/>
              <a:t>http://www.factmonster.com/ipka/A0768674.html</a:t>
            </a:r>
            <a:endParaRPr lang="en-US" sz="1400" dirty="0"/>
          </a:p>
        </p:txBody>
      </p:sp>
    </p:spTree>
  </p:cSld>
  <p:clrMapOvr>
    <a:masterClrMapping/>
  </p:clrMapOvr>
  <p:transition>
    <p:push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64</a:t>
            </a:fld>
            <a:endParaRPr lang="en-US"/>
          </a:p>
        </p:txBody>
      </p:sp>
      <p:sp>
        <p:nvSpPr>
          <p:cNvPr id="7" name="مستطيل 6"/>
          <p:cNvSpPr/>
          <p:nvPr/>
        </p:nvSpPr>
        <p:spPr>
          <a:xfrm>
            <a:off x="827584" y="1556792"/>
            <a:ext cx="7056784" cy="489364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2400" dirty="0" smtClean="0"/>
              <a:t>Nutrition education for :</a:t>
            </a:r>
          </a:p>
          <a:p>
            <a:pPr algn="just" rtl="0"/>
            <a:endParaRPr lang="en-US" sz="2400" dirty="0" smtClean="0"/>
          </a:p>
          <a:p>
            <a:pPr algn="just" rtl="0">
              <a:buFontTx/>
              <a:buChar char="-"/>
            </a:pPr>
            <a:r>
              <a:rPr lang="en-US" sz="2400" dirty="0" smtClean="0"/>
              <a:t>Infancy, </a:t>
            </a:r>
          </a:p>
          <a:p>
            <a:pPr algn="just" rtl="0">
              <a:buFontTx/>
              <a:buChar char="-"/>
            </a:pPr>
            <a:r>
              <a:rPr lang="en-US" sz="2400" dirty="0" smtClean="0"/>
              <a:t> childhood, </a:t>
            </a:r>
          </a:p>
          <a:p>
            <a:pPr algn="just" rtl="0">
              <a:buFontTx/>
              <a:buChar char="-"/>
            </a:pPr>
            <a:r>
              <a:rPr lang="en-US" sz="2400" dirty="0" smtClean="0"/>
              <a:t> adolescence, </a:t>
            </a:r>
          </a:p>
          <a:p>
            <a:pPr algn="just" rtl="0">
              <a:buFontTx/>
              <a:buChar char="-"/>
            </a:pPr>
            <a:r>
              <a:rPr lang="en-US" sz="2400" dirty="0" smtClean="0"/>
              <a:t> diabetes, </a:t>
            </a:r>
          </a:p>
          <a:p>
            <a:pPr algn="just" rtl="0">
              <a:buFontTx/>
              <a:buChar char="-"/>
            </a:pPr>
            <a:r>
              <a:rPr lang="en-US" sz="2400" dirty="0" smtClean="0"/>
              <a:t>hypertension, </a:t>
            </a:r>
          </a:p>
          <a:p>
            <a:pPr algn="just" rtl="0">
              <a:buFontTx/>
              <a:buChar char="-"/>
            </a:pPr>
            <a:r>
              <a:rPr lang="en-US" sz="2400" dirty="0" smtClean="0"/>
              <a:t> obesity, </a:t>
            </a:r>
          </a:p>
          <a:p>
            <a:pPr algn="just" rtl="0">
              <a:buFontTx/>
              <a:buChar char="-"/>
            </a:pPr>
            <a:r>
              <a:rPr lang="en-US" sz="2400" dirty="0" smtClean="0"/>
              <a:t> renal failure, </a:t>
            </a:r>
          </a:p>
          <a:p>
            <a:pPr algn="just" rtl="0">
              <a:buFontTx/>
              <a:buChar char="-"/>
            </a:pPr>
            <a:r>
              <a:rPr lang="en-US" sz="2400" dirty="0" smtClean="0"/>
              <a:t>heart disease, </a:t>
            </a:r>
          </a:p>
          <a:p>
            <a:pPr algn="just" rtl="0">
              <a:buFontTx/>
              <a:buChar char="-"/>
            </a:pPr>
            <a:r>
              <a:rPr lang="en-US" sz="2400" dirty="0" smtClean="0"/>
              <a:t>peptic ulcer, </a:t>
            </a:r>
          </a:p>
          <a:p>
            <a:pPr algn="just" rtl="0">
              <a:buFontTx/>
              <a:buChar char="-"/>
            </a:pPr>
            <a:r>
              <a:rPr lang="en-US" sz="2400" dirty="0" smtClean="0"/>
              <a:t>anorexia nervosa, </a:t>
            </a:r>
          </a:p>
          <a:p>
            <a:pPr algn="just" rtl="0">
              <a:buFontTx/>
              <a:buChar char="-"/>
            </a:pPr>
            <a:r>
              <a:rPr lang="en-US" sz="2400" dirty="0" smtClean="0"/>
              <a:t>and bulimia.</a:t>
            </a:r>
            <a:endParaRPr lang="en-US" sz="2400" dirty="0"/>
          </a:p>
        </p:txBody>
      </p:sp>
      <p:sp>
        <p:nvSpPr>
          <p:cNvPr id="9" name="مستطيل 8"/>
          <p:cNvSpPr/>
          <p:nvPr/>
        </p:nvSpPr>
        <p:spPr>
          <a:xfrm>
            <a:off x="1259632" y="140439"/>
            <a:ext cx="6120680" cy="92333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b="1" dirty="0" smtClean="0"/>
              <a:t>YOURS </a:t>
            </a:r>
          </a:p>
          <a:p>
            <a:pPr algn="ctr" rtl="0"/>
            <a:r>
              <a:rPr lang="en-US" b="1" dirty="0" smtClean="0"/>
              <a:t>Student Centered Smart Assignment – Presentation </a:t>
            </a:r>
          </a:p>
          <a:p>
            <a:pPr algn="ctr" rtl="0"/>
            <a:r>
              <a:rPr lang="en-US" b="1" dirty="0" smtClean="0"/>
              <a:t>Do – Present</a:t>
            </a:r>
          </a:p>
        </p:txBody>
      </p:sp>
    </p:spTree>
  </p:cSld>
  <p:clrMapOvr>
    <a:masterClrMapping/>
  </p:clrMapOvr>
  <p:transition>
    <p:push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65</a:t>
            </a:fld>
            <a:endParaRPr lang="en-US"/>
          </a:p>
        </p:txBody>
      </p:sp>
      <p:sp>
        <p:nvSpPr>
          <p:cNvPr id="9" name="مستطيل 8"/>
          <p:cNvSpPr/>
          <p:nvPr/>
        </p:nvSpPr>
        <p:spPr>
          <a:xfrm>
            <a:off x="1071538" y="0"/>
            <a:ext cx="7098582" cy="73866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400" b="1" dirty="0" smtClean="0"/>
              <a:t>YOURS </a:t>
            </a:r>
          </a:p>
          <a:p>
            <a:pPr algn="ctr" rtl="0"/>
            <a:r>
              <a:rPr lang="en-US" sz="1400" b="1" dirty="0" smtClean="0"/>
              <a:t>Student Centered Smart Assignment – Presentation </a:t>
            </a:r>
          </a:p>
          <a:p>
            <a:pPr algn="ctr" rtl="0"/>
            <a:r>
              <a:rPr lang="en-US" sz="1400" b="1" dirty="0" smtClean="0"/>
              <a:t>Search_ Do – Present</a:t>
            </a:r>
          </a:p>
        </p:txBody>
      </p:sp>
      <p:pic>
        <p:nvPicPr>
          <p:cNvPr id="119810" name="Picture 2" descr="http://www.aboutnutritionfacts.com/wp-content/uploads/Health-Benefits-of-Eggplant.jpg"/>
          <p:cNvPicPr>
            <a:picLocks noChangeAspect="1" noChangeArrowheads="1"/>
          </p:cNvPicPr>
          <p:nvPr/>
        </p:nvPicPr>
        <p:blipFill>
          <a:blip r:embed="rId3"/>
          <a:srcRect/>
          <a:stretch>
            <a:fillRect/>
          </a:stretch>
        </p:blipFill>
        <p:spPr bwMode="auto">
          <a:xfrm>
            <a:off x="1500166" y="857232"/>
            <a:ext cx="5857916" cy="3357586"/>
          </a:xfrm>
          <a:prstGeom prst="rect">
            <a:avLst/>
          </a:prstGeom>
          <a:noFill/>
        </p:spPr>
      </p:pic>
      <p:sp>
        <p:nvSpPr>
          <p:cNvPr id="8" name="مستطيل 7"/>
          <p:cNvSpPr/>
          <p:nvPr/>
        </p:nvSpPr>
        <p:spPr>
          <a:xfrm rot="5400000">
            <a:off x="-534688" y="2820648"/>
            <a:ext cx="3643339" cy="43088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1100" dirty="0" smtClean="0"/>
              <a:t>http://www.aboutnutritionfacts.com/the-health-benefits-of-eggplant.html</a:t>
            </a:r>
            <a:endParaRPr lang="ar-SA" sz="1100" dirty="0"/>
          </a:p>
        </p:txBody>
      </p:sp>
      <p:pic>
        <p:nvPicPr>
          <p:cNvPr id="119812" name="Picture 4" descr="edamame-300x199"/>
          <p:cNvPicPr>
            <a:picLocks noChangeAspect="1" noChangeArrowheads="1"/>
          </p:cNvPicPr>
          <p:nvPr/>
        </p:nvPicPr>
        <p:blipFill>
          <a:blip r:embed="rId4"/>
          <a:srcRect/>
          <a:stretch>
            <a:fillRect/>
          </a:stretch>
        </p:blipFill>
        <p:spPr bwMode="auto">
          <a:xfrm>
            <a:off x="2857488" y="4630421"/>
            <a:ext cx="3714776" cy="1941851"/>
          </a:xfrm>
          <a:prstGeom prst="rect">
            <a:avLst/>
          </a:prstGeom>
          <a:noFill/>
        </p:spPr>
      </p:pic>
      <p:sp>
        <p:nvSpPr>
          <p:cNvPr id="10" name="مستطيل 9"/>
          <p:cNvSpPr/>
          <p:nvPr/>
        </p:nvSpPr>
        <p:spPr>
          <a:xfrm>
            <a:off x="1357290" y="6519446"/>
            <a:ext cx="6429388" cy="338554"/>
          </a:xfrm>
          <a:prstGeom prst="rect">
            <a:avLst/>
          </a:prstGeom>
        </p:spPr>
        <p:style>
          <a:lnRef idx="1">
            <a:schemeClr val="dk1"/>
          </a:lnRef>
          <a:fillRef idx="3">
            <a:schemeClr val="dk1"/>
          </a:fillRef>
          <a:effectRef idx="2">
            <a:schemeClr val="dk1"/>
          </a:effectRef>
          <a:fontRef idx="minor">
            <a:schemeClr val="lt1"/>
          </a:fontRef>
        </p:style>
        <p:txBody>
          <a:bodyPr wrap="square">
            <a:spAutoFit/>
          </a:bodyPr>
          <a:lstStyle/>
          <a:p>
            <a:r>
              <a:rPr lang="en-US" sz="1600" dirty="0" err="1" smtClean="0"/>
              <a:t>osted</a:t>
            </a:r>
            <a:r>
              <a:rPr lang="en-US" sz="1600" dirty="0" smtClean="0"/>
              <a:t> to face book NutHE1st2016 Group &amp; My Site 23_24\2\1437 </a:t>
            </a:r>
            <a:endParaRPr lang="ar-SA" sz="1600" dirty="0"/>
          </a:p>
        </p:txBody>
      </p:sp>
      <p:sp>
        <p:nvSpPr>
          <p:cNvPr id="11" name="مستطيل 10"/>
          <p:cNvSpPr/>
          <p:nvPr/>
        </p:nvSpPr>
        <p:spPr>
          <a:xfrm>
            <a:off x="1714480" y="4214818"/>
            <a:ext cx="5857916"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sz="1600" b="1" dirty="0" err="1" smtClean="0"/>
              <a:t>Edamame</a:t>
            </a:r>
            <a:r>
              <a:rPr lang="en-US" sz="1600" b="1" dirty="0" smtClean="0"/>
              <a:t> is nothing but green </a:t>
            </a:r>
            <a:r>
              <a:rPr lang="en-US" b="1" dirty="0" smtClean="0"/>
              <a:t>soybeans</a:t>
            </a:r>
            <a:r>
              <a:rPr lang="en-US" sz="1600" b="1" dirty="0" smtClean="0"/>
              <a:t> in its pod.</a:t>
            </a:r>
            <a:endParaRPr lang="ar-SA" sz="1600" b="1" dirty="0"/>
          </a:p>
        </p:txBody>
      </p:sp>
    </p:spTree>
  </p:cSld>
  <p:clrMapOvr>
    <a:masterClrMapping/>
  </p:clrMapOvr>
  <p:transition>
    <p:push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916832"/>
            <a:ext cx="8601199" cy="1224136"/>
          </a:xfrm>
        </p:spPr>
        <p:style>
          <a:lnRef idx="3">
            <a:schemeClr val="lt1"/>
          </a:lnRef>
          <a:fillRef idx="1">
            <a:schemeClr val="dk1"/>
          </a:fillRef>
          <a:effectRef idx="1">
            <a:schemeClr val="dk1"/>
          </a:effectRef>
          <a:fontRef idx="minor">
            <a:schemeClr val="lt1"/>
          </a:fontRef>
        </p:style>
        <p:txBody>
          <a:bodyPr/>
          <a:lstStyle/>
          <a:p>
            <a:pPr marL="177800" lvl="0" algn="ctr" rtl="0"/>
            <a:r>
              <a:rPr lang="en-US" sz="3200" dirty="0" smtClean="0"/>
              <a:t>FOR</a:t>
            </a:r>
            <a:br>
              <a:rPr lang="en-US" sz="3200" dirty="0" smtClean="0"/>
            </a:br>
            <a:r>
              <a:rPr lang="en-US" sz="3200" dirty="0" smtClean="0"/>
              <a:t>Practical Smart Assignments </a:t>
            </a:r>
            <a:endParaRPr lang="en-US" sz="3200" dirty="0"/>
          </a:p>
        </p:txBody>
      </p:sp>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66</a:t>
            </a:fld>
            <a:endParaRPr lang="en-US"/>
          </a:p>
        </p:txBody>
      </p:sp>
      <p:sp>
        <p:nvSpPr>
          <p:cNvPr id="7" name="مستطيل 6"/>
          <p:cNvSpPr/>
          <p:nvPr/>
        </p:nvSpPr>
        <p:spPr>
          <a:xfrm>
            <a:off x="2286000" y="3105835"/>
            <a:ext cx="4572000" cy="646331"/>
          </a:xfrm>
          <a:prstGeom prst="rect">
            <a:avLst/>
          </a:prstGeom>
        </p:spPr>
        <p:txBody>
          <a:bodyPr>
            <a:spAutoFit/>
          </a:bodyPr>
          <a:lstStyle/>
          <a:p>
            <a:pPr algn="l" rtl="0"/>
            <a:r>
              <a:rPr lang="en-US" dirty="0" smtClean="0"/>
              <a:t>http://</a:t>
            </a:r>
            <a:r>
              <a:rPr lang="en-US" smtClean="0"/>
              <a:t>www.learntobehealthy.org/parents-teachers/educational-materials/nutrition/</a:t>
            </a:r>
            <a:endParaRPr lang="en-US" dirty="0"/>
          </a:p>
        </p:txBody>
      </p:sp>
    </p:spTree>
  </p:cSld>
  <p:clrMapOvr>
    <a:masterClrMapping/>
  </p:clrMapOvr>
  <p:transition>
    <p:push dir="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a:xfrm>
            <a:off x="3491880" y="6505873"/>
            <a:ext cx="2895600" cy="352127"/>
          </a:xfrm>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a:xfrm>
            <a:off x="7242175" y="6577881"/>
            <a:ext cx="1901825" cy="280119"/>
          </a:xfrm>
        </p:spPr>
        <p:txBody>
          <a:bodyPr/>
          <a:lstStyle/>
          <a:p>
            <a:pPr>
              <a:defRPr/>
            </a:pPr>
            <a:fld id="{978C93D2-0CD3-44E6-B74B-98515F7048D2}" type="slidenum">
              <a:rPr lang="ar-SA" smtClean="0"/>
              <a:pPr>
                <a:defRPr/>
              </a:pPr>
              <a:t>67</a:t>
            </a:fld>
            <a:endParaRPr lang="en-US"/>
          </a:p>
        </p:txBody>
      </p:sp>
      <p:pic>
        <p:nvPicPr>
          <p:cNvPr id="5122" name="Picture 2" descr="http://image.slidesharecdn.com/finalteenpowerpointpresentation-120812130807-phpapp01/95/healthy-teens-nutrition-education-powerpoint-35-728.jpg?cb=1344796121"/>
          <p:cNvPicPr>
            <a:picLocks noChangeAspect="1" noChangeArrowheads="1"/>
          </p:cNvPicPr>
          <p:nvPr/>
        </p:nvPicPr>
        <p:blipFill>
          <a:blip r:embed="rId2" cstate="print"/>
          <a:srcRect/>
          <a:stretch>
            <a:fillRect/>
          </a:stretch>
        </p:blipFill>
        <p:spPr bwMode="auto">
          <a:xfrm>
            <a:off x="395536" y="2420888"/>
            <a:ext cx="2880320" cy="2160240"/>
          </a:xfrm>
          <a:prstGeom prst="rect">
            <a:avLst/>
          </a:prstGeom>
          <a:noFill/>
        </p:spPr>
      </p:pic>
      <p:pic>
        <p:nvPicPr>
          <p:cNvPr id="5124" name="Picture 4" descr="http://image.slidesharecdn.com/finalteenpowerpointpresentation-120812130807-phpapp01/95/healthy-teens-nutrition-education-powerpoint-41-728.jpg?cb=1344796121"/>
          <p:cNvPicPr>
            <a:picLocks noChangeAspect="1" noChangeArrowheads="1"/>
          </p:cNvPicPr>
          <p:nvPr/>
        </p:nvPicPr>
        <p:blipFill>
          <a:blip r:embed="rId3" cstate="print"/>
          <a:srcRect/>
          <a:stretch>
            <a:fillRect/>
          </a:stretch>
        </p:blipFill>
        <p:spPr bwMode="auto">
          <a:xfrm>
            <a:off x="3275856" y="2780928"/>
            <a:ext cx="2459765" cy="1844824"/>
          </a:xfrm>
          <a:prstGeom prst="rect">
            <a:avLst/>
          </a:prstGeom>
          <a:noFill/>
        </p:spPr>
      </p:pic>
      <p:pic>
        <p:nvPicPr>
          <p:cNvPr id="5126" name="Picture 6" descr="http://image.slidesharecdn.com/finalteenpowerpointpresentation-120812130807-phpapp01/95/healthy-teens-nutrition-education-powerpoint-43-728.jpg?cb=1344796121"/>
          <p:cNvPicPr>
            <a:picLocks noChangeAspect="1" noChangeArrowheads="1"/>
          </p:cNvPicPr>
          <p:nvPr/>
        </p:nvPicPr>
        <p:blipFill>
          <a:blip r:embed="rId4" cstate="print"/>
          <a:srcRect/>
          <a:stretch>
            <a:fillRect/>
          </a:stretch>
        </p:blipFill>
        <p:spPr bwMode="auto">
          <a:xfrm>
            <a:off x="6012160" y="2636912"/>
            <a:ext cx="2664296" cy="1998223"/>
          </a:xfrm>
          <a:prstGeom prst="rect">
            <a:avLst/>
          </a:prstGeom>
          <a:noFill/>
        </p:spPr>
      </p:pic>
      <p:pic>
        <p:nvPicPr>
          <p:cNvPr id="5128" name="Picture 8" descr="http://image.slidesharecdn.com/finalteenpowerpointpresentation-120812130807-phpapp01/95/healthy-teens-nutrition-education-powerpoint-43-728.jpg?cb=1344796121"/>
          <p:cNvPicPr>
            <a:picLocks noChangeAspect="1" noChangeArrowheads="1"/>
          </p:cNvPicPr>
          <p:nvPr/>
        </p:nvPicPr>
        <p:blipFill>
          <a:blip r:embed="rId5" cstate="print"/>
          <a:srcRect/>
          <a:stretch>
            <a:fillRect/>
          </a:stretch>
        </p:blipFill>
        <p:spPr bwMode="auto">
          <a:xfrm>
            <a:off x="251520" y="4509119"/>
            <a:ext cx="3131840" cy="2348881"/>
          </a:xfrm>
          <a:prstGeom prst="rect">
            <a:avLst/>
          </a:prstGeom>
          <a:noFill/>
        </p:spPr>
      </p:pic>
      <p:pic>
        <p:nvPicPr>
          <p:cNvPr id="5130" name="Picture 10" descr="http://image.slidesharecdn.com/finalteenpowerpointpresentation-120812130807-phpapp01/95/healthy-teens-nutrition-education-powerpoint-44-728.jpg?cb=1344796121"/>
          <p:cNvPicPr>
            <a:picLocks noChangeAspect="1" noChangeArrowheads="1"/>
          </p:cNvPicPr>
          <p:nvPr/>
        </p:nvPicPr>
        <p:blipFill>
          <a:blip r:embed="rId6" cstate="print"/>
          <a:srcRect/>
          <a:stretch>
            <a:fillRect/>
          </a:stretch>
        </p:blipFill>
        <p:spPr bwMode="auto">
          <a:xfrm>
            <a:off x="3347864" y="4437112"/>
            <a:ext cx="2976331" cy="2232248"/>
          </a:xfrm>
          <a:prstGeom prst="rect">
            <a:avLst/>
          </a:prstGeom>
          <a:noFill/>
        </p:spPr>
      </p:pic>
      <p:pic>
        <p:nvPicPr>
          <p:cNvPr id="5132" name="Picture 12" descr="http://image.slidesharecdn.com/finalteenpowerpointpresentation-120812130807-phpapp01/95/healthy-teens-nutrition-education-powerpoint-45-728.jpg?cb=1344796121"/>
          <p:cNvPicPr>
            <a:picLocks noChangeAspect="1" noChangeArrowheads="1"/>
          </p:cNvPicPr>
          <p:nvPr/>
        </p:nvPicPr>
        <p:blipFill>
          <a:blip r:embed="rId7" cstate="print"/>
          <a:srcRect/>
          <a:stretch>
            <a:fillRect/>
          </a:stretch>
        </p:blipFill>
        <p:spPr bwMode="auto">
          <a:xfrm>
            <a:off x="6300192" y="4437112"/>
            <a:ext cx="2843808" cy="2132857"/>
          </a:xfrm>
          <a:prstGeom prst="rect">
            <a:avLst/>
          </a:prstGeom>
          <a:noFill/>
        </p:spPr>
      </p:pic>
      <p:pic>
        <p:nvPicPr>
          <p:cNvPr id="5134" name="Picture 14" descr="http://image.slidesharecdn.com/finalteenpowerpointpresentation-120812130807-phpapp01/95/healthy-teens-nutrition-education-powerpoint-20-728.jpg?cb=1344796121"/>
          <p:cNvPicPr>
            <a:picLocks noChangeAspect="1" noChangeArrowheads="1"/>
          </p:cNvPicPr>
          <p:nvPr/>
        </p:nvPicPr>
        <p:blipFill>
          <a:blip r:embed="rId8" cstate="print"/>
          <a:srcRect/>
          <a:stretch>
            <a:fillRect/>
          </a:stretch>
        </p:blipFill>
        <p:spPr bwMode="auto">
          <a:xfrm>
            <a:off x="3491880" y="908720"/>
            <a:ext cx="2592288" cy="1944216"/>
          </a:xfrm>
          <a:prstGeom prst="rect">
            <a:avLst/>
          </a:prstGeom>
          <a:noFill/>
        </p:spPr>
      </p:pic>
      <p:pic>
        <p:nvPicPr>
          <p:cNvPr id="5136" name="Picture 16" descr="http://image.slidesharecdn.com/finalteenpowerpointpresentation-120812130807-phpapp01/95/healthy-teens-nutrition-education-powerpoint-25-728.jpg?cb=1344796121"/>
          <p:cNvPicPr>
            <a:picLocks noChangeAspect="1" noChangeArrowheads="1"/>
          </p:cNvPicPr>
          <p:nvPr/>
        </p:nvPicPr>
        <p:blipFill>
          <a:blip r:embed="rId9" cstate="print"/>
          <a:srcRect/>
          <a:stretch>
            <a:fillRect/>
          </a:stretch>
        </p:blipFill>
        <p:spPr bwMode="auto">
          <a:xfrm>
            <a:off x="6012160" y="836712"/>
            <a:ext cx="2880320" cy="1684255"/>
          </a:xfrm>
          <a:prstGeom prst="rect">
            <a:avLst/>
          </a:prstGeom>
          <a:noFill/>
        </p:spPr>
      </p:pic>
      <p:sp>
        <p:nvSpPr>
          <p:cNvPr id="15" name="مستطيل 14"/>
          <p:cNvSpPr/>
          <p:nvPr/>
        </p:nvSpPr>
        <p:spPr>
          <a:xfrm>
            <a:off x="1115616" y="3140968"/>
            <a:ext cx="7182544" cy="30777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400" dirty="0" smtClean="0">
                <a:hlinkClick r:id="rId10"/>
              </a:rPr>
              <a:t>http://www.slideshare.net/wmthompson/healthy-teens-nutrition-education-powerpoint</a:t>
            </a:r>
            <a:r>
              <a:rPr lang="en-US" sz="1400" dirty="0" smtClean="0"/>
              <a:t> </a:t>
            </a:r>
            <a:endParaRPr lang="en-US" sz="1400" dirty="0"/>
          </a:p>
        </p:txBody>
      </p:sp>
      <p:pic>
        <p:nvPicPr>
          <p:cNvPr id="5138" name="Picture 18" descr="http://image.slidesharecdn.com/nutritionpresentation-120220213641-phpapp01/95/nutrition-presentation-24-728.jpg?cb=1329797238"/>
          <p:cNvPicPr>
            <a:picLocks noChangeAspect="1" noChangeArrowheads="1"/>
          </p:cNvPicPr>
          <p:nvPr/>
        </p:nvPicPr>
        <p:blipFill>
          <a:blip r:embed="rId11" cstate="print"/>
          <a:srcRect/>
          <a:stretch>
            <a:fillRect/>
          </a:stretch>
        </p:blipFill>
        <p:spPr bwMode="auto">
          <a:xfrm>
            <a:off x="179512" y="188640"/>
            <a:ext cx="3275856" cy="2456893"/>
          </a:xfrm>
          <a:prstGeom prst="rect">
            <a:avLst/>
          </a:prstGeom>
          <a:noFill/>
        </p:spPr>
      </p:pic>
      <p:sp>
        <p:nvSpPr>
          <p:cNvPr id="17" name="مستطيل 16"/>
          <p:cNvSpPr/>
          <p:nvPr/>
        </p:nvSpPr>
        <p:spPr>
          <a:xfrm>
            <a:off x="1187624" y="404664"/>
            <a:ext cx="6912768" cy="276999"/>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sz="1200" dirty="0" smtClean="0"/>
              <a:t>http://www.slideshare.net/mirandajuza/nutrition-presentation-11682651?related=1</a:t>
            </a:r>
            <a:endParaRPr lang="en-US" sz="1200" dirty="0"/>
          </a:p>
        </p:txBody>
      </p:sp>
    </p:spTree>
  </p:cSld>
  <p:clrMapOvr>
    <a:masterClrMapping/>
  </p:clrMapOvr>
  <p:transition>
    <p:push dir="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599" y="244475"/>
            <a:ext cx="7344817" cy="664245"/>
          </a:xfrm>
        </p:spPr>
        <p:style>
          <a:lnRef idx="2">
            <a:schemeClr val="dk1"/>
          </a:lnRef>
          <a:fillRef idx="1">
            <a:schemeClr val="lt1"/>
          </a:fillRef>
          <a:effectRef idx="0">
            <a:schemeClr val="dk1"/>
          </a:effectRef>
          <a:fontRef idx="minor">
            <a:schemeClr val="dk1"/>
          </a:fontRef>
        </p:style>
        <p:txBody>
          <a:bodyPr/>
          <a:lstStyle/>
          <a:p>
            <a:pPr algn="ctr"/>
            <a:r>
              <a:rPr lang="en-US" sz="2800" dirty="0" smtClean="0"/>
              <a:t>Smart Practical Assignments (SPA)  </a:t>
            </a:r>
            <a:endParaRPr lang="en-US" sz="2800" dirty="0"/>
          </a:p>
        </p:txBody>
      </p:sp>
      <p:sp>
        <p:nvSpPr>
          <p:cNvPr id="3" name="عنصر نائب للمحتوى 2"/>
          <p:cNvSpPr>
            <a:spLocks noGrp="1"/>
          </p:cNvSpPr>
          <p:nvPr>
            <p:ph idx="1"/>
          </p:nvPr>
        </p:nvSpPr>
        <p:spPr>
          <a:xfrm>
            <a:off x="838200" y="1412776"/>
            <a:ext cx="7622232" cy="4176464"/>
          </a:xfrm>
        </p:spPr>
        <p:style>
          <a:lnRef idx="2">
            <a:schemeClr val="accent2"/>
          </a:lnRef>
          <a:fillRef idx="1">
            <a:schemeClr val="lt1"/>
          </a:fillRef>
          <a:effectRef idx="0">
            <a:schemeClr val="accent2"/>
          </a:effectRef>
          <a:fontRef idx="minor">
            <a:schemeClr val="dk1"/>
          </a:fontRef>
        </p:style>
        <p:txBody>
          <a:bodyPr/>
          <a:lstStyle/>
          <a:p>
            <a:pPr algn="l" rtl="0"/>
            <a:endParaRPr lang="en-US" sz="2000" dirty="0" smtClean="0">
              <a:ln>
                <a:solidFill>
                  <a:schemeClr val="bg1">
                    <a:lumMod val="75000"/>
                  </a:schemeClr>
                </a:solidFill>
              </a:ln>
              <a:hlinkClick r:id="rId2"/>
            </a:endParaRPr>
          </a:p>
          <a:p>
            <a:pPr algn="l" rtl="0"/>
            <a:r>
              <a:rPr lang="en-US" sz="2000" dirty="0" smtClean="0">
                <a:ln>
                  <a:solidFill>
                    <a:schemeClr val="bg1">
                      <a:lumMod val="75000"/>
                    </a:schemeClr>
                  </a:solidFill>
                </a:ln>
                <a:hlinkClick r:id="rId2"/>
              </a:rPr>
              <a:t>Use Smart Internet Sites to Conduct Your SPA-</a:t>
            </a:r>
          </a:p>
          <a:p>
            <a:pPr lvl="1" indent="-657225" algn="l" rtl="0"/>
            <a:r>
              <a:rPr lang="en-US" sz="1600" dirty="0" smtClean="0">
                <a:ln>
                  <a:solidFill>
                    <a:schemeClr val="bg1">
                      <a:lumMod val="75000"/>
                    </a:schemeClr>
                  </a:solidFill>
                </a:ln>
                <a:hlinkClick r:id="rId2"/>
              </a:rPr>
              <a:t>( </a:t>
            </a:r>
            <a:r>
              <a:rPr lang="en-US" sz="1600" dirty="0" err="1" smtClean="0">
                <a:ln>
                  <a:solidFill>
                    <a:schemeClr val="bg1">
                      <a:lumMod val="75000"/>
                    </a:schemeClr>
                  </a:solidFill>
                </a:ln>
                <a:hlinkClick r:id="rId2"/>
              </a:rPr>
              <a:t>Adress</a:t>
            </a:r>
            <a:r>
              <a:rPr lang="en-US" sz="1600" dirty="0" smtClean="0">
                <a:ln>
                  <a:solidFill>
                    <a:schemeClr val="bg1">
                      <a:lumMod val="75000"/>
                    </a:schemeClr>
                  </a:solidFill>
                </a:ln>
                <a:hlinkClick r:id="rId2"/>
              </a:rPr>
              <a:t> question + Polls </a:t>
            </a:r>
            <a:r>
              <a:rPr lang="en-US" sz="1600" dirty="0" err="1" smtClean="0">
                <a:ln>
                  <a:solidFill>
                    <a:schemeClr val="bg1">
                      <a:lumMod val="75000"/>
                    </a:schemeClr>
                  </a:solidFill>
                </a:ln>
                <a:hlinkClick r:id="rId2"/>
              </a:rPr>
              <a:t>Survvey</a:t>
            </a:r>
            <a:r>
              <a:rPr lang="en-US" sz="1600" dirty="0" smtClean="0">
                <a:ln>
                  <a:solidFill>
                    <a:schemeClr val="bg1">
                      <a:lumMod val="75000"/>
                    </a:schemeClr>
                  </a:solidFill>
                </a:ln>
                <a:hlinkClick r:id="rId2"/>
              </a:rPr>
              <a:t>” minimum 25 answers \</a:t>
            </a:r>
            <a:r>
              <a:rPr lang="en-US" sz="1600" dirty="0" err="1" smtClean="0">
                <a:ln>
                  <a:solidFill>
                    <a:schemeClr val="bg1">
                      <a:lumMod val="75000"/>
                    </a:schemeClr>
                  </a:solidFill>
                </a:ln>
                <a:hlinkClick r:id="rId2"/>
              </a:rPr>
              <a:t>voLinkedIn</a:t>
            </a:r>
            <a:r>
              <a:rPr lang="en-US" sz="1600" dirty="0" smtClean="0">
                <a:ln>
                  <a:solidFill>
                    <a:schemeClr val="bg1">
                      <a:lumMod val="75000"/>
                    </a:schemeClr>
                  </a:solidFill>
                </a:ln>
                <a:hlinkClick r:id="rId2"/>
              </a:rPr>
              <a:t> </a:t>
            </a:r>
          </a:p>
          <a:p>
            <a:pPr lvl="1" indent="-657225" algn="l" rtl="0"/>
            <a:r>
              <a:rPr lang="en-US" sz="1800" dirty="0" smtClean="0">
                <a:ln>
                  <a:solidFill>
                    <a:schemeClr val="bg1">
                      <a:lumMod val="75000"/>
                    </a:schemeClr>
                  </a:solidFill>
                </a:ln>
                <a:hlinkClick r:id="rId2"/>
              </a:rPr>
              <a:t>http://www.ans</a:t>
            </a:r>
          </a:p>
          <a:p>
            <a:pPr lvl="1" indent="-657225" algn="l" rtl="0"/>
            <a:r>
              <a:rPr lang="en-US" sz="1800" dirty="0" smtClean="0">
                <a:ln>
                  <a:solidFill>
                    <a:schemeClr val="bg1">
                      <a:lumMod val="75000"/>
                    </a:schemeClr>
                  </a:solidFill>
                </a:ln>
                <a:hlinkClick r:id="rId2"/>
              </a:rPr>
              <a:t>wers.com/T/</a:t>
            </a:r>
            <a:r>
              <a:rPr lang="en-US" sz="1800" dirty="0" err="1" smtClean="0">
                <a:ln>
                  <a:solidFill>
                    <a:schemeClr val="bg1">
                      <a:lumMod val="75000"/>
                    </a:schemeClr>
                  </a:solidFill>
                </a:ln>
                <a:hlinkClick r:id="rId2"/>
              </a:rPr>
              <a:t>Nutritiontes</a:t>
            </a:r>
            <a:r>
              <a:rPr lang="en-US" sz="1800" dirty="0" smtClean="0">
                <a:ln>
                  <a:solidFill>
                    <a:schemeClr val="bg1">
                      <a:lumMod val="75000"/>
                    </a:schemeClr>
                  </a:solidFill>
                </a:ln>
                <a:hlinkClick r:id="rId2"/>
              </a:rPr>
              <a:t>):</a:t>
            </a:r>
          </a:p>
          <a:p>
            <a:pPr lvl="1" indent="-657225" algn="l" rtl="0"/>
            <a:r>
              <a:rPr lang="en-US" sz="1800" dirty="0" smtClean="0">
                <a:ln>
                  <a:solidFill>
                    <a:schemeClr val="bg1">
                      <a:lumMod val="75000"/>
                    </a:schemeClr>
                  </a:solidFill>
                </a:ln>
                <a:hlinkClick r:id="rId3"/>
              </a:rPr>
              <a:t>http://videos.med.wisc.edu/learningthemes/</a:t>
            </a:r>
            <a:r>
              <a:rPr lang="en-US" sz="1800" dirty="0" smtClean="0">
                <a:ln>
                  <a:solidFill>
                    <a:schemeClr val="bg1">
                      <a:lumMod val="75000"/>
                    </a:schemeClr>
                  </a:solidFill>
                </a:ln>
              </a:rPr>
              <a:t> </a:t>
            </a:r>
          </a:p>
          <a:p>
            <a:pPr lvl="1" indent="-657225" algn="l" rtl="0"/>
            <a:r>
              <a:rPr lang="en-US" sz="1800" dirty="0" smtClean="0">
                <a:ln>
                  <a:solidFill>
                    <a:schemeClr val="bg1">
                      <a:lumMod val="75000"/>
                    </a:schemeClr>
                  </a:solidFill>
                </a:ln>
                <a:hlinkClick r:id="rId4"/>
              </a:rPr>
              <a:t>http://videos.med.wisc.edu/modules/80</a:t>
            </a:r>
            <a:r>
              <a:rPr lang="en-US" sz="1800" dirty="0" smtClean="0">
                <a:ln>
                  <a:solidFill>
                    <a:schemeClr val="bg1">
                      <a:lumMod val="75000"/>
                    </a:schemeClr>
                  </a:solidFill>
                </a:ln>
              </a:rPr>
              <a:t> </a:t>
            </a:r>
          </a:p>
          <a:p>
            <a:pPr lvl="1" indent="-657225" algn="l" rtl="0"/>
            <a:r>
              <a:rPr lang="en-US" sz="1800" dirty="0" smtClean="0">
                <a:ln>
                  <a:solidFill>
                    <a:schemeClr val="bg1">
                      <a:lumMod val="75000"/>
                    </a:schemeClr>
                  </a:solidFill>
                </a:ln>
              </a:rPr>
              <a:t> </a:t>
            </a:r>
            <a:r>
              <a:rPr lang="en-US" sz="1800" dirty="0" smtClean="0">
                <a:ln>
                  <a:solidFill>
                    <a:schemeClr val="bg1">
                      <a:lumMod val="75000"/>
                    </a:schemeClr>
                  </a:solidFill>
                </a:ln>
                <a:hlinkClick r:id="rId5"/>
              </a:rPr>
              <a:t>http://videos.med.wisc.edu/videos/153</a:t>
            </a:r>
            <a:r>
              <a:rPr lang="en-US" sz="1800" dirty="0" smtClean="0">
                <a:ln>
                  <a:solidFill>
                    <a:schemeClr val="bg1">
                      <a:lumMod val="75000"/>
                    </a:schemeClr>
                  </a:solidFill>
                </a:ln>
              </a:rPr>
              <a:t> </a:t>
            </a:r>
          </a:p>
          <a:p>
            <a:pPr lvl="1" algn="l" rtl="0"/>
            <a:r>
              <a:rPr lang="en-US" sz="1800" dirty="0" smtClean="0">
                <a:ln>
                  <a:solidFill>
                    <a:schemeClr val="bg1">
                      <a:lumMod val="75000"/>
                    </a:schemeClr>
                  </a:solidFill>
                </a:ln>
                <a:hlinkClick r:id="rId6"/>
              </a:rPr>
              <a:t>http://www.uwhealth.org/go-red/healthy-choices-eating-a-heart-healthy-diet/13713</a:t>
            </a:r>
            <a:r>
              <a:rPr lang="en-US" sz="1800" dirty="0" smtClean="0">
                <a:ln>
                  <a:solidFill>
                    <a:schemeClr val="bg1">
                      <a:lumMod val="75000"/>
                    </a:schemeClr>
                  </a:solidFill>
                </a:ln>
              </a:rPr>
              <a:t> </a:t>
            </a:r>
          </a:p>
          <a:p>
            <a:pPr lvl="1" algn="l" rtl="0"/>
            <a:r>
              <a:rPr lang="en-US" sz="1800" dirty="0" smtClean="0">
                <a:ln>
                  <a:solidFill>
                    <a:schemeClr val="bg1">
                      <a:lumMod val="75000"/>
                    </a:schemeClr>
                  </a:solidFill>
                </a:ln>
                <a:hlinkClick r:id="rId7"/>
              </a:rPr>
              <a:t>http://videos.med.wisc.edu/videos/9803</a:t>
            </a:r>
            <a:r>
              <a:rPr lang="en-US" sz="1800" dirty="0" smtClean="0">
                <a:ln>
                  <a:solidFill>
                    <a:schemeClr val="bg1">
                      <a:lumMod val="75000"/>
                    </a:schemeClr>
                  </a:solidFill>
                </a:ln>
              </a:rPr>
              <a:t> </a:t>
            </a:r>
          </a:p>
          <a:p>
            <a:pPr lvl="1" algn="l" rtl="0"/>
            <a:endParaRPr lang="en-US" sz="1800" dirty="0">
              <a:ln>
                <a:solidFill>
                  <a:schemeClr val="bg1">
                    <a:lumMod val="75000"/>
                  </a:schemeClr>
                </a:solidFill>
              </a:ln>
            </a:endParaRPr>
          </a:p>
        </p:txBody>
      </p:sp>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68</a:t>
            </a:fld>
            <a:endParaRPr lang="en-US"/>
          </a:p>
        </p:txBody>
      </p:sp>
    </p:spTree>
  </p:cSld>
  <p:clrMapOvr>
    <a:masterClrMapping/>
  </p:clrMapOvr>
  <p:transition>
    <p:push dir="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69</a:t>
            </a:fld>
            <a:endParaRPr lang="en-US"/>
          </a:p>
        </p:txBody>
      </p:sp>
      <p:pic>
        <p:nvPicPr>
          <p:cNvPr id="1026" name="Picture 2" descr="http://static.sendgrid.com/uploads/UID_896122_NL_3436365_8da15d865ab2ab854bcfccebcd14e2ba/f9560de56ce362d90290ffbc2c4f481a"/>
          <p:cNvPicPr>
            <a:picLocks noChangeAspect="1" noChangeArrowheads="1"/>
          </p:cNvPicPr>
          <p:nvPr/>
        </p:nvPicPr>
        <p:blipFill>
          <a:blip r:embed="rId2" cstate="print"/>
          <a:srcRect/>
          <a:stretch>
            <a:fillRect/>
          </a:stretch>
        </p:blipFill>
        <p:spPr bwMode="auto">
          <a:xfrm>
            <a:off x="1187624" y="186279"/>
            <a:ext cx="6840760" cy="4754889"/>
          </a:xfrm>
          <a:prstGeom prst="rect">
            <a:avLst/>
          </a:prstGeom>
          <a:noFill/>
        </p:spPr>
      </p:pic>
      <p:sp>
        <p:nvSpPr>
          <p:cNvPr id="8" name="مستطيل 7"/>
          <p:cNvSpPr/>
          <p:nvPr/>
        </p:nvSpPr>
        <p:spPr>
          <a:xfrm>
            <a:off x="2411760" y="5085184"/>
            <a:ext cx="4572000" cy="107721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a:r>
              <a:rPr lang="ar-SA" sz="1600" b="1" dirty="0" smtClean="0"/>
              <a:t>يسر عمادة البحث العلمي إعلان إطلاق برنامجها الجديد</a:t>
            </a:r>
            <a:endParaRPr lang="ar-SA" sz="1600" dirty="0" smtClean="0"/>
          </a:p>
          <a:p>
            <a:pPr algn="ctr"/>
            <a:r>
              <a:rPr lang="ar-SA" sz="1600" b="1" dirty="0" smtClean="0"/>
              <a:t>"برنامج دعم أبحاث طلبة </a:t>
            </a:r>
            <a:r>
              <a:rPr lang="ar-SA" sz="1600" b="1" dirty="0" err="1" smtClean="0"/>
              <a:t>البكالوريوس"</a:t>
            </a:r>
            <a:endParaRPr lang="ar-SA" sz="1600" dirty="0" smtClean="0"/>
          </a:p>
          <a:p>
            <a:pPr algn="ctr"/>
            <a:r>
              <a:rPr lang="ar-SA" sz="1600" b="1" dirty="0" smtClean="0"/>
              <a:t>للتفاصيل والاشتراك بالبرنامج عبر الرابط</a:t>
            </a:r>
            <a:endParaRPr lang="ar-SA" sz="1600" dirty="0" smtClean="0"/>
          </a:p>
          <a:p>
            <a:pPr algn="ctr"/>
            <a:r>
              <a:rPr lang="en-US" sz="1600" dirty="0" smtClean="0">
                <a:hlinkClick r:id="rId3"/>
              </a:rPr>
              <a:t>http://dsrs.ksu.edu.sa/ar/node/601</a:t>
            </a:r>
            <a:endParaRPr lang="en-US" sz="1600" dirty="0"/>
          </a:p>
        </p:txBody>
      </p:sp>
      <p:pic>
        <p:nvPicPr>
          <p:cNvPr id="7" name="Picture 2" descr="http://pagead2.googlesyndication.com/simgad/8598034229152139543"/>
          <p:cNvPicPr>
            <a:picLocks noChangeAspect="1" noChangeArrowheads="1"/>
          </p:cNvPicPr>
          <p:nvPr/>
        </p:nvPicPr>
        <p:blipFill>
          <a:blip r:embed="rId4" cstate="print"/>
          <a:srcRect t="10096" b="52044"/>
          <a:stretch>
            <a:fillRect/>
          </a:stretch>
        </p:blipFill>
        <p:spPr bwMode="auto">
          <a:xfrm>
            <a:off x="7380312" y="5877272"/>
            <a:ext cx="1525860" cy="720080"/>
          </a:xfrm>
          <a:prstGeom prst="rect">
            <a:avLst/>
          </a:prstGeom>
          <a:noFill/>
        </p:spPr>
      </p:pic>
    </p:spTree>
  </p:cSld>
  <p:clrMapOvr>
    <a:masterClrMapping/>
  </p:clrMapOvr>
  <p:transition>
    <p:push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B1800301-0C7E-45BC-A3DD-31D5FC69A557}" type="slidenum">
              <a:rPr lang="ar-SA"/>
              <a:pPr>
                <a:defRPr/>
              </a:pPr>
              <a:t>7</a:t>
            </a:fld>
            <a:endParaRPr lang="en-US"/>
          </a:p>
        </p:txBody>
      </p:sp>
      <p:sp>
        <p:nvSpPr>
          <p:cNvPr id="4098" name="Rectangle 2"/>
          <p:cNvSpPr>
            <a:spLocks noGrp="1" noRot="1" noChangeArrowheads="1"/>
          </p:cNvSpPr>
          <p:nvPr>
            <p:ph type="title"/>
          </p:nvPr>
        </p:nvSpPr>
        <p:spPr>
          <a:xfrm>
            <a:off x="1285852" y="116632"/>
            <a:ext cx="6480720" cy="432048"/>
          </a:xfrm>
        </p:spPr>
        <p:style>
          <a:lnRef idx="2">
            <a:schemeClr val="accent2"/>
          </a:lnRef>
          <a:fillRef idx="1">
            <a:schemeClr val="lt1"/>
          </a:fillRef>
          <a:effectRef idx="0">
            <a:schemeClr val="accent2"/>
          </a:effectRef>
          <a:fontRef idx="minor">
            <a:schemeClr val="dk1"/>
          </a:fontRef>
        </p:style>
        <p:txBody>
          <a:bodyPr/>
          <a:lstStyle/>
          <a:p>
            <a:pPr algn="ctr" eaLnBrk="1" hangingPunct="1">
              <a:defRPr/>
            </a:pPr>
            <a:r>
              <a:rPr lang="en-US" sz="1600" dirty="0" smtClean="0"/>
              <a:t>The Most Recommended </a:t>
            </a:r>
            <a:r>
              <a:rPr lang="en-US" sz="2000" dirty="0" smtClean="0"/>
              <a:t>Reference &amp; Source</a:t>
            </a:r>
          </a:p>
        </p:txBody>
      </p:sp>
      <p:sp>
        <p:nvSpPr>
          <p:cNvPr id="4099" name="Rectangle 3"/>
          <p:cNvSpPr>
            <a:spLocks noGrp="1" noRot="1" noChangeArrowheads="1"/>
          </p:cNvSpPr>
          <p:nvPr>
            <p:ph type="body" idx="1"/>
          </p:nvPr>
        </p:nvSpPr>
        <p:spPr>
          <a:xfrm>
            <a:off x="1071364" y="980728"/>
            <a:ext cx="7317060" cy="4729183"/>
          </a:xfrm>
        </p:spPr>
        <p:style>
          <a:lnRef idx="2">
            <a:schemeClr val="dk1"/>
          </a:lnRef>
          <a:fillRef idx="1">
            <a:schemeClr val="lt1"/>
          </a:fillRef>
          <a:effectRef idx="0">
            <a:schemeClr val="dk1"/>
          </a:effectRef>
          <a:fontRef idx="minor">
            <a:schemeClr val="dk1"/>
          </a:fontRef>
        </p:style>
        <p:txBody>
          <a:bodyPr/>
          <a:lstStyle/>
          <a:p>
            <a:pPr algn="l" rtl="0" eaLnBrk="1" hangingPunct="1">
              <a:lnSpc>
                <a:spcPct val="80000"/>
              </a:lnSpc>
              <a:defRPr/>
            </a:pPr>
            <a:endParaRPr lang="ar-SA" sz="1400" b="1" dirty="0" smtClean="0"/>
          </a:p>
          <a:p>
            <a:pPr algn="l" rtl="0" eaLnBrk="1" hangingPunct="1">
              <a:lnSpc>
                <a:spcPct val="80000"/>
              </a:lnSpc>
              <a:defRPr/>
            </a:pPr>
            <a:r>
              <a:rPr lang="en-US" sz="1800" b="1" dirty="0" smtClean="0"/>
              <a:t>*** Your Smart Lecture Notes, in the Class </a:t>
            </a:r>
          </a:p>
          <a:p>
            <a:pPr algn="l" rtl="0" eaLnBrk="1" hangingPunct="1">
              <a:lnSpc>
                <a:spcPct val="80000"/>
              </a:lnSpc>
              <a:buNone/>
              <a:defRPr/>
            </a:pPr>
            <a:endParaRPr lang="en-US" sz="1400" b="1" dirty="0" smtClean="0"/>
          </a:p>
          <a:p>
            <a:pPr algn="l" rtl="0" eaLnBrk="1" hangingPunct="1">
              <a:lnSpc>
                <a:spcPct val="80000"/>
              </a:lnSpc>
              <a:defRPr/>
            </a:pPr>
            <a:r>
              <a:rPr lang="en-US" sz="1600" b="1" dirty="0" smtClean="0"/>
              <a:t>**</a:t>
            </a:r>
            <a:r>
              <a:rPr lang="en-US" sz="1600" b="1" dirty="0" err="1" smtClean="0"/>
              <a:t>Johali</a:t>
            </a:r>
            <a:r>
              <a:rPr lang="en-US" sz="1600" b="1" dirty="0" smtClean="0"/>
              <a:t>, E A (2015) Nutrition Health Education :  </a:t>
            </a:r>
            <a:r>
              <a:rPr lang="en-US" sz="1600" b="1" i="1" u="sng" dirty="0" smtClean="0"/>
              <a:t>A Creative Lecturer’s Note </a:t>
            </a:r>
            <a:r>
              <a:rPr lang="en-US" sz="1600" dirty="0" smtClean="0"/>
              <a:t>  </a:t>
            </a:r>
            <a:r>
              <a:rPr lang="en-US" sz="1600" i="1" dirty="0" smtClean="0"/>
              <a:t>(Ready  in My Academic Site ) </a:t>
            </a:r>
          </a:p>
          <a:p>
            <a:pPr algn="l" rtl="0" eaLnBrk="1" hangingPunct="1">
              <a:lnSpc>
                <a:spcPct val="80000"/>
              </a:lnSpc>
              <a:buNone/>
              <a:defRPr/>
            </a:pPr>
            <a:endParaRPr lang="en-US" sz="1600" b="1" i="1" dirty="0" smtClean="0"/>
          </a:p>
          <a:p>
            <a:pPr algn="just" rtl="0">
              <a:buNone/>
            </a:pPr>
            <a:endParaRPr lang="en-US" sz="1000" b="1" dirty="0" smtClean="0"/>
          </a:p>
          <a:p>
            <a:pPr lvl="0" algn="ctr" rtl="0">
              <a:buNone/>
            </a:pPr>
            <a:r>
              <a:rPr lang="en-US" sz="1400" b="1" dirty="0" smtClean="0"/>
              <a:t>Further </a:t>
            </a:r>
          </a:p>
          <a:p>
            <a:pPr lvl="0" algn="just" rtl="0"/>
            <a:endParaRPr lang="en-US" sz="1400" b="1" dirty="0" smtClean="0"/>
          </a:p>
          <a:p>
            <a:pPr lvl="0" algn="just" rtl="0"/>
            <a:r>
              <a:rPr lang="en-US" sz="1400" b="1" dirty="0" smtClean="0"/>
              <a:t>All the enclosed references and sites in this lecture </a:t>
            </a:r>
          </a:p>
          <a:p>
            <a:pPr lvl="0" algn="just" rtl="0"/>
            <a:endParaRPr lang="en-US" sz="1400" b="1" dirty="0" smtClean="0"/>
          </a:p>
          <a:p>
            <a:pPr lvl="0" algn="just" rtl="0"/>
            <a:r>
              <a:rPr lang="en-US" sz="1100" b="1" dirty="0" smtClean="0"/>
              <a:t>Journal: </a:t>
            </a:r>
          </a:p>
          <a:p>
            <a:pPr lvl="0" algn="just" rtl="0"/>
            <a:r>
              <a:rPr lang="en-US" sz="1100" dirty="0" err="1" smtClean="0"/>
              <a:t>Guilinck</a:t>
            </a:r>
            <a:r>
              <a:rPr lang="en-US" sz="1100" dirty="0" smtClean="0"/>
              <a:t>, Isabelle, </a:t>
            </a:r>
            <a:r>
              <a:rPr lang="en-US" sz="1100" dirty="0" err="1" smtClean="0"/>
              <a:t>Devlieger</a:t>
            </a:r>
            <a:r>
              <a:rPr lang="en-US" sz="1100" dirty="0" smtClean="0"/>
              <a:t>, Roland, </a:t>
            </a:r>
            <a:r>
              <a:rPr lang="en-US" sz="1100" dirty="0" err="1" smtClean="0"/>
              <a:t>Mullie</a:t>
            </a:r>
            <a:r>
              <a:rPr lang="en-US" sz="1100" dirty="0" smtClean="0"/>
              <a:t>, Patrick, and Vansant, Greet. (2010). Effect of lifestyle intervention on dietary habits, physical activity, and gestational weight gain in obese pregnant women: a randomized controlled trial. American Journal of Clinical Nutrition. Vol. 91, No. 2, 373-380</a:t>
            </a:r>
            <a:endParaRPr lang="en-US" sz="1100" b="1" dirty="0" smtClean="0"/>
          </a:p>
          <a:p>
            <a:pPr algn="l" rtl="0" eaLnBrk="1" hangingPunct="1">
              <a:lnSpc>
                <a:spcPct val="80000"/>
              </a:lnSpc>
              <a:buNone/>
              <a:defRPr/>
            </a:pPr>
            <a:endParaRPr lang="en-US" sz="1200" dirty="0" smtClean="0"/>
          </a:p>
          <a:p>
            <a:pPr algn="l" rtl="0" eaLnBrk="1" hangingPunct="1">
              <a:lnSpc>
                <a:spcPct val="80000"/>
              </a:lnSpc>
              <a:buNone/>
              <a:defRPr/>
            </a:pPr>
            <a:endParaRPr lang="en-US" sz="1200" dirty="0" smtClean="0"/>
          </a:p>
          <a:p>
            <a:pPr algn="l" rtl="0" eaLnBrk="1" hangingPunct="1">
              <a:lnSpc>
                <a:spcPct val="80000"/>
              </a:lnSpc>
              <a:defRPr/>
            </a:pPr>
            <a:r>
              <a:rPr lang="en-GB" sz="1400" b="1" dirty="0" smtClean="0"/>
              <a:t>The Related " Internet Sites"  for research &amp; your lifelong learning, growth &amp; development</a:t>
            </a:r>
          </a:p>
        </p:txBody>
      </p:sp>
    </p:spTree>
  </p:cSld>
  <p:clrMapOvr>
    <a:masterClrMapping/>
  </p:clrMapOvr>
  <p:transition>
    <p:push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dirty="0"/>
          </a:p>
        </p:txBody>
      </p:sp>
      <p:sp>
        <p:nvSpPr>
          <p:cNvPr id="6" name="عنصر نائب لرقم الشريحة 5"/>
          <p:cNvSpPr>
            <a:spLocks noGrp="1"/>
          </p:cNvSpPr>
          <p:nvPr>
            <p:ph type="sldNum" sz="quarter" idx="12"/>
          </p:nvPr>
        </p:nvSpPr>
        <p:spPr/>
        <p:txBody>
          <a:bodyPr/>
          <a:lstStyle/>
          <a:p>
            <a:pPr>
              <a:defRPr/>
            </a:pPr>
            <a:fld id="{48B4BBC4-4F6A-42AE-B787-66A32EB95916}" type="slidenum">
              <a:rPr lang="ar-SA"/>
              <a:pPr>
                <a:defRPr/>
              </a:pPr>
              <a:t>70</a:t>
            </a:fld>
            <a:endParaRPr lang="en-US"/>
          </a:p>
        </p:txBody>
      </p:sp>
      <p:sp>
        <p:nvSpPr>
          <p:cNvPr id="173060" name="Rectangle 4"/>
          <p:cNvSpPr>
            <a:spLocks noGrp="1" noChangeArrowheads="1"/>
          </p:cNvSpPr>
          <p:nvPr>
            <p:ph type="body" idx="1"/>
          </p:nvPr>
        </p:nvSpPr>
        <p:spPr>
          <a:xfrm>
            <a:off x="683568" y="692696"/>
            <a:ext cx="8032779" cy="5517232"/>
          </a:xfrm>
        </p:spPr>
        <p:style>
          <a:lnRef idx="2">
            <a:schemeClr val="accent2"/>
          </a:lnRef>
          <a:fillRef idx="1">
            <a:schemeClr val="lt1"/>
          </a:fillRef>
          <a:effectRef idx="0">
            <a:schemeClr val="accent2"/>
          </a:effectRef>
          <a:fontRef idx="minor">
            <a:schemeClr val="dk1"/>
          </a:fontRef>
        </p:style>
        <p:txBody>
          <a:bodyPr/>
          <a:lstStyle/>
          <a:p>
            <a:pPr algn="just" rtl="0" eaLnBrk="1" hangingPunct="1">
              <a:buFont typeface="Wingdings" pitchFamily="2" charset="2"/>
              <a:buNone/>
              <a:defRPr/>
            </a:pPr>
            <a:endParaRPr lang="en-US" sz="2000" dirty="0" smtClean="0"/>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r>
              <a:rPr lang="en-US" sz="2000" dirty="0" smtClean="0"/>
              <a:t> </a:t>
            </a:r>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r>
              <a:rPr lang="en-US" sz="2000" dirty="0" smtClean="0"/>
              <a:t> </a:t>
            </a:r>
          </a:p>
        </p:txBody>
      </p:sp>
      <p:sp>
        <p:nvSpPr>
          <p:cNvPr id="7" name="مستطيل 6"/>
          <p:cNvSpPr/>
          <p:nvPr/>
        </p:nvSpPr>
        <p:spPr>
          <a:xfrm>
            <a:off x="1043608" y="4869160"/>
            <a:ext cx="7344816" cy="846386"/>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sz="1100" dirty="0" smtClean="0"/>
              <a:t>Why Nutrition Education \ Nutrition and Health Education ?!! Why Not Nutrition Health Education ?!!!</a:t>
            </a:r>
          </a:p>
          <a:p>
            <a:pPr algn="l" rtl="0"/>
            <a:endParaRPr lang="en-US" sz="1100" dirty="0" smtClean="0"/>
          </a:p>
          <a:p>
            <a:pPr algn="l" rtl="0"/>
            <a:r>
              <a:rPr lang="en-US" sz="1100" dirty="0" smtClean="0"/>
              <a:t>Nutrition and Health Education Frequently Asked Questions, UWH Madison </a:t>
            </a:r>
            <a:r>
              <a:rPr lang="en-US" sz="1100" dirty="0" smtClean="0">
                <a:hlinkClick r:id="rId3"/>
              </a:rPr>
              <a:t>http://www.uwhealth.org/nutrition-diet/nutrition-and-health-education-frequently-asked-questions/13696#.U_mXk5L1C-w</a:t>
            </a:r>
            <a:r>
              <a:rPr lang="en-US" sz="1400" dirty="0" smtClean="0">
                <a:hlinkClick r:id="rId3"/>
              </a:rPr>
              <a:t>.twitter</a:t>
            </a:r>
            <a:r>
              <a:rPr lang="en-US" sz="1400" dirty="0" smtClean="0"/>
              <a:t> \ LinkedIn </a:t>
            </a:r>
            <a:endParaRPr lang="en-US" sz="1100" dirty="0"/>
          </a:p>
        </p:txBody>
      </p:sp>
      <p:sp>
        <p:nvSpPr>
          <p:cNvPr id="8" name="مستطيل 7"/>
          <p:cNvSpPr/>
          <p:nvPr/>
        </p:nvSpPr>
        <p:spPr>
          <a:xfrm>
            <a:off x="258870" y="76562"/>
            <a:ext cx="4308102"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algn="just" rtl="0" eaLnBrk="1" hangingPunct="1">
              <a:buFont typeface="Wingdings" pitchFamily="2" charset="2"/>
              <a:buNone/>
              <a:defRPr/>
            </a:pPr>
            <a:r>
              <a:rPr lang="en-US" b="1" i="1" dirty="0" smtClean="0">
                <a:latin typeface="Arial Black" pitchFamily="34" charset="0"/>
              </a:rPr>
              <a:t>From Reasoning To  Concluding </a:t>
            </a:r>
            <a:endParaRPr lang="en-US" sz="2000" b="1" i="1" dirty="0" smtClean="0">
              <a:latin typeface="Arial Black" pitchFamily="34" charset="0"/>
            </a:endParaRPr>
          </a:p>
        </p:txBody>
      </p:sp>
      <p:sp>
        <p:nvSpPr>
          <p:cNvPr id="9" name="مستطيل 8"/>
          <p:cNvSpPr/>
          <p:nvPr/>
        </p:nvSpPr>
        <p:spPr>
          <a:xfrm>
            <a:off x="2267744" y="764704"/>
            <a:ext cx="4572000" cy="276999"/>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rtl="0"/>
            <a:r>
              <a:rPr lang="en-US" sz="1200" b="1" dirty="0" smtClean="0"/>
              <a:t>Nutrition and Health Education: Informational Videos</a:t>
            </a:r>
            <a:endParaRPr lang="en-US" sz="1200" b="1" dirty="0"/>
          </a:p>
        </p:txBody>
      </p:sp>
      <p:sp>
        <p:nvSpPr>
          <p:cNvPr id="11" name="مستطيل 10"/>
          <p:cNvSpPr/>
          <p:nvPr/>
        </p:nvSpPr>
        <p:spPr>
          <a:xfrm>
            <a:off x="1331640" y="4221088"/>
            <a:ext cx="6678488" cy="461665"/>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200" dirty="0" smtClean="0">
                <a:hlinkClick r:id="rId4"/>
              </a:rPr>
              <a:t>https://www.linkedin.com/groups/Why-Nutrition-Education-Nutrition-Health-4866805.S.5909214294670614531?trk=groups%2Finclude%2Fitem_snippet-0-b-ttl</a:t>
            </a:r>
            <a:r>
              <a:rPr lang="en-US" sz="1200" dirty="0" smtClean="0"/>
              <a:t> </a:t>
            </a:r>
            <a:endParaRPr lang="en-US" sz="1200" dirty="0"/>
          </a:p>
        </p:txBody>
      </p:sp>
      <p:pic>
        <p:nvPicPr>
          <p:cNvPr id="2050" name="Picture 2" descr="Philosophy and Sciences of Health"/>
          <p:cNvPicPr>
            <a:picLocks noChangeAspect="1" noChangeArrowheads="1"/>
          </p:cNvPicPr>
          <p:nvPr/>
        </p:nvPicPr>
        <p:blipFill>
          <a:blip r:embed="rId5" cstate="print"/>
          <a:srcRect/>
          <a:stretch>
            <a:fillRect/>
          </a:stretch>
        </p:blipFill>
        <p:spPr bwMode="auto">
          <a:xfrm>
            <a:off x="3491880" y="2852936"/>
            <a:ext cx="2160240" cy="976583"/>
          </a:xfrm>
          <a:prstGeom prst="rect">
            <a:avLst/>
          </a:prstGeom>
          <a:noFill/>
        </p:spPr>
      </p:pic>
      <p:sp>
        <p:nvSpPr>
          <p:cNvPr id="14" name="مستطيل 13"/>
          <p:cNvSpPr/>
          <p:nvPr/>
        </p:nvSpPr>
        <p:spPr>
          <a:xfrm>
            <a:off x="2339752" y="1268760"/>
            <a:ext cx="4318297" cy="369332"/>
          </a:xfrm>
          <a:prstGeom prst="rect">
            <a:avLst/>
          </a:prstGeom>
        </p:spPr>
        <p:txBody>
          <a:bodyPr wrap="none">
            <a:spAutoFit/>
          </a:bodyPr>
          <a:lstStyle/>
          <a:p>
            <a:r>
              <a:rPr lang="en-US" b="1" dirty="0" smtClean="0"/>
              <a:t>Which Diet Works: A Nutrition Review</a:t>
            </a:r>
            <a:endParaRPr lang="en-US" b="1" dirty="0"/>
          </a:p>
        </p:txBody>
      </p:sp>
      <p:sp>
        <p:nvSpPr>
          <p:cNvPr id="16" name="مستطيل 15"/>
          <p:cNvSpPr/>
          <p:nvPr/>
        </p:nvSpPr>
        <p:spPr>
          <a:xfrm>
            <a:off x="2411760" y="1268760"/>
            <a:ext cx="4147289"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algn="ctr" rtl="0"/>
            <a:r>
              <a:rPr lang="en-US" dirty="0" smtClean="0">
                <a:hlinkClick r:id="rId6"/>
              </a:rPr>
              <a:t>http://videos.med.wisc.edu/videos/195</a:t>
            </a:r>
            <a:r>
              <a:rPr lang="en-US" dirty="0" smtClean="0"/>
              <a:t> </a:t>
            </a:r>
            <a:endParaRPr lang="en-US" dirty="0"/>
          </a:p>
        </p:txBody>
      </p:sp>
      <p:sp>
        <p:nvSpPr>
          <p:cNvPr id="17" name="مستطيل 16"/>
          <p:cNvSpPr/>
          <p:nvPr/>
        </p:nvSpPr>
        <p:spPr>
          <a:xfrm>
            <a:off x="2555776" y="1844824"/>
            <a:ext cx="3916457"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algn="l" rtl="0"/>
            <a:r>
              <a:rPr lang="en-US" dirty="0" smtClean="0">
                <a:hlinkClick r:id="rId7"/>
              </a:rPr>
              <a:t>http://videos.med.wisc.edu/tags/236</a:t>
            </a:r>
            <a:r>
              <a:rPr lang="en-US" dirty="0" smtClean="0"/>
              <a:t> </a:t>
            </a:r>
            <a:endParaRPr lang="en-US" dirty="0"/>
          </a:p>
        </p:txBody>
      </p:sp>
      <p:sp>
        <p:nvSpPr>
          <p:cNvPr id="19" name="مستطيل 18"/>
          <p:cNvSpPr/>
          <p:nvPr/>
        </p:nvSpPr>
        <p:spPr>
          <a:xfrm>
            <a:off x="4788024" y="107340"/>
            <a:ext cx="3788280"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eaLnBrk="0" hangingPunct="0">
              <a:spcBef>
                <a:spcPct val="30000"/>
              </a:spcBef>
              <a:defRPr/>
            </a:pPr>
            <a:r>
              <a:rPr lang="en-US" dirty="0" smtClean="0"/>
              <a:t>For Final Part  All Health Problems </a:t>
            </a:r>
          </a:p>
        </p:txBody>
      </p:sp>
    </p:spTree>
  </p:cSld>
  <p:clrMapOvr>
    <a:masterClrMapping/>
  </p:clrMapOvr>
  <p:transition>
    <p:push dir="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a:p>
        </p:txBody>
      </p:sp>
      <p:sp>
        <p:nvSpPr>
          <p:cNvPr id="6" name="عنصر نائب لرقم الشريحة 5"/>
          <p:cNvSpPr>
            <a:spLocks noGrp="1"/>
          </p:cNvSpPr>
          <p:nvPr>
            <p:ph type="sldNum" sz="quarter" idx="12"/>
          </p:nvPr>
        </p:nvSpPr>
        <p:spPr/>
        <p:txBody>
          <a:bodyPr/>
          <a:lstStyle/>
          <a:p>
            <a:pPr>
              <a:defRPr/>
            </a:pPr>
            <a:fld id="{FB67CCD2-FC5D-4581-8E25-F5FDB6D471D7}" type="slidenum">
              <a:rPr lang="ar-SA"/>
              <a:pPr>
                <a:defRPr/>
              </a:pPr>
              <a:t>71</a:t>
            </a:fld>
            <a:endParaRPr lang="en-US"/>
          </a:p>
        </p:txBody>
      </p:sp>
      <p:sp>
        <p:nvSpPr>
          <p:cNvPr id="135170" name="Rectangle 2"/>
          <p:cNvSpPr>
            <a:spLocks noGrp="1" noRot="1" noChangeArrowheads="1"/>
          </p:cNvSpPr>
          <p:nvPr>
            <p:ph type="title"/>
          </p:nvPr>
        </p:nvSpPr>
        <p:spPr>
          <a:xfrm>
            <a:off x="1475656" y="1196752"/>
            <a:ext cx="6904038" cy="849312"/>
          </a:xfrm>
        </p:spPr>
        <p:style>
          <a:lnRef idx="2">
            <a:schemeClr val="accent2"/>
          </a:lnRef>
          <a:fillRef idx="1">
            <a:schemeClr val="lt1"/>
          </a:fillRef>
          <a:effectRef idx="0">
            <a:schemeClr val="accent2"/>
          </a:effectRef>
          <a:fontRef idx="minor">
            <a:schemeClr val="dk1"/>
          </a:fontRef>
        </p:style>
        <p:txBody>
          <a:bodyPr/>
          <a:lstStyle/>
          <a:p>
            <a:pPr algn="ctr" eaLnBrk="1" hangingPunct="1">
              <a:defRPr/>
            </a:pPr>
            <a:r>
              <a:rPr lang="en-US" sz="3200" i="1" dirty="0" smtClean="0"/>
              <a:t>With My Great Best Wishes</a:t>
            </a:r>
            <a:r>
              <a:rPr lang="en-US" sz="4000" dirty="0" smtClean="0"/>
              <a:t> </a:t>
            </a:r>
          </a:p>
        </p:txBody>
      </p:sp>
      <p:sp>
        <p:nvSpPr>
          <p:cNvPr id="135171" name="Rectangle 3"/>
          <p:cNvSpPr>
            <a:spLocks noGrp="1" noRot="1" noChangeArrowheads="1"/>
          </p:cNvSpPr>
          <p:nvPr>
            <p:ph type="body" idx="1"/>
          </p:nvPr>
        </p:nvSpPr>
        <p:spPr>
          <a:xfrm>
            <a:off x="1198563" y="2909689"/>
            <a:ext cx="7515225" cy="2319511"/>
          </a:xfrm>
          <a:gradFill flip="none" rotWithShape="1">
            <a:gsLst>
              <a:gs pos="0">
                <a:srgbClr val="DDEBCF"/>
              </a:gs>
              <a:gs pos="50000">
                <a:srgbClr val="9CB86E"/>
              </a:gs>
              <a:gs pos="100000">
                <a:srgbClr val="156B13"/>
              </a:gs>
            </a:gsLst>
            <a:path path="shape">
              <a:fillToRect l="50000" t="50000" r="50000" b="50000"/>
            </a:path>
            <a:tileRect/>
          </a:gradFill>
        </p:spPr>
        <p:txBody>
          <a:bodyPr/>
          <a:lstStyle/>
          <a:p>
            <a:pPr algn="just" rtl="0" eaLnBrk="1" hangingPunct="1">
              <a:defRPr/>
            </a:pPr>
            <a:r>
              <a:rPr lang="en-US" sz="2400" i="1" dirty="0" smtClean="0">
                <a:latin typeface="Bodoni MT Black" pitchFamily="18" charset="0"/>
              </a:rPr>
              <a:t>Be Excellency in ever think </a:t>
            </a:r>
          </a:p>
          <a:p>
            <a:pPr algn="just" rtl="0" eaLnBrk="1" hangingPunct="1">
              <a:defRPr/>
            </a:pPr>
            <a:r>
              <a:rPr lang="en-US" sz="2400" i="1" dirty="0" smtClean="0">
                <a:latin typeface="Bodoni MT Black" pitchFamily="18" charset="0"/>
              </a:rPr>
              <a:t>Be Critical Thinkers </a:t>
            </a:r>
          </a:p>
          <a:p>
            <a:pPr algn="just" rtl="0" eaLnBrk="1" hangingPunct="1">
              <a:defRPr/>
            </a:pPr>
            <a:r>
              <a:rPr lang="en-US" sz="2400" i="1" dirty="0" smtClean="0">
                <a:latin typeface="Bodoni MT Black" pitchFamily="18" charset="0"/>
              </a:rPr>
              <a:t>Be Creative; &amp;  </a:t>
            </a:r>
          </a:p>
          <a:p>
            <a:pPr algn="just" rtl="0" eaLnBrk="1" hangingPunct="1">
              <a:defRPr/>
            </a:pPr>
            <a:r>
              <a:rPr lang="en-US" sz="2400" i="1" dirty="0" smtClean="0">
                <a:latin typeface="Bodoni MT Black" pitchFamily="18" charset="0"/>
              </a:rPr>
              <a:t>Meaningful Assertive PTs &amp; Learners Lifelong and Day After  </a:t>
            </a:r>
          </a:p>
        </p:txBody>
      </p:sp>
    </p:spTree>
  </p:cSld>
  <p:clrMapOvr>
    <a:masterClrMapping/>
  </p:clrMapOvr>
  <p:transition>
    <p:push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a:xfrm>
            <a:off x="683568" y="6597352"/>
            <a:ext cx="1901825" cy="260648"/>
          </a:xfrm>
        </p:spPr>
        <p:txBody>
          <a:bodyPr/>
          <a:lstStyle/>
          <a:p>
            <a:pPr>
              <a:defRPr/>
            </a:pPr>
            <a:r>
              <a:rPr lang="ar-SA" smtClean="0"/>
              <a:t>CHS487</a:t>
            </a:r>
            <a:endParaRPr lang="en-US"/>
          </a:p>
        </p:txBody>
      </p:sp>
      <p:sp>
        <p:nvSpPr>
          <p:cNvPr id="5" name="عنصر نائب للتذييل 4"/>
          <p:cNvSpPr>
            <a:spLocks noGrp="1"/>
          </p:cNvSpPr>
          <p:nvPr>
            <p:ph type="ftr" sz="quarter" idx="11"/>
          </p:nvPr>
        </p:nvSpPr>
        <p:spPr>
          <a:xfrm>
            <a:off x="3429000" y="6617245"/>
            <a:ext cx="2895600" cy="268139"/>
          </a:xfrm>
        </p:spPr>
        <p:txBody>
          <a:bodyPr/>
          <a:lstStyle/>
          <a:p>
            <a:pPr>
              <a:defRPr/>
            </a:pPr>
            <a:r>
              <a:rPr lang="en-US" sz="1100" dirty="0" smtClean="0"/>
              <a:t>JOHALI HEHS2015</a:t>
            </a:r>
            <a:endParaRPr lang="en-US" sz="1100" dirty="0"/>
          </a:p>
        </p:txBody>
      </p:sp>
      <p:sp>
        <p:nvSpPr>
          <p:cNvPr id="6" name="عنصر نائب لرقم الشريحة 5"/>
          <p:cNvSpPr>
            <a:spLocks noGrp="1"/>
          </p:cNvSpPr>
          <p:nvPr>
            <p:ph type="sldNum" sz="quarter" idx="12"/>
          </p:nvPr>
        </p:nvSpPr>
        <p:spPr>
          <a:xfrm>
            <a:off x="6948264" y="6525344"/>
            <a:ext cx="1901825" cy="268139"/>
          </a:xfrm>
        </p:spPr>
        <p:txBody>
          <a:bodyPr/>
          <a:lstStyle/>
          <a:p>
            <a:pPr>
              <a:defRPr/>
            </a:pPr>
            <a:fld id="{978C93D2-0CD3-44E6-B74B-98515F7048D2}" type="slidenum">
              <a:rPr lang="ar-SA" sz="800" smtClean="0">
                <a:effectLst/>
              </a:rPr>
              <a:pPr>
                <a:defRPr/>
              </a:pPr>
              <a:t>8</a:t>
            </a:fld>
            <a:endParaRPr lang="en-US" sz="800">
              <a:effectLst/>
            </a:endParaRPr>
          </a:p>
        </p:txBody>
      </p:sp>
      <p:sp>
        <p:nvSpPr>
          <p:cNvPr id="7" name="مستطيل 6"/>
          <p:cNvSpPr/>
          <p:nvPr/>
        </p:nvSpPr>
        <p:spPr>
          <a:xfrm>
            <a:off x="1763688" y="980728"/>
            <a:ext cx="5616624" cy="1323439"/>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600" dirty="0" smtClean="0">
                <a:hlinkClick r:id="rId3"/>
              </a:rPr>
              <a:t>Emilia </a:t>
            </a:r>
            <a:r>
              <a:rPr lang="en-US" sz="1600" dirty="0" err="1" smtClean="0">
                <a:hlinkClick r:id="rId3"/>
              </a:rPr>
              <a:t>Klapp</a:t>
            </a:r>
            <a:r>
              <a:rPr lang="en-US" sz="1600" dirty="0" smtClean="0">
                <a:hlinkClick r:id="rId3"/>
              </a:rPr>
              <a:t> | LinkedIn </a:t>
            </a:r>
            <a:endParaRPr lang="en-US" sz="1600" dirty="0" smtClean="0"/>
          </a:p>
          <a:p>
            <a:pPr algn="ctr"/>
            <a:r>
              <a:rPr lang="en-US" sz="1600" dirty="0" smtClean="0"/>
              <a:t>http://www.linkedin.com/in/emiliaklapp </a:t>
            </a:r>
          </a:p>
          <a:p>
            <a:pPr algn="ctr"/>
            <a:r>
              <a:rPr lang="en-US" sz="1600" b="1" dirty="0" smtClean="0"/>
              <a:t>HEALTH EDUCATOR</a:t>
            </a:r>
            <a:r>
              <a:rPr lang="en-US" sz="1600" dirty="0" smtClean="0"/>
              <a:t> | </a:t>
            </a:r>
            <a:r>
              <a:rPr lang="en-US" sz="1600" b="1" dirty="0" smtClean="0"/>
              <a:t>PATIENT</a:t>
            </a:r>
            <a:r>
              <a:rPr lang="en-US" sz="1600" dirty="0" smtClean="0"/>
              <a:t> COUNSELOR | DIETITIAN ... Design and deliver bilingual </a:t>
            </a:r>
            <a:r>
              <a:rPr lang="en-US" sz="1600" b="1" dirty="0" smtClean="0"/>
              <a:t>PowerPoint</a:t>
            </a:r>
            <a:r>
              <a:rPr lang="en-US" sz="1600" dirty="0" smtClean="0"/>
              <a:t> presentations, </a:t>
            </a:r>
            <a:r>
              <a:rPr lang="en-US" sz="1600" b="1" dirty="0" smtClean="0"/>
              <a:t>educational</a:t>
            </a:r>
            <a:r>
              <a:rPr lang="en-US" sz="1600" dirty="0" smtClean="0"/>
              <a:t> materials, menus, and ... </a:t>
            </a:r>
            <a:endParaRPr lang="en-US" sz="1600" dirty="0"/>
          </a:p>
        </p:txBody>
      </p:sp>
      <p:sp>
        <p:nvSpPr>
          <p:cNvPr id="1025" name="Rectangle 1"/>
          <p:cNvSpPr>
            <a:spLocks noChangeArrowheads="1"/>
          </p:cNvSpPr>
          <p:nvPr/>
        </p:nvSpPr>
        <p:spPr bwMode="auto">
          <a:xfrm>
            <a:off x="1547664" y="2420888"/>
            <a:ext cx="6084168" cy="1138773"/>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err="1" smtClean="0">
                <a:ln>
                  <a:noFill/>
                </a:ln>
                <a:solidFill>
                  <a:schemeClr val="tx1"/>
                </a:solidFill>
                <a:effectLst/>
                <a:latin typeface="Arial" pitchFamily="34" charset="0"/>
                <a:cs typeface="Arial" pitchFamily="34" charset="0"/>
              </a:rPr>
              <a:t>Emilia Klapp</a:t>
            </a:r>
            <a:r>
              <a:rPr kumimoji="0" lang="ar-SA" sz="1600" b="1" i="0" u="none" strike="noStrike" cap="none" normalizeH="0" baseline="0" dirty="0" smtClean="0">
                <a:ln>
                  <a:noFill/>
                </a:ln>
                <a:solidFill>
                  <a:schemeClr val="tx1"/>
                </a:solidFill>
                <a:effectLst/>
                <a:latin typeface="Arial" pitchFamily="34" charset="0"/>
                <a:cs typeface="Arial"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800" b="0" i="0" u="none" strike="noStrike" cap="none" normalizeH="0" baseline="0" dirty="0" err="1" smtClean="0">
                <a:ln>
                  <a:noFill/>
                </a:ln>
                <a:solidFill>
                  <a:schemeClr val="tx1"/>
                </a:solidFill>
                <a:effectLst/>
                <a:latin typeface="Arial" pitchFamily="34" charset="0"/>
                <a:cs typeface="Arial" pitchFamily="34" charset="0"/>
              </a:rPr>
              <a:t>RD/Health Educator and Manager of Nutrition Program Development at Clinica Medica San Miguel</a:t>
            </a:r>
            <a:r>
              <a:rPr kumimoji="0" lang="ar-SA" sz="800" b="0" i="0" u="none" strike="noStrike" cap="none" normalizeH="0" baseline="0" dirty="0" smtClean="0">
                <a:ln>
                  <a:noFill/>
                </a:ln>
                <a:solidFill>
                  <a:schemeClr val="tx1"/>
                </a:solidFill>
                <a:effectLst/>
                <a:latin typeface="Arial" pitchFamily="34" charset="0"/>
                <a:cs typeface="Arial" pitchFamily="34" charset="0"/>
              </a:rPr>
              <a:t> </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ctr" defTabSz="914400" rtl="0"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err="1" smtClean="0">
                <a:ln>
                  <a:noFill/>
                </a:ln>
                <a:solidFill>
                  <a:schemeClr val="tx1"/>
                </a:solidFill>
                <a:effectLst/>
                <a:latin typeface="Arial" pitchFamily="34" charset="0"/>
                <a:cs typeface="Arial" pitchFamily="34" charset="0"/>
              </a:rPr>
              <a:t>Greater Los Angeles Area</a:t>
            </a:r>
            <a:r>
              <a:rPr kumimoji="0" lang="ar-SA" sz="1600" b="0" i="0" u="none" strike="noStrike" cap="none" normalizeH="0" baseline="0" dirty="0" smtClean="0">
                <a:ln>
                  <a:noFill/>
                </a:ln>
                <a:solidFill>
                  <a:schemeClr val="tx1"/>
                </a:solidFill>
                <a:effectLst/>
                <a:latin typeface="Arial" pitchFamily="34" charset="0"/>
                <a:cs typeface="Arial" pitchFamily="34" charset="0"/>
              </a:rPr>
              <a:t> </a:t>
            </a:r>
          </a:p>
          <a:p>
            <a:pPr marL="457200" marR="0" lvl="1" indent="0" algn="ctr" defTabSz="914400" rtl="0"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err="1" smtClean="0">
                <a:ln>
                  <a:noFill/>
                </a:ln>
                <a:solidFill>
                  <a:schemeClr val="tx1"/>
                </a:solidFill>
                <a:effectLst/>
                <a:latin typeface="Arial" pitchFamily="34" charset="0"/>
                <a:cs typeface="Arial" pitchFamily="34" charset="0"/>
              </a:rPr>
              <a:t>Health, Wellness and Fitness</a:t>
            </a:r>
            <a:r>
              <a:rPr kumimoji="0" lang="ar-SA" sz="16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1200" b="1" i="0" u="none" strike="noStrike" cap="none" normalizeH="0" baseline="0" dirty="0" err="1" smtClean="0">
                <a:ln>
                  <a:noFill/>
                </a:ln>
                <a:solidFill>
                  <a:schemeClr val="tx1"/>
                </a:solidFill>
                <a:effectLst/>
                <a:latin typeface="Arial" pitchFamily="34" charset="0"/>
                <a:cs typeface="Arial" pitchFamily="34" charset="0"/>
                <a:hlinkClick r:id="rId4"/>
              </a:rPr>
              <a:t>Join LinkedIn and access Emilia Klapp’s full profile.</a:t>
            </a:r>
            <a:r>
              <a:rPr kumimoji="0" lang="ar-SA" sz="1200" b="1" i="0" u="none" strike="noStrike" cap="none" normalizeH="0" baseline="0" dirty="0" smtClean="0">
                <a:ln>
                  <a:noFill/>
                </a:ln>
                <a:solidFill>
                  <a:schemeClr val="tx1"/>
                </a:solidFill>
                <a:effectLst/>
                <a:latin typeface="Arial" pitchFamily="34" charset="0"/>
                <a:cs typeface="Arial" pitchFamily="34" charset="0"/>
                <a:hlinkClick r:id="rId4"/>
              </a:rPr>
              <a:t> </a:t>
            </a:r>
            <a:r>
              <a:rPr kumimoji="0" lang="ar-SA" sz="1200" b="1" i="0" u="none" strike="noStrike" cap="none" normalizeH="0" baseline="0" dirty="0" err="1" smtClean="0">
                <a:ln>
                  <a:noFill/>
                </a:ln>
                <a:solidFill>
                  <a:schemeClr val="tx1"/>
                </a:solidFill>
                <a:effectLst/>
                <a:latin typeface="Arial" pitchFamily="34" charset="0"/>
                <a:cs typeface="Arial" pitchFamily="34" charset="0"/>
                <a:hlinkClick r:id="rId4"/>
              </a:rPr>
              <a:t>It's free!</a:t>
            </a:r>
            <a:r>
              <a:rPr kumimoji="0" lang="ar-SA" sz="1200" b="1" i="0" u="none" strike="noStrike" cap="none" normalizeH="0" baseline="0" dirty="0" smtClean="0">
                <a:ln>
                  <a:noFill/>
                </a:ln>
                <a:solidFill>
                  <a:schemeClr val="tx1"/>
                </a:solidFill>
                <a:effectLst/>
                <a:latin typeface="Arial" pitchFamily="34" charset="0"/>
                <a:cs typeface="Arial" pitchFamily="34" charset="0"/>
                <a:hlinkClick r:id="rId4"/>
              </a:rPr>
              <a:t> </a:t>
            </a:r>
            <a:endParaRPr kumimoji="0" lang="ar-SA" sz="1200" b="1"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1115616" y="3717032"/>
            <a:ext cx="7164288" cy="73866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400" dirty="0" smtClean="0">
                <a:hlinkClick r:id="rId5"/>
              </a:rPr>
              <a:t>https://www.linkedin.com/groups?gid=973757&amp;goback=.npv_27749006_*1_*1_NAME*4SEARCH_6Pwf_*1_en*4US_*1_*1_*1_*1_*1_*1_*1_*1_*1_*1_*1_*1_*1_*1_*1_*1_*1_*1_*1_*1_*1_*1_*1_*1_*1_*1_*1_*1_*1_tyah_*1&amp;trk=prof-groups-membership-logo</a:t>
            </a:r>
            <a:r>
              <a:rPr lang="en-US" sz="1400" dirty="0" smtClean="0"/>
              <a:t>    </a:t>
            </a:r>
            <a:endParaRPr lang="en-US" sz="1400" dirty="0"/>
          </a:p>
        </p:txBody>
      </p:sp>
      <p:sp>
        <p:nvSpPr>
          <p:cNvPr id="8" name="مستطيل 7"/>
          <p:cNvSpPr/>
          <p:nvPr/>
        </p:nvSpPr>
        <p:spPr>
          <a:xfrm>
            <a:off x="683568" y="4509120"/>
            <a:ext cx="8172400" cy="73866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400" dirty="0" smtClean="0">
                <a:hlinkClick r:id="rId6"/>
              </a:rPr>
              <a:t>https://www.linkedin.com/groups?gid=116095&amp;goback=.npv_27749006_*1_*1_NAME*4SEARCH_6Pwf_*1_en*4US_*1_*1_*1_*1_*1_*1_*1_*1_*1_*1_*1_*1_*1_*1_*1_*1_*1_*1_*1_*1_*1_*1_*1_*1_*1*1_*1_*1_*1_tyah_*1&amp;trk=prof-groups-membership-logo</a:t>
            </a:r>
            <a:r>
              <a:rPr lang="en-US" sz="1400" dirty="0" smtClean="0"/>
              <a:t>    </a:t>
            </a:r>
            <a:endParaRPr lang="en-US" sz="1400" dirty="0"/>
          </a:p>
        </p:txBody>
      </p:sp>
      <p:sp>
        <p:nvSpPr>
          <p:cNvPr id="10" name="مستطيل 9"/>
          <p:cNvSpPr/>
          <p:nvPr/>
        </p:nvSpPr>
        <p:spPr>
          <a:xfrm>
            <a:off x="2339752" y="116632"/>
            <a:ext cx="4572000" cy="646331"/>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a:r>
              <a:rPr lang="en-US" dirty="0" smtClean="0"/>
              <a:t>Use LinkedIn for </a:t>
            </a:r>
            <a:r>
              <a:rPr lang="en-US" dirty="0" err="1" smtClean="0"/>
              <a:t>Health_Education_Nutrition</a:t>
            </a:r>
            <a:r>
              <a:rPr lang="en-US" dirty="0" smtClean="0"/>
              <a:t> </a:t>
            </a:r>
            <a:endParaRPr lang="en-US" dirty="0"/>
          </a:p>
        </p:txBody>
      </p:sp>
      <p:sp>
        <p:nvSpPr>
          <p:cNvPr id="84993" name="Rectangle 1"/>
          <p:cNvSpPr>
            <a:spLocks noChangeArrowheads="1"/>
          </p:cNvSpPr>
          <p:nvPr/>
        </p:nvSpPr>
        <p:spPr bwMode="auto">
          <a:xfrm>
            <a:off x="323528" y="5766105"/>
            <a:ext cx="2448272" cy="903255"/>
          </a:xfrm>
          <a:prstGeom prst="rect">
            <a:avLst/>
          </a:prstGeom>
          <a:solidFill>
            <a:srgbClr val="FFFFFF"/>
          </a:solidFill>
          <a:ln w="9525">
            <a:noFill/>
            <a:miter lim="800000"/>
            <a:headEnd/>
            <a:tailEnd/>
          </a:ln>
          <a:effectLst/>
        </p:spPr>
        <p:txBody>
          <a:bodyPr vert="horz" wrap="square" lIns="14283" tIns="-385641" rIns="-22218" bIns="0" numCol="1" anchor="ctr" anchorCtr="0" compatLnSpc="1">
            <a:prstTxWarp prst="textNoShape">
              <a:avLst/>
            </a:prstTxWarp>
            <a:spAutoFit/>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ar-SA" sz="1000" b="0" i="0" u="none" strike="noStrike" cap="none" normalizeH="0" baseline="0" dirty="0" smtClean="0">
                <a:ln>
                  <a:noFill/>
                </a:ln>
                <a:solidFill>
                  <a:srgbClr val="0084B4"/>
                </a:solidFill>
                <a:effectLst/>
                <a:latin typeface="Tahoma" pitchFamily="34" charset="0"/>
                <a:cs typeface="Tahoma" pitchFamily="34" charset="0"/>
              </a:rPr>
              <a:t> </a:t>
            </a:r>
            <a:r>
              <a:rPr kumimoji="0" lang="ar-SA" sz="1000" b="0" i="0" u="none" strike="noStrike" cap="none" normalizeH="0" baseline="0" dirty="0" smtClean="0">
                <a:ln>
                  <a:noFill/>
                </a:ln>
                <a:solidFill>
                  <a:srgbClr val="0084B4"/>
                </a:solidFill>
                <a:effectLst/>
                <a:latin typeface="Arial"/>
                <a:cs typeface="Tahoma" pitchFamily="34" charset="0"/>
              </a:rPr>
              <a:t>                </a:t>
            </a:r>
            <a:endParaRPr kumimoji="0" lang="ar-SA"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ar-SA" sz="1100" b="1" i="0" u="none" strike="noStrike" cap="none" normalizeH="0" baseline="0" dirty="0" smtClean="0">
              <a:ln>
                <a:noFill/>
              </a:ln>
              <a:solidFill>
                <a:srgbClr val="0084B4"/>
              </a:solidFill>
              <a:effectLst/>
              <a:latin typeface="Tahoma" pitchFamily="34" charset="0"/>
              <a:cs typeface="Tahoma" pitchFamily="34" charset="0"/>
              <a:hlinkClick r:id="rId7"/>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ar-SA" sz="1100" b="1" i="0" u="none" strike="noStrike" cap="none" normalizeH="0" baseline="0" dirty="0" smtClean="0">
              <a:ln>
                <a:noFill/>
              </a:ln>
              <a:solidFill>
                <a:srgbClr val="0084B4"/>
              </a:solidFill>
              <a:effectLst/>
              <a:latin typeface="Tahoma" pitchFamily="34" charset="0"/>
              <a:cs typeface="Tahoma" pitchFamily="34" charset="0"/>
              <a:hlinkClick r:id="rId7"/>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ar-SA" sz="1100" b="1" i="0" u="none" strike="noStrike" cap="none" normalizeH="0" baseline="0" dirty="0" err="1" smtClean="0">
                <a:ln>
                  <a:noFill/>
                </a:ln>
                <a:solidFill>
                  <a:srgbClr val="0084B4"/>
                </a:solidFill>
                <a:effectLst/>
                <a:latin typeface="Tahoma" pitchFamily="34" charset="0"/>
                <a:cs typeface="Tahoma" pitchFamily="34" charset="0"/>
                <a:hlinkClick r:id="rId7"/>
              </a:rPr>
              <a:t>Education Nation</a:t>
            </a:r>
            <a:endParaRPr kumimoji="0" lang="ar-SA" sz="800" b="0" i="0" u="none" strike="noStrike" cap="none" normalizeH="0" baseline="0" dirty="0" smtClean="0">
              <a:ln>
                <a:noFill/>
              </a:ln>
              <a:solidFill>
                <a:srgbClr val="292F33"/>
              </a:solidFill>
              <a:effectLst/>
              <a:latin typeface="Tahoma" pitchFamily="34" charset="0"/>
              <a:cs typeface="Tahom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ar-SA" sz="1200" b="0" i="0" u="none" strike="noStrike" cap="none" normalizeH="0" baseline="0" dirty="0" smtClean="0">
                <a:ln>
                  <a:noFill/>
                </a:ln>
                <a:solidFill>
                  <a:srgbClr val="88C9F9"/>
                </a:solidFill>
                <a:effectLst/>
                <a:latin typeface="Tahoma" pitchFamily="34" charset="0"/>
                <a:cs typeface="Tahoma" pitchFamily="34" charset="0"/>
                <a:hlinkClick r:id="rId8" tooltip="حساب موثّق"/>
              </a:rPr>
              <a:t>حساب موثّق</a:t>
            </a:r>
            <a:endParaRPr kumimoji="0" lang="ar-SA" sz="1000" b="0" i="0" u="none" strike="noStrike" cap="none" normalizeH="0" baseline="0" dirty="0" smtClean="0">
              <a:ln>
                <a:noFill/>
              </a:ln>
              <a:solidFill>
                <a:srgbClr val="292F33"/>
              </a:solidFill>
              <a:effectLst/>
              <a:latin typeface="Tahoma" pitchFamily="34" charset="0"/>
              <a:cs typeface="Tahom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66757F"/>
                </a:solidFill>
                <a:effectLst/>
                <a:latin typeface="Tahoma" pitchFamily="34" charset="0"/>
                <a:cs typeface="Tahoma" pitchFamily="34" charset="0"/>
                <a:hlinkClick r:id="rId7"/>
              </a:rPr>
              <a:t>@</a:t>
            </a:r>
            <a:r>
              <a:rPr kumimoji="0" lang="en-US" sz="900" b="0" i="0" u="none" strike="noStrike" cap="none" normalizeH="0" baseline="0" dirty="0" err="1" smtClean="0">
                <a:ln>
                  <a:noFill/>
                </a:ln>
                <a:solidFill>
                  <a:srgbClr val="66757F"/>
                </a:solidFill>
                <a:effectLst/>
                <a:latin typeface="Tahoma" pitchFamily="34" charset="0"/>
                <a:cs typeface="Tahoma" pitchFamily="34" charset="0"/>
                <a:hlinkClick r:id="rId7"/>
              </a:rPr>
              <a:t>educationnation</a:t>
            </a:r>
            <a:endParaRPr kumimoji="0" lang="en-US" sz="1000" b="0" i="0" u="none" strike="noStrike" cap="none" normalizeH="0" baseline="0" dirty="0" smtClean="0">
              <a:ln>
                <a:noFill/>
              </a:ln>
              <a:solidFill>
                <a:srgbClr val="292F33"/>
              </a:solidFill>
              <a:effectLst/>
              <a:latin typeface="Tahoma" pitchFamily="34" charset="0"/>
              <a:cs typeface="Tahom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66757F"/>
                </a:solidFill>
                <a:effectLst/>
                <a:latin typeface="Tahoma" pitchFamily="34" charset="0"/>
                <a:cs typeface="Tahoma" pitchFamily="34" charset="0"/>
              </a:rPr>
              <a:t>Hosted by</a:t>
            </a:r>
            <a:r>
              <a:rPr kumimoji="0" lang="en-US" sz="1000" b="0" i="0" u="none" strike="noStrike" cap="none" normalizeH="0" baseline="0" dirty="0" smtClean="0">
                <a:ln>
                  <a:noFill/>
                </a:ln>
                <a:solidFill>
                  <a:srgbClr val="66757F"/>
                </a:solidFill>
                <a:effectLst/>
                <a:latin typeface="Arial"/>
                <a:cs typeface="Tahoma" pitchFamily="34" charset="0"/>
              </a:rPr>
              <a:t> </a:t>
            </a:r>
            <a:r>
              <a:rPr kumimoji="0" lang="en-US" sz="1000" b="0" i="0" u="none" strike="noStrike" cap="none" normalizeH="0" baseline="0" dirty="0" smtClean="0">
                <a:ln>
                  <a:noFill/>
                </a:ln>
                <a:solidFill>
                  <a:srgbClr val="0084B4"/>
                </a:solidFill>
                <a:effectLst/>
                <a:latin typeface="Tahoma" pitchFamily="34" charset="0"/>
                <a:cs typeface="Tahoma" pitchFamily="34" charset="0"/>
                <a:hlinkClick r:id="rId9"/>
              </a:rPr>
              <a:t>@</a:t>
            </a:r>
            <a:r>
              <a:rPr kumimoji="0" lang="en-US" sz="1000" b="0" i="0" u="none" strike="noStrike" cap="none" normalizeH="0" baseline="0" dirty="0" err="1" smtClean="0">
                <a:ln>
                  <a:noFill/>
                </a:ln>
                <a:solidFill>
                  <a:srgbClr val="0084B4"/>
                </a:solidFill>
                <a:effectLst/>
                <a:latin typeface="Tahoma" pitchFamily="34" charset="0"/>
                <a:cs typeface="Tahoma" pitchFamily="34" charset="0"/>
                <a:hlinkClick r:id="rId9"/>
              </a:rPr>
              <a:t>NBCNews</a:t>
            </a:r>
            <a:r>
              <a:rPr kumimoji="0" lang="en-US" sz="1000" b="0" i="0" u="none" strike="noStrike" cap="none" normalizeH="0" baseline="0" dirty="0" smtClean="0">
                <a:ln>
                  <a:noFill/>
                </a:ln>
                <a:solidFill>
                  <a:srgbClr val="66757F"/>
                </a:solidFill>
                <a:effectLst/>
                <a:latin typeface="Tahoma" pitchFamily="34" charset="0"/>
                <a:cs typeface="Tahoma" pitchFamily="34" charset="0"/>
              </a:rPr>
              <a:t>. Creator of the Parent Toolkit.</a:t>
            </a:r>
            <a:endParaRPr kumimoji="0" lang="en-US" sz="1000" b="0" i="0" u="none" strike="noStrike" cap="none" normalizeH="0" baseline="0" dirty="0" smtClean="0">
              <a:ln>
                <a:noFill/>
              </a:ln>
              <a:solidFill>
                <a:srgbClr val="0084B4"/>
              </a:solidFill>
              <a:effectLst/>
              <a:latin typeface="Tahoma" pitchFamily="34" charset="0"/>
              <a:cs typeface="Tahoma" pitchFamily="34" charset="0"/>
            </a:endParaRPr>
          </a:p>
        </p:txBody>
      </p:sp>
      <p:pic>
        <p:nvPicPr>
          <p:cNvPr id="84994" name="Picture 2" descr="https://pbs.twimg.com/profile_images/1123273452/ednationtweet_bigger.jpg">
            <a:hlinkClick r:id="rId7" tooltip="Education Nation"/>
          </p:cNvPr>
          <p:cNvPicPr>
            <a:picLocks noChangeAspect="1" noChangeArrowheads="1"/>
          </p:cNvPicPr>
          <p:nvPr/>
        </p:nvPicPr>
        <p:blipFill>
          <a:blip r:embed="rId10" cstate="print"/>
          <a:srcRect/>
          <a:stretch>
            <a:fillRect/>
          </a:stretch>
        </p:blipFill>
        <p:spPr bwMode="auto">
          <a:xfrm>
            <a:off x="5364088" y="5229200"/>
            <a:ext cx="504056" cy="504056"/>
          </a:xfrm>
          <a:prstGeom prst="rect">
            <a:avLst/>
          </a:prstGeom>
          <a:noFill/>
        </p:spPr>
      </p:pic>
      <p:sp>
        <p:nvSpPr>
          <p:cNvPr id="84995" name="Rectangle 3"/>
          <p:cNvSpPr>
            <a:spLocks noChangeArrowheads="1"/>
          </p:cNvSpPr>
          <p:nvPr/>
        </p:nvSpPr>
        <p:spPr bwMode="auto">
          <a:xfrm>
            <a:off x="2843808" y="5766105"/>
            <a:ext cx="1872208" cy="903255"/>
          </a:xfrm>
          <a:prstGeom prst="rect">
            <a:avLst/>
          </a:prstGeom>
          <a:solidFill>
            <a:srgbClr val="FFFFFF"/>
          </a:solidFill>
          <a:ln w="9525">
            <a:noFill/>
            <a:miter lim="800000"/>
            <a:headEnd/>
            <a:tailEnd/>
          </a:ln>
          <a:effectLst/>
        </p:spPr>
        <p:txBody>
          <a:bodyPr vert="horz" wrap="square" lIns="14283" tIns="-385641" rIns="-22218" bIns="0" numCol="1" anchor="ctr" anchorCtr="0" compatLnSpc="1">
            <a:prstTxWarp prst="textNoShape">
              <a:avLst/>
            </a:prstTxWarp>
            <a:spAutoFit/>
          </a:bodyPr>
          <a:lstStyle/>
          <a:p>
            <a:pPr marL="0" marR="0" lvl="0" indent="0" algn="just" defTabSz="914400" rtl="0" eaLnBrk="1" fontAlgn="b" latinLnBrk="0" hangingPunct="1">
              <a:lnSpc>
                <a:spcPct val="100000"/>
              </a:lnSpc>
              <a:spcBef>
                <a:spcPct val="0"/>
              </a:spcBef>
              <a:spcAft>
                <a:spcPct val="0"/>
              </a:spcAft>
              <a:buClrTx/>
              <a:buSzTx/>
              <a:buFontTx/>
              <a:buNone/>
              <a:tabLst/>
            </a:pPr>
            <a:r>
              <a:rPr kumimoji="0" lang="ar-SA" sz="900" b="0" i="0" u="none" strike="noStrike" cap="none" normalizeH="0" baseline="0" dirty="0" smtClean="0">
                <a:ln>
                  <a:noFill/>
                </a:ln>
                <a:solidFill>
                  <a:srgbClr val="0084B4"/>
                </a:solidFill>
                <a:effectLst/>
                <a:latin typeface="Tahoma" pitchFamily="34" charset="0"/>
                <a:cs typeface="Tahoma" pitchFamily="34" charset="0"/>
                <a:hlinkClick r:id="rId11" tooltip="Health Habits"/>
              </a:rPr>
              <a:t>  </a:t>
            </a:r>
            <a:r>
              <a:rPr kumimoji="0" lang="ar-SA" sz="4000" b="0" i="0" u="none" strike="noStrike" cap="none" normalizeH="0" baseline="0" dirty="0" smtClean="0">
                <a:ln>
                  <a:noFill/>
                </a:ln>
                <a:solidFill>
                  <a:srgbClr val="0084B4"/>
                </a:solidFill>
                <a:effectLst/>
                <a:latin typeface="Arial"/>
                <a:cs typeface="Tahoma" pitchFamily="34" charset="0"/>
              </a:rPr>
              <a:t> </a:t>
            </a:r>
            <a:r>
              <a:rPr kumimoji="0" lang="ar-SA" sz="900" b="0" i="0" u="none" strike="noStrike" cap="none" normalizeH="0" baseline="0" dirty="0" smtClean="0">
                <a:ln>
                  <a:noFill/>
                </a:ln>
                <a:solidFill>
                  <a:srgbClr val="0084B4"/>
                </a:solidFill>
                <a:effectLst/>
                <a:latin typeface="Arial"/>
                <a:cs typeface="Tahoma" pitchFamily="34" charset="0"/>
              </a:rPr>
              <a:t>    </a:t>
            </a:r>
            <a:r>
              <a:rPr kumimoji="0" lang="ar-SA" sz="1200" b="1" i="0" u="none" strike="noStrike" cap="none" normalizeH="0" baseline="0" dirty="0" err="1" smtClean="0">
                <a:ln>
                  <a:noFill/>
                </a:ln>
                <a:solidFill>
                  <a:srgbClr val="0084B4"/>
                </a:solidFill>
                <a:effectLst/>
                <a:latin typeface="Tahoma" pitchFamily="34" charset="0"/>
                <a:cs typeface="Tahoma" pitchFamily="34" charset="0"/>
                <a:hlinkClick r:id="rId11"/>
              </a:rPr>
              <a:t>Health Habits</a:t>
            </a:r>
            <a:endParaRPr kumimoji="0" lang="ar-SA" sz="900" b="0" i="0" u="none" strike="noStrike" cap="none" normalizeH="0" baseline="0" dirty="0" smtClean="0">
              <a:ln>
                <a:noFill/>
              </a:ln>
              <a:solidFill>
                <a:srgbClr val="292F33"/>
              </a:solidFill>
              <a:effectLst/>
              <a:latin typeface="Tahoma" pitchFamily="34" charset="0"/>
              <a:cs typeface="Tahom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ar-SA" sz="800" b="0" i="0" u="none" strike="noStrike" cap="none" normalizeH="0" baseline="0" dirty="0" err="1" smtClean="0">
                <a:ln>
                  <a:noFill/>
                </a:ln>
                <a:solidFill>
                  <a:srgbClr val="66757F"/>
                </a:solidFill>
                <a:effectLst/>
                <a:latin typeface="Tahoma" pitchFamily="34" charset="0"/>
                <a:cs typeface="Tahoma" pitchFamily="34" charset="0"/>
                <a:hlinkClick r:id="rId11"/>
              </a:rPr>
              <a:t>@HealthHabits</a:t>
            </a:r>
            <a:endParaRPr kumimoji="0" lang="ar-SA" sz="900" b="0" i="0" u="none" strike="noStrike" cap="none" normalizeH="0" baseline="0" dirty="0" smtClean="0">
              <a:ln>
                <a:noFill/>
              </a:ln>
              <a:solidFill>
                <a:srgbClr val="292F33"/>
              </a:solidFill>
              <a:effectLst/>
              <a:latin typeface="Tahoma" pitchFamily="34" charset="0"/>
              <a:cs typeface="Tahoma"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ar-SA" sz="900" b="0" i="0" u="none" strike="noStrike" cap="none" normalizeH="0" baseline="0" dirty="0" err="1" smtClean="0">
                <a:ln>
                  <a:noFill/>
                </a:ln>
                <a:solidFill>
                  <a:srgbClr val="66757F"/>
                </a:solidFill>
                <a:effectLst/>
                <a:latin typeface="Tahoma" pitchFamily="34" charset="0"/>
                <a:cs typeface="Tahoma" pitchFamily="34" charset="0"/>
              </a:rPr>
              <a:t>According to my biz card, I am a Health &amp; Fitness Consultant.</a:t>
            </a:r>
            <a:r>
              <a:rPr kumimoji="0" lang="ar-SA" sz="900" b="0" i="0" u="none" strike="noStrike" cap="none" normalizeH="0" baseline="0" dirty="0" smtClean="0">
                <a:ln>
                  <a:noFill/>
                </a:ln>
                <a:solidFill>
                  <a:srgbClr val="66757F"/>
                </a:solidFill>
                <a:effectLst/>
                <a:latin typeface="Tahoma" pitchFamily="34" charset="0"/>
                <a:cs typeface="Tahoma" pitchFamily="34" charset="0"/>
              </a:rPr>
              <a:t> </a:t>
            </a:r>
            <a:r>
              <a:rPr kumimoji="0" lang="ar-SA" sz="900" b="0" i="0" u="none" strike="noStrike" cap="none" normalizeH="0" baseline="0" dirty="0" err="1" smtClean="0">
                <a:ln>
                  <a:noFill/>
                </a:ln>
                <a:solidFill>
                  <a:srgbClr val="66757F"/>
                </a:solidFill>
                <a:effectLst/>
                <a:latin typeface="Tahoma" pitchFamily="34" charset="0"/>
                <a:cs typeface="Tahoma" pitchFamily="34" charset="0"/>
              </a:rPr>
              <a:t>In reality, I am a giant health, fitness, social media geek.</a:t>
            </a:r>
            <a:endParaRPr kumimoji="0" lang="ar-SA" sz="900" b="0" i="0" u="none" strike="noStrike" cap="none" normalizeH="0" baseline="0" dirty="0" smtClean="0">
              <a:ln>
                <a:noFill/>
              </a:ln>
              <a:solidFill>
                <a:srgbClr val="0084B4"/>
              </a:solidFill>
              <a:effectLst/>
              <a:latin typeface="Tahoma" pitchFamily="34" charset="0"/>
              <a:cs typeface="Tahoma" pitchFamily="34" charset="0"/>
            </a:endParaRPr>
          </a:p>
        </p:txBody>
      </p:sp>
      <p:pic>
        <p:nvPicPr>
          <p:cNvPr id="84996" name="Picture 4" descr="https://pbs.twimg.com/profile_images/473511787166306304/6ooc2Uy3_bigger.jpeg">
            <a:hlinkClick r:id="rId11" tooltip="Health Habits"/>
          </p:cNvPr>
          <p:cNvPicPr>
            <a:picLocks noChangeAspect="1" noChangeArrowheads="1"/>
          </p:cNvPicPr>
          <p:nvPr/>
        </p:nvPicPr>
        <p:blipFill>
          <a:blip r:embed="rId12" cstate="print"/>
          <a:srcRect/>
          <a:stretch>
            <a:fillRect/>
          </a:stretch>
        </p:blipFill>
        <p:spPr bwMode="auto">
          <a:xfrm>
            <a:off x="4139952" y="5805264"/>
            <a:ext cx="360040" cy="360040"/>
          </a:xfrm>
          <a:prstGeom prst="rect">
            <a:avLst/>
          </a:prstGeom>
          <a:noFill/>
        </p:spPr>
      </p:pic>
      <p:sp>
        <p:nvSpPr>
          <p:cNvPr id="84997" name="Rectangle 5"/>
          <p:cNvSpPr>
            <a:spLocks noChangeArrowheads="1"/>
          </p:cNvSpPr>
          <p:nvPr/>
        </p:nvSpPr>
        <p:spPr bwMode="auto">
          <a:xfrm>
            <a:off x="4788024" y="5805264"/>
            <a:ext cx="2232248" cy="803227"/>
          </a:xfrm>
          <a:prstGeom prst="rect">
            <a:avLst/>
          </a:prstGeom>
          <a:solidFill>
            <a:srgbClr val="FFFFFF"/>
          </a:solidFill>
          <a:ln w="9525">
            <a:noFill/>
            <a:miter lim="800000"/>
            <a:headEnd/>
            <a:tailEnd/>
          </a:ln>
          <a:effectLst/>
        </p:spPr>
        <p:txBody>
          <a:bodyPr vert="horz" wrap="square" lIns="14283" tIns="-385641" rIns="-22218" bIns="0" numCol="1" anchor="ctr" anchorCtr="0" compatLnSpc="1">
            <a:prstTxWarp prst="textNoShape">
              <a:avLst/>
            </a:prstTxWarp>
            <a:spAutoFit/>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ar-SA" sz="800" b="0" i="0" u="none" strike="noStrike" cap="none" normalizeH="0" baseline="0" dirty="0" smtClean="0">
                <a:ln>
                  <a:noFill/>
                </a:ln>
                <a:solidFill>
                  <a:srgbClr val="0084B4"/>
                </a:solidFill>
                <a:effectLst/>
                <a:latin typeface="Tahoma" pitchFamily="34" charset="0"/>
                <a:cs typeface="Tahoma" pitchFamily="34" charset="0"/>
                <a:hlinkClick r:id="rId13" tooltip="Eat This, Not That!"/>
              </a:rPr>
              <a:t>  </a:t>
            </a:r>
            <a:r>
              <a:rPr kumimoji="0" lang="ar-SA" sz="3600" b="0" i="0" u="none" strike="noStrike" cap="none" normalizeH="0" baseline="0" dirty="0" smtClean="0">
                <a:ln>
                  <a:noFill/>
                </a:ln>
                <a:solidFill>
                  <a:srgbClr val="0084B4"/>
                </a:solidFill>
                <a:effectLst/>
                <a:latin typeface="Arial"/>
                <a:cs typeface="Tahoma" pitchFamily="34" charset="0"/>
              </a:rPr>
              <a:t> </a:t>
            </a:r>
            <a:r>
              <a:rPr kumimoji="0" lang="ar-SA" sz="800" b="0" i="0" u="none" strike="noStrike" cap="none" normalizeH="0" baseline="0" dirty="0" smtClean="0">
                <a:ln>
                  <a:noFill/>
                </a:ln>
                <a:solidFill>
                  <a:srgbClr val="0084B4"/>
                </a:solidFill>
                <a:effectLst/>
                <a:latin typeface="Arial"/>
                <a:cs typeface="Tahoma" pitchFamily="34" charset="0"/>
              </a:rPr>
              <a:t>         </a:t>
            </a:r>
            <a:r>
              <a:rPr kumimoji="0" lang="ar-SA" sz="1100" b="1" i="0" u="none" strike="noStrike" cap="none" normalizeH="0" baseline="0" dirty="0" err="1" smtClean="0">
                <a:ln>
                  <a:noFill/>
                </a:ln>
                <a:solidFill>
                  <a:srgbClr val="0084B4"/>
                </a:solidFill>
                <a:effectLst/>
                <a:latin typeface="Tahoma" pitchFamily="34" charset="0"/>
                <a:cs typeface="Tahoma" pitchFamily="34" charset="0"/>
                <a:hlinkClick r:id="rId13"/>
              </a:rPr>
              <a:t>Eat This, Not That!</a:t>
            </a:r>
            <a:endParaRPr kumimoji="0" lang="ar-SA" sz="800" b="0" i="0" u="none" strike="noStrike" cap="none" normalizeH="0" baseline="0" dirty="0" smtClean="0">
              <a:ln>
                <a:noFill/>
              </a:ln>
              <a:solidFill>
                <a:srgbClr val="292F33"/>
              </a:solidFill>
              <a:effectLst/>
              <a:latin typeface="Tahoma" pitchFamily="34" charset="0"/>
              <a:cs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ar-SA" sz="1050" b="0" i="0" u="none" strike="noStrike" cap="none" normalizeH="0" baseline="0" dirty="0" smtClean="0">
                <a:ln>
                  <a:noFill/>
                </a:ln>
                <a:solidFill>
                  <a:srgbClr val="88C9F9"/>
                </a:solidFill>
                <a:effectLst/>
                <a:latin typeface="Tahoma" pitchFamily="34" charset="0"/>
                <a:cs typeface="Tahoma" pitchFamily="34" charset="0"/>
                <a:hlinkClick r:id="rId8"/>
              </a:rPr>
              <a:t>حساب موثّق</a:t>
            </a:r>
            <a:endParaRPr kumimoji="0" lang="ar-SA" sz="800" b="0" i="0" u="none" strike="noStrike" cap="none" normalizeH="0" baseline="0" dirty="0" smtClean="0">
              <a:ln>
                <a:noFill/>
              </a:ln>
              <a:solidFill>
                <a:srgbClr val="292F33"/>
              </a:solidFill>
              <a:effectLst/>
              <a:latin typeface="Tahoma" pitchFamily="34" charset="0"/>
              <a:cs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dirty="0" smtClean="0">
                <a:ln>
                  <a:noFill/>
                </a:ln>
                <a:solidFill>
                  <a:srgbClr val="66757F"/>
                </a:solidFill>
                <a:effectLst/>
                <a:latin typeface="Tahoma" pitchFamily="34" charset="0"/>
                <a:cs typeface="Tahoma" pitchFamily="34" charset="0"/>
                <a:hlinkClick r:id="rId13"/>
              </a:rPr>
              <a:t>@</a:t>
            </a:r>
            <a:r>
              <a:rPr kumimoji="0" lang="en-US" sz="700" b="0" i="0" u="none" strike="noStrike" cap="none" normalizeH="0" baseline="0" dirty="0" err="1" smtClean="0">
                <a:ln>
                  <a:noFill/>
                </a:ln>
                <a:solidFill>
                  <a:srgbClr val="66757F"/>
                </a:solidFill>
                <a:effectLst/>
                <a:latin typeface="Tahoma" pitchFamily="34" charset="0"/>
                <a:cs typeface="Tahoma" pitchFamily="34" charset="0"/>
                <a:hlinkClick r:id="rId13"/>
              </a:rPr>
              <a:t>EatThisNotThat</a:t>
            </a:r>
            <a:endParaRPr kumimoji="0" lang="en-US" sz="800" b="0" i="0" u="none" strike="noStrike" cap="none" normalizeH="0" baseline="0" dirty="0" smtClean="0">
              <a:ln>
                <a:noFill/>
              </a:ln>
              <a:solidFill>
                <a:srgbClr val="292F33"/>
              </a:solidFill>
              <a:effectLst/>
              <a:latin typeface="Tahoma" pitchFamily="34" charset="0"/>
              <a:cs typeface="Tahom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66757F"/>
                </a:solidFill>
                <a:effectLst/>
                <a:latin typeface="Tahoma" pitchFamily="34" charset="0"/>
                <a:cs typeface="Tahoma" pitchFamily="34" charset="0"/>
              </a:rPr>
              <a:t>The no-diet weight loss solution! Learn thousands of easy food swaps that can save you 10, 20, 30 pounds</a:t>
            </a:r>
            <a:r>
              <a:rPr kumimoji="0" lang="en-US" sz="800" b="0" i="0" u="none" strike="noStrike" cap="none" normalizeH="0" baseline="0" dirty="0" smtClean="0">
                <a:ln>
                  <a:noFill/>
                </a:ln>
                <a:solidFill>
                  <a:srgbClr val="66757F"/>
                </a:solidFill>
                <a:effectLst/>
                <a:latin typeface="Arial"/>
                <a:cs typeface="Tahoma" pitchFamily="34" charset="0"/>
              </a:rPr>
              <a:t>—</a:t>
            </a:r>
            <a:r>
              <a:rPr kumimoji="0" lang="en-US" sz="800" b="0" i="0" u="none" strike="noStrike" cap="none" normalizeH="0" baseline="0" dirty="0" smtClean="0">
                <a:ln>
                  <a:noFill/>
                </a:ln>
                <a:solidFill>
                  <a:srgbClr val="66757F"/>
                </a:solidFill>
                <a:effectLst/>
                <a:latin typeface="Tahoma" pitchFamily="34" charset="0"/>
                <a:cs typeface="Tahoma" pitchFamily="34" charset="0"/>
              </a:rPr>
              <a:t>or more!</a:t>
            </a:r>
            <a:endParaRPr kumimoji="0" lang="en-US" sz="800" b="0" i="0" u="none" strike="noStrike" cap="none" normalizeH="0" baseline="0" dirty="0" smtClean="0">
              <a:ln>
                <a:noFill/>
              </a:ln>
              <a:solidFill>
                <a:srgbClr val="0084B4"/>
              </a:solidFill>
              <a:effectLst/>
              <a:latin typeface="Tahoma" pitchFamily="34" charset="0"/>
              <a:cs typeface="Tahoma" pitchFamily="34" charset="0"/>
            </a:endParaRPr>
          </a:p>
        </p:txBody>
      </p:sp>
      <p:sp>
        <p:nvSpPr>
          <p:cNvPr id="1027" name="Rectangle 3"/>
          <p:cNvSpPr>
            <a:spLocks noChangeArrowheads="1"/>
          </p:cNvSpPr>
          <p:nvPr/>
        </p:nvSpPr>
        <p:spPr bwMode="auto">
          <a:xfrm>
            <a:off x="7092280" y="5301208"/>
            <a:ext cx="1584176" cy="477054"/>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0" tIns="0" rIns="0" bIns="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900" b="0" i="0" u="none" strike="noStrike" cap="none" normalizeH="0" baseline="0" dirty="0" smtClean="0">
                <a:ln>
                  <a:noFill/>
                </a:ln>
                <a:solidFill>
                  <a:srgbClr val="7B539D"/>
                </a:solidFill>
                <a:effectLst/>
                <a:latin typeface="Arial" pitchFamily="34" charset="0"/>
                <a:cs typeface="Arial" pitchFamily="34" charset="0"/>
              </a:rPr>
              <a:t>   </a:t>
            </a:r>
            <a:endParaRPr kumimoji="0" lang="ar-SA"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ar-SA" sz="1300" b="1" i="0" u="none" strike="noStrike" cap="none" normalizeH="0" baseline="0" dirty="0" smtClean="0">
                <a:ln>
                  <a:noFill/>
                </a:ln>
                <a:solidFill>
                  <a:srgbClr val="0077B5"/>
                </a:solidFill>
                <a:effectLst/>
                <a:latin typeface="inherit"/>
                <a:cs typeface="Arial" pitchFamily="34" charset="0"/>
                <a:hlinkClick r:id="rId14" tooltip="This is an open group"/>
              </a:rPr>
              <a:t>JohaliNutHE2015</a:t>
            </a:r>
            <a:endParaRPr kumimoji="0" lang="ar-SA" sz="1300" b="1" i="0" u="none" strike="noStrike" cap="none" normalizeH="0" baseline="0" dirty="0" smtClean="0">
              <a:ln>
                <a:noFill/>
              </a:ln>
              <a:solidFill>
                <a:srgbClr val="000000"/>
              </a:solidFill>
              <a:effectLst/>
              <a:latin typeface="inheri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900" b="0" i="0" u="none" strike="noStrike" cap="none" normalizeH="0" baseline="0" dirty="0" smtClean="0">
              <a:ln>
                <a:noFill/>
              </a:ln>
              <a:solidFill>
                <a:srgbClr val="7B539D"/>
              </a:solidFill>
              <a:effectLst/>
              <a:latin typeface="Arial" pitchFamily="34" charset="0"/>
              <a:cs typeface="Arial" pitchFamily="34" charset="0"/>
            </a:endParaRPr>
          </a:p>
        </p:txBody>
      </p:sp>
      <p:pic>
        <p:nvPicPr>
          <p:cNvPr id="1028" name="Picture 4" descr="https://static.licdn.com/scds/common/u/images/themes/katy/ghosts/group/ghost_group_80x80_v1.png">
            <a:hlinkClick r:id="rId15" tooltip="JohaliNutHE2015"/>
          </p:cNvPr>
          <p:cNvPicPr>
            <a:picLocks noChangeAspect="1" noChangeArrowheads="1"/>
          </p:cNvPicPr>
          <p:nvPr/>
        </p:nvPicPr>
        <p:blipFill>
          <a:blip r:embed="rId16" cstate="print"/>
          <a:srcRect/>
          <a:stretch>
            <a:fillRect/>
          </a:stretch>
        </p:blipFill>
        <p:spPr bwMode="auto">
          <a:xfrm>
            <a:off x="7452320" y="5949280"/>
            <a:ext cx="792088" cy="792088"/>
          </a:xfrm>
          <a:prstGeom prst="rect">
            <a:avLst/>
          </a:prstGeom>
          <a:noFill/>
        </p:spPr>
      </p:pic>
    </p:spTree>
  </p:cSld>
  <p:clrMapOvr>
    <a:masterClrMapping/>
  </p:clrMapOvr>
  <p:transition>
    <p:push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CHS465</a:t>
            </a:r>
            <a:endParaRPr lang="en-US"/>
          </a:p>
        </p:txBody>
      </p:sp>
      <p:sp>
        <p:nvSpPr>
          <p:cNvPr id="5" name="عنصر نائب للتذييل 4"/>
          <p:cNvSpPr>
            <a:spLocks noGrp="1"/>
          </p:cNvSpPr>
          <p:nvPr>
            <p:ph type="ftr" sz="quarter" idx="11"/>
          </p:nvPr>
        </p:nvSpPr>
        <p:spPr/>
        <p:txBody>
          <a:bodyPr/>
          <a:lstStyle/>
          <a:p>
            <a:pPr>
              <a:defRPr/>
            </a:pPr>
            <a:r>
              <a:rPr lang="en-US" smtClean="0"/>
              <a:t>JOHALI NutHE2015</a:t>
            </a:r>
            <a:endParaRPr lang="en-US" dirty="0"/>
          </a:p>
        </p:txBody>
      </p:sp>
      <p:sp>
        <p:nvSpPr>
          <p:cNvPr id="6" name="عنصر نائب لرقم الشريحة 5"/>
          <p:cNvSpPr>
            <a:spLocks noGrp="1"/>
          </p:cNvSpPr>
          <p:nvPr>
            <p:ph type="sldNum" sz="quarter" idx="12"/>
          </p:nvPr>
        </p:nvSpPr>
        <p:spPr/>
        <p:txBody>
          <a:bodyPr/>
          <a:lstStyle/>
          <a:p>
            <a:pPr>
              <a:defRPr/>
            </a:pPr>
            <a:fld id="{48B4BBC4-4F6A-42AE-B787-66A32EB95916}" type="slidenum">
              <a:rPr lang="ar-SA"/>
              <a:pPr>
                <a:defRPr/>
              </a:pPr>
              <a:t>9</a:t>
            </a:fld>
            <a:endParaRPr lang="en-US"/>
          </a:p>
        </p:txBody>
      </p:sp>
      <p:sp>
        <p:nvSpPr>
          <p:cNvPr id="173060" name="Rectangle 4"/>
          <p:cNvSpPr>
            <a:spLocks noGrp="1" noChangeArrowheads="1"/>
          </p:cNvSpPr>
          <p:nvPr>
            <p:ph type="body" idx="1"/>
          </p:nvPr>
        </p:nvSpPr>
        <p:spPr>
          <a:xfrm>
            <a:off x="539552" y="548680"/>
            <a:ext cx="8032779" cy="5760640"/>
          </a:xfrm>
        </p:spPr>
        <p:style>
          <a:lnRef idx="2">
            <a:schemeClr val="accent2"/>
          </a:lnRef>
          <a:fillRef idx="1">
            <a:schemeClr val="lt1"/>
          </a:fillRef>
          <a:effectRef idx="0">
            <a:schemeClr val="accent2"/>
          </a:effectRef>
          <a:fontRef idx="minor">
            <a:schemeClr val="dk1"/>
          </a:fontRef>
        </p:style>
        <p:txBody>
          <a:bodyPr/>
          <a:lstStyle/>
          <a:p>
            <a:pPr algn="just" rtl="0" eaLnBrk="1" hangingPunct="1">
              <a:buNone/>
              <a:defRPr/>
            </a:pPr>
            <a:r>
              <a:rPr lang="en-US" sz="2000" b="1" dirty="0" smtClean="0"/>
              <a:t>Let start with rational usual Reasoning WHY ? </a:t>
            </a:r>
          </a:p>
          <a:p>
            <a:pPr algn="ctr" rtl="0" eaLnBrk="1" hangingPunct="1">
              <a:buNone/>
              <a:defRPr/>
            </a:pPr>
            <a:r>
              <a:rPr lang="en-US" sz="2000" dirty="0" smtClean="0"/>
              <a:t>Do You Need </a:t>
            </a:r>
            <a:r>
              <a:rPr lang="en-US" sz="2000" dirty="0" err="1" smtClean="0"/>
              <a:t>NutHE</a:t>
            </a:r>
            <a:r>
              <a:rPr lang="en-US" sz="2000" dirty="0" smtClean="0"/>
              <a:t> ? </a:t>
            </a:r>
          </a:p>
          <a:p>
            <a:pPr algn="just" rtl="0" eaLnBrk="1" hangingPunct="1">
              <a:buNone/>
              <a:defRPr/>
            </a:pPr>
            <a:r>
              <a:rPr lang="en-US" sz="2000" dirty="0" smtClean="0"/>
              <a:t>Literature reasoning ?</a:t>
            </a:r>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endParaRPr lang="en-US" sz="2000" dirty="0" smtClean="0"/>
          </a:p>
          <a:p>
            <a:pPr algn="ctr" rtl="0" eaLnBrk="1" hangingPunct="1">
              <a:buFont typeface="Wingdings" pitchFamily="2" charset="2"/>
              <a:buNone/>
              <a:defRPr/>
            </a:pPr>
            <a:r>
              <a:rPr lang="en-US" sz="1800" dirty="0" smtClean="0">
                <a:solidFill>
                  <a:schemeClr val="accent4">
                    <a:lumMod val="10000"/>
                  </a:schemeClr>
                </a:solidFill>
              </a:rPr>
              <a:t>		Move to from high  or low Cholesterol \Saturated fat  </a:t>
            </a:r>
            <a:r>
              <a:rPr lang="en-US" sz="2000" dirty="0" smtClean="0">
                <a:solidFill>
                  <a:schemeClr val="accent4">
                    <a:lumMod val="10000"/>
                  </a:schemeClr>
                </a:solidFill>
              </a:rPr>
              <a:t>?!</a:t>
            </a:r>
            <a:r>
              <a:rPr lang="en-US" sz="1800" dirty="0" smtClean="0">
                <a:solidFill>
                  <a:schemeClr val="accent4">
                    <a:lumMod val="10000"/>
                  </a:schemeClr>
                </a:solidFill>
              </a:rPr>
              <a:t> Q </a:t>
            </a:r>
          </a:p>
          <a:p>
            <a:pPr algn="ctr" rtl="0" eaLnBrk="1" hangingPunct="1">
              <a:buFont typeface="Wingdings" pitchFamily="2" charset="2"/>
              <a:buNone/>
              <a:defRPr/>
            </a:pPr>
            <a:endParaRPr lang="en-US" sz="1800" dirty="0" smtClean="0">
              <a:solidFill>
                <a:schemeClr val="accent4">
                  <a:lumMod val="10000"/>
                </a:schemeClr>
              </a:solidFill>
            </a:endParaRPr>
          </a:p>
          <a:p>
            <a:pPr algn="ctr" rtl="0" eaLnBrk="1" hangingPunct="1">
              <a:buFont typeface="Wingdings" pitchFamily="2" charset="2"/>
              <a:buNone/>
              <a:defRPr/>
            </a:pPr>
            <a:endParaRPr lang="en-US" sz="800" dirty="0" smtClean="0">
              <a:solidFill>
                <a:schemeClr val="accent4">
                  <a:lumMod val="10000"/>
                </a:schemeClr>
              </a:solidFill>
            </a:endParaRPr>
          </a:p>
          <a:p>
            <a:pPr algn="ctr" rtl="0" eaLnBrk="1" hangingPunct="1">
              <a:buFont typeface="Wingdings" pitchFamily="2" charset="2"/>
              <a:buNone/>
              <a:defRPr/>
            </a:pPr>
            <a:r>
              <a:rPr lang="en-US" sz="1800" dirty="0" smtClean="0">
                <a:solidFill>
                  <a:schemeClr val="accent4">
                    <a:lumMod val="10000"/>
                  </a:schemeClr>
                </a:solidFill>
              </a:rPr>
              <a:t>use later for smart assignment practice </a:t>
            </a:r>
          </a:p>
          <a:p>
            <a:pPr algn="just" rtl="0" eaLnBrk="1" hangingPunct="1">
              <a:buFont typeface="Wingdings" pitchFamily="2" charset="2"/>
              <a:buNone/>
              <a:defRPr/>
            </a:pPr>
            <a:endParaRPr lang="en-US" sz="2000" dirty="0" smtClean="0"/>
          </a:p>
          <a:p>
            <a:pPr algn="just" rtl="0" eaLnBrk="1" hangingPunct="1">
              <a:buFont typeface="Wingdings" pitchFamily="2" charset="2"/>
              <a:buNone/>
              <a:defRPr/>
            </a:pPr>
            <a:endParaRPr lang="en-US" sz="2000" dirty="0" smtClean="0"/>
          </a:p>
          <a:p>
            <a:pPr algn="just" rtl="0" eaLnBrk="1" hangingPunct="1">
              <a:buNone/>
              <a:defRPr/>
            </a:pPr>
            <a:endParaRPr lang="en-US" sz="2000" dirty="0" smtClean="0"/>
          </a:p>
          <a:p>
            <a:pPr algn="just" rtl="0" eaLnBrk="1" hangingPunct="1">
              <a:buNone/>
              <a:defRPr/>
            </a:pPr>
            <a:r>
              <a:rPr lang="en-US" sz="2000" dirty="0" smtClean="0"/>
              <a:t>Conclude: </a:t>
            </a:r>
          </a:p>
          <a:p>
            <a:pPr algn="just" rtl="0" eaLnBrk="1" hangingPunct="1">
              <a:buNone/>
              <a:defRPr/>
            </a:pPr>
            <a:r>
              <a:rPr lang="en-US" sz="2000" dirty="0" smtClean="0"/>
              <a:t>1) Part of My JD </a:t>
            </a:r>
          </a:p>
          <a:p>
            <a:pPr algn="just" rtl="0" eaLnBrk="1" hangingPunct="1">
              <a:buNone/>
              <a:defRPr/>
            </a:pPr>
            <a:r>
              <a:rPr lang="en-US" sz="2000" dirty="0" smtClean="0"/>
              <a:t>2) Assure Quality of NHE</a:t>
            </a:r>
          </a:p>
          <a:p>
            <a:pPr algn="just" rtl="0" eaLnBrk="1" hangingPunct="1">
              <a:buNone/>
              <a:defRPr/>
            </a:pPr>
            <a:r>
              <a:rPr lang="en-US" sz="2000" dirty="0" smtClean="0"/>
              <a:t>3) Assure ZD NHE </a:t>
            </a:r>
          </a:p>
          <a:p>
            <a:pPr algn="just" rtl="0" eaLnBrk="1" hangingPunct="1">
              <a:buFont typeface="Wingdings" pitchFamily="2" charset="2"/>
              <a:buNone/>
              <a:defRPr/>
            </a:pPr>
            <a:endParaRPr lang="en-US" sz="2000" dirty="0" smtClean="0"/>
          </a:p>
        </p:txBody>
      </p:sp>
      <p:sp>
        <p:nvSpPr>
          <p:cNvPr id="7" name="مستطيل 6"/>
          <p:cNvSpPr/>
          <p:nvPr/>
        </p:nvSpPr>
        <p:spPr>
          <a:xfrm>
            <a:off x="1115616" y="3590726"/>
            <a:ext cx="7344816" cy="846386"/>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sz="1100" dirty="0" smtClean="0"/>
              <a:t>Why Nutrition Education \ Nutrition and Health Education ?!! Why Not Nutrition Health Education ?!!!</a:t>
            </a:r>
          </a:p>
          <a:p>
            <a:pPr algn="l" rtl="0"/>
            <a:endParaRPr lang="en-US" sz="1100" dirty="0" smtClean="0"/>
          </a:p>
          <a:p>
            <a:pPr algn="l" rtl="0"/>
            <a:r>
              <a:rPr lang="en-US" sz="1100" dirty="0" smtClean="0"/>
              <a:t>Nutrition and Health Education Frequently Asked Questions, UWH Madison </a:t>
            </a:r>
            <a:r>
              <a:rPr lang="en-US" sz="1100" dirty="0" smtClean="0">
                <a:hlinkClick r:id="rId3"/>
              </a:rPr>
              <a:t>http://www.uwhealth.org/nutrition-diet/nutrition-and-health-education-frequently-asked-questions/13696#.U_mXk5L1C-w</a:t>
            </a:r>
            <a:r>
              <a:rPr lang="en-US" sz="1400" dirty="0" smtClean="0">
                <a:hlinkClick r:id="rId3"/>
              </a:rPr>
              <a:t>.twitter</a:t>
            </a:r>
            <a:r>
              <a:rPr lang="en-US" sz="1400" dirty="0" smtClean="0"/>
              <a:t> \ LinkedIn </a:t>
            </a:r>
            <a:endParaRPr lang="en-US" sz="1100" dirty="0"/>
          </a:p>
        </p:txBody>
      </p:sp>
      <p:sp>
        <p:nvSpPr>
          <p:cNvPr id="8" name="مستطيل 7"/>
          <p:cNvSpPr/>
          <p:nvPr/>
        </p:nvSpPr>
        <p:spPr>
          <a:xfrm>
            <a:off x="179512" y="76562"/>
            <a:ext cx="5218608" cy="40011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algn="just" rtl="0" eaLnBrk="1" hangingPunct="1">
              <a:buFont typeface="Wingdings" pitchFamily="2" charset="2"/>
              <a:buNone/>
              <a:defRPr/>
            </a:pPr>
            <a:r>
              <a:rPr lang="en-US" b="1" i="1" dirty="0" smtClean="0">
                <a:latin typeface="Arial Black" pitchFamily="34" charset="0"/>
              </a:rPr>
              <a:t>From Reasoning  “WHY” To  Concluding </a:t>
            </a:r>
            <a:endParaRPr lang="en-US" sz="2000" b="1" i="1" dirty="0" smtClean="0">
              <a:latin typeface="Arial Black" pitchFamily="34" charset="0"/>
            </a:endParaRPr>
          </a:p>
        </p:txBody>
      </p:sp>
      <p:sp>
        <p:nvSpPr>
          <p:cNvPr id="9" name="مستطيل 8"/>
          <p:cNvSpPr/>
          <p:nvPr/>
        </p:nvSpPr>
        <p:spPr>
          <a:xfrm>
            <a:off x="2880320" y="1772816"/>
            <a:ext cx="4572000" cy="276999"/>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rtl="0"/>
            <a:r>
              <a:rPr lang="en-US" sz="1200" b="1" dirty="0" smtClean="0"/>
              <a:t>Nutrition and Health Education: Informational Videos</a:t>
            </a:r>
            <a:endParaRPr lang="en-US" sz="1200" b="1" dirty="0"/>
          </a:p>
        </p:txBody>
      </p:sp>
      <p:pic>
        <p:nvPicPr>
          <p:cNvPr id="2050" name="Picture 2" descr="Philosophy and Sciences of Health"/>
          <p:cNvPicPr>
            <a:picLocks noChangeAspect="1" noChangeArrowheads="1"/>
          </p:cNvPicPr>
          <p:nvPr/>
        </p:nvPicPr>
        <p:blipFill>
          <a:blip r:embed="rId4" cstate="print"/>
          <a:srcRect/>
          <a:stretch>
            <a:fillRect/>
          </a:stretch>
        </p:blipFill>
        <p:spPr bwMode="auto">
          <a:xfrm>
            <a:off x="3707904" y="2708920"/>
            <a:ext cx="2016224" cy="504056"/>
          </a:xfrm>
          <a:prstGeom prst="rect">
            <a:avLst/>
          </a:prstGeom>
          <a:noFill/>
        </p:spPr>
      </p:pic>
      <p:sp>
        <p:nvSpPr>
          <p:cNvPr id="14" name="مستطيل 13"/>
          <p:cNvSpPr/>
          <p:nvPr/>
        </p:nvSpPr>
        <p:spPr>
          <a:xfrm>
            <a:off x="3206031" y="1340768"/>
            <a:ext cx="4318297"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b="1" dirty="0" smtClean="0"/>
              <a:t>Which Diet Works: A Nutrition Review</a:t>
            </a:r>
            <a:endParaRPr lang="en-US" b="1" dirty="0"/>
          </a:p>
        </p:txBody>
      </p:sp>
      <p:sp>
        <p:nvSpPr>
          <p:cNvPr id="16" name="مستطيل 15"/>
          <p:cNvSpPr/>
          <p:nvPr/>
        </p:nvSpPr>
        <p:spPr>
          <a:xfrm>
            <a:off x="1428728" y="2000240"/>
            <a:ext cx="6633186" cy="461665"/>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2400" dirty="0" smtClean="0">
                <a:hlinkClick r:id="rId5"/>
              </a:rPr>
              <a:t>** http://videos.med.wisc.edu/videos/195</a:t>
            </a:r>
            <a:r>
              <a:rPr lang="en-US" sz="2400" dirty="0" smtClean="0"/>
              <a:t> </a:t>
            </a:r>
            <a:endParaRPr lang="en-US" sz="2400" dirty="0"/>
          </a:p>
        </p:txBody>
      </p:sp>
    </p:spTree>
  </p:cSld>
  <p:clrMapOvr>
    <a:masterClrMapping/>
  </p:clrMapOvr>
  <p:transition>
    <p:push dir="r"/>
  </p:transition>
</p:sld>
</file>

<file path=ppt/theme/theme1.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1C590C8628EBA4DA5F5967879C7AB53" ma:contentTypeVersion="0" ma:contentTypeDescription="Create a new document." ma:contentTypeScope="" ma:versionID="f0f2df87185971a570a3cbe160040bcb">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F9C9BD82-1CC4-4298-8984-1F2355C95EAF}">
  <ds:schemaRefs>
    <ds:schemaRef ds:uri="http://schemas.microsoft.com/sharepoint/v3/contenttype/forms"/>
  </ds:schemaRefs>
</ds:datastoreItem>
</file>

<file path=customXml/itemProps2.xml><?xml version="1.0" encoding="utf-8"?>
<ds:datastoreItem xmlns:ds="http://schemas.openxmlformats.org/officeDocument/2006/customXml" ds:itemID="{B8F4927C-A67E-4B64-A01F-4FD316592B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4DA4FFE-1980-4FA3-8162-6DD0C5024681}">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Flow</Template>
  <TotalTime>12515</TotalTime>
  <Words>9446</Words>
  <Application>Microsoft Office PowerPoint</Application>
  <PresentationFormat>عرض على الشاشة (3:4)‏</PresentationFormat>
  <Paragraphs>1376</Paragraphs>
  <Slides>71</Slides>
  <Notes>31</Notes>
  <HiddenSlides>0</HiddenSlides>
  <MMClips>0</MMClips>
  <ScaleCrop>false</ScaleCrop>
  <HeadingPairs>
    <vt:vector size="4" baseType="variant">
      <vt:variant>
        <vt:lpstr>سمة</vt:lpstr>
      </vt:variant>
      <vt:variant>
        <vt:i4>1</vt:i4>
      </vt:variant>
      <vt:variant>
        <vt:lpstr>عناوين الشرائح</vt:lpstr>
      </vt:variant>
      <vt:variant>
        <vt:i4>71</vt:i4>
      </vt:variant>
    </vt:vector>
  </HeadingPairs>
  <TitlesOfParts>
    <vt:vector size="72" baseType="lpstr">
      <vt:lpstr>Glass Layers</vt:lpstr>
      <vt:lpstr>KINGDOM OF SAUDI ARABIA \ MINISTRY OF HIGHER EDUCTION KING SAUD UNIVERSITY CAMS \ HEALTH EDUCATION</vt:lpstr>
      <vt:lpstr>الشريحة 2</vt:lpstr>
      <vt:lpstr>CHS465 Promontory</vt:lpstr>
      <vt:lpstr>JohaliCHS465 Course Teaching and Learning  Plan</vt:lpstr>
      <vt:lpstr>Course Teaching and Learning Objectives &amp; Outcomes </vt:lpstr>
      <vt:lpstr>CHS465 Johali  NutHE2015 TEACHING &amp; LEARNING PLAN  </vt:lpstr>
      <vt:lpstr>The Most Recommended Reference &amp; Source</vt:lpstr>
      <vt:lpstr>الشريحة 8</vt:lpstr>
      <vt:lpstr>الشريحة 9</vt:lpstr>
      <vt:lpstr>الشريحة 10</vt:lpstr>
      <vt:lpstr>Probe  NutHE  Historical Development  &amp; Define Terms </vt:lpstr>
      <vt:lpstr>Probe  NutHE  Historical Development  &amp; Define Terms </vt:lpstr>
      <vt:lpstr>Probe  NutHE  Historical Development  &amp; Define Terms </vt:lpstr>
      <vt:lpstr>Effect – Trends   of  Nutrition H Education</vt:lpstr>
      <vt:lpstr>الشريحة 15</vt:lpstr>
      <vt:lpstr>الشريحة 16</vt:lpstr>
      <vt:lpstr>الشريحة 17</vt:lpstr>
      <vt:lpstr>Trends  of Nutrition H Education</vt:lpstr>
      <vt:lpstr>الشريحة 19</vt:lpstr>
      <vt:lpstr>الشريحة 20</vt:lpstr>
      <vt:lpstr>الشريحة 21</vt:lpstr>
      <vt:lpstr>The scope of nutrition education </vt:lpstr>
      <vt:lpstr>الشريحة 23</vt:lpstr>
      <vt:lpstr>الشريحة 24</vt:lpstr>
      <vt:lpstr>الشريحة 25</vt:lpstr>
      <vt:lpstr>الشريحة 26</vt:lpstr>
      <vt:lpstr>الشريحة 27</vt:lpstr>
      <vt:lpstr>The Link Between Nutrition Education (NE )  &amp;  Health Education and Promotion (HEP) </vt:lpstr>
      <vt:lpstr>الشريحة 29</vt:lpstr>
      <vt:lpstr>الشريحة 30</vt:lpstr>
      <vt:lpstr>الشريحة 31</vt:lpstr>
      <vt:lpstr>الشريحة 32</vt:lpstr>
      <vt:lpstr>الشريحة 33</vt:lpstr>
      <vt:lpstr>الشريحة 34</vt:lpstr>
      <vt:lpstr>Nutrition Education Process (NCP)  &amp;  Dietary Intervention  (DI)</vt:lpstr>
      <vt:lpstr>The Nutrition Care Process  The Driving Effective Intervention and Outcomes Model </vt:lpstr>
      <vt:lpstr>Nutrition Care Process</vt:lpstr>
      <vt:lpstr>الشريحة 38</vt:lpstr>
      <vt:lpstr> Outer Rings of  Nutrition Care Model</vt:lpstr>
      <vt:lpstr>Nutrition Assessment Components</vt:lpstr>
      <vt:lpstr>Example of Nutrition Assessment Content</vt:lpstr>
      <vt:lpstr>Nutrition Intervention</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Change Eating Habits  Through  Nutrition Education</vt:lpstr>
      <vt:lpstr>الشريحة 58</vt:lpstr>
      <vt:lpstr>الشريحة 59</vt:lpstr>
      <vt:lpstr>الشريحة 60</vt:lpstr>
      <vt:lpstr>الشريحة 61</vt:lpstr>
      <vt:lpstr>الشريحة 62</vt:lpstr>
      <vt:lpstr>الشريحة 63</vt:lpstr>
      <vt:lpstr>الشريحة 64</vt:lpstr>
      <vt:lpstr>الشريحة 65</vt:lpstr>
      <vt:lpstr>FOR Practical Smart Assignments </vt:lpstr>
      <vt:lpstr>الشريحة 67</vt:lpstr>
      <vt:lpstr>Smart Practical Assignments (SPA)  </vt:lpstr>
      <vt:lpstr>الشريحة 69</vt:lpstr>
      <vt:lpstr>الشريحة 70</vt:lpstr>
      <vt:lpstr>With My Great Best Wishes </vt:lpstr>
    </vt:vector>
  </TitlesOfParts>
  <Company>SELF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HP</dc:creator>
  <cp:lastModifiedBy>win7</cp:lastModifiedBy>
  <cp:revision>613</cp:revision>
  <dcterms:created xsi:type="dcterms:W3CDTF">2008-10-26T03:43:25Z</dcterms:created>
  <dcterms:modified xsi:type="dcterms:W3CDTF">2016-08-25T06:35:13Z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0x01010021C590C8628EBA4DA5F5967879C7AB53</vt:lpwstr>
  </property>
</Properties>
</file>