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Default Extension="sldx" ContentType="application/vnd.openxmlformats-officedocument.presentationml.slide"/>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74"/>
  </p:notesMasterIdLst>
  <p:handoutMasterIdLst>
    <p:handoutMasterId r:id="rId75"/>
  </p:handoutMasterIdLst>
  <p:sldIdLst>
    <p:sldId id="477" r:id="rId6"/>
    <p:sldId id="497" r:id="rId7"/>
    <p:sldId id="563" r:id="rId8"/>
    <p:sldId id="478" r:id="rId9"/>
    <p:sldId id="498" r:id="rId10"/>
    <p:sldId id="552" r:id="rId11"/>
    <p:sldId id="499" r:id="rId12"/>
    <p:sldId id="500" r:id="rId13"/>
    <p:sldId id="488" r:id="rId14"/>
    <p:sldId id="551" r:id="rId15"/>
    <p:sldId id="480" r:id="rId16"/>
    <p:sldId id="553" r:id="rId17"/>
    <p:sldId id="483" r:id="rId18"/>
    <p:sldId id="554" r:id="rId19"/>
    <p:sldId id="549" r:id="rId20"/>
    <p:sldId id="485" r:id="rId21"/>
    <p:sldId id="573" r:id="rId22"/>
    <p:sldId id="522" r:id="rId23"/>
    <p:sldId id="504" r:id="rId24"/>
    <p:sldId id="503" r:id="rId25"/>
    <p:sldId id="524" r:id="rId26"/>
    <p:sldId id="525" r:id="rId27"/>
    <p:sldId id="561" r:id="rId28"/>
    <p:sldId id="529" r:id="rId29"/>
    <p:sldId id="562" r:id="rId30"/>
    <p:sldId id="533" r:id="rId31"/>
    <p:sldId id="535" r:id="rId32"/>
    <p:sldId id="571" r:id="rId33"/>
    <p:sldId id="539" r:id="rId34"/>
    <p:sldId id="541" r:id="rId35"/>
    <p:sldId id="577" r:id="rId36"/>
    <p:sldId id="592" r:id="rId37"/>
    <p:sldId id="556" r:id="rId38"/>
    <p:sldId id="578" r:id="rId39"/>
    <p:sldId id="575" r:id="rId40"/>
    <p:sldId id="606" r:id="rId41"/>
    <p:sldId id="607" r:id="rId42"/>
    <p:sldId id="608" r:id="rId43"/>
    <p:sldId id="609" r:id="rId44"/>
    <p:sldId id="610" r:id="rId45"/>
    <p:sldId id="611" r:id="rId46"/>
    <p:sldId id="612" r:id="rId47"/>
    <p:sldId id="613" r:id="rId48"/>
    <p:sldId id="572" r:id="rId49"/>
    <p:sldId id="557" r:id="rId50"/>
    <p:sldId id="614" r:id="rId51"/>
    <p:sldId id="615" r:id="rId52"/>
    <p:sldId id="566" r:id="rId53"/>
    <p:sldId id="596" r:id="rId54"/>
    <p:sldId id="565" r:id="rId55"/>
    <p:sldId id="600" r:id="rId56"/>
    <p:sldId id="564" r:id="rId57"/>
    <p:sldId id="568" r:id="rId58"/>
    <p:sldId id="597" r:id="rId59"/>
    <p:sldId id="567" r:id="rId60"/>
    <p:sldId id="519" r:id="rId61"/>
    <p:sldId id="517" r:id="rId62"/>
    <p:sldId id="479" r:id="rId63"/>
    <p:sldId id="602" r:id="rId64"/>
    <p:sldId id="604" r:id="rId65"/>
    <p:sldId id="603" r:id="rId66"/>
    <p:sldId id="605" r:id="rId67"/>
    <p:sldId id="492" r:id="rId68"/>
    <p:sldId id="521" r:id="rId69"/>
    <p:sldId id="558" r:id="rId70"/>
    <p:sldId id="548" r:id="rId71"/>
    <p:sldId id="486" r:id="rId72"/>
    <p:sldId id="601" r:id="rId73"/>
  </p:sldIdLst>
  <p:sldSz cx="9144000" cy="6858000" type="screen4x3"/>
  <p:notesSz cx="6761163" cy="9942513"/>
  <p:defaultTextStyle>
    <a:defPPr>
      <a:defRPr lang="en-GB"/>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66FFFF"/>
    <a:srgbClr val="FFFFFF"/>
    <a:srgbClr val="FF0000"/>
    <a:srgbClr val="B4EEFA"/>
    <a:srgbClr val="BBE0F3"/>
    <a:srgbClr val="3399FF"/>
    <a:srgbClr val="99CCFF"/>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108" autoAdjust="0"/>
    <p:restoredTop sz="89661" autoAdjust="0"/>
  </p:normalViewPr>
  <p:slideViewPr>
    <p:cSldViewPr>
      <p:cViewPr>
        <p:scale>
          <a:sx n="70" d="100"/>
          <a:sy n="70" d="100"/>
        </p:scale>
        <p:origin x="-1176" y="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91" d="100"/>
          <a:sy n="91" d="100"/>
        </p:scale>
        <p:origin x="-3066" y="618"/>
      </p:cViewPr>
      <p:guideLst>
        <p:guide orient="horz" pos="3131"/>
        <p:guide pos="2129"/>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image" Target="../media/image22.emf"/><Relationship Id="rId4"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3052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GB"/>
          </a:p>
        </p:txBody>
      </p:sp>
      <p:sp>
        <p:nvSpPr>
          <p:cNvPr id="5123" name="Rectangle 3"/>
          <p:cNvSpPr>
            <a:spLocks noGrp="1" noChangeArrowheads="1"/>
          </p:cNvSpPr>
          <p:nvPr>
            <p:ph type="dt" sz="quarter" idx="1"/>
          </p:nvPr>
        </p:nvSpPr>
        <p:spPr bwMode="auto">
          <a:xfrm>
            <a:off x="3829050" y="0"/>
            <a:ext cx="293052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GB"/>
          </a:p>
        </p:txBody>
      </p:sp>
      <p:sp>
        <p:nvSpPr>
          <p:cNvPr id="5124" name="Rectangle 4"/>
          <p:cNvSpPr>
            <a:spLocks noGrp="1" noChangeArrowheads="1"/>
          </p:cNvSpPr>
          <p:nvPr>
            <p:ph type="ftr" sz="quarter" idx="2"/>
          </p:nvPr>
        </p:nvSpPr>
        <p:spPr bwMode="auto">
          <a:xfrm>
            <a:off x="0" y="9444038"/>
            <a:ext cx="293052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5125" name="Rectangle 5"/>
          <p:cNvSpPr>
            <a:spLocks noGrp="1" noChangeArrowheads="1"/>
          </p:cNvSpPr>
          <p:nvPr>
            <p:ph type="sldNum" sz="quarter" idx="3"/>
          </p:nvPr>
        </p:nvSpPr>
        <p:spPr bwMode="auto">
          <a:xfrm>
            <a:off x="3829050" y="9444038"/>
            <a:ext cx="293052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1F9D2C8F-1F25-4CFB-9DFC-EDF3897CB699}" type="slidenum">
              <a:rPr lang="en-GB"/>
              <a:pPr>
                <a:defRPr/>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3052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GB"/>
          </a:p>
        </p:txBody>
      </p:sp>
      <p:sp>
        <p:nvSpPr>
          <p:cNvPr id="22531" name="Rectangle 3"/>
          <p:cNvSpPr>
            <a:spLocks noGrp="1" noChangeArrowheads="1"/>
          </p:cNvSpPr>
          <p:nvPr>
            <p:ph type="dt" idx="1"/>
          </p:nvPr>
        </p:nvSpPr>
        <p:spPr bwMode="auto">
          <a:xfrm>
            <a:off x="3829050" y="0"/>
            <a:ext cx="293052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GB"/>
          </a:p>
        </p:txBody>
      </p:sp>
      <p:sp>
        <p:nvSpPr>
          <p:cNvPr id="69636" name="Rectangle 4"/>
          <p:cNvSpPr>
            <a:spLocks noGrp="1" noRot="1" noChangeAspect="1" noChangeArrowheads="1" noTextEdit="1"/>
          </p:cNvSpPr>
          <p:nvPr>
            <p:ph type="sldImg" idx="2"/>
          </p:nvPr>
        </p:nvSpPr>
        <p:spPr bwMode="auto">
          <a:xfrm>
            <a:off x="895350" y="746125"/>
            <a:ext cx="4970463" cy="372745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76275" y="4722813"/>
            <a:ext cx="5408613" cy="44735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2534" name="Rectangle 6"/>
          <p:cNvSpPr>
            <a:spLocks noGrp="1" noChangeArrowheads="1"/>
          </p:cNvSpPr>
          <p:nvPr>
            <p:ph type="ftr" sz="quarter" idx="4"/>
          </p:nvPr>
        </p:nvSpPr>
        <p:spPr bwMode="auto">
          <a:xfrm>
            <a:off x="0" y="9444038"/>
            <a:ext cx="293052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22535" name="Rectangle 7"/>
          <p:cNvSpPr>
            <a:spLocks noGrp="1" noChangeArrowheads="1"/>
          </p:cNvSpPr>
          <p:nvPr>
            <p:ph type="sldNum" sz="quarter" idx="5"/>
          </p:nvPr>
        </p:nvSpPr>
        <p:spPr bwMode="auto">
          <a:xfrm>
            <a:off x="3829050" y="9444038"/>
            <a:ext cx="293052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48E58897-02ED-448A-9A74-5A0B65E346F9}"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457200" algn="l" rtl="0" eaLnBrk="0" fontAlgn="base" hangingPunct="0">
      <a:spcBef>
        <a:spcPct val="30000"/>
      </a:spcBef>
      <a:spcAft>
        <a:spcPct val="0"/>
      </a:spcAft>
      <a:defRPr sz="1000" kern="1200">
        <a:solidFill>
          <a:schemeClr val="tx1"/>
        </a:solidFill>
        <a:latin typeface="Arial" charset="0"/>
        <a:ea typeface="+mn-ea"/>
        <a:cs typeface="+mn-cs"/>
      </a:defRPr>
    </a:lvl2pPr>
    <a:lvl3pPr marL="914400" algn="l" rtl="0" eaLnBrk="0" fontAlgn="base" hangingPunct="0">
      <a:spcBef>
        <a:spcPct val="30000"/>
      </a:spcBef>
      <a:spcAft>
        <a:spcPct val="0"/>
      </a:spcAft>
      <a:defRPr sz="1000" kern="1200">
        <a:solidFill>
          <a:schemeClr val="tx1"/>
        </a:solidFill>
        <a:latin typeface="Arial" charset="0"/>
        <a:ea typeface="+mn-ea"/>
        <a:cs typeface="+mn-cs"/>
      </a:defRPr>
    </a:lvl3pPr>
    <a:lvl4pPr marL="1371600" algn="l" rtl="0" eaLnBrk="0" fontAlgn="base" hangingPunct="0">
      <a:spcBef>
        <a:spcPct val="30000"/>
      </a:spcBef>
      <a:spcAft>
        <a:spcPct val="0"/>
      </a:spcAft>
      <a:defRPr sz="1000" kern="1200">
        <a:solidFill>
          <a:schemeClr val="tx1"/>
        </a:solidFill>
        <a:latin typeface="Arial" charset="0"/>
        <a:ea typeface="+mn-ea"/>
        <a:cs typeface="+mn-cs"/>
      </a:defRPr>
    </a:lvl4pPr>
    <a:lvl5pPr marL="1828800" algn="l" rtl="0" eaLnBrk="0" fontAlgn="base" hangingPunct="0">
      <a:spcBef>
        <a:spcPct val="30000"/>
      </a:spcBef>
      <a:spcAft>
        <a:spcPct val="0"/>
      </a:spcAf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iki.answers.com/Q/Discuss:What_is_the_nature_and_scope_of_human_behavior"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wiki.answers.com/Q/What_is_the_nature_and_scope_of_human_behavior" TargetMode="External"/><Relationship Id="rId4" Type="http://schemas.openxmlformats.org/officeDocument/2006/relationships/hyperlink" Target="http://www.googleadservices.com/pagead/aclk?sa=L&amp;ai=C0bCScwhNUI-0D5KY0AXS5oCACZL34_gBovWXuBzAjbcBEAMg_qq_BigIUPyEpY0FYKvN84XwHqABmM6v9QPIAQGoAwGqBIQBT9BUPl-P_GhWX0xX63laN1_R-I5Uijvi5nwnxd_wjePLr01oRD_6l2yzs-NIuU3cSQbMQEi7NIiiJyF92UOgEWvRzOxZ8md7d3MiFP3QKkD__tQOh76Na5mETDuidKGD09Hp4y-MmqWp0-uy0mmNzSpMlBUcuypDjyq9GivLvvhnDXVjiAYB&amp;num=3&amp;cid=5GglbnXNwPRL-1684az0aClP&amp;sig=AOD64_28ktGGiLKz1LmDXZxX5ntlJx-amQ&amp;client=ca-gurunet_wikianswers_js&amp;adurl=http://www.reddingmedical.com/merchant.cfm?id=685&amp;step=2&amp;parent=3"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deenresearchcenter.com/Home/tabid/36/Default.aspx"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deenresearchcenter.com/Home/tabid/36/Default.aspx"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goodpsych.com/behavioral-nutrition/author/goodpsych" TargetMode="External"/><Relationship Id="rId7" Type="http://schemas.openxmlformats.org/officeDocument/2006/relationships/hyperlink" Target="http://www.ncbi.nlm.nih.gov/pubmed/20048020" TargetMode="External"/><Relationship Id="rId2" Type="http://schemas.openxmlformats.org/officeDocument/2006/relationships/slide" Target="../slides/slide58.xml"/><Relationship Id="rId1" Type="http://schemas.openxmlformats.org/officeDocument/2006/relationships/notesMaster" Target="../notesMasters/notesMaster1.xml"/><Relationship Id="rId6" Type="http://schemas.openxmlformats.org/officeDocument/2006/relationships/hyperlink" Target="http://www.goodpsych.com/behavioral-nutrition/avoid-the-blues-by-eating-whole-foods.html" TargetMode="External"/><Relationship Id="rId5" Type="http://schemas.openxmlformats.org/officeDocument/2006/relationships/hyperlink" Target="http://www.goodpsych.com/behavioral-nutrition/how-much-will-it-take-to-get-you-to-just-try-one-bite.html" TargetMode="External"/><Relationship Id="rId4" Type="http://schemas.openxmlformats.org/officeDocument/2006/relationships/hyperlink" Target="http://www.goodpsych.com/behavioral-nutrition/can-men-have-eating-disorders-advice-to-a-friend.html"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www.goodpsych.com/behavioral-nutrition/how-much-will-it-take-to-get-you-to-just-try-one-bite.html"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عنصر نائب لصورة الشريحة 1"/>
          <p:cNvSpPr>
            <a:spLocks noGrp="1" noRot="1" noChangeAspect="1" noTextEdit="1"/>
          </p:cNvSpPr>
          <p:nvPr>
            <p:ph type="sldImg"/>
          </p:nvPr>
        </p:nvSpPr>
        <p:spPr>
          <a:ln/>
        </p:spPr>
      </p:sp>
      <p:sp>
        <p:nvSpPr>
          <p:cNvPr id="70659" name="عنصر نائب للملاحظات 2"/>
          <p:cNvSpPr>
            <a:spLocks noGrp="1"/>
          </p:cNvSpPr>
          <p:nvPr>
            <p:ph type="body" idx="1"/>
          </p:nvPr>
        </p:nvSpPr>
        <p:spPr>
          <a:noFill/>
          <a:ln/>
        </p:spPr>
        <p:txBody>
          <a:bodyPr/>
          <a:lstStyle/>
          <a:p>
            <a:endParaRPr lang="ar-SA" smtClean="0">
              <a:latin typeface="Arial" pitchFamily="34" charset="0"/>
            </a:endParaRPr>
          </a:p>
        </p:txBody>
      </p:sp>
      <p:sp>
        <p:nvSpPr>
          <p:cNvPr id="70660" name="عنصر نائب لرقم الشريحة 3"/>
          <p:cNvSpPr>
            <a:spLocks noGrp="1"/>
          </p:cNvSpPr>
          <p:nvPr>
            <p:ph type="sldNum" sz="quarter" idx="5"/>
          </p:nvPr>
        </p:nvSpPr>
        <p:spPr>
          <a:noFill/>
        </p:spPr>
        <p:txBody>
          <a:bodyPr/>
          <a:lstStyle/>
          <a:p>
            <a:fld id="{1C2E774C-3951-4089-B276-DD5F39351F18}" type="slidenum">
              <a:rPr lang="en-GB" smtClean="0">
                <a:latin typeface="Arial" pitchFamily="34" charset="0"/>
              </a:rPr>
              <a:pPr/>
              <a:t>2</a:t>
            </a:fld>
            <a:endParaRPr lang="en-GB"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عنصر نائب لصورة الشريحة 1"/>
          <p:cNvSpPr>
            <a:spLocks noGrp="1" noRot="1" noChangeAspect="1" noTextEdit="1"/>
          </p:cNvSpPr>
          <p:nvPr>
            <p:ph type="sldImg"/>
          </p:nvPr>
        </p:nvSpPr>
        <p:spPr>
          <a:ln/>
        </p:spPr>
      </p:sp>
      <p:sp>
        <p:nvSpPr>
          <p:cNvPr id="78851" name="عنصر نائب للملاحظات 2"/>
          <p:cNvSpPr>
            <a:spLocks noGrp="1"/>
          </p:cNvSpPr>
          <p:nvPr>
            <p:ph type="body" idx="1"/>
          </p:nvPr>
        </p:nvSpPr>
        <p:spPr>
          <a:noFill/>
          <a:ln/>
        </p:spPr>
        <p:txBody>
          <a:bodyPr/>
          <a:lstStyle/>
          <a:p>
            <a:r>
              <a:rPr lang="en-US" sz="1400" b="1" smtClean="0">
                <a:latin typeface="Arial" pitchFamily="34" charset="0"/>
              </a:rPr>
              <a:t>*</a:t>
            </a:r>
            <a:r>
              <a:rPr lang="en-US" smtClean="0">
                <a:latin typeface="Arial" pitchFamily="34" charset="0"/>
              </a:rPr>
              <a:t> Maslow 1962 set Hierarchy of Human Basic Needs (later detial)  </a:t>
            </a:r>
            <a:endParaRPr lang="ar-SA" smtClean="0">
              <a:latin typeface="Arial" pitchFamily="34" charset="0"/>
            </a:endParaRPr>
          </a:p>
        </p:txBody>
      </p:sp>
      <p:sp>
        <p:nvSpPr>
          <p:cNvPr id="78852" name="عنصر نائب لرقم الشريحة 3"/>
          <p:cNvSpPr>
            <a:spLocks noGrp="1"/>
          </p:cNvSpPr>
          <p:nvPr>
            <p:ph type="sldNum" sz="quarter" idx="5"/>
          </p:nvPr>
        </p:nvSpPr>
        <p:spPr>
          <a:noFill/>
        </p:spPr>
        <p:txBody>
          <a:bodyPr/>
          <a:lstStyle/>
          <a:p>
            <a:fld id="{2B921D22-2BEC-42D9-9C5E-1B3101F61D1D}" type="slidenum">
              <a:rPr lang="en-GB" smtClean="0">
                <a:latin typeface="Arial" pitchFamily="34" charset="0"/>
              </a:rPr>
              <a:pPr/>
              <a:t>15</a:t>
            </a:fld>
            <a:endParaRPr lang="en-GB"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عنصر نائب لصورة الشريحة 1"/>
          <p:cNvSpPr>
            <a:spLocks noGrp="1" noRot="1" noChangeAspect="1" noTextEdit="1"/>
          </p:cNvSpPr>
          <p:nvPr>
            <p:ph type="sldImg"/>
          </p:nvPr>
        </p:nvSpPr>
        <p:spPr>
          <a:ln/>
        </p:spPr>
      </p:sp>
      <p:sp>
        <p:nvSpPr>
          <p:cNvPr id="79875" name="عنصر نائب للملاحظات 2"/>
          <p:cNvSpPr>
            <a:spLocks noGrp="1"/>
          </p:cNvSpPr>
          <p:nvPr>
            <p:ph type="body" idx="1"/>
          </p:nvPr>
        </p:nvSpPr>
        <p:spPr>
          <a:noFill/>
          <a:ln/>
        </p:spPr>
        <p:txBody>
          <a:bodyPr/>
          <a:lstStyle/>
          <a:p>
            <a:r>
              <a:rPr lang="en-US" smtClean="0">
                <a:latin typeface="Arial" pitchFamily="34" charset="0"/>
              </a:rPr>
              <a:t>T\F and Correct F :</a:t>
            </a:r>
          </a:p>
          <a:p>
            <a:endParaRPr lang="en-US" smtClean="0">
              <a:latin typeface="Arial" pitchFamily="34" charset="0"/>
            </a:endParaRPr>
          </a:p>
          <a:p>
            <a:pPr>
              <a:buFontTx/>
              <a:buChar char="-"/>
            </a:pPr>
            <a:r>
              <a:rPr lang="en-US" smtClean="0">
                <a:latin typeface="Arial" pitchFamily="34" charset="0"/>
              </a:rPr>
              <a:t>Societal studies the relationship between behavior and health  	(	) ?</a:t>
            </a:r>
          </a:p>
          <a:p>
            <a:pPr>
              <a:buFontTx/>
              <a:buChar char="-"/>
            </a:pPr>
            <a:r>
              <a:rPr lang="en-US" smtClean="0">
                <a:latin typeface="Arial" pitchFamily="34" charset="0"/>
              </a:rPr>
              <a:t> Culture studies how and why learning occurs 		(	) ?</a:t>
            </a:r>
          </a:p>
          <a:p>
            <a:pPr>
              <a:buFontTx/>
              <a:buChar char="-"/>
            </a:pPr>
            <a:r>
              <a:rPr lang="en-US" smtClean="0">
                <a:latin typeface="Arial" pitchFamily="34" charset="0"/>
              </a:rPr>
              <a:t>  </a:t>
            </a:r>
            <a:endParaRPr lang="ar-SA" smtClean="0">
              <a:latin typeface="Arial" pitchFamily="34" charset="0"/>
            </a:endParaRPr>
          </a:p>
        </p:txBody>
      </p:sp>
      <p:sp>
        <p:nvSpPr>
          <p:cNvPr id="79876" name="عنصر نائب لرقم الشريحة 3"/>
          <p:cNvSpPr>
            <a:spLocks noGrp="1"/>
          </p:cNvSpPr>
          <p:nvPr>
            <p:ph type="sldNum" sz="quarter" idx="5"/>
          </p:nvPr>
        </p:nvSpPr>
        <p:spPr>
          <a:noFill/>
        </p:spPr>
        <p:txBody>
          <a:bodyPr/>
          <a:lstStyle/>
          <a:p>
            <a:fld id="{DFF8F5A9-064A-45CA-84E4-D1502D502875}" type="slidenum">
              <a:rPr lang="en-GB" smtClean="0">
                <a:latin typeface="Arial" pitchFamily="34" charset="0"/>
              </a:rPr>
              <a:pPr/>
              <a:t>16</a:t>
            </a:fld>
            <a:endParaRPr lang="en-GB"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عنصر نائب لصورة الشريحة 1"/>
          <p:cNvSpPr>
            <a:spLocks noGrp="1" noRot="1" noChangeAspect="1" noTextEdit="1"/>
          </p:cNvSpPr>
          <p:nvPr>
            <p:ph type="sldImg"/>
          </p:nvPr>
        </p:nvSpPr>
        <p:spPr>
          <a:ln/>
        </p:spPr>
      </p:sp>
      <p:sp>
        <p:nvSpPr>
          <p:cNvPr id="81923" name="عنصر نائب للملاحظات 2"/>
          <p:cNvSpPr>
            <a:spLocks noGrp="1"/>
          </p:cNvSpPr>
          <p:nvPr>
            <p:ph type="body" idx="1"/>
          </p:nvPr>
        </p:nvSpPr>
        <p:spPr>
          <a:noFill/>
          <a:ln/>
        </p:spPr>
        <p:txBody>
          <a:bodyPr/>
          <a:lstStyle/>
          <a:p>
            <a:endParaRPr lang="en-US" smtClean="0">
              <a:latin typeface="Arial" pitchFamily="34" charset="0"/>
            </a:endParaRPr>
          </a:p>
          <a:p>
            <a:r>
              <a:rPr lang="en-US" smtClean="0">
                <a:latin typeface="Arial" pitchFamily="34" charset="0"/>
              </a:rPr>
              <a:t>Fugue …..</a:t>
            </a:r>
          </a:p>
          <a:p>
            <a:endParaRPr lang="en-US" smtClean="0">
              <a:latin typeface="Arial" pitchFamily="34" charset="0"/>
            </a:endParaRPr>
          </a:p>
          <a:p>
            <a:r>
              <a:rPr lang="en-US" smtClean="0">
                <a:latin typeface="Arial" pitchFamily="34" charset="0"/>
              </a:rPr>
              <a:t>Note: There are comments associated with this question. See the </a:t>
            </a:r>
            <a:r>
              <a:rPr lang="en-US" smtClean="0">
                <a:latin typeface="Arial" pitchFamily="34" charset="0"/>
                <a:hlinkClick r:id="rId3"/>
              </a:rPr>
              <a:t>discussion page</a:t>
            </a:r>
            <a:r>
              <a:rPr lang="en-US" smtClean="0">
                <a:latin typeface="Arial" pitchFamily="34" charset="0"/>
              </a:rPr>
              <a:t> to add to the conversation.</a:t>
            </a:r>
          </a:p>
          <a:p>
            <a:r>
              <a:rPr lang="en-US" smtClean="0">
                <a:latin typeface="Arial" pitchFamily="34" charset="0"/>
                <a:hlinkClick r:id="rId4"/>
              </a:rPr>
              <a:t>Cardionics E-Scopewww.reddingmedical.com</a:t>
            </a:r>
            <a:endParaRPr lang="en-US" smtClean="0">
              <a:latin typeface="Arial" pitchFamily="34" charset="0"/>
            </a:endParaRPr>
          </a:p>
          <a:p>
            <a:r>
              <a:rPr lang="en-US" smtClean="0">
                <a:latin typeface="Arial" pitchFamily="34" charset="0"/>
              </a:rPr>
              <a:t/>
            </a:r>
            <a:br>
              <a:rPr lang="en-US" smtClean="0">
                <a:latin typeface="Arial" pitchFamily="34" charset="0"/>
              </a:rPr>
            </a:br>
            <a:r>
              <a:rPr lang="en-US" smtClean="0">
                <a:latin typeface="Arial" pitchFamily="34" charset="0"/>
              </a:rPr>
              <a:t>Read more: </a:t>
            </a:r>
            <a:r>
              <a:rPr lang="en-US" smtClean="0">
                <a:latin typeface="Arial" pitchFamily="34" charset="0"/>
                <a:hlinkClick r:id="rId5"/>
              </a:rPr>
              <a:t>http://wiki.answers.com/Q/What_is_the_nature_and_scope_of_human_behavior#ixzz261ianpAp</a:t>
            </a:r>
            <a:endParaRPr lang="ar-SA" smtClean="0">
              <a:latin typeface="Arial" pitchFamily="34" charset="0"/>
            </a:endParaRPr>
          </a:p>
        </p:txBody>
      </p:sp>
      <p:sp>
        <p:nvSpPr>
          <p:cNvPr id="81924" name="عنصر نائب لرقم الشريحة 3"/>
          <p:cNvSpPr>
            <a:spLocks noGrp="1"/>
          </p:cNvSpPr>
          <p:nvPr>
            <p:ph type="sldNum" sz="quarter" idx="5"/>
          </p:nvPr>
        </p:nvSpPr>
        <p:spPr>
          <a:noFill/>
        </p:spPr>
        <p:txBody>
          <a:bodyPr/>
          <a:lstStyle/>
          <a:p>
            <a:fld id="{DD8DA23A-D323-4BDA-A8E7-E4F9292897CE}" type="slidenum">
              <a:rPr lang="en-GB" smtClean="0">
                <a:latin typeface="Arial" pitchFamily="34" charset="0"/>
              </a:rPr>
              <a:pPr/>
              <a:t>19</a:t>
            </a:fld>
            <a:endParaRPr lang="en-GB"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عنصر نائب لصورة الشريحة 1"/>
          <p:cNvSpPr>
            <a:spLocks noGrp="1" noRot="1" noChangeAspect="1" noTextEdit="1"/>
          </p:cNvSpPr>
          <p:nvPr>
            <p:ph type="sldImg"/>
          </p:nvPr>
        </p:nvSpPr>
        <p:spPr>
          <a:ln/>
        </p:spPr>
      </p:sp>
      <p:sp>
        <p:nvSpPr>
          <p:cNvPr id="3" name="عنصر نائب للملاحظات 2"/>
          <p:cNvSpPr>
            <a:spLocks noGrp="1"/>
          </p:cNvSpPr>
          <p:nvPr>
            <p:ph type="body" idx="1"/>
          </p:nvPr>
        </p:nvSpPr>
        <p:spPr/>
        <p:txBody>
          <a:bodyPr>
            <a:normAutofit lnSpcReduction="10000"/>
          </a:bodyPr>
          <a:lstStyle/>
          <a:p>
            <a:pPr>
              <a:defRPr/>
            </a:pPr>
            <a:r>
              <a:rPr lang="en-US" b="1" dirty="0" err="1" smtClean="0"/>
              <a:t>Quranic</a:t>
            </a:r>
            <a:r>
              <a:rPr lang="en-US" b="1" dirty="0" smtClean="0"/>
              <a:t> Healing : A Clinical Psychological Study </a:t>
            </a:r>
          </a:p>
          <a:p>
            <a:pPr>
              <a:defRPr/>
            </a:pPr>
            <a:r>
              <a:rPr lang="en-US" b="1" dirty="0" smtClean="0"/>
              <a:t>Chapter 3 (Religious Spiritual Cure)</a:t>
            </a:r>
          </a:p>
          <a:p>
            <a:pPr>
              <a:defRPr/>
            </a:pPr>
            <a:r>
              <a:rPr lang="en-US" dirty="0" smtClean="0"/>
              <a:t/>
            </a:r>
            <a:br>
              <a:rPr lang="en-US" dirty="0" smtClean="0"/>
            </a:br>
            <a:r>
              <a:rPr lang="en-US" dirty="0" smtClean="0"/>
              <a:t>Following are methods of behavioral reform mentioned in the Quran and </a:t>
            </a:r>
            <a:r>
              <a:rPr lang="en-US" dirty="0" err="1" smtClean="0"/>
              <a:t>Sunnah</a:t>
            </a:r>
            <a:r>
              <a:rPr lang="en-US" dirty="0" smtClean="0"/>
              <a:t> (prophetic tradition) which constitute a scientific miracle according to modern researches and scientists' studies.</a:t>
            </a:r>
          </a:p>
          <a:p>
            <a:pPr>
              <a:defRPr/>
            </a:pPr>
            <a:endParaRPr lang="en-US" dirty="0" smtClean="0"/>
          </a:p>
          <a:p>
            <a:pPr>
              <a:defRPr/>
            </a:pPr>
            <a:r>
              <a:rPr lang="en-US" b="1" dirty="0" smtClean="0"/>
              <a:t>First: The Prophet's Personality and Assertiveness</a:t>
            </a:r>
            <a:endParaRPr lang="en-US" dirty="0" smtClean="0"/>
          </a:p>
          <a:p>
            <a:pPr>
              <a:defRPr/>
            </a:pPr>
            <a:r>
              <a:rPr lang="en-US" dirty="0" smtClean="0"/>
              <a:t>Assertiveness is asserting one's self and the ability to highly and effectively express thoughts and emotions. This concept gained its scientific importance as a result of the studies conducted by the American scientist Salter in 1994. He indicated the importance of assertiveness as a personal feature or trait like introversion and extroversion. </a:t>
            </a:r>
            <a:br>
              <a:rPr lang="en-US" dirty="0" smtClean="0"/>
            </a:br>
            <a:r>
              <a:rPr lang="en-US" dirty="0" smtClean="0"/>
              <a:t>Similarly, the scientists </a:t>
            </a:r>
            <a:r>
              <a:rPr lang="en-US" dirty="0" err="1" smtClean="0"/>
              <a:t>Wolpe</a:t>
            </a:r>
            <a:r>
              <a:rPr lang="en-US" dirty="0" smtClean="0"/>
              <a:t> and Lazarus also denoted a few years earlier that this characteristic can lead to a high degree of psychological health through proper training. Through studying this trait, it would be possible to understand and treat the psychological and social problems. Thus, a large number of scientists created programs capable of developing and training this ability.</a:t>
            </a:r>
            <a:br>
              <a:rPr lang="en-US" dirty="0" smtClean="0"/>
            </a:br>
            <a:r>
              <a:rPr lang="en-US" dirty="0" smtClean="0"/>
              <a:t>Assertiveness is more than just a social skill to express oneself and to defend personal rights. It has other meanings including the skill to behave wisely according to the needs of each situation. The individual who wants to acquire and practice this skill should have productive and positive character traits. </a:t>
            </a:r>
            <a:r>
              <a:rPr lang="en-US" dirty="0" err="1" smtClean="0"/>
              <a:t>Dolard</a:t>
            </a:r>
            <a:r>
              <a:rPr lang="en-US" dirty="0" smtClean="0"/>
              <a:t> and Miller denote that it requires long-term training since childhood time and from one's environment. For example, repetitive connections of stimulants and responses that eventually forms a group of habits or regular response methods that the individual has learned over the years from the people around him and supported by his environment. </a:t>
            </a:r>
            <a:br>
              <a:rPr lang="en-US" dirty="0" smtClean="0"/>
            </a:br>
            <a:r>
              <a:rPr lang="en-US" dirty="0" smtClean="0"/>
              <a:t>Studying the behavior of Allah's Messenger (PGBUH) in the different situations indicates the concept of assertiveness as defined by modern studies. It is a combination of social skills, wise defense of rights, tolerance, compassion, and gentle preaching. However, his knowledge and positive behavior are not from the people around or his environment. Then, from where did he get his learning? Only Allah taught him all that as well as the skills and capabilities that were not found in his aggressive and violent community. Indeed this is a true miracle.</a:t>
            </a:r>
            <a:br>
              <a:rPr lang="en-US" dirty="0" smtClean="0"/>
            </a:br>
            <a:r>
              <a:rPr lang="en-US" dirty="0" smtClean="0"/>
              <a:t>One of the bases of assertiveness, which is the right method for psychological health, is what is being said by the prophet (PGBUH). He said: '' No one should be an idle person who says: ' if people do well, I will do well and if they do badly then I will do the same'''. </a:t>
            </a:r>
            <a:br>
              <a:rPr lang="en-US" dirty="0" smtClean="0"/>
            </a:br>
            <a:r>
              <a:rPr lang="en-US" dirty="0" smtClean="0"/>
              <a:t>The prophet embodied self-confidence, strong faith and fixed belief. </a:t>
            </a:r>
            <a:r>
              <a:rPr lang="en-US" dirty="0" err="1" smtClean="0"/>
              <a:t>Ibn</a:t>
            </a:r>
            <a:r>
              <a:rPr lang="en-US" dirty="0" smtClean="0"/>
              <a:t> </a:t>
            </a:r>
            <a:r>
              <a:rPr lang="en-US" dirty="0" err="1" smtClean="0"/>
              <a:t>Abbas</a:t>
            </a:r>
            <a:r>
              <a:rPr lang="en-US" dirty="0" smtClean="0"/>
              <a:t> narrated that Allah's Messenger (PGBUH) said: '' He who causes Allah's resentment to please people then Allah will be resentful with him''.</a:t>
            </a:r>
            <a:br>
              <a:rPr lang="en-US" dirty="0" smtClean="0"/>
            </a:br>
            <a:r>
              <a:rPr lang="en-US" dirty="0" smtClean="0"/>
              <a:t>The Moslem should ignore other people's follies and criticism when he refuses to follow the wrong path. He should rather express his opinion without fear or blame, and follow his right path, having strong confidence in Allah's Help and Support.</a:t>
            </a:r>
          </a:p>
          <a:p>
            <a:pPr>
              <a:defRPr/>
            </a:pPr>
            <a:endParaRPr lang="ar-SA" dirty="0"/>
          </a:p>
        </p:txBody>
      </p:sp>
      <p:sp>
        <p:nvSpPr>
          <p:cNvPr id="82948" name="عنصر نائب لرقم الشريحة 3"/>
          <p:cNvSpPr>
            <a:spLocks noGrp="1"/>
          </p:cNvSpPr>
          <p:nvPr>
            <p:ph type="sldNum" sz="quarter" idx="5"/>
          </p:nvPr>
        </p:nvSpPr>
        <p:spPr>
          <a:noFill/>
        </p:spPr>
        <p:txBody>
          <a:bodyPr/>
          <a:lstStyle/>
          <a:p>
            <a:fld id="{84954922-40E6-4FA7-B497-026D9490B9E9}" type="slidenum">
              <a:rPr lang="en-GB" smtClean="0">
                <a:latin typeface="Arial" pitchFamily="34" charset="0"/>
              </a:rPr>
              <a:pPr/>
              <a:t>33</a:t>
            </a:fld>
            <a:endParaRPr lang="en-GB"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عنصر نائب لصورة الشريحة 1"/>
          <p:cNvSpPr>
            <a:spLocks noGrp="1" noRot="1" noChangeAspect="1" noTextEdit="1"/>
          </p:cNvSpPr>
          <p:nvPr>
            <p:ph type="sldImg"/>
          </p:nvPr>
        </p:nvSpPr>
        <p:spPr>
          <a:ln/>
        </p:spPr>
      </p:sp>
      <p:sp>
        <p:nvSpPr>
          <p:cNvPr id="3" name="عنصر نائب للملاحظات 2"/>
          <p:cNvSpPr>
            <a:spLocks noGrp="1"/>
          </p:cNvSpPr>
          <p:nvPr>
            <p:ph type="body" idx="1"/>
          </p:nvPr>
        </p:nvSpPr>
        <p:spPr/>
        <p:txBody>
          <a:bodyPr>
            <a:normAutofit lnSpcReduction="10000"/>
          </a:bodyPr>
          <a:lstStyle/>
          <a:p>
            <a:pPr>
              <a:defRPr/>
            </a:pPr>
            <a:r>
              <a:rPr lang="en-US" b="1" dirty="0" err="1" smtClean="0"/>
              <a:t>Quranic</a:t>
            </a:r>
            <a:r>
              <a:rPr lang="en-US" b="1" dirty="0" smtClean="0"/>
              <a:t> Healing : A Clinical Psychological Study </a:t>
            </a:r>
          </a:p>
          <a:p>
            <a:pPr>
              <a:defRPr/>
            </a:pPr>
            <a:r>
              <a:rPr lang="en-US" b="1" dirty="0" smtClean="0"/>
              <a:t>Chapter 3 (Religious Spiritual Cure)</a:t>
            </a:r>
          </a:p>
          <a:p>
            <a:pPr>
              <a:defRPr/>
            </a:pPr>
            <a:r>
              <a:rPr lang="en-US" dirty="0" smtClean="0"/>
              <a:t/>
            </a:r>
            <a:br>
              <a:rPr lang="en-US" dirty="0" smtClean="0"/>
            </a:br>
            <a:r>
              <a:rPr lang="en-US" dirty="0" smtClean="0"/>
              <a:t>Following are methods of behavioral reform mentioned in the Quran and </a:t>
            </a:r>
            <a:r>
              <a:rPr lang="en-US" dirty="0" err="1" smtClean="0"/>
              <a:t>Sunnah</a:t>
            </a:r>
            <a:r>
              <a:rPr lang="en-US" dirty="0" smtClean="0"/>
              <a:t> (prophetic tradition) which constitute a scientific miracle according to modern researches and scientists' studies.</a:t>
            </a:r>
          </a:p>
          <a:p>
            <a:pPr>
              <a:defRPr/>
            </a:pPr>
            <a:endParaRPr lang="en-US" dirty="0" smtClean="0"/>
          </a:p>
          <a:p>
            <a:pPr>
              <a:defRPr/>
            </a:pPr>
            <a:r>
              <a:rPr lang="en-US" b="1" dirty="0" smtClean="0"/>
              <a:t>First: The Prophet's Personality and Assertiveness</a:t>
            </a:r>
            <a:endParaRPr lang="en-US" dirty="0" smtClean="0"/>
          </a:p>
          <a:p>
            <a:pPr>
              <a:defRPr/>
            </a:pPr>
            <a:r>
              <a:rPr lang="en-US" dirty="0" smtClean="0"/>
              <a:t>Assertiveness is asserting one's self and the ability to highly and effectively express thoughts and emotions. This concept gained its scientific importance as a result of the studies conducted by the American scientist Salter in 1994. He indicated the importance of assertiveness as a personal feature or trait like introversion and extroversion. </a:t>
            </a:r>
            <a:br>
              <a:rPr lang="en-US" dirty="0" smtClean="0"/>
            </a:br>
            <a:r>
              <a:rPr lang="en-US" dirty="0" smtClean="0"/>
              <a:t>Similarly, the scientists </a:t>
            </a:r>
            <a:r>
              <a:rPr lang="en-US" dirty="0" err="1" smtClean="0"/>
              <a:t>Wolpe</a:t>
            </a:r>
            <a:r>
              <a:rPr lang="en-US" dirty="0" smtClean="0"/>
              <a:t> and Lazarus also denoted a few years earlier that this characteristic can lead to a high degree of psychological health through proper training. Through studying this trait, it would be possible to understand and treat the psychological and social problems. Thus, a large number of scientists created programs capable of developing and training this ability.</a:t>
            </a:r>
            <a:br>
              <a:rPr lang="en-US" dirty="0" smtClean="0"/>
            </a:br>
            <a:r>
              <a:rPr lang="en-US" dirty="0" smtClean="0"/>
              <a:t>Assertiveness is more than just a social skill to express oneself and to defend personal rights. It has other meanings including the skill to behave wisely according to the needs of each situation. The individual who wants to acquire and practice this skill should have productive and positive character traits. </a:t>
            </a:r>
            <a:r>
              <a:rPr lang="en-US" dirty="0" err="1" smtClean="0"/>
              <a:t>Dolard</a:t>
            </a:r>
            <a:r>
              <a:rPr lang="en-US" dirty="0" smtClean="0"/>
              <a:t> and Miller denote that it requires long-term training since childhood time and from one's environment. For example, repetitive connections of stimulants and responses that eventually forms a group of habits or regular response methods that the individual has learned over the years from the people around him and supported by his environment. </a:t>
            </a:r>
            <a:br>
              <a:rPr lang="en-US" dirty="0" smtClean="0"/>
            </a:br>
            <a:r>
              <a:rPr lang="en-US" dirty="0" smtClean="0"/>
              <a:t>Studying the behavior of Allah's Messenger (PGBUH) in the different situations indicates the concept of assertiveness as defined by modern studies. It is a combination of social skills, wise defense of rights, tolerance, compassion, and gentle preaching. However, his knowledge and positive behavior are not from the people around or his environment. Then, from where did he get his learning? Only Allah taught him all that as well as the skills and capabilities that were not found in his aggressive and violent community. Indeed this is a true miracle.</a:t>
            </a:r>
            <a:br>
              <a:rPr lang="en-US" dirty="0" smtClean="0"/>
            </a:br>
            <a:r>
              <a:rPr lang="en-US" dirty="0" smtClean="0"/>
              <a:t>One of the bases of assertiveness, which is the right method for psychological health, is what is being said by the prophet (PGBUH). He said: '' No one should be an idle person who says: ' if people do well, I will do well and if they do badly then I will do the same'''. </a:t>
            </a:r>
            <a:br>
              <a:rPr lang="en-US" dirty="0" smtClean="0"/>
            </a:br>
            <a:r>
              <a:rPr lang="en-US" dirty="0" smtClean="0"/>
              <a:t>The prophet embodied self-confidence, strong faith and fixed belief. </a:t>
            </a:r>
            <a:r>
              <a:rPr lang="en-US" dirty="0" err="1" smtClean="0"/>
              <a:t>Ibn</a:t>
            </a:r>
            <a:r>
              <a:rPr lang="en-US" dirty="0" smtClean="0"/>
              <a:t> </a:t>
            </a:r>
            <a:r>
              <a:rPr lang="en-US" dirty="0" err="1" smtClean="0"/>
              <a:t>Abbas</a:t>
            </a:r>
            <a:r>
              <a:rPr lang="en-US" dirty="0" smtClean="0"/>
              <a:t> narrated that Allah's Messenger (PGBUH) said: '' He who causes Allah's resentment to please people then Allah will be resentful with him''.</a:t>
            </a:r>
            <a:br>
              <a:rPr lang="en-US" dirty="0" smtClean="0"/>
            </a:br>
            <a:r>
              <a:rPr lang="en-US" dirty="0" smtClean="0"/>
              <a:t>The Moslem should ignore other people's follies and criticism when he refuses to follow the wrong path. He should rather express his opinion without fear or blame, and follow his right path, having strong confidence in Allah's Help and Support.</a:t>
            </a:r>
          </a:p>
          <a:p>
            <a:pPr>
              <a:defRPr/>
            </a:pPr>
            <a:endParaRPr lang="en-US" b="1" dirty="0" smtClean="0"/>
          </a:p>
          <a:p>
            <a:pPr>
              <a:defRPr/>
            </a:pPr>
            <a:r>
              <a:rPr lang="en-US" b="1" dirty="0" smtClean="0"/>
              <a:t>Second: Reforming Behavior through Meditation</a:t>
            </a:r>
            <a:endParaRPr lang="en-US" dirty="0" smtClean="0"/>
          </a:p>
          <a:p>
            <a:pPr>
              <a:defRPr/>
            </a:pPr>
            <a:r>
              <a:rPr lang="en-US" dirty="0" smtClean="0"/>
              <a:t>The behavioral miracle of the Quran and </a:t>
            </a:r>
            <a:r>
              <a:rPr lang="en-US" dirty="0" err="1" smtClean="0"/>
              <a:t>Sunnah</a:t>
            </a:r>
            <a:r>
              <a:rPr lang="en-US" dirty="0" smtClean="0"/>
              <a:t> is that it accords with modern psychological studies and treatment as well as human behavioral reform. It also agrees with the schools of ''Cognitive Behavioral Therapy'', established by Aaron Beck and that of ''Rational Emotive Therapy'', established by Albert-Ellis, and well as others. It revealed many of the false assumptions of the traditional schools of psychoanalysis. Most modern trends depend on changing the wrong beliefs and concepts by reforming the individual's behavior.</a:t>
            </a:r>
          </a:p>
          <a:p>
            <a:pPr>
              <a:defRPr/>
            </a:pPr>
            <a:r>
              <a:rPr lang="en-US" dirty="0" smtClean="0"/>
              <a:t>The psychologist, </a:t>
            </a:r>
            <a:r>
              <a:rPr lang="en-US" dirty="0" err="1" smtClean="0"/>
              <a:t>Kanfer</a:t>
            </a:r>
            <a:r>
              <a:rPr lang="en-US" dirty="0" smtClean="0"/>
              <a:t>, who works in Illinois University claimed that reforming human behavior depends mainly on mental and intellectual factors. </a:t>
            </a:r>
            <a:r>
              <a:rPr lang="en-US" dirty="0" err="1" smtClean="0"/>
              <a:t>Wolpe</a:t>
            </a:r>
            <a:r>
              <a:rPr lang="en-US" dirty="0" smtClean="0"/>
              <a:t> asserted that positive changes in behavior are often the result of assertiveness that includes a change in one's thinking method and his estimation of things. He also stated that the individual's fears are, in most cases, exaggerations and distortions of one's reality. The above diagram indicates relation between cognitive events, mood changes and behavioral changes. It is a connected circular relation that includes neurological circles, which controls the body's </a:t>
            </a:r>
            <a:r>
              <a:rPr lang="en-US" dirty="0" err="1" smtClean="0"/>
              <a:t>neuro</a:t>
            </a:r>
            <a:r>
              <a:rPr lang="en-US" dirty="0" smtClean="0"/>
              <a:t>-endocrine activity. The Glorious Quran calls upon man to think, meditate, and learn; this approach was adopted by the prophet (PGBUH) in his thought and in his behavior. </a:t>
            </a:r>
            <a:br>
              <a:rPr lang="en-US" dirty="0" smtClean="0"/>
            </a:br>
            <a:r>
              <a:rPr lang="en-US" dirty="0" smtClean="0"/>
              <a:t>The Quran's first verse calls upon man to learn and ''Read'' and also to think and contemplate. Allah says: ''Do they not reflect in their own minds? Not but for just ends and for a term appointed, did God create the heavens and the earth, and all between them"; and ''As also in your own selves: will ye not then see?''. </a:t>
            </a:r>
            <a:br>
              <a:rPr lang="en-US" dirty="0" smtClean="0"/>
            </a:br>
            <a:r>
              <a:rPr lang="en-US" dirty="0" smtClean="0"/>
              <a:t>The first thing Allah taught Adam (Peace be upon Him) was the names of things ''And He taught Adam the nature of all things''. Modern studies indicate that learning the names means to know the concepts and symbols of things and to be able to thinking impartially. This is the most important step of learning to think using analysis, comparison, differentiation, decision making, and problem solving.</a:t>
            </a:r>
          </a:p>
          <a:p>
            <a:pPr>
              <a:defRPr/>
            </a:pPr>
            <a:endParaRPr lang="en-US" dirty="0" smtClean="0"/>
          </a:p>
          <a:p>
            <a:pPr>
              <a:defRPr/>
            </a:pPr>
            <a:r>
              <a:rPr lang="en-US" dirty="0" smtClean="0"/>
              <a:t> </a:t>
            </a:r>
          </a:p>
          <a:p>
            <a:pPr>
              <a:defRPr/>
            </a:pPr>
            <a:endParaRPr lang="en-US" dirty="0" smtClean="0"/>
          </a:p>
          <a:p>
            <a:pPr>
              <a:defRPr/>
            </a:pPr>
            <a:r>
              <a:rPr lang="ar-SA" dirty="0" smtClean="0"/>
              <a:t>انزل الله من كتب </a:t>
            </a:r>
            <a:r>
              <a:rPr lang="ar-SA" dirty="0" err="1" smtClean="0"/>
              <a:t>وامرت</a:t>
            </a:r>
            <a:r>
              <a:rPr lang="ar-SA" dirty="0" smtClean="0"/>
              <a:t> </a:t>
            </a:r>
            <a:r>
              <a:rPr lang="ar-SA" dirty="0" err="1" smtClean="0"/>
              <a:t>لاعدل</a:t>
            </a:r>
            <a:r>
              <a:rPr lang="ar-SA" dirty="0" smtClean="0"/>
              <a:t> بينكم</a:t>
            </a:r>
          </a:p>
          <a:p>
            <a:pPr>
              <a:defRPr/>
            </a:pPr>
            <a:r>
              <a:rPr lang="ar-SA" b="1" dirty="0" err="1" smtClean="0"/>
              <a:t>"</a:t>
            </a:r>
            <a:r>
              <a:rPr lang="en-US" b="1" dirty="0" smtClean="0"/>
              <a:t>I acknowledge all that God has sent down of revelation (</a:t>
            </a:r>
            <a:r>
              <a:rPr lang="en-US" i="1" dirty="0" err="1" smtClean="0"/>
              <a:t>Kitab</a:t>
            </a:r>
            <a:r>
              <a:rPr lang="en-US" b="1" dirty="0" smtClean="0"/>
              <a:t>), and I was commanded to create equality between you (</a:t>
            </a:r>
            <a:r>
              <a:rPr lang="en-US" i="1" dirty="0" err="1" smtClean="0"/>
              <a:t>umurtu</a:t>
            </a:r>
            <a:r>
              <a:rPr lang="en-US" i="1" dirty="0" smtClean="0"/>
              <a:t> </a:t>
            </a:r>
            <a:r>
              <a:rPr lang="en-US" i="1" dirty="0" err="1" smtClean="0"/>
              <a:t>li-‘Adila</a:t>
            </a:r>
            <a:r>
              <a:rPr lang="en-US" i="1" dirty="0" smtClean="0"/>
              <a:t> </a:t>
            </a:r>
            <a:r>
              <a:rPr lang="en-US" i="1" dirty="0" err="1" smtClean="0"/>
              <a:t>baynakum</a:t>
            </a:r>
            <a:r>
              <a:rPr lang="en-US" b="1" dirty="0" smtClean="0"/>
              <a:t>) </a:t>
            </a:r>
            <a:r>
              <a:rPr lang="en-US" dirty="0" smtClean="0"/>
              <a:t>(42:15)</a:t>
            </a:r>
            <a:r>
              <a:rPr lang="en-US" b="1" dirty="0" smtClean="0"/>
              <a:t>."</a:t>
            </a:r>
            <a:endParaRPr lang="en-US" dirty="0" smtClean="0"/>
          </a:p>
          <a:p>
            <a:pPr>
              <a:defRPr/>
            </a:pPr>
            <a:r>
              <a:rPr lang="en-US" dirty="0" smtClean="0"/>
              <a:t> </a:t>
            </a:r>
          </a:p>
          <a:p>
            <a:pPr>
              <a:defRPr/>
            </a:pPr>
            <a:r>
              <a:rPr lang="en-US" dirty="0" smtClean="0"/>
              <a:t> </a:t>
            </a:r>
          </a:p>
          <a:p>
            <a:pPr>
              <a:defRPr/>
            </a:pPr>
            <a:r>
              <a:rPr lang="ar-SA" dirty="0" smtClean="0"/>
              <a:t>يضع عنهم اصرهم </a:t>
            </a:r>
            <a:r>
              <a:rPr lang="ar-SA" dirty="0" err="1" smtClean="0"/>
              <a:t>والاغلل</a:t>
            </a:r>
            <a:r>
              <a:rPr lang="ar-SA" dirty="0" smtClean="0"/>
              <a:t> التى كانت عليهم</a:t>
            </a:r>
          </a:p>
          <a:p>
            <a:pPr>
              <a:defRPr/>
            </a:pPr>
            <a:r>
              <a:rPr lang="en-US" dirty="0" smtClean="0"/>
              <a:t>The Prophet was sent </a:t>
            </a:r>
            <a:r>
              <a:rPr lang="en-US" b="1" dirty="0" smtClean="0"/>
              <a:t>"To </a:t>
            </a:r>
            <a:r>
              <a:rPr lang="en-US" b="1" u="sng" dirty="0" smtClean="0">
                <a:hlinkClick r:id="rId3" tooltip="Click to Continue &gt; by Text-Enhance"/>
              </a:rPr>
              <a:t>free people</a:t>
            </a:r>
            <a:r>
              <a:rPr lang="en-US" b="1" dirty="0" smtClean="0"/>
              <a:t> from their confinements/burdens and shackles (</a:t>
            </a:r>
            <a:r>
              <a:rPr lang="en-US" i="1" dirty="0" err="1" smtClean="0"/>
              <a:t>yadAu</a:t>
            </a:r>
            <a:r>
              <a:rPr lang="en-US" i="1" dirty="0" smtClean="0"/>
              <a:t> </a:t>
            </a:r>
            <a:r>
              <a:rPr lang="en-US" i="1" dirty="0" err="1" smtClean="0"/>
              <a:t>Anhum</a:t>
            </a:r>
            <a:r>
              <a:rPr lang="en-US" i="1" dirty="0" smtClean="0"/>
              <a:t> </a:t>
            </a:r>
            <a:r>
              <a:rPr lang="en-US" i="1" dirty="0" err="1" smtClean="0"/>
              <a:t>israhum</a:t>
            </a:r>
            <a:r>
              <a:rPr lang="en-US" i="1" dirty="0" smtClean="0"/>
              <a:t> </a:t>
            </a:r>
            <a:r>
              <a:rPr lang="en-US" i="1" dirty="0" err="1" smtClean="0"/>
              <a:t>wa</a:t>
            </a:r>
            <a:r>
              <a:rPr lang="en-US" i="1" dirty="0" smtClean="0"/>
              <a:t> al-</a:t>
            </a:r>
            <a:r>
              <a:rPr lang="en-US" i="1" dirty="0" err="1" smtClean="0"/>
              <a:t>Aghlala</a:t>
            </a:r>
            <a:r>
              <a:rPr lang="en-US" b="1" dirty="0" smtClean="0"/>
              <a:t>) that were imposed upon them [by oppressive traditions and society structures] </a:t>
            </a:r>
            <a:r>
              <a:rPr lang="en-US" dirty="0" smtClean="0"/>
              <a:t>(7:157)</a:t>
            </a:r>
            <a:r>
              <a:rPr lang="en-US" b="1" dirty="0" smtClean="0"/>
              <a:t>."</a:t>
            </a:r>
            <a:endParaRPr lang="en-US" dirty="0" smtClean="0"/>
          </a:p>
          <a:p>
            <a:pPr>
              <a:defRPr/>
            </a:pPr>
            <a:r>
              <a:rPr lang="en-US" dirty="0" smtClean="0"/>
              <a:t> </a:t>
            </a:r>
          </a:p>
          <a:p>
            <a:pPr>
              <a:defRPr/>
            </a:pPr>
            <a:endParaRPr lang="en-US" dirty="0" smtClean="0"/>
          </a:p>
          <a:p>
            <a:pPr>
              <a:defRPr/>
            </a:pPr>
            <a:endParaRPr lang="ar-SA" dirty="0"/>
          </a:p>
        </p:txBody>
      </p:sp>
      <p:sp>
        <p:nvSpPr>
          <p:cNvPr id="82948" name="عنصر نائب لرقم الشريحة 3"/>
          <p:cNvSpPr>
            <a:spLocks noGrp="1"/>
          </p:cNvSpPr>
          <p:nvPr>
            <p:ph type="sldNum" sz="quarter" idx="5"/>
          </p:nvPr>
        </p:nvSpPr>
        <p:spPr>
          <a:noFill/>
        </p:spPr>
        <p:txBody>
          <a:bodyPr/>
          <a:lstStyle/>
          <a:p>
            <a:fld id="{84954922-40E6-4FA7-B497-026D9490B9E9}" type="slidenum">
              <a:rPr lang="en-GB" smtClean="0">
                <a:latin typeface="Arial" pitchFamily="34" charset="0"/>
              </a:rPr>
              <a:pPr/>
              <a:t>34</a:t>
            </a:fld>
            <a:endParaRPr lang="en-GB"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عنصر نائب لصورة الشريحة 1"/>
          <p:cNvSpPr>
            <a:spLocks noGrp="1" noRot="1" noChangeAspect="1" noTextEdit="1"/>
          </p:cNvSpPr>
          <p:nvPr>
            <p:ph type="sldImg"/>
          </p:nvPr>
        </p:nvSpPr>
        <p:spPr>
          <a:ln/>
        </p:spPr>
      </p:sp>
      <p:sp>
        <p:nvSpPr>
          <p:cNvPr id="3" name="عنصر نائب للملاحظات 2"/>
          <p:cNvSpPr>
            <a:spLocks noGrp="1"/>
          </p:cNvSpPr>
          <p:nvPr>
            <p:ph type="body" idx="1"/>
          </p:nvPr>
        </p:nvSpPr>
        <p:spPr/>
        <p:txBody>
          <a:bodyPr>
            <a:normAutofit lnSpcReduction="10000"/>
          </a:bodyPr>
          <a:lstStyle/>
          <a:p>
            <a:pPr>
              <a:defRPr/>
            </a:pPr>
            <a:r>
              <a:rPr lang="en-US" b="1" dirty="0" err="1" smtClean="0"/>
              <a:t>Quranic</a:t>
            </a:r>
            <a:r>
              <a:rPr lang="en-US" b="1" dirty="0" smtClean="0"/>
              <a:t> Healing : A Clinical Psychological Study </a:t>
            </a:r>
          </a:p>
          <a:p>
            <a:pPr>
              <a:defRPr/>
            </a:pPr>
            <a:r>
              <a:rPr lang="en-US" b="1" dirty="0" smtClean="0"/>
              <a:t>Chapter 3 (Religious Spiritual Cure)</a:t>
            </a:r>
          </a:p>
          <a:p>
            <a:pPr>
              <a:defRPr/>
            </a:pPr>
            <a:endParaRPr lang="en-US" b="1" dirty="0" smtClean="0"/>
          </a:p>
          <a:p>
            <a:pPr>
              <a:defRPr/>
            </a:pPr>
            <a:r>
              <a:rPr lang="en-US" b="1" dirty="0" smtClean="0"/>
              <a:t>Second: Reforming Behavior through Meditation</a:t>
            </a:r>
            <a:endParaRPr lang="en-US" dirty="0" smtClean="0"/>
          </a:p>
          <a:p>
            <a:pPr>
              <a:defRPr/>
            </a:pPr>
            <a:r>
              <a:rPr lang="en-US" dirty="0" smtClean="0"/>
              <a:t>The behavioral miracle of the Quran and </a:t>
            </a:r>
            <a:r>
              <a:rPr lang="en-US" dirty="0" err="1" smtClean="0"/>
              <a:t>Sunnah</a:t>
            </a:r>
            <a:r>
              <a:rPr lang="en-US" dirty="0" smtClean="0"/>
              <a:t> is that it accords with modern psychological studies and treatment as well as human behavioral reform. It also agrees with the schools of ''Cognitive Behavioral Therapy'', established by Aaron Beck and that of ''Rational Emotive Therapy'', established by Albert-Ellis, and well as others. It revealed many of the false assumptions of the traditional schools of psychoanalysis. Most modern trends depend on changing the wrong beliefs and concepts by reforming the individual's behavior.</a:t>
            </a:r>
          </a:p>
          <a:p>
            <a:pPr>
              <a:defRPr/>
            </a:pPr>
            <a:r>
              <a:rPr lang="en-US" dirty="0" smtClean="0"/>
              <a:t>The psychologist, </a:t>
            </a:r>
            <a:r>
              <a:rPr lang="en-US" dirty="0" err="1" smtClean="0"/>
              <a:t>Kanfer</a:t>
            </a:r>
            <a:r>
              <a:rPr lang="en-US" dirty="0" smtClean="0"/>
              <a:t>, who works in Illinois University claimed that reforming human behavior depends mainly on mental and intellectual factors. </a:t>
            </a:r>
            <a:r>
              <a:rPr lang="en-US" dirty="0" err="1" smtClean="0"/>
              <a:t>Wolpe</a:t>
            </a:r>
            <a:r>
              <a:rPr lang="en-US" dirty="0" smtClean="0"/>
              <a:t> asserted that positive changes in behavior are often the result of assertiveness that includes a change in one's thinking method and his estimation of things. He also stated that the individual's fears are, in most cases, exaggerations and distortions of one's reality. The above diagram indicates relation between cognitive events, mood changes and behavioral changes. It is a connected circular relation that includes neurological circles, which controls the body's </a:t>
            </a:r>
            <a:r>
              <a:rPr lang="en-US" dirty="0" err="1" smtClean="0"/>
              <a:t>neuro</a:t>
            </a:r>
            <a:r>
              <a:rPr lang="en-US" dirty="0" smtClean="0"/>
              <a:t>-endocrine activity. The Glorious Quran calls upon man to think, meditate, and learn; this approach was adopted by the prophet (PGBUH) in his thought and in his behavior. </a:t>
            </a:r>
            <a:br>
              <a:rPr lang="en-US" dirty="0" smtClean="0"/>
            </a:br>
            <a:r>
              <a:rPr lang="en-US" dirty="0" smtClean="0"/>
              <a:t>The Quran's first verse calls upon man to learn and ''Read'' and also to think and contemplate. Allah says: ''Do they not reflect in their own minds? Not but for just ends and for a term appointed, did God create the heavens and the earth, and all between them"; and ''As also in your own selves: will ye not then see?''. </a:t>
            </a:r>
            <a:br>
              <a:rPr lang="en-US" dirty="0" smtClean="0"/>
            </a:br>
            <a:r>
              <a:rPr lang="en-US" dirty="0" smtClean="0"/>
              <a:t>The first thing Allah taught Adam (Peace be upon Him) was the names of things ''And He taught Adam the nature of all things''. Modern studies indicate that learning the names means to know the concepts and symbols of things and to be able to thinking impartially. This is the most important step of learning to think using analysis, comparison, differentiation, decision making, and problem solving.</a:t>
            </a:r>
          </a:p>
          <a:p>
            <a:pPr>
              <a:defRPr/>
            </a:pPr>
            <a:endParaRPr lang="en-US" dirty="0" smtClean="0"/>
          </a:p>
          <a:p>
            <a:pPr>
              <a:defRPr/>
            </a:pPr>
            <a:r>
              <a:rPr lang="en-US" dirty="0" smtClean="0"/>
              <a:t> </a:t>
            </a:r>
          </a:p>
          <a:p>
            <a:pPr>
              <a:defRPr/>
            </a:pPr>
            <a:endParaRPr lang="en-US" dirty="0" smtClean="0"/>
          </a:p>
          <a:p>
            <a:pPr>
              <a:defRPr/>
            </a:pPr>
            <a:r>
              <a:rPr lang="ar-SA" dirty="0" smtClean="0"/>
              <a:t>انزل الله من كتب </a:t>
            </a:r>
            <a:r>
              <a:rPr lang="ar-SA" dirty="0" err="1" smtClean="0"/>
              <a:t>وامرت</a:t>
            </a:r>
            <a:r>
              <a:rPr lang="ar-SA" dirty="0" smtClean="0"/>
              <a:t> </a:t>
            </a:r>
            <a:r>
              <a:rPr lang="ar-SA" dirty="0" err="1" smtClean="0"/>
              <a:t>لاعدل</a:t>
            </a:r>
            <a:r>
              <a:rPr lang="ar-SA" dirty="0" smtClean="0"/>
              <a:t> بينكم</a:t>
            </a:r>
          </a:p>
          <a:p>
            <a:pPr>
              <a:defRPr/>
            </a:pPr>
            <a:r>
              <a:rPr lang="ar-SA" b="1" dirty="0" err="1" smtClean="0"/>
              <a:t>"</a:t>
            </a:r>
            <a:r>
              <a:rPr lang="en-US" b="1" dirty="0" smtClean="0"/>
              <a:t>I acknowledge all that God has sent down of revelation (</a:t>
            </a:r>
            <a:r>
              <a:rPr lang="en-US" i="1" dirty="0" err="1" smtClean="0"/>
              <a:t>Kitab</a:t>
            </a:r>
            <a:r>
              <a:rPr lang="en-US" b="1" dirty="0" smtClean="0"/>
              <a:t>), and I was commanded to create equality between you (</a:t>
            </a:r>
            <a:r>
              <a:rPr lang="en-US" i="1" dirty="0" err="1" smtClean="0"/>
              <a:t>umurtu</a:t>
            </a:r>
            <a:r>
              <a:rPr lang="en-US" i="1" dirty="0" smtClean="0"/>
              <a:t> </a:t>
            </a:r>
            <a:r>
              <a:rPr lang="en-US" i="1" dirty="0" err="1" smtClean="0"/>
              <a:t>li-‘Adila</a:t>
            </a:r>
            <a:r>
              <a:rPr lang="en-US" i="1" dirty="0" smtClean="0"/>
              <a:t> </a:t>
            </a:r>
            <a:r>
              <a:rPr lang="en-US" i="1" dirty="0" err="1" smtClean="0"/>
              <a:t>baynakum</a:t>
            </a:r>
            <a:r>
              <a:rPr lang="en-US" b="1" dirty="0" smtClean="0"/>
              <a:t>) </a:t>
            </a:r>
            <a:r>
              <a:rPr lang="en-US" dirty="0" smtClean="0"/>
              <a:t>(42:15)</a:t>
            </a:r>
            <a:r>
              <a:rPr lang="en-US" b="1" dirty="0" smtClean="0"/>
              <a:t>."</a:t>
            </a:r>
            <a:endParaRPr lang="en-US" dirty="0" smtClean="0"/>
          </a:p>
          <a:p>
            <a:pPr>
              <a:defRPr/>
            </a:pPr>
            <a:r>
              <a:rPr lang="en-US" dirty="0" smtClean="0"/>
              <a:t> </a:t>
            </a:r>
          </a:p>
          <a:p>
            <a:pPr>
              <a:defRPr/>
            </a:pPr>
            <a:r>
              <a:rPr lang="en-US" dirty="0" smtClean="0"/>
              <a:t> </a:t>
            </a:r>
          </a:p>
          <a:p>
            <a:pPr>
              <a:defRPr/>
            </a:pPr>
            <a:r>
              <a:rPr lang="ar-SA" dirty="0" smtClean="0"/>
              <a:t>يضع عنهم اصرهم </a:t>
            </a:r>
            <a:r>
              <a:rPr lang="ar-SA" dirty="0" err="1" smtClean="0"/>
              <a:t>والاغلل</a:t>
            </a:r>
            <a:r>
              <a:rPr lang="ar-SA" dirty="0" smtClean="0"/>
              <a:t> التى كانت عليهم</a:t>
            </a:r>
          </a:p>
          <a:p>
            <a:pPr>
              <a:defRPr/>
            </a:pPr>
            <a:r>
              <a:rPr lang="en-US" dirty="0" smtClean="0"/>
              <a:t>The Prophet was sent </a:t>
            </a:r>
            <a:r>
              <a:rPr lang="en-US" b="1" dirty="0" smtClean="0"/>
              <a:t>"To </a:t>
            </a:r>
            <a:r>
              <a:rPr lang="en-US" b="1" u="sng" dirty="0" smtClean="0">
                <a:hlinkClick r:id="rId3" tooltip="Click to Continue &gt; by Text-Enhance"/>
              </a:rPr>
              <a:t>free people</a:t>
            </a:r>
            <a:r>
              <a:rPr lang="en-US" b="1" dirty="0" smtClean="0"/>
              <a:t> from their confinements/burdens and shackles (</a:t>
            </a:r>
            <a:r>
              <a:rPr lang="en-US" i="1" dirty="0" err="1" smtClean="0"/>
              <a:t>yadAu</a:t>
            </a:r>
            <a:r>
              <a:rPr lang="en-US" i="1" dirty="0" smtClean="0"/>
              <a:t> </a:t>
            </a:r>
            <a:r>
              <a:rPr lang="en-US" i="1" dirty="0" err="1" smtClean="0"/>
              <a:t>Anhum</a:t>
            </a:r>
            <a:r>
              <a:rPr lang="en-US" i="1" dirty="0" smtClean="0"/>
              <a:t> </a:t>
            </a:r>
            <a:r>
              <a:rPr lang="en-US" i="1" dirty="0" err="1" smtClean="0"/>
              <a:t>israhum</a:t>
            </a:r>
            <a:r>
              <a:rPr lang="en-US" i="1" dirty="0" smtClean="0"/>
              <a:t> </a:t>
            </a:r>
            <a:r>
              <a:rPr lang="en-US" i="1" dirty="0" err="1" smtClean="0"/>
              <a:t>wa</a:t>
            </a:r>
            <a:r>
              <a:rPr lang="en-US" i="1" dirty="0" smtClean="0"/>
              <a:t> al-</a:t>
            </a:r>
            <a:r>
              <a:rPr lang="en-US" i="1" dirty="0" err="1" smtClean="0"/>
              <a:t>Aghlala</a:t>
            </a:r>
            <a:r>
              <a:rPr lang="en-US" b="1" dirty="0" smtClean="0"/>
              <a:t>) that were imposed upon them [by oppressive traditions and society structures] </a:t>
            </a:r>
            <a:r>
              <a:rPr lang="en-US" dirty="0" smtClean="0"/>
              <a:t>(7:157)</a:t>
            </a:r>
            <a:r>
              <a:rPr lang="en-US" b="1" dirty="0" smtClean="0"/>
              <a:t>."</a:t>
            </a:r>
            <a:endParaRPr lang="en-US" dirty="0" smtClean="0"/>
          </a:p>
          <a:p>
            <a:pPr>
              <a:defRPr/>
            </a:pPr>
            <a:r>
              <a:rPr lang="en-US" dirty="0" smtClean="0"/>
              <a:t> </a:t>
            </a:r>
          </a:p>
        </p:txBody>
      </p:sp>
      <p:sp>
        <p:nvSpPr>
          <p:cNvPr id="83972" name="عنصر نائب لرقم الشريحة 3"/>
          <p:cNvSpPr>
            <a:spLocks noGrp="1"/>
          </p:cNvSpPr>
          <p:nvPr>
            <p:ph type="sldNum" sz="quarter" idx="5"/>
          </p:nvPr>
        </p:nvSpPr>
        <p:spPr>
          <a:noFill/>
        </p:spPr>
        <p:txBody>
          <a:bodyPr/>
          <a:lstStyle/>
          <a:p>
            <a:fld id="{807F3F83-DCFA-4AB1-8AAC-05E41AC284F0}" type="slidenum">
              <a:rPr lang="en-GB" smtClean="0">
                <a:latin typeface="Arial" pitchFamily="34" charset="0"/>
              </a:rPr>
              <a:pPr/>
              <a:t>35</a:t>
            </a:fld>
            <a:endParaRPr lang="en-GB"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48E58897-02ED-448A-9A74-5A0B65E346F9}" type="slidenum">
              <a:rPr lang="en-GB" smtClean="0"/>
              <a:pPr>
                <a:defRPr/>
              </a:pPr>
              <a:t>36</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48E58897-02ED-448A-9A74-5A0B65E346F9}" type="slidenum">
              <a:rPr lang="en-GB" smtClean="0"/>
              <a:pPr>
                <a:defRPr/>
              </a:pPr>
              <a:t>37</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Read</a:t>
            </a:r>
            <a:r>
              <a:rPr lang="en-US" baseline="0" dirty="0" smtClean="0"/>
              <a:t> further literature </a:t>
            </a:r>
            <a:endParaRPr lang="ar-SA" dirty="0"/>
          </a:p>
        </p:txBody>
      </p:sp>
      <p:sp>
        <p:nvSpPr>
          <p:cNvPr id="4" name="عنصر نائب لرقم الشريحة 3"/>
          <p:cNvSpPr>
            <a:spLocks noGrp="1"/>
          </p:cNvSpPr>
          <p:nvPr>
            <p:ph type="sldNum" sz="quarter" idx="10"/>
          </p:nvPr>
        </p:nvSpPr>
        <p:spPr/>
        <p:txBody>
          <a:bodyPr/>
          <a:lstStyle/>
          <a:p>
            <a:pPr>
              <a:defRPr/>
            </a:pPr>
            <a:fld id="{48E58897-02ED-448A-9A74-5A0B65E346F9}" type="slidenum">
              <a:rPr lang="en-GB" smtClean="0"/>
              <a:pPr>
                <a:defRPr/>
              </a:pPr>
              <a:t>40</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Read</a:t>
            </a:r>
            <a:r>
              <a:rPr lang="en-US" baseline="0" dirty="0" smtClean="0"/>
              <a:t> Furthers Literature …… Smart Assignments from Holy Quran </a:t>
            </a:r>
            <a:endParaRPr lang="ar-SA" dirty="0"/>
          </a:p>
        </p:txBody>
      </p:sp>
      <p:sp>
        <p:nvSpPr>
          <p:cNvPr id="4" name="عنصر نائب لرقم الشريحة 3"/>
          <p:cNvSpPr>
            <a:spLocks noGrp="1"/>
          </p:cNvSpPr>
          <p:nvPr>
            <p:ph type="sldNum" sz="quarter" idx="10"/>
          </p:nvPr>
        </p:nvSpPr>
        <p:spPr/>
        <p:txBody>
          <a:bodyPr/>
          <a:lstStyle/>
          <a:p>
            <a:pPr>
              <a:defRPr/>
            </a:pPr>
            <a:fld id="{48E58897-02ED-448A-9A74-5A0B65E346F9}" type="slidenum">
              <a:rPr lang="en-GB" smtClean="0"/>
              <a:pPr>
                <a:defRPr/>
              </a:pPr>
              <a:t>41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عنصر نائب لصورة الشريحة 1"/>
          <p:cNvSpPr>
            <a:spLocks noGrp="1" noRot="1" noChangeAspect="1" noTextEdit="1"/>
          </p:cNvSpPr>
          <p:nvPr>
            <p:ph type="sldImg"/>
          </p:nvPr>
        </p:nvSpPr>
        <p:spPr>
          <a:ln/>
        </p:spPr>
      </p:sp>
      <p:sp>
        <p:nvSpPr>
          <p:cNvPr id="71683" name="عنصر نائب للملاحظات 2"/>
          <p:cNvSpPr>
            <a:spLocks noGrp="1"/>
          </p:cNvSpPr>
          <p:nvPr>
            <p:ph type="body" idx="1"/>
          </p:nvPr>
        </p:nvSpPr>
        <p:spPr>
          <a:noFill/>
          <a:ln/>
        </p:spPr>
        <p:txBody>
          <a:bodyPr/>
          <a:lstStyle/>
          <a:p>
            <a:endParaRPr lang="ar-SA" smtClean="0">
              <a:latin typeface="Arial" pitchFamily="34" charset="0"/>
            </a:endParaRPr>
          </a:p>
        </p:txBody>
      </p:sp>
      <p:sp>
        <p:nvSpPr>
          <p:cNvPr id="71684" name="عنصر نائب لرقم الشريحة 3"/>
          <p:cNvSpPr>
            <a:spLocks noGrp="1"/>
          </p:cNvSpPr>
          <p:nvPr>
            <p:ph type="sldNum" sz="quarter" idx="5"/>
          </p:nvPr>
        </p:nvSpPr>
        <p:spPr>
          <a:noFill/>
        </p:spPr>
        <p:txBody>
          <a:bodyPr/>
          <a:lstStyle/>
          <a:p>
            <a:fld id="{09D4ECA6-6A67-4ACE-BC16-C2293DBB36B6}" type="slidenum">
              <a:rPr lang="en-GB" smtClean="0">
                <a:latin typeface="Arial" pitchFamily="34" charset="0"/>
              </a:rPr>
              <a:pPr/>
              <a:t>4</a:t>
            </a:fld>
            <a:endParaRPr lang="en-GB"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Read</a:t>
            </a:r>
            <a:r>
              <a:rPr lang="en-US" baseline="0" dirty="0" smtClean="0"/>
              <a:t> Further Reference …..   </a:t>
            </a:r>
            <a:r>
              <a:rPr lang="en-US" dirty="0" smtClean="0"/>
              <a:t>Matching</a:t>
            </a:r>
            <a:r>
              <a:rPr lang="en-US" baseline="0" dirty="0" smtClean="0"/>
              <a:t> (may be ) / Draw </a:t>
            </a:r>
            <a:endParaRPr lang="ar-SA" dirty="0"/>
          </a:p>
        </p:txBody>
      </p:sp>
      <p:sp>
        <p:nvSpPr>
          <p:cNvPr id="4" name="عنصر نائب لرقم الشريحة 3"/>
          <p:cNvSpPr>
            <a:spLocks noGrp="1"/>
          </p:cNvSpPr>
          <p:nvPr>
            <p:ph type="sldNum" sz="quarter" idx="10"/>
          </p:nvPr>
        </p:nvSpPr>
        <p:spPr/>
        <p:txBody>
          <a:bodyPr/>
          <a:lstStyle/>
          <a:p>
            <a:pPr>
              <a:defRPr/>
            </a:pPr>
            <a:fld id="{48E58897-02ED-448A-9A74-5A0B65E346F9}" type="slidenum">
              <a:rPr lang="en-GB" smtClean="0"/>
              <a:pPr>
                <a:defRPr/>
              </a:pPr>
              <a:t>43</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عنصر نائب لصورة الشريحة 1"/>
          <p:cNvSpPr>
            <a:spLocks noGrp="1" noRot="1" noChangeAspect="1" noTextEdit="1"/>
          </p:cNvSpPr>
          <p:nvPr>
            <p:ph type="sldImg"/>
          </p:nvPr>
        </p:nvSpPr>
        <p:spPr>
          <a:ln/>
        </p:spPr>
      </p:sp>
      <p:sp>
        <p:nvSpPr>
          <p:cNvPr id="84995" name="عنصر نائب للملاحظات 2"/>
          <p:cNvSpPr>
            <a:spLocks noGrp="1"/>
          </p:cNvSpPr>
          <p:nvPr>
            <p:ph type="body" idx="1"/>
          </p:nvPr>
        </p:nvSpPr>
        <p:spPr>
          <a:noFill/>
          <a:ln/>
        </p:spPr>
        <p:txBody>
          <a:bodyPr/>
          <a:lstStyle/>
          <a:p>
            <a:r>
              <a:rPr lang="en-US" sz="2400" dirty="0" smtClean="0">
                <a:latin typeface="Arial" pitchFamily="34" charset="0"/>
              </a:rPr>
              <a:t>Give Answer &amp; Decide the Next Step to Healthy Behaviors</a:t>
            </a:r>
            <a:r>
              <a:rPr lang="en-US" sz="2400" baseline="0" dirty="0" smtClean="0">
                <a:latin typeface="Arial" pitchFamily="34" charset="0"/>
              </a:rPr>
              <a:t> </a:t>
            </a:r>
            <a:endParaRPr lang="ar-SA" sz="2400" dirty="0" smtClean="0">
              <a:latin typeface="Arial" pitchFamily="34" charset="0"/>
            </a:endParaRPr>
          </a:p>
        </p:txBody>
      </p:sp>
      <p:sp>
        <p:nvSpPr>
          <p:cNvPr id="84996" name="عنصر نائب لرقم الشريحة 3"/>
          <p:cNvSpPr>
            <a:spLocks noGrp="1"/>
          </p:cNvSpPr>
          <p:nvPr>
            <p:ph type="sldNum" sz="quarter" idx="5"/>
          </p:nvPr>
        </p:nvSpPr>
        <p:spPr>
          <a:noFill/>
        </p:spPr>
        <p:txBody>
          <a:bodyPr/>
          <a:lstStyle/>
          <a:p>
            <a:fld id="{0AD0B45C-4400-4BB0-9957-6CBBFB4DD588}" type="slidenum">
              <a:rPr lang="en-GB" smtClean="0">
                <a:latin typeface="Arial" pitchFamily="34" charset="0"/>
              </a:rPr>
              <a:pPr/>
              <a:t>44</a:t>
            </a:fld>
            <a:endParaRPr lang="en-GB"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Matching  (may be )</a:t>
            </a:r>
            <a:endParaRPr lang="ar-SA" dirty="0"/>
          </a:p>
        </p:txBody>
      </p:sp>
      <p:sp>
        <p:nvSpPr>
          <p:cNvPr id="4" name="عنصر نائب لرقم الشريحة 3"/>
          <p:cNvSpPr>
            <a:spLocks noGrp="1"/>
          </p:cNvSpPr>
          <p:nvPr>
            <p:ph type="sldNum" sz="quarter" idx="10"/>
          </p:nvPr>
        </p:nvSpPr>
        <p:spPr/>
        <p:txBody>
          <a:bodyPr/>
          <a:lstStyle/>
          <a:p>
            <a:pPr>
              <a:defRPr/>
            </a:pPr>
            <a:fld id="{48E58897-02ED-448A-9A74-5A0B65E346F9}" type="slidenum">
              <a:rPr lang="en-GB" smtClean="0"/>
              <a:pPr>
                <a:defRPr/>
              </a:pPr>
              <a:t>46</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عنصر نائب لصورة الشريحة 1"/>
          <p:cNvSpPr>
            <a:spLocks noGrp="1" noRot="1" noChangeAspect="1" noTextEdit="1"/>
          </p:cNvSpPr>
          <p:nvPr>
            <p:ph type="sldImg"/>
          </p:nvPr>
        </p:nvSpPr>
        <p:spPr>
          <a:ln/>
        </p:spPr>
      </p:sp>
      <p:sp>
        <p:nvSpPr>
          <p:cNvPr id="3" name="عنصر نائب للملاحظات 2"/>
          <p:cNvSpPr>
            <a:spLocks noGrp="1"/>
          </p:cNvSpPr>
          <p:nvPr>
            <p:ph type="body" idx="1"/>
          </p:nvPr>
        </p:nvSpPr>
        <p:spPr/>
        <p:txBody>
          <a:bodyPr>
            <a:normAutofit fontScale="32500" lnSpcReduction="20000"/>
          </a:bodyPr>
          <a:lstStyle/>
          <a:p>
            <a:pPr>
              <a:defRPr/>
            </a:pPr>
            <a:r>
              <a:rPr lang="en-US" b="1" dirty="0" smtClean="0"/>
              <a:t>Redraw</a:t>
            </a:r>
            <a:r>
              <a:rPr lang="en-US" b="1" baseline="0" dirty="0" smtClean="0"/>
              <a:t> the Vertical model Into </a:t>
            </a:r>
            <a:r>
              <a:rPr lang="en-US" b="1" dirty="0" smtClean="0"/>
              <a:t>” a </a:t>
            </a:r>
            <a:r>
              <a:rPr lang="en-US" b="1" baseline="0" dirty="0" smtClean="0"/>
              <a:t>Self Cycled CN S</a:t>
            </a:r>
            <a:r>
              <a:rPr lang="en-US" b="1" dirty="0" smtClean="0"/>
              <a:t>tages of Behavioral Change </a:t>
            </a:r>
            <a:r>
              <a:rPr lang="en-US" b="1" baseline="0" dirty="0" smtClean="0"/>
              <a:t>Model, showing the center major five stages and two examples of the sub-stages</a:t>
            </a:r>
          </a:p>
          <a:p>
            <a:pPr>
              <a:defRPr/>
            </a:pPr>
            <a:endParaRPr lang="en-US" baseline="0" dirty="0" smtClean="0"/>
          </a:p>
          <a:p>
            <a:pPr>
              <a:defRPr/>
            </a:pPr>
            <a:r>
              <a:rPr lang="en-US" baseline="0" dirty="0" smtClean="0"/>
              <a:t>In SCM. Self reevaluation located between: </a:t>
            </a:r>
          </a:p>
          <a:p>
            <a:pPr>
              <a:buFontTx/>
              <a:buChar char="-"/>
              <a:defRPr/>
            </a:pPr>
            <a:r>
              <a:rPr lang="en-US" baseline="0" dirty="0" smtClean="0"/>
              <a:t>Action and Maintenance </a:t>
            </a:r>
          </a:p>
          <a:p>
            <a:pPr>
              <a:buFontTx/>
              <a:buChar char="-"/>
              <a:defRPr/>
            </a:pPr>
            <a:r>
              <a:rPr lang="en-US" baseline="0" dirty="0" smtClean="0"/>
              <a:t>Contemplation and Preparation </a:t>
            </a:r>
          </a:p>
          <a:p>
            <a:pPr>
              <a:buFontTx/>
              <a:buChar char="-"/>
              <a:defRPr/>
            </a:pPr>
            <a:endParaRPr lang="en-US" baseline="0" dirty="0" smtClean="0"/>
          </a:p>
          <a:p>
            <a:pPr>
              <a:buFontTx/>
              <a:buChar char="-"/>
              <a:defRPr/>
            </a:pPr>
            <a:endParaRPr lang="en-US" baseline="0" dirty="0" smtClean="0"/>
          </a:p>
          <a:p>
            <a:pPr>
              <a:defRPr/>
            </a:pPr>
            <a:r>
              <a:rPr lang="en-US" baseline="0" dirty="0" smtClean="0"/>
              <a:t>Stimulus Central is a </a:t>
            </a:r>
            <a:r>
              <a:rPr lang="en-US" baseline="0" dirty="0" err="1" smtClean="0"/>
              <a:t>partion</a:t>
            </a:r>
            <a:r>
              <a:rPr lang="en-US" baseline="0" dirty="0" smtClean="0"/>
              <a:t> it of the first  </a:t>
            </a:r>
          </a:p>
          <a:p>
            <a:pPr>
              <a:defRPr/>
            </a:pPr>
            <a:r>
              <a:rPr lang="en-US" baseline="0" dirty="0" smtClean="0"/>
              <a:t> </a:t>
            </a:r>
            <a:endParaRPr lang="ar-SA" dirty="0"/>
          </a:p>
        </p:txBody>
      </p:sp>
      <p:sp>
        <p:nvSpPr>
          <p:cNvPr id="88068" name="عنصر نائب لرقم الشريحة 3"/>
          <p:cNvSpPr>
            <a:spLocks noGrp="1"/>
          </p:cNvSpPr>
          <p:nvPr>
            <p:ph type="sldNum" sz="quarter" idx="5"/>
          </p:nvPr>
        </p:nvSpPr>
        <p:spPr>
          <a:noFill/>
        </p:spPr>
        <p:txBody>
          <a:bodyPr/>
          <a:lstStyle/>
          <a:p>
            <a:fld id="{A315FE69-B660-4C6D-B13B-83D296032987}" type="slidenum">
              <a:rPr lang="en-GB" smtClean="0">
                <a:latin typeface="Arial" pitchFamily="34" charset="0"/>
              </a:rPr>
              <a:pPr/>
              <a:t>48</a:t>
            </a:fld>
            <a:endParaRPr lang="en-GB"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ctr" defTabSz="914400" rtl="0" eaLnBrk="0" fontAlgn="base" latinLnBrk="0" hangingPunct="0">
              <a:lnSpc>
                <a:spcPct val="100000"/>
              </a:lnSpc>
              <a:spcBef>
                <a:spcPct val="30000"/>
              </a:spcBef>
              <a:spcAft>
                <a:spcPct val="0"/>
              </a:spcAft>
              <a:buClrTx/>
              <a:buSzTx/>
              <a:buFontTx/>
              <a:buNone/>
              <a:tabLst/>
              <a:defRPr/>
            </a:pPr>
            <a:endParaRPr lang="en-US" b="1" dirty="0" smtClean="0"/>
          </a:p>
          <a:p>
            <a:pPr marL="0" marR="0" indent="0" algn="ctr" defTabSz="914400" rtl="0" eaLnBrk="0" fontAlgn="base" latinLnBrk="0" hangingPunct="0">
              <a:lnSpc>
                <a:spcPct val="100000"/>
              </a:lnSpc>
              <a:spcBef>
                <a:spcPct val="30000"/>
              </a:spcBef>
              <a:spcAft>
                <a:spcPct val="0"/>
              </a:spcAft>
              <a:buClrTx/>
              <a:buSzTx/>
              <a:buFontTx/>
              <a:buNone/>
              <a:tabLst/>
              <a:defRPr/>
            </a:pPr>
            <a:r>
              <a:rPr lang="en-US" b="1" dirty="0" smtClean="0"/>
              <a:t>Redraw</a:t>
            </a:r>
            <a:r>
              <a:rPr lang="en-US" b="1" baseline="0" dirty="0" smtClean="0"/>
              <a:t>  </a:t>
            </a:r>
            <a:r>
              <a:rPr lang="en-US" b="1" dirty="0" smtClean="0"/>
              <a:t>a </a:t>
            </a:r>
            <a:r>
              <a:rPr lang="en-US" b="1" baseline="0" dirty="0" smtClean="0"/>
              <a:t>Self Cycled CN S</a:t>
            </a:r>
            <a:r>
              <a:rPr lang="en-US" b="1" dirty="0" smtClean="0"/>
              <a:t>tages of Behavioral Change </a:t>
            </a:r>
            <a:r>
              <a:rPr lang="en-US" b="1" baseline="0" dirty="0" smtClean="0"/>
              <a:t>Model, showing the center major five stages and two examples of the sub-stages</a:t>
            </a:r>
          </a:p>
        </p:txBody>
      </p:sp>
      <p:sp>
        <p:nvSpPr>
          <p:cNvPr id="4" name="عنصر نائب لرقم الشريحة 3"/>
          <p:cNvSpPr>
            <a:spLocks noGrp="1"/>
          </p:cNvSpPr>
          <p:nvPr>
            <p:ph type="sldNum" sz="quarter" idx="10"/>
          </p:nvPr>
        </p:nvSpPr>
        <p:spPr/>
        <p:txBody>
          <a:bodyPr/>
          <a:lstStyle/>
          <a:p>
            <a:pPr>
              <a:defRPr/>
            </a:pPr>
            <a:fld id="{48E58897-02ED-448A-9A74-5A0B65E346F9}" type="slidenum">
              <a:rPr lang="en-GB" smtClean="0"/>
              <a:pPr>
                <a:defRPr/>
              </a:pPr>
              <a:t>49</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عنصر نائب لصورة الشريحة 1"/>
          <p:cNvSpPr>
            <a:spLocks noGrp="1" noRot="1" noChangeAspect="1" noTextEdit="1"/>
          </p:cNvSpPr>
          <p:nvPr>
            <p:ph type="sldImg"/>
          </p:nvPr>
        </p:nvSpPr>
        <p:spPr>
          <a:ln/>
        </p:spPr>
      </p:sp>
      <p:sp>
        <p:nvSpPr>
          <p:cNvPr id="87043" name="عنصر نائب للملاحظات 2"/>
          <p:cNvSpPr>
            <a:spLocks noGrp="1"/>
          </p:cNvSpPr>
          <p:nvPr>
            <p:ph type="body" idx="1"/>
          </p:nvPr>
        </p:nvSpPr>
        <p:spPr>
          <a:noFill/>
          <a:ln/>
        </p:spPr>
        <p:txBody>
          <a:bodyPr/>
          <a:lstStyle/>
          <a:p>
            <a:r>
              <a:rPr lang="en-US" dirty="0" smtClean="0">
                <a:latin typeface="Arial" pitchFamily="34" charset="0"/>
              </a:rPr>
              <a:t>The AIDS Risk Reduction Model (ARRM), introduced in 1990, provides a</a:t>
            </a:r>
          </a:p>
          <a:p>
            <a:r>
              <a:rPr lang="en-US" dirty="0" smtClean="0">
                <a:latin typeface="Arial" pitchFamily="34" charset="0"/>
              </a:rPr>
              <a:t>framework for explaining and predicting the behavior change efforts of</a:t>
            </a:r>
          </a:p>
          <a:p>
            <a:r>
              <a:rPr lang="en-US" dirty="0" smtClean="0">
                <a:latin typeface="Arial" pitchFamily="34" charset="0"/>
              </a:rPr>
              <a:t>individuals specifically in relationship to the sexual transmission of HIV/</a:t>
            </a:r>
          </a:p>
          <a:p>
            <a:r>
              <a:rPr lang="en-US" dirty="0" smtClean="0">
                <a:latin typeface="Arial" pitchFamily="34" charset="0"/>
              </a:rPr>
              <a:t>AIDS. A three-stage model, the ARRM incorporates several variables from</a:t>
            </a:r>
          </a:p>
          <a:p>
            <a:r>
              <a:rPr lang="en-US" dirty="0" smtClean="0">
                <a:latin typeface="Arial" pitchFamily="34" charset="0"/>
              </a:rPr>
              <a:t>other behavior change theories, including the Health Belief Model,</a:t>
            </a:r>
          </a:p>
          <a:p>
            <a:r>
              <a:rPr lang="en-US" dirty="0" smtClean="0">
                <a:latin typeface="Arial" pitchFamily="34" charset="0"/>
              </a:rPr>
              <a:t>"efficacy" theory, emotional influences, and interpersonal processes. The</a:t>
            </a:r>
          </a:p>
          <a:p>
            <a:r>
              <a:rPr lang="en-US" dirty="0" smtClean="0">
                <a:latin typeface="Arial" pitchFamily="34" charset="0"/>
              </a:rPr>
              <a:t>stages, as well as the hypothesized factors that influence the successful</a:t>
            </a:r>
          </a:p>
          <a:p>
            <a:r>
              <a:rPr lang="en-US" dirty="0" smtClean="0">
                <a:latin typeface="Arial" pitchFamily="34" charset="0"/>
              </a:rPr>
              <a:t>completion of each stage (please see attached diagram), are as follows</a:t>
            </a:r>
          </a:p>
          <a:p>
            <a:r>
              <a:rPr lang="en-US" dirty="0" smtClean="0">
                <a:latin typeface="Arial" pitchFamily="34" charset="0"/>
              </a:rPr>
              <a:t>(Catania, </a:t>
            </a:r>
            <a:r>
              <a:rPr lang="en-US" dirty="0" err="1" smtClean="0">
                <a:latin typeface="Arial" pitchFamily="34" charset="0"/>
              </a:rPr>
              <a:t>Kegeles</a:t>
            </a:r>
            <a:r>
              <a:rPr lang="en-US" dirty="0" smtClean="0">
                <a:latin typeface="Arial" pitchFamily="34" charset="0"/>
              </a:rPr>
              <a:t> and Coates, 1990):</a:t>
            </a:r>
          </a:p>
          <a:p>
            <a:endParaRPr lang="en-US" b="1" dirty="0" smtClean="0">
              <a:latin typeface="Arial" pitchFamily="34" charset="0"/>
            </a:endParaRPr>
          </a:p>
          <a:p>
            <a:r>
              <a:rPr lang="en-US" b="1" dirty="0" smtClean="0">
                <a:latin typeface="Arial" pitchFamily="34" charset="0"/>
              </a:rPr>
              <a:t>STAGE 1: Recognition and labeling of one's behavior as high risk</a:t>
            </a:r>
            <a:endParaRPr lang="en-US" dirty="0" smtClean="0">
              <a:latin typeface="Arial" pitchFamily="34" charset="0"/>
            </a:endParaRPr>
          </a:p>
          <a:p>
            <a:r>
              <a:rPr lang="en-US" b="1" i="1" dirty="0" smtClean="0">
                <a:latin typeface="Arial" pitchFamily="34" charset="0"/>
              </a:rPr>
              <a:t>Hypothesized Influences:</a:t>
            </a:r>
            <a:endParaRPr lang="en-US" dirty="0" smtClean="0">
              <a:latin typeface="Arial" pitchFamily="34" charset="0"/>
            </a:endParaRPr>
          </a:p>
          <a:p>
            <a:r>
              <a:rPr lang="en-US" dirty="0" smtClean="0">
                <a:latin typeface="Arial" pitchFamily="34" charset="0"/>
              </a:rPr>
              <a:t>l knowledge of sexual activities associated with HIV transmission;</a:t>
            </a:r>
          </a:p>
          <a:p>
            <a:r>
              <a:rPr lang="en-US" dirty="0" smtClean="0">
                <a:latin typeface="Arial" pitchFamily="34" charset="0"/>
              </a:rPr>
              <a:t>l believing that one is personally susceptible to contracting HIV;</a:t>
            </a:r>
          </a:p>
          <a:p>
            <a:r>
              <a:rPr lang="en-US" dirty="0" smtClean="0">
                <a:latin typeface="Arial" pitchFamily="34" charset="0"/>
              </a:rPr>
              <a:t>l believing that having AIDS is undesirable;</a:t>
            </a:r>
          </a:p>
          <a:p>
            <a:r>
              <a:rPr lang="en-US" dirty="0" smtClean="0">
                <a:latin typeface="Arial" pitchFamily="34" charset="0"/>
              </a:rPr>
              <a:t>l social norms and networking.</a:t>
            </a:r>
          </a:p>
          <a:p>
            <a:endParaRPr lang="en-US" b="1" dirty="0" smtClean="0">
              <a:latin typeface="Arial" pitchFamily="34" charset="0"/>
            </a:endParaRPr>
          </a:p>
          <a:p>
            <a:r>
              <a:rPr lang="en-US" b="1" dirty="0" smtClean="0">
                <a:latin typeface="Arial" pitchFamily="34" charset="0"/>
              </a:rPr>
              <a:t>STAGE 2: Making a commitment to reduce high-risk sexual contacts</a:t>
            </a:r>
            <a:endParaRPr lang="en-US" dirty="0" smtClean="0">
              <a:latin typeface="Arial" pitchFamily="34" charset="0"/>
            </a:endParaRPr>
          </a:p>
          <a:p>
            <a:r>
              <a:rPr lang="en-US" b="1" dirty="0" smtClean="0">
                <a:latin typeface="Arial" pitchFamily="34" charset="0"/>
              </a:rPr>
              <a:t>and to increase low-risk activities</a:t>
            </a:r>
            <a:endParaRPr lang="en-US" dirty="0" smtClean="0">
              <a:latin typeface="Arial" pitchFamily="34" charset="0"/>
            </a:endParaRPr>
          </a:p>
          <a:p>
            <a:r>
              <a:rPr lang="en-US" b="1" i="1" dirty="0" smtClean="0">
                <a:latin typeface="Arial" pitchFamily="34" charset="0"/>
              </a:rPr>
              <a:t>Hypothesized Influences:</a:t>
            </a:r>
            <a:endParaRPr lang="en-US" dirty="0" smtClean="0">
              <a:latin typeface="Arial" pitchFamily="34" charset="0"/>
            </a:endParaRPr>
          </a:p>
          <a:p>
            <a:r>
              <a:rPr lang="en-US" dirty="0" smtClean="0">
                <a:latin typeface="Arial" pitchFamily="34" charset="0"/>
              </a:rPr>
              <a:t>l cost and benefits;</a:t>
            </a:r>
          </a:p>
          <a:p>
            <a:r>
              <a:rPr lang="en-US" dirty="0" smtClean="0">
                <a:latin typeface="Arial" pitchFamily="34" charset="0"/>
              </a:rPr>
              <a:t>l enjoyment (e.g., will the changes affect my enjoyment of sex?);</a:t>
            </a:r>
          </a:p>
          <a:p>
            <a:r>
              <a:rPr lang="en-US" dirty="0" smtClean="0">
                <a:latin typeface="Arial" pitchFamily="34" charset="0"/>
              </a:rPr>
              <a:t>l response efficacy (e.g., will the changes successfully reduce my risk</a:t>
            </a:r>
          </a:p>
          <a:p>
            <a:r>
              <a:rPr lang="en-US" dirty="0" smtClean="0">
                <a:latin typeface="Arial" pitchFamily="34" charset="0"/>
              </a:rPr>
              <a:t>of HIV infection?);</a:t>
            </a:r>
          </a:p>
          <a:p>
            <a:r>
              <a:rPr lang="en-US" dirty="0" smtClean="0">
                <a:latin typeface="Arial" pitchFamily="34" charset="0"/>
              </a:rPr>
              <a:t>l self-efficacy;</a:t>
            </a:r>
          </a:p>
          <a:p>
            <a:r>
              <a:rPr lang="en-US" dirty="0" smtClean="0">
                <a:latin typeface="Arial" pitchFamily="34" charset="0"/>
              </a:rPr>
              <a:t>l knowledge of the health utility and </a:t>
            </a:r>
            <a:r>
              <a:rPr lang="en-US" dirty="0" err="1" smtClean="0">
                <a:latin typeface="Arial" pitchFamily="34" charset="0"/>
              </a:rPr>
              <a:t>enjoyability</a:t>
            </a:r>
            <a:r>
              <a:rPr lang="en-US" dirty="0" smtClean="0">
                <a:latin typeface="Arial" pitchFamily="34" charset="0"/>
              </a:rPr>
              <a:t> of a sexual practice,</a:t>
            </a:r>
          </a:p>
          <a:p>
            <a:r>
              <a:rPr lang="en-US" dirty="0" smtClean="0">
                <a:latin typeface="Arial" pitchFamily="34" charset="0"/>
              </a:rPr>
              <a:t>as well as social factors (group norms and social support), are</a:t>
            </a:r>
          </a:p>
          <a:p>
            <a:r>
              <a:rPr lang="en-US" dirty="0" smtClean="0">
                <a:latin typeface="Arial" pitchFamily="34" charset="0"/>
              </a:rPr>
              <a:t>believed to influence an individual's cost and benefit and </a:t>
            </a:r>
            <a:r>
              <a:rPr lang="en-US" dirty="0" err="1" smtClean="0">
                <a:latin typeface="Arial" pitchFamily="34" charset="0"/>
              </a:rPr>
              <a:t>selfefficacy</a:t>
            </a:r>
            <a:endParaRPr lang="en-US" dirty="0" smtClean="0">
              <a:latin typeface="Arial" pitchFamily="34" charset="0"/>
            </a:endParaRPr>
          </a:p>
          <a:p>
            <a:r>
              <a:rPr lang="en-US" dirty="0" smtClean="0">
                <a:latin typeface="Arial" pitchFamily="34" charset="0"/>
              </a:rPr>
              <a:t>beliefs.</a:t>
            </a:r>
          </a:p>
          <a:p>
            <a:r>
              <a:rPr lang="en-US" b="1" dirty="0" smtClean="0">
                <a:latin typeface="Arial" pitchFamily="34" charset="0"/>
              </a:rPr>
              <a:t>STAGE 3: Taking action. This stage is broken down into three phases:</a:t>
            </a:r>
            <a:endParaRPr lang="en-US" dirty="0" smtClean="0">
              <a:latin typeface="Arial" pitchFamily="34" charset="0"/>
            </a:endParaRPr>
          </a:p>
          <a:p>
            <a:r>
              <a:rPr lang="en-US" b="1" dirty="0" smtClean="0">
                <a:latin typeface="Arial" pitchFamily="34" charset="0"/>
              </a:rPr>
              <a:t>1) information seeking; 2) obtaining remedies; 3) enacting solutions.</a:t>
            </a:r>
            <a:endParaRPr lang="en-US" dirty="0" smtClean="0">
              <a:latin typeface="Arial" pitchFamily="34" charset="0"/>
            </a:endParaRPr>
          </a:p>
          <a:p>
            <a:r>
              <a:rPr lang="en-US" b="1" dirty="0" smtClean="0">
                <a:latin typeface="Arial" pitchFamily="34" charset="0"/>
              </a:rPr>
              <a:t>Depending on the individual, phases may occur concurrently or phases</a:t>
            </a:r>
            <a:endParaRPr lang="en-US" dirty="0" smtClean="0">
              <a:latin typeface="Arial" pitchFamily="34" charset="0"/>
            </a:endParaRPr>
          </a:p>
          <a:p>
            <a:r>
              <a:rPr lang="en-US" b="1" dirty="0" smtClean="0">
                <a:latin typeface="Arial" pitchFamily="34" charset="0"/>
              </a:rPr>
              <a:t>may be skipped.</a:t>
            </a:r>
            <a:endParaRPr lang="en-US" dirty="0" smtClean="0">
              <a:latin typeface="Arial" pitchFamily="34" charset="0"/>
            </a:endParaRPr>
          </a:p>
          <a:p>
            <a:r>
              <a:rPr lang="en-US" b="1" i="1" dirty="0" smtClean="0">
                <a:latin typeface="Arial" pitchFamily="34" charset="0"/>
              </a:rPr>
              <a:t>Hypothesized Influences:</a:t>
            </a:r>
            <a:endParaRPr lang="en-US" dirty="0" smtClean="0">
              <a:latin typeface="Arial" pitchFamily="34" charset="0"/>
            </a:endParaRPr>
          </a:p>
          <a:p>
            <a:r>
              <a:rPr lang="en-US" dirty="0" smtClean="0">
                <a:latin typeface="Arial" pitchFamily="34" charset="0"/>
              </a:rPr>
              <a:t>social networks and problem-solving choices (self-help, informal and formal help);</a:t>
            </a:r>
          </a:p>
          <a:p>
            <a:r>
              <a:rPr lang="en-US" dirty="0" smtClean="0">
                <a:latin typeface="Arial" pitchFamily="34" charset="0"/>
              </a:rPr>
              <a:t>l prior experiences with problems and solutions;</a:t>
            </a:r>
          </a:p>
          <a:p>
            <a:r>
              <a:rPr lang="en-US" dirty="0" smtClean="0">
                <a:latin typeface="Arial" pitchFamily="34" charset="0"/>
              </a:rPr>
              <a:t>l level of self-esteem;</a:t>
            </a:r>
          </a:p>
          <a:p>
            <a:r>
              <a:rPr lang="en-US" dirty="0" smtClean="0">
                <a:latin typeface="Arial" pitchFamily="34" charset="0"/>
              </a:rPr>
              <a:t>l resource requirements of acquiring help;</a:t>
            </a:r>
          </a:p>
          <a:p>
            <a:r>
              <a:rPr lang="en-US" dirty="0" smtClean="0">
                <a:latin typeface="Arial" pitchFamily="34" charset="0"/>
              </a:rPr>
              <a:t>l ability to communicate verbally with sexual partner;</a:t>
            </a:r>
          </a:p>
          <a:p>
            <a:r>
              <a:rPr lang="en-US" dirty="0" smtClean="0">
                <a:latin typeface="Arial" pitchFamily="34" charset="0"/>
              </a:rPr>
              <a:t>l sexual partner's beliefs and behaviors.</a:t>
            </a:r>
          </a:p>
          <a:p>
            <a:r>
              <a:rPr lang="en-US" dirty="0" smtClean="0">
                <a:latin typeface="Arial" pitchFamily="34" charset="0"/>
              </a:rPr>
              <a:t>In addition to the stages and influences listed above, the authors of the</a:t>
            </a:r>
          </a:p>
          <a:p>
            <a:r>
              <a:rPr lang="en-US" dirty="0" smtClean="0">
                <a:latin typeface="Arial" pitchFamily="34" charset="0"/>
              </a:rPr>
              <a:t>ARRM (Catania et al., 1990) identified other internal and external factors</a:t>
            </a:r>
          </a:p>
          <a:p>
            <a:r>
              <a:rPr lang="en-US" dirty="0" smtClean="0">
                <a:latin typeface="Arial" pitchFamily="34" charset="0"/>
              </a:rPr>
              <a:t>that may motivate individual movement across stages. For instance,</a:t>
            </a:r>
          </a:p>
          <a:p>
            <a:r>
              <a:rPr lang="en-US" dirty="0" smtClean="0">
                <a:latin typeface="Arial" pitchFamily="34" charset="0"/>
              </a:rPr>
              <a:t>aversive emotional states (e.g., high levels of distress over HIV/AIDS or</a:t>
            </a:r>
          </a:p>
          <a:p>
            <a:r>
              <a:rPr lang="en-US" dirty="0" smtClean="0">
                <a:latin typeface="Arial" pitchFamily="34" charset="0"/>
              </a:rPr>
              <a:t>alcohol and drug use that blunt emotional states) may facilitate or hinder</a:t>
            </a:r>
          </a:p>
          <a:p>
            <a:r>
              <a:rPr lang="en-US" dirty="0" smtClean="0">
                <a:latin typeface="Arial" pitchFamily="34" charset="0"/>
              </a:rPr>
              <a:t>the labeling of one's behaviors. External motivators, such as public</a:t>
            </a:r>
          </a:p>
          <a:p>
            <a:r>
              <a:rPr lang="en-US" dirty="0" smtClean="0">
                <a:latin typeface="Arial" pitchFamily="34" charset="0"/>
              </a:rPr>
              <a:t>education campaigns, an image of a person dying from AIDS, or informal</a:t>
            </a:r>
          </a:p>
          <a:p>
            <a:r>
              <a:rPr lang="en-US" dirty="0" smtClean="0">
                <a:latin typeface="Arial" pitchFamily="34" charset="0"/>
              </a:rPr>
              <a:t>support groups, may also cause people to examine and potentially change</a:t>
            </a:r>
          </a:p>
          <a:p>
            <a:r>
              <a:rPr lang="en-US" dirty="0" smtClean="0">
                <a:latin typeface="Arial" pitchFamily="34" charset="0"/>
              </a:rPr>
              <a:t>their sexual activities.</a:t>
            </a:r>
          </a:p>
          <a:p>
            <a:r>
              <a:rPr lang="en-US" dirty="0" smtClean="0">
                <a:latin typeface="Arial" pitchFamily="34" charset="0"/>
              </a:rPr>
              <a:t>To date, ARRM studies in the United States have examined a variety of</a:t>
            </a:r>
          </a:p>
          <a:p>
            <a:r>
              <a:rPr lang="en-US" dirty="0" smtClean="0">
                <a:latin typeface="Arial" pitchFamily="34" charset="0"/>
              </a:rPr>
              <a:t>populations, including people attending HIV testing clinics, gay and</a:t>
            </a:r>
          </a:p>
          <a:p>
            <a:r>
              <a:rPr lang="en-US" dirty="0" smtClean="0">
                <a:latin typeface="Arial" pitchFamily="34" charset="0"/>
              </a:rPr>
              <a:t>bisexual men, unmarried white, black and </a:t>
            </a:r>
            <a:r>
              <a:rPr lang="en-US" dirty="0" err="1" smtClean="0">
                <a:latin typeface="Arial" pitchFamily="34" charset="0"/>
              </a:rPr>
              <a:t>hispanic</a:t>
            </a:r>
            <a:r>
              <a:rPr lang="en-US" dirty="0" smtClean="0">
                <a:latin typeface="Arial" pitchFamily="34" charset="0"/>
              </a:rPr>
              <a:t> heterosexuals, and</a:t>
            </a:r>
          </a:p>
          <a:p>
            <a:r>
              <a:rPr lang="en-US" dirty="0" smtClean="0">
                <a:latin typeface="Arial" pitchFamily="34" charset="0"/>
              </a:rPr>
              <a:t>adolescent females attending family planning centers. (These are</a:t>
            </a:r>
          </a:p>
          <a:p>
            <a:r>
              <a:rPr lang="en-US" dirty="0" smtClean="0">
                <a:latin typeface="Arial" pitchFamily="34" charset="0"/>
              </a:rPr>
              <a:t>unpublished studies conducted by the Center for AIDS Prevention as</a:t>
            </a:r>
          </a:p>
          <a:p>
            <a:r>
              <a:rPr lang="en-US" dirty="0" smtClean="0">
                <a:latin typeface="Arial" pitchFamily="34" charset="0"/>
              </a:rPr>
              <a:t>described in Catania et al., 1990.) Results from a published study revealed</a:t>
            </a:r>
          </a:p>
          <a:p>
            <a:r>
              <a:rPr lang="en-US" dirty="0" smtClean="0">
                <a:latin typeface="Arial" pitchFamily="34" charset="0"/>
              </a:rPr>
              <a:t>how difficult it was for urban and rural women in Zaire to label their</a:t>
            </a:r>
          </a:p>
          <a:p>
            <a:r>
              <a:rPr lang="en-US" dirty="0" smtClean="0">
                <a:latin typeface="Arial" pitchFamily="34" charset="0"/>
              </a:rPr>
              <a:t>behavior as problematic: only one-third of the study participants felt</a:t>
            </a:r>
          </a:p>
          <a:p>
            <a:r>
              <a:rPr lang="en-US" dirty="0" smtClean="0">
                <a:latin typeface="Arial" pitchFamily="34" charset="0"/>
              </a:rPr>
              <a:t>personally at risk for contracting HIV/AIDS (Bertrand, Brown, </a:t>
            </a:r>
            <a:r>
              <a:rPr lang="en-US" dirty="0" err="1" smtClean="0">
                <a:latin typeface="Arial" pitchFamily="34" charset="0"/>
              </a:rPr>
              <a:t>Kinzonzi</a:t>
            </a:r>
            <a:r>
              <a:rPr lang="en-US" dirty="0" smtClean="0">
                <a:latin typeface="Arial" pitchFamily="34" charset="0"/>
              </a:rPr>
              <a:t>,</a:t>
            </a:r>
          </a:p>
          <a:p>
            <a:r>
              <a:rPr lang="en-US" dirty="0" err="1" smtClean="0">
                <a:latin typeface="Arial" pitchFamily="34" charset="0"/>
              </a:rPr>
              <a:t>Mansilu</a:t>
            </a:r>
            <a:r>
              <a:rPr lang="en-US" dirty="0" smtClean="0">
                <a:latin typeface="Arial" pitchFamily="34" charset="0"/>
              </a:rPr>
              <a:t> and </a:t>
            </a:r>
            <a:r>
              <a:rPr lang="en-US" dirty="0" err="1" smtClean="0">
                <a:latin typeface="Arial" pitchFamily="34" charset="0"/>
              </a:rPr>
              <a:t>Djunghu</a:t>
            </a:r>
            <a:r>
              <a:rPr lang="en-US" dirty="0" smtClean="0">
                <a:latin typeface="Arial" pitchFamily="34" charset="0"/>
              </a:rPr>
              <a:t>, 1992). Other research has expanded the ARRM to</a:t>
            </a:r>
          </a:p>
          <a:p>
            <a:r>
              <a:rPr lang="en-US" dirty="0" smtClean="0">
                <a:latin typeface="Arial" pitchFamily="34" charset="0"/>
              </a:rPr>
              <a:t>examine the behaviors of injecting drug users, as well as the protective</a:t>
            </a:r>
          </a:p>
          <a:p>
            <a:r>
              <a:rPr lang="en-US" dirty="0" smtClean="0">
                <a:latin typeface="Arial" pitchFamily="34" charset="0"/>
              </a:rPr>
              <a:t>behaviors of women who are already infected with HIV (</a:t>
            </a:r>
            <a:r>
              <a:rPr lang="en-US" dirty="0" err="1" smtClean="0">
                <a:latin typeface="Arial" pitchFamily="34" charset="0"/>
              </a:rPr>
              <a:t>Malow</a:t>
            </a:r>
            <a:r>
              <a:rPr lang="en-US" dirty="0" smtClean="0">
                <a:latin typeface="Arial" pitchFamily="34" charset="0"/>
              </a:rPr>
              <a:t>, Corrigan,</a:t>
            </a:r>
          </a:p>
          <a:p>
            <a:r>
              <a:rPr lang="en-US" dirty="0" smtClean="0">
                <a:latin typeface="Arial" pitchFamily="34" charset="0"/>
              </a:rPr>
              <a:t>Cunningham, West and Pena, 1993; Kline and </a:t>
            </a:r>
            <a:r>
              <a:rPr lang="en-US" dirty="0" err="1" smtClean="0">
                <a:latin typeface="Arial" pitchFamily="34" charset="0"/>
              </a:rPr>
              <a:t>VanLandingham</a:t>
            </a:r>
            <a:r>
              <a:rPr lang="en-US" dirty="0" smtClean="0">
                <a:latin typeface="Arial" pitchFamily="34" charset="0"/>
              </a:rPr>
              <a:t>, 1994).</a:t>
            </a:r>
          </a:p>
          <a:p>
            <a:r>
              <a:rPr lang="en-US" b="1" dirty="0" smtClean="0">
                <a:latin typeface="Arial" pitchFamily="34" charset="0"/>
              </a:rPr>
              <a:t>Limitations:</a:t>
            </a:r>
            <a:endParaRPr lang="en-US" dirty="0" smtClean="0">
              <a:latin typeface="Arial" pitchFamily="34" charset="0"/>
            </a:endParaRPr>
          </a:p>
          <a:p>
            <a:r>
              <a:rPr lang="en-US" dirty="0" smtClean="0">
                <a:latin typeface="Arial" pitchFamily="34" charset="0"/>
              </a:rPr>
              <a:t>A general limitation of the ARRM model is its focus on the individual. For</a:t>
            </a:r>
          </a:p>
          <a:p>
            <a:r>
              <a:rPr lang="en-US" dirty="0" smtClean="0">
                <a:latin typeface="Arial" pitchFamily="34" charset="0"/>
              </a:rPr>
              <a:t>instance, many women in an ARRM-based study in Kampala, Uganda, felt</a:t>
            </a:r>
          </a:p>
          <a:p>
            <a:r>
              <a:rPr lang="en-US" dirty="0" smtClean="0">
                <a:latin typeface="Arial" pitchFamily="34" charset="0"/>
              </a:rPr>
              <a:t>at risk for HIV, not due to their own behavior but because of the behaviors</a:t>
            </a:r>
          </a:p>
          <a:p>
            <a:r>
              <a:rPr lang="en-US" dirty="0" smtClean="0">
                <a:latin typeface="Arial" pitchFamily="34" charset="0"/>
              </a:rPr>
              <a:t>of their sexual partners -- an issue the women reported was outside of their</a:t>
            </a:r>
          </a:p>
          <a:p>
            <a:r>
              <a:rPr lang="en-US" dirty="0" smtClean="0">
                <a:latin typeface="Arial" pitchFamily="34" charset="0"/>
              </a:rPr>
              <a:t>control (McGrath et al., 1993). As a result, the researchers suggested that</a:t>
            </a:r>
          </a:p>
          <a:p>
            <a:r>
              <a:rPr lang="en-US" dirty="0" smtClean="0">
                <a:latin typeface="Arial" pitchFamily="34" charset="0"/>
              </a:rPr>
              <a:t>the ARRM take into greater consideration the </a:t>
            </a:r>
            <a:r>
              <a:rPr lang="en-US" dirty="0" err="1" smtClean="0">
                <a:latin typeface="Arial" pitchFamily="34" charset="0"/>
              </a:rPr>
              <a:t>sociocultural</a:t>
            </a:r>
            <a:r>
              <a:rPr lang="en-US" dirty="0" smtClean="0">
                <a:latin typeface="Arial" pitchFamily="34" charset="0"/>
              </a:rPr>
              <a:t> issues that</a:t>
            </a:r>
          </a:p>
          <a:p>
            <a:r>
              <a:rPr lang="en-US" dirty="0" smtClean="0">
                <a:latin typeface="Arial" pitchFamily="34" charset="0"/>
              </a:rPr>
              <a:t>influence, and may limit, an individual's behavior choices and ability to</a:t>
            </a:r>
          </a:p>
          <a:p>
            <a:r>
              <a:rPr lang="en-US" dirty="0" smtClean="0">
                <a:latin typeface="Arial" pitchFamily="34" charset="0"/>
              </a:rPr>
              <a:t>take action.</a:t>
            </a:r>
          </a:p>
        </p:txBody>
      </p:sp>
      <p:sp>
        <p:nvSpPr>
          <p:cNvPr id="87044" name="عنصر نائب لرقم الشريحة 3"/>
          <p:cNvSpPr>
            <a:spLocks noGrp="1"/>
          </p:cNvSpPr>
          <p:nvPr>
            <p:ph type="sldNum" sz="quarter" idx="5"/>
          </p:nvPr>
        </p:nvSpPr>
        <p:spPr>
          <a:noFill/>
        </p:spPr>
        <p:txBody>
          <a:bodyPr/>
          <a:lstStyle/>
          <a:p>
            <a:fld id="{8CE02A4D-2751-476E-BA31-EAA9E0F5C7A1}" type="slidenum">
              <a:rPr lang="en-GB" smtClean="0">
                <a:latin typeface="Arial" pitchFamily="34" charset="0"/>
              </a:rPr>
              <a:pPr/>
              <a:t>50</a:t>
            </a:fld>
            <a:endParaRPr lang="en-GB"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عنصر نائب لصورة الشريحة 1"/>
          <p:cNvSpPr>
            <a:spLocks noGrp="1" noRot="1" noChangeAspect="1" noTextEdit="1"/>
          </p:cNvSpPr>
          <p:nvPr>
            <p:ph type="sldImg"/>
          </p:nvPr>
        </p:nvSpPr>
        <p:spPr>
          <a:ln/>
        </p:spPr>
      </p:sp>
      <p:sp>
        <p:nvSpPr>
          <p:cNvPr id="3" name="عنصر نائب للملاحظات 2"/>
          <p:cNvSpPr>
            <a:spLocks noGrp="1"/>
          </p:cNvSpPr>
          <p:nvPr>
            <p:ph type="body" idx="1"/>
          </p:nvPr>
        </p:nvSpPr>
        <p:spPr/>
        <p:txBody>
          <a:bodyPr>
            <a:normAutofit lnSpcReduction="10000"/>
          </a:bodyPr>
          <a:lstStyle/>
          <a:p>
            <a:pPr>
              <a:defRPr/>
            </a:pPr>
            <a:endParaRPr lang="en-US" dirty="0" smtClean="0"/>
          </a:p>
        </p:txBody>
      </p:sp>
      <p:sp>
        <p:nvSpPr>
          <p:cNvPr id="86020" name="عنصر نائب لرقم الشريحة 3"/>
          <p:cNvSpPr>
            <a:spLocks noGrp="1"/>
          </p:cNvSpPr>
          <p:nvPr>
            <p:ph type="sldNum" sz="quarter" idx="5"/>
          </p:nvPr>
        </p:nvSpPr>
        <p:spPr>
          <a:noFill/>
        </p:spPr>
        <p:txBody>
          <a:bodyPr/>
          <a:lstStyle/>
          <a:p>
            <a:fld id="{266F6867-F18B-4021-9EE7-54E76C8E26BC}" type="slidenum">
              <a:rPr lang="en-GB" smtClean="0">
                <a:latin typeface="Arial" pitchFamily="34" charset="0"/>
              </a:rPr>
              <a:pPr/>
              <a:t>52</a:t>
            </a:fld>
            <a:endParaRPr lang="en-GB"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عنصر نائب لصورة الشريحة 1"/>
          <p:cNvSpPr>
            <a:spLocks noGrp="1" noRot="1" noChangeAspect="1" noTextEdit="1"/>
          </p:cNvSpPr>
          <p:nvPr>
            <p:ph type="sldImg"/>
          </p:nvPr>
        </p:nvSpPr>
        <p:spPr>
          <a:ln/>
        </p:spPr>
      </p:sp>
      <p:sp>
        <p:nvSpPr>
          <p:cNvPr id="3" name="عنصر نائب للملاحظات 2"/>
          <p:cNvSpPr>
            <a:spLocks noGrp="1"/>
          </p:cNvSpPr>
          <p:nvPr>
            <p:ph type="body" idx="1"/>
          </p:nvPr>
        </p:nvSpPr>
        <p:spPr/>
        <p:txBody>
          <a:bodyPr>
            <a:normAutofit fontScale="32500" lnSpcReduction="20000"/>
          </a:bodyPr>
          <a:lstStyle/>
          <a:p>
            <a:pPr algn="ctr">
              <a:defRPr/>
            </a:pPr>
            <a:r>
              <a:rPr lang="en-US" dirty="0" smtClean="0"/>
              <a:t>Matching (may be )</a:t>
            </a:r>
            <a:endParaRPr lang="en-US" dirty="0"/>
          </a:p>
        </p:txBody>
      </p:sp>
      <p:sp>
        <p:nvSpPr>
          <p:cNvPr id="89092" name="عنصر نائب لرقم الشريحة 3"/>
          <p:cNvSpPr>
            <a:spLocks noGrp="1"/>
          </p:cNvSpPr>
          <p:nvPr>
            <p:ph type="sldNum" sz="quarter" idx="5"/>
          </p:nvPr>
        </p:nvSpPr>
        <p:spPr>
          <a:noFill/>
        </p:spPr>
        <p:txBody>
          <a:bodyPr/>
          <a:lstStyle/>
          <a:p>
            <a:fld id="{EFEF65A6-8D2F-4952-962C-936FC7F07577}" type="slidenum">
              <a:rPr lang="en-GB" smtClean="0">
                <a:latin typeface="Arial" pitchFamily="34" charset="0"/>
              </a:rPr>
              <a:pPr/>
              <a:t>54</a:t>
            </a:fld>
            <a:endParaRPr lang="en-GB"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عنصر نائب لصورة الشريحة 1"/>
          <p:cNvSpPr>
            <a:spLocks noGrp="1" noRot="1" noChangeAspect="1" noTextEdit="1"/>
          </p:cNvSpPr>
          <p:nvPr>
            <p:ph type="sldImg"/>
          </p:nvPr>
        </p:nvSpPr>
        <p:spPr>
          <a:ln/>
        </p:spPr>
      </p:sp>
      <p:sp>
        <p:nvSpPr>
          <p:cNvPr id="3" name="عنصر نائب للملاحظات 2"/>
          <p:cNvSpPr>
            <a:spLocks noGrp="1"/>
          </p:cNvSpPr>
          <p:nvPr>
            <p:ph type="body" idx="1"/>
          </p:nvPr>
        </p:nvSpPr>
        <p:spPr/>
        <p:txBody>
          <a:bodyPr>
            <a:normAutofit fontScale="32500" lnSpcReduction="20000"/>
          </a:bodyPr>
          <a:lstStyle/>
          <a:p>
            <a:pPr algn="ctr">
              <a:defRPr/>
            </a:pPr>
            <a:endParaRPr lang="en-US" dirty="0"/>
          </a:p>
        </p:txBody>
      </p:sp>
      <p:sp>
        <p:nvSpPr>
          <p:cNvPr id="89092" name="عنصر نائب لرقم الشريحة 3"/>
          <p:cNvSpPr>
            <a:spLocks noGrp="1"/>
          </p:cNvSpPr>
          <p:nvPr>
            <p:ph type="sldNum" sz="quarter" idx="5"/>
          </p:nvPr>
        </p:nvSpPr>
        <p:spPr>
          <a:noFill/>
        </p:spPr>
        <p:txBody>
          <a:bodyPr/>
          <a:lstStyle/>
          <a:p>
            <a:fld id="{EFEF65A6-8D2F-4952-962C-936FC7F07577}" type="slidenum">
              <a:rPr lang="en-GB" smtClean="0">
                <a:latin typeface="Arial" pitchFamily="34" charset="0"/>
              </a:rPr>
              <a:pPr/>
              <a:t>55</a:t>
            </a:fld>
            <a:endParaRPr lang="en-GB"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Draw plus T\F  -</a:t>
            </a:r>
            <a:r>
              <a:rPr lang="en-US" baseline="0" dirty="0" smtClean="0"/>
              <a:t> Use System Model of Human Behavior to </a:t>
            </a:r>
            <a:r>
              <a:rPr lang="en-US" b="1" baseline="0" dirty="0" smtClean="0"/>
              <a:t>Redraw Your Self CNHB Systems Model showing place of </a:t>
            </a:r>
            <a:r>
              <a:rPr lang="en-US" b="1" i="1" baseline="0" dirty="0" smtClean="0"/>
              <a:t>cognitive, Affect, Spirit plus Moral  </a:t>
            </a:r>
          </a:p>
          <a:p>
            <a:pPr algn="ctr"/>
            <a:r>
              <a:rPr lang="en-US" b="1" baseline="0" dirty="0" smtClean="0"/>
              <a:t>In Systems Model of Human </a:t>
            </a:r>
            <a:r>
              <a:rPr lang="en-US" b="1" baseline="0" dirty="0" err="1" smtClean="0"/>
              <a:t>Behaviour</a:t>
            </a:r>
            <a:r>
              <a:rPr lang="en-US" b="1" baseline="0" dirty="0" smtClean="0"/>
              <a:t>, </a:t>
            </a:r>
            <a:endParaRPr lang="ar-SA" b="1" dirty="0"/>
          </a:p>
        </p:txBody>
      </p:sp>
      <p:sp>
        <p:nvSpPr>
          <p:cNvPr id="4" name="عنصر نائب لرقم الشريحة 3"/>
          <p:cNvSpPr>
            <a:spLocks noGrp="1"/>
          </p:cNvSpPr>
          <p:nvPr>
            <p:ph type="sldNum" sz="quarter" idx="10"/>
          </p:nvPr>
        </p:nvSpPr>
        <p:spPr/>
        <p:txBody>
          <a:bodyPr/>
          <a:lstStyle/>
          <a:p>
            <a:pPr>
              <a:defRPr/>
            </a:pPr>
            <a:fld id="{48E58897-02ED-448A-9A74-5A0B65E346F9}" type="slidenum">
              <a:rPr lang="en-GB" smtClean="0"/>
              <a:pPr>
                <a:defRPr/>
              </a:pPr>
              <a:t>56</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عنصر نائب لصورة الشريحة 1"/>
          <p:cNvSpPr>
            <a:spLocks noGrp="1" noRot="1" noChangeAspect="1" noTextEdit="1"/>
          </p:cNvSpPr>
          <p:nvPr>
            <p:ph type="sldImg"/>
          </p:nvPr>
        </p:nvSpPr>
        <p:spPr>
          <a:ln/>
        </p:spPr>
      </p:sp>
      <p:sp>
        <p:nvSpPr>
          <p:cNvPr id="72707" name="عنصر نائب للملاحظات 2"/>
          <p:cNvSpPr>
            <a:spLocks noGrp="1"/>
          </p:cNvSpPr>
          <p:nvPr>
            <p:ph type="body" idx="1"/>
          </p:nvPr>
        </p:nvSpPr>
        <p:spPr>
          <a:noFill/>
          <a:ln/>
        </p:spPr>
        <p:txBody>
          <a:bodyPr/>
          <a:lstStyle/>
          <a:p>
            <a:r>
              <a:rPr lang="en-US" i="1" smtClean="0">
                <a:latin typeface="Times New Roman" pitchFamily="18" charset="0"/>
                <a:cs typeface="Times New Roman" pitchFamily="18" charset="0"/>
              </a:rPr>
              <a:t>Health Behavioral Changes People Reaction Resistance and Motivation </a:t>
            </a:r>
          </a:p>
          <a:p>
            <a:endParaRPr lang="ar-SA" smtClean="0">
              <a:latin typeface="Arial" pitchFamily="34" charset="0"/>
            </a:endParaRPr>
          </a:p>
        </p:txBody>
      </p:sp>
      <p:sp>
        <p:nvSpPr>
          <p:cNvPr id="72708" name="عنصر نائب لرقم الشريحة 3"/>
          <p:cNvSpPr>
            <a:spLocks noGrp="1"/>
          </p:cNvSpPr>
          <p:nvPr>
            <p:ph type="sldNum" sz="quarter" idx="5"/>
          </p:nvPr>
        </p:nvSpPr>
        <p:spPr>
          <a:noFill/>
        </p:spPr>
        <p:txBody>
          <a:bodyPr/>
          <a:lstStyle/>
          <a:p>
            <a:fld id="{2A2A6FC2-440D-40FE-8668-38F58AB3B870}" type="slidenum">
              <a:rPr lang="en-GB" smtClean="0">
                <a:latin typeface="Arial" pitchFamily="34" charset="0"/>
              </a:rPr>
              <a:pPr/>
              <a:t>5</a:t>
            </a:fld>
            <a:endParaRPr lang="en-GB"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p:spPr>
        <p:txBody>
          <a:bodyPr/>
          <a:lstStyle/>
          <a:p>
            <a:endParaRPr lang="en-US"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عنصر نائب لصورة الشريحة 1"/>
          <p:cNvSpPr>
            <a:spLocks noGrp="1" noRot="1" noChangeAspect="1" noTextEdit="1"/>
          </p:cNvSpPr>
          <p:nvPr>
            <p:ph type="sldImg"/>
          </p:nvPr>
        </p:nvSpPr>
        <p:spPr>
          <a:ln/>
        </p:spPr>
      </p:sp>
      <p:sp>
        <p:nvSpPr>
          <p:cNvPr id="3" name="عنصر نائب للملاحظات 2"/>
          <p:cNvSpPr>
            <a:spLocks noGrp="1"/>
          </p:cNvSpPr>
          <p:nvPr>
            <p:ph type="body" idx="1"/>
          </p:nvPr>
        </p:nvSpPr>
        <p:spPr/>
        <p:txBody>
          <a:bodyPr>
            <a:normAutofit fontScale="40000" lnSpcReduction="20000"/>
          </a:bodyPr>
          <a:lstStyle/>
          <a:p>
            <a:pPr>
              <a:defRPr/>
            </a:pPr>
            <a:r>
              <a:rPr lang="en-US" dirty="0" smtClean="0"/>
              <a:t>I recently received a question from a female friend regarding one of her male friends. She was unsure how to delicately approach him as she was concerned about his weight. She stated that he is 5’9” and only weighted 95 lbs. If this is true, he has a body mass index of 14. Any body mass index under 18 is considered significantly underweight, so he is SERIOUSLY underweight. Someone his size should weigh, at a minimum, 125 lbs. to about 160. Additionally he seems to demonstrate additional addictive behaviors. Many only associate anorexia with females. However, this condition affects males as well.</a:t>
            </a:r>
          </a:p>
          <a:p>
            <a:pPr>
              <a:defRPr/>
            </a:pPr>
            <a:r>
              <a:rPr lang="en-US" dirty="0" smtClean="0"/>
              <a:t>Here are some of the questions I would like to ask him and discuss with him, but I do not have the right to diagnose him. Regardless, we as a community should discuss how to work with our friends who have dietary challenges. If I was speaking to my friend I would have an informal discussion such as this:</a:t>
            </a:r>
          </a:p>
          <a:p>
            <a:pPr>
              <a:defRPr/>
            </a:pPr>
            <a:r>
              <a:rPr lang="en-US" dirty="0" smtClean="0"/>
              <a:t>Does he work out, or does he just live off alcohol, caffeine and smokes as you suggested? The reason I am asking is because anorexia, which he may very well have, is not limited to just females. More and more men are suffering from this as well. I can’t diagnose it but either he is anorexic or he has a SERIOUS physical illness (or unknown drug addiction) and should seek medical attention. Either way he is starving his body and alcohol and caffeine are just empty calories. </a:t>
            </a:r>
          </a:p>
          <a:p>
            <a:pPr>
              <a:defRPr/>
            </a:pPr>
            <a:r>
              <a:rPr lang="en-US" dirty="0" smtClean="0"/>
              <a:t>Anorexic individuals very often have control issues. Perhaps there are things going on in his life that he feels he cannot control, such as his job, finances, relationships etc. When this happens people often look to things they can control, such as the food they eat. Another associated condition is called body </a:t>
            </a:r>
            <a:r>
              <a:rPr lang="en-US" dirty="0" err="1" smtClean="0"/>
              <a:t>dysmorphia</a:t>
            </a:r>
            <a:r>
              <a:rPr lang="en-US" dirty="0" smtClean="0"/>
              <a:t>. This condition occurs and is very often associated with anorexia or eating disorders, when a person looks in the mirror and what they see looking back at them is not reflective of reality. He may look in the mirror and think he looks just great while the rest of us see that his is significantly underweight. Also, there could be issues of low self-esteem, need for acceptance, and he finds that not eating allows him to control these emotions.</a:t>
            </a:r>
          </a:p>
          <a:p>
            <a:pPr>
              <a:defRPr/>
            </a:pPr>
            <a:r>
              <a:rPr lang="en-US" dirty="0" smtClean="0"/>
              <a:t>him to control these emotions.</a:t>
            </a:r>
          </a:p>
          <a:p>
            <a:pPr>
              <a:defRPr/>
            </a:pPr>
            <a:r>
              <a:rPr lang="en-US" dirty="0" smtClean="0"/>
              <a:t>So, what can you do to help change his behavior is the big question. The best choice would be for him to go to a physician and let that person explain the severity of his low weight and how it severely impacts how his organs function and his overall health. But, you can’t force someone to go to a physician. There is a chance that if you start directing him on how to eat that he may retaliate and ignore you, or just eat less because of his fragile emotions. Once he feels that he is on the defensive it is less likely he will listen to you. Try really hard not to be judgmental about his negative eating behavior, but express your concern that you never really see him eating. Make sure he knows that you are concerned about his welfare and that you care for his health. One thing that could help would be to invite him to situations that have food or where there is public eating going on. Encouraging him to eat in front of others hopefully will make him more comfortable with the process. If he likes to drink (which I am not encouraging) then bring him to a happy hour that has a buffet and maybe make up a small plate for him and others so as not to be conspicuous.</a:t>
            </a:r>
          </a:p>
          <a:p>
            <a:pPr>
              <a:defRPr/>
            </a:pPr>
            <a:r>
              <a:rPr lang="en-US" dirty="0" smtClean="0"/>
              <a:t>Clinically speaking, you want to encourage your friend to be interested in and intrigued by why he is not eating enough. Perhaps ask him if there are things going on in his life that are stressing him out (thereby causing the lack of eating) and be an open ear for him. You do not have to make him feel that he needs to be heavy, just normal. Try and encourage him to snack throughout the day. He may not be ready to sit down for a steak dinner at this moment, but small snacks will help him to not feel that he is overindulging. </a:t>
            </a:r>
          </a:p>
          <a:p>
            <a:pPr>
              <a:defRPr/>
            </a:pPr>
            <a:r>
              <a:rPr lang="en-US" dirty="0" smtClean="0"/>
              <a:t>The best recommendation that I would give my friend would be to seek out qualified medical and psychological assistance, but often individuals without a lot of support systems are not open to this type of advice. And, as the person of concern is a male, he may be reluctant to the option that he has an eating disorder. Getting information and finding the right help is important. But, being a good friend and keeping an eye out for those who need assistance is the best thing a person can do. We must break the stigma that eating disorders are only for females.</a:t>
            </a:r>
          </a:p>
          <a:p>
            <a:pPr>
              <a:defRPr/>
            </a:pPr>
            <a:r>
              <a:rPr lang="en-US" dirty="0" smtClean="0">
                <a:hlinkClick r:id="rId3" action="ppaction://hlinkfile"/>
              </a:rPr>
              <a:t>Dr. Lisa Samuel</a:t>
            </a:r>
            <a:r>
              <a:rPr lang="en-US" dirty="0" smtClean="0"/>
              <a:t> | </a:t>
            </a:r>
            <a:r>
              <a:rPr lang="en-US" dirty="0" smtClean="0">
                <a:hlinkClick r:id="rId4" action="ppaction://hlinkfile"/>
              </a:rPr>
              <a:t>Post a Comment</a:t>
            </a:r>
            <a:r>
              <a:rPr lang="en-US" dirty="0" smtClean="0"/>
              <a:t> | Share Article </a:t>
            </a:r>
          </a:p>
          <a:p>
            <a:pPr>
              <a:defRPr/>
            </a:pPr>
            <a:r>
              <a:rPr lang="en-US" dirty="0" smtClean="0"/>
              <a:t>Thursday</a:t>
            </a:r>
          </a:p>
          <a:p>
            <a:pPr>
              <a:defRPr/>
            </a:pPr>
            <a:r>
              <a:rPr lang="en-US" dirty="0" smtClean="0"/>
              <a:t>Jan202011</a:t>
            </a:r>
          </a:p>
          <a:p>
            <a:pPr>
              <a:defRPr/>
            </a:pPr>
            <a:r>
              <a:rPr lang="en-US" b="1" dirty="0" smtClean="0">
                <a:hlinkClick r:id="rId5" action="ppaction://hlinkfile"/>
              </a:rPr>
              <a:t>How much will it take to get you to just try one bite???</a:t>
            </a:r>
            <a:endParaRPr lang="en-US" b="1" dirty="0" smtClean="0"/>
          </a:p>
          <a:p>
            <a:pPr>
              <a:defRPr/>
            </a:pPr>
            <a:r>
              <a:rPr lang="en-US" dirty="0" smtClean="0"/>
              <a:t>Ah yes, the age old drama of trying to get your kids to eat their vegetables. My oldest son (10) will eat his vegetables on a regular basis because, basically, I do not give him a choice. If he does not like something specific, such as </a:t>
            </a:r>
            <a:r>
              <a:rPr lang="en-US" dirty="0" err="1" smtClean="0"/>
              <a:t>brussel</a:t>
            </a:r>
            <a:r>
              <a:rPr lang="en-US" dirty="0" smtClean="0"/>
              <a:t> sprouts, I do not force him to eat them. But I promote the importance of eating vegetables on a regular basis and he does understand this. My youngest son (2 ½) is a completely different story. He instinctively knows when something is a vegetable or has vegetables in it. It is almost like he has internal radar for healthy food and immediately turns his head so far away from the food that I expect him to turn into the girl from the Exorcist and do a full head swing. Visualize it. So, how do I make a 2 year old eat? Should I bribe him or reward him when he eats his carrots? </a:t>
            </a:r>
          </a:p>
          <a:p>
            <a:pPr>
              <a:defRPr/>
            </a:pPr>
            <a:r>
              <a:rPr lang="en-US" dirty="0" smtClean="0"/>
              <a:t>My fear has been that bribery or rewards could psychologically damage him in the long run. Perhaps I would set a standard of behavior where I would have to reward him to take a shower when he is 15. That would not be acceptable. Many experts recommend the best choice is repeated exposure to a food, perhaps as many as 10 to 15 times before a child will consume a new food (</a:t>
            </a:r>
            <a:r>
              <a:rPr lang="en-US" dirty="0" err="1" smtClean="0"/>
              <a:t>Drotz</a:t>
            </a:r>
            <a:r>
              <a:rPr lang="en-US" dirty="0" smtClean="0"/>
              <a:t>, 2008). Also, eating vegetables in front of your children is recommended. This has not worked in my house with my youngest child. So is it ethical for me to offer rewards, such as promising a toy or a sticker, if my child eats his vegetables?</a:t>
            </a:r>
          </a:p>
          <a:p>
            <a:pPr>
              <a:defRPr/>
            </a:pPr>
            <a:r>
              <a:rPr lang="en-US" dirty="0" smtClean="0"/>
              <a:t>According to a recent research study the answer, surprisingly, is YES! In a study by the Department of Epidemiology and Public Health, University College London, and the Department of Psychology, University of Sussex, they concluded that external rewards do not necessarily produce negative effects and may be useful in promoting healthful eating (Cooke et al., 2010).</a:t>
            </a:r>
          </a:p>
          <a:p>
            <a:pPr>
              <a:defRPr/>
            </a:pPr>
            <a:r>
              <a:rPr lang="en-US" dirty="0" smtClean="0"/>
              <a:t>The study took young children and presented them with vegetables and asked them to rate them with “</a:t>
            </a:r>
            <a:r>
              <a:rPr lang="en-US" dirty="0" err="1" smtClean="0"/>
              <a:t>yuckie</a:t>
            </a:r>
            <a:r>
              <a:rPr lang="en-US" dirty="0" smtClean="0"/>
              <a:t>”, “okay” and “yummy” smiley faces. One group of children received no intervention, a second group received a sticker if they would try the vegetable, and the third group received social praise for trying the vegetable. Over time, the children who received a reward increased the amount of vegetables they would eat and displayed an increase in thinking the food was “yummy” over longer periods of time. So, I am going to the grocery store to buy more carrots and I think a couple of packets of Thomas the Train stickers. Wish me luck!</a:t>
            </a:r>
          </a:p>
          <a:p>
            <a:pPr>
              <a:defRPr/>
            </a:pPr>
            <a:r>
              <a:rPr lang="en-US" dirty="0" smtClean="0"/>
              <a:t>Cooke, L. </a:t>
            </a:r>
            <a:r>
              <a:rPr lang="en-US" dirty="0" err="1" smtClean="0"/>
              <a:t>J.,Chambers</a:t>
            </a:r>
            <a:r>
              <a:rPr lang="en-US" dirty="0" smtClean="0"/>
              <a:t>, L.C., </a:t>
            </a:r>
            <a:r>
              <a:rPr lang="en-US" dirty="0" err="1" smtClean="0"/>
              <a:t>Añez</a:t>
            </a:r>
            <a:r>
              <a:rPr lang="en-US" dirty="0" smtClean="0"/>
              <a:t>, E. V., Croker, H. A., Boniface, D., </a:t>
            </a:r>
            <a:r>
              <a:rPr lang="en-US" dirty="0" err="1" smtClean="0"/>
              <a:t>Yeomans</a:t>
            </a:r>
            <a:r>
              <a:rPr lang="en-US" dirty="0" smtClean="0"/>
              <a:t>, M. R., &amp; Wardle, J. (2010). Eating for pleasure or profit: The effect of incentives on children’s enjoyment of vegetables. </a:t>
            </a:r>
            <a:r>
              <a:rPr lang="en-US" i="1" dirty="0" smtClean="0"/>
              <a:t>Psychological Science, </a:t>
            </a:r>
            <a:r>
              <a:rPr lang="en-US" dirty="0" smtClean="0"/>
              <a:t>29 December 2010.</a:t>
            </a:r>
          </a:p>
          <a:p>
            <a:pPr>
              <a:defRPr/>
            </a:pPr>
            <a:r>
              <a:rPr lang="en-US" dirty="0" err="1" smtClean="0"/>
              <a:t>Drotz</a:t>
            </a:r>
            <a:r>
              <a:rPr lang="en-US" dirty="0" smtClean="0"/>
              <a:t>, K. (2008). 5 steps to getting children to eat more vegetables. </a:t>
            </a:r>
            <a:r>
              <a:rPr lang="en-US" i="1" dirty="0" smtClean="0"/>
              <a:t>HealthCastle.com</a:t>
            </a:r>
            <a:endParaRPr lang="en-US" dirty="0" smtClean="0"/>
          </a:p>
          <a:p>
            <a:pPr>
              <a:defRPr/>
            </a:pPr>
            <a:r>
              <a:rPr lang="en-US" dirty="0" smtClean="0">
                <a:hlinkClick r:id="rId3" action="ppaction://hlinkfile"/>
              </a:rPr>
              <a:t>Dr. Lisa Samuel</a:t>
            </a:r>
            <a:r>
              <a:rPr lang="en-US" dirty="0" smtClean="0"/>
              <a:t> | </a:t>
            </a:r>
            <a:r>
              <a:rPr lang="en-US" dirty="0" smtClean="0">
                <a:hlinkClick r:id="rId5" action="ppaction://hlinkfile"/>
              </a:rPr>
              <a:t>Post a Comment</a:t>
            </a:r>
            <a:r>
              <a:rPr lang="en-US" dirty="0" smtClean="0"/>
              <a:t> | Share Article </a:t>
            </a:r>
          </a:p>
          <a:p>
            <a:pPr>
              <a:defRPr/>
            </a:pPr>
            <a:r>
              <a:rPr lang="en-US" dirty="0" smtClean="0"/>
              <a:t>Friday</a:t>
            </a:r>
          </a:p>
          <a:p>
            <a:pPr>
              <a:defRPr/>
            </a:pPr>
            <a:r>
              <a:rPr lang="en-US" dirty="0" smtClean="0"/>
              <a:t>Nov052010</a:t>
            </a:r>
          </a:p>
          <a:p>
            <a:pPr>
              <a:defRPr/>
            </a:pPr>
            <a:r>
              <a:rPr lang="en-US" b="1" dirty="0" smtClean="0">
                <a:hlinkClick r:id="rId6" action="ppaction://hlinkfile"/>
              </a:rPr>
              <a:t>Avoid the Blues… by Eating Whole Foods</a:t>
            </a:r>
            <a:endParaRPr lang="en-US" b="1" dirty="0" smtClean="0"/>
          </a:p>
          <a:p>
            <a:pPr>
              <a:defRPr/>
            </a:pPr>
            <a:r>
              <a:rPr lang="en-US" dirty="0" smtClean="0"/>
              <a:t>Once again there is new scientific evidence that demonstrates a relationship between dietary habits and mental health. In a recent article in the American Journal of Psychiatry, the authors presented research that women who consumed fresh “vegetables, fruit, beef, lamb, and whole grains demonstrated a lower likelihood of anxiety and depressive disorders” in comparison with women who ate more processed foods which are very common in the United States and other western countries (</a:t>
            </a:r>
            <a:r>
              <a:rPr lang="en-US" dirty="0" err="1" smtClean="0"/>
              <a:t>Jacka</a:t>
            </a:r>
            <a:r>
              <a:rPr lang="en-US" dirty="0" smtClean="0"/>
              <a:t> et. al, 2010). This research study did incorporate age and physical activity and the results still demonstrated better mental health from those who eat more whole foods. </a:t>
            </a:r>
          </a:p>
          <a:p>
            <a:pPr>
              <a:defRPr/>
            </a:pPr>
            <a:r>
              <a:rPr lang="en-US" dirty="0" smtClean="0"/>
              <a:t>This should not be a surprise because processed foods often lose the natural nutrients due to over cooking processes, the negative impact of canning and the over presence of aluminum due to this process, as well as all the unnecessary preservatives associated with processing foods. Some simple steps to avoid depleting the nutritional qualities of the food you cook at home include steaming your vegetables instead of boiling them, as over cooking vegetable removes a majority of the vitamins necessary for our brains to function at their best possible state. Also, consider getting your crock pots out and cook vegetables and meats together so that instead of boiling foods and throwing out the water that now contains the vitamins that were once in the vegetables, these nutrients stay in the sauce and will be consumed by you and your family. Consider some simple dishes such as corned beef (remove extra fats) and cabbage with carrots, or stews with tomatoes and beef this winter.</a:t>
            </a:r>
          </a:p>
          <a:p>
            <a:pPr>
              <a:defRPr/>
            </a:pPr>
            <a:r>
              <a:rPr lang="en-US" dirty="0" smtClean="0">
                <a:hlinkClick r:id="rId7"/>
              </a:rPr>
              <a:t>To read more…</a:t>
            </a:r>
            <a:endParaRPr lang="en-US" dirty="0" smtClean="0"/>
          </a:p>
          <a:p>
            <a:pPr>
              <a:defRPr/>
            </a:pPr>
            <a:r>
              <a:rPr lang="en-US" dirty="0" err="1" smtClean="0"/>
              <a:t>Jacka</a:t>
            </a:r>
            <a:r>
              <a:rPr lang="en-US" dirty="0" smtClean="0"/>
              <a:t>, F. N., Pasco, J. A., </a:t>
            </a:r>
            <a:r>
              <a:rPr lang="en-US" dirty="0" err="1" smtClean="0"/>
              <a:t>Mykletun</a:t>
            </a:r>
            <a:r>
              <a:rPr lang="en-US" dirty="0" smtClean="0"/>
              <a:t>, A., Williams, L.J., Hodge, A.M., O’Reilly, S. L., Nicholson, G. C., </a:t>
            </a:r>
            <a:r>
              <a:rPr lang="en-US" dirty="0" err="1" smtClean="0"/>
              <a:t>Kotowicz</a:t>
            </a:r>
            <a:r>
              <a:rPr lang="en-US" dirty="0" smtClean="0"/>
              <a:t>, M. A., &amp; </a:t>
            </a:r>
            <a:r>
              <a:rPr lang="en-US" dirty="0" err="1" smtClean="0"/>
              <a:t>Berk</a:t>
            </a:r>
            <a:r>
              <a:rPr lang="en-US" dirty="0" smtClean="0"/>
              <a:t>, M. (2010). Association of Western and traditional diets with depression and anxiety in women. Am J Psychiatry. 2010 Mar;167(3):305-11. </a:t>
            </a:r>
            <a:r>
              <a:rPr lang="en-US" dirty="0" err="1" smtClean="0"/>
              <a:t>Epub</a:t>
            </a:r>
            <a:r>
              <a:rPr lang="en-US" dirty="0" smtClean="0"/>
              <a:t> 2010 Jan 4.</a:t>
            </a:r>
          </a:p>
          <a:p>
            <a:pPr>
              <a:defRPr/>
            </a:pPr>
            <a:endParaRPr lang="en-US" dirty="0"/>
          </a:p>
        </p:txBody>
      </p:sp>
      <p:sp>
        <p:nvSpPr>
          <p:cNvPr id="99332" name="عنصر نائب لرقم الشريحة 3"/>
          <p:cNvSpPr>
            <a:spLocks noGrp="1"/>
          </p:cNvSpPr>
          <p:nvPr>
            <p:ph type="sldNum" sz="quarter" idx="5"/>
          </p:nvPr>
        </p:nvSpPr>
        <p:spPr>
          <a:noFill/>
        </p:spPr>
        <p:txBody>
          <a:bodyPr/>
          <a:lstStyle/>
          <a:p>
            <a:fld id="{31E239A9-A845-41E8-8EBB-52815DA2DE0F}" type="slidenum">
              <a:rPr lang="en-GB" smtClean="0">
                <a:latin typeface="Arial" pitchFamily="34" charset="0"/>
              </a:rPr>
              <a:pPr/>
              <a:t>58</a:t>
            </a:fld>
            <a:endParaRPr lang="en-GB"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E58897-02ED-448A-9A74-5A0B65E346F9}" type="slidenum">
              <a:rPr lang="en-GB" smtClean="0"/>
              <a:pPr>
                <a:defRPr/>
              </a:pPr>
              <a:t>59</a:t>
            </a:fld>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E58897-02ED-448A-9A74-5A0B65E346F9}" type="slidenum">
              <a:rPr lang="en-GB" smtClean="0"/>
              <a:pPr>
                <a:defRPr/>
              </a:pPr>
              <a:t>60</a:t>
            </a:fld>
            <a:endParaRPr lang="en-GB"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E58897-02ED-448A-9A74-5A0B65E346F9}" type="slidenum">
              <a:rPr lang="en-GB" smtClean="0"/>
              <a:pPr>
                <a:defRPr/>
              </a:pPr>
              <a:t>61</a:t>
            </a:fld>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E58897-02ED-448A-9A74-5A0B65E346F9}" type="slidenum">
              <a:rPr lang="en-GB" smtClean="0"/>
              <a:pPr>
                <a:defRPr/>
              </a:pPr>
              <a:t>62</a:t>
            </a:fld>
            <a:endParaRPr lang="en-GB"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عنصر نائب لصورة الشريحة 1"/>
          <p:cNvSpPr>
            <a:spLocks noGrp="1" noRot="1" noChangeAspect="1" noTextEdit="1"/>
          </p:cNvSpPr>
          <p:nvPr>
            <p:ph type="sldImg"/>
          </p:nvPr>
        </p:nvSpPr>
        <p:spPr>
          <a:ln/>
        </p:spPr>
      </p:sp>
      <p:sp>
        <p:nvSpPr>
          <p:cNvPr id="3" name="عنصر نائب للملاحظات 2"/>
          <p:cNvSpPr>
            <a:spLocks noGrp="1"/>
          </p:cNvSpPr>
          <p:nvPr>
            <p:ph type="body" idx="1"/>
          </p:nvPr>
        </p:nvSpPr>
        <p:spPr/>
        <p:txBody>
          <a:bodyPr>
            <a:normAutofit fontScale="92500" lnSpcReduction="10000"/>
          </a:bodyPr>
          <a:lstStyle/>
          <a:p>
            <a:pPr>
              <a:defRPr/>
            </a:pPr>
            <a:r>
              <a:rPr lang="en-US" b="1" dirty="0" smtClean="0">
                <a:hlinkClick r:id="rId3" action="ppaction://hlinkfile"/>
              </a:rPr>
              <a:t>get you to just try one bite???</a:t>
            </a:r>
            <a:r>
              <a:rPr lang="en-US" b="1" dirty="0" smtClean="0"/>
              <a:t> / Read more How To Modify Kids </a:t>
            </a:r>
            <a:r>
              <a:rPr lang="en-US" b="1" dirty="0" err="1" smtClean="0"/>
              <a:t>Behaviour</a:t>
            </a:r>
            <a:r>
              <a:rPr lang="en-US" b="1" dirty="0" smtClean="0"/>
              <a:t> </a:t>
            </a:r>
          </a:p>
          <a:p>
            <a:pPr>
              <a:defRPr/>
            </a:pPr>
            <a:endParaRPr lang="en-US" dirty="0" smtClean="0"/>
          </a:p>
          <a:p>
            <a:pPr>
              <a:defRPr/>
            </a:pPr>
            <a:r>
              <a:rPr lang="en-US" dirty="0" smtClean="0"/>
              <a:t>Ah yes, the age old drama of trying to get your kids to eat their vegetables. My oldest son (10) will eat his vegetables on a regular basis because, basically, I do not give him a choice. If he does not like something specific, such as </a:t>
            </a:r>
            <a:r>
              <a:rPr lang="en-US" dirty="0" err="1" smtClean="0"/>
              <a:t>brussel</a:t>
            </a:r>
            <a:r>
              <a:rPr lang="en-US" dirty="0" smtClean="0"/>
              <a:t> sprouts, I do not force him to eat them. But I promote the importance of eating vegetables on a regular basis and he does understand this. My youngest son (2 ½) is a completely different story. He instinctively knows when something is a vegetable or has vegetables in it. It is almost like he has internal radar for healthy food and immediately turns his head so far away from the food that I expect him to turn into the girl from the Exorcist and do a full head swing. Visualize it. So, how do I make a 2 year old eat? Should I bribe him or reward him when he eats his carrots? </a:t>
            </a:r>
          </a:p>
          <a:p>
            <a:pPr>
              <a:defRPr/>
            </a:pPr>
            <a:r>
              <a:rPr lang="en-US" dirty="0" smtClean="0"/>
              <a:t>My fear has been that bribery or rewards could psychologically damage him in the long run. Perhaps I would set a standard of behavior where I would have to reward him to take a shower when he is 15. That would not be acceptable. Many experts recommend the best choice is repeated exposure to a food, perhaps as many as 10 to 15 times before a child will consume a new food (</a:t>
            </a:r>
            <a:r>
              <a:rPr lang="en-US" dirty="0" err="1" smtClean="0"/>
              <a:t>Drotz</a:t>
            </a:r>
            <a:r>
              <a:rPr lang="en-US" dirty="0" smtClean="0"/>
              <a:t>, 2008). Also, eating vegetables in front of your children is recommended. This has not worked in my house with my youngest child. So is it ethical for me to offer rewards, such as promising a toy or a sticker, if my child eats his vegetables?</a:t>
            </a:r>
          </a:p>
          <a:p>
            <a:pPr>
              <a:defRPr/>
            </a:pPr>
            <a:r>
              <a:rPr lang="en-US" dirty="0" smtClean="0"/>
              <a:t>According to a recent research study the answer, surprisingly, is YES! In a study by the Department of Epidemiology and Public Health, University College London, and the Department of Psychology, University of Sussex, they concluded that external rewards do not necessarily produce negative effects and may be useful in promoting healthful eating (Cooke et al., 2010).</a:t>
            </a:r>
          </a:p>
          <a:p>
            <a:pPr>
              <a:defRPr/>
            </a:pPr>
            <a:r>
              <a:rPr lang="en-US" dirty="0" smtClean="0"/>
              <a:t>The study took young children and presented them with vegetables and asked them to rate them with “</a:t>
            </a:r>
            <a:r>
              <a:rPr lang="en-US" dirty="0" err="1" smtClean="0"/>
              <a:t>yuckie</a:t>
            </a:r>
            <a:r>
              <a:rPr lang="en-US" dirty="0" smtClean="0"/>
              <a:t>”, “okay” and “yummy” smiley faces. One group of children received no intervention, a second group received a sticker if they would try the vegetable, and the third group received social praise for trying the vegetable. Over time, the children who received a reward increased the amount of vegetables they would eat and displayed an increase in thinking the food was “yummy” over longer periods of time. So, I am going to the grocery store to buy more carrots and I think a couple of packets of Thomas the Train stickers. Wish me luck!</a:t>
            </a:r>
          </a:p>
          <a:p>
            <a:pPr>
              <a:defRPr/>
            </a:pPr>
            <a:endParaRPr lang="en-US" dirty="0" smtClean="0"/>
          </a:p>
          <a:p>
            <a:pPr>
              <a:defRPr/>
            </a:pPr>
            <a:r>
              <a:rPr lang="en-US" dirty="0" smtClean="0"/>
              <a:t>Cooke, L. </a:t>
            </a:r>
            <a:r>
              <a:rPr lang="en-US" dirty="0" err="1" smtClean="0"/>
              <a:t>J.,Chambers</a:t>
            </a:r>
            <a:r>
              <a:rPr lang="en-US" dirty="0" smtClean="0"/>
              <a:t>, L.C., </a:t>
            </a:r>
            <a:r>
              <a:rPr lang="en-US" dirty="0" err="1" smtClean="0"/>
              <a:t>Añez</a:t>
            </a:r>
            <a:r>
              <a:rPr lang="en-US" dirty="0" smtClean="0"/>
              <a:t>, E. V., Croker, H. A., Boniface, D., </a:t>
            </a:r>
            <a:r>
              <a:rPr lang="en-US" dirty="0" err="1" smtClean="0"/>
              <a:t>Yeomans</a:t>
            </a:r>
            <a:r>
              <a:rPr lang="en-US" dirty="0" smtClean="0"/>
              <a:t>, M. R., &amp; Wardle, J. (2010). Eating for pleasure or profit: The effect of incentives on children’s enjoyment of vegetables. </a:t>
            </a:r>
            <a:r>
              <a:rPr lang="en-US" i="1" dirty="0" smtClean="0"/>
              <a:t>Psychological Science, </a:t>
            </a:r>
            <a:r>
              <a:rPr lang="en-US" dirty="0" smtClean="0"/>
              <a:t>29 December 2010.</a:t>
            </a:r>
          </a:p>
          <a:p>
            <a:pPr>
              <a:defRPr/>
            </a:pPr>
            <a:r>
              <a:rPr lang="en-US" dirty="0" err="1" smtClean="0"/>
              <a:t>Drotz</a:t>
            </a:r>
            <a:r>
              <a:rPr lang="en-US" dirty="0" smtClean="0"/>
              <a:t>, K. (2008). 5 steps to getting children to eat more vegetables. </a:t>
            </a:r>
            <a:r>
              <a:rPr lang="en-US" i="1" dirty="0" smtClean="0"/>
              <a:t>HealthCastle.com</a:t>
            </a:r>
            <a:endParaRPr lang="en-US" dirty="0" smtClean="0"/>
          </a:p>
          <a:p>
            <a:pPr>
              <a:defRPr/>
            </a:pPr>
            <a:endParaRPr lang="ar-SA" dirty="0"/>
          </a:p>
        </p:txBody>
      </p:sp>
      <p:sp>
        <p:nvSpPr>
          <p:cNvPr id="100356" name="عنصر نائب لرقم الشريحة 3"/>
          <p:cNvSpPr>
            <a:spLocks noGrp="1"/>
          </p:cNvSpPr>
          <p:nvPr>
            <p:ph type="sldNum" sz="quarter" idx="5"/>
          </p:nvPr>
        </p:nvSpPr>
        <p:spPr>
          <a:noFill/>
        </p:spPr>
        <p:txBody>
          <a:bodyPr/>
          <a:lstStyle/>
          <a:p>
            <a:fld id="{55C36622-518C-4C6B-A1AE-14BAC8186F7F}" type="slidenum">
              <a:rPr lang="en-GB" smtClean="0">
                <a:latin typeface="Arial" pitchFamily="34" charset="0"/>
              </a:rPr>
              <a:pPr/>
              <a:t>63</a:t>
            </a:fld>
            <a:endParaRPr lang="en-GB"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عنصر نائب لصورة الشريحة 1"/>
          <p:cNvSpPr>
            <a:spLocks noGrp="1" noRot="1" noChangeAspect="1" noTextEdit="1"/>
          </p:cNvSpPr>
          <p:nvPr>
            <p:ph type="sldImg"/>
          </p:nvPr>
        </p:nvSpPr>
        <p:spPr>
          <a:ln/>
        </p:spPr>
      </p:sp>
      <p:sp>
        <p:nvSpPr>
          <p:cNvPr id="103427" name="عنصر نائب للملاحظات 2"/>
          <p:cNvSpPr>
            <a:spLocks noGrp="1"/>
          </p:cNvSpPr>
          <p:nvPr>
            <p:ph type="body" idx="1"/>
          </p:nvPr>
        </p:nvSpPr>
        <p:spPr>
          <a:noFill/>
          <a:ln/>
        </p:spPr>
        <p:txBody>
          <a:bodyPr/>
          <a:lstStyle/>
          <a:p>
            <a:endParaRPr lang="ar-SA" smtClean="0">
              <a:latin typeface="Arial" pitchFamily="34" charset="0"/>
            </a:endParaRPr>
          </a:p>
        </p:txBody>
      </p:sp>
      <p:sp>
        <p:nvSpPr>
          <p:cNvPr id="103428" name="عنصر نائب لرقم الشريحة 3"/>
          <p:cNvSpPr>
            <a:spLocks noGrp="1"/>
          </p:cNvSpPr>
          <p:nvPr>
            <p:ph type="sldNum" sz="quarter" idx="5"/>
          </p:nvPr>
        </p:nvSpPr>
        <p:spPr>
          <a:noFill/>
        </p:spPr>
        <p:txBody>
          <a:bodyPr/>
          <a:lstStyle/>
          <a:p>
            <a:fld id="{24F99F04-BD37-4BD6-A77A-E6BF8538701A}" type="slidenum">
              <a:rPr lang="en-GB" smtClean="0">
                <a:latin typeface="Arial" pitchFamily="34" charset="0"/>
              </a:rPr>
              <a:pPr/>
              <a:t>67</a:t>
            </a:fld>
            <a:endParaRPr lang="en-GB"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عنصر نائب لصورة الشريحة 1"/>
          <p:cNvSpPr>
            <a:spLocks noGrp="1" noRot="1" noChangeAspect="1" noTextEdit="1"/>
          </p:cNvSpPr>
          <p:nvPr>
            <p:ph type="sldImg"/>
          </p:nvPr>
        </p:nvSpPr>
        <p:spPr>
          <a:ln/>
        </p:spPr>
      </p:sp>
      <p:sp>
        <p:nvSpPr>
          <p:cNvPr id="73731" name="عنصر نائب للملاحظات 2"/>
          <p:cNvSpPr>
            <a:spLocks noGrp="1"/>
          </p:cNvSpPr>
          <p:nvPr>
            <p:ph type="body" idx="1"/>
          </p:nvPr>
        </p:nvSpPr>
        <p:spPr>
          <a:noFill/>
          <a:ln/>
        </p:spPr>
        <p:txBody>
          <a:bodyPr/>
          <a:lstStyle/>
          <a:p>
            <a:endParaRPr lang="ar-SA" smtClean="0">
              <a:latin typeface="Arial" pitchFamily="34" charset="0"/>
            </a:endParaRPr>
          </a:p>
        </p:txBody>
      </p:sp>
      <p:sp>
        <p:nvSpPr>
          <p:cNvPr id="73732" name="عنصر نائب لرقم الشريحة 3"/>
          <p:cNvSpPr>
            <a:spLocks noGrp="1"/>
          </p:cNvSpPr>
          <p:nvPr>
            <p:ph type="sldNum" sz="quarter" idx="5"/>
          </p:nvPr>
        </p:nvSpPr>
        <p:spPr>
          <a:noFill/>
        </p:spPr>
        <p:txBody>
          <a:bodyPr/>
          <a:lstStyle/>
          <a:p>
            <a:fld id="{BA97866A-F862-4348-BAEB-884B97A85CD6}" type="slidenum">
              <a:rPr lang="en-GB" smtClean="0">
                <a:latin typeface="Arial" pitchFamily="34" charset="0"/>
              </a:rPr>
              <a:pPr/>
              <a:t>7</a:t>
            </a:fld>
            <a:endParaRPr lang="en-GB"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عنصر نائب لصورة الشريحة 1"/>
          <p:cNvSpPr>
            <a:spLocks noGrp="1" noRot="1" noChangeAspect="1" noTextEdit="1"/>
          </p:cNvSpPr>
          <p:nvPr>
            <p:ph type="sldImg"/>
          </p:nvPr>
        </p:nvSpPr>
        <p:spPr>
          <a:ln/>
        </p:spPr>
      </p:sp>
      <p:sp>
        <p:nvSpPr>
          <p:cNvPr id="74755" name="عنصر نائب للملاحظات 2"/>
          <p:cNvSpPr>
            <a:spLocks noGrp="1"/>
          </p:cNvSpPr>
          <p:nvPr>
            <p:ph type="body" idx="1"/>
          </p:nvPr>
        </p:nvSpPr>
        <p:spPr>
          <a:noFill/>
          <a:ln/>
        </p:spPr>
        <p:txBody>
          <a:bodyPr/>
          <a:lstStyle/>
          <a:p>
            <a:pPr algn="ctr" rtl="1"/>
            <a:r>
              <a:rPr lang="en-US" sz="1200" b="1" i="1" smtClean="0">
                <a:latin typeface="Times New Roman" pitchFamily="18" charset="0"/>
                <a:cs typeface="Times New Roman" pitchFamily="18" charset="0"/>
              </a:rPr>
              <a:t>-  Part of my JD    - Assure Quality of NASH </a:t>
            </a:r>
          </a:p>
        </p:txBody>
      </p:sp>
      <p:sp>
        <p:nvSpPr>
          <p:cNvPr id="74756" name="عنصر نائب لرقم الشريحة 3"/>
          <p:cNvSpPr>
            <a:spLocks noGrp="1"/>
          </p:cNvSpPr>
          <p:nvPr>
            <p:ph type="sldNum" sz="quarter" idx="5"/>
          </p:nvPr>
        </p:nvSpPr>
        <p:spPr>
          <a:noFill/>
        </p:spPr>
        <p:txBody>
          <a:bodyPr/>
          <a:lstStyle/>
          <a:p>
            <a:fld id="{172F2F6B-ABF2-4AAD-9D2F-A4BF1C63F2EB}" type="slidenum">
              <a:rPr lang="ar-SA" smtClean="0">
                <a:latin typeface="Arial" pitchFamily="34" charset="0"/>
              </a:rPr>
              <a:pPr/>
              <a:t>8</a:t>
            </a:fld>
            <a:endParaRPr 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4BF6D4EE-1C95-474E-A1EC-4A521823B166}" type="slidenum">
              <a:rPr lang="en-GB" smtClean="0">
                <a:latin typeface="Arial" pitchFamily="34" charset="0"/>
              </a:rPr>
              <a:pPr/>
              <a:t>9</a:t>
            </a:fld>
            <a:endParaRPr lang="en-GB" smtClean="0">
              <a:latin typeface="Arial" pitchFamily="34"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ar-SA"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عنصر نائب لصورة الشريحة 1"/>
          <p:cNvSpPr>
            <a:spLocks noGrp="1" noRot="1" noChangeAspect="1" noTextEdit="1"/>
          </p:cNvSpPr>
          <p:nvPr>
            <p:ph type="sldImg"/>
          </p:nvPr>
        </p:nvSpPr>
        <p:spPr>
          <a:ln/>
        </p:spPr>
      </p:sp>
      <p:sp>
        <p:nvSpPr>
          <p:cNvPr id="76803" name="عنصر نائب للملاحظات 2"/>
          <p:cNvSpPr>
            <a:spLocks noGrp="1"/>
          </p:cNvSpPr>
          <p:nvPr>
            <p:ph type="body" idx="1"/>
          </p:nvPr>
        </p:nvSpPr>
        <p:spPr>
          <a:noFill/>
          <a:ln/>
        </p:spPr>
        <p:txBody>
          <a:bodyPr/>
          <a:lstStyle/>
          <a:p>
            <a:r>
              <a:rPr lang="en-US" smtClean="0">
                <a:latin typeface="Arial" pitchFamily="34" charset="0"/>
              </a:rPr>
              <a:t>Health and Social Care, Unit 11: Understanding Human Behaviour... May or may not work for you... also some studies are different for different people... Freud, Eysenck, Maslow, Vygotsky, Skinner and Bandura</a:t>
            </a:r>
            <a:endParaRPr lang="ar-SA" smtClean="0">
              <a:latin typeface="Arial" pitchFamily="34" charset="0"/>
            </a:endParaRPr>
          </a:p>
        </p:txBody>
      </p:sp>
      <p:sp>
        <p:nvSpPr>
          <p:cNvPr id="76804" name="عنصر نائب لرقم الشريحة 3"/>
          <p:cNvSpPr>
            <a:spLocks noGrp="1"/>
          </p:cNvSpPr>
          <p:nvPr>
            <p:ph type="sldNum" sz="quarter" idx="5"/>
          </p:nvPr>
        </p:nvSpPr>
        <p:spPr>
          <a:noFill/>
        </p:spPr>
        <p:txBody>
          <a:bodyPr/>
          <a:lstStyle/>
          <a:p>
            <a:fld id="{C5AECD4F-48CE-464E-BF75-2997743CE4CB}" type="slidenum">
              <a:rPr lang="en-GB" smtClean="0">
                <a:latin typeface="Arial" pitchFamily="34" charset="0"/>
              </a:rPr>
              <a:pPr/>
              <a:t>10</a:t>
            </a:fld>
            <a:endParaRPr lang="en-GB"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عنصر نائب لصورة الشريحة 1"/>
          <p:cNvSpPr>
            <a:spLocks noGrp="1" noRot="1" noChangeAspect="1" noTextEdit="1"/>
          </p:cNvSpPr>
          <p:nvPr>
            <p:ph type="sldImg"/>
          </p:nvPr>
        </p:nvSpPr>
        <p:spPr>
          <a:ln/>
        </p:spPr>
      </p:sp>
      <p:sp>
        <p:nvSpPr>
          <p:cNvPr id="77827" name="عنصر نائب للملاحظات 2"/>
          <p:cNvSpPr>
            <a:spLocks noGrp="1"/>
          </p:cNvSpPr>
          <p:nvPr>
            <p:ph type="body" idx="1"/>
          </p:nvPr>
        </p:nvSpPr>
        <p:spPr>
          <a:noFill/>
          <a:ln/>
        </p:spPr>
        <p:txBody>
          <a:bodyPr/>
          <a:lstStyle/>
          <a:p>
            <a:endParaRPr lang="ar-SA" smtClean="0">
              <a:latin typeface="Arial" pitchFamily="34" charset="0"/>
            </a:endParaRPr>
          </a:p>
        </p:txBody>
      </p:sp>
      <p:sp>
        <p:nvSpPr>
          <p:cNvPr id="77828" name="عنصر نائب لرقم الشريحة 3"/>
          <p:cNvSpPr>
            <a:spLocks noGrp="1"/>
          </p:cNvSpPr>
          <p:nvPr>
            <p:ph type="sldNum" sz="quarter" idx="5"/>
          </p:nvPr>
        </p:nvSpPr>
        <p:spPr>
          <a:noFill/>
        </p:spPr>
        <p:txBody>
          <a:bodyPr/>
          <a:lstStyle/>
          <a:p>
            <a:fld id="{DAD8ED1F-F396-43B6-B6C1-35133D7DEE90}" type="slidenum">
              <a:rPr lang="en-GB" smtClean="0">
                <a:latin typeface="Arial" pitchFamily="34" charset="0"/>
              </a:rPr>
              <a:pPr/>
              <a:t>13</a:t>
            </a:fld>
            <a:endParaRPr lang="en-GB"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عنصر نائب لصورة الشريحة 1"/>
          <p:cNvSpPr>
            <a:spLocks noGrp="1" noRot="1" noChangeAspect="1" noTextEdit="1"/>
          </p:cNvSpPr>
          <p:nvPr>
            <p:ph type="sldImg"/>
          </p:nvPr>
        </p:nvSpPr>
        <p:spPr>
          <a:ln/>
        </p:spPr>
      </p:sp>
      <p:sp>
        <p:nvSpPr>
          <p:cNvPr id="80899" name="عنصر نائب للملاحظات 2"/>
          <p:cNvSpPr>
            <a:spLocks noGrp="1"/>
          </p:cNvSpPr>
          <p:nvPr>
            <p:ph type="body" idx="1"/>
          </p:nvPr>
        </p:nvSpPr>
        <p:spPr>
          <a:noFill/>
          <a:ln/>
        </p:spPr>
        <p:txBody>
          <a:bodyPr/>
          <a:lstStyle/>
          <a:p>
            <a:r>
              <a:rPr lang="en-US" smtClean="0">
                <a:latin typeface="Arial" pitchFamily="34" charset="0"/>
              </a:rPr>
              <a:t>Other Sources</a:t>
            </a:r>
          </a:p>
          <a:p>
            <a:endParaRPr lang="en-US" smtClean="0">
              <a:latin typeface="Arial" pitchFamily="34" charset="0"/>
            </a:endParaRPr>
          </a:p>
          <a:p>
            <a:endParaRPr lang="en-US" smtClean="0">
              <a:latin typeface="Arial" pitchFamily="34" charset="0"/>
            </a:endParaRPr>
          </a:p>
          <a:p>
            <a:endParaRPr lang="en-US" smtClean="0">
              <a:latin typeface="Arial" pitchFamily="34" charset="0"/>
            </a:endParaRPr>
          </a:p>
          <a:p>
            <a:endParaRPr lang="en-US" smtClean="0">
              <a:latin typeface="Arial" pitchFamily="34" charset="0"/>
            </a:endParaRPr>
          </a:p>
          <a:p>
            <a:endParaRPr lang="ar-SA" smtClean="0">
              <a:latin typeface="Arial" pitchFamily="34" charset="0"/>
            </a:endParaRPr>
          </a:p>
        </p:txBody>
      </p:sp>
      <p:sp>
        <p:nvSpPr>
          <p:cNvPr id="80900" name="عنصر نائب لرقم الشريحة 3"/>
          <p:cNvSpPr>
            <a:spLocks noGrp="1"/>
          </p:cNvSpPr>
          <p:nvPr>
            <p:ph type="sldNum" sz="quarter" idx="5"/>
          </p:nvPr>
        </p:nvSpPr>
        <p:spPr>
          <a:noFill/>
        </p:spPr>
        <p:txBody>
          <a:bodyPr/>
          <a:lstStyle/>
          <a:p>
            <a:fld id="{882ADBA9-A217-4459-8A25-F83C4FF85FD9}" type="slidenum">
              <a:rPr lang="en-GB" smtClean="0">
                <a:latin typeface="Arial" pitchFamily="34" charset="0"/>
              </a:rPr>
              <a:pPr/>
              <a:t>14</a:t>
            </a:fld>
            <a:endParaRPr lang="en-GB"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9100" y="476250"/>
            <a:ext cx="2051050" cy="6192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11188" y="476250"/>
            <a:ext cx="6005512" cy="6192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19250" y="476250"/>
            <a:ext cx="7200900" cy="1287463"/>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11188" y="2060575"/>
            <a:ext cx="8208962" cy="4608513"/>
          </a:xfrm>
        </p:spPr>
        <p:txBody>
          <a:bodyPr/>
          <a:lstStyle/>
          <a:p>
            <a:pPr lvl="0"/>
            <a:r>
              <a:rPr lang="en-US" noProof="0" dirty="0" smtClean="0"/>
              <a:t>Click icon to add table</a:t>
            </a:r>
            <a:endParaRPr lang="en-GB" noProof="0" dirty="0"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r>
              <a:rPr lang="ar-SA" smtClean="0"/>
              <a:t>E Johali</a:t>
            </a:r>
            <a:endParaRPr lang="en-US"/>
          </a:p>
        </p:txBody>
      </p:sp>
      <p:sp>
        <p:nvSpPr>
          <p:cNvPr id="19" name="عنصر نائب للتذييل 18"/>
          <p:cNvSpPr>
            <a:spLocks noGrp="1"/>
          </p:cNvSpPr>
          <p:nvPr>
            <p:ph type="ftr" sz="quarter" idx="11"/>
          </p:nvPr>
        </p:nvSpPr>
        <p:spPr/>
        <p:txBody>
          <a:bodyPr/>
          <a:lstStyle/>
          <a:p>
            <a:r>
              <a:rPr kumimoji="0" lang="en-US" smtClean="0"/>
              <a:t>CMED 303 - CNHB 2014</a:t>
            </a:r>
            <a:endParaRPr kumimoji="0" lang="en-US"/>
          </a:p>
        </p:txBody>
      </p:sp>
      <p:sp>
        <p:nvSpPr>
          <p:cNvPr id="27" name="عنصر نائب لرقم الشريحة 2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لتذييل 4"/>
          <p:cNvSpPr>
            <a:spLocks noGrp="1"/>
          </p:cNvSpPr>
          <p:nvPr>
            <p:ph type="ftr" sz="quarter" idx="11"/>
          </p:nvPr>
        </p:nvSpPr>
        <p:spPr/>
        <p:txBody>
          <a:bodyPr/>
          <a:lstStyle/>
          <a:p>
            <a:r>
              <a:rPr kumimoji="0" lang="en-US" smtClean="0"/>
              <a:t>CMED 303 - CNHB 2014</a:t>
            </a:r>
            <a:endParaRPr kumimoji="0"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لتذييل 4"/>
          <p:cNvSpPr>
            <a:spLocks noGrp="1"/>
          </p:cNvSpPr>
          <p:nvPr>
            <p:ph type="ftr" sz="quarter" idx="11"/>
          </p:nvPr>
        </p:nvSpPr>
        <p:spPr/>
        <p:txBody>
          <a:bodyPr/>
          <a:lstStyle/>
          <a:p>
            <a:r>
              <a:rPr kumimoji="0" lang="en-US" smtClean="0"/>
              <a:t>CMED 303 - CNHB 2014</a:t>
            </a:r>
            <a:endParaRPr kumimoji="0"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r>
              <a:rPr lang="ar-SA" smtClean="0"/>
              <a:t>E Johali</a:t>
            </a:r>
            <a:endParaRPr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r>
              <a:rPr lang="ar-SA" smtClean="0"/>
              <a:t>E Johali</a:t>
            </a:r>
            <a:endParaRPr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dirty="0"/>
          </a:p>
        </p:txBody>
      </p:sp>
      <p:sp>
        <p:nvSpPr>
          <p:cNvPr id="9" name="عنصر نائب لرقم الشريحة 8"/>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4" name="عنصر نائب للتذييل 3"/>
          <p:cNvSpPr>
            <a:spLocks noGrp="1"/>
          </p:cNvSpPr>
          <p:nvPr>
            <p:ph type="ftr" sz="quarter" idx="11"/>
          </p:nvPr>
        </p:nvSpPr>
        <p:spPr/>
        <p:txBody>
          <a:bodyPr/>
          <a:lstStyle/>
          <a:p>
            <a:r>
              <a:rPr kumimoji="0" lang="en-US" smtClean="0"/>
              <a:t>CMED 303 - CNHB 2014</a:t>
            </a:r>
            <a:endParaRPr kumimoji="0"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E Johali</a:t>
            </a:r>
            <a:endParaRPr lang="en-US"/>
          </a:p>
        </p:txBody>
      </p:sp>
      <p:sp>
        <p:nvSpPr>
          <p:cNvPr id="3" name="عنصر نائب للتذييل 2"/>
          <p:cNvSpPr>
            <a:spLocks noGrp="1"/>
          </p:cNvSpPr>
          <p:nvPr>
            <p:ph type="ftr" sz="quarter" idx="11"/>
          </p:nvPr>
        </p:nvSpPr>
        <p:spPr/>
        <p:txBody>
          <a:bodyPr/>
          <a:lstStyle/>
          <a:p>
            <a:r>
              <a:rPr kumimoji="0" lang="en-US" smtClean="0"/>
              <a:t>CMED 303 - CNHB 2014</a:t>
            </a:r>
            <a:endParaRPr kumimoji="0" lang="en-US"/>
          </a:p>
        </p:txBody>
      </p:sp>
      <p:sp>
        <p:nvSpPr>
          <p:cNvPr id="4" name="عنصر نائب لرقم الشريحة 3"/>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r>
              <a:rPr lang="ar-SA" smtClean="0"/>
              <a:t>E Johali</a:t>
            </a:r>
            <a:endParaRPr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r>
              <a:rPr lang="ar-SA" smtClean="0"/>
              <a:t>E Johali</a:t>
            </a:r>
            <a:endParaRPr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
        <p:nvSpPr>
          <p:cNvPr id="7" name="عنصر نائب لرقم الشريحة 6"/>
          <p:cNvSpPr>
            <a:spLocks noGrp="1"/>
          </p:cNvSpPr>
          <p:nvPr>
            <p:ph type="sldNum" sz="quarter" idx="12"/>
          </p:nvPr>
        </p:nvSpPr>
        <p:spPr>
          <a:xfrm>
            <a:off x="8077200" y="6356350"/>
            <a:ext cx="609600" cy="365125"/>
          </a:xfrm>
        </p:spPr>
        <p:txBody>
          <a:bodyPr/>
          <a:lstStyle/>
          <a:p>
            <a:fld id="{042AED99-7FB4-404E-8A97-64753DCE42EC}" type="slidenum">
              <a:rPr kumimoji="0" lang="en-US" smtClean="0"/>
              <a:pPr/>
              <a:t>‹#›</a:t>
            </a:fld>
            <a:endParaRPr kumimoji="0" lang="en-US"/>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لتذييل 4"/>
          <p:cNvSpPr>
            <a:spLocks noGrp="1"/>
          </p:cNvSpPr>
          <p:nvPr>
            <p:ph type="ftr" sz="quarter" idx="11"/>
          </p:nvPr>
        </p:nvSpPr>
        <p:spPr/>
        <p:txBody>
          <a:bodyPr/>
          <a:lstStyle/>
          <a:p>
            <a:r>
              <a:rPr kumimoji="0" lang="en-US" smtClean="0"/>
              <a:t>CMED 303 - CNHB 2014</a:t>
            </a:r>
            <a:endParaRPr kumimoji="0"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لتذييل 4"/>
          <p:cNvSpPr>
            <a:spLocks noGrp="1"/>
          </p:cNvSpPr>
          <p:nvPr>
            <p:ph type="ftr" sz="quarter" idx="11"/>
          </p:nvPr>
        </p:nvSpPr>
        <p:spPr/>
        <p:txBody>
          <a:bodyPr/>
          <a:lstStyle/>
          <a:p>
            <a:r>
              <a:rPr kumimoji="0" lang="en-US" smtClean="0"/>
              <a:t>CMED 303 - CNHB 2014</a:t>
            </a:r>
            <a:endParaRPr kumimoji="0"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11188" y="2060575"/>
            <a:ext cx="4027487" cy="4608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91075" y="2060575"/>
            <a:ext cx="4029075" cy="4608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5" descr="background"/>
          <p:cNvPicPr>
            <a:picLocks noChangeAspect="1" noChangeArrowheads="1"/>
          </p:cNvPicPr>
          <p:nvPr/>
        </p:nvPicPr>
        <p:blipFill>
          <a:blip r:embed="rId14" cstate="print"/>
          <a:srcRect/>
          <a:stretch>
            <a:fillRect/>
          </a:stretch>
        </p:blipFill>
        <p:spPr bwMode="auto">
          <a:xfrm>
            <a:off x="0" y="-22225"/>
            <a:ext cx="9144000" cy="68802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1619250" y="476250"/>
            <a:ext cx="7200900" cy="12874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8" name="Rectangle 3"/>
          <p:cNvSpPr>
            <a:spLocks noGrp="1" noChangeArrowheads="1"/>
          </p:cNvSpPr>
          <p:nvPr>
            <p:ph type="body" idx="1"/>
          </p:nvPr>
        </p:nvSpPr>
        <p:spPr bwMode="auto">
          <a:xfrm>
            <a:off x="611188" y="2060575"/>
            <a:ext cx="8208962" cy="46085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r" rtl="0" eaLnBrk="0" fontAlgn="base" hangingPunct="0">
        <a:spcBef>
          <a:spcPct val="0"/>
        </a:spcBef>
        <a:spcAft>
          <a:spcPct val="0"/>
        </a:spcAft>
        <a:defRPr sz="3600" b="1">
          <a:solidFill>
            <a:schemeClr val="tx1"/>
          </a:solidFill>
          <a:latin typeface="+mj-lt"/>
          <a:ea typeface="+mj-ea"/>
          <a:cs typeface="+mj-cs"/>
        </a:defRPr>
      </a:lvl1pPr>
      <a:lvl2pPr algn="r" rtl="0" eaLnBrk="0" fontAlgn="base" hangingPunct="0">
        <a:spcBef>
          <a:spcPct val="0"/>
        </a:spcBef>
        <a:spcAft>
          <a:spcPct val="0"/>
        </a:spcAft>
        <a:defRPr sz="3600" b="1">
          <a:solidFill>
            <a:schemeClr val="tx1"/>
          </a:solidFill>
          <a:latin typeface="Arial" charset="0"/>
        </a:defRPr>
      </a:lvl2pPr>
      <a:lvl3pPr algn="r" rtl="0" eaLnBrk="0" fontAlgn="base" hangingPunct="0">
        <a:spcBef>
          <a:spcPct val="0"/>
        </a:spcBef>
        <a:spcAft>
          <a:spcPct val="0"/>
        </a:spcAft>
        <a:defRPr sz="3600" b="1">
          <a:solidFill>
            <a:schemeClr val="tx1"/>
          </a:solidFill>
          <a:latin typeface="Arial" charset="0"/>
        </a:defRPr>
      </a:lvl3pPr>
      <a:lvl4pPr algn="r" rtl="0" eaLnBrk="0" fontAlgn="base" hangingPunct="0">
        <a:spcBef>
          <a:spcPct val="0"/>
        </a:spcBef>
        <a:spcAft>
          <a:spcPct val="0"/>
        </a:spcAft>
        <a:defRPr sz="3600" b="1">
          <a:solidFill>
            <a:schemeClr val="tx1"/>
          </a:solidFill>
          <a:latin typeface="Arial" charset="0"/>
        </a:defRPr>
      </a:lvl4pPr>
      <a:lvl5pPr algn="r" rtl="0" eaLnBrk="0" fontAlgn="base" hangingPunct="0">
        <a:spcBef>
          <a:spcPct val="0"/>
        </a:spcBef>
        <a:spcAft>
          <a:spcPct val="0"/>
        </a:spcAft>
        <a:defRPr sz="3600" b="1">
          <a:solidFill>
            <a:schemeClr val="tx1"/>
          </a:solidFill>
          <a:latin typeface="Arial" charset="0"/>
        </a:defRPr>
      </a:lvl5pPr>
      <a:lvl6pPr marL="457200" algn="r" rtl="0" eaLnBrk="1" fontAlgn="base" hangingPunct="1">
        <a:spcBef>
          <a:spcPct val="0"/>
        </a:spcBef>
        <a:spcAft>
          <a:spcPct val="0"/>
        </a:spcAft>
        <a:defRPr sz="3600" b="1">
          <a:solidFill>
            <a:schemeClr val="tx1"/>
          </a:solidFill>
          <a:latin typeface="Arial" charset="0"/>
        </a:defRPr>
      </a:lvl6pPr>
      <a:lvl7pPr marL="914400" algn="r" rtl="0" eaLnBrk="1" fontAlgn="base" hangingPunct="1">
        <a:spcBef>
          <a:spcPct val="0"/>
        </a:spcBef>
        <a:spcAft>
          <a:spcPct val="0"/>
        </a:spcAft>
        <a:defRPr sz="3600" b="1">
          <a:solidFill>
            <a:schemeClr val="tx1"/>
          </a:solidFill>
          <a:latin typeface="Arial" charset="0"/>
        </a:defRPr>
      </a:lvl7pPr>
      <a:lvl8pPr marL="1371600" algn="r" rtl="0" eaLnBrk="1" fontAlgn="base" hangingPunct="1">
        <a:spcBef>
          <a:spcPct val="0"/>
        </a:spcBef>
        <a:spcAft>
          <a:spcPct val="0"/>
        </a:spcAft>
        <a:defRPr sz="3600" b="1">
          <a:solidFill>
            <a:schemeClr val="tx1"/>
          </a:solidFill>
          <a:latin typeface="Arial" charset="0"/>
        </a:defRPr>
      </a:lvl8pPr>
      <a:lvl9pPr marL="1828800" algn="r" rtl="0" eaLnBrk="1" fontAlgn="base" hangingPunct="1">
        <a:spcBef>
          <a:spcPct val="0"/>
        </a:spcBef>
        <a:spcAft>
          <a:spcPct val="0"/>
        </a:spcAft>
        <a:defRPr sz="3600" b="1">
          <a:solidFill>
            <a:schemeClr val="tx1"/>
          </a:solidFill>
          <a:latin typeface="Arial" charset="0"/>
        </a:defRPr>
      </a:lvl9pPr>
    </p:titleStyle>
    <p:bodyStyle>
      <a:lvl1pPr marL="342900" indent="12700" algn="l" rtl="0" eaLnBrk="0" fontAlgn="base" hangingPunct="0">
        <a:spcBef>
          <a:spcPct val="20000"/>
        </a:spcBef>
        <a:spcAft>
          <a:spcPct val="100000"/>
        </a:spcAft>
        <a:defRPr sz="2400">
          <a:solidFill>
            <a:schemeClr val="tx1"/>
          </a:solidFill>
          <a:latin typeface="+mn-lt"/>
          <a:ea typeface="+mn-ea"/>
          <a:cs typeface="+mn-cs"/>
        </a:defRPr>
      </a:lvl1pPr>
      <a:lvl2pPr marL="723900" indent="355600" algn="l" rtl="0" eaLnBrk="0" fontAlgn="base" hangingPunct="0">
        <a:spcBef>
          <a:spcPct val="20000"/>
        </a:spcBef>
        <a:spcAft>
          <a:spcPct val="0"/>
        </a:spcAft>
        <a:buChar char="•"/>
        <a:defRPr sz="2400">
          <a:solidFill>
            <a:schemeClr val="tx1"/>
          </a:solidFill>
          <a:latin typeface="+mn-lt"/>
        </a:defRPr>
      </a:lvl2pPr>
      <a:lvl3pPr marL="1487488" indent="-228600" algn="l" rtl="0" eaLnBrk="0" fontAlgn="base" hangingPunct="0">
        <a:spcBef>
          <a:spcPct val="20000"/>
        </a:spcBef>
        <a:spcAft>
          <a:spcPct val="0"/>
        </a:spcAft>
        <a:defRPr sz="1600">
          <a:solidFill>
            <a:schemeClr val="tx1"/>
          </a:solidFill>
          <a:latin typeface="+mn-lt"/>
        </a:defRPr>
      </a:lvl3pPr>
      <a:lvl4pPr marL="1895475" indent="-228600" algn="l" rtl="0" eaLnBrk="0" fontAlgn="base" hangingPunct="0">
        <a:spcBef>
          <a:spcPct val="20000"/>
        </a:spcBef>
        <a:spcAft>
          <a:spcPct val="0"/>
        </a:spcAft>
        <a:defRPr sz="1400">
          <a:solidFill>
            <a:schemeClr val="tx1"/>
          </a:solidFill>
          <a:latin typeface="+mn-lt"/>
        </a:defRPr>
      </a:lvl4pPr>
      <a:lvl5pPr marL="2303463" indent="-228600" algn="l" rtl="0" eaLnBrk="0" fontAlgn="base" hangingPunct="0">
        <a:spcBef>
          <a:spcPct val="20000"/>
        </a:spcBef>
        <a:spcAft>
          <a:spcPct val="0"/>
        </a:spcAft>
        <a:defRPr sz="1400">
          <a:solidFill>
            <a:schemeClr val="tx1"/>
          </a:solidFill>
          <a:latin typeface="+mn-lt"/>
        </a:defRPr>
      </a:lvl5pPr>
      <a:lvl6pPr marL="2760663" indent="-228600" algn="l" rtl="0" eaLnBrk="1" fontAlgn="base" hangingPunct="1">
        <a:spcBef>
          <a:spcPct val="20000"/>
        </a:spcBef>
        <a:spcAft>
          <a:spcPct val="0"/>
        </a:spcAft>
        <a:defRPr sz="1400">
          <a:solidFill>
            <a:schemeClr val="tx1"/>
          </a:solidFill>
          <a:latin typeface="+mn-lt"/>
        </a:defRPr>
      </a:lvl6pPr>
      <a:lvl7pPr marL="3217863" indent="-228600" algn="l" rtl="0" eaLnBrk="1" fontAlgn="base" hangingPunct="1">
        <a:spcBef>
          <a:spcPct val="20000"/>
        </a:spcBef>
        <a:spcAft>
          <a:spcPct val="0"/>
        </a:spcAft>
        <a:defRPr sz="1400">
          <a:solidFill>
            <a:schemeClr val="tx1"/>
          </a:solidFill>
          <a:latin typeface="+mn-lt"/>
        </a:defRPr>
      </a:lvl7pPr>
      <a:lvl8pPr marL="3675063" indent="-228600" algn="l" rtl="0" eaLnBrk="1" fontAlgn="base" hangingPunct="1">
        <a:spcBef>
          <a:spcPct val="20000"/>
        </a:spcBef>
        <a:spcAft>
          <a:spcPct val="0"/>
        </a:spcAft>
        <a:defRPr sz="1400">
          <a:solidFill>
            <a:schemeClr val="tx1"/>
          </a:solidFill>
          <a:latin typeface="+mn-lt"/>
        </a:defRPr>
      </a:lvl8pPr>
      <a:lvl9pPr marL="4132263" indent="-228600" algn="l" rtl="0" eaLnBrk="1" fontAlgn="base" hangingPunct="1">
        <a:spcBef>
          <a:spcPct val="2000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E Johali</a:t>
            </a:r>
            <a:endParaRPr lang="en-US" dirty="0">
              <a:solidFill>
                <a:schemeClr val="tx2">
                  <a:shade val="90000"/>
                </a:schemeClr>
              </a:solidFill>
            </a:endParaRPr>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r>
              <a:rPr kumimoji="0" lang="en-US" smtClean="0">
                <a:solidFill>
                  <a:schemeClr val="tx2">
                    <a:shade val="90000"/>
                  </a:schemeClr>
                </a:solidFill>
              </a:rPr>
              <a:t>CMED 303 - CNHB 2014</a:t>
            </a:r>
            <a:endParaRPr kumimoji="0" lang="en-US" dirty="0">
              <a:solidFill>
                <a:schemeClr val="tx2">
                  <a:shade val="90000"/>
                </a:schemeClr>
              </a:solidFill>
            </a:endParaRPr>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AED99-7FB4-404E-8A97-64753DCE42EC}" type="slidenum">
              <a:rPr kumimoji="0" lang="en-US" smtClean="0"/>
              <a:pPr/>
              <a:t>‹#›</a:t>
            </a:fld>
            <a:endParaRPr kumimoji="0" lang="en-US" dirty="0">
              <a:solidFill>
                <a:schemeClr val="tx2">
                  <a:shade val="90000"/>
                </a:schemeClr>
              </a:solidFill>
            </a:endParaRPr>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3.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hyperlink" Target="http://www.researchgate.net/" TargetMode="External"/><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hyperlink" Target="http://www.researchgate.net/profile/Eisa_Johali/" TargetMode="External"/><Relationship Id="rId5" Type="http://schemas.openxmlformats.org/officeDocument/2006/relationships/hyperlink" Target="http://www.researchgate.net/topic/Philosophy/" TargetMode="External"/><Relationship Id="rId4" Type="http://schemas.openxmlformats.org/officeDocument/2006/relationships/hyperlink" Target="http://www.researchgate.net/topics.Topic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slideworld.org/slideshow.aspx/Health-Behavior-Change-ppt-5058" TargetMode="External"/><Relationship Id="rId2" Type="http://schemas.openxmlformats.org/officeDocument/2006/relationships/hyperlink" Target="http://www.youtube.com/watch?v=M8wk3JwtXMc" TargetMode="External"/><Relationship Id="rId1" Type="http://schemas.openxmlformats.org/officeDocument/2006/relationships/slideLayout" Target="../slideLayouts/slideLayout14.xml"/><Relationship Id="rId6" Type="http://schemas.openxmlformats.org/officeDocument/2006/relationships/hyperlink" Target="http://www.youtube.com/watch?v=S7wc6QfepJE&amp;feature=related" TargetMode="External"/><Relationship Id="rId5" Type="http://schemas.openxmlformats.org/officeDocument/2006/relationships/hyperlink" Target="http://www.youtube.com/watch?v=3vMC3TPuOOo&amp;playnext=1&amp;list=PL6BB1DC6C8DE74013&amp;feature=results_video" TargetMode="External"/><Relationship Id="rId4" Type="http://schemas.openxmlformats.org/officeDocument/2006/relationships/hyperlink" Target="http://www.authorstream.com/Presentation/aSGuest6828-123654-understanding-human-nature-behaviour-education-ppt-powerpoint/"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OlW917n6mpA&amp;feature=relmfu" TargetMode="External"/><Relationship Id="rId2" Type="http://schemas.openxmlformats.org/officeDocument/2006/relationships/hyperlink" Target="http://www.youtube.com/watch?v=_SE6zziFxWs&amp;feature=related" TargetMode="Externa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hyperlink" Target="http://psycnet.apa.org/journals/amp/35/9/807/"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hyperlink" Target="http://www.quranichealing.net/"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hyperlink" Target="http://www.usc.edu/"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ExfS4-JqBR8&amp;feature=related" TargetMode="External"/><Relationship Id="rId2" Type="http://schemas.openxmlformats.org/officeDocument/2006/relationships/hyperlink" Target="http://www.youtube.com/watch?v=BXU6EDR9U0Y&amp;feature=related" TargetMode="External"/><Relationship Id="rId1" Type="http://schemas.openxmlformats.org/officeDocument/2006/relationships/slideLayout" Target="../slideLayouts/slideLayout14.xml"/><Relationship Id="rId6" Type="http://schemas.openxmlformats.org/officeDocument/2006/relationships/hyperlink" Target="http://www.youtube.com/watch?v=qAHB0quWziY&amp;feature=fvwrel" TargetMode="External"/><Relationship Id="rId5" Type="http://schemas.openxmlformats.org/officeDocument/2006/relationships/hyperlink" Target="http://www.youtube.com/watch?v=JnyCTeKmef0&amp;feature=related" TargetMode="External"/><Relationship Id="rId4" Type="http://schemas.openxmlformats.org/officeDocument/2006/relationships/hyperlink" Target="http://www.youtube.com/watch?v=IK2ovBcTvM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hyperlink" Target="https://twitter.com/TheNature2011" TargetMode="External"/><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hyperlink" Target="http://sa.linkedin.com/pub/eisa-johali/31/3a6/896%20/" TargetMode="External"/><Relationship Id="rId5" Type="http://schemas.openxmlformats.org/officeDocument/2006/relationships/hyperlink" Target="mailto:Johali59@hotmail.com" TargetMode="External"/><Relationship Id="rId4" Type="http://schemas.openxmlformats.org/officeDocument/2006/relationships/hyperlink" Target="http://faculty.ksu.edu.sa/JOHALI/default.aspx%2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www.islam-usa.com/index.php?option=com_content&amp;view=article&amp;id=263&amp;Itemid=230" TargetMode="External"/><Relationship Id="rId2" Type="http://schemas.openxmlformats.org/officeDocument/2006/relationships/hyperlink" Target="http://www.islam-usa.com/index.php?option=com_content&amp;view=article&amp;id=281&amp;Itemid=248" TargetMode="Externa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jpeg"/><Relationship Id="rId1" Type="http://schemas.openxmlformats.org/officeDocument/2006/relationships/slideLayout" Target="../slideLayouts/slideLayout14.xml"/><Relationship Id="rId6" Type="http://schemas.openxmlformats.org/officeDocument/2006/relationships/image" Target="../media/image16.jpeg"/><Relationship Id="rId5" Type="http://schemas.openxmlformats.org/officeDocument/2006/relationships/hyperlink" Target="http://images.google.co.uk/imgres?imgurl=http://bp0.blogger.com/_7V3n_TJJgNI/RvsXR4ooFPI/AAAAAAAAARQ/EIcw1fBeWOw/s400/BREAK+BRAIN.jpg&amp;imgrefurl=http://cbg-dee.blogspot.com/2007/09/i-has-breaked-my-brain.html&amp;h=300&amp;w=400&amp;sz=38&amp;hl=en&amp;start=2&amp;tbnid=4f5Rm2idsbJoSM:&amp;tbnh=93&amp;tbnw=124&amp;prev=/images?q=broken+brain&amp;gbv=2&amp;hl=en&amp;sa=G" TargetMode="External"/><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4.jpeg"/><Relationship Id="rId1" Type="http://schemas.openxmlformats.org/officeDocument/2006/relationships/slideLayout" Target="../slideLayouts/slideLayout14.xml"/><Relationship Id="rId4" Type="http://schemas.openxmlformats.org/officeDocument/2006/relationships/image" Target="../media/image18.jpeg"/></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7.jpeg"/><Relationship Id="rId1" Type="http://schemas.openxmlformats.org/officeDocument/2006/relationships/slideLayout" Target="../slideLayouts/slideLayout14.xml"/><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hyperlink" Target="http://www.youtube.com/watch?v=ezI1cBfppdY" TargetMode="External"/><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package" Target="../embeddings/Microsoft_Office_PowerPoint_Slide4.sldx"/><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package" Target="../embeddings/Microsoft_Office_PowerPoint_Slide3.sldx"/><Relationship Id="rId5" Type="http://schemas.openxmlformats.org/officeDocument/2006/relationships/package" Target="../embeddings/Microsoft_Office_PowerPoint_Slide2.sldx"/><Relationship Id="rId4" Type="http://schemas.openxmlformats.org/officeDocument/2006/relationships/package" Target="../embeddings/Microsoft_Office_PowerPoint_Slide1.sldx"/></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4.xml"/><Relationship Id="rId5" Type="http://schemas.openxmlformats.org/officeDocument/2006/relationships/hyperlink" Target="http://www.quranichealing.net/page_qu.php?id=70" TargetMode="External"/><Relationship Id="rId4" Type="http://schemas.openxmlformats.org/officeDocument/2006/relationships/hyperlink" Target="http://www.quranichealing.net/"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hyperlink" Target="http://www.deenresearchcenter.com/Scriptureresearch/QuranicsciencesUlumalQuran/SciencesMessageHistory/tabid/93/Default.aspx" TargetMode="External"/><Relationship Id="rId5" Type="http://schemas.openxmlformats.org/officeDocument/2006/relationships/image" Target="../media/image26.jpeg"/><Relationship Id="rId4" Type="http://schemas.openxmlformats.org/officeDocument/2006/relationships/hyperlink" Target="http://www.quranichealing.net/"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14.xml"/><Relationship Id="rId5" Type="http://schemas.openxmlformats.org/officeDocument/2006/relationships/hyperlink" Target="http://www.deenresearchcenter.com/Scriptureresearch/QuranicsciencesUlumalQuran/SciencesMessageHistory/tabid/93/Default.aspx" TargetMode="External"/><Relationship Id="rId4" Type="http://schemas.openxmlformats.org/officeDocument/2006/relationships/hyperlink" Target="http://www.quranichealing.net/"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hyperlink" Target="http://www.slideworld.org/slideshow.aspx/Health-Behavior-Change-ppt-5058" TargetMode="External"/><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14.xml"/><Relationship Id="rId4" Type="http://schemas.openxmlformats.org/officeDocument/2006/relationships/hyperlink" Target="http://www.fhi360.org/nr/rdonlyres/ei26vbslpsidmahhxc332vwo3g233xsqw22er3vofqvrfjvubwyzclvqjcbdgexyzl3msu4mn6xv5j/bccsummaryfourmajortheories.pdf"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hyperlink" Target="http://www.fhi360.org/nr/rdonlyres/ei26vbslpsidmahhxc332vwo3g233xsqw22er3vofqvrfjvubwyzclvqjcbdgexyzl3msu4mn6xv5j/bccsummaryfourmajortheories.pdf" TargetMode="External"/><Relationship Id="rId2" Type="http://schemas.openxmlformats.org/officeDocument/2006/relationships/notesSlide" Target="../notesSlides/notesSlide26.xml"/><Relationship Id="rId1" Type="http://schemas.openxmlformats.org/officeDocument/2006/relationships/slideLayout" Target="../slideLayouts/slideLayout14.xml"/><Relationship Id="rId5" Type="http://schemas.openxmlformats.org/officeDocument/2006/relationships/image" Target="../media/image33.png"/><Relationship Id="rId4" Type="http://schemas.openxmlformats.org/officeDocument/2006/relationships/image" Target="../media/image32.png"/></Relationships>
</file>

<file path=ppt/slides/_rels/slide53.xml.rels><?xml version="1.0" encoding="UTF-8" standalone="yes"?>
<Relationships xmlns="http://schemas.openxmlformats.org/package/2006/relationships"><Relationship Id="rId3" Type="http://schemas.openxmlformats.org/officeDocument/2006/relationships/package" Target="../embeddings/Microsoft_Office_PowerPoint_Slide5.sldx"/><Relationship Id="rId2" Type="http://schemas.openxmlformats.org/officeDocument/2006/relationships/slideLayout" Target="../slideLayouts/slideLayout14.xml"/><Relationship Id="rId1" Type="http://schemas.openxmlformats.org/officeDocument/2006/relationships/vmlDrawing" Target="../drawings/vmlDrawing2.v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hyperlink" Target="http://www.goodpsych.com/behavioral-nutrition"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www.goodpsych.com/behavioral-nutrition/author/goodpsych" TargetMode="External"/><Relationship Id="rId2" Type="http://schemas.openxmlformats.org/officeDocument/2006/relationships/notesSlide" Target="../notesSlides/notesSlide32.xml"/><Relationship Id="rId1" Type="http://schemas.openxmlformats.org/officeDocument/2006/relationships/slideLayout" Target="../slideLayouts/slideLayout14.xml"/><Relationship Id="rId5" Type="http://schemas.openxmlformats.org/officeDocument/2006/relationships/hyperlink" Target="http://www.goodpsych.com/behavioral-nutrition/how-much-will-it-take-to-get-you-to-just-try-one-bite.html" TargetMode="External"/><Relationship Id="rId4" Type="http://schemas.openxmlformats.org/officeDocument/2006/relationships/hyperlink" Target="http://www.goodpsych.com/behavioral-nutrition/can-men-have-eating-disorders-advice-to-a-friend.html"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www.kellevision.com/kellevision/2009/06/how-to-change-negative-behavior-patterns.html" TargetMode="External"/><Relationship Id="rId13" Type="http://schemas.openxmlformats.org/officeDocument/2006/relationships/hyperlink" Target="http://www.drmedicalhypnosis.com/healthy-lifestyle-ideas.html" TargetMode="External"/><Relationship Id="rId3" Type="http://schemas.openxmlformats.org/officeDocument/2006/relationships/hyperlink" Target="http://www.google.com.sa/search?hl=ar&amp;safe=active&amp;sa=G&amp;tbm=bks&amp;tbm=bks&amp;q=inauthor:%22S.+J.+Kruger%22&amp;ei=VUxSUL2dKqml0QWsyIHoCg&amp;ved=0CD0Q9Ag" TargetMode="External"/><Relationship Id="rId7" Type="http://schemas.openxmlformats.org/officeDocument/2006/relationships/hyperlink" Target="http://www.ericdigests.org/1999-4/health.htm" TargetMode="External"/><Relationship Id="rId12" Type="http://schemas.openxmlformats.org/officeDocument/2006/relationships/hyperlink" Target="http://www.drmedicalhypnosis.com/" TargetMode="External"/><Relationship Id="rId2" Type="http://schemas.openxmlformats.org/officeDocument/2006/relationships/hyperlink" Target="http://books.google.com.sa/books?id=zkirdXCQ-KAC&amp;printsec=frontcover&amp;dq=Influencing+human+behavior+ppt&amp;source=bl&amp;ots=FHEY3pGa_h&amp;sig=40MSdtUElr55w5DA8pCUfVuSyCk&amp;hl=ar" TargetMode="External"/><Relationship Id="rId1" Type="http://schemas.openxmlformats.org/officeDocument/2006/relationships/slideLayout" Target="../slideLayouts/slideLayout14.xml"/><Relationship Id="rId6" Type="http://schemas.openxmlformats.org/officeDocument/2006/relationships/hyperlink" Target="http://ww2.fhi.org/en/aids/aidscap/aidspubs/behres/bcr4theo.html" TargetMode="External"/><Relationship Id="rId11" Type="http://schemas.openxmlformats.org/officeDocument/2006/relationships/hyperlink" Target="http://www.google.de/search?hl=de&amp;tbo=p&amp;tbm=bks&amp;q=inauthor:%22Gene+Bedell%22" TargetMode="External"/><Relationship Id="rId5" Type="http://schemas.openxmlformats.org/officeDocument/2006/relationships/hyperlink" Target="http://www.google.com.sa/search?hl=ar&amp;safe=active&amp;sa=G&amp;tbm=bks&amp;tbm=bks&amp;q=inauthor:%22W.+L.+Du+P.+Le+Roux%22&amp;ei=VUxSUL2dKqml0QWsyIHoCg&amp;ved=0CD8Q9Ag" TargetMode="External"/><Relationship Id="rId10" Type="http://schemas.openxmlformats.org/officeDocument/2006/relationships/hyperlink" Target="http://www.google.de/search?hl=de&amp;tbo=p&amp;tbm=bks&amp;q=inauthor:%22Gene+Bedell%22&amp;source=gbs_metadata_r&amp;cad=5" TargetMode="External"/><Relationship Id="rId4" Type="http://schemas.openxmlformats.org/officeDocument/2006/relationships/hyperlink" Target="http://www.google.com.sa/search?hl=ar&amp;safe=active&amp;sa=G&amp;tbm=bks&amp;tbm=bks&amp;q=inauthor:%22E.+Smit%22&amp;ei=VUxSUL2dKqml0QWsyIHoCg&amp;ved=0CD4Q9Ag" TargetMode="External"/><Relationship Id="rId9" Type="http://schemas.openxmlformats.org/officeDocument/2006/relationships/hyperlink" Target="http://adultmeducation.com/FacilitatingBehaviorChange.html" TargetMode="External"/></Relationships>
</file>

<file path=ppt/slides/_rels/slide60.xml.rels><?xml version="1.0" encoding="UTF-8" standalone="yes"?>
<Relationships xmlns="http://schemas.openxmlformats.org/package/2006/relationships"><Relationship Id="rId3" Type="http://schemas.openxmlformats.org/officeDocument/2006/relationships/hyperlink" Target="http://www.goodpsych.com/behavioral-nutrition/author/goodpsych" TargetMode="External"/><Relationship Id="rId2" Type="http://schemas.openxmlformats.org/officeDocument/2006/relationships/notesSlide" Target="../notesSlides/notesSlide33.xml"/><Relationship Id="rId1" Type="http://schemas.openxmlformats.org/officeDocument/2006/relationships/slideLayout" Target="../slideLayouts/slideLayout14.xml"/><Relationship Id="rId5" Type="http://schemas.openxmlformats.org/officeDocument/2006/relationships/hyperlink" Target="http://www.goodpsych.com/behavioral-nutrition/how-much-will-it-take-to-get-you-to-just-try-one-bite.html" TargetMode="External"/><Relationship Id="rId4" Type="http://schemas.openxmlformats.org/officeDocument/2006/relationships/hyperlink" Target="http://www.goodpsych.com/behavioral-nutrition/can-men-have-eating-disorders-advice-to-a-friend.html"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www.goodpsych.com/behavioral-nutrition/how-much-will-it-take-to-get-you-to-just-try-one-bite.html" TargetMode="External"/><Relationship Id="rId2" Type="http://schemas.openxmlformats.org/officeDocument/2006/relationships/notesSlide" Target="../notesSlides/notesSlide34.xml"/><Relationship Id="rId1" Type="http://schemas.openxmlformats.org/officeDocument/2006/relationships/slideLayout" Target="../slideLayouts/slideLayout14.xml"/><Relationship Id="rId4" Type="http://schemas.openxmlformats.org/officeDocument/2006/relationships/hyperlink" Target="http://www.goodpsych.com/behavioral-nutrition/author/goodpsych"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http://www.goodpsych.com/behavioral-nutrition/avoid-the-blues-by-eating-whole-foods.html" TargetMode="External"/><Relationship Id="rId2" Type="http://schemas.openxmlformats.org/officeDocument/2006/relationships/notesSlide" Target="../notesSlides/notesSlide35.xml"/><Relationship Id="rId1" Type="http://schemas.openxmlformats.org/officeDocument/2006/relationships/slideLayout" Target="../slideLayouts/slideLayout14.xml"/><Relationship Id="rId4" Type="http://schemas.openxmlformats.org/officeDocument/2006/relationships/hyperlink" Target="http://www.ncbi.nlm.nih.gov/pubmed/20048020" TargetMode="External"/></Relationships>
</file>

<file path=ppt/slides/_rels/slide6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hyperlink" Target="http://www.telegraph.co.uk/science/science-news/5981311/The-10-mysteries-of-human-behaviour-that-science-cant-explain.html" TargetMode="External"/><Relationship Id="rId2" Type="http://schemas.openxmlformats.org/officeDocument/2006/relationships/hyperlink" Target="http://www.youtube.com/watch?v=uRJ71HLcKmI&amp;playnext=1&amp;list=PLA515CB626AC2E50E&amp;feature=results_video" TargetMode="External"/><Relationship Id="rId1" Type="http://schemas.openxmlformats.org/officeDocument/2006/relationships/slideLayout" Target="../slideLayouts/slideLayout14.xml"/><Relationship Id="rId6" Type="http://schemas.openxmlformats.org/officeDocument/2006/relationships/hyperlink" Target="http://www.youtube.com/watch?v=pCU16GM_Y6o" TargetMode="External"/><Relationship Id="rId5" Type="http://schemas.openxmlformats.org/officeDocument/2006/relationships/hyperlink" Target="http://www.goodpsych.com/behavioral-nutrition/i-dont-get-depressed-or-anxious-with-my-herbals.html" TargetMode="External"/><Relationship Id="rId4" Type="http://schemas.openxmlformats.org/officeDocument/2006/relationships/image" Target="../media/image39.jpeg"/></Relationships>
</file>

<file path=ppt/slides/_rels/slide65.xml.rels><?xml version="1.0" encoding="UTF-8" standalone="yes"?>
<Relationships xmlns="http://schemas.openxmlformats.org/package/2006/relationships"><Relationship Id="rId3" Type="http://schemas.openxmlformats.org/officeDocument/2006/relationships/hyperlink" Target="http://www.youtube.com/watch?v=chO6J6vSgYw&amp;feature=related" TargetMode="External"/><Relationship Id="rId2" Type="http://schemas.openxmlformats.org/officeDocument/2006/relationships/hyperlink" Target="http://www.youtube.com/watch?v=LVUtb7_wdbg&amp;feature=related" TargetMode="Externa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3" Type="http://schemas.openxmlformats.org/officeDocument/2006/relationships/hyperlink" Target="http://www.goodpsych.com/behavioral-nutritionn" TargetMode="External"/><Relationship Id="rId2" Type="http://schemas.openxmlformats.org/officeDocument/2006/relationships/notesSlide" Target="../notesSlides/notesSlide37.xml"/><Relationship Id="rId1" Type="http://schemas.openxmlformats.org/officeDocument/2006/relationships/slideLayout" Target="../slideLayouts/slideLayout14.xml"/><Relationship Id="rId6" Type="http://schemas.openxmlformats.org/officeDocument/2006/relationships/hyperlink" Target="http://www.powershow.com/view/eb23-Njg0Z/Improving_Patient_Adherence_Through_Health_Behavior_Change_flash_ppt_presentation" TargetMode="External"/><Relationship Id="rId5" Type="http://schemas.openxmlformats.org/officeDocument/2006/relationships/hyperlink" Target="http://www.holisticonline.com/Remedies/Anxiety/prayer_overcoming-fear.htm" TargetMode="External"/><Relationship Id="rId4" Type="http://schemas.openxmlformats.org/officeDocument/2006/relationships/hyperlink" Target="http://www.eatingdisordersarena.com/the"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عنوان 1"/>
          <p:cNvSpPr>
            <a:spLocks noGrp="1"/>
          </p:cNvSpPr>
          <p:nvPr>
            <p:ph type="ctrTitle"/>
          </p:nvPr>
        </p:nvSpPr>
        <p:spPr>
          <a:xfrm>
            <a:off x="251520" y="1340769"/>
            <a:ext cx="8712968" cy="2160239"/>
          </a:xfrm>
          <a:blipFill>
            <a:blip r:embed="rId2"/>
            <a:tile tx="0" ty="0" sx="100000" sy="100000" flip="none" algn="tl"/>
          </a:blipFill>
        </p:spPr>
        <p:style>
          <a:lnRef idx="0">
            <a:schemeClr val="accent4"/>
          </a:lnRef>
          <a:fillRef idx="3">
            <a:schemeClr val="accent4"/>
          </a:fillRef>
          <a:effectRef idx="3">
            <a:schemeClr val="accent4"/>
          </a:effectRef>
          <a:fontRef idx="minor">
            <a:schemeClr val="lt1"/>
          </a:fontRef>
        </p:style>
        <p:txBody>
          <a:bodyPr/>
          <a:lstStyle/>
          <a:p>
            <a:pPr algn="ctr"/>
            <a:r>
              <a:rPr lang="en-US" sz="3200" dirty="0" smtClean="0">
                <a:solidFill>
                  <a:schemeClr val="tx1"/>
                </a:solidFill>
                <a:latin typeface="Broadway" pitchFamily="82" charset="0"/>
              </a:rPr>
              <a:t>Human Behavior for Clinical Nutrition</a:t>
            </a:r>
            <a:r>
              <a:rPr lang="en-US" sz="2800" dirty="0" smtClean="0">
                <a:solidFill>
                  <a:schemeClr val="tx1"/>
                </a:solidFill>
              </a:rPr>
              <a:t/>
            </a:r>
            <a:br>
              <a:rPr lang="en-US" sz="2800" dirty="0" smtClean="0">
                <a:solidFill>
                  <a:schemeClr val="tx1"/>
                </a:solidFill>
              </a:rPr>
            </a:br>
            <a:r>
              <a:rPr lang="en-US" sz="2800" dirty="0" smtClean="0">
                <a:solidFill>
                  <a:schemeClr val="tx1"/>
                </a:solidFill>
              </a:rPr>
              <a:t/>
            </a:r>
            <a:br>
              <a:rPr lang="en-US" sz="2800" dirty="0" smtClean="0">
                <a:solidFill>
                  <a:schemeClr val="tx1"/>
                </a:solidFill>
              </a:rPr>
            </a:br>
            <a:r>
              <a:rPr lang="en-US" sz="3600" i="1" dirty="0" err="1" smtClean="0">
                <a:solidFill>
                  <a:schemeClr val="tx1"/>
                </a:solidFill>
              </a:rPr>
              <a:t>Johali</a:t>
            </a:r>
            <a:r>
              <a:rPr lang="en-US" sz="3600" i="1" dirty="0" smtClean="0">
                <a:solidFill>
                  <a:schemeClr val="tx1"/>
                </a:solidFill>
              </a:rPr>
              <a:t> 3 CMED 303 the CNHB 2014</a:t>
            </a:r>
            <a:r>
              <a:rPr lang="en-US" sz="2800" dirty="0" smtClean="0">
                <a:solidFill>
                  <a:schemeClr val="tx1"/>
                </a:solidFill>
              </a:rPr>
              <a:t/>
            </a:r>
            <a:br>
              <a:rPr lang="en-US" sz="2800" dirty="0" smtClean="0">
                <a:solidFill>
                  <a:schemeClr val="tx1"/>
                </a:solidFill>
              </a:rPr>
            </a:br>
            <a:r>
              <a:rPr lang="en-US" sz="1800" i="1" dirty="0" err="1" smtClean="0">
                <a:solidFill>
                  <a:schemeClr val="tx1"/>
                </a:solidFill>
                <a:latin typeface="Bodoni MT Black" pitchFamily="18" charset="0"/>
              </a:rPr>
              <a:t>Johali</a:t>
            </a:r>
            <a:r>
              <a:rPr lang="en-US" sz="1800" i="1" dirty="0" smtClean="0">
                <a:solidFill>
                  <a:schemeClr val="tx1"/>
                </a:solidFill>
                <a:latin typeface="Bodoni MT Black" pitchFamily="18" charset="0"/>
              </a:rPr>
              <a:t> CN Based Creative Lecture Note Towards ZD the Islamic HB</a:t>
            </a:r>
            <a:endParaRPr lang="ar-SA" sz="1800" i="1" dirty="0" smtClean="0">
              <a:solidFill>
                <a:schemeClr val="tx1"/>
              </a:solidFill>
              <a:latin typeface="Bodoni MT Black" pitchFamily="18" charset="0"/>
            </a:endParaRPr>
          </a:p>
        </p:txBody>
      </p:sp>
      <p:sp>
        <p:nvSpPr>
          <p:cNvPr id="2051" name="عنوان فرعي 2"/>
          <p:cNvSpPr>
            <a:spLocks noGrp="1"/>
          </p:cNvSpPr>
          <p:nvPr>
            <p:ph type="subTitle" idx="1"/>
          </p:nvPr>
        </p:nvSpPr>
        <p:spPr>
          <a:xfrm>
            <a:off x="1403648" y="5929330"/>
            <a:ext cx="6400800" cy="432048"/>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en-US" sz="1800" b="1" smtClean="0"/>
              <a:t>Eisa</a:t>
            </a:r>
            <a:r>
              <a:rPr lang="en-US" sz="1800" b="1" dirty="0" smtClean="0"/>
              <a:t> </a:t>
            </a:r>
            <a:r>
              <a:rPr lang="en-US" sz="1800" b="1" dirty="0" smtClean="0"/>
              <a:t>Ali </a:t>
            </a:r>
            <a:r>
              <a:rPr lang="en-US" sz="1800" b="1" dirty="0" err="1" smtClean="0"/>
              <a:t>Johali</a:t>
            </a:r>
            <a:r>
              <a:rPr lang="en-US" sz="1800" b="1" dirty="0" smtClean="0"/>
              <a:t> </a:t>
            </a:r>
            <a:endParaRPr lang="ar-SA" sz="1800" b="1" dirty="0" smtClean="0"/>
          </a:p>
        </p:txBody>
      </p:sp>
      <p:sp>
        <p:nvSpPr>
          <p:cNvPr id="4" name="Rectangle 15"/>
          <p:cNvSpPr>
            <a:spLocks noChangeArrowheads="1"/>
          </p:cNvSpPr>
          <p:nvPr/>
        </p:nvSpPr>
        <p:spPr bwMode="auto">
          <a:xfrm>
            <a:off x="2699792" y="46012"/>
            <a:ext cx="3311525" cy="574676"/>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lIns="92075" tIns="46038" rIns="92075" bIns="46038" anchor="ctr"/>
          <a:lstStyle/>
          <a:p>
            <a:pPr algn="ctr">
              <a:defRPr/>
            </a:pPr>
            <a:r>
              <a:rPr lang="ar-SA" sz="2800" b="1" dirty="0">
                <a:solidFill>
                  <a:srgbClr val="00B050"/>
                </a:solidFill>
                <a:cs typeface="Diwani Bent" pitchFamily="2" charset="-78"/>
              </a:rPr>
              <a:t>بسم الله الرحمن الرحيم</a:t>
            </a:r>
            <a:r>
              <a:rPr lang="ar-SA" sz="2800" dirty="0">
                <a:solidFill>
                  <a:srgbClr val="00B050"/>
                </a:solidFill>
              </a:rPr>
              <a:t> </a:t>
            </a:r>
            <a:endParaRPr lang="en-US" sz="2800" dirty="0">
              <a:solidFill>
                <a:srgbClr val="00B050"/>
              </a:solidFill>
            </a:endParaRPr>
          </a:p>
        </p:txBody>
      </p:sp>
      <p:sp>
        <p:nvSpPr>
          <p:cNvPr id="5" name="Rectangle 2"/>
          <p:cNvSpPr txBox="1">
            <a:spLocks noChangeArrowheads="1"/>
          </p:cNvSpPr>
          <p:nvPr/>
        </p:nvSpPr>
        <p:spPr bwMode="auto">
          <a:xfrm>
            <a:off x="1571604" y="764952"/>
            <a:ext cx="5592785" cy="44947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nchor="ctr"/>
          <a:lstStyle/>
          <a:p>
            <a:pPr algn="ctr" fontAlgn="auto">
              <a:spcAft>
                <a:spcPts val="0"/>
              </a:spcAft>
              <a:defRPr/>
            </a:pPr>
            <a:r>
              <a:rPr lang="en-US" sz="1100" b="1" kern="0" dirty="0">
                <a:solidFill>
                  <a:srgbClr val="00B050"/>
                </a:solidFill>
                <a:latin typeface="Times New Roman" pitchFamily="18" charset="0"/>
                <a:ea typeface="+mj-ea"/>
                <a:cs typeface="Times New Roman" pitchFamily="18" charset="0"/>
              </a:rPr>
              <a:t>KINGDOM OF SAUDI ARABIA \ MINISTRY OF HIGHER EDUCTION</a:t>
            </a:r>
            <a:br>
              <a:rPr lang="en-US" sz="1100" b="1" kern="0" dirty="0">
                <a:solidFill>
                  <a:srgbClr val="00B050"/>
                </a:solidFill>
                <a:latin typeface="Times New Roman" pitchFamily="18" charset="0"/>
                <a:ea typeface="+mj-ea"/>
                <a:cs typeface="Times New Roman" pitchFamily="18" charset="0"/>
              </a:rPr>
            </a:br>
            <a:r>
              <a:rPr lang="en-US" sz="1100" b="1" kern="0" dirty="0">
                <a:solidFill>
                  <a:srgbClr val="00B050"/>
                </a:solidFill>
                <a:latin typeface="Times New Roman" pitchFamily="18" charset="0"/>
                <a:ea typeface="+mj-ea"/>
                <a:cs typeface="Times New Roman" pitchFamily="18" charset="0"/>
              </a:rPr>
              <a:t>KING SAUD UNIVERSITY \ CAMS \ CHSD- CN &amp; HE t </a:t>
            </a:r>
          </a:p>
        </p:txBody>
      </p:sp>
      <p:pic>
        <p:nvPicPr>
          <p:cNvPr id="2054" name="Picture 2" descr="http://colleges.ksu.edu.sa/Arabic%20Colleges/AppliedMedicalSciences/images/bnr%208.jpg"/>
          <p:cNvPicPr>
            <a:picLocks noChangeAspect="1" noChangeArrowheads="1"/>
          </p:cNvPicPr>
          <p:nvPr/>
        </p:nvPicPr>
        <p:blipFill>
          <a:blip r:embed="rId3" cstate="print"/>
          <a:srcRect l="84827"/>
          <a:stretch>
            <a:fillRect/>
          </a:stretch>
        </p:blipFill>
        <p:spPr bwMode="auto">
          <a:xfrm>
            <a:off x="7056438" y="0"/>
            <a:ext cx="2087562" cy="765175"/>
          </a:xfrm>
          <a:prstGeom prst="rect">
            <a:avLst/>
          </a:prstGeom>
          <a:noFill/>
          <a:ln w="9525">
            <a:noFill/>
            <a:miter lim="800000"/>
            <a:headEnd/>
            <a:tailEnd/>
          </a:ln>
        </p:spPr>
      </p:pic>
      <p:pic>
        <p:nvPicPr>
          <p:cNvPr id="2055" name="صورة 1" descr="C:\Users\ejohali\Pictures\Header_02[1].jpg"/>
          <p:cNvPicPr>
            <a:picLocks noChangeAspect="1" noChangeArrowheads="1"/>
          </p:cNvPicPr>
          <p:nvPr/>
        </p:nvPicPr>
        <p:blipFill>
          <a:blip r:embed="rId4" cstate="print"/>
          <a:srcRect l="43294"/>
          <a:stretch>
            <a:fillRect/>
          </a:stretch>
        </p:blipFill>
        <p:spPr bwMode="auto">
          <a:xfrm>
            <a:off x="71438" y="-26988"/>
            <a:ext cx="1547812" cy="908051"/>
          </a:xfrm>
          <a:prstGeom prst="rect">
            <a:avLst/>
          </a:prstGeom>
          <a:noFill/>
          <a:ln w="9525">
            <a:noFill/>
            <a:miter lim="800000"/>
            <a:headEnd/>
            <a:tailEnd/>
          </a:ln>
        </p:spPr>
      </p:pic>
      <p:pic>
        <p:nvPicPr>
          <p:cNvPr id="2056" name="Picture 11" descr="Positive Thinking"/>
          <p:cNvPicPr>
            <a:picLocks noChangeAspect="1" noChangeArrowheads="1"/>
          </p:cNvPicPr>
          <p:nvPr/>
        </p:nvPicPr>
        <p:blipFill>
          <a:blip r:embed="rId5" cstate="print"/>
          <a:srcRect/>
          <a:stretch>
            <a:fillRect/>
          </a:stretch>
        </p:blipFill>
        <p:spPr bwMode="auto">
          <a:xfrm>
            <a:off x="5929322" y="3717032"/>
            <a:ext cx="1306503" cy="1355042"/>
          </a:xfrm>
          <a:prstGeom prst="rect">
            <a:avLst/>
          </a:prstGeom>
          <a:noFill/>
          <a:ln w="9525">
            <a:noFill/>
            <a:miter lim="800000"/>
            <a:headEnd/>
            <a:tailEnd/>
          </a:ln>
        </p:spPr>
      </p:pic>
      <p:pic>
        <p:nvPicPr>
          <p:cNvPr id="2057" name="Picture 13" descr="Group of boys hugging at birthday party"/>
          <p:cNvPicPr>
            <a:picLocks noChangeAspect="1" noChangeArrowheads="1"/>
          </p:cNvPicPr>
          <p:nvPr/>
        </p:nvPicPr>
        <p:blipFill>
          <a:blip r:embed="rId6" cstate="print"/>
          <a:srcRect/>
          <a:stretch>
            <a:fillRect/>
          </a:stretch>
        </p:blipFill>
        <p:spPr bwMode="auto">
          <a:xfrm>
            <a:off x="7340674" y="3646091"/>
            <a:ext cx="1047750" cy="1354545"/>
          </a:xfrm>
          <a:prstGeom prst="rect">
            <a:avLst/>
          </a:prstGeom>
          <a:noFill/>
          <a:ln w="9525">
            <a:noFill/>
            <a:miter lim="800000"/>
            <a:headEnd/>
            <a:tailEnd/>
          </a:ln>
        </p:spPr>
      </p:pic>
      <p:pic>
        <p:nvPicPr>
          <p:cNvPr id="2058" name="Picture 15" descr="Positive Attitude Powerpoint Templates"/>
          <p:cNvPicPr>
            <a:picLocks noChangeAspect="1" noChangeArrowheads="1"/>
          </p:cNvPicPr>
          <p:nvPr/>
        </p:nvPicPr>
        <p:blipFill>
          <a:blip r:embed="rId7" cstate="print"/>
          <a:srcRect l="3735" t="44000" r="2893" b="36000"/>
          <a:stretch>
            <a:fillRect/>
          </a:stretch>
        </p:blipFill>
        <p:spPr bwMode="auto">
          <a:xfrm>
            <a:off x="2555776" y="3929066"/>
            <a:ext cx="3311525" cy="785818"/>
          </a:xfrm>
          <a:prstGeom prst="rect">
            <a:avLst/>
          </a:prstGeom>
          <a:noFill/>
          <a:ln w="9525">
            <a:noFill/>
            <a:miter lim="800000"/>
            <a:headEnd/>
            <a:tailEnd/>
          </a:ln>
        </p:spPr>
      </p:pic>
      <p:pic>
        <p:nvPicPr>
          <p:cNvPr id="2059" name="Picture 13" descr="http://www.islam101.com/images/islam101.jpg"/>
          <p:cNvPicPr>
            <a:picLocks noChangeAspect="1" noChangeArrowheads="1"/>
          </p:cNvPicPr>
          <p:nvPr/>
        </p:nvPicPr>
        <p:blipFill>
          <a:blip r:embed="rId8" cstate="print"/>
          <a:srcRect/>
          <a:stretch>
            <a:fillRect/>
          </a:stretch>
        </p:blipFill>
        <p:spPr bwMode="auto">
          <a:xfrm>
            <a:off x="357158" y="3573016"/>
            <a:ext cx="2055198" cy="1499058"/>
          </a:xfrm>
          <a:prstGeom prst="rect">
            <a:avLst/>
          </a:prstGeom>
          <a:noFill/>
          <a:ln w="9525">
            <a:noFill/>
            <a:miter lim="800000"/>
            <a:headEnd/>
            <a:tailEnd/>
          </a:ln>
        </p:spPr>
      </p:pic>
      <p:sp>
        <p:nvSpPr>
          <p:cNvPr id="13" name="سهم مسنن إلى اليمين 12"/>
          <p:cNvSpPr/>
          <p:nvPr/>
        </p:nvSpPr>
        <p:spPr>
          <a:xfrm>
            <a:off x="571472" y="4942557"/>
            <a:ext cx="7993062" cy="915335"/>
          </a:xfrm>
          <a:prstGeom prst="notched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en-US" sz="1100" dirty="0">
                <a:solidFill>
                  <a:schemeClr val="bg1"/>
                </a:solidFill>
                <a:effectLst>
                  <a:outerShdw blurRad="38100" dist="38100" dir="2700000" algn="tl">
                    <a:srgbClr val="000000"/>
                  </a:outerShdw>
                </a:effectLst>
                <a:latin typeface="Arial Black" pitchFamily="34" charset="0"/>
              </a:rPr>
              <a:t>Be Ready and Willing To Move Your Self; Patients &amp; Nation Towards Wellness and Happiness</a:t>
            </a:r>
          </a:p>
        </p:txBody>
      </p:sp>
      <p:pic>
        <p:nvPicPr>
          <p:cNvPr id="14" name="Picture 13" descr="http://www.islam101.com/images/islam101.jpg"/>
          <p:cNvPicPr>
            <a:picLocks noChangeAspect="1" noChangeArrowheads="1"/>
          </p:cNvPicPr>
          <p:nvPr/>
        </p:nvPicPr>
        <p:blipFill>
          <a:blip r:embed="rId8" cstate="print"/>
          <a:srcRect r="56480"/>
          <a:stretch>
            <a:fillRect/>
          </a:stretch>
        </p:blipFill>
        <p:spPr bwMode="auto">
          <a:xfrm>
            <a:off x="395536" y="4221088"/>
            <a:ext cx="783704" cy="864096"/>
          </a:xfrm>
          <a:prstGeom prst="rect">
            <a:avLst/>
          </a:prstGeom>
          <a:noFill/>
          <a:ln w="9525">
            <a:noFill/>
            <a:miter lim="800000"/>
            <a:headEnd/>
            <a:tailEnd/>
          </a:ln>
        </p:spPr>
      </p:pic>
      <p:pic>
        <p:nvPicPr>
          <p:cNvPr id="15" name="Picture 13" descr="Group of boys hugging at birthday party"/>
          <p:cNvPicPr>
            <a:picLocks noChangeAspect="1" noChangeArrowheads="1"/>
          </p:cNvPicPr>
          <p:nvPr/>
        </p:nvPicPr>
        <p:blipFill>
          <a:blip r:embed="rId6" cstate="print"/>
          <a:srcRect/>
          <a:stretch>
            <a:fillRect/>
          </a:stretch>
        </p:blipFill>
        <p:spPr bwMode="auto">
          <a:xfrm>
            <a:off x="8358214" y="4000504"/>
            <a:ext cx="729636" cy="646031"/>
          </a:xfrm>
          <a:prstGeom prst="rect">
            <a:avLst/>
          </a:prstGeom>
          <a:noFill/>
          <a:ln w="9525">
            <a:noFill/>
            <a:miter lim="800000"/>
            <a:headEnd/>
            <a:tailEnd/>
          </a:ln>
        </p:spPr>
      </p:pic>
      <p:sp>
        <p:nvSpPr>
          <p:cNvPr id="16" name="عنصر نائب للتاريخ 15"/>
          <p:cNvSpPr>
            <a:spLocks noGrp="1"/>
          </p:cNvSpPr>
          <p:nvPr>
            <p:ph type="dt" sz="half" idx="10"/>
          </p:nvPr>
        </p:nvSpPr>
        <p:spPr/>
        <p:txBody>
          <a:bodyPr/>
          <a:lstStyle/>
          <a:p>
            <a:r>
              <a:rPr lang="ar-SA" smtClean="0"/>
              <a:t>E Johali</a:t>
            </a:r>
            <a:endParaRPr lang="en-US"/>
          </a:p>
        </p:txBody>
      </p:sp>
      <p:sp>
        <p:nvSpPr>
          <p:cNvPr id="17" name="عنصر نائب لرقم الشريحة 16"/>
          <p:cNvSpPr>
            <a:spLocks noGrp="1"/>
          </p:cNvSpPr>
          <p:nvPr>
            <p:ph type="sldNum" sz="quarter" idx="12"/>
          </p:nvPr>
        </p:nvSpPr>
        <p:spPr/>
        <p:txBody>
          <a:bodyPr/>
          <a:lstStyle/>
          <a:p>
            <a:fld id="{042AED99-7FB4-404E-8A97-64753DCE42EC}" type="slidenum">
              <a:rPr kumimoji="0" lang="en-US" smtClean="0"/>
              <a:pPr/>
              <a:t>1</a:t>
            </a:fld>
            <a:endParaRPr kumimoji="0" lang="en-US"/>
          </a:p>
        </p:txBody>
      </p:sp>
      <p:sp>
        <p:nvSpPr>
          <p:cNvPr id="18" name="عنصر نائب للتذييل 1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عنوان 1"/>
          <p:cNvSpPr>
            <a:spLocks noGrp="1"/>
          </p:cNvSpPr>
          <p:nvPr>
            <p:ph type="title"/>
          </p:nvPr>
        </p:nvSpPr>
        <p:spPr>
          <a:xfrm>
            <a:off x="1258888" y="-26988"/>
            <a:ext cx="7200900" cy="431801"/>
          </a:xfrm>
        </p:spPr>
        <p:txBody>
          <a:bodyPr/>
          <a:lstStyle/>
          <a:p>
            <a:r>
              <a:rPr lang="en-US" sz="1800" smtClean="0">
                <a:latin typeface="Arial Black" pitchFamily="34" charset="0"/>
              </a:rPr>
              <a:t>Lecturer’s Introduction to Human Health Behavior </a:t>
            </a:r>
            <a:endParaRPr lang="en-US" sz="1800" smtClean="0"/>
          </a:p>
        </p:txBody>
      </p:sp>
      <p:sp>
        <p:nvSpPr>
          <p:cNvPr id="9219" name="عنصر نائب للمحتوى 2"/>
          <p:cNvSpPr>
            <a:spLocks noGrp="1"/>
          </p:cNvSpPr>
          <p:nvPr>
            <p:ph idx="1"/>
          </p:nvPr>
        </p:nvSpPr>
        <p:spPr>
          <a:xfrm>
            <a:off x="428596" y="476250"/>
            <a:ext cx="8393141" cy="6167460"/>
          </a:xfrm>
        </p:spPr>
        <p:txBody>
          <a:bodyPr>
            <a:noAutofit/>
          </a:bodyPr>
          <a:lstStyle/>
          <a:p>
            <a:pPr algn="just" rtl="0">
              <a:defRPr/>
            </a:pPr>
            <a:r>
              <a:rPr lang="en-US" sz="1800" dirty="0" smtClean="0"/>
              <a:t>As first step towards “Readiness &amp; Willingness”, you have to know that course title is “Human Health\Healthy Behavior  (HHB) \Personal Behavior  NOT Human Behavior (HB) ”: </a:t>
            </a:r>
          </a:p>
          <a:p>
            <a:pPr algn="just" rtl="0">
              <a:defRPr/>
            </a:pPr>
            <a:r>
              <a:rPr lang="en-US" sz="1800" dirty="0" smtClean="0"/>
              <a:t>HB is an open\wide field , it traced to human nature\creation .. This topic has huge debating \disagreement  between rational, logical and liberal scientists, and with Muslims and Non Muslims. I have spent two years with philosophers and scientists in bigoted site </a:t>
            </a:r>
            <a:r>
              <a:rPr lang="en-US" sz="1800" dirty="0" smtClean="0">
                <a:hlinkClick r:id="rId3"/>
              </a:rPr>
              <a:t>http://www.researchgate.net</a:t>
            </a:r>
            <a:r>
              <a:rPr lang="en-US" sz="1800" dirty="0" smtClean="0"/>
              <a:t>; </a:t>
            </a:r>
            <a:r>
              <a:rPr lang="en-US" sz="1800" dirty="0" smtClean="0">
                <a:hlinkClick r:id="rId4"/>
              </a:rPr>
              <a:t>Topics</a:t>
            </a:r>
            <a:r>
              <a:rPr lang="en-US" sz="1800" dirty="0" smtClean="0"/>
              <a:t>» </a:t>
            </a:r>
            <a:r>
              <a:rPr lang="en-US" sz="1800" dirty="0" smtClean="0">
                <a:hlinkClick r:id="rId5"/>
              </a:rPr>
              <a:t>Philosophy</a:t>
            </a:r>
            <a:r>
              <a:rPr lang="en-US" sz="1800" dirty="0" smtClean="0"/>
              <a:t> </a:t>
            </a:r>
            <a:r>
              <a:rPr lang="en-US" sz="1800" b="1" dirty="0" smtClean="0"/>
              <a:t>Reflecting in Nature the Great Creation and Creator </a:t>
            </a:r>
            <a:r>
              <a:rPr lang="en-US" sz="1800" dirty="0" err="1" smtClean="0">
                <a:hlinkClick r:id="rId6"/>
              </a:rPr>
              <a:t>Eisa</a:t>
            </a:r>
            <a:r>
              <a:rPr lang="en-US" sz="1800" dirty="0" smtClean="0">
                <a:hlinkClick r:id="rId6"/>
              </a:rPr>
              <a:t> Ali </a:t>
            </a:r>
            <a:r>
              <a:rPr lang="en-US" sz="1800" dirty="0" err="1" smtClean="0">
                <a:hlinkClick r:id="rId6"/>
              </a:rPr>
              <a:t>Johali</a:t>
            </a:r>
            <a:r>
              <a:rPr lang="en-US" sz="1800" dirty="0" smtClean="0"/>
              <a:t> Jun 27, 2011, and the same character group in LinkedIn ……… </a:t>
            </a:r>
          </a:p>
          <a:p>
            <a:pPr algn="just" rtl="0">
              <a:defRPr/>
            </a:pPr>
            <a:r>
              <a:rPr lang="en-US" sz="1800" dirty="0" smtClean="0"/>
              <a:t>In summary there are three different divergences of “Human Nature and Behavior”: </a:t>
            </a:r>
          </a:p>
          <a:p>
            <a:pPr marL="809625" indent="-180975" algn="just" rtl="0">
              <a:buFont typeface="Arial" pitchFamily="34" charset="0"/>
              <a:buChar char="•"/>
              <a:defRPr/>
            </a:pPr>
            <a:r>
              <a:rPr lang="en-US" sz="1800" dirty="0" smtClean="0"/>
              <a:t>The liberal \ Radical Scientists  believe in “Nurture </a:t>
            </a:r>
            <a:r>
              <a:rPr lang="ar-SA" sz="1800" dirty="0" smtClean="0"/>
              <a:t>النشوء </a:t>
            </a:r>
            <a:r>
              <a:rPr lang="en-US" sz="1800" dirty="0" smtClean="0"/>
              <a:t>, Revolution </a:t>
            </a:r>
            <a:r>
              <a:rPr lang="ar-SA" sz="1800" dirty="0" smtClean="0"/>
              <a:t>ثوريين </a:t>
            </a:r>
            <a:r>
              <a:rPr lang="en-US" sz="1800" dirty="0" smtClean="0"/>
              <a:t>, Bin Bang …” human s not created.  This misleading believe traced back to (Darwin who believe that human revolute\ origin \ come  from "Monkey”  </a:t>
            </a:r>
          </a:p>
          <a:p>
            <a:pPr marL="809625" indent="-180975" algn="just" rtl="0">
              <a:buFont typeface="Arial" pitchFamily="34" charset="0"/>
              <a:buChar char="•"/>
              <a:defRPr/>
            </a:pPr>
            <a:r>
              <a:rPr lang="en-US" sz="1800" dirty="0" smtClean="0"/>
              <a:t>Illiberal Scientists have some rational and logical view that “there is “Nature and Creation” BUT they don’t know who is ‘Great Creator.. God”; Christens believe that Jesus (PBUH) is the Creator. </a:t>
            </a:r>
          </a:p>
          <a:p>
            <a:pPr marL="809625" indent="-180975" algn="just" rtl="0">
              <a:buFont typeface="Arial" pitchFamily="34" charset="0"/>
              <a:buChar char="•"/>
              <a:defRPr/>
            </a:pPr>
            <a:r>
              <a:rPr lang="en-US" sz="1800" b="1" dirty="0" smtClean="0"/>
              <a:t>While</a:t>
            </a:r>
            <a:r>
              <a:rPr lang="en-US" sz="1800" dirty="0" smtClean="0"/>
              <a:t> Muslims believe in “Nature and Creation of Great Creator God the Only One God ‘ Allah ‘ “ …….</a:t>
            </a:r>
          </a:p>
          <a:p>
            <a:pPr algn="just" rtl="0">
              <a:defRPr/>
            </a:pPr>
            <a:r>
              <a:rPr lang="en-US" sz="1800" dirty="0" smtClean="0"/>
              <a:t>Let us watch this </a:t>
            </a:r>
            <a:r>
              <a:rPr lang="en-US" sz="1800" b="1" dirty="0" smtClean="0"/>
              <a:t>Videos</a:t>
            </a:r>
            <a:r>
              <a:rPr lang="en-US" sz="1800" dirty="0" smtClean="0"/>
              <a:t> to see misleading sciences compare to truthful, and to know from where and what is HHB</a:t>
            </a:r>
          </a:p>
          <a:p>
            <a:pPr algn="just" rtl="0">
              <a:defRPr/>
            </a:pPr>
            <a:r>
              <a:rPr lang="en-US" sz="1800" dirty="0" smtClean="0"/>
              <a:t> </a:t>
            </a:r>
          </a:p>
          <a:p>
            <a:pPr algn="just" rtl="0">
              <a:defRPr/>
            </a:pPr>
            <a:endParaRPr lang="ar-SA" sz="1800" dirty="0" smtClean="0"/>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10</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عنصر نائب للمحتوى 2"/>
          <p:cNvSpPr>
            <a:spLocks noGrp="1"/>
          </p:cNvSpPr>
          <p:nvPr>
            <p:ph idx="1"/>
          </p:nvPr>
        </p:nvSpPr>
        <p:spPr>
          <a:xfrm>
            <a:off x="323528" y="404664"/>
            <a:ext cx="8208963" cy="720080"/>
          </a:xfrm>
        </p:spPr>
        <p:txBody>
          <a:bodyPr/>
          <a:lstStyle/>
          <a:p>
            <a:pPr algn="ctr"/>
            <a:r>
              <a:rPr lang="en-US" sz="1800" dirty="0" smtClean="0"/>
              <a:t>Human Behavior in Health and social care </a:t>
            </a:r>
            <a:r>
              <a:rPr lang="en-US" sz="1800" dirty="0" smtClean="0">
                <a:hlinkClick r:id="rId2"/>
              </a:rPr>
              <a:t>http://www.youtube.com/watch?v=M8wk3JwtXMc</a:t>
            </a:r>
            <a:r>
              <a:rPr lang="en-US" sz="1800" dirty="0" smtClean="0"/>
              <a:t> </a:t>
            </a:r>
            <a:endParaRPr lang="en-US" sz="1800" b="1" u="sng" dirty="0" smtClean="0">
              <a:hlinkClick r:id="rId3"/>
            </a:endParaRPr>
          </a:p>
        </p:txBody>
      </p:sp>
      <p:sp>
        <p:nvSpPr>
          <p:cNvPr id="12291" name="مستطيل 3"/>
          <p:cNvSpPr>
            <a:spLocks noChangeArrowheads="1"/>
          </p:cNvSpPr>
          <p:nvPr/>
        </p:nvSpPr>
        <p:spPr bwMode="auto">
          <a:xfrm>
            <a:off x="323528" y="3933825"/>
            <a:ext cx="8424936" cy="1908215"/>
          </a:xfrm>
          <a:prstGeom prst="rect">
            <a:avLst/>
          </a:prstGeom>
          <a:noFill/>
          <a:ln w="9525">
            <a:noFill/>
            <a:miter lim="800000"/>
            <a:headEnd/>
            <a:tailEnd/>
          </a:ln>
        </p:spPr>
        <p:txBody>
          <a:bodyPr wrap="square">
            <a:spAutoFit/>
          </a:bodyPr>
          <a:lstStyle/>
          <a:p>
            <a:pPr algn="ctr"/>
            <a:r>
              <a:rPr lang="en-US" b="1" dirty="0" err="1" smtClean="0">
                <a:solidFill>
                  <a:srgbClr val="00B050"/>
                </a:solidFill>
              </a:rPr>
              <a:t>Islamy</a:t>
            </a:r>
            <a:endParaRPr lang="en-US" b="1" dirty="0">
              <a:solidFill>
                <a:srgbClr val="00B050"/>
              </a:solidFill>
            </a:endParaRPr>
          </a:p>
          <a:p>
            <a:r>
              <a:rPr lang="en-US" dirty="0">
                <a:hlinkClick r:id="rId4"/>
              </a:rPr>
              <a:t>http://www.authorstream.com/Presentation/aSGuest6828-123654-understanding-human-nature-behaviour-education-ppt-powerpoint/</a:t>
            </a:r>
            <a:r>
              <a:rPr lang="en-US" dirty="0"/>
              <a:t> </a:t>
            </a:r>
            <a:endParaRPr lang="en-US" dirty="0" smtClean="0"/>
          </a:p>
          <a:p>
            <a:r>
              <a:rPr lang="en-US" dirty="0" smtClean="0"/>
              <a:t>Watch again and Answer: Ref Qs: </a:t>
            </a:r>
          </a:p>
          <a:p>
            <a:r>
              <a:rPr lang="en-US" dirty="0" smtClean="0"/>
              <a:t>- </a:t>
            </a:r>
            <a:r>
              <a:rPr lang="en-US" sz="1400" b="1" dirty="0" smtClean="0"/>
              <a:t>The unexamined life is worth living (T\F) If F correct….;  Not\ Examined  ? (p5)</a:t>
            </a:r>
          </a:p>
          <a:p>
            <a:pPr>
              <a:buFontTx/>
              <a:buChar char="-"/>
            </a:pPr>
            <a:r>
              <a:rPr lang="en-US" sz="1400" b="1" dirty="0" smtClean="0"/>
              <a:t>Behavior is difficult to predict links to the Behavioral Theories  (T\F) If  F correct ? (p15)</a:t>
            </a:r>
          </a:p>
          <a:p>
            <a:pPr>
              <a:buFontTx/>
              <a:buChar char="-"/>
            </a:pPr>
            <a:r>
              <a:rPr lang="en-US" sz="1400" b="1" dirty="0" smtClean="0"/>
              <a:t>Plus reading the MBTI 16 Personality Types and make self summary model  </a:t>
            </a:r>
          </a:p>
        </p:txBody>
      </p:sp>
      <p:sp>
        <p:nvSpPr>
          <p:cNvPr id="12292" name="مستطيل 3"/>
          <p:cNvSpPr>
            <a:spLocks noChangeArrowheads="1"/>
          </p:cNvSpPr>
          <p:nvPr/>
        </p:nvSpPr>
        <p:spPr bwMode="auto">
          <a:xfrm>
            <a:off x="827584" y="1124744"/>
            <a:ext cx="7776343" cy="1261884"/>
          </a:xfrm>
          <a:prstGeom prst="rect">
            <a:avLst/>
          </a:prstGeom>
          <a:noFill/>
          <a:ln w="9525">
            <a:noFill/>
            <a:miter lim="800000"/>
            <a:headEnd/>
            <a:tailEnd/>
          </a:ln>
        </p:spPr>
        <p:txBody>
          <a:bodyPr wrap="square">
            <a:spAutoFit/>
          </a:bodyPr>
          <a:lstStyle/>
          <a:p>
            <a:pPr algn="ctr"/>
            <a:r>
              <a:rPr lang="en-US" sz="1400" dirty="0"/>
              <a:t>Nature or Nurture; How Do Genes, Environment and Free Will Affect Human </a:t>
            </a:r>
            <a:r>
              <a:rPr lang="en-US" sz="1400" dirty="0" smtClean="0"/>
              <a:t>Behavior? </a:t>
            </a:r>
          </a:p>
          <a:p>
            <a:pPr algn="ctr"/>
            <a:r>
              <a:rPr lang="en-US" sz="1400" dirty="0" smtClean="0"/>
              <a:t>Watch again and Answers These Questions: </a:t>
            </a:r>
          </a:p>
          <a:p>
            <a:pPr algn="ctr"/>
            <a:r>
              <a:rPr lang="en-US" sz="1200" dirty="0" smtClean="0"/>
              <a:t>Q1: Nurture means:    Q2: Human Behavior  Can Be: </a:t>
            </a:r>
          </a:p>
          <a:p>
            <a:pPr algn="ctr"/>
            <a:r>
              <a:rPr lang="en-US" sz="1200" dirty="0" smtClean="0"/>
              <a:t>- Free Well Behavior Means:  - Self determine – Self control – Cognitive Independent    (all)</a:t>
            </a:r>
          </a:p>
          <a:p>
            <a:pPr algn="ctr"/>
            <a:r>
              <a:rPr lang="en-US" sz="1200" dirty="0" smtClean="0"/>
              <a:t>Our Behavior shapes, determine and control by  (</a:t>
            </a:r>
            <a:r>
              <a:rPr lang="en-US" sz="1200" b="1" dirty="0" smtClean="0"/>
              <a:t>Islam</a:t>
            </a:r>
            <a:r>
              <a:rPr lang="en-US" sz="1200" dirty="0" smtClean="0"/>
              <a:t>)    .  .  .  .  .  </a:t>
            </a:r>
          </a:p>
          <a:p>
            <a:pPr algn="ctr"/>
            <a:r>
              <a:rPr lang="en-US" sz="1200" dirty="0" smtClean="0"/>
              <a:t> Compare to western sciences, our behavior is free well  ….F   (Islamic well)  </a:t>
            </a:r>
          </a:p>
        </p:txBody>
      </p:sp>
      <p:sp>
        <p:nvSpPr>
          <p:cNvPr id="12293" name="مستطيل 4"/>
          <p:cNvSpPr>
            <a:spLocks noChangeArrowheads="1"/>
          </p:cNvSpPr>
          <p:nvPr/>
        </p:nvSpPr>
        <p:spPr bwMode="auto">
          <a:xfrm>
            <a:off x="971600" y="2348880"/>
            <a:ext cx="7129462" cy="646112"/>
          </a:xfrm>
          <a:prstGeom prst="rect">
            <a:avLst/>
          </a:prstGeom>
          <a:noFill/>
          <a:ln w="9525">
            <a:noFill/>
            <a:miter lim="800000"/>
            <a:headEnd/>
            <a:tailEnd/>
          </a:ln>
        </p:spPr>
        <p:txBody>
          <a:bodyPr>
            <a:spAutoFit/>
          </a:bodyPr>
          <a:lstStyle/>
          <a:p>
            <a:r>
              <a:rPr lang="en-US" dirty="0">
                <a:hlinkClick r:id="rId5"/>
              </a:rPr>
              <a:t>http://www.youtube.com/watch?v=3vMC3TPuOOo&amp;playnext=1&amp;list=PL6BB1DC6C8DE74013&amp;feature=results_video</a:t>
            </a:r>
            <a:r>
              <a:rPr lang="en-US" dirty="0"/>
              <a:t> </a:t>
            </a:r>
            <a:endParaRPr lang="ar-SA" dirty="0"/>
          </a:p>
        </p:txBody>
      </p:sp>
      <p:sp>
        <p:nvSpPr>
          <p:cNvPr id="12294" name="مستطيل 5"/>
          <p:cNvSpPr>
            <a:spLocks noChangeArrowheads="1"/>
          </p:cNvSpPr>
          <p:nvPr/>
        </p:nvSpPr>
        <p:spPr bwMode="auto">
          <a:xfrm>
            <a:off x="971550" y="3213100"/>
            <a:ext cx="7200900" cy="369888"/>
          </a:xfrm>
          <a:prstGeom prst="rect">
            <a:avLst/>
          </a:prstGeom>
          <a:noFill/>
          <a:ln w="9525">
            <a:noFill/>
            <a:miter lim="800000"/>
            <a:headEnd/>
            <a:tailEnd/>
          </a:ln>
        </p:spPr>
        <p:txBody>
          <a:bodyPr>
            <a:spAutoFit/>
          </a:bodyPr>
          <a:lstStyle/>
          <a:p>
            <a:r>
              <a:rPr lang="en-US">
                <a:hlinkClick r:id="rId6"/>
              </a:rPr>
              <a:t>http://www.youtube.com/watch?v=S7wc6QfepJE&amp;feature=related</a:t>
            </a:r>
            <a:r>
              <a:rPr lang="en-US"/>
              <a:t> </a:t>
            </a:r>
            <a:endParaRPr lang="ar-SA"/>
          </a:p>
        </p:txBody>
      </p:sp>
      <p:sp>
        <p:nvSpPr>
          <p:cNvPr id="7" name="عنصر نائب للتاريخ 6"/>
          <p:cNvSpPr>
            <a:spLocks noGrp="1"/>
          </p:cNvSpPr>
          <p:nvPr>
            <p:ph type="dt" sz="half" idx="10"/>
          </p:nvPr>
        </p:nvSpPr>
        <p:spPr/>
        <p:txBody>
          <a:bodyPr/>
          <a:lstStyle/>
          <a:p>
            <a:r>
              <a:rPr lang="ar-SA" smtClean="0"/>
              <a:t>E Johali</a:t>
            </a:r>
            <a:endParaRPr lang="en-US"/>
          </a:p>
        </p:txBody>
      </p:sp>
      <p:sp>
        <p:nvSpPr>
          <p:cNvPr id="8" name="عنصر نائب لرقم الشريحة 7"/>
          <p:cNvSpPr>
            <a:spLocks noGrp="1"/>
          </p:cNvSpPr>
          <p:nvPr>
            <p:ph type="sldNum" sz="quarter" idx="12"/>
          </p:nvPr>
        </p:nvSpPr>
        <p:spPr/>
        <p:txBody>
          <a:bodyPr/>
          <a:lstStyle/>
          <a:p>
            <a:fld id="{042AED99-7FB4-404E-8A97-64753DCE42EC}" type="slidenum">
              <a:rPr kumimoji="0" lang="en-US" smtClean="0"/>
              <a:pPr/>
              <a:t>11</a:t>
            </a:fld>
            <a:endParaRPr kumimoji="0" lang="en-US"/>
          </a:p>
        </p:txBody>
      </p:sp>
      <p:sp>
        <p:nvSpPr>
          <p:cNvPr id="9" name="عنصر نائب للتذييل 8"/>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صر نائب للمحتوى 2"/>
          <p:cNvSpPr>
            <a:spLocks noGrp="1"/>
          </p:cNvSpPr>
          <p:nvPr>
            <p:ph idx="1"/>
          </p:nvPr>
        </p:nvSpPr>
        <p:spPr>
          <a:xfrm>
            <a:off x="539750" y="2105025"/>
            <a:ext cx="8208963" cy="4752975"/>
          </a:xfrm>
        </p:spPr>
        <p:txBody>
          <a:bodyPr/>
          <a:lstStyle/>
          <a:p>
            <a:pPr algn="ctr"/>
            <a:r>
              <a:rPr lang="en-US" sz="1800" dirty="0" smtClean="0"/>
              <a:t>Developmental Psychology: The Newborn </a:t>
            </a:r>
          </a:p>
          <a:p>
            <a:pPr algn="ctr"/>
            <a:r>
              <a:rPr lang="en-US" sz="1800" dirty="0" smtClean="0"/>
              <a:t>Attract Live Demonstration Lecture in University Class</a:t>
            </a:r>
          </a:p>
          <a:p>
            <a:pPr algn="ctr"/>
            <a:r>
              <a:rPr lang="en-US" sz="1800" smtClean="0">
                <a:hlinkClick r:id="rId2"/>
              </a:rPr>
              <a:t>http://www.youtube.com/watch?v=_SE6zziFxWs&amp;feature=related</a:t>
            </a:r>
            <a:r>
              <a:rPr lang="en-US" sz="1800" smtClean="0"/>
              <a:t> </a:t>
            </a:r>
          </a:p>
          <a:p>
            <a:pPr algn="ctr"/>
            <a:r>
              <a:rPr lang="en-US" sz="1800" dirty="0" smtClean="0"/>
              <a:t>&amp; </a:t>
            </a:r>
          </a:p>
          <a:p>
            <a:pPr algn="ctr"/>
            <a:r>
              <a:rPr lang="en-US" sz="1800" dirty="0" smtClean="0"/>
              <a:t>To Introduction To HB </a:t>
            </a:r>
          </a:p>
          <a:p>
            <a:pPr algn="ctr"/>
            <a:r>
              <a:rPr lang="en-US" sz="1800" dirty="0" smtClean="0">
                <a:hlinkClick r:id="rId3"/>
              </a:rPr>
              <a:t>http://www.youtube.com/watch?v=OlW917n6mpA&amp;feature=relmfu</a:t>
            </a:r>
            <a:r>
              <a:rPr lang="en-US" sz="1800" dirty="0" smtClean="0"/>
              <a:t>  </a:t>
            </a:r>
            <a:endParaRPr lang="ar-SA" sz="1800" dirty="0" smtClean="0"/>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4" name="عنصر نائب لرقم الشريحة 3"/>
          <p:cNvSpPr>
            <a:spLocks noGrp="1"/>
          </p:cNvSpPr>
          <p:nvPr>
            <p:ph type="sldNum" sz="quarter" idx="12"/>
          </p:nvPr>
        </p:nvSpPr>
        <p:spPr/>
        <p:txBody>
          <a:bodyPr/>
          <a:lstStyle/>
          <a:p>
            <a:fld id="{042AED99-7FB4-404E-8A97-64753DCE42EC}" type="slidenum">
              <a:rPr kumimoji="0" lang="en-US" smtClean="0"/>
              <a:pPr/>
              <a:t>12</a:t>
            </a:fld>
            <a:endParaRPr kumimoji="0" lang="en-US"/>
          </a:p>
        </p:txBody>
      </p:sp>
      <p:sp>
        <p:nvSpPr>
          <p:cNvPr id="5" name="عنصر نائب للتذييل 4"/>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وان 1"/>
          <p:cNvSpPr>
            <a:spLocks noGrp="1"/>
          </p:cNvSpPr>
          <p:nvPr>
            <p:ph type="title"/>
          </p:nvPr>
        </p:nvSpPr>
        <p:spPr>
          <a:xfrm>
            <a:off x="1547813" y="620713"/>
            <a:ext cx="5903912" cy="287337"/>
          </a:xfrm>
        </p:spPr>
        <p:txBody>
          <a:bodyPr>
            <a:normAutofit fontScale="90000"/>
          </a:bodyPr>
          <a:lstStyle/>
          <a:p>
            <a:r>
              <a:rPr lang="en-US" sz="3200" smtClean="0"/>
              <a:t>Brief Historical Development </a:t>
            </a:r>
            <a:endParaRPr lang="ar-SA" sz="3200" smtClean="0"/>
          </a:p>
        </p:txBody>
      </p:sp>
      <p:sp>
        <p:nvSpPr>
          <p:cNvPr id="14339" name="مستطيل 4"/>
          <p:cNvSpPr>
            <a:spLocks noChangeArrowheads="1"/>
          </p:cNvSpPr>
          <p:nvPr/>
        </p:nvSpPr>
        <p:spPr bwMode="auto">
          <a:xfrm>
            <a:off x="539750" y="1155700"/>
            <a:ext cx="8135938" cy="4400550"/>
          </a:xfrm>
          <a:prstGeom prst="rect">
            <a:avLst/>
          </a:prstGeom>
          <a:noFill/>
          <a:ln w="9525">
            <a:noFill/>
            <a:miter lim="800000"/>
            <a:headEnd/>
            <a:tailEnd/>
          </a:ln>
        </p:spPr>
        <p:txBody>
          <a:bodyPr>
            <a:spAutoFit/>
          </a:bodyPr>
          <a:lstStyle/>
          <a:p>
            <a:pPr algn="just"/>
            <a:r>
              <a:rPr lang="en-US" sz="1600"/>
              <a:t>Developments over the past decade in psychology, in medicine, in funding institutions such as the National Institutes of Health, and in industry make clear that the rapidly growing areas </a:t>
            </a:r>
            <a:r>
              <a:rPr lang="en-US" sz="1600" b="1" i="1"/>
              <a:t>of behavioral medicine and behavioral health are presenting psychology </a:t>
            </a:r>
            <a:r>
              <a:rPr lang="en-US" sz="1600"/>
              <a:t>and its sister professions with new opportunities for training, research, and practice. Specific developments within psychology leading to the establishment of the American Psychological Association's Division 38 (Health Psychology) are traced. Also traced are activities on the national level that have led to the development of organizations with a more interdisciplinary focus. Despite a modicum of overselling in some quarters, </a:t>
            </a:r>
            <a:r>
              <a:rPr lang="en-US" sz="1600" b="1" i="1"/>
              <a:t>behavioral health and health psychology appear to be ideas whose time has come. </a:t>
            </a:r>
          </a:p>
          <a:p>
            <a:pPr algn="ctr"/>
            <a:endParaRPr lang="en-US" sz="2000"/>
          </a:p>
          <a:p>
            <a:pPr algn="ctr"/>
            <a:r>
              <a:rPr lang="en-US" sz="2000"/>
              <a:t>By Matarazzo, Joseph D.</a:t>
            </a:r>
          </a:p>
          <a:p>
            <a:pPr algn="ctr"/>
            <a:r>
              <a:rPr lang="en-US" sz="2000"/>
              <a:t>American Psychologist, Vol 35(9), Sep </a:t>
            </a:r>
            <a:r>
              <a:rPr lang="en-US" sz="2000" b="1"/>
              <a:t>1980</a:t>
            </a:r>
            <a:r>
              <a:rPr lang="en-US" sz="2000"/>
              <a:t>, 807-817.</a:t>
            </a:r>
          </a:p>
          <a:p>
            <a:pPr algn="just"/>
            <a:endParaRPr lang="en-US" sz="2000"/>
          </a:p>
          <a:p>
            <a:pPr algn="ctr"/>
            <a:r>
              <a:rPr lang="en-US" sz="2000">
                <a:hlinkClick r:id="rId3"/>
              </a:rPr>
              <a:t>http://psycnet.apa.org/journals/amp/35/9/807/</a:t>
            </a:r>
            <a:r>
              <a:rPr lang="en-US" sz="2000"/>
              <a:t> </a:t>
            </a:r>
          </a:p>
          <a:p>
            <a:endParaRPr lang="ar-SA" sz="2000"/>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13</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750" y="96838"/>
            <a:ext cx="7920038" cy="584775"/>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pPr algn="ctr">
              <a:defRPr/>
            </a:pPr>
            <a:r>
              <a:rPr lang="en-US" sz="1600" b="1" dirty="0" smtClean="0"/>
              <a:t>Reality with Islamic View </a:t>
            </a:r>
          </a:p>
          <a:p>
            <a:pPr algn="ctr">
              <a:defRPr/>
            </a:pPr>
            <a:r>
              <a:rPr lang="en-US" sz="1600" b="1" dirty="0" smtClean="0"/>
              <a:t>Concise </a:t>
            </a:r>
            <a:r>
              <a:rPr lang="en-US" sz="1600" b="1" dirty="0" err="1"/>
              <a:t>Histo</a:t>
            </a:r>
            <a:r>
              <a:rPr lang="en-US" sz="1600" b="1" dirty="0"/>
              <a:t>-Developmental Model  Of  Psych- Human Behavior   </a:t>
            </a:r>
            <a:endParaRPr lang="ar-SA" sz="1600" dirty="0"/>
          </a:p>
        </p:txBody>
      </p:sp>
      <p:sp>
        <p:nvSpPr>
          <p:cNvPr id="3" name="مستطيل 2"/>
          <p:cNvSpPr/>
          <p:nvPr/>
        </p:nvSpPr>
        <p:spPr>
          <a:xfrm>
            <a:off x="179388" y="5876925"/>
            <a:ext cx="8280400" cy="647700"/>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1" anchor="ctr"/>
          <a:lstStyle/>
          <a:p>
            <a:pPr algn="ctr">
              <a:defRPr/>
            </a:pPr>
            <a:r>
              <a:rPr lang="en-US" sz="1400" b="1" dirty="0">
                <a:solidFill>
                  <a:schemeClr val="tx1">
                    <a:lumMod val="95000"/>
                    <a:lumOff val="5000"/>
                  </a:schemeClr>
                </a:solidFill>
              </a:rPr>
              <a:t>Human Creation “Adam” 1</a:t>
            </a:r>
            <a:r>
              <a:rPr lang="en-US" sz="1400" b="1" baseline="30000" dirty="0">
                <a:solidFill>
                  <a:schemeClr val="tx1">
                    <a:lumMod val="95000"/>
                    <a:lumOff val="5000"/>
                  </a:schemeClr>
                </a:solidFill>
              </a:rPr>
              <a:t>st</a:t>
            </a:r>
            <a:r>
              <a:rPr lang="en-US" sz="1400" b="1" dirty="0">
                <a:solidFill>
                  <a:schemeClr val="tx1">
                    <a:lumMod val="95000"/>
                    <a:lumOff val="5000"/>
                  </a:schemeClr>
                </a:solidFill>
              </a:rPr>
              <a:t> Human Muslim </a:t>
            </a:r>
          </a:p>
          <a:p>
            <a:pPr algn="ctr">
              <a:defRPr/>
            </a:pPr>
            <a:r>
              <a:rPr lang="en-US" sz="1400" b="1" dirty="0">
                <a:solidFill>
                  <a:schemeClr val="tx1">
                    <a:lumMod val="95000"/>
                    <a:lumOff val="5000"/>
                  </a:schemeClr>
                </a:solidFill>
              </a:rPr>
              <a:t>Verily. We created man of the best stature (mould\manner)</a:t>
            </a:r>
          </a:p>
          <a:p>
            <a:pPr algn="ctr">
              <a:defRPr/>
            </a:pPr>
            <a:r>
              <a:rPr lang="ar-SA" sz="1400" b="1" dirty="0">
                <a:solidFill>
                  <a:schemeClr val="tx1">
                    <a:lumMod val="95000"/>
                    <a:lumOff val="5000"/>
                  </a:schemeClr>
                </a:solidFill>
              </a:rPr>
              <a:t>قَدْ خَلَقْنَا الْإِنْسَانَ فِي أَحْسَنِ تَقْوِيمٍ</a:t>
            </a:r>
            <a:endParaRPr lang="en-US" sz="1400" b="1" dirty="0">
              <a:solidFill>
                <a:schemeClr val="tx1">
                  <a:lumMod val="95000"/>
                  <a:lumOff val="5000"/>
                </a:schemeClr>
              </a:solidFill>
            </a:endParaRPr>
          </a:p>
        </p:txBody>
      </p:sp>
      <p:sp>
        <p:nvSpPr>
          <p:cNvPr id="4" name="مستطيل 3"/>
          <p:cNvSpPr/>
          <p:nvPr/>
        </p:nvSpPr>
        <p:spPr>
          <a:xfrm>
            <a:off x="395237" y="5300663"/>
            <a:ext cx="7777163" cy="576262"/>
          </a:xfrm>
          <a:prstGeom prst="rect">
            <a:avLst/>
          </a:prstGeom>
        </p:spPr>
        <p:style>
          <a:lnRef idx="3">
            <a:schemeClr val="lt1"/>
          </a:lnRef>
          <a:fillRef idx="1">
            <a:schemeClr val="accent4"/>
          </a:fillRef>
          <a:effectRef idx="1">
            <a:schemeClr val="accent4"/>
          </a:effectRef>
          <a:fontRef idx="minor">
            <a:schemeClr val="lt1"/>
          </a:fontRef>
        </p:style>
        <p:txBody>
          <a:bodyPr rtlCol="1" anchor="ctr"/>
          <a:lstStyle/>
          <a:p>
            <a:pPr algn="ctr">
              <a:defRPr/>
            </a:pPr>
            <a:r>
              <a:rPr lang="en-US" sz="1400" b="1" dirty="0">
                <a:solidFill>
                  <a:schemeClr val="tx1"/>
                </a:solidFill>
              </a:rPr>
              <a:t>Best Behavior in all Holy Scriptures\ Civilizations </a:t>
            </a:r>
          </a:p>
          <a:p>
            <a:pPr algn="ctr">
              <a:defRPr/>
            </a:pPr>
            <a:r>
              <a:rPr lang="en-US" sz="1400" b="1" dirty="0">
                <a:solidFill>
                  <a:schemeClr val="tx1"/>
                </a:solidFill>
              </a:rPr>
              <a:t>(Noah – Mohammad  ‘Islam + Greece’) 600 B.C - Date</a:t>
            </a:r>
            <a:endParaRPr lang="ar-SA" sz="1400" b="1" dirty="0">
              <a:solidFill>
                <a:schemeClr val="tx1"/>
              </a:solidFill>
            </a:endParaRPr>
          </a:p>
        </p:txBody>
      </p:sp>
      <p:sp>
        <p:nvSpPr>
          <p:cNvPr id="5" name="مستطيل 4"/>
          <p:cNvSpPr/>
          <p:nvPr/>
        </p:nvSpPr>
        <p:spPr>
          <a:xfrm>
            <a:off x="0" y="6537151"/>
            <a:ext cx="1835150" cy="276225"/>
          </a:xfrm>
          <a:prstGeom prst="rect">
            <a:avLst/>
          </a:prstGeom>
          <a:solidFill>
            <a:schemeClr val="accent3"/>
          </a:solidFill>
        </p:spPr>
        <p:txBody>
          <a:bodyPr>
            <a:spAutoFit/>
          </a:bodyPr>
          <a:lstStyle/>
          <a:p>
            <a:pPr>
              <a:defRPr/>
            </a:pPr>
            <a:r>
              <a:rPr lang="en-US" sz="1200" dirty="0">
                <a:hlinkClick r:id="rId3"/>
              </a:rPr>
              <a:t>www.quranichealing.net</a:t>
            </a:r>
            <a:r>
              <a:rPr lang="en-US" sz="1200" dirty="0"/>
              <a:t> </a:t>
            </a:r>
            <a:endParaRPr lang="ar-SA" sz="1200" dirty="0"/>
          </a:p>
        </p:txBody>
      </p:sp>
      <p:sp>
        <p:nvSpPr>
          <p:cNvPr id="6" name="مستطيل 5"/>
          <p:cNvSpPr/>
          <p:nvPr/>
        </p:nvSpPr>
        <p:spPr>
          <a:xfrm>
            <a:off x="7556500" y="6550025"/>
            <a:ext cx="1587500" cy="307975"/>
          </a:xfrm>
          <a:prstGeom prst="rect">
            <a:avLst/>
          </a:prstGeom>
          <a:solidFill>
            <a:schemeClr val="accent3"/>
          </a:solidFill>
        </p:spPr>
        <p:txBody>
          <a:bodyPr>
            <a:spAutoFit/>
          </a:bodyPr>
          <a:lstStyle/>
          <a:p>
            <a:pPr algn="ctr">
              <a:defRPr/>
            </a:pPr>
            <a:r>
              <a:rPr lang="en-US" sz="1400" i="1" dirty="0">
                <a:hlinkClick r:id="rId4"/>
              </a:rPr>
              <a:t>www.usc.edu</a:t>
            </a:r>
            <a:r>
              <a:rPr lang="en-US" sz="1200" i="1" dirty="0"/>
              <a:t> </a:t>
            </a:r>
            <a:endParaRPr lang="ar-SA" dirty="0"/>
          </a:p>
        </p:txBody>
      </p:sp>
      <p:sp>
        <p:nvSpPr>
          <p:cNvPr id="10" name="مستطيل 9"/>
          <p:cNvSpPr/>
          <p:nvPr/>
        </p:nvSpPr>
        <p:spPr>
          <a:xfrm>
            <a:off x="2916238" y="6948488"/>
            <a:ext cx="2520950" cy="368300"/>
          </a:xfrm>
          <a:prstGeom prst="rect">
            <a:avLst/>
          </a:prstGeom>
          <a:solidFill>
            <a:schemeClr val="accent3"/>
          </a:solidFill>
        </p:spPr>
        <p:txBody>
          <a:bodyPr wrap="none">
            <a:spAutoFit/>
          </a:bodyPr>
          <a:lstStyle/>
          <a:p>
            <a:pPr>
              <a:defRPr/>
            </a:pPr>
            <a:r>
              <a:rPr lang="ar-SA" dirty="0"/>
              <a:t>لَقَدْ خَلَقْنَا الْإِنْسَانَ فِي أَحْسَنِ تَقْوِيمٍ</a:t>
            </a:r>
          </a:p>
        </p:txBody>
      </p:sp>
      <p:sp>
        <p:nvSpPr>
          <p:cNvPr id="12" name="مستطيل مستدير الزوايا 11"/>
          <p:cNvSpPr/>
          <p:nvPr/>
        </p:nvSpPr>
        <p:spPr>
          <a:xfrm>
            <a:off x="539750" y="4797425"/>
            <a:ext cx="7345363" cy="50323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en-US" sz="1400" b="1" dirty="0">
                <a:solidFill>
                  <a:schemeClr val="tx2"/>
                </a:solidFill>
              </a:rPr>
              <a:t>600 B. C. – 1700 A. C </a:t>
            </a:r>
            <a:endParaRPr lang="ar-SA" sz="1400" b="1" dirty="0">
              <a:solidFill>
                <a:schemeClr val="tx2"/>
              </a:solidFill>
            </a:endParaRPr>
          </a:p>
          <a:p>
            <a:pPr algn="ctr">
              <a:defRPr/>
            </a:pPr>
            <a:r>
              <a:rPr lang="en-US" sz="1400" b="1" dirty="0">
                <a:solidFill>
                  <a:schemeClr val="tx2"/>
                </a:solidFill>
              </a:rPr>
              <a:t>Islamic  Medicine – Psychology – Behavior ?!!   </a:t>
            </a:r>
          </a:p>
        </p:txBody>
      </p:sp>
      <p:sp>
        <p:nvSpPr>
          <p:cNvPr id="13" name="مستطيل مستدير الزوايا 12"/>
          <p:cNvSpPr/>
          <p:nvPr/>
        </p:nvSpPr>
        <p:spPr>
          <a:xfrm>
            <a:off x="1403350" y="2636912"/>
            <a:ext cx="5761038" cy="50405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defRPr/>
            </a:pPr>
            <a:r>
              <a:rPr lang="en-US" sz="1400" b="1" dirty="0">
                <a:solidFill>
                  <a:schemeClr val="tx2"/>
                </a:solidFill>
              </a:rPr>
              <a:t>Alfred, Adler  1870-1937</a:t>
            </a:r>
          </a:p>
          <a:p>
            <a:pPr algn="ctr">
              <a:defRPr/>
            </a:pPr>
            <a:r>
              <a:rPr lang="en-US" sz="1400" b="1" dirty="0">
                <a:solidFill>
                  <a:schemeClr val="tx2"/>
                </a:solidFill>
              </a:rPr>
              <a:t>Social Motive-Feelings Mental Disorders </a:t>
            </a:r>
          </a:p>
        </p:txBody>
      </p:sp>
      <p:sp>
        <p:nvSpPr>
          <p:cNvPr id="14" name="مستطيل مستدير الزوايا 13"/>
          <p:cNvSpPr/>
          <p:nvPr/>
        </p:nvSpPr>
        <p:spPr>
          <a:xfrm>
            <a:off x="1474688" y="2132856"/>
            <a:ext cx="5689600" cy="50405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en-US" sz="1600" dirty="0">
                <a:solidFill>
                  <a:schemeClr val="tx2"/>
                </a:solidFill>
              </a:rPr>
              <a:t>Solomon 1907-1996</a:t>
            </a:r>
          </a:p>
          <a:p>
            <a:pPr algn="ctr">
              <a:defRPr/>
            </a:pPr>
            <a:r>
              <a:rPr lang="en-US" sz="1400" b="1" dirty="0">
                <a:solidFill>
                  <a:schemeClr val="tx2"/>
                </a:solidFill>
              </a:rPr>
              <a:t>Self Perception – Human change even if other wrong  </a:t>
            </a:r>
            <a:endParaRPr lang="ar-SA" sz="1400" b="1" dirty="0">
              <a:solidFill>
                <a:schemeClr val="tx2"/>
              </a:solidFill>
            </a:endParaRPr>
          </a:p>
        </p:txBody>
      </p:sp>
      <p:sp>
        <p:nvSpPr>
          <p:cNvPr id="17" name="مستطيل مستدير الزوايا 16"/>
          <p:cNvSpPr/>
          <p:nvPr/>
        </p:nvSpPr>
        <p:spPr>
          <a:xfrm>
            <a:off x="611188" y="4005064"/>
            <a:ext cx="7345362" cy="431999"/>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en-US" sz="1400" b="1" dirty="0">
                <a:solidFill>
                  <a:schemeClr val="tx2"/>
                </a:solidFill>
              </a:rPr>
              <a:t>Darwin , Charles 1808 – 1882 Evolution Theory –Human from animal create-behave </a:t>
            </a:r>
          </a:p>
        </p:txBody>
      </p:sp>
      <p:sp>
        <p:nvSpPr>
          <p:cNvPr id="18" name="مستطيل مستدير الزوايا 17"/>
          <p:cNvSpPr/>
          <p:nvPr/>
        </p:nvSpPr>
        <p:spPr>
          <a:xfrm>
            <a:off x="900113" y="3573016"/>
            <a:ext cx="6624637" cy="43204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defRPr/>
            </a:pPr>
            <a:r>
              <a:rPr lang="en-US" sz="1400" b="1" dirty="0">
                <a:solidFill>
                  <a:schemeClr val="tx2"/>
                </a:solidFill>
              </a:rPr>
              <a:t>Freud, Sigmund 1856 – 1939  Sexuality – Dreams Motive    </a:t>
            </a:r>
          </a:p>
        </p:txBody>
      </p:sp>
      <p:sp>
        <p:nvSpPr>
          <p:cNvPr id="19" name="مستطيل مستدير الزوايا 18"/>
          <p:cNvSpPr/>
          <p:nvPr/>
        </p:nvSpPr>
        <p:spPr>
          <a:xfrm>
            <a:off x="1116013" y="3140968"/>
            <a:ext cx="6192837" cy="432048"/>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en-US" sz="1400" dirty="0">
                <a:solidFill>
                  <a:schemeClr val="tx2"/>
                </a:solidFill>
              </a:rPr>
              <a:t>Hermann Von 1821; Galton, Sir Francis 1822;  Hermann E; …….Cont.    </a:t>
            </a:r>
          </a:p>
        </p:txBody>
      </p:sp>
      <p:sp>
        <p:nvSpPr>
          <p:cNvPr id="20" name="مستطيل مستدير الزوايا 19"/>
          <p:cNvSpPr/>
          <p:nvPr/>
        </p:nvSpPr>
        <p:spPr>
          <a:xfrm>
            <a:off x="539750" y="4365625"/>
            <a:ext cx="7345363" cy="43180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defRPr/>
            </a:pPr>
            <a:r>
              <a:rPr lang="en-US" sz="1400" dirty="0">
                <a:solidFill>
                  <a:schemeClr val="tx2"/>
                </a:solidFill>
              </a:rPr>
              <a:t>Thomas, Y 1773-1829 Early Color Theory</a:t>
            </a:r>
          </a:p>
        </p:txBody>
      </p:sp>
      <p:sp>
        <p:nvSpPr>
          <p:cNvPr id="15" name="مستطيل مستدير الزوايا 14"/>
          <p:cNvSpPr/>
          <p:nvPr/>
        </p:nvSpPr>
        <p:spPr>
          <a:xfrm>
            <a:off x="1547664" y="980728"/>
            <a:ext cx="5689600"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en-US" sz="1600" dirty="0" smtClean="0">
                <a:solidFill>
                  <a:schemeClr val="bg1"/>
                </a:solidFill>
              </a:rPr>
              <a:t>TODADY &amp; FUTURE Healthy HB  </a:t>
            </a:r>
            <a:endParaRPr lang="en-US" sz="1600" dirty="0">
              <a:solidFill>
                <a:schemeClr val="bg1"/>
              </a:solidFill>
            </a:endParaRPr>
          </a:p>
        </p:txBody>
      </p:sp>
      <p:sp>
        <p:nvSpPr>
          <p:cNvPr id="16" name="مستطيل مستدير الزوايا 15"/>
          <p:cNvSpPr/>
          <p:nvPr/>
        </p:nvSpPr>
        <p:spPr>
          <a:xfrm>
            <a:off x="1475656" y="1557734"/>
            <a:ext cx="5689600" cy="575122"/>
          </a:xfrm>
          <a:prstGeom prst="roundRect">
            <a:avLst>
              <a:gd name="adj"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en-US" sz="1600" dirty="0" smtClean="0">
                <a:solidFill>
                  <a:schemeClr val="bg1"/>
                </a:solidFill>
              </a:rPr>
              <a:t>Recent Psychological Theories 1900 - 2011</a:t>
            </a:r>
            <a:endParaRPr lang="en-US" sz="1600" dirty="0">
              <a:solidFill>
                <a:schemeClr val="bg1"/>
              </a:solidFill>
            </a:endParaRPr>
          </a:p>
        </p:txBody>
      </p:sp>
      <p:sp>
        <p:nvSpPr>
          <p:cNvPr id="21" name="عنصر نائب للتاريخ 20"/>
          <p:cNvSpPr>
            <a:spLocks noGrp="1"/>
          </p:cNvSpPr>
          <p:nvPr>
            <p:ph type="dt" sz="half" idx="10"/>
          </p:nvPr>
        </p:nvSpPr>
        <p:spPr/>
        <p:txBody>
          <a:bodyPr/>
          <a:lstStyle/>
          <a:p>
            <a:r>
              <a:rPr lang="ar-SA" smtClean="0"/>
              <a:t>E Johali</a:t>
            </a:r>
            <a:endParaRPr lang="en-US"/>
          </a:p>
        </p:txBody>
      </p:sp>
      <p:sp>
        <p:nvSpPr>
          <p:cNvPr id="22" name="عنصر نائب لرقم الشريحة 21"/>
          <p:cNvSpPr>
            <a:spLocks noGrp="1"/>
          </p:cNvSpPr>
          <p:nvPr>
            <p:ph type="sldNum" sz="quarter" idx="12"/>
          </p:nvPr>
        </p:nvSpPr>
        <p:spPr/>
        <p:txBody>
          <a:bodyPr/>
          <a:lstStyle/>
          <a:p>
            <a:fld id="{042AED99-7FB4-404E-8A97-64753DCE42EC}" type="slidenum">
              <a:rPr kumimoji="0" lang="en-US" smtClean="0"/>
              <a:pPr/>
              <a:t>14</a:t>
            </a:fld>
            <a:endParaRPr kumimoji="0" lang="en-US"/>
          </a:p>
        </p:txBody>
      </p:sp>
      <p:sp>
        <p:nvSpPr>
          <p:cNvPr id="23" name="عنصر نائب للتذييل 22"/>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76200" y="304800"/>
            <a:ext cx="1327150" cy="323850"/>
          </a:xfrm>
          <a:prstGeom prst="rect">
            <a:avLst/>
          </a:prstGeom>
          <a:noFill/>
          <a:ln w="9525">
            <a:noFill/>
            <a:miter lim="800000"/>
            <a:headEnd/>
            <a:tailEnd/>
          </a:ln>
        </p:spPr>
        <p:txBody>
          <a:bodyPr>
            <a:spAutoFit/>
          </a:bodyPr>
          <a:lstStyle/>
          <a:p>
            <a:pPr eaLnBrk="0" hangingPunct="0"/>
            <a:r>
              <a:rPr lang="en-US" altLang="zh-CN" sz="1500">
                <a:ea typeface="SimSun" pitchFamily="2" charset="-122"/>
              </a:rPr>
              <a:t>Table 1.1</a:t>
            </a:r>
          </a:p>
        </p:txBody>
      </p:sp>
      <p:pic>
        <p:nvPicPr>
          <p:cNvPr id="15363" name="Picture 7"/>
          <p:cNvPicPr>
            <a:picLocks noChangeAspect="1" noChangeArrowheads="1"/>
          </p:cNvPicPr>
          <p:nvPr/>
        </p:nvPicPr>
        <p:blipFill>
          <a:blip r:embed="rId3" cstate="print"/>
          <a:srcRect/>
          <a:stretch>
            <a:fillRect/>
          </a:stretch>
        </p:blipFill>
        <p:spPr bwMode="auto">
          <a:xfrm>
            <a:off x="250825" y="1052513"/>
            <a:ext cx="8281988" cy="4824412"/>
          </a:xfrm>
          <a:prstGeom prst="rect">
            <a:avLst/>
          </a:prstGeom>
          <a:noFill/>
          <a:ln w="9525">
            <a:noFill/>
            <a:miter lim="800000"/>
            <a:headEnd/>
            <a:tailEnd/>
          </a:ln>
        </p:spPr>
      </p:pic>
      <p:sp>
        <p:nvSpPr>
          <p:cNvPr id="15364" name="عنوان 1"/>
          <p:cNvSpPr>
            <a:spLocks noGrp="1"/>
          </p:cNvSpPr>
          <p:nvPr>
            <p:ph type="title"/>
          </p:nvPr>
        </p:nvSpPr>
        <p:spPr>
          <a:xfrm>
            <a:off x="1908175" y="115888"/>
            <a:ext cx="6480175" cy="433387"/>
          </a:xfrm>
        </p:spPr>
        <p:txBody>
          <a:bodyPr/>
          <a:lstStyle/>
          <a:p>
            <a:pPr algn="ctr"/>
            <a:r>
              <a:rPr lang="en-US" sz="2000" smtClean="0"/>
              <a:t>Brief Historical Development</a:t>
            </a:r>
            <a:endParaRPr lang="ar-SA" sz="2000" smtClean="0"/>
          </a:p>
        </p:txBody>
      </p:sp>
      <p:sp>
        <p:nvSpPr>
          <p:cNvPr id="15365" name="مستطيل 5"/>
          <p:cNvSpPr>
            <a:spLocks noChangeArrowheads="1"/>
          </p:cNvSpPr>
          <p:nvPr/>
        </p:nvSpPr>
        <p:spPr bwMode="auto">
          <a:xfrm>
            <a:off x="1403350" y="620713"/>
            <a:ext cx="5472113" cy="338137"/>
          </a:xfrm>
          <a:prstGeom prst="rect">
            <a:avLst/>
          </a:prstGeom>
          <a:noFill/>
          <a:ln w="9525">
            <a:noFill/>
            <a:miter lim="800000"/>
            <a:headEnd/>
            <a:tailEnd/>
          </a:ln>
        </p:spPr>
        <p:txBody>
          <a:bodyPr>
            <a:spAutoFit/>
          </a:bodyPr>
          <a:lstStyle/>
          <a:p>
            <a:pPr algn="ctr"/>
            <a:r>
              <a:rPr lang="en-US" sz="1600" b="1" i="1"/>
              <a:t>Focus (dates; first, counseling and behavior) </a:t>
            </a:r>
            <a:endParaRPr lang="ar-SA" sz="1600" b="1" i="1"/>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15</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عنوان 1"/>
          <p:cNvSpPr>
            <a:spLocks noGrp="1"/>
          </p:cNvSpPr>
          <p:nvPr>
            <p:ph type="title"/>
          </p:nvPr>
        </p:nvSpPr>
        <p:spPr>
          <a:xfrm>
            <a:off x="1258888" y="260350"/>
            <a:ext cx="7453312" cy="288925"/>
          </a:xfrm>
        </p:spPr>
        <p:txBody>
          <a:bodyPr>
            <a:normAutofit fontScale="90000"/>
          </a:bodyPr>
          <a:lstStyle/>
          <a:p>
            <a:pPr algn="ctr"/>
            <a:r>
              <a:rPr lang="en-US" sz="1800" smtClean="0"/>
              <a:t>A Brief Introductory to Psychology\Human Behavior </a:t>
            </a:r>
            <a:endParaRPr lang="ar-SA" sz="1800" smtClean="0"/>
          </a:p>
        </p:txBody>
      </p:sp>
      <p:pic>
        <p:nvPicPr>
          <p:cNvPr id="16387" name="Picture 8"/>
          <p:cNvPicPr>
            <a:picLocks noChangeAspect="1" noChangeArrowheads="1"/>
          </p:cNvPicPr>
          <p:nvPr/>
        </p:nvPicPr>
        <p:blipFill>
          <a:blip r:embed="rId3" cstate="print"/>
          <a:srcRect/>
          <a:stretch>
            <a:fillRect/>
          </a:stretch>
        </p:blipFill>
        <p:spPr bwMode="auto">
          <a:xfrm>
            <a:off x="683568" y="692150"/>
            <a:ext cx="7632848" cy="5329238"/>
          </a:xfrm>
          <a:prstGeom prst="rect">
            <a:avLst/>
          </a:prstGeom>
          <a:noFill/>
          <a:ln w="9525">
            <a:noFill/>
            <a:miter lim="800000"/>
            <a:headEnd/>
            <a:tailEnd/>
          </a:ln>
        </p:spPr>
      </p:pic>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16</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وان 1"/>
          <p:cNvSpPr>
            <a:spLocks noGrp="1"/>
          </p:cNvSpPr>
          <p:nvPr>
            <p:ph type="title"/>
          </p:nvPr>
        </p:nvSpPr>
        <p:spPr>
          <a:xfrm>
            <a:off x="900113" y="0"/>
            <a:ext cx="7200900" cy="431800"/>
          </a:xfrm>
        </p:spPr>
        <p:txBody>
          <a:bodyPr/>
          <a:lstStyle/>
          <a:p>
            <a:pPr algn="ctr"/>
            <a:r>
              <a:rPr lang="en-US" sz="1600" smtClean="0"/>
              <a:t>Johali  Concise Psycho-Behave Histo-Development  in Table  </a:t>
            </a:r>
            <a:endParaRPr lang="ar-SA" sz="1600" smtClean="0"/>
          </a:p>
        </p:txBody>
      </p:sp>
      <p:graphicFrame>
        <p:nvGraphicFramePr>
          <p:cNvPr id="4" name="جدول 3"/>
          <p:cNvGraphicFramePr>
            <a:graphicFrameLocks noGrp="1"/>
          </p:cNvGraphicFramePr>
          <p:nvPr/>
        </p:nvGraphicFramePr>
        <p:xfrm>
          <a:off x="755057" y="750888"/>
          <a:ext cx="7488831" cy="5486400"/>
        </p:xfrm>
        <a:graphic>
          <a:graphicData uri="http://schemas.openxmlformats.org/drawingml/2006/table">
            <a:tbl>
              <a:tblPr rtl="1" firstRow="1" bandRow="1">
                <a:tableStyleId>{5C22544A-7EE6-4342-B048-85BDC9FD1C3A}</a:tableStyleId>
              </a:tblPr>
              <a:tblGrid>
                <a:gridCol w="2496277"/>
                <a:gridCol w="2496277"/>
                <a:gridCol w="2496277"/>
              </a:tblGrid>
              <a:tr h="227343">
                <a:tc>
                  <a:txBody>
                    <a:bodyPr/>
                    <a:lstStyle/>
                    <a:p>
                      <a:pPr rtl="1"/>
                      <a:endParaRPr lang="ar-SA" sz="1200" dirty="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dirty="0"/>
                    </a:p>
                  </a:txBody>
                  <a:tcPr/>
                </a:tc>
                <a:tc>
                  <a:txBody>
                    <a:bodyPr/>
                    <a:lstStyle/>
                    <a:p>
                      <a:pPr rtl="1"/>
                      <a:endParaRPr lang="ar-SA" sz="1200" dirty="0"/>
                    </a:p>
                  </a:txBody>
                  <a:tcPr/>
                </a:tc>
              </a:tr>
              <a:tr h="227343">
                <a:tc>
                  <a:txBody>
                    <a:bodyPr/>
                    <a:lstStyle/>
                    <a:p>
                      <a:pPr rtl="1"/>
                      <a:endParaRPr lang="ar-SA" sz="1200"/>
                    </a:p>
                  </a:txBody>
                  <a:tcPr/>
                </a:tc>
                <a:tc>
                  <a:txBody>
                    <a:bodyPr/>
                    <a:lstStyle/>
                    <a:p>
                      <a:pPr rtl="1"/>
                      <a:endParaRPr lang="ar-SA" sz="1200" dirty="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dirty="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dirty="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dirty="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dirty="0"/>
                    </a:p>
                  </a:txBody>
                  <a:tcPr/>
                </a:tc>
                <a:tc>
                  <a:txBody>
                    <a:bodyPr/>
                    <a:lstStyle/>
                    <a:p>
                      <a:pPr rtl="1"/>
                      <a:endParaRPr lang="ar-SA" sz="1200" dirty="0"/>
                    </a:p>
                  </a:txBody>
                  <a:tcPr/>
                </a:tc>
              </a:tr>
              <a:tr h="227343">
                <a:tc>
                  <a:txBody>
                    <a:bodyPr/>
                    <a:lstStyle/>
                    <a:p>
                      <a:pPr rtl="1"/>
                      <a:endParaRPr lang="ar-SA" sz="1200" dirty="0"/>
                    </a:p>
                  </a:txBody>
                  <a:tcPr/>
                </a:tc>
                <a:tc>
                  <a:txBody>
                    <a:bodyPr/>
                    <a:lstStyle/>
                    <a:p>
                      <a:pPr rtl="1"/>
                      <a:endParaRPr lang="ar-SA" sz="1200" dirty="0"/>
                    </a:p>
                  </a:txBody>
                  <a:tcPr/>
                </a:tc>
                <a:tc>
                  <a:txBody>
                    <a:bodyPr/>
                    <a:lstStyle/>
                    <a:p>
                      <a:pPr rtl="1"/>
                      <a:endParaRPr lang="ar-SA" sz="1200" dirty="0"/>
                    </a:p>
                  </a:txBody>
                  <a:tcPr/>
                </a:tc>
              </a:tr>
            </a:tbl>
          </a:graphicData>
        </a:graphic>
      </p:graphicFrame>
      <p:sp>
        <p:nvSpPr>
          <p:cNvPr id="5" name="عنصر نائب للتاريخ 4"/>
          <p:cNvSpPr>
            <a:spLocks noGrp="1"/>
          </p:cNvSpPr>
          <p:nvPr>
            <p:ph type="dt" sz="half" idx="10"/>
          </p:nvPr>
        </p:nvSpPr>
        <p:spPr/>
        <p:txBody>
          <a:bodyPr/>
          <a:lstStyle/>
          <a:p>
            <a:r>
              <a:rPr lang="ar-SA" smtClean="0"/>
              <a:t>E Johali</a:t>
            </a:r>
            <a:endParaRPr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17</a:t>
            </a:fld>
            <a:endParaRPr kumimoji="0" lang="en-US"/>
          </a:p>
        </p:txBody>
      </p:sp>
      <p:sp>
        <p:nvSpPr>
          <p:cNvPr id="7" name="عنصر نائب للتذييل 6"/>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صر نائب للمحتوى 2"/>
          <p:cNvSpPr>
            <a:spLocks noGrp="1"/>
          </p:cNvSpPr>
          <p:nvPr>
            <p:ph idx="1"/>
          </p:nvPr>
        </p:nvSpPr>
        <p:spPr>
          <a:xfrm>
            <a:off x="468313" y="836613"/>
            <a:ext cx="8208962" cy="4608512"/>
          </a:xfrm>
        </p:spPr>
        <p:txBody>
          <a:bodyPr/>
          <a:lstStyle/>
          <a:p>
            <a:pPr algn="ctr"/>
            <a:r>
              <a:rPr lang="en-US" sz="1400" b="1" smtClean="0"/>
              <a:t>Discover Human Behaviors &amp; Communication Characters </a:t>
            </a:r>
          </a:p>
          <a:p>
            <a:pPr algn="ctr"/>
            <a:r>
              <a:rPr lang="en-US" sz="1400" b="1" smtClean="0"/>
              <a:t>By Faces  &amp; Your Personality Styles</a:t>
            </a:r>
          </a:p>
          <a:p>
            <a:pPr algn="ctr"/>
            <a:r>
              <a:rPr lang="en-US" sz="1600" smtClean="0">
                <a:hlinkClick r:id="rId2"/>
              </a:rPr>
              <a:t>http://www.youtube.com/watch?v=BXU6EDR9U0Y&amp;feature=related</a:t>
            </a:r>
            <a:r>
              <a:rPr lang="en-US" sz="1600" smtClean="0"/>
              <a:t> </a:t>
            </a:r>
          </a:p>
          <a:p>
            <a:pPr algn="ctr"/>
            <a:r>
              <a:rPr lang="en-US" sz="1600" smtClean="0">
                <a:hlinkClick r:id="rId3"/>
              </a:rPr>
              <a:t>http://www.youtube.com/watch?v=ExfS4-JqBR8&amp;feature=related</a:t>
            </a:r>
            <a:r>
              <a:rPr lang="en-US" sz="1600" smtClean="0"/>
              <a:t> </a:t>
            </a:r>
          </a:p>
          <a:p>
            <a:pPr algn="ctr"/>
            <a:r>
              <a:rPr lang="en-US" sz="1600" b="1" smtClean="0"/>
              <a:t>Discover Your Personality Style</a:t>
            </a:r>
          </a:p>
          <a:p>
            <a:pPr algn="ctr"/>
            <a:r>
              <a:rPr lang="en-US" sz="1600" b="1" smtClean="0">
                <a:hlinkClick r:id="rId4"/>
              </a:rPr>
              <a:t>http://www.youtube.com/watch?v=IK2ovBcTvMs</a:t>
            </a:r>
            <a:endParaRPr lang="en-US" sz="1600" b="1" smtClean="0"/>
          </a:p>
          <a:p>
            <a:pPr algn="ctr"/>
            <a:r>
              <a:rPr lang="en-US" sz="1600" b="1" smtClean="0"/>
              <a:t>By Colour   </a:t>
            </a:r>
          </a:p>
          <a:p>
            <a:pPr algn="ctr"/>
            <a:r>
              <a:rPr lang="en-US" sz="1600" b="1" smtClean="0">
                <a:hlinkClick r:id="rId5"/>
              </a:rPr>
              <a:t>http://www.youtube.com/watch?v=JnyCTeKmef0&amp;feature=related</a:t>
            </a:r>
            <a:r>
              <a:rPr lang="en-US" sz="1600" b="1" smtClean="0"/>
              <a:t> </a:t>
            </a:r>
          </a:p>
          <a:p>
            <a:pPr algn="ctr"/>
            <a:r>
              <a:rPr lang="en-US" sz="1600" b="1" smtClean="0">
                <a:hlinkClick r:id="rId6"/>
              </a:rPr>
              <a:t>http://www.youtube.com/watch?v=qAHB0quWziY&amp;feature=fvwrel</a:t>
            </a:r>
            <a:r>
              <a:rPr lang="en-US" sz="1600" b="1" smtClean="0"/>
              <a:t> </a:t>
            </a:r>
          </a:p>
          <a:p>
            <a:pPr algn="ctr"/>
            <a:endParaRPr lang="en-US" sz="1600" b="1" smtClean="0"/>
          </a:p>
          <a:p>
            <a:pPr algn="ctr"/>
            <a:endParaRPr lang="en-US" sz="1600" smtClean="0"/>
          </a:p>
          <a:p>
            <a:pPr algn="ctr"/>
            <a:endParaRPr lang="en-US" sz="1600" smtClean="0"/>
          </a:p>
          <a:p>
            <a:endParaRPr lang="en-US" sz="1400" smtClean="0"/>
          </a:p>
          <a:p>
            <a:endParaRPr lang="ar-SA" sz="1400" smtClean="0"/>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4" name="عنصر نائب لرقم الشريحة 3"/>
          <p:cNvSpPr>
            <a:spLocks noGrp="1"/>
          </p:cNvSpPr>
          <p:nvPr>
            <p:ph type="sldNum" sz="quarter" idx="12"/>
          </p:nvPr>
        </p:nvSpPr>
        <p:spPr/>
        <p:txBody>
          <a:bodyPr/>
          <a:lstStyle/>
          <a:p>
            <a:fld id="{042AED99-7FB4-404E-8A97-64753DCE42EC}" type="slidenum">
              <a:rPr kumimoji="0" lang="en-US" smtClean="0"/>
              <a:pPr/>
              <a:t>18</a:t>
            </a:fld>
            <a:endParaRPr kumimoji="0" lang="en-US"/>
          </a:p>
        </p:txBody>
      </p:sp>
      <p:sp>
        <p:nvSpPr>
          <p:cNvPr id="5" name="عنصر نائب للتذييل 4"/>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وان 1"/>
          <p:cNvSpPr>
            <a:spLocks noGrp="1"/>
          </p:cNvSpPr>
          <p:nvPr>
            <p:ph type="title"/>
          </p:nvPr>
        </p:nvSpPr>
        <p:spPr>
          <a:xfrm>
            <a:off x="179388" y="476250"/>
            <a:ext cx="4824412" cy="360363"/>
          </a:xfrm>
          <a:blipFill dpi="0" rotWithShape="1">
            <a:blip r:embed="rId3" cstate="print"/>
            <a:srcRect/>
            <a:tile tx="0" ty="0" sx="100000" sy="100000" flip="none" algn="tl"/>
          </a:blipFill>
        </p:spPr>
        <p:txBody>
          <a:bodyPr/>
          <a:lstStyle/>
          <a:p>
            <a:r>
              <a:rPr lang="en-US" sz="2000" smtClean="0">
                <a:solidFill>
                  <a:schemeClr val="bg1"/>
                </a:solidFill>
              </a:rPr>
              <a:t>Nature and Scope of Human Behavior</a:t>
            </a:r>
            <a:endParaRPr lang="ar-SA" sz="2000" smtClean="0">
              <a:solidFill>
                <a:schemeClr val="bg1"/>
              </a:solidFill>
            </a:endParaRPr>
          </a:p>
        </p:txBody>
      </p:sp>
      <p:sp>
        <p:nvSpPr>
          <p:cNvPr id="20483" name="مستطيل 3"/>
          <p:cNvSpPr>
            <a:spLocks noChangeArrowheads="1"/>
          </p:cNvSpPr>
          <p:nvPr/>
        </p:nvSpPr>
        <p:spPr bwMode="auto">
          <a:xfrm>
            <a:off x="611188" y="1557338"/>
            <a:ext cx="7737475" cy="3416300"/>
          </a:xfrm>
          <a:prstGeom prst="rect">
            <a:avLst/>
          </a:prstGeom>
          <a:noFill/>
          <a:ln w="9525">
            <a:noFill/>
            <a:miter lim="800000"/>
            <a:headEnd/>
            <a:tailEnd/>
          </a:ln>
        </p:spPr>
        <p:txBody>
          <a:bodyPr>
            <a:spAutoFit/>
          </a:bodyPr>
          <a:lstStyle/>
          <a:p>
            <a:pPr algn="just"/>
            <a:r>
              <a:rPr lang="en-US" b="1" i="1" dirty="0"/>
              <a:t>Human behavior </a:t>
            </a:r>
            <a:r>
              <a:rPr lang="en-US" i="1" dirty="0"/>
              <a:t>is a challenging in every aspects. It not only deals to with the changing </a:t>
            </a:r>
            <a:r>
              <a:rPr lang="en-US" b="1" i="1" dirty="0"/>
              <a:t>“modify- improve” human character but also a adapt behavior with respect to time. </a:t>
            </a:r>
          </a:p>
          <a:p>
            <a:pPr algn="just"/>
            <a:endParaRPr lang="en-US" i="1" dirty="0"/>
          </a:p>
          <a:p>
            <a:pPr algn="just"/>
            <a:r>
              <a:rPr lang="en-US" b="1" i="1" dirty="0"/>
              <a:t>The scope </a:t>
            </a:r>
            <a:r>
              <a:rPr lang="en-US" i="1" dirty="0"/>
              <a:t>of human behavior is </a:t>
            </a:r>
            <a:r>
              <a:rPr lang="en-US" b="1" i="1" dirty="0"/>
              <a:t>very huge. It has very large area of research. It can have wide impact on people and society</a:t>
            </a:r>
            <a:r>
              <a:rPr lang="en-US" i="1" dirty="0"/>
              <a:t>. </a:t>
            </a:r>
            <a:br>
              <a:rPr lang="en-US" i="1" dirty="0"/>
            </a:br>
            <a:endParaRPr lang="en-US" i="1" dirty="0"/>
          </a:p>
          <a:p>
            <a:pPr algn="just"/>
            <a:r>
              <a:rPr lang="en-US" i="1" dirty="0"/>
              <a:t/>
            </a:r>
            <a:br>
              <a:rPr lang="en-US" i="1" dirty="0"/>
            </a:br>
            <a:r>
              <a:rPr lang="en-US" b="1" i="1" dirty="0"/>
              <a:t>The nature of understanding human behavior is not an easy </a:t>
            </a:r>
            <a:r>
              <a:rPr lang="en-US" i="1" dirty="0"/>
              <a:t>topic for the discussion. Any one who is interested has to go through many research on understanding the brain functionality together with the model of modeling such behavior.</a:t>
            </a:r>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19</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عنصر نائب للمحتوى 2"/>
          <p:cNvSpPr>
            <a:spLocks noGrp="1"/>
          </p:cNvSpPr>
          <p:nvPr>
            <p:ph idx="1"/>
          </p:nvPr>
        </p:nvSpPr>
        <p:spPr>
          <a:xfrm>
            <a:off x="612775" y="692150"/>
            <a:ext cx="8062913" cy="5257800"/>
          </a:xfrm>
          <a:blipFill>
            <a:blip r:embed="rId3" cstate="print"/>
            <a:tile tx="0" ty="0" sx="100000" sy="100000" flip="none" algn="tl"/>
          </a:blipFill>
        </p:spPr>
        <p:txBody>
          <a:bodyPr/>
          <a:lstStyle/>
          <a:p>
            <a:pPr algn="ctr">
              <a:defRPr/>
            </a:pPr>
            <a:endParaRPr lang="ar-SA" sz="1800" b="1" dirty="0" smtClean="0">
              <a:solidFill>
                <a:schemeClr val="bg1"/>
              </a:solidFill>
              <a:latin typeface="Monotype Koufi" pitchFamily="2" charset="-78"/>
              <a:cs typeface="Monotype Koufi" pitchFamily="2" charset="-78"/>
            </a:endParaRPr>
          </a:p>
          <a:p>
            <a:pPr algn="ctr">
              <a:defRPr/>
            </a:pPr>
            <a:r>
              <a:rPr lang="ar-SA" sz="1800" b="1" dirty="0" smtClean="0">
                <a:solidFill>
                  <a:schemeClr val="bg1"/>
                </a:solidFill>
                <a:latin typeface="Monotype Koufi" pitchFamily="2" charset="-78"/>
                <a:cs typeface="Monotype Koufi" pitchFamily="2" charset="-78"/>
              </a:rPr>
              <a:t>عيسى بن علي </a:t>
            </a:r>
            <a:r>
              <a:rPr lang="ar-SA" sz="1800" b="1" dirty="0" err="1" smtClean="0">
                <a:solidFill>
                  <a:schemeClr val="bg1"/>
                </a:solidFill>
                <a:latin typeface="Monotype Koufi" pitchFamily="2" charset="-78"/>
                <a:cs typeface="Monotype Koufi" pitchFamily="2" charset="-78"/>
              </a:rPr>
              <a:t>الجوحلي</a:t>
            </a:r>
            <a:endParaRPr lang="ar-SA" sz="1800" b="1" dirty="0" smtClean="0">
              <a:solidFill>
                <a:schemeClr val="bg1"/>
              </a:solidFill>
              <a:latin typeface="Monotype Koufi" pitchFamily="2" charset="-78"/>
              <a:cs typeface="Monotype Koufi" pitchFamily="2" charset="-78"/>
            </a:endParaRPr>
          </a:p>
          <a:p>
            <a:pPr algn="ctr">
              <a:defRPr/>
            </a:pPr>
            <a:r>
              <a:rPr lang="en-US" sz="1800" b="1" dirty="0" smtClean="0">
                <a:solidFill>
                  <a:schemeClr val="bg1"/>
                </a:solidFill>
                <a:ea typeface="Monotype Koufi" pitchFamily="2" charset="-78"/>
                <a:cs typeface="Arial" pitchFamily="34" charset="0"/>
              </a:rPr>
              <a:t>EISA  ALI  JOHALI  </a:t>
            </a:r>
            <a:r>
              <a:rPr lang="ar-SA" sz="1800" b="1" dirty="0" smtClean="0">
                <a:solidFill>
                  <a:schemeClr val="bg1"/>
                </a:solidFill>
                <a:ea typeface="Monotype Koufi" pitchFamily="2" charset="-78"/>
                <a:cs typeface="Arial" pitchFamily="34" charset="0"/>
              </a:rPr>
              <a:t/>
            </a:r>
            <a:br>
              <a:rPr lang="ar-SA" sz="1800" b="1" dirty="0" smtClean="0">
                <a:solidFill>
                  <a:schemeClr val="bg1"/>
                </a:solidFill>
                <a:ea typeface="Monotype Koufi" pitchFamily="2" charset="-78"/>
                <a:cs typeface="Arial" pitchFamily="34" charset="0"/>
              </a:rPr>
            </a:br>
            <a:r>
              <a:rPr lang="en-US" sz="1800" b="1" dirty="0" smtClean="0">
                <a:solidFill>
                  <a:schemeClr val="bg1"/>
                </a:solidFill>
                <a:ea typeface="Monotype Koufi" pitchFamily="2" charset="-78"/>
                <a:cs typeface="Arial" pitchFamily="34" charset="0"/>
              </a:rPr>
              <a:t>A Lecturer</a:t>
            </a:r>
            <a:r>
              <a:rPr lang="en-US" sz="1800" b="1" i="1" dirty="0" smtClean="0">
                <a:solidFill>
                  <a:schemeClr val="bg1"/>
                </a:solidFill>
                <a:ea typeface="Monotype Koufi" pitchFamily="2" charset="-78"/>
                <a:cs typeface="Arial" pitchFamily="34" charset="0"/>
              </a:rPr>
              <a:t> </a:t>
            </a:r>
          </a:p>
          <a:p>
            <a:pPr algn="ctr">
              <a:defRPr/>
            </a:pPr>
            <a:r>
              <a:rPr lang="en-US" sz="1200" b="1" i="1" dirty="0" smtClean="0">
                <a:solidFill>
                  <a:schemeClr val="bg1"/>
                </a:solidFill>
                <a:latin typeface="Times New Roman" pitchFamily="18" charset="0"/>
                <a:ea typeface="Monotype Koufi" pitchFamily="2" charset="-78"/>
                <a:cs typeface="Times New Roman" pitchFamily="18" charset="0"/>
              </a:rPr>
              <a:t>Author of two published books, the 3</a:t>
            </a:r>
            <a:r>
              <a:rPr lang="en-US" sz="1200" b="1" i="1" baseline="30000" dirty="0" smtClean="0">
                <a:solidFill>
                  <a:schemeClr val="bg1"/>
                </a:solidFill>
                <a:latin typeface="Times New Roman" pitchFamily="18" charset="0"/>
                <a:ea typeface="Monotype Koufi" pitchFamily="2" charset="-78"/>
                <a:cs typeface="Times New Roman" pitchFamily="18" charset="0"/>
              </a:rPr>
              <a:t>rd</a:t>
            </a:r>
            <a:r>
              <a:rPr lang="en-US" sz="1200" b="1" i="1" dirty="0" smtClean="0">
                <a:solidFill>
                  <a:schemeClr val="bg1"/>
                </a:solidFill>
                <a:latin typeface="Times New Roman" pitchFamily="18" charset="0"/>
                <a:ea typeface="Monotype Koufi" pitchFamily="2" charset="-78"/>
                <a:cs typeface="Times New Roman" pitchFamily="18" charset="0"/>
              </a:rPr>
              <a:t> under publishing, plus 3 projected</a:t>
            </a:r>
          </a:p>
          <a:p>
            <a:pPr algn="ctr">
              <a:defRPr/>
            </a:pPr>
            <a:r>
              <a:rPr lang="en-US" sz="1200" b="1" i="1" dirty="0" smtClean="0">
                <a:solidFill>
                  <a:schemeClr val="bg1"/>
                </a:solidFill>
                <a:latin typeface="Times New Roman" pitchFamily="18" charset="0"/>
                <a:ea typeface="Monotype Koufi" pitchFamily="2" charset="-78"/>
                <a:cs typeface="Times New Roman" pitchFamily="18" charset="0"/>
              </a:rPr>
              <a:t>PhD Health Sciences By Accrediting Prior Experiences, Hill University Sept. 2011</a:t>
            </a:r>
          </a:p>
          <a:p>
            <a:pPr algn="ctr">
              <a:defRPr/>
            </a:pPr>
            <a:r>
              <a:rPr lang="en-US" sz="1200" b="1" i="1" dirty="0" smtClean="0">
                <a:solidFill>
                  <a:schemeClr val="bg1"/>
                </a:solidFill>
                <a:latin typeface="Times New Roman" pitchFamily="18" charset="0"/>
                <a:ea typeface="Monotype Koufi" pitchFamily="2" charset="-78"/>
                <a:cs typeface="Times New Roman" pitchFamily="18" charset="0"/>
              </a:rPr>
              <a:t>MA (Ed.) Philosophies and Sciences of Teaching ,Learning and Curriculum in UK &amp; SA Nursing , University of Southampton, UK 1995 </a:t>
            </a:r>
          </a:p>
          <a:p>
            <a:pPr algn="ctr">
              <a:defRPr/>
            </a:pPr>
            <a:r>
              <a:rPr lang="en-US" sz="1200" b="1" i="1" dirty="0" smtClean="0">
                <a:solidFill>
                  <a:schemeClr val="bg1"/>
                </a:solidFill>
                <a:latin typeface="Times New Roman" pitchFamily="18" charset="0"/>
                <a:ea typeface="Monotype Koufi" pitchFamily="2" charset="-78"/>
                <a:cs typeface="Times New Roman" pitchFamily="18" charset="0"/>
              </a:rPr>
              <a:t>Short Fellowship Planning Health Professions Education ,UIC,USA 1991</a:t>
            </a:r>
          </a:p>
          <a:p>
            <a:pPr algn="ctr">
              <a:defRPr/>
            </a:pPr>
            <a:r>
              <a:rPr lang="en-US" sz="1200" b="1" i="1" dirty="0" smtClean="0">
                <a:solidFill>
                  <a:schemeClr val="bg1"/>
                </a:solidFill>
                <a:latin typeface="Times New Roman" pitchFamily="18" charset="0"/>
                <a:ea typeface="Monotype Koufi" pitchFamily="2" charset="-78"/>
                <a:cs typeface="Times New Roman" pitchFamily="18" charset="0"/>
              </a:rPr>
              <a:t>Bachelor  of Applied Medical Sciences; Community Health Sciences, Health Education, KSU 1407\1986</a:t>
            </a:r>
          </a:p>
          <a:p>
            <a:pPr marL="92075" algn="ctr">
              <a:defRPr/>
            </a:pPr>
            <a:endParaRPr lang="en-US" sz="1600" i="1" dirty="0" smtClean="0">
              <a:solidFill>
                <a:schemeClr val="bg1"/>
              </a:solidFill>
              <a:latin typeface="Arial Black" pitchFamily="34" charset="0"/>
              <a:cs typeface="Arial" pitchFamily="34" charset="0"/>
              <a:hlinkClick r:id="rId4"/>
            </a:endParaRPr>
          </a:p>
          <a:p>
            <a:pPr marL="92075" algn="ctr">
              <a:defRPr/>
            </a:pPr>
            <a:r>
              <a:rPr lang="en-US" sz="1600" i="1" dirty="0" smtClean="0">
                <a:solidFill>
                  <a:schemeClr val="bg1"/>
                </a:solidFill>
                <a:latin typeface="Arial Black" pitchFamily="34" charset="0"/>
                <a:cs typeface="Arial" pitchFamily="34" charset="0"/>
                <a:hlinkClick r:id="rId4"/>
              </a:rPr>
              <a:t>http://faculty.ksu.edu.sa/JOHALI/default.aspx \</a:t>
            </a:r>
            <a:r>
              <a:rPr lang="en-US" sz="1600" i="1" dirty="0" smtClean="0">
                <a:solidFill>
                  <a:schemeClr val="bg1"/>
                </a:solidFill>
                <a:latin typeface="Arial Black" pitchFamily="34" charset="0"/>
                <a:cs typeface="Arial" pitchFamily="34" charset="0"/>
              </a:rPr>
              <a:t> </a:t>
            </a:r>
            <a:r>
              <a:rPr lang="en-US" sz="1600" i="1" dirty="0" smtClean="0">
                <a:solidFill>
                  <a:schemeClr val="bg1"/>
                </a:solidFill>
                <a:latin typeface="Arial Black" pitchFamily="34" charset="0"/>
                <a:cs typeface="Arial" pitchFamily="34" charset="0"/>
                <a:hlinkClick r:id="rId5"/>
              </a:rPr>
              <a:t>Johali59@hotmail.com</a:t>
            </a:r>
            <a:r>
              <a:rPr lang="en-US" sz="1600" i="1" dirty="0" smtClean="0">
                <a:solidFill>
                  <a:schemeClr val="bg1"/>
                </a:solidFill>
                <a:latin typeface="Arial Black" pitchFamily="34" charset="0"/>
                <a:cs typeface="Arial" pitchFamily="34" charset="0"/>
              </a:rPr>
              <a:t> Windows Live Messenger </a:t>
            </a:r>
            <a:r>
              <a:rPr lang="en-US" sz="1600" i="1" dirty="0" err="1" smtClean="0">
                <a:solidFill>
                  <a:schemeClr val="bg1"/>
                </a:solidFill>
                <a:latin typeface="Arial Black" pitchFamily="34" charset="0"/>
                <a:cs typeface="Arial" pitchFamily="34" charset="0"/>
              </a:rPr>
              <a:t>Johali</a:t>
            </a:r>
            <a:r>
              <a:rPr lang="en-US" sz="1600" i="1" dirty="0" smtClean="0">
                <a:solidFill>
                  <a:schemeClr val="bg1"/>
                </a:solidFill>
                <a:latin typeface="Arial Black" pitchFamily="34" charset="0"/>
                <a:cs typeface="Arial" pitchFamily="34" charset="0"/>
              </a:rPr>
              <a:t> 3 CNHB 2014 Group </a:t>
            </a:r>
          </a:p>
          <a:p>
            <a:pPr algn="ctr">
              <a:lnSpc>
                <a:spcPct val="80000"/>
              </a:lnSpc>
              <a:defRPr/>
            </a:pPr>
            <a:r>
              <a:rPr lang="en-US" sz="1600" b="1" dirty="0" smtClean="0">
                <a:solidFill>
                  <a:schemeClr val="bg1"/>
                </a:solidFill>
                <a:latin typeface="Arial Black" pitchFamily="34" charset="0"/>
                <a:cs typeface="Arial" pitchFamily="34" charset="0"/>
                <a:hlinkClick r:id="rId6" tooltip="View public profile"/>
              </a:rPr>
              <a:t>http://sa.linkedin.com/pub/eisa-johali/31/3a6/896 \</a:t>
            </a:r>
            <a:r>
              <a:rPr lang="en-US" sz="1600" b="1" dirty="0" smtClean="0">
                <a:solidFill>
                  <a:schemeClr val="bg1"/>
                </a:solidFill>
                <a:latin typeface="Arial Black" pitchFamily="34" charset="0"/>
                <a:cs typeface="Arial" pitchFamily="34" charset="0"/>
              </a:rPr>
              <a:t> </a:t>
            </a:r>
          </a:p>
          <a:p>
            <a:pPr algn="ctr">
              <a:lnSpc>
                <a:spcPct val="80000"/>
              </a:lnSpc>
              <a:defRPr/>
            </a:pPr>
            <a:endParaRPr lang="en-US" sz="1600" b="1" dirty="0" smtClean="0">
              <a:solidFill>
                <a:schemeClr val="bg1"/>
              </a:solidFill>
              <a:latin typeface="Arial Black" pitchFamily="34" charset="0"/>
              <a:cs typeface="Arial" pitchFamily="34" charset="0"/>
              <a:hlinkClick r:id="rId7"/>
            </a:endParaRPr>
          </a:p>
          <a:p>
            <a:pPr algn="ctr">
              <a:lnSpc>
                <a:spcPct val="80000"/>
              </a:lnSpc>
              <a:defRPr/>
            </a:pPr>
            <a:r>
              <a:rPr lang="en-US" sz="1600" b="1" dirty="0" smtClean="0">
                <a:solidFill>
                  <a:schemeClr val="bg1"/>
                </a:solidFill>
                <a:latin typeface="Arial Black" pitchFamily="34" charset="0"/>
                <a:cs typeface="Arial" pitchFamily="34" charset="0"/>
                <a:hlinkClick r:id="rId7"/>
              </a:rPr>
              <a:t>thttps://twitter.com/TheNature2011</a:t>
            </a:r>
            <a:r>
              <a:rPr lang="en-US" sz="1600" b="1" dirty="0" smtClean="0">
                <a:solidFill>
                  <a:schemeClr val="bg1"/>
                </a:solidFill>
                <a:latin typeface="Arial Black" pitchFamily="34" charset="0"/>
                <a:cs typeface="Arial" pitchFamily="34" charset="0"/>
              </a:rPr>
              <a:t> Dr. </a:t>
            </a:r>
            <a:r>
              <a:rPr lang="en-US" sz="1600" b="1" dirty="0" err="1" smtClean="0">
                <a:solidFill>
                  <a:schemeClr val="bg1"/>
                </a:solidFill>
                <a:latin typeface="Arial Black" pitchFamily="34" charset="0"/>
                <a:cs typeface="Arial" pitchFamily="34" charset="0"/>
              </a:rPr>
              <a:t>Eisa</a:t>
            </a:r>
            <a:r>
              <a:rPr lang="en-US" sz="1600" b="1" dirty="0" smtClean="0">
                <a:solidFill>
                  <a:schemeClr val="bg1"/>
                </a:solidFill>
                <a:latin typeface="Arial Black" pitchFamily="34" charset="0"/>
                <a:cs typeface="Arial" pitchFamily="34" charset="0"/>
              </a:rPr>
              <a:t> </a:t>
            </a:r>
            <a:r>
              <a:rPr lang="en-US" sz="1600" b="1" dirty="0" err="1" smtClean="0">
                <a:solidFill>
                  <a:schemeClr val="bg1"/>
                </a:solidFill>
                <a:latin typeface="Arial Black" pitchFamily="34" charset="0"/>
                <a:cs typeface="Arial" pitchFamily="34" charset="0"/>
              </a:rPr>
              <a:t>Johali</a:t>
            </a:r>
            <a:endParaRPr lang="en-US" sz="1600" b="1" dirty="0" smtClean="0">
              <a:solidFill>
                <a:schemeClr val="bg1"/>
              </a:solidFill>
              <a:latin typeface="Arial Black" pitchFamily="34" charset="0"/>
              <a:cs typeface="Arial" pitchFamily="34" charset="0"/>
            </a:endParaRPr>
          </a:p>
          <a:p>
            <a:pPr algn="ctr">
              <a:lnSpc>
                <a:spcPct val="80000"/>
              </a:lnSpc>
              <a:defRPr/>
            </a:pPr>
            <a:endParaRPr lang="en-US" sz="1800" b="1" dirty="0" smtClean="0">
              <a:solidFill>
                <a:schemeClr val="bg1"/>
              </a:solidFill>
              <a:cs typeface="Monotype Koufi" pitchFamily="2" charset="-78"/>
            </a:endParaRPr>
          </a:p>
          <a:p>
            <a:pPr algn="ctr">
              <a:defRPr/>
            </a:pPr>
            <a:endParaRPr lang="en-US" sz="1800" b="1" dirty="0" smtClean="0">
              <a:solidFill>
                <a:schemeClr val="bg1"/>
              </a:solidFill>
              <a:cs typeface="Monotype Koufi" pitchFamily="2" charset="-78"/>
            </a:endParaRPr>
          </a:p>
          <a:p>
            <a:pPr algn="ctr">
              <a:defRPr/>
            </a:pPr>
            <a:endParaRPr lang="en-US" sz="1800" b="1" dirty="0" smtClean="0">
              <a:solidFill>
                <a:schemeClr val="bg1"/>
              </a:solidFill>
              <a:cs typeface="Monotype Koufi" pitchFamily="2" charset="-78"/>
            </a:endParaRPr>
          </a:p>
          <a:p>
            <a:pPr algn="ctr">
              <a:defRPr/>
            </a:pPr>
            <a:endParaRPr lang="en-US" sz="1800" b="1" dirty="0" smtClean="0">
              <a:solidFill>
                <a:schemeClr val="bg1"/>
              </a:solidFill>
              <a:cs typeface="Monotype Koufi" pitchFamily="2" charset="-78"/>
            </a:endParaRPr>
          </a:p>
        </p:txBody>
      </p:sp>
      <p:sp>
        <p:nvSpPr>
          <p:cNvPr id="3076" name="عنصر نائب للتاريخ 3"/>
          <p:cNvSpPr>
            <a:spLocks noGrp="1"/>
          </p:cNvSpPr>
          <p:nvPr>
            <p:ph type="dt" sz="half" idx="10"/>
          </p:nvPr>
        </p:nvSpPr>
        <p:spPr bwMode="auto">
          <a:xfrm>
            <a:off x="457200" y="6477000"/>
            <a:ext cx="2133600" cy="244475"/>
          </a:xfrm>
          <a:prstGeom prst="rect">
            <a:avLst/>
          </a:prstGeom>
          <a:noFill/>
          <a:ln>
            <a:miter lim="800000"/>
            <a:headEnd/>
            <a:tailEnd/>
          </a:ln>
        </p:spPr>
        <p:txBody>
          <a:bodyPr/>
          <a:lstStyle/>
          <a:p>
            <a:r>
              <a:rPr lang="ar-SA" smtClean="0"/>
              <a:t>E Johali</a:t>
            </a:r>
            <a:endParaRPr lang="en-US"/>
          </a:p>
        </p:txBody>
      </p:sp>
      <p:sp>
        <p:nvSpPr>
          <p:cNvPr id="3075" name="عنصر نائب لرقم الشريحة 4"/>
          <p:cNvSpPr>
            <a:spLocks noGrp="1"/>
          </p:cNvSpPr>
          <p:nvPr>
            <p:ph type="sldNum" sz="quarter" idx="12"/>
          </p:nvPr>
        </p:nvSpPr>
        <p:spPr bwMode="auto">
          <a:xfrm>
            <a:off x="6553200" y="6477000"/>
            <a:ext cx="2133600" cy="244475"/>
          </a:xfrm>
          <a:prstGeom prst="rect">
            <a:avLst/>
          </a:prstGeom>
          <a:noFill/>
          <a:ln>
            <a:miter lim="800000"/>
            <a:headEnd/>
            <a:tailEnd/>
          </a:ln>
        </p:spPr>
        <p:txBody>
          <a:bodyPr/>
          <a:lstStyle/>
          <a:p>
            <a:fld id="{276B5B64-3D78-45A0-995E-B8CFB3BE961A}" type="slidenum">
              <a:rPr lang="ar-SA"/>
              <a:pPr/>
              <a:t>2</a:t>
            </a:fld>
            <a:endParaRPr lang="en-US"/>
          </a:p>
        </p:txBody>
      </p:sp>
      <p:sp>
        <p:nvSpPr>
          <p:cNvPr id="5" name="عنصر نائب للتذييل 4"/>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عنوان 1"/>
          <p:cNvSpPr>
            <a:spLocks noGrp="1"/>
          </p:cNvSpPr>
          <p:nvPr>
            <p:ph type="title"/>
          </p:nvPr>
        </p:nvSpPr>
        <p:spPr>
          <a:xfrm>
            <a:off x="827088" y="1412875"/>
            <a:ext cx="7489825" cy="2160588"/>
          </a:xfrm>
          <a:gradFill rotWithShape="0">
            <a:gsLst>
              <a:gs pos="0">
                <a:srgbClr val="000000"/>
              </a:gs>
              <a:gs pos="39999">
                <a:srgbClr val="0A128C"/>
              </a:gs>
              <a:gs pos="70000">
                <a:srgbClr val="181CC7"/>
              </a:gs>
              <a:gs pos="88000">
                <a:srgbClr val="7005D4"/>
              </a:gs>
              <a:gs pos="100000">
                <a:srgbClr val="8C3D91"/>
              </a:gs>
            </a:gsLst>
            <a:lin ang="5400000"/>
          </a:gradFill>
        </p:spPr>
        <p:txBody>
          <a:bodyPr/>
          <a:lstStyle/>
          <a:p>
            <a:pPr algn="ctr"/>
            <a:r>
              <a:rPr lang="en-US" sz="2800" dirty="0" smtClean="0">
                <a:solidFill>
                  <a:schemeClr val="bg1"/>
                </a:solidFill>
                <a:latin typeface="Arial Black" pitchFamily="34" charset="0"/>
              </a:rPr>
              <a:t>Psychological (Theories) Approaches  </a:t>
            </a:r>
            <a:br>
              <a:rPr lang="en-US" sz="2800" dirty="0" smtClean="0">
                <a:solidFill>
                  <a:schemeClr val="bg1"/>
                </a:solidFill>
                <a:latin typeface="Arial Black" pitchFamily="34" charset="0"/>
              </a:rPr>
            </a:br>
            <a:r>
              <a:rPr lang="en-US" sz="2800" dirty="0" smtClean="0">
                <a:solidFill>
                  <a:schemeClr val="bg1"/>
                </a:solidFill>
                <a:latin typeface="Arial Black" pitchFamily="34" charset="0"/>
              </a:rPr>
              <a:t> To </a:t>
            </a:r>
            <a:br>
              <a:rPr lang="en-US" sz="2800" dirty="0" smtClean="0">
                <a:solidFill>
                  <a:schemeClr val="bg1"/>
                </a:solidFill>
                <a:latin typeface="Arial Black" pitchFamily="34" charset="0"/>
              </a:rPr>
            </a:br>
            <a:r>
              <a:rPr lang="en-US" sz="2800" dirty="0" smtClean="0">
                <a:solidFill>
                  <a:schemeClr val="bg1"/>
                </a:solidFill>
                <a:latin typeface="Arial Black" pitchFamily="34" charset="0"/>
              </a:rPr>
              <a:t>Human Behavior</a:t>
            </a:r>
            <a:r>
              <a:rPr lang="en-US" sz="3200" dirty="0" smtClean="0">
                <a:solidFill>
                  <a:schemeClr val="bg1"/>
                </a:solidFill>
                <a:latin typeface="Arial Black" pitchFamily="34" charset="0"/>
              </a:rPr>
              <a:t/>
            </a:r>
            <a:br>
              <a:rPr lang="en-US" sz="3200" dirty="0" smtClean="0">
                <a:solidFill>
                  <a:schemeClr val="bg1"/>
                </a:solidFill>
                <a:latin typeface="Arial Black" pitchFamily="34" charset="0"/>
              </a:rPr>
            </a:br>
            <a:endParaRPr lang="ar-SA" sz="2400" dirty="0" smtClean="0">
              <a:solidFill>
                <a:schemeClr val="bg1"/>
              </a:solidFill>
              <a:latin typeface="Arial Black" pitchFamily="34" charset="0"/>
            </a:endParaRPr>
          </a:p>
        </p:txBody>
      </p:sp>
      <p:sp>
        <p:nvSpPr>
          <p:cNvPr id="21507" name="مستطيل 2"/>
          <p:cNvSpPr>
            <a:spLocks noChangeArrowheads="1"/>
          </p:cNvSpPr>
          <p:nvPr/>
        </p:nvSpPr>
        <p:spPr bwMode="auto">
          <a:xfrm>
            <a:off x="900113" y="3860800"/>
            <a:ext cx="7200900" cy="923925"/>
          </a:xfrm>
          <a:prstGeom prst="rect">
            <a:avLst/>
          </a:prstGeom>
          <a:noFill/>
          <a:ln w="9525">
            <a:noFill/>
            <a:miter lim="800000"/>
            <a:headEnd/>
            <a:tailEnd/>
          </a:ln>
        </p:spPr>
        <p:txBody>
          <a:bodyPr>
            <a:spAutoFit/>
          </a:bodyPr>
          <a:lstStyle/>
          <a:p>
            <a:pPr algn="ctr"/>
            <a:r>
              <a:rPr lang="en-GB" b="1" i="1">
                <a:latin typeface="Arial Black" pitchFamily="34" charset="0"/>
              </a:rPr>
              <a:t>Discover what scientists are saying –  Think compare to our science - culture “Islam”, write your science</a:t>
            </a:r>
          </a:p>
          <a:p>
            <a:pPr algn="ctr"/>
            <a:r>
              <a:rPr lang="en-GB" b="1" i="1">
                <a:latin typeface="Arial Black" pitchFamily="34" charset="0"/>
              </a:rPr>
              <a:t> </a:t>
            </a:r>
            <a:endParaRPr lang="ar-SA" i="1"/>
          </a:p>
        </p:txBody>
      </p:sp>
      <p:sp>
        <p:nvSpPr>
          <p:cNvPr id="21508" name="مستطيل 3"/>
          <p:cNvSpPr>
            <a:spLocks noChangeArrowheads="1"/>
          </p:cNvSpPr>
          <p:nvPr/>
        </p:nvSpPr>
        <p:spPr bwMode="auto">
          <a:xfrm>
            <a:off x="611188" y="4868863"/>
            <a:ext cx="6697662" cy="261937"/>
          </a:xfrm>
          <a:prstGeom prst="rect">
            <a:avLst/>
          </a:prstGeom>
          <a:noFill/>
          <a:ln w="9525">
            <a:noFill/>
            <a:miter lim="800000"/>
            <a:headEnd/>
            <a:tailEnd/>
          </a:ln>
        </p:spPr>
        <p:txBody>
          <a:bodyPr>
            <a:spAutoFit/>
          </a:bodyPr>
          <a:lstStyle/>
          <a:p>
            <a:r>
              <a:rPr lang="en-US" sz="1100" b="1" dirty="0">
                <a:hlinkClick r:id="rId2"/>
              </a:rPr>
              <a:t>http://</a:t>
            </a:r>
            <a:r>
              <a:rPr lang="en-US" sz="1100" b="1" dirty="0" smtClean="0">
                <a:hlinkClick r:id="rId2"/>
              </a:rPr>
              <a:t>www.islam-usa.com/index.php?option=com_content&amp;view=article&amp;id=281&amp;Itemid=248</a:t>
            </a:r>
            <a:r>
              <a:rPr lang="en-US" sz="1100" b="1" dirty="0" smtClean="0"/>
              <a:t> </a:t>
            </a:r>
            <a:endParaRPr lang="ar-SA" sz="1100" b="1" dirty="0"/>
          </a:p>
        </p:txBody>
      </p:sp>
      <p:sp>
        <p:nvSpPr>
          <p:cNvPr id="21509" name="مستطيل 4"/>
          <p:cNvSpPr>
            <a:spLocks noChangeArrowheads="1"/>
          </p:cNvSpPr>
          <p:nvPr/>
        </p:nvSpPr>
        <p:spPr bwMode="auto">
          <a:xfrm>
            <a:off x="323850" y="4508500"/>
            <a:ext cx="8064500" cy="307975"/>
          </a:xfrm>
          <a:prstGeom prst="rect">
            <a:avLst/>
          </a:prstGeom>
          <a:noFill/>
          <a:ln w="9525">
            <a:noFill/>
            <a:miter lim="800000"/>
            <a:headEnd/>
            <a:tailEnd/>
          </a:ln>
        </p:spPr>
        <p:txBody>
          <a:bodyPr>
            <a:spAutoFit/>
          </a:bodyPr>
          <a:lstStyle/>
          <a:p>
            <a:r>
              <a:rPr lang="en-US" sz="1400" b="1" dirty="0">
                <a:hlinkClick r:id="rId3"/>
              </a:rPr>
              <a:t>http://</a:t>
            </a:r>
            <a:r>
              <a:rPr lang="en-US" sz="1400" b="1" dirty="0" smtClean="0">
                <a:hlinkClick r:id="rId3"/>
              </a:rPr>
              <a:t>www.islam-usa.com/index.php?option=com_content&amp;view=article&amp;id=263&amp;Itemid=230</a:t>
            </a:r>
            <a:r>
              <a:rPr lang="en-US" sz="1400" b="1" dirty="0" smtClean="0"/>
              <a:t> </a:t>
            </a:r>
            <a:endParaRPr lang="ar-SA" sz="1400" b="1" dirty="0"/>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20</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468313" y="5157788"/>
            <a:ext cx="8280400" cy="1311275"/>
          </a:xfrm>
          <a:prstGeom prst="rect">
            <a:avLst/>
          </a:prstGeom>
          <a:noFill/>
          <a:ln w="9525">
            <a:noFill/>
            <a:miter lim="800000"/>
            <a:headEnd/>
            <a:tailEnd/>
          </a:ln>
        </p:spPr>
        <p:txBody>
          <a:bodyPr>
            <a:spAutoFit/>
          </a:bodyPr>
          <a:lstStyle/>
          <a:p>
            <a:pPr algn="ctr" eaLnBrk="0" hangingPunct="0">
              <a:spcBef>
                <a:spcPct val="50000"/>
              </a:spcBef>
            </a:pPr>
            <a:r>
              <a:rPr lang="en-GB" sz="3200">
                <a:solidFill>
                  <a:schemeClr val="bg1"/>
                </a:solidFill>
              </a:rPr>
              <a:t>An introduction</a:t>
            </a:r>
          </a:p>
          <a:p>
            <a:pPr algn="ctr" eaLnBrk="0" hangingPunct="0">
              <a:spcBef>
                <a:spcPct val="50000"/>
              </a:spcBef>
            </a:pPr>
            <a:r>
              <a:rPr lang="en-GB" sz="3200">
                <a:solidFill>
                  <a:schemeClr val="bg1"/>
                </a:solidFill>
              </a:rPr>
              <a:t>How psychologists explain human behaviour</a:t>
            </a:r>
          </a:p>
        </p:txBody>
      </p:sp>
      <p:pic>
        <p:nvPicPr>
          <p:cNvPr id="5123" name="Picture 3" descr="people"/>
          <p:cNvPicPr>
            <a:picLocks noChangeAspect="1" noChangeArrowheads="1"/>
          </p:cNvPicPr>
          <p:nvPr/>
        </p:nvPicPr>
        <p:blipFill>
          <a:blip r:embed="rId2" cstate="print"/>
          <a:srcRect/>
          <a:stretch>
            <a:fillRect/>
          </a:stretch>
        </p:blipFill>
        <p:spPr bwMode="auto">
          <a:xfrm>
            <a:off x="2484438" y="1557338"/>
            <a:ext cx="3981450" cy="2087562"/>
          </a:xfrm>
          <a:prstGeom prst="rect">
            <a:avLst/>
          </a:prstGeom>
          <a:noFill/>
          <a:ln w="9525">
            <a:noFill/>
            <a:miter lim="800000"/>
            <a:headEnd/>
            <a:tailEnd/>
          </a:ln>
        </p:spPr>
      </p:pic>
      <p:sp>
        <p:nvSpPr>
          <p:cNvPr id="22532" name="Rectangle 9"/>
          <p:cNvSpPr>
            <a:spLocks noChangeArrowheads="1"/>
          </p:cNvSpPr>
          <p:nvPr/>
        </p:nvSpPr>
        <p:spPr bwMode="auto">
          <a:xfrm>
            <a:off x="539750" y="476250"/>
            <a:ext cx="7489825" cy="400050"/>
          </a:xfrm>
          <a:prstGeom prst="rect">
            <a:avLst/>
          </a:prstGeom>
          <a:noFill/>
          <a:ln w="9525">
            <a:noFill/>
            <a:miter lim="800000"/>
            <a:headEnd/>
            <a:tailEnd/>
          </a:ln>
        </p:spPr>
        <p:txBody>
          <a:bodyPr>
            <a:spAutoFit/>
          </a:bodyPr>
          <a:lstStyle/>
          <a:p>
            <a:pPr eaLnBrk="0" hangingPunct="0">
              <a:spcBef>
                <a:spcPct val="50000"/>
              </a:spcBef>
            </a:pPr>
            <a:r>
              <a:rPr lang="en-GB" sz="2000" b="1">
                <a:latin typeface="Arial Black" pitchFamily="34" charset="0"/>
              </a:rPr>
              <a:t>Why do people behave the way they do ?!</a:t>
            </a:r>
          </a:p>
        </p:txBody>
      </p:sp>
      <p:sp>
        <p:nvSpPr>
          <p:cNvPr id="22533" name="مستطيل 4"/>
          <p:cNvSpPr>
            <a:spLocks noChangeArrowheads="1"/>
          </p:cNvSpPr>
          <p:nvPr/>
        </p:nvSpPr>
        <p:spPr bwMode="auto">
          <a:xfrm>
            <a:off x="755650" y="3644900"/>
            <a:ext cx="7200900" cy="646113"/>
          </a:xfrm>
          <a:prstGeom prst="rect">
            <a:avLst/>
          </a:prstGeom>
          <a:noFill/>
          <a:ln w="9525">
            <a:noFill/>
            <a:miter lim="800000"/>
            <a:headEnd/>
            <a:tailEnd/>
          </a:ln>
        </p:spPr>
        <p:txBody>
          <a:bodyPr>
            <a:spAutoFit/>
          </a:bodyPr>
          <a:lstStyle/>
          <a:p>
            <a:r>
              <a:rPr lang="en-GB" b="1">
                <a:latin typeface="Arial Black" pitchFamily="34" charset="0"/>
              </a:rPr>
              <a:t>Discover what scientists are saying –  Think compare to our science - culture “Islam”, write your science </a:t>
            </a:r>
            <a:endParaRPr lang="ar-SA"/>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21</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5123"/>
                                        </p:tgtEl>
                                        <p:attrNameLst>
                                          <p:attrName>style.visibility</p:attrName>
                                        </p:attrNameLst>
                                      </p:cBhvr>
                                      <p:to>
                                        <p:strVal val="visible"/>
                                      </p:to>
                                    </p:set>
                                    <p:animEffect transition="in" filter="circle(in)">
                                      <p:cBhvr>
                                        <p:cTn id="15" dur="2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12"/>
          <p:cNvSpPr>
            <a:spLocks noGrp="1" noChangeArrowheads="1"/>
          </p:cNvSpPr>
          <p:nvPr>
            <p:ph type="title"/>
          </p:nvPr>
        </p:nvSpPr>
        <p:spPr>
          <a:xfrm>
            <a:off x="928662" y="211117"/>
            <a:ext cx="7715304" cy="431801"/>
          </a:xfrm>
          <a:blipFill dpi="0" rotWithShape="1">
            <a:blip r:embed="rId2" cstate="print"/>
            <a:srcRect/>
            <a:tile tx="0" ty="0" sx="100000" sy="100000" flip="none" algn="tl"/>
          </a:blipFill>
        </p:spPr>
        <p:txBody>
          <a:bodyPr>
            <a:noAutofit/>
          </a:bodyPr>
          <a:lstStyle/>
          <a:p>
            <a:pPr algn="ctr" eaLnBrk="1" hangingPunct="1"/>
            <a:r>
              <a:rPr lang="en-GB" sz="1800" b="1" dirty="0" smtClean="0">
                <a:solidFill>
                  <a:schemeClr val="bg1"/>
                </a:solidFill>
                <a:latin typeface="Arial Black" pitchFamily="34" charset="0"/>
              </a:rPr>
              <a:t>Biological approach to understanding human behaviour </a:t>
            </a:r>
          </a:p>
        </p:txBody>
      </p:sp>
      <p:sp>
        <p:nvSpPr>
          <p:cNvPr id="6157" name="Rectangle 13"/>
          <p:cNvSpPr>
            <a:spLocks noGrp="1" noChangeArrowheads="1"/>
          </p:cNvSpPr>
          <p:nvPr>
            <p:ph idx="1"/>
          </p:nvPr>
        </p:nvSpPr>
        <p:spPr>
          <a:xfrm>
            <a:off x="250825" y="908571"/>
            <a:ext cx="8569325" cy="1584325"/>
          </a:xfrm>
          <a:blipFill dpi="0" rotWithShape="1">
            <a:blip r:embed="rId3" cstate="print"/>
            <a:srcRect/>
            <a:tile tx="0" ty="0" sx="100000" sy="100000" flip="none" algn="tl"/>
          </a:blipFill>
        </p:spPr>
        <p:txBody>
          <a:bodyPr>
            <a:normAutofit lnSpcReduction="10000"/>
          </a:bodyPr>
          <a:lstStyle/>
          <a:p>
            <a:pPr marL="266700" algn="just" rtl="0" eaLnBrk="1" hangingPunct="1"/>
            <a:r>
              <a:rPr lang="en-GB" sz="1800" i="1" dirty="0" smtClean="0">
                <a:solidFill>
                  <a:srgbClr val="000000"/>
                </a:solidFill>
              </a:rPr>
              <a:t>- All behaviour is determined by genetic, physiological and neurological factors  </a:t>
            </a:r>
          </a:p>
          <a:p>
            <a:pPr marL="266700" algn="just" rtl="0" eaLnBrk="1" hangingPunct="1"/>
            <a:endParaRPr lang="en-GB" sz="1800" i="1" dirty="0" smtClean="0">
              <a:solidFill>
                <a:srgbClr val="000000"/>
              </a:solidFill>
            </a:endParaRPr>
          </a:p>
          <a:p>
            <a:pPr marL="266700" algn="just" rtl="0" eaLnBrk="1" hangingPunct="1"/>
            <a:r>
              <a:rPr lang="en-GB" sz="1800" i="1" dirty="0" smtClean="0">
                <a:solidFill>
                  <a:srgbClr val="000000"/>
                </a:solidFill>
              </a:rPr>
              <a:t>- The central nervous system and the ‘brain’ is a major influence</a:t>
            </a:r>
          </a:p>
          <a:p>
            <a:pPr marL="266700" algn="just" rtl="0" eaLnBrk="1" hangingPunct="1">
              <a:buNone/>
            </a:pPr>
            <a:endParaRPr lang="en-GB" sz="1800" i="1" u="sng" dirty="0" smtClean="0">
              <a:solidFill>
                <a:srgbClr val="000000"/>
              </a:solidFill>
            </a:endParaRPr>
          </a:p>
          <a:p>
            <a:pPr marL="266700" algn="just" rtl="0" eaLnBrk="1" hangingPunct="1"/>
            <a:r>
              <a:rPr lang="en-GB" sz="1800" i="1" u="sng" dirty="0" smtClean="0">
                <a:solidFill>
                  <a:srgbClr val="000000"/>
                </a:solidFill>
              </a:rPr>
              <a:t>- Normality</a:t>
            </a:r>
            <a:r>
              <a:rPr lang="en-GB" sz="1800" i="1" dirty="0" smtClean="0">
                <a:solidFill>
                  <a:srgbClr val="000000"/>
                </a:solidFill>
              </a:rPr>
              <a:t> is a properly functioning nervous system</a:t>
            </a:r>
          </a:p>
        </p:txBody>
      </p:sp>
      <p:sp>
        <p:nvSpPr>
          <p:cNvPr id="4" name="Rectangle 3"/>
          <p:cNvSpPr txBox="1">
            <a:spLocks noChangeArrowheads="1"/>
          </p:cNvSpPr>
          <p:nvPr/>
        </p:nvSpPr>
        <p:spPr bwMode="auto">
          <a:xfrm>
            <a:off x="323850" y="2996034"/>
            <a:ext cx="8424863" cy="2089150"/>
          </a:xfrm>
          <a:prstGeom prst="rect">
            <a:avLst/>
          </a:prstGeom>
          <a:blipFill>
            <a:blip r:embed="rId3" cstate="print"/>
            <a:tile tx="0" ty="0" sx="100000" sy="100000" flip="none" algn="tl"/>
          </a:blipFill>
          <a:ln w="9525">
            <a:noFill/>
            <a:miter lim="800000"/>
            <a:headEnd/>
            <a:tailEnd/>
          </a:ln>
        </p:spPr>
        <p:txBody>
          <a:bodyPr/>
          <a:lstStyle/>
          <a:p>
            <a:pPr marL="342900" indent="12700" algn="just">
              <a:spcBef>
                <a:spcPct val="20000"/>
              </a:spcBef>
              <a:spcAft>
                <a:spcPct val="100000"/>
              </a:spcAft>
              <a:defRPr/>
            </a:pPr>
            <a:r>
              <a:rPr lang="en-GB" sz="1600" b="1" u="sng" kern="0" dirty="0">
                <a:solidFill>
                  <a:srgbClr val="000000"/>
                </a:solidFill>
                <a:latin typeface="+mj-lt"/>
              </a:rPr>
              <a:t>The nature of psychological development</a:t>
            </a:r>
            <a:r>
              <a:rPr lang="en-GB" sz="1600" b="1" kern="0" dirty="0">
                <a:solidFill>
                  <a:srgbClr val="000000"/>
                </a:solidFill>
                <a:latin typeface="+mj-lt"/>
              </a:rPr>
              <a:t> </a:t>
            </a:r>
          </a:p>
          <a:p>
            <a:pPr marL="342900" indent="12700" algn="just">
              <a:spcBef>
                <a:spcPct val="20000"/>
              </a:spcBef>
              <a:spcAft>
                <a:spcPct val="100000"/>
              </a:spcAft>
              <a:defRPr/>
            </a:pPr>
            <a:r>
              <a:rPr lang="en-GB" sz="1600" kern="0" dirty="0">
                <a:solidFill>
                  <a:srgbClr val="000000"/>
                </a:solidFill>
                <a:latin typeface="+mn-lt"/>
              </a:rPr>
              <a:t>Stages of behavioural &amp; psychological development are based on changes in brain growth which are genetically determined (maturation)</a:t>
            </a:r>
          </a:p>
          <a:p>
            <a:pPr marL="342900" indent="12700" algn="just">
              <a:spcBef>
                <a:spcPct val="20000"/>
              </a:spcBef>
              <a:spcAft>
                <a:spcPct val="100000"/>
              </a:spcAft>
              <a:defRPr/>
            </a:pPr>
            <a:r>
              <a:rPr lang="en-GB" sz="1600" u="sng" kern="0" dirty="0">
                <a:solidFill>
                  <a:srgbClr val="000000"/>
                </a:solidFill>
                <a:latin typeface="+mn-lt"/>
              </a:rPr>
              <a:t>Preferred method of study: - </a:t>
            </a:r>
            <a:r>
              <a:rPr lang="en-GB" sz="1600" kern="0" dirty="0">
                <a:solidFill>
                  <a:srgbClr val="000000"/>
                </a:solidFill>
                <a:latin typeface="+mn-lt"/>
              </a:rPr>
              <a:t>Experiment (on animals often rats and humans) </a:t>
            </a:r>
          </a:p>
        </p:txBody>
      </p:sp>
      <p:pic>
        <p:nvPicPr>
          <p:cNvPr id="5" name="Picture 4" descr="white_rat_big"/>
          <p:cNvPicPr>
            <a:picLocks noChangeAspect="1" noChangeArrowheads="1"/>
          </p:cNvPicPr>
          <p:nvPr/>
        </p:nvPicPr>
        <p:blipFill>
          <a:blip r:embed="rId4" cstate="print"/>
          <a:srcRect/>
          <a:stretch>
            <a:fillRect/>
          </a:stretch>
        </p:blipFill>
        <p:spPr bwMode="auto">
          <a:xfrm>
            <a:off x="7524750" y="4221163"/>
            <a:ext cx="1512888" cy="452437"/>
          </a:xfrm>
          <a:prstGeom prst="rect">
            <a:avLst/>
          </a:prstGeom>
          <a:noFill/>
          <a:ln w="9525">
            <a:noFill/>
            <a:miter lim="800000"/>
            <a:headEnd/>
            <a:tailEnd/>
          </a:ln>
        </p:spPr>
      </p:pic>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22</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57">
                                            <p:txEl>
                                              <p:pRg st="0" end="0"/>
                                            </p:txEl>
                                          </p:spTgt>
                                        </p:tgtEl>
                                        <p:attrNameLst>
                                          <p:attrName>style.visibility</p:attrName>
                                        </p:attrNameLst>
                                      </p:cBhvr>
                                      <p:to>
                                        <p:strVal val="visible"/>
                                      </p:to>
                                    </p:set>
                                    <p:anim calcmode="lin" valueType="num">
                                      <p:cBhvr additive="base">
                                        <p:cTn id="7" dur="500" fill="hold"/>
                                        <p:tgtEl>
                                          <p:spTgt spid="615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5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57">
                                            <p:txEl>
                                              <p:pRg st="2" end="2"/>
                                            </p:txEl>
                                          </p:spTgt>
                                        </p:tgtEl>
                                        <p:attrNameLst>
                                          <p:attrName>style.visibility</p:attrName>
                                        </p:attrNameLst>
                                      </p:cBhvr>
                                      <p:to>
                                        <p:strVal val="visible"/>
                                      </p:to>
                                    </p:set>
                                    <p:anim calcmode="lin" valueType="num">
                                      <p:cBhvr additive="base">
                                        <p:cTn id="13" dur="500" fill="hold"/>
                                        <p:tgtEl>
                                          <p:spTgt spid="615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5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57">
                                            <p:txEl>
                                              <p:pRg st="4" end="4"/>
                                            </p:txEl>
                                          </p:spTgt>
                                        </p:tgtEl>
                                        <p:attrNameLst>
                                          <p:attrName>style.visibility</p:attrName>
                                        </p:attrNameLst>
                                      </p:cBhvr>
                                      <p:to>
                                        <p:strVal val="visible"/>
                                      </p:to>
                                    </p:set>
                                    <p:anim calcmode="lin" valueType="num">
                                      <p:cBhvr additive="base">
                                        <p:cTn id="19" dur="500" fill="hold"/>
                                        <p:tgtEl>
                                          <p:spTgt spid="6157">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5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 calcmode="lin" valueType="num">
                                      <p:cBhvr additive="base">
                                        <p:cTn id="31"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 calcmode="lin" valueType="num">
                                      <p:cBhvr additive="base">
                                        <p:cTn id="37"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6" presetClass="entr" presetSubtype="16"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circle(in)">
                                      <p:cBhvr>
                                        <p:cTn id="4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7" grpId="0" build="p" autoUpdateAnimBg="0"/>
      <p:bldP spid="4"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12"/>
          <p:cNvSpPr>
            <a:spLocks noGrp="1" noChangeArrowheads="1"/>
          </p:cNvSpPr>
          <p:nvPr>
            <p:ph type="title"/>
          </p:nvPr>
        </p:nvSpPr>
        <p:spPr>
          <a:xfrm>
            <a:off x="1571604" y="142852"/>
            <a:ext cx="6661150" cy="288925"/>
          </a:xfrm>
          <a:blipFill dpi="0" rotWithShape="1">
            <a:blip r:embed="rId2" cstate="print"/>
            <a:srcRect/>
            <a:tile tx="0" ty="0" sx="100000" sy="100000" flip="none" algn="tl"/>
          </a:blipFill>
        </p:spPr>
        <p:txBody>
          <a:bodyPr>
            <a:normAutofit fontScale="90000"/>
          </a:bodyPr>
          <a:lstStyle/>
          <a:p>
            <a:pPr algn="ctr" rtl="0" eaLnBrk="1" hangingPunct="1"/>
            <a:r>
              <a:rPr lang="en-GB" sz="1800" smtClean="0">
                <a:solidFill>
                  <a:schemeClr val="bg1"/>
                </a:solidFill>
              </a:rPr>
              <a:t>Biological approach to understanding human behaviour </a:t>
            </a:r>
          </a:p>
        </p:txBody>
      </p:sp>
      <p:pic>
        <p:nvPicPr>
          <p:cNvPr id="5" name="Picture 4" descr="white_rat_big"/>
          <p:cNvPicPr>
            <a:picLocks noChangeAspect="1" noChangeArrowheads="1"/>
          </p:cNvPicPr>
          <p:nvPr/>
        </p:nvPicPr>
        <p:blipFill>
          <a:blip r:embed="rId3" cstate="print"/>
          <a:srcRect/>
          <a:stretch>
            <a:fillRect/>
          </a:stretch>
        </p:blipFill>
        <p:spPr bwMode="auto">
          <a:xfrm>
            <a:off x="3348038" y="4437063"/>
            <a:ext cx="1512887" cy="452437"/>
          </a:xfrm>
          <a:prstGeom prst="rect">
            <a:avLst/>
          </a:prstGeom>
          <a:noFill/>
          <a:ln w="9525">
            <a:noFill/>
            <a:miter lim="800000"/>
            <a:headEnd/>
            <a:tailEnd/>
          </a:ln>
        </p:spPr>
      </p:pic>
      <p:sp>
        <p:nvSpPr>
          <p:cNvPr id="6" name="Rectangle 3"/>
          <p:cNvSpPr txBox="1">
            <a:spLocks noChangeArrowheads="1"/>
          </p:cNvSpPr>
          <p:nvPr/>
        </p:nvSpPr>
        <p:spPr bwMode="auto">
          <a:xfrm>
            <a:off x="428596" y="2835291"/>
            <a:ext cx="7672417" cy="2879725"/>
          </a:xfrm>
          <a:prstGeom prst="rect">
            <a:avLst/>
          </a:prstGeom>
          <a:blipFill>
            <a:blip r:embed="rId4" cstate="print"/>
            <a:tile tx="0" ty="0" sx="100000" sy="100000" flip="none" algn="tl"/>
          </a:blipFill>
          <a:ln w="9525">
            <a:noFill/>
            <a:miter lim="800000"/>
            <a:headEnd/>
            <a:tailEnd/>
          </a:ln>
        </p:spPr>
        <p:txBody>
          <a:bodyPr/>
          <a:lstStyle/>
          <a:p>
            <a:pPr marL="342900" indent="12700">
              <a:spcBef>
                <a:spcPct val="20000"/>
              </a:spcBef>
              <a:spcAft>
                <a:spcPct val="100000"/>
              </a:spcAft>
              <a:defRPr/>
            </a:pPr>
            <a:r>
              <a:rPr lang="en-GB" sz="1400" b="1" u="sng" kern="0" dirty="0">
                <a:latin typeface="Arial Black" pitchFamily="34" charset="0"/>
              </a:rPr>
              <a:t>Major causes of abnormal behaviour</a:t>
            </a:r>
          </a:p>
          <a:p>
            <a:pPr marL="342900" indent="12700">
              <a:spcBef>
                <a:spcPct val="20000"/>
              </a:spcBef>
              <a:spcAft>
                <a:spcPct val="100000"/>
              </a:spcAft>
              <a:buFont typeface="Symbol" pitchFamily="18" charset="2"/>
              <a:buChar char="·"/>
              <a:defRPr/>
            </a:pPr>
            <a:r>
              <a:rPr lang="en-GB" sz="1400" kern="0" dirty="0">
                <a:latin typeface="+mn-lt"/>
              </a:rPr>
              <a:t> genetic disorders</a:t>
            </a:r>
          </a:p>
          <a:p>
            <a:pPr marL="342900" indent="12700">
              <a:spcBef>
                <a:spcPct val="20000"/>
              </a:spcBef>
              <a:spcAft>
                <a:spcPct val="100000"/>
              </a:spcAft>
              <a:buFont typeface="Symbol" pitchFamily="18" charset="2"/>
              <a:buChar char="·"/>
              <a:defRPr/>
            </a:pPr>
            <a:r>
              <a:rPr lang="en-GB" sz="1400" kern="0" dirty="0">
                <a:latin typeface="+mn-lt"/>
              </a:rPr>
              <a:t> organic (bodily) disorders</a:t>
            </a:r>
          </a:p>
          <a:p>
            <a:pPr marL="342900" indent="12700">
              <a:spcBef>
                <a:spcPct val="20000"/>
              </a:spcBef>
              <a:spcAft>
                <a:spcPct val="100000"/>
              </a:spcAft>
              <a:buFont typeface="Symbol" pitchFamily="18" charset="2"/>
              <a:buChar char="·"/>
              <a:defRPr/>
            </a:pPr>
            <a:r>
              <a:rPr lang="en-GB" sz="1400" kern="0" dirty="0">
                <a:latin typeface="+mn-lt"/>
              </a:rPr>
              <a:t> brain disease or injury</a:t>
            </a:r>
            <a:br>
              <a:rPr lang="en-GB" sz="1400" kern="0" dirty="0">
                <a:latin typeface="+mn-lt"/>
              </a:rPr>
            </a:br>
            <a:endParaRPr lang="en-GB" sz="1400" kern="0" dirty="0">
              <a:latin typeface="+mn-lt"/>
            </a:endParaRPr>
          </a:p>
          <a:p>
            <a:pPr marL="342900" indent="12700">
              <a:spcBef>
                <a:spcPct val="20000"/>
              </a:spcBef>
              <a:spcAft>
                <a:spcPct val="100000"/>
              </a:spcAft>
              <a:buFont typeface="Symbol" pitchFamily="18" charset="2"/>
              <a:buChar char="·"/>
              <a:defRPr/>
            </a:pPr>
            <a:r>
              <a:rPr lang="en-GB" sz="1400" kern="0" dirty="0">
                <a:latin typeface="+mn-lt"/>
              </a:rPr>
              <a:t> chemical imbalance / allergies</a:t>
            </a:r>
          </a:p>
          <a:p>
            <a:pPr marL="342900" indent="12700">
              <a:spcBef>
                <a:spcPct val="20000"/>
              </a:spcBef>
              <a:spcAft>
                <a:spcPct val="100000"/>
              </a:spcAft>
              <a:buFont typeface="Symbol" pitchFamily="18" charset="2"/>
              <a:buChar char="·"/>
              <a:defRPr/>
            </a:pPr>
            <a:r>
              <a:rPr lang="en-GB" sz="1400" kern="0" dirty="0">
                <a:latin typeface="+mn-lt"/>
              </a:rPr>
              <a:t>mental illness </a:t>
            </a:r>
          </a:p>
        </p:txBody>
      </p:sp>
      <p:pic>
        <p:nvPicPr>
          <p:cNvPr id="7" name="Picture 4" descr="BREAK%2BBRAIN">
            <a:hlinkClick r:id="rId5"/>
          </p:cNvPr>
          <p:cNvPicPr>
            <a:picLocks noChangeAspect="1" noChangeArrowheads="1"/>
          </p:cNvPicPr>
          <p:nvPr/>
        </p:nvPicPr>
        <p:blipFill>
          <a:blip r:embed="rId6" cstate="print"/>
          <a:srcRect/>
          <a:stretch>
            <a:fillRect/>
          </a:stretch>
        </p:blipFill>
        <p:spPr bwMode="auto">
          <a:xfrm>
            <a:off x="6732588" y="4429132"/>
            <a:ext cx="1295400" cy="989006"/>
          </a:xfrm>
          <a:prstGeom prst="rect">
            <a:avLst/>
          </a:prstGeom>
          <a:ln>
            <a:noFill/>
          </a:ln>
          <a:effectLst>
            <a:softEdge rad="112500"/>
          </a:effectLst>
        </p:spPr>
      </p:pic>
      <p:sp>
        <p:nvSpPr>
          <p:cNvPr id="8" name="Rectangle 5"/>
          <p:cNvSpPr txBox="1">
            <a:spLocks noChangeArrowheads="1"/>
          </p:cNvSpPr>
          <p:nvPr/>
        </p:nvSpPr>
        <p:spPr bwMode="auto">
          <a:xfrm>
            <a:off x="71406" y="628643"/>
            <a:ext cx="8893174" cy="2014539"/>
          </a:xfrm>
          <a:prstGeom prst="rect">
            <a:avLst/>
          </a:prstGeom>
          <a:blipFill>
            <a:blip r:embed="rId4" cstate="print"/>
            <a:tile tx="0" ty="0" sx="100000" sy="100000" flip="none" algn="tl"/>
          </a:blipFill>
          <a:ln w="9525">
            <a:noFill/>
            <a:miter lim="800000"/>
            <a:headEnd/>
            <a:tailEnd/>
          </a:ln>
        </p:spPr>
        <p:txBody>
          <a:bodyPr/>
          <a:lstStyle/>
          <a:p>
            <a:pPr marL="342900" indent="12700">
              <a:spcBef>
                <a:spcPct val="20000"/>
              </a:spcBef>
              <a:spcAft>
                <a:spcPct val="100000"/>
              </a:spcAft>
              <a:defRPr/>
            </a:pPr>
            <a:r>
              <a:rPr lang="en-GB" sz="1600" u="sng" kern="0" dirty="0">
                <a:solidFill>
                  <a:srgbClr val="000000"/>
                </a:solidFill>
                <a:latin typeface="+mn-lt"/>
              </a:rPr>
              <a:t>Preferred methods of treatment</a:t>
            </a:r>
            <a:r>
              <a:rPr lang="en-GB" sz="1600" b="1" i="1" u="sng" kern="0" dirty="0">
                <a:solidFill>
                  <a:srgbClr val="000000"/>
                </a:solidFill>
                <a:latin typeface="+mn-lt"/>
              </a:rPr>
              <a:t>: </a:t>
            </a:r>
            <a:r>
              <a:rPr lang="en-GB" sz="1600" b="1" i="1" kern="0" dirty="0">
                <a:solidFill>
                  <a:srgbClr val="000000"/>
                </a:solidFill>
                <a:latin typeface="+mn-lt"/>
              </a:rPr>
              <a:t>chemotherapy( drugs); electroconvulsive therapy; psychosurgery</a:t>
            </a:r>
          </a:p>
          <a:p>
            <a:pPr marL="342900" indent="12700">
              <a:spcBef>
                <a:spcPct val="20000"/>
              </a:spcBef>
              <a:spcAft>
                <a:spcPct val="100000"/>
              </a:spcAft>
              <a:defRPr/>
            </a:pPr>
            <a:r>
              <a:rPr lang="en-GB" sz="1600" u="sng" kern="0" dirty="0">
                <a:solidFill>
                  <a:srgbClr val="000000"/>
                </a:solidFill>
                <a:latin typeface="+mn-lt"/>
              </a:rPr>
              <a:t>Goals of treatment: </a:t>
            </a:r>
            <a:r>
              <a:rPr lang="en-GB" sz="1600" kern="0" dirty="0">
                <a:solidFill>
                  <a:srgbClr val="000000"/>
                </a:solidFill>
                <a:latin typeface="+mn-lt"/>
              </a:rPr>
              <a:t>To alleviate symptoms or to reverse the underlying cause (s) of the illness</a:t>
            </a:r>
          </a:p>
          <a:p>
            <a:pPr marL="342900" indent="12700">
              <a:spcBef>
                <a:spcPct val="20000"/>
              </a:spcBef>
              <a:spcAft>
                <a:spcPct val="100000"/>
              </a:spcAft>
              <a:defRPr/>
            </a:pPr>
            <a:r>
              <a:rPr lang="en-GB" sz="1600" u="sng" kern="0" dirty="0">
                <a:solidFill>
                  <a:srgbClr val="000000"/>
                </a:solidFill>
                <a:latin typeface="+mn-lt"/>
              </a:rPr>
              <a:t>Key Studies :  </a:t>
            </a:r>
            <a:r>
              <a:rPr lang="en-GB" sz="1600" kern="0" dirty="0">
                <a:solidFill>
                  <a:srgbClr val="000000"/>
                </a:solidFill>
                <a:latin typeface="+mn-lt"/>
              </a:rPr>
              <a:t>- Maguire et al : Brains of London Taxi Drivers  - Sperry: The split brain studies</a:t>
            </a:r>
          </a:p>
        </p:txBody>
      </p:sp>
      <p:sp>
        <p:nvSpPr>
          <p:cNvPr id="9" name="عنصر نائب للتاريخ 8"/>
          <p:cNvSpPr>
            <a:spLocks noGrp="1"/>
          </p:cNvSpPr>
          <p:nvPr>
            <p:ph type="dt" sz="half" idx="10"/>
          </p:nvPr>
        </p:nvSpPr>
        <p:spPr/>
        <p:txBody>
          <a:bodyPr/>
          <a:lstStyle/>
          <a:p>
            <a:r>
              <a:rPr lang="ar-SA" smtClean="0"/>
              <a:t>E Johali</a:t>
            </a:r>
            <a:endParaRPr lang="en-US"/>
          </a:p>
        </p:txBody>
      </p:sp>
      <p:sp>
        <p:nvSpPr>
          <p:cNvPr id="10" name="عنصر نائب لرقم الشريحة 9"/>
          <p:cNvSpPr>
            <a:spLocks noGrp="1"/>
          </p:cNvSpPr>
          <p:nvPr>
            <p:ph type="sldNum" sz="quarter" idx="12"/>
          </p:nvPr>
        </p:nvSpPr>
        <p:spPr/>
        <p:txBody>
          <a:bodyPr/>
          <a:lstStyle/>
          <a:p>
            <a:fld id="{042AED99-7FB4-404E-8A97-64753DCE42EC}" type="slidenum">
              <a:rPr kumimoji="0" lang="en-US" smtClean="0"/>
              <a:pPr/>
              <a:t>23</a:t>
            </a:fld>
            <a:endParaRPr kumimoji="0" lang="en-US"/>
          </a:p>
        </p:txBody>
      </p:sp>
      <p:sp>
        <p:nvSpPr>
          <p:cNvPr id="11" name="عنصر نائب للتذييل 10"/>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 calcmode="lin" valueType="num">
                                      <p:cBhvr additive="base">
                                        <p:cTn id="24"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 calcmode="lin" valueType="num">
                                      <p:cBhvr additive="base">
                                        <p:cTn id="36"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 calcmode="lin" valueType="num">
                                      <p:cBhvr additive="base">
                                        <p:cTn id="42"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3" presetClass="entr" presetSubtype="16" fill="hold" nodeType="click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plus(in)">
                                      <p:cBhvr>
                                        <p:cTn id="48" dur="20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8">
                                            <p:txEl>
                                              <p:pRg st="0" end="0"/>
                                            </p:txEl>
                                          </p:spTgt>
                                        </p:tgtEl>
                                        <p:attrNameLst>
                                          <p:attrName>style.visibility</p:attrName>
                                        </p:attrNameLst>
                                      </p:cBhvr>
                                      <p:to>
                                        <p:strVal val="visible"/>
                                      </p:to>
                                    </p:set>
                                    <p:anim calcmode="lin" valueType="num">
                                      <p:cBhvr additive="base">
                                        <p:cTn id="53"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8">
                                            <p:txEl>
                                              <p:pRg st="1" end="1"/>
                                            </p:txEl>
                                          </p:spTgt>
                                        </p:tgtEl>
                                        <p:attrNameLst>
                                          <p:attrName>style.visibility</p:attrName>
                                        </p:attrNameLst>
                                      </p:cBhvr>
                                      <p:to>
                                        <p:strVal val="visible"/>
                                      </p:to>
                                    </p:set>
                                    <p:anim calcmode="lin" valueType="num">
                                      <p:cBhvr additive="base">
                                        <p:cTn id="59" dur="500" fill="hold"/>
                                        <p:tgtEl>
                                          <p:spTgt spid="8">
                                            <p:txEl>
                                              <p:pRg st="1" end="1"/>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8">
                                            <p:txEl>
                                              <p:pRg st="2" end="2"/>
                                            </p:txEl>
                                          </p:spTgt>
                                        </p:tgtEl>
                                        <p:attrNameLst>
                                          <p:attrName>style.visibility</p:attrName>
                                        </p:attrNameLst>
                                      </p:cBhvr>
                                      <p:to>
                                        <p:strVal val="visible"/>
                                      </p:to>
                                    </p:set>
                                    <p:anim calcmode="lin" valueType="num">
                                      <p:cBhvr additive="base">
                                        <p:cTn id="65" dur="500" fill="hold"/>
                                        <p:tgtEl>
                                          <p:spTgt spid="8">
                                            <p:txEl>
                                              <p:pRg st="2" end="2"/>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P spid="8"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6"/>
          <p:cNvSpPr>
            <a:spLocks noGrp="1" noChangeArrowheads="1"/>
          </p:cNvSpPr>
          <p:nvPr>
            <p:ph type="title"/>
          </p:nvPr>
        </p:nvSpPr>
        <p:spPr>
          <a:xfrm>
            <a:off x="142844" y="68242"/>
            <a:ext cx="8353425" cy="431800"/>
          </a:xfrm>
        </p:spPr>
        <p:style>
          <a:lnRef idx="2">
            <a:schemeClr val="accent2"/>
          </a:lnRef>
          <a:fillRef idx="1">
            <a:schemeClr val="lt1"/>
          </a:fillRef>
          <a:effectRef idx="0">
            <a:schemeClr val="accent2"/>
          </a:effectRef>
          <a:fontRef idx="minor">
            <a:schemeClr val="dk1"/>
          </a:fontRef>
        </p:style>
        <p:txBody>
          <a:bodyPr/>
          <a:lstStyle/>
          <a:p>
            <a:pPr algn="just" eaLnBrk="1" hangingPunct="1">
              <a:defRPr/>
            </a:pPr>
            <a:r>
              <a:rPr lang="en-GB" sz="1600" dirty="0" smtClean="0">
                <a:latin typeface="Arial Black" pitchFamily="34" charset="0"/>
              </a:rPr>
              <a:t>Psychodynamic </a:t>
            </a:r>
            <a:r>
              <a:rPr lang="en-GB" sz="1600" b="0" dirty="0" smtClean="0">
                <a:latin typeface="Arial Black" pitchFamily="34" charset="0"/>
              </a:rPr>
              <a:t>approach to understanding </a:t>
            </a:r>
            <a:r>
              <a:rPr lang="en-GB" sz="1600" dirty="0" smtClean="0">
                <a:latin typeface="Arial Black" pitchFamily="34" charset="0"/>
              </a:rPr>
              <a:t>human behaviour (Freud) </a:t>
            </a:r>
          </a:p>
        </p:txBody>
      </p:sp>
      <p:sp>
        <p:nvSpPr>
          <p:cNvPr id="10247" name="Rectangle 7"/>
          <p:cNvSpPr>
            <a:spLocks noGrp="1" noChangeArrowheads="1"/>
          </p:cNvSpPr>
          <p:nvPr>
            <p:ph idx="1"/>
          </p:nvPr>
        </p:nvSpPr>
        <p:spPr>
          <a:xfrm>
            <a:off x="322388" y="836612"/>
            <a:ext cx="7250008" cy="2235198"/>
          </a:xfrm>
          <a:blipFill>
            <a:blip r:embed="rId2" cstate="print"/>
            <a:tile tx="0" ty="0" sx="100000" sy="100000" flip="none" algn="tl"/>
          </a:blipFill>
        </p:spPr>
        <p:txBody>
          <a:bodyPr>
            <a:normAutofit/>
          </a:bodyPr>
          <a:lstStyle/>
          <a:p>
            <a:pPr marL="180975" algn="l" rtl="0" eaLnBrk="1" hangingPunct="1">
              <a:defRPr/>
            </a:pPr>
            <a:r>
              <a:rPr lang="en-GB" sz="1800" b="1" u="sng" dirty="0" smtClean="0">
                <a:latin typeface="Arial Black" pitchFamily="34" charset="0"/>
              </a:rPr>
              <a:t>Behaviour determined by unconscious forces</a:t>
            </a:r>
          </a:p>
          <a:p>
            <a:pPr algn="l" rtl="0" eaLnBrk="1" hangingPunct="1">
              <a:defRPr/>
            </a:pPr>
            <a:r>
              <a:rPr lang="en-GB" sz="1800" dirty="0" smtClean="0">
                <a:latin typeface="+mj-lt"/>
              </a:rPr>
              <a:t>- The individual experiences unconscious conflict due to opposing demands made by different parts of  the personality (</a:t>
            </a:r>
            <a:r>
              <a:rPr lang="en-GB" sz="1800" b="1" i="1" dirty="0" smtClean="0">
                <a:latin typeface="+mj-lt"/>
              </a:rPr>
              <a:t>id, ego, superego</a:t>
            </a:r>
            <a:r>
              <a:rPr lang="en-GB" sz="1800" dirty="0" smtClean="0">
                <a:latin typeface="+mj-lt"/>
              </a:rPr>
              <a:t>)</a:t>
            </a:r>
          </a:p>
          <a:p>
            <a:pPr algn="l" rtl="0" eaLnBrk="1" hangingPunct="1">
              <a:defRPr/>
            </a:pPr>
            <a:endParaRPr lang="en-GB" sz="1800" u="sng" dirty="0" smtClean="0">
              <a:latin typeface="+mj-lt"/>
            </a:endParaRPr>
          </a:p>
          <a:p>
            <a:pPr algn="l" rtl="0" eaLnBrk="1" hangingPunct="1">
              <a:defRPr/>
            </a:pPr>
            <a:r>
              <a:rPr lang="en-GB" sz="1800" u="sng" dirty="0" smtClean="0">
                <a:latin typeface="+mj-lt"/>
              </a:rPr>
              <a:t>- Normality</a:t>
            </a:r>
            <a:r>
              <a:rPr lang="en-GB" sz="1800" dirty="0" smtClean="0">
                <a:latin typeface="+mj-lt"/>
              </a:rPr>
              <a:t> : </a:t>
            </a:r>
            <a:r>
              <a:rPr lang="en-GB" sz="1800" i="1" dirty="0" smtClean="0">
                <a:latin typeface="+mj-lt"/>
              </a:rPr>
              <a:t>A reasonable balance between id, ego, superego but there is always some conflict   .....  Id  Ego Superego in Islam  are they conflict ?</a:t>
            </a:r>
          </a:p>
        </p:txBody>
      </p:sp>
      <p:pic>
        <p:nvPicPr>
          <p:cNvPr id="4" name="Picture 4" descr="freud"/>
          <p:cNvPicPr>
            <a:picLocks noChangeAspect="1" noChangeArrowheads="1"/>
          </p:cNvPicPr>
          <p:nvPr/>
        </p:nvPicPr>
        <p:blipFill>
          <a:blip r:embed="rId3" cstate="print"/>
          <a:srcRect l="24104"/>
          <a:stretch>
            <a:fillRect/>
          </a:stretch>
        </p:blipFill>
        <p:spPr bwMode="auto">
          <a:xfrm>
            <a:off x="7786710" y="561963"/>
            <a:ext cx="1331912" cy="1223963"/>
          </a:xfrm>
          <a:prstGeom prst="rect">
            <a:avLst/>
          </a:prstGeom>
          <a:noFill/>
          <a:ln w="9525">
            <a:noFill/>
            <a:miter lim="800000"/>
            <a:headEnd/>
            <a:tailEnd/>
          </a:ln>
        </p:spPr>
      </p:pic>
      <p:sp>
        <p:nvSpPr>
          <p:cNvPr id="6" name="Rectangle 10"/>
          <p:cNvSpPr txBox="1">
            <a:spLocks noChangeArrowheads="1"/>
          </p:cNvSpPr>
          <p:nvPr/>
        </p:nvSpPr>
        <p:spPr bwMode="auto">
          <a:xfrm>
            <a:off x="500034" y="3356992"/>
            <a:ext cx="7929618" cy="2072272"/>
          </a:xfrm>
          <a:prstGeom prst="rect">
            <a:avLst/>
          </a:prstGeom>
          <a:blipFill>
            <a:blip r:embed="rId2" cstate="print"/>
            <a:tile tx="0" ty="0" sx="100000" sy="100000" flip="none" algn="tl"/>
          </a:blipFill>
          <a:ln w="9525">
            <a:noFill/>
            <a:miter lim="800000"/>
            <a:headEnd/>
            <a:tailEnd/>
          </a:ln>
        </p:spPr>
        <p:txBody>
          <a:bodyPr/>
          <a:lstStyle/>
          <a:p>
            <a:pPr marL="85725" indent="12700" algn="just">
              <a:spcBef>
                <a:spcPct val="20000"/>
              </a:spcBef>
              <a:spcAft>
                <a:spcPct val="100000"/>
              </a:spcAft>
              <a:defRPr/>
            </a:pPr>
            <a:r>
              <a:rPr lang="en-GB" sz="1400" u="sng" kern="0" dirty="0">
                <a:latin typeface="Arial Black" pitchFamily="34" charset="0"/>
              </a:rPr>
              <a:t>The nature of psychological development </a:t>
            </a:r>
          </a:p>
          <a:p>
            <a:pPr marL="85725" indent="12700" algn="just">
              <a:spcBef>
                <a:spcPct val="20000"/>
              </a:spcBef>
              <a:spcAft>
                <a:spcPct val="100000"/>
              </a:spcAft>
              <a:defRPr/>
            </a:pPr>
            <a:r>
              <a:rPr lang="en-GB" kern="0" dirty="0">
                <a:latin typeface="+mn-lt"/>
              </a:rPr>
              <a:t>- </a:t>
            </a:r>
            <a:r>
              <a:rPr lang="en-GB" i="1" kern="0" dirty="0">
                <a:latin typeface="+mn-lt"/>
              </a:rPr>
              <a:t>Five psychosexual stages whose sequence is determined by </a:t>
            </a:r>
            <a:r>
              <a:rPr lang="en-GB" b="1" i="1" kern="0" dirty="0">
                <a:latin typeface="+mn-lt"/>
              </a:rPr>
              <a:t>maturation</a:t>
            </a:r>
          </a:p>
          <a:p>
            <a:pPr marL="85725" indent="12700" algn="just">
              <a:spcBef>
                <a:spcPct val="20000"/>
              </a:spcBef>
              <a:spcAft>
                <a:spcPct val="100000"/>
              </a:spcAft>
              <a:defRPr/>
            </a:pPr>
            <a:r>
              <a:rPr lang="en-GB" kern="0" dirty="0">
                <a:latin typeface="+mn-lt"/>
              </a:rPr>
              <a:t>- </a:t>
            </a:r>
            <a:r>
              <a:rPr lang="en-GB" i="1" kern="0" dirty="0">
                <a:latin typeface="+mn-lt"/>
              </a:rPr>
              <a:t>An individual is shaped by early childhood experiences</a:t>
            </a:r>
          </a:p>
        </p:txBody>
      </p:sp>
      <p:pic>
        <p:nvPicPr>
          <p:cNvPr id="7" name="Picture 4" descr="image?id=77152&amp;rendTypeId=4"/>
          <p:cNvPicPr>
            <a:picLocks noChangeAspect="1" noChangeArrowheads="1"/>
          </p:cNvPicPr>
          <p:nvPr/>
        </p:nvPicPr>
        <p:blipFill>
          <a:blip r:embed="rId4" cstate="print"/>
          <a:srcRect/>
          <a:stretch>
            <a:fillRect/>
          </a:stretch>
        </p:blipFill>
        <p:spPr bwMode="auto">
          <a:xfrm>
            <a:off x="7740650" y="5805488"/>
            <a:ext cx="863600" cy="647700"/>
          </a:xfrm>
          <a:prstGeom prst="rect">
            <a:avLst/>
          </a:prstGeom>
          <a:noFill/>
          <a:ln w="9525">
            <a:noFill/>
            <a:miter lim="800000"/>
            <a:headEnd/>
            <a:tailEnd/>
          </a:ln>
        </p:spPr>
      </p:pic>
      <p:sp>
        <p:nvSpPr>
          <p:cNvPr id="8" name="عنصر نائب للتاريخ 7"/>
          <p:cNvSpPr>
            <a:spLocks noGrp="1"/>
          </p:cNvSpPr>
          <p:nvPr>
            <p:ph type="dt" sz="half" idx="10"/>
          </p:nvPr>
        </p:nvSpPr>
        <p:spPr/>
        <p:txBody>
          <a:bodyPr/>
          <a:lstStyle/>
          <a:p>
            <a:r>
              <a:rPr lang="ar-SA" smtClean="0"/>
              <a:t>E Johali</a:t>
            </a:r>
            <a:endParaRPr lang="en-US"/>
          </a:p>
        </p:txBody>
      </p:sp>
      <p:sp>
        <p:nvSpPr>
          <p:cNvPr id="9" name="عنصر نائب لرقم الشريحة 8"/>
          <p:cNvSpPr>
            <a:spLocks noGrp="1"/>
          </p:cNvSpPr>
          <p:nvPr>
            <p:ph type="sldNum" sz="quarter" idx="12"/>
          </p:nvPr>
        </p:nvSpPr>
        <p:spPr/>
        <p:txBody>
          <a:bodyPr/>
          <a:lstStyle/>
          <a:p>
            <a:fld id="{042AED99-7FB4-404E-8A97-64753DCE42EC}" type="slidenum">
              <a:rPr kumimoji="0" lang="en-US" smtClean="0"/>
              <a:pPr/>
              <a:t>24</a:t>
            </a:fld>
            <a:endParaRPr kumimoji="0" lang="en-US"/>
          </a:p>
        </p:txBody>
      </p:sp>
      <p:sp>
        <p:nvSpPr>
          <p:cNvPr id="10" name="عنصر نائب للتذييل 9"/>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7">
                                            <p:txEl>
                                              <p:pRg st="0" end="0"/>
                                            </p:txEl>
                                          </p:spTgt>
                                        </p:tgtEl>
                                        <p:attrNameLst>
                                          <p:attrName>style.visibility</p:attrName>
                                        </p:attrNameLst>
                                      </p:cBhvr>
                                      <p:to>
                                        <p:strVal val="visible"/>
                                      </p:to>
                                    </p:set>
                                    <p:anim calcmode="lin" valueType="num">
                                      <p:cBhvr additive="base">
                                        <p:cTn id="7" dur="500" fill="hold"/>
                                        <p:tgtEl>
                                          <p:spTgt spid="102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7">
                                            <p:txEl>
                                              <p:pRg st="1" end="1"/>
                                            </p:txEl>
                                          </p:spTgt>
                                        </p:tgtEl>
                                        <p:attrNameLst>
                                          <p:attrName>style.visibility</p:attrName>
                                        </p:attrNameLst>
                                      </p:cBhvr>
                                      <p:to>
                                        <p:strVal val="visible"/>
                                      </p:to>
                                    </p:set>
                                    <p:anim calcmode="lin" valueType="num">
                                      <p:cBhvr additive="base">
                                        <p:cTn id="13" dur="500" fill="hold"/>
                                        <p:tgtEl>
                                          <p:spTgt spid="102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7">
                                            <p:txEl>
                                              <p:pRg st="3" end="3"/>
                                            </p:txEl>
                                          </p:spTgt>
                                        </p:tgtEl>
                                        <p:attrNameLst>
                                          <p:attrName>style.visibility</p:attrName>
                                        </p:attrNameLst>
                                      </p:cBhvr>
                                      <p:to>
                                        <p:strVal val="visible"/>
                                      </p:to>
                                    </p:set>
                                    <p:anim calcmode="lin" valueType="num">
                                      <p:cBhvr additive="base">
                                        <p:cTn id="19" dur="500" fill="hold"/>
                                        <p:tgtEl>
                                          <p:spTgt spid="1024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1"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heel(4)">
                                      <p:cBhvr>
                                        <p:cTn id="25" dur="20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6">
                                            <p:txEl>
                                              <p:pRg st="1" end="1"/>
                                            </p:txEl>
                                          </p:spTgt>
                                        </p:tgtEl>
                                        <p:attrNameLst>
                                          <p:attrName>style.visibility</p:attrName>
                                        </p:attrNameLst>
                                      </p:cBhvr>
                                      <p:to>
                                        <p:strVal val="visible"/>
                                      </p:to>
                                    </p:set>
                                    <p:anim calcmode="lin" valueType="num">
                                      <p:cBhvr additive="base">
                                        <p:cTn id="36"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6">
                                            <p:txEl>
                                              <p:pRg st="2" end="2"/>
                                            </p:txEl>
                                          </p:spTgt>
                                        </p:tgtEl>
                                        <p:attrNameLst>
                                          <p:attrName>style.visibility</p:attrName>
                                        </p:attrNameLst>
                                      </p:cBhvr>
                                      <p:to>
                                        <p:strVal val="visible"/>
                                      </p:to>
                                    </p:set>
                                    <p:anim calcmode="lin" valueType="num">
                                      <p:cBhvr additive="base">
                                        <p:cTn id="42"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 presetClass="entr" presetSubtype="16" fill="hold" nodeType="click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circle(in)">
                                      <p:cBhvr>
                                        <p:cTn id="4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build="p" autoUpdateAnimBg="0"/>
      <p:bldP spid="6"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Picture 4" descr="freud"/>
          <p:cNvPicPr>
            <a:picLocks noChangeAspect="1" noChangeArrowheads="1"/>
          </p:cNvPicPr>
          <p:nvPr/>
        </p:nvPicPr>
        <p:blipFill>
          <a:blip r:embed="rId2" cstate="print"/>
          <a:srcRect l="24104"/>
          <a:stretch>
            <a:fillRect/>
          </a:stretch>
        </p:blipFill>
        <p:spPr bwMode="auto">
          <a:xfrm>
            <a:off x="7812088" y="1125538"/>
            <a:ext cx="1331912" cy="1223962"/>
          </a:xfrm>
          <a:prstGeom prst="rect">
            <a:avLst/>
          </a:prstGeom>
          <a:noFill/>
          <a:ln w="9525">
            <a:noFill/>
            <a:miter lim="800000"/>
            <a:headEnd/>
            <a:tailEnd/>
          </a:ln>
        </p:spPr>
      </p:pic>
      <p:sp>
        <p:nvSpPr>
          <p:cNvPr id="5" name="Rectangle 8"/>
          <p:cNvSpPr txBox="1">
            <a:spLocks noChangeArrowheads="1"/>
          </p:cNvSpPr>
          <p:nvPr/>
        </p:nvSpPr>
        <p:spPr bwMode="auto">
          <a:xfrm>
            <a:off x="395536" y="4077072"/>
            <a:ext cx="8137525" cy="2087563"/>
          </a:xfrm>
          <a:prstGeom prst="rect">
            <a:avLst/>
          </a:prstGeom>
          <a:blipFill>
            <a:blip r:embed="rId3" cstate="print"/>
            <a:tile tx="0" ty="0" sx="100000" sy="100000" flip="none" algn="tl"/>
          </a:blipFill>
          <a:ln w="9525">
            <a:noFill/>
            <a:miter lim="800000"/>
            <a:headEnd/>
            <a:tailEnd/>
          </a:ln>
        </p:spPr>
        <p:txBody>
          <a:bodyPr/>
          <a:lstStyle/>
          <a:p>
            <a:pPr marL="85725" indent="12700">
              <a:spcBef>
                <a:spcPct val="20000"/>
              </a:spcBef>
              <a:spcAft>
                <a:spcPct val="100000"/>
              </a:spcAft>
              <a:defRPr/>
            </a:pPr>
            <a:r>
              <a:rPr lang="en-GB" sz="1400" b="1" u="sng" kern="0" dirty="0">
                <a:latin typeface="Arial Black" pitchFamily="34" charset="0"/>
                <a:cs typeface="+mj-cs"/>
              </a:rPr>
              <a:t>Preferred method of study is case study ... Key Studies:</a:t>
            </a:r>
          </a:p>
          <a:p>
            <a:pPr marL="342900" indent="12700">
              <a:spcBef>
                <a:spcPct val="20000"/>
              </a:spcBef>
              <a:spcAft>
                <a:spcPct val="100000"/>
              </a:spcAft>
              <a:defRPr/>
            </a:pPr>
            <a:r>
              <a:rPr lang="en-GB" sz="1600" kern="0" dirty="0">
                <a:latin typeface="+mn-lt"/>
                <a:cs typeface="+mj-cs"/>
              </a:rPr>
              <a:t>- Freud, S. (1909) Analysis of a phobia in a five-year-old boy. </a:t>
            </a:r>
            <a:r>
              <a:rPr lang="en-GB" sz="1600" i="1" kern="0" dirty="0">
                <a:latin typeface="+mn-lt"/>
                <a:cs typeface="+mj-cs"/>
              </a:rPr>
              <a:t>Pelican Freud Library, Vol. 8, Case Histories</a:t>
            </a:r>
          </a:p>
          <a:p>
            <a:pPr marL="342900" indent="12700">
              <a:spcBef>
                <a:spcPct val="20000"/>
              </a:spcBef>
              <a:spcAft>
                <a:spcPct val="100000"/>
              </a:spcAft>
              <a:defRPr/>
            </a:pPr>
            <a:r>
              <a:rPr lang="en-GB" sz="1600" kern="0" dirty="0">
                <a:latin typeface="+mn-lt"/>
                <a:cs typeface="+mj-cs"/>
              </a:rPr>
              <a:t>- Thigpen, C.H. &amp; </a:t>
            </a:r>
            <a:r>
              <a:rPr lang="en-GB" sz="1600" kern="0" dirty="0" err="1">
                <a:latin typeface="+mn-lt"/>
                <a:cs typeface="+mj-cs"/>
              </a:rPr>
              <a:t>Cleckley</a:t>
            </a:r>
            <a:r>
              <a:rPr lang="en-GB" sz="1600" kern="0" dirty="0">
                <a:latin typeface="+mn-lt"/>
                <a:cs typeface="+mj-cs"/>
              </a:rPr>
              <a:t>, H. (1954) A case of multiple personality. </a:t>
            </a:r>
          </a:p>
        </p:txBody>
      </p:sp>
      <p:pic>
        <p:nvPicPr>
          <p:cNvPr id="7" name="Picture 4" descr="image?id=77152&amp;rendTypeId=4"/>
          <p:cNvPicPr>
            <a:picLocks noChangeAspect="1" noChangeArrowheads="1"/>
          </p:cNvPicPr>
          <p:nvPr/>
        </p:nvPicPr>
        <p:blipFill>
          <a:blip r:embed="rId4" cstate="print"/>
          <a:srcRect/>
          <a:stretch>
            <a:fillRect/>
          </a:stretch>
        </p:blipFill>
        <p:spPr bwMode="auto">
          <a:xfrm>
            <a:off x="7286644" y="5143512"/>
            <a:ext cx="863600" cy="647700"/>
          </a:xfrm>
          <a:prstGeom prst="rect">
            <a:avLst/>
          </a:prstGeom>
          <a:noFill/>
          <a:ln w="9525">
            <a:noFill/>
            <a:miter lim="800000"/>
            <a:headEnd/>
            <a:tailEnd/>
          </a:ln>
        </p:spPr>
      </p:pic>
      <p:sp>
        <p:nvSpPr>
          <p:cNvPr id="8" name="Rectangle 5"/>
          <p:cNvSpPr txBox="1">
            <a:spLocks noChangeArrowheads="1"/>
          </p:cNvSpPr>
          <p:nvPr/>
        </p:nvSpPr>
        <p:spPr bwMode="auto">
          <a:xfrm>
            <a:off x="179388" y="765175"/>
            <a:ext cx="7178694" cy="3095625"/>
          </a:xfrm>
          <a:prstGeom prst="rect">
            <a:avLst/>
          </a:prstGeom>
          <a:blipFill>
            <a:blip r:embed="rId3" cstate="print"/>
            <a:tile tx="0" ty="0" sx="100000" sy="100000" flip="none" algn="tl"/>
          </a:blipFill>
          <a:ln w="9525">
            <a:noFill/>
            <a:miter lim="800000"/>
            <a:headEnd/>
            <a:tailEnd/>
          </a:ln>
        </p:spPr>
        <p:txBody>
          <a:bodyPr/>
          <a:lstStyle/>
          <a:p>
            <a:pPr marL="85725" indent="12700" algn="just">
              <a:spcBef>
                <a:spcPct val="20000"/>
              </a:spcBef>
              <a:spcAft>
                <a:spcPct val="100000"/>
              </a:spcAft>
              <a:defRPr/>
            </a:pPr>
            <a:r>
              <a:rPr lang="en-GB" sz="1400" u="sng" kern="0" dirty="0">
                <a:latin typeface="Arial Black" pitchFamily="34" charset="0"/>
                <a:cs typeface="+mj-cs"/>
              </a:rPr>
              <a:t>Major causes of </a:t>
            </a:r>
            <a:r>
              <a:rPr lang="en-GB" sz="1400" b="1" u="sng" kern="0" dirty="0">
                <a:latin typeface="Arial Black" pitchFamily="34" charset="0"/>
                <a:cs typeface="+mj-cs"/>
              </a:rPr>
              <a:t>abnormal behaviour</a:t>
            </a:r>
          </a:p>
          <a:p>
            <a:pPr marL="266700" indent="12700" algn="just">
              <a:spcBef>
                <a:spcPct val="20000"/>
              </a:spcBef>
              <a:spcAft>
                <a:spcPct val="100000"/>
              </a:spcAft>
              <a:tabLst>
                <a:tab pos="266700" algn="l"/>
              </a:tabLst>
              <a:defRPr/>
            </a:pPr>
            <a:r>
              <a:rPr lang="en-GB" sz="1400" kern="0" dirty="0">
                <a:latin typeface="+mn-lt"/>
                <a:cs typeface="+mj-cs"/>
              </a:rPr>
              <a:t>Emotional disturbance / neurosis caused by unresolved conflicts stemming from childhood </a:t>
            </a:r>
          </a:p>
          <a:p>
            <a:pPr marL="266700" indent="12700" algn="just">
              <a:spcBef>
                <a:spcPct val="20000"/>
              </a:spcBef>
              <a:spcAft>
                <a:spcPct val="100000"/>
              </a:spcAft>
              <a:tabLst>
                <a:tab pos="266700" algn="l"/>
              </a:tabLst>
              <a:defRPr/>
            </a:pPr>
            <a:r>
              <a:rPr lang="en-GB" sz="1400" u="sng" kern="0" dirty="0">
                <a:latin typeface="+mn-lt"/>
                <a:cs typeface="+mj-cs"/>
              </a:rPr>
              <a:t>Preferred methods of treatment</a:t>
            </a:r>
          </a:p>
          <a:p>
            <a:pPr marL="266700" indent="12700" algn="just">
              <a:spcBef>
                <a:spcPct val="20000"/>
              </a:spcBef>
              <a:spcAft>
                <a:spcPct val="100000"/>
              </a:spcAft>
              <a:tabLst>
                <a:tab pos="266700" algn="l"/>
              </a:tabLst>
              <a:defRPr/>
            </a:pPr>
            <a:r>
              <a:rPr lang="en-GB" sz="1400" kern="0" dirty="0">
                <a:latin typeface="+mn-lt"/>
                <a:cs typeface="+mj-cs"/>
              </a:rPr>
              <a:t>Psychoanalysis in which the unconscious is revealed </a:t>
            </a:r>
          </a:p>
          <a:p>
            <a:pPr marL="266700" indent="12700" algn="just">
              <a:spcBef>
                <a:spcPct val="20000"/>
              </a:spcBef>
              <a:spcAft>
                <a:spcPct val="100000"/>
              </a:spcAft>
              <a:tabLst>
                <a:tab pos="266700" algn="l"/>
              </a:tabLst>
              <a:defRPr/>
            </a:pPr>
            <a:r>
              <a:rPr lang="en-GB" sz="1400" u="sng" kern="0" dirty="0">
                <a:latin typeface="+mn-lt"/>
                <a:cs typeface="+mj-cs"/>
              </a:rPr>
              <a:t>Goals of treatment</a:t>
            </a:r>
          </a:p>
          <a:p>
            <a:pPr marL="266700" indent="12700" algn="just">
              <a:spcBef>
                <a:spcPct val="20000"/>
              </a:spcBef>
              <a:spcAft>
                <a:spcPct val="100000"/>
              </a:spcAft>
              <a:tabLst>
                <a:tab pos="266700" algn="l"/>
              </a:tabLst>
              <a:defRPr/>
            </a:pPr>
            <a:r>
              <a:rPr lang="en-GB" sz="1400" kern="0" dirty="0">
                <a:latin typeface="+mn-lt"/>
                <a:cs typeface="+mj-cs"/>
              </a:rPr>
              <a:t>To uncover unconscious conflict and to achieve balance between id, ego, superego	</a:t>
            </a:r>
          </a:p>
        </p:txBody>
      </p:sp>
      <p:sp>
        <p:nvSpPr>
          <p:cNvPr id="9" name="عنصر نائب للتاريخ 8"/>
          <p:cNvSpPr>
            <a:spLocks noGrp="1"/>
          </p:cNvSpPr>
          <p:nvPr>
            <p:ph type="dt" sz="half" idx="10"/>
          </p:nvPr>
        </p:nvSpPr>
        <p:spPr/>
        <p:txBody>
          <a:bodyPr/>
          <a:lstStyle/>
          <a:p>
            <a:r>
              <a:rPr lang="ar-SA" smtClean="0"/>
              <a:t>E Johali</a:t>
            </a:r>
            <a:endParaRPr lang="en-US"/>
          </a:p>
        </p:txBody>
      </p:sp>
      <p:sp>
        <p:nvSpPr>
          <p:cNvPr id="10" name="عنصر نائب لرقم الشريحة 9"/>
          <p:cNvSpPr>
            <a:spLocks noGrp="1"/>
          </p:cNvSpPr>
          <p:nvPr>
            <p:ph type="sldNum" sz="quarter" idx="12"/>
          </p:nvPr>
        </p:nvSpPr>
        <p:spPr/>
        <p:txBody>
          <a:bodyPr/>
          <a:lstStyle/>
          <a:p>
            <a:fld id="{042AED99-7FB4-404E-8A97-64753DCE42EC}" type="slidenum">
              <a:rPr kumimoji="0" lang="en-US" smtClean="0"/>
              <a:pPr/>
              <a:t>25</a:t>
            </a:fld>
            <a:endParaRPr kumimoji="0" lang="en-US"/>
          </a:p>
        </p:txBody>
      </p:sp>
      <p:sp>
        <p:nvSpPr>
          <p:cNvPr id="11" name="عنصر نائب للتذييل 10"/>
          <p:cNvSpPr>
            <a:spLocks noGrp="1"/>
          </p:cNvSpPr>
          <p:nvPr>
            <p:ph type="ftr" sz="quarter" idx="11"/>
          </p:nvPr>
        </p:nvSpPr>
        <p:spPr/>
        <p:txBody>
          <a:bodyPr/>
          <a:lstStyle/>
          <a:p>
            <a:r>
              <a:rPr kumimoji="0" lang="en-US" smtClean="0"/>
              <a:t>CMED 303 - CNHB 2014</a:t>
            </a:r>
            <a:endParaRPr kumimoji="0" lang="en-US"/>
          </a:p>
        </p:txBody>
      </p:sp>
      <p:sp>
        <p:nvSpPr>
          <p:cNvPr id="13" name="Rectangle 6"/>
          <p:cNvSpPr>
            <a:spLocks noGrp="1" noChangeArrowheads="1"/>
          </p:cNvSpPr>
          <p:nvPr>
            <p:ph type="title"/>
          </p:nvPr>
        </p:nvSpPr>
        <p:spPr>
          <a:xfrm>
            <a:off x="142844" y="68242"/>
            <a:ext cx="8353425" cy="431800"/>
          </a:xfrm>
        </p:spPr>
        <p:style>
          <a:lnRef idx="2">
            <a:schemeClr val="accent2"/>
          </a:lnRef>
          <a:fillRef idx="1">
            <a:schemeClr val="lt1"/>
          </a:fillRef>
          <a:effectRef idx="0">
            <a:schemeClr val="accent2"/>
          </a:effectRef>
          <a:fontRef idx="minor">
            <a:schemeClr val="dk1"/>
          </a:fontRef>
        </p:style>
        <p:txBody>
          <a:bodyPr/>
          <a:lstStyle/>
          <a:p>
            <a:pPr algn="just" eaLnBrk="1" hangingPunct="1">
              <a:defRPr/>
            </a:pPr>
            <a:r>
              <a:rPr lang="en-GB" sz="1600" dirty="0" smtClean="0">
                <a:latin typeface="Arial Black" pitchFamily="34" charset="0"/>
              </a:rPr>
              <a:t>Psychodynamic </a:t>
            </a:r>
            <a:r>
              <a:rPr lang="en-GB" sz="1600" b="0" dirty="0" smtClean="0">
                <a:latin typeface="Arial Black" pitchFamily="34" charset="0"/>
              </a:rPr>
              <a:t>approach to understanding </a:t>
            </a:r>
            <a:r>
              <a:rPr lang="en-GB" sz="1600" dirty="0" smtClean="0">
                <a:latin typeface="Arial Black" pitchFamily="34" charset="0"/>
              </a:rPr>
              <a:t>human behaviour (Freud)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additive="base">
                                        <p:cTn id="18"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 calcmode="lin" valueType="num">
                                      <p:cBhvr additive="base">
                                        <p:cTn id="24"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circle(in)">
                                      <p:cBhvr>
                                        <p:cTn id="30" dur="2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additive="base">
                                        <p:cTn id="35"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8">
                                            <p:txEl>
                                              <p:pRg st="1" end="1"/>
                                            </p:txEl>
                                          </p:spTgt>
                                        </p:tgtEl>
                                        <p:attrNameLst>
                                          <p:attrName>style.visibility</p:attrName>
                                        </p:attrNameLst>
                                      </p:cBhvr>
                                      <p:to>
                                        <p:strVal val="visible"/>
                                      </p:to>
                                    </p:set>
                                    <p:anim calcmode="lin" valueType="num">
                                      <p:cBhvr additive="base">
                                        <p:cTn id="41" dur="500" fill="hold"/>
                                        <p:tgtEl>
                                          <p:spTgt spid="8">
                                            <p:txEl>
                                              <p:pRg st="1" end="1"/>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anim calcmode="lin" valueType="num">
                                      <p:cBhvr additive="base">
                                        <p:cTn id="47" dur="500" fill="hold"/>
                                        <p:tgtEl>
                                          <p:spTgt spid="8">
                                            <p:txEl>
                                              <p:pRg st="2" end="2"/>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8">
                                            <p:txEl>
                                              <p:pRg st="3" end="3"/>
                                            </p:txEl>
                                          </p:spTgt>
                                        </p:tgtEl>
                                        <p:attrNameLst>
                                          <p:attrName>style.visibility</p:attrName>
                                        </p:attrNameLst>
                                      </p:cBhvr>
                                      <p:to>
                                        <p:strVal val="visible"/>
                                      </p:to>
                                    </p:set>
                                    <p:anim calcmode="lin" valueType="num">
                                      <p:cBhvr additive="base">
                                        <p:cTn id="53" dur="500" fill="hold"/>
                                        <p:tgtEl>
                                          <p:spTgt spid="8">
                                            <p:txEl>
                                              <p:pRg st="3" end="3"/>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8">
                                            <p:txEl>
                                              <p:pRg st="4" end="4"/>
                                            </p:txEl>
                                          </p:spTgt>
                                        </p:tgtEl>
                                        <p:attrNameLst>
                                          <p:attrName>style.visibility</p:attrName>
                                        </p:attrNameLst>
                                      </p:cBhvr>
                                      <p:to>
                                        <p:strVal val="visible"/>
                                      </p:to>
                                    </p:set>
                                    <p:anim calcmode="lin" valueType="num">
                                      <p:cBhvr additive="base">
                                        <p:cTn id="59" dur="500" fill="hold"/>
                                        <p:tgtEl>
                                          <p:spTgt spid="8">
                                            <p:txEl>
                                              <p:pRg st="4" end="4"/>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8">
                                            <p:txEl>
                                              <p:pRg st="5" end="5"/>
                                            </p:txEl>
                                          </p:spTgt>
                                        </p:tgtEl>
                                        <p:attrNameLst>
                                          <p:attrName>style.visibility</p:attrName>
                                        </p:attrNameLst>
                                      </p:cBhvr>
                                      <p:to>
                                        <p:strVal val="visible"/>
                                      </p:to>
                                    </p:set>
                                    <p:anim calcmode="lin" valueType="num">
                                      <p:cBhvr additive="base">
                                        <p:cTn id="65" dur="500" fill="hold"/>
                                        <p:tgtEl>
                                          <p:spTgt spid="8">
                                            <p:txEl>
                                              <p:pRg st="5" end="5"/>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8">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P spid="8"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5"/>
          <p:cNvSpPr>
            <a:spLocks noGrp="1" noChangeArrowheads="1"/>
          </p:cNvSpPr>
          <p:nvPr>
            <p:ph type="title"/>
          </p:nvPr>
        </p:nvSpPr>
        <p:spPr>
          <a:xfrm>
            <a:off x="250825" y="260350"/>
            <a:ext cx="8713788" cy="360363"/>
          </a:xfrm>
        </p:spPr>
        <p:style>
          <a:lnRef idx="2">
            <a:schemeClr val="accent6"/>
          </a:lnRef>
          <a:fillRef idx="1">
            <a:schemeClr val="lt1"/>
          </a:fillRef>
          <a:effectRef idx="0">
            <a:schemeClr val="accent6"/>
          </a:effectRef>
          <a:fontRef idx="minor">
            <a:schemeClr val="dk1"/>
          </a:fontRef>
        </p:style>
        <p:txBody>
          <a:bodyPr/>
          <a:lstStyle/>
          <a:p>
            <a:pPr algn="ctr" eaLnBrk="1" hangingPunct="1"/>
            <a:r>
              <a:rPr lang="en-GB" sz="1600" smtClean="0">
                <a:latin typeface="Arial Black" pitchFamily="34" charset="0"/>
              </a:rPr>
              <a:t>Behaviourist approach (</a:t>
            </a:r>
            <a:r>
              <a:rPr lang="en-GB" sz="1600" u="sng" smtClean="0">
                <a:latin typeface="Arial Black" pitchFamily="34" charset="0"/>
              </a:rPr>
              <a:t>perspective</a:t>
            </a:r>
            <a:r>
              <a:rPr lang="en-GB" sz="1600" smtClean="0">
                <a:latin typeface="Arial Black" pitchFamily="34" charset="0"/>
              </a:rPr>
              <a:t>) to understanding human behaviour</a:t>
            </a:r>
          </a:p>
        </p:txBody>
      </p:sp>
      <p:sp>
        <p:nvSpPr>
          <p:cNvPr id="14342" name="Rectangle 6"/>
          <p:cNvSpPr>
            <a:spLocks noGrp="1" noChangeArrowheads="1"/>
          </p:cNvSpPr>
          <p:nvPr>
            <p:ph idx="1"/>
          </p:nvPr>
        </p:nvSpPr>
        <p:spPr>
          <a:xfrm>
            <a:off x="323528" y="764704"/>
            <a:ext cx="8391876" cy="2736304"/>
          </a:xfrm>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circle">
              <a:fillToRect l="100000" t="100000"/>
            </a:path>
            <a:tileRect r="-100000" b="-100000"/>
          </a:gradFill>
        </p:spPr>
        <p:txBody>
          <a:bodyPr/>
          <a:lstStyle/>
          <a:p>
            <a:pPr algn="l" rtl="0" eaLnBrk="1" hangingPunct="1">
              <a:defRPr/>
            </a:pPr>
            <a:r>
              <a:rPr lang="en-GB" sz="1600" b="1" i="1" dirty="0" smtClean="0"/>
              <a:t>- All human behaviour shaped by environmental forces</a:t>
            </a:r>
          </a:p>
          <a:p>
            <a:pPr algn="l" rtl="0" eaLnBrk="1" hangingPunct="1">
              <a:defRPr/>
            </a:pPr>
            <a:r>
              <a:rPr lang="en-GB" sz="1600" b="1" i="1" dirty="0" smtClean="0"/>
              <a:t>- Behaviour is learned by </a:t>
            </a:r>
            <a:r>
              <a:rPr lang="en-GB" sz="1600" b="1" i="1" dirty="0" smtClean="0">
                <a:latin typeface="Arial Black" pitchFamily="34" charset="0"/>
              </a:rPr>
              <a:t>classical </a:t>
            </a:r>
            <a:r>
              <a:rPr lang="en-GB" sz="1600" b="1" i="1" dirty="0" smtClean="0"/>
              <a:t>&amp; </a:t>
            </a:r>
            <a:r>
              <a:rPr lang="en-GB" sz="1600" b="1" i="1" dirty="0" smtClean="0">
                <a:latin typeface="Arial Black" pitchFamily="34" charset="0"/>
              </a:rPr>
              <a:t>operant conditioning</a:t>
            </a:r>
          </a:p>
          <a:p>
            <a:pPr algn="l" rtl="0" eaLnBrk="1" hangingPunct="1">
              <a:defRPr/>
            </a:pPr>
            <a:r>
              <a:rPr lang="en-GB" sz="1600" b="1" dirty="0" smtClean="0"/>
              <a:t>(Pavlov’s dogs) </a:t>
            </a:r>
          </a:p>
          <a:p>
            <a:pPr algn="l" rtl="0" eaLnBrk="1" hangingPunct="1">
              <a:defRPr/>
            </a:pPr>
            <a:endParaRPr lang="en-GB" sz="1600" b="1" u="sng" dirty="0" smtClean="0"/>
          </a:p>
          <a:p>
            <a:pPr algn="l" rtl="0" eaLnBrk="1" hangingPunct="1">
              <a:defRPr/>
            </a:pPr>
            <a:endParaRPr lang="en-GB" sz="1600" b="1" u="sng" dirty="0" smtClean="0"/>
          </a:p>
          <a:p>
            <a:pPr algn="l" rtl="0" eaLnBrk="1" hangingPunct="1">
              <a:defRPr/>
            </a:pPr>
            <a:endParaRPr lang="en-GB" sz="1600" b="1" u="sng" dirty="0" smtClean="0"/>
          </a:p>
          <a:p>
            <a:pPr algn="l" rtl="0" eaLnBrk="1" hangingPunct="1">
              <a:defRPr/>
            </a:pPr>
            <a:r>
              <a:rPr lang="en-GB" sz="1600" b="1" u="sng" dirty="0" smtClean="0"/>
              <a:t>Normality</a:t>
            </a:r>
            <a:r>
              <a:rPr lang="en-GB" sz="1600" b="1" dirty="0" smtClean="0"/>
              <a:t> </a:t>
            </a:r>
          </a:p>
          <a:p>
            <a:pPr algn="l" rtl="0" eaLnBrk="1" hangingPunct="1">
              <a:defRPr/>
            </a:pPr>
            <a:r>
              <a:rPr lang="en-GB" sz="1600" dirty="0" smtClean="0"/>
              <a:t>The possession of an adequately large repertoire of learned responses</a:t>
            </a:r>
          </a:p>
          <a:p>
            <a:pPr algn="l" rtl="0" eaLnBrk="1" hangingPunct="1">
              <a:defRPr/>
            </a:pPr>
            <a:endParaRPr lang="en-GB" sz="1600" dirty="0" smtClean="0"/>
          </a:p>
        </p:txBody>
      </p:sp>
      <p:pic>
        <p:nvPicPr>
          <p:cNvPr id="14340" name="Picture 4" descr="stivers_pavlovs_dog"/>
          <p:cNvPicPr>
            <a:picLocks noChangeAspect="1" noChangeArrowheads="1"/>
          </p:cNvPicPr>
          <p:nvPr/>
        </p:nvPicPr>
        <p:blipFill>
          <a:blip r:embed="rId2" cstate="print"/>
          <a:srcRect/>
          <a:stretch>
            <a:fillRect/>
          </a:stretch>
        </p:blipFill>
        <p:spPr bwMode="auto">
          <a:xfrm>
            <a:off x="3071802" y="1428736"/>
            <a:ext cx="1727200" cy="1223963"/>
          </a:xfrm>
          <a:prstGeom prst="rect">
            <a:avLst/>
          </a:prstGeom>
          <a:noFill/>
          <a:ln w="9525">
            <a:noFill/>
            <a:miter lim="800000"/>
            <a:headEnd/>
            <a:tailEnd/>
          </a:ln>
        </p:spPr>
      </p:pic>
      <p:sp>
        <p:nvSpPr>
          <p:cNvPr id="5" name="Rectangle 10"/>
          <p:cNvSpPr txBox="1">
            <a:spLocks noChangeArrowheads="1"/>
          </p:cNvSpPr>
          <p:nvPr/>
        </p:nvSpPr>
        <p:spPr bwMode="auto">
          <a:xfrm>
            <a:off x="467544" y="3716933"/>
            <a:ext cx="8247860" cy="2952427"/>
          </a:xfrm>
          <a:prstGeom prst="rect">
            <a:avLst/>
          </a:prstGeom>
          <a:gradFill>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circle">
              <a:fillToRect l="100000" t="100000"/>
            </a:path>
          </a:gradFill>
          <a:ln w="9525">
            <a:noFill/>
            <a:miter lim="800000"/>
            <a:headEnd/>
            <a:tailEnd/>
          </a:ln>
        </p:spPr>
        <p:txBody>
          <a:bodyPr/>
          <a:lstStyle/>
          <a:p>
            <a:pPr marL="342900" indent="12700">
              <a:lnSpc>
                <a:spcPct val="90000"/>
              </a:lnSpc>
              <a:spcBef>
                <a:spcPct val="20000"/>
              </a:spcBef>
              <a:spcAft>
                <a:spcPct val="100000"/>
              </a:spcAft>
              <a:defRPr/>
            </a:pPr>
            <a:r>
              <a:rPr lang="en-GB" sz="1600" b="1" u="sng" kern="0" dirty="0">
                <a:latin typeface="+mn-lt"/>
              </a:rPr>
              <a:t>Major causes of abnormal behaviour</a:t>
            </a:r>
          </a:p>
          <a:p>
            <a:pPr marL="342900" indent="12700">
              <a:lnSpc>
                <a:spcPct val="90000"/>
              </a:lnSpc>
              <a:spcBef>
                <a:spcPct val="20000"/>
              </a:spcBef>
              <a:spcAft>
                <a:spcPct val="100000"/>
              </a:spcAft>
              <a:defRPr/>
            </a:pPr>
            <a:r>
              <a:rPr lang="en-GB" sz="1600" kern="0" dirty="0">
                <a:latin typeface="+mn-lt"/>
              </a:rPr>
              <a:t>- learned maladaptive responses</a:t>
            </a:r>
          </a:p>
          <a:p>
            <a:pPr marL="342900" indent="12700">
              <a:lnSpc>
                <a:spcPct val="90000"/>
              </a:lnSpc>
              <a:spcBef>
                <a:spcPct val="20000"/>
              </a:spcBef>
              <a:spcAft>
                <a:spcPct val="100000"/>
              </a:spcAft>
              <a:defRPr/>
            </a:pPr>
            <a:r>
              <a:rPr lang="en-GB" sz="1600" kern="0" dirty="0">
                <a:latin typeface="+mn-lt"/>
              </a:rPr>
              <a:t>- no distinction between symptoms and behaviour disorder</a:t>
            </a:r>
          </a:p>
          <a:p>
            <a:pPr marL="342900" indent="12700">
              <a:lnSpc>
                <a:spcPct val="90000"/>
              </a:lnSpc>
              <a:spcBef>
                <a:spcPct val="20000"/>
              </a:spcBef>
              <a:spcAft>
                <a:spcPct val="100000"/>
              </a:spcAft>
              <a:defRPr/>
            </a:pPr>
            <a:r>
              <a:rPr lang="en-GB" sz="1600" b="1" u="sng" kern="0" dirty="0">
                <a:latin typeface="+mn-lt"/>
              </a:rPr>
              <a:t>Key Study:  </a:t>
            </a:r>
          </a:p>
          <a:p>
            <a:pPr marL="342900" indent="12700">
              <a:lnSpc>
                <a:spcPct val="90000"/>
              </a:lnSpc>
              <a:spcBef>
                <a:spcPct val="20000"/>
              </a:spcBef>
              <a:spcAft>
                <a:spcPct val="100000"/>
              </a:spcAft>
              <a:buFontTx/>
              <a:buChar char="-"/>
              <a:defRPr/>
            </a:pPr>
            <a:r>
              <a:rPr lang="en-GB" sz="1600" kern="0" dirty="0">
                <a:latin typeface="+mn-lt"/>
              </a:rPr>
              <a:t> Little Albert: J Watson &amp; R </a:t>
            </a:r>
            <a:r>
              <a:rPr lang="en-GB" sz="1600" kern="0" dirty="0" err="1">
                <a:latin typeface="+mn-lt"/>
              </a:rPr>
              <a:t>Rayner</a:t>
            </a:r>
            <a:r>
              <a:rPr lang="en-GB" sz="1600" kern="0" dirty="0">
                <a:latin typeface="+mn-lt"/>
              </a:rPr>
              <a:t> (1926)</a:t>
            </a:r>
          </a:p>
          <a:p>
            <a:pPr marL="342900" indent="12700">
              <a:lnSpc>
                <a:spcPct val="90000"/>
              </a:lnSpc>
              <a:spcBef>
                <a:spcPct val="20000"/>
              </a:spcBef>
              <a:spcAft>
                <a:spcPct val="100000"/>
              </a:spcAft>
              <a:buFontTx/>
              <a:buChar char="-"/>
              <a:defRPr/>
            </a:pPr>
            <a:r>
              <a:rPr lang="en-GB" sz="1600" kern="0" dirty="0">
                <a:latin typeface="+mn-lt"/>
              </a:rPr>
              <a:t> Conditioned emotional responses</a:t>
            </a:r>
          </a:p>
        </p:txBody>
      </p:sp>
      <p:pic>
        <p:nvPicPr>
          <p:cNvPr id="6" name="Picture 4" descr="littlealbert"/>
          <p:cNvPicPr>
            <a:picLocks noChangeAspect="1" noChangeArrowheads="1"/>
          </p:cNvPicPr>
          <p:nvPr/>
        </p:nvPicPr>
        <p:blipFill>
          <a:blip r:embed="rId3" cstate="print"/>
          <a:srcRect/>
          <a:stretch>
            <a:fillRect/>
          </a:stretch>
        </p:blipFill>
        <p:spPr bwMode="auto">
          <a:xfrm>
            <a:off x="5786446" y="1419219"/>
            <a:ext cx="1763713" cy="1223963"/>
          </a:xfrm>
          <a:prstGeom prst="rect">
            <a:avLst/>
          </a:prstGeom>
          <a:noFill/>
          <a:ln w="9525">
            <a:noFill/>
            <a:miter lim="800000"/>
            <a:headEnd/>
            <a:tailEnd/>
          </a:ln>
        </p:spPr>
      </p:pic>
      <p:sp>
        <p:nvSpPr>
          <p:cNvPr id="7" name="عنصر نائب للتاريخ 6"/>
          <p:cNvSpPr>
            <a:spLocks noGrp="1"/>
          </p:cNvSpPr>
          <p:nvPr>
            <p:ph type="dt" sz="half" idx="10"/>
          </p:nvPr>
        </p:nvSpPr>
        <p:spPr/>
        <p:txBody>
          <a:bodyPr/>
          <a:lstStyle/>
          <a:p>
            <a:r>
              <a:rPr lang="ar-SA" smtClean="0"/>
              <a:t>E Johali</a:t>
            </a:r>
            <a:endParaRPr lang="en-US"/>
          </a:p>
        </p:txBody>
      </p:sp>
      <p:sp>
        <p:nvSpPr>
          <p:cNvPr id="8" name="عنصر نائب لرقم الشريحة 7"/>
          <p:cNvSpPr>
            <a:spLocks noGrp="1"/>
          </p:cNvSpPr>
          <p:nvPr>
            <p:ph type="sldNum" sz="quarter" idx="12"/>
          </p:nvPr>
        </p:nvSpPr>
        <p:spPr/>
        <p:txBody>
          <a:bodyPr/>
          <a:lstStyle/>
          <a:p>
            <a:fld id="{042AED99-7FB4-404E-8A97-64753DCE42EC}" type="slidenum">
              <a:rPr kumimoji="0" lang="en-US" smtClean="0"/>
              <a:pPr/>
              <a:t>26</a:t>
            </a:fld>
            <a:endParaRPr kumimoji="0" lang="en-US"/>
          </a:p>
        </p:txBody>
      </p:sp>
      <p:sp>
        <p:nvSpPr>
          <p:cNvPr id="9" name="عنصر نائب للتذييل 8"/>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anim calcmode="lin" valueType="num">
                                      <p:cBhvr additive="base">
                                        <p:cTn id="7" dur="500" fill="hold"/>
                                        <p:tgtEl>
                                          <p:spTgt spid="1434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4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42">
                                            <p:txEl>
                                              <p:pRg st="1" end="1"/>
                                            </p:txEl>
                                          </p:spTgt>
                                        </p:tgtEl>
                                        <p:attrNameLst>
                                          <p:attrName>style.visibility</p:attrName>
                                        </p:attrNameLst>
                                      </p:cBhvr>
                                      <p:to>
                                        <p:strVal val="visible"/>
                                      </p:to>
                                    </p:set>
                                    <p:anim calcmode="lin" valueType="num">
                                      <p:cBhvr additive="base">
                                        <p:cTn id="13" dur="500" fill="hold"/>
                                        <p:tgtEl>
                                          <p:spTgt spid="1434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34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342">
                                            <p:txEl>
                                              <p:pRg st="2" end="2"/>
                                            </p:txEl>
                                          </p:spTgt>
                                        </p:tgtEl>
                                        <p:attrNameLst>
                                          <p:attrName>style.visibility</p:attrName>
                                        </p:attrNameLst>
                                      </p:cBhvr>
                                      <p:to>
                                        <p:strVal val="visible"/>
                                      </p:to>
                                    </p:set>
                                    <p:anim calcmode="lin" valueType="num">
                                      <p:cBhvr additive="base">
                                        <p:cTn id="19" dur="500" fill="hold"/>
                                        <p:tgtEl>
                                          <p:spTgt spid="1434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4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42">
                                            <p:txEl>
                                              <p:pRg st="6" end="6"/>
                                            </p:txEl>
                                          </p:spTgt>
                                        </p:tgtEl>
                                        <p:attrNameLst>
                                          <p:attrName>style.visibility</p:attrName>
                                        </p:attrNameLst>
                                      </p:cBhvr>
                                      <p:to>
                                        <p:strVal val="visible"/>
                                      </p:to>
                                    </p:set>
                                    <p:anim calcmode="lin" valueType="num">
                                      <p:cBhvr additive="base">
                                        <p:cTn id="25" dur="500" fill="hold"/>
                                        <p:tgtEl>
                                          <p:spTgt spid="14342">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34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342">
                                            <p:txEl>
                                              <p:pRg st="7" end="7"/>
                                            </p:txEl>
                                          </p:spTgt>
                                        </p:tgtEl>
                                        <p:attrNameLst>
                                          <p:attrName>style.visibility</p:attrName>
                                        </p:attrNameLst>
                                      </p:cBhvr>
                                      <p:to>
                                        <p:strVal val="visible"/>
                                      </p:to>
                                    </p:set>
                                    <p:anim calcmode="lin" valueType="num">
                                      <p:cBhvr additive="base">
                                        <p:cTn id="31" dur="500" fill="hold"/>
                                        <p:tgtEl>
                                          <p:spTgt spid="14342">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342">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4340"/>
                                        </p:tgtEl>
                                        <p:attrNameLst>
                                          <p:attrName>style.visibility</p:attrName>
                                        </p:attrNameLst>
                                      </p:cBhvr>
                                      <p:to>
                                        <p:strVal val="visible"/>
                                      </p:to>
                                    </p:set>
                                    <p:anim calcmode="lin" valueType="num">
                                      <p:cBhvr additive="base">
                                        <p:cTn id="37" dur="500" fill="hold"/>
                                        <p:tgtEl>
                                          <p:spTgt spid="14340"/>
                                        </p:tgtEl>
                                        <p:attrNameLst>
                                          <p:attrName>ppt_x</p:attrName>
                                        </p:attrNameLst>
                                      </p:cBhvr>
                                      <p:tavLst>
                                        <p:tav tm="0">
                                          <p:val>
                                            <p:strVal val="#ppt_x"/>
                                          </p:val>
                                        </p:tav>
                                        <p:tav tm="100000">
                                          <p:val>
                                            <p:strVal val="#ppt_x"/>
                                          </p:val>
                                        </p:tav>
                                      </p:tavLst>
                                    </p:anim>
                                    <p:anim calcmode="lin" valueType="num">
                                      <p:cBhvr additive="base">
                                        <p:cTn id="38" dur="500" fill="hold"/>
                                        <p:tgtEl>
                                          <p:spTgt spid="1434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
                                            <p:txEl>
                                              <p:pRg st="0" end="0"/>
                                            </p:txEl>
                                          </p:spTgt>
                                        </p:tgtEl>
                                        <p:attrNameLst>
                                          <p:attrName>style.visibility</p:attrName>
                                        </p:attrNameLst>
                                      </p:cBhvr>
                                      <p:to>
                                        <p:strVal val="visible"/>
                                      </p:to>
                                    </p:set>
                                    <p:anim calcmode="lin" valueType="num">
                                      <p:cBhvr additive="base">
                                        <p:cTn id="43"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
                                            <p:txEl>
                                              <p:pRg st="1" end="1"/>
                                            </p:txEl>
                                          </p:spTgt>
                                        </p:tgtEl>
                                        <p:attrNameLst>
                                          <p:attrName>style.visibility</p:attrName>
                                        </p:attrNameLst>
                                      </p:cBhvr>
                                      <p:to>
                                        <p:strVal val="visible"/>
                                      </p:to>
                                    </p:set>
                                    <p:anim calcmode="lin" valueType="num">
                                      <p:cBhvr additive="base">
                                        <p:cTn id="49"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
                                            <p:txEl>
                                              <p:pRg st="2" end="2"/>
                                            </p:txEl>
                                          </p:spTgt>
                                        </p:tgtEl>
                                        <p:attrNameLst>
                                          <p:attrName>style.visibility</p:attrName>
                                        </p:attrNameLst>
                                      </p:cBhvr>
                                      <p:to>
                                        <p:strVal val="visible"/>
                                      </p:to>
                                    </p:set>
                                    <p:anim calcmode="lin" valueType="num">
                                      <p:cBhvr additive="base">
                                        <p:cTn id="55"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5">
                                            <p:txEl>
                                              <p:pRg st="3" end="3"/>
                                            </p:txEl>
                                          </p:spTgt>
                                        </p:tgtEl>
                                        <p:attrNameLst>
                                          <p:attrName>style.visibility</p:attrName>
                                        </p:attrNameLst>
                                      </p:cBhvr>
                                      <p:to>
                                        <p:strVal val="visible"/>
                                      </p:to>
                                    </p:set>
                                    <p:anim calcmode="lin" valueType="num">
                                      <p:cBhvr additive="base">
                                        <p:cTn id="61"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5">
                                            <p:txEl>
                                              <p:pRg st="4" end="4"/>
                                            </p:txEl>
                                          </p:spTgt>
                                        </p:tgtEl>
                                        <p:attrNameLst>
                                          <p:attrName>style.visibility</p:attrName>
                                        </p:attrNameLst>
                                      </p:cBhvr>
                                      <p:to>
                                        <p:strVal val="visible"/>
                                      </p:to>
                                    </p:set>
                                    <p:anim calcmode="lin" valueType="num">
                                      <p:cBhvr additive="base">
                                        <p:cTn id="67"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5">
                                            <p:txEl>
                                              <p:pRg st="5" end="5"/>
                                            </p:txEl>
                                          </p:spTgt>
                                        </p:tgtEl>
                                        <p:attrNameLst>
                                          <p:attrName>style.visibility</p:attrName>
                                        </p:attrNameLst>
                                      </p:cBhvr>
                                      <p:to>
                                        <p:strVal val="visible"/>
                                      </p:to>
                                    </p:set>
                                    <p:anim calcmode="lin" valueType="num">
                                      <p:cBhvr additive="base">
                                        <p:cTn id="73"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par>
                          <p:cTn id="75" fill="hold">
                            <p:stCondLst>
                              <p:cond delay="500"/>
                            </p:stCondLst>
                            <p:childTnLst>
                              <p:par>
                                <p:cTn id="76" presetID="6" presetClass="entr" presetSubtype="16" fill="hold" nodeType="after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circle(in)">
                                      <p:cBhvr>
                                        <p:cTn id="78" dur="2000"/>
                                        <p:tgtEl>
                                          <p:spTgt spid="6"/>
                                        </p:tgtEl>
                                      </p:cBhvr>
                                    </p:animEffect>
                                  </p:childTnLst>
                                </p:cTn>
                              </p:par>
                            </p:childTnLst>
                          </p:cTn>
                        </p:par>
                      </p:childTnLst>
                    </p:cTn>
                  </p:par>
                  <p:par>
                    <p:cTn id="79" fill="hold">
                      <p:stCondLst>
                        <p:cond delay="indefinite"/>
                      </p:stCondLst>
                      <p:childTnLst>
                        <p:par>
                          <p:cTn id="80" fill="hold">
                            <p:stCondLst>
                              <p:cond delay="0"/>
                            </p:stCondLst>
                            <p:childTnLst>
                              <p:par>
                                <p:cTn id="81" presetID="26" presetClass="entr" presetSubtype="0" fill="hold" nodeType="clickEffect">
                                  <p:stCondLst>
                                    <p:cond delay="0"/>
                                  </p:stCondLst>
                                  <p:childTnLst>
                                    <p:set>
                                      <p:cBhvr>
                                        <p:cTn id="82" dur="1" fill="hold">
                                          <p:stCondLst>
                                            <p:cond delay="0"/>
                                          </p:stCondLst>
                                        </p:cTn>
                                        <p:tgtEl>
                                          <p:spTgt spid="6"/>
                                        </p:tgtEl>
                                        <p:attrNameLst>
                                          <p:attrName>style.visibility</p:attrName>
                                        </p:attrNameLst>
                                      </p:cBhvr>
                                      <p:to>
                                        <p:strVal val="visible"/>
                                      </p:to>
                                    </p:set>
                                    <p:animEffect transition="in" filter="wipe(down)">
                                      <p:cBhvr>
                                        <p:cTn id="83" dur="580">
                                          <p:stCondLst>
                                            <p:cond delay="0"/>
                                          </p:stCondLst>
                                        </p:cTn>
                                        <p:tgtEl>
                                          <p:spTgt spid="6"/>
                                        </p:tgtEl>
                                      </p:cBhvr>
                                    </p:animEffect>
                                    <p:anim calcmode="lin" valueType="num">
                                      <p:cBhvr>
                                        <p:cTn id="8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8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8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8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8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89" dur="26">
                                          <p:stCondLst>
                                            <p:cond delay="650"/>
                                          </p:stCondLst>
                                        </p:cTn>
                                        <p:tgtEl>
                                          <p:spTgt spid="6"/>
                                        </p:tgtEl>
                                      </p:cBhvr>
                                      <p:to x="100000" y="60000"/>
                                    </p:animScale>
                                    <p:animScale>
                                      <p:cBhvr>
                                        <p:cTn id="90" dur="166" decel="50000">
                                          <p:stCondLst>
                                            <p:cond delay="676"/>
                                          </p:stCondLst>
                                        </p:cTn>
                                        <p:tgtEl>
                                          <p:spTgt spid="6"/>
                                        </p:tgtEl>
                                      </p:cBhvr>
                                      <p:to x="100000" y="100000"/>
                                    </p:animScale>
                                    <p:animScale>
                                      <p:cBhvr>
                                        <p:cTn id="91" dur="26">
                                          <p:stCondLst>
                                            <p:cond delay="1312"/>
                                          </p:stCondLst>
                                        </p:cTn>
                                        <p:tgtEl>
                                          <p:spTgt spid="6"/>
                                        </p:tgtEl>
                                      </p:cBhvr>
                                      <p:to x="100000" y="80000"/>
                                    </p:animScale>
                                    <p:animScale>
                                      <p:cBhvr>
                                        <p:cTn id="92" dur="166" decel="50000">
                                          <p:stCondLst>
                                            <p:cond delay="1338"/>
                                          </p:stCondLst>
                                        </p:cTn>
                                        <p:tgtEl>
                                          <p:spTgt spid="6"/>
                                        </p:tgtEl>
                                      </p:cBhvr>
                                      <p:to x="100000" y="100000"/>
                                    </p:animScale>
                                    <p:animScale>
                                      <p:cBhvr>
                                        <p:cTn id="93" dur="26">
                                          <p:stCondLst>
                                            <p:cond delay="1642"/>
                                          </p:stCondLst>
                                        </p:cTn>
                                        <p:tgtEl>
                                          <p:spTgt spid="6"/>
                                        </p:tgtEl>
                                      </p:cBhvr>
                                      <p:to x="100000" y="90000"/>
                                    </p:animScale>
                                    <p:animScale>
                                      <p:cBhvr>
                                        <p:cTn id="94" dur="166" decel="50000">
                                          <p:stCondLst>
                                            <p:cond delay="1668"/>
                                          </p:stCondLst>
                                        </p:cTn>
                                        <p:tgtEl>
                                          <p:spTgt spid="6"/>
                                        </p:tgtEl>
                                      </p:cBhvr>
                                      <p:to x="100000" y="100000"/>
                                    </p:animScale>
                                    <p:animScale>
                                      <p:cBhvr>
                                        <p:cTn id="95" dur="26">
                                          <p:stCondLst>
                                            <p:cond delay="1808"/>
                                          </p:stCondLst>
                                        </p:cTn>
                                        <p:tgtEl>
                                          <p:spTgt spid="6"/>
                                        </p:tgtEl>
                                      </p:cBhvr>
                                      <p:to x="100000" y="95000"/>
                                    </p:animScale>
                                    <p:animScale>
                                      <p:cBhvr>
                                        <p:cTn id="96"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build="p" autoUpdateAnimBg="0"/>
      <p:bldP spid="5"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a:xfrm>
            <a:off x="323850" y="44450"/>
            <a:ext cx="8496300" cy="360363"/>
          </a:xfrm>
        </p:spPr>
        <p:txBody>
          <a:bodyPr/>
          <a:lstStyle/>
          <a:p>
            <a:pPr eaLnBrk="1" hangingPunct="1"/>
            <a:r>
              <a:rPr lang="en-GB" sz="1600" dirty="0" smtClean="0">
                <a:latin typeface="Arial Black" pitchFamily="34" charset="0"/>
              </a:rPr>
              <a:t>Behaviourist approach (</a:t>
            </a:r>
            <a:r>
              <a:rPr lang="en-GB" sz="1600" u="sng" dirty="0" smtClean="0">
                <a:latin typeface="Arial Black" pitchFamily="34" charset="0"/>
              </a:rPr>
              <a:t>perspective</a:t>
            </a:r>
            <a:r>
              <a:rPr lang="en-GB" sz="1600" dirty="0" smtClean="0">
                <a:latin typeface="Arial Black" pitchFamily="34" charset="0"/>
              </a:rPr>
              <a:t>) to understanding human behaviour</a:t>
            </a:r>
          </a:p>
        </p:txBody>
      </p:sp>
      <p:sp>
        <p:nvSpPr>
          <p:cNvPr id="6" name="Rectangle 5"/>
          <p:cNvSpPr txBox="1">
            <a:spLocks noChangeArrowheads="1"/>
          </p:cNvSpPr>
          <p:nvPr/>
        </p:nvSpPr>
        <p:spPr bwMode="auto">
          <a:xfrm>
            <a:off x="611188" y="857232"/>
            <a:ext cx="8137525" cy="4929222"/>
          </a:xfrm>
          <a:prstGeom prst="rect">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2700000" scaled="1"/>
          </a:gradFill>
          <a:ln w="9525">
            <a:noFill/>
            <a:miter lim="800000"/>
            <a:headEnd/>
            <a:tailEnd/>
          </a:ln>
        </p:spPr>
        <p:txBody>
          <a:bodyPr/>
          <a:lstStyle/>
          <a:p>
            <a:pPr>
              <a:defRPr/>
            </a:pPr>
            <a:endParaRPr lang="en-GB" b="1" u="sng" dirty="0"/>
          </a:p>
          <a:p>
            <a:pPr>
              <a:defRPr/>
            </a:pPr>
            <a:r>
              <a:rPr lang="en-GB" b="1" u="sng" dirty="0"/>
              <a:t>Preferred methods of treatment</a:t>
            </a:r>
          </a:p>
          <a:p>
            <a:pPr lvl="1">
              <a:defRPr/>
            </a:pPr>
            <a:r>
              <a:rPr lang="en-GB" dirty="0"/>
              <a:t>behaviour therapy</a:t>
            </a:r>
          </a:p>
          <a:p>
            <a:pPr lvl="1">
              <a:defRPr/>
            </a:pPr>
            <a:r>
              <a:rPr lang="en-GB" dirty="0"/>
              <a:t>systematic desensitisation</a:t>
            </a:r>
          </a:p>
          <a:p>
            <a:pPr lvl="1">
              <a:defRPr/>
            </a:pPr>
            <a:r>
              <a:rPr lang="en-GB" dirty="0"/>
              <a:t>aversion therapy, flooding therapy </a:t>
            </a:r>
          </a:p>
          <a:p>
            <a:pPr>
              <a:defRPr/>
            </a:pPr>
            <a:endParaRPr lang="en-GB" b="1" u="sng" dirty="0"/>
          </a:p>
          <a:p>
            <a:pPr>
              <a:defRPr/>
            </a:pPr>
            <a:r>
              <a:rPr lang="en-GB" b="1" u="sng" dirty="0"/>
              <a:t>Goals of treatment</a:t>
            </a:r>
          </a:p>
          <a:p>
            <a:pPr>
              <a:defRPr/>
            </a:pPr>
            <a:r>
              <a:rPr lang="en-GB" dirty="0"/>
              <a:t>To eliminate maladaptive responses (phobias etc) and to acquire new ones</a:t>
            </a:r>
          </a:p>
          <a:p>
            <a:pPr>
              <a:lnSpc>
                <a:spcPct val="90000"/>
              </a:lnSpc>
              <a:defRPr/>
            </a:pPr>
            <a:endParaRPr lang="en-GB" b="1" dirty="0"/>
          </a:p>
          <a:p>
            <a:pPr>
              <a:lnSpc>
                <a:spcPct val="90000"/>
              </a:lnSpc>
              <a:defRPr/>
            </a:pPr>
            <a:r>
              <a:rPr lang="en-GB" b="1" dirty="0"/>
              <a:t>Classical conditioning</a:t>
            </a:r>
          </a:p>
          <a:p>
            <a:pPr>
              <a:lnSpc>
                <a:spcPct val="90000"/>
              </a:lnSpc>
              <a:defRPr/>
            </a:pPr>
            <a:r>
              <a:rPr lang="en-GB" dirty="0"/>
              <a:t>- With care &amp; patience, it is possible to demonstrate the conditioning of the eye-blink reflex in humans. In pairs choose who will be the experimenter and the learner</a:t>
            </a:r>
          </a:p>
          <a:p>
            <a:pPr>
              <a:lnSpc>
                <a:spcPct val="90000"/>
              </a:lnSpc>
              <a:defRPr/>
            </a:pPr>
            <a:r>
              <a:rPr lang="en-GB" dirty="0"/>
              <a:t>- Experimenter - blow carefully (use a drinking straw ) across the eyeball. Now pair the puff of air with a gentle tap on the back of the participants hand. Record the number of pairings required to produce the eye-blink to the tap on the hand alone. </a:t>
            </a:r>
          </a:p>
          <a:p>
            <a:pPr>
              <a:defRPr/>
            </a:pPr>
            <a:endParaRPr lang="en-GB" b="1" i="1" dirty="0"/>
          </a:p>
          <a:p>
            <a:pPr>
              <a:defRPr/>
            </a:pPr>
            <a:endParaRPr lang="en-GB" b="1" i="1" dirty="0"/>
          </a:p>
          <a:p>
            <a:pPr>
              <a:defRPr/>
            </a:pPr>
            <a:endParaRPr lang="en-GB" b="1" i="1" dirty="0"/>
          </a:p>
          <a:p>
            <a:pPr>
              <a:defRPr/>
            </a:pPr>
            <a:endParaRPr lang="en-GB" b="1" i="1" dirty="0"/>
          </a:p>
          <a:p>
            <a:pPr marL="342900" indent="12700">
              <a:lnSpc>
                <a:spcPct val="90000"/>
              </a:lnSpc>
              <a:spcBef>
                <a:spcPct val="20000"/>
              </a:spcBef>
              <a:spcAft>
                <a:spcPct val="100000"/>
              </a:spcAft>
              <a:defRPr/>
            </a:pPr>
            <a:endParaRPr lang="en-GB" kern="0" dirty="0">
              <a:latin typeface="+mn-lt"/>
            </a:endParaRPr>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27</a:t>
            </a:fld>
            <a:endParaRPr kumimoji="0" lang="en-US"/>
          </a:p>
        </p:txBody>
      </p:sp>
      <p:sp>
        <p:nvSpPr>
          <p:cNvPr id="7" name="عنصر نائب للتذييل 6"/>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a:xfrm>
            <a:off x="571472" y="285728"/>
            <a:ext cx="7848600" cy="360362"/>
          </a:xfrm>
        </p:spPr>
        <p:style>
          <a:lnRef idx="2">
            <a:schemeClr val="accent1"/>
          </a:lnRef>
          <a:fillRef idx="1">
            <a:schemeClr val="lt1"/>
          </a:fillRef>
          <a:effectRef idx="0">
            <a:schemeClr val="accent1"/>
          </a:effectRef>
          <a:fontRef idx="minor">
            <a:schemeClr val="dk1"/>
          </a:fontRef>
        </p:style>
        <p:txBody>
          <a:bodyPr/>
          <a:lstStyle/>
          <a:p>
            <a:pPr algn="ctr" eaLnBrk="1" hangingPunct="1"/>
            <a:r>
              <a:rPr lang="en-GB" sz="1800" dirty="0" smtClean="0">
                <a:latin typeface="Arial Black" pitchFamily="34" charset="0"/>
              </a:rPr>
              <a:t>Cognitive approach to understanding human behaviour</a:t>
            </a:r>
          </a:p>
        </p:txBody>
      </p:sp>
      <p:sp>
        <p:nvSpPr>
          <p:cNvPr id="5" name="Rectangle 5"/>
          <p:cNvSpPr txBox="1">
            <a:spLocks noChangeArrowheads="1"/>
          </p:cNvSpPr>
          <p:nvPr/>
        </p:nvSpPr>
        <p:spPr bwMode="auto">
          <a:xfrm>
            <a:off x="539750" y="1125538"/>
            <a:ext cx="8137525" cy="4535487"/>
          </a:xfrm>
          <a:prstGeom prst="rect">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2700000" scaled="1"/>
          </a:gradFill>
          <a:ln w="9525">
            <a:noFill/>
            <a:miter lim="800000"/>
            <a:headEnd/>
            <a:tailEnd/>
          </a:ln>
        </p:spPr>
        <p:txBody>
          <a:bodyPr/>
          <a:lstStyle/>
          <a:p>
            <a:pPr marL="85725" algn="just">
              <a:tabLst>
                <a:tab pos="180975" algn="l"/>
              </a:tabLst>
              <a:defRPr/>
            </a:pPr>
            <a:r>
              <a:rPr lang="en-GB" b="1" i="1" dirty="0"/>
              <a:t>The human mind is compared to a computer (information processor) as cognitive processes select, code, store and retrieve information. </a:t>
            </a:r>
          </a:p>
          <a:p>
            <a:pPr marL="85725" algn="just">
              <a:tabLst>
                <a:tab pos="180975" algn="l"/>
              </a:tabLst>
              <a:defRPr/>
            </a:pPr>
            <a:endParaRPr lang="en-GB" b="1" u="sng" dirty="0"/>
          </a:p>
          <a:p>
            <a:pPr marL="85725" algn="just">
              <a:tabLst>
                <a:tab pos="180975" algn="l"/>
              </a:tabLst>
              <a:defRPr/>
            </a:pPr>
            <a:r>
              <a:rPr lang="en-GB" b="1" u="sng" dirty="0"/>
              <a:t>Key Study Areas: </a:t>
            </a:r>
            <a:r>
              <a:rPr lang="en-GB" dirty="0"/>
              <a:t>Memory, Perception, Language</a:t>
            </a:r>
          </a:p>
          <a:p>
            <a:pPr marL="85725" algn="just">
              <a:tabLst>
                <a:tab pos="180975" algn="l"/>
              </a:tabLst>
              <a:defRPr/>
            </a:pPr>
            <a:endParaRPr lang="en-GB" b="1" u="sng" dirty="0"/>
          </a:p>
          <a:p>
            <a:pPr marL="85725" algn="just">
              <a:tabLst>
                <a:tab pos="180975" algn="l"/>
              </a:tabLst>
              <a:defRPr/>
            </a:pPr>
            <a:r>
              <a:rPr lang="en-GB" b="1" u="sng" dirty="0"/>
              <a:t>Normality</a:t>
            </a:r>
            <a:r>
              <a:rPr lang="en-GB" b="1" dirty="0"/>
              <a:t> </a:t>
            </a:r>
          </a:p>
          <a:p>
            <a:pPr>
              <a:defRPr/>
            </a:pPr>
            <a:r>
              <a:rPr lang="en-GB" b="1" i="1" dirty="0"/>
              <a:t>The proper functioning of cognitive processes &amp; ability to use them to monitor &amp; control behaviour</a:t>
            </a:r>
          </a:p>
          <a:p>
            <a:pPr>
              <a:defRPr/>
            </a:pPr>
            <a:endParaRPr lang="en-GB" b="1" i="1" u="sng" kern="0" dirty="0"/>
          </a:p>
          <a:p>
            <a:pPr>
              <a:defRPr/>
            </a:pPr>
            <a:r>
              <a:rPr lang="en-GB" b="1" i="1" u="sng" kern="0" dirty="0"/>
              <a:t>The nature of psychological development </a:t>
            </a:r>
            <a:r>
              <a:rPr lang="en-GB" b="1" i="1" kern="0" dirty="0"/>
              <a:t>Stages of cognitive development </a:t>
            </a:r>
            <a:r>
              <a:rPr lang="en-GB" i="1" kern="0" dirty="0"/>
              <a:t> by (Key Names: </a:t>
            </a:r>
            <a:r>
              <a:rPr lang="en-GB" b="1" i="1" kern="0" dirty="0"/>
              <a:t>Jean Piaget, L </a:t>
            </a:r>
            <a:r>
              <a:rPr lang="en-GB" b="1" i="1" kern="0" dirty="0" err="1"/>
              <a:t>Vygotsky</a:t>
            </a:r>
            <a:r>
              <a:rPr lang="en-GB" i="1" kern="0" dirty="0"/>
              <a:t>) </a:t>
            </a:r>
          </a:p>
          <a:p>
            <a:pPr>
              <a:defRPr/>
            </a:pPr>
            <a:endParaRPr lang="en-GB" b="1" i="1" u="sng" kern="0" dirty="0"/>
          </a:p>
          <a:p>
            <a:pPr>
              <a:defRPr/>
            </a:pPr>
            <a:r>
              <a:rPr lang="en-GB" b="1" i="1" u="sng" kern="0" dirty="0"/>
              <a:t>Preferred methods of study </a:t>
            </a:r>
            <a:r>
              <a:rPr lang="en-GB" i="1" kern="0" dirty="0"/>
              <a:t>- experiment (mainly humans)  &amp; - artificial intelligence</a:t>
            </a:r>
          </a:p>
          <a:p>
            <a:pPr>
              <a:defRPr/>
            </a:pPr>
            <a:endParaRPr lang="en-GB" b="1" i="1" dirty="0"/>
          </a:p>
          <a:p>
            <a:pPr>
              <a:defRPr/>
            </a:pPr>
            <a:endParaRPr lang="en-GB" b="1" i="1" dirty="0"/>
          </a:p>
          <a:p>
            <a:pPr>
              <a:defRPr/>
            </a:pPr>
            <a:endParaRPr lang="en-GB" b="1" i="1" dirty="0"/>
          </a:p>
          <a:p>
            <a:pPr marL="342900" indent="12700">
              <a:lnSpc>
                <a:spcPct val="90000"/>
              </a:lnSpc>
              <a:spcBef>
                <a:spcPct val="20000"/>
              </a:spcBef>
              <a:spcAft>
                <a:spcPct val="100000"/>
              </a:spcAft>
              <a:defRPr/>
            </a:pPr>
            <a:endParaRPr lang="en-GB" kern="0" dirty="0">
              <a:latin typeface="+mn-lt"/>
            </a:endParaRPr>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28</a:t>
            </a:fld>
            <a:endParaRPr kumimoji="0" lang="en-US"/>
          </a:p>
        </p:txBody>
      </p:sp>
      <p:sp>
        <p:nvSpPr>
          <p:cNvPr id="7" name="عنصر نائب للتذييل 6"/>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 calcmode="lin" valueType="num">
                                      <p:cBhvr additive="base">
                                        <p:cTn id="25"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 calcmode="lin" valueType="num">
                                      <p:cBhvr additive="base">
                                        <p:cTn id="31"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
                                            <p:txEl>
                                              <p:pRg st="9" end="9"/>
                                            </p:txEl>
                                          </p:spTgt>
                                        </p:tgtEl>
                                        <p:attrNameLst>
                                          <p:attrName>style.visibility</p:attrName>
                                        </p:attrNameLst>
                                      </p:cBhvr>
                                      <p:to>
                                        <p:strVal val="visible"/>
                                      </p:to>
                                    </p:set>
                                    <p:anim calcmode="lin" valueType="num">
                                      <p:cBhvr additive="base">
                                        <p:cTn id="37" dur="5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a:xfrm>
            <a:off x="1187450" y="115888"/>
            <a:ext cx="7200900" cy="360362"/>
          </a:xfrm>
        </p:spPr>
        <p:txBody>
          <a:bodyPr/>
          <a:lstStyle/>
          <a:p>
            <a:pPr eaLnBrk="1" hangingPunct="1"/>
            <a:r>
              <a:rPr lang="en-GB" sz="1800" smtClean="0">
                <a:latin typeface="Arial Black" pitchFamily="34" charset="0"/>
              </a:rPr>
              <a:t>Cognitive approach to understanding human behaviour</a:t>
            </a:r>
          </a:p>
        </p:txBody>
      </p:sp>
      <p:sp>
        <p:nvSpPr>
          <p:cNvPr id="20485" name="Rectangle 5"/>
          <p:cNvSpPr>
            <a:spLocks noGrp="1" noChangeArrowheads="1"/>
          </p:cNvSpPr>
          <p:nvPr>
            <p:ph idx="1"/>
          </p:nvPr>
        </p:nvSpPr>
        <p:spPr>
          <a:xfrm>
            <a:off x="571472" y="620713"/>
            <a:ext cx="8137525" cy="2522535"/>
          </a:xfr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2700000" scaled="1"/>
          </a:gradFill>
        </p:spPr>
        <p:txBody>
          <a:bodyPr>
            <a:normAutofit/>
          </a:bodyPr>
          <a:lstStyle/>
          <a:p>
            <a:pPr algn="l" rtl="0" eaLnBrk="1" hangingPunct="1">
              <a:lnSpc>
                <a:spcPct val="90000"/>
              </a:lnSpc>
            </a:pPr>
            <a:r>
              <a:rPr lang="en-GB" sz="1800" b="1" u="sng" dirty="0" smtClean="0"/>
              <a:t>The major causes of abnormal behaviour</a:t>
            </a:r>
          </a:p>
          <a:p>
            <a:pPr algn="l" rtl="0" eaLnBrk="1" hangingPunct="1">
              <a:lnSpc>
                <a:spcPct val="90000"/>
              </a:lnSpc>
            </a:pPr>
            <a:r>
              <a:rPr lang="en-GB" sz="1800" dirty="0" smtClean="0"/>
              <a:t>- </a:t>
            </a:r>
            <a:r>
              <a:rPr lang="en-GB" sz="1800" i="1" dirty="0" smtClean="0"/>
              <a:t>unrealistic/irrational ideas about self &amp; others</a:t>
            </a:r>
          </a:p>
          <a:p>
            <a:pPr algn="l" rtl="0" eaLnBrk="1" hangingPunct="1">
              <a:lnSpc>
                <a:spcPct val="90000"/>
              </a:lnSpc>
            </a:pPr>
            <a:r>
              <a:rPr lang="en-GB" sz="1800" i="1" dirty="0" smtClean="0"/>
              <a:t>- the inability to monitor behaviour through cognitive processes </a:t>
            </a:r>
          </a:p>
          <a:p>
            <a:pPr algn="l" rtl="0" eaLnBrk="1" hangingPunct="1">
              <a:lnSpc>
                <a:spcPct val="90000"/>
              </a:lnSpc>
            </a:pPr>
            <a:r>
              <a:rPr lang="en-GB" sz="1800" b="1" u="sng" dirty="0" smtClean="0"/>
              <a:t>Key studies: </a:t>
            </a:r>
          </a:p>
          <a:p>
            <a:pPr algn="l" rtl="0" eaLnBrk="1" hangingPunct="1">
              <a:lnSpc>
                <a:spcPct val="90000"/>
              </a:lnSpc>
            </a:pPr>
            <a:r>
              <a:rPr lang="en-GB" sz="1800" dirty="0" smtClean="0"/>
              <a:t>- </a:t>
            </a:r>
            <a:r>
              <a:rPr lang="en-GB" sz="1800" b="1" dirty="0" smtClean="0"/>
              <a:t>Loftus &amp; Palmer</a:t>
            </a:r>
            <a:r>
              <a:rPr lang="en-GB" sz="1800" dirty="0" smtClean="0"/>
              <a:t>               </a:t>
            </a:r>
            <a:r>
              <a:rPr lang="en-GB" sz="1800" i="1" dirty="0" smtClean="0"/>
              <a:t>How leading questions reconstruct memory</a:t>
            </a:r>
          </a:p>
          <a:p>
            <a:pPr algn="l" rtl="0" eaLnBrk="1" hangingPunct="1">
              <a:lnSpc>
                <a:spcPct val="90000"/>
              </a:lnSpc>
            </a:pPr>
            <a:endParaRPr lang="en-GB" sz="1800" i="1" dirty="0" smtClean="0"/>
          </a:p>
          <a:p>
            <a:pPr algn="l" rtl="0" eaLnBrk="1" hangingPunct="1">
              <a:lnSpc>
                <a:spcPct val="90000"/>
              </a:lnSpc>
            </a:pPr>
            <a:r>
              <a:rPr lang="en-GB" sz="1800" i="1" dirty="0" smtClean="0"/>
              <a:t>- </a:t>
            </a:r>
            <a:r>
              <a:rPr lang="en-GB" sz="1800" b="1" dirty="0" smtClean="0"/>
              <a:t>Samuel &amp; Bryant            </a:t>
            </a:r>
            <a:r>
              <a:rPr lang="en-GB" sz="1800" dirty="0" smtClean="0"/>
              <a:t>Asking only one question in the conservation tasks </a:t>
            </a:r>
          </a:p>
        </p:txBody>
      </p:sp>
      <p:sp>
        <p:nvSpPr>
          <p:cNvPr id="4" name="سهم إلى اليمين 3"/>
          <p:cNvSpPr/>
          <p:nvPr/>
        </p:nvSpPr>
        <p:spPr>
          <a:xfrm>
            <a:off x="2854316" y="1855778"/>
            <a:ext cx="431800" cy="215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5" name="سهم إلى اليمين 4"/>
          <p:cNvSpPr/>
          <p:nvPr/>
        </p:nvSpPr>
        <p:spPr>
          <a:xfrm>
            <a:off x="2782878" y="2427282"/>
            <a:ext cx="431800" cy="215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6" name="Rectangle 5"/>
          <p:cNvSpPr txBox="1">
            <a:spLocks noChangeArrowheads="1"/>
          </p:cNvSpPr>
          <p:nvPr/>
        </p:nvSpPr>
        <p:spPr bwMode="auto">
          <a:xfrm>
            <a:off x="323850" y="3643314"/>
            <a:ext cx="8424863" cy="2232025"/>
          </a:xfrm>
          <a:prstGeom prst="rect">
            <a:avLst/>
          </a:prstGeom>
          <a:gradFill>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gradFill>
          <a:ln w="9525">
            <a:noFill/>
            <a:miter lim="800000"/>
            <a:headEnd/>
            <a:tailEnd/>
          </a:ln>
        </p:spPr>
        <p:txBody>
          <a:bodyPr/>
          <a:lstStyle/>
          <a:p>
            <a:pPr marL="342900" indent="12700">
              <a:lnSpc>
                <a:spcPct val="90000"/>
              </a:lnSpc>
              <a:spcBef>
                <a:spcPct val="20000"/>
              </a:spcBef>
              <a:spcAft>
                <a:spcPct val="100000"/>
              </a:spcAft>
              <a:defRPr/>
            </a:pPr>
            <a:r>
              <a:rPr lang="en-GB" sz="1600" b="1" u="sng" kern="0" dirty="0">
                <a:latin typeface="+mn-lt"/>
              </a:rPr>
              <a:t>Preferred methods of treatment</a:t>
            </a:r>
          </a:p>
          <a:p>
            <a:pPr marL="342900" indent="12700">
              <a:lnSpc>
                <a:spcPct val="90000"/>
              </a:lnSpc>
              <a:spcBef>
                <a:spcPct val="20000"/>
              </a:spcBef>
              <a:spcAft>
                <a:spcPct val="100000"/>
              </a:spcAft>
              <a:defRPr/>
            </a:pPr>
            <a:r>
              <a:rPr lang="en-GB" sz="1600" kern="0" dirty="0">
                <a:latin typeface="+mn-lt"/>
              </a:rPr>
              <a:t>- Rational Emotive Therapy</a:t>
            </a:r>
          </a:p>
          <a:p>
            <a:pPr marL="342900" indent="12700">
              <a:lnSpc>
                <a:spcPct val="90000"/>
              </a:lnSpc>
              <a:spcBef>
                <a:spcPct val="20000"/>
              </a:spcBef>
              <a:spcAft>
                <a:spcPct val="100000"/>
              </a:spcAft>
              <a:defRPr/>
            </a:pPr>
            <a:r>
              <a:rPr lang="en-GB" sz="1600" kern="0" dirty="0">
                <a:latin typeface="+mn-lt"/>
              </a:rPr>
              <a:t>- Cognitive Behaviour Therapy   e.g. Pain clinics / depression clinics</a:t>
            </a:r>
          </a:p>
          <a:p>
            <a:pPr marL="342900" indent="12700" algn="just">
              <a:lnSpc>
                <a:spcPct val="90000"/>
              </a:lnSpc>
              <a:spcBef>
                <a:spcPct val="20000"/>
              </a:spcBef>
              <a:spcAft>
                <a:spcPct val="100000"/>
              </a:spcAft>
              <a:defRPr/>
            </a:pPr>
            <a:r>
              <a:rPr lang="en-GB" sz="1600" b="1" u="sng" kern="0" dirty="0">
                <a:latin typeface="+mn-lt"/>
              </a:rPr>
              <a:t>The goals of treatment- </a:t>
            </a:r>
            <a:r>
              <a:rPr lang="en-GB" sz="1600" i="1" kern="0" dirty="0">
                <a:latin typeface="+mn-lt"/>
              </a:rPr>
              <a:t>To correct unrealistic ideas so that thinking becomes an effective means of controlling behaviour</a:t>
            </a:r>
          </a:p>
        </p:txBody>
      </p:sp>
      <p:sp>
        <p:nvSpPr>
          <p:cNvPr id="7" name="عنصر نائب للتاريخ 6"/>
          <p:cNvSpPr>
            <a:spLocks noGrp="1"/>
          </p:cNvSpPr>
          <p:nvPr>
            <p:ph type="dt" sz="half" idx="10"/>
          </p:nvPr>
        </p:nvSpPr>
        <p:spPr/>
        <p:txBody>
          <a:bodyPr/>
          <a:lstStyle/>
          <a:p>
            <a:r>
              <a:rPr lang="ar-SA" smtClean="0"/>
              <a:t>E Johali</a:t>
            </a:r>
            <a:endParaRPr lang="en-US"/>
          </a:p>
        </p:txBody>
      </p:sp>
      <p:sp>
        <p:nvSpPr>
          <p:cNvPr id="8" name="عنصر نائب لرقم الشريحة 7"/>
          <p:cNvSpPr>
            <a:spLocks noGrp="1"/>
          </p:cNvSpPr>
          <p:nvPr>
            <p:ph type="sldNum" sz="quarter" idx="12"/>
          </p:nvPr>
        </p:nvSpPr>
        <p:spPr/>
        <p:txBody>
          <a:bodyPr/>
          <a:lstStyle/>
          <a:p>
            <a:fld id="{042AED99-7FB4-404E-8A97-64753DCE42EC}" type="slidenum">
              <a:rPr kumimoji="0" lang="en-US" smtClean="0"/>
              <a:pPr/>
              <a:t>29</a:t>
            </a:fld>
            <a:endParaRPr kumimoji="0" lang="en-US"/>
          </a:p>
        </p:txBody>
      </p:sp>
      <p:sp>
        <p:nvSpPr>
          <p:cNvPr id="9" name="عنصر نائب للتذييل 8"/>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5">
                                            <p:txEl>
                                              <p:pRg st="0" end="0"/>
                                            </p:txEl>
                                          </p:spTgt>
                                        </p:tgtEl>
                                        <p:attrNameLst>
                                          <p:attrName>style.visibility</p:attrName>
                                        </p:attrNameLst>
                                      </p:cBhvr>
                                      <p:to>
                                        <p:strVal val="visible"/>
                                      </p:to>
                                    </p:set>
                                    <p:anim calcmode="lin" valueType="num">
                                      <p:cBhvr additive="base">
                                        <p:cTn id="7" dur="500" fill="hold"/>
                                        <p:tgtEl>
                                          <p:spTgt spid="2048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48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485">
                                            <p:txEl>
                                              <p:pRg st="1" end="1"/>
                                            </p:txEl>
                                          </p:spTgt>
                                        </p:tgtEl>
                                        <p:attrNameLst>
                                          <p:attrName>style.visibility</p:attrName>
                                        </p:attrNameLst>
                                      </p:cBhvr>
                                      <p:to>
                                        <p:strVal val="visible"/>
                                      </p:to>
                                    </p:set>
                                    <p:anim calcmode="lin" valueType="num">
                                      <p:cBhvr additive="base">
                                        <p:cTn id="13" dur="500" fill="hold"/>
                                        <p:tgtEl>
                                          <p:spTgt spid="2048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48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485">
                                            <p:txEl>
                                              <p:pRg st="2" end="2"/>
                                            </p:txEl>
                                          </p:spTgt>
                                        </p:tgtEl>
                                        <p:attrNameLst>
                                          <p:attrName>style.visibility</p:attrName>
                                        </p:attrNameLst>
                                      </p:cBhvr>
                                      <p:to>
                                        <p:strVal val="visible"/>
                                      </p:to>
                                    </p:set>
                                    <p:anim calcmode="lin" valueType="num">
                                      <p:cBhvr additive="base">
                                        <p:cTn id="19" dur="500" fill="hold"/>
                                        <p:tgtEl>
                                          <p:spTgt spid="2048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48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485">
                                            <p:txEl>
                                              <p:pRg st="3" end="3"/>
                                            </p:txEl>
                                          </p:spTgt>
                                        </p:tgtEl>
                                        <p:attrNameLst>
                                          <p:attrName>style.visibility</p:attrName>
                                        </p:attrNameLst>
                                      </p:cBhvr>
                                      <p:to>
                                        <p:strVal val="visible"/>
                                      </p:to>
                                    </p:set>
                                    <p:anim calcmode="lin" valueType="num">
                                      <p:cBhvr additive="base">
                                        <p:cTn id="25" dur="500" fill="hold"/>
                                        <p:tgtEl>
                                          <p:spTgt spid="2048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48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485">
                                            <p:txEl>
                                              <p:pRg st="4" end="4"/>
                                            </p:txEl>
                                          </p:spTgt>
                                        </p:tgtEl>
                                        <p:attrNameLst>
                                          <p:attrName>style.visibility</p:attrName>
                                        </p:attrNameLst>
                                      </p:cBhvr>
                                      <p:to>
                                        <p:strVal val="visible"/>
                                      </p:to>
                                    </p:set>
                                    <p:anim calcmode="lin" valueType="num">
                                      <p:cBhvr additive="base">
                                        <p:cTn id="31" dur="500" fill="hold"/>
                                        <p:tgtEl>
                                          <p:spTgt spid="2048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48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0485">
                                            <p:txEl>
                                              <p:pRg st="6" end="6"/>
                                            </p:txEl>
                                          </p:spTgt>
                                        </p:tgtEl>
                                        <p:attrNameLst>
                                          <p:attrName>style.visibility</p:attrName>
                                        </p:attrNameLst>
                                      </p:cBhvr>
                                      <p:to>
                                        <p:strVal val="visible"/>
                                      </p:to>
                                    </p:set>
                                    <p:anim calcmode="lin" valueType="num">
                                      <p:cBhvr additive="base">
                                        <p:cTn id="37" dur="500" fill="hold"/>
                                        <p:tgtEl>
                                          <p:spTgt spid="2048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048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6">
                                            <p:txEl>
                                              <p:pRg st="1" end="1"/>
                                            </p:txEl>
                                          </p:spTgt>
                                        </p:tgtEl>
                                        <p:attrNameLst>
                                          <p:attrName>style.visibility</p:attrName>
                                        </p:attrNameLst>
                                      </p:cBhvr>
                                      <p:to>
                                        <p:strVal val="visible"/>
                                      </p:to>
                                    </p:set>
                                    <p:anim calcmode="lin" valueType="num">
                                      <p:cBhvr additive="base">
                                        <p:cTn id="49"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6">
                                            <p:txEl>
                                              <p:pRg st="2" end="2"/>
                                            </p:txEl>
                                          </p:spTgt>
                                        </p:tgtEl>
                                        <p:attrNameLst>
                                          <p:attrName>style.visibility</p:attrName>
                                        </p:attrNameLst>
                                      </p:cBhvr>
                                      <p:to>
                                        <p:strVal val="visible"/>
                                      </p:to>
                                    </p:set>
                                    <p:anim calcmode="lin" valueType="num">
                                      <p:cBhvr additive="base">
                                        <p:cTn id="55"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6">
                                            <p:txEl>
                                              <p:pRg st="3" end="3"/>
                                            </p:txEl>
                                          </p:spTgt>
                                        </p:tgtEl>
                                        <p:attrNameLst>
                                          <p:attrName>style.visibility</p:attrName>
                                        </p:attrNameLst>
                                      </p:cBhvr>
                                      <p:to>
                                        <p:strVal val="visible"/>
                                      </p:to>
                                    </p:set>
                                    <p:anim calcmode="lin" valueType="num">
                                      <p:cBhvr additive="base">
                                        <p:cTn id="61"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build="p" autoUpdateAnimBg="0"/>
      <p:bldP spid="6"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2"/>
          <p:cNvSpPr>
            <a:spLocks noGrp="1" noChangeArrowheads="1"/>
          </p:cNvSpPr>
          <p:nvPr>
            <p:ph type="title"/>
          </p:nvPr>
        </p:nvSpPr>
        <p:spPr>
          <a:xfrm>
            <a:off x="1928794" y="68241"/>
            <a:ext cx="5429288" cy="360363"/>
          </a:xfrm>
        </p:spPr>
        <p:txBody>
          <a:bodyPr>
            <a:normAutofit fontScale="90000"/>
          </a:bodyPr>
          <a:lstStyle/>
          <a:p>
            <a:pPr algn="ctr" eaLnBrk="1" hangingPunct="1"/>
            <a:r>
              <a:rPr lang="en-US" sz="2400" dirty="0" err="1" smtClean="0"/>
              <a:t>Johali</a:t>
            </a:r>
            <a:r>
              <a:rPr lang="en-US" sz="2400" dirty="0" smtClean="0"/>
              <a:t> Philosophy and Learning Introductory </a:t>
            </a:r>
          </a:p>
        </p:txBody>
      </p:sp>
      <p:sp>
        <p:nvSpPr>
          <p:cNvPr id="9219" name="Rectangle 3"/>
          <p:cNvSpPr>
            <a:spLocks noGrp="1" noChangeArrowheads="1"/>
          </p:cNvSpPr>
          <p:nvPr>
            <p:ph idx="1"/>
          </p:nvPr>
        </p:nvSpPr>
        <p:spPr>
          <a:xfrm>
            <a:off x="457200" y="714356"/>
            <a:ext cx="8229600" cy="4929222"/>
          </a:xfrm>
        </p:spPr>
        <p:txBody>
          <a:bodyPr>
            <a:noAutofit/>
          </a:bodyPr>
          <a:lstStyle/>
          <a:p>
            <a:pPr marL="177800" indent="266700" algn="just" rtl="0" eaLnBrk="1" hangingPunct="1">
              <a:lnSpc>
                <a:spcPct val="80000"/>
              </a:lnSpc>
              <a:defRPr/>
            </a:pPr>
            <a:r>
              <a:rPr lang="en-US" sz="1600" b="1" i="1" dirty="0" smtClean="0"/>
              <a:t>As an introductory to this Persuasive probing “Concise Lectures’ Note”, I would like to send a progressive educational message to my dear “CN Adult Learners”. </a:t>
            </a:r>
          </a:p>
          <a:p>
            <a:pPr marL="177800" indent="266700" algn="just" rtl="0" eaLnBrk="1" hangingPunct="1">
              <a:lnSpc>
                <a:spcPct val="80000"/>
              </a:lnSpc>
              <a:defRPr/>
            </a:pPr>
            <a:r>
              <a:rPr lang="en-US" sz="1600" b="1" i="1" dirty="0" smtClean="0"/>
              <a:t>My dear learner remember that you are not a primary school pupil, neither an elementary, nor even a secondary school student. You are an adult learner that in order to success in this progressive course and in your life as well, you have to “Think, Participate, Practice &amp; Reflect on and in. You have to attend &amp; react actively and voluntarily at every session. </a:t>
            </a:r>
          </a:p>
          <a:p>
            <a:pPr marL="177800" indent="266700" algn="just" rtl="0" eaLnBrk="1" hangingPunct="1">
              <a:lnSpc>
                <a:spcPct val="80000"/>
              </a:lnSpc>
              <a:defRPr/>
            </a:pPr>
            <a:r>
              <a:rPr lang="en-US" sz="1600" b="1" i="1" dirty="0" smtClean="0"/>
              <a:t>This is not a traditional lectures’ note that you can just read, store and recall. it is a “Lifelong Learning” Concise, which helps you to think around, back, about, over and up. It is prepared to promote you to search about the most appropriate knowledge, attitude that can assure the quality of your communication with your self, patients, your colleagues, and improve the quality of your profession, and the quality of your patients, family, community &amp; your Nation.</a:t>
            </a:r>
          </a:p>
          <a:p>
            <a:pPr marL="177800" indent="266700" algn="just" rtl="0" eaLnBrk="1" hangingPunct="1">
              <a:lnSpc>
                <a:spcPct val="80000"/>
              </a:lnSpc>
              <a:defRPr/>
            </a:pPr>
            <a:r>
              <a:rPr lang="en-US" sz="1600" b="1" i="1" dirty="0" smtClean="0"/>
              <a:t>So as to, learn the course well, you have to use "Your All Senses" and "Abilities", as well; You have to attend, see, listen, ask, discuss and participate actively in teaching, learning; and assessing your self, your colleague, your teaching and learning process and materials, your curriculum, and your “Lecturer” as well.</a:t>
            </a:r>
          </a:p>
          <a:p>
            <a:pPr marL="177800" indent="266700" algn="just" rtl="0" eaLnBrk="1" hangingPunct="1">
              <a:lnSpc>
                <a:spcPct val="80000"/>
              </a:lnSpc>
              <a:defRPr/>
            </a:pPr>
            <a:r>
              <a:rPr lang="en-US" sz="1600" i="1" dirty="0" smtClean="0"/>
              <a:t>   </a:t>
            </a:r>
            <a:r>
              <a:rPr lang="en-US" sz="1600" b="1" i="1" dirty="0" smtClean="0"/>
              <a:t>Finally, if you do so, do not worry, you will success in your course </a:t>
            </a:r>
          </a:p>
          <a:p>
            <a:pPr marL="177800" indent="266700" algn="ctr" rtl="0" eaLnBrk="1" hangingPunct="1">
              <a:lnSpc>
                <a:spcPct val="80000"/>
              </a:lnSpc>
              <a:defRPr/>
            </a:pPr>
            <a:r>
              <a:rPr lang="en-US" sz="1600" b="1" i="1" dirty="0" smtClean="0"/>
              <a:t>and your life as well.</a:t>
            </a:r>
            <a:endParaRPr lang="en-US" sz="1600" b="1" dirty="0" smtClean="0"/>
          </a:p>
          <a:p>
            <a:pPr marL="177800" indent="266700" algn="ctr" rtl="0" eaLnBrk="1" hangingPunct="1">
              <a:lnSpc>
                <a:spcPct val="80000"/>
              </a:lnSpc>
              <a:defRPr/>
            </a:pPr>
            <a:r>
              <a:rPr lang="en-US" sz="1600" b="1" dirty="0" smtClean="0"/>
              <a:t>With this Concise &amp; its T&amp;L Plan and Process</a:t>
            </a:r>
            <a:endParaRPr lang="en-US" sz="1600" b="1" i="1" dirty="0" smtClean="0"/>
          </a:p>
          <a:p>
            <a:pPr marL="177800" indent="-88900" algn="ctr" rtl="0" eaLnBrk="1" hangingPunct="1">
              <a:lnSpc>
                <a:spcPct val="80000"/>
              </a:lnSpc>
              <a:defRPr/>
            </a:pPr>
            <a:r>
              <a:rPr lang="en-US" sz="1600" i="1" dirty="0" smtClean="0"/>
              <a:t>“</a:t>
            </a:r>
            <a:r>
              <a:rPr lang="en-US" sz="1600" b="1" i="1" dirty="0" smtClean="0"/>
              <a:t>All the Learners will success; Except the one Who DO NOT Welling to Success”</a:t>
            </a:r>
          </a:p>
          <a:p>
            <a:pPr marL="177800" indent="266700" algn="ctr" rtl="0" eaLnBrk="1" hangingPunct="1">
              <a:lnSpc>
                <a:spcPct val="80000"/>
              </a:lnSpc>
              <a:defRPr/>
            </a:pPr>
            <a:r>
              <a:rPr lang="ar-SA" sz="1600" b="1" i="1" dirty="0" smtClean="0">
                <a:cs typeface="Monotype Koufi" pitchFamily="2" charset="-78"/>
              </a:rPr>
              <a:t>كل طلابي ناجحين إلا من آبى</a:t>
            </a:r>
            <a:r>
              <a:rPr lang="en-US" sz="1600" b="1" i="1" dirty="0" smtClean="0"/>
              <a:t> !!   </a:t>
            </a:r>
          </a:p>
        </p:txBody>
      </p:sp>
      <p:sp>
        <p:nvSpPr>
          <p:cNvPr id="4098" name="عنصر نائب للتاريخ 3"/>
          <p:cNvSpPr>
            <a:spLocks noGrp="1"/>
          </p:cNvSpPr>
          <p:nvPr>
            <p:ph type="dt" sz="half" idx="10"/>
          </p:nvPr>
        </p:nvSpPr>
        <p:spPr bwMode="auto">
          <a:xfrm>
            <a:off x="457200" y="6248400"/>
            <a:ext cx="2133600" cy="457200"/>
          </a:xfrm>
          <a:prstGeom prst="rect">
            <a:avLst/>
          </a:prstGeom>
          <a:noFill/>
          <a:ln>
            <a:miter lim="800000"/>
            <a:headEnd/>
            <a:tailEnd/>
          </a:ln>
        </p:spPr>
        <p:txBody>
          <a:bodyPr/>
          <a:lstStyle/>
          <a:p>
            <a:r>
              <a:rPr lang="ar-SA" smtClean="0"/>
              <a:t>E Johali</a:t>
            </a:r>
            <a:endParaRPr lang="en-US"/>
          </a:p>
        </p:txBody>
      </p:sp>
      <p:sp>
        <p:nvSpPr>
          <p:cNvPr id="4099" name="عنصر نائب للتذييل 4"/>
          <p:cNvSpPr>
            <a:spLocks noGrp="1"/>
          </p:cNvSpPr>
          <p:nvPr>
            <p:ph type="ftr" sz="quarter" idx="11"/>
          </p:nvPr>
        </p:nvSpPr>
        <p:spPr bwMode="auto">
          <a:xfrm>
            <a:off x="3124200" y="6248400"/>
            <a:ext cx="2895600" cy="457200"/>
          </a:xfrm>
          <a:prstGeom prst="rect">
            <a:avLst/>
          </a:prstGeom>
          <a:noFill/>
          <a:ln>
            <a:miter lim="800000"/>
            <a:headEnd/>
            <a:tailEnd/>
          </a:ln>
        </p:spPr>
        <p:txBody>
          <a:bodyPr/>
          <a:lstStyle/>
          <a:p>
            <a:r>
              <a:rPr lang="en-US" smtClean="0"/>
              <a:t>CMED 303 - CNHB 2014</a:t>
            </a:r>
            <a:endParaRPr lang="en-US"/>
          </a:p>
        </p:txBody>
      </p:sp>
      <p:sp>
        <p:nvSpPr>
          <p:cNvPr id="4100" name="عنصر نائب لرقم الشريحة 5"/>
          <p:cNvSpPr>
            <a:spLocks noGrp="1"/>
          </p:cNvSpPr>
          <p:nvPr>
            <p:ph type="sldNum" sz="quarter" idx="12"/>
          </p:nvPr>
        </p:nvSpPr>
        <p:spPr bwMode="auto">
          <a:xfrm>
            <a:off x="6553200" y="6248400"/>
            <a:ext cx="2133600" cy="457200"/>
          </a:xfrm>
          <a:prstGeom prst="rect">
            <a:avLst/>
          </a:prstGeom>
          <a:noFill/>
          <a:ln>
            <a:miter lim="800000"/>
            <a:headEnd/>
            <a:tailEnd/>
          </a:ln>
        </p:spPr>
        <p:txBody>
          <a:bodyPr/>
          <a:lstStyle/>
          <a:p>
            <a:fld id="{AEE29B22-9B60-4085-95D2-00C1A7F6E19E}" type="slidenum">
              <a:rPr lang="ar-SA"/>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a:xfrm>
            <a:off x="684213" y="68241"/>
            <a:ext cx="7200900" cy="288925"/>
          </a:xfrm>
        </p:spPr>
        <p:style>
          <a:lnRef idx="2">
            <a:schemeClr val="dk1"/>
          </a:lnRef>
          <a:fillRef idx="1">
            <a:schemeClr val="lt1"/>
          </a:fillRef>
          <a:effectRef idx="0">
            <a:schemeClr val="dk1"/>
          </a:effectRef>
          <a:fontRef idx="minor">
            <a:schemeClr val="dk1"/>
          </a:fontRef>
        </p:style>
        <p:txBody>
          <a:bodyPr>
            <a:normAutofit fontScale="90000"/>
          </a:bodyPr>
          <a:lstStyle/>
          <a:p>
            <a:pPr algn="ctr" eaLnBrk="1" hangingPunct="1"/>
            <a:r>
              <a:rPr lang="en-GB" sz="2000" dirty="0" smtClean="0">
                <a:latin typeface="Arial Black" pitchFamily="34" charset="0"/>
              </a:rPr>
              <a:t>Key questions to ask about human behaviour</a:t>
            </a:r>
          </a:p>
        </p:txBody>
      </p:sp>
      <p:sp>
        <p:nvSpPr>
          <p:cNvPr id="4" name="Rectangle 5"/>
          <p:cNvSpPr txBox="1">
            <a:spLocks noChangeArrowheads="1"/>
          </p:cNvSpPr>
          <p:nvPr/>
        </p:nvSpPr>
        <p:spPr bwMode="auto">
          <a:xfrm>
            <a:off x="357158" y="642918"/>
            <a:ext cx="8424862" cy="3071834"/>
          </a:xfrm>
          <a:prstGeom prst="rect">
            <a:avLst/>
          </a:prstGeom>
          <a:gradFill>
            <a:gsLst>
              <a:gs pos="0">
                <a:srgbClr val="E6DCAC"/>
              </a:gs>
              <a:gs pos="12000">
                <a:srgbClr val="E6D78A"/>
              </a:gs>
              <a:gs pos="30000">
                <a:srgbClr val="C7AC4C"/>
              </a:gs>
              <a:gs pos="45000">
                <a:srgbClr val="E6D78A"/>
              </a:gs>
              <a:gs pos="77000">
                <a:srgbClr val="C7AC4C"/>
              </a:gs>
              <a:gs pos="100000">
                <a:srgbClr val="E6DCAC"/>
              </a:gs>
            </a:gsLst>
            <a:path path="shape">
              <a:fillToRect l="50000" t="50000" r="50000" b="50000"/>
            </a:path>
          </a:gradFill>
          <a:ln w="9525">
            <a:noFill/>
            <a:miter lim="800000"/>
            <a:headEnd/>
            <a:tailEnd/>
          </a:ln>
        </p:spPr>
        <p:txBody>
          <a:bodyPr/>
          <a:lstStyle/>
          <a:p>
            <a:pPr marL="342900" indent="12700">
              <a:spcBef>
                <a:spcPct val="20000"/>
              </a:spcBef>
              <a:spcAft>
                <a:spcPct val="100000"/>
              </a:spcAft>
              <a:defRPr/>
            </a:pPr>
            <a:r>
              <a:rPr lang="en-GB" i="1" kern="0" dirty="0">
                <a:latin typeface="Arial Black" pitchFamily="34" charset="0"/>
              </a:rPr>
              <a:t>Do people behave the way they do </a:t>
            </a:r>
          </a:p>
          <a:p>
            <a:pPr marL="342900" indent="12700">
              <a:spcBef>
                <a:spcPct val="20000"/>
              </a:spcBef>
              <a:spcAft>
                <a:spcPct val="100000"/>
              </a:spcAft>
              <a:defRPr/>
            </a:pPr>
            <a:r>
              <a:rPr lang="en-GB" i="1" kern="0" dirty="0">
                <a:latin typeface="+mn-lt"/>
              </a:rPr>
              <a:t>- Because of </a:t>
            </a:r>
            <a:r>
              <a:rPr lang="en-GB" b="1" i="1" kern="0" dirty="0">
                <a:latin typeface="+mn-lt"/>
              </a:rPr>
              <a:t>biological</a:t>
            </a:r>
            <a:r>
              <a:rPr lang="en-GB" i="1" kern="0" dirty="0">
                <a:latin typeface="+mn-lt"/>
              </a:rPr>
              <a:t> (</a:t>
            </a:r>
            <a:r>
              <a:rPr lang="en-GB" b="1" i="1" kern="0" dirty="0">
                <a:latin typeface="+mn-lt"/>
              </a:rPr>
              <a:t>nature</a:t>
            </a:r>
            <a:r>
              <a:rPr lang="en-GB" i="1" kern="0" dirty="0">
                <a:latin typeface="+mn-lt"/>
              </a:rPr>
              <a:t>) reasons </a:t>
            </a:r>
          </a:p>
          <a:p>
            <a:pPr marL="342900" indent="12700">
              <a:spcBef>
                <a:spcPct val="20000"/>
              </a:spcBef>
              <a:spcAft>
                <a:spcPct val="100000"/>
              </a:spcAft>
              <a:defRPr/>
            </a:pPr>
            <a:r>
              <a:rPr lang="en-GB" kern="0" dirty="0">
                <a:latin typeface="+mn-lt"/>
              </a:rPr>
              <a:t>or</a:t>
            </a:r>
          </a:p>
          <a:p>
            <a:pPr marL="342900" indent="12700">
              <a:spcBef>
                <a:spcPct val="20000"/>
              </a:spcBef>
              <a:spcAft>
                <a:spcPct val="100000"/>
              </a:spcAft>
              <a:defRPr/>
            </a:pPr>
            <a:r>
              <a:rPr lang="en-GB" i="1" kern="0" dirty="0">
                <a:latin typeface="+mn-lt"/>
              </a:rPr>
              <a:t>- Because of their </a:t>
            </a:r>
            <a:r>
              <a:rPr lang="en-GB" b="1" i="1" kern="0" dirty="0">
                <a:latin typeface="+mn-lt"/>
              </a:rPr>
              <a:t>environmental </a:t>
            </a:r>
            <a:r>
              <a:rPr lang="en-GB" i="1" kern="0" dirty="0">
                <a:latin typeface="+mn-lt"/>
              </a:rPr>
              <a:t>(</a:t>
            </a:r>
            <a:r>
              <a:rPr lang="en-GB" b="1" i="1" kern="0" dirty="0" smtClean="0">
                <a:latin typeface="+mn-lt"/>
              </a:rPr>
              <a:t>nurture </a:t>
            </a:r>
            <a:r>
              <a:rPr lang="en-GB" i="1" kern="0" dirty="0" smtClean="0">
                <a:latin typeface="+mn-lt"/>
              </a:rPr>
              <a:t>) </a:t>
            </a:r>
            <a:r>
              <a:rPr lang="en-GB" i="1" kern="0" dirty="0">
                <a:latin typeface="+mn-lt"/>
              </a:rPr>
              <a:t>experiences?!! </a:t>
            </a:r>
          </a:p>
          <a:p>
            <a:pPr marL="342900" indent="12700">
              <a:spcBef>
                <a:spcPct val="20000"/>
              </a:spcBef>
              <a:spcAft>
                <a:spcPct val="100000"/>
              </a:spcAft>
              <a:defRPr/>
            </a:pPr>
            <a:r>
              <a:rPr lang="en-GB" b="1" kern="0" dirty="0" smtClean="0">
                <a:latin typeface="+mn-lt"/>
              </a:rPr>
              <a:t>- or </a:t>
            </a:r>
            <a:r>
              <a:rPr lang="en-GB" b="1" kern="0" dirty="0">
                <a:latin typeface="+mn-lt"/>
              </a:rPr>
              <a:t>‘a bit of both’ </a:t>
            </a:r>
          </a:p>
          <a:p>
            <a:pPr marL="342900" indent="12700">
              <a:spcBef>
                <a:spcPct val="20000"/>
              </a:spcBef>
              <a:spcAft>
                <a:spcPct val="100000"/>
              </a:spcAft>
              <a:defRPr/>
            </a:pPr>
            <a:endParaRPr lang="en-GB" kern="0" dirty="0">
              <a:latin typeface="+mn-lt"/>
            </a:endParaRPr>
          </a:p>
        </p:txBody>
      </p:sp>
      <p:sp>
        <p:nvSpPr>
          <p:cNvPr id="5" name="Rectangle 8"/>
          <p:cNvSpPr txBox="1">
            <a:spLocks noChangeArrowheads="1"/>
          </p:cNvSpPr>
          <p:nvPr/>
        </p:nvSpPr>
        <p:spPr bwMode="auto">
          <a:xfrm>
            <a:off x="357158" y="3929066"/>
            <a:ext cx="8643998" cy="2214578"/>
          </a:xfrm>
          <a:prstGeom prst="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w="9525">
            <a:noFill/>
            <a:miter lim="800000"/>
            <a:headEnd/>
            <a:tailEnd/>
          </a:ln>
        </p:spPr>
        <p:txBody>
          <a:bodyPr/>
          <a:lstStyle/>
          <a:p>
            <a:pPr marL="342900" indent="12700">
              <a:spcBef>
                <a:spcPct val="20000"/>
              </a:spcBef>
              <a:spcAft>
                <a:spcPct val="100000"/>
              </a:spcAft>
              <a:defRPr/>
            </a:pPr>
            <a:r>
              <a:rPr lang="en-GB" kern="0" dirty="0">
                <a:latin typeface="+mn-lt"/>
              </a:rPr>
              <a:t>How can </a:t>
            </a:r>
            <a:r>
              <a:rPr lang="en-GB" b="1" kern="0" dirty="0">
                <a:latin typeface="+mn-lt"/>
              </a:rPr>
              <a:t>metaphysical </a:t>
            </a:r>
            <a:r>
              <a:rPr lang="en-GB" kern="0" dirty="0">
                <a:latin typeface="+mn-lt"/>
              </a:rPr>
              <a:t>mental processes cause behaviour?   </a:t>
            </a:r>
          </a:p>
          <a:p>
            <a:pPr marL="342900" indent="12700">
              <a:spcBef>
                <a:spcPct val="20000"/>
              </a:spcBef>
              <a:spcAft>
                <a:spcPct val="100000"/>
              </a:spcAft>
              <a:defRPr/>
            </a:pPr>
            <a:endParaRPr lang="en-GB" kern="0" dirty="0" smtClean="0">
              <a:latin typeface="+mn-lt"/>
            </a:endParaRPr>
          </a:p>
          <a:p>
            <a:pPr marL="342900" indent="12700">
              <a:spcBef>
                <a:spcPct val="20000"/>
              </a:spcBef>
              <a:spcAft>
                <a:spcPct val="100000"/>
              </a:spcAft>
              <a:defRPr/>
            </a:pPr>
            <a:r>
              <a:rPr lang="en-GB" kern="0" dirty="0" smtClean="0">
                <a:latin typeface="+mn-lt"/>
              </a:rPr>
              <a:t>The </a:t>
            </a:r>
            <a:r>
              <a:rPr lang="en-GB" b="1" kern="0" dirty="0">
                <a:latin typeface="+mn-lt"/>
              </a:rPr>
              <a:t>ghost i</a:t>
            </a:r>
            <a:r>
              <a:rPr lang="en-GB" kern="0" dirty="0">
                <a:latin typeface="+mn-lt"/>
              </a:rPr>
              <a:t>n the machine! </a:t>
            </a:r>
          </a:p>
        </p:txBody>
      </p:sp>
      <p:pic>
        <p:nvPicPr>
          <p:cNvPr id="6" name="Picture 6"/>
          <p:cNvPicPr>
            <a:picLocks noChangeAspect="1" noChangeArrowheads="1"/>
          </p:cNvPicPr>
          <p:nvPr/>
        </p:nvPicPr>
        <p:blipFill>
          <a:blip r:embed="rId2" cstate="print"/>
          <a:srcRect/>
          <a:stretch>
            <a:fillRect/>
          </a:stretch>
        </p:blipFill>
        <p:spPr bwMode="auto">
          <a:xfrm>
            <a:off x="6786578" y="4857760"/>
            <a:ext cx="1564358" cy="1007764"/>
          </a:xfrm>
          <a:prstGeom prst="rect">
            <a:avLst/>
          </a:prstGeom>
          <a:noFill/>
          <a:ln w="9525">
            <a:noFill/>
            <a:miter lim="800000"/>
            <a:headEnd/>
            <a:tailEnd/>
          </a:ln>
        </p:spPr>
      </p:pic>
      <p:sp>
        <p:nvSpPr>
          <p:cNvPr id="7" name="عنصر نائب للتاريخ 6"/>
          <p:cNvSpPr>
            <a:spLocks noGrp="1"/>
          </p:cNvSpPr>
          <p:nvPr>
            <p:ph type="dt" sz="half" idx="10"/>
          </p:nvPr>
        </p:nvSpPr>
        <p:spPr/>
        <p:txBody>
          <a:bodyPr/>
          <a:lstStyle/>
          <a:p>
            <a:r>
              <a:rPr lang="ar-SA" smtClean="0"/>
              <a:t>E Johali</a:t>
            </a:r>
            <a:endParaRPr lang="en-US"/>
          </a:p>
        </p:txBody>
      </p:sp>
      <p:sp>
        <p:nvSpPr>
          <p:cNvPr id="8" name="عنصر نائب لرقم الشريحة 7"/>
          <p:cNvSpPr>
            <a:spLocks noGrp="1"/>
          </p:cNvSpPr>
          <p:nvPr>
            <p:ph type="sldNum" sz="quarter" idx="12"/>
          </p:nvPr>
        </p:nvSpPr>
        <p:spPr/>
        <p:txBody>
          <a:bodyPr/>
          <a:lstStyle/>
          <a:p>
            <a:fld id="{042AED99-7FB4-404E-8A97-64753DCE42EC}" type="slidenum">
              <a:rPr kumimoji="0" lang="en-US" smtClean="0"/>
              <a:pPr/>
              <a:t>30</a:t>
            </a:fld>
            <a:endParaRPr kumimoji="0" lang="en-US"/>
          </a:p>
        </p:txBody>
      </p:sp>
      <p:sp>
        <p:nvSpPr>
          <p:cNvPr id="9" name="عنصر نائب للتذييل 8"/>
          <p:cNvSpPr>
            <a:spLocks noGrp="1"/>
          </p:cNvSpPr>
          <p:nvPr>
            <p:ph type="ftr" sz="quarter" idx="11"/>
          </p:nvPr>
        </p:nvSpPr>
        <p:spPr>
          <a:xfrm>
            <a:off x="2933712" y="6357958"/>
            <a:ext cx="3352800" cy="220641"/>
          </a:xfrm>
        </p:spPr>
        <p:txBody>
          <a:bodyPr/>
          <a:lstStyle/>
          <a:p>
            <a:pPr algn="ctr"/>
            <a:r>
              <a:rPr kumimoji="0" lang="en-US" dirty="0" smtClean="0"/>
              <a:t>CMED 303 - CNHB 2014</a:t>
            </a:r>
            <a:endParaRPr kumimoji="0"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additive="base">
                                        <p:cTn id="3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anim calcmode="lin" valueType="num">
                                      <p:cBhvr additive="base">
                                        <p:cTn id="43"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45" fill="hold">
                            <p:stCondLst>
                              <p:cond delay="500"/>
                            </p:stCondLst>
                            <p:childTnLst>
                              <p:par>
                                <p:cTn id="46" presetID="53" presetClass="entr" presetSubtype="0"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5000" fill="hold"/>
                                        <p:tgtEl>
                                          <p:spTgt spid="6"/>
                                        </p:tgtEl>
                                        <p:attrNameLst>
                                          <p:attrName>ppt_w</p:attrName>
                                        </p:attrNameLst>
                                      </p:cBhvr>
                                      <p:tavLst>
                                        <p:tav tm="0">
                                          <p:val>
                                            <p:fltVal val="0"/>
                                          </p:val>
                                        </p:tav>
                                        <p:tav tm="100000">
                                          <p:val>
                                            <p:strVal val="#ppt_w"/>
                                          </p:val>
                                        </p:tav>
                                      </p:tavLst>
                                    </p:anim>
                                    <p:anim calcmode="lin" valueType="num">
                                      <p:cBhvr>
                                        <p:cTn id="49" dur="5000" fill="hold"/>
                                        <p:tgtEl>
                                          <p:spTgt spid="6"/>
                                        </p:tgtEl>
                                        <p:attrNameLst>
                                          <p:attrName>ppt_h</p:attrName>
                                        </p:attrNameLst>
                                      </p:cBhvr>
                                      <p:tavLst>
                                        <p:tav tm="0">
                                          <p:val>
                                            <p:fltVal val="0"/>
                                          </p:val>
                                        </p:tav>
                                        <p:tav tm="100000">
                                          <p:val>
                                            <p:strVal val="#ppt_h"/>
                                          </p:val>
                                        </p:tav>
                                      </p:tavLst>
                                    </p:anim>
                                    <p:animEffect transition="in" filter="fade">
                                      <p:cBhvr>
                                        <p:cTn id="50" dur="5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P spid="5"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571604" y="2357430"/>
            <a:ext cx="6643734" cy="928694"/>
          </a:xfrm>
          <a:blipFill dpi="0" rotWithShape="1">
            <a:blip r:embed="rId2" cstate="print"/>
            <a:srcRect/>
            <a:tile tx="0" ty="0" sx="100000" sy="100000" flip="none" algn="tl"/>
          </a:blipFill>
        </p:spPr>
        <p:txBody>
          <a:bodyPr>
            <a:normAutofit/>
          </a:bodyPr>
          <a:lstStyle/>
          <a:p>
            <a:pPr algn="ctr" eaLnBrk="1" hangingPunct="1"/>
            <a:r>
              <a:rPr lang="en-GB" sz="2800" dirty="0" smtClean="0">
                <a:solidFill>
                  <a:schemeClr val="bg1"/>
                </a:solidFill>
                <a:latin typeface="Arial Black" pitchFamily="34" charset="0"/>
              </a:rPr>
              <a:t>HEALTHY LIFE WITH ALLAH ONLY </a:t>
            </a:r>
          </a:p>
        </p:txBody>
      </p:sp>
      <p:sp>
        <p:nvSpPr>
          <p:cNvPr id="31747" name="مستطيل 4"/>
          <p:cNvSpPr>
            <a:spLocks noChangeArrowheads="1"/>
          </p:cNvSpPr>
          <p:nvPr/>
        </p:nvSpPr>
        <p:spPr bwMode="auto">
          <a:xfrm>
            <a:off x="1547813" y="4418022"/>
            <a:ext cx="6246812" cy="368300"/>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lgn="ctr">
              <a:lnSpc>
                <a:spcPct val="90000"/>
              </a:lnSpc>
              <a:spcAft>
                <a:spcPts val="1800"/>
              </a:spcAft>
            </a:pPr>
            <a:r>
              <a:rPr lang="en-GB" sz="2000" dirty="0">
                <a:hlinkClick r:id="rId3"/>
              </a:rPr>
              <a:t>http://</a:t>
            </a:r>
            <a:r>
              <a:rPr lang="en-GB" sz="2000" dirty="0" smtClean="0">
                <a:hlinkClick r:id="rId3"/>
              </a:rPr>
              <a:t>www.youtube.com/watch?v=ezI1cBfppdY</a:t>
            </a:r>
            <a:r>
              <a:rPr lang="en-GB" sz="2000" dirty="0" smtClean="0"/>
              <a:t>  </a:t>
            </a:r>
            <a:endParaRPr lang="en-GB" sz="2000" dirty="0"/>
          </a:p>
        </p:txBody>
      </p:sp>
      <p:sp>
        <p:nvSpPr>
          <p:cNvPr id="31748" name="مستطيل 5"/>
          <p:cNvSpPr>
            <a:spLocks noChangeArrowheads="1"/>
          </p:cNvSpPr>
          <p:nvPr/>
        </p:nvSpPr>
        <p:spPr bwMode="auto">
          <a:xfrm>
            <a:off x="214282" y="928670"/>
            <a:ext cx="5389572" cy="42473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marL="544513" lvl="1" indent="-282575">
              <a:lnSpc>
                <a:spcPct val="90000"/>
              </a:lnSpc>
              <a:spcAft>
                <a:spcPts val="1800"/>
              </a:spcAft>
            </a:pPr>
            <a:r>
              <a:rPr lang="en-GB" sz="2400" dirty="0">
                <a:latin typeface="Arial Black" pitchFamily="34" charset="0"/>
              </a:rPr>
              <a:t>ISLAM </a:t>
            </a:r>
            <a:r>
              <a:rPr lang="en-GB" sz="2400" b="1" dirty="0" smtClean="0">
                <a:latin typeface="Arial Black" pitchFamily="34" charset="0"/>
              </a:rPr>
              <a:t>Human </a:t>
            </a:r>
            <a:r>
              <a:rPr lang="en-GB" sz="2400" b="1" dirty="0">
                <a:latin typeface="Arial Black" pitchFamily="34" charset="0"/>
              </a:rPr>
              <a:t>Behaviour </a:t>
            </a:r>
            <a:endParaRPr lang="en-GB" sz="2400" dirty="0">
              <a:latin typeface="Arial Black" pitchFamily="34" charset="0"/>
            </a:endParaRPr>
          </a:p>
        </p:txBody>
      </p:sp>
      <p:sp>
        <p:nvSpPr>
          <p:cNvPr id="5" name="عنصر نائب للتاريخ 4"/>
          <p:cNvSpPr>
            <a:spLocks noGrp="1"/>
          </p:cNvSpPr>
          <p:nvPr>
            <p:ph type="dt" sz="half" idx="10"/>
          </p:nvPr>
        </p:nvSpPr>
        <p:spPr/>
        <p:txBody>
          <a:bodyPr/>
          <a:lstStyle/>
          <a:p>
            <a:r>
              <a:rPr lang="ar-SA" smtClean="0"/>
              <a:t>E Johali</a:t>
            </a:r>
            <a:endParaRPr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31</a:t>
            </a:fld>
            <a:endParaRPr kumimoji="0" lang="en-US"/>
          </a:p>
        </p:txBody>
      </p:sp>
      <p:sp>
        <p:nvSpPr>
          <p:cNvPr id="7" name="عنصر نائب للتذييل 6"/>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47664" y="116632"/>
            <a:ext cx="6264696" cy="504056"/>
          </a:xfrm>
          <a:blipFill>
            <a:blip r:embed="rId3" cstate="print"/>
            <a:tile tx="0" ty="0" sx="100000" sy="100000" flip="none" algn="tl"/>
          </a:blipFill>
        </p:spPr>
        <p:txBody>
          <a:bodyPr/>
          <a:lstStyle/>
          <a:p>
            <a:pPr algn="ctr"/>
            <a:r>
              <a:rPr lang="en-US" sz="2400" dirty="0" smtClean="0">
                <a:solidFill>
                  <a:schemeClr val="bg1"/>
                </a:solidFill>
              </a:rPr>
              <a:t>Summary of Islamic HB Sciences </a:t>
            </a:r>
            <a:r>
              <a:rPr lang="en-US" sz="2400" dirty="0" err="1" smtClean="0">
                <a:solidFill>
                  <a:schemeClr val="bg1"/>
                </a:solidFill>
              </a:rPr>
              <a:t>Deen</a:t>
            </a:r>
            <a:r>
              <a:rPr lang="en-US" sz="2400" dirty="0" smtClean="0">
                <a:solidFill>
                  <a:schemeClr val="bg1"/>
                </a:solidFill>
              </a:rPr>
              <a:t> </a:t>
            </a:r>
            <a:endParaRPr lang="ar-SA" sz="2400" dirty="0">
              <a:solidFill>
                <a:schemeClr val="bg1"/>
              </a:solidFill>
            </a:endParaRP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25" name="Object 1"/>
          <p:cNvGraphicFramePr>
            <a:graphicFrameLocks noChangeAspect="1"/>
          </p:cNvGraphicFramePr>
          <p:nvPr/>
        </p:nvGraphicFramePr>
        <p:xfrm>
          <a:off x="0" y="764704"/>
          <a:ext cx="4283968" cy="2304256"/>
        </p:xfrm>
        <a:graphic>
          <a:graphicData uri="http://schemas.openxmlformats.org/presentationml/2006/ole">
            <p:oleObj spid="_x0000_s1025" name="شريحة" r:id="rId4" imgW="1106334" imgH="830758" progId="PowerPoint.Slide.12">
              <p:embed/>
            </p:oleObj>
          </a:graphicData>
        </a:graphic>
      </p:graphicFrame>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27" name="Object 3"/>
          <p:cNvGraphicFramePr>
            <a:graphicFrameLocks noChangeAspect="1"/>
          </p:cNvGraphicFramePr>
          <p:nvPr/>
        </p:nvGraphicFramePr>
        <p:xfrm>
          <a:off x="251520" y="3284984"/>
          <a:ext cx="3600399" cy="2952328"/>
        </p:xfrm>
        <a:graphic>
          <a:graphicData uri="http://schemas.openxmlformats.org/presentationml/2006/ole">
            <p:oleObj spid="_x0000_s1027" name="شريحة" r:id="rId5" imgW="405476" imgH="303241" progId="PowerPoint.Slide.12">
              <p:embed/>
            </p:oleObj>
          </a:graphicData>
        </a:graphic>
      </p:graphicFrame>
      <p:graphicFrame>
        <p:nvGraphicFramePr>
          <p:cNvPr id="1029" name="Object 5"/>
          <p:cNvGraphicFramePr>
            <a:graphicFrameLocks noChangeAspect="1"/>
          </p:cNvGraphicFramePr>
          <p:nvPr/>
        </p:nvGraphicFramePr>
        <p:xfrm>
          <a:off x="4355976" y="0"/>
          <a:ext cx="4104456" cy="3888432"/>
        </p:xfrm>
        <a:graphic>
          <a:graphicData uri="http://schemas.openxmlformats.org/presentationml/2006/ole">
            <p:oleObj spid="_x0000_s1029" name="شريحة" r:id="rId6" imgW="4347984" imgH="3261373" progId="PowerPoint.Slide.12">
              <p:embed/>
            </p:oleObj>
          </a:graphicData>
        </a:graphic>
      </p:graphicFrame>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30" name="Object 6"/>
          <p:cNvGraphicFramePr>
            <a:graphicFrameLocks noChangeAspect="1"/>
          </p:cNvGraphicFramePr>
          <p:nvPr/>
        </p:nvGraphicFramePr>
        <p:xfrm>
          <a:off x="3965848" y="3356992"/>
          <a:ext cx="5178152" cy="3501008"/>
        </p:xfrm>
        <a:graphic>
          <a:graphicData uri="http://schemas.openxmlformats.org/presentationml/2006/ole">
            <p:oleObj spid="_x0000_s1030" name="شريحة" r:id="rId7" imgW="4366333" imgH="3273632" progId="PowerPoint.Slide.12">
              <p:embed/>
            </p:oleObj>
          </a:graphicData>
        </a:graphic>
      </p:graphicFrame>
      <p:sp>
        <p:nvSpPr>
          <p:cNvPr id="10" name="عنصر نائب للتاريخ 9"/>
          <p:cNvSpPr>
            <a:spLocks noGrp="1"/>
          </p:cNvSpPr>
          <p:nvPr>
            <p:ph type="dt" sz="half" idx="10"/>
          </p:nvPr>
        </p:nvSpPr>
        <p:spPr/>
        <p:txBody>
          <a:bodyPr/>
          <a:lstStyle/>
          <a:p>
            <a:r>
              <a:rPr lang="ar-SA" smtClean="0"/>
              <a:t>E Johali</a:t>
            </a:r>
            <a:endParaRPr lang="en-US"/>
          </a:p>
        </p:txBody>
      </p:sp>
      <p:sp>
        <p:nvSpPr>
          <p:cNvPr id="11" name="عنصر نائب لرقم الشريحة 10"/>
          <p:cNvSpPr>
            <a:spLocks noGrp="1"/>
          </p:cNvSpPr>
          <p:nvPr>
            <p:ph type="sldNum" sz="quarter" idx="12"/>
          </p:nvPr>
        </p:nvSpPr>
        <p:spPr/>
        <p:txBody>
          <a:bodyPr/>
          <a:lstStyle/>
          <a:p>
            <a:fld id="{042AED99-7FB4-404E-8A97-64753DCE42EC}" type="slidenum">
              <a:rPr kumimoji="0" lang="en-US" smtClean="0"/>
              <a:pPr/>
              <a:t>32</a:t>
            </a:fld>
            <a:endParaRPr kumimoji="0" lang="en-US"/>
          </a:p>
        </p:txBody>
      </p:sp>
      <p:sp>
        <p:nvSpPr>
          <p:cNvPr id="12" name="عنصر نائب للتذييل 11"/>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عنوان 1"/>
          <p:cNvSpPr>
            <a:spLocks noGrp="1"/>
          </p:cNvSpPr>
          <p:nvPr>
            <p:ph type="title"/>
          </p:nvPr>
        </p:nvSpPr>
        <p:spPr>
          <a:xfrm>
            <a:off x="0" y="836713"/>
            <a:ext cx="8459788" cy="6021288"/>
          </a:xfrm>
          <a:blipFill dpi="0" rotWithShape="1">
            <a:blip r:embed="rId3" cstate="print"/>
            <a:srcRect/>
            <a:tile tx="0" ty="0" sx="100000" sy="100000" flip="none" algn="tl"/>
          </a:blipFill>
        </p:spPr>
        <p:txBody>
          <a:bodyPr>
            <a:normAutofit fontScale="90000"/>
          </a:bodyPr>
          <a:lstStyle/>
          <a:p>
            <a:pPr algn="ct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Source:    </a:t>
            </a:r>
            <a:r>
              <a:rPr lang="en-US" sz="1600" smtClean="0">
                <a:solidFill>
                  <a:schemeClr val="bg1"/>
                </a:solidFill>
                <a:hlinkClick r:id="rId4"/>
              </a:rPr>
              <a:t>http://www.quranichealing.net/</a:t>
            </a:r>
            <a:r>
              <a:rPr lang="en-US" sz="1600" smtClean="0">
                <a:solidFill>
                  <a:schemeClr val="bg1"/>
                </a:solidFill>
              </a:rPr>
              <a:t>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900" smtClean="0">
                <a:solidFill>
                  <a:schemeClr val="bg1"/>
                </a:solidFill>
              </a:rPr>
              <a:t/>
            </a:r>
            <a:br>
              <a:rPr lang="en-US" sz="900" smtClean="0">
                <a:solidFill>
                  <a:schemeClr val="bg1"/>
                </a:solidFill>
              </a:rPr>
            </a:br>
            <a:endParaRPr lang="ar-SA" sz="900" smtClean="0">
              <a:solidFill>
                <a:schemeClr val="bg1"/>
              </a:solidFill>
            </a:endParaRPr>
          </a:p>
        </p:txBody>
      </p:sp>
      <p:sp>
        <p:nvSpPr>
          <p:cNvPr id="5" name="عنوان 1"/>
          <p:cNvSpPr txBox="1">
            <a:spLocks/>
          </p:cNvSpPr>
          <p:nvPr/>
        </p:nvSpPr>
        <p:spPr bwMode="auto">
          <a:xfrm>
            <a:off x="107950" y="116632"/>
            <a:ext cx="8280400" cy="576238"/>
          </a:xfrm>
          <a:prstGeom prst="rect">
            <a:avLst/>
          </a:prstGeom>
          <a:blipFill dpi="0" rotWithShape="1">
            <a:blip r:embed="rId3" cstate="print"/>
            <a:srcRect/>
            <a:tile tx="0" ty="0" sx="100000" sy="100000" flip="none" algn="tl"/>
          </a:blipFill>
          <a:ln w="9525">
            <a:noFill/>
            <a:miter lim="800000"/>
            <a:headEnd/>
            <a:tailEnd/>
          </a:ln>
        </p:spPr>
        <p:txBody>
          <a:bodyPr anchor="ctr"/>
          <a:lstStyle/>
          <a:p>
            <a:pPr algn="ctr" eaLnBrk="0" hangingPunct="0">
              <a:defRPr/>
            </a:pPr>
            <a:r>
              <a:rPr lang="en-US" b="1" kern="0" dirty="0">
                <a:solidFill>
                  <a:schemeClr val="bg1"/>
                </a:solidFill>
                <a:latin typeface="Arial Black" pitchFamily="34" charset="0"/>
                <a:ea typeface="+mj-ea"/>
                <a:cs typeface="+mj-cs"/>
              </a:rPr>
              <a:t>Islamic Theory of  Psychology and Human Behavior </a:t>
            </a:r>
          </a:p>
          <a:p>
            <a:pPr algn="ctr" eaLnBrk="0" hangingPunct="0">
              <a:defRPr/>
            </a:pPr>
            <a:r>
              <a:rPr lang="en-US" b="1" kern="0" dirty="0">
                <a:solidFill>
                  <a:schemeClr val="bg1"/>
                </a:solidFill>
                <a:latin typeface="Arial Black" pitchFamily="34" charset="0"/>
                <a:ea typeface="+mj-ea"/>
                <a:cs typeface="+mj-cs"/>
              </a:rPr>
              <a:t>By </a:t>
            </a:r>
            <a:r>
              <a:rPr lang="en-US" dirty="0">
                <a:solidFill>
                  <a:schemeClr val="bg1"/>
                </a:solidFill>
              </a:rPr>
              <a:t>Mohammad bin </a:t>
            </a:r>
            <a:r>
              <a:rPr lang="en-US" dirty="0" err="1">
                <a:solidFill>
                  <a:schemeClr val="bg1"/>
                </a:solidFill>
              </a:rPr>
              <a:t>abbas</a:t>
            </a:r>
            <a:endParaRPr lang="en-US" b="1" kern="0" dirty="0">
              <a:solidFill>
                <a:schemeClr val="bg1"/>
              </a:solidFill>
              <a:latin typeface="Arial Black" pitchFamily="34" charset="0"/>
              <a:ea typeface="+mj-ea"/>
              <a:cs typeface="+mj-cs"/>
            </a:endParaRPr>
          </a:p>
        </p:txBody>
      </p:sp>
      <p:sp>
        <p:nvSpPr>
          <p:cNvPr id="7" name="مستطيل 6"/>
          <p:cNvSpPr/>
          <p:nvPr/>
        </p:nvSpPr>
        <p:spPr>
          <a:xfrm>
            <a:off x="0" y="1052736"/>
            <a:ext cx="8532440" cy="5909310"/>
          </a:xfrm>
          <a:prstGeom prst="rect">
            <a:avLst/>
          </a:prstGeom>
        </p:spPr>
        <p:txBody>
          <a:bodyPr wrap="square">
            <a:spAutoFit/>
          </a:bodyPr>
          <a:lstStyle/>
          <a:p>
            <a:pPr algn="just"/>
            <a:r>
              <a:rPr lang="en-US" i="1" dirty="0" smtClean="0">
                <a:solidFill>
                  <a:schemeClr val="bg1"/>
                </a:solidFill>
              </a:rPr>
              <a:t>Allah, the Almighty, created man and knows the things of which he tells himself, and all what is hidden and known. Allah chose man as His heir on earth to bear The Trust where He says: ''We did offer The Trust to the Heavens and the Earth and the Mountains; but they refused to undertake it, being afraid thereof: but man undertook it; - he was indeed unjust and foolish''.</a:t>
            </a:r>
          </a:p>
          <a:p>
            <a:pPr algn="just"/>
            <a:r>
              <a:rPr lang="en-US" i="1" dirty="0" smtClean="0">
                <a:solidFill>
                  <a:schemeClr val="bg1"/>
                </a:solidFill>
              </a:rPr>
              <a:t>Allah dignified man and honored him over the other creatures, and guided him with His Words to what is best in this world and in after life. He sent His messengers and prophets with the divine books that include all what man needs for his guidance and cure. Throughout this research, we reviewed and analyzed one of the modern sciences and discussed how far its spiritual and psychological issues accords with what Allah mentions in the Quran. It has been demonstrated that the Quran includes glorious verses that help reform the human soul, and which provide a spiritual, behavioral, and psychological treatment. The Quran teaches man how to fulfill his own self, and how to feel psychologically secure and physically safe. In addition, it guides him as to how can happiness and </a:t>
            </a:r>
            <a:r>
              <a:rPr lang="en-US" i="1" u="sng" dirty="0" smtClean="0">
                <a:solidFill>
                  <a:schemeClr val="bg1"/>
                </a:solidFill>
                <a:hlinkClick r:id="rId5" tooltip="Click to Continue &gt; by Text-Enhance"/>
              </a:rPr>
              <a:t>joy</a:t>
            </a:r>
            <a:r>
              <a:rPr lang="en-US" i="1" dirty="0" smtClean="0">
                <a:solidFill>
                  <a:schemeClr val="bg1"/>
                </a:solidFill>
              </a:rPr>
              <a:t> be achieved. Thus, the Glorious Quran offers a complete methodology for treatment and cures that moves people from darkness to light, guiding them to the right path. This Book is also a protection against devilish and psychological ailments. Hence, Allah is Truthful and His honest messenger has delivered his message; to all that and to the Oneness of Allah do we testify. </a:t>
            </a:r>
            <a:br>
              <a:rPr lang="en-US" i="1" dirty="0" smtClean="0">
                <a:solidFill>
                  <a:schemeClr val="bg1"/>
                </a:solidFill>
              </a:rPr>
            </a:br>
            <a:r>
              <a:rPr lang="en-US" i="1" dirty="0" smtClean="0">
                <a:solidFill>
                  <a:schemeClr val="bg1"/>
                </a:solidFill>
              </a:rPr>
              <a:t> </a:t>
            </a:r>
            <a:endParaRPr lang="ar-SA" i="1" dirty="0">
              <a:solidFill>
                <a:schemeClr val="bg1"/>
              </a:solidFill>
            </a:endParaRPr>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8" name="عنصر نائب لرقم الشريحة 7"/>
          <p:cNvSpPr>
            <a:spLocks noGrp="1"/>
          </p:cNvSpPr>
          <p:nvPr>
            <p:ph type="sldNum" sz="quarter" idx="12"/>
          </p:nvPr>
        </p:nvSpPr>
        <p:spPr/>
        <p:txBody>
          <a:bodyPr/>
          <a:lstStyle/>
          <a:p>
            <a:fld id="{042AED99-7FB4-404E-8A97-64753DCE42EC}" type="slidenum">
              <a:rPr kumimoji="0" lang="en-US" smtClean="0"/>
              <a:pPr/>
              <a:t>33</a:t>
            </a:fld>
            <a:endParaRPr kumimoji="0" lang="en-US"/>
          </a:p>
        </p:txBody>
      </p:sp>
      <p:sp>
        <p:nvSpPr>
          <p:cNvPr id="9" name="عنصر نائب للتذييل 8"/>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عنوان 1"/>
          <p:cNvSpPr>
            <a:spLocks noGrp="1"/>
          </p:cNvSpPr>
          <p:nvPr>
            <p:ph type="title"/>
          </p:nvPr>
        </p:nvSpPr>
        <p:spPr>
          <a:xfrm>
            <a:off x="0" y="981075"/>
            <a:ext cx="8459788" cy="5876925"/>
          </a:xfrm>
          <a:blipFill dpi="0" rotWithShape="1">
            <a:blip r:embed="rId3" cstate="print"/>
            <a:srcRect/>
            <a:tile tx="0" ty="0" sx="100000" sy="100000" flip="none" algn="tl"/>
          </a:blipFill>
        </p:spPr>
        <p:txBody>
          <a:bodyPr>
            <a:normAutofit fontScale="90000"/>
          </a:bodyPr>
          <a:lstStyle/>
          <a:p>
            <a:pPr algn="ct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Source:    </a:t>
            </a:r>
            <a:r>
              <a:rPr lang="en-US" sz="1600" smtClean="0">
                <a:solidFill>
                  <a:schemeClr val="bg1"/>
                </a:solidFill>
                <a:hlinkClick r:id="rId4"/>
              </a:rPr>
              <a:t>http://www.quranichealing.net/</a:t>
            </a:r>
            <a:r>
              <a:rPr lang="en-US" sz="1600" smtClean="0">
                <a:solidFill>
                  <a:schemeClr val="bg1"/>
                </a:solidFill>
              </a:rPr>
              <a:t>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900" smtClean="0">
                <a:solidFill>
                  <a:schemeClr val="bg1"/>
                </a:solidFill>
              </a:rPr>
              <a:t/>
            </a:r>
            <a:br>
              <a:rPr lang="en-US" sz="900" smtClean="0">
                <a:solidFill>
                  <a:schemeClr val="bg1"/>
                </a:solidFill>
              </a:rPr>
            </a:br>
            <a:endParaRPr lang="ar-SA" sz="900" smtClean="0">
              <a:solidFill>
                <a:schemeClr val="bg1"/>
              </a:solidFill>
            </a:endParaRPr>
          </a:p>
        </p:txBody>
      </p:sp>
      <p:pic>
        <p:nvPicPr>
          <p:cNvPr id="32771" name="Picture 4" descr="http://www.quranichealing.net/userfiles/reforming_shap.jpg"/>
          <p:cNvPicPr>
            <a:picLocks noChangeAspect="1" noChangeArrowheads="1"/>
          </p:cNvPicPr>
          <p:nvPr/>
        </p:nvPicPr>
        <p:blipFill>
          <a:blip r:embed="rId5" cstate="print"/>
          <a:srcRect/>
          <a:stretch>
            <a:fillRect/>
          </a:stretch>
        </p:blipFill>
        <p:spPr bwMode="auto">
          <a:xfrm>
            <a:off x="539750" y="1268413"/>
            <a:ext cx="7200900" cy="4681537"/>
          </a:xfrm>
          <a:prstGeom prst="rect">
            <a:avLst/>
          </a:prstGeom>
          <a:noFill/>
          <a:ln w="9525">
            <a:noFill/>
            <a:miter lim="800000"/>
            <a:headEnd/>
            <a:tailEnd/>
          </a:ln>
        </p:spPr>
      </p:pic>
      <p:sp>
        <p:nvSpPr>
          <p:cNvPr id="5" name="عنوان 1"/>
          <p:cNvSpPr txBox="1">
            <a:spLocks/>
          </p:cNvSpPr>
          <p:nvPr/>
        </p:nvSpPr>
        <p:spPr bwMode="auto">
          <a:xfrm>
            <a:off x="107950" y="44450"/>
            <a:ext cx="8280400" cy="836613"/>
          </a:xfrm>
          <a:prstGeom prst="rect">
            <a:avLst/>
          </a:prstGeom>
          <a:blipFill dpi="0" rotWithShape="1">
            <a:blip r:embed="rId3" cstate="print"/>
            <a:srcRect/>
            <a:tile tx="0" ty="0" sx="100000" sy="100000" flip="none" algn="tl"/>
          </a:blipFill>
          <a:ln w="9525">
            <a:noFill/>
            <a:miter lim="800000"/>
            <a:headEnd/>
            <a:tailEnd/>
          </a:ln>
        </p:spPr>
        <p:txBody>
          <a:bodyPr anchor="ctr"/>
          <a:lstStyle/>
          <a:p>
            <a:pPr algn="ctr" eaLnBrk="0" hangingPunct="0">
              <a:defRPr/>
            </a:pPr>
            <a:r>
              <a:rPr lang="en-US" b="1" kern="0" dirty="0">
                <a:solidFill>
                  <a:schemeClr val="bg1"/>
                </a:solidFill>
                <a:latin typeface="Arial Black" pitchFamily="34" charset="0"/>
                <a:ea typeface="+mj-ea"/>
                <a:cs typeface="+mj-cs"/>
              </a:rPr>
              <a:t>Islamic Theory of  Psychology and Human Behavior </a:t>
            </a:r>
          </a:p>
          <a:p>
            <a:pPr algn="ctr" eaLnBrk="0" hangingPunct="0">
              <a:defRPr/>
            </a:pPr>
            <a:r>
              <a:rPr lang="en-US" b="1" kern="0" dirty="0">
                <a:solidFill>
                  <a:schemeClr val="bg1"/>
                </a:solidFill>
                <a:latin typeface="Arial Black" pitchFamily="34" charset="0"/>
                <a:ea typeface="+mj-ea"/>
                <a:cs typeface="+mj-cs"/>
              </a:rPr>
              <a:t>By </a:t>
            </a:r>
            <a:r>
              <a:rPr lang="en-US" dirty="0">
                <a:solidFill>
                  <a:schemeClr val="bg1"/>
                </a:solidFill>
              </a:rPr>
              <a:t>Mohammad bin </a:t>
            </a:r>
            <a:r>
              <a:rPr lang="en-US" dirty="0" err="1">
                <a:solidFill>
                  <a:schemeClr val="bg1"/>
                </a:solidFill>
              </a:rPr>
              <a:t>abbas</a:t>
            </a:r>
            <a:endParaRPr lang="en-US" b="1" kern="0" dirty="0">
              <a:solidFill>
                <a:schemeClr val="bg1"/>
              </a:solidFill>
              <a:latin typeface="Arial Black" pitchFamily="34" charset="0"/>
              <a:ea typeface="+mj-ea"/>
              <a:cs typeface="+mj-cs"/>
            </a:endParaRPr>
          </a:p>
        </p:txBody>
      </p:sp>
      <p:sp>
        <p:nvSpPr>
          <p:cNvPr id="32774" name="مستطيل 6"/>
          <p:cNvSpPr>
            <a:spLocks noChangeArrowheads="1"/>
          </p:cNvSpPr>
          <p:nvPr/>
        </p:nvSpPr>
        <p:spPr bwMode="auto">
          <a:xfrm>
            <a:off x="611188" y="6597650"/>
            <a:ext cx="8820150" cy="261938"/>
          </a:xfrm>
          <a:prstGeom prst="rect">
            <a:avLst/>
          </a:prstGeom>
          <a:noFill/>
          <a:ln w="9525">
            <a:noFill/>
            <a:miter lim="800000"/>
            <a:headEnd/>
            <a:tailEnd/>
          </a:ln>
        </p:spPr>
        <p:txBody>
          <a:bodyPr>
            <a:spAutoFit/>
          </a:bodyPr>
          <a:lstStyle/>
          <a:p>
            <a:r>
              <a:rPr lang="en-US" sz="1100">
                <a:solidFill>
                  <a:schemeClr val="bg1"/>
                </a:solidFill>
                <a:hlinkClick r:id="rId6"/>
              </a:rPr>
              <a:t>http://www.deenresearchcenter.com/Scriptureresearch/QuranicsciencesUlumalQuran/SciencesMessageHistory/tabid/93/Default.aspx</a:t>
            </a:r>
            <a:r>
              <a:rPr lang="en-US" sz="1100">
                <a:solidFill>
                  <a:schemeClr val="bg1"/>
                </a:solidFill>
              </a:rPr>
              <a:t> </a:t>
            </a:r>
            <a:endParaRPr lang="ar-SA" sz="1100">
              <a:solidFill>
                <a:schemeClr val="bg1"/>
              </a:solidFill>
            </a:endParaRPr>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34</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عنوان 1"/>
          <p:cNvSpPr>
            <a:spLocks noGrp="1"/>
          </p:cNvSpPr>
          <p:nvPr>
            <p:ph type="title"/>
          </p:nvPr>
        </p:nvSpPr>
        <p:spPr>
          <a:xfrm>
            <a:off x="395288" y="692150"/>
            <a:ext cx="8461375" cy="5878513"/>
          </a:xfrm>
          <a:blipFill dpi="0" rotWithShape="1">
            <a:blip r:embed="rId3" cstate="print"/>
            <a:srcRect/>
            <a:tile tx="0" ty="0" sx="100000" sy="100000" flip="none" algn="tl"/>
          </a:blipFill>
        </p:spPr>
        <p:txBody>
          <a:bodyPr>
            <a:normAutofit fontScale="90000"/>
          </a:bodyPr>
          <a:lstStyle/>
          <a:p>
            <a:pPr algn="ct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Source:    </a:t>
            </a:r>
            <a:r>
              <a:rPr lang="en-US" sz="1600" smtClean="0">
                <a:solidFill>
                  <a:schemeClr val="bg1"/>
                </a:solidFill>
                <a:hlinkClick r:id="rId4"/>
              </a:rPr>
              <a:t>http://www.quranichealing.net/</a:t>
            </a:r>
            <a:r>
              <a:rPr lang="en-US" sz="1600" smtClean="0">
                <a:solidFill>
                  <a:schemeClr val="bg1"/>
                </a:solidFill>
              </a:rPr>
              <a:t>             </a:t>
            </a:r>
            <a:br>
              <a:rPr lang="en-US" sz="1600" smtClean="0">
                <a:solidFill>
                  <a:schemeClr val="bg1"/>
                </a:solidFill>
              </a:rPr>
            </a:br>
            <a:r>
              <a:rPr lang="en-US" sz="1600" smtClean="0">
                <a:solidFill>
                  <a:schemeClr val="bg1"/>
                </a:solidFill>
              </a:rPr>
              <a:t/>
            </a:r>
            <a:br>
              <a:rPr lang="en-US" sz="1600" smtClean="0">
                <a:solidFill>
                  <a:schemeClr val="bg1"/>
                </a:solidFill>
              </a:rPr>
            </a:br>
            <a:r>
              <a:rPr lang="en-US" sz="1600" smtClean="0">
                <a:solidFill>
                  <a:schemeClr val="bg1"/>
                </a:solidFill>
              </a:rPr>
              <a:t/>
            </a:r>
            <a:br>
              <a:rPr lang="en-US" sz="1600" smtClean="0">
                <a:solidFill>
                  <a:schemeClr val="bg1"/>
                </a:solidFill>
              </a:rPr>
            </a:br>
            <a:r>
              <a:rPr lang="en-US" sz="900" smtClean="0">
                <a:solidFill>
                  <a:schemeClr val="bg1"/>
                </a:solidFill>
              </a:rPr>
              <a:t/>
            </a:r>
            <a:br>
              <a:rPr lang="en-US" sz="900" smtClean="0">
                <a:solidFill>
                  <a:schemeClr val="bg1"/>
                </a:solidFill>
              </a:rPr>
            </a:br>
            <a:endParaRPr lang="ar-SA" sz="900" smtClean="0">
              <a:solidFill>
                <a:schemeClr val="bg1"/>
              </a:solidFill>
            </a:endParaRPr>
          </a:p>
        </p:txBody>
      </p:sp>
      <p:sp>
        <p:nvSpPr>
          <p:cNvPr id="33795" name="مستطيل 6"/>
          <p:cNvSpPr>
            <a:spLocks noChangeArrowheads="1"/>
          </p:cNvSpPr>
          <p:nvPr/>
        </p:nvSpPr>
        <p:spPr bwMode="auto">
          <a:xfrm>
            <a:off x="611188" y="6597650"/>
            <a:ext cx="8820150" cy="261938"/>
          </a:xfrm>
          <a:prstGeom prst="rect">
            <a:avLst/>
          </a:prstGeom>
          <a:noFill/>
          <a:ln w="9525">
            <a:noFill/>
            <a:miter lim="800000"/>
            <a:headEnd/>
            <a:tailEnd/>
          </a:ln>
        </p:spPr>
        <p:txBody>
          <a:bodyPr>
            <a:spAutoFit/>
          </a:bodyPr>
          <a:lstStyle/>
          <a:p>
            <a:r>
              <a:rPr lang="en-US" sz="1100">
                <a:solidFill>
                  <a:schemeClr val="bg1"/>
                </a:solidFill>
                <a:hlinkClick r:id="rId5"/>
              </a:rPr>
              <a:t>http://www.deenresearchcenter.com/Scriptureresearch/QuranicsciencesUlumalQuran/SciencesMessageHistory/tabid/93/Default.aspx</a:t>
            </a:r>
            <a:r>
              <a:rPr lang="en-US" sz="1100">
                <a:solidFill>
                  <a:schemeClr val="bg1"/>
                </a:solidFill>
              </a:rPr>
              <a:t> </a:t>
            </a:r>
            <a:endParaRPr lang="ar-SA" sz="1100">
              <a:solidFill>
                <a:schemeClr val="bg1"/>
              </a:solidFill>
            </a:endParaRPr>
          </a:p>
        </p:txBody>
      </p:sp>
      <p:sp>
        <p:nvSpPr>
          <p:cNvPr id="33796" name="Rectangle 5"/>
          <p:cNvSpPr>
            <a:spLocks noChangeArrowheads="1"/>
          </p:cNvSpPr>
          <p:nvPr/>
        </p:nvSpPr>
        <p:spPr bwMode="auto">
          <a:xfrm>
            <a:off x="611560" y="1844824"/>
            <a:ext cx="8136904" cy="2893100"/>
          </a:xfrm>
          <a:prstGeom prst="rect">
            <a:avLst/>
          </a:prstGeom>
          <a:noFill/>
          <a:ln w="9525">
            <a:noFill/>
            <a:miter lim="800000"/>
            <a:headEnd/>
            <a:tailEnd/>
          </a:ln>
        </p:spPr>
        <p:txBody>
          <a:bodyPr wrap="square" anchor="ctr">
            <a:spAutoFit/>
          </a:bodyPr>
          <a:lstStyle/>
          <a:p>
            <a:pPr algn="just" eaLnBrk="0" hangingPunct="0"/>
            <a:r>
              <a:rPr lang="en-US" dirty="0">
                <a:solidFill>
                  <a:schemeClr val="bg1"/>
                </a:solidFill>
                <a:latin typeface="Times New Roman" pitchFamily="18" charset="0"/>
                <a:ea typeface="Calibri" pitchFamily="34" charset="0"/>
                <a:cs typeface="Times New Roman" pitchFamily="18" charset="0"/>
              </a:rPr>
              <a:t>Many theories have been made on human </a:t>
            </a:r>
            <a:r>
              <a:rPr lang="en-US" dirty="0" err="1">
                <a:solidFill>
                  <a:schemeClr val="bg1"/>
                </a:solidFill>
                <a:latin typeface="Times New Roman" pitchFamily="18" charset="0"/>
                <a:ea typeface="Calibri" pitchFamily="34" charset="0"/>
                <a:cs typeface="Times New Roman" pitchFamily="18" charset="0"/>
              </a:rPr>
              <a:t>behaviour</a:t>
            </a:r>
            <a:r>
              <a:rPr lang="en-US" dirty="0">
                <a:solidFill>
                  <a:schemeClr val="bg1"/>
                </a:solidFill>
                <a:latin typeface="Times New Roman" pitchFamily="18" charset="0"/>
                <a:ea typeface="Calibri" pitchFamily="34" charset="0"/>
                <a:cs typeface="Times New Roman" pitchFamily="18" charset="0"/>
              </a:rPr>
              <a:t> and the factors governing</a:t>
            </a:r>
          </a:p>
          <a:p>
            <a:pPr algn="just" eaLnBrk="0" hangingPunct="0"/>
            <a:r>
              <a:rPr lang="en-US" dirty="0">
                <a:solidFill>
                  <a:schemeClr val="bg1"/>
                </a:solidFill>
                <a:latin typeface="Times New Roman" pitchFamily="18" charset="0"/>
                <a:ea typeface="Calibri" pitchFamily="34" charset="0"/>
                <a:cs typeface="Times New Roman" pitchFamily="18" charset="0"/>
              </a:rPr>
              <a:t>it, and one popular explanation behind the trending of human </a:t>
            </a:r>
            <a:r>
              <a:rPr lang="en-US" dirty="0" err="1">
                <a:solidFill>
                  <a:schemeClr val="bg1"/>
                </a:solidFill>
                <a:latin typeface="Times New Roman" pitchFamily="18" charset="0"/>
                <a:ea typeface="Calibri" pitchFamily="34" charset="0"/>
                <a:cs typeface="Times New Roman" pitchFamily="18" charset="0"/>
              </a:rPr>
              <a:t>behaviour</a:t>
            </a:r>
            <a:r>
              <a:rPr lang="en-US" dirty="0">
                <a:solidFill>
                  <a:schemeClr val="bg1"/>
                </a:solidFill>
                <a:latin typeface="Times New Roman" pitchFamily="18" charset="0"/>
                <a:ea typeface="Calibri" pitchFamily="34" charset="0"/>
                <a:cs typeface="Times New Roman" pitchFamily="18" charset="0"/>
              </a:rPr>
              <a:t> is</a:t>
            </a:r>
          </a:p>
          <a:p>
            <a:pPr algn="just" eaLnBrk="0" hangingPunct="0"/>
            <a:r>
              <a:rPr lang="en-US" b="1" dirty="0">
                <a:solidFill>
                  <a:schemeClr val="bg1"/>
                </a:solidFill>
                <a:latin typeface="Times New Roman" pitchFamily="18" charset="0"/>
                <a:ea typeface="Times-Italic"/>
                <a:cs typeface="Times New Roman" pitchFamily="18" charset="0"/>
              </a:rPr>
              <a:t>religion.</a:t>
            </a:r>
            <a:r>
              <a:rPr lang="en-US" b="1" i="1" dirty="0">
                <a:solidFill>
                  <a:schemeClr val="bg1"/>
                </a:solidFill>
                <a:latin typeface="Times New Roman" pitchFamily="18" charset="0"/>
                <a:ea typeface="Times-Italic"/>
                <a:cs typeface="Times New Roman" pitchFamily="18" charset="0"/>
              </a:rPr>
              <a:t> Religion </a:t>
            </a:r>
            <a:r>
              <a:rPr lang="en-US" i="1" dirty="0">
                <a:solidFill>
                  <a:schemeClr val="bg1"/>
                </a:solidFill>
                <a:latin typeface="Times New Roman" pitchFamily="18" charset="0"/>
                <a:ea typeface="Times-Italic"/>
                <a:cs typeface="Times New Roman" pitchFamily="18" charset="0"/>
              </a:rPr>
              <a:t>is believed to have an immense power in influencing human</a:t>
            </a:r>
            <a:endParaRPr lang="en-US" dirty="0">
              <a:solidFill>
                <a:schemeClr val="bg1"/>
              </a:solidFill>
              <a:latin typeface="Times New Roman" pitchFamily="18" charset="0"/>
              <a:cs typeface="Times New Roman" pitchFamily="18" charset="0"/>
            </a:endParaRPr>
          </a:p>
          <a:p>
            <a:pPr algn="just" eaLnBrk="0" hangingPunct="0"/>
            <a:r>
              <a:rPr lang="en-US" i="1" dirty="0" err="1">
                <a:solidFill>
                  <a:schemeClr val="bg1"/>
                </a:solidFill>
                <a:latin typeface="Times New Roman" pitchFamily="18" charset="0"/>
                <a:ea typeface="Times-Italic"/>
                <a:cs typeface="Times New Roman" pitchFamily="18" charset="0"/>
              </a:rPr>
              <a:t>behaviour</a:t>
            </a:r>
            <a:r>
              <a:rPr lang="en-US" i="1" dirty="0">
                <a:solidFill>
                  <a:schemeClr val="bg1"/>
                </a:solidFill>
                <a:latin typeface="Times New Roman" pitchFamily="18" charset="0"/>
                <a:ea typeface="Times-Italic"/>
                <a:cs typeface="Times New Roman" pitchFamily="18" charset="0"/>
              </a:rPr>
              <a:t> due to its close link to </a:t>
            </a:r>
            <a:r>
              <a:rPr lang="en-US" b="1" i="1" dirty="0">
                <a:solidFill>
                  <a:schemeClr val="bg1"/>
                </a:solidFill>
                <a:latin typeface="Times New Roman" pitchFamily="18" charset="0"/>
                <a:ea typeface="Times-Italic"/>
                <a:cs typeface="Times New Roman" pitchFamily="18" charset="0"/>
              </a:rPr>
              <a:t>human’s spiritual self, </a:t>
            </a:r>
            <a:r>
              <a:rPr lang="en-US" i="1" dirty="0">
                <a:solidFill>
                  <a:schemeClr val="bg1"/>
                </a:solidFill>
                <a:latin typeface="Times New Roman" pitchFamily="18" charset="0"/>
                <a:ea typeface="Times-Italic"/>
                <a:cs typeface="Times New Roman" pitchFamily="18" charset="0"/>
              </a:rPr>
              <a:t>and the reasons are</a:t>
            </a:r>
            <a:endParaRPr lang="en-US" dirty="0">
              <a:solidFill>
                <a:schemeClr val="bg1"/>
              </a:solidFill>
              <a:latin typeface="Times New Roman" pitchFamily="18" charset="0"/>
              <a:cs typeface="Times New Roman" pitchFamily="18" charset="0"/>
            </a:endParaRPr>
          </a:p>
          <a:p>
            <a:pPr algn="just" eaLnBrk="0" hangingPunct="0"/>
            <a:r>
              <a:rPr lang="en-US" i="1" dirty="0">
                <a:solidFill>
                  <a:schemeClr val="bg1"/>
                </a:solidFill>
                <a:latin typeface="Times New Roman" pitchFamily="18" charset="0"/>
                <a:ea typeface="Times-Italic"/>
                <a:cs typeface="Times New Roman" pitchFamily="18" charset="0"/>
              </a:rPr>
              <a:t>obvious.</a:t>
            </a:r>
            <a:r>
              <a:rPr lang="en-US" b="1" i="1" dirty="0">
                <a:solidFill>
                  <a:schemeClr val="bg1"/>
                </a:solidFill>
                <a:latin typeface="Times New Roman" pitchFamily="18" charset="0"/>
                <a:ea typeface="Times-Italic"/>
                <a:cs typeface="Times New Roman" pitchFamily="18" charset="0"/>
              </a:rPr>
              <a:t> Rules and knowledge which comes together with religion is seen as a</a:t>
            </a:r>
            <a:endParaRPr lang="en-US" b="1" dirty="0">
              <a:solidFill>
                <a:schemeClr val="bg1"/>
              </a:solidFill>
              <a:latin typeface="Times New Roman" pitchFamily="18" charset="0"/>
              <a:cs typeface="Times New Roman" pitchFamily="18" charset="0"/>
            </a:endParaRPr>
          </a:p>
          <a:p>
            <a:pPr algn="just" eaLnBrk="0" hangingPunct="0"/>
            <a:r>
              <a:rPr lang="en-US" b="1" i="1" dirty="0">
                <a:solidFill>
                  <a:schemeClr val="bg1"/>
                </a:solidFill>
                <a:latin typeface="Times New Roman" pitchFamily="18" charset="0"/>
                <a:ea typeface="Times-Italic"/>
                <a:cs typeface="Times New Roman" pitchFamily="18" charset="0"/>
              </a:rPr>
              <a:t>guide </a:t>
            </a:r>
            <a:r>
              <a:rPr lang="en-US" b="1" i="1" dirty="0" err="1">
                <a:solidFill>
                  <a:schemeClr val="bg1"/>
                </a:solidFill>
                <a:latin typeface="Times New Roman" pitchFamily="18" charset="0"/>
                <a:ea typeface="Times-Italic"/>
                <a:cs typeface="Times New Roman" pitchFamily="18" charset="0"/>
              </a:rPr>
              <a:t>wh</a:t>
            </a:r>
            <a:r>
              <a:rPr lang="en-US" b="1" i="1" dirty="0">
                <a:solidFill>
                  <a:schemeClr val="bg1"/>
                </a:solidFill>
                <a:latin typeface="Times New Roman" pitchFamily="18" charset="0"/>
                <a:ea typeface="TimesNewRomanPS-ItalicMT"/>
                <a:cs typeface="Times New Roman" pitchFamily="18" charset="0"/>
              </a:rPr>
              <a:t>*Corresponding author</a:t>
            </a:r>
          </a:p>
          <a:p>
            <a:pPr eaLnBrk="0" hangingPunct="0"/>
            <a:r>
              <a:rPr lang="en-US" b="1" i="1" dirty="0">
                <a:solidFill>
                  <a:schemeClr val="bg1"/>
                </a:solidFill>
                <a:latin typeface="Times New Roman" pitchFamily="18" charset="0"/>
                <a:ea typeface="TimesNewRomanPS-ItalicMT"/>
                <a:cs typeface="Times New Roman" pitchFamily="18" charset="0"/>
              </a:rPr>
              <a:t>.</a:t>
            </a:r>
            <a:endParaRPr lang="en-US" b="1" dirty="0">
              <a:solidFill>
                <a:schemeClr val="bg1"/>
              </a:solidFill>
              <a:latin typeface="Times New Roman" pitchFamily="18" charset="0"/>
              <a:cs typeface="Times New Roman" pitchFamily="18" charset="0"/>
            </a:endParaRPr>
          </a:p>
          <a:p>
            <a:pPr algn="ctr" eaLnBrk="0" hangingPunct="0"/>
            <a:r>
              <a:rPr lang="en-US" sz="1400" b="1" i="1" dirty="0">
                <a:solidFill>
                  <a:schemeClr val="bg1"/>
                </a:solidFill>
                <a:latin typeface="Times New Roman" pitchFamily="18" charset="0"/>
                <a:ea typeface="TimesNewRomanPS-ItalicMT"/>
                <a:cs typeface="Times New Roman" pitchFamily="18" charset="0"/>
              </a:rPr>
              <a:t>Email: munawar@ukm.my</a:t>
            </a:r>
            <a:endParaRPr lang="en-US" sz="1400" b="1" dirty="0">
              <a:solidFill>
                <a:schemeClr val="bg1"/>
              </a:solidFill>
              <a:latin typeface="Times New Roman" pitchFamily="18" charset="0"/>
              <a:cs typeface="Times New Roman" pitchFamily="18" charset="0"/>
            </a:endParaRPr>
          </a:p>
          <a:p>
            <a:pPr algn="ctr" eaLnBrk="0" hangingPunct="0"/>
            <a:r>
              <a:rPr lang="en-US" sz="1400" b="1" i="1" dirty="0">
                <a:solidFill>
                  <a:schemeClr val="bg1"/>
                </a:solidFill>
                <a:latin typeface="Times New Roman" pitchFamily="18" charset="0"/>
                <a:ea typeface="TimesNewRomanPS-ItalicMT"/>
                <a:cs typeface="Times New Roman" pitchFamily="18" charset="0"/>
              </a:rPr>
              <a:t>Copyright </a:t>
            </a:r>
            <a:r>
              <a:rPr lang="en-US" sz="1400" b="1" dirty="0">
                <a:solidFill>
                  <a:schemeClr val="bg1"/>
                </a:solidFill>
                <a:latin typeface="Times New Roman" pitchFamily="18" charset="0"/>
                <a:ea typeface="TimesNewRomanPSMT"/>
                <a:cs typeface="Times New Roman" pitchFamily="18" charset="0"/>
              </a:rPr>
              <a:t>© </a:t>
            </a:r>
            <a:r>
              <a:rPr lang="en-US" sz="1400" b="1" i="1" dirty="0">
                <a:solidFill>
                  <a:schemeClr val="bg1"/>
                </a:solidFill>
                <a:latin typeface="Times New Roman" pitchFamily="18" charset="0"/>
                <a:ea typeface="TimesNewRomanPS-ItalicMT"/>
                <a:cs typeface="Times New Roman" pitchFamily="18" charset="0"/>
              </a:rPr>
              <a:t>2011 </a:t>
            </a:r>
            <a:r>
              <a:rPr lang="en-US" sz="1400" b="1" i="1" dirty="0" err="1">
                <a:solidFill>
                  <a:schemeClr val="bg1"/>
                </a:solidFill>
                <a:latin typeface="Times New Roman" pitchFamily="18" charset="0"/>
                <a:ea typeface="TimesNewRomanPS-ItalicMT"/>
                <a:cs typeface="Times New Roman" pitchFamily="18" charset="0"/>
              </a:rPr>
              <a:t>Jabatan</a:t>
            </a:r>
            <a:r>
              <a:rPr lang="en-US" sz="1400" b="1" i="1" dirty="0">
                <a:solidFill>
                  <a:schemeClr val="bg1"/>
                </a:solidFill>
                <a:latin typeface="Times New Roman" pitchFamily="18" charset="0"/>
                <a:ea typeface="TimesNewRomanPS-ItalicMT"/>
                <a:cs typeface="Times New Roman" pitchFamily="18" charset="0"/>
              </a:rPr>
              <a:t> </a:t>
            </a:r>
            <a:r>
              <a:rPr lang="en-US" sz="1400" b="1" i="1" dirty="0" err="1">
                <a:solidFill>
                  <a:schemeClr val="bg1"/>
                </a:solidFill>
                <a:latin typeface="Times New Roman" pitchFamily="18" charset="0"/>
                <a:ea typeface="TimesNewRomanPS-ItalicMT"/>
                <a:cs typeface="Times New Roman" pitchFamily="18" charset="0"/>
              </a:rPr>
              <a:t>Kemajuan</a:t>
            </a:r>
            <a:r>
              <a:rPr lang="en-US" sz="1400" b="1" i="1" dirty="0">
                <a:solidFill>
                  <a:schemeClr val="bg1"/>
                </a:solidFill>
                <a:latin typeface="Times New Roman" pitchFamily="18" charset="0"/>
                <a:ea typeface="TimesNewRomanPS-ItalicMT"/>
                <a:cs typeface="Times New Roman" pitchFamily="18" charset="0"/>
              </a:rPr>
              <a:t> Islam Malaysia </a:t>
            </a:r>
            <a:r>
              <a:rPr lang="en-US" sz="1400" b="1" i="1" dirty="0" err="1">
                <a:solidFill>
                  <a:schemeClr val="bg1"/>
                </a:solidFill>
                <a:latin typeface="Times New Roman" pitchFamily="18" charset="0"/>
                <a:ea typeface="TimesNewRomanPS-ItalicMT"/>
                <a:cs typeface="Times New Roman" pitchFamily="18" charset="0"/>
              </a:rPr>
              <a:t>dan</a:t>
            </a:r>
            <a:r>
              <a:rPr lang="en-US" sz="1400" b="1" i="1" dirty="0">
                <a:solidFill>
                  <a:schemeClr val="bg1"/>
                </a:solidFill>
                <a:latin typeface="Times New Roman" pitchFamily="18" charset="0"/>
                <a:ea typeface="TimesNewRomanPS-ItalicMT"/>
                <a:cs typeface="Times New Roman" pitchFamily="18" charset="0"/>
              </a:rPr>
              <a:t> </a:t>
            </a:r>
            <a:r>
              <a:rPr lang="en-US" sz="1400" b="1" i="1" dirty="0" err="1">
                <a:solidFill>
                  <a:schemeClr val="bg1"/>
                </a:solidFill>
                <a:latin typeface="Times New Roman" pitchFamily="18" charset="0"/>
                <a:ea typeface="TimesNewRomanPS-ItalicMT"/>
                <a:cs typeface="Times New Roman" pitchFamily="18" charset="0"/>
              </a:rPr>
              <a:t>Institut</a:t>
            </a:r>
            <a:r>
              <a:rPr lang="en-US" sz="1400" b="1" i="1" dirty="0">
                <a:solidFill>
                  <a:schemeClr val="bg1"/>
                </a:solidFill>
                <a:latin typeface="Times New Roman" pitchFamily="18" charset="0"/>
                <a:ea typeface="TimesNewRomanPS-ItalicMT"/>
                <a:cs typeface="Times New Roman" pitchFamily="18" charset="0"/>
              </a:rPr>
              <a:t> Islam </a:t>
            </a:r>
            <a:r>
              <a:rPr lang="en-US" sz="1400" b="1" i="1" dirty="0" err="1">
                <a:solidFill>
                  <a:schemeClr val="bg1"/>
                </a:solidFill>
                <a:latin typeface="Times New Roman" pitchFamily="18" charset="0"/>
                <a:ea typeface="TimesNewRomanPS-ItalicMT"/>
                <a:cs typeface="Times New Roman" pitchFamily="18" charset="0"/>
              </a:rPr>
              <a:t>Hadhari</a:t>
            </a:r>
            <a:r>
              <a:rPr lang="en-US" sz="1400" b="1" i="1" dirty="0">
                <a:solidFill>
                  <a:schemeClr val="bg1"/>
                </a:solidFill>
                <a:latin typeface="Times New Roman" pitchFamily="18" charset="0"/>
                <a:ea typeface="TimesNewRomanPS-ItalicMT"/>
                <a:cs typeface="Times New Roman" pitchFamily="18" charset="0"/>
              </a:rPr>
              <a:t> </a:t>
            </a:r>
            <a:r>
              <a:rPr lang="en-US" sz="1400" b="1" i="1" dirty="0" err="1">
                <a:solidFill>
                  <a:schemeClr val="bg1"/>
                </a:solidFill>
                <a:latin typeface="Times New Roman" pitchFamily="18" charset="0"/>
                <a:ea typeface="TimesNewRomanPS-ItalicMT"/>
                <a:cs typeface="Times New Roman" pitchFamily="18" charset="0"/>
              </a:rPr>
              <a:t>ukm</a:t>
            </a:r>
            <a:endParaRPr lang="en-US" sz="1400" b="1" dirty="0">
              <a:solidFill>
                <a:schemeClr val="bg1"/>
              </a:solidFill>
              <a:latin typeface="Times New Roman" pitchFamily="18" charset="0"/>
              <a:cs typeface="Times New Roman" pitchFamily="18" charset="0"/>
            </a:endParaRPr>
          </a:p>
          <a:p>
            <a:pPr algn="ctr" eaLnBrk="0" hangingPunct="0"/>
            <a:r>
              <a:rPr lang="en-US" sz="1400" b="1" i="1" dirty="0" err="1">
                <a:solidFill>
                  <a:schemeClr val="bg1"/>
                </a:solidFill>
                <a:latin typeface="Times New Roman" pitchFamily="18" charset="0"/>
                <a:ea typeface="TimesNewRomanPS-ItalicMT"/>
                <a:cs typeface="Times New Roman" pitchFamily="18" charset="0"/>
              </a:rPr>
              <a:t>Jurnal</a:t>
            </a:r>
            <a:r>
              <a:rPr lang="en-US" sz="1400" b="1" i="1" dirty="0">
                <a:solidFill>
                  <a:schemeClr val="bg1"/>
                </a:solidFill>
                <a:latin typeface="Times New Roman" pitchFamily="18" charset="0"/>
                <a:ea typeface="TimesNewRomanPS-ItalicMT"/>
                <a:cs typeface="Times New Roman" pitchFamily="18" charset="0"/>
              </a:rPr>
              <a:t> </a:t>
            </a:r>
            <a:r>
              <a:rPr lang="en-US" sz="1400" b="1" i="1" dirty="0" err="1">
                <a:solidFill>
                  <a:schemeClr val="bg1"/>
                </a:solidFill>
                <a:latin typeface="Times New Roman" pitchFamily="18" charset="0"/>
                <a:ea typeface="TimesNewRomanPS-ItalicMT"/>
                <a:cs typeface="Times New Roman" pitchFamily="18" charset="0"/>
              </a:rPr>
              <a:t>Hadhari</a:t>
            </a:r>
            <a:r>
              <a:rPr lang="en-US" sz="1400" b="1" i="1" dirty="0">
                <a:solidFill>
                  <a:schemeClr val="bg1"/>
                </a:solidFill>
                <a:latin typeface="Times New Roman" pitchFamily="18" charset="0"/>
                <a:ea typeface="TimesNewRomanPS-ItalicMT"/>
                <a:cs typeface="Times New Roman" pitchFamily="18" charset="0"/>
              </a:rPr>
              <a:t> 3 (2) (2011) 103 - 116</a:t>
            </a:r>
            <a:endParaRPr lang="en-US" sz="1400" b="1" dirty="0">
              <a:solidFill>
                <a:schemeClr val="bg1"/>
              </a:solidFill>
              <a:latin typeface="Times New Roman" pitchFamily="18" charset="0"/>
              <a:cs typeface="Times New Roman" pitchFamily="18" charset="0"/>
            </a:endParaRPr>
          </a:p>
          <a:p>
            <a:pPr algn="ctr" eaLnBrk="0" hangingPunct="0"/>
            <a:r>
              <a:rPr lang="en-US" sz="1400" b="1" i="1" dirty="0">
                <a:solidFill>
                  <a:schemeClr val="bg1"/>
                </a:solidFill>
                <a:latin typeface="Times New Roman" pitchFamily="18" charset="0"/>
                <a:ea typeface="Times-Italic"/>
                <a:cs typeface="Times New Roman" pitchFamily="18" charset="0"/>
              </a:rPr>
              <a:t>ere people who believe in their religion adhere religiously regardless</a:t>
            </a:r>
            <a:endParaRPr lang="en-US" sz="1400" b="1" dirty="0">
              <a:solidFill>
                <a:schemeClr val="bg1"/>
              </a:solidFill>
              <a:latin typeface="Times New Roman" pitchFamily="18" charset="0"/>
              <a:cs typeface="Times New Roman" pitchFamily="18" charset="0"/>
            </a:endParaRPr>
          </a:p>
        </p:txBody>
      </p:sp>
      <p:sp>
        <p:nvSpPr>
          <p:cNvPr id="33797" name="مستطيل 8"/>
          <p:cNvSpPr>
            <a:spLocks noChangeArrowheads="1"/>
          </p:cNvSpPr>
          <p:nvPr/>
        </p:nvSpPr>
        <p:spPr bwMode="auto">
          <a:xfrm>
            <a:off x="684213" y="1052736"/>
            <a:ext cx="7343775" cy="592138"/>
          </a:xfrm>
          <a:prstGeom prst="rect">
            <a:avLst/>
          </a:prstGeom>
          <a:noFill/>
          <a:ln w="9525">
            <a:noFill/>
            <a:miter lim="800000"/>
            <a:headEnd/>
            <a:tailEnd/>
          </a:ln>
        </p:spPr>
        <p:txBody>
          <a:bodyPr>
            <a:spAutoFit/>
          </a:bodyPr>
          <a:lstStyle/>
          <a:p>
            <a:pPr marL="544513" lvl="1" indent="-282575" algn="ctr">
              <a:lnSpc>
                <a:spcPct val="90000"/>
              </a:lnSpc>
              <a:spcAft>
                <a:spcPts val="1800"/>
              </a:spcAft>
            </a:pPr>
            <a:r>
              <a:rPr lang="en-GB" b="1" i="1" dirty="0">
                <a:solidFill>
                  <a:schemeClr val="bg1"/>
                </a:solidFill>
              </a:rPr>
              <a:t>ALLAH the Only Who Can Give You Healthy Life  Overcome Behavioural Disorder With Worship</a:t>
            </a:r>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35</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4348" y="2000240"/>
            <a:ext cx="7992888" cy="2857520"/>
          </a:xfrm>
          <a:blipFill>
            <a:blip r:embed="rId3" cstate="print"/>
            <a:tile tx="0" ty="0" sx="100000" sy="100000" flip="none" algn="tl"/>
          </a:blipFill>
        </p:spPr>
        <p:txBody>
          <a:bodyPr>
            <a:normAutofit/>
          </a:bodyPr>
          <a:lstStyle/>
          <a:p>
            <a:pPr algn="ctr"/>
            <a:r>
              <a:rPr lang="en-US" sz="4400" dirty="0" smtClean="0">
                <a:solidFill>
                  <a:schemeClr val="bg1"/>
                </a:solidFill>
              </a:rPr>
              <a:t>HB Barriers </a:t>
            </a:r>
            <a:br>
              <a:rPr lang="en-US" sz="4400" dirty="0" smtClean="0">
                <a:solidFill>
                  <a:schemeClr val="bg1"/>
                </a:solidFill>
              </a:rPr>
            </a:br>
            <a:r>
              <a:rPr lang="en-US" sz="4400" dirty="0" smtClean="0">
                <a:solidFill>
                  <a:schemeClr val="bg1"/>
                </a:solidFill>
              </a:rPr>
              <a:t>&amp; </a:t>
            </a:r>
            <a:br>
              <a:rPr lang="en-US" sz="4400" dirty="0" smtClean="0">
                <a:solidFill>
                  <a:schemeClr val="bg1"/>
                </a:solidFill>
              </a:rPr>
            </a:br>
            <a:r>
              <a:rPr lang="en-US" sz="4400" dirty="0" smtClean="0">
                <a:solidFill>
                  <a:schemeClr val="bg1"/>
                </a:solidFill>
              </a:rPr>
              <a:t>Human Relationship System in Islam  </a:t>
            </a:r>
            <a:endParaRPr lang="ar-SA" sz="4400" dirty="0">
              <a:solidFill>
                <a:schemeClr val="bg1"/>
              </a:solidFill>
            </a:endParaRPr>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4" name="عنصر نائب لرقم الشريحة 3"/>
          <p:cNvSpPr>
            <a:spLocks noGrp="1"/>
          </p:cNvSpPr>
          <p:nvPr>
            <p:ph type="sldNum" sz="quarter" idx="12"/>
          </p:nvPr>
        </p:nvSpPr>
        <p:spPr/>
        <p:txBody>
          <a:bodyPr/>
          <a:lstStyle/>
          <a:p>
            <a:fld id="{042AED99-7FB4-404E-8A97-64753DCE42EC}" type="slidenum">
              <a:rPr kumimoji="0" lang="en-US" smtClean="0"/>
              <a:pPr/>
              <a:t>36</a:t>
            </a:fld>
            <a:endParaRPr kumimoji="0" lang="en-US"/>
          </a:p>
        </p:txBody>
      </p:sp>
      <p:sp>
        <p:nvSpPr>
          <p:cNvPr id="5" name="عنصر نائب للتذييل 4"/>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idx="1"/>
          </p:nvPr>
        </p:nvSpPr>
        <p:spPr>
          <a:xfrm>
            <a:off x="685800" y="4772025"/>
            <a:ext cx="7772400" cy="673199"/>
          </a:xfrm>
          <a:solidFill>
            <a:srgbClr val="008000"/>
          </a:solidFill>
          <a:effectLst>
            <a:prstShdw prst="shdw17" dist="17961" dir="2700000">
              <a:srgbClr val="004D00"/>
            </a:prstShdw>
          </a:effectLst>
        </p:spPr>
        <p:txBody>
          <a:bodyPr>
            <a:normAutofit lnSpcReduction="10000"/>
          </a:bodyPr>
          <a:lstStyle/>
          <a:p>
            <a:pPr algn="ctr" eaLnBrk="1" hangingPunct="1">
              <a:lnSpc>
                <a:spcPct val="90000"/>
              </a:lnSpc>
              <a:buFontTx/>
              <a:buNone/>
            </a:pPr>
            <a:r>
              <a:rPr lang="en-US" sz="4400" b="1" i="1" dirty="0" smtClean="0">
                <a:solidFill>
                  <a:schemeClr val="bg1"/>
                </a:solidFill>
              </a:rPr>
              <a:t>Where there is a will; way !</a:t>
            </a:r>
          </a:p>
        </p:txBody>
      </p:sp>
      <p:sp>
        <p:nvSpPr>
          <p:cNvPr id="20483" name="AutoShape 3"/>
          <p:cNvSpPr>
            <a:spLocks noChangeArrowheads="1"/>
          </p:cNvSpPr>
          <p:nvPr/>
        </p:nvSpPr>
        <p:spPr bwMode="auto">
          <a:xfrm>
            <a:off x="971600" y="809625"/>
            <a:ext cx="7056784" cy="603151"/>
          </a:xfrm>
          <a:prstGeom prst="roundRect">
            <a:avLst>
              <a:gd name="adj" fmla="val 16667"/>
            </a:avLst>
          </a:prstGeom>
          <a:solidFill>
            <a:srgbClr val="0000FF">
              <a:alpha val="94901"/>
            </a:srgbClr>
          </a:solidFill>
          <a:ln w="9525">
            <a:round/>
            <a:headEnd/>
            <a:tailEnd/>
          </a:ln>
          <a:scene3d>
            <a:camera prst="legacyObliqueBottom"/>
            <a:lightRig rig="legacyFlat3" dir="b"/>
          </a:scene3d>
          <a:sp3d extrusionH="430200" prstMaterial="legacyMatte">
            <a:bevelT w="13500" h="13500" prst="angle"/>
            <a:bevelB w="13500" h="13500" prst="angle"/>
            <a:extrusionClr>
              <a:srgbClr val="6600CC"/>
            </a:extrusionClr>
          </a:sp3d>
        </p:spPr>
        <p:txBody>
          <a:bodyPr wrap="none" anchor="ctr">
            <a:flatTx/>
          </a:bodyPr>
          <a:lstStyle/>
          <a:p>
            <a:pPr algn="ctr" rtl="0">
              <a:buFontTx/>
              <a:buNone/>
            </a:pPr>
            <a:r>
              <a:rPr lang="en-US" sz="2800" i="1" dirty="0" smtClean="0">
                <a:solidFill>
                  <a:schemeClr val="bg1"/>
                </a:solidFill>
              </a:rPr>
              <a:t>behavioral Obstacles (barriers)</a:t>
            </a:r>
            <a:endParaRPr lang="en-US" sz="2800" i="1" dirty="0">
              <a:solidFill>
                <a:schemeClr val="bg1"/>
              </a:solidFill>
            </a:endParaRPr>
          </a:p>
        </p:txBody>
      </p:sp>
      <p:sp>
        <p:nvSpPr>
          <p:cNvPr id="20484" name="AutoShape 4"/>
          <p:cNvSpPr>
            <a:spLocks noChangeArrowheads="1"/>
          </p:cNvSpPr>
          <p:nvPr/>
        </p:nvSpPr>
        <p:spPr bwMode="auto">
          <a:xfrm>
            <a:off x="3429000" y="2667000"/>
            <a:ext cx="2286000" cy="914400"/>
          </a:xfrm>
          <a:prstGeom prst="roundRect">
            <a:avLst>
              <a:gd name="adj" fmla="val 16667"/>
            </a:avLst>
          </a:prstGeom>
          <a:solidFill>
            <a:srgbClr val="0000FF">
              <a:alpha val="94901"/>
            </a:srgbClr>
          </a:solidFill>
          <a:ln w="9525">
            <a:round/>
            <a:headEnd/>
            <a:tailEnd/>
          </a:ln>
          <a:scene3d>
            <a:camera prst="legacyObliqueBottom"/>
            <a:lightRig rig="legacyFlat3" dir="b"/>
          </a:scene3d>
          <a:sp3d extrusionH="430200" prstMaterial="legacyMatte">
            <a:bevelT w="13500" h="13500" prst="angle"/>
            <a:bevelB w="13500" h="13500" prst="angle"/>
            <a:extrusionClr>
              <a:srgbClr val="6600CC"/>
            </a:extrusionClr>
          </a:sp3d>
        </p:spPr>
        <p:txBody>
          <a:bodyPr wrap="none" anchor="ctr">
            <a:flatTx/>
          </a:bodyPr>
          <a:lstStyle/>
          <a:p>
            <a:pPr algn="ctr" rtl="0">
              <a:buFontTx/>
              <a:buNone/>
            </a:pPr>
            <a:r>
              <a:rPr lang="en-US" sz="2400" b="1" i="1">
                <a:solidFill>
                  <a:schemeClr val="bg1"/>
                </a:solidFill>
              </a:rPr>
              <a:t>Nafs</a:t>
            </a:r>
          </a:p>
        </p:txBody>
      </p:sp>
      <p:sp>
        <p:nvSpPr>
          <p:cNvPr id="20485" name="AutoShape 5"/>
          <p:cNvSpPr>
            <a:spLocks noChangeArrowheads="1"/>
          </p:cNvSpPr>
          <p:nvPr/>
        </p:nvSpPr>
        <p:spPr bwMode="auto">
          <a:xfrm>
            <a:off x="6172200" y="2667000"/>
            <a:ext cx="2286000" cy="914400"/>
          </a:xfrm>
          <a:prstGeom prst="roundRect">
            <a:avLst>
              <a:gd name="adj" fmla="val 16667"/>
            </a:avLst>
          </a:prstGeom>
          <a:solidFill>
            <a:srgbClr val="0000FF">
              <a:alpha val="94901"/>
            </a:srgbClr>
          </a:solidFill>
          <a:ln w="9525">
            <a:round/>
            <a:headEnd/>
            <a:tailEnd/>
          </a:ln>
          <a:scene3d>
            <a:camera prst="legacyObliqueBottom"/>
            <a:lightRig rig="legacyFlat3" dir="b"/>
          </a:scene3d>
          <a:sp3d extrusionH="430200" prstMaterial="legacyMatte">
            <a:bevelT w="13500" h="13500" prst="angle"/>
            <a:bevelB w="13500" h="13500" prst="angle"/>
            <a:extrusionClr>
              <a:srgbClr val="6600CC"/>
            </a:extrusionClr>
          </a:sp3d>
        </p:spPr>
        <p:txBody>
          <a:bodyPr wrap="none" anchor="ctr">
            <a:flatTx/>
          </a:bodyPr>
          <a:lstStyle/>
          <a:p>
            <a:pPr algn="ctr" rtl="0">
              <a:buFontTx/>
              <a:buNone/>
            </a:pPr>
            <a:r>
              <a:rPr lang="en-US" sz="2000" b="1" i="1" dirty="0">
                <a:solidFill>
                  <a:schemeClr val="bg1"/>
                </a:solidFill>
              </a:rPr>
              <a:t>Others</a:t>
            </a:r>
          </a:p>
        </p:txBody>
      </p:sp>
      <p:grpSp>
        <p:nvGrpSpPr>
          <p:cNvPr id="2" name="Group 6"/>
          <p:cNvGrpSpPr>
            <a:grpSpLocks/>
          </p:cNvGrpSpPr>
          <p:nvPr/>
        </p:nvGrpSpPr>
        <p:grpSpPr bwMode="auto">
          <a:xfrm>
            <a:off x="1752600" y="1484784"/>
            <a:ext cx="5638800" cy="1182216"/>
            <a:chOff x="1104" y="1044"/>
            <a:chExt cx="3552" cy="540"/>
          </a:xfrm>
        </p:grpSpPr>
        <p:sp>
          <p:nvSpPr>
            <p:cNvPr id="20489" name="Line 7"/>
            <p:cNvSpPr>
              <a:spLocks noChangeShapeType="1"/>
            </p:cNvSpPr>
            <p:nvPr/>
          </p:nvSpPr>
          <p:spPr bwMode="auto">
            <a:xfrm>
              <a:off x="1104" y="1296"/>
              <a:ext cx="3552" cy="0"/>
            </a:xfrm>
            <a:prstGeom prst="line">
              <a:avLst/>
            </a:prstGeom>
            <a:noFill/>
            <a:ln w="38100">
              <a:solidFill>
                <a:srgbClr val="79551B"/>
              </a:solidFill>
              <a:round/>
              <a:headEnd/>
              <a:tailEnd/>
            </a:ln>
          </p:spPr>
          <p:txBody>
            <a:bodyPr wrap="none" anchor="ctr"/>
            <a:lstStyle/>
            <a:p>
              <a:endParaRPr lang="ar-SA"/>
            </a:p>
          </p:txBody>
        </p:sp>
        <p:sp>
          <p:nvSpPr>
            <p:cNvPr id="20490" name="Line 8"/>
            <p:cNvSpPr>
              <a:spLocks noChangeShapeType="1"/>
            </p:cNvSpPr>
            <p:nvPr/>
          </p:nvSpPr>
          <p:spPr bwMode="auto">
            <a:xfrm flipV="1">
              <a:off x="2880" y="1044"/>
              <a:ext cx="0" cy="528"/>
            </a:xfrm>
            <a:prstGeom prst="line">
              <a:avLst/>
            </a:prstGeom>
            <a:noFill/>
            <a:ln w="38100">
              <a:solidFill>
                <a:srgbClr val="79551B"/>
              </a:solidFill>
              <a:round/>
              <a:headEnd/>
              <a:tailEnd/>
            </a:ln>
          </p:spPr>
          <p:txBody>
            <a:bodyPr wrap="none" anchor="ctr"/>
            <a:lstStyle/>
            <a:p>
              <a:endParaRPr lang="ar-SA"/>
            </a:p>
          </p:txBody>
        </p:sp>
        <p:sp>
          <p:nvSpPr>
            <p:cNvPr id="20491" name="Line 9"/>
            <p:cNvSpPr>
              <a:spLocks noChangeShapeType="1"/>
            </p:cNvSpPr>
            <p:nvPr/>
          </p:nvSpPr>
          <p:spPr bwMode="auto">
            <a:xfrm flipV="1">
              <a:off x="1104" y="1296"/>
              <a:ext cx="0" cy="288"/>
            </a:xfrm>
            <a:prstGeom prst="line">
              <a:avLst/>
            </a:prstGeom>
            <a:noFill/>
            <a:ln w="38100">
              <a:solidFill>
                <a:srgbClr val="79551B"/>
              </a:solidFill>
              <a:round/>
              <a:headEnd/>
              <a:tailEnd/>
            </a:ln>
          </p:spPr>
          <p:txBody>
            <a:bodyPr wrap="none" anchor="ctr"/>
            <a:lstStyle/>
            <a:p>
              <a:endParaRPr lang="ar-SA"/>
            </a:p>
          </p:txBody>
        </p:sp>
        <p:sp>
          <p:nvSpPr>
            <p:cNvPr id="20492" name="Line 10"/>
            <p:cNvSpPr>
              <a:spLocks noChangeShapeType="1"/>
            </p:cNvSpPr>
            <p:nvPr/>
          </p:nvSpPr>
          <p:spPr bwMode="auto">
            <a:xfrm flipV="1">
              <a:off x="4656" y="1296"/>
              <a:ext cx="0" cy="288"/>
            </a:xfrm>
            <a:prstGeom prst="line">
              <a:avLst/>
            </a:prstGeom>
            <a:noFill/>
            <a:ln w="38100">
              <a:solidFill>
                <a:srgbClr val="79551B"/>
              </a:solidFill>
              <a:round/>
              <a:headEnd/>
              <a:tailEnd/>
            </a:ln>
          </p:spPr>
          <p:txBody>
            <a:bodyPr wrap="none" anchor="ctr"/>
            <a:lstStyle/>
            <a:p>
              <a:endParaRPr lang="ar-SA"/>
            </a:p>
          </p:txBody>
        </p:sp>
      </p:grpSp>
      <p:sp>
        <p:nvSpPr>
          <p:cNvPr id="362507" name="Rectangle 11"/>
          <p:cNvSpPr>
            <a:spLocks noChangeArrowheads="1"/>
          </p:cNvSpPr>
          <p:nvPr/>
        </p:nvSpPr>
        <p:spPr bwMode="auto">
          <a:xfrm>
            <a:off x="3733800" y="3962400"/>
            <a:ext cx="2133600" cy="685800"/>
          </a:xfrm>
          <a:prstGeom prst="rect">
            <a:avLst/>
          </a:prstGeom>
          <a:solidFill>
            <a:srgbClr val="008000"/>
          </a:solidFill>
          <a:ln w="9525">
            <a:noFill/>
            <a:miter lim="800000"/>
            <a:headEnd/>
            <a:tailEnd/>
          </a:ln>
          <a:effectLst>
            <a:prstShdw prst="shdw17" dist="17961" dir="2700000">
              <a:srgbClr val="004D00"/>
            </a:prstShdw>
          </a:effectLst>
        </p:spPr>
        <p:txBody>
          <a:bodyPr/>
          <a:lstStyle/>
          <a:p>
            <a:pPr marL="342900" indent="-342900" algn="ctr" rtl="0">
              <a:lnSpc>
                <a:spcPct val="90000"/>
              </a:lnSpc>
              <a:spcBef>
                <a:spcPct val="20000"/>
              </a:spcBef>
              <a:buFontTx/>
              <a:buNone/>
            </a:pPr>
            <a:r>
              <a:rPr lang="en-US" sz="3200" b="1" i="1">
                <a:solidFill>
                  <a:schemeClr val="bg1"/>
                </a:solidFill>
                <a:latin typeface="Arial" pitchFamily="34" charset="0"/>
              </a:rPr>
              <a:t>But …</a:t>
            </a:r>
          </a:p>
        </p:txBody>
      </p:sp>
      <p:sp>
        <p:nvSpPr>
          <p:cNvPr id="20488" name="AutoShape 12"/>
          <p:cNvSpPr>
            <a:spLocks noChangeArrowheads="1"/>
          </p:cNvSpPr>
          <p:nvPr/>
        </p:nvSpPr>
        <p:spPr bwMode="auto">
          <a:xfrm>
            <a:off x="762000" y="2667000"/>
            <a:ext cx="2286000" cy="914400"/>
          </a:xfrm>
          <a:prstGeom prst="roundRect">
            <a:avLst>
              <a:gd name="adj" fmla="val 16667"/>
            </a:avLst>
          </a:prstGeom>
          <a:solidFill>
            <a:srgbClr val="0000FF">
              <a:alpha val="94901"/>
            </a:srgbClr>
          </a:solidFill>
          <a:ln w="9525">
            <a:round/>
            <a:headEnd/>
            <a:tailEnd/>
          </a:ln>
          <a:scene3d>
            <a:camera prst="legacyObliqueBottom"/>
            <a:lightRig rig="legacyFlat3" dir="b"/>
          </a:scene3d>
          <a:sp3d extrusionH="430200" prstMaterial="legacyMatte">
            <a:bevelT w="13500" h="13500" prst="angle"/>
            <a:bevelB w="13500" h="13500" prst="angle"/>
            <a:extrusionClr>
              <a:srgbClr val="6600CC"/>
            </a:extrusionClr>
          </a:sp3d>
        </p:spPr>
        <p:txBody>
          <a:bodyPr wrap="none" anchor="ctr">
            <a:flatTx/>
          </a:bodyPr>
          <a:lstStyle/>
          <a:p>
            <a:pPr algn="ctr" rtl="0">
              <a:buFontTx/>
              <a:buNone/>
            </a:pPr>
            <a:r>
              <a:rPr lang="en-US" sz="2000" b="1" i="1">
                <a:solidFill>
                  <a:schemeClr val="bg1"/>
                </a:solidFill>
              </a:rPr>
              <a:t>Satan</a:t>
            </a:r>
          </a:p>
        </p:txBody>
      </p:sp>
      <p:sp>
        <p:nvSpPr>
          <p:cNvPr id="13" name="عنصر نائب للتاريخ 12"/>
          <p:cNvSpPr>
            <a:spLocks noGrp="1"/>
          </p:cNvSpPr>
          <p:nvPr>
            <p:ph type="dt" sz="half" idx="10"/>
          </p:nvPr>
        </p:nvSpPr>
        <p:spPr/>
        <p:txBody>
          <a:bodyPr/>
          <a:lstStyle/>
          <a:p>
            <a:r>
              <a:rPr lang="ar-SA" smtClean="0"/>
              <a:t>E Johali</a:t>
            </a:r>
            <a:endParaRPr lang="en-US"/>
          </a:p>
        </p:txBody>
      </p:sp>
      <p:sp>
        <p:nvSpPr>
          <p:cNvPr id="14" name="عنصر نائب لرقم الشريحة 13"/>
          <p:cNvSpPr>
            <a:spLocks noGrp="1"/>
          </p:cNvSpPr>
          <p:nvPr>
            <p:ph type="sldNum" sz="quarter" idx="12"/>
          </p:nvPr>
        </p:nvSpPr>
        <p:spPr/>
        <p:txBody>
          <a:bodyPr/>
          <a:lstStyle/>
          <a:p>
            <a:fld id="{042AED99-7FB4-404E-8A97-64753DCE42EC}" type="slidenum">
              <a:rPr kumimoji="0" lang="en-US" smtClean="0"/>
              <a:pPr/>
              <a:t>37</a:t>
            </a:fld>
            <a:endParaRPr kumimoji="0" lang="en-US"/>
          </a:p>
        </p:txBody>
      </p:sp>
      <p:sp>
        <p:nvSpPr>
          <p:cNvPr id="15" name="عنصر نائب للتذييل 14"/>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62507"/>
                                        </p:tgtEl>
                                        <p:attrNameLst>
                                          <p:attrName>style.visibility</p:attrName>
                                        </p:attrNameLst>
                                      </p:cBhvr>
                                      <p:to>
                                        <p:strVal val="visible"/>
                                      </p:to>
                                    </p:set>
                                    <p:anim calcmode="lin" valueType="num">
                                      <p:cBhvr>
                                        <p:cTn id="7" dur="500" fill="hold"/>
                                        <p:tgtEl>
                                          <p:spTgt spid="362507"/>
                                        </p:tgtEl>
                                        <p:attrNameLst>
                                          <p:attrName>ppt_w</p:attrName>
                                        </p:attrNameLst>
                                      </p:cBhvr>
                                      <p:tavLst>
                                        <p:tav tm="0">
                                          <p:val>
                                            <p:fltVal val="0"/>
                                          </p:val>
                                        </p:tav>
                                        <p:tav tm="100000">
                                          <p:val>
                                            <p:strVal val="#ppt_w"/>
                                          </p:val>
                                        </p:tav>
                                      </p:tavLst>
                                    </p:anim>
                                    <p:anim calcmode="lin" valueType="num">
                                      <p:cBhvr>
                                        <p:cTn id="8" dur="500" fill="hold"/>
                                        <p:tgtEl>
                                          <p:spTgt spid="362507"/>
                                        </p:tgtEl>
                                        <p:attrNameLst>
                                          <p:attrName>ppt_h</p:attrName>
                                        </p:attrNameLst>
                                      </p:cBhvr>
                                      <p:tavLst>
                                        <p:tav tm="0">
                                          <p:val>
                                            <p:fltVal val="0"/>
                                          </p:val>
                                        </p:tav>
                                        <p:tav tm="100000">
                                          <p:val>
                                            <p:strVal val="#ppt_h"/>
                                          </p:val>
                                        </p:tav>
                                      </p:tavLst>
                                    </p:anim>
                                    <p:animEffect transition="in" filter="fade">
                                      <p:cBhvr>
                                        <p:cTn id="9" dur="500"/>
                                        <p:tgtEl>
                                          <p:spTgt spid="362507"/>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62498">
                                            <p:bg/>
                                          </p:spTgt>
                                        </p:tgtEl>
                                        <p:attrNameLst>
                                          <p:attrName>style.visibility</p:attrName>
                                        </p:attrNameLst>
                                      </p:cBhvr>
                                      <p:to>
                                        <p:strVal val="visible"/>
                                      </p:to>
                                    </p:set>
                                    <p:anim calcmode="discrete" valueType="clr">
                                      <p:cBhvr override="childStyle">
                                        <p:cTn id="14" dur="80"/>
                                        <p:tgtEl>
                                          <p:spTgt spid="362498">
                                            <p:bg/>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62498">
                                            <p:bg/>
                                          </p:spTgt>
                                        </p:tgtEl>
                                        <p:attrNameLst>
                                          <p:attrName>fillcolor</p:attrName>
                                        </p:attrNameLst>
                                      </p:cBhvr>
                                      <p:tavLst>
                                        <p:tav tm="0">
                                          <p:val>
                                            <p:clrVal>
                                              <a:schemeClr val="accent2"/>
                                            </p:clrVal>
                                          </p:val>
                                        </p:tav>
                                        <p:tav tm="50000">
                                          <p:val>
                                            <p:clrVal>
                                              <a:schemeClr val="hlink"/>
                                            </p:clrVal>
                                          </p:val>
                                        </p:tav>
                                      </p:tavLst>
                                    </p:anim>
                                    <p:set>
                                      <p:cBhvr>
                                        <p:cTn id="16" dur="80"/>
                                        <p:tgtEl>
                                          <p:spTgt spid="362498">
                                            <p:bg/>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362498">
                                            <p:txEl>
                                              <p:pRg st="0" end="0"/>
                                            </p:txEl>
                                          </p:spTgt>
                                        </p:tgtEl>
                                        <p:attrNameLst>
                                          <p:attrName>style.visibility</p:attrName>
                                        </p:attrNameLst>
                                      </p:cBhvr>
                                      <p:to>
                                        <p:strVal val="visible"/>
                                      </p:to>
                                    </p:set>
                                    <p:anim calcmode="discrete" valueType="clr">
                                      <p:cBhvr override="childStyle">
                                        <p:cTn id="21" dur="80"/>
                                        <p:tgtEl>
                                          <p:spTgt spid="36249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62498">
                                            <p:txEl>
                                              <p:pRg st="0" end="0"/>
                                            </p:txEl>
                                          </p:spTgt>
                                        </p:tgtEl>
                                        <p:attrNameLst>
                                          <p:attrName>fillcolor</p:attrName>
                                        </p:attrNameLst>
                                      </p:cBhvr>
                                      <p:tavLst>
                                        <p:tav tm="0">
                                          <p:val>
                                            <p:clrVal>
                                              <a:schemeClr val="accent2"/>
                                            </p:clrVal>
                                          </p:val>
                                        </p:tav>
                                        <p:tav tm="50000">
                                          <p:val>
                                            <p:clrVal>
                                              <a:schemeClr val="hlink"/>
                                            </p:clrVal>
                                          </p:val>
                                        </p:tav>
                                      </p:tavLst>
                                    </p:anim>
                                    <p:set>
                                      <p:cBhvr>
                                        <p:cTn id="23" dur="80"/>
                                        <p:tgtEl>
                                          <p:spTgt spid="362498">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498" grpId="0" build="p" animBg="1"/>
      <p:bldP spid="36250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857224" y="2428868"/>
            <a:ext cx="6991350" cy="2286016"/>
          </a:xfrm>
          <a:blipFill>
            <a:blip r:embed="rId2"/>
            <a:tile tx="0" ty="0" sx="100000" sy="100000" flip="none" algn="tl"/>
          </a:blipFill>
        </p:spPr>
        <p:txBody>
          <a:bodyPr>
            <a:normAutofit/>
          </a:bodyPr>
          <a:lstStyle/>
          <a:p>
            <a:pPr algn="ctr" eaLnBrk="1" hangingPunct="1"/>
            <a:r>
              <a:rPr lang="en-US" sz="4000" dirty="0" smtClean="0">
                <a:solidFill>
                  <a:schemeClr val="tx1"/>
                </a:solidFill>
                <a:latin typeface="Impact" pitchFamily="34" charset="0"/>
              </a:rPr>
              <a:t>DEALING SYSTEM </a:t>
            </a:r>
            <a:br>
              <a:rPr lang="en-US" sz="4000" dirty="0" smtClean="0">
                <a:solidFill>
                  <a:schemeClr val="tx1"/>
                </a:solidFill>
                <a:latin typeface="Impact" pitchFamily="34" charset="0"/>
              </a:rPr>
            </a:br>
            <a:r>
              <a:rPr lang="en-US" sz="3600" dirty="0" smtClean="0">
                <a:solidFill>
                  <a:schemeClr val="tx1"/>
                </a:solidFill>
                <a:latin typeface="Impact" pitchFamily="34" charset="0"/>
              </a:rPr>
              <a:t>Cultural-Social  Relation System  </a:t>
            </a:r>
            <a:br>
              <a:rPr lang="en-US" sz="3600" dirty="0" smtClean="0">
                <a:solidFill>
                  <a:schemeClr val="tx1"/>
                </a:solidFill>
                <a:latin typeface="Impact" pitchFamily="34" charset="0"/>
              </a:rPr>
            </a:br>
            <a:r>
              <a:rPr lang="en-US" sz="2800" dirty="0" smtClean="0">
                <a:solidFill>
                  <a:schemeClr val="tx1"/>
                </a:solidFill>
                <a:latin typeface="Impact" pitchFamily="34" charset="0"/>
              </a:rPr>
              <a:t>the</a:t>
            </a:r>
            <a:r>
              <a:rPr lang="en-US" sz="3600" dirty="0" smtClean="0">
                <a:solidFill>
                  <a:schemeClr val="tx1"/>
                </a:solidFill>
                <a:latin typeface="Impact" pitchFamily="34" charset="0"/>
              </a:rPr>
              <a:t> CSRS</a:t>
            </a:r>
            <a:br>
              <a:rPr lang="en-US" sz="3600" dirty="0" smtClean="0">
                <a:solidFill>
                  <a:schemeClr val="tx1"/>
                </a:solidFill>
                <a:latin typeface="Impact" pitchFamily="34" charset="0"/>
              </a:rPr>
            </a:br>
            <a:endParaRPr lang="en-US" sz="3600" dirty="0" smtClean="0">
              <a:solidFill>
                <a:schemeClr val="tx1"/>
              </a:solidFill>
              <a:latin typeface="Impact" pitchFamily="34" charset="0"/>
            </a:endParaRPr>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4" name="عنصر نائب لرقم الشريحة 3"/>
          <p:cNvSpPr>
            <a:spLocks noGrp="1"/>
          </p:cNvSpPr>
          <p:nvPr>
            <p:ph type="sldNum" sz="quarter" idx="12"/>
          </p:nvPr>
        </p:nvSpPr>
        <p:spPr/>
        <p:txBody>
          <a:bodyPr/>
          <a:lstStyle/>
          <a:p>
            <a:fld id="{042AED99-7FB4-404E-8A97-64753DCE42EC}" type="slidenum">
              <a:rPr kumimoji="0" lang="en-US" smtClean="0"/>
              <a:pPr/>
              <a:t>38</a:t>
            </a:fld>
            <a:endParaRPr kumimoji="0" lang="en-US"/>
          </a:p>
        </p:txBody>
      </p:sp>
      <p:sp>
        <p:nvSpPr>
          <p:cNvPr id="5" name="عنصر نائب للتذييل 4"/>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362200" y="2133600"/>
            <a:ext cx="4419600" cy="1520825"/>
            <a:chOff x="144" y="1440"/>
            <a:chExt cx="2784" cy="958"/>
          </a:xfrm>
        </p:grpSpPr>
        <p:sp>
          <p:nvSpPr>
            <p:cNvPr id="49162" name="Freeform 3"/>
            <p:cNvSpPr>
              <a:spLocks/>
            </p:cNvSpPr>
            <p:nvPr/>
          </p:nvSpPr>
          <p:spPr bwMode="auto">
            <a:xfrm>
              <a:off x="144" y="1440"/>
              <a:ext cx="2784" cy="958"/>
            </a:xfrm>
            <a:custGeom>
              <a:avLst/>
              <a:gdLst>
                <a:gd name="T0" fmla="*/ 324 w 324"/>
                <a:gd name="T1" fmla="*/ 0 h 958"/>
                <a:gd name="T2" fmla="*/ 324 w 324"/>
                <a:gd name="T3" fmla="*/ 8 h 958"/>
                <a:gd name="T4" fmla="*/ 315 w 324"/>
                <a:gd name="T5" fmla="*/ 15 h 958"/>
                <a:gd name="T6" fmla="*/ 315 w 324"/>
                <a:gd name="T7" fmla="*/ 23 h 958"/>
                <a:gd name="T8" fmla="*/ 307 w 324"/>
                <a:gd name="T9" fmla="*/ 31 h 958"/>
                <a:gd name="T10" fmla="*/ 307 w 324"/>
                <a:gd name="T11" fmla="*/ 46 h 958"/>
                <a:gd name="T12" fmla="*/ 298 w 324"/>
                <a:gd name="T13" fmla="*/ 46 h 958"/>
                <a:gd name="T14" fmla="*/ 290 w 324"/>
                <a:gd name="T15" fmla="*/ 53 h 958"/>
                <a:gd name="T16" fmla="*/ 281 w 324"/>
                <a:gd name="T17" fmla="*/ 69 h 958"/>
                <a:gd name="T18" fmla="*/ 273 w 324"/>
                <a:gd name="T19" fmla="*/ 69 h 958"/>
                <a:gd name="T20" fmla="*/ 273 w 324"/>
                <a:gd name="T21" fmla="*/ 76 h 958"/>
                <a:gd name="T22" fmla="*/ 255 w 324"/>
                <a:gd name="T23" fmla="*/ 91 h 958"/>
                <a:gd name="T24" fmla="*/ 247 w 324"/>
                <a:gd name="T25" fmla="*/ 99 h 958"/>
                <a:gd name="T26" fmla="*/ 238 w 324"/>
                <a:gd name="T27" fmla="*/ 99 h 958"/>
                <a:gd name="T28" fmla="*/ 221 w 324"/>
                <a:gd name="T29" fmla="*/ 114 h 958"/>
                <a:gd name="T30" fmla="*/ 213 w 324"/>
                <a:gd name="T31" fmla="*/ 122 h 958"/>
                <a:gd name="T32" fmla="*/ 204 w 324"/>
                <a:gd name="T33" fmla="*/ 122 h 958"/>
                <a:gd name="T34" fmla="*/ 179 w 324"/>
                <a:gd name="T35" fmla="*/ 137 h 958"/>
                <a:gd name="T36" fmla="*/ 170 w 324"/>
                <a:gd name="T37" fmla="*/ 145 h 958"/>
                <a:gd name="T38" fmla="*/ 153 w 324"/>
                <a:gd name="T39" fmla="*/ 145 h 958"/>
                <a:gd name="T40" fmla="*/ 128 w 324"/>
                <a:gd name="T41" fmla="*/ 160 h 958"/>
                <a:gd name="T42" fmla="*/ 119 w 324"/>
                <a:gd name="T43" fmla="*/ 167 h 958"/>
                <a:gd name="T44" fmla="*/ 102 w 324"/>
                <a:gd name="T45" fmla="*/ 167 h 958"/>
                <a:gd name="T46" fmla="*/ 76 w 324"/>
                <a:gd name="T47" fmla="*/ 183 h 958"/>
                <a:gd name="T48" fmla="*/ 59 w 324"/>
                <a:gd name="T49" fmla="*/ 183 h 958"/>
                <a:gd name="T50" fmla="*/ 42 w 324"/>
                <a:gd name="T51" fmla="*/ 190 h 958"/>
                <a:gd name="T52" fmla="*/ 17 w 324"/>
                <a:gd name="T53" fmla="*/ 198 h 958"/>
                <a:gd name="T54" fmla="*/ 0 w 324"/>
                <a:gd name="T55" fmla="*/ 205 h 958"/>
                <a:gd name="T56" fmla="*/ 0 w 324"/>
                <a:gd name="T57" fmla="*/ 958 h 958"/>
                <a:gd name="T58" fmla="*/ 17 w 324"/>
                <a:gd name="T59" fmla="*/ 950 h 958"/>
                <a:gd name="T60" fmla="*/ 42 w 324"/>
                <a:gd name="T61" fmla="*/ 943 h 958"/>
                <a:gd name="T62" fmla="*/ 59 w 324"/>
                <a:gd name="T63" fmla="*/ 935 h 958"/>
                <a:gd name="T64" fmla="*/ 76 w 324"/>
                <a:gd name="T65" fmla="*/ 935 h 958"/>
                <a:gd name="T66" fmla="*/ 102 w 324"/>
                <a:gd name="T67" fmla="*/ 920 h 958"/>
                <a:gd name="T68" fmla="*/ 119 w 324"/>
                <a:gd name="T69" fmla="*/ 920 h 958"/>
                <a:gd name="T70" fmla="*/ 128 w 324"/>
                <a:gd name="T71" fmla="*/ 912 h 958"/>
                <a:gd name="T72" fmla="*/ 153 w 324"/>
                <a:gd name="T73" fmla="*/ 897 h 958"/>
                <a:gd name="T74" fmla="*/ 170 w 324"/>
                <a:gd name="T75" fmla="*/ 897 h 958"/>
                <a:gd name="T76" fmla="*/ 179 w 324"/>
                <a:gd name="T77" fmla="*/ 890 h 958"/>
                <a:gd name="T78" fmla="*/ 204 w 324"/>
                <a:gd name="T79" fmla="*/ 874 h 958"/>
                <a:gd name="T80" fmla="*/ 213 w 324"/>
                <a:gd name="T81" fmla="*/ 874 h 958"/>
                <a:gd name="T82" fmla="*/ 221 w 324"/>
                <a:gd name="T83" fmla="*/ 867 h 958"/>
                <a:gd name="T84" fmla="*/ 238 w 324"/>
                <a:gd name="T85" fmla="*/ 852 h 958"/>
                <a:gd name="T86" fmla="*/ 247 w 324"/>
                <a:gd name="T87" fmla="*/ 852 h 958"/>
                <a:gd name="T88" fmla="*/ 255 w 324"/>
                <a:gd name="T89" fmla="*/ 844 h 958"/>
                <a:gd name="T90" fmla="*/ 273 w 324"/>
                <a:gd name="T91" fmla="*/ 829 h 958"/>
                <a:gd name="T92" fmla="*/ 273 w 324"/>
                <a:gd name="T93" fmla="*/ 821 h 958"/>
                <a:gd name="T94" fmla="*/ 281 w 324"/>
                <a:gd name="T95" fmla="*/ 821 h 958"/>
                <a:gd name="T96" fmla="*/ 290 w 324"/>
                <a:gd name="T97" fmla="*/ 806 h 958"/>
                <a:gd name="T98" fmla="*/ 298 w 324"/>
                <a:gd name="T99" fmla="*/ 798 h 958"/>
                <a:gd name="T100" fmla="*/ 307 w 324"/>
                <a:gd name="T101" fmla="*/ 798 h 958"/>
                <a:gd name="T102" fmla="*/ 307 w 324"/>
                <a:gd name="T103" fmla="*/ 783 h 958"/>
                <a:gd name="T104" fmla="*/ 315 w 324"/>
                <a:gd name="T105" fmla="*/ 776 h 958"/>
                <a:gd name="T106" fmla="*/ 315 w 324"/>
                <a:gd name="T107" fmla="*/ 768 h 958"/>
                <a:gd name="T108" fmla="*/ 324 w 324"/>
                <a:gd name="T109" fmla="*/ 760 h 958"/>
                <a:gd name="T110" fmla="*/ 324 w 324"/>
                <a:gd name="T111" fmla="*/ 753 h 958"/>
                <a:gd name="T112" fmla="*/ 324 w 324"/>
                <a:gd name="T113" fmla="*/ 0 h 9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24"/>
                <a:gd name="T172" fmla="*/ 0 h 958"/>
                <a:gd name="T173" fmla="*/ 324 w 324"/>
                <a:gd name="T174" fmla="*/ 958 h 95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24" h="958">
                  <a:moveTo>
                    <a:pt x="324" y="0"/>
                  </a:moveTo>
                  <a:lnTo>
                    <a:pt x="324" y="8"/>
                  </a:lnTo>
                  <a:lnTo>
                    <a:pt x="315" y="15"/>
                  </a:lnTo>
                  <a:lnTo>
                    <a:pt x="315" y="23"/>
                  </a:lnTo>
                  <a:lnTo>
                    <a:pt x="307" y="31"/>
                  </a:lnTo>
                  <a:lnTo>
                    <a:pt x="307" y="46"/>
                  </a:lnTo>
                  <a:lnTo>
                    <a:pt x="298" y="46"/>
                  </a:lnTo>
                  <a:lnTo>
                    <a:pt x="290" y="53"/>
                  </a:lnTo>
                  <a:lnTo>
                    <a:pt x="281" y="69"/>
                  </a:lnTo>
                  <a:lnTo>
                    <a:pt x="273" y="69"/>
                  </a:lnTo>
                  <a:lnTo>
                    <a:pt x="273" y="76"/>
                  </a:lnTo>
                  <a:lnTo>
                    <a:pt x="255" y="91"/>
                  </a:lnTo>
                  <a:lnTo>
                    <a:pt x="247" y="99"/>
                  </a:lnTo>
                  <a:lnTo>
                    <a:pt x="238" y="99"/>
                  </a:lnTo>
                  <a:lnTo>
                    <a:pt x="221" y="114"/>
                  </a:lnTo>
                  <a:lnTo>
                    <a:pt x="213" y="122"/>
                  </a:lnTo>
                  <a:lnTo>
                    <a:pt x="204" y="122"/>
                  </a:lnTo>
                  <a:lnTo>
                    <a:pt x="179" y="137"/>
                  </a:lnTo>
                  <a:lnTo>
                    <a:pt x="170" y="145"/>
                  </a:lnTo>
                  <a:lnTo>
                    <a:pt x="153" y="145"/>
                  </a:lnTo>
                  <a:lnTo>
                    <a:pt x="128" y="160"/>
                  </a:lnTo>
                  <a:lnTo>
                    <a:pt x="119" y="167"/>
                  </a:lnTo>
                  <a:lnTo>
                    <a:pt x="102" y="167"/>
                  </a:lnTo>
                  <a:lnTo>
                    <a:pt x="76" y="183"/>
                  </a:lnTo>
                  <a:lnTo>
                    <a:pt x="59" y="183"/>
                  </a:lnTo>
                  <a:lnTo>
                    <a:pt x="42" y="190"/>
                  </a:lnTo>
                  <a:lnTo>
                    <a:pt x="17" y="198"/>
                  </a:lnTo>
                  <a:lnTo>
                    <a:pt x="0" y="205"/>
                  </a:lnTo>
                  <a:lnTo>
                    <a:pt x="0" y="958"/>
                  </a:lnTo>
                  <a:lnTo>
                    <a:pt x="17" y="950"/>
                  </a:lnTo>
                  <a:lnTo>
                    <a:pt x="42" y="943"/>
                  </a:lnTo>
                  <a:lnTo>
                    <a:pt x="59" y="935"/>
                  </a:lnTo>
                  <a:lnTo>
                    <a:pt x="76" y="935"/>
                  </a:lnTo>
                  <a:lnTo>
                    <a:pt x="102" y="920"/>
                  </a:lnTo>
                  <a:lnTo>
                    <a:pt x="119" y="920"/>
                  </a:lnTo>
                  <a:lnTo>
                    <a:pt x="128" y="912"/>
                  </a:lnTo>
                  <a:lnTo>
                    <a:pt x="153" y="897"/>
                  </a:lnTo>
                  <a:lnTo>
                    <a:pt x="170" y="897"/>
                  </a:lnTo>
                  <a:lnTo>
                    <a:pt x="179" y="890"/>
                  </a:lnTo>
                  <a:lnTo>
                    <a:pt x="204" y="874"/>
                  </a:lnTo>
                  <a:lnTo>
                    <a:pt x="213" y="874"/>
                  </a:lnTo>
                  <a:lnTo>
                    <a:pt x="221" y="867"/>
                  </a:lnTo>
                  <a:lnTo>
                    <a:pt x="238" y="852"/>
                  </a:lnTo>
                  <a:lnTo>
                    <a:pt x="247" y="852"/>
                  </a:lnTo>
                  <a:lnTo>
                    <a:pt x="255" y="844"/>
                  </a:lnTo>
                  <a:lnTo>
                    <a:pt x="273" y="829"/>
                  </a:lnTo>
                  <a:lnTo>
                    <a:pt x="273" y="821"/>
                  </a:lnTo>
                  <a:lnTo>
                    <a:pt x="281" y="821"/>
                  </a:lnTo>
                  <a:lnTo>
                    <a:pt x="290" y="806"/>
                  </a:lnTo>
                  <a:lnTo>
                    <a:pt x="298" y="798"/>
                  </a:lnTo>
                  <a:lnTo>
                    <a:pt x="307" y="798"/>
                  </a:lnTo>
                  <a:lnTo>
                    <a:pt x="307" y="783"/>
                  </a:lnTo>
                  <a:lnTo>
                    <a:pt x="315" y="776"/>
                  </a:lnTo>
                  <a:lnTo>
                    <a:pt x="315" y="768"/>
                  </a:lnTo>
                  <a:lnTo>
                    <a:pt x="324" y="760"/>
                  </a:lnTo>
                  <a:lnTo>
                    <a:pt x="324" y="753"/>
                  </a:lnTo>
                  <a:lnTo>
                    <a:pt x="324" y="0"/>
                  </a:lnTo>
                  <a:close/>
                </a:path>
              </a:pathLst>
            </a:custGeom>
            <a:solidFill>
              <a:srgbClr val="FFFF00"/>
            </a:solidFill>
            <a:ln w="14351">
              <a:solidFill>
                <a:srgbClr val="FF9900"/>
              </a:solidFill>
              <a:prstDash val="solid"/>
              <a:round/>
              <a:headEnd/>
              <a:tailEnd/>
            </a:ln>
            <a:effectLst>
              <a:prstShdw prst="shdw17" dist="17961" dir="13500000">
                <a:srgbClr val="995C00"/>
              </a:prstShdw>
            </a:effectLst>
          </p:spPr>
          <p:txBody>
            <a:bodyPr/>
            <a:lstStyle/>
            <a:p>
              <a:endParaRPr lang="ar-SA"/>
            </a:p>
          </p:txBody>
        </p:sp>
        <p:sp>
          <p:nvSpPr>
            <p:cNvPr id="49163" name="Text Box 4"/>
            <p:cNvSpPr txBox="1">
              <a:spLocks noChangeArrowheads="1"/>
            </p:cNvSpPr>
            <p:nvPr/>
          </p:nvSpPr>
          <p:spPr bwMode="auto">
            <a:xfrm rot="-238134">
              <a:off x="144" y="1747"/>
              <a:ext cx="2607" cy="394"/>
            </a:xfrm>
            <a:prstGeom prst="rect">
              <a:avLst/>
            </a:prstGeom>
            <a:noFill/>
            <a:ln w="9525">
              <a:noFill/>
              <a:miter lim="800000"/>
              <a:headEnd/>
              <a:tailEnd/>
            </a:ln>
          </p:spPr>
          <p:txBody>
            <a:bodyPr wrap="none">
              <a:spAutoFit/>
            </a:bodyPr>
            <a:lstStyle/>
            <a:p>
              <a:pPr algn="l" rtl="0">
                <a:buFontTx/>
                <a:buNone/>
              </a:pPr>
              <a:r>
                <a:rPr lang="en-US" sz="3500" b="1">
                  <a:solidFill>
                    <a:srgbClr val="FF3300"/>
                  </a:solidFill>
                  <a:latin typeface="Arial" pitchFamily="34" charset="0"/>
                </a:rPr>
                <a:t>1. Trustworthiness</a:t>
              </a:r>
            </a:p>
          </p:txBody>
        </p:sp>
      </p:grpSp>
      <p:grpSp>
        <p:nvGrpSpPr>
          <p:cNvPr id="3" name="Group 5"/>
          <p:cNvGrpSpPr>
            <a:grpSpLocks/>
          </p:cNvGrpSpPr>
          <p:nvPr/>
        </p:nvGrpSpPr>
        <p:grpSpPr bwMode="auto">
          <a:xfrm>
            <a:off x="2362200" y="3505200"/>
            <a:ext cx="4419600" cy="1520825"/>
            <a:chOff x="144" y="2304"/>
            <a:chExt cx="2784" cy="958"/>
          </a:xfrm>
        </p:grpSpPr>
        <p:sp>
          <p:nvSpPr>
            <p:cNvPr id="49160" name="Freeform 6"/>
            <p:cNvSpPr>
              <a:spLocks/>
            </p:cNvSpPr>
            <p:nvPr/>
          </p:nvSpPr>
          <p:spPr bwMode="auto">
            <a:xfrm>
              <a:off x="144" y="2304"/>
              <a:ext cx="2784" cy="958"/>
            </a:xfrm>
            <a:custGeom>
              <a:avLst/>
              <a:gdLst>
                <a:gd name="T0" fmla="*/ 324 w 324"/>
                <a:gd name="T1" fmla="*/ 0 h 958"/>
                <a:gd name="T2" fmla="*/ 324 w 324"/>
                <a:gd name="T3" fmla="*/ 8 h 958"/>
                <a:gd name="T4" fmla="*/ 315 w 324"/>
                <a:gd name="T5" fmla="*/ 15 h 958"/>
                <a:gd name="T6" fmla="*/ 315 w 324"/>
                <a:gd name="T7" fmla="*/ 23 h 958"/>
                <a:gd name="T8" fmla="*/ 307 w 324"/>
                <a:gd name="T9" fmla="*/ 31 h 958"/>
                <a:gd name="T10" fmla="*/ 307 w 324"/>
                <a:gd name="T11" fmla="*/ 46 h 958"/>
                <a:gd name="T12" fmla="*/ 298 w 324"/>
                <a:gd name="T13" fmla="*/ 46 h 958"/>
                <a:gd name="T14" fmla="*/ 290 w 324"/>
                <a:gd name="T15" fmla="*/ 53 h 958"/>
                <a:gd name="T16" fmla="*/ 281 w 324"/>
                <a:gd name="T17" fmla="*/ 69 h 958"/>
                <a:gd name="T18" fmla="*/ 273 w 324"/>
                <a:gd name="T19" fmla="*/ 69 h 958"/>
                <a:gd name="T20" fmla="*/ 273 w 324"/>
                <a:gd name="T21" fmla="*/ 76 h 958"/>
                <a:gd name="T22" fmla="*/ 255 w 324"/>
                <a:gd name="T23" fmla="*/ 91 h 958"/>
                <a:gd name="T24" fmla="*/ 247 w 324"/>
                <a:gd name="T25" fmla="*/ 99 h 958"/>
                <a:gd name="T26" fmla="*/ 238 w 324"/>
                <a:gd name="T27" fmla="*/ 99 h 958"/>
                <a:gd name="T28" fmla="*/ 221 w 324"/>
                <a:gd name="T29" fmla="*/ 114 h 958"/>
                <a:gd name="T30" fmla="*/ 213 w 324"/>
                <a:gd name="T31" fmla="*/ 122 h 958"/>
                <a:gd name="T32" fmla="*/ 204 w 324"/>
                <a:gd name="T33" fmla="*/ 122 h 958"/>
                <a:gd name="T34" fmla="*/ 179 w 324"/>
                <a:gd name="T35" fmla="*/ 137 h 958"/>
                <a:gd name="T36" fmla="*/ 170 w 324"/>
                <a:gd name="T37" fmla="*/ 145 h 958"/>
                <a:gd name="T38" fmla="*/ 153 w 324"/>
                <a:gd name="T39" fmla="*/ 145 h 958"/>
                <a:gd name="T40" fmla="*/ 128 w 324"/>
                <a:gd name="T41" fmla="*/ 160 h 958"/>
                <a:gd name="T42" fmla="*/ 119 w 324"/>
                <a:gd name="T43" fmla="*/ 167 h 958"/>
                <a:gd name="T44" fmla="*/ 102 w 324"/>
                <a:gd name="T45" fmla="*/ 167 h 958"/>
                <a:gd name="T46" fmla="*/ 76 w 324"/>
                <a:gd name="T47" fmla="*/ 183 h 958"/>
                <a:gd name="T48" fmla="*/ 59 w 324"/>
                <a:gd name="T49" fmla="*/ 183 h 958"/>
                <a:gd name="T50" fmla="*/ 42 w 324"/>
                <a:gd name="T51" fmla="*/ 190 h 958"/>
                <a:gd name="T52" fmla="*/ 17 w 324"/>
                <a:gd name="T53" fmla="*/ 198 h 958"/>
                <a:gd name="T54" fmla="*/ 0 w 324"/>
                <a:gd name="T55" fmla="*/ 205 h 958"/>
                <a:gd name="T56" fmla="*/ 0 w 324"/>
                <a:gd name="T57" fmla="*/ 958 h 958"/>
                <a:gd name="T58" fmla="*/ 17 w 324"/>
                <a:gd name="T59" fmla="*/ 950 h 958"/>
                <a:gd name="T60" fmla="*/ 42 w 324"/>
                <a:gd name="T61" fmla="*/ 943 h 958"/>
                <a:gd name="T62" fmla="*/ 59 w 324"/>
                <a:gd name="T63" fmla="*/ 935 h 958"/>
                <a:gd name="T64" fmla="*/ 76 w 324"/>
                <a:gd name="T65" fmla="*/ 935 h 958"/>
                <a:gd name="T66" fmla="*/ 102 w 324"/>
                <a:gd name="T67" fmla="*/ 920 h 958"/>
                <a:gd name="T68" fmla="*/ 119 w 324"/>
                <a:gd name="T69" fmla="*/ 920 h 958"/>
                <a:gd name="T70" fmla="*/ 128 w 324"/>
                <a:gd name="T71" fmla="*/ 912 h 958"/>
                <a:gd name="T72" fmla="*/ 153 w 324"/>
                <a:gd name="T73" fmla="*/ 897 h 958"/>
                <a:gd name="T74" fmla="*/ 170 w 324"/>
                <a:gd name="T75" fmla="*/ 897 h 958"/>
                <a:gd name="T76" fmla="*/ 179 w 324"/>
                <a:gd name="T77" fmla="*/ 890 h 958"/>
                <a:gd name="T78" fmla="*/ 204 w 324"/>
                <a:gd name="T79" fmla="*/ 874 h 958"/>
                <a:gd name="T80" fmla="*/ 213 w 324"/>
                <a:gd name="T81" fmla="*/ 874 h 958"/>
                <a:gd name="T82" fmla="*/ 221 w 324"/>
                <a:gd name="T83" fmla="*/ 867 h 958"/>
                <a:gd name="T84" fmla="*/ 238 w 324"/>
                <a:gd name="T85" fmla="*/ 852 h 958"/>
                <a:gd name="T86" fmla="*/ 247 w 324"/>
                <a:gd name="T87" fmla="*/ 852 h 958"/>
                <a:gd name="T88" fmla="*/ 255 w 324"/>
                <a:gd name="T89" fmla="*/ 844 h 958"/>
                <a:gd name="T90" fmla="*/ 273 w 324"/>
                <a:gd name="T91" fmla="*/ 829 h 958"/>
                <a:gd name="T92" fmla="*/ 273 w 324"/>
                <a:gd name="T93" fmla="*/ 821 h 958"/>
                <a:gd name="T94" fmla="*/ 281 w 324"/>
                <a:gd name="T95" fmla="*/ 821 h 958"/>
                <a:gd name="T96" fmla="*/ 290 w 324"/>
                <a:gd name="T97" fmla="*/ 806 h 958"/>
                <a:gd name="T98" fmla="*/ 298 w 324"/>
                <a:gd name="T99" fmla="*/ 798 h 958"/>
                <a:gd name="T100" fmla="*/ 307 w 324"/>
                <a:gd name="T101" fmla="*/ 798 h 958"/>
                <a:gd name="T102" fmla="*/ 307 w 324"/>
                <a:gd name="T103" fmla="*/ 783 h 958"/>
                <a:gd name="T104" fmla="*/ 315 w 324"/>
                <a:gd name="T105" fmla="*/ 776 h 958"/>
                <a:gd name="T106" fmla="*/ 315 w 324"/>
                <a:gd name="T107" fmla="*/ 768 h 958"/>
                <a:gd name="T108" fmla="*/ 324 w 324"/>
                <a:gd name="T109" fmla="*/ 760 h 958"/>
                <a:gd name="T110" fmla="*/ 324 w 324"/>
                <a:gd name="T111" fmla="*/ 753 h 958"/>
                <a:gd name="T112" fmla="*/ 324 w 324"/>
                <a:gd name="T113" fmla="*/ 0 h 9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24"/>
                <a:gd name="T172" fmla="*/ 0 h 958"/>
                <a:gd name="T173" fmla="*/ 324 w 324"/>
                <a:gd name="T174" fmla="*/ 958 h 95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24" h="958">
                  <a:moveTo>
                    <a:pt x="324" y="0"/>
                  </a:moveTo>
                  <a:lnTo>
                    <a:pt x="324" y="8"/>
                  </a:lnTo>
                  <a:lnTo>
                    <a:pt x="315" y="15"/>
                  </a:lnTo>
                  <a:lnTo>
                    <a:pt x="315" y="23"/>
                  </a:lnTo>
                  <a:lnTo>
                    <a:pt x="307" y="31"/>
                  </a:lnTo>
                  <a:lnTo>
                    <a:pt x="307" y="46"/>
                  </a:lnTo>
                  <a:lnTo>
                    <a:pt x="298" y="46"/>
                  </a:lnTo>
                  <a:lnTo>
                    <a:pt x="290" y="53"/>
                  </a:lnTo>
                  <a:lnTo>
                    <a:pt x="281" y="69"/>
                  </a:lnTo>
                  <a:lnTo>
                    <a:pt x="273" y="69"/>
                  </a:lnTo>
                  <a:lnTo>
                    <a:pt x="273" y="76"/>
                  </a:lnTo>
                  <a:lnTo>
                    <a:pt x="255" y="91"/>
                  </a:lnTo>
                  <a:lnTo>
                    <a:pt x="247" y="99"/>
                  </a:lnTo>
                  <a:lnTo>
                    <a:pt x="238" y="99"/>
                  </a:lnTo>
                  <a:lnTo>
                    <a:pt x="221" y="114"/>
                  </a:lnTo>
                  <a:lnTo>
                    <a:pt x="213" y="122"/>
                  </a:lnTo>
                  <a:lnTo>
                    <a:pt x="204" y="122"/>
                  </a:lnTo>
                  <a:lnTo>
                    <a:pt x="179" y="137"/>
                  </a:lnTo>
                  <a:lnTo>
                    <a:pt x="170" y="145"/>
                  </a:lnTo>
                  <a:lnTo>
                    <a:pt x="153" y="145"/>
                  </a:lnTo>
                  <a:lnTo>
                    <a:pt x="128" y="160"/>
                  </a:lnTo>
                  <a:lnTo>
                    <a:pt x="119" y="167"/>
                  </a:lnTo>
                  <a:lnTo>
                    <a:pt x="102" y="167"/>
                  </a:lnTo>
                  <a:lnTo>
                    <a:pt x="76" y="183"/>
                  </a:lnTo>
                  <a:lnTo>
                    <a:pt x="59" y="183"/>
                  </a:lnTo>
                  <a:lnTo>
                    <a:pt x="42" y="190"/>
                  </a:lnTo>
                  <a:lnTo>
                    <a:pt x="17" y="198"/>
                  </a:lnTo>
                  <a:lnTo>
                    <a:pt x="0" y="205"/>
                  </a:lnTo>
                  <a:lnTo>
                    <a:pt x="0" y="958"/>
                  </a:lnTo>
                  <a:lnTo>
                    <a:pt x="17" y="950"/>
                  </a:lnTo>
                  <a:lnTo>
                    <a:pt x="42" y="943"/>
                  </a:lnTo>
                  <a:lnTo>
                    <a:pt x="59" y="935"/>
                  </a:lnTo>
                  <a:lnTo>
                    <a:pt x="76" y="935"/>
                  </a:lnTo>
                  <a:lnTo>
                    <a:pt x="102" y="920"/>
                  </a:lnTo>
                  <a:lnTo>
                    <a:pt x="119" y="920"/>
                  </a:lnTo>
                  <a:lnTo>
                    <a:pt x="128" y="912"/>
                  </a:lnTo>
                  <a:lnTo>
                    <a:pt x="153" y="897"/>
                  </a:lnTo>
                  <a:lnTo>
                    <a:pt x="170" y="897"/>
                  </a:lnTo>
                  <a:lnTo>
                    <a:pt x="179" y="890"/>
                  </a:lnTo>
                  <a:lnTo>
                    <a:pt x="204" y="874"/>
                  </a:lnTo>
                  <a:lnTo>
                    <a:pt x="213" y="874"/>
                  </a:lnTo>
                  <a:lnTo>
                    <a:pt x="221" y="867"/>
                  </a:lnTo>
                  <a:lnTo>
                    <a:pt x="238" y="852"/>
                  </a:lnTo>
                  <a:lnTo>
                    <a:pt x="247" y="852"/>
                  </a:lnTo>
                  <a:lnTo>
                    <a:pt x="255" y="844"/>
                  </a:lnTo>
                  <a:lnTo>
                    <a:pt x="273" y="829"/>
                  </a:lnTo>
                  <a:lnTo>
                    <a:pt x="273" y="821"/>
                  </a:lnTo>
                  <a:lnTo>
                    <a:pt x="281" y="821"/>
                  </a:lnTo>
                  <a:lnTo>
                    <a:pt x="290" y="806"/>
                  </a:lnTo>
                  <a:lnTo>
                    <a:pt x="298" y="798"/>
                  </a:lnTo>
                  <a:lnTo>
                    <a:pt x="307" y="798"/>
                  </a:lnTo>
                  <a:lnTo>
                    <a:pt x="307" y="783"/>
                  </a:lnTo>
                  <a:lnTo>
                    <a:pt x="315" y="776"/>
                  </a:lnTo>
                  <a:lnTo>
                    <a:pt x="315" y="768"/>
                  </a:lnTo>
                  <a:lnTo>
                    <a:pt x="324" y="760"/>
                  </a:lnTo>
                  <a:lnTo>
                    <a:pt x="324" y="753"/>
                  </a:lnTo>
                  <a:lnTo>
                    <a:pt x="324" y="0"/>
                  </a:lnTo>
                  <a:close/>
                </a:path>
              </a:pathLst>
            </a:custGeom>
            <a:solidFill>
              <a:srgbClr val="FFFF00"/>
            </a:solidFill>
            <a:ln w="14351">
              <a:solidFill>
                <a:srgbClr val="FF9900"/>
              </a:solidFill>
              <a:prstDash val="solid"/>
              <a:round/>
              <a:headEnd/>
              <a:tailEnd/>
            </a:ln>
            <a:effectLst>
              <a:prstShdw prst="shdw17" dist="17961" dir="13500000">
                <a:srgbClr val="995C00"/>
              </a:prstShdw>
            </a:effectLst>
          </p:spPr>
          <p:txBody>
            <a:bodyPr/>
            <a:lstStyle/>
            <a:p>
              <a:endParaRPr lang="ar-SA"/>
            </a:p>
          </p:txBody>
        </p:sp>
        <p:sp>
          <p:nvSpPr>
            <p:cNvPr id="49161" name="Text Box 7"/>
            <p:cNvSpPr txBox="1">
              <a:spLocks noChangeArrowheads="1"/>
            </p:cNvSpPr>
            <p:nvPr/>
          </p:nvSpPr>
          <p:spPr bwMode="auto">
            <a:xfrm rot="-293946">
              <a:off x="144" y="2598"/>
              <a:ext cx="2717" cy="394"/>
            </a:xfrm>
            <a:prstGeom prst="rect">
              <a:avLst/>
            </a:prstGeom>
            <a:noFill/>
            <a:ln w="9525">
              <a:noFill/>
              <a:miter lim="800000"/>
              <a:headEnd/>
              <a:tailEnd/>
            </a:ln>
          </p:spPr>
          <p:txBody>
            <a:bodyPr wrap="none">
              <a:spAutoFit/>
            </a:bodyPr>
            <a:lstStyle/>
            <a:p>
              <a:pPr algn="l" rtl="0">
                <a:buFontTx/>
                <a:buNone/>
              </a:pPr>
              <a:r>
                <a:rPr lang="en-US" sz="3500" b="1" dirty="0">
                  <a:solidFill>
                    <a:srgbClr val="FF3300"/>
                  </a:solidFill>
                  <a:latin typeface="Arial" pitchFamily="34" charset="0"/>
                </a:rPr>
                <a:t>2. Promise Keeping</a:t>
              </a:r>
            </a:p>
          </p:txBody>
        </p:sp>
      </p:grpSp>
      <p:grpSp>
        <p:nvGrpSpPr>
          <p:cNvPr id="4" name="Group 8"/>
          <p:cNvGrpSpPr>
            <a:grpSpLocks/>
          </p:cNvGrpSpPr>
          <p:nvPr/>
        </p:nvGrpSpPr>
        <p:grpSpPr bwMode="auto">
          <a:xfrm>
            <a:off x="2359025" y="4876800"/>
            <a:ext cx="4422775" cy="1520825"/>
            <a:chOff x="2940" y="1152"/>
            <a:chExt cx="2339" cy="958"/>
          </a:xfrm>
        </p:grpSpPr>
        <p:sp>
          <p:nvSpPr>
            <p:cNvPr id="49158" name="Freeform 9"/>
            <p:cNvSpPr>
              <a:spLocks/>
            </p:cNvSpPr>
            <p:nvPr/>
          </p:nvSpPr>
          <p:spPr bwMode="auto">
            <a:xfrm>
              <a:off x="2940" y="1152"/>
              <a:ext cx="2339" cy="958"/>
            </a:xfrm>
            <a:custGeom>
              <a:avLst/>
              <a:gdLst>
                <a:gd name="T0" fmla="*/ 324 w 324"/>
                <a:gd name="T1" fmla="*/ 0 h 958"/>
                <a:gd name="T2" fmla="*/ 324 w 324"/>
                <a:gd name="T3" fmla="*/ 8 h 958"/>
                <a:gd name="T4" fmla="*/ 315 w 324"/>
                <a:gd name="T5" fmla="*/ 15 h 958"/>
                <a:gd name="T6" fmla="*/ 315 w 324"/>
                <a:gd name="T7" fmla="*/ 23 h 958"/>
                <a:gd name="T8" fmla="*/ 307 w 324"/>
                <a:gd name="T9" fmla="*/ 31 h 958"/>
                <a:gd name="T10" fmla="*/ 307 w 324"/>
                <a:gd name="T11" fmla="*/ 46 h 958"/>
                <a:gd name="T12" fmla="*/ 298 w 324"/>
                <a:gd name="T13" fmla="*/ 46 h 958"/>
                <a:gd name="T14" fmla="*/ 290 w 324"/>
                <a:gd name="T15" fmla="*/ 53 h 958"/>
                <a:gd name="T16" fmla="*/ 281 w 324"/>
                <a:gd name="T17" fmla="*/ 69 h 958"/>
                <a:gd name="T18" fmla="*/ 273 w 324"/>
                <a:gd name="T19" fmla="*/ 69 h 958"/>
                <a:gd name="T20" fmla="*/ 273 w 324"/>
                <a:gd name="T21" fmla="*/ 76 h 958"/>
                <a:gd name="T22" fmla="*/ 255 w 324"/>
                <a:gd name="T23" fmla="*/ 91 h 958"/>
                <a:gd name="T24" fmla="*/ 247 w 324"/>
                <a:gd name="T25" fmla="*/ 99 h 958"/>
                <a:gd name="T26" fmla="*/ 238 w 324"/>
                <a:gd name="T27" fmla="*/ 99 h 958"/>
                <a:gd name="T28" fmla="*/ 221 w 324"/>
                <a:gd name="T29" fmla="*/ 114 h 958"/>
                <a:gd name="T30" fmla="*/ 213 w 324"/>
                <a:gd name="T31" fmla="*/ 122 h 958"/>
                <a:gd name="T32" fmla="*/ 204 w 324"/>
                <a:gd name="T33" fmla="*/ 122 h 958"/>
                <a:gd name="T34" fmla="*/ 179 w 324"/>
                <a:gd name="T35" fmla="*/ 137 h 958"/>
                <a:gd name="T36" fmla="*/ 170 w 324"/>
                <a:gd name="T37" fmla="*/ 145 h 958"/>
                <a:gd name="T38" fmla="*/ 153 w 324"/>
                <a:gd name="T39" fmla="*/ 145 h 958"/>
                <a:gd name="T40" fmla="*/ 128 w 324"/>
                <a:gd name="T41" fmla="*/ 160 h 958"/>
                <a:gd name="T42" fmla="*/ 119 w 324"/>
                <a:gd name="T43" fmla="*/ 167 h 958"/>
                <a:gd name="T44" fmla="*/ 102 w 324"/>
                <a:gd name="T45" fmla="*/ 167 h 958"/>
                <a:gd name="T46" fmla="*/ 76 w 324"/>
                <a:gd name="T47" fmla="*/ 183 h 958"/>
                <a:gd name="T48" fmla="*/ 59 w 324"/>
                <a:gd name="T49" fmla="*/ 183 h 958"/>
                <a:gd name="T50" fmla="*/ 42 w 324"/>
                <a:gd name="T51" fmla="*/ 190 h 958"/>
                <a:gd name="T52" fmla="*/ 17 w 324"/>
                <a:gd name="T53" fmla="*/ 198 h 958"/>
                <a:gd name="T54" fmla="*/ 0 w 324"/>
                <a:gd name="T55" fmla="*/ 205 h 958"/>
                <a:gd name="T56" fmla="*/ 0 w 324"/>
                <a:gd name="T57" fmla="*/ 958 h 958"/>
                <a:gd name="T58" fmla="*/ 17 w 324"/>
                <a:gd name="T59" fmla="*/ 950 h 958"/>
                <a:gd name="T60" fmla="*/ 42 w 324"/>
                <a:gd name="T61" fmla="*/ 943 h 958"/>
                <a:gd name="T62" fmla="*/ 59 w 324"/>
                <a:gd name="T63" fmla="*/ 935 h 958"/>
                <a:gd name="T64" fmla="*/ 76 w 324"/>
                <a:gd name="T65" fmla="*/ 935 h 958"/>
                <a:gd name="T66" fmla="*/ 102 w 324"/>
                <a:gd name="T67" fmla="*/ 920 h 958"/>
                <a:gd name="T68" fmla="*/ 119 w 324"/>
                <a:gd name="T69" fmla="*/ 920 h 958"/>
                <a:gd name="T70" fmla="*/ 128 w 324"/>
                <a:gd name="T71" fmla="*/ 912 h 958"/>
                <a:gd name="T72" fmla="*/ 153 w 324"/>
                <a:gd name="T73" fmla="*/ 897 h 958"/>
                <a:gd name="T74" fmla="*/ 170 w 324"/>
                <a:gd name="T75" fmla="*/ 897 h 958"/>
                <a:gd name="T76" fmla="*/ 179 w 324"/>
                <a:gd name="T77" fmla="*/ 890 h 958"/>
                <a:gd name="T78" fmla="*/ 204 w 324"/>
                <a:gd name="T79" fmla="*/ 874 h 958"/>
                <a:gd name="T80" fmla="*/ 213 w 324"/>
                <a:gd name="T81" fmla="*/ 874 h 958"/>
                <a:gd name="T82" fmla="*/ 221 w 324"/>
                <a:gd name="T83" fmla="*/ 867 h 958"/>
                <a:gd name="T84" fmla="*/ 238 w 324"/>
                <a:gd name="T85" fmla="*/ 852 h 958"/>
                <a:gd name="T86" fmla="*/ 247 w 324"/>
                <a:gd name="T87" fmla="*/ 852 h 958"/>
                <a:gd name="T88" fmla="*/ 255 w 324"/>
                <a:gd name="T89" fmla="*/ 844 h 958"/>
                <a:gd name="T90" fmla="*/ 273 w 324"/>
                <a:gd name="T91" fmla="*/ 829 h 958"/>
                <a:gd name="T92" fmla="*/ 273 w 324"/>
                <a:gd name="T93" fmla="*/ 821 h 958"/>
                <a:gd name="T94" fmla="*/ 281 w 324"/>
                <a:gd name="T95" fmla="*/ 821 h 958"/>
                <a:gd name="T96" fmla="*/ 290 w 324"/>
                <a:gd name="T97" fmla="*/ 806 h 958"/>
                <a:gd name="T98" fmla="*/ 298 w 324"/>
                <a:gd name="T99" fmla="*/ 798 h 958"/>
                <a:gd name="T100" fmla="*/ 307 w 324"/>
                <a:gd name="T101" fmla="*/ 798 h 958"/>
                <a:gd name="T102" fmla="*/ 307 w 324"/>
                <a:gd name="T103" fmla="*/ 783 h 958"/>
                <a:gd name="T104" fmla="*/ 315 w 324"/>
                <a:gd name="T105" fmla="*/ 776 h 958"/>
                <a:gd name="T106" fmla="*/ 315 w 324"/>
                <a:gd name="T107" fmla="*/ 768 h 958"/>
                <a:gd name="T108" fmla="*/ 324 w 324"/>
                <a:gd name="T109" fmla="*/ 760 h 958"/>
                <a:gd name="T110" fmla="*/ 324 w 324"/>
                <a:gd name="T111" fmla="*/ 753 h 958"/>
                <a:gd name="T112" fmla="*/ 324 w 324"/>
                <a:gd name="T113" fmla="*/ 0 h 9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24"/>
                <a:gd name="T172" fmla="*/ 0 h 958"/>
                <a:gd name="T173" fmla="*/ 324 w 324"/>
                <a:gd name="T174" fmla="*/ 958 h 95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24" h="958">
                  <a:moveTo>
                    <a:pt x="324" y="0"/>
                  </a:moveTo>
                  <a:lnTo>
                    <a:pt x="324" y="8"/>
                  </a:lnTo>
                  <a:lnTo>
                    <a:pt x="315" y="15"/>
                  </a:lnTo>
                  <a:lnTo>
                    <a:pt x="315" y="23"/>
                  </a:lnTo>
                  <a:lnTo>
                    <a:pt x="307" y="31"/>
                  </a:lnTo>
                  <a:lnTo>
                    <a:pt x="307" y="46"/>
                  </a:lnTo>
                  <a:lnTo>
                    <a:pt x="298" y="46"/>
                  </a:lnTo>
                  <a:lnTo>
                    <a:pt x="290" y="53"/>
                  </a:lnTo>
                  <a:lnTo>
                    <a:pt x="281" y="69"/>
                  </a:lnTo>
                  <a:lnTo>
                    <a:pt x="273" y="69"/>
                  </a:lnTo>
                  <a:lnTo>
                    <a:pt x="273" y="76"/>
                  </a:lnTo>
                  <a:lnTo>
                    <a:pt x="255" y="91"/>
                  </a:lnTo>
                  <a:lnTo>
                    <a:pt x="247" y="99"/>
                  </a:lnTo>
                  <a:lnTo>
                    <a:pt x="238" y="99"/>
                  </a:lnTo>
                  <a:lnTo>
                    <a:pt x="221" y="114"/>
                  </a:lnTo>
                  <a:lnTo>
                    <a:pt x="213" y="122"/>
                  </a:lnTo>
                  <a:lnTo>
                    <a:pt x="204" y="122"/>
                  </a:lnTo>
                  <a:lnTo>
                    <a:pt x="179" y="137"/>
                  </a:lnTo>
                  <a:lnTo>
                    <a:pt x="170" y="145"/>
                  </a:lnTo>
                  <a:lnTo>
                    <a:pt x="153" y="145"/>
                  </a:lnTo>
                  <a:lnTo>
                    <a:pt x="128" y="160"/>
                  </a:lnTo>
                  <a:lnTo>
                    <a:pt x="119" y="167"/>
                  </a:lnTo>
                  <a:lnTo>
                    <a:pt x="102" y="167"/>
                  </a:lnTo>
                  <a:lnTo>
                    <a:pt x="76" y="183"/>
                  </a:lnTo>
                  <a:lnTo>
                    <a:pt x="59" y="183"/>
                  </a:lnTo>
                  <a:lnTo>
                    <a:pt x="42" y="190"/>
                  </a:lnTo>
                  <a:lnTo>
                    <a:pt x="17" y="198"/>
                  </a:lnTo>
                  <a:lnTo>
                    <a:pt x="0" y="205"/>
                  </a:lnTo>
                  <a:lnTo>
                    <a:pt x="0" y="958"/>
                  </a:lnTo>
                  <a:lnTo>
                    <a:pt x="17" y="950"/>
                  </a:lnTo>
                  <a:lnTo>
                    <a:pt x="42" y="943"/>
                  </a:lnTo>
                  <a:lnTo>
                    <a:pt x="59" y="935"/>
                  </a:lnTo>
                  <a:lnTo>
                    <a:pt x="76" y="935"/>
                  </a:lnTo>
                  <a:lnTo>
                    <a:pt x="102" y="920"/>
                  </a:lnTo>
                  <a:lnTo>
                    <a:pt x="119" y="920"/>
                  </a:lnTo>
                  <a:lnTo>
                    <a:pt x="128" y="912"/>
                  </a:lnTo>
                  <a:lnTo>
                    <a:pt x="153" y="897"/>
                  </a:lnTo>
                  <a:lnTo>
                    <a:pt x="170" y="897"/>
                  </a:lnTo>
                  <a:lnTo>
                    <a:pt x="179" y="890"/>
                  </a:lnTo>
                  <a:lnTo>
                    <a:pt x="204" y="874"/>
                  </a:lnTo>
                  <a:lnTo>
                    <a:pt x="213" y="874"/>
                  </a:lnTo>
                  <a:lnTo>
                    <a:pt x="221" y="867"/>
                  </a:lnTo>
                  <a:lnTo>
                    <a:pt x="238" y="852"/>
                  </a:lnTo>
                  <a:lnTo>
                    <a:pt x="247" y="852"/>
                  </a:lnTo>
                  <a:lnTo>
                    <a:pt x="255" y="844"/>
                  </a:lnTo>
                  <a:lnTo>
                    <a:pt x="273" y="829"/>
                  </a:lnTo>
                  <a:lnTo>
                    <a:pt x="273" y="821"/>
                  </a:lnTo>
                  <a:lnTo>
                    <a:pt x="281" y="821"/>
                  </a:lnTo>
                  <a:lnTo>
                    <a:pt x="290" y="806"/>
                  </a:lnTo>
                  <a:lnTo>
                    <a:pt x="298" y="798"/>
                  </a:lnTo>
                  <a:lnTo>
                    <a:pt x="307" y="798"/>
                  </a:lnTo>
                  <a:lnTo>
                    <a:pt x="307" y="783"/>
                  </a:lnTo>
                  <a:lnTo>
                    <a:pt x="315" y="776"/>
                  </a:lnTo>
                  <a:lnTo>
                    <a:pt x="315" y="768"/>
                  </a:lnTo>
                  <a:lnTo>
                    <a:pt x="324" y="760"/>
                  </a:lnTo>
                  <a:lnTo>
                    <a:pt x="324" y="753"/>
                  </a:lnTo>
                  <a:lnTo>
                    <a:pt x="324" y="0"/>
                  </a:lnTo>
                  <a:close/>
                </a:path>
              </a:pathLst>
            </a:custGeom>
            <a:solidFill>
              <a:srgbClr val="FFFF00"/>
            </a:solidFill>
            <a:ln w="14351">
              <a:solidFill>
                <a:srgbClr val="FF9900"/>
              </a:solidFill>
              <a:prstDash val="solid"/>
              <a:round/>
              <a:headEnd/>
              <a:tailEnd/>
            </a:ln>
            <a:effectLst>
              <a:prstShdw prst="shdw17" dist="17961" dir="13500000">
                <a:srgbClr val="995C00"/>
              </a:prstShdw>
            </a:effectLst>
          </p:spPr>
          <p:txBody>
            <a:bodyPr/>
            <a:lstStyle/>
            <a:p>
              <a:endParaRPr lang="ar-SA"/>
            </a:p>
          </p:txBody>
        </p:sp>
        <p:sp>
          <p:nvSpPr>
            <p:cNvPr id="49159" name="Text Box 10"/>
            <p:cNvSpPr txBox="1">
              <a:spLocks noChangeArrowheads="1"/>
            </p:cNvSpPr>
            <p:nvPr/>
          </p:nvSpPr>
          <p:spPr bwMode="auto">
            <a:xfrm rot="-224188">
              <a:off x="3219" y="1516"/>
              <a:ext cx="1170" cy="394"/>
            </a:xfrm>
            <a:prstGeom prst="rect">
              <a:avLst/>
            </a:prstGeom>
            <a:noFill/>
            <a:ln w="9525">
              <a:noFill/>
              <a:miter lim="800000"/>
              <a:headEnd/>
              <a:tailEnd/>
            </a:ln>
          </p:spPr>
          <p:txBody>
            <a:bodyPr wrap="none">
              <a:spAutoFit/>
            </a:bodyPr>
            <a:lstStyle/>
            <a:p>
              <a:pPr algn="l" rtl="0">
                <a:buFontTx/>
                <a:buNone/>
              </a:pPr>
              <a:r>
                <a:rPr lang="en-US" sz="3500" b="1">
                  <a:solidFill>
                    <a:srgbClr val="FF3300"/>
                  </a:solidFill>
                  <a:latin typeface="Arial" pitchFamily="34" charset="0"/>
                </a:rPr>
                <a:t>3. Justice</a:t>
              </a:r>
            </a:p>
          </p:txBody>
        </p:sp>
      </p:grpSp>
      <p:sp>
        <p:nvSpPr>
          <p:cNvPr id="49157" name="AutoShape 11"/>
          <p:cNvSpPr>
            <a:spLocks noChangeArrowheads="1"/>
          </p:cNvSpPr>
          <p:nvPr/>
        </p:nvSpPr>
        <p:spPr bwMode="auto">
          <a:xfrm rot="-275305">
            <a:off x="228600" y="523875"/>
            <a:ext cx="8380413" cy="1676400"/>
          </a:xfrm>
          <a:prstGeom prst="downArrowCallout">
            <a:avLst>
              <a:gd name="adj1" fmla="val 124976"/>
              <a:gd name="adj2" fmla="val 124976"/>
              <a:gd name="adj3" fmla="val 16667"/>
              <a:gd name="adj4" fmla="val 66667"/>
            </a:avLst>
          </a:prstGeom>
          <a:solidFill>
            <a:srgbClr val="006600"/>
          </a:solidFill>
          <a:ln w="38100" algn="ctr">
            <a:noFill/>
            <a:miter lim="800000"/>
            <a:headEnd/>
            <a:tailEnd/>
          </a:ln>
          <a:effectLst>
            <a:prstShdw prst="shdw17" dist="17961" dir="2700000">
              <a:srgbClr val="003D00"/>
            </a:prstShdw>
          </a:effectLst>
        </p:spPr>
        <p:txBody>
          <a:bodyPr wrap="none" anchor="ctr"/>
          <a:lstStyle/>
          <a:p>
            <a:pPr algn="ctr" rtl="0">
              <a:buFontTx/>
              <a:buNone/>
            </a:pPr>
            <a:r>
              <a:rPr lang="en-US" sz="3500" b="1">
                <a:solidFill>
                  <a:schemeClr val="bg1"/>
                </a:solidFill>
                <a:latin typeface="Arial" pitchFamily="34" charset="0"/>
              </a:rPr>
              <a:t>Fundamental Principles of fair dealing</a:t>
            </a:r>
          </a:p>
        </p:txBody>
      </p:sp>
      <p:sp>
        <p:nvSpPr>
          <p:cNvPr id="12" name="عنصر نائب للتاريخ 11"/>
          <p:cNvSpPr>
            <a:spLocks noGrp="1"/>
          </p:cNvSpPr>
          <p:nvPr>
            <p:ph type="dt" sz="half" idx="10"/>
          </p:nvPr>
        </p:nvSpPr>
        <p:spPr/>
        <p:txBody>
          <a:bodyPr/>
          <a:lstStyle/>
          <a:p>
            <a:r>
              <a:rPr lang="ar-SA" smtClean="0"/>
              <a:t>E Johali</a:t>
            </a:r>
            <a:endParaRPr lang="en-US"/>
          </a:p>
        </p:txBody>
      </p:sp>
      <p:sp>
        <p:nvSpPr>
          <p:cNvPr id="13" name="عنصر نائب لرقم الشريحة 12"/>
          <p:cNvSpPr>
            <a:spLocks noGrp="1"/>
          </p:cNvSpPr>
          <p:nvPr>
            <p:ph type="sldNum" sz="quarter" idx="12"/>
          </p:nvPr>
        </p:nvSpPr>
        <p:spPr/>
        <p:txBody>
          <a:bodyPr/>
          <a:lstStyle/>
          <a:p>
            <a:fld id="{042AED99-7FB4-404E-8A97-64753DCE42EC}" type="slidenum">
              <a:rPr kumimoji="0" lang="en-US" smtClean="0"/>
              <a:pPr/>
              <a:t>39</a:t>
            </a:fld>
            <a:endParaRPr kumimoji="0" lang="en-US"/>
          </a:p>
        </p:txBody>
      </p:sp>
      <p:sp>
        <p:nvSpPr>
          <p:cNvPr id="14" name="عنصر نائب للتذييل 13"/>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وان 1"/>
          <p:cNvSpPr>
            <a:spLocks noGrp="1"/>
          </p:cNvSpPr>
          <p:nvPr>
            <p:ph type="title"/>
          </p:nvPr>
        </p:nvSpPr>
        <p:spPr>
          <a:xfrm>
            <a:off x="1692275" y="784209"/>
            <a:ext cx="5688013" cy="358775"/>
          </a:xfrm>
        </p:spPr>
        <p:txBody>
          <a:bodyPr/>
          <a:lstStyle/>
          <a:p>
            <a:pPr algn="ctr"/>
            <a:r>
              <a:rPr lang="en-US" sz="1400" dirty="0" smtClean="0"/>
              <a:t>Updated </a:t>
            </a:r>
            <a:r>
              <a:rPr lang="en-US" sz="2000" dirty="0" smtClean="0"/>
              <a:t>Course Description</a:t>
            </a:r>
            <a:endParaRPr lang="ar-SA" sz="2000" dirty="0" smtClean="0"/>
          </a:p>
        </p:txBody>
      </p:sp>
      <p:sp>
        <p:nvSpPr>
          <p:cNvPr id="5123" name="عنصر نائب للمحتوى 2"/>
          <p:cNvSpPr>
            <a:spLocks noGrp="1"/>
          </p:cNvSpPr>
          <p:nvPr>
            <p:ph idx="1"/>
          </p:nvPr>
        </p:nvSpPr>
        <p:spPr>
          <a:xfrm>
            <a:off x="395288" y="1698627"/>
            <a:ext cx="8229600" cy="3516323"/>
          </a:xfrm>
        </p:spPr>
        <p:txBody>
          <a:bodyPr>
            <a:normAutofit/>
          </a:bodyPr>
          <a:lstStyle/>
          <a:p>
            <a:pPr algn="just" rtl="0"/>
            <a:r>
              <a:rPr lang="en-US" sz="1800" b="1" dirty="0" smtClean="0">
                <a:latin typeface="Times New Roman" pitchFamily="18" charset="0"/>
                <a:cs typeface="Times New Roman" pitchFamily="18" charset="0"/>
              </a:rPr>
              <a:t>Course No. and abbrev</a:t>
            </a:r>
            <a:r>
              <a:rPr lang="en-US" sz="1800" dirty="0" smtClean="0">
                <a:latin typeface="Times New Roman" pitchFamily="18" charset="0"/>
                <a:cs typeface="Times New Roman" pitchFamily="18" charset="0"/>
              </a:rPr>
              <a:t>: CMEDI 303 </a:t>
            </a:r>
          </a:p>
          <a:p>
            <a:pPr algn="just" rtl="0"/>
            <a:r>
              <a:rPr lang="en-US" sz="1800" b="1" dirty="0" smtClean="0">
                <a:latin typeface="Times New Roman" pitchFamily="18" charset="0"/>
                <a:cs typeface="Times New Roman" pitchFamily="18" charset="0"/>
              </a:rPr>
              <a:t>Course title: </a:t>
            </a:r>
            <a:r>
              <a:rPr lang="en-US" sz="1800" dirty="0" smtClean="0">
                <a:latin typeface="Times New Roman" pitchFamily="18" charset="0"/>
                <a:cs typeface="Times New Roman" pitchFamily="18" charset="0"/>
              </a:rPr>
              <a:t>Human Behavior for Clinical Nutrition </a:t>
            </a:r>
          </a:p>
          <a:p>
            <a:pPr algn="just" rtl="0"/>
            <a:r>
              <a:rPr lang="en-US" sz="1800" dirty="0" smtClean="0">
                <a:latin typeface="Times New Roman" pitchFamily="18" charset="0"/>
                <a:cs typeface="Times New Roman" pitchFamily="18" charset="0"/>
              </a:rPr>
              <a:t>Credit hours: 1 (1+0)                          Level: 8  		Contact hours:  1 </a:t>
            </a:r>
          </a:p>
          <a:p>
            <a:pPr algn="just" rtl="0"/>
            <a:r>
              <a:rPr lang="en-US" sz="1800" dirty="0" smtClean="0">
                <a:latin typeface="Times New Roman" pitchFamily="18" charset="0"/>
                <a:cs typeface="Times New Roman" pitchFamily="18" charset="0"/>
              </a:rPr>
              <a:t>Course prerequisites:  nothing            </a:t>
            </a:r>
          </a:p>
          <a:p>
            <a:pPr algn="just" rtl="0"/>
            <a:r>
              <a:rPr lang="en-US" sz="1800" b="1" dirty="0" smtClean="0">
                <a:latin typeface="Times New Roman" pitchFamily="18" charset="0"/>
                <a:cs typeface="Times New Roman" pitchFamily="18" charset="0"/>
              </a:rPr>
              <a:t>Course Description: </a:t>
            </a:r>
          </a:p>
          <a:p>
            <a:pPr algn="just" rtl="0"/>
            <a:r>
              <a:rPr lang="en-US" sz="1800" dirty="0" smtClean="0">
                <a:latin typeface="Times New Roman" pitchFamily="18" charset="0"/>
                <a:cs typeface="Times New Roman" pitchFamily="18" charset="0"/>
              </a:rPr>
              <a:t>In addition to a brief historical and scientific overview regarding the worldwide human behavioral debating compare to Islam,, this course covers a brief introductory to psychology, defining terms, nature, scope, role, scientific concepts, approaches and methods that can help you to plan  for healthy human behavior styles to prevent, promote and treat your patients from the most common nutritional disorders at national level. </a:t>
            </a:r>
          </a:p>
          <a:p>
            <a:pPr algn="just" rtl="0">
              <a:buNone/>
            </a:pPr>
            <a:endParaRPr lang="en-US" sz="1800" dirty="0" smtClean="0">
              <a:latin typeface="Times New Roman" pitchFamily="18" charset="0"/>
              <a:cs typeface="Times New Roman" pitchFamily="18" charset="0"/>
            </a:endParaRPr>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4</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reeform 2"/>
          <p:cNvSpPr>
            <a:spLocks/>
          </p:cNvSpPr>
          <p:nvPr/>
        </p:nvSpPr>
        <p:spPr bwMode="auto">
          <a:xfrm>
            <a:off x="8456613" y="274638"/>
            <a:ext cx="577850" cy="6337300"/>
          </a:xfrm>
          <a:custGeom>
            <a:avLst/>
            <a:gdLst>
              <a:gd name="T0" fmla="*/ 520 w 520"/>
              <a:gd name="T1" fmla="*/ 0 h 1080"/>
              <a:gd name="T2" fmla="*/ 0 w 520"/>
              <a:gd name="T3" fmla="*/ 327 h 1080"/>
              <a:gd name="T4" fmla="*/ 0 w 520"/>
              <a:gd name="T5" fmla="*/ 1080 h 1080"/>
              <a:gd name="T6" fmla="*/ 520 w 520"/>
              <a:gd name="T7" fmla="*/ 753 h 1080"/>
              <a:gd name="T8" fmla="*/ 520 w 520"/>
              <a:gd name="T9" fmla="*/ 0 h 1080"/>
              <a:gd name="T10" fmla="*/ 0 60000 65536"/>
              <a:gd name="T11" fmla="*/ 0 60000 65536"/>
              <a:gd name="T12" fmla="*/ 0 60000 65536"/>
              <a:gd name="T13" fmla="*/ 0 60000 65536"/>
              <a:gd name="T14" fmla="*/ 0 60000 65536"/>
              <a:gd name="T15" fmla="*/ 0 w 520"/>
              <a:gd name="T16" fmla="*/ 0 h 1080"/>
              <a:gd name="T17" fmla="*/ 520 w 520"/>
              <a:gd name="T18" fmla="*/ 1080 h 1080"/>
            </a:gdLst>
            <a:ahLst/>
            <a:cxnLst>
              <a:cxn ang="T10">
                <a:pos x="T0" y="T1"/>
              </a:cxn>
              <a:cxn ang="T11">
                <a:pos x="T2" y="T3"/>
              </a:cxn>
              <a:cxn ang="T12">
                <a:pos x="T4" y="T5"/>
              </a:cxn>
              <a:cxn ang="T13">
                <a:pos x="T6" y="T7"/>
              </a:cxn>
              <a:cxn ang="T14">
                <a:pos x="T8" y="T9"/>
              </a:cxn>
            </a:cxnLst>
            <a:rect l="T15" t="T16" r="T17" b="T18"/>
            <a:pathLst>
              <a:path w="520" h="1080">
                <a:moveTo>
                  <a:pt x="520" y="0"/>
                </a:moveTo>
                <a:lnTo>
                  <a:pt x="0" y="327"/>
                </a:lnTo>
                <a:lnTo>
                  <a:pt x="0" y="1080"/>
                </a:lnTo>
                <a:lnTo>
                  <a:pt x="520" y="753"/>
                </a:lnTo>
                <a:lnTo>
                  <a:pt x="520" y="0"/>
                </a:lnTo>
                <a:close/>
              </a:path>
            </a:pathLst>
          </a:custGeom>
          <a:solidFill>
            <a:srgbClr val="FF5050"/>
          </a:solidFill>
          <a:ln w="14351">
            <a:noFill/>
            <a:prstDash val="solid"/>
            <a:round/>
            <a:headEnd/>
            <a:tailEnd/>
          </a:ln>
          <a:effectLst>
            <a:prstShdw prst="shdw17" dist="17961" dir="13500000">
              <a:srgbClr val="993030"/>
            </a:prstShdw>
          </a:effectLst>
        </p:spPr>
        <p:txBody>
          <a:bodyPr/>
          <a:lstStyle/>
          <a:p>
            <a:endParaRPr lang="ar-SA"/>
          </a:p>
        </p:txBody>
      </p:sp>
      <p:sp>
        <p:nvSpPr>
          <p:cNvPr id="50179" name="Freeform 3"/>
          <p:cNvSpPr>
            <a:spLocks/>
          </p:cNvSpPr>
          <p:nvPr/>
        </p:nvSpPr>
        <p:spPr bwMode="auto">
          <a:xfrm rot="10648382">
            <a:off x="228600" y="279400"/>
            <a:ext cx="577850" cy="6337300"/>
          </a:xfrm>
          <a:custGeom>
            <a:avLst/>
            <a:gdLst>
              <a:gd name="T0" fmla="*/ 520 w 520"/>
              <a:gd name="T1" fmla="*/ 0 h 1080"/>
              <a:gd name="T2" fmla="*/ 0 w 520"/>
              <a:gd name="T3" fmla="*/ 327 h 1080"/>
              <a:gd name="T4" fmla="*/ 0 w 520"/>
              <a:gd name="T5" fmla="*/ 1080 h 1080"/>
              <a:gd name="T6" fmla="*/ 520 w 520"/>
              <a:gd name="T7" fmla="*/ 753 h 1080"/>
              <a:gd name="T8" fmla="*/ 520 w 520"/>
              <a:gd name="T9" fmla="*/ 0 h 1080"/>
              <a:gd name="T10" fmla="*/ 0 60000 65536"/>
              <a:gd name="T11" fmla="*/ 0 60000 65536"/>
              <a:gd name="T12" fmla="*/ 0 60000 65536"/>
              <a:gd name="T13" fmla="*/ 0 60000 65536"/>
              <a:gd name="T14" fmla="*/ 0 60000 65536"/>
              <a:gd name="T15" fmla="*/ 0 w 520"/>
              <a:gd name="T16" fmla="*/ 0 h 1080"/>
              <a:gd name="T17" fmla="*/ 520 w 520"/>
              <a:gd name="T18" fmla="*/ 1080 h 1080"/>
            </a:gdLst>
            <a:ahLst/>
            <a:cxnLst>
              <a:cxn ang="T10">
                <a:pos x="T0" y="T1"/>
              </a:cxn>
              <a:cxn ang="T11">
                <a:pos x="T2" y="T3"/>
              </a:cxn>
              <a:cxn ang="T12">
                <a:pos x="T4" y="T5"/>
              </a:cxn>
              <a:cxn ang="T13">
                <a:pos x="T6" y="T7"/>
              </a:cxn>
              <a:cxn ang="T14">
                <a:pos x="T8" y="T9"/>
              </a:cxn>
            </a:cxnLst>
            <a:rect l="T15" t="T16" r="T17" b="T18"/>
            <a:pathLst>
              <a:path w="520" h="1080">
                <a:moveTo>
                  <a:pt x="520" y="0"/>
                </a:moveTo>
                <a:lnTo>
                  <a:pt x="0" y="327"/>
                </a:lnTo>
                <a:lnTo>
                  <a:pt x="0" y="1080"/>
                </a:lnTo>
                <a:lnTo>
                  <a:pt x="520" y="753"/>
                </a:lnTo>
                <a:lnTo>
                  <a:pt x="520" y="0"/>
                </a:lnTo>
                <a:close/>
              </a:path>
            </a:pathLst>
          </a:custGeom>
          <a:solidFill>
            <a:srgbClr val="FF5050"/>
          </a:solidFill>
          <a:ln w="14351">
            <a:noFill/>
            <a:prstDash val="solid"/>
            <a:round/>
            <a:headEnd/>
            <a:tailEnd/>
          </a:ln>
          <a:effectLst>
            <a:prstShdw prst="shdw17" dist="17961" dir="13500000">
              <a:srgbClr val="993030"/>
            </a:prstShdw>
          </a:effectLst>
        </p:spPr>
        <p:txBody>
          <a:bodyPr/>
          <a:lstStyle/>
          <a:p>
            <a:endParaRPr lang="ar-SA"/>
          </a:p>
        </p:txBody>
      </p:sp>
      <p:sp>
        <p:nvSpPr>
          <p:cNvPr id="50180" name="Freeform 4"/>
          <p:cNvSpPr>
            <a:spLocks/>
          </p:cNvSpPr>
          <p:nvPr/>
        </p:nvSpPr>
        <p:spPr bwMode="auto">
          <a:xfrm>
            <a:off x="776288" y="6357938"/>
            <a:ext cx="7529512" cy="457200"/>
          </a:xfrm>
          <a:custGeom>
            <a:avLst/>
            <a:gdLst>
              <a:gd name="T0" fmla="*/ 938 w 938"/>
              <a:gd name="T1" fmla="*/ 7 h 775"/>
              <a:gd name="T2" fmla="*/ 912 w 938"/>
              <a:gd name="T3" fmla="*/ 7 h 775"/>
              <a:gd name="T4" fmla="*/ 861 w 938"/>
              <a:gd name="T5" fmla="*/ 15 h 775"/>
              <a:gd name="T6" fmla="*/ 835 w 938"/>
              <a:gd name="T7" fmla="*/ 15 h 775"/>
              <a:gd name="T8" fmla="*/ 810 w 938"/>
              <a:gd name="T9" fmla="*/ 15 h 775"/>
              <a:gd name="T10" fmla="*/ 758 w 938"/>
              <a:gd name="T11" fmla="*/ 15 h 775"/>
              <a:gd name="T12" fmla="*/ 733 w 938"/>
              <a:gd name="T13" fmla="*/ 15 h 775"/>
              <a:gd name="T14" fmla="*/ 707 w 938"/>
              <a:gd name="T15" fmla="*/ 15 h 775"/>
              <a:gd name="T16" fmla="*/ 656 w 938"/>
              <a:gd name="T17" fmla="*/ 22 h 775"/>
              <a:gd name="T18" fmla="*/ 631 w 938"/>
              <a:gd name="T19" fmla="*/ 22 h 775"/>
              <a:gd name="T20" fmla="*/ 605 w 938"/>
              <a:gd name="T21" fmla="*/ 22 h 775"/>
              <a:gd name="T22" fmla="*/ 545 w 938"/>
              <a:gd name="T23" fmla="*/ 22 h 775"/>
              <a:gd name="T24" fmla="*/ 520 w 938"/>
              <a:gd name="T25" fmla="*/ 22 h 775"/>
              <a:gd name="T26" fmla="*/ 494 w 938"/>
              <a:gd name="T27" fmla="*/ 22 h 775"/>
              <a:gd name="T28" fmla="*/ 443 w 938"/>
              <a:gd name="T29" fmla="*/ 22 h 775"/>
              <a:gd name="T30" fmla="*/ 417 w 938"/>
              <a:gd name="T31" fmla="*/ 22 h 775"/>
              <a:gd name="T32" fmla="*/ 392 w 938"/>
              <a:gd name="T33" fmla="*/ 22 h 775"/>
              <a:gd name="T34" fmla="*/ 332 w 938"/>
              <a:gd name="T35" fmla="*/ 15 h 775"/>
              <a:gd name="T36" fmla="*/ 307 w 938"/>
              <a:gd name="T37" fmla="*/ 15 h 775"/>
              <a:gd name="T38" fmla="*/ 281 w 938"/>
              <a:gd name="T39" fmla="*/ 15 h 775"/>
              <a:gd name="T40" fmla="*/ 230 w 938"/>
              <a:gd name="T41" fmla="*/ 15 h 775"/>
              <a:gd name="T42" fmla="*/ 204 w 938"/>
              <a:gd name="T43" fmla="*/ 15 h 775"/>
              <a:gd name="T44" fmla="*/ 179 w 938"/>
              <a:gd name="T45" fmla="*/ 15 h 775"/>
              <a:gd name="T46" fmla="*/ 127 w 938"/>
              <a:gd name="T47" fmla="*/ 7 h 775"/>
              <a:gd name="T48" fmla="*/ 102 w 938"/>
              <a:gd name="T49" fmla="*/ 7 h 775"/>
              <a:gd name="T50" fmla="*/ 76 w 938"/>
              <a:gd name="T51" fmla="*/ 7 h 775"/>
              <a:gd name="T52" fmla="*/ 25 w 938"/>
              <a:gd name="T53" fmla="*/ 0 h 775"/>
              <a:gd name="T54" fmla="*/ 0 w 938"/>
              <a:gd name="T55" fmla="*/ 0 h 775"/>
              <a:gd name="T56" fmla="*/ 0 w 938"/>
              <a:gd name="T57" fmla="*/ 752 h 775"/>
              <a:gd name="T58" fmla="*/ 25 w 938"/>
              <a:gd name="T59" fmla="*/ 752 h 775"/>
              <a:gd name="T60" fmla="*/ 76 w 938"/>
              <a:gd name="T61" fmla="*/ 760 h 775"/>
              <a:gd name="T62" fmla="*/ 102 w 938"/>
              <a:gd name="T63" fmla="*/ 760 h 775"/>
              <a:gd name="T64" fmla="*/ 127 w 938"/>
              <a:gd name="T65" fmla="*/ 760 h 775"/>
              <a:gd name="T66" fmla="*/ 179 w 938"/>
              <a:gd name="T67" fmla="*/ 767 h 775"/>
              <a:gd name="T68" fmla="*/ 204 w 938"/>
              <a:gd name="T69" fmla="*/ 767 h 775"/>
              <a:gd name="T70" fmla="*/ 230 w 938"/>
              <a:gd name="T71" fmla="*/ 767 h 775"/>
              <a:gd name="T72" fmla="*/ 281 w 938"/>
              <a:gd name="T73" fmla="*/ 767 h 775"/>
              <a:gd name="T74" fmla="*/ 307 w 938"/>
              <a:gd name="T75" fmla="*/ 767 h 775"/>
              <a:gd name="T76" fmla="*/ 332 w 938"/>
              <a:gd name="T77" fmla="*/ 767 h 775"/>
              <a:gd name="T78" fmla="*/ 392 w 938"/>
              <a:gd name="T79" fmla="*/ 775 h 775"/>
              <a:gd name="T80" fmla="*/ 417 w 938"/>
              <a:gd name="T81" fmla="*/ 775 h 775"/>
              <a:gd name="T82" fmla="*/ 443 w 938"/>
              <a:gd name="T83" fmla="*/ 775 h 775"/>
              <a:gd name="T84" fmla="*/ 494 w 938"/>
              <a:gd name="T85" fmla="*/ 775 h 775"/>
              <a:gd name="T86" fmla="*/ 520 w 938"/>
              <a:gd name="T87" fmla="*/ 775 h 775"/>
              <a:gd name="T88" fmla="*/ 545 w 938"/>
              <a:gd name="T89" fmla="*/ 775 h 775"/>
              <a:gd name="T90" fmla="*/ 605 w 938"/>
              <a:gd name="T91" fmla="*/ 775 h 775"/>
              <a:gd name="T92" fmla="*/ 631 w 938"/>
              <a:gd name="T93" fmla="*/ 775 h 775"/>
              <a:gd name="T94" fmla="*/ 656 w 938"/>
              <a:gd name="T95" fmla="*/ 775 h 775"/>
              <a:gd name="T96" fmla="*/ 707 w 938"/>
              <a:gd name="T97" fmla="*/ 767 h 775"/>
              <a:gd name="T98" fmla="*/ 733 w 938"/>
              <a:gd name="T99" fmla="*/ 767 h 775"/>
              <a:gd name="T100" fmla="*/ 758 w 938"/>
              <a:gd name="T101" fmla="*/ 767 h 775"/>
              <a:gd name="T102" fmla="*/ 810 w 938"/>
              <a:gd name="T103" fmla="*/ 767 h 775"/>
              <a:gd name="T104" fmla="*/ 835 w 938"/>
              <a:gd name="T105" fmla="*/ 767 h 775"/>
              <a:gd name="T106" fmla="*/ 861 w 938"/>
              <a:gd name="T107" fmla="*/ 767 h 775"/>
              <a:gd name="T108" fmla="*/ 912 w 938"/>
              <a:gd name="T109" fmla="*/ 760 h 775"/>
              <a:gd name="T110" fmla="*/ 938 w 938"/>
              <a:gd name="T111" fmla="*/ 760 h 775"/>
              <a:gd name="T112" fmla="*/ 938 w 938"/>
              <a:gd name="T113" fmla="*/ 7 h 7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38"/>
              <a:gd name="T172" fmla="*/ 0 h 775"/>
              <a:gd name="T173" fmla="*/ 938 w 938"/>
              <a:gd name="T174" fmla="*/ 775 h 77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38" h="775">
                <a:moveTo>
                  <a:pt x="938" y="7"/>
                </a:moveTo>
                <a:lnTo>
                  <a:pt x="912" y="7"/>
                </a:lnTo>
                <a:lnTo>
                  <a:pt x="861" y="15"/>
                </a:lnTo>
                <a:lnTo>
                  <a:pt x="835" y="15"/>
                </a:lnTo>
                <a:lnTo>
                  <a:pt x="810" y="15"/>
                </a:lnTo>
                <a:lnTo>
                  <a:pt x="758" y="15"/>
                </a:lnTo>
                <a:lnTo>
                  <a:pt x="733" y="15"/>
                </a:lnTo>
                <a:lnTo>
                  <a:pt x="707" y="15"/>
                </a:lnTo>
                <a:lnTo>
                  <a:pt x="656" y="22"/>
                </a:lnTo>
                <a:lnTo>
                  <a:pt x="631" y="22"/>
                </a:lnTo>
                <a:lnTo>
                  <a:pt x="605" y="22"/>
                </a:lnTo>
                <a:lnTo>
                  <a:pt x="545" y="22"/>
                </a:lnTo>
                <a:lnTo>
                  <a:pt x="520" y="22"/>
                </a:lnTo>
                <a:lnTo>
                  <a:pt x="494" y="22"/>
                </a:lnTo>
                <a:lnTo>
                  <a:pt x="443" y="22"/>
                </a:lnTo>
                <a:lnTo>
                  <a:pt x="417" y="22"/>
                </a:lnTo>
                <a:lnTo>
                  <a:pt x="392" y="22"/>
                </a:lnTo>
                <a:lnTo>
                  <a:pt x="332" y="15"/>
                </a:lnTo>
                <a:lnTo>
                  <a:pt x="307" y="15"/>
                </a:lnTo>
                <a:lnTo>
                  <a:pt x="281" y="15"/>
                </a:lnTo>
                <a:lnTo>
                  <a:pt x="230" y="15"/>
                </a:lnTo>
                <a:lnTo>
                  <a:pt x="204" y="15"/>
                </a:lnTo>
                <a:lnTo>
                  <a:pt x="179" y="15"/>
                </a:lnTo>
                <a:lnTo>
                  <a:pt x="127" y="7"/>
                </a:lnTo>
                <a:lnTo>
                  <a:pt x="102" y="7"/>
                </a:lnTo>
                <a:lnTo>
                  <a:pt x="76" y="7"/>
                </a:lnTo>
                <a:lnTo>
                  <a:pt x="25" y="0"/>
                </a:lnTo>
                <a:lnTo>
                  <a:pt x="0" y="0"/>
                </a:lnTo>
                <a:lnTo>
                  <a:pt x="0" y="752"/>
                </a:lnTo>
                <a:lnTo>
                  <a:pt x="25" y="752"/>
                </a:lnTo>
                <a:lnTo>
                  <a:pt x="76" y="760"/>
                </a:lnTo>
                <a:lnTo>
                  <a:pt x="102" y="760"/>
                </a:lnTo>
                <a:lnTo>
                  <a:pt x="127" y="760"/>
                </a:lnTo>
                <a:lnTo>
                  <a:pt x="179" y="767"/>
                </a:lnTo>
                <a:lnTo>
                  <a:pt x="204" y="767"/>
                </a:lnTo>
                <a:lnTo>
                  <a:pt x="230" y="767"/>
                </a:lnTo>
                <a:lnTo>
                  <a:pt x="281" y="767"/>
                </a:lnTo>
                <a:lnTo>
                  <a:pt x="307" y="767"/>
                </a:lnTo>
                <a:lnTo>
                  <a:pt x="332" y="767"/>
                </a:lnTo>
                <a:lnTo>
                  <a:pt x="392" y="775"/>
                </a:lnTo>
                <a:lnTo>
                  <a:pt x="417" y="775"/>
                </a:lnTo>
                <a:lnTo>
                  <a:pt x="443" y="775"/>
                </a:lnTo>
                <a:lnTo>
                  <a:pt x="494" y="775"/>
                </a:lnTo>
                <a:lnTo>
                  <a:pt x="520" y="775"/>
                </a:lnTo>
                <a:lnTo>
                  <a:pt x="545" y="775"/>
                </a:lnTo>
                <a:lnTo>
                  <a:pt x="605" y="775"/>
                </a:lnTo>
                <a:lnTo>
                  <a:pt x="631" y="775"/>
                </a:lnTo>
                <a:lnTo>
                  <a:pt x="656" y="775"/>
                </a:lnTo>
                <a:lnTo>
                  <a:pt x="707" y="767"/>
                </a:lnTo>
                <a:lnTo>
                  <a:pt x="733" y="767"/>
                </a:lnTo>
                <a:lnTo>
                  <a:pt x="758" y="767"/>
                </a:lnTo>
                <a:lnTo>
                  <a:pt x="810" y="767"/>
                </a:lnTo>
                <a:lnTo>
                  <a:pt x="835" y="767"/>
                </a:lnTo>
                <a:lnTo>
                  <a:pt x="861" y="767"/>
                </a:lnTo>
                <a:lnTo>
                  <a:pt x="912" y="760"/>
                </a:lnTo>
                <a:lnTo>
                  <a:pt x="938" y="760"/>
                </a:lnTo>
                <a:lnTo>
                  <a:pt x="938" y="7"/>
                </a:lnTo>
                <a:close/>
              </a:path>
            </a:pathLst>
          </a:custGeom>
          <a:solidFill>
            <a:srgbClr val="FF5050"/>
          </a:solidFill>
          <a:ln w="50800">
            <a:noFill/>
            <a:prstDash val="solid"/>
            <a:round/>
            <a:headEnd/>
            <a:tailEnd/>
          </a:ln>
          <a:effectLst>
            <a:prstShdw prst="shdw17" dist="17961" dir="13500000">
              <a:srgbClr val="993030"/>
            </a:prstShdw>
          </a:effectLst>
        </p:spPr>
        <p:txBody>
          <a:bodyPr/>
          <a:lstStyle/>
          <a:p>
            <a:endParaRPr lang="ar-SA"/>
          </a:p>
        </p:txBody>
      </p:sp>
      <p:sp>
        <p:nvSpPr>
          <p:cNvPr id="50181" name="AutoShape 5"/>
          <p:cNvSpPr>
            <a:spLocks noChangeArrowheads="1"/>
          </p:cNvSpPr>
          <p:nvPr/>
        </p:nvSpPr>
        <p:spPr bwMode="auto">
          <a:xfrm>
            <a:off x="762000" y="152400"/>
            <a:ext cx="7967663" cy="1092200"/>
          </a:xfrm>
          <a:prstGeom prst="downArrowCallout">
            <a:avLst>
              <a:gd name="adj1" fmla="val 322401"/>
              <a:gd name="adj2" fmla="val 182376"/>
              <a:gd name="adj3" fmla="val 29514"/>
              <a:gd name="adj4" fmla="val 70486"/>
            </a:avLst>
          </a:prstGeom>
          <a:solidFill>
            <a:srgbClr val="FF5050"/>
          </a:solidFill>
          <a:ln w="9525">
            <a:noFill/>
            <a:miter lim="800000"/>
            <a:headEnd/>
            <a:tailEnd/>
          </a:ln>
          <a:effectLst>
            <a:prstShdw prst="shdw17" dist="17961" dir="13500000">
              <a:srgbClr val="993030"/>
            </a:prstShdw>
          </a:effectLst>
        </p:spPr>
        <p:txBody>
          <a:bodyPr wrap="none" anchor="ctr"/>
          <a:lstStyle/>
          <a:p>
            <a:pPr algn="ctr" rtl="0">
              <a:buFontTx/>
              <a:buNone/>
            </a:pPr>
            <a:r>
              <a:rPr lang="en-US" sz="5000" b="1" dirty="0">
                <a:solidFill>
                  <a:schemeClr val="bg1"/>
                </a:solidFill>
                <a:latin typeface="Arial" pitchFamily="34" charset="0"/>
              </a:rPr>
              <a:t>Types of Trust</a:t>
            </a:r>
          </a:p>
        </p:txBody>
      </p:sp>
      <p:grpSp>
        <p:nvGrpSpPr>
          <p:cNvPr id="2" name="Group 6"/>
          <p:cNvGrpSpPr>
            <a:grpSpLocks/>
          </p:cNvGrpSpPr>
          <p:nvPr/>
        </p:nvGrpSpPr>
        <p:grpSpPr bwMode="auto">
          <a:xfrm>
            <a:off x="1081088" y="1066800"/>
            <a:ext cx="3124200" cy="1125538"/>
            <a:chOff x="681" y="672"/>
            <a:chExt cx="1968" cy="709"/>
          </a:xfrm>
        </p:grpSpPr>
        <p:sp>
          <p:nvSpPr>
            <p:cNvPr id="50210" name="Freeform 7"/>
            <p:cNvSpPr>
              <a:spLocks/>
            </p:cNvSpPr>
            <p:nvPr/>
          </p:nvSpPr>
          <p:spPr bwMode="auto">
            <a:xfrm>
              <a:off x="681" y="672"/>
              <a:ext cx="1968" cy="709"/>
            </a:xfrm>
            <a:custGeom>
              <a:avLst/>
              <a:gdLst>
                <a:gd name="T0" fmla="*/ 256 w 256"/>
                <a:gd name="T1" fmla="*/ 198 h 950"/>
                <a:gd name="T2" fmla="*/ 247 w 256"/>
                <a:gd name="T3" fmla="*/ 198 h 950"/>
                <a:gd name="T4" fmla="*/ 213 w 256"/>
                <a:gd name="T5" fmla="*/ 182 h 950"/>
                <a:gd name="T6" fmla="*/ 204 w 256"/>
                <a:gd name="T7" fmla="*/ 182 h 950"/>
                <a:gd name="T8" fmla="*/ 187 w 256"/>
                <a:gd name="T9" fmla="*/ 175 h 950"/>
                <a:gd name="T10" fmla="*/ 179 w 256"/>
                <a:gd name="T11" fmla="*/ 167 h 950"/>
                <a:gd name="T12" fmla="*/ 153 w 256"/>
                <a:gd name="T13" fmla="*/ 160 h 950"/>
                <a:gd name="T14" fmla="*/ 136 w 256"/>
                <a:gd name="T15" fmla="*/ 152 h 950"/>
                <a:gd name="T16" fmla="*/ 128 w 256"/>
                <a:gd name="T17" fmla="*/ 144 h 950"/>
                <a:gd name="T18" fmla="*/ 119 w 256"/>
                <a:gd name="T19" fmla="*/ 137 h 950"/>
                <a:gd name="T20" fmla="*/ 102 w 256"/>
                <a:gd name="T21" fmla="*/ 129 h 950"/>
                <a:gd name="T22" fmla="*/ 94 w 256"/>
                <a:gd name="T23" fmla="*/ 122 h 950"/>
                <a:gd name="T24" fmla="*/ 76 w 256"/>
                <a:gd name="T25" fmla="*/ 114 h 950"/>
                <a:gd name="T26" fmla="*/ 68 w 256"/>
                <a:gd name="T27" fmla="*/ 114 h 950"/>
                <a:gd name="T28" fmla="*/ 59 w 256"/>
                <a:gd name="T29" fmla="*/ 99 h 950"/>
                <a:gd name="T30" fmla="*/ 51 w 256"/>
                <a:gd name="T31" fmla="*/ 91 h 950"/>
                <a:gd name="T32" fmla="*/ 42 w 256"/>
                <a:gd name="T33" fmla="*/ 84 h 950"/>
                <a:gd name="T34" fmla="*/ 34 w 256"/>
                <a:gd name="T35" fmla="*/ 84 h 950"/>
                <a:gd name="T36" fmla="*/ 25 w 256"/>
                <a:gd name="T37" fmla="*/ 68 h 950"/>
                <a:gd name="T38" fmla="*/ 17 w 256"/>
                <a:gd name="T39" fmla="*/ 61 h 950"/>
                <a:gd name="T40" fmla="*/ 17 w 256"/>
                <a:gd name="T41" fmla="*/ 61 h 950"/>
                <a:gd name="T42" fmla="*/ 8 w 256"/>
                <a:gd name="T43" fmla="*/ 53 h 950"/>
                <a:gd name="T44" fmla="*/ 8 w 256"/>
                <a:gd name="T45" fmla="*/ 38 h 950"/>
                <a:gd name="T46" fmla="*/ 0 w 256"/>
                <a:gd name="T47" fmla="*/ 30 h 950"/>
                <a:gd name="T48" fmla="*/ 0 w 256"/>
                <a:gd name="T49" fmla="*/ 23 h 950"/>
                <a:gd name="T50" fmla="*/ 0 w 256"/>
                <a:gd name="T51" fmla="*/ 23 h 950"/>
                <a:gd name="T52" fmla="*/ 0 w 256"/>
                <a:gd name="T53" fmla="*/ 8 h 950"/>
                <a:gd name="T54" fmla="*/ 0 w 256"/>
                <a:gd name="T55" fmla="*/ 0 h 950"/>
                <a:gd name="T56" fmla="*/ 0 w 256"/>
                <a:gd name="T57" fmla="*/ 753 h 950"/>
                <a:gd name="T58" fmla="*/ 0 w 256"/>
                <a:gd name="T59" fmla="*/ 760 h 950"/>
                <a:gd name="T60" fmla="*/ 0 w 256"/>
                <a:gd name="T61" fmla="*/ 775 h 950"/>
                <a:gd name="T62" fmla="*/ 0 w 256"/>
                <a:gd name="T63" fmla="*/ 775 h 950"/>
                <a:gd name="T64" fmla="*/ 0 w 256"/>
                <a:gd name="T65" fmla="*/ 783 h 950"/>
                <a:gd name="T66" fmla="*/ 8 w 256"/>
                <a:gd name="T67" fmla="*/ 791 h 950"/>
                <a:gd name="T68" fmla="*/ 8 w 256"/>
                <a:gd name="T69" fmla="*/ 806 h 950"/>
                <a:gd name="T70" fmla="*/ 17 w 256"/>
                <a:gd name="T71" fmla="*/ 813 h 950"/>
                <a:gd name="T72" fmla="*/ 17 w 256"/>
                <a:gd name="T73" fmla="*/ 813 h 950"/>
                <a:gd name="T74" fmla="*/ 25 w 256"/>
                <a:gd name="T75" fmla="*/ 821 h 950"/>
                <a:gd name="T76" fmla="*/ 34 w 256"/>
                <a:gd name="T77" fmla="*/ 836 h 950"/>
                <a:gd name="T78" fmla="*/ 42 w 256"/>
                <a:gd name="T79" fmla="*/ 836 h 950"/>
                <a:gd name="T80" fmla="*/ 51 w 256"/>
                <a:gd name="T81" fmla="*/ 844 h 950"/>
                <a:gd name="T82" fmla="*/ 59 w 256"/>
                <a:gd name="T83" fmla="*/ 851 h 950"/>
                <a:gd name="T84" fmla="*/ 68 w 256"/>
                <a:gd name="T85" fmla="*/ 867 h 950"/>
                <a:gd name="T86" fmla="*/ 76 w 256"/>
                <a:gd name="T87" fmla="*/ 867 h 950"/>
                <a:gd name="T88" fmla="*/ 94 w 256"/>
                <a:gd name="T89" fmla="*/ 874 h 950"/>
                <a:gd name="T90" fmla="*/ 102 w 256"/>
                <a:gd name="T91" fmla="*/ 882 h 950"/>
                <a:gd name="T92" fmla="*/ 119 w 256"/>
                <a:gd name="T93" fmla="*/ 889 h 950"/>
                <a:gd name="T94" fmla="*/ 128 w 256"/>
                <a:gd name="T95" fmla="*/ 897 h 950"/>
                <a:gd name="T96" fmla="*/ 136 w 256"/>
                <a:gd name="T97" fmla="*/ 905 h 950"/>
                <a:gd name="T98" fmla="*/ 153 w 256"/>
                <a:gd name="T99" fmla="*/ 912 h 950"/>
                <a:gd name="T100" fmla="*/ 179 w 256"/>
                <a:gd name="T101" fmla="*/ 920 h 950"/>
                <a:gd name="T102" fmla="*/ 187 w 256"/>
                <a:gd name="T103" fmla="*/ 927 h 950"/>
                <a:gd name="T104" fmla="*/ 204 w 256"/>
                <a:gd name="T105" fmla="*/ 935 h 950"/>
                <a:gd name="T106" fmla="*/ 213 w 256"/>
                <a:gd name="T107" fmla="*/ 935 h 950"/>
                <a:gd name="T108" fmla="*/ 247 w 256"/>
                <a:gd name="T109" fmla="*/ 950 h 950"/>
                <a:gd name="T110" fmla="*/ 256 w 256"/>
                <a:gd name="T111" fmla="*/ 950 h 950"/>
                <a:gd name="T112" fmla="*/ 256 w 256"/>
                <a:gd name="T113" fmla="*/ 198 h 95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56"/>
                <a:gd name="T172" fmla="*/ 0 h 950"/>
                <a:gd name="T173" fmla="*/ 256 w 256"/>
                <a:gd name="T174" fmla="*/ 950 h 95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56" h="950">
                  <a:moveTo>
                    <a:pt x="256" y="198"/>
                  </a:moveTo>
                  <a:lnTo>
                    <a:pt x="247" y="198"/>
                  </a:lnTo>
                  <a:lnTo>
                    <a:pt x="213" y="182"/>
                  </a:lnTo>
                  <a:lnTo>
                    <a:pt x="204" y="182"/>
                  </a:lnTo>
                  <a:lnTo>
                    <a:pt x="187" y="175"/>
                  </a:lnTo>
                  <a:lnTo>
                    <a:pt x="179" y="167"/>
                  </a:lnTo>
                  <a:lnTo>
                    <a:pt x="153" y="160"/>
                  </a:lnTo>
                  <a:lnTo>
                    <a:pt x="136" y="152"/>
                  </a:lnTo>
                  <a:lnTo>
                    <a:pt x="128" y="144"/>
                  </a:lnTo>
                  <a:lnTo>
                    <a:pt x="119" y="137"/>
                  </a:lnTo>
                  <a:lnTo>
                    <a:pt x="102" y="129"/>
                  </a:lnTo>
                  <a:lnTo>
                    <a:pt x="94" y="122"/>
                  </a:lnTo>
                  <a:lnTo>
                    <a:pt x="76" y="114"/>
                  </a:lnTo>
                  <a:lnTo>
                    <a:pt x="68" y="114"/>
                  </a:lnTo>
                  <a:lnTo>
                    <a:pt x="59" y="99"/>
                  </a:lnTo>
                  <a:lnTo>
                    <a:pt x="51" y="91"/>
                  </a:lnTo>
                  <a:lnTo>
                    <a:pt x="42" y="84"/>
                  </a:lnTo>
                  <a:lnTo>
                    <a:pt x="34" y="84"/>
                  </a:lnTo>
                  <a:lnTo>
                    <a:pt x="25" y="68"/>
                  </a:lnTo>
                  <a:lnTo>
                    <a:pt x="17" y="61"/>
                  </a:lnTo>
                  <a:lnTo>
                    <a:pt x="8" y="53"/>
                  </a:lnTo>
                  <a:lnTo>
                    <a:pt x="8" y="38"/>
                  </a:lnTo>
                  <a:lnTo>
                    <a:pt x="0" y="30"/>
                  </a:lnTo>
                  <a:lnTo>
                    <a:pt x="0" y="23"/>
                  </a:lnTo>
                  <a:lnTo>
                    <a:pt x="0" y="8"/>
                  </a:lnTo>
                  <a:lnTo>
                    <a:pt x="0" y="0"/>
                  </a:lnTo>
                  <a:lnTo>
                    <a:pt x="0" y="753"/>
                  </a:lnTo>
                  <a:lnTo>
                    <a:pt x="0" y="760"/>
                  </a:lnTo>
                  <a:lnTo>
                    <a:pt x="0" y="775"/>
                  </a:lnTo>
                  <a:lnTo>
                    <a:pt x="0" y="783"/>
                  </a:lnTo>
                  <a:lnTo>
                    <a:pt x="8" y="791"/>
                  </a:lnTo>
                  <a:lnTo>
                    <a:pt x="8" y="806"/>
                  </a:lnTo>
                  <a:lnTo>
                    <a:pt x="17" y="813"/>
                  </a:lnTo>
                  <a:lnTo>
                    <a:pt x="25" y="821"/>
                  </a:lnTo>
                  <a:lnTo>
                    <a:pt x="34" y="836"/>
                  </a:lnTo>
                  <a:lnTo>
                    <a:pt x="42" y="836"/>
                  </a:lnTo>
                  <a:lnTo>
                    <a:pt x="51" y="844"/>
                  </a:lnTo>
                  <a:lnTo>
                    <a:pt x="59" y="851"/>
                  </a:lnTo>
                  <a:lnTo>
                    <a:pt x="68" y="867"/>
                  </a:lnTo>
                  <a:lnTo>
                    <a:pt x="76" y="867"/>
                  </a:lnTo>
                  <a:lnTo>
                    <a:pt x="94" y="874"/>
                  </a:lnTo>
                  <a:lnTo>
                    <a:pt x="102" y="882"/>
                  </a:lnTo>
                  <a:lnTo>
                    <a:pt x="119" y="889"/>
                  </a:lnTo>
                  <a:lnTo>
                    <a:pt x="128" y="897"/>
                  </a:lnTo>
                  <a:lnTo>
                    <a:pt x="136" y="905"/>
                  </a:lnTo>
                  <a:lnTo>
                    <a:pt x="153" y="912"/>
                  </a:lnTo>
                  <a:lnTo>
                    <a:pt x="179" y="920"/>
                  </a:lnTo>
                  <a:lnTo>
                    <a:pt x="187" y="927"/>
                  </a:lnTo>
                  <a:lnTo>
                    <a:pt x="204" y="935"/>
                  </a:lnTo>
                  <a:lnTo>
                    <a:pt x="213" y="935"/>
                  </a:lnTo>
                  <a:lnTo>
                    <a:pt x="247" y="950"/>
                  </a:lnTo>
                  <a:lnTo>
                    <a:pt x="256" y="950"/>
                  </a:lnTo>
                  <a:lnTo>
                    <a:pt x="256" y="198"/>
                  </a:lnTo>
                  <a:close/>
                </a:path>
              </a:pathLst>
            </a:custGeom>
            <a:solidFill>
              <a:srgbClr val="3399FF"/>
            </a:solidFill>
            <a:ln w="14288">
              <a:noFill/>
              <a:prstDash val="solid"/>
              <a:round/>
              <a:headEnd/>
              <a:tailEnd/>
            </a:ln>
            <a:effectLst>
              <a:prstShdw prst="shdw17" dist="17961" dir="13500000">
                <a:srgbClr val="1F5C99"/>
              </a:prstShdw>
            </a:effectLst>
          </p:spPr>
          <p:txBody>
            <a:bodyPr/>
            <a:lstStyle/>
            <a:p>
              <a:endParaRPr lang="ar-SA"/>
            </a:p>
          </p:txBody>
        </p:sp>
        <p:sp>
          <p:nvSpPr>
            <p:cNvPr id="50211" name="Text Box 8"/>
            <p:cNvSpPr txBox="1">
              <a:spLocks noChangeArrowheads="1"/>
            </p:cNvSpPr>
            <p:nvPr/>
          </p:nvSpPr>
          <p:spPr bwMode="auto">
            <a:xfrm>
              <a:off x="921" y="816"/>
              <a:ext cx="1035" cy="394"/>
            </a:xfrm>
            <a:prstGeom prst="rect">
              <a:avLst/>
            </a:prstGeom>
            <a:noFill/>
            <a:ln w="9525">
              <a:noFill/>
              <a:miter lim="800000"/>
              <a:headEnd/>
              <a:tailEnd/>
            </a:ln>
          </p:spPr>
          <p:txBody>
            <a:bodyPr wrap="none">
              <a:spAutoFit/>
            </a:bodyPr>
            <a:lstStyle/>
            <a:p>
              <a:pPr algn="l" rtl="0">
                <a:buFontTx/>
                <a:buNone/>
              </a:pPr>
              <a:r>
                <a:rPr lang="en-US" sz="3500" b="1">
                  <a:solidFill>
                    <a:schemeClr val="tx1"/>
                  </a:solidFill>
                  <a:latin typeface="Arial" pitchFamily="34" charset="0"/>
                </a:rPr>
                <a:t>Advice</a:t>
              </a:r>
            </a:p>
          </p:txBody>
        </p:sp>
      </p:grpSp>
      <p:grpSp>
        <p:nvGrpSpPr>
          <p:cNvPr id="3" name="Group 9"/>
          <p:cNvGrpSpPr>
            <a:grpSpLocks/>
          </p:cNvGrpSpPr>
          <p:nvPr/>
        </p:nvGrpSpPr>
        <p:grpSpPr bwMode="auto">
          <a:xfrm>
            <a:off x="1066800" y="2074863"/>
            <a:ext cx="3124200" cy="1125537"/>
            <a:chOff x="672" y="1307"/>
            <a:chExt cx="1968" cy="709"/>
          </a:xfrm>
        </p:grpSpPr>
        <p:sp>
          <p:nvSpPr>
            <p:cNvPr id="50208" name="Freeform 10"/>
            <p:cNvSpPr>
              <a:spLocks/>
            </p:cNvSpPr>
            <p:nvPr/>
          </p:nvSpPr>
          <p:spPr bwMode="auto">
            <a:xfrm>
              <a:off x="672" y="1307"/>
              <a:ext cx="1968" cy="709"/>
            </a:xfrm>
            <a:custGeom>
              <a:avLst/>
              <a:gdLst>
                <a:gd name="T0" fmla="*/ 256 w 256"/>
                <a:gd name="T1" fmla="*/ 198 h 950"/>
                <a:gd name="T2" fmla="*/ 247 w 256"/>
                <a:gd name="T3" fmla="*/ 198 h 950"/>
                <a:gd name="T4" fmla="*/ 213 w 256"/>
                <a:gd name="T5" fmla="*/ 182 h 950"/>
                <a:gd name="T6" fmla="*/ 204 w 256"/>
                <a:gd name="T7" fmla="*/ 182 h 950"/>
                <a:gd name="T8" fmla="*/ 187 w 256"/>
                <a:gd name="T9" fmla="*/ 175 h 950"/>
                <a:gd name="T10" fmla="*/ 179 w 256"/>
                <a:gd name="T11" fmla="*/ 167 h 950"/>
                <a:gd name="T12" fmla="*/ 153 w 256"/>
                <a:gd name="T13" fmla="*/ 160 h 950"/>
                <a:gd name="T14" fmla="*/ 136 w 256"/>
                <a:gd name="T15" fmla="*/ 152 h 950"/>
                <a:gd name="T16" fmla="*/ 128 w 256"/>
                <a:gd name="T17" fmla="*/ 144 h 950"/>
                <a:gd name="T18" fmla="*/ 119 w 256"/>
                <a:gd name="T19" fmla="*/ 137 h 950"/>
                <a:gd name="T20" fmla="*/ 102 w 256"/>
                <a:gd name="T21" fmla="*/ 129 h 950"/>
                <a:gd name="T22" fmla="*/ 94 w 256"/>
                <a:gd name="T23" fmla="*/ 122 h 950"/>
                <a:gd name="T24" fmla="*/ 76 w 256"/>
                <a:gd name="T25" fmla="*/ 114 h 950"/>
                <a:gd name="T26" fmla="*/ 68 w 256"/>
                <a:gd name="T27" fmla="*/ 114 h 950"/>
                <a:gd name="T28" fmla="*/ 59 w 256"/>
                <a:gd name="T29" fmla="*/ 99 h 950"/>
                <a:gd name="T30" fmla="*/ 51 w 256"/>
                <a:gd name="T31" fmla="*/ 91 h 950"/>
                <a:gd name="T32" fmla="*/ 42 w 256"/>
                <a:gd name="T33" fmla="*/ 84 h 950"/>
                <a:gd name="T34" fmla="*/ 34 w 256"/>
                <a:gd name="T35" fmla="*/ 84 h 950"/>
                <a:gd name="T36" fmla="*/ 25 w 256"/>
                <a:gd name="T37" fmla="*/ 68 h 950"/>
                <a:gd name="T38" fmla="*/ 17 w 256"/>
                <a:gd name="T39" fmla="*/ 61 h 950"/>
                <a:gd name="T40" fmla="*/ 17 w 256"/>
                <a:gd name="T41" fmla="*/ 61 h 950"/>
                <a:gd name="T42" fmla="*/ 8 w 256"/>
                <a:gd name="T43" fmla="*/ 53 h 950"/>
                <a:gd name="T44" fmla="*/ 8 w 256"/>
                <a:gd name="T45" fmla="*/ 38 h 950"/>
                <a:gd name="T46" fmla="*/ 0 w 256"/>
                <a:gd name="T47" fmla="*/ 30 h 950"/>
                <a:gd name="T48" fmla="*/ 0 w 256"/>
                <a:gd name="T49" fmla="*/ 23 h 950"/>
                <a:gd name="T50" fmla="*/ 0 w 256"/>
                <a:gd name="T51" fmla="*/ 23 h 950"/>
                <a:gd name="T52" fmla="*/ 0 w 256"/>
                <a:gd name="T53" fmla="*/ 8 h 950"/>
                <a:gd name="T54" fmla="*/ 0 w 256"/>
                <a:gd name="T55" fmla="*/ 0 h 950"/>
                <a:gd name="T56" fmla="*/ 0 w 256"/>
                <a:gd name="T57" fmla="*/ 753 h 950"/>
                <a:gd name="T58" fmla="*/ 0 w 256"/>
                <a:gd name="T59" fmla="*/ 760 h 950"/>
                <a:gd name="T60" fmla="*/ 0 w 256"/>
                <a:gd name="T61" fmla="*/ 775 h 950"/>
                <a:gd name="T62" fmla="*/ 0 w 256"/>
                <a:gd name="T63" fmla="*/ 775 h 950"/>
                <a:gd name="T64" fmla="*/ 0 w 256"/>
                <a:gd name="T65" fmla="*/ 783 h 950"/>
                <a:gd name="T66" fmla="*/ 8 w 256"/>
                <a:gd name="T67" fmla="*/ 791 h 950"/>
                <a:gd name="T68" fmla="*/ 8 w 256"/>
                <a:gd name="T69" fmla="*/ 806 h 950"/>
                <a:gd name="T70" fmla="*/ 17 w 256"/>
                <a:gd name="T71" fmla="*/ 813 h 950"/>
                <a:gd name="T72" fmla="*/ 17 w 256"/>
                <a:gd name="T73" fmla="*/ 813 h 950"/>
                <a:gd name="T74" fmla="*/ 25 w 256"/>
                <a:gd name="T75" fmla="*/ 821 h 950"/>
                <a:gd name="T76" fmla="*/ 34 w 256"/>
                <a:gd name="T77" fmla="*/ 836 h 950"/>
                <a:gd name="T78" fmla="*/ 42 w 256"/>
                <a:gd name="T79" fmla="*/ 836 h 950"/>
                <a:gd name="T80" fmla="*/ 51 w 256"/>
                <a:gd name="T81" fmla="*/ 844 h 950"/>
                <a:gd name="T82" fmla="*/ 59 w 256"/>
                <a:gd name="T83" fmla="*/ 851 h 950"/>
                <a:gd name="T84" fmla="*/ 68 w 256"/>
                <a:gd name="T85" fmla="*/ 867 h 950"/>
                <a:gd name="T86" fmla="*/ 76 w 256"/>
                <a:gd name="T87" fmla="*/ 867 h 950"/>
                <a:gd name="T88" fmla="*/ 94 w 256"/>
                <a:gd name="T89" fmla="*/ 874 h 950"/>
                <a:gd name="T90" fmla="*/ 102 w 256"/>
                <a:gd name="T91" fmla="*/ 882 h 950"/>
                <a:gd name="T92" fmla="*/ 119 w 256"/>
                <a:gd name="T93" fmla="*/ 889 h 950"/>
                <a:gd name="T94" fmla="*/ 128 w 256"/>
                <a:gd name="T95" fmla="*/ 897 h 950"/>
                <a:gd name="T96" fmla="*/ 136 w 256"/>
                <a:gd name="T97" fmla="*/ 905 h 950"/>
                <a:gd name="T98" fmla="*/ 153 w 256"/>
                <a:gd name="T99" fmla="*/ 912 h 950"/>
                <a:gd name="T100" fmla="*/ 179 w 256"/>
                <a:gd name="T101" fmla="*/ 920 h 950"/>
                <a:gd name="T102" fmla="*/ 187 w 256"/>
                <a:gd name="T103" fmla="*/ 927 h 950"/>
                <a:gd name="T104" fmla="*/ 204 w 256"/>
                <a:gd name="T105" fmla="*/ 935 h 950"/>
                <a:gd name="T106" fmla="*/ 213 w 256"/>
                <a:gd name="T107" fmla="*/ 935 h 950"/>
                <a:gd name="T108" fmla="*/ 247 w 256"/>
                <a:gd name="T109" fmla="*/ 950 h 950"/>
                <a:gd name="T110" fmla="*/ 256 w 256"/>
                <a:gd name="T111" fmla="*/ 950 h 950"/>
                <a:gd name="T112" fmla="*/ 256 w 256"/>
                <a:gd name="T113" fmla="*/ 198 h 95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56"/>
                <a:gd name="T172" fmla="*/ 0 h 950"/>
                <a:gd name="T173" fmla="*/ 256 w 256"/>
                <a:gd name="T174" fmla="*/ 950 h 95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56" h="950">
                  <a:moveTo>
                    <a:pt x="256" y="198"/>
                  </a:moveTo>
                  <a:lnTo>
                    <a:pt x="247" y="198"/>
                  </a:lnTo>
                  <a:lnTo>
                    <a:pt x="213" y="182"/>
                  </a:lnTo>
                  <a:lnTo>
                    <a:pt x="204" y="182"/>
                  </a:lnTo>
                  <a:lnTo>
                    <a:pt x="187" y="175"/>
                  </a:lnTo>
                  <a:lnTo>
                    <a:pt x="179" y="167"/>
                  </a:lnTo>
                  <a:lnTo>
                    <a:pt x="153" y="160"/>
                  </a:lnTo>
                  <a:lnTo>
                    <a:pt x="136" y="152"/>
                  </a:lnTo>
                  <a:lnTo>
                    <a:pt x="128" y="144"/>
                  </a:lnTo>
                  <a:lnTo>
                    <a:pt x="119" y="137"/>
                  </a:lnTo>
                  <a:lnTo>
                    <a:pt x="102" y="129"/>
                  </a:lnTo>
                  <a:lnTo>
                    <a:pt x="94" y="122"/>
                  </a:lnTo>
                  <a:lnTo>
                    <a:pt x="76" y="114"/>
                  </a:lnTo>
                  <a:lnTo>
                    <a:pt x="68" y="114"/>
                  </a:lnTo>
                  <a:lnTo>
                    <a:pt x="59" y="99"/>
                  </a:lnTo>
                  <a:lnTo>
                    <a:pt x="51" y="91"/>
                  </a:lnTo>
                  <a:lnTo>
                    <a:pt x="42" y="84"/>
                  </a:lnTo>
                  <a:lnTo>
                    <a:pt x="34" y="84"/>
                  </a:lnTo>
                  <a:lnTo>
                    <a:pt x="25" y="68"/>
                  </a:lnTo>
                  <a:lnTo>
                    <a:pt x="17" y="61"/>
                  </a:lnTo>
                  <a:lnTo>
                    <a:pt x="8" y="53"/>
                  </a:lnTo>
                  <a:lnTo>
                    <a:pt x="8" y="38"/>
                  </a:lnTo>
                  <a:lnTo>
                    <a:pt x="0" y="30"/>
                  </a:lnTo>
                  <a:lnTo>
                    <a:pt x="0" y="23"/>
                  </a:lnTo>
                  <a:lnTo>
                    <a:pt x="0" y="8"/>
                  </a:lnTo>
                  <a:lnTo>
                    <a:pt x="0" y="0"/>
                  </a:lnTo>
                  <a:lnTo>
                    <a:pt x="0" y="753"/>
                  </a:lnTo>
                  <a:lnTo>
                    <a:pt x="0" y="760"/>
                  </a:lnTo>
                  <a:lnTo>
                    <a:pt x="0" y="775"/>
                  </a:lnTo>
                  <a:lnTo>
                    <a:pt x="0" y="783"/>
                  </a:lnTo>
                  <a:lnTo>
                    <a:pt x="8" y="791"/>
                  </a:lnTo>
                  <a:lnTo>
                    <a:pt x="8" y="806"/>
                  </a:lnTo>
                  <a:lnTo>
                    <a:pt x="17" y="813"/>
                  </a:lnTo>
                  <a:lnTo>
                    <a:pt x="25" y="821"/>
                  </a:lnTo>
                  <a:lnTo>
                    <a:pt x="34" y="836"/>
                  </a:lnTo>
                  <a:lnTo>
                    <a:pt x="42" y="836"/>
                  </a:lnTo>
                  <a:lnTo>
                    <a:pt x="51" y="844"/>
                  </a:lnTo>
                  <a:lnTo>
                    <a:pt x="59" y="851"/>
                  </a:lnTo>
                  <a:lnTo>
                    <a:pt x="68" y="867"/>
                  </a:lnTo>
                  <a:lnTo>
                    <a:pt x="76" y="867"/>
                  </a:lnTo>
                  <a:lnTo>
                    <a:pt x="94" y="874"/>
                  </a:lnTo>
                  <a:lnTo>
                    <a:pt x="102" y="882"/>
                  </a:lnTo>
                  <a:lnTo>
                    <a:pt x="119" y="889"/>
                  </a:lnTo>
                  <a:lnTo>
                    <a:pt x="128" y="897"/>
                  </a:lnTo>
                  <a:lnTo>
                    <a:pt x="136" y="905"/>
                  </a:lnTo>
                  <a:lnTo>
                    <a:pt x="153" y="912"/>
                  </a:lnTo>
                  <a:lnTo>
                    <a:pt x="179" y="920"/>
                  </a:lnTo>
                  <a:lnTo>
                    <a:pt x="187" y="927"/>
                  </a:lnTo>
                  <a:lnTo>
                    <a:pt x="204" y="935"/>
                  </a:lnTo>
                  <a:lnTo>
                    <a:pt x="213" y="935"/>
                  </a:lnTo>
                  <a:lnTo>
                    <a:pt x="247" y="950"/>
                  </a:lnTo>
                  <a:lnTo>
                    <a:pt x="256" y="950"/>
                  </a:lnTo>
                  <a:lnTo>
                    <a:pt x="256" y="198"/>
                  </a:lnTo>
                  <a:close/>
                </a:path>
              </a:pathLst>
            </a:custGeom>
            <a:solidFill>
              <a:srgbClr val="3399FF"/>
            </a:solidFill>
            <a:ln w="14288">
              <a:noFill/>
              <a:prstDash val="solid"/>
              <a:round/>
              <a:headEnd/>
              <a:tailEnd/>
            </a:ln>
            <a:effectLst>
              <a:prstShdw prst="shdw17" dist="17961" dir="13500000">
                <a:srgbClr val="1F5C99"/>
              </a:prstShdw>
            </a:effectLst>
          </p:spPr>
          <p:txBody>
            <a:bodyPr/>
            <a:lstStyle/>
            <a:p>
              <a:endParaRPr lang="ar-SA"/>
            </a:p>
          </p:txBody>
        </p:sp>
        <p:sp>
          <p:nvSpPr>
            <p:cNvPr id="50209" name="Text Box 11"/>
            <p:cNvSpPr txBox="1">
              <a:spLocks noChangeArrowheads="1"/>
            </p:cNvSpPr>
            <p:nvPr/>
          </p:nvSpPr>
          <p:spPr bwMode="auto">
            <a:xfrm>
              <a:off x="1103" y="1475"/>
              <a:ext cx="723" cy="394"/>
            </a:xfrm>
            <a:prstGeom prst="rect">
              <a:avLst/>
            </a:prstGeom>
            <a:noFill/>
            <a:ln w="9525">
              <a:noFill/>
              <a:miter lim="800000"/>
              <a:headEnd/>
              <a:tailEnd/>
            </a:ln>
          </p:spPr>
          <p:txBody>
            <a:bodyPr wrap="none">
              <a:spAutoFit/>
            </a:bodyPr>
            <a:lstStyle/>
            <a:p>
              <a:pPr algn="l" rtl="0">
                <a:buFontTx/>
                <a:buNone/>
              </a:pPr>
              <a:r>
                <a:rPr lang="en-US" sz="3500" b="1">
                  <a:solidFill>
                    <a:schemeClr val="tx1"/>
                  </a:solidFill>
                  <a:latin typeface="Arial" pitchFamily="34" charset="0"/>
                </a:rPr>
                <a:t>Vote</a:t>
              </a:r>
            </a:p>
          </p:txBody>
        </p:sp>
      </p:grpSp>
      <p:grpSp>
        <p:nvGrpSpPr>
          <p:cNvPr id="4" name="Group 12"/>
          <p:cNvGrpSpPr>
            <a:grpSpLocks/>
          </p:cNvGrpSpPr>
          <p:nvPr/>
        </p:nvGrpSpPr>
        <p:grpSpPr bwMode="auto">
          <a:xfrm>
            <a:off x="1081088" y="3114675"/>
            <a:ext cx="3124200" cy="1125538"/>
            <a:chOff x="681" y="1962"/>
            <a:chExt cx="1968" cy="709"/>
          </a:xfrm>
        </p:grpSpPr>
        <p:sp>
          <p:nvSpPr>
            <p:cNvPr id="50206" name="Freeform 13"/>
            <p:cNvSpPr>
              <a:spLocks/>
            </p:cNvSpPr>
            <p:nvPr/>
          </p:nvSpPr>
          <p:spPr bwMode="auto">
            <a:xfrm>
              <a:off x="681" y="1962"/>
              <a:ext cx="1968" cy="709"/>
            </a:xfrm>
            <a:custGeom>
              <a:avLst/>
              <a:gdLst>
                <a:gd name="T0" fmla="*/ 256 w 256"/>
                <a:gd name="T1" fmla="*/ 198 h 950"/>
                <a:gd name="T2" fmla="*/ 247 w 256"/>
                <a:gd name="T3" fmla="*/ 198 h 950"/>
                <a:gd name="T4" fmla="*/ 213 w 256"/>
                <a:gd name="T5" fmla="*/ 182 h 950"/>
                <a:gd name="T6" fmla="*/ 204 w 256"/>
                <a:gd name="T7" fmla="*/ 182 h 950"/>
                <a:gd name="T8" fmla="*/ 187 w 256"/>
                <a:gd name="T9" fmla="*/ 175 h 950"/>
                <a:gd name="T10" fmla="*/ 179 w 256"/>
                <a:gd name="T11" fmla="*/ 167 h 950"/>
                <a:gd name="T12" fmla="*/ 153 w 256"/>
                <a:gd name="T13" fmla="*/ 160 h 950"/>
                <a:gd name="T14" fmla="*/ 136 w 256"/>
                <a:gd name="T15" fmla="*/ 152 h 950"/>
                <a:gd name="T16" fmla="*/ 128 w 256"/>
                <a:gd name="T17" fmla="*/ 144 h 950"/>
                <a:gd name="T18" fmla="*/ 119 w 256"/>
                <a:gd name="T19" fmla="*/ 137 h 950"/>
                <a:gd name="T20" fmla="*/ 102 w 256"/>
                <a:gd name="T21" fmla="*/ 129 h 950"/>
                <a:gd name="T22" fmla="*/ 94 w 256"/>
                <a:gd name="T23" fmla="*/ 122 h 950"/>
                <a:gd name="T24" fmla="*/ 76 w 256"/>
                <a:gd name="T25" fmla="*/ 114 h 950"/>
                <a:gd name="T26" fmla="*/ 68 w 256"/>
                <a:gd name="T27" fmla="*/ 114 h 950"/>
                <a:gd name="T28" fmla="*/ 59 w 256"/>
                <a:gd name="T29" fmla="*/ 99 h 950"/>
                <a:gd name="T30" fmla="*/ 51 w 256"/>
                <a:gd name="T31" fmla="*/ 91 h 950"/>
                <a:gd name="T32" fmla="*/ 42 w 256"/>
                <a:gd name="T33" fmla="*/ 84 h 950"/>
                <a:gd name="T34" fmla="*/ 34 w 256"/>
                <a:gd name="T35" fmla="*/ 84 h 950"/>
                <a:gd name="T36" fmla="*/ 25 w 256"/>
                <a:gd name="T37" fmla="*/ 68 h 950"/>
                <a:gd name="T38" fmla="*/ 17 w 256"/>
                <a:gd name="T39" fmla="*/ 61 h 950"/>
                <a:gd name="T40" fmla="*/ 17 w 256"/>
                <a:gd name="T41" fmla="*/ 61 h 950"/>
                <a:gd name="T42" fmla="*/ 8 w 256"/>
                <a:gd name="T43" fmla="*/ 53 h 950"/>
                <a:gd name="T44" fmla="*/ 8 w 256"/>
                <a:gd name="T45" fmla="*/ 38 h 950"/>
                <a:gd name="T46" fmla="*/ 0 w 256"/>
                <a:gd name="T47" fmla="*/ 30 h 950"/>
                <a:gd name="T48" fmla="*/ 0 w 256"/>
                <a:gd name="T49" fmla="*/ 23 h 950"/>
                <a:gd name="T50" fmla="*/ 0 w 256"/>
                <a:gd name="T51" fmla="*/ 23 h 950"/>
                <a:gd name="T52" fmla="*/ 0 w 256"/>
                <a:gd name="T53" fmla="*/ 8 h 950"/>
                <a:gd name="T54" fmla="*/ 0 w 256"/>
                <a:gd name="T55" fmla="*/ 0 h 950"/>
                <a:gd name="T56" fmla="*/ 0 w 256"/>
                <a:gd name="T57" fmla="*/ 753 h 950"/>
                <a:gd name="T58" fmla="*/ 0 w 256"/>
                <a:gd name="T59" fmla="*/ 760 h 950"/>
                <a:gd name="T60" fmla="*/ 0 w 256"/>
                <a:gd name="T61" fmla="*/ 775 h 950"/>
                <a:gd name="T62" fmla="*/ 0 w 256"/>
                <a:gd name="T63" fmla="*/ 775 h 950"/>
                <a:gd name="T64" fmla="*/ 0 w 256"/>
                <a:gd name="T65" fmla="*/ 783 h 950"/>
                <a:gd name="T66" fmla="*/ 8 w 256"/>
                <a:gd name="T67" fmla="*/ 791 h 950"/>
                <a:gd name="T68" fmla="*/ 8 w 256"/>
                <a:gd name="T69" fmla="*/ 806 h 950"/>
                <a:gd name="T70" fmla="*/ 17 w 256"/>
                <a:gd name="T71" fmla="*/ 813 h 950"/>
                <a:gd name="T72" fmla="*/ 17 w 256"/>
                <a:gd name="T73" fmla="*/ 813 h 950"/>
                <a:gd name="T74" fmla="*/ 25 w 256"/>
                <a:gd name="T75" fmla="*/ 821 h 950"/>
                <a:gd name="T76" fmla="*/ 34 w 256"/>
                <a:gd name="T77" fmla="*/ 836 h 950"/>
                <a:gd name="T78" fmla="*/ 42 w 256"/>
                <a:gd name="T79" fmla="*/ 836 h 950"/>
                <a:gd name="T80" fmla="*/ 51 w 256"/>
                <a:gd name="T81" fmla="*/ 844 h 950"/>
                <a:gd name="T82" fmla="*/ 59 w 256"/>
                <a:gd name="T83" fmla="*/ 851 h 950"/>
                <a:gd name="T84" fmla="*/ 68 w 256"/>
                <a:gd name="T85" fmla="*/ 867 h 950"/>
                <a:gd name="T86" fmla="*/ 76 w 256"/>
                <a:gd name="T87" fmla="*/ 867 h 950"/>
                <a:gd name="T88" fmla="*/ 94 w 256"/>
                <a:gd name="T89" fmla="*/ 874 h 950"/>
                <a:gd name="T90" fmla="*/ 102 w 256"/>
                <a:gd name="T91" fmla="*/ 882 h 950"/>
                <a:gd name="T92" fmla="*/ 119 w 256"/>
                <a:gd name="T93" fmla="*/ 889 h 950"/>
                <a:gd name="T94" fmla="*/ 128 w 256"/>
                <a:gd name="T95" fmla="*/ 897 h 950"/>
                <a:gd name="T96" fmla="*/ 136 w 256"/>
                <a:gd name="T97" fmla="*/ 905 h 950"/>
                <a:gd name="T98" fmla="*/ 153 w 256"/>
                <a:gd name="T99" fmla="*/ 912 h 950"/>
                <a:gd name="T100" fmla="*/ 179 w 256"/>
                <a:gd name="T101" fmla="*/ 920 h 950"/>
                <a:gd name="T102" fmla="*/ 187 w 256"/>
                <a:gd name="T103" fmla="*/ 927 h 950"/>
                <a:gd name="T104" fmla="*/ 204 w 256"/>
                <a:gd name="T105" fmla="*/ 935 h 950"/>
                <a:gd name="T106" fmla="*/ 213 w 256"/>
                <a:gd name="T107" fmla="*/ 935 h 950"/>
                <a:gd name="T108" fmla="*/ 247 w 256"/>
                <a:gd name="T109" fmla="*/ 950 h 950"/>
                <a:gd name="T110" fmla="*/ 256 w 256"/>
                <a:gd name="T111" fmla="*/ 950 h 950"/>
                <a:gd name="T112" fmla="*/ 256 w 256"/>
                <a:gd name="T113" fmla="*/ 198 h 95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56"/>
                <a:gd name="T172" fmla="*/ 0 h 950"/>
                <a:gd name="T173" fmla="*/ 256 w 256"/>
                <a:gd name="T174" fmla="*/ 950 h 95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56" h="950">
                  <a:moveTo>
                    <a:pt x="256" y="198"/>
                  </a:moveTo>
                  <a:lnTo>
                    <a:pt x="247" y="198"/>
                  </a:lnTo>
                  <a:lnTo>
                    <a:pt x="213" y="182"/>
                  </a:lnTo>
                  <a:lnTo>
                    <a:pt x="204" y="182"/>
                  </a:lnTo>
                  <a:lnTo>
                    <a:pt x="187" y="175"/>
                  </a:lnTo>
                  <a:lnTo>
                    <a:pt x="179" y="167"/>
                  </a:lnTo>
                  <a:lnTo>
                    <a:pt x="153" y="160"/>
                  </a:lnTo>
                  <a:lnTo>
                    <a:pt x="136" y="152"/>
                  </a:lnTo>
                  <a:lnTo>
                    <a:pt x="128" y="144"/>
                  </a:lnTo>
                  <a:lnTo>
                    <a:pt x="119" y="137"/>
                  </a:lnTo>
                  <a:lnTo>
                    <a:pt x="102" y="129"/>
                  </a:lnTo>
                  <a:lnTo>
                    <a:pt x="94" y="122"/>
                  </a:lnTo>
                  <a:lnTo>
                    <a:pt x="76" y="114"/>
                  </a:lnTo>
                  <a:lnTo>
                    <a:pt x="68" y="114"/>
                  </a:lnTo>
                  <a:lnTo>
                    <a:pt x="59" y="99"/>
                  </a:lnTo>
                  <a:lnTo>
                    <a:pt x="51" y="91"/>
                  </a:lnTo>
                  <a:lnTo>
                    <a:pt x="42" y="84"/>
                  </a:lnTo>
                  <a:lnTo>
                    <a:pt x="34" y="84"/>
                  </a:lnTo>
                  <a:lnTo>
                    <a:pt x="25" y="68"/>
                  </a:lnTo>
                  <a:lnTo>
                    <a:pt x="17" y="61"/>
                  </a:lnTo>
                  <a:lnTo>
                    <a:pt x="8" y="53"/>
                  </a:lnTo>
                  <a:lnTo>
                    <a:pt x="8" y="38"/>
                  </a:lnTo>
                  <a:lnTo>
                    <a:pt x="0" y="30"/>
                  </a:lnTo>
                  <a:lnTo>
                    <a:pt x="0" y="23"/>
                  </a:lnTo>
                  <a:lnTo>
                    <a:pt x="0" y="8"/>
                  </a:lnTo>
                  <a:lnTo>
                    <a:pt x="0" y="0"/>
                  </a:lnTo>
                  <a:lnTo>
                    <a:pt x="0" y="753"/>
                  </a:lnTo>
                  <a:lnTo>
                    <a:pt x="0" y="760"/>
                  </a:lnTo>
                  <a:lnTo>
                    <a:pt x="0" y="775"/>
                  </a:lnTo>
                  <a:lnTo>
                    <a:pt x="0" y="783"/>
                  </a:lnTo>
                  <a:lnTo>
                    <a:pt x="8" y="791"/>
                  </a:lnTo>
                  <a:lnTo>
                    <a:pt x="8" y="806"/>
                  </a:lnTo>
                  <a:lnTo>
                    <a:pt x="17" y="813"/>
                  </a:lnTo>
                  <a:lnTo>
                    <a:pt x="25" y="821"/>
                  </a:lnTo>
                  <a:lnTo>
                    <a:pt x="34" y="836"/>
                  </a:lnTo>
                  <a:lnTo>
                    <a:pt x="42" y="836"/>
                  </a:lnTo>
                  <a:lnTo>
                    <a:pt x="51" y="844"/>
                  </a:lnTo>
                  <a:lnTo>
                    <a:pt x="59" y="851"/>
                  </a:lnTo>
                  <a:lnTo>
                    <a:pt x="68" y="867"/>
                  </a:lnTo>
                  <a:lnTo>
                    <a:pt x="76" y="867"/>
                  </a:lnTo>
                  <a:lnTo>
                    <a:pt x="94" y="874"/>
                  </a:lnTo>
                  <a:lnTo>
                    <a:pt x="102" y="882"/>
                  </a:lnTo>
                  <a:lnTo>
                    <a:pt x="119" y="889"/>
                  </a:lnTo>
                  <a:lnTo>
                    <a:pt x="128" y="897"/>
                  </a:lnTo>
                  <a:lnTo>
                    <a:pt x="136" y="905"/>
                  </a:lnTo>
                  <a:lnTo>
                    <a:pt x="153" y="912"/>
                  </a:lnTo>
                  <a:lnTo>
                    <a:pt x="179" y="920"/>
                  </a:lnTo>
                  <a:lnTo>
                    <a:pt x="187" y="927"/>
                  </a:lnTo>
                  <a:lnTo>
                    <a:pt x="204" y="935"/>
                  </a:lnTo>
                  <a:lnTo>
                    <a:pt x="213" y="935"/>
                  </a:lnTo>
                  <a:lnTo>
                    <a:pt x="247" y="950"/>
                  </a:lnTo>
                  <a:lnTo>
                    <a:pt x="256" y="950"/>
                  </a:lnTo>
                  <a:lnTo>
                    <a:pt x="256" y="198"/>
                  </a:lnTo>
                  <a:close/>
                </a:path>
              </a:pathLst>
            </a:custGeom>
            <a:solidFill>
              <a:srgbClr val="3399FF"/>
            </a:solidFill>
            <a:ln w="14288">
              <a:noFill/>
              <a:prstDash val="solid"/>
              <a:round/>
              <a:headEnd/>
              <a:tailEnd/>
            </a:ln>
            <a:effectLst>
              <a:prstShdw prst="shdw17" dist="17961" dir="13500000">
                <a:srgbClr val="1F5C99"/>
              </a:prstShdw>
            </a:effectLst>
          </p:spPr>
          <p:txBody>
            <a:bodyPr/>
            <a:lstStyle/>
            <a:p>
              <a:endParaRPr lang="ar-SA"/>
            </a:p>
          </p:txBody>
        </p:sp>
        <p:sp>
          <p:nvSpPr>
            <p:cNvPr id="50207" name="Text Box 14"/>
            <p:cNvSpPr txBox="1">
              <a:spLocks noChangeArrowheads="1"/>
            </p:cNvSpPr>
            <p:nvPr/>
          </p:nvSpPr>
          <p:spPr bwMode="auto">
            <a:xfrm>
              <a:off x="969" y="2121"/>
              <a:ext cx="1129" cy="394"/>
            </a:xfrm>
            <a:prstGeom prst="rect">
              <a:avLst/>
            </a:prstGeom>
            <a:noFill/>
            <a:ln w="9525">
              <a:noFill/>
              <a:miter lim="800000"/>
              <a:headEnd/>
              <a:tailEnd/>
            </a:ln>
          </p:spPr>
          <p:txBody>
            <a:bodyPr wrap="none">
              <a:spAutoFit/>
            </a:bodyPr>
            <a:lstStyle/>
            <a:p>
              <a:pPr algn="l" rtl="0">
                <a:buFontTx/>
                <a:buNone/>
              </a:pPr>
              <a:r>
                <a:rPr lang="en-US" sz="3500" b="1">
                  <a:solidFill>
                    <a:schemeClr val="tx1"/>
                  </a:solidFill>
                  <a:latin typeface="Arial" pitchFamily="34" charset="0"/>
                </a:rPr>
                <a:t>Secrets</a:t>
              </a:r>
            </a:p>
          </p:txBody>
        </p:sp>
      </p:grpSp>
      <p:grpSp>
        <p:nvGrpSpPr>
          <p:cNvPr id="5" name="Group 15"/>
          <p:cNvGrpSpPr>
            <a:grpSpLocks/>
          </p:cNvGrpSpPr>
          <p:nvPr/>
        </p:nvGrpSpPr>
        <p:grpSpPr bwMode="auto">
          <a:xfrm>
            <a:off x="1066800" y="4113213"/>
            <a:ext cx="3124200" cy="1125537"/>
            <a:chOff x="672" y="2591"/>
            <a:chExt cx="1968" cy="709"/>
          </a:xfrm>
        </p:grpSpPr>
        <p:sp>
          <p:nvSpPr>
            <p:cNvPr id="50204" name="Freeform 16"/>
            <p:cNvSpPr>
              <a:spLocks/>
            </p:cNvSpPr>
            <p:nvPr/>
          </p:nvSpPr>
          <p:spPr bwMode="auto">
            <a:xfrm>
              <a:off x="672" y="2591"/>
              <a:ext cx="1968" cy="709"/>
            </a:xfrm>
            <a:custGeom>
              <a:avLst/>
              <a:gdLst>
                <a:gd name="T0" fmla="*/ 256 w 256"/>
                <a:gd name="T1" fmla="*/ 198 h 950"/>
                <a:gd name="T2" fmla="*/ 247 w 256"/>
                <a:gd name="T3" fmla="*/ 198 h 950"/>
                <a:gd name="T4" fmla="*/ 213 w 256"/>
                <a:gd name="T5" fmla="*/ 182 h 950"/>
                <a:gd name="T6" fmla="*/ 204 w 256"/>
                <a:gd name="T7" fmla="*/ 182 h 950"/>
                <a:gd name="T8" fmla="*/ 187 w 256"/>
                <a:gd name="T9" fmla="*/ 175 h 950"/>
                <a:gd name="T10" fmla="*/ 179 w 256"/>
                <a:gd name="T11" fmla="*/ 167 h 950"/>
                <a:gd name="T12" fmla="*/ 153 w 256"/>
                <a:gd name="T13" fmla="*/ 160 h 950"/>
                <a:gd name="T14" fmla="*/ 136 w 256"/>
                <a:gd name="T15" fmla="*/ 152 h 950"/>
                <a:gd name="T16" fmla="*/ 128 w 256"/>
                <a:gd name="T17" fmla="*/ 144 h 950"/>
                <a:gd name="T18" fmla="*/ 119 w 256"/>
                <a:gd name="T19" fmla="*/ 137 h 950"/>
                <a:gd name="T20" fmla="*/ 102 w 256"/>
                <a:gd name="T21" fmla="*/ 129 h 950"/>
                <a:gd name="T22" fmla="*/ 94 w 256"/>
                <a:gd name="T23" fmla="*/ 122 h 950"/>
                <a:gd name="T24" fmla="*/ 76 w 256"/>
                <a:gd name="T25" fmla="*/ 114 h 950"/>
                <a:gd name="T26" fmla="*/ 68 w 256"/>
                <a:gd name="T27" fmla="*/ 114 h 950"/>
                <a:gd name="T28" fmla="*/ 59 w 256"/>
                <a:gd name="T29" fmla="*/ 99 h 950"/>
                <a:gd name="T30" fmla="*/ 51 w 256"/>
                <a:gd name="T31" fmla="*/ 91 h 950"/>
                <a:gd name="T32" fmla="*/ 42 w 256"/>
                <a:gd name="T33" fmla="*/ 84 h 950"/>
                <a:gd name="T34" fmla="*/ 34 w 256"/>
                <a:gd name="T35" fmla="*/ 84 h 950"/>
                <a:gd name="T36" fmla="*/ 25 w 256"/>
                <a:gd name="T37" fmla="*/ 68 h 950"/>
                <a:gd name="T38" fmla="*/ 17 w 256"/>
                <a:gd name="T39" fmla="*/ 61 h 950"/>
                <a:gd name="T40" fmla="*/ 17 w 256"/>
                <a:gd name="T41" fmla="*/ 61 h 950"/>
                <a:gd name="T42" fmla="*/ 8 w 256"/>
                <a:gd name="T43" fmla="*/ 53 h 950"/>
                <a:gd name="T44" fmla="*/ 8 w 256"/>
                <a:gd name="T45" fmla="*/ 38 h 950"/>
                <a:gd name="T46" fmla="*/ 0 w 256"/>
                <a:gd name="T47" fmla="*/ 30 h 950"/>
                <a:gd name="T48" fmla="*/ 0 w 256"/>
                <a:gd name="T49" fmla="*/ 23 h 950"/>
                <a:gd name="T50" fmla="*/ 0 w 256"/>
                <a:gd name="T51" fmla="*/ 23 h 950"/>
                <a:gd name="T52" fmla="*/ 0 w 256"/>
                <a:gd name="T53" fmla="*/ 8 h 950"/>
                <a:gd name="T54" fmla="*/ 0 w 256"/>
                <a:gd name="T55" fmla="*/ 0 h 950"/>
                <a:gd name="T56" fmla="*/ 0 w 256"/>
                <a:gd name="T57" fmla="*/ 753 h 950"/>
                <a:gd name="T58" fmla="*/ 0 w 256"/>
                <a:gd name="T59" fmla="*/ 760 h 950"/>
                <a:gd name="T60" fmla="*/ 0 w 256"/>
                <a:gd name="T61" fmla="*/ 775 h 950"/>
                <a:gd name="T62" fmla="*/ 0 w 256"/>
                <a:gd name="T63" fmla="*/ 775 h 950"/>
                <a:gd name="T64" fmla="*/ 0 w 256"/>
                <a:gd name="T65" fmla="*/ 783 h 950"/>
                <a:gd name="T66" fmla="*/ 8 w 256"/>
                <a:gd name="T67" fmla="*/ 791 h 950"/>
                <a:gd name="T68" fmla="*/ 8 w 256"/>
                <a:gd name="T69" fmla="*/ 806 h 950"/>
                <a:gd name="T70" fmla="*/ 17 w 256"/>
                <a:gd name="T71" fmla="*/ 813 h 950"/>
                <a:gd name="T72" fmla="*/ 17 w 256"/>
                <a:gd name="T73" fmla="*/ 813 h 950"/>
                <a:gd name="T74" fmla="*/ 25 w 256"/>
                <a:gd name="T75" fmla="*/ 821 h 950"/>
                <a:gd name="T76" fmla="*/ 34 w 256"/>
                <a:gd name="T77" fmla="*/ 836 h 950"/>
                <a:gd name="T78" fmla="*/ 42 w 256"/>
                <a:gd name="T79" fmla="*/ 836 h 950"/>
                <a:gd name="T80" fmla="*/ 51 w 256"/>
                <a:gd name="T81" fmla="*/ 844 h 950"/>
                <a:gd name="T82" fmla="*/ 59 w 256"/>
                <a:gd name="T83" fmla="*/ 851 h 950"/>
                <a:gd name="T84" fmla="*/ 68 w 256"/>
                <a:gd name="T85" fmla="*/ 867 h 950"/>
                <a:gd name="T86" fmla="*/ 76 w 256"/>
                <a:gd name="T87" fmla="*/ 867 h 950"/>
                <a:gd name="T88" fmla="*/ 94 w 256"/>
                <a:gd name="T89" fmla="*/ 874 h 950"/>
                <a:gd name="T90" fmla="*/ 102 w 256"/>
                <a:gd name="T91" fmla="*/ 882 h 950"/>
                <a:gd name="T92" fmla="*/ 119 w 256"/>
                <a:gd name="T93" fmla="*/ 889 h 950"/>
                <a:gd name="T94" fmla="*/ 128 w 256"/>
                <a:gd name="T95" fmla="*/ 897 h 950"/>
                <a:gd name="T96" fmla="*/ 136 w 256"/>
                <a:gd name="T97" fmla="*/ 905 h 950"/>
                <a:gd name="T98" fmla="*/ 153 w 256"/>
                <a:gd name="T99" fmla="*/ 912 h 950"/>
                <a:gd name="T100" fmla="*/ 179 w 256"/>
                <a:gd name="T101" fmla="*/ 920 h 950"/>
                <a:gd name="T102" fmla="*/ 187 w 256"/>
                <a:gd name="T103" fmla="*/ 927 h 950"/>
                <a:gd name="T104" fmla="*/ 204 w 256"/>
                <a:gd name="T105" fmla="*/ 935 h 950"/>
                <a:gd name="T106" fmla="*/ 213 w 256"/>
                <a:gd name="T107" fmla="*/ 935 h 950"/>
                <a:gd name="T108" fmla="*/ 247 w 256"/>
                <a:gd name="T109" fmla="*/ 950 h 950"/>
                <a:gd name="T110" fmla="*/ 256 w 256"/>
                <a:gd name="T111" fmla="*/ 950 h 950"/>
                <a:gd name="T112" fmla="*/ 256 w 256"/>
                <a:gd name="T113" fmla="*/ 198 h 95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56"/>
                <a:gd name="T172" fmla="*/ 0 h 950"/>
                <a:gd name="T173" fmla="*/ 256 w 256"/>
                <a:gd name="T174" fmla="*/ 950 h 95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56" h="950">
                  <a:moveTo>
                    <a:pt x="256" y="198"/>
                  </a:moveTo>
                  <a:lnTo>
                    <a:pt x="247" y="198"/>
                  </a:lnTo>
                  <a:lnTo>
                    <a:pt x="213" y="182"/>
                  </a:lnTo>
                  <a:lnTo>
                    <a:pt x="204" y="182"/>
                  </a:lnTo>
                  <a:lnTo>
                    <a:pt x="187" y="175"/>
                  </a:lnTo>
                  <a:lnTo>
                    <a:pt x="179" y="167"/>
                  </a:lnTo>
                  <a:lnTo>
                    <a:pt x="153" y="160"/>
                  </a:lnTo>
                  <a:lnTo>
                    <a:pt x="136" y="152"/>
                  </a:lnTo>
                  <a:lnTo>
                    <a:pt x="128" y="144"/>
                  </a:lnTo>
                  <a:lnTo>
                    <a:pt x="119" y="137"/>
                  </a:lnTo>
                  <a:lnTo>
                    <a:pt x="102" y="129"/>
                  </a:lnTo>
                  <a:lnTo>
                    <a:pt x="94" y="122"/>
                  </a:lnTo>
                  <a:lnTo>
                    <a:pt x="76" y="114"/>
                  </a:lnTo>
                  <a:lnTo>
                    <a:pt x="68" y="114"/>
                  </a:lnTo>
                  <a:lnTo>
                    <a:pt x="59" y="99"/>
                  </a:lnTo>
                  <a:lnTo>
                    <a:pt x="51" y="91"/>
                  </a:lnTo>
                  <a:lnTo>
                    <a:pt x="42" y="84"/>
                  </a:lnTo>
                  <a:lnTo>
                    <a:pt x="34" y="84"/>
                  </a:lnTo>
                  <a:lnTo>
                    <a:pt x="25" y="68"/>
                  </a:lnTo>
                  <a:lnTo>
                    <a:pt x="17" y="61"/>
                  </a:lnTo>
                  <a:lnTo>
                    <a:pt x="8" y="53"/>
                  </a:lnTo>
                  <a:lnTo>
                    <a:pt x="8" y="38"/>
                  </a:lnTo>
                  <a:lnTo>
                    <a:pt x="0" y="30"/>
                  </a:lnTo>
                  <a:lnTo>
                    <a:pt x="0" y="23"/>
                  </a:lnTo>
                  <a:lnTo>
                    <a:pt x="0" y="8"/>
                  </a:lnTo>
                  <a:lnTo>
                    <a:pt x="0" y="0"/>
                  </a:lnTo>
                  <a:lnTo>
                    <a:pt x="0" y="753"/>
                  </a:lnTo>
                  <a:lnTo>
                    <a:pt x="0" y="760"/>
                  </a:lnTo>
                  <a:lnTo>
                    <a:pt x="0" y="775"/>
                  </a:lnTo>
                  <a:lnTo>
                    <a:pt x="0" y="783"/>
                  </a:lnTo>
                  <a:lnTo>
                    <a:pt x="8" y="791"/>
                  </a:lnTo>
                  <a:lnTo>
                    <a:pt x="8" y="806"/>
                  </a:lnTo>
                  <a:lnTo>
                    <a:pt x="17" y="813"/>
                  </a:lnTo>
                  <a:lnTo>
                    <a:pt x="25" y="821"/>
                  </a:lnTo>
                  <a:lnTo>
                    <a:pt x="34" y="836"/>
                  </a:lnTo>
                  <a:lnTo>
                    <a:pt x="42" y="836"/>
                  </a:lnTo>
                  <a:lnTo>
                    <a:pt x="51" y="844"/>
                  </a:lnTo>
                  <a:lnTo>
                    <a:pt x="59" y="851"/>
                  </a:lnTo>
                  <a:lnTo>
                    <a:pt x="68" y="867"/>
                  </a:lnTo>
                  <a:lnTo>
                    <a:pt x="76" y="867"/>
                  </a:lnTo>
                  <a:lnTo>
                    <a:pt x="94" y="874"/>
                  </a:lnTo>
                  <a:lnTo>
                    <a:pt x="102" y="882"/>
                  </a:lnTo>
                  <a:lnTo>
                    <a:pt x="119" y="889"/>
                  </a:lnTo>
                  <a:lnTo>
                    <a:pt x="128" y="897"/>
                  </a:lnTo>
                  <a:lnTo>
                    <a:pt x="136" y="905"/>
                  </a:lnTo>
                  <a:lnTo>
                    <a:pt x="153" y="912"/>
                  </a:lnTo>
                  <a:lnTo>
                    <a:pt x="179" y="920"/>
                  </a:lnTo>
                  <a:lnTo>
                    <a:pt x="187" y="927"/>
                  </a:lnTo>
                  <a:lnTo>
                    <a:pt x="204" y="935"/>
                  </a:lnTo>
                  <a:lnTo>
                    <a:pt x="213" y="935"/>
                  </a:lnTo>
                  <a:lnTo>
                    <a:pt x="247" y="950"/>
                  </a:lnTo>
                  <a:lnTo>
                    <a:pt x="256" y="950"/>
                  </a:lnTo>
                  <a:lnTo>
                    <a:pt x="256" y="198"/>
                  </a:lnTo>
                  <a:close/>
                </a:path>
              </a:pathLst>
            </a:custGeom>
            <a:solidFill>
              <a:srgbClr val="3399FF"/>
            </a:solidFill>
            <a:ln w="14288">
              <a:noFill/>
              <a:prstDash val="solid"/>
              <a:round/>
              <a:headEnd/>
              <a:tailEnd/>
            </a:ln>
            <a:effectLst>
              <a:prstShdw prst="shdw17" dist="17961" dir="13500000">
                <a:srgbClr val="1F5C99"/>
              </a:prstShdw>
            </a:effectLst>
          </p:spPr>
          <p:txBody>
            <a:bodyPr/>
            <a:lstStyle/>
            <a:p>
              <a:endParaRPr lang="ar-SA"/>
            </a:p>
          </p:txBody>
        </p:sp>
        <p:sp>
          <p:nvSpPr>
            <p:cNvPr id="50205" name="Text Box 17"/>
            <p:cNvSpPr txBox="1">
              <a:spLocks noChangeArrowheads="1"/>
            </p:cNvSpPr>
            <p:nvPr/>
          </p:nvSpPr>
          <p:spPr bwMode="auto">
            <a:xfrm>
              <a:off x="1033" y="2745"/>
              <a:ext cx="941" cy="394"/>
            </a:xfrm>
            <a:prstGeom prst="rect">
              <a:avLst/>
            </a:prstGeom>
            <a:noFill/>
            <a:ln w="9525">
              <a:noFill/>
              <a:miter lim="800000"/>
              <a:headEnd/>
              <a:tailEnd/>
            </a:ln>
          </p:spPr>
          <p:txBody>
            <a:bodyPr wrap="none">
              <a:spAutoFit/>
            </a:bodyPr>
            <a:lstStyle/>
            <a:p>
              <a:pPr algn="l" rtl="0">
                <a:buFontTx/>
                <a:buNone/>
              </a:pPr>
              <a:r>
                <a:rPr lang="en-US" sz="3500" b="1">
                  <a:solidFill>
                    <a:schemeClr val="tx1"/>
                  </a:solidFill>
                  <a:latin typeface="Arial" pitchFamily="34" charset="0"/>
                </a:rPr>
                <a:t>Loans</a:t>
              </a:r>
            </a:p>
          </p:txBody>
        </p:sp>
      </p:grpSp>
      <p:grpSp>
        <p:nvGrpSpPr>
          <p:cNvPr id="6" name="Group 18"/>
          <p:cNvGrpSpPr>
            <a:grpSpLocks/>
          </p:cNvGrpSpPr>
          <p:nvPr/>
        </p:nvGrpSpPr>
        <p:grpSpPr bwMode="auto">
          <a:xfrm>
            <a:off x="1066800" y="5160963"/>
            <a:ext cx="3124200" cy="1125537"/>
            <a:chOff x="672" y="3251"/>
            <a:chExt cx="1968" cy="709"/>
          </a:xfrm>
        </p:grpSpPr>
        <p:sp>
          <p:nvSpPr>
            <p:cNvPr id="50202" name="Freeform 19"/>
            <p:cNvSpPr>
              <a:spLocks/>
            </p:cNvSpPr>
            <p:nvPr/>
          </p:nvSpPr>
          <p:spPr bwMode="auto">
            <a:xfrm>
              <a:off x="672" y="3251"/>
              <a:ext cx="1968" cy="709"/>
            </a:xfrm>
            <a:custGeom>
              <a:avLst/>
              <a:gdLst>
                <a:gd name="T0" fmla="*/ 256 w 256"/>
                <a:gd name="T1" fmla="*/ 198 h 950"/>
                <a:gd name="T2" fmla="*/ 247 w 256"/>
                <a:gd name="T3" fmla="*/ 198 h 950"/>
                <a:gd name="T4" fmla="*/ 213 w 256"/>
                <a:gd name="T5" fmla="*/ 182 h 950"/>
                <a:gd name="T6" fmla="*/ 204 w 256"/>
                <a:gd name="T7" fmla="*/ 182 h 950"/>
                <a:gd name="T8" fmla="*/ 187 w 256"/>
                <a:gd name="T9" fmla="*/ 175 h 950"/>
                <a:gd name="T10" fmla="*/ 179 w 256"/>
                <a:gd name="T11" fmla="*/ 167 h 950"/>
                <a:gd name="T12" fmla="*/ 153 w 256"/>
                <a:gd name="T13" fmla="*/ 160 h 950"/>
                <a:gd name="T14" fmla="*/ 136 w 256"/>
                <a:gd name="T15" fmla="*/ 152 h 950"/>
                <a:gd name="T16" fmla="*/ 128 w 256"/>
                <a:gd name="T17" fmla="*/ 144 h 950"/>
                <a:gd name="T18" fmla="*/ 119 w 256"/>
                <a:gd name="T19" fmla="*/ 137 h 950"/>
                <a:gd name="T20" fmla="*/ 102 w 256"/>
                <a:gd name="T21" fmla="*/ 129 h 950"/>
                <a:gd name="T22" fmla="*/ 94 w 256"/>
                <a:gd name="T23" fmla="*/ 122 h 950"/>
                <a:gd name="T24" fmla="*/ 76 w 256"/>
                <a:gd name="T25" fmla="*/ 114 h 950"/>
                <a:gd name="T26" fmla="*/ 68 w 256"/>
                <a:gd name="T27" fmla="*/ 114 h 950"/>
                <a:gd name="T28" fmla="*/ 59 w 256"/>
                <a:gd name="T29" fmla="*/ 99 h 950"/>
                <a:gd name="T30" fmla="*/ 51 w 256"/>
                <a:gd name="T31" fmla="*/ 91 h 950"/>
                <a:gd name="T32" fmla="*/ 42 w 256"/>
                <a:gd name="T33" fmla="*/ 84 h 950"/>
                <a:gd name="T34" fmla="*/ 34 w 256"/>
                <a:gd name="T35" fmla="*/ 84 h 950"/>
                <a:gd name="T36" fmla="*/ 25 w 256"/>
                <a:gd name="T37" fmla="*/ 68 h 950"/>
                <a:gd name="T38" fmla="*/ 17 w 256"/>
                <a:gd name="T39" fmla="*/ 61 h 950"/>
                <a:gd name="T40" fmla="*/ 17 w 256"/>
                <a:gd name="T41" fmla="*/ 61 h 950"/>
                <a:gd name="T42" fmla="*/ 8 w 256"/>
                <a:gd name="T43" fmla="*/ 53 h 950"/>
                <a:gd name="T44" fmla="*/ 8 w 256"/>
                <a:gd name="T45" fmla="*/ 38 h 950"/>
                <a:gd name="T46" fmla="*/ 0 w 256"/>
                <a:gd name="T47" fmla="*/ 30 h 950"/>
                <a:gd name="T48" fmla="*/ 0 w 256"/>
                <a:gd name="T49" fmla="*/ 23 h 950"/>
                <a:gd name="T50" fmla="*/ 0 w 256"/>
                <a:gd name="T51" fmla="*/ 23 h 950"/>
                <a:gd name="T52" fmla="*/ 0 w 256"/>
                <a:gd name="T53" fmla="*/ 8 h 950"/>
                <a:gd name="T54" fmla="*/ 0 w 256"/>
                <a:gd name="T55" fmla="*/ 0 h 950"/>
                <a:gd name="T56" fmla="*/ 0 w 256"/>
                <a:gd name="T57" fmla="*/ 753 h 950"/>
                <a:gd name="T58" fmla="*/ 0 w 256"/>
                <a:gd name="T59" fmla="*/ 760 h 950"/>
                <a:gd name="T60" fmla="*/ 0 w 256"/>
                <a:gd name="T61" fmla="*/ 775 h 950"/>
                <a:gd name="T62" fmla="*/ 0 w 256"/>
                <a:gd name="T63" fmla="*/ 775 h 950"/>
                <a:gd name="T64" fmla="*/ 0 w 256"/>
                <a:gd name="T65" fmla="*/ 783 h 950"/>
                <a:gd name="T66" fmla="*/ 8 w 256"/>
                <a:gd name="T67" fmla="*/ 791 h 950"/>
                <a:gd name="T68" fmla="*/ 8 w 256"/>
                <a:gd name="T69" fmla="*/ 806 h 950"/>
                <a:gd name="T70" fmla="*/ 17 w 256"/>
                <a:gd name="T71" fmla="*/ 813 h 950"/>
                <a:gd name="T72" fmla="*/ 17 w 256"/>
                <a:gd name="T73" fmla="*/ 813 h 950"/>
                <a:gd name="T74" fmla="*/ 25 w 256"/>
                <a:gd name="T75" fmla="*/ 821 h 950"/>
                <a:gd name="T76" fmla="*/ 34 w 256"/>
                <a:gd name="T77" fmla="*/ 836 h 950"/>
                <a:gd name="T78" fmla="*/ 42 w 256"/>
                <a:gd name="T79" fmla="*/ 836 h 950"/>
                <a:gd name="T80" fmla="*/ 51 w 256"/>
                <a:gd name="T81" fmla="*/ 844 h 950"/>
                <a:gd name="T82" fmla="*/ 59 w 256"/>
                <a:gd name="T83" fmla="*/ 851 h 950"/>
                <a:gd name="T84" fmla="*/ 68 w 256"/>
                <a:gd name="T85" fmla="*/ 867 h 950"/>
                <a:gd name="T86" fmla="*/ 76 w 256"/>
                <a:gd name="T87" fmla="*/ 867 h 950"/>
                <a:gd name="T88" fmla="*/ 94 w 256"/>
                <a:gd name="T89" fmla="*/ 874 h 950"/>
                <a:gd name="T90" fmla="*/ 102 w 256"/>
                <a:gd name="T91" fmla="*/ 882 h 950"/>
                <a:gd name="T92" fmla="*/ 119 w 256"/>
                <a:gd name="T93" fmla="*/ 889 h 950"/>
                <a:gd name="T94" fmla="*/ 128 w 256"/>
                <a:gd name="T95" fmla="*/ 897 h 950"/>
                <a:gd name="T96" fmla="*/ 136 w 256"/>
                <a:gd name="T97" fmla="*/ 905 h 950"/>
                <a:gd name="T98" fmla="*/ 153 w 256"/>
                <a:gd name="T99" fmla="*/ 912 h 950"/>
                <a:gd name="T100" fmla="*/ 179 w 256"/>
                <a:gd name="T101" fmla="*/ 920 h 950"/>
                <a:gd name="T102" fmla="*/ 187 w 256"/>
                <a:gd name="T103" fmla="*/ 927 h 950"/>
                <a:gd name="T104" fmla="*/ 204 w 256"/>
                <a:gd name="T105" fmla="*/ 935 h 950"/>
                <a:gd name="T106" fmla="*/ 213 w 256"/>
                <a:gd name="T107" fmla="*/ 935 h 950"/>
                <a:gd name="T108" fmla="*/ 247 w 256"/>
                <a:gd name="T109" fmla="*/ 950 h 950"/>
                <a:gd name="T110" fmla="*/ 256 w 256"/>
                <a:gd name="T111" fmla="*/ 950 h 950"/>
                <a:gd name="T112" fmla="*/ 256 w 256"/>
                <a:gd name="T113" fmla="*/ 198 h 95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56"/>
                <a:gd name="T172" fmla="*/ 0 h 950"/>
                <a:gd name="T173" fmla="*/ 256 w 256"/>
                <a:gd name="T174" fmla="*/ 950 h 95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56" h="950">
                  <a:moveTo>
                    <a:pt x="256" y="198"/>
                  </a:moveTo>
                  <a:lnTo>
                    <a:pt x="247" y="198"/>
                  </a:lnTo>
                  <a:lnTo>
                    <a:pt x="213" y="182"/>
                  </a:lnTo>
                  <a:lnTo>
                    <a:pt x="204" y="182"/>
                  </a:lnTo>
                  <a:lnTo>
                    <a:pt x="187" y="175"/>
                  </a:lnTo>
                  <a:lnTo>
                    <a:pt x="179" y="167"/>
                  </a:lnTo>
                  <a:lnTo>
                    <a:pt x="153" y="160"/>
                  </a:lnTo>
                  <a:lnTo>
                    <a:pt x="136" y="152"/>
                  </a:lnTo>
                  <a:lnTo>
                    <a:pt x="128" y="144"/>
                  </a:lnTo>
                  <a:lnTo>
                    <a:pt x="119" y="137"/>
                  </a:lnTo>
                  <a:lnTo>
                    <a:pt x="102" y="129"/>
                  </a:lnTo>
                  <a:lnTo>
                    <a:pt x="94" y="122"/>
                  </a:lnTo>
                  <a:lnTo>
                    <a:pt x="76" y="114"/>
                  </a:lnTo>
                  <a:lnTo>
                    <a:pt x="68" y="114"/>
                  </a:lnTo>
                  <a:lnTo>
                    <a:pt x="59" y="99"/>
                  </a:lnTo>
                  <a:lnTo>
                    <a:pt x="51" y="91"/>
                  </a:lnTo>
                  <a:lnTo>
                    <a:pt x="42" y="84"/>
                  </a:lnTo>
                  <a:lnTo>
                    <a:pt x="34" y="84"/>
                  </a:lnTo>
                  <a:lnTo>
                    <a:pt x="25" y="68"/>
                  </a:lnTo>
                  <a:lnTo>
                    <a:pt x="17" y="61"/>
                  </a:lnTo>
                  <a:lnTo>
                    <a:pt x="8" y="53"/>
                  </a:lnTo>
                  <a:lnTo>
                    <a:pt x="8" y="38"/>
                  </a:lnTo>
                  <a:lnTo>
                    <a:pt x="0" y="30"/>
                  </a:lnTo>
                  <a:lnTo>
                    <a:pt x="0" y="23"/>
                  </a:lnTo>
                  <a:lnTo>
                    <a:pt x="0" y="8"/>
                  </a:lnTo>
                  <a:lnTo>
                    <a:pt x="0" y="0"/>
                  </a:lnTo>
                  <a:lnTo>
                    <a:pt x="0" y="753"/>
                  </a:lnTo>
                  <a:lnTo>
                    <a:pt x="0" y="760"/>
                  </a:lnTo>
                  <a:lnTo>
                    <a:pt x="0" y="775"/>
                  </a:lnTo>
                  <a:lnTo>
                    <a:pt x="0" y="783"/>
                  </a:lnTo>
                  <a:lnTo>
                    <a:pt x="8" y="791"/>
                  </a:lnTo>
                  <a:lnTo>
                    <a:pt x="8" y="806"/>
                  </a:lnTo>
                  <a:lnTo>
                    <a:pt x="17" y="813"/>
                  </a:lnTo>
                  <a:lnTo>
                    <a:pt x="25" y="821"/>
                  </a:lnTo>
                  <a:lnTo>
                    <a:pt x="34" y="836"/>
                  </a:lnTo>
                  <a:lnTo>
                    <a:pt x="42" y="836"/>
                  </a:lnTo>
                  <a:lnTo>
                    <a:pt x="51" y="844"/>
                  </a:lnTo>
                  <a:lnTo>
                    <a:pt x="59" y="851"/>
                  </a:lnTo>
                  <a:lnTo>
                    <a:pt x="68" y="867"/>
                  </a:lnTo>
                  <a:lnTo>
                    <a:pt x="76" y="867"/>
                  </a:lnTo>
                  <a:lnTo>
                    <a:pt x="94" y="874"/>
                  </a:lnTo>
                  <a:lnTo>
                    <a:pt x="102" y="882"/>
                  </a:lnTo>
                  <a:lnTo>
                    <a:pt x="119" y="889"/>
                  </a:lnTo>
                  <a:lnTo>
                    <a:pt x="128" y="897"/>
                  </a:lnTo>
                  <a:lnTo>
                    <a:pt x="136" y="905"/>
                  </a:lnTo>
                  <a:lnTo>
                    <a:pt x="153" y="912"/>
                  </a:lnTo>
                  <a:lnTo>
                    <a:pt x="179" y="920"/>
                  </a:lnTo>
                  <a:lnTo>
                    <a:pt x="187" y="927"/>
                  </a:lnTo>
                  <a:lnTo>
                    <a:pt x="204" y="935"/>
                  </a:lnTo>
                  <a:lnTo>
                    <a:pt x="213" y="935"/>
                  </a:lnTo>
                  <a:lnTo>
                    <a:pt x="247" y="950"/>
                  </a:lnTo>
                  <a:lnTo>
                    <a:pt x="256" y="950"/>
                  </a:lnTo>
                  <a:lnTo>
                    <a:pt x="256" y="198"/>
                  </a:lnTo>
                  <a:close/>
                </a:path>
              </a:pathLst>
            </a:custGeom>
            <a:solidFill>
              <a:srgbClr val="3399FF"/>
            </a:solidFill>
            <a:ln w="14288">
              <a:noFill/>
              <a:prstDash val="solid"/>
              <a:round/>
              <a:headEnd/>
              <a:tailEnd/>
            </a:ln>
            <a:effectLst>
              <a:prstShdw prst="shdw17" dist="17961" dir="13500000">
                <a:srgbClr val="1F5C99"/>
              </a:prstShdw>
            </a:effectLst>
          </p:spPr>
          <p:txBody>
            <a:bodyPr/>
            <a:lstStyle/>
            <a:p>
              <a:endParaRPr lang="ar-SA"/>
            </a:p>
          </p:txBody>
        </p:sp>
        <p:sp>
          <p:nvSpPr>
            <p:cNvPr id="50203" name="Text Box 20"/>
            <p:cNvSpPr txBox="1">
              <a:spLocks noChangeArrowheads="1"/>
            </p:cNvSpPr>
            <p:nvPr/>
          </p:nvSpPr>
          <p:spPr bwMode="auto">
            <a:xfrm rot="278703">
              <a:off x="825" y="3408"/>
              <a:ext cx="1611" cy="394"/>
            </a:xfrm>
            <a:prstGeom prst="rect">
              <a:avLst/>
            </a:prstGeom>
            <a:noFill/>
            <a:ln w="9525">
              <a:noFill/>
              <a:miter lim="800000"/>
              <a:headEnd/>
              <a:tailEnd/>
            </a:ln>
          </p:spPr>
          <p:txBody>
            <a:bodyPr wrap="none">
              <a:spAutoFit/>
            </a:bodyPr>
            <a:lstStyle/>
            <a:p>
              <a:pPr algn="l" rtl="0">
                <a:buFontTx/>
                <a:buNone/>
              </a:pPr>
              <a:r>
                <a:rPr lang="en-US" sz="3500" b="1">
                  <a:solidFill>
                    <a:schemeClr val="tx1"/>
                  </a:solidFill>
                  <a:latin typeface="Arial" pitchFamily="34" charset="0"/>
                </a:rPr>
                <a:t>Inheritance</a:t>
              </a:r>
            </a:p>
          </p:txBody>
        </p:sp>
      </p:grpSp>
      <p:grpSp>
        <p:nvGrpSpPr>
          <p:cNvPr id="7" name="Group 21"/>
          <p:cNvGrpSpPr>
            <a:grpSpLocks/>
          </p:cNvGrpSpPr>
          <p:nvPr/>
        </p:nvGrpSpPr>
        <p:grpSpPr bwMode="auto">
          <a:xfrm>
            <a:off x="4572000" y="3190875"/>
            <a:ext cx="3524250" cy="1035050"/>
            <a:chOff x="2880" y="2010"/>
            <a:chExt cx="2220" cy="652"/>
          </a:xfrm>
        </p:grpSpPr>
        <p:sp>
          <p:nvSpPr>
            <p:cNvPr id="50200" name="Freeform 22"/>
            <p:cNvSpPr>
              <a:spLocks/>
            </p:cNvSpPr>
            <p:nvPr/>
          </p:nvSpPr>
          <p:spPr bwMode="auto">
            <a:xfrm>
              <a:off x="2880" y="2010"/>
              <a:ext cx="2220" cy="652"/>
            </a:xfrm>
            <a:custGeom>
              <a:avLst/>
              <a:gdLst>
                <a:gd name="T0" fmla="*/ 784 w 784"/>
                <a:gd name="T1" fmla="*/ 0 h 874"/>
                <a:gd name="T2" fmla="*/ 767 w 784"/>
                <a:gd name="T3" fmla="*/ 7 h 874"/>
                <a:gd name="T4" fmla="*/ 733 w 784"/>
                <a:gd name="T5" fmla="*/ 15 h 874"/>
                <a:gd name="T6" fmla="*/ 716 w 784"/>
                <a:gd name="T7" fmla="*/ 15 h 874"/>
                <a:gd name="T8" fmla="*/ 699 w 784"/>
                <a:gd name="T9" fmla="*/ 23 h 874"/>
                <a:gd name="T10" fmla="*/ 657 w 784"/>
                <a:gd name="T11" fmla="*/ 30 h 874"/>
                <a:gd name="T12" fmla="*/ 639 w 784"/>
                <a:gd name="T13" fmla="*/ 38 h 874"/>
                <a:gd name="T14" fmla="*/ 622 w 784"/>
                <a:gd name="T15" fmla="*/ 38 h 874"/>
                <a:gd name="T16" fmla="*/ 580 w 784"/>
                <a:gd name="T17" fmla="*/ 45 h 874"/>
                <a:gd name="T18" fmla="*/ 563 w 784"/>
                <a:gd name="T19" fmla="*/ 53 h 874"/>
                <a:gd name="T20" fmla="*/ 546 w 784"/>
                <a:gd name="T21" fmla="*/ 53 h 874"/>
                <a:gd name="T22" fmla="*/ 503 w 784"/>
                <a:gd name="T23" fmla="*/ 61 h 874"/>
                <a:gd name="T24" fmla="*/ 477 w 784"/>
                <a:gd name="T25" fmla="*/ 68 h 874"/>
                <a:gd name="T26" fmla="*/ 460 w 784"/>
                <a:gd name="T27" fmla="*/ 68 h 874"/>
                <a:gd name="T28" fmla="*/ 409 w 784"/>
                <a:gd name="T29" fmla="*/ 76 h 874"/>
                <a:gd name="T30" fmla="*/ 392 w 784"/>
                <a:gd name="T31" fmla="*/ 83 h 874"/>
                <a:gd name="T32" fmla="*/ 367 w 784"/>
                <a:gd name="T33" fmla="*/ 83 h 874"/>
                <a:gd name="T34" fmla="*/ 324 w 784"/>
                <a:gd name="T35" fmla="*/ 91 h 874"/>
                <a:gd name="T36" fmla="*/ 298 w 784"/>
                <a:gd name="T37" fmla="*/ 91 h 874"/>
                <a:gd name="T38" fmla="*/ 273 w 784"/>
                <a:gd name="T39" fmla="*/ 99 h 874"/>
                <a:gd name="T40" fmla="*/ 230 w 784"/>
                <a:gd name="T41" fmla="*/ 99 h 874"/>
                <a:gd name="T42" fmla="*/ 205 w 784"/>
                <a:gd name="T43" fmla="*/ 106 h 874"/>
                <a:gd name="T44" fmla="*/ 179 w 784"/>
                <a:gd name="T45" fmla="*/ 106 h 874"/>
                <a:gd name="T46" fmla="*/ 128 w 784"/>
                <a:gd name="T47" fmla="*/ 114 h 874"/>
                <a:gd name="T48" fmla="*/ 102 w 784"/>
                <a:gd name="T49" fmla="*/ 114 h 874"/>
                <a:gd name="T50" fmla="*/ 77 w 784"/>
                <a:gd name="T51" fmla="*/ 114 h 874"/>
                <a:gd name="T52" fmla="*/ 26 w 784"/>
                <a:gd name="T53" fmla="*/ 122 h 874"/>
                <a:gd name="T54" fmla="*/ 0 w 784"/>
                <a:gd name="T55" fmla="*/ 122 h 874"/>
                <a:gd name="T56" fmla="*/ 0 w 784"/>
                <a:gd name="T57" fmla="*/ 874 h 874"/>
                <a:gd name="T58" fmla="*/ 26 w 784"/>
                <a:gd name="T59" fmla="*/ 874 h 874"/>
                <a:gd name="T60" fmla="*/ 77 w 784"/>
                <a:gd name="T61" fmla="*/ 866 h 874"/>
                <a:gd name="T62" fmla="*/ 102 w 784"/>
                <a:gd name="T63" fmla="*/ 866 h 874"/>
                <a:gd name="T64" fmla="*/ 128 w 784"/>
                <a:gd name="T65" fmla="*/ 866 h 874"/>
                <a:gd name="T66" fmla="*/ 179 w 784"/>
                <a:gd name="T67" fmla="*/ 859 h 874"/>
                <a:gd name="T68" fmla="*/ 205 w 784"/>
                <a:gd name="T69" fmla="*/ 859 h 874"/>
                <a:gd name="T70" fmla="*/ 230 w 784"/>
                <a:gd name="T71" fmla="*/ 851 h 874"/>
                <a:gd name="T72" fmla="*/ 273 w 784"/>
                <a:gd name="T73" fmla="*/ 851 h 874"/>
                <a:gd name="T74" fmla="*/ 298 w 784"/>
                <a:gd name="T75" fmla="*/ 844 h 874"/>
                <a:gd name="T76" fmla="*/ 324 w 784"/>
                <a:gd name="T77" fmla="*/ 844 h 874"/>
                <a:gd name="T78" fmla="*/ 367 w 784"/>
                <a:gd name="T79" fmla="*/ 836 h 874"/>
                <a:gd name="T80" fmla="*/ 392 w 784"/>
                <a:gd name="T81" fmla="*/ 836 h 874"/>
                <a:gd name="T82" fmla="*/ 409 w 784"/>
                <a:gd name="T83" fmla="*/ 828 h 874"/>
                <a:gd name="T84" fmla="*/ 460 w 784"/>
                <a:gd name="T85" fmla="*/ 821 h 874"/>
                <a:gd name="T86" fmla="*/ 477 w 784"/>
                <a:gd name="T87" fmla="*/ 821 h 874"/>
                <a:gd name="T88" fmla="*/ 503 w 784"/>
                <a:gd name="T89" fmla="*/ 813 h 874"/>
                <a:gd name="T90" fmla="*/ 546 w 784"/>
                <a:gd name="T91" fmla="*/ 806 h 874"/>
                <a:gd name="T92" fmla="*/ 563 w 784"/>
                <a:gd name="T93" fmla="*/ 806 h 874"/>
                <a:gd name="T94" fmla="*/ 580 w 784"/>
                <a:gd name="T95" fmla="*/ 798 h 874"/>
                <a:gd name="T96" fmla="*/ 622 w 784"/>
                <a:gd name="T97" fmla="*/ 790 h 874"/>
                <a:gd name="T98" fmla="*/ 639 w 784"/>
                <a:gd name="T99" fmla="*/ 790 h 874"/>
                <a:gd name="T100" fmla="*/ 657 w 784"/>
                <a:gd name="T101" fmla="*/ 783 h 874"/>
                <a:gd name="T102" fmla="*/ 699 w 784"/>
                <a:gd name="T103" fmla="*/ 775 h 874"/>
                <a:gd name="T104" fmla="*/ 716 w 784"/>
                <a:gd name="T105" fmla="*/ 768 h 874"/>
                <a:gd name="T106" fmla="*/ 733 w 784"/>
                <a:gd name="T107" fmla="*/ 768 h 874"/>
                <a:gd name="T108" fmla="*/ 767 w 784"/>
                <a:gd name="T109" fmla="*/ 760 h 874"/>
                <a:gd name="T110" fmla="*/ 784 w 784"/>
                <a:gd name="T111" fmla="*/ 752 h 874"/>
                <a:gd name="T112" fmla="*/ 784 w 784"/>
                <a:gd name="T113" fmla="*/ 0 h 87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84"/>
                <a:gd name="T172" fmla="*/ 0 h 874"/>
                <a:gd name="T173" fmla="*/ 784 w 784"/>
                <a:gd name="T174" fmla="*/ 874 h 87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84" h="874">
                  <a:moveTo>
                    <a:pt x="784" y="0"/>
                  </a:moveTo>
                  <a:lnTo>
                    <a:pt x="767" y="7"/>
                  </a:lnTo>
                  <a:lnTo>
                    <a:pt x="733" y="15"/>
                  </a:lnTo>
                  <a:lnTo>
                    <a:pt x="716" y="15"/>
                  </a:lnTo>
                  <a:lnTo>
                    <a:pt x="699" y="23"/>
                  </a:lnTo>
                  <a:lnTo>
                    <a:pt x="657" y="30"/>
                  </a:lnTo>
                  <a:lnTo>
                    <a:pt x="639" y="38"/>
                  </a:lnTo>
                  <a:lnTo>
                    <a:pt x="622" y="38"/>
                  </a:lnTo>
                  <a:lnTo>
                    <a:pt x="580" y="45"/>
                  </a:lnTo>
                  <a:lnTo>
                    <a:pt x="563" y="53"/>
                  </a:lnTo>
                  <a:lnTo>
                    <a:pt x="546" y="53"/>
                  </a:lnTo>
                  <a:lnTo>
                    <a:pt x="503" y="61"/>
                  </a:lnTo>
                  <a:lnTo>
                    <a:pt x="477" y="68"/>
                  </a:lnTo>
                  <a:lnTo>
                    <a:pt x="460" y="68"/>
                  </a:lnTo>
                  <a:lnTo>
                    <a:pt x="409" y="76"/>
                  </a:lnTo>
                  <a:lnTo>
                    <a:pt x="392" y="83"/>
                  </a:lnTo>
                  <a:lnTo>
                    <a:pt x="367" y="83"/>
                  </a:lnTo>
                  <a:lnTo>
                    <a:pt x="324" y="91"/>
                  </a:lnTo>
                  <a:lnTo>
                    <a:pt x="298" y="91"/>
                  </a:lnTo>
                  <a:lnTo>
                    <a:pt x="273" y="99"/>
                  </a:lnTo>
                  <a:lnTo>
                    <a:pt x="230" y="99"/>
                  </a:lnTo>
                  <a:lnTo>
                    <a:pt x="205" y="106"/>
                  </a:lnTo>
                  <a:lnTo>
                    <a:pt x="179" y="106"/>
                  </a:lnTo>
                  <a:lnTo>
                    <a:pt x="128" y="114"/>
                  </a:lnTo>
                  <a:lnTo>
                    <a:pt x="102" y="114"/>
                  </a:lnTo>
                  <a:lnTo>
                    <a:pt x="77" y="114"/>
                  </a:lnTo>
                  <a:lnTo>
                    <a:pt x="26" y="122"/>
                  </a:lnTo>
                  <a:lnTo>
                    <a:pt x="0" y="122"/>
                  </a:lnTo>
                  <a:lnTo>
                    <a:pt x="0" y="874"/>
                  </a:lnTo>
                  <a:lnTo>
                    <a:pt x="26" y="874"/>
                  </a:lnTo>
                  <a:lnTo>
                    <a:pt x="77" y="866"/>
                  </a:lnTo>
                  <a:lnTo>
                    <a:pt x="102" y="866"/>
                  </a:lnTo>
                  <a:lnTo>
                    <a:pt x="128" y="866"/>
                  </a:lnTo>
                  <a:lnTo>
                    <a:pt x="179" y="859"/>
                  </a:lnTo>
                  <a:lnTo>
                    <a:pt x="205" y="859"/>
                  </a:lnTo>
                  <a:lnTo>
                    <a:pt x="230" y="851"/>
                  </a:lnTo>
                  <a:lnTo>
                    <a:pt x="273" y="851"/>
                  </a:lnTo>
                  <a:lnTo>
                    <a:pt x="298" y="844"/>
                  </a:lnTo>
                  <a:lnTo>
                    <a:pt x="324" y="844"/>
                  </a:lnTo>
                  <a:lnTo>
                    <a:pt x="367" y="836"/>
                  </a:lnTo>
                  <a:lnTo>
                    <a:pt x="392" y="836"/>
                  </a:lnTo>
                  <a:lnTo>
                    <a:pt x="409" y="828"/>
                  </a:lnTo>
                  <a:lnTo>
                    <a:pt x="460" y="821"/>
                  </a:lnTo>
                  <a:lnTo>
                    <a:pt x="477" y="821"/>
                  </a:lnTo>
                  <a:lnTo>
                    <a:pt x="503" y="813"/>
                  </a:lnTo>
                  <a:lnTo>
                    <a:pt x="546" y="806"/>
                  </a:lnTo>
                  <a:lnTo>
                    <a:pt x="563" y="806"/>
                  </a:lnTo>
                  <a:lnTo>
                    <a:pt x="580" y="798"/>
                  </a:lnTo>
                  <a:lnTo>
                    <a:pt x="622" y="790"/>
                  </a:lnTo>
                  <a:lnTo>
                    <a:pt x="639" y="790"/>
                  </a:lnTo>
                  <a:lnTo>
                    <a:pt x="657" y="783"/>
                  </a:lnTo>
                  <a:lnTo>
                    <a:pt x="699" y="775"/>
                  </a:lnTo>
                  <a:lnTo>
                    <a:pt x="716" y="768"/>
                  </a:lnTo>
                  <a:lnTo>
                    <a:pt x="733" y="768"/>
                  </a:lnTo>
                  <a:lnTo>
                    <a:pt x="767" y="760"/>
                  </a:lnTo>
                  <a:lnTo>
                    <a:pt x="784" y="752"/>
                  </a:lnTo>
                  <a:lnTo>
                    <a:pt x="784" y="0"/>
                  </a:lnTo>
                  <a:close/>
                </a:path>
              </a:pathLst>
            </a:custGeom>
            <a:solidFill>
              <a:srgbClr val="00CC66"/>
            </a:solidFill>
            <a:ln w="14351">
              <a:noFill/>
              <a:prstDash val="solid"/>
              <a:round/>
              <a:headEnd/>
              <a:tailEnd/>
            </a:ln>
            <a:effectLst>
              <a:prstShdw prst="shdw17" dist="17961" dir="13500000">
                <a:srgbClr val="007A3D"/>
              </a:prstShdw>
            </a:effectLst>
          </p:spPr>
          <p:txBody>
            <a:bodyPr/>
            <a:lstStyle/>
            <a:p>
              <a:endParaRPr lang="ar-SA"/>
            </a:p>
          </p:txBody>
        </p:sp>
        <p:sp>
          <p:nvSpPr>
            <p:cNvPr id="50201" name="Text Box 23"/>
            <p:cNvSpPr txBox="1">
              <a:spLocks noChangeArrowheads="1"/>
            </p:cNvSpPr>
            <p:nvPr/>
          </p:nvSpPr>
          <p:spPr bwMode="auto">
            <a:xfrm rot="-261253">
              <a:off x="3120" y="2151"/>
              <a:ext cx="1564" cy="394"/>
            </a:xfrm>
            <a:prstGeom prst="rect">
              <a:avLst/>
            </a:prstGeom>
            <a:solidFill>
              <a:srgbClr val="00CC66"/>
            </a:solidFill>
            <a:ln w="9525">
              <a:noFill/>
              <a:miter lim="800000"/>
              <a:headEnd/>
              <a:tailEnd/>
            </a:ln>
          </p:spPr>
          <p:txBody>
            <a:bodyPr wrap="none">
              <a:spAutoFit/>
            </a:bodyPr>
            <a:lstStyle/>
            <a:p>
              <a:pPr algn="l" rtl="0">
                <a:buFontTx/>
                <a:buNone/>
              </a:pPr>
              <a:r>
                <a:rPr lang="en-US" sz="3500" b="1">
                  <a:solidFill>
                    <a:schemeClr val="tx1"/>
                  </a:solidFill>
                  <a:latin typeface="Arial" pitchFamily="34" charset="0"/>
                </a:rPr>
                <a:t>Office time</a:t>
              </a:r>
            </a:p>
          </p:txBody>
        </p:sp>
      </p:grpSp>
      <p:grpSp>
        <p:nvGrpSpPr>
          <p:cNvPr id="8" name="Group 24"/>
          <p:cNvGrpSpPr>
            <a:grpSpLocks/>
          </p:cNvGrpSpPr>
          <p:nvPr/>
        </p:nvGrpSpPr>
        <p:grpSpPr bwMode="auto">
          <a:xfrm>
            <a:off x="4586288" y="1143000"/>
            <a:ext cx="3509962" cy="1035050"/>
            <a:chOff x="2889" y="720"/>
            <a:chExt cx="2211" cy="652"/>
          </a:xfrm>
        </p:grpSpPr>
        <p:sp>
          <p:nvSpPr>
            <p:cNvPr id="50198" name="Freeform 25"/>
            <p:cNvSpPr>
              <a:spLocks/>
            </p:cNvSpPr>
            <p:nvPr/>
          </p:nvSpPr>
          <p:spPr bwMode="auto">
            <a:xfrm>
              <a:off x="2889" y="720"/>
              <a:ext cx="2211" cy="652"/>
            </a:xfrm>
            <a:custGeom>
              <a:avLst/>
              <a:gdLst>
                <a:gd name="T0" fmla="*/ 784 w 784"/>
                <a:gd name="T1" fmla="*/ 0 h 874"/>
                <a:gd name="T2" fmla="*/ 767 w 784"/>
                <a:gd name="T3" fmla="*/ 7 h 874"/>
                <a:gd name="T4" fmla="*/ 733 w 784"/>
                <a:gd name="T5" fmla="*/ 15 h 874"/>
                <a:gd name="T6" fmla="*/ 716 w 784"/>
                <a:gd name="T7" fmla="*/ 15 h 874"/>
                <a:gd name="T8" fmla="*/ 699 w 784"/>
                <a:gd name="T9" fmla="*/ 23 h 874"/>
                <a:gd name="T10" fmla="*/ 657 w 784"/>
                <a:gd name="T11" fmla="*/ 30 h 874"/>
                <a:gd name="T12" fmla="*/ 639 w 784"/>
                <a:gd name="T13" fmla="*/ 38 h 874"/>
                <a:gd name="T14" fmla="*/ 622 w 784"/>
                <a:gd name="T15" fmla="*/ 38 h 874"/>
                <a:gd name="T16" fmla="*/ 580 w 784"/>
                <a:gd name="T17" fmla="*/ 45 h 874"/>
                <a:gd name="T18" fmla="*/ 563 w 784"/>
                <a:gd name="T19" fmla="*/ 53 h 874"/>
                <a:gd name="T20" fmla="*/ 546 w 784"/>
                <a:gd name="T21" fmla="*/ 53 h 874"/>
                <a:gd name="T22" fmla="*/ 503 w 784"/>
                <a:gd name="T23" fmla="*/ 61 h 874"/>
                <a:gd name="T24" fmla="*/ 477 w 784"/>
                <a:gd name="T25" fmla="*/ 68 h 874"/>
                <a:gd name="T26" fmla="*/ 460 w 784"/>
                <a:gd name="T27" fmla="*/ 68 h 874"/>
                <a:gd name="T28" fmla="*/ 409 w 784"/>
                <a:gd name="T29" fmla="*/ 76 h 874"/>
                <a:gd name="T30" fmla="*/ 392 w 784"/>
                <a:gd name="T31" fmla="*/ 83 h 874"/>
                <a:gd name="T32" fmla="*/ 367 w 784"/>
                <a:gd name="T33" fmla="*/ 83 h 874"/>
                <a:gd name="T34" fmla="*/ 324 w 784"/>
                <a:gd name="T35" fmla="*/ 91 h 874"/>
                <a:gd name="T36" fmla="*/ 298 w 784"/>
                <a:gd name="T37" fmla="*/ 91 h 874"/>
                <a:gd name="T38" fmla="*/ 273 w 784"/>
                <a:gd name="T39" fmla="*/ 99 h 874"/>
                <a:gd name="T40" fmla="*/ 230 w 784"/>
                <a:gd name="T41" fmla="*/ 99 h 874"/>
                <a:gd name="T42" fmla="*/ 205 w 784"/>
                <a:gd name="T43" fmla="*/ 106 h 874"/>
                <a:gd name="T44" fmla="*/ 179 w 784"/>
                <a:gd name="T45" fmla="*/ 106 h 874"/>
                <a:gd name="T46" fmla="*/ 128 w 784"/>
                <a:gd name="T47" fmla="*/ 114 h 874"/>
                <a:gd name="T48" fmla="*/ 102 w 784"/>
                <a:gd name="T49" fmla="*/ 114 h 874"/>
                <a:gd name="T50" fmla="*/ 77 w 784"/>
                <a:gd name="T51" fmla="*/ 114 h 874"/>
                <a:gd name="T52" fmla="*/ 26 w 784"/>
                <a:gd name="T53" fmla="*/ 122 h 874"/>
                <a:gd name="T54" fmla="*/ 0 w 784"/>
                <a:gd name="T55" fmla="*/ 122 h 874"/>
                <a:gd name="T56" fmla="*/ 0 w 784"/>
                <a:gd name="T57" fmla="*/ 874 h 874"/>
                <a:gd name="T58" fmla="*/ 26 w 784"/>
                <a:gd name="T59" fmla="*/ 874 h 874"/>
                <a:gd name="T60" fmla="*/ 77 w 784"/>
                <a:gd name="T61" fmla="*/ 866 h 874"/>
                <a:gd name="T62" fmla="*/ 102 w 784"/>
                <a:gd name="T63" fmla="*/ 866 h 874"/>
                <a:gd name="T64" fmla="*/ 128 w 784"/>
                <a:gd name="T65" fmla="*/ 866 h 874"/>
                <a:gd name="T66" fmla="*/ 179 w 784"/>
                <a:gd name="T67" fmla="*/ 859 h 874"/>
                <a:gd name="T68" fmla="*/ 205 w 784"/>
                <a:gd name="T69" fmla="*/ 859 h 874"/>
                <a:gd name="T70" fmla="*/ 230 w 784"/>
                <a:gd name="T71" fmla="*/ 851 h 874"/>
                <a:gd name="T72" fmla="*/ 273 w 784"/>
                <a:gd name="T73" fmla="*/ 851 h 874"/>
                <a:gd name="T74" fmla="*/ 298 w 784"/>
                <a:gd name="T75" fmla="*/ 844 h 874"/>
                <a:gd name="T76" fmla="*/ 324 w 784"/>
                <a:gd name="T77" fmla="*/ 844 h 874"/>
                <a:gd name="T78" fmla="*/ 367 w 784"/>
                <a:gd name="T79" fmla="*/ 836 h 874"/>
                <a:gd name="T80" fmla="*/ 392 w 784"/>
                <a:gd name="T81" fmla="*/ 836 h 874"/>
                <a:gd name="T82" fmla="*/ 409 w 784"/>
                <a:gd name="T83" fmla="*/ 828 h 874"/>
                <a:gd name="T84" fmla="*/ 460 w 784"/>
                <a:gd name="T85" fmla="*/ 821 h 874"/>
                <a:gd name="T86" fmla="*/ 477 w 784"/>
                <a:gd name="T87" fmla="*/ 821 h 874"/>
                <a:gd name="T88" fmla="*/ 503 w 784"/>
                <a:gd name="T89" fmla="*/ 813 h 874"/>
                <a:gd name="T90" fmla="*/ 546 w 784"/>
                <a:gd name="T91" fmla="*/ 806 h 874"/>
                <a:gd name="T92" fmla="*/ 563 w 784"/>
                <a:gd name="T93" fmla="*/ 806 h 874"/>
                <a:gd name="T94" fmla="*/ 580 w 784"/>
                <a:gd name="T95" fmla="*/ 798 h 874"/>
                <a:gd name="T96" fmla="*/ 622 w 784"/>
                <a:gd name="T97" fmla="*/ 790 h 874"/>
                <a:gd name="T98" fmla="*/ 639 w 784"/>
                <a:gd name="T99" fmla="*/ 790 h 874"/>
                <a:gd name="T100" fmla="*/ 657 w 784"/>
                <a:gd name="T101" fmla="*/ 783 h 874"/>
                <a:gd name="T102" fmla="*/ 699 w 784"/>
                <a:gd name="T103" fmla="*/ 775 h 874"/>
                <a:gd name="T104" fmla="*/ 716 w 784"/>
                <a:gd name="T105" fmla="*/ 768 h 874"/>
                <a:gd name="T106" fmla="*/ 733 w 784"/>
                <a:gd name="T107" fmla="*/ 768 h 874"/>
                <a:gd name="T108" fmla="*/ 767 w 784"/>
                <a:gd name="T109" fmla="*/ 760 h 874"/>
                <a:gd name="T110" fmla="*/ 784 w 784"/>
                <a:gd name="T111" fmla="*/ 752 h 874"/>
                <a:gd name="T112" fmla="*/ 784 w 784"/>
                <a:gd name="T113" fmla="*/ 0 h 87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84"/>
                <a:gd name="T172" fmla="*/ 0 h 874"/>
                <a:gd name="T173" fmla="*/ 784 w 784"/>
                <a:gd name="T174" fmla="*/ 874 h 87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84" h="874">
                  <a:moveTo>
                    <a:pt x="784" y="0"/>
                  </a:moveTo>
                  <a:lnTo>
                    <a:pt x="767" y="7"/>
                  </a:lnTo>
                  <a:lnTo>
                    <a:pt x="733" y="15"/>
                  </a:lnTo>
                  <a:lnTo>
                    <a:pt x="716" y="15"/>
                  </a:lnTo>
                  <a:lnTo>
                    <a:pt x="699" y="23"/>
                  </a:lnTo>
                  <a:lnTo>
                    <a:pt x="657" y="30"/>
                  </a:lnTo>
                  <a:lnTo>
                    <a:pt x="639" y="38"/>
                  </a:lnTo>
                  <a:lnTo>
                    <a:pt x="622" y="38"/>
                  </a:lnTo>
                  <a:lnTo>
                    <a:pt x="580" y="45"/>
                  </a:lnTo>
                  <a:lnTo>
                    <a:pt x="563" y="53"/>
                  </a:lnTo>
                  <a:lnTo>
                    <a:pt x="546" y="53"/>
                  </a:lnTo>
                  <a:lnTo>
                    <a:pt x="503" y="61"/>
                  </a:lnTo>
                  <a:lnTo>
                    <a:pt x="477" y="68"/>
                  </a:lnTo>
                  <a:lnTo>
                    <a:pt x="460" y="68"/>
                  </a:lnTo>
                  <a:lnTo>
                    <a:pt x="409" y="76"/>
                  </a:lnTo>
                  <a:lnTo>
                    <a:pt x="392" y="83"/>
                  </a:lnTo>
                  <a:lnTo>
                    <a:pt x="367" y="83"/>
                  </a:lnTo>
                  <a:lnTo>
                    <a:pt x="324" y="91"/>
                  </a:lnTo>
                  <a:lnTo>
                    <a:pt x="298" y="91"/>
                  </a:lnTo>
                  <a:lnTo>
                    <a:pt x="273" y="99"/>
                  </a:lnTo>
                  <a:lnTo>
                    <a:pt x="230" y="99"/>
                  </a:lnTo>
                  <a:lnTo>
                    <a:pt x="205" y="106"/>
                  </a:lnTo>
                  <a:lnTo>
                    <a:pt x="179" y="106"/>
                  </a:lnTo>
                  <a:lnTo>
                    <a:pt x="128" y="114"/>
                  </a:lnTo>
                  <a:lnTo>
                    <a:pt x="102" y="114"/>
                  </a:lnTo>
                  <a:lnTo>
                    <a:pt x="77" y="114"/>
                  </a:lnTo>
                  <a:lnTo>
                    <a:pt x="26" y="122"/>
                  </a:lnTo>
                  <a:lnTo>
                    <a:pt x="0" y="122"/>
                  </a:lnTo>
                  <a:lnTo>
                    <a:pt x="0" y="874"/>
                  </a:lnTo>
                  <a:lnTo>
                    <a:pt x="26" y="874"/>
                  </a:lnTo>
                  <a:lnTo>
                    <a:pt x="77" y="866"/>
                  </a:lnTo>
                  <a:lnTo>
                    <a:pt x="102" y="866"/>
                  </a:lnTo>
                  <a:lnTo>
                    <a:pt x="128" y="866"/>
                  </a:lnTo>
                  <a:lnTo>
                    <a:pt x="179" y="859"/>
                  </a:lnTo>
                  <a:lnTo>
                    <a:pt x="205" y="859"/>
                  </a:lnTo>
                  <a:lnTo>
                    <a:pt x="230" y="851"/>
                  </a:lnTo>
                  <a:lnTo>
                    <a:pt x="273" y="851"/>
                  </a:lnTo>
                  <a:lnTo>
                    <a:pt x="298" y="844"/>
                  </a:lnTo>
                  <a:lnTo>
                    <a:pt x="324" y="844"/>
                  </a:lnTo>
                  <a:lnTo>
                    <a:pt x="367" y="836"/>
                  </a:lnTo>
                  <a:lnTo>
                    <a:pt x="392" y="836"/>
                  </a:lnTo>
                  <a:lnTo>
                    <a:pt x="409" y="828"/>
                  </a:lnTo>
                  <a:lnTo>
                    <a:pt x="460" y="821"/>
                  </a:lnTo>
                  <a:lnTo>
                    <a:pt x="477" y="821"/>
                  </a:lnTo>
                  <a:lnTo>
                    <a:pt x="503" y="813"/>
                  </a:lnTo>
                  <a:lnTo>
                    <a:pt x="546" y="806"/>
                  </a:lnTo>
                  <a:lnTo>
                    <a:pt x="563" y="806"/>
                  </a:lnTo>
                  <a:lnTo>
                    <a:pt x="580" y="798"/>
                  </a:lnTo>
                  <a:lnTo>
                    <a:pt x="622" y="790"/>
                  </a:lnTo>
                  <a:lnTo>
                    <a:pt x="639" y="790"/>
                  </a:lnTo>
                  <a:lnTo>
                    <a:pt x="657" y="783"/>
                  </a:lnTo>
                  <a:lnTo>
                    <a:pt x="699" y="775"/>
                  </a:lnTo>
                  <a:lnTo>
                    <a:pt x="716" y="768"/>
                  </a:lnTo>
                  <a:lnTo>
                    <a:pt x="733" y="768"/>
                  </a:lnTo>
                  <a:lnTo>
                    <a:pt x="767" y="760"/>
                  </a:lnTo>
                  <a:lnTo>
                    <a:pt x="784" y="752"/>
                  </a:lnTo>
                  <a:lnTo>
                    <a:pt x="784" y="0"/>
                  </a:lnTo>
                  <a:close/>
                </a:path>
              </a:pathLst>
            </a:custGeom>
            <a:solidFill>
              <a:srgbClr val="00CC66"/>
            </a:solidFill>
            <a:ln w="14351">
              <a:noFill/>
              <a:prstDash val="solid"/>
              <a:round/>
              <a:headEnd/>
              <a:tailEnd/>
            </a:ln>
            <a:effectLst>
              <a:prstShdw prst="shdw17" dist="17961" dir="13500000">
                <a:srgbClr val="007A3D"/>
              </a:prstShdw>
            </a:effectLst>
          </p:spPr>
          <p:txBody>
            <a:bodyPr/>
            <a:lstStyle/>
            <a:p>
              <a:endParaRPr lang="ar-SA"/>
            </a:p>
          </p:txBody>
        </p:sp>
        <p:sp>
          <p:nvSpPr>
            <p:cNvPr id="50199" name="Text Box 26"/>
            <p:cNvSpPr txBox="1">
              <a:spLocks noChangeArrowheads="1"/>
            </p:cNvSpPr>
            <p:nvPr/>
          </p:nvSpPr>
          <p:spPr bwMode="auto">
            <a:xfrm>
              <a:off x="3120" y="874"/>
              <a:ext cx="1360" cy="394"/>
            </a:xfrm>
            <a:prstGeom prst="rect">
              <a:avLst/>
            </a:prstGeom>
            <a:solidFill>
              <a:srgbClr val="00CC66"/>
            </a:solidFill>
            <a:ln w="9525">
              <a:noFill/>
              <a:miter lim="800000"/>
              <a:headEnd/>
              <a:tailEnd/>
            </a:ln>
          </p:spPr>
          <p:txBody>
            <a:bodyPr wrap="none">
              <a:spAutoFit/>
            </a:bodyPr>
            <a:lstStyle/>
            <a:p>
              <a:pPr algn="l" rtl="0">
                <a:buFontTx/>
                <a:buNone/>
              </a:pPr>
              <a:r>
                <a:rPr lang="en-US" sz="3500" b="1">
                  <a:solidFill>
                    <a:schemeClr val="tx1"/>
                  </a:solidFill>
                  <a:latin typeface="Arial" pitchFamily="34" charset="0"/>
                </a:rPr>
                <a:t>Authority</a:t>
              </a:r>
            </a:p>
          </p:txBody>
        </p:sp>
      </p:grpSp>
      <p:grpSp>
        <p:nvGrpSpPr>
          <p:cNvPr id="9" name="Group 27"/>
          <p:cNvGrpSpPr>
            <a:grpSpLocks/>
          </p:cNvGrpSpPr>
          <p:nvPr/>
        </p:nvGrpSpPr>
        <p:grpSpPr bwMode="auto">
          <a:xfrm>
            <a:off x="4572000" y="4189413"/>
            <a:ext cx="3509963" cy="1035050"/>
            <a:chOff x="2880" y="2639"/>
            <a:chExt cx="2211" cy="652"/>
          </a:xfrm>
        </p:grpSpPr>
        <p:sp>
          <p:nvSpPr>
            <p:cNvPr id="50196" name="Freeform 28"/>
            <p:cNvSpPr>
              <a:spLocks/>
            </p:cNvSpPr>
            <p:nvPr/>
          </p:nvSpPr>
          <p:spPr bwMode="auto">
            <a:xfrm>
              <a:off x="2880" y="2639"/>
              <a:ext cx="2211" cy="652"/>
            </a:xfrm>
            <a:custGeom>
              <a:avLst/>
              <a:gdLst>
                <a:gd name="T0" fmla="*/ 784 w 784"/>
                <a:gd name="T1" fmla="*/ 0 h 874"/>
                <a:gd name="T2" fmla="*/ 767 w 784"/>
                <a:gd name="T3" fmla="*/ 7 h 874"/>
                <a:gd name="T4" fmla="*/ 733 w 784"/>
                <a:gd name="T5" fmla="*/ 15 h 874"/>
                <a:gd name="T6" fmla="*/ 716 w 784"/>
                <a:gd name="T7" fmla="*/ 15 h 874"/>
                <a:gd name="T8" fmla="*/ 699 w 784"/>
                <a:gd name="T9" fmla="*/ 23 h 874"/>
                <a:gd name="T10" fmla="*/ 657 w 784"/>
                <a:gd name="T11" fmla="*/ 30 h 874"/>
                <a:gd name="T12" fmla="*/ 639 w 784"/>
                <a:gd name="T13" fmla="*/ 38 h 874"/>
                <a:gd name="T14" fmla="*/ 622 w 784"/>
                <a:gd name="T15" fmla="*/ 38 h 874"/>
                <a:gd name="T16" fmla="*/ 580 w 784"/>
                <a:gd name="T17" fmla="*/ 45 h 874"/>
                <a:gd name="T18" fmla="*/ 563 w 784"/>
                <a:gd name="T19" fmla="*/ 53 h 874"/>
                <a:gd name="T20" fmla="*/ 546 w 784"/>
                <a:gd name="T21" fmla="*/ 53 h 874"/>
                <a:gd name="T22" fmla="*/ 503 w 784"/>
                <a:gd name="T23" fmla="*/ 61 h 874"/>
                <a:gd name="T24" fmla="*/ 477 w 784"/>
                <a:gd name="T25" fmla="*/ 68 h 874"/>
                <a:gd name="T26" fmla="*/ 460 w 784"/>
                <a:gd name="T27" fmla="*/ 68 h 874"/>
                <a:gd name="T28" fmla="*/ 409 w 784"/>
                <a:gd name="T29" fmla="*/ 76 h 874"/>
                <a:gd name="T30" fmla="*/ 392 w 784"/>
                <a:gd name="T31" fmla="*/ 83 h 874"/>
                <a:gd name="T32" fmla="*/ 367 w 784"/>
                <a:gd name="T33" fmla="*/ 83 h 874"/>
                <a:gd name="T34" fmla="*/ 324 w 784"/>
                <a:gd name="T35" fmla="*/ 91 h 874"/>
                <a:gd name="T36" fmla="*/ 298 w 784"/>
                <a:gd name="T37" fmla="*/ 91 h 874"/>
                <a:gd name="T38" fmla="*/ 273 w 784"/>
                <a:gd name="T39" fmla="*/ 99 h 874"/>
                <a:gd name="T40" fmla="*/ 230 w 784"/>
                <a:gd name="T41" fmla="*/ 99 h 874"/>
                <a:gd name="T42" fmla="*/ 205 w 784"/>
                <a:gd name="T43" fmla="*/ 106 h 874"/>
                <a:gd name="T44" fmla="*/ 179 w 784"/>
                <a:gd name="T45" fmla="*/ 106 h 874"/>
                <a:gd name="T46" fmla="*/ 128 w 784"/>
                <a:gd name="T47" fmla="*/ 114 h 874"/>
                <a:gd name="T48" fmla="*/ 102 w 784"/>
                <a:gd name="T49" fmla="*/ 114 h 874"/>
                <a:gd name="T50" fmla="*/ 77 w 784"/>
                <a:gd name="T51" fmla="*/ 114 h 874"/>
                <a:gd name="T52" fmla="*/ 26 w 784"/>
                <a:gd name="T53" fmla="*/ 122 h 874"/>
                <a:gd name="T54" fmla="*/ 0 w 784"/>
                <a:gd name="T55" fmla="*/ 122 h 874"/>
                <a:gd name="T56" fmla="*/ 0 w 784"/>
                <a:gd name="T57" fmla="*/ 874 h 874"/>
                <a:gd name="T58" fmla="*/ 26 w 784"/>
                <a:gd name="T59" fmla="*/ 874 h 874"/>
                <a:gd name="T60" fmla="*/ 77 w 784"/>
                <a:gd name="T61" fmla="*/ 866 h 874"/>
                <a:gd name="T62" fmla="*/ 102 w 784"/>
                <a:gd name="T63" fmla="*/ 866 h 874"/>
                <a:gd name="T64" fmla="*/ 128 w 784"/>
                <a:gd name="T65" fmla="*/ 866 h 874"/>
                <a:gd name="T66" fmla="*/ 179 w 784"/>
                <a:gd name="T67" fmla="*/ 859 h 874"/>
                <a:gd name="T68" fmla="*/ 205 w 784"/>
                <a:gd name="T69" fmla="*/ 859 h 874"/>
                <a:gd name="T70" fmla="*/ 230 w 784"/>
                <a:gd name="T71" fmla="*/ 851 h 874"/>
                <a:gd name="T72" fmla="*/ 273 w 784"/>
                <a:gd name="T73" fmla="*/ 851 h 874"/>
                <a:gd name="T74" fmla="*/ 298 w 784"/>
                <a:gd name="T75" fmla="*/ 844 h 874"/>
                <a:gd name="T76" fmla="*/ 324 w 784"/>
                <a:gd name="T77" fmla="*/ 844 h 874"/>
                <a:gd name="T78" fmla="*/ 367 w 784"/>
                <a:gd name="T79" fmla="*/ 836 h 874"/>
                <a:gd name="T80" fmla="*/ 392 w 784"/>
                <a:gd name="T81" fmla="*/ 836 h 874"/>
                <a:gd name="T82" fmla="*/ 409 w 784"/>
                <a:gd name="T83" fmla="*/ 828 h 874"/>
                <a:gd name="T84" fmla="*/ 460 w 784"/>
                <a:gd name="T85" fmla="*/ 821 h 874"/>
                <a:gd name="T86" fmla="*/ 477 w 784"/>
                <a:gd name="T87" fmla="*/ 821 h 874"/>
                <a:gd name="T88" fmla="*/ 503 w 784"/>
                <a:gd name="T89" fmla="*/ 813 h 874"/>
                <a:gd name="T90" fmla="*/ 546 w 784"/>
                <a:gd name="T91" fmla="*/ 806 h 874"/>
                <a:gd name="T92" fmla="*/ 563 w 784"/>
                <a:gd name="T93" fmla="*/ 806 h 874"/>
                <a:gd name="T94" fmla="*/ 580 w 784"/>
                <a:gd name="T95" fmla="*/ 798 h 874"/>
                <a:gd name="T96" fmla="*/ 622 w 784"/>
                <a:gd name="T97" fmla="*/ 790 h 874"/>
                <a:gd name="T98" fmla="*/ 639 w 784"/>
                <a:gd name="T99" fmla="*/ 790 h 874"/>
                <a:gd name="T100" fmla="*/ 657 w 784"/>
                <a:gd name="T101" fmla="*/ 783 h 874"/>
                <a:gd name="T102" fmla="*/ 699 w 784"/>
                <a:gd name="T103" fmla="*/ 775 h 874"/>
                <a:gd name="T104" fmla="*/ 716 w 784"/>
                <a:gd name="T105" fmla="*/ 768 h 874"/>
                <a:gd name="T106" fmla="*/ 733 w 784"/>
                <a:gd name="T107" fmla="*/ 768 h 874"/>
                <a:gd name="T108" fmla="*/ 767 w 784"/>
                <a:gd name="T109" fmla="*/ 760 h 874"/>
                <a:gd name="T110" fmla="*/ 784 w 784"/>
                <a:gd name="T111" fmla="*/ 752 h 874"/>
                <a:gd name="T112" fmla="*/ 784 w 784"/>
                <a:gd name="T113" fmla="*/ 0 h 87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84"/>
                <a:gd name="T172" fmla="*/ 0 h 874"/>
                <a:gd name="T173" fmla="*/ 784 w 784"/>
                <a:gd name="T174" fmla="*/ 874 h 87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84" h="874">
                  <a:moveTo>
                    <a:pt x="784" y="0"/>
                  </a:moveTo>
                  <a:lnTo>
                    <a:pt x="767" y="7"/>
                  </a:lnTo>
                  <a:lnTo>
                    <a:pt x="733" y="15"/>
                  </a:lnTo>
                  <a:lnTo>
                    <a:pt x="716" y="15"/>
                  </a:lnTo>
                  <a:lnTo>
                    <a:pt x="699" y="23"/>
                  </a:lnTo>
                  <a:lnTo>
                    <a:pt x="657" y="30"/>
                  </a:lnTo>
                  <a:lnTo>
                    <a:pt x="639" y="38"/>
                  </a:lnTo>
                  <a:lnTo>
                    <a:pt x="622" y="38"/>
                  </a:lnTo>
                  <a:lnTo>
                    <a:pt x="580" y="45"/>
                  </a:lnTo>
                  <a:lnTo>
                    <a:pt x="563" y="53"/>
                  </a:lnTo>
                  <a:lnTo>
                    <a:pt x="546" y="53"/>
                  </a:lnTo>
                  <a:lnTo>
                    <a:pt x="503" y="61"/>
                  </a:lnTo>
                  <a:lnTo>
                    <a:pt x="477" y="68"/>
                  </a:lnTo>
                  <a:lnTo>
                    <a:pt x="460" y="68"/>
                  </a:lnTo>
                  <a:lnTo>
                    <a:pt x="409" y="76"/>
                  </a:lnTo>
                  <a:lnTo>
                    <a:pt x="392" y="83"/>
                  </a:lnTo>
                  <a:lnTo>
                    <a:pt x="367" y="83"/>
                  </a:lnTo>
                  <a:lnTo>
                    <a:pt x="324" y="91"/>
                  </a:lnTo>
                  <a:lnTo>
                    <a:pt x="298" y="91"/>
                  </a:lnTo>
                  <a:lnTo>
                    <a:pt x="273" y="99"/>
                  </a:lnTo>
                  <a:lnTo>
                    <a:pt x="230" y="99"/>
                  </a:lnTo>
                  <a:lnTo>
                    <a:pt x="205" y="106"/>
                  </a:lnTo>
                  <a:lnTo>
                    <a:pt x="179" y="106"/>
                  </a:lnTo>
                  <a:lnTo>
                    <a:pt x="128" y="114"/>
                  </a:lnTo>
                  <a:lnTo>
                    <a:pt x="102" y="114"/>
                  </a:lnTo>
                  <a:lnTo>
                    <a:pt x="77" y="114"/>
                  </a:lnTo>
                  <a:lnTo>
                    <a:pt x="26" y="122"/>
                  </a:lnTo>
                  <a:lnTo>
                    <a:pt x="0" y="122"/>
                  </a:lnTo>
                  <a:lnTo>
                    <a:pt x="0" y="874"/>
                  </a:lnTo>
                  <a:lnTo>
                    <a:pt x="26" y="874"/>
                  </a:lnTo>
                  <a:lnTo>
                    <a:pt x="77" y="866"/>
                  </a:lnTo>
                  <a:lnTo>
                    <a:pt x="102" y="866"/>
                  </a:lnTo>
                  <a:lnTo>
                    <a:pt x="128" y="866"/>
                  </a:lnTo>
                  <a:lnTo>
                    <a:pt x="179" y="859"/>
                  </a:lnTo>
                  <a:lnTo>
                    <a:pt x="205" y="859"/>
                  </a:lnTo>
                  <a:lnTo>
                    <a:pt x="230" y="851"/>
                  </a:lnTo>
                  <a:lnTo>
                    <a:pt x="273" y="851"/>
                  </a:lnTo>
                  <a:lnTo>
                    <a:pt x="298" y="844"/>
                  </a:lnTo>
                  <a:lnTo>
                    <a:pt x="324" y="844"/>
                  </a:lnTo>
                  <a:lnTo>
                    <a:pt x="367" y="836"/>
                  </a:lnTo>
                  <a:lnTo>
                    <a:pt x="392" y="836"/>
                  </a:lnTo>
                  <a:lnTo>
                    <a:pt x="409" y="828"/>
                  </a:lnTo>
                  <a:lnTo>
                    <a:pt x="460" y="821"/>
                  </a:lnTo>
                  <a:lnTo>
                    <a:pt x="477" y="821"/>
                  </a:lnTo>
                  <a:lnTo>
                    <a:pt x="503" y="813"/>
                  </a:lnTo>
                  <a:lnTo>
                    <a:pt x="546" y="806"/>
                  </a:lnTo>
                  <a:lnTo>
                    <a:pt x="563" y="806"/>
                  </a:lnTo>
                  <a:lnTo>
                    <a:pt x="580" y="798"/>
                  </a:lnTo>
                  <a:lnTo>
                    <a:pt x="622" y="790"/>
                  </a:lnTo>
                  <a:lnTo>
                    <a:pt x="639" y="790"/>
                  </a:lnTo>
                  <a:lnTo>
                    <a:pt x="657" y="783"/>
                  </a:lnTo>
                  <a:lnTo>
                    <a:pt x="699" y="775"/>
                  </a:lnTo>
                  <a:lnTo>
                    <a:pt x="716" y="768"/>
                  </a:lnTo>
                  <a:lnTo>
                    <a:pt x="733" y="768"/>
                  </a:lnTo>
                  <a:lnTo>
                    <a:pt x="767" y="760"/>
                  </a:lnTo>
                  <a:lnTo>
                    <a:pt x="784" y="752"/>
                  </a:lnTo>
                  <a:lnTo>
                    <a:pt x="784" y="0"/>
                  </a:lnTo>
                  <a:close/>
                </a:path>
              </a:pathLst>
            </a:custGeom>
            <a:solidFill>
              <a:srgbClr val="00CC66"/>
            </a:solidFill>
            <a:ln w="14351">
              <a:noFill/>
              <a:prstDash val="solid"/>
              <a:round/>
              <a:headEnd/>
              <a:tailEnd/>
            </a:ln>
            <a:effectLst>
              <a:prstShdw prst="shdw17" dist="17961" dir="13500000">
                <a:srgbClr val="007A3D"/>
              </a:prstShdw>
            </a:effectLst>
          </p:spPr>
          <p:txBody>
            <a:bodyPr/>
            <a:lstStyle/>
            <a:p>
              <a:endParaRPr lang="ar-SA"/>
            </a:p>
          </p:txBody>
        </p:sp>
        <p:sp>
          <p:nvSpPr>
            <p:cNvPr id="50197" name="Text Box 29"/>
            <p:cNvSpPr txBox="1">
              <a:spLocks noChangeArrowheads="1"/>
            </p:cNvSpPr>
            <p:nvPr/>
          </p:nvSpPr>
          <p:spPr bwMode="auto">
            <a:xfrm rot="-226528">
              <a:off x="3024" y="2794"/>
              <a:ext cx="1408" cy="394"/>
            </a:xfrm>
            <a:prstGeom prst="rect">
              <a:avLst/>
            </a:prstGeom>
            <a:solidFill>
              <a:srgbClr val="00CC66"/>
            </a:solidFill>
            <a:ln w="9525">
              <a:noFill/>
              <a:miter lim="800000"/>
              <a:headEnd/>
              <a:tailEnd/>
            </a:ln>
          </p:spPr>
          <p:txBody>
            <a:bodyPr wrap="none">
              <a:spAutoFit/>
            </a:bodyPr>
            <a:lstStyle/>
            <a:p>
              <a:pPr algn="l" rtl="0">
                <a:buFontTx/>
                <a:buNone/>
              </a:pPr>
              <a:r>
                <a:rPr lang="en-US" sz="3500" b="1">
                  <a:solidFill>
                    <a:schemeClr val="tx1"/>
                  </a:solidFill>
                  <a:latin typeface="Arial" pitchFamily="34" charset="0"/>
                </a:rPr>
                <a:t>Meetings </a:t>
              </a:r>
            </a:p>
          </p:txBody>
        </p:sp>
      </p:grpSp>
      <p:grpSp>
        <p:nvGrpSpPr>
          <p:cNvPr id="10" name="Group 30"/>
          <p:cNvGrpSpPr>
            <a:grpSpLocks/>
          </p:cNvGrpSpPr>
          <p:nvPr/>
        </p:nvGrpSpPr>
        <p:grpSpPr bwMode="auto">
          <a:xfrm>
            <a:off x="4572000" y="5237163"/>
            <a:ext cx="3509963" cy="1035050"/>
            <a:chOff x="2880" y="3299"/>
            <a:chExt cx="2211" cy="652"/>
          </a:xfrm>
        </p:grpSpPr>
        <p:sp>
          <p:nvSpPr>
            <p:cNvPr id="50194" name="Freeform 31"/>
            <p:cNvSpPr>
              <a:spLocks/>
            </p:cNvSpPr>
            <p:nvPr/>
          </p:nvSpPr>
          <p:spPr bwMode="auto">
            <a:xfrm>
              <a:off x="2880" y="3299"/>
              <a:ext cx="2211" cy="652"/>
            </a:xfrm>
            <a:custGeom>
              <a:avLst/>
              <a:gdLst>
                <a:gd name="T0" fmla="*/ 784 w 784"/>
                <a:gd name="T1" fmla="*/ 0 h 874"/>
                <a:gd name="T2" fmla="*/ 767 w 784"/>
                <a:gd name="T3" fmla="*/ 7 h 874"/>
                <a:gd name="T4" fmla="*/ 733 w 784"/>
                <a:gd name="T5" fmla="*/ 15 h 874"/>
                <a:gd name="T6" fmla="*/ 716 w 784"/>
                <a:gd name="T7" fmla="*/ 15 h 874"/>
                <a:gd name="T8" fmla="*/ 699 w 784"/>
                <a:gd name="T9" fmla="*/ 23 h 874"/>
                <a:gd name="T10" fmla="*/ 657 w 784"/>
                <a:gd name="T11" fmla="*/ 30 h 874"/>
                <a:gd name="T12" fmla="*/ 639 w 784"/>
                <a:gd name="T13" fmla="*/ 38 h 874"/>
                <a:gd name="T14" fmla="*/ 622 w 784"/>
                <a:gd name="T15" fmla="*/ 38 h 874"/>
                <a:gd name="T16" fmla="*/ 580 w 784"/>
                <a:gd name="T17" fmla="*/ 45 h 874"/>
                <a:gd name="T18" fmla="*/ 563 w 784"/>
                <a:gd name="T19" fmla="*/ 53 h 874"/>
                <a:gd name="T20" fmla="*/ 546 w 784"/>
                <a:gd name="T21" fmla="*/ 53 h 874"/>
                <a:gd name="T22" fmla="*/ 503 w 784"/>
                <a:gd name="T23" fmla="*/ 61 h 874"/>
                <a:gd name="T24" fmla="*/ 477 w 784"/>
                <a:gd name="T25" fmla="*/ 68 h 874"/>
                <a:gd name="T26" fmla="*/ 460 w 784"/>
                <a:gd name="T27" fmla="*/ 68 h 874"/>
                <a:gd name="T28" fmla="*/ 409 w 784"/>
                <a:gd name="T29" fmla="*/ 76 h 874"/>
                <a:gd name="T30" fmla="*/ 392 w 784"/>
                <a:gd name="T31" fmla="*/ 83 h 874"/>
                <a:gd name="T32" fmla="*/ 367 w 784"/>
                <a:gd name="T33" fmla="*/ 83 h 874"/>
                <a:gd name="T34" fmla="*/ 324 w 784"/>
                <a:gd name="T35" fmla="*/ 91 h 874"/>
                <a:gd name="T36" fmla="*/ 298 w 784"/>
                <a:gd name="T37" fmla="*/ 91 h 874"/>
                <a:gd name="T38" fmla="*/ 273 w 784"/>
                <a:gd name="T39" fmla="*/ 99 h 874"/>
                <a:gd name="T40" fmla="*/ 230 w 784"/>
                <a:gd name="T41" fmla="*/ 99 h 874"/>
                <a:gd name="T42" fmla="*/ 205 w 784"/>
                <a:gd name="T43" fmla="*/ 106 h 874"/>
                <a:gd name="T44" fmla="*/ 179 w 784"/>
                <a:gd name="T45" fmla="*/ 106 h 874"/>
                <a:gd name="T46" fmla="*/ 128 w 784"/>
                <a:gd name="T47" fmla="*/ 114 h 874"/>
                <a:gd name="T48" fmla="*/ 102 w 784"/>
                <a:gd name="T49" fmla="*/ 114 h 874"/>
                <a:gd name="T50" fmla="*/ 77 w 784"/>
                <a:gd name="T51" fmla="*/ 114 h 874"/>
                <a:gd name="T52" fmla="*/ 26 w 784"/>
                <a:gd name="T53" fmla="*/ 122 h 874"/>
                <a:gd name="T54" fmla="*/ 0 w 784"/>
                <a:gd name="T55" fmla="*/ 122 h 874"/>
                <a:gd name="T56" fmla="*/ 0 w 784"/>
                <a:gd name="T57" fmla="*/ 874 h 874"/>
                <a:gd name="T58" fmla="*/ 26 w 784"/>
                <a:gd name="T59" fmla="*/ 874 h 874"/>
                <a:gd name="T60" fmla="*/ 77 w 784"/>
                <a:gd name="T61" fmla="*/ 866 h 874"/>
                <a:gd name="T62" fmla="*/ 102 w 784"/>
                <a:gd name="T63" fmla="*/ 866 h 874"/>
                <a:gd name="T64" fmla="*/ 128 w 784"/>
                <a:gd name="T65" fmla="*/ 866 h 874"/>
                <a:gd name="T66" fmla="*/ 179 w 784"/>
                <a:gd name="T67" fmla="*/ 859 h 874"/>
                <a:gd name="T68" fmla="*/ 205 w 784"/>
                <a:gd name="T69" fmla="*/ 859 h 874"/>
                <a:gd name="T70" fmla="*/ 230 w 784"/>
                <a:gd name="T71" fmla="*/ 851 h 874"/>
                <a:gd name="T72" fmla="*/ 273 w 784"/>
                <a:gd name="T73" fmla="*/ 851 h 874"/>
                <a:gd name="T74" fmla="*/ 298 w 784"/>
                <a:gd name="T75" fmla="*/ 844 h 874"/>
                <a:gd name="T76" fmla="*/ 324 w 784"/>
                <a:gd name="T77" fmla="*/ 844 h 874"/>
                <a:gd name="T78" fmla="*/ 367 w 784"/>
                <a:gd name="T79" fmla="*/ 836 h 874"/>
                <a:gd name="T80" fmla="*/ 392 w 784"/>
                <a:gd name="T81" fmla="*/ 836 h 874"/>
                <a:gd name="T82" fmla="*/ 409 w 784"/>
                <a:gd name="T83" fmla="*/ 828 h 874"/>
                <a:gd name="T84" fmla="*/ 460 w 784"/>
                <a:gd name="T85" fmla="*/ 821 h 874"/>
                <a:gd name="T86" fmla="*/ 477 w 784"/>
                <a:gd name="T87" fmla="*/ 821 h 874"/>
                <a:gd name="T88" fmla="*/ 503 w 784"/>
                <a:gd name="T89" fmla="*/ 813 h 874"/>
                <a:gd name="T90" fmla="*/ 546 w 784"/>
                <a:gd name="T91" fmla="*/ 806 h 874"/>
                <a:gd name="T92" fmla="*/ 563 w 784"/>
                <a:gd name="T93" fmla="*/ 806 h 874"/>
                <a:gd name="T94" fmla="*/ 580 w 784"/>
                <a:gd name="T95" fmla="*/ 798 h 874"/>
                <a:gd name="T96" fmla="*/ 622 w 784"/>
                <a:gd name="T97" fmla="*/ 790 h 874"/>
                <a:gd name="T98" fmla="*/ 639 w 784"/>
                <a:gd name="T99" fmla="*/ 790 h 874"/>
                <a:gd name="T100" fmla="*/ 657 w 784"/>
                <a:gd name="T101" fmla="*/ 783 h 874"/>
                <a:gd name="T102" fmla="*/ 699 w 784"/>
                <a:gd name="T103" fmla="*/ 775 h 874"/>
                <a:gd name="T104" fmla="*/ 716 w 784"/>
                <a:gd name="T105" fmla="*/ 768 h 874"/>
                <a:gd name="T106" fmla="*/ 733 w 784"/>
                <a:gd name="T107" fmla="*/ 768 h 874"/>
                <a:gd name="T108" fmla="*/ 767 w 784"/>
                <a:gd name="T109" fmla="*/ 760 h 874"/>
                <a:gd name="T110" fmla="*/ 784 w 784"/>
                <a:gd name="T111" fmla="*/ 752 h 874"/>
                <a:gd name="T112" fmla="*/ 784 w 784"/>
                <a:gd name="T113" fmla="*/ 0 h 87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84"/>
                <a:gd name="T172" fmla="*/ 0 h 874"/>
                <a:gd name="T173" fmla="*/ 784 w 784"/>
                <a:gd name="T174" fmla="*/ 874 h 87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84" h="874">
                  <a:moveTo>
                    <a:pt x="784" y="0"/>
                  </a:moveTo>
                  <a:lnTo>
                    <a:pt x="767" y="7"/>
                  </a:lnTo>
                  <a:lnTo>
                    <a:pt x="733" y="15"/>
                  </a:lnTo>
                  <a:lnTo>
                    <a:pt x="716" y="15"/>
                  </a:lnTo>
                  <a:lnTo>
                    <a:pt x="699" y="23"/>
                  </a:lnTo>
                  <a:lnTo>
                    <a:pt x="657" y="30"/>
                  </a:lnTo>
                  <a:lnTo>
                    <a:pt x="639" y="38"/>
                  </a:lnTo>
                  <a:lnTo>
                    <a:pt x="622" y="38"/>
                  </a:lnTo>
                  <a:lnTo>
                    <a:pt x="580" y="45"/>
                  </a:lnTo>
                  <a:lnTo>
                    <a:pt x="563" y="53"/>
                  </a:lnTo>
                  <a:lnTo>
                    <a:pt x="546" y="53"/>
                  </a:lnTo>
                  <a:lnTo>
                    <a:pt x="503" y="61"/>
                  </a:lnTo>
                  <a:lnTo>
                    <a:pt x="477" y="68"/>
                  </a:lnTo>
                  <a:lnTo>
                    <a:pt x="460" y="68"/>
                  </a:lnTo>
                  <a:lnTo>
                    <a:pt x="409" y="76"/>
                  </a:lnTo>
                  <a:lnTo>
                    <a:pt x="392" y="83"/>
                  </a:lnTo>
                  <a:lnTo>
                    <a:pt x="367" y="83"/>
                  </a:lnTo>
                  <a:lnTo>
                    <a:pt x="324" y="91"/>
                  </a:lnTo>
                  <a:lnTo>
                    <a:pt x="298" y="91"/>
                  </a:lnTo>
                  <a:lnTo>
                    <a:pt x="273" y="99"/>
                  </a:lnTo>
                  <a:lnTo>
                    <a:pt x="230" y="99"/>
                  </a:lnTo>
                  <a:lnTo>
                    <a:pt x="205" y="106"/>
                  </a:lnTo>
                  <a:lnTo>
                    <a:pt x="179" y="106"/>
                  </a:lnTo>
                  <a:lnTo>
                    <a:pt x="128" y="114"/>
                  </a:lnTo>
                  <a:lnTo>
                    <a:pt x="102" y="114"/>
                  </a:lnTo>
                  <a:lnTo>
                    <a:pt x="77" y="114"/>
                  </a:lnTo>
                  <a:lnTo>
                    <a:pt x="26" y="122"/>
                  </a:lnTo>
                  <a:lnTo>
                    <a:pt x="0" y="122"/>
                  </a:lnTo>
                  <a:lnTo>
                    <a:pt x="0" y="874"/>
                  </a:lnTo>
                  <a:lnTo>
                    <a:pt x="26" y="874"/>
                  </a:lnTo>
                  <a:lnTo>
                    <a:pt x="77" y="866"/>
                  </a:lnTo>
                  <a:lnTo>
                    <a:pt x="102" y="866"/>
                  </a:lnTo>
                  <a:lnTo>
                    <a:pt x="128" y="866"/>
                  </a:lnTo>
                  <a:lnTo>
                    <a:pt x="179" y="859"/>
                  </a:lnTo>
                  <a:lnTo>
                    <a:pt x="205" y="859"/>
                  </a:lnTo>
                  <a:lnTo>
                    <a:pt x="230" y="851"/>
                  </a:lnTo>
                  <a:lnTo>
                    <a:pt x="273" y="851"/>
                  </a:lnTo>
                  <a:lnTo>
                    <a:pt x="298" y="844"/>
                  </a:lnTo>
                  <a:lnTo>
                    <a:pt x="324" y="844"/>
                  </a:lnTo>
                  <a:lnTo>
                    <a:pt x="367" y="836"/>
                  </a:lnTo>
                  <a:lnTo>
                    <a:pt x="392" y="836"/>
                  </a:lnTo>
                  <a:lnTo>
                    <a:pt x="409" y="828"/>
                  </a:lnTo>
                  <a:lnTo>
                    <a:pt x="460" y="821"/>
                  </a:lnTo>
                  <a:lnTo>
                    <a:pt x="477" y="821"/>
                  </a:lnTo>
                  <a:lnTo>
                    <a:pt x="503" y="813"/>
                  </a:lnTo>
                  <a:lnTo>
                    <a:pt x="546" y="806"/>
                  </a:lnTo>
                  <a:lnTo>
                    <a:pt x="563" y="806"/>
                  </a:lnTo>
                  <a:lnTo>
                    <a:pt x="580" y="798"/>
                  </a:lnTo>
                  <a:lnTo>
                    <a:pt x="622" y="790"/>
                  </a:lnTo>
                  <a:lnTo>
                    <a:pt x="639" y="790"/>
                  </a:lnTo>
                  <a:lnTo>
                    <a:pt x="657" y="783"/>
                  </a:lnTo>
                  <a:lnTo>
                    <a:pt x="699" y="775"/>
                  </a:lnTo>
                  <a:lnTo>
                    <a:pt x="716" y="768"/>
                  </a:lnTo>
                  <a:lnTo>
                    <a:pt x="733" y="768"/>
                  </a:lnTo>
                  <a:lnTo>
                    <a:pt x="767" y="760"/>
                  </a:lnTo>
                  <a:lnTo>
                    <a:pt x="784" y="752"/>
                  </a:lnTo>
                  <a:lnTo>
                    <a:pt x="784" y="0"/>
                  </a:lnTo>
                  <a:close/>
                </a:path>
              </a:pathLst>
            </a:custGeom>
            <a:solidFill>
              <a:srgbClr val="00CC66"/>
            </a:solidFill>
            <a:ln w="14351">
              <a:noFill/>
              <a:prstDash val="solid"/>
              <a:round/>
              <a:headEnd/>
              <a:tailEnd/>
            </a:ln>
            <a:effectLst>
              <a:prstShdw prst="shdw17" dist="17961" dir="13500000">
                <a:srgbClr val="007A3D"/>
              </a:prstShdw>
            </a:effectLst>
          </p:spPr>
          <p:txBody>
            <a:bodyPr/>
            <a:lstStyle/>
            <a:p>
              <a:endParaRPr lang="ar-SA"/>
            </a:p>
          </p:txBody>
        </p:sp>
        <p:sp>
          <p:nvSpPr>
            <p:cNvPr id="50195" name="Text Box 32"/>
            <p:cNvSpPr txBox="1">
              <a:spLocks noChangeArrowheads="1"/>
            </p:cNvSpPr>
            <p:nvPr/>
          </p:nvSpPr>
          <p:spPr bwMode="auto">
            <a:xfrm rot="-121168">
              <a:off x="2880" y="3447"/>
              <a:ext cx="2124" cy="394"/>
            </a:xfrm>
            <a:prstGeom prst="rect">
              <a:avLst/>
            </a:prstGeom>
            <a:solidFill>
              <a:srgbClr val="00CC66"/>
            </a:solidFill>
            <a:ln w="9525">
              <a:noFill/>
              <a:miter lim="800000"/>
              <a:headEnd/>
              <a:tailEnd/>
            </a:ln>
          </p:spPr>
          <p:txBody>
            <a:bodyPr wrap="none">
              <a:spAutoFit/>
            </a:bodyPr>
            <a:lstStyle/>
            <a:p>
              <a:pPr algn="l" rtl="0">
                <a:buFontTx/>
                <a:buNone/>
              </a:pPr>
              <a:r>
                <a:rPr lang="en-US" sz="3500" b="1">
                  <a:solidFill>
                    <a:schemeClr val="tx1"/>
                  </a:solidFill>
                  <a:latin typeface="Arial" pitchFamily="34" charset="0"/>
                </a:rPr>
                <a:t>Office property</a:t>
              </a:r>
            </a:p>
          </p:txBody>
        </p:sp>
      </p:grpSp>
      <p:grpSp>
        <p:nvGrpSpPr>
          <p:cNvPr id="11" name="Group 33"/>
          <p:cNvGrpSpPr>
            <a:grpSpLocks/>
          </p:cNvGrpSpPr>
          <p:nvPr/>
        </p:nvGrpSpPr>
        <p:grpSpPr bwMode="auto">
          <a:xfrm>
            <a:off x="4572000" y="2151063"/>
            <a:ext cx="3509963" cy="1035050"/>
            <a:chOff x="2880" y="1355"/>
            <a:chExt cx="2211" cy="652"/>
          </a:xfrm>
        </p:grpSpPr>
        <p:sp>
          <p:nvSpPr>
            <p:cNvPr id="50192" name="Freeform 34"/>
            <p:cNvSpPr>
              <a:spLocks/>
            </p:cNvSpPr>
            <p:nvPr/>
          </p:nvSpPr>
          <p:spPr bwMode="auto">
            <a:xfrm>
              <a:off x="2880" y="1355"/>
              <a:ext cx="2211" cy="652"/>
            </a:xfrm>
            <a:custGeom>
              <a:avLst/>
              <a:gdLst>
                <a:gd name="T0" fmla="*/ 784 w 784"/>
                <a:gd name="T1" fmla="*/ 0 h 874"/>
                <a:gd name="T2" fmla="*/ 767 w 784"/>
                <a:gd name="T3" fmla="*/ 7 h 874"/>
                <a:gd name="T4" fmla="*/ 733 w 784"/>
                <a:gd name="T5" fmla="*/ 15 h 874"/>
                <a:gd name="T6" fmla="*/ 716 w 784"/>
                <a:gd name="T7" fmla="*/ 15 h 874"/>
                <a:gd name="T8" fmla="*/ 699 w 784"/>
                <a:gd name="T9" fmla="*/ 23 h 874"/>
                <a:gd name="T10" fmla="*/ 657 w 784"/>
                <a:gd name="T11" fmla="*/ 30 h 874"/>
                <a:gd name="T12" fmla="*/ 639 w 784"/>
                <a:gd name="T13" fmla="*/ 38 h 874"/>
                <a:gd name="T14" fmla="*/ 622 w 784"/>
                <a:gd name="T15" fmla="*/ 38 h 874"/>
                <a:gd name="T16" fmla="*/ 580 w 784"/>
                <a:gd name="T17" fmla="*/ 45 h 874"/>
                <a:gd name="T18" fmla="*/ 563 w 784"/>
                <a:gd name="T19" fmla="*/ 53 h 874"/>
                <a:gd name="T20" fmla="*/ 546 w 784"/>
                <a:gd name="T21" fmla="*/ 53 h 874"/>
                <a:gd name="T22" fmla="*/ 503 w 784"/>
                <a:gd name="T23" fmla="*/ 61 h 874"/>
                <a:gd name="T24" fmla="*/ 477 w 784"/>
                <a:gd name="T25" fmla="*/ 68 h 874"/>
                <a:gd name="T26" fmla="*/ 460 w 784"/>
                <a:gd name="T27" fmla="*/ 68 h 874"/>
                <a:gd name="T28" fmla="*/ 409 w 784"/>
                <a:gd name="T29" fmla="*/ 76 h 874"/>
                <a:gd name="T30" fmla="*/ 392 w 784"/>
                <a:gd name="T31" fmla="*/ 83 h 874"/>
                <a:gd name="T32" fmla="*/ 367 w 784"/>
                <a:gd name="T33" fmla="*/ 83 h 874"/>
                <a:gd name="T34" fmla="*/ 324 w 784"/>
                <a:gd name="T35" fmla="*/ 91 h 874"/>
                <a:gd name="T36" fmla="*/ 298 w 784"/>
                <a:gd name="T37" fmla="*/ 91 h 874"/>
                <a:gd name="T38" fmla="*/ 273 w 784"/>
                <a:gd name="T39" fmla="*/ 99 h 874"/>
                <a:gd name="T40" fmla="*/ 230 w 784"/>
                <a:gd name="T41" fmla="*/ 99 h 874"/>
                <a:gd name="T42" fmla="*/ 205 w 784"/>
                <a:gd name="T43" fmla="*/ 106 h 874"/>
                <a:gd name="T44" fmla="*/ 179 w 784"/>
                <a:gd name="T45" fmla="*/ 106 h 874"/>
                <a:gd name="T46" fmla="*/ 128 w 784"/>
                <a:gd name="T47" fmla="*/ 114 h 874"/>
                <a:gd name="T48" fmla="*/ 102 w 784"/>
                <a:gd name="T49" fmla="*/ 114 h 874"/>
                <a:gd name="T50" fmla="*/ 77 w 784"/>
                <a:gd name="T51" fmla="*/ 114 h 874"/>
                <a:gd name="T52" fmla="*/ 26 w 784"/>
                <a:gd name="T53" fmla="*/ 122 h 874"/>
                <a:gd name="T54" fmla="*/ 0 w 784"/>
                <a:gd name="T55" fmla="*/ 122 h 874"/>
                <a:gd name="T56" fmla="*/ 0 w 784"/>
                <a:gd name="T57" fmla="*/ 874 h 874"/>
                <a:gd name="T58" fmla="*/ 26 w 784"/>
                <a:gd name="T59" fmla="*/ 874 h 874"/>
                <a:gd name="T60" fmla="*/ 77 w 784"/>
                <a:gd name="T61" fmla="*/ 866 h 874"/>
                <a:gd name="T62" fmla="*/ 102 w 784"/>
                <a:gd name="T63" fmla="*/ 866 h 874"/>
                <a:gd name="T64" fmla="*/ 128 w 784"/>
                <a:gd name="T65" fmla="*/ 866 h 874"/>
                <a:gd name="T66" fmla="*/ 179 w 784"/>
                <a:gd name="T67" fmla="*/ 859 h 874"/>
                <a:gd name="T68" fmla="*/ 205 w 784"/>
                <a:gd name="T69" fmla="*/ 859 h 874"/>
                <a:gd name="T70" fmla="*/ 230 w 784"/>
                <a:gd name="T71" fmla="*/ 851 h 874"/>
                <a:gd name="T72" fmla="*/ 273 w 784"/>
                <a:gd name="T73" fmla="*/ 851 h 874"/>
                <a:gd name="T74" fmla="*/ 298 w 784"/>
                <a:gd name="T75" fmla="*/ 844 h 874"/>
                <a:gd name="T76" fmla="*/ 324 w 784"/>
                <a:gd name="T77" fmla="*/ 844 h 874"/>
                <a:gd name="T78" fmla="*/ 367 w 784"/>
                <a:gd name="T79" fmla="*/ 836 h 874"/>
                <a:gd name="T80" fmla="*/ 392 w 784"/>
                <a:gd name="T81" fmla="*/ 836 h 874"/>
                <a:gd name="T82" fmla="*/ 409 w 784"/>
                <a:gd name="T83" fmla="*/ 828 h 874"/>
                <a:gd name="T84" fmla="*/ 460 w 784"/>
                <a:gd name="T85" fmla="*/ 821 h 874"/>
                <a:gd name="T86" fmla="*/ 477 w 784"/>
                <a:gd name="T87" fmla="*/ 821 h 874"/>
                <a:gd name="T88" fmla="*/ 503 w 784"/>
                <a:gd name="T89" fmla="*/ 813 h 874"/>
                <a:gd name="T90" fmla="*/ 546 w 784"/>
                <a:gd name="T91" fmla="*/ 806 h 874"/>
                <a:gd name="T92" fmla="*/ 563 w 784"/>
                <a:gd name="T93" fmla="*/ 806 h 874"/>
                <a:gd name="T94" fmla="*/ 580 w 784"/>
                <a:gd name="T95" fmla="*/ 798 h 874"/>
                <a:gd name="T96" fmla="*/ 622 w 784"/>
                <a:gd name="T97" fmla="*/ 790 h 874"/>
                <a:gd name="T98" fmla="*/ 639 w 784"/>
                <a:gd name="T99" fmla="*/ 790 h 874"/>
                <a:gd name="T100" fmla="*/ 657 w 784"/>
                <a:gd name="T101" fmla="*/ 783 h 874"/>
                <a:gd name="T102" fmla="*/ 699 w 784"/>
                <a:gd name="T103" fmla="*/ 775 h 874"/>
                <a:gd name="T104" fmla="*/ 716 w 784"/>
                <a:gd name="T105" fmla="*/ 768 h 874"/>
                <a:gd name="T106" fmla="*/ 733 w 784"/>
                <a:gd name="T107" fmla="*/ 768 h 874"/>
                <a:gd name="T108" fmla="*/ 767 w 784"/>
                <a:gd name="T109" fmla="*/ 760 h 874"/>
                <a:gd name="T110" fmla="*/ 784 w 784"/>
                <a:gd name="T111" fmla="*/ 752 h 874"/>
                <a:gd name="T112" fmla="*/ 784 w 784"/>
                <a:gd name="T113" fmla="*/ 0 h 87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84"/>
                <a:gd name="T172" fmla="*/ 0 h 874"/>
                <a:gd name="T173" fmla="*/ 784 w 784"/>
                <a:gd name="T174" fmla="*/ 874 h 87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84" h="874">
                  <a:moveTo>
                    <a:pt x="784" y="0"/>
                  </a:moveTo>
                  <a:lnTo>
                    <a:pt x="767" y="7"/>
                  </a:lnTo>
                  <a:lnTo>
                    <a:pt x="733" y="15"/>
                  </a:lnTo>
                  <a:lnTo>
                    <a:pt x="716" y="15"/>
                  </a:lnTo>
                  <a:lnTo>
                    <a:pt x="699" y="23"/>
                  </a:lnTo>
                  <a:lnTo>
                    <a:pt x="657" y="30"/>
                  </a:lnTo>
                  <a:lnTo>
                    <a:pt x="639" y="38"/>
                  </a:lnTo>
                  <a:lnTo>
                    <a:pt x="622" y="38"/>
                  </a:lnTo>
                  <a:lnTo>
                    <a:pt x="580" y="45"/>
                  </a:lnTo>
                  <a:lnTo>
                    <a:pt x="563" y="53"/>
                  </a:lnTo>
                  <a:lnTo>
                    <a:pt x="546" y="53"/>
                  </a:lnTo>
                  <a:lnTo>
                    <a:pt x="503" y="61"/>
                  </a:lnTo>
                  <a:lnTo>
                    <a:pt x="477" y="68"/>
                  </a:lnTo>
                  <a:lnTo>
                    <a:pt x="460" y="68"/>
                  </a:lnTo>
                  <a:lnTo>
                    <a:pt x="409" y="76"/>
                  </a:lnTo>
                  <a:lnTo>
                    <a:pt x="392" y="83"/>
                  </a:lnTo>
                  <a:lnTo>
                    <a:pt x="367" y="83"/>
                  </a:lnTo>
                  <a:lnTo>
                    <a:pt x="324" y="91"/>
                  </a:lnTo>
                  <a:lnTo>
                    <a:pt x="298" y="91"/>
                  </a:lnTo>
                  <a:lnTo>
                    <a:pt x="273" y="99"/>
                  </a:lnTo>
                  <a:lnTo>
                    <a:pt x="230" y="99"/>
                  </a:lnTo>
                  <a:lnTo>
                    <a:pt x="205" y="106"/>
                  </a:lnTo>
                  <a:lnTo>
                    <a:pt x="179" y="106"/>
                  </a:lnTo>
                  <a:lnTo>
                    <a:pt x="128" y="114"/>
                  </a:lnTo>
                  <a:lnTo>
                    <a:pt x="102" y="114"/>
                  </a:lnTo>
                  <a:lnTo>
                    <a:pt x="77" y="114"/>
                  </a:lnTo>
                  <a:lnTo>
                    <a:pt x="26" y="122"/>
                  </a:lnTo>
                  <a:lnTo>
                    <a:pt x="0" y="122"/>
                  </a:lnTo>
                  <a:lnTo>
                    <a:pt x="0" y="874"/>
                  </a:lnTo>
                  <a:lnTo>
                    <a:pt x="26" y="874"/>
                  </a:lnTo>
                  <a:lnTo>
                    <a:pt x="77" y="866"/>
                  </a:lnTo>
                  <a:lnTo>
                    <a:pt x="102" y="866"/>
                  </a:lnTo>
                  <a:lnTo>
                    <a:pt x="128" y="866"/>
                  </a:lnTo>
                  <a:lnTo>
                    <a:pt x="179" y="859"/>
                  </a:lnTo>
                  <a:lnTo>
                    <a:pt x="205" y="859"/>
                  </a:lnTo>
                  <a:lnTo>
                    <a:pt x="230" y="851"/>
                  </a:lnTo>
                  <a:lnTo>
                    <a:pt x="273" y="851"/>
                  </a:lnTo>
                  <a:lnTo>
                    <a:pt x="298" y="844"/>
                  </a:lnTo>
                  <a:lnTo>
                    <a:pt x="324" y="844"/>
                  </a:lnTo>
                  <a:lnTo>
                    <a:pt x="367" y="836"/>
                  </a:lnTo>
                  <a:lnTo>
                    <a:pt x="392" y="836"/>
                  </a:lnTo>
                  <a:lnTo>
                    <a:pt x="409" y="828"/>
                  </a:lnTo>
                  <a:lnTo>
                    <a:pt x="460" y="821"/>
                  </a:lnTo>
                  <a:lnTo>
                    <a:pt x="477" y="821"/>
                  </a:lnTo>
                  <a:lnTo>
                    <a:pt x="503" y="813"/>
                  </a:lnTo>
                  <a:lnTo>
                    <a:pt x="546" y="806"/>
                  </a:lnTo>
                  <a:lnTo>
                    <a:pt x="563" y="806"/>
                  </a:lnTo>
                  <a:lnTo>
                    <a:pt x="580" y="798"/>
                  </a:lnTo>
                  <a:lnTo>
                    <a:pt x="622" y="790"/>
                  </a:lnTo>
                  <a:lnTo>
                    <a:pt x="639" y="790"/>
                  </a:lnTo>
                  <a:lnTo>
                    <a:pt x="657" y="783"/>
                  </a:lnTo>
                  <a:lnTo>
                    <a:pt x="699" y="775"/>
                  </a:lnTo>
                  <a:lnTo>
                    <a:pt x="716" y="768"/>
                  </a:lnTo>
                  <a:lnTo>
                    <a:pt x="733" y="768"/>
                  </a:lnTo>
                  <a:lnTo>
                    <a:pt x="767" y="760"/>
                  </a:lnTo>
                  <a:lnTo>
                    <a:pt x="784" y="752"/>
                  </a:lnTo>
                  <a:lnTo>
                    <a:pt x="784" y="0"/>
                  </a:lnTo>
                  <a:close/>
                </a:path>
              </a:pathLst>
            </a:custGeom>
            <a:solidFill>
              <a:srgbClr val="00CC66"/>
            </a:solidFill>
            <a:ln w="14351">
              <a:noFill/>
              <a:prstDash val="solid"/>
              <a:round/>
              <a:headEnd/>
              <a:tailEnd/>
            </a:ln>
            <a:effectLst>
              <a:prstShdw prst="shdw17" dist="17961" dir="13500000">
                <a:srgbClr val="007A3D"/>
              </a:prstShdw>
            </a:effectLst>
          </p:spPr>
          <p:txBody>
            <a:bodyPr/>
            <a:lstStyle/>
            <a:p>
              <a:endParaRPr lang="ar-SA"/>
            </a:p>
          </p:txBody>
        </p:sp>
        <p:sp>
          <p:nvSpPr>
            <p:cNvPr id="50193" name="Text Box 35"/>
            <p:cNvSpPr txBox="1">
              <a:spLocks noChangeArrowheads="1"/>
            </p:cNvSpPr>
            <p:nvPr/>
          </p:nvSpPr>
          <p:spPr bwMode="auto">
            <a:xfrm>
              <a:off x="3168" y="1498"/>
              <a:ext cx="1034" cy="394"/>
            </a:xfrm>
            <a:prstGeom prst="rect">
              <a:avLst/>
            </a:prstGeom>
            <a:solidFill>
              <a:srgbClr val="00CC66"/>
            </a:solidFill>
            <a:ln w="9525">
              <a:noFill/>
              <a:miter lim="800000"/>
              <a:headEnd/>
              <a:tailEnd/>
            </a:ln>
          </p:spPr>
          <p:txBody>
            <a:bodyPr wrap="none">
              <a:spAutoFit/>
            </a:bodyPr>
            <a:lstStyle/>
            <a:p>
              <a:pPr algn="l" rtl="0">
                <a:buFontTx/>
                <a:buNone/>
              </a:pPr>
              <a:r>
                <a:rPr lang="en-US" sz="3500" b="1">
                  <a:solidFill>
                    <a:schemeClr val="tx1"/>
                  </a:solidFill>
                  <a:latin typeface="Arial" pitchFamily="34" charset="0"/>
                </a:rPr>
                <a:t>Wealth</a:t>
              </a:r>
            </a:p>
          </p:txBody>
        </p:sp>
      </p:grpSp>
      <p:sp>
        <p:nvSpPr>
          <p:cNvPr id="36" name="عنصر نائب للتاريخ 35"/>
          <p:cNvSpPr>
            <a:spLocks noGrp="1"/>
          </p:cNvSpPr>
          <p:nvPr>
            <p:ph type="dt" sz="half" idx="10"/>
          </p:nvPr>
        </p:nvSpPr>
        <p:spPr/>
        <p:txBody>
          <a:bodyPr/>
          <a:lstStyle/>
          <a:p>
            <a:r>
              <a:rPr lang="ar-SA" smtClean="0"/>
              <a:t>E Johali</a:t>
            </a:r>
            <a:endParaRPr lang="en-US"/>
          </a:p>
        </p:txBody>
      </p:sp>
      <p:sp>
        <p:nvSpPr>
          <p:cNvPr id="37" name="عنصر نائب لرقم الشريحة 36"/>
          <p:cNvSpPr>
            <a:spLocks noGrp="1"/>
          </p:cNvSpPr>
          <p:nvPr>
            <p:ph type="sldNum" sz="quarter" idx="12"/>
          </p:nvPr>
        </p:nvSpPr>
        <p:spPr/>
        <p:txBody>
          <a:bodyPr/>
          <a:lstStyle/>
          <a:p>
            <a:fld id="{042AED99-7FB4-404E-8A97-64753DCE42EC}" type="slidenum">
              <a:rPr kumimoji="0" lang="en-US" smtClean="0"/>
              <a:pPr/>
              <a:t>40</a:t>
            </a:fld>
            <a:endParaRPr kumimoji="0" lang="en-US"/>
          </a:p>
        </p:txBody>
      </p:sp>
      <p:sp>
        <p:nvSpPr>
          <p:cNvPr id="38" name="عنصر نائب للتذييل 3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1714480" y="80962"/>
            <a:ext cx="4714876" cy="561956"/>
          </a:xfrm>
          <a:prstGeom prst="rect">
            <a:avLst/>
          </a:prstGeom>
          <a:ln>
            <a:headEnd/>
            <a:tailEnd/>
          </a:ln>
        </p:spPr>
        <p:style>
          <a:lnRef idx="2">
            <a:schemeClr val="dk1"/>
          </a:lnRef>
          <a:fillRef idx="1">
            <a:schemeClr val="lt1"/>
          </a:fillRef>
          <a:effectRef idx="0">
            <a:schemeClr val="dk1"/>
          </a:effectRef>
          <a:fontRef idx="minor">
            <a:schemeClr val="dk1"/>
          </a:fontRef>
        </p:style>
        <p:txBody>
          <a:bodyPr anchor="ctr"/>
          <a:lstStyle/>
          <a:p>
            <a:pPr algn="l" rtl="0">
              <a:buFontTx/>
              <a:buNone/>
            </a:pPr>
            <a:r>
              <a:rPr lang="en-US" sz="3200" b="1" dirty="0">
                <a:solidFill>
                  <a:srgbClr val="3E4E5C"/>
                </a:solidFill>
                <a:latin typeface="Arial" pitchFamily="34" charset="0"/>
              </a:rPr>
              <a:t>KINDS OF PROMISE</a:t>
            </a:r>
          </a:p>
        </p:txBody>
      </p:sp>
      <p:sp>
        <p:nvSpPr>
          <p:cNvPr id="51203" name="Rectangle 3"/>
          <p:cNvSpPr>
            <a:spLocks noChangeArrowheads="1"/>
          </p:cNvSpPr>
          <p:nvPr/>
        </p:nvSpPr>
        <p:spPr bwMode="auto">
          <a:xfrm>
            <a:off x="500034" y="1000108"/>
            <a:ext cx="5857916" cy="609600"/>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lstStyle/>
          <a:p>
            <a:pPr marL="609600" indent="-609600" algn="l" rtl="0">
              <a:spcBef>
                <a:spcPct val="20000"/>
              </a:spcBef>
              <a:buFontTx/>
              <a:buNone/>
            </a:pPr>
            <a:r>
              <a:rPr lang="en-US" sz="3200" b="1" i="1" dirty="0">
                <a:solidFill>
                  <a:schemeClr val="bg1"/>
                </a:solidFill>
                <a:latin typeface="Arial" pitchFamily="34" charset="0"/>
              </a:rPr>
              <a:t>… Pledge to / with:</a:t>
            </a:r>
          </a:p>
        </p:txBody>
      </p:sp>
      <p:sp>
        <p:nvSpPr>
          <p:cNvPr id="51204" name="AutoShape 4"/>
          <p:cNvSpPr>
            <a:spLocks noChangeArrowheads="1"/>
          </p:cNvSpPr>
          <p:nvPr/>
        </p:nvSpPr>
        <p:spPr bwMode="auto">
          <a:xfrm>
            <a:off x="266700" y="2057400"/>
            <a:ext cx="1752600" cy="687388"/>
          </a:xfrm>
          <a:prstGeom prst="roundRect">
            <a:avLst>
              <a:gd name="adj" fmla="val 16667"/>
            </a:avLst>
          </a:prstGeom>
          <a:solidFill>
            <a:schemeClr val="bg1"/>
          </a:solidFill>
          <a:ln w="9525" algn="ctr">
            <a:solidFill>
              <a:schemeClr val="bg2"/>
            </a:solidFill>
            <a:round/>
            <a:headEnd/>
            <a:tailEnd/>
          </a:ln>
        </p:spPr>
        <p:txBody>
          <a:bodyPr wrap="none" anchor="ctr"/>
          <a:lstStyle/>
          <a:p>
            <a:pPr marL="342900" indent="-342900" algn="ctr" rtl="0">
              <a:spcBef>
                <a:spcPct val="20000"/>
              </a:spcBef>
              <a:buFontTx/>
              <a:buNone/>
            </a:pPr>
            <a:r>
              <a:rPr lang="en-US" sz="3200" b="1">
                <a:solidFill>
                  <a:schemeClr val="tx1"/>
                </a:solidFill>
                <a:latin typeface="Arial" pitchFamily="34" charset="0"/>
              </a:rPr>
              <a:t>Oneself</a:t>
            </a:r>
          </a:p>
        </p:txBody>
      </p:sp>
      <p:sp>
        <p:nvSpPr>
          <p:cNvPr id="51205" name="AutoShape 5"/>
          <p:cNvSpPr>
            <a:spLocks noChangeArrowheads="1"/>
          </p:cNvSpPr>
          <p:nvPr/>
        </p:nvSpPr>
        <p:spPr bwMode="auto">
          <a:xfrm>
            <a:off x="228600" y="2971800"/>
            <a:ext cx="1828800" cy="685800"/>
          </a:xfrm>
          <a:prstGeom prst="roundRect">
            <a:avLst>
              <a:gd name="adj" fmla="val 16667"/>
            </a:avLst>
          </a:prstGeom>
          <a:solidFill>
            <a:schemeClr val="bg1"/>
          </a:solidFill>
          <a:ln w="9525" algn="ctr">
            <a:solidFill>
              <a:schemeClr val="bg2"/>
            </a:solidFill>
            <a:round/>
            <a:headEnd/>
            <a:tailEnd/>
          </a:ln>
        </p:spPr>
        <p:txBody>
          <a:bodyPr wrap="none" anchor="ctr"/>
          <a:lstStyle/>
          <a:p>
            <a:pPr algn="ctr" rtl="0" eaLnBrk="0" hangingPunct="0">
              <a:buFontTx/>
              <a:buNone/>
            </a:pPr>
            <a:r>
              <a:rPr lang="en-US" sz="3200" b="1">
                <a:solidFill>
                  <a:schemeClr val="tx1"/>
                </a:solidFill>
                <a:latin typeface="Arial" pitchFamily="34" charset="0"/>
              </a:rPr>
              <a:t>Mankind</a:t>
            </a:r>
          </a:p>
        </p:txBody>
      </p:sp>
      <p:sp>
        <p:nvSpPr>
          <p:cNvPr id="51206" name="AutoShape 6"/>
          <p:cNvSpPr>
            <a:spLocks noChangeArrowheads="1"/>
          </p:cNvSpPr>
          <p:nvPr/>
        </p:nvSpPr>
        <p:spPr bwMode="auto">
          <a:xfrm>
            <a:off x="266700" y="4876800"/>
            <a:ext cx="1752600" cy="687388"/>
          </a:xfrm>
          <a:prstGeom prst="roundRect">
            <a:avLst>
              <a:gd name="adj" fmla="val 16667"/>
            </a:avLst>
          </a:prstGeom>
          <a:solidFill>
            <a:schemeClr val="bg1"/>
          </a:solidFill>
          <a:ln w="9525" algn="ctr">
            <a:solidFill>
              <a:schemeClr val="bg2"/>
            </a:solidFill>
            <a:round/>
            <a:headEnd/>
            <a:tailEnd/>
          </a:ln>
        </p:spPr>
        <p:txBody>
          <a:bodyPr wrap="none" anchor="ctr"/>
          <a:lstStyle/>
          <a:p>
            <a:pPr algn="ctr" rtl="0" eaLnBrk="0" hangingPunct="0">
              <a:buFontTx/>
              <a:buNone/>
            </a:pPr>
            <a:r>
              <a:rPr lang="en-US" sz="3000" b="1">
                <a:solidFill>
                  <a:schemeClr val="tx1"/>
                </a:solidFill>
                <a:latin typeface="Arial" pitchFamily="34" charset="0"/>
              </a:rPr>
              <a:t>Allah</a:t>
            </a:r>
          </a:p>
        </p:txBody>
      </p:sp>
      <p:sp>
        <p:nvSpPr>
          <p:cNvPr id="51207" name="Rectangle 7"/>
          <p:cNvSpPr>
            <a:spLocks noChangeArrowheads="1"/>
          </p:cNvSpPr>
          <p:nvPr/>
        </p:nvSpPr>
        <p:spPr bwMode="auto">
          <a:xfrm>
            <a:off x="2057400" y="2095500"/>
            <a:ext cx="8153400" cy="647700"/>
          </a:xfrm>
          <a:prstGeom prst="rect">
            <a:avLst/>
          </a:prstGeom>
          <a:noFill/>
          <a:ln w="9525">
            <a:noFill/>
            <a:miter lim="800000"/>
            <a:headEnd/>
            <a:tailEnd/>
          </a:ln>
        </p:spPr>
        <p:txBody>
          <a:bodyPr/>
          <a:lstStyle/>
          <a:p>
            <a:pPr marL="609600" indent="-609600" algn="l" rtl="0">
              <a:spcBef>
                <a:spcPct val="20000"/>
              </a:spcBef>
            </a:pPr>
            <a:r>
              <a:rPr lang="en-US" b="1">
                <a:solidFill>
                  <a:schemeClr val="tx1"/>
                </a:solidFill>
                <a:latin typeface="Arial" pitchFamily="34" charset="0"/>
              </a:rPr>
              <a:t>Intention of piety, repentance etc</a:t>
            </a:r>
            <a:endParaRPr lang="en-US" sz="1400" b="1">
              <a:solidFill>
                <a:schemeClr val="tx1"/>
              </a:solidFill>
              <a:latin typeface="Arial" pitchFamily="34" charset="0"/>
            </a:endParaRPr>
          </a:p>
        </p:txBody>
      </p:sp>
      <p:sp>
        <p:nvSpPr>
          <p:cNvPr id="51208" name="Rectangle 8"/>
          <p:cNvSpPr>
            <a:spLocks noChangeArrowheads="1"/>
          </p:cNvSpPr>
          <p:nvPr/>
        </p:nvSpPr>
        <p:spPr bwMode="auto">
          <a:xfrm>
            <a:off x="2057400" y="2933700"/>
            <a:ext cx="8153400" cy="1866900"/>
          </a:xfrm>
          <a:prstGeom prst="rect">
            <a:avLst/>
          </a:prstGeom>
          <a:noFill/>
          <a:ln w="9525">
            <a:noFill/>
            <a:miter lim="800000"/>
            <a:headEnd/>
            <a:tailEnd/>
          </a:ln>
        </p:spPr>
        <p:txBody>
          <a:bodyPr/>
          <a:lstStyle/>
          <a:p>
            <a:pPr marL="990600" lvl="1" indent="-533400" algn="l" rtl="0">
              <a:spcBef>
                <a:spcPct val="20000"/>
              </a:spcBef>
            </a:pPr>
            <a:r>
              <a:rPr lang="en-US" b="1">
                <a:solidFill>
                  <a:schemeClr val="tx1"/>
                </a:solidFill>
                <a:latin typeface="Arial" pitchFamily="34" charset="0"/>
              </a:rPr>
              <a:t>Implied agreements </a:t>
            </a:r>
          </a:p>
          <a:p>
            <a:pPr marL="990600" lvl="1" indent="-533400" algn="l" rtl="0">
              <a:spcBef>
                <a:spcPct val="20000"/>
              </a:spcBef>
              <a:buFontTx/>
              <a:buNone/>
            </a:pPr>
            <a:r>
              <a:rPr lang="en-US" sz="2400">
                <a:solidFill>
                  <a:schemeClr val="tx1"/>
                </a:solidFill>
                <a:latin typeface="Arial" pitchFamily="34" charset="0"/>
              </a:rPr>
              <a:t>	(Obligations to parents, neighbours etc)</a:t>
            </a:r>
          </a:p>
          <a:p>
            <a:pPr marL="990600" lvl="1" indent="-533400" algn="l" rtl="0">
              <a:spcBef>
                <a:spcPct val="20000"/>
              </a:spcBef>
            </a:pPr>
            <a:r>
              <a:rPr lang="en-US" b="1">
                <a:solidFill>
                  <a:schemeClr val="tx1"/>
                </a:solidFill>
                <a:latin typeface="Arial" pitchFamily="34" charset="0"/>
              </a:rPr>
              <a:t>Written agreements </a:t>
            </a:r>
          </a:p>
          <a:p>
            <a:pPr marL="990600" lvl="1" indent="-533400" algn="l" rtl="0">
              <a:spcBef>
                <a:spcPct val="20000"/>
              </a:spcBef>
              <a:buFontTx/>
              <a:buNone/>
            </a:pPr>
            <a:r>
              <a:rPr lang="en-US" sz="2400">
                <a:solidFill>
                  <a:schemeClr val="tx1"/>
                </a:solidFill>
                <a:latin typeface="Arial" pitchFamily="34" charset="0"/>
              </a:rPr>
              <a:t>	(Rent, employment, business etc)</a:t>
            </a:r>
          </a:p>
        </p:txBody>
      </p:sp>
      <p:sp>
        <p:nvSpPr>
          <p:cNvPr id="51209" name="Rectangle 9"/>
          <p:cNvSpPr>
            <a:spLocks noChangeArrowheads="1"/>
          </p:cNvSpPr>
          <p:nvPr/>
        </p:nvSpPr>
        <p:spPr bwMode="auto">
          <a:xfrm>
            <a:off x="2057400" y="5105400"/>
            <a:ext cx="8153400" cy="990600"/>
          </a:xfrm>
          <a:prstGeom prst="rect">
            <a:avLst/>
          </a:prstGeom>
          <a:noFill/>
          <a:ln w="9525">
            <a:noFill/>
            <a:miter lim="800000"/>
            <a:headEnd/>
            <a:tailEnd/>
          </a:ln>
        </p:spPr>
        <p:txBody>
          <a:bodyPr/>
          <a:lstStyle/>
          <a:p>
            <a:pPr marL="609600" indent="-609600" algn="l" rtl="0">
              <a:spcBef>
                <a:spcPct val="20000"/>
              </a:spcBef>
            </a:pPr>
            <a:r>
              <a:rPr lang="en-US" b="1">
                <a:solidFill>
                  <a:schemeClr val="tx1"/>
                </a:solidFill>
                <a:latin typeface="Arial" pitchFamily="34" charset="0"/>
              </a:rPr>
              <a:t>Lifetime obedience</a:t>
            </a:r>
          </a:p>
          <a:p>
            <a:pPr marL="990600" lvl="1" indent="-533400" algn="l" rtl="0">
              <a:spcBef>
                <a:spcPct val="20000"/>
              </a:spcBef>
              <a:buFontTx/>
              <a:buNone/>
            </a:pPr>
            <a:r>
              <a:rPr lang="en-US" sz="2400">
                <a:solidFill>
                  <a:schemeClr val="tx1"/>
                </a:solidFill>
                <a:latin typeface="Arial" pitchFamily="34" charset="0"/>
              </a:rPr>
              <a:t>  (Fulfilling purpose of creation i.e. Ibaadat) </a:t>
            </a:r>
          </a:p>
        </p:txBody>
      </p:sp>
      <p:sp>
        <p:nvSpPr>
          <p:cNvPr id="10" name="عنصر نائب للتاريخ 9"/>
          <p:cNvSpPr>
            <a:spLocks noGrp="1"/>
          </p:cNvSpPr>
          <p:nvPr>
            <p:ph type="dt" sz="half" idx="10"/>
          </p:nvPr>
        </p:nvSpPr>
        <p:spPr/>
        <p:txBody>
          <a:bodyPr/>
          <a:lstStyle/>
          <a:p>
            <a:r>
              <a:rPr lang="ar-SA" smtClean="0"/>
              <a:t>E Johali</a:t>
            </a:r>
            <a:endParaRPr lang="en-US"/>
          </a:p>
        </p:txBody>
      </p:sp>
      <p:sp>
        <p:nvSpPr>
          <p:cNvPr id="11" name="عنصر نائب لرقم الشريحة 10"/>
          <p:cNvSpPr>
            <a:spLocks noGrp="1"/>
          </p:cNvSpPr>
          <p:nvPr>
            <p:ph type="sldNum" sz="quarter" idx="12"/>
          </p:nvPr>
        </p:nvSpPr>
        <p:spPr/>
        <p:txBody>
          <a:bodyPr/>
          <a:lstStyle/>
          <a:p>
            <a:fld id="{042AED99-7FB4-404E-8A97-64753DCE42EC}" type="slidenum">
              <a:rPr kumimoji="0" lang="en-US" smtClean="0"/>
              <a:pPr/>
              <a:t>41</a:t>
            </a:fld>
            <a:endParaRPr kumimoji="0" lang="en-US"/>
          </a:p>
        </p:txBody>
      </p:sp>
      <p:sp>
        <p:nvSpPr>
          <p:cNvPr id="12" name="عنصر نائب للتذييل 11"/>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_s1032"/>
          <p:cNvSpPr>
            <a:spLocks noChangeArrowheads="1"/>
          </p:cNvSpPr>
          <p:nvPr/>
        </p:nvSpPr>
        <p:spPr bwMode="auto">
          <a:xfrm>
            <a:off x="0" y="11113"/>
            <a:ext cx="9144000" cy="838200"/>
          </a:xfrm>
          <a:prstGeom prst="roundRect">
            <a:avLst>
              <a:gd name="adj" fmla="val 50000"/>
            </a:avLst>
          </a:prstGeom>
          <a:gradFill rotWithShape="1">
            <a:gsLst>
              <a:gs pos="0">
                <a:srgbClr val="FFFF00">
                  <a:gamma/>
                  <a:shade val="69804"/>
                  <a:invGamma/>
                </a:srgbClr>
              </a:gs>
              <a:gs pos="50000">
                <a:srgbClr val="FFFF00">
                  <a:alpha val="19000"/>
                </a:srgbClr>
              </a:gs>
              <a:gs pos="100000">
                <a:srgbClr val="FFFF00">
                  <a:gamma/>
                  <a:shade val="69804"/>
                  <a:invGamma/>
                </a:srgbClr>
              </a:gs>
            </a:gsLst>
            <a:lin ang="18900000" scaled="1"/>
          </a:gradFill>
          <a:ln w="19050">
            <a:solidFill>
              <a:schemeClr val="bg1"/>
            </a:solidFill>
            <a:round/>
            <a:headEnd/>
            <a:tailEnd/>
          </a:ln>
          <a:effectLst/>
        </p:spPr>
        <p:txBody>
          <a:bodyPr wrap="none" anchor="ctr"/>
          <a:lstStyle/>
          <a:p>
            <a:pPr algn="ctr" rtl="0">
              <a:buFontTx/>
              <a:buNone/>
              <a:defRPr/>
            </a:pPr>
            <a:r>
              <a:rPr lang="en-US" sz="3500" b="1">
                <a:solidFill>
                  <a:schemeClr val="tx1"/>
                </a:solidFill>
                <a:latin typeface="Arial" pitchFamily="34" charset="0"/>
              </a:rPr>
              <a:t>Characteristics of Islamic Society</a:t>
            </a:r>
            <a:r>
              <a:rPr lang="en-US" sz="2500" b="1">
                <a:solidFill>
                  <a:schemeClr val="tx1"/>
                </a:solidFill>
                <a:latin typeface="Arial" pitchFamily="34" charset="0"/>
              </a:rPr>
              <a:t> </a:t>
            </a:r>
          </a:p>
        </p:txBody>
      </p:sp>
      <p:sp>
        <p:nvSpPr>
          <p:cNvPr id="321539" name="_s1038"/>
          <p:cNvSpPr>
            <a:spLocks noChangeArrowheads="1" noTextEdit="1"/>
          </p:cNvSpPr>
          <p:nvPr/>
        </p:nvSpPr>
        <p:spPr bwMode="auto">
          <a:xfrm>
            <a:off x="1588" y="817563"/>
            <a:ext cx="2990850" cy="2011362"/>
          </a:xfrm>
          <a:prstGeom prst="ellipse">
            <a:avLst/>
          </a:prstGeom>
          <a:gradFill rotWithShape="1">
            <a:gsLst>
              <a:gs pos="0">
                <a:srgbClr val="FFFF00">
                  <a:gamma/>
                  <a:shade val="69804"/>
                  <a:invGamma/>
                </a:srgbClr>
              </a:gs>
              <a:gs pos="50000">
                <a:srgbClr val="FFFF00">
                  <a:alpha val="19000"/>
                </a:srgbClr>
              </a:gs>
              <a:gs pos="100000">
                <a:srgbClr val="FFFF00">
                  <a:gamma/>
                  <a:shade val="69804"/>
                  <a:invGamma/>
                </a:srgbClr>
              </a:gs>
            </a:gsLst>
            <a:lin ang="18900000" scaled="1"/>
          </a:gradFill>
          <a:ln w="9525">
            <a:noFill/>
            <a:round/>
            <a:headEnd/>
            <a:tailEnd/>
          </a:ln>
        </p:spPr>
        <p:txBody>
          <a:bodyPr anchor="ctr"/>
          <a:lstStyle/>
          <a:p>
            <a:pPr>
              <a:defRPr/>
            </a:pPr>
            <a:endParaRPr lang="ar-SA"/>
          </a:p>
        </p:txBody>
      </p:sp>
      <p:sp>
        <p:nvSpPr>
          <p:cNvPr id="321540" name="_s1034"/>
          <p:cNvSpPr>
            <a:spLocks noChangeArrowheads="1" noTextEdit="1"/>
          </p:cNvSpPr>
          <p:nvPr/>
        </p:nvSpPr>
        <p:spPr bwMode="auto">
          <a:xfrm>
            <a:off x="0" y="4819650"/>
            <a:ext cx="2992438" cy="2008188"/>
          </a:xfrm>
          <a:prstGeom prst="ellipse">
            <a:avLst/>
          </a:prstGeom>
          <a:gradFill rotWithShape="1">
            <a:gsLst>
              <a:gs pos="0">
                <a:srgbClr val="FFFF00">
                  <a:gamma/>
                  <a:shade val="69804"/>
                  <a:invGamma/>
                </a:srgbClr>
              </a:gs>
              <a:gs pos="50000">
                <a:srgbClr val="FFFF00">
                  <a:alpha val="19000"/>
                </a:srgbClr>
              </a:gs>
              <a:gs pos="100000">
                <a:srgbClr val="FFFF00">
                  <a:gamma/>
                  <a:shade val="69804"/>
                  <a:invGamma/>
                </a:srgbClr>
              </a:gs>
            </a:gsLst>
            <a:lin ang="18900000" scaled="1"/>
          </a:gradFill>
          <a:ln w="9525">
            <a:noFill/>
            <a:round/>
            <a:headEnd/>
            <a:tailEnd/>
          </a:ln>
        </p:spPr>
        <p:txBody>
          <a:bodyPr anchor="ctr"/>
          <a:lstStyle/>
          <a:p>
            <a:pPr>
              <a:defRPr/>
            </a:pPr>
            <a:endParaRPr lang="ar-SA"/>
          </a:p>
        </p:txBody>
      </p:sp>
      <p:sp>
        <p:nvSpPr>
          <p:cNvPr id="321541" name="_s1036"/>
          <p:cNvSpPr>
            <a:spLocks noChangeArrowheads="1" noTextEdit="1"/>
          </p:cNvSpPr>
          <p:nvPr/>
        </p:nvSpPr>
        <p:spPr bwMode="auto">
          <a:xfrm>
            <a:off x="42863" y="2813050"/>
            <a:ext cx="2990850" cy="2009775"/>
          </a:xfrm>
          <a:prstGeom prst="ellipse">
            <a:avLst/>
          </a:prstGeom>
          <a:gradFill rotWithShape="1">
            <a:gsLst>
              <a:gs pos="0">
                <a:srgbClr val="FFFF00">
                  <a:gamma/>
                  <a:shade val="69804"/>
                  <a:invGamma/>
                </a:srgbClr>
              </a:gs>
              <a:gs pos="50000">
                <a:srgbClr val="FFFF00">
                  <a:alpha val="19000"/>
                </a:srgbClr>
              </a:gs>
              <a:gs pos="100000">
                <a:srgbClr val="FFFF00">
                  <a:gamma/>
                  <a:shade val="69804"/>
                  <a:invGamma/>
                </a:srgbClr>
              </a:gs>
            </a:gsLst>
            <a:lin ang="18900000" scaled="1"/>
          </a:gradFill>
          <a:ln w="9525">
            <a:noFill/>
            <a:round/>
            <a:headEnd/>
            <a:tailEnd/>
          </a:ln>
        </p:spPr>
        <p:txBody>
          <a:bodyPr anchor="ctr"/>
          <a:lstStyle/>
          <a:p>
            <a:pPr>
              <a:defRPr/>
            </a:pPr>
            <a:endParaRPr lang="ar-SA"/>
          </a:p>
        </p:txBody>
      </p:sp>
      <p:sp>
        <p:nvSpPr>
          <p:cNvPr id="59406" name="Text Box 6"/>
          <p:cNvSpPr txBox="1">
            <a:spLocks noChangeArrowheads="1"/>
          </p:cNvSpPr>
          <p:nvPr/>
        </p:nvSpPr>
        <p:spPr bwMode="auto">
          <a:xfrm>
            <a:off x="547688" y="1393825"/>
            <a:ext cx="1966912" cy="854075"/>
          </a:xfrm>
          <a:prstGeom prst="rect">
            <a:avLst/>
          </a:prstGeom>
          <a:noFill/>
          <a:ln w="9525">
            <a:noFill/>
            <a:miter lim="800000"/>
            <a:headEnd/>
            <a:tailEnd/>
          </a:ln>
        </p:spPr>
        <p:txBody>
          <a:bodyPr wrap="none">
            <a:spAutoFit/>
          </a:bodyPr>
          <a:lstStyle/>
          <a:p>
            <a:pPr algn="ctr" rtl="0">
              <a:buFontTx/>
              <a:buNone/>
            </a:pPr>
            <a:r>
              <a:rPr lang="en-US" sz="2500" b="1">
                <a:solidFill>
                  <a:schemeClr val="tx1"/>
                </a:solidFill>
                <a:latin typeface="Arial" pitchFamily="34" charset="0"/>
              </a:rPr>
              <a:t>Focal point </a:t>
            </a:r>
          </a:p>
          <a:p>
            <a:pPr algn="ctr" rtl="0">
              <a:buFontTx/>
              <a:buNone/>
            </a:pPr>
            <a:r>
              <a:rPr lang="en-US" sz="2500" b="1">
                <a:solidFill>
                  <a:schemeClr val="tx1"/>
                </a:solidFill>
                <a:latin typeface="Arial" pitchFamily="34" charset="0"/>
              </a:rPr>
              <a:t>Of faith</a:t>
            </a:r>
          </a:p>
        </p:txBody>
      </p:sp>
      <p:sp>
        <p:nvSpPr>
          <p:cNvPr id="59407" name="Text Box 7"/>
          <p:cNvSpPr txBox="1">
            <a:spLocks noChangeArrowheads="1"/>
          </p:cNvSpPr>
          <p:nvPr/>
        </p:nvSpPr>
        <p:spPr bwMode="auto">
          <a:xfrm>
            <a:off x="638175" y="3375025"/>
            <a:ext cx="1789113" cy="854075"/>
          </a:xfrm>
          <a:prstGeom prst="rect">
            <a:avLst/>
          </a:prstGeom>
          <a:noFill/>
          <a:ln w="9525">
            <a:noFill/>
            <a:miter lim="800000"/>
            <a:headEnd/>
            <a:tailEnd/>
          </a:ln>
        </p:spPr>
        <p:txBody>
          <a:bodyPr wrap="none">
            <a:spAutoFit/>
          </a:bodyPr>
          <a:lstStyle/>
          <a:p>
            <a:pPr algn="ctr" rtl="0">
              <a:buFontTx/>
              <a:buNone/>
            </a:pPr>
            <a:r>
              <a:rPr lang="en-US" sz="2500" b="1">
                <a:solidFill>
                  <a:schemeClr val="tx1"/>
                </a:solidFill>
                <a:latin typeface="Arial" pitchFamily="34" charset="0"/>
              </a:rPr>
              <a:t>Sympathy/</a:t>
            </a:r>
          </a:p>
          <a:p>
            <a:pPr algn="ctr" rtl="0">
              <a:buFontTx/>
              <a:buNone/>
            </a:pPr>
            <a:r>
              <a:rPr lang="en-US" sz="2500" b="1">
                <a:solidFill>
                  <a:schemeClr val="tx1"/>
                </a:solidFill>
                <a:latin typeface="Arial" pitchFamily="34" charset="0"/>
              </a:rPr>
              <a:t>Altruism</a:t>
            </a:r>
          </a:p>
        </p:txBody>
      </p:sp>
      <p:sp>
        <p:nvSpPr>
          <p:cNvPr id="59408" name="Text Box 8"/>
          <p:cNvSpPr txBox="1">
            <a:spLocks noChangeArrowheads="1"/>
          </p:cNvSpPr>
          <p:nvPr/>
        </p:nvSpPr>
        <p:spPr bwMode="auto">
          <a:xfrm>
            <a:off x="252413" y="5432425"/>
            <a:ext cx="2414587" cy="854075"/>
          </a:xfrm>
          <a:prstGeom prst="rect">
            <a:avLst/>
          </a:prstGeom>
          <a:noFill/>
          <a:ln w="9525">
            <a:noFill/>
            <a:miter lim="800000"/>
            <a:headEnd/>
            <a:tailEnd/>
          </a:ln>
        </p:spPr>
        <p:txBody>
          <a:bodyPr>
            <a:spAutoFit/>
          </a:bodyPr>
          <a:lstStyle/>
          <a:p>
            <a:pPr algn="ctr" rtl="0">
              <a:buFontTx/>
              <a:buNone/>
            </a:pPr>
            <a:r>
              <a:rPr lang="en-US" sz="2500" b="1">
                <a:solidFill>
                  <a:schemeClr val="tx1"/>
                </a:solidFill>
                <a:latin typeface="Arial" pitchFamily="34" charset="0"/>
              </a:rPr>
              <a:t>Segregation of </a:t>
            </a:r>
          </a:p>
          <a:p>
            <a:pPr algn="ctr" rtl="0">
              <a:buFontTx/>
              <a:buNone/>
            </a:pPr>
            <a:r>
              <a:rPr lang="en-US" sz="2500" b="1">
                <a:solidFill>
                  <a:schemeClr val="tx1"/>
                </a:solidFill>
                <a:latin typeface="Arial" pitchFamily="34" charset="0"/>
              </a:rPr>
              <a:t>Sexes</a:t>
            </a:r>
          </a:p>
        </p:txBody>
      </p:sp>
      <p:sp>
        <p:nvSpPr>
          <p:cNvPr id="321545" name="_s1038"/>
          <p:cNvSpPr>
            <a:spLocks noChangeArrowheads="1" noTextEdit="1"/>
          </p:cNvSpPr>
          <p:nvPr/>
        </p:nvSpPr>
        <p:spPr bwMode="auto">
          <a:xfrm>
            <a:off x="3078163" y="847725"/>
            <a:ext cx="2989262" cy="2011363"/>
          </a:xfrm>
          <a:prstGeom prst="ellipse">
            <a:avLst/>
          </a:prstGeom>
          <a:gradFill rotWithShape="1">
            <a:gsLst>
              <a:gs pos="0">
                <a:srgbClr val="FFFF00">
                  <a:gamma/>
                  <a:shade val="69804"/>
                  <a:invGamma/>
                </a:srgbClr>
              </a:gs>
              <a:gs pos="50000">
                <a:srgbClr val="FFFF00">
                  <a:alpha val="19000"/>
                </a:srgbClr>
              </a:gs>
              <a:gs pos="100000">
                <a:srgbClr val="FFFF00">
                  <a:gamma/>
                  <a:shade val="69804"/>
                  <a:invGamma/>
                </a:srgbClr>
              </a:gs>
            </a:gsLst>
            <a:lin ang="18900000" scaled="1"/>
          </a:gradFill>
          <a:ln w="9525">
            <a:noFill/>
            <a:round/>
            <a:headEnd/>
            <a:tailEnd/>
          </a:ln>
        </p:spPr>
        <p:txBody>
          <a:bodyPr anchor="ctr"/>
          <a:lstStyle/>
          <a:p>
            <a:pPr>
              <a:defRPr/>
            </a:pPr>
            <a:endParaRPr lang="ar-SA"/>
          </a:p>
        </p:txBody>
      </p:sp>
      <p:sp>
        <p:nvSpPr>
          <p:cNvPr id="321546" name="_s1034"/>
          <p:cNvSpPr>
            <a:spLocks noChangeArrowheads="1" noTextEdit="1"/>
          </p:cNvSpPr>
          <p:nvPr/>
        </p:nvSpPr>
        <p:spPr bwMode="auto">
          <a:xfrm>
            <a:off x="3076575" y="4849813"/>
            <a:ext cx="2990850" cy="2008187"/>
          </a:xfrm>
          <a:prstGeom prst="ellipse">
            <a:avLst/>
          </a:prstGeom>
          <a:gradFill rotWithShape="1">
            <a:gsLst>
              <a:gs pos="0">
                <a:srgbClr val="FFFF00">
                  <a:gamma/>
                  <a:shade val="69804"/>
                  <a:invGamma/>
                </a:srgbClr>
              </a:gs>
              <a:gs pos="50000">
                <a:srgbClr val="FFFF00">
                  <a:alpha val="19000"/>
                </a:srgbClr>
              </a:gs>
              <a:gs pos="100000">
                <a:srgbClr val="FFFF00">
                  <a:gamma/>
                  <a:shade val="69804"/>
                  <a:invGamma/>
                </a:srgbClr>
              </a:gs>
            </a:gsLst>
            <a:lin ang="18900000" scaled="1"/>
          </a:gradFill>
          <a:ln w="9525">
            <a:noFill/>
            <a:round/>
            <a:headEnd/>
            <a:tailEnd/>
          </a:ln>
        </p:spPr>
        <p:txBody>
          <a:bodyPr anchor="ctr"/>
          <a:lstStyle/>
          <a:p>
            <a:pPr>
              <a:defRPr/>
            </a:pPr>
            <a:endParaRPr lang="ar-SA"/>
          </a:p>
        </p:txBody>
      </p:sp>
      <p:sp>
        <p:nvSpPr>
          <p:cNvPr id="321547" name="_s1036"/>
          <p:cNvSpPr>
            <a:spLocks noChangeArrowheads="1" noTextEdit="1"/>
          </p:cNvSpPr>
          <p:nvPr/>
        </p:nvSpPr>
        <p:spPr bwMode="auto">
          <a:xfrm>
            <a:off x="3119438" y="2843213"/>
            <a:ext cx="2989262" cy="2009775"/>
          </a:xfrm>
          <a:prstGeom prst="ellipse">
            <a:avLst/>
          </a:prstGeom>
          <a:gradFill rotWithShape="1">
            <a:gsLst>
              <a:gs pos="0">
                <a:srgbClr val="FFFF00">
                  <a:gamma/>
                  <a:shade val="69804"/>
                  <a:invGamma/>
                </a:srgbClr>
              </a:gs>
              <a:gs pos="50000">
                <a:srgbClr val="FFFF00">
                  <a:alpha val="19000"/>
                </a:srgbClr>
              </a:gs>
              <a:gs pos="100000">
                <a:srgbClr val="FFFF00">
                  <a:gamma/>
                  <a:shade val="69804"/>
                  <a:invGamma/>
                </a:srgbClr>
              </a:gs>
            </a:gsLst>
            <a:lin ang="18900000" scaled="1"/>
          </a:gradFill>
          <a:ln w="9525">
            <a:noFill/>
            <a:round/>
            <a:headEnd/>
            <a:tailEnd/>
          </a:ln>
        </p:spPr>
        <p:txBody>
          <a:bodyPr anchor="ctr"/>
          <a:lstStyle/>
          <a:p>
            <a:pPr>
              <a:defRPr/>
            </a:pPr>
            <a:endParaRPr lang="ar-SA"/>
          </a:p>
        </p:txBody>
      </p:sp>
      <p:sp>
        <p:nvSpPr>
          <p:cNvPr id="59418" name="Text Box 12"/>
          <p:cNvSpPr txBox="1">
            <a:spLocks noChangeArrowheads="1"/>
          </p:cNvSpPr>
          <p:nvPr/>
        </p:nvSpPr>
        <p:spPr bwMode="auto">
          <a:xfrm>
            <a:off x="3862388" y="1371600"/>
            <a:ext cx="1419225" cy="854075"/>
          </a:xfrm>
          <a:prstGeom prst="rect">
            <a:avLst/>
          </a:prstGeom>
          <a:noFill/>
          <a:ln w="9525">
            <a:noFill/>
            <a:miter lim="800000"/>
            <a:headEnd/>
            <a:tailEnd/>
          </a:ln>
        </p:spPr>
        <p:txBody>
          <a:bodyPr wrap="none">
            <a:spAutoFit/>
          </a:bodyPr>
          <a:lstStyle/>
          <a:p>
            <a:pPr algn="ctr" rtl="0">
              <a:buFontTx/>
              <a:buNone/>
            </a:pPr>
            <a:r>
              <a:rPr lang="en-US" sz="2500" b="1">
                <a:solidFill>
                  <a:schemeClr val="tx1"/>
                </a:solidFill>
                <a:latin typeface="Arial" pitchFamily="34" charset="0"/>
              </a:rPr>
              <a:t>Human </a:t>
            </a:r>
          </a:p>
          <a:p>
            <a:pPr algn="ctr" rtl="0">
              <a:buFontTx/>
              <a:buNone/>
            </a:pPr>
            <a:r>
              <a:rPr lang="en-US" sz="2500" b="1">
                <a:solidFill>
                  <a:schemeClr val="tx1"/>
                </a:solidFill>
                <a:latin typeface="Arial" pitchFamily="34" charset="0"/>
              </a:rPr>
              <a:t>Equality</a:t>
            </a:r>
          </a:p>
        </p:txBody>
      </p:sp>
      <p:sp>
        <p:nvSpPr>
          <p:cNvPr id="59419" name="Text Box 13"/>
          <p:cNvSpPr txBox="1">
            <a:spLocks noChangeArrowheads="1"/>
          </p:cNvSpPr>
          <p:nvPr/>
        </p:nvSpPr>
        <p:spPr bwMode="auto">
          <a:xfrm>
            <a:off x="3433763" y="3413125"/>
            <a:ext cx="2354262" cy="854075"/>
          </a:xfrm>
          <a:prstGeom prst="rect">
            <a:avLst/>
          </a:prstGeom>
          <a:noFill/>
          <a:ln w="9525">
            <a:noFill/>
            <a:miter lim="800000"/>
            <a:headEnd/>
            <a:tailEnd/>
          </a:ln>
        </p:spPr>
        <p:txBody>
          <a:bodyPr wrap="none">
            <a:spAutoFit/>
          </a:bodyPr>
          <a:lstStyle/>
          <a:p>
            <a:pPr algn="ctr" rtl="0">
              <a:buFontTx/>
              <a:buNone/>
            </a:pPr>
            <a:r>
              <a:rPr lang="en-US" sz="2500" b="1">
                <a:solidFill>
                  <a:schemeClr val="tx1"/>
                </a:solidFill>
                <a:latin typeface="Arial" pitchFamily="34" charset="0"/>
              </a:rPr>
              <a:t>Sense of </a:t>
            </a:r>
          </a:p>
          <a:p>
            <a:pPr algn="ctr" rtl="0">
              <a:buFontTx/>
              <a:buNone/>
            </a:pPr>
            <a:r>
              <a:rPr lang="en-US" sz="2500" b="1">
                <a:solidFill>
                  <a:schemeClr val="tx1"/>
                </a:solidFill>
                <a:latin typeface="Arial" pitchFamily="34" charset="0"/>
              </a:rPr>
              <a:t>Responsibility</a:t>
            </a:r>
          </a:p>
        </p:txBody>
      </p:sp>
      <p:sp>
        <p:nvSpPr>
          <p:cNvPr id="59420" name="Text Box 14"/>
          <p:cNvSpPr txBox="1">
            <a:spLocks noChangeArrowheads="1"/>
          </p:cNvSpPr>
          <p:nvPr/>
        </p:nvSpPr>
        <p:spPr bwMode="auto">
          <a:xfrm>
            <a:off x="3352800" y="5638800"/>
            <a:ext cx="2413000" cy="473075"/>
          </a:xfrm>
          <a:prstGeom prst="rect">
            <a:avLst/>
          </a:prstGeom>
          <a:noFill/>
          <a:ln w="9525">
            <a:noFill/>
            <a:miter lim="800000"/>
            <a:headEnd/>
            <a:tailEnd/>
          </a:ln>
        </p:spPr>
        <p:txBody>
          <a:bodyPr>
            <a:spAutoFit/>
          </a:bodyPr>
          <a:lstStyle/>
          <a:p>
            <a:pPr algn="ctr" rtl="0">
              <a:buFontTx/>
              <a:buNone/>
            </a:pPr>
            <a:r>
              <a:rPr lang="en-US" sz="2500" b="1">
                <a:solidFill>
                  <a:schemeClr val="tx1"/>
                </a:solidFill>
                <a:latin typeface="Arial" pitchFamily="34" charset="0"/>
              </a:rPr>
              <a:t>Moderation</a:t>
            </a:r>
            <a:endParaRPr lang="en-US" sz="3000" b="1">
              <a:solidFill>
                <a:schemeClr val="tx1"/>
              </a:solidFill>
              <a:latin typeface="Arial" pitchFamily="34" charset="0"/>
            </a:endParaRPr>
          </a:p>
        </p:txBody>
      </p:sp>
      <p:sp>
        <p:nvSpPr>
          <p:cNvPr id="321551" name="_s1038"/>
          <p:cNvSpPr>
            <a:spLocks noChangeArrowheads="1" noTextEdit="1"/>
          </p:cNvSpPr>
          <p:nvPr/>
        </p:nvSpPr>
        <p:spPr bwMode="auto">
          <a:xfrm>
            <a:off x="6111875" y="847725"/>
            <a:ext cx="2990850" cy="2011363"/>
          </a:xfrm>
          <a:prstGeom prst="ellipse">
            <a:avLst/>
          </a:prstGeom>
          <a:gradFill rotWithShape="1">
            <a:gsLst>
              <a:gs pos="0">
                <a:srgbClr val="FFFF00">
                  <a:gamma/>
                  <a:shade val="69804"/>
                  <a:invGamma/>
                </a:srgbClr>
              </a:gs>
              <a:gs pos="50000">
                <a:srgbClr val="FFFF00">
                  <a:alpha val="19000"/>
                </a:srgbClr>
              </a:gs>
              <a:gs pos="100000">
                <a:srgbClr val="FFFF00">
                  <a:gamma/>
                  <a:shade val="69804"/>
                  <a:invGamma/>
                </a:srgbClr>
              </a:gs>
            </a:gsLst>
            <a:lin ang="18900000" scaled="1"/>
          </a:gradFill>
          <a:ln w="9525">
            <a:noFill/>
            <a:round/>
            <a:headEnd/>
            <a:tailEnd/>
          </a:ln>
        </p:spPr>
        <p:txBody>
          <a:bodyPr anchor="ctr"/>
          <a:lstStyle/>
          <a:p>
            <a:pPr>
              <a:defRPr/>
            </a:pPr>
            <a:endParaRPr lang="ar-SA"/>
          </a:p>
        </p:txBody>
      </p:sp>
      <p:sp>
        <p:nvSpPr>
          <p:cNvPr id="321552" name="_s1034"/>
          <p:cNvSpPr>
            <a:spLocks noChangeArrowheads="1" noTextEdit="1"/>
          </p:cNvSpPr>
          <p:nvPr/>
        </p:nvSpPr>
        <p:spPr bwMode="auto">
          <a:xfrm>
            <a:off x="6110288" y="4849813"/>
            <a:ext cx="2992437" cy="2008187"/>
          </a:xfrm>
          <a:prstGeom prst="ellipse">
            <a:avLst/>
          </a:prstGeom>
          <a:gradFill rotWithShape="1">
            <a:gsLst>
              <a:gs pos="0">
                <a:srgbClr val="FFFF00">
                  <a:gamma/>
                  <a:shade val="69804"/>
                  <a:invGamma/>
                </a:srgbClr>
              </a:gs>
              <a:gs pos="50000">
                <a:srgbClr val="FFFF00">
                  <a:alpha val="19000"/>
                </a:srgbClr>
              </a:gs>
              <a:gs pos="100000">
                <a:srgbClr val="FFFF00">
                  <a:gamma/>
                  <a:shade val="69804"/>
                  <a:invGamma/>
                </a:srgbClr>
              </a:gs>
            </a:gsLst>
            <a:lin ang="18900000" scaled="1"/>
          </a:gradFill>
          <a:ln w="9525">
            <a:noFill/>
            <a:round/>
            <a:headEnd/>
            <a:tailEnd/>
          </a:ln>
        </p:spPr>
        <p:txBody>
          <a:bodyPr anchor="ctr"/>
          <a:lstStyle/>
          <a:p>
            <a:pPr>
              <a:defRPr/>
            </a:pPr>
            <a:endParaRPr lang="ar-SA"/>
          </a:p>
        </p:txBody>
      </p:sp>
      <p:sp>
        <p:nvSpPr>
          <p:cNvPr id="321553" name="_s1036"/>
          <p:cNvSpPr>
            <a:spLocks noChangeArrowheads="1" noTextEdit="1"/>
          </p:cNvSpPr>
          <p:nvPr/>
        </p:nvSpPr>
        <p:spPr bwMode="auto">
          <a:xfrm>
            <a:off x="6153150" y="2843213"/>
            <a:ext cx="2990850" cy="2009775"/>
          </a:xfrm>
          <a:prstGeom prst="ellipse">
            <a:avLst/>
          </a:prstGeom>
          <a:gradFill rotWithShape="1">
            <a:gsLst>
              <a:gs pos="0">
                <a:srgbClr val="FFFF00">
                  <a:gamma/>
                  <a:shade val="69804"/>
                  <a:invGamma/>
                </a:srgbClr>
              </a:gs>
              <a:gs pos="50000">
                <a:srgbClr val="FFFF00">
                  <a:alpha val="19000"/>
                </a:srgbClr>
              </a:gs>
              <a:gs pos="100000">
                <a:srgbClr val="FFFF00">
                  <a:gamma/>
                  <a:shade val="69804"/>
                  <a:invGamma/>
                </a:srgbClr>
              </a:gs>
            </a:gsLst>
            <a:lin ang="18900000" scaled="1"/>
          </a:gradFill>
          <a:ln w="9525">
            <a:noFill/>
            <a:round/>
            <a:headEnd/>
            <a:tailEnd/>
          </a:ln>
        </p:spPr>
        <p:txBody>
          <a:bodyPr anchor="ctr"/>
          <a:lstStyle/>
          <a:p>
            <a:pPr>
              <a:defRPr/>
            </a:pPr>
            <a:endParaRPr lang="ar-SA"/>
          </a:p>
        </p:txBody>
      </p:sp>
      <p:sp>
        <p:nvSpPr>
          <p:cNvPr id="59430" name="Text Box 18"/>
          <p:cNvSpPr txBox="1">
            <a:spLocks noChangeArrowheads="1"/>
          </p:cNvSpPr>
          <p:nvPr/>
        </p:nvSpPr>
        <p:spPr bwMode="auto">
          <a:xfrm>
            <a:off x="6600825" y="1387475"/>
            <a:ext cx="2105025" cy="854075"/>
          </a:xfrm>
          <a:prstGeom prst="rect">
            <a:avLst/>
          </a:prstGeom>
          <a:noFill/>
          <a:ln w="9525">
            <a:noFill/>
            <a:miter lim="800000"/>
            <a:headEnd/>
            <a:tailEnd/>
          </a:ln>
        </p:spPr>
        <p:txBody>
          <a:bodyPr wrap="none">
            <a:spAutoFit/>
          </a:bodyPr>
          <a:lstStyle/>
          <a:p>
            <a:pPr algn="ctr" rtl="0">
              <a:buFontTx/>
              <a:buNone/>
            </a:pPr>
            <a:r>
              <a:rPr lang="en-US" sz="2500" b="1">
                <a:solidFill>
                  <a:schemeClr val="tx1"/>
                </a:solidFill>
                <a:latin typeface="Arial" pitchFamily="34" charset="0"/>
              </a:rPr>
              <a:t>Universal</a:t>
            </a:r>
          </a:p>
          <a:p>
            <a:pPr algn="ctr" rtl="0">
              <a:buFontTx/>
              <a:buNone/>
            </a:pPr>
            <a:r>
              <a:rPr lang="en-US" sz="2500" b="1">
                <a:solidFill>
                  <a:schemeClr val="tx1"/>
                </a:solidFill>
                <a:latin typeface="Arial" pitchFamily="34" charset="0"/>
              </a:rPr>
              <a:t>Brotherhood</a:t>
            </a:r>
          </a:p>
        </p:txBody>
      </p:sp>
      <p:sp>
        <p:nvSpPr>
          <p:cNvPr id="59431" name="Text Box 19"/>
          <p:cNvSpPr txBox="1">
            <a:spLocks noChangeArrowheads="1"/>
          </p:cNvSpPr>
          <p:nvPr/>
        </p:nvSpPr>
        <p:spPr bwMode="auto">
          <a:xfrm>
            <a:off x="6908800" y="3413125"/>
            <a:ext cx="1470025" cy="854075"/>
          </a:xfrm>
          <a:prstGeom prst="rect">
            <a:avLst/>
          </a:prstGeom>
          <a:noFill/>
          <a:ln w="9525">
            <a:noFill/>
            <a:miter lim="800000"/>
            <a:headEnd/>
            <a:tailEnd/>
          </a:ln>
        </p:spPr>
        <p:txBody>
          <a:bodyPr wrap="none">
            <a:spAutoFit/>
          </a:bodyPr>
          <a:lstStyle/>
          <a:p>
            <a:pPr algn="ctr" rtl="0">
              <a:buFontTx/>
              <a:buNone/>
            </a:pPr>
            <a:r>
              <a:rPr lang="en-US" sz="2500" b="1">
                <a:solidFill>
                  <a:schemeClr val="tx1"/>
                </a:solidFill>
                <a:latin typeface="Arial" pitchFamily="34" charset="0"/>
              </a:rPr>
              <a:t>Moral </a:t>
            </a:r>
          </a:p>
          <a:p>
            <a:pPr algn="ctr" rtl="0">
              <a:buFontTx/>
              <a:buNone/>
            </a:pPr>
            <a:r>
              <a:rPr lang="en-US" sz="2500" b="1">
                <a:solidFill>
                  <a:schemeClr val="tx1"/>
                </a:solidFill>
                <a:latin typeface="Arial" pitchFamily="34" charset="0"/>
              </a:rPr>
              <a:t>Conduct</a:t>
            </a:r>
          </a:p>
        </p:txBody>
      </p:sp>
      <p:sp>
        <p:nvSpPr>
          <p:cNvPr id="59432" name="Text Box 20"/>
          <p:cNvSpPr txBox="1">
            <a:spLocks noChangeArrowheads="1"/>
          </p:cNvSpPr>
          <p:nvPr/>
        </p:nvSpPr>
        <p:spPr bwMode="auto">
          <a:xfrm>
            <a:off x="6267450" y="5470525"/>
            <a:ext cx="2647950" cy="854075"/>
          </a:xfrm>
          <a:prstGeom prst="rect">
            <a:avLst/>
          </a:prstGeom>
          <a:noFill/>
          <a:ln w="9525">
            <a:noFill/>
            <a:miter lim="800000"/>
            <a:headEnd/>
            <a:tailEnd/>
          </a:ln>
        </p:spPr>
        <p:txBody>
          <a:bodyPr>
            <a:spAutoFit/>
          </a:bodyPr>
          <a:lstStyle/>
          <a:p>
            <a:pPr algn="ctr" rtl="0">
              <a:buFontTx/>
              <a:buNone/>
            </a:pPr>
            <a:r>
              <a:rPr lang="en-US" sz="2500" b="1">
                <a:solidFill>
                  <a:schemeClr val="tx1"/>
                </a:solidFill>
                <a:latin typeface="Arial" pitchFamily="34" charset="0"/>
              </a:rPr>
              <a:t>Enjoining good/</a:t>
            </a:r>
            <a:r>
              <a:rPr lang="ur-PK" sz="2500" b="1">
                <a:solidFill>
                  <a:schemeClr val="tx1"/>
                </a:solidFill>
                <a:latin typeface="Arial" pitchFamily="34" charset="0"/>
              </a:rPr>
              <a:t> </a:t>
            </a:r>
            <a:r>
              <a:rPr lang="en-US" sz="2500" b="1">
                <a:solidFill>
                  <a:schemeClr val="tx1"/>
                </a:solidFill>
                <a:latin typeface="Arial" pitchFamily="34" charset="0"/>
              </a:rPr>
              <a:t>forbidding bad</a:t>
            </a:r>
          </a:p>
        </p:txBody>
      </p:sp>
      <p:sp>
        <p:nvSpPr>
          <p:cNvPr id="21" name="عنصر نائب للتاريخ 20"/>
          <p:cNvSpPr>
            <a:spLocks noGrp="1"/>
          </p:cNvSpPr>
          <p:nvPr>
            <p:ph type="dt" sz="half" idx="10"/>
          </p:nvPr>
        </p:nvSpPr>
        <p:spPr/>
        <p:txBody>
          <a:bodyPr/>
          <a:lstStyle/>
          <a:p>
            <a:r>
              <a:rPr lang="ar-SA" smtClean="0"/>
              <a:t>E Johali</a:t>
            </a:r>
            <a:endParaRPr lang="en-US"/>
          </a:p>
        </p:txBody>
      </p:sp>
      <p:sp>
        <p:nvSpPr>
          <p:cNvPr id="22" name="عنصر نائب لرقم الشريحة 21"/>
          <p:cNvSpPr>
            <a:spLocks noGrp="1"/>
          </p:cNvSpPr>
          <p:nvPr>
            <p:ph type="sldNum" sz="quarter" idx="12"/>
          </p:nvPr>
        </p:nvSpPr>
        <p:spPr/>
        <p:txBody>
          <a:bodyPr/>
          <a:lstStyle/>
          <a:p>
            <a:fld id="{042AED99-7FB4-404E-8A97-64753DCE42EC}" type="slidenum">
              <a:rPr kumimoji="0" lang="en-US" smtClean="0"/>
              <a:pPr/>
              <a:t>42</a:t>
            </a:fld>
            <a:endParaRPr kumimoji="0" lang="en-US"/>
          </a:p>
        </p:txBody>
      </p:sp>
      <p:sp>
        <p:nvSpPr>
          <p:cNvPr id="23" name="عنصر نائب للتذييل 22"/>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_s1035"/>
          <p:cNvSpPr>
            <a:spLocks noChangeArrowheads="1"/>
          </p:cNvSpPr>
          <p:nvPr/>
        </p:nvSpPr>
        <p:spPr bwMode="auto">
          <a:xfrm>
            <a:off x="47625" y="2430463"/>
            <a:ext cx="9094788" cy="893762"/>
          </a:xfrm>
          <a:prstGeom prst="roundRect">
            <a:avLst>
              <a:gd name="adj" fmla="val 50000"/>
            </a:avLst>
          </a:prstGeom>
          <a:gradFill rotWithShape="1">
            <a:gsLst>
              <a:gs pos="0">
                <a:srgbClr val="FF9900"/>
              </a:gs>
              <a:gs pos="100000">
                <a:srgbClr val="FFE0B2"/>
              </a:gs>
            </a:gsLst>
            <a:lin ang="5400000" scaled="1"/>
          </a:gradFill>
          <a:ln w="28575">
            <a:noFill/>
            <a:round/>
            <a:headEnd/>
            <a:tailEnd/>
          </a:ln>
        </p:spPr>
        <p:txBody>
          <a:bodyPr wrap="none" anchor="ctr"/>
          <a:lstStyle/>
          <a:p>
            <a:pPr algn="ctr" rtl="0">
              <a:lnSpc>
                <a:spcPct val="80000"/>
              </a:lnSpc>
              <a:buFontTx/>
              <a:buNone/>
            </a:pPr>
            <a:r>
              <a:rPr lang="en-US" sz="4500" b="1">
                <a:solidFill>
                  <a:schemeClr val="tx1"/>
                </a:solidFill>
                <a:latin typeface="Arial" pitchFamily="34" charset="0"/>
              </a:rPr>
              <a:t>Resource</a:t>
            </a:r>
          </a:p>
        </p:txBody>
      </p:sp>
      <p:sp>
        <p:nvSpPr>
          <p:cNvPr id="358403" name="_s1035"/>
          <p:cNvSpPr>
            <a:spLocks noChangeArrowheads="1"/>
          </p:cNvSpPr>
          <p:nvPr/>
        </p:nvSpPr>
        <p:spPr bwMode="auto">
          <a:xfrm>
            <a:off x="39688" y="5772150"/>
            <a:ext cx="9094787" cy="893763"/>
          </a:xfrm>
          <a:prstGeom prst="roundRect">
            <a:avLst>
              <a:gd name="adj" fmla="val 50000"/>
            </a:avLst>
          </a:prstGeom>
          <a:gradFill rotWithShape="1">
            <a:gsLst>
              <a:gs pos="0">
                <a:srgbClr val="FF9900"/>
              </a:gs>
              <a:gs pos="100000">
                <a:srgbClr val="FFE0B2"/>
              </a:gs>
            </a:gsLst>
            <a:lin ang="5400000" scaled="1"/>
          </a:gradFill>
          <a:ln w="28575">
            <a:noFill/>
            <a:round/>
            <a:headEnd/>
            <a:tailEnd/>
          </a:ln>
        </p:spPr>
        <p:txBody>
          <a:bodyPr wrap="none" anchor="ctr"/>
          <a:lstStyle/>
          <a:p>
            <a:pPr algn="ctr" rtl="0">
              <a:lnSpc>
                <a:spcPct val="80000"/>
              </a:lnSpc>
              <a:buFontTx/>
              <a:buNone/>
            </a:pPr>
            <a:r>
              <a:rPr lang="en-US" sz="4500" b="1">
                <a:solidFill>
                  <a:schemeClr val="tx1"/>
                </a:solidFill>
                <a:latin typeface="Arial" pitchFamily="34" charset="0"/>
              </a:rPr>
              <a:t>Output</a:t>
            </a:r>
          </a:p>
        </p:txBody>
      </p:sp>
      <p:sp>
        <p:nvSpPr>
          <p:cNvPr id="358404" name="_s1035"/>
          <p:cNvSpPr>
            <a:spLocks noChangeArrowheads="1"/>
          </p:cNvSpPr>
          <p:nvPr/>
        </p:nvSpPr>
        <p:spPr bwMode="auto">
          <a:xfrm>
            <a:off x="47625" y="1628800"/>
            <a:ext cx="9094788" cy="605730"/>
          </a:xfrm>
          <a:prstGeom prst="roundRect">
            <a:avLst>
              <a:gd name="adj" fmla="val 50000"/>
            </a:avLst>
          </a:prstGeom>
          <a:gradFill rotWithShape="1">
            <a:gsLst>
              <a:gs pos="0">
                <a:srgbClr val="FF9900"/>
              </a:gs>
              <a:gs pos="100000">
                <a:srgbClr val="FFE0B2"/>
              </a:gs>
            </a:gsLst>
            <a:lin ang="5400000" scaled="1"/>
          </a:gradFill>
          <a:ln w="28575">
            <a:noFill/>
            <a:round/>
            <a:headEnd/>
            <a:tailEnd/>
          </a:ln>
        </p:spPr>
        <p:txBody>
          <a:bodyPr wrap="none" anchor="ctr"/>
          <a:lstStyle/>
          <a:p>
            <a:pPr algn="ctr" rtl="0">
              <a:lnSpc>
                <a:spcPct val="80000"/>
              </a:lnSpc>
              <a:buFontTx/>
              <a:buNone/>
            </a:pPr>
            <a:r>
              <a:rPr lang="en-US" sz="2400" b="1">
                <a:solidFill>
                  <a:schemeClr val="tx1"/>
                </a:solidFill>
                <a:latin typeface="Arial" pitchFamily="34" charset="0"/>
              </a:rPr>
              <a:t>Activity</a:t>
            </a:r>
          </a:p>
        </p:txBody>
      </p:sp>
      <p:sp>
        <p:nvSpPr>
          <p:cNvPr id="60421" name="_s1035"/>
          <p:cNvSpPr>
            <a:spLocks noChangeArrowheads="1"/>
          </p:cNvSpPr>
          <p:nvPr/>
        </p:nvSpPr>
        <p:spPr bwMode="auto">
          <a:xfrm>
            <a:off x="1619672" y="116632"/>
            <a:ext cx="6260504" cy="893762"/>
          </a:xfrm>
          <a:prstGeom prst="roundRect">
            <a:avLst>
              <a:gd name="adj" fmla="val 50000"/>
            </a:avLst>
          </a:prstGeom>
          <a:gradFill rotWithShape="1">
            <a:gsLst>
              <a:gs pos="0">
                <a:srgbClr val="FFFF00"/>
              </a:gs>
              <a:gs pos="50000">
                <a:srgbClr val="FF9900"/>
              </a:gs>
              <a:gs pos="100000">
                <a:srgbClr val="FFFF00"/>
              </a:gs>
            </a:gsLst>
            <a:lin ang="18900000" scaled="1"/>
          </a:gradFill>
          <a:ln w="28575">
            <a:noFill/>
            <a:round/>
            <a:headEnd/>
            <a:tailEnd/>
          </a:ln>
        </p:spPr>
        <p:txBody>
          <a:bodyPr wrap="none" anchor="ctr"/>
          <a:lstStyle/>
          <a:p>
            <a:pPr algn="ctr" rtl="0">
              <a:lnSpc>
                <a:spcPct val="80000"/>
              </a:lnSpc>
              <a:buFontTx/>
              <a:buNone/>
            </a:pPr>
            <a:r>
              <a:rPr lang="en-US" sz="2800" b="1">
                <a:solidFill>
                  <a:schemeClr val="tx1"/>
                </a:solidFill>
                <a:latin typeface="Arial" pitchFamily="34" charset="0"/>
              </a:rPr>
              <a:t>Target of Islam</a:t>
            </a:r>
          </a:p>
        </p:txBody>
      </p:sp>
      <p:grpSp>
        <p:nvGrpSpPr>
          <p:cNvPr id="2" name="Group 6"/>
          <p:cNvGrpSpPr>
            <a:grpSpLocks/>
          </p:cNvGrpSpPr>
          <p:nvPr/>
        </p:nvGrpSpPr>
        <p:grpSpPr bwMode="auto">
          <a:xfrm>
            <a:off x="39688" y="5183188"/>
            <a:ext cx="9094787" cy="1452562"/>
            <a:chOff x="25" y="3202"/>
            <a:chExt cx="5729" cy="1035"/>
          </a:xfrm>
        </p:grpSpPr>
        <p:grpSp>
          <p:nvGrpSpPr>
            <p:cNvPr id="3" name="Group 7"/>
            <p:cNvGrpSpPr>
              <a:grpSpLocks/>
            </p:cNvGrpSpPr>
            <p:nvPr/>
          </p:nvGrpSpPr>
          <p:grpSpPr bwMode="auto">
            <a:xfrm>
              <a:off x="25" y="3612"/>
              <a:ext cx="5729" cy="625"/>
              <a:chOff x="563" y="3370"/>
              <a:chExt cx="4325" cy="625"/>
            </a:xfrm>
          </p:grpSpPr>
          <p:sp>
            <p:nvSpPr>
              <p:cNvPr id="60459" name="_s1035"/>
              <p:cNvSpPr>
                <a:spLocks noChangeArrowheads="1"/>
              </p:cNvSpPr>
              <p:nvPr/>
            </p:nvSpPr>
            <p:spPr bwMode="auto">
              <a:xfrm>
                <a:off x="563" y="3370"/>
                <a:ext cx="1422" cy="618"/>
              </a:xfrm>
              <a:prstGeom prst="roundRect">
                <a:avLst>
                  <a:gd name="adj" fmla="val 50000"/>
                </a:avLst>
              </a:prstGeom>
              <a:gradFill rotWithShape="1">
                <a:gsLst>
                  <a:gs pos="0">
                    <a:srgbClr val="FFFF00"/>
                  </a:gs>
                  <a:gs pos="50000">
                    <a:srgbClr val="FF9900"/>
                  </a:gs>
                  <a:gs pos="100000">
                    <a:srgbClr val="FFFF00"/>
                  </a:gs>
                </a:gsLst>
                <a:lin ang="2700000" scaled="1"/>
              </a:gradFill>
              <a:ln w="28575">
                <a:noFill/>
                <a:round/>
                <a:headEnd/>
                <a:tailEnd/>
              </a:ln>
            </p:spPr>
            <p:txBody>
              <a:bodyPr wrap="none" anchor="ctr"/>
              <a:lstStyle/>
              <a:p>
                <a:pPr algn="ctr" rtl="0">
                  <a:lnSpc>
                    <a:spcPct val="80000"/>
                  </a:lnSpc>
                  <a:buFontTx/>
                  <a:buNone/>
                </a:pPr>
                <a:r>
                  <a:rPr lang="en-US" sz="2300" b="1">
                    <a:solidFill>
                      <a:schemeClr val="tx1"/>
                    </a:solidFill>
                    <a:latin typeface="Arial" pitchFamily="34" charset="0"/>
                  </a:rPr>
                  <a:t>Moral Welfare</a:t>
                </a:r>
              </a:p>
            </p:txBody>
          </p:sp>
          <p:sp>
            <p:nvSpPr>
              <p:cNvPr id="60460" name="_s1036"/>
              <p:cNvSpPr>
                <a:spLocks noChangeArrowheads="1"/>
              </p:cNvSpPr>
              <p:nvPr/>
            </p:nvSpPr>
            <p:spPr bwMode="auto">
              <a:xfrm>
                <a:off x="2015" y="3370"/>
                <a:ext cx="1422" cy="618"/>
              </a:xfrm>
              <a:prstGeom prst="roundRect">
                <a:avLst>
                  <a:gd name="adj" fmla="val 50000"/>
                </a:avLst>
              </a:prstGeom>
              <a:gradFill rotWithShape="1">
                <a:gsLst>
                  <a:gs pos="0">
                    <a:srgbClr val="FFFF00"/>
                  </a:gs>
                  <a:gs pos="50000">
                    <a:srgbClr val="FF9900"/>
                  </a:gs>
                  <a:gs pos="100000">
                    <a:srgbClr val="FFFF00"/>
                  </a:gs>
                </a:gsLst>
                <a:lin ang="2700000" scaled="1"/>
              </a:gradFill>
              <a:ln w="28575">
                <a:noFill/>
                <a:round/>
                <a:headEnd/>
                <a:tailEnd/>
              </a:ln>
            </p:spPr>
            <p:txBody>
              <a:bodyPr wrap="none" anchor="ctr"/>
              <a:lstStyle/>
              <a:p>
                <a:pPr algn="ctr" rtl="0">
                  <a:buFontTx/>
                  <a:buNone/>
                </a:pPr>
                <a:r>
                  <a:rPr lang="en-US" sz="2300" b="1">
                    <a:solidFill>
                      <a:schemeClr val="tx1"/>
                    </a:solidFill>
                    <a:latin typeface="Arial" pitchFamily="34" charset="0"/>
                  </a:rPr>
                  <a:t>Spiritual Welfare</a:t>
                </a:r>
              </a:p>
            </p:txBody>
          </p:sp>
          <p:sp>
            <p:nvSpPr>
              <p:cNvPr id="60461" name="_s1036"/>
              <p:cNvSpPr>
                <a:spLocks noChangeArrowheads="1"/>
              </p:cNvSpPr>
              <p:nvPr/>
            </p:nvSpPr>
            <p:spPr bwMode="auto">
              <a:xfrm>
                <a:off x="3466" y="3377"/>
                <a:ext cx="1422" cy="618"/>
              </a:xfrm>
              <a:prstGeom prst="roundRect">
                <a:avLst>
                  <a:gd name="adj" fmla="val 50000"/>
                </a:avLst>
              </a:prstGeom>
              <a:gradFill rotWithShape="1">
                <a:gsLst>
                  <a:gs pos="0">
                    <a:srgbClr val="FFFF00"/>
                  </a:gs>
                  <a:gs pos="50000">
                    <a:srgbClr val="FF9900"/>
                  </a:gs>
                  <a:gs pos="100000">
                    <a:srgbClr val="FFFF00"/>
                  </a:gs>
                </a:gsLst>
                <a:lin ang="2700000" scaled="1"/>
              </a:gradFill>
              <a:ln w="28575">
                <a:noFill/>
                <a:round/>
                <a:headEnd/>
                <a:tailEnd/>
              </a:ln>
            </p:spPr>
            <p:txBody>
              <a:bodyPr wrap="none" anchor="ctr"/>
              <a:lstStyle/>
              <a:p>
                <a:pPr algn="ctr" rtl="0">
                  <a:buFontTx/>
                  <a:buNone/>
                </a:pPr>
                <a:r>
                  <a:rPr lang="en-US" sz="2300" b="1">
                    <a:solidFill>
                      <a:schemeClr val="tx1"/>
                    </a:solidFill>
                    <a:latin typeface="Arial" pitchFamily="34" charset="0"/>
                  </a:rPr>
                  <a:t>System Welfare</a:t>
                </a:r>
              </a:p>
            </p:txBody>
          </p:sp>
        </p:grpSp>
        <p:grpSp>
          <p:nvGrpSpPr>
            <p:cNvPr id="4" name="Group 11"/>
            <p:cNvGrpSpPr>
              <a:grpSpLocks/>
            </p:cNvGrpSpPr>
            <p:nvPr/>
          </p:nvGrpSpPr>
          <p:grpSpPr bwMode="auto">
            <a:xfrm>
              <a:off x="875" y="3202"/>
              <a:ext cx="4000" cy="434"/>
              <a:chOff x="875" y="3202"/>
              <a:chExt cx="4000" cy="434"/>
            </a:xfrm>
          </p:grpSpPr>
          <p:sp>
            <p:nvSpPr>
              <p:cNvPr id="60454" name="Line 12"/>
              <p:cNvSpPr>
                <a:spLocks noChangeShapeType="1"/>
              </p:cNvSpPr>
              <p:nvPr/>
            </p:nvSpPr>
            <p:spPr bwMode="auto">
              <a:xfrm>
                <a:off x="2872" y="3202"/>
                <a:ext cx="0" cy="168"/>
              </a:xfrm>
              <a:prstGeom prst="line">
                <a:avLst/>
              </a:prstGeom>
              <a:noFill/>
              <a:ln w="50800">
                <a:solidFill>
                  <a:schemeClr val="tx2"/>
                </a:solidFill>
                <a:prstDash val="sysDot"/>
                <a:round/>
                <a:headEnd/>
                <a:tailEnd/>
              </a:ln>
            </p:spPr>
            <p:txBody>
              <a:bodyPr/>
              <a:lstStyle/>
              <a:p>
                <a:endParaRPr lang="ar-SA"/>
              </a:p>
            </p:txBody>
          </p:sp>
          <p:sp>
            <p:nvSpPr>
              <p:cNvPr id="60455" name="Line 13"/>
              <p:cNvSpPr>
                <a:spLocks noChangeShapeType="1"/>
              </p:cNvSpPr>
              <p:nvPr/>
            </p:nvSpPr>
            <p:spPr bwMode="auto">
              <a:xfrm>
                <a:off x="875" y="3370"/>
                <a:ext cx="4000" cy="0"/>
              </a:xfrm>
              <a:prstGeom prst="line">
                <a:avLst/>
              </a:prstGeom>
              <a:noFill/>
              <a:ln w="50800">
                <a:solidFill>
                  <a:schemeClr val="tx2"/>
                </a:solidFill>
                <a:prstDash val="sysDot"/>
                <a:round/>
                <a:headEnd/>
                <a:tailEnd/>
              </a:ln>
            </p:spPr>
            <p:txBody>
              <a:bodyPr/>
              <a:lstStyle/>
              <a:p>
                <a:endParaRPr lang="ar-SA"/>
              </a:p>
            </p:txBody>
          </p:sp>
          <p:sp>
            <p:nvSpPr>
              <p:cNvPr id="60456" name="Line 14"/>
              <p:cNvSpPr>
                <a:spLocks noChangeShapeType="1"/>
              </p:cNvSpPr>
              <p:nvPr/>
            </p:nvSpPr>
            <p:spPr bwMode="auto">
              <a:xfrm>
                <a:off x="896" y="3394"/>
                <a:ext cx="0" cy="216"/>
              </a:xfrm>
              <a:prstGeom prst="line">
                <a:avLst/>
              </a:prstGeom>
              <a:noFill/>
              <a:ln w="50800">
                <a:solidFill>
                  <a:schemeClr val="tx2"/>
                </a:solidFill>
                <a:prstDash val="sysDot"/>
                <a:round/>
                <a:headEnd/>
                <a:tailEnd type="triangle" w="med" len="med"/>
              </a:ln>
            </p:spPr>
            <p:txBody>
              <a:bodyPr/>
              <a:lstStyle/>
              <a:p>
                <a:endParaRPr lang="ar-SA"/>
              </a:p>
            </p:txBody>
          </p:sp>
          <p:sp>
            <p:nvSpPr>
              <p:cNvPr id="60457" name="Line 15"/>
              <p:cNvSpPr>
                <a:spLocks noChangeShapeType="1"/>
              </p:cNvSpPr>
              <p:nvPr/>
            </p:nvSpPr>
            <p:spPr bwMode="auto">
              <a:xfrm>
                <a:off x="2880" y="3420"/>
                <a:ext cx="0" cy="216"/>
              </a:xfrm>
              <a:prstGeom prst="line">
                <a:avLst/>
              </a:prstGeom>
              <a:noFill/>
              <a:ln w="50800">
                <a:solidFill>
                  <a:schemeClr val="tx2"/>
                </a:solidFill>
                <a:prstDash val="sysDot"/>
                <a:round/>
                <a:headEnd/>
                <a:tailEnd type="triangle" w="med" len="med"/>
              </a:ln>
            </p:spPr>
            <p:txBody>
              <a:bodyPr/>
              <a:lstStyle/>
              <a:p>
                <a:endParaRPr lang="ar-SA"/>
              </a:p>
            </p:txBody>
          </p:sp>
          <p:sp>
            <p:nvSpPr>
              <p:cNvPr id="60458" name="Line 16"/>
              <p:cNvSpPr>
                <a:spLocks noChangeShapeType="1"/>
              </p:cNvSpPr>
              <p:nvPr/>
            </p:nvSpPr>
            <p:spPr bwMode="auto">
              <a:xfrm>
                <a:off x="4864" y="3396"/>
                <a:ext cx="0" cy="216"/>
              </a:xfrm>
              <a:prstGeom prst="line">
                <a:avLst/>
              </a:prstGeom>
              <a:noFill/>
              <a:ln w="50800">
                <a:solidFill>
                  <a:schemeClr val="tx2"/>
                </a:solidFill>
                <a:prstDash val="sysDot"/>
                <a:round/>
                <a:headEnd/>
                <a:tailEnd type="triangle" w="med" len="med"/>
              </a:ln>
            </p:spPr>
            <p:txBody>
              <a:bodyPr/>
              <a:lstStyle/>
              <a:p>
                <a:endParaRPr lang="ar-SA"/>
              </a:p>
            </p:txBody>
          </p:sp>
        </p:grpSp>
      </p:grpSp>
      <p:grpSp>
        <p:nvGrpSpPr>
          <p:cNvPr id="5" name="Group 17"/>
          <p:cNvGrpSpPr>
            <a:grpSpLocks/>
          </p:cNvGrpSpPr>
          <p:nvPr/>
        </p:nvGrpSpPr>
        <p:grpSpPr bwMode="auto">
          <a:xfrm>
            <a:off x="1422400" y="3333750"/>
            <a:ext cx="6281738" cy="1820863"/>
            <a:chOff x="896" y="2100"/>
            <a:chExt cx="3957" cy="1147"/>
          </a:xfrm>
        </p:grpSpPr>
        <p:sp>
          <p:nvSpPr>
            <p:cNvPr id="60447" name="_s1035"/>
            <p:cNvSpPr>
              <a:spLocks noChangeArrowheads="1"/>
            </p:cNvSpPr>
            <p:nvPr/>
          </p:nvSpPr>
          <p:spPr bwMode="auto">
            <a:xfrm>
              <a:off x="1767" y="2354"/>
              <a:ext cx="2153" cy="893"/>
            </a:xfrm>
            <a:prstGeom prst="roundRect">
              <a:avLst>
                <a:gd name="adj" fmla="val 50000"/>
              </a:avLst>
            </a:prstGeom>
            <a:gradFill rotWithShape="1">
              <a:gsLst>
                <a:gs pos="0">
                  <a:srgbClr val="FFFF00"/>
                </a:gs>
                <a:gs pos="50000">
                  <a:srgbClr val="FF9900"/>
                </a:gs>
                <a:gs pos="100000">
                  <a:srgbClr val="FFFF00"/>
                </a:gs>
              </a:gsLst>
              <a:lin ang="18900000" scaled="1"/>
            </a:gradFill>
            <a:ln w="28575">
              <a:noFill/>
              <a:round/>
              <a:headEnd/>
              <a:tailEnd/>
            </a:ln>
          </p:spPr>
          <p:txBody>
            <a:bodyPr wrap="none" anchor="ctr"/>
            <a:lstStyle/>
            <a:p>
              <a:pPr algn="ctr" rtl="0">
                <a:buFontTx/>
                <a:buNone/>
              </a:pPr>
              <a:r>
                <a:rPr lang="en-US" sz="3000" b="1">
                  <a:solidFill>
                    <a:schemeClr val="tx1"/>
                  </a:solidFill>
                  <a:latin typeface="Arial" pitchFamily="34" charset="0"/>
                </a:rPr>
                <a:t>Human Welfare</a:t>
              </a:r>
            </a:p>
          </p:txBody>
        </p:sp>
        <p:sp>
          <p:nvSpPr>
            <p:cNvPr id="60448" name="Line 19"/>
            <p:cNvSpPr>
              <a:spLocks noChangeShapeType="1"/>
            </p:cNvSpPr>
            <p:nvPr/>
          </p:nvSpPr>
          <p:spPr bwMode="auto">
            <a:xfrm>
              <a:off x="896" y="2134"/>
              <a:ext cx="1013" cy="395"/>
            </a:xfrm>
            <a:prstGeom prst="line">
              <a:avLst/>
            </a:prstGeom>
            <a:noFill/>
            <a:ln w="50800">
              <a:solidFill>
                <a:schemeClr val="tx1"/>
              </a:solidFill>
              <a:prstDash val="sysDot"/>
              <a:round/>
              <a:headEnd/>
              <a:tailEnd type="triangle" w="med" len="med"/>
            </a:ln>
          </p:spPr>
          <p:txBody>
            <a:bodyPr/>
            <a:lstStyle/>
            <a:p>
              <a:endParaRPr lang="ar-SA"/>
            </a:p>
          </p:txBody>
        </p:sp>
        <p:sp>
          <p:nvSpPr>
            <p:cNvPr id="60449" name="Line 20"/>
            <p:cNvSpPr>
              <a:spLocks noChangeShapeType="1"/>
            </p:cNvSpPr>
            <p:nvPr/>
          </p:nvSpPr>
          <p:spPr bwMode="auto">
            <a:xfrm flipH="1">
              <a:off x="3097" y="2134"/>
              <a:ext cx="178" cy="215"/>
            </a:xfrm>
            <a:prstGeom prst="line">
              <a:avLst/>
            </a:prstGeom>
            <a:noFill/>
            <a:ln w="50800">
              <a:solidFill>
                <a:schemeClr val="tx1"/>
              </a:solidFill>
              <a:prstDash val="sysDot"/>
              <a:round/>
              <a:headEnd/>
              <a:tailEnd type="triangle" w="med" len="med"/>
            </a:ln>
          </p:spPr>
          <p:txBody>
            <a:bodyPr/>
            <a:lstStyle/>
            <a:p>
              <a:endParaRPr lang="ar-SA"/>
            </a:p>
          </p:txBody>
        </p:sp>
        <p:sp>
          <p:nvSpPr>
            <p:cNvPr id="60450" name="Line 21"/>
            <p:cNvSpPr>
              <a:spLocks noChangeShapeType="1"/>
            </p:cNvSpPr>
            <p:nvPr/>
          </p:nvSpPr>
          <p:spPr bwMode="auto">
            <a:xfrm flipH="1">
              <a:off x="3832" y="2134"/>
              <a:ext cx="1021" cy="395"/>
            </a:xfrm>
            <a:prstGeom prst="line">
              <a:avLst/>
            </a:prstGeom>
            <a:noFill/>
            <a:ln w="50800">
              <a:solidFill>
                <a:schemeClr val="tx1"/>
              </a:solidFill>
              <a:prstDash val="sysDot"/>
              <a:round/>
              <a:headEnd/>
              <a:tailEnd type="triangle" w="med" len="med"/>
            </a:ln>
          </p:spPr>
          <p:txBody>
            <a:bodyPr/>
            <a:lstStyle/>
            <a:p>
              <a:endParaRPr lang="ar-SA"/>
            </a:p>
          </p:txBody>
        </p:sp>
        <p:sp>
          <p:nvSpPr>
            <p:cNvPr id="60451" name="Line 22"/>
            <p:cNvSpPr>
              <a:spLocks noChangeShapeType="1"/>
            </p:cNvSpPr>
            <p:nvPr/>
          </p:nvSpPr>
          <p:spPr bwMode="auto">
            <a:xfrm>
              <a:off x="2296" y="2100"/>
              <a:ext cx="149" cy="254"/>
            </a:xfrm>
            <a:prstGeom prst="line">
              <a:avLst/>
            </a:prstGeom>
            <a:noFill/>
            <a:ln w="50800">
              <a:solidFill>
                <a:schemeClr val="tx1"/>
              </a:solidFill>
              <a:prstDash val="sysDot"/>
              <a:round/>
              <a:headEnd/>
              <a:tailEnd type="triangle" w="med" len="med"/>
            </a:ln>
          </p:spPr>
          <p:txBody>
            <a:bodyPr/>
            <a:lstStyle/>
            <a:p>
              <a:endParaRPr lang="ar-SA"/>
            </a:p>
          </p:txBody>
        </p:sp>
      </p:grpSp>
      <p:grpSp>
        <p:nvGrpSpPr>
          <p:cNvPr id="6" name="Group 23"/>
          <p:cNvGrpSpPr>
            <a:grpSpLocks/>
          </p:cNvGrpSpPr>
          <p:nvPr/>
        </p:nvGrpSpPr>
        <p:grpSpPr bwMode="auto">
          <a:xfrm>
            <a:off x="467544" y="2203450"/>
            <a:ext cx="8234883" cy="1119188"/>
            <a:chOff x="1" y="1359"/>
            <a:chExt cx="5753" cy="795"/>
          </a:xfrm>
        </p:grpSpPr>
        <p:grpSp>
          <p:nvGrpSpPr>
            <p:cNvPr id="7" name="Group 24"/>
            <p:cNvGrpSpPr>
              <a:grpSpLocks/>
            </p:cNvGrpSpPr>
            <p:nvPr/>
          </p:nvGrpSpPr>
          <p:grpSpPr bwMode="auto">
            <a:xfrm>
              <a:off x="1" y="1516"/>
              <a:ext cx="5753" cy="638"/>
              <a:chOff x="25" y="781"/>
              <a:chExt cx="5753" cy="638"/>
            </a:xfrm>
          </p:grpSpPr>
          <p:sp>
            <p:nvSpPr>
              <p:cNvPr id="60443" name="_s1035"/>
              <p:cNvSpPr>
                <a:spLocks noChangeArrowheads="1"/>
              </p:cNvSpPr>
              <p:nvPr/>
            </p:nvSpPr>
            <p:spPr bwMode="auto">
              <a:xfrm>
                <a:off x="25" y="781"/>
                <a:ext cx="1422" cy="618"/>
              </a:xfrm>
              <a:prstGeom prst="roundRect">
                <a:avLst>
                  <a:gd name="adj" fmla="val 50000"/>
                </a:avLst>
              </a:prstGeom>
              <a:gradFill rotWithShape="1">
                <a:gsLst>
                  <a:gs pos="0">
                    <a:srgbClr val="FFFF00"/>
                  </a:gs>
                  <a:gs pos="50000">
                    <a:srgbClr val="FF9900"/>
                  </a:gs>
                  <a:gs pos="100000">
                    <a:srgbClr val="FFFF00"/>
                  </a:gs>
                </a:gsLst>
                <a:lin ang="2700000" scaled="1"/>
              </a:gradFill>
              <a:ln w="50800">
                <a:noFill/>
                <a:prstDash val="sysDot"/>
                <a:round/>
                <a:headEnd/>
                <a:tailEnd/>
              </a:ln>
            </p:spPr>
            <p:txBody>
              <a:bodyPr wrap="none" anchor="ctr"/>
              <a:lstStyle/>
              <a:p>
                <a:pPr algn="ctr" rtl="0">
                  <a:lnSpc>
                    <a:spcPct val="80000"/>
                  </a:lnSpc>
                  <a:buFontTx/>
                  <a:buNone/>
                </a:pPr>
                <a:r>
                  <a:rPr lang="en-US" sz="2000" b="1">
                    <a:solidFill>
                      <a:schemeClr val="tx1"/>
                    </a:solidFill>
                    <a:latin typeface="Arial" pitchFamily="34" charset="0"/>
                  </a:rPr>
                  <a:t>Spiritual Power</a:t>
                </a:r>
              </a:p>
            </p:txBody>
          </p:sp>
          <p:sp>
            <p:nvSpPr>
              <p:cNvPr id="60444" name="_s1036"/>
              <p:cNvSpPr>
                <a:spLocks noChangeArrowheads="1"/>
              </p:cNvSpPr>
              <p:nvPr/>
            </p:nvSpPr>
            <p:spPr bwMode="auto">
              <a:xfrm>
                <a:off x="1477" y="781"/>
                <a:ext cx="1422" cy="618"/>
              </a:xfrm>
              <a:prstGeom prst="roundRect">
                <a:avLst>
                  <a:gd name="adj" fmla="val 50000"/>
                </a:avLst>
              </a:prstGeom>
              <a:gradFill rotWithShape="1">
                <a:gsLst>
                  <a:gs pos="0">
                    <a:srgbClr val="FFFF00"/>
                  </a:gs>
                  <a:gs pos="50000">
                    <a:srgbClr val="FF9900"/>
                  </a:gs>
                  <a:gs pos="100000">
                    <a:srgbClr val="FFFF00"/>
                  </a:gs>
                </a:gsLst>
                <a:lin ang="2700000" scaled="1"/>
              </a:gradFill>
              <a:ln w="50800">
                <a:noFill/>
                <a:prstDash val="sysDot"/>
                <a:round/>
                <a:headEnd/>
                <a:tailEnd/>
              </a:ln>
            </p:spPr>
            <p:txBody>
              <a:bodyPr wrap="none" anchor="ctr"/>
              <a:lstStyle/>
              <a:p>
                <a:pPr algn="ctr" rtl="0">
                  <a:lnSpc>
                    <a:spcPct val="80000"/>
                  </a:lnSpc>
                  <a:buFontTx/>
                  <a:buNone/>
                </a:pPr>
                <a:r>
                  <a:rPr lang="en-US" sz="2000" b="1">
                    <a:solidFill>
                      <a:schemeClr val="tx1"/>
                    </a:solidFill>
                    <a:latin typeface="Arial" pitchFamily="34" charset="0"/>
                  </a:rPr>
                  <a:t>Economic Power</a:t>
                </a:r>
              </a:p>
            </p:txBody>
          </p:sp>
          <p:sp>
            <p:nvSpPr>
              <p:cNvPr id="60445" name="_s1036"/>
              <p:cNvSpPr>
                <a:spLocks noChangeArrowheads="1"/>
              </p:cNvSpPr>
              <p:nvPr/>
            </p:nvSpPr>
            <p:spPr bwMode="auto">
              <a:xfrm>
                <a:off x="2928" y="788"/>
                <a:ext cx="1422" cy="618"/>
              </a:xfrm>
              <a:prstGeom prst="roundRect">
                <a:avLst>
                  <a:gd name="adj" fmla="val 50000"/>
                </a:avLst>
              </a:prstGeom>
              <a:gradFill rotWithShape="1">
                <a:gsLst>
                  <a:gs pos="0">
                    <a:srgbClr val="FFFF00"/>
                  </a:gs>
                  <a:gs pos="50000">
                    <a:srgbClr val="FF9900"/>
                  </a:gs>
                  <a:gs pos="100000">
                    <a:srgbClr val="FFFF00"/>
                  </a:gs>
                </a:gsLst>
                <a:lin ang="2700000" scaled="1"/>
              </a:gradFill>
              <a:ln w="50800">
                <a:noFill/>
                <a:prstDash val="sysDot"/>
                <a:round/>
                <a:headEnd/>
                <a:tailEnd/>
              </a:ln>
            </p:spPr>
            <p:txBody>
              <a:bodyPr wrap="none" anchor="ctr"/>
              <a:lstStyle/>
              <a:p>
                <a:pPr algn="ctr" rtl="0">
                  <a:lnSpc>
                    <a:spcPct val="80000"/>
                  </a:lnSpc>
                  <a:buFontTx/>
                  <a:buNone/>
                </a:pPr>
                <a:r>
                  <a:rPr lang="en-US" sz="2000" b="1">
                    <a:solidFill>
                      <a:schemeClr val="tx1"/>
                    </a:solidFill>
                    <a:latin typeface="Arial" pitchFamily="34" charset="0"/>
                  </a:rPr>
                  <a:t>Piety</a:t>
                </a:r>
              </a:p>
            </p:txBody>
          </p:sp>
          <p:sp>
            <p:nvSpPr>
              <p:cNvPr id="60446" name="_s1036"/>
              <p:cNvSpPr>
                <a:spLocks noChangeArrowheads="1"/>
              </p:cNvSpPr>
              <p:nvPr/>
            </p:nvSpPr>
            <p:spPr bwMode="auto">
              <a:xfrm>
                <a:off x="4356" y="801"/>
                <a:ext cx="1422" cy="618"/>
              </a:xfrm>
              <a:prstGeom prst="roundRect">
                <a:avLst>
                  <a:gd name="adj" fmla="val 50000"/>
                </a:avLst>
              </a:prstGeom>
              <a:gradFill rotWithShape="1">
                <a:gsLst>
                  <a:gs pos="0">
                    <a:srgbClr val="FFFF00"/>
                  </a:gs>
                  <a:gs pos="50000">
                    <a:srgbClr val="FF9900"/>
                  </a:gs>
                  <a:gs pos="100000">
                    <a:srgbClr val="FFFF00"/>
                  </a:gs>
                </a:gsLst>
                <a:lin ang="2700000" scaled="1"/>
              </a:gradFill>
              <a:ln w="50800">
                <a:noFill/>
                <a:prstDash val="sysDot"/>
                <a:round/>
                <a:headEnd/>
                <a:tailEnd/>
              </a:ln>
            </p:spPr>
            <p:txBody>
              <a:bodyPr wrap="none" anchor="ctr"/>
              <a:lstStyle/>
              <a:p>
                <a:pPr algn="ctr" rtl="0">
                  <a:lnSpc>
                    <a:spcPct val="80000"/>
                  </a:lnSpc>
                  <a:buFontTx/>
                  <a:buNone/>
                </a:pPr>
                <a:r>
                  <a:rPr lang="en-US" sz="2000" b="1">
                    <a:solidFill>
                      <a:schemeClr val="tx1"/>
                    </a:solidFill>
                    <a:latin typeface="Arial" pitchFamily="34" charset="0"/>
                  </a:rPr>
                  <a:t>Unity</a:t>
                </a:r>
              </a:p>
            </p:txBody>
          </p:sp>
        </p:grpSp>
        <p:sp>
          <p:nvSpPr>
            <p:cNvPr id="60439" name="Line 29"/>
            <p:cNvSpPr>
              <a:spLocks noChangeShapeType="1"/>
            </p:cNvSpPr>
            <p:nvPr/>
          </p:nvSpPr>
          <p:spPr bwMode="auto">
            <a:xfrm flipH="1">
              <a:off x="703" y="1368"/>
              <a:ext cx="0" cy="211"/>
            </a:xfrm>
            <a:prstGeom prst="line">
              <a:avLst/>
            </a:prstGeom>
            <a:noFill/>
            <a:ln w="50800">
              <a:solidFill>
                <a:schemeClr val="tx2"/>
              </a:solidFill>
              <a:prstDash val="sysDot"/>
              <a:round/>
              <a:headEnd/>
              <a:tailEnd type="triangle" w="med" len="med"/>
            </a:ln>
          </p:spPr>
          <p:txBody>
            <a:bodyPr/>
            <a:lstStyle/>
            <a:p>
              <a:endParaRPr lang="ar-SA"/>
            </a:p>
          </p:txBody>
        </p:sp>
        <p:sp>
          <p:nvSpPr>
            <p:cNvPr id="60440" name="Line 30"/>
            <p:cNvSpPr>
              <a:spLocks noChangeShapeType="1"/>
            </p:cNvSpPr>
            <p:nvPr/>
          </p:nvSpPr>
          <p:spPr bwMode="auto">
            <a:xfrm flipH="1">
              <a:off x="2178" y="1368"/>
              <a:ext cx="0" cy="211"/>
            </a:xfrm>
            <a:prstGeom prst="line">
              <a:avLst/>
            </a:prstGeom>
            <a:noFill/>
            <a:ln w="50800">
              <a:solidFill>
                <a:schemeClr val="tx2"/>
              </a:solidFill>
              <a:prstDash val="sysDot"/>
              <a:round/>
              <a:headEnd/>
              <a:tailEnd type="triangle" w="med" len="med"/>
            </a:ln>
          </p:spPr>
          <p:txBody>
            <a:bodyPr/>
            <a:lstStyle/>
            <a:p>
              <a:endParaRPr lang="ar-SA"/>
            </a:p>
          </p:txBody>
        </p:sp>
        <p:sp>
          <p:nvSpPr>
            <p:cNvPr id="60441" name="Line 31"/>
            <p:cNvSpPr>
              <a:spLocks noChangeShapeType="1"/>
            </p:cNvSpPr>
            <p:nvPr/>
          </p:nvSpPr>
          <p:spPr bwMode="auto">
            <a:xfrm flipH="1">
              <a:off x="3630" y="1393"/>
              <a:ext cx="0" cy="211"/>
            </a:xfrm>
            <a:prstGeom prst="line">
              <a:avLst/>
            </a:prstGeom>
            <a:noFill/>
            <a:ln w="50800">
              <a:solidFill>
                <a:schemeClr val="tx2"/>
              </a:solidFill>
              <a:prstDash val="sysDot"/>
              <a:round/>
              <a:headEnd/>
              <a:tailEnd type="triangle" w="med" len="med"/>
            </a:ln>
          </p:spPr>
          <p:txBody>
            <a:bodyPr/>
            <a:lstStyle/>
            <a:p>
              <a:endParaRPr lang="ar-SA"/>
            </a:p>
          </p:txBody>
        </p:sp>
        <p:sp>
          <p:nvSpPr>
            <p:cNvPr id="60442" name="Line 32"/>
            <p:cNvSpPr>
              <a:spLocks noChangeShapeType="1"/>
            </p:cNvSpPr>
            <p:nvPr/>
          </p:nvSpPr>
          <p:spPr bwMode="auto">
            <a:xfrm flipH="1">
              <a:off x="5106" y="1359"/>
              <a:ext cx="0" cy="211"/>
            </a:xfrm>
            <a:prstGeom prst="line">
              <a:avLst/>
            </a:prstGeom>
            <a:noFill/>
            <a:ln w="50800">
              <a:solidFill>
                <a:schemeClr val="tx2"/>
              </a:solidFill>
              <a:prstDash val="sysDot"/>
              <a:round/>
              <a:headEnd/>
              <a:tailEnd type="triangle" w="med" len="med"/>
            </a:ln>
          </p:spPr>
          <p:txBody>
            <a:bodyPr/>
            <a:lstStyle/>
            <a:p>
              <a:endParaRPr lang="ar-SA"/>
            </a:p>
          </p:txBody>
        </p:sp>
      </p:grpSp>
      <p:grpSp>
        <p:nvGrpSpPr>
          <p:cNvPr id="8" name="Group 33"/>
          <p:cNvGrpSpPr>
            <a:grpSpLocks/>
          </p:cNvGrpSpPr>
          <p:nvPr/>
        </p:nvGrpSpPr>
        <p:grpSpPr bwMode="auto">
          <a:xfrm>
            <a:off x="755576" y="721618"/>
            <a:ext cx="7882781" cy="907182"/>
            <a:chOff x="25" y="563"/>
            <a:chExt cx="5753" cy="895"/>
          </a:xfrm>
        </p:grpSpPr>
        <p:grpSp>
          <p:nvGrpSpPr>
            <p:cNvPr id="9" name="Group 34"/>
            <p:cNvGrpSpPr>
              <a:grpSpLocks/>
            </p:cNvGrpSpPr>
            <p:nvPr/>
          </p:nvGrpSpPr>
          <p:grpSpPr bwMode="auto">
            <a:xfrm>
              <a:off x="25" y="820"/>
              <a:ext cx="5753" cy="638"/>
              <a:chOff x="25" y="781"/>
              <a:chExt cx="5753" cy="638"/>
            </a:xfrm>
          </p:grpSpPr>
          <p:sp>
            <p:nvSpPr>
              <p:cNvPr id="60434" name="_s1035"/>
              <p:cNvSpPr>
                <a:spLocks noChangeArrowheads="1"/>
              </p:cNvSpPr>
              <p:nvPr/>
            </p:nvSpPr>
            <p:spPr bwMode="auto">
              <a:xfrm>
                <a:off x="25" y="781"/>
                <a:ext cx="1422" cy="618"/>
              </a:xfrm>
              <a:prstGeom prst="roundRect">
                <a:avLst>
                  <a:gd name="adj" fmla="val 50000"/>
                </a:avLst>
              </a:prstGeom>
              <a:gradFill rotWithShape="1">
                <a:gsLst>
                  <a:gs pos="0">
                    <a:srgbClr val="FFFF00"/>
                  </a:gs>
                  <a:gs pos="50000">
                    <a:srgbClr val="FF9900"/>
                  </a:gs>
                  <a:gs pos="100000">
                    <a:srgbClr val="FFFF00"/>
                  </a:gs>
                </a:gsLst>
                <a:lin ang="2700000" scaled="1"/>
              </a:gradFill>
              <a:ln w="44450">
                <a:noFill/>
                <a:prstDash val="sysDot"/>
                <a:round/>
                <a:headEnd/>
                <a:tailEnd/>
              </a:ln>
            </p:spPr>
            <p:txBody>
              <a:bodyPr wrap="none" anchor="ctr"/>
              <a:lstStyle/>
              <a:p>
                <a:pPr algn="ctr" rtl="0">
                  <a:lnSpc>
                    <a:spcPct val="80000"/>
                  </a:lnSpc>
                  <a:buFontTx/>
                  <a:buNone/>
                </a:pPr>
                <a:r>
                  <a:rPr lang="en-US" b="1">
                    <a:solidFill>
                      <a:schemeClr val="tx1"/>
                    </a:solidFill>
                    <a:latin typeface="Arial" pitchFamily="34" charset="0"/>
                  </a:rPr>
                  <a:t>Prayer</a:t>
                </a:r>
              </a:p>
            </p:txBody>
          </p:sp>
          <p:sp>
            <p:nvSpPr>
              <p:cNvPr id="60435" name="_s1036"/>
              <p:cNvSpPr>
                <a:spLocks noChangeArrowheads="1"/>
              </p:cNvSpPr>
              <p:nvPr/>
            </p:nvSpPr>
            <p:spPr bwMode="auto">
              <a:xfrm>
                <a:off x="1477" y="781"/>
                <a:ext cx="1422" cy="618"/>
              </a:xfrm>
              <a:prstGeom prst="roundRect">
                <a:avLst>
                  <a:gd name="adj" fmla="val 50000"/>
                </a:avLst>
              </a:prstGeom>
              <a:gradFill rotWithShape="1">
                <a:gsLst>
                  <a:gs pos="0">
                    <a:srgbClr val="FFFF00"/>
                  </a:gs>
                  <a:gs pos="50000">
                    <a:srgbClr val="FF9900"/>
                  </a:gs>
                  <a:gs pos="100000">
                    <a:srgbClr val="FFFF00"/>
                  </a:gs>
                </a:gsLst>
                <a:lin ang="2700000" scaled="1"/>
              </a:gradFill>
              <a:ln w="44450">
                <a:noFill/>
                <a:prstDash val="sysDot"/>
                <a:round/>
                <a:headEnd/>
                <a:tailEnd/>
              </a:ln>
            </p:spPr>
            <p:txBody>
              <a:bodyPr wrap="none" anchor="ctr"/>
              <a:lstStyle/>
              <a:p>
                <a:pPr algn="ctr" rtl="0">
                  <a:lnSpc>
                    <a:spcPct val="80000"/>
                  </a:lnSpc>
                  <a:buFontTx/>
                  <a:buNone/>
                </a:pPr>
                <a:r>
                  <a:rPr lang="en-US" b="1">
                    <a:solidFill>
                      <a:schemeClr val="tx1"/>
                    </a:solidFill>
                    <a:latin typeface="Arial" pitchFamily="34" charset="0"/>
                  </a:rPr>
                  <a:t>Charity</a:t>
                </a:r>
              </a:p>
            </p:txBody>
          </p:sp>
          <p:sp>
            <p:nvSpPr>
              <p:cNvPr id="60436" name="_s1036"/>
              <p:cNvSpPr>
                <a:spLocks noChangeArrowheads="1"/>
              </p:cNvSpPr>
              <p:nvPr/>
            </p:nvSpPr>
            <p:spPr bwMode="auto">
              <a:xfrm>
                <a:off x="2928" y="788"/>
                <a:ext cx="1422" cy="618"/>
              </a:xfrm>
              <a:prstGeom prst="roundRect">
                <a:avLst>
                  <a:gd name="adj" fmla="val 50000"/>
                </a:avLst>
              </a:prstGeom>
              <a:gradFill rotWithShape="1">
                <a:gsLst>
                  <a:gs pos="0">
                    <a:srgbClr val="FFFF00"/>
                  </a:gs>
                  <a:gs pos="50000">
                    <a:srgbClr val="FF9900"/>
                  </a:gs>
                  <a:gs pos="100000">
                    <a:srgbClr val="FFFF00"/>
                  </a:gs>
                </a:gsLst>
                <a:lin ang="2700000" scaled="1"/>
              </a:gradFill>
              <a:ln w="44450">
                <a:noFill/>
                <a:prstDash val="sysDot"/>
                <a:round/>
                <a:headEnd/>
                <a:tailEnd/>
              </a:ln>
            </p:spPr>
            <p:txBody>
              <a:bodyPr wrap="none" anchor="ctr"/>
              <a:lstStyle/>
              <a:p>
                <a:pPr algn="ctr" rtl="0">
                  <a:lnSpc>
                    <a:spcPct val="80000"/>
                  </a:lnSpc>
                  <a:buFontTx/>
                  <a:buNone/>
                </a:pPr>
                <a:r>
                  <a:rPr lang="en-US" b="1">
                    <a:solidFill>
                      <a:schemeClr val="tx1"/>
                    </a:solidFill>
                    <a:latin typeface="Arial" pitchFamily="34" charset="0"/>
                  </a:rPr>
                  <a:t>Fasting</a:t>
                </a:r>
              </a:p>
            </p:txBody>
          </p:sp>
          <p:sp>
            <p:nvSpPr>
              <p:cNvPr id="60437" name="_s1036"/>
              <p:cNvSpPr>
                <a:spLocks noChangeArrowheads="1"/>
              </p:cNvSpPr>
              <p:nvPr/>
            </p:nvSpPr>
            <p:spPr bwMode="auto">
              <a:xfrm>
                <a:off x="4356" y="801"/>
                <a:ext cx="1422" cy="618"/>
              </a:xfrm>
              <a:prstGeom prst="roundRect">
                <a:avLst>
                  <a:gd name="adj" fmla="val 50000"/>
                </a:avLst>
              </a:prstGeom>
              <a:gradFill rotWithShape="1">
                <a:gsLst>
                  <a:gs pos="0">
                    <a:srgbClr val="FFFF00"/>
                  </a:gs>
                  <a:gs pos="50000">
                    <a:srgbClr val="FF9900"/>
                  </a:gs>
                  <a:gs pos="100000">
                    <a:srgbClr val="FFFF00"/>
                  </a:gs>
                </a:gsLst>
                <a:lin ang="2700000" scaled="1"/>
              </a:gradFill>
              <a:ln w="44450">
                <a:noFill/>
                <a:prstDash val="sysDot"/>
                <a:round/>
                <a:headEnd/>
                <a:tailEnd/>
              </a:ln>
            </p:spPr>
            <p:txBody>
              <a:bodyPr wrap="none" anchor="ctr"/>
              <a:lstStyle/>
              <a:p>
                <a:pPr algn="ctr" rtl="0">
                  <a:lnSpc>
                    <a:spcPct val="80000"/>
                  </a:lnSpc>
                  <a:buFontTx/>
                  <a:buNone/>
                </a:pPr>
                <a:r>
                  <a:rPr lang="en-US" b="1">
                    <a:solidFill>
                      <a:schemeClr val="tx1"/>
                    </a:solidFill>
                    <a:latin typeface="Arial" pitchFamily="34" charset="0"/>
                  </a:rPr>
                  <a:t>Hajj</a:t>
                </a:r>
              </a:p>
            </p:txBody>
          </p:sp>
        </p:grpSp>
        <p:sp>
          <p:nvSpPr>
            <p:cNvPr id="60428" name="Line 39"/>
            <p:cNvSpPr>
              <a:spLocks noChangeShapeType="1"/>
            </p:cNvSpPr>
            <p:nvPr/>
          </p:nvSpPr>
          <p:spPr bwMode="auto">
            <a:xfrm>
              <a:off x="2861" y="563"/>
              <a:ext cx="0" cy="168"/>
            </a:xfrm>
            <a:prstGeom prst="line">
              <a:avLst/>
            </a:prstGeom>
            <a:noFill/>
            <a:ln w="44450">
              <a:solidFill>
                <a:schemeClr val="tx2"/>
              </a:solidFill>
              <a:prstDash val="sysDot"/>
              <a:round/>
              <a:headEnd/>
              <a:tailEnd/>
            </a:ln>
          </p:spPr>
          <p:txBody>
            <a:bodyPr/>
            <a:lstStyle/>
            <a:p>
              <a:endParaRPr lang="ar-SA"/>
            </a:p>
          </p:txBody>
        </p:sp>
        <p:sp>
          <p:nvSpPr>
            <p:cNvPr id="60429" name="Line 40"/>
            <p:cNvSpPr>
              <a:spLocks noChangeShapeType="1"/>
            </p:cNvSpPr>
            <p:nvPr/>
          </p:nvSpPr>
          <p:spPr bwMode="auto">
            <a:xfrm>
              <a:off x="703" y="731"/>
              <a:ext cx="4403" cy="3"/>
            </a:xfrm>
            <a:prstGeom prst="line">
              <a:avLst/>
            </a:prstGeom>
            <a:noFill/>
            <a:ln w="44450">
              <a:solidFill>
                <a:schemeClr val="tx2"/>
              </a:solidFill>
              <a:prstDash val="sysDot"/>
              <a:round/>
              <a:headEnd/>
              <a:tailEnd/>
            </a:ln>
          </p:spPr>
          <p:txBody>
            <a:bodyPr/>
            <a:lstStyle/>
            <a:p>
              <a:endParaRPr lang="ar-SA"/>
            </a:p>
          </p:txBody>
        </p:sp>
        <p:sp>
          <p:nvSpPr>
            <p:cNvPr id="60430" name="Line 41"/>
            <p:cNvSpPr>
              <a:spLocks noChangeShapeType="1"/>
            </p:cNvSpPr>
            <p:nvPr/>
          </p:nvSpPr>
          <p:spPr bwMode="auto">
            <a:xfrm>
              <a:off x="727" y="755"/>
              <a:ext cx="0" cy="216"/>
            </a:xfrm>
            <a:prstGeom prst="line">
              <a:avLst/>
            </a:prstGeom>
            <a:noFill/>
            <a:ln w="44450">
              <a:solidFill>
                <a:schemeClr val="tx2"/>
              </a:solidFill>
              <a:prstDash val="sysDot"/>
              <a:round/>
              <a:headEnd/>
              <a:tailEnd type="triangle" w="med" len="med"/>
            </a:ln>
          </p:spPr>
          <p:txBody>
            <a:bodyPr/>
            <a:lstStyle/>
            <a:p>
              <a:endParaRPr lang="ar-SA"/>
            </a:p>
          </p:txBody>
        </p:sp>
        <p:sp>
          <p:nvSpPr>
            <p:cNvPr id="60431" name="Line 42"/>
            <p:cNvSpPr>
              <a:spLocks noChangeShapeType="1"/>
            </p:cNvSpPr>
            <p:nvPr/>
          </p:nvSpPr>
          <p:spPr bwMode="auto">
            <a:xfrm>
              <a:off x="3582" y="733"/>
              <a:ext cx="0" cy="216"/>
            </a:xfrm>
            <a:prstGeom prst="line">
              <a:avLst/>
            </a:prstGeom>
            <a:noFill/>
            <a:ln w="44450">
              <a:solidFill>
                <a:schemeClr val="tx2"/>
              </a:solidFill>
              <a:prstDash val="sysDot"/>
              <a:round/>
              <a:headEnd/>
              <a:tailEnd type="triangle" w="med" len="med"/>
            </a:ln>
          </p:spPr>
          <p:txBody>
            <a:bodyPr/>
            <a:lstStyle/>
            <a:p>
              <a:endParaRPr lang="ar-SA"/>
            </a:p>
          </p:txBody>
        </p:sp>
        <p:sp>
          <p:nvSpPr>
            <p:cNvPr id="60432" name="Line 43"/>
            <p:cNvSpPr>
              <a:spLocks noChangeShapeType="1"/>
            </p:cNvSpPr>
            <p:nvPr/>
          </p:nvSpPr>
          <p:spPr bwMode="auto">
            <a:xfrm>
              <a:off x="5082" y="757"/>
              <a:ext cx="0" cy="216"/>
            </a:xfrm>
            <a:prstGeom prst="line">
              <a:avLst/>
            </a:prstGeom>
            <a:noFill/>
            <a:ln w="44450">
              <a:solidFill>
                <a:schemeClr val="tx2"/>
              </a:solidFill>
              <a:prstDash val="sysDot"/>
              <a:round/>
              <a:headEnd/>
              <a:tailEnd type="triangle" w="med" len="med"/>
            </a:ln>
          </p:spPr>
          <p:txBody>
            <a:bodyPr/>
            <a:lstStyle/>
            <a:p>
              <a:endParaRPr lang="ar-SA"/>
            </a:p>
          </p:txBody>
        </p:sp>
        <p:sp>
          <p:nvSpPr>
            <p:cNvPr id="60433" name="Line 44"/>
            <p:cNvSpPr>
              <a:spLocks noChangeShapeType="1"/>
            </p:cNvSpPr>
            <p:nvPr/>
          </p:nvSpPr>
          <p:spPr bwMode="auto">
            <a:xfrm>
              <a:off x="2178" y="734"/>
              <a:ext cx="0" cy="216"/>
            </a:xfrm>
            <a:prstGeom prst="line">
              <a:avLst/>
            </a:prstGeom>
            <a:noFill/>
            <a:ln w="44450">
              <a:solidFill>
                <a:schemeClr val="tx2"/>
              </a:solidFill>
              <a:prstDash val="sysDot"/>
              <a:round/>
              <a:headEnd/>
              <a:tailEnd type="triangle" w="med" len="med"/>
            </a:ln>
          </p:spPr>
          <p:txBody>
            <a:bodyPr/>
            <a:lstStyle/>
            <a:p>
              <a:endParaRPr lang="ar-SA"/>
            </a:p>
          </p:txBody>
        </p:sp>
      </p:grpSp>
      <p:sp>
        <p:nvSpPr>
          <p:cNvPr id="358445" name="_s1030"/>
          <p:cNvSpPr>
            <a:spLocks noChangeArrowheads="1" noTextEdit="1"/>
          </p:cNvSpPr>
          <p:nvPr/>
        </p:nvSpPr>
        <p:spPr bwMode="auto">
          <a:xfrm>
            <a:off x="2259013" y="3333750"/>
            <a:ext cx="4233862" cy="2085975"/>
          </a:xfrm>
          <a:prstGeom prst="ellipse">
            <a:avLst/>
          </a:prstGeom>
          <a:noFill/>
          <a:ln w="76200" cap="rnd">
            <a:solidFill>
              <a:srgbClr val="00FF00"/>
            </a:solidFill>
            <a:prstDash val="sysDot"/>
            <a:round/>
            <a:headEnd/>
            <a:tailEnd/>
          </a:ln>
          <a:scene3d>
            <a:camera prst="legacyObliqueBottomRight"/>
            <a:lightRig rig="legacyFlat3" dir="b"/>
          </a:scene3d>
          <a:sp3d extrusionH="417500" prstMaterial="legacyMatte">
            <a:bevelT w="13500" h="13500" prst="angle"/>
            <a:bevelB w="13500" h="13500" prst="angle"/>
            <a:extrusionClr>
              <a:srgbClr val="00FF00"/>
            </a:extrusionClr>
          </a:sp3d>
        </p:spPr>
        <p:txBody>
          <a:bodyPr anchor="ctr">
            <a:flatTx/>
          </a:bodyPr>
          <a:lstStyle/>
          <a:p>
            <a:endParaRPr lang="ar-SA"/>
          </a:p>
        </p:txBody>
      </p:sp>
      <p:sp>
        <p:nvSpPr>
          <p:cNvPr id="46" name="عنصر نائب للتاريخ 45"/>
          <p:cNvSpPr>
            <a:spLocks noGrp="1"/>
          </p:cNvSpPr>
          <p:nvPr>
            <p:ph type="dt" sz="half" idx="10"/>
          </p:nvPr>
        </p:nvSpPr>
        <p:spPr/>
        <p:txBody>
          <a:bodyPr/>
          <a:lstStyle/>
          <a:p>
            <a:r>
              <a:rPr lang="ar-SA" smtClean="0"/>
              <a:t>E Johali</a:t>
            </a:r>
            <a:endParaRPr lang="en-US"/>
          </a:p>
        </p:txBody>
      </p:sp>
      <p:sp>
        <p:nvSpPr>
          <p:cNvPr id="47" name="عنصر نائب لرقم الشريحة 46"/>
          <p:cNvSpPr>
            <a:spLocks noGrp="1"/>
          </p:cNvSpPr>
          <p:nvPr>
            <p:ph type="sldNum" sz="quarter" idx="12"/>
          </p:nvPr>
        </p:nvSpPr>
        <p:spPr/>
        <p:txBody>
          <a:bodyPr/>
          <a:lstStyle/>
          <a:p>
            <a:fld id="{042AED99-7FB4-404E-8A97-64753DCE42EC}" type="slidenum">
              <a:rPr kumimoji="0" lang="en-US" smtClean="0"/>
              <a:pPr/>
              <a:t>43</a:t>
            </a:fld>
            <a:endParaRPr kumimoji="0" lang="en-US"/>
          </a:p>
        </p:txBody>
      </p:sp>
      <p:sp>
        <p:nvSpPr>
          <p:cNvPr id="48" name="عنصر نائب للتذييل 4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58404"/>
                                        </p:tgtEl>
                                        <p:attrNameLst>
                                          <p:attrName>style.visibility</p:attrName>
                                        </p:attrNameLst>
                                      </p:cBhvr>
                                      <p:to>
                                        <p:strVal val="visible"/>
                                      </p:to>
                                    </p:set>
                                    <p:anim calcmode="lin" valueType="num">
                                      <p:cBhvr>
                                        <p:cTn id="7" dur="500" decel="50000" fill="hold">
                                          <p:stCondLst>
                                            <p:cond delay="0"/>
                                          </p:stCondLst>
                                        </p:cTn>
                                        <p:tgtEl>
                                          <p:spTgt spid="35840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5840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58404"/>
                                        </p:tgtEl>
                                        <p:attrNameLst>
                                          <p:attrName>ppt_w</p:attrName>
                                        </p:attrNameLst>
                                      </p:cBhvr>
                                      <p:tavLst>
                                        <p:tav tm="0">
                                          <p:val>
                                            <p:strVal val="#ppt_w*.05"/>
                                          </p:val>
                                        </p:tav>
                                        <p:tav tm="100000">
                                          <p:val>
                                            <p:strVal val="#ppt_w"/>
                                          </p:val>
                                        </p:tav>
                                      </p:tavLst>
                                    </p:anim>
                                    <p:anim calcmode="lin" valueType="num">
                                      <p:cBhvr>
                                        <p:cTn id="10" dur="1000" fill="hold"/>
                                        <p:tgtEl>
                                          <p:spTgt spid="35840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5840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5840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5840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58404"/>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2" dur="1000" fill="hold"/>
                                        <p:tgtEl>
                                          <p:spTgt spid="8"/>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358402"/>
                                        </p:tgtEl>
                                        <p:attrNameLst>
                                          <p:attrName>style.visibility</p:attrName>
                                        </p:attrNameLst>
                                      </p:cBhvr>
                                      <p:to>
                                        <p:strVal val="visible"/>
                                      </p:to>
                                    </p:set>
                                    <p:anim calcmode="lin" valueType="num">
                                      <p:cBhvr>
                                        <p:cTn id="31" dur="500" decel="50000" fill="hold">
                                          <p:stCondLst>
                                            <p:cond delay="0"/>
                                          </p:stCondLst>
                                        </p:cTn>
                                        <p:tgtEl>
                                          <p:spTgt spid="358402"/>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58402"/>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58402"/>
                                        </p:tgtEl>
                                        <p:attrNameLst>
                                          <p:attrName>ppt_w</p:attrName>
                                        </p:attrNameLst>
                                      </p:cBhvr>
                                      <p:tavLst>
                                        <p:tav tm="0">
                                          <p:val>
                                            <p:strVal val="#ppt_w*.05"/>
                                          </p:val>
                                        </p:tav>
                                        <p:tav tm="100000">
                                          <p:val>
                                            <p:strVal val="#ppt_w"/>
                                          </p:val>
                                        </p:tav>
                                      </p:tavLst>
                                    </p:anim>
                                    <p:anim calcmode="lin" valueType="num">
                                      <p:cBhvr>
                                        <p:cTn id="34" dur="1000" fill="hold"/>
                                        <p:tgtEl>
                                          <p:spTgt spid="358402"/>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58402"/>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58402"/>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58402"/>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58402"/>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6" dur="1000" fill="hold"/>
                                        <p:tgtEl>
                                          <p:spTgt spid="6"/>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8" dur="1000" fill="hold"/>
                                        <p:tgtEl>
                                          <p:spTgt spid="5"/>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5"/>
                                        </p:tgtEl>
                                      </p:cBhvr>
                                    </p:animEffect>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358403"/>
                                        </p:tgtEl>
                                        <p:attrNameLst>
                                          <p:attrName>style.visibility</p:attrName>
                                        </p:attrNameLst>
                                      </p:cBhvr>
                                      <p:to>
                                        <p:strVal val="visible"/>
                                      </p:to>
                                    </p:set>
                                    <p:anim calcmode="lin" valueType="num">
                                      <p:cBhvr>
                                        <p:cTn id="67" dur="500" decel="50000" fill="hold">
                                          <p:stCondLst>
                                            <p:cond delay="0"/>
                                          </p:stCondLst>
                                        </p:cTn>
                                        <p:tgtEl>
                                          <p:spTgt spid="358403"/>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358403"/>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358403"/>
                                        </p:tgtEl>
                                        <p:attrNameLst>
                                          <p:attrName>ppt_w</p:attrName>
                                        </p:attrNameLst>
                                      </p:cBhvr>
                                      <p:tavLst>
                                        <p:tav tm="0">
                                          <p:val>
                                            <p:strVal val="#ppt_w*.05"/>
                                          </p:val>
                                        </p:tav>
                                        <p:tav tm="100000">
                                          <p:val>
                                            <p:strVal val="#ppt_w"/>
                                          </p:val>
                                        </p:tav>
                                      </p:tavLst>
                                    </p:anim>
                                    <p:anim calcmode="lin" valueType="num">
                                      <p:cBhvr>
                                        <p:cTn id="70" dur="1000" fill="hold"/>
                                        <p:tgtEl>
                                          <p:spTgt spid="358403"/>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358403"/>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358403"/>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358403"/>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358403"/>
                                        </p:tgtEl>
                                      </p:cBhvr>
                                    </p:animEffect>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nodeType="clickEffect">
                                  <p:stCondLst>
                                    <p:cond delay="0"/>
                                  </p:stCondLst>
                                  <p:childTnLst>
                                    <p:set>
                                      <p:cBhvr>
                                        <p:cTn id="78" dur="1" fill="hold">
                                          <p:stCondLst>
                                            <p:cond delay="0"/>
                                          </p:stCondLst>
                                        </p:cTn>
                                        <p:tgtEl>
                                          <p:spTgt spid="2"/>
                                        </p:tgtEl>
                                        <p:attrNameLst>
                                          <p:attrName>style.visibility</p:attrName>
                                        </p:attrNameLst>
                                      </p:cBhvr>
                                      <p:to>
                                        <p:strVal val="visible"/>
                                      </p:to>
                                    </p:set>
                                    <p:anim calcmode="lin" valueType="num">
                                      <p:cBhvr>
                                        <p:cTn id="79"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82" dur="1000" fill="hold"/>
                                        <p:tgtEl>
                                          <p:spTgt spid="2"/>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2"/>
                                        </p:tgtEl>
                                      </p:cBhvr>
                                    </p:animEffect>
                                  </p:childTnLst>
                                </p:cTn>
                              </p:par>
                              <p:par>
                                <p:cTn id="87" presetID="25" presetClass="entr" presetSubtype="0" fill="hold" grpId="0" nodeType="withEffect">
                                  <p:stCondLst>
                                    <p:cond delay="0"/>
                                  </p:stCondLst>
                                  <p:childTnLst>
                                    <p:set>
                                      <p:cBhvr>
                                        <p:cTn id="88" dur="1" fill="hold">
                                          <p:stCondLst>
                                            <p:cond delay="0"/>
                                          </p:stCondLst>
                                        </p:cTn>
                                        <p:tgtEl>
                                          <p:spTgt spid="358445"/>
                                        </p:tgtEl>
                                        <p:attrNameLst>
                                          <p:attrName>style.visibility</p:attrName>
                                        </p:attrNameLst>
                                      </p:cBhvr>
                                      <p:to>
                                        <p:strVal val="visible"/>
                                      </p:to>
                                    </p:set>
                                    <p:anim calcmode="lin" valueType="num">
                                      <p:cBhvr>
                                        <p:cTn id="89" dur="500" decel="50000" fill="hold">
                                          <p:stCondLst>
                                            <p:cond delay="0"/>
                                          </p:stCondLst>
                                        </p:cTn>
                                        <p:tgtEl>
                                          <p:spTgt spid="358445"/>
                                        </p:tgtEl>
                                        <p:attrNameLst>
                                          <p:attrName>style.rotation</p:attrName>
                                        </p:attrNameLst>
                                      </p:cBhvr>
                                      <p:tavLst>
                                        <p:tav tm="0">
                                          <p:val>
                                            <p:fltVal val="-90"/>
                                          </p:val>
                                        </p:tav>
                                        <p:tav tm="100000">
                                          <p:val>
                                            <p:fltVal val="0"/>
                                          </p:val>
                                        </p:tav>
                                      </p:tavLst>
                                    </p:anim>
                                    <p:anim calcmode="lin" valueType="num">
                                      <p:cBhvr>
                                        <p:cTn id="90" dur="500" decel="50000" fill="hold">
                                          <p:stCondLst>
                                            <p:cond delay="0"/>
                                          </p:stCondLst>
                                        </p:cTn>
                                        <p:tgtEl>
                                          <p:spTgt spid="358445"/>
                                        </p:tgtEl>
                                        <p:attrNameLst>
                                          <p:attrName>ppt_w</p:attrName>
                                        </p:attrNameLst>
                                      </p:cBhvr>
                                      <p:tavLst>
                                        <p:tav tm="0">
                                          <p:val>
                                            <p:strVal val="#ppt_w"/>
                                          </p:val>
                                        </p:tav>
                                        <p:tav tm="100000">
                                          <p:val>
                                            <p:strVal val="#ppt_w*.05"/>
                                          </p:val>
                                        </p:tav>
                                      </p:tavLst>
                                    </p:anim>
                                    <p:anim calcmode="lin" valueType="num">
                                      <p:cBhvr>
                                        <p:cTn id="91" dur="500" accel="50000" fill="hold">
                                          <p:stCondLst>
                                            <p:cond delay="500"/>
                                          </p:stCondLst>
                                        </p:cTn>
                                        <p:tgtEl>
                                          <p:spTgt spid="358445"/>
                                        </p:tgtEl>
                                        <p:attrNameLst>
                                          <p:attrName>ppt_w</p:attrName>
                                        </p:attrNameLst>
                                      </p:cBhvr>
                                      <p:tavLst>
                                        <p:tav tm="0">
                                          <p:val>
                                            <p:strVal val="#ppt_w*.05"/>
                                          </p:val>
                                        </p:tav>
                                        <p:tav tm="100000">
                                          <p:val>
                                            <p:strVal val="#ppt_w"/>
                                          </p:val>
                                        </p:tav>
                                      </p:tavLst>
                                    </p:anim>
                                    <p:anim calcmode="lin" valueType="num">
                                      <p:cBhvr>
                                        <p:cTn id="92" dur="1000" fill="hold"/>
                                        <p:tgtEl>
                                          <p:spTgt spid="358445"/>
                                        </p:tgtEl>
                                        <p:attrNameLst>
                                          <p:attrName>ppt_h</p:attrName>
                                        </p:attrNameLst>
                                      </p:cBhvr>
                                      <p:tavLst>
                                        <p:tav tm="0">
                                          <p:val>
                                            <p:strVal val="#ppt_h"/>
                                          </p:val>
                                        </p:tav>
                                        <p:tav tm="100000">
                                          <p:val>
                                            <p:strVal val="#ppt_h"/>
                                          </p:val>
                                        </p:tav>
                                      </p:tavLst>
                                    </p:anim>
                                    <p:anim calcmode="lin" valueType="num">
                                      <p:cBhvr>
                                        <p:cTn id="93" dur="500" decel="50000" fill="hold">
                                          <p:stCondLst>
                                            <p:cond delay="0"/>
                                          </p:stCondLst>
                                        </p:cTn>
                                        <p:tgtEl>
                                          <p:spTgt spid="358445"/>
                                        </p:tgtEl>
                                        <p:attrNameLst>
                                          <p:attrName>ppt_x</p:attrName>
                                        </p:attrNameLst>
                                      </p:cBhvr>
                                      <p:tavLst>
                                        <p:tav tm="0">
                                          <p:val>
                                            <p:strVal val="#ppt_x+.4"/>
                                          </p:val>
                                        </p:tav>
                                        <p:tav tm="100000">
                                          <p:val>
                                            <p:strVal val="#ppt_x"/>
                                          </p:val>
                                        </p:tav>
                                      </p:tavLst>
                                    </p:anim>
                                    <p:anim calcmode="lin" valueType="num">
                                      <p:cBhvr>
                                        <p:cTn id="94" dur="500" decel="50000" fill="hold">
                                          <p:stCondLst>
                                            <p:cond delay="0"/>
                                          </p:stCondLst>
                                        </p:cTn>
                                        <p:tgtEl>
                                          <p:spTgt spid="358445"/>
                                        </p:tgtEl>
                                        <p:attrNameLst>
                                          <p:attrName>ppt_y</p:attrName>
                                        </p:attrNameLst>
                                      </p:cBhvr>
                                      <p:tavLst>
                                        <p:tav tm="0">
                                          <p:val>
                                            <p:strVal val="#ppt_y-.2"/>
                                          </p:val>
                                        </p:tav>
                                        <p:tav tm="100000">
                                          <p:val>
                                            <p:strVal val="#ppt_y+.1"/>
                                          </p:val>
                                        </p:tav>
                                      </p:tavLst>
                                    </p:anim>
                                    <p:anim calcmode="lin" valueType="num">
                                      <p:cBhvr>
                                        <p:cTn id="95" dur="500" accel="50000" fill="hold">
                                          <p:stCondLst>
                                            <p:cond delay="500"/>
                                          </p:stCondLst>
                                        </p:cTn>
                                        <p:tgtEl>
                                          <p:spTgt spid="358445"/>
                                        </p:tgtEl>
                                        <p:attrNameLst>
                                          <p:attrName>ppt_y</p:attrName>
                                        </p:attrNameLst>
                                      </p:cBhvr>
                                      <p:tavLst>
                                        <p:tav tm="0">
                                          <p:val>
                                            <p:strVal val="#ppt_y+.1"/>
                                          </p:val>
                                        </p:tav>
                                        <p:tav tm="100000">
                                          <p:val>
                                            <p:strVal val="#ppt_y"/>
                                          </p:val>
                                        </p:tav>
                                      </p:tavLst>
                                    </p:anim>
                                    <p:animEffect transition="in" filter="fade">
                                      <p:cBhvr>
                                        <p:cTn id="96" dur="1000" decel="50000">
                                          <p:stCondLst>
                                            <p:cond delay="0"/>
                                          </p:stCondLst>
                                        </p:cTn>
                                        <p:tgtEl>
                                          <p:spTgt spid="358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2" grpId="0" animBg="1"/>
      <p:bldP spid="358403" grpId="0" animBg="1"/>
      <p:bldP spid="358404" grpId="0" animBg="1"/>
      <p:bldP spid="35844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وان 1"/>
          <p:cNvSpPr>
            <a:spLocks noGrp="1"/>
          </p:cNvSpPr>
          <p:nvPr>
            <p:ph type="title"/>
          </p:nvPr>
        </p:nvSpPr>
        <p:spPr>
          <a:xfrm>
            <a:off x="642910" y="857232"/>
            <a:ext cx="8137525" cy="4082747"/>
          </a:xfrm>
          <a:blipFill dpi="0" rotWithShape="1">
            <a:blip r:embed="rId3" cstate="print"/>
            <a:srcRect/>
            <a:tile tx="0" ty="0" sx="100000" sy="100000" flip="none" algn="tl"/>
          </a:blipFill>
        </p:spPr>
        <p:txBody>
          <a:bodyPr>
            <a:normAutofit fontScale="90000"/>
          </a:bodyPr>
          <a:lstStyle/>
          <a:p>
            <a:pPr algn="ctr"/>
            <a:r>
              <a:rPr lang="en-US" dirty="0" smtClean="0">
                <a:solidFill>
                  <a:schemeClr val="bg1"/>
                </a:solidFill>
              </a:rPr>
              <a:t/>
            </a:r>
            <a:br>
              <a:rPr lang="en-US" dirty="0" smtClean="0">
                <a:solidFill>
                  <a:schemeClr val="bg1"/>
                </a:solidFill>
              </a:rPr>
            </a:br>
            <a:r>
              <a:rPr lang="en-US" sz="5300" dirty="0" smtClean="0">
                <a:solidFill>
                  <a:schemeClr val="bg1"/>
                </a:solidFill>
              </a:rPr>
              <a:t>Health Behavior Change</a:t>
            </a:r>
            <a:r>
              <a:rPr lang="en-US" dirty="0" smtClean="0">
                <a:solidFill>
                  <a:schemeClr val="bg1"/>
                </a:solidFill>
              </a:rPr>
              <a:t/>
            </a:r>
            <a:br>
              <a:rPr lang="en-US" dirty="0" smtClean="0">
                <a:solidFill>
                  <a:schemeClr val="bg1"/>
                </a:solidFill>
              </a:rPr>
            </a:br>
            <a:r>
              <a:rPr lang="ar-SA" sz="2200" dirty="0" smtClean="0">
                <a:solidFill>
                  <a:schemeClr val="bg1"/>
                </a:solidFill>
              </a:rPr>
              <a:t/>
            </a:r>
            <a:br>
              <a:rPr lang="ar-SA" sz="2200" dirty="0" smtClean="0">
                <a:solidFill>
                  <a:schemeClr val="bg1"/>
                </a:solidFill>
              </a:rPr>
            </a:br>
            <a:r>
              <a:rPr lang="en-US" dirty="0" smtClean="0">
                <a:solidFill>
                  <a:schemeClr val="bg1"/>
                </a:solidFill>
              </a:rPr>
              <a:t/>
            </a:r>
            <a:br>
              <a:rPr lang="en-US" dirty="0" smtClean="0">
                <a:solidFill>
                  <a:schemeClr val="bg1"/>
                </a:solidFill>
              </a:rPr>
            </a:br>
            <a:r>
              <a:rPr lang="en-US" sz="2700" dirty="0" err="1" smtClean="0">
                <a:solidFill>
                  <a:schemeClr val="bg1"/>
                </a:solidFill>
                <a:latin typeface="Arial Black" pitchFamily="34" charset="0"/>
              </a:rPr>
              <a:t>Johali</a:t>
            </a:r>
            <a:r>
              <a:rPr lang="en-US" sz="2700" dirty="0" smtClean="0">
                <a:solidFill>
                  <a:schemeClr val="bg1"/>
                </a:solidFill>
                <a:latin typeface="Arial Black" pitchFamily="34" charset="0"/>
              </a:rPr>
              <a:t> Argument</a:t>
            </a:r>
            <a:r>
              <a:rPr lang="en-US" sz="2000" b="1" dirty="0" smtClean="0">
                <a:solidFill>
                  <a:schemeClr val="bg1"/>
                </a:solidFill>
              </a:rPr>
              <a:t/>
            </a:r>
            <a:br>
              <a:rPr lang="en-US" sz="2000" b="1" dirty="0" smtClean="0">
                <a:solidFill>
                  <a:schemeClr val="bg1"/>
                </a:solidFill>
              </a:rPr>
            </a:br>
            <a:r>
              <a:rPr lang="en-US" sz="2700" b="1" i="1" dirty="0" smtClean="0">
                <a:solidFill>
                  <a:srgbClr val="FFFF00"/>
                </a:solidFill>
              </a:rPr>
              <a:t>Do You Want To Change Your Behavior </a:t>
            </a:r>
            <a:r>
              <a:rPr lang="en-US" sz="4400" b="1" i="1" dirty="0" smtClean="0">
                <a:solidFill>
                  <a:srgbClr val="FFFF00"/>
                </a:solidFill>
              </a:rPr>
              <a:t>?!! </a:t>
            </a:r>
            <a:r>
              <a:rPr lang="en-US" sz="2700" b="1" i="1" dirty="0" smtClean="0">
                <a:solidFill>
                  <a:srgbClr val="FFFF00"/>
                </a:solidFill>
              </a:rPr>
              <a:t>  </a:t>
            </a:r>
            <a:r>
              <a:rPr lang="en-US" b="1" dirty="0" smtClean="0">
                <a:solidFill>
                  <a:schemeClr val="bg1"/>
                </a:solidFill>
              </a:rPr>
              <a:t/>
            </a:r>
            <a:br>
              <a:rPr lang="en-US" b="1" dirty="0" smtClean="0">
                <a:solidFill>
                  <a:schemeClr val="bg1"/>
                </a:solidFill>
              </a:rPr>
            </a:br>
            <a:r>
              <a:rPr lang="en-US" sz="2000" b="1" i="1" dirty="0" smtClean="0">
                <a:solidFill>
                  <a:schemeClr val="bg1"/>
                </a:solidFill>
              </a:rPr>
              <a:t>Motivate ; Promote; Help &amp; Facilitate to Assure Quality Change</a:t>
            </a:r>
            <a:r>
              <a:rPr lang="en-US" dirty="0" smtClean="0">
                <a:solidFill>
                  <a:schemeClr val="bg1"/>
                </a:solidFill>
              </a:rPr>
              <a:t/>
            </a:r>
            <a:br>
              <a:rPr lang="en-US" dirty="0" smtClean="0">
                <a:solidFill>
                  <a:schemeClr val="bg1"/>
                </a:solidFill>
              </a:rPr>
            </a:br>
            <a:endParaRPr lang="ar-SA" dirty="0" smtClean="0">
              <a:solidFill>
                <a:schemeClr val="bg1"/>
              </a:solidFill>
            </a:endParaRPr>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4" name="عنصر نائب لرقم الشريحة 3"/>
          <p:cNvSpPr>
            <a:spLocks noGrp="1"/>
          </p:cNvSpPr>
          <p:nvPr>
            <p:ph type="sldNum" sz="quarter" idx="12"/>
          </p:nvPr>
        </p:nvSpPr>
        <p:spPr/>
        <p:txBody>
          <a:bodyPr/>
          <a:lstStyle/>
          <a:p>
            <a:fld id="{042AED99-7FB4-404E-8A97-64753DCE42EC}" type="slidenum">
              <a:rPr kumimoji="0" lang="en-US" smtClean="0"/>
              <a:pPr/>
              <a:t>44</a:t>
            </a:fld>
            <a:endParaRPr kumimoji="0" lang="en-US"/>
          </a:p>
        </p:txBody>
      </p:sp>
      <p:sp>
        <p:nvSpPr>
          <p:cNvPr id="5" name="عنصر نائب للتذييل 4"/>
          <p:cNvSpPr>
            <a:spLocks noGrp="1"/>
          </p:cNvSpPr>
          <p:nvPr>
            <p:ph type="ftr" sz="quarter" idx="11"/>
          </p:nvPr>
        </p:nvSpPr>
        <p:spPr/>
        <p:txBody>
          <a:bodyPr/>
          <a:lstStyle/>
          <a:p>
            <a:r>
              <a:rPr kumimoji="0" lang="en-US" smtClean="0"/>
              <a:t>CMED 303 - CNHB 2014</a:t>
            </a:r>
            <a:endParaRPr kumimoji="0" lang="en-US"/>
          </a:p>
        </p:txBody>
      </p:sp>
      <p:sp>
        <p:nvSpPr>
          <p:cNvPr id="6" name="مستطيل 5"/>
          <p:cNvSpPr/>
          <p:nvPr/>
        </p:nvSpPr>
        <p:spPr>
          <a:xfrm>
            <a:off x="928662" y="5286388"/>
            <a:ext cx="7643866" cy="369332"/>
          </a:xfrm>
          <a:prstGeom prst="rect">
            <a:avLst/>
          </a:prstGeom>
        </p:spPr>
        <p:txBody>
          <a:bodyPr wrap="square">
            <a:spAutoFit/>
          </a:bodyPr>
          <a:lstStyle/>
          <a:p>
            <a:pPr algn="ctr"/>
            <a:r>
              <a:rPr lang="en-US" dirty="0" smtClean="0"/>
              <a:t>Give Answer &amp; Decide the Next Step to Healthy Behaviors </a:t>
            </a:r>
            <a:endParaRPr lang="ar-SA"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وان 1"/>
          <p:cNvSpPr>
            <a:spLocks noGrp="1"/>
          </p:cNvSpPr>
          <p:nvPr>
            <p:ph type="title"/>
          </p:nvPr>
        </p:nvSpPr>
        <p:spPr>
          <a:xfrm>
            <a:off x="1187624" y="476672"/>
            <a:ext cx="7200900" cy="503238"/>
          </a:xfrm>
          <a:blipFill dpi="0" rotWithShape="1">
            <a:blip r:embed="rId2" cstate="print"/>
            <a:srcRect/>
            <a:tile tx="0" ty="0" sx="100000" sy="100000" flip="none" algn="tl"/>
          </a:blipFill>
        </p:spPr>
        <p:txBody>
          <a:bodyPr/>
          <a:lstStyle/>
          <a:p>
            <a:pPr algn="ctr"/>
            <a:r>
              <a:rPr lang="en-US" sz="2400" dirty="0" smtClean="0">
                <a:solidFill>
                  <a:schemeClr val="bg1"/>
                </a:solidFill>
              </a:rPr>
              <a:t>Promoting Behavioral Change </a:t>
            </a:r>
            <a:endParaRPr lang="ar-SA" sz="2400" dirty="0" smtClean="0">
              <a:solidFill>
                <a:schemeClr val="bg1"/>
              </a:solidFill>
            </a:endParaRPr>
          </a:p>
        </p:txBody>
      </p:sp>
      <p:sp>
        <p:nvSpPr>
          <p:cNvPr id="35843" name="عنصر نائب للمحتوى 2"/>
          <p:cNvSpPr>
            <a:spLocks noGrp="1"/>
          </p:cNvSpPr>
          <p:nvPr>
            <p:ph idx="1"/>
          </p:nvPr>
        </p:nvSpPr>
        <p:spPr>
          <a:xfrm>
            <a:off x="539552" y="1339628"/>
            <a:ext cx="8208963" cy="4589702"/>
          </a:xfrm>
        </p:spPr>
        <p:style>
          <a:lnRef idx="2">
            <a:schemeClr val="accent2"/>
          </a:lnRef>
          <a:fillRef idx="1">
            <a:schemeClr val="lt1"/>
          </a:fillRef>
          <a:effectRef idx="0">
            <a:schemeClr val="accent2"/>
          </a:effectRef>
          <a:fontRef idx="minor">
            <a:schemeClr val="dk1"/>
          </a:fontRef>
        </p:style>
        <p:txBody>
          <a:bodyPr>
            <a:normAutofit/>
          </a:bodyPr>
          <a:lstStyle/>
          <a:p>
            <a:pPr algn="ctr" rtl="0"/>
            <a:r>
              <a:rPr lang="en-US" sz="2400" dirty="0" smtClean="0"/>
              <a:t>Let us tart watch this\these Health Behavior Change</a:t>
            </a:r>
            <a:endParaRPr lang="en-US" sz="2400" dirty="0" smtClean="0">
              <a:hlinkClick r:id="rId3"/>
            </a:endParaRPr>
          </a:p>
          <a:p>
            <a:pPr algn="ctr" rtl="0"/>
            <a:r>
              <a:rPr lang="en-US" sz="2400" dirty="0" smtClean="0">
                <a:hlinkClick r:id="rId3"/>
              </a:rPr>
              <a:t>http://www.slideworld.org/slideshow.aspx/Health-Behavior-Change-ppt-5058</a:t>
            </a:r>
            <a:r>
              <a:rPr lang="en-US" sz="2400" dirty="0" smtClean="0"/>
              <a:t> </a:t>
            </a:r>
          </a:p>
          <a:p>
            <a:pPr algn="ctr" rtl="0"/>
            <a:r>
              <a:rPr lang="en-US" sz="2400" dirty="0" smtClean="0"/>
              <a:t>Slide 49 </a:t>
            </a:r>
          </a:p>
          <a:p>
            <a:pPr algn="ctr" rtl="0"/>
            <a:r>
              <a:rPr lang="en-US" sz="2400" dirty="0" smtClean="0"/>
              <a:t>Action Process Approach </a:t>
            </a:r>
            <a:r>
              <a:rPr lang="en-US" sz="2400" b="1" dirty="0" smtClean="0"/>
              <a:t>(PIAR) </a:t>
            </a:r>
          </a:p>
          <a:p>
            <a:pPr algn="ctr" rtl="0"/>
            <a:r>
              <a:rPr lang="en-US" sz="2400" dirty="0" smtClean="0"/>
              <a:t>Pre-intentional - Intentional - </a:t>
            </a:r>
            <a:r>
              <a:rPr lang="en-US" sz="2400" dirty="0" err="1" smtClean="0"/>
              <a:t>Actional</a:t>
            </a:r>
            <a:r>
              <a:rPr lang="en-US" sz="2400" dirty="0" smtClean="0"/>
              <a:t>  Risk &amp; Resource Communication</a:t>
            </a:r>
          </a:p>
          <a:p>
            <a:pPr algn="ctr" rtl="0"/>
            <a:r>
              <a:rPr lang="en-US" sz="2400" dirty="0" smtClean="0"/>
              <a:t>Plus </a:t>
            </a:r>
          </a:p>
          <a:p>
            <a:pPr algn="ctr" rtl="0"/>
            <a:r>
              <a:rPr lang="en-US" sz="2400" dirty="0" smtClean="0"/>
              <a:t>Matching – Mismatching</a:t>
            </a:r>
          </a:p>
          <a:p>
            <a:pPr algn="ctr" rtl="0"/>
            <a:r>
              <a:rPr lang="en-US" sz="2400" dirty="0" smtClean="0"/>
              <a:t>(You Have To read)  </a:t>
            </a:r>
            <a:endParaRPr lang="ar-SA" sz="2400" dirty="0" smtClean="0"/>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45</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611560" y="44624"/>
            <a:ext cx="7992888" cy="7817525"/>
          </a:xfrm>
          <a:prstGeom prst="rect">
            <a:avLst/>
          </a:prstGeom>
        </p:spPr>
        <p:txBody>
          <a:bodyPr wrap="square">
            <a:spAutoFit/>
          </a:bodyPr>
          <a:lstStyle/>
          <a:p>
            <a:pPr algn="just">
              <a:defRPr/>
            </a:pPr>
            <a:r>
              <a:rPr lang="en-US" sz="1400" dirty="0" smtClean="0">
                <a:latin typeface="Times New Roman" pitchFamily="18" charset="0"/>
                <a:cs typeface="Times New Roman" pitchFamily="18" charset="0"/>
              </a:rPr>
              <a:t>Psychologists developed the </a:t>
            </a:r>
            <a:r>
              <a:rPr lang="en-US" sz="1400" b="1" dirty="0" smtClean="0">
                <a:latin typeface="Times New Roman" pitchFamily="18" charset="0"/>
                <a:cs typeface="Times New Roman" pitchFamily="18" charset="0"/>
              </a:rPr>
              <a:t>Stages of Change Theory (SCT) </a:t>
            </a:r>
            <a:r>
              <a:rPr lang="en-US" sz="1400" dirty="0" smtClean="0">
                <a:latin typeface="Times New Roman" pitchFamily="18" charset="0"/>
                <a:cs typeface="Times New Roman" pitchFamily="18" charset="0"/>
              </a:rPr>
              <a:t>in </a:t>
            </a:r>
            <a:r>
              <a:rPr lang="en-US" sz="1400" b="1" dirty="0" smtClean="0">
                <a:latin typeface="Times New Roman" pitchFamily="18" charset="0"/>
                <a:cs typeface="Times New Roman" pitchFamily="18" charset="0"/>
              </a:rPr>
              <a:t>1982</a:t>
            </a:r>
            <a:r>
              <a:rPr lang="en-US" sz="1400" dirty="0" smtClean="0">
                <a:latin typeface="Times New Roman" pitchFamily="18" charset="0"/>
                <a:cs typeface="Times New Roman" pitchFamily="18" charset="0"/>
              </a:rPr>
              <a:t> to </a:t>
            </a:r>
            <a:r>
              <a:rPr lang="en-US" sz="1400" b="1" dirty="0" smtClean="0">
                <a:latin typeface="Times New Roman" pitchFamily="18" charset="0"/>
                <a:cs typeface="Times New Roman" pitchFamily="18" charset="0"/>
              </a:rPr>
              <a:t>compare smokers in therapy and self-changers along a behavior change continuum. The rationale </a:t>
            </a:r>
            <a:r>
              <a:rPr lang="en-US" sz="1400" dirty="0" smtClean="0">
                <a:latin typeface="Times New Roman" pitchFamily="18" charset="0"/>
                <a:cs typeface="Times New Roman" pitchFamily="18" charset="0"/>
              </a:rPr>
              <a:t>behind "staging" people, as such, was </a:t>
            </a:r>
            <a:r>
              <a:rPr lang="en-US" sz="1400" b="1" i="1" dirty="0" smtClean="0">
                <a:latin typeface="Times New Roman" pitchFamily="18" charset="0"/>
                <a:cs typeface="Times New Roman" pitchFamily="18" charset="0"/>
              </a:rPr>
              <a:t>to tailor therapy to a person's needs at his/her particular point in the change process</a:t>
            </a:r>
            <a:r>
              <a:rPr lang="en-US" sz="1400" b="1" dirty="0" smtClean="0">
                <a:latin typeface="Times New Roman" pitchFamily="18" charset="0"/>
                <a:cs typeface="Times New Roman" pitchFamily="18" charset="0"/>
              </a:rPr>
              <a:t>.</a:t>
            </a:r>
            <a:r>
              <a:rPr lang="en-US" sz="1400" dirty="0" smtClean="0">
                <a:latin typeface="Times New Roman" pitchFamily="18" charset="0"/>
                <a:cs typeface="Times New Roman" pitchFamily="18" charset="0"/>
              </a:rPr>
              <a:t> As a result, the four original components of the Stages of Change Theory (</a:t>
            </a:r>
            <a:r>
              <a:rPr lang="en-US" sz="1400" b="1" dirty="0" smtClean="0">
                <a:latin typeface="Times New Roman" pitchFamily="18" charset="0"/>
                <a:cs typeface="Times New Roman" pitchFamily="18" charset="0"/>
              </a:rPr>
              <a:t>Pre-contemplation, Contemplation, Action, and Maintenance) </a:t>
            </a:r>
            <a:r>
              <a:rPr lang="en-US" sz="1400" dirty="0" smtClean="0">
                <a:latin typeface="Times New Roman" pitchFamily="18" charset="0"/>
                <a:cs typeface="Times New Roman" pitchFamily="18" charset="0"/>
              </a:rPr>
              <a:t>were identified and  resented as a </a:t>
            </a:r>
            <a:r>
              <a:rPr lang="en-US" sz="1400" b="1" dirty="0" smtClean="0">
                <a:latin typeface="Times New Roman" pitchFamily="18" charset="0"/>
                <a:cs typeface="Times New Roman" pitchFamily="18" charset="0"/>
              </a:rPr>
              <a:t>linear process of change</a:t>
            </a:r>
            <a:r>
              <a:rPr lang="en-US" sz="1400" dirty="0" smtClean="0">
                <a:latin typeface="Times New Roman" pitchFamily="18" charset="0"/>
                <a:cs typeface="Times New Roman" pitchFamily="18" charset="0"/>
              </a:rPr>
              <a:t>. Since then, a fifth stage (</a:t>
            </a:r>
            <a:r>
              <a:rPr lang="en-US" sz="1400" b="1" dirty="0" smtClean="0">
                <a:latin typeface="Times New Roman" pitchFamily="18" charset="0"/>
                <a:cs typeface="Times New Roman" pitchFamily="18" charset="0"/>
              </a:rPr>
              <a:t>preparation for action</a:t>
            </a:r>
            <a:r>
              <a:rPr lang="en-US" sz="1400" dirty="0" smtClean="0">
                <a:latin typeface="Times New Roman" pitchFamily="18" charset="0"/>
                <a:cs typeface="Times New Roman" pitchFamily="18" charset="0"/>
              </a:rPr>
              <a:t>) has been incorporated into the theory, as well as </a:t>
            </a:r>
            <a:r>
              <a:rPr lang="en-US" sz="1400" b="1" dirty="0" smtClean="0">
                <a:latin typeface="Times New Roman" pitchFamily="18" charset="0"/>
                <a:cs typeface="Times New Roman" pitchFamily="18" charset="0"/>
              </a:rPr>
              <a:t>ten processes </a:t>
            </a:r>
            <a:r>
              <a:rPr lang="en-US" sz="1400" dirty="0" smtClean="0">
                <a:latin typeface="Times New Roman" pitchFamily="18" charset="0"/>
                <a:cs typeface="Times New Roman" pitchFamily="18" charset="0"/>
              </a:rPr>
              <a:t>that </a:t>
            </a:r>
            <a:r>
              <a:rPr lang="en-US" sz="1400" i="1" dirty="0" smtClean="0">
                <a:latin typeface="Times New Roman" pitchFamily="18" charset="0"/>
                <a:cs typeface="Times New Roman" pitchFamily="18" charset="0"/>
              </a:rPr>
              <a:t>help predict and motivate individual movement across stages.</a:t>
            </a:r>
            <a:r>
              <a:rPr lang="en-US" sz="1400" dirty="0" smtClean="0">
                <a:latin typeface="Times New Roman" pitchFamily="18" charset="0"/>
                <a:cs typeface="Times New Roman" pitchFamily="18" charset="0"/>
              </a:rPr>
              <a:t> In addition, the stages are </a:t>
            </a:r>
            <a:r>
              <a:rPr lang="en-US" sz="1400" b="1" dirty="0" smtClean="0">
                <a:latin typeface="Times New Roman" pitchFamily="18" charset="0"/>
                <a:cs typeface="Times New Roman" pitchFamily="18" charset="0"/>
              </a:rPr>
              <a:t>no longer considered to be linear</a:t>
            </a:r>
            <a:r>
              <a:rPr lang="en-US" sz="1400" dirty="0" smtClean="0">
                <a:latin typeface="Times New Roman" pitchFamily="18" charset="0"/>
                <a:cs typeface="Times New Roman" pitchFamily="18" charset="0"/>
              </a:rPr>
              <a:t>; rather, they are components of a </a:t>
            </a:r>
            <a:r>
              <a:rPr lang="en-US" sz="1400" b="1" dirty="0" smtClean="0">
                <a:latin typeface="Times New Roman" pitchFamily="18" charset="0"/>
                <a:cs typeface="Times New Roman" pitchFamily="18" charset="0"/>
              </a:rPr>
              <a:t>cyclical process </a:t>
            </a:r>
            <a:r>
              <a:rPr lang="en-US" sz="1400" dirty="0" smtClean="0">
                <a:latin typeface="Times New Roman" pitchFamily="18" charset="0"/>
                <a:cs typeface="Times New Roman" pitchFamily="18" charset="0"/>
              </a:rPr>
              <a:t>that varies for each individual. </a:t>
            </a:r>
            <a:r>
              <a:rPr lang="en-US" sz="1400" b="1" dirty="0" smtClean="0">
                <a:latin typeface="Times New Roman" pitchFamily="18" charset="0"/>
                <a:cs typeface="Times New Roman" pitchFamily="18" charset="0"/>
              </a:rPr>
              <a:t>The stages and processes</a:t>
            </a:r>
            <a:r>
              <a:rPr lang="en-US" sz="1400" dirty="0" smtClean="0">
                <a:latin typeface="Times New Roman" pitchFamily="18" charset="0"/>
                <a:cs typeface="Times New Roman" pitchFamily="18" charset="0"/>
              </a:rPr>
              <a:t>, as described by </a:t>
            </a:r>
            <a:r>
              <a:rPr lang="en-US" sz="1400" dirty="0" err="1" smtClean="0">
                <a:latin typeface="Times New Roman" pitchFamily="18" charset="0"/>
                <a:cs typeface="Times New Roman" pitchFamily="18" charset="0"/>
              </a:rPr>
              <a:t>Prochaska</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DiClemente</a:t>
            </a:r>
            <a:r>
              <a:rPr lang="en-US" sz="1400" dirty="0" smtClean="0">
                <a:latin typeface="Times New Roman" pitchFamily="18" charset="0"/>
                <a:cs typeface="Times New Roman" pitchFamily="18" charset="0"/>
              </a:rPr>
              <a:t> and Norcross (1992), are listed below. </a:t>
            </a:r>
          </a:p>
          <a:p>
            <a:pPr marL="342900" indent="-342900" algn="just">
              <a:buAutoNum type="arabicParenR"/>
              <a:defRPr/>
            </a:pPr>
            <a:r>
              <a:rPr lang="en-US" sz="1600" b="1" dirty="0" smtClean="0">
                <a:latin typeface="Times New Roman" pitchFamily="18" charset="0"/>
                <a:cs typeface="Times New Roman" pitchFamily="18" charset="0"/>
              </a:rPr>
              <a:t>Pre-Contemplation: </a:t>
            </a:r>
            <a:r>
              <a:rPr lang="en-US" sz="1600" dirty="0" smtClean="0">
                <a:latin typeface="Times New Roman" pitchFamily="18" charset="0"/>
                <a:cs typeface="Times New Roman" pitchFamily="18" charset="0"/>
              </a:rPr>
              <a:t>Individual has the problem (whether he/she recognizes it or not) and has no intention of changing. With PC </a:t>
            </a:r>
            <a:r>
              <a:rPr lang="en-US" sz="1600" b="1" dirty="0" smtClean="0">
                <a:latin typeface="Times New Roman" pitchFamily="18" charset="0"/>
                <a:cs typeface="Times New Roman" pitchFamily="18" charset="0"/>
              </a:rPr>
              <a:t>Processes:  </a:t>
            </a:r>
            <a:r>
              <a:rPr lang="en-US" sz="1600" dirty="0" smtClean="0">
                <a:latin typeface="Times New Roman" pitchFamily="18" charset="0"/>
                <a:cs typeface="Times New Roman" pitchFamily="18" charset="0"/>
              </a:rPr>
              <a:t>1.</a:t>
            </a:r>
            <a:r>
              <a:rPr lang="en-US" sz="1600" b="1" dirty="0" smtClean="0">
                <a:latin typeface="Times New Roman" pitchFamily="18" charset="0"/>
                <a:cs typeface="Times New Roman" pitchFamily="18" charset="0"/>
              </a:rPr>
              <a:t> C</a:t>
            </a:r>
            <a:r>
              <a:rPr lang="en-US" sz="1600" dirty="0" smtClean="0">
                <a:latin typeface="Times New Roman" pitchFamily="18" charset="0"/>
                <a:cs typeface="Times New Roman" pitchFamily="18" charset="0"/>
              </a:rPr>
              <a:t>onsciousness raising (</a:t>
            </a:r>
            <a:r>
              <a:rPr lang="en-US" sz="1600" i="1" dirty="0" smtClean="0">
                <a:latin typeface="Times New Roman" pitchFamily="18" charset="0"/>
                <a:cs typeface="Times New Roman" pitchFamily="18" charset="0"/>
              </a:rPr>
              <a:t>information and knowledge</a:t>
            </a:r>
            <a:r>
              <a:rPr lang="en-US" sz="1600" dirty="0" smtClean="0">
                <a:latin typeface="Times New Roman" pitchFamily="18" charset="0"/>
                <a:cs typeface="Times New Roman" pitchFamily="18" charset="0"/>
              </a:rPr>
              <a:t>) 2. </a:t>
            </a:r>
            <a:r>
              <a:rPr lang="en-US" sz="1600" b="1" dirty="0" smtClean="0">
                <a:latin typeface="Times New Roman" pitchFamily="18" charset="0"/>
                <a:cs typeface="Times New Roman" pitchFamily="18" charset="0"/>
              </a:rPr>
              <a:t>D</a:t>
            </a:r>
            <a:r>
              <a:rPr lang="en-US" sz="1600" dirty="0" smtClean="0">
                <a:latin typeface="Times New Roman" pitchFamily="18" charset="0"/>
                <a:cs typeface="Times New Roman" pitchFamily="18" charset="0"/>
              </a:rPr>
              <a:t>ramatic relief (</a:t>
            </a:r>
            <a:r>
              <a:rPr lang="en-US" sz="1600" i="1" dirty="0" smtClean="0">
                <a:latin typeface="Times New Roman" pitchFamily="18" charset="0"/>
                <a:cs typeface="Times New Roman" pitchFamily="18" charset="0"/>
              </a:rPr>
              <a:t>role playing</a:t>
            </a:r>
            <a:r>
              <a:rPr lang="en-US" sz="1600" dirty="0" smtClean="0">
                <a:latin typeface="Times New Roman" pitchFamily="18" charset="0"/>
                <a:cs typeface="Times New Roman" pitchFamily="18" charset="0"/>
              </a:rPr>
              <a:t>) 3. </a:t>
            </a:r>
            <a:r>
              <a:rPr lang="en-US" sz="1600" b="1" dirty="0" smtClean="0">
                <a:latin typeface="Times New Roman" pitchFamily="18" charset="0"/>
                <a:cs typeface="Times New Roman" pitchFamily="18" charset="0"/>
              </a:rPr>
              <a:t>E</a:t>
            </a:r>
            <a:r>
              <a:rPr lang="en-US" sz="1600" dirty="0" smtClean="0">
                <a:latin typeface="Times New Roman" pitchFamily="18" charset="0"/>
                <a:cs typeface="Times New Roman" pitchFamily="18" charset="0"/>
              </a:rPr>
              <a:t>nvironmental </a:t>
            </a:r>
            <a:r>
              <a:rPr lang="en-US" sz="1600" b="1" dirty="0" smtClean="0">
                <a:latin typeface="Times New Roman" pitchFamily="18" charset="0"/>
                <a:cs typeface="Times New Roman" pitchFamily="18" charset="0"/>
              </a:rPr>
              <a:t>R</a:t>
            </a:r>
            <a:r>
              <a:rPr lang="en-US" sz="1600" dirty="0" smtClean="0">
                <a:latin typeface="Times New Roman" pitchFamily="18" charset="0"/>
                <a:cs typeface="Times New Roman" pitchFamily="18" charset="0"/>
              </a:rPr>
              <a:t>eevaluation (how problem affects physical environment)</a:t>
            </a:r>
          </a:p>
          <a:p>
            <a:pPr marL="342900" indent="-342900" algn="just">
              <a:buAutoNum type="arabicParenR"/>
              <a:defRPr/>
            </a:pPr>
            <a:r>
              <a:rPr lang="en-US" sz="1600" b="1" dirty="0" smtClean="0">
                <a:latin typeface="Times New Roman" pitchFamily="18" charset="0"/>
                <a:cs typeface="Times New Roman" pitchFamily="18" charset="0"/>
              </a:rPr>
              <a:t>Contemplation: </a:t>
            </a:r>
            <a:r>
              <a:rPr lang="en-US" sz="1600" dirty="0" smtClean="0">
                <a:latin typeface="Times New Roman" pitchFamily="18" charset="0"/>
                <a:cs typeface="Times New Roman" pitchFamily="18" charset="0"/>
              </a:rPr>
              <a:t>Individual recognizes the problem and is seriously thinking about changing..With C </a:t>
            </a:r>
            <a:r>
              <a:rPr lang="en-US" sz="1600" b="1" dirty="0" smtClean="0">
                <a:latin typeface="Times New Roman" pitchFamily="18" charset="0"/>
                <a:cs typeface="Times New Roman" pitchFamily="18" charset="0"/>
              </a:rPr>
              <a:t>Processes: </a:t>
            </a:r>
            <a:r>
              <a:rPr lang="en-US" sz="1600" dirty="0" smtClean="0">
                <a:latin typeface="Times New Roman" pitchFamily="18" charset="0"/>
                <a:cs typeface="Times New Roman" pitchFamily="18" charset="0"/>
              </a:rPr>
              <a:t>Self-reevaluation (assessing </a:t>
            </a:r>
            <a:r>
              <a:rPr lang="en-US" sz="1600" dirty="0" err="1" smtClean="0">
                <a:latin typeface="Times New Roman" pitchFamily="18" charset="0"/>
                <a:cs typeface="Times New Roman" pitchFamily="18" charset="0"/>
              </a:rPr>
              <a:t>one'sfeelings</a:t>
            </a:r>
            <a:r>
              <a:rPr lang="en-US" sz="1600" dirty="0" smtClean="0">
                <a:latin typeface="Times New Roman" pitchFamily="18" charset="0"/>
                <a:cs typeface="Times New Roman" pitchFamily="18" charset="0"/>
              </a:rPr>
              <a:t> regarding behavior)</a:t>
            </a:r>
          </a:p>
          <a:p>
            <a:pPr marL="342900" indent="-342900" algn="just">
              <a:buAutoNum type="arabicParenR"/>
              <a:defRPr/>
            </a:pPr>
            <a:r>
              <a:rPr lang="en-US" sz="1600" b="1" dirty="0" smtClean="0">
                <a:latin typeface="Times New Roman" pitchFamily="18" charset="0"/>
                <a:cs typeface="Times New Roman" pitchFamily="18" charset="0"/>
              </a:rPr>
              <a:t>Preparation for Action: </a:t>
            </a:r>
            <a:r>
              <a:rPr lang="en-US" sz="1600" dirty="0" smtClean="0">
                <a:latin typeface="Times New Roman" pitchFamily="18" charset="0"/>
                <a:cs typeface="Times New Roman" pitchFamily="18" charset="0"/>
              </a:rPr>
              <a:t>Individual recognizes the problem and intends to change the behavior within the next month. Some behavior change efforts may be reported, such as inconsistent condom usage. However, the defined behavior change criterion has not been reached (i.e., consistent condom usage). With PA </a:t>
            </a:r>
            <a:r>
              <a:rPr lang="en-US" sz="1600" b="1" dirty="0" smtClean="0">
                <a:latin typeface="Times New Roman" pitchFamily="18" charset="0"/>
                <a:cs typeface="Times New Roman" pitchFamily="18" charset="0"/>
              </a:rPr>
              <a:t>Processes: </a:t>
            </a:r>
            <a:r>
              <a:rPr lang="en-US" sz="1600" dirty="0" smtClean="0">
                <a:latin typeface="Times New Roman" pitchFamily="18" charset="0"/>
                <a:cs typeface="Times New Roman" pitchFamily="18" charset="0"/>
              </a:rPr>
              <a:t>Self-liberation (commitment or belief in ability to change) </a:t>
            </a:r>
          </a:p>
          <a:p>
            <a:pPr marL="342900" indent="-342900" algn="just">
              <a:buFontTx/>
              <a:buAutoNum type="arabicParenR"/>
              <a:defRPr/>
            </a:pPr>
            <a:r>
              <a:rPr lang="en-US" sz="1600" b="1" dirty="0" smtClean="0">
                <a:latin typeface="Times New Roman" pitchFamily="18" charset="0"/>
                <a:cs typeface="Times New Roman" pitchFamily="18" charset="0"/>
              </a:rPr>
              <a:t>Action: </a:t>
            </a:r>
            <a:r>
              <a:rPr lang="en-US" sz="1600" dirty="0" smtClean="0">
                <a:latin typeface="Times New Roman" pitchFamily="18" charset="0"/>
                <a:cs typeface="Times New Roman" pitchFamily="18" charset="0"/>
              </a:rPr>
              <a:t>Individual has enacted consistent behavior change (i.e., consistent condom usage) for less than six months….With A </a:t>
            </a:r>
            <a:r>
              <a:rPr lang="en-US" sz="1600" b="1" dirty="0" smtClean="0">
                <a:latin typeface="Times New Roman" pitchFamily="18" charset="0"/>
                <a:cs typeface="Times New Roman" pitchFamily="18" charset="0"/>
              </a:rPr>
              <a:t>Processes: </a:t>
            </a:r>
            <a:r>
              <a:rPr lang="en-US" sz="1600" dirty="0" smtClean="0">
                <a:latin typeface="Times New Roman" pitchFamily="18" charset="0"/>
                <a:cs typeface="Times New Roman" pitchFamily="18" charset="0"/>
              </a:rPr>
              <a:t>1.</a:t>
            </a:r>
            <a:r>
              <a:rPr lang="en-US" sz="1600" b="1" dirty="0" smtClean="0">
                <a:latin typeface="Times New Roman" pitchFamily="18" charset="0"/>
                <a:cs typeface="Times New Roman" pitchFamily="18" charset="0"/>
              </a:rPr>
              <a:t> R</a:t>
            </a:r>
            <a:r>
              <a:rPr lang="en-US" sz="1600" dirty="0" smtClean="0">
                <a:latin typeface="Times New Roman" pitchFamily="18" charset="0"/>
                <a:cs typeface="Times New Roman" pitchFamily="18" charset="0"/>
              </a:rPr>
              <a:t>einforcement management (overt and covert rewards) 2. </a:t>
            </a:r>
            <a:r>
              <a:rPr lang="en-US" sz="1600" b="1" dirty="0" smtClean="0">
                <a:latin typeface="Times New Roman" pitchFamily="18" charset="0"/>
                <a:cs typeface="Times New Roman" pitchFamily="18" charset="0"/>
              </a:rPr>
              <a:t>H</a:t>
            </a:r>
            <a:r>
              <a:rPr lang="en-US" sz="1600" dirty="0" smtClean="0">
                <a:latin typeface="Times New Roman" pitchFamily="18" charset="0"/>
                <a:cs typeface="Times New Roman" pitchFamily="18" charset="0"/>
              </a:rPr>
              <a:t>elping relationships (social support, </a:t>
            </a:r>
            <a:r>
              <a:rPr lang="en-US" sz="1600" dirty="0" err="1" smtClean="0">
                <a:latin typeface="Times New Roman" pitchFamily="18" charset="0"/>
                <a:cs typeface="Times New Roman" pitchFamily="18" charset="0"/>
              </a:rPr>
              <a:t>selfhelp</a:t>
            </a:r>
            <a:r>
              <a:rPr lang="en-US" sz="1600" dirty="0" smtClean="0">
                <a:latin typeface="Times New Roman" pitchFamily="18" charset="0"/>
                <a:cs typeface="Times New Roman" pitchFamily="18" charset="0"/>
              </a:rPr>
              <a:t> groups) 3. </a:t>
            </a:r>
            <a:r>
              <a:rPr lang="en-US" sz="1600" b="1" dirty="0" smtClean="0">
                <a:latin typeface="Times New Roman" pitchFamily="18" charset="0"/>
                <a:cs typeface="Times New Roman" pitchFamily="18" charset="0"/>
              </a:rPr>
              <a:t>C</a:t>
            </a:r>
            <a:r>
              <a:rPr lang="en-US" sz="1600" dirty="0" smtClean="0">
                <a:latin typeface="Times New Roman" pitchFamily="18" charset="0"/>
                <a:cs typeface="Times New Roman" pitchFamily="18" charset="0"/>
              </a:rPr>
              <a:t>ounter-conditioning (alternatives for behavior) 4. </a:t>
            </a:r>
            <a:r>
              <a:rPr lang="en-US" sz="1600" b="1" dirty="0" smtClean="0">
                <a:latin typeface="Times New Roman" pitchFamily="18" charset="0"/>
                <a:cs typeface="Times New Roman" pitchFamily="18" charset="0"/>
              </a:rPr>
              <a:t>S</a:t>
            </a:r>
            <a:r>
              <a:rPr lang="en-US" sz="1600" dirty="0" smtClean="0">
                <a:latin typeface="Times New Roman" pitchFamily="18" charset="0"/>
                <a:cs typeface="Times New Roman" pitchFamily="18" charset="0"/>
              </a:rPr>
              <a:t>timulus control (avoid high-risk cues)</a:t>
            </a:r>
          </a:p>
          <a:p>
            <a:pPr marL="342900" indent="-342900" algn="just">
              <a:buFontTx/>
              <a:buAutoNum type="arabicParenR"/>
              <a:defRPr/>
            </a:pPr>
            <a:r>
              <a:rPr lang="en-US" sz="1600" b="1" dirty="0" smtClean="0">
                <a:latin typeface="Times New Roman" pitchFamily="18" charset="0"/>
                <a:cs typeface="Times New Roman" pitchFamily="18" charset="0"/>
              </a:rPr>
              <a:t>Maintenance: </a:t>
            </a:r>
            <a:r>
              <a:rPr lang="en-US" sz="1600" dirty="0" smtClean="0">
                <a:latin typeface="Times New Roman" pitchFamily="18" charset="0"/>
                <a:cs typeface="Times New Roman" pitchFamily="18" charset="0"/>
              </a:rPr>
              <a:t>Individual maintains new behavior for six months or more. A variety of behaviors, such as smoking cessation, weight control efforts and mammography screening, have been explored in U.S. populations using the Stages of Change Theory (</a:t>
            </a:r>
            <a:r>
              <a:rPr lang="en-US" sz="1600" dirty="0" err="1" smtClean="0">
                <a:latin typeface="Times New Roman" pitchFamily="18" charset="0"/>
                <a:cs typeface="Times New Roman" pitchFamily="18" charset="0"/>
              </a:rPr>
              <a:t>Prochaska</a:t>
            </a:r>
            <a:r>
              <a:rPr lang="en-US" sz="1600" dirty="0" smtClean="0">
                <a:latin typeface="Times New Roman" pitchFamily="18" charset="0"/>
                <a:cs typeface="Times New Roman" pitchFamily="18" charset="0"/>
              </a:rPr>
              <a:t>, 1994). </a:t>
            </a:r>
          </a:p>
          <a:p>
            <a:pPr marL="342900" indent="-342900" algn="just">
              <a:defRPr/>
            </a:pPr>
            <a:endParaRPr lang="en-US" sz="1400" dirty="0" smtClean="0">
              <a:latin typeface="Times New Roman" pitchFamily="18" charset="0"/>
              <a:cs typeface="Times New Roman" pitchFamily="18" charset="0"/>
            </a:endParaRPr>
          </a:p>
          <a:p>
            <a:pPr marL="342900" indent="-342900" algn="just">
              <a:defRPr/>
            </a:pPr>
            <a:endParaRPr lang="en-US" sz="1400" dirty="0" smtClean="0">
              <a:latin typeface="Times New Roman" pitchFamily="18" charset="0"/>
              <a:cs typeface="Times New Roman" pitchFamily="18" charset="0"/>
            </a:endParaRPr>
          </a:p>
          <a:p>
            <a:pPr marL="342900" indent="-342900" algn="just">
              <a:defRPr/>
            </a:pPr>
            <a:endParaRPr lang="en-US" sz="1400" dirty="0" smtClean="0">
              <a:latin typeface="Times New Roman" pitchFamily="18" charset="0"/>
              <a:cs typeface="Times New Roman" pitchFamily="18" charset="0"/>
            </a:endParaRPr>
          </a:p>
          <a:p>
            <a:pPr marL="342900" indent="-342900" algn="just">
              <a:defRPr/>
            </a:pPr>
            <a:endParaRPr lang="en-US" sz="1400" dirty="0" smtClean="0">
              <a:latin typeface="Times New Roman" pitchFamily="18" charset="0"/>
              <a:cs typeface="Times New Roman" pitchFamily="18" charset="0"/>
            </a:endParaRPr>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4" name="عنصر نائب لرقم الشريحة 3"/>
          <p:cNvSpPr>
            <a:spLocks noGrp="1"/>
          </p:cNvSpPr>
          <p:nvPr>
            <p:ph type="sldNum" sz="quarter" idx="12"/>
          </p:nvPr>
        </p:nvSpPr>
        <p:spPr/>
        <p:txBody>
          <a:bodyPr/>
          <a:lstStyle/>
          <a:p>
            <a:fld id="{042AED99-7FB4-404E-8A97-64753DCE42EC}" type="slidenum">
              <a:rPr kumimoji="0" lang="en-US" smtClean="0"/>
              <a:pPr/>
              <a:t>46</a:t>
            </a:fld>
            <a:endParaRPr kumimoji="0" lang="en-US"/>
          </a:p>
        </p:txBody>
      </p:sp>
      <p:sp>
        <p:nvSpPr>
          <p:cNvPr id="5" name="عنصر نائب للتذييل 4"/>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67544" y="1844824"/>
            <a:ext cx="8496944" cy="2862322"/>
          </a:xfrm>
          <a:prstGeom prst="rect">
            <a:avLst/>
          </a:prstGeom>
        </p:spPr>
        <p:txBody>
          <a:bodyPr wrap="square">
            <a:spAutoFit/>
          </a:bodyPr>
          <a:lstStyle/>
          <a:p>
            <a:pPr algn="just">
              <a:defRPr/>
            </a:pPr>
            <a:r>
              <a:rPr lang="en-US" b="1" dirty="0" smtClean="0">
                <a:latin typeface="Times New Roman" pitchFamily="18" charset="0"/>
                <a:cs typeface="Times New Roman" pitchFamily="18" charset="0"/>
              </a:rPr>
              <a:t>SCT Limitations:</a:t>
            </a:r>
          </a:p>
          <a:p>
            <a:pPr algn="just">
              <a:defRPr/>
            </a:pPr>
            <a:endParaRPr lang="en-US" dirty="0" smtClean="0">
              <a:latin typeface="Times New Roman" pitchFamily="18" charset="0"/>
              <a:cs typeface="Times New Roman" pitchFamily="18" charset="0"/>
            </a:endParaRPr>
          </a:p>
          <a:p>
            <a:pPr algn="just">
              <a:defRPr/>
            </a:pPr>
            <a:r>
              <a:rPr lang="en-US" dirty="0" smtClean="0">
                <a:latin typeface="Times New Roman" pitchFamily="18" charset="0"/>
                <a:cs typeface="Times New Roman" pitchFamily="18" charset="0"/>
              </a:rPr>
              <a:t>As a psychological theory, the stages of change focuses on the individual without assessing the role that structural and environmental issues may have on a person's ability to enact behavior change. In addition, since the stages of change presents a descriptive rather than a causative explanation of behavior, the relationship between stages is not always clear. Finally, each of the stages may not be suitable for characterizing every population. For instance, a study of sex workers in Bolivia discovered that few study participants were in the </a:t>
            </a:r>
            <a:r>
              <a:rPr lang="en-US" dirty="0" err="1" smtClean="0">
                <a:latin typeface="Times New Roman" pitchFamily="18" charset="0"/>
                <a:cs typeface="Times New Roman" pitchFamily="18" charset="0"/>
              </a:rPr>
              <a:t>precontemplative</a:t>
            </a:r>
            <a:r>
              <a:rPr lang="en-US" dirty="0" smtClean="0">
                <a:latin typeface="Times New Roman" pitchFamily="18" charset="0"/>
                <a:cs typeface="Times New Roman" pitchFamily="18" charset="0"/>
              </a:rPr>
              <a:t>, contemplative stages in regard to using condoms with their clients (Posner, 1995).</a:t>
            </a:r>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47</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عنوان 1"/>
          <p:cNvSpPr>
            <a:spLocks noGrp="1"/>
          </p:cNvSpPr>
          <p:nvPr>
            <p:ph type="title"/>
          </p:nvPr>
        </p:nvSpPr>
        <p:spPr>
          <a:xfrm>
            <a:off x="971550" y="71414"/>
            <a:ext cx="7200900" cy="359767"/>
          </a:xfrm>
        </p:spPr>
        <p:style>
          <a:lnRef idx="2">
            <a:schemeClr val="dk1"/>
          </a:lnRef>
          <a:fillRef idx="1">
            <a:schemeClr val="lt1"/>
          </a:fillRef>
          <a:effectRef idx="0">
            <a:schemeClr val="dk1"/>
          </a:effectRef>
          <a:fontRef idx="minor">
            <a:schemeClr val="dk1"/>
          </a:fontRef>
        </p:style>
        <p:txBody>
          <a:bodyPr/>
          <a:lstStyle/>
          <a:p>
            <a:pPr algn="ctr"/>
            <a:r>
              <a:rPr lang="en-US" sz="2000" dirty="0" smtClean="0">
                <a:latin typeface="Arial Black" pitchFamily="34" charset="0"/>
              </a:rPr>
              <a:t>Stages of Change Model </a:t>
            </a:r>
            <a:endParaRPr lang="ar-SA" sz="2000" dirty="0" smtClean="0">
              <a:latin typeface="Arial Black" pitchFamily="34" charset="0"/>
            </a:endParaRPr>
          </a:p>
        </p:txBody>
      </p:sp>
      <p:pic>
        <p:nvPicPr>
          <p:cNvPr id="108546" name="Picture 2"/>
          <p:cNvPicPr>
            <a:picLocks noChangeAspect="1" noChangeArrowheads="1"/>
          </p:cNvPicPr>
          <p:nvPr/>
        </p:nvPicPr>
        <p:blipFill>
          <a:blip r:embed="rId3" cstate="print"/>
          <a:srcRect/>
          <a:stretch>
            <a:fillRect/>
          </a:stretch>
        </p:blipFill>
        <p:spPr bwMode="auto">
          <a:xfrm>
            <a:off x="4139952" y="1124744"/>
            <a:ext cx="4753099" cy="36004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9940" name="مستطيل 4"/>
          <p:cNvSpPr>
            <a:spLocks noChangeArrowheads="1"/>
          </p:cNvSpPr>
          <p:nvPr/>
        </p:nvSpPr>
        <p:spPr bwMode="auto">
          <a:xfrm>
            <a:off x="2195736" y="5589607"/>
            <a:ext cx="4608512" cy="554037"/>
          </a:xfrm>
          <a:prstGeom prst="rect">
            <a:avLst/>
          </a:prstGeom>
          <a:noFill/>
          <a:ln w="9525">
            <a:noFill/>
            <a:miter lim="800000"/>
            <a:headEnd/>
            <a:tailEnd/>
          </a:ln>
        </p:spPr>
        <p:txBody>
          <a:bodyPr>
            <a:spAutoFit/>
          </a:bodyPr>
          <a:lstStyle/>
          <a:p>
            <a:pPr algn="just"/>
            <a:r>
              <a:rPr lang="en-US" sz="1000" dirty="0"/>
              <a:t>Source: </a:t>
            </a:r>
            <a:r>
              <a:rPr lang="en-US" sz="1000" dirty="0" err="1"/>
              <a:t>Prochaska</a:t>
            </a:r>
            <a:r>
              <a:rPr lang="en-US" sz="1000" dirty="0"/>
              <a:t>, J.O., </a:t>
            </a:r>
            <a:r>
              <a:rPr lang="en-US" sz="1000" dirty="0" err="1"/>
              <a:t>DiClemente</a:t>
            </a:r>
            <a:r>
              <a:rPr lang="en-US" sz="1000" dirty="0"/>
              <a:t>, C.C. and Norcross, J.C. (1992). In</a:t>
            </a:r>
          </a:p>
          <a:p>
            <a:pPr algn="just"/>
            <a:r>
              <a:rPr lang="en-US" sz="1000" dirty="0"/>
              <a:t>search of how people change -- applications to addictive behaviors.</a:t>
            </a:r>
          </a:p>
          <a:p>
            <a:pPr algn="just"/>
            <a:r>
              <a:rPr lang="en-US" sz="1000" dirty="0"/>
              <a:t>American Psychologist, 47(9), 1102-1114.</a:t>
            </a:r>
            <a:endParaRPr lang="ar-SA" sz="1000" dirty="0"/>
          </a:p>
        </p:txBody>
      </p:sp>
      <p:pic>
        <p:nvPicPr>
          <p:cNvPr id="39941" name="Picture 4" descr="Figure 5"/>
          <p:cNvPicPr>
            <a:picLocks noChangeAspect="1" noChangeArrowheads="1"/>
          </p:cNvPicPr>
          <p:nvPr/>
        </p:nvPicPr>
        <p:blipFill>
          <a:blip r:embed="rId4" cstate="print"/>
          <a:srcRect/>
          <a:stretch>
            <a:fillRect/>
          </a:stretch>
        </p:blipFill>
        <p:spPr bwMode="auto">
          <a:xfrm>
            <a:off x="179512" y="837381"/>
            <a:ext cx="3838575" cy="4247803"/>
          </a:xfrm>
          <a:prstGeom prst="rect">
            <a:avLst/>
          </a:prstGeom>
          <a:noFill/>
          <a:ln w="9525">
            <a:noFill/>
            <a:miter lim="800000"/>
            <a:headEnd/>
            <a:tailEnd/>
          </a:ln>
        </p:spPr>
      </p:pic>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48</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
        <p:nvSpPr>
          <p:cNvPr id="9" name="مستطيل 8"/>
          <p:cNvSpPr/>
          <p:nvPr/>
        </p:nvSpPr>
        <p:spPr>
          <a:xfrm>
            <a:off x="5429256" y="714356"/>
            <a:ext cx="1877437" cy="369332"/>
          </a:xfrm>
          <a:prstGeom prst="rect">
            <a:avLst/>
          </a:prstGeom>
        </p:spPr>
        <p:txBody>
          <a:bodyPr wrap="none">
            <a:spAutoFit/>
          </a:bodyPr>
          <a:lstStyle/>
          <a:p>
            <a:r>
              <a:rPr lang="en-US" b="1" dirty="0" smtClean="0"/>
              <a:t>The sub-stages</a:t>
            </a:r>
            <a:endParaRPr lang="ar-SA"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1403648" y="692696"/>
            <a:ext cx="5976664" cy="4104456"/>
          </a:xfrm>
          <a:prstGeom prst="rect">
            <a:avLst/>
          </a:prstGeom>
          <a:noFill/>
          <a:ln w="9525">
            <a:noFill/>
            <a:miter lim="800000"/>
            <a:headEnd/>
            <a:tailEnd/>
          </a:ln>
        </p:spPr>
      </p:pic>
      <p:sp>
        <p:nvSpPr>
          <p:cNvPr id="5" name="مستطيل 4"/>
          <p:cNvSpPr/>
          <p:nvPr/>
        </p:nvSpPr>
        <p:spPr>
          <a:xfrm>
            <a:off x="467544" y="5229200"/>
            <a:ext cx="8064896" cy="261610"/>
          </a:xfrm>
          <a:prstGeom prst="rect">
            <a:avLst/>
          </a:prstGeom>
        </p:spPr>
        <p:txBody>
          <a:bodyPr wrap="square">
            <a:spAutoFit/>
          </a:bodyPr>
          <a:lstStyle/>
          <a:p>
            <a:r>
              <a:rPr lang="en-US" sz="1100" dirty="0" smtClean="0"/>
              <a:t>Figure 1 Cycle of change (after </a:t>
            </a:r>
            <a:r>
              <a:rPr lang="en-US" sz="1100" dirty="0" err="1" smtClean="0"/>
              <a:t>Prochaska</a:t>
            </a:r>
            <a:r>
              <a:rPr lang="en-US" sz="1100" dirty="0" smtClean="0"/>
              <a:t> and DiClemente7) in </a:t>
            </a:r>
            <a:r>
              <a:rPr lang="en-US" sz="1100" dirty="0" err="1" smtClean="0"/>
              <a:t>Bondy</a:t>
            </a:r>
            <a:r>
              <a:rPr lang="en-US" sz="1100" dirty="0" smtClean="0"/>
              <a:t>, C  2004, J R Soc Med. 2004; 97(</a:t>
            </a:r>
            <a:r>
              <a:rPr lang="en-US" sz="1100" dirty="0" err="1" smtClean="0"/>
              <a:t>Suppl</a:t>
            </a:r>
            <a:r>
              <a:rPr lang="en-US" sz="1100" dirty="0" smtClean="0"/>
              <a:t> 44): 43–47. </a:t>
            </a:r>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49</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a:xfrm>
            <a:off x="1042988" y="0"/>
            <a:ext cx="7167562" cy="620713"/>
          </a:xfrm>
        </p:spPr>
        <p:txBody>
          <a:bodyPr/>
          <a:lstStyle/>
          <a:p>
            <a:pPr algn="ctr" eaLnBrk="1" fontAlgn="auto" hangingPunct="1">
              <a:spcAft>
                <a:spcPts val="0"/>
              </a:spcAft>
              <a:defRPr/>
            </a:pPr>
            <a:r>
              <a:rPr lang="en-US" sz="1600" dirty="0" smtClean="0">
                <a:solidFill>
                  <a:schemeClr val="tx2">
                    <a:satMod val="200000"/>
                  </a:schemeClr>
                </a:solidFill>
                <a:cs typeface="Monotype Koufi" pitchFamily="2" charset="-78"/>
              </a:rPr>
              <a:t> </a:t>
            </a:r>
            <a:r>
              <a:rPr lang="ar-SA" sz="1600" dirty="0" smtClean="0">
                <a:solidFill>
                  <a:schemeClr val="tx2">
                    <a:satMod val="200000"/>
                  </a:schemeClr>
                </a:solidFill>
                <a:cs typeface="Monotype Koufi" pitchFamily="2" charset="-78"/>
              </a:rPr>
              <a:t> خطتنا لتعليم وتعلم نافع بأهدافها ومخرجاتها  </a:t>
            </a:r>
            <a:br>
              <a:rPr lang="ar-SA" sz="1600" dirty="0" smtClean="0">
                <a:solidFill>
                  <a:schemeClr val="tx2">
                    <a:satMod val="200000"/>
                  </a:schemeClr>
                </a:solidFill>
                <a:cs typeface="Monotype Koufi" pitchFamily="2" charset="-78"/>
              </a:rPr>
            </a:br>
            <a:r>
              <a:rPr lang="en-US" sz="1600" dirty="0" smtClean="0">
                <a:solidFill>
                  <a:schemeClr val="tx2">
                    <a:satMod val="200000"/>
                  </a:schemeClr>
                </a:solidFill>
                <a:cs typeface="Monotype Koufi" pitchFamily="2" charset="-78"/>
              </a:rPr>
              <a:t> T &amp; L </a:t>
            </a:r>
            <a:r>
              <a:rPr sz="1600" dirty="0" smtClean="0">
                <a:solidFill>
                  <a:schemeClr val="tx2">
                    <a:satMod val="200000"/>
                  </a:schemeClr>
                </a:solidFill>
              </a:rPr>
              <a:t>Objectives</a:t>
            </a:r>
            <a:r>
              <a:rPr lang="ar-SA" sz="1600" dirty="0" smtClean="0">
                <a:solidFill>
                  <a:schemeClr val="tx2">
                    <a:satMod val="200000"/>
                  </a:schemeClr>
                </a:solidFill>
              </a:rPr>
              <a:t> </a:t>
            </a:r>
            <a:r>
              <a:rPr lang="en-US" sz="1600" dirty="0" smtClean="0">
                <a:solidFill>
                  <a:schemeClr val="tx2">
                    <a:satMod val="200000"/>
                  </a:schemeClr>
                </a:solidFill>
              </a:rPr>
              <a:t>\ Outcomes &amp; Plan</a:t>
            </a:r>
            <a:endParaRPr sz="1600" dirty="0" smtClean="0">
              <a:solidFill>
                <a:schemeClr val="tx2">
                  <a:satMod val="200000"/>
                </a:schemeClr>
              </a:solidFill>
            </a:endParaRPr>
          </a:p>
        </p:txBody>
      </p:sp>
      <p:sp>
        <p:nvSpPr>
          <p:cNvPr id="6198" name="عنصر نائب للتاريخ 4"/>
          <p:cNvSpPr>
            <a:spLocks noGrp="1"/>
          </p:cNvSpPr>
          <p:nvPr>
            <p:ph type="dt" sz="half" idx="10"/>
          </p:nvPr>
        </p:nvSpPr>
        <p:spPr bwMode="auto">
          <a:xfrm>
            <a:off x="457200" y="6477000"/>
            <a:ext cx="2133600" cy="244475"/>
          </a:xfrm>
          <a:prstGeom prst="rect">
            <a:avLst/>
          </a:prstGeom>
          <a:noFill/>
          <a:ln>
            <a:miter lim="800000"/>
            <a:headEnd/>
            <a:tailEnd/>
          </a:ln>
        </p:spPr>
        <p:txBody>
          <a:bodyPr/>
          <a:lstStyle/>
          <a:p>
            <a:r>
              <a:rPr lang="ar-SA" sz="1200" smtClean="0"/>
              <a:t>E Johali</a:t>
            </a:r>
            <a:endParaRPr lang="en-US" sz="1200"/>
          </a:p>
        </p:txBody>
      </p:sp>
      <p:sp>
        <p:nvSpPr>
          <p:cNvPr id="6199" name="عنصر نائب للتذييل 5"/>
          <p:cNvSpPr>
            <a:spLocks noGrp="1"/>
          </p:cNvSpPr>
          <p:nvPr>
            <p:ph type="ftr" sz="quarter" idx="11"/>
          </p:nvPr>
        </p:nvSpPr>
        <p:spPr bwMode="auto">
          <a:xfrm>
            <a:off x="3124200" y="6477000"/>
            <a:ext cx="2895600" cy="244475"/>
          </a:xfrm>
          <a:prstGeom prst="rect">
            <a:avLst/>
          </a:prstGeom>
          <a:noFill/>
          <a:ln>
            <a:miter lim="800000"/>
            <a:headEnd/>
            <a:tailEnd/>
          </a:ln>
        </p:spPr>
        <p:txBody>
          <a:bodyPr/>
          <a:lstStyle/>
          <a:p>
            <a:r>
              <a:rPr lang="en-US" sz="1200" smtClean="0"/>
              <a:t>CMED 303 - CNHB 2014</a:t>
            </a:r>
            <a:endParaRPr lang="en-US" sz="1200"/>
          </a:p>
        </p:txBody>
      </p:sp>
      <p:sp>
        <p:nvSpPr>
          <p:cNvPr id="6147" name="Slide Number Placeholder 4"/>
          <p:cNvSpPr>
            <a:spLocks noGrp="1"/>
          </p:cNvSpPr>
          <p:nvPr>
            <p:ph type="sldNum" sz="quarter" idx="12"/>
          </p:nvPr>
        </p:nvSpPr>
        <p:spPr bwMode="auto">
          <a:xfrm>
            <a:off x="6553200" y="6477000"/>
            <a:ext cx="2133600" cy="244475"/>
          </a:xfrm>
          <a:prstGeom prst="rect">
            <a:avLst/>
          </a:prstGeom>
          <a:noFill/>
          <a:ln>
            <a:miter lim="800000"/>
            <a:headEnd/>
            <a:tailEnd/>
          </a:ln>
        </p:spPr>
        <p:txBody>
          <a:bodyPr/>
          <a:lstStyle/>
          <a:p>
            <a:fld id="{CA487E35-D7F9-4C71-9B10-029AB4E0FD2F}" type="slidenum">
              <a:rPr lang="ar-SA"/>
              <a:pPr/>
              <a:t>5</a:t>
            </a:fld>
            <a:endParaRPr lang="en-US"/>
          </a:p>
        </p:txBody>
      </p:sp>
      <p:graphicFrame>
        <p:nvGraphicFramePr>
          <p:cNvPr id="8260" name="Group 68"/>
          <p:cNvGraphicFramePr>
            <a:graphicFrameLocks noGrp="1"/>
          </p:cNvGraphicFramePr>
          <p:nvPr/>
        </p:nvGraphicFramePr>
        <p:xfrm>
          <a:off x="323821" y="765175"/>
          <a:ext cx="8534429" cy="5681018"/>
        </p:xfrm>
        <a:graphic>
          <a:graphicData uri="http://schemas.openxmlformats.org/drawingml/2006/table">
            <a:tbl>
              <a:tblPr rtl="1"/>
              <a:tblGrid>
                <a:gridCol w="1847133"/>
                <a:gridCol w="5530531"/>
                <a:gridCol w="1156765"/>
              </a:tblGrid>
              <a:tr h="503074">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Notes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Units/Subjects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ar-SA" sz="1400" b="1" i="0" u="none" strike="noStrike" cap="none" normalizeH="0" baseline="0" dirty="0" smtClean="0">
                          <a:ln>
                            <a:noFill/>
                          </a:ln>
                          <a:solidFill>
                            <a:schemeClr val="tx1"/>
                          </a:solidFill>
                          <a:effectLst/>
                          <a:latin typeface="Times New Roman" pitchFamily="18" charset="0"/>
                          <a:cs typeface="Times New Roman" pitchFamily="18" charset="0"/>
                        </a:rPr>
                        <a:t>ً</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Weeks</a:t>
                      </a:r>
                    </a:p>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2 hrs/week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8125">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Interactive L:</a:t>
                      </a:r>
                    </a:p>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Group Discussion &amp;Dialogues;  Case Studies  &amp; Role Play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58763" marR="0" lvl="0" indent="-258763" algn="just" defTabSz="914400" rtl="0" eaLnBrk="1" fontAlgn="base" latinLnBrk="0" hangingPunct="1">
                        <a:lnSpc>
                          <a:spcPct val="100000"/>
                        </a:lnSpc>
                        <a:spcBef>
                          <a:spcPct val="20000"/>
                        </a:spcBef>
                        <a:spcAft>
                          <a:spcPct val="0"/>
                        </a:spcAft>
                        <a:buClr>
                          <a:schemeClr val="accent1"/>
                        </a:buClr>
                        <a:buSzPct val="85000"/>
                        <a:buFontTx/>
                        <a:buChar char="-"/>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Understanding Each Others  </a:t>
                      </a:r>
                    </a:p>
                    <a:p>
                      <a:pPr marL="258763" marR="0" lvl="0" indent="-258763" algn="just" defTabSz="914400" rtl="0" eaLnBrk="1" fontAlgn="base" latinLnBrk="0" hangingPunct="1">
                        <a:lnSpc>
                          <a:spcPct val="100000"/>
                        </a:lnSpc>
                        <a:spcBef>
                          <a:spcPct val="20000"/>
                        </a:spcBef>
                        <a:spcAft>
                          <a:spcPct val="0"/>
                        </a:spcAft>
                        <a:buClr>
                          <a:schemeClr val="accent1"/>
                        </a:buClr>
                        <a:buSzPct val="85000"/>
                        <a:buFontTx/>
                        <a:buChar char="-"/>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Present Course Plan; Teaching and Learning Objectives &amp; Outcomes . </a:t>
                      </a:r>
                      <a:endParaRPr kumimoji="0" lang="ar-SA" sz="1400" b="0" i="1" u="none" strike="noStrike" cap="none" normalizeH="0" baseline="0" dirty="0" smtClean="0">
                        <a:ln>
                          <a:noFill/>
                        </a:ln>
                        <a:solidFill>
                          <a:schemeClr val="tx1"/>
                        </a:solidFill>
                        <a:effectLst/>
                        <a:latin typeface="Times New Roman" pitchFamily="18" charset="0"/>
                        <a:cs typeface="Times New Roman" pitchFamily="18" charset="0"/>
                      </a:endParaRPr>
                    </a:p>
                    <a:p>
                      <a:pPr marL="258763" marR="0" lvl="0" indent="-258763" algn="just" defTabSz="914400" rtl="0" eaLnBrk="1" fontAlgn="base" latinLnBrk="0" hangingPunct="1">
                        <a:lnSpc>
                          <a:spcPct val="100000"/>
                        </a:lnSpc>
                        <a:spcBef>
                          <a:spcPct val="20000"/>
                        </a:spcBef>
                        <a:spcAft>
                          <a:spcPct val="0"/>
                        </a:spcAft>
                        <a:buClr>
                          <a:schemeClr val="accent1"/>
                        </a:buClr>
                        <a:buSzPct val="85000"/>
                        <a:buFontTx/>
                        <a:buChar char="-"/>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Reasoning WHY “Human Behavior for Clinical Nutrition (CNHB)    ?  </a:t>
                      </a:r>
                      <a:endParaRPr kumimoji="0" lang="ar-SA" sz="1400" b="0"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1</a:t>
                      </a:r>
                      <a:r>
                        <a:rPr kumimoji="0" lang="en-US" sz="1400" b="1" i="0" u="none" strike="noStrike" cap="none" normalizeH="0" baseline="30000" dirty="0" smtClean="0">
                          <a:ln>
                            <a:noFill/>
                          </a:ln>
                          <a:solidFill>
                            <a:schemeClr val="tx1"/>
                          </a:solidFill>
                          <a:effectLst/>
                          <a:latin typeface="Times New Roman" pitchFamily="18" charset="0"/>
                          <a:cs typeface="Times New Roman" pitchFamily="18" charset="0"/>
                        </a:rPr>
                        <a:t>st</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 &amp; 2</a:t>
                      </a:r>
                      <a:r>
                        <a:rPr kumimoji="0" lang="en-US" sz="1400" b="1" i="0" u="none" strike="noStrike" cap="none" normalizeH="0" baseline="30000" dirty="0" smtClean="0">
                          <a:ln>
                            <a:noFill/>
                          </a:ln>
                          <a:solidFill>
                            <a:schemeClr val="tx1"/>
                          </a:solidFill>
                          <a:effectLst/>
                          <a:latin typeface="Times New Roman" pitchFamily="18" charset="0"/>
                          <a:cs typeface="Times New Roman" pitchFamily="18" charset="0"/>
                        </a:rPr>
                        <a:t>nd</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9713">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I L with Questioning + Models Demonstration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Tx/>
                        <a:buNone/>
                        <a:tabLst/>
                        <a:defRPr/>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 Probing Psycho- Behavioral – Social – Cultural Historical Roots with relation to Clinical Nutritionists\ Dietitians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3</a:t>
                      </a:r>
                      <a:r>
                        <a:rPr kumimoji="0" lang="en-US" sz="1400" b="1" i="0" u="none" strike="noStrike" cap="none" normalizeH="0" baseline="30000" dirty="0" smtClean="0">
                          <a:ln>
                            <a:noFill/>
                          </a:ln>
                          <a:solidFill>
                            <a:schemeClr val="tx1"/>
                          </a:solidFill>
                          <a:effectLst/>
                          <a:latin typeface="Times New Roman" pitchFamily="18" charset="0"/>
                          <a:cs typeface="Times New Roman" pitchFamily="18" charset="0"/>
                        </a:rPr>
                        <a:t>rd</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 &amp; 4</a:t>
                      </a:r>
                      <a:r>
                        <a:rPr kumimoji="0" lang="en-US" sz="1400" b="1" i="0" u="none" strike="noStrike" cap="none" normalizeH="0" baseline="30000" dirty="0" smtClean="0">
                          <a:ln>
                            <a:noFill/>
                          </a:ln>
                          <a:solidFill>
                            <a:schemeClr val="tx1"/>
                          </a:solidFill>
                          <a:effectLst/>
                          <a:latin typeface="Times New Roman" pitchFamily="18" charset="0"/>
                          <a:cs typeface="Times New Roman" pitchFamily="18" charset="0"/>
                        </a:rPr>
                        <a:t>th</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0106">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Tx/>
                        <a:buChar char="-"/>
                        <a:tabLst/>
                        <a:defRPr/>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 Defining Terms </a:t>
                      </a:r>
                    </a:p>
                    <a:p>
                      <a:pPr marL="0" marR="0" lvl="0" indent="0" algn="just" defTabSz="914400" rtl="0" eaLnBrk="1" fontAlgn="base" latinLnBrk="0" hangingPunct="1">
                        <a:lnSpc>
                          <a:spcPct val="100000"/>
                        </a:lnSpc>
                        <a:spcBef>
                          <a:spcPct val="20000"/>
                        </a:spcBef>
                        <a:spcAft>
                          <a:spcPct val="0"/>
                        </a:spcAft>
                        <a:buClr>
                          <a:schemeClr val="accent1"/>
                        </a:buClr>
                        <a:buSzPct val="85000"/>
                        <a:buFontTx/>
                        <a:buChar char="-"/>
                        <a:tabLst/>
                        <a:defRPr/>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 </a:t>
                      </a:r>
                      <a:r>
                        <a:rPr lang="en-US" sz="1400" b="0" i="1" dirty="0" smtClean="0"/>
                        <a:t>Nature and scope of human behavior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5</a:t>
                      </a:r>
                      <a:r>
                        <a:rPr kumimoji="0" lang="en-US" sz="1400" b="1" i="0" u="none" strike="noStrike" cap="none" normalizeH="0" baseline="30000" dirty="0" smtClean="0">
                          <a:ln>
                            <a:noFill/>
                          </a:ln>
                          <a:solidFill>
                            <a:schemeClr val="tx1"/>
                          </a:solidFill>
                          <a:effectLst/>
                          <a:latin typeface="Times New Roman" pitchFamily="18" charset="0"/>
                          <a:cs typeface="Times New Roman" pitchFamily="18" charset="0"/>
                        </a:rPr>
                        <a:t>th</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9738">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RT Exam Model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0" i="1" u="none" strike="noStrike" cap="none" normalizeH="0" baseline="0" dirty="0" smtClean="0">
                          <a:ln>
                            <a:noFill/>
                          </a:ln>
                          <a:solidFill>
                            <a:srgbClr val="FF0000"/>
                          </a:solidFill>
                          <a:effectLst/>
                          <a:latin typeface="Times New Roman" pitchFamily="18" charset="0"/>
                          <a:cs typeface="Times New Roman" pitchFamily="18" charset="0"/>
                        </a:rPr>
                        <a:t>1st EXAM &amp; Plan of the Reflective Assignments </a:t>
                      </a:r>
                    </a:p>
                    <a:p>
                      <a:pPr marL="0" marR="0" lvl="0" indent="0" algn="just" defTabSz="914400" rtl="0" eaLnBrk="1" fontAlgn="base" latinLnBrk="0" hangingPunct="1">
                        <a:lnSpc>
                          <a:spcPct val="100000"/>
                        </a:lnSpc>
                        <a:spcBef>
                          <a:spcPct val="20000"/>
                        </a:spcBef>
                        <a:spcAft>
                          <a:spcPct val="0"/>
                        </a:spcAft>
                        <a:buClr>
                          <a:schemeClr val="accent1"/>
                        </a:buClr>
                        <a:buSzPct val="85000"/>
                        <a:buFontTx/>
                        <a:buNone/>
                        <a:tabLst/>
                        <a:defRPr/>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 - Psychological Approaches to Human Behavior  (1)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6</a:t>
                      </a:r>
                      <a:r>
                        <a:rPr kumimoji="0" lang="en-US" sz="1400" b="1" i="0" u="none" strike="noStrike" cap="none" normalizeH="0" baseline="30000" dirty="0" smtClean="0">
                          <a:ln>
                            <a:noFill/>
                          </a:ln>
                          <a:solidFill>
                            <a:schemeClr val="tx1"/>
                          </a:solidFill>
                          <a:effectLst/>
                          <a:latin typeface="Times New Roman" pitchFamily="18" charset="0"/>
                          <a:cs typeface="Times New Roman" pitchFamily="18" charset="0"/>
                        </a:rPr>
                        <a:t>th</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 &amp; 7</a:t>
                      </a:r>
                      <a:r>
                        <a:rPr kumimoji="0" lang="en-US" sz="1400" b="1" i="0" u="none" strike="noStrike" cap="none" normalizeH="0" baseline="30000" dirty="0" smtClean="0">
                          <a:ln>
                            <a:noFill/>
                          </a:ln>
                          <a:solidFill>
                            <a:schemeClr val="tx1"/>
                          </a:solidFill>
                          <a:effectLst/>
                          <a:latin typeface="Times New Roman" pitchFamily="18" charset="0"/>
                          <a:cs typeface="Times New Roman" pitchFamily="18" charset="0"/>
                        </a:rPr>
                        <a:t>th</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Tx/>
                        <a:buNone/>
                        <a:tabLst/>
                        <a:defRPr/>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 - Psychological Approaches to Human Behavior  ( 2)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8</a:t>
                      </a:r>
                      <a:r>
                        <a:rPr kumimoji="0" lang="en-US" sz="1400" b="1" i="0" u="none" strike="noStrike" cap="none" normalizeH="0" baseline="30000" smtClean="0">
                          <a:ln>
                            <a:noFill/>
                          </a:ln>
                          <a:solidFill>
                            <a:schemeClr val="tx1"/>
                          </a:solidFill>
                          <a:effectLst/>
                          <a:latin typeface="Times New Roman" pitchFamily="18" charset="0"/>
                          <a:cs typeface="Times New Roman" pitchFamily="18" charset="0"/>
                        </a:rPr>
                        <a:t>th</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9713">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 Islamic Human Behavior  the  Ideal for ZD CNHB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 -  Health Behavioral Changes – People Reaction  -Resistance  &amp;  Motivation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9</a:t>
                      </a:r>
                      <a:r>
                        <a:rPr kumimoji="0" lang="en-US" sz="1400" b="1" i="0" u="none" strike="noStrike" cap="none" normalizeH="0" baseline="30000" smtClean="0">
                          <a:ln>
                            <a:noFill/>
                          </a:ln>
                          <a:solidFill>
                            <a:schemeClr val="tx1"/>
                          </a:solidFill>
                          <a:effectLst/>
                          <a:latin typeface="Times New Roman" pitchFamily="18" charset="0"/>
                          <a:cs typeface="Times New Roman" pitchFamily="18" charset="0"/>
                        </a:rPr>
                        <a:t>th</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&amp; 10</a:t>
                      </a:r>
                      <a:r>
                        <a:rPr kumimoji="0" lang="en-US" sz="1400" b="1" i="0" u="none" strike="noStrike" cap="none" normalizeH="0" baseline="30000" smtClean="0">
                          <a:ln>
                            <a:noFill/>
                          </a:ln>
                          <a:solidFill>
                            <a:schemeClr val="tx1"/>
                          </a:solidFill>
                          <a:effectLst/>
                          <a:latin typeface="Times New Roman" pitchFamily="18" charset="0"/>
                          <a:cs typeface="Times New Roman" pitchFamily="18" charset="0"/>
                        </a:rPr>
                        <a:t>th</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8125">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RT Exam Model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Tx/>
                        <a:buNone/>
                        <a:tabLst/>
                      </a:pPr>
                      <a:r>
                        <a:rPr kumimoji="0" lang="en-US" sz="1400" b="0" i="1" u="none" strike="noStrike" cap="none" normalizeH="0" baseline="0" dirty="0" smtClean="0">
                          <a:ln>
                            <a:noFill/>
                          </a:ln>
                          <a:solidFill>
                            <a:srgbClr val="FF0000"/>
                          </a:solidFill>
                          <a:effectLst/>
                          <a:latin typeface="Times New Roman" pitchFamily="18" charset="0"/>
                          <a:cs typeface="Times New Roman" pitchFamily="18" charset="0"/>
                        </a:rPr>
                        <a:t>2</a:t>
                      </a:r>
                      <a:r>
                        <a:rPr kumimoji="0" lang="en-US" sz="1400" b="0" i="1" u="none" strike="noStrike" cap="none" normalizeH="0" baseline="30000" dirty="0" smtClean="0">
                          <a:ln>
                            <a:noFill/>
                          </a:ln>
                          <a:solidFill>
                            <a:srgbClr val="FF0000"/>
                          </a:solidFill>
                          <a:effectLst/>
                          <a:latin typeface="Times New Roman" pitchFamily="18" charset="0"/>
                          <a:cs typeface="Times New Roman" pitchFamily="18" charset="0"/>
                        </a:rPr>
                        <a:t>nd</a:t>
                      </a:r>
                      <a:r>
                        <a:rPr kumimoji="0" lang="en-US" sz="1400" b="0" i="1" u="none" strike="noStrike" cap="none" normalizeH="0" baseline="0" dirty="0" smtClean="0">
                          <a:ln>
                            <a:noFill/>
                          </a:ln>
                          <a:solidFill>
                            <a:srgbClr val="FF0000"/>
                          </a:solidFill>
                          <a:effectLst/>
                          <a:latin typeface="Times New Roman" pitchFamily="18" charset="0"/>
                          <a:cs typeface="Times New Roman" pitchFamily="18" charset="0"/>
                        </a:rPr>
                        <a:t> Exam &amp; Final Date for Assignments submitted &amp; Presentation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11</a:t>
                      </a:r>
                      <a:r>
                        <a:rPr kumimoji="0" lang="en-US" sz="1400" b="1" i="0" u="none" strike="noStrike" cap="none" normalizeH="0" baseline="30000" smtClean="0">
                          <a:ln>
                            <a:noFill/>
                          </a:ln>
                          <a:solidFill>
                            <a:schemeClr val="tx1"/>
                          </a:solidFill>
                          <a:effectLst/>
                          <a:latin typeface="Times New Roman" pitchFamily="18" charset="0"/>
                          <a:cs typeface="Times New Roman" pitchFamily="18" charset="0"/>
                        </a:rPr>
                        <a:t>th</a:t>
                      </a:r>
                      <a:endParaRPr kumimoji="0" lang="en-US" sz="14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9713">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200" b="1" i="1" u="none" strike="noStrike" cap="none" normalizeH="0" baseline="0" dirty="0" smtClean="0">
                          <a:ln>
                            <a:noFill/>
                          </a:ln>
                          <a:solidFill>
                            <a:schemeClr val="tx1"/>
                          </a:solidFill>
                          <a:effectLst/>
                          <a:latin typeface="Times New Roman" pitchFamily="18" charset="0"/>
                          <a:cs typeface="Times New Roman" pitchFamily="18" charset="0"/>
                        </a:rPr>
                        <a:t>Assignments deadline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Char char="§"/>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Planning g for Positive ( ZD ) Health Behavior  </a:t>
                      </a:r>
                    </a:p>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 Planning  to prevent, promote and cure  nutritional disorders such as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12</a:t>
                      </a:r>
                      <a:r>
                        <a:rPr kumimoji="0" lang="en-US" sz="1400" b="1" i="0" u="none" strike="noStrike" cap="none" normalizeH="0" baseline="30000" smtClean="0">
                          <a:ln>
                            <a:noFill/>
                          </a:ln>
                          <a:solidFill>
                            <a:schemeClr val="tx1"/>
                          </a:solidFill>
                          <a:effectLst/>
                          <a:latin typeface="Times New Roman" pitchFamily="18" charset="0"/>
                          <a:cs typeface="Times New Roman" pitchFamily="18" charset="0"/>
                        </a:rPr>
                        <a:t>th &amp; </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13</a:t>
                      </a:r>
                      <a:r>
                        <a:rPr kumimoji="0" lang="en-US" sz="1400" b="1" i="0" u="none" strike="noStrike" cap="none" normalizeH="0" baseline="30000" smtClean="0">
                          <a:ln>
                            <a:noFill/>
                          </a:ln>
                          <a:solidFill>
                            <a:schemeClr val="tx1"/>
                          </a:solidFill>
                          <a:effectLst/>
                          <a:latin typeface="Times New Roman" pitchFamily="18" charset="0"/>
                          <a:cs typeface="Times New Roman" pitchFamily="18" charset="0"/>
                        </a:rPr>
                        <a:t>th</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en-US" sz="1400" b="1" i="0" u="none" strike="noStrike" cap="none" normalizeH="0" baseline="3000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9713">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Revision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14</a:t>
                      </a:r>
                      <a:r>
                        <a:rPr kumimoji="0" lang="en-US" sz="1400" b="1" i="0" u="none" strike="noStrike" cap="none" normalizeH="0" baseline="30000" smtClean="0">
                          <a:ln>
                            <a:noFill/>
                          </a:ln>
                          <a:solidFill>
                            <a:schemeClr val="tx1"/>
                          </a:solidFill>
                          <a:effectLst/>
                          <a:latin typeface="Times New Roman" pitchFamily="18" charset="0"/>
                          <a:cs typeface="Times New Roman" pitchFamily="18" charset="0"/>
                        </a:rPr>
                        <a:t>th</a:t>
                      </a: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9713">
                <a:tc>
                  <a:txBody>
                    <a:bodyPr/>
                    <a:lstStyle/>
                    <a:p>
                      <a:pPr marL="0" marR="0" lvl="0" indent="0" algn="just"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0" i="1" u="none" strike="noStrike" cap="none" normalizeH="0" baseline="0" dirty="0" smtClean="0">
                          <a:ln>
                            <a:noFill/>
                          </a:ln>
                          <a:solidFill>
                            <a:schemeClr val="tx1"/>
                          </a:solidFill>
                          <a:effectLst/>
                          <a:latin typeface="Times New Roman" pitchFamily="18" charset="0"/>
                          <a:cs typeface="Times New Roman" pitchFamily="18" charset="0"/>
                        </a:rPr>
                        <a:t>FINAL EXAM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85000"/>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15</a:t>
                      </a:r>
                      <a:r>
                        <a:rPr kumimoji="0" lang="en-US" sz="1400" b="1" i="0" u="none" strike="noStrike" cap="none" normalizeH="0" baseline="30000" dirty="0" smtClean="0">
                          <a:ln>
                            <a:noFill/>
                          </a:ln>
                          <a:solidFill>
                            <a:schemeClr val="tx1"/>
                          </a:solidFill>
                          <a:effectLst/>
                          <a:latin typeface="Times New Roman" pitchFamily="18" charset="0"/>
                          <a:cs typeface="Times New Roman" pitchFamily="18" charset="0"/>
                        </a:rPr>
                        <a:t>th</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 &amp; 16</a:t>
                      </a:r>
                      <a:r>
                        <a:rPr kumimoji="0" lang="en-US" sz="1400" b="1" i="0" u="none" strike="noStrike" cap="none" normalizeH="0" baseline="30000" dirty="0" smtClean="0">
                          <a:ln>
                            <a:noFill/>
                          </a:ln>
                          <a:solidFill>
                            <a:schemeClr val="tx1"/>
                          </a:solidFill>
                          <a:effectLst/>
                          <a:latin typeface="Times New Roman" pitchFamily="18" charset="0"/>
                          <a:cs typeface="Times New Roman" pitchFamily="18" charset="0"/>
                        </a:rPr>
                        <a:t>th</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heel spokes="8"/>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عنوان 1"/>
          <p:cNvSpPr>
            <a:spLocks noGrp="1"/>
          </p:cNvSpPr>
          <p:nvPr>
            <p:ph type="title"/>
          </p:nvPr>
        </p:nvSpPr>
        <p:spPr>
          <a:xfrm>
            <a:off x="1116013" y="188913"/>
            <a:ext cx="7200900" cy="360362"/>
          </a:xfrm>
        </p:spPr>
        <p:txBody>
          <a:bodyPr/>
          <a:lstStyle/>
          <a:p>
            <a:pPr algn="ctr"/>
            <a:r>
              <a:rPr lang="en-US" sz="2000" smtClean="0"/>
              <a:t>AIDS Risk Reduction Model (ARRM)</a:t>
            </a:r>
            <a:endParaRPr lang="ar-SA" sz="2000" smtClean="0"/>
          </a:p>
        </p:txBody>
      </p:sp>
      <p:pic>
        <p:nvPicPr>
          <p:cNvPr id="107522" name="Picture 2"/>
          <p:cNvPicPr>
            <a:picLocks noChangeAspect="1" noChangeArrowheads="1"/>
          </p:cNvPicPr>
          <p:nvPr/>
        </p:nvPicPr>
        <p:blipFill>
          <a:blip r:embed="rId3" cstate="print"/>
          <a:srcRect/>
          <a:stretch>
            <a:fillRect/>
          </a:stretch>
        </p:blipFill>
        <p:spPr bwMode="auto">
          <a:xfrm>
            <a:off x="611560" y="1268412"/>
            <a:ext cx="7704856" cy="41768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8916" name="مستطيل 4"/>
          <p:cNvSpPr>
            <a:spLocks noChangeArrowheads="1"/>
          </p:cNvSpPr>
          <p:nvPr/>
        </p:nvSpPr>
        <p:spPr bwMode="auto">
          <a:xfrm>
            <a:off x="900113" y="5876925"/>
            <a:ext cx="6318250" cy="646113"/>
          </a:xfrm>
          <a:prstGeom prst="rect">
            <a:avLst/>
          </a:prstGeom>
          <a:noFill/>
          <a:ln w="9525">
            <a:noFill/>
            <a:miter lim="800000"/>
            <a:headEnd/>
            <a:tailEnd/>
          </a:ln>
        </p:spPr>
        <p:txBody>
          <a:bodyPr>
            <a:spAutoFit/>
          </a:bodyPr>
          <a:lstStyle/>
          <a:p>
            <a:r>
              <a:rPr lang="en-US" sz="1200" b="1">
                <a:hlinkClick r:id="rId4"/>
              </a:rPr>
              <a:t>http://www.fhi360.org/nr/rdonlyres/ei26vbslpsidmahhxc332vwo3g233xsqw22er3vofqvrfjvubwyzclvqjcbdgexyzl3msu4mn6xv5j/bccsummaryfourmajortheories.pdf</a:t>
            </a:r>
            <a:r>
              <a:rPr lang="en-US" sz="1200" b="1"/>
              <a:t>   Stage 1</a:t>
            </a:r>
            <a:endParaRPr lang="ar-SA" sz="1200" b="1"/>
          </a:p>
        </p:txBody>
      </p:sp>
      <p:sp>
        <p:nvSpPr>
          <p:cNvPr id="38917" name="مستطيل 6"/>
          <p:cNvSpPr>
            <a:spLocks noChangeArrowheads="1"/>
          </p:cNvSpPr>
          <p:nvPr/>
        </p:nvSpPr>
        <p:spPr bwMode="auto">
          <a:xfrm>
            <a:off x="1476375" y="836613"/>
            <a:ext cx="1004888" cy="369887"/>
          </a:xfrm>
          <a:prstGeom prst="rect">
            <a:avLst/>
          </a:prstGeom>
          <a:noFill/>
          <a:ln w="9525">
            <a:noFill/>
            <a:miter lim="800000"/>
            <a:headEnd/>
            <a:tailEnd/>
          </a:ln>
        </p:spPr>
        <p:txBody>
          <a:bodyPr wrap="none">
            <a:spAutoFit/>
          </a:bodyPr>
          <a:lstStyle/>
          <a:p>
            <a:r>
              <a:rPr lang="en-US" b="1"/>
              <a:t>Stage 1</a:t>
            </a:r>
            <a:endParaRPr lang="ar-SA"/>
          </a:p>
        </p:txBody>
      </p:sp>
      <p:sp>
        <p:nvSpPr>
          <p:cNvPr id="38918" name="مستطيل 7"/>
          <p:cNvSpPr>
            <a:spLocks noChangeArrowheads="1"/>
          </p:cNvSpPr>
          <p:nvPr/>
        </p:nvSpPr>
        <p:spPr bwMode="auto">
          <a:xfrm>
            <a:off x="3779838" y="836613"/>
            <a:ext cx="1004887" cy="369887"/>
          </a:xfrm>
          <a:prstGeom prst="rect">
            <a:avLst/>
          </a:prstGeom>
          <a:noFill/>
          <a:ln w="9525">
            <a:noFill/>
            <a:miter lim="800000"/>
            <a:headEnd/>
            <a:tailEnd/>
          </a:ln>
        </p:spPr>
        <p:txBody>
          <a:bodyPr wrap="none">
            <a:spAutoFit/>
          </a:bodyPr>
          <a:lstStyle/>
          <a:p>
            <a:r>
              <a:rPr lang="en-US" b="1"/>
              <a:t>Stage 2</a:t>
            </a:r>
            <a:endParaRPr lang="ar-SA"/>
          </a:p>
        </p:txBody>
      </p:sp>
      <p:sp>
        <p:nvSpPr>
          <p:cNvPr id="38919" name="مستطيل 8"/>
          <p:cNvSpPr>
            <a:spLocks noChangeArrowheads="1"/>
          </p:cNvSpPr>
          <p:nvPr/>
        </p:nvSpPr>
        <p:spPr bwMode="auto">
          <a:xfrm>
            <a:off x="5940425" y="836613"/>
            <a:ext cx="1004888" cy="369887"/>
          </a:xfrm>
          <a:prstGeom prst="rect">
            <a:avLst/>
          </a:prstGeom>
          <a:noFill/>
          <a:ln w="9525">
            <a:noFill/>
            <a:miter lim="800000"/>
            <a:headEnd/>
            <a:tailEnd/>
          </a:ln>
        </p:spPr>
        <p:txBody>
          <a:bodyPr wrap="none">
            <a:spAutoFit/>
          </a:bodyPr>
          <a:lstStyle/>
          <a:p>
            <a:r>
              <a:rPr lang="en-US" b="1"/>
              <a:t>Stage 3</a:t>
            </a:r>
            <a:endParaRPr lang="ar-SA"/>
          </a:p>
        </p:txBody>
      </p:sp>
      <p:sp>
        <p:nvSpPr>
          <p:cNvPr id="8" name="عنصر نائب للتاريخ 7"/>
          <p:cNvSpPr>
            <a:spLocks noGrp="1"/>
          </p:cNvSpPr>
          <p:nvPr>
            <p:ph type="dt" sz="half" idx="10"/>
          </p:nvPr>
        </p:nvSpPr>
        <p:spPr/>
        <p:txBody>
          <a:bodyPr/>
          <a:lstStyle/>
          <a:p>
            <a:r>
              <a:rPr lang="ar-SA" smtClean="0"/>
              <a:t>E Johali</a:t>
            </a:r>
            <a:endParaRPr lang="en-US"/>
          </a:p>
        </p:txBody>
      </p:sp>
      <p:sp>
        <p:nvSpPr>
          <p:cNvPr id="9" name="عنصر نائب لرقم الشريحة 8"/>
          <p:cNvSpPr>
            <a:spLocks noGrp="1"/>
          </p:cNvSpPr>
          <p:nvPr>
            <p:ph type="sldNum" sz="quarter" idx="12"/>
          </p:nvPr>
        </p:nvSpPr>
        <p:spPr/>
        <p:txBody>
          <a:bodyPr/>
          <a:lstStyle/>
          <a:p>
            <a:fld id="{042AED99-7FB4-404E-8A97-64753DCE42EC}" type="slidenum">
              <a:rPr kumimoji="0" lang="en-US" smtClean="0"/>
              <a:pPr/>
              <a:t>50</a:t>
            </a:fld>
            <a:endParaRPr kumimoji="0" lang="en-US"/>
          </a:p>
        </p:txBody>
      </p:sp>
      <p:sp>
        <p:nvSpPr>
          <p:cNvPr id="10" name="عنصر نائب للتذييل 9"/>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79512" y="373821"/>
            <a:ext cx="3960440" cy="612475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defRPr/>
            </a:pPr>
            <a:endParaRPr lang="en-US" sz="1400" dirty="0" smtClean="0"/>
          </a:p>
          <a:p>
            <a:pPr algn="just">
              <a:defRPr/>
            </a:pPr>
            <a:r>
              <a:rPr lang="en-US" sz="1400" b="1" dirty="0" smtClean="0"/>
              <a:t>How does behavior change occur? </a:t>
            </a:r>
          </a:p>
          <a:p>
            <a:pPr algn="just">
              <a:defRPr/>
            </a:pPr>
            <a:endParaRPr lang="en-US" sz="1400" dirty="0" smtClean="0"/>
          </a:p>
          <a:p>
            <a:pPr algn="just">
              <a:defRPr/>
            </a:pPr>
            <a:r>
              <a:rPr lang="en-US" sz="1400" dirty="0" smtClean="0"/>
              <a:t>This question probably has as many answers as there are diverse populations and cultures. Every HIV prevention program, however, is based on those answers -- theories about why people change their behaviors. These underlying principles may not be formally recognized as theories, but they focus HIV prevention efforts on the elements believed to be essential for individuals to enact and sustain behavior change.</a:t>
            </a:r>
          </a:p>
          <a:p>
            <a:pPr algn="just">
              <a:defRPr/>
            </a:pPr>
            <a:r>
              <a:rPr lang="en-US" sz="1400" dirty="0" smtClean="0"/>
              <a:t> </a:t>
            </a:r>
            <a:r>
              <a:rPr lang="en-US" sz="1400" b="1" dirty="0" smtClean="0"/>
              <a:t>Four of the most commonly theories in HIV </a:t>
            </a:r>
            <a:r>
              <a:rPr lang="en-US" sz="1400" dirty="0" smtClean="0"/>
              <a:t>are: </a:t>
            </a:r>
          </a:p>
          <a:p>
            <a:pPr algn="just">
              <a:buFontTx/>
              <a:buChar char="-"/>
              <a:defRPr/>
            </a:pPr>
            <a:r>
              <a:rPr lang="en-US" sz="1400" b="1" dirty="0" smtClean="0"/>
              <a:t>Health Belief Model, </a:t>
            </a:r>
          </a:p>
          <a:p>
            <a:pPr algn="just">
              <a:buFontTx/>
              <a:buChar char="-"/>
              <a:defRPr/>
            </a:pPr>
            <a:r>
              <a:rPr lang="en-US" sz="1400" b="1" dirty="0" smtClean="0"/>
              <a:t> AIDS Risk Reduction Model, </a:t>
            </a:r>
          </a:p>
          <a:p>
            <a:pPr algn="just">
              <a:buFontTx/>
              <a:buChar char="-"/>
              <a:defRPr/>
            </a:pPr>
            <a:r>
              <a:rPr lang="en-US" sz="1400" b="1" dirty="0" smtClean="0"/>
              <a:t> Stages of Change Theory </a:t>
            </a:r>
          </a:p>
          <a:p>
            <a:pPr algn="just">
              <a:buFontTx/>
              <a:buChar char="-"/>
              <a:defRPr/>
            </a:pPr>
            <a:r>
              <a:rPr lang="en-US" sz="1400" b="1" dirty="0" smtClean="0"/>
              <a:t> Theory of Reasoned Action </a:t>
            </a:r>
          </a:p>
          <a:p>
            <a:pPr algn="just">
              <a:defRPr/>
            </a:pPr>
            <a:r>
              <a:rPr lang="en-US" sz="1400" dirty="0" smtClean="0"/>
              <a:t> These theories have yet to be extensively applied in research outside of the United States, and they may not These theories capture the elements necessary for behavior change in every culture or population. </a:t>
            </a:r>
          </a:p>
          <a:p>
            <a:pPr algn="just">
              <a:defRPr/>
            </a:pPr>
            <a:endParaRPr lang="en-US" sz="1400" dirty="0" smtClean="0"/>
          </a:p>
          <a:p>
            <a:pPr algn="just">
              <a:defRPr/>
            </a:pPr>
            <a:r>
              <a:rPr lang="en-US" sz="1400" dirty="0" smtClean="0"/>
              <a:t>develops by Julie to encourage people working with HIV/AIDS</a:t>
            </a:r>
            <a:r>
              <a:rPr lang="en-US" sz="1400" i="1" dirty="0" smtClean="0"/>
              <a:t>1996 under </a:t>
            </a:r>
            <a:r>
              <a:rPr lang="en-US" sz="1400" dirty="0" smtClean="0"/>
              <a:t>AIDS Control and Prevention (AIDSCAP) Project. </a:t>
            </a:r>
            <a:endParaRPr lang="en-US" sz="1400" i="1" dirty="0" smtClean="0"/>
          </a:p>
        </p:txBody>
      </p:sp>
      <p:sp>
        <p:nvSpPr>
          <p:cNvPr id="5" name="مستطيل 4"/>
          <p:cNvSpPr/>
          <p:nvPr/>
        </p:nvSpPr>
        <p:spPr>
          <a:xfrm>
            <a:off x="4139952" y="328582"/>
            <a:ext cx="4896544" cy="61247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defRPr/>
            </a:pPr>
            <a:r>
              <a:rPr lang="en-US" sz="1400" b="1" dirty="0" smtClean="0"/>
              <a:t>Health Belief Model (HBM)</a:t>
            </a:r>
            <a:endParaRPr lang="en-US" sz="1400" dirty="0" smtClean="0"/>
          </a:p>
          <a:p>
            <a:pPr algn="just">
              <a:defRPr/>
            </a:pPr>
            <a:r>
              <a:rPr lang="en-US" sz="1400" dirty="0" smtClean="0"/>
              <a:t>The Health Belief Model (HBM) is </a:t>
            </a:r>
            <a:r>
              <a:rPr lang="en-US" sz="1400" i="1" dirty="0" smtClean="0"/>
              <a:t>a psychological model that  attempts to </a:t>
            </a:r>
            <a:r>
              <a:rPr lang="en-US" sz="1400" b="1" i="1" dirty="0" smtClean="0"/>
              <a:t>explain </a:t>
            </a:r>
            <a:r>
              <a:rPr lang="en-US" sz="1400" i="1" dirty="0" smtClean="0"/>
              <a:t>and </a:t>
            </a:r>
            <a:r>
              <a:rPr lang="en-US" sz="1400" b="1" i="1" dirty="0" smtClean="0"/>
              <a:t>predict </a:t>
            </a:r>
            <a:r>
              <a:rPr lang="en-US" sz="1400" i="1" dirty="0" smtClean="0"/>
              <a:t>health behaviors by focusing on the </a:t>
            </a:r>
            <a:r>
              <a:rPr lang="en-US" sz="1400" b="1" i="1" dirty="0" smtClean="0"/>
              <a:t>attitudes </a:t>
            </a:r>
            <a:r>
              <a:rPr lang="en-US" sz="1400" i="1" dirty="0" smtClean="0"/>
              <a:t>and</a:t>
            </a:r>
            <a:r>
              <a:rPr lang="en-US" sz="1400" b="1" i="1" dirty="0" smtClean="0"/>
              <a:t> beliefs </a:t>
            </a:r>
            <a:r>
              <a:rPr lang="en-US" sz="1400" i="1" dirty="0" smtClean="0"/>
              <a:t>of individuals</a:t>
            </a:r>
            <a:r>
              <a:rPr lang="en-US" sz="1400" dirty="0" smtClean="0"/>
              <a:t>. </a:t>
            </a:r>
          </a:p>
          <a:p>
            <a:pPr algn="just">
              <a:buFontTx/>
              <a:buChar char="-"/>
              <a:defRPr/>
            </a:pPr>
            <a:r>
              <a:rPr lang="en-US" sz="1400" dirty="0" smtClean="0"/>
              <a:t>HBM was developed in the </a:t>
            </a:r>
            <a:r>
              <a:rPr lang="en-US" sz="1400" b="1" dirty="0" smtClean="0"/>
              <a:t>1950s</a:t>
            </a:r>
            <a:r>
              <a:rPr lang="en-US" sz="1400" dirty="0" smtClean="0"/>
              <a:t> as part of an effort by social psychologists in the United States Public Health Service to explain the lack of public participation in health screening and prevention programs (e.g., a free and conveniently located tuberculosis screening project). </a:t>
            </a:r>
          </a:p>
          <a:p>
            <a:pPr algn="just">
              <a:buFontTx/>
              <a:buChar char="-"/>
              <a:defRPr/>
            </a:pPr>
            <a:r>
              <a:rPr lang="en-US" sz="1400" dirty="0" smtClean="0"/>
              <a:t> HBM has been adapted to explore a variety of long- and short-term health behaviors based on </a:t>
            </a:r>
            <a:r>
              <a:rPr lang="en-US" sz="1400" b="1" dirty="0" smtClean="0"/>
              <a:t>Perception “Awareness” </a:t>
            </a:r>
          </a:p>
          <a:p>
            <a:pPr algn="just">
              <a:buFontTx/>
              <a:buChar char="-"/>
              <a:defRPr/>
            </a:pPr>
            <a:r>
              <a:rPr lang="en-US" sz="1400" dirty="0" smtClean="0"/>
              <a:t>Becker et al 1994 set </a:t>
            </a:r>
            <a:r>
              <a:rPr lang="en-US" sz="1400" b="1" dirty="0" smtClean="0"/>
              <a:t>HBM Key Variables as </a:t>
            </a:r>
            <a:r>
              <a:rPr lang="en-US" sz="1400" dirty="0" smtClean="0"/>
              <a:t>follows: </a:t>
            </a:r>
          </a:p>
          <a:p>
            <a:pPr marL="342900" indent="-342900" algn="just">
              <a:buAutoNum type="arabicParenR"/>
              <a:defRPr/>
            </a:pPr>
            <a:r>
              <a:rPr lang="en-US" sz="1400" dirty="0" smtClean="0"/>
              <a:t>Perceived</a:t>
            </a:r>
            <a:r>
              <a:rPr lang="en-US" sz="1400" b="1" dirty="0" smtClean="0"/>
              <a:t> Threat </a:t>
            </a:r>
            <a:r>
              <a:rPr lang="en-US" sz="1400" dirty="0" smtClean="0"/>
              <a:t>of</a:t>
            </a:r>
            <a:r>
              <a:rPr lang="en-US" sz="1400" b="1" dirty="0" smtClean="0"/>
              <a:t> Susceptibility</a:t>
            </a:r>
            <a:r>
              <a:rPr lang="en-US" sz="1400" dirty="0" smtClean="0"/>
              <a:t> (the risk of contracting a health condition) + </a:t>
            </a:r>
            <a:r>
              <a:rPr lang="en-US" sz="1400" b="1" dirty="0" smtClean="0"/>
              <a:t>Severity</a:t>
            </a:r>
            <a:r>
              <a:rPr lang="en-US" sz="1400" dirty="0" smtClean="0"/>
              <a:t>  (Feelings concerning the seriousness) </a:t>
            </a:r>
          </a:p>
          <a:p>
            <a:pPr marL="342900" indent="-342900" algn="just">
              <a:defRPr/>
            </a:pPr>
            <a:endParaRPr lang="en-US" sz="1400" dirty="0" smtClean="0"/>
          </a:p>
          <a:p>
            <a:pPr marL="342900" indent="-342900" algn="just">
              <a:defRPr/>
            </a:pPr>
            <a:r>
              <a:rPr lang="en-US" sz="1400" dirty="0" smtClean="0"/>
              <a:t>2) Perceived</a:t>
            </a:r>
            <a:r>
              <a:rPr lang="en-US" sz="1400" b="1" dirty="0" smtClean="0"/>
              <a:t> Benefits: </a:t>
            </a:r>
            <a:r>
              <a:rPr lang="en-US" sz="1400" dirty="0" smtClean="0"/>
              <a:t>The believed effectiveness of strategies designed to reduce the threat of illness</a:t>
            </a:r>
            <a:r>
              <a:rPr lang="en-US" sz="1400" b="1" dirty="0" smtClean="0"/>
              <a:t>.- </a:t>
            </a:r>
            <a:r>
              <a:rPr lang="en-US" sz="1400" dirty="0" smtClean="0"/>
              <a:t>Perceived</a:t>
            </a:r>
            <a:r>
              <a:rPr lang="en-US" sz="1400" b="1" dirty="0" smtClean="0"/>
              <a:t> Barriers (</a:t>
            </a:r>
            <a:r>
              <a:rPr lang="en-US" sz="1400" dirty="0" smtClean="0"/>
              <a:t>The potential negative consequences that may result from taking particular health actions, including physical, psychological, and financial demands)</a:t>
            </a:r>
          </a:p>
          <a:p>
            <a:pPr algn="just">
              <a:defRPr/>
            </a:pPr>
            <a:r>
              <a:rPr lang="en-US" sz="1400" dirty="0" smtClean="0"/>
              <a:t>3) </a:t>
            </a:r>
            <a:r>
              <a:rPr lang="en-US" sz="1400" b="1" dirty="0" smtClean="0"/>
              <a:t>Cues to Action: </a:t>
            </a:r>
            <a:r>
              <a:rPr lang="en-US" sz="1400" dirty="0" smtClean="0"/>
              <a:t>Events, either bodily (e.g., physical symptoms of a health condition) or environmental (e.g., media publicity) that motivate people to take action. Cues to actions is an aspect of the HBM that has not been systematically studied.</a:t>
            </a:r>
          </a:p>
        </p:txBody>
      </p:sp>
      <p:sp>
        <p:nvSpPr>
          <p:cNvPr id="6" name="عنصر نائب للتاريخ 5"/>
          <p:cNvSpPr>
            <a:spLocks noGrp="1"/>
          </p:cNvSpPr>
          <p:nvPr>
            <p:ph type="dt" sz="half" idx="10"/>
          </p:nvPr>
        </p:nvSpPr>
        <p:spPr>
          <a:xfrm>
            <a:off x="428596" y="6572272"/>
            <a:ext cx="2133600" cy="220641"/>
          </a:xfrm>
        </p:spPr>
        <p:txBody>
          <a:bodyPr/>
          <a:lstStyle/>
          <a:p>
            <a:pPr algn="ctr"/>
            <a:r>
              <a:rPr lang="ar-SA" dirty="0" smtClean="0"/>
              <a:t>E Johali</a:t>
            </a:r>
            <a:endParaRPr lang="en-US" dirty="0"/>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51</a:t>
            </a:fld>
            <a:endParaRPr kumimoji="0" lang="en-US"/>
          </a:p>
        </p:txBody>
      </p:sp>
      <p:sp>
        <p:nvSpPr>
          <p:cNvPr id="8" name="عنصر نائب للتذييل 7"/>
          <p:cNvSpPr>
            <a:spLocks noGrp="1"/>
          </p:cNvSpPr>
          <p:nvPr>
            <p:ph type="ftr" sz="quarter" idx="11"/>
          </p:nvPr>
        </p:nvSpPr>
        <p:spPr>
          <a:xfrm>
            <a:off x="4071934" y="6572296"/>
            <a:ext cx="3352800" cy="214290"/>
          </a:xfrm>
        </p:spPr>
        <p:txBody>
          <a:bodyPr/>
          <a:lstStyle/>
          <a:p>
            <a:r>
              <a:rPr kumimoji="0" lang="en-US" dirty="0" smtClean="0"/>
              <a:t>CMED 303 - CNHB 2014</a:t>
            </a:r>
            <a:endParaRPr kumimoji="0" lang="en-US" dirty="0"/>
          </a:p>
        </p:txBody>
      </p:sp>
      <p:sp>
        <p:nvSpPr>
          <p:cNvPr id="10" name="مستطيل 9"/>
          <p:cNvSpPr/>
          <p:nvPr/>
        </p:nvSpPr>
        <p:spPr>
          <a:xfrm>
            <a:off x="2786050" y="0"/>
            <a:ext cx="3057247" cy="369332"/>
          </a:xfrm>
          <a:prstGeom prst="rect">
            <a:avLst/>
          </a:prstGeom>
        </p:spPr>
        <p:txBody>
          <a:bodyPr wrap="none">
            <a:spAutoFit/>
          </a:bodyPr>
          <a:lstStyle/>
          <a:p>
            <a:pPr algn="just">
              <a:defRPr/>
            </a:pPr>
            <a:r>
              <a:rPr lang="en-US" b="1" dirty="0" smtClean="0"/>
              <a:t>Health Belief Model (HBM)</a:t>
            </a:r>
            <a:endParaRPr lang="en-US" dirty="0"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وان 1"/>
          <p:cNvSpPr>
            <a:spLocks noGrp="1"/>
          </p:cNvSpPr>
          <p:nvPr>
            <p:ph type="title"/>
          </p:nvPr>
        </p:nvSpPr>
        <p:spPr>
          <a:xfrm>
            <a:off x="1157314" y="-24"/>
            <a:ext cx="7200900" cy="576262"/>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1800" dirty="0" smtClean="0"/>
              <a:t>Behavior Change -- A Summary of Four Major Theories </a:t>
            </a:r>
            <a:br>
              <a:rPr lang="en-US" sz="1800" dirty="0" smtClean="0"/>
            </a:br>
            <a:r>
              <a:rPr lang="en-US" sz="1800" dirty="0" smtClean="0"/>
              <a:t>By </a:t>
            </a:r>
            <a:r>
              <a:rPr lang="en-US" sz="1800" i="1" dirty="0" smtClean="0">
                <a:latin typeface="Arial Black" pitchFamily="34" charset="0"/>
              </a:rPr>
              <a:t>Julie </a:t>
            </a:r>
            <a:r>
              <a:rPr lang="en-US" sz="1800" i="1" dirty="0" smtClean="0"/>
              <a:t>Denison</a:t>
            </a:r>
            <a:endParaRPr lang="en-US" sz="1800" dirty="0" smtClean="0"/>
          </a:p>
        </p:txBody>
      </p:sp>
      <p:sp>
        <p:nvSpPr>
          <p:cNvPr id="37891" name="مستطيل 4"/>
          <p:cNvSpPr>
            <a:spLocks noChangeArrowheads="1"/>
          </p:cNvSpPr>
          <p:nvPr/>
        </p:nvSpPr>
        <p:spPr bwMode="auto">
          <a:xfrm>
            <a:off x="1259632" y="6093296"/>
            <a:ext cx="6318250" cy="461963"/>
          </a:xfrm>
          <a:prstGeom prst="rect">
            <a:avLst/>
          </a:prstGeom>
          <a:noFill/>
          <a:ln w="9525">
            <a:noFill/>
            <a:miter lim="800000"/>
            <a:headEnd/>
            <a:tailEnd/>
          </a:ln>
        </p:spPr>
        <p:txBody>
          <a:bodyPr>
            <a:spAutoFit/>
          </a:bodyPr>
          <a:lstStyle/>
          <a:p>
            <a:r>
              <a:rPr lang="en-US" sz="1200" b="1" dirty="0">
                <a:hlinkClick r:id="rId3"/>
              </a:rPr>
              <a:t>http://www.fhi360.org/nr/rdonlyres/ei26vbslpsidmahhxc332vwo3g233xsqw22er3vofqvrfjvubwyzclvqjcbdgexyzl3msu4mn6xv5j/bccsummaryfourmajortheories.pdf</a:t>
            </a:r>
            <a:r>
              <a:rPr lang="en-US" sz="1200" b="1" dirty="0"/>
              <a:t> </a:t>
            </a:r>
            <a:endParaRPr lang="ar-SA" sz="1200" b="1" dirty="0"/>
          </a:p>
        </p:txBody>
      </p:sp>
      <p:pic>
        <p:nvPicPr>
          <p:cNvPr id="107523" name="Picture 3"/>
          <p:cNvPicPr>
            <a:picLocks noChangeAspect="1" noChangeArrowheads="1"/>
          </p:cNvPicPr>
          <p:nvPr/>
        </p:nvPicPr>
        <p:blipFill>
          <a:blip r:embed="rId4" cstate="print"/>
          <a:srcRect/>
          <a:stretch>
            <a:fillRect/>
          </a:stretch>
        </p:blipFill>
        <p:spPr bwMode="auto">
          <a:xfrm>
            <a:off x="1403350" y="908720"/>
            <a:ext cx="6913066" cy="49682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7893" name="Picture 4"/>
          <p:cNvPicPr>
            <a:picLocks noChangeAspect="1" noChangeArrowheads="1"/>
          </p:cNvPicPr>
          <p:nvPr/>
        </p:nvPicPr>
        <p:blipFill>
          <a:blip r:embed="rId5" cstate="print"/>
          <a:srcRect/>
          <a:stretch>
            <a:fillRect/>
          </a:stretch>
        </p:blipFill>
        <p:spPr bwMode="auto">
          <a:xfrm>
            <a:off x="0" y="549275"/>
            <a:ext cx="1187450" cy="1295400"/>
          </a:xfrm>
          <a:prstGeom prst="rect">
            <a:avLst/>
          </a:prstGeom>
          <a:noFill/>
          <a:ln w="9525">
            <a:noFill/>
            <a:miter lim="800000"/>
            <a:headEnd/>
            <a:tailEnd/>
          </a:ln>
        </p:spPr>
      </p:pic>
      <p:sp>
        <p:nvSpPr>
          <p:cNvPr id="37894" name="مستطيل 7"/>
          <p:cNvSpPr>
            <a:spLocks noChangeArrowheads="1"/>
          </p:cNvSpPr>
          <p:nvPr/>
        </p:nvSpPr>
        <p:spPr bwMode="auto">
          <a:xfrm rot="5400000">
            <a:off x="-2162165" y="2962364"/>
            <a:ext cx="5473700" cy="646331"/>
          </a:xfrm>
          <a:prstGeom prst="rect">
            <a:avLst/>
          </a:prstGeom>
          <a:noFill/>
          <a:ln w="9525">
            <a:noFill/>
            <a:miter lim="800000"/>
            <a:headEnd/>
            <a:tailEnd/>
          </a:ln>
        </p:spPr>
        <p:txBody>
          <a:bodyPr wrap="square">
            <a:spAutoFit/>
          </a:bodyPr>
          <a:lstStyle/>
          <a:p>
            <a:r>
              <a:rPr lang="en-US" sz="1200" b="1" dirty="0"/>
              <a:t>This document presents and explains four of the most commonly cited theories used in HIV/AIDS</a:t>
            </a:r>
          </a:p>
          <a:p>
            <a:r>
              <a:rPr lang="en-US" sz="1200" b="1" dirty="0"/>
              <a:t>prevention on how behavior change is believed to occur.</a:t>
            </a:r>
            <a:endParaRPr lang="ar-SA" sz="1200" b="1" dirty="0"/>
          </a:p>
        </p:txBody>
      </p:sp>
      <p:sp>
        <p:nvSpPr>
          <p:cNvPr id="7" name="عنصر نائب للتاريخ 6"/>
          <p:cNvSpPr>
            <a:spLocks noGrp="1"/>
          </p:cNvSpPr>
          <p:nvPr>
            <p:ph type="dt" sz="half" idx="10"/>
          </p:nvPr>
        </p:nvSpPr>
        <p:spPr/>
        <p:txBody>
          <a:bodyPr/>
          <a:lstStyle/>
          <a:p>
            <a:r>
              <a:rPr lang="ar-SA" smtClean="0"/>
              <a:t>E Johali</a:t>
            </a:r>
            <a:endParaRPr lang="en-US"/>
          </a:p>
        </p:txBody>
      </p:sp>
      <p:sp>
        <p:nvSpPr>
          <p:cNvPr id="8" name="عنصر نائب لرقم الشريحة 7"/>
          <p:cNvSpPr>
            <a:spLocks noGrp="1"/>
          </p:cNvSpPr>
          <p:nvPr>
            <p:ph type="sldNum" sz="quarter" idx="12"/>
          </p:nvPr>
        </p:nvSpPr>
        <p:spPr/>
        <p:txBody>
          <a:bodyPr/>
          <a:lstStyle/>
          <a:p>
            <a:fld id="{042AED99-7FB4-404E-8A97-64753DCE42EC}" type="slidenum">
              <a:rPr kumimoji="0" lang="en-US" smtClean="0"/>
              <a:pPr/>
              <a:t>52</a:t>
            </a:fld>
            <a:endParaRPr kumimoji="0" lang="en-US"/>
          </a:p>
        </p:txBody>
      </p:sp>
      <p:sp>
        <p:nvSpPr>
          <p:cNvPr id="9" name="عنصر نائب للتذييل 8"/>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عنوان 1"/>
          <p:cNvSpPr>
            <a:spLocks noGrp="1"/>
          </p:cNvSpPr>
          <p:nvPr>
            <p:ph type="title"/>
          </p:nvPr>
        </p:nvSpPr>
        <p:spPr>
          <a:xfrm>
            <a:off x="1071538" y="285728"/>
            <a:ext cx="7200900" cy="692150"/>
          </a:xfrm>
        </p:spPr>
        <p:txBody>
          <a:bodyPr>
            <a:normAutofit fontScale="90000"/>
          </a:bodyPr>
          <a:lstStyle/>
          <a:p>
            <a:pPr algn="ctr"/>
            <a:r>
              <a:rPr lang="en-US" sz="3200" dirty="0" smtClean="0">
                <a:latin typeface="Arial Black" pitchFamily="34" charset="0"/>
              </a:rPr>
              <a:t>HBM </a:t>
            </a:r>
            <a:r>
              <a:rPr lang="en-US" sz="1800" dirty="0" smtClean="0"/>
              <a:t/>
            </a:r>
            <a:br>
              <a:rPr lang="en-US" sz="1800" dirty="0" smtClean="0"/>
            </a:br>
            <a:r>
              <a:rPr lang="en-US" sz="2200" dirty="0" err="1" smtClean="0">
                <a:latin typeface="Arial Black" pitchFamily="34" charset="0"/>
              </a:rPr>
              <a:t>Johali</a:t>
            </a:r>
            <a:r>
              <a:rPr lang="en-US" sz="2200" dirty="0" smtClean="0">
                <a:latin typeface="Arial Black" pitchFamily="34" charset="0"/>
              </a:rPr>
              <a:t> Modified Schematic Diagram </a:t>
            </a:r>
            <a:r>
              <a:rPr lang="en-US" sz="1800" baseline="30000" dirty="0" smtClean="0"/>
              <a:t>(</a:t>
            </a:r>
            <a:r>
              <a:rPr lang="en-US" sz="1800" baseline="30000" dirty="0" err="1" smtClean="0"/>
              <a:t>Johali</a:t>
            </a:r>
            <a:r>
              <a:rPr lang="en-US" sz="1800" baseline="30000" dirty="0" smtClean="0"/>
              <a:t> 2003 NURHE) </a:t>
            </a:r>
            <a:endParaRPr lang="ar-SA" sz="1800" baseline="30000" dirty="0" smtClean="0"/>
          </a:p>
        </p:txBody>
      </p:sp>
      <p:sp>
        <p:nvSpPr>
          <p:cNvPr id="624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2465" name="Object 1"/>
          <p:cNvGraphicFramePr>
            <a:graphicFrameLocks noChangeAspect="1"/>
          </p:cNvGraphicFramePr>
          <p:nvPr/>
        </p:nvGraphicFramePr>
        <p:xfrm>
          <a:off x="467544" y="1484784"/>
          <a:ext cx="7920880" cy="4680520"/>
        </p:xfrm>
        <a:graphic>
          <a:graphicData uri="http://schemas.openxmlformats.org/presentationml/2006/ole">
            <p:oleObj spid="_x0000_s62465" name="شريحة" r:id="rId3" imgW="4570330" imgH="3427597" progId="PowerPoint.Slide.12">
              <p:embed/>
            </p:oleObj>
          </a:graphicData>
        </a:graphic>
      </p:graphicFrame>
      <p:sp>
        <p:nvSpPr>
          <p:cNvPr id="5" name="عنصر نائب للتاريخ 4"/>
          <p:cNvSpPr>
            <a:spLocks noGrp="1"/>
          </p:cNvSpPr>
          <p:nvPr>
            <p:ph type="dt" sz="half" idx="10"/>
          </p:nvPr>
        </p:nvSpPr>
        <p:spPr/>
        <p:txBody>
          <a:bodyPr/>
          <a:lstStyle/>
          <a:p>
            <a:r>
              <a:rPr lang="ar-SA" smtClean="0"/>
              <a:t>E Johali</a:t>
            </a:r>
            <a:endParaRPr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53</a:t>
            </a:fld>
            <a:endParaRPr kumimoji="0" lang="en-US"/>
          </a:p>
        </p:txBody>
      </p:sp>
      <p:sp>
        <p:nvSpPr>
          <p:cNvPr id="7" name="عنصر نائب للتذييل 6"/>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عنوان 1"/>
          <p:cNvSpPr>
            <a:spLocks noGrp="1"/>
          </p:cNvSpPr>
          <p:nvPr>
            <p:ph type="title"/>
          </p:nvPr>
        </p:nvSpPr>
        <p:spPr>
          <a:xfrm>
            <a:off x="2411760" y="-24"/>
            <a:ext cx="4535984" cy="288032"/>
          </a:xfrm>
        </p:spPr>
        <p:style>
          <a:lnRef idx="2">
            <a:schemeClr val="dk1"/>
          </a:lnRef>
          <a:fillRef idx="1">
            <a:schemeClr val="lt1"/>
          </a:fillRef>
          <a:effectRef idx="0">
            <a:schemeClr val="dk1"/>
          </a:effectRef>
          <a:fontRef idx="minor">
            <a:schemeClr val="dk1"/>
          </a:fontRef>
        </p:style>
        <p:txBody>
          <a:bodyPr>
            <a:noAutofit/>
          </a:bodyPr>
          <a:lstStyle/>
          <a:p>
            <a:pPr algn="ctr"/>
            <a:r>
              <a:rPr lang="en-US" sz="2000" dirty="0" smtClean="0">
                <a:latin typeface="Arial Black" pitchFamily="34" charset="0"/>
              </a:rPr>
              <a:t>Theory of Reasoned Action</a:t>
            </a:r>
            <a:endParaRPr lang="ar-SA" sz="2000" dirty="0" smtClean="0">
              <a:latin typeface="Arial Black" pitchFamily="34" charset="0"/>
            </a:endParaRPr>
          </a:p>
        </p:txBody>
      </p:sp>
      <p:sp>
        <p:nvSpPr>
          <p:cNvPr id="5" name="مستطيل 4"/>
          <p:cNvSpPr/>
          <p:nvPr/>
        </p:nvSpPr>
        <p:spPr>
          <a:xfrm>
            <a:off x="179512" y="404664"/>
            <a:ext cx="8784976" cy="6340197"/>
          </a:xfrm>
          <a:prstGeom prst="rect">
            <a:avLst/>
          </a:prstGeom>
        </p:spPr>
        <p:txBody>
          <a:bodyPr wrap="square">
            <a:spAutoFit/>
          </a:bodyPr>
          <a:lstStyle/>
          <a:p>
            <a:pPr algn="just">
              <a:defRPr/>
            </a:pPr>
            <a:r>
              <a:rPr lang="en-US" sz="1400" dirty="0" smtClean="0">
                <a:latin typeface="Times New Roman" pitchFamily="18" charset="0"/>
                <a:cs typeface="Times New Roman" pitchFamily="18" charset="0"/>
              </a:rPr>
              <a:t>TRA has been explained and predicted a variety of human behaviors since </a:t>
            </a:r>
            <a:r>
              <a:rPr lang="en-US" sz="1400" b="1" dirty="0" smtClean="0">
                <a:latin typeface="Times New Roman" pitchFamily="18" charset="0"/>
                <a:cs typeface="Times New Roman" pitchFamily="18" charset="0"/>
              </a:rPr>
              <a:t>1967</a:t>
            </a:r>
            <a:r>
              <a:rPr lang="en-US" sz="1400" dirty="0" smtClean="0">
                <a:latin typeface="Times New Roman" pitchFamily="18" charset="0"/>
                <a:cs typeface="Times New Roman" pitchFamily="18" charset="0"/>
              </a:rPr>
              <a:t>. </a:t>
            </a:r>
          </a:p>
          <a:p>
            <a:pPr algn="just">
              <a:defRPr/>
            </a:pPr>
            <a:r>
              <a:rPr lang="en-US" sz="1400" dirty="0" smtClean="0">
                <a:latin typeface="Times New Roman" pitchFamily="18" charset="0"/>
                <a:cs typeface="Times New Roman" pitchFamily="18" charset="0"/>
              </a:rPr>
              <a:t>It based on the</a:t>
            </a:r>
            <a:r>
              <a:rPr lang="en-US" sz="1400" b="1" dirty="0" smtClean="0">
                <a:latin typeface="Times New Roman" pitchFamily="18" charset="0"/>
                <a:cs typeface="Times New Roman" pitchFamily="18" charset="0"/>
              </a:rPr>
              <a:t> Premise</a:t>
            </a:r>
            <a:r>
              <a:rPr lang="en-US" sz="1400" dirty="0" smtClean="0">
                <a:latin typeface="Times New Roman" pitchFamily="18" charset="0"/>
                <a:cs typeface="Times New Roman" pitchFamily="18" charset="0"/>
              </a:rPr>
              <a:t> that “</a:t>
            </a:r>
            <a:r>
              <a:rPr lang="en-US" sz="1400" b="1" i="1" dirty="0" smtClean="0">
                <a:latin typeface="Times New Roman" pitchFamily="18" charset="0"/>
                <a:cs typeface="Times New Roman" pitchFamily="18" charset="0"/>
              </a:rPr>
              <a:t>humans are rational and that the behaviors being explored are under volitional control, </a:t>
            </a:r>
            <a:r>
              <a:rPr lang="en-US" sz="1400" i="1" dirty="0" smtClean="0">
                <a:latin typeface="Times New Roman" pitchFamily="18" charset="0"/>
                <a:cs typeface="Times New Roman" pitchFamily="18" charset="0"/>
              </a:rPr>
              <a:t>It provides a construct links </a:t>
            </a:r>
            <a:r>
              <a:rPr lang="en-US" sz="1400" b="1" i="1" dirty="0" smtClean="0">
                <a:latin typeface="Times New Roman" pitchFamily="18" charset="0"/>
                <a:cs typeface="Times New Roman" pitchFamily="18" charset="0"/>
              </a:rPr>
              <a:t>Individual beliefs, attitudes, intentions, and behavior  </a:t>
            </a:r>
            <a:r>
              <a:rPr lang="en-US" sz="1400" dirty="0" smtClean="0">
                <a:latin typeface="Times New Roman" pitchFamily="18" charset="0"/>
                <a:cs typeface="Times New Roman" pitchFamily="18" charset="0"/>
              </a:rPr>
              <a:t>(</a:t>
            </a:r>
            <a:r>
              <a:rPr lang="en-US" sz="1400" dirty="0" err="1" smtClean="0">
                <a:latin typeface="Times New Roman" pitchFamily="18" charset="0"/>
                <a:cs typeface="Times New Roman" pitchFamily="18" charset="0"/>
              </a:rPr>
              <a:t>Fishbein</a:t>
            </a:r>
            <a:r>
              <a:rPr lang="en-US" sz="1400" dirty="0" smtClean="0">
                <a:latin typeface="Times New Roman" pitchFamily="18" charset="0"/>
                <a:cs typeface="Times New Roman" pitchFamily="18" charset="0"/>
              </a:rPr>
              <a:t> et al1994). </a:t>
            </a:r>
          </a:p>
          <a:p>
            <a:pPr algn="just">
              <a:defRPr/>
            </a:pPr>
            <a:r>
              <a:rPr lang="en-US" sz="1400" b="1" dirty="0" smtClean="0">
                <a:latin typeface="Times New Roman" pitchFamily="18" charset="0"/>
                <a:cs typeface="Times New Roman" pitchFamily="18" charset="0"/>
              </a:rPr>
              <a:t>This TRA based on 6 Variables : </a:t>
            </a:r>
            <a:endParaRPr lang="en-US" sz="1400" dirty="0" smtClean="0">
              <a:latin typeface="Times New Roman" pitchFamily="18" charset="0"/>
              <a:cs typeface="Times New Roman" pitchFamily="18" charset="0"/>
            </a:endParaRPr>
          </a:p>
          <a:p>
            <a:pPr marL="342900" indent="-342900" algn="just">
              <a:buAutoNum type="arabicParenR"/>
              <a:defRPr/>
            </a:pPr>
            <a:r>
              <a:rPr lang="en-US" sz="1400" b="1" dirty="0" smtClean="0">
                <a:latin typeface="Times New Roman" pitchFamily="18" charset="0"/>
                <a:cs typeface="Times New Roman" pitchFamily="18" charset="0"/>
              </a:rPr>
              <a:t>Behavior: A specific behavior defined by a combination of four components</a:t>
            </a:r>
            <a:r>
              <a:rPr lang="en-US" sz="1400" dirty="0" smtClean="0">
                <a:latin typeface="Times New Roman" pitchFamily="18" charset="0"/>
                <a:cs typeface="Times New Roman" pitchFamily="18" charset="0"/>
              </a:rPr>
              <a:t>: </a:t>
            </a:r>
            <a:r>
              <a:rPr lang="en-US" sz="1400" b="1" i="1" dirty="0" smtClean="0">
                <a:latin typeface="Times New Roman" pitchFamily="18" charset="0"/>
                <a:cs typeface="Times New Roman" pitchFamily="18" charset="0"/>
              </a:rPr>
              <a:t>action, target, context, and time </a:t>
            </a:r>
            <a:r>
              <a:rPr lang="en-US" sz="1400" dirty="0" smtClean="0">
                <a:latin typeface="Times New Roman" pitchFamily="18" charset="0"/>
                <a:cs typeface="Times New Roman" pitchFamily="18" charset="0"/>
              </a:rPr>
              <a:t>(e.g., implementing a HIV risk reduction strategy (</a:t>
            </a:r>
            <a:r>
              <a:rPr lang="en-US" sz="1400" b="1" dirty="0" smtClean="0">
                <a:latin typeface="Times New Roman" pitchFamily="18" charset="0"/>
                <a:cs typeface="Times New Roman" pitchFamily="18" charset="0"/>
              </a:rPr>
              <a:t>action) </a:t>
            </a:r>
            <a:r>
              <a:rPr lang="en-US" sz="1400" dirty="0" smtClean="0">
                <a:latin typeface="Times New Roman" pitchFamily="18" charset="0"/>
                <a:cs typeface="Times New Roman" pitchFamily="18" charset="0"/>
              </a:rPr>
              <a:t>by  workers using clove  and mask (</a:t>
            </a:r>
            <a:r>
              <a:rPr lang="en-US" sz="1400" b="1" dirty="0" smtClean="0">
                <a:latin typeface="Times New Roman" pitchFamily="18" charset="0"/>
                <a:cs typeface="Times New Roman" pitchFamily="18" charset="0"/>
              </a:rPr>
              <a:t>target)</a:t>
            </a:r>
            <a:r>
              <a:rPr lang="en-US" sz="1400" dirty="0" smtClean="0">
                <a:latin typeface="Times New Roman" pitchFamily="18" charset="0"/>
                <a:cs typeface="Times New Roman" pitchFamily="18" charset="0"/>
              </a:rPr>
              <a:t> in communicating with HIV inpatients (</a:t>
            </a:r>
            <a:r>
              <a:rPr lang="en-US" sz="1400" b="1" dirty="0" smtClean="0">
                <a:latin typeface="Times New Roman" pitchFamily="18" charset="0"/>
                <a:cs typeface="Times New Roman" pitchFamily="18" charset="0"/>
              </a:rPr>
              <a:t>context</a:t>
            </a:r>
            <a:r>
              <a:rPr lang="en-US" sz="1400" dirty="0" smtClean="0">
                <a:latin typeface="Times New Roman" pitchFamily="18" charset="0"/>
                <a:cs typeface="Times New Roman" pitchFamily="18" charset="0"/>
              </a:rPr>
              <a:t>) every time (</a:t>
            </a:r>
            <a:r>
              <a:rPr lang="en-US" sz="1400" b="1" dirty="0" smtClean="0">
                <a:latin typeface="Times New Roman" pitchFamily="18" charset="0"/>
                <a:cs typeface="Times New Roman" pitchFamily="18" charset="0"/>
              </a:rPr>
              <a:t>time)</a:t>
            </a:r>
            <a:r>
              <a:rPr lang="en-US" sz="1400" dirty="0" smtClean="0">
                <a:latin typeface="Times New Roman" pitchFamily="18" charset="0"/>
                <a:cs typeface="Times New Roman" pitchFamily="18" charset="0"/>
              </a:rPr>
              <a:t>. </a:t>
            </a:r>
            <a:endParaRPr lang="en-US" sz="1400" b="1" dirty="0" smtClean="0">
              <a:latin typeface="Times New Roman" pitchFamily="18" charset="0"/>
              <a:cs typeface="Times New Roman" pitchFamily="18" charset="0"/>
            </a:endParaRPr>
          </a:p>
          <a:p>
            <a:pPr marL="342900" indent="-342900" algn="just">
              <a:buAutoNum type="arabicParenR"/>
              <a:defRPr/>
            </a:pPr>
            <a:r>
              <a:rPr lang="en-US" sz="1400" b="1" dirty="0" smtClean="0">
                <a:latin typeface="Times New Roman" pitchFamily="18" charset="0"/>
                <a:cs typeface="Times New Roman" pitchFamily="18" charset="0"/>
              </a:rPr>
              <a:t>Intention: </a:t>
            </a:r>
            <a:r>
              <a:rPr lang="en-US" sz="1400" dirty="0" smtClean="0">
                <a:latin typeface="Times New Roman" pitchFamily="18" charset="0"/>
                <a:cs typeface="Times New Roman" pitchFamily="18" charset="0"/>
              </a:rPr>
              <a:t>The intent to perform a behavior is the best predictor that a desired behavior will actually occur. In order to measure it accurately and effectively, intent should be defined using the same components used to define behavior: action, target, context, and time. Both attitude and norms, described below, influence one's intention to perform a behavior.  </a:t>
            </a:r>
          </a:p>
          <a:p>
            <a:pPr marL="342900" indent="-342900" algn="just">
              <a:buAutoNum type="arabicParenR"/>
              <a:defRPr/>
            </a:pPr>
            <a:r>
              <a:rPr lang="en-US" sz="1400" b="1" dirty="0" smtClean="0">
                <a:latin typeface="Times New Roman" pitchFamily="18" charset="0"/>
                <a:cs typeface="Times New Roman" pitchFamily="18" charset="0"/>
              </a:rPr>
              <a:t>Attitude: </a:t>
            </a:r>
            <a:r>
              <a:rPr lang="en-US" sz="1400" dirty="0" smtClean="0">
                <a:latin typeface="Times New Roman" pitchFamily="18" charset="0"/>
                <a:cs typeface="Times New Roman" pitchFamily="18" charset="0"/>
              </a:rPr>
              <a:t>A person's positive or negative feelings toward performing the defined behavior.</a:t>
            </a:r>
            <a:endParaRPr lang="en-US" sz="1400" b="1" dirty="0" smtClean="0">
              <a:latin typeface="Times New Roman" pitchFamily="18" charset="0"/>
              <a:cs typeface="Times New Roman" pitchFamily="18" charset="0"/>
            </a:endParaRPr>
          </a:p>
          <a:p>
            <a:pPr marL="342900" indent="-342900" algn="just">
              <a:buAutoNum type="arabicParenR"/>
              <a:defRPr/>
            </a:pPr>
            <a:r>
              <a:rPr lang="en-US" sz="1400" b="1" dirty="0" smtClean="0">
                <a:latin typeface="Times New Roman" pitchFamily="18" charset="0"/>
                <a:cs typeface="Times New Roman" pitchFamily="18" charset="0"/>
              </a:rPr>
              <a:t>Behavioral Beliefs: </a:t>
            </a:r>
            <a:r>
              <a:rPr lang="en-US" sz="1400" dirty="0" smtClean="0">
                <a:latin typeface="Times New Roman" pitchFamily="18" charset="0"/>
                <a:cs typeface="Times New Roman" pitchFamily="18" charset="0"/>
              </a:rPr>
              <a:t>Behavioral beliefs are a combination of a person's beliefs regarding the outcomes of a defined behavior and the person's evaluation of potential outcomes. </a:t>
            </a:r>
            <a:endParaRPr lang="en-US" sz="1400" b="1" dirty="0" smtClean="0">
              <a:latin typeface="Times New Roman" pitchFamily="18" charset="0"/>
              <a:cs typeface="Times New Roman" pitchFamily="18" charset="0"/>
            </a:endParaRPr>
          </a:p>
          <a:p>
            <a:pPr marL="342900" indent="-342900" algn="just">
              <a:buAutoNum type="arabicParenR"/>
              <a:defRPr/>
            </a:pPr>
            <a:r>
              <a:rPr lang="en-US" sz="1400" b="1" dirty="0" smtClean="0">
                <a:latin typeface="Times New Roman" pitchFamily="18" charset="0"/>
                <a:cs typeface="Times New Roman" pitchFamily="18" charset="0"/>
              </a:rPr>
              <a:t>Norms: </a:t>
            </a:r>
            <a:r>
              <a:rPr lang="en-US" sz="1400" dirty="0" smtClean="0">
                <a:latin typeface="Times New Roman" pitchFamily="18" charset="0"/>
                <a:cs typeface="Times New Roman" pitchFamily="18" charset="0"/>
              </a:rPr>
              <a:t>A person's perception of other people's opinions regarding the defined behavior. </a:t>
            </a:r>
            <a:endParaRPr lang="en-US" sz="1400" b="1" dirty="0" smtClean="0">
              <a:latin typeface="Times New Roman" pitchFamily="18" charset="0"/>
              <a:cs typeface="Times New Roman" pitchFamily="18" charset="0"/>
            </a:endParaRPr>
          </a:p>
          <a:p>
            <a:pPr marL="342900" indent="-342900" algn="just">
              <a:buAutoNum type="arabicParenR"/>
              <a:defRPr/>
            </a:pPr>
            <a:r>
              <a:rPr lang="en-US" sz="1400" b="1" dirty="0" smtClean="0">
                <a:latin typeface="Times New Roman" pitchFamily="18" charset="0"/>
                <a:cs typeface="Times New Roman" pitchFamily="18" charset="0"/>
              </a:rPr>
              <a:t>Normative Beliefs: </a:t>
            </a:r>
            <a:r>
              <a:rPr lang="en-US" sz="1400" dirty="0" smtClean="0">
                <a:latin typeface="Times New Roman" pitchFamily="18" charset="0"/>
                <a:cs typeface="Times New Roman" pitchFamily="18" charset="0"/>
              </a:rPr>
              <a:t>Normative beliefs are a combination of a person's beliefs regarding other people's views of a behavior and the person's willingness to conform to those views. As with behavioral beliefs, normative beliefs regarding other people's opinions and the evaluation of those opinions will vary from population to population. The TRA provides a framework for linking each of the above variables together ( above diagram). Essentially, the behavioral and normative beliefs referred to as cognitive structures -- influence individual attitudes and subjective norms, respectively. In turn, attitudes and norms shape a person's intention to perform a behavior. </a:t>
            </a:r>
          </a:p>
          <a:p>
            <a:pPr algn="ctr">
              <a:defRPr/>
            </a:pPr>
            <a:r>
              <a:rPr lang="en-US" sz="1400" b="1" dirty="0" smtClean="0">
                <a:latin typeface="Times New Roman" pitchFamily="18" charset="0"/>
                <a:cs typeface="Times New Roman" pitchFamily="18" charset="0"/>
              </a:rPr>
              <a:t>(Summarize and reorganize these 6 in 5 Only … BIBAN \ BINAB ?! )</a:t>
            </a:r>
          </a:p>
          <a:p>
            <a:pPr algn="just">
              <a:defRPr/>
            </a:pPr>
            <a:r>
              <a:rPr lang="en-US" sz="1400" b="1" dirty="0" smtClean="0">
                <a:latin typeface="Times New Roman" pitchFamily="18" charset="0"/>
                <a:cs typeface="Times New Roman" pitchFamily="18" charset="0"/>
              </a:rPr>
              <a:t>Limitations:</a:t>
            </a:r>
            <a:endParaRPr lang="en-US" sz="1400" dirty="0" smtClean="0">
              <a:latin typeface="Times New Roman" pitchFamily="18" charset="0"/>
              <a:cs typeface="Times New Roman" pitchFamily="18" charset="0"/>
            </a:endParaRPr>
          </a:p>
          <a:p>
            <a:pPr algn="just">
              <a:defRPr/>
            </a:pPr>
            <a:r>
              <a:rPr lang="en-US" sz="1400" dirty="0" smtClean="0">
                <a:latin typeface="Times New Roman" pitchFamily="18" charset="0"/>
                <a:cs typeface="Times New Roman" pitchFamily="18" charset="0"/>
              </a:rPr>
              <a:t>Some limitations of the TRA include the inability of the theory, due to its individualistic approach, to consider the role of environmental and structural issues and the linearity of the theory components (</a:t>
            </a:r>
            <a:r>
              <a:rPr lang="en-US" sz="1400" dirty="0" err="1" smtClean="0">
                <a:latin typeface="Times New Roman" pitchFamily="18" charset="0"/>
                <a:cs typeface="Times New Roman" pitchFamily="18" charset="0"/>
              </a:rPr>
              <a:t>Kippax</a:t>
            </a:r>
            <a:r>
              <a:rPr lang="en-US" sz="1400" dirty="0" smtClean="0">
                <a:latin typeface="Times New Roman" pitchFamily="18" charset="0"/>
                <a:cs typeface="Times New Roman" pitchFamily="18" charset="0"/>
              </a:rPr>
              <a:t> and Crawford, 1993). Individuals may first change their behavior and then their beliefs/attitudes about it. For example, studies on the impact of seatbelt laws in the United States revealed that people often changed their negative attitudes about the use of seatbelts as they grew accustomed to the new behavior.</a:t>
            </a:r>
          </a:p>
        </p:txBody>
      </p:sp>
      <p:sp>
        <p:nvSpPr>
          <p:cNvPr id="4" name="عنصر نائب للتاريخ 3"/>
          <p:cNvSpPr>
            <a:spLocks noGrp="1"/>
          </p:cNvSpPr>
          <p:nvPr>
            <p:ph type="dt" sz="half" idx="10"/>
          </p:nvPr>
        </p:nvSpPr>
        <p:spPr/>
        <p:txBody>
          <a:bodyPr/>
          <a:lstStyle/>
          <a:p>
            <a:r>
              <a:rPr lang="ar-SA" smtClean="0"/>
              <a:t>E Johali</a:t>
            </a:r>
            <a:endParaRPr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54</a:t>
            </a:fld>
            <a:endParaRPr kumimoji="0" lang="en-US"/>
          </a:p>
        </p:txBody>
      </p:sp>
      <p:sp>
        <p:nvSpPr>
          <p:cNvPr id="7" name="عنصر نائب للتذييل 6"/>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عنوان 1"/>
          <p:cNvSpPr>
            <a:spLocks noGrp="1"/>
          </p:cNvSpPr>
          <p:nvPr>
            <p:ph type="title"/>
          </p:nvPr>
        </p:nvSpPr>
        <p:spPr>
          <a:xfrm>
            <a:off x="1042988" y="404813"/>
            <a:ext cx="7200900" cy="576262"/>
          </a:xfrm>
        </p:spPr>
        <p:txBody>
          <a:bodyPr/>
          <a:lstStyle/>
          <a:p>
            <a:pPr algn="ctr"/>
            <a:r>
              <a:rPr lang="en-US" sz="1800" smtClean="0"/>
              <a:t>Theory of Reasoned Action</a:t>
            </a:r>
            <a:endParaRPr lang="ar-SA" sz="1800" smtClean="0"/>
          </a:p>
        </p:txBody>
      </p:sp>
      <p:pic>
        <p:nvPicPr>
          <p:cNvPr id="4" name="صورة 3"/>
          <p:cNvPicPr/>
          <p:nvPr/>
        </p:nvPicPr>
        <p:blipFill>
          <a:blip r:embed="rId3" cstate="print"/>
          <a:srcRect/>
          <a:stretch>
            <a:fillRect/>
          </a:stretch>
        </p:blipFill>
        <p:spPr bwMode="auto">
          <a:xfrm>
            <a:off x="395536" y="188640"/>
            <a:ext cx="8424936" cy="46805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0964" name="مستطيل 4"/>
          <p:cNvSpPr>
            <a:spLocks noChangeArrowheads="1"/>
          </p:cNvSpPr>
          <p:nvPr/>
        </p:nvSpPr>
        <p:spPr bwMode="auto">
          <a:xfrm>
            <a:off x="2411760" y="6237312"/>
            <a:ext cx="4572000" cy="401637"/>
          </a:xfrm>
          <a:prstGeom prst="rect">
            <a:avLst/>
          </a:prstGeom>
          <a:noFill/>
          <a:ln w="9525">
            <a:noFill/>
            <a:miter lim="800000"/>
            <a:headEnd/>
            <a:tailEnd/>
          </a:ln>
        </p:spPr>
        <p:txBody>
          <a:bodyPr>
            <a:spAutoFit/>
          </a:bodyPr>
          <a:lstStyle/>
          <a:p>
            <a:r>
              <a:rPr lang="en-US" sz="1000" dirty="0"/>
              <a:t>Source: </a:t>
            </a:r>
            <a:r>
              <a:rPr lang="en-US" sz="1000" dirty="0" err="1"/>
              <a:t>Ajen,I</a:t>
            </a:r>
            <a:r>
              <a:rPr lang="en-US" sz="1000" dirty="0"/>
              <a:t>., </a:t>
            </a:r>
            <a:r>
              <a:rPr lang="en-US" sz="1000" dirty="0" err="1"/>
              <a:t>Fishbein</a:t>
            </a:r>
            <a:r>
              <a:rPr lang="en-US" sz="1000" dirty="0"/>
              <a:t>, M. (1980) Understanding attitudes and</a:t>
            </a:r>
          </a:p>
          <a:p>
            <a:r>
              <a:rPr lang="en-US" sz="1000" dirty="0"/>
              <a:t>predicting social behavior. New Jersey: Prentice-Hall, Inc.</a:t>
            </a:r>
            <a:endParaRPr lang="ar-SA" sz="1000" dirty="0"/>
          </a:p>
        </p:txBody>
      </p:sp>
      <p:sp>
        <p:nvSpPr>
          <p:cNvPr id="5" name="مستطيل 4"/>
          <p:cNvSpPr/>
          <p:nvPr/>
        </p:nvSpPr>
        <p:spPr>
          <a:xfrm>
            <a:off x="323528" y="5157192"/>
            <a:ext cx="8568952" cy="646331"/>
          </a:xfrm>
          <a:prstGeom prst="rect">
            <a:avLst/>
          </a:prstGeom>
        </p:spPr>
        <p:txBody>
          <a:bodyPr wrap="square">
            <a:spAutoFit/>
          </a:bodyPr>
          <a:lstStyle/>
          <a:p>
            <a:pPr algn="just">
              <a:defRPr/>
            </a:pPr>
            <a:r>
              <a:rPr lang="en-US" dirty="0" smtClean="0"/>
              <a:t>As CN; think and describe this diagrammatic model …..to what cases and how you can use …Then read author’s description …You can describe more accurate  </a:t>
            </a:r>
            <a:endParaRPr lang="en-US" dirty="0"/>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55</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1447800" y="220663"/>
            <a:ext cx="6324600" cy="400050"/>
          </a:xfrm>
          <a:prstGeom prst="rect">
            <a:avLst/>
          </a:prstGeom>
          <a:noFill/>
          <a:ln w="9525">
            <a:noFill/>
            <a:miter lim="800000"/>
            <a:headEnd/>
            <a:tailEnd/>
          </a:ln>
        </p:spPr>
        <p:txBody>
          <a:bodyPr>
            <a:spAutoFit/>
          </a:bodyPr>
          <a:lstStyle/>
          <a:p>
            <a:pPr algn="ctr">
              <a:spcBef>
                <a:spcPct val="50000"/>
              </a:spcBef>
            </a:pPr>
            <a:r>
              <a:rPr lang="en-US" sz="2000">
                <a:latin typeface="Arial Black" pitchFamily="34" charset="0"/>
              </a:rPr>
              <a:t>Basics of Educational Psychology Model</a:t>
            </a:r>
          </a:p>
        </p:txBody>
      </p:sp>
      <p:pic>
        <p:nvPicPr>
          <p:cNvPr id="54275" name="Picture 8" descr="C:\WEBSHARE\WWWROOT\public_html\psy702\sysmdl\behsys2.gif"/>
          <p:cNvPicPr>
            <a:picLocks noChangeAspect="1" noChangeArrowheads="1"/>
          </p:cNvPicPr>
          <p:nvPr/>
        </p:nvPicPr>
        <p:blipFill>
          <a:blip r:embed="rId3" cstate="print"/>
          <a:srcRect/>
          <a:stretch>
            <a:fillRect/>
          </a:stretch>
        </p:blipFill>
        <p:spPr bwMode="auto">
          <a:xfrm>
            <a:off x="323850" y="1196975"/>
            <a:ext cx="8064500" cy="4943475"/>
          </a:xfrm>
          <a:prstGeom prst="rect">
            <a:avLst/>
          </a:prstGeom>
          <a:noFill/>
          <a:ln w="9525">
            <a:noFill/>
            <a:miter lim="800000"/>
            <a:headEnd/>
            <a:tailEnd/>
          </a:ln>
        </p:spPr>
      </p:pic>
      <p:sp>
        <p:nvSpPr>
          <p:cNvPr id="54276" name="مستطيل 3"/>
          <p:cNvSpPr>
            <a:spLocks noChangeArrowheads="1"/>
          </p:cNvSpPr>
          <p:nvPr/>
        </p:nvSpPr>
        <p:spPr bwMode="auto">
          <a:xfrm>
            <a:off x="2771775" y="692150"/>
            <a:ext cx="3173413" cy="369888"/>
          </a:xfrm>
          <a:prstGeom prst="rect">
            <a:avLst/>
          </a:prstGeom>
          <a:noFill/>
          <a:ln w="9525">
            <a:noFill/>
            <a:miter lim="800000"/>
            <a:headEnd/>
            <a:tailEnd/>
          </a:ln>
        </p:spPr>
        <p:txBody>
          <a:bodyPr>
            <a:spAutoFit/>
          </a:bodyPr>
          <a:lstStyle/>
          <a:p>
            <a:pPr>
              <a:spcBef>
                <a:spcPct val="50000"/>
              </a:spcBef>
            </a:pPr>
            <a:r>
              <a:rPr lang="en-US" dirty="0"/>
              <a:t>Developed by: W. </a:t>
            </a:r>
            <a:r>
              <a:rPr lang="en-US" dirty="0" err="1"/>
              <a:t>Huitt</a:t>
            </a:r>
            <a:r>
              <a:rPr lang="en-US" dirty="0"/>
              <a:t>, </a:t>
            </a:r>
            <a:r>
              <a:rPr lang="en-US" b="1" dirty="0"/>
              <a:t>1999</a:t>
            </a:r>
          </a:p>
        </p:txBody>
      </p:sp>
      <p:sp>
        <p:nvSpPr>
          <p:cNvPr id="5" name="عنصر نائب للتاريخ 4"/>
          <p:cNvSpPr>
            <a:spLocks noGrp="1"/>
          </p:cNvSpPr>
          <p:nvPr>
            <p:ph type="dt" sz="half" idx="10"/>
          </p:nvPr>
        </p:nvSpPr>
        <p:spPr/>
        <p:txBody>
          <a:bodyPr/>
          <a:lstStyle/>
          <a:p>
            <a:r>
              <a:rPr lang="ar-SA" smtClean="0"/>
              <a:t>E Johali</a:t>
            </a:r>
            <a:endParaRPr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56</a:t>
            </a:fld>
            <a:endParaRPr kumimoji="0" lang="en-US"/>
          </a:p>
        </p:txBody>
      </p:sp>
      <p:sp>
        <p:nvSpPr>
          <p:cNvPr id="7" name="عنصر نائب للتذييل 6"/>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42845" y="0"/>
            <a:ext cx="2643206" cy="408008"/>
          </a:xfrm>
        </p:spPr>
        <p:style>
          <a:lnRef idx="2">
            <a:schemeClr val="accent6"/>
          </a:lnRef>
          <a:fillRef idx="1">
            <a:schemeClr val="lt1"/>
          </a:fillRef>
          <a:effectRef idx="0">
            <a:schemeClr val="accent6"/>
          </a:effectRef>
          <a:fontRef idx="minor">
            <a:schemeClr val="dk1"/>
          </a:fontRef>
        </p:style>
        <p:txBody>
          <a:bodyPr/>
          <a:lstStyle/>
          <a:p>
            <a:pPr algn="just"/>
            <a:r>
              <a:rPr lang="en-GB" sz="2000" dirty="0" smtClean="0"/>
              <a:t>Compound Behaviours</a:t>
            </a:r>
          </a:p>
        </p:txBody>
      </p:sp>
      <p:grpSp>
        <p:nvGrpSpPr>
          <p:cNvPr id="55299" name="Group 4"/>
          <p:cNvGrpSpPr>
            <a:grpSpLocks/>
          </p:cNvGrpSpPr>
          <p:nvPr/>
        </p:nvGrpSpPr>
        <p:grpSpPr bwMode="auto">
          <a:xfrm>
            <a:off x="179512" y="714356"/>
            <a:ext cx="8640959" cy="5122916"/>
            <a:chOff x="1782" y="3901"/>
            <a:chExt cx="8839" cy="4978"/>
          </a:xfrm>
          <a:blipFill>
            <a:blip r:embed="rId3"/>
            <a:tile tx="0" ty="0" sx="100000" sy="100000" flip="none" algn="tl"/>
          </a:blipFill>
        </p:grpSpPr>
        <p:sp>
          <p:nvSpPr>
            <p:cNvPr id="55301" name="Oval 5"/>
            <p:cNvSpPr>
              <a:spLocks noChangeArrowheads="1"/>
            </p:cNvSpPr>
            <p:nvPr/>
          </p:nvSpPr>
          <p:spPr bwMode="auto">
            <a:xfrm>
              <a:off x="1782" y="3901"/>
              <a:ext cx="4859" cy="4544"/>
            </a:xfrm>
            <a:prstGeom prst="ellips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r>
                <a:rPr lang="de-DE" sz="1000" b="1" dirty="0">
                  <a:solidFill>
                    <a:schemeClr val="bg1"/>
                  </a:solidFill>
                </a:rPr>
                <a:t>                  </a:t>
              </a:r>
              <a:r>
                <a:rPr lang="de-DE" sz="1000" b="1" dirty="0" smtClean="0">
                  <a:solidFill>
                    <a:schemeClr val="bg1"/>
                  </a:solidFill>
                </a:rPr>
                <a:t>            </a:t>
              </a:r>
              <a:r>
                <a:rPr lang="de-DE" sz="1000" b="1" dirty="0">
                  <a:solidFill>
                    <a:schemeClr val="bg1"/>
                  </a:solidFill>
                </a:rPr>
                <a:t>Person</a:t>
              </a:r>
            </a:p>
            <a:p>
              <a:endParaRPr lang="de-DE" sz="1000" b="1" dirty="0">
                <a:solidFill>
                  <a:schemeClr val="bg1"/>
                </a:solidFill>
              </a:endParaRPr>
            </a:p>
            <a:p>
              <a:endParaRPr lang="de-DE" sz="1000" b="1" dirty="0">
                <a:solidFill>
                  <a:schemeClr val="bg1"/>
                </a:solidFill>
              </a:endParaRPr>
            </a:p>
            <a:p>
              <a:endParaRPr lang="de-DE" sz="1000" b="1" dirty="0">
                <a:solidFill>
                  <a:schemeClr val="bg1"/>
                </a:solidFill>
              </a:endParaRPr>
            </a:p>
            <a:p>
              <a:endParaRPr lang="de-DE" sz="1000" b="1" dirty="0">
                <a:solidFill>
                  <a:schemeClr val="bg1"/>
                </a:solidFill>
              </a:endParaRPr>
            </a:p>
            <a:p>
              <a:r>
                <a:rPr lang="de-DE" sz="1000" b="1" dirty="0">
                  <a:solidFill>
                    <a:schemeClr val="bg1"/>
                  </a:solidFill>
                </a:rPr>
                <a:t>             </a:t>
              </a:r>
              <a:r>
                <a:rPr lang="de-DE" sz="1000" b="1" dirty="0" smtClean="0">
                  <a:solidFill>
                    <a:schemeClr val="bg1"/>
                  </a:solidFill>
                </a:rPr>
                <a:t>                  </a:t>
              </a:r>
              <a:r>
                <a:rPr lang="de-DE" sz="1000" b="1" dirty="0">
                  <a:solidFill>
                    <a:schemeClr val="bg1"/>
                  </a:solidFill>
                </a:rPr>
                <a:t>internal</a:t>
              </a:r>
              <a:br>
                <a:rPr lang="de-DE" sz="1000" b="1" dirty="0">
                  <a:solidFill>
                    <a:schemeClr val="bg1"/>
                  </a:solidFill>
                </a:rPr>
              </a:br>
              <a:r>
                <a:rPr lang="de-DE" sz="1000" b="1" dirty="0">
                  <a:solidFill>
                    <a:schemeClr val="bg1"/>
                  </a:solidFill>
                </a:rPr>
                <a:t>              </a:t>
              </a:r>
              <a:r>
                <a:rPr lang="de-DE" sz="1000" b="1" dirty="0" smtClean="0">
                  <a:solidFill>
                    <a:schemeClr val="bg1"/>
                  </a:solidFill>
                </a:rPr>
                <a:t>                </a:t>
              </a:r>
              <a:r>
                <a:rPr lang="de-DE" sz="1000" b="1" dirty="0">
                  <a:solidFill>
                    <a:schemeClr val="bg1"/>
                  </a:solidFill>
                </a:rPr>
                <a:t>behaviour</a:t>
              </a:r>
            </a:p>
          </p:txBody>
        </p:sp>
        <p:sp>
          <p:nvSpPr>
            <p:cNvPr id="55302" name="Oval 6"/>
            <p:cNvSpPr>
              <a:spLocks noChangeArrowheads="1"/>
            </p:cNvSpPr>
            <p:nvPr/>
          </p:nvSpPr>
          <p:spPr bwMode="auto">
            <a:xfrm>
              <a:off x="1934" y="5096"/>
              <a:ext cx="1302" cy="1313"/>
            </a:xfrm>
            <a:prstGeom prst="ellips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r>
                <a:rPr lang="de-DE" sz="1000" b="1"/>
                <a:t>Decis.</a:t>
              </a:r>
            </a:p>
            <a:p>
              <a:r>
                <a:rPr lang="de-DE" sz="1000" b="1"/>
                <a:t>   {</a:t>
              </a:r>
              <a:r>
                <a:rPr lang="de-DE" sz="1000" b="1">
                  <a:sym typeface="Monotype Sorts" pitchFamily="2" charset="2"/>
                </a:rPr>
                <a:t></a:t>
              </a:r>
              <a:r>
                <a:rPr lang="de-DE" sz="1000" b="1"/>
                <a:t>}</a:t>
              </a:r>
            </a:p>
          </p:txBody>
        </p:sp>
        <p:sp>
          <p:nvSpPr>
            <p:cNvPr id="55303" name="Oval 7"/>
            <p:cNvSpPr>
              <a:spLocks noChangeArrowheads="1"/>
            </p:cNvSpPr>
            <p:nvPr/>
          </p:nvSpPr>
          <p:spPr bwMode="auto">
            <a:xfrm>
              <a:off x="4971" y="5150"/>
              <a:ext cx="1260" cy="1171"/>
            </a:xfrm>
            <a:prstGeom prst="ellips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r>
                <a:rPr lang="en-US" sz="1000" b="1">
                  <a:solidFill>
                    <a:schemeClr val="bg1"/>
                  </a:solidFill>
                </a:rPr>
                <a:t>Actions</a:t>
              </a:r>
            </a:p>
            <a:p>
              <a:r>
                <a:rPr lang="de-DE" sz="1000" b="1">
                  <a:solidFill>
                    <a:schemeClr val="bg1"/>
                  </a:solidFill>
                </a:rPr>
                <a:t>   {</a:t>
              </a:r>
              <a:r>
                <a:rPr lang="de-DE" sz="1000" b="1">
                  <a:solidFill>
                    <a:schemeClr val="bg1"/>
                  </a:solidFill>
                  <a:sym typeface="Wingdings" pitchFamily="2" charset="2"/>
                </a:rPr>
                <a:t></a:t>
              </a:r>
              <a:r>
                <a:rPr lang="de-DE" sz="1000" b="1">
                  <a:solidFill>
                    <a:schemeClr val="bg1"/>
                  </a:solidFill>
                </a:rPr>
                <a:t>}</a:t>
              </a:r>
            </a:p>
          </p:txBody>
        </p:sp>
        <p:sp>
          <p:nvSpPr>
            <p:cNvPr id="55304" name="Oval 8"/>
            <p:cNvSpPr>
              <a:spLocks noChangeArrowheads="1"/>
            </p:cNvSpPr>
            <p:nvPr/>
          </p:nvSpPr>
          <p:spPr bwMode="auto">
            <a:xfrm>
              <a:off x="3510" y="6960"/>
              <a:ext cx="1282" cy="1142"/>
            </a:xfrm>
            <a:prstGeom prst="ellips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r>
                <a:rPr lang="en-US" sz="1000" b="1">
                  <a:solidFill>
                    <a:schemeClr val="bg1"/>
                  </a:solidFill>
                </a:rPr>
                <a:t>State</a:t>
              </a:r>
            </a:p>
            <a:p>
              <a:r>
                <a:rPr lang="de-DE" sz="1000" b="1">
                  <a:solidFill>
                    <a:schemeClr val="bg1"/>
                  </a:solidFill>
                </a:rPr>
                <a:t>{</a:t>
              </a:r>
              <a:r>
                <a:rPr lang="de-DE" sz="1000" b="1">
                  <a:solidFill>
                    <a:schemeClr val="bg1"/>
                  </a:solidFill>
                  <a:sym typeface="Symbol" pitchFamily="18" charset="2"/>
                </a:rPr>
                <a:t></a:t>
              </a:r>
              <a:r>
                <a:rPr lang="de-DE" sz="1000" b="1">
                  <a:solidFill>
                    <a:schemeClr val="bg1"/>
                  </a:solidFill>
                </a:rPr>
                <a:t>+</a:t>
              </a:r>
              <a:r>
                <a:rPr lang="de-DE" sz="1000" b="1">
                  <a:solidFill>
                    <a:schemeClr val="bg1"/>
                  </a:solidFill>
                  <a:sym typeface="Symbol" pitchFamily="18" charset="2"/>
                </a:rPr>
                <a:t></a:t>
              </a:r>
              <a:r>
                <a:rPr lang="de-DE" sz="1000" b="1">
                  <a:solidFill>
                    <a:schemeClr val="bg1"/>
                  </a:solidFill>
                </a:rPr>
                <a:t>}</a:t>
              </a:r>
            </a:p>
          </p:txBody>
        </p:sp>
        <p:sp>
          <p:nvSpPr>
            <p:cNvPr id="55305" name="Line 9"/>
            <p:cNvSpPr>
              <a:spLocks noChangeShapeType="1"/>
            </p:cNvSpPr>
            <p:nvPr/>
          </p:nvSpPr>
          <p:spPr bwMode="auto">
            <a:xfrm flipH="1" flipV="1">
              <a:off x="2934" y="6319"/>
              <a:ext cx="560" cy="1008"/>
            </a:xfrm>
            <a:prstGeom prst="line">
              <a:avLst/>
            </a:prstGeom>
            <a:ln>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lstStyle/>
            <a:p>
              <a:endParaRPr lang="ar-SA" b="1"/>
            </a:p>
          </p:txBody>
        </p:sp>
        <p:sp>
          <p:nvSpPr>
            <p:cNvPr id="55306" name="Line 10"/>
            <p:cNvSpPr>
              <a:spLocks noChangeShapeType="1"/>
            </p:cNvSpPr>
            <p:nvPr/>
          </p:nvSpPr>
          <p:spPr bwMode="auto">
            <a:xfrm>
              <a:off x="3352" y="5775"/>
              <a:ext cx="1540" cy="1"/>
            </a:xfrm>
            <a:prstGeom prst="line">
              <a:avLst/>
            </a:prstGeom>
            <a:ln>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lstStyle/>
            <a:p>
              <a:endParaRPr lang="ar-SA" b="1"/>
            </a:p>
          </p:txBody>
        </p:sp>
        <p:sp>
          <p:nvSpPr>
            <p:cNvPr id="55307" name="AutoShape 11"/>
            <p:cNvSpPr>
              <a:spLocks noChangeArrowheads="1"/>
            </p:cNvSpPr>
            <p:nvPr/>
          </p:nvSpPr>
          <p:spPr bwMode="auto">
            <a:xfrm>
              <a:off x="6549" y="5553"/>
              <a:ext cx="1434" cy="733"/>
            </a:xfrm>
            <a:prstGeom prst="leftRightArrow">
              <a:avLst>
                <a:gd name="adj1" fmla="val 50000"/>
                <a:gd name="adj2" fmla="val 67324"/>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endParaRPr lang="ar-SA" sz="1000" b="1"/>
            </a:p>
          </p:txBody>
        </p:sp>
        <p:sp>
          <p:nvSpPr>
            <p:cNvPr id="55309" name="Oval 13"/>
            <p:cNvSpPr>
              <a:spLocks noChangeArrowheads="1"/>
            </p:cNvSpPr>
            <p:nvPr/>
          </p:nvSpPr>
          <p:spPr bwMode="auto">
            <a:xfrm>
              <a:off x="7923" y="5155"/>
              <a:ext cx="2698" cy="1420"/>
            </a:xfrm>
            <a:prstGeom prst="ellips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endParaRPr lang="de-DE" sz="1000" b="1" dirty="0"/>
            </a:p>
            <a:p>
              <a:endParaRPr lang="de-DE" sz="1000" b="1" dirty="0" smtClean="0"/>
            </a:p>
            <a:p>
              <a:pPr algn="ctr"/>
              <a:r>
                <a:rPr lang="de-DE" sz="1000" b="1" dirty="0" smtClean="0"/>
                <a:t>Other </a:t>
              </a:r>
              <a:r>
                <a:rPr lang="de-DE" sz="1000" b="1" dirty="0"/>
                <a:t>Persons</a:t>
              </a:r>
            </a:p>
          </p:txBody>
        </p:sp>
        <p:sp>
          <p:nvSpPr>
            <p:cNvPr id="55313" name="Rectangle 17"/>
            <p:cNvSpPr>
              <a:spLocks noChangeArrowheads="1"/>
            </p:cNvSpPr>
            <p:nvPr/>
          </p:nvSpPr>
          <p:spPr bwMode="auto">
            <a:xfrm>
              <a:off x="7225" y="7885"/>
              <a:ext cx="2143" cy="994"/>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endParaRPr lang="de-DE" sz="1000" b="1" dirty="0" smtClean="0">
                <a:solidFill>
                  <a:schemeClr val="bg1"/>
                </a:solidFill>
              </a:endParaRPr>
            </a:p>
            <a:p>
              <a:endParaRPr lang="de-DE" sz="1000" b="1" dirty="0" smtClean="0">
                <a:solidFill>
                  <a:schemeClr val="bg1"/>
                </a:solidFill>
              </a:endParaRPr>
            </a:p>
            <a:p>
              <a:pPr algn="ctr"/>
              <a:r>
                <a:rPr lang="de-DE" sz="1000" b="1" dirty="0" smtClean="0">
                  <a:solidFill>
                    <a:schemeClr val="bg1"/>
                  </a:solidFill>
                </a:rPr>
                <a:t>Objects</a:t>
              </a:r>
              <a:endParaRPr lang="de-DE" sz="1000" b="1" dirty="0">
                <a:solidFill>
                  <a:schemeClr val="bg1"/>
                </a:solidFill>
              </a:endParaRPr>
            </a:p>
          </p:txBody>
        </p:sp>
        <p:sp>
          <p:nvSpPr>
            <p:cNvPr id="55314" name="AutoShape 18"/>
            <p:cNvSpPr>
              <a:spLocks noChangeArrowheads="1"/>
            </p:cNvSpPr>
            <p:nvPr/>
          </p:nvSpPr>
          <p:spPr bwMode="auto">
            <a:xfrm rot="2400530">
              <a:off x="6296" y="7182"/>
              <a:ext cx="1478" cy="413"/>
            </a:xfrm>
            <a:prstGeom prst="leftRightArrow">
              <a:avLst>
                <a:gd name="adj1" fmla="val 50000"/>
                <a:gd name="adj2" fmla="val 67324"/>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endParaRPr lang="ar-SA" sz="1000" b="1"/>
            </a:p>
          </p:txBody>
        </p:sp>
        <p:sp>
          <p:nvSpPr>
            <p:cNvPr id="55315" name="Line 19"/>
            <p:cNvSpPr>
              <a:spLocks noChangeShapeType="1"/>
            </p:cNvSpPr>
            <p:nvPr/>
          </p:nvSpPr>
          <p:spPr bwMode="auto">
            <a:xfrm flipH="1">
              <a:off x="4806" y="6319"/>
              <a:ext cx="720" cy="1008"/>
            </a:xfrm>
            <a:prstGeom prst="line">
              <a:avLst/>
            </a:prstGeom>
            <a:ln>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lstStyle/>
            <a:p>
              <a:endParaRPr lang="ar-SA" b="1"/>
            </a:p>
          </p:txBody>
        </p:sp>
      </p:grpSp>
      <p:sp>
        <p:nvSpPr>
          <p:cNvPr id="55300" name="Text Box 20"/>
          <p:cNvSpPr txBox="1">
            <a:spLocks noChangeArrowheads="1"/>
          </p:cNvSpPr>
          <p:nvPr/>
        </p:nvSpPr>
        <p:spPr bwMode="auto">
          <a:xfrm>
            <a:off x="5364088" y="3789040"/>
            <a:ext cx="2633663" cy="274637"/>
          </a:xfrm>
          <a:prstGeom prst="rect">
            <a:avLst/>
          </a:prstGeom>
          <a:noFill/>
          <a:ln w="12700">
            <a:noFill/>
            <a:miter lim="800000"/>
            <a:headEnd/>
            <a:tailEnd/>
          </a:ln>
        </p:spPr>
        <p:txBody>
          <a:bodyPr wrap="none">
            <a:spAutoFit/>
          </a:bodyPr>
          <a:lstStyle/>
          <a:p>
            <a:r>
              <a:rPr lang="de-DE" sz="1200" dirty="0"/>
              <a:t>External Behaviour of the acting Person</a:t>
            </a:r>
          </a:p>
        </p:txBody>
      </p:sp>
      <p:sp>
        <p:nvSpPr>
          <p:cNvPr id="17" name="عنصر نائب للتاريخ 16"/>
          <p:cNvSpPr>
            <a:spLocks noGrp="1"/>
          </p:cNvSpPr>
          <p:nvPr>
            <p:ph type="dt" sz="half" idx="10"/>
          </p:nvPr>
        </p:nvSpPr>
        <p:spPr/>
        <p:txBody>
          <a:bodyPr/>
          <a:lstStyle/>
          <a:p>
            <a:r>
              <a:rPr lang="ar-SA" smtClean="0"/>
              <a:t>E Johali</a:t>
            </a:r>
            <a:endParaRPr lang="en-US"/>
          </a:p>
        </p:txBody>
      </p:sp>
      <p:sp>
        <p:nvSpPr>
          <p:cNvPr id="18" name="عنصر نائب لرقم الشريحة 17"/>
          <p:cNvSpPr>
            <a:spLocks noGrp="1"/>
          </p:cNvSpPr>
          <p:nvPr>
            <p:ph type="sldNum" sz="quarter" idx="12"/>
          </p:nvPr>
        </p:nvSpPr>
        <p:spPr/>
        <p:txBody>
          <a:bodyPr/>
          <a:lstStyle/>
          <a:p>
            <a:fld id="{042AED99-7FB4-404E-8A97-64753DCE42EC}" type="slidenum">
              <a:rPr kumimoji="0" lang="en-US" smtClean="0"/>
              <a:pPr/>
              <a:t>57</a:t>
            </a:fld>
            <a:endParaRPr kumimoji="0" lang="en-US"/>
          </a:p>
        </p:txBody>
      </p:sp>
      <p:sp>
        <p:nvSpPr>
          <p:cNvPr id="19" name="عنصر نائب للتذييل 18"/>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عنوان 1"/>
          <p:cNvSpPr>
            <a:spLocks noGrp="1"/>
          </p:cNvSpPr>
          <p:nvPr>
            <p:ph type="title"/>
          </p:nvPr>
        </p:nvSpPr>
        <p:spPr>
          <a:xfrm>
            <a:off x="1187450" y="0"/>
            <a:ext cx="7200900" cy="720725"/>
          </a:xfrm>
        </p:spPr>
        <p:txBody>
          <a:bodyPr>
            <a:normAutofit fontScale="90000"/>
          </a:bodyPr>
          <a:lstStyle/>
          <a:p>
            <a:pPr algn="ctr"/>
            <a:r>
              <a:rPr lang="en-US" sz="2000" smtClean="0">
                <a:latin typeface="Arial Black" pitchFamily="34" charset="0"/>
              </a:rPr>
              <a:t> </a:t>
            </a:r>
            <a:br>
              <a:rPr lang="en-US" sz="2000" smtClean="0">
                <a:latin typeface="Arial Black" pitchFamily="34" charset="0"/>
              </a:rPr>
            </a:br>
            <a:r>
              <a:rPr lang="en-US" sz="2400" smtClean="0">
                <a:latin typeface="Arial Black" pitchFamily="34" charset="0"/>
              </a:rPr>
              <a:t>Behavioral Nutrition </a:t>
            </a:r>
            <a:r>
              <a:rPr lang="en-US" sz="2000" smtClean="0">
                <a:latin typeface="Arial Black" pitchFamily="34" charset="0"/>
              </a:rPr>
              <a:t/>
            </a:r>
            <a:br>
              <a:rPr lang="en-US" sz="2000" smtClean="0">
                <a:latin typeface="Arial Black" pitchFamily="34" charset="0"/>
              </a:rPr>
            </a:br>
            <a:r>
              <a:rPr lang="en-US" sz="2000" smtClean="0">
                <a:latin typeface="Arial Black" pitchFamily="34" charset="0"/>
              </a:rPr>
              <a:t>Can Friend Advices Cause Eating disorders?</a:t>
            </a:r>
            <a:br>
              <a:rPr lang="en-US" sz="2000" smtClean="0">
                <a:latin typeface="Arial Black" pitchFamily="34" charset="0"/>
              </a:rPr>
            </a:br>
            <a:endParaRPr lang="ar-SA" sz="2000" smtClean="0">
              <a:latin typeface="Arial Black" pitchFamily="34" charset="0"/>
            </a:endParaRPr>
          </a:p>
        </p:txBody>
      </p:sp>
      <p:pic>
        <p:nvPicPr>
          <p:cNvPr id="56323" name="Picture 2" descr="http://www.goodpsych.com/storage/Lisa%20Samuel.jpg?__SQUARESPACE_CACHEVERSION=1301436337595"/>
          <p:cNvPicPr>
            <a:picLocks noChangeAspect="1" noChangeArrowheads="1"/>
          </p:cNvPicPr>
          <p:nvPr/>
        </p:nvPicPr>
        <p:blipFill>
          <a:blip r:embed="rId3" cstate="print"/>
          <a:srcRect/>
          <a:stretch>
            <a:fillRect/>
          </a:stretch>
        </p:blipFill>
        <p:spPr bwMode="auto">
          <a:xfrm>
            <a:off x="683568" y="1196752"/>
            <a:ext cx="7560840" cy="5661248"/>
          </a:xfrm>
          <a:prstGeom prst="rect">
            <a:avLst/>
          </a:prstGeom>
          <a:noFill/>
          <a:ln w="9525">
            <a:noFill/>
            <a:miter lim="800000"/>
            <a:headEnd/>
            <a:tailEnd/>
          </a:ln>
        </p:spPr>
      </p:pic>
      <p:sp>
        <p:nvSpPr>
          <p:cNvPr id="56324" name="مستطيل 4"/>
          <p:cNvSpPr>
            <a:spLocks noChangeArrowheads="1"/>
          </p:cNvSpPr>
          <p:nvPr/>
        </p:nvSpPr>
        <p:spPr bwMode="auto">
          <a:xfrm>
            <a:off x="1763713" y="836613"/>
            <a:ext cx="6048375" cy="369887"/>
          </a:xfrm>
          <a:prstGeom prst="rect">
            <a:avLst/>
          </a:prstGeom>
          <a:noFill/>
          <a:ln w="9525">
            <a:noFill/>
            <a:miter lim="800000"/>
            <a:headEnd/>
            <a:tailEnd/>
          </a:ln>
        </p:spPr>
        <p:txBody>
          <a:bodyPr>
            <a:spAutoFit/>
          </a:bodyPr>
          <a:lstStyle/>
          <a:p>
            <a:pPr algn="ctr"/>
            <a:r>
              <a:rPr lang="en-US" dirty="0">
                <a:hlinkClick r:id="rId4"/>
              </a:rPr>
              <a:t>http://www.goodpsych.com/behavioral-nutrition</a:t>
            </a:r>
            <a:r>
              <a:rPr lang="en-US" dirty="0"/>
              <a:t> </a:t>
            </a:r>
            <a:endParaRPr lang="ar-SA" dirty="0"/>
          </a:p>
        </p:txBody>
      </p:sp>
      <p:sp>
        <p:nvSpPr>
          <p:cNvPr id="5" name="عنصر نائب للتاريخ 4"/>
          <p:cNvSpPr>
            <a:spLocks noGrp="1"/>
          </p:cNvSpPr>
          <p:nvPr>
            <p:ph type="dt" sz="half" idx="10"/>
          </p:nvPr>
        </p:nvSpPr>
        <p:spPr/>
        <p:txBody>
          <a:bodyPr/>
          <a:lstStyle/>
          <a:p>
            <a:r>
              <a:rPr lang="ar-SA" smtClean="0"/>
              <a:t>E Johali</a:t>
            </a:r>
            <a:endParaRPr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58</a:t>
            </a:fld>
            <a:endParaRPr kumimoji="0" lang="en-US"/>
          </a:p>
        </p:txBody>
      </p:sp>
      <p:sp>
        <p:nvSpPr>
          <p:cNvPr id="7" name="عنصر نائب للتذييل 6"/>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844" y="642918"/>
            <a:ext cx="8643998" cy="6124754"/>
          </a:xfrm>
          <a:prstGeom prst="rect">
            <a:avLst/>
          </a:prstGeom>
        </p:spPr>
        <p:txBody>
          <a:bodyPr wrap="square">
            <a:spAutoFit/>
          </a:bodyPr>
          <a:lstStyle/>
          <a:p>
            <a:pPr algn="just">
              <a:defRPr/>
            </a:pPr>
            <a:r>
              <a:rPr lang="en-US" sz="1400" dirty="0" smtClean="0"/>
              <a:t>I recently received a question from a female friend regarding one of her male friends. She was unsure how to delicately approach him as she was concerned about his weight. She stated that he is 5’9” and only weighted 95 lbs. If this is true, he has a body mass index of 14. Any body mass index under 18 is considered significantly underweight, so he is SERIOUSLY underweight. Someone his size should weigh, at a minimum, 125 lbs. to about 160. Additionally he seems to demonstrate additional addictive behaviors. Many only associate anorexia with females. However, this condition affects males as well.</a:t>
            </a:r>
          </a:p>
          <a:p>
            <a:pPr algn="just">
              <a:defRPr/>
            </a:pPr>
            <a:r>
              <a:rPr lang="en-US" sz="1400" dirty="0" smtClean="0"/>
              <a:t>Here are some of the questions I would like to ask him and discuss with him, but I do not have the right to diagnose him. Regardless, we as a community should discuss how to work with our friends who have dietary challenges. If I was speaking to my friend I would have an informal discussion such as this:</a:t>
            </a:r>
          </a:p>
          <a:p>
            <a:pPr algn="just">
              <a:defRPr/>
            </a:pPr>
            <a:r>
              <a:rPr lang="en-US" sz="1400" dirty="0" smtClean="0"/>
              <a:t>Does he work out, or does he just live off alcohol, caffeine and smokes as you suggested? The reason I am asking is because anorexia, which he may very well have, is not limited to just females. More and more men are suffering from this as well. I can’t diagnose it but either he is anorexic or he has a SERIOUS physical illness (or unknown drug addiction) and should seek medical attention. Either way he is starving his body and alcohol and caffeine are just empty calories. </a:t>
            </a:r>
          </a:p>
          <a:p>
            <a:pPr algn="just">
              <a:defRPr/>
            </a:pPr>
            <a:endParaRPr lang="en-US" sz="1400" dirty="0" smtClean="0"/>
          </a:p>
          <a:p>
            <a:pPr algn="just">
              <a:defRPr/>
            </a:pPr>
            <a:r>
              <a:rPr lang="en-US" sz="1400" dirty="0" smtClean="0"/>
              <a:t>Anorexic individuals very often have control issues. Perhaps there are things going on in his life that he feels he cannot control, such as his job, finances, relationships etc. When this happens people often look to things they can control, such as the food they eat. Another associated condition is called body </a:t>
            </a:r>
            <a:r>
              <a:rPr lang="en-US" sz="1400" dirty="0" err="1" smtClean="0"/>
              <a:t>dysmorphia</a:t>
            </a:r>
            <a:r>
              <a:rPr lang="en-US" sz="1400" dirty="0" smtClean="0"/>
              <a:t>. This condition occurs and is very often associated with anorexia or eating disorders, when a person looks in the mirror and what they see looking back at them is not reflective of reality. He may look in the mirror and think he looks just great while the rest of us see that his is significantly underweight. Also, there could be issues of low self-esteem, need for acceptance, and he finds that not eating allows him to control these emotions.</a:t>
            </a:r>
          </a:p>
          <a:p>
            <a:pPr algn="just">
              <a:defRPr/>
            </a:pPr>
            <a:endParaRPr lang="en-US" sz="1400" dirty="0" smtClean="0"/>
          </a:p>
          <a:p>
            <a:pPr algn="just">
              <a:defRPr/>
            </a:pPr>
            <a:r>
              <a:rPr lang="en-US" sz="1400" dirty="0" smtClean="0">
                <a:hlinkClick r:id="rId3" action="ppaction://hlinkfile"/>
              </a:rPr>
              <a:t>Dr. Lisa Samuel</a:t>
            </a:r>
            <a:r>
              <a:rPr lang="en-US" sz="1400" dirty="0" smtClean="0"/>
              <a:t> | </a:t>
            </a:r>
            <a:r>
              <a:rPr lang="en-US" sz="1400" dirty="0" smtClean="0">
                <a:hlinkClick r:id="rId4" action="ppaction://hlinkfile"/>
              </a:rPr>
              <a:t>Post a Comment</a:t>
            </a:r>
            <a:r>
              <a:rPr lang="en-US" sz="1400" dirty="0" smtClean="0"/>
              <a:t> | Share Article </a:t>
            </a:r>
          </a:p>
          <a:p>
            <a:pPr algn="just">
              <a:defRPr/>
            </a:pPr>
            <a:r>
              <a:rPr lang="en-US" sz="1400" dirty="0" smtClean="0"/>
              <a:t>Thursday</a:t>
            </a:r>
          </a:p>
          <a:p>
            <a:pPr algn="just">
              <a:defRPr/>
            </a:pPr>
            <a:r>
              <a:rPr lang="en-US" sz="1400" dirty="0" smtClean="0"/>
              <a:t>Jan202011</a:t>
            </a:r>
          </a:p>
          <a:p>
            <a:pPr algn="just">
              <a:defRPr/>
            </a:pPr>
            <a:r>
              <a:rPr lang="en-US" sz="1400" dirty="0" smtClean="0"/>
              <a:t>,</a:t>
            </a:r>
            <a:r>
              <a:rPr lang="en-US" sz="1400" b="1" dirty="0" smtClean="0">
                <a:hlinkClick r:id="rId5" action="ppaction://hlinkfile"/>
              </a:rPr>
              <a:t> </a:t>
            </a:r>
            <a:endParaRPr lang="en-US" sz="1400" dirty="0" smtClean="0"/>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59</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عنصر نائب للمحتوى 2"/>
          <p:cNvSpPr>
            <a:spLocks noGrp="1"/>
          </p:cNvSpPr>
          <p:nvPr>
            <p:ph idx="1"/>
          </p:nvPr>
        </p:nvSpPr>
        <p:spPr>
          <a:xfrm>
            <a:off x="611188" y="404813"/>
            <a:ext cx="8208962" cy="5761037"/>
          </a:xfrm>
          <a:solidFill>
            <a:schemeClr val="accent4">
              <a:lumMod val="50000"/>
            </a:schemeClr>
          </a:solidFill>
        </p:spPr>
        <p:txBody>
          <a:bodyPr>
            <a:normAutofit fontScale="92500" lnSpcReduction="10000"/>
          </a:bodyPr>
          <a:lstStyle/>
          <a:p>
            <a:pPr algn="just" rtl="0">
              <a:buFontTx/>
              <a:buChar char="-"/>
            </a:pPr>
            <a:endParaRPr lang="en-US" sz="1600" i="1" dirty="0" smtClean="0">
              <a:solidFill>
                <a:schemeClr val="bg1"/>
              </a:solidFill>
            </a:endParaRPr>
          </a:p>
          <a:p>
            <a:pPr algn="just" rtl="0">
              <a:buFontTx/>
              <a:buChar char="-"/>
            </a:pPr>
            <a:r>
              <a:rPr lang="en-US" sz="1600" i="1" dirty="0" smtClean="0">
                <a:solidFill>
                  <a:schemeClr val="bg1"/>
                </a:solidFill>
              </a:rPr>
              <a:t> Your Smart Class Notes </a:t>
            </a:r>
          </a:p>
          <a:p>
            <a:pPr algn="just" rtl="0">
              <a:buFontTx/>
              <a:buChar char="-"/>
            </a:pPr>
            <a:r>
              <a:rPr lang="en-US" sz="1600" i="1" dirty="0" smtClean="0">
                <a:solidFill>
                  <a:schemeClr val="bg1"/>
                </a:solidFill>
              </a:rPr>
              <a:t> This Presentation  </a:t>
            </a:r>
          </a:p>
          <a:p>
            <a:pPr algn="just" rtl="0"/>
            <a:r>
              <a:rPr lang="en-US" sz="1600" dirty="0" err="1" smtClean="0">
                <a:solidFill>
                  <a:schemeClr val="bg1"/>
                </a:solidFill>
                <a:latin typeface="Arial Black" pitchFamily="34" charset="0"/>
              </a:rPr>
              <a:t>Johali</a:t>
            </a:r>
            <a:r>
              <a:rPr lang="en-US" sz="1600" dirty="0" smtClean="0">
                <a:solidFill>
                  <a:schemeClr val="bg1"/>
                </a:solidFill>
                <a:latin typeface="Arial Black" pitchFamily="34" charset="0"/>
              </a:rPr>
              <a:t>, E. A (2014) Human Behavior for </a:t>
            </a:r>
            <a:br>
              <a:rPr lang="en-US" sz="1600" dirty="0" smtClean="0">
                <a:solidFill>
                  <a:schemeClr val="bg1"/>
                </a:solidFill>
                <a:latin typeface="Arial Black" pitchFamily="34" charset="0"/>
              </a:rPr>
            </a:br>
            <a:r>
              <a:rPr lang="en-US" sz="1600" dirty="0" smtClean="0">
                <a:solidFill>
                  <a:schemeClr val="bg1"/>
                </a:solidFill>
                <a:latin typeface="Arial Black" pitchFamily="34" charset="0"/>
              </a:rPr>
              <a:t>Clinical Nutrition: HB2CN2013 - </a:t>
            </a:r>
            <a:r>
              <a:rPr lang="en-US" sz="1600" dirty="0" err="1" smtClean="0">
                <a:solidFill>
                  <a:schemeClr val="bg1"/>
                </a:solidFill>
                <a:latin typeface="Arial Black" pitchFamily="34" charset="0"/>
              </a:rPr>
              <a:t>Johali</a:t>
            </a:r>
            <a:r>
              <a:rPr lang="en-US" sz="1600" dirty="0" smtClean="0">
                <a:solidFill>
                  <a:schemeClr val="bg1"/>
                </a:solidFill>
                <a:latin typeface="Arial Black" pitchFamily="34" charset="0"/>
              </a:rPr>
              <a:t> Islamic C</a:t>
            </a:r>
            <a:r>
              <a:rPr lang="en-US" sz="1400" dirty="0" smtClean="0">
                <a:solidFill>
                  <a:schemeClr val="bg1"/>
                </a:solidFill>
                <a:latin typeface="Arial Black" pitchFamily="34" charset="0"/>
              </a:rPr>
              <a:t>N Based Creative  Lecture Note Towards ZD CNHB</a:t>
            </a:r>
            <a:endParaRPr lang="en-US" sz="1600" dirty="0" smtClean="0">
              <a:solidFill>
                <a:schemeClr val="bg1"/>
              </a:solidFill>
              <a:latin typeface="Arial Black" pitchFamily="34" charset="0"/>
            </a:endParaRPr>
          </a:p>
          <a:p>
            <a:pPr algn="just" rtl="0">
              <a:buFontTx/>
              <a:buChar char="-"/>
            </a:pPr>
            <a:endParaRPr lang="en-US" sz="1600" i="1" dirty="0" smtClean="0">
              <a:solidFill>
                <a:schemeClr val="bg1"/>
              </a:solidFill>
            </a:endParaRPr>
          </a:p>
          <a:p>
            <a:pPr algn="just" rtl="0">
              <a:buFontTx/>
              <a:buChar char="-"/>
            </a:pPr>
            <a:r>
              <a:rPr lang="en-US" sz="1600" i="1" dirty="0" smtClean="0">
                <a:solidFill>
                  <a:schemeClr val="bg1"/>
                </a:solidFill>
              </a:rPr>
              <a:t>FURTHER </a:t>
            </a:r>
          </a:p>
          <a:p>
            <a:pPr algn="just" rtl="0">
              <a:buFontTx/>
              <a:buChar char="-"/>
            </a:pPr>
            <a:endParaRPr lang="en-US" sz="1600" i="1" dirty="0" smtClean="0">
              <a:solidFill>
                <a:schemeClr val="bg1"/>
              </a:solidFill>
            </a:endParaRPr>
          </a:p>
          <a:p>
            <a:pPr algn="just" rtl="0"/>
            <a:r>
              <a:rPr lang="en-US" sz="1400" b="1" i="1" dirty="0" smtClean="0">
                <a:solidFill>
                  <a:schemeClr val="bg1"/>
                </a:solidFill>
                <a:hlinkClick r:id="rId2"/>
              </a:rPr>
              <a:t>- Basic Psychology for Human Resource Practitioners</a:t>
            </a:r>
            <a:r>
              <a:rPr lang="en-US" sz="1400" b="1" i="1" dirty="0" smtClean="0">
                <a:solidFill>
                  <a:schemeClr val="bg1"/>
                </a:solidFill>
              </a:rPr>
              <a:t> by </a:t>
            </a:r>
            <a:r>
              <a:rPr lang="en-US" sz="1400" i="1" dirty="0" smtClean="0">
                <a:solidFill>
                  <a:schemeClr val="bg1"/>
                </a:solidFill>
                <a:hlinkClick r:id="rId3" action="ppaction://hlinkfile"/>
              </a:rPr>
              <a:t>S. J. Kruger‏</a:t>
            </a:r>
            <a:r>
              <a:rPr lang="en-US" sz="1400" i="1" dirty="0" smtClean="0">
                <a:solidFill>
                  <a:schemeClr val="bg1"/>
                </a:solidFill>
              </a:rPr>
              <a:t>, </a:t>
            </a:r>
            <a:r>
              <a:rPr lang="en-US" sz="1400" i="1" dirty="0" smtClean="0">
                <a:solidFill>
                  <a:schemeClr val="bg1"/>
                </a:solidFill>
                <a:hlinkClick r:id="rId4" action="ppaction://hlinkfile"/>
              </a:rPr>
              <a:t>E. </a:t>
            </a:r>
            <a:r>
              <a:rPr lang="en-US" sz="1400" i="1" dirty="0" err="1" smtClean="0">
                <a:solidFill>
                  <a:schemeClr val="bg1"/>
                </a:solidFill>
                <a:hlinkClick r:id="rId4" action="ppaction://hlinkfile"/>
              </a:rPr>
              <a:t>Smit</a:t>
            </a:r>
            <a:r>
              <a:rPr lang="en-US" sz="1400" i="1" dirty="0" smtClean="0">
                <a:solidFill>
                  <a:schemeClr val="bg1"/>
                </a:solidFill>
                <a:hlinkClick r:id="rId4" action="ppaction://hlinkfile"/>
              </a:rPr>
              <a:t>‏</a:t>
            </a:r>
            <a:r>
              <a:rPr lang="en-US" sz="1400" i="1" dirty="0" smtClean="0">
                <a:solidFill>
                  <a:schemeClr val="bg1"/>
                </a:solidFill>
              </a:rPr>
              <a:t>, </a:t>
            </a:r>
            <a:r>
              <a:rPr lang="en-US" sz="1400" i="1" dirty="0" smtClean="0">
                <a:solidFill>
                  <a:schemeClr val="bg1"/>
                </a:solidFill>
                <a:hlinkClick r:id="rId5" action="ppaction://hlinkfile"/>
              </a:rPr>
              <a:t>W. L. Du P. </a:t>
            </a:r>
            <a:r>
              <a:rPr lang="en-US" sz="1400" dirty="0" smtClean="0">
                <a:solidFill>
                  <a:schemeClr val="bg1"/>
                </a:solidFill>
                <a:hlinkClick r:id="rId6"/>
              </a:rPr>
              <a:t>://ww2.fhi.org/en/aids/</a:t>
            </a:r>
            <a:r>
              <a:rPr lang="en-US" sz="1400" dirty="0" err="1" smtClean="0">
                <a:solidFill>
                  <a:schemeClr val="bg1"/>
                </a:solidFill>
                <a:hlinkClick r:id="rId6"/>
              </a:rPr>
              <a:t>aidscap</a:t>
            </a:r>
            <a:r>
              <a:rPr lang="en-US" sz="1400" dirty="0" smtClean="0">
                <a:solidFill>
                  <a:schemeClr val="bg1"/>
                </a:solidFill>
                <a:hlinkClick r:id="rId6"/>
              </a:rPr>
              <a:t>/</a:t>
            </a:r>
            <a:r>
              <a:rPr lang="en-US" sz="1400" dirty="0" err="1" smtClean="0">
                <a:solidFill>
                  <a:schemeClr val="bg1"/>
                </a:solidFill>
                <a:hlinkClick r:id="rId6"/>
              </a:rPr>
              <a:t>aidspubs</a:t>
            </a:r>
            <a:r>
              <a:rPr lang="en-US" sz="1400" dirty="0" smtClean="0">
                <a:solidFill>
                  <a:schemeClr val="bg1"/>
                </a:solidFill>
                <a:hlinkClick r:id="rId6"/>
              </a:rPr>
              <a:t>/</a:t>
            </a:r>
            <a:r>
              <a:rPr lang="en-US" sz="1400" dirty="0" err="1" smtClean="0">
                <a:solidFill>
                  <a:schemeClr val="bg1"/>
                </a:solidFill>
                <a:hlinkClick r:id="rId6"/>
              </a:rPr>
              <a:t>behres</a:t>
            </a:r>
            <a:r>
              <a:rPr lang="en-US" sz="1400" dirty="0" smtClean="0">
                <a:solidFill>
                  <a:schemeClr val="bg1"/>
                </a:solidFill>
                <a:hlinkClick r:id="rId6"/>
              </a:rPr>
              <a:t>/bcr4theo.html</a:t>
            </a:r>
            <a:r>
              <a:rPr lang="en-US" sz="1400" dirty="0" smtClean="0">
                <a:solidFill>
                  <a:schemeClr val="bg1"/>
                </a:solidFill>
              </a:rPr>
              <a:t> </a:t>
            </a:r>
          </a:p>
          <a:p>
            <a:pPr algn="just" rtl="0">
              <a:buFontTx/>
              <a:buChar char="-"/>
            </a:pPr>
            <a:endParaRPr lang="en-US" sz="1400" i="1" dirty="0" smtClean="0">
              <a:solidFill>
                <a:schemeClr val="bg1"/>
              </a:solidFill>
            </a:endParaRPr>
          </a:p>
          <a:p>
            <a:pPr algn="just" rtl="0">
              <a:buFontTx/>
              <a:buChar char="-"/>
            </a:pPr>
            <a:r>
              <a:rPr lang="en-US" sz="1400" i="1" dirty="0" smtClean="0">
                <a:solidFill>
                  <a:schemeClr val="bg1"/>
                </a:solidFill>
              </a:rPr>
              <a:t> </a:t>
            </a:r>
            <a:r>
              <a:rPr lang="en-US" sz="1400" i="1" dirty="0" smtClean="0">
                <a:solidFill>
                  <a:schemeClr val="bg1"/>
                </a:solidFill>
                <a:hlinkClick r:id="rId7"/>
              </a:rPr>
              <a:t>http://www.ericdigests.org/1999-4/health.htm</a:t>
            </a:r>
            <a:r>
              <a:rPr lang="en-US" sz="1400" i="1" dirty="0" smtClean="0">
                <a:solidFill>
                  <a:schemeClr val="bg1"/>
                </a:solidFill>
              </a:rPr>
              <a:t> </a:t>
            </a:r>
            <a:endParaRPr lang="ar-SA" sz="1400" i="1" dirty="0" smtClean="0">
              <a:solidFill>
                <a:schemeClr val="bg1"/>
              </a:solidFill>
            </a:endParaRPr>
          </a:p>
          <a:p>
            <a:pPr algn="just" rtl="0">
              <a:buFontTx/>
              <a:buChar char="-"/>
            </a:pPr>
            <a:endParaRPr lang="en-US" sz="1600" dirty="0" smtClean="0">
              <a:solidFill>
                <a:schemeClr val="bg1"/>
              </a:solidFill>
            </a:endParaRPr>
          </a:p>
          <a:p>
            <a:pPr algn="just" rtl="0">
              <a:buFontTx/>
              <a:buChar char="-"/>
            </a:pPr>
            <a:r>
              <a:rPr lang="en-US" sz="1600" dirty="0" smtClean="0">
                <a:solidFill>
                  <a:schemeClr val="bg1"/>
                </a:solidFill>
              </a:rPr>
              <a:t> </a:t>
            </a:r>
            <a:r>
              <a:rPr lang="en-US" sz="1600" dirty="0" smtClean="0">
                <a:solidFill>
                  <a:schemeClr val="bg1"/>
                </a:solidFill>
                <a:hlinkClick r:id="rId8"/>
              </a:rPr>
              <a:t>http://www.kellevision.com/kellevision/2009/06/how-to-change-negative-behavior-patterns.html</a:t>
            </a:r>
            <a:r>
              <a:rPr lang="en-US" sz="1600" dirty="0" smtClean="0">
                <a:solidFill>
                  <a:schemeClr val="bg1"/>
                </a:solidFill>
              </a:rPr>
              <a:t>  </a:t>
            </a:r>
          </a:p>
          <a:p>
            <a:pPr algn="just" rtl="0">
              <a:buFontTx/>
              <a:buChar char="-"/>
            </a:pPr>
            <a:r>
              <a:rPr lang="en-US" sz="1600" dirty="0" smtClean="0">
                <a:solidFill>
                  <a:schemeClr val="bg1"/>
                </a:solidFill>
              </a:rPr>
              <a:t> </a:t>
            </a:r>
          </a:p>
          <a:p>
            <a:pPr algn="just" rtl="0">
              <a:buFontTx/>
              <a:buChar char="-"/>
            </a:pPr>
            <a:r>
              <a:rPr lang="en-US" sz="1600" dirty="0" smtClean="0">
                <a:solidFill>
                  <a:schemeClr val="bg1"/>
                </a:solidFill>
                <a:hlinkClick r:id="rId9"/>
              </a:rPr>
              <a:t>http://adultmeducation.com/FacilitatingBehaviorChange.html</a:t>
            </a:r>
            <a:endParaRPr lang="en-US" sz="1600" dirty="0" smtClean="0">
              <a:solidFill>
                <a:schemeClr val="bg1"/>
              </a:solidFill>
            </a:endParaRPr>
          </a:p>
          <a:p>
            <a:pPr algn="just" rtl="0">
              <a:buFontTx/>
              <a:buChar char="-"/>
            </a:pPr>
            <a:r>
              <a:rPr lang="en-US" sz="1800" i="1" dirty="0" smtClean="0">
                <a:solidFill>
                  <a:schemeClr val="bg1"/>
                </a:solidFill>
              </a:rPr>
              <a:t> 3</a:t>
            </a:r>
            <a:r>
              <a:rPr lang="en-US" sz="1600" i="1" dirty="0" smtClean="0">
                <a:solidFill>
                  <a:schemeClr val="bg1"/>
                </a:solidFill>
              </a:rPr>
              <a:t> Steps to Yes: The Gentle Art of Getting Your Way by </a:t>
            </a:r>
            <a:r>
              <a:rPr lang="en-US" sz="1600" i="1" dirty="0" smtClean="0">
                <a:solidFill>
                  <a:schemeClr val="bg1"/>
                </a:solidFill>
                <a:hlinkClick r:id="rId10"/>
              </a:rPr>
              <a:t>Gene</a:t>
            </a:r>
            <a:r>
              <a:rPr lang="en-US" sz="1600" i="1" dirty="0" smtClean="0">
                <a:solidFill>
                  <a:schemeClr val="bg1"/>
                </a:solidFill>
              </a:rPr>
              <a:t> </a:t>
            </a:r>
            <a:r>
              <a:rPr lang="en-US" sz="1600" i="1" dirty="0" err="1" smtClean="0">
                <a:solidFill>
                  <a:schemeClr val="bg1"/>
                </a:solidFill>
                <a:hlinkClick r:id="rId11"/>
              </a:rPr>
              <a:t>Bedell</a:t>
            </a:r>
            <a:r>
              <a:rPr lang="en-US" sz="1600" i="1" dirty="0" smtClean="0">
                <a:solidFill>
                  <a:schemeClr val="bg1"/>
                </a:solidFill>
              </a:rPr>
              <a:t>, Crown Business 2000.  </a:t>
            </a:r>
          </a:p>
          <a:p>
            <a:pPr algn="just" rtl="0">
              <a:buFontTx/>
              <a:buChar char="-"/>
            </a:pPr>
            <a:endParaRPr lang="en-US" sz="1600" dirty="0" smtClean="0">
              <a:solidFill>
                <a:schemeClr val="bg1"/>
              </a:solidFill>
            </a:endParaRPr>
          </a:p>
          <a:p>
            <a:pPr algn="just" rtl="0"/>
            <a:r>
              <a:rPr lang="en-US" sz="1400" dirty="0" smtClean="0">
                <a:hlinkClick r:id="rId12"/>
              </a:rPr>
              <a:t>http://www.drmedicalhypnosis.com/</a:t>
            </a:r>
            <a:r>
              <a:rPr lang="en-US" sz="1400" dirty="0" smtClean="0"/>
              <a:t>  </a:t>
            </a:r>
            <a:r>
              <a:rPr lang="en-US" sz="1400" dirty="0" smtClean="0">
                <a:hlinkClick r:id="rId13"/>
              </a:rPr>
              <a:t>http://www.drmedicalhypnosis.com/healthy-lifestyle-ideas.html</a:t>
            </a:r>
            <a:endParaRPr lang="en-US" sz="1600" dirty="0" smtClean="0">
              <a:solidFill>
                <a:schemeClr val="bg1"/>
              </a:solidFill>
            </a:endParaRPr>
          </a:p>
          <a:p>
            <a:pPr algn="just" rtl="0"/>
            <a:endParaRPr lang="en-US" sz="1600" dirty="0" smtClean="0">
              <a:solidFill>
                <a:schemeClr val="bg1"/>
              </a:solidFill>
            </a:endParaRPr>
          </a:p>
          <a:p>
            <a:pPr algn="just" rtl="0"/>
            <a:r>
              <a:rPr lang="en-US" sz="1600" dirty="0" smtClean="0">
                <a:solidFill>
                  <a:schemeClr val="bg1"/>
                </a:solidFill>
              </a:rPr>
              <a:t> </a:t>
            </a:r>
          </a:p>
          <a:p>
            <a:pPr algn="l" rtl="0"/>
            <a:endParaRPr lang="ar-SA" sz="1600" dirty="0" smtClean="0">
              <a:solidFill>
                <a:schemeClr val="bg1"/>
              </a:solidFill>
            </a:endParaRPr>
          </a:p>
        </p:txBody>
      </p:sp>
      <p:sp>
        <p:nvSpPr>
          <p:cNvPr id="7171" name="مستطيل 4"/>
          <p:cNvSpPr>
            <a:spLocks noChangeArrowheads="1"/>
          </p:cNvSpPr>
          <p:nvPr/>
        </p:nvSpPr>
        <p:spPr bwMode="auto">
          <a:xfrm>
            <a:off x="1979613" y="0"/>
            <a:ext cx="5327650" cy="368300"/>
          </a:xfrm>
          <a:prstGeom prst="rect">
            <a:avLst/>
          </a:prstGeom>
          <a:noFill/>
          <a:ln w="9525">
            <a:noFill/>
            <a:miter lim="800000"/>
            <a:headEnd/>
            <a:tailEnd/>
          </a:ln>
        </p:spPr>
        <p:txBody>
          <a:bodyPr wrap="none">
            <a:spAutoFit/>
          </a:bodyPr>
          <a:lstStyle/>
          <a:p>
            <a:pPr algn="just"/>
            <a:r>
              <a:rPr lang="en-US">
                <a:latin typeface="Arial Black" pitchFamily="34" charset="0"/>
              </a:rPr>
              <a:t>Recommended References &amp; Resources </a:t>
            </a:r>
          </a:p>
        </p:txBody>
      </p:sp>
      <p:sp>
        <p:nvSpPr>
          <p:cNvPr id="7172" name="مستطيل 3"/>
          <p:cNvSpPr>
            <a:spLocks noChangeArrowheads="1"/>
          </p:cNvSpPr>
          <p:nvPr/>
        </p:nvSpPr>
        <p:spPr bwMode="auto">
          <a:xfrm>
            <a:off x="857224" y="5429264"/>
            <a:ext cx="7668468" cy="492125"/>
          </a:xfrm>
          <a:prstGeom prst="rect">
            <a:avLst/>
          </a:prstGeom>
          <a:noFill/>
          <a:ln w="9525">
            <a:noFill/>
            <a:miter lim="800000"/>
            <a:headEnd/>
            <a:tailEnd/>
          </a:ln>
        </p:spPr>
        <p:txBody>
          <a:bodyPr wrap="square">
            <a:spAutoFit/>
          </a:bodyPr>
          <a:lstStyle/>
          <a:p>
            <a:pPr algn="just">
              <a:defRPr/>
            </a:pPr>
            <a:r>
              <a:rPr lang="en-US" sz="1400" b="1" dirty="0"/>
              <a:t>http://</a:t>
            </a:r>
            <a:r>
              <a:rPr lang="en-US" sz="1200" b="1" dirty="0"/>
              <a:t>www.</a:t>
            </a:r>
            <a:r>
              <a:rPr lang="en-US" sz="1200" i="1" dirty="0">
                <a:hlinkClick r:id="rId5" action="ppaction://hlinkfile"/>
              </a:rPr>
              <a:t> Le Roux‏</a:t>
            </a:r>
            <a:r>
              <a:rPr lang="en-US" sz="1200" i="1" dirty="0"/>
              <a:t> - 1996</a:t>
            </a:r>
          </a:p>
          <a:p>
            <a:pPr algn="just">
              <a:buFontTx/>
              <a:buChar char="-"/>
              <a:defRPr/>
            </a:pPr>
            <a:r>
              <a:rPr lang="en-US" sz="1200" i="1" dirty="0"/>
              <a:t> </a:t>
            </a:r>
            <a:r>
              <a:rPr lang="en-US" sz="1200" dirty="0">
                <a:latin typeface="+mn-lt"/>
                <a:hlinkClick r:id="rId6"/>
              </a:rPr>
              <a:t>http</a:t>
            </a:r>
            <a:r>
              <a:rPr lang="en-US" sz="1200" b="1" dirty="0"/>
              <a:t>islam-usa.com/</a:t>
            </a:r>
            <a:r>
              <a:rPr lang="en-US" sz="1200" b="1" dirty="0" err="1"/>
              <a:t>index.php?option</a:t>
            </a:r>
            <a:r>
              <a:rPr lang="en-US" sz="1200" b="1" dirty="0"/>
              <a:t>=</a:t>
            </a:r>
            <a:r>
              <a:rPr lang="en-US" sz="1200" b="1" dirty="0" err="1"/>
              <a:t>com_content&amp;view</a:t>
            </a:r>
            <a:r>
              <a:rPr lang="en-US" sz="1200" b="1" dirty="0"/>
              <a:t>=</a:t>
            </a:r>
            <a:r>
              <a:rPr lang="en-US" sz="1200" b="1" dirty="0" err="1"/>
              <a:t>article&amp;id</a:t>
            </a:r>
            <a:r>
              <a:rPr lang="en-US" sz="1200" b="1" dirty="0"/>
              <a:t>=263&amp;Itemid=230 </a:t>
            </a:r>
            <a:endParaRPr lang="ar-SA" sz="1200" b="1" dirty="0"/>
          </a:p>
        </p:txBody>
      </p:sp>
      <p:sp>
        <p:nvSpPr>
          <p:cNvPr id="5" name="عنصر نائب للتاريخ 4"/>
          <p:cNvSpPr>
            <a:spLocks noGrp="1"/>
          </p:cNvSpPr>
          <p:nvPr>
            <p:ph type="dt" sz="half" idx="10"/>
          </p:nvPr>
        </p:nvSpPr>
        <p:spPr/>
        <p:txBody>
          <a:bodyPr/>
          <a:lstStyle/>
          <a:p>
            <a:r>
              <a:rPr lang="ar-SA" smtClean="0"/>
              <a:t>E Johali</a:t>
            </a:r>
            <a:endParaRPr lang="en-US"/>
          </a:p>
        </p:txBody>
      </p:sp>
      <p:sp>
        <p:nvSpPr>
          <p:cNvPr id="6" name="عنصر نائب لرقم الشريحة 5"/>
          <p:cNvSpPr>
            <a:spLocks noGrp="1"/>
          </p:cNvSpPr>
          <p:nvPr>
            <p:ph type="sldNum" sz="quarter" idx="12"/>
          </p:nvPr>
        </p:nvSpPr>
        <p:spPr/>
        <p:txBody>
          <a:bodyPr/>
          <a:lstStyle/>
          <a:p>
            <a:fld id="{042AED99-7FB4-404E-8A97-64753DCE42EC}" type="slidenum">
              <a:rPr kumimoji="0" lang="en-US" smtClean="0"/>
              <a:pPr/>
              <a:t>6</a:t>
            </a:fld>
            <a:endParaRPr kumimoji="0" lang="en-US"/>
          </a:p>
        </p:txBody>
      </p:sp>
      <p:sp>
        <p:nvSpPr>
          <p:cNvPr id="7" name="عنصر نائب للتذييل 6"/>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2844" y="642918"/>
            <a:ext cx="8643998" cy="5909310"/>
          </a:xfrm>
          <a:prstGeom prst="rect">
            <a:avLst/>
          </a:prstGeom>
        </p:spPr>
        <p:txBody>
          <a:bodyPr wrap="square">
            <a:spAutoFit/>
          </a:bodyPr>
          <a:lstStyle/>
          <a:p>
            <a:pPr algn="just">
              <a:defRPr/>
            </a:pPr>
            <a:endParaRPr lang="en-US" sz="1400" dirty="0" smtClean="0"/>
          </a:p>
          <a:p>
            <a:pPr algn="just">
              <a:defRPr/>
            </a:pPr>
            <a:r>
              <a:rPr lang="en-US" sz="1400" dirty="0" smtClean="0"/>
              <a:t>So, what can you do to help change his behavior is the big question. The best choice would be for him to go to a physician and let that person explain the severity of his low weight and how it severely impacts how his organs function and his overall health. But, you can’t force someone to go to a physician. There is a chance that if you start directing him on how to eat that he may retaliate and ignore you, or just eat less because of his fragile emotions. Once he feels that he is on the defensive it is less likely he will listen to you. Try really hard not to be judgmental about his negative eating behavior, but express your concern that you never really see him eating. Make sure he knows that you are concerned about his welfare and that you care for his health. One thing that could help would be to invite him to situations that have food or where there is public eating going on. Encouraging him to eat in front of others hopefully will make him more comfortable with the process. If he likes to drink (which I am not encouraging) then bring him to a happy hour that has a buffet and maybe make up a small plate for him and others so as not to be conspicuous.</a:t>
            </a:r>
          </a:p>
          <a:p>
            <a:pPr algn="just">
              <a:defRPr/>
            </a:pPr>
            <a:r>
              <a:rPr lang="en-US" sz="1400" dirty="0" smtClean="0"/>
              <a:t>Clinically speaking, you want to encourage your friend to be interested in and intrigued by why he is not eating enough. Perhaps ask him if there are things going on in his life that are stressing him out (thereby causing the lack of eating) and be an open ear for him. You do not have to make him feel that he needs to be heavy, just normal. Try and encourage him to snack throughout the day. He may not be ready to sit down for a steak dinner at this moment, but small snacks will help him to not feel that he is overindulging. </a:t>
            </a:r>
          </a:p>
          <a:p>
            <a:pPr algn="just">
              <a:defRPr/>
            </a:pPr>
            <a:r>
              <a:rPr lang="en-US" sz="1400" dirty="0" smtClean="0"/>
              <a:t>The best recommendation that I would give my friend would be to seek out qualified medical and psychological assistance, but often individuals without a lot of support systems are not open to this type of advice. And, as the person of concern is a male, he may be reluctant to the option that he has an eating disorder. Getting information and finding the right help is important. But, being a good friend and keeping an eye out for those who need assistance is the best thing a person can do. We must break the stigma that eating disorders are only for females.</a:t>
            </a:r>
          </a:p>
          <a:p>
            <a:pPr algn="just">
              <a:defRPr/>
            </a:pPr>
            <a:r>
              <a:rPr lang="en-US" sz="1400" dirty="0" smtClean="0">
                <a:hlinkClick r:id="rId3" action="ppaction://hlinkfile"/>
              </a:rPr>
              <a:t>Dr. Lisa Samuel</a:t>
            </a:r>
            <a:r>
              <a:rPr lang="en-US" sz="1400" dirty="0" smtClean="0"/>
              <a:t> | </a:t>
            </a:r>
            <a:r>
              <a:rPr lang="en-US" sz="1400" dirty="0" smtClean="0">
                <a:hlinkClick r:id="rId4" action="ppaction://hlinkfile"/>
              </a:rPr>
              <a:t>Post a Comment</a:t>
            </a:r>
            <a:r>
              <a:rPr lang="en-US" sz="1400" dirty="0" smtClean="0"/>
              <a:t> | Share Article </a:t>
            </a:r>
          </a:p>
          <a:p>
            <a:pPr algn="just">
              <a:defRPr/>
            </a:pPr>
            <a:r>
              <a:rPr lang="en-US" sz="1400" dirty="0" smtClean="0"/>
              <a:t>Thursday</a:t>
            </a:r>
          </a:p>
          <a:p>
            <a:pPr algn="just">
              <a:defRPr/>
            </a:pPr>
            <a:r>
              <a:rPr lang="en-US" sz="1400" dirty="0" smtClean="0"/>
              <a:t>Jan202011</a:t>
            </a:r>
          </a:p>
          <a:p>
            <a:pPr algn="just">
              <a:defRPr/>
            </a:pPr>
            <a:r>
              <a:rPr lang="en-US" sz="1400" dirty="0" smtClean="0"/>
              <a:t>,</a:t>
            </a:r>
            <a:r>
              <a:rPr lang="en-US" sz="1400" b="1" dirty="0" smtClean="0">
                <a:hlinkClick r:id="rId5" action="ppaction://hlinkfile"/>
              </a:rPr>
              <a:t> </a:t>
            </a:r>
            <a:endParaRPr lang="en-US" sz="1400" dirty="0" smtClean="0"/>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60</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90" y="0"/>
            <a:ext cx="8286776" cy="6986528"/>
          </a:xfrm>
          <a:prstGeom prst="rect">
            <a:avLst/>
          </a:prstGeom>
          <a:solidFill>
            <a:schemeClr val="accent4">
              <a:lumMod val="50000"/>
            </a:schemeClr>
          </a:solidFill>
        </p:spPr>
        <p:txBody>
          <a:bodyPr wrap="square">
            <a:spAutoFit/>
          </a:bodyPr>
          <a:lstStyle/>
          <a:p>
            <a:pPr algn="just">
              <a:defRPr/>
            </a:pPr>
            <a:r>
              <a:rPr lang="en-US" sz="1400" b="1" dirty="0" smtClean="0">
                <a:solidFill>
                  <a:schemeClr val="bg1"/>
                </a:solidFill>
                <a:hlinkClick r:id="rId3" action="ppaction://hlinkfile"/>
              </a:rPr>
              <a:t>How much will it take to get you to just try one bite???</a:t>
            </a:r>
            <a:endParaRPr lang="en-US" sz="1400" b="1" dirty="0" smtClean="0">
              <a:solidFill>
                <a:schemeClr val="bg1"/>
              </a:solidFill>
            </a:endParaRPr>
          </a:p>
          <a:p>
            <a:pPr algn="just">
              <a:defRPr/>
            </a:pPr>
            <a:r>
              <a:rPr lang="en-US" sz="1400" dirty="0" smtClean="0">
                <a:solidFill>
                  <a:schemeClr val="bg1"/>
                </a:solidFill>
              </a:rPr>
              <a:t>Ah yes, the age old drama of trying to get your kids to eat their vegetables. My oldest son (10) will eat his vegetables on a regular basis because, basically, I do not give him a choice. If he does not like something specific, such as </a:t>
            </a:r>
            <a:r>
              <a:rPr lang="en-US" sz="1400" dirty="0" err="1" smtClean="0">
                <a:solidFill>
                  <a:schemeClr val="bg1"/>
                </a:solidFill>
              </a:rPr>
              <a:t>brussel</a:t>
            </a:r>
            <a:r>
              <a:rPr lang="en-US" sz="1400" dirty="0" smtClean="0">
                <a:solidFill>
                  <a:schemeClr val="bg1"/>
                </a:solidFill>
              </a:rPr>
              <a:t> sprouts, I do not force him to eat them. But I promote the importance of eating vegetables on a regular basis and he does understand this. My youngest son (2 ½) is a completely different story. He instinctively knows when something is a vegetable or has vegetables in it. It is almost like he has internal radar for healthy food and immediately turns his head so far away from the food that I expect him to turn into the girl from the Exorcist and do a full head swing. Visualize it. So, how do I make a 2 year old eat? Should I bribe him or reward him when he eats his carrots? . My fear has been that bribery or rewards could psychologically damage him in the long run. Perhaps I would set a standard of behavior where I would have to reward him to take a shower when he is 15. That would not be acceptable. Many experts recommend the best choice is repeated exposure to a food, perhaps as many as 10 to 15 times before a child will consume a new food (</a:t>
            </a:r>
            <a:r>
              <a:rPr lang="en-US" sz="1400" dirty="0" err="1" smtClean="0">
                <a:solidFill>
                  <a:schemeClr val="bg1"/>
                </a:solidFill>
              </a:rPr>
              <a:t>Drotz</a:t>
            </a:r>
            <a:r>
              <a:rPr lang="en-US" sz="1400" dirty="0" smtClean="0">
                <a:solidFill>
                  <a:schemeClr val="bg1"/>
                </a:solidFill>
              </a:rPr>
              <a:t>, 2008). Also, eating vegetables in front of your children is recommended. This has not worked in my house with my youngest child. So is it ethical for me to offer rewards, such as promising a toy or a sticker, if my child eats his vegetables?. According to a recent research study the answer, surprisingly, is YES! In a study by the Department of Epidemiology and Public Health, University College London, and the Department of Psychology, University of Sussex, they concluded that external rewards do not necessarily produce negative effects and may be useful in promoting healthful eating (Cooke et al., 2010). The study took young children and presented them with vegetables and asked them to rate them with “</a:t>
            </a:r>
            <a:r>
              <a:rPr lang="en-US" sz="1400" dirty="0" err="1" smtClean="0">
                <a:solidFill>
                  <a:schemeClr val="bg1"/>
                </a:solidFill>
              </a:rPr>
              <a:t>yuckie</a:t>
            </a:r>
            <a:r>
              <a:rPr lang="en-US" sz="1400" dirty="0" smtClean="0">
                <a:solidFill>
                  <a:schemeClr val="bg1"/>
                </a:solidFill>
              </a:rPr>
              <a:t>”, “okay” and “yummy” smiley faces. One group of children received no intervention, a second group received a sticker if they would try the vegetable, and the third group received social praise for trying the vegetable. Over time, the children who received a reward increased the amount of vegetables they would eat and displayed an increase in thinking the food was “yummy” over longer periods of time. So, I am going to the grocery store to buy more carrots and I think a couple of packets of Thomas the Train stickers. Wish me luck!</a:t>
            </a:r>
          </a:p>
          <a:p>
            <a:pPr algn="just">
              <a:defRPr/>
            </a:pPr>
            <a:r>
              <a:rPr lang="en-US" sz="1400" dirty="0" smtClean="0">
                <a:solidFill>
                  <a:schemeClr val="bg1"/>
                </a:solidFill>
              </a:rPr>
              <a:t>Cooke, L. </a:t>
            </a:r>
            <a:r>
              <a:rPr lang="en-US" sz="1400" dirty="0" err="1" smtClean="0">
                <a:solidFill>
                  <a:schemeClr val="bg1"/>
                </a:solidFill>
              </a:rPr>
              <a:t>J.,Chambers</a:t>
            </a:r>
            <a:r>
              <a:rPr lang="en-US" sz="1400" dirty="0" smtClean="0">
                <a:solidFill>
                  <a:schemeClr val="bg1"/>
                </a:solidFill>
              </a:rPr>
              <a:t>, L.C., </a:t>
            </a:r>
            <a:r>
              <a:rPr lang="en-US" sz="1400" dirty="0" err="1" smtClean="0">
                <a:solidFill>
                  <a:schemeClr val="bg1"/>
                </a:solidFill>
              </a:rPr>
              <a:t>Añez</a:t>
            </a:r>
            <a:r>
              <a:rPr lang="en-US" sz="1400" dirty="0" smtClean="0">
                <a:solidFill>
                  <a:schemeClr val="bg1"/>
                </a:solidFill>
              </a:rPr>
              <a:t>, E. V., Croker, H. A., Boniface, D., </a:t>
            </a:r>
            <a:r>
              <a:rPr lang="en-US" sz="1400" dirty="0" err="1" smtClean="0">
                <a:solidFill>
                  <a:schemeClr val="bg1"/>
                </a:solidFill>
              </a:rPr>
              <a:t>Yeomans</a:t>
            </a:r>
            <a:r>
              <a:rPr lang="en-US" sz="1400" dirty="0" smtClean="0">
                <a:solidFill>
                  <a:schemeClr val="bg1"/>
                </a:solidFill>
              </a:rPr>
              <a:t>, M. R., &amp; Wardle, J. (2010). Eating for pleasure or profit: The effect of incentives on children’s enjoyment of vegetables. </a:t>
            </a:r>
            <a:r>
              <a:rPr lang="en-US" sz="1400" i="1" dirty="0" smtClean="0">
                <a:solidFill>
                  <a:schemeClr val="bg1"/>
                </a:solidFill>
              </a:rPr>
              <a:t>Psychological Science, </a:t>
            </a:r>
            <a:r>
              <a:rPr lang="en-US" sz="1400" dirty="0" smtClean="0">
                <a:solidFill>
                  <a:schemeClr val="bg1"/>
                </a:solidFill>
              </a:rPr>
              <a:t>29 December 2010.</a:t>
            </a:r>
          </a:p>
          <a:p>
            <a:pPr algn="just">
              <a:defRPr/>
            </a:pPr>
            <a:r>
              <a:rPr lang="en-US" sz="1400" dirty="0" err="1" smtClean="0">
                <a:solidFill>
                  <a:schemeClr val="bg1"/>
                </a:solidFill>
              </a:rPr>
              <a:t>Drotz</a:t>
            </a:r>
            <a:r>
              <a:rPr lang="en-US" sz="1400" dirty="0" smtClean="0">
                <a:solidFill>
                  <a:schemeClr val="bg1"/>
                </a:solidFill>
              </a:rPr>
              <a:t>, K. (2008). 5 steps to getting children to eat more vegetables. </a:t>
            </a:r>
            <a:r>
              <a:rPr lang="en-US" sz="1400" i="1" dirty="0" smtClean="0">
                <a:solidFill>
                  <a:schemeClr val="bg1"/>
                </a:solidFill>
              </a:rPr>
              <a:t>HealthCastle.com</a:t>
            </a:r>
            <a:endParaRPr lang="en-US" sz="1400" dirty="0" smtClean="0">
              <a:solidFill>
                <a:schemeClr val="bg1"/>
              </a:solidFill>
            </a:endParaRPr>
          </a:p>
          <a:p>
            <a:pPr algn="just">
              <a:defRPr/>
            </a:pPr>
            <a:r>
              <a:rPr lang="en-US" sz="1400" dirty="0" smtClean="0">
                <a:solidFill>
                  <a:schemeClr val="bg1"/>
                </a:solidFill>
                <a:hlinkClick r:id="rId4" action="ppaction://hlinkfile"/>
              </a:rPr>
              <a:t>Dr. Lisa Samuel</a:t>
            </a:r>
            <a:r>
              <a:rPr lang="en-US" sz="1400" dirty="0" smtClean="0">
                <a:solidFill>
                  <a:schemeClr val="bg1"/>
                </a:solidFill>
              </a:rPr>
              <a:t> | </a:t>
            </a:r>
            <a:r>
              <a:rPr lang="en-US" sz="1400" dirty="0" smtClean="0">
                <a:solidFill>
                  <a:schemeClr val="bg1"/>
                </a:solidFill>
                <a:hlinkClick r:id="rId3" action="ppaction://hlinkfile"/>
              </a:rPr>
              <a:t>Post a Comment</a:t>
            </a:r>
            <a:r>
              <a:rPr lang="en-US" sz="1400" dirty="0" smtClean="0">
                <a:solidFill>
                  <a:schemeClr val="bg1"/>
                </a:solidFill>
              </a:rPr>
              <a:t> | Share Article  Friday Nov052010</a:t>
            </a:r>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61</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1472" y="357166"/>
            <a:ext cx="7715304" cy="5693866"/>
          </a:xfrm>
          <a:prstGeom prst="rect">
            <a:avLst/>
          </a:prstGeom>
          <a:solidFill>
            <a:schemeClr val="accent4">
              <a:lumMod val="50000"/>
            </a:schemeClr>
          </a:solidFill>
        </p:spPr>
        <p:txBody>
          <a:bodyPr wrap="square">
            <a:spAutoFit/>
          </a:bodyPr>
          <a:lstStyle/>
          <a:p>
            <a:pPr algn="just">
              <a:defRPr/>
            </a:pPr>
            <a:r>
              <a:rPr lang="en-US" b="1" dirty="0" smtClean="0">
                <a:solidFill>
                  <a:schemeClr val="bg1"/>
                </a:solidFill>
                <a:hlinkClick r:id="rId3" action="ppaction://hlinkfile"/>
              </a:rPr>
              <a:t>Avoid the Blues… by Eating Whole Foods</a:t>
            </a:r>
            <a:endParaRPr lang="en-US" b="1" dirty="0" smtClean="0">
              <a:solidFill>
                <a:schemeClr val="bg1"/>
              </a:solidFill>
            </a:endParaRPr>
          </a:p>
          <a:p>
            <a:pPr algn="just">
              <a:defRPr/>
            </a:pPr>
            <a:endParaRPr lang="en-US" sz="1400" b="1" dirty="0" smtClean="0">
              <a:solidFill>
                <a:schemeClr val="bg1"/>
              </a:solidFill>
            </a:endParaRPr>
          </a:p>
          <a:p>
            <a:pPr algn="just">
              <a:defRPr/>
            </a:pPr>
            <a:r>
              <a:rPr lang="en-US" sz="1400" dirty="0" smtClean="0">
                <a:solidFill>
                  <a:schemeClr val="bg1"/>
                </a:solidFill>
              </a:rPr>
              <a:t>Once again there is new scientific evidence that demonstrates a relationship between dietary habits and mental health. In a recent article in the American Journal of Psychiatry, the authors presented research that women who consumed fresh “vegetables, fruit, beef, lamb, and whole grains demonstrated a lower likelihood of anxiety and depressive disorders” in comparison with women who ate more processed foods which are very common in the United States and other western countries (</a:t>
            </a:r>
            <a:r>
              <a:rPr lang="en-US" sz="1400" dirty="0" err="1" smtClean="0">
                <a:solidFill>
                  <a:schemeClr val="bg1"/>
                </a:solidFill>
              </a:rPr>
              <a:t>Jacka</a:t>
            </a:r>
            <a:r>
              <a:rPr lang="en-US" sz="1400" dirty="0" smtClean="0">
                <a:solidFill>
                  <a:schemeClr val="bg1"/>
                </a:solidFill>
              </a:rPr>
              <a:t> et. al, 2010). This research study did incorporate age and physical activity and the results still demonstrated better mental health from those who eat more whole foods. </a:t>
            </a:r>
          </a:p>
          <a:p>
            <a:pPr algn="just">
              <a:defRPr/>
            </a:pPr>
            <a:r>
              <a:rPr lang="en-US" sz="1400" dirty="0" smtClean="0">
                <a:solidFill>
                  <a:schemeClr val="bg1"/>
                </a:solidFill>
              </a:rPr>
              <a:t>This should not be a surprise because processed foods often lose the natural nutrients due to over cooking processes, the negative impact of canning and the over presence of aluminum due to this process, as well as all the unnecessary preservatives associated with processing foods. Some simple steps to avoid depleting the nutritional qualities of the food you cook at home include steaming your vegetables instead of boiling them, as over cooking vegetable removes a majority of the vitamins necessary for our brains to function at their best possible state. Also, consider getting your crock pots out and cook vegetables and meats together so that instead of boiling foods and throwing out the water that now contains the vitamins that were once in the vegetables, these nutrients stay in the sauce and will be consumed by you and your family. Consider some simple dishes such as corned beef (remove extra fats) and cabbage with carrots, or stews with tomatoes and beef this winter.</a:t>
            </a:r>
          </a:p>
          <a:p>
            <a:pPr algn="just">
              <a:defRPr/>
            </a:pPr>
            <a:r>
              <a:rPr lang="en-US" sz="1400" dirty="0" smtClean="0">
                <a:solidFill>
                  <a:schemeClr val="bg1"/>
                </a:solidFill>
                <a:hlinkClick r:id="rId4"/>
              </a:rPr>
              <a:t>To read more…</a:t>
            </a:r>
            <a:endParaRPr lang="en-US" sz="1400" dirty="0" smtClean="0">
              <a:solidFill>
                <a:schemeClr val="bg1"/>
              </a:solidFill>
            </a:endParaRPr>
          </a:p>
          <a:p>
            <a:pPr algn="just">
              <a:defRPr/>
            </a:pPr>
            <a:r>
              <a:rPr lang="en-US" sz="1400" dirty="0" err="1" smtClean="0">
                <a:solidFill>
                  <a:schemeClr val="bg1"/>
                </a:solidFill>
              </a:rPr>
              <a:t>Jacka</a:t>
            </a:r>
            <a:r>
              <a:rPr lang="en-US" sz="1400" dirty="0" smtClean="0">
                <a:solidFill>
                  <a:schemeClr val="bg1"/>
                </a:solidFill>
              </a:rPr>
              <a:t>, F. N., Pasco, J. A., </a:t>
            </a:r>
            <a:r>
              <a:rPr lang="en-US" sz="1400" dirty="0" err="1" smtClean="0">
                <a:solidFill>
                  <a:schemeClr val="bg1"/>
                </a:solidFill>
              </a:rPr>
              <a:t>Mykletun</a:t>
            </a:r>
            <a:r>
              <a:rPr lang="en-US" sz="1400" dirty="0" smtClean="0">
                <a:solidFill>
                  <a:schemeClr val="bg1"/>
                </a:solidFill>
              </a:rPr>
              <a:t>, A., Williams, L.J., Hodge, A.M., O’Reilly, S. L., Nicholson, G. C., </a:t>
            </a:r>
            <a:r>
              <a:rPr lang="en-US" sz="1400" dirty="0" err="1" smtClean="0">
                <a:solidFill>
                  <a:schemeClr val="bg1"/>
                </a:solidFill>
              </a:rPr>
              <a:t>Kotowicz</a:t>
            </a:r>
            <a:r>
              <a:rPr lang="en-US" sz="1400" dirty="0" smtClean="0">
                <a:solidFill>
                  <a:schemeClr val="bg1"/>
                </a:solidFill>
              </a:rPr>
              <a:t>, M. A., &amp; </a:t>
            </a:r>
            <a:r>
              <a:rPr lang="en-US" sz="1400" dirty="0" err="1" smtClean="0">
                <a:solidFill>
                  <a:schemeClr val="bg1"/>
                </a:solidFill>
              </a:rPr>
              <a:t>Berk</a:t>
            </a:r>
            <a:r>
              <a:rPr lang="en-US" sz="1400" dirty="0" smtClean="0">
                <a:solidFill>
                  <a:schemeClr val="bg1"/>
                </a:solidFill>
              </a:rPr>
              <a:t>, M. (2010). Association of Western and traditional diets with depression and anxiety in women. Am J Psychiatry. 2010 Mar;167(3):305-11. </a:t>
            </a:r>
            <a:r>
              <a:rPr lang="en-US" sz="1400" dirty="0" err="1" smtClean="0">
                <a:solidFill>
                  <a:schemeClr val="bg1"/>
                </a:solidFill>
              </a:rPr>
              <a:t>Epub</a:t>
            </a:r>
            <a:r>
              <a:rPr lang="en-US" sz="1400" dirty="0" smtClean="0">
                <a:solidFill>
                  <a:schemeClr val="bg1"/>
                </a:solidFill>
              </a:rPr>
              <a:t> 2010 Jan 4.</a:t>
            </a:r>
          </a:p>
        </p:txBody>
      </p:sp>
      <p:sp>
        <p:nvSpPr>
          <p:cNvPr id="3" name="عنصر نائب للتاريخ 2"/>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62</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عنوان 1"/>
          <p:cNvSpPr>
            <a:spLocks noGrp="1"/>
          </p:cNvSpPr>
          <p:nvPr>
            <p:ph type="title"/>
          </p:nvPr>
        </p:nvSpPr>
        <p:spPr>
          <a:xfrm>
            <a:off x="827088" y="260350"/>
            <a:ext cx="7200900" cy="865188"/>
          </a:xfrm>
        </p:spPr>
        <p:txBody>
          <a:bodyPr>
            <a:normAutofit fontScale="90000"/>
          </a:bodyPr>
          <a:lstStyle/>
          <a:p>
            <a:r>
              <a:rPr lang="en-US" smtClean="0"/>
              <a:t>Can We Modify Kids Behaviors  </a:t>
            </a:r>
            <a:endParaRPr lang="ar-SA" smtClean="0"/>
          </a:p>
        </p:txBody>
      </p:sp>
      <p:pic>
        <p:nvPicPr>
          <p:cNvPr id="57347" name="Picture 2" descr="http://www.goodpsych.com/storage/2010%20Kids%20081.jpg?__SQUARESPACE_CACHEVERSION=1295561518534"/>
          <p:cNvPicPr>
            <a:picLocks noChangeAspect="1" noChangeArrowheads="1"/>
          </p:cNvPicPr>
          <p:nvPr/>
        </p:nvPicPr>
        <p:blipFill>
          <a:blip r:embed="rId3" cstate="print"/>
          <a:srcRect/>
          <a:stretch>
            <a:fillRect/>
          </a:stretch>
        </p:blipFill>
        <p:spPr bwMode="auto">
          <a:xfrm>
            <a:off x="971550" y="1484313"/>
            <a:ext cx="6588125" cy="4941887"/>
          </a:xfrm>
          <a:prstGeom prst="rect">
            <a:avLst/>
          </a:prstGeom>
          <a:noFill/>
          <a:ln w="9525">
            <a:noFill/>
            <a:miter lim="800000"/>
            <a:headEnd/>
            <a:tailEnd/>
          </a:ln>
        </p:spPr>
      </p:pic>
      <p:sp>
        <p:nvSpPr>
          <p:cNvPr id="4" name="عنصر نائب للتاريخ 3"/>
          <p:cNvSpPr>
            <a:spLocks noGrp="1"/>
          </p:cNvSpPr>
          <p:nvPr>
            <p:ph type="dt" sz="half" idx="10"/>
          </p:nvPr>
        </p:nvSpPr>
        <p:spPr/>
        <p:txBody>
          <a:bodyPr/>
          <a:lstStyle/>
          <a:p>
            <a:r>
              <a:rPr lang="ar-SA" smtClean="0"/>
              <a:t>E Johali</a:t>
            </a:r>
            <a:endParaRPr lang="en-US"/>
          </a:p>
        </p:txBody>
      </p:sp>
      <p:sp>
        <p:nvSpPr>
          <p:cNvPr id="5" name="عنصر نائب لرقم الشريحة 4"/>
          <p:cNvSpPr>
            <a:spLocks noGrp="1"/>
          </p:cNvSpPr>
          <p:nvPr>
            <p:ph type="sldNum" sz="quarter" idx="12"/>
          </p:nvPr>
        </p:nvSpPr>
        <p:spPr/>
        <p:txBody>
          <a:bodyPr/>
          <a:lstStyle/>
          <a:p>
            <a:fld id="{042AED99-7FB4-404E-8A97-64753DCE42EC}" type="slidenum">
              <a:rPr kumimoji="0" lang="en-US" smtClean="0"/>
              <a:pPr/>
              <a:t>63</a:t>
            </a:fld>
            <a:endParaRPr kumimoji="0" lang="en-US"/>
          </a:p>
        </p:txBody>
      </p:sp>
      <p:sp>
        <p:nvSpPr>
          <p:cNvPr id="6" name="عنصر نائب للتذييل 5"/>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عنوان 1"/>
          <p:cNvSpPr>
            <a:spLocks noGrp="1"/>
          </p:cNvSpPr>
          <p:nvPr>
            <p:ph type="title"/>
          </p:nvPr>
        </p:nvSpPr>
        <p:spPr>
          <a:xfrm>
            <a:off x="1043608" y="44624"/>
            <a:ext cx="7200900" cy="504056"/>
          </a:xfrm>
        </p:spPr>
        <p:txBody>
          <a:bodyPr/>
          <a:lstStyle/>
          <a:p>
            <a:pPr algn="ctr"/>
            <a:r>
              <a:rPr lang="en-US" sz="2800" dirty="0" smtClean="0"/>
              <a:t>Healthy Behavior </a:t>
            </a:r>
            <a:endParaRPr lang="ar-SA" sz="2800" dirty="0" smtClean="0"/>
          </a:p>
        </p:txBody>
      </p:sp>
      <p:sp>
        <p:nvSpPr>
          <p:cNvPr id="58371" name="عنصر نائب للمحتوى 2"/>
          <p:cNvSpPr>
            <a:spLocks noGrp="1"/>
          </p:cNvSpPr>
          <p:nvPr>
            <p:ph idx="1"/>
          </p:nvPr>
        </p:nvSpPr>
        <p:spPr>
          <a:xfrm>
            <a:off x="611560" y="4725144"/>
            <a:ext cx="8136904" cy="1368152"/>
          </a:xfrm>
        </p:spPr>
        <p:style>
          <a:lnRef idx="3">
            <a:schemeClr val="lt1"/>
          </a:lnRef>
          <a:fillRef idx="1">
            <a:schemeClr val="dk1"/>
          </a:fillRef>
          <a:effectRef idx="1">
            <a:schemeClr val="dk1"/>
          </a:effectRef>
          <a:fontRef idx="minor">
            <a:schemeClr val="lt1"/>
          </a:fontRef>
        </p:style>
        <p:txBody>
          <a:bodyPr>
            <a:normAutofit lnSpcReduction="10000"/>
          </a:bodyPr>
          <a:lstStyle/>
          <a:p>
            <a:pPr algn="ctr"/>
            <a:r>
              <a:rPr lang="en-US" sz="2000" b="1" dirty="0" smtClean="0"/>
              <a:t>100 Life Saving Health Food Tips </a:t>
            </a:r>
            <a:r>
              <a:rPr lang="en-US" sz="1400" b="1" dirty="0" smtClean="0">
                <a:hlinkClick r:id="rId2"/>
              </a:rPr>
              <a:t>http://www.youtube.com/watch?v=uRJ71HLcKmI&amp;playnext=1&amp;list=PLA515CB626AC2E50E&amp;feature=results_video</a:t>
            </a:r>
            <a:r>
              <a:rPr lang="en-US" sz="1400" b="1" dirty="0" smtClean="0"/>
              <a:t>     </a:t>
            </a:r>
          </a:p>
          <a:p>
            <a:pPr algn="ctr"/>
            <a:r>
              <a:rPr lang="en-US" sz="1800" b="1" dirty="0" smtClean="0"/>
              <a:t>(Watch and Make Summary 2-3 slides)</a:t>
            </a:r>
          </a:p>
          <a:p>
            <a:pPr algn="ctr"/>
            <a:r>
              <a:rPr lang="en-US" sz="1800" b="1" dirty="0" smtClean="0"/>
              <a:t>End of Course  </a:t>
            </a:r>
          </a:p>
          <a:p>
            <a:pPr algn="ctr"/>
            <a:endParaRPr lang="en-US" sz="1800" b="1" dirty="0" smtClean="0"/>
          </a:p>
        </p:txBody>
      </p:sp>
      <p:sp>
        <p:nvSpPr>
          <p:cNvPr id="4" name="عنوان 1"/>
          <p:cNvSpPr txBox="1">
            <a:spLocks/>
          </p:cNvSpPr>
          <p:nvPr/>
        </p:nvSpPr>
        <p:spPr bwMode="auto">
          <a:xfrm>
            <a:off x="395536" y="692696"/>
            <a:ext cx="3960440" cy="3528392"/>
          </a:xfrm>
          <a:prstGeom prst="rect">
            <a:avLst/>
          </a:prstGeom>
          <a:solidFill>
            <a:srgbClr val="00B05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0" cap="none" spc="0" normalizeH="0" baseline="0" noProof="0" dirty="0" smtClean="0">
                <a:ln>
                  <a:noFill/>
                </a:ln>
                <a:solidFill>
                  <a:schemeClr val="tx1"/>
                </a:solidFill>
                <a:effectLst/>
                <a:uLnTx/>
                <a:uFillTx/>
                <a:latin typeface="+mj-lt"/>
                <a:ea typeface="+mj-ea"/>
                <a:cs typeface="+mj-cs"/>
              </a:rPr>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1" u="none" strike="noStrike" kern="0" cap="none" spc="0" normalizeH="0" baseline="0" noProof="0" dirty="0" smtClean="0">
                <a:ln>
                  <a:noFill/>
                </a:ln>
                <a:solidFill>
                  <a:schemeClr val="tx1"/>
                </a:solidFill>
                <a:effectLst/>
                <a:uLnTx/>
                <a:uFillTx/>
                <a:latin typeface="+mj-lt"/>
                <a:ea typeface="+mj-ea"/>
                <a:cs typeface="+mj-cs"/>
              </a:rPr>
              <a:t>The Most 10 Islamic Mysteries </a:t>
            </a:r>
            <a:r>
              <a:rPr kumimoji="0" lang="en-US" sz="1600" b="1" i="0" u="none" strike="noStrike" kern="0" cap="none" spc="0" normalizeH="0" baseline="0" noProof="0" dirty="0" smtClean="0">
                <a:ln>
                  <a:noFill/>
                </a:ln>
                <a:solidFill>
                  <a:schemeClr val="tx1"/>
                </a:solidFill>
                <a:effectLst/>
                <a:uLnTx/>
                <a:uFillTx/>
                <a:latin typeface="+mj-lt"/>
                <a:ea typeface="+mj-ea"/>
                <a:cs typeface="+mj-cs"/>
              </a:rPr>
              <a:t>(Secrets) of</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 Human Behavior</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that science did not and cannot explain</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200" b="1" i="0" u="sng" strike="noStrike" kern="0" cap="none" spc="0" normalizeH="0" baseline="0" noProof="0" dirty="0" smtClean="0">
                <a:ln>
                  <a:noFill/>
                </a:ln>
                <a:solidFill>
                  <a:schemeClr val="tx1"/>
                </a:solidFill>
                <a:effectLst/>
                <a:uLnTx/>
                <a:uFillTx/>
                <a:latin typeface="+mj-lt"/>
                <a:ea typeface="+mj-ea"/>
                <a:cs typeface="+mj-cs"/>
                <a:hlinkClick r:id="rId3"/>
              </a:rPr>
              <a:t>http://www.telegraph.co.uk/science/science-news/5981311/The-10-mysteries-of-human-behaviour-that-science-cant-explain.html</a:t>
            </a:r>
            <a:r>
              <a:rPr kumimoji="0" lang="en-US" sz="1200" b="1" i="0" u="none" strike="noStrike" kern="0" cap="none" spc="0" normalizeH="0" baseline="0" noProof="0" dirty="0" smtClean="0">
                <a:ln>
                  <a:noFill/>
                </a:ln>
                <a:solidFill>
                  <a:schemeClr val="tx1"/>
                </a:solidFill>
                <a:effectLst/>
                <a:uLnTx/>
                <a:uFillTx/>
                <a:latin typeface="+mj-lt"/>
                <a:ea typeface="+mj-ea"/>
                <a:cs typeface="+mj-cs"/>
              </a:rPr>
              <a:t> </a:t>
            </a:r>
            <a:r>
              <a:rPr kumimoji="0" lang="en-US" sz="1600" b="1" i="0" u="none" strike="noStrike" kern="0" cap="none" spc="0" normalizeH="0" baseline="0" noProof="0" dirty="0" smtClean="0">
                <a:ln>
                  <a:noFill/>
                </a:ln>
                <a:solidFill>
                  <a:schemeClr val="tx1"/>
                </a:solidFill>
                <a:effectLst/>
                <a:uLnTx/>
                <a:uFillTx/>
                <a:latin typeface="+mj-lt"/>
                <a:ea typeface="+mj-ea"/>
                <a:cs typeface="+mj-cs"/>
              </a:rPr>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See </a:t>
            </a:r>
            <a:r>
              <a:rPr kumimoji="0" lang="en-US" sz="1600" b="1" i="0" u="none" strike="noStrike" kern="0" cap="none" spc="0" normalizeH="0" baseline="0" noProof="0" dirty="0" err="1" smtClean="0">
                <a:ln>
                  <a:noFill/>
                </a:ln>
                <a:solidFill>
                  <a:schemeClr val="tx1"/>
                </a:solidFill>
                <a:effectLst/>
                <a:uLnTx/>
                <a:uFillTx/>
                <a:latin typeface="+mj-lt"/>
                <a:ea typeface="+mj-ea"/>
                <a:cs typeface="+mj-cs"/>
              </a:rPr>
              <a:t>Johali</a:t>
            </a:r>
            <a:r>
              <a:rPr kumimoji="0" lang="en-US" sz="1600" b="1" i="0" u="none" strike="noStrike" kern="0" cap="none" spc="0" normalizeH="0" baseline="0" noProof="0" dirty="0" smtClean="0">
                <a:ln>
                  <a:noFill/>
                </a:ln>
                <a:solidFill>
                  <a:schemeClr val="tx1"/>
                </a:solidFill>
                <a:effectLst/>
                <a:uLnTx/>
                <a:uFillTx/>
                <a:latin typeface="+mj-lt"/>
                <a:ea typeface="+mj-ea"/>
                <a:cs typeface="+mj-cs"/>
              </a:rPr>
              <a:t> Academic Site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r>
              <a:rPr kumimoji="0" lang="en-US" sz="1600" b="1" i="0" u="none" strike="noStrike" kern="0" cap="none" spc="0" normalizeH="0" baseline="0" noProof="0" dirty="0" smtClean="0">
                <a:ln>
                  <a:noFill/>
                </a:ln>
                <a:solidFill>
                  <a:schemeClr val="tx1"/>
                </a:solidFill>
                <a:effectLst/>
                <a:uLnTx/>
                <a:uFillTx/>
                <a:latin typeface="+mj-lt"/>
                <a:ea typeface="+mj-ea"/>
                <a:cs typeface="+mj-cs"/>
              </a:rPr>
              <a:t/>
            </a:r>
            <a:br>
              <a:rPr kumimoji="0" lang="en-US" sz="1600" b="1" i="0" u="none" strike="noStrike" kern="0" cap="none" spc="0" normalizeH="0" baseline="0" noProof="0" dirty="0" smtClean="0">
                <a:ln>
                  <a:noFill/>
                </a:ln>
                <a:solidFill>
                  <a:schemeClr val="tx1"/>
                </a:solidFill>
                <a:effectLst/>
                <a:uLnTx/>
                <a:uFillTx/>
                <a:latin typeface="+mj-lt"/>
                <a:ea typeface="+mj-ea"/>
                <a:cs typeface="+mj-cs"/>
              </a:rPr>
            </a:br>
            <a:endParaRPr kumimoji="0" lang="ar-SA" sz="1600" b="1" i="0" u="none" strike="noStrike" kern="0" cap="none" spc="0" normalizeH="0" baseline="0" noProof="0" dirty="0">
              <a:ln>
                <a:noFill/>
              </a:ln>
              <a:solidFill>
                <a:schemeClr val="tx1"/>
              </a:solidFill>
              <a:effectLst/>
              <a:uLnTx/>
              <a:uFillTx/>
              <a:latin typeface="+mj-lt"/>
              <a:ea typeface="+mj-ea"/>
              <a:cs typeface="+mj-cs"/>
            </a:endParaRPr>
          </a:p>
        </p:txBody>
      </p:sp>
      <p:pic>
        <p:nvPicPr>
          <p:cNvPr id="5" name="صورة 4" descr="Mood-improving endorphins are released when we laugh."/>
          <p:cNvPicPr/>
          <p:nvPr/>
        </p:nvPicPr>
        <p:blipFill>
          <a:blip r:embed="rId4" cstate="print"/>
          <a:srcRect/>
          <a:stretch>
            <a:fillRect/>
          </a:stretch>
        </p:blipFill>
        <p:spPr bwMode="auto">
          <a:xfrm>
            <a:off x="971600" y="836712"/>
            <a:ext cx="2448272" cy="1008112"/>
          </a:xfrm>
          <a:prstGeom prst="rect">
            <a:avLst/>
          </a:prstGeom>
          <a:noFill/>
          <a:ln w="9525">
            <a:noFill/>
            <a:miter lim="800000"/>
            <a:headEnd/>
            <a:tailEnd/>
          </a:ln>
        </p:spPr>
      </p:pic>
      <p:sp>
        <p:nvSpPr>
          <p:cNvPr id="6" name="عنصر نائب للمحتوى 2"/>
          <p:cNvSpPr txBox="1">
            <a:spLocks/>
          </p:cNvSpPr>
          <p:nvPr/>
        </p:nvSpPr>
        <p:spPr bwMode="auto">
          <a:xfrm>
            <a:off x="4643438" y="2643182"/>
            <a:ext cx="4178174" cy="1368152"/>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342900" marR="0" lvl="0" indent="12700" algn="l" defTabSz="914400" rtl="0" eaLnBrk="0" fontAlgn="base" latinLnBrk="0" hangingPunct="0">
              <a:lnSpc>
                <a:spcPct val="100000"/>
              </a:lnSpc>
              <a:spcBef>
                <a:spcPct val="20000"/>
              </a:spcBef>
              <a:spcAft>
                <a:spcPct val="100000"/>
              </a:spcAft>
              <a:buClrTx/>
              <a:buSzTx/>
              <a:buFontTx/>
              <a:buNone/>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Treat Depressed \Anxious With Natural Nutrition (herbals ) </a:t>
            </a:r>
          </a:p>
          <a:p>
            <a:pPr marL="342900" marR="0" lvl="0" indent="12700" algn="l" defTabSz="914400" rtl="0" eaLnBrk="0" fontAlgn="base" latinLnBrk="0" hangingPunct="0">
              <a:lnSpc>
                <a:spcPct val="100000"/>
              </a:lnSpc>
              <a:spcBef>
                <a:spcPct val="20000"/>
              </a:spcBef>
              <a:spcAft>
                <a:spcPct val="100000"/>
              </a:spcAft>
              <a:buClrTx/>
              <a:buSzTx/>
              <a:buFontTx/>
              <a:buNone/>
              <a:tabLst/>
              <a:defRPr/>
            </a:pPr>
            <a:r>
              <a:rPr kumimoji="0" lang="en-US" sz="1600" b="1" i="0" u="none" strike="noStrike" kern="0" cap="none" spc="0" normalizeH="0" baseline="0" noProof="0" dirty="0" smtClean="0">
                <a:ln>
                  <a:noFill/>
                </a:ln>
                <a:solidFill>
                  <a:schemeClr val="tx1"/>
                </a:solidFill>
                <a:effectLst/>
                <a:uLnTx/>
                <a:uFillTx/>
                <a:latin typeface="+mn-lt"/>
                <a:ea typeface="+mn-ea"/>
                <a:cs typeface="+mn-cs"/>
                <a:hlinkClick r:id="rId5" action="ppaction://hlinkfile"/>
              </a:rPr>
              <a:t>I don't get depressed or anxious with my herbals!</a:t>
            </a:r>
            <a:r>
              <a:rPr kumimoji="0" lang="en-US" sz="1600" b="0" i="0" u="none" strike="noStrike" kern="0" cap="none" spc="0" normalizeH="0" baseline="0" noProof="0" dirty="0" smtClean="0">
                <a:ln>
                  <a:noFill/>
                </a:ln>
                <a:solidFill>
                  <a:schemeClr val="tx1"/>
                </a:solidFill>
                <a:effectLst/>
                <a:uLnTx/>
                <a:uFillTx/>
                <a:latin typeface="+mn-lt"/>
                <a:ea typeface="+mn-ea"/>
                <a:cs typeface="+mn-cs"/>
              </a:rPr>
              <a:t> </a:t>
            </a:r>
            <a:endParaRPr kumimoji="0" lang="ar-SA" sz="16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مستطيل 3"/>
          <p:cNvSpPr>
            <a:spLocks noChangeArrowheads="1"/>
          </p:cNvSpPr>
          <p:nvPr/>
        </p:nvSpPr>
        <p:spPr bwMode="auto">
          <a:xfrm>
            <a:off x="4572000" y="1052736"/>
            <a:ext cx="4331057" cy="369332"/>
          </a:xfrm>
          <a:prstGeom prst="rect">
            <a:avLst/>
          </a:prstGeom>
          <a:noFill/>
          <a:ln w="9525">
            <a:noFill/>
            <a:miter lim="800000"/>
            <a:headEnd/>
            <a:tailEnd/>
          </a:ln>
        </p:spPr>
        <p:txBody>
          <a:bodyPr wrap="none">
            <a:spAutoFit/>
          </a:bodyPr>
          <a:lstStyle/>
          <a:p>
            <a:r>
              <a:rPr lang="en-US" b="1" dirty="0"/>
              <a:t>Human Behavior by </a:t>
            </a:r>
            <a:r>
              <a:rPr lang="en-US" b="1" dirty="0" err="1"/>
              <a:t>Nouman</a:t>
            </a:r>
            <a:r>
              <a:rPr lang="en-US" b="1" dirty="0"/>
              <a:t> Ali </a:t>
            </a:r>
            <a:r>
              <a:rPr lang="en-US" b="1" dirty="0" smtClean="0"/>
              <a:t>Khan</a:t>
            </a:r>
            <a:endParaRPr lang="ar-SA" dirty="0"/>
          </a:p>
        </p:txBody>
      </p:sp>
      <p:sp>
        <p:nvSpPr>
          <p:cNvPr id="8" name="مستطيل 4"/>
          <p:cNvSpPr>
            <a:spLocks noChangeArrowheads="1"/>
          </p:cNvSpPr>
          <p:nvPr/>
        </p:nvSpPr>
        <p:spPr bwMode="auto">
          <a:xfrm>
            <a:off x="4643438" y="1857364"/>
            <a:ext cx="4214842" cy="307777"/>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r>
              <a:rPr lang="en-US" sz="1400" dirty="0">
                <a:hlinkClick r:id="rId6"/>
              </a:rPr>
              <a:t>http://</a:t>
            </a:r>
            <a:r>
              <a:rPr lang="en-US" sz="1400" dirty="0" smtClean="0">
                <a:hlinkClick r:id="rId6"/>
              </a:rPr>
              <a:t>www.youtube.com/watch?v=pCU16GM_Y6o</a:t>
            </a:r>
            <a:r>
              <a:rPr lang="en-US" sz="1400" dirty="0" smtClean="0"/>
              <a:t>  </a:t>
            </a:r>
            <a:endParaRPr lang="ar-SA" sz="1400" dirty="0"/>
          </a:p>
        </p:txBody>
      </p:sp>
      <p:sp>
        <p:nvSpPr>
          <p:cNvPr id="9" name="عنصر نائب للتاريخ 8"/>
          <p:cNvSpPr>
            <a:spLocks noGrp="1"/>
          </p:cNvSpPr>
          <p:nvPr>
            <p:ph type="dt" sz="half" idx="10"/>
          </p:nvPr>
        </p:nvSpPr>
        <p:spPr/>
        <p:txBody>
          <a:bodyPr/>
          <a:lstStyle/>
          <a:p>
            <a:r>
              <a:rPr lang="ar-SA" smtClean="0"/>
              <a:t>E Johali</a:t>
            </a:r>
            <a:endParaRPr lang="en-US"/>
          </a:p>
        </p:txBody>
      </p:sp>
      <p:sp>
        <p:nvSpPr>
          <p:cNvPr id="10" name="عنصر نائب لرقم الشريحة 9"/>
          <p:cNvSpPr>
            <a:spLocks noGrp="1"/>
          </p:cNvSpPr>
          <p:nvPr>
            <p:ph type="sldNum" sz="quarter" idx="12"/>
          </p:nvPr>
        </p:nvSpPr>
        <p:spPr/>
        <p:txBody>
          <a:bodyPr/>
          <a:lstStyle/>
          <a:p>
            <a:fld id="{042AED99-7FB4-404E-8A97-64753DCE42EC}" type="slidenum">
              <a:rPr kumimoji="0" lang="en-US" smtClean="0"/>
              <a:pPr/>
              <a:t>64</a:t>
            </a:fld>
            <a:endParaRPr kumimoji="0" lang="en-US"/>
          </a:p>
        </p:txBody>
      </p:sp>
      <p:sp>
        <p:nvSpPr>
          <p:cNvPr id="11" name="عنصر نائب للتذييل 10"/>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عنوان 2"/>
          <p:cNvSpPr>
            <a:spLocks noGrp="1"/>
          </p:cNvSpPr>
          <p:nvPr>
            <p:ph type="title"/>
          </p:nvPr>
        </p:nvSpPr>
        <p:spPr>
          <a:xfrm>
            <a:off x="1403648" y="780936"/>
            <a:ext cx="6264796" cy="576362"/>
          </a:xfrm>
        </p:spPr>
        <p:style>
          <a:lnRef idx="3">
            <a:schemeClr val="lt1"/>
          </a:lnRef>
          <a:fillRef idx="1">
            <a:schemeClr val="dk1"/>
          </a:fillRef>
          <a:effectRef idx="1">
            <a:schemeClr val="dk1"/>
          </a:effectRef>
          <a:fontRef idx="minor">
            <a:schemeClr val="lt1"/>
          </a:fontRef>
        </p:style>
        <p:txBody>
          <a:bodyPr>
            <a:normAutofit fontScale="90000"/>
          </a:bodyPr>
          <a:lstStyle/>
          <a:p>
            <a:pPr algn="ctr"/>
            <a:r>
              <a:rPr lang="en-US" sz="2000" dirty="0" smtClean="0"/>
              <a:t>Promoting Health And Wellbeing .</a:t>
            </a:r>
            <a:br>
              <a:rPr lang="en-US" sz="2000" dirty="0" smtClean="0"/>
            </a:br>
            <a:r>
              <a:rPr lang="en-US" sz="2000" dirty="0" smtClean="0"/>
              <a:t>Positive - Negative And Holistic Health</a:t>
            </a:r>
            <a:endParaRPr lang="ar-SA" sz="2000" dirty="0" smtClean="0"/>
          </a:p>
        </p:txBody>
      </p:sp>
      <p:sp>
        <p:nvSpPr>
          <p:cNvPr id="63491" name="مستطيل 4"/>
          <p:cNvSpPr>
            <a:spLocks noChangeArrowheads="1"/>
          </p:cNvSpPr>
          <p:nvPr/>
        </p:nvSpPr>
        <p:spPr bwMode="auto">
          <a:xfrm>
            <a:off x="899592" y="2132856"/>
            <a:ext cx="7524750" cy="368300"/>
          </a:xfrm>
          <a:prstGeom prst="rect">
            <a:avLst/>
          </a:prstGeom>
          <a:ln>
            <a:headEnd/>
            <a:tailEnd/>
          </a:ln>
        </p:spPr>
        <p:style>
          <a:lnRef idx="3">
            <a:schemeClr val="lt1"/>
          </a:lnRef>
          <a:fillRef idx="1">
            <a:schemeClr val="dk1"/>
          </a:fillRef>
          <a:effectRef idx="1">
            <a:schemeClr val="dk1"/>
          </a:effectRef>
          <a:fontRef idx="minor">
            <a:schemeClr val="lt1"/>
          </a:fontRef>
        </p:style>
        <p:txBody>
          <a:bodyPr>
            <a:spAutoFit/>
          </a:bodyPr>
          <a:lstStyle/>
          <a:p>
            <a:pPr algn="ctr"/>
            <a:r>
              <a:rPr lang="en-US" dirty="0">
                <a:hlinkClick r:id="rId2"/>
              </a:rPr>
              <a:t>http://www.youtube.com/watch?v=LVUtb7_wdbg&amp;feature=related</a:t>
            </a:r>
            <a:r>
              <a:rPr lang="en-US" dirty="0"/>
              <a:t> </a:t>
            </a:r>
            <a:endParaRPr lang="ar-SA" dirty="0"/>
          </a:p>
        </p:txBody>
      </p:sp>
      <p:sp>
        <p:nvSpPr>
          <p:cNvPr id="63492" name="مستطيل 5"/>
          <p:cNvSpPr>
            <a:spLocks noChangeArrowheads="1"/>
          </p:cNvSpPr>
          <p:nvPr/>
        </p:nvSpPr>
        <p:spPr bwMode="auto">
          <a:xfrm>
            <a:off x="1357290" y="3143248"/>
            <a:ext cx="7110413" cy="1200329"/>
          </a:xfrm>
          <a:prstGeom prst="rect">
            <a:avLst/>
          </a:prstGeom>
          <a:ln>
            <a:headEnd/>
            <a:tailEnd/>
          </a:ln>
        </p:spPr>
        <p:style>
          <a:lnRef idx="3">
            <a:schemeClr val="lt1"/>
          </a:lnRef>
          <a:fillRef idx="1">
            <a:schemeClr val="dk1"/>
          </a:fillRef>
          <a:effectRef idx="1">
            <a:schemeClr val="dk1"/>
          </a:effectRef>
          <a:fontRef idx="minor">
            <a:schemeClr val="lt1"/>
          </a:fontRef>
        </p:style>
        <p:txBody>
          <a:bodyPr>
            <a:spAutoFit/>
          </a:bodyPr>
          <a:lstStyle/>
          <a:p>
            <a:pPr rtl="1"/>
            <a:endParaRPr lang="en-US" dirty="0"/>
          </a:p>
          <a:p>
            <a:r>
              <a:rPr lang="en-US" dirty="0"/>
              <a:t>what is holistic health … what to look for in a good practitioner ,where to find a qualified holistic health </a:t>
            </a:r>
            <a:r>
              <a:rPr lang="en-US" dirty="0" smtClean="0"/>
              <a:t>practitioner</a:t>
            </a:r>
          </a:p>
          <a:p>
            <a:endParaRPr lang="en-US" dirty="0"/>
          </a:p>
        </p:txBody>
      </p:sp>
      <p:sp>
        <p:nvSpPr>
          <p:cNvPr id="63493" name="مستطيل 6"/>
          <p:cNvSpPr>
            <a:spLocks noChangeArrowheads="1"/>
          </p:cNvSpPr>
          <p:nvPr/>
        </p:nvSpPr>
        <p:spPr bwMode="auto">
          <a:xfrm>
            <a:off x="1142976" y="5143512"/>
            <a:ext cx="6913563" cy="369888"/>
          </a:xfrm>
          <a:prstGeom prst="rect">
            <a:avLst/>
          </a:prstGeom>
          <a:ln>
            <a:headEnd/>
            <a:tailEnd/>
          </a:ln>
        </p:spPr>
        <p:style>
          <a:lnRef idx="3">
            <a:schemeClr val="lt1"/>
          </a:lnRef>
          <a:fillRef idx="1">
            <a:schemeClr val="dk1"/>
          </a:fillRef>
          <a:effectRef idx="1">
            <a:schemeClr val="dk1"/>
          </a:effectRef>
          <a:fontRef idx="minor">
            <a:schemeClr val="lt1"/>
          </a:fontRef>
        </p:style>
        <p:txBody>
          <a:bodyPr>
            <a:spAutoFit/>
          </a:bodyPr>
          <a:lstStyle/>
          <a:p>
            <a:r>
              <a:rPr lang="en-US" dirty="0">
                <a:hlinkClick r:id="rId3"/>
              </a:rPr>
              <a:t>http://www.youtube.com/watch?v=chO6J6vSgYw&amp;feature=related</a:t>
            </a:r>
            <a:r>
              <a:rPr lang="en-US" dirty="0"/>
              <a:t> </a:t>
            </a:r>
            <a:endParaRPr lang="ar-SA" dirty="0"/>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65</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1"/>
          <p:cNvSpPr>
            <a:spLocks noGrp="1" noChangeArrowheads="1"/>
          </p:cNvSpPr>
          <p:nvPr>
            <p:ph type="ftr" sz="quarter" idx="11"/>
          </p:nvPr>
        </p:nvSpPr>
        <p:spPr bwMode="auto">
          <a:xfrm>
            <a:off x="2500298" y="5572140"/>
            <a:ext cx="4168484" cy="324014"/>
          </a:xfrm>
          <a:prstGeom prst="rect">
            <a:avLst/>
          </a:prstGeom>
          <a:noFill/>
          <a:ln>
            <a:miter lim="800000"/>
            <a:headEnd/>
            <a:tailEnd/>
          </a:ln>
        </p:spPr>
        <p:txBody>
          <a:bodyPr/>
          <a:lstStyle/>
          <a:p>
            <a:r>
              <a:rPr lang="en-US" smtClean="0"/>
              <a:t>CMED 303 - CNHB 2014</a:t>
            </a:r>
            <a:endParaRPr lang="en-US" dirty="0"/>
          </a:p>
        </p:txBody>
      </p:sp>
      <p:sp>
        <p:nvSpPr>
          <p:cNvPr id="65539" name="Text Box 2"/>
          <p:cNvSpPr txBox="1">
            <a:spLocks noChangeArrowheads="1"/>
          </p:cNvSpPr>
          <p:nvPr/>
        </p:nvSpPr>
        <p:spPr bwMode="auto">
          <a:xfrm>
            <a:off x="538040" y="2404476"/>
            <a:ext cx="8382000" cy="2585323"/>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marL="457200" indent="-457200">
              <a:spcBef>
                <a:spcPct val="50000"/>
              </a:spcBef>
              <a:buClr>
                <a:schemeClr val="tx2"/>
              </a:buClr>
              <a:buFontTx/>
              <a:buChar char="•"/>
            </a:pPr>
            <a:r>
              <a:rPr lang="en-US" dirty="0">
                <a:solidFill>
                  <a:srgbClr val="FFFFE1"/>
                </a:solidFill>
                <a:latin typeface="Verdana" pitchFamily="34" charset="0"/>
              </a:rPr>
              <a:t>Doctors report that the child would never be able to play any physically exerting sport… the child grows to be </a:t>
            </a:r>
            <a:r>
              <a:rPr lang="en-US" i="1" dirty="0">
                <a:solidFill>
                  <a:schemeClr val="folHlink"/>
                </a:solidFill>
                <a:latin typeface="Verdana" pitchFamily="34" charset="0"/>
              </a:rPr>
              <a:t>the fittest athlete in the world</a:t>
            </a:r>
            <a:r>
              <a:rPr lang="en-US" dirty="0">
                <a:solidFill>
                  <a:srgbClr val="FFFFE1"/>
                </a:solidFill>
                <a:latin typeface="Verdana" pitchFamily="34" charset="0"/>
              </a:rPr>
              <a:t> </a:t>
            </a:r>
          </a:p>
          <a:p>
            <a:pPr marL="457200" indent="-457200">
              <a:spcBef>
                <a:spcPct val="50000"/>
              </a:spcBef>
              <a:buClr>
                <a:schemeClr val="tx2"/>
              </a:buClr>
              <a:buFontTx/>
              <a:buChar char="•"/>
            </a:pPr>
            <a:endParaRPr lang="en-US" dirty="0" smtClean="0">
              <a:solidFill>
                <a:srgbClr val="FFFFE1"/>
              </a:solidFill>
              <a:latin typeface="Verdana" pitchFamily="34" charset="0"/>
            </a:endParaRPr>
          </a:p>
          <a:p>
            <a:pPr marL="457200" indent="-457200">
              <a:spcBef>
                <a:spcPct val="50000"/>
              </a:spcBef>
              <a:buClr>
                <a:schemeClr val="tx2"/>
              </a:buClr>
              <a:buFontTx/>
              <a:buChar char="•"/>
            </a:pPr>
            <a:r>
              <a:rPr lang="en-US" dirty="0" smtClean="0">
                <a:solidFill>
                  <a:srgbClr val="FFFFE1"/>
                </a:solidFill>
                <a:latin typeface="Verdana" pitchFamily="34" charset="0"/>
              </a:rPr>
              <a:t>How </a:t>
            </a:r>
            <a:r>
              <a:rPr lang="en-US" dirty="0">
                <a:solidFill>
                  <a:srgbClr val="FFFFE1"/>
                </a:solidFill>
                <a:latin typeface="Verdana" pitchFamily="34" charset="0"/>
              </a:rPr>
              <a:t>did the parents </a:t>
            </a:r>
            <a:r>
              <a:rPr lang="en-US" i="1" dirty="0">
                <a:solidFill>
                  <a:schemeClr val="folHlink"/>
                </a:solidFill>
                <a:latin typeface="Verdana" pitchFamily="34" charset="0"/>
              </a:rPr>
              <a:t>define</a:t>
            </a:r>
            <a:r>
              <a:rPr lang="en-US" dirty="0">
                <a:solidFill>
                  <a:srgbClr val="FFFFE1"/>
                </a:solidFill>
                <a:latin typeface="Verdana" pitchFamily="34" charset="0"/>
              </a:rPr>
              <a:t> the situation?</a:t>
            </a:r>
          </a:p>
          <a:p>
            <a:pPr marL="457200" indent="-457200">
              <a:spcBef>
                <a:spcPct val="50000"/>
              </a:spcBef>
              <a:buClr>
                <a:schemeClr val="tx2"/>
              </a:buClr>
              <a:buFontTx/>
              <a:buChar char="•"/>
            </a:pPr>
            <a:r>
              <a:rPr lang="en-US" dirty="0">
                <a:solidFill>
                  <a:srgbClr val="FFFFE1"/>
                </a:solidFill>
                <a:latin typeface="Verdana" pitchFamily="34" charset="0"/>
              </a:rPr>
              <a:t>How did the child define the situation?</a:t>
            </a:r>
          </a:p>
          <a:p>
            <a:pPr marL="457200" indent="-457200">
              <a:spcBef>
                <a:spcPct val="50000"/>
              </a:spcBef>
              <a:buClr>
                <a:schemeClr val="tx2"/>
              </a:buClr>
              <a:buFontTx/>
              <a:buChar char="•"/>
            </a:pPr>
            <a:r>
              <a:rPr lang="en-US" dirty="0">
                <a:solidFill>
                  <a:srgbClr val="FFFFE1"/>
                </a:solidFill>
                <a:latin typeface="Verdana" pitchFamily="34" charset="0"/>
              </a:rPr>
              <a:t>How did it </a:t>
            </a:r>
            <a:r>
              <a:rPr lang="en-US" dirty="0">
                <a:solidFill>
                  <a:schemeClr val="bg1"/>
                </a:solidFill>
                <a:latin typeface="Verdana" pitchFamily="34" charset="0"/>
              </a:rPr>
              <a:t>influence</a:t>
            </a:r>
            <a:r>
              <a:rPr lang="en-US" dirty="0">
                <a:solidFill>
                  <a:srgbClr val="FFFFE1"/>
                </a:solidFill>
                <a:latin typeface="Verdana" pitchFamily="34" charset="0"/>
              </a:rPr>
              <a:t> their </a:t>
            </a:r>
            <a:r>
              <a:rPr lang="en-US" dirty="0" smtClean="0">
                <a:solidFill>
                  <a:srgbClr val="FFFFE1"/>
                </a:solidFill>
                <a:latin typeface="Verdana" pitchFamily="34" charset="0"/>
              </a:rPr>
              <a:t>behavior?</a:t>
            </a:r>
            <a:endParaRPr lang="en-US" dirty="0">
              <a:solidFill>
                <a:srgbClr val="FFFFE1"/>
              </a:solidFill>
              <a:latin typeface="Verdana" pitchFamily="34" charset="0"/>
            </a:endParaRPr>
          </a:p>
        </p:txBody>
      </p:sp>
      <p:sp>
        <p:nvSpPr>
          <p:cNvPr id="65540" name="Text Box 3"/>
          <p:cNvSpPr txBox="1">
            <a:spLocks noChangeArrowheads="1"/>
          </p:cNvSpPr>
          <p:nvPr/>
        </p:nvSpPr>
        <p:spPr bwMode="auto">
          <a:xfrm>
            <a:off x="857224" y="214290"/>
            <a:ext cx="7572428" cy="369332"/>
          </a:xfrm>
          <a:prstGeom prst="rect">
            <a:avLst/>
          </a:prstGeom>
          <a:noFill/>
          <a:ln w="9525">
            <a:noFill/>
            <a:miter lim="800000"/>
            <a:headEnd/>
            <a:tailEnd/>
          </a:ln>
        </p:spPr>
        <p:txBody>
          <a:bodyPr wrap="square">
            <a:spAutoFit/>
          </a:bodyPr>
          <a:lstStyle/>
          <a:p>
            <a:pPr marL="457200" indent="-457200" algn="ctr">
              <a:spcBef>
                <a:spcPct val="50000"/>
              </a:spcBef>
            </a:pPr>
            <a:r>
              <a:rPr lang="en-US" b="1" dirty="0" smtClean="0">
                <a:solidFill>
                  <a:schemeClr val="tx2"/>
                </a:solidFill>
              </a:rPr>
              <a:t>CASE STUDIES With </a:t>
            </a:r>
            <a:r>
              <a:rPr lang="en-US" b="1" dirty="0" err="1" smtClean="0">
                <a:solidFill>
                  <a:schemeClr val="tx2"/>
                </a:solidFill>
              </a:rPr>
              <a:t>HuCOM</a:t>
            </a:r>
            <a:r>
              <a:rPr lang="en-US" b="1" dirty="0" smtClean="0">
                <a:solidFill>
                  <a:schemeClr val="tx2"/>
                </a:solidFill>
              </a:rPr>
              <a:t>  If there is a time  </a:t>
            </a:r>
            <a:endParaRPr lang="en-US" b="1" dirty="0">
              <a:solidFill>
                <a:schemeClr val="tx2"/>
              </a:solidFill>
            </a:endParaRPr>
          </a:p>
        </p:txBody>
      </p:sp>
      <p:sp>
        <p:nvSpPr>
          <p:cNvPr id="65541" name="Line 4"/>
          <p:cNvSpPr>
            <a:spLocks noChangeShapeType="1"/>
          </p:cNvSpPr>
          <p:nvPr/>
        </p:nvSpPr>
        <p:spPr bwMode="auto">
          <a:xfrm>
            <a:off x="533400" y="1143000"/>
            <a:ext cx="8001000" cy="0"/>
          </a:xfrm>
          <a:prstGeom prst="line">
            <a:avLst/>
          </a:prstGeom>
          <a:noFill/>
          <a:ln w="9525">
            <a:solidFill>
              <a:srgbClr val="CCFFCC"/>
            </a:solidFill>
            <a:round/>
            <a:headEnd/>
            <a:tailEnd/>
          </a:ln>
        </p:spPr>
        <p:txBody>
          <a:bodyPr/>
          <a:lstStyle/>
          <a:p>
            <a:endParaRPr lang="ar-SA"/>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66</a:t>
            </a:fld>
            <a:endParaRPr kumimoji="0" lang="en-US"/>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عنوان 1"/>
          <p:cNvSpPr>
            <a:spLocks noGrp="1"/>
          </p:cNvSpPr>
          <p:nvPr>
            <p:ph type="title"/>
          </p:nvPr>
        </p:nvSpPr>
        <p:spPr>
          <a:xfrm>
            <a:off x="2041376" y="116632"/>
            <a:ext cx="4546848" cy="360039"/>
          </a:xfrm>
        </p:spPr>
        <p:txBody>
          <a:bodyPr>
            <a:normAutofit fontScale="90000"/>
          </a:bodyPr>
          <a:lstStyle/>
          <a:p>
            <a:pPr algn="ctr"/>
            <a:r>
              <a:rPr lang="en-US" sz="2400" dirty="0" smtClean="0"/>
              <a:t>References</a:t>
            </a:r>
            <a:endParaRPr lang="ar-SA" sz="2400" dirty="0" smtClean="0"/>
          </a:p>
        </p:txBody>
      </p:sp>
      <p:sp>
        <p:nvSpPr>
          <p:cNvPr id="3" name="عنصر نائب للمحتوى 2"/>
          <p:cNvSpPr>
            <a:spLocks noGrp="1"/>
          </p:cNvSpPr>
          <p:nvPr>
            <p:ph idx="1"/>
          </p:nvPr>
        </p:nvSpPr>
        <p:spPr>
          <a:xfrm>
            <a:off x="611560" y="548680"/>
            <a:ext cx="7889530" cy="2448271"/>
          </a:xfrm>
        </p:spPr>
        <p:style>
          <a:lnRef idx="3">
            <a:schemeClr val="lt1"/>
          </a:lnRef>
          <a:fillRef idx="1">
            <a:schemeClr val="dk1"/>
          </a:fillRef>
          <a:effectRef idx="1">
            <a:schemeClr val="dk1"/>
          </a:effectRef>
          <a:fontRef idx="minor">
            <a:schemeClr val="lt1"/>
          </a:fontRef>
        </p:style>
        <p:txBody>
          <a:bodyPr>
            <a:normAutofit fontScale="55000" lnSpcReduction="20000"/>
          </a:bodyPr>
          <a:lstStyle/>
          <a:p>
            <a:pPr algn="just" rtl="0">
              <a:defRPr/>
            </a:pPr>
            <a:r>
              <a:rPr lang="en-US" dirty="0" smtClean="0"/>
              <a:t> </a:t>
            </a:r>
            <a:r>
              <a:rPr lang="en-US" b="1" dirty="0" smtClean="0"/>
              <a:t>Miracles of </a:t>
            </a:r>
            <a:r>
              <a:rPr lang="en-US" b="1" dirty="0" err="1" smtClean="0"/>
              <a:t>Hadith</a:t>
            </a:r>
            <a:r>
              <a:rPr lang="en-US" b="1" dirty="0" smtClean="0"/>
              <a:t> - 360 joints in the human body</a:t>
            </a:r>
          </a:p>
          <a:p>
            <a:pPr algn="just" rtl="0">
              <a:defRPr/>
            </a:pPr>
            <a:endParaRPr lang="en-US" dirty="0" smtClean="0"/>
          </a:p>
          <a:p>
            <a:pPr algn="just" rtl="0">
              <a:defRPr/>
            </a:pPr>
            <a:r>
              <a:rPr lang="en-US" dirty="0"/>
              <a:t> </a:t>
            </a:r>
            <a:r>
              <a:rPr lang="en-US" i="1" dirty="0" smtClean="0"/>
              <a:t> - Behavioral </a:t>
            </a:r>
            <a:r>
              <a:rPr lang="en-US" i="1" dirty="0"/>
              <a:t>Nutrition</a:t>
            </a:r>
            <a:r>
              <a:rPr lang="en-US" dirty="0"/>
              <a:t>  in </a:t>
            </a:r>
            <a:r>
              <a:rPr lang="en-US" u="sng" dirty="0">
                <a:hlinkClick r:id="rId3"/>
              </a:rPr>
              <a:t>http://</a:t>
            </a:r>
            <a:r>
              <a:rPr lang="en-US" u="sng" dirty="0" smtClean="0">
                <a:hlinkClick r:id="rId3"/>
              </a:rPr>
              <a:t>www.goodpsych.com/behavioral-nutritionn</a:t>
            </a:r>
            <a:r>
              <a:rPr lang="en-US" u="sng" dirty="0" smtClean="0"/>
              <a:t>   </a:t>
            </a:r>
            <a:r>
              <a:rPr lang="en-US" dirty="0" smtClean="0"/>
              <a:t> </a:t>
            </a:r>
            <a:endParaRPr lang="en-US" dirty="0"/>
          </a:p>
          <a:p>
            <a:pPr algn="just" rtl="0">
              <a:defRPr/>
            </a:pPr>
            <a:endParaRPr lang="en-US" dirty="0" smtClean="0"/>
          </a:p>
          <a:p>
            <a:pPr algn="just" rtl="0">
              <a:defRPr/>
            </a:pPr>
            <a:r>
              <a:rPr lang="en-US" dirty="0"/>
              <a:t> </a:t>
            </a:r>
            <a:r>
              <a:rPr lang="en-US" dirty="0" smtClean="0"/>
              <a:t>- The </a:t>
            </a:r>
            <a:r>
              <a:rPr lang="en-US" dirty="0"/>
              <a:t>Psychology of Nutrition </a:t>
            </a:r>
            <a:r>
              <a:rPr lang="en-US" dirty="0">
                <a:hlinkClick r:id="rId4"/>
              </a:rPr>
              <a:t>http://</a:t>
            </a:r>
            <a:r>
              <a:rPr lang="en-US" dirty="0" smtClean="0">
                <a:hlinkClick r:id="rId4"/>
              </a:rPr>
              <a:t>www.eatingdisordersarena.com/the</a:t>
            </a:r>
            <a:endParaRPr lang="en-US" dirty="0" smtClean="0"/>
          </a:p>
          <a:p>
            <a:pPr algn="just" rtl="0">
              <a:defRPr/>
            </a:pPr>
            <a:endParaRPr lang="en-US" dirty="0" smtClean="0">
              <a:hlinkClick r:id="rId5"/>
            </a:endParaRPr>
          </a:p>
          <a:p>
            <a:pPr algn="just" rtl="0">
              <a:defRPr/>
            </a:pPr>
            <a:r>
              <a:rPr lang="en-US" dirty="0" smtClean="0">
                <a:hlinkClick r:id="rId5"/>
              </a:rPr>
              <a:t>- http://www.holisticonline.com/Remedies/Anxiety/prayer_overcoming-fear.htm</a:t>
            </a:r>
            <a:r>
              <a:rPr lang="en-US" dirty="0" smtClean="0"/>
              <a:t> </a:t>
            </a:r>
          </a:p>
          <a:p>
            <a:pPr algn="just" rtl="0">
              <a:defRPr/>
            </a:pPr>
            <a:endParaRPr lang="en-US" dirty="0" smtClean="0">
              <a:hlinkClick r:id="rId6"/>
            </a:endParaRPr>
          </a:p>
          <a:p>
            <a:pPr algn="just" rtl="0">
              <a:defRPr/>
            </a:pPr>
            <a:r>
              <a:rPr lang="en-US" dirty="0" smtClean="0">
                <a:hlinkClick r:id="rId6"/>
              </a:rPr>
              <a:t>http://www.powershow.com/view/eb23-Njg0Z/Improving_Patient_Adherence_Through_Health_Behavior_Change_flash_ppt_presentation</a:t>
            </a:r>
            <a:r>
              <a:rPr lang="en-US" dirty="0" smtClean="0"/>
              <a:t> </a:t>
            </a:r>
            <a:endParaRPr lang="en-US" dirty="0"/>
          </a:p>
        </p:txBody>
      </p:sp>
      <p:sp>
        <p:nvSpPr>
          <p:cNvPr id="4" name="Rectangle 2"/>
          <p:cNvSpPr txBox="1">
            <a:spLocks noChangeArrowheads="1"/>
          </p:cNvSpPr>
          <p:nvPr/>
        </p:nvSpPr>
        <p:spPr bwMode="auto">
          <a:xfrm>
            <a:off x="899592" y="4797152"/>
            <a:ext cx="7623175" cy="3928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0" cap="none" spc="0" normalizeH="0" baseline="0" noProof="0" dirty="0" smtClean="0">
                <a:ln>
                  <a:noFill/>
                </a:ln>
                <a:solidFill>
                  <a:schemeClr val="tx1"/>
                </a:solidFill>
                <a:effectLst/>
                <a:uLnTx/>
                <a:uFillTx/>
                <a:latin typeface="Garamond" pitchFamily="18" charset="0"/>
                <a:ea typeface="+mj-ea"/>
                <a:cs typeface="+mj-cs"/>
              </a:rPr>
              <a:t>Chapter 3 Mainstreams of Organizational Thought </a:t>
            </a:r>
          </a:p>
        </p:txBody>
      </p:sp>
      <p:sp>
        <p:nvSpPr>
          <p:cNvPr id="5" name="Rectangle 3"/>
          <p:cNvSpPr txBox="1">
            <a:spLocks noChangeArrowheads="1"/>
          </p:cNvSpPr>
          <p:nvPr/>
        </p:nvSpPr>
        <p:spPr bwMode="auto">
          <a:xfrm>
            <a:off x="642910" y="3357562"/>
            <a:ext cx="8103844" cy="2003114"/>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pPr marL="342900" marR="0" lvl="0" indent="12700" algn="just" defTabSz="914400" rtl="0" eaLnBrk="0" fontAlgn="base" latinLnBrk="0" hangingPunct="0">
              <a:lnSpc>
                <a:spcPct val="80000"/>
              </a:lnSpc>
              <a:spcBef>
                <a:spcPct val="20000"/>
              </a:spcBef>
              <a:spcAft>
                <a:spcPct val="100000"/>
              </a:spcAft>
              <a:buClrTx/>
              <a:buSzTx/>
              <a:buFontTx/>
              <a:buNone/>
              <a:tabLst/>
              <a:defRPr/>
            </a:pPr>
            <a:r>
              <a:rPr kumimoji="0" lang="en-US" sz="1400" b="0" i="0" u="none" strike="noStrike" kern="0" cap="none" spc="0" normalizeH="0" baseline="0" noProof="0" dirty="0" smtClean="0">
                <a:ln>
                  <a:noFill/>
                </a:ln>
                <a:solidFill>
                  <a:schemeClr val="tx1"/>
                </a:solidFill>
                <a:effectLst/>
                <a:uLnTx/>
                <a:uFillTx/>
                <a:latin typeface="+mn-lt"/>
                <a:ea typeface="+mn-ea"/>
                <a:cs typeface="+mn-cs"/>
              </a:rPr>
              <a:t>This Multimedia product and its contents are protected under copyright law. The following are prohibited by law: </a:t>
            </a:r>
          </a:p>
          <a:p>
            <a:pPr marL="342900" marR="0" lvl="0" indent="12700" algn="just" defTabSz="914400" rtl="0" eaLnBrk="0" fontAlgn="base" latinLnBrk="0" hangingPunct="0">
              <a:lnSpc>
                <a:spcPct val="80000"/>
              </a:lnSpc>
              <a:spcBef>
                <a:spcPct val="20000"/>
              </a:spcBef>
              <a:spcAft>
                <a:spcPct val="100000"/>
              </a:spcAft>
              <a:buClrTx/>
              <a:buSzTx/>
              <a:buFontTx/>
              <a:buNone/>
              <a:tabLst/>
              <a:defRPr/>
            </a:pPr>
            <a:r>
              <a:rPr kumimoji="0" lang="en-US" sz="1400" b="0" i="0" u="none" strike="noStrike" kern="0" cap="none" spc="0" normalizeH="0" baseline="0" noProof="0" dirty="0" smtClean="0">
                <a:ln>
                  <a:noFill/>
                </a:ln>
                <a:solidFill>
                  <a:schemeClr val="tx1"/>
                </a:solidFill>
                <a:effectLst/>
                <a:uLnTx/>
                <a:uFillTx/>
                <a:latin typeface="+mn-lt"/>
                <a:ea typeface="+mn-ea"/>
                <a:cs typeface="+mn-cs"/>
              </a:rPr>
              <a:t>Any public performance or display, including transmission of any image over a network; </a:t>
            </a:r>
          </a:p>
          <a:p>
            <a:pPr marL="342900" marR="0" lvl="0" indent="12700" algn="just" defTabSz="914400" rtl="0" eaLnBrk="0" fontAlgn="base" latinLnBrk="0" hangingPunct="0">
              <a:lnSpc>
                <a:spcPct val="80000"/>
              </a:lnSpc>
              <a:spcBef>
                <a:spcPct val="20000"/>
              </a:spcBef>
              <a:spcAft>
                <a:spcPct val="100000"/>
              </a:spcAft>
              <a:buClr>
                <a:schemeClr val="accent1"/>
              </a:buClr>
              <a:buSzPct val="65000"/>
              <a:buFont typeface="Wingdings" pitchFamily="2" charset="2"/>
              <a:buChar char="n"/>
              <a:tabLst/>
              <a:defRPr/>
            </a:pPr>
            <a:r>
              <a:rPr kumimoji="0" lang="en-US" sz="1400" b="0" i="0" u="none" strike="noStrike" kern="0" cap="none" spc="0" normalizeH="0" baseline="0" noProof="0" dirty="0" smtClean="0">
                <a:ln>
                  <a:noFill/>
                </a:ln>
                <a:solidFill>
                  <a:schemeClr val="tx1"/>
                </a:solidFill>
                <a:effectLst/>
                <a:uLnTx/>
                <a:uFillTx/>
                <a:latin typeface="+mn-lt"/>
                <a:ea typeface="+mn-ea"/>
                <a:cs typeface="+mn-cs"/>
              </a:rPr>
              <a:t>Preparation of any derivative work, including the extraction, in whole or in part, of any images;</a:t>
            </a:r>
          </a:p>
          <a:p>
            <a:pPr marL="342900" marR="0" lvl="0" indent="12700" algn="just" defTabSz="914400" rtl="0" eaLnBrk="0" fontAlgn="base" latinLnBrk="0" hangingPunct="0">
              <a:lnSpc>
                <a:spcPct val="80000"/>
              </a:lnSpc>
              <a:spcBef>
                <a:spcPct val="20000"/>
              </a:spcBef>
              <a:spcAft>
                <a:spcPct val="100000"/>
              </a:spcAft>
              <a:buClr>
                <a:schemeClr val="accent1"/>
              </a:buClr>
              <a:buSzPct val="65000"/>
              <a:buFont typeface="Wingdings" pitchFamily="2" charset="2"/>
              <a:buChar char="n"/>
              <a:tabLst/>
              <a:defRPr/>
            </a:pPr>
            <a:r>
              <a:rPr kumimoji="0" lang="en-US" sz="1400" b="0" i="0" u="none" strike="noStrike" kern="0" cap="none" spc="0" normalizeH="0" baseline="0" noProof="0" dirty="0" smtClean="0">
                <a:ln>
                  <a:noFill/>
                </a:ln>
                <a:solidFill>
                  <a:schemeClr val="tx1"/>
                </a:solidFill>
                <a:effectLst/>
                <a:uLnTx/>
                <a:uFillTx/>
                <a:latin typeface="+mn-lt"/>
                <a:ea typeface="+mn-ea"/>
                <a:cs typeface="+mn-cs"/>
              </a:rPr>
              <a:t>Any rental, lease, or lending of the program.</a:t>
            </a:r>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67</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714348" y="2357430"/>
            <a:ext cx="8229600" cy="3241675"/>
          </a:xfrm>
          <a:gradFill flip="none" rotWithShape="1">
            <a:gsLst>
              <a:gs pos="0">
                <a:srgbClr val="000000"/>
              </a:gs>
              <a:gs pos="39999">
                <a:srgbClr val="0A128C"/>
              </a:gs>
              <a:gs pos="70000">
                <a:srgbClr val="181CC7"/>
              </a:gs>
              <a:gs pos="88000">
                <a:srgbClr val="7005D4"/>
              </a:gs>
              <a:gs pos="100000">
                <a:srgbClr val="8C3D91"/>
              </a:gs>
            </a:gsLst>
            <a:path path="shape">
              <a:fillToRect l="50000" t="50000" r="50000" b="50000"/>
            </a:path>
            <a:tileRect/>
          </a:gradFill>
        </p:spPr>
        <p:style>
          <a:lnRef idx="2">
            <a:schemeClr val="accent6"/>
          </a:lnRef>
          <a:fillRef idx="1">
            <a:schemeClr val="lt1"/>
          </a:fillRef>
          <a:effectRef idx="0">
            <a:schemeClr val="accent6"/>
          </a:effectRef>
          <a:fontRef idx="minor">
            <a:schemeClr val="dk1"/>
          </a:fontRef>
        </p:style>
        <p:txBody>
          <a:bodyPr/>
          <a:lstStyle/>
          <a:p>
            <a:pPr algn="ctr" rtl="0" eaLnBrk="1" hangingPunct="1">
              <a:defRPr/>
            </a:pPr>
            <a:r>
              <a:rPr lang="en-US" sz="4000" dirty="0" smtClean="0">
                <a:solidFill>
                  <a:schemeClr val="bg1"/>
                </a:solidFill>
              </a:rPr>
              <a:t>My Best Wishes to be: </a:t>
            </a:r>
            <a:br>
              <a:rPr lang="en-US" sz="4000" dirty="0" smtClean="0">
                <a:solidFill>
                  <a:schemeClr val="bg1"/>
                </a:solidFill>
              </a:rPr>
            </a:br>
            <a:r>
              <a:rPr lang="en-US" sz="4000" dirty="0" smtClean="0">
                <a:solidFill>
                  <a:schemeClr val="bg1"/>
                </a:solidFill>
              </a:rPr>
              <a:t> </a:t>
            </a:r>
            <a:r>
              <a:rPr lang="en-US" sz="2800" i="1" dirty="0" smtClean="0">
                <a:solidFill>
                  <a:schemeClr val="bg1"/>
                </a:solidFill>
              </a:rPr>
              <a:t>Positive Smart </a:t>
            </a:r>
            <a:r>
              <a:rPr lang="en-US" sz="2800" i="1" dirty="0" smtClean="0">
                <a:solidFill>
                  <a:schemeClr val="bg1"/>
                </a:solidFill>
                <a:latin typeface="Arial"/>
              </a:rPr>
              <a:t>“</a:t>
            </a:r>
            <a:r>
              <a:rPr lang="en-US" sz="2800" i="1" dirty="0" smtClean="0">
                <a:solidFill>
                  <a:schemeClr val="bg1"/>
                </a:solidFill>
              </a:rPr>
              <a:t>real Muslim</a:t>
            </a:r>
            <a:r>
              <a:rPr lang="en-US" sz="2800" i="1" dirty="0" smtClean="0">
                <a:solidFill>
                  <a:schemeClr val="bg1"/>
                </a:solidFill>
                <a:latin typeface="Arial"/>
              </a:rPr>
              <a:t>”</a:t>
            </a:r>
            <a:r>
              <a:rPr lang="en-US" sz="2800" i="1" dirty="0" smtClean="0">
                <a:solidFill>
                  <a:schemeClr val="bg1"/>
                </a:solidFill>
              </a:rPr>
              <a:t>  CNHB</a:t>
            </a:r>
            <a:r>
              <a:rPr lang="en-US" sz="2800" i="1" smtClean="0">
                <a:solidFill>
                  <a:schemeClr val="bg1"/>
                </a:solidFill>
              </a:rPr>
              <a:t/>
            </a:r>
            <a:br>
              <a:rPr lang="en-US" sz="2800" i="1" smtClean="0">
                <a:solidFill>
                  <a:schemeClr val="bg1"/>
                </a:solidFill>
              </a:rPr>
            </a:br>
            <a:r>
              <a:rPr lang="ar-SA" sz="2800" i="1" dirty="0" smtClean="0">
                <a:solidFill>
                  <a:schemeClr val="bg1"/>
                </a:solidFill>
              </a:rPr>
              <a:t/>
            </a:r>
            <a:br>
              <a:rPr lang="ar-SA" sz="2800" i="1" dirty="0" smtClean="0">
                <a:solidFill>
                  <a:schemeClr val="bg1"/>
                </a:solidFill>
              </a:rPr>
            </a:br>
            <a:r>
              <a:rPr lang="en-US" sz="2800" i="1" dirty="0" err="1" smtClean="0">
                <a:solidFill>
                  <a:schemeClr val="bg1"/>
                </a:solidFill>
              </a:rPr>
              <a:t>Eisa</a:t>
            </a:r>
            <a:r>
              <a:rPr lang="en-US" sz="2800" i="1" dirty="0" smtClean="0">
                <a:solidFill>
                  <a:schemeClr val="bg1"/>
                </a:solidFill>
              </a:rPr>
              <a:t>  Ali  </a:t>
            </a:r>
            <a:r>
              <a:rPr lang="en-US" sz="2800" i="1" dirty="0" err="1" smtClean="0">
                <a:solidFill>
                  <a:schemeClr val="bg1"/>
                </a:solidFill>
              </a:rPr>
              <a:t>Johali</a:t>
            </a:r>
            <a:r>
              <a:rPr lang="en-US" sz="2800" i="1" dirty="0" smtClean="0">
                <a:solidFill>
                  <a:schemeClr val="bg1"/>
                </a:solidFill>
              </a:rPr>
              <a:t> </a:t>
            </a:r>
            <a:br>
              <a:rPr lang="en-US" sz="2800" i="1" dirty="0" smtClean="0">
                <a:solidFill>
                  <a:schemeClr val="bg1"/>
                </a:solidFill>
              </a:rPr>
            </a:br>
            <a:r>
              <a:rPr lang="en-US" sz="2800" i="1" dirty="0" smtClean="0">
                <a:solidFill>
                  <a:schemeClr val="bg1"/>
                </a:solidFill>
              </a:rPr>
              <a:t>the lecturer; </a:t>
            </a:r>
            <a:r>
              <a:rPr lang="en-US" sz="2800" b="0" i="1" dirty="0" smtClean="0">
                <a:solidFill>
                  <a:schemeClr val="bg1"/>
                </a:solidFill>
              </a:rPr>
              <a:t>Riyadh </a:t>
            </a:r>
            <a:r>
              <a:rPr lang="en-US" sz="2800" i="1" dirty="0" smtClean="0">
                <a:solidFill>
                  <a:schemeClr val="bg1"/>
                </a:solidFill>
              </a:rPr>
              <a:t> 28 August 2012 </a:t>
            </a:r>
            <a:endParaRPr lang="en-US" sz="4000" dirty="0" smtClean="0">
              <a:solidFill>
                <a:schemeClr val="bg1"/>
              </a:solidFill>
            </a:endParaRPr>
          </a:p>
        </p:txBody>
      </p:sp>
      <p:sp>
        <p:nvSpPr>
          <p:cNvPr id="75778" name="عنصر نائب للتاريخ 3"/>
          <p:cNvSpPr>
            <a:spLocks noGrp="1"/>
          </p:cNvSpPr>
          <p:nvPr>
            <p:ph type="dt" sz="half" idx="10"/>
          </p:nvPr>
        </p:nvSpPr>
        <p:spPr>
          <a:xfrm>
            <a:off x="457200" y="6248400"/>
            <a:ext cx="2133600" cy="457200"/>
          </a:xfrm>
          <a:prstGeom prst="rect">
            <a:avLst/>
          </a:prstGeom>
          <a:noFill/>
        </p:spPr>
        <p:txBody>
          <a:bodyPr/>
          <a:lstStyle/>
          <a:p>
            <a:r>
              <a:rPr lang="ar-SA" smtClean="0"/>
              <a:t>E Johali</a:t>
            </a:r>
            <a:endParaRPr lang="en-US"/>
          </a:p>
        </p:txBody>
      </p:sp>
      <p:sp>
        <p:nvSpPr>
          <p:cNvPr id="75779" name="عنصر نائب للتذييل 4"/>
          <p:cNvSpPr>
            <a:spLocks noGrp="1"/>
          </p:cNvSpPr>
          <p:nvPr>
            <p:ph type="ftr" sz="quarter" idx="11"/>
          </p:nvPr>
        </p:nvSpPr>
        <p:spPr>
          <a:xfrm>
            <a:off x="3124200" y="6248400"/>
            <a:ext cx="2895600" cy="457200"/>
          </a:xfrm>
          <a:prstGeom prst="rect">
            <a:avLst/>
          </a:prstGeom>
          <a:noFill/>
        </p:spPr>
        <p:txBody>
          <a:bodyPr/>
          <a:lstStyle/>
          <a:p>
            <a:r>
              <a:rPr lang="en-US" smtClean="0"/>
              <a:t>CMED 303 - CNHB 2014</a:t>
            </a:r>
            <a:endParaRPr lang="en-US"/>
          </a:p>
        </p:txBody>
      </p:sp>
      <p:sp>
        <p:nvSpPr>
          <p:cNvPr id="75780" name="عنصر نائب لرقم الشريحة 5"/>
          <p:cNvSpPr>
            <a:spLocks noGrp="1"/>
          </p:cNvSpPr>
          <p:nvPr>
            <p:ph type="sldNum" sz="quarter" idx="12"/>
          </p:nvPr>
        </p:nvSpPr>
        <p:spPr>
          <a:xfrm>
            <a:off x="6553200" y="6248400"/>
            <a:ext cx="2133600" cy="457200"/>
          </a:xfrm>
          <a:prstGeom prst="rect">
            <a:avLst/>
          </a:prstGeom>
          <a:noFill/>
        </p:spPr>
        <p:txBody>
          <a:bodyPr/>
          <a:lstStyle/>
          <a:p>
            <a:fld id="{7C7E3952-FF65-4E55-BF58-5F7180FA75AA}" type="slidenum">
              <a:rPr lang="ar-SA"/>
              <a:pPr/>
              <a:t>68</a:t>
            </a:fld>
            <a:endParaRPr lang="en-US"/>
          </a:p>
        </p:txBody>
      </p:sp>
      <p:sp>
        <p:nvSpPr>
          <p:cNvPr id="75782" name="Rectangle 6"/>
          <p:cNvSpPr>
            <a:spLocks noChangeArrowheads="1"/>
          </p:cNvSpPr>
          <p:nvPr/>
        </p:nvSpPr>
        <p:spPr bwMode="auto">
          <a:xfrm>
            <a:off x="1142976" y="1285860"/>
            <a:ext cx="7201420" cy="646331"/>
          </a:xfrm>
          <a:prstGeom prst="rect">
            <a:avLst/>
          </a:prstGeom>
          <a:ln>
            <a:headEnd/>
            <a:tailEnd/>
          </a:ln>
        </p:spPr>
        <p:style>
          <a:lnRef idx="1">
            <a:schemeClr val="dk1"/>
          </a:lnRef>
          <a:fillRef idx="3">
            <a:schemeClr val="dk1"/>
          </a:fillRef>
          <a:effectRef idx="2">
            <a:schemeClr val="dk1"/>
          </a:effectRef>
          <a:fontRef idx="minor">
            <a:schemeClr val="lt1"/>
          </a:fontRef>
        </p:style>
        <p:txBody>
          <a:bodyPr wrap="square" anchor="ctr">
            <a:spAutoFit/>
          </a:bodyPr>
          <a:lstStyle/>
          <a:p>
            <a:pPr algn="ctr" rtl="0"/>
            <a:r>
              <a:rPr lang="en-US" i="1" dirty="0">
                <a:latin typeface="Bauhaus 93" pitchFamily="82" charset="0"/>
              </a:rPr>
              <a:t>And in the end, it's not the years in your life that count</a:t>
            </a:r>
            <a:r>
              <a:rPr lang="ar-SA" i="1" dirty="0" err="1">
                <a:latin typeface="Bauhaus 93" pitchFamily="82" charset="0"/>
              </a:rPr>
              <a:t>"</a:t>
            </a:r>
            <a:r>
              <a:rPr lang="ar-SA" dirty="0">
                <a:latin typeface="Bauhaus 93" pitchFamily="82" charset="0"/>
              </a:rPr>
              <a:t/>
            </a:r>
            <a:br>
              <a:rPr lang="ar-SA" dirty="0">
                <a:latin typeface="Bauhaus 93" pitchFamily="82" charset="0"/>
              </a:rPr>
            </a:br>
            <a:r>
              <a:rPr lang="ar-SA" i="1" dirty="0">
                <a:latin typeface="Bauhaus 93" pitchFamily="82" charset="0"/>
              </a:rPr>
              <a:t> </a:t>
            </a:r>
            <a:r>
              <a:rPr lang="en-US" i="1" dirty="0">
                <a:latin typeface="Bauhaus 93" pitchFamily="82" charset="0"/>
              </a:rPr>
              <a:t>It's the life in your years"  </a:t>
            </a:r>
            <a:r>
              <a:rPr lang="ar-SA" i="1" dirty="0">
                <a:latin typeface="Bauhaus 93" pitchFamily="82" charset="0"/>
              </a:rPr>
              <a:t>    </a:t>
            </a:r>
            <a:r>
              <a:rPr lang="en-US" i="1" dirty="0">
                <a:latin typeface="Bauhaus 93" pitchFamily="82" charset="0"/>
              </a:rPr>
              <a:t>-Abraham Lincoln</a:t>
            </a:r>
            <a:r>
              <a:rPr lang="ar-SA" dirty="0">
                <a:latin typeface="Bauhaus 93" pitchFamily="82" charset="0"/>
              </a:rPr>
              <a:t> </a:t>
            </a:r>
          </a:p>
        </p:txBody>
      </p:sp>
      <p:sp>
        <p:nvSpPr>
          <p:cNvPr id="75783" name="Rectangle 7"/>
          <p:cNvSpPr>
            <a:spLocks noChangeArrowheads="1"/>
          </p:cNvSpPr>
          <p:nvPr/>
        </p:nvSpPr>
        <p:spPr bwMode="auto">
          <a:xfrm>
            <a:off x="611188" y="266700"/>
            <a:ext cx="7920037" cy="641350"/>
          </a:xfrm>
          <a:prstGeom prst="rect">
            <a:avLst/>
          </a:prstGeom>
          <a:ln>
            <a:headEnd/>
            <a:tailEnd/>
          </a:ln>
        </p:spPr>
        <p:style>
          <a:lnRef idx="3">
            <a:schemeClr val="lt1"/>
          </a:lnRef>
          <a:fillRef idx="1">
            <a:schemeClr val="dk1"/>
          </a:fillRef>
          <a:effectRef idx="1">
            <a:schemeClr val="dk1"/>
          </a:effectRef>
          <a:fontRef idx="minor">
            <a:schemeClr val="lt1"/>
          </a:fontRef>
        </p:style>
        <p:txBody>
          <a:bodyPr anchor="ctr">
            <a:spAutoFit/>
          </a:bodyPr>
          <a:lstStyle/>
          <a:p>
            <a:pPr algn="ctr" rtl="0"/>
            <a:r>
              <a:rPr lang="en-US" dirty="0">
                <a:ln>
                  <a:solidFill>
                    <a:schemeClr val="accent2">
                      <a:lumMod val="40000"/>
                      <a:lumOff val="60000"/>
                    </a:schemeClr>
                  </a:solidFill>
                </a:ln>
                <a:solidFill>
                  <a:srgbClr val="00B050"/>
                </a:solidFill>
                <a:latin typeface="Times New Roman" pitchFamily="18" charset="0"/>
                <a:cs typeface="Times New Roman" pitchFamily="18" charset="0"/>
              </a:rPr>
              <a:t>Finally; Because it reflect the reality of our life “Islam”; I would like to end with this saying:  </a:t>
            </a:r>
            <a:endParaRPr lang="ar-SA" dirty="0">
              <a:ln>
                <a:solidFill>
                  <a:schemeClr val="accent2">
                    <a:lumMod val="40000"/>
                    <a:lumOff val="60000"/>
                  </a:schemeClr>
                </a:solidFill>
              </a:ln>
              <a:solidFill>
                <a:srgbClr val="00B050"/>
              </a:solidFill>
              <a:latin typeface="Times New Roman" pitchFamily="18" charset="0"/>
              <a:cs typeface="Times New Roman" pitchFamily="18"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p:cNvSpPr>
          <p:nvPr>
            <p:ph type="title"/>
          </p:nvPr>
        </p:nvSpPr>
        <p:spPr>
          <a:xfrm>
            <a:off x="1042988" y="1052513"/>
            <a:ext cx="7548562" cy="3744912"/>
          </a:xfrm>
          <a:gradFill flip="none" rotWithShape="1">
            <a:gsLst>
              <a:gs pos="0">
                <a:srgbClr val="DDEBCF"/>
              </a:gs>
              <a:gs pos="0">
                <a:srgbClr val="DDEBCF"/>
              </a:gs>
              <a:gs pos="50000">
                <a:srgbClr val="9CB86E"/>
              </a:gs>
              <a:gs pos="100000">
                <a:srgbClr val="156B13"/>
              </a:gs>
            </a:gsLst>
            <a:path path="shape">
              <a:fillToRect l="50000" t="50000" r="50000" b="50000"/>
            </a:path>
            <a:tileRect/>
          </a:gradFill>
        </p:spPr>
        <p:style>
          <a:lnRef idx="3">
            <a:schemeClr val="lt1"/>
          </a:lnRef>
          <a:fillRef idx="1">
            <a:schemeClr val="dk1"/>
          </a:fillRef>
          <a:effectRef idx="1">
            <a:schemeClr val="dk1"/>
          </a:effectRef>
          <a:fontRef idx="minor">
            <a:schemeClr val="lt1"/>
          </a:fontRef>
        </p:style>
        <p:txBody>
          <a:bodyPr>
            <a:noAutofit/>
          </a:bodyPr>
          <a:lstStyle/>
          <a:p>
            <a:pPr algn="ctr">
              <a:defRPr/>
            </a:pPr>
            <a:r>
              <a:rPr lang="en-US" sz="2000" dirty="0" smtClean="0">
                <a:solidFill>
                  <a:schemeClr val="tx1"/>
                </a:solidFill>
                <a:latin typeface="Arial Black" pitchFamily="34" charset="0"/>
                <a:cs typeface="Times New Roman" pitchFamily="18" charset="0"/>
              </a:rPr>
              <a:t>REASONING </a:t>
            </a:r>
            <a:r>
              <a:rPr lang="ar-SA" sz="2000" dirty="0" smtClean="0">
                <a:solidFill>
                  <a:schemeClr val="tx1"/>
                </a:solidFill>
                <a:latin typeface="Arial Black" pitchFamily="34" charset="0"/>
                <a:cs typeface="Times New Roman" pitchFamily="18" charset="0"/>
              </a:rPr>
              <a:t/>
            </a:r>
            <a:br>
              <a:rPr lang="ar-SA" sz="2000" dirty="0" smtClean="0">
                <a:solidFill>
                  <a:schemeClr val="tx1"/>
                </a:solidFill>
                <a:latin typeface="Arial Black" pitchFamily="34" charset="0"/>
                <a:cs typeface="Times New Roman" pitchFamily="18" charset="0"/>
              </a:rPr>
            </a:br>
            <a:r>
              <a:rPr sz="2000" dirty="0" smtClean="0">
                <a:solidFill>
                  <a:schemeClr val="tx1"/>
                </a:solidFill>
                <a:latin typeface="Arial Black" pitchFamily="34" charset="0"/>
                <a:cs typeface="Times New Roman" pitchFamily="18" charset="0"/>
              </a:rPr>
              <a:t> </a:t>
            </a:r>
            <a:r>
              <a:rPr sz="2400" dirty="0" smtClean="0">
                <a:solidFill>
                  <a:schemeClr val="tx1"/>
                </a:solidFill>
                <a:latin typeface="Arial Black" pitchFamily="34" charset="0"/>
                <a:cs typeface="Times New Roman" pitchFamily="18" charset="0"/>
              </a:rPr>
              <a:t>W</a:t>
            </a:r>
            <a:r>
              <a:rPr lang="en-US" sz="2400" dirty="0" smtClean="0">
                <a:solidFill>
                  <a:schemeClr val="tx1"/>
                </a:solidFill>
                <a:latin typeface="Arial Black" pitchFamily="34" charset="0"/>
                <a:cs typeface="Times New Roman" pitchFamily="18" charset="0"/>
              </a:rPr>
              <a:t>HY </a:t>
            </a:r>
            <a:r>
              <a:rPr sz="2400" dirty="0" smtClean="0">
                <a:solidFill>
                  <a:schemeClr val="tx1"/>
                </a:solidFill>
                <a:latin typeface="Arial Black" pitchFamily="34" charset="0"/>
                <a:cs typeface="Times New Roman" pitchFamily="18" charset="0"/>
              </a:rPr>
              <a:t> </a:t>
            </a:r>
            <a:r>
              <a:rPr lang="en-US" sz="2400" dirty="0" smtClean="0">
                <a:solidFill>
                  <a:schemeClr val="tx1"/>
                </a:solidFill>
                <a:latin typeface="Arial Black" pitchFamily="34" charset="0"/>
                <a:cs typeface="Times New Roman" pitchFamily="18" charset="0"/>
              </a:rPr>
              <a:t>HBCN – CMED303   </a:t>
            </a:r>
            <a:r>
              <a:rPr lang="en-US" sz="2000" dirty="0" smtClean="0">
                <a:solidFill>
                  <a:schemeClr val="tx1"/>
                </a:solidFill>
                <a:latin typeface="Arial Black" pitchFamily="34" charset="0"/>
                <a:cs typeface="Times New Roman" pitchFamily="18" charset="0"/>
              </a:rPr>
              <a:t/>
            </a:r>
            <a:br>
              <a:rPr lang="en-US" sz="2000" dirty="0" smtClean="0">
                <a:solidFill>
                  <a:schemeClr val="tx1"/>
                </a:solidFill>
                <a:latin typeface="Arial Black" pitchFamily="34" charset="0"/>
                <a:cs typeface="Times New Roman" pitchFamily="18" charset="0"/>
              </a:rPr>
            </a:br>
            <a:r>
              <a:rPr lang="en-US" sz="2000" dirty="0" smtClean="0">
                <a:solidFill>
                  <a:schemeClr val="tx1"/>
                </a:solidFill>
                <a:latin typeface="Arial Black" pitchFamily="34" charset="0"/>
                <a:cs typeface="Times New Roman" pitchFamily="18" charset="0"/>
              </a:rPr>
              <a:t/>
            </a:r>
            <a:br>
              <a:rPr lang="en-US" sz="2000" dirty="0" smtClean="0">
                <a:solidFill>
                  <a:schemeClr val="tx1"/>
                </a:solidFill>
                <a:latin typeface="Arial Black" pitchFamily="34" charset="0"/>
                <a:cs typeface="Times New Roman" pitchFamily="18" charset="0"/>
              </a:rPr>
            </a:br>
            <a:r>
              <a:rPr lang="en-US" sz="1600" dirty="0" smtClean="0">
                <a:solidFill>
                  <a:schemeClr val="tx1"/>
                </a:solidFill>
                <a:latin typeface="Arial Black" pitchFamily="34" charset="0"/>
                <a:cs typeface="Times New Roman" pitchFamily="18" charset="0"/>
              </a:rPr>
              <a:t>You have to study How to Organize science and services? </a:t>
            </a:r>
            <a:r>
              <a:rPr lang="en-US" sz="2000" dirty="0" smtClean="0">
                <a:solidFill>
                  <a:schemeClr val="tx1"/>
                </a:solidFill>
                <a:latin typeface="Arial Black" pitchFamily="34" charset="0"/>
                <a:cs typeface="Times New Roman" pitchFamily="18" charset="0"/>
              </a:rPr>
              <a:t/>
            </a:r>
            <a:br>
              <a:rPr lang="en-US" sz="2000" dirty="0" smtClean="0">
                <a:solidFill>
                  <a:schemeClr val="tx1"/>
                </a:solidFill>
                <a:latin typeface="Arial Black" pitchFamily="34" charset="0"/>
                <a:cs typeface="Times New Roman" pitchFamily="18" charset="0"/>
              </a:rPr>
            </a:br>
            <a:r>
              <a:rPr lang="en-US" sz="1800" dirty="0" smtClean="0">
                <a:solidFill>
                  <a:schemeClr val="tx1"/>
                </a:solidFill>
                <a:latin typeface="Arial Black" pitchFamily="34" charset="0"/>
                <a:cs typeface="Times New Roman" pitchFamily="18" charset="0"/>
              </a:rPr>
              <a:t>To Be Ready &amp; Welling To Success ?</a:t>
            </a:r>
            <a:br>
              <a:rPr lang="en-US" sz="1800" dirty="0" smtClean="0">
                <a:solidFill>
                  <a:schemeClr val="tx1"/>
                </a:solidFill>
                <a:latin typeface="Arial Black" pitchFamily="34" charset="0"/>
                <a:cs typeface="Times New Roman" pitchFamily="18" charset="0"/>
              </a:rPr>
            </a:br>
            <a:r>
              <a:rPr lang="en-US" sz="1800" dirty="0" smtClean="0">
                <a:solidFill>
                  <a:schemeClr val="tx1"/>
                </a:solidFill>
                <a:latin typeface="Arial Black" pitchFamily="34" charset="0"/>
                <a:cs typeface="Times New Roman" pitchFamily="18" charset="0"/>
              </a:rPr>
              <a:t/>
            </a:r>
            <a:br>
              <a:rPr lang="en-US" sz="1800" dirty="0" smtClean="0">
                <a:solidFill>
                  <a:schemeClr val="tx1"/>
                </a:solidFill>
                <a:latin typeface="Arial Black" pitchFamily="34" charset="0"/>
                <a:cs typeface="Times New Roman" pitchFamily="18" charset="0"/>
              </a:rPr>
            </a:br>
            <a:r>
              <a:rPr lang="en-US" sz="1800" dirty="0" smtClean="0"/>
              <a:t>Think … &amp;  Reflect:  </a:t>
            </a:r>
            <a:br>
              <a:rPr lang="en-US" sz="1800" dirty="0" smtClean="0"/>
            </a:br>
            <a:r>
              <a:rPr lang="en-US" sz="1800" dirty="0" smtClean="0"/>
              <a:t>Let us Start with These Learning Videos : </a:t>
            </a:r>
            <a:br>
              <a:rPr lang="en-US" sz="1800" dirty="0" smtClean="0"/>
            </a:br>
            <a:r>
              <a:rPr lang="en-US" sz="1800" dirty="0" smtClean="0"/>
              <a:t>How to Train to Be a Radiographer ? </a:t>
            </a:r>
            <a:br>
              <a:rPr lang="en-US" sz="1800" dirty="0" smtClean="0"/>
            </a:br>
            <a:r>
              <a:rPr lang="en-US" sz="1800" dirty="0" smtClean="0"/>
              <a:t> </a:t>
            </a:r>
            <a:br>
              <a:rPr lang="en-US" sz="1800" dirty="0" smtClean="0"/>
            </a:br>
            <a:r>
              <a:rPr lang="en-US" sz="1800" dirty="0" smtClean="0"/>
              <a:t/>
            </a:r>
            <a:br>
              <a:rPr lang="en-US" sz="1800" dirty="0" smtClean="0"/>
            </a:br>
            <a:r>
              <a:rPr lang="en-US" sz="1800" dirty="0" smtClean="0"/>
              <a:t>(Watch Videos …Write Notes; Discuss in Peer Group &amp; Write Three Reasons) </a:t>
            </a:r>
            <a:endParaRPr sz="1800" dirty="0" smtClean="0">
              <a:solidFill>
                <a:schemeClr val="tx1"/>
              </a:solidFill>
              <a:latin typeface="Arial Black" pitchFamily="34" charset="0"/>
              <a:cs typeface="Times New Roman" pitchFamily="18" charset="0"/>
            </a:endParaRPr>
          </a:p>
        </p:txBody>
      </p:sp>
      <p:sp>
        <p:nvSpPr>
          <p:cNvPr id="8197" name="عنصر نائب للتاريخ 5"/>
          <p:cNvSpPr>
            <a:spLocks noGrp="1"/>
          </p:cNvSpPr>
          <p:nvPr>
            <p:ph type="dt" sz="half" idx="10"/>
          </p:nvPr>
        </p:nvSpPr>
        <p:spPr bwMode="auto">
          <a:xfrm>
            <a:off x="457200" y="6477000"/>
            <a:ext cx="2133600" cy="244475"/>
          </a:xfrm>
          <a:prstGeom prst="rect">
            <a:avLst/>
          </a:prstGeom>
          <a:noFill/>
          <a:ln>
            <a:miter lim="800000"/>
            <a:headEnd/>
            <a:tailEnd/>
          </a:ln>
        </p:spPr>
        <p:txBody>
          <a:bodyPr/>
          <a:lstStyle/>
          <a:p>
            <a:r>
              <a:rPr lang="ar-SA" smtClean="0"/>
              <a:t>E Johali</a:t>
            </a:r>
            <a:endParaRPr lang="en-US"/>
          </a:p>
        </p:txBody>
      </p:sp>
      <p:sp>
        <p:nvSpPr>
          <p:cNvPr id="8194" name="عنصر نائب للتذييل 3"/>
          <p:cNvSpPr>
            <a:spLocks noGrp="1"/>
          </p:cNvSpPr>
          <p:nvPr>
            <p:ph type="ftr" sz="quarter" idx="11"/>
          </p:nvPr>
        </p:nvSpPr>
        <p:spPr bwMode="auto">
          <a:xfrm>
            <a:off x="3124200" y="6477000"/>
            <a:ext cx="2895600" cy="244475"/>
          </a:xfrm>
          <a:prstGeom prst="rect">
            <a:avLst/>
          </a:prstGeom>
          <a:noFill/>
          <a:ln>
            <a:miter lim="800000"/>
            <a:headEnd/>
            <a:tailEnd/>
          </a:ln>
        </p:spPr>
        <p:txBody>
          <a:bodyPr/>
          <a:lstStyle/>
          <a:p>
            <a:r>
              <a:rPr lang="en-US" smtClean="0"/>
              <a:t>CMED 303 - CNHB 2014</a:t>
            </a:r>
            <a:endParaRPr lang="en-US"/>
          </a:p>
        </p:txBody>
      </p:sp>
      <p:sp>
        <p:nvSpPr>
          <p:cNvPr id="8195" name="عنصر نائب لرقم الشريحة 4"/>
          <p:cNvSpPr>
            <a:spLocks noGrp="1"/>
          </p:cNvSpPr>
          <p:nvPr>
            <p:ph type="sldNum" sz="quarter" idx="12"/>
          </p:nvPr>
        </p:nvSpPr>
        <p:spPr bwMode="auto">
          <a:xfrm>
            <a:off x="6553200" y="6477000"/>
            <a:ext cx="2133600" cy="244475"/>
          </a:xfrm>
          <a:prstGeom prst="rect">
            <a:avLst/>
          </a:prstGeom>
          <a:noFill/>
          <a:ln>
            <a:miter lim="800000"/>
            <a:headEnd/>
            <a:tailEnd/>
          </a:ln>
        </p:spPr>
        <p:txBody>
          <a:bodyPr/>
          <a:lstStyle/>
          <a:p>
            <a:fld id="{CC0496F4-F15F-40C2-BD91-2313874BF6CC}" type="slidenum">
              <a:rPr lang="ar-SA"/>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p:cNvSpPr>
          <p:nvPr>
            <p:ph type="title"/>
          </p:nvPr>
        </p:nvSpPr>
        <p:spPr>
          <a:xfrm>
            <a:off x="1187450" y="95250"/>
            <a:ext cx="6972300" cy="525463"/>
          </a:xfrm>
        </p:spPr>
        <p:txBody>
          <a:bodyPr>
            <a:noAutofit/>
          </a:bodyPr>
          <a:lstStyle/>
          <a:p>
            <a:pPr algn="ctr" eaLnBrk="1" fontAlgn="auto" hangingPunct="1">
              <a:spcAft>
                <a:spcPts val="0"/>
              </a:spcAft>
              <a:defRPr/>
            </a:pPr>
            <a:r>
              <a:rPr sz="1600" dirty="0" smtClean="0">
                <a:solidFill>
                  <a:schemeClr val="tx2">
                    <a:satMod val="200000"/>
                  </a:schemeClr>
                </a:solidFill>
                <a:latin typeface="Arial Black" pitchFamily="34" charset="0"/>
              </a:rPr>
              <a:t> Why </a:t>
            </a:r>
            <a:r>
              <a:rPr lang="en-US" sz="1600" dirty="0" smtClean="0">
                <a:solidFill>
                  <a:schemeClr val="tx2">
                    <a:satMod val="200000"/>
                  </a:schemeClr>
                </a:solidFill>
                <a:latin typeface="Arial Black" pitchFamily="34" charset="0"/>
              </a:rPr>
              <a:t>HBCN – CMED 303  ?</a:t>
            </a:r>
            <a:br>
              <a:rPr lang="en-US" sz="1600" dirty="0" smtClean="0">
                <a:solidFill>
                  <a:schemeClr val="tx2">
                    <a:satMod val="200000"/>
                  </a:schemeClr>
                </a:solidFill>
                <a:latin typeface="Arial Black" pitchFamily="34" charset="0"/>
              </a:rPr>
            </a:br>
            <a:r>
              <a:rPr lang="en-US" sz="1600" dirty="0" smtClean="0">
                <a:solidFill>
                  <a:schemeClr val="tx2">
                    <a:satMod val="200000"/>
                  </a:schemeClr>
                </a:solidFill>
                <a:latin typeface="Arial Black" pitchFamily="34" charset="0"/>
              </a:rPr>
              <a:t>Be Ready &amp; Welling To Success ? </a:t>
            </a:r>
            <a:endParaRPr sz="1600" dirty="0" smtClean="0">
              <a:solidFill>
                <a:schemeClr val="tx2">
                  <a:satMod val="200000"/>
                </a:schemeClr>
              </a:solidFill>
              <a:latin typeface="Arial Black" pitchFamily="34" charset="0"/>
            </a:endParaRPr>
          </a:p>
        </p:txBody>
      </p:sp>
      <p:sp>
        <p:nvSpPr>
          <p:cNvPr id="12291" name="Rectangle 3"/>
          <p:cNvSpPr>
            <a:spLocks noGrp="1"/>
          </p:cNvSpPr>
          <p:nvPr>
            <p:ph idx="1"/>
          </p:nvPr>
        </p:nvSpPr>
        <p:spPr>
          <a:xfrm>
            <a:off x="827584" y="836613"/>
            <a:ext cx="7344866" cy="5400699"/>
          </a:xfrm>
          <a:solidFill>
            <a:srgbClr val="92D050"/>
          </a:solidFill>
        </p:spPr>
        <p:txBody>
          <a:bodyPr>
            <a:noAutofit/>
          </a:bodyPr>
          <a:lstStyle/>
          <a:p>
            <a:pPr marL="804863" indent="-449263" algn="just" rtl="0">
              <a:lnSpc>
                <a:spcPct val="80000"/>
              </a:lnSpc>
              <a:tabLst>
                <a:tab pos="982663" algn="l"/>
                <a:tab pos="1077913" algn="l"/>
              </a:tabLst>
              <a:defRPr/>
            </a:pPr>
            <a:r>
              <a:rPr lang="en-US" b="1" dirty="0" smtClean="0">
                <a:latin typeface="Times New Roman" pitchFamily="18" charset="0"/>
                <a:cs typeface="Times New Roman" pitchFamily="18" charset="0"/>
              </a:rPr>
              <a:t>Two Peers Discussion &amp; Group Dialogue</a:t>
            </a:r>
          </a:p>
          <a:p>
            <a:pPr marL="804863" indent="-449263" algn="just" rtl="0">
              <a:lnSpc>
                <a:spcPct val="80000"/>
              </a:lnSpc>
              <a:tabLst>
                <a:tab pos="982663" algn="l"/>
                <a:tab pos="1077913" algn="l"/>
              </a:tabLst>
              <a:defRPr/>
            </a:pPr>
            <a:r>
              <a:rPr lang="en-US" b="1" i="1" dirty="0" smtClean="0">
                <a:latin typeface="Times New Roman" pitchFamily="18" charset="0"/>
                <a:cs typeface="Times New Roman" pitchFamily="18" charset="0"/>
              </a:rPr>
              <a:t>The Place of  HB in Your  CNJD?</a:t>
            </a:r>
          </a:p>
          <a:p>
            <a:pPr marL="804863" indent="-449263" algn="just" rtl="0">
              <a:lnSpc>
                <a:spcPct val="80000"/>
              </a:lnSpc>
              <a:tabLst>
                <a:tab pos="982663" algn="l"/>
                <a:tab pos="1077913" algn="l"/>
              </a:tabLst>
              <a:defRPr/>
            </a:pPr>
            <a:r>
              <a:rPr lang="en-US" b="1" i="1" dirty="0" smtClean="0">
                <a:latin typeface="Times New Roman" pitchFamily="18" charset="0"/>
                <a:cs typeface="Times New Roman" pitchFamily="18" charset="0"/>
              </a:rPr>
              <a:t>The Place of   HB in Your Education  ? </a:t>
            </a:r>
          </a:p>
          <a:p>
            <a:pPr marL="804863" indent="-449263" algn="just" rtl="0">
              <a:lnSpc>
                <a:spcPct val="80000"/>
              </a:lnSpc>
              <a:tabLst>
                <a:tab pos="982663" algn="l"/>
                <a:tab pos="1077913" algn="l"/>
              </a:tabLst>
              <a:defRPr/>
            </a:pPr>
            <a:r>
              <a:rPr lang="en-US" b="1" dirty="0" smtClean="0">
                <a:latin typeface="Times New Roman" pitchFamily="18" charset="0"/>
                <a:cs typeface="Times New Roman" pitchFamily="18" charset="0"/>
              </a:rPr>
              <a:t>Play a role of  CN working in a hospital … How Do You “Act-React-Interact …to others and to Yourself  …Ha  if One Told You ..You Have to Change Your Behavior </a:t>
            </a:r>
            <a:r>
              <a:rPr lang="en-US" b="1" i="1" dirty="0" smtClean="0">
                <a:latin typeface="Times New Roman" pitchFamily="18" charset="0"/>
                <a:cs typeface="Times New Roman" pitchFamily="18" charset="0"/>
              </a:rPr>
              <a:t>?!</a:t>
            </a:r>
          </a:p>
          <a:p>
            <a:pPr marL="804863" lvl="1" indent="-449263" algn="just" rtl="0">
              <a:lnSpc>
                <a:spcPct val="80000"/>
              </a:lnSpc>
              <a:buNone/>
              <a:tabLst>
                <a:tab pos="982663" algn="l"/>
                <a:tab pos="1077913" algn="l"/>
              </a:tabLst>
              <a:defRPr/>
            </a:pPr>
            <a:r>
              <a:rPr lang="en-US" b="1" i="1" dirty="0" smtClean="0">
                <a:latin typeface="Times New Roman" pitchFamily="18" charset="0"/>
                <a:cs typeface="Times New Roman" pitchFamily="18" charset="0"/>
              </a:rPr>
              <a:t> </a:t>
            </a:r>
          </a:p>
          <a:p>
            <a:pPr marL="936625" lvl="1" indent="-400050" algn="just" rtl="0" eaLnBrk="1" hangingPunct="1">
              <a:lnSpc>
                <a:spcPct val="80000"/>
              </a:lnSpc>
              <a:defRPr/>
            </a:pPr>
            <a:r>
              <a:rPr lang="en-US" b="1" dirty="0" smtClean="0">
                <a:latin typeface="Times New Roman" pitchFamily="18" charset="0"/>
                <a:cs typeface="Times New Roman" pitchFamily="18" charset="0"/>
              </a:rPr>
              <a:t>Do You Accept Any Negative – Bad – Wrong Behave ? </a:t>
            </a:r>
          </a:p>
          <a:p>
            <a:pPr marL="546100" lvl="1" indent="-400050" algn="just" rtl="0" eaLnBrk="1" hangingPunct="1">
              <a:lnSpc>
                <a:spcPct val="80000"/>
              </a:lnSpc>
              <a:buNone/>
              <a:defRPr/>
            </a:pPr>
            <a:r>
              <a:rPr lang="en-US" sz="2000" b="1" i="1" dirty="0" smtClean="0">
                <a:solidFill>
                  <a:schemeClr val="bg1"/>
                </a:solidFill>
                <a:latin typeface="Times New Roman" pitchFamily="18" charset="0"/>
                <a:cs typeface="Times New Roman" pitchFamily="18" charset="0"/>
              </a:rPr>
              <a:t>Conclude: </a:t>
            </a:r>
          </a:p>
          <a:p>
            <a:pPr marL="546100" lvl="1" indent="-400050" algn="just" rtl="0" eaLnBrk="1" hangingPunct="1">
              <a:lnSpc>
                <a:spcPct val="80000"/>
              </a:lnSpc>
              <a:buNone/>
              <a:defRPr/>
            </a:pPr>
            <a:r>
              <a:rPr lang="en-US" sz="2000" b="1" i="1" dirty="0" smtClean="0">
                <a:solidFill>
                  <a:schemeClr val="bg1"/>
                </a:solidFill>
                <a:latin typeface="Times New Roman" pitchFamily="18" charset="0"/>
                <a:cs typeface="Times New Roman" pitchFamily="18" charset="0"/>
              </a:rPr>
              <a:t>Because It Is a Part of My Job Description (CNJB) &amp; To Assure Quality of CNHB  \ Positive Healthy HB </a:t>
            </a:r>
          </a:p>
          <a:p>
            <a:pPr marL="609600" indent="-609600" algn="just" rtl="0" eaLnBrk="1" hangingPunct="1">
              <a:lnSpc>
                <a:spcPct val="80000"/>
              </a:lnSpc>
              <a:defRPr/>
            </a:pPr>
            <a:endParaRPr lang="en-US" b="1" i="1" dirty="0" smtClean="0">
              <a:latin typeface="Times New Roman" pitchFamily="18" charset="0"/>
              <a:cs typeface="Times New Roman" pitchFamily="18" charset="0"/>
            </a:endParaRPr>
          </a:p>
          <a:p>
            <a:pPr marL="609600" indent="-609600" algn="just" rtl="0" eaLnBrk="1" hangingPunct="1">
              <a:lnSpc>
                <a:spcPct val="80000"/>
              </a:lnSpc>
              <a:defRPr/>
            </a:pPr>
            <a:r>
              <a:rPr lang="en-US" b="1" i="1"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p:txBody>
      </p:sp>
      <p:sp>
        <p:nvSpPr>
          <p:cNvPr id="9220" name="عنصر نائب للتاريخ 3"/>
          <p:cNvSpPr>
            <a:spLocks noGrp="1"/>
          </p:cNvSpPr>
          <p:nvPr>
            <p:ph type="dt" sz="half" idx="10"/>
          </p:nvPr>
        </p:nvSpPr>
        <p:spPr bwMode="auto">
          <a:xfrm>
            <a:off x="457200" y="6477000"/>
            <a:ext cx="2133600" cy="244475"/>
          </a:xfrm>
          <a:prstGeom prst="rect">
            <a:avLst/>
          </a:prstGeom>
          <a:noFill/>
          <a:ln>
            <a:miter lim="800000"/>
            <a:headEnd/>
            <a:tailEnd/>
          </a:ln>
        </p:spPr>
        <p:txBody>
          <a:bodyPr/>
          <a:lstStyle/>
          <a:p>
            <a:r>
              <a:rPr lang="ar-SA" smtClean="0"/>
              <a:t>E Johali</a:t>
            </a:r>
            <a:endParaRPr lang="en-US"/>
          </a:p>
        </p:txBody>
      </p:sp>
      <p:sp>
        <p:nvSpPr>
          <p:cNvPr id="9222" name="عنصر نائب للتذييل 5"/>
          <p:cNvSpPr>
            <a:spLocks noGrp="1"/>
          </p:cNvSpPr>
          <p:nvPr>
            <p:ph type="ftr" sz="quarter" idx="11"/>
          </p:nvPr>
        </p:nvSpPr>
        <p:spPr bwMode="auto">
          <a:xfrm>
            <a:off x="3132138" y="6613525"/>
            <a:ext cx="2895600" cy="244475"/>
          </a:xfrm>
          <a:prstGeom prst="rect">
            <a:avLst/>
          </a:prstGeom>
          <a:noFill/>
          <a:ln>
            <a:miter lim="800000"/>
            <a:headEnd/>
            <a:tailEnd/>
          </a:ln>
        </p:spPr>
        <p:txBody>
          <a:bodyPr/>
          <a:lstStyle/>
          <a:p>
            <a:r>
              <a:rPr lang="en-US" smtClean="0"/>
              <a:t>CMED 303 - CNHB 2014</a:t>
            </a:r>
            <a:endParaRPr lang="en-US"/>
          </a:p>
        </p:txBody>
      </p:sp>
      <p:sp>
        <p:nvSpPr>
          <p:cNvPr id="9221" name="عنصر نائب لرقم الشريحة 4"/>
          <p:cNvSpPr>
            <a:spLocks noGrp="1"/>
          </p:cNvSpPr>
          <p:nvPr>
            <p:ph type="sldNum" sz="quarter" idx="12"/>
          </p:nvPr>
        </p:nvSpPr>
        <p:spPr bwMode="auto">
          <a:xfrm>
            <a:off x="6553200" y="6477000"/>
            <a:ext cx="2133600" cy="244475"/>
          </a:xfrm>
          <a:prstGeom prst="rect">
            <a:avLst/>
          </a:prstGeom>
          <a:noFill/>
          <a:ln>
            <a:miter lim="800000"/>
            <a:headEnd/>
            <a:tailEnd/>
          </a:ln>
        </p:spPr>
        <p:txBody>
          <a:bodyPr/>
          <a:lstStyle/>
          <a:p>
            <a:fld id="{45B97B04-D1B0-4E57-ADC4-1F12C67B2845}" type="slidenum">
              <a:rPr lang="ar-SA"/>
              <a:pPr/>
              <a:t>8</a:t>
            </a:fld>
            <a:endParaRPr lang="en-US"/>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71550" y="333375"/>
            <a:ext cx="7200900" cy="935038"/>
          </a:xfrm>
        </p:spPr>
        <p:txBody>
          <a:bodyPr>
            <a:normAutofit fontScale="90000"/>
          </a:bodyPr>
          <a:lstStyle/>
          <a:p>
            <a:pPr eaLnBrk="1" hangingPunct="1"/>
            <a:r>
              <a:rPr lang="en-GB" sz="3200" smtClean="0"/>
              <a:t/>
            </a:r>
            <a:br>
              <a:rPr lang="en-GB" sz="3200" smtClean="0"/>
            </a:br>
            <a:endParaRPr lang="en-GB" sz="3200" smtClean="0"/>
          </a:p>
        </p:txBody>
      </p:sp>
      <p:sp>
        <p:nvSpPr>
          <p:cNvPr id="10243" name="Rectangle 5"/>
          <p:cNvSpPr>
            <a:spLocks noGrp="1" noChangeArrowheads="1"/>
          </p:cNvSpPr>
          <p:nvPr>
            <p:ph idx="1"/>
          </p:nvPr>
        </p:nvSpPr>
        <p:spPr>
          <a:xfrm>
            <a:off x="611188" y="1846263"/>
            <a:ext cx="8208962" cy="4319587"/>
          </a:xfrm>
        </p:spPr>
        <p:txBody>
          <a:bodyPr/>
          <a:lstStyle/>
          <a:p>
            <a:pPr marL="544513" lvl="1" indent="-282575" eaLnBrk="1" hangingPunct="1">
              <a:lnSpc>
                <a:spcPct val="90000"/>
              </a:lnSpc>
              <a:spcAft>
                <a:spcPts val="1800"/>
              </a:spcAft>
            </a:pPr>
            <a:endParaRPr lang="en-GB" smtClean="0"/>
          </a:p>
          <a:p>
            <a:pPr marL="0" indent="0" eaLnBrk="1" hangingPunct="1">
              <a:lnSpc>
                <a:spcPct val="90000"/>
              </a:lnSpc>
              <a:spcAft>
                <a:spcPts val="1800"/>
              </a:spcAft>
            </a:pPr>
            <a:endParaRPr lang="en-GB" smtClean="0"/>
          </a:p>
        </p:txBody>
      </p:sp>
      <p:sp>
        <p:nvSpPr>
          <p:cNvPr id="5" name="Rounded Rectangle 4"/>
          <p:cNvSpPr/>
          <p:nvPr/>
        </p:nvSpPr>
        <p:spPr>
          <a:xfrm>
            <a:off x="1476375" y="2781300"/>
            <a:ext cx="5795963" cy="1079500"/>
          </a:xfrm>
          <a:prstGeom prst="roundRect">
            <a:avLst/>
          </a:prstGeom>
          <a:solidFill>
            <a:srgbClr val="66FFFF"/>
          </a:soli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en-GB" dirty="0">
                <a:solidFill>
                  <a:schemeClr val="tx1"/>
                </a:solidFill>
              </a:rPr>
              <a:t>Brief Historical Overview </a:t>
            </a:r>
          </a:p>
        </p:txBody>
      </p:sp>
      <p:sp>
        <p:nvSpPr>
          <p:cNvPr id="6" name="عنصر نائب للتاريخ 5"/>
          <p:cNvSpPr>
            <a:spLocks noGrp="1"/>
          </p:cNvSpPr>
          <p:nvPr>
            <p:ph type="dt" sz="half" idx="10"/>
          </p:nvPr>
        </p:nvSpPr>
        <p:spPr/>
        <p:txBody>
          <a:bodyPr/>
          <a:lstStyle/>
          <a:p>
            <a:r>
              <a:rPr lang="ar-SA" smtClean="0"/>
              <a:t>E Johali</a:t>
            </a:r>
            <a:endParaRPr lang="en-US"/>
          </a:p>
        </p:txBody>
      </p:sp>
      <p:sp>
        <p:nvSpPr>
          <p:cNvPr id="7" name="عنصر نائب لرقم الشريحة 6"/>
          <p:cNvSpPr>
            <a:spLocks noGrp="1"/>
          </p:cNvSpPr>
          <p:nvPr>
            <p:ph type="sldNum" sz="quarter" idx="12"/>
          </p:nvPr>
        </p:nvSpPr>
        <p:spPr/>
        <p:txBody>
          <a:bodyPr/>
          <a:lstStyle/>
          <a:p>
            <a:fld id="{042AED99-7FB4-404E-8A97-64753DCE42EC}" type="slidenum">
              <a:rPr kumimoji="0" lang="en-US" smtClean="0"/>
              <a:pPr/>
              <a:t>9</a:t>
            </a:fld>
            <a:endParaRPr kumimoji="0" lang="en-US"/>
          </a:p>
        </p:txBody>
      </p:sp>
      <p:sp>
        <p:nvSpPr>
          <p:cNvPr id="8" name="عنصر نائب للتذييل 7"/>
          <p:cNvSpPr>
            <a:spLocks noGrp="1"/>
          </p:cNvSpPr>
          <p:nvPr>
            <p:ph type="ftr" sz="quarter" idx="11"/>
          </p:nvPr>
        </p:nvSpPr>
        <p:spPr/>
        <p:txBody>
          <a:bodyPr/>
          <a:lstStyle/>
          <a:p>
            <a:r>
              <a:rPr kumimoji="0" lang="en-US" smtClean="0"/>
              <a:t>CMED 303 - CNHB 2014</a:t>
            </a:r>
            <a:endParaRPr kumimoji="0" lang="en-US"/>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CG slide set Jul 09">
  <a:themeElements>
    <a:clrScheme name="CG slide set update 2207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G slide set update 220708">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G slide set update 2207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G slide set update 2207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G slide set update 2207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G slide set update 2207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G slide set update 2207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G slide set update 2207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G slide set update 220708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G slide set update 2207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G slide set update 2207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G slide set update 2207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G slide set update 2207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G slide set update 2207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BE32251A5C8747A3537C2C009815A8" ma:contentTypeVersion="0" ma:contentTypeDescription="Create a new document." ma:contentTypeScope="" ma:versionID="254c646c79fc89a2248b2d8f05d2758b">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4F9F31D-FF1E-457B-B696-CCEAF55B75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1F7455B1-5DFA-4FA8-A44B-347FB02B3F2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1D17573-2BA7-46A7-A65C-216F063074A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CG slide set Jul 09</Template>
  <TotalTime>7648</TotalTime>
  <Words>11197</Words>
  <Application>Microsoft Office PowerPoint</Application>
  <PresentationFormat>عرض على الشاشة (3:4)‏</PresentationFormat>
  <Paragraphs>992</Paragraphs>
  <Slides>68</Slides>
  <Notes>37</Notes>
  <HiddenSlides>0</HiddenSlides>
  <MMClips>0</MMClips>
  <ScaleCrop>false</ScaleCrop>
  <HeadingPairs>
    <vt:vector size="6" baseType="variant">
      <vt:variant>
        <vt:lpstr>سمة</vt:lpstr>
      </vt:variant>
      <vt:variant>
        <vt:i4>2</vt:i4>
      </vt:variant>
      <vt:variant>
        <vt:lpstr>خوادم OLE مضمنة</vt:lpstr>
      </vt:variant>
      <vt:variant>
        <vt:i4>1</vt:i4>
      </vt:variant>
      <vt:variant>
        <vt:lpstr>عناوين الشرائح</vt:lpstr>
      </vt:variant>
      <vt:variant>
        <vt:i4>68</vt:i4>
      </vt:variant>
    </vt:vector>
  </HeadingPairs>
  <TitlesOfParts>
    <vt:vector size="71" baseType="lpstr">
      <vt:lpstr>CG slide set Jul 09</vt:lpstr>
      <vt:lpstr>تدفق</vt:lpstr>
      <vt:lpstr>شريحة</vt:lpstr>
      <vt:lpstr>Human Behavior for Clinical Nutrition  Johali 3 CMED 303 the CNHB 2014 Johali CN Based Creative Lecture Note Towards ZD the Islamic HB</vt:lpstr>
      <vt:lpstr>الشريحة 2</vt:lpstr>
      <vt:lpstr>Johali Philosophy and Learning Introductory </vt:lpstr>
      <vt:lpstr>Updated Course Description</vt:lpstr>
      <vt:lpstr>  خطتنا لتعليم وتعلم نافع بأهدافها ومخرجاتها    T &amp; L Objectives \ Outcomes &amp; Plan</vt:lpstr>
      <vt:lpstr>الشريحة 6</vt:lpstr>
      <vt:lpstr>REASONING   WHY  HBCN – CMED303     You have to study How to Organize science and services?  To Be Ready &amp; Welling To Success ?  Think … &amp;  Reflect:   Let us Start with These Learning Videos :  How to Train to Be a Radiographer ?     (Watch Videos …Write Notes; Discuss in Peer Group &amp; Write Three Reasons) </vt:lpstr>
      <vt:lpstr> Why HBCN – CMED 303  ? Be Ready &amp; Welling To Success ? </vt:lpstr>
      <vt:lpstr> </vt:lpstr>
      <vt:lpstr>Lecturer’s Introduction to Human Health Behavior </vt:lpstr>
      <vt:lpstr>الشريحة 11</vt:lpstr>
      <vt:lpstr>الشريحة 12</vt:lpstr>
      <vt:lpstr>Brief Historical Development </vt:lpstr>
      <vt:lpstr>الشريحة 14</vt:lpstr>
      <vt:lpstr>Brief Historical Development</vt:lpstr>
      <vt:lpstr>A Brief Introductory to Psychology\Human Behavior </vt:lpstr>
      <vt:lpstr>Johali  Concise Psycho-Behave Histo-Development  in Table  </vt:lpstr>
      <vt:lpstr>الشريحة 18</vt:lpstr>
      <vt:lpstr>Nature and Scope of Human Behavior</vt:lpstr>
      <vt:lpstr>Psychological (Theories) Approaches    To  Human Behavior </vt:lpstr>
      <vt:lpstr>الشريحة 21</vt:lpstr>
      <vt:lpstr>Biological approach to understanding human behaviour </vt:lpstr>
      <vt:lpstr>Biological approach to understanding human behaviour </vt:lpstr>
      <vt:lpstr>Psychodynamic approach to understanding human behaviour (Freud) </vt:lpstr>
      <vt:lpstr>Psychodynamic approach to understanding human behaviour (Freud) </vt:lpstr>
      <vt:lpstr>Behaviourist approach (perspective) to understanding human behaviour</vt:lpstr>
      <vt:lpstr>Behaviourist approach (perspective) to understanding human behaviour</vt:lpstr>
      <vt:lpstr>Cognitive approach to understanding human behaviour</vt:lpstr>
      <vt:lpstr>Cognitive approach to understanding human behaviour</vt:lpstr>
      <vt:lpstr>Key questions to ask about human behaviour</vt:lpstr>
      <vt:lpstr>HEALTHY LIFE WITH ALLAH ONLY </vt:lpstr>
      <vt:lpstr>Summary of Islamic HB Sciences Deen </vt:lpstr>
      <vt:lpstr>                       Source:    http://www.quranichealing.net/                 </vt:lpstr>
      <vt:lpstr>                       Source:    http://www.quranichealing.net/                 </vt:lpstr>
      <vt:lpstr>                       Source:    http://www.quranichealing.net/                 </vt:lpstr>
      <vt:lpstr>HB Barriers  &amp;  Human Relationship System in Islam  </vt:lpstr>
      <vt:lpstr>الشريحة 37</vt:lpstr>
      <vt:lpstr>DEALING SYSTEM  Cultural-Social  Relation System   the CSRS </vt:lpstr>
      <vt:lpstr>الشريحة 39</vt:lpstr>
      <vt:lpstr>الشريحة 40</vt:lpstr>
      <vt:lpstr>الشريحة 41</vt:lpstr>
      <vt:lpstr>الشريحة 42</vt:lpstr>
      <vt:lpstr>الشريحة 43</vt:lpstr>
      <vt:lpstr> Health Behavior Change   Johali Argument Do You Want To Change Your Behavior ?!!    Motivate ; Promote; Help &amp; Facilitate to Assure Quality Change </vt:lpstr>
      <vt:lpstr>Promoting Behavioral Change </vt:lpstr>
      <vt:lpstr>الشريحة 46</vt:lpstr>
      <vt:lpstr>الشريحة 47</vt:lpstr>
      <vt:lpstr>Stages of Change Model </vt:lpstr>
      <vt:lpstr>الشريحة 49</vt:lpstr>
      <vt:lpstr>AIDS Risk Reduction Model (ARRM)</vt:lpstr>
      <vt:lpstr>الشريحة 51</vt:lpstr>
      <vt:lpstr>Behavior Change -- A Summary of Four Major Theories  By Julie Denison</vt:lpstr>
      <vt:lpstr>HBM  Johali Modified Schematic Diagram (Johali 2003 NURHE) </vt:lpstr>
      <vt:lpstr>Theory of Reasoned Action</vt:lpstr>
      <vt:lpstr>Theory of Reasoned Action</vt:lpstr>
      <vt:lpstr>الشريحة 56</vt:lpstr>
      <vt:lpstr>Compound Behaviours</vt:lpstr>
      <vt:lpstr>  Behavioral Nutrition  Can Friend Advices Cause Eating disorders? </vt:lpstr>
      <vt:lpstr>الشريحة 59</vt:lpstr>
      <vt:lpstr>الشريحة 60</vt:lpstr>
      <vt:lpstr>الشريحة 61</vt:lpstr>
      <vt:lpstr>الشريحة 62</vt:lpstr>
      <vt:lpstr>Can We Modify Kids Behaviors  </vt:lpstr>
      <vt:lpstr>Healthy Behavior </vt:lpstr>
      <vt:lpstr>Promoting Health And Wellbeing . Positive - Negative And Holistic Health</vt:lpstr>
      <vt:lpstr>الشريحة 66</vt:lpstr>
      <vt:lpstr>References</vt:lpstr>
      <vt:lpstr>My Best Wishes to be:   Positive Smart “real Muslim”  CNHB  Eisa  Ali  Johali  the lecturer; Riyadh  28 August 2012 </vt:lpstr>
    </vt:vector>
  </TitlesOfParts>
  <Company>NICE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this template</dc:title>
  <dc:creator>Alaster Rutherford</dc:creator>
  <cp:lastModifiedBy>win7</cp:lastModifiedBy>
  <cp:revision>853</cp:revision>
  <dcterms:created xsi:type="dcterms:W3CDTF">2010-01-20T15:22:47Z</dcterms:created>
  <dcterms:modified xsi:type="dcterms:W3CDTF">2016-08-24T12:04:22Z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0x01010063BE32251A5C8747A3537C2C009815A8</vt:lpwstr>
  </property>
</Properties>
</file>