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Default Extension="pptx" ContentType="application/vnd.openxmlformats-officedocument.presentationml.presentation"/>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4" r:id="rId5"/>
  </p:sldMasterIdLst>
  <p:notesMasterIdLst>
    <p:notesMasterId r:id="rId98"/>
  </p:notesMasterIdLst>
  <p:sldIdLst>
    <p:sldId id="484" r:id="rId6"/>
    <p:sldId id="485" r:id="rId7"/>
    <p:sldId id="486" r:id="rId8"/>
    <p:sldId id="487" r:id="rId9"/>
    <p:sldId id="569" r:id="rId10"/>
    <p:sldId id="488" r:id="rId11"/>
    <p:sldId id="489" r:id="rId12"/>
    <p:sldId id="490" r:id="rId13"/>
    <p:sldId id="491" r:id="rId14"/>
    <p:sldId id="492" r:id="rId15"/>
    <p:sldId id="494" r:id="rId16"/>
    <p:sldId id="495" r:id="rId17"/>
    <p:sldId id="496" r:id="rId18"/>
    <p:sldId id="497" r:id="rId19"/>
    <p:sldId id="498" r:id="rId20"/>
    <p:sldId id="499" r:id="rId21"/>
    <p:sldId id="500" r:id="rId22"/>
    <p:sldId id="501" r:id="rId23"/>
    <p:sldId id="502" r:id="rId24"/>
    <p:sldId id="503" r:id="rId25"/>
    <p:sldId id="504" r:id="rId26"/>
    <p:sldId id="505" r:id="rId27"/>
    <p:sldId id="506" r:id="rId28"/>
    <p:sldId id="507" r:id="rId29"/>
    <p:sldId id="508" r:id="rId30"/>
    <p:sldId id="509" r:id="rId31"/>
    <p:sldId id="510" r:id="rId32"/>
    <p:sldId id="511" r:id="rId33"/>
    <p:sldId id="512" r:id="rId34"/>
    <p:sldId id="513" r:id="rId35"/>
    <p:sldId id="514" r:id="rId36"/>
    <p:sldId id="515" r:id="rId37"/>
    <p:sldId id="516" r:id="rId38"/>
    <p:sldId id="517" r:id="rId39"/>
    <p:sldId id="389" r:id="rId40"/>
    <p:sldId id="518" r:id="rId41"/>
    <p:sldId id="391" r:id="rId42"/>
    <p:sldId id="392" r:id="rId43"/>
    <p:sldId id="519" r:id="rId44"/>
    <p:sldId id="521" r:id="rId45"/>
    <p:sldId id="520" r:id="rId46"/>
    <p:sldId id="524" r:id="rId47"/>
    <p:sldId id="522" r:id="rId48"/>
    <p:sldId id="567" r:id="rId49"/>
    <p:sldId id="304" r:id="rId50"/>
    <p:sldId id="283" r:id="rId51"/>
    <p:sldId id="266" r:id="rId52"/>
    <p:sldId id="267" r:id="rId53"/>
    <p:sldId id="321" r:id="rId54"/>
    <p:sldId id="437" r:id="rId55"/>
    <p:sldId id="347" r:id="rId56"/>
    <p:sldId id="529" r:id="rId57"/>
    <p:sldId id="541" r:id="rId58"/>
    <p:sldId id="543" r:id="rId59"/>
    <p:sldId id="544" r:id="rId60"/>
    <p:sldId id="545" r:id="rId61"/>
    <p:sldId id="546" r:id="rId62"/>
    <p:sldId id="547" r:id="rId63"/>
    <p:sldId id="548" r:id="rId64"/>
    <p:sldId id="549" r:id="rId65"/>
    <p:sldId id="531" r:id="rId66"/>
    <p:sldId id="551" r:id="rId67"/>
    <p:sldId id="552" r:id="rId68"/>
    <p:sldId id="553" r:id="rId69"/>
    <p:sldId id="554" r:id="rId70"/>
    <p:sldId id="555" r:id="rId71"/>
    <p:sldId id="556" r:id="rId72"/>
    <p:sldId id="557" r:id="rId73"/>
    <p:sldId id="558" r:id="rId74"/>
    <p:sldId id="559" r:id="rId75"/>
    <p:sldId id="560" r:id="rId76"/>
    <p:sldId id="561" r:id="rId77"/>
    <p:sldId id="566" r:id="rId78"/>
    <p:sldId id="570" r:id="rId79"/>
    <p:sldId id="562" r:id="rId80"/>
    <p:sldId id="563" r:id="rId81"/>
    <p:sldId id="564" r:id="rId82"/>
    <p:sldId id="565" r:id="rId83"/>
    <p:sldId id="356" r:id="rId84"/>
    <p:sldId id="528" r:id="rId85"/>
    <p:sldId id="447" r:id="rId86"/>
    <p:sldId id="471" r:id="rId87"/>
    <p:sldId id="472" r:id="rId88"/>
    <p:sldId id="473" r:id="rId89"/>
    <p:sldId id="474" r:id="rId90"/>
    <p:sldId id="475" r:id="rId91"/>
    <p:sldId id="476" r:id="rId92"/>
    <p:sldId id="526" r:id="rId93"/>
    <p:sldId id="527" r:id="rId94"/>
    <p:sldId id="525" r:id="rId95"/>
    <p:sldId id="477" r:id="rId96"/>
    <p:sldId id="325" r:id="rId97"/>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2605"/>
  </p:clrMru>
</p:presentationPr>
</file>

<file path=ppt/tableStyles.xml><?xml version="1.0" encoding="utf-8"?>
<a:tblStyleLst xmlns:a="http://schemas.openxmlformats.org/drawingml/2006/main" def="{5C22544A-7EE6-4342-B048-85BDC9FD1C3A}">
  <a:tblStyle styleId="{08FB837D-C827-4EFA-A057-4D05807E0F7C}" styleName="نمط ذو سمات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201" autoAdjust="0"/>
    <p:restoredTop sz="88692" autoAdjust="0"/>
  </p:normalViewPr>
  <p:slideViewPr>
    <p:cSldViewPr>
      <p:cViewPr>
        <p:scale>
          <a:sx n="60" d="100"/>
          <a:sy n="60" d="100"/>
        </p:scale>
        <p:origin x="-1344" y="-180"/>
      </p:cViewPr>
      <p:guideLst>
        <p:guide orient="horz" pos="2160"/>
        <p:guide pos="2880"/>
      </p:guideLst>
    </p:cSldViewPr>
  </p:slideViewPr>
  <p:outlineViewPr>
    <p:cViewPr>
      <p:scale>
        <a:sx n="33" d="100"/>
        <a:sy n="33" d="100"/>
      </p:scale>
      <p:origin x="12" y="4812"/>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slide" Target="slides/slide9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 Id="rId4"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 Id="rId5" Type="http://schemas.openxmlformats.org/officeDocument/2006/relationships/image" Target="../media/image68.emf"/><Relationship Id="rId4" Type="http://schemas.openxmlformats.org/officeDocument/2006/relationships/image" Target="../media/image6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image" Target="../media/image81.emf"/><Relationship Id="rId4" Type="http://schemas.openxmlformats.org/officeDocument/2006/relationships/image" Target="../media/image84.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image" Target="../media/image94.emf"/><Relationship Id="rId1" Type="http://schemas.openxmlformats.org/officeDocument/2006/relationships/image" Target="../media/image93.emf"/><Relationship Id="rId4" Type="http://schemas.openxmlformats.org/officeDocument/2006/relationships/image" Target="../media/image9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099"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962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noProof="0" smtClean="0"/>
              <a:t>انقر لتحرير أنماط النص الرئيسي</a:t>
            </a:r>
            <a:endParaRPr lang="en-US" noProof="0" smtClean="0"/>
          </a:p>
          <a:p>
            <a:pPr lvl="1"/>
            <a:r>
              <a:rPr lang="ar-SA" noProof="0" smtClean="0"/>
              <a:t>المستوى الثاني</a:t>
            </a:r>
            <a:endParaRPr lang="en-US" noProof="0" smtClean="0"/>
          </a:p>
          <a:p>
            <a:pPr lvl="2"/>
            <a:r>
              <a:rPr lang="ar-SA" noProof="0" smtClean="0"/>
              <a:t>المستوى الثالث</a:t>
            </a:r>
            <a:endParaRPr lang="en-US" noProof="0" smtClean="0"/>
          </a:p>
          <a:p>
            <a:pPr lvl="3"/>
            <a:r>
              <a:rPr lang="ar-SA" noProof="0" smtClean="0"/>
              <a:t>المستوى الرابع</a:t>
            </a:r>
            <a:endParaRPr lang="en-US" noProof="0" smtClean="0"/>
          </a:p>
          <a:p>
            <a:pPr lvl="4"/>
            <a:r>
              <a:rPr lang="ar-SA" noProof="0" smtClean="0"/>
              <a:t>المستوى الخامس</a:t>
            </a:r>
            <a:endParaRPr lang="en-US" noProof="0" smtClean="0"/>
          </a:p>
        </p:txBody>
      </p:sp>
      <p:sp>
        <p:nvSpPr>
          <p:cNvPr id="4102"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103"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fld id="{1B1B049D-515D-4B6D-A836-3C2EEB3C3251}"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ctb.ku.edu/en/tablecontents/chapter_1002.aspx"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youtube.com/watch?v=E-5sWfqa6wM&amp;feature=relate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1B911B6-1FD9-4A48-8A53-70E936449644}" type="slidenum">
              <a:rPr lang="ar-SA" smtClean="0"/>
              <a:pPr/>
              <a:t>1</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First Three</a:t>
            </a:r>
            <a:r>
              <a:rPr lang="en-US" baseline="0" dirty="0" smtClean="0"/>
              <a:t> Attracting You “Like – reflect your dream to health” </a:t>
            </a:r>
            <a:endParaRPr lang="ar-SA" dirty="0"/>
          </a:p>
        </p:txBody>
      </p:sp>
      <p:sp>
        <p:nvSpPr>
          <p:cNvPr id="4" name="عنصر نائب لرقم الشريحة 3"/>
          <p:cNvSpPr>
            <a:spLocks noGrp="1"/>
          </p:cNvSpPr>
          <p:nvPr>
            <p:ph type="sldNum" sz="quarter" idx="10"/>
          </p:nvPr>
        </p:nvSpPr>
        <p:spPr/>
        <p:txBody>
          <a:bodyPr/>
          <a:lstStyle/>
          <a:p>
            <a:pPr>
              <a:defRPr/>
            </a:pPr>
            <a:fld id="{1B1B049D-515D-4B6D-A836-3C2EEB3C3251}" type="slidenum">
              <a:rPr lang="ar-SA" smtClean="0"/>
              <a:pPr>
                <a:defRPr/>
              </a:pPr>
              <a:t>22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عنصر نائب لصورة الشريحة 1"/>
          <p:cNvSpPr>
            <a:spLocks noGrp="1" noRot="1" noChangeAspect="1" noTextEdit="1"/>
          </p:cNvSpPr>
          <p:nvPr>
            <p:ph type="sldImg"/>
          </p:nvPr>
        </p:nvSpPr>
        <p:spPr>
          <a:ln/>
        </p:spPr>
      </p:sp>
      <p:sp>
        <p:nvSpPr>
          <p:cNvPr id="105475" name="عنصر نائب للملاحظات 2"/>
          <p:cNvSpPr>
            <a:spLocks noGrp="1"/>
          </p:cNvSpPr>
          <p:nvPr>
            <p:ph type="body" idx="1"/>
          </p:nvPr>
        </p:nvSpPr>
        <p:spPr>
          <a:noFill/>
          <a:ln/>
        </p:spPr>
        <p:txBody>
          <a:bodyPr/>
          <a:lstStyle/>
          <a:p>
            <a:endParaRPr lang="ar-SA" smtClean="0"/>
          </a:p>
        </p:txBody>
      </p:sp>
      <p:sp>
        <p:nvSpPr>
          <p:cNvPr id="105476" name="عنصر نائب لرقم الشريحة 3"/>
          <p:cNvSpPr>
            <a:spLocks noGrp="1"/>
          </p:cNvSpPr>
          <p:nvPr>
            <p:ph type="sldNum" sz="quarter" idx="5"/>
          </p:nvPr>
        </p:nvSpPr>
        <p:spPr>
          <a:noFill/>
        </p:spPr>
        <p:txBody>
          <a:bodyPr/>
          <a:lstStyle/>
          <a:p>
            <a:fld id="{3958EA9B-B6FD-4E73-86E5-F48467F2D2EE}" type="slidenum">
              <a:rPr lang="ar-SA" smtClean="0"/>
              <a:pPr/>
              <a:t>32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عنصر نائب لصورة الشريحة 1"/>
          <p:cNvSpPr>
            <a:spLocks noGrp="1" noRot="1" noChangeAspect="1" noTextEdit="1"/>
          </p:cNvSpPr>
          <p:nvPr>
            <p:ph type="sldImg"/>
          </p:nvPr>
        </p:nvSpPr>
        <p:spPr>
          <a:ln/>
        </p:spPr>
      </p:sp>
      <p:sp>
        <p:nvSpPr>
          <p:cNvPr id="106499" name="عنصر نائب للملاحظات 2"/>
          <p:cNvSpPr>
            <a:spLocks noGrp="1"/>
          </p:cNvSpPr>
          <p:nvPr>
            <p:ph type="body" idx="1"/>
          </p:nvPr>
        </p:nvSpPr>
        <p:spPr>
          <a:noFill/>
          <a:ln/>
        </p:spPr>
        <p:txBody>
          <a:bodyPr/>
          <a:lstStyle/>
          <a:p>
            <a:endParaRPr lang="ar-SA" smtClean="0"/>
          </a:p>
        </p:txBody>
      </p:sp>
      <p:sp>
        <p:nvSpPr>
          <p:cNvPr id="106500" name="عنصر نائب لرقم الشريحة 3"/>
          <p:cNvSpPr>
            <a:spLocks noGrp="1"/>
          </p:cNvSpPr>
          <p:nvPr>
            <p:ph type="sldNum" sz="quarter" idx="5"/>
          </p:nvPr>
        </p:nvSpPr>
        <p:spPr>
          <a:noFill/>
        </p:spPr>
        <p:txBody>
          <a:bodyPr/>
          <a:lstStyle/>
          <a:p>
            <a:fld id="{86B1D126-1C1D-4862-B302-A58E8349A559}" type="slidenum">
              <a:rPr lang="ar-SA" smtClean="0"/>
              <a:pPr/>
              <a:t>37</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عنصر نائب لصورة الشريحة 1"/>
          <p:cNvSpPr>
            <a:spLocks noGrp="1" noRot="1" noChangeAspect="1" noTextEdit="1"/>
          </p:cNvSpPr>
          <p:nvPr>
            <p:ph type="sldImg"/>
          </p:nvPr>
        </p:nvSpPr>
        <p:spPr>
          <a:ln/>
        </p:spPr>
      </p:sp>
      <p:sp>
        <p:nvSpPr>
          <p:cNvPr id="107523" name="عنصر نائب للملاحظات 2"/>
          <p:cNvSpPr>
            <a:spLocks noGrp="1"/>
          </p:cNvSpPr>
          <p:nvPr>
            <p:ph type="body" idx="1"/>
          </p:nvPr>
        </p:nvSpPr>
        <p:spPr>
          <a:noFill/>
          <a:ln/>
        </p:spPr>
        <p:txBody>
          <a:bodyPr/>
          <a:lstStyle/>
          <a:p>
            <a:pPr algn="l" rtl="0"/>
            <a:r>
              <a:rPr lang="en-US" b="1" smtClean="0"/>
              <a:t>Draw a Self Cycled RHSSO Structure\Concept Mapping Show place of Radiography Board; Director; Deputy\Assistant Administrator and all Radiography Human Resources. </a:t>
            </a:r>
            <a:endParaRPr lang="ar-SA" smtClean="0"/>
          </a:p>
        </p:txBody>
      </p:sp>
      <p:sp>
        <p:nvSpPr>
          <p:cNvPr id="107524" name="عنصر نائب لرقم الشريحة 3"/>
          <p:cNvSpPr>
            <a:spLocks noGrp="1"/>
          </p:cNvSpPr>
          <p:nvPr>
            <p:ph type="sldNum" sz="quarter" idx="5"/>
          </p:nvPr>
        </p:nvSpPr>
        <p:spPr>
          <a:noFill/>
        </p:spPr>
        <p:txBody>
          <a:bodyPr/>
          <a:lstStyle/>
          <a:p>
            <a:fld id="{A26CC8D8-A695-471F-8E5C-5A73D4BA5A59}" type="slidenum">
              <a:rPr lang="ar-SA" smtClean="0"/>
              <a:pPr/>
              <a:t>38</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D64322F2-9545-4F87-96D5-CDFD7FFB9817}" type="slidenum">
              <a:rPr lang="en-US" smtClean="0"/>
              <a:pPr/>
              <a:t>39</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r>
              <a:rPr lang="en-US" smtClean="0"/>
              <a:t>This is a simplistic organizational structure of a hospital.  It allows the student to see the structure in a less abstract fashion.  Explain that the line between Diagnostic and Therapeutic services is sometimes blurred due to new technological advances.  (Example is interventional radiology.)  </a:t>
            </a:r>
            <a:r>
              <a:rPr lang="en-US" i="1" smtClean="0"/>
              <a:t>Provide additional information on the role of physicians in acute care facilities.</a:t>
            </a:r>
            <a:r>
              <a:rPr lang="en-US" smtClean="0"/>
              <a:t>  Point out that “Support Services” is at the bottom of the pyramid and thus supports the entire structure.  Have the students note that the pyramid forms a hierarchy (in terms of levels of services).   Food for thought might be:  “</a:t>
            </a:r>
            <a:r>
              <a:rPr lang="en-US" i="1" smtClean="0"/>
              <a:t>Do you believe that these service levels could represent monetary compensation and occupational status?”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عنصر نائب لصورة الشريحة 1"/>
          <p:cNvSpPr>
            <a:spLocks noGrp="1" noRot="1" noChangeAspect="1" noTextEdit="1"/>
          </p:cNvSpPr>
          <p:nvPr>
            <p:ph type="sldImg"/>
          </p:nvPr>
        </p:nvSpPr>
        <p:spPr>
          <a:ln/>
        </p:spPr>
      </p:sp>
      <p:sp>
        <p:nvSpPr>
          <p:cNvPr id="109571" name="عنصر نائب للملاحظات 2"/>
          <p:cNvSpPr>
            <a:spLocks noGrp="1"/>
          </p:cNvSpPr>
          <p:nvPr>
            <p:ph type="body" idx="1"/>
          </p:nvPr>
        </p:nvSpPr>
        <p:spPr>
          <a:noFill/>
          <a:ln/>
        </p:spPr>
        <p:txBody>
          <a:bodyPr/>
          <a:lstStyle/>
          <a:p>
            <a:endParaRPr lang="ar-SA" smtClean="0"/>
          </a:p>
        </p:txBody>
      </p:sp>
      <p:sp>
        <p:nvSpPr>
          <p:cNvPr id="109572" name="عنصر نائب لرقم الشريحة 3"/>
          <p:cNvSpPr>
            <a:spLocks noGrp="1"/>
          </p:cNvSpPr>
          <p:nvPr>
            <p:ph type="sldNum" sz="quarter" idx="5"/>
          </p:nvPr>
        </p:nvSpPr>
        <p:spPr>
          <a:noFill/>
        </p:spPr>
        <p:txBody>
          <a:bodyPr/>
          <a:lstStyle/>
          <a:p>
            <a:fld id="{4CF9A1FA-147C-4F0F-BB5A-FB818332D012}" type="slidenum">
              <a:rPr lang="ar-SA" smtClean="0"/>
              <a:pPr/>
              <a:t>41</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endParaRPr lang="ar-SA" smtClean="0"/>
          </a:p>
        </p:txBody>
      </p:sp>
      <p:sp>
        <p:nvSpPr>
          <p:cNvPr id="110596" name="Slide Number Placeholder 3"/>
          <p:cNvSpPr>
            <a:spLocks noGrp="1"/>
          </p:cNvSpPr>
          <p:nvPr>
            <p:ph type="sldNum" sz="quarter" idx="5"/>
          </p:nvPr>
        </p:nvSpPr>
        <p:spPr>
          <a:noFill/>
        </p:spPr>
        <p:txBody>
          <a:bodyPr/>
          <a:lstStyle/>
          <a:p>
            <a:fld id="{655430EC-72B3-4DFA-A080-27B5936E2734}" type="slidenum">
              <a:rPr lang="ar-SA" smtClean="0"/>
              <a:pPr/>
              <a:t>53</a:t>
            </a:fld>
            <a:endParaRPr lang="ar-SA"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39952BC7-80EA-4A21-9317-1C62FFDEF304}" type="slidenum">
              <a:rPr lang="ar-SA" smtClean="0"/>
              <a:pPr/>
              <a:t>57</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ar-SA"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5C39C9FE-06AD-448C-B3E2-390C66C9FF79}" type="slidenum">
              <a:rPr lang="ar-SA" smtClean="0"/>
              <a:pPr/>
              <a:t>63</a:t>
            </a:fld>
            <a:endParaRPr lang="en-US" smtClean="0"/>
          </a:p>
        </p:txBody>
      </p:sp>
      <p:sp>
        <p:nvSpPr>
          <p:cNvPr id="112643" name="Rectangle 2"/>
          <p:cNvSpPr>
            <a:spLocks noGrp="1" noRot="1" noChangeAspect="1" noChangeArrowheads="1" noTextEdit="1"/>
          </p:cNvSpPr>
          <p:nvPr>
            <p:ph type="sldImg"/>
          </p:nvPr>
        </p:nvSpPr>
        <p:spPr>
          <a:xfrm>
            <a:off x="1152525" y="692150"/>
            <a:ext cx="4554538" cy="3416300"/>
          </a:xfrm>
          <a:solidFill>
            <a:srgbClr val="FFFFFF"/>
          </a:solidFill>
          <a:ln/>
        </p:spPr>
      </p:sp>
      <p:sp>
        <p:nvSpPr>
          <p:cNvPr id="112644"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marL="228600" indent="-228600">
              <a:buFont typeface="Monotype Sorts"/>
              <a:buChar char="*"/>
            </a:pPr>
            <a:r>
              <a:rPr lang="en-US" smtClean="0"/>
              <a:t>organizations should be aware that there are many different aspects to quality; CCHSA has selected these 8 dimensions as being important </a:t>
            </a:r>
          </a:p>
          <a:p>
            <a:pPr marL="228600" indent="-228600">
              <a:buFont typeface="Monotype Sorts"/>
              <a:buChar char="*"/>
            </a:pPr>
            <a:r>
              <a:rPr lang="en-US" smtClean="0"/>
              <a:t>when trying to evaluate quality there are a number of different factors to look at or think about</a:t>
            </a:r>
          </a:p>
          <a:p>
            <a:pPr marL="228600" indent="-228600">
              <a:buFont typeface="Monotype Sorts"/>
              <a:buChar char="*"/>
            </a:pPr>
            <a:r>
              <a:rPr lang="en-US" b="1" smtClean="0"/>
              <a:t>competence</a:t>
            </a:r>
            <a:r>
              <a:rPr lang="en-US" smtClean="0"/>
              <a:t> – providers have the necessary skills and knowledge</a:t>
            </a:r>
          </a:p>
          <a:p>
            <a:pPr marL="228600" indent="-228600">
              <a:buFont typeface="Monotype Sorts"/>
              <a:buChar char="*"/>
            </a:pPr>
            <a:r>
              <a:rPr lang="en-US" b="1" smtClean="0"/>
              <a:t>acceptability</a:t>
            </a:r>
            <a:r>
              <a:rPr lang="en-US" smtClean="0"/>
              <a:t> – meeting clients expectations</a:t>
            </a:r>
          </a:p>
          <a:p>
            <a:pPr marL="228600" indent="-228600">
              <a:buFont typeface="Monotype Sorts"/>
              <a:buChar char="*"/>
            </a:pPr>
            <a:r>
              <a:rPr lang="en-US" b="1" smtClean="0"/>
              <a:t>effectiveness</a:t>
            </a:r>
            <a:r>
              <a:rPr lang="en-US" smtClean="0"/>
              <a:t> – extent to which intervention achieves desired outcome</a:t>
            </a:r>
          </a:p>
          <a:p>
            <a:pPr marL="228600" indent="-228600">
              <a:buFont typeface="Monotype Sorts"/>
              <a:buChar char="*"/>
            </a:pPr>
            <a:r>
              <a:rPr lang="en-US" b="1" smtClean="0"/>
              <a:t>appropriateness</a:t>
            </a:r>
            <a:r>
              <a:rPr lang="en-US" smtClean="0"/>
              <a:t> – relevant to client and based on established standards</a:t>
            </a:r>
          </a:p>
          <a:p>
            <a:pPr marL="228600" indent="-228600">
              <a:buFont typeface="Monotype Sorts"/>
              <a:buChar char="*"/>
            </a:pPr>
            <a:r>
              <a:rPr lang="en-US" b="1" smtClean="0"/>
              <a:t>efficiency</a:t>
            </a:r>
            <a:r>
              <a:rPr lang="en-US" smtClean="0"/>
              <a:t> – cost-effective use of resources</a:t>
            </a:r>
          </a:p>
          <a:p>
            <a:pPr marL="228600" indent="-228600">
              <a:buFont typeface="Monotype Sorts"/>
              <a:buChar char="*"/>
            </a:pPr>
            <a:r>
              <a:rPr lang="en-US" b="1" smtClean="0"/>
              <a:t>accessibility</a:t>
            </a:r>
            <a:r>
              <a:rPr lang="en-US" smtClean="0"/>
              <a:t> – service provided at right time, place etc.</a:t>
            </a:r>
          </a:p>
          <a:p>
            <a:pPr marL="228600" indent="-228600">
              <a:buFont typeface="Monotype Sorts"/>
              <a:buChar char="*"/>
            </a:pPr>
            <a:r>
              <a:rPr lang="en-US" b="1" smtClean="0"/>
              <a:t>continuity</a:t>
            </a:r>
            <a:r>
              <a:rPr lang="en-US" smtClean="0"/>
              <a:t> – uninterrupted coordinated services</a:t>
            </a:r>
          </a:p>
          <a:p>
            <a:pPr marL="228600" indent="-228600">
              <a:buFont typeface="Monotype Sorts"/>
              <a:buChar char="*"/>
            </a:pPr>
            <a:r>
              <a:rPr lang="en-US" b="1" smtClean="0"/>
              <a:t>safety</a:t>
            </a:r>
            <a:r>
              <a:rPr lang="en-US" smtClean="0"/>
              <a:t> – risks are avoided or minimized</a:t>
            </a:r>
          </a:p>
          <a:p>
            <a:pPr marL="228600" indent="-228600"/>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A8156D66-0E69-47EC-8612-7E8E987A9AED}" type="slidenum">
              <a:rPr lang="ar-SA" smtClean="0"/>
              <a:pPr/>
              <a:t>64</a:t>
            </a:fld>
            <a:endParaRPr lang="en-US" smtClean="0"/>
          </a:p>
        </p:txBody>
      </p:sp>
      <p:sp>
        <p:nvSpPr>
          <p:cNvPr id="113667" name="Rectangle 2"/>
          <p:cNvSpPr>
            <a:spLocks noGrp="1" noRot="1" noChangeAspect="1" noChangeArrowheads="1" noTextEdit="1"/>
          </p:cNvSpPr>
          <p:nvPr>
            <p:ph type="sldImg"/>
          </p:nvPr>
        </p:nvSpPr>
        <p:spPr>
          <a:xfrm>
            <a:off x="1152525" y="692150"/>
            <a:ext cx="4554538" cy="3416300"/>
          </a:xfrm>
          <a:solidFill>
            <a:srgbClr val="FFFFFF"/>
          </a:solidFill>
          <a:ln/>
        </p:spPr>
      </p:sp>
      <p:sp>
        <p:nvSpPr>
          <p:cNvPr id="11366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marL="228600" indent="-228600">
              <a:buFont typeface="Monotype Sorts"/>
              <a:buChar char="*"/>
            </a:pPr>
            <a:r>
              <a:rPr lang="en-US" smtClean="0"/>
              <a:t>Council doesn't mandate a specific set of tools or theories, but incorporates the principles of CQI. Since the the most Whole program is designed around the CQI philosophy</a:t>
            </a:r>
          </a:p>
          <a:p>
            <a:pPr marL="228600" indent="-228600">
              <a:buFont typeface="Monotype Sorts"/>
              <a:buChar char="*"/>
            </a:pPr>
            <a:r>
              <a:rPr lang="en-US" smtClean="0"/>
              <a:t>the five pillars represent the fundamental principles of quality improvement which are common to any QI program; they are incorporated into all aspects of the accreditation program</a:t>
            </a:r>
          </a:p>
          <a:p>
            <a:pPr marL="228600" indent="-228600">
              <a:buFont typeface="Monotype Sorts"/>
              <a:buChar char="*"/>
            </a:pPr>
            <a:r>
              <a:rPr lang="en-US" smtClean="0"/>
              <a:t>leadership is required to facilitate the process both from above and within the teams</a:t>
            </a:r>
          </a:p>
          <a:p>
            <a:pPr marL="228600" indent="-228600">
              <a:buFont typeface="Monotype Sorts"/>
              <a:buChar char="*"/>
            </a:pPr>
            <a:r>
              <a:rPr lang="en-US" smtClean="0"/>
              <a:t>there needs to be an organizational commitment to QI and the desire to always improve</a:t>
            </a:r>
          </a:p>
          <a:p>
            <a:pPr marL="228600" indent="-228600"/>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ar-SA" smtClean="0"/>
          </a:p>
        </p:txBody>
      </p:sp>
      <p:sp>
        <p:nvSpPr>
          <p:cNvPr id="98308" name="Slide Number Placeholder 3"/>
          <p:cNvSpPr>
            <a:spLocks noGrp="1"/>
          </p:cNvSpPr>
          <p:nvPr>
            <p:ph type="sldNum" sz="quarter" idx="5"/>
          </p:nvPr>
        </p:nvSpPr>
        <p:spPr>
          <a:noFill/>
        </p:spPr>
        <p:txBody>
          <a:bodyPr/>
          <a:lstStyle/>
          <a:p>
            <a:fld id="{90B9693D-B6B5-4485-B426-29D673CC8AD6}" type="slidenum">
              <a:rPr lang="ar-SA" smtClean="0"/>
              <a:pPr/>
              <a:t>7</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A8A4E04D-CDA8-4CC9-8015-8F37E5B43FEF}" type="slidenum">
              <a:rPr lang="en-US" smtClean="0"/>
              <a:pPr/>
              <a:t>80</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a:lnSpc>
                <a:spcPct val="90000"/>
              </a:lnSpc>
            </a:pPr>
            <a:r>
              <a:rPr lang="en-US" sz="1000" smtClean="0"/>
              <a:t>This presentation was developed to provide students in industrial technology programs, such as welding, an introduction to radiography.  The material by itself is not intended to train individuals to perform NDT functions but rather to acquaint individuals with the NDT equipment and methods that they are likely to encounter in industry.  More information has been included than might necessarily be required for a general introduction to the subject as some instructors have requested at least 60 minutes of material.  Instructors can modify the presentation to meet their needs by simply hiding slides in the “slide sorter” view of PowerPoint.”     </a:t>
            </a:r>
          </a:p>
          <a:p>
            <a:pPr>
              <a:lnSpc>
                <a:spcPct val="90000"/>
              </a:lnSpc>
            </a:pPr>
            <a:endParaRPr lang="en-US" sz="1000" smtClean="0"/>
          </a:p>
          <a:p>
            <a:pPr>
              <a:lnSpc>
                <a:spcPct val="90000"/>
              </a:lnSpc>
            </a:pPr>
            <a:r>
              <a:rPr lang="en-US" sz="1000" smtClean="0"/>
              <a:t>This presentation is one of eight developed by the Collaboration for NDT Education.  The topics covered by the other presentations are: </a:t>
            </a:r>
          </a:p>
          <a:p>
            <a:pPr>
              <a:lnSpc>
                <a:spcPct val="90000"/>
              </a:lnSpc>
            </a:pPr>
            <a:r>
              <a:rPr lang="en-US" sz="1000" smtClean="0"/>
              <a:t>Introduction to Nondestructive Testing</a:t>
            </a:r>
          </a:p>
          <a:p>
            <a:pPr>
              <a:lnSpc>
                <a:spcPct val="90000"/>
              </a:lnSpc>
            </a:pPr>
            <a:r>
              <a:rPr lang="en-US" sz="1000" smtClean="0"/>
              <a:t>Visual Inspection</a:t>
            </a:r>
          </a:p>
          <a:p>
            <a:pPr>
              <a:lnSpc>
                <a:spcPct val="90000"/>
              </a:lnSpc>
            </a:pPr>
            <a:r>
              <a:rPr lang="en-US" sz="1000" smtClean="0"/>
              <a:t>Penetrant Testing</a:t>
            </a:r>
          </a:p>
          <a:p>
            <a:pPr>
              <a:lnSpc>
                <a:spcPct val="90000"/>
              </a:lnSpc>
            </a:pPr>
            <a:r>
              <a:rPr lang="en-US" sz="1000" smtClean="0"/>
              <a:t>Magnetic Particle Testing</a:t>
            </a:r>
          </a:p>
          <a:p>
            <a:pPr>
              <a:lnSpc>
                <a:spcPct val="90000"/>
              </a:lnSpc>
            </a:pPr>
            <a:r>
              <a:rPr lang="en-US" sz="1000" smtClean="0"/>
              <a:t>Ultrasonic Testing</a:t>
            </a:r>
          </a:p>
          <a:p>
            <a:pPr>
              <a:lnSpc>
                <a:spcPct val="90000"/>
              </a:lnSpc>
            </a:pPr>
            <a:r>
              <a:rPr lang="en-US" sz="1000" smtClean="0"/>
              <a:t>Eddy Current Testing</a:t>
            </a:r>
          </a:p>
          <a:p>
            <a:pPr>
              <a:lnSpc>
                <a:spcPct val="90000"/>
              </a:lnSpc>
            </a:pPr>
            <a:r>
              <a:rPr lang="en-US" sz="1000" smtClean="0"/>
              <a:t>Welder Certification</a:t>
            </a:r>
          </a:p>
          <a:p>
            <a:pPr>
              <a:lnSpc>
                <a:spcPct val="90000"/>
              </a:lnSpc>
            </a:pPr>
            <a:endParaRPr lang="en-US" sz="1000" smtClean="0"/>
          </a:p>
          <a:p>
            <a:pPr>
              <a:lnSpc>
                <a:spcPct val="90000"/>
              </a:lnSpc>
            </a:pPr>
            <a:r>
              <a:rPr lang="en-US" sz="1000" smtClean="0"/>
              <a:t>All rights are reserved by the authors and the presentation cannot be copied or distributed except by the Collaboration for NDT Education. </a:t>
            </a:r>
          </a:p>
          <a:p>
            <a:pPr>
              <a:lnSpc>
                <a:spcPct val="90000"/>
              </a:lnSpc>
            </a:pPr>
            <a:endParaRPr lang="en-US" sz="1000" smtClean="0"/>
          </a:p>
          <a:p>
            <a:pPr>
              <a:lnSpc>
                <a:spcPct val="90000"/>
              </a:lnSpc>
            </a:pPr>
            <a:r>
              <a:rPr lang="en-US" sz="1000" smtClean="0"/>
              <a:t>A free copy of the presentations can be requested by contacting the Collaboration at NDT-ed@cnde.iastate.edu.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40000" lnSpcReduction="20000"/>
          </a:bodyPr>
          <a:lstStyle/>
          <a:p>
            <a:pPr algn="just" rtl="0">
              <a:defRPr/>
            </a:pPr>
            <a:r>
              <a:rPr lang="en-US" b="1" dirty="0" smtClean="0"/>
              <a:t>http://ctb.ku.edu/en/tablecontents/sub_section_main_1877.aspx </a:t>
            </a:r>
          </a:p>
          <a:p>
            <a:pPr algn="just" rtl="0">
              <a:defRPr/>
            </a:pPr>
            <a:endParaRPr lang="en-US" b="1" dirty="0" smtClean="0"/>
          </a:p>
          <a:p>
            <a:pPr algn="just" rtl="0">
              <a:defRPr/>
            </a:pPr>
            <a:endParaRPr lang="en-US" dirty="0" smtClean="0">
              <a:hlinkClick r:id="rId3"/>
            </a:endParaRPr>
          </a:p>
          <a:p>
            <a:pPr algn="just" rtl="0">
              <a:defRPr/>
            </a:pPr>
            <a:r>
              <a:rPr lang="en-US" dirty="0" smtClean="0">
                <a:hlinkClick r:id="rId3"/>
              </a:rPr>
              <a:t>Promoting Community Health ... &gt;</a:t>
            </a:r>
            <a:endParaRPr lang="en-US" b="1" dirty="0" smtClean="0"/>
          </a:p>
          <a:p>
            <a:pPr algn="just" rtl="0">
              <a:defRPr/>
            </a:pPr>
            <a:r>
              <a:rPr lang="en-US" b="1" dirty="0" smtClean="0"/>
              <a:t>Developing a Logical Model or Theory of Change to Promoting Community Health</a:t>
            </a:r>
          </a:p>
          <a:p>
            <a:pPr algn="just" rtl="0">
              <a:defRPr/>
            </a:pPr>
            <a:endParaRPr lang="en-US" b="1" dirty="0" smtClean="0"/>
          </a:p>
          <a:p>
            <a:pPr algn="just" rtl="0">
              <a:defRPr/>
            </a:pPr>
            <a:r>
              <a:rPr lang="en-US" dirty="0" smtClean="0"/>
              <a:t>A logic model presents a picture of how your effort or initiative is supposed to work. It explains why your strategy is a good solution to the problem at hand. Effective logic models make an explicit, often visual, statement of the activities that will bring about change and the results you expect to see for the community and its people. A logic model keeps participants in the effort moving in the same direction by providing a common language and point of reference. </a:t>
            </a:r>
            <a:endParaRPr lang="en-US" b="1" dirty="0" smtClean="0"/>
          </a:p>
          <a:p>
            <a:pPr algn="just" rtl="0">
              <a:defRPr/>
            </a:pPr>
            <a:r>
              <a:rPr lang="en-US" b="1" dirty="0" smtClean="0"/>
              <a:t>What is a logic model?</a:t>
            </a:r>
          </a:p>
          <a:p>
            <a:pPr algn="just" rtl="0">
              <a:defRPr/>
            </a:pPr>
            <a:r>
              <a:rPr lang="en-US" dirty="0" smtClean="0"/>
              <a:t>A logic model presents a picture of how your effort or initiative is supposed to work. It explains why your strategy is a good solution to the problem at hand. Effective logic models make an explicit, often visual, statement of the activities that will bring about change and the results you expect to see for the community and its people. A logic model keeps participants in the effort moving in the same direction by providing a common language and point of reference. </a:t>
            </a:r>
          </a:p>
          <a:p>
            <a:pPr algn="just" rtl="0">
              <a:defRPr/>
            </a:pPr>
            <a:r>
              <a:rPr lang="en-US" dirty="0" smtClean="0"/>
              <a:t>More than an observer's tool, logic models become part of the work itself. They energize and rally support for an initiative by declaring precisely what you're trying to accomplish and how. </a:t>
            </a:r>
          </a:p>
          <a:p>
            <a:pPr algn="just" rtl="0">
              <a:defRPr/>
            </a:pPr>
            <a:r>
              <a:rPr lang="en-US" dirty="0" smtClean="0"/>
              <a:t>In this section, the term logic model is used as a generic label for the many ways of displaying how change unfolds. Some other names include:</a:t>
            </a:r>
          </a:p>
          <a:p>
            <a:pPr algn="just" rtl="0">
              <a:defRPr/>
            </a:pPr>
            <a:r>
              <a:rPr lang="en-US" dirty="0" smtClean="0"/>
              <a:t>road map, conceptual map, or pathways map </a:t>
            </a:r>
          </a:p>
          <a:p>
            <a:pPr algn="just" rtl="0">
              <a:defRPr/>
            </a:pPr>
            <a:r>
              <a:rPr lang="en-US" dirty="0" smtClean="0"/>
              <a:t>mental model </a:t>
            </a:r>
          </a:p>
          <a:p>
            <a:pPr algn="just" rtl="0">
              <a:defRPr/>
            </a:pPr>
            <a:r>
              <a:rPr lang="en-US" dirty="0" smtClean="0"/>
              <a:t>blueprint for change </a:t>
            </a:r>
          </a:p>
          <a:p>
            <a:pPr algn="just" rtl="0">
              <a:defRPr/>
            </a:pPr>
            <a:r>
              <a:rPr lang="en-US" dirty="0" smtClean="0"/>
              <a:t>framework for action or program framework </a:t>
            </a:r>
          </a:p>
          <a:p>
            <a:pPr algn="just" rtl="0">
              <a:defRPr/>
            </a:pPr>
            <a:r>
              <a:rPr lang="en-US" dirty="0" smtClean="0"/>
              <a:t>program theory or program hypothesis </a:t>
            </a:r>
          </a:p>
          <a:p>
            <a:pPr algn="just" rtl="0">
              <a:defRPr/>
            </a:pPr>
            <a:r>
              <a:rPr lang="en-US" dirty="0" smtClean="0"/>
              <a:t>theoretical underpinning or rationale </a:t>
            </a:r>
          </a:p>
          <a:p>
            <a:pPr algn="just" rtl="0">
              <a:defRPr/>
            </a:pPr>
            <a:r>
              <a:rPr lang="en-US" dirty="0" smtClean="0"/>
              <a:t>causal chain or chain of causation </a:t>
            </a:r>
          </a:p>
          <a:p>
            <a:pPr algn="just" rtl="0">
              <a:defRPr/>
            </a:pPr>
            <a:r>
              <a:rPr lang="en-US" dirty="0" smtClean="0"/>
              <a:t>theory of change or model of change </a:t>
            </a:r>
          </a:p>
          <a:p>
            <a:pPr algn="just" rtl="0">
              <a:defRPr/>
            </a:pPr>
            <a:endParaRPr lang="en-US" b="1" dirty="0" smtClean="0"/>
          </a:p>
          <a:p>
            <a:pPr algn="just" rtl="0">
              <a:defRPr/>
            </a:pPr>
            <a:r>
              <a:rPr lang="en-US" b="1" dirty="0" smtClean="0"/>
              <a:t>When can a logic model be used?</a:t>
            </a:r>
          </a:p>
          <a:p>
            <a:pPr algn="just" rtl="0">
              <a:defRPr/>
            </a:pPr>
            <a:r>
              <a:rPr lang="en-US" dirty="0" smtClean="0"/>
              <a:t>Logic models are useful for both new and existing programs and initiatives. If your effort is being planned, a logic model can help get it off to a good start. Alternatively, if your program is already under way, a model can help you describe, modify or enhance it. </a:t>
            </a:r>
          </a:p>
          <a:p>
            <a:pPr algn="just" rtl="0">
              <a:defRPr/>
            </a:pPr>
            <a:r>
              <a:rPr lang="en-US" dirty="0" smtClean="0"/>
              <a:t>Planners, program managers, trainers, evaluators, advocates and other stakeholders can use a logic model in several ways throughout an initiative. One model may serve more than one purpose, or it may be necessary to create different versions tailored for different aims. Here are examples of the various times that a logic model could be used.</a:t>
            </a:r>
          </a:p>
          <a:p>
            <a:pPr algn="just" rtl="0">
              <a:defRPr/>
            </a:pPr>
            <a:r>
              <a:rPr lang="en-US" i="1" dirty="0" smtClean="0"/>
              <a:t>During planning to:</a:t>
            </a:r>
            <a:endParaRPr lang="en-US" dirty="0" smtClean="0"/>
          </a:p>
          <a:p>
            <a:pPr algn="just" rtl="0">
              <a:defRPr/>
            </a:pPr>
            <a:r>
              <a:rPr lang="en-US" dirty="0" smtClean="0"/>
              <a:t>clarify program strategy </a:t>
            </a:r>
          </a:p>
          <a:p>
            <a:pPr algn="just" rtl="0">
              <a:defRPr/>
            </a:pPr>
            <a:r>
              <a:rPr lang="en-US" dirty="0" smtClean="0"/>
              <a:t>identify appropriate outcome targets (and avoid over-promising) </a:t>
            </a:r>
          </a:p>
          <a:p>
            <a:pPr algn="just" rtl="0">
              <a:defRPr/>
            </a:pPr>
            <a:r>
              <a:rPr lang="en-US" dirty="0" smtClean="0"/>
              <a:t>align your efforts with those of other organizations </a:t>
            </a:r>
          </a:p>
          <a:p>
            <a:pPr algn="just" rtl="0">
              <a:defRPr/>
            </a:pPr>
            <a:r>
              <a:rPr lang="en-US" dirty="0" smtClean="0"/>
              <a:t>write a grant proposal or a request for proposals </a:t>
            </a:r>
          </a:p>
          <a:p>
            <a:pPr algn="just" rtl="0">
              <a:defRPr/>
            </a:pPr>
            <a:r>
              <a:rPr lang="en-US" dirty="0" smtClean="0"/>
              <a:t>assess the potential effectiveness of an approach </a:t>
            </a:r>
          </a:p>
          <a:p>
            <a:pPr algn="just" rtl="0">
              <a:defRPr/>
            </a:pPr>
            <a:r>
              <a:rPr lang="en-US" dirty="0" smtClean="0"/>
              <a:t>set priorities for allocating resources </a:t>
            </a:r>
          </a:p>
          <a:p>
            <a:pPr algn="just" rtl="0">
              <a:defRPr/>
            </a:pPr>
            <a:r>
              <a:rPr lang="en-US" dirty="0" smtClean="0"/>
              <a:t>estimate timelines </a:t>
            </a:r>
          </a:p>
          <a:p>
            <a:pPr algn="just" rtl="0">
              <a:defRPr/>
            </a:pPr>
            <a:r>
              <a:rPr lang="en-US" dirty="0" smtClean="0"/>
              <a:t>identify necessary partnerships </a:t>
            </a:r>
          </a:p>
          <a:p>
            <a:pPr algn="just" rtl="0">
              <a:defRPr/>
            </a:pPr>
            <a:r>
              <a:rPr lang="en-US" dirty="0" smtClean="0"/>
              <a:t>negotiate roles and responsibilities </a:t>
            </a:r>
          </a:p>
          <a:p>
            <a:pPr algn="just" rtl="0">
              <a:defRPr/>
            </a:pPr>
            <a:r>
              <a:rPr lang="en-US" dirty="0" smtClean="0"/>
              <a:t>focus discussions and make planning time more efficient </a:t>
            </a:r>
          </a:p>
          <a:p>
            <a:pPr algn="just" rtl="0">
              <a:defRPr/>
            </a:pPr>
            <a:r>
              <a:rPr lang="en-US" i="1" dirty="0" smtClean="0"/>
              <a:t>During implementation to:</a:t>
            </a:r>
            <a:endParaRPr lang="en-US" dirty="0" smtClean="0"/>
          </a:p>
          <a:p>
            <a:pPr algn="just" rtl="0">
              <a:defRPr/>
            </a:pPr>
            <a:r>
              <a:rPr lang="en-US" dirty="0" smtClean="0"/>
              <a:t>provide an inventory of what you have and what you need to operate the program or initiative </a:t>
            </a:r>
          </a:p>
          <a:p>
            <a:pPr algn="just" rtl="0">
              <a:defRPr/>
            </a:pPr>
            <a:r>
              <a:rPr lang="en-US" dirty="0" smtClean="0"/>
              <a:t>develop a management plan </a:t>
            </a:r>
          </a:p>
          <a:p>
            <a:pPr algn="just" rtl="0">
              <a:defRPr/>
            </a:pPr>
            <a:r>
              <a:rPr lang="en-US" dirty="0" smtClean="0"/>
              <a:t>incorporate findings from research and demonstration projects </a:t>
            </a:r>
          </a:p>
          <a:p>
            <a:pPr algn="just" rtl="0">
              <a:defRPr/>
            </a:pPr>
            <a:r>
              <a:rPr lang="en-US" dirty="0" smtClean="0"/>
              <a:t>make mid-course adjustments </a:t>
            </a:r>
          </a:p>
          <a:p>
            <a:pPr algn="just" rtl="0">
              <a:defRPr/>
            </a:pPr>
            <a:r>
              <a:rPr lang="en-US" dirty="0" smtClean="0"/>
              <a:t>reduce or avoid unintended effects </a:t>
            </a:r>
          </a:p>
          <a:p>
            <a:pPr algn="just" rtl="0">
              <a:defRPr/>
            </a:pPr>
            <a:r>
              <a:rPr lang="en-US" i="1" dirty="0" smtClean="0"/>
              <a:t>During staff and stakeholder orientation to:</a:t>
            </a:r>
            <a:endParaRPr lang="en-US" dirty="0" smtClean="0"/>
          </a:p>
          <a:p>
            <a:pPr algn="just" rtl="0">
              <a:defRPr/>
            </a:pPr>
            <a:r>
              <a:rPr lang="en-US" dirty="0" smtClean="0"/>
              <a:t>explain how the overall program works </a:t>
            </a:r>
          </a:p>
          <a:p>
            <a:pPr algn="just" rtl="0">
              <a:defRPr/>
            </a:pPr>
            <a:r>
              <a:rPr lang="en-US" dirty="0" smtClean="0"/>
              <a:t>show how different people can work together </a:t>
            </a:r>
          </a:p>
          <a:p>
            <a:pPr algn="just" rtl="0">
              <a:defRPr/>
            </a:pPr>
            <a:r>
              <a:rPr lang="en-US" dirty="0" smtClean="0"/>
              <a:t>define what each person is expected to do </a:t>
            </a:r>
          </a:p>
          <a:p>
            <a:pPr algn="just" rtl="0">
              <a:defRPr/>
            </a:pPr>
            <a:r>
              <a:rPr lang="en-US" dirty="0" smtClean="0"/>
              <a:t>indicate how one would know if the program is working </a:t>
            </a:r>
          </a:p>
          <a:p>
            <a:pPr algn="just" rtl="0">
              <a:defRPr/>
            </a:pPr>
            <a:r>
              <a:rPr lang="en-US" i="1" dirty="0" smtClean="0"/>
              <a:t>During evaluation to:</a:t>
            </a:r>
            <a:endParaRPr lang="en-US" dirty="0" smtClean="0"/>
          </a:p>
          <a:p>
            <a:pPr algn="just" rtl="0">
              <a:defRPr/>
            </a:pPr>
            <a:r>
              <a:rPr lang="en-US" dirty="0" smtClean="0"/>
              <a:t>document accomplishments </a:t>
            </a:r>
          </a:p>
          <a:p>
            <a:pPr algn="just" rtl="0">
              <a:defRPr/>
            </a:pPr>
            <a:r>
              <a:rPr lang="en-US" dirty="0" smtClean="0"/>
              <a:t>organize evidence about the program </a:t>
            </a:r>
          </a:p>
          <a:p>
            <a:pPr algn="just" rtl="0">
              <a:defRPr/>
            </a:pPr>
            <a:r>
              <a:rPr lang="en-US" dirty="0" smtClean="0"/>
              <a:t>identify differences between the ideal program and its real operation </a:t>
            </a:r>
          </a:p>
          <a:p>
            <a:pPr algn="just" rtl="0">
              <a:defRPr/>
            </a:pPr>
            <a:r>
              <a:rPr lang="en-US" dirty="0" smtClean="0"/>
              <a:t>determine which concepts will (and will not) be measured </a:t>
            </a:r>
          </a:p>
          <a:p>
            <a:pPr algn="just" rtl="0">
              <a:defRPr/>
            </a:pPr>
            <a:r>
              <a:rPr lang="en-US" dirty="0" smtClean="0"/>
              <a:t>frame questions about attribution (of cause and effect) and contribution (of initiative components to the outcomes) </a:t>
            </a:r>
          </a:p>
          <a:p>
            <a:pPr algn="just" rtl="0">
              <a:defRPr/>
            </a:pPr>
            <a:r>
              <a:rPr lang="en-US" dirty="0" smtClean="0"/>
              <a:t>specify the nature of questions being asked </a:t>
            </a:r>
          </a:p>
          <a:p>
            <a:pPr algn="just" rtl="0">
              <a:defRPr/>
            </a:pPr>
            <a:r>
              <a:rPr lang="en-US" dirty="0" smtClean="0"/>
              <a:t>prepare reports and other media </a:t>
            </a:r>
          </a:p>
          <a:p>
            <a:pPr algn="just" rtl="0">
              <a:defRPr/>
            </a:pPr>
            <a:r>
              <a:rPr lang="en-US" dirty="0" smtClean="0"/>
              <a:t>tell the story of the program or initiative </a:t>
            </a:r>
          </a:p>
          <a:p>
            <a:pPr algn="just" rtl="0">
              <a:defRPr/>
            </a:pPr>
            <a:r>
              <a:rPr lang="en-US" i="1" dirty="0" smtClean="0"/>
              <a:t>During advocacy to:</a:t>
            </a:r>
            <a:endParaRPr lang="en-US" dirty="0" smtClean="0"/>
          </a:p>
          <a:p>
            <a:pPr algn="just" rtl="0">
              <a:defRPr/>
            </a:pPr>
            <a:r>
              <a:rPr lang="en-US" dirty="0" smtClean="0"/>
              <a:t>justify why the program will work </a:t>
            </a:r>
          </a:p>
          <a:p>
            <a:pPr algn="just" rtl="0">
              <a:defRPr/>
            </a:pPr>
            <a:r>
              <a:rPr lang="en-US" dirty="0" smtClean="0"/>
              <a:t>explain how resource investments will be used </a:t>
            </a:r>
          </a:p>
          <a:p>
            <a:pPr algn="just" rtl="0">
              <a:defRPr/>
            </a:pPr>
            <a:r>
              <a:rPr lang="en-US" b="1" dirty="0" smtClean="0"/>
              <a:t>How do you create a logic model?</a:t>
            </a:r>
          </a:p>
          <a:p>
            <a:pPr algn="just" rtl="0">
              <a:defRPr/>
            </a:pPr>
            <a:r>
              <a:rPr lang="en-US" dirty="0" smtClean="0"/>
              <a:t>There is no single way to create a logic model. Think of it as something to be used, its form and content governed by the users' needs. </a:t>
            </a:r>
          </a:p>
          <a:p>
            <a:pPr algn="just" rtl="0">
              <a:defRPr/>
            </a:pPr>
            <a:r>
              <a:rPr lang="en-US" dirty="0" smtClean="0"/>
              <a:t>Who creates the model? This depends on your situation. The same people who will use the model - planners, program managers, trainers, evaluators, advocates and other stakeholders - can help create it. For practical reasons, though, you will probably start with a core group, and then take the working draft to others for continued refinement. </a:t>
            </a:r>
          </a:p>
          <a:p>
            <a:pPr algn="just" rtl="0">
              <a:defRPr/>
            </a:pPr>
            <a:r>
              <a:rPr lang="en-US" dirty="0" smtClean="0"/>
              <a:t>Remember that your logic model is a living document, one that tells the story of your efforts in the community. As your strategy changes, so should the model. On the other hand, while developing the model you might see new pathways that are worth exploring in real life. </a:t>
            </a:r>
            <a:endParaRPr lang="en-US" dirty="0"/>
          </a:p>
        </p:txBody>
      </p:sp>
      <p:sp>
        <p:nvSpPr>
          <p:cNvPr id="115716" name="عنصر نائب لرقم الشريحة 3"/>
          <p:cNvSpPr>
            <a:spLocks noGrp="1"/>
          </p:cNvSpPr>
          <p:nvPr>
            <p:ph type="sldNum" sz="quarter" idx="5"/>
          </p:nvPr>
        </p:nvSpPr>
        <p:spPr>
          <a:noFill/>
        </p:spPr>
        <p:txBody>
          <a:bodyPr/>
          <a:lstStyle/>
          <a:p>
            <a:fld id="{416B5678-0838-46F8-B8FD-3AA58231479C}" type="slidenum">
              <a:rPr lang="ar-SA" smtClean="0"/>
              <a:pPr/>
              <a:t>90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عنصر نائب لصورة الشريحة 1"/>
          <p:cNvSpPr>
            <a:spLocks noGrp="1" noRot="1" noChangeAspect="1" noTextEdit="1"/>
          </p:cNvSpPr>
          <p:nvPr>
            <p:ph type="sldImg"/>
          </p:nvPr>
        </p:nvSpPr>
        <p:spPr>
          <a:ln/>
        </p:spPr>
      </p:sp>
      <p:sp>
        <p:nvSpPr>
          <p:cNvPr id="99331" name="عنصر نائب للملاحظات 2"/>
          <p:cNvSpPr>
            <a:spLocks noGrp="1"/>
          </p:cNvSpPr>
          <p:nvPr>
            <p:ph type="body" idx="1"/>
          </p:nvPr>
        </p:nvSpPr>
        <p:spPr>
          <a:noFill/>
          <a:ln/>
        </p:spPr>
        <p:txBody>
          <a:bodyPr/>
          <a:lstStyle/>
          <a:p>
            <a:pPr algn="ctr"/>
            <a:r>
              <a:rPr lang="en-US" b="1" i="1" smtClean="0">
                <a:latin typeface="Times New Roman" pitchFamily="18" charset="0"/>
                <a:cs typeface="Times New Roman" pitchFamily="18" charset="0"/>
              </a:rPr>
              <a:t>-  Part of my JD    - Assure Quality of NASH </a:t>
            </a:r>
          </a:p>
        </p:txBody>
      </p:sp>
      <p:sp>
        <p:nvSpPr>
          <p:cNvPr id="99332" name="عنصر نائب لرقم الشريحة 3"/>
          <p:cNvSpPr>
            <a:spLocks noGrp="1"/>
          </p:cNvSpPr>
          <p:nvPr>
            <p:ph type="sldNum" sz="quarter" idx="5"/>
          </p:nvPr>
        </p:nvSpPr>
        <p:spPr>
          <a:noFill/>
        </p:spPr>
        <p:txBody>
          <a:bodyPr/>
          <a:lstStyle/>
          <a:p>
            <a:fld id="{FC08C431-58D6-4E8A-80AE-6A2E62FE61CC}" type="slidenum">
              <a:rPr lang="ar-SA" smtClean="0"/>
              <a:pPr/>
              <a:t>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endParaRPr lang="ar-SA" smtClean="0"/>
          </a:p>
        </p:txBody>
      </p:sp>
      <p:sp>
        <p:nvSpPr>
          <p:cNvPr id="100356" name="Slide Number Placeholder 3"/>
          <p:cNvSpPr>
            <a:spLocks noGrp="1"/>
          </p:cNvSpPr>
          <p:nvPr>
            <p:ph type="sldNum" sz="quarter" idx="5"/>
          </p:nvPr>
        </p:nvSpPr>
        <p:spPr>
          <a:noFill/>
        </p:spPr>
        <p:txBody>
          <a:bodyPr/>
          <a:lstStyle/>
          <a:p>
            <a:fld id="{9690EAAE-E3E3-4BBB-A6F9-0F672D9EC399}" type="slidenum">
              <a:rPr lang="ar-SA" smtClean="0"/>
              <a:pPr/>
              <a:t>10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عنصر نائب لصورة الشريحة 1"/>
          <p:cNvSpPr>
            <a:spLocks noGrp="1" noRot="1" noChangeAspect="1" noTextEdit="1"/>
          </p:cNvSpPr>
          <p:nvPr>
            <p:ph type="sldImg"/>
          </p:nvPr>
        </p:nvSpPr>
        <p:spPr>
          <a:ln/>
        </p:spPr>
      </p:sp>
      <p:sp>
        <p:nvSpPr>
          <p:cNvPr id="101379" name="عنصر نائب للملاحظات 2"/>
          <p:cNvSpPr>
            <a:spLocks noGrp="1"/>
          </p:cNvSpPr>
          <p:nvPr>
            <p:ph type="body" idx="1"/>
          </p:nvPr>
        </p:nvSpPr>
        <p:spPr>
          <a:noFill/>
          <a:ln/>
        </p:spPr>
        <p:txBody>
          <a:bodyPr/>
          <a:lstStyle/>
          <a:p>
            <a:endParaRPr lang="ar-SA" smtClean="0"/>
          </a:p>
        </p:txBody>
      </p:sp>
      <p:sp>
        <p:nvSpPr>
          <p:cNvPr id="101380" name="عنصر نائب لرقم الشريحة 3"/>
          <p:cNvSpPr>
            <a:spLocks noGrp="1"/>
          </p:cNvSpPr>
          <p:nvPr>
            <p:ph type="sldNum" sz="quarter" idx="5"/>
          </p:nvPr>
        </p:nvSpPr>
        <p:spPr>
          <a:noFill/>
        </p:spPr>
        <p:txBody>
          <a:bodyPr/>
          <a:lstStyle/>
          <a:p>
            <a:fld id="{E1A0FD3B-64A3-4467-8317-0968F5BCC6FE}" type="slidenum">
              <a:rPr lang="ar-SA" smtClean="0"/>
              <a:pPr/>
              <a:t>13</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عنصر نائب لصورة الشريحة 1"/>
          <p:cNvSpPr>
            <a:spLocks noGrp="1" noRot="1" noChangeAspect="1" noTextEdit="1"/>
          </p:cNvSpPr>
          <p:nvPr>
            <p:ph type="sldImg"/>
          </p:nvPr>
        </p:nvSpPr>
        <p:spPr>
          <a:ln/>
        </p:spPr>
      </p:sp>
      <p:sp>
        <p:nvSpPr>
          <p:cNvPr id="102403" name="عنصر نائب للملاحظات 2"/>
          <p:cNvSpPr>
            <a:spLocks noGrp="1"/>
          </p:cNvSpPr>
          <p:nvPr>
            <p:ph type="body" idx="1"/>
          </p:nvPr>
        </p:nvSpPr>
        <p:spPr>
          <a:noFill/>
          <a:ln/>
        </p:spPr>
        <p:txBody>
          <a:bodyPr/>
          <a:lstStyle/>
          <a:p>
            <a:endParaRPr lang="ar-SA" smtClean="0"/>
          </a:p>
        </p:txBody>
      </p:sp>
      <p:sp>
        <p:nvSpPr>
          <p:cNvPr id="102404" name="عنصر نائب لرقم الشريحة 3"/>
          <p:cNvSpPr>
            <a:spLocks noGrp="1"/>
          </p:cNvSpPr>
          <p:nvPr>
            <p:ph type="sldNum" sz="quarter" idx="5"/>
          </p:nvPr>
        </p:nvSpPr>
        <p:spPr>
          <a:noFill/>
        </p:spPr>
        <p:txBody>
          <a:bodyPr/>
          <a:lstStyle/>
          <a:p>
            <a:fld id="{C1C5DA91-A8AC-4E95-ABB0-6E33204D6B4B}" type="slidenum">
              <a:rPr lang="ar-SA" smtClean="0"/>
              <a:pPr/>
              <a:t>14</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عنصر نائب لصورة الشريحة 1"/>
          <p:cNvSpPr>
            <a:spLocks noGrp="1" noRot="1" noChangeAspect="1" noTextEdit="1"/>
          </p:cNvSpPr>
          <p:nvPr>
            <p:ph type="sldImg"/>
          </p:nvPr>
        </p:nvSpPr>
        <p:spPr>
          <a:ln/>
        </p:spPr>
      </p:sp>
      <p:sp>
        <p:nvSpPr>
          <p:cNvPr id="103427" name="عنصر نائب للملاحظات 2"/>
          <p:cNvSpPr>
            <a:spLocks noGrp="1"/>
          </p:cNvSpPr>
          <p:nvPr>
            <p:ph type="body" idx="1"/>
          </p:nvPr>
        </p:nvSpPr>
        <p:spPr>
          <a:noFill/>
          <a:ln/>
        </p:spPr>
        <p:txBody>
          <a:bodyPr/>
          <a:lstStyle/>
          <a:p>
            <a:endParaRPr lang="ar-SA" smtClean="0"/>
          </a:p>
        </p:txBody>
      </p:sp>
      <p:sp>
        <p:nvSpPr>
          <p:cNvPr id="103428" name="عنصر نائب لرقم الشريحة 3"/>
          <p:cNvSpPr>
            <a:spLocks noGrp="1"/>
          </p:cNvSpPr>
          <p:nvPr>
            <p:ph type="sldNum" sz="quarter" idx="5"/>
          </p:nvPr>
        </p:nvSpPr>
        <p:spPr>
          <a:noFill/>
        </p:spPr>
        <p:txBody>
          <a:bodyPr/>
          <a:lstStyle/>
          <a:p>
            <a:fld id="{60CE3E96-5586-4821-A4FD-F89A8D2F206F}" type="slidenum">
              <a:rPr lang="ar-SA" smtClean="0"/>
              <a:pPr/>
              <a:t>15</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Radiography Department</a:t>
            </a:r>
            <a:r>
              <a:rPr lang="en-US" baseline="0" dirty="0" smtClean="0"/>
              <a:t> </a:t>
            </a:r>
            <a:r>
              <a:rPr lang="en-US" dirty="0" smtClean="0"/>
              <a:t>more close to ……………….; …………………………; ………………………….;  </a:t>
            </a:r>
            <a:endParaRPr lang="ar-SA" dirty="0"/>
          </a:p>
        </p:txBody>
      </p:sp>
      <p:sp>
        <p:nvSpPr>
          <p:cNvPr id="4" name="عنصر نائب لرقم الشريحة 3"/>
          <p:cNvSpPr>
            <a:spLocks noGrp="1"/>
          </p:cNvSpPr>
          <p:nvPr>
            <p:ph type="sldNum" sz="quarter" idx="10"/>
          </p:nvPr>
        </p:nvSpPr>
        <p:spPr/>
        <p:txBody>
          <a:bodyPr/>
          <a:lstStyle/>
          <a:p>
            <a:pPr>
              <a:defRPr/>
            </a:pPr>
            <a:fld id="{1B1B049D-515D-4B6D-A836-3C2EEB3C3251}" type="slidenum">
              <a:rPr lang="ar-SA" smtClean="0"/>
              <a:pPr>
                <a:defRPr/>
              </a:pPr>
              <a:t>16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عنصر نائب لصورة الشريحة 1"/>
          <p:cNvSpPr>
            <a:spLocks noGrp="1" noRot="1" noChangeAspect="1" noTextEdit="1"/>
          </p:cNvSpPr>
          <p:nvPr>
            <p:ph type="sldImg"/>
          </p:nvPr>
        </p:nvSpPr>
        <p:spPr>
          <a:ln/>
        </p:spPr>
      </p:sp>
      <p:sp>
        <p:nvSpPr>
          <p:cNvPr id="104451" name="عنصر نائب للملاحظات 2"/>
          <p:cNvSpPr>
            <a:spLocks noGrp="1"/>
          </p:cNvSpPr>
          <p:nvPr>
            <p:ph type="body" idx="1"/>
          </p:nvPr>
        </p:nvSpPr>
        <p:spPr>
          <a:noFill/>
          <a:ln/>
        </p:spPr>
        <p:txBody>
          <a:bodyPr/>
          <a:lstStyle/>
          <a:p>
            <a:pPr algn="l" rtl="0"/>
            <a:r>
              <a:rPr lang="en-US" sz="1000" smtClean="0">
                <a:cs typeface="Times New Roman" pitchFamily="18" charset="0"/>
                <a:hlinkClick r:id="rId3"/>
              </a:rPr>
              <a:t>***</a:t>
            </a:r>
            <a:r>
              <a:rPr lang="en-US" sz="1000" smtClean="0">
                <a:cs typeface="Times New Roman" pitchFamily="18" charset="0"/>
              </a:rPr>
              <a:t> You have to watch and understand = in exams …. </a:t>
            </a:r>
            <a:r>
              <a:rPr lang="en-US" sz="1000" b="1" i="1" smtClean="0">
                <a:cs typeface="Times New Roman" pitchFamily="18" charset="0"/>
              </a:rPr>
              <a:t>There are more than 5As Sciences (T\F) ?  F true 8As </a:t>
            </a:r>
            <a:endParaRPr lang="ar-SA" b="1" i="1" smtClean="0"/>
          </a:p>
        </p:txBody>
      </p:sp>
      <p:sp>
        <p:nvSpPr>
          <p:cNvPr id="104452" name="عنصر نائب لرقم الشريحة 3"/>
          <p:cNvSpPr>
            <a:spLocks noGrp="1"/>
          </p:cNvSpPr>
          <p:nvPr>
            <p:ph type="sldNum" sz="quarter" idx="5"/>
          </p:nvPr>
        </p:nvSpPr>
        <p:spPr>
          <a:noFill/>
        </p:spPr>
        <p:txBody>
          <a:bodyPr/>
          <a:lstStyle/>
          <a:p>
            <a:fld id="{7EE24F35-2E67-4676-B6C9-C553E93812A3}" type="slidenum">
              <a:rPr lang="ar-SA" smtClean="0"/>
              <a:pPr/>
              <a:t>17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bwMode="ltGray">
      <p:bgPr>
        <a:blipFill dpi="0" rotWithShape="0">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bwMode="black">
          <a:xfrm>
            <a:off x="762000" y="4038600"/>
            <a:ext cx="7772400" cy="990600"/>
          </a:xfrm>
          <a:effectLst>
            <a:outerShdw dist="53882" dir="2700000" algn="ctr" rotWithShape="0">
              <a:srgbClr val="000000"/>
            </a:outerShdw>
          </a:effectLst>
        </p:spPr>
        <p:txBody>
          <a:bodyPr/>
          <a:lstStyle>
            <a:lvl1pPr>
              <a:defRPr sz="4400">
                <a:solidFill>
                  <a:schemeClr val="tx1"/>
                </a:solidFill>
              </a:defRPr>
            </a:lvl1pPr>
          </a:lstStyle>
          <a:p>
            <a:r>
              <a:rPr lang="ar-SA" smtClean="0"/>
              <a:t>انقر لتحرير نمط العنوان الرئيسي</a:t>
            </a:r>
            <a:endParaRPr lang="en-US"/>
          </a:p>
        </p:txBody>
      </p:sp>
      <p:sp>
        <p:nvSpPr>
          <p:cNvPr id="3075" name="Rectangle 3"/>
          <p:cNvSpPr>
            <a:spLocks noGrp="1" noChangeArrowheads="1"/>
          </p:cNvSpPr>
          <p:nvPr>
            <p:ph type="subTitle" idx="1"/>
          </p:nvPr>
        </p:nvSpPr>
        <p:spPr bwMode="black">
          <a:xfrm>
            <a:off x="1371600" y="5105400"/>
            <a:ext cx="6400800" cy="685800"/>
          </a:xfrm>
        </p:spPr>
        <p:txBody>
          <a:bodyPr/>
          <a:lstStyle>
            <a:lvl1pPr marL="0" indent="0" algn="ctr">
              <a:buFontTx/>
              <a:buNone/>
              <a:defRPr sz="2800">
                <a:solidFill>
                  <a:schemeClr val="tx2"/>
                </a:solidFill>
              </a:defRPr>
            </a:lvl1pPr>
          </a:lstStyle>
          <a:p>
            <a:r>
              <a:rPr lang="ar-SA" smtClean="0"/>
              <a:t>انقر لتحرير نمط العنوان الثانوي الرئيسي</a:t>
            </a:r>
            <a:endParaRPr lang="en-US"/>
          </a:p>
        </p:txBody>
      </p:sp>
      <p:sp>
        <p:nvSpPr>
          <p:cNvPr id="4" name="Rectangle 4"/>
          <p:cNvSpPr>
            <a:spLocks noGrp="1" noChangeArrowheads="1"/>
          </p:cNvSpPr>
          <p:nvPr>
            <p:ph type="dt" sz="half" idx="10"/>
          </p:nvPr>
        </p:nvSpPr>
        <p:spPr bwMode="black">
          <a:xfrm>
            <a:off x="457200" y="6245225"/>
            <a:ext cx="2133600" cy="476250"/>
          </a:xfrm>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bwMode="black">
          <a:xfrm>
            <a:off x="3124200" y="6245225"/>
            <a:ext cx="2895600" cy="476250"/>
          </a:xfrm>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bwMode="black">
          <a:xfrm>
            <a:off x="6553200" y="6245225"/>
            <a:ext cx="2133600" cy="476250"/>
          </a:xfrm>
        </p:spPr>
        <p:txBody>
          <a:bodyPr/>
          <a:lstStyle>
            <a:lvl1pPr>
              <a:defRPr/>
            </a:lvl1pPr>
          </a:lstStyle>
          <a:p>
            <a:pPr>
              <a:defRPr/>
            </a:pPr>
            <a:fld id="{21A3E02E-47BE-44C0-88E2-F82288D024C2}"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7B50201-8EE3-489D-90DA-BF60BC857945}"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2A2D9E-1357-479D-9914-CC8B8E4C8189}"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868362"/>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457200" y="1295400"/>
            <a:ext cx="8229600" cy="4830763"/>
          </a:xfrm>
        </p:spPr>
        <p:txBody>
          <a:bodyPr/>
          <a:lstStyle/>
          <a:p>
            <a:pPr lvl="0"/>
            <a:r>
              <a:rPr lang="ar-SA" noProof="0" smtClean="0"/>
              <a:t>انقر فوق الرمز لإضافة جدول</a:t>
            </a:r>
            <a:endParaRPr lang="ar-SA" noProof="0"/>
          </a:p>
        </p:txBody>
      </p:sp>
      <p:sp>
        <p:nvSpPr>
          <p:cNvPr id="4"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EF8A9B-469F-4B7D-9F45-147369EEC1AE}"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73063" y="390752"/>
            <a:ext cx="8229600" cy="1143000"/>
          </a:xfrm>
        </p:spPr>
        <p:txBody>
          <a:bodyPr/>
          <a:lstStyle>
            <a:lvl1pPr>
              <a:defRPr baseline="0"/>
            </a:lvl1pPr>
          </a:lstStyle>
          <a:p>
            <a:r>
              <a:rPr lang="en-US" smtClean="0"/>
              <a:t>Click to edit Master title style</a:t>
            </a:r>
            <a:endParaRPr lang="en-US" dirty="0"/>
          </a:p>
        </p:txBody>
      </p:sp>
      <p:sp>
        <p:nvSpPr>
          <p:cNvPr id="9" name="Content Placeholder 2"/>
          <p:cNvSpPr>
            <a:spLocks noGrp="1"/>
          </p:cNvSpPr>
          <p:nvPr>
            <p:ph idx="1"/>
          </p:nvPr>
        </p:nvSpPr>
        <p:spPr>
          <a:xfrm>
            <a:off x="457200" y="2002692"/>
            <a:ext cx="8229600" cy="4143009"/>
          </a:xfrm>
        </p:spPr>
        <p:txBody>
          <a:bodyPr>
            <a:normAutofit/>
          </a:bodyPr>
          <a:lstStyle>
            <a:lvl1pPr>
              <a:defRPr sz="2000" baseline="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356350"/>
            <a:ext cx="2133600" cy="365125"/>
          </a:xfrm>
        </p:spPr>
        <p:txBody>
          <a:bodyPr/>
          <a:lstStyle>
            <a:lvl1pPr fontAlgn="auto">
              <a:spcBef>
                <a:spcPts val="0"/>
              </a:spcBef>
              <a:spcAft>
                <a:spcPts val="0"/>
              </a:spcAft>
              <a:defRPr>
                <a:latin typeface="Arial" charset="0"/>
                <a:cs typeface="+mn-cs"/>
              </a:defRPr>
            </a:lvl1pPr>
          </a:lstStyle>
          <a:p>
            <a:pPr>
              <a:defRPr/>
            </a:pPr>
            <a:r>
              <a:rPr lang="ar-SA" smtClean="0"/>
              <a:t>E Johali</a:t>
            </a:r>
            <a:endParaRPr lang="en-US" dirty="0"/>
          </a:p>
        </p:txBody>
      </p:sp>
      <p:sp>
        <p:nvSpPr>
          <p:cNvPr id="5" name="Footer Placeholder 4"/>
          <p:cNvSpPr>
            <a:spLocks noGrp="1"/>
          </p:cNvSpPr>
          <p:nvPr>
            <p:ph type="ftr" sz="quarter" idx="11"/>
          </p:nvPr>
        </p:nvSpPr>
        <p:spPr>
          <a:xfrm>
            <a:off x="3124200" y="6356350"/>
            <a:ext cx="2895600" cy="365125"/>
          </a:xfrm>
        </p:spPr>
        <p:txBody>
          <a:bodyPr/>
          <a:lstStyle>
            <a:lvl1pPr fontAlgn="auto">
              <a:spcBef>
                <a:spcPts val="0"/>
              </a:spcBef>
              <a:spcAft>
                <a:spcPts val="0"/>
              </a:spcAft>
              <a:defRPr>
                <a:latin typeface="Arial" charset="0"/>
                <a:cs typeface="+mn-cs"/>
              </a:defRPr>
            </a:lvl1pPr>
          </a:lstStyle>
          <a:p>
            <a:pPr>
              <a:defRPr/>
            </a:pPr>
            <a:r>
              <a:rPr lang="en-US" smtClean="0"/>
              <a:t>RADHSSO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71494F52-69C0-4B5D-B91E-5CF6D0B18B5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6C8CF5-31AC-44C6-8B21-F5F457C5057A}"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6115E2-BF4D-4470-B77C-D7F1F00C2251}"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295400"/>
            <a:ext cx="40386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98B3A06-CBD8-4B17-B74E-1C6542919DEA}"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983A296-85C0-43CA-B016-C9238D442E1D}"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4C2C4FE-D900-4714-9A33-3F67AA6E8842}"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027C7E5-B5CF-4D07-8798-7176545ADC82}"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1E02412-408E-4059-86AC-8F5D0FC42AFE}"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ar-SA" noProof="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r>
              <a:rPr lang="ar-SA" smtClean="0"/>
              <a:t>E Johali</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RADHSSO 2014</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A993E8-0820-4509-A418-867AD3B3F3BC}"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868362"/>
          </a:xfrm>
          <a:prstGeom prst="rect">
            <a:avLst/>
          </a:prstGeom>
          <a:noFill/>
          <a:ln w="9525">
            <a:noFill/>
            <a:miter lim="800000"/>
            <a:headEnd/>
            <a:tailEnd/>
          </a:ln>
          <a:effectLst>
            <a:outerShdw dist="71842" dir="2700000" algn="ctr" rotWithShape="0">
              <a:srgbClr val="000000">
                <a:alpha val="50000"/>
              </a:srgbClr>
            </a:outerShdw>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43"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028" name="Rectangle 4"/>
          <p:cNvSpPr>
            <a:spLocks noGrp="1" noChangeArrowheads="1"/>
          </p:cNvSpPr>
          <p:nvPr>
            <p:ph type="dt" sz="half" idx="2"/>
          </p:nvPr>
        </p:nvSpPr>
        <p:spPr bwMode="auto">
          <a:xfrm>
            <a:off x="457200" y="6477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r>
              <a:rPr lang="ar-SA" smtClean="0"/>
              <a:t>E Johali</a:t>
            </a:r>
            <a:endParaRPr lang="en-US"/>
          </a:p>
        </p:txBody>
      </p:sp>
      <p:sp>
        <p:nvSpPr>
          <p:cNvPr id="1029" name="Rectangle 5"/>
          <p:cNvSpPr>
            <a:spLocks noGrp="1" noChangeArrowheads="1"/>
          </p:cNvSpPr>
          <p:nvPr>
            <p:ph type="ftr" sz="quarter" idx="3"/>
          </p:nvPr>
        </p:nvSpPr>
        <p:spPr bwMode="auto">
          <a:xfrm>
            <a:off x="3124200" y="6477000"/>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r>
              <a:rPr lang="en-US" smtClean="0"/>
              <a:t>RADHSSO 2014</a:t>
            </a:r>
            <a:endParaRPr lang="en-US"/>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Arial" pitchFamily="34" charset="0"/>
              </a:defRPr>
            </a:lvl1pPr>
          </a:lstStyle>
          <a:p>
            <a:pPr>
              <a:defRPr/>
            </a:pPr>
            <a:fld id="{7033BF19-5923-4148-A4CD-CC8C0DCC9800}"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4076"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 id="2147484077" r:id="rId13"/>
  </p:sldLayoutIdLst>
  <p:transition>
    <p:wheel spokes="8"/>
  </p:transition>
  <p:timing>
    <p:tnLst>
      <p:par>
        <p:cTn id="1" dur="indefinite" restart="never" nodeType="tmRoot"/>
      </p:par>
    </p:tnLst>
  </p:timing>
  <p:hf hdr="0"/>
  <p:txStyles>
    <p:titleStyle>
      <a:lvl1pPr algn="ctr" rtl="1" eaLnBrk="0" fontAlgn="base" hangingPunct="0">
        <a:spcBef>
          <a:spcPct val="0"/>
        </a:spcBef>
        <a:spcAft>
          <a:spcPct val="0"/>
        </a:spcAft>
        <a:defRPr sz="4000" b="1">
          <a:solidFill>
            <a:schemeClr val="tx2"/>
          </a:solidFill>
          <a:latin typeface="+mj-lt"/>
          <a:ea typeface="+mj-ea"/>
          <a:cs typeface="Times New Roman" pitchFamily="18" charset="0"/>
        </a:defRPr>
      </a:lvl1pPr>
      <a:lvl2pPr algn="ctr" rtl="1" eaLnBrk="0" fontAlgn="base" hangingPunct="0">
        <a:spcBef>
          <a:spcPct val="0"/>
        </a:spcBef>
        <a:spcAft>
          <a:spcPct val="0"/>
        </a:spcAft>
        <a:defRPr sz="4000" b="1">
          <a:solidFill>
            <a:schemeClr val="tx2"/>
          </a:solidFill>
          <a:latin typeface="Times New Roman" pitchFamily="18" charset="0"/>
          <a:cs typeface="Times New Roman" pitchFamily="18" charset="0"/>
        </a:defRPr>
      </a:lvl2pPr>
      <a:lvl3pPr algn="ctr" rtl="1" eaLnBrk="0" fontAlgn="base" hangingPunct="0">
        <a:spcBef>
          <a:spcPct val="0"/>
        </a:spcBef>
        <a:spcAft>
          <a:spcPct val="0"/>
        </a:spcAft>
        <a:defRPr sz="4000" b="1">
          <a:solidFill>
            <a:schemeClr val="tx2"/>
          </a:solidFill>
          <a:latin typeface="Times New Roman" pitchFamily="18" charset="0"/>
          <a:cs typeface="Times New Roman" pitchFamily="18" charset="0"/>
        </a:defRPr>
      </a:lvl3pPr>
      <a:lvl4pPr algn="ctr" rtl="1" eaLnBrk="0" fontAlgn="base" hangingPunct="0">
        <a:spcBef>
          <a:spcPct val="0"/>
        </a:spcBef>
        <a:spcAft>
          <a:spcPct val="0"/>
        </a:spcAft>
        <a:defRPr sz="4000" b="1">
          <a:solidFill>
            <a:schemeClr val="tx2"/>
          </a:solidFill>
          <a:latin typeface="Times New Roman" pitchFamily="18" charset="0"/>
          <a:cs typeface="Times New Roman" pitchFamily="18" charset="0"/>
        </a:defRPr>
      </a:lvl4pPr>
      <a:lvl5pPr algn="ctr" rtl="1" eaLnBrk="0" fontAlgn="base" hangingPunct="0">
        <a:spcBef>
          <a:spcPct val="0"/>
        </a:spcBef>
        <a:spcAft>
          <a:spcPct val="0"/>
        </a:spcAft>
        <a:defRPr sz="4000" b="1">
          <a:solidFill>
            <a:schemeClr val="tx2"/>
          </a:solidFill>
          <a:latin typeface="Times New Roman" pitchFamily="18" charset="0"/>
          <a:cs typeface="Times New Roman" pitchFamily="18" charset="0"/>
        </a:defRPr>
      </a:lvl5pPr>
      <a:lvl6pPr marL="457200" algn="ctr" rtl="1" eaLnBrk="1" fontAlgn="base" hangingPunct="1">
        <a:spcBef>
          <a:spcPct val="0"/>
        </a:spcBef>
        <a:spcAft>
          <a:spcPct val="0"/>
        </a:spcAft>
        <a:defRPr sz="4000" b="1">
          <a:solidFill>
            <a:schemeClr val="tx2"/>
          </a:solidFill>
          <a:latin typeface="Times New Roman" pitchFamily="18" charset="0"/>
        </a:defRPr>
      </a:lvl6pPr>
      <a:lvl7pPr marL="914400" algn="ctr" rtl="1" eaLnBrk="1" fontAlgn="base" hangingPunct="1">
        <a:spcBef>
          <a:spcPct val="0"/>
        </a:spcBef>
        <a:spcAft>
          <a:spcPct val="0"/>
        </a:spcAft>
        <a:defRPr sz="4000" b="1">
          <a:solidFill>
            <a:schemeClr val="tx2"/>
          </a:solidFill>
          <a:latin typeface="Times New Roman" pitchFamily="18" charset="0"/>
        </a:defRPr>
      </a:lvl7pPr>
      <a:lvl8pPr marL="1371600" algn="ctr" rtl="1" eaLnBrk="1" fontAlgn="base" hangingPunct="1">
        <a:spcBef>
          <a:spcPct val="0"/>
        </a:spcBef>
        <a:spcAft>
          <a:spcPct val="0"/>
        </a:spcAft>
        <a:defRPr sz="4000" b="1">
          <a:solidFill>
            <a:schemeClr val="tx2"/>
          </a:solidFill>
          <a:latin typeface="Times New Roman" pitchFamily="18" charset="0"/>
        </a:defRPr>
      </a:lvl8pPr>
      <a:lvl9pPr marL="1828800" algn="ctr" rtl="1" eaLnBrk="1" fontAlgn="base" hangingPunct="1">
        <a:spcBef>
          <a:spcPct val="0"/>
        </a:spcBef>
        <a:spcAft>
          <a:spcPct val="0"/>
        </a:spcAft>
        <a:defRPr sz="4000" b="1">
          <a:solidFill>
            <a:schemeClr val="tx2"/>
          </a:solidFill>
          <a:latin typeface="Times New Roman" pitchFamily="18" charset="0"/>
        </a:defRPr>
      </a:lvl9pPr>
    </p:titleStyle>
    <p:bodyStyle>
      <a:lvl1pPr marL="342900" indent="-342900" algn="r" rtl="1" eaLnBrk="0" fontAlgn="base" hangingPunct="0">
        <a:spcBef>
          <a:spcPct val="20000"/>
        </a:spcBef>
        <a:spcAft>
          <a:spcPct val="0"/>
        </a:spcAft>
        <a:buClr>
          <a:schemeClr val="accent2"/>
        </a:buClr>
        <a:buChar char="•"/>
        <a:defRPr sz="3200">
          <a:solidFill>
            <a:schemeClr val="tx1"/>
          </a:solidFill>
          <a:latin typeface="+mn-lt"/>
          <a:ea typeface="+mn-ea"/>
          <a:cs typeface="Arial" pitchFamily="34" charset="0"/>
        </a:defRPr>
      </a:lvl1pPr>
      <a:lvl2pPr marL="742950" indent="-285750" algn="r" rtl="1" eaLnBrk="0" fontAlgn="base" hangingPunct="0">
        <a:spcBef>
          <a:spcPct val="20000"/>
        </a:spcBef>
        <a:spcAft>
          <a:spcPct val="0"/>
        </a:spcAft>
        <a:buClr>
          <a:schemeClr val="tx2"/>
        </a:buClr>
        <a:buFont typeface="Arial" pitchFamily="34" charset="0"/>
        <a:buChar char="–"/>
        <a:defRPr sz="2800">
          <a:solidFill>
            <a:schemeClr val="tx1"/>
          </a:solidFill>
          <a:latin typeface="+mn-lt"/>
          <a:cs typeface="Arial" pitchFamily="34" charset="0"/>
        </a:defRPr>
      </a:lvl2pPr>
      <a:lvl3pPr marL="1143000" indent="-228600" algn="r" rtl="1" eaLnBrk="0" fontAlgn="base" hangingPunct="0">
        <a:spcBef>
          <a:spcPct val="20000"/>
        </a:spcBef>
        <a:spcAft>
          <a:spcPct val="0"/>
        </a:spcAft>
        <a:buClr>
          <a:schemeClr val="tx2"/>
        </a:buClr>
        <a:buChar char="•"/>
        <a:defRPr sz="2400">
          <a:solidFill>
            <a:schemeClr val="tx1"/>
          </a:solidFill>
          <a:latin typeface="+mn-lt"/>
          <a:cs typeface="Arial" pitchFamily="34" charset="0"/>
        </a:defRPr>
      </a:lvl3pPr>
      <a:lvl4pPr marL="1600200" indent="-228600" algn="r" rtl="1" eaLnBrk="0" fontAlgn="base" hangingPunct="0">
        <a:spcBef>
          <a:spcPct val="20000"/>
        </a:spcBef>
        <a:spcAft>
          <a:spcPct val="0"/>
        </a:spcAft>
        <a:buClr>
          <a:schemeClr val="tx2"/>
        </a:buClr>
        <a:buChar char="–"/>
        <a:defRPr sz="2000">
          <a:solidFill>
            <a:schemeClr val="tx1"/>
          </a:solidFill>
          <a:latin typeface="+mn-lt"/>
          <a:cs typeface="Arial" pitchFamily="34" charset="0"/>
        </a:defRPr>
      </a:lvl4pPr>
      <a:lvl5pPr marL="2057400" indent="-228600" algn="r" rtl="1" eaLnBrk="0" fontAlgn="base" hangingPunct="0">
        <a:spcBef>
          <a:spcPct val="20000"/>
        </a:spcBef>
        <a:spcAft>
          <a:spcPct val="0"/>
        </a:spcAft>
        <a:buClr>
          <a:schemeClr val="tx2"/>
        </a:buClr>
        <a:buChar char="»"/>
        <a:defRPr sz="2000">
          <a:solidFill>
            <a:schemeClr val="tx1"/>
          </a:solidFill>
          <a:latin typeface="+mn-lt"/>
          <a:cs typeface="Arial" pitchFamily="34" charset="0"/>
        </a:defRPr>
      </a:lvl5pPr>
      <a:lvl6pPr marL="2514600" indent="-228600" algn="r" rtl="1" eaLnBrk="1" fontAlgn="base" hangingPunct="1">
        <a:spcBef>
          <a:spcPct val="20000"/>
        </a:spcBef>
        <a:spcAft>
          <a:spcPct val="0"/>
        </a:spcAft>
        <a:buClr>
          <a:schemeClr val="tx2"/>
        </a:buClr>
        <a:buChar char="»"/>
        <a:defRPr sz="2000">
          <a:solidFill>
            <a:schemeClr val="tx1"/>
          </a:solidFill>
          <a:latin typeface="+mn-lt"/>
        </a:defRPr>
      </a:lvl6pPr>
      <a:lvl7pPr marL="2971800" indent="-228600" algn="r" rtl="1" eaLnBrk="1" fontAlgn="base" hangingPunct="1">
        <a:spcBef>
          <a:spcPct val="20000"/>
        </a:spcBef>
        <a:spcAft>
          <a:spcPct val="0"/>
        </a:spcAft>
        <a:buClr>
          <a:schemeClr val="tx2"/>
        </a:buClr>
        <a:buChar char="»"/>
        <a:defRPr sz="2000">
          <a:solidFill>
            <a:schemeClr val="tx1"/>
          </a:solidFill>
          <a:latin typeface="+mn-lt"/>
        </a:defRPr>
      </a:lvl7pPr>
      <a:lvl8pPr marL="3429000" indent="-228600" algn="r" rtl="1" eaLnBrk="1" fontAlgn="base" hangingPunct="1">
        <a:spcBef>
          <a:spcPct val="20000"/>
        </a:spcBef>
        <a:spcAft>
          <a:spcPct val="0"/>
        </a:spcAft>
        <a:buClr>
          <a:schemeClr val="tx2"/>
        </a:buClr>
        <a:buChar char="»"/>
        <a:defRPr sz="2000">
          <a:solidFill>
            <a:schemeClr val="tx1"/>
          </a:solidFill>
          <a:latin typeface="+mn-lt"/>
        </a:defRPr>
      </a:lvl8pPr>
      <a:lvl9pPr marL="3886200" indent="-228600" algn="r" rtl="1" eaLnBrk="1" fontAlgn="base" hangingPunct="1">
        <a:spcBef>
          <a:spcPct val="20000"/>
        </a:spcBef>
        <a:spcAft>
          <a:spcPct val="0"/>
        </a:spcAft>
        <a:buClr>
          <a:schemeClr val="tx2"/>
        </a:buClr>
        <a:buChar char="»"/>
        <a:defRPr sz="2000">
          <a:solidFill>
            <a:schemeClr val="tx1"/>
          </a:solidFill>
          <a:latin typeface="+mn-lt"/>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wmf"/><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r7A9NRDfl-k"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www.youtube.com/watch?v=tKb1TZ5SVi0&amp;feature=related" TargetMode="External"/><Relationship Id="rId4" Type="http://schemas.openxmlformats.org/officeDocument/2006/relationships/hyperlink" Target="http://www.youtube.com/watch?v=NkQf1qh2L34&amp;feature=relat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hqavKUAo-rs" TargetMode="External"/><Relationship Id="rId7" Type="http://schemas.openxmlformats.org/officeDocument/2006/relationships/image" Target="../media/image13.png"/><Relationship Id="rId2" Type="http://schemas.openxmlformats.org/officeDocument/2006/relationships/hyperlink" Target="http://www.youtube.com/watch?v=OdyKsnwQvok" TargetMode="Externa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hyperlink" Target="http://www.youtube.com/watch?v=K6rHL3tqBy4" TargetMode="External"/><Relationship Id="rId4" Type="http://schemas.openxmlformats.org/officeDocument/2006/relationships/hyperlink" Target="http://www.youtube.com/watch?v=tFFsax27PHQ&amp;playnext=1&amp;list=PL07929FAFCB8B99E2&amp;feature=results_video"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scienc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http://ar.wikipedia.org/wiki/%D9%86%D8%B8%D8%B1%D9%8A%D8%A9_Z" TargetMode="External"/><Relationship Id="rId4" Type="http://schemas.openxmlformats.org/officeDocument/2006/relationships/package" Target="../embeddings/Microsoft_Office_PowerPoint_Slide1.sldx"/></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ar.wikipedia.org/wiki/%D8%A5%D8%AF%D8%A7%D8%B1%D8%A9_%D8%A7%D9%84%D9%85%D9%88%D8%A7%D8%B1%D8%AF_%D8%A7%D9%84%D8%A8%D8%B4%D8%B1%D9%8A%D8%A9"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ar.wikipedia.org/wiki/%D8%A5%D8%AF%D8%A7%D8%B1%D8%A9_%D8%A7%D9%84%D8%A3%D8%B2%D9%85%D8%A7%D8%AA" TargetMode="External"/><Relationship Id="rId5" Type="http://schemas.openxmlformats.org/officeDocument/2006/relationships/hyperlink" Target="http://ar.wikipedia.org/wiki/%D8%A5%D8%AF%D8%A7%D8%B1%D8%A9_%D8%A7%D9%84%D8%A7%D8%AA%D8%B5%D8%A7%D9%84" TargetMode="External"/><Relationship Id="rId4" Type="http://schemas.openxmlformats.org/officeDocument/2006/relationships/hyperlink" Target="http://ar.wikipedia.org/wiki/%D8%A5%D8%AF%D8%A7%D8%B1%D8%A9_%D8%A7%D9%84%D9%88%D9%82%D8%AA"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EUfjKJIibTE" TargetMode="External"/><Relationship Id="rId7" Type="http://schemas.openxmlformats.org/officeDocument/2006/relationships/hyperlink" Target="http://www.youtube.com/watch?v=3Uqxxbx2VOs"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www.youtube.com/watch?v=E-5sWfqa6wM&amp;feature=related" TargetMode="External"/><Relationship Id="rId5" Type="http://schemas.openxmlformats.org/officeDocument/2006/relationships/hyperlink" Target="http://www.youtube.com/watch?v=6Kxgp4Ufjqk" TargetMode="External"/><Relationship Id="rId4" Type="http://schemas.openxmlformats.org/officeDocument/2006/relationships/hyperlink" Target="http://www.youtube.com/watch?v=FLay7RD3kEw"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linkedin.com/home?trk=hb_tab_home_top" TargetMode="External"/><Relationship Id="rId2" Type="http://schemas.openxmlformats.org/officeDocument/2006/relationships/hyperlink" Target="http://www.researchgate.ne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www.playground.ltc.vanderbilt.edu/~zimmermc/def.htm" TargetMode="External"/><Relationship Id="rId2" Type="http://schemas.openxmlformats.org/officeDocument/2006/relationships/hyperlink" Target="http://www.theharbinger.org/articles/rel_sci/gottlieb.html"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Johali59@hotmail.com" TargetMode="External"/><Relationship Id="rId2" Type="http://schemas.openxmlformats.org/officeDocument/2006/relationships/hyperlink" Target="http://faculty.ksu.edu.sa/JOHALI/default.aspx%20" TargetMode="External"/><Relationship Id="rId1" Type="http://schemas.openxmlformats.org/officeDocument/2006/relationships/slideLayout" Target="../slideLayouts/slideLayout2.xml"/><Relationship Id="rId5" Type="http://schemas.openxmlformats.org/officeDocument/2006/relationships/hyperlink" Target="https://twitter.com/TheNature2011" TargetMode="External"/><Relationship Id="rId4" Type="http://schemas.openxmlformats.org/officeDocument/2006/relationships/hyperlink" Target="http://sa.linkedin.com/pub/eisa-johali/31/3a6/896%20/"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degreedirectory.org/articles/What_is_Radiologic_Science.html" TargetMode="External"/><Relationship Id="rId2" Type="http://schemas.openxmlformats.org/officeDocument/2006/relationships/hyperlink" Target="http://www.healthsciences.purdue.edu/" TargetMode="Externa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wiki/File:Definitions_of_Management.png" TargetMode="Externa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businessdictionary.com/definition/right.html" TargetMode="External"/><Relationship Id="rId13" Type="http://schemas.openxmlformats.org/officeDocument/2006/relationships/hyperlink" Target="http://www.businessdictionary.com/definition/power.html" TargetMode="External"/><Relationship Id="rId18" Type="http://schemas.openxmlformats.org/officeDocument/2006/relationships/hyperlink" Target="http://www.businessdictionary.com/definition/objective.html" TargetMode="External"/><Relationship Id="rId26" Type="http://schemas.openxmlformats.org/officeDocument/2006/relationships/hyperlink" Target="http://www.businessdictionary.com/definition/degree.html" TargetMode="External"/><Relationship Id="rId3" Type="http://schemas.openxmlformats.org/officeDocument/2006/relationships/hyperlink" Target="http://www.businessdictionary.com/definition/hierarchical.html" TargetMode="External"/><Relationship Id="rId21" Type="http://schemas.openxmlformats.org/officeDocument/2006/relationships/hyperlink" Target="http://www.businessdictionary.com/definition/decision-making.html" TargetMode="External"/><Relationship Id="rId7" Type="http://schemas.openxmlformats.org/officeDocument/2006/relationships/hyperlink" Target="http://www.businessdictionary.com/definition/allocate.html" TargetMode="External"/><Relationship Id="rId12" Type="http://schemas.openxmlformats.org/officeDocument/2006/relationships/hyperlink" Target="http://www.businessdictionary.com/definition/roles.html" TargetMode="External"/><Relationship Id="rId17" Type="http://schemas.openxmlformats.org/officeDocument/2006/relationships/hyperlink" Target="http://www.businessdictionary.com/definition/organization.html" TargetMode="External"/><Relationship Id="rId25" Type="http://schemas.openxmlformats.org/officeDocument/2006/relationships/hyperlink" Target="http://www.businessdictionary.com/definition/division.html" TargetMode="External"/><Relationship Id="rId2" Type="http://schemas.openxmlformats.org/officeDocument/2006/relationships/hyperlink" Target="http://www.businessdictionary.com/definition/framework.html" TargetMode="External"/><Relationship Id="rId16" Type="http://schemas.openxmlformats.org/officeDocument/2006/relationships/hyperlink" Target="http://www.businessdictionary.com/definition/levels-of-management.html" TargetMode="External"/><Relationship Id="rId20" Type="http://schemas.openxmlformats.org/officeDocument/2006/relationships/hyperlink" Target="http://www.businessdictionary.com/definition/achieve.html" TargetMode="External"/><Relationship Id="rId29" Type="http://schemas.openxmlformats.org/officeDocument/2006/relationships/hyperlink" Target="http://www.google.com/url?ct=abg&amp;q=https://www.google.com/adsense/support/bin/request.py?contact=abg_afc&amp;url=http://www.businessdictionary.com/definition/organizational-structure.html&amp;hl=en&amp;client=ca-pub-2929677839778239&amp;adU=richardattiasassociates.com&amp;adT=Strategic+Communications&amp;gl=SA&amp;usg=AFQjCNHgLZU-NWHkAKHILfKiOBkfbw2wlA" TargetMode="External"/><Relationship Id="rId1" Type="http://schemas.openxmlformats.org/officeDocument/2006/relationships/slideLayout" Target="../slideLayouts/slideLayout2.xml"/><Relationship Id="rId6" Type="http://schemas.openxmlformats.org/officeDocument/2006/relationships/hyperlink" Target="http://www.businessdictionary.com/definition/communications.html" TargetMode="External"/><Relationship Id="rId11" Type="http://schemas.openxmlformats.org/officeDocument/2006/relationships/hyperlink" Target="http://www.businessdictionary.com/definition/structure.html" TargetMode="External"/><Relationship Id="rId24" Type="http://schemas.openxmlformats.org/officeDocument/2006/relationships/hyperlink" Target="http://www.businessdictionary.com/definition/department.html" TargetMode="External"/><Relationship Id="rId5" Type="http://schemas.openxmlformats.org/officeDocument/2006/relationships/hyperlink" Target="http://www.businessdictionary.com/definition/authority.html" TargetMode="External"/><Relationship Id="rId15" Type="http://schemas.openxmlformats.org/officeDocument/2006/relationships/hyperlink" Target="http://www.businessdictionary.com/definition/information-flow.html" TargetMode="External"/><Relationship Id="rId23" Type="http://schemas.openxmlformats.org/officeDocument/2006/relationships/hyperlink" Target="http://www.businessdictionary.com/definition/control.html" TargetMode="External"/><Relationship Id="rId28" Type="http://schemas.openxmlformats.org/officeDocument/2006/relationships/hyperlink" Target="http://www.businessdictionary.com/definition/chart.html" TargetMode="External"/><Relationship Id="rId10" Type="http://schemas.openxmlformats.org/officeDocument/2006/relationships/hyperlink" Target="http://www.businessdictionary.com/definition/organizational.html" TargetMode="External"/><Relationship Id="rId19" Type="http://schemas.openxmlformats.org/officeDocument/2006/relationships/hyperlink" Target="http://www.businessdictionary.com/definition/strategy.html" TargetMode="External"/><Relationship Id="rId31" Type="http://schemas.openxmlformats.org/officeDocument/2006/relationships/hyperlink" Target="http://www.businessdictionary.com/definition/organizational-structure.html" TargetMode="External"/><Relationship Id="rId4" Type="http://schemas.openxmlformats.org/officeDocument/2006/relationships/hyperlink" Target="http://www.businessdictionary.com/definition/lines.html" TargetMode="External"/><Relationship Id="rId9" Type="http://schemas.openxmlformats.org/officeDocument/2006/relationships/hyperlink" Target="http://www.businessdictionary.com/definition/duty.html" TargetMode="External"/><Relationship Id="rId14" Type="http://schemas.openxmlformats.org/officeDocument/2006/relationships/hyperlink" Target="http://www.businessdictionary.com/definition/responsibility.html" TargetMode="External"/><Relationship Id="rId22" Type="http://schemas.openxmlformats.org/officeDocument/2006/relationships/hyperlink" Target="http://www.businessdictionary.com/definition/management.html" TargetMode="External"/><Relationship Id="rId27" Type="http://schemas.openxmlformats.org/officeDocument/2006/relationships/hyperlink" Target="http://www.businessdictionary.com/definition/autonomy.html" TargetMode="External"/><Relationship Id="rId30" Type="http://schemas.openxmlformats.org/officeDocument/2006/relationships/hyperlink" Target="http://googleads.g.doubleclick.net/aclk?sa=L&amp;ai=BEY8YVS9gT4CGEoq-_Qbc6JUaionZkQLqzeSGLcCNtwHwwU0QARgBIPGz9wE4AFCyiZycBWCrzfOF8B6yARp3d3cuYnVzaW5lc3NkaWN0aW9uYXJ5LmNvbboBCjMwMHgyNTBfanPIAQHaAUpodHRwOi8vd3d3LmJ1c2luZXNzZGljdGlvbmFyeS5jb20vZGVmaW5pdGlvbi9vcmdhbml6YXRpb25hbC1zdHJ1Y3R1cmUuaHRtbKgDAegDDOgD0ALoA9IC6APRBfUDIgAAxPUDAAAAEA&amp;num=1&amp;sig=AOD64_3GXkz_L0CqP-I8hBScw801LGEB8A&amp;client=ca-pub-2929677839778239&amp;adurl=http://www.richardattiasassociates.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cdc.gov/about/grand-rounds/archives/2011/July2011.htm" TargetMode="External"/><Relationship Id="rId2" Type="http://schemas.openxmlformats.org/officeDocument/2006/relationships/hyperlink" Target="http://www.cdc.gov/SocialMedia/Tools/CommentPolicy.html" TargetMode="External"/><Relationship Id="rId1" Type="http://schemas.openxmlformats.org/officeDocument/2006/relationships/slideLayout" Target="../slideLayouts/slideLayout2.xml"/><Relationship Id="rId4" Type="http://schemas.openxmlformats.org/officeDocument/2006/relationships/hyperlink" Target="http://www.youtube.com/watch?v=FAaeCYyAxl0"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investorglossary.com/ceo.htm"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alyaseer.net/vb/showthread.php?t=11563"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faculty.ksu.edu.sa/75709/Documents"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faculty.ksu.edu.sa/75709/Document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images.uk.ask.com/fr?q=Medical+Services+Organization+Chart&amp;desturi=http:/.uk.ask.com/fr?q=MedicaDdis&amp;pstart=0&amp;qt" TargetMode="Externa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hyperlink" Target="http://www.smartdraw.com/downloads/" TargetMode="External"/><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42.xml.rels><?xml version="1.0" encoding="UTF-8" standalone="yes"?>
<Relationships xmlns="http://schemas.openxmlformats.org/package/2006/relationships"><Relationship Id="rId8" Type="http://schemas.openxmlformats.org/officeDocument/2006/relationships/package" Target="../embeddings/Microsoft_Office_PowerPoint_Slide5.sldx"/><Relationship Id="rId3" Type="http://schemas.openxmlformats.org/officeDocument/2006/relationships/image" Target="../media/image33.jpeg"/><Relationship Id="rId7" Type="http://schemas.openxmlformats.org/officeDocument/2006/relationships/image" Target="../media/image34.jpe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package" Target="../embeddings/Microsoft_Office_PowerPoint_Presentation4.pptx"/><Relationship Id="rId5" Type="http://schemas.openxmlformats.org/officeDocument/2006/relationships/package" Target="../embeddings/Microsoft_Office_PowerPoint_Slide3.sldx"/><Relationship Id="rId4" Type="http://schemas.openxmlformats.org/officeDocument/2006/relationships/package" Target="../embeddings/Microsoft_Office_PowerPoint_Slide2.sldx"/></Relationships>
</file>

<file path=ppt/slides/_rels/slide4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hyperlink" Target="http://www.aldridgeshs.qld.edu.au/sose/mindmaps/flowb.gif" TargetMode="External"/><Relationship Id="rId3" Type="http://schemas.openxmlformats.org/officeDocument/2006/relationships/image" Target="../media/image35.jpeg"/><Relationship Id="rId7" Type="http://schemas.openxmlformats.org/officeDocument/2006/relationships/hyperlink" Target="http://www.aldridgeshs.qld.edu.au/sose/mindmaps/landb.gif" TargetMode="External"/><Relationship Id="rId12" Type="http://schemas.openxmlformats.org/officeDocument/2006/relationships/image" Target="../media/image40.png"/><Relationship Id="rId17" Type="http://schemas.openxmlformats.org/officeDocument/2006/relationships/package" Target="../embeddings/Microsoft_Office_PowerPoint_Slide6.sldx"/><Relationship Id="rId2" Type="http://schemas.openxmlformats.org/officeDocument/2006/relationships/slideLayout" Target="../slideLayouts/slideLayout2.xml"/><Relationship Id="rId16" Type="http://schemas.openxmlformats.org/officeDocument/2006/relationships/image" Target="../media/image42.png"/><Relationship Id="rId1" Type="http://schemas.openxmlformats.org/officeDocument/2006/relationships/vmlDrawing" Target="../drawings/vmlDrawing3.vml"/><Relationship Id="rId6" Type="http://schemas.openxmlformats.org/officeDocument/2006/relationships/image" Target="../media/image37.png"/><Relationship Id="rId11" Type="http://schemas.openxmlformats.org/officeDocument/2006/relationships/hyperlink" Target="http://www.aldridgeshs.qld.edu.au/sose/mindmaps/spiderb.gif" TargetMode="External"/><Relationship Id="rId5" Type="http://schemas.openxmlformats.org/officeDocument/2006/relationships/hyperlink" Target="http://www.aldridgeshs.qld.edu.au/sose/mindmaps/3db.gif" TargetMode="External"/><Relationship Id="rId15" Type="http://schemas.openxmlformats.org/officeDocument/2006/relationships/hyperlink" Target="http://www.aldridgeshs.qld.edu.au/sose/mindmaps/heirb.gif" TargetMode="External"/><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hyperlink" Target="http://www.aldridgeshs.qld.edu.au/sose/mindmaps/sysb.gif" TargetMode="External"/><Relationship Id="rId14" Type="http://schemas.openxmlformats.org/officeDocument/2006/relationships/image" Target="../media/image41.png"/></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www.buzzle.com/articles/principles-management.html"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hyperlink" Target="http://ar.wikipedia.org/wiki/"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en.wikipedia.org/wiki/Statistical_quality_control" TargetMode="External"/><Relationship Id="rId7" Type="http://schemas.openxmlformats.org/officeDocument/2006/relationships/hyperlink" Target="http://en.wikipedia.org/wiki/Al-Farabi"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www.wikipedia.org/IbnKhaldum" TargetMode="External"/><Relationship Id="rId5" Type="http://schemas.openxmlformats.org/officeDocument/2006/relationships/hyperlink" Target="http://en.wikipedia.org/w/index.php?title=Ibn_Rushd&amp;redirect=no" TargetMode="External"/><Relationship Id="rId4" Type="http://schemas.openxmlformats.org/officeDocument/2006/relationships/hyperlink" Target="http://en.wikipedia.org/wiki/Imam_Al-Ghazali"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goliath.ecnext.com/coms2/browse_R_C160"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8" Type="http://schemas.openxmlformats.org/officeDocument/2006/relationships/image" Target="../media/image54.emf"/><Relationship Id="rId13" Type="http://schemas.openxmlformats.org/officeDocument/2006/relationships/image" Target="../media/image58.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7.jpeg"/><Relationship Id="rId2" Type="http://schemas.openxmlformats.org/officeDocument/2006/relationships/image" Target="../media/image48.png"/><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56.png"/><Relationship Id="rId5" Type="http://schemas.openxmlformats.org/officeDocument/2006/relationships/image" Target="../media/image51.png"/><Relationship Id="rId10" Type="http://schemas.openxmlformats.org/officeDocument/2006/relationships/hyperlink" Target="http://www.isixsigma.com/" TargetMode="External"/><Relationship Id="rId4" Type="http://schemas.openxmlformats.org/officeDocument/2006/relationships/image" Target="../media/image50.png"/><Relationship Id="rId9" Type="http://schemas.openxmlformats.org/officeDocument/2006/relationships/image" Target="../media/image55.jpeg"/></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Office_PowerPoint_Slide7.sl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package" Target="../embeddings/Microsoft_Office_PowerPoint_Slide8.sldx"/></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mazon.com/Charles-R.-McConnell/e/B001IR1KDK/ref=ntt_athr_dp_pel_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www.buzzle.com/articles/management" TargetMode="External"/><Relationship Id="rId4" Type="http://schemas.openxmlformats.org/officeDocument/2006/relationships/hyperlink" Target="http://www.amazon.com/Janet-Elizabeth-Falvey/e/B001HD3D94/ref=ntt_athr_dp_pel_1" TargetMode="External"/></Relationships>
</file>

<file path=ppt/slides/_rels/slide70.xml.rels><?xml version="1.0" encoding="UTF-8" standalone="yes"?>
<Relationships xmlns="http://schemas.openxmlformats.org/package/2006/relationships"><Relationship Id="rId8" Type="http://schemas.openxmlformats.org/officeDocument/2006/relationships/package" Target="../embeddings/Microsoft_Office_PowerPoint_Slide13.sldx"/><Relationship Id="rId3" Type="http://schemas.openxmlformats.org/officeDocument/2006/relationships/package" Target="../embeddings/Microsoft_Office_PowerPoint_Slide9.sldx"/><Relationship Id="rId7" Type="http://schemas.openxmlformats.org/officeDocument/2006/relationships/image" Target="../media/image69.jpe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package" Target="../embeddings/Microsoft_Office_PowerPoint_Slide12.sldx"/><Relationship Id="rId5" Type="http://schemas.openxmlformats.org/officeDocument/2006/relationships/package" Target="../embeddings/Microsoft_Office_PowerPoint_Slide11.sldx"/><Relationship Id="rId4" Type="http://schemas.openxmlformats.org/officeDocument/2006/relationships/package" Target="../embeddings/Microsoft_Office_PowerPoint_Slide10.sldx"/></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72.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 Id="rId7" Type="http://schemas.openxmlformats.org/officeDocument/2006/relationships/hyperlink" Target="http://21cif.com/tutorials/micro/mm/searchprocess/images/flowchart.jpg" TargetMode="External"/><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hyperlink" Target="http://www.google.com.sa/imgres?imgurl=http://www.beyondlean.com/images/ProblemSolvingCycle.jpg&amp;imgrefurl=http://www.beyondlean.com/problem-solving.html&amp;h=324&amp;w=432&amp;sz=24&amp;tbnid=-zcVl-koTl9I1M::&amp;tbnh=95&amp;tbnw=126&amp;prev=/images?q=problem+solving&amp;hl=ar&amp;usg=__ezZzi6wc4DIRqhUgma1BPv7g1vU=&amp;ei=ttu4ScryO8yOsAagkLmTCA&amp;sa=X&amp;oi=image_result&amp;resnum=4&amp;ct=image&amp;cd=1" TargetMode="External"/><Relationship Id="rId4" Type="http://schemas.openxmlformats.org/officeDocument/2006/relationships/image" Target="../media/image74.jpeg"/></Relationships>
</file>

<file path=ppt/slides/_rels/slide7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package" Target="../embeddings/Microsoft_Office_PowerPoint_Slide14.sldx"/><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77.jpeg"/><Relationship Id="rId4" Type="http://schemas.openxmlformats.org/officeDocument/2006/relationships/image" Target="../media/image78.jpeg"/></Relationships>
</file>

<file path=ppt/slides/_rels/slide75.xml.rels><?xml version="1.0" encoding="UTF-8" standalone="yes"?>
<Relationships xmlns="http://schemas.openxmlformats.org/package/2006/relationships"><Relationship Id="rId2" Type="http://schemas.openxmlformats.org/officeDocument/2006/relationships/hyperlink" Target="http://www.sunrisepage.com/manage/decision.htm"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faculty.ksu.edu.sa/75709/Documents"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package" Target="../embeddings/Microsoft_Office_PowerPoint_Slide17.sldx"/><Relationship Id="rId3" Type="http://schemas.openxmlformats.org/officeDocument/2006/relationships/image" Target="../media/image73.jpeg"/><Relationship Id="rId7" Type="http://schemas.openxmlformats.org/officeDocument/2006/relationships/package" Target="../embeddings/Microsoft_Office_PowerPoint_Slide16.sldx"/><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package" Target="../embeddings/Microsoft_Office_PowerPoint_Slide15.sldx"/><Relationship Id="rId11" Type="http://schemas.openxmlformats.org/officeDocument/2006/relationships/image" Target="../media/image85.jpeg"/><Relationship Id="rId5" Type="http://schemas.openxmlformats.org/officeDocument/2006/relationships/image" Target="../media/image74.jpeg"/><Relationship Id="rId10" Type="http://schemas.openxmlformats.org/officeDocument/2006/relationships/hyperlink" Target="http://www.googleadservices.com/pagead/aclk?sa=L&amp;ai=BMWOATZhiT7KzKYLj_AbUyt1VhpufngOuxJPkNebOvZltgPEEEAEYASCNjJsaOABQwc-NkwNgq83zhfAeoAHS5vveA7IBEHdpa2kuYW5zd2Vycy5jb226AQozMzZ4MjgwX2FzyAEC2gFVaHR0cDovL3dpa2kuYW5zd2Vycy5jb20vUS9EaWZmZXJlbmNlc19iZXR3ZWVuX25vbl9wcm9ncmFtbWVkX2FuZF9wcm9ncmFtbWVkX2RlY2lzaW9uc-ABAsACBsgCzvaMFqgDAcgDHegDnwboAwXoA64B9QMCAAAEyAQBiAYBoAYC&amp;num=1&amp;cid=5GjGgiNmYHIGP4_JvO1h5PzZ&amp;sig=AOD64_36pZ3tfoWYjoI3qsXen6rAAl_08w&amp;client=ca-pub-1950137992623068&amp;adurl=http://www.lumosity.com/landing?refer=654&amp;a=BTG-logo_336x280_Image&amp;Network=Content&amp;kw=&amp;ad=14342557054&amp;SiteTarget=ba22a0d6cdacd9ca.anonymous.google&amp;ll_ad_id=692&amp;nm=7&amp;nx=114&amp;ny=103&amp;clkt=162&amp;jca=689" TargetMode="External"/><Relationship Id="rId4" Type="http://schemas.openxmlformats.org/officeDocument/2006/relationships/hyperlink" Target="http://starrcline.com/images/s_rubik-cube.jpg" TargetMode="External"/><Relationship Id="rId9" Type="http://schemas.openxmlformats.org/officeDocument/2006/relationships/package" Target="../embeddings/Microsoft_Office_PowerPoint_Slide18.sldx"/></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image" Target="../media/image86.jpeg"/><Relationship Id="rId7" Type="http://schemas.openxmlformats.org/officeDocument/2006/relationships/image" Target="../media/image90.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 Id="rId9" Type="http://schemas.openxmlformats.org/officeDocument/2006/relationships/image" Target="../media/image92.png"/></Relationships>
</file>

<file path=ppt/slides/_rels/slide81.xml.rels><?xml version="1.0" encoding="UTF-8" standalone="yes"?>
<Relationships xmlns="http://schemas.openxmlformats.org/package/2006/relationships"><Relationship Id="rId3" Type="http://schemas.openxmlformats.org/officeDocument/2006/relationships/package" Target="../embeddings/Microsoft_Office_PowerPoint_Presentation19.pptx"/><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package" Target="../embeddings/Microsoft_Office_PowerPoint_Slide22.sldx"/><Relationship Id="rId5" Type="http://schemas.openxmlformats.org/officeDocument/2006/relationships/package" Target="../embeddings/Microsoft_Office_PowerPoint_Slide21.sldx"/><Relationship Id="rId4" Type="http://schemas.openxmlformats.org/officeDocument/2006/relationships/package" Target="../embeddings/Microsoft_Office_PowerPoint_Slide20.sldx"/></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hyperlink" Target="http://www.rsna.org/Quality/gettingstarted/effective-team-meetings.cfm" TargetMode="External"/><Relationship Id="rId3" Type="http://schemas.openxmlformats.org/officeDocument/2006/relationships/hyperlink" Target="http://www.rsna.org/Quality/gettingstarted/brainstorming.cfm" TargetMode="External"/><Relationship Id="rId7" Type="http://schemas.openxmlformats.org/officeDocument/2006/relationships/hyperlink" Target="http://www.rsna.org/Quality/gettingstarted/team-building.cfm" TargetMode="External"/><Relationship Id="rId2" Type="http://schemas.openxmlformats.org/officeDocument/2006/relationships/hyperlink" Target="http://www.rsna.org/Quality/starter/Tools.cfm" TargetMode="External"/><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hyperlink" Target="http://www.rsna.org/" TargetMode="External"/><Relationship Id="rId4" Type="http://schemas.openxmlformats.org/officeDocument/2006/relationships/hyperlink" Target="http://www.rsna.org/Quality/gettingstarted/cause-and-effect-diagrams.cfm" TargetMode="External"/></Relationships>
</file>

<file path=ppt/slides/_rels/slide84.xml.rels><?xml version="1.0" encoding="UTF-8" standalone="yes"?>
<Relationships xmlns="http://schemas.openxmlformats.org/package/2006/relationships"><Relationship Id="rId2" Type="http://schemas.openxmlformats.org/officeDocument/2006/relationships/hyperlink" Target="http://theabr.org/moc/"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hyperlink" Target="http://www.ajronline.org/cgi/external_ref?tag_url=http://www.ajronline.org/cgi/content/long/163/5/1245&amp;title=Quality+assessment+and+improvement:+what+radiologists+do+and+think+--+Deitch+et+al.+163+(5):+1245+--+Am.+J.+Roentgenol.&amp;link_type=TECHNORATI" TargetMode="External"/><Relationship Id="rId3" Type="http://schemas.openxmlformats.org/officeDocument/2006/relationships/hyperlink" Target="http://www.ajronline.org/cgi/external_ref?tag_url=http://www.ajronline.org/cgi/content/long/163/5/1245&amp;title=Quality+assessment+and+improvement:+what+radiologists+do+and+think+--+Deitch+et+al.+163+(5):+1245+--+Am.+J.+Roentgenol.&amp;link_type=COMPLORE" TargetMode="External"/><Relationship Id="rId7" Type="http://schemas.openxmlformats.org/officeDocument/2006/relationships/hyperlink" Target="http://www.ajronline.org/cgi/external_ref?tag_url=http://www.ajronline.org/cgi/content/long/163/5/1245&amp;title=Quality+assessment+and+improvement:+what+radiologists+do+and+think+--+Deitch+et+al.+163+(5):+1245+--+Am.+J.+Roentgenol.&amp;link_type=REDDIT" TargetMode="External"/><Relationship Id="rId2" Type="http://schemas.openxmlformats.org/officeDocument/2006/relationships/hyperlink" Target="http://www.ajronline.org/cgi/external_ref?tag_url=http://www.ajronline.org/cgi/content/long/163/5/1245&amp;title=Quality+assessment+and+improvement:+what+radiologists+do+and+think+--+Deitch+et+al.+163+(5):+1245+--+Am.+J.+Roentgenol.&amp;link_type=CITEULIKE" TargetMode="External"/><Relationship Id="rId1" Type="http://schemas.openxmlformats.org/officeDocument/2006/relationships/slideLayout" Target="../slideLayouts/slideLayout2.xml"/><Relationship Id="rId6" Type="http://schemas.openxmlformats.org/officeDocument/2006/relationships/hyperlink" Target="http://www.ajronline.org/cgi/external_ref?tag_url=http://www.ajronline.org/cgi/content/long/163/5/1245&amp;title=Quality+assessment+and+improvement:+what+radiologists+do+and+think+--+Deitch+et+al.+163+(5):+1245+--+Am.+J.+Roentgenol.&amp;link_type=DIGG" TargetMode="External"/><Relationship Id="rId5" Type="http://schemas.openxmlformats.org/officeDocument/2006/relationships/hyperlink" Target="http://www.ajronline.org/cgi/external_ref?tag_url=http://www.ajronline.org/cgi/content/long/163/5/1245&amp;title=Quality+assessment+and+improvement:+what+radiologists+do+and+think+--+Deitch+et+al.+163+(5):+1245+--+Am.+J.+Roentgenol.&amp;link_type=DEL_ICIO_US" TargetMode="External"/><Relationship Id="rId10" Type="http://schemas.openxmlformats.org/officeDocument/2006/relationships/hyperlink" Target="http://www.ajronline.org/cgi/content/abstract/163/5/1245" TargetMode="External"/><Relationship Id="rId4" Type="http://schemas.openxmlformats.org/officeDocument/2006/relationships/hyperlink" Target="http://www.ajronline.org/cgi/external_ref?tag_url=http://www.ajronline.org/cgi/content/long/163/5/1245&amp;title=Quality+assessment+and+improvement:+what+radiologists+do+and+think+--+Deitch+et+al.+163+(5):+1245+--+Am.+J.+Roentgenol.&amp;link_type=CONNOTEA" TargetMode="External"/><Relationship Id="rId9" Type="http://schemas.openxmlformats.org/officeDocument/2006/relationships/hyperlink" Target="http://www.ajronline.org/help/social_bookmarks.dtl"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www.rsna.org/Quality/gettingstarted/The-QI-Team.cfm" TargetMode="Externa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hyperlink" Target="http://rsna2009.rsna.org/preliminary_information.cfm" TargetMode="External"/></Relationships>
</file>

<file path=ppt/slides/_rels/slide88.xml.rels><?xml version="1.0" encoding="UTF-8" standalone="yes"?>
<Relationships xmlns="http://schemas.openxmlformats.org/package/2006/relationships"><Relationship Id="rId8" Type="http://schemas.openxmlformats.org/officeDocument/2006/relationships/hyperlink" Target="http://www.cbahi.org/apps/pages.aspx?pageid=90&amp;Title=&#1593;&#1606;%20&#1575;&#1604;&#1605;&#1580;&#1604;&#1587;&amp;Sub=&#1575;&#1604;&#1607;&#1610;&#1603;&#1604;%20&#1575;&#1604;&#1578;&#1606;&#1592;&#1610;&#1605;&#1610;" TargetMode="External"/><Relationship Id="rId13" Type="http://schemas.openxmlformats.org/officeDocument/2006/relationships/hyperlink" Target="http://www.cbahi.org/apps/pages.aspx?pageid=43&amp;Title=&#1605;&#1580;&#1575;&#1604;&#1587;%20&#1575;&#1604;&#1605;&#1606;&#1575;&#1591;&#1602;&amp;Sub=&#1575;&#1605;&#1606;&#1575;&#1569;%20&#1605;&#1580;&#1575;&#1604;&#1587;%20&#1575;&#1604;&#1605;&#1606;&#1575;&#1591;&#1602;" TargetMode="External"/><Relationship Id="rId18" Type="http://schemas.openxmlformats.org/officeDocument/2006/relationships/hyperlink" Target="http://www.cbahi.org/apps/pages.aspx?pageid=118&amp;Title=&#1578;&#1571;&#1607;&#1610;&#1604;%20&#1575;&#1604;&#1588;&#1585;&#1603;&#1575;&#1578;%20&#1575;&#1604;&#1605;&#1588;&#1594;&#1604;&#1577;%20&#1604;&#1604;&#1605;&#1606;&#1588;&#1570;&#1578;%20&#1575;&#1604;&#1589;&#1581;&#1610;&#1577;&amp;Sub=&#1605;&#1602;&#1583;&#1605;&#1577;" TargetMode="External"/><Relationship Id="rId3" Type="http://schemas.openxmlformats.org/officeDocument/2006/relationships/hyperlink" Target="http://www.cbahi.org/apps/pages.aspx?pageid=92&amp;Title=&#1575;&#1604;&#1575;&#1607;&#1583;&#1575;&#1601;&amp;Sub=&#1583;&#1593;&#1605;%20&#1575;&#1604;&#1580;&#1608;&#1583;&#1577;%20&#1601;&#1610;%20%20&#1575;&#1604;&#1605;&#1606;&#1588;&#1570;&#1578;%20%20&#1575;&#1604;&#1589;&#1581;&#1610;&#1577;" TargetMode="External"/><Relationship Id="rId21" Type="http://schemas.openxmlformats.org/officeDocument/2006/relationships/image" Target="../media/image100.png"/><Relationship Id="rId7" Type="http://schemas.openxmlformats.org/officeDocument/2006/relationships/hyperlink" Target="http://www.cbahi.org/apps/pages.aspx?pageid=96&amp;Title=&#1575;&#1604;&#1575;&#1607;&#1583;&#1575;&#1601;&amp;Sub=&#1575;&#1604;&#1608;&#1589;&#1608;&#1604;%20&#1573;&#1604;&#1609;%20&#1575;&#1604;&#1593;&#1575;&#1604;&#1605;&#1610;&#1577;%20&#1603;&#1605;&#1585;&#1580;&#1593;%20&#1604;&#1575;&#1593;&#1578;&#1605;&#1575;&#1583;%20&#1575;&#1604;&#1580;&#1608;&#1583;&#1577;" TargetMode="External"/><Relationship Id="rId12" Type="http://schemas.openxmlformats.org/officeDocument/2006/relationships/hyperlink" Target="http://www.cbahi.org/apps/pages.aspx?pageid=42&amp;Title=&#1605;&#1580;&#1604;&#1587;%20&#1575;&#1604;&#1571;&#1605;&#1606;&#1575;&#1569;&amp;Sub=&#1571;&#1593;&#1590;&#1575;&#1569;%20&#1605;&#1580;&#1604;&#1587;%20&#1575;&#1604;&#1582;&#1583;&#1605;&#1575;&#1578;%20&#1575;&#1604;&#1589;&#1581;&#1610;&#1577;" TargetMode="External"/><Relationship Id="rId17" Type="http://schemas.openxmlformats.org/officeDocument/2006/relationships/hyperlink" Target="http://www.cbahi.org/apps/pages.aspx?pageid=121&amp;Title=&#1578;&#1571;&#1607;&#1610;&#1604;%20&#1575;&#1604;&#1588;&#1585;&#1603;&#1575;&#1578;%20&#1575;&#1604;&#1605;&#1588;&#1594;&#1604;&#1577;%20&#1604;&#1604;&#1605;&#1606;&#1588;&#1570;&#1578;%20&#1575;&#1604;&#1589;&#1581;&#1610;&#1577;&amp;Sub=&#1575;&#1604;&#1578;&#1602;&#1583;&#1610;&#1605;" TargetMode="External"/><Relationship Id="rId25" Type="http://schemas.openxmlformats.org/officeDocument/2006/relationships/image" Target="../media/image102.png"/><Relationship Id="rId2" Type="http://schemas.openxmlformats.org/officeDocument/2006/relationships/hyperlink" Target="http://www.cbahi.org/" TargetMode="External"/><Relationship Id="rId16" Type="http://schemas.openxmlformats.org/officeDocument/2006/relationships/hyperlink" Target="http://www.cbahi.org/apps/pages.aspx?pageid=49&amp;Title=&#1575;&#1604;&#1605;&#1593;&#1575;&#1610;&#1610;&#1585;&amp;Sub=&#1605;&#1593;&#1575;&#1610;&#1610;&#1585;%20&#1575;&#1604;&#1608;&#1591;&#1606;&#1610;&#1577;%20&#1604;&#1604;&#1605;&#1587;&#1578;&#1588;&#1601;&#1610;&#1575;&#1578;" TargetMode="External"/><Relationship Id="rId20" Type="http://schemas.openxmlformats.org/officeDocument/2006/relationships/hyperlink" Target="http://www.cbahi.org/apps/pages.aspx?pageid=120&amp;Title=&#1578;&#1571;&#1607;&#1610;&#1604;%20&#1575;&#1604;&#1588;&#1585;&#1603;&#1575;&#1578;%20&#1575;&#1604;&#1605;&#1588;&#1594;&#1604;&#1577;%20&#1604;&#1604;&#1605;&#1606;&#1588;&#1570;&#1578;%20&#1575;&#1604;&#1589;&#1581;&#1610;&#1577;&amp;Sub=&#1605;&#1593;&#1575;&#1610;&#1610;&#1585;%20&#1578;&#1571;&#1607;&#1610;&#1604;%20&#1575;&#1604;&#1588;&#1585;&#1603;&#1575;&#1578;%20&#1575;&#1604;&#1605;&#1588;&#1594;&#1604;&#1577;%20&#1604;&#1604;&#1605;&#1606;&#1588;&#1570;&#1578;%20&#1575;&#1604;&#1589;&#1581;&#1610;&#1577;" TargetMode="External"/><Relationship Id="rId1" Type="http://schemas.openxmlformats.org/officeDocument/2006/relationships/slideLayout" Target="../slideLayouts/slideLayout2.xml"/><Relationship Id="rId6" Type="http://schemas.openxmlformats.org/officeDocument/2006/relationships/hyperlink" Target="http://www.cbahi.org/apps/pages.aspx?pageid=95&amp;Title=&#1575;&#1604;&#1575;&#1607;&#1583;&#1575;&#1601;&amp;Sub=&#1578;&#1571;&#1587;&#1610;&#1587;%20&#1608;%20&#1578;&#1591;&#1608;&#1610;&#1585;%20&#1606;&#1592;&#1575;&#1605;%20&#1605;&#1593;&#1604;&#1608;&#1605;&#1575;&#1578;&#1610;%20&#1602;&#1608;&#1610;%20&#1608;&#1602;&#1575;&#1593;&#1583;&#1577;%20&#1576;&#1610;&#1575;&#1606;&#1575;&#1578;%20&#1605;&#1578;&#1603;&#1575;&#1605;&#1604;&#1577;" TargetMode="External"/><Relationship Id="rId11" Type="http://schemas.openxmlformats.org/officeDocument/2006/relationships/hyperlink" Target="http://www.cbahi.org/apps/pages.aspx?pageid=41&amp;Title=&#1605;&#1580;&#1604;&#1587;%20&#1575;&#1604;&#1571;&#1605;&#1606;&#1575;&#1569;&amp;Sub=&#1571;&#1593;&#1590;&#1575;&#1569;%20&#1575;&#1604;&#1605;&#1580;&#1604;&#1587;%20&#1575;&#1604;&#1605;&#1585;&#1603;&#1586;&#1610;" TargetMode="External"/><Relationship Id="rId24" Type="http://schemas.openxmlformats.org/officeDocument/2006/relationships/hyperlink" Target="http://www.cbahi.com/activity" TargetMode="External"/><Relationship Id="rId5" Type="http://schemas.openxmlformats.org/officeDocument/2006/relationships/hyperlink" Target="http://www.cbahi.org/apps/pages.aspx?pageid=94&amp;Title=&#1575;&#1604;&#1575;&#1607;&#1583;&#1575;&#1601;&amp;Sub=&#1578;&#1589;&#1606;&#1610;&#1601;%20&#1608;%20&#1578;&#1571;&#1607;&#1610;&#1604;%20&#1575;&#1604;&#1605;&#1606;&#1588;&#1570;&#1578;%20&#1575;&#1604;&#1589;&#1581;&#1610;&#1577;&#1608;%20&#1575;&#1604;&#1588;&#1585;&#1603;&#1575;&#1578;" TargetMode="External"/><Relationship Id="rId15" Type="http://schemas.openxmlformats.org/officeDocument/2006/relationships/hyperlink" Target="http://www.cbahi.org/apps/pages.aspx?pageid=78&amp;Title=&#1605;&#1580;&#1575;&#1604;&#1587;%20&#1575;&#1604;&#1605;&#1606;&#1575;&#1591;&#1602;&amp;Sub=&#1605;&#1580;&#1575;&#1604;&#1587;%20&#1605;&#1606;&#1575;&#1591;&#1602;%20&#1575;&#1604;&#1605;&#1605;&#1604;&#1603;&#1577;" TargetMode="External"/><Relationship Id="rId23" Type="http://schemas.openxmlformats.org/officeDocument/2006/relationships/image" Target="../media/image101.png"/><Relationship Id="rId10" Type="http://schemas.openxmlformats.org/officeDocument/2006/relationships/hyperlink" Target="http://www.cbahi.org/apps/pages.aspx?pageid=88&amp;Title=&#1593;&#1606;%20&#1575;&#1604;&#1605;&#1580;&#1604;&#1587;&amp;Sub=&#1606;&#1576;&#1584;&#1577;%20&#1593;&#1606;%20&#1575;&#1604;&#1605;&#1580;&#1604;&#1587;" TargetMode="External"/><Relationship Id="rId19" Type="http://schemas.openxmlformats.org/officeDocument/2006/relationships/hyperlink" Target="http://www.cbahi.org/apps/pages.aspx?pageid=119&amp;Title=&#1578;&#1571;&#1607;&#1610;&#1604;%20&#1575;&#1604;&#1588;&#1585;&#1603;&#1575;&#1578;%20&#1575;&#1604;&#1605;&#1588;&#1594;&#1604;&#1577;%20&#1604;&#1604;&#1605;&#1606;&#1588;&#1570;&#1578;%20&#1575;&#1604;&#1589;&#1581;&#1610;&#1577;&amp;Sub=&#1570;&#1604;&#1610;&#1577;%20&#1575;&#1604;&#1593;&#1605;&#1604;" TargetMode="External"/><Relationship Id="rId4" Type="http://schemas.openxmlformats.org/officeDocument/2006/relationships/hyperlink" Target="http://www.cbahi.org/apps/pages.aspx?pageid=93&amp;Title=&#1575;&#1604;&#1575;&#1607;&#1583;&#1575;&#1601;&amp;Sub=&#1575;&#1593;&#1578;&#1605;&#1575;&#1583;%20&#1603;&#1575;&#1601;&#1577;%20&#1575;&#1604;&#1605;&#1606;&#1588;&#1570;&#1578;" TargetMode="External"/><Relationship Id="rId9" Type="http://schemas.openxmlformats.org/officeDocument/2006/relationships/hyperlink" Target="http://www.cbahi.org/apps/pages.aspx?pageid=91&amp;Title=&#1593;&#1606;%20&#1575;&#1604;&#1605;&#1580;&#1604;&#1587;&amp;Sub=&#1589;&#1604;&#1575;&#1581;&#1610;&#1575;&#1578;%20&#1575;&#1604;&#1605;&#1580;&#1604;&#1587;%20&#1575;&#1604;&#1605;&#1585;&#1603;&#1586;&#1610;" TargetMode="External"/><Relationship Id="rId14" Type="http://schemas.openxmlformats.org/officeDocument/2006/relationships/hyperlink" Target="http://www.cbahi.org/apps/pages.aspx?pageid=97&amp;Title=&#1605;&#1580;&#1575;&#1604;&#1587;%20&#1575;&#1604;&#1605;&#1606;&#1575;&#1591;&#1602;&amp;Sub=&#1589;&#1604;&#1575;&#1581;&#1610;&#1575;&#1578;&#1607;&#1575;" TargetMode="External"/><Relationship Id="rId22" Type="http://schemas.openxmlformats.org/officeDocument/2006/relationships/hyperlink" Target="http://www.cbahi.com/portal"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en.wikipedia.org/wiki/File:Flag_of_WHO.sv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4.png"/><Relationship Id="rId18" Type="http://schemas.openxmlformats.org/officeDocument/2006/relationships/image" Target="../media/image119.png"/><Relationship Id="rId3"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113.png"/><Relationship Id="rId17" Type="http://schemas.openxmlformats.org/officeDocument/2006/relationships/image" Target="../media/image118.png"/><Relationship Id="rId2" Type="http://schemas.openxmlformats.org/officeDocument/2006/relationships/notesSlide" Target="../notesSlides/notesSlide21.xml"/><Relationship Id="rId16" Type="http://schemas.openxmlformats.org/officeDocument/2006/relationships/image" Target="../media/image117.png"/><Relationship Id="rId20" Type="http://schemas.openxmlformats.org/officeDocument/2006/relationships/hyperlink" Target="http://www.projectpophealth.org/" TargetMode="External"/><Relationship Id="rId1" Type="http://schemas.openxmlformats.org/officeDocument/2006/relationships/slideLayout" Target="../slideLayouts/slideLayout13.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06.png"/><Relationship Id="rId15" Type="http://schemas.openxmlformats.org/officeDocument/2006/relationships/image" Target="../media/image116.png"/><Relationship Id="rId10" Type="http://schemas.openxmlformats.org/officeDocument/2006/relationships/image" Target="../media/image111.png"/><Relationship Id="rId19" Type="http://schemas.openxmlformats.org/officeDocument/2006/relationships/hyperlink" Target="http://ctb.ku.edu/en/tablecontents/sub_section_main_1877.aspx" TargetMode="External"/><Relationship Id="rId4" Type="http://schemas.openxmlformats.org/officeDocument/2006/relationships/image" Target="../media/image105.png"/><Relationship Id="rId9" Type="http://schemas.openxmlformats.org/officeDocument/2006/relationships/image" Target="../media/image110.png"/><Relationship Id="rId14" Type="http://schemas.openxmlformats.org/officeDocument/2006/relationships/image" Target="../media/image115.png"/></Relationships>
</file>

<file path=ppt/slides/_rels/slide91.xml.rels><?xml version="1.0" encoding="UTF-8" standalone="yes"?>
<Relationships xmlns="http://schemas.openxmlformats.org/package/2006/relationships"><Relationship Id="rId2" Type="http://schemas.openxmlformats.org/officeDocument/2006/relationships/hyperlink" Target="http://www.allbusiness.com/management/1058349-1.html"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a:xfrm>
            <a:off x="1979613" y="765175"/>
            <a:ext cx="4895850" cy="409575"/>
          </a:xfrm>
          <a:ln>
            <a:solidFill>
              <a:srgbClr val="00B050"/>
            </a:solidFill>
          </a:ln>
        </p:spPr>
        <p:txBody>
          <a:bodyPr>
            <a:noAutofit/>
          </a:bodyPr>
          <a:lstStyle/>
          <a:p>
            <a:pPr eaLnBrk="1" fontAlgn="auto" hangingPunct="1">
              <a:spcAft>
                <a:spcPts val="0"/>
              </a:spcAft>
              <a:defRPr/>
            </a:pPr>
            <a:r>
              <a:rPr sz="1100" dirty="0" smtClean="0">
                <a:solidFill>
                  <a:schemeClr val="tx2">
                    <a:satMod val="200000"/>
                  </a:schemeClr>
                </a:solidFill>
              </a:rPr>
              <a:t>KINGDOM OF SAUDI ARABIA \ MINISTRY OF HIGHER EDUCTION</a:t>
            </a:r>
            <a:br>
              <a:rPr sz="1100" dirty="0" smtClean="0">
                <a:solidFill>
                  <a:schemeClr val="tx2">
                    <a:satMod val="200000"/>
                  </a:schemeClr>
                </a:solidFill>
              </a:rPr>
            </a:br>
            <a:r>
              <a:rPr sz="1100" dirty="0" smtClean="0">
                <a:solidFill>
                  <a:schemeClr val="tx2">
                    <a:satMod val="200000"/>
                  </a:schemeClr>
                </a:solidFill>
              </a:rPr>
              <a:t>KING SAUD UNIVERSITY</a:t>
            </a:r>
            <a:r>
              <a:rPr lang="en-US" sz="1100" dirty="0" smtClean="0">
                <a:solidFill>
                  <a:schemeClr val="tx2">
                    <a:satMod val="200000"/>
                  </a:schemeClr>
                </a:solidFill>
              </a:rPr>
              <a:t> \ CAMS \ RAD Department </a:t>
            </a:r>
            <a:endParaRPr sz="1100" dirty="0" smtClean="0">
              <a:solidFill>
                <a:schemeClr val="tx2">
                  <a:satMod val="200000"/>
                </a:schemeClr>
              </a:solidFill>
            </a:endParaRPr>
          </a:p>
        </p:txBody>
      </p:sp>
      <p:sp>
        <p:nvSpPr>
          <p:cNvPr id="13315" name="Slide Number Placeholder 4"/>
          <p:cNvSpPr>
            <a:spLocks noGrp="1"/>
          </p:cNvSpPr>
          <p:nvPr>
            <p:ph type="sldNum" sz="quarter" idx="12"/>
          </p:nvPr>
        </p:nvSpPr>
        <p:spPr>
          <a:noFill/>
        </p:spPr>
        <p:txBody>
          <a:bodyPr/>
          <a:lstStyle/>
          <a:p>
            <a:fld id="{4FF7F976-52F0-44F2-BCD5-9589885BD2AF}" type="slidenum">
              <a:rPr lang="ar-SA" smtClean="0"/>
              <a:pPr/>
              <a:t>1</a:t>
            </a:fld>
            <a:endParaRPr lang="en-US" smtClean="0"/>
          </a:p>
        </p:txBody>
      </p:sp>
      <p:sp>
        <p:nvSpPr>
          <p:cNvPr id="10249" name="Rectangle 15"/>
          <p:cNvSpPr>
            <a:spLocks noChangeArrowheads="1"/>
          </p:cNvSpPr>
          <p:nvPr/>
        </p:nvSpPr>
        <p:spPr bwMode="auto">
          <a:xfrm>
            <a:off x="2700338" y="44450"/>
            <a:ext cx="3382962" cy="642938"/>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92075" tIns="46038" rIns="92075" bIns="46038" anchor="ctr"/>
          <a:lstStyle/>
          <a:p>
            <a:pPr algn="ctr">
              <a:defRPr/>
            </a:pPr>
            <a:r>
              <a:rPr lang="ar-SA" sz="3200" b="1" dirty="0">
                <a:solidFill>
                  <a:srgbClr val="00B050"/>
                </a:solidFill>
                <a:cs typeface="Diwani Bent" pitchFamily="2" charset="-78"/>
              </a:rPr>
              <a:t>بسم الله الرحمن الرحيم</a:t>
            </a:r>
            <a:r>
              <a:rPr lang="ar-SA" sz="2600" dirty="0">
                <a:solidFill>
                  <a:srgbClr val="00B050"/>
                </a:solidFill>
              </a:rPr>
              <a:t> </a:t>
            </a:r>
            <a:endParaRPr lang="en-US" sz="2600" dirty="0">
              <a:solidFill>
                <a:srgbClr val="00B050"/>
              </a:solidFill>
            </a:endParaRPr>
          </a:p>
        </p:txBody>
      </p:sp>
      <p:sp>
        <p:nvSpPr>
          <p:cNvPr id="3088" name="Rectangle 16"/>
          <p:cNvSpPr>
            <a:spLocks noChangeArrowheads="1"/>
          </p:cNvSpPr>
          <p:nvPr/>
        </p:nvSpPr>
        <p:spPr bwMode="auto">
          <a:xfrm>
            <a:off x="250825" y="1700213"/>
            <a:ext cx="8645525" cy="14779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rtl="0">
              <a:defRPr/>
            </a:pPr>
            <a:r>
              <a:rPr lang="ar-SA" dirty="0">
                <a:latin typeface="Monotype Koufi" pitchFamily="2" charset="-78"/>
                <a:ea typeface="Monotype Koufi" pitchFamily="2" charset="-78"/>
                <a:cs typeface="Monotype Koufi" pitchFamily="2" charset="-78"/>
              </a:rPr>
              <a:t>العلوم الصحية وتنظيم الخدمات للأشعة  </a:t>
            </a:r>
          </a:p>
          <a:p>
            <a:pPr algn="ctr" rtl="0">
              <a:defRPr/>
            </a:pPr>
            <a:r>
              <a:rPr lang="en-US" sz="2400" b="1" dirty="0">
                <a:effectLst>
                  <a:outerShdw blurRad="38100" dist="38100" dir="2700000" algn="tl">
                    <a:srgbClr val="000000"/>
                  </a:outerShdw>
                </a:effectLst>
                <a:latin typeface="Arial Black" pitchFamily="34" charset="0"/>
              </a:rPr>
              <a:t>HEALTH SCIENCES &amp; SERVICES ORGANIZATION </a:t>
            </a:r>
          </a:p>
          <a:p>
            <a:pPr algn="ctr" rtl="0">
              <a:defRPr/>
            </a:pPr>
            <a:r>
              <a:rPr lang="en-US" sz="2400" b="1" dirty="0" err="1">
                <a:solidFill>
                  <a:srgbClr val="00B050"/>
                </a:solidFill>
                <a:effectLst>
                  <a:outerShdw blurRad="38100" dist="38100" dir="2700000" algn="tl">
                    <a:srgbClr val="000000"/>
                  </a:outerShdw>
                </a:effectLst>
                <a:latin typeface="Arial Black" pitchFamily="34" charset="0"/>
              </a:rPr>
              <a:t>Johali</a:t>
            </a:r>
            <a:r>
              <a:rPr lang="en-US" sz="2400" b="1" dirty="0">
                <a:solidFill>
                  <a:srgbClr val="00B050"/>
                </a:solidFill>
                <a:effectLst>
                  <a:outerShdw blurRad="38100" dist="38100" dir="2700000" algn="tl">
                    <a:srgbClr val="000000"/>
                  </a:outerShdw>
                </a:effectLst>
                <a:latin typeface="Arial Black" pitchFamily="34" charset="0"/>
              </a:rPr>
              <a:t> </a:t>
            </a:r>
            <a:r>
              <a:rPr lang="en-US" sz="2400" b="1" dirty="0" err="1">
                <a:solidFill>
                  <a:srgbClr val="00B050"/>
                </a:solidFill>
                <a:effectLst>
                  <a:outerShdw blurRad="38100" dist="38100" dir="2700000" algn="tl">
                    <a:srgbClr val="000000"/>
                  </a:outerShdw>
                </a:effectLst>
                <a:latin typeface="Arial Black" pitchFamily="34" charset="0"/>
              </a:rPr>
              <a:t>RadHSSO</a:t>
            </a:r>
            <a:r>
              <a:rPr lang="en-US" sz="2400" b="1" dirty="0">
                <a:solidFill>
                  <a:srgbClr val="00B050"/>
                </a:solidFill>
                <a:effectLst>
                  <a:outerShdw blurRad="38100" dist="38100" dir="2700000" algn="tl">
                    <a:srgbClr val="000000"/>
                  </a:outerShdw>
                </a:effectLst>
                <a:latin typeface="Arial Black" pitchFamily="34" charset="0"/>
              </a:rPr>
              <a:t> </a:t>
            </a:r>
            <a:r>
              <a:rPr lang="en-US" sz="2400" b="1" dirty="0" smtClean="0">
                <a:solidFill>
                  <a:srgbClr val="00B050"/>
                </a:solidFill>
                <a:effectLst>
                  <a:outerShdw blurRad="38100" dist="38100" dir="2700000" algn="tl">
                    <a:srgbClr val="000000"/>
                  </a:outerShdw>
                </a:effectLst>
                <a:latin typeface="Arial Black" pitchFamily="34" charset="0"/>
              </a:rPr>
              <a:t>2014 </a:t>
            </a:r>
            <a:endParaRPr lang="en-US" sz="2400" b="1" dirty="0">
              <a:solidFill>
                <a:srgbClr val="00B050"/>
              </a:solidFill>
              <a:effectLst>
                <a:outerShdw blurRad="38100" dist="38100" dir="2700000" algn="tl">
                  <a:srgbClr val="000000"/>
                </a:outerShdw>
              </a:effectLst>
              <a:latin typeface="Arial Black" pitchFamily="34" charset="0"/>
            </a:endParaRPr>
          </a:p>
          <a:p>
            <a:pPr algn="ctr" rtl="0">
              <a:defRPr/>
            </a:pPr>
            <a:r>
              <a:rPr lang="en-US" sz="2400" b="1" dirty="0">
                <a:solidFill>
                  <a:srgbClr val="00B050"/>
                </a:solidFill>
                <a:effectLst>
                  <a:outerShdw blurRad="38100" dist="38100" dir="2700000" algn="tl">
                    <a:srgbClr val="000000"/>
                  </a:outerShdw>
                </a:effectLst>
                <a:latin typeface="Arial Black" pitchFamily="34" charset="0"/>
              </a:rPr>
              <a:t>Dr. </a:t>
            </a:r>
            <a:r>
              <a:rPr lang="en-US" sz="2400" b="1" dirty="0" err="1">
                <a:solidFill>
                  <a:srgbClr val="00B050"/>
                </a:solidFill>
                <a:effectLst>
                  <a:outerShdw blurRad="38100" dist="38100" dir="2700000" algn="tl">
                    <a:srgbClr val="000000"/>
                  </a:outerShdw>
                </a:effectLst>
                <a:latin typeface="Arial Black" pitchFamily="34" charset="0"/>
              </a:rPr>
              <a:t>Eisa</a:t>
            </a:r>
            <a:r>
              <a:rPr lang="en-US" sz="2400" b="1" dirty="0">
                <a:solidFill>
                  <a:srgbClr val="00B050"/>
                </a:solidFill>
                <a:effectLst>
                  <a:outerShdw blurRad="38100" dist="38100" dir="2700000" algn="tl">
                    <a:srgbClr val="000000"/>
                  </a:outerShdw>
                </a:effectLst>
                <a:latin typeface="Arial Black" pitchFamily="34" charset="0"/>
              </a:rPr>
              <a:t> </a:t>
            </a:r>
            <a:r>
              <a:rPr lang="en-US" sz="2400" b="1" dirty="0" err="1">
                <a:solidFill>
                  <a:srgbClr val="00B050"/>
                </a:solidFill>
                <a:effectLst>
                  <a:outerShdw blurRad="38100" dist="38100" dir="2700000" algn="tl">
                    <a:srgbClr val="000000"/>
                  </a:outerShdw>
                </a:effectLst>
                <a:latin typeface="Arial Black" pitchFamily="34" charset="0"/>
              </a:rPr>
              <a:t>Johali</a:t>
            </a:r>
            <a:r>
              <a:rPr lang="en-US" sz="2400" b="1" dirty="0">
                <a:solidFill>
                  <a:srgbClr val="00B050"/>
                </a:solidFill>
                <a:effectLst>
                  <a:outerShdw blurRad="38100" dist="38100" dir="2700000" algn="tl">
                    <a:srgbClr val="000000"/>
                  </a:outerShdw>
                </a:effectLst>
                <a:latin typeface="Arial Black" pitchFamily="34" charset="0"/>
              </a:rPr>
              <a:t> </a:t>
            </a:r>
          </a:p>
        </p:txBody>
      </p:sp>
      <p:pic>
        <p:nvPicPr>
          <p:cNvPr id="13318" name="صورة 1" descr="C:\Users\ejohali\Pictures\Header_02[1].jpg"/>
          <p:cNvPicPr>
            <a:picLocks noChangeAspect="1" noChangeArrowheads="1"/>
          </p:cNvPicPr>
          <p:nvPr/>
        </p:nvPicPr>
        <p:blipFill>
          <a:blip r:embed="rId3"/>
          <a:srcRect l="43294"/>
          <a:stretch>
            <a:fillRect/>
          </a:stretch>
        </p:blipFill>
        <p:spPr bwMode="auto">
          <a:xfrm>
            <a:off x="31750" y="23813"/>
            <a:ext cx="1547813" cy="1123950"/>
          </a:xfrm>
          <a:prstGeom prst="rect">
            <a:avLst/>
          </a:prstGeom>
          <a:noFill/>
          <a:ln w="9525">
            <a:noFill/>
            <a:miter lim="800000"/>
            <a:headEnd/>
            <a:tailEnd/>
          </a:ln>
        </p:spPr>
      </p:pic>
      <p:sp>
        <p:nvSpPr>
          <p:cNvPr id="12" name="Rectangle 14"/>
          <p:cNvSpPr>
            <a:spLocks noChangeArrowheads="1"/>
          </p:cNvSpPr>
          <p:nvPr/>
        </p:nvSpPr>
        <p:spPr bwMode="auto">
          <a:xfrm>
            <a:off x="3563938" y="1260475"/>
            <a:ext cx="2208212" cy="3683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rtl="0">
              <a:defRPr/>
            </a:pPr>
            <a:r>
              <a:rPr lang="en-US" dirty="0">
                <a:effectLst>
                  <a:outerShdw blurRad="38100" dist="38100" dir="2700000" algn="tl">
                    <a:srgbClr val="000000"/>
                  </a:outerShdw>
                </a:effectLst>
                <a:latin typeface="Arial Black" pitchFamily="34" charset="0"/>
              </a:rPr>
              <a:t>CHS 242 </a:t>
            </a:r>
          </a:p>
        </p:txBody>
      </p:sp>
      <p:pic>
        <p:nvPicPr>
          <p:cNvPr id="13" name="Picture 8" descr="bd05515_"/>
          <p:cNvPicPr>
            <a:picLocks noChangeAspect="1" noChangeArrowheads="1"/>
          </p:cNvPicPr>
          <p:nvPr/>
        </p:nvPicPr>
        <p:blipFill>
          <a:blip r:embed="rId4" cstate="print"/>
          <a:srcRect/>
          <a:stretch>
            <a:fillRect/>
          </a:stretch>
        </p:blipFill>
        <p:spPr bwMode="auto">
          <a:xfrm>
            <a:off x="3707904" y="3284984"/>
            <a:ext cx="2224838" cy="14190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3321" name="Picture 2" descr="stock photo : MRI machine and screens with doctor and nurse"/>
          <p:cNvPicPr>
            <a:picLocks noChangeAspect="1" noChangeArrowheads="1"/>
          </p:cNvPicPr>
          <p:nvPr/>
        </p:nvPicPr>
        <p:blipFill>
          <a:blip r:embed="rId5"/>
          <a:srcRect/>
          <a:stretch>
            <a:fillRect/>
          </a:stretch>
        </p:blipFill>
        <p:spPr bwMode="auto">
          <a:xfrm>
            <a:off x="2555875" y="4292600"/>
            <a:ext cx="1008063" cy="936625"/>
          </a:xfrm>
          <a:prstGeom prst="rect">
            <a:avLst/>
          </a:prstGeom>
          <a:noFill/>
          <a:ln w="9525">
            <a:noFill/>
            <a:miter lim="800000"/>
            <a:headEnd/>
            <a:tailEnd/>
          </a:ln>
        </p:spPr>
      </p:pic>
      <p:pic>
        <p:nvPicPr>
          <p:cNvPr id="13322" name="Picture 4" descr="stock photo : X-ray hand / Many others X-ray images in my portfolio."/>
          <p:cNvPicPr>
            <a:picLocks noChangeAspect="1" noChangeArrowheads="1"/>
          </p:cNvPicPr>
          <p:nvPr/>
        </p:nvPicPr>
        <p:blipFill>
          <a:blip r:embed="rId6"/>
          <a:srcRect/>
          <a:stretch>
            <a:fillRect/>
          </a:stretch>
        </p:blipFill>
        <p:spPr bwMode="auto">
          <a:xfrm>
            <a:off x="2555875" y="3284538"/>
            <a:ext cx="1079500" cy="936625"/>
          </a:xfrm>
          <a:prstGeom prst="rect">
            <a:avLst/>
          </a:prstGeom>
          <a:noFill/>
          <a:ln w="9525">
            <a:noFill/>
            <a:miter lim="800000"/>
            <a:headEnd/>
            <a:tailEnd/>
          </a:ln>
        </p:spPr>
      </p:pic>
      <p:pic>
        <p:nvPicPr>
          <p:cNvPr id="13323" name="Picture 6" descr="stock vector : vector design of radio tower symbols"/>
          <p:cNvPicPr>
            <a:picLocks noChangeAspect="1" noChangeArrowheads="1"/>
          </p:cNvPicPr>
          <p:nvPr/>
        </p:nvPicPr>
        <p:blipFill>
          <a:blip r:embed="rId7"/>
          <a:srcRect/>
          <a:stretch>
            <a:fillRect/>
          </a:stretch>
        </p:blipFill>
        <p:spPr bwMode="auto">
          <a:xfrm>
            <a:off x="5940425" y="3213100"/>
            <a:ext cx="935038" cy="1008063"/>
          </a:xfrm>
          <a:prstGeom prst="rect">
            <a:avLst/>
          </a:prstGeom>
          <a:noFill/>
          <a:ln w="9525">
            <a:noFill/>
            <a:miter lim="800000"/>
            <a:headEnd/>
            <a:tailEnd/>
          </a:ln>
        </p:spPr>
      </p:pic>
      <p:sp>
        <p:nvSpPr>
          <p:cNvPr id="13324" name="عنصر نائب للتاريخ 14"/>
          <p:cNvSpPr>
            <a:spLocks noGrp="1"/>
          </p:cNvSpPr>
          <p:nvPr>
            <p:ph type="dt" sz="quarter" idx="10"/>
          </p:nvPr>
        </p:nvSpPr>
        <p:spPr>
          <a:noFill/>
        </p:spPr>
        <p:txBody>
          <a:bodyPr/>
          <a:lstStyle/>
          <a:p>
            <a:r>
              <a:rPr lang="ar-SA" smtClean="0"/>
              <a:t>E Johali</a:t>
            </a:r>
            <a:endParaRPr lang="en-US" smtClean="0"/>
          </a:p>
        </p:txBody>
      </p:sp>
      <p:sp>
        <p:nvSpPr>
          <p:cNvPr id="13325" name="عنصر نائب للتذييل 15"/>
          <p:cNvSpPr>
            <a:spLocks noGrp="1"/>
          </p:cNvSpPr>
          <p:nvPr>
            <p:ph type="ftr" sz="quarter" idx="11"/>
          </p:nvPr>
        </p:nvSpPr>
        <p:spPr>
          <a:noFill/>
        </p:spPr>
        <p:txBody>
          <a:bodyPr/>
          <a:lstStyle/>
          <a:p>
            <a:r>
              <a:rPr lang="en-US" smtClean="0"/>
              <a:t>RADHSSO 2014</a:t>
            </a:r>
          </a:p>
        </p:txBody>
      </p:sp>
      <p:pic>
        <p:nvPicPr>
          <p:cNvPr id="13326" name="Picture 2" descr="http://colleges.ksu.edu.sa/Arabic%20Colleges/AppliedMedicalSciences/images/bnr%208.jpg"/>
          <p:cNvPicPr>
            <a:picLocks noChangeAspect="1" noChangeArrowheads="1"/>
          </p:cNvPicPr>
          <p:nvPr/>
        </p:nvPicPr>
        <p:blipFill>
          <a:blip r:embed="rId8"/>
          <a:srcRect l="84827"/>
          <a:stretch>
            <a:fillRect/>
          </a:stretch>
        </p:blipFill>
        <p:spPr bwMode="auto">
          <a:xfrm>
            <a:off x="7056438" y="-26988"/>
            <a:ext cx="2087562" cy="647701"/>
          </a:xfrm>
          <a:prstGeom prst="rect">
            <a:avLst/>
          </a:prstGeom>
          <a:noFill/>
          <a:ln w="9525">
            <a:noFill/>
            <a:miter lim="800000"/>
            <a:headEnd/>
            <a:tailEnd/>
          </a:ln>
        </p:spPr>
      </p:pic>
      <p:pic>
        <p:nvPicPr>
          <p:cNvPr id="13327" name="Picture 10" descr="http://colleges.ksu.edu.sa/Arabic%20Colleges/AppliedMedicalSciences/RadiologicalSciencesDepartment/PublishingImages/radlogo.gif"/>
          <p:cNvPicPr>
            <a:picLocks noChangeAspect="1" noChangeArrowheads="1"/>
          </p:cNvPicPr>
          <p:nvPr/>
        </p:nvPicPr>
        <p:blipFill>
          <a:blip r:embed="rId9"/>
          <a:srcRect/>
          <a:stretch>
            <a:fillRect/>
          </a:stretch>
        </p:blipFill>
        <p:spPr bwMode="auto">
          <a:xfrm>
            <a:off x="8243888" y="620713"/>
            <a:ext cx="865187" cy="576262"/>
          </a:xfrm>
          <a:prstGeom prst="rect">
            <a:avLst/>
          </a:prstGeom>
          <a:noFill/>
          <a:ln w="9525">
            <a:noFill/>
            <a:miter lim="800000"/>
            <a:headEnd/>
            <a:tailEnd/>
          </a:ln>
        </p:spPr>
      </p:pic>
      <p:pic>
        <p:nvPicPr>
          <p:cNvPr id="13328" name="Picture 4" descr="http://colleges.ksu.edu.sa/Arabic%20Colleges/AppliedMedicalSciences/ComenetyHealthSciencesDepartment/PublishingImages/electrogat.gif"/>
          <p:cNvPicPr>
            <a:picLocks noChangeAspect="1" noChangeArrowheads="1"/>
          </p:cNvPicPr>
          <p:nvPr/>
        </p:nvPicPr>
        <p:blipFill>
          <a:blip r:embed="rId10"/>
          <a:srcRect/>
          <a:stretch>
            <a:fillRect/>
          </a:stretch>
        </p:blipFill>
        <p:spPr bwMode="auto">
          <a:xfrm>
            <a:off x="7019925" y="620713"/>
            <a:ext cx="1008063" cy="576262"/>
          </a:xfrm>
          <a:prstGeom prst="rect">
            <a:avLst/>
          </a:prstGeom>
          <a:noFill/>
          <a:ln w="9525">
            <a:noFill/>
            <a:miter lim="800000"/>
            <a:headEnd/>
            <a:tailEnd/>
          </a:ln>
        </p:spPr>
      </p:pic>
      <p:pic>
        <p:nvPicPr>
          <p:cNvPr id="13329" name="Picture 2" descr="http://www.advancedradiology.com/sites/all/themes/custom/images/MSKforWEB.jpg"/>
          <p:cNvPicPr>
            <a:picLocks noChangeAspect="1" noChangeArrowheads="1"/>
          </p:cNvPicPr>
          <p:nvPr/>
        </p:nvPicPr>
        <p:blipFill>
          <a:blip r:embed="rId11" cstate="print"/>
          <a:srcRect/>
          <a:stretch>
            <a:fillRect/>
          </a:stretch>
        </p:blipFill>
        <p:spPr bwMode="auto">
          <a:xfrm>
            <a:off x="5940425" y="4292600"/>
            <a:ext cx="935038" cy="1008063"/>
          </a:xfrm>
          <a:prstGeom prst="rect">
            <a:avLst/>
          </a:prstGeom>
          <a:noFill/>
          <a:ln w="9525">
            <a:noFill/>
            <a:miter lim="800000"/>
            <a:headEnd/>
            <a:tailEnd/>
          </a:ln>
        </p:spPr>
      </p:pic>
      <p:sp>
        <p:nvSpPr>
          <p:cNvPr id="20" name="سهم مسنن إلى اليمين 19"/>
          <p:cNvSpPr/>
          <p:nvPr/>
        </p:nvSpPr>
        <p:spPr>
          <a:xfrm>
            <a:off x="1258888" y="5372100"/>
            <a:ext cx="7058025" cy="720725"/>
          </a:xfrm>
          <a:prstGeom prst="notch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r>
              <a:rPr lang="en-US" sz="1200" dirty="0">
                <a:solidFill>
                  <a:srgbClr val="00B050"/>
                </a:solidFill>
                <a:effectLst>
                  <a:outerShdw blurRad="38100" dist="38100" dir="2700000" algn="tl">
                    <a:srgbClr val="000000"/>
                  </a:outerShdw>
                </a:effectLst>
                <a:latin typeface="Arial Black" pitchFamily="34" charset="0"/>
              </a:rPr>
              <a:t>Be  ZD Smart  Organizer  -  Explorer Not Confused -Cubed Radiographer  ?!!!    </a:t>
            </a:r>
          </a:p>
        </p:txBody>
      </p:sp>
      <p:sp>
        <p:nvSpPr>
          <p:cNvPr id="21" name="مستطيل 20"/>
          <p:cNvSpPr/>
          <p:nvPr/>
        </p:nvSpPr>
        <p:spPr>
          <a:xfrm>
            <a:off x="3708400" y="6021388"/>
            <a:ext cx="2058988" cy="369887"/>
          </a:xfrm>
          <a:prstGeom prst="rect">
            <a:avLst/>
          </a:prstGeom>
        </p:spPr>
        <p:txBody>
          <a:bodyPr>
            <a:spAutoFit/>
          </a:bodyPr>
          <a:lstStyle/>
          <a:p>
            <a:pPr>
              <a:defRPr/>
            </a:pPr>
            <a:r>
              <a:rPr lang="en-US" b="1" dirty="0">
                <a:effectLst>
                  <a:outerShdw blurRad="38100" dist="38100" dir="2700000" algn="tl">
                    <a:srgbClr val="000000"/>
                  </a:outerShdw>
                </a:effectLst>
                <a:latin typeface="Arial Black" pitchFamily="34" charset="0"/>
              </a:rPr>
              <a:t>Dr. </a:t>
            </a:r>
            <a:r>
              <a:rPr lang="en-US" b="1" dirty="0" err="1">
                <a:effectLst>
                  <a:outerShdw blurRad="38100" dist="38100" dir="2700000" algn="tl">
                    <a:srgbClr val="000000"/>
                  </a:outerShdw>
                </a:effectLst>
                <a:latin typeface="Arial Black" pitchFamily="34" charset="0"/>
              </a:rPr>
              <a:t>Eisa</a:t>
            </a:r>
            <a:r>
              <a:rPr lang="en-US" b="1" dirty="0">
                <a:effectLst>
                  <a:outerShdw blurRad="38100" dist="38100" dir="2700000" algn="tl">
                    <a:srgbClr val="000000"/>
                  </a:outerShdw>
                </a:effectLst>
                <a:latin typeface="Arial Black" pitchFamily="34" charset="0"/>
              </a:rPr>
              <a:t> </a:t>
            </a:r>
            <a:r>
              <a:rPr lang="en-US" b="1" dirty="0" err="1">
                <a:effectLst>
                  <a:outerShdw blurRad="38100" dist="38100" dir="2700000" algn="tl">
                    <a:srgbClr val="000000"/>
                  </a:outerShdw>
                </a:effectLst>
                <a:latin typeface="Arial Black" pitchFamily="34" charset="0"/>
              </a:rPr>
              <a:t>Johali</a:t>
            </a:r>
            <a:r>
              <a:rPr lang="en-US" b="1" dirty="0">
                <a:effectLst>
                  <a:outerShdw blurRad="38100" dist="38100" dir="2700000" algn="tl">
                    <a:srgbClr val="000000"/>
                  </a:outerShdw>
                </a:effectLst>
                <a:latin typeface="Arial Black" pitchFamily="34" charset="0"/>
              </a:rPr>
              <a:t> </a:t>
            </a:r>
            <a:endParaRPr lang="ar-SA" dirty="0"/>
          </a:p>
        </p:txBody>
      </p:sp>
      <p:pic>
        <p:nvPicPr>
          <p:cNvPr id="13332" name="Picture 2" descr="Organization Chart"/>
          <p:cNvPicPr>
            <a:picLocks noChangeAspect="1" noChangeArrowheads="1"/>
          </p:cNvPicPr>
          <p:nvPr/>
        </p:nvPicPr>
        <p:blipFill>
          <a:blip r:embed="rId12"/>
          <a:srcRect l="51430"/>
          <a:stretch>
            <a:fillRect/>
          </a:stretch>
        </p:blipFill>
        <p:spPr bwMode="auto">
          <a:xfrm>
            <a:off x="6948488" y="3213100"/>
            <a:ext cx="1944687" cy="2016125"/>
          </a:xfrm>
          <a:prstGeom prst="rect">
            <a:avLst/>
          </a:prstGeom>
          <a:noFill/>
          <a:ln w="9525">
            <a:noFill/>
            <a:miter lim="800000"/>
            <a:headEnd/>
            <a:tailEnd/>
          </a:ln>
        </p:spPr>
      </p:pic>
      <p:pic>
        <p:nvPicPr>
          <p:cNvPr id="13333" name="Picture 2" descr="Organization Chart"/>
          <p:cNvPicPr>
            <a:picLocks noChangeAspect="1" noChangeArrowheads="1"/>
          </p:cNvPicPr>
          <p:nvPr/>
        </p:nvPicPr>
        <p:blipFill>
          <a:blip r:embed="rId12"/>
          <a:srcRect r="48738"/>
          <a:stretch>
            <a:fillRect/>
          </a:stretch>
        </p:blipFill>
        <p:spPr bwMode="auto">
          <a:xfrm>
            <a:off x="322263" y="3213100"/>
            <a:ext cx="2089150" cy="223202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1"/>
          </p:nvPr>
        </p:nvSpPr>
        <p:spPr>
          <a:xfrm>
            <a:off x="6572250" y="6286500"/>
            <a:ext cx="1724025" cy="384175"/>
          </a:xfrm>
          <a:noFill/>
        </p:spPr>
        <p:txBody>
          <a:bodyPr/>
          <a:lstStyle/>
          <a:p>
            <a:r>
              <a:rPr lang="en-US" smtClean="0"/>
              <a:t>RADHSSO 2014</a:t>
            </a:r>
          </a:p>
        </p:txBody>
      </p:sp>
      <p:sp>
        <p:nvSpPr>
          <p:cNvPr id="21507" name="Slide Number Placeholder 4"/>
          <p:cNvSpPr>
            <a:spLocks noGrp="1"/>
          </p:cNvSpPr>
          <p:nvPr>
            <p:ph type="sldNum" sz="quarter" idx="12"/>
          </p:nvPr>
        </p:nvSpPr>
        <p:spPr>
          <a:noFill/>
        </p:spPr>
        <p:txBody>
          <a:bodyPr/>
          <a:lstStyle/>
          <a:p>
            <a:fld id="{442BCCBF-3BFD-4F3C-AA01-63F091954A26}" type="slidenum">
              <a:rPr lang="ar-SA" smtClean="0"/>
              <a:pPr/>
              <a:t>10</a:t>
            </a:fld>
            <a:endParaRPr lang="en-US" smtClean="0"/>
          </a:p>
        </p:txBody>
      </p:sp>
      <p:sp>
        <p:nvSpPr>
          <p:cNvPr id="7" name="عنوان 6"/>
          <p:cNvSpPr>
            <a:spLocks noGrp="1"/>
          </p:cNvSpPr>
          <p:nvPr>
            <p:ph type="title"/>
          </p:nvPr>
        </p:nvSpPr>
        <p:spPr>
          <a:xfrm>
            <a:off x="684213" y="692150"/>
            <a:ext cx="8229600" cy="1728788"/>
          </a:xfrm>
        </p:spPr>
        <p:txBody>
          <a:bodyPr/>
          <a:lstStyle/>
          <a:p>
            <a:pPr rtl="0" eaLnBrk="1" hangingPunct="1">
              <a:defRPr/>
            </a:pPr>
            <a:r>
              <a:rPr lang="en-US" sz="1600" smtClean="0"/>
              <a:t/>
            </a:r>
            <a:br>
              <a:rPr lang="en-US" sz="1600" smtClean="0"/>
            </a:br>
            <a:r>
              <a:rPr lang="en-US" sz="1600" b="0" smtClean="0">
                <a:ea typeface="Times New Roman" pitchFamily="18" charset="0"/>
                <a:cs typeface="Arial" pitchFamily="34" charset="0"/>
                <a:hlinkClick r:id="rId3"/>
              </a:rPr>
              <a:t>http://www.youtube.com/watch?v=r7A9NRDfl-k</a:t>
            </a:r>
            <a:r>
              <a:rPr lang="en-US" sz="1600" b="0" smtClean="0">
                <a:ea typeface="Times New Roman" pitchFamily="18" charset="0"/>
                <a:cs typeface="Arial" pitchFamily="34" charset="0"/>
              </a:rPr>
              <a:t> </a:t>
            </a:r>
            <a:r>
              <a:rPr lang="en-US" sz="1600" smtClean="0">
                <a:ea typeface="Times New Roman" pitchFamily="18" charset="0"/>
                <a:cs typeface="Arial" pitchFamily="34" charset="0"/>
              </a:rPr>
              <a:t/>
            </a:r>
            <a:br>
              <a:rPr lang="en-US" sz="1600" smtClean="0">
                <a:ea typeface="Times New Roman" pitchFamily="18" charset="0"/>
                <a:cs typeface="Arial" pitchFamily="34" charset="0"/>
              </a:rPr>
            </a:br>
            <a:r>
              <a:rPr lang="en-US" sz="1600" smtClean="0">
                <a:ea typeface="Times New Roman" pitchFamily="18" charset="0"/>
                <a:cs typeface="Arial" pitchFamily="34" charset="0"/>
              </a:rPr>
              <a:t/>
            </a:r>
            <a:br>
              <a:rPr lang="en-US" sz="1600" smtClean="0">
                <a:ea typeface="Times New Roman" pitchFamily="18" charset="0"/>
                <a:cs typeface="Arial" pitchFamily="34" charset="0"/>
              </a:rPr>
            </a:br>
            <a:r>
              <a:rPr lang="en-US" sz="1600" smtClean="0">
                <a:ea typeface="Times New Roman" pitchFamily="18" charset="0"/>
                <a:cs typeface="Arial" pitchFamily="34" charset="0"/>
              </a:rPr>
              <a:t>Radiologic Technologists and Technicians Job Description</a:t>
            </a:r>
            <a:br>
              <a:rPr lang="en-US" sz="1600" smtClean="0">
                <a:ea typeface="Times New Roman" pitchFamily="18" charset="0"/>
                <a:cs typeface="Arial" pitchFamily="34" charset="0"/>
              </a:rPr>
            </a:br>
            <a:r>
              <a:rPr lang="en-US" sz="1600" smtClean="0">
                <a:ea typeface="Times New Roman" pitchFamily="18" charset="0"/>
                <a:cs typeface="Arial" pitchFamily="34" charset="0"/>
              </a:rPr>
              <a:t/>
            </a:r>
            <a:br>
              <a:rPr lang="en-US" sz="1600" smtClean="0">
                <a:ea typeface="Times New Roman" pitchFamily="18" charset="0"/>
                <a:cs typeface="Arial" pitchFamily="34" charset="0"/>
              </a:rPr>
            </a:br>
            <a:r>
              <a:rPr lang="en-US" sz="1600" smtClean="0"/>
              <a:t>The Radiographer</a:t>
            </a:r>
            <a:r>
              <a:rPr lang="ar-SA" sz="1600" smtClean="0"/>
              <a:t> </a:t>
            </a:r>
            <a:r>
              <a:rPr lang="en-US" sz="1600" smtClean="0"/>
              <a:t>(Mater Del Hospital)</a:t>
            </a:r>
            <a:r>
              <a:rPr lang="ar-SA" sz="1600" smtClean="0"/>
              <a:t> </a:t>
            </a:r>
            <a:r>
              <a:rPr lang="en-US" sz="1600" smtClean="0"/>
              <a:t/>
            </a:r>
            <a:br>
              <a:rPr lang="en-US" sz="1600" smtClean="0"/>
            </a:br>
            <a:r>
              <a:rPr lang="en-US" sz="1600" smtClean="0">
                <a:hlinkClick r:id="rId4"/>
              </a:rPr>
              <a:t>http://www.youtube.com/watch?v=NkQf1qh2L34&amp;feature=related</a:t>
            </a:r>
            <a:r>
              <a:rPr lang="ar-SA" sz="1600" smtClean="0"/>
              <a:t> </a:t>
            </a:r>
            <a:br>
              <a:rPr lang="ar-SA" sz="1600" smtClean="0"/>
            </a:br>
            <a:r>
              <a:rPr lang="en-US" sz="1600" smtClean="0"/>
              <a:t>A radiographer's responsibilities - Radiotherapy and its physics (12/15)</a:t>
            </a:r>
            <a:br>
              <a:rPr lang="en-US" sz="1600" smtClean="0"/>
            </a:br>
            <a:r>
              <a:rPr lang="en-US" sz="1600" smtClean="0">
                <a:hlinkClick r:id="rId5"/>
              </a:rPr>
              <a:t>http://www.youtube.com/watch?v=tKb1TZ5SVi0&amp;feature=related</a:t>
            </a:r>
            <a:r>
              <a:rPr lang="ar-SA" sz="1600" smtClean="0"/>
              <a:t> </a:t>
            </a:r>
            <a:br>
              <a:rPr lang="ar-SA" sz="1600" smtClean="0"/>
            </a:br>
            <a:r>
              <a:rPr lang="ar-SA" sz="1600" smtClean="0"/>
              <a:t/>
            </a:r>
            <a:br>
              <a:rPr lang="ar-SA" sz="1600" smtClean="0"/>
            </a:br>
            <a:r>
              <a:rPr lang="en-US" sz="1600" smtClean="0"/>
              <a:t/>
            </a:r>
            <a:br>
              <a:rPr lang="en-US" sz="1600" smtClean="0"/>
            </a:br>
            <a:r>
              <a:rPr lang="en-US" sz="1600" smtClean="0"/>
              <a:t/>
            </a:r>
            <a:br>
              <a:rPr lang="en-US" sz="1600" smtClean="0"/>
            </a:br>
            <a:endParaRPr lang="ar-SA" sz="1600" smtClean="0"/>
          </a:p>
        </p:txBody>
      </p:sp>
      <p:sp>
        <p:nvSpPr>
          <p:cNvPr id="8" name="Rectangle 2"/>
          <p:cNvSpPr txBox="1">
            <a:spLocks/>
          </p:cNvSpPr>
          <p:nvPr/>
        </p:nvSpPr>
        <p:spPr bwMode="auto">
          <a:xfrm>
            <a:off x="1187450" y="95250"/>
            <a:ext cx="6972300" cy="525463"/>
          </a:xfrm>
          <a:prstGeom prst="rect">
            <a:avLst/>
          </a:prstGeom>
          <a:ln w="25400" cap="flat" cmpd="sng" algn="ctr">
            <a:solidFill>
              <a:schemeClr val="accent6"/>
            </a:solidFill>
            <a:prstDash val="solid"/>
            <a:miter lim="800000"/>
            <a:headEnd/>
            <a:tailEnd/>
          </a:ln>
        </p:spPr>
        <p:style>
          <a:lnRef idx="2">
            <a:schemeClr val="accent6"/>
          </a:lnRef>
          <a:fillRef idx="1">
            <a:schemeClr val="lt1"/>
          </a:fillRef>
          <a:effectRef idx="0">
            <a:schemeClr val="accent6"/>
          </a:effectRef>
          <a:fontRef idx="minor">
            <a:schemeClr val="dk1"/>
          </a:fontRef>
        </p:style>
        <p:txBody>
          <a:bodyPr anchor="ctr"/>
          <a:lstStyle/>
          <a:p>
            <a:pPr algn="ctr" rtl="0" fontAlgn="auto">
              <a:spcAft>
                <a:spcPts val="0"/>
              </a:spcAft>
              <a:defRPr/>
            </a:pPr>
            <a:r>
              <a:rPr lang="en-US" sz="1600" b="1" kern="0" dirty="0">
                <a:solidFill>
                  <a:srgbClr val="7030A0"/>
                </a:solidFill>
                <a:latin typeface="Arial Black" pitchFamily="34" charset="0"/>
              </a:rPr>
              <a:t> WHY </a:t>
            </a:r>
            <a:r>
              <a:rPr lang="en-US" sz="1600" b="1" kern="0" dirty="0" err="1">
                <a:solidFill>
                  <a:srgbClr val="7030A0"/>
                </a:solidFill>
                <a:latin typeface="Arial Black" pitchFamily="34" charset="0"/>
              </a:rPr>
              <a:t>RadHSSO</a:t>
            </a:r>
            <a:r>
              <a:rPr lang="en-US" sz="1600" b="1" kern="0" dirty="0">
                <a:solidFill>
                  <a:srgbClr val="7030A0"/>
                </a:solidFill>
                <a:latin typeface="Arial Black" pitchFamily="34" charset="0"/>
              </a:rPr>
              <a:t> CHS 242 ?</a:t>
            </a:r>
            <a:br>
              <a:rPr lang="en-US" sz="1600" b="1" kern="0" dirty="0">
                <a:solidFill>
                  <a:srgbClr val="7030A0"/>
                </a:solidFill>
                <a:latin typeface="Arial Black" pitchFamily="34" charset="0"/>
              </a:rPr>
            </a:br>
            <a:r>
              <a:rPr lang="en-US" sz="1600" b="1" kern="0" dirty="0">
                <a:solidFill>
                  <a:srgbClr val="7030A0"/>
                </a:solidFill>
                <a:latin typeface="Arial Black" pitchFamily="34" charset="0"/>
              </a:rPr>
              <a:t>Be Ready &amp; Welling To Success ? </a:t>
            </a:r>
          </a:p>
        </p:txBody>
      </p:sp>
      <p:sp>
        <p:nvSpPr>
          <p:cNvPr id="129025" name="Rectangle 1"/>
          <p:cNvSpPr>
            <a:spLocks noChangeArrowheads="1"/>
          </p:cNvSpPr>
          <p:nvPr/>
        </p:nvSpPr>
        <p:spPr bwMode="auto">
          <a:xfrm>
            <a:off x="684213" y="2312988"/>
            <a:ext cx="8064500" cy="3538537"/>
          </a:xfrm>
          <a:prstGeom prst="rect">
            <a:avLst/>
          </a:prstGeom>
          <a:noFill/>
          <a:ln w="9525">
            <a:noFill/>
            <a:miter lim="800000"/>
            <a:headEnd/>
            <a:tailEnd/>
          </a:ln>
          <a:effectLst/>
        </p:spPr>
        <p:txBody>
          <a:bodyPr anchor="ctr">
            <a:spAutoFit/>
          </a:bodyPr>
          <a:lstStyle/>
          <a:p>
            <a:pPr algn="just" rtl="0">
              <a:defRPr/>
            </a:pPr>
            <a:r>
              <a:rPr lang="en-US" sz="1600" dirty="0">
                <a:ea typeface="Calibri" pitchFamily="34" charset="0"/>
              </a:rPr>
              <a:t>This is a collaborative program between Southwest Wisconsin Technical College and Madison Area Technical College.</a:t>
            </a:r>
            <a:endParaRPr lang="en-US" sz="1600" dirty="0"/>
          </a:p>
          <a:p>
            <a:pPr algn="just" rtl="0" eaLnBrk="0" hangingPunct="0">
              <a:defRPr/>
            </a:pPr>
            <a:r>
              <a:rPr lang="en-US" sz="1600" b="1" dirty="0">
                <a:latin typeface="Arial Black" pitchFamily="34" charset="0"/>
                <a:ea typeface="Calibri" pitchFamily="34" charset="0"/>
                <a:cs typeface="+mj-cs"/>
              </a:rPr>
              <a:t>The radiographer </a:t>
            </a:r>
            <a:r>
              <a:rPr lang="en-US" b="1" i="1" dirty="0">
                <a:latin typeface="+mj-lt"/>
                <a:ea typeface="Calibri" pitchFamily="34" charset="0"/>
                <a:cs typeface="+mj-cs"/>
              </a:rPr>
              <a:t>is the producer "Creator-</a:t>
            </a:r>
            <a:r>
              <a:rPr lang="en-US" b="1" i="1" dirty="0" err="1">
                <a:latin typeface="+mj-lt"/>
                <a:ea typeface="Calibri" pitchFamily="34" charset="0"/>
                <a:cs typeface="+mj-cs"/>
              </a:rPr>
              <a:t>Maanufactor</a:t>
            </a:r>
            <a:r>
              <a:rPr lang="en-US" b="1" i="1" dirty="0">
                <a:latin typeface="+mj-lt"/>
                <a:ea typeface="Calibri" pitchFamily="34" charset="0"/>
                <a:cs typeface="+mj-cs"/>
              </a:rPr>
              <a:t>-Maker" of medical images for diagnosis of disease. Duties include positioning of patient to obtain proper projection, aligning source (usually x-radiation), making exposure factor selections, processing the image, and storing and retrieving images.</a:t>
            </a:r>
            <a:endParaRPr lang="en-US" b="1" i="1" dirty="0">
              <a:latin typeface="+mj-lt"/>
              <a:cs typeface="+mj-cs"/>
            </a:endParaRPr>
          </a:p>
          <a:p>
            <a:pPr algn="just" rtl="0" eaLnBrk="0" hangingPunct="0">
              <a:defRPr/>
            </a:pPr>
            <a:r>
              <a:rPr lang="en-US" sz="1600" dirty="0">
                <a:latin typeface="Arial Black" pitchFamily="34" charset="0"/>
                <a:ea typeface="Calibri" pitchFamily="34" charset="0"/>
                <a:cs typeface="+mj-cs"/>
              </a:rPr>
              <a:t>Radiographers </a:t>
            </a:r>
            <a:r>
              <a:rPr lang="en-US" b="1" i="1" dirty="0">
                <a:latin typeface="+mj-lt"/>
                <a:ea typeface="Calibri" pitchFamily="34" charset="0"/>
                <a:cs typeface="+mj-cs"/>
              </a:rPr>
              <a:t>should be able to follow instructions carefully and work to prescribed standards, able to use good judgment in following procedures and handling problems, interested in work of a technical or scientific nature, and willing and able to work under pressure in emergency situations. </a:t>
            </a:r>
            <a:endParaRPr lang="en-US" b="1" i="1" dirty="0">
              <a:latin typeface="+mj-lt"/>
              <a:cs typeface="+mj-cs"/>
            </a:endParaRPr>
          </a:p>
          <a:p>
            <a:pPr algn="just" rtl="0" eaLnBrk="0" hangingPunct="0">
              <a:defRPr/>
            </a:pPr>
            <a:r>
              <a:rPr lang="en-US" sz="1600" dirty="0">
                <a:latin typeface="+mj-lt"/>
                <a:ea typeface="Calibri" pitchFamily="34" charset="0"/>
                <a:cs typeface="+mj-cs"/>
              </a:rPr>
              <a:t>Note: For clinical courses, assignments to nontraditional shifts are made to increase and diversify patient exam experiences. Students are assigned to clinical affiliations in Madison and southern Wisconsin.</a:t>
            </a:r>
            <a:endParaRPr lang="en-US" sz="1600" dirty="0">
              <a:latin typeface="+mj-lt"/>
              <a:cs typeface="+mj-cs"/>
            </a:endParaRPr>
          </a:p>
        </p:txBody>
      </p:sp>
      <p:sp>
        <p:nvSpPr>
          <p:cNvPr id="10" name="مستطيل 9"/>
          <p:cNvSpPr/>
          <p:nvPr/>
        </p:nvSpPr>
        <p:spPr>
          <a:xfrm>
            <a:off x="1116013" y="5854700"/>
            <a:ext cx="7272337" cy="10033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609600" indent="-609600" algn="l" rtl="0">
              <a:lnSpc>
                <a:spcPct val="80000"/>
              </a:lnSpc>
              <a:defRPr/>
            </a:pPr>
            <a:r>
              <a:rPr lang="en-US" sz="2000" i="1" dirty="0">
                <a:latin typeface="Times New Roman" pitchFamily="18" charset="0"/>
                <a:cs typeface="Times New Roman" pitchFamily="18" charset="0"/>
              </a:rPr>
              <a:t>Conclude: </a:t>
            </a:r>
          </a:p>
          <a:p>
            <a:pPr marL="936625" lvl="1" indent="-211138" algn="l" rtl="0">
              <a:lnSpc>
                <a:spcPct val="80000"/>
              </a:lnSpc>
              <a:tabLst>
                <a:tab pos="630238" algn="l"/>
              </a:tabLst>
              <a:defRPr/>
            </a:pPr>
            <a:r>
              <a:rPr lang="en-US" i="1" dirty="0">
                <a:latin typeface="Times New Roman" pitchFamily="18" charset="0"/>
                <a:cs typeface="Times New Roman" pitchFamily="18" charset="0"/>
              </a:rPr>
              <a:t>C1:  Part of My JD (RAD JD\</a:t>
            </a:r>
          </a:p>
          <a:p>
            <a:pPr marL="936625" lvl="1" indent="-211138" algn="l" rtl="0">
              <a:lnSpc>
                <a:spcPct val="80000"/>
              </a:lnSpc>
              <a:tabLst>
                <a:tab pos="630238" algn="l"/>
              </a:tabLst>
              <a:defRPr/>
            </a:pPr>
            <a:r>
              <a:rPr lang="en-US" i="1" dirty="0">
                <a:latin typeface="Times New Roman" pitchFamily="18" charset="0"/>
                <a:cs typeface="Times New Roman" pitchFamily="18" charset="0"/>
              </a:rPr>
              <a:t>C2:  Assure Quality of  RAD </a:t>
            </a:r>
          </a:p>
          <a:p>
            <a:pPr marL="936625" lvl="1" indent="-211138" algn="l" rtl="0">
              <a:lnSpc>
                <a:spcPct val="80000"/>
              </a:lnSpc>
              <a:tabLst>
                <a:tab pos="630238" algn="l"/>
              </a:tabLst>
              <a:defRPr/>
            </a:pPr>
            <a:r>
              <a:rPr lang="en-US" i="1" dirty="0">
                <a:latin typeface="Times New Roman" pitchFamily="18" charset="0"/>
                <a:cs typeface="Times New Roman" pitchFamily="18" charset="0"/>
              </a:rPr>
              <a:t>C3:  Looking for ZD RAD  (TQM 100%) </a:t>
            </a:r>
            <a:endParaRPr lang="en-US" sz="1600" i="1" dirty="0">
              <a:latin typeface="Times New Roman" pitchFamily="18" charset="0"/>
              <a:cs typeface="Times New Roman" pitchFamily="18" charset="0"/>
            </a:endParaRPr>
          </a:p>
        </p:txBody>
      </p:sp>
      <p:sp>
        <p:nvSpPr>
          <p:cNvPr id="21512" name="عنصر نائب للتاريخ 8"/>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57250" y="2071688"/>
            <a:ext cx="6929438" cy="2654300"/>
          </a:xfrm>
        </p:spPr>
        <p:style>
          <a:lnRef idx="3">
            <a:schemeClr val="lt1"/>
          </a:lnRef>
          <a:fillRef idx="1">
            <a:schemeClr val="accent2"/>
          </a:fillRef>
          <a:effectRef idx="1">
            <a:schemeClr val="accent2"/>
          </a:effectRef>
          <a:fontRef idx="minor">
            <a:schemeClr val="lt1"/>
          </a:fontRef>
        </p:style>
        <p:txBody>
          <a:bodyPr/>
          <a:lstStyle/>
          <a:p>
            <a:pPr rtl="0" eaLnBrk="1" hangingPunct="1">
              <a:spcBef>
                <a:spcPct val="20000"/>
              </a:spcBef>
              <a:defRPr/>
            </a:pPr>
            <a:r>
              <a:rPr lang="en-US" sz="3200" smtClean="0">
                <a:solidFill>
                  <a:schemeClr val="tx1"/>
                </a:solidFill>
                <a:latin typeface="Times New Roman" pitchFamily="18" charset="0"/>
                <a:cs typeface="Times New Roman" pitchFamily="18" charset="0"/>
              </a:rPr>
              <a:t>PROBING </a:t>
            </a:r>
            <a:br>
              <a:rPr lang="en-US" sz="3200" smtClean="0">
                <a:solidFill>
                  <a:schemeClr val="tx1"/>
                </a:solidFill>
                <a:latin typeface="Times New Roman" pitchFamily="18" charset="0"/>
                <a:cs typeface="Times New Roman" pitchFamily="18" charset="0"/>
              </a:rPr>
            </a:br>
            <a:r>
              <a:rPr lang="en-US" sz="3200" smtClean="0">
                <a:solidFill>
                  <a:schemeClr val="tx1"/>
                </a:solidFill>
                <a:latin typeface="Times New Roman" pitchFamily="18" charset="0"/>
                <a:cs typeface="Times New Roman" pitchFamily="18" charset="0"/>
              </a:rPr>
              <a:t>HISTORICAL ROOTS TO DEFINE WELL </a:t>
            </a:r>
            <a:endParaRPr lang="ar-SA" sz="2800" smtClean="0">
              <a:solidFill>
                <a:schemeClr val="tx1"/>
              </a:solidFill>
              <a:cs typeface="Times New Roman" pitchFamily="18" charset="0"/>
            </a:endParaRPr>
          </a:p>
        </p:txBody>
      </p:sp>
      <p:sp>
        <p:nvSpPr>
          <p:cNvPr id="22531" name="عنصر نائب للتذييل 3"/>
          <p:cNvSpPr>
            <a:spLocks noGrp="1"/>
          </p:cNvSpPr>
          <p:nvPr>
            <p:ph type="ftr" sz="quarter" idx="11"/>
          </p:nvPr>
        </p:nvSpPr>
        <p:spPr>
          <a:noFill/>
        </p:spPr>
        <p:txBody>
          <a:bodyPr/>
          <a:lstStyle/>
          <a:p>
            <a:r>
              <a:rPr lang="en-US" smtClean="0"/>
              <a:t>RADHSSO 2014</a:t>
            </a:r>
          </a:p>
        </p:txBody>
      </p:sp>
      <p:sp>
        <p:nvSpPr>
          <p:cNvPr id="22532" name="عنصر نائب لرقم الشريحة 4"/>
          <p:cNvSpPr>
            <a:spLocks noGrp="1"/>
          </p:cNvSpPr>
          <p:nvPr>
            <p:ph type="sldNum" sz="quarter" idx="12"/>
          </p:nvPr>
        </p:nvSpPr>
        <p:spPr>
          <a:noFill/>
        </p:spPr>
        <p:txBody>
          <a:bodyPr/>
          <a:lstStyle/>
          <a:p>
            <a:fld id="{47B9CCD2-FF13-4B05-AD21-BF2DB6A2972D}" type="slidenum">
              <a:rPr lang="ar-SA" smtClean="0"/>
              <a:pPr/>
              <a:t>11</a:t>
            </a:fld>
            <a:endParaRPr lang="en-US" smtClean="0"/>
          </a:p>
        </p:txBody>
      </p:sp>
      <p:sp>
        <p:nvSpPr>
          <p:cNvPr id="22533" name="مستطيل 5"/>
          <p:cNvSpPr>
            <a:spLocks noChangeArrowheads="1"/>
          </p:cNvSpPr>
          <p:nvPr/>
        </p:nvSpPr>
        <p:spPr bwMode="auto">
          <a:xfrm>
            <a:off x="2484438" y="981075"/>
            <a:ext cx="3887787" cy="368300"/>
          </a:xfrm>
          <a:prstGeom prst="rect">
            <a:avLst/>
          </a:prstGeom>
          <a:noFill/>
          <a:ln w="9525">
            <a:noFill/>
            <a:miter lim="800000"/>
            <a:headEnd/>
            <a:tailEnd/>
          </a:ln>
        </p:spPr>
        <p:txBody>
          <a:bodyPr>
            <a:spAutoFit/>
          </a:bodyPr>
          <a:lstStyle/>
          <a:p>
            <a:pPr algn="l" rtl="0"/>
            <a:r>
              <a:rPr lang="en-US">
                <a:latin typeface="Times New Roman" pitchFamily="18" charset="0"/>
                <a:cs typeface="Times New Roman" pitchFamily="18" charset="0"/>
              </a:rPr>
              <a:t>Probe Historical Roots To Define Well </a:t>
            </a:r>
            <a:endParaRPr lang="ar-SA"/>
          </a:p>
        </p:txBody>
      </p:sp>
      <p:sp>
        <p:nvSpPr>
          <p:cNvPr id="22534" name="عنصر نائب للتاريخ 6"/>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عنصر نائب للتذييل 3"/>
          <p:cNvSpPr>
            <a:spLocks noGrp="1"/>
          </p:cNvSpPr>
          <p:nvPr>
            <p:ph type="ftr" sz="quarter" idx="11"/>
          </p:nvPr>
        </p:nvSpPr>
        <p:spPr>
          <a:noFill/>
        </p:spPr>
        <p:txBody>
          <a:bodyPr/>
          <a:lstStyle/>
          <a:p>
            <a:r>
              <a:rPr lang="en-US" smtClean="0"/>
              <a:t>RADHSSO 2014</a:t>
            </a:r>
          </a:p>
        </p:txBody>
      </p:sp>
      <p:sp>
        <p:nvSpPr>
          <p:cNvPr id="23555" name="عنصر نائب لرقم الشريحة 4"/>
          <p:cNvSpPr>
            <a:spLocks noGrp="1"/>
          </p:cNvSpPr>
          <p:nvPr>
            <p:ph type="sldNum" sz="quarter" idx="12"/>
          </p:nvPr>
        </p:nvSpPr>
        <p:spPr>
          <a:noFill/>
        </p:spPr>
        <p:txBody>
          <a:bodyPr/>
          <a:lstStyle/>
          <a:p>
            <a:fld id="{F2218AFD-7FD0-485D-B108-F87BBCA292CB}" type="slidenum">
              <a:rPr lang="ar-SA" smtClean="0"/>
              <a:pPr/>
              <a:t>12</a:t>
            </a:fld>
            <a:endParaRPr lang="en-US" smtClean="0"/>
          </a:p>
        </p:txBody>
      </p:sp>
      <p:sp>
        <p:nvSpPr>
          <p:cNvPr id="6" name="مستطيل 5"/>
          <p:cNvSpPr/>
          <p:nvPr/>
        </p:nvSpPr>
        <p:spPr>
          <a:xfrm>
            <a:off x="2339975" y="188913"/>
            <a:ext cx="5111750" cy="368300"/>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lgn="ctr" rtl="0">
              <a:defRPr/>
            </a:pPr>
            <a:r>
              <a:rPr lang="en-US" b="1" dirty="0">
                <a:latin typeface="Times New Roman" pitchFamily="18" charset="0"/>
                <a:cs typeface="Times New Roman" pitchFamily="18" charset="0"/>
              </a:rPr>
              <a:t>Probe Historical Roots To Define Well </a:t>
            </a:r>
            <a:r>
              <a:rPr lang="en-US" b="1" dirty="0">
                <a:latin typeface="Arial Black" pitchFamily="34" charset="0"/>
                <a:cs typeface="Times New Roman" pitchFamily="18" charset="0"/>
              </a:rPr>
              <a:t>- Science </a:t>
            </a:r>
            <a:endParaRPr lang="ar-SA" b="1" dirty="0">
              <a:latin typeface="Arial Black" pitchFamily="34" charset="0"/>
            </a:endParaRPr>
          </a:p>
        </p:txBody>
      </p:sp>
      <p:sp>
        <p:nvSpPr>
          <p:cNvPr id="211970" name="Rectangle 2"/>
          <p:cNvSpPr>
            <a:spLocks noChangeArrowheads="1"/>
          </p:cNvSpPr>
          <p:nvPr/>
        </p:nvSpPr>
        <p:spPr bwMode="auto">
          <a:xfrm>
            <a:off x="215900" y="2806700"/>
            <a:ext cx="8893175" cy="1600200"/>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spAutoFit/>
          </a:bodyPr>
          <a:lstStyle/>
          <a:p>
            <a:pPr algn="l">
              <a:defRPr/>
            </a:pPr>
            <a:r>
              <a:rPr lang="en-US" b="1" dirty="0">
                <a:solidFill>
                  <a:schemeClr val="bg2"/>
                </a:solidFill>
                <a:latin typeface="Arial Black" pitchFamily="34" charset="0"/>
                <a:ea typeface="Times New Roman" pitchFamily="18" charset="0"/>
                <a:cs typeface="Times New Roman" pitchFamily="18" charset="0"/>
              </a:rPr>
              <a:t>The History of Radiography</a:t>
            </a:r>
            <a:endParaRPr lang="en-US" dirty="0">
              <a:solidFill>
                <a:schemeClr val="bg2"/>
              </a:solidFill>
              <a:latin typeface="Arial Black" pitchFamily="34" charset="0"/>
              <a:ea typeface="Times New Roman" pitchFamily="18" charset="0"/>
            </a:endParaRPr>
          </a:p>
          <a:p>
            <a:pPr algn="l" rtl="0" eaLnBrk="0" hangingPunct="0">
              <a:defRPr/>
            </a:pPr>
            <a:r>
              <a:rPr lang="en-US" sz="1600" dirty="0">
                <a:solidFill>
                  <a:schemeClr val="bg2"/>
                </a:solidFill>
                <a:latin typeface="Arial Black" pitchFamily="34" charset="0"/>
                <a:ea typeface="Times New Roman" pitchFamily="18" charset="0"/>
                <a:hlinkClick r:id="rId2"/>
              </a:rPr>
              <a:t>http://www.youtube.com/watch?v=OdyKsnwQvok</a:t>
            </a:r>
            <a:r>
              <a:rPr lang="en-US" sz="1600" dirty="0">
                <a:solidFill>
                  <a:schemeClr val="bg2"/>
                </a:solidFill>
                <a:latin typeface="Arial Black" pitchFamily="34" charset="0"/>
                <a:ea typeface="Times New Roman" pitchFamily="18" charset="0"/>
              </a:rPr>
              <a:t> </a:t>
            </a:r>
            <a:r>
              <a:rPr lang="en-US" sz="1200" dirty="0">
                <a:solidFill>
                  <a:schemeClr val="bg2"/>
                </a:solidFill>
                <a:latin typeface="Arial Black" pitchFamily="34" charset="0"/>
                <a:ea typeface="Times New Roman" pitchFamily="18" charset="0"/>
              </a:rPr>
              <a:t>(</a:t>
            </a:r>
            <a:r>
              <a:rPr lang="en-US" sz="1200" b="1" dirty="0">
                <a:solidFill>
                  <a:schemeClr val="bg2"/>
                </a:solidFill>
                <a:latin typeface="Arial Black" pitchFamily="34" charset="0"/>
                <a:ea typeface="Times New Roman" pitchFamily="18" charset="0"/>
              </a:rPr>
              <a:t>Summary: late 1895 fist explore; 1913 use and reliable ; </a:t>
            </a:r>
            <a:r>
              <a:rPr lang="en-US" sz="1200" b="1" i="1" dirty="0"/>
              <a:t>Coolidge first x ray machine ; x = unknown = known ; Radiography means recording of x ray image in film &amp; finish film  is radiograph   </a:t>
            </a:r>
            <a:r>
              <a:rPr lang="en-US" sz="1200" b="1" dirty="0"/>
              <a:t>……..) </a:t>
            </a:r>
            <a:endParaRPr lang="en-US" sz="1200" b="1" dirty="0">
              <a:solidFill>
                <a:schemeClr val="bg2"/>
              </a:solidFill>
              <a:latin typeface="Arial Black" pitchFamily="34" charset="0"/>
              <a:ea typeface="Times New Roman" pitchFamily="18" charset="0"/>
            </a:endParaRPr>
          </a:p>
          <a:p>
            <a:pPr algn="l" rtl="0" eaLnBrk="0" hangingPunct="0">
              <a:defRPr/>
            </a:pPr>
            <a:r>
              <a:rPr lang="en-US" sz="1600" dirty="0">
                <a:solidFill>
                  <a:schemeClr val="bg2"/>
                </a:solidFill>
                <a:latin typeface="Arial Black" pitchFamily="34" charset="0"/>
                <a:ea typeface="Times New Roman" pitchFamily="18" charset="0"/>
                <a:hlinkClick r:id="rId3"/>
              </a:rPr>
              <a:t>http://www.youtube.com/watch?v=hqavKUAo-rs</a:t>
            </a:r>
            <a:r>
              <a:rPr lang="en-US" sz="1600" dirty="0">
                <a:solidFill>
                  <a:schemeClr val="bg2"/>
                </a:solidFill>
                <a:latin typeface="Arial Black" pitchFamily="34" charset="0"/>
                <a:ea typeface="Times New Roman" pitchFamily="18" charset="0"/>
              </a:rPr>
              <a:t> Radiography </a:t>
            </a:r>
            <a:r>
              <a:rPr lang="en-US" dirty="0">
                <a:solidFill>
                  <a:schemeClr val="bg2"/>
                </a:solidFill>
                <a:latin typeface="Arial Black" pitchFamily="34" charset="0"/>
                <a:ea typeface="Times New Roman" pitchFamily="18" charset="0"/>
              </a:rPr>
              <a:t>History </a:t>
            </a:r>
            <a:r>
              <a:rPr lang="en-US" sz="1000" dirty="0">
                <a:solidFill>
                  <a:schemeClr val="bg2"/>
                </a:solidFill>
                <a:latin typeface="Arial Black" pitchFamily="34" charset="0"/>
                <a:ea typeface="Times New Roman" pitchFamily="18" charset="0"/>
              </a:rPr>
              <a:t>(Just places and museum of </a:t>
            </a:r>
            <a:r>
              <a:rPr lang="en-US" sz="1000" dirty="0"/>
              <a:t>Roentgen the Detaches explorer of  x ray No sound ) </a:t>
            </a:r>
          </a:p>
          <a:p>
            <a:pPr algn="ctr" rtl="0" eaLnBrk="0" hangingPunct="0">
              <a:defRPr/>
            </a:pPr>
            <a:r>
              <a:rPr lang="en-US" sz="1200" b="1" dirty="0"/>
              <a:t>Wilhelm Conrad </a:t>
            </a:r>
            <a:r>
              <a:rPr lang="en-US" sz="1200" b="1" dirty="0" err="1"/>
              <a:t>Röntgen</a:t>
            </a:r>
            <a:r>
              <a:rPr lang="en-US" sz="1200" b="1" dirty="0"/>
              <a:t> 1895\96 Discoverer of First X-Ray  &amp; Coolidge f Discoverer of First x ray Machine</a:t>
            </a:r>
          </a:p>
        </p:txBody>
      </p:sp>
      <p:sp>
        <p:nvSpPr>
          <p:cNvPr id="211971" name="Rectangle 3"/>
          <p:cNvSpPr>
            <a:spLocks noChangeArrowheads="1"/>
          </p:cNvSpPr>
          <p:nvPr/>
        </p:nvSpPr>
        <p:spPr bwMode="auto">
          <a:xfrm>
            <a:off x="971550" y="5157788"/>
            <a:ext cx="7993063" cy="150812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nchor="ctr">
            <a:spAutoFit/>
          </a:bodyPr>
          <a:lstStyle/>
          <a:p>
            <a:pPr algn="justLow" rtl="0">
              <a:defRPr/>
            </a:pPr>
            <a:r>
              <a:rPr lang="en-US" sz="1600" dirty="0">
                <a:solidFill>
                  <a:schemeClr val="tx1"/>
                </a:solidFill>
                <a:latin typeface="Arial Black" pitchFamily="34" charset="0"/>
                <a:ea typeface="Times New Roman" pitchFamily="18" charset="0"/>
              </a:rPr>
              <a:t>Organizing Health Sciences and Services -</a:t>
            </a:r>
          </a:p>
          <a:p>
            <a:pPr algn="justLow" rtl="0" eaLnBrk="0" hangingPunct="0">
              <a:defRPr/>
            </a:pPr>
            <a:r>
              <a:rPr lang="en-US" sz="1600" b="1" dirty="0">
                <a:solidFill>
                  <a:schemeClr val="tx1"/>
                </a:solidFill>
                <a:latin typeface="Arial Black" pitchFamily="34" charset="0"/>
                <a:ea typeface="Times New Roman" pitchFamily="18" charset="0"/>
                <a:cs typeface="Times New Roman" pitchFamily="18" charset="0"/>
              </a:rPr>
              <a:t>Medical and Health Services Managers</a:t>
            </a:r>
            <a:endParaRPr lang="en-US" sz="1600" dirty="0">
              <a:solidFill>
                <a:schemeClr val="tx1"/>
              </a:solidFill>
              <a:latin typeface="Arial Black" pitchFamily="34" charset="0"/>
              <a:ea typeface="Times New Roman" pitchFamily="18" charset="0"/>
            </a:endParaRPr>
          </a:p>
          <a:p>
            <a:pPr algn="justLow" rtl="0" eaLnBrk="0" hangingPunct="0">
              <a:defRPr/>
            </a:pPr>
            <a:r>
              <a:rPr lang="en-US" sz="1600" dirty="0">
                <a:solidFill>
                  <a:schemeClr val="tx1"/>
                </a:solidFill>
                <a:latin typeface="Arial Black" pitchFamily="34" charset="0"/>
                <a:ea typeface="Times New Roman" pitchFamily="18" charset="0"/>
                <a:hlinkClick r:id="rId4"/>
              </a:rPr>
              <a:t>http://www.youtube.com/watch?v=tFFsax27PHQ&amp;playnext=1&amp;list=PL07929FAFCB8B99E2&amp;feature=results_video</a:t>
            </a:r>
            <a:r>
              <a:rPr lang="en-US" sz="1600" dirty="0">
                <a:solidFill>
                  <a:schemeClr val="tx1"/>
                </a:solidFill>
                <a:latin typeface="Arial Black" pitchFamily="34" charset="0"/>
                <a:ea typeface="Times New Roman" pitchFamily="18" charset="0"/>
              </a:rPr>
              <a:t> </a:t>
            </a:r>
          </a:p>
          <a:p>
            <a:pPr algn="justLow" rtl="0" eaLnBrk="0" hangingPunct="0">
              <a:defRPr/>
            </a:pPr>
            <a:r>
              <a:rPr lang="en-US" sz="1400" i="1" dirty="0">
                <a:solidFill>
                  <a:schemeClr val="tx1"/>
                </a:solidFill>
                <a:latin typeface="Arial Black" pitchFamily="34" charset="0"/>
                <a:ea typeface="Times New Roman" pitchFamily="18" charset="0"/>
              </a:rPr>
              <a:t>Plan, direct, or coordinate medicine and health services in hospitals, clinics, managed care organizations, public health agencies, or similar organizations</a:t>
            </a:r>
            <a:endParaRPr lang="en-US" sz="1400" i="1" dirty="0">
              <a:solidFill>
                <a:schemeClr val="tx1"/>
              </a:solidFill>
              <a:latin typeface="Arial Black" pitchFamily="34" charset="0"/>
            </a:endParaRPr>
          </a:p>
        </p:txBody>
      </p:sp>
      <p:sp>
        <p:nvSpPr>
          <p:cNvPr id="9" name="مستطيل 8"/>
          <p:cNvSpPr/>
          <p:nvPr/>
        </p:nvSpPr>
        <p:spPr>
          <a:xfrm>
            <a:off x="1476375" y="1196975"/>
            <a:ext cx="6696075" cy="155416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rtl="0">
              <a:defRPr/>
            </a:pPr>
            <a:r>
              <a:rPr lang="en-US" b="1" dirty="0">
                <a:hlinkClick r:id="rId5"/>
              </a:rPr>
              <a:t>http://www.youtube.com/watch?v=K6rHL3tqBy4</a:t>
            </a:r>
            <a:endParaRPr lang="en-US" b="1" dirty="0"/>
          </a:p>
          <a:p>
            <a:pPr algn="ctr" rtl="0">
              <a:defRPr/>
            </a:pPr>
            <a:r>
              <a:rPr lang="en-US" sz="1100" b="1" dirty="0"/>
              <a:t>Summary; Quran is not science book but it explore all scientific facts of creation,  this video examine the creation of the universe compare to Big Bang,  creation may 13 0r 24 billion years ago,  sky and earth was </a:t>
            </a:r>
            <a:r>
              <a:rPr lang="ar-SA" sz="1100" b="1" dirty="0"/>
              <a:t> رتقا </a:t>
            </a:r>
            <a:r>
              <a:rPr lang="en-US" sz="1100" b="1" dirty="0"/>
              <a:t>darn  entire – 1) the common origin of all space and matter - heaven and earth were both joined (21:30);  the violent separation that created all matter in universe. Then it  </a:t>
            </a:r>
            <a:r>
              <a:rPr lang="en-US" sz="1100" b="1" dirty="0" err="1"/>
              <a:t>it</a:t>
            </a:r>
            <a:r>
              <a:rPr lang="en-US" sz="1100" b="1" dirty="0"/>
              <a:t> examine the common false believes and the claims in Big Bang… Sumerian and ancient Egyptian civilization were 700 years before Quran; Big Bang is inaccurate  and contradiction, there is bang, big, no air to carry vibration .. …  while the verse 21: 30 is  perfectly accurate      </a:t>
            </a:r>
            <a:endParaRPr lang="ar-SA" sz="1100" b="1" dirty="0"/>
          </a:p>
        </p:txBody>
      </p:sp>
      <p:sp>
        <p:nvSpPr>
          <p:cNvPr id="23560" name="مستطيل 9"/>
          <p:cNvSpPr>
            <a:spLocks noChangeArrowheads="1"/>
          </p:cNvSpPr>
          <p:nvPr/>
        </p:nvSpPr>
        <p:spPr bwMode="auto">
          <a:xfrm>
            <a:off x="1187450" y="765175"/>
            <a:ext cx="7272338" cy="368300"/>
          </a:xfrm>
          <a:prstGeom prst="rect">
            <a:avLst/>
          </a:prstGeom>
          <a:noFill/>
          <a:ln w="9525">
            <a:noFill/>
            <a:miter lim="800000"/>
            <a:headEnd/>
            <a:tailEnd/>
          </a:ln>
        </p:spPr>
        <p:txBody>
          <a:bodyPr>
            <a:spAutoFit/>
          </a:bodyPr>
          <a:lstStyle/>
          <a:p>
            <a:pPr algn="ctr" rtl="0"/>
            <a:r>
              <a:rPr lang="en-US" b="1"/>
              <a:t>Islamic Miracles, The Quran Big Bang Miracle </a:t>
            </a:r>
            <a:r>
              <a:rPr lang="ar-SA" b="1"/>
              <a:t>معجزات القرآن الكريم</a:t>
            </a:r>
            <a:endParaRPr lang="ar-SA"/>
          </a:p>
        </p:txBody>
      </p:sp>
      <p:sp>
        <p:nvSpPr>
          <p:cNvPr id="23561" name="عنصر نائب للتاريخ 10"/>
          <p:cNvSpPr>
            <a:spLocks noGrp="1"/>
          </p:cNvSpPr>
          <p:nvPr>
            <p:ph type="dt" sz="quarter" idx="10"/>
          </p:nvPr>
        </p:nvSpPr>
        <p:spPr>
          <a:noFill/>
        </p:spPr>
        <p:txBody>
          <a:bodyPr/>
          <a:lstStyle/>
          <a:p>
            <a:r>
              <a:rPr lang="ar-SA" smtClean="0"/>
              <a:t>E Johali</a:t>
            </a:r>
            <a:endParaRPr lang="en-US" smtClean="0"/>
          </a:p>
        </p:txBody>
      </p:sp>
      <p:pic>
        <p:nvPicPr>
          <p:cNvPr id="23562" name="صورة 1"/>
          <p:cNvPicPr>
            <a:picLocks noChangeAspect="1" noChangeArrowheads="1"/>
          </p:cNvPicPr>
          <p:nvPr/>
        </p:nvPicPr>
        <p:blipFill>
          <a:blip r:embed="rId6"/>
          <a:srcRect/>
          <a:stretch>
            <a:fillRect/>
          </a:stretch>
        </p:blipFill>
        <p:spPr bwMode="auto">
          <a:xfrm>
            <a:off x="684213" y="4365625"/>
            <a:ext cx="933450" cy="847725"/>
          </a:xfrm>
          <a:prstGeom prst="rect">
            <a:avLst/>
          </a:prstGeom>
          <a:noFill/>
          <a:ln w="9525">
            <a:noFill/>
            <a:miter lim="800000"/>
            <a:headEnd/>
            <a:tailEnd/>
          </a:ln>
        </p:spPr>
      </p:pic>
      <p:pic>
        <p:nvPicPr>
          <p:cNvPr id="23563" name="صورة 2" descr="http://www.invent.org/images/images_hof/search/inventors/Coolidge_William.gif"/>
          <p:cNvPicPr>
            <a:picLocks noChangeAspect="1" noChangeArrowheads="1"/>
          </p:cNvPicPr>
          <p:nvPr/>
        </p:nvPicPr>
        <p:blipFill>
          <a:blip r:embed="rId7"/>
          <a:srcRect/>
          <a:stretch>
            <a:fillRect/>
          </a:stretch>
        </p:blipFill>
        <p:spPr bwMode="auto">
          <a:xfrm>
            <a:off x="5435600" y="4437063"/>
            <a:ext cx="714375" cy="720725"/>
          </a:xfrm>
          <a:prstGeom prst="rect">
            <a:avLst/>
          </a:prstGeom>
          <a:noFill/>
          <a:ln w="9525">
            <a:noFill/>
            <a:miter lim="800000"/>
            <a:headEnd/>
            <a:tailEnd/>
          </a:ln>
        </p:spPr>
      </p:pic>
      <p:sp>
        <p:nvSpPr>
          <p:cNvPr id="23564" name="مستطيل 14"/>
          <p:cNvSpPr>
            <a:spLocks noChangeArrowheads="1"/>
          </p:cNvSpPr>
          <p:nvPr/>
        </p:nvSpPr>
        <p:spPr bwMode="auto">
          <a:xfrm>
            <a:off x="1530350" y="4724400"/>
            <a:ext cx="2897188" cy="339725"/>
          </a:xfrm>
          <a:prstGeom prst="rect">
            <a:avLst/>
          </a:prstGeom>
          <a:noFill/>
          <a:ln w="9525">
            <a:noFill/>
            <a:miter lim="800000"/>
            <a:headEnd/>
            <a:tailEnd/>
          </a:ln>
        </p:spPr>
        <p:txBody>
          <a:bodyPr wrap="none">
            <a:spAutoFit/>
          </a:bodyPr>
          <a:lstStyle/>
          <a:p>
            <a:r>
              <a:rPr lang="en-US" sz="1600" b="1">
                <a:latin typeface="Times New Roman" pitchFamily="18" charset="0"/>
                <a:ea typeface="Calibri" pitchFamily="34" charset="0"/>
                <a:cs typeface="Times New Roman" pitchFamily="18" charset="0"/>
              </a:rPr>
              <a:t>Roentgen1845-1923 (</a:t>
            </a:r>
            <a:r>
              <a:rPr lang="en-US" sz="1600" b="1">
                <a:latin typeface="Calibri" pitchFamily="34" charset="0"/>
                <a:ea typeface="Calibri" pitchFamily="34" charset="0"/>
                <a:cs typeface="Times New Roman" pitchFamily="18" charset="0"/>
              </a:rPr>
              <a:t> 1895\96) </a:t>
            </a:r>
            <a:endParaRPr lang="ar-SA" sz="1600" b="1">
              <a:ea typeface="Calibri" pitchFamily="34" charset="0"/>
              <a:cs typeface="Times New Roman" pitchFamily="18" charset="0"/>
            </a:endParaRPr>
          </a:p>
        </p:txBody>
      </p:sp>
      <p:sp>
        <p:nvSpPr>
          <p:cNvPr id="23565" name="مستطيل 15"/>
          <p:cNvSpPr>
            <a:spLocks noChangeArrowheads="1"/>
          </p:cNvSpPr>
          <p:nvPr/>
        </p:nvSpPr>
        <p:spPr bwMode="auto">
          <a:xfrm>
            <a:off x="6011863" y="4581525"/>
            <a:ext cx="2844800" cy="276225"/>
          </a:xfrm>
          <a:prstGeom prst="rect">
            <a:avLst/>
          </a:prstGeom>
          <a:noFill/>
          <a:ln w="9525">
            <a:noFill/>
            <a:miter lim="800000"/>
            <a:headEnd/>
            <a:tailEnd/>
          </a:ln>
        </p:spPr>
        <p:txBody>
          <a:bodyPr>
            <a:spAutoFit/>
          </a:bodyPr>
          <a:lstStyle/>
          <a:p>
            <a:pPr algn="l" rtl="0"/>
            <a:r>
              <a:rPr lang="ar-SA" sz="1200" b="1">
                <a:latin typeface="Calibri" pitchFamily="34" charset="0"/>
              </a:rPr>
              <a:t> </a:t>
            </a:r>
            <a:r>
              <a:rPr lang="en-US" sz="1200" b="1">
                <a:latin typeface="Calibri" pitchFamily="34" charset="0"/>
              </a:rPr>
              <a:t>Dr. William D. Coolidge </a:t>
            </a:r>
            <a:r>
              <a:rPr lang="en-US" sz="1200" b="1"/>
              <a:t>1873 -1975 </a:t>
            </a:r>
            <a:endParaRPr lang="ar-SA" sz="1200" b="1"/>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عنصر نائب للتذييل 3"/>
          <p:cNvSpPr>
            <a:spLocks noGrp="1"/>
          </p:cNvSpPr>
          <p:nvPr>
            <p:ph type="ftr" sz="quarter" idx="11"/>
          </p:nvPr>
        </p:nvSpPr>
        <p:spPr>
          <a:noFill/>
        </p:spPr>
        <p:txBody>
          <a:bodyPr/>
          <a:lstStyle/>
          <a:p>
            <a:r>
              <a:rPr lang="en-US" smtClean="0"/>
              <a:t>RADHSSO 2014</a:t>
            </a:r>
          </a:p>
        </p:txBody>
      </p:sp>
      <p:sp>
        <p:nvSpPr>
          <p:cNvPr id="24579" name="عنصر نائب لرقم الشريحة 4"/>
          <p:cNvSpPr>
            <a:spLocks noGrp="1"/>
          </p:cNvSpPr>
          <p:nvPr>
            <p:ph type="sldNum" sz="quarter" idx="12"/>
          </p:nvPr>
        </p:nvSpPr>
        <p:spPr>
          <a:noFill/>
        </p:spPr>
        <p:txBody>
          <a:bodyPr/>
          <a:lstStyle/>
          <a:p>
            <a:fld id="{BC50A5BA-44FC-4D43-A6F7-FE3CD458154B}" type="slidenum">
              <a:rPr lang="ar-SA" smtClean="0"/>
              <a:pPr/>
              <a:t>13</a:t>
            </a:fld>
            <a:endParaRPr lang="en-US" smtClean="0"/>
          </a:p>
        </p:txBody>
      </p:sp>
      <p:sp>
        <p:nvSpPr>
          <p:cNvPr id="8" name="مستطيل 7"/>
          <p:cNvSpPr/>
          <p:nvPr/>
        </p:nvSpPr>
        <p:spPr>
          <a:xfrm>
            <a:off x="250825" y="44450"/>
            <a:ext cx="8713788" cy="35401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rtl="0">
              <a:defRPr/>
            </a:pPr>
            <a:r>
              <a:rPr lang="en-US" sz="1400" dirty="0">
                <a:latin typeface="Arial Black" pitchFamily="34" charset="0"/>
                <a:cs typeface="+mj-cs"/>
              </a:rPr>
              <a:t>A BBC documentary examining the great leap in scientific knowledge that took place in the Islamic world between </a:t>
            </a:r>
            <a:r>
              <a:rPr lang="en-US" sz="1600" dirty="0">
                <a:latin typeface="Arial Black" pitchFamily="34" charset="0"/>
                <a:cs typeface="+mj-cs"/>
              </a:rPr>
              <a:t>the 8th and 14th centuries</a:t>
            </a:r>
            <a:r>
              <a:rPr lang="en-US" sz="1400" dirty="0">
                <a:latin typeface="Arial Black" pitchFamily="34" charset="0"/>
                <a:cs typeface="+mj-cs"/>
              </a:rPr>
              <a:t>.</a:t>
            </a:r>
          </a:p>
          <a:p>
            <a:pPr algn="just" rtl="0">
              <a:defRPr/>
            </a:pPr>
            <a:r>
              <a:rPr lang="en-US" sz="1400" dirty="0">
                <a:latin typeface="Arial Black" pitchFamily="34" charset="0"/>
                <a:cs typeface="+mj-cs"/>
              </a:rPr>
              <a:t>Isaac Newton is, as most will agree, the greatest physicist of all time.</a:t>
            </a:r>
            <a:br>
              <a:rPr lang="en-US" sz="1400" dirty="0">
                <a:latin typeface="Arial Black" pitchFamily="34" charset="0"/>
                <a:cs typeface="+mj-cs"/>
              </a:rPr>
            </a:br>
            <a:r>
              <a:rPr lang="en-US" sz="1400" dirty="0">
                <a:latin typeface="Arial Black" pitchFamily="34" charset="0"/>
                <a:cs typeface="+mj-cs"/>
              </a:rPr>
              <a:t>At the very least, he is the undisputed father of modern optics, or so we are told at school where our textbooks abound with his famous experiments with lenses and prisms, his study of the nature of light and its reflection, and the refraction and decomposition of light into the </a:t>
            </a:r>
            <a:r>
              <a:rPr lang="en-US" sz="1400" dirty="0" err="1">
                <a:latin typeface="Arial Black" pitchFamily="34" charset="0"/>
                <a:cs typeface="+mj-cs"/>
              </a:rPr>
              <a:t>colours</a:t>
            </a:r>
            <a:r>
              <a:rPr lang="en-US" sz="1400" dirty="0">
                <a:latin typeface="Arial Black" pitchFamily="34" charset="0"/>
                <a:cs typeface="+mj-cs"/>
              </a:rPr>
              <a:t> of the rainbow.</a:t>
            </a:r>
          </a:p>
          <a:p>
            <a:pPr algn="just" rtl="0">
              <a:defRPr/>
            </a:pPr>
            <a:r>
              <a:rPr lang="en-US" sz="1400" dirty="0">
                <a:latin typeface="Arial Black" pitchFamily="34" charset="0"/>
                <a:cs typeface="+mj-cs"/>
              </a:rPr>
              <a:t>Yet, the truth is rather greyer; and I feel it important to point out that, certainly in the field of optics, Newton himself stood on the shoulders of a giant who lived 700 years earlier. For, without doubt, another great physicist, who is worthy of ranking up alongside Newton, is a scientist born in AD 965 in what is now Iraq who went by the name of al-Hassan </a:t>
            </a:r>
            <a:r>
              <a:rPr lang="en-US" sz="1400" dirty="0" err="1">
                <a:latin typeface="Arial Black" pitchFamily="34" charset="0"/>
                <a:cs typeface="+mj-cs"/>
              </a:rPr>
              <a:t>Ibn</a:t>
            </a:r>
            <a:r>
              <a:rPr lang="en-US" sz="1400" dirty="0">
                <a:latin typeface="Arial Black" pitchFamily="34" charset="0"/>
                <a:cs typeface="+mj-cs"/>
              </a:rPr>
              <a:t> al-</a:t>
            </a:r>
            <a:r>
              <a:rPr lang="en-US" sz="1400" dirty="0" err="1">
                <a:latin typeface="Arial Black" pitchFamily="34" charset="0"/>
                <a:cs typeface="+mj-cs"/>
              </a:rPr>
              <a:t>Haytham</a:t>
            </a:r>
            <a:r>
              <a:rPr lang="en-US" sz="1400" dirty="0">
                <a:latin typeface="Arial Black" pitchFamily="34" charset="0"/>
                <a:cs typeface="+mj-cs"/>
              </a:rPr>
              <a:t>.</a:t>
            </a:r>
          </a:p>
          <a:p>
            <a:pPr algn="just" rtl="0">
              <a:defRPr/>
            </a:pPr>
            <a:r>
              <a:rPr lang="en-US" sz="1400" dirty="0">
                <a:latin typeface="Arial Black" pitchFamily="34" charset="0"/>
                <a:cs typeface="+mj-cs"/>
              </a:rPr>
              <a:t>Most people in the West will never have even heard of him. As a physicist myself, I am quite in awe of this man's contribution to my field, but I was fortunate enough to have recently been given the opportunity to dig a little into his life and work through my recent filming of a three-part BBC Four series on medieval Islamic scientists.</a:t>
            </a:r>
          </a:p>
        </p:txBody>
      </p:sp>
      <p:sp>
        <p:nvSpPr>
          <p:cNvPr id="9" name="مستطيل 8"/>
          <p:cNvSpPr/>
          <p:nvPr/>
        </p:nvSpPr>
        <p:spPr>
          <a:xfrm>
            <a:off x="323850" y="3703638"/>
            <a:ext cx="8532813" cy="29559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rtl="0">
              <a:buFontTx/>
              <a:buChar char="-"/>
              <a:defRPr/>
            </a:pPr>
            <a:r>
              <a:rPr lang="en-US" sz="1400" dirty="0">
                <a:latin typeface="Arial Black" pitchFamily="34" charset="0"/>
                <a:cs typeface="+mj-cs"/>
              </a:rPr>
              <a:t> Popular accounts of the history of science typically suggest that no major scientific advances took place in between the ancient Greeks and the European Renaissance BUT just because Western Europe languished in the Dark Ages, does not mean there was stagnation elsewhere. Indeed, the period between the 9th and 13th Centuries marked the Golden Age of Arabic science.</a:t>
            </a:r>
          </a:p>
          <a:p>
            <a:pPr algn="just" rtl="0">
              <a:buFontTx/>
              <a:buChar char="-"/>
              <a:defRPr/>
            </a:pPr>
            <a:r>
              <a:rPr lang="en-US" sz="1400" dirty="0">
                <a:latin typeface="Arial Black" pitchFamily="34" charset="0"/>
                <a:cs typeface="+mj-cs"/>
              </a:rPr>
              <a:t> Great advances were made in mathematics, astronomy, medicine, physics, chemistry and philosophy. Among the many geniuses of that </a:t>
            </a:r>
            <a:r>
              <a:rPr lang="en-US" sz="1600" dirty="0">
                <a:latin typeface="Arial Black" pitchFamily="34" charset="0"/>
                <a:cs typeface="+mj-cs"/>
              </a:rPr>
              <a:t>period </a:t>
            </a:r>
            <a:r>
              <a:rPr lang="en-US" sz="1600" dirty="0" err="1">
                <a:latin typeface="Arial Black" pitchFamily="34" charset="0"/>
                <a:cs typeface="+mj-cs"/>
              </a:rPr>
              <a:t>Ibn</a:t>
            </a:r>
            <a:r>
              <a:rPr lang="en-US" sz="1600" dirty="0">
                <a:latin typeface="Arial Black" pitchFamily="34" charset="0"/>
                <a:cs typeface="+mj-cs"/>
              </a:rPr>
              <a:t> al-</a:t>
            </a:r>
            <a:r>
              <a:rPr lang="en-US" sz="1600" dirty="0" err="1">
                <a:latin typeface="Arial Black" pitchFamily="34" charset="0"/>
                <a:cs typeface="+mj-cs"/>
              </a:rPr>
              <a:t>Haytham</a:t>
            </a:r>
            <a:r>
              <a:rPr lang="en-US" sz="1600" dirty="0">
                <a:latin typeface="Arial Black" pitchFamily="34" charset="0"/>
                <a:cs typeface="+mj-cs"/>
              </a:rPr>
              <a:t> </a:t>
            </a:r>
            <a:r>
              <a:rPr lang="en-US" sz="1400" dirty="0">
                <a:latin typeface="Arial Black" pitchFamily="34" charset="0"/>
                <a:cs typeface="+mj-cs"/>
              </a:rPr>
              <a:t>stands taller than all the others.</a:t>
            </a:r>
          </a:p>
          <a:p>
            <a:pPr algn="ctr" rtl="0">
              <a:defRPr/>
            </a:pPr>
            <a:r>
              <a:rPr lang="en-US" sz="1400" dirty="0">
                <a:latin typeface="Arial Black" pitchFamily="34" charset="0"/>
                <a:cs typeface="+mj-cs"/>
              </a:rPr>
              <a:t> First shown on BBC4 05/01/2009  </a:t>
            </a:r>
          </a:p>
          <a:p>
            <a:pPr algn="ctr" rtl="0">
              <a:defRPr/>
            </a:pPr>
            <a:r>
              <a:rPr lang="en-US" sz="1400" dirty="0">
                <a:latin typeface="Arial Black" pitchFamily="34" charset="0"/>
                <a:cs typeface="+mj-cs"/>
              </a:rPr>
              <a:t>Professor Jim Al-</a:t>
            </a:r>
            <a:r>
              <a:rPr lang="en-US" sz="1400" dirty="0" err="1">
                <a:latin typeface="Arial Black" pitchFamily="34" charset="0"/>
                <a:cs typeface="+mj-cs"/>
              </a:rPr>
              <a:t>Khalili</a:t>
            </a:r>
            <a:r>
              <a:rPr lang="en-US" sz="1400" dirty="0">
                <a:latin typeface="Arial Black" pitchFamily="34" charset="0"/>
                <a:cs typeface="+mj-cs"/>
              </a:rPr>
              <a:t> presents Science and Islam</a:t>
            </a:r>
          </a:p>
          <a:p>
            <a:pPr algn="ctr" rtl="0">
              <a:defRPr/>
            </a:pPr>
            <a:r>
              <a:rPr lang="en-US" sz="1400" dirty="0">
                <a:latin typeface="Arial Black" pitchFamily="34" charset="0"/>
                <a:cs typeface="+mj-cs"/>
              </a:rPr>
              <a:t> </a:t>
            </a:r>
            <a:r>
              <a:rPr lang="ar-SA" sz="1400" dirty="0">
                <a:latin typeface="Arial Black" pitchFamily="34" charset="0"/>
                <a:cs typeface="+mj-cs"/>
              </a:rPr>
              <a:t>الفئة:  </a:t>
            </a:r>
            <a:r>
              <a:rPr lang="ar-SA" sz="1400" dirty="0">
                <a:latin typeface="Arial Black" pitchFamily="34" charset="0"/>
                <a:cs typeface="+mj-cs"/>
                <a:hlinkClick r:id="rId3" action="ppaction://hlinkfile"/>
              </a:rPr>
              <a:t>علوم وتكنولوجيا</a:t>
            </a:r>
            <a:r>
              <a:rPr lang="ar-SA" sz="1400" dirty="0">
                <a:latin typeface="Arial Black" pitchFamily="34" charset="0"/>
                <a:cs typeface="+mj-cs"/>
              </a:rPr>
              <a:t> الترخيص   ترخيص </a:t>
            </a:r>
            <a:r>
              <a:rPr lang="en-US" sz="1400" dirty="0">
                <a:latin typeface="Arial Black" pitchFamily="34" charset="0"/>
                <a:cs typeface="+mj-cs"/>
              </a:rPr>
              <a:t>YouTube </a:t>
            </a:r>
            <a:r>
              <a:rPr lang="ar-SA" sz="1400" dirty="0">
                <a:latin typeface="Arial Black" pitchFamily="34" charset="0"/>
                <a:cs typeface="+mj-cs"/>
              </a:rPr>
              <a:t>القياسي</a:t>
            </a:r>
            <a:endParaRPr lang="en-US" sz="1400" i="1" dirty="0">
              <a:solidFill>
                <a:srgbClr val="002060"/>
              </a:solidFill>
              <a:latin typeface="Arial Black" pitchFamily="34" charset="0"/>
              <a:cs typeface="Akhbar MT" pitchFamily="2" charset="-78"/>
            </a:endParaRPr>
          </a:p>
          <a:p>
            <a:pPr algn="just" rtl="0">
              <a:defRPr/>
            </a:pPr>
            <a:r>
              <a:rPr lang="en-US" sz="1400" i="1" dirty="0">
                <a:solidFill>
                  <a:srgbClr val="002060"/>
                </a:solidFill>
                <a:latin typeface="Arial Black" pitchFamily="34" charset="0"/>
                <a:cs typeface="Akhbar MT" pitchFamily="2" charset="-78"/>
              </a:rPr>
              <a:t>It the chance for you to chare, search and write about your Advances about the Truth of History of All ….</a:t>
            </a:r>
            <a:endParaRPr lang="ar-SA" sz="1400" i="1" dirty="0">
              <a:solidFill>
                <a:srgbClr val="002060"/>
              </a:solidFill>
              <a:latin typeface="Arial Black" pitchFamily="34" charset="0"/>
              <a:cs typeface="Akhbar MT" pitchFamily="2" charset="-78"/>
            </a:endParaRPr>
          </a:p>
        </p:txBody>
      </p:sp>
      <p:sp>
        <p:nvSpPr>
          <p:cNvPr id="24582"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عنصر نائب لرقم الشريحة 4"/>
          <p:cNvSpPr>
            <a:spLocks noGrp="1"/>
          </p:cNvSpPr>
          <p:nvPr>
            <p:ph type="sldNum" sz="quarter" idx="12"/>
          </p:nvPr>
        </p:nvSpPr>
        <p:spPr>
          <a:noFill/>
        </p:spPr>
        <p:txBody>
          <a:bodyPr/>
          <a:lstStyle/>
          <a:p>
            <a:fld id="{97901F73-EE43-4184-A4B0-2AC56C1AC999}" type="slidenum">
              <a:rPr lang="ar-SA" smtClean="0"/>
              <a:pPr/>
              <a:t>14</a:t>
            </a:fld>
            <a:endParaRPr lang="en-US" smtClean="0"/>
          </a:p>
        </p:txBody>
      </p:sp>
      <p:sp>
        <p:nvSpPr>
          <p:cNvPr id="102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026" name="Object 1"/>
          <p:cNvGraphicFramePr>
            <a:graphicFrameLocks noChangeAspect="1"/>
          </p:cNvGraphicFramePr>
          <p:nvPr/>
        </p:nvGraphicFramePr>
        <p:xfrm>
          <a:off x="684213" y="333375"/>
          <a:ext cx="8208962" cy="6524625"/>
        </p:xfrm>
        <a:graphic>
          <a:graphicData uri="http://schemas.openxmlformats.org/presentationml/2006/ole">
            <p:oleObj spid="_x0000_s1026" name="شريحة" r:id="rId4" imgW="4602351" imgH="3451755" progId="PowerPoint.Slide.12">
              <p:embed/>
            </p:oleObj>
          </a:graphicData>
        </a:graphic>
      </p:graphicFrame>
      <p:sp>
        <p:nvSpPr>
          <p:cNvPr id="102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103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1031" name="مستطيل 8"/>
          <p:cNvSpPr>
            <a:spLocks noChangeArrowheads="1"/>
          </p:cNvSpPr>
          <p:nvPr/>
        </p:nvSpPr>
        <p:spPr bwMode="auto">
          <a:xfrm>
            <a:off x="1979613" y="6237288"/>
            <a:ext cx="5616575" cy="261937"/>
          </a:xfrm>
          <a:prstGeom prst="rect">
            <a:avLst/>
          </a:prstGeom>
          <a:noFill/>
          <a:ln w="9525">
            <a:noFill/>
            <a:miter lim="800000"/>
            <a:headEnd/>
            <a:tailEnd/>
          </a:ln>
        </p:spPr>
        <p:txBody>
          <a:bodyPr>
            <a:spAutoFit/>
          </a:bodyPr>
          <a:lstStyle/>
          <a:p>
            <a:pPr algn="ctr"/>
            <a:r>
              <a:rPr lang="en-US" sz="1100">
                <a:latin typeface="Arial Black" pitchFamily="34" charset="0"/>
                <a:hlinkClick r:id="rId5" action="ppaction://hlinkfile"/>
              </a:rPr>
              <a:t>Management Approaches Classical, Modern Approaches</a:t>
            </a:r>
            <a:endParaRPr lang="ar-SA" sz="1100"/>
          </a:p>
        </p:txBody>
      </p:sp>
      <p:sp>
        <p:nvSpPr>
          <p:cNvPr id="1032" name="عنصر نائب للتاريخ 7"/>
          <p:cNvSpPr>
            <a:spLocks noGrp="1"/>
          </p:cNvSpPr>
          <p:nvPr>
            <p:ph type="dt" sz="quarter" idx="10"/>
          </p:nvPr>
        </p:nvSpPr>
        <p:spPr>
          <a:noFill/>
        </p:spPr>
        <p:txBody>
          <a:bodyPr/>
          <a:lstStyle/>
          <a:p>
            <a:r>
              <a:rPr lang="ar-SA" smtClean="0"/>
              <a:t>E Johali</a:t>
            </a:r>
            <a:endParaRPr lang="en-US" smtClean="0"/>
          </a:p>
        </p:txBody>
      </p:sp>
      <p:sp>
        <p:nvSpPr>
          <p:cNvPr id="1033" name="عنصر نائب للتذييل 9"/>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27088" y="44450"/>
            <a:ext cx="7286625" cy="288925"/>
          </a:xfrm>
        </p:spPr>
        <p:txBody>
          <a:bodyPr/>
          <a:lstStyle/>
          <a:p>
            <a:pPr rtl="0" eaLnBrk="1" hangingPunct="1">
              <a:defRPr/>
            </a:pPr>
            <a:r>
              <a:rPr lang="en-US" sz="1800" smtClean="0">
                <a:latin typeface="Arial Black" pitchFamily="34" charset="0"/>
              </a:rPr>
              <a:t>Henri Fayol </a:t>
            </a:r>
            <a:r>
              <a:rPr lang="en-US" sz="1800" i="1" smtClean="0">
                <a:latin typeface="Arial Black" pitchFamily="34" charset="0"/>
              </a:rPr>
              <a:t>Theory  of Administrative Principles</a:t>
            </a:r>
            <a:endParaRPr lang="ar-SA" sz="1400" smtClean="0">
              <a:latin typeface="Arial Black" pitchFamily="34" charset="0"/>
            </a:endParaRPr>
          </a:p>
        </p:txBody>
      </p:sp>
      <p:sp>
        <p:nvSpPr>
          <p:cNvPr id="3" name="عنصر نائب للمحتوى 2"/>
          <p:cNvSpPr>
            <a:spLocks noGrp="1"/>
          </p:cNvSpPr>
          <p:nvPr>
            <p:ph idx="1"/>
          </p:nvPr>
        </p:nvSpPr>
        <p:spPr>
          <a:xfrm>
            <a:off x="323850" y="404813"/>
            <a:ext cx="8496300" cy="2736850"/>
          </a:xfrm>
        </p:spPr>
        <p:style>
          <a:lnRef idx="1">
            <a:schemeClr val="accent5"/>
          </a:lnRef>
          <a:fillRef idx="2">
            <a:schemeClr val="accent5"/>
          </a:fillRef>
          <a:effectRef idx="1">
            <a:schemeClr val="accent5"/>
          </a:effectRef>
          <a:fontRef idx="minor">
            <a:schemeClr val="dk1"/>
          </a:fontRef>
        </p:style>
        <p:txBody>
          <a:bodyPr/>
          <a:lstStyle/>
          <a:p>
            <a:pPr algn="just" rtl="0" eaLnBrk="1" hangingPunct="1">
              <a:buFont typeface="+mj-lt"/>
              <a:buAutoNum type="arabicPeriod"/>
              <a:defRPr/>
            </a:pPr>
            <a:r>
              <a:rPr lang="en-US" sz="1200" b="1" dirty="0" smtClean="0">
                <a:latin typeface="Times New Roman" pitchFamily="18" charset="0"/>
                <a:cs typeface="Times New Roman" pitchFamily="18" charset="0"/>
              </a:rPr>
              <a:t>DIVISION OF WORK</a:t>
            </a:r>
            <a:r>
              <a:rPr lang="en-US" sz="1200" dirty="0" smtClean="0">
                <a:latin typeface="Times New Roman" pitchFamily="18" charset="0"/>
                <a:cs typeface="Times New Roman" pitchFamily="18" charset="0"/>
              </a:rPr>
              <a:t>: Work should be divided among individuals and groups to ensure that effort and attention are focused on special portions of the task. </a:t>
            </a:r>
            <a:r>
              <a:rPr lang="en-US" sz="1200" dirty="0" err="1" smtClean="0">
                <a:latin typeface="Times New Roman" pitchFamily="18" charset="0"/>
                <a:cs typeface="Times New Roman" pitchFamily="18" charset="0"/>
              </a:rPr>
              <a:t>Fayol</a:t>
            </a:r>
            <a:r>
              <a:rPr lang="en-US" sz="1200" dirty="0" smtClean="0">
                <a:latin typeface="Times New Roman" pitchFamily="18" charset="0"/>
                <a:cs typeface="Times New Roman" pitchFamily="18" charset="0"/>
              </a:rPr>
              <a:t> presented work specialization as the best way to use the human resources of the organization. </a:t>
            </a:r>
          </a:p>
          <a:p>
            <a:pPr algn="just" rtl="0" eaLnBrk="1" hangingPunct="1">
              <a:buFont typeface="+mj-lt"/>
              <a:buAutoNum type="arabicPeriod"/>
              <a:defRPr/>
            </a:pPr>
            <a:r>
              <a:rPr lang="en-US" sz="1200" b="1" dirty="0" smtClean="0">
                <a:latin typeface="Times New Roman" pitchFamily="18" charset="0"/>
                <a:cs typeface="Times New Roman" pitchFamily="18" charset="0"/>
              </a:rPr>
              <a:t>AUTHORITY</a:t>
            </a:r>
            <a:r>
              <a:rPr lang="en-US" sz="1200" dirty="0" smtClean="0">
                <a:latin typeface="Times New Roman" pitchFamily="18" charset="0"/>
                <a:cs typeface="Times New Roman" pitchFamily="18" charset="0"/>
              </a:rPr>
              <a:t>: The concepts of Authority and responsibility are closely related. Authority was defined by </a:t>
            </a:r>
            <a:r>
              <a:rPr lang="en-US" sz="1200" dirty="0" err="1" smtClean="0">
                <a:latin typeface="Times New Roman" pitchFamily="18" charset="0"/>
                <a:cs typeface="Times New Roman" pitchFamily="18" charset="0"/>
              </a:rPr>
              <a:t>Fayol</a:t>
            </a:r>
            <a:r>
              <a:rPr lang="en-US" sz="1200" dirty="0" smtClean="0">
                <a:latin typeface="Times New Roman" pitchFamily="18" charset="0"/>
                <a:cs typeface="Times New Roman" pitchFamily="18" charset="0"/>
              </a:rPr>
              <a:t> as the right to give orders and the power to exact obedience. Responsibility involves being accountable, and is therefore naturally associated with authority. Whoever assumes authority also assumes responsibility. </a:t>
            </a:r>
          </a:p>
          <a:p>
            <a:pPr algn="just" rtl="0" eaLnBrk="1" hangingPunct="1">
              <a:buFont typeface="+mj-lt"/>
              <a:buAutoNum type="arabicPeriod"/>
              <a:defRPr/>
            </a:pPr>
            <a:r>
              <a:rPr lang="en-US" sz="1200" b="1" dirty="0" smtClean="0">
                <a:latin typeface="Times New Roman" pitchFamily="18" charset="0"/>
                <a:cs typeface="Times New Roman" pitchFamily="18" charset="0"/>
              </a:rPr>
              <a:t>DISCIPLINE</a:t>
            </a:r>
            <a:r>
              <a:rPr lang="en-US" sz="1200" dirty="0" smtClean="0">
                <a:latin typeface="Times New Roman" pitchFamily="18" charset="0"/>
                <a:cs typeface="Times New Roman" pitchFamily="18" charset="0"/>
              </a:rPr>
              <a:t>: A successful organization requires the common effort of workers. Penalties should be applied judiciously to encourage this common effort. </a:t>
            </a:r>
          </a:p>
          <a:p>
            <a:pPr algn="just" rtl="0" eaLnBrk="1" hangingPunct="1">
              <a:buFont typeface="+mj-lt"/>
              <a:buAutoNum type="arabicPeriod"/>
              <a:defRPr/>
            </a:pPr>
            <a:r>
              <a:rPr lang="en-US" sz="1200" b="1" dirty="0" smtClean="0">
                <a:latin typeface="Times New Roman" pitchFamily="18" charset="0"/>
                <a:cs typeface="Times New Roman" pitchFamily="18" charset="0"/>
              </a:rPr>
              <a:t>UNITY OF COMMAND</a:t>
            </a:r>
            <a:r>
              <a:rPr lang="en-US" sz="1200" dirty="0" smtClean="0">
                <a:latin typeface="Times New Roman" pitchFamily="18" charset="0"/>
                <a:cs typeface="Times New Roman" pitchFamily="18" charset="0"/>
              </a:rPr>
              <a:t>: Workers should receive orders from only one manager. </a:t>
            </a:r>
          </a:p>
          <a:p>
            <a:pPr algn="just" rtl="0" eaLnBrk="1" hangingPunct="1">
              <a:buFont typeface="+mj-lt"/>
              <a:buAutoNum type="arabicPeriod"/>
              <a:defRPr/>
            </a:pPr>
            <a:r>
              <a:rPr lang="en-US" sz="1200" b="1" dirty="0" smtClean="0">
                <a:latin typeface="Times New Roman" pitchFamily="18" charset="0"/>
                <a:cs typeface="Times New Roman" pitchFamily="18" charset="0"/>
              </a:rPr>
              <a:t>UNITY OF DIRECTION</a:t>
            </a:r>
            <a:r>
              <a:rPr lang="en-US" sz="1200" dirty="0" smtClean="0">
                <a:latin typeface="Times New Roman" pitchFamily="18" charset="0"/>
                <a:cs typeface="Times New Roman" pitchFamily="18" charset="0"/>
              </a:rPr>
              <a:t>: The entire organization should be moving towards a common objective in a common direction. </a:t>
            </a:r>
          </a:p>
          <a:p>
            <a:pPr algn="just" rtl="0" eaLnBrk="1" hangingPunct="1">
              <a:buFont typeface="+mj-lt"/>
              <a:buAutoNum type="arabicPeriod"/>
              <a:defRPr/>
            </a:pPr>
            <a:r>
              <a:rPr lang="en-US" sz="1200" b="1" dirty="0" smtClean="0">
                <a:latin typeface="Times New Roman" pitchFamily="18" charset="0"/>
                <a:cs typeface="Times New Roman" pitchFamily="18" charset="0"/>
              </a:rPr>
              <a:t>SUBORDINATION OF INDIVIDUAL INTERESTS TO THE GENERAL INTERESTS</a:t>
            </a:r>
            <a:r>
              <a:rPr lang="en-US" sz="1200" dirty="0" smtClean="0">
                <a:latin typeface="Times New Roman" pitchFamily="18" charset="0"/>
                <a:cs typeface="Times New Roman" pitchFamily="18" charset="0"/>
              </a:rPr>
              <a:t>: The interests of one person should not take priority over the interests of the organization as a whole. </a:t>
            </a:r>
          </a:p>
          <a:p>
            <a:pPr algn="just" rtl="0" eaLnBrk="1" hangingPunct="1">
              <a:buFont typeface="+mj-lt"/>
              <a:buAutoNum type="arabicPeriod"/>
              <a:defRPr/>
            </a:pPr>
            <a:r>
              <a:rPr lang="en-US" sz="1200" b="1" dirty="0" smtClean="0">
                <a:latin typeface="Times New Roman" pitchFamily="18" charset="0"/>
                <a:cs typeface="Times New Roman" pitchFamily="18" charset="0"/>
              </a:rPr>
              <a:t>REMUNERATION (Compensation; Reward)</a:t>
            </a:r>
            <a:r>
              <a:rPr lang="en-US" sz="1200" dirty="0" smtClean="0">
                <a:latin typeface="Times New Roman" pitchFamily="18" charset="0"/>
                <a:cs typeface="Times New Roman" pitchFamily="18" charset="0"/>
              </a:rPr>
              <a:t>: Many variables, such as cost of living, supply of qualified personnel, general business conditions, and success of the business, should be considered in determining a worker’s rate of pay. </a:t>
            </a:r>
          </a:p>
          <a:p>
            <a:pPr algn="just" rtl="0" eaLnBrk="1" hangingPunct="1">
              <a:buFontTx/>
              <a:buNone/>
              <a:defRPr/>
            </a:pPr>
            <a:endParaRPr lang="en-US" sz="1200" dirty="0" smtClean="0">
              <a:latin typeface="Times New Roman" pitchFamily="18" charset="0"/>
              <a:cs typeface="Times New Roman" pitchFamily="18" charset="0"/>
            </a:endParaRPr>
          </a:p>
        </p:txBody>
      </p:sp>
      <p:sp>
        <p:nvSpPr>
          <p:cNvPr id="25604" name="عنصر نائب لرقم الشريحة 4"/>
          <p:cNvSpPr>
            <a:spLocks noGrp="1"/>
          </p:cNvSpPr>
          <p:nvPr>
            <p:ph type="sldNum" sz="quarter" idx="12"/>
          </p:nvPr>
        </p:nvSpPr>
        <p:spPr>
          <a:noFill/>
        </p:spPr>
        <p:txBody>
          <a:bodyPr/>
          <a:lstStyle/>
          <a:p>
            <a:fld id="{F5574FA6-41BA-482A-A415-FACCA7F68C81}" type="slidenum">
              <a:rPr lang="ar-SA" smtClean="0"/>
              <a:pPr/>
              <a:t>15</a:t>
            </a:fld>
            <a:endParaRPr lang="en-US" smtClean="0"/>
          </a:p>
        </p:txBody>
      </p:sp>
      <p:sp>
        <p:nvSpPr>
          <p:cNvPr id="2560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6" name="عنصر نائب للمحتوى 2"/>
          <p:cNvSpPr txBox="1">
            <a:spLocks/>
          </p:cNvSpPr>
          <p:nvPr/>
        </p:nvSpPr>
        <p:spPr bwMode="auto">
          <a:xfrm>
            <a:off x="355600" y="3213100"/>
            <a:ext cx="8464550" cy="3311525"/>
          </a:xfrm>
          <a:prstGeom prst="rect">
            <a:avLst/>
          </a:prstGeom>
          <a:ln w="9525" cap="flat" cmpd="sng" algn="ctr">
            <a:solidFill>
              <a:schemeClr val="accent1">
                <a:shade val="95000"/>
                <a:satMod val="105000"/>
              </a:schemeClr>
            </a:solidFill>
            <a:prstDash val="solid"/>
            <a:miter lim="800000"/>
            <a:headEnd/>
            <a:tailEnd/>
          </a:ln>
        </p:spPr>
        <p:style>
          <a:lnRef idx="1">
            <a:schemeClr val="accent1"/>
          </a:lnRef>
          <a:fillRef idx="2">
            <a:schemeClr val="accent1"/>
          </a:fillRef>
          <a:effectRef idx="1">
            <a:schemeClr val="accent1"/>
          </a:effectRef>
          <a:fontRef idx="minor">
            <a:schemeClr val="dk1"/>
          </a:fontRef>
        </p:style>
        <p:txBody>
          <a:bodyPr/>
          <a:lstStyle/>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8. CENTRALIZATION</a:t>
            </a:r>
            <a:r>
              <a:rPr lang="en-US" sz="1200" kern="0" dirty="0">
                <a:latin typeface="Times New Roman" pitchFamily="18" charset="0"/>
                <a:cs typeface="Times New Roman" pitchFamily="18" charset="0"/>
              </a:rPr>
              <a:t>: </a:t>
            </a:r>
            <a:r>
              <a:rPr lang="en-US" sz="1200" kern="0" dirty="0" err="1">
                <a:latin typeface="Times New Roman" pitchFamily="18" charset="0"/>
                <a:cs typeface="Times New Roman" pitchFamily="18" charset="0"/>
              </a:rPr>
              <a:t>Fayol</a:t>
            </a:r>
            <a:r>
              <a:rPr lang="en-US" sz="1200" kern="0" dirty="0">
                <a:latin typeface="Times New Roman" pitchFamily="18" charset="0"/>
                <a:cs typeface="Times New Roman" pitchFamily="18" charset="0"/>
              </a:rPr>
              <a:t> defined centralization as lowering the importance of the subordinate role. Decentralization is increasing the importance. The degree to which centralization or decentralization should be adopted depends on the specific organization in which the manager is working. </a:t>
            </a:r>
          </a:p>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9. SCALAR CHAIN</a:t>
            </a:r>
            <a:r>
              <a:rPr lang="en-US" sz="1200" kern="0" dirty="0">
                <a:latin typeface="Times New Roman" pitchFamily="18" charset="0"/>
                <a:cs typeface="Times New Roman" pitchFamily="18" charset="0"/>
              </a:rPr>
              <a:t>: Managers in hierarchies are part of a chain like authority scale. Each manager, from the first line supervisor to the president, possess certain amounts of authority. The President possesses the most authority; First line supervisor the least.  Lower level managers should always keep upper level managers informed of their work activities. The existence of a scalar chain and adherence to it are necessary if the organization is to be successful. </a:t>
            </a:r>
          </a:p>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10. ORDER:</a:t>
            </a:r>
            <a:r>
              <a:rPr lang="en-US" sz="1200" kern="0" dirty="0">
                <a:latin typeface="Times New Roman" pitchFamily="18" charset="0"/>
                <a:cs typeface="Times New Roman" pitchFamily="18" charset="0"/>
              </a:rPr>
              <a:t> For the sake of efficiency and coordination, all materials and people related to a specific kind of work should be treated as equally as possible. </a:t>
            </a:r>
          </a:p>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11. EQUITY</a:t>
            </a:r>
            <a:r>
              <a:rPr lang="en-US" sz="1200" kern="0" dirty="0">
                <a:latin typeface="Times New Roman" pitchFamily="18" charset="0"/>
                <a:cs typeface="Times New Roman" pitchFamily="18" charset="0"/>
              </a:rPr>
              <a:t>: All employees should be treated as equally as possible. </a:t>
            </a:r>
          </a:p>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12. STABILITY OF TENURE OF PERSONNEL</a:t>
            </a:r>
            <a:r>
              <a:rPr lang="en-US" sz="1200" kern="0" dirty="0">
                <a:latin typeface="Times New Roman" pitchFamily="18" charset="0"/>
                <a:cs typeface="Times New Roman" pitchFamily="18" charset="0"/>
              </a:rPr>
              <a:t>: Retaining productive employees should always be a high priority of management. Recruitment and Selection Costs, as well as increased product-reject rates are usually associated with hiring new workers. </a:t>
            </a:r>
          </a:p>
          <a:p>
            <a:pPr marL="342900" indent="-342900" algn="just" rtl="0">
              <a:spcBef>
                <a:spcPct val="20000"/>
              </a:spcBef>
              <a:buClr>
                <a:schemeClr val="accent2"/>
              </a:buClr>
              <a:defRPr/>
            </a:pPr>
            <a:r>
              <a:rPr lang="en-US" sz="1200" b="1" kern="0" dirty="0">
                <a:latin typeface="Times New Roman" pitchFamily="18" charset="0"/>
                <a:cs typeface="Times New Roman" pitchFamily="18" charset="0"/>
              </a:rPr>
              <a:t>13. INITIATIVE</a:t>
            </a:r>
            <a:r>
              <a:rPr lang="en-US" sz="1200" kern="0" dirty="0">
                <a:latin typeface="Times New Roman" pitchFamily="18" charset="0"/>
                <a:cs typeface="Times New Roman" pitchFamily="18" charset="0"/>
              </a:rPr>
              <a:t>: Management should take steps to encourage worker initiative, which is defined as new or additional work activity undertaken through self direction. </a:t>
            </a:r>
          </a:p>
          <a:p>
            <a:pPr marL="342900" indent="-342900" algn="just" rtl="0">
              <a:spcBef>
                <a:spcPct val="20000"/>
              </a:spcBef>
              <a:buClr>
                <a:schemeClr val="accent2"/>
              </a:buClr>
              <a:buFontTx/>
              <a:buAutoNum type="arabicPeriod" startAt="14"/>
              <a:defRPr/>
            </a:pPr>
            <a:r>
              <a:rPr lang="en-US" sz="1200" b="1" kern="0" dirty="0">
                <a:latin typeface="Times New Roman" pitchFamily="18" charset="0"/>
                <a:cs typeface="Times New Roman" pitchFamily="18" charset="0"/>
              </a:rPr>
              <a:t>SPIRIT TEAM (CORPS)</a:t>
            </a:r>
            <a:r>
              <a:rPr lang="en-US" sz="1200" kern="0" dirty="0">
                <a:latin typeface="Times New Roman" pitchFamily="18" charset="0"/>
                <a:cs typeface="Times New Roman" pitchFamily="18" charset="0"/>
              </a:rPr>
              <a:t>: Management should encourage harmony and general good feelings among employees</a:t>
            </a:r>
          </a:p>
          <a:p>
            <a:pPr marL="342900" indent="-342900" algn="ctr" rtl="0">
              <a:spcBef>
                <a:spcPct val="20000"/>
              </a:spcBef>
              <a:buClr>
                <a:schemeClr val="accent2"/>
              </a:buClr>
              <a:defRPr/>
            </a:pPr>
            <a:r>
              <a:rPr lang="en-US" sz="1200" b="1" kern="0" baseline="30000" dirty="0">
                <a:latin typeface="Times New Roman" pitchFamily="18" charset="0"/>
                <a:cs typeface="Times New Roman" pitchFamily="18" charset="0"/>
              </a:rPr>
              <a:t>MANAGEMENT INNOVATIONS : </a:t>
            </a:r>
            <a:r>
              <a:rPr lang="en-US" sz="1200" kern="0" baseline="30000" dirty="0">
                <a:latin typeface="Times New Roman" pitchFamily="18" charset="0"/>
                <a:cs typeface="Times New Roman" pitchFamily="18" charset="0"/>
              </a:rPr>
              <a:t>managementinnovations2020@gmail.com</a:t>
            </a:r>
          </a:p>
        </p:txBody>
      </p:sp>
      <p:sp>
        <p:nvSpPr>
          <p:cNvPr id="25607"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25608" name="عنصر نائب للتذييل 7"/>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85813" y="115888"/>
            <a:ext cx="7072312" cy="384175"/>
          </a:xfrm>
        </p:spPr>
        <p:txBody>
          <a:bodyPr/>
          <a:lstStyle/>
          <a:p>
            <a:pPr eaLnBrk="1" hangingPunct="1">
              <a:defRPr/>
            </a:pPr>
            <a:r>
              <a:rPr lang="ar-SA" sz="2800" smtClean="0">
                <a:solidFill>
                  <a:srgbClr val="6CF0FF"/>
                </a:solidFill>
              </a:rPr>
              <a:t>فروع وأنواع الإدارة </a:t>
            </a:r>
            <a:r>
              <a:rPr lang="en-US" sz="1800" smtClean="0">
                <a:solidFill>
                  <a:srgbClr val="6CF0FF"/>
                </a:solidFill>
              </a:rPr>
              <a:t>Branches &amp; Types of Management </a:t>
            </a:r>
            <a:endParaRPr lang="ar-SA" sz="1800" smtClean="0">
              <a:solidFill>
                <a:srgbClr val="6CF0FF"/>
              </a:solidFill>
            </a:endParaRPr>
          </a:p>
        </p:txBody>
      </p:sp>
      <p:sp>
        <p:nvSpPr>
          <p:cNvPr id="5" name="Content Placeholder 4"/>
          <p:cNvSpPr>
            <a:spLocks noGrp="1"/>
          </p:cNvSpPr>
          <p:nvPr>
            <p:ph sz="half" idx="2"/>
          </p:nvPr>
        </p:nvSpPr>
        <p:spPr>
          <a:xfrm>
            <a:off x="395288" y="642939"/>
            <a:ext cx="4032250" cy="4572012"/>
          </a:xfrm>
        </p:spPr>
        <p:style>
          <a:lnRef idx="2">
            <a:schemeClr val="accent2"/>
          </a:lnRef>
          <a:fillRef idx="1">
            <a:schemeClr val="lt1"/>
          </a:fillRef>
          <a:effectRef idx="0">
            <a:schemeClr val="accent2"/>
          </a:effectRef>
          <a:fontRef idx="minor">
            <a:schemeClr val="dk1"/>
          </a:fontRef>
        </p:style>
        <p:txBody>
          <a:bodyPr>
            <a:noAutofit/>
          </a:bodyPr>
          <a:lstStyle/>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المشاريع </a:t>
            </a:r>
            <a:r>
              <a:rPr lang="en-US" sz="1800" dirty="0" smtClean="0">
                <a:solidFill>
                  <a:srgbClr val="002060"/>
                </a:solidFill>
                <a:latin typeface="Times New Roman" pitchFamily="18" charset="0"/>
                <a:cs typeface="Times New Roman" pitchFamily="18" charset="0"/>
              </a:rPr>
              <a:t>Enterprise M </a:t>
            </a: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مشروعات </a:t>
            </a:r>
            <a:r>
              <a:rPr lang="en-US" sz="1800" dirty="0" smtClean="0">
                <a:solidFill>
                  <a:srgbClr val="002060"/>
                </a:solidFill>
                <a:latin typeface="Times New Roman" pitchFamily="18" charset="0"/>
                <a:cs typeface="Times New Roman" pitchFamily="18" charset="0"/>
              </a:rPr>
              <a:t>Projects M</a:t>
            </a:r>
          </a:p>
          <a:p>
            <a:pPr marL="274320" indent="-274320" eaLnBrk="1" fontAlgn="auto" hangingPunct="1">
              <a:spcAft>
                <a:spcPts val="0"/>
              </a:spcAft>
              <a:buFont typeface="Wingdings 2"/>
              <a:buChar char=""/>
              <a:defRPr/>
            </a:pPr>
            <a:r>
              <a:rPr lang="ar-SA" sz="1800" b="1" dirty="0" smtClean="0">
                <a:solidFill>
                  <a:srgbClr val="002060"/>
                </a:solidFill>
                <a:latin typeface="Times New Roman" pitchFamily="18" charset="0"/>
                <a:cs typeface="Times New Roman" pitchFamily="18" charset="0"/>
                <a:hlinkClick r:id="rId3" action="ppaction://hlinkfile" tooltip="إدارة الموارد البشرية"/>
              </a:rPr>
              <a:t>إدارة الموارد البشرية</a:t>
            </a:r>
            <a:r>
              <a:rPr lang="ar-SA" sz="1800" b="1" dirty="0" smtClean="0">
                <a:solidFill>
                  <a:srgbClr val="002060"/>
                </a:solidFill>
                <a:latin typeface="Times New Roman" pitchFamily="18" charset="0"/>
                <a:cs typeface="Times New Roman" pitchFamily="18" charset="0"/>
              </a:rPr>
              <a:t> </a:t>
            </a:r>
            <a:r>
              <a:rPr lang="en-US" sz="1800" b="1" dirty="0" smtClean="0">
                <a:solidFill>
                  <a:srgbClr val="002060"/>
                </a:solidFill>
                <a:latin typeface="Times New Roman" pitchFamily="18" charset="0"/>
                <a:cs typeface="Times New Roman" pitchFamily="18" charset="0"/>
              </a:rPr>
              <a:t>HRM</a:t>
            </a:r>
            <a:endParaRPr lang="ar-SA" sz="1800" b="1"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المعرفة  </a:t>
            </a:r>
            <a:r>
              <a:rPr lang="en-US" sz="1800" dirty="0" smtClean="0">
                <a:solidFill>
                  <a:srgbClr val="002060"/>
                </a:solidFill>
                <a:latin typeface="Times New Roman" pitchFamily="18" charset="0"/>
                <a:cs typeface="Times New Roman" pitchFamily="18" charset="0"/>
              </a:rPr>
              <a:t>KM</a:t>
            </a:r>
            <a:endParaRPr lang="ar-SA" sz="1800"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المنتجات  </a:t>
            </a:r>
            <a:r>
              <a:rPr lang="en-US" sz="1800" dirty="0" smtClean="0">
                <a:solidFill>
                  <a:srgbClr val="002060"/>
                </a:solidFill>
                <a:latin typeface="Times New Roman" pitchFamily="18" charset="0"/>
                <a:cs typeface="Times New Roman" pitchFamily="18" charset="0"/>
              </a:rPr>
              <a:t>PM</a:t>
            </a:r>
            <a:endParaRPr lang="ar-SA" sz="1800"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المنشآت  </a:t>
            </a:r>
            <a:r>
              <a:rPr lang="en-US" sz="1800" dirty="0" smtClean="0">
                <a:solidFill>
                  <a:srgbClr val="002060"/>
                </a:solidFill>
                <a:latin typeface="Times New Roman" pitchFamily="18" charset="0"/>
                <a:cs typeface="Times New Roman" pitchFamily="18" charset="0"/>
              </a:rPr>
              <a:t>EM</a:t>
            </a:r>
            <a:endParaRPr lang="ar-SA" sz="1800"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المهارات  </a:t>
            </a:r>
            <a:r>
              <a:rPr lang="en-US" sz="1800" dirty="0" smtClean="0">
                <a:solidFill>
                  <a:srgbClr val="002060"/>
                </a:solidFill>
                <a:latin typeface="Times New Roman" pitchFamily="18" charset="0"/>
                <a:cs typeface="Times New Roman" pitchFamily="18" charset="0"/>
              </a:rPr>
              <a:t>SM</a:t>
            </a:r>
            <a:endParaRPr lang="ar-SA" sz="1800"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المواهب </a:t>
            </a:r>
            <a:r>
              <a:rPr lang="en-US" sz="1800" dirty="0" smtClean="0">
                <a:solidFill>
                  <a:srgbClr val="002060"/>
                </a:solidFill>
                <a:latin typeface="Times New Roman" pitchFamily="18" charset="0"/>
                <a:cs typeface="Times New Roman" pitchFamily="18" charset="0"/>
              </a:rPr>
              <a:t> A\C M</a:t>
            </a:r>
            <a:endParaRPr lang="ar-SA" sz="1800"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b="1" dirty="0" smtClean="0">
                <a:solidFill>
                  <a:srgbClr val="002060"/>
                </a:solidFill>
                <a:latin typeface="Times New Roman" pitchFamily="18" charset="0"/>
                <a:cs typeface="Times New Roman" pitchFamily="18" charset="0"/>
                <a:hlinkClick r:id="rId4" action="ppaction://hlinkfile" tooltip="إدارة الوقت"/>
              </a:rPr>
              <a:t>إدارة الوقت</a:t>
            </a:r>
            <a:r>
              <a:rPr lang="ar-SA" sz="1800" b="1" dirty="0" smtClean="0">
                <a:solidFill>
                  <a:srgbClr val="002060"/>
                </a:solidFill>
                <a:latin typeface="Times New Roman" pitchFamily="18" charset="0"/>
                <a:cs typeface="Times New Roman" pitchFamily="18" charset="0"/>
              </a:rPr>
              <a:t>  </a:t>
            </a:r>
            <a:r>
              <a:rPr lang="en-US" sz="1800" b="1" dirty="0" smtClean="0">
                <a:solidFill>
                  <a:srgbClr val="002060"/>
                </a:solidFill>
                <a:latin typeface="Times New Roman" pitchFamily="18" charset="0"/>
                <a:cs typeface="Times New Roman" pitchFamily="18" charset="0"/>
              </a:rPr>
              <a:t>TM\ OMM</a:t>
            </a:r>
            <a:endParaRPr lang="ar-SA" sz="1800" b="1"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سلسلة التجهيز وتسمى أحيانا سلسلة الإمداد </a:t>
            </a:r>
            <a:r>
              <a:rPr lang="en-US" sz="1800" dirty="0" smtClean="0">
                <a:solidFill>
                  <a:srgbClr val="002060"/>
                </a:solidFill>
                <a:latin typeface="Times New Roman" pitchFamily="18" charset="0"/>
                <a:cs typeface="Times New Roman" pitchFamily="18" charset="0"/>
              </a:rPr>
              <a:t>Supply chain </a:t>
            </a: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علاقات الزبائن </a:t>
            </a:r>
            <a:r>
              <a:rPr lang="en-US" sz="1800" dirty="0" smtClean="0">
                <a:solidFill>
                  <a:srgbClr val="002060"/>
                </a:solidFill>
                <a:latin typeface="Times New Roman" pitchFamily="18" charset="0"/>
                <a:cs typeface="Times New Roman" pitchFamily="18" charset="0"/>
              </a:rPr>
              <a:t>CRM</a:t>
            </a:r>
            <a:r>
              <a:rPr lang="ar-SA" sz="1800" dirty="0" smtClean="0">
                <a:solidFill>
                  <a:srgbClr val="002060"/>
                </a:solidFill>
                <a:latin typeface="Times New Roman" pitchFamily="18" charset="0"/>
                <a:cs typeface="Times New Roman" pitchFamily="18" charset="0"/>
              </a:rPr>
              <a:t>  </a:t>
            </a:r>
          </a:p>
          <a:p>
            <a:pPr marL="274320" indent="-274320" eaLnBrk="1" fontAlgn="auto" hangingPunct="1">
              <a:spcAft>
                <a:spcPts val="0"/>
              </a:spcAft>
              <a:buFont typeface="Wingdings 2"/>
              <a:buChar char=""/>
              <a:defRPr/>
            </a:pPr>
            <a:r>
              <a:rPr lang="ar-SA" sz="1800" b="1" dirty="0" smtClean="0">
                <a:solidFill>
                  <a:srgbClr val="002060"/>
                </a:solidFill>
                <a:latin typeface="Times New Roman" pitchFamily="18" charset="0"/>
                <a:cs typeface="Times New Roman" pitchFamily="18" charset="0"/>
              </a:rPr>
              <a:t>الإدارة الصغرى  </a:t>
            </a:r>
            <a:r>
              <a:rPr lang="en-US" sz="1800" b="1" dirty="0" smtClean="0">
                <a:solidFill>
                  <a:srgbClr val="002060"/>
                </a:solidFill>
                <a:latin typeface="Times New Roman" pitchFamily="18" charset="0"/>
                <a:cs typeface="Times New Roman" pitchFamily="18" charset="0"/>
              </a:rPr>
              <a:t>SM\FLM</a:t>
            </a:r>
            <a:endParaRPr lang="ar-SA" sz="1800" b="1" dirty="0" smtClean="0">
              <a:solidFill>
                <a:srgbClr val="002060"/>
              </a:solidFill>
              <a:latin typeface="Times New Roman" pitchFamily="18" charset="0"/>
              <a:cs typeface="Times New Roman" pitchFamily="18" charset="0"/>
            </a:endParaRPr>
          </a:p>
          <a:p>
            <a:pPr marL="274320" indent="-274320" eaLnBrk="1" fontAlgn="auto" hangingPunct="1">
              <a:spcAft>
                <a:spcPts val="0"/>
              </a:spcAft>
              <a:buFont typeface="Wingdings 2"/>
              <a:buChar char=""/>
              <a:defRPr/>
            </a:pPr>
            <a:r>
              <a:rPr lang="ar-SA" sz="1800" dirty="0" smtClean="0">
                <a:solidFill>
                  <a:srgbClr val="002060"/>
                </a:solidFill>
                <a:latin typeface="Times New Roman" pitchFamily="18" charset="0"/>
                <a:cs typeface="Times New Roman" pitchFamily="18" charset="0"/>
              </a:rPr>
              <a:t>إدارة نظم المعلومات </a:t>
            </a:r>
            <a:r>
              <a:rPr lang="en-US" sz="1800" dirty="0" smtClean="0">
                <a:solidFill>
                  <a:srgbClr val="002060"/>
                </a:solidFill>
                <a:latin typeface="Times New Roman" pitchFamily="18" charset="0"/>
                <a:cs typeface="Times New Roman" pitchFamily="18" charset="0"/>
              </a:rPr>
              <a:t>MIS </a:t>
            </a:r>
          </a:p>
          <a:p>
            <a:pPr marL="274320" indent="-274320" eaLnBrk="1" fontAlgn="auto" hangingPunct="1">
              <a:spcAft>
                <a:spcPts val="0"/>
              </a:spcAft>
              <a:buFont typeface="Wingdings 2"/>
              <a:buChar char=""/>
              <a:defRPr/>
            </a:pPr>
            <a:endParaRPr lang="ar-SA" sz="1800" dirty="0">
              <a:solidFill>
                <a:srgbClr val="002060"/>
              </a:solidFill>
              <a:latin typeface="Times New Roman" pitchFamily="18" charset="0"/>
              <a:cs typeface="Times New Roman" pitchFamily="18" charset="0"/>
            </a:endParaRPr>
          </a:p>
        </p:txBody>
      </p:sp>
      <p:sp>
        <p:nvSpPr>
          <p:cNvPr id="16389" name="Content Placeholder 5"/>
          <p:cNvSpPr>
            <a:spLocks noGrp="1"/>
          </p:cNvSpPr>
          <p:nvPr>
            <p:ph sz="quarter" idx="4"/>
          </p:nvPr>
        </p:nvSpPr>
        <p:spPr>
          <a:xfrm>
            <a:off x="4859338" y="714375"/>
            <a:ext cx="3960812" cy="4786313"/>
          </a:xfrm>
        </p:spPr>
        <p:style>
          <a:lnRef idx="1">
            <a:schemeClr val="accent1"/>
          </a:lnRef>
          <a:fillRef idx="2">
            <a:schemeClr val="accent1"/>
          </a:fillRef>
          <a:effectRef idx="1">
            <a:schemeClr val="accent1"/>
          </a:effectRef>
          <a:fontRef idx="minor">
            <a:schemeClr val="dk1"/>
          </a:fontRef>
        </p:style>
        <p:txBody>
          <a:bodyPr>
            <a:normAutofit fontScale="92500"/>
          </a:bodyPr>
          <a:lstStyle/>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الرأي العام = إدارة العلاقات العامة  </a:t>
            </a:r>
            <a:r>
              <a:rPr lang="en-US" sz="1800" dirty="0" smtClean="0">
                <a:latin typeface="Times New Roman" pitchFamily="18" charset="0"/>
                <a:cs typeface="Times New Roman" pitchFamily="18" charset="0"/>
              </a:rPr>
              <a:t>PA\M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900" b="1" dirty="0" smtClean="0">
                <a:latin typeface="Times New Roman" pitchFamily="18" charset="0"/>
                <a:cs typeface="Times New Roman" pitchFamily="18" charset="0"/>
              </a:rPr>
              <a:t>إدارة الجودة  </a:t>
            </a:r>
            <a:r>
              <a:rPr lang="en-US" sz="1900" b="1" dirty="0" smtClean="0">
                <a:latin typeface="Times New Roman" pitchFamily="18" charset="0"/>
                <a:cs typeface="Times New Roman" pitchFamily="18" charset="0"/>
              </a:rPr>
              <a:t>TQM</a:t>
            </a:r>
            <a:endParaRPr lang="ar-SA" sz="1900" b="1"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u="sng" dirty="0" smtClean="0">
                <a:latin typeface="Times New Roman" pitchFamily="18" charset="0"/>
                <a:cs typeface="Times New Roman" pitchFamily="18" charset="0"/>
                <a:hlinkClick r:id="rId5" action="ppaction://hlinkfile" tooltip="إدارة الاتصال"/>
              </a:rPr>
              <a:t>إدارة الاتصال</a:t>
            </a:r>
            <a:r>
              <a:rPr lang="ar-SA" sz="1800" u="sng"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Comm. 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hlinkClick r:id="rId6" action="ppaction://hlinkfile" tooltip="إدارة الأزمات"/>
              </a:rPr>
              <a:t>إدارة  التوتر والأزمات</a:t>
            </a:r>
            <a:r>
              <a:rPr lang="ar-SA"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Crisis T 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التغيير  </a:t>
            </a:r>
            <a:r>
              <a:rPr lang="en-US" sz="1800" dirty="0" smtClean="0">
                <a:latin typeface="Times New Roman" pitchFamily="18" charset="0"/>
                <a:cs typeface="Times New Roman" pitchFamily="18" charset="0"/>
              </a:rPr>
              <a:t>Change 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b="1" dirty="0" smtClean="0">
                <a:latin typeface="Times New Roman" pitchFamily="18" charset="0"/>
                <a:cs typeface="Times New Roman" pitchFamily="18" charset="0"/>
              </a:rPr>
              <a:t>إدارة الأنظمة </a:t>
            </a:r>
            <a:r>
              <a:rPr lang="en-US" sz="1800" b="1" dirty="0" smtClean="0">
                <a:latin typeface="Times New Roman" pitchFamily="18" charset="0"/>
                <a:cs typeface="Times New Roman" pitchFamily="18" charset="0"/>
              </a:rPr>
              <a:t>System M</a:t>
            </a:r>
            <a:endParaRPr lang="ar-SA" sz="1800" b="1"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التسويق  </a:t>
            </a:r>
            <a:r>
              <a:rPr lang="en-US" sz="1800" dirty="0" smtClean="0">
                <a:latin typeface="Times New Roman" pitchFamily="18" charset="0"/>
                <a:cs typeface="Times New Roman" pitchFamily="18" charset="0"/>
              </a:rPr>
              <a:t>MM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التفاعل البشري  </a:t>
            </a:r>
            <a:r>
              <a:rPr lang="en-US" sz="1800" dirty="0" smtClean="0">
                <a:latin typeface="Times New Roman" pitchFamily="18" charset="0"/>
                <a:cs typeface="Times New Roman" pitchFamily="18" charset="0"/>
              </a:rPr>
              <a:t>Interactive 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التكاليف  </a:t>
            </a:r>
            <a:r>
              <a:rPr lang="en-US" sz="1800" dirty="0" smtClean="0">
                <a:latin typeface="Times New Roman" pitchFamily="18" charset="0"/>
                <a:cs typeface="Times New Roman" pitchFamily="18" charset="0"/>
              </a:rPr>
              <a:t>Costs M </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التكامل  </a:t>
            </a:r>
            <a:r>
              <a:rPr lang="en-US" sz="1800" dirty="0" smtClean="0">
                <a:latin typeface="Times New Roman" pitchFamily="18" charset="0"/>
                <a:cs typeface="Times New Roman" pitchFamily="18" charset="0"/>
              </a:rPr>
              <a:t>IM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التوقعات  </a:t>
            </a:r>
            <a:r>
              <a:rPr lang="en-US" sz="1800" dirty="0" smtClean="0">
                <a:latin typeface="Times New Roman" pitchFamily="18" charset="0"/>
                <a:cs typeface="Times New Roman" pitchFamily="18" charset="0"/>
              </a:rPr>
              <a:t>FM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العملية/العمليات  </a:t>
            </a:r>
            <a:r>
              <a:rPr lang="en-US" sz="1800" dirty="0" smtClean="0">
                <a:latin typeface="Times New Roman" pitchFamily="18" charset="0"/>
                <a:cs typeface="Times New Roman" pitchFamily="18" charset="0"/>
              </a:rPr>
              <a:t>PM</a:t>
            </a: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إدارة القيمة المكتسبة</a:t>
            </a:r>
          </a:p>
          <a:p>
            <a:pPr marL="411480" eaLnBrk="1" fontAlgn="auto" hangingPunct="1">
              <a:spcAft>
                <a:spcPts val="0"/>
              </a:spcAft>
              <a:buFont typeface="Wingdings"/>
              <a:buChar char=""/>
              <a:defRPr/>
            </a:pPr>
            <a:r>
              <a:rPr lang="ar-SA" sz="1800" dirty="0" smtClean="0">
                <a:latin typeface="Times New Roman" pitchFamily="18" charset="0"/>
                <a:cs typeface="Times New Roman" pitchFamily="18" charset="0"/>
              </a:rPr>
              <a:t> إدارة المحددات </a:t>
            </a:r>
          </a:p>
          <a:p>
            <a:pPr marL="411480" eaLnBrk="1" fontAlgn="auto" hangingPunct="1">
              <a:spcAft>
                <a:spcPts val="0"/>
              </a:spcAft>
              <a:buFont typeface="Wingdings"/>
              <a:buChar char=""/>
              <a:defRPr/>
            </a:pPr>
            <a:r>
              <a:rPr lang="ar-SA" sz="2200" b="1" dirty="0" smtClean="0">
                <a:latin typeface="Times New Roman" pitchFamily="18" charset="0"/>
                <a:cs typeface="Times New Roman" pitchFamily="18" charset="0"/>
              </a:rPr>
              <a:t>إدارة المخاطر  </a:t>
            </a:r>
            <a:r>
              <a:rPr lang="en-US" sz="2200" b="1" dirty="0" smtClean="0">
                <a:latin typeface="Times New Roman" pitchFamily="18" charset="0"/>
                <a:cs typeface="Times New Roman" pitchFamily="18" charset="0"/>
              </a:rPr>
              <a:t>HM</a:t>
            </a:r>
            <a:endParaRPr lang="ar-SA" sz="2200" dirty="0" smtClean="0">
              <a:latin typeface="Times New Roman" pitchFamily="18" charset="0"/>
              <a:cs typeface="Times New Roman" pitchFamily="18" charset="0"/>
            </a:endParaRPr>
          </a:p>
          <a:p>
            <a:pPr marL="411480" eaLnBrk="1" fontAlgn="auto" hangingPunct="1">
              <a:spcAft>
                <a:spcPts val="0"/>
              </a:spcAft>
              <a:buFont typeface="Wingdings"/>
              <a:buChar char=""/>
              <a:defRPr/>
            </a:pPr>
            <a:endParaRPr lang="ar-SA" sz="1800" dirty="0" smtClean="0">
              <a:latin typeface="Times New Roman" pitchFamily="18" charset="0"/>
              <a:cs typeface="Times New Roman" pitchFamily="18" charset="0"/>
            </a:endParaRPr>
          </a:p>
          <a:p>
            <a:pPr marL="411480" eaLnBrk="1" fontAlgn="auto" hangingPunct="1">
              <a:spcAft>
                <a:spcPts val="0"/>
              </a:spcAft>
              <a:buFont typeface="Wingdings"/>
              <a:buChar char=""/>
              <a:defRPr/>
            </a:pPr>
            <a:endParaRPr lang="en-US" sz="1800" dirty="0" smtClean="0">
              <a:latin typeface="Times New Roman" pitchFamily="18" charset="0"/>
              <a:cs typeface="Times New Roman" pitchFamily="18" charset="0"/>
            </a:endParaRPr>
          </a:p>
        </p:txBody>
      </p:sp>
      <p:sp>
        <p:nvSpPr>
          <p:cNvPr id="26629" name="Footer Placeholder 2"/>
          <p:cNvSpPr>
            <a:spLocks noGrp="1"/>
          </p:cNvSpPr>
          <p:nvPr>
            <p:ph type="ftr" sz="quarter" idx="11"/>
          </p:nvPr>
        </p:nvSpPr>
        <p:spPr>
          <a:noFill/>
        </p:spPr>
        <p:txBody>
          <a:bodyPr/>
          <a:lstStyle/>
          <a:p>
            <a:r>
              <a:rPr lang="en-US" b="1" smtClean="0"/>
              <a:t>RADHSSO 2014</a:t>
            </a:r>
          </a:p>
        </p:txBody>
      </p:sp>
      <p:sp>
        <p:nvSpPr>
          <p:cNvPr id="26630" name="Slide Number Placeholder 1"/>
          <p:cNvSpPr>
            <a:spLocks noGrp="1"/>
          </p:cNvSpPr>
          <p:nvPr>
            <p:ph type="sldNum" sz="quarter" idx="12"/>
          </p:nvPr>
        </p:nvSpPr>
        <p:spPr>
          <a:noFill/>
        </p:spPr>
        <p:txBody>
          <a:bodyPr/>
          <a:lstStyle/>
          <a:p>
            <a:fld id="{6E8F929F-7A99-4998-BD8D-CACC44EC600B}" type="slidenum">
              <a:rPr lang="ar-SA" smtClean="0"/>
              <a:pPr/>
              <a:t>16</a:t>
            </a:fld>
            <a:endParaRPr lang="en-US" smtClean="0"/>
          </a:p>
        </p:txBody>
      </p:sp>
      <p:sp>
        <p:nvSpPr>
          <p:cNvPr id="9" name="Title 6"/>
          <p:cNvSpPr txBox="1">
            <a:spLocks/>
          </p:cNvSpPr>
          <p:nvPr/>
        </p:nvSpPr>
        <p:spPr>
          <a:xfrm>
            <a:off x="714348" y="5500702"/>
            <a:ext cx="7429552" cy="416032"/>
          </a:xfrm>
          <a:prstGeom prst="rect">
            <a:avLst/>
          </a:prstGeom>
          <a:ln/>
        </p:spPr>
        <p:style>
          <a:lnRef idx="1">
            <a:schemeClr val="accent1"/>
          </a:lnRef>
          <a:fillRef idx="2">
            <a:schemeClr val="accent1"/>
          </a:fillRef>
          <a:effectRef idx="1">
            <a:schemeClr val="accent1"/>
          </a:effectRef>
          <a:fontRef idx="minor">
            <a:schemeClr val="dk1"/>
          </a:fontRef>
        </p:style>
        <p:txBody>
          <a:bodyPr anchor="b">
            <a:normAutofit fontScale="82500" lnSpcReduction="10000"/>
          </a:bodyPr>
          <a:lstStyle/>
          <a:p>
            <a:pPr algn="ctr" fontAlgn="auto">
              <a:spcAft>
                <a:spcPts val="0"/>
              </a:spcAft>
              <a:defRPr/>
            </a:pPr>
            <a:r>
              <a:rPr lang="en-US" sz="2400" b="1" spc="-100" dirty="0">
                <a:ln w="3200">
                  <a:solidFill>
                    <a:schemeClr val="bg2">
                      <a:shade val="75000"/>
                      <a:alpha val="25000"/>
                    </a:schemeClr>
                  </a:solidFill>
                  <a:prstDash val="solid"/>
                  <a:round/>
                </a:ln>
                <a:effectLst>
                  <a:innerShdw blurRad="50800" dist="25400" dir="13500000">
                    <a:prstClr val="black">
                      <a:alpha val="70000"/>
                    </a:prstClr>
                  </a:innerShdw>
                </a:effectLst>
                <a:latin typeface="Arabic Transparent" pitchFamily="34" charset="0"/>
                <a:ea typeface="+mj-ea"/>
                <a:cs typeface="Arabic Transparent" pitchFamily="34" charset="0"/>
              </a:rPr>
              <a:t>Which  are close to Radiology Department ?  … the Most Three </a:t>
            </a:r>
            <a:endParaRPr lang="ar-SA" sz="2400" b="1" spc="-100" dirty="0">
              <a:ln w="3200">
                <a:solidFill>
                  <a:schemeClr val="bg2">
                    <a:shade val="75000"/>
                    <a:alpha val="25000"/>
                  </a:schemeClr>
                </a:solidFill>
                <a:prstDash val="solid"/>
                <a:round/>
              </a:ln>
              <a:effectLst>
                <a:innerShdw blurRad="50800" dist="25400" dir="13500000">
                  <a:prstClr val="black">
                    <a:alpha val="70000"/>
                  </a:prstClr>
                </a:innerShdw>
              </a:effectLst>
              <a:latin typeface="Arabic Transparent" pitchFamily="34" charset="0"/>
              <a:ea typeface="+mj-ea"/>
              <a:cs typeface="Arabic Transparent" pitchFamily="34" charset="0"/>
            </a:endParaRPr>
          </a:p>
        </p:txBody>
      </p:sp>
      <p:sp>
        <p:nvSpPr>
          <p:cNvPr id="26632" name="عنصر نائب للتاريخ 7"/>
          <p:cNvSpPr>
            <a:spLocks noGrp="1"/>
          </p:cNvSpPr>
          <p:nvPr>
            <p:ph type="dt" sz="quarter" idx="10"/>
          </p:nvPr>
        </p:nvSpPr>
        <p:spPr>
          <a:noFill/>
        </p:spPr>
        <p:txBody>
          <a:bodyPr/>
          <a:lstStyle/>
          <a:p>
            <a:r>
              <a:rPr lang="ar-SA" smtClean="0"/>
              <a:t>E Johali</a:t>
            </a:r>
            <a:endParaRPr lang="en-US" smtClean="0"/>
          </a:p>
        </p:txBody>
      </p:sp>
      <p:sp>
        <p:nvSpPr>
          <p:cNvPr id="10" name="مستطيل 9"/>
          <p:cNvSpPr/>
          <p:nvPr/>
        </p:nvSpPr>
        <p:spPr>
          <a:xfrm>
            <a:off x="357158" y="6000768"/>
            <a:ext cx="8643998"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smtClean="0"/>
              <a:t>Radiography Department more close to ……………….; ………; ………….;  </a:t>
            </a:r>
            <a:endParaRPr lang="ar-SA" dirty="0"/>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713" y="188913"/>
            <a:ext cx="5329237" cy="595312"/>
          </a:xfrm>
        </p:spPr>
        <p:txBody>
          <a:bodyPr>
            <a:noAutofit/>
          </a:bodyPr>
          <a:lstStyle/>
          <a:p>
            <a:pPr eaLnBrk="1" hangingPunct="1">
              <a:defRPr/>
            </a:pPr>
            <a:r>
              <a:rPr lang="en-US" sz="2400" smtClean="0">
                <a:solidFill>
                  <a:schemeClr val="tx1"/>
                </a:solidFill>
                <a:latin typeface="Arial Black" pitchFamily="34" charset="0"/>
              </a:rPr>
              <a:t>Probing  Terms ?  </a:t>
            </a:r>
            <a:br>
              <a:rPr lang="en-US" sz="2400" smtClean="0">
                <a:solidFill>
                  <a:schemeClr val="tx1"/>
                </a:solidFill>
                <a:latin typeface="Arial Black" pitchFamily="34" charset="0"/>
              </a:rPr>
            </a:br>
            <a:r>
              <a:rPr lang="en-US" sz="1800" i="1" smtClean="0">
                <a:solidFill>
                  <a:schemeClr val="tx1"/>
                </a:solidFill>
                <a:latin typeface="Arial Black" pitchFamily="34" charset="0"/>
              </a:rPr>
              <a:t>Huge Meanings ; Synonyms</a:t>
            </a:r>
            <a:endParaRPr lang="ar-SA" sz="1800" i="1" smtClean="0">
              <a:solidFill>
                <a:schemeClr val="tx1"/>
              </a:solidFill>
              <a:latin typeface="Arial Black" pitchFamily="34" charset="0"/>
            </a:endParaRPr>
          </a:p>
        </p:txBody>
      </p:sp>
      <p:sp>
        <p:nvSpPr>
          <p:cNvPr id="16389" name="Content Placeholder 6"/>
          <p:cNvSpPr>
            <a:spLocks noGrp="1"/>
          </p:cNvSpPr>
          <p:nvPr>
            <p:ph sz="half" idx="2"/>
          </p:nvPr>
        </p:nvSpPr>
        <p:spPr>
          <a:xfrm>
            <a:off x="1692275" y="5876925"/>
            <a:ext cx="5759450" cy="504825"/>
          </a:xfrm>
        </p:spPr>
        <p:style>
          <a:lnRef idx="2">
            <a:schemeClr val="accent3"/>
          </a:lnRef>
          <a:fillRef idx="1">
            <a:schemeClr val="lt1"/>
          </a:fillRef>
          <a:effectRef idx="0">
            <a:schemeClr val="accent3"/>
          </a:effectRef>
          <a:fontRef idx="minor">
            <a:schemeClr val="dk1"/>
          </a:fontRef>
        </p:style>
        <p:txBody>
          <a:bodyPr/>
          <a:lstStyle/>
          <a:p>
            <a:pPr algn="l" rtl="0" eaLnBrk="1" hangingPunct="1">
              <a:buFontTx/>
              <a:buNone/>
              <a:defRPr/>
            </a:pPr>
            <a:r>
              <a:rPr lang="en-US" sz="2000" i="1" dirty="0" smtClean="0">
                <a:latin typeface="+mj-lt"/>
                <a:cs typeface="+mj-cs"/>
              </a:rPr>
              <a:t>Science Synonyms </a:t>
            </a:r>
            <a:r>
              <a:rPr lang="en-US" sz="1800" i="1" dirty="0" smtClean="0">
                <a:latin typeface="+mj-lt"/>
                <a:cs typeface="+mj-cs"/>
              </a:rPr>
              <a:t>(Discipline; Knowledge; Skills; Art)</a:t>
            </a:r>
            <a:r>
              <a:rPr lang="en-US" sz="2000" i="1" dirty="0" smtClean="0">
                <a:latin typeface="+mj-lt"/>
                <a:cs typeface="+mj-cs"/>
              </a:rPr>
              <a:t> </a:t>
            </a:r>
          </a:p>
          <a:p>
            <a:pPr algn="l" rtl="0" eaLnBrk="1" hangingPunct="1">
              <a:defRPr/>
            </a:pPr>
            <a:endParaRPr lang="en-US" sz="2000" i="1" dirty="0" smtClean="0">
              <a:latin typeface="+mj-lt"/>
              <a:cs typeface="+mj-cs"/>
            </a:endParaRPr>
          </a:p>
          <a:p>
            <a:pPr algn="l" rtl="0" eaLnBrk="1" hangingPunct="1">
              <a:buFontTx/>
              <a:buNone/>
              <a:defRPr/>
            </a:pPr>
            <a:endParaRPr lang="en-US" sz="2000" i="1" dirty="0" smtClean="0">
              <a:latin typeface="+mj-lt"/>
              <a:cs typeface="+mj-cs"/>
            </a:endParaRPr>
          </a:p>
          <a:p>
            <a:pPr algn="l" rtl="0" eaLnBrk="1" hangingPunct="1">
              <a:buFontTx/>
              <a:buNone/>
              <a:defRPr/>
            </a:pPr>
            <a:endParaRPr lang="en-US" sz="2000" i="1" dirty="0" smtClean="0">
              <a:latin typeface="+mj-lt"/>
              <a:cs typeface="+mj-cs"/>
            </a:endParaRPr>
          </a:p>
          <a:p>
            <a:pPr algn="l" rtl="0" eaLnBrk="1" hangingPunct="1">
              <a:buFontTx/>
              <a:buNone/>
              <a:defRPr/>
            </a:pPr>
            <a:endParaRPr lang="en-US" sz="2000" i="1" dirty="0" smtClean="0">
              <a:latin typeface="+mj-lt"/>
              <a:cs typeface="+mj-cs"/>
            </a:endParaRPr>
          </a:p>
        </p:txBody>
      </p:sp>
      <p:sp>
        <p:nvSpPr>
          <p:cNvPr id="27652" name="Slide Number Placeholder 4"/>
          <p:cNvSpPr>
            <a:spLocks noGrp="1"/>
          </p:cNvSpPr>
          <p:nvPr>
            <p:ph type="sldNum" sz="quarter" idx="12"/>
          </p:nvPr>
        </p:nvSpPr>
        <p:spPr>
          <a:noFill/>
        </p:spPr>
        <p:txBody>
          <a:bodyPr/>
          <a:lstStyle/>
          <a:p>
            <a:fld id="{3540D4CD-2E39-4246-8541-4C9041D4117A}" type="slidenum">
              <a:rPr lang="ar-SA" smtClean="0"/>
              <a:pPr/>
              <a:t>17</a:t>
            </a:fld>
            <a:endParaRPr lang="en-US" smtClean="0"/>
          </a:p>
        </p:txBody>
      </p:sp>
      <p:sp>
        <p:nvSpPr>
          <p:cNvPr id="5" name="Rectangle 1"/>
          <p:cNvSpPr>
            <a:spLocks noChangeArrowheads="1"/>
          </p:cNvSpPr>
          <p:nvPr/>
        </p:nvSpPr>
        <p:spPr bwMode="auto">
          <a:xfrm>
            <a:off x="468313" y="541338"/>
            <a:ext cx="8351837" cy="535463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algn="just" rtl="0">
              <a:defRPr/>
            </a:pPr>
            <a:r>
              <a:rPr lang="en-US" b="1">
                <a:solidFill>
                  <a:srgbClr val="0000C0"/>
                </a:solidFill>
                <a:cs typeface="Times New Roman" pitchFamily="18" charset="0"/>
              </a:rPr>
              <a:t>Science </a:t>
            </a:r>
            <a:r>
              <a:rPr lang="en-US">
                <a:solidFill>
                  <a:srgbClr val="0000C0"/>
                </a:solidFill>
                <a:cs typeface="Times New Roman" pitchFamily="18" charset="0"/>
              </a:rPr>
              <a:t>is the most - most difficult term to be define, if it is defined, it has huge diversities and differences, mainly between Muslims and Non Muslims. Thus, We will not go far in this mater, instead I will focus on Islamic definition of "Science".  </a:t>
            </a:r>
          </a:p>
          <a:p>
            <a:pPr algn="just" rtl="0" eaLnBrk="0" hangingPunct="0">
              <a:defRPr/>
            </a:pPr>
            <a:r>
              <a:rPr lang="en-US">
                <a:solidFill>
                  <a:srgbClr val="0000C0"/>
                </a:solidFill>
                <a:cs typeface="Times New Roman" pitchFamily="18" charset="0"/>
              </a:rPr>
              <a:t>Let s watch these Islamic and logical educational videos: </a:t>
            </a:r>
            <a:endParaRPr lang="en-US">
              <a:solidFill>
                <a:srgbClr val="0000C0"/>
              </a:solidFill>
              <a:cs typeface="Arial" pitchFamily="34" charset="0"/>
            </a:endParaRPr>
          </a:p>
          <a:p>
            <a:pPr algn="just" rtl="0" eaLnBrk="0" hangingPunct="0">
              <a:defRPr/>
            </a:pPr>
            <a:r>
              <a:rPr lang="en-US" b="1">
                <a:solidFill>
                  <a:srgbClr val="0000C0"/>
                </a:solidFill>
                <a:cs typeface="Arial" pitchFamily="34" charset="0"/>
                <a:hlinkClick r:id="rId3"/>
              </a:rPr>
              <a:t>http://www.youtube.com/watch?v=EUfjKJIibTE</a:t>
            </a:r>
            <a:r>
              <a:rPr lang="en-US" b="1">
                <a:solidFill>
                  <a:srgbClr val="0000C0"/>
                </a:solidFill>
                <a:cs typeface="Arial" pitchFamily="34" charset="0"/>
              </a:rPr>
              <a:t>  </a:t>
            </a:r>
            <a:r>
              <a:rPr lang="ar-SA" b="1">
                <a:solidFill>
                  <a:srgbClr val="0000C0"/>
                </a:solidFill>
                <a:latin typeface="Calibri" pitchFamily="34" charset="0"/>
                <a:cs typeface="Arial" pitchFamily="34" charset="0"/>
              </a:rPr>
              <a:t>عربي كمقدمة بروف جيم الخليلي </a:t>
            </a:r>
            <a:endParaRPr lang="en-US">
              <a:solidFill>
                <a:srgbClr val="0000C0"/>
              </a:solidFill>
              <a:cs typeface="Arial" pitchFamily="34" charset="0"/>
            </a:endParaRPr>
          </a:p>
          <a:p>
            <a:pPr algn="just" rtl="0" eaLnBrk="0" hangingPunct="0">
              <a:defRPr/>
            </a:pPr>
            <a:r>
              <a:rPr lang="en-US" b="1">
                <a:solidFill>
                  <a:srgbClr val="0000C0"/>
                </a:solidFill>
                <a:cs typeface="Times New Roman" pitchFamily="18" charset="0"/>
              </a:rPr>
              <a:t>Science and Islam -The language of science (1) </a:t>
            </a:r>
            <a:r>
              <a:rPr lang="ar-SA" b="1">
                <a:solidFill>
                  <a:srgbClr val="0000C0"/>
                </a:solidFill>
                <a:cs typeface="Times New Roman" pitchFamily="18" charset="0"/>
              </a:rPr>
              <a:t>العلم والإسلام - لغة العلم</a:t>
            </a:r>
            <a:endParaRPr lang="en-US">
              <a:solidFill>
                <a:srgbClr val="0000C0"/>
              </a:solidFill>
              <a:cs typeface="Arial" pitchFamily="34" charset="0"/>
            </a:endParaRPr>
          </a:p>
          <a:p>
            <a:pPr algn="just" rtl="0" eaLnBrk="0" hangingPunct="0">
              <a:defRPr/>
            </a:pPr>
            <a:r>
              <a:rPr lang="en-US">
                <a:solidFill>
                  <a:srgbClr val="0000C0"/>
                </a:solidFill>
                <a:cs typeface="Times New Roman" pitchFamily="18" charset="0"/>
                <a:hlinkClick r:id="rId4"/>
              </a:rPr>
              <a:t>http://www.youtube.com/watch?v=FLay7RD3kEw</a:t>
            </a:r>
            <a:r>
              <a:rPr lang="en-US">
                <a:solidFill>
                  <a:srgbClr val="0000C0"/>
                </a:solidFill>
                <a:cs typeface="Times New Roman" pitchFamily="18" charset="0"/>
              </a:rPr>
              <a:t> </a:t>
            </a:r>
            <a:endParaRPr lang="en-US">
              <a:solidFill>
                <a:srgbClr val="0000C0"/>
              </a:solidFill>
              <a:cs typeface="Arial" pitchFamily="34" charset="0"/>
            </a:endParaRPr>
          </a:p>
          <a:p>
            <a:pPr algn="just" rtl="0" eaLnBrk="0" hangingPunct="0">
              <a:defRPr/>
            </a:pPr>
            <a:r>
              <a:rPr lang="en-US" b="1">
                <a:solidFill>
                  <a:srgbClr val="0000C0"/>
                </a:solidFill>
                <a:cs typeface="Arial" pitchFamily="34" charset="0"/>
              </a:rPr>
              <a:t>SCIENCE &amp; ISLAM 1/6 | The language of science </a:t>
            </a:r>
            <a:r>
              <a:rPr lang="ar-SA" b="1">
                <a:solidFill>
                  <a:srgbClr val="0000C0"/>
                </a:solidFill>
                <a:latin typeface="Calibri" pitchFamily="34" charset="0"/>
                <a:cs typeface="Arial" pitchFamily="34" charset="0"/>
              </a:rPr>
              <a:t>العلم والإسلام</a:t>
            </a:r>
            <a:endParaRPr lang="en-US">
              <a:solidFill>
                <a:srgbClr val="0000C0"/>
              </a:solidFill>
              <a:cs typeface="Arial" pitchFamily="34" charset="0"/>
            </a:endParaRPr>
          </a:p>
          <a:p>
            <a:pPr algn="just" rtl="0" eaLnBrk="0" hangingPunct="0">
              <a:defRPr/>
            </a:pPr>
            <a:r>
              <a:rPr lang="en-US">
                <a:solidFill>
                  <a:srgbClr val="0000C0"/>
                </a:solidFill>
                <a:cs typeface="Times New Roman" pitchFamily="18" charset="0"/>
                <a:hlinkClick r:id="rId5"/>
              </a:rPr>
              <a:t>http://www.youtube.com/watch?v=6Kxgp4Ufjqk</a:t>
            </a:r>
            <a:r>
              <a:rPr lang="en-US">
                <a:solidFill>
                  <a:srgbClr val="0000C0"/>
                </a:solidFill>
                <a:cs typeface="Times New Roman" pitchFamily="18" charset="0"/>
              </a:rPr>
              <a:t> English  </a:t>
            </a:r>
            <a:endParaRPr lang="en-US">
              <a:solidFill>
                <a:srgbClr val="0000C0"/>
              </a:solidFill>
              <a:cs typeface="Arial" pitchFamily="34" charset="0"/>
            </a:endParaRPr>
          </a:p>
          <a:p>
            <a:pPr algn="just" rtl="0" eaLnBrk="0" hangingPunct="0">
              <a:defRPr/>
            </a:pPr>
            <a:endParaRPr lang="en-US">
              <a:solidFill>
                <a:srgbClr val="0000C0"/>
              </a:solidFill>
              <a:cs typeface="Times New Roman" pitchFamily="18" charset="0"/>
              <a:hlinkClick r:id="rId6"/>
            </a:endParaRPr>
          </a:p>
          <a:p>
            <a:pPr algn="just" rtl="0" eaLnBrk="0" hangingPunct="0">
              <a:defRPr/>
            </a:pPr>
            <a:r>
              <a:rPr lang="en-US">
                <a:solidFill>
                  <a:srgbClr val="0000C0"/>
                </a:solidFill>
                <a:cs typeface="Times New Roman" pitchFamily="18" charset="0"/>
                <a:hlinkClick r:id="rId6"/>
              </a:rPr>
              <a:t>*** http://www.youtube.com/watch?v=E-5sWfqa6wM&amp;feature=related</a:t>
            </a:r>
            <a:r>
              <a:rPr lang="en-US">
                <a:solidFill>
                  <a:srgbClr val="0000C0"/>
                </a:solidFill>
                <a:cs typeface="Times New Roman" pitchFamily="18" charset="0"/>
              </a:rPr>
              <a:t> </a:t>
            </a:r>
          </a:p>
          <a:p>
            <a:pPr algn="just" rtl="0" eaLnBrk="0" hangingPunct="0">
              <a:defRPr/>
            </a:pPr>
            <a:r>
              <a:rPr lang="en-US" b="1">
                <a:solidFill>
                  <a:srgbClr val="0000C0"/>
                </a:solidFill>
                <a:cs typeface="Times New Roman" pitchFamily="18" charset="0"/>
              </a:rPr>
              <a:t>Define &amp; Types of Sciences in Islam … </a:t>
            </a:r>
            <a:r>
              <a:rPr lang="en-US" b="1" i="1">
                <a:solidFill>
                  <a:srgbClr val="0000C0"/>
                </a:solidFill>
                <a:cs typeface="Times New Roman" pitchFamily="18" charset="0"/>
              </a:rPr>
              <a:t>organization and knowledge</a:t>
            </a:r>
            <a:r>
              <a:rPr lang="en-US" b="1">
                <a:solidFill>
                  <a:srgbClr val="0000C0"/>
                </a:solidFill>
                <a:cs typeface="Times New Roman" pitchFamily="18" charset="0"/>
              </a:rPr>
              <a:t>; </a:t>
            </a:r>
            <a:r>
              <a:rPr lang="en-US" b="1" i="1">
                <a:solidFill>
                  <a:srgbClr val="0000C0"/>
                </a:solidFill>
                <a:cs typeface="Times New Roman" pitchFamily="18" charset="0"/>
              </a:rPr>
              <a:t>Systematic classification of experiences </a:t>
            </a:r>
            <a:r>
              <a:rPr lang="en-US" b="1">
                <a:solidFill>
                  <a:srgbClr val="0000C0"/>
                </a:solidFill>
                <a:cs typeface="Times New Roman" pitchFamily="18" charset="0"/>
              </a:rPr>
              <a:t>…, Types many  </a:t>
            </a:r>
            <a:r>
              <a:rPr lang="en-US" b="1" i="1">
                <a:solidFill>
                  <a:srgbClr val="0000C0"/>
                </a:solidFill>
                <a:cs typeface="Times New Roman" pitchFamily="18" charset="0"/>
              </a:rPr>
              <a:t>8As+ 4Bs + 5Cs</a:t>
            </a:r>
            <a:r>
              <a:rPr lang="en-US" b="1">
                <a:solidFill>
                  <a:srgbClr val="0000C0"/>
                </a:solidFill>
                <a:cs typeface="Times New Roman" pitchFamily="18" charset="0"/>
              </a:rPr>
              <a:t>…6Es; 6Gs… -- 2V+ 1Z …’Story of humans is the story of ideas that shine light into dark corners  …</a:t>
            </a:r>
            <a:r>
              <a:rPr lang="en-US" b="1" i="1">
                <a:solidFill>
                  <a:srgbClr val="0000C0"/>
                </a:solidFill>
                <a:cs typeface="Times New Roman" pitchFamily="18" charset="0"/>
              </a:rPr>
              <a:t>   </a:t>
            </a:r>
            <a:endParaRPr lang="en-US" b="1" i="1">
              <a:solidFill>
                <a:srgbClr val="0000C0"/>
              </a:solidFill>
              <a:cs typeface="Arial" pitchFamily="34" charset="0"/>
            </a:endParaRPr>
          </a:p>
          <a:p>
            <a:pPr algn="just" rtl="0" eaLnBrk="0" hangingPunct="0">
              <a:defRPr/>
            </a:pPr>
            <a:r>
              <a:rPr lang="en-US">
                <a:solidFill>
                  <a:srgbClr val="0000C0"/>
                </a:solidFill>
                <a:cs typeface="Times New Roman" pitchFamily="18" charset="0"/>
                <a:hlinkClick r:id="rId7"/>
              </a:rPr>
              <a:t>http://www.youtube.com/watch?v=3Uqxxbx2VOs</a:t>
            </a:r>
            <a:r>
              <a:rPr lang="en-US">
                <a:solidFill>
                  <a:srgbClr val="0000C0"/>
                </a:solidFill>
                <a:cs typeface="Times New Roman" pitchFamily="18" charset="0"/>
              </a:rPr>
              <a:t> </a:t>
            </a:r>
          </a:p>
          <a:p>
            <a:pPr algn="just" rtl="0" eaLnBrk="0" hangingPunct="0">
              <a:defRPr/>
            </a:pPr>
            <a:endParaRPr lang="en-US">
              <a:solidFill>
                <a:srgbClr val="0000C0"/>
              </a:solidFill>
              <a:cs typeface="Arial" pitchFamily="34" charset="0"/>
            </a:endParaRPr>
          </a:p>
          <a:p>
            <a:pPr algn="just" rtl="0" eaLnBrk="0" hangingPunct="0">
              <a:defRPr/>
            </a:pPr>
            <a:endParaRPr lang="en-US">
              <a:solidFill>
                <a:srgbClr val="0000C0"/>
              </a:solidFill>
              <a:cs typeface="Arial" pitchFamily="34" charset="0"/>
            </a:endParaRPr>
          </a:p>
        </p:txBody>
      </p:sp>
      <p:sp>
        <p:nvSpPr>
          <p:cNvPr id="27654"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27655" name="عنصر نائب للتذييل 6"/>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2275" y="44450"/>
            <a:ext cx="5327650" cy="288925"/>
          </a:xfrm>
        </p:spPr>
        <p:txBody>
          <a:bodyPr>
            <a:noAutofit/>
          </a:bodyPr>
          <a:lstStyle/>
          <a:p>
            <a:pPr eaLnBrk="1" hangingPunct="1">
              <a:defRPr/>
            </a:pPr>
            <a:r>
              <a:rPr lang="en-US" sz="1600" smtClean="0">
                <a:solidFill>
                  <a:schemeClr val="tx1"/>
                </a:solidFill>
                <a:latin typeface="Arial Black" pitchFamily="34" charset="0"/>
              </a:rPr>
              <a:t>Probing  Terms ?  </a:t>
            </a:r>
            <a:endParaRPr lang="ar-SA" sz="1600" i="1" smtClean="0">
              <a:solidFill>
                <a:schemeClr val="tx1"/>
              </a:solidFill>
              <a:latin typeface="Arial Black" pitchFamily="34" charset="0"/>
            </a:endParaRPr>
          </a:p>
        </p:txBody>
      </p:sp>
      <p:sp>
        <p:nvSpPr>
          <p:cNvPr id="28675" name="Slide Number Placeholder 4"/>
          <p:cNvSpPr>
            <a:spLocks noGrp="1"/>
          </p:cNvSpPr>
          <p:nvPr>
            <p:ph type="sldNum" sz="quarter" idx="12"/>
          </p:nvPr>
        </p:nvSpPr>
        <p:spPr>
          <a:noFill/>
        </p:spPr>
        <p:txBody>
          <a:bodyPr/>
          <a:lstStyle/>
          <a:p>
            <a:fld id="{B2AF1CFD-4483-461E-AFBE-C8E89C27729E}" type="slidenum">
              <a:rPr lang="ar-SA" smtClean="0"/>
              <a:pPr/>
              <a:t>18</a:t>
            </a:fld>
            <a:endParaRPr lang="en-US" smtClean="0"/>
          </a:p>
        </p:txBody>
      </p:sp>
      <p:sp>
        <p:nvSpPr>
          <p:cNvPr id="308225" name="Rectangle 1"/>
          <p:cNvSpPr>
            <a:spLocks noChangeArrowheads="1"/>
          </p:cNvSpPr>
          <p:nvPr/>
        </p:nvSpPr>
        <p:spPr bwMode="auto">
          <a:xfrm>
            <a:off x="468313" y="763588"/>
            <a:ext cx="8207375" cy="5113337"/>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457056" tIns="126960" rIns="-215832" bIns="0" anchor="ctr">
            <a:spAutoFit/>
          </a:bodyPr>
          <a:lstStyle/>
          <a:p>
            <a:pPr algn="just" defTabSz="285750" rtl="0">
              <a:tabLst>
                <a:tab pos="7802563" algn="l"/>
                <a:tab pos="8075613" algn="l"/>
                <a:tab pos="8515350" algn="l"/>
              </a:tabLst>
              <a:defRPr/>
            </a:pPr>
            <a:r>
              <a:rPr lang="en-US" dirty="0">
                <a:solidFill>
                  <a:srgbClr val="002060"/>
                </a:solidFill>
                <a:ea typeface="Times New Roman" pitchFamily="18" charset="0"/>
                <a:cs typeface="Arial" pitchFamily="34" charset="0"/>
              </a:rPr>
              <a:t>Based on my personal experiences with (</a:t>
            </a:r>
            <a:r>
              <a:rPr lang="en-US" dirty="0">
                <a:solidFill>
                  <a:srgbClr val="002060"/>
                </a:solidFill>
                <a:ea typeface="Times New Roman" pitchFamily="18" charset="0"/>
                <a:cs typeface="Arial" pitchFamily="34" charset="0"/>
                <a:hlinkClick r:id="rId2"/>
              </a:rPr>
              <a:t>http://www.researchgate.net</a:t>
            </a:r>
            <a:r>
              <a:rPr lang="en-US" dirty="0">
                <a:solidFill>
                  <a:srgbClr val="002060"/>
                </a:solidFill>
                <a:ea typeface="Times New Roman" pitchFamily="18" charset="0"/>
                <a:cs typeface="Arial" pitchFamily="34" charset="0"/>
              </a:rPr>
              <a:t>;  </a:t>
            </a:r>
            <a:r>
              <a:rPr lang="en-US" dirty="0">
                <a:solidFill>
                  <a:srgbClr val="002060"/>
                </a:solidFill>
                <a:ea typeface="Times New Roman" pitchFamily="18" charset="0"/>
                <a:cs typeface="Arial" pitchFamily="34" charset="0"/>
                <a:hlinkClick r:id="rId3"/>
              </a:rPr>
              <a:t>http://www.linkedin.com/home?trk=hb_tab_home_top</a:t>
            </a:r>
            <a:r>
              <a:rPr lang="en-US" dirty="0">
                <a:solidFill>
                  <a:srgbClr val="002060"/>
                </a:solidFill>
                <a:ea typeface="Times New Roman" pitchFamily="18" charset="0"/>
                <a:cs typeface="Arial" pitchFamily="34" charset="0"/>
              </a:rPr>
              <a:t>). Worldwide, there is two sciences, science of human and science of revealed religion, not any religion or </a:t>
            </a:r>
            <a:r>
              <a:rPr lang="en-US" dirty="0" err="1">
                <a:solidFill>
                  <a:srgbClr val="002060"/>
                </a:solidFill>
                <a:ea typeface="Times New Roman" pitchFamily="18" charset="0"/>
                <a:cs typeface="Arial" pitchFamily="34" charset="0"/>
              </a:rPr>
              <a:t>or</a:t>
            </a:r>
            <a:r>
              <a:rPr lang="en-US" dirty="0">
                <a:solidFill>
                  <a:srgbClr val="002060"/>
                </a:solidFill>
                <a:ea typeface="Times New Roman" pitchFamily="18" charset="0"/>
                <a:cs typeface="Arial" pitchFamily="34" charset="0"/>
              </a:rPr>
              <a:t> faith. </a:t>
            </a:r>
          </a:p>
          <a:p>
            <a:pPr algn="just" defTabSz="285750" rtl="0" eaLnBrk="0" hangingPunct="0">
              <a:tabLst>
                <a:tab pos="7802563" algn="l"/>
                <a:tab pos="8075613" algn="l"/>
                <a:tab pos="8515350" algn="l"/>
              </a:tabLst>
              <a:defRPr/>
            </a:pPr>
            <a:r>
              <a:rPr lang="en-US" b="1" i="1" dirty="0">
                <a:solidFill>
                  <a:srgbClr val="002060"/>
                </a:solidFill>
                <a:ea typeface="Times New Roman" pitchFamily="18" charset="0"/>
                <a:cs typeface="Arial" pitchFamily="34" charset="0"/>
              </a:rPr>
              <a:t>Human Science is the concerted human effort to understand, or to understand better, the history of the natural world and how the natural world works</a:t>
            </a:r>
            <a:r>
              <a:rPr lang="en-US" dirty="0">
                <a:solidFill>
                  <a:srgbClr val="002060"/>
                </a:solidFill>
                <a:ea typeface="Times New Roman" pitchFamily="18" charset="0"/>
                <a:cs typeface="Arial" pitchFamily="34" charset="0"/>
              </a:rPr>
              <a:t>, </a:t>
            </a:r>
            <a:r>
              <a:rPr lang="en-US" b="1" i="1" dirty="0">
                <a:solidFill>
                  <a:srgbClr val="002060"/>
                </a:solidFill>
                <a:ea typeface="Times New Roman" pitchFamily="18" charset="0"/>
                <a:cs typeface="Arial" pitchFamily="34" charset="0"/>
              </a:rPr>
              <a:t>with observable physical evidence as the basis of that understanding</a:t>
            </a:r>
            <a:r>
              <a:rPr lang="en-US" b="1" i="1" baseline="30000" dirty="0">
                <a:solidFill>
                  <a:srgbClr val="002060"/>
                </a:solidFill>
                <a:ea typeface="Times New Roman" pitchFamily="18" charset="0"/>
                <a:cs typeface="Arial" pitchFamily="34" charset="0"/>
              </a:rPr>
              <a:t>1</a:t>
            </a:r>
            <a:r>
              <a:rPr lang="en-US" dirty="0">
                <a:solidFill>
                  <a:srgbClr val="002060"/>
                </a:solidFill>
                <a:ea typeface="Times New Roman" pitchFamily="18" charset="0"/>
                <a:cs typeface="Arial" pitchFamily="34" charset="0"/>
              </a:rPr>
              <a:t>. </a:t>
            </a:r>
          </a:p>
          <a:p>
            <a:pPr algn="just" defTabSz="285750" rtl="0" eaLnBrk="0" hangingPunct="0">
              <a:tabLst>
                <a:tab pos="7802563" algn="l"/>
                <a:tab pos="8075613" algn="l"/>
                <a:tab pos="8515350" algn="l"/>
              </a:tabLst>
              <a:defRPr/>
            </a:pPr>
            <a:r>
              <a:rPr lang="en-US" dirty="0">
                <a:solidFill>
                  <a:srgbClr val="002060"/>
                </a:solidFill>
                <a:ea typeface="Times New Roman" pitchFamily="18" charset="0"/>
                <a:cs typeface="Arial" pitchFamily="34" charset="0"/>
              </a:rPr>
              <a:t>There are most appropriate definitions:</a:t>
            </a:r>
            <a:endParaRPr lang="en-US" b="1" dirty="0">
              <a:solidFill>
                <a:srgbClr val="002060"/>
              </a:solidFill>
              <a:latin typeface="Cambria" pitchFamily="18" charset="0"/>
              <a:ea typeface="Times New Roman" pitchFamily="18" charset="0"/>
              <a:cs typeface="Times New Roman" pitchFamily="18" charset="0"/>
            </a:endParaRPr>
          </a:p>
          <a:p>
            <a:pPr algn="just" defTabSz="285750" rtl="0" eaLnBrk="0" hangingPunct="0">
              <a:tabLst>
                <a:tab pos="7802563" algn="l"/>
                <a:tab pos="8075613" algn="l"/>
                <a:tab pos="8515350" algn="l"/>
              </a:tabLst>
              <a:defRPr/>
            </a:pPr>
            <a:r>
              <a:rPr lang="en-US" b="1" dirty="0">
                <a:solidFill>
                  <a:srgbClr val="002060"/>
                </a:solidFill>
                <a:latin typeface="Cambria" pitchFamily="18" charset="0"/>
                <a:ea typeface="Times New Roman" pitchFamily="18" charset="0"/>
                <a:cs typeface="Times New Roman" pitchFamily="18" charset="0"/>
              </a:rPr>
              <a:t>Definitions by goal and process:</a:t>
            </a:r>
          </a:p>
          <a:p>
            <a:pPr algn="just" defTabSz="285750" rtl="0" eaLnBrk="0" hangingPunct="0">
              <a:buFontTx/>
              <a:buChar char="•"/>
              <a:tabLst>
                <a:tab pos="7802563" algn="l"/>
                <a:tab pos="8075613" algn="l"/>
                <a:tab pos="8515350" algn="l"/>
              </a:tabLst>
              <a:defRPr/>
            </a:pPr>
            <a:r>
              <a:rPr lang="en-US" b="1" i="1" dirty="0">
                <a:solidFill>
                  <a:srgbClr val="002060"/>
                </a:solidFill>
                <a:latin typeface="Cambria" pitchFamily="18" charset="0"/>
                <a:ea typeface="Times New Roman" pitchFamily="18" charset="0"/>
                <a:cs typeface="Times New Roman" pitchFamily="18" charset="0"/>
              </a:rPr>
              <a:t>The systematic observation of natural events and conditions in order to discover facts about them and to formulate laws and principles based on these facts. </a:t>
            </a:r>
            <a:endParaRPr lang="en-US" b="1" dirty="0">
              <a:solidFill>
                <a:srgbClr val="002060"/>
              </a:solidFill>
              <a:latin typeface="Cambria" pitchFamily="18" charset="0"/>
              <a:ea typeface="Times New Roman" pitchFamily="18" charset="0"/>
              <a:cs typeface="Times New Roman" pitchFamily="18" charset="0"/>
            </a:endParaRPr>
          </a:p>
          <a:p>
            <a:pPr algn="just" defTabSz="285750" rtl="0" eaLnBrk="0" hangingPunct="0">
              <a:buFontTx/>
              <a:buChar char="•"/>
              <a:tabLst>
                <a:tab pos="7802563" algn="l"/>
                <a:tab pos="8075613" algn="l"/>
                <a:tab pos="8515350" algn="l"/>
              </a:tabLst>
              <a:defRPr/>
            </a:pPr>
            <a:r>
              <a:rPr lang="en-US" b="1" i="1" dirty="0">
                <a:solidFill>
                  <a:srgbClr val="002060"/>
                </a:solidFill>
                <a:latin typeface="Cambria" pitchFamily="18" charset="0"/>
                <a:ea typeface="Times New Roman" pitchFamily="18" charset="0"/>
                <a:cs typeface="Times New Roman" pitchFamily="18" charset="0"/>
              </a:rPr>
              <a:t>The organized body of knowledge that is derived from such observations and that can be verified or tested by further investigation.</a:t>
            </a:r>
            <a:r>
              <a:rPr lang="en-US" b="1" dirty="0">
                <a:solidFill>
                  <a:srgbClr val="002060"/>
                </a:solidFill>
                <a:latin typeface="Cambria" pitchFamily="18" charset="0"/>
                <a:ea typeface="Times New Roman" pitchFamily="18" charset="0"/>
                <a:cs typeface="Times New Roman" pitchFamily="18" charset="0"/>
              </a:rPr>
              <a:t> </a:t>
            </a:r>
          </a:p>
          <a:p>
            <a:pPr algn="just" defTabSz="285750" rtl="0" eaLnBrk="0" hangingPunct="0">
              <a:buFontTx/>
              <a:buChar char="•"/>
              <a:tabLst>
                <a:tab pos="7802563" algn="l"/>
                <a:tab pos="8075613" algn="l"/>
                <a:tab pos="8515350" algn="l"/>
              </a:tabLst>
              <a:defRPr/>
            </a:pPr>
            <a:r>
              <a:rPr lang="en-US" b="1" dirty="0">
                <a:solidFill>
                  <a:srgbClr val="002060"/>
                </a:solidFill>
                <a:latin typeface="Cambria" pitchFamily="18" charset="0"/>
                <a:ea typeface="Times New Roman" pitchFamily="18" charset="0"/>
                <a:cs typeface="Times New Roman" pitchFamily="18" charset="0"/>
              </a:rPr>
              <a:t>Any specific branch of this general body of knowledge, such as biology, physics, geology, or astronomy.</a:t>
            </a:r>
          </a:p>
          <a:p>
            <a:pPr defTabSz="285750" rtl="0" eaLnBrk="0" hangingPunct="0">
              <a:tabLst>
                <a:tab pos="7802563" algn="l"/>
                <a:tab pos="8075613" algn="l"/>
                <a:tab pos="8515350" algn="l"/>
              </a:tabLst>
              <a:defRPr/>
            </a:pPr>
            <a:r>
              <a:rPr lang="en-US" dirty="0">
                <a:solidFill>
                  <a:srgbClr val="002060"/>
                </a:solidFill>
                <a:ea typeface="Times New Roman" pitchFamily="18" charset="0"/>
                <a:cs typeface="Arial" pitchFamily="34" charset="0"/>
              </a:rPr>
              <a:t>Academic Press Dictionary of Science &amp; Technology</a:t>
            </a:r>
            <a:endParaRPr lang="en-US" dirty="0">
              <a:solidFill>
                <a:srgbClr val="002060"/>
              </a:solidFill>
              <a:cs typeface="Arial" pitchFamily="34" charset="0"/>
            </a:endParaRPr>
          </a:p>
        </p:txBody>
      </p:sp>
      <p:sp>
        <p:nvSpPr>
          <p:cNvPr id="28677"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28678" name="عنصر نائب للتذييل 7"/>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2275" y="44450"/>
            <a:ext cx="5327650" cy="288925"/>
          </a:xfrm>
        </p:spPr>
        <p:txBody>
          <a:bodyPr>
            <a:noAutofit/>
          </a:bodyPr>
          <a:lstStyle/>
          <a:p>
            <a:pPr eaLnBrk="1" hangingPunct="1">
              <a:defRPr/>
            </a:pPr>
            <a:r>
              <a:rPr lang="en-US" sz="1600" smtClean="0">
                <a:solidFill>
                  <a:schemeClr val="tx1"/>
                </a:solidFill>
                <a:latin typeface="Arial Black" pitchFamily="34" charset="0"/>
              </a:rPr>
              <a:t>Probing  Terms ? </a:t>
            </a:r>
            <a:endParaRPr lang="ar-SA" sz="1600" i="1" smtClean="0">
              <a:solidFill>
                <a:schemeClr val="tx1"/>
              </a:solidFill>
              <a:latin typeface="Arial Black" pitchFamily="34" charset="0"/>
            </a:endParaRPr>
          </a:p>
        </p:txBody>
      </p:sp>
      <p:sp>
        <p:nvSpPr>
          <p:cNvPr id="29699" name="Slide Number Placeholder 4"/>
          <p:cNvSpPr>
            <a:spLocks noGrp="1"/>
          </p:cNvSpPr>
          <p:nvPr>
            <p:ph type="sldNum" sz="quarter" idx="12"/>
          </p:nvPr>
        </p:nvSpPr>
        <p:spPr>
          <a:noFill/>
        </p:spPr>
        <p:txBody>
          <a:bodyPr/>
          <a:lstStyle/>
          <a:p>
            <a:fld id="{9E1120CA-2FE8-48CD-9A4E-C48A08596D05}" type="slidenum">
              <a:rPr lang="ar-SA" smtClean="0"/>
              <a:pPr/>
              <a:t>19</a:t>
            </a:fld>
            <a:endParaRPr lang="en-US" smtClean="0"/>
          </a:p>
        </p:txBody>
      </p:sp>
      <p:sp>
        <p:nvSpPr>
          <p:cNvPr id="308226" name="Rectangle 2"/>
          <p:cNvSpPr>
            <a:spLocks noChangeArrowheads="1"/>
          </p:cNvSpPr>
          <p:nvPr/>
        </p:nvSpPr>
        <p:spPr bwMode="auto">
          <a:xfrm>
            <a:off x="611188" y="333375"/>
            <a:ext cx="8353425" cy="1851025"/>
          </a:xfrm>
          <a:prstGeom prst="rect">
            <a:avLst/>
          </a:prstGeom>
          <a:ln>
            <a:headEnd/>
            <a:tailEnd/>
          </a:ln>
        </p:spPr>
        <p:style>
          <a:lnRef idx="3">
            <a:schemeClr val="lt1"/>
          </a:lnRef>
          <a:fillRef idx="1">
            <a:schemeClr val="dk1"/>
          </a:fillRef>
          <a:effectRef idx="1">
            <a:schemeClr val="dk1"/>
          </a:effectRef>
          <a:fontRef idx="minor">
            <a:schemeClr val="lt1"/>
          </a:fontRef>
        </p:style>
        <p:txBody>
          <a:bodyPr tIns="126960" bIns="0" anchor="ctr">
            <a:spAutoFit/>
          </a:bodyPr>
          <a:lstStyle/>
          <a:p>
            <a:pPr algn="just" rtl="0">
              <a:defRPr/>
            </a:pPr>
            <a:r>
              <a:rPr lang="en-US" sz="1600" b="1" i="1" dirty="0">
                <a:solidFill>
                  <a:schemeClr val="tx1"/>
                </a:solidFill>
                <a:latin typeface="Broadway" pitchFamily="82" charset="0"/>
                <a:ea typeface="Times New Roman" pitchFamily="18" charset="0"/>
                <a:cs typeface="+mj-cs"/>
              </a:rPr>
              <a:t>Science i</a:t>
            </a:r>
            <a:r>
              <a:rPr lang="en-US" sz="1600" b="1" i="1" dirty="0">
                <a:solidFill>
                  <a:schemeClr val="tx1"/>
                </a:solidFill>
                <a:latin typeface="Cambria" pitchFamily="18" charset="0"/>
                <a:ea typeface="Times New Roman" pitchFamily="18" charset="0"/>
                <a:cs typeface="+mj-cs"/>
              </a:rPr>
              <a:t>s an intellectual activity carried on by humans that is designed to discover information about the natural world in which humans live and to discover the ways in which this information can be organized into  meaningful patterns. </a:t>
            </a:r>
            <a:endParaRPr lang="en-US" sz="1600" b="1" dirty="0">
              <a:solidFill>
                <a:srgbClr val="4F81BD"/>
              </a:solidFill>
              <a:latin typeface="Cambria" pitchFamily="18" charset="0"/>
              <a:ea typeface="Times New Roman" pitchFamily="18" charset="0"/>
              <a:cs typeface="+mj-cs"/>
            </a:endParaRPr>
          </a:p>
          <a:p>
            <a:pPr algn="just" rtl="0" eaLnBrk="0" hangingPunct="0">
              <a:defRPr/>
            </a:pPr>
            <a:r>
              <a:rPr lang="en-US" sz="1600" b="1" i="1" dirty="0">
                <a:solidFill>
                  <a:schemeClr val="tx1"/>
                </a:solidFill>
                <a:latin typeface="Cambria" pitchFamily="18" charset="0"/>
                <a:ea typeface="Times New Roman" pitchFamily="18" charset="0"/>
                <a:cs typeface="+mj-cs"/>
              </a:rPr>
              <a:t>A primary aim of science is to collect facts (data).</a:t>
            </a:r>
            <a:r>
              <a:rPr lang="en-US" sz="1600" b="1" dirty="0">
                <a:solidFill>
                  <a:schemeClr val="tx1"/>
                </a:solidFill>
                <a:latin typeface="Cambria" pitchFamily="18" charset="0"/>
                <a:ea typeface="Times New Roman" pitchFamily="18" charset="0"/>
                <a:cs typeface="+mj-cs"/>
              </a:rPr>
              <a:t> An ultimate purpose of science is to discern the order that exists between and amongst the various facts. </a:t>
            </a:r>
            <a:endParaRPr lang="en-US" sz="1600" b="1" dirty="0">
              <a:solidFill>
                <a:srgbClr val="4F81BD"/>
              </a:solidFill>
              <a:latin typeface="Cambria" pitchFamily="18" charset="0"/>
              <a:ea typeface="Times New Roman" pitchFamily="18" charset="0"/>
              <a:cs typeface="+mj-cs"/>
            </a:endParaRPr>
          </a:p>
          <a:p>
            <a:pPr algn="just" rtl="0" eaLnBrk="0" hangingPunct="0">
              <a:defRPr/>
            </a:pPr>
            <a:r>
              <a:rPr lang="en-US" sz="1600" b="1" dirty="0">
                <a:solidFill>
                  <a:srgbClr val="4F81BD"/>
                </a:solidFill>
                <a:latin typeface="Cambria" pitchFamily="18" charset="0"/>
                <a:ea typeface="Times New Roman" pitchFamily="18" charset="0"/>
                <a:cs typeface="+mj-cs"/>
              </a:rPr>
              <a:t>Dr. Sheldon Gottlieb in </a:t>
            </a:r>
            <a:r>
              <a:rPr lang="en-US" sz="1600" b="1" dirty="0">
                <a:solidFill>
                  <a:schemeClr val="tx1"/>
                </a:solidFill>
                <a:latin typeface="Cambria" pitchFamily="18" charset="0"/>
                <a:ea typeface="Times New Roman" pitchFamily="18" charset="0"/>
                <a:cs typeface="+mj-cs"/>
                <a:hlinkClick r:id="rId2"/>
              </a:rPr>
              <a:t>a lecture series at the University of South Alabama</a:t>
            </a:r>
            <a:r>
              <a:rPr lang="en-US" sz="1600" b="1" dirty="0">
                <a:solidFill>
                  <a:srgbClr val="4F81BD"/>
                </a:solidFill>
                <a:latin typeface="Cambria" pitchFamily="18" charset="0"/>
                <a:ea typeface="Times New Roman" pitchFamily="18" charset="0"/>
                <a:cs typeface="+mj-cs"/>
              </a:rPr>
              <a:t> </a:t>
            </a:r>
          </a:p>
          <a:p>
            <a:pPr algn="just" rtl="0" eaLnBrk="0" hangingPunct="0">
              <a:defRPr/>
            </a:pPr>
            <a:endParaRPr lang="en-US" sz="1600" dirty="0">
              <a:solidFill>
                <a:schemeClr val="tx1"/>
              </a:solidFill>
              <a:cs typeface="+mj-cs"/>
            </a:endParaRPr>
          </a:p>
        </p:txBody>
      </p:sp>
      <p:sp>
        <p:nvSpPr>
          <p:cNvPr id="308227" name="Rectangle 3"/>
          <p:cNvSpPr>
            <a:spLocks noChangeArrowheads="1"/>
          </p:cNvSpPr>
          <p:nvPr/>
        </p:nvSpPr>
        <p:spPr bwMode="auto">
          <a:xfrm>
            <a:off x="358775" y="2420938"/>
            <a:ext cx="8785225" cy="4591050"/>
          </a:xfrm>
          <a:prstGeom prst="rect">
            <a:avLst/>
          </a:prstGeom>
          <a:ln>
            <a:headEnd/>
            <a:tailEnd/>
          </a:ln>
        </p:spPr>
        <p:style>
          <a:lnRef idx="3">
            <a:schemeClr val="lt1"/>
          </a:lnRef>
          <a:fillRef idx="1">
            <a:schemeClr val="dk1"/>
          </a:fillRef>
          <a:effectRef idx="1">
            <a:schemeClr val="dk1"/>
          </a:effectRef>
          <a:fontRef idx="minor">
            <a:schemeClr val="lt1"/>
          </a:fontRef>
        </p:style>
        <p:txBody>
          <a:bodyPr tIns="126960" bIns="0" anchor="ctr">
            <a:spAutoFit/>
          </a:bodyPr>
          <a:lstStyle/>
          <a:p>
            <a:pPr algn="just" rtl="0">
              <a:defRPr/>
            </a:pPr>
            <a:r>
              <a:rPr lang="en-US" b="1" i="1">
                <a:solidFill>
                  <a:schemeClr val="tx1"/>
                </a:solidFill>
                <a:latin typeface="Times New Roman" pitchFamily="18" charset="0"/>
                <a:cs typeface="Times New Roman" pitchFamily="18" charset="0"/>
              </a:rPr>
              <a:t>Science involves more than the gaining of knowledge</a:t>
            </a:r>
            <a:r>
              <a:rPr lang="en-US" sz="1600" b="1" i="1">
                <a:solidFill>
                  <a:schemeClr val="tx1"/>
                </a:solidFill>
                <a:latin typeface="Times New Roman" pitchFamily="18" charset="0"/>
                <a:cs typeface="Times New Roman" pitchFamily="18" charset="0"/>
              </a:rPr>
              <a:t>. It is the systematic and organized inquiry into the natural world and its phenomena. Science is about gaining a deeper and often useful understanding of the world.</a:t>
            </a:r>
            <a:r>
              <a:rPr lang="en-US" sz="1600" b="1">
                <a:solidFill>
                  <a:schemeClr val="tx1"/>
                </a:solidFill>
                <a:latin typeface="Times New Roman" pitchFamily="18" charset="0"/>
                <a:cs typeface="Times New Roman" pitchFamily="18" charset="0"/>
              </a:rPr>
              <a:t> ( </a:t>
            </a:r>
            <a:r>
              <a:rPr lang="en-US" sz="1600">
                <a:solidFill>
                  <a:schemeClr val="tx1"/>
                </a:solidFill>
                <a:latin typeface="Times New Roman" pitchFamily="18" charset="0"/>
                <a:cs typeface="Times New Roman" pitchFamily="18" charset="0"/>
              </a:rPr>
              <a:t>from the </a:t>
            </a:r>
            <a:r>
              <a:rPr lang="en-US" sz="1600">
                <a:solidFill>
                  <a:schemeClr val="tx1"/>
                </a:solidFill>
                <a:latin typeface="Times New Roman" pitchFamily="18" charset="0"/>
                <a:cs typeface="Times New Roman" pitchFamily="18" charset="0"/>
                <a:hlinkClick r:id="rId3"/>
              </a:rPr>
              <a:t>Multicultural History of Science page</a:t>
            </a:r>
            <a:r>
              <a:rPr lang="en-US" sz="1600">
                <a:solidFill>
                  <a:schemeClr val="tx1"/>
                </a:solidFill>
                <a:latin typeface="Times New Roman" pitchFamily="18" charset="0"/>
                <a:cs typeface="Times New Roman" pitchFamily="18" charset="0"/>
              </a:rPr>
              <a:t> at Vanderbilt University.) </a:t>
            </a:r>
            <a:endParaRPr lang="en-US" sz="1600" b="1">
              <a:solidFill>
                <a:schemeClr val="tx1"/>
              </a:solidFill>
              <a:latin typeface="Times New Roman" pitchFamily="18" charset="0"/>
              <a:cs typeface="Times New Roman" pitchFamily="18" charset="0"/>
            </a:endParaRPr>
          </a:p>
          <a:p>
            <a:pPr algn="just" rtl="0" eaLnBrk="0" hangingPunct="0">
              <a:defRPr/>
            </a:pPr>
            <a:endParaRPr lang="en-US" sz="1600" b="1" i="1">
              <a:solidFill>
                <a:schemeClr val="tx1"/>
              </a:solidFill>
              <a:latin typeface="Times New Roman" pitchFamily="18" charset="0"/>
              <a:cs typeface="Times New Roman" pitchFamily="18" charset="0"/>
            </a:endParaRPr>
          </a:p>
          <a:p>
            <a:pPr algn="just" rtl="0" eaLnBrk="0" hangingPunct="0">
              <a:defRPr/>
            </a:pPr>
            <a:r>
              <a:rPr lang="en-US" sz="1600" b="1" i="1">
                <a:solidFill>
                  <a:schemeClr val="tx1"/>
                </a:solidFill>
                <a:latin typeface="Times New Roman" pitchFamily="18" charset="0"/>
                <a:cs typeface="Times New Roman" pitchFamily="18" charset="0"/>
              </a:rPr>
              <a:t>Science consists simply of the formulation and testing of hypotheses based on observational evidence; experiments are important where applicable, but their function is merely to simplify observation by imposing controlled conditions.</a:t>
            </a:r>
            <a:endParaRPr lang="en-US" sz="1600" b="1">
              <a:solidFill>
                <a:schemeClr val="tx1"/>
              </a:solidFill>
              <a:latin typeface="Times New Roman" pitchFamily="18" charset="0"/>
              <a:cs typeface="Times New Roman" pitchFamily="18" charset="0"/>
            </a:endParaRPr>
          </a:p>
          <a:p>
            <a:pPr algn="just" rtl="0" eaLnBrk="0" hangingPunct="0">
              <a:defRPr/>
            </a:pPr>
            <a:endParaRPr lang="en-US" sz="1600">
              <a:solidFill>
                <a:schemeClr val="tx1"/>
              </a:solidFill>
              <a:latin typeface="Times New Roman" pitchFamily="18" charset="0"/>
              <a:cs typeface="Times New Roman" pitchFamily="18" charset="0"/>
            </a:endParaRPr>
          </a:p>
          <a:p>
            <a:pPr rtl="0" eaLnBrk="0" hangingPunct="0">
              <a:defRPr/>
            </a:pPr>
            <a:r>
              <a:rPr lang="en-US" sz="1600">
                <a:solidFill>
                  <a:schemeClr val="tx1"/>
                </a:solidFill>
                <a:latin typeface="Times New Roman" pitchFamily="18" charset="0"/>
                <a:cs typeface="Times New Roman" pitchFamily="18" charset="0"/>
              </a:rPr>
              <a:t>Robert H. Dott, Jr., and Henry L. Batten, </a:t>
            </a:r>
            <a:r>
              <a:rPr lang="en-US" sz="1600" i="1">
                <a:solidFill>
                  <a:schemeClr val="tx1"/>
                </a:solidFill>
                <a:latin typeface="Times New Roman" pitchFamily="18" charset="0"/>
                <a:cs typeface="Times New Roman" pitchFamily="18" charset="0"/>
              </a:rPr>
              <a:t>Evolution of the Earth</a:t>
            </a:r>
            <a:r>
              <a:rPr lang="en-US" sz="1600">
                <a:solidFill>
                  <a:schemeClr val="tx1"/>
                </a:solidFill>
                <a:latin typeface="Times New Roman" pitchFamily="18" charset="0"/>
                <a:cs typeface="Times New Roman" pitchFamily="18" charset="0"/>
              </a:rPr>
              <a:t> (2nd edition) </a:t>
            </a:r>
            <a:endParaRPr lang="en-US" sz="1600" b="1">
              <a:solidFill>
                <a:schemeClr val="tx1"/>
              </a:solidFill>
              <a:latin typeface="Times New Roman" pitchFamily="18" charset="0"/>
              <a:cs typeface="Times New Roman" pitchFamily="18" charset="0"/>
            </a:endParaRPr>
          </a:p>
          <a:p>
            <a:pPr algn="just" rtl="0" eaLnBrk="0" hangingPunct="0">
              <a:defRPr/>
            </a:pPr>
            <a:endParaRPr lang="en-US" sz="1600" b="1">
              <a:solidFill>
                <a:schemeClr val="tx1"/>
              </a:solidFill>
              <a:latin typeface="Times New Roman" pitchFamily="18" charset="0"/>
              <a:cs typeface="Times New Roman" pitchFamily="18" charset="0"/>
            </a:endParaRPr>
          </a:p>
          <a:p>
            <a:pPr algn="just" rtl="0" eaLnBrk="0" hangingPunct="0">
              <a:defRPr/>
            </a:pPr>
            <a:r>
              <a:rPr lang="en-US" sz="1600" b="1">
                <a:solidFill>
                  <a:schemeClr val="tx1"/>
                </a:solidFill>
                <a:latin typeface="Times New Roman" pitchFamily="18" charset="0"/>
                <a:cs typeface="Times New Roman" pitchFamily="18" charset="0"/>
              </a:rPr>
              <a:t>Science alone of all the subjects contains within itself the lesson of the danger of belief in the infallibility of the greatest teachers in the preceeding generation . . .</a:t>
            </a:r>
          </a:p>
          <a:p>
            <a:pPr algn="just" rtl="0" eaLnBrk="0" hangingPunct="0">
              <a:defRPr/>
            </a:pPr>
            <a:r>
              <a:rPr lang="en-US" sz="1600" b="1">
                <a:solidFill>
                  <a:schemeClr val="tx1"/>
                </a:solidFill>
                <a:latin typeface="Times New Roman" pitchFamily="18" charset="0"/>
                <a:cs typeface="Times New Roman" pitchFamily="18" charset="0"/>
              </a:rPr>
              <a:t>As a matter of fact, I can also define science another way: Science is the belief in the ignorance of experts.</a:t>
            </a:r>
          </a:p>
          <a:p>
            <a:pPr rtl="0" eaLnBrk="0" hangingPunct="0">
              <a:defRPr/>
            </a:pPr>
            <a:r>
              <a:rPr lang="en-US" sz="1600">
                <a:solidFill>
                  <a:schemeClr val="tx1"/>
                </a:solidFill>
                <a:latin typeface="Times New Roman" pitchFamily="18" charset="0"/>
                <a:cs typeface="Times New Roman" pitchFamily="18" charset="0"/>
              </a:rPr>
              <a:t>Richard Feynman, Nobel-prize-winning physicist,</a:t>
            </a:r>
            <a:br>
              <a:rPr lang="en-US" sz="1600">
                <a:solidFill>
                  <a:schemeClr val="tx1"/>
                </a:solidFill>
                <a:latin typeface="Times New Roman" pitchFamily="18" charset="0"/>
                <a:cs typeface="Times New Roman" pitchFamily="18" charset="0"/>
              </a:rPr>
            </a:br>
            <a:r>
              <a:rPr lang="en-US" sz="1600">
                <a:solidFill>
                  <a:schemeClr val="tx1"/>
                </a:solidFill>
                <a:latin typeface="Times New Roman" pitchFamily="18" charset="0"/>
                <a:cs typeface="Times New Roman" pitchFamily="18" charset="0"/>
              </a:rPr>
              <a:t>in </a:t>
            </a:r>
            <a:r>
              <a:rPr lang="en-US" sz="1600" i="1">
                <a:solidFill>
                  <a:schemeClr val="tx1"/>
                </a:solidFill>
                <a:latin typeface="Times New Roman" pitchFamily="18" charset="0"/>
                <a:cs typeface="Times New Roman" pitchFamily="18" charset="0"/>
              </a:rPr>
              <a:t>The Pleasure of Finding Things Out</a:t>
            </a:r>
            <a:r>
              <a:rPr lang="en-US" sz="1600">
                <a:solidFill>
                  <a:schemeClr val="tx1"/>
                </a:solidFill>
                <a:latin typeface="Times New Roman" pitchFamily="18" charset="0"/>
                <a:cs typeface="Times New Roman" pitchFamily="18" charset="0"/>
              </a:rPr>
              <a:t/>
            </a:r>
            <a:br>
              <a:rPr lang="en-US" sz="1600">
                <a:solidFill>
                  <a:schemeClr val="tx1"/>
                </a:solidFill>
                <a:latin typeface="Times New Roman" pitchFamily="18" charset="0"/>
                <a:cs typeface="Times New Roman" pitchFamily="18" charset="0"/>
              </a:rPr>
            </a:br>
            <a:r>
              <a:rPr lang="en-US" sz="1600">
                <a:solidFill>
                  <a:schemeClr val="tx1"/>
                </a:solidFill>
                <a:latin typeface="Times New Roman" pitchFamily="18" charset="0"/>
                <a:cs typeface="Times New Roman" pitchFamily="18" charset="0"/>
              </a:rPr>
              <a:t>as quoted in </a:t>
            </a:r>
            <a:r>
              <a:rPr lang="en-US" sz="1600" i="1">
                <a:solidFill>
                  <a:schemeClr val="tx1"/>
                </a:solidFill>
                <a:latin typeface="Times New Roman" pitchFamily="18" charset="0"/>
                <a:cs typeface="Times New Roman" pitchFamily="18" charset="0"/>
              </a:rPr>
              <a:t>American Scientist</a:t>
            </a:r>
            <a:r>
              <a:rPr lang="en-US" sz="1600">
                <a:solidFill>
                  <a:schemeClr val="tx1"/>
                </a:solidFill>
                <a:latin typeface="Times New Roman" pitchFamily="18" charset="0"/>
                <a:cs typeface="Times New Roman" pitchFamily="18" charset="0"/>
              </a:rPr>
              <a:t> v. 87, p. 462 (1999).</a:t>
            </a:r>
          </a:p>
        </p:txBody>
      </p:sp>
      <p:sp>
        <p:nvSpPr>
          <p:cNvPr id="29702"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29703" name="عنصر نائب للتذييل 7"/>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928688" y="260350"/>
            <a:ext cx="7572375" cy="5113338"/>
          </a:xfrm>
          <a:solidFill>
            <a:schemeClr val="accent3">
              <a:lumMod val="50000"/>
            </a:schemeClr>
          </a:solidFill>
        </p:spPr>
        <p:txBody>
          <a:bodyPr/>
          <a:lstStyle/>
          <a:p>
            <a:pPr algn="ctr" rtl="0" eaLnBrk="1" hangingPunct="1">
              <a:buFontTx/>
              <a:buNone/>
              <a:defRPr/>
            </a:pPr>
            <a:r>
              <a:rPr lang="ar-SA" sz="1800" b="1" dirty="0" smtClean="0">
                <a:latin typeface="Arial Black" pitchFamily="34" charset="0"/>
                <a:cs typeface="Monotype Koufi" pitchFamily="2" charset="-78"/>
              </a:rPr>
              <a:t>عيسى بن علي </a:t>
            </a:r>
            <a:r>
              <a:rPr lang="ar-SA" sz="1800" b="1" dirty="0" err="1" smtClean="0">
                <a:latin typeface="Arial Black" pitchFamily="34" charset="0"/>
                <a:cs typeface="Monotype Koufi" pitchFamily="2" charset="-78"/>
              </a:rPr>
              <a:t>الجوحلي</a:t>
            </a:r>
            <a:r>
              <a:rPr lang="ar-SA" sz="1800" b="1" dirty="0" smtClean="0">
                <a:latin typeface="Arial Black" pitchFamily="34" charset="0"/>
                <a:cs typeface="Monotype Koufi" pitchFamily="2" charset="-78"/>
              </a:rPr>
              <a:t> </a:t>
            </a:r>
            <a:endParaRPr lang="en-US" sz="1800" b="1" dirty="0" smtClean="0">
              <a:latin typeface="Arial Black" pitchFamily="34" charset="0"/>
              <a:cs typeface="Monotype Koufi" pitchFamily="2" charset="-78"/>
            </a:endParaRPr>
          </a:p>
          <a:p>
            <a:pPr algn="ctr" rtl="0" eaLnBrk="1" hangingPunct="1">
              <a:buFontTx/>
              <a:buNone/>
              <a:defRPr/>
            </a:pPr>
            <a:r>
              <a:rPr lang="en-US" sz="1800" b="1" dirty="0" smtClean="0">
                <a:latin typeface="Arial Black" pitchFamily="34" charset="0"/>
                <a:cs typeface="Monotype Koufi" pitchFamily="2" charset="-78"/>
              </a:rPr>
              <a:t>EISA  ALI  JOHALI  </a:t>
            </a:r>
            <a:r>
              <a:rPr lang="ar-SA" sz="1800" dirty="0" smtClean="0">
                <a:solidFill>
                  <a:schemeClr val="tx2"/>
                </a:solidFill>
                <a:latin typeface="Arial Black" pitchFamily="34" charset="0"/>
                <a:cs typeface="Monotype Koufi" pitchFamily="2" charset="-78"/>
              </a:rPr>
              <a:t/>
            </a:r>
            <a:br>
              <a:rPr lang="ar-SA" sz="1800" dirty="0" smtClean="0">
                <a:solidFill>
                  <a:schemeClr val="tx2"/>
                </a:solidFill>
                <a:latin typeface="Arial Black" pitchFamily="34" charset="0"/>
                <a:cs typeface="Monotype Koufi" pitchFamily="2" charset="-78"/>
              </a:rPr>
            </a:br>
            <a:r>
              <a:rPr lang="en-US" sz="1800" b="1" dirty="0" smtClean="0">
                <a:solidFill>
                  <a:schemeClr val="tx2"/>
                </a:solidFill>
              </a:rPr>
              <a:t>A Lecturer</a:t>
            </a:r>
            <a:r>
              <a:rPr lang="en-US" sz="1800" i="1" dirty="0" smtClean="0">
                <a:latin typeface="Snap ITC" pitchFamily="82" charset="0"/>
                <a:cs typeface="Simple Indust Shaded" pitchFamily="2" charset="-78"/>
              </a:rPr>
              <a:t> </a:t>
            </a:r>
          </a:p>
          <a:p>
            <a:pPr algn="just" rtl="0" eaLnBrk="1" hangingPunct="1">
              <a:buFont typeface="Wingdings" pitchFamily="2" charset="2"/>
              <a:buChar char="§"/>
              <a:defRPr/>
            </a:pPr>
            <a:r>
              <a:rPr lang="en-US" sz="1600" i="1" dirty="0" smtClean="0">
                <a:latin typeface="Snap ITC" pitchFamily="82" charset="0"/>
                <a:cs typeface="Simple Indust Shaded" pitchFamily="2" charset="-78"/>
              </a:rPr>
              <a:t>Bachelor AMS; CAMS, CHS; KSU 1407\1986</a:t>
            </a:r>
          </a:p>
          <a:p>
            <a:pPr algn="just" rtl="0" eaLnBrk="1" hangingPunct="1">
              <a:buFont typeface="Wingdings" pitchFamily="2" charset="2"/>
              <a:buChar char="§"/>
              <a:defRPr/>
            </a:pPr>
            <a:r>
              <a:rPr lang="en-US" sz="1600" i="1" dirty="0" smtClean="0">
                <a:latin typeface="Snap ITC" pitchFamily="82" charset="0"/>
                <a:cs typeface="Simple Indust Shaded" pitchFamily="2" charset="-78"/>
              </a:rPr>
              <a:t>Short Fellowship Planning Health Professions Education ,UIC,USA 1991</a:t>
            </a:r>
          </a:p>
          <a:p>
            <a:pPr algn="just" rtl="0" eaLnBrk="1" hangingPunct="1">
              <a:buFont typeface="Wingdings" pitchFamily="2" charset="2"/>
              <a:buChar char="§"/>
              <a:defRPr/>
            </a:pPr>
            <a:r>
              <a:rPr lang="en-US" sz="1600" i="1" dirty="0" smtClean="0">
                <a:latin typeface="Snap ITC" pitchFamily="82" charset="0"/>
                <a:cs typeface="Simple Indust Shaded" pitchFamily="2" charset="-78"/>
              </a:rPr>
              <a:t>MA (Ed.) Philosophies and Sciences of Teaching ,Learning and Curriculum in UK &amp; SA Nursing , University of Southampton, UK 1995 </a:t>
            </a:r>
          </a:p>
          <a:p>
            <a:pPr algn="just" rtl="0" eaLnBrk="1" hangingPunct="1">
              <a:buFont typeface="Wingdings" pitchFamily="2" charset="2"/>
              <a:buChar char="§"/>
              <a:defRPr/>
            </a:pPr>
            <a:r>
              <a:rPr lang="en-US" sz="1600" i="1" dirty="0" smtClean="0">
                <a:latin typeface="Snap ITC" pitchFamily="82" charset="0"/>
                <a:cs typeface="Simple Indust Shaded" pitchFamily="2" charset="-78"/>
              </a:rPr>
              <a:t>PhD Health Sciences By Accrediting Prior Experiences, Hill University Sept. 2012</a:t>
            </a:r>
          </a:p>
          <a:p>
            <a:pPr algn="ctr" rtl="0" eaLnBrk="1" hangingPunct="1">
              <a:buFontTx/>
              <a:buNone/>
              <a:defRPr/>
            </a:pPr>
            <a:r>
              <a:rPr lang="en-US" sz="1600" i="1" dirty="0" smtClean="0">
                <a:latin typeface="Times New Roman" pitchFamily="18" charset="0"/>
                <a:cs typeface="Simple Indust Shaded" pitchFamily="2" charset="-78"/>
              </a:rPr>
              <a:t>&amp;</a:t>
            </a:r>
          </a:p>
          <a:p>
            <a:pPr algn="ctr" rtl="0" eaLnBrk="1" hangingPunct="1">
              <a:buFontTx/>
              <a:buNone/>
              <a:defRPr/>
            </a:pPr>
            <a:r>
              <a:rPr lang="en-US" sz="1800" i="1" dirty="0" smtClean="0">
                <a:latin typeface="Times New Roman" pitchFamily="18" charset="0"/>
                <a:cs typeface="Simple Indust Shaded" pitchFamily="2" charset="-78"/>
              </a:rPr>
              <a:t>Author of two published books, the 3</a:t>
            </a:r>
            <a:r>
              <a:rPr lang="en-US" sz="1800" i="1" baseline="30000" dirty="0" smtClean="0">
                <a:latin typeface="Times New Roman" pitchFamily="18" charset="0"/>
                <a:cs typeface="Simple Indust Shaded" pitchFamily="2" charset="-78"/>
              </a:rPr>
              <a:t>rd</a:t>
            </a:r>
            <a:r>
              <a:rPr lang="en-US" sz="1800" i="1" dirty="0" smtClean="0">
                <a:latin typeface="Times New Roman" pitchFamily="18" charset="0"/>
                <a:cs typeface="Simple Indust Shaded" pitchFamily="2" charset="-78"/>
              </a:rPr>
              <a:t> under publishing, plus 3 projected</a:t>
            </a:r>
          </a:p>
          <a:p>
            <a:pPr algn="ctr" rtl="0" eaLnBrk="1" hangingPunct="1">
              <a:buFontTx/>
              <a:buNone/>
              <a:defRPr/>
            </a:pPr>
            <a:r>
              <a:rPr lang="en-US" sz="1800" b="1" dirty="0" smtClean="0">
                <a:latin typeface="Arial Black" pitchFamily="34" charset="0"/>
                <a:cs typeface="Monotype Koufi" pitchFamily="2" charset="-78"/>
              </a:rPr>
              <a:t>-----</a:t>
            </a:r>
          </a:p>
          <a:p>
            <a:pPr algn="ctr" rtl="0" eaLnBrk="1" hangingPunct="1">
              <a:lnSpc>
                <a:spcPct val="80000"/>
              </a:lnSpc>
              <a:buFontTx/>
              <a:buNone/>
              <a:defRPr/>
            </a:pPr>
            <a:r>
              <a:rPr lang="en-US" sz="1600" b="1" dirty="0" smtClean="0">
                <a:hlinkClick r:id="rId2"/>
              </a:rPr>
              <a:t>http://faculty.ksu.edu.sa/JOHALI/default.aspx \</a:t>
            </a:r>
            <a:r>
              <a:rPr lang="en-US" sz="1600" b="1" dirty="0" smtClean="0"/>
              <a:t> </a:t>
            </a:r>
            <a:r>
              <a:rPr lang="en-US" sz="1600" b="1" dirty="0" smtClean="0">
                <a:hlinkClick r:id="rId3"/>
              </a:rPr>
              <a:t>Johali59@hotmail.com</a:t>
            </a:r>
            <a:r>
              <a:rPr lang="en-US" sz="1600" b="1" dirty="0" smtClean="0"/>
              <a:t> WL Messengers RHSSO 2014</a:t>
            </a:r>
          </a:p>
          <a:p>
            <a:pPr algn="ctr" rtl="0" eaLnBrk="1" hangingPunct="1">
              <a:lnSpc>
                <a:spcPct val="80000"/>
              </a:lnSpc>
              <a:buFontTx/>
              <a:buNone/>
              <a:defRPr/>
            </a:pPr>
            <a:r>
              <a:rPr lang="en-US" sz="1400" b="1" dirty="0" smtClean="0">
                <a:hlinkClick r:id="rId4" tooltip="View public profile"/>
              </a:rPr>
              <a:t>http://sa.linkedin.com/pub/eisa-johali/31/3a6/896 \</a:t>
            </a:r>
            <a:r>
              <a:rPr lang="en-US" sz="1400" b="1" dirty="0" smtClean="0"/>
              <a:t> </a:t>
            </a:r>
            <a:r>
              <a:rPr lang="en-US" sz="1400" b="1" dirty="0" smtClean="0">
                <a:hlinkClick r:id="rId5"/>
              </a:rPr>
              <a:t>https://twitter.com/TheNature2011</a:t>
            </a:r>
            <a:r>
              <a:rPr lang="en-US" sz="1400" b="1" dirty="0" smtClean="0"/>
              <a:t> Dr. </a:t>
            </a:r>
            <a:r>
              <a:rPr lang="en-US" sz="1400" b="1" dirty="0" err="1" smtClean="0"/>
              <a:t>Eisa</a:t>
            </a:r>
            <a:r>
              <a:rPr lang="en-US" sz="1400" b="1" dirty="0" smtClean="0"/>
              <a:t> </a:t>
            </a:r>
            <a:r>
              <a:rPr lang="en-US" sz="1400" b="1" dirty="0" err="1" smtClean="0"/>
              <a:t>Johali</a:t>
            </a:r>
            <a:endParaRPr lang="en-US" sz="1400" b="1" dirty="0" smtClean="0">
              <a:solidFill>
                <a:schemeClr val="tx2"/>
              </a:solidFill>
            </a:endParaRPr>
          </a:p>
          <a:p>
            <a:pPr algn="ctr" rtl="0" eaLnBrk="1" hangingPunct="1">
              <a:lnSpc>
                <a:spcPct val="80000"/>
              </a:lnSpc>
              <a:buFontTx/>
              <a:buNone/>
              <a:defRPr/>
            </a:pPr>
            <a:endParaRPr lang="en-US" sz="1800" dirty="0" smtClean="0"/>
          </a:p>
          <a:p>
            <a:pPr algn="ctr" rtl="0" eaLnBrk="1" hangingPunct="1">
              <a:buFontTx/>
              <a:buNone/>
              <a:defRPr/>
            </a:pPr>
            <a:endParaRPr lang="en-US" sz="1800" b="1" dirty="0" smtClean="0">
              <a:solidFill>
                <a:schemeClr val="tx2"/>
              </a:solidFill>
              <a:latin typeface="Arial Black" pitchFamily="34" charset="0"/>
              <a:cs typeface="Monotype Koufi" pitchFamily="2" charset="-78"/>
            </a:endParaRPr>
          </a:p>
          <a:p>
            <a:pPr algn="ctr" rtl="0" eaLnBrk="1" hangingPunct="1">
              <a:buFontTx/>
              <a:buNone/>
              <a:defRPr/>
            </a:pPr>
            <a:endParaRPr lang="en-US" sz="1800" b="1" dirty="0" smtClean="0">
              <a:solidFill>
                <a:schemeClr val="tx2"/>
              </a:solidFill>
              <a:latin typeface="Arial Black" pitchFamily="34" charset="0"/>
              <a:cs typeface="Monotype Koufi" pitchFamily="2" charset="-78"/>
            </a:endParaRPr>
          </a:p>
        </p:txBody>
      </p:sp>
      <p:sp>
        <p:nvSpPr>
          <p:cNvPr id="14339" name="عنصر نائب لرقم الشريحة 4"/>
          <p:cNvSpPr>
            <a:spLocks noGrp="1"/>
          </p:cNvSpPr>
          <p:nvPr>
            <p:ph type="sldNum" sz="quarter" idx="12"/>
          </p:nvPr>
        </p:nvSpPr>
        <p:spPr>
          <a:noFill/>
        </p:spPr>
        <p:txBody>
          <a:bodyPr/>
          <a:lstStyle/>
          <a:p>
            <a:fld id="{2A916C41-03F1-445D-A59C-02A4276833C7}" type="slidenum">
              <a:rPr lang="ar-SA" smtClean="0"/>
              <a:pPr/>
              <a:t>2</a:t>
            </a:fld>
            <a:endParaRPr lang="en-US" smtClean="0"/>
          </a:p>
        </p:txBody>
      </p:sp>
      <p:sp>
        <p:nvSpPr>
          <p:cNvPr id="14340"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14341"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8550" y="96838"/>
            <a:ext cx="6786563" cy="739775"/>
          </a:xfrm>
        </p:spPr>
        <p:txBody>
          <a:bodyPr>
            <a:noAutofit/>
          </a:bodyPr>
          <a:lstStyle/>
          <a:p>
            <a:pPr eaLnBrk="1" hangingPunct="1">
              <a:defRPr/>
            </a:pPr>
            <a:r>
              <a:rPr lang="en-US" sz="2400" smtClean="0">
                <a:solidFill>
                  <a:schemeClr val="tx1"/>
                </a:solidFill>
                <a:latin typeface="Arial Black" pitchFamily="34" charset="0"/>
              </a:rPr>
              <a:t>Probing  Terms ?  </a:t>
            </a:r>
            <a:br>
              <a:rPr lang="en-US" sz="2400" smtClean="0">
                <a:solidFill>
                  <a:schemeClr val="tx1"/>
                </a:solidFill>
                <a:latin typeface="Arial Black" pitchFamily="34" charset="0"/>
              </a:rPr>
            </a:br>
            <a:r>
              <a:rPr lang="en-US" sz="1800" i="1" smtClean="0">
                <a:solidFill>
                  <a:schemeClr val="tx1"/>
                </a:solidFill>
                <a:latin typeface="Arial Black" pitchFamily="34" charset="0"/>
              </a:rPr>
              <a:t>Huge Meanings ; Synonyms</a:t>
            </a:r>
            <a:endParaRPr lang="ar-SA" sz="1800" i="1" smtClean="0">
              <a:solidFill>
                <a:schemeClr val="tx1"/>
              </a:solidFill>
              <a:latin typeface="Arial Black" pitchFamily="34" charset="0"/>
            </a:endParaRPr>
          </a:p>
        </p:txBody>
      </p:sp>
      <p:sp>
        <p:nvSpPr>
          <p:cNvPr id="16389" name="Content Placeholder 6"/>
          <p:cNvSpPr>
            <a:spLocks noGrp="1"/>
          </p:cNvSpPr>
          <p:nvPr>
            <p:ph sz="half" idx="2"/>
          </p:nvPr>
        </p:nvSpPr>
        <p:spPr>
          <a:xfrm>
            <a:off x="468313" y="1052513"/>
            <a:ext cx="8280400" cy="5040312"/>
          </a:xfrm>
          <a:gradFill>
            <a:gsLst>
              <a:gs pos="17999">
                <a:srgbClr val="FEE7F2"/>
              </a:gs>
              <a:gs pos="36000">
                <a:srgbClr val="FAC77D"/>
              </a:gs>
              <a:gs pos="61000">
                <a:srgbClr val="FBA97D"/>
              </a:gs>
              <a:gs pos="82001">
                <a:srgbClr val="FBD49C"/>
              </a:gs>
              <a:gs pos="100000">
                <a:srgbClr val="FEE7F2"/>
              </a:gs>
            </a:gsLst>
            <a:lin ang="5400000" scaled="0"/>
          </a:gradFill>
        </p:spPr>
        <p:style>
          <a:lnRef idx="2">
            <a:schemeClr val="accent3"/>
          </a:lnRef>
          <a:fillRef idx="1">
            <a:schemeClr val="lt1"/>
          </a:fillRef>
          <a:effectRef idx="0">
            <a:schemeClr val="accent3"/>
          </a:effectRef>
          <a:fontRef idx="minor">
            <a:schemeClr val="dk1"/>
          </a:fontRef>
        </p:style>
        <p:txBody>
          <a:bodyPr/>
          <a:lstStyle/>
          <a:p>
            <a:pPr algn="l" rtl="0" eaLnBrk="1" hangingPunct="1">
              <a:defRPr/>
            </a:pPr>
            <a:r>
              <a:rPr lang="en-US" sz="2000" b="1" i="1" smtClean="0">
                <a:solidFill>
                  <a:srgbClr val="0000C0"/>
                </a:solidFill>
                <a:latin typeface="Times New Roman" pitchFamily="18" charset="0"/>
                <a:cs typeface="Arial" pitchFamily="34" charset="0"/>
              </a:rPr>
              <a:t>Health Science is : </a:t>
            </a:r>
          </a:p>
          <a:p>
            <a:pPr algn="just" rtl="0" eaLnBrk="1" hangingPunct="1">
              <a:buFontTx/>
              <a:buNone/>
              <a:defRPr/>
            </a:pPr>
            <a:r>
              <a:rPr lang="en-US" sz="2000" b="1" i="1" smtClean="0">
                <a:solidFill>
                  <a:srgbClr val="0000C0"/>
                </a:solidFill>
                <a:cs typeface="Arial" pitchFamily="34" charset="0"/>
              </a:rPr>
              <a:t>The study and research of health related issues like food, nutrition, radiology…. how to prevent or cure diseases, and similar health related things</a:t>
            </a:r>
            <a:r>
              <a:rPr lang="en-US" sz="2000" i="1" smtClean="0">
                <a:solidFill>
                  <a:srgbClr val="0000C0"/>
                </a:solidFill>
                <a:cs typeface="Arial" pitchFamily="34" charset="0"/>
              </a:rPr>
              <a:t>. </a:t>
            </a:r>
            <a:endParaRPr lang="en-US" sz="2000" smtClean="0">
              <a:solidFill>
                <a:srgbClr val="0000C0"/>
              </a:solidFill>
              <a:cs typeface="Arial" pitchFamily="34" charset="0"/>
            </a:endParaRPr>
          </a:p>
          <a:p>
            <a:pPr rtl="0" eaLnBrk="1" hangingPunct="1">
              <a:buFontTx/>
              <a:buNone/>
              <a:defRPr/>
            </a:pPr>
            <a:r>
              <a:rPr lang="en-US" sz="2000" u="sng" smtClean="0">
                <a:solidFill>
                  <a:srgbClr val="0000C0"/>
                </a:solidFill>
                <a:cs typeface="Arial" pitchFamily="34" charset="0"/>
                <a:hlinkClick r:id="rId2"/>
              </a:rPr>
              <a:t>http://www.healthsciences.purdue.edu</a:t>
            </a:r>
            <a:endParaRPr lang="en-US" sz="2000" smtClean="0">
              <a:solidFill>
                <a:srgbClr val="0000C0"/>
              </a:solidFill>
              <a:cs typeface="Arial" pitchFamily="34" charset="0"/>
            </a:endParaRPr>
          </a:p>
          <a:p>
            <a:pPr algn="l" rtl="0" eaLnBrk="1" hangingPunct="1">
              <a:buFontTx/>
              <a:buNone/>
              <a:defRPr/>
            </a:pPr>
            <a:endParaRPr lang="en-US" sz="2000" i="1" smtClean="0">
              <a:solidFill>
                <a:srgbClr val="0000C0"/>
              </a:solidFill>
              <a:cs typeface="Arial" pitchFamily="34" charset="0"/>
            </a:endParaRPr>
          </a:p>
          <a:p>
            <a:pPr algn="l" rtl="0" eaLnBrk="1" hangingPunct="1">
              <a:buFontTx/>
              <a:buNone/>
              <a:defRPr/>
            </a:pPr>
            <a:endParaRPr lang="en-US" sz="2000" i="1" smtClean="0">
              <a:solidFill>
                <a:srgbClr val="0000C0"/>
              </a:solidFill>
              <a:cs typeface="Arial" pitchFamily="34" charset="0"/>
            </a:endParaRPr>
          </a:p>
          <a:p>
            <a:pPr algn="l" rtl="0" eaLnBrk="1" hangingPunct="1">
              <a:buFontTx/>
              <a:buNone/>
              <a:defRPr/>
            </a:pPr>
            <a:endParaRPr lang="en-US" sz="2000" i="1" smtClean="0">
              <a:solidFill>
                <a:srgbClr val="0000C0"/>
              </a:solidFill>
              <a:cs typeface="Arial" pitchFamily="34" charset="0"/>
            </a:endParaRPr>
          </a:p>
          <a:p>
            <a:pPr algn="l" rtl="0" eaLnBrk="1" hangingPunct="1">
              <a:buFontTx/>
              <a:buNone/>
              <a:defRPr/>
            </a:pPr>
            <a:r>
              <a:rPr lang="en-US" sz="2000" i="1" smtClean="0">
                <a:solidFill>
                  <a:srgbClr val="0000C0"/>
                </a:solidFill>
                <a:cs typeface="Arial" pitchFamily="34" charset="0"/>
              </a:rPr>
              <a:t>You will never prevent, treat and cure without "</a:t>
            </a:r>
            <a:r>
              <a:rPr lang="en-US" sz="2000" b="1" i="1" smtClean="0">
                <a:solidFill>
                  <a:srgbClr val="0000C0"/>
                </a:solidFill>
                <a:cs typeface="Arial" pitchFamily="34" charset="0"/>
              </a:rPr>
              <a:t>Diagnose</a:t>
            </a:r>
            <a:r>
              <a:rPr lang="en-US" sz="2000" i="1" smtClean="0">
                <a:solidFill>
                  <a:srgbClr val="0000C0"/>
                </a:solidFill>
                <a:cs typeface="Arial" pitchFamily="34" charset="0"/>
              </a:rPr>
              <a:t>".</a:t>
            </a:r>
            <a:endParaRPr lang="en-US" sz="2000" i="1" smtClean="0">
              <a:solidFill>
                <a:srgbClr val="0000C0"/>
              </a:solidFill>
              <a:latin typeface="Times New Roman" pitchFamily="18" charset="0"/>
              <a:cs typeface="Arial" pitchFamily="34" charset="0"/>
            </a:endParaRPr>
          </a:p>
          <a:p>
            <a:pPr algn="l" rtl="0" eaLnBrk="1" hangingPunct="1">
              <a:defRPr/>
            </a:pPr>
            <a:r>
              <a:rPr lang="en-US" sz="2000" b="1" i="1" smtClean="0">
                <a:solidFill>
                  <a:srgbClr val="0000C0"/>
                </a:solidFill>
                <a:cs typeface="Arial" pitchFamily="34" charset="0"/>
              </a:rPr>
              <a:t>Ra·di·ol·o·gy</a:t>
            </a:r>
            <a:r>
              <a:rPr lang="en-US" sz="2000" b="1" smtClean="0">
                <a:solidFill>
                  <a:srgbClr val="0000C0"/>
                </a:solidFill>
                <a:cs typeface="Arial" pitchFamily="34" charset="0"/>
              </a:rPr>
              <a:t>/ˌrādēˈäləjē/  (Do You Know think?!) </a:t>
            </a:r>
          </a:p>
          <a:p>
            <a:pPr algn="l" rtl="0" eaLnBrk="1" hangingPunct="1">
              <a:buFontTx/>
              <a:buNone/>
              <a:defRPr/>
            </a:pPr>
            <a:r>
              <a:rPr lang="en-US" sz="2000" smtClean="0">
                <a:solidFill>
                  <a:srgbClr val="0000C0"/>
                </a:solidFill>
                <a:cs typeface="Arial" pitchFamily="34" charset="0"/>
              </a:rPr>
              <a:t>	</a:t>
            </a:r>
            <a:r>
              <a:rPr lang="en-US" sz="2000" i="1" smtClean="0">
                <a:solidFill>
                  <a:srgbClr val="0000C0"/>
                </a:solidFill>
                <a:cs typeface="Arial" pitchFamily="34" charset="0"/>
              </a:rPr>
              <a:t>The science of X-rays and other high-energy radiation, esp. the use of such radiation for the diagnosis and treatment of disease.</a:t>
            </a:r>
          </a:p>
          <a:p>
            <a:pPr algn="l" rtl="0" eaLnBrk="1" hangingPunct="1">
              <a:defRPr/>
            </a:pPr>
            <a:r>
              <a:rPr lang="en-US" sz="2000" b="1" smtClean="0">
                <a:solidFill>
                  <a:srgbClr val="0000C0"/>
                </a:solidFill>
                <a:cs typeface="Arial" pitchFamily="34" charset="0"/>
              </a:rPr>
              <a:t>Radiologic science </a:t>
            </a:r>
            <a:r>
              <a:rPr lang="en-US" sz="2000" smtClean="0">
                <a:solidFill>
                  <a:srgbClr val="0000C0"/>
                </a:solidFill>
                <a:cs typeface="Arial" pitchFamily="34" charset="0"/>
              </a:rPr>
              <a:t>involves the use and maintenance of radiologic equipment. As a radiologic science professional.. </a:t>
            </a:r>
            <a:r>
              <a:rPr lang="en-US" sz="2000" baseline="30000" smtClean="0">
                <a:solidFill>
                  <a:srgbClr val="0000C0"/>
                </a:solidFill>
                <a:cs typeface="Arial" pitchFamily="34" charset="0"/>
              </a:rPr>
              <a:t>(</a:t>
            </a:r>
            <a:r>
              <a:rPr lang="en-US" sz="2000" u="sng" baseline="30000" smtClean="0">
                <a:solidFill>
                  <a:srgbClr val="0000C0"/>
                </a:solidFill>
                <a:cs typeface="Arial" pitchFamily="34" charset="0"/>
                <a:hlinkClick r:id="rId3"/>
              </a:rPr>
              <a:t>http://degreedirectory.org/articles/What_is_Radiologic_Science.html</a:t>
            </a:r>
            <a:r>
              <a:rPr lang="en-US" sz="2000" baseline="30000" smtClean="0">
                <a:solidFill>
                  <a:srgbClr val="0000C0"/>
                </a:solidFill>
                <a:cs typeface="Arial" pitchFamily="34" charset="0"/>
              </a:rPr>
              <a:t> )</a:t>
            </a:r>
            <a:endParaRPr lang="en-US" sz="2000" i="1" baseline="30000" smtClean="0">
              <a:solidFill>
                <a:srgbClr val="0000C0"/>
              </a:solidFill>
              <a:latin typeface="Times New Roman" pitchFamily="18" charset="0"/>
              <a:cs typeface="Arial" pitchFamily="34" charset="0"/>
            </a:endParaRPr>
          </a:p>
          <a:p>
            <a:pPr algn="l" rtl="0" eaLnBrk="1" hangingPunct="1">
              <a:buFontTx/>
              <a:buNone/>
              <a:defRPr/>
            </a:pPr>
            <a:r>
              <a:rPr lang="en-US" sz="2000" i="1" smtClean="0">
                <a:solidFill>
                  <a:srgbClr val="0000C0"/>
                </a:solidFill>
                <a:latin typeface="Times New Roman" pitchFamily="18" charset="0"/>
                <a:cs typeface="Arial" pitchFamily="34" charset="0"/>
              </a:rPr>
              <a:t>  </a:t>
            </a:r>
            <a:endParaRPr lang="ar-SA" sz="2000" i="1" smtClean="0">
              <a:solidFill>
                <a:srgbClr val="0000C0"/>
              </a:solidFill>
              <a:latin typeface="Times New Roman" pitchFamily="18" charset="0"/>
              <a:cs typeface="Arial" pitchFamily="34" charset="0"/>
            </a:endParaRPr>
          </a:p>
        </p:txBody>
      </p:sp>
      <p:sp>
        <p:nvSpPr>
          <p:cNvPr id="30724" name="Slide Number Placeholder 4"/>
          <p:cNvSpPr>
            <a:spLocks noGrp="1"/>
          </p:cNvSpPr>
          <p:nvPr>
            <p:ph type="sldNum" sz="quarter" idx="12"/>
          </p:nvPr>
        </p:nvSpPr>
        <p:spPr>
          <a:noFill/>
        </p:spPr>
        <p:txBody>
          <a:bodyPr/>
          <a:lstStyle/>
          <a:p>
            <a:fld id="{DBB30CFA-5D75-4F2A-BB2A-C28132E2E8C9}" type="slidenum">
              <a:rPr lang="ar-SA" smtClean="0"/>
              <a:pPr/>
              <a:t>20</a:t>
            </a:fld>
            <a:endParaRPr lang="en-US" smtClean="0"/>
          </a:p>
        </p:txBody>
      </p:sp>
      <p:sp>
        <p:nvSpPr>
          <p:cNvPr id="30725"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30726" name="عنصر نائب للتذييل 6"/>
          <p:cNvSpPr>
            <a:spLocks noGrp="1"/>
          </p:cNvSpPr>
          <p:nvPr>
            <p:ph type="ftr" sz="quarter" idx="11"/>
          </p:nvPr>
        </p:nvSpPr>
        <p:spPr>
          <a:noFill/>
        </p:spPr>
        <p:txBody>
          <a:bodyPr/>
          <a:lstStyle/>
          <a:p>
            <a:r>
              <a:rPr lang="en-US" smtClean="0"/>
              <a:t>RADHSSO 2014</a:t>
            </a:r>
          </a:p>
        </p:txBody>
      </p:sp>
      <p:pic>
        <p:nvPicPr>
          <p:cNvPr id="30727" name="Picture 2" descr="C:\Users\user-26-4-12\Documents\New Academic Year 2013\CAMS 2013 TEACHI(NG\CAMS\HE\RAD HEALTH SCIENCES AND SERVICES ORGANIZATION  CHS242\Explore Health Sciences 2.bmp"/>
          <p:cNvPicPr>
            <a:picLocks noGrp="1" noChangeAspect="1" noChangeArrowheads="1"/>
          </p:cNvPicPr>
          <p:nvPr>
            <p:ph sz="half" idx="2"/>
          </p:nvPr>
        </p:nvPicPr>
        <p:blipFill>
          <a:blip r:embed="rId4"/>
          <a:srcRect/>
          <a:stretch>
            <a:fillRect/>
          </a:stretch>
        </p:blipFill>
        <p:spPr>
          <a:xfrm>
            <a:off x="1042988" y="2708275"/>
            <a:ext cx="2592387" cy="720725"/>
          </a:xfrm>
        </p:spPr>
      </p:pic>
    </p:spTree>
  </p:cSld>
  <p:clrMapOvr>
    <a:masterClrMapping/>
  </p:clrMapOvr>
  <p:transition>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عنصر نائب للتذييل 6"/>
          <p:cNvSpPr>
            <a:spLocks noGrp="1"/>
          </p:cNvSpPr>
          <p:nvPr>
            <p:ph type="ftr" sz="quarter" idx="11"/>
          </p:nvPr>
        </p:nvSpPr>
        <p:spPr>
          <a:noFill/>
        </p:spPr>
        <p:txBody>
          <a:bodyPr/>
          <a:lstStyle/>
          <a:p>
            <a:r>
              <a:rPr lang="en-US" smtClean="0"/>
              <a:t>RADHSSO 2014</a:t>
            </a:r>
          </a:p>
        </p:txBody>
      </p:sp>
      <p:sp>
        <p:nvSpPr>
          <p:cNvPr id="31747" name="عنصر نائب لرقم الشريحة 7"/>
          <p:cNvSpPr>
            <a:spLocks noGrp="1"/>
          </p:cNvSpPr>
          <p:nvPr>
            <p:ph type="sldNum" sz="quarter" idx="12"/>
          </p:nvPr>
        </p:nvSpPr>
        <p:spPr>
          <a:noFill/>
        </p:spPr>
        <p:txBody>
          <a:bodyPr/>
          <a:lstStyle/>
          <a:p>
            <a:fld id="{A4766668-5104-4A64-AD45-0FE6F0DD8194}" type="slidenum">
              <a:rPr lang="ar-SA" smtClean="0"/>
              <a:pPr/>
              <a:t>21</a:t>
            </a:fld>
            <a:endParaRPr lang="en-US" smtClean="0"/>
          </a:p>
        </p:txBody>
      </p:sp>
      <p:sp>
        <p:nvSpPr>
          <p:cNvPr id="31748" name="عنصر نائب للتاريخ 9"/>
          <p:cNvSpPr>
            <a:spLocks noGrp="1"/>
          </p:cNvSpPr>
          <p:nvPr>
            <p:ph type="dt" sz="quarter" idx="10"/>
          </p:nvPr>
        </p:nvSpPr>
        <p:spPr>
          <a:noFill/>
        </p:spPr>
        <p:txBody>
          <a:bodyPr/>
          <a:lstStyle/>
          <a:p>
            <a:r>
              <a:rPr lang="ar-SA" smtClean="0"/>
              <a:t>E Johali</a:t>
            </a:r>
            <a:endParaRPr lang="en-US" smtClean="0"/>
          </a:p>
        </p:txBody>
      </p:sp>
      <p:sp>
        <p:nvSpPr>
          <p:cNvPr id="31749" name="مستطيل 8"/>
          <p:cNvSpPr>
            <a:spLocks noChangeArrowheads="1"/>
          </p:cNvSpPr>
          <p:nvPr/>
        </p:nvSpPr>
        <p:spPr bwMode="auto">
          <a:xfrm>
            <a:off x="2339975" y="2997200"/>
            <a:ext cx="4500563" cy="1754188"/>
          </a:xfrm>
          <a:prstGeom prst="rect">
            <a:avLst/>
          </a:prstGeom>
          <a:noFill/>
          <a:ln w="9525">
            <a:noFill/>
            <a:miter lim="800000"/>
            <a:headEnd/>
            <a:tailEnd/>
          </a:ln>
        </p:spPr>
        <p:txBody>
          <a:bodyPr>
            <a:spAutoFit/>
          </a:bodyPr>
          <a:lstStyle/>
          <a:p>
            <a:pPr algn="l" rtl="0"/>
            <a:endParaRPr lang="ar-SA">
              <a:latin typeface="Arial Black" pitchFamily="34" charset="0"/>
            </a:endParaRPr>
          </a:p>
          <a:p>
            <a:pPr algn="l" rtl="0"/>
            <a:r>
              <a:rPr lang="en-US">
                <a:latin typeface="Arial Black" pitchFamily="34" charset="0"/>
              </a:rPr>
              <a:t>What Does Health Mean To You ?!!</a:t>
            </a:r>
          </a:p>
          <a:p>
            <a:pPr algn="l" rtl="0"/>
            <a:endParaRPr lang="en-US">
              <a:latin typeface="Arial Black" pitchFamily="34" charset="0"/>
            </a:endParaRPr>
          </a:p>
          <a:p>
            <a:pPr algn="l" rtl="0"/>
            <a:endParaRPr lang="en-US">
              <a:latin typeface="Arial Black" pitchFamily="34" charset="0"/>
            </a:endParaRPr>
          </a:p>
          <a:p>
            <a:pPr algn="l" rtl="0"/>
            <a:endParaRPr lang="en-US">
              <a:latin typeface="Arial Black" pitchFamily="34" charset="0"/>
            </a:endParaRPr>
          </a:p>
          <a:p>
            <a:pPr algn="l" rtl="0"/>
            <a:endParaRPr lang="en-US">
              <a:latin typeface="Arial Black" pitchFamily="34" charset="0"/>
            </a:endParaRPr>
          </a:p>
        </p:txBody>
      </p:sp>
      <p:sp>
        <p:nvSpPr>
          <p:cNvPr id="31750" name="مستطيل 5"/>
          <p:cNvSpPr>
            <a:spLocks noChangeArrowheads="1"/>
          </p:cNvSpPr>
          <p:nvPr/>
        </p:nvSpPr>
        <p:spPr bwMode="auto">
          <a:xfrm>
            <a:off x="2339975" y="260350"/>
            <a:ext cx="4572000" cy="400050"/>
          </a:xfrm>
          <a:prstGeom prst="rect">
            <a:avLst/>
          </a:prstGeom>
          <a:noFill/>
          <a:ln w="9525">
            <a:noFill/>
            <a:miter lim="800000"/>
            <a:headEnd/>
            <a:tailEnd/>
          </a:ln>
        </p:spPr>
        <p:txBody>
          <a:bodyPr>
            <a:spAutoFit/>
          </a:bodyPr>
          <a:lstStyle/>
          <a:p>
            <a:pPr algn="ctr"/>
            <a:r>
              <a:rPr lang="en-US" sz="2000">
                <a:latin typeface="Arial Black" pitchFamily="34" charset="0"/>
              </a:rPr>
              <a:t>MEANINGS OF HEALTH!</a:t>
            </a:r>
            <a:endParaRPr lang="ar-SA" sz="2000"/>
          </a:p>
        </p:txBody>
      </p:sp>
      <p:sp>
        <p:nvSpPr>
          <p:cNvPr id="31751" name="مستطيل 10"/>
          <p:cNvSpPr>
            <a:spLocks noChangeArrowheads="1"/>
          </p:cNvSpPr>
          <p:nvPr/>
        </p:nvSpPr>
        <p:spPr bwMode="auto">
          <a:xfrm>
            <a:off x="2484438" y="5732463"/>
            <a:ext cx="4378325" cy="369887"/>
          </a:xfrm>
          <a:prstGeom prst="rect">
            <a:avLst/>
          </a:prstGeom>
          <a:noFill/>
          <a:ln w="9525">
            <a:noFill/>
            <a:miter lim="800000"/>
            <a:headEnd/>
            <a:tailEnd/>
          </a:ln>
        </p:spPr>
        <p:txBody>
          <a:bodyPr wrap="none">
            <a:spAutoFit/>
          </a:bodyPr>
          <a:lstStyle/>
          <a:p>
            <a:pPr algn="l" rtl="0"/>
            <a:r>
              <a:rPr lang="en-US">
                <a:latin typeface="Arial Black" pitchFamily="34" charset="0"/>
              </a:rPr>
              <a:t>Look for LinkedIn ………………….   </a:t>
            </a:r>
            <a:endParaRPr lang="ar-SA">
              <a:latin typeface="Arial Black" pitchFamily="34" charset="0"/>
            </a:endParaRPr>
          </a:p>
        </p:txBody>
      </p:sp>
    </p:spTree>
  </p:cSld>
  <p:clrMapOvr>
    <a:masterClrMapping/>
  </p:clrMapOvr>
  <p:transition>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32771" name="عنصر نائب للتذييل 4"/>
          <p:cNvSpPr>
            <a:spLocks noGrp="1"/>
          </p:cNvSpPr>
          <p:nvPr>
            <p:ph type="ftr" sz="quarter" idx="11"/>
          </p:nvPr>
        </p:nvSpPr>
        <p:spPr>
          <a:noFill/>
        </p:spPr>
        <p:txBody>
          <a:bodyPr/>
          <a:lstStyle/>
          <a:p>
            <a:r>
              <a:rPr lang="en-US" smtClean="0"/>
              <a:t>RADHSSO 2014</a:t>
            </a:r>
          </a:p>
        </p:txBody>
      </p:sp>
      <p:sp>
        <p:nvSpPr>
          <p:cNvPr id="32772" name="عنصر نائب لرقم الشريحة 5"/>
          <p:cNvSpPr>
            <a:spLocks noGrp="1"/>
          </p:cNvSpPr>
          <p:nvPr>
            <p:ph type="sldNum" sz="quarter" idx="12"/>
          </p:nvPr>
        </p:nvSpPr>
        <p:spPr>
          <a:noFill/>
        </p:spPr>
        <p:txBody>
          <a:bodyPr/>
          <a:lstStyle/>
          <a:p>
            <a:fld id="{1FEC005B-4865-4980-8B7D-AB0F911DBE3B}" type="slidenum">
              <a:rPr lang="ar-SA" smtClean="0"/>
              <a:pPr/>
              <a:t>22</a:t>
            </a:fld>
            <a:endParaRPr lang="en-US" smtClean="0"/>
          </a:p>
        </p:txBody>
      </p:sp>
      <p:pic>
        <p:nvPicPr>
          <p:cNvPr id="32773" name="Picture 2"/>
          <p:cNvPicPr>
            <a:picLocks noChangeAspect="1" noChangeArrowheads="1"/>
          </p:cNvPicPr>
          <p:nvPr/>
        </p:nvPicPr>
        <p:blipFill>
          <a:blip r:embed="rId3"/>
          <a:srcRect/>
          <a:stretch>
            <a:fillRect/>
          </a:stretch>
        </p:blipFill>
        <p:spPr bwMode="auto">
          <a:xfrm>
            <a:off x="503238" y="692150"/>
            <a:ext cx="3997325" cy="2536825"/>
          </a:xfrm>
          <a:prstGeom prst="rect">
            <a:avLst/>
          </a:prstGeom>
          <a:noFill/>
          <a:ln w="9525">
            <a:noFill/>
            <a:miter lim="800000"/>
            <a:headEnd/>
            <a:tailEnd/>
          </a:ln>
        </p:spPr>
      </p:pic>
      <p:pic>
        <p:nvPicPr>
          <p:cNvPr id="32774" name="Picture 3"/>
          <p:cNvPicPr>
            <a:picLocks noChangeAspect="1" noChangeArrowheads="1"/>
          </p:cNvPicPr>
          <p:nvPr/>
        </p:nvPicPr>
        <p:blipFill>
          <a:blip r:embed="rId4"/>
          <a:srcRect/>
          <a:stretch>
            <a:fillRect/>
          </a:stretch>
        </p:blipFill>
        <p:spPr bwMode="auto">
          <a:xfrm>
            <a:off x="4859338" y="3571876"/>
            <a:ext cx="4105275" cy="2663825"/>
          </a:xfrm>
          <a:prstGeom prst="rect">
            <a:avLst/>
          </a:prstGeom>
          <a:noFill/>
          <a:ln w="9525">
            <a:noFill/>
            <a:miter lim="800000"/>
            <a:headEnd/>
            <a:tailEnd/>
          </a:ln>
        </p:spPr>
      </p:pic>
      <p:pic>
        <p:nvPicPr>
          <p:cNvPr id="32775" name="Picture 4"/>
          <p:cNvPicPr>
            <a:picLocks noChangeAspect="1" noChangeArrowheads="1"/>
          </p:cNvPicPr>
          <p:nvPr/>
        </p:nvPicPr>
        <p:blipFill>
          <a:blip r:embed="rId5"/>
          <a:srcRect/>
          <a:stretch>
            <a:fillRect/>
          </a:stretch>
        </p:blipFill>
        <p:spPr bwMode="auto">
          <a:xfrm>
            <a:off x="4859338" y="765175"/>
            <a:ext cx="3960812" cy="2622550"/>
          </a:xfrm>
          <a:prstGeom prst="rect">
            <a:avLst/>
          </a:prstGeom>
          <a:noFill/>
          <a:ln w="9525">
            <a:noFill/>
            <a:miter lim="800000"/>
            <a:headEnd/>
            <a:tailEnd/>
          </a:ln>
        </p:spPr>
      </p:pic>
      <p:pic>
        <p:nvPicPr>
          <p:cNvPr id="32776" name="Picture 5"/>
          <p:cNvPicPr>
            <a:picLocks noChangeAspect="1" noChangeArrowheads="1"/>
          </p:cNvPicPr>
          <p:nvPr/>
        </p:nvPicPr>
        <p:blipFill>
          <a:blip r:embed="rId6"/>
          <a:srcRect/>
          <a:stretch>
            <a:fillRect/>
          </a:stretch>
        </p:blipFill>
        <p:spPr bwMode="auto">
          <a:xfrm>
            <a:off x="700086" y="3406794"/>
            <a:ext cx="3729038" cy="2736850"/>
          </a:xfrm>
          <a:prstGeom prst="rect">
            <a:avLst/>
          </a:prstGeom>
          <a:noFill/>
          <a:ln w="9525">
            <a:noFill/>
            <a:miter lim="800000"/>
            <a:headEnd/>
            <a:tailEnd/>
          </a:ln>
        </p:spPr>
      </p:pic>
      <p:sp>
        <p:nvSpPr>
          <p:cNvPr id="32777" name="مستطيل 8"/>
          <p:cNvSpPr>
            <a:spLocks noChangeArrowheads="1"/>
          </p:cNvSpPr>
          <p:nvPr/>
        </p:nvSpPr>
        <p:spPr bwMode="auto">
          <a:xfrm>
            <a:off x="3059113" y="115888"/>
            <a:ext cx="2647950" cy="369887"/>
          </a:xfrm>
          <a:prstGeom prst="rect">
            <a:avLst/>
          </a:prstGeom>
          <a:noFill/>
          <a:ln w="9525">
            <a:noFill/>
            <a:miter lim="800000"/>
            <a:headEnd/>
            <a:tailEnd/>
          </a:ln>
        </p:spPr>
        <p:txBody>
          <a:bodyPr wrap="none">
            <a:spAutoFit/>
          </a:bodyPr>
          <a:lstStyle/>
          <a:p>
            <a:r>
              <a:rPr lang="en-US">
                <a:latin typeface="Arial Black" pitchFamily="34" charset="0"/>
              </a:rPr>
              <a:t>Common Synonyms</a:t>
            </a:r>
            <a:endParaRPr lang="ar-SA"/>
          </a:p>
        </p:txBody>
      </p:sp>
      <p:sp>
        <p:nvSpPr>
          <p:cNvPr id="10" name="مستطيل 9"/>
          <p:cNvSpPr/>
          <p:nvPr/>
        </p:nvSpPr>
        <p:spPr>
          <a:xfrm>
            <a:off x="785786" y="6274378"/>
            <a:ext cx="821537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First Three Attracting You “Like – reflect your dream to health” </a:t>
            </a:r>
            <a:endParaRPr lang="ar-SA" dirty="0"/>
          </a:p>
        </p:txBody>
      </p:sp>
    </p:spTree>
  </p:cSld>
  <p:clrMapOvr>
    <a:masterClrMapping/>
  </p:clrMapOvr>
  <p:transition>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عنصر نائب للتذييل 6"/>
          <p:cNvSpPr>
            <a:spLocks noGrp="1"/>
          </p:cNvSpPr>
          <p:nvPr>
            <p:ph type="ftr" sz="quarter" idx="11"/>
          </p:nvPr>
        </p:nvSpPr>
        <p:spPr>
          <a:noFill/>
        </p:spPr>
        <p:txBody>
          <a:bodyPr/>
          <a:lstStyle/>
          <a:p>
            <a:r>
              <a:rPr lang="en-US" smtClean="0"/>
              <a:t>RADHSSO 2014</a:t>
            </a:r>
          </a:p>
        </p:txBody>
      </p:sp>
      <p:sp>
        <p:nvSpPr>
          <p:cNvPr id="33795" name="عنصر نائب لرقم الشريحة 7"/>
          <p:cNvSpPr>
            <a:spLocks noGrp="1"/>
          </p:cNvSpPr>
          <p:nvPr>
            <p:ph type="sldNum" sz="quarter" idx="12"/>
          </p:nvPr>
        </p:nvSpPr>
        <p:spPr>
          <a:noFill/>
        </p:spPr>
        <p:txBody>
          <a:bodyPr/>
          <a:lstStyle/>
          <a:p>
            <a:fld id="{56F63787-80E7-4234-BC03-1498F77D865F}" type="slidenum">
              <a:rPr lang="ar-SA" smtClean="0"/>
              <a:pPr/>
              <a:t>23</a:t>
            </a:fld>
            <a:endParaRPr lang="en-US" smtClean="0"/>
          </a:p>
        </p:txBody>
      </p:sp>
      <p:sp>
        <p:nvSpPr>
          <p:cNvPr id="33796" name="عنصر نائب للتاريخ 9"/>
          <p:cNvSpPr>
            <a:spLocks noGrp="1"/>
          </p:cNvSpPr>
          <p:nvPr>
            <p:ph type="dt" sz="quarter" idx="10"/>
          </p:nvPr>
        </p:nvSpPr>
        <p:spPr>
          <a:noFill/>
        </p:spPr>
        <p:txBody>
          <a:bodyPr/>
          <a:lstStyle/>
          <a:p>
            <a:r>
              <a:rPr lang="ar-SA" smtClean="0"/>
              <a:t>E Johali</a:t>
            </a:r>
            <a:endParaRPr lang="en-US" smtClean="0"/>
          </a:p>
        </p:txBody>
      </p:sp>
      <p:sp>
        <p:nvSpPr>
          <p:cNvPr id="9" name="Text Placeholder 7"/>
          <p:cNvSpPr txBox="1">
            <a:spLocks/>
          </p:cNvSpPr>
          <p:nvPr/>
        </p:nvSpPr>
        <p:spPr bwMode="auto">
          <a:xfrm>
            <a:off x="1258888" y="2924175"/>
            <a:ext cx="6913562" cy="433388"/>
          </a:xfrm>
          <a:prstGeom prst="rect">
            <a:avLst/>
          </a:prstGeom>
          <a:solidFill>
            <a:schemeClr val="tx1"/>
          </a:solidFill>
          <a:ln>
            <a:headEnd/>
            <a:tailEnd/>
          </a:ln>
        </p:spPr>
        <p:style>
          <a:lnRef idx="2">
            <a:schemeClr val="accent6"/>
          </a:lnRef>
          <a:fillRef idx="1">
            <a:schemeClr val="lt1"/>
          </a:fillRef>
          <a:effectRef idx="0">
            <a:schemeClr val="accent6"/>
          </a:effectRef>
          <a:fontRef idx="minor">
            <a:schemeClr val="dk1"/>
          </a:fontRef>
        </p:style>
        <p:txBody>
          <a:bodyPr anchor="b"/>
          <a:lstStyle/>
          <a:p>
            <a:pPr algn="ctr" fontAlgn="auto">
              <a:spcBef>
                <a:spcPts val="0"/>
              </a:spcBef>
              <a:spcAft>
                <a:spcPts val="0"/>
              </a:spcAft>
              <a:buClr>
                <a:schemeClr val="accent2"/>
              </a:buClr>
              <a:buSzPct val="85000"/>
              <a:buFont typeface="Wingdings 2"/>
              <a:buNone/>
              <a:defRPr/>
            </a:pPr>
            <a:r>
              <a:rPr lang="en-US" sz="1600" b="1" dirty="0">
                <a:solidFill>
                  <a:schemeClr val="bg2"/>
                </a:solidFill>
              </a:rPr>
              <a:t>More Reflection &amp; Re Draw in Concept Map  - Creative Self Model </a:t>
            </a:r>
            <a:r>
              <a:rPr lang="ar-SA" sz="1600" b="1" dirty="0">
                <a:solidFill>
                  <a:schemeClr val="bg2"/>
                </a:solidFill>
              </a:rPr>
              <a:t>  </a:t>
            </a:r>
          </a:p>
        </p:txBody>
      </p:sp>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34819" name="عنصر نائب للتذييل 7"/>
          <p:cNvSpPr>
            <a:spLocks noGrp="1"/>
          </p:cNvSpPr>
          <p:nvPr>
            <p:ph type="ftr" sz="quarter" idx="11"/>
          </p:nvPr>
        </p:nvSpPr>
        <p:spPr>
          <a:noFill/>
        </p:spPr>
        <p:txBody>
          <a:bodyPr/>
          <a:lstStyle/>
          <a:p>
            <a:r>
              <a:rPr lang="en-US" smtClean="0"/>
              <a:t>RADHSSO 2014</a:t>
            </a:r>
          </a:p>
        </p:txBody>
      </p:sp>
      <p:sp>
        <p:nvSpPr>
          <p:cNvPr id="34820" name="عنصر نائب لرقم الشريحة 8"/>
          <p:cNvSpPr>
            <a:spLocks noGrp="1"/>
          </p:cNvSpPr>
          <p:nvPr>
            <p:ph type="sldNum" sz="quarter" idx="12"/>
          </p:nvPr>
        </p:nvSpPr>
        <p:spPr>
          <a:noFill/>
        </p:spPr>
        <p:txBody>
          <a:bodyPr/>
          <a:lstStyle/>
          <a:p>
            <a:fld id="{68C36DE2-D683-4EDF-989F-7C61256930E8}" type="slidenum">
              <a:rPr lang="ar-SA" smtClean="0"/>
              <a:pPr/>
              <a:t>24</a:t>
            </a:fld>
            <a:endParaRPr lang="en-US" smtClean="0"/>
          </a:p>
        </p:txBody>
      </p:sp>
      <p:pic>
        <p:nvPicPr>
          <p:cNvPr id="34821" name="صورة 2" descr="http://www.leadershiphelp.com/images/introduction/intro_8.jpg"/>
          <p:cNvPicPr>
            <a:picLocks noChangeAspect="1" noChangeArrowheads="1"/>
          </p:cNvPicPr>
          <p:nvPr/>
        </p:nvPicPr>
        <p:blipFill>
          <a:blip r:embed="rId2"/>
          <a:srcRect/>
          <a:stretch>
            <a:fillRect/>
          </a:stretch>
        </p:blipFill>
        <p:spPr bwMode="auto">
          <a:xfrm>
            <a:off x="7956550" y="6092825"/>
            <a:ext cx="1187450" cy="765175"/>
          </a:xfrm>
          <a:prstGeom prst="rect">
            <a:avLst/>
          </a:prstGeom>
          <a:noFill/>
          <a:ln w="9525">
            <a:noFill/>
            <a:miter lim="800000"/>
            <a:headEnd/>
            <a:tailEnd/>
          </a:ln>
        </p:spPr>
      </p:pic>
      <p:sp>
        <p:nvSpPr>
          <p:cNvPr id="242691" name="Rectangle 3"/>
          <p:cNvSpPr>
            <a:spLocks noChangeArrowheads="1"/>
          </p:cNvSpPr>
          <p:nvPr/>
        </p:nvSpPr>
        <p:spPr bwMode="auto">
          <a:xfrm>
            <a:off x="900113" y="1628775"/>
            <a:ext cx="7559675" cy="3786188"/>
          </a:xfrm>
          <a:prstGeom prst="rect">
            <a:avLst/>
          </a:prstGeom>
          <a:blipFill>
            <a:blip r:embed="rId3" cstate="print"/>
            <a:tile tx="0" ty="0" sx="100000" sy="100000" flip="none" algn="tl"/>
          </a:blipFill>
          <a:ln w="9525">
            <a:noFill/>
            <a:miter lim="800000"/>
            <a:headEnd/>
            <a:tailEnd/>
          </a:ln>
          <a:effectLst/>
        </p:spPr>
        <p:txBody>
          <a:bodyPr anchor="ctr">
            <a:spAutoFit/>
          </a:bodyPr>
          <a:lstStyle/>
          <a:p>
            <a:pPr algn="just" rtl="0">
              <a:defRPr/>
            </a:pPr>
            <a:r>
              <a:rPr lang="en-US" sz="2400" b="1" dirty="0">
                <a:latin typeface="+mj-lt"/>
                <a:ea typeface="Times New Roman" pitchFamily="18" charset="0"/>
                <a:cs typeface="Times New Roman" pitchFamily="18" charset="0"/>
              </a:rPr>
              <a:t>Many people, including teachers and administrators, think these two words are identical in meaning and application. However, nothing could be further from the truth. Why? Because by definition and in practice, leadership and management are different functions.</a:t>
            </a:r>
          </a:p>
          <a:p>
            <a:pPr algn="just" rtl="0">
              <a:defRPr/>
            </a:pPr>
            <a:endParaRPr lang="en-US" sz="2400" b="1" dirty="0">
              <a:latin typeface="+mj-lt"/>
            </a:endParaRPr>
          </a:p>
          <a:p>
            <a:pPr algn="just" rtl="0" eaLnBrk="0" hangingPunct="0">
              <a:defRPr/>
            </a:pPr>
            <a:r>
              <a:rPr lang="en-US" sz="2400" b="1" dirty="0">
                <a:latin typeface="+mj-lt"/>
                <a:ea typeface="Times New Roman" pitchFamily="18" charset="0"/>
                <a:cs typeface="Times New Roman" pitchFamily="18" charset="0"/>
              </a:rPr>
              <a:t>To completely understand the different functions of leadership and management, let's look at three words: </a:t>
            </a:r>
            <a:r>
              <a:rPr lang="en-US" sz="2400" b="1" i="1" dirty="0">
                <a:latin typeface="+mj-lt"/>
                <a:ea typeface="Times New Roman" pitchFamily="18" charset="0"/>
                <a:cs typeface="Times New Roman" pitchFamily="18" charset="0"/>
              </a:rPr>
              <a:t>manage, manager,</a:t>
            </a:r>
            <a:r>
              <a:rPr lang="en-US" sz="2400" b="1" dirty="0">
                <a:latin typeface="+mj-lt"/>
                <a:ea typeface="Times New Roman" pitchFamily="18" charset="0"/>
                <a:cs typeface="Times New Roman" pitchFamily="18" charset="0"/>
              </a:rPr>
              <a:t> and </a:t>
            </a:r>
            <a:r>
              <a:rPr lang="en-US" sz="2400" b="1" i="1" dirty="0">
                <a:latin typeface="+mj-lt"/>
                <a:ea typeface="Times New Roman" pitchFamily="18" charset="0"/>
                <a:cs typeface="Times New Roman" pitchFamily="18" charset="0"/>
              </a:rPr>
              <a:t>management</a:t>
            </a:r>
            <a:r>
              <a:rPr lang="en-US" sz="2400" b="1" dirty="0">
                <a:latin typeface="+mj-lt"/>
                <a:ea typeface="Times New Roman" pitchFamily="18" charset="0"/>
                <a:cs typeface="Times New Roman" pitchFamily="18" charset="0"/>
              </a:rPr>
              <a:t>. Then, let's examine the words </a:t>
            </a:r>
            <a:r>
              <a:rPr lang="en-US" sz="2400" b="1" i="1" dirty="0">
                <a:latin typeface="+mj-lt"/>
                <a:ea typeface="Times New Roman" pitchFamily="18" charset="0"/>
                <a:cs typeface="Times New Roman" pitchFamily="18" charset="0"/>
              </a:rPr>
              <a:t>lead, leader,</a:t>
            </a:r>
            <a:r>
              <a:rPr lang="en-US" sz="2400" b="1" dirty="0">
                <a:latin typeface="+mj-lt"/>
                <a:ea typeface="Times New Roman" pitchFamily="18" charset="0"/>
                <a:cs typeface="Times New Roman" pitchFamily="18" charset="0"/>
              </a:rPr>
              <a:t> and </a:t>
            </a:r>
            <a:r>
              <a:rPr lang="en-US" sz="2400" b="1" i="1" dirty="0">
                <a:latin typeface="+mj-lt"/>
                <a:ea typeface="Times New Roman" pitchFamily="18" charset="0"/>
                <a:cs typeface="Times New Roman" pitchFamily="18" charset="0"/>
              </a:rPr>
              <a:t>leadership</a:t>
            </a:r>
            <a:r>
              <a:rPr lang="en-US" sz="2400" b="1" dirty="0">
                <a:latin typeface="+mj-lt"/>
                <a:ea typeface="Times New Roman" pitchFamily="18" charset="0"/>
                <a:cs typeface="Times New Roman" pitchFamily="18" charset="0"/>
              </a:rPr>
              <a:t>.</a:t>
            </a:r>
            <a:endParaRPr lang="en-US" sz="2400" b="1" dirty="0">
              <a:latin typeface="+mj-lt"/>
            </a:endParaRPr>
          </a:p>
        </p:txBody>
      </p:sp>
      <p:sp>
        <p:nvSpPr>
          <p:cNvPr id="11" name="Title 2"/>
          <p:cNvSpPr>
            <a:spLocks noGrp="1"/>
          </p:cNvSpPr>
          <p:nvPr>
            <p:ph type="title"/>
          </p:nvPr>
        </p:nvSpPr>
        <p:spPr>
          <a:xfrm>
            <a:off x="1476375" y="260350"/>
            <a:ext cx="6119813" cy="431800"/>
          </a:xfrm>
        </p:spPr>
        <p:style>
          <a:lnRef idx="2">
            <a:schemeClr val="accent6"/>
          </a:lnRef>
          <a:fillRef idx="1">
            <a:schemeClr val="lt1"/>
          </a:fillRef>
          <a:effectRef idx="0">
            <a:schemeClr val="accent6"/>
          </a:effectRef>
          <a:fontRef idx="minor">
            <a:schemeClr val="dk1"/>
          </a:fontRef>
        </p:style>
        <p:txBody>
          <a:bodyPr/>
          <a:lstStyle/>
          <a:p>
            <a:pPr eaLnBrk="1" hangingPunct="1">
              <a:defRPr/>
            </a:pPr>
            <a:r>
              <a:rPr lang="en-US" sz="2000" smtClean="0">
                <a:solidFill>
                  <a:srgbClr val="002060"/>
                </a:solidFill>
                <a:latin typeface="Times New Roman" pitchFamily="18" charset="0"/>
                <a:cs typeface="Monotype Koufi" pitchFamily="2" charset="-78"/>
              </a:rPr>
              <a:t>Management\Leadership \Organization</a:t>
            </a:r>
            <a:endParaRPr lang="ar-SA" sz="2000" smtClean="0">
              <a:solidFill>
                <a:srgbClr val="002060"/>
              </a:solidFill>
              <a:latin typeface="Times New Roman" pitchFamily="18" charset="0"/>
              <a:cs typeface="Monotype Koufi" pitchFamily="2" charset="-78"/>
            </a:endParaRPr>
          </a:p>
        </p:txBody>
      </p:sp>
    </p:spTree>
  </p:cSld>
  <p:clrMapOvr>
    <a:masterClrMapping/>
  </p:clrMapOvr>
  <p:transition>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عنصر نائب للنص 2"/>
          <p:cNvSpPr>
            <a:spLocks noGrp="1"/>
          </p:cNvSpPr>
          <p:nvPr>
            <p:ph type="body" idx="1"/>
          </p:nvPr>
        </p:nvSpPr>
        <p:spPr>
          <a:xfrm>
            <a:off x="2627313" y="0"/>
            <a:ext cx="3395662" cy="360363"/>
          </a:xfrm>
        </p:spPr>
        <p:txBody>
          <a:bodyPr/>
          <a:lstStyle/>
          <a:p>
            <a:pPr algn="ctr" rtl="0" eaLnBrk="1" hangingPunct="1"/>
            <a:r>
              <a:rPr lang="en-US" smtClean="0"/>
              <a:t>Manage\Manager</a:t>
            </a:r>
            <a:endParaRPr lang="ar-SA" smtClean="0"/>
          </a:p>
        </p:txBody>
      </p:sp>
      <p:sp>
        <p:nvSpPr>
          <p:cNvPr id="4" name="عنصر نائب للمحتوى 3"/>
          <p:cNvSpPr>
            <a:spLocks noGrp="1"/>
          </p:cNvSpPr>
          <p:nvPr>
            <p:ph sz="half" idx="2"/>
          </p:nvPr>
        </p:nvSpPr>
        <p:spPr>
          <a:xfrm>
            <a:off x="250825" y="1052513"/>
            <a:ext cx="4040188" cy="5472112"/>
          </a:xfrm>
        </p:spPr>
        <p:style>
          <a:lnRef idx="2">
            <a:schemeClr val="accent6"/>
          </a:lnRef>
          <a:fillRef idx="1">
            <a:schemeClr val="lt1"/>
          </a:fillRef>
          <a:effectRef idx="0">
            <a:schemeClr val="accent6"/>
          </a:effectRef>
          <a:fontRef idx="minor">
            <a:schemeClr val="dk1"/>
          </a:fontRef>
        </p:style>
        <p:txBody>
          <a:bodyPr/>
          <a:lstStyle/>
          <a:p>
            <a:pPr marL="350838" lvl="1" algn="just" rtl="0" eaLnBrk="1" hangingPunct="1">
              <a:buFont typeface="Arial" pitchFamily="34" charset="0"/>
              <a:buNone/>
              <a:defRPr/>
            </a:pPr>
            <a:r>
              <a:rPr lang="en-US" sz="1200" b="1" dirty="0" smtClean="0">
                <a:latin typeface="verdana, sans-serif"/>
              </a:rPr>
              <a:t>MANAGE</a:t>
            </a:r>
          </a:p>
          <a:p>
            <a:pPr marL="350838" lvl="1" algn="just" rtl="0" eaLnBrk="1" hangingPunct="1">
              <a:defRPr/>
            </a:pPr>
            <a:r>
              <a:rPr lang="en-US" sz="1200" b="1" dirty="0" smtClean="0">
                <a:latin typeface="verdana, sans-serif"/>
              </a:rPr>
              <a:t>To handle </a:t>
            </a:r>
          </a:p>
          <a:p>
            <a:pPr marL="350838" lvl="1" algn="just" rtl="0" eaLnBrk="1" hangingPunct="1">
              <a:defRPr/>
            </a:pPr>
            <a:r>
              <a:rPr lang="en-US" sz="1200" b="1" dirty="0" smtClean="0">
                <a:latin typeface="verdana, sans-serif"/>
              </a:rPr>
              <a:t>To have under control </a:t>
            </a:r>
          </a:p>
          <a:p>
            <a:pPr marL="350838" lvl="1" algn="just" rtl="0" eaLnBrk="1" hangingPunct="1">
              <a:defRPr/>
            </a:pPr>
            <a:r>
              <a:rPr lang="en-US" sz="1200" b="1" dirty="0" smtClean="0">
                <a:latin typeface="verdana, sans-serif"/>
              </a:rPr>
              <a:t>To conduct, carry on, guide </a:t>
            </a:r>
          </a:p>
          <a:p>
            <a:pPr marL="350838" lvl="1" algn="just" rtl="0" eaLnBrk="1" hangingPunct="1">
              <a:defRPr/>
            </a:pPr>
            <a:r>
              <a:rPr lang="en-US" sz="1200" b="1" dirty="0" smtClean="0">
                <a:latin typeface="verdana, sans-serif"/>
              </a:rPr>
              <a:t>To move or use in the desired manner </a:t>
            </a:r>
          </a:p>
          <a:p>
            <a:pPr marL="350838" lvl="1" algn="just" rtl="0" eaLnBrk="1" hangingPunct="1">
              <a:defRPr/>
            </a:pPr>
            <a:r>
              <a:rPr lang="en-US" sz="1200" b="1" dirty="0" smtClean="0">
                <a:latin typeface="verdana, sans-serif"/>
              </a:rPr>
              <a:t>To be cautious and use good judgment with people </a:t>
            </a:r>
          </a:p>
          <a:p>
            <a:pPr marL="350838" lvl="1" algn="just" rtl="0" eaLnBrk="1" hangingPunct="1">
              <a:defRPr/>
            </a:pPr>
            <a:r>
              <a:rPr lang="en-US" sz="1200" b="1" dirty="0" smtClean="0">
                <a:latin typeface="verdana, sans-serif"/>
              </a:rPr>
              <a:t>To be concerned with all aspects of the organization</a:t>
            </a:r>
          </a:p>
          <a:p>
            <a:pPr marL="446088" lvl="1" algn="just" rtl="0" eaLnBrk="1" hangingPunct="1">
              <a:buFont typeface="Arial" pitchFamily="34" charset="0"/>
              <a:buNone/>
              <a:tabLst>
                <a:tab pos="628650" algn="l"/>
              </a:tabLst>
              <a:defRPr/>
            </a:pPr>
            <a:r>
              <a:rPr lang="en-US" sz="1200" b="1" dirty="0" smtClean="0">
                <a:latin typeface="verdana, sans-serif"/>
              </a:rPr>
              <a:t>Manager</a:t>
            </a:r>
          </a:p>
          <a:p>
            <a:pPr marL="446088" lvl="1" algn="just" rtl="0" eaLnBrk="1" hangingPunct="1">
              <a:tabLst>
                <a:tab pos="628650" algn="l"/>
              </a:tabLst>
              <a:defRPr/>
            </a:pPr>
            <a:r>
              <a:rPr lang="en-US" sz="1200" b="1" dirty="0" smtClean="0">
                <a:latin typeface="verdana, sans-serif"/>
              </a:rPr>
              <a:t>The one who manages </a:t>
            </a:r>
          </a:p>
          <a:p>
            <a:pPr marL="446088" lvl="1" algn="just" rtl="0" eaLnBrk="1" hangingPunct="1">
              <a:tabLst>
                <a:tab pos="628650" algn="l"/>
              </a:tabLst>
              <a:defRPr/>
            </a:pPr>
            <a:r>
              <a:rPr lang="en-US" sz="1200" b="1" dirty="0" smtClean="0">
                <a:latin typeface="verdana, sans-serif"/>
              </a:rPr>
              <a:t>The one who has the guidance or direction over everything </a:t>
            </a:r>
          </a:p>
          <a:p>
            <a:pPr marL="446088" lvl="1" algn="just" rtl="0" eaLnBrk="1" hangingPunct="1">
              <a:tabLst>
                <a:tab pos="628650" algn="l"/>
              </a:tabLst>
              <a:defRPr/>
            </a:pPr>
            <a:r>
              <a:rPr lang="en-US" sz="1200" b="1" dirty="0" smtClean="0">
                <a:latin typeface="verdana, sans-serif"/>
              </a:rPr>
              <a:t>The one who is at the head of an undertaking </a:t>
            </a:r>
          </a:p>
          <a:p>
            <a:pPr algn="just" rtl="0" eaLnBrk="1" hangingPunct="1">
              <a:buFontTx/>
              <a:buNone/>
              <a:defRPr/>
            </a:pPr>
            <a:r>
              <a:rPr lang="en-US" sz="1200" b="1" dirty="0" smtClean="0">
                <a:latin typeface="verdana, sans-serif"/>
              </a:rPr>
              <a:t>MANAGEMENT</a:t>
            </a:r>
          </a:p>
          <a:p>
            <a:pPr lvl="1" algn="just" rtl="0" eaLnBrk="1" hangingPunct="1">
              <a:defRPr/>
            </a:pPr>
            <a:r>
              <a:rPr lang="en-US" sz="1200" b="1" dirty="0" smtClean="0">
                <a:latin typeface="verdana, sans-serif"/>
              </a:rPr>
              <a:t>The act, manner, or practice of managing, handling, directing, or controlling something </a:t>
            </a:r>
          </a:p>
          <a:p>
            <a:pPr lvl="1" algn="just" rtl="0" eaLnBrk="1" hangingPunct="1">
              <a:defRPr/>
            </a:pPr>
            <a:r>
              <a:rPr lang="en-US" sz="1200" b="1" dirty="0" smtClean="0">
                <a:latin typeface="verdana, sans-serif"/>
              </a:rPr>
              <a:t>The person/persons who manage a place, business, establishment, organization, or institution </a:t>
            </a:r>
          </a:p>
          <a:p>
            <a:pPr lvl="1" algn="just" rtl="0" eaLnBrk="1" hangingPunct="1">
              <a:defRPr/>
            </a:pPr>
            <a:r>
              <a:rPr lang="en-US" sz="1200" b="1" dirty="0" smtClean="0">
                <a:latin typeface="verdana, sans-serif"/>
              </a:rPr>
              <a:t>Skill in managing </a:t>
            </a:r>
          </a:p>
          <a:p>
            <a:pPr lvl="1" algn="just" rtl="0" eaLnBrk="1" hangingPunct="1">
              <a:defRPr/>
            </a:pPr>
            <a:r>
              <a:rPr lang="en-US" sz="1200" b="1" dirty="0" smtClean="0">
                <a:latin typeface="verdana, sans-serif"/>
              </a:rPr>
              <a:t>Executive ability </a:t>
            </a:r>
          </a:p>
          <a:p>
            <a:pPr lvl="1" algn="just" rtl="0" eaLnBrk="1" hangingPunct="1">
              <a:defRPr/>
            </a:pPr>
            <a:r>
              <a:rPr lang="en-US" sz="1200" b="1" dirty="0" smtClean="0">
                <a:latin typeface="verdana, sans-serif"/>
              </a:rPr>
              <a:t>The technical/academic side of being a teacher or administrator</a:t>
            </a:r>
          </a:p>
        </p:txBody>
      </p:sp>
      <p:sp>
        <p:nvSpPr>
          <p:cNvPr id="35844"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35845" name="عنصر نائب للتذييل 7"/>
          <p:cNvSpPr>
            <a:spLocks noGrp="1"/>
          </p:cNvSpPr>
          <p:nvPr>
            <p:ph type="ftr" sz="quarter" idx="11"/>
          </p:nvPr>
        </p:nvSpPr>
        <p:spPr>
          <a:noFill/>
        </p:spPr>
        <p:txBody>
          <a:bodyPr/>
          <a:lstStyle/>
          <a:p>
            <a:r>
              <a:rPr lang="en-US" smtClean="0"/>
              <a:t>RADHSSO 2014</a:t>
            </a:r>
          </a:p>
        </p:txBody>
      </p:sp>
      <p:sp>
        <p:nvSpPr>
          <p:cNvPr id="35846" name="عنصر نائب لرقم الشريحة 8"/>
          <p:cNvSpPr>
            <a:spLocks noGrp="1"/>
          </p:cNvSpPr>
          <p:nvPr>
            <p:ph type="sldNum" sz="quarter" idx="12"/>
          </p:nvPr>
        </p:nvSpPr>
        <p:spPr>
          <a:noFill/>
        </p:spPr>
        <p:txBody>
          <a:bodyPr/>
          <a:lstStyle/>
          <a:p>
            <a:fld id="{C3E94600-49DE-4F88-8F91-7B164E56F21D}" type="slidenum">
              <a:rPr lang="ar-SA" smtClean="0"/>
              <a:pPr/>
              <a:t>25</a:t>
            </a:fld>
            <a:endParaRPr lang="en-US" smtClean="0"/>
          </a:p>
        </p:txBody>
      </p:sp>
      <p:sp>
        <p:nvSpPr>
          <p:cNvPr id="35847"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l" rtl="0"/>
            <a:endParaRPr lang="en-US"/>
          </a:p>
        </p:txBody>
      </p:sp>
      <p:pic>
        <p:nvPicPr>
          <p:cNvPr id="35848" name="صورة 3" descr="http://www.leadershiphelp.com/images/introduction/intro_1.jpg"/>
          <p:cNvPicPr>
            <a:picLocks noChangeAspect="1" noChangeArrowheads="1"/>
          </p:cNvPicPr>
          <p:nvPr/>
        </p:nvPicPr>
        <p:blipFill>
          <a:blip r:embed="rId2"/>
          <a:srcRect/>
          <a:stretch>
            <a:fillRect/>
          </a:stretch>
        </p:blipFill>
        <p:spPr bwMode="auto">
          <a:xfrm>
            <a:off x="6804025" y="260350"/>
            <a:ext cx="1187450" cy="1027113"/>
          </a:xfrm>
          <a:prstGeom prst="rect">
            <a:avLst/>
          </a:prstGeom>
          <a:noFill/>
          <a:ln w="9525">
            <a:noFill/>
            <a:miter lim="800000"/>
            <a:headEnd/>
            <a:tailEnd/>
          </a:ln>
        </p:spPr>
      </p:pic>
      <p:sp>
        <p:nvSpPr>
          <p:cNvPr id="240643" name="Rectangle 3"/>
          <p:cNvSpPr>
            <a:spLocks noChangeArrowheads="1"/>
          </p:cNvSpPr>
          <p:nvPr/>
        </p:nvSpPr>
        <p:spPr bwMode="auto">
          <a:xfrm>
            <a:off x="4427538" y="1731963"/>
            <a:ext cx="4429125" cy="3970337"/>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spAutoFit/>
          </a:bodyPr>
          <a:lstStyle/>
          <a:p>
            <a:pPr algn="just" rtl="0">
              <a:tabLst>
                <a:tab pos="685800" algn="l"/>
              </a:tabLst>
              <a:defRPr/>
            </a:pPr>
            <a:r>
              <a:rPr lang="en-US" sz="1400" b="1" dirty="0">
                <a:solidFill>
                  <a:srgbClr val="002060"/>
                </a:solidFill>
                <a:latin typeface="verdana, sans-serif"/>
                <a:ea typeface="Times New Roman" pitchFamily="18" charset="0"/>
                <a:cs typeface="Times New Roman" pitchFamily="18" charset="0"/>
              </a:rPr>
              <a:t>LEAD</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To guide or conduct by showing the way </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To direct and govern </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To show the method of attaining an objective </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To entice, allure, induce, influence </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To go before and show the way </a:t>
            </a:r>
            <a:endParaRPr lang="en-US" sz="1400" b="1" dirty="0">
              <a:solidFill>
                <a:srgbClr val="002060"/>
              </a:solidFill>
              <a:cs typeface="Arial" pitchFamily="34" charset="0"/>
            </a:endParaRPr>
          </a:p>
          <a:p>
            <a:pPr algn="just" rtl="0" eaLnBrk="0" hangingPunct="0">
              <a:buFontTx/>
              <a:buChar char="•"/>
              <a:tabLst>
                <a:tab pos="685800" algn="l"/>
              </a:tabLst>
              <a:defRPr/>
            </a:pPr>
            <a:r>
              <a:rPr lang="en-US" sz="1400" b="1" dirty="0">
                <a:solidFill>
                  <a:srgbClr val="002060"/>
                </a:solidFill>
                <a:latin typeface="verdana, sans-serif"/>
                <a:ea typeface="Times New Roman" pitchFamily="18" charset="0"/>
                <a:cs typeface="Times New Roman" pitchFamily="18" charset="0"/>
              </a:rPr>
              <a:t>LEADER</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One who leads or conducts </a:t>
            </a:r>
            <a:endParaRPr lang="en-US" sz="1400" b="1" dirty="0">
              <a:solidFill>
                <a:srgbClr val="002060"/>
              </a:solidFill>
              <a:cs typeface="Arial" pitchFamily="34" charset="0"/>
            </a:endParaRPr>
          </a:p>
          <a:p>
            <a:pPr lvl="1" algn="just" rtl="0" eaLnBrk="0" hangingPunct="0">
              <a:buFontTx/>
              <a:buAutoNum type="alphaUcPeriod"/>
              <a:tabLst>
                <a:tab pos="685800" algn="l"/>
              </a:tabLst>
              <a:defRPr/>
            </a:pPr>
            <a:r>
              <a:rPr lang="en-US" sz="1400" b="1" dirty="0">
                <a:solidFill>
                  <a:srgbClr val="002060"/>
                </a:solidFill>
                <a:latin typeface="verdana, sans-serif"/>
                <a:ea typeface="Times New Roman" pitchFamily="18" charset="0"/>
                <a:cs typeface="Times New Roman" pitchFamily="18" charset="0"/>
              </a:rPr>
              <a:t>A guide or point of reference </a:t>
            </a:r>
          </a:p>
          <a:p>
            <a:pPr lvl="1" algn="just" rtl="0" eaLnBrk="0" hangingPunct="0">
              <a:tabLst>
                <a:tab pos="685800" algn="l"/>
              </a:tabLst>
              <a:defRPr/>
            </a:pPr>
            <a:endParaRPr lang="en-US" sz="1400" b="1" dirty="0">
              <a:solidFill>
                <a:srgbClr val="002060"/>
              </a:solidFill>
              <a:latin typeface="verdana, sans-serif"/>
              <a:cs typeface="Times New Roman" pitchFamily="18" charset="0"/>
            </a:endParaRPr>
          </a:p>
          <a:p>
            <a:pPr algn="just" rtl="0">
              <a:defRPr/>
            </a:pPr>
            <a:r>
              <a:rPr lang="en-US" sz="1400" b="1" dirty="0">
                <a:solidFill>
                  <a:srgbClr val="002060"/>
                </a:solidFill>
              </a:rPr>
              <a:t>LEADERSHIP</a:t>
            </a:r>
          </a:p>
          <a:p>
            <a:pPr lvl="1" algn="just" rtl="0">
              <a:defRPr/>
            </a:pPr>
            <a:r>
              <a:rPr lang="en-US" sz="1400" b="1" dirty="0">
                <a:solidFill>
                  <a:srgbClr val="002060"/>
                </a:solidFill>
              </a:rPr>
              <a:t>The position, office, term, or function of a leader </a:t>
            </a:r>
          </a:p>
          <a:p>
            <a:pPr lvl="1" algn="just" rtl="0">
              <a:defRPr/>
            </a:pPr>
            <a:r>
              <a:rPr lang="en-US" sz="1400" b="1" dirty="0">
                <a:solidFill>
                  <a:srgbClr val="002060"/>
                </a:solidFill>
              </a:rPr>
              <a:t>The capacity to be a leader </a:t>
            </a:r>
          </a:p>
          <a:p>
            <a:pPr lvl="1" algn="just" rtl="0">
              <a:defRPr/>
            </a:pPr>
            <a:r>
              <a:rPr lang="en-US" sz="1400" b="1" dirty="0">
                <a:solidFill>
                  <a:srgbClr val="002060"/>
                </a:solidFill>
              </a:rPr>
              <a:t>The ability to lead </a:t>
            </a:r>
          </a:p>
          <a:p>
            <a:pPr lvl="1" algn="just" rtl="0">
              <a:defRPr/>
            </a:pPr>
            <a:r>
              <a:rPr lang="en-US" sz="1400" b="1" dirty="0">
                <a:solidFill>
                  <a:srgbClr val="002060"/>
                </a:solidFill>
              </a:rPr>
              <a:t>The act or instance of leading </a:t>
            </a:r>
          </a:p>
          <a:p>
            <a:pPr lvl="1" algn="just" rtl="0">
              <a:defRPr/>
            </a:pPr>
            <a:r>
              <a:rPr lang="en-US" sz="1400" b="1" dirty="0">
                <a:solidFill>
                  <a:srgbClr val="002060"/>
                </a:solidFill>
              </a:rPr>
              <a:t>The "people side" of the job </a:t>
            </a:r>
          </a:p>
        </p:txBody>
      </p:sp>
      <p:pic>
        <p:nvPicPr>
          <p:cNvPr id="35850" name="صورة 2" descr="http://www.leadershiphelp.com/images/introduction/intro_8.jpg"/>
          <p:cNvPicPr>
            <a:picLocks noChangeAspect="1" noChangeArrowheads="1"/>
          </p:cNvPicPr>
          <p:nvPr/>
        </p:nvPicPr>
        <p:blipFill>
          <a:blip r:embed="rId3"/>
          <a:srcRect/>
          <a:stretch>
            <a:fillRect/>
          </a:stretch>
        </p:blipFill>
        <p:spPr bwMode="auto">
          <a:xfrm>
            <a:off x="179388" y="260350"/>
            <a:ext cx="936625" cy="76517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03350" y="188913"/>
            <a:ext cx="6121400" cy="431800"/>
          </a:xfrm>
        </p:spPr>
        <p:txBody>
          <a:bodyPr/>
          <a:lstStyle/>
          <a:p>
            <a:pPr eaLnBrk="1" hangingPunct="1">
              <a:defRPr/>
            </a:pPr>
            <a:r>
              <a:rPr lang="en-US" sz="2000" smtClean="0">
                <a:solidFill>
                  <a:srgbClr val="6CF0FF"/>
                </a:solidFill>
                <a:cs typeface="Monotype Koufi" pitchFamily="2" charset="-78"/>
              </a:rPr>
              <a:t>Management\Leadership \Organization</a:t>
            </a:r>
            <a:endParaRPr lang="ar-SA" sz="2000" smtClean="0">
              <a:solidFill>
                <a:srgbClr val="6CF0FF"/>
              </a:solidFill>
              <a:cs typeface="Monotype Koufi" pitchFamily="2" charset="-78"/>
            </a:endParaRPr>
          </a:p>
        </p:txBody>
      </p:sp>
      <p:sp>
        <p:nvSpPr>
          <p:cNvPr id="21506" name="Content Placeholder 1"/>
          <p:cNvSpPr>
            <a:spLocks noGrp="1"/>
          </p:cNvSpPr>
          <p:nvPr>
            <p:ph idx="1"/>
          </p:nvPr>
        </p:nvSpPr>
        <p:spPr>
          <a:xfrm>
            <a:off x="468313" y="836613"/>
            <a:ext cx="8280400" cy="5688012"/>
          </a:xfrm>
        </p:spPr>
        <p:style>
          <a:lnRef idx="2">
            <a:schemeClr val="dk1"/>
          </a:lnRef>
          <a:fillRef idx="1">
            <a:schemeClr val="lt1"/>
          </a:fillRef>
          <a:effectRef idx="0">
            <a:schemeClr val="dk1"/>
          </a:effectRef>
          <a:fontRef idx="minor">
            <a:schemeClr val="dk1"/>
          </a:fontRef>
        </p:style>
        <p:txBody>
          <a:bodyPr>
            <a:normAutofit/>
          </a:bodyPr>
          <a:lstStyle/>
          <a:p>
            <a:pPr algn="l" rtl="0" eaLnBrk="1" hangingPunct="1">
              <a:lnSpc>
                <a:spcPct val="90000"/>
              </a:lnSpc>
              <a:buFontTx/>
              <a:buNone/>
              <a:defRPr/>
            </a:pPr>
            <a:r>
              <a:rPr lang="en-US" sz="2200" b="1" i="1" smtClean="0">
                <a:solidFill>
                  <a:srgbClr val="0000C0"/>
                </a:solidFill>
                <a:cs typeface="Arial" pitchFamily="34" charset="0"/>
              </a:rPr>
              <a:t>Organization &amp; Management: </a:t>
            </a:r>
          </a:p>
          <a:p>
            <a:pPr algn="l" rtl="0" eaLnBrk="1" hangingPunct="1">
              <a:lnSpc>
                <a:spcPct val="90000"/>
              </a:lnSpc>
              <a:defRPr/>
            </a:pPr>
            <a:r>
              <a:rPr lang="en-US" sz="1800" i="1" smtClean="0">
                <a:solidFill>
                  <a:srgbClr val="0000C0"/>
                </a:solidFill>
                <a:cs typeface="Arial" pitchFamily="34" charset="0"/>
              </a:rPr>
              <a:t>Administration;  Management; Department; Section &amp; Administrative unit </a:t>
            </a:r>
          </a:p>
          <a:p>
            <a:pPr algn="l" rtl="0" eaLnBrk="1" hangingPunct="1">
              <a:lnSpc>
                <a:spcPct val="90000"/>
              </a:lnSpc>
              <a:defRPr/>
            </a:pPr>
            <a:r>
              <a:rPr lang="en-US" sz="1800" i="1" smtClean="0">
                <a:solidFill>
                  <a:srgbClr val="0000C0"/>
                </a:solidFill>
                <a:cs typeface="Arial" pitchFamily="34" charset="0"/>
              </a:rPr>
              <a:t>Office; Establishment; Company; Organization;  Council; Association; Agency; Deputy;  Ministry; Leadership… </a:t>
            </a:r>
          </a:p>
          <a:p>
            <a:pPr algn="l" rtl="0" eaLnBrk="1" hangingPunct="1">
              <a:lnSpc>
                <a:spcPct val="90000"/>
              </a:lnSpc>
              <a:defRPr/>
            </a:pPr>
            <a:r>
              <a:rPr lang="en-US" sz="1800" i="1" smtClean="0">
                <a:solidFill>
                  <a:srgbClr val="0000C0"/>
                </a:solidFill>
                <a:cs typeface="Arial" pitchFamily="34" charset="0"/>
              </a:rPr>
              <a:t>High Leadership; Minister; Deputy M. G. Supervisor; Supervisor; Focal point; Officer; Coordinator…</a:t>
            </a:r>
            <a:endParaRPr lang="en-US" sz="1800" b="1" smtClean="0">
              <a:solidFill>
                <a:srgbClr val="0000C0"/>
              </a:solidFill>
              <a:latin typeface="Times New Roman" pitchFamily="18" charset="0"/>
              <a:cs typeface="Arial" pitchFamily="34" charset="0"/>
            </a:endParaRPr>
          </a:p>
          <a:p>
            <a:pPr algn="l" rtl="0" eaLnBrk="1" hangingPunct="1">
              <a:lnSpc>
                <a:spcPct val="90000"/>
              </a:lnSpc>
              <a:defRPr/>
            </a:pPr>
            <a:endParaRPr lang="en-US" sz="2200" b="1" smtClean="0">
              <a:solidFill>
                <a:srgbClr val="0000C0"/>
              </a:solidFill>
              <a:latin typeface="Times New Roman" pitchFamily="18" charset="0"/>
              <a:cs typeface="Arial" pitchFamily="34" charset="0"/>
            </a:endParaRPr>
          </a:p>
          <a:p>
            <a:pPr algn="l" rtl="0" eaLnBrk="1" hangingPunct="1">
              <a:lnSpc>
                <a:spcPct val="90000"/>
              </a:lnSpc>
              <a:defRPr/>
            </a:pPr>
            <a:r>
              <a:rPr lang="en-US" sz="2200" b="1" smtClean="0">
                <a:solidFill>
                  <a:srgbClr val="0000C0"/>
                </a:solidFill>
                <a:latin typeface="Times New Roman" pitchFamily="18" charset="0"/>
                <a:cs typeface="Arial" pitchFamily="34" charset="0"/>
              </a:rPr>
              <a:t>Administration</a:t>
            </a:r>
            <a:r>
              <a:rPr lang="en-US" sz="2200" smtClean="0">
                <a:solidFill>
                  <a:srgbClr val="0000C0"/>
                </a:solidFill>
                <a:latin typeface="Times New Roman" pitchFamily="18" charset="0"/>
                <a:cs typeface="Arial" pitchFamily="34" charset="0"/>
              </a:rPr>
              <a:t> is </a:t>
            </a:r>
            <a:r>
              <a:rPr lang="en-US" sz="1800" b="1" i="1" smtClean="0">
                <a:solidFill>
                  <a:srgbClr val="0000C0"/>
                </a:solidFill>
                <a:latin typeface="Times New Roman" pitchFamily="18" charset="0"/>
                <a:cs typeface="Arial" pitchFamily="34" charset="0"/>
              </a:rPr>
              <a:t>the art and science of guidance, leadership, and control of the efforts of a group of individuals towards some common goal</a:t>
            </a:r>
            <a:r>
              <a:rPr lang="en-US" sz="1800" b="1" smtClean="0">
                <a:solidFill>
                  <a:srgbClr val="0000C0"/>
                </a:solidFill>
                <a:latin typeface="Times New Roman" pitchFamily="18" charset="0"/>
                <a:cs typeface="Arial" pitchFamily="34" charset="0"/>
              </a:rPr>
              <a:t>.”</a:t>
            </a:r>
            <a:r>
              <a:rPr lang="ar-SA" sz="1800" b="1" smtClean="0">
                <a:solidFill>
                  <a:srgbClr val="0000C0"/>
                </a:solidFill>
                <a:latin typeface="Times New Roman" pitchFamily="18" charset="0"/>
                <a:cs typeface="Arial" pitchFamily="34" charset="0"/>
              </a:rPr>
              <a:t> </a:t>
            </a:r>
            <a:endParaRPr lang="en-US" sz="1800" b="1" smtClean="0">
              <a:solidFill>
                <a:srgbClr val="0000C0"/>
              </a:solidFill>
              <a:latin typeface="Times New Roman" pitchFamily="18" charset="0"/>
              <a:cs typeface="Arial" pitchFamily="34" charset="0"/>
            </a:endParaRPr>
          </a:p>
          <a:p>
            <a:pPr algn="just" rtl="0" eaLnBrk="1" hangingPunct="1">
              <a:lnSpc>
                <a:spcPct val="90000"/>
              </a:lnSpc>
              <a:buFontTx/>
              <a:buNone/>
              <a:defRPr/>
            </a:pPr>
            <a:endParaRPr lang="en-US" sz="2200" smtClean="0">
              <a:solidFill>
                <a:srgbClr val="0000C0"/>
              </a:solidFill>
              <a:latin typeface="Times New Roman" pitchFamily="18" charset="0"/>
              <a:cs typeface="Arial" pitchFamily="34" charset="0"/>
            </a:endParaRPr>
          </a:p>
          <a:p>
            <a:pPr algn="l" rtl="0" eaLnBrk="1" hangingPunct="1">
              <a:lnSpc>
                <a:spcPct val="90000"/>
              </a:lnSpc>
              <a:defRPr/>
            </a:pPr>
            <a:r>
              <a:rPr lang="en-US" sz="2200" b="1" smtClean="0">
                <a:solidFill>
                  <a:srgbClr val="0000C0"/>
                </a:solidFill>
                <a:cs typeface="Arial" pitchFamily="34" charset="0"/>
              </a:rPr>
              <a:t>Management</a:t>
            </a:r>
            <a:r>
              <a:rPr lang="en-US" sz="2200" smtClean="0">
                <a:solidFill>
                  <a:srgbClr val="0000C0"/>
                </a:solidFill>
                <a:cs typeface="Arial" pitchFamily="34" charset="0"/>
              </a:rPr>
              <a:t> is the </a:t>
            </a:r>
            <a:r>
              <a:rPr lang="en-US" sz="2200" u="sng" smtClean="0">
                <a:solidFill>
                  <a:srgbClr val="0000C0"/>
                </a:solidFill>
                <a:cs typeface="Arial" pitchFamily="34" charset="0"/>
              </a:rPr>
              <a:t>operational part</a:t>
            </a:r>
            <a:r>
              <a:rPr lang="en-US" sz="2200" smtClean="0">
                <a:solidFill>
                  <a:srgbClr val="0000C0"/>
                </a:solidFill>
                <a:cs typeface="Arial" pitchFamily="34" charset="0"/>
              </a:rPr>
              <a:t> of administration.</a:t>
            </a:r>
          </a:p>
          <a:p>
            <a:pPr lvl="1" algn="l" rtl="0" eaLnBrk="1" hangingPunct="1">
              <a:lnSpc>
                <a:spcPct val="90000"/>
              </a:lnSpc>
              <a:defRPr/>
            </a:pPr>
            <a:endParaRPr lang="en-US" sz="1500" smtClean="0">
              <a:solidFill>
                <a:srgbClr val="0000C0"/>
              </a:solidFill>
            </a:endParaRPr>
          </a:p>
          <a:p>
            <a:pPr lvl="1" algn="l" rtl="0" eaLnBrk="1" hangingPunct="1">
              <a:lnSpc>
                <a:spcPct val="90000"/>
              </a:lnSpc>
              <a:defRPr/>
            </a:pPr>
            <a:r>
              <a:rPr lang="en-US" sz="1500" smtClean="0">
                <a:solidFill>
                  <a:srgbClr val="0000C0"/>
                </a:solidFill>
              </a:rPr>
              <a:t>It is defined as :</a:t>
            </a:r>
          </a:p>
          <a:p>
            <a:pPr algn="l" rtl="0" eaLnBrk="1" hangingPunct="1">
              <a:lnSpc>
                <a:spcPct val="90000"/>
              </a:lnSpc>
              <a:buFontTx/>
              <a:buNone/>
              <a:defRPr/>
            </a:pPr>
            <a:r>
              <a:rPr lang="en-US" sz="2200" i="1" smtClean="0">
                <a:solidFill>
                  <a:srgbClr val="0000C0"/>
                </a:solidFill>
                <a:cs typeface="Arial" pitchFamily="34" charset="0"/>
              </a:rPr>
              <a:t>“ a </a:t>
            </a:r>
            <a:r>
              <a:rPr lang="en-US" sz="1900" i="1" smtClean="0">
                <a:solidFill>
                  <a:srgbClr val="0000C0"/>
                </a:solidFill>
                <a:cs typeface="Arial" pitchFamily="34" charset="0"/>
              </a:rPr>
              <a:t>Set of  interactive Processes through which the utilization of resources results in the accomplishment of organization objectives</a:t>
            </a:r>
            <a:r>
              <a:rPr lang="en-US" sz="1900" smtClean="0">
                <a:solidFill>
                  <a:srgbClr val="0000C0"/>
                </a:solidFill>
                <a:cs typeface="Arial" pitchFamily="34" charset="0"/>
              </a:rPr>
              <a:t>.”</a:t>
            </a:r>
          </a:p>
          <a:p>
            <a:pPr algn="l" rtl="0" eaLnBrk="1" hangingPunct="1">
              <a:lnSpc>
                <a:spcPct val="90000"/>
              </a:lnSpc>
              <a:defRPr/>
            </a:pPr>
            <a:endParaRPr lang="en-US" sz="1900" smtClean="0">
              <a:solidFill>
                <a:srgbClr val="0000C0"/>
              </a:solidFill>
              <a:cs typeface="Arial" pitchFamily="34" charset="0"/>
            </a:endParaRPr>
          </a:p>
          <a:p>
            <a:pPr algn="l" rtl="0" eaLnBrk="1" hangingPunct="1">
              <a:lnSpc>
                <a:spcPct val="90000"/>
              </a:lnSpc>
              <a:defRPr/>
            </a:pPr>
            <a:r>
              <a:rPr lang="en-US" sz="1900" smtClean="0">
                <a:solidFill>
                  <a:srgbClr val="0000C0"/>
                </a:solidFill>
                <a:cs typeface="Arial" pitchFamily="34" charset="0"/>
              </a:rPr>
              <a:t>Describes as “conversion mechanism”.</a:t>
            </a:r>
          </a:p>
        </p:txBody>
      </p:sp>
      <p:sp>
        <p:nvSpPr>
          <p:cNvPr id="36868" name="Footer Placeholder 3"/>
          <p:cNvSpPr>
            <a:spLocks noGrp="1"/>
          </p:cNvSpPr>
          <p:nvPr>
            <p:ph type="ftr" sz="quarter" idx="11"/>
          </p:nvPr>
        </p:nvSpPr>
        <p:spPr>
          <a:noFill/>
        </p:spPr>
        <p:txBody>
          <a:bodyPr/>
          <a:lstStyle/>
          <a:p>
            <a:r>
              <a:rPr lang="en-US" smtClean="0"/>
              <a:t>RADHSSO 2014</a:t>
            </a:r>
          </a:p>
        </p:txBody>
      </p:sp>
      <p:sp>
        <p:nvSpPr>
          <p:cNvPr id="36869" name="Slide Number Placeholder 4"/>
          <p:cNvSpPr>
            <a:spLocks noGrp="1"/>
          </p:cNvSpPr>
          <p:nvPr>
            <p:ph type="sldNum" sz="quarter" idx="12"/>
          </p:nvPr>
        </p:nvSpPr>
        <p:spPr>
          <a:noFill/>
        </p:spPr>
        <p:txBody>
          <a:bodyPr/>
          <a:lstStyle/>
          <a:p>
            <a:fld id="{25B6F079-31FB-4C9E-BFCF-023655438FCA}" type="slidenum">
              <a:rPr lang="ar-SA" smtClean="0"/>
              <a:pPr/>
              <a:t>26</a:t>
            </a:fld>
            <a:endParaRPr lang="en-US" smtClean="0"/>
          </a:p>
        </p:txBody>
      </p:sp>
      <p:sp>
        <p:nvSpPr>
          <p:cNvPr id="36870"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عنصر نائب لرقم الشريحة 7"/>
          <p:cNvSpPr>
            <a:spLocks noGrp="1"/>
          </p:cNvSpPr>
          <p:nvPr>
            <p:ph type="sldNum" sz="quarter" idx="12"/>
          </p:nvPr>
        </p:nvSpPr>
        <p:spPr>
          <a:noFill/>
        </p:spPr>
        <p:txBody>
          <a:bodyPr/>
          <a:lstStyle/>
          <a:p>
            <a:fld id="{503AFB37-6E26-4BF3-9685-E4D12690715C}" type="slidenum">
              <a:rPr lang="ar-SA" smtClean="0"/>
              <a:pPr/>
              <a:t>27</a:t>
            </a:fld>
            <a:endParaRPr lang="en-US" smtClean="0"/>
          </a:p>
        </p:txBody>
      </p:sp>
      <p:pic>
        <p:nvPicPr>
          <p:cNvPr id="37891" name="Picture 2" descr="Definitions of Management.png">
            <a:hlinkClick r:id="rId2"/>
          </p:cNvPr>
          <p:cNvPicPr>
            <a:picLocks noChangeAspect="1" noChangeArrowheads="1"/>
          </p:cNvPicPr>
          <p:nvPr/>
        </p:nvPicPr>
        <p:blipFill>
          <a:blip r:embed="rId3"/>
          <a:srcRect/>
          <a:stretch>
            <a:fillRect/>
          </a:stretch>
        </p:blipFill>
        <p:spPr bwMode="auto">
          <a:xfrm>
            <a:off x="285750" y="571500"/>
            <a:ext cx="8501063" cy="5643563"/>
          </a:xfrm>
          <a:prstGeom prst="rect">
            <a:avLst/>
          </a:prstGeom>
          <a:noFill/>
          <a:ln w="9525">
            <a:noFill/>
            <a:miter lim="800000"/>
            <a:headEnd/>
            <a:tailEnd/>
          </a:ln>
        </p:spPr>
      </p:pic>
      <p:sp>
        <p:nvSpPr>
          <p:cNvPr id="37892"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37893" name="عنصر نائب للتذييل 4"/>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a:xfrm>
            <a:off x="395288" y="333375"/>
            <a:ext cx="8497887" cy="431800"/>
          </a:xfrm>
        </p:spPr>
        <p:txBody>
          <a:bodyPr/>
          <a:lstStyle/>
          <a:p>
            <a:pPr rtl="0" eaLnBrk="1" fontAlgn="auto" hangingPunct="1">
              <a:spcAft>
                <a:spcPts val="0"/>
              </a:spcAft>
              <a:defRPr/>
            </a:pPr>
            <a:r>
              <a:rPr lang="en-US" sz="2400" dirty="0"/>
              <a:t>Organizational Structure and Management </a:t>
            </a:r>
            <a:r>
              <a:rPr lang="en-US" sz="2400" dirty="0" smtClean="0"/>
              <a:t>Functions (OSMF)</a:t>
            </a:r>
            <a:endParaRPr sz="2400" dirty="0" smtClean="0">
              <a:solidFill>
                <a:schemeClr val="tx2">
                  <a:satMod val="200000"/>
                </a:schemeClr>
              </a:solidFill>
            </a:endParaRPr>
          </a:p>
        </p:txBody>
      </p:sp>
      <p:sp>
        <p:nvSpPr>
          <p:cNvPr id="3" name="مستطيل 2"/>
          <p:cNvSpPr/>
          <p:nvPr/>
        </p:nvSpPr>
        <p:spPr>
          <a:xfrm>
            <a:off x="250825" y="1341438"/>
            <a:ext cx="8424863" cy="44005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just" rtl="0">
              <a:defRPr/>
            </a:pPr>
            <a:r>
              <a:rPr lang="en-US" sz="2000" b="1" dirty="0">
                <a:solidFill>
                  <a:srgbClr val="002060"/>
                </a:solidFill>
              </a:rPr>
              <a:t>Hospitals </a:t>
            </a:r>
            <a:r>
              <a:rPr lang="en-US" sz="2000" dirty="0">
                <a:solidFill>
                  <a:srgbClr val="002060"/>
                </a:solidFill>
              </a:rPr>
              <a:t>that </a:t>
            </a:r>
            <a:r>
              <a:rPr lang="en-US" sz="2000" i="1" dirty="0">
                <a:solidFill>
                  <a:srgbClr val="002060"/>
                </a:solidFill>
              </a:rPr>
              <a:t>do successfully execute </a:t>
            </a:r>
            <a:r>
              <a:rPr lang="en-US" sz="2000" dirty="0">
                <a:solidFill>
                  <a:srgbClr val="002060"/>
                </a:solidFill>
              </a:rPr>
              <a:t>strategies share a key common element: </a:t>
            </a:r>
            <a:r>
              <a:rPr lang="en-US" sz="2000" i="1" dirty="0">
                <a:solidFill>
                  <a:srgbClr val="002060"/>
                </a:solidFill>
              </a:rPr>
              <a:t>an organizational structure that insists upon clear role focus, fosters accountability, and requires manageable spans of control.</a:t>
            </a:r>
          </a:p>
          <a:p>
            <a:pPr algn="just" rtl="0">
              <a:defRPr/>
            </a:pPr>
            <a:endParaRPr lang="en-US" sz="2000" dirty="0">
              <a:solidFill>
                <a:srgbClr val="002060"/>
              </a:solidFill>
            </a:endParaRPr>
          </a:p>
          <a:p>
            <a:pPr algn="just" rtl="0">
              <a:defRPr/>
            </a:pPr>
            <a:r>
              <a:rPr lang="en-US" sz="2000" dirty="0">
                <a:solidFill>
                  <a:srgbClr val="002060"/>
                </a:solidFill>
              </a:rPr>
              <a:t>Moreover, </a:t>
            </a:r>
            <a:r>
              <a:rPr lang="en-US" sz="2000" b="1" i="1" dirty="0">
                <a:solidFill>
                  <a:srgbClr val="002060"/>
                </a:solidFill>
              </a:rPr>
              <a:t>high-performing</a:t>
            </a:r>
            <a:r>
              <a:rPr lang="en-US" sz="2000" i="1" dirty="0">
                <a:solidFill>
                  <a:srgbClr val="002060"/>
                </a:solidFill>
              </a:rPr>
              <a:t> hospitals and healthcare systems design their management structures to execute strategies</a:t>
            </a:r>
            <a:r>
              <a:rPr lang="en-US" sz="2000" dirty="0">
                <a:solidFill>
                  <a:srgbClr val="002060"/>
                </a:solidFill>
              </a:rPr>
              <a:t>. </a:t>
            </a:r>
            <a:r>
              <a:rPr lang="en-US" sz="2000" i="1" dirty="0">
                <a:solidFill>
                  <a:srgbClr val="002060"/>
                </a:solidFill>
              </a:rPr>
              <a:t>They consider organizational structure as they would any other resource (e.g., capital, workforce, physicians) and deploy it according to the strategic needs of the company. In short, hospital strategies should not just inform organizational structure, but should determine it. </a:t>
            </a:r>
          </a:p>
          <a:p>
            <a:pPr algn="just" rtl="0">
              <a:defRPr/>
            </a:pPr>
            <a:endParaRPr lang="en-US" sz="2000" i="1" dirty="0">
              <a:solidFill>
                <a:srgbClr val="002060"/>
              </a:solidFill>
              <a:latin typeface="Times New Roman" pitchFamily="18" charset="0"/>
              <a:cs typeface="Times New Roman" pitchFamily="18" charset="0"/>
            </a:endParaRPr>
          </a:p>
          <a:p>
            <a:pPr algn="just" rtl="0">
              <a:defRPr/>
            </a:pPr>
            <a:r>
              <a:rPr lang="en-US" sz="2000" i="1" dirty="0">
                <a:solidFill>
                  <a:srgbClr val="002060"/>
                </a:solidFill>
                <a:latin typeface="Times New Roman" pitchFamily="18" charset="0"/>
                <a:cs typeface="Times New Roman" pitchFamily="18" charset="0"/>
              </a:rPr>
              <a:t>In his seminal book Competitive Advantage1, Michael E. </a:t>
            </a:r>
            <a:r>
              <a:rPr lang="en-US" sz="2000" b="1" i="1" dirty="0">
                <a:solidFill>
                  <a:srgbClr val="002060"/>
                </a:solidFill>
                <a:latin typeface="Times New Roman" pitchFamily="18" charset="0"/>
                <a:cs typeface="Times New Roman" pitchFamily="18" charset="0"/>
              </a:rPr>
              <a:t>Porter </a:t>
            </a:r>
            <a:r>
              <a:rPr lang="en-US" sz="2000" i="1" dirty="0">
                <a:solidFill>
                  <a:srgbClr val="002060"/>
                </a:solidFill>
                <a:latin typeface="Times New Roman" pitchFamily="18" charset="0"/>
                <a:cs typeface="Times New Roman" pitchFamily="18" charset="0"/>
              </a:rPr>
              <a:t>opines that </a:t>
            </a:r>
            <a:r>
              <a:rPr lang="en-US" sz="2000" b="1" i="1" dirty="0">
                <a:solidFill>
                  <a:srgbClr val="002060"/>
                </a:solidFill>
                <a:latin typeface="Times New Roman" pitchFamily="18" charset="0"/>
                <a:cs typeface="Times New Roman" pitchFamily="18" charset="0"/>
              </a:rPr>
              <a:t>an organization’s ability to align structures, strategies, and management practices is critical for sustaining and enhancing competitive advantage.  </a:t>
            </a:r>
            <a:r>
              <a:rPr lang="en-US" sz="2000" b="1" dirty="0">
                <a:solidFill>
                  <a:srgbClr val="002060"/>
                </a:solidFill>
              </a:rPr>
              <a:t>  </a:t>
            </a:r>
          </a:p>
        </p:txBody>
      </p:sp>
      <p:sp>
        <p:nvSpPr>
          <p:cNvPr id="3891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38917" name="عنصر نائب لرقم الشريحة 4"/>
          <p:cNvSpPr>
            <a:spLocks noGrp="1"/>
          </p:cNvSpPr>
          <p:nvPr>
            <p:ph type="sldNum" sz="quarter" idx="12"/>
          </p:nvPr>
        </p:nvSpPr>
        <p:spPr>
          <a:noFill/>
        </p:spPr>
        <p:txBody>
          <a:bodyPr/>
          <a:lstStyle/>
          <a:p>
            <a:fld id="{2CBA48F6-903B-4A2D-9057-49E76C1F1F95}" type="slidenum">
              <a:rPr lang="ar-SA" smtClean="0"/>
              <a:pPr/>
              <a:t>28</a:t>
            </a:fld>
            <a:endParaRPr lang="en-US" smtClean="0"/>
          </a:p>
        </p:txBody>
      </p:sp>
      <p:sp>
        <p:nvSpPr>
          <p:cNvPr id="3891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Rectangle 3"/>
          <p:cNvSpPr>
            <a:spLocks noGrp="1" noChangeArrowheads="1"/>
          </p:cNvSpPr>
          <p:nvPr>
            <p:ph idx="1"/>
          </p:nvPr>
        </p:nvSpPr>
        <p:spPr>
          <a:xfrm>
            <a:off x="539750" y="620713"/>
            <a:ext cx="8135938" cy="5643562"/>
          </a:xfrm>
        </p:spPr>
        <p:style>
          <a:lnRef idx="2">
            <a:schemeClr val="accent6"/>
          </a:lnRef>
          <a:fillRef idx="1">
            <a:schemeClr val="lt1"/>
          </a:fillRef>
          <a:effectRef idx="0">
            <a:schemeClr val="accent6"/>
          </a:effectRef>
          <a:fontRef idx="minor">
            <a:schemeClr val="dk1"/>
          </a:fontRef>
        </p:style>
        <p:txBody>
          <a:bodyPr/>
          <a:lstStyle/>
          <a:p>
            <a:pPr algn="l" rtl="0" eaLnBrk="1" hangingPunct="1">
              <a:buFontTx/>
              <a:buNone/>
              <a:defRPr/>
            </a:pPr>
            <a:r>
              <a:rPr lang="en-US" sz="1800" b="1" u="sng" dirty="0" smtClean="0">
                <a:solidFill>
                  <a:srgbClr val="E8D742"/>
                </a:solidFill>
                <a:effectLst>
                  <a:outerShdw blurRad="38100" dist="38100" dir="2700000" algn="tl">
                    <a:srgbClr val="000000"/>
                  </a:outerShdw>
                </a:effectLst>
              </a:rPr>
              <a:t>Definition:   </a:t>
            </a:r>
          </a:p>
          <a:p>
            <a:pPr algn="l" rtl="0" eaLnBrk="1" hangingPunct="1">
              <a:buFontTx/>
              <a:buNone/>
              <a:defRPr/>
            </a:pPr>
            <a:r>
              <a:rPr lang="en-US" sz="1800" b="1" dirty="0" smtClean="0"/>
              <a:t>OS is </a:t>
            </a:r>
          </a:p>
          <a:p>
            <a:pPr algn="just" rtl="0" eaLnBrk="1" hangingPunct="1">
              <a:defRPr/>
            </a:pPr>
            <a:r>
              <a:rPr lang="en-US" sz="1800" b="1" i="1" dirty="0" smtClean="0"/>
              <a:t>The </a:t>
            </a:r>
            <a:r>
              <a:rPr lang="en-US" sz="2000" b="1" i="1" dirty="0" smtClean="0">
                <a:latin typeface="Arial Black" pitchFamily="34" charset="0"/>
                <a:hlinkClick r:id="rId2"/>
              </a:rPr>
              <a:t>framework</a:t>
            </a:r>
            <a:r>
              <a:rPr lang="en-US" sz="1800" b="1" i="1" dirty="0" smtClean="0"/>
              <a:t>, typically </a:t>
            </a:r>
            <a:r>
              <a:rPr lang="en-US" sz="1800" b="1" i="1" dirty="0" smtClean="0">
                <a:latin typeface="Arial Black" pitchFamily="34" charset="0"/>
                <a:hlinkClick r:id="rId3"/>
              </a:rPr>
              <a:t>hierarchical</a:t>
            </a:r>
            <a:r>
              <a:rPr lang="en-US" sz="1800" b="1" i="1" dirty="0" smtClean="0">
                <a:latin typeface="Arial Black" pitchFamily="34" charset="0"/>
              </a:rPr>
              <a:t>, </a:t>
            </a:r>
            <a:r>
              <a:rPr lang="en-US" sz="1800" b="1" i="1" dirty="0" smtClean="0"/>
              <a:t>within which an organization arranges its </a:t>
            </a:r>
            <a:r>
              <a:rPr lang="en-US" sz="1800" b="1" i="1" dirty="0" smtClean="0">
                <a:hlinkClick r:id="rId4"/>
              </a:rPr>
              <a:t>lines</a:t>
            </a:r>
            <a:r>
              <a:rPr lang="en-US" sz="1800" b="1" i="1" dirty="0" smtClean="0"/>
              <a:t> of </a:t>
            </a:r>
            <a:r>
              <a:rPr lang="en-US" sz="1800" b="1" i="1" dirty="0" smtClean="0">
                <a:hlinkClick r:id="rId5"/>
              </a:rPr>
              <a:t>authority</a:t>
            </a:r>
            <a:r>
              <a:rPr lang="en-US" sz="1800" b="1" i="1" dirty="0" smtClean="0"/>
              <a:t> and </a:t>
            </a:r>
            <a:r>
              <a:rPr lang="en-US" sz="1800" b="1" i="1" dirty="0" smtClean="0">
                <a:hlinkClick r:id="rId6"/>
              </a:rPr>
              <a:t>communications</a:t>
            </a:r>
            <a:r>
              <a:rPr lang="en-US" sz="1800" b="1" i="1" dirty="0" smtClean="0"/>
              <a:t>, and </a:t>
            </a:r>
            <a:r>
              <a:rPr lang="en-US" sz="1800" b="1" i="1" dirty="0" smtClean="0">
                <a:hlinkClick r:id="rId7"/>
              </a:rPr>
              <a:t>allocates</a:t>
            </a:r>
            <a:r>
              <a:rPr lang="en-US" sz="1800" b="1" i="1" dirty="0" smtClean="0"/>
              <a:t> </a:t>
            </a:r>
            <a:r>
              <a:rPr lang="en-US" sz="2000" b="1" i="1" dirty="0" smtClean="0">
                <a:latin typeface="Arial Black" pitchFamily="34" charset="0"/>
                <a:hlinkClick r:id="rId8"/>
              </a:rPr>
              <a:t>rights</a:t>
            </a:r>
            <a:r>
              <a:rPr lang="en-US" sz="1800" b="1" i="1" dirty="0" smtClean="0"/>
              <a:t> and </a:t>
            </a:r>
            <a:r>
              <a:rPr lang="en-US" sz="2000" b="1" i="1" dirty="0" smtClean="0">
                <a:latin typeface="Arial Black" pitchFamily="34" charset="0"/>
                <a:hlinkClick r:id="rId9"/>
              </a:rPr>
              <a:t>duties</a:t>
            </a:r>
            <a:r>
              <a:rPr lang="en-US" sz="1800" b="1" i="1" dirty="0" smtClean="0"/>
              <a:t>. </a:t>
            </a:r>
            <a:r>
              <a:rPr lang="en-US" sz="1800" b="1" i="1" dirty="0" smtClean="0">
                <a:hlinkClick r:id="rId10"/>
              </a:rPr>
              <a:t>Organizational</a:t>
            </a:r>
            <a:r>
              <a:rPr lang="en-US" sz="1800" b="1" i="1" dirty="0" smtClean="0"/>
              <a:t> </a:t>
            </a:r>
            <a:r>
              <a:rPr lang="en-US" sz="1800" b="1" i="1" dirty="0" smtClean="0">
                <a:hlinkClick r:id="rId11"/>
              </a:rPr>
              <a:t>structure</a:t>
            </a:r>
            <a:r>
              <a:rPr lang="en-US" sz="1800" b="1" i="1" dirty="0" smtClean="0"/>
              <a:t> determines the manner and extent to which </a:t>
            </a:r>
            <a:r>
              <a:rPr lang="en-US" sz="1800" b="1" i="1" dirty="0" smtClean="0">
                <a:hlinkClick r:id="rId12"/>
              </a:rPr>
              <a:t>roles</a:t>
            </a:r>
            <a:r>
              <a:rPr lang="en-US" sz="1800" b="1" i="1" dirty="0" smtClean="0"/>
              <a:t>, </a:t>
            </a:r>
            <a:r>
              <a:rPr lang="en-US" sz="1800" b="1" i="1" dirty="0" smtClean="0">
                <a:hlinkClick r:id="rId13"/>
              </a:rPr>
              <a:t>power</a:t>
            </a:r>
            <a:r>
              <a:rPr lang="en-US" sz="1800" b="1" i="1" dirty="0" smtClean="0"/>
              <a:t>, and </a:t>
            </a:r>
            <a:r>
              <a:rPr lang="en-US" sz="1800" b="1" i="1" dirty="0" smtClean="0">
                <a:hlinkClick r:id="rId14"/>
              </a:rPr>
              <a:t>responsibilities</a:t>
            </a:r>
            <a:r>
              <a:rPr lang="en-US" sz="1800" b="1" i="1" dirty="0" smtClean="0"/>
              <a:t> are delegated, controlled, and coordinated, and how </a:t>
            </a:r>
            <a:r>
              <a:rPr lang="en-US" sz="1800" b="1" i="1" dirty="0" smtClean="0">
                <a:hlinkClick r:id="rId15"/>
              </a:rPr>
              <a:t>information flows</a:t>
            </a:r>
            <a:r>
              <a:rPr lang="en-US" sz="1800" b="1" i="1" dirty="0" smtClean="0"/>
              <a:t> between </a:t>
            </a:r>
            <a:r>
              <a:rPr lang="en-US" sz="1800" b="1" i="1" dirty="0" smtClean="0">
                <a:hlinkClick r:id="rId16"/>
              </a:rPr>
              <a:t>levels of management</a:t>
            </a:r>
            <a:r>
              <a:rPr lang="en-US" sz="1800" b="1" i="1" dirty="0" smtClean="0"/>
              <a:t>.</a:t>
            </a:r>
          </a:p>
          <a:p>
            <a:pPr algn="l" rtl="0" eaLnBrk="1" hangingPunct="1">
              <a:defRPr/>
            </a:pPr>
            <a:endParaRPr lang="en-US" sz="1800" b="1" dirty="0" smtClean="0"/>
          </a:p>
          <a:p>
            <a:pPr algn="just" rtl="0" eaLnBrk="1" hangingPunct="1">
              <a:defRPr/>
            </a:pPr>
            <a:r>
              <a:rPr lang="en-US" sz="1800" b="1" i="1" dirty="0" smtClean="0"/>
              <a:t>An structure depends entirely on the </a:t>
            </a:r>
            <a:r>
              <a:rPr lang="en-US" sz="1800" b="1" i="1" dirty="0" smtClean="0">
                <a:hlinkClick r:id="rId17"/>
              </a:rPr>
              <a:t>organization's</a:t>
            </a:r>
            <a:r>
              <a:rPr lang="en-US" sz="1800" b="1" i="1" dirty="0" smtClean="0"/>
              <a:t> </a:t>
            </a:r>
            <a:r>
              <a:rPr lang="en-US" sz="1800" b="1" i="1" dirty="0" smtClean="0">
                <a:hlinkClick r:id="rId18"/>
              </a:rPr>
              <a:t>objectives</a:t>
            </a:r>
            <a:r>
              <a:rPr lang="en-US" sz="1800" b="1" i="1" dirty="0" smtClean="0"/>
              <a:t> and the </a:t>
            </a:r>
            <a:r>
              <a:rPr lang="en-US" sz="1800" b="1" i="1" dirty="0" smtClean="0">
                <a:hlinkClick r:id="rId19"/>
              </a:rPr>
              <a:t>strategy</a:t>
            </a:r>
            <a:r>
              <a:rPr lang="en-US" sz="1800" b="1" i="1" dirty="0" smtClean="0"/>
              <a:t> chosen to </a:t>
            </a:r>
            <a:r>
              <a:rPr lang="en-US" sz="1800" b="1" i="1" dirty="0" smtClean="0">
                <a:hlinkClick r:id="rId20"/>
              </a:rPr>
              <a:t>achieve</a:t>
            </a:r>
            <a:r>
              <a:rPr lang="en-US" sz="1800" b="1" i="1" dirty="0" smtClean="0"/>
              <a:t> them. In a centralized structure, the </a:t>
            </a:r>
            <a:r>
              <a:rPr lang="en-US" sz="1800" b="1" i="1" dirty="0" smtClean="0">
                <a:hlinkClick r:id="rId21"/>
              </a:rPr>
              <a:t>decision making</a:t>
            </a:r>
            <a:r>
              <a:rPr lang="en-US" sz="1800" b="1" i="1" dirty="0" smtClean="0"/>
              <a:t> power is </a:t>
            </a:r>
            <a:r>
              <a:rPr lang="en-US" sz="1800" b="1" i="1" dirty="0" smtClean="0">
                <a:latin typeface="Arial Black" pitchFamily="34" charset="0"/>
              </a:rPr>
              <a:t>concentrated</a:t>
            </a:r>
            <a:r>
              <a:rPr lang="en-US" sz="1800" b="1" i="1" dirty="0" smtClean="0"/>
              <a:t> in the top layer of the </a:t>
            </a:r>
            <a:r>
              <a:rPr lang="en-US" sz="1800" b="1" i="1" dirty="0" smtClean="0">
                <a:hlinkClick r:id="rId22"/>
              </a:rPr>
              <a:t>management</a:t>
            </a:r>
            <a:r>
              <a:rPr lang="en-US" sz="1800" b="1" i="1" dirty="0" smtClean="0"/>
              <a:t> and tight </a:t>
            </a:r>
            <a:r>
              <a:rPr lang="en-US" sz="1800" b="1" i="1" dirty="0" smtClean="0">
                <a:hlinkClick r:id="rId23"/>
              </a:rPr>
              <a:t>control</a:t>
            </a:r>
            <a:r>
              <a:rPr lang="en-US" sz="1800" b="1" i="1" dirty="0" smtClean="0"/>
              <a:t> is exercised over </a:t>
            </a:r>
            <a:r>
              <a:rPr lang="en-US" sz="1800" b="1" i="1" dirty="0" smtClean="0">
                <a:hlinkClick r:id="rId24"/>
              </a:rPr>
              <a:t>departments</a:t>
            </a:r>
            <a:r>
              <a:rPr lang="en-US" sz="1800" b="1" i="1" dirty="0" smtClean="0"/>
              <a:t> and </a:t>
            </a:r>
            <a:r>
              <a:rPr lang="en-US" sz="1800" b="1" i="1" dirty="0" smtClean="0">
                <a:hlinkClick r:id="rId25"/>
              </a:rPr>
              <a:t>divisions</a:t>
            </a:r>
            <a:r>
              <a:rPr lang="en-US" sz="1800" b="1" i="1" dirty="0" smtClean="0"/>
              <a:t>. In a </a:t>
            </a:r>
            <a:r>
              <a:rPr lang="en-US" sz="1800" b="1" i="1" dirty="0" smtClean="0">
                <a:latin typeface="Arial Black" pitchFamily="34" charset="0"/>
              </a:rPr>
              <a:t>decentralized </a:t>
            </a:r>
            <a:r>
              <a:rPr lang="en-US" sz="1800" b="1" i="1" dirty="0" smtClean="0"/>
              <a:t>structure, the decision making power is distributed and the departments and divisions have varying </a:t>
            </a:r>
            <a:r>
              <a:rPr lang="en-US" sz="1800" b="1" i="1" dirty="0" smtClean="0">
                <a:hlinkClick r:id="rId26"/>
              </a:rPr>
              <a:t>degrees</a:t>
            </a:r>
            <a:r>
              <a:rPr lang="en-US" sz="1800" b="1" i="1" dirty="0" smtClean="0"/>
              <a:t> of </a:t>
            </a:r>
            <a:r>
              <a:rPr lang="en-US" sz="1800" b="1" i="1" dirty="0" smtClean="0">
                <a:latin typeface="Arial Black" pitchFamily="34" charset="0"/>
                <a:hlinkClick r:id="rId27"/>
              </a:rPr>
              <a:t>autonomy</a:t>
            </a:r>
            <a:r>
              <a:rPr lang="en-US" sz="1800" b="1" i="1" dirty="0" smtClean="0">
                <a:latin typeface="Arial Black" pitchFamily="34" charset="0"/>
              </a:rPr>
              <a:t>.</a:t>
            </a:r>
            <a:r>
              <a:rPr lang="en-US" sz="1800" b="1" i="1" dirty="0" smtClean="0"/>
              <a:t> An organizational </a:t>
            </a:r>
            <a:r>
              <a:rPr lang="en-US" sz="1800" b="1" i="1" dirty="0" smtClean="0">
                <a:latin typeface="Arial Black" pitchFamily="34" charset="0"/>
                <a:hlinkClick r:id="rId28"/>
              </a:rPr>
              <a:t>chart</a:t>
            </a:r>
            <a:r>
              <a:rPr lang="en-US" sz="1800" b="1" i="1" dirty="0" smtClean="0"/>
              <a:t> illustrates the organizational structure.</a:t>
            </a:r>
          </a:p>
          <a:p>
            <a:pPr algn="l" rtl="0" eaLnBrk="1" hangingPunct="1">
              <a:defRPr/>
            </a:pPr>
            <a:endParaRPr lang="en-US" sz="1200" b="1" dirty="0" smtClean="0">
              <a:hlinkClick r:id="rId29"/>
            </a:endParaRPr>
          </a:p>
          <a:p>
            <a:pPr algn="l" rtl="0" eaLnBrk="1" hangingPunct="1">
              <a:defRPr/>
            </a:pPr>
            <a:r>
              <a:rPr lang="en-US" sz="1000" b="1" dirty="0" smtClean="0">
                <a:hlinkClick r:id="rId29"/>
              </a:rPr>
              <a:t>Ads by </a:t>
            </a:r>
            <a:r>
              <a:rPr lang="en-US" sz="1000" b="1" dirty="0" err="1" smtClean="0">
                <a:hlinkClick r:id="rId29"/>
              </a:rPr>
              <a:t>Google</a:t>
            </a:r>
            <a:r>
              <a:rPr lang="en-US" sz="1000" b="1" dirty="0" err="1" smtClean="0">
                <a:hlinkClick r:id="rId30"/>
              </a:rPr>
              <a:t>Strategic</a:t>
            </a:r>
            <a:r>
              <a:rPr lang="en-US" sz="1000" b="1" dirty="0" smtClean="0">
                <a:hlinkClick r:id="rId30"/>
              </a:rPr>
              <a:t> Communications</a:t>
            </a:r>
            <a:r>
              <a:rPr lang="en-US" sz="1000" b="1" dirty="0" smtClean="0"/>
              <a:t> Read more: </a:t>
            </a:r>
            <a:r>
              <a:rPr lang="en-US" sz="1000" b="1" dirty="0" smtClean="0">
                <a:hlinkClick r:id="rId31"/>
              </a:rPr>
              <a:t>http://www.businessdictionary.com/definition/organizational-structure.html#ixzz1p4DI3F84</a:t>
            </a:r>
            <a:r>
              <a:rPr lang="en-US" sz="1000" b="1" dirty="0" smtClean="0"/>
              <a:t/>
            </a:r>
            <a:br>
              <a:rPr lang="en-US" sz="1000" b="1" dirty="0" smtClean="0"/>
            </a:br>
            <a:endParaRPr lang="en-US" sz="1000" b="1" dirty="0" smtClean="0"/>
          </a:p>
          <a:p>
            <a:pPr algn="l" rtl="0" eaLnBrk="1" hangingPunct="1">
              <a:buFontTx/>
              <a:buNone/>
              <a:defRPr/>
            </a:pPr>
            <a:endParaRPr lang="en-US" sz="1800" b="1" u="sng" dirty="0" smtClean="0">
              <a:solidFill>
                <a:srgbClr val="E8D742"/>
              </a:solidFill>
              <a:effectLst>
                <a:outerShdw blurRad="38100" dist="38100" dir="2700000" algn="tl">
                  <a:srgbClr val="000000"/>
                </a:outerShdw>
              </a:effectLst>
            </a:endParaRPr>
          </a:p>
          <a:p>
            <a:pPr algn="l" rtl="0" eaLnBrk="1" hangingPunct="1">
              <a:buFontTx/>
              <a:buNone/>
              <a:defRPr/>
            </a:pPr>
            <a:endParaRPr lang="en-US" sz="1800" b="1" u="sng" dirty="0" smtClean="0">
              <a:solidFill>
                <a:srgbClr val="E8D742"/>
              </a:solidFill>
              <a:effectLst>
                <a:outerShdw blurRad="38100" dist="38100" dir="2700000" algn="tl">
                  <a:srgbClr val="000000"/>
                </a:outerShdw>
              </a:effectLst>
            </a:endParaRPr>
          </a:p>
          <a:p>
            <a:pPr algn="l" rtl="0" eaLnBrk="1" hangingPunct="1">
              <a:buFontTx/>
              <a:buNone/>
              <a:defRPr/>
            </a:pPr>
            <a:endParaRPr lang="en-US" sz="1800" b="1" dirty="0" smtClean="0"/>
          </a:p>
          <a:p>
            <a:pPr algn="l" rtl="0" eaLnBrk="1" hangingPunct="1">
              <a:defRPr/>
            </a:pPr>
            <a:endParaRPr lang="en-US" sz="1800" b="1" dirty="0"/>
          </a:p>
        </p:txBody>
      </p:sp>
      <p:sp>
        <p:nvSpPr>
          <p:cNvPr id="39939" name="مستطيل 2"/>
          <p:cNvSpPr>
            <a:spLocks noChangeArrowheads="1"/>
          </p:cNvSpPr>
          <p:nvPr/>
        </p:nvSpPr>
        <p:spPr bwMode="auto">
          <a:xfrm>
            <a:off x="2706688" y="214313"/>
            <a:ext cx="3436937" cy="461962"/>
          </a:xfrm>
          <a:prstGeom prst="rect">
            <a:avLst/>
          </a:prstGeom>
          <a:noFill/>
          <a:ln w="9525">
            <a:noFill/>
            <a:miter lim="800000"/>
            <a:headEnd/>
            <a:tailEnd/>
          </a:ln>
        </p:spPr>
        <p:txBody>
          <a:bodyPr>
            <a:spAutoFit/>
          </a:bodyPr>
          <a:lstStyle/>
          <a:p>
            <a:pPr algn="ctr"/>
            <a:r>
              <a:rPr lang="en-US">
                <a:latin typeface="Times New Roman" pitchFamily="18" charset="0"/>
                <a:cs typeface="Times New Roman" pitchFamily="18" charset="0"/>
              </a:rPr>
              <a:t>Define </a:t>
            </a:r>
            <a:r>
              <a:rPr lang="en-US" sz="2400">
                <a:latin typeface="Times New Roman" pitchFamily="18" charset="0"/>
                <a:cs typeface="Times New Roman" pitchFamily="18" charset="0"/>
              </a:rPr>
              <a:t>OS</a:t>
            </a:r>
            <a:r>
              <a:rPr lang="en-US">
                <a:latin typeface="Times New Roman" pitchFamily="18" charset="0"/>
                <a:cs typeface="Times New Roman" pitchFamily="18" charset="0"/>
              </a:rPr>
              <a:t> of FSM </a:t>
            </a:r>
            <a:endParaRPr lang="ar-SA"/>
          </a:p>
        </p:txBody>
      </p:sp>
      <p:sp>
        <p:nvSpPr>
          <p:cNvPr id="39940"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39941" name="عنصر نائب لرقم الشريحة 4"/>
          <p:cNvSpPr>
            <a:spLocks noGrp="1"/>
          </p:cNvSpPr>
          <p:nvPr>
            <p:ph type="sldNum" sz="quarter" idx="12"/>
          </p:nvPr>
        </p:nvSpPr>
        <p:spPr>
          <a:noFill/>
        </p:spPr>
        <p:txBody>
          <a:bodyPr/>
          <a:lstStyle/>
          <a:p>
            <a:fld id="{20D41B19-B43D-428B-963C-DFC3336171F1}" type="slidenum">
              <a:rPr lang="ar-SA" smtClean="0"/>
              <a:pPr/>
              <a:t>29</a:t>
            </a:fld>
            <a:endParaRPr lang="en-US" smtClean="0"/>
          </a:p>
        </p:txBody>
      </p:sp>
      <p:sp>
        <p:nvSpPr>
          <p:cNvPr id="39942"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wipe(left)">
                                      <p:cBhvr>
                                        <p:cTn id="7" dur="500"/>
                                        <p:tgtEl>
                                          <p:spTgt spid="1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7">
                                            <p:txEl>
                                              <p:pRg st="1" end="1"/>
                                            </p:txEl>
                                          </p:spTgt>
                                        </p:tgtEl>
                                        <p:attrNameLst>
                                          <p:attrName>style.visibility</p:attrName>
                                        </p:attrNameLst>
                                      </p:cBhvr>
                                      <p:to>
                                        <p:strVal val="visible"/>
                                      </p:to>
                                    </p:set>
                                    <p:animEffect transition="in" filter="wipe(left)">
                                      <p:cBhvr>
                                        <p:cTn id="12" dur="500"/>
                                        <p:tgtEl>
                                          <p:spTgt spid="10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7">
                                            <p:txEl>
                                              <p:pRg st="2" end="2"/>
                                            </p:txEl>
                                          </p:spTgt>
                                        </p:tgtEl>
                                        <p:attrNameLst>
                                          <p:attrName>style.visibility</p:attrName>
                                        </p:attrNameLst>
                                      </p:cBhvr>
                                      <p:to>
                                        <p:strVal val="visible"/>
                                      </p:to>
                                    </p:set>
                                    <p:animEffect transition="in" filter="wipe(left)">
                                      <p:cBhvr>
                                        <p:cTn id="17" dur="500"/>
                                        <p:tgtEl>
                                          <p:spTgt spid="10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7">
                                            <p:txEl>
                                              <p:pRg st="4" end="4"/>
                                            </p:txEl>
                                          </p:spTgt>
                                        </p:tgtEl>
                                        <p:attrNameLst>
                                          <p:attrName>style.visibility</p:attrName>
                                        </p:attrNameLst>
                                      </p:cBhvr>
                                      <p:to>
                                        <p:strVal val="visible"/>
                                      </p:to>
                                    </p:set>
                                    <p:animEffect transition="in" filter="wipe(left)">
                                      <p:cBhvr>
                                        <p:cTn id="22" dur="500"/>
                                        <p:tgtEl>
                                          <p:spTgt spid="102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7">
                                            <p:txEl>
                                              <p:pRg st="6" end="6"/>
                                            </p:txEl>
                                          </p:spTgt>
                                        </p:tgtEl>
                                        <p:attrNameLst>
                                          <p:attrName>style.visibility</p:attrName>
                                        </p:attrNameLst>
                                      </p:cBhvr>
                                      <p:to>
                                        <p:strVal val="visible"/>
                                      </p:to>
                                    </p:set>
                                    <p:animEffect transition="in" filter="wipe(left)">
                                      <p:cBhvr>
                                        <p:cTn id="27" dur="500"/>
                                        <p:tgtEl>
                                          <p:spTgt spid="102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type="title"/>
          </p:nvPr>
        </p:nvSpPr>
        <p:spPr>
          <a:xfrm>
            <a:off x="2411413" y="0"/>
            <a:ext cx="3911600" cy="692150"/>
          </a:xfrm>
        </p:spPr>
        <p:txBody>
          <a:bodyPr lIns="92075" tIns="46038" rIns="92075" bIns="46038">
            <a:normAutofit/>
          </a:bodyPr>
          <a:lstStyle/>
          <a:p>
            <a:pPr eaLnBrk="1" hangingPunct="1">
              <a:defRPr/>
            </a:pPr>
            <a:r>
              <a:rPr lang="ar-SA" sz="3500" smtClean="0">
                <a:solidFill>
                  <a:srgbClr val="6CF0FF"/>
                </a:solidFill>
                <a:cs typeface="Diwani Bent" pitchFamily="2" charset="-78"/>
              </a:rPr>
              <a:t>بسم الله الرحمن الرحيم</a:t>
            </a:r>
            <a:r>
              <a:rPr lang="ar-SA" sz="3500" smtClean="0">
                <a:solidFill>
                  <a:srgbClr val="6CF0FF"/>
                </a:solidFill>
              </a:rPr>
              <a:t> </a:t>
            </a:r>
          </a:p>
        </p:txBody>
      </p:sp>
      <p:sp>
        <p:nvSpPr>
          <p:cNvPr id="9218" name="Rectangle 2"/>
          <p:cNvSpPr>
            <a:spLocks noGrp="1" noChangeArrowheads="1"/>
          </p:cNvSpPr>
          <p:nvPr>
            <p:ph idx="1"/>
          </p:nvPr>
        </p:nvSpPr>
        <p:spPr>
          <a:xfrm>
            <a:off x="571500" y="908050"/>
            <a:ext cx="8137525" cy="5184775"/>
          </a:xfrm>
        </p:spPr>
        <p:style>
          <a:lnRef idx="2">
            <a:schemeClr val="accent1"/>
          </a:lnRef>
          <a:fillRef idx="1">
            <a:schemeClr val="lt1"/>
          </a:fillRef>
          <a:effectRef idx="0">
            <a:schemeClr val="accent1"/>
          </a:effectRef>
          <a:fontRef idx="minor">
            <a:schemeClr val="dk1"/>
          </a:fontRef>
        </p:style>
        <p:txBody>
          <a:bodyPr>
            <a:normAutofit/>
          </a:bodyPr>
          <a:lstStyle/>
          <a:p>
            <a:pPr marL="411480" algn="ctr" eaLnBrk="1" fontAlgn="auto" hangingPunct="1">
              <a:lnSpc>
                <a:spcPct val="80000"/>
              </a:lnSpc>
              <a:spcAft>
                <a:spcPts val="0"/>
              </a:spcAft>
              <a:buFont typeface="Wingdings" pitchFamily="2" charset="2"/>
              <a:buNone/>
              <a:defRPr/>
            </a:pPr>
            <a:r>
              <a:rPr lang="ar-SA" sz="1800" b="1" dirty="0" smtClean="0">
                <a:cs typeface="Arabic Transparent" pitchFamily="2" charset="-78"/>
              </a:rPr>
              <a:t>لأننا نتعلم مفاهيم  تنظيم علوم وخدمات </a:t>
            </a:r>
            <a:r>
              <a:rPr lang="ar-SA" sz="1800" b="1" dirty="0" err="1" smtClean="0">
                <a:cs typeface="Arabic Transparent" pitchFamily="2" charset="-78"/>
              </a:rPr>
              <a:t>الصحة ....:</a:t>
            </a:r>
            <a:r>
              <a:rPr lang="ar-SA" sz="1800" b="1" dirty="0" smtClean="0">
                <a:cs typeface="Arabic Transparent" pitchFamily="2" charset="-78"/>
              </a:rPr>
              <a:t> </a:t>
            </a:r>
          </a:p>
          <a:p>
            <a:pPr marL="411480" algn="ctr" eaLnBrk="1" fontAlgn="auto" hangingPunct="1">
              <a:lnSpc>
                <a:spcPct val="80000"/>
              </a:lnSpc>
              <a:spcAft>
                <a:spcPts val="0"/>
              </a:spcAft>
              <a:buFont typeface="Wingdings" pitchFamily="2" charset="2"/>
              <a:buNone/>
              <a:defRPr/>
            </a:pPr>
            <a:r>
              <a:rPr lang="ar-SA" sz="1800" b="1" dirty="0" smtClean="0">
                <a:cs typeface="Arabic Transparent" pitchFamily="2" charset="-78"/>
              </a:rPr>
              <a:t> </a:t>
            </a:r>
            <a:endParaRPr lang="en-US" sz="1800" dirty="0" smtClean="0">
              <a:cs typeface="Arabic Transparent" pitchFamily="2" charset="-78"/>
            </a:endParaRPr>
          </a:p>
          <a:p>
            <a:pPr marL="411480" algn="ctr" eaLnBrk="1" fontAlgn="auto" hangingPunct="1">
              <a:lnSpc>
                <a:spcPct val="80000"/>
              </a:lnSpc>
              <a:spcAft>
                <a:spcPts val="0"/>
              </a:spcAft>
              <a:buFont typeface="Wingdings" pitchFamily="2" charset="2"/>
              <a:buNone/>
              <a:defRPr/>
            </a:pPr>
            <a:r>
              <a:rPr lang="ar-SA" sz="1800" dirty="0" smtClean="0">
                <a:cs typeface="Monotype Koufi" pitchFamily="2" charset="-78"/>
              </a:rPr>
              <a:t>نفتتح تعليم وتعلم مقررنا هذا بذكر فان الذكرى تنفع المؤمنين.. في قوله تعالى:</a:t>
            </a:r>
          </a:p>
          <a:p>
            <a:pPr marL="411480" algn="ctr" eaLnBrk="1" fontAlgn="auto" hangingPunct="1">
              <a:lnSpc>
                <a:spcPct val="80000"/>
              </a:lnSpc>
              <a:spcAft>
                <a:spcPts val="0"/>
              </a:spcAft>
              <a:buFont typeface="Wingdings" pitchFamily="2" charset="2"/>
              <a:buNone/>
              <a:defRPr/>
            </a:pPr>
            <a:endParaRPr lang="en-US" sz="1800" dirty="0" smtClean="0">
              <a:cs typeface="Times New Roman" pitchFamily="18" charset="0"/>
            </a:endParaRPr>
          </a:p>
          <a:p>
            <a:pPr marL="411480" algn="just" eaLnBrk="1" fontAlgn="auto" hangingPunct="1">
              <a:lnSpc>
                <a:spcPct val="80000"/>
              </a:lnSpc>
              <a:spcAft>
                <a:spcPts val="0"/>
              </a:spcAft>
              <a:buFont typeface="Wingdings" pitchFamily="2" charset="2"/>
              <a:buNone/>
              <a:defRPr/>
            </a:pPr>
            <a:r>
              <a:rPr lang="en-US" dirty="0" smtClean="0">
                <a:latin typeface="AGA Arabesque" pitchFamily="2" charset="2"/>
                <a:cs typeface="Monotype Koufi" pitchFamily="2" charset="-78"/>
                <a:sym typeface="AGA Arabesque" pitchFamily="2" charset="2"/>
              </a:rPr>
              <a:t></a:t>
            </a:r>
            <a:r>
              <a:rPr lang="ar-SA" sz="2000" dirty="0" smtClean="0">
                <a:latin typeface="AGA Arabesque" pitchFamily="2" charset="2"/>
                <a:cs typeface="Monotype Koufi" pitchFamily="2" charset="-78"/>
              </a:rPr>
              <a:t>وَقُلِ اعْمَلُواْ فَسَيَرَى اللّهُ عَمَلَكُمْ وَرَسُولُهُ وَالْمُؤْمِنُونَ وَسَتُرَدُّونَ إِلَى عَالِمِ الْغَيْبِ وَالشَّهَادَةِ فَيُنَبِّئُكُم بِمَا كُنتُمْ تَعْمَلُونَ</a:t>
            </a:r>
            <a:r>
              <a:rPr lang="ar-SA" sz="2400" dirty="0" smtClean="0">
                <a:latin typeface="AGA Arabesque" pitchFamily="2" charset="2"/>
                <a:cs typeface="Monotype Koufi" pitchFamily="2" charset="-78"/>
              </a:rPr>
              <a:t> </a:t>
            </a:r>
            <a:r>
              <a:rPr lang="en-US" dirty="0" smtClean="0">
                <a:latin typeface="AGA Arabesque" pitchFamily="2" charset="2"/>
                <a:cs typeface="Monotype Koufi" pitchFamily="2" charset="-78"/>
                <a:sym typeface="AGA Arabesque" pitchFamily="2" charset="2"/>
              </a:rPr>
              <a:t></a:t>
            </a:r>
            <a:r>
              <a:rPr lang="ar-SA" dirty="0" smtClean="0">
                <a:latin typeface="AGA Arabesque" pitchFamily="2" charset="2"/>
                <a:cs typeface="Monotype Koufi" pitchFamily="2" charset="-78"/>
                <a:sym typeface="AGA Arabesque" pitchFamily="2" charset="2"/>
              </a:rPr>
              <a:t> </a:t>
            </a:r>
            <a:r>
              <a:rPr lang="ar-SA" sz="1800" dirty="0" smtClean="0">
                <a:cs typeface="Arabic Transparent" pitchFamily="2" charset="-78"/>
              </a:rPr>
              <a:t>التوبة 105 </a:t>
            </a:r>
          </a:p>
          <a:p>
            <a:pPr marL="411480" algn="just" eaLnBrk="1" fontAlgn="auto" hangingPunct="1">
              <a:lnSpc>
                <a:spcPct val="80000"/>
              </a:lnSpc>
              <a:spcAft>
                <a:spcPts val="0"/>
              </a:spcAft>
              <a:buFont typeface="Wingdings" pitchFamily="2" charset="2"/>
              <a:buNone/>
              <a:defRPr/>
            </a:pPr>
            <a:r>
              <a:rPr lang="en-US" dirty="0" smtClean="0">
                <a:latin typeface="AGA Arabesque" pitchFamily="2" charset="2"/>
                <a:cs typeface="Monotype Koufi" pitchFamily="2" charset="-78"/>
                <a:sym typeface="AGA Arabesque" pitchFamily="2" charset="2"/>
              </a:rPr>
              <a:t></a:t>
            </a:r>
            <a:r>
              <a:rPr lang="ar-SA" sz="2000" dirty="0" smtClean="0">
                <a:cs typeface="Monotype Koufi" pitchFamily="2" charset="-78"/>
              </a:rPr>
              <a:t> فَاسْتَجَابَ لَهُمْ رَبُّهُمْ أَنِّي لاَ أُضِيعُ عَمَلَ عَامِلٍ مِّنكُم مِّن ذَكَرٍ أَوْ أُنثَى بَعْضُكُم مِّن بَعْضٍ فَالَّذِينَ هَاجَرُواْ وَأُخْرِجُواْ مِن دِيَارِهِمْ وَأُوذُواْ فِي سَبِيلِي وَقَاتَلُواْ وَقُتِلُواْ لأُكَفِّرَنَّ عَنْهُمْ سَيِّئَاتِهِمْ وَلأُدْخِلَنَّهُمْ جَنَّاتٍ تَجْرِي مِن تَحْتِهَا الأَنْهَارُ ثَوَاباً مِّن عِندِ اللّهِ وَاللّهُ عِندَهُ حُسْنُ الثَّوَابِ</a:t>
            </a:r>
            <a:r>
              <a:rPr lang="ar-SA" sz="2400" dirty="0" smtClean="0">
                <a:cs typeface="Monotype Koufi" pitchFamily="2" charset="-78"/>
              </a:rPr>
              <a:t> </a:t>
            </a:r>
            <a:r>
              <a:rPr lang="en-US" dirty="0" smtClean="0">
                <a:latin typeface="AGA Arabesque" pitchFamily="2" charset="2"/>
                <a:cs typeface="Monotype Koufi" pitchFamily="2" charset="-78"/>
                <a:sym typeface="AGA Arabesque" pitchFamily="2" charset="2"/>
              </a:rPr>
              <a:t></a:t>
            </a:r>
            <a:r>
              <a:rPr lang="ar-SA" sz="1600" dirty="0" err="1" smtClean="0">
                <a:cs typeface="Arabic Transparent" pitchFamily="2" charset="-78"/>
              </a:rPr>
              <a:t>ال</a:t>
            </a:r>
            <a:r>
              <a:rPr lang="ar-SA" sz="1600" dirty="0" smtClean="0">
                <a:cs typeface="Arabic Transparent" pitchFamily="2" charset="-78"/>
              </a:rPr>
              <a:t> عمران 195</a:t>
            </a:r>
          </a:p>
          <a:p>
            <a:pPr marL="411480" algn="ctr" eaLnBrk="1" fontAlgn="auto" hangingPunct="1">
              <a:lnSpc>
                <a:spcPct val="80000"/>
              </a:lnSpc>
              <a:spcAft>
                <a:spcPts val="0"/>
              </a:spcAft>
              <a:buFont typeface="Wingdings" pitchFamily="2" charset="2"/>
              <a:buNone/>
              <a:defRPr/>
            </a:pPr>
            <a:endParaRPr lang="ar-SA" sz="1600" dirty="0" smtClean="0">
              <a:cs typeface="Arabic Transparent" pitchFamily="2" charset="-78"/>
            </a:endParaRPr>
          </a:p>
          <a:p>
            <a:pPr marL="411480" algn="ctr" eaLnBrk="1" fontAlgn="auto" hangingPunct="1">
              <a:lnSpc>
                <a:spcPct val="80000"/>
              </a:lnSpc>
              <a:spcAft>
                <a:spcPts val="0"/>
              </a:spcAft>
              <a:buFont typeface="Wingdings" pitchFamily="2" charset="2"/>
              <a:buNone/>
              <a:defRPr/>
            </a:pPr>
            <a:r>
              <a:rPr lang="ar-SA" sz="1800" b="1" dirty="0" smtClean="0">
                <a:cs typeface="Arabic Transparent" pitchFamily="2" charset="-78"/>
              </a:rPr>
              <a:t>ونًسأل قبل أن نُسأل </a:t>
            </a:r>
            <a:endParaRPr lang="en-US" sz="1800" b="1" dirty="0" smtClean="0">
              <a:cs typeface="Arabic Transparent" pitchFamily="2" charset="-78"/>
            </a:endParaRPr>
          </a:p>
          <a:p>
            <a:pPr marL="411480" algn="ctr" eaLnBrk="1" fontAlgn="auto" hangingPunct="1">
              <a:lnSpc>
                <a:spcPct val="80000"/>
              </a:lnSpc>
              <a:spcAft>
                <a:spcPts val="0"/>
              </a:spcAft>
              <a:buFont typeface="Wingdings" pitchFamily="2" charset="2"/>
              <a:buNone/>
              <a:defRPr/>
            </a:pPr>
            <a:r>
              <a:rPr lang="ar-SA" sz="2000" b="1" dirty="0" smtClean="0">
                <a:cs typeface="Arabic Transparent" pitchFamily="2" charset="-78"/>
              </a:rPr>
              <a:t>كم آية وردت حول </a:t>
            </a:r>
            <a:r>
              <a:rPr lang="ar-SA" sz="2000" b="1" dirty="0" err="1" smtClean="0">
                <a:cs typeface="Arabic Transparent" pitchFamily="2" charset="-78"/>
              </a:rPr>
              <a:t>العلم </a:t>
            </a:r>
            <a:r>
              <a:rPr lang="ar-SA" sz="2000" b="1" dirty="0" smtClean="0">
                <a:cs typeface="Arabic Transparent" pitchFamily="2" charset="-78"/>
              </a:rPr>
              <a:t>– </a:t>
            </a:r>
            <a:r>
              <a:rPr lang="ar-SA" sz="2000" b="1" dirty="0" err="1" smtClean="0">
                <a:cs typeface="Arabic Transparent" pitchFamily="2" charset="-78"/>
              </a:rPr>
              <a:t>العلوم </a:t>
            </a:r>
            <a:r>
              <a:rPr lang="ar-SA" sz="2000" b="1" dirty="0" smtClean="0">
                <a:cs typeface="Arabic Transparent" pitchFamily="2" charset="-78"/>
              </a:rPr>
              <a:t>–  النظام والتنظيم  والإدارة وأخلاقياتها او </a:t>
            </a:r>
            <a:r>
              <a:rPr lang="ar-SA" sz="2000" b="1" dirty="0" err="1" smtClean="0">
                <a:cs typeface="Arabic Transparent" pitchFamily="2" charset="-78"/>
              </a:rPr>
              <a:t>اتقانها  ...</a:t>
            </a:r>
            <a:r>
              <a:rPr lang="ar-SA" sz="2000" b="1" dirty="0" smtClean="0">
                <a:cs typeface="Arabic Transparent" pitchFamily="2" charset="-78"/>
              </a:rPr>
              <a:t> بل وتطوير وإدارة مخاطر علوم وخدمات </a:t>
            </a:r>
            <a:r>
              <a:rPr lang="ar-SA" sz="2000" b="1" dirty="0" err="1" smtClean="0">
                <a:cs typeface="Arabic Transparent" pitchFamily="2" charset="-78"/>
              </a:rPr>
              <a:t>الاشعة ؟</a:t>
            </a:r>
            <a:r>
              <a:rPr lang="ar-SA" sz="2000" b="1" dirty="0" smtClean="0">
                <a:cs typeface="Arabic Transparent" pitchFamily="2" charset="-78"/>
              </a:rPr>
              <a:t> </a:t>
            </a:r>
          </a:p>
          <a:p>
            <a:pPr marL="411480" algn="ctr" eaLnBrk="1" fontAlgn="auto" hangingPunct="1">
              <a:lnSpc>
                <a:spcPct val="80000"/>
              </a:lnSpc>
              <a:spcAft>
                <a:spcPts val="0"/>
              </a:spcAft>
              <a:buFont typeface="Wingdings" pitchFamily="2" charset="2"/>
              <a:buNone/>
              <a:defRPr/>
            </a:pPr>
            <a:endParaRPr lang="ar-SA" sz="1800" b="1" dirty="0" smtClean="0">
              <a:cs typeface="Arabic Transparent" pitchFamily="2" charset="-78"/>
            </a:endParaRPr>
          </a:p>
          <a:p>
            <a:pPr marL="411480" algn="ctr" eaLnBrk="1" fontAlgn="auto" hangingPunct="1">
              <a:lnSpc>
                <a:spcPct val="80000"/>
              </a:lnSpc>
              <a:spcAft>
                <a:spcPts val="0"/>
              </a:spcAft>
              <a:buFont typeface="Wingdings" pitchFamily="2" charset="2"/>
              <a:buNone/>
              <a:defRPr/>
            </a:pPr>
            <a:r>
              <a:rPr lang="ar-SA" sz="1800" b="1" dirty="0" smtClean="0">
                <a:solidFill>
                  <a:srgbClr val="FF0000"/>
                </a:solidFill>
                <a:cs typeface="Arabic Transparent" pitchFamily="2" charset="-78"/>
              </a:rPr>
              <a:t>(أحد خيارات المشاركة  البحثية  الذكية  1  على أن تنشر في </a:t>
            </a:r>
            <a:r>
              <a:rPr lang="ar-SA" sz="1800" b="1" dirty="0" err="1" smtClean="0">
                <a:solidFill>
                  <a:srgbClr val="FF0000"/>
                </a:solidFill>
                <a:cs typeface="Arabic Transparent" pitchFamily="2" charset="-78"/>
              </a:rPr>
              <a:t>مقال  </a:t>
            </a:r>
            <a:r>
              <a:rPr lang="ar-SA" sz="1800" b="1" dirty="0" smtClean="0">
                <a:solidFill>
                  <a:srgbClr val="FF0000"/>
                </a:solidFill>
                <a:cs typeface="Arabic Transparent" pitchFamily="2" charset="-78"/>
              </a:rPr>
              <a:t>)</a:t>
            </a:r>
            <a:endParaRPr lang="en-US" sz="1800" b="1" dirty="0" smtClean="0">
              <a:solidFill>
                <a:srgbClr val="FF0000"/>
              </a:solidFill>
              <a:cs typeface="Arabic Transparent" pitchFamily="2" charset="-78"/>
            </a:endParaRPr>
          </a:p>
          <a:p>
            <a:pPr marL="411480" algn="ctr" eaLnBrk="1" fontAlgn="auto" hangingPunct="1">
              <a:lnSpc>
                <a:spcPct val="80000"/>
              </a:lnSpc>
              <a:spcAft>
                <a:spcPts val="0"/>
              </a:spcAft>
              <a:buFont typeface="Wingdings" pitchFamily="2" charset="2"/>
              <a:buNone/>
              <a:defRPr/>
            </a:pPr>
            <a:endParaRPr lang="en-US" sz="1800" b="1" dirty="0" smtClean="0">
              <a:cs typeface="Arabic Transparent" pitchFamily="2" charset="-78"/>
            </a:endParaRPr>
          </a:p>
        </p:txBody>
      </p:sp>
      <p:sp>
        <p:nvSpPr>
          <p:cNvPr id="15364" name="Footer Placeholder 3"/>
          <p:cNvSpPr>
            <a:spLocks noGrp="1"/>
          </p:cNvSpPr>
          <p:nvPr>
            <p:ph type="ftr" sz="quarter" idx="11"/>
          </p:nvPr>
        </p:nvSpPr>
        <p:spPr>
          <a:noFill/>
        </p:spPr>
        <p:txBody>
          <a:bodyPr/>
          <a:lstStyle/>
          <a:p>
            <a:r>
              <a:rPr lang="en-US" smtClean="0"/>
              <a:t>RADHSSO 2014</a:t>
            </a:r>
          </a:p>
        </p:txBody>
      </p:sp>
      <p:sp>
        <p:nvSpPr>
          <p:cNvPr id="15365" name="Slide Number Placeholder 4"/>
          <p:cNvSpPr>
            <a:spLocks noGrp="1"/>
          </p:cNvSpPr>
          <p:nvPr>
            <p:ph type="sldNum" sz="quarter" idx="12"/>
          </p:nvPr>
        </p:nvSpPr>
        <p:spPr>
          <a:noFill/>
        </p:spPr>
        <p:txBody>
          <a:bodyPr/>
          <a:lstStyle/>
          <a:p>
            <a:fld id="{89095B8F-AD4B-4D62-B462-C85552F16C98}" type="slidenum">
              <a:rPr lang="ar-SA" smtClean="0"/>
              <a:pPr/>
              <a:t>3</a:t>
            </a:fld>
            <a:endParaRPr lang="en-US" smtClean="0"/>
          </a:p>
        </p:txBody>
      </p:sp>
      <p:sp>
        <p:nvSpPr>
          <p:cNvPr id="15366"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a:xfrm>
            <a:off x="1428750" y="214313"/>
            <a:ext cx="6815138" cy="714375"/>
          </a:xfrm>
        </p:spPr>
        <p:txBody>
          <a:bodyPr/>
          <a:lstStyle/>
          <a:p>
            <a:pPr rtl="0" eaLnBrk="1" fontAlgn="auto" hangingPunct="1">
              <a:spcAft>
                <a:spcPts val="0"/>
              </a:spcAft>
              <a:defRPr/>
            </a:pPr>
            <a:r>
              <a:rPr lang="en-US" sz="1800" dirty="0" smtClean="0">
                <a:solidFill>
                  <a:schemeClr val="tx1"/>
                </a:solidFill>
              </a:rPr>
              <a:t>WHAT IS OSMF  ? </a:t>
            </a:r>
            <a:r>
              <a:rPr lang="en-US" sz="1800" dirty="0" smtClean="0"/>
              <a:t/>
            </a:r>
            <a:br>
              <a:rPr lang="en-US" sz="1800" dirty="0" smtClean="0"/>
            </a:br>
            <a:r>
              <a:rPr lang="en-US" sz="1800" dirty="0" smtClean="0">
                <a:solidFill>
                  <a:schemeClr val="tx1"/>
                </a:solidFill>
              </a:rPr>
              <a:t>O</a:t>
            </a:r>
            <a:r>
              <a:rPr lang="en-US" sz="1800" dirty="0" smtClean="0"/>
              <a:t>rganizational </a:t>
            </a:r>
            <a:r>
              <a:rPr lang="en-US" sz="1800" dirty="0" smtClean="0">
                <a:solidFill>
                  <a:schemeClr val="tx1"/>
                </a:solidFill>
              </a:rPr>
              <a:t>S</a:t>
            </a:r>
            <a:r>
              <a:rPr lang="en-US" sz="1800" dirty="0" smtClean="0"/>
              <a:t>tructure and </a:t>
            </a:r>
            <a:r>
              <a:rPr lang="en-US" sz="1800" dirty="0" smtClean="0">
                <a:solidFill>
                  <a:schemeClr val="tx1"/>
                </a:solidFill>
              </a:rPr>
              <a:t>M</a:t>
            </a:r>
            <a:r>
              <a:rPr lang="en-US" sz="1800" dirty="0" smtClean="0"/>
              <a:t>anagement </a:t>
            </a:r>
            <a:r>
              <a:rPr lang="en-US" sz="1800" dirty="0" smtClean="0">
                <a:solidFill>
                  <a:schemeClr val="tx1"/>
                </a:solidFill>
              </a:rPr>
              <a:t>F</a:t>
            </a:r>
            <a:r>
              <a:rPr lang="en-US" sz="1800" dirty="0" smtClean="0"/>
              <a:t>unctions </a:t>
            </a:r>
            <a:br>
              <a:rPr lang="en-US" sz="1800" dirty="0" smtClean="0"/>
            </a:br>
            <a:r>
              <a:rPr lang="en-US" sz="1800" dirty="0" smtClean="0"/>
              <a:t>Top </a:t>
            </a:r>
            <a:r>
              <a:rPr lang="en-US" sz="1800" dirty="0" smtClean="0">
                <a:solidFill>
                  <a:schemeClr val="tx1"/>
                </a:solidFill>
              </a:rPr>
              <a:t>OSMF</a:t>
            </a:r>
            <a:r>
              <a:rPr lang="en-US" sz="1800" dirty="0" smtClean="0"/>
              <a:t> ?!! </a:t>
            </a:r>
            <a:endParaRPr sz="1800" dirty="0" smtClean="0">
              <a:solidFill>
                <a:schemeClr val="tx2">
                  <a:satMod val="200000"/>
                </a:schemeClr>
              </a:solidFill>
            </a:endParaRPr>
          </a:p>
        </p:txBody>
      </p:sp>
      <p:sp>
        <p:nvSpPr>
          <p:cNvPr id="40963" name="مستطيل 3"/>
          <p:cNvSpPr>
            <a:spLocks noChangeArrowheads="1"/>
          </p:cNvSpPr>
          <p:nvPr/>
        </p:nvSpPr>
        <p:spPr bwMode="auto">
          <a:xfrm>
            <a:off x="714375" y="1484313"/>
            <a:ext cx="8034338" cy="5078412"/>
          </a:xfrm>
          <a:prstGeom prst="rect">
            <a:avLst/>
          </a:prstGeom>
          <a:noFill/>
          <a:ln w="9525">
            <a:noFill/>
            <a:miter lim="800000"/>
            <a:headEnd/>
            <a:tailEnd/>
          </a:ln>
        </p:spPr>
        <p:txBody>
          <a:bodyPr>
            <a:spAutoFit/>
          </a:bodyPr>
          <a:lstStyle/>
          <a:p>
            <a:pPr algn="just" rtl="0"/>
            <a:r>
              <a:rPr lang="en-US"/>
              <a:t>Electronic health records (EHRs) allow for the systematic collection and management of patient health information in a form that can be shared across multiple health care settings. By providing easier access to patients' medical records, </a:t>
            </a:r>
            <a:r>
              <a:rPr lang="en-US" i="1">
                <a:latin typeface="Arial Black" pitchFamily="34" charset="0"/>
              </a:rPr>
              <a:t>EHRs can help improve healthcare quality, efficiency, and safety</a:t>
            </a:r>
            <a:r>
              <a:rPr lang="en-US"/>
              <a:t>. But despite these advantages, the expense of system implementation has slowed EHR adoption rates, even though they have the potential to significantly reduce health care expenses over time. This session of Public Health Grand Rounds will explore the issues of EHR implementation with particular attention to public and population health while addressing concerns of cost, patient confidentiality, and other challenges.</a:t>
            </a:r>
          </a:p>
          <a:p>
            <a:pPr algn="just" rtl="0"/>
            <a:r>
              <a:rPr lang="en-US"/>
              <a:t>Comments on this video are allowed in accordance with our comment policy: </a:t>
            </a:r>
            <a:r>
              <a:rPr lang="en-US">
                <a:hlinkClick r:id="rId2" tooltip="http://www.cdc.gov/SocialMedia/Tools/CommentPolicy.html"/>
              </a:rPr>
              <a:t>http://www.cdc.gov/SocialMedia/Tools/CommentPolicy.html</a:t>
            </a:r>
            <a:endParaRPr lang="en-US"/>
          </a:p>
          <a:p>
            <a:pPr algn="just" rtl="0"/>
            <a:r>
              <a:rPr lang="en-US"/>
              <a:t>This video shows the EHRs </a:t>
            </a:r>
            <a:r>
              <a:rPr lang="en-US" b="1"/>
              <a:t>Electronic Health Records: What's in it for Everyone?</a:t>
            </a:r>
            <a:endParaRPr lang="en-US"/>
          </a:p>
          <a:p>
            <a:pPr algn="ctr" rtl="0"/>
            <a:r>
              <a:rPr lang="en-US" b="1"/>
              <a:t> </a:t>
            </a:r>
            <a:r>
              <a:rPr lang="en-US" b="1">
                <a:hlinkClick r:id="rId3" tooltip="http://www.cdc.gov/about/grand-rounds/archives/2011/July2011.htm"/>
              </a:rPr>
              <a:t>http://www.cdc.gov/about/grand-rounds/archives/2011/July2011.htm</a:t>
            </a:r>
            <a:r>
              <a:rPr lang="en-US" b="1"/>
              <a:t>  </a:t>
            </a:r>
          </a:p>
          <a:p>
            <a:pPr algn="ctr" rtl="0"/>
            <a:endParaRPr lang="en-US" b="1"/>
          </a:p>
          <a:p>
            <a:pPr algn="ctr" rtl="0"/>
            <a:endParaRPr lang="en-US" b="1"/>
          </a:p>
          <a:p>
            <a:pPr algn="ctr" rtl="0"/>
            <a:r>
              <a:rPr lang="en-US" b="1"/>
              <a:t>Now  Explore Place \ Role of Radiology in This Model ? </a:t>
            </a:r>
            <a:endParaRPr lang="ar-SA" b="1"/>
          </a:p>
        </p:txBody>
      </p:sp>
      <p:sp>
        <p:nvSpPr>
          <p:cNvPr id="40964" name="مستطيل 4"/>
          <p:cNvSpPr>
            <a:spLocks noChangeArrowheads="1"/>
          </p:cNvSpPr>
          <p:nvPr/>
        </p:nvSpPr>
        <p:spPr bwMode="auto">
          <a:xfrm>
            <a:off x="900113" y="981075"/>
            <a:ext cx="7704137" cy="584200"/>
          </a:xfrm>
          <a:prstGeom prst="rect">
            <a:avLst/>
          </a:prstGeom>
          <a:noFill/>
          <a:ln w="9525">
            <a:noFill/>
            <a:miter lim="800000"/>
            <a:headEnd/>
            <a:tailEnd/>
          </a:ln>
        </p:spPr>
        <p:txBody>
          <a:bodyPr>
            <a:spAutoFit/>
          </a:bodyPr>
          <a:lstStyle/>
          <a:p>
            <a:pPr algn="ctr" rtl="0"/>
            <a:r>
              <a:rPr lang="en-US" sz="1600" b="1"/>
              <a:t>Electronic Health Records: What's in it for Everyone?</a:t>
            </a:r>
          </a:p>
          <a:p>
            <a:pPr algn="ctr" rtl="0"/>
            <a:r>
              <a:rPr lang="ar-SA" sz="1600" b="1"/>
              <a:t> </a:t>
            </a:r>
            <a:r>
              <a:rPr lang="en-US" sz="1400" b="1">
                <a:hlinkClick r:id="rId4"/>
              </a:rPr>
              <a:t>http://www.youtube.com/watch?v=FAaeCYyAxl0</a:t>
            </a:r>
            <a:r>
              <a:rPr lang="en-US" sz="1400" b="1"/>
              <a:t> </a:t>
            </a:r>
          </a:p>
        </p:txBody>
      </p:sp>
      <p:sp>
        <p:nvSpPr>
          <p:cNvPr id="40965"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40966" name="عنصر نائب لرقم الشريحة 6"/>
          <p:cNvSpPr>
            <a:spLocks noGrp="1"/>
          </p:cNvSpPr>
          <p:nvPr>
            <p:ph type="sldNum" sz="quarter" idx="12"/>
          </p:nvPr>
        </p:nvSpPr>
        <p:spPr>
          <a:noFill/>
        </p:spPr>
        <p:txBody>
          <a:bodyPr/>
          <a:lstStyle/>
          <a:p>
            <a:fld id="{9BB6C188-20F0-4048-B73D-001D9F222877}" type="slidenum">
              <a:rPr lang="ar-SA" smtClean="0"/>
              <a:pPr/>
              <a:t>30</a:t>
            </a:fld>
            <a:endParaRPr lang="en-US" smtClean="0"/>
          </a:p>
        </p:txBody>
      </p:sp>
      <p:sp>
        <p:nvSpPr>
          <p:cNvPr id="40967" name="عنصر نائب للتذييل 7"/>
          <p:cNvSpPr>
            <a:spLocks noGrp="1"/>
          </p:cNvSpPr>
          <p:nvPr>
            <p:ph type="ftr" sz="quarter" idx="11"/>
          </p:nvPr>
        </p:nvSpPr>
        <p:spPr>
          <a:noFill/>
        </p:spPr>
        <p:txBody>
          <a:bodyPr/>
          <a:lstStyle/>
          <a:p>
            <a:r>
              <a:rPr lang="en-US" smtClean="0"/>
              <a:t>RADHSSO 2014</a:t>
            </a:r>
          </a:p>
        </p:txBody>
      </p:sp>
      <p:sp>
        <p:nvSpPr>
          <p:cNvPr id="40968" name="سهم للأسفل 8"/>
          <p:cNvSpPr>
            <a:spLocks noChangeArrowheads="1"/>
          </p:cNvSpPr>
          <p:nvPr/>
        </p:nvSpPr>
        <p:spPr bwMode="auto">
          <a:xfrm>
            <a:off x="4572000" y="5949950"/>
            <a:ext cx="484188" cy="431800"/>
          </a:xfrm>
          <a:prstGeom prst="downArrow">
            <a:avLst>
              <a:gd name="adj1" fmla="val 50000"/>
              <a:gd name="adj2" fmla="val 50000"/>
            </a:avLst>
          </a:prstGeom>
          <a:solidFill>
            <a:schemeClr val="accent1"/>
          </a:solidFill>
          <a:ln w="9525" algn="ctr">
            <a:solidFill>
              <a:schemeClr val="tx1"/>
            </a:solidFill>
            <a:round/>
            <a:headEnd/>
            <a:tailEnd/>
          </a:ln>
        </p:spPr>
        <p:txBody>
          <a:bodyPr/>
          <a:lstStyle/>
          <a:p>
            <a:pPr algn="l" rtl="0"/>
            <a:endParaRPr lang="ar-SA"/>
          </a:p>
        </p:txBody>
      </p:sp>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Rectangle 3"/>
          <p:cNvSpPr>
            <a:spLocks noGrp="1" noChangeArrowheads="1"/>
          </p:cNvSpPr>
          <p:nvPr>
            <p:ph idx="1"/>
          </p:nvPr>
        </p:nvSpPr>
        <p:spPr>
          <a:xfrm>
            <a:off x="468313" y="44450"/>
            <a:ext cx="8424862" cy="4392613"/>
          </a:xfrm>
        </p:spPr>
        <p:style>
          <a:lnRef idx="2">
            <a:schemeClr val="accent6"/>
          </a:lnRef>
          <a:fillRef idx="1">
            <a:schemeClr val="lt1"/>
          </a:fillRef>
          <a:effectRef idx="0">
            <a:schemeClr val="accent6"/>
          </a:effectRef>
          <a:fontRef idx="minor">
            <a:schemeClr val="dk1"/>
          </a:fontRef>
        </p:style>
        <p:txBody>
          <a:bodyPr/>
          <a:lstStyle/>
          <a:p>
            <a:pPr algn="l" rtl="0" eaLnBrk="1" hangingPunct="1">
              <a:buFontTx/>
              <a:buNone/>
              <a:defRPr/>
            </a:pPr>
            <a:r>
              <a:rPr lang="en-US" sz="1800" b="1" u="sng" dirty="0" smtClean="0">
                <a:solidFill>
                  <a:srgbClr val="E8D742"/>
                </a:solidFill>
                <a:effectLst>
                  <a:outerShdw blurRad="38100" dist="38100" dir="2700000" algn="tl">
                    <a:srgbClr val="000000"/>
                  </a:outerShdw>
                </a:effectLst>
              </a:rPr>
              <a:t>Foundations: </a:t>
            </a:r>
          </a:p>
          <a:p>
            <a:pPr algn="l" rtl="0" eaLnBrk="1" hangingPunct="1">
              <a:defRPr/>
            </a:pPr>
            <a:r>
              <a:rPr lang="en-US" sz="1800" b="1" i="1" u="sng" dirty="0" smtClean="0">
                <a:solidFill>
                  <a:srgbClr val="E8D742"/>
                </a:solidFill>
                <a:effectLst>
                  <a:outerShdw blurRad="38100" dist="38100" dir="2700000" algn="tl">
                    <a:srgbClr val="000000"/>
                  </a:outerShdw>
                </a:effectLst>
              </a:rPr>
              <a:t>Organizational</a:t>
            </a:r>
            <a:r>
              <a:rPr lang="en-US" sz="1800" b="1" i="1" u="sng" dirty="0" smtClean="0">
                <a:effectLst>
                  <a:outerShdw blurRad="38100" dist="38100" dir="2700000" algn="tl">
                    <a:srgbClr val="000000"/>
                  </a:outerShdw>
                </a:effectLst>
              </a:rPr>
              <a:t> </a:t>
            </a:r>
            <a:r>
              <a:rPr lang="en-US" sz="1800" b="1" i="1" u="sng" dirty="0" smtClean="0">
                <a:solidFill>
                  <a:srgbClr val="E8D742"/>
                </a:solidFill>
                <a:effectLst>
                  <a:outerShdw blurRad="38100" dist="38100" dir="2700000" algn="tl">
                    <a:srgbClr val="000000"/>
                  </a:outerShdw>
                </a:effectLst>
              </a:rPr>
              <a:t>Structure</a:t>
            </a:r>
            <a:r>
              <a:rPr lang="en-US" sz="1800" b="1" i="1" dirty="0" smtClean="0">
                <a:effectLst>
                  <a:outerShdw blurRad="38100" dist="38100" dir="2700000" algn="tl">
                    <a:srgbClr val="000000"/>
                  </a:outerShdw>
                </a:effectLst>
              </a:rPr>
              <a:t> </a:t>
            </a:r>
            <a:r>
              <a:rPr lang="en-US" sz="1800" b="1" dirty="0" smtClean="0">
                <a:effectLst>
                  <a:outerShdw blurRad="38100" dist="38100" dir="2700000" algn="tl">
                    <a:srgbClr val="000000"/>
                  </a:outerShdw>
                </a:effectLst>
              </a:rPr>
              <a:t>refers to </a:t>
            </a:r>
            <a:r>
              <a:rPr lang="en-US" sz="1800" b="1" i="1" dirty="0" smtClean="0">
                <a:effectLst>
                  <a:outerShdw blurRad="38100" dist="38100" dir="2700000" algn="tl">
                    <a:srgbClr val="000000"/>
                  </a:outerShdw>
                </a:effectLst>
                <a:latin typeface="Arial Black" pitchFamily="34" charset="0"/>
              </a:rPr>
              <a:t>levels of management within a hospital : </a:t>
            </a:r>
            <a:endParaRPr lang="en-US" sz="1800" b="1" i="1" dirty="0" smtClean="0">
              <a:latin typeface="Arial Black" pitchFamily="34" charset="0"/>
            </a:endParaRPr>
          </a:p>
          <a:p>
            <a:pPr lvl="1" algn="l" rtl="0" eaLnBrk="1" hangingPunct="1">
              <a:defRPr/>
            </a:pPr>
            <a:r>
              <a:rPr lang="en-US" sz="1800" b="1" dirty="0" smtClean="0"/>
              <a:t>Levels </a:t>
            </a:r>
            <a:r>
              <a:rPr lang="en-US" sz="1800" b="1" dirty="0"/>
              <a:t>allow efficient management of hospital departments.  </a:t>
            </a:r>
          </a:p>
          <a:p>
            <a:pPr lvl="1" algn="l" rtl="0" eaLnBrk="1" hangingPunct="1">
              <a:defRPr/>
            </a:pPr>
            <a:r>
              <a:rPr lang="en-US" sz="1800" b="1" dirty="0" smtClean="0"/>
              <a:t>The </a:t>
            </a:r>
            <a:r>
              <a:rPr lang="en-US" sz="1800" b="1" dirty="0"/>
              <a:t>structure helps one understand the hospital’s chain of command</a:t>
            </a:r>
            <a:r>
              <a:rPr lang="en-US" sz="1800" b="1" dirty="0" smtClean="0"/>
              <a:t>.</a:t>
            </a:r>
          </a:p>
          <a:p>
            <a:pPr lvl="1" algn="l" rtl="0" eaLnBrk="1" hangingPunct="1">
              <a:defRPr/>
            </a:pPr>
            <a:r>
              <a:rPr lang="en-US" sz="1800" b="1" dirty="0" smtClean="0">
                <a:latin typeface="Arial Black" pitchFamily="34" charset="0"/>
              </a:rPr>
              <a:t>Large </a:t>
            </a:r>
            <a:r>
              <a:rPr lang="en-US" sz="1800" b="1" dirty="0" smtClean="0"/>
              <a:t>hospitals have </a:t>
            </a:r>
            <a:r>
              <a:rPr lang="en-US" sz="1800" b="1" dirty="0" smtClean="0">
                <a:latin typeface="Arial Black" pitchFamily="34" charset="0"/>
              </a:rPr>
              <a:t>complex </a:t>
            </a:r>
            <a:r>
              <a:rPr lang="en-US" sz="1800" b="1" dirty="0" smtClean="0"/>
              <a:t>organizational structures.</a:t>
            </a:r>
          </a:p>
          <a:p>
            <a:pPr lvl="1" algn="l" rtl="0" eaLnBrk="1" hangingPunct="1">
              <a:defRPr/>
            </a:pPr>
            <a:r>
              <a:rPr lang="en-US" sz="1800" b="1" dirty="0" smtClean="0"/>
              <a:t>Smaller hospitals tend to have much simpler organizational structures.</a:t>
            </a:r>
          </a:p>
          <a:p>
            <a:pPr algn="l" rtl="0" eaLnBrk="1" hangingPunct="1">
              <a:defRPr/>
            </a:pPr>
            <a:r>
              <a:rPr lang="en-US" sz="1800" b="1" dirty="0" smtClean="0">
                <a:latin typeface="Arial Black" pitchFamily="34" charset="0"/>
              </a:rPr>
              <a:t>It is a process of “Grouping of Hospital Departments Within the Structure”:</a:t>
            </a:r>
          </a:p>
          <a:p>
            <a:pPr lvl="1" algn="l" rtl="0" eaLnBrk="1" hangingPunct="1">
              <a:defRPr/>
            </a:pPr>
            <a:r>
              <a:rPr lang="en-US" sz="1800" b="1" i="1" dirty="0" smtClean="0">
                <a:latin typeface="Arial Black" pitchFamily="34" charset="0"/>
              </a:rPr>
              <a:t>Hospital departments are grouped in order to promote efficiency of facility.</a:t>
            </a:r>
          </a:p>
          <a:p>
            <a:pPr lvl="1" algn="l" rtl="0" eaLnBrk="1" hangingPunct="1">
              <a:defRPr/>
            </a:pPr>
            <a:r>
              <a:rPr lang="en-US" sz="1800" b="1" i="1" dirty="0" smtClean="0">
                <a:latin typeface="Arial Black" pitchFamily="34" charset="0"/>
              </a:rPr>
              <a:t>Grouping is generally done according to similarity of duties.</a:t>
            </a:r>
          </a:p>
          <a:p>
            <a:pPr lvl="1" algn="l" rtl="0" eaLnBrk="1" hangingPunct="1">
              <a:buFont typeface="Arial" pitchFamily="34" charset="0"/>
              <a:buNone/>
              <a:defRPr/>
            </a:pPr>
            <a:endParaRPr lang="en-US" sz="1800" b="1" dirty="0" smtClean="0"/>
          </a:p>
          <a:p>
            <a:pPr algn="l" rtl="0" eaLnBrk="1" hangingPunct="1">
              <a:buFontTx/>
              <a:buNone/>
              <a:defRPr/>
            </a:pPr>
            <a:endParaRPr lang="en-US" sz="1800" b="1" dirty="0"/>
          </a:p>
        </p:txBody>
      </p:sp>
      <p:sp>
        <p:nvSpPr>
          <p:cNvPr id="3" name="مستطيل 2"/>
          <p:cNvSpPr/>
          <p:nvPr/>
        </p:nvSpPr>
        <p:spPr>
          <a:xfrm>
            <a:off x="539750" y="4565650"/>
            <a:ext cx="8316913" cy="20320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l" rtl="0">
              <a:defRPr/>
            </a:pPr>
            <a:r>
              <a:rPr lang="en-US" b="1" dirty="0">
                <a:latin typeface="Arial Black" pitchFamily="34" charset="0"/>
                <a:cs typeface="Times New Roman" pitchFamily="18" charset="0"/>
              </a:rPr>
              <a:t>Grouping Common Categorical Services: </a:t>
            </a:r>
          </a:p>
          <a:p>
            <a:pPr lvl="1" algn="l" rtl="0">
              <a:defRPr/>
            </a:pPr>
            <a:r>
              <a:rPr lang="en-US" b="1" dirty="0">
                <a:latin typeface="Times New Roman" pitchFamily="18" charset="0"/>
                <a:cs typeface="Times New Roman" pitchFamily="18" charset="0"/>
              </a:rPr>
              <a:t>Administrative Services</a:t>
            </a:r>
          </a:p>
          <a:p>
            <a:pPr lvl="1" algn="l" rtl="0">
              <a:defRPr/>
            </a:pPr>
            <a:r>
              <a:rPr lang="en-US" b="1" dirty="0">
                <a:latin typeface="Times New Roman" pitchFamily="18" charset="0"/>
                <a:cs typeface="Times New Roman" pitchFamily="18" charset="0"/>
              </a:rPr>
              <a:t>Informational Services</a:t>
            </a:r>
          </a:p>
          <a:p>
            <a:pPr lvl="1" algn="l" rtl="0">
              <a:defRPr/>
            </a:pPr>
            <a:r>
              <a:rPr lang="en-US" b="1" dirty="0">
                <a:latin typeface="Times New Roman" pitchFamily="18" charset="0"/>
                <a:cs typeface="Times New Roman" pitchFamily="18" charset="0"/>
              </a:rPr>
              <a:t>Therapeutic Services</a:t>
            </a:r>
          </a:p>
          <a:p>
            <a:pPr lvl="1" algn="l" rtl="0">
              <a:defRPr/>
            </a:pPr>
            <a:r>
              <a:rPr lang="en-US" b="1" dirty="0">
                <a:latin typeface="Times New Roman" pitchFamily="18" charset="0"/>
                <a:cs typeface="Times New Roman" pitchFamily="18" charset="0"/>
              </a:rPr>
              <a:t>Diagnostic Services</a:t>
            </a:r>
          </a:p>
          <a:p>
            <a:pPr lvl="1" algn="l" rtl="0">
              <a:defRPr/>
            </a:pPr>
            <a:r>
              <a:rPr lang="en-US" b="1" dirty="0">
                <a:latin typeface="Times New Roman" pitchFamily="18" charset="0"/>
                <a:cs typeface="Times New Roman" pitchFamily="18" charset="0"/>
              </a:rPr>
              <a:t>Support Services</a:t>
            </a:r>
          </a:p>
          <a:p>
            <a:pPr lvl="1" algn="ctr" rtl="0">
              <a:defRPr/>
            </a:pPr>
            <a:r>
              <a:rPr lang="en-US" b="1" dirty="0">
                <a:solidFill>
                  <a:srgbClr val="002060"/>
                </a:solidFill>
                <a:latin typeface="Arial Black" pitchFamily="34" charset="0"/>
                <a:cs typeface="Times New Roman" pitchFamily="18" charset="0"/>
              </a:rPr>
              <a:t>Where Are You ; Where Radiology \Imaging Department </a:t>
            </a:r>
          </a:p>
        </p:txBody>
      </p:sp>
      <p:sp>
        <p:nvSpPr>
          <p:cNvPr id="41988"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41989" name="عنصر نائب لرقم الشريحة 4"/>
          <p:cNvSpPr>
            <a:spLocks noGrp="1"/>
          </p:cNvSpPr>
          <p:nvPr>
            <p:ph type="sldNum" sz="quarter" idx="12"/>
          </p:nvPr>
        </p:nvSpPr>
        <p:spPr>
          <a:noFill/>
        </p:spPr>
        <p:txBody>
          <a:bodyPr/>
          <a:lstStyle/>
          <a:p>
            <a:fld id="{1818FD07-5B76-46EF-979E-F38756573BA4}" type="slidenum">
              <a:rPr lang="ar-SA" smtClean="0"/>
              <a:pPr/>
              <a:t>31</a:t>
            </a:fld>
            <a:endParaRPr lang="en-US" smtClean="0"/>
          </a:p>
        </p:txBody>
      </p:sp>
      <p:sp>
        <p:nvSpPr>
          <p:cNvPr id="41990"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wipe(left)">
                                      <p:cBhvr>
                                        <p:cTn id="7" dur="500"/>
                                        <p:tgtEl>
                                          <p:spTgt spid="1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7">
                                            <p:txEl>
                                              <p:pRg st="1" end="1"/>
                                            </p:txEl>
                                          </p:spTgt>
                                        </p:tgtEl>
                                        <p:attrNameLst>
                                          <p:attrName>style.visibility</p:attrName>
                                        </p:attrNameLst>
                                      </p:cBhvr>
                                      <p:to>
                                        <p:strVal val="visible"/>
                                      </p:to>
                                    </p:set>
                                    <p:animEffect transition="in" filter="wipe(left)">
                                      <p:cBhvr>
                                        <p:cTn id="12" dur="500"/>
                                        <p:tgtEl>
                                          <p:spTgt spid="1027">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27">
                                            <p:txEl>
                                              <p:pRg st="2" end="2"/>
                                            </p:txEl>
                                          </p:spTgt>
                                        </p:tgtEl>
                                        <p:attrNameLst>
                                          <p:attrName>style.visibility</p:attrName>
                                        </p:attrNameLst>
                                      </p:cBhvr>
                                      <p:to>
                                        <p:strVal val="visible"/>
                                      </p:to>
                                    </p:set>
                                    <p:animEffect transition="in" filter="wipe(left)">
                                      <p:cBhvr>
                                        <p:cTn id="15" dur="500"/>
                                        <p:tgtEl>
                                          <p:spTgt spid="1027">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27">
                                            <p:txEl>
                                              <p:pRg st="3" end="3"/>
                                            </p:txEl>
                                          </p:spTgt>
                                        </p:tgtEl>
                                        <p:attrNameLst>
                                          <p:attrName>style.visibility</p:attrName>
                                        </p:attrNameLst>
                                      </p:cBhvr>
                                      <p:to>
                                        <p:strVal val="visible"/>
                                      </p:to>
                                    </p:set>
                                    <p:animEffect transition="in" filter="wipe(left)">
                                      <p:cBhvr>
                                        <p:cTn id="18" dur="500"/>
                                        <p:tgtEl>
                                          <p:spTgt spid="1027">
                                            <p:txEl>
                                              <p:pRg st="3" end="3"/>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27">
                                            <p:txEl>
                                              <p:pRg st="4" end="4"/>
                                            </p:txEl>
                                          </p:spTgt>
                                        </p:tgtEl>
                                        <p:attrNameLst>
                                          <p:attrName>style.visibility</p:attrName>
                                        </p:attrNameLst>
                                      </p:cBhvr>
                                      <p:to>
                                        <p:strVal val="visible"/>
                                      </p:to>
                                    </p:set>
                                    <p:animEffect transition="in" filter="wipe(left)">
                                      <p:cBhvr>
                                        <p:cTn id="21" dur="500"/>
                                        <p:tgtEl>
                                          <p:spTgt spid="1027">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27">
                                            <p:txEl>
                                              <p:pRg st="5" end="5"/>
                                            </p:txEl>
                                          </p:spTgt>
                                        </p:tgtEl>
                                        <p:attrNameLst>
                                          <p:attrName>style.visibility</p:attrName>
                                        </p:attrNameLst>
                                      </p:cBhvr>
                                      <p:to>
                                        <p:strVal val="visible"/>
                                      </p:to>
                                    </p:set>
                                    <p:animEffect transition="in" filter="wipe(left)">
                                      <p:cBhvr>
                                        <p:cTn id="24" dur="500"/>
                                        <p:tgtEl>
                                          <p:spTgt spid="102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27">
                                            <p:txEl>
                                              <p:pRg st="6" end="6"/>
                                            </p:txEl>
                                          </p:spTgt>
                                        </p:tgtEl>
                                        <p:attrNameLst>
                                          <p:attrName>style.visibility</p:attrName>
                                        </p:attrNameLst>
                                      </p:cBhvr>
                                      <p:to>
                                        <p:strVal val="visible"/>
                                      </p:to>
                                    </p:set>
                                    <p:animEffect transition="in" filter="wipe(left)">
                                      <p:cBhvr>
                                        <p:cTn id="29" dur="500"/>
                                        <p:tgtEl>
                                          <p:spTgt spid="1027">
                                            <p:txEl>
                                              <p:pRg st="6" end="6"/>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27">
                                            <p:txEl>
                                              <p:pRg st="7" end="7"/>
                                            </p:txEl>
                                          </p:spTgt>
                                        </p:tgtEl>
                                        <p:attrNameLst>
                                          <p:attrName>style.visibility</p:attrName>
                                        </p:attrNameLst>
                                      </p:cBhvr>
                                      <p:to>
                                        <p:strVal val="visible"/>
                                      </p:to>
                                    </p:set>
                                    <p:animEffect transition="in" filter="wipe(left)">
                                      <p:cBhvr>
                                        <p:cTn id="32" dur="500"/>
                                        <p:tgtEl>
                                          <p:spTgt spid="1027">
                                            <p:txEl>
                                              <p:pRg st="7" end="7"/>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27">
                                            <p:txEl>
                                              <p:pRg st="8" end="8"/>
                                            </p:txEl>
                                          </p:spTgt>
                                        </p:tgtEl>
                                        <p:attrNameLst>
                                          <p:attrName>style.visibility</p:attrName>
                                        </p:attrNameLst>
                                      </p:cBhvr>
                                      <p:to>
                                        <p:strVal val="visible"/>
                                      </p:to>
                                    </p:set>
                                    <p:animEffect transition="in" filter="wipe(left)">
                                      <p:cBhvr>
                                        <p:cTn id="35" dur="500"/>
                                        <p:tgtEl>
                                          <p:spTgt spid="10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4925" y="44450"/>
            <a:ext cx="3636963" cy="360363"/>
          </a:xfrm>
        </p:spPr>
        <p:txBody>
          <a:bodyPr/>
          <a:lstStyle/>
          <a:p>
            <a:pPr algn="just" rtl="0" eaLnBrk="1" hangingPunct="1">
              <a:defRPr/>
            </a:pPr>
            <a:r>
              <a:rPr lang="en-US" sz="2400" dirty="0">
                <a:solidFill>
                  <a:srgbClr val="FFFF00"/>
                </a:solidFill>
                <a:cs typeface="+mj-cs"/>
              </a:rPr>
              <a:t>Administrative Services</a:t>
            </a:r>
            <a:endParaRPr lang="en-US" sz="2400" dirty="0">
              <a:cs typeface="+mj-cs"/>
            </a:endParaRPr>
          </a:p>
        </p:txBody>
      </p:sp>
      <p:sp>
        <p:nvSpPr>
          <p:cNvPr id="11267" name="Rectangle 3"/>
          <p:cNvSpPr>
            <a:spLocks noGrp="1" noChangeArrowheads="1"/>
          </p:cNvSpPr>
          <p:nvPr>
            <p:ph idx="1"/>
          </p:nvPr>
        </p:nvSpPr>
        <p:spPr>
          <a:xfrm>
            <a:off x="334963" y="476250"/>
            <a:ext cx="8413750" cy="2376488"/>
          </a:xfrm>
          <a:blipFill dpi="0" rotWithShape="1">
            <a:blip r:embed="rId3"/>
            <a:srcRect/>
            <a:tile tx="0" ty="0" sx="100000" sy="100000" flip="none" algn="tl"/>
          </a:blipFill>
        </p:spPr>
        <p:txBody>
          <a:bodyPr/>
          <a:lstStyle/>
          <a:p>
            <a:pPr algn="l" rtl="0" eaLnBrk="1" hangingPunct="1"/>
            <a:r>
              <a:rPr lang="en-US" sz="2000" b="1" u="sng" smtClean="0">
                <a:latin typeface="Times New Roman" pitchFamily="18" charset="0"/>
                <a:cs typeface="Times New Roman" pitchFamily="18" charset="0"/>
              </a:rPr>
              <a:t>Hospital Administrators</a:t>
            </a:r>
            <a:r>
              <a:rPr lang="en-US" sz="2000" smtClean="0">
                <a:latin typeface="Times New Roman" pitchFamily="18" charset="0"/>
                <a:cs typeface="Times New Roman" pitchFamily="18" charset="0"/>
              </a:rPr>
              <a:t> </a:t>
            </a:r>
          </a:p>
          <a:p>
            <a:pPr algn="l" rtl="0" eaLnBrk="1" hangingPunct="1">
              <a:buFont typeface="Wingdings" pitchFamily="2" charset="2"/>
              <a:buNone/>
            </a:pPr>
            <a:r>
              <a:rPr lang="en-US" sz="2000" smtClean="0">
                <a:latin typeface="Times New Roman" pitchFamily="18" charset="0"/>
                <a:cs typeface="Times New Roman" pitchFamily="18" charset="0"/>
              </a:rPr>
              <a:t>	 *CEO, Vice President(s), Executive  Assistants, Department Heads:</a:t>
            </a:r>
          </a:p>
          <a:p>
            <a:pPr lvl="1" algn="l" rtl="0" eaLnBrk="1" hangingPunct="1"/>
            <a:r>
              <a:rPr lang="en-US" sz="2000" smtClean="0">
                <a:latin typeface="Times New Roman" pitchFamily="18" charset="0"/>
                <a:cs typeface="Times New Roman" pitchFamily="18" charset="0"/>
              </a:rPr>
              <a:t>Business people who “run the hospital”</a:t>
            </a:r>
          </a:p>
          <a:p>
            <a:pPr lvl="1" algn="l" rtl="0" eaLnBrk="1" hangingPunct="1"/>
            <a:r>
              <a:rPr lang="en-US" sz="2000" smtClean="0">
                <a:latin typeface="Times New Roman" pitchFamily="18" charset="0"/>
                <a:cs typeface="Times New Roman" pitchFamily="18" charset="0"/>
              </a:rPr>
              <a:t>Oversee budgeting and finance</a:t>
            </a:r>
          </a:p>
          <a:p>
            <a:pPr lvl="1" algn="l" rtl="0" eaLnBrk="1" hangingPunct="1"/>
            <a:r>
              <a:rPr lang="en-US" sz="2000" smtClean="0">
                <a:latin typeface="Times New Roman" pitchFamily="18" charset="0"/>
                <a:cs typeface="Times New Roman" pitchFamily="18" charset="0"/>
              </a:rPr>
              <a:t>Establish hospital policies and procedures</a:t>
            </a:r>
          </a:p>
          <a:p>
            <a:pPr lvl="1" algn="l" rtl="0" eaLnBrk="1" hangingPunct="1"/>
            <a:r>
              <a:rPr lang="en-US" sz="2000" smtClean="0">
                <a:latin typeface="Times New Roman" pitchFamily="18" charset="0"/>
                <a:cs typeface="Times New Roman" pitchFamily="18" charset="0"/>
              </a:rPr>
              <a:t>Often perform public relation duties</a:t>
            </a:r>
          </a:p>
        </p:txBody>
      </p:sp>
      <p:sp>
        <p:nvSpPr>
          <p:cNvPr id="4" name="مستطيل 3"/>
          <p:cNvSpPr/>
          <p:nvPr/>
        </p:nvSpPr>
        <p:spPr>
          <a:xfrm>
            <a:off x="827088" y="2852738"/>
            <a:ext cx="6929437" cy="4000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l" rtl="0">
              <a:defRPr/>
            </a:pPr>
            <a:r>
              <a:rPr lang="en-US" sz="2000" dirty="0">
                <a:hlinkClick r:id="rId4"/>
              </a:rPr>
              <a:t>* CEO</a:t>
            </a:r>
            <a:r>
              <a:rPr lang="en-US" sz="2000" dirty="0"/>
              <a:t> or chief executive officer is a bureaucratic position</a:t>
            </a:r>
            <a:endParaRPr lang="ar-SA" sz="2000" dirty="0"/>
          </a:p>
        </p:txBody>
      </p:sp>
      <p:sp>
        <p:nvSpPr>
          <p:cNvPr id="5" name="Rectangle 2"/>
          <p:cNvSpPr txBox="1">
            <a:spLocks noChangeArrowheads="1"/>
          </p:cNvSpPr>
          <p:nvPr/>
        </p:nvSpPr>
        <p:spPr bwMode="auto">
          <a:xfrm>
            <a:off x="179388" y="3429000"/>
            <a:ext cx="4321175" cy="355600"/>
          </a:xfrm>
          <a:prstGeom prst="rect">
            <a:avLst/>
          </a:prstGeom>
          <a:noFill/>
          <a:ln w="9525">
            <a:noFill/>
            <a:miter lim="800000"/>
            <a:headEnd/>
            <a:tailEnd/>
          </a:ln>
          <a:effectLst>
            <a:outerShdw dist="71842" dir="2700000" algn="ctr" rotWithShape="0">
              <a:srgbClr val="000000">
                <a:alpha val="50000"/>
              </a:srgbClr>
            </a:outerShdw>
          </a:effectLst>
        </p:spPr>
        <p:txBody>
          <a:bodyPr anchor="ctr"/>
          <a:lstStyle/>
          <a:p>
            <a:pPr algn="just" rtl="0">
              <a:defRPr/>
            </a:pPr>
            <a:r>
              <a:rPr lang="en-US" sz="2400" b="1" kern="0" dirty="0">
                <a:solidFill>
                  <a:srgbClr val="00AE00"/>
                </a:solidFill>
                <a:latin typeface="Arial Black" pitchFamily="34" charset="0"/>
                <a:ea typeface="+mj-ea"/>
                <a:cs typeface="+mj-cs"/>
              </a:rPr>
              <a:t>Informational Services</a:t>
            </a:r>
          </a:p>
        </p:txBody>
      </p:sp>
      <p:sp>
        <p:nvSpPr>
          <p:cNvPr id="6" name="Rectangle 3"/>
          <p:cNvSpPr txBox="1">
            <a:spLocks noChangeArrowheads="1"/>
          </p:cNvSpPr>
          <p:nvPr/>
        </p:nvSpPr>
        <p:spPr bwMode="auto">
          <a:xfrm>
            <a:off x="395288" y="3789363"/>
            <a:ext cx="8208962" cy="2592387"/>
          </a:xfrm>
          <a:prstGeom prst="rect">
            <a:avLst/>
          </a:prstGeom>
          <a:blipFill>
            <a:blip r:embed="rId3" cstate="print"/>
            <a:tile tx="0" ty="0" sx="100000" sy="100000" flip="none" algn="tl"/>
          </a:blipFill>
          <a:ln w="9525">
            <a:noFill/>
            <a:miter lim="800000"/>
            <a:headEnd/>
            <a:tailEnd/>
          </a:ln>
          <a:effectLst/>
        </p:spPr>
        <p:txBody>
          <a:bodyPr/>
          <a:lstStyle/>
          <a:p>
            <a:pPr marL="533400" indent="-533400" algn="l" rtl="0">
              <a:lnSpc>
                <a:spcPct val="90000"/>
              </a:lnSpc>
              <a:spcBef>
                <a:spcPct val="20000"/>
              </a:spcBef>
              <a:buClr>
                <a:schemeClr val="accent2"/>
              </a:buClr>
              <a:defRPr/>
            </a:pPr>
            <a:r>
              <a:rPr lang="en-US" sz="2000" kern="0" dirty="0">
                <a:latin typeface="Times New Roman" pitchFamily="18" charset="0"/>
                <a:cs typeface="Times New Roman" pitchFamily="18" charset="0"/>
              </a:rPr>
              <a:t>Document and process information </a:t>
            </a:r>
            <a:r>
              <a:rPr lang="en-US" sz="2000" i="1" u="sng" kern="0" dirty="0">
                <a:latin typeface="Times New Roman" pitchFamily="18" charset="0"/>
                <a:cs typeface="Times New Roman" pitchFamily="18" charset="0"/>
              </a:rPr>
              <a:t>Includes:</a:t>
            </a:r>
            <a:r>
              <a:rPr lang="en-US" sz="2000" kern="0" dirty="0">
                <a:latin typeface="Times New Roman" pitchFamily="18" charset="0"/>
                <a:cs typeface="Times New Roman" pitchFamily="18" charset="0"/>
              </a:rPr>
              <a:t> </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Admissions</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Billing &amp; Collection</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Medical Records</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Computer Information Systems</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Health Education</a:t>
            </a:r>
          </a:p>
          <a:p>
            <a:pPr marL="533400" indent="-533400" algn="l" rtl="0">
              <a:lnSpc>
                <a:spcPct val="90000"/>
              </a:lnSpc>
              <a:spcBef>
                <a:spcPct val="20000"/>
              </a:spcBef>
              <a:buClr>
                <a:schemeClr val="accent2"/>
              </a:buClr>
              <a:buFont typeface="Times" charset="0"/>
              <a:buAutoNum type="arabicPeriod"/>
              <a:defRPr/>
            </a:pPr>
            <a:r>
              <a:rPr lang="en-US" sz="2000" kern="0" dirty="0">
                <a:latin typeface="Times New Roman" pitchFamily="18" charset="0"/>
                <a:cs typeface="Times New Roman" pitchFamily="18" charset="0"/>
              </a:rPr>
              <a:t>Human Resources</a:t>
            </a:r>
          </a:p>
          <a:p>
            <a:pPr marL="533400" indent="-533400" algn="l" rtl="0">
              <a:lnSpc>
                <a:spcPct val="90000"/>
              </a:lnSpc>
              <a:spcBef>
                <a:spcPct val="20000"/>
              </a:spcBef>
              <a:buClr>
                <a:schemeClr val="accent2"/>
              </a:buClr>
              <a:buFontTx/>
              <a:buChar char="•"/>
              <a:defRPr/>
            </a:pPr>
            <a:endParaRPr lang="en-US" sz="2000" kern="0" dirty="0">
              <a:latin typeface="Times New Roman" pitchFamily="18" charset="0"/>
              <a:cs typeface="Times New Roman" pitchFamily="18" charset="0"/>
            </a:endParaRPr>
          </a:p>
        </p:txBody>
      </p:sp>
      <p:sp>
        <p:nvSpPr>
          <p:cNvPr id="43015"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43016" name="عنصر نائب لرقم الشريحة 7"/>
          <p:cNvSpPr>
            <a:spLocks noGrp="1"/>
          </p:cNvSpPr>
          <p:nvPr>
            <p:ph type="sldNum" sz="quarter" idx="12"/>
          </p:nvPr>
        </p:nvSpPr>
        <p:spPr>
          <a:noFill/>
        </p:spPr>
        <p:txBody>
          <a:bodyPr/>
          <a:lstStyle/>
          <a:p>
            <a:fld id="{5FF86AA6-FC55-451E-86F4-AC74CC9C0DE9}" type="slidenum">
              <a:rPr lang="ar-SA" smtClean="0"/>
              <a:pPr/>
              <a:t>32</a:t>
            </a:fld>
            <a:endParaRPr lang="en-US" smtClean="0"/>
          </a:p>
        </p:txBody>
      </p:sp>
      <p:sp>
        <p:nvSpPr>
          <p:cNvPr id="43017" name="عنصر نائب للتذييل 8"/>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left)">
                                      <p:cBhvr>
                                        <p:cTn id="7" dur="500"/>
                                        <p:tgtEl>
                                          <p:spTgt spid="11267">
                                            <p:txEl>
                                              <p:pRg st="0" end="0"/>
                                            </p:txEl>
                                          </p:spTgt>
                                        </p:tgtEl>
                                      </p:cBhvr>
                                    </p:animEffect>
                                  </p:childTnLst>
                                  <p:subTnLst>
                                    <p:set>
                                      <p:cBhvr override="childStyle">
                                        <p:cTn dur="1" fill="hold" display="0" masterRel="nextClick" afterEffect="1"/>
                                        <p:tgtEl>
                                          <p:spTgt spid="11267">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left)">
                                      <p:cBhvr>
                                        <p:cTn id="12" dur="500"/>
                                        <p:tgtEl>
                                          <p:spTgt spid="11267">
                                            <p:txEl>
                                              <p:pRg st="1" end="1"/>
                                            </p:txEl>
                                          </p:spTgt>
                                        </p:tgtEl>
                                      </p:cBhvr>
                                    </p:animEffect>
                                  </p:childTnLst>
                                  <p:subTnLst>
                                    <p:set>
                                      <p:cBhvr override="childStyle">
                                        <p:cTn dur="1" fill="hold" display="0" masterRel="nextClick" afterEffect="1"/>
                                        <p:tgtEl>
                                          <p:spTgt spid="11267">
                                            <p:txEl>
                                              <p:pRg st="1" end="1"/>
                                            </p:txEl>
                                          </p:spTgt>
                                        </p:tgtEl>
                                        <p:attrNameLst>
                                          <p:attrName>style.visibility</p:attrName>
                                        </p:attrNameLst>
                                      </p:cBhvr>
                                      <p:to>
                                        <p:strVal val="hidden"/>
                                      </p:to>
                                    </p:set>
                                  </p:subTnLst>
                                </p:cTn>
                              </p:par>
                              <p:par>
                                <p:cTn id="13" presetID="22" presetClass="entr" presetSubtype="8" fill="hold" grpId="0" nodeType="with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animEffect transition="in" filter="wipe(left)">
                                      <p:cBhvr>
                                        <p:cTn id="15" dur="500"/>
                                        <p:tgtEl>
                                          <p:spTgt spid="11267">
                                            <p:txEl>
                                              <p:pRg st="2" end="2"/>
                                            </p:txEl>
                                          </p:spTgt>
                                        </p:tgtEl>
                                      </p:cBhvr>
                                    </p:animEffect>
                                  </p:childTnLst>
                                  <p:subTnLst>
                                    <p:set>
                                      <p:cBhvr override="childStyle">
                                        <p:cTn dur="1" fill="hold" display="0" masterRel="nextClick" afterEffect="1"/>
                                        <p:tgtEl>
                                          <p:spTgt spid="11267">
                                            <p:txEl>
                                              <p:pRg st="2" end="2"/>
                                            </p:txEl>
                                          </p:spTgt>
                                        </p:tgtEl>
                                        <p:attrNameLst>
                                          <p:attrName>style.visibility</p:attrName>
                                        </p:attrNameLst>
                                      </p:cBhvr>
                                      <p:to>
                                        <p:strVal val="hidden"/>
                                      </p:to>
                                    </p:set>
                                  </p:subTnLst>
                                </p:cTn>
                              </p:par>
                              <p:par>
                                <p:cTn id="16" presetID="22" presetClass="entr" presetSubtype="8" fill="hold" grpId="0" nodeType="withEffect">
                                  <p:stCondLst>
                                    <p:cond delay="0"/>
                                  </p:stCondLst>
                                  <p:childTnLst>
                                    <p:set>
                                      <p:cBhvr>
                                        <p:cTn id="17" dur="1" fill="hold">
                                          <p:stCondLst>
                                            <p:cond delay="0"/>
                                          </p:stCondLst>
                                        </p:cTn>
                                        <p:tgtEl>
                                          <p:spTgt spid="11267">
                                            <p:txEl>
                                              <p:pRg st="3" end="3"/>
                                            </p:txEl>
                                          </p:spTgt>
                                        </p:tgtEl>
                                        <p:attrNameLst>
                                          <p:attrName>style.visibility</p:attrName>
                                        </p:attrNameLst>
                                      </p:cBhvr>
                                      <p:to>
                                        <p:strVal val="visible"/>
                                      </p:to>
                                    </p:set>
                                    <p:animEffect transition="in" filter="wipe(left)">
                                      <p:cBhvr>
                                        <p:cTn id="18" dur="500"/>
                                        <p:tgtEl>
                                          <p:spTgt spid="11267">
                                            <p:txEl>
                                              <p:pRg st="3" end="3"/>
                                            </p:txEl>
                                          </p:spTgt>
                                        </p:tgtEl>
                                      </p:cBhvr>
                                    </p:animEffect>
                                  </p:childTnLst>
                                  <p:subTnLst>
                                    <p:set>
                                      <p:cBhvr override="childStyle">
                                        <p:cTn dur="1" fill="hold" display="0" masterRel="nextClick" afterEffect="1"/>
                                        <p:tgtEl>
                                          <p:spTgt spid="11267">
                                            <p:txEl>
                                              <p:pRg st="3" end="3"/>
                                            </p:txEl>
                                          </p:spTgt>
                                        </p:tgtEl>
                                        <p:attrNameLst>
                                          <p:attrName>style.visibility</p:attrName>
                                        </p:attrNameLst>
                                      </p:cBhvr>
                                      <p:to>
                                        <p:strVal val="hidden"/>
                                      </p:to>
                                    </p:set>
                                  </p:subTnLst>
                                </p:cTn>
                              </p:par>
                              <p:par>
                                <p:cTn id="19" presetID="22" presetClass="entr" presetSubtype="8" fill="hold" grpId="0" nodeType="withEffect">
                                  <p:stCondLst>
                                    <p:cond delay="0"/>
                                  </p:stCondLst>
                                  <p:childTnLst>
                                    <p:set>
                                      <p:cBhvr>
                                        <p:cTn id="20" dur="1" fill="hold">
                                          <p:stCondLst>
                                            <p:cond delay="0"/>
                                          </p:stCondLst>
                                        </p:cTn>
                                        <p:tgtEl>
                                          <p:spTgt spid="11267">
                                            <p:txEl>
                                              <p:pRg st="4" end="4"/>
                                            </p:txEl>
                                          </p:spTgt>
                                        </p:tgtEl>
                                        <p:attrNameLst>
                                          <p:attrName>style.visibility</p:attrName>
                                        </p:attrNameLst>
                                      </p:cBhvr>
                                      <p:to>
                                        <p:strVal val="visible"/>
                                      </p:to>
                                    </p:set>
                                    <p:animEffect transition="in" filter="wipe(left)">
                                      <p:cBhvr>
                                        <p:cTn id="21" dur="500"/>
                                        <p:tgtEl>
                                          <p:spTgt spid="11267">
                                            <p:txEl>
                                              <p:pRg st="4" end="4"/>
                                            </p:txEl>
                                          </p:spTgt>
                                        </p:tgtEl>
                                      </p:cBhvr>
                                    </p:animEffect>
                                  </p:childTnLst>
                                  <p:subTnLst>
                                    <p:set>
                                      <p:cBhvr override="childStyle">
                                        <p:cTn dur="1" fill="hold" display="0" masterRel="nextClick" afterEffect="1"/>
                                        <p:tgtEl>
                                          <p:spTgt spid="11267">
                                            <p:txEl>
                                              <p:pRg st="4" end="4"/>
                                            </p:txEl>
                                          </p:spTgt>
                                        </p:tgtEl>
                                        <p:attrNameLst>
                                          <p:attrName>style.visibility</p:attrName>
                                        </p:attrNameLst>
                                      </p:cBhvr>
                                      <p:to>
                                        <p:strVal val="hidden"/>
                                      </p:to>
                                    </p:set>
                                  </p:subTnLst>
                                </p:cTn>
                              </p:par>
                              <p:par>
                                <p:cTn id="22" presetID="22" presetClass="entr" presetSubtype="8" fill="hold" grpId="0" nodeType="withEffect">
                                  <p:stCondLst>
                                    <p:cond delay="0"/>
                                  </p:stCondLst>
                                  <p:childTnLst>
                                    <p:set>
                                      <p:cBhvr>
                                        <p:cTn id="23" dur="1" fill="hold">
                                          <p:stCondLst>
                                            <p:cond delay="0"/>
                                          </p:stCondLst>
                                        </p:cTn>
                                        <p:tgtEl>
                                          <p:spTgt spid="11267">
                                            <p:txEl>
                                              <p:pRg st="5" end="5"/>
                                            </p:txEl>
                                          </p:spTgt>
                                        </p:tgtEl>
                                        <p:attrNameLst>
                                          <p:attrName>style.visibility</p:attrName>
                                        </p:attrNameLst>
                                      </p:cBhvr>
                                      <p:to>
                                        <p:strVal val="visible"/>
                                      </p:to>
                                    </p:set>
                                    <p:animEffect transition="in" filter="wipe(left)">
                                      <p:cBhvr>
                                        <p:cTn id="24" dur="500"/>
                                        <p:tgtEl>
                                          <p:spTgt spid="11267">
                                            <p:txEl>
                                              <p:pRg st="5" end="5"/>
                                            </p:txEl>
                                          </p:spTgt>
                                        </p:tgtEl>
                                      </p:cBhvr>
                                    </p:animEffect>
                                  </p:childTnLst>
                                  <p:subTnLst>
                                    <p:set>
                                      <p:cBhvr override="childStyle">
                                        <p:cTn dur="1" fill="hold" display="0" masterRel="nextClick" afterEffect="1"/>
                                        <p:tgtEl>
                                          <p:spTgt spid="11267">
                                            <p:txEl>
                                              <p:pRg st="5" end="5"/>
                                            </p:txEl>
                                          </p:spTgt>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wipe(left)">
                                      <p:cBhvr>
                                        <p:cTn id="29" dur="500"/>
                                        <p:tgtEl>
                                          <p:spTgt spid="6">
                                            <p:txEl>
                                              <p:pRg st="0" end="0"/>
                                            </p:txEl>
                                          </p:spTgt>
                                        </p:tgtEl>
                                      </p:cBhvr>
                                    </p:animEffect>
                                  </p:childTnLst>
                                  <p:subTnLst>
                                    <p:set>
                                      <p:cBhvr override="childStyle">
                                        <p:cTn dur="1" fill="hold" display="0" masterRel="nextClick" afterEffect="1"/>
                                        <p:tgtEl>
                                          <p:spTgt spid="6">
                                            <p:txEl>
                                              <p:pRg st="0" end="0"/>
                                            </p:txEl>
                                          </p:spTgt>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wipe(left)">
                                      <p:cBhvr>
                                        <p:cTn id="34" dur="500"/>
                                        <p:tgtEl>
                                          <p:spTgt spid="6">
                                            <p:txEl>
                                              <p:pRg st="1" end="1"/>
                                            </p:txEl>
                                          </p:spTgt>
                                        </p:tgtEl>
                                      </p:cBhvr>
                                    </p:animEffect>
                                  </p:childTnLst>
                                  <p:subTnLst>
                                    <p:set>
                                      <p:cBhvr override="childStyle">
                                        <p:cTn dur="1" fill="hold" display="0" masterRel="nextClick" afterEffect="1"/>
                                        <p:tgtEl>
                                          <p:spTgt spid="6">
                                            <p:txEl>
                                              <p:pRg st="1" end="1"/>
                                            </p:txEl>
                                          </p:spTgt>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Effect transition="in" filter="wipe(left)">
                                      <p:cBhvr>
                                        <p:cTn id="39" dur="500"/>
                                        <p:tgtEl>
                                          <p:spTgt spid="6">
                                            <p:txEl>
                                              <p:pRg st="2" end="2"/>
                                            </p:txEl>
                                          </p:spTgt>
                                        </p:tgtEl>
                                      </p:cBhvr>
                                    </p:animEffect>
                                  </p:childTnLst>
                                  <p:subTnLst>
                                    <p:set>
                                      <p:cBhvr override="childStyle">
                                        <p:cTn dur="1" fill="hold" display="0" masterRel="nextClick" afterEffect="1"/>
                                        <p:tgtEl>
                                          <p:spTgt spid="6">
                                            <p:txEl>
                                              <p:pRg st="2" end="2"/>
                                            </p:txEl>
                                          </p:spTgt>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wipe(left)">
                                      <p:cBhvr>
                                        <p:cTn id="44" dur="500"/>
                                        <p:tgtEl>
                                          <p:spTgt spid="6">
                                            <p:txEl>
                                              <p:pRg st="3" end="3"/>
                                            </p:txEl>
                                          </p:spTgt>
                                        </p:tgtEl>
                                      </p:cBhvr>
                                    </p:animEffect>
                                  </p:childTnLst>
                                  <p:subTnLst>
                                    <p:set>
                                      <p:cBhvr override="childStyle">
                                        <p:cTn dur="1" fill="hold" display="0" masterRel="nextClick" afterEffect="1"/>
                                        <p:tgtEl>
                                          <p:spTgt spid="6">
                                            <p:txEl>
                                              <p:pRg st="3" end="3"/>
                                            </p:txEl>
                                          </p:spTgt>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Effect transition="in" filter="wipe(left)">
                                      <p:cBhvr>
                                        <p:cTn id="49" dur="500"/>
                                        <p:tgtEl>
                                          <p:spTgt spid="6">
                                            <p:txEl>
                                              <p:pRg st="4" end="4"/>
                                            </p:txEl>
                                          </p:spTgt>
                                        </p:tgtEl>
                                      </p:cBhvr>
                                    </p:animEffect>
                                  </p:childTnLst>
                                  <p:subTnLst>
                                    <p:set>
                                      <p:cBhvr override="childStyle">
                                        <p:cTn dur="1" fill="hold" display="0" masterRel="nextClick" afterEffect="1"/>
                                        <p:tgtEl>
                                          <p:spTgt spid="6">
                                            <p:txEl>
                                              <p:pRg st="4" end="4"/>
                                            </p:txEl>
                                          </p:spTgt>
                                        </p:tgtEl>
                                        <p:attrNameLst>
                                          <p:attrName>style.visibility</p:attrName>
                                        </p:attrNameLst>
                                      </p:cBhvr>
                                      <p:to>
                                        <p:strVal val="hidden"/>
                                      </p:to>
                                    </p:set>
                                  </p:sub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
                                            <p:txEl>
                                              <p:pRg st="5" end="5"/>
                                            </p:txEl>
                                          </p:spTgt>
                                        </p:tgtEl>
                                        <p:attrNameLst>
                                          <p:attrName>style.visibility</p:attrName>
                                        </p:attrNameLst>
                                      </p:cBhvr>
                                      <p:to>
                                        <p:strVal val="visible"/>
                                      </p:to>
                                    </p:set>
                                    <p:animEffect transition="in" filter="wipe(left)">
                                      <p:cBhvr>
                                        <p:cTn id="54" dur="500"/>
                                        <p:tgtEl>
                                          <p:spTgt spid="6">
                                            <p:txEl>
                                              <p:pRg st="5" end="5"/>
                                            </p:txEl>
                                          </p:spTgt>
                                        </p:tgtEl>
                                      </p:cBhvr>
                                    </p:animEffect>
                                  </p:childTnLst>
                                  <p:subTnLst>
                                    <p:set>
                                      <p:cBhvr override="childStyle">
                                        <p:cTn dur="1" fill="hold" display="0" masterRel="nextClick" afterEffect="1"/>
                                        <p:tgtEl>
                                          <p:spTgt spid="6">
                                            <p:txEl>
                                              <p:pRg st="5" end="5"/>
                                            </p:txEl>
                                          </p:spTgt>
                                        </p:tgtEl>
                                        <p:attrNameLst>
                                          <p:attrName>style.visibility</p:attrName>
                                        </p:attrNameLst>
                                      </p:cBhvr>
                                      <p:to>
                                        <p:strVal val="hidden"/>
                                      </p:to>
                                    </p:set>
                                  </p:sub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
                                            <p:txEl>
                                              <p:pRg st="6" end="6"/>
                                            </p:txEl>
                                          </p:spTgt>
                                        </p:tgtEl>
                                        <p:attrNameLst>
                                          <p:attrName>style.visibility</p:attrName>
                                        </p:attrNameLst>
                                      </p:cBhvr>
                                      <p:to>
                                        <p:strVal val="visible"/>
                                      </p:to>
                                    </p:set>
                                    <p:animEffect transition="in" filter="wipe(left)">
                                      <p:cBhvr>
                                        <p:cTn id="59" dur="500"/>
                                        <p:tgtEl>
                                          <p:spTgt spid="6">
                                            <p:txEl>
                                              <p:pRg st="6" end="6"/>
                                            </p:txEl>
                                          </p:spTgt>
                                        </p:tgtEl>
                                      </p:cBhvr>
                                    </p:animEffect>
                                  </p:childTnLst>
                                  <p:subTnLst>
                                    <p:set>
                                      <p:cBhvr override="childStyle">
                                        <p:cTn dur="1" fill="hold" display="0" masterRel="nextClick" afterEffect="1"/>
                                        <p:tgtEl>
                                          <p:spTgt spid="6">
                                            <p:txEl>
                                              <p:pRg st="6" end="6"/>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p:bldP spid="6"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684213" y="836613"/>
            <a:ext cx="7858125" cy="5040312"/>
          </a:xfrm>
          <a:blipFill>
            <a:blip r:embed="rId2" cstate="print"/>
            <a:tile tx="0" ty="0" sx="100000" sy="100000" flip="none" algn="tl"/>
          </a:blipFill>
        </p:spPr>
        <p:txBody>
          <a:bodyPr/>
          <a:lstStyle/>
          <a:p>
            <a:pPr marL="609600" indent="-609600" algn="just" rtl="0" eaLnBrk="1" hangingPunct="1">
              <a:lnSpc>
                <a:spcPct val="90000"/>
              </a:lnSpc>
              <a:buFontTx/>
              <a:buNone/>
              <a:defRPr/>
            </a:pPr>
            <a:r>
              <a:rPr lang="en-US" sz="2000" b="1" dirty="0" smtClean="0">
                <a:latin typeface="Times New Roman" pitchFamily="18" charset="0"/>
                <a:cs typeface="Times New Roman" pitchFamily="18" charset="0"/>
              </a:rPr>
              <a:t>Provides treatment to patients </a:t>
            </a:r>
            <a:r>
              <a:rPr lang="en-US" sz="2000" b="1" u="sng" dirty="0" smtClean="0">
                <a:latin typeface="Times New Roman" pitchFamily="18" charset="0"/>
                <a:cs typeface="Times New Roman" pitchFamily="18" charset="0"/>
              </a:rPr>
              <a:t>Includes following </a:t>
            </a:r>
            <a:r>
              <a:rPr lang="en-US" sz="2000" b="1" i="1" u="sng" dirty="0" smtClean="0">
                <a:latin typeface="Times New Roman" pitchFamily="18" charset="0"/>
                <a:cs typeface="Times New Roman" pitchFamily="18" charset="0"/>
              </a:rPr>
              <a:t>departments:</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Physical Therapy - treatment to improve large muscle mobility</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Occupational </a:t>
            </a:r>
            <a:r>
              <a:rPr lang="en-US" sz="2000" b="1" dirty="0">
                <a:latin typeface="Times New Roman" pitchFamily="18" charset="0"/>
                <a:cs typeface="Times New Roman" pitchFamily="18" charset="0"/>
              </a:rPr>
              <a:t>Therapy - treatment goal is to help patient regain fine motor skills</a:t>
            </a:r>
          </a:p>
          <a:p>
            <a:pPr marL="609600" indent="-609600" algn="l" rtl="0" eaLnBrk="1" hangingPunct="1">
              <a:lnSpc>
                <a:spcPct val="90000"/>
              </a:lnSpc>
              <a:buFont typeface="Times" charset="0"/>
              <a:buAutoNum type="arabicPeriod"/>
              <a:defRPr/>
            </a:pPr>
            <a:r>
              <a:rPr lang="en-US" sz="2000" b="1" dirty="0">
                <a:latin typeface="Times New Roman" pitchFamily="18" charset="0"/>
                <a:cs typeface="Times New Roman" pitchFamily="18" charset="0"/>
              </a:rPr>
              <a:t>Speech/Language Pathology - identify, evaluate, treat speech/language </a:t>
            </a:r>
            <a:r>
              <a:rPr lang="en-US" sz="2000" b="1" dirty="0" smtClean="0">
                <a:latin typeface="Times New Roman" pitchFamily="18" charset="0"/>
                <a:cs typeface="Times New Roman" pitchFamily="18" charset="0"/>
              </a:rPr>
              <a:t>disorders</a:t>
            </a:r>
          </a:p>
          <a:p>
            <a:pPr marL="609600" indent="-609600" algn="l" rtl="0" eaLnBrk="1" hangingPunct="1">
              <a:lnSpc>
                <a:spcPct val="90000"/>
              </a:lnSpc>
              <a:buFont typeface="Times" charset="0"/>
              <a:buAutoNum type="arabicPeriod"/>
              <a:defRPr/>
            </a:pPr>
            <a:r>
              <a:rPr lang="en-US" sz="2000" b="1" dirty="0" smtClean="0">
                <a:effectLst>
                  <a:outerShdw blurRad="38100" dist="38100" dir="2700000" algn="tl">
                    <a:srgbClr val="000000"/>
                  </a:outerShdw>
                </a:effectLst>
                <a:latin typeface="Times New Roman" pitchFamily="18" charset="0"/>
                <a:cs typeface="Times New Roman" pitchFamily="18" charset="0"/>
              </a:rPr>
              <a:t>Respiratory Therapy - treat patients with heart &amp; lung disease</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 Medical Psychology - concerned with mental well-being of patients</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Social Services - connect patients with community resources (financial aid, etc.)</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 Pharmacy - dispense medications</a:t>
            </a:r>
          </a:p>
          <a:p>
            <a:pPr marL="609600" indent="-609600" algn="l" rtl="0" eaLnBrk="1" hangingPunct="1">
              <a:lnSpc>
                <a:spcPct val="90000"/>
              </a:lnSpc>
              <a:buFont typeface="Times" charset="0"/>
              <a:buAutoNum type="arabicPeriod"/>
              <a:defRPr/>
            </a:pPr>
            <a:r>
              <a:rPr lang="en-US" sz="2400" b="1" dirty="0" smtClean="0">
                <a:effectLst>
                  <a:outerShdw blurRad="38100" dist="38100" dir="2700000" algn="tl">
                    <a:srgbClr val="000000"/>
                  </a:outerShdw>
                </a:effectLst>
                <a:latin typeface="Times New Roman" pitchFamily="18" charset="0"/>
                <a:cs typeface="Times New Roman" pitchFamily="18" charset="0"/>
              </a:rPr>
              <a:t>Dietary</a:t>
            </a:r>
            <a:r>
              <a:rPr lang="en-US" sz="2000" b="1" dirty="0" smtClean="0">
                <a:effectLst>
                  <a:outerShdw blurRad="38100" dist="38100" dir="2700000" algn="tl">
                    <a:srgbClr val="000000"/>
                  </a:outerShdw>
                </a:effectLst>
                <a:latin typeface="Times New Roman" pitchFamily="18" charset="0"/>
                <a:cs typeface="Times New Roman" pitchFamily="18" charset="0"/>
              </a:rPr>
              <a:t> - maintain nutritionally sound  diets for patients</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Sports Medicine - provide rehabilitative services to athletes</a:t>
            </a:r>
          </a:p>
          <a:p>
            <a:pPr marL="609600" indent="-609600" algn="l" rtl="0" eaLnBrk="1" hangingPunct="1">
              <a:lnSpc>
                <a:spcPct val="90000"/>
              </a:lnSpc>
              <a:buFont typeface="Times" charset="0"/>
              <a:buAutoNum type="arabicPeriod"/>
              <a:defRPr/>
            </a:pPr>
            <a:r>
              <a:rPr lang="en-US" sz="2000" b="1" dirty="0" smtClean="0">
                <a:latin typeface="Times New Roman" pitchFamily="18" charset="0"/>
                <a:cs typeface="Times New Roman" pitchFamily="18" charset="0"/>
              </a:rPr>
              <a:t>Nursing - provide care for patients</a:t>
            </a:r>
          </a:p>
        </p:txBody>
      </p:sp>
      <p:sp>
        <p:nvSpPr>
          <p:cNvPr id="13316" name="WordArt 4"/>
          <p:cNvSpPr>
            <a:spLocks noChangeArrowheads="1" noChangeShapeType="1" noTextEdit="1"/>
          </p:cNvSpPr>
          <p:nvPr/>
        </p:nvSpPr>
        <p:spPr bwMode="auto">
          <a:xfrm>
            <a:off x="250825" y="115888"/>
            <a:ext cx="4000500" cy="477837"/>
          </a:xfrm>
          <a:prstGeom prst="rect">
            <a:avLst/>
          </a:prstGeom>
        </p:spPr>
        <p:style>
          <a:lnRef idx="3">
            <a:schemeClr val="lt1"/>
          </a:lnRef>
          <a:fillRef idx="1">
            <a:schemeClr val="dk1"/>
          </a:fillRef>
          <a:effectRef idx="1">
            <a:schemeClr val="dk1"/>
          </a:effectRef>
          <a:fontRef idx="minor">
            <a:schemeClr val="lt1"/>
          </a:fontRef>
        </p:style>
        <p:txBody>
          <a:bodyPr wrap="none" fromWordArt="1">
            <a:prstTxWarp prst="textPlain">
              <a:avLst>
                <a:gd name="adj" fmla="val 50000"/>
              </a:avLst>
            </a:prstTxWarp>
          </a:bodyPr>
          <a:lstStyle/>
          <a:p>
            <a:pPr algn="ctr">
              <a:defRPr/>
            </a:pPr>
            <a:r>
              <a:rPr lang="en-US" sz="54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Arial Black" pitchFamily="34" charset="0"/>
                <a:cs typeface="Arial"/>
              </a:rPr>
              <a:t>                    </a:t>
            </a:r>
            <a:endParaRPr lang="ar-SA" sz="54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Arial Black" pitchFamily="34" charset="0"/>
              <a:cs typeface="Arial"/>
            </a:endParaRPr>
          </a:p>
        </p:txBody>
      </p:sp>
      <p:sp>
        <p:nvSpPr>
          <p:cNvPr id="4403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44037" name="عنصر نائب لرقم الشريحة 4"/>
          <p:cNvSpPr>
            <a:spLocks noGrp="1"/>
          </p:cNvSpPr>
          <p:nvPr>
            <p:ph type="sldNum" sz="quarter" idx="12"/>
          </p:nvPr>
        </p:nvSpPr>
        <p:spPr>
          <a:noFill/>
        </p:spPr>
        <p:txBody>
          <a:bodyPr/>
          <a:lstStyle/>
          <a:p>
            <a:fld id="{EBD9FCC4-051B-4F3C-BC40-DEF172BAF80E}" type="slidenum">
              <a:rPr lang="ar-SA" smtClean="0"/>
              <a:pPr/>
              <a:t>33</a:t>
            </a:fld>
            <a:endParaRPr lang="en-US" smtClean="0"/>
          </a:p>
        </p:txBody>
      </p:sp>
      <p:sp>
        <p:nvSpPr>
          <p:cNvPr id="4403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wipe(left)">
                                      <p:cBhvr>
                                        <p:cTn id="7" dur="500"/>
                                        <p:tgtEl>
                                          <p:spTgt spid="13315">
                                            <p:txEl>
                                              <p:pRg st="0" end="0"/>
                                            </p:txEl>
                                          </p:spTgt>
                                        </p:tgtEl>
                                      </p:cBhvr>
                                    </p:animEffect>
                                  </p:childTnLst>
                                  <p:subTnLst>
                                    <p:set>
                                      <p:cBhvr override="childStyle">
                                        <p:cTn dur="1" fill="hold" display="0" masterRel="nextClick" afterEffect="1"/>
                                        <p:tgtEl>
                                          <p:spTgt spid="13315">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wipe(left)">
                                      <p:cBhvr>
                                        <p:cTn id="12" dur="500"/>
                                        <p:tgtEl>
                                          <p:spTgt spid="13315">
                                            <p:txEl>
                                              <p:pRg st="1" end="1"/>
                                            </p:txEl>
                                          </p:spTgt>
                                        </p:tgtEl>
                                      </p:cBhvr>
                                    </p:animEffect>
                                  </p:childTnLst>
                                  <p:subTnLst>
                                    <p:set>
                                      <p:cBhvr override="childStyle">
                                        <p:cTn dur="1" fill="hold" display="0" masterRel="nextClick" afterEffect="1"/>
                                        <p:tgtEl>
                                          <p:spTgt spid="13315">
                                            <p:txEl>
                                              <p:pRg st="1" end="1"/>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wipe(left)">
                                      <p:cBhvr>
                                        <p:cTn id="17" dur="500"/>
                                        <p:tgtEl>
                                          <p:spTgt spid="13315">
                                            <p:txEl>
                                              <p:pRg st="2" end="2"/>
                                            </p:txEl>
                                          </p:spTgt>
                                        </p:tgtEl>
                                      </p:cBhvr>
                                    </p:animEffect>
                                  </p:childTnLst>
                                  <p:subTnLst>
                                    <p:set>
                                      <p:cBhvr override="childStyle">
                                        <p:cTn dur="1" fill="hold" display="0" masterRel="nextClick" afterEffect="1"/>
                                        <p:tgtEl>
                                          <p:spTgt spid="13315">
                                            <p:txEl>
                                              <p:pRg st="2" end="2"/>
                                            </p:txEl>
                                          </p:spTgt>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wipe(left)">
                                      <p:cBhvr>
                                        <p:cTn id="22" dur="500"/>
                                        <p:tgtEl>
                                          <p:spTgt spid="13315">
                                            <p:txEl>
                                              <p:pRg st="3" end="3"/>
                                            </p:txEl>
                                          </p:spTgt>
                                        </p:tgtEl>
                                      </p:cBhvr>
                                    </p:animEffect>
                                  </p:childTnLst>
                                  <p:subTnLst>
                                    <p:set>
                                      <p:cBhvr override="childStyle">
                                        <p:cTn dur="1" fill="hold" display="0" masterRel="nextClick" afterEffect="1"/>
                                        <p:tgtEl>
                                          <p:spTgt spid="13315">
                                            <p:txEl>
                                              <p:pRg st="3" end="3"/>
                                            </p:txEl>
                                          </p:spTgt>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wipe(left)">
                                      <p:cBhvr>
                                        <p:cTn id="27" dur="500"/>
                                        <p:tgtEl>
                                          <p:spTgt spid="13315">
                                            <p:txEl>
                                              <p:pRg st="4" end="4"/>
                                            </p:txEl>
                                          </p:spTgt>
                                        </p:tgtEl>
                                      </p:cBhvr>
                                    </p:animEffect>
                                  </p:childTnLst>
                                  <p:subTnLst>
                                    <p:set>
                                      <p:cBhvr override="childStyle">
                                        <p:cTn dur="1" fill="hold" display="0" masterRel="nextClick" afterEffect="1"/>
                                        <p:tgtEl>
                                          <p:spTgt spid="13315">
                                            <p:txEl>
                                              <p:pRg st="4" end="4"/>
                                            </p:txEl>
                                          </p:spTgt>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315">
                                            <p:txEl>
                                              <p:pRg st="5" end="5"/>
                                            </p:txEl>
                                          </p:spTgt>
                                        </p:tgtEl>
                                        <p:attrNameLst>
                                          <p:attrName>style.visibility</p:attrName>
                                        </p:attrNameLst>
                                      </p:cBhvr>
                                      <p:to>
                                        <p:strVal val="visible"/>
                                      </p:to>
                                    </p:set>
                                    <p:animEffect transition="in" filter="wipe(left)">
                                      <p:cBhvr>
                                        <p:cTn id="32" dur="500"/>
                                        <p:tgtEl>
                                          <p:spTgt spid="13315">
                                            <p:txEl>
                                              <p:pRg st="5" end="5"/>
                                            </p:txEl>
                                          </p:spTgt>
                                        </p:tgtEl>
                                      </p:cBhvr>
                                    </p:animEffect>
                                  </p:childTnLst>
                                  <p:subTnLst>
                                    <p:set>
                                      <p:cBhvr override="childStyle">
                                        <p:cTn dur="1" fill="hold" display="0" masterRel="nextClick" afterEffect="1"/>
                                        <p:tgtEl>
                                          <p:spTgt spid="13315">
                                            <p:txEl>
                                              <p:pRg st="5" end="5"/>
                                            </p:txEl>
                                          </p:spTgt>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315">
                                            <p:txEl>
                                              <p:pRg st="6" end="6"/>
                                            </p:txEl>
                                          </p:spTgt>
                                        </p:tgtEl>
                                        <p:attrNameLst>
                                          <p:attrName>style.visibility</p:attrName>
                                        </p:attrNameLst>
                                      </p:cBhvr>
                                      <p:to>
                                        <p:strVal val="visible"/>
                                      </p:to>
                                    </p:set>
                                    <p:animEffect transition="in" filter="wipe(left)">
                                      <p:cBhvr>
                                        <p:cTn id="37" dur="500"/>
                                        <p:tgtEl>
                                          <p:spTgt spid="13315">
                                            <p:txEl>
                                              <p:pRg st="6" end="6"/>
                                            </p:txEl>
                                          </p:spTgt>
                                        </p:tgtEl>
                                      </p:cBhvr>
                                    </p:animEffect>
                                  </p:childTnLst>
                                  <p:subTnLst>
                                    <p:set>
                                      <p:cBhvr override="childStyle">
                                        <p:cTn dur="1" fill="hold" display="0" masterRel="nextClick" afterEffect="1"/>
                                        <p:tgtEl>
                                          <p:spTgt spid="13315">
                                            <p:txEl>
                                              <p:pRg st="6" end="6"/>
                                            </p:txEl>
                                          </p:spTgt>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315">
                                            <p:txEl>
                                              <p:pRg st="7" end="7"/>
                                            </p:txEl>
                                          </p:spTgt>
                                        </p:tgtEl>
                                        <p:attrNameLst>
                                          <p:attrName>style.visibility</p:attrName>
                                        </p:attrNameLst>
                                      </p:cBhvr>
                                      <p:to>
                                        <p:strVal val="visible"/>
                                      </p:to>
                                    </p:set>
                                    <p:animEffect transition="in" filter="wipe(left)">
                                      <p:cBhvr>
                                        <p:cTn id="42" dur="500"/>
                                        <p:tgtEl>
                                          <p:spTgt spid="13315">
                                            <p:txEl>
                                              <p:pRg st="7" end="7"/>
                                            </p:txEl>
                                          </p:spTgt>
                                        </p:tgtEl>
                                      </p:cBhvr>
                                    </p:animEffect>
                                  </p:childTnLst>
                                  <p:subTnLst>
                                    <p:set>
                                      <p:cBhvr override="childStyle">
                                        <p:cTn dur="1" fill="hold" display="0" masterRel="nextClick" afterEffect="1"/>
                                        <p:tgtEl>
                                          <p:spTgt spid="13315">
                                            <p:txEl>
                                              <p:pRg st="7" end="7"/>
                                            </p:txEl>
                                          </p:spTgt>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315">
                                            <p:txEl>
                                              <p:pRg st="8" end="8"/>
                                            </p:txEl>
                                          </p:spTgt>
                                        </p:tgtEl>
                                        <p:attrNameLst>
                                          <p:attrName>style.visibility</p:attrName>
                                        </p:attrNameLst>
                                      </p:cBhvr>
                                      <p:to>
                                        <p:strVal val="visible"/>
                                      </p:to>
                                    </p:set>
                                    <p:animEffect transition="in" filter="wipe(left)">
                                      <p:cBhvr>
                                        <p:cTn id="47" dur="500"/>
                                        <p:tgtEl>
                                          <p:spTgt spid="13315">
                                            <p:txEl>
                                              <p:pRg st="8" end="8"/>
                                            </p:txEl>
                                          </p:spTgt>
                                        </p:tgtEl>
                                      </p:cBhvr>
                                    </p:animEffect>
                                  </p:childTnLst>
                                  <p:subTnLst>
                                    <p:set>
                                      <p:cBhvr override="childStyle">
                                        <p:cTn dur="1" fill="hold" display="0" masterRel="nextClick" afterEffect="1"/>
                                        <p:tgtEl>
                                          <p:spTgt spid="13315">
                                            <p:txEl>
                                              <p:pRg st="8" end="8"/>
                                            </p:txEl>
                                          </p:spTgt>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315">
                                            <p:txEl>
                                              <p:pRg st="9" end="9"/>
                                            </p:txEl>
                                          </p:spTgt>
                                        </p:tgtEl>
                                        <p:attrNameLst>
                                          <p:attrName>style.visibility</p:attrName>
                                        </p:attrNameLst>
                                      </p:cBhvr>
                                      <p:to>
                                        <p:strVal val="visible"/>
                                      </p:to>
                                    </p:set>
                                    <p:animEffect transition="in" filter="wipe(left)">
                                      <p:cBhvr>
                                        <p:cTn id="52" dur="500"/>
                                        <p:tgtEl>
                                          <p:spTgt spid="13315">
                                            <p:txEl>
                                              <p:pRg st="9" end="9"/>
                                            </p:txEl>
                                          </p:spTgt>
                                        </p:tgtEl>
                                      </p:cBhvr>
                                    </p:animEffect>
                                  </p:childTnLst>
                                  <p:subTnLst>
                                    <p:set>
                                      <p:cBhvr override="childStyle">
                                        <p:cTn dur="1" fill="hold" display="0" masterRel="nextClick" afterEffect="1"/>
                                        <p:tgtEl>
                                          <p:spTgt spid="13315">
                                            <p:txEl>
                                              <p:pRg st="9" end="9"/>
                                            </p:txEl>
                                          </p:spTgt>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315">
                                            <p:txEl>
                                              <p:pRg st="10" end="10"/>
                                            </p:txEl>
                                          </p:spTgt>
                                        </p:tgtEl>
                                        <p:attrNameLst>
                                          <p:attrName>style.visibility</p:attrName>
                                        </p:attrNameLst>
                                      </p:cBhvr>
                                      <p:to>
                                        <p:strVal val="visible"/>
                                      </p:to>
                                    </p:set>
                                    <p:animEffect transition="in" filter="wipe(left)">
                                      <p:cBhvr>
                                        <p:cTn id="57" dur="500"/>
                                        <p:tgtEl>
                                          <p:spTgt spid="13315">
                                            <p:txEl>
                                              <p:pRg st="10" end="10"/>
                                            </p:txEl>
                                          </p:spTgt>
                                        </p:tgtEl>
                                      </p:cBhvr>
                                    </p:animEffect>
                                  </p:childTnLst>
                                  <p:subTnLst>
                                    <p:set>
                                      <p:cBhvr override="childStyle">
                                        <p:cTn dur="1" fill="hold" display="0" masterRel="nextClick" afterEffect="1"/>
                                        <p:tgtEl>
                                          <p:spTgt spid="13315">
                                            <p:txEl>
                                              <p:pRg st="10" end="10"/>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358775"/>
            <a:ext cx="4114800" cy="477838"/>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sz="2800" dirty="0">
                <a:solidFill>
                  <a:srgbClr val="FF00FF"/>
                </a:solidFill>
                <a:latin typeface="Arial Black" pitchFamily="34" charset="0"/>
              </a:rPr>
              <a:t>Diagnostic Services</a:t>
            </a:r>
            <a:endParaRPr lang="en-US" sz="2800" dirty="0">
              <a:latin typeface="Arial Black" pitchFamily="34" charset="0"/>
            </a:endParaRPr>
          </a:p>
        </p:txBody>
      </p:sp>
      <p:sp>
        <p:nvSpPr>
          <p:cNvPr id="16387" name="Rectangle 3"/>
          <p:cNvSpPr>
            <a:spLocks noGrp="1" noChangeArrowheads="1"/>
          </p:cNvSpPr>
          <p:nvPr>
            <p:ph idx="1"/>
          </p:nvPr>
        </p:nvSpPr>
        <p:spPr>
          <a:xfrm>
            <a:off x="611188" y="981075"/>
            <a:ext cx="8208962" cy="1871663"/>
          </a:xfrm>
          <a:blipFill dpi="0" rotWithShape="1">
            <a:blip r:embed="rId2"/>
            <a:srcRect/>
            <a:tile tx="0" ty="0" sx="100000" sy="100000" flip="none" algn="tl"/>
          </a:blipFill>
        </p:spPr>
        <p:txBody>
          <a:bodyPr/>
          <a:lstStyle/>
          <a:p>
            <a:pPr marL="609600" indent="-609600" algn="just" rtl="0" eaLnBrk="1" hangingPunct="1">
              <a:buFontTx/>
              <a:buNone/>
            </a:pPr>
            <a:r>
              <a:rPr lang="en-US" sz="2000" smtClean="0"/>
              <a:t>Determines the cause(s) of illness or injury </a:t>
            </a:r>
            <a:r>
              <a:rPr lang="en-US" sz="2000" i="1" u="sng" smtClean="0"/>
              <a:t>Includes:</a:t>
            </a:r>
            <a:endParaRPr lang="en-US" sz="2000" u="sng" smtClean="0"/>
          </a:p>
          <a:p>
            <a:pPr marL="609600" indent="-609600" algn="just" rtl="0" eaLnBrk="1" hangingPunct="1">
              <a:buFont typeface="Times" pitchFamily="18" charset="0"/>
              <a:buAutoNum type="arabicPeriod"/>
            </a:pPr>
            <a:r>
              <a:rPr lang="en-US" sz="2000" smtClean="0"/>
              <a:t>Medical Laboratory - studies body tissues</a:t>
            </a:r>
          </a:p>
          <a:p>
            <a:pPr marL="609600" indent="-609600" algn="just" rtl="0" eaLnBrk="1" hangingPunct="1">
              <a:buFont typeface="Times" pitchFamily="18" charset="0"/>
              <a:buAutoNum type="arabicPeriod"/>
            </a:pPr>
            <a:r>
              <a:rPr lang="en-US" sz="2000" b="1" i="1" smtClean="0"/>
              <a:t>Medical Imaging - radiology, MRI, CT, Ultra Sound</a:t>
            </a:r>
          </a:p>
          <a:p>
            <a:pPr marL="609600" indent="-609600" algn="just" rtl="0" eaLnBrk="1" hangingPunct="1">
              <a:buFont typeface="Times" pitchFamily="18" charset="0"/>
              <a:buAutoNum type="arabicPeriod"/>
            </a:pPr>
            <a:r>
              <a:rPr lang="en-US" sz="2000" smtClean="0"/>
              <a:t>Emergency Medicine -provides emergency diagnoses &amp; treatment</a:t>
            </a:r>
          </a:p>
        </p:txBody>
      </p:sp>
      <p:sp>
        <p:nvSpPr>
          <p:cNvPr id="4" name="Rectangle 3"/>
          <p:cNvSpPr txBox="1">
            <a:spLocks noChangeArrowheads="1"/>
          </p:cNvSpPr>
          <p:nvPr/>
        </p:nvSpPr>
        <p:spPr bwMode="auto">
          <a:xfrm>
            <a:off x="892175" y="3644900"/>
            <a:ext cx="7856538" cy="2305050"/>
          </a:xfrm>
          <a:prstGeom prst="rect">
            <a:avLst/>
          </a:prstGeom>
          <a:blipFill>
            <a:blip r:embed="rId2" cstate="print"/>
            <a:tile tx="0" ty="0" sx="100000" sy="100000" flip="none" algn="tl"/>
          </a:blipFill>
          <a:ln w="9525">
            <a:noFill/>
            <a:miter lim="800000"/>
            <a:headEnd/>
            <a:tailEnd/>
          </a:ln>
          <a:effectLst/>
        </p:spPr>
        <p:txBody>
          <a:bodyPr/>
          <a:lstStyle/>
          <a:p>
            <a:pPr marL="609600" indent="-609600" algn="l" rtl="0">
              <a:spcBef>
                <a:spcPct val="20000"/>
              </a:spcBef>
              <a:buClr>
                <a:schemeClr val="accent2"/>
              </a:buClr>
              <a:defRPr/>
            </a:pPr>
            <a:r>
              <a:rPr lang="en-US" sz="2000" kern="0" dirty="0"/>
              <a:t>Provides support for entire hospital </a:t>
            </a:r>
            <a:r>
              <a:rPr lang="en-US" sz="2000" i="1" u="sng" kern="0" dirty="0">
                <a:latin typeface="+mn-lt"/>
                <a:cs typeface="+mn-cs"/>
              </a:rPr>
              <a:t>Includes</a:t>
            </a:r>
            <a:r>
              <a:rPr lang="en-US" sz="2000" u="sng" kern="0" dirty="0">
                <a:latin typeface="+mn-lt"/>
                <a:cs typeface="+mn-cs"/>
              </a:rPr>
              <a:t>:</a:t>
            </a:r>
            <a:endParaRPr lang="en-US" sz="2000" kern="0" dirty="0">
              <a:latin typeface="+mn-lt"/>
              <a:cs typeface="+mn-cs"/>
            </a:endParaRPr>
          </a:p>
          <a:p>
            <a:pPr marL="609600" indent="-609600" algn="l" rtl="0">
              <a:spcBef>
                <a:spcPct val="20000"/>
              </a:spcBef>
              <a:buClr>
                <a:schemeClr val="accent2"/>
              </a:buClr>
              <a:buFont typeface="Times" charset="0"/>
              <a:buAutoNum type="arabicPeriod"/>
              <a:defRPr/>
            </a:pPr>
            <a:r>
              <a:rPr lang="en-US" sz="2000" kern="0" dirty="0">
                <a:latin typeface="+mn-lt"/>
                <a:cs typeface="+mn-cs"/>
              </a:rPr>
              <a:t>Central Supply - orders, receives, stocks &amp; distributes equipment &amp; supplies</a:t>
            </a:r>
          </a:p>
          <a:p>
            <a:pPr marL="609600" indent="-609600" algn="l" rtl="0">
              <a:spcBef>
                <a:spcPct val="20000"/>
              </a:spcBef>
              <a:buClr>
                <a:schemeClr val="accent2"/>
              </a:buClr>
              <a:buFont typeface="Times" charset="0"/>
              <a:buAutoNum type="arabicPeriod"/>
              <a:defRPr/>
            </a:pPr>
            <a:r>
              <a:rPr lang="en-US" sz="2000" kern="0" dirty="0">
                <a:latin typeface="+mn-lt"/>
                <a:cs typeface="+mn-cs"/>
              </a:rPr>
              <a:t>Biomedical Technology - design, build repair, medical equipment</a:t>
            </a:r>
          </a:p>
          <a:p>
            <a:pPr marL="609600" indent="-609600" algn="l" rtl="0">
              <a:spcBef>
                <a:spcPct val="20000"/>
              </a:spcBef>
              <a:buClr>
                <a:schemeClr val="accent2"/>
              </a:buClr>
              <a:buFont typeface="Times" charset="0"/>
              <a:buAutoNum type="arabicPeriod"/>
              <a:defRPr/>
            </a:pPr>
            <a:r>
              <a:rPr lang="en-US" sz="2000" kern="0" dirty="0">
                <a:latin typeface="+mn-lt"/>
                <a:cs typeface="+mn-cs"/>
              </a:rPr>
              <a:t>Housekeeping &amp; Maintenance - maintain safe, clean environment</a:t>
            </a:r>
          </a:p>
        </p:txBody>
      </p:sp>
      <p:sp>
        <p:nvSpPr>
          <p:cNvPr id="5" name="Rectangle 2"/>
          <p:cNvSpPr txBox="1">
            <a:spLocks noChangeArrowheads="1"/>
          </p:cNvSpPr>
          <p:nvPr/>
        </p:nvSpPr>
        <p:spPr bwMode="auto">
          <a:xfrm>
            <a:off x="450850" y="2997200"/>
            <a:ext cx="3184525" cy="431800"/>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just" rtl="0">
              <a:defRPr/>
            </a:pPr>
            <a:r>
              <a:rPr lang="en-US" sz="2400" b="1" kern="0" dirty="0">
                <a:solidFill>
                  <a:srgbClr val="FF0000"/>
                </a:solidFill>
                <a:latin typeface="Arial Black" pitchFamily="34" charset="0"/>
                <a:ea typeface="+mj-ea"/>
                <a:cs typeface="+mj-cs"/>
              </a:rPr>
              <a:t>Support Services</a:t>
            </a:r>
          </a:p>
        </p:txBody>
      </p:sp>
      <p:sp>
        <p:nvSpPr>
          <p:cNvPr id="45062"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45063" name="عنصر نائب لرقم الشريحة 6"/>
          <p:cNvSpPr>
            <a:spLocks noGrp="1"/>
          </p:cNvSpPr>
          <p:nvPr>
            <p:ph type="sldNum" sz="quarter" idx="12"/>
          </p:nvPr>
        </p:nvSpPr>
        <p:spPr>
          <a:noFill/>
        </p:spPr>
        <p:txBody>
          <a:bodyPr/>
          <a:lstStyle/>
          <a:p>
            <a:fld id="{798DB74A-009F-46E2-820F-7933DA7B7810}" type="slidenum">
              <a:rPr lang="ar-SA" smtClean="0"/>
              <a:pPr/>
              <a:t>34</a:t>
            </a:fld>
            <a:endParaRPr lang="en-US" smtClean="0"/>
          </a:p>
        </p:txBody>
      </p:sp>
      <p:sp>
        <p:nvSpPr>
          <p:cNvPr id="45064" name="عنصر نائب للتذييل 7"/>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left)">
                                      <p:cBhvr>
                                        <p:cTn id="7" dur="500"/>
                                        <p:tgtEl>
                                          <p:spTgt spid="16387">
                                            <p:txEl>
                                              <p:pRg st="0" end="0"/>
                                            </p:txEl>
                                          </p:spTgt>
                                        </p:tgtEl>
                                      </p:cBhvr>
                                    </p:animEffect>
                                  </p:childTnLst>
                                  <p:subTnLst>
                                    <p:set>
                                      <p:cBhvr override="childStyle">
                                        <p:cTn dur="1" fill="hold" display="0" masterRel="nextClick" afterEffect="1"/>
                                        <p:tgtEl>
                                          <p:spTgt spid="16387">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wipe(left)">
                                      <p:cBhvr>
                                        <p:cTn id="12" dur="500"/>
                                        <p:tgtEl>
                                          <p:spTgt spid="16387">
                                            <p:txEl>
                                              <p:pRg st="1" end="1"/>
                                            </p:txEl>
                                          </p:spTgt>
                                        </p:tgtEl>
                                      </p:cBhvr>
                                    </p:animEffect>
                                  </p:childTnLst>
                                  <p:subTnLst>
                                    <p:set>
                                      <p:cBhvr override="childStyle">
                                        <p:cTn dur="1" fill="hold" display="0" masterRel="nextClick" afterEffect="1"/>
                                        <p:tgtEl>
                                          <p:spTgt spid="16387">
                                            <p:txEl>
                                              <p:pRg st="1" end="1"/>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wipe(left)">
                                      <p:cBhvr>
                                        <p:cTn id="17" dur="500"/>
                                        <p:tgtEl>
                                          <p:spTgt spid="16387">
                                            <p:txEl>
                                              <p:pRg st="2" end="2"/>
                                            </p:txEl>
                                          </p:spTgt>
                                        </p:tgtEl>
                                      </p:cBhvr>
                                    </p:animEffect>
                                  </p:childTnLst>
                                  <p:subTnLst>
                                    <p:set>
                                      <p:cBhvr override="childStyle">
                                        <p:cTn dur="1" fill="hold" display="0" masterRel="nextClick" afterEffect="1"/>
                                        <p:tgtEl>
                                          <p:spTgt spid="16387">
                                            <p:txEl>
                                              <p:pRg st="2" end="2"/>
                                            </p:txEl>
                                          </p:spTgt>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wipe(left)">
                                      <p:cBhvr>
                                        <p:cTn id="22" dur="500"/>
                                        <p:tgtEl>
                                          <p:spTgt spid="16387">
                                            <p:txEl>
                                              <p:pRg st="3" end="3"/>
                                            </p:txEl>
                                          </p:spTgt>
                                        </p:tgtEl>
                                      </p:cBhvr>
                                    </p:animEffect>
                                  </p:childTnLst>
                                  <p:subTnLst>
                                    <p:set>
                                      <p:cBhvr override="childStyle">
                                        <p:cTn dur="1" fill="hold" display="0" masterRel="nextClick" afterEffect="1"/>
                                        <p:tgtEl>
                                          <p:spTgt spid="16387">
                                            <p:txEl>
                                              <p:pRg st="3" end="3"/>
                                            </p:txEl>
                                          </p:spTgt>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left)">
                                      <p:cBhvr>
                                        <p:cTn id="27" dur="500"/>
                                        <p:tgtEl>
                                          <p:spTgt spid="4">
                                            <p:txEl>
                                              <p:pRg st="0" end="0"/>
                                            </p:txEl>
                                          </p:spTgt>
                                        </p:tgtEl>
                                      </p:cBhvr>
                                    </p:animEffect>
                                  </p:childTnLst>
                                  <p:subTnLst>
                                    <p:set>
                                      <p:cBhvr override="childStyle">
                                        <p:cTn dur="1" fill="hold" display="0" masterRel="nextClick" afterEffect="1"/>
                                        <p:tgtEl>
                                          <p:spTgt spid="4">
                                            <p:txEl>
                                              <p:pRg st="0" end="0"/>
                                            </p:txEl>
                                          </p:spTgt>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wipe(left)">
                                      <p:cBhvr>
                                        <p:cTn id="32" dur="500"/>
                                        <p:tgtEl>
                                          <p:spTgt spid="4">
                                            <p:txEl>
                                              <p:pRg st="1" end="1"/>
                                            </p:txEl>
                                          </p:spTgt>
                                        </p:tgtEl>
                                      </p:cBhvr>
                                    </p:animEffect>
                                  </p:childTnLst>
                                  <p:subTnLst>
                                    <p:set>
                                      <p:cBhvr override="childStyle">
                                        <p:cTn dur="1" fill="hold" display="0" masterRel="nextClick" afterEffect="1"/>
                                        <p:tgtEl>
                                          <p:spTgt spid="4">
                                            <p:txEl>
                                              <p:pRg st="1" end="1"/>
                                            </p:txEl>
                                          </p:spTgt>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wipe(left)">
                                      <p:cBhvr>
                                        <p:cTn id="37" dur="500"/>
                                        <p:tgtEl>
                                          <p:spTgt spid="4">
                                            <p:txEl>
                                              <p:pRg st="2" end="2"/>
                                            </p:txEl>
                                          </p:spTgt>
                                        </p:tgtEl>
                                      </p:cBhvr>
                                    </p:animEffect>
                                  </p:childTnLst>
                                  <p:subTnLst>
                                    <p:set>
                                      <p:cBhvr override="childStyle">
                                        <p:cTn dur="1" fill="hold" display="0" masterRel="nextClick" afterEffect="1"/>
                                        <p:tgtEl>
                                          <p:spTgt spid="4">
                                            <p:txEl>
                                              <p:pRg st="2" end="2"/>
                                            </p:txEl>
                                          </p:spTgt>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wipe(left)">
                                      <p:cBhvr>
                                        <p:cTn id="42" dur="500"/>
                                        <p:tgtEl>
                                          <p:spTgt spid="4">
                                            <p:txEl>
                                              <p:pRg st="3" end="3"/>
                                            </p:txEl>
                                          </p:spTgt>
                                        </p:tgtEl>
                                      </p:cBhvr>
                                    </p:animEffect>
                                  </p:childTnLst>
                                  <p:subTnLst>
                                    <p:set>
                                      <p:cBhvr override="childStyle">
                                        <p:cTn dur="1" fill="hold" display="0" masterRel="nextClick" afterEffect="1"/>
                                        <p:tgtEl>
                                          <p:spTgt spid="4">
                                            <p:txEl>
                                              <p:pRg st="3" end="3"/>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P spid="4"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p:cNvSpPr>
          <p:nvPr>
            <p:ph type="title"/>
          </p:nvPr>
        </p:nvSpPr>
        <p:spPr>
          <a:xfrm>
            <a:off x="1619250" y="836613"/>
            <a:ext cx="5761038" cy="1008062"/>
          </a:xfrm>
        </p:spPr>
        <p:txBody>
          <a:bodyPr/>
          <a:lstStyle/>
          <a:p>
            <a:pPr eaLnBrk="1" fontAlgn="auto" hangingPunct="1">
              <a:spcAft>
                <a:spcPts val="0"/>
              </a:spcAft>
              <a:defRPr/>
            </a:pPr>
            <a:r>
              <a:rPr lang="ar-SA" sz="2000" dirty="0" smtClean="0">
                <a:solidFill>
                  <a:schemeClr val="tx2">
                    <a:satMod val="200000"/>
                  </a:schemeClr>
                </a:solidFill>
                <a:cs typeface="Monotype Koufi" pitchFamily="2" charset="-78"/>
              </a:rPr>
              <a:t>أنواع وإشكال الهياكل/ الخرائط  التنظيمية </a:t>
            </a:r>
            <a:br>
              <a:rPr lang="ar-SA" sz="2000" dirty="0" smtClean="0">
                <a:solidFill>
                  <a:schemeClr val="tx2">
                    <a:satMod val="200000"/>
                  </a:schemeClr>
                </a:solidFill>
                <a:cs typeface="Monotype Koufi" pitchFamily="2" charset="-78"/>
              </a:rPr>
            </a:br>
            <a:r>
              <a:rPr lang="ar-SA" sz="2000" dirty="0" smtClean="0">
                <a:solidFill>
                  <a:schemeClr val="tx2">
                    <a:satMod val="200000"/>
                  </a:schemeClr>
                </a:solidFill>
                <a:cs typeface="Monotype Koufi" pitchFamily="2" charset="-78"/>
              </a:rPr>
              <a:t> </a:t>
            </a:r>
            <a:r>
              <a:rPr lang="en-US" sz="2000" dirty="0" smtClean="0">
                <a:solidFill>
                  <a:schemeClr val="tx2">
                    <a:satMod val="200000"/>
                  </a:schemeClr>
                </a:solidFill>
                <a:cs typeface="Monotype Koufi" pitchFamily="2" charset="-78"/>
              </a:rPr>
              <a:t>Types of Organization Structures\ Mapping</a:t>
            </a:r>
            <a:br>
              <a:rPr lang="en-US" sz="2000" dirty="0" smtClean="0">
                <a:solidFill>
                  <a:schemeClr val="tx2">
                    <a:satMod val="200000"/>
                  </a:schemeClr>
                </a:solidFill>
                <a:cs typeface="Monotype Koufi" pitchFamily="2" charset="-78"/>
              </a:rPr>
            </a:br>
            <a:endParaRPr sz="2000" dirty="0" smtClean="0">
              <a:solidFill>
                <a:schemeClr val="tx1"/>
              </a:solidFill>
              <a:cs typeface="Monotype Koufi" pitchFamily="2" charset="-78"/>
            </a:endParaRPr>
          </a:p>
        </p:txBody>
      </p:sp>
      <p:sp>
        <p:nvSpPr>
          <p:cNvPr id="46083"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46084" name="عنصر نائب لرقم الشريحة 4"/>
          <p:cNvSpPr>
            <a:spLocks noGrp="1"/>
          </p:cNvSpPr>
          <p:nvPr>
            <p:ph type="sldNum" sz="quarter" idx="12"/>
          </p:nvPr>
        </p:nvSpPr>
        <p:spPr>
          <a:noFill/>
        </p:spPr>
        <p:txBody>
          <a:bodyPr/>
          <a:lstStyle/>
          <a:p>
            <a:fld id="{0A041C36-1912-49E1-9079-8216C4BA5164}" type="slidenum">
              <a:rPr lang="ar-SA" smtClean="0"/>
              <a:pPr/>
              <a:t>35</a:t>
            </a:fld>
            <a:endParaRPr lang="en-US" smtClean="0"/>
          </a:p>
        </p:txBody>
      </p:sp>
      <p:sp>
        <p:nvSpPr>
          <p:cNvPr id="46085" name="عنصر نائب للتذييل 5"/>
          <p:cNvSpPr>
            <a:spLocks noGrp="1"/>
          </p:cNvSpPr>
          <p:nvPr>
            <p:ph type="ftr" sz="quarter" idx="11"/>
          </p:nvPr>
        </p:nvSpPr>
        <p:spPr>
          <a:noFill/>
        </p:spPr>
        <p:txBody>
          <a:bodyPr/>
          <a:lstStyle/>
          <a:p>
            <a:r>
              <a:rPr lang="en-US" smtClean="0"/>
              <a:t>RADHSSO 2014</a:t>
            </a:r>
          </a:p>
        </p:txBody>
      </p:sp>
      <p:sp>
        <p:nvSpPr>
          <p:cNvPr id="7" name="Rectangle 3"/>
          <p:cNvSpPr txBox="1">
            <a:spLocks/>
          </p:cNvSpPr>
          <p:nvPr/>
        </p:nvSpPr>
        <p:spPr bwMode="auto">
          <a:xfrm>
            <a:off x="611188" y="2565400"/>
            <a:ext cx="8229600" cy="2951163"/>
          </a:xfrm>
          <a:prstGeom prst="rect">
            <a:avLst/>
          </a:prstGeom>
          <a:noFill/>
          <a:ln w="9525">
            <a:noFill/>
            <a:miter lim="800000"/>
            <a:headEnd/>
            <a:tailEnd/>
          </a:ln>
          <a:effectLst/>
        </p:spPr>
        <p:txBody>
          <a:bodyPr/>
          <a:lstStyle/>
          <a:p>
            <a:pPr marL="342900" indent="-342900" algn="l" rtl="0">
              <a:spcBef>
                <a:spcPct val="20000"/>
              </a:spcBef>
              <a:buClr>
                <a:schemeClr val="accent2"/>
              </a:buClr>
              <a:defRPr/>
            </a:pPr>
            <a:r>
              <a:rPr lang="en-US" b="1" kern="0" dirty="0">
                <a:cs typeface="Simplified Arabic" pitchFamily="18" charset="-78"/>
              </a:rPr>
              <a:t>Traditionally, there are Four Major  Organizational Structure:  </a:t>
            </a:r>
          </a:p>
          <a:p>
            <a:pPr marL="342900" indent="-342900" algn="l" rtl="0">
              <a:spcBef>
                <a:spcPct val="20000"/>
              </a:spcBef>
              <a:buClr>
                <a:schemeClr val="accent2"/>
              </a:buClr>
              <a:buFontTx/>
              <a:buChar char="•"/>
              <a:defRPr/>
            </a:pPr>
            <a:endParaRPr lang="en-US" b="1" kern="0" dirty="0">
              <a:cs typeface="Simplified Arabic" pitchFamily="18" charset="-78"/>
            </a:endParaRPr>
          </a:p>
          <a:p>
            <a:pPr marL="342900" indent="-342900" algn="l" rtl="0">
              <a:spcBef>
                <a:spcPct val="20000"/>
              </a:spcBef>
              <a:buClr>
                <a:schemeClr val="accent2"/>
              </a:buClr>
              <a:buFontTx/>
              <a:buChar char="•"/>
              <a:defRPr/>
            </a:pPr>
            <a:r>
              <a:rPr lang="en-US" b="1" kern="0" dirty="0">
                <a:cs typeface="Simplified Arabic" pitchFamily="18" charset="-78"/>
              </a:rPr>
              <a:t>Human Concept Mapping: </a:t>
            </a:r>
            <a:r>
              <a:rPr lang="en-US" b="1" i="1" kern="0" dirty="0">
                <a:latin typeface="Arial Black" pitchFamily="34" charset="0"/>
                <a:cs typeface="Simplified Arabic" pitchFamily="18" charset="-78"/>
              </a:rPr>
              <a:t>HR Roles; Responsibility and Relations</a:t>
            </a:r>
            <a:r>
              <a:rPr lang="ar-SA" b="1" kern="0" dirty="0">
                <a:latin typeface="+mn-lt"/>
                <a:cs typeface="Simplified Arabic" pitchFamily="18" charset="-78"/>
              </a:rPr>
              <a:t>هيكل </a:t>
            </a:r>
            <a:r>
              <a:rPr lang="ar-SA" b="1" kern="0" dirty="0" err="1">
                <a:latin typeface="+mn-lt"/>
                <a:cs typeface="Simplified Arabic" pitchFamily="18" charset="-78"/>
              </a:rPr>
              <a:t>البشري</a:t>
            </a:r>
            <a:r>
              <a:rPr lang="ar-SA" kern="0" dirty="0" err="1">
                <a:latin typeface="+mn-lt"/>
                <a:cs typeface="Simplified Arabic" pitchFamily="18" charset="-78"/>
              </a:rPr>
              <a:t> </a:t>
            </a:r>
            <a:r>
              <a:rPr lang="ar-SA" kern="0" dirty="0">
                <a:latin typeface="+mn-lt"/>
                <a:cs typeface="Simplified Arabic" pitchFamily="18" charset="-78"/>
              </a:rPr>
              <a:t>: دور ومجال وعلاقات أعضاء </a:t>
            </a:r>
            <a:r>
              <a:rPr lang="ar-SA" kern="0" dirty="0" err="1">
                <a:latin typeface="+mn-lt"/>
                <a:cs typeface="Simplified Arabic" pitchFamily="18" charset="-78"/>
              </a:rPr>
              <a:t>المؤسسة.</a:t>
            </a:r>
            <a:r>
              <a:rPr lang="ar-SA" kern="0" dirty="0">
                <a:latin typeface="+mn-lt"/>
                <a:cs typeface="Simplified Arabic" pitchFamily="18" charset="-78"/>
              </a:rPr>
              <a:t> </a:t>
            </a:r>
          </a:p>
          <a:p>
            <a:pPr marL="342900" indent="-342900" algn="l" rtl="0">
              <a:spcBef>
                <a:spcPct val="20000"/>
              </a:spcBef>
              <a:buClr>
                <a:schemeClr val="accent2"/>
              </a:buClr>
              <a:buFontTx/>
              <a:buChar char="•"/>
              <a:defRPr/>
            </a:pPr>
            <a:r>
              <a:rPr lang="en-US" b="1" kern="0" dirty="0">
                <a:cs typeface="Simplified Arabic" pitchFamily="18" charset="-78"/>
              </a:rPr>
              <a:t>Financial C Mapping: g </a:t>
            </a:r>
            <a:r>
              <a:rPr lang="ar-SA" b="1" kern="0" dirty="0">
                <a:latin typeface="+mn-lt"/>
                <a:cs typeface="Simplified Arabic" pitchFamily="18" charset="-78"/>
              </a:rPr>
              <a:t>الهيكل المادي</a:t>
            </a:r>
            <a:r>
              <a:rPr lang="ar-SA" kern="0" dirty="0">
                <a:latin typeface="+mn-lt"/>
                <a:cs typeface="Simplified Arabic" pitchFamily="18" charset="-78"/>
              </a:rPr>
              <a:t> </a:t>
            </a:r>
            <a:r>
              <a:rPr lang="en-US" kern="0" dirty="0">
                <a:latin typeface="+mn-lt"/>
                <a:cs typeface="Simplified Arabic" pitchFamily="18" charset="-78"/>
              </a:rPr>
              <a:t> </a:t>
            </a:r>
            <a:r>
              <a:rPr lang="ar-SA" kern="0" dirty="0">
                <a:latin typeface="+mn-lt"/>
                <a:cs typeface="Simplified Arabic" pitchFamily="18" charset="-78"/>
              </a:rPr>
              <a:t>:يعني موضوعه وحدات المؤسسة وموقع التجهيزات داخل هذه </a:t>
            </a:r>
            <a:r>
              <a:rPr lang="ar-SA" kern="0" dirty="0" err="1">
                <a:latin typeface="+mn-lt"/>
                <a:cs typeface="Simplified Arabic" pitchFamily="18" charset="-78"/>
              </a:rPr>
              <a:t>الوحدات.</a:t>
            </a:r>
            <a:r>
              <a:rPr lang="ar-SA" kern="0" dirty="0">
                <a:latin typeface="+mn-lt"/>
                <a:cs typeface="Simplified Arabic" pitchFamily="18" charset="-78"/>
              </a:rPr>
              <a:t> </a:t>
            </a:r>
          </a:p>
          <a:p>
            <a:pPr marL="342900" indent="-342900" algn="l" rtl="0">
              <a:spcBef>
                <a:spcPct val="20000"/>
              </a:spcBef>
              <a:buClr>
                <a:schemeClr val="accent2"/>
              </a:buClr>
              <a:buFontTx/>
              <a:buChar char="•"/>
              <a:defRPr/>
            </a:pPr>
            <a:r>
              <a:rPr lang="en-US" b="1" kern="0" dirty="0">
                <a:cs typeface="Simplified Arabic" pitchFamily="18" charset="-78"/>
              </a:rPr>
              <a:t>Legal\Law Concept Mapping  </a:t>
            </a:r>
            <a:r>
              <a:rPr lang="ar-SA" b="1" kern="0" dirty="0">
                <a:latin typeface="+mn-lt"/>
                <a:cs typeface="Simplified Arabic" pitchFamily="18" charset="-78"/>
              </a:rPr>
              <a:t>الهيكل </a:t>
            </a:r>
            <a:r>
              <a:rPr lang="ar-SA" b="1" kern="0" dirty="0" err="1">
                <a:latin typeface="+mn-lt"/>
                <a:cs typeface="Simplified Arabic" pitchFamily="18" charset="-78"/>
              </a:rPr>
              <a:t>القانوني </a:t>
            </a:r>
            <a:r>
              <a:rPr lang="ar-SA" kern="0" dirty="0">
                <a:latin typeface="+mn-lt"/>
                <a:cs typeface="Simplified Arabic" pitchFamily="18" charset="-78"/>
              </a:rPr>
              <a:t>:الذي يحدد الشكل القانوني للمؤسس، شركة أسهم، شركات قابضة و </a:t>
            </a:r>
            <a:r>
              <a:rPr lang="ar-SA" kern="0" dirty="0" err="1">
                <a:latin typeface="+mn-lt"/>
                <a:cs typeface="Simplified Arabic" pitchFamily="18" charset="-78"/>
              </a:rPr>
              <a:t>فروع.</a:t>
            </a:r>
            <a:r>
              <a:rPr lang="ar-SA" kern="0" dirty="0">
                <a:latin typeface="+mn-lt"/>
                <a:cs typeface="Simplified Arabic" pitchFamily="18" charset="-78"/>
              </a:rPr>
              <a:t> </a:t>
            </a:r>
          </a:p>
          <a:p>
            <a:pPr marL="342900" indent="-342900" algn="l" rtl="0">
              <a:spcBef>
                <a:spcPct val="20000"/>
              </a:spcBef>
              <a:buClr>
                <a:schemeClr val="accent2"/>
              </a:buClr>
              <a:buFontTx/>
              <a:buChar char="•"/>
              <a:defRPr/>
            </a:pPr>
            <a:r>
              <a:rPr lang="en-US" b="1" kern="0" dirty="0">
                <a:cs typeface="Simplified Arabic" pitchFamily="18" charset="-78"/>
              </a:rPr>
              <a:t>Budgeting \ Expenditure C. Mapping </a:t>
            </a:r>
            <a:r>
              <a:rPr lang="ar-SA" b="1" kern="0" dirty="0">
                <a:latin typeface="+mn-lt"/>
                <a:cs typeface="Simplified Arabic" pitchFamily="18" charset="-78"/>
              </a:rPr>
              <a:t>الهيكل </a:t>
            </a:r>
            <a:r>
              <a:rPr lang="ar-SA" b="1" kern="0" dirty="0" err="1">
                <a:latin typeface="+mn-lt"/>
                <a:cs typeface="Simplified Arabic" pitchFamily="18" charset="-78"/>
              </a:rPr>
              <a:t>المالي</a:t>
            </a:r>
            <a:r>
              <a:rPr lang="ar-SA" kern="0" dirty="0" err="1">
                <a:latin typeface="+mn-lt"/>
                <a:cs typeface="Simplified Arabic" pitchFamily="18" charset="-78"/>
              </a:rPr>
              <a:t> </a:t>
            </a:r>
            <a:r>
              <a:rPr lang="ar-SA" kern="0" dirty="0">
                <a:latin typeface="+mn-lt"/>
                <a:cs typeface="Simplified Arabic" pitchFamily="18" charset="-78"/>
              </a:rPr>
              <a:t>:الذي يحدد مصدر رؤوس الأموال للمؤسسة </a:t>
            </a:r>
            <a:r>
              <a:rPr lang="ar-SA" kern="0" dirty="0" err="1">
                <a:latin typeface="+mn-lt"/>
                <a:cs typeface="Simplified Arabic" pitchFamily="18" charset="-78"/>
              </a:rPr>
              <a:t>وتوزيعها.</a:t>
            </a:r>
            <a:r>
              <a:rPr lang="ar-SA" kern="0" dirty="0">
                <a:latin typeface="+mn-lt"/>
                <a:cs typeface="Simplified Arabic" pitchFamily="18" charset="-78"/>
              </a:rPr>
              <a:t> </a:t>
            </a:r>
            <a:endParaRPr lang="en-US" kern="0" dirty="0">
              <a:latin typeface="+mn-lt"/>
              <a:cs typeface="Simplified Arabic" pitchFamily="18" charset="-78"/>
            </a:endParaRPr>
          </a:p>
        </p:txBody>
      </p:sp>
      <p:sp>
        <p:nvSpPr>
          <p:cNvPr id="46087" name="مستطيل 7"/>
          <p:cNvSpPr>
            <a:spLocks noChangeArrowheads="1"/>
          </p:cNvSpPr>
          <p:nvPr/>
        </p:nvSpPr>
        <p:spPr bwMode="auto">
          <a:xfrm>
            <a:off x="1403350" y="5805488"/>
            <a:ext cx="5976938" cy="646112"/>
          </a:xfrm>
          <a:prstGeom prst="rect">
            <a:avLst/>
          </a:prstGeom>
          <a:noFill/>
          <a:ln w="9525">
            <a:noFill/>
            <a:miter lim="800000"/>
            <a:headEnd/>
            <a:tailEnd/>
          </a:ln>
        </p:spPr>
        <p:txBody>
          <a:bodyPr>
            <a:spAutoFit/>
          </a:bodyPr>
          <a:lstStyle/>
          <a:p>
            <a:pPr algn="ctr"/>
            <a:r>
              <a:rPr lang="ar-SA"/>
              <a:t>للمزيد عربي / انجليزي </a:t>
            </a:r>
            <a:endParaRPr lang="en-US"/>
          </a:p>
          <a:p>
            <a:r>
              <a:rPr lang="en-US">
                <a:hlinkClick r:id="rId2"/>
              </a:rPr>
              <a:t>http://alyaseer.net/vb/showthread.php?t=11563</a:t>
            </a:r>
            <a:r>
              <a:rPr lang="en-US"/>
              <a:t> </a:t>
            </a:r>
            <a:endParaRPr lang="ar-SA"/>
          </a:p>
        </p:txBody>
      </p:sp>
    </p:spTree>
  </p:cSld>
  <p:clrMapOvr>
    <a:masterClrMapping/>
  </p:clrMapOvr>
  <p:transition>
    <p:wheel spokes="8"/>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3276600" y="344488"/>
            <a:ext cx="2667000" cy="584200"/>
          </a:xfrm>
          <a:prstGeom prst="rect">
            <a:avLst/>
          </a:prstGeom>
          <a:noFill/>
          <a:ln w="38100">
            <a:solidFill>
              <a:schemeClr val="tx1"/>
            </a:solidFill>
            <a:miter lim="800000"/>
            <a:headEnd/>
            <a:tailEnd/>
          </a:ln>
        </p:spPr>
        <p:txBody>
          <a:bodyPr>
            <a:spAutoFit/>
          </a:bodyPr>
          <a:lstStyle/>
          <a:p>
            <a:pPr algn="ctr">
              <a:spcBef>
                <a:spcPct val="50000"/>
              </a:spcBef>
            </a:pPr>
            <a:r>
              <a:rPr lang="en-US" sz="3200" b="1"/>
              <a:t>Board</a:t>
            </a:r>
            <a:endParaRPr lang="en-US" sz="3200"/>
          </a:p>
        </p:txBody>
      </p:sp>
      <p:sp>
        <p:nvSpPr>
          <p:cNvPr id="47107" name="Text Box 3"/>
          <p:cNvSpPr txBox="1">
            <a:spLocks noChangeArrowheads="1"/>
          </p:cNvSpPr>
          <p:nvPr/>
        </p:nvSpPr>
        <p:spPr bwMode="auto">
          <a:xfrm>
            <a:off x="2438400" y="1323975"/>
            <a:ext cx="4191000" cy="461963"/>
          </a:xfrm>
          <a:prstGeom prst="rect">
            <a:avLst/>
          </a:prstGeom>
          <a:noFill/>
          <a:ln w="38100">
            <a:solidFill>
              <a:schemeClr val="tx1"/>
            </a:solidFill>
            <a:miter lim="800000"/>
            <a:headEnd/>
            <a:tailEnd/>
          </a:ln>
        </p:spPr>
        <p:txBody>
          <a:bodyPr>
            <a:spAutoFit/>
          </a:bodyPr>
          <a:lstStyle/>
          <a:p>
            <a:pPr algn="ctr">
              <a:spcBef>
                <a:spcPct val="50000"/>
              </a:spcBef>
            </a:pPr>
            <a:r>
              <a:rPr lang="en-US" sz="2400" b="1"/>
              <a:t>Administration</a:t>
            </a:r>
          </a:p>
        </p:txBody>
      </p:sp>
      <p:sp>
        <p:nvSpPr>
          <p:cNvPr id="47108" name="Text Box 4"/>
          <p:cNvSpPr txBox="1">
            <a:spLocks noChangeArrowheads="1"/>
          </p:cNvSpPr>
          <p:nvPr/>
        </p:nvSpPr>
        <p:spPr bwMode="auto">
          <a:xfrm>
            <a:off x="2667000" y="2819400"/>
            <a:ext cx="2133600" cy="862013"/>
          </a:xfrm>
          <a:prstGeom prst="rect">
            <a:avLst/>
          </a:prstGeom>
          <a:noFill/>
          <a:ln w="38100">
            <a:solidFill>
              <a:schemeClr val="tx1"/>
            </a:solidFill>
            <a:miter lim="800000"/>
            <a:headEnd/>
            <a:tailEnd/>
          </a:ln>
        </p:spPr>
        <p:txBody>
          <a:bodyPr>
            <a:spAutoFit/>
          </a:bodyPr>
          <a:lstStyle/>
          <a:p>
            <a:pPr algn="ctr">
              <a:spcBef>
                <a:spcPct val="50000"/>
              </a:spcBef>
            </a:pPr>
            <a:r>
              <a:rPr lang="en-US" sz="2000" b="1"/>
              <a:t>Therapeutic</a:t>
            </a:r>
          </a:p>
          <a:p>
            <a:pPr algn="ctr">
              <a:spcBef>
                <a:spcPct val="50000"/>
              </a:spcBef>
            </a:pPr>
            <a:r>
              <a:rPr lang="en-US" sz="2000" b="1"/>
              <a:t>Services</a:t>
            </a:r>
          </a:p>
        </p:txBody>
      </p:sp>
      <p:sp>
        <p:nvSpPr>
          <p:cNvPr id="47109" name="Text Box 5"/>
          <p:cNvSpPr txBox="1">
            <a:spLocks noChangeArrowheads="1"/>
          </p:cNvSpPr>
          <p:nvPr/>
        </p:nvSpPr>
        <p:spPr bwMode="auto">
          <a:xfrm>
            <a:off x="228600" y="2819400"/>
            <a:ext cx="2209800" cy="862013"/>
          </a:xfrm>
          <a:prstGeom prst="rect">
            <a:avLst/>
          </a:prstGeom>
          <a:noFill/>
          <a:ln w="38100">
            <a:solidFill>
              <a:schemeClr val="tx1"/>
            </a:solidFill>
            <a:miter lim="800000"/>
            <a:headEnd/>
            <a:tailEnd/>
          </a:ln>
        </p:spPr>
        <p:txBody>
          <a:bodyPr>
            <a:spAutoFit/>
          </a:bodyPr>
          <a:lstStyle/>
          <a:p>
            <a:pPr algn="ctr">
              <a:spcBef>
                <a:spcPct val="50000"/>
              </a:spcBef>
            </a:pPr>
            <a:r>
              <a:rPr lang="en-US" sz="2000" b="1"/>
              <a:t>Information</a:t>
            </a:r>
          </a:p>
          <a:p>
            <a:pPr algn="ctr">
              <a:spcBef>
                <a:spcPct val="50000"/>
              </a:spcBef>
            </a:pPr>
            <a:r>
              <a:rPr lang="en-US" sz="2000" b="1"/>
              <a:t> Services</a:t>
            </a:r>
          </a:p>
        </p:txBody>
      </p:sp>
      <p:sp>
        <p:nvSpPr>
          <p:cNvPr id="47110" name="Text Box 6"/>
          <p:cNvSpPr txBox="1">
            <a:spLocks noChangeArrowheads="1"/>
          </p:cNvSpPr>
          <p:nvPr/>
        </p:nvSpPr>
        <p:spPr bwMode="auto">
          <a:xfrm>
            <a:off x="5029200" y="2819400"/>
            <a:ext cx="1828800" cy="862013"/>
          </a:xfrm>
          <a:prstGeom prst="rect">
            <a:avLst/>
          </a:prstGeom>
          <a:noFill/>
          <a:ln w="38100">
            <a:solidFill>
              <a:schemeClr val="tx1"/>
            </a:solidFill>
            <a:miter lim="800000"/>
            <a:headEnd/>
            <a:tailEnd/>
          </a:ln>
        </p:spPr>
        <p:txBody>
          <a:bodyPr>
            <a:spAutoFit/>
          </a:bodyPr>
          <a:lstStyle/>
          <a:p>
            <a:pPr algn="ctr">
              <a:spcBef>
                <a:spcPct val="50000"/>
              </a:spcBef>
            </a:pPr>
            <a:r>
              <a:rPr lang="en-US" sz="2000" b="1"/>
              <a:t>Diagnostic</a:t>
            </a:r>
          </a:p>
          <a:p>
            <a:pPr algn="ctr">
              <a:spcBef>
                <a:spcPct val="50000"/>
              </a:spcBef>
            </a:pPr>
            <a:r>
              <a:rPr lang="en-US" sz="2000" b="1"/>
              <a:t>Services</a:t>
            </a:r>
          </a:p>
        </p:txBody>
      </p:sp>
      <p:sp>
        <p:nvSpPr>
          <p:cNvPr id="47111" name="Text Box 7"/>
          <p:cNvSpPr txBox="1">
            <a:spLocks noChangeArrowheads="1"/>
          </p:cNvSpPr>
          <p:nvPr/>
        </p:nvSpPr>
        <p:spPr bwMode="auto">
          <a:xfrm>
            <a:off x="7086600" y="2819400"/>
            <a:ext cx="1828800" cy="862013"/>
          </a:xfrm>
          <a:prstGeom prst="rect">
            <a:avLst/>
          </a:prstGeom>
          <a:noFill/>
          <a:ln w="38100">
            <a:solidFill>
              <a:schemeClr val="tx1"/>
            </a:solidFill>
            <a:miter lim="800000"/>
            <a:headEnd/>
            <a:tailEnd/>
          </a:ln>
        </p:spPr>
        <p:txBody>
          <a:bodyPr>
            <a:spAutoFit/>
          </a:bodyPr>
          <a:lstStyle/>
          <a:p>
            <a:pPr algn="ctr">
              <a:spcBef>
                <a:spcPct val="50000"/>
              </a:spcBef>
            </a:pPr>
            <a:r>
              <a:rPr lang="en-US" sz="2000" b="1"/>
              <a:t>Support</a:t>
            </a:r>
          </a:p>
          <a:p>
            <a:pPr algn="ctr">
              <a:spcBef>
                <a:spcPct val="50000"/>
              </a:spcBef>
            </a:pPr>
            <a:r>
              <a:rPr lang="en-US" sz="2000" b="1"/>
              <a:t>Services</a:t>
            </a:r>
          </a:p>
        </p:txBody>
      </p:sp>
      <p:sp>
        <p:nvSpPr>
          <p:cNvPr id="47112" name="Line 8"/>
          <p:cNvSpPr>
            <a:spLocks noChangeShapeType="1"/>
          </p:cNvSpPr>
          <p:nvPr/>
        </p:nvSpPr>
        <p:spPr bwMode="auto">
          <a:xfrm>
            <a:off x="4648200" y="981075"/>
            <a:ext cx="0" cy="304800"/>
          </a:xfrm>
          <a:prstGeom prst="line">
            <a:avLst/>
          </a:prstGeom>
          <a:noFill/>
          <a:ln w="38100">
            <a:solidFill>
              <a:schemeClr val="tx1"/>
            </a:solidFill>
            <a:round/>
            <a:headEnd/>
            <a:tailEnd/>
          </a:ln>
        </p:spPr>
        <p:txBody>
          <a:bodyPr wrap="none" anchor="ctr"/>
          <a:lstStyle/>
          <a:p>
            <a:endParaRPr lang="ar-SA"/>
          </a:p>
        </p:txBody>
      </p:sp>
      <p:sp>
        <p:nvSpPr>
          <p:cNvPr id="47113" name="Line 9"/>
          <p:cNvSpPr>
            <a:spLocks noChangeShapeType="1"/>
          </p:cNvSpPr>
          <p:nvPr/>
        </p:nvSpPr>
        <p:spPr bwMode="auto">
          <a:xfrm>
            <a:off x="4648200" y="1828800"/>
            <a:ext cx="0" cy="381000"/>
          </a:xfrm>
          <a:prstGeom prst="line">
            <a:avLst/>
          </a:prstGeom>
          <a:noFill/>
          <a:ln w="38100">
            <a:solidFill>
              <a:schemeClr val="tx1"/>
            </a:solidFill>
            <a:round/>
            <a:headEnd/>
            <a:tailEnd/>
          </a:ln>
        </p:spPr>
        <p:txBody>
          <a:bodyPr wrap="none" anchor="ctr"/>
          <a:lstStyle/>
          <a:p>
            <a:endParaRPr lang="ar-SA"/>
          </a:p>
        </p:txBody>
      </p:sp>
      <p:sp>
        <p:nvSpPr>
          <p:cNvPr id="47114" name="Line 10"/>
          <p:cNvSpPr>
            <a:spLocks noChangeShapeType="1"/>
          </p:cNvSpPr>
          <p:nvPr/>
        </p:nvSpPr>
        <p:spPr bwMode="auto">
          <a:xfrm>
            <a:off x="1295400" y="2209800"/>
            <a:ext cx="6705600" cy="0"/>
          </a:xfrm>
          <a:prstGeom prst="line">
            <a:avLst/>
          </a:prstGeom>
          <a:noFill/>
          <a:ln w="38100">
            <a:solidFill>
              <a:schemeClr val="tx1"/>
            </a:solidFill>
            <a:round/>
            <a:headEnd/>
            <a:tailEnd/>
          </a:ln>
        </p:spPr>
        <p:txBody>
          <a:bodyPr wrap="none" anchor="ctr"/>
          <a:lstStyle/>
          <a:p>
            <a:endParaRPr lang="ar-SA"/>
          </a:p>
        </p:txBody>
      </p:sp>
      <p:sp>
        <p:nvSpPr>
          <p:cNvPr id="47115" name="Line 11"/>
          <p:cNvSpPr>
            <a:spLocks noChangeShapeType="1"/>
          </p:cNvSpPr>
          <p:nvPr/>
        </p:nvSpPr>
        <p:spPr bwMode="auto">
          <a:xfrm>
            <a:off x="1295400" y="2209800"/>
            <a:ext cx="0" cy="609600"/>
          </a:xfrm>
          <a:prstGeom prst="line">
            <a:avLst/>
          </a:prstGeom>
          <a:noFill/>
          <a:ln w="38100">
            <a:solidFill>
              <a:schemeClr val="tx1"/>
            </a:solidFill>
            <a:round/>
            <a:headEnd/>
            <a:tailEnd/>
          </a:ln>
        </p:spPr>
        <p:txBody>
          <a:bodyPr wrap="none" anchor="ctr"/>
          <a:lstStyle/>
          <a:p>
            <a:endParaRPr lang="ar-SA"/>
          </a:p>
        </p:txBody>
      </p:sp>
      <p:sp>
        <p:nvSpPr>
          <p:cNvPr id="47116" name="Line 12"/>
          <p:cNvSpPr>
            <a:spLocks noChangeShapeType="1"/>
          </p:cNvSpPr>
          <p:nvPr/>
        </p:nvSpPr>
        <p:spPr bwMode="auto">
          <a:xfrm>
            <a:off x="3657600" y="2209800"/>
            <a:ext cx="0" cy="609600"/>
          </a:xfrm>
          <a:prstGeom prst="line">
            <a:avLst/>
          </a:prstGeom>
          <a:noFill/>
          <a:ln w="38100">
            <a:solidFill>
              <a:schemeClr val="tx1"/>
            </a:solidFill>
            <a:round/>
            <a:headEnd/>
            <a:tailEnd/>
          </a:ln>
        </p:spPr>
        <p:txBody>
          <a:bodyPr wrap="none" anchor="ctr"/>
          <a:lstStyle/>
          <a:p>
            <a:endParaRPr lang="ar-SA"/>
          </a:p>
        </p:txBody>
      </p:sp>
      <p:sp>
        <p:nvSpPr>
          <p:cNvPr id="47117" name="Line 13"/>
          <p:cNvSpPr>
            <a:spLocks noChangeShapeType="1"/>
          </p:cNvSpPr>
          <p:nvPr/>
        </p:nvSpPr>
        <p:spPr bwMode="auto">
          <a:xfrm>
            <a:off x="5943600" y="2209800"/>
            <a:ext cx="0" cy="609600"/>
          </a:xfrm>
          <a:prstGeom prst="line">
            <a:avLst/>
          </a:prstGeom>
          <a:noFill/>
          <a:ln w="38100">
            <a:solidFill>
              <a:schemeClr val="tx1"/>
            </a:solidFill>
            <a:round/>
            <a:headEnd/>
            <a:tailEnd/>
          </a:ln>
        </p:spPr>
        <p:txBody>
          <a:bodyPr wrap="none" anchor="ctr"/>
          <a:lstStyle/>
          <a:p>
            <a:endParaRPr lang="ar-SA"/>
          </a:p>
        </p:txBody>
      </p:sp>
      <p:sp>
        <p:nvSpPr>
          <p:cNvPr id="47118" name="Line 14"/>
          <p:cNvSpPr>
            <a:spLocks noChangeShapeType="1"/>
          </p:cNvSpPr>
          <p:nvPr/>
        </p:nvSpPr>
        <p:spPr bwMode="auto">
          <a:xfrm>
            <a:off x="8001000" y="2209800"/>
            <a:ext cx="0" cy="609600"/>
          </a:xfrm>
          <a:prstGeom prst="line">
            <a:avLst/>
          </a:prstGeom>
          <a:noFill/>
          <a:ln w="38100">
            <a:solidFill>
              <a:schemeClr val="tx1"/>
            </a:solidFill>
            <a:round/>
            <a:headEnd/>
            <a:tailEnd/>
          </a:ln>
        </p:spPr>
        <p:txBody>
          <a:bodyPr wrap="none" anchor="ctr"/>
          <a:lstStyle/>
          <a:p>
            <a:endParaRPr lang="ar-SA"/>
          </a:p>
        </p:txBody>
      </p:sp>
      <p:sp>
        <p:nvSpPr>
          <p:cNvPr id="47119" name="Text Box 15"/>
          <p:cNvSpPr txBox="1">
            <a:spLocks noChangeArrowheads="1"/>
          </p:cNvSpPr>
          <p:nvPr/>
        </p:nvSpPr>
        <p:spPr bwMode="auto">
          <a:xfrm>
            <a:off x="228600" y="4071938"/>
            <a:ext cx="2200275" cy="1892300"/>
          </a:xfrm>
          <a:prstGeom prst="rect">
            <a:avLst/>
          </a:prstGeom>
          <a:noFill/>
          <a:ln w="38100">
            <a:solidFill>
              <a:schemeClr val="tx1"/>
            </a:solidFill>
            <a:miter lim="800000"/>
            <a:headEnd/>
            <a:tailEnd/>
          </a:ln>
        </p:spPr>
        <p:txBody>
          <a:bodyPr>
            <a:spAutoFit/>
          </a:bodyPr>
          <a:lstStyle/>
          <a:p>
            <a:pPr algn="ctr" rtl="0">
              <a:spcBef>
                <a:spcPct val="50000"/>
              </a:spcBef>
            </a:pPr>
            <a:r>
              <a:rPr lang="en-US"/>
              <a:t>Admissions Billing, etc. </a:t>
            </a:r>
          </a:p>
          <a:p>
            <a:pPr algn="ctr" rtl="0">
              <a:spcBef>
                <a:spcPct val="50000"/>
              </a:spcBef>
            </a:pPr>
            <a:r>
              <a:rPr lang="en-US"/>
              <a:t>Med. Records </a:t>
            </a:r>
          </a:p>
          <a:p>
            <a:pPr algn="ctr" rtl="0">
              <a:spcBef>
                <a:spcPct val="50000"/>
              </a:spcBef>
            </a:pPr>
            <a:r>
              <a:rPr lang="en-US"/>
              <a:t>Computer Info. </a:t>
            </a:r>
          </a:p>
          <a:p>
            <a:pPr algn="ctr" rtl="0">
              <a:spcBef>
                <a:spcPct val="50000"/>
              </a:spcBef>
            </a:pPr>
            <a:r>
              <a:rPr lang="en-US"/>
              <a:t>Health Ed. HRs.</a:t>
            </a:r>
          </a:p>
        </p:txBody>
      </p:sp>
      <p:sp>
        <p:nvSpPr>
          <p:cNvPr id="47120" name="Text Box 16"/>
          <p:cNvSpPr txBox="1">
            <a:spLocks noChangeArrowheads="1"/>
          </p:cNvSpPr>
          <p:nvPr/>
        </p:nvSpPr>
        <p:spPr bwMode="auto">
          <a:xfrm>
            <a:off x="2667000" y="4000500"/>
            <a:ext cx="2209800" cy="2170113"/>
          </a:xfrm>
          <a:prstGeom prst="rect">
            <a:avLst/>
          </a:prstGeom>
          <a:noFill/>
          <a:ln w="38100">
            <a:solidFill>
              <a:schemeClr val="tx1"/>
            </a:solidFill>
            <a:miter lim="800000"/>
            <a:headEnd/>
            <a:tailEnd/>
          </a:ln>
        </p:spPr>
        <p:txBody>
          <a:bodyPr>
            <a:spAutoFit/>
          </a:bodyPr>
          <a:lstStyle/>
          <a:p>
            <a:pPr algn="ctr" rtl="0">
              <a:spcBef>
                <a:spcPct val="50000"/>
              </a:spcBef>
            </a:pPr>
            <a:r>
              <a:rPr lang="en-US"/>
              <a:t>PT, OT Speech/Lang.    Resp. Therapy </a:t>
            </a:r>
          </a:p>
          <a:p>
            <a:pPr algn="ctr" rtl="0">
              <a:spcBef>
                <a:spcPct val="50000"/>
              </a:spcBef>
            </a:pPr>
            <a:r>
              <a:rPr lang="en-US"/>
              <a:t> Pharmacy </a:t>
            </a:r>
          </a:p>
          <a:p>
            <a:pPr algn="ctr" rtl="0">
              <a:spcBef>
                <a:spcPct val="50000"/>
              </a:spcBef>
            </a:pPr>
            <a:r>
              <a:rPr lang="en-US"/>
              <a:t>Nursing  </a:t>
            </a:r>
          </a:p>
          <a:p>
            <a:pPr algn="ctr" rtl="0">
              <a:spcBef>
                <a:spcPct val="50000"/>
              </a:spcBef>
            </a:pPr>
            <a:r>
              <a:rPr lang="en-US" b="1">
                <a:solidFill>
                  <a:srgbClr val="00B050"/>
                </a:solidFill>
              </a:rPr>
              <a:t>Dietary</a:t>
            </a:r>
          </a:p>
        </p:txBody>
      </p:sp>
      <p:sp>
        <p:nvSpPr>
          <p:cNvPr id="47121" name="Text Box 18"/>
          <p:cNvSpPr txBox="1">
            <a:spLocks noChangeArrowheads="1"/>
          </p:cNvSpPr>
          <p:nvPr/>
        </p:nvSpPr>
        <p:spPr bwMode="auto">
          <a:xfrm>
            <a:off x="5029200" y="4071938"/>
            <a:ext cx="1828800" cy="2032000"/>
          </a:xfrm>
          <a:prstGeom prst="rect">
            <a:avLst/>
          </a:prstGeom>
          <a:noFill/>
          <a:ln w="38100">
            <a:solidFill>
              <a:schemeClr val="tx1"/>
            </a:solidFill>
            <a:miter lim="800000"/>
            <a:headEnd/>
            <a:tailEnd/>
          </a:ln>
        </p:spPr>
        <p:txBody>
          <a:bodyPr>
            <a:spAutoFit/>
          </a:bodyPr>
          <a:lstStyle/>
          <a:p>
            <a:pPr algn="ctr" rtl="0">
              <a:spcBef>
                <a:spcPct val="50000"/>
              </a:spcBef>
            </a:pPr>
            <a:r>
              <a:rPr lang="en-US"/>
              <a:t>Med. Lab  </a:t>
            </a:r>
          </a:p>
          <a:p>
            <a:pPr algn="ctr" rtl="0">
              <a:spcBef>
                <a:spcPct val="50000"/>
              </a:spcBef>
            </a:pPr>
            <a:r>
              <a:rPr lang="en-US"/>
              <a:t>Radiology </a:t>
            </a:r>
            <a:endParaRPr lang="ar-SA"/>
          </a:p>
          <a:p>
            <a:pPr algn="ctr" rtl="0">
              <a:spcBef>
                <a:spcPct val="50000"/>
              </a:spcBef>
            </a:pPr>
            <a:r>
              <a:rPr lang="en-US"/>
              <a:t>Nuclear Med  </a:t>
            </a:r>
          </a:p>
          <a:p>
            <a:pPr algn="ctr" rtl="0">
              <a:spcBef>
                <a:spcPct val="50000"/>
              </a:spcBef>
            </a:pPr>
            <a:r>
              <a:rPr lang="en-US"/>
              <a:t>ER Cardiology </a:t>
            </a:r>
            <a:endParaRPr lang="ar-SA"/>
          </a:p>
          <a:p>
            <a:pPr algn="ctr" rtl="0">
              <a:spcBef>
                <a:spcPct val="50000"/>
              </a:spcBef>
            </a:pPr>
            <a:r>
              <a:rPr lang="en-US"/>
              <a:t>Neurology</a:t>
            </a:r>
          </a:p>
        </p:txBody>
      </p:sp>
      <p:sp>
        <p:nvSpPr>
          <p:cNvPr id="47122" name="Text Box 19"/>
          <p:cNvSpPr txBox="1">
            <a:spLocks noChangeArrowheads="1"/>
          </p:cNvSpPr>
          <p:nvPr/>
        </p:nvSpPr>
        <p:spPr bwMode="auto">
          <a:xfrm>
            <a:off x="6929438" y="4000500"/>
            <a:ext cx="2133600" cy="1754188"/>
          </a:xfrm>
          <a:prstGeom prst="rect">
            <a:avLst/>
          </a:prstGeom>
          <a:noFill/>
          <a:ln w="38100">
            <a:solidFill>
              <a:schemeClr val="tx1"/>
            </a:solidFill>
            <a:miter lim="800000"/>
            <a:headEnd/>
            <a:tailEnd/>
          </a:ln>
        </p:spPr>
        <p:txBody>
          <a:bodyPr>
            <a:spAutoFit/>
          </a:bodyPr>
          <a:lstStyle/>
          <a:p>
            <a:pPr algn="ctr" rtl="0">
              <a:spcBef>
                <a:spcPct val="50000"/>
              </a:spcBef>
            </a:pPr>
            <a:r>
              <a:rPr lang="en-US"/>
              <a:t>Central Supply Biomedical  Housekeeping </a:t>
            </a:r>
            <a:r>
              <a:rPr lang="en-US" b="1"/>
              <a:t>Maintenance Dietary</a:t>
            </a:r>
            <a:r>
              <a:rPr lang="en-US"/>
              <a:t> Transportation</a:t>
            </a:r>
          </a:p>
        </p:txBody>
      </p:sp>
      <p:sp>
        <p:nvSpPr>
          <p:cNvPr id="47123" name="Line 20"/>
          <p:cNvSpPr>
            <a:spLocks noChangeShapeType="1"/>
          </p:cNvSpPr>
          <p:nvPr/>
        </p:nvSpPr>
        <p:spPr bwMode="auto">
          <a:xfrm>
            <a:off x="1371600" y="3786188"/>
            <a:ext cx="0" cy="228600"/>
          </a:xfrm>
          <a:prstGeom prst="line">
            <a:avLst/>
          </a:prstGeom>
          <a:noFill/>
          <a:ln w="38100">
            <a:solidFill>
              <a:schemeClr val="tx1"/>
            </a:solidFill>
            <a:round/>
            <a:headEnd/>
            <a:tailEnd/>
          </a:ln>
        </p:spPr>
        <p:txBody>
          <a:bodyPr wrap="none" anchor="ctr"/>
          <a:lstStyle/>
          <a:p>
            <a:endParaRPr lang="ar-SA"/>
          </a:p>
        </p:txBody>
      </p:sp>
      <p:sp>
        <p:nvSpPr>
          <p:cNvPr id="47124" name="Line 21"/>
          <p:cNvSpPr>
            <a:spLocks noChangeShapeType="1"/>
          </p:cNvSpPr>
          <p:nvPr/>
        </p:nvSpPr>
        <p:spPr bwMode="auto">
          <a:xfrm>
            <a:off x="3733800" y="3714750"/>
            <a:ext cx="0" cy="228600"/>
          </a:xfrm>
          <a:prstGeom prst="line">
            <a:avLst/>
          </a:prstGeom>
          <a:noFill/>
          <a:ln w="38100">
            <a:solidFill>
              <a:schemeClr val="tx1"/>
            </a:solidFill>
            <a:round/>
            <a:headEnd/>
            <a:tailEnd/>
          </a:ln>
        </p:spPr>
        <p:txBody>
          <a:bodyPr wrap="none" anchor="ctr"/>
          <a:lstStyle/>
          <a:p>
            <a:endParaRPr lang="ar-SA"/>
          </a:p>
        </p:txBody>
      </p:sp>
      <p:sp>
        <p:nvSpPr>
          <p:cNvPr id="47125" name="Line 23"/>
          <p:cNvSpPr>
            <a:spLocks noChangeShapeType="1"/>
          </p:cNvSpPr>
          <p:nvPr/>
        </p:nvSpPr>
        <p:spPr bwMode="auto">
          <a:xfrm>
            <a:off x="5943600" y="3786188"/>
            <a:ext cx="0" cy="228600"/>
          </a:xfrm>
          <a:prstGeom prst="line">
            <a:avLst/>
          </a:prstGeom>
          <a:noFill/>
          <a:ln w="38100">
            <a:solidFill>
              <a:schemeClr val="tx1"/>
            </a:solidFill>
            <a:round/>
            <a:headEnd/>
            <a:tailEnd/>
          </a:ln>
        </p:spPr>
        <p:txBody>
          <a:bodyPr wrap="none" anchor="ctr"/>
          <a:lstStyle/>
          <a:p>
            <a:endParaRPr lang="ar-SA"/>
          </a:p>
        </p:txBody>
      </p:sp>
      <p:sp>
        <p:nvSpPr>
          <p:cNvPr id="47126" name="Line 24"/>
          <p:cNvSpPr>
            <a:spLocks noChangeShapeType="1"/>
          </p:cNvSpPr>
          <p:nvPr/>
        </p:nvSpPr>
        <p:spPr bwMode="auto">
          <a:xfrm>
            <a:off x="8001000" y="3771900"/>
            <a:ext cx="0" cy="228600"/>
          </a:xfrm>
          <a:prstGeom prst="line">
            <a:avLst/>
          </a:prstGeom>
          <a:noFill/>
          <a:ln w="38100">
            <a:solidFill>
              <a:schemeClr val="tx1"/>
            </a:solidFill>
            <a:round/>
            <a:headEnd/>
            <a:tailEnd/>
          </a:ln>
        </p:spPr>
        <p:txBody>
          <a:bodyPr wrap="none" anchor="ctr"/>
          <a:lstStyle/>
          <a:p>
            <a:endParaRPr lang="ar-SA"/>
          </a:p>
        </p:txBody>
      </p:sp>
      <p:sp>
        <p:nvSpPr>
          <p:cNvPr id="23" name="Rectangle 2"/>
          <p:cNvSpPr txBox="1">
            <a:spLocks noChangeArrowheads="1"/>
          </p:cNvSpPr>
          <p:nvPr/>
        </p:nvSpPr>
        <p:spPr>
          <a:xfrm>
            <a:off x="468313" y="6165850"/>
            <a:ext cx="8280400" cy="571500"/>
          </a:xfrm>
          <a:prstGeom prst="rect">
            <a:avLst/>
          </a:prstGeom>
        </p:spPr>
        <p:style>
          <a:lnRef idx="2">
            <a:schemeClr val="accent2"/>
          </a:lnRef>
          <a:fillRef idx="1">
            <a:schemeClr val="lt1"/>
          </a:fillRef>
          <a:effectRef idx="0">
            <a:schemeClr val="accent2"/>
          </a:effectRef>
          <a:fontRef idx="minor">
            <a:schemeClr val="dk1"/>
          </a:fontRef>
        </p:style>
        <p:txBody>
          <a:bodyPr/>
          <a:lstStyle/>
          <a:p>
            <a:pPr algn="ctr" rtl="0" eaLnBrk="0" hangingPunct="0">
              <a:defRPr/>
            </a:pPr>
            <a:r>
              <a:rPr lang="en-US" spc="-100" dirty="0">
                <a:latin typeface="Arial Black" pitchFamily="34" charset="0"/>
                <a:ea typeface="+mj-ea"/>
                <a:cs typeface="+mj-cs"/>
              </a:rPr>
              <a:t> Draw ….. Traditional Organizational Chart  - Vertical; </a:t>
            </a:r>
          </a:p>
          <a:p>
            <a:pPr algn="ctr" rtl="0" eaLnBrk="0" hangingPunct="0">
              <a:defRPr/>
            </a:pPr>
            <a:r>
              <a:rPr lang="en-US" spc="-100" dirty="0">
                <a:latin typeface="Arial Black" pitchFamily="34" charset="0"/>
                <a:ea typeface="+mj-ea"/>
                <a:cs typeface="+mj-cs"/>
              </a:rPr>
              <a:t>Where Are You ? Are our hospitals have same structure ?    </a:t>
            </a:r>
          </a:p>
        </p:txBody>
      </p:sp>
      <p:sp>
        <p:nvSpPr>
          <p:cNvPr id="24" name="مستطيل 23"/>
          <p:cNvSpPr/>
          <p:nvPr/>
        </p:nvSpPr>
        <p:spPr>
          <a:xfrm>
            <a:off x="3960813" y="3244850"/>
            <a:ext cx="1222375" cy="368300"/>
          </a:xfrm>
          <a:prstGeom prst="rect">
            <a:avLst/>
          </a:prstGeom>
        </p:spPr>
        <p:txBody>
          <a:bodyPr wrap="none">
            <a:spAutoFit/>
          </a:bodyPr>
          <a:lstStyle/>
          <a:p>
            <a:pPr>
              <a:defRPr/>
            </a:pPr>
            <a:r>
              <a:rPr lang="en-US" spc="-100" dirty="0">
                <a:latin typeface="Arial Black" pitchFamily="34" charset="0"/>
              </a:rPr>
              <a:t>Vertical) </a:t>
            </a:r>
            <a:endParaRPr lang="ar-SA" dirty="0"/>
          </a:p>
        </p:txBody>
      </p:sp>
      <p:sp>
        <p:nvSpPr>
          <p:cNvPr id="47129" name="عنصر نائب للتاريخ 24"/>
          <p:cNvSpPr>
            <a:spLocks noGrp="1"/>
          </p:cNvSpPr>
          <p:nvPr>
            <p:ph type="dt" sz="quarter" idx="10"/>
          </p:nvPr>
        </p:nvSpPr>
        <p:spPr>
          <a:noFill/>
        </p:spPr>
        <p:txBody>
          <a:bodyPr/>
          <a:lstStyle/>
          <a:p>
            <a:r>
              <a:rPr lang="ar-SA" smtClean="0"/>
              <a:t>E Johali</a:t>
            </a:r>
            <a:endParaRPr lang="en-US" smtClean="0"/>
          </a:p>
        </p:txBody>
      </p:sp>
      <p:sp>
        <p:nvSpPr>
          <p:cNvPr id="47130" name="عنصر نائب لرقم الشريحة 25"/>
          <p:cNvSpPr>
            <a:spLocks noGrp="1"/>
          </p:cNvSpPr>
          <p:nvPr>
            <p:ph type="sldNum" sz="quarter" idx="12"/>
          </p:nvPr>
        </p:nvSpPr>
        <p:spPr>
          <a:noFill/>
        </p:spPr>
        <p:txBody>
          <a:bodyPr/>
          <a:lstStyle/>
          <a:p>
            <a:fld id="{27D96AD4-E96F-4E7B-AC36-90C48EFCA03A}" type="slidenum">
              <a:rPr lang="ar-SA" smtClean="0"/>
              <a:pPr/>
              <a:t>36</a:t>
            </a:fld>
            <a:endParaRPr lang="en-US" smtClean="0"/>
          </a:p>
        </p:txBody>
      </p:sp>
      <p:sp>
        <p:nvSpPr>
          <p:cNvPr id="47131" name="عنصر نائب للتذييل 26"/>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p:cNvSpPr>
          <p:nvPr>
            <p:ph type="title"/>
          </p:nvPr>
        </p:nvSpPr>
        <p:spPr>
          <a:xfrm>
            <a:off x="827088" y="765175"/>
            <a:ext cx="2089150" cy="452438"/>
          </a:xfrm>
        </p:spPr>
        <p:txBody>
          <a:bodyPr>
            <a:normAutofit fontScale="90000"/>
          </a:bodyPr>
          <a:lstStyle/>
          <a:p>
            <a:pPr eaLnBrk="1" fontAlgn="auto" hangingPunct="1">
              <a:spcAft>
                <a:spcPts val="0"/>
              </a:spcAft>
              <a:defRPr/>
            </a:pPr>
            <a:r>
              <a:rPr lang="en-US" sz="2000" dirty="0" smtClean="0">
                <a:solidFill>
                  <a:schemeClr val="tx1"/>
                </a:solidFill>
                <a:cs typeface="Simplified Arabic" pitchFamily="18" charset="-78"/>
              </a:rPr>
              <a:t>Horizontal\Parallel </a:t>
            </a:r>
            <a:endParaRPr sz="2000" dirty="0" smtClean="0">
              <a:solidFill>
                <a:schemeClr val="tx1"/>
              </a:solidFill>
              <a:cs typeface="Simplified Arabic" pitchFamily="18" charset="-78"/>
            </a:endParaRPr>
          </a:p>
        </p:txBody>
      </p:sp>
      <p:grpSp>
        <p:nvGrpSpPr>
          <p:cNvPr id="2" name="Organization Chart 39"/>
          <p:cNvGrpSpPr>
            <a:grpSpLocks noChangeAspect="1"/>
          </p:cNvGrpSpPr>
          <p:nvPr/>
        </p:nvGrpSpPr>
        <p:grpSpPr bwMode="auto">
          <a:xfrm>
            <a:off x="4644008" y="1556792"/>
            <a:ext cx="4011571" cy="2085487"/>
            <a:chOff x="3044" y="663"/>
            <a:chExt cx="2464" cy="786"/>
          </a:xfrm>
          <a:solidFill>
            <a:schemeClr val="accent1"/>
          </a:solidFill>
        </p:grpSpPr>
        <p:cxnSp>
          <p:nvCxnSpPr>
            <p:cNvPr id="87044" name="_s87044"/>
            <p:cNvCxnSpPr>
              <a:cxnSpLocks noChangeShapeType="1"/>
              <a:stCxn id="38" idx="1"/>
              <a:endCxn id="33" idx="3"/>
            </p:cNvCxnSpPr>
            <p:nvPr/>
          </p:nvCxnSpPr>
          <p:spPr bwMode="auto">
            <a:xfrm rot="5400000" flipH="1">
              <a:off x="4719" y="1246"/>
              <a:ext cx="143" cy="3"/>
            </a:xfrm>
            <a:prstGeom prst="bentConnector3">
              <a:avLst>
                <a:gd name="adj1" fmla="val 28801"/>
              </a:avLst>
            </a:prstGeom>
            <a:grpFill/>
            <a:ln w="28575">
              <a:solidFill>
                <a:schemeClr val="bg2"/>
              </a:solidFill>
              <a:miter lim="800000"/>
              <a:headEnd/>
              <a:tailEnd/>
            </a:ln>
          </p:spPr>
        </p:cxnSp>
        <p:cxnSp>
          <p:nvCxnSpPr>
            <p:cNvPr id="87045" name="_s87045"/>
            <p:cNvCxnSpPr>
              <a:cxnSpLocks noChangeShapeType="1"/>
              <a:stCxn id="37" idx="1"/>
              <a:endCxn id="33" idx="3"/>
            </p:cNvCxnSpPr>
            <p:nvPr/>
          </p:nvCxnSpPr>
          <p:spPr bwMode="auto">
            <a:xfrm rot="5400000" flipH="1">
              <a:off x="4960" y="1005"/>
              <a:ext cx="143" cy="485"/>
            </a:xfrm>
            <a:prstGeom prst="bentConnector3">
              <a:avLst>
                <a:gd name="adj1" fmla="val 28801"/>
              </a:avLst>
            </a:prstGeom>
            <a:grpFill/>
            <a:ln w="28575">
              <a:solidFill>
                <a:schemeClr val="bg2"/>
              </a:solidFill>
              <a:miter lim="800000"/>
              <a:headEnd/>
              <a:tailEnd/>
            </a:ln>
          </p:spPr>
        </p:cxnSp>
        <p:cxnSp>
          <p:nvCxnSpPr>
            <p:cNvPr id="87046" name="_s87046"/>
            <p:cNvCxnSpPr>
              <a:cxnSpLocks noChangeShapeType="1"/>
              <a:stCxn id="36" idx="1"/>
              <a:endCxn id="33" idx="3"/>
            </p:cNvCxnSpPr>
            <p:nvPr/>
          </p:nvCxnSpPr>
          <p:spPr bwMode="auto">
            <a:xfrm rot="16200000">
              <a:off x="4478" y="1008"/>
              <a:ext cx="143" cy="479"/>
            </a:xfrm>
            <a:prstGeom prst="bentConnector3">
              <a:avLst>
                <a:gd name="adj1" fmla="val 28801"/>
              </a:avLst>
            </a:prstGeom>
            <a:grpFill/>
            <a:ln w="28575">
              <a:solidFill>
                <a:schemeClr val="bg2"/>
              </a:solidFill>
              <a:miter lim="800000"/>
              <a:headEnd/>
              <a:tailEnd/>
            </a:ln>
          </p:spPr>
        </p:cxnSp>
        <p:cxnSp>
          <p:nvCxnSpPr>
            <p:cNvPr id="87047" name="_s87047"/>
            <p:cNvCxnSpPr>
              <a:cxnSpLocks noChangeShapeType="1"/>
              <a:stCxn id="35" idx="0"/>
              <a:endCxn id="32" idx="3"/>
            </p:cNvCxnSpPr>
            <p:nvPr/>
          </p:nvCxnSpPr>
          <p:spPr bwMode="auto">
            <a:xfrm rot="16200000" flipV="1">
              <a:off x="3691" y="1173"/>
              <a:ext cx="127" cy="132"/>
            </a:xfrm>
            <a:prstGeom prst="bentConnector3">
              <a:avLst>
                <a:gd name="adj1" fmla="val 50000"/>
              </a:avLst>
            </a:prstGeom>
            <a:grpFill/>
            <a:ln w="28575">
              <a:solidFill>
                <a:schemeClr val="bg2"/>
              </a:solidFill>
              <a:miter lim="800000"/>
              <a:headEnd/>
              <a:tailEnd/>
            </a:ln>
          </p:spPr>
        </p:cxnSp>
        <p:cxnSp>
          <p:nvCxnSpPr>
            <p:cNvPr id="87048" name="_s87048"/>
            <p:cNvCxnSpPr>
              <a:cxnSpLocks noChangeShapeType="1"/>
              <a:stCxn id="34" idx="1"/>
              <a:endCxn id="32" idx="3"/>
            </p:cNvCxnSpPr>
            <p:nvPr/>
          </p:nvCxnSpPr>
          <p:spPr bwMode="auto">
            <a:xfrm rot="5400000" flipH="1" flipV="1">
              <a:off x="3402" y="1032"/>
              <a:ext cx="143" cy="431"/>
            </a:xfrm>
            <a:prstGeom prst="bentConnector3">
              <a:avLst>
                <a:gd name="adj1" fmla="val 50000"/>
              </a:avLst>
            </a:prstGeom>
            <a:grpFill/>
            <a:ln w="28575">
              <a:solidFill>
                <a:schemeClr val="bg2"/>
              </a:solidFill>
              <a:miter lim="800000"/>
              <a:headEnd/>
              <a:tailEnd/>
            </a:ln>
          </p:spPr>
        </p:cxnSp>
        <p:cxnSp>
          <p:nvCxnSpPr>
            <p:cNvPr id="87049" name="_s87049"/>
            <p:cNvCxnSpPr>
              <a:cxnSpLocks noChangeShapeType="1"/>
              <a:stCxn id="33" idx="0"/>
              <a:endCxn id="31" idx="3"/>
            </p:cNvCxnSpPr>
            <p:nvPr/>
          </p:nvCxnSpPr>
          <p:spPr bwMode="auto">
            <a:xfrm rot="16200000" flipV="1">
              <a:off x="4458" y="680"/>
              <a:ext cx="223" cy="480"/>
            </a:xfrm>
            <a:prstGeom prst="bentConnector3">
              <a:avLst>
                <a:gd name="adj1" fmla="val 50000"/>
              </a:avLst>
            </a:prstGeom>
            <a:grpFill/>
            <a:ln w="28575">
              <a:solidFill>
                <a:schemeClr val="bg2"/>
              </a:solidFill>
              <a:miter lim="800000"/>
              <a:headEnd/>
              <a:tailEnd/>
            </a:ln>
          </p:spPr>
        </p:cxnSp>
        <p:cxnSp>
          <p:nvCxnSpPr>
            <p:cNvPr id="87050" name="_s87050"/>
            <p:cNvCxnSpPr>
              <a:cxnSpLocks noChangeShapeType="1"/>
              <a:stCxn id="32" idx="0"/>
              <a:endCxn id="31" idx="3"/>
            </p:cNvCxnSpPr>
            <p:nvPr/>
          </p:nvCxnSpPr>
          <p:spPr bwMode="auto">
            <a:xfrm rot="5400000" flipH="1" flipV="1">
              <a:off x="3911" y="612"/>
              <a:ext cx="223" cy="616"/>
            </a:xfrm>
            <a:prstGeom prst="bentConnector3">
              <a:avLst>
                <a:gd name="adj1" fmla="val 50000"/>
              </a:avLst>
            </a:prstGeom>
            <a:grpFill/>
            <a:ln w="28575">
              <a:solidFill>
                <a:schemeClr val="bg2"/>
              </a:solidFill>
              <a:miter lim="800000"/>
              <a:headEnd/>
              <a:tailEnd/>
            </a:ln>
          </p:spPr>
        </p:cxnSp>
        <p:sp>
          <p:nvSpPr>
            <p:cNvPr id="31" name="_s87051"/>
            <p:cNvSpPr>
              <a:spLocks noChangeArrowheads="1"/>
            </p:cNvSpPr>
            <p:nvPr/>
          </p:nvSpPr>
          <p:spPr bwMode="auto">
            <a:xfrm>
              <a:off x="3900" y="663"/>
              <a:ext cx="885" cy="145"/>
            </a:xfrm>
            <a:prstGeom prst="cube">
              <a:avLst>
                <a:gd name="adj" fmla="val 10764"/>
              </a:avLst>
            </a:prstGeom>
            <a:grpFill/>
            <a:ln w="9525">
              <a:solidFill>
                <a:schemeClr val="accent1"/>
              </a:solidFill>
              <a:miter lim="800000"/>
              <a:headEnd/>
              <a:tailEnd/>
            </a:ln>
          </p:spPr>
          <p:txBody>
            <a:bodyPr wrap="none" lIns="29696" tIns="14850" rIns="29696" bIns="14850" anchor="ctr"/>
            <a:lstStyle/>
            <a:p>
              <a:pPr algn="ctr">
                <a:defRPr/>
              </a:pPr>
              <a:r>
                <a:rPr lang="ar-SA" sz="900" dirty="0">
                  <a:ln w="18415" cmpd="sng">
                    <a:solidFill>
                      <a:srgbClr val="FFFFFF"/>
                    </a:solidFill>
                    <a:prstDash val="solid"/>
                  </a:ln>
                  <a:solidFill>
                    <a:srgbClr val="FFFFFF"/>
                  </a:solidFill>
                  <a:cs typeface="+mj-cs"/>
                </a:rPr>
                <a:t>مدير عام </a:t>
              </a:r>
            </a:p>
            <a:p>
              <a:pPr algn="ctr">
                <a:defRPr/>
              </a:pPr>
              <a:r>
                <a:rPr lang="en-US" sz="900" dirty="0">
                  <a:ln w="18415" cmpd="sng">
                    <a:solidFill>
                      <a:srgbClr val="FFFFFF"/>
                    </a:solidFill>
                    <a:prstDash val="solid"/>
                  </a:ln>
                  <a:solidFill>
                    <a:srgbClr val="FFFFFF"/>
                  </a:solidFill>
                  <a:cs typeface="+mj-cs"/>
                </a:rPr>
                <a:t>G Manager Supervisor</a:t>
              </a:r>
            </a:p>
          </p:txBody>
        </p:sp>
        <p:sp>
          <p:nvSpPr>
            <p:cNvPr id="32" name="_s87052"/>
            <p:cNvSpPr>
              <a:spLocks noChangeArrowheads="1"/>
            </p:cNvSpPr>
            <p:nvPr/>
          </p:nvSpPr>
          <p:spPr bwMode="auto">
            <a:xfrm>
              <a:off x="3325" y="1031"/>
              <a:ext cx="752" cy="145"/>
            </a:xfrm>
            <a:prstGeom prst="cube">
              <a:avLst>
                <a:gd name="adj" fmla="val 10764"/>
              </a:avLst>
            </a:prstGeom>
            <a:grpFill/>
            <a:ln w="9525">
              <a:solidFill>
                <a:schemeClr val="accent2"/>
              </a:solidFill>
              <a:miter lim="800000"/>
              <a:headEnd/>
              <a:tailEnd/>
            </a:ln>
          </p:spPr>
          <p:txBody>
            <a:bodyPr wrap="none" lIns="29696" tIns="14850" rIns="29696" bIns="14850" anchor="ctr"/>
            <a:lstStyle/>
            <a:p>
              <a:pPr algn="ctr">
                <a:defRPr/>
              </a:pPr>
              <a:r>
                <a:rPr lang="ar-SA" sz="900" dirty="0">
                  <a:ln w="18415" cmpd="sng">
                    <a:solidFill>
                      <a:srgbClr val="FFFFFF"/>
                    </a:solidFill>
                    <a:prstDash val="solid"/>
                  </a:ln>
                  <a:solidFill>
                    <a:srgbClr val="FFFFFF"/>
                  </a:solidFill>
                  <a:cs typeface="+mj-cs"/>
                </a:rPr>
                <a:t>مساعد</a:t>
              </a:r>
            </a:p>
            <a:p>
              <a:pPr algn="ctr">
                <a:defRPr/>
              </a:pPr>
              <a:r>
                <a:rPr lang="en-US" sz="900" dirty="0">
                  <a:ln w="18415" cmpd="sng">
                    <a:solidFill>
                      <a:srgbClr val="FFFFFF"/>
                    </a:solidFill>
                    <a:prstDash val="solid"/>
                  </a:ln>
                  <a:solidFill>
                    <a:srgbClr val="FFFFFF"/>
                  </a:solidFill>
                  <a:cs typeface="+mj-cs"/>
                </a:rPr>
                <a:t>Depute\Assistant for…</a:t>
              </a:r>
            </a:p>
          </p:txBody>
        </p:sp>
        <p:sp>
          <p:nvSpPr>
            <p:cNvPr id="33" name="_s87053"/>
            <p:cNvSpPr>
              <a:spLocks noChangeArrowheads="1"/>
            </p:cNvSpPr>
            <p:nvPr/>
          </p:nvSpPr>
          <p:spPr bwMode="auto">
            <a:xfrm>
              <a:off x="4571" y="1031"/>
              <a:ext cx="452" cy="145"/>
            </a:xfrm>
            <a:prstGeom prst="cube">
              <a:avLst>
                <a:gd name="adj" fmla="val 10764"/>
              </a:avLst>
            </a:prstGeom>
            <a:grpFill/>
            <a:ln w="9525">
              <a:solidFill>
                <a:schemeClr val="accent2"/>
              </a:solidFill>
              <a:miter lim="800000"/>
              <a:headEnd/>
              <a:tailEnd/>
            </a:ln>
          </p:spPr>
          <p:txBody>
            <a:bodyPr wrap="none" lIns="29696" tIns="14850" rIns="29696" bIns="14850" anchor="ctr"/>
            <a:lstStyle/>
            <a:p>
              <a:pPr algn="ctr">
                <a:defRPr/>
              </a:pPr>
              <a:r>
                <a:rPr lang="ar-SA" sz="900" dirty="0">
                  <a:ln w="18415" cmpd="sng">
                    <a:solidFill>
                      <a:srgbClr val="FFFFFF"/>
                    </a:solidFill>
                    <a:prstDash val="solid"/>
                  </a:ln>
                  <a:solidFill>
                    <a:srgbClr val="FFFFFF"/>
                  </a:solidFill>
                  <a:cs typeface="+mj-cs"/>
                </a:rPr>
                <a:t>مساعد</a:t>
              </a:r>
              <a:endParaRPr lang="en-US" sz="900" dirty="0">
                <a:ln w="18415" cmpd="sng">
                  <a:solidFill>
                    <a:srgbClr val="FFFFFF"/>
                  </a:solidFill>
                  <a:prstDash val="solid"/>
                </a:ln>
                <a:solidFill>
                  <a:srgbClr val="FFFFFF"/>
                </a:solidFill>
                <a:cs typeface="+mj-cs"/>
              </a:endParaRPr>
            </a:p>
          </p:txBody>
        </p:sp>
        <p:sp>
          <p:nvSpPr>
            <p:cNvPr id="34" name="_s87054"/>
            <p:cNvSpPr>
              <a:spLocks noChangeArrowheads="1"/>
            </p:cNvSpPr>
            <p:nvPr/>
          </p:nvSpPr>
          <p:spPr bwMode="auto">
            <a:xfrm>
              <a:off x="3044" y="1303"/>
              <a:ext cx="452" cy="146"/>
            </a:xfrm>
            <a:prstGeom prst="cube">
              <a:avLst>
                <a:gd name="adj" fmla="val 10764"/>
              </a:avLst>
            </a:prstGeom>
            <a:grpFill/>
            <a:ln w="9525">
              <a:solidFill>
                <a:schemeClr val="folHlink"/>
              </a:solidFill>
              <a:miter lim="800000"/>
              <a:headEnd/>
              <a:tailEnd/>
            </a:ln>
          </p:spPr>
          <p:txBody>
            <a:bodyPr wrap="none" lIns="29696" tIns="14850" rIns="29696" bIns="14850" anchor="ctr"/>
            <a:lstStyle/>
            <a:p>
              <a:pPr algn="ctr">
                <a:defRPr/>
              </a:pPr>
              <a:r>
                <a:rPr lang="ar-SA" sz="900">
                  <a:ln w="18415" cmpd="sng">
                    <a:solidFill>
                      <a:srgbClr val="FFFFFF"/>
                    </a:solidFill>
                    <a:prstDash val="solid"/>
                  </a:ln>
                  <a:solidFill>
                    <a:srgbClr val="FFFFFF"/>
                  </a:solidFill>
                  <a:cs typeface="+mj-cs"/>
                </a:rPr>
                <a:t>مدير</a:t>
              </a:r>
              <a:endParaRPr lang="en-US" sz="900">
                <a:ln w="18415" cmpd="sng">
                  <a:solidFill>
                    <a:srgbClr val="FFFFFF"/>
                  </a:solidFill>
                  <a:prstDash val="solid"/>
                </a:ln>
                <a:solidFill>
                  <a:srgbClr val="FFFFFF"/>
                </a:solidFill>
                <a:cs typeface="+mj-cs"/>
              </a:endParaRPr>
            </a:p>
          </p:txBody>
        </p:sp>
        <p:sp>
          <p:nvSpPr>
            <p:cNvPr id="35" name="_s87055"/>
            <p:cNvSpPr>
              <a:spLocks noChangeArrowheads="1"/>
            </p:cNvSpPr>
            <p:nvPr/>
          </p:nvSpPr>
          <p:spPr bwMode="auto">
            <a:xfrm>
              <a:off x="3582" y="1303"/>
              <a:ext cx="452" cy="146"/>
            </a:xfrm>
            <a:prstGeom prst="cube">
              <a:avLst>
                <a:gd name="adj" fmla="val 10764"/>
              </a:avLst>
            </a:prstGeom>
            <a:grpFill/>
            <a:ln w="9525">
              <a:solidFill>
                <a:schemeClr val="folHlink"/>
              </a:solidFill>
              <a:miter lim="800000"/>
              <a:headEnd/>
              <a:tailEnd/>
            </a:ln>
          </p:spPr>
          <p:txBody>
            <a:bodyPr wrap="none" lIns="29696" tIns="14850" rIns="29696" bIns="14850" anchor="ctr"/>
            <a:lstStyle/>
            <a:p>
              <a:pPr algn="ctr">
                <a:defRPr/>
              </a:pPr>
              <a:r>
                <a:rPr lang="ar-SA" sz="900" dirty="0">
                  <a:ln w="18415" cmpd="sng">
                    <a:solidFill>
                      <a:srgbClr val="FFFFFF"/>
                    </a:solidFill>
                    <a:prstDash val="solid"/>
                  </a:ln>
                  <a:solidFill>
                    <a:srgbClr val="FFFFFF"/>
                  </a:solidFill>
                  <a:cs typeface="+mj-cs"/>
                </a:rPr>
                <a:t>مدير</a:t>
              </a:r>
              <a:endParaRPr lang="en-US" sz="900" dirty="0">
                <a:ln w="18415" cmpd="sng">
                  <a:solidFill>
                    <a:srgbClr val="FFFFFF"/>
                  </a:solidFill>
                  <a:prstDash val="solid"/>
                </a:ln>
                <a:solidFill>
                  <a:srgbClr val="FFFFFF"/>
                </a:solidFill>
                <a:cs typeface="+mj-cs"/>
              </a:endParaRPr>
            </a:p>
          </p:txBody>
        </p:sp>
        <p:sp>
          <p:nvSpPr>
            <p:cNvPr id="36" name="_s87056"/>
            <p:cNvSpPr>
              <a:spLocks noChangeArrowheads="1"/>
            </p:cNvSpPr>
            <p:nvPr/>
          </p:nvSpPr>
          <p:spPr bwMode="auto">
            <a:xfrm>
              <a:off x="4092" y="1303"/>
              <a:ext cx="453" cy="146"/>
            </a:xfrm>
            <a:prstGeom prst="cube">
              <a:avLst>
                <a:gd name="adj" fmla="val 10764"/>
              </a:avLst>
            </a:prstGeom>
            <a:grpFill/>
            <a:ln w="9525">
              <a:solidFill>
                <a:schemeClr val="folHlink"/>
              </a:solidFill>
              <a:miter lim="800000"/>
              <a:headEnd/>
              <a:tailEnd/>
            </a:ln>
          </p:spPr>
          <p:txBody>
            <a:bodyPr wrap="none" lIns="29696" tIns="14850" rIns="29696" bIns="14850" anchor="ctr"/>
            <a:lstStyle/>
            <a:p>
              <a:pPr algn="ctr">
                <a:defRPr/>
              </a:pPr>
              <a:r>
                <a:rPr lang="ar-SA" sz="900" dirty="0">
                  <a:ln w="18415" cmpd="sng">
                    <a:solidFill>
                      <a:srgbClr val="FFFFFF"/>
                    </a:solidFill>
                    <a:prstDash val="solid"/>
                  </a:ln>
                  <a:solidFill>
                    <a:srgbClr val="FFFFFF"/>
                  </a:solidFill>
                  <a:cs typeface="+mj-cs"/>
                </a:rPr>
                <a:t>مدير</a:t>
              </a:r>
              <a:endParaRPr lang="en-US" sz="900" dirty="0">
                <a:ln w="18415" cmpd="sng">
                  <a:solidFill>
                    <a:srgbClr val="FFFFFF"/>
                  </a:solidFill>
                  <a:prstDash val="solid"/>
                </a:ln>
                <a:solidFill>
                  <a:srgbClr val="FFFFFF"/>
                </a:solidFill>
                <a:cs typeface="+mj-cs"/>
              </a:endParaRPr>
            </a:p>
          </p:txBody>
        </p:sp>
        <p:sp>
          <p:nvSpPr>
            <p:cNvPr id="37" name="_s87057"/>
            <p:cNvSpPr>
              <a:spLocks noChangeArrowheads="1"/>
            </p:cNvSpPr>
            <p:nvPr/>
          </p:nvSpPr>
          <p:spPr bwMode="auto">
            <a:xfrm>
              <a:off x="5055" y="1303"/>
              <a:ext cx="453" cy="146"/>
            </a:xfrm>
            <a:prstGeom prst="cube">
              <a:avLst>
                <a:gd name="adj" fmla="val 10764"/>
              </a:avLst>
            </a:prstGeom>
            <a:grpFill/>
            <a:ln w="9525">
              <a:solidFill>
                <a:schemeClr val="folHlink"/>
              </a:solidFill>
              <a:miter lim="800000"/>
              <a:headEnd/>
              <a:tailEnd/>
            </a:ln>
          </p:spPr>
          <p:txBody>
            <a:bodyPr wrap="none" lIns="29696" tIns="14850" rIns="29696" bIns="14850" anchor="ctr"/>
            <a:lstStyle/>
            <a:p>
              <a:pPr algn="ctr">
                <a:defRPr/>
              </a:pPr>
              <a:r>
                <a:rPr lang="ar-SA" sz="900">
                  <a:ln w="18415" cmpd="sng">
                    <a:solidFill>
                      <a:srgbClr val="FFFFFF"/>
                    </a:solidFill>
                    <a:prstDash val="solid"/>
                  </a:ln>
                  <a:solidFill>
                    <a:srgbClr val="FFFFFF"/>
                  </a:solidFill>
                  <a:cs typeface="+mj-cs"/>
                </a:rPr>
                <a:t>مدير</a:t>
              </a:r>
              <a:endParaRPr lang="en-US" sz="900">
                <a:ln w="18415" cmpd="sng">
                  <a:solidFill>
                    <a:srgbClr val="FFFFFF"/>
                  </a:solidFill>
                  <a:prstDash val="solid"/>
                </a:ln>
                <a:solidFill>
                  <a:srgbClr val="FFFFFF"/>
                </a:solidFill>
                <a:cs typeface="+mj-cs"/>
              </a:endParaRPr>
            </a:p>
          </p:txBody>
        </p:sp>
        <p:sp>
          <p:nvSpPr>
            <p:cNvPr id="38" name="_s87058"/>
            <p:cNvSpPr>
              <a:spLocks noChangeArrowheads="1"/>
            </p:cNvSpPr>
            <p:nvPr/>
          </p:nvSpPr>
          <p:spPr bwMode="auto">
            <a:xfrm>
              <a:off x="4574" y="1303"/>
              <a:ext cx="452" cy="146"/>
            </a:xfrm>
            <a:prstGeom prst="cube">
              <a:avLst>
                <a:gd name="adj" fmla="val 10764"/>
              </a:avLst>
            </a:prstGeom>
            <a:grpFill/>
            <a:ln w="9525">
              <a:solidFill>
                <a:schemeClr val="folHlink"/>
              </a:solidFill>
              <a:miter lim="800000"/>
              <a:headEnd/>
              <a:tailEnd/>
            </a:ln>
          </p:spPr>
          <p:txBody>
            <a:bodyPr wrap="none" lIns="34134" tIns="17068" rIns="34134" bIns="17068" anchor="ctr"/>
            <a:lstStyle/>
            <a:p>
              <a:pPr algn="ctr">
                <a:defRPr/>
              </a:pPr>
              <a:r>
                <a:rPr lang="ar-SA" sz="900">
                  <a:ln w="18415" cmpd="sng">
                    <a:solidFill>
                      <a:srgbClr val="FFFFFF"/>
                    </a:solidFill>
                    <a:prstDash val="solid"/>
                  </a:ln>
                  <a:solidFill>
                    <a:srgbClr val="FFFFFF"/>
                  </a:solidFill>
                  <a:cs typeface="+mj-cs"/>
                </a:rPr>
                <a:t>مدير</a:t>
              </a:r>
              <a:endParaRPr lang="en-US" sz="900">
                <a:ln w="18415" cmpd="sng">
                  <a:solidFill>
                    <a:srgbClr val="FFFFFF"/>
                  </a:solidFill>
                  <a:prstDash val="solid"/>
                </a:ln>
                <a:solidFill>
                  <a:srgbClr val="FFFFFF"/>
                </a:solidFill>
                <a:cs typeface="+mj-cs"/>
              </a:endParaRPr>
            </a:p>
          </p:txBody>
        </p:sp>
      </p:grpSp>
      <p:grpSp>
        <p:nvGrpSpPr>
          <p:cNvPr id="3" name="Organization Chart 3"/>
          <p:cNvGrpSpPr>
            <a:grpSpLocks noChangeAspect="1"/>
          </p:cNvGrpSpPr>
          <p:nvPr/>
        </p:nvGrpSpPr>
        <p:grpSpPr bwMode="auto">
          <a:xfrm>
            <a:off x="827584" y="1772816"/>
            <a:ext cx="2591392" cy="2973150"/>
            <a:chOff x="1139" y="1547"/>
            <a:chExt cx="3969" cy="2181"/>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grpSpPr>
        <p:cxnSp>
          <p:nvCxnSpPr>
            <p:cNvPr id="87061" name="_s87061"/>
            <p:cNvCxnSpPr>
              <a:cxnSpLocks noChangeShapeType="1"/>
              <a:stCxn id="22" idx="3"/>
              <a:endCxn id="17" idx="1"/>
            </p:cNvCxnSpPr>
            <p:nvPr/>
          </p:nvCxnSpPr>
          <p:spPr bwMode="auto">
            <a:xfrm flipV="1">
              <a:off x="2003" y="2203"/>
              <a:ext cx="1059" cy="460"/>
            </a:xfrm>
            <a:prstGeom prst="bentConnector3">
              <a:avLst>
                <a:gd name="adj1" fmla="val 7394"/>
              </a:avLst>
            </a:prstGeom>
            <a:grpFill/>
            <a:ln w="28575">
              <a:solidFill>
                <a:schemeClr val="accent1"/>
              </a:solidFill>
              <a:miter lim="800000"/>
              <a:headEnd/>
              <a:tailEnd/>
            </a:ln>
          </p:spPr>
        </p:cxnSp>
        <p:cxnSp>
          <p:nvCxnSpPr>
            <p:cNvPr id="87062" name="_s87062"/>
            <p:cNvCxnSpPr>
              <a:cxnSpLocks noChangeShapeType="1"/>
              <a:stCxn id="21" idx="3"/>
              <a:endCxn id="17" idx="1"/>
            </p:cNvCxnSpPr>
            <p:nvPr/>
          </p:nvCxnSpPr>
          <p:spPr bwMode="auto">
            <a:xfrm>
              <a:off x="2003" y="1692"/>
              <a:ext cx="1059" cy="511"/>
            </a:xfrm>
            <a:prstGeom prst="bentConnector3">
              <a:avLst>
                <a:gd name="adj1" fmla="val 7394"/>
              </a:avLst>
            </a:prstGeom>
            <a:grpFill/>
            <a:ln w="28575">
              <a:solidFill>
                <a:schemeClr val="accent1"/>
              </a:solidFill>
              <a:miter lim="800000"/>
              <a:headEnd/>
              <a:tailEnd/>
            </a:ln>
          </p:spPr>
        </p:cxnSp>
        <p:cxnSp>
          <p:nvCxnSpPr>
            <p:cNvPr id="87063" name="_s87063"/>
            <p:cNvCxnSpPr>
              <a:cxnSpLocks noChangeShapeType="1"/>
              <a:stCxn id="20" idx="3"/>
              <a:endCxn id="17" idx="1"/>
            </p:cNvCxnSpPr>
            <p:nvPr/>
          </p:nvCxnSpPr>
          <p:spPr bwMode="auto">
            <a:xfrm>
              <a:off x="2003" y="2203"/>
              <a:ext cx="1059" cy="1"/>
            </a:xfrm>
            <a:prstGeom prst="straightConnector1">
              <a:avLst/>
            </a:prstGeom>
            <a:grpFill/>
            <a:ln w="28575">
              <a:solidFill>
                <a:schemeClr val="accent1"/>
              </a:solidFill>
              <a:round/>
              <a:headEnd/>
              <a:tailEnd/>
            </a:ln>
          </p:spPr>
        </p:cxnSp>
        <p:cxnSp>
          <p:nvCxnSpPr>
            <p:cNvPr id="87064" name="_s87064"/>
            <p:cNvCxnSpPr>
              <a:cxnSpLocks noChangeShapeType="1"/>
              <a:stCxn id="19" idx="3"/>
              <a:endCxn id="16" idx="1"/>
            </p:cNvCxnSpPr>
            <p:nvPr/>
          </p:nvCxnSpPr>
          <p:spPr bwMode="auto">
            <a:xfrm flipV="1">
              <a:off x="2003" y="3278"/>
              <a:ext cx="1059" cy="307"/>
            </a:xfrm>
            <a:prstGeom prst="bentConnector3">
              <a:avLst>
                <a:gd name="adj1" fmla="val 7394"/>
              </a:avLst>
            </a:prstGeom>
            <a:grpFill/>
            <a:ln w="28575">
              <a:solidFill>
                <a:schemeClr val="accent1"/>
              </a:solidFill>
              <a:miter lim="800000"/>
              <a:headEnd/>
              <a:tailEnd/>
            </a:ln>
          </p:spPr>
        </p:cxnSp>
        <p:cxnSp>
          <p:nvCxnSpPr>
            <p:cNvPr id="87065" name="_s87065"/>
            <p:cNvCxnSpPr>
              <a:cxnSpLocks noChangeShapeType="1"/>
              <a:stCxn id="18" idx="3"/>
              <a:endCxn id="16" idx="1"/>
            </p:cNvCxnSpPr>
            <p:nvPr/>
          </p:nvCxnSpPr>
          <p:spPr bwMode="auto">
            <a:xfrm>
              <a:off x="2003" y="3072"/>
              <a:ext cx="1059" cy="206"/>
            </a:xfrm>
            <a:prstGeom prst="bentConnector3">
              <a:avLst>
                <a:gd name="adj1" fmla="val 7394"/>
              </a:avLst>
            </a:prstGeom>
            <a:grpFill/>
            <a:ln w="28575">
              <a:solidFill>
                <a:schemeClr val="accent1"/>
              </a:solidFill>
              <a:miter lim="800000"/>
              <a:headEnd/>
              <a:tailEnd/>
            </a:ln>
          </p:spPr>
        </p:cxnSp>
        <p:cxnSp>
          <p:nvCxnSpPr>
            <p:cNvPr id="87066" name="_s87066"/>
            <p:cNvCxnSpPr>
              <a:cxnSpLocks noChangeShapeType="1"/>
              <a:stCxn id="17" idx="3"/>
              <a:endCxn id="15" idx="1"/>
            </p:cNvCxnSpPr>
            <p:nvPr/>
          </p:nvCxnSpPr>
          <p:spPr bwMode="auto">
            <a:xfrm>
              <a:off x="3926" y="2202"/>
              <a:ext cx="318" cy="361"/>
            </a:xfrm>
            <a:prstGeom prst="bentConnector3">
              <a:avLst>
                <a:gd name="adj1" fmla="val 50000"/>
              </a:avLst>
            </a:prstGeom>
            <a:grpFill/>
            <a:ln w="28575">
              <a:solidFill>
                <a:schemeClr val="accent1"/>
              </a:solidFill>
              <a:miter lim="800000"/>
              <a:headEnd/>
              <a:tailEnd/>
            </a:ln>
          </p:spPr>
        </p:cxnSp>
        <p:sp>
          <p:nvSpPr>
            <p:cNvPr id="15" name="_s87068"/>
            <p:cNvSpPr>
              <a:spLocks noChangeArrowheads="1"/>
            </p:cNvSpPr>
            <p:nvPr/>
          </p:nvSpPr>
          <p:spPr bwMode="auto">
            <a:xfrm>
              <a:off x="4244" y="2365"/>
              <a:ext cx="864" cy="397"/>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rgbClr val="CC3300"/>
                  </a:solidFill>
                </a:rPr>
                <a:t>مدير عام</a:t>
              </a:r>
              <a:endParaRPr lang="en-US" sz="800" b="1">
                <a:solidFill>
                  <a:srgbClr val="CC3300"/>
                </a:solidFill>
              </a:endParaRPr>
            </a:p>
          </p:txBody>
        </p:sp>
        <p:sp>
          <p:nvSpPr>
            <p:cNvPr id="16" name="_s87069"/>
            <p:cNvSpPr>
              <a:spLocks noChangeArrowheads="1"/>
            </p:cNvSpPr>
            <p:nvPr/>
          </p:nvSpPr>
          <p:spPr bwMode="auto">
            <a:xfrm>
              <a:off x="3062" y="3133"/>
              <a:ext cx="864" cy="288"/>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chemeClr val="accent4">
                      <a:lumMod val="25000"/>
                    </a:schemeClr>
                  </a:solidFill>
                </a:rPr>
                <a:t>مساعد</a:t>
              </a:r>
              <a:endParaRPr lang="en-US" sz="800" b="1">
                <a:solidFill>
                  <a:schemeClr val="accent4">
                    <a:lumMod val="25000"/>
                  </a:schemeClr>
                </a:solidFill>
              </a:endParaRPr>
            </a:p>
          </p:txBody>
        </p:sp>
        <p:sp>
          <p:nvSpPr>
            <p:cNvPr id="17" name="_s87070"/>
            <p:cNvSpPr>
              <a:spLocks noChangeArrowheads="1"/>
            </p:cNvSpPr>
            <p:nvPr/>
          </p:nvSpPr>
          <p:spPr bwMode="auto">
            <a:xfrm>
              <a:off x="3062" y="2058"/>
              <a:ext cx="864" cy="288"/>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chemeClr val="accent4">
                      <a:lumMod val="25000"/>
                    </a:schemeClr>
                  </a:solidFill>
                </a:rPr>
                <a:t>مساعد</a:t>
              </a:r>
              <a:endParaRPr lang="en-US" sz="800" b="1">
                <a:solidFill>
                  <a:schemeClr val="accent4">
                    <a:lumMod val="25000"/>
                  </a:schemeClr>
                </a:solidFill>
              </a:endParaRPr>
            </a:p>
          </p:txBody>
        </p:sp>
        <p:sp>
          <p:nvSpPr>
            <p:cNvPr id="18" name="_s87071"/>
            <p:cNvSpPr>
              <a:spLocks noChangeArrowheads="1"/>
            </p:cNvSpPr>
            <p:nvPr/>
          </p:nvSpPr>
          <p:spPr bwMode="auto">
            <a:xfrm>
              <a:off x="1139" y="2928"/>
              <a:ext cx="864" cy="288"/>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rgbClr val="CC3300"/>
                  </a:solidFill>
                </a:rPr>
                <a:t>مدير</a:t>
              </a:r>
              <a:endParaRPr lang="en-US" sz="800" b="1">
                <a:solidFill>
                  <a:srgbClr val="CC3300"/>
                </a:solidFill>
              </a:endParaRPr>
            </a:p>
          </p:txBody>
        </p:sp>
        <p:sp>
          <p:nvSpPr>
            <p:cNvPr id="19" name="_s87072"/>
            <p:cNvSpPr>
              <a:spLocks noChangeArrowheads="1"/>
            </p:cNvSpPr>
            <p:nvPr/>
          </p:nvSpPr>
          <p:spPr bwMode="auto">
            <a:xfrm>
              <a:off x="1139" y="3440"/>
              <a:ext cx="864" cy="288"/>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rgbClr val="CC3300"/>
                  </a:solidFill>
                </a:rPr>
                <a:t>مدير</a:t>
              </a:r>
              <a:endParaRPr lang="en-US" sz="800" b="1">
                <a:solidFill>
                  <a:srgbClr val="CC3300"/>
                </a:solidFill>
              </a:endParaRPr>
            </a:p>
          </p:txBody>
        </p:sp>
        <p:sp>
          <p:nvSpPr>
            <p:cNvPr id="20" name="_s87073"/>
            <p:cNvSpPr>
              <a:spLocks noChangeArrowheads="1"/>
            </p:cNvSpPr>
            <p:nvPr/>
          </p:nvSpPr>
          <p:spPr bwMode="auto">
            <a:xfrm>
              <a:off x="1139" y="2058"/>
              <a:ext cx="864" cy="289"/>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a:solidFill>
                    <a:srgbClr val="CC3300"/>
                  </a:solidFill>
                </a:rPr>
                <a:t>مدير</a:t>
              </a:r>
              <a:endParaRPr lang="en-US" sz="800" b="1">
                <a:solidFill>
                  <a:srgbClr val="CC3300"/>
                </a:solidFill>
              </a:endParaRPr>
            </a:p>
          </p:txBody>
        </p:sp>
        <p:sp>
          <p:nvSpPr>
            <p:cNvPr id="21" name="_s87074"/>
            <p:cNvSpPr>
              <a:spLocks noChangeArrowheads="1"/>
            </p:cNvSpPr>
            <p:nvPr/>
          </p:nvSpPr>
          <p:spPr bwMode="auto">
            <a:xfrm>
              <a:off x="1139" y="1547"/>
              <a:ext cx="864" cy="289"/>
            </a:xfrm>
            <a:prstGeom prst="roundRect">
              <a:avLst>
                <a:gd name="adj" fmla="val 16667"/>
              </a:avLst>
            </a:prstGeom>
            <a:grpFill/>
            <a:ln w="9525">
              <a:solidFill>
                <a:schemeClr val="accent1"/>
              </a:solidFill>
              <a:round/>
              <a:headEnd/>
              <a:tailEnd/>
            </a:ln>
          </p:spPr>
          <p:txBody>
            <a:bodyPr wrap="none" lIns="25916" tIns="12958" rIns="25916" bIns="12958" anchor="ctr"/>
            <a:lstStyle/>
            <a:p>
              <a:pPr algn="ctr">
                <a:defRPr/>
              </a:pPr>
              <a:r>
                <a:rPr lang="ar-SA" sz="800" b="1" dirty="0">
                  <a:solidFill>
                    <a:srgbClr val="CC3300"/>
                  </a:solidFill>
                </a:rPr>
                <a:t>مدير</a:t>
              </a:r>
              <a:endParaRPr lang="en-US" sz="800" b="1" dirty="0">
                <a:solidFill>
                  <a:srgbClr val="CC3300"/>
                </a:solidFill>
              </a:endParaRPr>
            </a:p>
          </p:txBody>
        </p:sp>
        <p:sp>
          <p:nvSpPr>
            <p:cNvPr id="22" name="_s87075"/>
            <p:cNvSpPr>
              <a:spLocks noChangeArrowheads="1"/>
            </p:cNvSpPr>
            <p:nvPr/>
          </p:nvSpPr>
          <p:spPr bwMode="auto">
            <a:xfrm>
              <a:off x="1139" y="2519"/>
              <a:ext cx="864" cy="288"/>
            </a:xfrm>
            <a:prstGeom prst="roundRect">
              <a:avLst>
                <a:gd name="adj" fmla="val 16667"/>
              </a:avLst>
            </a:prstGeom>
            <a:grpFill/>
            <a:ln w="9525">
              <a:solidFill>
                <a:schemeClr val="accent1"/>
              </a:solidFill>
              <a:round/>
              <a:headEnd/>
              <a:tailEnd/>
            </a:ln>
          </p:spPr>
          <p:txBody>
            <a:bodyPr wrap="none" lIns="29789" tIns="14894" rIns="29789" bIns="14894" anchor="ctr"/>
            <a:lstStyle/>
            <a:p>
              <a:pPr algn="ctr">
                <a:defRPr/>
              </a:pPr>
              <a:r>
                <a:rPr lang="ar-SA" sz="800" b="1">
                  <a:solidFill>
                    <a:srgbClr val="CC3300"/>
                  </a:solidFill>
                </a:rPr>
                <a:t>مدير</a:t>
              </a:r>
              <a:endParaRPr lang="en-US" sz="800" b="1">
                <a:solidFill>
                  <a:srgbClr val="CC3300"/>
                </a:solidFill>
              </a:endParaRPr>
            </a:p>
          </p:txBody>
        </p:sp>
      </p:grpSp>
      <p:sp>
        <p:nvSpPr>
          <p:cNvPr id="48133" name="Rectangle 57"/>
          <p:cNvSpPr>
            <a:spLocks noChangeArrowheads="1"/>
          </p:cNvSpPr>
          <p:nvPr/>
        </p:nvSpPr>
        <p:spPr bwMode="auto">
          <a:xfrm>
            <a:off x="6156325" y="765175"/>
            <a:ext cx="1184275" cy="368300"/>
          </a:xfrm>
          <a:prstGeom prst="rect">
            <a:avLst/>
          </a:prstGeom>
          <a:noFill/>
          <a:ln w="9525">
            <a:noFill/>
            <a:miter lim="800000"/>
            <a:headEnd/>
            <a:tailEnd/>
          </a:ln>
        </p:spPr>
        <p:txBody>
          <a:bodyPr wrap="none">
            <a:spAutoFit/>
          </a:bodyPr>
          <a:lstStyle/>
          <a:p>
            <a:r>
              <a:rPr lang="en-US">
                <a:solidFill>
                  <a:srgbClr val="F9F9F9"/>
                </a:solidFill>
                <a:latin typeface="Arial Black" pitchFamily="34" charset="0"/>
              </a:rPr>
              <a:t>Vertical</a:t>
            </a:r>
          </a:p>
        </p:txBody>
      </p:sp>
      <p:sp>
        <p:nvSpPr>
          <p:cNvPr id="48134" name="Rectangle 58"/>
          <p:cNvSpPr>
            <a:spLocks noChangeArrowheads="1"/>
          </p:cNvSpPr>
          <p:nvPr/>
        </p:nvSpPr>
        <p:spPr bwMode="auto">
          <a:xfrm>
            <a:off x="2347913" y="5445125"/>
            <a:ext cx="5032375" cy="366713"/>
          </a:xfrm>
          <a:prstGeom prst="rect">
            <a:avLst/>
          </a:prstGeom>
          <a:noFill/>
          <a:ln w="9525">
            <a:noFill/>
            <a:miter lim="800000"/>
            <a:headEnd/>
            <a:tailEnd/>
          </a:ln>
        </p:spPr>
        <p:txBody>
          <a:bodyPr>
            <a:spAutoFit/>
          </a:bodyPr>
          <a:lstStyle/>
          <a:p>
            <a:r>
              <a:rPr lang="en-US">
                <a:hlinkClick r:id="rId3"/>
              </a:rPr>
              <a:t>http://faculty.ksu.edu.sa/75709/Documents</a:t>
            </a:r>
            <a:r>
              <a:rPr lang="en-US"/>
              <a:t> </a:t>
            </a:r>
          </a:p>
        </p:txBody>
      </p:sp>
      <p:sp>
        <p:nvSpPr>
          <p:cNvPr id="48135" name="عنصر نائب للتاريخ 38"/>
          <p:cNvSpPr>
            <a:spLocks noGrp="1"/>
          </p:cNvSpPr>
          <p:nvPr>
            <p:ph type="dt" sz="quarter" idx="10"/>
          </p:nvPr>
        </p:nvSpPr>
        <p:spPr>
          <a:noFill/>
        </p:spPr>
        <p:txBody>
          <a:bodyPr/>
          <a:lstStyle/>
          <a:p>
            <a:r>
              <a:rPr lang="ar-SA" smtClean="0"/>
              <a:t>E Johali</a:t>
            </a:r>
            <a:endParaRPr lang="en-US" smtClean="0"/>
          </a:p>
        </p:txBody>
      </p:sp>
      <p:sp>
        <p:nvSpPr>
          <p:cNvPr id="48136" name="عنصر نائب لرقم الشريحة 39"/>
          <p:cNvSpPr>
            <a:spLocks noGrp="1"/>
          </p:cNvSpPr>
          <p:nvPr>
            <p:ph type="sldNum" sz="quarter" idx="12"/>
          </p:nvPr>
        </p:nvSpPr>
        <p:spPr>
          <a:noFill/>
        </p:spPr>
        <p:txBody>
          <a:bodyPr/>
          <a:lstStyle/>
          <a:p>
            <a:fld id="{DFFDB995-F876-41A0-AF98-F8353BB1F790}" type="slidenum">
              <a:rPr lang="ar-SA" smtClean="0"/>
              <a:pPr/>
              <a:t>37</a:t>
            </a:fld>
            <a:endParaRPr lang="en-US" smtClean="0"/>
          </a:p>
        </p:txBody>
      </p:sp>
      <p:sp>
        <p:nvSpPr>
          <p:cNvPr id="48137" name="عنصر نائب للتذييل 40"/>
          <p:cNvSpPr>
            <a:spLocks noGrp="1"/>
          </p:cNvSpPr>
          <p:nvPr>
            <p:ph type="ftr" sz="quarter" idx="11"/>
          </p:nvPr>
        </p:nvSpPr>
        <p:spPr>
          <a:noFill/>
        </p:spPr>
        <p:txBody>
          <a:bodyPr/>
          <a:lstStyle/>
          <a:p>
            <a:r>
              <a:rPr lang="en-US" smtClean="0"/>
              <a:t>RADHSSO 2014</a:t>
            </a:r>
          </a:p>
        </p:txBody>
      </p:sp>
      <p:sp>
        <p:nvSpPr>
          <p:cNvPr id="74" name="_s87055"/>
          <p:cNvSpPr>
            <a:spLocks noChangeArrowheads="1"/>
          </p:cNvSpPr>
          <p:nvPr/>
        </p:nvSpPr>
        <p:spPr bwMode="auto">
          <a:xfrm>
            <a:off x="4716016" y="3761699"/>
            <a:ext cx="3888432" cy="387381"/>
          </a:xfrm>
          <a:prstGeom prst="cube">
            <a:avLst>
              <a:gd name="adj" fmla="val 10764"/>
            </a:avLst>
          </a:prstGeom>
          <a:solidFill>
            <a:schemeClr val="accent1"/>
          </a:solidFill>
          <a:ln w="9525">
            <a:solidFill>
              <a:schemeClr val="folHlink"/>
            </a:solidFill>
            <a:miter lim="800000"/>
            <a:headEnd/>
            <a:tailEnd/>
          </a:ln>
        </p:spPr>
        <p:txBody>
          <a:bodyPr wrap="none" lIns="29696" tIns="14850" rIns="29696" bIns="14850" anchor="ctr"/>
          <a:lstStyle/>
          <a:p>
            <a:pPr algn="ctr">
              <a:defRPr/>
            </a:pP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HRs\</a:t>
            </a:r>
            <a:r>
              <a:rPr lang="en-US" sz="900" dirty="0" err="1">
                <a:ln w="18415" cmpd="sng">
                  <a:solidFill>
                    <a:srgbClr val="FFFFFF"/>
                  </a:solidFill>
                  <a:prstDash val="solid"/>
                </a:ln>
                <a:solidFill>
                  <a:srgbClr val="FFFFFF"/>
                </a:solidFill>
                <a:effectLst>
                  <a:outerShdw blurRad="63500" dir="3600000" algn="tl" rotWithShape="0">
                    <a:srgbClr val="000000">
                      <a:alpha val="70000"/>
                    </a:srgbClr>
                  </a:outerShdw>
                </a:effectLst>
              </a:rPr>
              <a:t>Emploees</a:t>
            </a:r>
            <a:endPar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wheel spokes="8"/>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p:nvPr>
        </p:nvSpPr>
        <p:spPr>
          <a:xfrm>
            <a:off x="1042988" y="215900"/>
            <a:ext cx="7416800" cy="549275"/>
          </a:xfrm>
        </p:spPr>
        <p:txBody>
          <a:bodyPr/>
          <a:lstStyle/>
          <a:p>
            <a:pPr eaLnBrk="1" fontAlgn="auto" hangingPunct="1">
              <a:spcAft>
                <a:spcPts val="0"/>
              </a:spcAft>
              <a:defRPr/>
            </a:pPr>
            <a:r>
              <a:rPr lang="ar-SA" sz="2400" dirty="0" smtClean="0">
                <a:solidFill>
                  <a:schemeClr val="tx2">
                    <a:satMod val="200000"/>
                  </a:schemeClr>
                </a:solidFill>
                <a:cs typeface="Simplified Arabic" pitchFamily="18" charset="-78"/>
              </a:rPr>
              <a:t>الخرائط الدائرية </a:t>
            </a:r>
            <a:r>
              <a:rPr lang="en-US" sz="2400" dirty="0" smtClean="0">
                <a:solidFill>
                  <a:schemeClr val="tx2">
                    <a:satMod val="200000"/>
                  </a:schemeClr>
                </a:solidFill>
                <a:cs typeface="Simplified Arabic" pitchFamily="18" charset="-78"/>
              </a:rPr>
              <a:t>Cycled O. Structure \Concept Mapping </a:t>
            </a:r>
            <a:endParaRPr sz="2400" dirty="0" smtClean="0">
              <a:solidFill>
                <a:schemeClr val="tx2">
                  <a:satMod val="200000"/>
                </a:schemeClr>
              </a:solidFill>
              <a:cs typeface="Simplified Arabic" pitchFamily="18" charset="-78"/>
            </a:endParaRPr>
          </a:p>
        </p:txBody>
      </p:sp>
      <p:grpSp>
        <p:nvGrpSpPr>
          <p:cNvPr id="49155" name="Group 3"/>
          <p:cNvGrpSpPr>
            <a:grpSpLocks/>
          </p:cNvGrpSpPr>
          <p:nvPr/>
        </p:nvGrpSpPr>
        <p:grpSpPr bwMode="auto">
          <a:xfrm>
            <a:off x="900113" y="549275"/>
            <a:ext cx="7416800" cy="4606925"/>
            <a:chOff x="2103" y="1394"/>
            <a:chExt cx="2779" cy="2119"/>
          </a:xfrm>
        </p:grpSpPr>
        <p:sp>
          <p:nvSpPr>
            <p:cNvPr id="49172" name="Oval 4"/>
            <p:cNvSpPr>
              <a:spLocks noChangeArrowheads="1"/>
            </p:cNvSpPr>
            <p:nvPr/>
          </p:nvSpPr>
          <p:spPr bwMode="auto">
            <a:xfrm>
              <a:off x="2103" y="1394"/>
              <a:ext cx="2779" cy="2113"/>
            </a:xfrm>
            <a:prstGeom prst="ellipse">
              <a:avLst/>
            </a:prstGeom>
            <a:solidFill>
              <a:schemeClr val="accent1"/>
            </a:solidFill>
            <a:ln w="9525">
              <a:solidFill>
                <a:schemeClr val="tx1"/>
              </a:solidFill>
              <a:round/>
              <a:headEnd/>
              <a:tailEnd/>
            </a:ln>
          </p:spPr>
          <p:txBody>
            <a:bodyPr wrap="none" anchor="ctr"/>
            <a:lstStyle/>
            <a:p>
              <a:endParaRPr lang="ar-SA"/>
            </a:p>
          </p:txBody>
        </p:sp>
        <p:grpSp>
          <p:nvGrpSpPr>
            <p:cNvPr id="49173" name="Diagram 5"/>
            <p:cNvGrpSpPr>
              <a:grpSpLocks noChangeAspect="1"/>
            </p:cNvGrpSpPr>
            <p:nvPr/>
          </p:nvGrpSpPr>
          <p:grpSpPr bwMode="auto">
            <a:xfrm>
              <a:off x="2426" y="1659"/>
              <a:ext cx="2450" cy="1854"/>
              <a:chOff x="2426" y="1648"/>
              <a:chExt cx="2450" cy="1854"/>
            </a:xfrm>
          </p:grpSpPr>
          <p:sp>
            <p:nvSpPr>
              <p:cNvPr id="49179" name="Oval 7"/>
              <p:cNvSpPr>
                <a:spLocks noChangeArrowheads="1"/>
              </p:cNvSpPr>
              <p:nvPr/>
            </p:nvSpPr>
            <p:spPr bwMode="auto">
              <a:xfrm>
                <a:off x="2643" y="1648"/>
                <a:ext cx="1801" cy="1490"/>
              </a:xfrm>
              <a:prstGeom prst="ellipse">
                <a:avLst/>
              </a:prstGeom>
              <a:solidFill>
                <a:schemeClr val="accent1"/>
              </a:solidFill>
              <a:ln w="9525">
                <a:solidFill>
                  <a:schemeClr val="tx1"/>
                </a:solidFill>
                <a:round/>
                <a:headEnd/>
                <a:tailEnd/>
              </a:ln>
            </p:spPr>
            <p:txBody>
              <a:bodyPr wrap="none" anchor="ctr"/>
              <a:lstStyle/>
              <a:p>
                <a:endParaRPr lang="ar-SA"/>
              </a:p>
            </p:txBody>
          </p:sp>
          <p:sp>
            <p:nvSpPr>
              <p:cNvPr id="49180" name="Line 8"/>
              <p:cNvSpPr>
                <a:spLocks noChangeShapeType="1"/>
              </p:cNvSpPr>
              <p:nvPr/>
            </p:nvSpPr>
            <p:spPr bwMode="auto">
              <a:xfrm flipH="1">
                <a:off x="3509" y="2707"/>
                <a:ext cx="24" cy="795"/>
              </a:xfrm>
              <a:prstGeom prst="line">
                <a:avLst/>
              </a:prstGeom>
              <a:noFill/>
              <a:ln w="9525">
                <a:solidFill>
                  <a:schemeClr val="tx1"/>
                </a:solidFill>
                <a:round/>
                <a:headEnd/>
                <a:tailEnd/>
              </a:ln>
            </p:spPr>
            <p:txBody>
              <a:bodyPr/>
              <a:lstStyle/>
              <a:p>
                <a:endParaRPr lang="ar-SA"/>
              </a:p>
            </p:txBody>
          </p:sp>
          <p:sp>
            <p:nvSpPr>
              <p:cNvPr id="49181" name="Text Box 9"/>
              <p:cNvSpPr txBox="1">
                <a:spLocks noChangeArrowheads="1"/>
              </p:cNvSpPr>
              <p:nvPr/>
            </p:nvSpPr>
            <p:spPr bwMode="auto">
              <a:xfrm rot="-1405448">
                <a:off x="2713" y="1724"/>
                <a:ext cx="880" cy="156"/>
              </a:xfrm>
              <a:prstGeom prst="rect">
                <a:avLst/>
              </a:prstGeom>
              <a:noFill/>
              <a:ln w="9525">
                <a:noFill/>
                <a:miter lim="800000"/>
                <a:headEnd/>
                <a:tailEnd/>
              </a:ln>
            </p:spPr>
            <p:txBody>
              <a:bodyPr>
                <a:spAutoFit/>
              </a:bodyPr>
              <a:lstStyle/>
              <a:p>
                <a:pPr algn="ctr" rtl="0">
                  <a:spcBef>
                    <a:spcPct val="50000"/>
                  </a:spcBef>
                </a:pPr>
                <a:r>
                  <a:rPr lang="en-US" sz="1600" b="1"/>
                  <a:t>Head \ Staff </a:t>
                </a:r>
              </a:p>
            </p:txBody>
          </p:sp>
          <p:sp>
            <p:nvSpPr>
              <p:cNvPr id="49182" name="Text Box 11"/>
              <p:cNvSpPr txBox="1">
                <a:spLocks noChangeArrowheads="1"/>
              </p:cNvSpPr>
              <p:nvPr/>
            </p:nvSpPr>
            <p:spPr bwMode="auto">
              <a:xfrm>
                <a:off x="2426" y="2931"/>
                <a:ext cx="590" cy="170"/>
              </a:xfrm>
              <a:prstGeom prst="rect">
                <a:avLst/>
              </a:prstGeom>
              <a:noFill/>
              <a:ln w="9525">
                <a:noFill/>
                <a:miter lim="800000"/>
                <a:headEnd/>
                <a:tailEnd/>
              </a:ln>
            </p:spPr>
            <p:txBody>
              <a:bodyPr>
                <a:spAutoFit/>
              </a:bodyPr>
              <a:lstStyle/>
              <a:p>
                <a:pPr>
                  <a:spcBef>
                    <a:spcPct val="50000"/>
                  </a:spcBef>
                </a:pPr>
                <a:endParaRPr lang="en-US" b="1"/>
              </a:p>
            </p:txBody>
          </p:sp>
          <p:sp>
            <p:nvSpPr>
              <p:cNvPr id="49183" name="Text Box 13"/>
              <p:cNvSpPr txBox="1">
                <a:spLocks noChangeArrowheads="1"/>
              </p:cNvSpPr>
              <p:nvPr/>
            </p:nvSpPr>
            <p:spPr bwMode="auto">
              <a:xfrm>
                <a:off x="4572" y="2296"/>
                <a:ext cx="304" cy="207"/>
              </a:xfrm>
              <a:prstGeom prst="rect">
                <a:avLst/>
              </a:prstGeom>
              <a:noFill/>
              <a:ln w="9525">
                <a:noFill/>
                <a:miter lim="800000"/>
                <a:headEnd/>
                <a:tailEnd/>
              </a:ln>
            </p:spPr>
            <p:txBody>
              <a:bodyPr>
                <a:spAutoFit/>
              </a:bodyPr>
              <a:lstStyle/>
              <a:p>
                <a:pPr>
                  <a:spcBef>
                    <a:spcPct val="50000"/>
                  </a:spcBef>
                </a:pPr>
                <a:r>
                  <a:rPr lang="ar-SA" b="1"/>
                  <a:t>مدير</a:t>
                </a:r>
                <a:endParaRPr lang="en-US" b="1"/>
              </a:p>
            </p:txBody>
          </p:sp>
        </p:grpSp>
        <p:sp>
          <p:nvSpPr>
            <p:cNvPr id="49174" name="Oval 14"/>
            <p:cNvSpPr>
              <a:spLocks noChangeArrowheads="1"/>
            </p:cNvSpPr>
            <p:nvPr/>
          </p:nvSpPr>
          <p:spPr bwMode="auto">
            <a:xfrm>
              <a:off x="3125" y="2057"/>
              <a:ext cx="840" cy="635"/>
            </a:xfrm>
            <a:prstGeom prst="ellipse">
              <a:avLst/>
            </a:prstGeom>
            <a:solidFill>
              <a:schemeClr val="accent1"/>
            </a:solidFill>
            <a:ln w="9525">
              <a:solidFill>
                <a:schemeClr val="tx1"/>
              </a:solidFill>
              <a:round/>
              <a:headEnd/>
              <a:tailEnd/>
            </a:ln>
          </p:spPr>
          <p:txBody>
            <a:bodyPr wrap="none" anchor="ctr"/>
            <a:lstStyle/>
            <a:p>
              <a:pPr algn="ctr"/>
              <a:endParaRPr lang="ar-SA" sz="2400" b="1"/>
            </a:p>
            <a:p>
              <a:pPr algn="ctr"/>
              <a:endParaRPr lang="en-US" sz="1400" b="1"/>
            </a:p>
            <a:p>
              <a:pPr algn="ctr"/>
              <a:endParaRPr lang="en-US" sz="1400" b="1"/>
            </a:p>
            <a:p>
              <a:pPr algn="ctr"/>
              <a:endParaRPr lang="en-US" sz="1400" b="1"/>
            </a:p>
            <a:p>
              <a:pPr algn="ctr"/>
              <a:r>
                <a:rPr lang="en-US" sz="1400" b="1"/>
                <a:t>Secretary</a:t>
              </a:r>
              <a:endParaRPr lang="ar-SA" sz="1400" b="1"/>
            </a:p>
          </p:txBody>
        </p:sp>
        <p:sp>
          <p:nvSpPr>
            <p:cNvPr id="49175" name="Line 15"/>
            <p:cNvSpPr>
              <a:spLocks noChangeShapeType="1"/>
            </p:cNvSpPr>
            <p:nvPr/>
          </p:nvSpPr>
          <p:spPr bwMode="auto">
            <a:xfrm flipV="1">
              <a:off x="3567" y="1394"/>
              <a:ext cx="20" cy="723"/>
            </a:xfrm>
            <a:prstGeom prst="line">
              <a:avLst/>
            </a:prstGeom>
            <a:noFill/>
            <a:ln w="9525">
              <a:solidFill>
                <a:schemeClr val="tx1"/>
              </a:solidFill>
              <a:round/>
              <a:headEnd/>
              <a:tailEnd/>
            </a:ln>
          </p:spPr>
          <p:txBody>
            <a:bodyPr/>
            <a:lstStyle/>
            <a:p>
              <a:endParaRPr lang="ar-SA"/>
            </a:p>
          </p:txBody>
        </p:sp>
        <p:sp>
          <p:nvSpPr>
            <p:cNvPr id="49176" name="Line 16"/>
            <p:cNvSpPr>
              <a:spLocks noChangeShapeType="1"/>
            </p:cNvSpPr>
            <p:nvPr/>
          </p:nvSpPr>
          <p:spPr bwMode="auto">
            <a:xfrm flipH="1" flipV="1">
              <a:off x="2103" y="2420"/>
              <a:ext cx="536" cy="22"/>
            </a:xfrm>
            <a:prstGeom prst="line">
              <a:avLst/>
            </a:prstGeom>
            <a:noFill/>
            <a:ln w="9525">
              <a:solidFill>
                <a:schemeClr val="tx1"/>
              </a:solidFill>
              <a:round/>
              <a:headEnd/>
              <a:tailEnd/>
            </a:ln>
          </p:spPr>
          <p:txBody>
            <a:bodyPr/>
            <a:lstStyle/>
            <a:p>
              <a:endParaRPr lang="ar-SA"/>
            </a:p>
          </p:txBody>
        </p:sp>
        <p:sp>
          <p:nvSpPr>
            <p:cNvPr id="49177" name="Line 17"/>
            <p:cNvSpPr>
              <a:spLocks noChangeShapeType="1"/>
            </p:cNvSpPr>
            <p:nvPr/>
          </p:nvSpPr>
          <p:spPr bwMode="auto">
            <a:xfrm flipV="1">
              <a:off x="4422" y="1897"/>
              <a:ext cx="207" cy="218"/>
            </a:xfrm>
            <a:prstGeom prst="line">
              <a:avLst/>
            </a:prstGeom>
            <a:noFill/>
            <a:ln w="9525">
              <a:solidFill>
                <a:schemeClr val="tx1"/>
              </a:solidFill>
              <a:round/>
              <a:headEnd/>
              <a:tailEnd/>
            </a:ln>
          </p:spPr>
          <p:txBody>
            <a:bodyPr/>
            <a:lstStyle/>
            <a:p>
              <a:endParaRPr lang="ar-SA"/>
            </a:p>
          </p:txBody>
        </p:sp>
        <p:sp>
          <p:nvSpPr>
            <p:cNvPr id="49178" name="Line 18"/>
            <p:cNvSpPr>
              <a:spLocks noChangeShapeType="1"/>
            </p:cNvSpPr>
            <p:nvPr/>
          </p:nvSpPr>
          <p:spPr bwMode="auto">
            <a:xfrm>
              <a:off x="4422" y="2795"/>
              <a:ext cx="318" cy="136"/>
            </a:xfrm>
            <a:prstGeom prst="line">
              <a:avLst/>
            </a:prstGeom>
            <a:noFill/>
            <a:ln w="9525">
              <a:solidFill>
                <a:schemeClr val="tx1"/>
              </a:solidFill>
              <a:round/>
              <a:headEnd/>
              <a:tailEnd/>
            </a:ln>
          </p:spPr>
          <p:txBody>
            <a:bodyPr/>
            <a:lstStyle/>
            <a:p>
              <a:endParaRPr lang="ar-SA"/>
            </a:p>
          </p:txBody>
        </p:sp>
      </p:grpSp>
      <p:sp>
        <p:nvSpPr>
          <p:cNvPr id="49156" name="Rectangle 21"/>
          <p:cNvSpPr>
            <a:spLocks noChangeArrowheads="1"/>
          </p:cNvSpPr>
          <p:nvPr/>
        </p:nvSpPr>
        <p:spPr bwMode="auto">
          <a:xfrm>
            <a:off x="2527300" y="6230938"/>
            <a:ext cx="4565650" cy="366712"/>
          </a:xfrm>
          <a:prstGeom prst="rect">
            <a:avLst/>
          </a:prstGeom>
          <a:noFill/>
          <a:ln w="9525">
            <a:noFill/>
            <a:miter lim="800000"/>
            <a:headEnd/>
            <a:tailEnd/>
          </a:ln>
        </p:spPr>
        <p:txBody>
          <a:bodyPr wrap="none">
            <a:spAutoFit/>
          </a:bodyPr>
          <a:lstStyle/>
          <a:p>
            <a:r>
              <a:rPr lang="en-US">
                <a:hlinkClick r:id="rId3"/>
              </a:rPr>
              <a:t>http://faculty.ksu.edu.sa/75709/Documents</a:t>
            </a:r>
            <a:r>
              <a:rPr lang="en-US"/>
              <a:t> </a:t>
            </a:r>
          </a:p>
        </p:txBody>
      </p:sp>
      <p:sp>
        <p:nvSpPr>
          <p:cNvPr id="49157" name="Text Box 13"/>
          <p:cNvSpPr txBox="1">
            <a:spLocks noChangeArrowheads="1"/>
          </p:cNvSpPr>
          <p:nvPr/>
        </p:nvSpPr>
        <p:spPr bwMode="auto">
          <a:xfrm>
            <a:off x="4572000" y="4221163"/>
            <a:ext cx="642938" cy="276225"/>
          </a:xfrm>
          <a:prstGeom prst="rect">
            <a:avLst/>
          </a:prstGeom>
          <a:noFill/>
          <a:ln w="9525">
            <a:noFill/>
            <a:miter lim="800000"/>
            <a:headEnd/>
            <a:tailEnd/>
          </a:ln>
        </p:spPr>
        <p:txBody>
          <a:bodyPr>
            <a:spAutoFit/>
          </a:bodyPr>
          <a:lstStyle/>
          <a:p>
            <a:pPr>
              <a:spcBef>
                <a:spcPct val="50000"/>
              </a:spcBef>
            </a:pPr>
            <a:r>
              <a:rPr lang="ar-SA" sz="1200" b="1">
                <a:latin typeface="Simplified Arabic" pitchFamily="18" charset="-78"/>
                <a:cs typeface="Simplified Arabic" pitchFamily="18" charset="-78"/>
              </a:rPr>
              <a:t>أخصائي</a:t>
            </a:r>
            <a:endParaRPr lang="en-US" sz="1200" b="1">
              <a:latin typeface="Simplified Arabic" pitchFamily="18" charset="-78"/>
              <a:cs typeface="Simplified Arabic" pitchFamily="18" charset="-78"/>
            </a:endParaRPr>
          </a:p>
        </p:txBody>
      </p:sp>
      <p:sp>
        <p:nvSpPr>
          <p:cNvPr id="49158" name="Text Box 13"/>
          <p:cNvSpPr txBox="1">
            <a:spLocks noChangeArrowheads="1"/>
          </p:cNvSpPr>
          <p:nvPr/>
        </p:nvSpPr>
        <p:spPr bwMode="auto">
          <a:xfrm>
            <a:off x="4211638" y="1773238"/>
            <a:ext cx="2160587" cy="276225"/>
          </a:xfrm>
          <a:prstGeom prst="rect">
            <a:avLst/>
          </a:prstGeom>
          <a:noFill/>
          <a:ln w="9525">
            <a:noFill/>
            <a:miter lim="800000"/>
            <a:headEnd/>
            <a:tailEnd/>
          </a:ln>
        </p:spPr>
        <p:txBody>
          <a:bodyPr>
            <a:spAutoFit/>
          </a:bodyPr>
          <a:lstStyle/>
          <a:p>
            <a:pPr>
              <a:spcBef>
                <a:spcPct val="50000"/>
              </a:spcBef>
            </a:pPr>
            <a:r>
              <a:rPr lang="ar-SA" sz="1200" b="1"/>
              <a:t>استشاري </a:t>
            </a:r>
            <a:r>
              <a:rPr lang="en-US" sz="1200" b="1"/>
              <a:t>Rad. Consultants </a:t>
            </a:r>
          </a:p>
        </p:txBody>
      </p:sp>
      <p:sp>
        <p:nvSpPr>
          <p:cNvPr id="49159" name="Text Box 13"/>
          <p:cNvSpPr txBox="1">
            <a:spLocks noChangeArrowheads="1"/>
          </p:cNvSpPr>
          <p:nvPr/>
        </p:nvSpPr>
        <p:spPr bwMode="auto">
          <a:xfrm>
            <a:off x="3419475" y="4724400"/>
            <a:ext cx="1143000" cy="307975"/>
          </a:xfrm>
          <a:prstGeom prst="rect">
            <a:avLst/>
          </a:prstGeom>
          <a:noFill/>
          <a:ln w="9525">
            <a:noFill/>
            <a:miter lim="800000"/>
            <a:headEnd/>
            <a:tailEnd/>
          </a:ln>
        </p:spPr>
        <p:txBody>
          <a:bodyPr>
            <a:spAutoFit/>
          </a:bodyPr>
          <a:lstStyle/>
          <a:p>
            <a:pPr algn="ctr">
              <a:spcBef>
                <a:spcPct val="50000"/>
              </a:spcBef>
            </a:pPr>
            <a:r>
              <a:rPr lang="en-US" sz="1400" b="1">
                <a:latin typeface="Simplified Arabic" pitchFamily="18" charset="-78"/>
                <a:cs typeface="Simplified Arabic" pitchFamily="18" charset="-78"/>
              </a:rPr>
              <a:t>Technician</a:t>
            </a:r>
            <a:r>
              <a:rPr lang="ar-SA" sz="1400" b="1">
                <a:latin typeface="Simplified Arabic" pitchFamily="18" charset="-78"/>
                <a:cs typeface="Simplified Arabic" pitchFamily="18" charset="-78"/>
              </a:rPr>
              <a:t> </a:t>
            </a:r>
            <a:endParaRPr lang="en-US" sz="1400" b="1">
              <a:latin typeface="Simplified Arabic" pitchFamily="18" charset="-78"/>
              <a:cs typeface="Simplified Arabic" pitchFamily="18" charset="-78"/>
            </a:endParaRPr>
          </a:p>
        </p:txBody>
      </p:sp>
      <p:sp>
        <p:nvSpPr>
          <p:cNvPr id="49160" name="Text Box 13"/>
          <p:cNvSpPr txBox="1">
            <a:spLocks noChangeArrowheads="1"/>
          </p:cNvSpPr>
          <p:nvPr/>
        </p:nvSpPr>
        <p:spPr bwMode="auto">
          <a:xfrm>
            <a:off x="1403350" y="3429000"/>
            <a:ext cx="954088" cy="461963"/>
          </a:xfrm>
          <a:prstGeom prst="rect">
            <a:avLst/>
          </a:prstGeom>
          <a:noFill/>
          <a:ln w="9525">
            <a:noFill/>
            <a:miter lim="800000"/>
            <a:headEnd/>
            <a:tailEnd/>
          </a:ln>
        </p:spPr>
        <p:txBody>
          <a:bodyPr>
            <a:spAutoFit/>
          </a:bodyPr>
          <a:lstStyle/>
          <a:p>
            <a:pPr>
              <a:spcBef>
                <a:spcPct val="50000"/>
              </a:spcBef>
            </a:pPr>
            <a:r>
              <a:rPr lang="ar-SA" sz="1200" b="1">
                <a:latin typeface="Simplified Arabic" pitchFamily="18" charset="-78"/>
                <a:cs typeface="Simplified Arabic" pitchFamily="18" charset="-78"/>
              </a:rPr>
              <a:t>عامل </a:t>
            </a:r>
            <a:r>
              <a:rPr lang="en-US" sz="1200" b="1">
                <a:latin typeface="Simplified Arabic" pitchFamily="18" charset="-78"/>
                <a:cs typeface="Simplified Arabic" pitchFamily="18" charset="-78"/>
              </a:rPr>
              <a:t>Workers </a:t>
            </a:r>
          </a:p>
        </p:txBody>
      </p:sp>
      <p:sp>
        <p:nvSpPr>
          <p:cNvPr id="49161" name="Text Box 13"/>
          <p:cNvSpPr txBox="1">
            <a:spLocks noChangeArrowheads="1"/>
          </p:cNvSpPr>
          <p:nvPr/>
        </p:nvSpPr>
        <p:spPr bwMode="auto">
          <a:xfrm>
            <a:off x="1042988" y="2060575"/>
            <a:ext cx="1441450" cy="461963"/>
          </a:xfrm>
          <a:prstGeom prst="rect">
            <a:avLst/>
          </a:prstGeom>
          <a:noFill/>
          <a:ln w="9525">
            <a:noFill/>
            <a:miter lim="800000"/>
            <a:headEnd/>
            <a:tailEnd/>
          </a:ln>
        </p:spPr>
        <p:txBody>
          <a:bodyPr>
            <a:spAutoFit/>
          </a:bodyPr>
          <a:lstStyle/>
          <a:p>
            <a:pPr>
              <a:spcBef>
                <a:spcPct val="50000"/>
              </a:spcBef>
            </a:pPr>
            <a:r>
              <a:rPr lang="ar-SA" sz="1200" b="1">
                <a:latin typeface="Simplified Arabic" pitchFamily="18" charset="-78"/>
                <a:cs typeface="Simplified Arabic" pitchFamily="18" charset="-78"/>
              </a:rPr>
              <a:t>حارس </a:t>
            </a:r>
            <a:r>
              <a:rPr lang="en-US" sz="1200" b="1">
                <a:latin typeface="Simplified Arabic" pitchFamily="18" charset="-78"/>
                <a:cs typeface="Simplified Arabic" pitchFamily="18" charset="-78"/>
              </a:rPr>
              <a:t>Keepers\Securities </a:t>
            </a:r>
          </a:p>
        </p:txBody>
      </p:sp>
      <p:sp>
        <p:nvSpPr>
          <p:cNvPr id="49162" name="مستطيل 28"/>
          <p:cNvSpPr>
            <a:spLocks noChangeArrowheads="1"/>
          </p:cNvSpPr>
          <p:nvPr/>
        </p:nvSpPr>
        <p:spPr bwMode="auto">
          <a:xfrm>
            <a:off x="3635375" y="2276475"/>
            <a:ext cx="1447800" cy="769938"/>
          </a:xfrm>
          <a:prstGeom prst="rect">
            <a:avLst/>
          </a:prstGeom>
          <a:noFill/>
          <a:ln w="9525">
            <a:noFill/>
            <a:miter lim="800000"/>
            <a:headEnd/>
            <a:tailEnd/>
          </a:ln>
        </p:spPr>
        <p:txBody>
          <a:bodyPr>
            <a:spAutoFit/>
          </a:bodyPr>
          <a:lstStyle/>
          <a:p>
            <a:pPr algn="ctr" rtl="0"/>
            <a:r>
              <a:rPr lang="en-US" sz="1100" b="1">
                <a:latin typeface="Arial Black" pitchFamily="34" charset="0"/>
              </a:rPr>
              <a:t>Board </a:t>
            </a:r>
          </a:p>
          <a:p>
            <a:pPr algn="ctr" rtl="0"/>
            <a:r>
              <a:rPr lang="en-US" sz="1100" b="1">
                <a:latin typeface="Arial Black" pitchFamily="34" charset="0"/>
              </a:rPr>
              <a:t>Radiography RHSSO Directorate</a:t>
            </a:r>
          </a:p>
        </p:txBody>
      </p:sp>
      <p:sp>
        <p:nvSpPr>
          <p:cNvPr id="49163" name="Text Box 20"/>
          <p:cNvSpPr txBox="1">
            <a:spLocks noChangeArrowheads="1"/>
          </p:cNvSpPr>
          <p:nvPr/>
        </p:nvSpPr>
        <p:spPr bwMode="auto">
          <a:xfrm rot="-4615960">
            <a:off x="5219701" y="2681287"/>
            <a:ext cx="1905000" cy="631825"/>
          </a:xfrm>
          <a:prstGeom prst="rect">
            <a:avLst/>
          </a:prstGeom>
          <a:noFill/>
          <a:ln w="9525">
            <a:noFill/>
            <a:miter lim="800000"/>
            <a:headEnd/>
            <a:tailEnd/>
          </a:ln>
        </p:spPr>
        <p:txBody>
          <a:bodyPr>
            <a:spAutoFit/>
          </a:bodyPr>
          <a:lstStyle/>
          <a:p>
            <a:pPr algn="l">
              <a:spcBef>
                <a:spcPct val="50000"/>
              </a:spcBef>
            </a:pPr>
            <a:r>
              <a:rPr lang="en-US" sz="1400" b="1"/>
              <a:t>Executive\Deputy</a:t>
            </a:r>
          </a:p>
          <a:p>
            <a:pPr algn="l">
              <a:spcBef>
                <a:spcPct val="50000"/>
              </a:spcBef>
            </a:pPr>
            <a:r>
              <a:rPr lang="en-US" sz="1400" b="1"/>
              <a:t>Administrator</a:t>
            </a:r>
          </a:p>
        </p:txBody>
      </p:sp>
      <p:sp>
        <p:nvSpPr>
          <p:cNvPr id="49164" name="Text Box 13"/>
          <p:cNvSpPr txBox="1">
            <a:spLocks noChangeArrowheads="1"/>
          </p:cNvSpPr>
          <p:nvPr/>
        </p:nvSpPr>
        <p:spPr bwMode="auto">
          <a:xfrm>
            <a:off x="5076825" y="1268413"/>
            <a:ext cx="1285875" cy="307975"/>
          </a:xfrm>
          <a:prstGeom prst="rect">
            <a:avLst/>
          </a:prstGeom>
          <a:noFill/>
          <a:ln w="9525">
            <a:noFill/>
            <a:miter lim="800000"/>
            <a:headEnd/>
            <a:tailEnd/>
          </a:ln>
        </p:spPr>
        <p:txBody>
          <a:bodyPr>
            <a:spAutoFit/>
          </a:bodyPr>
          <a:lstStyle/>
          <a:p>
            <a:pPr algn="ctr">
              <a:spcBef>
                <a:spcPct val="50000"/>
              </a:spcBef>
            </a:pPr>
            <a:r>
              <a:rPr lang="en-US" sz="1400" b="1">
                <a:latin typeface="Simplified Arabic" pitchFamily="18" charset="-78"/>
                <a:cs typeface="Simplified Arabic" pitchFamily="18" charset="-78"/>
              </a:rPr>
              <a:t>Technologist </a:t>
            </a:r>
          </a:p>
        </p:txBody>
      </p:sp>
      <p:sp>
        <p:nvSpPr>
          <p:cNvPr id="49165" name="عنصر نائب للتاريخ 30"/>
          <p:cNvSpPr>
            <a:spLocks noGrp="1"/>
          </p:cNvSpPr>
          <p:nvPr>
            <p:ph type="dt" sz="quarter" idx="10"/>
          </p:nvPr>
        </p:nvSpPr>
        <p:spPr>
          <a:noFill/>
        </p:spPr>
        <p:txBody>
          <a:bodyPr/>
          <a:lstStyle/>
          <a:p>
            <a:r>
              <a:rPr lang="ar-SA" smtClean="0"/>
              <a:t>E Johali</a:t>
            </a:r>
            <a:endParaRPr lang="en-US" smtClean="0"/>
          </a:p>
        </p:txBody>
      </p:sp>
      <p:sp>
        <p:nvSpPr>
          <p:cNvPr id="49166" name="عنصر نائب لرقم الشريحة 31"/>
          <p:cNvSpPr>
            <a:spLocks noGrp="1"/>
          </p:cNvSpPr>
          <p:nvPr>
            <p:ph type="sldNum" sz="quarter" idx="12"/>
          </p:nvPr>
        </p:nvSpPr>
        <p:spPr>
          <a:noFill/>
        </p:spPr>
        <p:txBody>
          <a:bodyPr/>
          <a:lstStyle/>
          <a:p>
            <a:fld id="{3D207BBC-3E6A-4F77-B0CF-208E83D383D8}" type="slidenum">
              <a:rPr lang="ar-SA" smtClean="0"/>
              <a:pPr/>
              <a:t>38</a:t>
            </a:fld>
            <a:endParaRPr lang="en-US" smtClean="0"/>
          </a:p>
        </p:txBody>
      </p:sp>
      <p:sp>
        <p:nvSpPr>
          <p:cNvPr id="49167" name="عنصر نائب للتذييل 32"/>
          <p:cNvSpPr>
            <a:spLocks noGrp="1"/>
          </p:cNvSpPr>
          <p:nvPr>
            <p:ph type="ftr" sz="quarter" idx="11"/>
          </p:nvPr>
        </p:nvSpPr>
        <p:spPr>
          <a:noFill/>
        </p:spPr>
        <p:txBody>
          <a:bodyPr/>
          <a:lstStyle/>
          <a:p>
            <a:r>
              <a:rPr lang="en-US" smtClean="0"/>
              <a:t>RADHSSO 2014</a:t>
            </a:r>
          </a:p>
        </p:txBody>
      </p:sp>
      <p:sp>
        <p:nvSpPr>
          <p:cNvPr id="49168" name="Text Box 13"/>
          <p:cNvSpPr txBox="1">
            <a:spLocks noChangeArrowheads="1"/>
          </p:cNvSpPr>
          <p:nvPr/>
        </p:nvSpPr>
        <p:spPr bwMode="auto">
          <a:xfrm>
            <a:off x="2843213" y="3429000"/>
            <a:ext cx="2160587" cy="276225"/>
          </a:xfrm>
          <a:prstGeom prst="rect">
            <a:avLst/>
          </a:prstGeom>
          <a:noFill/>
          <a:ln w="9525">
            <a:noFill/>
            <a:miter lim="800000"/>
            <a:headEnd/>
            <a:tailEnd/>
          </a:ln>
        </p:spPr>
        <p:txBody>
          <a:bodyPr>
            <a:spAutoFit/>
          </a:bodyPr>
          <a:lstStyle/>
          <a:p>
            <a:pPr>
              <a:spcBef>
                <a:spcPct val="50000"/>
              </a:spcBef>
            </a:pPr>
            <a:r>
              <a:rPr lang="ar-SA" sz="1200" b="1"/>
              <a:t>استشاري </a:t>
            </a:r>
            <a:r>
              <a:rPr lang="en-US" sz="1200" b="1"/>
              <a:t>Rad. Consultants </a:t>
            </a:r>
          </a:p>
        </p:txBody>
      </p:sp>
      <p:sp>
        <p:nvSpPr>
          <p:cNvPr id="49169" name="Text Box 13"/>
          <p:cNvSpPr txBox="1">
            <a:spLocks noChangeArrowheads="1"/>
          </p:cNvSpPr>
          <p:nvPr/>
        </p:nvSpPr>
        <p:spPr bwMode="auto">
          <a:xfrm>
            <a:off x="3203575" y="3933825"/>
            <a:ext cx="2160588" cy="276225"/>
          </a:xfrm>
          <a:prstGeom prst="rect">
            <a:avLst/>
          </a:prstGeom>
          <a:noFill/>
          <a:ln w="9525">
            <a:noFill/>
            <a:miter lim="800000"/>
            <a:headEnd/>
            <a:tailEnd/>
          </a:ln>
        </p:spPr>
        <p:txBody>
          <a:bodyPr>
            <a:spAutoFit/>
          </a:bodyPr>
          <a:lstStyle/>
          <a:p>
            <a:pPr algn="ctr">
              <a:spcBef>
                <a:spcPct val="50000"/>
              </a:spcBef>
            </a:pPr>
            <a:r>
              <a:rPr lang="en-US" sz="1200" b="1"/>
              <a:t>Radiographers</a:t>
            </a:r>
          </a:p>
        </p:txBody>
      </p:sp>
      <p:sp>
        <p:nvSpPr>
          <p:cNvPr id="49170" name="Text Box 13"/>
          <p:cNvSpPr txBox="1">
            <a:spLocks noChangeArrowheads="1"/>
          </p:cNvSpPr>
          <p:nvPr/>
        </p:nvSpPr>
        <p:spPr bwMode="auto">
          <a:xfrm>
            <a:off x="2484438" y="2133600"/>
            <a:ext cx="2159000" cy="276225"/>
          </a:xfrm>
          <a:prstGeom prst="rect">
            <a:avLst/>
          </a:prstGeom>
          <a:noFill/>
          <a:ln w="9525">
            <a:noFill/>
            <a:miter lim="800000"/>
            <a:headEnd/>
            <a:tailEnd/>
          </a:ln>
        </p:spPr>
        <p:txBody>
          <a:bodyPr>
            <a:spAutoFit/>
          </a:bodyPr>
          <a:lstStyle/>
          <a:p>
            <a:pPr algn="ctr">
              <a:spcBef>
                <a:spcPct val="50000"/>
              </a:spcBef>
            </a:pPr>
            <a:r>
              <a:rPr lang="en-US" sz="1200" b="1"/>
              <a:t>Radiographers</a:t>
            </a:r>
          </a:p>
        </p:txBody>
      </p:sp>
      <p:sp>
        <p:nvSpPr>
          <p:cNvPr id="49171" name="مستطيل 37"/>
          <p:cNvSpPr>
            <a:spLocks noChangeArrowheads="1"/>
          </p:cNvSpPr>
          <p:nvPr/>
        </p:nvSpPr>
        <p:spPr bwMode="auto">
          <a:xfrm>
            <a:off x="250825" y="5262563"/>
            <a:ext cx="8748713" cy="830262"/>
          </a:xfrm>
          <a:prstGeom prst="rect">
            <a:avLst/>
          </a:prstGeom>
          <a:noFill/>
          <a:ln w="9525">
            <a:noFill/>
            <a:miter lim="800000"/>
            <a:headEnd/>
            <a:tailEnd/>
          </a:ln>
        </p:spPr>
        <p:txBody>
          <a:bodyPr>
            <a:spAutoFit/>
          </a:bodyPr>
          <a:lstStyle/>
          <a:p>
            <a:pPr algn="just" rtl="0"/>
            <a:r>
              <a:rPr lang="en-US" sz="1600" b="1"/>
              <a:t>Redraw a Self Cycled RHSSO Structure\Concept Mapping, show place of Radiography Board; Director; Deputy\Assistant Administrator and all Radiography Human Resources including the Radiographers. </a:t>
            </a:r>
            <a:endParaRPr lang="ar-SA" sz="1600"/>
          </a:p>
        </p:txBody>
      </p:sp>
    </p:spTree>
  </p:cSld>
  <p:clrMapOvr>
    <a:masterClrMapping/>
  </p:clrMapOvr>
  <p:transition>
    <p:wheel spokes="8"/>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3"/>
          <p:cNvSpPr>
            <a:spLocks noChangeArrowheads="1"/>
          </p:cNvSpPr>
          <p:nvPr/>
        </p:nvSpPr>
        <p:spPr bwMode="auto">
          <a:xfrm>
            <a:off x="714375" y="357188"/>
            <a:ext cx="8143875" cy="6215062"/>
          </a:xfrm>
          <a:prstGeom prst="triangle">
            <a:avLst>
              <a:gd name="adj" fmla="val 49421"/>
            </a:avLst>
          </a:prstGeom>
          <a:solidFill>
            <a:schemeClr val="accent1"/>
          </a:solidFill>
          <a:ln w="38100">
            <a:solidFill>
              <a:schemeClr val="tx1"/>
            </a:solidFill>
            <a:miter lim="800000"/>
            <a:headEnd/>
            <a:tailEnd/>
          </a:ln>
        </p:spPr>
        <p:txBody>
          <a:bodyPr wrap="none" anchor="ctr"/>
          <a:lstStyle/>
          <a:p>
            <a:endParaRPr lang="ar-SA" sz="1600"/>
          </a:p>
        </p:txBody>
      </p:sp>
      <p:sp>
        <p:nvSpPr>
          <p:cNvPr id="50179" name="Text Box 4"/>
          <p:cNvSpPr txBox="1">
            <a:spLocks noChangeArrowheads="1"/>
          </p:cNvSpPr>
          <p:nvPr/>
        </p:nvSpPr>
        <p:spPr bwMode="auto">
          <a:xfrm>
            <a:off x="3357563" y="2000250"/>
            <a:ext cx="3000375" cy="338138"/>
          </a:xfrm>
          <a:prstGeom prst="rect">
            <a:avLst/>
          </a:prstGeom>
          <a:noFill/>
          <a:ln w="9525">
            <a:noFill/>
            <a:miter lim="800000"/>
            <a:headEnd/>
            <a:tailEnd/>
          </a:ln>
        </p:spPr>
        <p:txBody>
          <a:bodyPr>
            <a:spAutoFit/>
          </a:bodyPr>
          <a:lstStyle/>
          <a:p>
            <a:pPr algn="ctr">
              <a:spcBef>
                <a:spcPct val="50000"/>
              </a:spcBef>
            </a:pPr>
            <a:r>
              <a:rPr lang="en-US" sz="1600" b="1"/>
              <a:t>Admin. Services</a:t>
            </a:r>
          </a:p>
        </p:txBody>
      </p:sp>
      <p:sp>
        <p:nvSpPr>
          <p:cNvPr id="50180" name="Text Box 5"/>
          <p:cNvSpPr txBox="1">
            <a:spLocks noChangeArrowheads="1"/>
          </p:cNvSpPr>
          <p:nvPr/>
        </p:nvSpPr>
        <p:spPr bwMode="auto">
          <a:xfrm>
            <a:off x="3071813" y="2971800"/>
            <a:ext cx="3714750" cy="338138"/>
          </a:xfrm>
          <a:prstGeom prst="rect">
            <a:avLst/>
          </a:prstGeom>
          <a:noFill/>
          <a:ln w="9525">
            <a:noFill/>
            <a:miter lim="800000"/>
            <a:headEnd/>
            <a:tailEnd/>
          </a:ln>
        </p:spPr>
        <p:txBody>
          <a:bodyPr>
            <a:spAutoFit/>
          </a:bodyPr>
          <a:lstStyle/>
          <a:p>
            <a:pPr algn="ctr">
              <a:spcBef>
                <a:spcPct val="50000"/>
              </a:spcBef>
            </a:pPr>
            <a:r>
              <a:rPr lang="en-US" sz="1600" b="1"/>
              <a:t>Information Services</a:t>
            </a:r>
          </a:p>
        </p:txBody>
      </p:sp>
      <p:sp>
        <p:nvSpPr>
          <p:cNvPr id="50181" name="Text Box 6"/>
          <p:cNvSpPr txBox="1">
            <a:spLocks noChangeArrowheads="1"/>
          </p:cNvSpPr>
          <p:nvPr/>
        </p:nvSpPr>
        <p:spPr bwMode="auto">
          <a:xfrm>
            <a:off x="2662238" y="3886200"/>
            <a:ext cx="4267200" cy="338138"/>
          </a:xfrm>
          <a:prstGeom prst="rect">
            <a:avLst/>
          </a:prstGeom>
          <a:noFill/>
          <a:ln w="9525">
            <a:noFill/>
            <a:miter lim="800000"/>
            <a:headEnd/>
            <a:tailEnd/>
          </a:ln>
        </p:spPr>
        <p:txBody>
          <a:bodyPr>
            <a:spAutoFit/>
          </a:bodyPr>
          <a:lstStyle/>
          <a:p>
            <a:pPr algn="ctr">
              <a:spcBef>
                <a:spcPct val="50000"/>
              </a:spcBef>
            </a:pPr>
            <a:r>
              <a:rPr lang="en-US" sz="1600" b="1"/>
              <a:t>Therapeutic Services</a:t>
            </a:r>
          </a:p>
        </p:txBody>
      </p:sp>
      <p:sp>
        <p:nvSpPr>
          <p:cNvPr id="50182" name="Text Box 7"/>
          <p:cNvSpPr txBox="1">
            <a:spLocks noChangeArrowheads="1"/>
          </p:cNvSpPr>
          <p:nvPr/>
        </p:nvSpPr>
        <p:spPr bwMode="auto">
          <a:xfrm>
            <a:off x="2286000" y="4786313"/>
            <a:ext cx="4881563" cy="369887"/>
          </a:xfrm>
          <a:prstGeom prst="rect">
            <a:avLst/>
          </a:prstGeom>
          <a:noFill/>
          <a:ln w="9525">
            <a:noFill/>
            <a:miter lim="800000"/>
            <a:headEnd/>
            <a:tailEnd/>
          </a:ln>
        </p:spPr>
        <p:txBody>
          <a:bodyPr>
            <a:spAutoFit/>
          </a:bodyPr>
          <a:lstStyle/>
          <a:p>
            <a:pPr algn="ctr">
              <a:spcBef>
                <a:spcPct val="50000"/>
              </a:spcBef>
            </a:pPr>
            <a:r>
              <a:rPr lang="en-US" b="1"/>
              <a:t>Diagnostic Services</a:t>
            </a:r>
          </a:p>
        </p:txBody>
      </p:sp>
      <p:sp>
        <p:nvSpPr>
          <p:cNvPr id="50183" name="Text Box 8"/>
          <p:cNvSpPr txBox="1">
            <a:spLocks noChangeArrowheads="1"/>
          </p:cNvSpPr>
          <p:nvPr/>
        </p:nvSpPr>
        <p:spPr bwMode="auto">
          <a:xfrm>
            <a:off x="1643063" y="5715000"/>
            <a:ext cx="6062662" cy="338138"/>
          </a:xfrm>
          <a:prstGeom prst="rect">
            <a:avLst/>
          </a:prstGeom>
          <a:noFill/>
          <a:ln w="9525">
            <a:noFill/>
            <a:miter lim="800000"/>
            <a:headEnd/>
            <a:tailEnd/>
          </a:ln>
        </p:spPr>
        <p:txBody>
          <a:bodyPr>
            <a:spAutoFit/>
          </a:bodyPr>
          <a:lstStyle/>
          <a:p>
            <a:pPr algn="ctr">
              <a:spcBef>
                <a:spcPct val="50000"/>
              </a:spcBef>
            </a:pPr>
            <a:r>
              <a:rPr lang="en-US" sz="1600" b="1"/>
              <a:t>Support Services</a:t>
            </a:r>
          </a:p>
        </p:txBody>
      </p:sp>
      <p:sp>
        <p:nvSpPr>
          <p:cNvPr id="50184" name="Text Box 9"/>
          <p:cNvSpPr txBox="1">
            <a:spLocks noChangeArrowheads="1"/>
          </p:cNvSpPr>
          <p:nvPr/>
        </p:nvSpPr>
        <p:spPr bwMode="auto">
          <a:xfrm>
            <a:off x="4143375" y="928688"/>
            <a:ext cx="1214438" cy="338137"/>
          </a:xfrm>
          <a:prstGeom prst="rect">
            <a:avLst/>
          </a:prstGeom>
          <a:noFill/>
          <a:ln w="9525">
            <a:noFill/>
            <a:miter lim="800000"/>
            <a:headEnd/>
            <a:tailEnd/>
          </a:ln>
        </p:spPr>
        <p:txBody>
          <a:bodyPr>
            <a:spAutoFit/>
          </a:bodyPr>
          <a:lstStyle/>
          <a:p>
            <a:pPr algn="ctr">
              <a:spcBef>
                <a:spcPct val="50000"/>
              </a:spcBef>
            </a:pPr>
            <a:r>
              <a:rPr lang="en-US" sz="1600" b="1"/>
              <a:t>Board</a:t>
            </a:r>
          </a:p>
        </p:txBody>
      </p:sp>
      <p:sp>
        <p:nvSpPr>
          <p:cNvPr id="50185" name="Line 10"/>
          <p:cNvSpPr>
            <a:spLocks noChangeShapeType="1"/>
          </p:cNvSpPr>
          <p:nvPr/>
        </p:nvSpPr>
        <p:spPr bwMode="auto">
          <a:xfrm flipV="1">
            <a:off x="4000500" y="1500188"/>
            <a:ext cx="1500188" cy="46037"/>
          </a:xfrm>
          <a:prstGeom prst="line">
            <a:avLst/>
          </a:prstGeom>
          <a:noFill/>
          <a:ln w="38100">
            <a:solidFill>
              <a:schemeClr val="tx1"/>
            </a:solidFill>
            <a:round/>
            <a:headEnd/>
            <a:tailEnd/>
          </a:ln>
        </p:spPr>
        <p:txBody>
          <a:bodyPr wrap="none" anchor="ctr"/>
          <a:lstStyle/>
          <a:p>
            <a:endParaRPr lang="ar-SA"/>
          </a:p>
        </p:txBody>
      </p:sp>
      <p:sp>
        <p:nvSpPr>
          <p:cNvPr id="50186" name="Line 11"/>
          <p:cNvSpPr>
            <a:spLocks noChangeShapeType="1"/>
          </p:cNvSpPr>
          <p:nvPr/>
        </p:nvSpPr>
        <p:spPr bwMode="auto">
          <a:xfrm flipV="1">
            <a:off x="3214688" y="2620963"/>
            <a:ext cx="3000375" cy="46037"/>
          </a:xfrm>
          <a:prstGeom prst="line">
            <a:avLst/>
          </a:prstGeom>
          <a:noFill/>
          <a:ln w="38100">
            <a:solidFill>
              <a:schemeClr val="tx1"/>
            </a:solidFill>
            <a:round/>
            <a:headEnd/>
            <a:tailEnd/>
          </a:ln>
        </p:spPr>
        <p:txBody>
          <a:bodyPr wrap="none" anchor="ctr"/>
          <a:lstStyle/>
          <a:p>
            <a:endParaRPr lang="ar-SA"/>
          </a:p>
        </p:txBody>
      </p:sp>
      <p:sp>
        <p:nvSpPr>
          <p:cNvPr id="50187" name="Line 12"/>
          <p:cNvSpPr>
            <a:spLocks noChangeShapeType="1"/>
          </p:cNvSpPr>
          <p:nvPr/>
        </p:nvSpPr>
        <p:spPr bwMode="auto">
          <a:xfrm flipV="1">
            <a:off x="2571750" y="3643313"/>
            <a:ext cx="4286250" cy="71437"/>
          </a:xfrm>
          <a:prstGeom prst="line">
            <a:avLst/>
          </a:prstGeom>
          <a:noFill/>
          <a:ln w="38100">
            <a:solidFill>
              <a:schemeClr val="tx1"/>
            </a:solidFill>
            <a:round/>
            <a:headEnd/>
            <a:tailEnd/>
          </a:ln>
        </p:spPr>
        <p:txBody>
          <a:bodyPr wrap="none" anchor="ctr"/>
          <a:lstStyle/>
          <a:p>
            <a:endParaRPr lang="ar-SA"/>
          </a:p>
        </p:txBody>
      </p:sp>
      <p:sp>
        <p:nvSpPr>
          <p:cNvPr id="50188" name="Line 13"/>
          <p:cNvSpPr>
            <a:spLocks noChangeShapeType="1"/>
          </p:cNvSpPr>
          <p:nvPr/>
        </p:nvSpPr>
        <p:spPr bwMode="auto">
          <a:xfrm>
            <a:off x="2028825" y="4572000"/>
            <a:ext cx="5543550" cy="71438"/>
          </a:xfrm>
          <a:prstGeom prst="line">
            <a:avLst/>
          </a:prstGeom>
          <a:noFill/>
          <a:ln w="38100">
            <a:solidFill>
              <a:schemeClr val="tx1"/>
            </a:solidFill>
            <a:round/>
            <a:headEnd/>
            <a:tailEnd/>
          </a:ln>
        </p:spPr>
        <p:txBody>
          <a:bodyPr wrap="none" anchor="ctr"/>
          <a:lstStyle/>
          <a:p>
            <a:endParaRPr lang="ar-SA"/>
          </a:p>
        </p:txBody>
      </p:sp>
      <p:sp>
        <p:nvSpPr>
          <p:cNvPr id="50189" name="Line 14"/>
          <p:cNvSpPr>
            <a:spLocks noChangeShapeType="1"/>
          </p:cNvSpPr>
          <p:nvPr/>
        </p:nvSpPr>
        <p:spPr bwMode="auto">
          <a:xfrm>
            <a:off x="1357313" y="5572125"/>
            <a:ext cx="6786562" cy="71438"/>
          </a:xfrm>
          <a:prstGeom prst="line">
            <a:avLst/>
          </a:prstGeom>
          <a:noFill/>
          <a:ln w="38100">
            <a:solidFill>
              <a:schemeClr val="tx1"/>
            </a:solidFill>
            <a:round/>
            <a:headEnd/>
            <a:tailEnd/>
          </a:ln>
        </p:spPr>
        <p:txBody>
          <a:bodyPr wrap="none" anchor="ctr"/>
          <a:lstStyle/>
          <a:p>
            <a:endParaRPr lang="ar-SA"/>
          </a:p>
        </p:txBody>
      </p:sp>
      <p:sp>
        <p:nvSpPr>
          <p:cNvPr id="14" name="Rectangle 2"/>
          <p:cNvSpPr>
            <a:spLocks noGrp="1" noChangeArrowheads="1"/>
          </p:cNvSpPr>
          <p:nvPr>
            <p:ph type="title"/>
          </p:nvPr>
        </p:nvSpPr>
        <p:spPr>
          <a:xfrm>
            <a:off x="214313" y="0"/>
            <a:ext cx="8786812" cy="390525"/>
          </a:xfrm>
        </p:spPr>
        <p:txBody>
          <a:bodyPr/>
          <a:lstStyle/>
          <a:p>
            <a:pPr eaLnBrk="1" hangingPunct="1">
              <a:defRPr/>
            </a:pPr>
            <a:r>
              <a:rPr lang="en-US" sz="1600" dirty="0">
                <a:latin typeface="Arial Black" pitchFamily="34" charset="0"/>
                <a:cs typeface="+mj-cs"/>
              </a:rPr>
              <a:t>Pyramid demonstrates a symbolic organizational structure of a hospital. </a:t>
            </a:r>
          </a:p>
        </p:txBody>
      </p:sp>
      <p:sp>
        <p:nvSpPr>
          <p:cNvPr id="50191" name="عنصر نائب للتاريخ 14"/>
          <p:cNvSpPr>
            <a:spLocks noGrp="1"/>
          </p:cNvSpPr>
          <p:nvPr>
            <p:ph type="dt" sz="quarter" idx="10"/>
          </p:nvPr>
        </p:nvSpPr>
        <p:spPr>
          <a:noFill/>
        </p:spPr>
        <p:txBody>
          <a:bodyPr/>
          <a:lstStyle/>
          <a:p>
            <a:r>
              <a:rPr lang="ar-SA" smtClean="0"/>
              <a:t>E Johali</a:t>
            </a:r>
            <a:endParaRPr lang="en-US" smtClean="0"/>
          </a:p>
        </p:txBody>
      </p:sp>
      <p:sp>
        <p:nvSpPr>
          <p:cNvPr id="50192" name="عنصر نائب لرقم الشريحة 15"/>
          <p:cNvSpPr>
            <a:spLocks noGrp="1"/>
          </p:cNvSpPr>
          <p:nvPr>
            <p:ph type="sldNum" sz="quarter" idx="12"/>
          </p:nvPr>
        </p:nvSpPr>
        <p:spPr>
          <a:noFill/>
        </p:spPr>
        <p:txBody>
          <a:bodyPr/>
          <a:lstStyle/>
          <a:p>
            <a:fld id="{C7C6561E-111A-4EE3-8152-F2A7E8855A61}" type="slidenum">
              <a:rPr lang="ar-SA" smtClean="0"/>
              <a:pPr/>
              <a:t>39</a:t>
            </a:fld>
            <a:endParaRPr lang="en-US" smtClean="0"/>
          </a:p>
        </p:txBody>
      </p:sp>
      <p:sp>
        <p:nvSpPr>
          <p:cNvPr id="50193" name="عنصر نائب للتذييل 16"/>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85838" y="141288"/>
            <a:ext cx="6323012" cy="407987"/>
          </a:xfrm>
        </p:spPr>
        <p:txBody>
          <a:bodyPr/>
          <a:lstStyle/>
          <a:p>
            <a:pPr eaLnBrk="1" hangingPunct="1">
              <a:defRPr/>
            </a:pPr>
            <a:r>
              <a:rPr lang="en-US" sz="2400" smtClean="0"/>
              <a:t>Course Description &amp; Objective </a:t>
            </a:r>
            <a:endParaRPr lang="ar-SA" sz="2400" smtClean="0"/>
          </a:p>
        </p:txBody>
      </p:sp>
      <p:sp>
        <p:nvSpPr>
          <p:cNvPr id="3" name="عنصر نائب للمحتوى 2"/>
          <p:cNvSpPr>
            <a:spLocks noGrp="1"/>
          </p:cNvSpPr>
          <p:nvPr>
            <p:ph idx="1"/>
          </p:nvPr>
        </p:nvSpPr>
        <p:spPr>
          <a:xfrm>
            <a:off x="500063" y="1581150"/>
            <a:ext cx="8058150" cy="2135188"/>
          </a:xfrm>
        </p:spPr>
        <p:style>
          <a:lnRef idx="1">
            <a:schemeClr val="accent2"/>
          </a:lnRef>
          <a:fillRef idx="3">
            <a:schemeClr val="accent2"/>
          </a:fillRef>
          <a:effectRef idx="2">
            <a:schemeClr val="accent2"/>
          </a:effectRef>
          <a:fontRef idx="minor">
            <a:schemeClr val="lt1"/>
          </a:fontRef>
        </p:style>
        <p:txBody>
          <a:bodyPr/>
          <a:lstStyle/>
          <a:p>
            <a:pPr algn="just" rtl="0" eaLnBrk="1" hangingPunct="1">
              <a:defRPr/>
            </a:pPr>
            <a:r>
              <a:rPr lang="en-US" sz="1800" b="1" dirty="0" smtClean="0"/>
              <a:t>Title: Health Sciences and Service Organization (For Radiology).</a:t>
            </a:r>
          </a:p>
          <a:p>
            <a:pPr algn="just" rtl="0" eaLnBrk="1" hangingPunct="1">
              <a:defRPr/>
            </a:pPr>
            <a:endParaRPr lang="en-US" sz="1800" b="1" dirty="0" smtClean="0"/>
          </a:p>
          <a:p>
            <a:pPr algn="ctr" rtl="0" eaLnBrk="1" hangingPunct="1">
              <a:defRPr/>
            </a:pPr>
            <a:r>
              <a:rPr lang="en-US" sz="1800" b="1" dirty="0" smtClean="0"/>
              <a:t>See  Teaching and Learning Plan </a:t>
            </a:r>
          </a:p>
          <a:p>
            <a:pPr algn="just" rtl="0" eaLnBrk="1" hangingPunct="1">
              <a:defRPr/>
            </a:pPr>
            <a:endParaRPr lang="en-US" sz="1600" b="1" dirty="0"/>
          </a:p>
        </p:txBody>
      </p:sp>
      <p:sp>
        <p:nvSpPr>
          <p:cNvPr id="16388" name="عنصر نائب للتذييل 3"/>
          <p:cNvSpPr>
            <a:spLocks noGrp="1"/>
          </p:cNvSpPr>
          <p:nvPr>
            <p:ph type="ftr" sz="quarter" idx="11"/>
          </p:nvPr>
        </p:nvSpPr>
        <p:spPr>
          <a:noFill/>
        </p:spPr>
        <p:txBody>
          <a:bodyPr/>
          <a:lstStyle/>
          <a:p>
            <a:r>
              <a:rPr lang="en-US" smtClean="0"/>
              <a:t>RADHSSO 2014</a:t>
            </a:r>
          </a:p>
        </p:txBody>
      </p:sp>
      <p:sp>
        <p:nvSpPr>
          <p:cNvPr id="16389" name="عنصر نائب لرقم الشريحة 4"/>
          <p:cNvSpPr>
            <a:spLocks noGrp="1"/>
          </p:cNvSpPr>
          <p:nvPr>
            <p:ph type="sldNum" sz="quarter" idx="12"/>
          </p:nvPr>
        </p:nvSpPr>
        <p:spPr>
          <a:noFill/>
        </p:spPr>
        <p:txBody>
          <a:bodyPr/>
          <a:lstStyle/>
          <a:p>
            <a:fld id="{BA4F9804-6ADE-4CF8-B57A-01E0F8DC740F}" type="slidenum">
              <a:rPr lang="ar-SA" smtClean="0"/>
              <a:pPr/>
              <a:t>4</a:t>
            </a:fld>
            <a:endParaRPr lang="en-US" smtClean="0"/>
          </a:p>
        </p:txBody>
      </p:sp>
      <p:sp>
        <p:nvSpPr>
          <p:cNvPr id="16390"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عنصر نائب لرقم الشريحة 2"/>
          <p:cNvSpPr>
            <a:spLocks noGrp="1"/>
          </p:cNvSpPr>
          <p:nvPr>
            <p:ph type="sldNum" sz="quarter" idx="12"/>
          </p:nvPr>
        </p:nvSpPr>
        <p:spPr>
          <a:noFill/>
        </p:spPr>
        <p:txBody>
          <a:bodyPr/>
          <a:lstStyle/>
          <a:p>
            <a:fld id="{7A62B2B1-82EC-4ECA-B1B4-43862CAB13CC}" type="slidenum">
              <a:rPr lang="ar-SA" smtClean="0"/>
              <a:pPr/>
              <a:t>40</a:t>
            </a:fld>
            <a:endParaRPr lang="en-US" smtClean="0"/>
          </a:p>
        </p:txBody>
      </p:sp>
      <p:pic>
        <p:nvPicPr>
          <p:cNvPr id="51203" name="Picture 2" descr="Organization Chart"/>
          <p:cNvPicPr>
            <a:picLocks noChangeAspect="1" noChangeArrowheads="1"/>
          </p:cNvPicPr>
          <p:nvPr/>
        </p:nvPicPr>
        <p:blipFill>
          <a:blip r:embed="rId2"/>
          <a:srcRect/>
          <a:stretch>
            <a:fillRect/>
          </a:stretch>
        </p:blipFill>
        <p:spPr bwMode="auto">
          <a:xfrm>
            <a:off x="468313" y="333375"/>
            <a:ext cx="8135937" cy="5616575"/>
          </a:xfrm>
          <a:prstGeom prst="rect">
            <a:avLst/>
          </a:prstGeom>
          <a:noFill/>
          <a:ln w="9525">
            <a:noFill/>
            <a:miter lim="800000"/>
            <a:headEnd/>
            <a:tailEnd/>
          </a:ln>
        </p:spPr>
      </p:pic>
      <p:sp>
        <p:nvSpPr>
          <p:cNvPr id="5" name="مستطيل 4"/>
          <p:cNvSpPr/>
          <p:nvPr/>
        </p:nvSpPr>
        <p:spPr>
          <a:xfrm>
            <a:off x="684213" y="6308725"/>
            <a:ext cx="8243887" cy="2159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sz="800" b="1" dirty="0">
                <a:solidFill>
                  <a:srgbClr val="002060"/>
                </a:solidFill>
                <a:hlinkClick r:id="rId3"/>
              </a:rPr>
              <a:t>http://images.uk.ask.com/fr?q=Medical+Services+Organization+Chart&amp;desturi=http%3A%2F.uk.ask.com%2Ffr%3Fq%3DMedicaDdis%2526pstart%253D0&amp;qt</a:t>
            </a:r>
            <a:r>
              <a:rPr lang="en-US" sz="800" b="1" dirty="0">
                <a:solidFill>
                  <a:srgbClr val="002060"/>
                </a:solidFill>
              </a:rPr>
              <a:t>= </a:t>
            </a:r>
            <a:endParaRPr lang="ar-SA" sz="800" b="1" dirty="0">
              <a:solidFill>
                <a:srgbClr val="002060"/>
              </a:solidFill>
            </a:endParaRPr>
          </a:p>
        </p:txBody>
      </p:sp>
      <p:sp>
        <p:nvSpPr>
          <p:cNvPr id="51205"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51206" name="عنصر نائب للتذييل 6"/>
          <p:cNvSpPr>
            <a:spLocks noGrp="1"/>
          </p:cNvSpPr>
          <p:nvPr>
            <p:ph type="ftr" sz="quarter" idx="11"/>
          </p:nvPr>
        </p:nvSpPr>
        <p:spPr>
          <a:noFill/>
        </p:spPr>
        <p:txBody>
          <a:bodyPr/>
          <a:lstStyle/>
          <a:p>
            <a:r>
              <a:rPr lang="en-US" smtClean="0"/>
              <a:t>RADHSSO 2014</a:t>
            </a:r>
          </a:p>
        </p:txBody>
      </p:sp>
      <p:sp>
        <p:nvSpPr>
          <p:cNvPr id="8" name="مستطيل 7"/>
          <p:cNvSpPr/>
          <p:nvPr/>
        </p:nvSpPr>
        <p:spPr>
          <a:xfrm>
            <a:off x="2411413" y="6032500"/>
            <a:ext cx="4752975" cy="276225"/>
          </a:xfrm>
          <a:prstGeom prst="rect">
            <a:avLst/>
          </a:prstGeom>
          <a:solidFill>
            <a:srgbClr val="7030A0"/>
          </a:solidFill>
        </p:spPr>
        <p:txBody>
          <a:bodyPr>
            <a:spAutoFit/>
          </a:bodyPr>
          <a:lstStyle/>
          <a:p>
            <a:pPr algn="ctr">
              <a:defRPr/>
            </a:pPr>
            <a:r>
              <a:rPr lang="en-US" sz="1200" b="1" dirty="0">
                <a:solidFill>
                  <a:schemeClr val="accent4">
                    <a:lumMod val="25000"/>
                  </a:schemeClr>
                </a:solidFill>
                <a:hlinkClick r:id="rId3"/>
              </a:rPr>
              <a:t>What Type  This…. Which  Organized ?</a:t>
            </a:r>
          </a:p>
        </p:txBody>
      </p:sp>
    </p:spTree>
  </p:cSld>
  <p:clrMapOvr>
    <a:masterClrMapping/>
  </p:clrMapOvr>
  <p:transition>
    <p:wheel spokes="8"/>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عنصر نائب للتذييل 1"/>
          <p:cNvSpPr>
            <a:spLocks noGrp="1"/>
          </p:cNvSpPr>
          <p:nvPr>
            <p:ph type="ftr" sz="quarter" idx="11"/>
          </p:nvPr>
        </p:nvSpPr>
        <p:spPr>
          <a:noFill/>
        </p:spPr>
        <p:txBody>
          <a:bodyPr/>
          <a:lstStyle/>
          <a:p>
            <a:r>
              <a:rPr lang="en-US" smtClean="0"/>
              <a:t>RADHSSO 2014</a:t>
            </a:r>
          </a:p>
        </p:txBody>
      </p:sp>
      <p:sp>
        <p:nvSpPr>
          <p:cNvPr id="52227" name="عنصر نائب لرقم الشريحة 2"/>
          <p:cNvSpPr>
            <a:spLocks noGrp="1"/>
          </p:cNvSpPr>
          <p:nvPr>
            <p:ph type="sldNum" sz="quarter" idx="12"/>
          </p:nvPr>
        </p:nvSpPr>
        <p:spPr>
          <a:noFill/>
        </p:spPr>
        <p:txBody>
          <a:bodyPr/>
          <a:lstStyle/>
          <a:p>
            <a:fld id="{E1CC08F0-F6E6-4F39-93FB-F3AC4574C0A6}" type="slidenum">
              <a:rPr lang="ar-SA" smtClean="0"/>
              <a:pPr/>
              <a:t>41</a:t>
            </a:fld>
            <a:endParaRPr lang="en-US" smtClean="0"/>
          </a:p>
        </p:txBody>
      </p:sp>
      <p:pic>
        <p:nvPicPr>
          <p:cNvPr id="52228" name="Picture 7" descr="107-0778_IMG.JPG                                               000133EEHenrietta HD                   B7C76B29:"/>
          <p:cNvPicPr>
            <a:picLocks noChangeAspect="1" noChangeArrowheads="1"/>
          </p:cNvPicPr>
          <p:nvPr/>
        </p:nvPicPr>
        <p:blipFill>
          <a:blip r:embed="rId3" cstate="print"/>
          <a:srcRect l="4832" t="15462" r="1964" b="21666"/>
          <a:stretch>
            <a:fillRect/>
          </a:stretch>
        </p:blipFill>
        <p:spPr bwMode="auto">
          <a:xfrm>
            <a:off x="250825" y="333375"/>
            <a:ext cx="1944688" cy="1943100"/>
          </a:xfrm>
          <a:prstGeom prst="rect">
            <a:avLst/>
          </a:prstGeom>
          <a:noFill/>
          <a:ln w="28575">
            <a:solidFill>
              <a:srgbClr val="FFFF00"/>
            </a:solidFill>
            <a:miter lim="800000"/>
            <a:headEnd/>
            <a:tailEnd/>
          </a:ln>
        </p:spPr>
      </p:pic>
      <p:sp>
        <p:nvSpPr>
          <p:cNvPr id="6" name="Rectangle 2"/>
          <p:cNvSpPr txBox="1">
            <a:spLocks noChangeArrowheads="1"/>
          </p:cNvSpPr>
          <p:nvPr/>
        </p:nvSpPr>
        <p:spPr>
          <a:xfrm rot="5400000">
            <a:off x="1129507" y="1281906"/>
            <a:ext cx="2852738" cy="288925"/>
          </a:xfrm>
          <a:prstGeom prst="rect">
            <a:avLst/>
          </a:prstGeom>
        </p:spPr>
        <p:txBody>
          <a:bodyPr/>
          <a:lstStyle/>
          <a:p>
            <a:pPr algn="ctr" rtl="0" eaLnBrk="0" hangingPunct="0">
              <a:defRPr/>
            </a:pPr>
            <a:r>
              <a:rPr lang="en-US" sz="1000" b="1" kern="0" dirty="0">
                <a:solidFill>
                  <a:schemeClr val="tx2"/>
                </a:solidFill>
                <a:effectLst>
                  <a:outerShdw blurRad="38100" dist="38100" dir="2700000" algn="tl">
                    <a:srgbClr val="000000"/>
                  </a:outerShdw>
                </a:effectLst>
                <a:latin typeface="Arial Black" pitchFamily="34" charset="0"/>
                <a:ea typeface="+mj-ea"/>
                <a:cs typeface="+mj-cs"/>
              </a:rPr>
              <a:t>Egyptian Students Joke Draw Their Symbolic OS </a:t>
            </a:r>
          </a:p>
        </p:txBody>
      </p:sp>
      <p:pic>
        <p:nvPicPr>
          <p:cNvPr id="52230" name="Picture 2" descr="http://image.slidesharecdn.com/2012iasummitexperiencemapping-120325111811-phpapp01/95/slide-2-728.jpg?1333532267"/>
          <p:cNvPicPr>
            <a:picLocks noChangeAspect="1" noChangeArrowheads="1"/>
          </p:cNvPicPr>
          <p:nvPr/>
        </p:nvPicPr>
        <p:blipFill>
          <a:blip r:embed="rId4"/>
          <a:srcRect t="18867" b="15211"/>
          <a:stretch>
            <a:fillRect/>
          </a:stretch>
        </p:blipFill>
        <p:spPr bwMode="auto">
          <a:xfrm>
            <a:off x="4859338" y="981075"/>
            <a:ext cx="2592387" cy="1871663"/>
          </a:xfrm>
          <a:prstGeom prst="rect">
            <a:avLst/>
          </a:prstGeom>
          <a:noFill/>
          <a:ln w="9525">
            <a:noFill/>
            <a:miter lim="800000"/>
            <a:headEnd/>
            <a:tailEnd/>
          </a:ln>
        </p:spPr>
      </p:pic>
      <p:pic>
        <p:nvPicPr>
          <p:cNvPr id="52231" name="Picture 2" descr="http://image.slidesharecdn.com/2012iasummitexperiencemapping-120325111811-phpapp01/95/slide-64-728.jpg?1333532267"/>
          <p:cNvPicPr>
            <a:picLocks noChangeAspect="1" noChangeArrowheads="1"/>
          </p:cNvPicPr>
          <p:nvPr/>
        </p:nvPicPr>
        <p:blipFill>
          <a:blip r:embed="rId5"/>
          <a:srcRect t="9091"/>
          <a:stretch>
            <a:fillRect/>
          </a:stretch>
        </p:blipFill>
        <p:spPr bwMode="auto">
          <a:xfrm>
            <a:off x="827088" y="3357563"/>
            <a:ext cx="1728787" cy="2879725"/>
          </a:xfrm>
          <a:prstGeom prst="rect">
            <a:avLst/>
          </a:prstGeom>
          <a:noFill/>
          <a:ln w="9525">
            <a:noFill/>
            <a:miter lim="800000"/>
            <a:headEnd/>
            <a:tailEnd/>
          </a:ln>
        </p:spPr>
      </p:pic>
      <p:sp>
        <p:nvSpPr>
          <p:cNvPr id="9" name="Rectangle 2"/>
          <p:cNvSpPr txBox="1">
            <a:spLocks noChangeArrowheads="1"/>
          </p:cNvSpPr>
          <p:nvPr/>
        </p:nvSpPr>
        <p:spPr>
          <a:xfrm>
            <a:off x="3708400" y="188913"/>
            <a:ext cx="5256213" cy="576262"/>
          </a:xfrm>
          <a:prstGeom prst="rect">
            <a:avLst/>
          </a:prstGeom>
        </p:spPr>
        <p:style>
          <a:lnRef idx="2">
            <a:schemeClr val="accent6"/>
          </a:lnRef>
          <a:fillRef idx="1">
            <a:schemeClr val="lt1"/>
          </a:fillRef>
          <a:effectRef idx="0">
            <a:schemeClr val="accent6"/>
          </a:effectRef>
          <a:fontRef idx="minor">
            <a:schemeClr val="dk1"/>
          </a:fontRef>
        </p:style>
        <p:txBody>
          <a:bodyPr/>
          <a:lstStyle/>
          <a:p>
            <a:pPr algn="ctr" rtl="0" eaLnBrk="0" hangingPunct="0">
              <a:defRPr/>
            </a:pPr>
            <a:r>
              <a:rPr lang="en-US" b="1" kern="0" dirty="0">
                <a:solidFill>
                  <a:srgbClr val="0070C0"/>
                </a:solidFill>
                <a:effectLst>
                  <a:outerShdw blurRad="38100" dist="38100" dir="2700000" algn="tl">
                    <a:srgbClr val="000000"/>
                  </a:outerShdw>
                </a:effectLst>
                <a:latin typeface="Arial Black" pitchFamily="34" charset="0"/>
                <a:ea typeface="+mj-ea"/>
                <a:cs typeface="+mj-cs"/>
              </a:rPr>
              <a:t>Turning Experience Into Science By Experience Mapping </a:t>
            </a:r>
          </a:p>
        </p:txBody>
      </p:sp>
      <p:pic>
        <p:nvPicPr>
          <p:cNvPr id="52233" name="Picture 4" descr="http://image.slidesharecdn.com/2012iasummitexperiencemapping-120325111811-phpapp01/95/slide-73-728.jpg?1333532267"/>
          <p:cNvPicPr>
            <a:picLocks noChangeAspect="1" noChangeArrowheads="1"/>
          </p:cNvPicPr>
          <p:nvPr/>
        </p:nvPicPr>
        <p:blipFill>
          <a:blip r:embed="rId6"/>
          <a:srcRect t="19148"/>
          <a:stretch>
            <a:fillRect/>
          </a:stretch>
        </p:blipFill>
        <p:spPr bwMode="auto">
          <a:xfrm>
            <a:off x="3492500" y="3429000"/>
            <a:ext cx="1655763" cy="2736850"/>
          </a:xfrm>
          <a:prstGeom prst="rect">
            <a:avLst/>
          </a:prstGeom>
          <a:noFill/>
          <a:ln w="9525">
            <a:noFill/>
            <a:miter lim="800000"/>
            <a:headEnd/>
            <a:tailEnd/>
          </a:ln>
        </p:spPr>
      </p:pic>
      <p:sp>
        <p:nvSpPr>
          <p:cNvPr id="52234" name="مستطيل 10"/>
          <p:cNvSpPr>
            <a:spLocks noChangeArrowheads="1"/>
          </p:cNvSpPr>
          <p:nvPr/>
        </p:nvSpPr>
        <p:spPr bwMode="auto">
          <a:xfrm>
            <a:off x="323850" y="6165850"/>
            <a:ext cx="7777163" cy="307975"/>
          </a:xfrm>
          <a:prstGeom prst="rect">
            <a:avLst/>
          </a:prstGeom>
          <a:noFill/>
          <a:ln w="9525">
            <a:noFill/>
            <a:miter lim="800000"/>
            <a:headEnd/>
            <a:tailEnd/>
          </a:ln>
        </p:spPr>
        <p:txBody>
          <a:bodyPr>
            <a:spAutoFit/>
          </a:bodyPr>
          <a:lstStyle/>
          <a:p>
            <a:r>
              <a:rPr lang="ar-SA" sz="1400" b="1"/>
              <a:t> </a:t>
            </a:r>
            <a:r>
              <a:rPr lang="en-US" sz="1400" b="1"/>
              <a:t>http://www.slideshare.net/livebysatellite/ia-summit-2012-mapping-the-experience</a:t>
            </a:r>
            <a:endParaRPr lang="ar-SA" sz="1400" b="1"/>
          </a:p>
        </p:txBody>
      </p:sp>
      <p:pic>
        <p:nvPicPr>
          <p:cNvPr id="52235" name="Picture 2" descr="Orgchart examples"/>
          <p:cNvPicPr>
            <a:picLocks noChangeAspect="1" noChangeArrowheads="1"/>
          </p:cNvPicPr>
          <p:nvPr/>
        </p:nvPicPr>
        <p:blipFill>
          <a:blip r:embed="rId7"/>
          <a:srcRect r="11765"/>
          <a:stretch>
            <a:fillRect/>
          </a:stretch>
        </p:blipFill>
        <p:spPr bwMode="auto">
          <a:xfrm>
            <a:off x="6516688" y="3357563"/>
            <a:ext cx="2159000" cy="2735262"/>
          </a:xfrm>
          <a:prstGeom prst="rect">
            <a:avLst/>
          </a:prstGeom>
          <a:noFill/>
          <a:ln w="9525">
            <a:noFill/>
            <a:miter lim="800000"/>
            <a:headEnd/>
            <a:tailEnd/>
          </a:ln>
        </p:spPr>
      </p:pic>
      <p:sp>
        <p:nvSpPr>
          <p:cNvPr id="52236" name="مستطيل 12"/>
          <p:cNvSpPr>
            <a:spLocks noChangeArrowheads="1"/>
          </p:cNvSpPr>
          <p:nvPr/>
        </p:nvSpPr>
        <p:spPr bwMode="auto">
          <a:xfrm>
            <a:off x="3708400" y="2924175"/>
            <a:ext cx="1876425" cy="369888"/>
          </a:xfrm>
          <a:prstGeom prst="rect">
            <a:avLst/>
          </a:prstGeom>
          <a:noFill/>
          <a:ln w="9525">
            <a:noFill/>
            <a:miter lim="800000"/>
            <a:headEnd/>
            <a:tailEnd/>
          </a:ln>
        </p:spPr>
        <p:txBody>
          <a:bodyPr wrap="none">
            <a:spAutoFit/>
          </a:bodyPr>
          <a:lstStyle/>
          <a:p>
            <a:r>
              <a:rPr lang="en-US" b="1">
                <a:hlinkClick r:id="rId8"/>
              </a:rPr>
              <a:t>Try SmartDraw </a:t>
            </a:r>
            <a:endParaRPr lang="en-US" b="1"/>
          </a:p>
        </p:txBody>
      </p:sp>
      <p:sp>
        <p:nvSpPr>
          <p:cNvPr id="52237" name="عنصر نائب للتاريخ 13"/>
          <p:cNvSpPr>
            <a:spLocks noGrp="1"/>
          </p:cNvSpPr>
          <p:nvPr>
            <p:ph type="dt" sz="quarter" idx="10"/>
          </p:nvPr>
        </p:nvSpPr>
        <p:spPr>
          <a:noFill/>
        </p:spPr>
        <p:txBody>
          <a:bodyPr/>
          <a:lstStyle/>
          <a:p>
            <a:r>
              <a:rPr lang="ar-SA" smtClean="0"/>
              <a:t>E Johali</a:t>
            </a:r>
            <a:endParaRPr lang="en-US" smtClean="0"/>
          </a:p>
        </p:txBody>
      </p:sp>
      <p:sp>
        <p:nvSpPr>
          <p:cNvPr id="52238" name="AutoShape 2" descr="Online Organizational chart software"/>
          <p:cNvSpPr>
            <a:spLocks noChangeAspect="1" noChangeArrowheads="1"/>
          </p:cNvSpPr>
          <p:nvPr/>
        </p:nvSpPr>
        <p:spPr bwMode="auto">
          <a:xfrm>
            <a:off x="8923338" y="-144463"/>
            <a:ext cx="304800" cy="304801"/>
          </a:xfrm>
          <a:prstGeom prst="rect">
            <a:avLst/>
          </a:prstGeom>
          <a:noFill/>
          <a:ln w="9525">
            <a:noFill/>
            <a:miter lim="800000"/>
            <a:headEnd/>
            <a:tailEnd/>
          </a:ln>
        </p:spPr>
        <p:txBody>
          <a:bodyPr/>
          <a:lstStyle/>
          <a:p>
            <a:endParaRPr lang="ar-SA"/>
          </a:p>
        </p:txBody>
      </p:sp>
      <p:sp>
        <p:nvSpPr>
          <p:cNvPr id="52239" name="AutoShape 4" descr="Online Organizational chart software"/>
          <p:cNvSpPr>
            <a:spLocks noChangeAspect="1" noChangeArrowheads="1"/>
          </p:cNvSpPr>
          <p:nvPr/>
        </p:nvSpPr>
        <p:spPr bwMode="auto">
          <a:xfrm>
            <a:off x="8923338" y="-144463"/>
            <a:ext cx="304800" cy="304801"/>
          </a:xfrm>
          <a:prstGeom prst="rect">
            <a:avLst/>
          </a:prstGeom>
          <a:noFill/>
          <a:ln w="9525">
            <a:noFill/>
            <a:miter lim="800000"/>
            <a:headEnd/>
            <a:tailEnd/>
          </a:ln>
        </p:spPr>
        <p:txBody>
          <a:bodyPr/>
          <a:lstStyle/>
          <a:p>
            <a:endParaRPr lang="ar-SA"/>
          </a:p>
        </p:txBody>
      </p:sp>
    </p:spTree>
  </p:cSld>
  <p:clrMapOvr>
    <a:masterClrMapping/>
  </p:clrMapOvr>
  <p:transition>
    <p:wheel spokes="8"/>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E Johali</a:t>
            </a:r>
            <a:endParaRPr lang="en-US" dirty="0"/>
          </a:p>
        </p:txBody>
      </p:sp>
      <p:sp>
        <p:nvSpPr>
          <p:cNvPr id="2055" name="عنصر نائب لرقم الشريحة 5"/>
          <p:cNvSpPr>
            <a:spLocks noGrp="1"/>
          </p:cNvSpPr>
          <p:nvPr>
            <p:ph type="sldNum" sz="quarter" idx="12"/>
          </p:nvPr>
        </p:nvSpPr>
        <p:spPr>
          <a:noFill/>
        </p:spPr>
        <p:txBody>
          <a:bodyPr/>
          <a:lstStyle/>
          <a:p>
            <a:fld id="{0DBFA610-4299-401E-857F-2A7601BF518D}" type="slidenum">
              <a:rPr lang="en-US" smtClean="0"/>
              <a:pPr/>
              <a:t>42</a:t>
            </a:fld>
            <a:endParaRPr lang="en-US" smtClean="0"/>
          </a:p>
        </p:txBody>
      </p:sp>
      <p:pic>
        <p:nvPicPr>
          <p:cNvPr id="2056" name="Picture 1" descr="C:\Users\user-26-4-12\Pictures\تدريس 2013\Concept Mapps\section2-7_pic1 logical model for change.jpg"/>
          <p:cNvPicPr>
            <a:picLocks noChangeAspect="1" noChangeArrowheads="1"/>
          </p:cNvPicPr>
          <p:nvPr/>
        </p:nvPicPr>
        <p:blipFill>
          <a:blip r:embed="rId3"/>
          <a:srcRect/>
          <a:stretch>
            <a:fillRect/>
          </a:stretch>
        </p:blipFill>
        <p:spPr bwMode="auto">
          <a:xfrm>
            <a:off x="6372225" y="1700213"/>
            <a:ext cx="2447925" cy="1728787"/>
          </a:xfrm>
          <a:prstGeom prst="rect">
            <a:avLst/>
          </a:prstGeom>
          <a:noFill/>
          <a:ln w="9525">
            <a:noFill/>
            <a:miter lim="800000"/>
            <a:headEnd/>
            <a:tailEnd/>
          </a:ln>
        </p:spPr>
      </p:pic>
      <p:sp>
        <p:nvSpPr>
          <p:cNvPr id="2057"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graphicFrame>
        <p:nvGraphicFramePr>
          <p:cNvPr id="2050" name="Object 1"/>
          <p:cNvGraphicFramePr>
            <a:graphicFrameLocks noChangeAspect="1"/>
          </p:cNvGraphicFramePr>
          <p:nvPr/>
        </p:nvGraphicFramePr>
        <p:xfrm>
          <a:off x="107950" y="188913"/>
          <a:ext cx="2867025" cy="2098675"/>
        </p:xfrm>
        <a:graphic>
          <a:graphicData uri="http://schemas.openxmlformats.org/presentationml/2006/ole">
            <p:oleObj spid="_x0000_s2050" name="شريحة" r:id="rId4" imgW="4570330" imgH="3427597" progId="PowerPoint.Slide.12">
              <p:embed/>
            </p:oleObj>
          </a:graphicData>
        </a:graphic>
      </p:graphicFrame>
      <p:sp>
        <p:nvSpPr>
          <p:cNvPr id="2058" name="مستطيل 7"/>
          <p:cNvSpPr>
            <a:spLocks noChangeArrowheads="1"/>
          </p:cNvSpPr>
          <p:nvPr/>
        </p:nvSpPr>
        <p:spPr bwMode="auto">
          <a:xfrm>
            <a:off x="3276600" y="404813"/>
            <a:ext cx="5688013" cy="1169987"/>
          </a:xfrm>
          <a:prstGeom prst="rect">
            <a:avLst/>
          </a:prstGeom>
          <a:noFill/>
          <a:ln w="9525">
            <a:noFill/>
            <a:miter lim="800000"/>
            <a:headEnd/>
            <a:tailEnd/>
          </a:ln>
        </p:spPr>
        <p:txBody>
          <a:bodyPr>
            <a:spAutoFit/>
          </a:bodyPr>
          <a:lstStyle/>
          <a:p>
            <a:pPr algn="l" rtl="0"/>
            <a:r>
              <a:rPr lang="en-US" sz="1400" b="1" i="1"/>
              <a:t>It is a an outcome of "Power of Thinking", it is turning 'book, lectures, pages into a ‘smart meaningful learning\ applied plan’ diagram</a:t>
            </a:r>
          </a:p>
          <a:p>
            <a:pPr algn="l" rtl="0"/>
            <a:r>
              <a:rPr lang="en-US" sz="1400" b="1" i="1"/>
              <a:t>Modern Approaches towards effective  planning and development </a:t>
            </a:r>
            <a:endParaRPr lang="ar-SA" sz="1400" i="1"/>
          </a:p>
        </p:txBody>
      </p:sp>
      <p:sp>
        <p:nvSpPr>
          <p:cNvPr id="2059"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graphicFrame>
        <p:nvGraphicFramePr>
          <p:cNvPr id="2051" name="Object 3"/>
          <p:cNvGraphicFramePr>
            <a:graphicFrameLocks noChangeAspect="1"/>
          </p:cNvGraphicFramePr>
          <p:nvPr/>
        </p:nvGraphicFramePr>
        <p:xfrm>
          <a:off x="323850" y="2997200"/>
          <a:ext cx="1584325" cy="1066800"/>
        </p:xfrm>
        <a:graphic>
          <a:graphicData uri="http://schemas.openxmlformats.org/presentationml/2006/ole">
            <p:oleObj spid="_x0000_s2051" name="شريحة" r:id="rId5" imgW="4570330" imgH="3427597" progId="PowerPoint.Slide.12">
              <p:embed/>
            </p:oleObj>
          </a:graphicData>
        </a:graphic>
      </p:graphicFrame>
      <p:sp>
        <p:nvSpPr>
          <p:cNvPr id="206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052" name="Object 5"/>
          <p:cNvGraphicFramePr>
            <a:graphicFrameLocks noChangeAspect="1"/>
          </p:cNvGraphicFramePr>
          <p:nvPr/>
        </p:nvGraphicFramePr>
        <p:xfrm>
          <a:off x="2555875" y="2708275"/>
          <a:ext cx="2981325" cy="1905000"/>
        </p:xfrm>
        <a:graphic>
          <a:graphicData uri="http://schemas.openxmlformats.org/presentationml/2006/ole">
            <p:oleObj spid="_x0000_s2052" name="عرض تقديمي" r:id="rId6" imgW="4570330" imgH="3427597" progId="PowerPoint.Show.12">
              <p:embed/>
            </p:oleObj>
          </a:graphicData>
        </a:graphic>
      </p:graphicFrame>
      <p:pic>
        <p:nvPicPr>
          <p:cNvPr id="2061" name="Picture 7" descr="C:\Users\user-26-4-12\Pictures\تدريس 2013\Concept Mapps\section2-7_pic2 logical model or theory of change.jpg"/>
          <p:cNvPicPr>
            <a:picLocks noChangeAspect="1" noChangeArrowheads="1"/>
          </p:cNvPicPr>
          <p:nvPr/>
        </p:nvPicPr>
        <p:blipFill>
          <a:blip r:embed="rId7"/>
          <a:srcRect/>
          <a:stretch>
            <a:fillRect/>
          </a:stretch>
        </p:blipFill>
        <p:spPr bwMode="auto">
          <a:xfrm>
            <a:off x="6084888" y="3789363"/>
            <a:ext cx="2663825" cy="2260600"/>
          </a:xfrm>
          <a:prstGeom prst="rect">
            <a:avLst/>
          </a:prstGeom>
          <a:noFill/>
          <a:ln w="9525">
            <a:noFill/>
            <a:miter lim="800000"/>
            <a:headEnd/>
            <a:tailEnd/>
          </a:ln>
        </p:spPr>
      </p:pic>
      <p:sp>
        <p:nvSpPr>
          <p:cNvPr id="14" name="سهم إلى اليسار والأعلى 13"/>
          <p:cNvSpPr/>
          <p:nvPr/>
        </p:nvSpPr>
        <p:spPr bwMode="auto">
          <a:xfrm rot="10800000">
            <a:off x="5219700" y="1858963"/>
            <a:ext cx="1152525" cy="849312"/>
          </a:xfrm>
          <a:prstGeom prst="leftUpArrow">
            <a:avLst/>
          </a:prstGeom>
          <a:solidFill>
            <a:schemeClr val="accent1"/>
          </a:solidFill>
          <a:ln w="9525" cap="flat" cmpd="sng" algn="ctr">
            <a:solidFill>
              <a:schemeClr val="tx1"/>
            </a:solidFill>
            <a:prstDash val="solid"/>
            <a:round/>
            <a:headEnd type="none" w="med" len="med"/>
            <a:tailEnd type="none" w="med" len="med"/>
          </a:ln>
          <a:effectLst/>
        </p:spPr>
        <p:txBody>
          <a:bodyPr rtlCol="1"/>
          <a:lstStyle/>
          <a:p>
            <a:pPr algn="l" rtl="0">
              <a:defRPr/>
            </a:pPr>
            <a:endParaRPr lang="ar-SA"/>
          </a:p>
        </p:txBody>
      </p:sp>
      <p:sp>
        <p:nvSpPr>
          <p:cNvPr id="2063" name="سهم إلى الأعلى والأسفل 15"/>
          <p:cNvSpPr>
            <a:spLocks noChangeArrowheads="1"/>
          </p:cNvSpPr>
          <p:nvPr/>
        </p:nvSpPr>
        <p:spPr bwMode="auto">
          <a:xfrm>
            <a:off x="7380288" y="3284538"/>
            <a:ext cx="341312" cy="504825"/>
          </a:xfrm>
          <a:prstGeom prst="upDownArrow">
            <a:avLst>
              <a:gd name="adj1" fmla="val 50000"/>
              <a:gd name="adj2" fmla="val 49973"/>
            </a:avLst>
          </a:prstGeom>
          <a:solidFill>
            <a:schemeClr val="accent1"/>
          </a:solidFill>
          <a:ln w="9525" algn="ctr">
            <a:solidFill>
              <a:schemeClr val="tx1"/>
            </a:solidFill>
            <a:round/>
            <a:headEnd/>
            <a:tailEnd/>
          </a:ln>
        </p:spPr>
        <p:txBody>
          <a:bodyPr/>
          <a:lstStyle/>
          <a:p>
            <a:pPr algn="l" rtl="0"/>
            <a:endParaRPr lang="ar-SA"/>
          </a:p>
        </p:txBody>
      </p:sp>
      <p:sp>
        <p:nvSpPr>
          <p:cNvPr id="17" name="سهم إلى اليسار والأعلى 16"/>
          <p:cNvSpPr/>
          <p:nvPr/>
        </p:nvSpPr>
        <p:spPr bwMode="auto">
          <a:xfrm rot="5400000">
            <a:off x="5112544" y="4617244"/>
            <a:ext cx="935038" cy="863600"/>
          </a:xfrm>
          <a:prstGeom prst="leftUpArrow">
            <a:avLst/>
          </a:prstGeom>
          <a:solidFill>
            <a:schemeClr val="accent1"/>
          </a:solidFill>
          <a:ln w="9525" cap="flat" cmpd="sng" algn="ctr">
            <a:solidFill>
              <a:schemeClr val="tx1"/>
            </a:solidFill>
            <a:prstDash val="solid"/>
            <a:round/>
            <a:headEnd type="none" w="med" len="med"/>
            <a:tailEnd type="none" w="med" len="med"/>
          </a:ln>
          <a:effectLst/>
        </p:spPr>
        <p:txBody>
          <a:bodyPr rtlCol="1"/>
          <a:lstStyle/>
          <a:p>
            <a:pPr algn="l" rtl="0">
              <a:defRPr/>
            </a:pPr>
            <a:endParaRPr lang="ar-SA"/>
          </a:p>
        </p:txBody>
      </p:sp>
      <p:graphicFrame>
        <p:nvGraphicFramePr>
          <p:cNvPr id="2053" name="Object 6"/>
          <p:cNvGraphicFramePr>
            <a:graphicFrameLocks noChangeAspect="1"/>
          </p:cNvGraphicFramePr>
          <p:nvPr/>
        </p:nvGraphicFramePr>
        <p:xfrm>
          <a:off x="755650" y="4868863"/>
          <a:ext cx="3311525" cy="1827212"/>
        </p:xfrm>
        <a:graphic>
          <a:graphicData uri="http://schemas.openxmlformats.org/presentationml/2006/ole">
            <p:oleObj spid="_x0000_s2053" name="شريحة" r:id="rId8" imgW="4561336" imgH="3421467" progId="PowerPoint.Slide.12">
              <p:embed/>
            </p:oleObj>
          </a:graphicData>
        </a:graphic>
      </p:graphicFrame>
      <p:sp>
        <p:nvSpPr>
          <p:cNvPr id="2065" name="سهم إلى الأعلى والأسفل 17"/>
          <p:cNvSpPr>
            <a:spLocks noChangeArrowheads="1"/>
          </p:cNvSpPr>
          <p:nvPr/>
        </p:nvSpPr>
        <p:spPr bwMode="auto">
          <a:xfrm>
            <a:off x="1042988" y="2349500"/>
            <a:ext cx="341312" cy="574675"/>
          </a:xfrm>
          <a:prstGeom prst="upDownArrow">
            <a:avLst>
              <a:gd name="adj1" fmla="val 50000"/>
              <a:gd name="adj2" fmla="val 49779"/>
            </a:avLst>
          </a:prstGeom>
          <a:solidFill>
            <a:schemeClr val="accent1"/>
          </a:solidFill>
          <a:ln w="9525" algn="ctr">
            <a:solidFill>
              <a:schemeClr val="tx1"/>
            </a:solidFill>
            <a:round/>
            <a:headEnd/>
            <a:tailEnd/>
          </a:ln>
        </p:spPr>
        <p:txBody>
          <a:bodyPr/>
          <a:lstStyle/>
          <a:p>
            <a:pPr algn="l" rtl="0"/>
            <a:endParaRPr lang="ar-SA"/>
          </a:p>
        </p:txBody>
      </p:sp>
      <p:sp>
        <p:nvSpPr>
          <p:cNvPr id="2066" name="سهم إلى الأعلى والأسفل 18"/>
          <p:cNvSpPr>
            <a:spLocks noChangeArrowheads="1"/>
          </p:cNvSpPr>
          <p:nvPr/>
        </p:nvSpPr>
        <p:spPr bwMode="auto">
          <a:xfrm rot="5400000">
            <a:off x="2026444" y="3239294"/>
            <a:ext cx="339725" cy="576263"/>
          </a:xfrm>
          <a:prstGeom prst="upDownArrow">
            <a:avLst>
              <a:gd name="adj1" fmla="val 50000"/>
              <a:gd name="adj2" fmla="val 50150"/>
            </a:avLst>
          </a:prstGeom>
          <a:solidFill>
            <a:schemeClr val="accent1"/>
          </a:solidFill>
          <a:ln w="9525" algn="ctr">
            <a:solidFill>
              <a:schemeClr val="tx1"/>
            </a:solidFill>
            <a:round/>
            <a:headEnd/>
            <a:tailEnd/>
          </a:ln>
        </p:spPr>
        <p:txBody>
          <a:bodyPr/>
          <a:lstStyle/>
          <a:p>
            <a:pPr algn="l" rtl="0"/>
            <a:endParaRPr lang="ar-SA"/>
          </a:p>
        </p:txBody>
      </p:sp>
      <p:sp>
        <p:nvSpPr>
          <p:cNvPr id="19" name="عنصر نائب للتذييل 18"/>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3076" name="عنصر نائب لرقم الشريحة 4"/>
          <p:cNvSpPr>
            <a:spLocks noGrp="1"/>
          </p:cNvSpPr>
          <p:nvPr>
            <p:ph type="sldNum" sz="quarter" idx="12"/>
          </p:nvPr>
        </p:nvSpPr>
        <p:spPr>
          <a:noFill/>
        </p:spPr>
        <p:txBody>
          <a:bodyPr/>
          <a:lstStyle/>
          <a:p>
            <a:fld id="{CBB29F61-0A50-4E2A-AA73-040764984408}" type="slidenum">
              <a:rPr lang="ar-SA" smtClean="0"/>
              <a:pPr/>
              <a:t>43</a:t>
            </a:fld>
            <a:endParaRPr lang="en-US" smtClean="0"/>
          </a:p>
        </p:txBody>
      </p:sp>
      <p:sp>
        <p:nvSpPr>
          <p:cNvPr id="3077" name="عنصر نائب للتذييل 5"/>
          <p:cNvSpPr>
            <a:spLocks noGrp="1"/>
          </p:cNvSpPr>
          <p:nvPr>
            <p:ph type="ftr" sz="quarter" idx="11"/>
          </p:nvPr>
        </p:nvSpPr>
        <p:spPr>
          <a:noFill/>
        </p:spPr>
        <p:txBody>
          <a:bodyPr/>
          <a:lstStyle/>
          <a:p>
            <a:r>
              <a:rPr lang="en-US" smtClean="0"/>
              <a:t>RADHSSO 2014</a:t>
            </a:r>
          </a:p>
        </p:txBody>
      </p:sp>
      <p:graphicFrame>
        <p:nvGraphicFramePr>
          <p:cNvPr id="9" name="جدول 8"/>
          <p:cNvGraphicFramePr>
            <a:graphicFrameLocks noGrp="1"/>
          </p:cNvGraphicFramePr>
          <p:nvPr/>
        </p:nvGraphicFramePr>
        <p:xfrm>
          <a:off x="395288" y="519113"/>
          <a:ext cx="8280916" cy="5142213"/>
        </p:xfrm>
        <a:graphic>
          <a:graphicData uri="http://schemas.openxmlformats.org/drawingml/2006/table">
            <a:tbl>
              <a:tblPr/>
              <a:tblGrid>
                <a:gridCol w="1182988"/>
                <a:gridCol w="1182988"/>
                <a:gridCol w="1182988"/>
                <a:gridCol w="1182988"/>
                <a:gridCol w="1182988"/>
                <a:gridCol w="1182988"/>
                <a:gridCol w="1182988"/>
              </a:tblGrid>
              <a:tr h="730233">
                <a:tc>
                  <a:txBody>
                    <a:bodyPr/>
                    <a:lstStyle/>
                    <a:p>
                      <a:endParaRPr lang="ar-SA"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smtClean="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smtClean="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c>
                  <a:txBody>
                    <a:bodyPr/>
                    <a:lstStyle/>
                    <a:p>
                      <a:pPr algn="l" rtl="0">
                        <a:lnSpc>
                          <a:spcPct val="115000"/>
                        </a:lnSpc>
                        <a:spcAft>
                          <a:spcPts val="1000"/>
                        </a:spcAft>
                      </a:pPr>
                      <a:endParaRPr lang="en-US" sz="10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schemeClr>
                    </a:solidFill>
                  </a:tcPr>
                </a:tc>
              </a:tr>
              <a:tr h="164124">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Spider</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Hierarchy</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Flowchart</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Systems </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Landscape</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smtClean="0">
                          <a:solidFill>
                            <a:schemeClr val="accent4">
                              <a:lumMod val="25000"/>
                            </a:schemeClr>
                          </a:solidFill>
                          <a:latin typeface="Stencil" pitchFamily="82" charset="0"/>
                          <a:ea typeface="Times New Roman"/>
                          <a:cs typeface="Times New Roman"/>
                        </a:rPr>
                        <a:t>3D</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US" sz="1200" b="0" dirty="0" err="1" smtClean="0">
                          <a:solidFill>
                            <a:schemeClr val="accent4">
                              <a:lumMod val="25000"/>
                            </a:schemeClr>
                          </a:solidFill>
                          <a:latin typeface="Stencil" pitchFamily="82" charset="0"/>
                          <a:ea typeface="Times New Roman"/>
                          <a:cs typeface="Times New Roman"/>
                        </a:rPr>
                        <a:t>Mandala</a:t>
                      </a:r>
                      <a:endParaRPr lang="en-US" sz="1200" b="0" dirty="0">
                        <a:solidFill>
                          <a:schemeClr val="accent4">
                            <a:lumMod val="25000"/>
                          </a:schemeClr>
                        </a:solidFill>
                        <a:latin typeface="Stencil" pitchFamily="82"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008434">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Spider concept map is organized by placing the central theme or unifying factor in the center of the map. Or</a:t>
                      </a:r>
                      <a:r>
                        <a:rPr lang="en-US" sz="1400" b="1" kern="1200" baseline="0" dirty="0" smtClean="0">
                          <a:solidFill>
                            <a:schemeClr val="accent4">
                              <a:lumMod val="25000"/>
                            </a:schemeClr>
                          </a:solidFill>
                          <a:latin typeface="+mn-lt"/>
                          <a:ea typeface="+mn-ea"/>
                          <a:cs typeface="+mn-cs"/>
                        </a:rPr>
                        <a:t> R</a:t>
                      </a:r>
                      <a:r>
                        <a:rPr lang="en-US" sz="1400" b="1" kern="1200" dirty="0" smtClean="0">
                          <a:solidFill>
                            <a:schemeClr val="accent4">
                              <a:lumMod val="25000"/>
                            </a:schemeClr>
                          </a:solidFill>
                          <a:latin typeface="+mn-lt"/>
                          <a:ea typeface="+mn-ea"/>
                          <a:cs typeface="+mn-cs"/>
                        </a:rPr>
                        <a:t>adiating sub-themes surround the center of the map</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presents information in a descending order of importance</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Flowchart concept map organizes information in a linear format</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organizes information in a format which is similar to a flowchart with the addition of 'INPUTS' and 'OUTPUTS'</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These maps present information in a landscape format</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A flow or state of information or resources which are too complicated for a simple two-dimensional map</a:t>
                      </a:r>
                      <a:endParaRPr lang="en-US" sz="14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l" rtl="0">
                        <a:lnSpc>
                          <a:spcPct val="115000"/>
                        </a:lnSpc>
                        <a:spcAft>
                          <a:spcPts val="1000"/>
                        </a:spcAft>
                      </a:pPr>
                      <a:r>
                        <a:rPr lang="en-US" sz="1400" b="1" kern="1200" dirty="0" smtClean="0">
                          <a:solidFill>
                            <a:schemeClr val="accent4">
                              <a:lumMod val="25000"/>
                            </a:schemeClr>
                          </a:solidFill>
                          <a:latin typeface="+mn-lt"/>
                          <a:ea typeface="+mn-ea"/>
                          <a:cs typeface="+mn-cs"/>
                        </a:rPr>
                        <a:t>Information is presented within a format of interlocking geometric shapes</a:t>
                      </a:r>
                      <a:r>
                        <a:rPr lang="en-US" sz="1000" b="1" kern="1200" dirty="0" smtClean="0">
                          <a:solidFill>
                            <a:schemeClr val="accent4">
                              <a:lumMod val="25000"/>
                            </a:schemeClr>
                          </a:solidFill>
                          <a:latin typeface="+mn-lt"/>
                          <a:ea typeface="+mn-ea"/>
                          <a:cs typeface="+mn-cs"/>
                        </a:rPr>
                        <a:t>. A "telescoping" factor creates compelling visual effects which focus the attention and thought processes of the viewer. </a:t>
                      </a:r>
                      <a:endParaRPr lang="en-US" sz="1000" b="1" dirty="0" smtClean="0">
                        <a:solidFill>
                          <a:schemeClr val="accent4">
                            <a:lumMod val="25000"/>
                          </a:schemeClr>
                        </a:solidFill>
                        <a:latin typeface="Verdana"/>
                        <a:ea typeface="Times New Roman"/>
                        <a:cs typeface="Times New Roman"/>
                      </a:endParaRPr>
                    </a:p>
                    <a:p>
                      <a:pPr algn="l" rtl="0">
                        <a:lnSpc>
                          <a:spcPct val="115000"/>
                        </a:lnSpc>
                        <a:spcAft>
                          <a:spcPts val="1000"/>
                        </a:spcAft>
                      </a:pPr>
                      <a:endParaRPr lang="en-US" sz="1000" b="1" dirty="0" smtClean="0">
                        <a:solidFill>
                          <a:schemeClr val="accent4">
                            <a:lumMod val="25000"/>
                          </a:schemeClr>
                        </a:solidFill>
                        <a:latin typeface="Verdana"/>
                        <a:ea typeface="Times New Roman"/>
                        <a:cs typeface="Times New Roman"/>
                      </a:endParaRPr>
                    </a:p>
                    <a:p>
                      <a:pPr algn="l" rtl="0">
                        <a:lnSpc>
                          <a:spcPct val="115000"/>
                        </a:lnSpc>
                        <a:spcAft>
                          <a:spcPts val="1000"/>
                        </a:spcAft>
                      </a:pPr>
                      <a:endParaRPr lang="en-US" sz="1000" b="1" dirty="0" smtClean="0">
                        <a:solidFill>
                          <a:schemeClr val="accent4">
                            <a:lumMod val="25000"/>
                          </a:schemeClr>
                        </a:solidFill>
                        <a:latin typeface="Verdana"/>
                        <a:ea typeface="Times New Roman"/>
                        <a:cs typeface="Times New Roman"/>
                      </a:endParaRPr>
                    </a:p>
                    <a:p>
                      <a:pPr algn="l" rtl="0">
                        <a:lnSpc>
                          <a:spcPct val="115000"/>
                        </a:lnSpc>
                        <a:spcAft>
                          <a:spcPts val="1000"/>
                        </a:spcAft>
                      </a:pPr>
                      <a:endParaRPr lang="en-US" sz="1000" b="1" dirty="0">
                        <a:solidFill>
                          <a:schemeClr val="accent4">
                            <a:lumMod val="25000"/>
                          </a:schemeClr>
                        </a:solidFill>
                        <a:latin typeface="Verdana"/>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pic>
        <p:nvPicPr>
          <p:cNvPr id="3112" name="صورة 10" descr="C:\Users\user-26-4-12\Pictures\تدريس 2013\Concept Mapps\mands Mandala.gif"/>
          <p:cNvPicPr>
            <a:picLocks noChangeAspect="1" noChangeArrowheads="1"/>
          </p:cNvPicPr>
          <p:nvPr/>
        </p:nvPicPr>
        <p:blipFill>
          <a:blip r:embed="rId4"/>
          <a:srcRect/>
          <a:stretch>
            <a:fillRect/>
          </a:stretch>
        </p:blipFill>
        <p:spPr bwMode="auto">
          <a:xfrm>
            <a:off x="7667625" y="692150"/>
            <a:ext cx="936625" cy="576263"/>
          </a:xfrm>
          <a:prstGeom prst="rect">
            <a:avLst/>
          </a:prstGeom>
          <a:noFill/>
          <a:ln w="9525">
            <a:noFill/>
            <a:miter lim="800000"/>
            <a:headEnd/>
            <a:tailEnd/>
          </a:ln>
        </p:spPr>
      </p:pic>
      <p:pic>
        <p:nvPicPr>
          <p:cNvPr id="3113" name="صورة 11" descr="http://faculty.ksu.edu.sa/aljarf/Research%20Library/Mind-mapping/Kinds%20of%20Concept%20Maps_files/3ds.gif">
            <a:hlinkClick r:id="rId5"/>
          </p:cNvPr>
          <p:cNvPicPr>
            <a:picLocks noChangeAspect="1" noChangeArrowheads="1"/>
          </p:cNvPicPr>
          <p:nvPr/>
        </p:nvPicPr>
        <p:blipFill>
          <a:blip r:embed="rId6"/>
          <a:srcRect/>
          <a:stretch>
            <a:fillRect/>
          </a:stretch>
        </p:blipFill>
        <p:spPr bwMode="auto">
          <a:xfrm>
            <a:off x="6516688" y="692150"/>
            <a:ext cx="935037" cy="576263"/>
          </a:xfrm>
          <a:prstGeom prst="rect">
            <a:avLst/>
          </a:prstGeom>
          <a:noFill/>
          <a:ln w="9525">
            <a:noFill/>
            <a:miter lim="800000"/>
            <a:headEnd/>
            <a:tailEnd/>
          </a:ln>
        </p:spPr>
      </p:pic>
      <p:pic>
        <p:nvPicPr>
          <p:cNvPr id="3114" name="صورة 12" descr="http://faculty.ksu.edu.sa/aljarf/Research%20Library/Mind-mapping/Kinds%20of%20Concept%20Maps_files/lands.gif">
            <a:hlinkClick r:id="rId7"/>
          </p:cNvPr>
          <p:cNvPicPr>
            <a:picLocks noChangeAspect="1" noChangeArrowheads="1"/>
          </p:cNvPicPr>
          <p:nvPr/>
        </p:nvPicPr>
        <p:blipFill>
          <a:blip r:embed="rId8"/>
          <a:srcRect/>
          <a:stretch>
            <a:fillRect/>
          </a:stretch>
        </p:blipFill>
        <p:spPr bwMode="auto">
          <a:xfrm>
            <a:off x="5292725" y="692150"/>
            <a:ext cx="1008063" cy="576263"/>
          </a:xfrm>
          <a:prstGeom prst="rect">
            <a:avLst/>
          </a:prstGeom>
          <a:noFill/>
          <a:ln w="9525">
            <a:noFill/>
            <a:miter lim="800000"/>
            <a:headEnd/>
            <a:tailEnd/>
          </a:ln>
        </p:spPr>
      </p:pic>
      <p:pic>
        <p:nvPicPr>
          <p:cNvPr id="3115" name="صورة 13" descr="http://faculty.ksu.edu.sa/aljarf/Research%20Library/Mind-mapping/Kinds%20of%20Concept%20Maps_files/syss.gif">
            <a:hlinkClick r:id="rId9"/>
          </p:cNvPr>
          <p:cNvPicPr>
            <a:picLocks noChangeAspect="1" noChangeArrowheads="1"/>
          </p:cNvPicPr>
          <p:nvPr/>
        </p:nvPicPr>
        <p:blipFill>
          <a:blip r:embed="rId10"/>
          <a:srcRect/>
          <a:stretch>
            <a:fillRect/>
          </a:stretch>
        </p:blipFill>
        <p:spPr bwMode="auto">
          <a:xfrm>
            <a:off x="4140200" y="692150"/>
            <a:ext cx="936625" cy="614363"/>
          </a:xfrm>
          <a:prstGeom prst="rect">
            <a:avLst/>
          </a:prstGeom>
          <a:noFill/>
          <a:ln w="9525">
            <a:noFill/>
            <a:miter lim="800000"/>
            <a:headEnd/>
            <a:tailEnd/>
          </a:ln>
        </p:spPr>
      </p:pic>
      <p:pic>
        <p:nvPicPr>
          <p:cNvPr id="3116" name="صورة 15" descr="http://faculty.ksu.edu.sa/aljarf/Research%20Library/Mind-mapping/Kinds%20of%20Concept%20Maps_files/spiders.gif">
            <a:hlinkClick r:id="rId11"/>
          </p:cNvPr>
          <p:cNvPicPr>
            <a:picLocks noChangeAspect="1" noChangeArrowheads="1"/>
          </p:cNvPicPr>
          <p:nvPr/>
        </p:nvPicPr>
        <p:blipFill>
          <a:blip r:embed="rId12"/>
          <a:srcRect/>
          <a:stretch>
            <a:fillRect/>
          </a:stretch>
        </p:blipFill>
        <p:spPr bwMode="auto">
          <a:xfrm>
            <a:off x="611188" y="692150"/>
            <a:ext cx="865187" cy="576263"/>
          </a:xfrm>
          <a:prstGeom prst="rect">
            <a:avLst/>
          </a:prstGeom>
          <a:noFill/>
          <a:ln w="9525">
            <a:noFill/>
            <a:miter lim="800000"/>
            <a:headEnd/>
            <a:tailEnd/>
          </a:ln>
        </p:spPr>
      </p:pic>
      <p:pic>
        <p:nvPicPr>
          <p:cNvPr id="3117" name="صورة 16" descr="http://faculty.ksu.edu.sa/aljarf/Research%20Library/Mind-mapping/Kinds%20of%20Concept%20Maps_files/flows.gif">
            <a:hlinkClick r:id="rId13"/>
          </p:cNvPr>
          <p:cNvPicPr>
            <a:picLocks noChangeAspect="1" noChangeArrowheads="1"/>
          </p:cNvPicPr>
          <p:nvPr/>
        </p:nvPicPr>
        <p:blipFill>
          <a:blip r:embed="rId14"/>
          <a:srcRect/>
          <a:stretch>
            <a:fillRect/>
          </a:stretch>
        </p:blipFill>
        <p:spPr bwMode="auto">
          <a:xfrm>
            <a:off x="2987675" y="692150"/>
            <a:ext cx="863600" cy="576263"/>
          </a:xfrm>
          <a:prstGeom prst="rect">
            <a:avLst/>
          </a:prstGeom>
          <a:noFill/>
          <a:ln w="9525">
            <a:noFill/>
            <a:miter lim="800000"/>
            <a:headEnd/>
            <a:tailEnd/>
          </a:ln>
        </p:spPr>
      </p:pic>
      <p:pic>
        <p:nvPicPr>
          <p:cNvPr id="3118" name="صورة 17" descr="http://faculty.ksu.edu.sa/aljarf/Research%20Library/Mind-mapping/Kinds%20of%20Concept%20Maps_files/heirs.gif">
            <a:hlinkClick r:id="rId15"/>
          </p:cNvPr>
          <p:cNvPicPr>
            <a:picLocks noChangeAspect="1" noChangeArrowheads="1"/>
          </p:cNvPicPr>
          <p:nvPr/>
        </p:nvPicPr>
        <p:blipFill>
          <a:blip r:embed="rId16"/>
          <a:srcRect/>
          <a:stretch>
            <a:fillRect/>
          </a:stretch>
        </p:blipFill>
        <p:spPr bwMode="auto">
          <a:xfrm>
            <a:off x="1763713" y="692150"/>
            <a:ext cx="936625" cy="576263"/>
          </a:xfrm>
          <a:prstGeom prst="rect">
            <a:avLst/>
          </a:prstGeom>
          <a:noFill/>
          <a:ln w="9525">
            <a:noFill/>
            <a:miter lim="800000"/>
            <a:headEnd/>
            <a:tailEnd/>
          </a:ln>
        </p:spPr>
      </p:pic>
      <p:graphicFrame>
        <p:nvGraphicFramePr>
          <p:cNvPr id="3074" name="Object 1"/>
          <p:cNvGraphicFramePr>
            <a:graphicFrameLocks noChangeAspect="1"/>
          </p:cNvGraphicFramePr>
          <p:nvPr/>
        </p:nvGraphicFramePr>
        <p:xfrm>
          <a:off x="5364163" y="5607050"/>
          <a:ext cx="3311525" cy="1250950"/>
        </p:xfrm>
        <a:graphic>
          <a:graphicData uri="http://schemas.openxmlformats.org/presentationml/2006/ole">
            <p:oleObj spid="_x0000_s3074" name="شريحة" r:id="rId17" imgW="4561336" imgH="3421467" progId="PowerPoint.Slide.12">
              <p:embed/>
            </p:oleObj>
          </a:graphicData>
        </a:graphic>
      </p:graphicFrame>
      <p:sp>
        <p:nvSpPr>
          <p:cNvPr id="3119" name="مستطيل 14"/>
          <p:cNvSpPr>
            <a:spLocks noChangeArrowheads="1"/>
          </p:cNvSpPr>
          <p:nvPr/>
        </p:nvSpPr>
        <p:spPr bwMode="auto">
          <a:xfrm>
            <a:off x="1908175" y="5805488"/>
            <a:ext cx="2667000" cy="369887"/>
          </a:xfrm>
          <a:prstGeom prst="rect">
            <a:avLst/>
          </a:prstGeom>
          <a:noFill/>
          <a:ln w="9525">
            <a:noFill/>
            <a:miter lim="800000"/>
            <a:headEnd/>
            <a:tailEnd/>
          </a:ln>
        </p:spPr>
        <p:txBody>
          <a:bodyPr wrap="none">
            <a:spAutoFit/>
          </a:bodyPr>
          <a:lstStyle/>
          <a:p>
            <a:r>
              <a:rPr lang="en-US">
                <a:latin typeface="Goudy Stout" pitchFamily="18" charset="0"/>
                <a:cs typeface="Monotype Koufi" pitchFamily="2" charset="-78"/>
              </a:rPr>
              <a:t>End Exam 1</a:t>
            </a:r>
            <a:endParaRPr lang="ar-SA"/>
          </a:p>
        </p:txBody>
      </p:sp>
    </p:spTree>
  </p:cSld>
  <p:clrMapOvr>
    <a:masterClrMapping/>
  </p:clrMapOvr>
  <p:transition>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490537"/>
          </a:xfrm>
        </p:spPr>
        <p:txBody>
          <a:bodyPr/>
          <a:lstStyle/>
          <a:p>
            <a:pPr eaLnBrk="1" hangingPunct="1">
              <a:defRPr/>
            </a:pPr>
            <a:r>
              <a:rPr lang="en-US" smtClean="0"/>
              <a:t>Do You Believe It ?!!</a:t>
            </a:r>
            <a:endParaRPr lang="ar-SA" smtClean="0"/>
          </a:p>
        </p:txBody>
      </p:sp>
      <p:sp>
        <p:nvSpPr>
          <p:cNvPr id="53251"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53252" name="عنصر نائب للتذييل 4"/>
          <p:cNvSpPr>
            <a:spLocks noGrp="1"/>
          </p:cNvSpPr>
          <p:nvPr>
            <p:ph type="ftr" sz="quarter" idx="11"/>
          </p:nvPr>
        </p:nvSpPr>
        <p:spPr>
          <a:noFill/>
        </p:spPr>
        <p:txBody>
          <a:bodyPr/>
          <a:lstStyle/>
          <a:p>
            <a:r>
              <a:rPr lang="en-US" smtClean="0"/>
              <a:t>RADHSSO 2014</a:t>
            </a:r>
          </a:p>
        </p:txBody>
      </p:sp>
      <p:sp>
        <p:nvSpPr>
          <p:cNvPr id="53253" name="عنصر نائب لرقم الشريحة 5"/>
          <p:cNvSpPr>
            <a:spLocks noGrp="1"/>
          </p:cNvSpPr>
          <p:nvPr>
            <p:ph type="sldNum" sz="quarter" idx="12"/>
          </p:nvPr>
        </p:nvSpPr>
        <p:spPr>
          <a:noFill/>
        </p:spPr>
        <p:txBody>
          <a:bodyPr/>
          <a:lstStyle/>
          <a:p>
            <a:fld id="{F299B491-C2F9-4F41-BDE3-BB007965294B}" type="slidenum">
              <a:rPr lang="ar-SA" smtClean="0"/>
              <a:pPr/>
              <a:t>44</a:t>
            </a:fld>
            <a:endParaRPr lang="en-US" smtClean="0"/>
          </a:p>
        </p:txBody>
      </p:sp>
      <p:sp>
        <p:nvSpPr>
          <p:cNvPr id="53254" name="مستطيل 6"/>
          <p:cNvSpPr>
            <a:spLocks noChangeArrowheads="1"/>
          </p:cNvSpPr>
          <p:nvPr/>
        </p:nvSpPr>
        <p:spPr bwMode="auto">
          <a:xfrm>
            <a:off x="3851275" y="5445125"/>
            <a:ext cx="2365375" cy="369888"/>
          </a:xfrm>
          <a:prstGeom prst="rect">
            <a:avLst/>
          </a:prstGeom>
          <a:noFill/>
          <a:ln w="9525">
            <a:noFill/>
            <a:miter lim="800000"/>
            <a:headEnd/>
            <a:tailEnd/>
          </a:ln>
        </p:spPr>
        <p:txBody>
          <a:bodyPr wrap="none">
            <a:spAutoFit/>
          </a:bodyPr>
          <a:lstStyle/>
          <a:p>
            <a:r>
              <a:rPr lang="en-US"/>
              <a:t>http://www.0zz0.com/</a:t>
            </a:r>
            <a:endParaRPr lang="ar-SA"/>
          </a:p>
        </p:txBody>
      </p:sp>
      <p:pic>
        <p:nvPicPr>
          <p:cNvPr id="53255" name="Picture 2" descr="http://www8.0zz0.com/2011/12/01/13/950906347.jpg"/>
          <p:cNvPicPr>
            <a:picLocks noChangeAspect="1" noChangeArrowheads="1"/>
          </p:cNvPicPr>
          <p:nvPr/>
        </p:nvPicPr>
        <p:blipFill>
          <a:blip r:embed="rId2"/>
          <a:srcRect/>
          <a:stretch>
            <a:fillRect/>
          </a:stretch>
        </p:blipFill>
        <p:spPr bwMode="auto">
          <a:xfrm>
            <a:off x="684213" y="1196975"/>
            <a:ext cx="7931150" cy="5408613"/>
          </a:xfrm>
          <a:prstGeom prst="rect">
            <a:avLst/>
          </a:prstGeom>
          <a:noFill/>
          <a:ln w="9525">
            <a:noFill/>
            <a:miter lim="800000"/>
            <a:headEnd/>
            <a:tailEnd/>
          </a:ln>
        </p:spPr>
      </p:pic>
    </p:spTree>
  </p:cSld>
  <p:clrMapOvr>
    <a:masterClrMapping/>
  </p:clrMapOvr>
  <p:transition>
    <p:wheel spokes="8"/>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1188" y="1773238"/>
            <a:ext cx="8229600" cy="3168650"/>
          </a:xfrm>
        </p:spPr>
        <p:txBody>
          <a:bodyPr>
            <a:normAutofit fontScale="90000"/>
          </a:bodyPr>
          <a:lstStyle/>
          <a:p>
            <a:pPr rtl="0" eaLnBrk="1" fontAlgn="auto" hangingPunct="1">
              <a:spcAft>
                <a:spcPts val="0"/>
              </a:spcAft>
              <a:defRPr/>
            </a:pPr>
            <a:r>
              <a:rPr lang="en-US" sz="2000" dirty="0" smtClean="0">
                <a:solidFill>
                  <a:schemeClr val="tx1"/>
                </a:solidFill>
                <a:latin typeface="Goudy Stout" pitchFamily="18" charset="0"/>
                <a:ea typeface="Monotype Koufi" pitchFamily="2" charset="-78"/>
                <a:cs typeface="Monotype Koufi" pitchFamily="2" charset="-78"/>
              </a:rPr>
              <a:t/>
            </a:r>
            <a:br>
              <a:rPr lang="en-US" sz="2000" dirty="0" smtClean="0">
                <a:solidFill>
                  <a:schemeClr val="tx1"/>
                </a:solidFill>
                <a:latin typeface="Goudy Stout" pitchFamily="18" charset="0"/>
                <a:ea typeface="Monotype Koufi" pitchFamily="2" charset="-78"/>
                <a:cs typeface="Monotype Koufi" pitchFamily="2" charset="-78"/>
              </a:rPr>
            </a:br>
            <a:r>
              <a:rPr lang="en-US" sz="2000" dirty="0" smtClean="0">
                <a:solidFill>
                  <a:schemeClr val="tx1"/>
                </a:solidFill>
                <a:latin typeface="Goudy Stout" pitchFamily="18" charset="0"/>
                <a:ea typeface="Monotype Koufi" pitchFamily="2" charset="-78"/>
                <a:cs typeface="Monotype Koufi" pitchFamily="2" charset="-78"/>
              </a:rPr>
              <a:t/>
            </a:r>
            <a:br>
              <a:rPr lang="en-US" sz="2000" dirty="0" smtClean="0">
                <a:solidFill>
                  <a:schemeClr val="tx1"/>
                </a:solidFill>
                <a:latin typeface="Goudy Stout" pitchFamily="18" charset="0"/>
                <a:ea typeface="Monotype Koufi" pitchFamily="2" charset="-78"/>
                <a:cs typeface="Monotype Koufi" pitchFamily="2" charset="-78"/>
              </a:rPr>
            </a:br>
            <a:r>
              <a:rPr lang="ar-SA" sz="2000" dirty="0" smtClean="0">
                <a:solidFill>
                  <a:schemeClr val="tx1"/>
                </a:solidFill>
                <a:latin typeface="Goudy Stout" pitchFamily="18" charset="0"/>
                <a:ea typeface="Monotype Koufi" pitchFamily="2" charset="-78"/>
                <a:cs typeface="Monotype Koufi" pitchFamily="2" charset="-78"/>
              </a:rPr>
              <a:t>بداية الاختبار الثاني </a:t>
            </a:r>
            <a:br>
              <a:rPr lang="ar-SA" sz="2000" dirty="0" smtClean="0">
                <a:solidFill>
                  <a:schemeClr val="tx1"/>
                </a:solidFill>
                <a:latin typeface="Goudy Stout" pitchFamily="18" charset="0"/>
                <a:ea typeface="Monotype Koufi" pitchFamily="2" charset="-78"/>
                <a:cs typeface="Monotype Koufi" pitchFamily="2" charset="-78"/>
              </a:rPr>
            </a:br>
            <a:r>
              <a:rPr lang="ar-SA" sz="2000" dirty="0" smtClean="0">
                <a:solidFill>
                  <a:schemeClr val="tx1"/>
                </a:solidFill>
                <a:latin typeface="Goudy Stout" pitchFamily="18" charset="0"/>
                <a:ea typeface="Monotype Koufi" pitchFamily="2" charset="-78"/>
                <a:cs typeface="Monotype Koufi" pitchFamily="2" charset="-78"/>
              </a:rPr>
              <a:t/>
            </a:r>
            <a:br>
              <a:rPr lang="ar-SA" sz="2000" dirty="0" smtClean="0">
                <a:solidFill>
                  <a:schemeClr val="tx1"/>
                </a:solidFill>
                <a:latin typeface="Goudy Stout" pitchFamily="18" charset="0"/>
                <a:ea typeface="Monotype Koufi" pitchFamily="2" charset="-78"/>
                <a:cs typeface="Monotype Koufi" pitchFamily="2" charset="-78"/>
              </a:rPr>
            </a:br>
            <a:r>
              <a:rPr lang="en-US" sz="2000" dirty="0" smtClean="0">
                <a:solidFill>
                  <a:schemeClr val="tx1"/>
                </a:solidFill>
                <a:latin typeface="Goudy Stout" pitchFamily="18" charset="0"/>
                <a:ea typeface="Monotype Koufi" pitchFamily="2" charset="-78"/>
                <a:cs typeface="Monotype Koufi" pitchFamily="2" charset="-78"/>
              </a:rPr>
              <a:t>Modern</a:t>
            </a:r>
            <a:br>
              <a:rPr lang="en-US" sz="2000" dirty="0" smtClean="0">
                <a:solidFill>
                  <a:schemeClr val="tx1"/>
                </a:solidFill>
                <a:latin typeface="Goudy Stout" pitchFamily="18" charset="0"/>
                <a:ea typeface="Monotype Koufi" pitchFamily="2" charset="-78"/>
                <a:cs typeface="Monotype Koufi" pitchFamily="2" charset="-78"/>
              </a:rPr>
            </a:br>
            <a:r>
              <a:rPr lang="en-US" sz="2000" dirty="0" smtClean="0">
                <a:solidFill>
                  <a:schemeClr val="tx1"/>
                </a:solidFill>
                <a:latin typeface="Goudy Stout" pitchFamily="18" charset="0"/>
                <a:ea typeface="Monotype Koufi" pitchFamily="2" charset="-78"/>
                <a:cs typeface="Monotype Koufi" pitchFamily="2" charset="-78"/>
              </a:rPr>
              <a:t/>
            </a:r>
            <a:br>
              <a:rPr lang="en-US" sz="2000" dirty="0" smtClean="0">
                <a:solidFill>
                  <a:schemeClr val="tx1"/>
                </a:solidFill>
                <a:latin typeface="Goudy Stout" pitchFamily="18" charset="0"/>
                <a:ea typeface="Monotype Koufi" pitchFamily="2" charset="-78"/>
                <a:cs typeface="Monotype Koufi" pitchFamily="2" charset="-78"/>
              </a:rPr>
            </a:br>
            <a:r>
              <a:rPr lang="en-US" sz="2400" dirty="0" smtClean="0">
                <a:solidFill>
                  <a:schemeClr val="tx1"/>
                </a:solidFill>
                <a:latin typeface="Goudy Stout" pitchFamily="18" charset="0"/>
                <a:ea typeface="Monotype Koufi" pitchFamily="2" charset="-78"/>
                <a:cs typeface="Monotype Koufi" pitchFamily="2" charset="-78"/>
              </a:rPr>
              <a:t> </a:t>
            </a:r>
            <a:r>
              <a:rPr lang="en-US" sz="3100" dirty="0" smtClean="0">
                <a:solidFill>
                  <a:schemeClr val="tx1"/>
                </a:solidFill>
                <a:latin typeface="Goudy Stout" pitchFamily="18" charset="0"/>
                <a:ea typeface="Monotype Koufi" pitchFamily="2" charset="-78"/>
                <a:cs typeface="Monotype Koufi" pitchFamily="2" charset="-78"/>
              </a:rPr>
              <a:t>Administration\</a:t>
            </a:r>
            <a:br>
              <a:rPr lang="en-US" sz="3100" dirty="0" smtClean="0">
                <a:solidFill>
                  <a:schemeClr val="tx1"/>
                </a:solidFill>
                <a:latin typeface="Goudy Stout" pitchFamily="18" charset="0"/>
                <a:ea typeface="Monotype Koufi" pitchFamily="2" charset="-78"/>
                <a:cs typeface="Monotype Koufi" pitchFamily="2" charset="-78"/>
              </a:rPr>
            </a:br>
            <a:r>
              <a:rPr lang="en-US" sz="3100" dirty="0" smtClean="0">
                <a:solidFill>
                  <a:schemeClr val="tx1"/>
                </a:solidFill>
                <a:latin typeface="Goudy Stout" pitchFamily="18" charset="0"/>
                <a:ea typeface="Monotype Koufi" pitchFamily="2" charset="-78"/>
                <a:cs typeface="Monotype Koufi" pitchFamily="2" charset="-78"/>
              </a:rPr>
              <a:t>Management</a:t>
            </a:r>
            <a:r>
              <a:rPr lang="ar-SA" sz="3100" dirty="0" smtClean="0">
                <a:solidFill>
                  <a:schemeClr val="tx1"/>
                </a:solidFill>
                <a:latin typeface="Goudy Stout" pitchFamily="18" charset="0"/>
                <a:ea typeface="Monotype Koufi" pitchFamily="2" charset="-78"/>
                <a:cs typeface="Monotype Koufi" pitchFamily="2" charset="-78"/>
              </a:rPr>
              <a:t/>
            </a:r>
            <a:br>
              <a:rPr lang="ar-SA" sz="3100" dirty="0" smtClean="0">
                <a:solidFill>
                  <a:schemeClr val="tx1"/>
                </a:solidFill>
                <a:latin typeface="Goudy Stout" pitchFamily="18" charset="0"/>
                <a:ea typeface="Monotype Koufi" pitchFamily="2" charset="-78"/>
                <a:cs typeface="Monotype Koufi" pitchFamily="2" charset="-78"/>
              </a:rPr>
            </a:br>
            <a:r>
              <a:rPr lang="en-US" sz="3100" i="1" dirty="0" smtClean="0">
                <a:solidFill>
                  <a:schemeClr val="tx1"/>
                </a:solidFill>
                <a:latin typeface="Arial" pitchFamily="34" charset="0"/>
                <a:ea typeface="Monotype Koufi" pitchFamily="2" charset="-78"/>
                <a:cs typeface="Arial" pitchFamily="34" charset="0"/>
              </a:rPr>
              <a:t>Skills | Function\ Planning</a:t>
            </a:r>
            <a:r>
              <a:rPr lang="ar-SA" sz="3100" i="1" dirty="0" smtClean="0">
                <a:solidFill>
                  <a:schemeClr val="tx1"/>
                </a:solidFill>
                <a:latin typeface="Arial" pitchFamily="34" charset="0"/>
                <a:ea typeface="Monotype Koufi" pitchFamily="2" charset="-78"/>
                <a:cs typeface="Arial" pitchFamily="34" charset="0"/>
              </a:rPr>
              <a:t> </a:t>
            </a:r>
            <a:r>
              <a:rPr lang="en-US" sz="3100" i="1" dirty="0" smtClean="0">
                <a:solidFill>
                  <a:schemeClr val="tx1"/>
                </a:solidFill>
                <a:latin typeface="Arial" pitchFamily="34" charset="0"/>
                <a:ea typeface="Monotype Koufi" pitchFamily="2" charset="-78"/>
                <a:cs typeface="Arial" pitchFamily="34" charset="0"/>
              </a:rPr>
              <a:t> - TQM </a:t>
            </a:r>
            <a:r>
              <a:rPr lang="ar-SA" sz="2400" i="1" dirty="0" smtClean="0">
                <a:solidFill>
                  <a:schemeClr val="tx1"/>
                </a:solidFill>
                <a:latin typeface="Arial" pitchFamily="34" charset="0"/>
                <a:ea typeface="Monotype Koufi" pitchFamily="2" charset="-78"/>
                <a:cs typeface="Arial" pitchFamily="34" charset="0"/>
              </a:rPr>
              <a:t/>
            </a:r>
            <a:br>
              <a:rPr lang="ar-SA" sz="2400" i="1" dirty="0" smtClean="0">
                <a:solidFill>
                  <a:schemeClr val="tx1"/>
                </a:solidFill>
                <a:latin typeface="Arial" pitchFamily="34" charset="0"/>
                <a:ea typeface="Monotype Koufi" pitchFamily="2" charset="-78"/>
                <a:cs typeface="Arial" pitchFamily="34" charset="0"/>
              </a:rPr>
            </a:br>
            <a:endParaRPr lang="ar-SA" sz="2400" i="1" dirty="0">
              <a:solidFill>
                <a:schemeClr val="tx1"/>
              </a:solidFill>
              <a:latin typeface="Arial" pitchFamily="34" charset="0"/>
              <a:ea typeface="Monotype Koufi" pitchFamily="2" charset="-78"/>
              <a:cs typeface="Arial" pitchFamily="34" charset="0"/>
            </a:endParaRPr>
          </a:p>
        </p:txBody>
      </p:sp>
      <p:sp>
        <p:nvSpPr>
          <p:cNvPr id="54275" name="Footer Placeholder 3"/>
          <p:cNvSpPr>
            <a:spLocks noGrp="1"/>
          </p:cNvSpPr>
          <p:nvPr>
            <p:ph type="ftr" sz="quarter" idx="11"/>
          </p:nvPr>
        </p:nvSpPr>
        <p:spPr>
          <a:noFill/>
        </p:spPr>
        <p:txBody>
          <a:bodyPr/>
          <a:lstStyle/>
          <a:p>
            <a:r>
              <a:rPr lang="en-US" smtClean="0"/>
              <a:t>RADHSSO 2014</a:t>
            </a:r>
          </a:p>
        </p:txBody>
      </p:sp>
      <p:sp>
        <p:nvSpPr>
          <p:cNvPr id="54276" name="Slide Number Placeholder 4"/>
          <p:cNvSpPr>
            <a:spLocks noGrp="1"/>
          </p:cNvSpPr>
          <p:nvPr>
            <p:ph type="sldNum" sz="quarter" idx="12"/>
          </p:nvPr>
        </p:nvSpPr>
        <p:spPr>
          <a:noFill/>
        </p:spPr>
        <p:txBody>
          <a:bodyPr/>
          <a:lstStyle/>
          <a:p>
            <a:fld id="{D46C9DDE-37F1-426D-ADD7-3E9E809B45B2}" type="slidenum">
              <a:rPr lang="ar-SA" smtClean="0"/>
              <a:pPr/>
              <a:t>45</a:t>
            </a:fld>
            <a:endParaRPr lang="en-US" smtClean="0"/>
          </a:p>
        </p:txBody>
      </p:sp>
      <p:sp>
        <p:nvSpPr>
          <p:cNvPr id="54277" name="عنصر نائب للتاريخ 4"/>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3"/>
          <p:cNvSpPr>
            <a:spLocks noGrp="1"/>
          </p:cNvSpPr>
          <p:nvPr>
            <p:ph type="sldNum" sz="quarter" idx="12"/>
          </p:nvPr>
        </p:nvSpPr>
        <p:spPr>
          <a:noFill/>
        </p:spPr>
        <p:txBody>
          <a:bodyPr/>
          <a:lstStyle/>
          <a:p>
            <a:fld id="{635E076D-19C9-4885-A746-D1C6255BF921}" type="slidenum">
              <a:rPr lang="ar-SA" smtClean="0"/>
              <a:pPr/>
              <a:t>46</a:t>
            </a:fld>
            <a:endParaRPr lang="en-US" smtClean="0"/>
          </a:p>
        </p:txBody>
      </p:sp>
      <p:sp>
        <p:nvSpPr>
          <p:cNvPr id="313348" name="Rectangle 4"/>
          <p:cNvSpPr>
            <a:spLocks noChangeArrowheads="1"/>
          </p:cNvSpPr>
          <p:nvPr/>
        </p:nvSpPr>
        <p:spPr bwMode="auto">
          <a:xfrm>
            <a:off x="0" y="571500"/>
            <a:ext cx="4881563" cy="566738"/>
          </a:xfrm>
          <a:prstGeom prst="rect">
            <a:avLst/>
          </a:prstGeom>
          <a:noFill/>
          <a:ln w="9525" algn="ctr">
            <a:noFill/>
            <a:miter lim="800000"/>
            <a:headEnd/>
            <a:tailEnd/>
          </a:ln>
          <a:effectLst/>
        </p:spPr>
        <p:txBody>
          <a:bodyPr anchor="b"/>
          <a:lstStyle/>
          <a:p>
            <a:pPr algn="ctr">
              <a:defRPr/>
            </a:pPr>
            <a:r>
              <a:rPr kumimoji="1" lang="en-US" sz="3600" dirty="0">
                <a:solidFill>
                  <a:srgbClr val="FFFF00"/>
                </a:solidFill>
                <a:effectLst>
                  <a:outerShdw blurRad="38100" dist="38100" dir="2700000" algn="tl">
                    <a:srgbClr val="000000"/>
                  </a:outerShdw>
                </a:effectLst>
                <a:latin typeface="Tahoma" pitchFamily="34" charset="0"/>
                <a:cs typeface="Tahoma" pitchFamily="34" charset="0"/>
              </a:rPr>
              <a:t>Management Skills</a:t>
            </a:r>
          </a:p>
        </p:txBody>
      </p:sp>
      <p:sp>
        <p:nvSpPr>
          <p:cNvPr id="313349" name="Text Box 5"/>
          <p:cNvSpPr txBox="1">
            <a:spLocks noChangeArrowheads="1"/>
          </p:cNvSpPr>
          <p:nvPr/>
        </p:nvSpPr>
        <p:spPr bwMode="auto">
          <a:xfrm>
            <a:off x="611188" y="1196975"/>
            <a:ext cx="7705725" cy="5262563"/>
          </a:xfrm>
          <a:prstGeom prst="rect">
            <a:avLst/>
          </a:prstGeom>
          <a:noFill/>
          <a:ln w="9525">
            <a:noFill/>
            <a:miter lim="800000"/>
            <a:headEnd/>
            <a:tailEnd/>
          </a:ln>
          <a:effectLst/>
        </p:spPr>
        <p:txBody>
          <a:bodyPr>
            <a:spAutoFit/>
          </a:bodyPr>
          <a:lstStyle/>
          <a:p>
            <a:pPr marL="457200" indent="-457200" algn="just">
              <a:spcBef>
                <a:spcPct val="50000"/>
              </a:spcBef>
              <a:buFontTx/>
              <a:buAutoNum type="arabicPeriod"/>
              <a:defRPr/>
            </a:pPr>
            <a:r>
              <a:rPr lang="ar-SA" b="1" dirty="0">
                <a:solidFill>
                  <a:srgbClr val="FFFFFF"/>
                </a:solidFill>
                <a:cs typeface="Simplified Arabic" pitchFamily="2" charset="-78"/>
              </a:rPr>
              <a:t>مهارات فنية: </a:t>
            </a:r>
            <a:r>
              <a:rPr lang="ar-SA" b="1" dirty="0">
                <a:solidFill>
                  <a:srgbClr val="FF9900"/>
                </a:solidFill>
                <a:cs typeface="Simplified Arabic" pitchFamily="2" charset="-78"/>
              </a:rPr>
              <a:t> المعرفة والخبرة المتخصصة، تركز على القدرات الفنية  </a:t>
            </a:r>
            <a:endParaRPr lang="ar-SA" b="1" dirty="0">
              <a:solidFill>
                <a:srgbClr val="FFFFFF"/>
              </a:solidFill>
              <a:cs typeface="Simplified Arabic" pitchFamily="2" charset="-78"/>
            </a:endParaRPr>
          </a:p>
          <a:p>
            <a:pPr marL="457200" indent="-457200" algn="just" rtl="0">
              <a:spcBef>
                <a:spcPct val="50000"/>
              </a:spcBef>
              <a:buFontTx/>
              <a:buAutoNum type="arabicPeriod"/>
              <a:defRPr/>
            </a:pPr>
            <a:r>
              <a:rPr lang="en-US" sz="2400" b="1" dirty="0"/>
              <a:t>Technical skills: </a:t>
            </a:r>
            <a:r>
              <a:rPr lang="en-US" sz="2400" dirty="0"/>
              <a:t>the ability to process the technical side of a job or part of your work.</a:t>
            </a:r>
          </a:p>
          <a:p>
            <a:pPr marL="457200" indent="-457200" algn="just">
              <a:spcBef>
                <a:spcPct val="50000"/>
              </a:spcBef>
              <a:buFontTx/>
              <a:buAutoNum type="arabicPeriod"/>
              <a:defRPr/>
            </a:pPr>
            <a:r>
              <a:rPr lang="ar-SA" sz="2000" b="1" dirty="0" err="1">
                <a:solidFill>
                  <a:srgbClr val="FFFF00"/>
                </a:solidFill>
                <a:cs typeface="Simplified Arabic" pitchFamily="2" charset="-78"/>
              </a:rPr>
              <a:t>2</a:t>
            </a:r>
            <a:r>
              <a:rPr lang="ar-SA" b="1" dirty="0" err="1">
                <a:solidFill>
                  <a:srgbClr val="FFFF00"/>
                </a:solidFill>
                <a:cs typeface="Simplified Arabic" pitchFamily="2" charset="-78"/>
              </a:rPr>
              <a:t>.</a:t>
            </a:r>
            <a:r>
              <a:rPr lang="ar-SA" b="1" dirty="0">
                <a:solidFill>
                  <a:srgbClr val="FFFF00"/>
                </a:solidFill>
                <a:cs typeface="Simplified Arabic" pitchFamily="2" charset="-78"/>
              </a:rPr>
              <a:t> </a:t>
            </a:r>
            <a:r>
              <a:rPr lang="ar-SA" b="1" dirty="0">
                <a:solidFill>
                  <a:srgbClr val="FFFFFF"/>
                </a:solidFill>
                <a:cs typeface="Simplified Arabic" pitchFamily="2" charset="-78"/>
              </a:rPr>
              <a:t>مهارات إنسانية:  </a:t>
            </a:r>
            <a:r>
              <a:rPr lang="ar-SA" b="1" dirty="0">
                <a:solidFill>
                  <a:srgbClr val="FF9900"/>
                </a:solidFill>
                <a:cs typeface="Simplified Arabic" pitchFamily="2" charset="-78"/>
              </a:rPr>
              <a:t>تتعلق بالعمل مع الناس، وتركز على التواصل الفعال مع الموظفين  </a:t>
            </a:r>
          </a:p>
          <a:p>
            <a:pPr algn="just" rtl="0">
              <a:spcBef>
                <a:spcPct val="50000"/>
              </a:spcBef>
              <a:defRPr/>
            </a:pPr>
            <a:r>
              <a:rPr lang="en-US" sz="2000" dirty="0"/>
              <a:t>2</a:t>
            </a:r>
            <a:r>
              <a:rPr lang="en-US" sz="2400" dirty="0"/>
              <a:t>. </a:t>
            </a:r>
            <a:r>
              <a:rPr lang="en-US" sz="2400" b="1" dirty="0"/>
              <a:t>Human skills </a:t>
            </a:r>
            <a:r>
              <a:rPr lang="en-US" sz="2400" dirty="0"/>
              <a:t>is the power to communicate to your fellow co-workers, </a:t>
            </a:r>
            <a:endParaRPr lang="ar-SA" sz="2400" b="1" dirty="0">
              <a:solidFill>
                <a:srgbClr val="FF9900"/>
              </a:solidFill>
              <a:cs typeface="Simplified Arabic" pitchFamily="2" charset="-78"/>
            </a:endParaRPr>
          </a:p>
          <a:p>
            <a:pPr algn="just">
              <a:spcBef>
                <a:spcPct val="50000"/>
              </a:spcBef>
              <a:defRPr/>
            </a:pPr>
            <a:r>
              <a:rPr lang="ar-SA" sz="2000" b="1" dirty="0" err="1">
                <a:solidFill>
                  <a:srgbClr val="FFFF00"/>
                </a:solidFill>
                <a:cs typeface="Simplified Arabic" pitchFamily="2" charset="-78"/>
              </a:rPr>
              <a:t>3</a:t>
            </a:r>
            <a:r>
              <a:rPr lang="ar-SA" b="1" dirty="0" err="1">
                <a:solidFill>
                  <a:srgbClr val="FFFF00"/>
                </a:solidFill>
                <a:cs typeface="Simplified Arabic" pitchFamily="2" charset="-78"/>
              </a:rPr>
              <a:t>.</a:t>
            </a:r>
            <a:r>
              <a:rPr lang="ar-SA" b="1" dirty="0">
                <a:solidFill>
                  <a:srgbClr val="FFFF00"/>
                </a:solidFill>
                <a:cs typeface="Simplified Arabic" pitchFamily="2" charset="-78"/>
              </a:rPr>
              <a:t> </a:t>
            </a:r>
            <a:r>
              <a:rPr lang="ar-SA" b="1" dirty="0">
                <a:solidFill>
                  <a:srgbClr val="FFFFFF"/>
                </a:solidFill>
                <a:cs typeface="Simplified Arabic" pitchFamily="2" charset="-78"/>
              </a:rPr>
              <a:t>مهارات فكرية: </a:t>
            </a:r>
            <a:r>
              <a:rPr lang="ar-SA" b="1" dirty="0">
                <a:solidFill>
                  <a:srgbClr val="FF9900"/>
                </a:solidFill>
                <a:cs typeface="Simplified Arabic" pitchFamily="2" charset="-78"/>
              </a:rPr>
              <a:t>القدرة على رؤية المؤسسة ككل، قدرات ابتكار وإبداع وتطوير</a:t>
            </a:r>
          </a:p>
          <a:p>
            <a:pPr algn="just" rtl="0">
              <a:spcBef>
                <a:spcPct val="50000"/>
              </a:spcBef>
              <a:defRPr/>
            </a:pPr>
            <a:r>
              <a:rPr lang="en-US" sz="2400" b="1" dirty="0">
                <a:cs typeface="Simplified Arabic" pitchFamily="2" charset="-78"/>
              </a:rPr>
              <a:t>3. Conceptual skills </a:t>
            </a:r>
            <a:r>
              <a:rPr lang="en-US" sz="2400" dirty="0">
                <a:cs typeface="Simplified Arabic" pitchFamily="2" charset="-78"/>
              </a:rPr>
              <a:t>involve the formation of ideas and concepts, able to create innovative ideas and delver abstract </a:t>
            </a:r>
          </a:p>
          <a:p>
            <a:pPr algn="just" rtl="0">
              <a:spcBef>
                <a:spcPct val="50000"/>
              </a:spcBef>
              <a:defRPr/>
            </a:pPr>
            <a:endParaRPr lang="en-US" dirty="0">
              <a:cs typeface="Simplified Arabic" pitchFamily="2" charset="-78"/>
            </a:endParaRPr>
          </a:p>
          <a:p>
            <a:pPr algn="just" rtl="0">
              <a:spcBef>
                <a:spcPct val="50000"/>
              </a:spcBef>
              <a:defRPr/>
            </a:pPr>
            <a:r>
              <a:rPr lang="en-US" dirty="0">
                <a:cs typeface="Simplified Arabic" pitchFamily="2" charset="-78"/>
              </a:rPr>
              <a:t> </a:t>
            </a:r>
          </a:p>
        </p:txBody>
      </p:sp>
      <p:sp>
        <p:nvSpPr>
          <p:cNvPr id="55301" name="Rectangle 10"/>
          <p:cNvSpPr>
            <a:spLocks noChangeArrowheads="1"/>
          </p:cNvSpPr>
          <p:nvPr/>
        </p:nvSpPr>
        <p:spPr bwMode="auto">
          <a:xfrm>
            <a:off x="2357438" y="5929313"/>
            <a:ext cx="5500687" cy="307975"/>
          </a:xfrm>
          <a:prstGeom prst="rect">
            <a:avLst/>
          </a:prstGeom>
          <a:noFill/>
          <a:ln w="9525">
            <a:noFill/>
            <a:miter lim="800000"/>
            <a:headEnd/>
            <a:tailEnd/>
          </a:ln>
        </p:spPr>
        <p:txBody>
          <a:bodyPr>
            <a:spAutoFit/>
          </a:bodyPr>
          <a:lstStyle/>
          <a:p>
            <a:pPr algn="ctr"/>
            <a:r>
              <a:rPr lang="en-US" sz="1400">
                <a:hlinkClick r:id="rId2"/>
              </a:rPr>
              <a:t>http://www.buzzle.com/articles/principles-management.html</a:t>
            </a:r>
            <a:r>
              <a:rPr lang="en-US" sz="1400"/>
              <a:t> </a:t>
            </a:r>
            <a:endParaRPr lang="ar-SA" sz="1400"/>
          </a:p>
        </p:txBody>
      </p:sp>
      <p:sp>
        <p:nvSpPr>
          <p:cNvPr id="55302"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55303" name="عنصر نائب للتذييل 6"/>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idx="1"/>
          </p:nvPr>
        </p:nvSpPr>
        <p:spPr>
          <a:xfrm>
            <a:off x="357188" y="357188"/>
            <a:ext cx="8358187" cy="5929312"/>
          </a:xfrm>
        </p:spPr>
        <p:txBody>
          <a:bodyPr/>
          <a:lstStyle/>
          <a:p>
            <a:pPr algn="l" rtl="0" eaLnBrk="1" hangingPunct="1">
              <a:lnSpc>
                <a:spcPct val="80000"/>
              </a:lnSpc>
              <a:buFont typeface="Monotype Sorts"/>
              <a:buNone/>
            </a:pPr>
            <a:r>
              <a:rPr lang="ar-SA" sz="3600" b="1" smtClean="0">
                <a:solidFill>
                  <a:srgbClr val="FFFFFF"/>
                </a:solidFill>
                <a:latin typeface="Times New Roman" pitchFamily="18" charset="0"/>
                <a:cs typeface="Traditional Arabic" pitchFamily="18" charset="-78"/>
              </a:rPr>
              <a:t>     </a:t>
            </a:r>
          </a:p>
          <a:p>
            <a:pPr algn="l" rtl="0" eaLnBrk="1" hangingPunct="1">
              <a:lnSpc>
                <a:spcPct val="80000"/>
              </a:lnSpc>
              <a:buFont typeface="Monotype Sorts"/>
              <a:buNone/>
            </a:pPr>
            <a:endParaRPr lang="ar-SA" sz="3600" b="1" smtClean="0">
              <a:solidFill>
                <a:srgbClr val="FFFFFF"/>
              </a:solidFill>
              <a:latin typeface="Times New Roman" pitchFamily="18" charset="0"/>
              <a:cs typeface="Traditional Arabic" pitchFamily="18" charset="-78"/>
            </a:endParaRPr>
          </a:p>
          <a:p>
            <a:pPr algn="l" rtl="0" eaLnBrk="1" hangingPunct="1">
              <a:lnSpc>
                <a:spcPct val="80000"/>
              </a:lnSpc>
              <a:buFont typeface="Monotype Sorts"/>
              <a:buNone/>
            </a:pPr>
            <a:r>
              <a:rPr lang="ar-SA" sz="3600" b="1" smtClean="0">
                <a:solidFill>
                  <a:srgbClr val="FFFFFF"/>
                </a:solidFill>
                <a:latin typeface="Times New Roman" pitchFamily="18" charset="0"/>
                <a:cs typeface="Traditional Arabic" pitchFamily="18" charset="-78"/>
              </a:rPr>
              <a:t>             	</a:t>
            </a:r>
            <a:r>
              <a:rPr lang="en-US" sz="3600" b="1" smtClean="0">
                <a:solidFill>
                  <a:srgbClr val="FFFFFF"/>
                </a:solidFill>
                <a:latin typeface="Times New Roman" pitchFamily="18" charset="0"/>
                <a:cs typeface="Traditional Arabic" pitchFamily="18" charset="-78"/>
              </a:rPr>
              <a:t>    </a:t>
            </a:r>
            <a:r>
              <a:rPr lang="en-US" sz="3600" b="1" i="1" smtClean="0">
                <a:solidFill>
                  <a:srgbClr val="FFFFFF"/>
                </a:solidFill>
                <a:latin typeface="Times New Roman" pitchFamily="18" charset="0"/>
                <a:cs typeface="Traditional Arabic" pitchFamily="18" charset="-78"/>
              </a:rPr>
              <a:t>I</a:t>
            </a:r>
            <a:r>
              <a:rPr lang="en-US" sz="2800" b="1" i="1" smtClean="0">
                <a:solidFill>
                  <a:srgbClr val="FFFFFF"/>
                </a:solidFill>
                <a:latin typeface="Times New Roman" pitchFamily="18" charset="0"/>
                <a:cs typeface="Traditional Arabic" pitchFamily="18" charset="-78"/>
              </a:rPr>
              <a:t>s an integrative dynamic process of   	POSCED:</a:t>
            </a:r>
            <a:r>
              <a:rPr lang="en-US" sz="3600" b="1" i="1" smtClean="0">
                <a:solidFill>
                  <a:srgbClr val="FFFFFF"/>
                </a:solidFill>
                <a:latin typeface="Times New Roman" pitchFamily="18" charset="0"/>
                <a:cs typeface="Traditional Arabic" pitchFamily="18" charset="-78"/>
              </a:rPr>
              <a:t> </a:t>
            </a:r>
          </a:p>
          <a:p>
            <a:pPr algn="l" rtl="0" eaLnBrk="1" hangingPunct="1">
              <a:lnSpc>
                <a:spcPct val="80000"/>
              </a:lnSpc>
              <a:buFontTx/>
              <a:buNone/>
            </a:pPr>
            <a:r>
              <a:rPr lang="en-US" sz="3600" b="1" smtClean="0">
                <a:solidFill>
                  <a:srgbClr val="FFC000"/>
                </a:solidFill>
                <a:latin typeface="Times New Roman" pitchFamily="18" charset="0"/>
                <a:cs typeface="Traditional Arabic" pitchFamily="18" charset="-78"/>
              </a:rPr>
              <a:t>-</a:t>
            </a:r>
            <a:r>
              <a:rPr lang="en-US" sz="3600" b="1" smtClean="0">
                <a:solidFill>
                  <a:srgbClr val="FFFFFF"/>
                </a:solidFill>
                <a:latin typeface="Times New Roman" pitchFamily="18" charset="0"/>
                <a:cs typeface="Traditional Arabic" pitchFamily="18" charset="-78"/>
              </a:rPr>
              <a:t> </a:t>
            </a:r>
            <a:r>
              <a:rPr lang="en-US" b="1" smtClean="0">
                <a:latin typeface="Times New Roman" pitchFamily="18" charset="0"/>
                <a:cs typeface="Traditional Arabic" pitchFamily="18" charset="-78"/>
              </a:rPr>
              <a:t>P</a:t>
            </a:r>
            <a:r>
              <a:rPr lang="en-US" b="1" smtClean="0">
                <a:solidFill>
                  <a:srgbClr val="FF9900"/>
                </a:solidFill>
                <a:latin typeface="Times New Roman" pitchFamily="18" charset="0"/>
                <a:cs typeface="Traditional Arabic" pitchFamily="18" charset="-78"/>
              </a:rPr>
              <a:t>lanning;</a:t>
            </a:r>
          </a:p>
          <a:p>
            <a:pPr algn="l" rtl="0" eaLnBrk="1" hangingPunct="1">
              <a:lnSpc>
                <a:spcPct val="80000"/>
              </a:lnSpc>
              <a:buFontTx/>
              <a:buNone/>
            </a:pPr>
            <a:r>
              <a:rPr lang="en-US" b="1" smtClean="0">
                <a:solidFill>
                  <a:srgbClr val="FF9900"/>
                </a:solidFill>
                <a:latin typeface="Times New Roman" pitchFamily="18" charset="0"/>
                <a:cs typeface="Traditional Arabic" pitchFamily="18" charset="-78"/>
              </a:rPr>
              <a:t>		- </a:t>
            </a:r>
            <a:r>
              <a:rPr lang="en-US" b="1" smtClean="0">
                <a:latin typeface="Times New Roman" pitchFamily="18" charset="0"/>
                <a:cs typeface="Traditional Arabic" pitchFamily="18" charset="-78"/>
              </a:rPr>
              <a:t>O</a:t>
            </a:r>
            <a:r>
              <a:rPr lang="en-US" b="1" smtClean="0">
                <a:solidFill>
                  <a:srgbClr val="FF9900"/>
                </a:solidFill>
                <a:latin typeface="Times New Roman" pitchFamily="18" charset="0"/>
                <a:cs typeface="Traditional Arabic" pitchFamily="18" charset="-78"/>
              </a:rPr>
              <a:t>rganization;</a:t>
            </a:r>
          </a:p>
          <a:p>
            <a:pPr algn="l" rtl="0" eaLnBrk="1" hangingPunct="1">
              <a:lnSpc>
                <a:spcPct val="80000"/>
              </a:lnSpc>
              <a:buFontTx/>
              <a:buNone/>
            </a:pPr>
            <a:r>
              <a:rPr lang="en-US" b="1" smtClean="0">
                <a:solidFill>
                  <a:srgbClr val="FF9900"/>
                </a:solidFill>
                <a:latin typeface="Times New Roman" pitchFamily="18" charset="0"/>
                <a:cs typeface="Traditional Arabic" pitchFamily="18" charset="-78"/>
              </a:rPr>
              <a:t>			- </a:t>
            </a:r>
            <a:r>
              <a:rPr lang="en-US" b="1" smtClean="0">
                <a:latin typeface="Times New Roman" pitchFamily="18" charset="0"/>
                <a:cs typeface="Traditional Arabic" pitchFamily="18" charset="-78"/>
              </a:rPr>
              <a:t>S</a:t>
            </a:r>
            <a:r>
              <a:rPr lang="en-US" b="1" smtClean="0">
                <a:solidFill>
                  <a:srgbClr val="FF9900"/>
                </a:solidFill>
                <a:latin typeface="Times New Roman" pitchFamily="18" charset="0"/>
                <a:cs typeface="Traditional Arabic" pitchFamily="18" charset="-78"/>
              </a:rPr>
              <a:t>upervision </a:t>
            </a:r>
            <a:r>
              <a:rPr lang="en-US" sz="1600" b="1" smtClean="0">
                <a:latin typeface="Times New Roman" pitchFamily="18" charset="0"/>
                <a:cs typeface="Traditional Arabic" pitchFamily="18" charset="-78"/>
              </a:rPr>
              <a:t>(Trad.  Leading; Controlling; Inspection)</a:t>
            </a:r>
            <a:r>
              <a:rPr lang="en-US" b="1" smtClean="0">
                <a:solidFill>
                  <a:srgbClr val="FF9900"/>
                </a:solidFill>
                <a:latin typeface="Times New Roman" pitchFamily="18" charset="0"/>
                <a:cs typeface="Traditional Arabic" pitchFamily="18" charset="-78"/>
              </a:rPr>
              <a:t>;  				- </a:t>
            </a:r>
            <a:r>
              <a:rPr lang="en-US" b="1" smtClean="0">
                <a:latin typeface="Times New Roman" pitchFamily="18" charset="0"/>
                <a:cs typeface="Traditional Arabic" pitchFamily="18" charset="-78"/>
              </a:rPr>
              <a:t>C</a:t>
            </a:r>
            <a:r>
              <a:rPr lang="en-US" b="1" smtClean="0">
                <a:solidFill>
                  <a:srgbClr val="FF9900"/>
                </a:solidFill>
                <a:latin typeface="Times New Roman" pitchFamily="18" charset="0"/>
                <a:cs typeface="Traditional Arabic" pitchFamily="18" charset="-78"/>
              </a:rPr>
              <a:t>oordination;</a:t>
            </a:r>
          </a:p>
          <a:p>
            <a:pPr algn="l" rtl="0" eaLnBrk="1" hangingPunct="1">
              <a:lnSpc>
                <a:spcPct val="80000"/>
              </a:lnSpc>
              <a:buFontTx/>
              <a:buNone/>
            </a:pPr>
            <a:r>
              <a:rPr lang="en-US" b="1" smtClean="0">
                <a:solidFill>
                  <a:srgbClr val="FF9900"/>
                </a:solidFill>
                <a:latin typeface="Times New Roman" pitchFamily="18" charset="0"/>
                <a:cs typeface="Traditional Arabic" pitchFamily="18" charset="-78"/>
              </a:rPr>
              <a:t>					Plus  </a:t>
            </a:r>
          </a:p>
          <a:p>
            <a:pPr algn="l" rtl="0" eaLnBrk="1" hangingPunct="1">
              <a:lnSpc>
                <a:spcPct val="80000"/>
              </a:lnSpc>
              <a:buFont typeface="Monotype Sorts"/>
              <a:buNone/>
            </a:pPr>
            <a:r>
              <a:rPr lang="en-US" b="1" smtClean="0">
                <a:solidFill>
                  <a:srgbClr val="FF9900"/>
                </a:solidFill>
                <a:latin typeface="Times New Roman" pitchFamily="18" charset="0"/>
                <a:cs typeface="Traditional Arabic" pitchFamily="18" charset="-78"/>
              </a:rPr>
              <a:t>		- </a:t>
            </a:r>
            <a:r>
              <a:rPr lang="en-US" b="1" smtClean="0">
                <a:latin typeface="Times New Roman" pitchFamily="18" charset="0"/>
                <a:cs typeface="Traditional Arabic" pitchFamily="18" charset="-78"/>
              </a:rPr>
              <a:t>E</a:t>
            </a:r>
            <a:r>
              <a:rPr lang="en-US" b="1" smtClean="0">
                <a:solidFill>
                  <a:srgbClr val="FF9900"/>
                </a:solidFill>
                <a:latin typeface="Times New Roman" pitchFamily="18" charset="0"/>
                <a:cs typeface="Traditional Arabic" pitchFamily="18" charset="-78"/>
              </a:rPr>
              <a:t>valuation and </a:t>
            </a:r>
            <a:r>
              <a:rPr lang="en-US" b="1" smtClean="0">
                <a:latin typeface="Times New Roman" pitchFamily="18" charset="0"/>
                <a:cs typeface="Traditional Arabic" pitchFamily="18" charset="-78"/>
              </a:rPr>
              <a:t>D</a:t>
            </a:r>
            <a:r>
              <a:rPr lang="en-US" b="1" smtClean="0">
                <a:solidFill>
                  <a:srgbClr val="FF9900"/>
                </a:solidFill>
                <a:latin typeface="Times New Roman" pitchFamily="18" charset="0"/>
                <a:cs typeface="Traditional Arabic" pitchFamily="18" charset="-78"/>
              </a:rPr>
              <a:t>evelopment </a:t>
            </a:r>
          </a:p>
          <a:p>
            <a:pPr algn="l" rtl="0" eaLnBrk="1" hangingPunct="1">
              <a:lnSpc>
                <a:spcPct val="80000"/>
              </a:lnSpc>
              <a:buFont typeface="Monotype Sorts"/>
              <a:buNone/>
            </a:pPr>
            <a:r>
              <a:rPr lang="en-US" b="1" smtClean="0">
                <a:solidFill>
                  <a:srgbClr val="FF9900"/>
                </a:solidFill>
                <a:latin typeface="Times New Roman" pitchFamily="18" charset="0"/>
                <a:cs typeface="Traditional Arabic" pitchFamily="18" charset="-78"/>
              </a:rPr>
              <a:t> </a:t>
            </a:r>
            <a:r>
              <a:rPr lang="en-US" sz="2800" b="1" i="1" smtClean="0">
                <a:latin typeface="Times New Roman" pitchFamily="18" charset="0"/>
                <a:cs typeface="Traditional Arabic" pitchFamily="18" charset="-78"/>
              </a:rPr>
              <a:t>of joint efforts to achieve specific objectives. </a:t>
            </a:r>
            <a:endParaRPr lang="en-US" sz="2800" b="1" i="1" smtClean="0">
              <a:solidFill>
                <a:srgbClr val="FF9900"/>
              </a:solidFill>
              <a:latin typeface="Times New Roman" pitchFamily="18" charset="0"/>
              <a:cs typeface="Traditional Arabic" pitchFamily="18" charset="-78"/>
            </a:endParaRPr>
          </a:p>
          <a:p>
            <a:pPr algn="l" rtl="0" eaLnBrk="1" hangingPunct="1">
              <a:lnSpc>
                <a:spcPct val="80000"/>
              </a:lnSpc>
              <a:buFont typeface="Monotype Sorts"/>
              <a:buNone/>
            </a:pPr>
            <a:r>
              <a:rPr lang="ar-SA" sz="4000" b="1" smtClean="0">
                <a:solidFill>
                  <a:srgbClr val="FFFFFF"/>
                </a:solidFill>
                <a:latin typeface="Times New Roman" pitchFamily="18" charset="0"/>
                <a:cs typeface="Traditional Arabic" pitchFamily="18" charset="-78"/>
              </a:rPr>
              <a:t>						</a:t>
            </a:r>
            <a:endParaRPr lang="ar-SA" sz="1800" b="1" smtClean="0">
              <a:solidFill>
                <a:srgbClr val="FFFFFF"/>
              </a:solidFill>
              <a:latin typeface="Times New Roman" pitchFamily="18" charset="0"/>
              <a:cs typeface="Traditional Arabic" pitchFamily="18" charset="-78"/>
            </a:endParaRPr>
          </a:p>
          <a:p>
            <a:pPr algn="ctr" rtl="0" eaLnBrk="1" hangingPunct="1">
              <a:lnSpc>
                <a:spcPct val="80000"/>
              </a:lnSpc>
              <a:buFont typeface="Monotype Sorts"/>
              <a:buNone/>
            </a:pPr>
            <a:r>
              <a:rPr lang="ar-SA" sz="1800" b="1" smtClean="0">
                <a:solidFill>
                  <a:srgbClr val="FFFFFF"/>
                </a:solidFill>
                <a:latin typeface="Times New Roman" pitchFamily="18" charset="0"/>
                <a:cs typeface="Traditional Arabic" pitchFamily="18" charset="-78"/>
              </a:rPr>
              <a:t>(تدرج في نموذج الوظائف لاحقا)</a:t>
            </a:r>
          </a:p>
        </p:txBody>
      </p:sp>
      <p:sp>
        <p:nvSpPr>
          <p:cNvPr id="56323" name="Footer Placeholder 4"/>
          <p:cNvSpPr>
            <a:spLocks noGrp="1"/>
          </p:cNvSpPr>
          <p:nvPr>
            <p:ph type="ftr" sz="quarter" idx="11"/>
          </p:nvPr>
        </p:nvSpPr>
        <p:spPr>
          <a:xfrm>
            <a:off x="4500563" y="6556375"/>
            <a:ext cx="3581400" cy="301625"/>
          </a:xfrm>
          <a:noFill/>
        </p:spPr>
        <p:txBody>
          <a:bodyPr/>
          <a:lstStyle/>
          <a:p>
            <a:r>
              <a:rPr lang="en-US" smtClean="0">
                <a:solidFill>
                  <a:srgbClr val="FF0000"/>
                </a:solidFill>
                <a:hlinkClick r:id="rId2"/>
              </a:rPr>
              <a:t>RADHSSO 2014</a:t>
            </a:r>
            <a:endParaRPr lang="en-US" smtClean="0">
              <a:solidFill>
                <a:srgbClr val="FF0000"/>
              </a:solidFill>
            </a:endParaRPr>
          </a:p>
        </p:txBody>
      </p:sp>
      <p:sp>
        <p:nvSpPr>
          <p:cNvPr id="56324" name="Oval 4"/>
          <p:cNvSpPr>
            <a:spLocks noChangeArrowheads="1"/>
          </p:cNvSpPr>
          <p:nvPr/>
        </p:nvSpPr>
        <p:spPr bwMode="auto">
          <a:xfrm>
            <a:off x="428625" y="571500"/>
            <a:ext cx="2714625" cy="1143000"/>
          </a:xfrm>
          <a:prstGeom prst="ellipse">
            <a:avLst/>
          </a:prstGeom>
          <a:solidFill>
            <a:srgbClr val="FFFFFF"/>
          </a:solidFill>
          <a:ln w="9525">
            <a:solidFill>
              <a:schemeClr val="tx1"/>
            </a:solidFill>
            <a:round/>
            <a:headEnd/>
            <a:tailEnd/>
          </a:ln>
        </p:spPr>
        <p:txBody>
          <a:bodyPr wrap="none" anchor="ctr"/>
          <a:lstStyle/>
          <a:p>
            <a:pPr algn="ctr"/>
            <a:r>
              <a:rPr lang="en-US" b="1">
                <a:solidFill>
                  <a:schemeClr val="bg1"/>
                </a:solidFill>
                <a:cs typeface="Traditional Arabic" pitchFamily="18" charset="-78"/>
              </a:rPr>
              <a:t>Administration\ </a:t>
            </a:r>
          </a:p>
          <a:p>
            <a:pPr algn="ctr"/>
            <a:r>
              <a:rPr lang="en-US" b="1">
                <a:solidFill>
                  <a:schemeClr val="bg1"/>
                </a:solidFill>
                <a:cs typeface="Traditional Arabic" pitchFamily="18" charset="-78"/>
              </a:rPr>
              <a:t>Management </a:t>
            </a:r>
          </a:p>
        </p:txBody>
      </p:sp>
      <p:sp>
        <p:nvSpPr>
          <p:cNvPr id="56325" name="عنصر نائب للتاريخ 4"/>
          <p:cNvSpPr>
            <a:spLocks noGrp="1"/>
          </p:cNvSpPr>
          <p:nvPr>
            <p:ph type="dt" sz="quarter" idx="10"/>
          </p:nvPr>
        </p:nvSpPr>
        <p:spPr>
          <a:noFill/>
        </p:spPr>
        <p:txBody>
          <a:bodyPr/>
          <a:lstStyle/>
          <a:p>
            <a:r>
              <a:rPr lang="ar-SA" smtClean="0"/>
              <a:t>E Johali</a:t>
            </a:r>
            <a:endParaRPr lang="en-US" smtClean="0"/>
          </a:p>
        </p:txBody>
      </p:sp>
      <p:sp>
        <p:nvSpPr>
          <p:cNvPr id="56326" name="عنصر نائب لرقم الشريحة 5"/>
          <p:cNvSpPr>
            <a:spLocks noGrp="1"/>
          </p:cNvSpPr>
          <p:nvPr>
            <p:ph type="sldNum" sz="quarter" idx="12"/>
          </p:nvPr>
        </p:nvSpPr>
        <p:spPr>
          <a:noFill/>
        </p:spPr>
        <p:txBody>
          <a:bodyPr/>
          <a:lstStyle/>
          <a:p>
            <a:fld id="{E652DA57-EE2D-4FF2-901C-0BD67F21DE8F}" type="slidenum">
              <a:rPr lang="ar-SA" smtClean="0"/>
              <a:pPr/>
              <a:t>47</a:t>
            </a:fld>
            <a:endParaRPr lang="en-US" smtClean="0"/>
          </a:p>
        </p:txBody>
      </p:sp>
    </p:spTree>
  </p:cSld>
  <p:clrMapOvr>
    <a:masterClrMapping/>
  </p:clrMapOvr>
  <p:transition>
    <p:wheel spokes="8"/>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3"/>
          <p:cNvSpPr>
            <a:spLocks noGrp="1"/>
          </p:cNvSpPr>
          <p:nvPr>
            <p:ph type="sldNum" sz="quarter" idx="12"/>
          </p:nvPr>
        </p:nvSpPr>
        <p:spPr>
          <a:noFill/>
        </p:spPr>
        <p:txBody>
          <a:bodyPr/>
          <a:lstStyle/>
          <a:p>
            <a:fld id="{CC0188E1-8D9E-4A9D-9D12-FE914A32368E}" type="slidenum">
              <a:rPr lang="ar-SA" smtClean="0"/>
              <a:pPr/>
              <a:t>48</a:t>
            </a:fld>
            <a:endParaRPr lang="en-US" smtClean="0"/>
          </a:p>
        </p:txBody>
      </p:sp>
      <p:sp>
        <p:nvSpPr>
          <p:cNvPr id="303109" name="Rectangle 5"/>
          <p:cNvSpPr>
            <a:spLocks noChangeArrowheads="1"/>
          </p:cNvSpPr>
          <p:nvPr/>
        </p:nvSpPr>
        <p:spPr bwMode="auto">
          <a:xfrm>
            <a:off x="0" y="142875"/>
            <a:ext cx="4786313" cy="428625"/>
          </a:xfrm>
          <a:prstGeom prst="rect">
            <a:avLst/>
          </a:prstGeom>
          <a:noFill/>
          <a:ln w="9525" algn="ctr">
            <a:noFill/>
            <a:miter lim="800000"/>
            <a:headEnd/>
            <a:tailEnd/>
          </a:ln>
          <a:effectLst/>
        </p:spPr>
        <p:txBody>
          <a:bodyPr anchor="b"/>
          <a:lstStyle/>
          <a:p>
            <a:pPr algn="ctr">
              <a:defRPr/>
            </a:pPr>
            <a:r>
              <a:rPr kumimoji="1" lang="en-US" sz="3200" dirty="0">
                <a:solidFill>
                  <a:srgbClr val="FFFF00"/>
                </a:solidFill>
                <a:effectLst>
                  <a:outerShdw blurRad="38100" dist="38100" dir="2700000" algn="tl">
                    <a:srgbClr val="000000"/>
                  </a:outerShdw>
                </a:effectLst>
                <a:latin typeface="Tahoma" pitchFamily="34" charset="0"/>
                <a:cs typeface="Tahoma" pitchFamily="34" charset="0"/>
              </a:rPr>
              <a:t>Management Functions</a:t>
            </a:r>
          </a:p>
        </p:txBody>
      </p:sp>
      <p:sp>
        <p:nvSpPr>
          <p:cNvPr id="35844" name="Text Box 6"/>
          <p:cNvSpPr txBox="1">
            <a:spLocks noChangeArrowheads="1"/>
          </p:cNvSpPr>
          <p:nvPr/>
        </p:nvSpPr>
        <p:spPr bwMode="auto">
          <a:xfrm>
            <a:off x="571500" y="785813"/>
            <a:ext cx="8102600" cy="5540375"/>
          </a:xfrm>
          <a:prstGeom prst="rect">
            <a:avLst/>
          </a:prstGeom>
          <a:noFill/>
          <a:ln w="9525">
            <a:noFill/>
            <a:miter lim="800000"/>
            <a:headEnd/>
            <a:tailEnd/>
          </a:ln>
        </p:spPr>
        <p:txBody>
          <a:bodyPr>
            <a:spAutoFit/>
          </a:bodyPr>
          <a:lstStyle/>
          <a:p>
            <a:pPr marL="457200" indent="-457200" algn="just">
              <a:defRPr/>
            </a:pPr>
            <a:endParaRPr lang="ar-SA" b="1" dirty="0">
              <a:solidFill>
                <a:srgbClr val="FFFF00"/>
              </a:solidFill>
              <a:cs typeface="+mj-cs"/>
            </a:endParaRPr>
          </a:p>
          <a:p>
            <a:pPr marL="457200" indent="-457200" algn="just" rtl="0">
              <a:defRPr/>
            </a:pPr>
            <a:r>
              <a:rPr lang="en-US" b="1" dirty="0">
                <a:solidFill>
                  <a:srgbClr val="FFFF00"/>
                </a:solidFill>
                <a:cs typeface="+mj-cs"/>
              </a:rPr>
              <a:t>  </a:t>
            </a:r>
            <a:r>
              <a:rPr lang="ar-SA" b="1" dirty="0">
                <a:solidFill>
                  <a:srgbClr val="FFFF00"/>
                </a:solidFill>
                <a:cs typeface="+mj-cs"/>
              </a:rPr>
              <a:t> </a:t>
            </a:r>
            <a:r>
              <a:rPr lang="ar-SA" b="1" dirty="0">
                <a:solidFill>
                  <a:srgbClr val="FFFFFF"/>
                </a:solidFill>
                <a:cs typeface="+mj-cs"/>
              </a:rPr>
              <a:t>■</a:t>
            </a:r>
            <a:r>
              <a:rPr lang="en-US" sz="2000" b="1" dirty="0">
                <a:solidFill>
                  <a:srgbClr val="FFFFFF"/>
                </a:solidFill>
                <a:cs typeface="+mj-cs"/>
              </a:rPr>
              <a:t>Planning: </a:t>
            </a:r>
            <a:r>
              <a:rPr lang="en-US" dirty="0">
                <a:cs typeface="+mj-cs"/>
              </a:rPr>
              <a:t>It is the foundation area of management, the best focuses on Creative Problem Solving. </a:t>
            </a:r>
            <a:endParaRPr lang="en-US" b="1" dirty="0">
              <a:solidFill>
                <a:srgbClr val="FFFFFF"/>
              </a:solidFill>
              <a:cs typeface="+mj-cs"/>
            </a:endParaRPr>
          </a:p>
          <a:p>
            <a:pPr marL="457200" indent="-457200" algn="just">
              <a:defRPr/>
            </a:pPr>
            <a:r>
              <a:rPr lang="ar-SA" b="1" dirty="0">
                <a:solidFill>
                  <a:srgbClr val="FFFFFF"/>
                </a:solidFill>
                <a:cs typeface="+mj-cs"/>
              </a:rPr>
              <a:t> </a:t>
            </a:r>
          </a:p>
          <a:p>
            <a:pPr marL="457200" indent="-457200" algn="just" rtl="0">
              <a:defRPr/>
            </a:pPr>
            <a:r>
              <a:rPr lang="ar-SA" b="1" dirty="0">
                <a:solidFill>
                  <a:srgbClr val="FFFFFF"/>
                </a:solidFill>
                <a:cs typeface="+mj-cs"/>
              </a:rPr>
              <a:t> ■  </a:t>
            </a:r>
            <a:r>
              <a:rPr lang="en-US" sz="2000" b="1" dirty="0">
                <a:solidFill>
                  <a:srgbClr val="FFFFFF"/>
                </a:solidFill>
                <a:cs typeface="+mj-cs"/>
              </a:rPr>
              <a:t>Organizing:</a:t>
            </a:r>
            <a:r>
              <a:rPr lang="en-US" b="1" dirty="0">
                <a:solidFill>
                  <a:srgbClr val="FFFFFF"/>
                </a:solidFill>
                <a:cs typeface="+mj-cs"/>
              </a:rPr>
              <a:t> it is </a:t>
            </a:r>
            <a:r>
              <a:rPr lang="en-US" dirty="0">
                <a:cs typeface="+mj-cs"/>
              </a:rPr>
              <a:t>getting prepared, getting organized – you ready you well organized. </a:t>
            </a:r>
          </a:p>
          <a:p>
            <a:pPr marL="457200" indent="-457200" algn="just" rtl="0">
              <a:defRPr/>
            </a:pPr>
            <a:endParaRPr lang="en-US" b="1" dirty="0">
              <a:solidFill>
                <a:srgbClr val="FFFFFF"/>
              </a:solidFill>
              <a:cs typeface="+mj-cs"/>
            </a:endParaRPr>
          </a:p>
          <a:p>
            <a:pPr marL="457200" indent="-457200" algn="just" rtl="0">
              <a:defRPr/>
            </a:pPr>
            <a:r>
              <a:rPr lang="ar-SA" b="1" dirty="0">
                <a:solidFill>
                  <a:srgbClr val="FFFFFF"/>
                </a:solidFill>
                <a:cs typeface="+mj-cs"/>
              </a:rPr>
              <a:t> ■  </a:t>
            </a:r>
            <a:r>
              <a:rPr lang="en-US" sz="2000" b="1" dirty="0">
                <a:solidFill>
                  <a:srgbClr val="FFFFFF"/>
                </a:solidFill>
                <a:cs typeface="+mj-cs"/>
              </a:rPr>
              <a:t>Leading &amp; Directing</a:t>
            </a:r>
            <a:r>
              <a:rPr lang="en-US" b="1" dirty="0">
                <a:solidFill>
                  <a:srgbClr val="FFFFFF"/>
                </a:solidFill>
                <a:cs typeface="+mj-cs"/>
              </a:rPr>
              <a:t>: </a:t>
            </a:r>
            <a:r>
              <a:rPr lang="en-US" dirty="0">
                <a:cs typeface="+mj-cs"/>
              </a:rPr>
              <a:t>control and supervise the actions of the staff, assist the staff in achieving goals by motivation, communication, department dynamics, and department leadership.</a:t>
            </a:r>
          </a:p>
          <a:p>
            <a:pPr marL="457200" indent="-457200" algn="just">
              <a:defRPr/>
            </a:pPr>
            <a:r>
              <a:rPr lang="ar-SA" b="1" dirty="0">
                <a:solidFill>
                  <a:srgbClr val="FFFFFF"/>
                </a:solidFill>
                <a:cs typeface="+mj-cs"/>
              </a:rPr>
              <a:t>         </a:t>
            </a:r>
          </a:p>
          <a:p>
            <a:pPr marL="457200" indent="-457200" algn="just" rtl="0">
              <a:defRPr/>
            </a:pPr>
            <a:r>
              <a:rPr lang="ar-SA" b="1" dirty="0">
                <a:solidFill>
                  <a:srgbClr val="FFFFFF"/>
                </a:solidFill>
                <a:cs typeface="+mj-cs"/>
              </a:rPr>
              <a:t>■ </a:t>
            </a:r>
            <a:r>
              <a:rPr lang="en-US" b="1" dirty="0">
                <a:solidFill>
                  <a:srgbClr val="FFFFFF"/>
                </a:solidFill>
                <a:cs typeface="+mj-cs"/>
              </a:rPr>
              <a:t> </a:t>
            </a:r>
            <a:r>
              <a:rPr lang="en-US" sz="2000" b="1" dirty="0">
                <a:solidFill>
                  <a:srgbClr val="FFFFFF"/>
                </a:solidFill>
                <a:cs typeface="+mj-cs"/>
              </a:rPr>
              <a:t>Controlling: </a:t>
            </a:r>
            <a:r>
              <a:rPr lang="en-US" dirty="0">
                <a:cs typeface="+mj-cs"/>
              </a:rPr>
              <a:t>establishing performance standards that can achieve objectives</a:t>
            </a:r>
          </a:p>
          <a:p>
            <a:pPr marL="457200" indent="-457200" algn="just" rtl="0">
              <a:defRPr/>
            </a:pPr>
            <a:r>
              <a:rPr lang="en-US" b="1" dirty="0">
                <a:solidFill>
                  <a:srgbClr val="FFFFFF"/>
                </a:solidFill>
                <a:cs typeface="+mj-cs"/>
              </a:rPr>
              <a:t>Plus; </a:t>
            </a:r>
          </a:p>
          <a:p>
            <a:pPr marL="914400" lvl="1" indent="-457200" algn="just" rtl="0">
              <a:defRPr/>
            </a:pPr>
            <a:r>
              <a:rPr lang="ar-SA" b="1" dirty="0">
                <a:solidFill>
                  <a:srgbClr val="FFFFFF"/>
                </a:solidFill>
              </a:rPr>
              <a:t>■ </a:t>
            </a:r>
            <a:r>
              <a:rPr lang="en-US" b="1" dirty="0">
                <a:solidFill>
                  <a:srgbClr val="FFFFFF"/>
                </a:solidFill>
              </a:rPr>
              <a:t>  </a:t>
            </a:r>
            <a:r>
              <a:rPr lang="en-US" sz="2000" b="1" dirty="0">
                <a:solidFill>
                  <a:srgbClr val="FFFFFF"/>
                </a:solidFill>
                <a:cs typeface="+mj-cs"/>
              </a:rPr>
              <a:t>Spirit of Team  Work (Staffing)</a:t>
            </a:r>
          </a:p>
          <a:p>
            <a:pPr marL="457200" indent="-457200" algn="just">
              <a:defRPr/>
            </a:pPr>
            <a:r>
              <a:rPr lang="ar-SA" sz="2000" b="1" dirty="0">
                <a:solidFill>
                  <a:srgbClr val="FFFFFF"/>
                </a:solidFill>
                <a:cs typeface="+mj-cs"/>
              </a:rPr>
              <a:t>-</a:t>
            </a:r>
            <a:endParaRPr lang="ar-SA" b="1" dirty="0">
              <a:solidFill>
                <a:srgbClr val="FFFFFF"/>
              </a:solidFill>
              <a:cs typeface="+mj-cs"/>
            </a:endParaRPr>
          </a:p>
          <a:p>
            <a:pPr marL="457200" indent="-457200" algn="just">
              <a:defRPr/>
            </a:pPr>
            <a:r>
              <a:rPr lang="ar-SA" b="1" dirty="0">
                <a:cs typeface="+mj-cs"/>
              </a:rPr>
              <a:t>وجاء في</a:t>
            </a:r>
            <a:r>
              <a:rPr lang="en-US" baseline="30000" dirty="0">
                <a:cs typeface="+mj-cs"/>
              </a:rPr>
              <a:t>ar.wikipedia.org</a:t>
            </a:r>
            <a:r>
              <a:rPr lang="en-US" dirty="0">
                <a:cs typeface="+mj-cs"/>
              </a:rPr>
              <a:t> </a:t>
            </a:r>
            <a:r>
              <a:rPr lang="ar-SA" dirty="0">
                <a:cs typeface="+mj-cs"/>
              </a:rPr>
              <a:t> </a:t>
            </a:r>
            <a:r>
              <a:rPr lang="ar-SA" b="1" dirty="0">
                <a:cs typeface="+mj-cs"/>
              </a:rPr>
              <a:t>أن الإدارة تشمل خمس وظائف رئيسية وهي: </a:t>
            </a:r>
          </a:p>
          <a:p>
            <a:pPr marL="457200" indent="-457200" algn="ctr">
              <a:defRPr/>
            </a:pPr>
            <a:r>
              <a:rPr lang="ar-SA" b="1" dirty="0">
                <a:cs typeface="+mj-cs"/>
              </a:rPr>
              <a:t>1) التخطيط   2) التنظيم    3)  التوظيف   4) التوجيه   5) الرقابة  </a:t>
            </a:r>
            <a:endParaRPr lang="ar-SA" b="1" dirty="0">
              <a:solidFill>
                <a:srgbClr val="FFFFFF"/>
              </a:solidFill>
              <a:cs typeface="+mj-cs"/>
            </a:endParaRPr>
          </a:p>
          <a:p>
            <a:pPr marL="457200" indent="-457200" algn="just">
              <a:defRPr/>
            </a:pPr>
            <a:endParaRPr lang="en-US" b="1" dirty="0">
              <a:solidFill>
                <a:srgbClr val="FFFFFF"/>
              </a:solidFill>
              <a:cs typeface="+mj-cs"/>
            </a:endParaRPr>
          </a:p>
        </p:txBody>
      </p:sp>
      <p:sp>
        <p:nvSpPr>
          <p:cNvPr id="57349" name="عنصر نائب للتاريخ 4"/>
          <p:cNvSpPr>
            <a:spLocks noGrp="1"/>
          </p:cNvSpPr>
          <p:nvPr>
            <p:ph type="dt" sz="quarter" idx="10"/>
          </p:nvPr>
        </p:nvSpPr>
        <p:spPr>
          <a:noFill/>
        </p:spPr>
        <p:txBody>
          <a:bodyPr/>
          <a:lstStyle/>
          <a:p>
            <a:r>
              <a:rPr lang="ar-SA" smtClean="0"/>
              <a:t>E Johali</a:t>
            </a:r>
            <a:endParaRPr lang="en-US" smtClean="0"/>
          </a:p>
        </p:txBody>
      </p:sp>
      <p:sp>
        <p:nvSpPr>
          <p:cNvPr id="57350"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42950" y="142875"/>
            <a:ext cx="7543800" cy="642938"/>
          </a:xfrm>
        </p:spPr>
        <p:txBody>
          <a:bodyPr>
            <a:normAutofit/>
          </a:bodyPr>
          <a:lstStyle/>
          <a:p>
            <a:pPr rtl="0" eaLnBrk="1" hangingPunct="1">
              <a:defRPr/>
            </a:pPr>
            <a:r>
              <a:rPr lang="ar-SA" sz="2000" smtClean="0">
                <a:solidFill>
                  <a:srgbClr val="6CF0FF"/>
                </a:solidFill>
                <a:latin typeface="Arial Black" pitchFamily="34" charset="0"/>
              </a:rPr>
              <a:t>Functions </a:t>
            </a:r>
            <a:r>
              <a:rPr lang="en-GB" sz="2000" smtClean="0">
                <a:solidFill>
                  <a:srgbClr val="6CF0FF"/>
                </a:solidFill>
                <a:latin typeface="Arial Black" pitchFamily="34" charset="0"/>
              </a:rPr>
              <a:t>Management</a:t>
            </a:r>
            <a:r>
              <a:rPr lang="ar-SA" sz="2000" smtClean="0">
                <a:solidFill>
                  <a:srgbClr val="6CF0FF"/>
                </a:solidFill>
                <a:latin typeface="Arial Black" pitchFamily="34" charset="0"/>
              </a:rPr>
              <a:t> </a:t>
            </a:r>
            <a:r>
              <a:rPr lang="en-US" sz="2000" smtClean="0">
                <a:solidFill>
                  <a:srgbClr val="6CF0FF"/>
                </a:solidFill>
                <a:latin typeface="Arial Black" pitchFamily="34" charset="0"/>
              </a:rPr>
              <a:t>Model </a:t>
            </a:r>
            <a:r>
              <a:rPr lang="ar-SA" sz="2000" smtClean="0">
                <a:solidFill>
                  <a:srgbClr val="6CF0FF"/>
                </a:solidFill>
                <a:latin typeface="Arial Black" pitchFamily="34" charset="0"/>
              </a:rPr>
              <a:t> </a:t>
            </a:r>
            <a:r>
              <a:rPr lang="en-GB" sz="2000" smtClean="0">
                <a:solidFill>
                  <a:srgbClr val="6CF0FF"/>
                </a:solidFill>
                <a:latin typeface="Arial Black" pitchFamily="34" charset="0"/>
              </a:rPr>
              <a:t> </a:t>
            </a:r>
            <a:r>
              <a:rPr lang="ar-SA" sz="2000" smtClean="0">
                <a:solidFill>
                  <a:srgbClr val="6CF0FF"/>
                </a:solidFill>
                <a:latin typeface="Arial Black" pitchFamily="34" charset="0"/>
              </a:rPr>
              <a:t> [</a:t>
            </a:r>
            <a:r>
              <a:rPr lang="en-GB" sz="2000" smtClean="0">
                <a:solidFill>
                  <a:srgbClr val="6CF0FF"/>
                </a:solidFill>
                <a:latin typeface="Arial Black" pitchFamily="34" charset="0"/>
              </a:rPr>
              <a:t>(FM</a:t>
            </a:r>
            <a:r>
              <a:rPr lang="en-US" sz="2000" smtClean="0">
                <a:solidFill>
                  <a:srgbClr val="6CF0FF"/>
                </a:solidFill>
                <a:latin typeface="Arial Black" pitchFamily="34" charset="0"/>
              </a:rPr>
              <a:t>M</a:t>
            </a:r>
            <a:r>
              <a:rPr lang="en-GB" sz="2000" smtClean="0">
                <a:solidFill>
                  <a:srgbClr val="6CF0FF"/>
                </a:solidFill>
                <a:latin typeface="Arial Black" pitchFamily="34" charset="0"/>
              </a:rPr>
              <a:t>)</a:t>
            </a:r>
            <a:r>
              <a:rPr lang="ar-SA" sz="2000" smtClean="0">
                <a:solidFill>
                  <a:srgbClr val="6CF0FF"/>
                </a:solidFill>
                <a:latin typeface="Arial Black" pitchFamily="34" charset="0"/>
              </a:rPr>
              <a:t/>
            </a:r>
            <a:br>
              <a:rPr lang="ar-SA" sz="2000" smtClean="0">
                <a:solidFill>
                  <a:srgbClr val="6CF0FF"/>
                </a:solidFill>
                <a:latin typeface="Arial Black" pitchFamily="34" charset="0"/>
              </a:rPr>
            </a:br>
            <a:endParaRPr lang="en-GB" sz="1600" smtClean="0">
              <a:solidFill>
                <a:srgbClr val="6CF0FF"/>
              </a:solidFill>
              <a:latin typeface="Arial Black" pitchFamily="34" charset="0"/>
              <a:cs typeface="Monotype Koufi" pitchFamily="2" charset="-78"/>
            </a:endParaRPr>
          </a:p>
        </p:txBody>
      </p:sp>
      <p:sp>
        <p:nvSpPr>
          <p:cNvPr id="58371" name="Footer Placeholder 4"/>
          <p:cNvSpPr>
            <a:spLocks noGrp="1"/>
          </p:cNvSpPr>
          <p:nvPr>
            <p:ph type="ftr" sz="quarter" idx="11"/>
          </p:nvPr>
        </p:nvSpPr>
        <p:spPr>
          <a:xfrm>
            <a:off x="3357563" y="6500813"/>
            <a:ext cx="2714625" cy="285750"/>
          </a:xfrm>
          <a:noFill/>
        </p:spPr>
        <p:txBody>
          <a:bodyPr/>
          <a:lstStyle/>
          <a:p>
            <a:r>
              <a:rPr lang="en-US" smtClean="0"/>
              <a:t>RADHSSO 2014</a:t>
            </a:r>
          </a:p>
        </p:txBody>
      </p:sp>
      <p:sp>
        <p:nvSpPr>
          <p:cNvPr id="58372" name="Slide Number Placeholder 5"/>
          <p:cNvSpPr>
            <a:spLocks noGrp="1"/>
          </p:cNvSpPr>
          <p:nvPr>
            <p:ph type="sldNum" sz="quarter" idx="12"/>
          </p:nvPr>
        </p:nvSpPr>
        <p:spPr>
          <a:noFill/>
        </p:spPr>
        <p:txBody>
          <a:bodyPr/>
          <a:lstStyle/>
          <a:p>
            <a:fld id="{ED11E22F-F5BA-4328-886C-061309C81283}" type="slidenum">
              <a:rPr lang="ar-SA" smtClean="0"/>
              <a:pPr/>
              <a:t>49</a:t>
            </a:fld>
            <a:endParaRPr lang="en-US" smtClean="0"/>
          </a:p>
        </p:txBody>
      </p:sp>
      <p:pic>
        <p:nvPicPr>
          <p:cNvPr id="58373" name="Picture 8" descr="EXCELSOFT"/>
          <p:cNvPicPr>
            <a:picLocks noChangeAspect="1" noChangeArrowheads="1"/>
          </p:cNvPicPr>
          <p:nvPr/>
        </p:nvPicPr>
        <p:blipFill>
          <a:blip r:embed="rId2"/>
          <a:srcRect/>
          <a:stretch>
            <a:fillRect/>
          </a:stretch>
        </p:blipFill>
        <p:spPr bwMode="auto">
          <a:xfrm>
            <a:off x="1357313" y="549275"/>
            <a:ext cx="6191250" cy="5165725"/>
          </a:xfrm>
          <a:prstGeom prst="rect">
            <a:avLst/>
          </a:prstGeom>
          <a:noFill/>
          <a:ln w="9525">
            <a:noFill/>
            <a:miter lim="800000"/>
            <a:headEnd/>
            <a:tailEnd/>
          </a:ln>
        </p:spPr>
      </p:pic>
      <p:graphicFrame>
        <p:nvGraphicFramePr>
          <p:cNvPr id="11279" name="Group 15"/>
          <p:cNvGraphicFramePr>
            <a:graphicFrameLocks noGrp="1"/>
          </p:cNvGraphicFramePr>
          <p:nvPr/>
        </p:nvGraphicFramePr>
        <p:xfrm>
          <a:off x="3898583" y="3357563"/>
          <a:ext cx="208280" cy="518160"/>
        </p:xfrm>
        <a:graphic>
          <a:graphicData uri="http://schemas.openxmlformats.org/drawingml/2006/table">
            <a:tbl>
              <a:tblPr rtl="1"/>
              <a:tblGrid>
                <a:gridCol w="208280"/>
              </a:tblGrid>
              <a:tr h="0">
                <a:tc>
                  <a:txBody>
                    <a:bodyPr/>
                    <a:lstStyle/>
                    <a:p>
                      <a:pPr marL="0" marR="0" lvl="0" indent="0" algn="r"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0745" name="Group 25"/>
          <p:cNvGraphicFramePr>
            <a:graphicFrameLocks noGrp="1"/>
          </p:cNvGraphicFramePr>
          <p:nvPr/>
        </p:nvGraphicFramePr>
        <p:xfrm>
          <a:off x="3428986" y="2643188"/>
          <a:ext cx="2071702" cy="1024128"/>
        </p:xfrm>
        <a:graphic>
          <a:graphicData uri="http://schemas.openxmlformats.org/drawingml/2006/table">
            <a:tbl>
              <a:tblPr rtl="1"/>
              <a:tblGrid>
                <a:gridCol w="2071702"/>
              </a:tblGrid>
              <a:tr h="1000132">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1800" b="0" i="0" u="none" strike="noStrike" cap="none" normalizeH="0" baseline="0" dirty="0" smtClean="0">
                        <a:ln>
                          <a:noFill/>
                        </a:ln>
                        <a:solidFill>
                          <a:srgbClr val="FF0000"/>
                        </a:solidFill>
                        <a:effectLst>
                          <a:outerShdw blurRad="38100" dist="38100" dir="2700000" algn="tl">
                            <a:srgbClr val="FFFFFF"/>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0" i="0" u="none" strike="noStrike" cap="none" normalizeH="0" baseline="0" dirty="0" smtClean="0">
                          <a:ln>
                            <a:noFill/>
                          </a:ln>
                          <a:solidFill>
                            <a:srgbClr val="FF0000"/>
                          </a:solidFill>
                          <a:effectLst>
                            <a:outerShdw blurRad="38100" dist="38100" dir="2700000" algn="tl">
                              <a:srgbClr val="FFFFFF"/>
                            </a:outerShdw>
                          </a:effectLst>
                          <a:latin typeface="Arial Black"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0" i="0" u="none" strike="noStrike" cap="none" normalizeH="0" baseline="0" dirty="0" smtClean="0">
                          <a:ln>
                            <a:noFill/>
                          </a:ln>
                          <a:solidFill>
                            <a:srgbClr val="FF0000"/>
                          </a:solidFill>
                          <a:effectLst>
                            <a:outerShdw blurRad="38100" dist="38100" dir="2700000" algn="tl">
                              <a:srgbClr val="FFFFFF"/>
                            </a:outerShdw>
                          </a:effectLst>
                          <a:latin typeface="Arial Black" pitchFamily="34" charset="0"/>
                          <a:cs typeface="Arial" pitchFamily="34" charset="0"/>
                        </a:rPr>
                        <a:t>Develop ?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12" name="Footer Placeholder 4"/>
          <p:cNvSpPr txBox="1">
            <a:spLocks/>
          </p:cNvSpPr>
          <p:nvPr/>
        </p:nvSpPr>
        <p:spPr bwMode="auto">
          <a:xfrm>
            <a:off x="571500" y="5929313"/>
            <a:ext cx="8358188" cy="428625"/>
          </a:xfrm>
          <a:prstGeom prst="rect">
            <a:avLst/>
          </a:prstGeom>
          <a:noFill/>
          <a:ln w="9525">
            <a:noFill/>
            <a:miter lim="800000"/>
            <a:headEnd/>
            <a:tailEnd/>
          </a:ln>
          <a:effectLst/>
        </p:spPr>
        <p:txBody>
          <a:bodyPr/>
          <a:lstStyle/>
          <a:p>
            <a:pPr algn="ctr">
              <a:defRPr/>
            </a:pPr>
            <a:r>
              <a:rPr lang="en-US" sz="2000" b="1" dirty="0">
                <a:solidFill>
                  <a:srgbClr val="FFC000"/>
                </a:solidFill>
                <a:latin typeface="+mj-lt"/>
              </a:rPr>
              <a:t>Reflect on the above and in your specialist To  Redraw Your NASH Model </a:t>
            </a:r>
          </a:p>
        </p:txBody>
      </p:sp>
      <p:sp>
        <p:nvSpPr>
          <p:cNvPr id="58387" name="عنصر نائب للتاريخ 8"/>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35070" y="-24"/>
            <a:ext cx="6323012" cy="407987"/>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sz="2400" dirty="0" smtClean="0"/>
              <a:t>Course Description &amp; Objective </a:t>
            </a:r>
            <a:endParaRPr lang="ar-SA" sz="2400" dirty="0" smtClean="0"/>
          </a:p>
        </p:txBody>
      </p:sp>
      <p:sp>
        <p:nvSpPr>
          <p:cNvPr id="3" name="عنصر نائب للمحتوى 2"/>
          <p:cNvSpPr>
            <a:spLocks noGrp="1"/>
          </p:cNvSpPr>
          <p:nvPr>
            <p:ph idx="1"/>
          </p:nvPr>
        </p:nvSpPr>
        <p:spPr>
          <a:xfrm>
            <a:off x="714348" y="500042"/>
            <a:ext cx="8058150" cy="2135188"/>
          </a:xfrm>
        </p:spPr>
        <p:style>
          <a:lnRef idx="1">
            <a:schemeClr val="accent2"/>
          </a:lnRef>
          <a:fillRef idx="3">
            <a:schemeClr val="accent2"/>
          </a:fillRef>
          <a:effectRef idx="2">
            <a:schemeClr val="accent2"/>
          </a:effectRef>
          <a:fontRef idx="minor">
            <a:schemeClr val="lt1"/>
          </a:fontRef>
        </p:style>
        <p:txBody>
          <a:bodyPr/>
          <a:lstStyle/>
          <a:p>
            <a:pPr algn="just" rtl="0"/>
            <a:r>
              <a:rPr lang="en-US" sz="1400" b="1" i="1" dirty="0" smtClean="0"/>
              <a:t>Course Description</a:t>
            </a:r>
            <a:endParaRPr lang="en-US" sz="1400" dirty="0" smtClean="0"/>
          </a:p>
          <a:p>
            <a:pPr algn="just" rtl="0"/>
            <a:r>
              <a:rPr lang="en-US" sz="1400" b="1" dirty="0" smtClean="0"/>
              <a:t> </a:t>
            </a:r>
            <a:endParaRPr lang="en-US" sz="1400" dirty="0" smtClean="0"/>
          </a:p>
          <a:p>
            <a:pPr algn="just" rtl="0"/>
            <a:r>
              <a:rPr lang="en-US" sz="1400" b="1" u="sng" dirty="0" smtClean="0"/>
              <a:t>Introduction</a:t>
            </a:r>
            <a:r>
              <a:rPr lang="en-US" sz="1400" dirty="0" smtClean="0"/>
              <a:t>    </a:t>
            </a:r>
          </a:p>
          <a:p>
            <a:pPr algn="just" rtl="0"/>
            <a:r>
              <a:rPr lang="en-US" sz="1400" dirty="0" smtClean="0"/>
              <a:t>             This course provides the  students with basic knowledge and skills pertaining to the current issues in leadership and management. Topics will include administrative theories, leadership strategies, empowerment, organizational paradigms, cost containment, and continuous quality improvement  .  </a:t>
            </a:r>
          </a:p>
          <a:p>
            <a:pPr algn="just" rtl="0"/>
            <a:r>
              <a:rPr lang="en-US" sz="1400" b="1" u="sng" dirty="0" smtClean="0"/>
              <a:t>Course Objectives</a:t>
            </a:r>
            <a:r>
              <a:rPr lang="en-US" sz="1400" b="1" dirty="0" smtClean="0"/>
              <a:t>:</a:t>
            </a:r>
            <a:endParaRPr lang="en-US" sz="1400" dirty="0" smtClean="0"/>
          </a:p>
          <a:p>
            <a:pPr algn="just" rtl="0"/>
            <a:r>
              <a:rPr lang="en-US" sz="1400" b="1" dirty="0" smtClean="0"/>
              <a:t> </a:t>
            </a:r>
            <a:endParaRPr lang="en-US" sz="1400" dirty="0" smtClean="0"/>
          </a:p>
          <a:p>
            <a:pPr algn="just" rtl="0">
              <a:buNone/>
            </a:pPr>
            <a:r>
              <a:rPr lang="en-US" sz="1400" b="1" i="1" dirty="0" smtClean="0"/>
              <a:t>At the end of this course, the students will be able to:</a:t>
            </a:r>
            <a:endParaRPr lang="en-US" sz="1400" dirty="0" smtClean="0"/>
          </a:p>
          <a:p>
            <a:pPr lvl="0" algn="just" rtl="0"/>
            <a:r>
              <a:rPr lang="en-US" sz="1400" dirty="0" smtClean="0"/>
              <a:t>Reason with probing the nature of health, science and organizational services</a:t>
            </a:r>
          </a:p>
          <a:p>
            <a:pPr lvl="0" algn="just" rtl="0"/>
            <a:r>
              <a:rPr lang="en-US" sz="1400" dirty="0" smtClean="0"/>
              <a:t>Defining terms; health, science, health sciences, administration, management, and leadership.   </a:t>
            </a:r>
          </a:p>
          <a:p>
            <a:pPr lvl="0" algn="just" rtl="0"/>
            <a:r>
              <a:rPr lang="en-US" sz="1400" dirty="0" smtClean="0"/>
              <a:t>Discuss organizational structure and smart concepts mapping functions and strategies for their successful implementation.</a:t>
            </a:r>
          </a:p>
          <a:p>
            <a:pPr lvl="0" algn="just" rtl="0"/>
            <a:r>
              <a:rPr lang="en-US" sz="1400" dirty="0" smtClean="0"/>
              <a:t>Recognize the process, models, and ethical positions of decision making in order  to make effective decisions in every day work situation.</a:t>
            </a:r>
          </a:p>
          <a:p>
            <a:pPr lvl="0" algn="just" rtl="0"/>
            <a:r>
              <a:rPr lang="en-US" sz="1400" dirty="0" smtClean="0"/>
              <a:t>Describe elements that influence successful communication and </a:t>
            </a:r>
            <a:r>
              <a:rPr lang="en-US" sz="1400" smtClean="0"/>
              <a:t>interactions within </a:t>
            </a:r>
            <a:r>
              <a:rPr lang="en-US" sz="1400" dirty="0" smtClean="0"/>
              <a:t>organization.</a:t>
            </a:r>
          </a:p>
          <a:p>
            <a:pPr lvl="0" algn="just" rtl="0"/>
            <a:r>
              <a:rPr lang="en-US" sz="1400" dirty="0" smtClean="0"/>
              <a:t>Incorporate coping strategies for dealing with stress in the workplace.</a:t>
            </a:r>
          </a:p>
          <a:p>
            <a:pPr lvl="0" algn="just" rtl="0"/>
            <a:r>
              <a:rPr lang="en-US" sz="1400" dirty="0" smtClean="0"/>
              <a:t>Discuss the essentials of human resources management specific to recruitment, hiring, and retention of competent staff.</a:t>
            </a:r>
          </a:p>
          <a:p>
            <a:pPr lvl="0" algn="just" rtl="0"/>
            <a:r>
              <a:rPr lang="en-US" sz="1400" dirty="0" smtClean="0"/>
              <a:t>Identifying strategies for enhancing professional development.</a:t>
            </a:r>
          </a:p>
          <a:p>
            <a:pPr lvl="0" algn="just" rtl="0"/>
            <a:r>
              <a:rPr lang="en-US" sz="1400" dirty="0" smtClean="0"/>
              <a:t>Describe major components of an effective and efficient quality assurance/ quality improvement program and strategies for ongoing systems monitoring.</a:t>
            </a:r>
          </a:p>
          <a:p>
            <a:pPr lvl="0" algn="just" rtl="0"/>
            <a:r>
              <a:rPr lang="en-US" sz="1400" dirty="0" smtClean="0"/>
              <a:t>Identifying opportunities for making positive change in health setting </a:t>
            </a:r>
          </a:p>
          <a:p>
            <a:pPr algn="just" rtl="0" eaLnBrk="1" hangingPunct="1">
              <a:defRPr/>
            </a:pPr>
            <a:endParaRPr lang="en-US" sz="1600" b="1" dirty="0"/>
          </a:p>
        </p:txBody>
      </p:sp>
      <p:sp>
        <p:nvSpPr>
          <p:cNvPr id="16388" name="عنصر نائب للتذييل 3"/>
          <p:cNvSpPr>
            <a:spLocks noGrp="1"/>
          </p:cNvSpPr>
          <p:nvPr>
            <p:ph type="ftr" sz="quarter" idx="11"/>
          </p:nvPr>
        </p:nvSpPr>
        <p:spPr>
          <a:noFill/>
        </p:spPr>
        <p:txBody>
          <a:bodyPr/>
          <a:lstStyle/>
          <a:p>
            <a:r>
              <a:rPr lang="en-US" smtClean="0"/>
              <a:t>RADHSSO 2014</a:t>
            </a:r>
          </a:p>
        </p:txBody>
      </p:sp>
      <p:sp>
        <p:nvSpPr>
          <p:cNvPr id="16389" name="عنصر نائب لرقم الشريحة 4"/>
          <p:cNvSpPr>
            <a:spLocks noGrp="1"/>
          </p:cNvSpPr>
          <p:nvPr>
            <p:ph type="sldNum" sz="quarter" idx="12"/>
          </p:nvPr>
        </p:nvSpPr>
        <p:spPr>
          <a:noFill/>
        </p:spPr>
        <p:txBody>
          <a:bodyPr/>
          <a:lstStyle/>
          <a:p>
            <a:fld id="{BA4F9804-6ADE-4CF8-B57A-01E0F8DC740F}" type="slidenum">
              <a:rPr lang="ar-SA" smtClean="0"/>
              <a:pPr/>
              <a:t>5</a:t>
            </a:fld>
            <a:endParaRPr lang="en-US" smtClean="0"/>
          </a:p>
        </p:txBody>
      </p:sp>
      <p:sp>
        <p:nvSpPr>
          <p:cNvPr id="16390"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14500" y="285750"/>
            <a:ext cx="5757863" cy="654050"/>
          </a:xfrm>
        </p:spPr>
        <p:txBody>
          <a:bodyPr/>
          <a:lstStyle/>
          <a:p>
            <a:pPr eaLnBrk="1" hangingPunct="1">
              <a:defRPr/>
            </a:pPr>
            <a:r>
              <a:rPr lang="en-US" sz="3600" smtClean="0"/>
              <a:t>PLANNING </a:t>
            </a:r>
            <a:endParaRPr lang="ar-SA" sz="3600" smtClean="0"/>
          </a:p>
        </p:txBody>
      </p:sp>
      <p:sp>
        <p:nvSpPr>
          <p:cNvPr id="59395" name="عنصر نائب للمحتوى 2"/>
          <p:cNvSpPr>
            <a:spLocks noGrp="1"/>
          </p:cNvSpPr>
          <p:nvPr>
            <p:ph idx="1"/>
          </p:nvPr>
        </p:nvSpPr>
        <p:spPr>
          <a:xfrm>
            <a:off x="457200" y="1000125"/>
            <a:ext cx="8229600" cy="4830763"/>
          </a:xfrm>
        </p:spPr>
        <p:txBody>
          <a:bodyPr/>
          <a:lstStyle/>
          <a:p>
            <a:pPr algn="just" rtl="0" eaLnBrk="1" hangingPunct="1">
              <a:buFontTx/>
              <a:buNone/>
            </a:pPr>
            <a:endParaRPr lang="en-US" sz="2000" i="1" smtClean="0"/>
          </a:p>
          <a:p>
            <a:pPr algn="just" rtl="0" eaLnBrk="1" hangingPunct="1"/>
            <a:r>
              <a:rPr lang="en-US" sz="2000" b="1" i="1" smtClean="0"/>
              <a:t>Planning </a:t>
            </a:r>
            <a:r>
              <a:rPr lang="en-US" sz="2000" i="1" smtClean="0"/>
              <a:t>is considered the </a:t>
            </a:r>
            <a:r>
              <a:rPr lang="en-US" sz="2000" b="1" i="1" smtClean="0"/>
              <a:t>most</a:t>
            </a:r>
            <a:r>
              <a:rPr lang="en-US" sz="2000" i="1" smtClean="0"/>
              <a:t> important element of the administrative process. The </a:t>
            </a:r>
            <a:r>
              <a:rPr lang="en-US" sz="2000" b="1" i="1" smtClean="0"/>
              <a:t>higher </a:t>
            </a:r>
            <a:r>
              <a:rPr lang="en-US" sz="2000" i="1" smtClean="0"/>
              <a:t>the level of administration, the more the involvement and time devoting to planning. A good plan is the basis of any successful program. Sufficient time should be given to the process of planning. More than one plan should be available to choose from to meet the existing plan.</a:t>
            </a:r>
          </a:p>
          <a:p>
            <a:pPr algn="just" rtl="0" eaLnBrk="1" hangingPunct="1"/>
            <a:endParaRPr lang="en-US" sz="2000" i="1" smtClean="0"/>
          </a:p>
          <a:p>
            <a:pPr algn="just" rtl="0" eaLnBrk="1" hangingPunct="1"/>
            <a:r>
              <a:rPr lang="en-US" sz="2000" i="1" smtClean="0"/>
              <a:t>“Planning is a projected or predetermined course of action designed to achieve a specific goal or objective.” </a:t>
            </a:r>
          </a:p>
          <a:p>
            <a:pPr algn="just" rtl="0" eaLnBrk="1" hangingPunct="1"/>
            <a:r>
              <a:rPr lang="en-US" sz="2000" b="1" i="1" smtClean="0"/>
              <a:t>Planning determines What? When? Where? How? Why? And by whom? Things will be done.</a:t>
            </a:r>
            <a:r>
              <a:rPr lang="ar-QA" sz="2000" b="1" i="1" smtClean="0"/>
              <a:t> </a:t>
            </a:r>
          </a:p>
          <a:p>
            <a:pPr algn="just" rtl="0" eaLnBrk="1" hangingPunct="1"/>
            <a:r>
              <a:rPr lang="en-US" sz="2000" i="1" smtClean="0"/>
              <a:t>It involves “</a:t>
            </a:r>
            <a:r>
              <a:rPr lang="en-US" sz="2000" b="1" i="1" smtClean="0"/>
              <a:t>decision making for future events</a:t>
            </a:r>
            <a:r>
              <a:rPr lang="en-US" sz="2000" i="1" smtClean="0"/>
              <a:t>”.</a:t>
            </a:r>
          </a:p>
          <a:p>
            <a:pPr algn="just" rtl="0" eaLnBrk="1" hangingPunct="1"/>
            <a:endParaRPr lang="ar-SA" sz="2000" i="1" smtClean="0"/>
          </a:p>
        </p:txBody>
      </p:sp>
      <p:sp>
        <p:nvSpPr>
          <p:cNvPr id="59396" name="عنصر نائب للتذييل 3"/>
          <p:cNvSpPr>
            <a:spLocks noGrp="1"/>
          </p:cNvSpPr>
          <p:nvPr>
            <p:ph type="ftr" sz="quarter" idx="11"/>
          </p:nvPr>
        </p:nvSpPr>
        <p:spPr>
          <a:noFill/>
        </p:spPr>
        <p:txBody>
          <a:bodyPr/>
          <a:lstStyle/>
          <a:p>
            <a:r>
              <a:rPr lang="en-US" smtClean="0"/>
              <a:t>RADHSSO 2014</a:t>
            </a:r>
          </a:p>
        </p:txBody>
      </p:sp>
      <p:sp>
        <p:nvSpPr>
          <p:cNvPr id="59397" name="عنصر نائب لرقم الشريحة 4"/>
          <p:cNvSpPr>
            <a:spLocks noGrp="1"/>
          </p:cNvSpPr>
          <p:nvPr>
            <p:ph type="sldNum" sz="quarter" idx="12"/>
          </p:nvPr>
        </p:nvSpPr>
        <p:spPr>
          <a:noFill/>
        </p:spPr>
        <p:txBody>
          <a:bodyPr/>
          <a:lstStyle/>
          <a:p>
            <a:fld id="{9DEFFD66-163D-4828-93CA-AA93BC3D32CD}" type="slidenum">
              <a:rPr lang="ar-SA" smtClean="0"/>
              <a:pPr/>
              <a:t>50</a:t>
            </a:fld>
            <a:endParaRPr lang="en-US" smtClean="0"/>
          </a:p>
        </p:txBody>
      </p:sp>
      <p:sp>
        <p:nvSpPr>
          <p:cNvPr id="59398"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a:xfrm>
            <a:off x="1500188" y="2071688"/>
            <a:ext cx="6500812" cy="1643062"/>
          </a:xfrm>
        </p:spPr>
        <p:txBody>
          <a:bodyPr>
            <a:normAutofit/>
          </a:bodyPr>
          <a:lstStyle/>
          <a:p>
            <a:pPr rtl="0" eaLnBrk="1" fontAlgn="auto" hangingPunct="1">
              <a:spcAft>
                <a:spcPts val="0"/>
              </a:spcAft>
              <a:defRPr/>
            </a:pPr>
            <a:r>
              <a:rPr lang="en-US" sz="4400" dirty="0" smtClean="0">
                <a:solidFill>
                  <a:schemeClr val="tx2">
                    <a:satMod val="200000"/>
                  </a:schemeClr>
                </a:solidFill>
                <a:latin typeface="Arial Black" pitchFamily="34" charset="0"/>
              </a:rPr>
              <a:t>TQM </a:t>
            </a:r>
            <a:endParaRPr sz="4400" smtClean="0">
              <a:solidFill>
                <a:schemeClr val="tx2">
                  <a:satMod val="200000"/>
                </a:schemeClr>
              </a:solidFill>
            </a:endParaRPr>
          </a:p>
        </p:txBody>
      </p:sp>
      <p:sp>
        <p:nvSpPr>
          <p:cNvPr id="60419" name="عنصر نائب للتاريخ 2"/>
          <p:cNvSpPr>
            <a:spLocks noGrp="1"/>
          </p:cNvSpPr>
          <p:nvPr>
            <p:ph type="dt" sz="quarter" idx="10"/>
          </p:nvPr>
        </p:nvSpPr>
        <p:spPr>
          <a:noFill/>
        </p:spPr>
        <p:txBody>
          <a:bodyPr/>
          <a:lstStyle/>
          <a:p>
            <a:r>
              <a:rPr lang="ar-SA" smtClean="0"/>
              <a:t>E Johali</a:t>
            </a:r>
            <a:endParaRPr lang="en-US" smtClean="0"/>
          </a:p>
        </p:txBody>
      </p:sp>
      <p:sp>
        <p:nvSpPr>
          <p:cNvPr id="60420" name="عنصر نائب لرقم الشريحة 3"/>
          <p:cNvSpPr>
            <a:spLocks noGrp="1"/>
          </p:cNvSpPr>
          <p:nvPr>
            <p:ph type="sldNum" sz="quarter" idx="12"/>
          </p:nvPr>
        </p:nvSpPr>
        <p:spPr>
          <a:noFill/>
        </p:spPr>
        <p:txBody>
          <a:bodyPr/>
          <a:lstStyle/>
          <a:p>
            <a:fld id="{448361E7-504A-4D1B-8586-5B1A12AE6320}" type="slidenum">
              <a:rPr lang="ar-SA" smtClean="0"/>
              <a:pPr/>
              <a:t>51</a:t>
            </a:fld>
            <a:endParaRPr lang="en-US" smtClean="0"/>
          </a:p>
        </p:txBody>
      </p:sp>
      <p:sp>
        <p:nvSpPr>
          <p:cNvPr id="60421" name="عنصر نائب للتذييل 4"/>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000250" y="214313"/>
            <a:ext cx="5500688" cy="261937"/>
          </a:xfrm>
        </p:spPr>
        <p:txBody>
          <a:bodyPr/>
          <a:lstStyle/>
          <a:p>
            <a:pPr eaLnBrk="1" hangingPunct="1">
              <a:defRPr/>
            </a:pPr>
            <a:r>
              <a:rPr lang="en-US" sz="2000" smtClean="0">
                <a:solidFill>
                  <a:srgbClr val="6CF0FF"/>
                </a:solidFill>
              </a:rPr>
              <a:t>Brief Histo-Development of TQM Terms </a:t>
            </a:r>
            <a:r>
              <a:rPr lang="ar-SA" sz="2000" smtClean="0">
                <a:solidFill>
                  <a:srgbClr val="6CF0FF"/>
                </a:solidFill>
              </a:rPr>
              <a:t> </a:t>
            </a:r>
          </a:p>
        </p:txBody>
      </p:sp>
      <p:sp>
        <p:nvSpPr>
          <p:cNvPr id="61443" name="Date Placeholder 3"/>
          <p:cNvSpPr>
            <a:spLocks noGrp="1"/>
          </p:cNvSpPr>
          <p:nvPr>
            <p:ph type="dt" sz="quarter" idx="10"/>
          </p:nvPr>
        </p:nvSpPr>
        <p:spPr>
          <a:noFill/>
        </p:spPr>
        <p:txBody>
          <a:bodyPr/>
          <a:lstStyle/>
          <a:p>
            <a:r>
              <a:rPr lang="ar-SA" smtClean="0"/>
              <a:t>E Johali</a:t>
            </a:r>
            <a:endParaRPr lang="en-US" smtClean="0"/>
          </a:p>
        </p:txBody>
      </p:sp>
      <p:sp>
        <p:nvSpPr>
          <p:cNvPr id="61444" name="Slide Number Placeholder 4"/>
          <p:cNvSpPr>
            <a:spLocks noGrp="1"/>
          </p:cNvSpPr>
          <p:nvPr>
            <p:ph type="sldNum" sz="quarter" idx="12"/>
          </p:nvPr>
        </p:nvSpPr>
        <p:spPr>
          <a:noFill/>
        </p:spPr>
        <p:txBody>
          <a:bodyPr/>
          <a:lstStyle/>
          <a:p>
            <a:fld id="{4294F4F6-C152-451B-B368-9597D46BD67B}" type="slidenum">
              <a:rPr lang="ar-SA" smtClean="0"/>
              <a:pPr/>
              <a:t>52</a:t>
            </a:fld>
            <a:endParaRPr lang="en-US" smtClean="0"/>
          </a:p>
        </p:txBody>
      </p:sp>
      <p:sp>
        <p:nvSpPr>
          <p:cNvPr id="61445" name="Rectangle 5"/>
          <p:cNvSpPr>
            <a:spLocks noChangeArrowheads="1"/>
          </p:cNvSpPr>
          <p:nvPr/>
        </p:nvSpPr>
        <p:spPr bwMode="auto">
          <a:xfrm>
            <a:off x="1785938" y="1033463"/>
            <a:ext cx="6286500" cy="2032000"/>
          </a:xfrm>
          <a:prstGeom prst="rect">
            <a:avLst/>
          </a:prstGeom>
          <a:noFill/>
          <a:ln w="9525">
            <a:noFill/>
            <a:miter lim="800000"/>
            <a:headEnd/>
            <a:tailEnd/>
          </a:ln>
        </p:spPr>
        <p:txBody>
          <a:bodyPr>
            <a:spAutoFit/>
          </a:bodyPr>
          <a:lstStyle/>
          <a:p>
            <a:pPr algn="ctr"/>
            <a:endParaRPr lang="ar-SA" sz="1400">
              <a:cs typeface="Monotype Koufi" pitchFamily="2" charset="-78"/>
            </a:endParaRPr>
          </a:p>
          <a:p>
            <a:pPr algn="ctr"/>
            <a:endParaRPr lang="ar-SA" sz="1400">
              <a:cs typeface="Monotype Koufi" pitchFamily="2" charset="-78"/>
            </a:endParaRPr>
          </a:p>
          <a:p>
            <a:pPr algn="ctr"/>
            <a:endParaRPr lang="en-US" sz="1400">
              <a:cs typeface="Monotype Koufi" pitchFamily="2" charset="-78"/>
            </a:endParaRPr>
          </a:p>
          <a:p>
            <a:pPr algn="ctr"/>
            <a:endParaRPr lang="en-US" sz="1400">
              <a:cs typeface="Monotype Koufi" pitchFamily="2" charset="-78"/>
            </a:endParaRPr>
          </a:p>
          <a:p>
            <a:pPr algn="ctr"/>
            <a:endParaRPr lang="en-US" sz="1400">
              <a:cs typeface="Monotype Koufi" pitchFamily="2" charset="-78"/>
            </a:endParaRPr>
          </a:p>
          <a:p>
            <a:pPr algn="ctr"/>
            <a:endParaRPr lang="en-US" sz="1400">
              <a:cs typeface="Monotype Koufi" pitchFamily="2" charset="-78"/>
            </a:endParaRPr>
          </a:p>
          <a:p>
            <a:pPr algn="ctr"/>
            <a:endParaRPr lang="en-US" sz="1400">
              <a:cs typeface="Monotype Koufi" pitchFamily="2" charset="-78"/>
            </a:endParaRPr>
          </a:p>
          <a:p>
            <a:pPr algn="ctr"/>
            <a:endParaRPr lang="en-US" sz="1400">
              <a:cs typeface="Monotype Koufi" pitchFamily="2" charset="-78"/>
            </a:endParaRPr>
          </a:p>
          <a:p>
            <a:pPr algn="ctr"/>
            <a:endParaRPr lang="ar-SA" sz="1400">
              <a:cs typeface="Monotype Koufi" pitchFamily="2" charset="-78"/>
            </a:endParaRPr>
          </a:p>
        </p:txBody>
      </p:sp>
      <p:graphicFrame>
        <p:nvGraphicFramePr>
          <p:cNvPr id="8" name="Table 7"/>
          <p:cNvGraphicFramePr>
            <a:graphicFrameLocks noGrp="1"/>
          </p:cNvGraphicFramePr>
          <p:nvPr/>
        </p:nvGraphicFramePr>
        <p:xfrm>
          <a:off x="1042935" y="981075"/>
          <a:ext cx="7215240" cy="5622731"/>
        </p:xfrm>
        <a:graphic>
          <a:graphicData uri="http://schemas.openxmlformats.org/drawingml/2006/table">
            <a:tbl>
              <a:tblPr rtl="1" firstRow="1" bandRow="1">
                <a:tableStyleId>{5C22544A-7EE6-4342-B048-85BDC9FD1C3A}</a:tableStyleId>
              </a:tblPr>
              <a:tblGrid>
                <a:gridCol w="1543086"/>
                <a:gridCol w="1957356"/>
                <a:gridCol w="1719250"/>
                <a:gridCol w="1995548"/>
              </a:tblGrid>
              <a:tr h="379905">
                <a:tc>
                  <a:txBody>
                    <a:bodyPr/>
                    <a:lstStyle/>
                    <a:p>
                      <a:r>
                        <a:rPr lang="ar-SA" sz="1600" dirty="0" smtClean="0"/>
                        <a:t>الزمن</a:t>
                      </a:r>
                      <a:endParaRPr lang="ar-SA" sz="1600" dirty="0"/>
                    </a:p>
                  </a:txBody>
                  <a:tcPr/>
                </a:tc>
                <a:tc gridSpan="2">
                  <a:txBody>
                    <a:bodyPr/>
                    <a:lstStyle/>
                    <a:p>
                      <a:pPr algn="ctr"/>
                      <a:r>
                        <a:rPr lang="ar-SA" sz="1600" dirty="0" smtClean="0"/>
                        <a:t>مصطلح </a:t>
                      </a:r>
                      <a:r>
                        <a:rPr lang="en-US" sz="1600" dirty="0" smtClean="0"/>
                        <a:t>Terms</a:t>
                      </a:r>
                      <a:r>
                        <a:rPr lang="ar-SA" sz="1600" dirty="0" smtClean="0"/>
                        <a:t> /</a:t>
                      </a:r>
                      <a:r>
                        <a:rPr lang="ar-SA" sz="1600" baseline="0" dirty="0" smtClean="0"/>
                        <a:t> عنوان</a:t>
                      </a:r>
                      <a:endParaRPr lang="ar-SA" sz="1600" dirty="0"/>
                    </a:p>
                  </a:txBody>
                  <a:tcPr/>
                </a:tc>
                <a:tc hMerge="1">
                  <a:txBody>
                    <a:bodyPr/>
                    <a:lstStyle/>
                    <a:p>
                      <a:pPr algn="ctr"/>
                      <a:endParaRPr lang="ar-SA" sz="1600" dirty="0"/>
                    </a:p>
                  </a:txBody>
                  <a:tcPr/>
                </a:tc>
                <a:tc>
                  <a:txBody>
                    <a:bodyPr/>
                    <a:lstStyle/>
                    <a:p>
                      <a:pPr rtl="1"/>
                      <a:r>
                        <a:rPr lang="ar-SA" sz="1600" dirty="0" smtClean="0"/>
                        <a:t>ملاحظة</a:t>
                      </a:r>
                      <a:endParaRPr lang="ar-SA" sz="1600" dirty="0"/>
                    </a:p>
                  </a:txBody>
                  <a:tcPr/>
                </a:tc>
              </a:tr>
              <a:tr h="405896">
                <a:tc>
                  <a:txBody>
                    <a:bodyPr/>
                    <a:lstStyle/>
                    <a:p>
                      <a:pPr algn="ctr" rtl="0"/>
                      <a:r>
                        <a:rPr lang="en-US" sz="900" dirty="0" smtClean="0">
                          <a:latin typeface="Arial" pitchFamily="34" charset="0"/>
                          <a:cs typeface="Arial" pitchFamily="34" charset="0"/>
                        </a:rPr>
                        <a:t>Tomorrow\</a:t>
                      </a:r>
                    </a:p>
                    <a:p>
                      <a:pPr algn="ctr" rtl="0"/>
                      <a:r>
                        <a:rPr lang="en-US" sz="900" dirty="0" smtClean="0">
                          <a:latin typeface="Arial" pitchFamily="34" charset="0"/>
                          <a:cs typeface="Arial" pitchFamily="34" charset="0"/>
                        </a:rPr>
                        <a:t>Day</a:t>
                      </a:r>
                      <a:r>
                        <a:rPr lang="ar-SA" sz="900" dirty="0" smtClean="0">
                          <a:latin typeface="Arial" pitchFamily="34" charset="0"/>
                          <a:cs typeface="Arial" pitchFamily="34" charset="0"/>
                        </a:rPr>
                        <a:t> </a:t>
                      </a:r>
                      <a:r>
                        <a:rPr lang="en-US" sz="900" dirty="0" smtClean="0">
                          <a:latin typeface="Arial" pitchFamily="34" charset="0"/>
                          <a:cs typeface="Arial" pitchFamily="34" charset="0"/>
                        </a:rPr>
                        <a:t>after</a:t>
                      </a:r>
                      <a:endParaRPr lang="ar-SA" sz="900" dirty="0">
                        <a:latin typeface="Arial" pitchFamily="34" charset="0"/>
                        <a:cs typeface="Arial" pitchFamily="34" charset="0"/>
                      </a:endParaRPr>
                    </a:p>
                  </a:txBody>
                  <a:tcPr/>
                </a:tc>
                <a:tc gridSpan="2">
                  <a:txBody>
                    <a:bodyPr/>
                    <a:lstStyle/>
                    <a:p>
                      <a:pPr algn="ctr"/>
                      <a:r>
                        <a:rPr lang="ar-SA" sz="1600" dirty="0" smtClean="0"/>
                        <a:t>؟</a:t>
                      </a:r>
                      <a:endParaRPr lang="ar-SA" sz="1600" dirty="0"/>
                    </a:p>
                  </a:txBody>
                  <a:tcPr/>
                </a:tc>
                <a:tc hMerge="1">
                  <a:txBody>
                    <a:bodyPr/>
                    <a:lstStyle/>
                    <a:p>
                      <a:pPr rtl="1"/>
                      <a:endParaRPr lang="ar-SA"/>
                    </a:p>
                  </a:txBody>
                  <a:tcPr/>
                </a:tc>
                <a:tc>
                  <a:txBody>
                    <a:bodyPr/>
                    <a:lstStyle/>
                    <a:p>
                      <a:pPr algn="ctr" rtl="1"/>
                      <a:r>
                        <a:rPr lang="ar-SA" sz="1200" dirty="0" smtClean="0"/>
                        <a:t>كمسلم فكر وتخيل ؟!</a:t>
                      </a:r>
                      <a:endParaRPr lang="ar-SA" sz="1200" dirty="0"/>
                    </a:p>
                  </a:txBody>
                  <a:tcPr/>
                </a:tc>
              </a:tr>
              <a:tr h="405926">
                <a:tc>
                  <a:txBody>
                    <a:bodyPr/>
                    <a:lstStyle/>
                    <a:p>
                      <a:pPr algn="ctr" rtl="1"/>
                      <a:r>
                        <a:rPr lang="ar-SA" sz="2000" b="1" dirty="0" smtClean="0">
                          <a:latin typeface="Arabic Typesetting" pitchFamily="66" charset="-78"/>
                          <a:cs typeface="Arabic Typesetting" pitchFamily="66" charset="-78"/>
                        </a:rPr>
                        <a:t>1992</a:t>
                      </a:r>
                      <a:endParaRPr lang="ar-SA" sz="2000" b="1" dirty="0">
                        <a:latin typeface="Arabic Typesetting" pitchFamily="66" charset="-78"/>
                        <a:cs typeface="Arabic Typesetting" pitchFamily="66"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1600" dirty="0" smtClean="0">
                          <a:latin typeface="Monotype Koufi" pitchFamily="2" charset="-78"/>
                          <a:ea typeface="Monotype Koufi" pitchFamily="2" charset="-78"/>
                          <a:cs typeface="Monotype Koufi" pitchFamily="2" charset="-78"/>
                        </a:rPr>
                        <a:t>إدارة جودة شاملة </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1600" dirty="0" smtClean="0"/>
                        <a:t>TQM</a:t>
                      </a:r>
                      <a:endParaRPr lang="ar-SA" sz="1600" dirty="0" smtClean="0"/>
                    </a:p>
                  </a:txBody>
                  <a:tcPr/>
                </a:tc>
                <a:tc>
                  <a:txBody>
                    <a:bodyPr/>
                    <a:lstStyle/>
                    <a:p>
                      <a:pPr algn="ctr" rtl="1"/>
                      <a:endParaRPr lang="ar-SA" dirty="0"/>
                    </a:p>
                  </a:txBody>
                  <a:tcPr/>
                </a:tc>
              </a:tr>
              <a:tr h="405926">
                <a:tc>
                  <a:txBody>
                    <a:bodyPr/>
                    <a:lstStyle/>
                    <a:p>
                      <a:pPr algn="ctr" rtl="1"/>
                      <a:r>
                        <a:rPr lang="ar-SA" sz="2000" b="1" dirty="0" smtClean="0">
                          <a:latin typeface="Arabic Typesetting" pitchFamily="66" charset="-78"/>
                          <a:cs typeface="Arabic Typesetting" pitchFamily="66" charset="-78"/>
                        </a:rPr>
                        <a:t>1990</a:t>
                      </a:r>
                      <a:endParaRPr lang="ar-SA" sz="2000" b="1" dirty="0">
                        <a:latin typeface="Arabic Typesetting" pitchFamily="66" charset="-78"/>
                        <a:cs typeface="Arabic Typesetting" pitchFamily="66" charset="-78"/>
                      </a:endParaRPr>
                    </a:p>
                  </a:txBody>
                  <a:tcPr/>
                </a:tc>
                <a:tc>
                  <a:txBody>
                    <a:bodyPr/>
                    <a:lstStyle/>
                    <a:p>
                      <a:pPr algn="ctr" rtl="1"/>
                      <a:r>
                        <a:rPr lang="ar-SA" sz="1600" dirty="0" smtClean="0">
                          <a:latin typeface="Monotype Koufi" pitchFamily="2" charset="-78"/>
                          <a:ea typeface="Monotype Koufi" pitchFamily="2" charset="-78"/>
                          <a:cs typeface="Monotype Koufi" pitchFamily="2" charset="-78"/>
                        </a:rPr>
                        <a:t>جودة شاملة </a:t>
                      </a:r>
                      <a:endParaRPr lang="ar-SA" sz="1600" dirty="0">
                        <a:latin typeface="Monotype Koufi" pitchFamily="2" charset="-78"/>
                        <a:ea typeface="Monotype Koufi" pitchFamily="2" charset="-78"/>
                        <a:cs typeface="Monotype Koufi" pitchFamily="2" charset="-78"/>
                      </a:endParaRPr>
                    </a:p>
                  </a:txBody>
                  <a:tcPr/>
                </a:tc>
                <a:tc>
                  <a:txBody>
                    <a:bodyPr/>
                    <a:lstStyle/>
                    <a:p>
                      <a:pPr algn="ctr" rtl="1"/>
                      <a:r>
                        <a:rPr lang="en-US" sz="1600" dirty="0" smtClean="0"/>
                        <a:t>TQ</a:t>
                      </a:r>
                      <a:endParaRPr lang="ar-SA" sz="1600" dirty="0"/>
                    </a:p>
                  </a:txBody>
                  <a:tcPr/>
                </a:tc>
                <a:tc>
                  <a:txBody>
                    <a:bodyPr/>
                    <a:lstStyle/>
                    <a:p>
                      <a:pPr algn="ctr" rtl="1"/>
                      <a:endParaRPr lang="ar-SA" dirty="0"/>
                    </a:p>
                  </a:txBody>
                  <a:tcPr/>
                </a:tc>
              </a:tr>
              <a:tr h="506989">
                <a:tc>
                  <a:txBody>
                    <a:bodyPr/>
                    <a:lstStyle/>
                    <a:p>
                      <a:pPr algn="ctr" rtl="1"/>
                      <a:r>
                        <a:rPr lang="ar-SA" sz="2000" dirty="0" smtClean="0">
                          <a:latin typeface="Arabic Typesetting" pitchFamily="66" charset="-78"/>
                          <a:cs typeface="Arabic Typesetting" pitchFamily="66" charset="-78"/>
                        </a:rPr>
                        <a:t>1987</a:t>
                      </a:r>
                      <a:endParaRPr lang="ar-SA" sz="2000" dirty="0">
                        <a:latin typeface="Arabic Typesetting" pitchFamily="66" charset="-78"/>
                        <a:cs typeface="Arabic Typesetting" pitchFamily="66" charset="-78"/>
                      </a:endParaRPr>
                    </a:p>
                  </a:txBody>
                  <a:tcPr/>
                </a:tc>
                <a:tc>
                  <a:txBody>
                    <a:bodyPr/>
                    <a:lstStyle/>
                    <a:p>
                      <a:pPr algn="ctr" rtl="1"/>
                      <a:r>
                        <a:rPr lang="ar-SA" sz="1600" dirty="0" smtClean="0">
                          <a:latin typeface="Monotype Koufi" pitchFamily="2" charset="-78"/>
                          <a:ea typeface="Monotype Koufi" pitchFamily="2" charset="-78"/>
                          <a:cs typeface="Monotype Koufi" pitchFamily="2" charset="-78"/>
                        </a:rPr>
                        <a:t>رقابة</a:t>
                      </a:r>
                      <a:endParaRPr lang="ar-SA" sz="1600" dirty="0">
                        <a:latin typeface="Monotype Koufi" pitchFamily="2" charset="-78"/>
                        <a:ea typeface="Monotype Koufi" pitchFamily="2" charset="-78"/>
                        <a:cs typeface="Monotype Koufi" pitchFamily="2" charset="-78"/>
                      </a:endParaRPr>
                    </a:p>
                  </a:txBody>
                  <a:tcPr/>
                </a:tc>
                <a:tc>
                  <a:txBody>
                    <a:bodyPr/>
                    <a:lstStyle/>
                    <a:p>
                      <a:pPr algn="ctr" rtl="1"/>
                      <a:r>
                        <a:rPr lang="en-US" sz="1400" dirty="0" smtClean="0"/>
                        <a:t>Control\</a:t>
                      </a:r>
                    </a:p>
                    <a:p>
                      <a:pPr algn="ctr" rtl="1"/>
                      <a:r>
                        <a:rPr lang="en-US" sz="1400" dirty="0" smtClean="0"/>
                        <a:t>Monitor</a:t>
                      </a:r>
                      <a:endParaRPr lang="ar-SA" sz="1400" dirty="0"/>
                    </a:p>
                  </a:txBody>
                  <a:tcPr/>
                </a:tc>
                <a:tc>
                  <a:txBody>
                    <a:bodyPr/>
                    <a:lstStyle/>
                    <a:p>
                      <a:pPr algn="ctr" rtl="1"/>
                      <a:r>
                        <a:rPr lang="ar-SA" sz="1400" dirty="0" smtClean="0"/>
                        <a:t>لم تنجح </a:t>
                      </a:r>
                      <a:r>
                        <a:rPr lang="en-US" sz="1400" baseline="0" dirty="0" smtClean="0"/>
                        <a:t>JQC</a:t>
                      </a:r>
                      <a:r>
                        <a:rPr lang="ar-SA" sz="1400" baseline="0" dirty="0" smtClean="0"/>
                        <a:t> </a:t>
                      </a:r>
                      <a:endParaRPr lang="ar-SA" sz="1400" dirty="0"/>
                    </a:p>
                  </a:txBody>
                  <a:tcPr/>
                </a:tc>
              </a:tr>
              <a:tr h="405926">
                <a:tc>
                  <a:txBody>
                    <a:bodyPr/>
                    <a:lstStyle/>
                    <a:p>
                      <a:pPr algn="ctr" rtl="1"/>
                      <a:r>
                        <a:rPr lang="ar-SA" sz="2000" dirty="0" smtClean="0">
                          <a:latin typeface="Arabic Typesetting" pitchFamily="66" charset="-78"/>
                          <a:cs typeface="Arabic Typesetting" pitchFamily="66" charset="-78"/>
                        </a:rPr>
                        <a:t>1979</a:t>
                      </a:r>
                      <a:endParaRPr lang="ar-SA" sz="2000" dirty="0">
                        <a:latin typeface="Arabic Typesetting" pitchFamily="66" charset="-78"/>
                        <a:cs typeface="Arabic Typesetting" pitchFamily="66" charset="-78"/>
                      </a:endParaRPr>
                    </a:p>
                  </a:txBody>
                  <a:tcPr/>
                </a:tc>
                <a:tc>
                  <a:txBody>
                    <a:bodyPr/>
                    <a:lstStyle/>
                    <a:p>
                      <a:pPr algn="ctr" rtl="1"/>
                      <a:r>
                        <a:rPr lang="ar-SA" sz="1600" dirty="0" smtClean="0">
                          <a:latin typeface="Monotype Koufi" pitchFamily="2" charset="-78"/>
                          <a:ea typeface="Monotype Koufi" pitchFamily="2" charset="-78"/>
                          <a:cs typeface="Monotype Koufi" pitchFamily="2" charset="-78"/>
                        </a:rPr>
                        <a:t>تحسين </a:t>
                      </a:r>
                      <a:endParaRPr lang="ar-SA" sz="1600" dirty="0">
                        <a:latin typeface="Monotype Koufi" pitchFamily="2" charset="-78"/>
                        <a:ea typeface="Monotype Koufi" pitchFamily="2" charset="-78"/>
                        <a:cs typeface="Monotype Koufi" pitchFamily="2" charset="-78"/>
                      </a:endParaRPr>
                    </a:p>
                  </a:txBody>
                  <a:tcPr/>
                </a:tc>
                <a:tc>
                  <a:txBody>
                    <a:bodyPr/>
                    <a:lstStyle/>
                    <a:p>
                      <a:pPr algn="ctr" rtl="1"/>
                      <a:r>
                        <a:rPr lang="en-US" sz="1600" dirty="0" smtClean="0"/>
                        <a:t>Improve</a:t>
                      </a:r>
                      <a:endParaRPr lang="ar-SA" sz="1600" dirty="0"/>
                    </a:p>
                  </a:txBody>
                  <a:tcPr/>
                </a:tc>
                <a:tc rowSpan="2">
                  <a:txBody>
                    <a:bodyPr/>
                    <a:lstStyle/>
                    <a:p>
                      <a:pPr algn="ctr" rtl="1"/>
                      <a:r>
                        <a:rPr lang="ar-SA" sz="1400" dirty="0" smtClean="0"/>
                        <a:t>الجودة </a:t>
                      </a:r>
                      <a:r>
                        <a:rPr lang="ar-SA" sz="1200" dirty="0" smtClean="0"/>
                        <a:t>ولدت في اليابان وتحولت إلى </a:t>
                      </a:r>
                    </a:p>
                    <a:p>
                      <a:pPr algn="ctr" rtl="1"/>
                      <a:r>
                        <a:rPr lang="ar-SA" sz="1200" b="1" dirty="0" smtClean="0"/>
                        <a:t>موضة</a:t>
                      </a:r>
                      <a:r>
                        <a:rPr lang="ar-SA" sz="1200" b="1" baseline="0" dirty="0" smtClean="0"/>
                        <a:t> الثمانينات الأمريكية</a:t>
                      </a:r>
                      <a:endParaRPr lang="ar-SA" sz="1200" b="1" dirty="0"/>
                    </a:p>
                  </a:txBody>
                  <a:tcPr/>
                </a:tc>
              </a:tr>
              <a:tr h="429115">
                <a:tc>
                  <a:txBody>
                    <a:bodyPr/>
                    <a:lstStyle/>
                    <a:p>
                      <a:pPr algn="ctr" rtl="1"/>
                      <a:r>
                        <a:rPr lang="ar-SA" sz="2000" dirty="0" smtClean="0">
                          <a:latin typeface="Arabic Typesetting" pitchFamily="66" charset="-78"/>
                          <a:cs typeface="Arabic Typesetting" pitchFamily="66" charset="-78"/>
                        </a:rPr>
                        <a:t>1970</a:t>
                      </a:r>
                      <a:endParaRPr lang="ar-SA" sz="2000" dirty="0">
                        <a:latin typeface="Arabic Typesetting" pitchFamily="66" charset="-78"/>
                        <a:cs typeface="Arabic Typesetting" pitchFamily="66" charset="-78"/>
                      </a:endParaRPr>
                    </a:p>
                  </a:txBody>
                  <a:tcPr/>
                </a:tc>
                <a:tc>
                  <a:txBody>
                    <a:bodyPr/>
                    <a:lstStyle/>
                    <a:p>
                      <a:pPr algn="ctr" rtl="1"/>
                      <a:r>
                        <a:rPr lang="ar-SA" sz="1400" dirty="0" smtClean="0">
                          <a:latin typeface="Monotype Koufi" pitchFamily="2" charset="-78"/>
                          <a:ea typeface="Monotype Koufi" pitchFamily="2" charset="-78"/>
                          <a:cs typeface="Monotype Koufi" pitchFamily="2" charset="-78"/>
                        </a:rPr>
                        <a:t>انتشار في </a:t>
                      </a:r>
                      <a:r>
                        <a:rPr lang="en-US" sz="1400" dirty="0" smtClean="0"/>
                        <a:t>JQC</a:t>
                      </a:r>
                      <a:r>
                        <a:rPr lang="ar-SA" sz="1400" dirty="0" smtClean="0">
                          <a:latin typeface="Monotype Koufi" pitchFamily="2" charset="-78"/>
                          <a:ea typeface="Monotype Koufi" pitchFamily="2" charset="-78"/>
                          <a:cs typeface="Monotype Koufi" pitchFamily="2" charset="-78"/>
                        </a:rPr>
                        <a:t> أمريكا</a:t>
                      </a:r>
                      <a:endParaRPr lang="ar-SA" sz="1400" dirty="0">
                        <a:latin typeface="Monotype Koufi" pitchFamily="2" charset="-78"/>
                        <a:ea typeface="Monotype Koufi" pitchFamily="2" charset="-78"/>
                        <a:cs typeface="Monotype Koufi" pitchFamily="2" charset="-78"/>
                      </a:endParaRPr>
                    </a:p>
                  </a:txBody>
                  <a:tcPr/>
                </a:tc>
                <a:tc>
                  <a:txBody>
                    <a:bodyPr/>
                    <a:lstStyle/>
                    <a:p>
                      <a:pPr algn="ctr" rtl="1"/>
                      <a:r>
                        <a:rPr lang="en-US" sz="1600" baseline="0" dirty="0" smtClean="0"/>
                        <a:t>JQC to USA</a:t>
                      </a:r>
                      <a:r>
                        <a:rPr lang="ar-SA" sz="1600" baseline="0" dirty="0" smtClean="0"/>
                        <a:t> </a:t>
                      </a:r>
                      <a:endParaRPr lang="ar-SA" sz="1600" dirty="0"/>
                    </a:p>
                  </a:txBody>
                  <a:tcPr/>
                </a:tc>
                <a:tc vMerge="1">
                  <a:txBody>
                    <a:bodyPr/>
                    <a:lstStyle/>
                    <a:p>
                      <a:pPr algn="ctr" rtl="1"/>
                      <a:endParaRPr lang="ar-SA" dirty="0"/>
                    </a:p>
                  </a:txBody>
                  <a:tcPr/>
                </a:tc>
              </a:tr>
              <a:tr h="566635">
                <a:tc rowSpan="2">
                  <a:txBody>
                    <a:bodyPr/>
                    <a:lstStyle/>
                    <a:p>
                      <a:pPr algn="ctr" rtl="1"/>
                      <a:r>
                        <a:rPr lang="ar-SA" sz="2000" b="1" dirty="0" smtClean="0">
                          <a:latin typeface="Arabic Typesetting" pitchFamily="66" charset="-78"/>
                          <a:cs typeface="Arabic Typesetting" pitchFamily="66" charset="-78"/>
                        </a:rPr>
                        <a:t>1962</a:t>
                      </a:r>
                    </a:p>
                  </a:txBody>
                  <a:tcPr/>
                </a:tc>
                <a:tc>
                  <a:txBody>
                    <a:bodyPr/>
                    <a:lstStyle/>
                    <a:p>
                      <a:pPr algn="ctr" rtl="1"/>
                      <a:r>
                        <a:rPr lang="ar-SA" sz="1400" dirty="0" smtClean="0">
                          <a:latin typeface="Monotype Koufi" pitchFamily="2" charset="-78"/>
                          <a:ea typeface="Monotype Koufi" pitchFamily="2" charset="-78"/>
                          <a:cs typeface="Monotype Koufi" pitchFamily="2" charset="-78"/>
                        </a:rPr>
                        <a:t>انطلاقة دوائر</a:t>
                      </a:r>
                      <a:r>
                        <a:rPr lang="ar-SA" sz="1400" baseline="0" dirty="0" smtClean="0">
                          <a:latin typeface="Monotype Koufi" pitchFamily="2" charset="-78"/>
                          <a:ea typeface="Monotype Koufi" pitchFamily="2" charset="-78"/>
                          <a:cs typeface="Monotype Koufi" pitchFamily="2" charset="-78"/>
                        </a:rPr>
                        <a:t> الجودة اليابانية</a:t>
                      </a:r>
                      <a:r>
                        <a:rPr lang="ar-SA" sz="1400" dirty="0" smtClean="0">
                          <a:latin typeface="Monotype Koufi" pitchFamily="2" charset="-78"/>
                          <a:ea typeface="Monotype Koufi" pitchFamily="2" charset="-78"/>
                          <a:cs typeface="Monotype Koufi" pitchFamily="2" charset="-78"/>
                        </a:rPr>
                        <a:t> </a:t>
                      </a:r>
                      <a:endParaRPr lang="ar-SA" sz="1400" dirty="0">
                        <a:latin typeface="Monotype Koufi" pitchFamily="2" charset="-78"/>
                        <a:ea typeface="Monotype Koufi" pitchFamily="2" charset="-78"/>
                        <a:cs typeface="Monotype Koufi" pitchFamily="2" charset="-78"/>
                      </a:endParaRPr>
                    </a:p>
                  </a:txBody>
                  <a:tcPr/>
                </a:tc>
                <a:tc>
                  <a:txBody>
                    <a:bodyPr/>
                    <a:lstStyle/>
                    <a:p>
                      <a:pPr algn="ctr" rtl="1"/>
                      <a:r>
                        <a:rPr lang="ar-SA" sz="1600" dirty="0" smtClean="0"/>
                        <a:t> </a:t>
                      </a:r>
                      <a:r>
                        <a:rPr lang="en-US" sz="1600" dirty="0" smtClean="0"/>
                        <a:t>Japan Q Circles</a:t>
                      </a:r>
                    </a:p>
                    <a:p>
                      <a:pPr algn="ctr" rtl="1"/>
                      <a:r>
                        <a:rPr lang="en-US" sz="1600" dirty="0" smtClean="0"/>
                        <a:t>JQC</a:t>
                      </a:r>
                      <a:endParaRPr lang="ar-SA" sz="1600" dirty="0"/>
                    </a:p>
                  </a:txBody>
                  <a:tcPr/>
                </a:tc>
                <a:tc>
                  <a:txBody>
                    <a:bodyPr/>
                    <a:lstStyle/>
                    <a:p>
                      <a:pPr algn="ctr" rtl="1"/>
                      <a:endParaRPr lang="ar-SA" dirty="0"/>
                    </a:p>
                  </a:txBody>
                  <a:tcPr/>
                </a:tc>
              </a:tr>
              <a:tr h="231586">
                <a:tc vMerge="1">
                  <a:txBody>
                    <a:bodyPr/>
                    <a:lstStyle/>
                    <a:p>
                      <a:pPr algn="ctr" rtl="1"/>
                      <a:endParaRPr lang="ar-SA" sz="2000" dirty="0">
                        <a:latin typeface="Arabic Typesetting" pitchFamily="66" charset="-78"/>
                        <a:cs typeface="Arabic Typesetting" pitchFamily="66" charset="-78"/>
                      </a:endParaRPr>
                    </a:p>
                  </a:txBody>
                  <a:tcPr/>
                </a:tc>
                <a:tc rowSpan="2">
                  <a:txBody>
                    <a:bodyPr/>
                    <a:lstStyle/>
                    <a:p>
                      <a:pPr algn="ctr" rtl="1"/>
                      <a:r>
                        <a:rPr lang="ar-SA" sz="1400" dirty="0" smtClean="0">
                          <a:latin typeface="Monotype Koufi" pitchFamily="2" charset="-78"/>
                          <a:ea typeface="Monotype Koufi" pitchFamily="2" charset="-78"/>
                          <a:cs typeface="Monotype Koufi" pitchFamily="2" charset="-78"/>
                        </a:rPr>
                        <a:t>ضمان جودة نوعية </a:t>
                      </a:r>
                      <a:endParaRPr lang="ar-SA" sz="1400" dirty="0">
                        <a:latin typeface="Monotype Koufi" pitchFamily="2" charset="-78"/>
                        <a:ea typeface="Monotype Koufi" pitchFamily="2" charset="-78"/>
                        <a:cs typeface="Monotype Koufi" pitchFamily="2" charset="-78"/>
                      </a:endParaRPr>
                    </a:p>
                  </a:txBody>
                  <a:tcPr/>
                </a:tc>
                <a:tc rowSpan="3">
                  <a:txBody>
                    <a:bodyPr/>
                    <a:lstStyle/>
                    <a:p>
                      <a:pPr algn="ctr" rtl="1"/>
                      <a:r>
                        <a:rPr lang="en-US" sz="1600" dirty="0" smtClean="0"/>
                        <a:t>Assurance</a:t>
                      </a:r>
                    </a:p>
                    <a:p>
                      <a:pPr algn="ctr" rtl="1"/>
                      <a:endParaRPr lang="en-US" sz="1600" dirty="0" smtClean="0"/>
                    </a:p>
                    <a:p>
                      <a:pPr algn="ctr" rtl="1"/>
                      <a:r>
                        <a:rPr lang="en-US" sz="1600" dirty="0" smtClean="0"/>
                        <a:t>Quality</a:t>
                      </a:r>
                      <a:endParaRPr lang="ar-SA" sz="1600" dirty="0"/>
                    </a:p>
                  </a:txBody>
                  <a:tcPr/>
                </a:tc>
                <a:tc rowSpan="2">
                  <a:txBody>
                    <a:bodyPr/>
                    <a:lstStyle/>
                    <a:p>
                      <a:pPr algn="ctr" rtl="1"/>
                      <a:r>
                        <a:rPr lang="ar-SA" sz="1400" b="1" dirty="0" smtClean="0"/>
                        <a:t>1950</a:t>
                      </a:r>
                      <a:r>
                        <a:rPr lang="ar-SA" sz="1400" dirty="0" smtClean="0"/>
                        <a:t> </a:t>
                      </a:r>
                      <a:r>
                        <a:rPr lang="ar-SA" sz="1200" dirty="0" smtClean="0"/>
                        <a:t>اليابان منحت </a:t>
                      </a:r>
                      <a:r>
                        <a:rPr lang="en-US" sz="1200" dirty="0" smtClean="0"/>
                        <a:t>Deming </a:t>
                      </a:r>
                      <a:r>
                        <a:rPr lang="ar-SA" sz="1200" dirty="0" smtClean="0"/>
                        <a:t> </a:t>
                      </a:r>
                      <a:r>
                        <a:rPr lang="ar-SA" sz="1200" b="1" dirty="0" smtClean="0"/>
                        <a:t>أول جائزة</a:t>
                      </a:r>
                      <a:r>
                        <a:rPr lang="ar-SA" sz="1200" b="1" baseline="0" dirty="0" smtClean="0"/>
                        <a:t> للجودة</a:t>
                      </a:r>
                      <a:endParaRPr lang="ar-SA" sz="1200" b="1" dirty="0"/>
                    </a:p>
                  </a:txBody>
                  <a:tcPr/>
                </a:tc>
              </a:tr>
              <a:tr h="611491">
                <a:tc>
                  <a:txBody>
                    <a:bodyPr/>
                    <a:lstStyle/>
                    <a:p>
                      <a:pPr algn="ctr" rtl="1"/>
                      <a:r>
                        <a:rPr lang="ar-SA" sz="2000" dirty="0" smtClean="0">
                          <a:latin typeface="Arabic Typesetting" pitchFamily="66" charset="-78"/>
                          <a:cs typeface="Arabic Typesetting" pitchFamily="66" charset="-78"/>
                        </a:rPr>
                        <a:t>50\1951</a:t>
                      </a:r>
                      <a:endParaRPr lang="ar-SA" sz="2000" dirty="0">
                        <a:latin typeface="Arabic Typesetting" pitchFamily="66" charset="-78"/>
                        <a:cs typeface="Arabic Typesetting" pitchFamily="66" charset="-78"/>
                      </a:endParaRPr>
                    </a:p>
                  </a:txBody>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387698">
                <a:tc>
                  <a:txBody>
                    <a:bodyPr/>
                    <a:lstStyle/>
                    <a:p>
                      <a:pPr algn="ctr" rtl="1"/>
                      <a:r>
                        <a:rPr lang="ar-SA" sz="2000" dirty="0" smtClean="0">
                          <a:latin typeface="Arabic Typesetting" pitchFamily="66" charset="-78"/>
                          <a:cs typeface="Arabic Typesetting" pitchFamily="66" charset="-78"/>
                        </a:rPr>
                        <a:t>1948</a:t>
                      </a:r>
                      <a:endParaRPr lang="ar-SA" sz="2000" dirty="0">
                        <a:latin typeface="Arabic Typesetting" pitchFamily="66" charset="-78"/>
                        <a:cs typeface="Arabic Typesetting" pitchFamily="66" charset="-78"/>
                      </a:endParaRPr>
                    </a:p>
                  </a:txBody>
                  <a:tcPr/>
                </a:tc>
                <a:tc>
                  <a:txBody>
                    <a:bodyPr/>
                    <a:lstStyle/>
                    <a:p>
                      <a:pPr algn="ctr" rtl="1"/>
                      <a:r>
                        <a:rPr lang="ar-SA" sz="1400" dirty="0" smtClean="0">
                          <a:latin typeface="Monotype Koufi" pitchFamily="2" charset="-78"/>
                          <a:ea typeface="Monotype Koufi" pitchFamily="2" charset="-78"/>
                          <a:cs typeface="Monotype Koufi" pitchFamily="2" charset="-78"/>
                        </a:rPr>
                        <a:t>جودة</a:t>
                      </a:r>
                      <a:endParaRPr lang="ar-SA" sz="1400" dirty="0">
                        <a:latin typeface="Monotype Koufi" pitchFamily="2" charset="-78"/>
                        <a:ea typeface="Monotype Koufi" pitchFamily="2" charset="-78"/>
                        <a:cs typeface="Monotype Koufi" pitchFamily="2" charset="-78"/>
                      </a:endParaRPr>
                    </a:p>
                  </a:txBody>
                  <a:tcPr/>
                </a:tc>
                <a:tc vMerge="1">
                  <a:txBody>
                    <a:bodyPr/>
                    <a:lstStyle/>
                    <a:p>
                      <a:pPr algn="ctr" rtl="1"/>
                      <a:endParaRPr lang="ar-SA" sz="1600" dirty="0"/>
                    </a:p>
                  </a:txBody>
                  <a:tcPr/>
                </a:tc>
                <a:tc>
                  <a:txBody>
                    <a:bodyPr/>
                    <a:lstStyle/>
                    <a:p>
                      <a:pPr algn="ctr" rtl="1"/>
                      <a:endParaRPr lang="ar-SA" dirty="0"/>
                    </a:p>
                  </a:txBody>
                  <a:tcPr/>
                </a:tc>
              </a:tr>
              <a:tr h="387698">
                <a:tc>
                  <a:txBody>
                    <a:bodyPr/>
                    <a:lstStyle/>
                    <a:p>
                      <a:pPr algn="ctr" rtl="1"/>
                      <a:r>
                        <a:rPr lang="ar-SA" sz="2000" b="1" dirty="0" smtClean="0">
                          <a:latin typeface="Arabic Typesetting" pitchFamily="66" charset="-78"/>
                          <a:cs typeface="Arabic Typesetting" pitchFamily="66" charset="-78"/>
                        </a:rPr>
                        <a:t>1900</a:t>
                      </a:r>
                      <a:endParaRPr lang="ar-SA" sz="2000" b="1" dirty="0">
                        <a:latin typeface="Arabic Typesetting" pitchFamily="66" charset="-78"/>
                        <a:cs typeface="Arabic Typesetting" pitchFamily="66" charset="-78"/>
                      </a:endParaRPr>
                    </a:p>
                  </a:txBody>
                  <a:tcPr/>
                </a:tc>
                <a:tc>
                  <a:txBody>
                    <a:bodyPr/>
                    <a:lstStyle/>
                    <a:p>
                      <a:pPr algn="ctr" rtl="1"/>
                      <a:r>
                        <a:rPr lang="ar-SA" sz="1400" dirty="0" smtClean="0">
                          <a:latin typeface="Monotype Koufi" pitchFamily="2" charset="-78"/>
                          <a:ea typeface="Monotype Koufi" pitchFamily="2" charset="-78"/>
                          <a:cs typeface="Monotype Koufi" pitchFamily="2" charset="-78"/>
                        </a:rPr>
                        <a:t>إتقان</a:t>
                      </a:r>
                      <a:endParaRPr lang="ar-SA" sz="1400" dirty="0">
                        <a:latin typeface="Monotype Koufi" pitchFamily="2" charset="-78"/>
                        <a:ea typeface="Monotype Koufi" pitchFamily="2" charset="-78"/>
                        <a:cs typeface="Monotype Koufi" pitchFamily="2" charset="-78"/>
                      </a:endParaRPr>
                    </a:p>
                  </a:txBody>
                  <a:tcPr/>
                </a:tc>
                <a:tc>
                  <a:txBody>
                    <a:bodyPr/>
                    <a:lstStyle/>
                    <a:p>
                      <a:pPr algn="ctr" rtl="1"/>
                      <a:r>
                        <a:rPr lang="en-US" sz="1600" dirty="0" smtClean="0"/>
                        <a:t>Perform</a:t>
                      </a:r>
                      <a:endParaRPr lang="ar-SA" sz="1600" dirty="0"/>
                    </a:p>
                  </a:txBody>
                  <a:tcPr/>
                </a:tc>
                <a:tc>
                  <a:txBody>
                    <a:bodyPr/>
                    <a:lstStyle/>
                    <a:p>
                      <a:pPr algn="ctr" rtl="1"/>
                      <a:r>
                        <a:rPr lang="ar-SA" sz="1100" dirty="0" smtClean="0"/>
                        <a:t>تعود إلى خلق الكون والإنسان</a:t>
                      </a:r>
                      <a:r>
                        <a:rPr lang="ar-SA" sz="1100" baseline="0" dirty="0" smtClean="0"/>
                        <a:t> التي ليس كمثلها إتقان</a:t>
                      </a:r>
                      <a:endParaRPr lang="ar-SA" sz="1100" dirty="0"/>
                    </a:p>
                  </a:txBody>
                  <a:tcPr/>
                </a:tc>
              </a:tr>
              <a:tr h="405926">
                <a:tc>
                  <a:txBody>
                    <a:bodyPr/>
                    <a:lstStyle/>
                    <a:p>
                      <a:pPr algn="ctr" rtl="1"/>
                      <a:r>
                        <a:rPr lang="ar-SA" sz="2000" dirty="0" smtClean="0">
                          <a:latin typeface="Arabic Typesetting" pitchFamily="66" charset="-78"/>
                          <a:cs typeface="Arabic Typesetting" pitchFamily="66" charset="-78"/>
                        </a:rPr>
                        <a:t>قبل</a:t>
                      </a:r>
                      <a:r>
                        <a:rPr lang="ar-SA" sz="2000" baseline="0" dirty="0" smtClean="0">
                          <a:latin typeface="Arabic Typesetting" pitchFamily="66" charset="-78"/>
                          <a:cs typeface="Arabic Typesetting" pitchFamily="66" charset="-78"/>
                        </a:rPr>
                        <a:t> 1900</a:t>
                      </a:r>
                      <a:endParaRPr lang="ar-SA" sz="2000" dirty="0">
                        <a:latin typeface="Arabic Typesetting" pitchFamily="66" charset="-78"/>
                        <a:cs typeface="Arabic Typesetting" pitchFamily="66"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1400" dirty="0" smtClean="0"/>
                        <a:t>إتقان الخالق</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1000" b="1" baseline="0" dirty="0" smtClean="0"/>
                        <a:t>سبحانه الذي ليس كمثلها إتقان</a:t>
                      </a:r>
                      <a:endParaRPr lang="ar-SA" sz="1000" b="1" dirty="0" smtClean="0"/>
                    </a:p>
                  </a:txBody>
                  <a:tcPr/>
                </a:tc>
                <a:tc>
                  <a:txBody>
                    <a:bodyPr/>
                    <a:lstStyle/>
                    <a:p>
                      <a:pPr algn="ctr"/>
                      <a:r>
                        <a:rPr lang="ar-SA" sz="1100" b="1" dirty="0" smtClean="0"/>
                        <a:t>اكتشف ؟</a:t>
                      </a:r>
                      <a:r>
                        <a:rPr lang="ar-SA" sz="1100" dirty="0" smtClean="0"/>
                        <a:t>! راجع</a:t>
                      </a:r>
                      <a:r>
                        <a:rPr lang="ar-SA" sz="1100" baseline="0" dirty="0" smtClean="0"/>
                        <a:t> مختصر الحضارات </a:t>
                      </a:r>
                      <a:r>
                        <a:rPr lang="ar-SA" sz="1100" baseline="0" dirty="0" err="1" smtClean="0"/>
                        <a:t>اعلاه</a:t>
                      </a:r>
                      <a:r>
                        <a:rPr lang="ar-SA" sz="1100" baseline="0" dirty="0" smtClean="0"/>
                        <a:t> </a:t>
                      </a:r>
                      <a:endParaRPr lang="ar-SA" sz="1100" dirty="0"/>
                    </a:p>
                  </a:txBody>
                  <a:tcPr/>
                </a:tc>
              </a:tr>
            </a:tbl>
          </a:graphicData>
        </a:graphic>
      </p:graphicFrame>
      <p:sp>
        <p:nvSpPr>
          <p:cNvPr id="7" name="عنصر نائب للتذييل 6"/>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3"/>
            <a:ext cx="6594475" cy="647700"/>
          </a:xfrm>
        </p:spPr>
        <p:style>
          <a:lnRef idx="3">
            <a:schemeClr val="lt1"/>
          </a:lnRef>
          <a:fillRef idx="1">
            <a:schemeClr val="dk1"/>
          </a:fillRef>
          <a:effectRef idx="1">
            <a:schemeClr val="dk1"/>
          </a:effectRef>
          <a:fontRef idx="minor">
            <a:schemeClr val="lt1"/>
          </a:fontRef>
        </p:style>
        <p:txBody>
          <a:bodyPr>
            <a:normAutofit/>
          </a:bodyPr>
          <a:lstStyle/>
          <a:p>
            <a:pPr marL="53975" eaLnBrk="1" hangingPunct="1">
              <a:defRPr/>
            </a:pPr>
            <a:r>
              <a:rPr lang="en-US" sz="1800" smtClean="0">
                <a:solidFill>
                  <a:srgbClr val="6CF0FF"/>
                </a:solidFill>
                <a:latin typeface="Arial Black" pitchFamily="34" charset="0"/>
                <a:cs typeface="Times New Roman" pitchFamily="18" charset="0"/>
              </a:rPr>
              <a:t>Historical  Overview </a:t>
            </a:r>
            <a:r>
              <a:rPr lang="en-US" sz="1800" smtClean="0">
                <a:solidFill>
                  <a:schemeClr val="accent2"/>
                </a:solidFill>
                <a:latin typeface="Arial Black" pitchFamily="34" charset="0"/>
                <a:cs typeface="Times New Roman" pitchFamily="18" charset="0"/>
              </a:rPr>
              <a:t> </a:t>
            </a:r>
            <a:br>
              <a:rPr lang="en-US" sz="1800" smtClean="0">
                <a:solidFill>
                  <a:schemeClr val="accent2"/>
                </a:solidFill>
                <a:latin typeface="Arial Black" pitchFamily="34" charset="0"/>
                <a:cs typeface="Times New Roman" pitchFamily="18" charset="0"/>
              </a:rPr>
            </a:br>
            <a:r>
              <a:rPr lang="en-US" sz="1800" smtClean="0">
                <a:solidFill>
                  <a:srgbClr val="6CF0FF"/>
                </a:solidFill>
                <a:cs typeface="Times New Roman" pitchFamily="18" charset="0"/>
              </a:rPr>
              <a:t>(</a:t>
            </a:r>
            <a:r>
              <a:rPr lang="en-US" sz="1400" smtClean="0">
                <a:solidFill>
                  <a:srgbClr val="6CF0FF"/>
                </a:solidFill>
                <a:cs typeface="Times New Roman" pitchFamily="18" charset="0"/>
              </a:rPr>
              <a:t>spiritual</a:t>
            </a:r>
            <a:r>
              <a:rPr lang="en-US" sz="1800" smtClean="0">
                <a:solidFill>
                  <a:srgbClr val="6CF0FF"/>
                </a:solidFill>
                <a:cs typeface="Times New Roman" pitchFamily="18" charset="0"/>
              </a:rPr>
              <a:t> leaders )</a:t>
            </a:r>
            <a:r>
              <a:rPr lang="ar-SA" sz="1800" smtClean="0">
                <a:solidFill>
                  <a:schemeClr val="accent2"/>
                </a:solidFill>
                <a:latin typeface="Arial Black" pitchFamily="34" charset="0"/>
                <a:cs typeface="Times New Roman" pitchFamily="18" charset="0"/>
              </a:rPr>
              <a:t> </a:t>
            </a:r>
            <a:r>
              <a:rPr lang="en-US" sz="1800" smtClean="0">
                <a:solidFill>
                  <a:schemeClr val="accent2"/>
                </a:solidFill>
                <a:latin typeface="Arial Black" pitchFamily="34" charset="0"/>
                <a:cs typeface="Times New Roman" pitchFamily="18" charset="0"/>
              </a:rPr>
              <a:t>Concise of Quality Gurus </a:t>
            </a:r>
            <a:r>
              <a:rPr lang="en-US" sz="1800" smtClean="0">
                <a:solidFill>
                  <a:srgbClr val="6CF0FF"/>
                </a:solidFill>
                <a:latin typeface="Arial Black" pitchFamily="34" charset="0"/>
                <a:cs typeface="Times New Roman" pitchFamily="18" charset="0"/>
              </a:rPr>
              <a:t>  </a:t>
            </a:r>
            <a:endParaRPr lang="ar-SA" sz="1800" smtClean="0">
              <a:solidFill>
                <a:srgbClr val="6CF0FF"/>
              </a:solidFill>
              <a:latin typeface="Arial Black" pitchFamily="34" charset="0"/>
              <a:cs typeface="Times New Roman" pitchFamily="18" charset="0"/>
            </a:endParaRPr>
          </a:p>
        </p:txBody>
      </p:sp>
      <p:sp>
        <p:nvSpPr>
          <p:cNvPr id="16387" name="Text Placeholder 2"/>
          <p:cNvSpPr>
            <a:spLocks noGrp="1"/>
          </p:cNvSpPr>
          <p:nvPr>
            <p:ph type="body" idx="1"/>
          </p:nvPr>
        </p:nvSpPr>
        <p:spPr>
          <a:xfrm>
            <a:off x="957263" y="1071563"/>
            <a:ext cx="3257550" cy="357187"/>
          </a:xfrm>
        </p:spPr>
        <p:style>
          <a:lnRef idx="3">
            <a:schemeClr val="lt1"/>
          </a:lnRef>
          <a:fillRef idx="1">
            <a:schemeClr val="dk1"/>
          </a:fillRef>
          <a:effectRef idx="1">
            <a:schemeClr val="dk1"/>
          </a:effectRef>
          <a:fontRef idx="minor">
            <a:schemeClr val="lt1"/>
          </a:fontRef>
        </p:style>
        <p:txBody>
          <a:bodyPr>
            <a:normAutofit/>
          </a:bodyPr>
          <a:lstStyle/>
          <a:p>
            <a:pPr marL="73025" eaLnBrk="1" hangingPunct="1">
              <a:lnSpc>
                <a:spcPct val="90000"/>
              </a:lnSpc>
              <a:buFont typeface="Wingdings 2" pitchFamily="18" charset="2"/>
              <a:buNone/>
              <a:defRPr/>
            </a:pPr>
            <a:r>
              <a:rPr lang="en-US" sz="1900" smtClean="0">
                <a:solidFill>
                  <a:srgbClr val="FFFFFF"/>
                </a:solidFill>
                <a:cs typeface="Tahoma" pitchFamily="34" charset="0"/>
              </a:rPr>
              <a:t>Western Quality Gurus</a:t>
            </a:r>
            <a:endParaRPr lang="ar-SA" sz="1900" smtClean="0">
              <a:solidFill>
                <a:srgbClr val="FFFFFF"/>
              </a:solidFill>
              <a:cs typeface="Arial" pitchFamily="34" charset="0"/>
            </a:endParaRPr>
          </a:p>
        </p:txBody>
      </p:sp>
      <p:sp>
        <p:nvSpPr>
          <p:cNvPr id="16388" name="Text Placeholder 3"/>
          <p:cNvSpPr>
            <a:spLocks noGrp="1"/>
          </p:cNvSpPr>
          <p:nvPr>
            <p:ph type="body" sz="half" idx="3"/>
          </p:nvPr>
        </p:nvSpPr>
        <p:spPr>
          <a:xfrm>
            <a:off x="4959350" y="1143000"/>
            <a:ext cx="3541713" cy="357188"/>
          </a:xfrm>
        </p:spPr>
        <p:style>
          <a:lnRef idx="3">
            <a:schemeClr val="lt1"/>
          </a:lnRef>
          <a:fillRef idx="1">
            <a:schemeClr val="dk1"/>
          </a:fillRef>
          <a:effectRef idx="1">
            <a:schemeClr val="dk1"/>
          </a:effectRef>
          <a:fontRef idx="minor">
            <a:schemeClr val="lt1"/>
          </a:fontRef>
        </p:style>
        <p:txBody>
          <a:bodyPr>
            <a:normAutofit/>
          </a:bodyPr>
          <a:lstStyle/>
          <a:p>
            <a:pPr marL="73025" algn="ctr" eaLnBrk="1" hangingPunct="1">
              <a:lnSpc>
                <a:spcPct val="90000"/>
              </a:lnSpc>
              <a:buFont typeface="Wingdings 2" pitchFamily="18" charset="2"/>
              <a:buNone/>
              <a:defRPr/>
            </a:pPr>
            <a:r>
              <a:rPr lang="en-US" sz="1900" smtClean="0">
                <a:solidFill>
                  <a:srgbClr val="92D050"/>
                </a:solidFill>
                <a:cs typeface="Tahoma" pitchFamily="34" charset="0"/>
              </a:rPr>
              <a:t>Islamic Quality Gurus</a:t>
            </a:r>
            <a:endParaRPr lang="ar-SA" sz="1900" smtClean="0">
              <a:solidFill>
                <a:srgbClr val="92D050"/>
              </a:solidFill>
              <a:cs typeface="Arial" pitchFamily="34" charset="0"/>
            </a:endParaRPr>
          </a:p>
        </p:txBody>
      </p:sp>
      <p:sp>
        <p:nvSpPr>
          <p:cNvPr id="62469" name="Content Placeholder 4"/>
          <p:cNvSpPr>
            <a:spLocks noGrp="1"/>
          </p:cNvSpPr>
          <p:nvPr>
            <p:ph sz="quarter" idx="2"/>
          </p:nvPr>
        </p:nvSpPr>
        <p:spPr>
          <a:xfrm>
            <a:off x="500063" y="1500188"/>
            <a:ext cx="4143375" cy="4521200"/>
          </a:xfrm>
        </p:spPr>
        <p:style>
          <a:lnRef idx="2">
            <a:schemeClr val="dk1"/>
          </a:lnRef>
          <a:fillRef idx="1">
            <a:schemeClr val="lt1"/>
          </a:fillRef>
          <a:effectRef idx="0">
            <a:schemeClr val="dk1"/>
          </a:effectRef>
          <a:fontRef idx="minor">
            <a:schemeClr val="dk1"/>
          </a:fontRef>
        </p:style>
        <p:txBody>
          <a:bodyPr/>
          <a:lstStyle/>
          <a:p>
            <a:pPr marL="266700" indent="-257175" algn="just" rtl="0" eaLnBrk="1" hangingPunct="1">
              <a:lnSpc>
                <a:spcPct val="90000"/>
              </a:lnSpc>
              <a:buFont typeface="Wingdings 3" pitchFamily="18" charset="2"/>
              <a:buChar char=""/>
            </a:pPr>
            <a:r>
              <a:rPr lang="en-US" sz="1400" b="1" dirty="0" smtClean="0"/>
              <a:t>Philip </a:t>
            </a:r>
            <a:r>
              <a:rPr lang="en-US" sz="1800" b="1" dirty="0" smtClean="0"/>
              <a:t>Crosby,</a:t>
            </a:r>
            <a:r>
              <a:rPr lang="en-US" sz="1400" b="1" dirty="0" smtClean="0"/>
              <a:t> Edwards </a:t>
            </a:r>
            <a:r>
              <a:rPr lang="en-US" sz="1800" b="1" dirty="0" smtClean="0"/>
              <a:t>Deming</a:t>
            </a:r>
            <a:r>
              <a:rPr lang="en-US" sz="1400" b="1" dirty="0" smtClean="0"/>
              <a:t> and Joseph </a:t>
            </a:r>
            <a:r>
              <a:rPr lang="en-US" sz="1800" b="1" dirty="0" err="1" smtClean="0"/>
              <a:t>Juran</a:t>
            </a:r>
            <a:r>
              <a:rPr lang="en-US" sz="1400" b="1" dirty="0" smtClean="0"/>
              <a:t> </a:t>
            </a:r>
            <a:r>
              <a:rPr lang="en-US" sz="1400" dirty="0" smtClean="0"/>
              <a:t>have </a:t>
            </a:r>
            <a:r>
              <a:rPr lang="en-US" sz="1400" i="1" dirty="0" smtClean="0"/>
              <a:t>shaped the dimensions, practices and mechanism which underpin the concept, </a:t>
            </a:r>
            <a:r>
              <a:rPr lang="en-US" sz="1400" i="1" u="sng" dirty="0" smtClean="0"/>
              <a:t>but it is noted </a:t>
            </a:r>
            <a:r>
              <a:rPr lang="en-US" sz="1400" i="1" dirty="0" smtClean="0"/>
              <a:t>that none of these three actually uses the TQM term. </a:t>
            </a:r>
            <a:endParaRPr lang="en-US" sz="1400" b="1" i="1" dirty="0" smtClean="0"/>
          </a:p>
          <a:p>
            <a:pPr marL="266700" indent="-257175" algn="just" rtl="0" eaLnBrk="1" hangingPunct="1">
              <a:lnSpc>
                <a:spcPct val="90000"/>
              </a:lnSpc>
              <a:buFont typeface="Wingdings 3" pitchFamily="18" charset="2"/>
              <a:buChar char=""/>
            </a:pPr>
            <a:r>
              <a:rPr lang="en-US" sz="1800" b="1" dirty="0" err="1" smtClean="0"/>
              <a:t>Feigenbaum</a:t>
            </a:r>
            <a:r>
              <a:rPr lang="en-US" sz="1800" b="1" dirty="0" smtClean="0"/>
              <a:t> and Ishikawa</a:t>
            </a:r>
            <a:r>
              <a:rPr lang="en-US" sz="1400" b="1" dirty="0" smtClean="0"/>
              <a:t> </a:t>
            </a:r>
            <a:r>
              <a:rPr lang="en-US" sz="1400" dirty="0" smtClean="0"/>
              <a:t>are the </a:t>
            </a:r>
            <a:r>
              <a:rPr lang="en-US" sz="1400" b="1" i="1" dirty="0" smtClean="0"/>
              <a:t>greatest</a:t>
            </a:r>
            <a:r>
              <a:rPr lang="en-US" sz="1400" i="1" dirty="0" smtClean="0"/>
              <a:t> contributors to the development of the term </a:t>
            </a:r>
            <a:r>
              <a:rPr lang="en-US" sz="1400" b="1" i="1" dirty="0" smtClean="0"/>
              <a:t>TQM</a:t>
            </a:r>
          </a:p>
          <a:p>
            <a:pPr marL="266700" indent="-257175" algn="just" rtl="0" eaLnBrk="1" hangingPunct="1">
              <a:lnSpc>
                <a:spcPct val="90000"/>
              </a:lnSpc>
              <a:buFont typeface="Wingdings 3" pitchFamily="18" charset="2"/>
              <a:buChar char=""/>
            </a:pPr>
            <a:r>
              <a:rPr lang="en-US" sz="1800" b="1" dirty="0" err="1" smtClean="0"/>
              <a:t>Shewhart</a:t>
            </a:r>
            <a:r>
              <a:rPr lang="en-US" sz="1400" b="1" dirty="0" smtClean="0"/>
              <a:t>, fat</a:t>
            </a:r>
            <a:r>
              <a:rPr lang="en-US" sz="1400" i="1" dirty="0" smtClean="0"/>
              <a:t>her of </a:t>
            </a:r>
            <a:r>
              <a:rPr lang="en-US" sz="1400" i="1" dirty="0" smtClean="0">
                <a:hlinkClick r:id="rId3" tooltip="Statistical quality control"/>
              </a:rPr>
              <a:t>statistical quality control</a:t>
            </a:r>
            <a:r>
              <a:rPr lang="en-US" sz="1400" dirty="0" smtClean="0"/>
              <a:t>. 1891-1967</a:t>
            </a:r>
            <a:endParaRPr lang="en-US" sz="1400" b="1" dirty="0" smtClean="0"/>
          </a:p>
          <a:p>
            <a:pPr marL="266700" indent="-257175" algn="just" rtl="0" eaLnBrk="1" hangingPunct="1">
              <a:lnSpc>
                <a:spcPct val="90000"/>
              </a:lnSpc>
              <a:buFont typeface="Wingdings 3" pitchFamily="18" charset="2"/>
              <a:buChar char=""/>
            </a:pPr>
            <a:r>
              <a:rPr lang="en-US" sz="1400" dirty="0" smtClean="0"/>
              <a:t>Others;</a:t>
            </a:r>
            <a:r>
              <a:rPr lang="en-US" sz="1400" b="1" dirty="0" smtClean="0"/>
              <a:t> Shigeo Shingo; G </a:t>
            </a:r>
            <a:r>
              <a:rPr lang="en-US" sz="1400" b="1" dirty="0" err="1" smtClean="0"/>
              <a:t>Taguch</a:t>
            </a:r>
            <a:r>
              <a:rPr lang="en-US" sz="1400" b="1" dirty="0" smtClean="0"/>
              <a:t>, and recently, </a:t>
            </a:r>
            <a:r>
              <a:rPr lang="en-US" sz="1400" dirty="0" err="1" smtClean="0"/>
              <a:t>Avedis</a:t>
            </a:r>
            <a:r>
              <a:rPr lang="en-US" sz="1400" dirty="0" smtClean="0"/>
              <a:t> </a:t>
            </a:r>
            <a:r>
              <a:rPr lang="en-US" sz="1600" b="1" dirty="0" err="1" smtClean="0">
                <a:latin typeface="Arial Black" pitchFamily="34" charset="0"/>
              </a:rPr>
              <a:t>Donabedian</a:t>
            </a:r>
            <a:r>
              <a:rPr lang="en-US" sz="1400" b="1" dirty="0" smtClean="0"/>
              <a:t> </a:t>
            </a:r>
            <a:r>
              <a:rPr lang="en-US" sz="1400" dirty="0" smtClean="0"/>
              <a:t>(burn in Beirut 1919, USA, UK, Spain”..MD-Prof. </a:t>
            </a:r>
            <a:r>
              <a:rPr lang="en-US" sz="1400" dirty="0" err="1" smtClean="0"/>
              <a:t>Harvards</a:t>
            </a:r>
            <a:r>
              <a:rPr lang="en-US" sz="1400" dirty="0" smtClean="0"/>
              <a:t> U ., produce huge numbers of Books, Researches, articles in </a:t>
            </a:r>
            <a:r>
              <a:rPr lang="en-US" sz="1400" b="1" dirty="0" smtClean="0"/>
              <a:t>Quality of Health Care.</a:t>
            </a:r>
          </a:p>
          <a:p>
            <a:pPr marL="266700" indent="-257175" algn="just" rtl="0" eaLnBrk="1" hangingPunct="1">
              <a:lnSpc>
                <a:spcPct val="90000"/>
              </a:lnSpc>
              <a:buFont typeface="Wingdings 3" pitchFamily="18" charset="2"/>
              <a:buChar char=""/>
            </a:pPr>
            <a:r>
              <a:rPr lang="en-US" sz="1400" b="1" dirty="0" smtClean="0"/>
              <a:t>The Term </a:t>
            </a:r>
            <a:r>
              <a:rPr lang="en-US" sz="1400" dirty="0" smtClean="0"/>
              <a:t>TQM started to be used in the </a:t>
            </a:r>
            <a:r>
              <a:rPr lang="en-US" sz="1400" b="1" dirty="0" smtClean="0"/>
              <a:t>mid-1980s</a:t>
            </a:r>
            <a:r>
              <a:rPr lang="en-US" sz="1400" dirty="0" smtClean="0"/>
              <a:t> , became a recognized part of the quality-related language in the early 1990s,and </a:t>
            </a:r>
            <a:r>
              <a:rPr lang="en-US" sz="1400" b="1" dirty="0" smtClean="0"/>
              <a:t>global TQM in 1992</a:t>
            </a:r>
            <a:r>
              <a:rPr lang="en-US" sz="1400" dirty="0" smtClean="0"/>
              <a:t>.</a:t>
            </a:r>
            <a:endParaRPr lang="en-US" sz="1400" b="1" dirty="0" smtClean="0"/>
          </a:p>
          <a:p>
            <a:pPr marL="266700" indent="-257175" algn="just" rtl="0" eaLnBrk="1" hangingPunct="1">
              <a:lnSpc>
                <a:spcPct val="90000"/>
              </a:lnSpc>
              <a:buFont typeface="Wingdings 3" pitchFamily="18" charset="2"/>
              <a:buChar char=""/>
            </a:pPr>
            <a:endParaRPr lang="ar-SA" sz="1400" dirty="0" smtClean="0"/>
          </a:p>
          <a:p>
            <a:pPr marL="266700" indent="-257175" algn="just" rtl="0" eaLnBrk="1" hangingPunct="1">
              <a:lnSpc>
                <a:spcPct val="90000"/>
              </a:lnSpc>
              <a:buFont typeface="Wingdings 3" pitchFamily="18" charset="2"/>
              <a:buChar char=""/>
            </a:pPr>
            <a:endParaRPr lang="ar-SA" sz="1400" dirty="0" smtClean="0"/>
          </a:p>
        </p:txBody>
      </p:sp>
      <p:sp>
        <p:nvSpPr>
          <p:cNvPr id="62470" name="Content Placeholder 5"/>
          <p:cNvSpPr>
            <a:spLocks noGrp="1"/>
          </p:cNvSpPr>
          <p:nvPr>
            <p:ph sz="quarter" idx="4"/>
          </p:nvPr>
        </p:nvSpPr>
        <p:spPr>
          <a:xfrm>
            <a:off x="4786313" y="1643063"/>
            <a:ext cx="3900487" cy="4357687"/>
          </a:xfrm>
        </p:spPr>
        <p:style>
          <a:lnRef idx="2">
            <a:schemeClr val="dk1"/>
          </a:lnRef>
          <a:fillRef idx="1">
            <a:schemeClr val="lt1"/>
          </a:fillRef>
          <a:effectRef idx="0">
            <a:schemeClr val="dk1"/>
          </a:effectRef>
          <a:fontRef idx="minor">
            <a:schemeClr val="dk1"/>
          </a:fontRef>
        </p:style>
        <p:txBody>
          <a:bodyPr/>
          <a:lstStyle/>
          <a:p>
            <a:pPr algn="just" rtl="0" eaLnBrk="1" hangingPunct="1">
              <a:spcBef>
                <a:spcPct val="0"/>
              </a:spcBef>
            </a:pPr>
            <a:r>
              <a:rPr lang="en-US" sz="1600" b="1" dirty="0" smtClean="0"/>
              <a:t>The medical writings of </a:t>
            </a:r>
            <a:r>
              <a:rPr lang="en-US" sz="1600" b="1" dirty="0" err="1" smtClean="0"/>
              <a:t>Ibn</a:t>
            </a:r>
            <a:r>
              <a:rPr lang="en-US" sz="1600" b="1" dirty="0" smtClean="0"/>
              <a:t> </a:t>
            </a:r>
            <a:r>
              <a:rPr lang="en-US" sz="1600" b="1" dirty="0" err="1" smtClean="0"/>
              <a:t>Sina</a:t>
            </a:r>
            <a:r>
              <a:rPr lang="en-US" sz="1600" b="1" dirty="0" smtClean="0"/>
              <a:t> (</a:t>
            </a:r>
            <a:r>
              <a:rPr lang="en-US" sz="1600" b="1" dirty="0" smtClean="0">
                <a:latin typeface="Arial Black" pitchFamily="34" charset="0"/>
              </a:rPr>
              <a:t>Avicenna</a:t>
            </a:r>
            <a:r>
              <a:rPr lang="en-US" sz="1600" b="1" dirty="0" smtClean="0"/>
              <a:t>) have been explained about the close of the last century in </a:t>
            </a:r>
            <a:r>
              <a:rPr lang="en-US" sz="1600" dirty="0" err="1" smtClean="0"/>
              <a:t>Monabiliah</a:t>
            </a:r>
            <a:endParaRPr lang="en-US" sz="1600" b="1" dirty="0" smtClean="0"/>
          </a:p>
          <a:p>
            <a:pPr algn="just" rtl="0" eaLnBrk="1" hangingPunct="1">
              <a:spcBef>
                <a:spcPct val="0"/>
              </a:spcBef>
            </a:pPr>
            <a:r>
              <a:rPr lang="en-US" sz="1600" b="1" dirty="0" smtClean="0"/>
              <a:t>Imam Chuck </a:t>
            </a:r>
            <a:r>
              <a:rPr lang="en-US" sz="1600" b="1" dirty="0" err="1" smtClean="0"/>
              <a:t>Hagel</a:t>
            </a:r>
            <a:r>
              <a:rPr lang="en-US" sz="1600" b="1" dirty="0" smtClean="0"/>
              <a:t> al-</a:t>
            </a:r>
            <a:r>
              <a:rPr lang="en-US" sz="1600" b="1" dirty="0" err="1" smtClean="0"/>
              <a:t>Ghazali</a:t>
            </a:r>
            <a:r>
              <a:rPr lang="en-US" sz="1600" b="1" dirty="0" smtClean="0"/>
              <a:t>, who was popular educational philosopher </a:t>
            </a:r>
            <a:r>
              <a:rPr lang="en-US" sz="1600" b="1" baseline="30000" dirty="0" smtClean="0"/>
              <a:t>(</a:t>
            </a:r>
            <a:r>
              <a:rPr lang="en-US" sz="1600" b="1" baseline="30000" dirty="0" smtClean="0">
                <a:hlinkClick r:id="rId4"/>
              </a:rPr>
              <a:t>http://en.wikipedia.org/wiki/Imam_Al-Ghazali</a:t>
            </a:r>
            <a:r>
              <a:rPr lang="en-US" sz="1600" b="1" baseline="30000" dirty="0" smtClean="0"/>
              <a:t> ) </a:t>
            </a:r>
          </a:p>
          <a:p>
            <a:pPr algn="just" rtl="0" eaLnBrk="1" hangingPunct="1">
              <a:spcBef>
                <a:spcPct val="0"/>
              </a:spcBef>
            </a:pPr>
            <a:r>
              <a:rPr lang="en-US" sz="1600" b="1" dirty="0" smtClean="0"/>
              <a:t>Al-</a:t>
            </a:r>
            <a:r>
              <a:rPr lang="en-US" sz="1600" b="1" dirty="0" err="1" smtClean="0"/>
              <a:t>Razi</a:t>
            </a:r>
            <a:r>
              <a:rPr lang="en-US" sz="1600" b="1" dirty="0" smtClean="0"/>
              <a:t>, who was a philosopher and a mathematician as well as a physician. </a:t>
            </a:r>
          </a:p>
          <a:p>
            <a:pPr algn="just" rtl="0" eaLnBrk="1" hangingPunct="1">
              <a:spcBef>
                <a:spcPct val="0"/>
              </a:spcBef>
            </a:pPr>
            <a:r>
              <a:rPr lang="en-US" sz="1800" b="1" dirty="0" err="1" smtClean="0"/>
              <a:t>Ibn_Rushd</a:t>
            </a:r>
            <a:r>
              <a:rPr lang="en-US" sz="1800" dirty="0" err="1" smtClean="0"/>
              <a:t>:</a:t>
            </a:r>
            <a:r>
              <a:rPr lang="en-US" sz="1000" baseline="30000" dirty="0" err="1" smtClean="0">
                <a:hlinkClick r:id="rId5"/>
              </a:rPr>
              <a:t>http</a:t>
            </a:r>
            <a:r>
              <a:rPr lang="en-US" sz="1000" baseline="30000" dirty="0" smtClean="0">
                <a:hlinkClick r:id="rId5"/>
              </a:rPr>
              <a:t>://</a:t>
            </a:r>
            <a:r>
              <a:rPr lang="en-US" sz="1000" baseline="30000" dirty="0" err="1" smtClean="0">
                <a:hlinkClick r:id="rId5"/>
              </a:rPr>
              <a:t>en.wikipedia.org</a:t>
            </a:r>
            <a:r>
              <a:rPr lang="en-US" sz="1000" baseline="30000" dirty="0" smtClean="0">
                <a:hlinkClick r:id="rId5"/>
              </a:rPr>
              <a:t>/w/</a:t>
            </a:r>
            <a:r>
              <a:rPr lang="en-US" sz="1000" baseline="30000" dirty="0" err="1" smtClean="0">
                <a:hlinkClick r:id="rId5"/>
              </a:rPr>
              <a:t>index.php?title</a:t>
            </a:r>
            <a:r>
              <a:rPr lang="en-US" sz="1000" baseline="30000" dirty="0" smtClean="0">
                <a:hlinkClick r:id="rId5"/>
              </a:rPr>
              <a:t>=</a:t>
            </a:r>
            <a:r>
              <a:rPr lang="en-US" sz="1000" baseline="30000" dirty="0" err="1" smtClean="0">
                <a:hlinkClick r:id="rId5"/>
              </a:rPr>
              <a:t>Ibn_Rushd&amp;redirect</a:t>
            </a:r>
            <a:r>
              <a:rPr lang="en-US" sz="1000" baseline="30000" dirty="0" smtClean="0">
                <a:hlinkClick r:id="rId5"/>
              </a:rPr>
              <a:t>=no</a:t>
            </a:r>
            <a:r>
              <a:rPr lang="en-US" sz="1000" baseline="30000" dirty="0" smtClean="0"/>
              <a:t>   </a:t>
            </a:r>
          </a:p>
          <a:p>
            <a:pPr algn="just" rtl="0" eaLnBrk="1" hangingPunct="1">
              <a:spcBef>
                <a:spcPct val="0"/>
              </a:spcBef>
            </a:pPr>
            <a:endParaRPr lang="en-US" b="1" baseline="30000" dirty="0" smtClean="0"/>
          </a:p>
          <a:p>
            <a:pPr algn="just" rtl="0" eaLnBrk="1" hangingPunct="1">
              <a:spcBef>
                <a:spcPct val="0"/>
              </a:spcBef>
            </a:pPr>
            <a:r>
              <a:rPr lang="en-US" b="1" baseline="30000" dirty="0" err="1" smtClean="0"/>
              <a:t>Ibn</a:t>
            </a:r>
            <a:r>
              <a:rPr lang="en-US" b="1" baseline="30000" dirty="0" smtClean="0"/>
              <a:t>- </a:t>
            </a:r>
            <a:r>
              <a:rPr lang="en-US" b="1" baseline="30000" dirty="0" err="1" smtClean="0"/>
              <a:t>Khaldun</a:t>
            </a:r>
            <a:r>
              <a:rPr lang="en-US" baseline="30000" dirty="0" smtClean="0"/>
              <a:t>: </a:t>
            </a:r>
            <a:r>
              <a:rPr lang="en-US" sz="1100" baseline="30000" dirty="0" smtClean="0">
                <a:hlinkClick r:id="rId6"/>
              </a:rPr>
              <a:t>http://www.wikipedia.org/IbnKhaldum</a:t>
            </a:r>
            <a:r>
              <a:rPr lang="en-US" sz="1100" baseline="30000" dirty="0" smtClean="0"/>
              <a:t> </a:t>
            </a:r>
          </a:p>
          <a:p>
            <a:pPr algn="just" rtl="0" eaLnBrk="1" hangingPunct="1">
              <a:spcBef>
                <a:spcPct val="0"/>
              </a:spcBef>
            </a:pPr>
            <a:r>
              <a:rPr lang="en-US" b="1" baseline="30000" dirty="0" smtClean="0"/>
              <a:t>AL </a:t>
            </a:r>
            <a:r>
              <a:rPr lang="en-US" b="1" baseline="30000" dirty="0" err="1" smtClean="0"/>
              <a:t>Farabi</a:t>
            </a:r>
            <a:r>
              <a:rPr lang="en-US" b="1" baseline="30000" dirty="0" smtClean="0"/>
              <a:t>:  </a:t>
            </a:r>
            <a:r>
              <a:rPr lang="en-US" sz="1200" baseline="30000" dirty="0" smtClean="0">
                <a:hlinkClick r:id="rId7"/>
              </a:rPr>
              <a:t>http://en.wikipedia.org/wiki/Al-Farabi</a:t>
            </a:r>
            <a:r>
              <a:rPr lang="en-US" sz="1200" baseline="30000" dirty="0" smtClean="0"/>
              <a:t>    </a:t>
            </a:r>
          </a:p>
          <a:p>
            <a:pPr algn="just" rtl="0" eaLnBrk="1" hangingPunct="1">
              <a:spcBef>
                <a:spcPct val="0"/>
              </a:spcBef>
              <a:buFont typeface="Wingdings 3" pitchFamily="18" charset="2"/>
              <a:buNone/>
            </a:pPr>
            <a:r>
              <a:rPr lang="en-US" sz="1600" dirty="0" smtClean="0"/>
              <a:t>And, all G A Muslims were leaders of quality </a:t>
            </a:r>
            <a:endParaRPr lang="en-US" sz="1600" baseline="30000" dirty="0" smtClean="0"/>
          </a:p>
        </p:txBody>
      </p:sp>
      <p:sp>
        <p:nvSpPr>
          <p:cNvPr id="62471" name="Date Placeholder 6"/>
          <p:cNvSpPr>
            <a:spLocks noGrp="1"/>
          </p:cNvSpPr>
          <p:nvPr>
            <p:ph type="dt" sz="quarter" idx="10"/>
          </p:nvPr>
        </p:nvSpPr>
        <p:spPr>
          <a:noFill/>
        </p:spPr>
        <p:txBody>
          <a:bodyPr/>
          <a:lstStyle/>
          <a:p>
            <a:r>
              <a:rPr lang="ar-SA" smtClean="0"/>
              <a:t>E Johali</a:t>
            </a:r>
            <a:endParaRPr lang="en-US" smtClean="0"/>
          </a:p>
        </p:txBody>
      </p:sp>
      <p:sp>
        <p:nvSpPr>
          <p:cNvPr id="62472" name="Slide Number Placeholder 7"/>
          <p:cNvSpPr>
            <a:spLocks noGrp="1"/>
          </p:cNvSpPr>
          <p:nvPr>
            <p:ph type="sldNum" sz="quarter" idx="12"/>
          </p:nvPr>
        </p:nvSpPr>
        <p:spPr>
          <a:noFill/>
        </p:spPr>
        <p:txBody>
          <a:bodyPr/>
          <a:lstStyle/>
          <a:p>
            <a:fld id="{37E76457-D4B7-467C-A949-F0C80A2F3A04}" type="slidenum">
              <a:rPr lang="ar-SA" smtClean="0"/>
              <a:pPr/>
              <a:t>53</a:t>
            </a:fld>
            <a:endParaRPr lang="en-US" smtClean="0"/>
          </a:p>
        </p:txBody>
      </p:sp>
      <p:sp>
        <p:nvSpPr>
          <p:cNvPr id="62473" name="عنصر نائب للتذييل 8"/>
          <p:cNvSpPr>
            <a:spLocks noGrp="1"/>
          </p:cNvSpPr>
          <p:nvPr>
            <p:ph type="ftr" sz="quarter" idx="11"/>
          </p:nvPr>
        </p:nvSpPr>
        <p:spPr>
          <a:noFill/>
        </p:spPr>
        <p:txBody>
          <a:bodyPr/>
          <a:lstStyle/>
          <a:p>
            <a:r>
              <a:rPr lang="en-US" smtClean="0"/>
              <a:t>RADHSSO 2014</a:t>
            </a:r>
          </a:p>
        </p:txBody>
      </p:sp>
      <p:pic>
        <p:nvPicPr>
          <p:cNvPr id="62474" name="Picture 7"/>
          <p:cNvPicPr>
            <a:picLocks noChangeAspect="1" noChangeArrowheads="1"/>
          </p:cNvPicPr>
          <p:nvPr/>
        </p:nvPicPr>
        <p:blipFill>
          <a:blip r:embed="rId8"/>
          <a:srcRect/>
          <a:stretch>
            <a:fillRect/>
          </a:stretch>
        </p:blipFill>
        <p:spPr bwMode="auto">
          <a:xfrm>
            <a:off x="7143768" y="5643578"/>
            <a:ext cx="1368425" cy="1052512"/>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571472" y="285728"/>
            <a:ext cx="8229600" cy="6215106"/>
          </a:xfrm>
          <a:prstGeom prst="rect">
            <a:avLst/>
          </a:prstGeom>
          <a:solidFill>
            <a:srgbClr val="00B050"/>
          </a:solidFill>
        </p:spPr>
        <p:style>
          <a:lnRef idx="3">
            <a:schemeClr val="lt1"/>
          </a:lnRef>
          <a:fillRef idx="1">
            <a:schemeClr val="accent2"/>
          </a:fillRef>
          <a:effectRef idx="1">
            <a:schemeClr val="accent2"/>
          </a:effectRef>
          <a:fontRef idx="minor">
            <a:schemeClr val="lt1"/>
          </a:fontRef>
        </p:style>
        <p:txBody>
          <a:bodyPr>
            <a:normAutofit/>
          </a:bodyPr>
          <a:lstStyle/>
          <a:p>
            <a:pPr algn="l" rtl="0">
              <a:lnSpc>
                <a:spcPct val="80000"/>
              </a:lnSpc>
              <a:defRPr/>
            </a:pPr>
            <a:endParaRPr lang="en-US" sz="2000" dirty="0">
              <a:ln w="18415" cmpd="sng">
                <a:solidFill>
                  <a:srgbClr val="FFFFFF"/>
                </a:solidFill>
                <a:prstDash val="solid"/>
              </a:ln>
              <a:solidFill>
                <a:srgbClr val="FFFFFF"/>
              </a:solidFill>
              <a:latin typeface="Times New Roman" pitchFamily="18" charset="0"/>
              <a:cs typeface="Times New Roman" pitchFamily="18" charset="0"/>
            </a:endParaRPr>
          </a:p>
          <a:p>
            <a:pPr algn="l" rtl="0">
              <a:lnSpc>
                <a:spcPct val="80000"/>
              </a:lnSpc>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      Also, Dictionary has many description and related term definitions, beside the early “Probe Quality Terms” others are: </a:t>
            </a:r>
          </a:p>
          <a:p>
            <a:pPr algn="l" rtl="0">
              <a:lnSpc>
                <a:spcPct val="80000"/>
              </a:lnSpc>
              <a:defRPr/>
            </a:pPr>
            <a:endParaRPr lang="en-US" sz="2000" dirty="0">
              <a:ln w="18415" cmpd="sng">
                <a:solidFill>
                  <a:srgbClr val="FFFFFF"/>
                </a:solidFill>
                <a:prstDash val="solid"/>
              </a:ln>
              <a:solidFill>
                <a:srgbClr val="FFFFFF"/>
              </a:solidFill>
              <a:latin typeface="Times New Roman" pitchFamily="18" charset="0"/>
              <a:cs typeface="Times New Roman" pitchFamily="18" charset="0"/>
            </a:endParaRPr>
          </a:p>
          <a:p>
            <a:pPr algn="l" rtl="0">
              <a:lnSpc>
                <a:spcPct val="80000"/>
              </a:lnSpc>
              <a:defRPr/>
            </a:pPr>
            <a:endParaRPr lang="en-US" sz="2000" dirty="0">
              <a:ln w="18415" cmpd="sng">
                <a:solidFill>
                  <a:srgbClr val="FFFFFF"/>
                </a:solidFill>
                <a:prstDash val="solid"/>
              </a:ln>
              <a:solidFill>
                <a:srgbClr val="FFFFFF"/>
              </a:solidFill>
              <a:latin typeface="Times New Roman" pitchFamily="18" charset="0"/>
              <a:cs typeface="Times New Roman" pitchFamily="18" charset="0"/>
            </a:endParaRPr>
          </a:p>
          <a:p>
            <a:pPr algn="ctr" rtl="0">
              <a:lnSpc>
                <a:spcPct val="80000"/>
              </a:lnSpc>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a:t>
            </a:r>
            <a:r>
              <a:rPr lang="en-US" sz="2000" b="1" i="1" dirty="0">
                <a:ln w="18415" cmpd="sng">
                  <a:solidFill>
                    <a:srgbClr val="FFFFFF"/>
                  </a:solidFill>
                  <a:prstDash val="solid"/>
                </a:ln>
                <a:solidFill>
                  <a:srgbClr val="FFFFFF"/>
                </a:solidFill>
                <a:latin typeface="Times New Roman" pitchFamily="18" charset="0"/>
                <a:cs typeface="Times New Roman" pitchFamily="18" charset="0"/>
              </a:rPr>
              <a:t>Essential characteristic</a:t>
            </a:r>
            <a:r>
              <a:rPr lang="en-US" sz="2000" dirty="0">
                <a:ln w="18415" cmpd="sng">
                  <a:solidFill>
                    <a:srgbClr val="FFFFFF"/>
                  </a:solidFill>
                  <a:prstDash val="solid"/>
                </a:ln>
                <a:solidFill>
                  <a:srgbClr val="FFFFFF"/>
                </a:solidFill>
                <a:latin typeface="Times New Roman" pitchFamily="18" charset="0"/>
                <a:cs typeface="Times New Roman" pitchFamily="18" charset="0"/>
              </a:rPr>
              <a:t>;  </a:t>
            </a:r>
            <a:r>
              <a:rPr lang="en-US" sz="2000" b="1" i="1" dirty="0">
                <a:ln w="18415" cmpd="sng">
                  <a:solidFill>
                    <a:srgbClr val="FFFFFF"/>
                  </a:solidFill>
                  <a:prstDash val="solid"/>
                </a:ln>
                <a:solidFill>
                  <a:srgbClr val="FFFFFF"/>
                </a:solidFill>
                <a:latin typeface="Times New Roman" pitchFamily="18" charset="0"/>
                <a:cs typeface="Times New Roman" pitchFamily="18" charset="0"/>
              </a:rPr>
              <a:t>Superior</a:t>
            </a:r>
            <a:r>
              <a:rPr lang="en-US" sz="2000" dirty="0">
                <a:ln w="18415" cmpd="sng">
                  <a:solidFill>
                    <a:srgbClr val="FFFFFF"/>
                  </a:solidFill>
                  <a:prstDash val="solid"/>
                </a:ln>
                <a:solidFill>
                  <a:srgbClr val="FFFFFF"/>
                </a:solidFill>
                <a:latin typeface="Times New Roman" pitchFamily="18" charset="0"/>
                <a:cs typeface="Times New Roman" pitchFamily="18" charset="0"/>
              </a:rPr>
              <a:t> “ </a:t>
            </a:r>
          </a:p>
          <a:p>
            <a:pPr algn="l" rtl="0">
              <a:lnSpc>
                <a:spcPct val="80000"/>
              </a:lnSpc>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	</a:t>
            </a:r>
          </a:p>
          <a:p>
            <a:pPr algn="l" rtl="0">
              <a:lnSpc>
                <a:spcPct val="80000"/>
              </a:lnSpc>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	Some definitions that have gained </a:t>
            </a:r>
            <a:r>
              <a:rPr lang="en-US" sz="2000" b="1" dirty="0">
                <a:ln w="18415" cmpd="sng">
                  <a:solidFill>
                    <a:srgbClr val="FFFFFF"/>
                  </a:solidFill>
                  <a:prstDash val="solid"/>
                </a:ln>
                <a:solidFill>
                  <a:srgbClr val="FFFFFF"/>
                </a:solidFill>
                <a:latin typeface="Times New Roman" pitchFamily="18" charset="0"/>
                <a:cs typeface="Times New Roman" pitchFamily="18" charset="0"/>
              </a:rPr>
              <a:t>wide acceptan</a:t>
            </a:r>
            <a:r>
              <a:rPr lang="en-US" sz="2000" dirty="0">
                <a:ln w="18415" cmpd="sng">
                  <a:solidFill>
                    <a:srgbClr val="FFFFFF"/>
                  </a:solidFill>
                  <a:prstDash val="solid"/>
                </a:ln>
                <a:solidFill>
                  <a:srgbClr val="FFFFFF"/>
                </a:solidFill>
                <a:latin typeface="Times New Roman" pitchFamily="18" charset="0"/>
                <a:cs typeface="Times New Roman" pitchFamily="18" charset="0"/>
              </a:rPr>
              <a:t>ce in various organizations:</a:t>
            </a:r>
          </a:p>
          <a:p>
            <a:pPr algn="l" rtl="0">
              <a:lnSpc>
                <a:spcPct val="80000"/>
              </a:lnSpc>
              <a:buFont typeface="Wingdings" pitchFamily="2" charset="2"/>
              <a:buNone/>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	</a:t>
            </a:r>
          </a:p>
          <a:p>
            <a:pPr algn="l" rtl="0">
              <a:lnSpc>
                <a:spcPct val="80000"/>
              </a:lnSpc>
              <a:buFont typeface="Wingdings" pitchFamily="2" charset="2"/>
              <a:buNone/>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		-  </a:t>
            </a:r>
            <a:r>
              <a:rPr lang="en-US" sz="2000" b="1" i="1" dirty="0">
                <a:ln w="18415" cmpd="sng">
                  <a:solidFill>
                    <a:srgbClr val="FFFFFF"/>
                  </a:solidFill>
                  <a:prstDash val="solid"/>
                </a:ln>
                <a:solidFill>
                  <a:srgbClr val="FFFFFF"/>
                </a:solidFill>
                <a:latin typeface="Times New Roman" pitchFamily="18" charset="0"/>
                <a:cs typeface="Times New Roman" pitchFamily="18" charset="0"/>
              </a:rPr>
              <a:t>Quality is Customer Satisfaction</a:t>
            </a:r>
          </a:p>
          <a:p>
            <a:pPr algn="l" rtl="0">
              <a:lnSpc>
                <a:spcPct val="80000"/>
              </a:lnSpc>
              <a:buFont typeface="Wingdings" pitchFamily="2" charset="2"/>
              <a:buNone/>
              <a:defRPr/>
            </a:pPr>
            <a:r>
              <a:rPr lang="en-US" sz="2000" i="1" dirty="0">
                <a:ln w="18415" cmpd="sng">
                  <a:solidFill>
                    <a:srgbClr val="FFFFFF"/>
                  </a:solidFill>
                  <a:prstDash val="solid"/>
                </a:ln>
                <a:solidFill>
                  <a:srgbClr val="FFFFFF"/>
                </a:solidFill>
                <a:latin typeface="Times New Roman" pitchFamily="18" charset="0"/>
                <a:cs typeface="Times New Roman" pitchFamily="18" charset="0"/>
              </a:rPr>
              <a:t> 		</a:t>
            </a:r>
          </a:p>
          <a:p>
            <a:pPr algn="l" rtl="0">
              <a:lnSpc>
                <a:spcPct val="80000"/>
              </a:lnSpc>
              <a:buFont typeface="Wingdings" pitchFamily="2" charset="2"/>
              <a:buNone/>
              <a:defRPr/>
            </a:pPr>
            <a:r>
              <a:rPr lang="en-US" sz="2000" i="1" dirty="0">
                <a:ln w="18415" cmpd="sng">
                  <a:solidFill>
                    <a:srgbClr val="FFFFFF"/>
                  </a:solidFill>
                  <a:prstDash val="solid"/>
                </a:ln>
                <a:solidFill>
                  <a:srgbClr val="FFFFFF"/>
                </a:solidFill>
                <a:latin typeface="Times New Roman" pitchFamily="18" charset="0"/>
                <a:cs typeface="Times New Roman" pitchFamily="18" charset="0"/>
              </a:rPr>
              <a:t>		- </a:t>
            </a:r>
            <a:r>
              <a:rPr lang="en-US" sz="2000" b="1" i="1" dirty="0">
                <a:ln w="18415" cmpd="sng">
                  <a:solidFill>
                    <a:srgbClr val="FFFFFF"/>
                  </a:solidFill>
                  <a:prstDash val="solid"/>
                </a:ln>
                <a:solidFill>
                  <a:srgbClr val="FFFFFF"/>
                </a:solidFill>
                <a:latin typeface="Times New Roman" pitchFamily="18" charset="0"/>
                <a:cs typeface="Times New Roman" pitchFamily="18" charset="0"/>
              </a:rPr>
              <a:t>Quality is Fitness for Use</a:t>
            </a:r>
            <a:r>
              <a:rPr lang="en-US" sz="2000" dirty="0">
                <a:ln w="18415" cmpd="sng">
                  <a:solidFill>
                    <a:srgbClr val="FFFFFF"/>
                  </a:solidFill>
                  <a:prstDash val="solid"/>
                </a:ln>
                <a:solidFill>
                  <a:srgbClr val="FFFFFF"/>
                </a:solidFill>
                <a:latin typeface="Times New Roman" pitchFamily="18" charset="0"/>
                <a:cs typeface="Times New Roman" pitchFamily="18" charset="0"/>
              </a:rPr>
              <a:t>  </a:t>
            </a:r>
          </a:p>
          <a:p>
            <a:pPr algn="l" rtl="0">
              <a:lnSpc>
                <a:spcPct val="80000"/>
              </a:lnSpc>
              <a:defRPr/>
            </a:pPr>
            <a:endParaRPr lang="en-US" sz="2000" dirty="0">
              <a:ln w="18415" cmpd="sng">
                <a:solidFill>
                  <a:srgbClr val="FFFFFF"/>
                </a:solidFill>
                <a:prstDash val="solid"/>
              </a:ln>
              <a:solidFill>
                <a:srgbClr val="FFFFFF"/>
              </a:solidFill>
              <a:latin typeface="Times New Roman" pitchFamily="18" charset="0"/>
              <a:cs typeface="Times New Roman" pitchFamily="18" charset="0"/>
            </a:endParaRPr>
          </a:p>
          <a:p>
            <a:pPr algn="l" rtl="0">
              <a:lnSpc>
                <a:spcPct val="80000"/>
              </a:lnSpc>
              <a:defRPr/>
            </a:pPr>
            <a:r>
              <a:rPr lang="en-US" sz="2000" dirty="0">
                <a:ln w="18415" cmpd="sng">
                  <a:solidFill>
                    <a:srgbClr val="FFFFFF"/>
                  </a:solidFill>
                  <a:prstDash val="solid"/>
                </a:ln>
                <a:solidFill>
                  <a:srgbClr val="FFFFFF"/>
                </a:solidFill>
                <a:latin typeface="Times New Roman" pitchFamily="18" charset="0"/>
                <a:cs typeface="Times New Roman" pitchFamily="18" charset="0"/>
              </a:rPr>
              <a:t>The American National Standards Institute (ANSI) and the American Society for Quality (ASQ) </a:t>
            </a:r>
            <a:r>
              <a:rPr lang="en-US" sz="2000" b="1" dirty="0">
                <a:ln w="18415" cmpd="sng">
                  <a:solidFill>
                    <a:srgbClr val="FFFFFF"/>
                  </a:solidFill>
                  <a:prstDash val="solid"/>
                </a:ln>
                <a:solidFill>
                  <a:srgbClr val="FFFFFF"/>
                </a:solidFill>
                <a:latin typeface="Times New Roman" pitchFamily="18" charset="0"/>
                <a:cs typeface="Times New Roman" pitchFamily="18" charset="0"/>
              </a:rPr>
              <a:t>define Quality as:</a:t>
            </a:r>
          </a:p>
          <a:p>
            <a:pPr algn="l" rtl="0">
              <a:lnSpc>
                <a:spcPct val="80000"/>
              </a:lnSpc>
              <a:defRPr/>
            </a:pPr>
            <a:endParaRPr lang="en-US" sz="2000" dirty="0">
              <a:ln w="18415" cmpd="sng">
                <a:solidFill>
                  <a:srgbClr val="FFFFFF"/>
                </a:solidFill>
                <a:prstDash val="solid"/>
              </a:ln>
              <a:solidFill>
                <a:srgbClr val="FFFFFF"/>
              </a:solidFill>
              <a:latin typeface="Times New Roman" pitchFamily="18" charset="0"/>
              <a:cs typeface="Times New Roman" pitchFamily="18" charset="0"/>
            </a:endParaRPr>
          </a:p>
          <a:p>
            <a:pPr algn="ctr" rtl="0">
              <a:lnSpc>
                <a:spcPct val="80000"/>
              </a:lnSpc>
              <a:defRPr/>
            </a:pPr>
            <a:r>
              <a:rPr lang="en-US" sz="2000" b="1" dirty="0">
                <a:ln w="18415" cmpd="sng">
                  <a:solidFill>
                    <a:srgbClr val="FFFFFF"/>
                  </a:solidFill>
                  <a:prstDash val="solid"/>
                </a:ln>
                <a:solidFill>
                  <a:srgbClr val="FFFFFF"/>
                </a:solidFill>
                <a:latin typeface="Times New Roman" pitchFamily="18" charset="0"/>
                <a:cs typeface="Times New Roman" pitchFamily="18" charset="0"/>
              </a:rPr>
              <a:t>“</a:t>
            </a:r>
            <a:r>
              <a:rPr lang="en-US" sz="2000" b="1" i="1" dirty="0">
                <a:ln w="18415" cmpd="sng">
                  <a:solidFill>
                    <a:srgbClr val="FFFFFF"/>
                  </a:solidFill>
                  <a:prstDash val="solid"/>
                </a:ln>
                <a:solidFill>
                  <a:srgbClr val="FFFFFF"/>
                </a:solidFill>
                <a:latin typeface="Times New Roman" pitchFamily="18" charset="0"/>
                <a:cs typeface="Times New Roman" pitchFamily="18" charset="0"/>
              </a:rPr>
              <a:t>The Totality of Features and Characteristics of a Product </a:t>
            </a:r>
          </a:p>
          <a:p>
            <a:pPr algn="ctr" rtl="0">
              <a:lnSpc>
                <a:spcPct val="80000"/>
              </a:lnSpc>
              <a:defRPr/>
            </a:pPr>
            <a:r>
              <a:rPr lang="en-US" sz="2000" i="1" dirty="0">
                <a:ln w="18415" cmpd="sng">
                  <a:solidFill>
                    <a:srgbClr val="FFFFFF"/>
                  </a:solidFill>
                  <a:prstDash val="solid"/>
                </a:ln>
                <a:solidFill>
                  <a:srgbClr val="FFFFFF"/>
                </a:solidFill>
                <a:latin typeface="Times New Roman" pitchFamily="18" charset="0"/>
                <a:cs typeface="Times New Roman" pitchFamily="18" charset="0"/>
              </a:rPr>
              <a:t>or </a:t>
            </a:r>
          </a:p>
          <a:p>
            <a:pPr algn="ctr" rtl="0">
              <a:lnSpc>
                <a:spcPct val="80000"/>
              </a:lnSpc>
              <a:defRPr/>
            </a:pPr>
            <a:r>
              <a:rPr lang="en-US" sz="2000" b="1" i="1" dirty="0">
                <a:ln w="18415" cmpd="sng">
                  <a:solidFill>
                    <a:srgbClr val="FFFFFF"/>
                  </a:solidFill>
                  <a:prstDash val="solid"/>
                </a:ln>
                <a:solidFill>
                  <a:srgbClr val="FFFFFF"/>
                </a:solidFill>
                <a:latin typeface="Times New Roman" pitchFamily="18" charset="0"/>
                <a:cs typeface="Times New Roman" pitchFamily="18" charset="0"/>
              </a:rPr>
              <a:t>A Service that bears on its ability to satisfy given needs</a:t>
            </a:r>
            <a:r>
              <a:rPr lang="en-US" sz="2000" i="1" dirty="0">
                <a:ln w="18415" cmpd="sng">
                  <a:solidFill>
                    <a:srgbClr val="FFFFFF"/>
                  </a:solidFill>
                  <a:prstDash val="solid"/>
                </a:ln>
                <a:solidFill>
                  <a:srgbClr val="FFFFFF"/>
                </a:solidFill>
                <a:latin typeface="Times New Roman" pitchFamily="18" charset="0"/>
                <a:cs typeface="Times New Roman" pitchFamily="18" charset="0"/>
              </a:rPr>
              <a:t>.</a:t>
            </a:r>
            <a:r>
              <a:rPr lang="en-US" sz="2000" dirty="0">
                <a:ln w="18415" cmpd="sng">
                  <a:solidFill>
                    <a:srgbClr val="FFFFFF"/>
                  </a:solidFill>
                  <a:prstDash val="solid"/>
                </a:ln>
                <a:solidFill>
                  <a:srgbClr val="FFFFFF"/>
                </a:solidFill>
                <a:latin typeface="Times New Roman" pitchFamily="18" charset="0"/>
                <a:cs typeface="Times New Roman" pitchFamily="18" charset="0"/>
              </a:rPr>
              <a:t>”</a:t>
            </a:r>
          </a:p>
          <a:p>
            <a:pPr algn="l" rtl="0">
              <a:lnSpc>
                <a:spcPct val="80000"/>
              </a:lnSpc>
              <a:defRPr/>
            </a:pPr>
            <a:endParaRPr lang="en-US" sz="2000" i="1" dirty="0">
              <a:ln w="18415" cmpd="sng">
                <a:solidFill>
                  <a:srgbClr val="FFFFFF"/>
                </a:solidFill>
                <a:prstDash val="solid"/>
              </a:ln>
              <a:solidFill>
                <a:srgbClr val="FFFFFF"/>
              </a:solidFill>
              <a:latin typeface="Times New Roman" pitchFamily="18" charset="0"/>
              <a:cs typeface="Times New Roman" pitchFamily="18" charset="0"/>
            </a:endParaRPr>
          </a:p>
          <a:p>
            <a:pPr algn="l" rtl="0">
              <a:lnSpc>
                <a:spcPct val="80000"/>
              </a:lnSpc>
              <a:defRPr/>
            </a:pPr>
            <a:r>
              <a:rPr lang="en-US" sz="2800" i="1" dirty="0">
                <a:ln w="18415" cmpd="sng">
                  <a:solidFill>
                    <a:srgbClr val="FFFFFF"/>
                  </a:solidFill>
                  <a:prstDash val="solid"/>
                </a:ln>
                <a:solidFill>
                  <a:srgbClr val="FFFFFF"/>
                </a:solidFill>
                <a:latin typeface="Times New Roman" pitchFamily="18" charset="0"/>
                <a:cs typeface="Times New Roman" pitchFamily="18" charset="0"/>
              </a:rPr>
              <a:t> </a:t>
            </a:r>
            <a:r>
              <a:rPr lang="en-US" sz="2800" dirty="0">
                <a:ln w="18415" cmpd="sng">
                  <a:solidFill>
                    <a:srgbClr val="FFFFFF"/>
                  </a:solidFill>
                  <a:prstDash val="solid"/>
                </a:ln>
                <a:solidFill>
                  <a:srgbClr val="FFFFFF"/>
                </a:solidFill>
                <a:latin typeface="Times New Roman" pitchFamily="18" charset="0"/>
                <a:cs typeface="Times New Roman" pitchFamily="18" charset="0"/>
              </a:rPr>
              <a:t>TQM </a:t>
            </a:r>
            <a:r>
              <a:rPr lang="en-US" sz="2000" dirty="0">
                <a:ln w="18415" cmpd="sng">
                  <a:solidFill>
                    <a:srgbClr val="FFFFFF"/>
                  </a:solidFill>
                  <a:prstDash val="solid"/>
                </a:ln>
                <a:solidFill>
                  <a:srgbClr val="FFFFFF"/>
                </a:solidFill>
                <a:latin typeface="Times New Roman" pitchFamily="18" charset="0"/>
                <a:cs typeface="Times New Roman" pitchFamily="18" charset="0"/>
              </a:rPr>
              <a:t>is</a:t>
            </a:r>
            <a:r>
              <a:rPr lang="en-US" sz="2000" i="1" dirty="0">
                <a:ln w="18415" cmpd="sng">
                  <a:solidFill>
                    <a:srgbClr val="FFFFFF"/>
                  </a:solidFill>
                  <a:prstDash val="solid"/>
                </a:ln>
                <a:solidFill>
                  <a:srgbClr val="FFFFFF"/>
                </a:solidFill>
                <a:latin typeface="Times New Roman" pitchFamily="18" charset="0"/>
                <a:cs typeface="Times New Roman" pitchFamily="18" charset="0"/>
              </a:rPr>
              <a:t> </a:t>
            </a:r>
            <a:r>
              <a:rPr lang="en-US" sz="2000" b="1" i="1" dirty="0">
                <a:ln w="18415" cmpd="sng">
                  <a:solidFill>
                    <a:srgbClr val="FFFFFF"/>
                  </a:solidFill>
                  <a:prstDash val="solid"/>
                </a:ln>
                <a:solidFill>
                  <a:srgbClr val="FFFFFF"/>
                </a:solidFill>
                <a:latin typeface="Times New Roman" pitchFamily="18" charset="0"/>
                <a:cs typeface="Times New Roman" pitchFamily="18" charset="0"/>
              </a:rPr>
              <a:t>A comprehensive, organization-wide effort to improve the quality of products and services, applicable to all organizations.</a:t>
            </a:r>
          </a:p>
        </p:txBody>
      </p:sp>
      <p:sp>
        <p:nvSpPr>
          <p:cNvPr id="63491" name="عنصر نائب للتاريخ 2"/>
          <p:cNvSpPr>
            <a:spLocks noGrp="1"/>
          </p:cNvSpPr>
          <p:nvPr>
            <p:ph type="dt" sz="quarter" idx="10"/>
          </p:nvPr>
        </p:nvSpPr>
        <p:spPr>
          <a:noFill/>
        </p:spPr>
        <p:txBody>
          <a:bodyPr/>
          <a:lstStyle/>
          <a:p>
            <a:r>
              <a:rPr lang="ar-SA" smtClean="0"/>
              <a:t>E Johali</a:t>
            </a:r>
            <a:endParaRPr lang="en-US" smtClean="0"/>
          </a:p>
        </p:txBody>
      </p:sp>
      <p:sp>
        <p:nvSpPr>
          <p:cNvPr id="63492" name="عنصر نائب لرقم الشريحة 4"/>
          <p:cNvSpPr>
            <a:spLocks noGrp="1"/>
          </p:cNvSpPr>
          <p:nvPr>
            <p:ph type="sldNum" sz="quarter" idx="12"/>
          </p:nvPr>
        </p:nvSpPr>
        <p:spPr>
          <a:noFill/>
        </p:spPr>
        <p:txBody>
          <a:bodyPr/>
          <a:lstStyle/>
          <a:p>
            <a:fld id="{B5A93C67-10AF-4115-B805-7B0C77A89330}" type="slidenum">
              <a:rPr lang="ar-SA" smtClean="0"/>
              <a:pPr/>
              <a:t>54</a:t>
            </a:fld>
            <a:endParaRPr lang="en-US" smtClean="0"/>
          </a:p>
        </p:txBody>
      </p:sp>
      <p:sp>
        <p:nvSpPr>
          <p:cNvPr id="63493"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a:xfrm>
            <a:off x="457200" y="1071563"/>
            <a:ext cx="8229600" cy="4714875"/>
          </a:xfrm>
          <a:solidFill>
            <a:srgbClr val="00B050"/>
          </a:solidFill>
        </p:spPr>
        <p:style>
          <a:lnRef idx="3">
            <a:schemeClr val="lt1"/>
          </a:lnRef>
          <a:fillRef idx="1">
            <a:schemeClr val="accent2"/>
          </a:fillRef>
          <a:effectRef idx="1">
            <a:schemeClr val="accent2"/>
          </a:effectRef>
          <a:fontRef idx="minor">
            <a:schemeClr val="lt1"/>
          </a:fontRef>
        </p:style>
        <p:txBody>
          <a:bodyPr>
            <a:normAutofit/>
          </a:bodyPr>
          <a:lstStyle/>
          <a:p>
            <a:pPr marL="365125" indent="-255588" algn="just" rtl="0" eaLnBrk="1" hangingPunct="1">
              <a:lnSpc>
                <a:spcPct val="90000"/>
              </a:lnSpc>
              <a:spcBef>
                <a:spcPct val="0"/>
              </a:spcBef>
              <a:buFont typeface="Wingdings 2" pitchFamily="18" charset="2"/>
              <a:buNone/>
              <a:defRPr/>
            </a:pPr>
            <a:endParaRPr lang="en-US" sz="2000" smtClean="0">
              <a:solidFill>
                <a:srgbClr val="FFFFFF"/>
              </a:solidFill>
              <a:cs typeface="Tahoma" pitchFamily="34" charset="0"/>
            </a:endParaRPr>
          </a:p>
          <a:p>
            <a:pPr marL="365125" indent="-255588" algn="just" rtl="0" eaLnBrk="1" hangingPunct="1">
              <a:lnSpc>
                <a:spcPct val="90000"/>
              </a:lnSpc>
              <a:spcBef>
                <a:spcPct val="0"/>
              </a:spcBef>
              <a:buFont typeface="Wingdings 2" pitchFamily="18" charset="2"/>
              <a:buNone/>
              <a:defRPr/>
            </a:pPr>
            <a:r>
              <a:rPr lang="en-US" sz="2000" smtClean="0">
                <a:solidFill>
                  <a:srgbClr val="FFFFFF"/>
                </a:solidFill>
                <a:cs typeface="Tahoma" pitchFamily="34" charset="0"/>
              </a:rPr>
              <a:t>The </a:t>
            </a:r>
            <a:r>
              <a:rPr lang="en-US" sz="2000" b="1" smtClean="0">
                <a:solidFill>
                  <a:srgbClr val="FFFFFF"/>
                </a:solidFill>
                <a:cs typeface="Tahoma" pitchFamily="34" charset="0"/>
              </a:rPr>
              <a:t>Recently</a:t>
            </a:r>
            <a:r>
              <a:rPr lang="en-US" sz="2000" smtClean="0">
                <a:solidFill>
                  <a:srgbClr val="FFFFFF"/>
                </a:solidFill>
                <a:cs typeface="Tahoma" pitchFamily="34" charset="0"/>
              </a:rPr>
              <a:t> TQM Definition: </a:t>
            </a:r>
          </a:p>
          <a:p>
            <a:pPr marL="365125" indent="-255588" algn="just" rtl="0" eaLnBrk="1" hangingPunct="1">
              <a:lnSpc>
                <a:spcPct val="90000"/>
              </a:lnSpc>
              <a:spcBef>
                <a:spcPct val="0"/>
              </a:spcBef>
              <a:buFont typeface="Wingdings 2" pitchFamily="18" charset="2"/>
              <a:buNone/>
              <a:defRPr/>
            </a:pPr>
            <a:r>
              <a:rPr lang="en-US" sz="2000" smtClean="0">
                <a:solidFill>
                  <a:srgbClr val="FFFFFF"/>
                </a:solidFill>
                <a:cs typeface="Tahoma" pitchFamily="34" charset="0"/>
              </a:rPr>
              <a:t> </a:t>
            </a:r>
            <a:br>
              <a:rPr lang="en-US" sz="2000" smtClean="0">
                <a:solidFill>
                  <a:srgbClr val="FFFFFF"/>
                </a:solidFill>
                <a:cs typeface="Tahoma" pitchFamily="34" charset="0"/>
              </a:rPr>
            </a:br>
            <a:r>
              <a:rPr lang="en-US" sz="2000" b="1" i="1" smtClean="0">
                <a:solidFill>
                  <a:srgbClr val="FFFFFF"/>
                </a:solidFill>
                <a:cs typeface="Tahoma" pitchFamily="34" charset="0"/>
              </a:rPr>
              <a:t>TQM is a style of managing which gives everyone in the organization responsibility for delivering quality to the final customer. </a:t>
            </a:r>
          </a:p>
          <a:p>
            <a:pPr marL="365125" indent="-255588" algn="just" rtl="0" eaLnBrk="1" hangingPunct="1">
              <a:lnSpc>
                <a:spcPct val="90000"/>
              </a:lnSpc>
              <a:spcBef>
                <a:spcPct val="0"/>
              </a:spcBef>
              <a:buFont typeface="Wingdings 2" pitchFamily="18" charset="2"/>
              <a:buNone/>
              <a:defRPr/>
            </a:pPr>
            <a:endParaRPr lang="en-US" sz="2000" i="1" smtClean="0">
              <a:solidFill>
                <a:srgbClr val="FFFFFF"/>
              </a:solidFill>
              <a:cs typeface="Tahoma" pitchFamily="34" charset="0"/>
            </a:endParaRPr>
          </a:p>
          <a:p>
            <a:pPr marL="365125" indent="-255588" algn="just" rtl="0" eaLnBrk="1" hangingPunct="1">
              <a:lnSpc>
                <a:spcPct val="90000"/>
              </a:lnSpc>
              <a:spcBef>
                <a:spcPct val="0"/>
              </a:spcBef>
              <a:buFont typeface="Wingdings 2" pitchFamily="18" charset="2"/>
              <a:buNone/>
              <a:defRPr/>
            </a:pPr>
            <a:r>
              <a:rPr lang="en-US" sz="2000" i="1" smtClean="0">
                <a:solidFill>
                  <a:srgbClr val="FFFFFF"/>
                </a:solidFill>
                <a:cs typeface="Tahoma" pitchFamily="34" charset="0"/>
              </a:rPr>
              <a:t>Quality being described as </a:t>
            </a:r>
            <a:r>
              <a:rPr lang="en-US" sz="2000" b="1" i="1" smtClean="0">
                <a:solidFill>
                  <a:srgbClr val="FFFFFF"/>
                </a:solidFill>
                <a:cs typeface="Tahoma" pitchFamily="34" charset="0"/>
              </a:rPr>
              <a:t>'fitness for purpose</a:t>
            </a:r>
            <a:r>
              <a:rPr lang="en-US" sz="2000" i="1" smtClean="0">
                <a:solidFill>
                  <a:srgbClr val="FFFFFF"/>
                </a:solidFill>
                <a:cs typeface="Tahoma" pitchFamily="34" charset="0"/>
              </a:rPr>
              <a:t>' or as </a:t>
            </a:r>
            <a:r>
              <a:rPr lang="en-US" sz="2000" b="1" i="1" smtClean="0">
                <a:solidFill>
                  <a:srgbClr val="FFFFFF"/>
                </a:solidFill>
                <a:cs typeface="Tahoma" pitchFamily="34" charset="0"/>
              </a:rPr>
              <a:t>'delighting the customer</a:t>
            </a:r>
            <a:r>
              <a:rPr lang="en-US" sz="2000" i="1" smtClean="0">
                <a:solidFill>
                  <a:srgbClr val="FFFFFF"/>
                </a:solidFill>
                <a:cs typeface="Tahoma" pitchFamily="34" charset="0"/>
              </a:rPr>
              <a:t>'. </a:t>
            </a:r>
          </a:p>
          <a:p>
            <a:pPr marL="365125" indent="-255588" algn="just" rtl="0" eaLnBrk="1" hangingPunct="1">
              <a:lnSpc>
                <a:spcPct val="90000"/>
              </a:lnSpc>
              <a:spcBef>
                <a:spcPct val="0"/>
              </a:spcBef>
              <a:buFont typeface="Wingdings 2" pitchFamily="18" charset="2"/>
              <a:buNone/>
              <a:defRPr/>
            </a:pPr>
            <a:endParaRPr lang="en-US" sz="2000" i="1" smtClean="0">
              <a:solidFill>
                <a:srgbClr val="FFFFFF"/>
              </a:solidFill>
              <a:latin typeface="Arial Black" pitchFamily="34" charset="0"/>
              <a:cs typeface="Tahoma" pitchFamily="34" charset="0"/>
            </a:endParaRPr>
          </a:p>
          <a:p>
            <a:pPr marL="365125" indent="-255588" algn="just" rtl="0" eaLnBrk="1" hangingPunct="1">
              <a:lnSpc>
                <a:spcPct val="90000"/>
              </a:lnSpc>
              <a:spcBef>
                <a:spcPct val="0"/>
              </a:spcBef>
              <a:buFont typeface="Wingdings 2" pitchFamily="18" charset="2"/>
              <a:buNone/>
              <a:defRPr/>
            </a:pPr>
            <a:r>
              <a:rPr lang="en-US" sz="2000" i="1" smtClean="0">
                <a:solidFill>
                  <a:srgbClr val="FFFFFF"/>
                </a:solidFill>
                <a:latin typeface="Arial Black" pitchFamily="34" charset="0"/>
                <a:cs typeface="Tahoma" pitchFamily="34" charset="0"/>
              </a:rPr>
              <a:t>TQM</a:t>
            </a:r>
            <a:r>
              <a:rPr lang="en-US" sz="2000" i="1" smtClean="0">
                <a:solidFill>
                  <a:srgbClr val="FFFFFF"/>
                </a:solidFill>
                <a:cs typeface="Tahoma" pitchFamily="34" charset="0"/>
              </a:rPr>
              <a:t> </a:t>
            </a:r>
            <a:r>
              <a:rPr lang="en-US" sz="2000" b="1" i="1" smtClean="0">
                <a:solidFill>
                  <a:srgbClr val="FFFFFF"/>
                </a:solidFill>
                <a:cs typeface="Tahoma" pitchFamily="34" charset="0"/>
              </a:rPr>
              <a:t>views each task in the organization as fundamentally a process which is in a customer/supplier relationship with the next process .</a:t>
            </a:r>
          </a:p>
          <a:p>
            <a:pPr marL="365125" indent="-255588" algn="just" rtl="0" eaLnBrk="1" hangingPunct="1">
              <a:lnSpc>
                <a:spcPct val="90000"/>
              </a:lnSpc>
              <a:spcBef>
                <a:spcPct val="0"/>
              </a:spcBef>
              <a:buFont typeface="Wingdings 2" pitchFamily="18" charset="2"/>
              <a:buNone/>
              <a:defRPr/>
            </a:pPr>
            <a:endParaRPr lang="en-US" sz="2000" i="1" smtClean="0">
              <a:solidFill>
                <a:srgbClr val="FFFFFF"/>
              </a:solidFill>
              <a:cs typeface="Tahoma" pitchFamily="34" charset="0"/>
            </a:endParaRPr>
          </a:p>
          <a:p>
            <a:pPr marL="365125" indent="-255588" rtl="0" eaLnBrk="1" hangingPunct="1">
              <a:lnSpc>
                <a:spcPct val="90000"/>
              </a:lnSpc>
              <a:spcBef>
                <a:spcPct val="0"/>
              </a:spcBef>
              <a:buFont typeface="Wingdings" pitchFamily="2" charset="2"/>
              <a:buNone/>
              <a:defRPr/>
            </a:pPr>
            <a:r>
              <a:rPr lang="en-US" sz="1400" smtClean="0">
                <a:solidFill>
                  <a:srgbClr val="FFFFFF"/>
                </a:solidFill>
                <a:cs typeface="Arial" pitchFamily="34" charset="0"/>
              </a:rPr>
              <a:t>Total Quality mapping a TQM strategy_ Goliath Business News.mht </a:t>
            </a:r>
          </a:p>
          <a:p>
            <a:pPr marL="365125" indent="-255588" rtl="0" eaLnBrk="1" hangingPunct="1">
              <a:lnSpc>
                <a:spcPct val="90000"/>
              </a:lnSpc>
              <a:spcBef>
                <a:spcPct val="0"/>
              </a:spcBef>
              <a:buFont typeface="Wingdings" pitchFamily="2" charset="2"/>
              <a:buNone/>
              <a:defRPr/>
            </a:pPr>
            <a:r>
              <a:rPr lang="en-US" sz="1400" smtClean="0">
                <a:solidFill>
                  <a:srgbClr val="FFFFFF"/>
                </a:solidFill>
                <a:cs typeface="Arial" pitchFamily="34" charset="0"/>
                <a:hlinkClick r:id="rId2"/>
              </a:rPr>
              <a:t>http://goliath.ecnext.com/coms2/browse_R_C160</a:t>
            </a:r>
            <a:r>
              <a:rPr lang="en-US" sz="1400" smtClean="0">
                <a:solidFill>
                  <a:srgbClr val="FFFFFF"/>
                </a:solidFill>
                <a:cs typeface="Arial" pitchFamily="34" charset="0"/>
              </a:rPr>
              <a:t> </a:t>
            </a:r>
            <a:r>
              <a:rPr lang="en-US" sz="2000" smtClean="0">
                <a:solidFill>
                  <a:srgbClr val="FFFFFF"/>
                </a:solidFill>
                <a:cs typeface="Arial" pitchFamily="34" charset="0"/>
              </a:rPr>
              <a:t> </a:t>
            </a:r>
            <a:endParaRPr lang="ar-SA" sz="2000" smtClean="0">
              <a:solidFill>
                <a:srgbClr val="FFFFFF"/>
              </a:solidFill>
              <a:cs typeface="Arial" pitchFamily="34" charset="0"/>
            </a:endParaRPr>
          </a:p>
        </p:txBody>
      </p:sp>
      <p:sp>
        <p:nvSpPr>
          <p:cNvPr id="2" name="Title 1"/>
          <p:cNvSpPr>
            <a:spLocks noGrp="1"/>
          </p:cNvSpPr>
          <p:nvPr>
            <p:ph type="title"/>
          </p:nvPr>
        </p:nvSpPr>
        <p:spPr>
          <a:xfrm>
            <a:off x="1857375" y="214313"/>
            <a:ext cx="4757738" cy="630237"/>
          </a:xfrm>
        </p:spPr>
        <p:txBody>
          <a:bodyPr/>
          <a:lstStyle/>
          <a:p>
            <a:pPr marL="53975" rtl="0" eaLnBrk="1" hangingPunct="1">
              <a:defRPr/>
            </a:pPr>
            <a:r>
              <a:rPr lang="en-US" sz="2400" smtClean="0">
                <a:solidFill>
                  <a:srgbClr val="51EFFF"/>
                </a:solidFill>
              </a:rPr>
              <a:t>TQM Definitions </a:t>
            </a:r>
            <a:endParaRPr lang="ar-SA" sz="2400" smtClean="0">
              <a:solidFill>
                <a:srgbClr val="6CF0FF"/>
              </a:solidFill>
            </a:endParaRPr>
          </a:p>
        </p:txBody>
      </p:sp>
      <p:sp>
        <p:nvSpPr>
          <p:cNvPr id="6451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64517" name="عنصر نائب لرقم الشريحة 4"/>
          <p:cNvSpPr>
            <a:spLocks noGrp="1"/>
          </p:cNvSpPr>
          <p:nvPr>
            <p:ph type="sldNum" sz="quarter" idx="12"/>
          </p:nvPr>
        </p:nvSpPr>
        <p:spPr>
          <a:noFill/>
        </p:spPr>
        <p:txBody>
          <a:bodyPr/>
          <a:lstStyle/>
          <a:p>
            <a:fld id="{3071FBA7-C031-491D-BC78-259781A44779}" type="slidenum">
              <a:rPr lang="ar-SA" smtClean="0"/>
              <a:pPr/>
              <a:t>55</a:t>
            </a:fld>
            <a:endParaRPr lang="en-US" smtClean="0"/>
          </a:p>
        </p:txBody>
      </p:sp>
      <p:sp>
        <p:nvSpPr>
          <p:cNvPr id="6451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2305050"/>
          </a:xfrm>
        </p:spPr>
        <p:style>
          <a:lnRef idx="2">
            <a:schemeClr val="dk1"/>
          </a:lnRef>
          <a:fillRef idx="1">
            <a:schemeClr val="lt1"/>
          </a:fillRef>
          <a:effectRef idx="0">
            <a:schemeClr val="dk1"/>
          </a:effectRef>
          <a:fontRef idx="minor">
            <a:schemeClr val="dk1"/>
          </a:fontRef>
        </p:style>
        <p:txBody>
          <a:bodyPr>
            <a:normAutofit/>
          </a:bodyPr>
          <a:lstStyle/>
          <a:p>
            <a:pPr marL="365125" indent="-255588" algn="l" rtl="0" eaLnBrk="1" hangingPunct="1">
              <a:buFont typeface="Wingdings 3" pitchFamily="18" charset="2"/>
              <a:buNone/>
              <a:defRPr/>
            </a:pPr>
            <a:r>
              <a:rPr lang="en-US" sz="2000" i="1" dirty="0" smtClean="0">
                <a:solidFill>
                  <a:srgbClr val="0000C0"/>
                </a:solidFill>
                <a:cs typeface="Arial" pitchFamily="34" charset="0"/>
              </a:rPr>
              <a:t>	The </a:t>
            </a:r>
            <a:r>
              <a:rPr lang="en-US" sz="2000" b="1" dirty="0" smtClean="0">
                <a:solidFill>
                  <a:srgbClr val="0000C0"/>
                </a:solidFill>
                <a:latin typeface="Arial Black" pitchFamily="34" charset="0"/>
                <a:cs typeface="Arial" pitchFamily="34" charset="0"/>
              </a:rPr>
              <a:t>I</a:t>
            </a:r>
            <a:r>
              <a:rPr lang="en-US" sz="2000" dirty="0" smtClean="0">
                <a:solidFill>
                  <a:srgbClr val="0000C0"/>
                </a:solidFill>
                <a:cs typeface="Arial" pitchFamily="34" charset="0"/>
              </a:rPr>
              <a:t>nternational </a:t>
            </a:r>
            <a:r>
              <a:rPr lang="en-US" sz="2000" b="1" dirty="0" smtClean="0">
                <a:solidFill>
                  <a:srgbClr val="0000C0"/>
                </a:solidFill>
                <a:latin typeface="Arial Black" pitchFamily="34" charset="0"/>
                <a:cs typeface="Arial" pitchFamily="34" charset="0"/>
              </a:rPr>
              <a:t>S</a:t>
            </a:r>
            <a:r>
              <a:rPr lang="en-US" sz="2000" dirty="0" smtClean="0">
                <a:solidFill>
                  <a:srgbClr val="0000C0"/>
                </a:solidFill>
                <a:cs typeface="Arial" pitchFamily="34" charset="0"/>
              </a:rPr>
              <a:t>tandardization </a:t>
            </a:r>
            <a:r>
              <a:rPr lang="en-US" sz="2000" b="1" dirty="0" smtClean="0">
                <a:solidFill>
                  <a:srgbClr val="0000C0"/>
                </a:solidFill>
                <a:latin typeface="Arial Black" pitchFamily="34" charset="0"/>
                <a:cs typeface="Arial" pitchFamily="34" charset="0"/>
              </a:rPr>
              <a:t>O</a:t>
            </a:r>
            <a:r>
              <a:rPr lang="en-US" sz="2000" dirty="0" smtClean="0">
                <a:solidFill>
                  <a:srgbClr val="0000C0"/>
                </a:solidFill>
                <a:cs typeface="Arial" pitchFamily="34" charset="0"/>
              </a:rPr>
              <a:t>rganization </a:t>
            </a:r>
            <a:r>
              <a:rPr lang="en-US" sz="2000" i="1" u="sng" dirty="0" smtClean="0">
                <a:solidFill>
                  <a:srgbClr val="0000C0"/>
                </a:solidFill>
                <a:cs typeface="Arial" pitchFamily="34" charset="0"/>
              </a:rPr>
              <a:t>ISO's TQM Definition</a:t>
            </a:r>
            <a:r>
              <a:rPr lang="en-US" sz="2000" dirty="0" smtClean="0">
                <a:solidFill>
                  <a:srgbClr val="0000C0"/>
                </a:solidFill>
                <a:cs typeface="Arial" pitchFamily="34" charset="0"/>
              </a:rPr>
              <a:t> :</a:t>
            </a:r>
          </a:p>
          <a:p>
            <a:pPr marL="365125" indent="-255588" algn="l" rtl="0" eaLnBrk="1" hangingPunct="1">
              <a:buFont typeface="Wingdings 3" pitchFamily="18" charset="2"/>
              <a:buNone/>
              <a:defRPr/>
            </a:pPr>
            <a:endParaRPr lang="en-US" sz="2000" dirty="0" smtClean="0">
              <a:solidFill>
                <a:srgbClr val="0000C0"/>
              </a:solidFill>
              <a:cs typeface="Arial" pitchFamily="34" charset="0"/>
            </a:endParaRPr>
          </a:p>
          <a:p>
            <a:pPr marL="365125" indent="-255588" algn="just" rtl="0" eaLnBrk="1" hangingPunct="1">
              <a:buFontTx/>
              <a:buNone/>
              <a:defRPr/>
            </a:pPr>
            <a:r>
              <a:rPr lang="en-US" sz="2000" dirty="0" smtClean="0">
                <a:solidFill>
                  <a:srgbClr val="0000C0"/>
                </a:solidFill>
                <a:cs typeface="Arial" pitchFamily="34" charset="0"/>
              </a:rPr>
              <a:t>  	"</a:t>
            </a:r>
            <a:r>
              <a:rPr lang="en-US" sz="2000" dirty="0" smtClean="0">
                <a:solidFill>
                  <a:srgbClr val="00B050"/>
                </a:solidFill>
                <a:cs typeface="Arial" pitchFamily="34" charset="0"/>
              </a:rPr>
              <a:t>the</a:t>
            </a:r>
            <a:r>
              <a:rPr lang="en-US" sz="2000" b="1" dirty="0" smtClean="0">
                <a:solidFill>
                  <a:srgbClr val="00B050"/>
                </a:solidFill>
                <a:cs typeface="Arial" pitchFamily="34" charset="0"/>
              </a:rPr>
              <a:t> </a:t>
            </a:r>
            <a:r>
              <a:rPr lang="en-US" sz="2000" b="1" i="1" dirty="0" smtClean="0">
                <a:solidFill>
                  <a:srgbClr val="00B050"/>
                </a:solidFill>
                <a:cs typeface="Arial" pitchFamily="34" charset="0"/>
              </a:rPr>
              <a:t>Totality of features and characteristics of a product or </a:t>
            </a:r>
            <a:r>
              <a:rPr lang="en-US" sz="2000" b="1" i="1" dirty="0" smtClean="0">
                <a:solidFill>
                  <a:srgbClr val="00B050"/>
                </a:solidFill>
                <a:latin typeface="Arial Black" pitchFamily="34" charset="0"/>
                <a:cs typeface="Arial" pitchFamily="34" charset="0"/>
              </a:rPr>
              <a:t>service</a:t>
            </a:r>
            <a:r>
              <a:rPr lang="en-US" sz="2000" b="1" i="1" dirty="0" smtClean="0">
                <a:solidFill>
                  <a:srgbClr val="00B050"/>
                </a:solidFill>
                <a:cs typeface="Arial" pitchFamily="34" charset="0"/>
              </a:rPr>
              <a:t> that bears on the ability to </a:t>
            </a:r>
            <a:r>
              <a:rPr lang="en-US" sz="2000" b="1" i="1" dirty="0" smtClean="0">
                <a:solidFill>
                  <a:srgbClr val="00B050"/>
                </a:solidFill>
                <a:latin typeface="Arial Black" pitchFamily="34" charset="0"/>
                <a:cs typeface="Arial" pitchFamily="34" charset="0"/>
              </a:rPr>
              <a:t>satisfy </a:t>
            </a:r>
            <a:r>
              <a:rPr lang="en-US" sz="2000" b="1" i="1" dirty="0" smtClean="0">
                <a:solidFill>
                  <a:srgbClr val="00B050"/>
                </a:solidFill>
                <a:cs typeface="Arial" pitchFamily="34" charset="0"/>
              </a:rPr>
              <a:t>stated\implied needs</a:t>
            </a:r>
            <a:r>
              <a:rPr lang="en-US" sz="2000" dirty="0" smtClean="0">
                <a:solidFill>
                  <a:srgbClr val="0000C0"/>
                </a:solidFill>
                <a:cs typeface="Arial" pitchFamily="34" charset="0"/>
              </a:rPr>
              <a:t>.“</a:t>
            </a:r>
            <a:endParaRPr lang="ar-SA" sz="2000" dirty="0" smtClean="0">
              <a:solidFill>
                <a:srgbClr val="0000C0"/>
              </a:solidFill>
              <a:cs typeface="Arial" pitchFamily="34" charset="0"/>
            </a:endParaRPr>
          </a:p>
        </p:txBody>
      </p:sp>
      <p:sp>
        <p:nvSpPr>
          <p:cNvPr id="2" name="Title 1"/>
          <p:cNvSpPr>
            <a:spLocks noGrp="1"/>
          </p:cNvSpPr>
          <p:nvPr>
            <p:ph type="title"/>
          </p:nvPr>
        </p:nvSpPr>
        <p:spPr>
          <a:xfrm>
            <a:off x="1000125" y="357188"/>
            <a:ext cx="7400925" cy="428625"/>
          </a:xfrm>
        </p:spPr>
        <p:txBody>
          <a:bodyPr/>
          <a:lstStyle/>
          <a:p>
            <a:pPr eaLnBrk="1" hangingPunct="1">
              <a:defRPr/>
            </a:pPr>
            <a:r>
              <a:rPr lang="en-US" sz="2400" i="1" smtClean="0">
                <a:latin typeface="Arial Black" pitchFamily="34" charset="0"/>
              </a:rPr>
              <a:t>The ISO Definition </a:t>
            </a:r>
            <a:endParaRPr lang="ar-SA" sz="2400" i="1" smtClean="0">
              <a:latin typeface="Arial Black" pitchFamily="34" charset="0"/>
            </a:endParaRPr>
          </a:p>
        </p:txBody>
      </p:sp>
      <p:sp>
        <p:nvSpPr>
          <p:cNvPr id="4" name="Content Placeholder 2"/>
          <p:cNvSpPr txBox="1">
            <a:spLocks/>
          </p:cNvSpPr>
          <p:nvPr/>
        </p:nvSpPr>
        <p:spPr bwMode="auto">
          <a:xfrm>
            <a:off x="214282" y="4929198"/>
            <a:ext cx="9144064" cy="785828"/>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a:normAutofit/>
          </a:bodyPr>
          <a:lstStyle/>
          <a:p>
            <a:pPr indent="11113" algn="l" rtl="0" fontAlgn="auto">
              <a:spcBef>
                <a:spcPct val="20000"/>
              </a:spcBef>
              <a:spcAft>
                <a:spcPts val="0"/>
              </a:spcAft>
              <a:buClr>
                <a:schemeClr val="accent2"/>
              </a:buClr>
              <a:buFont typeface="Wingdings 3"/>
              <a:buNone/>
              <a:tabLst>
                <a:tab pos="180975" algn="l"/>
              </a:tabLst>
              <a:defRPr/>
            </a:pPr>
            <a:r>
              <a:rPr lang="en-US" sz="2400" i="1" kern="0" dirty="0">
                <a:cs typeface="+mj-cs"/>
              </a:rPr>
              <a:t>	</a:t>
            </a:r>
            <a:r>
              <a:rPr lang="en-US" sz="2400" b="1" i="1" kern="0" dirty="0">
                <a:cs typeface="+mj-cs"/>
              </a:rPr>
              <a:t>Do Right Radiography, First Time, Every Time and All Time</a:t>
            </a:r>
          </a:p>
        </p:txBody>
      </p:sp>
      <p:sp>
        <p:nvSpPr>
          <p:cNvPr id="5" name="Title 1"/>
          <p:cNvSpPr txBox="1">
            <a:spLocks/>
          </p:cNvSpPr>
          <p:nvPr/>
        </p:nvSpPr>
        <p:spPr bwMode="auto">
          <a:xfrm>
            <a:off x="1000125" y="4071938"/>
            <a:ext cx="7400925" cy="285750"/>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Aft>
                <a:spcPts val="0"/>
              </a:spcAft>
              <a:defRPr/>
            </a:pPr>
            <a:r>
              <a:rPr lang="en-US" sz="2400" b="1" i="1" kern="0" dirty="0">
                <a:solidFill>
                  <a:schemeClr val="tx2"/>
                </a:solidFill>
                <a:latin typeface="Arial Black" pitchFamily="34" charset="0"/>
                <a:ea typeface="+mj-ea"/>
                <a:cs typeface="+mj-cs"/>
              </a:rPr>
              <a:t>The  Simplest The Best RADTQM Is  </a:t>
            </a:r>
            <a:endParaRPr lang="ar-SA" sz="2400" b="1" i="1" kern="0" dirty="0">
              <a:solidFill>
                <a:schemeClr val="tx2"/>
              </a:solidFill>
              <a:latin typeface="Arial Black" pitchFamily="34" charset="0"/>
              <a:ea typeface="+mj-ea"/>
              <a:cs typeface="+mj-cs"/>
            </a:endParaRPr>
          </a:p>
        </p:txBody>
      </p:sp>
      <p:sp>
        <p:nvSpPr>
          <p:cNvPr id="65542"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65543" name="عنصر نائب لرقم الشريحة 6"/>
          <p:cNvSpPr>
            <a:spLocks noGrp="1"/>
          </p:cNvSpPr>
          <p:nvPr>
            <p:ph type="sldNum" sz="quarter" idx="12"/>
          </p:nvPr>
        </p:nvSpPr>
        <p:spPr>
          <a:noFill/>
        </p:spPr>
        <p:txBody>
          <a:bodyPr/>
          <a:lstStyle/>
          <a:p>
            <a:fld id="{97581C38-DD1F-4F4D-AB76-F61FCAED8F39}" type="slidenum">
              <a:rPr lang="ar-SA" smtClean="0"/>
              <a:pPr/>
              <a:t>56</a:t>
            </a:fld>
            <a:endParaRPr lang="en-US" smtClean="0"/>
          </a:p>
        </p:txBody>
      </p:sp>
      <p:sp>
        <p:nvSpPr>
          <p:cNvPr id="65544" name="عنصر نائب للتذييل 7"/>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714375" y="928688"/>
            <a:ext cx="4000500" cy="4786312"/>
          </a:xfrm>
        </p:spPr>
        <p:txBody>
          <a:bodyPr>
            <a:normAutofit fontScale="92500" lnSpcReduction="10000"/>
          </a:bodyPr>
          <a:lstStyle/>
          <a:p>
            <a:pPr marL="365760" indent="-256032" algn="just" rtl="0" eaLnBrk="1" fontAlgn="auto" hangingPunct="1">
              <a:lnSpc>
                <a:spcPct val="90000"/>
              </a:lnSpc>
              <a:spcAft>
                <a:spcPts val="0"/>
              </a:spcAft>
              <a:buFontTx/>
              <a:buNone/>
              <a:defRPr/>
            </a:pPr>
            <a:r>
              <a:rPr lang="en-US" sz="1800" dirty="0" smtClean="0">
                <a:solidFill>
                  <a:srgbClr val="FF3300"/>
                </a:solidFill>
                <a:latin typeface="Times New Roman" pitchFamily="18" charset="0"/>
                <a:cs typeface="Tahoma" pitchFamily="34" charset="0"/>
              </a:rPr>
              <a:t>Absolute’s of Management</a:t>
            </a:r>
          </a:p>
          <a:p>
            <a:pPr marL="365760" indent="-256032" algn="just" rtl="0" eaLnBrk="1" fontAlgn="auto" hangingPunct="1">
              <a:lnSpc>
                <a:spcPct val="90000"/>
              </a:lnSpc>
              <a:spcAft>
                <a:spcPts val="0"/>
              </a:spcAft>
              <a:buFont typeface="Wingdings 3"/>
              <a:buChar char=""/>
              <a:defRPr/>
            </a:pPr>
            <a:r>
              <a:rPr lang="en-US" sz="1800" dirty="0" smtClean="0">
                <a:latin typeface="Times New Roman" pitchFamily="18" charset="0"/>
                <a:cs typeface="Tahoma" pitchFamily="34" charset="0"/>
              </a:rPr>
              <a:t>Quality means </a:t>
            </a:r>
            <a:r>
              <a:rPr lang="en-US" sz="1800" i="1" dirty="0" smtClean="0">
                <a:solidFill>
                  <a:schemeClr val="hlink"/>
                </a:solidFill>
                <a:latin typeface="Times New Roman" pitchFamily="18" charset="0"/>
                <a:cs typeface="Tahoma" pitchFamily="34" charset="0"/>
              </a:rPr>
              <a:t>conformance to requirements</a:t>
            </a:r>
            <a:r>
              <a:rPr lang="en-US" sz="1800" dirty="0" smtClean="0">
                <a:latin typeface="Times New Roman" pitchFamily="18" charset="0"/>
                <a:cs typeface="Tahoma" pitchFamily="34" charset="0"/>
              </a:rPr>
              <a:t> not elegance.</a:t>
            </a:r>
          </a:p>
          <a:p>
            <a:pPr marL="365760" indent="-256032" algn="just" rtl="0" eaLnBrk="1" fontAlgn="auto" hangingPunct="1">
              <a:lnSpc>
                <a:spcPct val="90000"/>
              </a:lnSpc>
              <a:spcAft>
                <a:spcPts val="0"/>
              </a:spcAft>
              <a:buFont typeface="Wingdings 3"/>
              <a:buChar char=""/>
              <a:defRPr/>
            </a:pPr>
            <a:r>
              <a:rPr lang="en-US" sz="1800" dirty="0" smtClean="0">
                <a:latin typeface="Times New Roman" pitchFamily="18" charset="0"/>
                <a:cs typeface="Tahoma" pitchFamily="34" charset="0"/>
              </a:rPr>
              <a:t>There is no such thing as </a:t>
            </a:r>
            <a:r>
              <a:rPr lang="en-US" sz="1800" i="1" dirty="0" smtClean="0">
                <a:solidFill>
                  <a:schemeClr val="hlink"/>
                </a:solidFill>
                <a:latin typeface="Times New Roman" pitchFamily="18" charset="0"/>
                <a:cs typeface="Tahoma" pitchFamily="34" charset="0"/>
              </a:rPr>
              <a:t>quality problem</a:t>
            </a:r>
            <a:r>
              <a:rPr lang="en-US" sz="1800" dirty="0" smtClean="0">
                <a:solidFill>
                  <a:schemeClr val="hlink"/>
                </a:solidFill>
                <a:latin typeface="Times New Roman" pitchFamily="18" charset="0"/>
                <a:cs typeface="Tahoma" pitchFamily="34" charset="0"/>
              </a:rPr>
              <a:t>.</a:t>
            </a:r>
          </a:p>
          <a:p>
            <a:pPr marL="365760" indent="-256032" algn="just" rtl="0" eaLnBrk="1" fontAlgn="auto" hangingPunct="1">
              <a:lnSpc>
                <a:spcPct val="90000"/>
              </a:lnSpc>
              <a:spcAft>
                <a:spcPts val="0"/>
              </a:spcAft>
              <a:buFont typeface="Wingdings 3"/>
              <a:buChar char=""/>
              <a:defRPr/>
            </a:pPr>
            <a:r>
              <a:rPr lang="en-US" sz="1800" dirty="0" smtClean="0">
                <a:latin typeface="Times New Roman" pitchFamily="18" charset="0"/>
                <a:cs typeface="Tahoma" pitchFamily="34" charset="0"/>
              </a:rPr>
              <a:t>There is no such thing as economics of quality: it is always cheaper to do the </a:t>
            </a:r>
            <a:r>
              <a:rPr lang="en-US" sz="1800" i="1" dirty="0" smtClean="0">
                <a:solidFill>
                  <a:schemeClr val="hlink"/>
                </a:solidFill>
                <a:latin typeface="Times New Roman" pitchFamily="18" charset="0"/>
                <a:cs typeface="Tahoma" pitchFamily="34" charset="0"/>
              </a:rPr>
              <a:t>job right the first time</a:t>
            </a:r>
            <a:r>
              <a:rPr lang="en-US" sz="1800" dirty="0" smtClean="0">
                <a:latin typeface="Times New Roman" pitchFamily="18" charset="0"/>
                <a:cs typeface="Tahoma" pitchFamily="34" charset="0"/>
              </a:rPr>
              <a:t>.</a:t>
            </a:r>
          </a:p>
          <a:p>
            <a:pPr marL="365760" indent="-256032" algn="just" rtl="0" eaLnBrk="1" fontAlgn="auto" hangingPunct="1">
              <a:lnSpc>
                <a:spcPct val="90000"/>
              </a:lnSpc>
              <a:spcAft>
                <a:spcPts val="0"/>
              </a:spcAft>
              <a:buFont typeface="Wingdings 3"/>
              <a:buChar char=""/>
              <a:defRPr/>
            </a:pPr>
            <a:r>
              <a:rPr lang="en-US" sz="1800" dirty="0" smtClean="0">
                <a:latin typeface="Times New Roman" pitchFamily="18" charset="0"/>
                <a:cs typeface="Tahoma" pitchFamily="34" charset="0"/>
              </a:rPr>
              <a:t>The only performance measurement is the </a:t>
            </a:r>
            <a:r>
              <a:rPr lang="en-US" sz="1800" i="1" dirty="0" smtClean="0">
                <a:solidFill>
                  <a:schemeClr val="hlink"/>
                </a:solidFill>
                <a:latin typeface="Times New Roman" pitchFamily="18" charset="0"/>
                <a:cs typeface="Tahoma" pitchFamily="34" charset="0"/>
              </a:rPr>
              <a:t>cost of quality</a:t>
            </a:r>
            <a:r>
              <a:rPr lang="en-US" sz="1800" dirty="0" smtClean="0">
                <a:solidFill>
                  <a:schemeClr val="hlink"/>
                </a:solidFill>
                <a:latin typeface="Times New Roman" pitchFamily="18" charset="0"/>
                <a:cs typeface="Tahoma" pitchFamily="34" charset="0"/>
              </a:rPr>
              <a:t>:</a:t>
            </a:r>
            <a:r>
              <a:rPr lang="en-US" sz="1800" dirty="0" smtClean="0">
                <a:latin typeface="Times New Roman" pitchFamily="18" charset="0"/>
                <a:cs typeface="Tahoma" pitchFamily="34" charset="0"/>
              </a:rPr>
              <a:t> the cost of non-conformance.</a:t>
            </a:r>
          </a:p>
          <a:p>
            <a:pPr marL="365760" indent="-256032" algn="just" rtl="0" eaLnBrk="1" fontAlgn="auto" hangingPunct="1">
              <a:lnSpc>
                <a:spcPct val="90000"/>
              </a:lnSpc>
              <a:spcAft>
                <a:spcPts val="0"/>
              </a:spcAft>
              <a:buFontTx/>
              <a:buNone/>
              <a:defRPr/>
            </a:pPr>
            <a:r>
              <a:rPr lang="en-US" sz="1800" dirty="0" smtClean="0">
                <a:solidFill>
                  <a:srgbClr val="FF3300"/>
                </a:solidFill>
                <a:latin typeface="Times New Roman" pitchFamily="18" charset="0"/>
                <a:cs typeface="Tahoma" pitchFamily="34" charset="0"/>
              </a:rPr>
              <a:t>(Compare to next slide)</a:t>
            </a:r>
          </a:p>
          <a:p>
            <a:pPr marL="365760" indent="-256032" algn="just" rtl="0" eaLnBrk="1" fontAlgn="auto" hangingPunct="1">
              <a:lnSpc>
                <a:spcPct val="90000"/>
              </a:lnSpc>
              <a:spcAft>
                <a:spcPts val="0"/>
              </a:spcAft>
              <a:buFontTx/>
              <a:buNone/>
              <a:defRPr/>
            </a:pPr>
            <a:endParaRPr lang="en-US" sz="1800" dirty="0" smtClean="0">
              <a:solidFill>
                <a:srgbClr val="FF3300"/>
              </a:solidFill>
              <a:latin typeface="Times New Roman" pitchFamily="18" charset="0"/>
              <a:cs typeface="Tahoma" pitchFamily="34" charset="0"/>
            </a:endParaRPr>
          </a:p>
          <a:p>
            <a:pPr marL="365760" indent="-256032" algn="just" rtl="0" eaLnBrk="1" fontAlgn="auto" hangingPunct="1">
              <a:lnSpc>
                <a:spcPct val="90000"/>
              </a:lnSpc>
              <a:spcAft>
                <a:spcPts val="0"/>
              </a:spcAft>
              <a:buFontTx/>
              <a:buNone/>
              <a:defRPr/>
            </a:pPr>
            <a:r>
              <a:rPr lang="en-US" sz="1800" dirty="0" smtClean="0">
                <a:solidFill>
                  <a:srgbClr val="FF3300"/>
                </a:solidFill>
                <a:latin typeface="Times New Roman" pitchFamily="18" charset="0"/>
                <a:cs typeface="Tahoma" pitchFamily="34" charset="0"/>
              </a:rPr>
              <a:t>Basic Elements of Improvement “DEE”</a:t>
            </a:r>
            <a:r>
              <a:rPr lang="en-US" sz="1800" dirty="0" smtClean="0">
                <a:latin typeface="Times New Roman" pitchFamily="18" charset="0"/>
                <a:cs typeface="Tahoma" pitchFamily="34" charset="0"/>
              </a:rPr>
              <a:t> </a:t>
            </a:r>
          </a:p>
          <a:p>
            <a:pPr marL="365760" indent="-256032" algn="just" rtl="0" eaLnBrk="1" fontAlgn="auto" hangingPunct="1">
              <a:lnSpc>
                <a:spcPct val="90000"/>
              </a:lnSpc>
              <a:spcAft>
                <a:spcPts val="0"/>
              </a:spcAft>
              <a:buFont typeface="Wingdings 3"/>
              <a:buChar char=""/>
              <a:defRPr/>
            </a:pPr>
            <a:r>
              <a:rPr lang="en-US" sz="1800" b="1" i="1" dirty="0" smtClean="0">
                <a:solidFill>
                  <a:srgbClr val="C00000"/>
                </a:solidFill>
                <a:latin typeface="Times New Roman" pitchFamily="18" charset="0"/>
                <a:cs typeface="Tahoma" pitchFamily="34" charset="0"/>
              </a:rPr>
              <a:t>Determination</a:t>
            </a:r>
            <a:r>
              <a:rPr lang="en-US" sz="1800" dirty="0" smtClean="0">
                <a:solidFill>
                  <a:srgbClr val="5B6BFF"/>
                </a:solidFill>
                <a:latin typeface="Times New Roman" pitchFamily="18" charset="0"/>
                <a:cs typeface="Tahoma" pitchFamily="34" charset="0"/>
              </a:rPr>
              <a:t> </a:t>
            </a:r>
            <a:r>
              <a:rPr lang="en-US" sz="1800" dirty="0" smtClean="0">
                <a:latin typeface="Times New Roman" pitchFamily="18" charset="0"/>
                <a:cs typeface="Tahoma" pitchFamily="34" charset="0"/>
              </a:rPr>
              <a:t>(commitment by the top management)</a:t>
            </a:r>
          </a:p>
          <a:p>
            <a:pPr marL="365760" indent="-256032" algn="just" rtl="0" eaLnBrk="1" fontAlgn="auto" hangingPunct="1">
              <a:lnSpc>
                <a:spcPct val="90000"/>
              </a:lnSpc>
              <a:spcAft>
                <a:spcPts val="0"/>
              </a:spcAft>
              <a:buFont typeface="Wingdings 3"/>
              <a:buChar char=""/>
              <a:defRPr/>
            </a:pPr>
            <a:r>
              <a:rPr lang="en-US" sz="1800" b="1" i="1" dirty="0" smtClean="0">
                <a:solidFill>
                  <a:srgbClr val="C00000"/>
                </a:solidFill>
                <a:latin typeface="Times New Roman" pitchFamily="18" charset="0"/>
                <a:cs typeface="Tahoma" pitchFamily="34" charset="0"/>
              </a:rPr>
              <a:t>Education</a:t>
            </a:r>
            <a:r>
              <a:rPr lang="en-US" sz="1800" dirty="0" smtClean="0">
                <a:latin typeface="Times New Roman" pitchFamily="18" charset="0"/>
                <a:cs typeface="Tahoma" pitchFamily="34" charset="0"/>
              </a:rPr>
              <a:t> (of the employees towards Zero Defects </a:t>
            </a:r>
            <a:r>
              <a:rPr lang="en-US" sz="1800" dirty="0" smtClean="0">
                <a:solidFill>
                  <a:srgbClr val="FF0000"/>
                </a:solidFill>
                <a:latin typeface="Times New Roman" pitchFamily="18" charset="0"/>
                <a:cs typeface="Tahoma" pitchFamily="34" charset="0"/>
              </a:rPr>
              <a:t>(ZD)</a:t>
            </a:r>
            <a:r>
              <a:rPr lang="en-US" sz="1800" dirty="0" smtClean="0">
                <a:latin typeface="Times New Roman" pitchFamily="18" charset="0"/>
                <a:cs typeface="Tahoma" pitchFamily="34" charset="0"/>
              </a:rPr>
              <a:t>)</a:t>
            </a:r>
          </a:p>
          <a:p>
            <a:pPr marL="365760" indent="-256032" algn="just" rtl="0" eaLnBrk="1" fontAlgn="auto" hangingPunct="1">
              <a:lnSpc>
                <a:spcPct val="90000"/>
              </a:lnSpc>
              <a:spcAft>
                <a:spcPts val="0"/>
              </a:spcAft>
              <a:buFont typeface="Wingdings 3"/>
              <a:buChar char=""/>
              <a:defRPr/>
            </a:pPr>
            <a:r>
              <a:rPr lang="en-US" sz="1800" b="1" i="1" dirty="0" smtClean="0">
                <a:solidFill>
                  <a:srgbClr val="C00000"/>
                </a:solidFill>
                <a:latin typeface="Times New Roman" pitchFamily="18" charset="0"/>
                <a:cs typeface="Tahoma" pitchFamily="34" charset="0"/>
              </a:rPr>
              <a:t>Implementation</a:t>
            </a:r>
            <a:r>
              <a:rPr lang="en-US" sz="1800" dirty="0" smtClean="0">
                <a:latin typeface="Times New Roman" pitchFamily="18" charset="0"/>
                <a:cs typeface="Tahoma" pitchFamily="34" charset="0"/>
              </a:rPr>
              <a:t> (of the organizational processes towards  (</a:t>
            </a:r>
            <a:r>
              <a:rPr lang="en-US" sz="1800" dirty="0" smtClean="0">
                <a:solidFill>
                  <a:srgbClr val="FF0000"/>
                </a:solidFill>
                <a:latin typeface="Times New Roman" pitchFamily="18" charset="0"/>
                <a:cs typeface="Tahoma" pitchFamily="34" charset="0"/>
              </a:rPr>
              <a:t>ZD</a:t>
            </a:r>
            <a:r>
              <a:rPr lang="en-US" sz="1800" dirty="0" smtClean="0">
                <a:latin typeface="Times New Roman" pitchFamily="18" charset="0"/>
                <a:cs typeface="Tahoma" pitchFamily="34" charset="0"/>
              </a:rPr>
              <a:t>)</a:t>
            </a:r>
          </a:p>
        </p:txBody>
      </p:sp>
      <p:sp>
        <p:nvSpPr>
          <p:cNvPr id="66563" name="Slide Number Placeholder 5"/>
          <p:cNvSpPr>
            <a:spLocks noGrp="1"/>
          </p:cNvSpPr>
          <p:nvPr>
            <p:ph type="sldNum" sz="quarter" idx="12"/>
          </p:nvPr>
        </p:nvSpPr>
        <p:spPr>
          <a:noFill/>
        </p:spPr>
        <p:txBody>
          <a:bodyPr/>
          <a:lstStyle/>
          <a:p>
            <a:fld id="{EB9349AB-2339-4912-9A99-7B045F9B449F}" type="slidenum">
              <a:rPr lang="ar-SA" smtClean="0">
                <a:solidFill>
                  <a:srgbClr val="DFE0D4"/>
                </a:solidFill>
              </a:rPr>
              <a:pPr/>
              <a:t>57</a:t>
            </a:fld>
            <a:endParaRPr lang="en-US" smtClean="0">
              <a:solidFill>
                <a:srgbClr val="DFE0D4"/>
              </a:solidFill>
            </a:endParaRPr>
          </a:p>
        </p:txBody>
      </p:sp>
      <p:sp>
        <p:nvSpPr>
          <p:cNvPr id="27651" name="Rectangle 2"/>
          <p:cNvSpPr>
            <a:spLocks noGrp="1" noChangeArrowheads="1"/>
          </p:cNvSpPr>
          <p:nvPr>
            <p:ph type="title"/>
          </p:nvPr>
        </p:nvSpPr>
        <p:spPr>
          <a:xfrm>
            <a:off x="1500188" y="285750"/>
            <a:ext cx="6786562" cy="500063"/>
          </a:xfrm>
        </p:spPr>
        <p:txBody>
          <a:bodyPr/>
          <a:lstStyle/>
          <a:p>
            <a:pPr marL="54864" rtl="0" eaLnBrk="1" fontAlgn="auto" hangingPunct="1">
              <a:spcAft>
                <a:spcPts val="0"/>
              </a:spcAft>
              <a:defRPr/>
            </a:pPr>
            <a:r>
              <a:rPr lang="en-US" sz="3600" dirty="0" smtClean="0">
                <a:solidFill>
                  <a:schemeClr val="tx2">
                    <a:tint val="100000"/>
                    <a:shade val="90000"/>
                    <a:satMod val="250000"/>
                    <a:alpha val="100000"/>
                  </a:schemeClr>
                </a:solidFill>
                <a:cs typeface="+mj-cs"/>
              </a:rPr>
              <a:t>The Crosby Philosophy</a:t>
            </a:r>
          </a:p>
        </p:txBody>
      </p:sp>
      <p:sp>
        <p:nvSpPr>
          <p:cNvPr id="66565" name="عنصر نائب للتاريخ 4"/>
          <p:cNvSpPr>
            <a:spLocks noGrp="1"/>
          </p:cNvSpPr>
          <p:nvPr>
            <p:ph type="dt" sz="quarter" idx="10"/>
          </p:nvPr>
        </p:nvSpPr>
        <p:spPr>
          <a:xfrm>
            <a:off x="428625" y="6429375"/>
            <a:ext cx="1285875" cy="244475"/>
          </a:xfrm>
          <a:noFill/>
        </p:spPr>
        <p:txBody>
          <a:bodyPr/>
          <a:lstStyle/>
          <a:p>
            <a:r>
              <a:rPr lang="ar-SA" smtClean="0"/>
              <a:t>E Johali</a:t>
            </a:r>
            <a:endParaRPr lang="en-US" smtClean="0"/>
          </a:p>
        </p:txBody>
      </p:sp>
      <p:sp>
        <p:nvSpPr>
          <p:cNvPr id="66566" name="عنصر نائب للتذييل 5"/>
          <p:cNvSpPr>
            <a:spLocks noGrp="1"/>
          </p:cNvSpPr>
          <p:nvPr>
            <p:ph type="ftr" sz="quarter" idx="11"/>
          </p:nvPr>
        </p:nvSpPr>
        <p:spPr>
          <a:xfrm>
            <a:off x="3929063" y="6477000"/>
            <a:ext cx="2090737" cy="244475"/>
          </a:xfrm>
          <a:noFill/>
        </p:spPr>
        <p:txBody>
          <a:bodyPr/>
          <a:lstStyle/>
          <a:p>
            <a:r>
              <a:rPr lang="en-US" smtClean="0"/>
              <a:t>RADHSSO 2014</a:t>
            </a:r>
          </a:p>
        </p:txBody>
      </p:sp>
      <p:sp>
        <p:nvSpPr>
          <p:cNvPr id="7" name="Rectangle 2"/>
          <p:cNvSpPr txBox="1">
            <a:spLocks noChangeArrowheads="1"/>
          </p:cNvSpPr>
          <p:nvPr/>
        </p:nvSpPr>
        <p:spPr bwMode="auto">
          <a:xfrm>
            <a:off x="5357813" y="928688"/>
            <a:ext cx="3214687" cy="357187"/>
          </a:xfrm>
          <a:prstGeom prst="rect">
            <a:avLst/>
          </a:prstGeom>
          <a:noFill/>
          <a:ln w="9525">
            <a:noFill/>
            <a:miter lim="800000"/>
            <a:headEnd/>
            <a:tailEnd/>
          </a:ln>
          <a:effectLst>
            <a:outerShdw dist="71842" dir="2700000" algn="ctr" rotWithShape="0">
              <a:srgbClr val="000000">
                <a:alpha val="50000"/>
              </a:srgbClr>
            </a:outerShdw>
          </a:effectLst>
        </p:spPr>
        <p:txBody>
          <a:bodyPr anchor="ctr"/>
          <a:lstStyle/>
          <a:p>
            <a:pPr marL="54864" algn="ctr" fontAlgn="auto">
              <a:spcAft>
                <a:spcPts val="0"/>
              </a:spcAft>
              <a:defRPr/>
            </a:pPr>
            <a:r>
              <a:rPr lang="ar-SA" sz="2400" b="1" kern="0" dirty="0">
                <a:solidFill>
                  <a:schemeClr val="tx2">
                    <a:tint val="100000"/>
                    <a:shade val="90000"/>
                    <a:satMod val="250000"/>
                    <a:alpha val="100000"/>
                  </a:schemeClr>
                </a:solidFill>
                <a:latin typeface="+mj-lt"/>
                <a:ea typeface="+mj-ea"/>
                <a:cs typeface="+mj-cs"/>
              </a:rPr>
              <a:t> </a:t>
            </a:r>
            <a:r>
              <a:rPr lang="en-US" sz="2400" b="1" kern="0" dirty="0">
                <a:solidFill>
                  <a:schemeClr val="tx2">
                    <a:tint val="100000"/>
                    <a:shade val="90000"/>
                    <a:satMod val="250000"/>
                    <a:alpha val="100000"/>
                  </a:schemeClr>
                </a:solidFill>
                <a:latin typeface="+mj-lt"/>
                <a:ea typeface="+mj-ea"/>
                <a:cs typeface="+mj-cs"/>
              </a:rPr>
              <a:t>Crosby </a:t>
            </a:r>
            <a:r>
              <a:rPr lang="en-US" sz="2400" b="1" kern="0" dirty="0">
                <a:solidFill>
                  <a:srgbClr val="FF0000"/>
                </a:solidFill>
                <a:latin typeface="+mj-lt"/>
                <a:ea typeface="+mj-ea"/>
                <a:cs typeface="+mj-cs"/>
              </a:rPr>
              <a:t>Absolutes</a:t>
            </a:r>
            <a:endParaRPr lang="en-US" sz="2400" b="1" kern="0" dirty="0">
              <a:solidFill>
                <a:schemeClr val="tx2">
                  <a:tint val="100000"/>
                  <a:shade val="90000"/>
                  <a:satMod val="250000"/>
                  <a:alpha val="100000"/>
                </a:schemeClr>
              </a:solidFill>
              <a:latin typeface="+mj-lt"/>
              <a:ea typeface="+mj-ea"/>
              <a:cs typeface="+mj-cs"/>
            </a:endParaRPr>
          </a:p>
        </p:txBody>
      </p:sp>
      <p:sp>
        <p:nvSpPr>
          <p:cNvPr id="8" name="Rectangle 3"/>
          <p:cNvSpPr txBox="1">
            <a:spLocks noChangeArrowheads="1"/>
          </p:cNvSpPr>
          <p:nvPr/>
        </p:nvSpPr>
        <p:spPr bwMode="auto">
          <a:xfrm>
            <a:off x="5214938" y="1785938"/>
            <a:ext cx="3429000" cy="4000500"/>
          </a:xfrm>
          <a:prstGeom prst="rect">
            <a:avLst/>
          </a:prstGeom>
          <a:noFill/>
          <a:ln w="9525">
            <a:noFill/>
            <a:miter lim="800000"/>
            <a:headEnd/>
            <a:tailEnd/>
          </a:ln>
          <a:effectLst/>
        </p:spPr>
        <p:txBody>
          <a:bodyPr>
            <a:normAutofit/>
          </a:bodyPr>
          <a:lstStyle/>
          <a:p>
            <a:pPr marL="541338" lvl="1" indent="-541338" algn="l" rtl="0" fontAlgn="auto">
              <a:spcBef>
                <a:spcPts val="324"/>
              </a:spcBef>
              <a:spcAft>
                <a:spcPts val="0"/>
              </a:spcAft>
              <a:buClr>
                <a:schemeClr val="tx2"/>
              </a:buClr>
              <a:buFont typeface="Wingdings" pitchFamily="2" charset="2"/>
              <a:buAutoNum type="alphaUcPeriod"/>
              <a:defRPr/>
            </a:pPr>
            <a:r>
              <a:rPr lang="en-US" kern="0" dirty="0">
                <a:latin typeface="+mj-lt"/>
              </a:rPr>
              <a:t>the quality definition is ‘</a:t>
            </a:r>
            <a:r>
              <a:rPr lang="en-US" b="1" i="1" kern="0" dirty="0">
                <a:solidFill>
                  <a:srgbClr val="FF0000"/>
                </a:solidFill>
                <a:latin typeface="+mj-lt"/>
              </a:rPr>
              <a:t>Conformance to requirements</a:t>
            </a:r>
            <a:r>
              <a:rPr lang="en-US" b="1" i="1" kern="0" dirty="0">
                <a:latin typeface="+mj-lt"/>
              </a:rPr>
              <a:t>’ </a:t>
            </a:r>
          </a:p>
          <a:p>
            <a:pPr marL="541338" lvl="1" indent="-541338" algn="l" rtl="0" fontAlgn="auto">
              <a:spcBef>
                <a:spcPts val="324"/>
              </a:spcBef>
              <a:spcAft>
                <a:spcPts val="0"/>
              </a:spcAft>
              <a:buClr>
                <a:schemeClr val="tx2"/>
              </a:buClr>
              <a:buFont typeface="Wingdings" pitchFamily="2" charset="2"/>
              <a:buAutoNum type="alphaUcPeriod"/>
              <a:defRPr/>
            </a:pPr>
            <a:endParaRPr lang="en-US" kern="0" dirty="0">
              <a:latin typeface="+mj-lt"/>
            </a:endParaRPr>
          </a:p>
          <a:p>
            <a:pPr marL="541338" lvl="1" indent="-541338" algn="l" rtl="0" fontAlgn="auto">
              <a:spcBef>
                <a:spcPts val="324"/>
              </a:spcBef>
              <a:spcAft>
                <a:spcPts val="0"/>
              </a:spcAft>
              <a:buClr>
                <a:schemeClr val="tx2"/>
              </a:buClr>
              <a:buFont typeface="Wingdings" pitchFamily="2" charset="2"/>
              <a:buAutoNum type="alphaUcPeriod"/>
              <a:defRPr/>
            </a:pPr>
            <a:r>
              <a:rPr lang="en-US" kern="0" dirty="0">
                <a:latin typeface="+mj-lt"/>
              </a:rPr>
              <a:t>the quality system is ‘ </a:t>
            </a:r>
            <a:r>
              <a:rPr lang="en-US" b="1" i="1" kern="0" dirty="0">
                <a:solidFill>
                  <a:srgbClr val="FF0000"/>
                </a:solidFill>
                <a:latin typeface="+mj-lt"/>
              </a:rPr>
              <a:t>Preventive</a:t>
            </a:r>
            <a:r>
              <a:rPr lang="en-US" kern="0" dirty="0">
                <a:latin typeface="+mj-lt"/>
              </a:rPr>
              <a:t> ‘</a:t>
            </a:r>
          </a:p>
          <a:p>
            <a:pPr marL="541338" lvl="1" indent="-541338" algn="l" rtl="0" fontAlgn="auto">
              <a:spcBef>
                <a:spcPts val="324"/>
              </a:spcBef>
              <a:spcAft>
                <a:spcPts val="0"/>
              </a:spcAft>
              <a:buClr>
                <a:schemeClr val="tx2"/>
              </a:buClr>
              <a:buFont typeface="Wingdings" pitchFamily="2" charset="2"/>
              <a:buAutoNum type="alphaUcPeriod"/>
              <a:defRPr/>
            </a:pPr>
            <a:endParaRPr lang="en-US" kern="0" dirty="0">
              <a:latin typeface="+mj-lt"/>
            </a:endParaRPr>
          </a:p>
          <a:p>
            <a:pPr marL="541338" lvl="1" indent="-541338" algn="l" rtl="0" fontAlgn="auto">
              <a:spcBef>
                <a:spcPts val="324"/>
              </a:spcBef>
              <a:spcAft>
                <a:spcPts val="0"/>
              </a:spcAft>
              <a:buClr>
                <a:schemeClr val="tx2"/>
              </a:buClr>
              <a:buFont typeface="Wingdings" pitchFamily="2" charset="2"/>
              <a:buAutoNum type="alphaUcPeriod"/>
              <a:defRPr/>
            </a:pPr>
            <a:r>
              <a:rPr lang="en-US" kern="0" dirty="0">
                <a:latin typeface="+mj-lt"/>
              </a:rPr>
              <a:t>the performance standard is ‘</a:t>
            </a:r>
            <a:r>
              <a:rPr lang="en-US" sz="2000" b="1" i="1" kern="0" dirty="0">
                <a:solidFill>
                  <a:srgbClr val="FF0000"/>
                </a:solidFill>
                <a:latin typeface="+mj-lt"/>
              </a:rPr>
              <a:t>Zero Defects</a:t>
            </a:r>
            <a:r>
              <a:rPr lang="en-US" kern="0" dirty="0">
                <a:latin typeface="+mj-lt"/>
              </a:rPr>
              <a:t>’ </a:t>
            </a:r>
          </a:p>
          <a:p>
            <a:pPr marL="541338" lvl="1" indent="-541338" algn="l" rtl="0" fontAlgn="auto">
              <a:spcBef>
                <a:spcPts val="324"/>
              </a:spcBef>
              <a:spcAft>
                <a:spcPts val="0"/>
              </a:spcAft>
              <a:buClr>
                <a:schemeClr val="tx2"/>
              </a:buClr>
              <a:buFont typeface="Wingdings" pitchFamily="2" charset="2"/>
              <a:buAutoNum type="alphaUcPeriod"/>
              <a:defRPr/>
            </a:pPr>
            <a:endParaRPr lang="en-US" kern="0" dirty="0">
              <a:latin typeface="+mj-lt"/>
            </a:endParaRPr>
          </a:p>
          <a:p>
            <a:pPr marL="541338" lvl="1" indent="-541338" algn="l" rtl="0" fontAlgn="auto">
              <a:spcBef>
                <a:spcPts val="324"/>
              </a:spcBef>
              <a:spcAft>
                <a:spcPts val="0"/>
              </a:spcAft>
              <a:buClr>
                <a:schemeClr val="tx2"/>
              </a:buClr>
              <a:buFont typeface="Wingdings" pitchFamily="2" charset="2"/>
              <a:buAutoNum type="alphaUcPeriod"/>
              <a:defRPr/>
            </a:pPr>
            <a:r>
              <a:rPr lang="en-US" kern="0" dirty="0">
                <a:latin typeface="+mj-lt"/>
              </a:rPr>
              <a:t>the measurement to be made is ‘</a:t>
            </a:r>
            <a:r>
              <a:rPr lang="en-US" b="1" i="1" kern="0" dirty="0">
                <a:solidFill>
                  <a:srgbClr val="FF0000"/>
                </a:solidFill>
                <a:latin typeface="+mj-lt"/>
              </a:rPr>
              <a:t>Non-conformance Price</a:t>
            </a:r>
            <a:r>
              <a:rPr lang="en-US" kern="0" dirty="0">
                <a:latin typeface="+mj-lt"/>
              </a:rPr>
              <a:t>’ </a:t>
            </a:r>
          </a:p>
        </p:txBody>
      </p:sp>
    </p:spTree>
  </p:cSld>
  <p:clrMapOvr>
    <a:masterClrMapping/>
  </p:clrMapOvr>
  <p:transition>
    <p:wheel spokes="8"/>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714375" y="1285875"/>
            <a:ext cx="7500938" cy="4714875"/>
          </a:xfrm>
        </p:spPr>
        <p:txBody>
          <a:bodyPr/>
          <a:lstStyle/>
          <a:p>
            <a:pPr marL="609600" indent="-609600" algn="just" rtl="0" eaLnBrk="1" hangingPunct="1">
              <a:buSzPct val="115000"/>
              <a:buFont typeface="Wingdings 2" pitchFamily="18" charset="2"/>
              <a:buNone/>
            </a:pPr>
            <a:r>
              <a:rPr lang="en-US" sz="2000" smtClean="0">
                <a:latin typeface="Times New Roman" pitchFamily="18" charset="0"/>
                <a:cs typeface="Times New Roman" pitchFamily="18" charset="0"/>
              </a:rPr>
              <a:t>	Crosby offers </a:t>
            </a:r>
            <a:r>
              <a:rPr lang="en-US" sz="2000" b="1" smtClean="0">
                <a:latin typeface="Times New Roman" pitchFamily="18" charset="0"/>
                <a:cs typeface="Times New Roman" pitchFamily="18" charset="0"/>
              </a:rPr>
              <a:t>fourteen steps to Management Improvement: </a:t>
            </a:r>
          </a:p>
          <a:p>
            <a:pPr marL="609600" indent="-609600" algn="l" rtl="0" eaLnBrk="1" hangingPunct="1">
              <a:buSzPct val="115000"/>
              <a:buFont typeface="Wingdings" pitchFamily="2" charset="2"/>
              <a:buAutoNum type="arabicPeriod"/>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a:pPr>
            <a:r>
              <a:rPr lang="en-US" sz="2000" smtClean="0">
                <a:latin typeface="Times New Roman" pitchFamily="18" charset="0"/>
                <a:cs typeface="Times New Roman" pitchFamily="18" charset="0"/>
              </a:rPr>
              <a:t>Make it clear that </a:t>
            </a:r>
            <a:r>
              <a:rPr lang="en-US" sz="2000" b="1" smtClean="0">
                <a:latin typeface="Times New Roman" pitchFamily="18" charset="0"/>
                <a:cs typeface="Times New Roman" pitchFamily="18" charset="0"/>
              </a:rPr>
              <a:t>management</a:t>
            </a:r>
            <a:r>
              <a:rPr lang="en-US" sz="2000" smtClean="0">
                <a:latin typeface="Times New Roman" pitchFamily="18" charset="0"/>
                <a:cs typeface="Times New Roman" pitchFamily="18" charset="0"/>
              </a:rPr>
              <a:t> is </a:t>
            </a:r>
            <a:r>
              <a:rPr lang="en-US" sz="2000" b="1" i="1" smtClean="0">
                <a:latin typeface="Times New Roman" pitchFamily="18" charset="0"/>
                <a:cs typeface="Times New Roman" pitchFamily="18" charset="0"/>
              </a:rPr>
              <a:t>committed to quality</a:t>
            </a:r>
            <a:r>
              <a:rPr lang="en-US" sz="2000" smtClean="0">
                <a:latin typeface="Times New Roman" pitchFamily="18" charset="0"/>
                <a:cs typeface="Times New Roman" pitchFamily="18" charset="0"/>
              </a:rPr>
              <a:t>. QComment,. (QC)</a:t>
            </a:r>
          </a:p>
          <a:p>
            <a:pPr marL="609600" indent="-609600" algn="l" rtl="0" eaLnBrk="1" hangingPunct="1">
              <a:buSzPct val="115000"/>
              <a:buFont typeface="Wingdings" pitchFamily="2" charset="2"/>
              <a:buAutoNum type="arabicPeriod"/>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a:pPr>
            <a:r>
              <a:rPr lang="en-US" sz="2000" smtClean="0">
                <a:latin typeface="Times New Roman" pitchFamily="18" charset="0"/>
                <a:cs typeface="Times New Roman" pitchFamily="18" charset="0"/>
              </a:rPr>
              <a:t>Form </a:t>
            </a:r>
            <a:r>
              <a:rPr lang="en-US" sz="2000" b="1" smtClean="0">
                <a:latin typeface="Times New Roman" pitchFamily="18" charset="0"/>
                <a:cs typeface="Times New Roman" pitchFamily="18" charset="0"/>
              </a:rPr>
              <a:t>quality improvement </a:t>
            </a:r>
            <a:r>
              <a:rPr lang="en-US" sz="2000" smtClean="0">
                <a:latin typeface="Times New Roman" pitchFamily="18" charset="0"/>
                <a:cs typeface="Times New Roman" pitchFamily="18" charset="0"/>
              </a:rPr>
              <a:t>teams with representatives from each department.</a:t>
            </a:r>
          </a:p>
          <a:p>
            <a:pPr marL="609600" indent="-609600" algn="l" rtl="0" eaLnBrk="1" hangingPunct="1">
              <a:buSzPct val="115000"/>
              <a:buFont typeface="Wingdings" pitchFamily="2" charset="2"/>
              <a:buAutoNum type="arabicPeriod"/>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a:pPr>
            <a:r>
              <a:rPr lang="en-US" sz="2000" smtClean="0">
                <a:latin typeface="Times New Roman" pitchFamily="18" charset="0"/>
                <a:cs typeface="Times New Roman" pitchFamily="18" charset="0"/>
              </a:rPr>
              <a:t>Determine where correct and potential </a:t>
            </a:r>
            <a:r>
              <a:rPr lang="en-US" sz="2000" b="1" smtClean="0">
                <a:latin typeface="Times New Roman" pitchFamily="18" charset="0"/>
                <a:cs typeface="Times New Roman" pitchFamily="18" charset="0"/>
              </a:rPr>
              <a:t>quality problems </a:t>
            </a:r>
            <a:r>
              <a:rPr lang="en-US" sz="2000" smtClean="0">
                <a:latin typeface="Times New Roman" pitchFamily="18" charset="0"/>
                <a:cs typeface="Times New Roman" pitchFamily="18" charset="0"/>
              </a:rPr>
              <a:t>lie. </a:t>
            </a:r>
          </a:p>
          <a:p>
            <a:pPr marL="609600" indent="-609600" algn="l" rtl="0" eaLnBrk="1" hangingPunct="1">
              <a:buSzPct val="115000"/>
              <a:buFont typeface="Wingdings" pitchFamily="2" charset="2"/>
              <a:buAutoNum type="arabicPeriod" startAt="4"/>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startAt="4"/>
            </a:pPr>
            <a:r>
              <a:rPr lang="en-US" sz="2000" smtClean="0">
                <a:latin typeface="Times New Roman" pitchFamily="18" charset="0"/>
                <a:cs typeface="Times New Roman" pitchFamily="18" charset="0"/>
              </a:rPr>
              <a:t>Evaluate the </a:t>
            </a:r>
            <a:r>
              <a:rPr lang="en-US" sz="2000" b="1" smtClean="0">
                <a:latin typeface="Times New Roman" pitchFamily="18" charset="0"/>
                <a:cs typeface="Times New Roman" pitchFamily="18" charset="0"/>
              </a:rPr>
              <a:t>cost of quality </a:t>
            </a:r>
            <a:r>
              <a:rPr lang="en-US" sz="2000" smtClean="0">
                <a:latin typeface="Times New Roman" pitchFamily="18" charset="0"/>
                <a:cs typeface="Times New Roman" pitchFamily="18" charset="0"/>
              </a:rPr>
              <a:t>and explain its use as a management tool.</a:t>
            </a:r>
          </a:p>
          <a:p>
            <a:pPr marL="609600" indent="-609600" algn="l" rtl="0" eaLnBrk="1" hangingPunct="1">
              <a:buSzPct val="115000"/>
              <a:buFont typeface="Wingdings" pitchFamily="2" charset="2"/>
              <a:buAutoNum type="arabicPeriod" startAt="4"/>
            </a:pPr>
            <a:r>
              <a:rPr lang="en-US" sz="2000" smtClean="0">
                <a:latin typeface="Times New Roman" pitchFamily="18" charset="0"/>
                <a:cs typeface="Times New Roman" pitchFamily="18" charset="0"/>
              </a:rPr>
              <a:t>Raise </a:t>
            </a:r>
            <a:r>
              <a:rPr lang="en-US" sz="2000" b="1" smtClean="0">
                <a:latin typeface="Times New Roman" pitchFamily="18" charset="0"/>
                <a:cs typeface="Times New Roman" pitchFamily="18" charset="0"/>
              </a:rPr>
              <a:t>quality awareness </a:t>
            </a:r>
            <a:r>
              <a:rPr lang="en-US" sz="2000" smtClean="0">
                <a:latin typeface="Times New Roman" pitchFamily="18" charset="0"/>
                <a:cs typeface="Times New Roman" pitchFamily="18" charset="0"/>
              </a:rPr>
              <a:t>and the personal concern of all employees</a:t>
            </a:r>
          </a:p>
          <a:p>
            <a:pPr marL="609600" indent="-609600" algn="l" rtl="0" eaLnBrk="1" hangingPunct="1">
              <a:buSzPct val="115000"/>
              <a:buFont typeface="Wingdings" pitchFamily="2" charset="2"/>
              <a:buAutoNum type="arabicPeriod" startAt="4"/>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a:pP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a:pPr>
            <a:endParaRPr lang="en-US" sz="2000" smtClean="0">
              <a:latin typeface="Times New Roman" pitchFamily="18" charset="0"/>
              <a:cs typeface="Times New Roman" pitchFamily="18" charset="0"/>
            </a:endParaRPr>
          </a:p>
        </p:txBody>
      </p:sp>
      <p:sp>
        <p:nvSpPr>
          <p:cNvPr id="10242" name="Rectangle 2"/>
          <p:cNvSpPr>
            <a:spLocks noGrp="1" noChangeArrowheads="1"/>
          </p:cNvSpPr>
          <p:nvPr>
            <p:ph type="title"/>
          </p:nvPr>
        </p:nvSpPr>
        <p:spPr>
          <a:xfrm>
            <a:off x="2000250" y="500063"/>
            <a:ext cx="4829175" cy="682625"/>
          </a:xfrm>
        </p:spPr>
        <p:txBody>
          <a:bodyPr>
            <a:normAutofit fontScale="90000"/>
          </a:bodyPr>
          <a:lstStyle/>
          <a:p>
            <a:pPr marL="54864" rtl="0" eaLnBrk="1" fontAlgn="auto" hangingPunct="1">
              <a:spcAft>
                <a:spcPts val="0"/>
              </a:spcAft>
              <a:defRPr/>
            </a:pPr>
            <a:r>
              <a:rPr lang="en-US" sz="3200" dirty="0" smtClean="0">
                <a:solidFill>
                  <a:schemeClr val="tx2">
                    <a:tint val="100000"/>
                    <a:shade val="90000"/>
                    <a:satMod val="250000"/>
                    <a:alpha val="100000"/>
                  </a:schemeClr>
                </a:solidFill>
                <a:latin typeface="Arial Black" pitchFamily="34" charset="0"/>
                <a:cs typeface="+mj-cs"/>
              </a:rPr>
              <a:t>Crosby 14 Steps of MI</a:t>
            </a:r>
            <a:endParaRPr lang="en-US" sz="3200" dirty="0">
              <a:solidFill>
                <a:schemeClr val="tx2">
                  <a:tint val="100000"/>
                  <a:shade val="90000"/>
                  <a:satMod val="250000"/>
                  <a:alpha val="100000"/>
                </a:schemeClr>
              </a:solidFill>
              <a:latin typeface="Arial Black" pitchFamily="34" charset="0"/>
              <a:cs typeface="+mj-cs"/>
            </a:endParaRPr>
          </a:p>
        </p:txBody>
      </p:sp>
      <p:sp>
        <p:nvSpPr>
          <p:cNvPr id="67588"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67589" name="عنصر نائب لرقم الشريحة 4"/>
          <p:cNvSpPr>
            <a:spLocks noGrp="1"/>
          </p:cNvSpPr>
          <p:nvPr>
            <p:ph type="sldNum" sz="quarter" idx="12"/>
          </p:nvPr>
        </p:nvSpPr>
        <p:spPr>
          <a:noFill/>
        </p:spPr>
        <p:txBody>
          <a:bodyPr/>
          <a:lstStyle/>
          <a:p>
            <a:fld id="{9585BF92-C0C8-47BA-8BE6-C238393BDA5D}" type="slidenum">
              <a:rPr lang="ar-SA" smtClean="0"/>
              <a:pPr/>
              <a:t>58</a:t>
            </a:fld>
            <a:endParaRPr lang="en-US" smtClean="0"/>
          </a:p>
        </p:txBody>
      </p:sp>
      <p:sp>
        <p:nvSpPr>
          <p:cNvPr id="67590"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a:xfrm>
            <a:off x="857250" y="642938"/>
            <a:ext cx="7772400" cy="5000625"/>
          </a:xfrm>
        </p:spPr>
        <p:txBody>
          <a:bodyPr/>
          <a:lstStyle/>
          <a:p>
            <a:pPr marL="609600" indent="-609600" algn="l" rtl="0" eaLnBrk="1" hangingPunct="1">
              <a:buSzPct val="115000"/>
              <a:buFont typeface="Wingdings 2" pitchFamily="18" charset="2"/>
              <a:buAutoNum type="arabicPeriod" startAt="6"/>
            </a:pPr>
            <a:r>
              <a:rPr lang="en-US" sz="2000" b="1" i="1" smtClean="0">
                <a:latin typeface="Times New Roman" pitchFamily="18" charset="0"/>
                <a:cs typeface="Times New Roman" pitchFamily="18" charset="0"/>
              </a:rPr>
              <a:t>Correct Problem</a:t>
            </a:r>
            <a:r>
              <a:rPr lang="en-US" sz="2000" b="1" smtClean="0">
                <a:latin typeface="Times New Roman" pitchFamily="18" charset="0"/>
                <a:cs typeface="Times New Roman" pitchFamily="18" charset="0"/>
              </a:rPr>
              <a:t>s </a:t>
            </a:r>
            <a:r>
              <a:rPr lang="en-US" sz="2000" smtClean="0">
                <a:latin typeface="Times New Roman" pitchFamily="18" charset="0"/>
                <a:cs typeface="Times New Roman" pitchFamily="18" charset="0"/>
              </a:rPr>
              <a:t>identified through the previous steps.</a:t>
            </a:r>
          </a:p>
          <a:p>
            <a:pPr marL="609600" indent="-609600" algn="l" rtl="0" eaLnBrk="1" hangingPunct="1">
              <a:buSzPct val="115000"/>
              <a:buFont typeface="Wingdings 2" pitchFamily="18" charset="2"/>
              <a:buAutoNum type="arabicPeriod" startAt="6"/>
            </a:pPr>
            <a:endParaRPr lang="en-US" sz="2000" i="1" smtClean="0">
              <a:latin typeface="Times New Roman" pitchFamily="18" charset="0"/>
              <a:cs typeface="Times New Roman" pitchFamily="18" charset="0"/>
            </a:endParaRPr>
          </a:p>
          <a:p>
            <a:pPr marL="609600" indent="-609600" algn="l" rtl="0" eaLnBrk="1" hangingPunct="1">
              <a:buSzPct val="115000"/>
              <a:buFont typeface="Wingdings 2" pitchFamily="18" charset="2"/>
              <a:buAutoNum type="arabicPeriod" startAt="6"/>
            </a:pPr>
            <a:r>
              <a:rPr lang="en-US" sz="2000" b="1" i="1" smtClean="0">
                <a:latin typeface="Times New Roman" pitchFamily="18" charset="0"/>
                <a:cs typeface="Times New Roman" pitchFamily="18" charset="0"/>
              </a:rPr>
              <a:t>Establish a committee for the </a:t>
            </a:r>
            <a:r>
              <a:rPr lang="en-US" sz="2400" b="1" i="1" smtClean="0">
                <a:latin typeface="Times New Roman" pitchFamily="18" charset="0"/>
                <a:cs typeface="Times New Roman" pitchFamily="18" charset="0"/>
              </a:rPr>
              <a:t>zero defects</a:t>
            </a:r>
            <a:r>
              <a:rPr lang="en-US" sz="2000" b="1" i="1" smtClean="0">
                <a:latin typeface="Times New Roman" pitchFamily="18" charset="0"/>
                <a:cs typeface="Times New Roman" pitchFamily="18" charset="0"/>
              </a:rPr>
              <a:t> program</a:t>
            </a:r>
            <a:r>
              <a:rPr lang="en-US" sz="2000" i="1" smtClean="0">
                <a:latin typeface="Times New Roman" pitchFamily="18" charset="0"/>
                <a:cs typeface="Times New Roman" pitchFamily="18" charset="0"/>
              </a:rPr>
              <a:t>.</a:t>
            </a:r>
          </a:p>
          <a:p>
            <a:pPr marL="609600" indent="-609600" algn="l" rtl="0" eaLnBrk="1" hangingPunct="1">
              <a:buSzPct val="115000"/>
              <a:buFont typeface="Wingdings" pitchFamily="2" charset="2"/>
              <a:buAutoNum type="arabicPeriod" startAt="8"/>
            </a:pPr>
            <a:endParaRPr lang="en-US" sz="2000" i="1"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startAt="8"/>
            </a:pPr>
            <a:r>
              <a:rPr lang="en-US" sz="2000" b="1" i="1" smtClean="0">
                <a:latin typeface="Times New Roman" pitchFamily="18" charset="0"/>
                <a:cs typeface="Times New Roman" pitchFamily="18" charset="0"/>
              </a:rPr>
              <a:t>Hold a ‘</a:t>
            </a:r>
            <a:r>
              <a:rPr lang="en-US" sz="2400" b="1" i="1" smtClean="0">
                <a:latin typeface="Times New Roman" pitchFamily="18" charset="0"/>
                <a:cs typeface="Times New Roman" pitchFamily="18" charset="0"/>
              </a:rPr>
              <a:t>Zero Defects</a:t>
            </a:r>
            <a:r>
              <a:rPr lang="en-US" sz="2000" b="1" i="1" smtClean="0">
                <a:latin typeface="Times New Roman" pitchFamily="18" charset="0"/>
                <a:cs typeface="Times New Roman" pitchFamily="18" charset="0"/>
              </a:rPr>
              <a:t> Day</a:t>
            </a:r>
            <a:r>
              <a:rPr lang="en-US" sz="2000" smtClean="0">
                <a:latin typeface="Times New Roman" pitchFamily="18" charset="0"/>
                <a:cs typeface="Times New Roman" pitchFamily="18" charset="0"/>
              </a:rPr>
              <a:t>’ to let all employees realize that there has been a change.</a:t>
            </a:r>
          </a:p>
          <a:p>
            <a:pPr marL="609600" indent="-609600" algn="l" rtl="0" eaLnBrk="1" hangingPunct="1">
              <a:buSzPct val="115000"/>
              <a:buFont typeface="Wingdings" pitchFamily="2" charset="2"/>
              <a:buAutoNum type="arabicPeriod" startAt="8"/>
            </a:pPr>
            <a:endParaRPr lang="en-US" sz="2000" i="1"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startAt="8"/>
            </a:pPr>
            <a:r>
              <a:rPr lang="en-US" sz="2000" b="1" i="1" smtClean="0">
                <a:latin typeface="Times New Roman" pitchFamily="18" charset="0"/>
                <a:cs typeface="Times New Roman" pitchFamily="18" charset="0"/>
              </a:rPr>
              <a:t>Train </a:t>
            </a:r>
            <a:r>
              <a:rPr lang="en-US" sz="2000" i="1" smtClean="0">
                <a:latin typeface="Times New Roman" pitchFamily="18" charset="0"/>
                <a:cs typeface="Times New Roman" pitchFamily="18" charset="0"/>
              </a:rPr>
              <a:t>supervisors </a:t>
            </a:r>
            <a:r>
              <a:rPr lang="en-US" sz="2000" smtClean="0">
                <a:latin typeface="Times New Roman" pitchFamily="18" charset="0"/>
                <a:cs typeface="Times New Roman" pitchFamily="18" charset="0"/>
              </a:rPr>
              <a:t>to actively carry out their part of the quality improvement program.</a:t>
            </a:r>
          </a:p>
          <a:p>
            <a:pPr marL="609600" indent="-609600" algn="l" rtl="0" eaLnBrk="1" hangingPunct="1">
              <a:buSzPct val="115000"/>
              <a:buFont typeface="Wingdings" pitchFamily="2" charset="2"/>
              <a:buAutoNum type="arabicPeriod" startAt="8"/>
            </a:pPr>
            <a:endParaRPr lang="en-US" sz="2000" i="1"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startAt="8"/>
            </a:pPr>
            <a:r>
              <a:rPr lang="en-US" sz="2000" b="1" i="1" smtClean="0">
                <a:latin typeface="Times New Roman" pitchFamily="18" charset="0"/>
                <a:cs typeface="Times New Roman" pitchFamily="18" charset="0"/>
              </a:rPr>
              <a:t>Encourage </a:t>
            </a:r>
            <a:r>
              <a:rPr lang="en-US" sz="2000" i="1" smtClean="0">
                <a:latin typeface="Times New Roman" pitchFamily="18" charset="0"/>
                <a:cs typeface="Times New Roman" pitchFamily="18" charset="0"/>
              </a:rPr>
              <a:t>individuals to establish improvement goals for themselves and their groups (</a:t>
            </a:r>
            <a:r>
              <a:rPr lang="en-US" sz="2000" b="1" i="1" smtClean="0">
                <a:latin typeface="Times New Roman" pitchFamily="18" charset="0"/>
                <a:cs typeface="Times New Roman" pitchFamily="18" charset="0"/>
              </a:rPr>
              <a:t>Encourage  staff to established Self Improvement Goals) </a:t>
            </a:r>
            <a:endParaRPr lang="en-US" sz="2000" smtClean="0">
              <a:latin typeface="Times New Roman" pitchFamily="18" charset="0"/>
              <a:cs typeface="Times New Roman" pitchFamily="18" charset="0"/>
            </a:endParaRPr>
          </a:p>
          <a:p>
            <a:pPr marL="609600" indent="-609600" algn="l" rtl="0" eaLnBrk="1" hangingPunct="1">
              <a:buSzPct val="115000"/>
              <a:buFont typeface="Wingdings" pitchFamily="2" charset="2"/>
              <a:buAutoNum type="arabicPeriod" startAt="8"/>
            </a:pPr>
            <a:endParaRPr lang="en-US" sz="2000" smtClean="0">
              <a:latin typeface="Times New Roman" pitchFamily="18" charset="0"/>
              <a:cs typeface="Times New Roman" pitchFamily="18" charset="0"/>
            </a:endParaRPr>
          </a:p>
          <a:p>
            <a:pPr marL="609600" indent="-609600" algn="l" rtl="0" eaLnBrk="1" hangingPunct="1">
              <a:buSzPct val="115000"/>
              <a:buFont typeface="Wingdings 3" pitchFamily="18" charset="2"/>
              <a:buNone/>
            </a:pPr>
            <a:endParaRPr lang="en-US" sz="2000" smtClean="0">
              <a:latin typeface="Times New Roman" pitchFamily="18" charset="0"/>
              <a:cs typeface="Times New Roman" pitchFamily="18" charset="0"/>
            </a:endParaRPr>
          </a:p>
        </p:txBody>
      </p:sp>
      <p:sp>
        <p:nvSpPr>
          <p:cNvPr id="11266" name="Rectangle 2"/>
          <p:cNvSpPr>
            <a:spLocks noGrp="1" noChangeArrowheads="1"/>
          </p:cNvSpPr>
          <p:nvPr>
            <p:ph type="title"/>
          </p:nvPr>
        </p:nvSpPr>
        <p:spPr>
          <a:xfrm>
            <a:off x="1857375" y="142875"/>
            <a:ext cx="5429250" cy="357188"/>
          </a:xfrm>
        </p:spPr>
        <p:txBody>
          <a:bodyPr>
            <a:noAutofit/>
          </a:bodyPr>
          <a:lstStyle/>
          <a:p>
            <a:pPr marL="54864" eaLnBrk="1" fontAlgn="auto" hangingPunct="1">
              <a:spcAft>
                <a:spcPts val="0"/>
              </a:spcAft>
              <a:defRPr/>
            </a:pPr>
            <a:r>
              <a:rPr lang="en-US" sz="2000" dirty="0" smtClean="0">
                <a:solidFill>
                  <a:schemeClr val="tx2">
                    <a:tint val="100000"/>
                    <a:shade val="90000"/>
                    <a:satMod val="250000"/>
                    <a:alpha val="100000"/>
                  </a:schemeClr>
                </a:solidFill>
                <a:latin typeface="Arial Black" pitchFamily="34" charset="0"/>
                <a:cs typeface="+mj-cs"/>
              </a:rPr>
              <a:t>Crosby 14 Steps MI (cont.) </a:t>
            </a:r>
            <a:endParaRPr lang="en-US" sz="2000" dirty="0">
              <a:solidFill>
                <a:schemeClr val="tx2">
                  <a:tint val="100000"/>
                  <a:shade val="90000"/>
                  <a:satMod val="250000"/>
                  <a:alpha val="100000"/>
                </a:schemeClr>
              </a:solidFill>
              <a:latin typeface="Arial Black" pitchFamily="34" charset="0"/>
              <a:cs typeface="+mj-cs"/>
            </a:endParaRPr>
          </a:p>
        </p:txBody>
      </p:sp>
      <p:sp>
        <p:nvSpPr>
          <p:cNvPr id="68612"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68613" name="عنصر نائب لرقم الشريحة 4"/>
          <p:cNvSpPr>
            <a:spLocks noGrp="1"/>
          </p:cNvSpPr>
          <p:nvPr>
            <p:ph type="sldNum" sz="quarter" idx="12"/>
          </p:nvPr>
        </p:nvSpPr>
        <p:spPr>
          <a:noFill/>
        </p:spPr>
        <p:txBody>
          <a:bodyPr/>
          <a:lstStyle/>
          <a:p>
            <a:fld id="{9EF3EE21-F01F-4BF1-A669-87316DB5A734}" type="slidenum">
              <a:rPr lang="ar-SA" smtClean="0"/>
              <a:pPr/>
              <a:t>59</a:t>
            </a:fld>
            <a:endParaRPr lang="en-US" smtClean="0"/>
          </a:p>
        </p:txBody>
      </p:sp>
      <p:sp>
        <p:nvSpPr>
          <p:cNvPr id="68614"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571500" y="71438"/>
            <a:ext cx="8215313" cy="620712"/>
          </a:xfrm>
        </p:spPr>
        <p:txBody>
          <a:bodyPr/>
          <a:lstStyle/>
          <a:p>
            <a:pPr rtl="0" eaLnBrk="1" fontAlgn="auto" hangingPunct="1">
              <a:spcAft>
                <a:spcPts val="0"/>
              </a:spcAft>
              <a:defRPr/>
            </a:pPr>
            <a:r>
              <a:rPr lang="ar-SA" sz="1600" dirty="0" smtClean="0">
                <a:solidFill>
                  <a:schemeClr val="tx2">
                    <a:satMod val="200000"/>
                  </a:schemeClr>
                </a:solidFill>
                <a:cs typeface="Monotype Koufi" pitchFamily="2" charset="-78"/>
              </a:rPr>
              <a:t>خطتنا لتعليم وتعلم نافع </a:t>
            </a:r>
            <a:br>
              <a:rPr lang="ar-SA" sz="1600" dirty="0" smtClean="0">
                <a:solidFill>
                  <a:schemeClr val="tx2">
                    <a:satMod val="200000"/>
                  </a:schemeClr>
                </a:solidFill>
                <a:cs typeface="Monotype Koufi" pitchFamily="2" charset="-78"/>
              </a:rPr>
            </a:br>
            <a:r>
              <a:rPr lang="en-US" sz="1600" dirty="0" smtClean="0">
                <a:solidFill>
                  <a:schemeClr val="tx2">
                    <a:satMod val="200000"/>
                  </a:schemeClr>
                </a:solidFill>
                <a:cs typeface="Monotype Koufi" pitchFamily="2" charset="-78"/>
              </a:rPr>
              <a:t> </a:t>
            </a:r>
            <a:r>
              <a:rPr sz="1600" smtClean="0">
                <a:solidFill>
                  <a:schemeClr val="tx2">
                    <a:satMod val="200000"/>
                  </a:schemeClr>
                </a:solidFill>
                <a:cs typeface="+mj-cs"/>
              </a:rPr>
              <a:t>Objectives &amp; T – L Pla</a:t>
            </a:r>
            <a:r>
              <a:rPr lang="en-US" sz="1600" dirty="0" smtClean="0">
                <a:solidFill>
                  <a:schemeClr val="tx2">
                    <a:satMod val="200000"/>
                  </a:schemeClr>
                </a:solidFill>
                <a:cs typeface="+mj-cs"/>
              </a:rPr>
              <a:t>n </a:t>
            </a:r>
            <a:r>
              <a:rPr lang="en-US" sz="1600" dirty="0" err="1" smtClean="0">
                <a:solidFill>
                  <a:schemeClr val="tx2">
                    <a:satMod val="200000"/>
                  </a:schemeClr>
                </a:solidFill>
                <a:cs typeface="+mj-cs"/>
              </a:rPr>
              <a:t>N</a:t>
            </a:r>
            <a:r>
              <a:rPr lang="en-US" sz="1600" dirty="0" smtClean="0">
                <a:solidFill>
                  <a:schemeClr val="tx2">
                    <a:satMod val="200000"/>
                  </a:schemeClr>
                </a:solidFill>
                <a:cs typeface="+mj-cs"/>
              </a:rPr>
              <a:t>\FASH  ? CHS 454  </a:t>
            </a:r>
            <a:endParaRPr sz="1600" smtClean="0">
              <a:solidFill>
                <a:schemeClr val="tx2">
                  <a:satMod val="200000"/>
                </a:schemeClr>
              </a:solidFill>
              <a:cs typeface="+mj-cs"/>
            </a:endParaRPr>
          </a:p>
        </p:txBody>
      </p:sp>
      <p:sp>
        <p:nvSpPr>
          <p:cNvPr id="17411" name="Slide Number Placeholder 4"/>
          <p:cNvSpPr>
            <a:spLocks noGrp="1"/>
          </p:cNvSpPr>
          <p:nvPr>
            <p:ph type="sldNum" sz="quarter" idx="12"/>
          </p:nvPr>
        </p:nvSpPr>
        <p:spPr>
          <a:noFill/>
        </p:spPr>
        <p:txBody>
          <a:bodyPr/>
          <a:lstStyle/>
          <a:p>
            <a:fld id="{1F17A97C-BE60-4FFD-9735-3B5F5308C1C6}" type="slidenum">
              <a:rPr lang="ar-SA" smtClean="0"/>
              <a:pPr/>
              <a:t>6</a:t>
            </a:fld>
            <a:endParaRPr lang="en-US" smtClean="0"/>
          </a:p>
        </p:txBody>
      </p:sp>
      <p:graphicFrame>
        <p:nvGraphicFramePr>
          <p:cNvPr id="8260" name="Group 68"/>
          <p:cNvGraphicFramePr>
            <a:graphicFrameLocks noGrp="1"/>
          </p:cNvGraphicFramePr>
          <p:nvPr/>
        </p:nvGraphicFramePr>
        <p:xfrm>
          <a:off x="323821" y="858838"/>
          <a:ext cx="8534429" cy="6277874"/>
        </p:xfrm>
        <a:graphic>
          <a:graphicData uri="http://schemas.openxmlformats.org/drawingml/2006/table">
            <a:tbl>
              <a:tblPr rtl="1"/>
              <a:tblGrid>
                <a:gridCol w="1847133"/>
                <a:gridCol w="5530531"/>
                <a:gridCol w="1156765"/>
              </a:tblGrid>
              <a:tr h="503074">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Notes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Units/Subjects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ar-SA" sz="1400" b="1" i="0"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Weeks</a:t>
                      </a:r>
                    </a:p>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2 hrs/week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Interactive L:</a:t>
                      </a:r>
                    </a:p>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Group Discussion &amp;Dialogues;  Case Studies  &amp; Role Play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58763" marR="0" lvl="0" indent="-258763"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  Understanding Each Others  </a:t>
                      </a: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p>
                      <a:pPr marL="258763" marR="0" lvl="0" indent="-258763" algn="just" defTabSz="914400" rtl="0" eaLnBrk="1" fontAlgn="base" latinLnBrk="0" hangingPunct="1">
                        <a:lnSpc>
                          <a:spcPct val="100000"/>
                        </a:lnSpc>
                        <a:spcBef>
                          <a:spcPct val="20000"/>
                        </a:spcBef>
                        <a:spcAft>
                          <a:spcPct val="0"/>
                        </a:spcAft>
                        <a:buClr>
                          <a:schemeClr val="accent1"/>
                        </a:buClr>
                        <a:buSzPct val="85000"/>
                        <a:buFontTx/>
                        <a:buChar char="-"/>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Present Course Plan; Teaching and Learning Objectives &amp; Outcomes . </a:t>
                      </a:r>
                      <a:endParaRPr kumimoji="0" lang="ar-SA" sz="1400" b="1" i="1" u="none" strike="noStrike" cap="none" normalizeH="0" baseline="0" dirty="0" smtClean="0">
                        <a:ln>
                          <a:noFill/>
                        </a:ln>
                        <a:solidFill>
                          <a:schemeClr val="tx1"/>
                        </a:solidFill>
                        <a:effectLst/>
                        <a:latin typeface="Times New Roman" pitchFamily="18" charset="0"/>
                        <a:cs typeface="Times New Roman" pitchFamily="18" charset="0"/>
                      </a:endParaRPr>
                    </a:p>
                    <a:p>
                      <a:pPr marL="258763" marR="0" lvl="0" indent="-258763" algn="just" defTabSz="914400" rtl="0" eaLnBrk="1" fontAlgn="base" latinLnBrk="0" hangingPunct="1">
                        <a:lnSpc>
                          <a:spcPct val="100000"/>
                        </a:lnSpc>
                        <a:spcBef>
                          <a:spcPct val="20000"/>
                        </a:spcBef>
                        <a:spcAft>
                          <a:spcPct val="0"/>
                        </a:spcAft>
                        <a:buClr>
                          <a:schemeClr val="accent1"/>
                        </a:buClr>
                        <a:buSzPct val="85000"/>
                        <a:buFontTx/>
                        <a:buChar char="-"/>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Reasoning WHY “HSSO for  RAD </a:t>
                      </a:r>
                      <a:r>
                        <a:rPr lang="en-US" sz="1400" b="1" dirty="0" smtClean="0">
                          <a:solidFill>
                            <a:schemeClr val="tx1"/>
                          </a:solidFill>
                        </a:rPr>
                        <a:t> </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(RHSSO) ? </a:t>
                      </a:r>
                      <a:r>
                        <a:rPr kumimoji="0" lang="ar-SA" sz="1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Why Science  &amp;  Organization  ?  </a:t>
                      </a:r>
                      <a:endParaRPr kumimoji="0" lang="ar-SA"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st</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&amp; 2</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nd</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I L with Questioning + Models Demonstration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Tx/>
                        <a:buChar char="-"/>
                        <a:tabLst/>
                        <a:defRPr/>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Probing Historical Roots &amp; Defining Terms:  Science – Health Sciences - RAD Science – Services; Organization – Administration...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3</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rd</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&amp; 4</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Organizational Structure and Management Functions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5</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endParaRPr kumimoji="0" lang="en-US" sz="14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9738">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RT Exam Model  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rgbClr val="FF0000"/>
                          </a:solidFill>
                          <a:effectLst/>
                          <a:latin typeface="Times New Roman" pitchFamily="18" charset="0"/>
                          <a:cs typeface="Times New Roman" pitchFamily="18" charset="0"/>
                        </a:rPr>
                        <a:t>1st EXAM</a:t>
                      </a:r>
                      <a:r>
                        <a:rPr kumimoji="0" lang="en-US" sz="1400" b="1" i="1" u="none" strike="noStrike" cap="none" normalizeH="0" baseline="0" dirty="0" smtClean="0">
                          <a:ln>
                            <a:noFill/>
                          </a:ln>
                          <a:solidFill>
                            <a:srgbClr val="FF0000"/>
                          </a:solidFill>
                          <a:effectLst/>
                          <a:latin typeface="Times New Roman" pitchFamily="18" charset="0"/>
                          <a:cs typeface="Times New Roman" pitchFamily="18" charset="0"/>
                        </a:rPr>
                        <a:t> &amp; Plan of the Reflective Assignments </a:t>
                      </a:r>
                    </a:p>
                    <a:p>
                      <a:pPr marL="0" marR="0" lvl="0" indent="0" algn="just" defTabSz="914400" rtl="0" eaLnBrk="1" fontAlgn="base" latinLnBrk="0" hangingPunct="1">
                        <a:lnSpc>
                          <a:spcPct val="100000"/>
                        </a:lnSpc>
                        <a:spcBef>
                          <a:spcPct val="20000"/>
                        </a:spcBef>
                        <a:spcAft>
                          <a:spcPct val="0"/>
                        </a:spcAft>
                        <a:buClr>
                          <a:schemeClr val="accent1"/>
                        </a:buClr>
                        <a:buSzPct val="85000"/>
                        <a:buFontTx/>
                        <a:buChar char="-"/>
                        <a:tabLst/>
                        <a:defRPr/>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TQM  Define; Gurus; Principles &amp; Process </a:t>
                      </a:r>
                    </a:p>
                    <a:p>
                      <a:pPr marL="0" marR="0" lvl="0" indent="0" algn="just" defTabSz="914400" rtl="0" eaLnBrk="1" fontAlgn="base" latinLnBrk="0" hangingPunct="1">
                        <a:lnSpc>
                          <a:spcPct val="100000"/>
                        </a:lnSpc>
                        <a:spcBef>
                          <a:spcPct val="20000"/>
                        </a:spcBef>
                        <a:spcAft>
                          <a:spcPct val="0"/>
                        </a:spcAft>
                        <a:buClr>
                          <a:schemeClr val="accent1"/>
                        </a:buClr>
                        <a:buSzPct val="85000"/>
                        <a:buFontTx/>
                        <a:buChar char="-"/>
                        <a:tabLst/>
                        <a:defRPr/>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Managerial Communication Styles  Information System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6</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&amp; 7</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Tx/>
                        <a:buChar char="-"/>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RAD HRM: Define, Scientific Principles  Jobs and Descriptions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8</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0242">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Tx/>
                        <a:buChar char="-"/>
                        <a:tabLst/>
                        <a:defRPr/>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RAD CPSP: Creative Problem Solving – Decision Making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9</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&amp; 10</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RT Exam Model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Tx/>
                        <a:buNone/>
                        <a:tabLst/>
                      </a:pPr>
                      <a:r>
                        <a:rPr kumimoji="0" lang="en-US" sz="1400" b="1" i="0" u="none" strike="noStrike" cap="none" normalizeH="0" baseline="0" dirty="0" smtClean="0">
                          <a:ln>
                            <a:noFill/>
                          </a:ln>
                          <a:solidFill>
                            <a:srgbClr val="FF0000"/>
                          </a:solidFill>
                          <a:effectLst/>
                          <a:latin typeface="Times New Roman" pitchFamily="18" charset="0"/>
                          <a:cs typeface="Times New Roman" pitchFamily="18" charset="0"/>
                        </a:rPr>
                        <a:t>2</a:t>
                      </a:r>
                      <a:r>
                        <a:rPr kumimoji="0" lang="en-US" sz="1400" b="1" i="0" u="none" strike="noStrike" cap="none" normalizeH="0" baseline="30000" dirty="0" smtClean="0">
                          <a:ln>
                            <a:noFill/>
                          </a:ln>
                          <a:solidFill>
                            <a:srgbClr val="FF0000"/>
                          </a:solidFill>
                          <a:effectLst/>
                          <a:latin typeface="Times New Roman" pitchFamily="18" charset="0"/>
                          <a:cs typeface="Times New Roman" pitchFamily="18" charset="0"/>
                        </a:rPr>
                        <a:t>nd</a:t>
                      </a:r>
                      <a:r>
                        <a:rPr kumimoji="0" lang="en-US" sz="1400" b="1" i="0" u="none" strike="noStrike" cap="none" normalizeH="0" baseline="0" dirty="0" smtClean="0">
                          <a:ln>
                            <a:noFill/>
                          </a:ln>
                          <a:solidFill>
                            <a:srgbClr val="FF0000"/>
                          </a:solidFill>
                          <a:effectLst/>
                          <a:latin typeface="Times New Roman" pitchFamily="18" charset="0"/>
                          <a:cs typeface="Times New Roman" pitchFamily="18" charset="0"/>
                        </a:rPr>
                        <a:t> Exam &amp; Final Date for </a:t>
                      </a:r>
                      <a:r>
                        <a:rPr kumimoji="0" lang="en-US" sz="1400" b="1" i="1" u="none" strike="noStrike" cap="none" normalizeH="0" baseline="0" dirty="0" smtClean="0">
                          <a:ln>
                            <a:noFill/>
                          </a:ln>
                          <a:solidFill>
                            <a:srgbClr val="FF0000"/>
                          </a:solidFill>
                          <a:effectLst/>
                          <a:latin typeface="Times New Roman" pitchFamily="18" charset="0"/>
                          <a:cs typeface="Times New Roman" pitchFamily="18" charset="0"/>
                        </a:rPr>
                        <a:t>Assignments submitted &amp; Presentation</a:t>
                      </a:r>
                    </a:p>
                    <a:p>
                      <a:pPr marL="0" marR="0" lvl="0" indent="0" algn="just" defTabSz="914400" rtl="0" eaLnBrk="1" fontAlgn="base" latinLnBrk="0" hangingPunct="1">
                        <a:lnSpc>
                          <a:spcPct val="100000"/>
                        </a:lnSpc>
                        <a:spcBef>
                          <a:spcPct val="20000"/>
                        </a:spcBef>
                        <a:spcAft>
                          <a:spcPct val="0"/>
                        </a:spcAft>
                        <a:buClr>
                          <a:schemeClr val="accent1"/>
                        </a:buClr>
                        <a:buSzPct val="85000"/>
                        <a:buFontTx/>
                        <a:buNone/>
                        <a:tabLst/>
                        <a:defRPr/>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TQM based </a:t>
                      </a:r>
                      <a:r>
                        <a:rPr lang="en-US" sz="1400" b="1" dirty="0" smtClean="0">
                          <a:solidFill>
                            <a:schemeClr val="tx1"/>
                          </a:solidFill>
                          <a:latin typeface="Arial Black" pitchFamily="34" charset="0"/>
                          <a:cs typeface="Times New Roman" pitchFamily="18" charset="0"/>
                        </a:rPr>
                        <a:t>Planning:</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Define; Principles &amp; Process Models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endParaRPr kumimoji="0" lang="en-US" sz="14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1" u="none" strike="noStrike" cap="none" normalizeH="0" baseline="0" dirty="0" smtClean="0">
                          <a:ln>
                            <a:noFill/>
                          </a:ln>
                          <a:solidFill>
                            <a:schemeClr val="tx1"/>
                          </a:solidFill>
                          <a:effectLst/>
                          <a:latin typeface="Times New Roman" pitchFamily="18" charset="0"/>
                          <a:cs typeface="Times New Roman" pitchFamily="18" charset="0"/>
                        </a:rPr>
                        <a:t>Assignments deadline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Char char="§"/>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Radiology Hazards &amp; Safety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12</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 &amp; </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13</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400" b="1" i="0" u="none" strike="noStrike" cap="none" normalizeH="0" baseline="3000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Revision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14</a:t>
                      </a:r>
                      <a:r>
                        <a:rPr kumimoji="0" lang="en-US" sz="1400" b="1" i="0" u="none" strike="noStrike" cap="none" normalizeH="0" baseline="3000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just"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FINAL EXAM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5000"/>
                        <a:buFont typeface="Wingdings" pitchFamily="2" charset="2"/>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15</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&amp; 16</a:t>
                      </a:r>
                      <a:r>
                        <a:rPr kumimoji="0" lang="en-US" sz="1400" b="1" i="0" u="none" strike="noStrike" cap="none" normalizeH="0" baseline="30000" dirty="0" smtClean="0">
                          <a:ln>
                            <a:noFill/>
                          </a:ln>
                          <a:solidFill>
                            <a:schemeClr val="tx1"/>
                          </a:solidFill>
                          <a:effectLst/>
                          <a:latin typeface="Times New Roman" pitchFamily="18" charset="0"/>
                          <a:cs typeface="Times New Roman" pitchFamily="18" charset="0"/>
                        </a:rPr>
                        <a:t>th</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62" name="عنصر نائب للتاريخ 4"/>
          <p:cNvSpPr>
            <a:spLocks noGrp="1"/>
          </p:cNvSpPr>
          <p:nvPr>
            <p:ph type="dt" sz="quarter" idx="10"/>
          </p:nvPr>
        </p:nvSpPr>
        <p:spPr>
          <a:noFill/>
        </p:spPr>
        <p:txBody>
          <a:bodyPr/>
          <a:lstStyle/>
          <a:p>
            <a:r>
              <a:rPr lang="ar-SA" smtClean="0"/>
              <a:t>E Johali</a:t>
            </a:r>
            <a:endParaRPr lang="en-US" smtClean="0"/>
          </a:p>
        </p:txBody>
      </p:sp>
      <p:sp>
        <p:nvSpPr>
          <p:cNvPr id="17463"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785813" y="1520825"/>
            <a:ext cx="7643812" cy="4429125"/>
          </a:xfrm>
        </p:spPr>
        <p:txBody>
          <a:bodyPr/>
          <a:lstStyle/>
          <a:p>
            <a:pPr marL="609600" indent="-609600" algn="l" rtl="0" eaLnBrk="1" hangingPunct="1">
              <a:buSzPct val="115000"/>
              <a:buFont typeface="Wingdings 3" pitchFamily="18" charset="2"/>
              <a:buNone/>
            </a:pPr>
            <a:r>
              <a:rPr lang="en-US" sz="2000" smtClean="0">
                <a:latin typeface="Times New Roman" pitchFamily="18" charset="0"/>
                <a:cs typeface="Times New Roman" pitchFamily="18" charset="0"/>
              </a:rPr>
              <a:t>11. </a:t>
            </a:r>
            <a:r>
              <a:rPr lang="en-US" sz="2000" b="1" smtClean="0">
                <a:latin typeface="Times New Roman" pitchFamily="18" charset="0"/>
                <a:cs typeface="Times New Roman" pitchFamily="18" charset="0"/>
              </a:rPr>
              <a:t>Encourage employees to communicate to management</a:t>
            </a:r>
            <a:r>
              <a:rPr lang="en-US" sz="2000" smtClean="0">
                <a:latin typeface="Times New Roman" pitchFamily="18" charset="0"/>
                <a:cs typeface="Times New Roman" pitchFamily="18" charset="0"/>
              </a:rPr>
              <a:t> the obstacles they face in attaining their improvement goals.</a:t>
            </a:r>
          </a:p>
          <a:p>
            <a:pPr marL="609600" indent="-609600" algn="l" rtl="0" eaLnBrk="1" hangingPunct="1">
              <a:buSzPct val="115000"/>
              <a:buFont typeface="Wingdings 3" pitchFamily="18" charset="2"/>
              <a:buNone/>
            </a:pPr>
            <a:endParaRPr lang="en-US" sz="2000" smtClean="0">
              <a:latin typeface="Times New Roman" pitchFamily="18" charset="0"/>
              <a:cs typeface="Times New Roman" pitchFamily="18" charset="0"/>
            </a:endParaRPr>
          </a:p>
          <a:p>
            <a:pPr marL="609600" indent="-609600" algn="l" rtl="0" eaLnBrk="1" hangingPunct="1">
              <a:buSzPct val="115000"/>
              <a:buFont typeface="Wingdings 3" pitchFamily="18" charset="2"/>
              <a:buNone/>
            </a:pPr>
            <a:r>
              <a:rPr lang="en-US" sz="2000" smtClean="0">
                <a:latin typeface="Times New Roman" pitchFamily="18" charset="0"/>
                <a:cs typeface="Times New Roman" pitchFamily="18" charset="0"/>
              </a:rPr>
              <a:t>12. </a:t>
            </a:r>
            <a:r>
              <a:rPr lang="en-US" sz="2000" b="1" smtClean="0">
                <a:latin typeface="Times New Roman" pitchFamily="18" charset="0"/>
                <a:cs typeface="Times New Roman" pitchFamily="18" charset="0"/>
              </a:rPr>
              <a:t>Recognize and appreciate </a:t>
            </a:r>
            <a:r>
              <a:rPr lang="en-US" sz="2000" smtClean="0">
                <a:latin typeface="Times New Roman" pitchFamily="18" charset="0"/>
                <a:cs typeface="Times New Roman" pitchFamily="18" charset="0"/>
              </a:rPr>
              <a:t>those who </a:t>
            </a:r>
            <a:r>
              <a:rPr lang="en-US" sz="2000" b="1" smtClean="0">
                <a:latin typeface="Times New Roman" pitchFamily="18" charset="0"/>
                <a:cs typeface="Times New Roman" pitchFamily="18" charset="0"/>
              </a:rPr>
              <a:t>participate.</a:t>
            </a:r>
          </a:p>
          <a:p>
            <a:pPr marL="609600" indent="-609600" algn="l" rtl="0" eaLnBrk="1" hangingPunct="1">
              <a:buSzPct val="115000"/>
              <a:buFont typeface="Wingdings 3" pitchFamily="18" charset="2"/>
              <a:buNone/>
            </a:pPr>
            <a:endParaRPr lang="en-US" sz="2000" smtClean="0">
              <a:latin typeface="Times New Roman" pitchFamily="18" charset="0"/>
              <a:cs typeface="Times New Roman" pitchFamily="18" charset="0"/>
            </a:endParaRPr>
          </a:p>
          <a:p>
            <a:pPr marL="609600" indent="-609600" algn="l" rtl="0" eaLnBrk="1" hangingPunct="1">
              <a:buSzPct val="115000"/>
              <a:buFont typeface="Wingdings 3" pitchFamily="18" charset="2"/>
              <a:buNone/>
            </a:pPr>
            <a:r>
              <a:rPr lang="en-US" sz="2000" smtClean="0">
                <a:latin typeface="Times New Roman" pitchFamily="18" charset="0"/>
                <a:cs typeface="Times New Roman" pitchFamily="18" charset="0"/>
              </a:rPr>
              <a:t>13. </a:t>
            </a:r>
            <a:r>
              <a:rPr lang="en-US" sz="2000" b="1" smtClean="0">
                <a:latin typeface="Times New Roman" pitchFamily="18" charset="0"/>
                <a:cs typeface="Times New Roman" pitchFamily="18" charset="0"/>
              </a:rPr>
              <a:t>Establish quality councils</a:t>
            </a:r>
            <a:r>
              <a:rPr lang="en-US" sz="2000" smtClean="0">
                <a:latin typeface="Times New Roman" pitchFamily="18" charset="0"/>
                <a:cs typeface="Times New Roman" pitchFamily="18" charset="0"/>
              </a:rPr>
              <a:t> to communicate on a regular basis.</a:t>
            </a:r>
          </a:p>
          <a:p>
            <a:pPr marL="609600" indent="-609600" algn="l" rtl="0" eaLnBrk="1" hangingPunct="1">
              <a:buSzPct val="115000"/>
              <a:buFont typeface="Wingdings 3" pitchFamily="18" charset="2"/>
              <a:buNone/>
            </a:pPr>
            <a:endParaRPr lang="en-US" sz="2000" smtClean="0">
              <a:latin typeface="Times New Roman" pitchFamily="18" charset="0"/>
              <a:cs typeface="Times New Roman" pitchFamily="18" charset="0"/>
            </a:endParaRPr>
          </a:p>
          <a:p>
            <a:pPr marL="609600" indent="-609600" algn="l" rtl="0" eaLnBrk="1" hangingPunct="1">
              <a:buSzPct val="115000"/>
              <a:buFont typeface="Wingdings 3" pitchFamily="18" charset="2"/>
              <a:buNone/>
            </a:pPr>
            <a:r>
              <a:rPr lang="en-US" sz="2000" smtClean="0">
                <a:latin typeface="Times New Roman" pitchFamily="18" charset="0"/>
                <a:cs typeface="Times New Roman" pitchFamily="18" charset="0"/>
              </a:rPr>
              <a:t>14. </a:t>
            </a:r>
            <a:r>
              <a:rPr lang="en-US" sz="2000" b="1" smtClean="0">
                <a:latin typeface="Times New Roman" pitchFamily="18" charset="0"/>
                <a:cs typeface="Times New Roman" pitchFamily="18" charset="0"/>
              </a:rPr>
              <a:t>Do it all over again </a:t>
            </a:r>
            <a:r>
              <a:rPr lang="en-US" sz="2000" smtClean="0">
                <a:latin typeface="Times New Roman" pitchFamily="18" charset="0"/>
                <a:cs typeface="Times New Roman" pitchFamily="18" charset="0"/>
              </a:rPr>
              <a:t>to emphasize that the quality improvement program never ends.</a:t>
            </a:r>
          </a:p>
          <a:p>
            <a:pPr marL="609600" indent="-609600" algn="l" rtl="0" eaLnBrk="1" hangingPunct="1">
              <a:buSzPct val="115000"/>
              <a:buFont typeface="Wingdings 3" pitchFamily="18" charset="2"/>
              <a:buNone/>
            </a:pPr>
            <a:endParaRPr lang="en-US" sz="1800" smtClean="0">
              <a:latin typeface="Times New Roman" pitchFamily="18" charset="0"/>
              <a:cs typeface="Times New Roman" pitchFamily="18" charset="0"/>
            </a:endParaRPr>
          </a:p>
          <a:p>
            <a:pPr marL="609600" indent="-609600" algn="l" rtl="0" eaLnBrk="1" hangingPunct="1">
              <a:buSzPct val="115000"/>
              <a:buFont typeface="Wingdings 3" pitchFamily="18" charset="2"/>
              <a:buNone/>
            </a:pPr>
            <a:r>
              <a:rPr lang="en-US" sz="1800" smtClean="0">
                <a:latin typeface="Times New Roman" pitchFamily="18" charset="0"/>
                <a:cs typeface="Times New Roman" pitchFamily="18" charset="0"/>
              </a:rPr>
              <a:t>(</a:t>
            </a:r>
            <a:r>
              <a:rPr lang="en-US" sz="1800" b="1" i="1" smtClean="0">
                <a:solidFill>
                  <a:srgbClr val="FF0000"/>
                </a:solidFill>
                <a:latin typeface="Times New Roman" pitchFamily="18" charset="0"/>
                <a:cs typeface="Times New Roman" pitchFamily="18" charset="0"/>
              </a:rPr>
              <a:t>Think what 14. Do it over again means?, redraw your thinking in a model )  </a:t>
            </a:r>
          </a:p>
        </p:txBody>
      </p:sp>
      <p:sp>
        <p:nvSpPr>
          <p:cNvPr id="13314" name="Rectangle 2"/>
          <p:cNvSpPr>
            <a:spLocks noGrp="1" noChangeArrowheads="1"/>
          </p:cNvSpPr>
          <p:nvPr>
            <p:ph type="title"/>
          </p:nvPr>
        </p:nvSpPr>
        <p:spPr>
          <a:xfrm>
            <a:off x="1485900" y="500063"/>
            <a:ext cx="5872163" cy="487362"/>
          </a:xfrm>
        </p:spPr>
        <p:txBody>
          <a:bodyPr/>
          <a:lstStyle/>
          <a:p>
            <a:pPr marL="54864" eaLnBrk="1" fontAlgn="auto" hangingPunct="1">
              <a:spcAft>
                <a:spcPts val="0"/>
              </a:spcAft>
              <a:defRPr/>
            </a:pPr>
            <a:r>
              <a:rPr lang="en-US" sz="2400" dirty="0" smtClean="0">
                <a:solidFill>
                  <a:schemeClr val="tx2">
                    <a:tint val="100000"/>
                    <a:shade val="90000"/>
                    <a:satMod val="250000"/>
                    <a:alpha val="100000"/>
                  </a:schemeClr>
                </a:solidFill>
                <a:latin typeface="Arial Black" pitchFamily="34" charset="0"/>
                <a:cs typeface="+mj-cs"/>
              </a:rPr>
              <a:t>Crosby 14 Steps of MI (cont.)</a:t>
            </a:r>
            <a:endParaRPr lang="en-US" sz="2400" dirty="0">
              <a:solidFill>
                <a:schemeClr val="tx2">
                  <a:tint val="100000"/>
                  <a:shade val="90000"/>
                  <a:satMod val="250000"/>
                  <a:alpha val="100000"/>
                </a:schemeClr>
              </a:solidFill>
              <a:latin typeface="Arial Black" pitchFamily="34" charset="0"/>
              <a:cs typeface="+mj-cs"/>
            </a:endParaRPr>
          </a:p>
        </p:txBody>
      </p:sp>
      <p:sp>
        <p:nvSpPr>
          <p:cNvPr id="6963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69637" name="عنصر نائب لرقم الشريحة 4"/>
          <p:cNvSpPr>
            <a:spLocks noGrp="1"/>
          </p:cNvSpPr>
          <p:nvPr>
            <p:ph type="sldNum" sz="quarter" idx="12"/>
          </p:nvPr>
        </p:nvSpPr>
        <p:spPr>
          <a:noFill/>
        </p:spPr>
        <p:txBody>
          <a:bodyPr/>
          <a:lstStyle/>
          <a:p>
            <a:fld id="{1EE03C68-1434-4703-85F2-48B0F79EBB39}" type="slidenum">
              <a:rPr lang="ar-SA" smtClean="0"/>
              <a:pPr/>
              <a:t>60</a:t>
            </a:fld>
            <a:endParaRPr lang="en-US" smtClean="0"/>
          </a:p>
        </p:txBody>
      </p:sp>
      <p:sp>
        <p:nvSpPr>
          <p:cNvPr id="6963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913" y="333375"/>
            <a:ext cx="6686550" cy="642938"/>
          </a:xfrm>
        </p:spPr>
        <p:txBody>
          <a:bodyPr/>
          <a:lstStyle/>
          <a:p>
            <a:pPr eaLnBrk="1" hangingPunct="1">
              <a:defRPr/>
            </a:pPr>
            <a:r>
              <a:rPr lang="en-US" sz="1600" dirty="0" smtClean="0">
                <a:latin typeface="Arial Black" pitchFamily="34" charset="0"/>
                <a:ea typeface="Monotype Koufi" pitchFamily="2" charset="-78"/>
                <a:cs typeface="Monotype Koufi" pitchFamily="2" charset="-78"/>
              </a:rPr>
              <a:t>Most Common Management\Leadership Styles </a:t>
            </a:r>
            <a:br>
              <a:rPr lang="en-US" sz="1600" dirty="0" smtClean="0">
                <a:latin typeface="Arial Black" pitchFamily="34" charset="0"/>
                <a:ea typeface="Monotype Koufi" pitchFamily="2" charset="-78"/>
                <a:cs typeface="Monotype Koufi" pitchFamily="2" charset="-78"/>
              </a:rPr>
            </a:br>
            <a:r>
              <a:rPr lang="en-US" sz="1600" dirty="0" smtClean="0">
                <a:latin typeface="Arial Black" pitchFamily="34" charset="0"/>
                <a:ea typeface="Monotype Koufi" pitchFamily="2" charset="-78"/>
                <a:cs typeface="Monotype Koufi" pitchFamily="2" charset="-78"/>
              </a:rPr>
              <a:t>Just Look for Place of TQM</a:t>
            </a:r>
            <a:endParaRPr lang="ar-SA" sz="1600" dirty="0">
              <a:latin typeface="Arial Black" pitchFamily="34" charset="0"/>
              <a:ea typeface="Monotype Koufi" pitchFamily="2" charset="-78"/>
              <a:cs typeface="Monotype Koufi" pitchFamily="2" charset="-78"/>
            </a:endParaRPr>
          </a:p>
        </p:txBody>
      </p:sp>
      <p:sp>
        <p:nvSpPr>
          <p:cNvPr id="70659" name="Content Placeholder 2"/>
          <p:cNvSpPr>
            <a:spLocks noGrp="1"/>
          </p:cNvSpPr>
          <p:nvPr>
            <p:ph idx="1"/>
          </p:nvPr>
        </p:nvSpPr>
        <p:spPr>
          <a:xfrm>
            <a:off x="971550" y="981075"/>
            <a:ext cx="7772400" cy="5472113"/>
          </a:xfrm>
        </p:spPr>
        <p:txBody>
          <a:bodyPr/>
          <a:lstStyle/>
          <a:p>
            <a:pPr eaLnBrk="1" hangingPunct="1">
              <a:buFontTx/>
              <a:buNone/>
            </a:pPr>
            <a:endParaRPr lang="ar-SA" sz="2400" dirty="0" smtClean="0"/>
          </a:p>
          <a:p>
            <a:pPr eaLnBrk="1" hangingPunct="1"/>
            <a:r>
              <a:rPr lang="ar-SA" sz="2400" dirty="0" smtClean="0"/>
              <a:t>التقليدية </a:t>
            </a:r>
            <a:r>
              <a:rPr lang="en-US" sz="2400" dirty="0" smtClean="0">
                <a:cs typeface="Tahoma" pitchFamily="34" charset="0"/>
              </a:rPr>
              <a:t>Classic </a:t>
            </a:r>
            <a:r>
              <a:rPr lang="ar-SA" sz="2400" dirty="0" smtClean="0"/>
              <a:t> ومنها من يرى العمل ماكينة والموظف قطعة غيار </a:t>
            </a:r>
          </a:p>
          <a:p>
            <a:pPr eaLnBrk="1" hangingPunct="1"/>
            <a:r>
              <a:rPr lang="ar-SA" sz="2400" dirty="0" smtClean="0"/>
              <a:t>العلمية – العملية</a:t>
            </a:r>
            <a:r>
              <a:rPr lang="en-US" sz="2400" dirty="0" smtClean="0">
                <a:cs typeface="Tahoma" pitchFamily="34" charset="0"/>
              </a:rPr>
              <a:t> Scientific-Pragmatic </a:t>
            </a:r>
            <a:r>
              <a:rPr lang="ar-SA" sz="2400" dirty="0" smtClean="0"/>
              <a:t>الإدارة الأهداف: </a:t>
            </a:r>
          </a:p>
          <a:p>
            <a:pPr eaLnBrk="1" hangingPunct="1"/>
            <a:r>
              <a:rPr lang="ar-SA" sz="2400" dirty="0" smtClean="0"/>
              <a:t>الاستبدادية </a:t>
            </a:r>
            <a:r>
              <a:rPr lang="en-US" sz="2400" dirty="0" smtClean="0">
                <a:cs typeface="Tahoma" pitchFamily="34" charset="0"/>
              </a:rPr>
              <a:t>Totalitarianism \Dictatorship\Authoritarianism</a:t>
            </a:r>
            <a:endParaRPr lang="ar-SA" sz="2400" dirty="0" smtClean="0"/>
          </a:p>
          <a:p>
            <a:pPr eaLnBrk="1" hangingPunct="1"/>
            <a:r>
              <a:rPr lang="ar-SA" sz="2400" dirty="0" smtClean="0"/>
              <a:t>البيروقراطية: المركزية الشديدة </a:t>
            </a:r>
            <a:r>
              <a:rPr lang="en-US" sz="2400" dirty="0" smtClean="0">
                <a:cs typeface="Tahoma" pitchFamily="34" charset="0"/>
              </a:rPr>
              <a:t>Bureaucracy </a:t>
            </a:r>
            <a:r>
              <a:rPr lang="ar-SA" sz="2400" dirty="0" smtClean="0"/>
              <a:t> جودتها </a:t>
            </a:r>
          </a:p>
          <a:p>
            <a:pPr eaLnBrk="1" hangingPunct="1"/>
            <a:r>
              <a:rPr lang="ar-SA" sz="2400" dirty="0" err="1" smtClean="0"/>
              <a:t>الاتوقراطية</a:t>
            </a:r>
            <a:r>
              <a:rPr lang="ar-SA" sz="2400" dirty="0" smtClean="0"/>
              <a:t> </a:t>
            </a:r>
            <a:r>
              <a:rPr lang="en-US" sz="2400" dirty="0" smtClean="0">
                <a:cs typeface="Tahoma" pitchFamily="34" charset="0"/>
              </a:rPr>
              <a:t> Autocracy Autocratic </a:t>
            </a:r>
            <a:r>
              <a:rPr lang="ar-SA" sz="2400" dirty="0" smtClean="0"/>
              <a:t>الإدارة بالتوجيهات ”</a:t>
            </a:r>
            <a:r>
              <a:rPr lang="ar-SA" sz="2400" dirty="0" err="1" smtClean="0"/>
              <a:t>ريموت</a:t>
            </a:r>
            <a:r>
              <a:rPr lang="ar-SA" sz="2400" dirty="0" smtClean="0"/>
              <a:t>“ </a:t>
            </a:r>
            <a:r>
              <a:rPr lang="en-US" sz="2400" dirty="0" smtClean="0"/>
              <a:t>Remote Control </a:t>
            </a:r>
            <a:endParaRPr lang="ar-SA" sz="2400" dirty="0" smtClean="0"/>
          </a:p>
          <a:p>
            <a:pPr eaLnBrk="1" hangingPunct="1"/>
            <a:r>
              <a:rPr lang="ar-SA" sz="2400" dirty="0" smtClean="0"/>
              <a:t>الإنسانية </a:t>
            </a:r>
            <a:r>
              <a:rPr lang="en-US" sz="2400" dirty="0" smtClean="0">
                <a:cs typeface="Tahoma" pitchFamily="34" charset="0"/>
              </a:rPr>
              <a:t>Humanitarian</a:t>
            </a:r>
            <a:r>
              <a:rPr lang="ar-SA" sz="2400" dirty="0" smtClean="0"/>
              <a:t> الموظف إنسان له دور وحق وعليه</a:t>
            </a:r>
          </a:p>
          <a:p>
            <a:pPr eaLnBrk="1" hangingPunct="1"/>
            <a:r>
              <a:rPr lang="ar-SA" sz="2400" dirty="0" smtClean="0"/>
              <a:t>الديمقراطية </a:t>
            </a:r>
            <a:r>
              <a:rPr lang="en-US" sz="2400" dirty="0" smtClean="0">
                <a:cs typeface="Tahoma" pitchFamily="34" charset="0"/>
              </a:rPr>
              <a:t>Democracy </a:t>
            </a:r>
            <a:r>
              <a:rPr lang="ar-SA" sz="2400" dirty="0" smtClean="0"/>
              <a:t> الحرية درجات من محافظه – تحرر كامل </a:t>
            </a:r>
            <a:r>
              <a:rPr lang="en-US" sz="2400" dirty="0" smtClean="0">
                <a:cs typeface="Tahoma" pitchFamily="34" charset="0"/>
              </a:rPr>
              <a:t>Liberal</a:t>
            </a:r>
          </a:p>
          <a:p>
            <a:pPr eaLnBrk="1" hangingPunct="1">
              <a:buFont typeface="Wingdings" pitchFamily="2" charset="2"/>
              <a:buNone/>
            </a:pPr>
            <a:r>
              <a:rPr lang="ar-SA" sz="2400" dirty="0" smtClean="0"/>
              <a:t>وأخرى أهم: الذاتية، المعتمدة على أحاسيس ومشاعر الآخرين..... وغيرها.  فما هي  الأنماط الإسلامية ومقارنتها مع ما سبق؟، وأي من هذه الإدارات يمكنها الالتزام بإدارة الجودة الشاملة وفق مفاهيمها التي سبق تغطيتها؟ </a:t>
            </a:r>
          </a:p>
        </p:txBody>
      </p:sp>
      <p:sp>
        <p:nvSpPr>
          <p:cNvPr id="70660" name="Slide Number Placeholder 4"/>
          <p:cNvSpPr>
            <a:spLocks noGrp="1"/>
          </p:cNvSpPr>
          <p:nvPr>
            <p:ph type="sldNum" sz="quarter" idx="12"/>
          </p:nvPr>
        </p:nvSpPr>
        <p:spPr>
          <a:noFill/>
        </p:spPr>
        <p:txBody>
          <a:bodyPr/>
          <a:lstStyle/>
          <a:p>
            <a:fld id="{A5F78867-FAB9-43BD-8A63-C448A30D4FA5}" type="slidenum">
              <a:rPr lang="ar-SA" smtClean="0"/>
              <a:pPr/>
              <a:t>61</a:t>
            </a:fld>
            <a:endParaRPr lang="en-US" smtClean="0"/>
          </a:p>
        </p:txBody>
      </p:sp>
      <p:sp>
        <p:nvSpPr>
          <p:cNvPr id="5" name="عنصر نائب للتاريخ 4"/>
          <p:cNvSpPr>
            <a:spLocks noGrp="1"/>
          </p:cNvSpPr>
          <p:nvPr>
            <p:ph type="dt" sz="half" idx="10"/>
          </p:nvPr>
        </p:nvSpPr>
        <p:spPr/>
        <p:txBody>
          <a:bodyPr/>
          <a:lstStyle/>
          <a:p>
            <a:pPr>
              <a:defRPr/>
            </a:pPr>
            <a:r>
              <a:rPr lang="ar-SA" smtClean="0"/>
              <a:t>E Johali</a:t>
            </a:r>
            <a:endParaRPr lang="en-US"/>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body" idx="1"/>
          </p:nvPr>
        </p:nvSpPr>
        <p:spPr>
          <a:xfrm>
            <a:off x="755650" y="692150"/>
            <a:ext cx="7772400" cy="5761038"/>
          </a:xfrm>
        </p:spPr>
        <p:txBody>
          <a:bodyPr/>
          <a:lstStyle/>
          <a:p>
            <a:pPr marL="354013" indent="-298450" algn="just" rtl="0" eaLnBrk="1" hangingPunct="1">
              <a:lnSpc>
                <a:spcPct val="80000"/>
              </a:lnSpc>
              <a:buFont typeface="Monotype Sorts"/>
              <a:buNone/>
              <a:tabLst>
                <a:tab pos="273050" algn="l"/>
              </a:tabLst>
              <a:defRPr/>
            </a:pPr>
            <a:r>
              <a:rPr lang="en-US" sz="1800" b="1" dirty="0" smtClean="0">
                <a:latin typeface="Times New Roman" pitchFamily="18" charset="0"/>
                <a:cs typeface="Monotype Koufi" pitchFamily="2" charset="-78"/>
              </a:rPr>
              <a:t>		Organizations should be aware that there are many different aspects to quality; As being the most important, has selected 8 major HCTQM Dimensions have being selected:</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1.</a:t>
            </a:r>
            <a:r>
              <a:rPr lang="ar-SA" sz="1800" b="1" dirty="0" smtClean="0">
                <a:latin typeface="Times New Roman" pitchFamily="18" charset="0"/>
                <a:cs typeface="Monotype Koufi" pitchFamily="2" charset="-78"/>
              </a:rPr>
              <a:t> الكفاءة  الشاملة: معرفية، فكر وتفكير ومشاعر وأحاسيس أخلاقيات فمهارات فنية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1. Competence – providers have the necessary skills, attitudes and knowledge</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2.</a:t>
            </a:r>
            <a:r>
              <a:rPr lang="ar-SA" sz="1800" b="1" dirty="0" smtClean="0">
                <a:latin typeface="Times New Roman" pitchFamily="18" charset="0"/>
                <a:cs typeface="Monotype Koufi" pitchFamily="2" charset="-78"/>
              </a:rPr>
              <a:t> القابلية والتقبل:  تقاس بمدى رضا المراجع في تحقيق تطلعاته  </a:t>
            </a: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2. Acceptability – meeting clients Expectations\ Satisfaction</a:t>
            </a:r>
            <a:endParaRPr lang="ar-SA" sz="1800" b="1" dirty="0" smtClean="0">
              <a:latin typeface="Times New Roman" pitchFamily="18" charset="0"/>
              <a:cs typeface="Monotype Koufi" pitchFamily="2" charset="-78"/>
            </a:endParaRP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3.</a:t>
            </a:r>
            <a:r>
              <a:rPr lang="ar-SA" sz="1800" b="1" dirty="0" smtClean="0">
                <a:latin typeface="Times New Roman" pitchFamily="18" charset="0"/>
                <a:cs typeface="Monotype Koufi" pitchFamily="2" charset="-78"/>
              </a:rPr>
              <a:t> </a:t>
            </a:r>
            <a:r>
              <a:rPr lang="ar-SA" sz="1800" b="1" dirty="0" err="1" smtClean="0">
                <a:latin typeface="Times New Roman" pitchFamily="18" charset="0"/>
                <a:cs typeface="Monotype Koufi" pitchFamily="2" charset="-78"/>
              </a:rPr>
              <a:t>الفاعلية </a:t>
            </a:r>
            <a:r>
              <a:rPr lang="ar-SA" sz="1800" b="1" dirty="0" smtClean="0">
                <a:latin typeface="Times New Roman" pitchFamily="18" charset="0"/>
                <a:cs typeface="Monotype Koufi" pitchFamily="2" charset="-78"/>
              </a:rPr>
              <a:t>: الى أي حد تحققت الأهداف وحاجات ورغبات المراجع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3. Effectiveness – extent to which intervention achieves desired outcome</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4.</a:t>
            </a:r>
            <a:r>
              <a:rPr lang="ar-SA" sz="1800" b="1" dirty="0" smtClean="0">
                <a:latin typeface="Times New Roman" pitchFamily="18" charset="0"/>
                <a:cs typeface="Monotype Koufi" pitchFamily="2" charset="-78"/>
              </a:rPr>
              <a:t> الملاءة: للمراجع وفق معايير الجودة الشاملة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4. Appropriateness – relevant to client and based on established standards</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5.</a:t>
            </a:r>
            <a:r>
              <a:rPr lang="ar-SA" sz="1800" b="1" dirty="0" smtClean="0">
                <a:latin typeface="Times New Roman" pitchFamily="18" charset="0"/>
                <a:cs typeface="Monotype Koufi" pitchFamily="2" charset="-78"/>
              </a:rPr>
              <a:t> الكفاية: كفاية مادية </a:t>
            </a:r>
            <a:r>
              <a:rPr lang="ar-SA" sz="1800" b="1" dirty="0" err="1" smtClean="0">
                <a:latin typeface="Times New Roman" pitchFamily="18" charset="0"/>
                <a:cs typeface="Monotype Koufi" pitchFamily="2" charset="-78"/>
              </a:rPr>
              <a:t>وموارد </a:t>
            </a:r>
            <a:r>
              <a:rPr lang="ar-SA" sz="1800" b="1" dirty="0" smtClean="0">
                <a:latin typeface="Times New Roman" pitchFamily="18" charset="0"/>
                <a:cs typeface="Monotype Koufi" pitchFamily="2" charset="-78"/>
              </a:rPr>
              <a:t>، وتقدر وتقاس التكلفة مقارنة بعدم الالتزام بالجودة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5. Efficiency – cost-effective use of resources</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5.</a:t>
            </a:r>
            <a:r>
              <a:rPr lang="ar-SA" sz="1800" b="1" dirty="0" smtClean="0">
                <a:latin typeface="Times New Roman" pitchFamily="18" charset="0"/>
                <a:cs typeface="Monotype Koufi" pitchFamily="2" charset="-78"/>
              </a:rPr>
              <a:t>  اليسر والسهولة: خدمة متوفرة في المكان والوقت الملائم للمراجع، في متناول المراجع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6. Accessibility – service provided at right time, place etc.</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6.</a:t>
            </a:r>
            <a:r>
              <a:rPr lang="ar-SA" sz="1800" b="1" dirty="0" smtClean="0">
                <a:latin typeface="Times New Roman" pitchFamily="18" charset="0"/>
                <a:cs typeface="Monotype Koufi" pitchFamily="2" charset="-78"/>
              </a:rPr>
              <a:t> الاستمرارية: هل تتوفر خدمة وتحويل أو صيدليات مناوبة في أي وقت، أو لا يجدها المراجع عند الحاجة في أخر الليل مثلا ويجبر على الأهلية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7. Continuity – uninterrupted coordinated services</a:t>
            </a:r>
          </a:p>
          <a:p>
            <a:pPr marL="639763" indent="-571500" eaLnBrk="1" hangingPunct="1">
              <a:lnSpc>
                <a:spcPct val="80000"/>
              </a:lnSpc>
              <a:buFont typeface="Monotype Sorts"/>
              <a:buNone/>
              <a:defRPr/>
            </a:pPr>
            <a:r>
              <a:rPr lang="ar-SA" sz="1800" b="1" dirty="0" err="1" smtClean="0">
                <a:latin typeface="Times New Roman" pitchFamily="18" charset="0"/>
                <a:cs typeface="Monotype Koufi" pitchFamily="2" charset="-78"/>
              </a:rPr>
              <a:t>8.</a:t>
            </a:r>
            <a:r>
              <a:rPr lang="ar-SA" sz="1800" b="1" dirty="0" smtClean="0">
                <a:latin typeface="Times New Roman" pitchFamily="18" charset="0"/>
                <a:cs typeface="Monotype Koufi" pitchFamily="2" charset="-78"/>
              </a:rPr>
              <a:t>  السلامة: قمة الابعاد وجوهرها، رعاية  آمنة خالية من المخاطر نهائيا او على  الأقل قريبة جدا من الصفرية   </a:t>
            </a:r>
            <a:endParaRPr lang="en-US" sz="1800" b="1" dirty="0" smtClean="0">
              <a:latin typeface="Times New Roman" pitchFamily="18" charset="0"/>
              <a:cs typeface="Monotype Koufi" pitchFamily="2" charset="-78"/>
            </a:endParaRPr>
          </a:p>
          <a:p>
            <a:pPr marL="639763" indent="-571500" algn="l" rtl="0" eaLnBrk="1" hangingPunct="1">
              <a:lnSpc>
                <a:spcPct val="80000"/>
              </a:lnSpc>
              <a:buFont typeface="Monotype Sorts"/>
              <a:buNone/>
              <a:defRPr/>
            </a:pPr>
            <a:r>
              <a:rPr lang="en-US" sz="1800" b="1" dirty="0" smtClean="0">
                <a:latin typeface="Times New Roman" pitchFamily="18" charset="0"/>
                <a:cs typeface="Monotype Koufi" pitchFamily="2" charset="-78"/>
              </a:rPr>
              <a:t>8. Safety – risks are avoided or at least minimized to ZD</a:t>
            </a:r>
          </a:p>
          <a:p>
            <a:pPr marL="639763" indent="-571500" eaLnBrk="1" hangingPunct="1">
              <a:lnSpc>
                <a:spcPct val="80000"/>
              </a:lnSpc>
              <a:buFont typeface="Monotype Sorts"/>
              <a:buNone/>
              <a:defRPr/>
            </a:pPr>
            <a:r>
              <a:rPr lang="ar-SA" sz="1800" b="1" dirty="0" smtClean="0">
                <a:latin typeface="Times New Roman" pitchFamily="18" charset="0"/>
                <a:cs typeface="Monotype Koufi" pitchFamily="2" charset="-78"/>
              </a:rPr>
              <a:t>أي  أن الجودة الشاملة للرعاية الصيدلية</a:t>
            </a:r>
          </a:p>
          <a:p>
            <a:pPr marL="639763" indent="-571500" eaLnBrk="1" hangingPunct="1">
              <a:lnSpc>
                <a:spcPct val="80000"/>
              </a:lnSpc>
              <a:buFont typeface="Monotype Sorts"/>
              <a:buNone/>
              <a:defRPr/>
            </a:pPr>
            <a:r>
              <a:rPr lang="ar-SA" sz="1800" b="1" dirty="0" smtClean="0">
                <a:latin typeface="Times New Roman" pitchFamily="18" charset="0"/>
                <a:cs typeface="Monotype Koufi" pitchFamily="2" charset="-78"/>
              </a:rPr>
              <a:t>                                    هي المعتمدة على رضا </a:t>
            </a:r>
            <a:r>
              <a:rPr lang="ar-SA" sz="1800" b="1" dirty="0" err="1" smtClean="0">
                <a:latin typeface="Times New Roman" pitchFamily="18" charset="0"/>
                <a:cs typeface="Monotype Koufi" pitchFamily="2" charset="-78"/>
              </a:rPr>
              <a:t>المراجع </a:t>
            </a:r>
            <a:r>
              <a:rPr lang="ar-SA" sz="1800" b="1" dirty="0" smtClean="0">
                <a:latin typeface="Times New Roman" pitchFamily="18" charset="0"/>
                <a:cs typeface="Monotype Koufi" pitchFamily="2" charset="-78"/>
              </a:rPr>
              <a:t>- النموذج يشرح   </a:t>
            </a:r>
            <a:r>
              <a:rPr lang="en-US" sz="1800" b="1" dirty="0" smtClean="0">
                <a:solidFill>
                  <a:srgbClr val="FFFF00"/>
                </a:solidFill>
                <a:latin typeface="Arial Black" pitchFamily="34" charset="0"/>
                <a:cs typeface="Monotype Koufi" pitchFamily="2" charset="-78"/>
              </a:rPr>
              <a:t>the </a:t>
            </a:r>
            <a:r>
              <a:rPr lang="en-US" sz="1800" b="1" dirty="0" err="1" smtClean="0">
                <a:solidFill>
                  <a:srgbClr val="FFFF00"/>
                </a:solidFill>
                <a:latin typeface="Arial Black" pitchFamily="34" charset="0"/>
                <a:cs typeface="Monotype Koufi" pitchFamily="2" charset="-78"/>
              </a:rPr>
              <a:t>RCcTQM</a:t>
            </a:r>
            <a:endParaRPr lang="en-US" sz="1800" b="1" dirty="0" smtClean="0">
              <a:latin typeface="Times New Roman" pitchFamily="18" charset="0"/>
              <a:cs typeface="Monotype Koufi" pitchFamily="2" charset="-78"/>
            </a:endParaRPr>
          </a:p>
          <a:p>
            <a:pPr marL="639763" indent="-571500" algn="l" rtl="0" eaLnBrk="1" hangingPunct="1">
              <a:lnSpc>
                <a:spcPct val="80000"/>
              </a:lnSpc>
              <a:defRPr/>
            </a:pPr>
            <a:endParaRPr lang="en-US" sz="1800" b="1" dirty="0" smtClean="0">
              <a:latin typeface="Times New Roman" pitchFamily="18" charset="0"/>
              <a:cs typeface="Monotype Koufi" pitchFamily="2" charset="-78"/>
            </a:endParaRPr>
          </a:p>
        </p:txBody>
      </p:sp>
      <p:sp>
        <p:nvSpPr>
          <p:cNvPr id="71683" name="Rectangle 2"/>
          <p:cNvSpPr>
            <a:spLocks noChangeArrowheads="1"/>
          </p:cNvSpPr>
          <p:nvPr/>
        </p:nvSpPr>
        <p:spPr bwMode="auto">
          <a:xfrm>
            <a:off x="971550" y="44450"/>
            <a:ext cx="7416800" cy="576263"/>
          </a:xfrm>
          <a:prstGeom prst="rect">
            <a:avLst/>
          </a:prstGeom>
          <a:noFill/>
          <a:ln w="9525">
            <a:noFill/>
            <a:miter lim="800000"/>
            <a:headEnd/>
            <a:tailEnd/>
          </a:ln>
        </p:spPr>
        <p:txBody>
          <a:bodyPr lIns="90488" tIns="44450" rIns="90488" bIns="44450" anchor="ctr"/>
          <a:lstStyle/>
          <a:p>
            <a:pPr algn="ctr" eaLnBrk="0" hangingPunct="0"/>
            <a:r>
              <a:rPr lang="ar-SA">
                <a:solidFill>
                  <a:srgbClr val="FFFF00"/>
                </a:solidFill>
                <a:latin typeface="Monotype Koufi" pitchFamily="2" charset="-78"/>
                <a:cs typeface="Monotype Koufi" pitchFamily="2" charset="-78"/>
              </a:rPr>
              <a:t>الأبعاد الأساسية للجودة في الرعاية الصحية -  الاشعة “ </a:t>
            </a:r>
            <a:br>
              <a:rPr lang="ar-SA">
                <a:solidFill>
                  <a:srgbClr val="FFFF00"/>
                </a:solidFill>
                <a:latin typeface="Monotype Koufi" pitchFamily="2" charset="-78"/>
                <a:cs typeface="Monotype Koufi" pitchFamily="2" charset="-78"/>
              </a:rPr>
            </a:br>
            <a:r>
              <a:rPr lang="ar-SA">
                <a:solidFill>
                  <a:srgbClr val="FFFF00"/>
                </a:solidFill>
                <a:latin typeface="Monotype Koufi" pitchFamily="2" charset="-78"/>
                <a:cs typeface="Monotype Koufi" pitchFamily="2" charset="-78"/>
              </a:rPr>
              <a:t> </a:t>
            </a:r>
            <a:r>
              <a:rPr lang="en-US">
                <a:solidFill>
                  <a:srgbClr val="FFFF00"/>
                </a:solidFill>
                <a:latin typeface="Times New Roman" pitchFamily="18" charset="0"/>
                <a:cs typeface="Monotype Koufi" pitchFamily="2" charset="-78"/>
              </a:rPr>
              <a:t>HCTQM \</a:t>
            </a:r>
            <a:r>
              <a:rPr lang="en-US">
                <a:solidFill>
                  <a:srgbClr val="FFFF00"/>
                </a:solidFill>
                <a:latin typeface="Arial Black" pitchFamily="34" charset="0"/>
                <a:cs typeface="Monotype Koufi" pitchFamily="2" charset="-78"/>
              </a:rPr>
              <a:t>RQM</a:t>
            </a:r>
            <a:r>
              <a:rPr lang="en-US">
                <a:solidFill>
                  <a:srgbClr val="FFFF00"/>
                </a:solidFill>
                <a:latin typeface="Times New Roman" pitchFamily="18" charset="0"/>
                <a:cs typeface="Monotype Koufi" pitchFamily="2" charset="-78"/>
              </a:rPr>
              <a:t> Dimensions   </a:t>
            </a:r>
            <a:r>
              <a:rPr lang="en-US" sz="1600">
                <a:solidFill>
                  <a:srgbClr val="FFFF00"/>
                </a:solidFill>
                <a:latin typeface="Arial Black" pitchFamily="34" charset="0"/>
                <a:cs typeface="Monotype Koufi" pitchFamily="2" charset="-78"/>
              </a:rPr>
              <a:t>the CcRTQM </a:t>
            </a:r>
            <a:endParaRPr lang="en-US">
              <a:solidFill>
                <a:srgbClr val="FFFF00"/>
              </a:solidFill>
              <a:latin typeface="Monotype Koufi" pitchFamily="2" charset="-78"/>
              <a:cs typeface="Monotype Koufi" pitchFamily="2" charset="-78"/>
            </a:endParaRPr>
          </a:p>
        </p:txBody>
      </p:sp>
      <p:sp>
        <p:nvSpPr>
          <p:cNvPr id="4" name="عنصر نائب للتاريخ 3"/>
          <p:cNvSpPr>
            <a:spLocks noGrp="1"/>
          </p:cNvSpPr>
          <p:nvPr>
            <p:ph type="dt" sz="half" idx="10"/>
          </p:nvPr>
        </p:nvSpPr>
        <p:spPr/>
        <p:txBody>
          <a:bodyPr/>
          <a:lstStyle/>
          <a:p>
            <a:pPr>
              <a:defRPr/>
            </a:pPr>
            <a:r>
              <a:rPr lang="ar-SA" smtClean="0"/>
              <a:t>E Johali</a:t>
            </a:r>
            <a:endParaRPr lang="en-US"/>
          </a:p>
        </p:txBody>
      </p:sp>
      <p:sp>
        <p:nvSpPr>
          <p:cNvPr id="5" name="عنصر نائب لرقم الشريحة 4"/>
          <p:cNvSpPr>
            <a:spLocks noGrp="1"/>
          </p:cNvSpPr>
          <p:nvPr>
            <p:ph type="sldNum" sz="quarter" idx="12"/>
          </p:nvPr>
        </p:nvSpPr>
        <p:spPr/>
        <p:txBody>
          <a:bodyPr/>
          <a:lstStyle/>
          <a:p>
            <a:pPr>
              <a:defRPr/>
            </a:pPr>
            <a:fld id="{A46C8CF5-31AC-44C6-8B21-F5F457C5057A}" type="slidenum">
              <a:rPr lang="ar-SA" smtClean="0"/>
              <a:pPr>
                <a:defRPr/>
              </a:pPr>
              <a:t>62</a:t>
            </a:fld>
            <a:endParaRPr lang="en-US"/>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357158" y="142852"/>
            <a:ext cx="8786842" cy="857256"/>
          </a:xfrm>
        </p:spPr>
        <p:style>
          <a:lnRef idx="2">
            <a:schemeClr val="dk1"/>
          </a:lnRef>
          <a:fillRef idx="1">
            <a:schemeClr val="lt1"/>
          </a:fillRef>
          <a:effectRef idx="0">
            <a:schemeClr val="dk1"/>
          </a:effectRef>
          <a:fontRef idx="minor">
            <a:schemeClr val="dk1"/>
          </a:fontRef>
        </p:style>
        <p:txBody>
          <a:bodyPr lIns="90488" tIns="44450" rIns="90488" bIns="44450"/>
          <a:lstStyle/>
          <a:p>
            <a:pPr eaLnBrk="1" hangingPunct="1">
              <a:defRPr/>
            </a:pPr>
            <a:r>
              <a:rPr lang="ar-SA" sz="1800" dirty="0" smtClean="0">
                <a:solidFill>
                  <a:srgbClr val="002060"/>
                </a:solidFill>
                <a:latin typeface="Monotype Koufi" pitchFamily="2" charset="-78"/>
                <a:cs typeface="Monotype Koufi" pitchFamily="2" charset="-78"/>
              </a:rPr>
              <a:t>الأبعاد الأساسية للجودة في الرعاية ”التشخيصية </a:t>
            </a:r>
            <a:r>
              <a:rPr lang="ar-SA" sz="1800" dirty="0" err="1" smtClean="0">
                <a:solidFill>
                  <a:srgbClr val="002060"/>
                </a:solidFill>
                <a:latin typeface="Monotype Koufi" pitchFamily="2" charset="-78"/>
                <a:cs typeface="Monotype Koufi" pitchFamily="2" charset="-78"/>
              </a:rPr>
              <a:t>الاشعاعية</a:t>
            </a:r>
            <a:r>
              <a:rPr lang="ar-SA" sz="1800" dirty="0" smtClean="0">
                <a:solidFill>
                  <a:srgbClr val="002060"/>
                </a:solidFill>
                <a:latin typeface="Monotype Koufi" pitchFamily="2" charset="-78"/>
                <a:cs typeface="Monotype Koufi" pitchFamily="2" charset="-78"/>
              </a:rPr>
              <a:t> “</a:t>
            </a:r>
            <a:br>
              <a:rPr lang="ar-SA" sz="1800" dirty="0" smtClean="0">
                <a:solidFill>
                  <a:srgbClr val="002060"/>
                </a:solidFill>
                <a:latin typeface="Monotype Koufi" pitchFamily="2" charset="-78"/>
                <a:cs typeface="Monotype Koufi" pitchFamily="2" charset="-78"/>
              </a:rPr>
            </a:br>
            <a:r>
              <a:rPr lang="ar-SA" sz="1800" dirty="0" smtClean="0">
                <a:solidFill>
                  <a:srgbClr val="002060"/>
                </a:solidFill>
                <a:latin typeface="Monotype Koufi" pitchFamily="2" charset="-78"/>
                <a:cs typeface="Monotype Koufi" pitchFamily="2" charset="-78"/>
              </a:rPr>
              <a:t> </a:t>
            </a:r>
            <a:r>
              <a:rPr lang="en-US" sz="1800" dirty="0" smtClean="0">
                <a:solidFill>
                  <a:srgbClr val="002060"/>
                </a:solidFill>
                <a:cs typeface="Monotype Koufi" pitchFamily="2" charset="-78"/>
              </a:rPr>
              <a:t>HC- </a:t>
            </a:r>
            <a:r>
              <a:rPr lang="en-US" sz="1800" dirty="0" smtClean="0">
                <a:solidFill>
                  <a:srgbClr val="002060"/>
                </a:solidFill>
                <a:latin typeface="Arial Black" pitchFamily="34" charset="0"/>
                <a:cs typeface="Monotype Koufi" pitchFamily="2" charset="-78"/>
              </a:rPr>
              <a:t>ZD Radiography Services By HCTQM Dimensions</a:t>
            </a:r>
            <a:br>
              <a:rPr lang="en-US" sz="1800" dirty="0" smtClean="0">
                <a:solidFill>
                  <a:srgbClr val="002060"/>
                </a:solidFill>
                <a:latin typeface="Arial Black" pitchFamily="34" charset="0"/>
                <a:cs typeface="Monotype Koufi" pitchFamily="2" charset="-78"/>
              </a:rPr>
            </a:br>
            <a:r>
              <a:rPr lang="ar-SA" sz="1800" dirty="0" smtClean="0">
                <a:solidFill>
                  <a:srgbClr val="002060"/>
                </a:solidFill>
                <a:latin typeface="Arial Black" pitchFamily="34" charset="0"/>
                <a:cs typeface="Monotype Koufi" pitchFamily="2" charset="-78"/>
              </a:rPr>
              <a:t> </a:t>
            </a:r>
            <a:r>
              <a:rPr lang="en-US" sz="1800" i="1" dirty="0" smtClean="0">
                <a:solidFill>
                  <a:srgbClr val="002060"/>
                </a:solidFill>
                <a:cs typeface="Monotype Koufi" pitchFamily="2" charset="-78"/>
              </a:rPr>
              <a:t>the </a:t>
            </a:r>
            <a:r>
              <a:rPr lang="en-US" sz="1800" i="1" dirty="0" err="1" smtClean="0">
                <a:solidFill>
                  <a:srgbClr val="002060"/>
                </a:solidFill>
                <a:cs typeface="Monotype Koufi" pitchFamily="2" charset="-78"/>
              </a:rPr>
              <a:t>ZD</a:t>
            </a:r>
            <a:r>
              <a:rPr lang="en-US" sz="2400" i="1" dirty="0" err="1" smtClean="0">
                <a:solidFill>
                  <a:srgbClr val="002060"/>
                </a:solidFill>
                <a:latin typeface="Arial Black" pitchFamily="34" charset="0"/>
                <a:cs typeface="Monotype Koufi" pitchFamily="2" charset="-78"/>
              </a:rPr>
              <a:t>C</a:t>
            </a:r>
            <a:r>
              <a:rPr lang="en-US" sz="1800" i="1" dirty="0" err="1" smtClean="0">
                <a:solidFill>
                  <a:srgbClr val="002060"/>
                </a:solidFill>
                <a:latin typeface="Arial Black" pitchFamily="34" charset="0"/>
                <a:cs typeface="Monotype Koufi" pitchFamily="2" charset="-78"/>
              </a:rPr>
              <a:t>c</a:t>
            </a:r>
            <a:r>
              <a:rPr lang="en-US" sz="2400" i="1" dirty="0" err="1" smtClean="0">
                <a:solidFill>
                  <a:srgbClr val="002060"/>
                </a:solidFill>
                <a:latin typeface="Arial Black" pitchFamily="34" charset="0"/>
                <a:cs typeface="Monotype Koufi" pitchFamily="2" charset="-78"/>
              </a:rPr>
              <a:t>RTQHS</a:t>
            </a:r>
            <a:endParaRPr lang="en-US" sz="2400" dirty="0" smtClean="0">
              <a:solidFill>
                <a:srgbClr val="002060"/>
              </a:solidFill>
              <a:latin typeface="Arial Black" pitchFamily="34" charset="0"/>
              <a:cs typeface="Monotype Koufi" pitchFamily="2" charset="-78"/>
            </a:endParaRPr>
          </a:p>
        </p:txBody>
      </p:sp>
      <p:grpSp>
        <p:nvGrpSpPr>
          <p:cNvPr id="72707" name="Group 3"/>
          <p:cNvGrpSpPr>
            <a:grpSpLocks/>
          </p:cNvGrpSpPr>
          <p:nvPr/>
        </p:nvGrpSpPr>
        <p:grpSpPr bwMode="auto">
          <a:xfrm>
            <a:off x="1500188" y="1196975"/>
            <a:ext cx="6773862" cy="4562475"/>
            <a:chOff x="760" y="1176"/>
            <a:chExt cx="4240" cy="2784"/>
          </a:xfrm>
        </p:grpSpPr>
        <p:sp>
          <p:nvSpPr>
            <p:cNvPr id="72710" name="Oval 4"/>
            <p:cNvSpPr>
              <a:spLocks noChangeArrowheads="1"/>
            </p:cNvSpPr>
            <p:nvPr/>
          </p:nvSpPr>
          <p:spPr bwMode="auto">
            <a:xfrm>
              <a:off x="760" y="1176"/>
              <a:ext cx="4240" cy="2784"/>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ar-SA"/>
            </a:p>
          </p:txBody>
        </p:sp>
        <p:sp>
          <p:nvSpPr>
            <p:cNvPr id="72711" name="Oval 5"/>
            <p:cNvSpPr>
              <a:spLocks noChangeArrowheads="1"/>
            </p:cNvSpPr>
            <p:nvPr/>
          </p:nvSpPr>
          <p:spPr bwMode="auto">
            <a:xfrm>
              <a:off x="1796" y="1360"/>
              <a:ext cx="984" cy="448"/>
            </a:xfrm>
            <a:prstGeom prst="ellipse">
              <a:avLst/>
            </a:prstGeom>
            <a:solidFill>
              <a:schemeClr val="bg1"/>
            </a:solidFill>
            <a:ln w="25400">
              <a:solidFill>
                <a:srgbClr val="CF0E30"/>
              </a:solidFill>
              <a:round/>
              <a:headEnd/>
              <a:tailEnd/>
            </a:ln>
          </p:spPr>
          <p:txBody>
            <a:bodyPr wrap="none" anchor="ctr"/>
            <a:lstStyle/>
            <a:p>
              <a:endParaRPr lang="ar-SA"/>
            </a:p>
          </p:txBody>
        </p:sp>
        <p:sp>
          <p:nvSpPr>
            <p:cNvPr id="72712" name="Oval 6"/>
            <p:cNvSpPr>
              <a:spLocks noChangeArrowheads="1"/>
            </p:cNvSpPr>
            <p:nvPr/>
          </p:nvSpPr>
          <p:spPr bwMode="auto">
            <a:xfrm>
              <a:off x="2984" y="1360"/>
              <a:ext cx="984" cy="448"/>
            </a:xfrm>
            <a:prstGeom prst="ellipse">
              <a:avLst/>
            </a:prstGeom>
            <a:solidFill>
              <a:schemeClr val="bg1"/>
            </a:solidFill>
            <a:ln w="25400">
              <a:solidFill>
                <a:srgbClr val="005400"/>
              </a:solidFill>
              <a:round/>
              <a:headEnd/>
              <a:tailEnd/>
            </a:ln>
          </p:spPr>
          <p:txBody>
            <a:bodyPr wrap="none" anchor="ctr"/>
            <a:lstStyle/>
            <a:p>
              <a:endParaRPr lang="ar-SA"/>
            </a:p>
          </p:txBody>
        </p:sp>
        <p:sp>
          <p:nvSpPr>
            <p:cNvPr id="72713" name="Oval 7"/>
            <p:cNvSpPr>
              <a:spLocks noChangeArrowheads="1"/>
            </p:cNvSpPr>
            <p:nvPr/>
          </p:nvSpPr>
          <p:spPr bwMode="auto">
            <a:xfrm>
              <a:off x="3832" y="1944"/>
              <a:ext cx="984" cy="448"/>
            </a:xfrm>
            <a:prstGeom prst="ellipse">
              <a:avLst/>
            </a:prstGeom>
            <a:solidFill>
              <a:schemeClr val="bg1"/>
            </a:solidFill>
            <a:ln w="25400">
              <a:solidFill>
                <a:srgbClr val="00279F"/>
              </a:solidFill>
              <a:round/>
              <a:headEnd/>
              <a:tailEnd/>
            </a:ln>
          </p:spPr>
          <p:txBody>
            <a:bodyPr wrap="none" anchor="ctr"/>
            <a:lstStyle/>
            <a:p>
              <a:endParaRPr lang="ar-SA"/>
            </a:p>
          </p:txBody>
        </p:sp>
        <p:sp>
          <p:nvSpPr>
            <p:cNvPr id="72714" name="Oval 8"/>
            <p:cNvSpPr>
              <a:spLocks noChangeArrowheads="1"/>
            </p:cNvSpPr>
            <p:nvPr/>
          </p:nvSpPr>
          <p:spPr bwMode="auto">
            <a:xfrm>
              <a:off x="3832" y="2656"/>
              <a:ext cx="984" cy="448"/>
            </a:xfrm>
            <a:prstGeom prst="ellipse">
              <a:avLst/>
            </a:prstGeom>
            <a:solidFill>
              <a:schemeClr val="bg1"/>
            </a:solidFill>
            <a:ln w="25400">
              <a:solidFill>
                <a:srgbClr val="F35B1B"/>
              </a:solidFill>
              <a:round/>
              <a:headEnd/>
              <a:tailEnd/>
            </a:ln>
          </p:spPr>
          <p:txBody>
            <a:bodyPr wrap="none" anchor="ctr"/>
            <a:lstStyle/>
            <a:p>
              <a:endParaRPr lang="ar-SA"/>
            </a:p>
          </p:txBody>
        </p:sp>
        <p:sp>
          <p:nvSpPr>
            <p:cNvPr id="72715" name="Oval 9"/>
            <p:cNvSpPr>
              <a:spLocks noChangeArrowheads="1"/>
            </p:cNvSpPr>
            <p:nvPr/>
          </p:nvSpPr>
          <p:spPr bwMode="auto">
            <a:xfrm>
              <a:off x="1032" y="1944"/>
              <a:ext cx="984" cy="448"/>
            </a:xfrm>
            <a:prstGeom prst="ellipse">
              <a:avLst/>
            </a:prstGeom>
            <a:solidFill>
              <a:schemeClr val="bg1"/>
            </a:solidFill>
            <a:ln w="25400">
              <a:solidFill>
                <a:srgbClr val="51DC00"/>
              </a:solidFill>
              <a:round/>
              <a:headEnd/>
              <a:tailEnd/>
            </a:ln>
          </p:spPr>
          <p:txBody>
            <a:bodyPr wrap="none" anchor="ctr"/>
            <a:lstStyle/>
            <a:p>
              <a:endParaRPr lang="ar-SA"/>
            </a:p>
          </p:txBody>
        </p:sp>
        <p:sp>
          <p:nvSpPr>
            <p:cNvPr id="72716" name="Oval 10"/>
            <p:cNvSpPr>
              <a:spLocks noChangeArrowheads="1"/>
            </p:cNvSpPr>
            <p:nvPr/>
          </p:nvSpPr>
          <p:spPr bwMode="auto">
            <a:xfrm>
              <a:off x="1032" y="2656"/>
              <a:ext cx="984" cy="448"/>
            </a:xfrm>
            <a:prstGeom prst="ellipse">
              <a:avLst/>
            </a:prstGeom>
            <a:solidFill>
              <a:schemeClr val="bg1"/>
            </a:solidFill>
            <a:ln w="25400">
              <a:solidFill>
                <a:srgbClr val="FAFD00"/>
              </a:solidFill>
              <a:round/>
              <a:headEnd/>
              <a:tailEnd/>
            </a:ln>
          </p:spPr>
          <p:txBody>
            <a:bodyPr wrap="none" anchor="ctr"/>
            <a:lstStyle/>
            <a:p>
              <a:endParaRPr lang="ar-SA"/>
            </a:p>
          </p:txBody>
        </p:sp>
        <p:sp>
          <p:nvSpPr>
            <p:cNvPr id="72717" name="Oval 11"/>
            <p:cNvSpPr>
              <a:spLocks noChangeArrowheads="1"/>
            </p:cNvSpPr>
            <p:nvPr/>
          </p:nvSpPr>
          <p:spPr bwMode="auto">
            <a:xfrm>
              <a:off x="1796" y="3296"/>
              <a:ext cx="984" cy="448"/>
            </a:xfrm>
            <a:prstGeom prst="ellipse">
              <a:avLst/>
            </a:prstGeom>
            <a:solidFill>
              <a:schemeClr val="bg1"/>
            </a:solidFill>
            <a:ln w="25400">
              <a:solidFill>
                <a:srgbClr val="676767"/>
              </a:solidFill>
              <a:round/>
              <a:headEnd/>
              <a:tailEnd/>
            </a:ln>
          </p:spPr>
          <p:txBody>
            <a:bodyPr wrap="none" anchor="ctr"/>
            <a:lstStyle/>
            <a:p>
              <a:endParaRPr lang="ar-SA"/>
            </a:p>
          </p:txBody>
        </p:sp>
        <p:grpSp>
          <p:nvGrpSpPr>
            <p:cNvPr id="72718" name="Group 12"/>
            <p:cNvGrpSpPr>
              <a:grpSpLocks/>
            </p:cNvGrpSpPr>
            <p:nvPr/>
          </p:nvGrpSpPr>
          <p:grpSpPr bwMode="auto">
            <a:xfrm>
              <a:off x="2953" y="3304"/>
              <a:ext cx="1031" cy="448"/>
              <a:chOff x="2953" y="3304"/>
              <a:chExt cx="1031" cy="448"/>
            </a:xfrm>
          </p:grpSpPr>
          <p:sp>
            <p:nvSpPr>
              <p:cNvPr id="72728" name="Oval 13"/>
              <p:cNvSpPr>
                <a:spLocks noChangeArrowheads="1"/>
              </p:cNvSpPr>
              <p:nvPr/>
            </p:nvSpPr>
            <p:spPr bwMode="auto">
              <a:xfrm>
                <a:off x="2984" y="3304"/>
                <a:ext cx="984" cy="448"/>
              </a:xfrm>
              <a:prstGeom prst="ellipse">
                <a:avLst/>
              </a:prstGeom>
              <a:solidFill>
                <a:schemeClr val="bg1"/>
              </a:solidFill>
              <a:ln w="25400">
                <a:solidFill>
                  <a:schemeClr val="tx2"/>
                </a:solidFill>
                <a:round/>
                <a:headEnd/>
                <a:tailEnd/>
              </a:ln>
            </p:spPr>
            <p:txBody>
              <a:bodyPr wrap="none" anchor="ctr"/>
              <a:lstStyle/>
              <a:p>
                <a:endParaRPr lang="ar-SA"/>
              </a:p>
            </p:txBody>
          </p:sp>
          <p:sp>
            <p:nvSpPr>
              <p:cNvPr id="72729" name="Rectangle 14"/>
              <p:cNvSpPr>
                <a:spLocks noChangeArrowheads="1"/>
              </p:cNvSpPr>
              <p:nvPr/>
            </p:nvSpPr>
            <p:spPr bwMode="auto">
              <a:xfrm>
                <a:off x="2953" y="3408"/>
                <a:ext cx="1031" cy="31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Appropriateness </a:t>
                </a:r>
                <a:r>
                  <a:rPr lang="ar-SA" sz="1400">
                    <a:solidFill>
                      <a:srgbClr val="FFFF00"/>
                    </a:solidFill>
                    <a:latin typeface="Times New Roman" pitchFamily="18" charset="0"/>
                    <a:cs typeface="Times New Roman" pitchFamily="18" charset="0"/>
                  </a:rPr>
                  <a:t>الملاءة</a:t>
                </a:r>
                <a:r>
                  <a:rPr lang="ar-SA" sz="1400">
                    <a:solidFill>
                      <a:srgbClr val="FFFF00"/>
                    </a:solidFill>
                    <a:latin typeface="Switzerland"/>
                  </a:rPr>
                  <a:t> </a:t>
                </a:r>
                <a:endParaRPr lang="en-US" sz="1400">
                  <a:solidFill>
                    <a:srgbClr val="FFFF00"/>
                  </a:solidFill>
                  <a:latin typeface="Switzerland"/>
                </a:endParaRPr>
              </a:p>
            </p:txBody>
          </p:sp>
        </p:grpSp>
        <p:sp>
          <p:nvSpPr>
            <p:cNvPr id="72719" name="Rectangle 15"/>
            <p:cNvSpPr>
              <a:spLocks noChangeArrowheads="1"/>
            </p:cNvSpPr>
            <p:nvPr/>
          </p:nvSpPr>
          <p:spPr bwMode="auto">
            <a:xfrm>
              <a:off x="3849" y="2788"/>
              <a:ext cx="958" cy="31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Effectiveness </a:t>
              </a:r>
              <a:r>
                <a:rPr lang="ar-SA" sz="1400">
                  <a:solidFill>
                    <a:srgbClr val="FFFF00"/>
                  </a:solidFill>
                  <a:latin typeface="Switzerland"/>
                </a:rPr>
                <a:t>الفاعلية</a:t>
              </a:r>
              <a:endParaRPr lang="en-US" sz="1400">
                <a:solidFill>
                  <a:srgbClr val="FFFF00"/>
                </a:solidFill>
                <a:latin typeface="Switzerland"/>
              </a:endParaRPr>
            </a:p>
          </p:txBody>
        </p:sp>
        <p:sp>
          <p:nvSpPr>
            <p:cNvPr id="72720" name="Rectangle 16"/>
            <p:cNvSpPr>
              <a:spLocks noChangeArrowheads="1"/>
            </p:cNvSpPr>
            <p:nvPr/>
          </p:nvSpPr>
          <p:spPr bwMode="auto">
            <a:xfrm>
              <a:off x="3841" y="2084"/>
              <a:ext cx="958" cy="18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Acceptability</a:t>
              </a:r>
              <a:r>
                <a:rPr lang="ar-SA" sz="1400">
                  <a:solidFill>
                    <a:srgbClr val="FFFF00"/>
                  </a:solidFill>
                  <a:latin typeface="Times New Roman" pitchFamily="18" charset="0"/>
                  <a:cs typeface="Times New Roman" pitchFamily="18" charset="0"/>
                </a:rPr>
                <a:t>التقبل</a:t>
              </a:r>
              <a:r>
                <a:rPr lang="ar-SA" sz="1400">
                  <a:solidFill>
                    <a:srgbClr val="FFFF00"/>
                  </a:solidFill>
                  <a:latin typeface="Switzerland"/>
                </a:rPr>
                <a:t> </a:t>
              </a:r>
              <a:endParaRPr lang="en-US" sz="1400">
                <a:solidFill>
                  <a:srgbClr val="FFFF00"/>
                </a:solidFill>
                <a:latin typeface="Switzerland"/>
              </a:endParaRPr>
            </a:p>
          </p:txBody>
        </p:sp>
        <p:sp>
          <p:nvSpPr>
            <p:cNvPr id="72721" name="Rectangle 17"/>
            <p:cNvSpPr>
              <a:spLocks noChangeArrowheads="1"/>
            </p:cNvSpPr>
            <p:nvPr/>
          </p:nvSpPr>
          <p:spPr bwMode="auto">
            <a:xfrm>
              <a:off x="3009" y="1500"/>
              <a:ext cx="958" cy="313"/>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Competence </a:t>
              </a:r>
              <a:r>
                <a:rPr lang="ar-SA" sz="1400">
                  <a:solidFill>
                    <a:srgbClr val="FFFF00"/>
                  </a:solidFill>
                  <a:latin typeface="Times New Roman" pitchFamily="18" charset="0"/>
                  <a:cs typeface="Times New Roman" pitchFamily="18" charset="0"/>
                </a:rPr>
                <a:t>كفاءة / منافسة</a:t>
              </a:r>
              <a:endParaRPr lang="en-US" sz="1400">
                <a:solidFill>
                  <a:srgbClr val="FFFF00"/>
                </a:solidFill>
                <a:latin typeface="Times New Roman" pitchFamily="18" charset="0"/>
                <a:cs typeface="Times New Roman" pitchFamily="18" charset="0"/>
              </a:endParaRPr>
            </a:p>
          </p:txBody>
        </p:sp>
        <p:sp>
          <p:nvSpPr>
            <p:cNvPr id="72722" name="Rectangle 18"/>
            <p:cNvSpPr>
              <a:spLocks noChangeArrowheads="1"/>
            </p:cNvSpPr>
            <p:nvPr/>
          </p:nvSpPr>
          <p:spPr bwMode="auto">
            <a:xfrm>
              <a:off x="1817" y="1492"/>
              <a:ext cx="958" cy="18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Safety</a:t>
              </a:r>
              <a:r>
                <a:rPr lang="ar-SA" sz="1400">
                  <a:solidFill>
                    <a:srgbClr val="FFFF00"/>
                  </a:solidFill>
                  <a:latin typeface="Switzerland"/>
                </a:rPr>
                <a:t>السلامة </a:t>
              </a:r>
              <a:endParaRPr lang="en-US" sz="1400">
                <a:solidFill>
                  <a:srgbClr val="FFFF00"/>
                </a:solidFill>
                <a:latin typeface="Switzerland"/>
              </a:endParaRPr>
            </a:p>
          </p:txBody>
        </p:sp>
        <p:sp>
          <p:nvSpPr>
            <p:cNvPr id="72723" name="Rectangle 19"/>
            <p:cNvSpPr>
              <a:spLocks noChangeArrowheads="1"/>
            </p:cNvSpPr>
            <p:nvPr/>
          </p:nvSpPr>
          <p:spPr bwMode="auto">
            <a:xfrm>
              <a:off x="1057" y="2084"/>
              <a:ext cx="958" cy="31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Continuity </a:t>
              </a:r>
              <a:r>
                <a:rPr lang="ar-SA" sz="1400">
                  <a:solidFill>
                    <a:srgbClr val="FFFF00"/>
                  </a:solidFill>
                  <a:latin typeface="Times New Roman" pitchFamily="18" charset="0"/>
                  <a:cs typeface="Times New Roman" pitchFamily="18" charset="0"/>
                </a:rPr>
                <a:t>الاستمرارية</a:t>
              </a:r>
              <a:endParaRPr lang="en-US" sz="1400">
                <a:solidFill>
                  <a:srgbClr val="FFFF00"/>
                </a:solidFill>
                <a:latin typeface="Times New Roman" pitchFamily="18" charset="0"/>
                <a:cs typeface="Times New Roman" pitchFamily="18" charset="0"/>
              </a:endParaRPr>
            </a:p>
          </p:txBody>
        </p:sp>
        <p:sp>
          <p:nvSpPr>
            <p:cNvPr id="72724" name="Rectangle 20"/>
            <p:cNvSpPr>
              <a:spLocks noChangeArrowheads="1"/>
            </p:cNvSpPr>
            <p:nvPr/>
          </p:nvSpPr>
          <p:spPr bwMode="auto">
            <a:xfrm>
              <a:off x="1049" y="2788"/>
              <a:ext cx="958" cy="31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Accessibility </a:t>
              </a:r>
              <a:r>
                <a:rPr lang="ar-SA" sz="1400">
                  <a:solidFill>
                    <a:srgbClr val="FFFF00"/>
                  </a:solidFill>
                  <a:latin typeface="Switzerland"/>
                </a:rPr>
                <a:t> سهولة ويسر</a:t>
              </a:r>
              <a:endParaRPr lang="en-US" sz="1400">
                <a:solidFill>
                  <a:srgbClr val="FFFF00"/>
                </a:solidFill>
                <a:latin typeface="Switzerland"/>
              </a:endParaRPr>
            </a:p>
          </p:txBody>
        </p:sp>
        <p:sp>
          <p:nvSpPr>
            <p:cNvPr id="72725" name="Rectangle 21"/>
            <p:cNvSpPr>
              <a:spLocks noChangeArrowheads="1"/>
            </p:cNvSpPr>
            <p:nvPr/>
          </p:nvSpPr>
          <p:spPr bwMode="auto">
            <a:xfrm>
              <a:off x="1801" y="3436"/>
              <a:ext cx="958" cy="184"/>
            </a:xfrm>
            <a:prstGeom prst="rect">
              <a:avLst/>
            </a:prstGeom>
            <a:noFill/>
            <a:ln w="12700">
              <a:noFill/>
              <a:miter lim="800000"/>
              <a:headEnd/>
              <a:tailEnd/>
            </a:ln>
          </p:spPr>
          <p:txBody>
            <a:bodyPr lIns="90488" tIns="44450" rIns="90488" bIns="44450">
              <a:spAutoFit/>
            </a:bodyPr>
            <a:lstStyle/>
            <a:p>
              <a:pPr algn="ctr" rtl="0">
                <a:spcBef>
                  <a:spcPct val="50000"/>
                </a:spcBef>
              </a:pPr>
              <a:r>
                <a:rPr lang="en-US" sz="1400">
                  <a:solidFill>
                    <a:srgbClr val="FFFF00"/>
                  </a:solidFill>
                  <a:latin typeface="Times New Roman" pitchFamily="18" charset="0"/>
                  <a:cs typeface="Times New Roman" pitchFamily="18" charset="0"/>
                </a:rPr>
                <a:t>Efficiency </a:t>
              </a:r>
              <a:r>
                <a:rPr lang="ar-SA" sz="1400">
                  <a:solidFill>
                    <a:srgbClr val="FFFF00"/>
                  </a:solidFill>
                  <a:latin typeface="Times New Roman" pitchFamily="18" charset="0"/>
                  <a:cs typeface="Times New Roman" pitchFamily="18" charset="0"/>
                </a:rPr>
                <a:t> الكفاية</a:t>
              </a:r>
              <a:endParaRPr lang="en-US" sz="1400">
                <a:solidFill>
                  <a:srgbClr val="FFFF00"/>
                </a:solidFill>
                <a:latin typeface="Times New Roman" pitchFamily="18" charset="0"/>
                <a:cs typeface="Times New Roman" pitchFamily="18" charset="0"/>
              </a:endParaRPr>
            </a:p>
          </p:txBody>
        </p:sp>
        <p:sp>
          <p:nvSpPr>
            <p:cNvPr id="72726" name="Oval 22"/>
            <p:cNvSpPr>
              <a:spLocks noChangeArrowheads="1"/>
            </p:cNvSpPr>
            <p:nvPr/>
          </p:nvSpPr>
          <p:spPr bwMode="auto">
            <a:xfrm>
              <a:off x="2234" y="2168"/>
              <a:ext cx="1292" cy="808"/>
            </a:xfrm>
            <a:prstGeom prst="ellipse">
              <a:avLst/>
            </a:prstGeom>
            <a:solidFill>
              <a:schemeClr val="bg1"/>
            </a:solidFill>
            <a:ln w="25400">
              <a:solidFill>
                <a:srgbClr val="00279F"/>
              </a:solidFill>
              <a:round/>
              <a:headEnd/>
              <a:tailEnd/>
            </a:ln>
          </p:spPr>
          <p:txBody>
            <a:bodyPr wrap="none" anchor="ctr"/>
            <a:lstStyle/>
            <a:p>
              <a:endParaRPr lang="ar-SA"/>
            </a:p>
          </p:txBody>
        </p:sp>
        <p:sp>
          <p:nvSpPr>
            <p:cNvPr id="72727" name="Rectangle 23"/>
            <p:cNvSpPr>
              <a:spLocks noChangeArrowheads="1"/>
            </p:cNvSpPr>
            <p:nvPr/>
          </p:nvSpPr>
          <p:spPr bwMode="auto">
            <a:xfrm>
              <a:off x="2361" y="2286"/>
              <a:ext cx="1086" cy="656"/>
            </a:xfrm>
            <a:prstGeom prst="rect">
              <a:avLst/>
            </a:prstGeom>
            <a:noFill/>
            <a:ln w="12700">
              <a:noFill/>
              <a:miter lim="800000"/>
              <a:headEnd/>
              <a:tailEnd/>
            </a:ln>
          </p:spPr>
          <p:txBody>
            <a:bodyPr lIns="90488" tIns="44450" rIns="90488" bIns="44450">
              <a:spAutoFit/>
            </a:bodyPr>
            <a:lstStyle/>
            <a:p>
              <a:pPr algn="ctr" rtl="0"/>
              <a:r>
                <a:rPr lang="en-US" sz="1600">
                  <a:solidFill>
                    <a:srgbClr val="FFFF00"/>
                  </a:solidFill>
                  <a:latin typeface="Times New Roman" pitchFamily="18" charset="0"/>
                  <a:cs typeface="Times New Roman" pitchFamily="18" charset="0"/>
                </a:rPr>
                <a:t>Rad Patient/</a:t>
              </a:r>
            </a:p>
            <a:p>
              <a:pPr algn="ctr" rtl="0"/>
              <a:r>
                <a:rPr lang="en-US" sz="1600">
                  <a:solidFill>
                    <a:srgbClr val="FFFF00"/>
                  </a:solidFill>
                  <a:latin typeface="Times New Roman" pitchFamily="18" charset="0"/>
                  <a:cs typeface="Times New Roman" pitchFamily="18" charset="0"/>
                </a:rPr>
                <a:t>Client</a:t>
              </a:r>
              <a:r>
                <a:rPr lang="en-US" sz="1600">
                  <a:solidFill>
                    <a:srgbClr val="FFFF00"/>
                  </a:solidFill>
                  <a:latin typeface="Switzerland"/>
                </a:rPr>
                <a:t> \ HRs</a:t>
              </a:r>
              <a:endParaRPr lang="ar-SA" sz="1600">
                <a:solidFill>
                  <a:srgbClr val="FFFF00"/>
                </a:solidFill>
                <a:latin typeface="Switzerland"/>
              </a:endParaRPr>
            </a:p>
            <a:p>
              <a:pPr algn="ctr" rtl="0"/>
              <a:r>
                <a:rPr lang="ar-SA" sz="1600">
                  <a:solidFill>
                    <a:srgbClr val="FFFF00"/>
                  </a:solidFill>
                  <a:latin typeface="Monotype Koufi" pitchFamily="2" charset="-78"/>
                  <a:cs typeface="Monotype Koufi" pitchFamily="2" charset="-78"/>
                </a:rPr>
                <a:t>رضا المريض والمراجع / والموظفين</a:t>
              </a:r>
              <a:endParaRPr lang="en-US" sz="1600">
                <a:solidFill>
                  <a:srgbClr val="FFFF00"/>
                </a:solidFill>
                <a:latin typeface="Switzerland"/>
                <a:cs typeface="Monotype Koufi" pitchFamily="2" charset="-78"/>
              </a:endParaRPr>
            </a:p>
          </p:txBody>
        </p:sp>
      </p:grpSp>
      <p:pic>
        <p:nvPicPr>
          <p:cNvPr id="72708" name="Picture 24" descr="qm005"/>
          <p:cNvPicPr>
            <a:picLocks noChangeAspect="1" noChangeArrowheads="1"/>
          </p:cNvPicPr>
          <p:nvPr/>
        </p:nvPicPr>
        <p:blipFill>
          <a:blip r:embed="rId3"/>
          <a:srcRect/>
          <a:stretch>
            <a:fillRect/>
          </a:stretch>
        </p:blipFill>
        <p:spPr bwMode="auto">
          <a:xfrm>
            <a:off x="8716963" y="6381750"/>
            <a:ext cx="463550" cy="431800"/>
          </a:xfrm>
          <a:prstGeom prst="rect">
            <a:avLst/>
          </a:prstGeom>
          <a:noFill/>
          <a:ln w="9525">
            <a:pattFill prst="plaid">
              <a:fgClr>
                <a:schemeClr val="folHlink"/>
              </a:fgClr>
              <a:bgClr>
                <a:srgbClr val="FFFFFF"/>
              </a:bgClr>
            </a:pattFill>
            <a:miter lim="800000"/>
            <a:headEnd/>
            <a:tailEnd/>
          </a:ln>
        </p:spPr>
      </p:pic>
      <p:sp>
        <p:nvSpPr>
          <p:cNvPr id="26" name="عنصر نائب للتاريخ 25"/>
          <p:cNvSpPr>
            <a:spLocks noGrp="1"/>
          </p:cNvSpPr>
          <p:nvPr>
            <p:ph type="dt" sz="half" idx="10"/>
          </p:nvPr>
        </p:nvSpPr>
        <p:spPr/>
        <p:txBody>
          <a:bodyPr/>
          <a:lstStyle/>
          <a:p>
            <a:pPr>
              <a:defRPr/>
            </a:pPr>
            <a:r>
              <a:rPr lang="ar-SA" smtClean="0"/>
              <a:t>E Johali</a:t>
            </a:r>
            <a:endParaRPr lang="en-US"/>
          </a:p>
        </p:txBody>
      </p:sp>
      <p:sp>
        <p:nvSpPr>
          <p:cNvPr id="27" name="عنصر نائب لرقم الشريحة 26"/>
          <p:cNvSpPr>
            <a:spLocks noGrp="1"/>
          </p:cNvSpPr>
          <p:nvPr>
            <p:ph type="sldNum" sz="quarter" idx="12"/>
          </p:nvPr>
        </p:nvSpPr>
        <p:spPr/>
        <p:txBody>
          <a:bodyPr/>
          <a:lstStyle/>
          <a:p>
            <a:pPr>
              <a:defRPr/>
            </a:pPr>
            <a:fld id="{64C2C4FE-D900-4714-9A33-3F67AA6E8842}" type="slidenum">
              <a:rPr lang="ar-SA" smtClean="0"/>
              <a:pPr>
                <a:defRPr/>
              </a:pPr>
              <a:t>63</a:t>
            </a:fld>
            <a:endParaRPr lang="en-US"/>
          </a:p>
        </p:txBody>
      </p:sp>
      <p:sp>
        <p:nvSpPr>
          <p:cNvPr id="28" name="عنصر نائب للتذييل 27"/>
          <p:cNvSpPr>
            <a:spLocks noGrp="1"/>
          </p:cNvSpPr>
          <p:nvPr>
            <p:ph type="ftr" sz="quarter" idx="11"/>
          </p:nvPr>
        </p:nvSpPr>
        <p:spPr/>
        <p:txBody>
          <a:bodyPr/>
          <a:lstStyle/>
          <a:p>
            <a:pPr>
              <a:defRPr/>
            </a:pPr>
            <a:r>
              <a:rPr lang="en-US" smtClean="0"/>
              <a:t>RADHSSO 2014</a:t>
            </a:r>
            <a:endParaRPr lang="en-US"/>
          </a:p>
        </p:txBody>
      </p:sp>
      <p:sp>
        <p:nvSpPr>
          <p:cNvPr id="29" name="Rectangle 2"/>
          <p:cNvSpPr txBox="1">
            <a:spLocks noChangeArrowheads="1"/>
          </p:cNvSpPr>
          <p:nvPr/>
        </p:nvSpPr>
        <p:spPr bwMode="auto">
          <a:xfrm>
            <a:off x="611187" y="6000771"/>
            <a:ext cx="8175655" cy="42862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lIns="90488" tIns="44450" rIns="90488" bIns="44450" anchor="ctr"/>
          <a:lstStyle/>
          <a:p>
            <a:pPr algn="ctr" eaLnBrk="0" hangingPunct="0"/>
            <a:r>
              <a:rPr lang="ar-SA" sz="2400" i="1" dirty="0" smtClean="0">
                <a:solidFill>
                  <a:srgbClr val="FFFF00"/>
                </a:solidFill>
                <a:latin typeface="Arial Black" pitchFamily="34" charset="0"/>
                <a:cs typeface="Times New Roman" pitchFamily="18" charset="0"/>
              </a:rPr>
              <a:t> </a:t>
            </a:r>
            <a:r>
              <a:rPr lang="en-US" sz="1600" i="1" dirty="0" smtClean="0">
                <a:solidFill>
                  <a:srgbClr val="FFFF00"/>
                </a:solidFill>
                <a:latin typeface="Arial Black" pitchFamily="34" charset="0"/>
              </a:rPr>
              <a:t>center…plus </a:t>
            </a:r>
            <a:r>
              <a:rPr lang="en-US" sz="2400" i="1" dirty="0" smtClean="0">
                <a:solidFill>
                  <a:srgbClr val="FFFF00"/>
                </a:solidFill>
                <a:latin typeface="Arial Black" pitchFamily="34" charset="0"/>
              </a:rPr>
              <a:t>QI </a:t>
            </a:r>
            <a:r>
              <a:rPr lang="en-US" sz="1600" i="1" dirty="0" smtClean="0">
                <a:solidFill>
                  <a:srgbClr val="FFFF00"/>
                </a:solidFill>
                <a:latin typeface="Arial Black" pitchFamily="34" charset="0"/>
              </a:rPr>
              <a:t>outside cycle </a:t>
            </a:r>
            <a:r>
              <a:rPr lang="en-US" sz="2400" i="1" dirty="0" smtClean="0">
                <a:solidFill>
                  <a:srgbClr val="FFFF00"/>
                </a:solidFill>
                <a:latin typeface="Arial Black" pitchFamily="34" charset="0"/>
                <a:cs typeface="Times New Roman" pitchFamily="18" charset="0"/>
              </a:rPr>
              <a:t> </a:t>
            </a:r>
            <a:r>
              <a:rPr lang="ar-SA" sz="2400" i="1" dirty="0" smtClean="0">
                <a:solidFill>
                  <a:srgbClr val="FFFF00"/>
                </a:solidFill>
                <a:latin typeface="Arial Black" pitchFamily="34" charset="0"/>
                <a:cs typeface="Times New Roman" pitchFamily="18" charset="0"/>
              </a:rPr>
              <a:t> </a:t>
            </a:r>
            <a:r>
              <a:rPr lang="en-US" sz="2400" i="1" dirty="0" smtClean="0">
                <a:solidFill>
                  <a:srgbClr val="FFFF00"/>
                </a:solidFill>
                <a:latin typeface="Arial Black" pitchFamily="34" charset="0"/>
                <a:cs typeface="Times New Roman" pitchFamily="18" charset="0"/>
              </a:rPr>
              <a:t>The  ZDC</a:t>
            </a:r>
            <a:r>
              <a:rPr lang="en-US" sz="1600" i="1" dirty="0" smtClean="0">
                <a:solidFill>
                  <a:srgbClr val="FFFF00"/>
                </a:solidFill>
                <a:latin typeface="Arial Black" pitchFamily="34" charset="0"/>
              </a:rPr>
              <a:t>C</a:t>
            </a:r>
            <a:r>
              <a:rPr lang="en-US" sz="2400" i="1" dirty="0" smtClean="0">
                <a:solidFill>
                  <a:srgbClr val="FFFF00"/>
                </a:solidFill>
                <a:latin typeface="Arial Black" pitchFamily="34" charset="0"/>
                <a:cs typeface="Times New Roman" pitchFamily="18" charset="0"/>
              </a:rPr>
              <a:t>RTQM </a:t>
            </a:r>
            <a:r>
              <a:rPr lang="en-US" sz="1600" i="1" dirty="0" smtClean="0">
                <a:solidFill>
                  <a:srgbClr val="FFFF00"/>
                </a:solidFill>
                <a:latin typeface="Arial Black" pitchFamily="34" charset="0"/>
                <a:cs typeface="Times New Roman" pitchFamily="18" charset="0"/>
              </a:rPr>
              <a:t>With  </a:t>
            </a:r>
            <a:r>
              <a:rPr lang="en-US" b="1" i="1" dirty="0" smtClean="0">
                <a:solidFill>
                  <a:srgbClr val="FFFF00"/>
                </a:solidFill>
                <a:latin typeface="Arial Black" pitchFamily="34" charset="0"/>
                <a:cs typeface="Times New Roman" pitchFamily="18" charset="0"/>
              </a:rPr>
              <a:t>HR</a:t>
            </a:r>
            <a:endParaRPr lang="en-US" b="1" i="1" dirty="0">
              <a:solidFill>
                <a:srgbClr val="FFFF00"/>
              </a:solidFill>
              <a:latin typeface="Arial Black" pitchFamily="34"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1331913" y="476250"/>
            <a:ext cx="6524625" cy="571500"/>
          </a:xfrm>
        </p:spPr>
        <p:txBody>
          <a:bodyPr lIns="90488" tIns="44450" rIns="90488" bIns="44450"/>
          <a:lstStyle/>
          <a:p>
            <a:pPr eaLnBrk="1" hangingPunct="1">
              <a:defRPr/>
            </a:pPr>
            <a:r>
              <a:rPr lang="ar-SA" sz="2000" dirty="0" smtClean="0">
                <a:solidFill>
                  <a:srgbClr val="FFFF00"/>
                </a:solidFill>
                <a:latin typeface="Monotype Koufi" pitchFamily="2" charset="-78"/>
                <a:cs typeface="Monotype Koufi" pitchFamily="2" charset="-78"/>
              </a:rPr>
              <a:t>خصائص ومواصفات إدارة الجودة الشاملة الصحية</a:t>
            </a:r>
            <a:r>
              <a:rPr lang="ar-SA" sz="2400" dirty="0" smtClean="0">
                <a:solidFill>
                  <a:srgbClr val="FFFF00"/>
                </a:solidFill>
                <a:latin typeface="Monotype Koufi" pitchFamily="2" charset="-78"/>
                <a:cs typeface="Monotype Koufi" pitchFamily="2" charset="-78"/>
              </a:rPr>
              <a:t> </a:t>
            </a:r>
            <a:r>
              <a:rPr lang="en-US" sz="1800" dirty="0" smtClean="0">
                <a:solidFill>
                  <a:srgbClr val="FFFF00"/>
                </a:solidFill>
              </a:rPr>
              <a:t>The C</a:t>
            </a:r>
            <a:r>
              <a:rPr lang="en-US" sz="1400" dirty="0" smtClean="0">
                <a:solidFill>
                  <a:srgbClr val="FFFF00"/>
                </a:solidFill>
              </a:rPr>
              <a:t>C</a:t>
            </a:r>
            <a:r>
              <a:rPr lang="en-US" sz="1800" dirty="0" smtClean="0">
                <a:solidFill>
                  <a:srgbClr val="FFFF00"/>
                </a:solidFill>
              </a:rPr>
              <a:t>HCTQM</a:t>
            </a:r>
          </a:p>
        </p:txBody>
      </p:sp>
      <p:grpSp>
        <p:nvGrpSpPr>
          <p:cNvPr id="4100" name="Group 3"/>
          <p:cNvGrpSpPr>
            <a:grpSpLocks/>
          </p:cNvGrpSpPr>
          <p:nvPr/>
        </p:nvGrpSpPr>
        <p:grpSpPr bwMode="auto">
          <a:xfrm>
            <a:off x="1042989" y="1914528"/>
            <a:ext cx="7458102" cy="2728918"/>
            <a:chOff x="474" y="1449"/>
            <a:chExt cx="4869" cy="1971"/>
          </a:xfrm>
        </p:grpSpPr>
        <p:graphicFrame>
          <p:nvGraphicFramePr>
            <p:cNvPr id="4098" name="Object 2">
              <a:hlinkClick r:id="" action="ppaction://ole?verb=0"/>
            </p:cNvPr>
            <p:cNvGraphicFramePr>
              <a:graphicFrameLocks/>
            </p:cNvGraphicFramePr>
            <p:nvPr/>
          </p:nvGraphicFramePr>
          <p:xfrm>
            <a:off x="476" y="1449"/>
            <a:ext cx="4867" cy="1971"/>
          </p:xfrm>
          <a:graphic>
            <a:graphicData uri="http://schemas.openxmlformats.org/presentationml/2006/ole">
              <p:oleObj spid="_x0000_s4098" name="Drawing" r:id="rId4" imgW="8132760" imgH="3466800" progId="">
                <p:embed/>
              </p:oleObj>
            </a:graphicData>
          </a:graphic>
        </p:graphicFrame>
        <p:sp>
          <p:nvSpPr>
            <p:cNvPr id="4103" name="Line 5"/>
            <p:cNvSpPr>
              <a:spLocks noChangeShapeType="1"/>
            </p:cNvSpPr>
            <p:nvPr/>
          </p:nvSpPr>
          <p:spPr bwMode="auto">
            <a:xfrm>
              <a:off x="474" y="2132"/>
              <a:ext cx="0" cy="195"/>
            </a:xfrm>
            <a:prstGeom prst="line">
              <a:avLst/>
            </a:prstGeom>
            <a:noFill/>
            <a:ln w="12700">
              <a:solidFill>
                <a:srgbClr val="00279F"/>
              </a:solidFill>
              <a:round/>
              <a:headEnd/>
              <a:tailEnd/>
            </a:ln>
          </p:spPr>
          <p:txBody>
            <a:bodyPr wrap="none" anchor="ctr"/>
            <a:lstStyle/>
            <a:p>
              <a:endParaRPr lang="ar-SA" sz="1600"/>
            </a:p>
          </p:txBody>
        </p:sp>
      </p:grpSp>
      <p:sp>
        <p:nvSpPr>
          <p:cNvPr id="4101" name="Rectangle 2"/>
          <p:cNvSpPr txBox="1">
            <a:spLocks noChangeArrowheads="1"/>
          </p:cNvSpPr>
          <p:nvPr/>
        </p:nvSpPr>
        <p:spPr bwMode="auto">
          <a:xfrm>
            <a:off x="357158" y="5013325"/>
            <a:ext cx="8175655" cy="42862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lIns="90488" tIns="44450" rIns="90488" bIns="44450" anchor="ctr"/>
          <a:lstStyle/>
          <a:p>
            <a:pPr algn="ctr" eaLnBrk="0" hangingPunct="0"/>
            <a:r>
              <a:rPr lang="ar-SA" sz="1600" dirty="0">
                <a:solidFill>
                  <a:srgbClr val="FFFF00"/>
                </a:solidFill>
                <a:latin typeface="Monotype Koufi" pitchFamily="2" charset="-78"/>
                <a:cs typeface="Monotype Koufi" pitchFamily="2" charset="-78"/>
              </a:rPr>
              <a:t>وهذا المفهوم  هو غايتنا لجودة رعاية </a:t>
            </a:r>
            <a:r>
              <a:rPr lang="ar-SA" sz="1600" dirty="0" smtClean="0">
                <a:solidFill>
                  <a:srgbClr val="FFFF00"/>
                </a:solidFill>
                <a:latin typeface="Monotype Koufi" pitchFamily="2" charset="-78"/>
                <a:cs typeface="Monotype Koufi" pitchFamily="2" charset="-78"/>
              </a:rPr>
              <a:t>أشعة بلا عيب </a:t>
            </a:r>
            <a:r>
              <a:rPr lang="ar-SA" sz="1600" dirty="0">
                <a:solidFill>
                  <a:srgbClr val="FFFF00"/>
                </a:solidFill>
                <a:latin typeface="Monotype Koufi" pitchFamily="2" charset="-78"/>
                <a:cs typeface="Monotype Koufi" pitchFamily="2" charset="-78"/>
              </a:rPr>
              <a:t>معتمدة على المريض/المراجع </a:t>
            </a:r>
            <a:r>
              <a:rPr lang="en-US" sz="1600" i="1" dirty="0">
                <a:solidFill>
                  <a:srgbClr val="FFFF00"/>
                </a:solidFill>
                <a:latin typeface="Arial Black" pitchFamily="34" charset="0"/>
                <a:cs typeface="Times New Roman" pitchFamily="18" charset="0"/>
              </a:rPr>
              <a:t>The  </a:t>
            </a:r>
            <a:r>
              <a:rPr lang="en-US" sz="1600" i="1" dirty="0" smtClean="0">
                <a:solidFill>
                  <a:srgbClr val="FFFF00"/>
                </a:solidFill>
                <a:latin typeface="Arial Black" pitchFamily="34" charset="0"/>
                <a:cs typeface="Times New Roman" pitchFamily="18" charset="0"/>
              </a:rPr>
              <a:t>ZDC</a:t>
            </a:r>
            <a:r>
              <a:rPr lang="en-US" sz="1200" i="1" dirty="0" smtClean="0">
                <a:solidFill>
                  <a:srgbClr val="FFFF00"/>
                </a:solidFill>
                <a:latin typeface="Arial Black" pitchFamily="34" charset="0"/>
                <a:cs typeface="Times New Roman" pitchFamily="18" charset="0"/>
              </a:rPr>
              <a:t>C</a:t>
            </a:r>
            <a:r>
              <a:rPr lang="en-US" sz="1600" i="1" dirty="0" smtClean="0">
                <a:solidFill>
                  <a:srgbClr val="FFFF00"/>
                </a:solidFill>
                <a:latin typeface="Arial Black" pitchFamily="34" charset="0"/>
                <a:cs typeface="Times New Roman" pitchFamily="18" charset="0"/>
              </a:rPr>
              <a:t>RQM</a:t>
            </a:r>
            <a:endParaRPr lang="en-US" sz="1600" i="1" dirty="0">
              <a:solidFill>
                <a:srgbClr val="FFFF00"/>
              </a:solidFill>
              <a:latin typeface="Arial Black" pitchFamily="34" charset="0"/>
              <a:cs typeface="Times New Roman" pitchFamily="18" charset="0"/>
            </a:endParaRPr>
          </a:p>
        </p:txBody>
      </p:sp>
      <p:sp>
        <p:nvSpPr>
          <p:cNvPr id="4102" name="Rectangle 2"/>
          <p:cNvSpPr txBox="1">
            <a:spLocks noChangeArrowheads="1"/>
          </p:cNvSpPr>
          <p:nvPr/>
        </p:nvSpPr>
        <p:spPr bwMode="auto">
          <a:xfrm>
            <a:off x="0" y="5640406"/>
            <a:ext cx="9001157" cy="860428"/>
          </a:xfrm>
          <a:prstGeom prst="rect">
            <a:avLst/>
          </a:prstGeom>
          <a:ln>
            <a:headEnd/>
            <a:tailEnd/>
          </a:ln>
        </p:spPr>
        <p:style>
          <a:lnRef idx="2">
            <a:schemeClr val="dk1"/>
          </a:lnRef>
          <a:fillRef idx="1">
            <a:schemeClr val="lt1"/>
          </a:fillRef>
          <a:effectRef idx="0">
            <a:schemeClr val="dk1"/>
          </a:effectRef>
          <a:fontRef idx="minor">
            <a:schemeClr val="dk1"/>
          </a:fontRef>
        </p:style>
        <p:txBody>
          <a:bodyPr lIns="90488" tIns="44450" rIns="90488" bIns="44450" anchor="ctr"/>
          <a:lstStyle/>
          <a:p>
            <a:pPr algn="ctr" eaLnBrk="0" hangingPunct="0"/>
            <a:r>
              <a:rPr lang="ar-SA" sz="1400" i="1" dirty="0">
                <a:solidFill>
                  <a:schemeClr val="bg2"/>
                </a:solidFill>
                <a:latin typeface="Arial Black" pitchFamily="34" charset="0"/>
                <a:cs typeface="Monotype Koufi" pitchFamily="2" charset="-78"/>
              </a:rPr>
              <a:t>خصائص ومواصفات: المريض؟، عملية </a:t>
            </a:r>
            <a:r>
              <a:rPr lang="ar-SA" sz="1400" i="1" dirty="0" smtClean="0">
                <a:solidFill>
                  <a:schemeClr val="bg2"/>
                </a:solidFill>
                <a:latin typeface="Arial Black" pitchFamily="34" charset="0"/>
                <a:cs typeface="Monotype Koufi" pitchFamily="2" charset="-78"/>
              </a:rPr>
              <a:t> العناية التشخيصية  الإشعاعية ، فريق الأشعة ، </a:t>
            </a:r>
            <a:r>
              <a:rPr lang="ar-SA" sz="1400" i="1" dirty="0">
                <a:solidFill>
                  <a:schemeClr val="bg2"/>
                </a:solidFill>
                <a:latin typeface="Arial Black" pitchFamily="34" charset="0"/>
                <a:cs typeface="Monotype Koufi" pitchFamily="2" charset="-78"/>
              </a:rPr>
              <a:t>نمط </a:t>
            </a:r>
            <a:r>
              <a:rPr lang="ar-SA" sz="1400" i="1" dirty="0" smtClean="0">
                <a:solidFill>
                  <a:schemeClr val="bg2"/>
                </a:solidFill>
                <a:latin typeface="Arial Black" pitchFamily="34" charset="0"/>
                <a:cs typeface="Monotype Koufi" pitchFamily="2" charset="-78"/>
              </a:rPr>
              <a:t>قيادة  </a:t>
            </a:r>
            <a:r>
              <a:rPr lang="ar-SA" sz="1400" i="1" dirty="0">
                <a:solidFill>
                  <a:schemeClr val="bg2"/>
                </a:solidFill>
                <a:latin typeface="Arial Black" pitchFamily="34" charset="0"/>
                <a:cs typeface="Monotype Koufi" pitchFamily="2" charset="-78"/>
              </a:rPr>
              <a:t>تحسين جودة مستمر لعملك ضمن فريق </a:t>
            </a:r>
            <a:r>
              <a:rPr lang="ar-SA" sz="1400" i="1" dirty="0" smtClean="0">
                <a:solidFill>
                  <a:schemeClr val="bg2"/>
                </a:solidFill>
                <a:latin typeface="Arial Black" pitchFamily="34" charset="0"/>
                <a:cs typeface="Monotype Koufi" pitchFamily="2" charset="-78"/>
              </a:rPr>
              <a:t>الرعاية العناية التشخيصية  الإشعاعية</a:t>
            </a:r>
            <a:endParaRPr lang="en-US" sz="1400" i="1" dirty="0">
              <a:solidFill>
                <a:schemeClr val="bg2"/>
              </a:solidFill>
              <a:latin typeface="Arial Black" pitchFamily="34" charset="0"/>
              <a:cs typeface="Monotype Koufi" pitchFamily="2" charset="-78"/>
            </a:endParaRPr>
          </a:p>
        </p:txBody>
      </p:sp>
      <p:sp>
        <p:nvSpPr>
          <p:cNvPr id="8" name="عنصر نائب للتاريخ 7"/>
          <p:cNvSpPr>
            <a:spLocks noGrp="1"/>
          </p:cNvSpPr>
          <p:nvPr>
            <p:ph type="dt" sz="half" idx="10"/>
          </p:nvPr>
        </p:nvSpPr>
        <p:spPr/>
        <p:txBody>
          <a:bodyPr/>
          <a:lstStyle/>
          <a:p>
            <a:pPr>
              <a:defRPr/>
            </a:pPr>
            <a:r>
              <a:rPr lang="ar-SA" smtClean="0"/>
              <a:t>E Johali</a:t>
            </a:r>
            <a:endParaRPr lang="en-US"/>
          </a:p>
        </p:txBody>
      </p:sp>
      <p:sp>
        <p:nvSpPr>
          <p:cNvPr id="9" name="عنصر نائب لرقم الشريحة 8"/>
          <p:cNvSpPr>
            <a:spLocks noGrp="1"/>
          </p:cNvSpPr>
          <p:nvPr>
            <p:ph type="sldNum" sz="quarter" idx="12"/>
          </p:nvPr>
        </p:nvSpPr>
        <p:spPr/>
        <p:txBody>
          <a:bodyPr/>
          <a:lstStyle/>
          <a:p>
            <a:pPr>
              <a:defRPr/>
            </a:pPr>
            <a:fld id="{64C2C4FE-D900-4714-9A33-3F67AA6E8842}" type="slidenum">
              <a:rPr lang="ar-SA" smtClean="0"/>
              <a:pPr>
                <a:defRPr/>
              </a:pPr>
              <a:t>64</a:t>
            </a:fld>
            <a:endParaRPr lang="en-US"/>
          </a:p>
        </p:txBody>
      </p:sp>
      <p:sp>
        <p:nvSpPr>
          <p:cNvPr id="10" name="عنصر نائب للتذييل 9"/>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oter Placeholder 2"/>
          <p:cNvSpPr>
            <a:spLocks noGrp="1"/>
          </p:cNvSpPr>
          <p:nvPr>
            <p:ph type="ftr" sz="quarter" idx="11"/>
          </p:nvPr>
        </p:nvSpPr>
        <p:spPr>
          <a:xfrm>
            <a:off x="1785938" y="6408738"/>
            <a:ext cx="6861175" cy="365125"/>
          </a:xfrm>
          <a:noFill/>
        </p:spPr>
        <p:txBody>
          <a:bodyPr/>
          <a:lstStyle/>
          <a:p>
            <a:r>
              <a:rPr lang="en-US" sz="1200" smtClean="0"/>
              <a:t>RADHSSO 2014</a:t>
            </a:r>
          </a:p>
        </p:txBody>
      </p:sp>
      <p:sp>
        <p:nvSpPr>
          <p:cNvPr id="73731" name="Slide Number Placeholder 3"/>
          <p:cNvSpPr>
            <a:spLocks noGrp="1"/>
          </p:cNvSpPr>
          <p:nvPr>
            <p:ph type="sldNum" sz="quarter" idx="12"/>
          </p:nvPr>
        </p:nvSpPr>
        <p:spPr>
          <a:xfrm>
            <a:off x="4379913" y="6408738"/>
            <a:ext cx="2351087" cy="365125"/>
          </a:xfrm>
          <a:noFill/>
        </p:spPr>
        <p:txBody>
          <a:bodyPr/>
          <a:lstStyle/>
          <a:p>
            <a:r>
              <a:rPr lang="en-US" smtClean="0"/>
              <a:t>8-</a:t>
            </a:r>
            <a:fld id="{E7F19970-EE23-4ACF-8BE5-5DC89E1D7E13}" type="slidenum">
              <a:rPr lang="ar-SA" smtClean="0"/>
              <a:pPr/>
              <a:t>65</a:t>
            </a:fld>
            <a:endParaRPr lang="en-US" smtClean="0"/>
          </a:p>
        </p:txBody>
      </p:sp>
      <p:sp>
        <p:nvSpPr>
          <p:cNvPr id="20484" name="Rectangle 2"/>
          <p:cNvSpPr>
            <a:spLocks noGrp="1" noChangeArrowheads="1"/>
          </p:cNvSpPr>
          <p:nvPr>
            <p:ph type="title"/>
          </p:nvPr>
        </p:nvSpPr>
        <p:spPr>
          <a:xfrm>
            <a:off x="457200" y="50800"/>
            <a:ext cx="8229600" cy="520700"/>
          </a:xfrm>
        </p:spPr>
        <p:txBody>
          <a:bodyPr/>
          <a:lstStyle/>
          <a:p>
            <a:pPr eaLnBrk="1" fontAlgn="auto" hangingPunct="1">
              <a:spcAft>
                <a:spcPts val="0"/>
              </a:spcAft>
              <a:defRPr/>
            </a:pPr>
            <a:r>
              <a:rPr lang="en-US" dirty="0" smtClean="0">
                <a:cs typeface="+mj-cs"/>
              </a:rPr>
              <a:t>Seven Basic Quality Tools</a:t>
            </a:r>
          </a:p>
        </p:txBody>
      </p:sp>
      <p:grpSp>
        <p:nvGrpSpPr>
          <p:cNvPr id="73733" name="Group 4"/>
          <p:cNvGrpSpPr>
            <a:grpSpLocks/>
          </p:cNvGrpSpPr>
          <p:nvPr/>
        </p:nvGrpSpPr>
        <p:grpSpPr bwMode="auto">
          <a:xfrm>
            <a:off x="6011863" y="1268413"/>
            <a:ext cx="2468562" cy="1600200"/>
            <a:chOff x="4032" y="1248"/>
            <a:chExt cx="1555" cy="1008"/>
          </a:xfrm>
        </p:grpSpPr>
        <p:pic>
          <p:nvPicPr>
            <p:cNvPr id="73757" name="Picture 5" descr="spc"/>
            <p:cNvPicPr>
              <a:picLocks noChangeAspect="1" noChangeArrowheads="1"/>
            </p:cNvPicPr>
            <p:nvPr/>
          </p:nvPicPr>
          <p:blipFill>
            <a:blip r:embed="rId2"/>
            <a:srcRect/>
            <a:stretch>
              <a:fillRect/>
            </a:stretch>
          </p:blipFill>
          <p:spPr bwMode="auto">
            <a:xfrm>
              <a:off x="4435" y="1248"/>
              <a:ext cx="1075" cy="749"/>
            </a:xfrm>
            <a:prstGeom prst="rect">
              <a:avLst/>
            </a:prstGeom>
            <a:noFill/>
            <a:ln w="9525">
              <a:noFill/>
              <a:miter lim="800000"/>
              <a:headEnd/>
              <a:tailEnd/>
            </a:ln>
          </p:spPr>
        </p:pic>
        <p:sp>
          <p:nvSpPr>
            <p:cNvPr id="73758" name="Text Box 6"/>
            <p:cNvSpPr txBox="1">
              <a:spLocks noChangeArrowheads="1"/>
            </p:cNvSpPr>
            <p:nvPr/>
          </p:nvSpPr>
          <p:spPr bwMode="auto">
            <a:xfrm>
              <a:off x="4032" y="1968"/>
              <a:ext cx="1555" cy="288"/>
            </a:xfrm>
            <a:prstGeom prst="rect">
              <a:avLst/>
            </a:prstGeom>
            <a:noFill/>
            <a:ln w="12700">
              <a:noFill/>
              <a:miter lim="800000"/>
              <a:headEnd/>
              <a:tailEnd/>
            </a:ln>
          </p:spPr>
          <p:txBody>
            <a:bodyPr/>
            <a:lstStyle/>
            <a:p>
              <a:pPr algn="ctr" eaLnBrk="0" hangingPunct="0">
                <a:spcBef>
                  <a:spcPct val="50000"/>
                </a:spcBef>
              </a:pPr>
              <a:r>
                <a:rPr lang="en-US" b="1"/>
                <a:t>Run Chart</a:t>
              </a:r>
            </a:p>
          </p:txBody>
        </p:sp>
      </p:grpSp>
      <p:grpSp>
        <p:nvGrpSpPr>
          <p:cNvPr id="73734" name="Group 7"/>
          <p:cNvGrpSpPr>
            <a:grpSpLocks/>
          </p:cNvGrpSpPr>
          <p:nvPr/>
        </p:nvGrpSpPr>
        <p:grpSpPr bwMode="auto">
          <a:xfrm>
            <a:off x="6786563" y="2786063"/>
            <a:ext cx="2468562" cy="1787525"/>
            <a:chOff x="4080" y="2688"/>
            <a:chExt cx="1555" cy="997"/>
          </a:xfrm>
        </p:grpSpPr>
        <p:pic>
          <p:nvPicPr>
            <p:cNvPr id="73755" name="Picture 8" descr="s"/>
            <p:cNvPicPr>
              <a:picLocks noChangeAspect="1" noChangeArrowheads="1"/>
            </p:cNvPicPr>
            <p:nvPr/>
          </p:nvPicPr>
          <p:blipFill>
            <a:blip r:embed="rId3"/>
            <a:srcRect/>
            <a:stretch>
              <a:fillRect/>
            </a:stretch>
          </p:blipFill>
          <p:spPr bwMode="auto">
            <a:xfrm>
              <a:off x="4483" y="2688"/>
              <a:ext cx="749" cy="749"/>
            </a:xfrm>
            <a:prstGeom prst="rect">
              <a:avLst/>
            </a:prstGeom>
            <a:noFill/>
            <a:ln w="9525">
              <a:noFill/>
              <a:miter lim="800000"/>
              <a:headEnd/>
              <a:tailEnd/>
            </a:ln>
          </p:spPr>
        </p:pic>
        <p:sp>
          <p:nvSpPr>
            <p:cNvPr id="73756" name="Text Box 9"/>
            <p:cNvSpPr txBox="1">
              <a:spLocks noChangeArrowheads="1"/>
            </p:cNvSpPr>
            <p:nvPr/>
          </p:nvSpPr>
          <p:spPr bwMode="auto">
            <a:xfrm>
              <a:off x="4080" y="3448"/>
              <a:ext cx="1555" cy="237"/>
            </a:xfrm>
            <a:prstGeom prst="rect">
              <a:avLst/>
            </a:prstGeom>
            <a:noFill/>
            <a:ln w="12700">
              <a:noFill/>
              <a:miter lim="800000"/>
              <a:headEnd/>
              <a:tailEnd/>
            </a:ln>
          </p:spPr>
          <p:txBody>
            <a:bodyPr/>
            <a:lstStyle/>
            <a:p>
              <a:pPr algn="ctr" eaLnBrk="0" hangingPunct="0">
                <a:spcBef>
                  <a:spcPct val="50000"/>
                </a:spcBef>
              </a:pPr>
              <a:r>
                <a:rPr lang="en-US" b="1"/>
                <a:t>Scatter Diagram</a:t>
              </a:r>
            </a:p>
          </p:txBody>
        </p:sp>
      </p:grpSp>
      <p:grpSp>
        <p:nvGrpSpPr>
          <p:cNvPr id="73735" name="Group 10"/>
          <p:cNvGrpSpPr>
            <a:grpSpLocks/>
          </p:cNvGrpSpPr>
          <p:nvPr/>
        </p:nvGrpSpPr>
        <p:grpSpPr bwMode="auto">
          <a:xfrm>
            <a:off x="2286000" y="2786063"/>
            <a:ext cx="2468563" cy="1871662"/>
            <a:chOff x="1872" y="2688"/>
            <a:chExt cx="1555" cy="1008"/>
          </a:xfrm>
        </p:grpSpPr>
        <p:pic>
          <p:nvPicPr>
            <p:cNvPr id="73753" name="Picture 11" descr="h"/>
            <p:cNvPicPr>
              <a:picLocks noChangeAspect="1" noChangeArrowheads="1"/>
            </p:cNvPicPr>
            <p:nvPr/>
          </p:nvPicPr>
          <p:blipFill>
            <a:blip r:embed="rId4"/>
            <a:srcRect/>
            <a:stretch>
              <a:fillRect/>
            </a:stretch>
          </p:blipFill>
          <p:spPr bwMode="auto">
            <a:xfrm>
              <a:off x="2142" y="2688"/>
              <a:ext cx="882" cy="749"/>
            </a:xfrm>
            <a:prstGeom prst="rect">
              <a:avLst/>
            </a:prstGeom>
            <a:noFill/>
            <a:ln w="9525">
              <a:noFill/>
              <a:miter lim="800000"/>
              <a:headEnd/>
              <a:tailEnd/>
            </a:ln>
          </p:spPr>
        </p:pic>
        <p:sp>
          <p:nvSpPr>
            <p:cNvPr id="73754" name="Text Box 12"/>
            <p:cNvSpPr txBox="1">
              <a:spLocks noChangeArrowheads="1"/>
            </p:cNvSpPr>
            <p:nvPr/>
          </p:nvSpPr>
          <p:spPr bwMode="auto">
            <a:xfrm>
              <a:off x="1872" y="3408"/>
              <a:ext cx="1555" cy="288"/>
            </a:xfrm>
            <a:prstGeom prst="rect">
              <a:avLst/>
            </a:prstGeom>
            <a:noFill/>
            <a:ln w="12700">
              <a:noFill/>
              <a:miter lim="800000"/>
              <a:headEnd/>
              <a:tailEnd/>
            </a:ln>
          </p:spPr>
          <p:txBody>
            <a:bodyPr/>
            <a:lstStyle/>
            <a:p>
              <a:pPr algn="ctr" eaLnBrk="0" hangingPunct="0">
                <a:spcBef>
                  <a:spcPct val="50000"/>
                </a:spcBef>
              </a:pPr>
              <a:r>
                <a:rPr lang="en-US" b="1"/>
                <a:t>Histogram</a:t>
              </a:r>
            </a:p>
          </p:txBody>
        </p:sp>
      </p:grpSp>
      <p:grpSp>
        <p:nvGrpSpPr>
          <p:cNvPr id="73736" name="Group 13"/>
          <p:cNvGrpSpPr>
            <a:grpSpLocks/>
          </p:cNvGrpSpPr>
          <p:nvPr/>
        </p:nvGrpSpPr>
        <p:grpSpPr bwMode="auto">
          <a:xfrm>
            <a:off x="3357563" y="1258888"/>
            <a:ext cx="2928937" cy="1312862"/>
            <a:chOff x="1776" y="1387"/>
            <a:chExt cx="1555" cy="1029"/>
          </a:xfrm>
        </p:grpSpPr>
        <p:pic>
          <p:nvPicPr>
            <p:cNvPr id="73751" name="Picture 14" descr="i"/>
            <p:cNvPicPr>
              <a:picLocks noChangeAspect="1" noChangeArrowheads="1"/>
            </p:cNvPicPr>
            <p:nvPr/>
          </p:nvPicPr>
          <p:blipFill>
            <a:blip r:embed="rId5"/>
            <a:srcRect/>
            <a:stretch>
              <a:fillRect/>
            </a:stretch>
          </p:blipFill>
          <p:spPr bwMode="auto">
            <a:xfrm>
              <a:off x="2179" y="1387"/>
              <a:ext cx="749" cy="749"/>
            </a:xfrm>
            <a:prstGeom prst="rect">
              <a:avLst/>
            </a:prstGeom>
            <a:noFill/>
            <a:ln w="9525">
              <a:noFill/>
              <a:miter lim="800000"/>
              <a:headEnd/>
              <a:tailEnd/>
            </a:ln>
          </p:spPr>
        </p:pic>
        <p:sp>
          <p:nvSpPr>
            <p:cNvPr id="73752" name="Text Box 15"/>
            <p:cNvSpPr txBox="1">
              <a:spLocks noChangeArrowheads="1"/>
            </p:cNvSpPr>
            <p:nvPr/>
          </p:nvSpPr>
          <p:spPr bwMode="auto">
            <a:xfrm>
              <a:off x="1776" y="2128"/>
              <a:ext cx="1555" cy="288"/>
            </a:xfrm>
            <a:prstGeom prst="rect">
              <a:avLst/>
            </a:prstGeom>
            <a:noFill/>
            <a:ln w="12700">
              <a:noFill/>
              <a:miter lim="800000"/>
              <a:headEnd/>
              <a:tailEnd/>
            </a:ln>
          </p:spPr>
          <p:txBody>
            <a:bodyPr/>
            <a:lstStyle/>
            <a:p>
              <a:pPr algn="ctr" eaLnBrk="0" hangingPunct="0">
                <a:spcBef>
                  <a:spcPct val="50000"/>
                </a:spcBef>
              </a:pPr>
              <a:r>
                <a:rPr lang="en-US" b="1"/>
                <a:t>Fishbone Diagram</a:t>
              </a:r>
            </a:p>
          </p:txBody>
        </p:sp>
      </p:grpSp>
      <p:grpSp>
        <p:nvGrpSpPr>
          <p:cNvPr id="73737" name="Group 16"/>
          <p:cNvGrpSpPr>
            <a:grpSpLocks/>
          </p:cNvGrpSpPr>
          <p:nvPr/>
        </p:nvGrpSpPr>
        <p:grpSpPr bwMode="auto">
          <a:xfrm>
            <a:off x="642938" y="1071563"/>
            <a:ext cx="2468562" cy="1600200"/>
            <a:chOff x="0" y="1200"/>
            <a:chExt cx="1555" cy="1008"/>
          </a:xfrm>
        </p:grpSpPr>
        <p:pic>
          <p:nvPicPr>
            <p:cNvPr id="73749" name="Picture 17" descr="chk"/>
            <p:cNvPicPr>
              <a:picLocks noChangeAspect="1" noChangeArrowheads="1"/>
            </p:cNvPicPr>
            <p:nvPr/>
          </p:nvPicPr>
          <p:blipFill>
            <a:blip r:embed="rId6"/>
            <a:srcRect/>
            <a:stretch>
              <a:fillRect/>
            </a:stretch>
          </p:blipFill>
          <p:spPr bwMode="auto">
            <a:xfrm>
              <a:off x="403" y="1200"/>
              <a:ext cx="992" cy="749"/>
            </a:xfrm>
            <a:prstGeom prst="rect">
              <a:avLst/>
            </a:prstGeom>
            <a:noFill/>
            <a:ln w="9525">
              <a:noFill/>
              <a:miter lim="800000"/>
              <a:headEnd/>
              <a:tailEnd/>
            </a:ln>
          </p:spPr>
        </p:pic>
        <p:sp>
          <p:nvSpPr>
            <p:cNvPr id="73750" name="Text Box 18"/>
            <p:cNvSpPr txBox="1">
              <a:spLocks noChangeArrowheads="1"/>
            </p:cNvSpPr>
            <p:nvPr/>
          </p:nvSpPr>
          <p:spPr bwMode="auto">
            <a:xfrm>
              <a:off x="0" y="1920"/>
              <a:ext cx="1555" cy="288"/>
            </a:xfrm>
            <a:prstGeom prst="rect">
              <a:avLst/>
            </a:prstGeom>
            <a:noFill/>
            <a:ln w="12700">
              <a:noFill/>
              <a:miter lim="800000"/>
              <a:headEnd/>
              <a:tailEnd/>
            </a:ln>
          </p:spPr>
          <p:txBody>
            <a:bodyPr/>
            <a:lstStyle/>
            <a:p>
              <a:pPr algn="ctr" eaLnBrk="0" hangingPunct="0">
                <a:spcBef>
                  <a:spcPct val="50000"/>
                </a:spcBef>
              </a:pPr>
              <a:r>
                <a:rPr lang="en-US" b="1"/>
                <a:t>Check Sheet</a:t>
              </a:r>
            </a:p>
          </p:txBody>
        </p:sp>
      </p:grpSp>
      <p:grpSp>
        <p:nvGrpSpPr>
          <p:cNvPr id="73738" name="Group 19"/>
          <p:cNvGrpSpPr>
            <a:grpSpLocks/>
          </p:cNvGrpSpPr>
          <p:nvPr/>
        </p:nvGrpSpPr>
        <p:grpSpPr bwMode="auto">
          <a:xfrm>
            <a:off x="214313" y="2714625"/>
            <a:ext cx="2468562" cy="1714500"/>
            <a:chOff x="0" y="2160"/>
            <a:chExt cx="1555" cy="916"/>
          </a:xfrm>
        </p:grpSpPr>
        <p:pic>
          <p:nvPicPr>
            <p:cNvPr id="73747" name="Picture 20" descr="p"/>
            <p:cNvPicPr>
              <a:picLocks noChangeAspect="1" noChangeArrowheads="1"/>
            </p:cNvPicPr>
            <p:nvPr/>
          </p:nvPicPr>
          <p:blipFill>
            <a:blip r:embed="rId7"/>
            <a:srcRect/>
            <a:stretch>
              <a:fillRect/>
            </a:stretch>
          </p:blipFill>
          <p:spPr bwMode="auto">
            <a:xfrm>
              <a:off x="403" y="2160"/>
              <a:ext cx="902" cy="749"/>
            </a:xfrm>
            <a:prstGeom prst="rect">
              <a:avLst/>
            </a:prstGeom>
            <a:noFill/>
            <a:ln w="9525">
              <a:noFill/>
              <a:miter lim="800000"/>
              <a:headEnd/>
              <a:tailEnd/>
            </a:ln>
          </p:spPr>
        </p:pic>
        <p:sp>
          <p:nvSpPr>
            <p:cNvPr id="73748" name="Text Box 21"/>
            <p:cNvSpPr txBox="1">
              <a:spLocks noChangeArrowheads="1"/>
            </p:cNvSpPr>
            <p:nvPr/>
          </p:nvSpPr>
          <p:spPr bwMode="auto">
            <a:xfrm>
              <a:off x="0" y="2880"/>
              <a:ext cx="1555" cy="196"/>
            </a:xfrm>
            <a:prstGeom prst="rect">
              <a:avLst/>
            </a:prstGeom>
            <a:noFill/>
            <a:ln w="12700">
              <a:noFill/>
              <a:miter lim="800000"/>
              <a:headEnd/>
              <a:tailEnd/>
            </a:ln>
          </p:spPr>
          <p:txBody>
            <a:bodyPr/>
            <a:lstStyle/>
            <a:p>
              <a:pPr algn="ctr" eaLnBrk="0" hangingPunct="0">
                <a:spcBef>
                  <a:spcPct val="50000"/>
                </a:spcBef>
              </a:pPr>
              <a:r>
                <a:rPr lang="ar-SA" b="1"/>
                <a:t>  </a:t>
              </a:r>
              <a:r>
                <a:rPr lang="en-US" b="1"/>
                <a:t> Pareto Chart </a:t>
              </a:r>
            </a:p>
          </p:txBody>
        </p:sp>
      </p:grpSp>
      <p:sp>
        <p:nvSpPr>
          <p:cNvPr id="73739" name="Text Box 24"/>
          <p:cNvSpPr txBox="1">
            <a:spLocks noChangeArrowheads="1"/>
          </p:cNvSpPr>
          <p:nvPr/>
        </p:nvSpPr>
        <p:spPr bwMode="auto">
          <a:xfrm>
            <a:off x="4857750" y="4143375"/>
            <a:ext cx="1790700" cy="357188"/>
          </a:xfrm>
          <a:prstGeom prst="rect">
            <a:avLst/>
          </a:prstGeom>
          <a:noFill/>
          <a:ln w="12700">
            <a:noFill/>
            <a:miter lim="800000"/>
            <a:headEnd/>
            <a:tailEnd/>
          </a:ln>
        </p:spPr>
        <p:txBody>
          <a:bodyPr/>
          <a:lstStyle/>
          <a:p>
            <a:pPr eaLnBrk="0" hangingPunct="0">
              <a:spcBef>
                <a:spcPct val="50000"/>
              </a:spcBef>
            </a:pPr>
            <a:r>
              <a:rPr lang="en-US" b="1"/>
              <a:t>Flow Chart</a:t>
            </a:r>
          </a:p>
        </p:txBody>
      </p:sp>
      <p:pic>
        <p:nvPicPr>
          <p:cNvPr id="73740" name="Picture 25"/>
          <p:cNvPicPr>
            <a:picLocks noChangeArrowheads="1"/>
          </p:cNvPicPr>
          <p:nvPr/>
        </p:nvPicPr>
        <p:blipFill>
          <a:blip r:embed="rId8"/>
          <a:srcRect/>
          <a:stretch>
            <a:fillRect/>
          </a:stretch>
        </p:blipFill>
        <p:spPr bwMode="auto">
          <a:xfrm>
            <a:off x="4500563" y="3000375"/>
            <a:ext cx="1973262" cy="1179513"/>
          </a:xfrm>
          <a:prstGeom prst="rect">
            <a:avLst/>
          </a:prstGeom>
          <a:noFill/>
          <a:ln w="12700">
            <a:noFill/>
            <a:miter lim="800000"/>
            <a:headEnd/>
            <a:tailEnd/>
          </a:ln>
        </p:spPr>
      </p:pic>
      <p:pic>
        <p:nvPicPr>
          <p:cNvPr id="73741" name="Picture 4" descr="fishbone"/>
          <p:cNvPicPr>
            <a:picLocks noChangeAspect="1" noChangeArrowheads="1"/>
          </p:cNvPicPr>
          <p:nvPr/>
        </p:nvPicPr>
        <p:blipFill>
          <a:blip r:embed="rId9"/>
          <a:srcRect/>
          <a:stretch>
            <a:fillRect/>
          </a:stretch>
        </p:blipFill>
        <p:spPr bwMode="auto">
          <a:xfrm>
            <a:off x="3786188" y="642938"/>
            <a:ext cx="1857375" cy="571500"/>
          </a:xfrm>
          <a:prstGeom prst="rect">
            <a:avLst/>
          </a:prstGeom>
          <a:noFill/>
          <a:ln w="9525">
            <a:noFill/>
            <a:miter lim="800000"/>
            <a:headEnd/>
            <a:tailEnd/>
          </a:ln>
        </p:spPr>
      </p:pic>
      <p:pic>
        <p:nvPicPr>
          <p:cNvPr id="73742" name="Picture 2" descr="Six Sigma Quality Resources for Achieving Six Sigma Results">
            <a:hlinkClick r:id="rId10"/>
          </p:cNvPr>
          <p:cNvPicPr>
            <a:picLocks noChangeAspect="1" noChangeArrowheads="1"/>
          </p:cNvPicPr>
          <p:nvPr/>
        </p:nvPicPr>
        <p:blipFill>
          <a:blip r:embed="rId11"/>
          <a:srcRect/>
          <a:stretch>
            <a:fillRect/>
          </a:stretch>
        </p:blipFill>
        <p:spPr bwMode="auto">
          <a:xfrm>
            <a:off x="1214438" y="5143500"/>
            <a:ext cx="1728787" cy="1079500"/>
          </a:xfrm>
          <a:prstGeom prst="rect">
            <a:avLst/>
          </a:prstGeom>
          <a:noFill/>
          <a:ln w="9525">
            <a:noFill/>
            <a:miter lim="800000"/>
            <a:headEnd/>
            <a:tailEnd/>
          </a:ln>
        </p:spPr>
      </p:pic>
      <p:pic>
        <p:nvPicPr>
          <p:cNvPr id="73743" name="Picture 9" descr="total quality management, tqm, six sigma, methodology, training, calculating, qualtec, method, six-sigma employment, 6 sigma"/>
          <p:cNvPicPr>
            <a:picLocks noChangeAspect="1" noChangeArrowheads="1"/>
          </p:cNvPicPr>
          <p:nvPr/>
        </p:nvPicPr>
        <p:blipFill>
          <a:blip r:embed="rId12"/>
          <a:srcRect/>
          <a:stretch>
            <a:fillRect/>
          </a:stretch>
        </p:blipFill>
        <p:spPr bwMode="auto">
          <a:xfrm>
            <a:off x="3357563" y="5286375"/>
            <a:ext cx="1504950" cy="1098550"/>
          </a:xfrm>
          <a:prstGeom prst="rect">
            <a:avLst/>
          </a:prstGeom>
          <a:noFill/>
          <a:ln w="9525">
            <a:noFill/>
            <a:miter lim="800000"/>
            <a:headEnd/>
            <a:tailEnd/>
          </a:ln>
        </p:spPr>
      </p:pic>
      <p:sp>
        <p:nvSpPr>
          <p:cNvPr id="73744" name="مستطيل 27"/>
          <p:cNvSpPr>
            <a:spLocks noChangeArrowheads="1"/>
          </p:cNvSpPr>
          <p:nvPr/>
        </p:nvSpPr>
        <p:spPr bwMode="auto">
          <a:xfrm>
            <a:off x="428625" y="4643438"/>
            <a:ext cx="2714625" cy="369887"/>
          </a:xfrm>
          <a:prstGeom prst="rect">
            <a:avLst/>
          </a:prstGeom>
          <a:noFill/>
          <a:ln w="9525">
            <a:noFill/>
            <a:miter lim="800000"/>
            <a:headEnd/>
            <a:tailEnd/>
          </a:ln>
        </p:spPr>
        <p:txBody>
          <a:bodyPr>
            <a:spAutoFit/>
          </a:bodyPr>
          <a:lstStyle/>
          <a:p>
            <a:r>
              <a:rPr lang="en-US" b="1">
                <a:solidFill>
                  <a:srgbClr val="FFFF00"/>
                </a:solidFill>
              </a:rPr>
              <a:t>Technological Tools </a:t>
            </a:r>
            <a:endParaRPr lang="ar-SA">
              <a:solidFill>
                <a:srgbClr val="FFFF00"/>
              </a:solidFill>
            </a:endParaRPr>
          </a:p>
        </p:txBody>
      </p:sp>
      <p:pic>
        <p:nvPicPr>
          <p:cNvPr id="73745" name="Picture 6" descr="http://healthcare.isixsigma.com/library/graphics/561a.gif"/>
          <p:cNvPicPr>
            <a:picLocks noChangeAspect="1" noChangeArrowheads="1"/>
          </p:cNvPicPr>
          <p:nvPr/>
        </p:nvPicPr>
        <p:blipFill>
          <a:blip r:embed="rId13"/>
          <a:srcRect/>
          <a:stretch>
            <a:fillRect/>
          </a:stretch>
        </p:blipFill>
        <p:spPr bwMode="auto">
          <a:xfrm>
            <a:off x="6357938" y="5286375"/>
            <a:ext cx="928687" cy="928688"/>
          </a:xfrm>
          <a:prstGeom prst="rect">
            <a:avLst/>
          </a:prstGeom>
          <a:noFill/>
          <a:ln w="9525">
            <a:noFill/>
            <a:miter lim="800000"/>
            <a:headEnd/>
            <a:tailEnd/>
          </a:ln>
        </p:spPr>
      </p:pic>
      <p:sp>
        <p:nvSpPr>
          <p:cNvPr id="73746" name="عنصر نائب للتاريخ 29"/>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a:xfrm>
            <a:off x="1000125" y="1643063"/>
            <a:ext cx="7686675" cy="1285875"/>
          </a:xfrm>
        </p:spPr>
        <p:style>
          <a:lnRef idx="2">
            <a:schemeClr val="dk1">
              <a:shade val="50000"/>
            </a:schemeClr>
          </a:lnRef>
          <a:fillRef idx="1">
            <a:schemeClr val="dk1"/>
          </a:fillRef>
          <a:effectRef idx="0">
            <a:schemeClr val="dk1"/>
          </a:effectRef>
          <a:fontRef idx="minor">
            <a:schemeClr val="lt1"/>
          </a:fontRef>
        </p:style>
        <p:txBody>
          <a:bodyPr>
            <a:normAutofit/>
          </a:bodyPr>
          <a:lstStyle/>
          <a:p>
            <a:pPr eaLnBrk="1" fontAlgn="auto" hangingPunct="1">
              <a:spcAft>
                <a:spcPts val="0"/>
              </a:spcAft>
              <a:defRPr/>
            </a:pPr>
            <a:r>
              <a:rPr lang="en-US" sz="3600" dirty="0" smtClean="0">
                <a:solidFill>
                  <a:schemeClr val="tx2">
                    <a:satMod val="200000"/>
                  </a:schemeClr>
                </a:solidFill>
                <a:latin typeface="Arial Black" pitchFamily="34" charset="0"/>
                <a:cs typeface="Times New Roman" pitchFamily="18" charset="0"/>
              </a:rPr>
              <a:t>HRM </a:t>
            </a:r>
            <a:r>
              <a:rPr lang="en-US" sz="1800" dirty="0" smtClean="0">
                <a:solidFill>
                  <a:schemeClr val="tx2">
                    <a:satMod val="200000"/>
                  </a:schemeClr>
                </a:solidFill>
                <a:latin typeface="Arial Black" pitchFamily="34" charset="0"/>
                <a:cs typeface="Times New Roman" pitchFamily="18" charset="0"/>
              </a:rPr>
              <a:t/>
            </a:r>
            <a:br>
              <a:rPr lang="en-US" sz="1800" dirty="0" smtClean="0">
                <a:solidFill>
                  <a:schemeClr val="tx2">
                    <a:satMod val="200000"/>
                  </a:schemeClr>
                </a:solidFill>
                <a:latin typeface="Arial Black" pitchFamily="34" charset="0"/>
                <a:cs typeface="Times New Roman" pitchFamily="18" charset="0"/>
              </a:rPr>
            </a:br>
            <a:r>
              <a:rPr sz="1800" smtClean="0">
                <a:solidFill>
                  <a:schemeClr val="tx2">
                    <a:satMod val="200000"/>
                  </a:schemeClr>
                </a:solidFill>
                <a:latin typeface="Arial Black" pitchFamily="34" charset="0"/>
                <a:cs typeface="Times New Roman" pitchFamily="18" charset="0"/>
              </a:rPr>
              <a:t>Human Resources Management</a:t>
            </a:r>
            <a:r>
              <a:rPr sz="1800" smtClean="0">
                <a:solidFill>
                  <a:schemeClr val="tx2">
                    <a:satMod val="200000"/>
                  </a:schemeClr>
                </a:solidFill>
                <a:cs typeface="Times New Roman" pitchFamily="18" charset="0"/>
              </a:rPr>
              <a:t/>
            </a:r>
            <a:br>
              <a:rPr sz="1800" smtClean="0">
                <a:solidFill>
                  <a:schemeClr val="tx2">
                    <a:satMod val="200000"/>
                  </a:schemeClr>
                </a:solidFill>
                <a:cs typeface="Times New Roman" pitchFamily="18" charset="0"/>
              </a:rPr>
            </a:br>
            <a:r>
              <a:rPr sz="1800" smtClean="0">
                <a:solidFill>
                  <a:schemeClr val="tx2">
                    <a:satMod val="200000"/>
                  </a:schemeClr>
                </a:solidFill>
                <a:latin typeface="Arial Black" pitchFamily="34" charset="0"/>
                <a:cs typeface="Times New Roman" pitchFamily="18" charset="0"/>
              </a:rPr>
              <a:t>(</a:t>
            </a:r>
            <a:r>
              <a:rPr lang="en-US" sz="1800" dirty="0" smtClean="0">
                <a:solidFill>
                  <a:schemeClr val="tx2">
                    <a:satMod val="200000"/>
                  </a:schemeClr>
                </a:solidFill>
                <a:latin typeface="Arial Black" pitchFamily="34" charset="0"/>
                <a:cs typeface="Times New Roman" pitchFamily="18" charset="0"/>
              </a:rPr>
              <a:t>PM\</a:t>
            </a:r>
            <a:r>
              <a:rPr sz="1800" smtClean="0">
                <a:solidFill>
                  <a:schemeClr val="tx2">
                    <a:satMod val="200000"/>
                  </a:schemeClr>
                </a:solidFill>
                <a:latin typeface="Arial Black" pitchFamily="34" charset="0"/>
                <a:cs typeface="Times New Roman" pitchFamily="18" charset="0"/>
              </a:rPr>
              <a:t>Staffin</a:t>
            </a:r>
            <a:r>
              <a:rPr lang="en-US" sz="1800" dirty="0" smtClean="0">
                <a:solidFill>
                  <a:schemeClr val="tx2">
                    <a:satMod val="200000"/>
                  </a:schemeClr>
                </a:solidFill>
                <a:latin typeface="Arial Black" pitchFamily="34" charset="0"/>
                <a:cs typeface="Times New Roman" pitchFamily="18" charset="0"/>
              </a:rPr>
              <a:t>g\Faculty</a:t>
            </a:r>
            <a:r>
              <a:rPr sz="1800" smtClean="0">
                <a:solidFill>
                  <a:schemeClr val="tx2">
                    <a:satMod val="200000"/>
                  </a:schemeClr>
                </a:solidFill>
                <a:latin typeface="Arial Black" pitchFamily="34" charset="0"/>
                <a:cs typeface="Times New Roman" pitchFamily="18" charset="0"/>
              </a:rPr>
              <a:t>)</a:t>
            </a:r>
            <a:endParaRPr sz="1800" smtClean="0">
              <a:solidFill>
                <a:schemeClr val="tx2">
                  <a:satMod val="200000"/>
                </a:schemeClr>
              </a:solidFill>
              <a:latin typeface="Times New Roman" pitchFamily="18" charset="0"/>
              <a:cs typeface="Times New Roman" pitchFamily="18" charset="0"/>
            </a:endParaRPr>
          </a:p>
        </p:txBody>
      </p:sp>
      <p:pic>
        <p:nvPicPr>
          <p:cNvPr id="74755" name="Picture 22" descr="Group Of Angry Orange People Employees Complaining To Their Lazy Boss As He Sits At His Desk With His Feet Up And Does Nothing To Help"/>
          <p:cNvPicPr>
            <a:picLocks noChangeAspect="1" noChangeArrowheads="1"/>
          </p:cNvPicPr>
          <p:nvPr/>
        </p:nvPicPr>
        <p:blipFill>
          <a:blip r:embed="rId2"/>
          <a:srcRect/>
          <a:stretch>
            <a:fillRect/>
          </a:stretch>
        </p:blipFill>
        <p:spPr bwMode="auto">
          <a:xfrm>
            <a:off x="1187450" y="3525838"/>
            <a:ext cx="2098675" cy="1260475"/>
          </a:xfrm>
          <a:prstGeom prst="rect">
            <a:avLst/>
          </a:prstGeom>
          <a:noFill/>
          <a:ln w="9525">
            <a:noFill/>
            <a:miter lim="800000"/>
            <a:headEnd/>
            <a:tailEnd/>
          </a:ln>
        </p:spPr>
      </p:pic>
      <p:pic>
        <p:nvPicPr>
          <p:cNvPr id="74756" name="Picture 18" descr="Royalty-free Clip Art: Group Of Gold Businessmen Standing In A Circle Around A Chair Symbolizing Job Opportunities And Advancement"/>
          <p:cNvPicPr>
            <a:picLocks noChangeAspect="1" noChangeArrowheads="1"/>
          </p:cNvPicPr>
          <p:nvPr/>
        </p:nvPicPr>
        <p:blipFill>
          <a:blip r:embed="rId3"/>
          <a:srcRect/>
          <a:stretch>
            <a:fillRect/>
          </a:stretch>
        </p:blipFill>
        <p:spPr bwMode="auto">
          <a:xfrm>
            <a:off x="5286375" y="3500438"/>
            <a:ext cx="2643188" cy="1285875"/>
          </a:xfrm>
          <a:prstGeom prst="rect">
            <a:avLst/>
          </a:prstGeom>
          <a:noFill/>
          <a:ln w="9525">
            <a:noFill/>
            <a:miter lim="800000"/>
            <a:headEnd/>
            <a:tailEnd/>
          </a:ln>
        </p:spPr>
      </p:pic>
      <p:sp>
        <p:nvSpPr>
          <p:cNvPr id="74757" name="Rectangle 23"/>
          <p:cNvSpPr>
            <a:spLocks noChangeArrowheads="1"/>
          </p:cNvSpPr>
          <p:nvPr/>
        </p:nvSpPr>
        <p:spPr bwMode="auto">
          <a:xfrm>
            <a:off x="857250" y="4857750"/>
            <a:ext cx="2528888" cy="369888"/>
          </a:xfrm>
          <a:prstGeom prst="rect">
            <a:avLst/>
          </a:prstGeom>
          <a:noFill/>
          <a:ln w="9525">
            <a:noFill/>
            <a:miter lim="800000"/>
            <a:headEnd/>
            <a:tailEnd/>
          </a:ln>
        </p:spPr>
        <p:txBody>
          <a:bodyPr lIns="0" tIns="0" rIns="0" bIns="0" anchor="ctr">
            <a:spAutoFit/>
          </a:bodyPr>
          <a:lstStyle/>
          <a:p>
            <a:pPr algn="ctr"/>
            <a:r>
              <a:rPr lang="en-US" sz="1200"/>
              <a:t>Employees Complaining To Their Lazy BossX </a:t>
            </a:r>
          </a:p>
        </p:txBody>
      </p:sp>
      <p:sp>
        <p:nvSpPr>
          <p:cNvPr id="74758" name="Rectangle 16"/>
          <p:cNvSpPr>
            <a:spLocks noChangeArrowheads="1"/>
          </p:cNvSpPr>
          <p:nvPr/>
        </p:nvSpPr>
        <p:spPr bwMode="auto">
          <a:xfrm>
            <a:off x="4357688" y="4786313"/>
            <a:ext cx="3571875" cy="369887"/>
          </a:xfrm>
          <a:prstGeom prst="rect">
            <a:avLst/>
          </a:prstGeom>
          <a:noFill/>
          <a:ln w="9525">
            <a:noFill/>
            <a:miter lim="800000"/>
            <a:headEnd/>
            <a:tailEnd/>
          </a:ln>
        </p:spPr>
        <p:txBody>
          <a:bodyPr lIns="0" tIns="0" rIns="0" bIns="0" anchor="ctr">
            <a:spAutoFit/>
          </a:bodyPr>
          <a:lstStyle/>
          <a:p>
            <a:pPr algn="ctr"/>
            <a:r>
              <a:rPr lang="en-US" sz="1200"/>
              <a:t>A Chair Symbolizing Job Opportunities And Advancement </a:t>
            </a:r>
          </a:p>
        </p:txBody>
      </p:sp>
      <p:sp>
        <p:nvSpPr>
          <p:cNvPr id="74759" name="سهم إلى اليمين 8"/>
          <p:cNvSpPr>
            <a:spLocks noChangeArrowheads="1"/>
          </p:cNvSpPr>
          <p:nvPr/>
        </p:nvSpPr>
        <p:spPr bwMode="auto">
          <a:xfrm>
            <a:off x="3857625" y="3786188"/>
            <a:ext cx="977900" cy="484187"/>
          </a:xfrm>
          <a:prstGeom prst="rightArrow">
            <a:avLst>
              <a:gd name="adj1" fmla="val 50000"/>
              <a:gd name="adj2" fmla="val 50024"/>
            </a:avLst>
          </a:prstGeom>
          <a:solidFill>
            <a:schemeClr val="accent1"/>
          </a:solidFill>
          <a:ln w="9525" algn="ctr">
            <a:solidFill>
              <a:schemeClr val="tx1"/>
            </a:solidFill>
            <a:round/>
            <a:headEnd/>
            <a:tailEnd/>
          </a:ln>
        </p:spPr>
        <p:txBody>
          <a:bodyPr/>
          <a:lstStyle/>
          <a:p>
            <a:pPr algn="l" rtl="0"/>
            <a:endParaRPr lang="ar-SA"/>
          </a:p>
        </p:txBody>
      </p:sp>
      <p:sp>
        <p:nvSpPr>
          <p:cNvPr id="10" name="ضرب 9"/>
          <p:cNvSpPr/>
          <p:nvPr/>
        </p:nvSpPr>
        <p:spPr bwMode="auto">
          <a:xfrm>
            <a:off x="2214563" y="3929063"/>
            <a:ext cx="357187" cy="428625"/>
          </a:xfrm>
          <a:prstGeom prst="mathMultiply">
            <a:avLst/>
          </a:prstGeom>
          <a:solidFill>
            <a:schemeClr val="accent1"/>
          </a:solidFill>
          <a:ln w="9525" cap="flat" cmpd="sng" algn="ctr">
            <a:solidFill>
              <a:schemeClr val="tx1"/>
            </a:solidFill>
            <a:prstDash val="solid"/>
            <a:round/>
            <a:headEnd type="none" w="med" len="med"/>
            <a:tailEnd type="none" w="med" len="med"/>
          </a:ln>
          <a:effectLst/>
        </p:spPr>
        <p:txBody>
          <a:bodyPr rtlCol="1"/>
          <a:lstStyle/>
          <a:p>
            <a:pPr algn="l" rtl="0">
              <a:defRPr/>
            </a:pPr>
            <a:endParaRPr lang="ar-SA"/>
          </a:p>
        </p:txBody>
      </p:sp>
      <p:sp>
        <p:nvSpPr>
          <p:cNvPr id="11" name="مستطيل 10"/>
          <p:cNvSpPr/>
          <p:nvPr/>
        </p:nvSpPr>
        <p:spPr>
          <a:xfrm>
            <a:off x="6357938" y="3143250"/>
            <a:ext cx="363537" cy="3698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a:defRPr/>
            </a:pPr>
            <a:r>
              <a:rPr lang="en-US" dirty="0">
                <a:solidFill>
                  <a:schemeClr val="tx2">
                    <a:satMod val="200000"/>
                  </a:schemeClr>
                </a:solidFill>
                <a:latin typeface="Arial Black" pitchFamily="34" charset="0"/>
                <a:cs typeface="Times New Roman" pitchFamily="18" charset="0"/>
              </a:rPr>
              <a:t>Y</a:t>
            </a:r>
            <a:endParaRPr lang="ar-SA" dirty="0"/>
          </a:p>
        </p:txBody>
      </p:sp>
      <p:sp>
        <p:nvSpPr>
          <p:cNvPr id="12" name="مستطيل 11"/>
          <p:cNvSpPr/>
          <p:nvPr/>
        </p:nvSpPr>
        <p:spPr>
          <a:xfrm>
            <a:off x="1928813" y="3201988"/>
            <a:ext cx="363537" cy="369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a:defRPr/>
            </a:pPr>
            <a:r>
              <a:rPr lang="en-US" dirty="0">
                <a:solidFill>
                  <a:schemeClr val="tx2">
                    <a:satMod val="200000"/>
                  </a:schemeClr>
                </a:solidFill>
                <a:latin typeface="Arial Black" pitchFamily="34" charset="0"/>
                <a:cs typeface="Times New Roman" pitchFamily="18" charset="0"/>
              </a:rPr>
              <a:t>X</a:t>
            </a:r>
            <a:endParaRPr lang="ar-SA" dirty="0"/>
          </a:p>
        </p:txBody>
      </p:sp>
      <p:sp>
        <p:nvSpPr>
          <p:cNvPr id="74763" name="عنصر نائب للتاريخ 12"/>
          <p:cNvSpPr>
            <a:spLocks noGrp="1"/>
          </p:cNvSpPr>
          <p:nvPr>
            <p:ph type="dt" sz="quarter" idx="10"/>
          </p:nvPr>
        </p:nvSpPr>
        <p:spPr>
          <a:noFill/>
        </p:spPr>
        <p:txBody>
          <a:bodyPr/>
          <a:lstStyle/>
          <a:p>
            <a:r>
              <a:rPr lang="ar-SA" smtClean="0"/>
              <a:t>E Johali</a:t>
            </a:r>
            <a:endParaRPr lang="en-US" smtClean="0"/>
          </a:p>
        </p:txBody>
      </p:sp>
      <p:sp>
        <p:nvSpPr>
          <p:cNvPr id="74764" name="عنصر نائب لرقم الشريحة 13"/>
          <p:cNvSpPr>
            <a:spLocks noGrp="1"/>
          </p:cNvSpPr>
          <p:nvPr>
            <p:ph type="sldNum" sz="quarter" idx="12"/>
          </p:nvPr>
        </p:nvSpPr>
        <p:spPr>
          <a:noFill/>
        </p:spPr>
        <p:txBody>
          <a:bodyPr/>
          <a:lstStyle/>
          <a:p>
            <a:fld id="{7851725A-4701-465B-BCF4-3CB57CCCD1F7}" type="slidenum">
              <a:rPr lang="ar-SA" smtClean="0"/>
              <a:pPr/>
              <a:t>66</a:t>
            </a:fld>
            <a:endParaRPr lang="en-US" smtClean="0"/>
          </a:p>
        </p:txBody>
      </p:sp>
      <p:sp>
        <p:nvSpPr>
          <p:cNvPr id="74765" name="عنصر نائب للتذييل 14"/>
          <p:cNvSpPr>
            <a:spLocks noGrp="1"/>
          </p:cNvSpPr>
          <p:nvPr>
            <p:ph type="ftr" sz="quarter" idx="11"/>
          </p:nvPr>
        </p:nvSpPr>
        <p:spPr>
          <a:noFill/>
        </p:spPr>
        <p:txBody>
          <a:bodyPr/>
          <a:lstStyle/>
          <a:p>
            <a:r>
              <a:rPr lang="en-US" smtClean="0"/>
              <a:t>RADHSSO 2014</a:t>
            </a:r>
          </a:p>
        </p:txBody>
      </p:sp>
      <p:pic>
        <p:nvPicPr>
          <p:cNvPr id="74766" name="Picture 22" descr="Group Of Angry Orange People Employees Complaining To Their Lazy Boss As He Sits At His Desk With His Feet Up And Does Nothing To Help"/>
          <p:cNvPicPr>
            <a:picLocks noChangeAspect="1" noChangeArrowheads="1"/>
          </p:cNvPicPr>
          <p:nvPr/>
        </p:nvPicPr>
        <p:blipFill>
          <a:blip r:embed="rId4"/>
          <a:srcRect/>
          <a:stretch>
            <a:fillRect/>
          </a:stretch>
        </p:blipFill>
        <p:spPr bwMode="auto">
          <a:xfrm>
            <a:off x="1285875" y="5143500"/>
            <a:ext cx="928688" cy="642938"/>
          </a:xfrm>
          <a:prstGeom prst="rect">
            <a:avLst/>
          </a:prstGeom>
          <a:noFill/>
          <a:ln w="9525">
            <a:noFill/>
            <a:miter lim="800000"/>
            <a:headEnd/>
            <a:tailEnd/>
          </a:ln>
        </p:spPr>
      </p:pic>
      <p:pic>
        <p:nvPicPr>
          <p:cNvPr id="74767" name="Picture 18" descr="Royalty-free Clip Art: Group Of Gold Businessmen Standing In A Circle Around A Chair Symbolizing Job Opportunities And Advancement"/>
          <p:cNvPicPr>
            <a:picLocks noChangeAspect="1" noChangeArrowheads="1"/>
          </p:cNvPicPr>
          <p:nvPr/>
        </p:nvPicPr>
        <p:blipFill>
          <a:blip r:embed="rId3"/>
          <a:srcRect/>
          <a:stretch>
            <a:fillRect/>
          </a:stretch>
        </p:blipFill>
        <p:spPr bwMode="auto">
          <a:xfrm>
            <a:off x="4214813" y="5286375"/>
            <a:ext cx="760412" cy="633413"/>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Date Placeholder 3"/>
          <p:cNvSpPr>
            <a:spLocks noGrp="1"/>
          </p:cNvSpPr>
          <p:nvPr>
            <p:ph type="dt" sz="quarter" idx="10"/>
          </p:nvPr>
        </p:nvSpPr>
        <p:spPr>
          <a:noFill/>
        </p:spPr>
        <p:txBody>
          <a:bodyPr/>
          <a:lstStyle/>
          <a:p>
            <a:r>
              <a:rPr lang="ar-SA" smtClean="0"/>
              <a:t>E Johali</a:t>
            </a:r>
            <a:endParaRPr lang="en-US" smtClean="0"/>
          </a:p>
        </p:txBody>
      </p:sp>
      <p:sp>
        <p:nvSpPr>
          <p:cNvPr id="75779" name="Footer Placeholder 4"/>
          <p:cNvSpPr>
            <a:spLocks noGrp="1"/>
          </p:cNvSpPr>
          <p:nvPr>
            <p:ph type="ftr" sz="quarter" idx="11"/>
          </p:nvPr>
        </p:nvSpPr>
        <p:spPr>
          <a:noFill/>
        </p:spPr>
        <p:txBody>
          <a:bodyPr/>
          <a:lstStyle/>
          <a:p>
            <a:r>
              <a:rPr lang="en-US" smtClean="0"/>
              <a:t>RADHSSO 2014</a:t>
            </a:r>
          </a:p>
        </p:txBody>
      </p:sp>
      <p:sp>
        <p:nvSpPr>
          <p:cNvPr id="75780" name="Slide Number Placeholder 5"/>
          <p:cNvSpPr>
            <a:spLocks noGrp="1"/>
          </p:cNvSpPr>
          <p:nvPr>
            <p:ph type="sldNum" sz="quarter" idx="12"/>
          </p:nvPr>
        </p:nvSpPr>
        <p:spPr>
          <a:noFill/>
        </p:spPr>
        <p:txBody>
          <a:bodyPr/>
          <a:lstStyle/>
          <a:p>
            <a:fld id="{162386D0-040B-4F50-9B98-899B36A54FCE}" type="slidenum">
              <a:rPr lang="ar-SA" smtClean="0"/>
              <a:pPr/>
              <a:t>67</a:t>
            </a:fld>
            <a:endParaRPr lang="en-US" smtClean="0"/>
          </a:p>
        </p:txBody>
      </p:sp>
      <p:sp>
        <p:nvSpPr>
          <p:cNvPr id="143362" name="Rectangle 2"/>
          <p:cNvSpPr>
            <a:spLocks noGrp="1" noChangeArrowheads="1"/>
          </p:cNvSpPr>
          <p:nvPr>
            <p:ph type="title"/>
          </p:nvPr>
        </p:nvSpPr>
        <p:spPr>
          <a:xfrm>
            <a:off x="1763713" y="0"/>
            <a:ext cx="6048375" cy="360363"/>
          </a:xfrm>
        </p:spPr>
        <p:txBody>
          <a:bodyPr/>
          <a:lstStyle/>
          <a:p>
            <a:pPr eaLnBrk="1" hangingPunct="1">
              <a:defRPr/>
            </a:pPr>
            <a:r>
              <a:rPr lang="en-US" sz="2000" smtClean="0">
                <a:latin typeface="Arial Black" pitchFamily="34" charset="0"/>
                <a:cs typeface="+mj-cs"/>
              </a:rPr>
              <a:t>Probing Historical Roots of HRM</a:t>
            </a:r>
          </a:p>
        </p:txBody>
      </p:sp>
      <p:sp>
        <p:nvSpPr>
          <p:cNvPr id="143363" name="Rectangle 3"/>
          <p:cNvSpPr>
            <a:spLocks noGrp="1" noChangeArrowheads="1"/>
          </p:cNvSpPr>
          <p:nvPr>
            <p:ph type="body" idx="1"/>
          </p:nvPr>
        </p:nvSpPr>
        <p:spPr>
          <a:xfrm>
            <a:off x="1500188" y="549275"/>
            <a:ext cx="6286500" cy="5903913"/>
          </a:xfrm>
        </p:spPr>
        <p:style>
          <a:lnRef idx="2">
            <a:schemeClr val="accent6"/>
          </a:lnRef>
          <a:fillRef idx="1">
            <a:schemeClr val="lt1"/>
          </a:fillRef>
          <a:effectRef idx="0">
            <a:schemeClr val="accent6"/>
          </a:effectRef>
          <a:fontRef idx="minor">
            <a:schemeClr val="dk1"/>
          </a:fontRef>
        </p:style>
        <p:txBody>
          <a:bodyPr/>
          <a:lstStyle/>
          <a:p>
            <a:pPr marL="696913" indent="-609600" algn="ctr" defTabSz="190500" eaLnBrk="1" hangingPunct="1">
              <a:lnSpc>
                <a:spcPct val="80000"/>
              </a:lnSpc>
              <a:buFontTx/>
              <a:buNone/>
              <a:tabLst>
                <a:tab pos="261938" algn="l"/>
              </a:tabLst>
              <a:defRPr/>
            </a:pPr>
            <a:r>
              <a:rPr lang="en-US" sz="1800" b="1" dirty="0" smtClean="0">
                <a:latin typeface="Arial Black" pitchFamily="34" charset="0"/>
              </a:rPr>
              <a:t>Brief History of HRM Titles</a:t>
            </a:r>
            <a:r>
              <a:rPr lang="en-US" sz="1600" b="1" dirty="0" smtClean="0"/>
              <a:t> </a:t>
            </a:r>
            <a:r>
              <a:rPr lang="en-US" sz="1600" dirty="0" smtClean="0"/>
              <a:t> </a:t>
            </a:r>
          </a:p>
          <a:p>
            <a:pPr marL="696913" indent="-609600" algn="ctr" defTabSz="190500" eaLnBrk="1" hangingPunct="1">
              <a:lnSpc>
                <a:spcPct val="80000"/>
              </a:lnSpc>
              <a:buFontTx/>
              <a:buNone/>
              <a:tabLst>
                <a:tab pos="261938" algn="l"/>
              </a:tabLst>
              <a:defRPr/>
            </a:pPr>
            <a:r>
              <a:rPr lang="en-US" sz="1100" b="1" dirty="0" smtClean="0">
                <a:solidFill>
                  <a:srgbClr val="00FF00"/>
                </a:solidFill>
              </a:rPr>
              <a:t>Sure HR History go back to</a:t>
            </a:r>
          </a:p>
          <a:p>
            <a:pPr marL="696913" indent="-609600" algn="ctr" defTabSz="190500" eaLnBrk="1" hangingPunct="1">
              <a:lnSpc>
                <a:spcPct val="80000"/>
              </a:lnSpc>
              <a:buFontTx/>
              <a:buNone/>
              <a:tabLst>
                <a:tab pos="261938" algn="l"/>
              </a:tabLst>
              <a:defRPr/>
            </a:pPr>
            <a:r>
              <a:rPr lang="en-US" sz="1600" b="1" dirty="0" smtClean="0">
                <a:solidFill>
                  <a:srgbClr val="00FF00"/>
                </a:solidFill>
              </a:rPr>
              <a:t>the Origin of humankind</a:t>
            </a:r>
          </a:p>
          <a:p>
            <a:pPr marL="696913" indent="-609600" algn="ctr" defTabSz="190500" eaLnBrk="1" hangingPunct="1">
              <a:lnSpc>
                <a:spcPct val="80000"/>
              </a:lnSpc>
              <a:buFontTx/>
              <a:buNone/>
              <a:tabLst>
                <a:tab pos="261938" algn="l"/>
              </a:tabLst>
              <a:defRPr/>
            </a:pPr>
            <a:r>
              <a:rPr lang="en-US" sz="1600" b="1" dirty="0" smtClean="0">
                <a:solidFill>
                  <a:srgbClr val="00FF00"/>
                </a:solidFill>
              </a:rPr>
              <a:t> </a:t>
            </a:r>
          </a:p>
          <a:p>
            <a:pPr marL="696913" indent="-609600" algn="ctr" defTabSz="190500" eaLnBrk="1" hangingPunct="1">
              <a:lnSpc>
                <a:spcPct val="80000"/>
              </a:lnSpc>
              <a:buFontTx/>
              <a:buNone/>
              <a:tabLst>
                <a:tab pos="261938" algn="l"/>
              </a:tabLst>
              <a:defRPr/>
            </a:pPr>
            <a:r>
              <a:rPr lang="en-US" sz="1400" b="1" dirty="0" smtClean="0">
                <a:solidFill>
                  <a:srgbClr val="00FF00"/>
                </a:solidFill>
              </a:rPr>
              <a:t>Early Civilizations &amp; Religions</a:t>
            </a: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800" b="1" dirty="0" smtClean="0">
                <a:solidFill>
                  <a:srgbClr val="00FF00"/>
                </a:solidFill>
              </a:rPr>
              <a:t>In the modern Western History</a:t>
            </a:r>
            <a:r>
              <a:rPr lang="en-US" sz="1600" b="1" dirty="0" smtClean="0">
                <a:solidFill>
                  <a:srgbClr val="00FF00"/>
                </a:solidFill>
              </a:rPr>
              <a:t> </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600" dirty="0" smtClean="0">
                <a:solidFill>
                  <a:srgbClr val="00FF00"/>
                </a:solidFill>
              </a:rPr>
              <a:t>Professional &amp;</a:t>
            </a:r>
            <a:r>
              <a:rPr lang="en-US" sz="1600" b="1" dirty="0" smtClean="0">
                <a:solidFill>
                  <a:srgbClr val="00FF00"/>
                </a:solidFill>
              </a:rPr>
              <a:t> </a:t>
            </a:r>
            <a:r>
              <a:rPr lang="en-US" sz="1800" b="1" dirty="0" smtClean="0">
                <a:solidFill>
                  <a:srgbClr val="00FF00"/>
                </a:solidFill>
              </a:rPr>
              <a:t>Bureaucratic </a:t>
            </a:r>
            <a:r>
              <a:rPr lang="en-US" sz="1600" b="1" dirty="0" smtClean="0">
                <a:solidFill>
                  <a:srgbClr val="00FF00"/>
                </a:solidFill>
              </a:rPr>
              <a:t>1914; </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800" b="1" dirty="0" smtClean="0">
                <a:solidFill>
                  <a:srgbClr val="00FF00"/>
                </a:solidFill>
                <a:latin typeface="Arial Black" pitchFamily="34" charset="0"/>
              </a:rPr>
              <a:t>Welfare</a:t>
            </a:r>
            <a:r>
              <a:rPr lang="en-US" sz="1800" b="1" dirty="0" smtClean="0">
                <a:solidFill>
                  <a:srgbClr val="00FF00"/>
                </a:solidFill>
              </a:rPr>
              <a:t> </a:t>
            </a:r>
            <a:r>
              <a:rPr lang="en-US" sz="1800" dirty="0" smtClean="0">
                <a:solidFill>
                  <a:srgbClr val="00FF00"/>
                </a:solidFill>
                <a:latin typeface="Arial Black" pitchFamily="34" charset="0"/>
              </a:rPr>
              <a:t>before 1920</a:t>
            </a:r>
            <a:r>
              <a:rPr lang="en-US" sz="1800" b="1" dirty="0" smtClean="0">
                <a:solidFill>
                  <a:srgbClr val="00FF00"/>
                </a:solidFill>
              </a:rPr>
              <a:t>s</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600" b="1" dirty="0" smtClean="0">
                <a:solidFill>
                  <a:srgbClr val="00FF00"/>
                </a:solidFill>
              </a:rPr>
              <a:t>Employment 1920s-1930s; </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600" b="1" dirty="0" smtClean="0">
                <a:solidFill>
                  <a:srgbClr val="00FF00"/>
                </a:solidFill>
              </a:rPr>
              <a:t>Liberal Radical 1930s  </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600" b="1" dirty="0" smtClean="0">
                <a:solidFill>
                  <a:srgbClr val="00FF00"/>
                </a:solidFill>
              </a:rPr>
              <a:t>Personnel M </a:t>
            </a:r>
            <a:r>
              <a:rPr lang="en-US" sz="1800" dirty="0" smtClean="0">
                <a:solidFill>
                  <a:srgbClr val="00FF00"/>
                </a:solidFill>
                <a:latin typeface="Arial Black" pitchFamily="34" charset="0"/>
              </a:rPr>
              <a:t>1945</a:t>
            </a:r>
            <a:r>
              <a:rPr lang="en-US" sz="1600" b="1" dirty="0" smtClean="0">
                <a:solidFill>
                  <a:srgbClr val="00FF00"/>
                </a:solidFill>
              </a:rPr>
              <a:t>;  &amp; </a:t>
            </a:r>
          </a:p>
          <a:p>
            <a:pPr marL="696913" indent="-609600" algn="ctr" defTabSz="190500" eaLnBrk="1" hangingPunct="1">
              <a:lnSpc>
                <a:spcPct val="80000"/>
              </a:lnSpc>
              <a:buFontTx/>
              <a:buNone/>
              <a:tabLst>
                <a:tab pos="261938" algn="l"/>
              </a:tabLst>
              <a:defRPr/>
            </a:pPr>
            <a:endParaRPr lang="en-US" sz="1600" b="1" dirty="0" smtClean="0">
              <a:solidFill>
                <a:srgbClr val="00FF00"/>
              </a:solidFill>
            </a:endParaRPr>
          </a:p>
          <a:p>
            <a:pPr marL="696913" indent="-609600" algn="ctr" defTabSz="190500" eaLnBrk="1" hangingPunct="1">
              <a:lnSpc>
                <a:spcPct val="80000"/>
              </a:lnSpc>
              <a:buFontTx/>
              <a:buNone/>
              <a:tabLst>
                <a:tab pos="261938" algn="l"/>
              </a:tabLst>
              <a:defRPr/>
            </a:pPr>
            <a:r>
              <a:rPr lang="en-US" sz="1400" b="1" dirty="0" smtClean="0">
                <a:solidFill>
                  <a:srgbClr val="00FF00"/>
                </a:solidFill>
              </a:rPr>
              <a:t>Finally the</a:t>
            </a:r>
            <a:r>
              <a:rPr lang="en-US" sz="1400" dirty="0" smtClean="0">
                <a:solidFill>
                  <a:srgbClr val="00FF00"/>
                </a:solidFill>
              </a:rPr>
              <a:t> New</a:t>
            </a:r>
          </a:p>
          <a:p>
            <a:pPr marL="696913" indent="-609600" algn="ctr" defTabSz="190500" eaLnBrk="1" hangingPunct="1">
              <a:lnSpc>
                <a:spcPct val="80000"/>
              </a:lnSpc>
              <a:buFontTx/>
              <a:buNone/>
              <a:tabLst>
                <a:tab pos="261938" algn="l"/>
              </a:tabLst>
              <a:defRPr/>
            </a:pPr>
            <a:r>
              <a:rPr lang="en-US" sz="1800" b="1" dirty="0" smtClean="0">
                <a:solidFill>
                  <a:srgbClr val="00FF00"/>
                </a:solidFill>
              </a:rPr>
              <a:t>Term </a:t>
            </a:r>
            <a:r>
              <a:rPr lang="en-US" sz="2400" b="1" dirty="0" smtClean="0">
                <a:solidFill>
                  <a:srgbClr val="00FF00"/>
                </a:solidFill>
              </a:rPr>
              <a:t>HRM</a:t>
            </a:r>
            <a:r>
              <a:rPr lang="en-US" sz="1800" b="1" dirty="0" smtClean="0">
                <a:solidFill>
                  <a:srgbClr val="00FF00"/>
                </a:solidFill>
              </a:rPr>
              <a:t> Raised at </a:t>
            </a:r>
            <a:r>
              <a:rPr lang="en-US" sz="1800" dirty="0" smtClean="0">
                <a:solidFill>
                  <a:srgbClr val="00FF00"/>
                </a:solidFill>
                <a:latin typeface="Arial Black" pitchFamily="34" charset="0"/>
              </a:rPr>
              <a:t>1980</a:t>
            </a:r>
            <a:r>
              <a:rPr lang="en-US" sz="1800" b="1" dirty="0" smtClean="0">
                <a:solidFill>
                  <a:srgbClr val="00FF00"/>
                </a:solidFill>
              </a:rPr>
              <a:t>s</a:t>
            </a:r>
            <a:r>
              <a:rPr lang="en-US" sz="1600" dirty="0" smtClean="0"/>
              <a:t> </a:t>
            </a:r>
          </a:p>
          <a:p>
            <a:pPr marL="696913" indent="-609600" algn="ctr" defTabSz="190500" eaLnBrk="1" hangingPunct="1">
              <a:lnSpc>
                <a:spcPct val="80000"/>
              </a:lnSpc>
              <a:buFontTx/>
              <a:buNone/>
              <a:tabLst>
                <a:tab pos="261938" algn="l"/>
              </a:tabLst>
              <a:defRPr/>
            </a:pPr>
            <a:endParaRPr lang="en-US" sz="1600" dirty="0" smtClean="0"/>
          </a:p>
        </p:txBody>
      </p:sp>
      <p:sp>
        <p:nvSpPr>
          <p:cNvPr id="75783" name="AutoShape 6"/>
          <p:cNvSpPr>
            <a:spLocks noChangeArrowheads="1"/>
          </p:cNvSpPr>
          <p:nvPr/>
        </p:nvSpPr>
        <p:spPr bwMode="auto">
          <a:xfrm>
            <a:off x="4284663" y="2782888"/>
            <a:ext cx="430212" cy="217487"/>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4" name="AutoShape 12"/>
          <p:cNvSpPr>
            <a:spLocks noChangeArrowheads="1"/>
          </p:cNvSpPr>
          <p:nvPr/>
        </p:nvSpPr>
        <p:spPr bwMode="auto">
          <a:xfrm>
            <a:off x="4229100" y="2214563"/>
            <a:ext cx="557213" cy="217487"/>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5" name="AutoShape 13"/>
          <p:cNvSpPr>
            <a:spLocks noChangeArrowheads="1"/>
          </p:cNvSpPr>
          <p:nvPr/>
        </p:nvSpPr>
        <p:spPr bwMode="auto">
          <a:xfrm>
            <a:off x="4286250" y="1714500"/>
            <a:ext cx="500063" cy="217488"/>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6" name="AutoShape 6"/>
          <p:cNvSpPr>
            <a:spLocks noChangeArrowheads="1"/>
          </p:cNvSpPr>
          <p:nvPr/>
        </p:nvSpPr>
        <p:spPr bwMode="auto">
          <a:xfrm>
            <a:off x="4284663" y="3282950"/>
            <a:ext cx="430212" cy="217488"/>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7" name="AutoShape 6"/>
          <p:cNvSpPr>
            <a:spLocks noChangeArrowheads="1"/>
          </p:cNvSpPr>
          <p:nvPr/>
        </p:nvSpPr>
        <p:spPr bwMode="auto">
          <a:xfrm>
            <a:off x="4213225" y="3783013"/>
            <a:ext cx="430213" cy="217487"/>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8" name="AutoShape 6"/>
          <p:cNvSpPr>
            <a:spLocks noChangeArrowheads="1"/>
          </p:cNvSpPr>
          <p:nvPr/>
        </p:nvSpPr>
        <p:spPr bwMode="auto">
          <a:xfrm>
            <a:off x="4213225" y="4283075"/>
            <a:ext cx="430213" cy="217488"/>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89" name="AutoShape 6"/>
          <p:cNvSpPr>
            <a:spLocks noChangeArrowheads="1"/>
          </p:cNvSpPr>
          <p:nvPr/>
        </p:nvSpPr>
        <p:spPr bwMode="auto">
          <a:xfrm>
            <a:off x="4213225" y="4783138"/>
            <a:ext cx="430213" cy="217487"/>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
        <p:nvSpPr>
          <p:cNvPr id="75790" name="AutoShape 13"/>
          <p:cNvSpPr>
            <a:spLocks noChangeArrowheads="1"/>
          </p:cNvSpPr>
          <p:nvPr/>
        </p:nvSpPr>
        <p:spPr bwMode="auto">
          <a:xfrm>
            <a:off x="4286250" y="1214438"/>
            <a:ext cx="500063" cy="217487"/>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ar-SA"/>
          </a:p>
        </p:txBody>
      </p:sp>
    </p:spTree>
  </p:cSld>
  <p:clrMapOvr>
    <a:masterClrMapping/>
  </p:clrMapOvr>
  <p:transition>
    <p:wheel spokes="8"/>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Date Placeholder 3"/>
          <p:cNvSpPr>
            <a:spLocks noGrp="1"/>
          </p:cNvSpPr>
          <p:nvPr>
            <p:ph type="dt" sz="quarter" idx="10"/>
          </p:nvPr>
        </p:nvSpPr>
        <p:spPr>
          <a:noFill/>
        </p:spPr>
        <p:txBody>
          <a:bodyPr/>
          <a:lstStyle/>
          <a:p>
            <a:r>
              <a:rPr lang="ar-SA" smtClean="0"/>
              <a:t>E Johali</a:t>
            </a:r>
            <a:endParaRPr lang="en-US" smtClean="0"/>
          </a:p>
        </p:txBody>
      </p:sp>
      <p:sp>
        <p:nvSpPr>
          <p:cNvPr id="5125" name="Footer Placeholder 4"/>
          <p:cNvSpPr>
            <a:spLocks noGrp="1"/>
          </p:cNvSpPr>
          <p:nvPr>
            <p:ph type="ftr" sz="quarter" idx="11"/>
          </p:nvPr>
        </p:nvSpPr>
        <p:spPr>
          <a:noFill/>
        </p:spPr>
        <p:txBody>
          <a:bodyPr/>
          <a:lstStyle/>
          <a:p>
            <a:r>
              <a:rPr lang="en-US" smtClean="0"/>
              <a:t>RADHSSO 2014</a:t>
            </a:r>
          </a:p>
        </p:txBody>
      </p:sp>
      <p:sp>
        <p:nvSpPr>
          <p:cNvPr id="5126" name="Slide Number Placeholder 5"/>
          <p:cNvSpPr>
            <a:spLocks noGrp="1"/>
          </p:cNvSpPr>
          <p:nvPr>
            <p:ph type="sldNum" sz="quarter" idx="12"/>
          </p:nvPr>
        </p:nvSpPr>
        <p:spPr>
          <a:noFill/>
        </p:spPr>
        <p:txBody>
          <a:bodyPr/>
          <a:lstStyle/>
          <a:p>
            <a:fld id="{7DF0C42D-589C-419B-BD52-7F622DEFA1AA}" type="slidenum">
              <a:rPr lang="ar-SA" smtClean="0"/>
              <a:pPr/>
              <a:t>68</a:t>
            </a:fld>
            <a:endParaRPr lang="en-US" smtClean="0"/>
          </a:p>
        </p:txBody>
      </p:sp>
      <p:sp>
        <p:nvSpPr>
          <p:cNvPr id="142338" name="Rectangle 2"/>
          <p:cNvSpPr>
            <a:spLocks noGrp="1" noChangeArrowheads="1"/>
          </p:cNvSpPr>
          <p:nvPr>
            <p:ph type="title"/>
          </p:nvPr>
        </p:nvSpPr>
        <p:spPr>
          <a:xfrm>
            <a:off x="1979613" y="188913"/>
            <a:ext cx="5545137" cy="485775"/>
          </a:xfrm>
        </p:spPr>
        <p:txBody>
          <a:bodyPr/>
          <a:lstStyle/>
          <a:p>
            <a:pPr eaLnBrk="1" hangingPunct="1">
              <a:defRPr/>
            </a:pPr>
            <a:r>
              <a:rPr lang="en-US" sz="2800" dirty="0" smtClean="0">
                <a:latin typeface="Arial Black" pitchFamily="34" charset="0"/>
                <a:cs typeface="+mj-cs"/>
              </a:rPr>
              <a:t>HRM Probe – Define Terms</a:t>
            </a:r>
          </a:p>
        </p:txBody>
      </p:sp>
      <p:sp>
        <p:nvSpPr>
          <p:cNvPr id="512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512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5122" name="Object 2"/>
          <p:cNvGraphicFramePr>
            <a:graphicFrameLocks noChangeAspect="1"/>
          </p:cNvGraphicFramePr>
          <p:nvPr/>
        </p:nvGraphicFramePr>
        <p:xfrm>
          <a:off x="4786313" y="908050"/>
          <a:ext cx="4357687" cy="5416550"/>
        </p:xfrm>
        <a:graphic>
          <a:graphicData uri="http://schemas.openxmlformats.org/presentationml/2006/ole">
            <p:oleObj spid="_x0000_s5122" name="شريحة" r:id="rId3" imgW="4526437" imgH="3394063" progId="PowerPoint.Slide.12">
              <p:embed/>
            </p:oleObj>
          </a:graphicData>
        </a:graphic>
      </p:graphicFrame>
      <p:sp>
        <p:nvSpPr>
          <p:cNvPr id="513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5123" name="Object 3"/>
          <p:cNvGraphicFramePr>
            <a:graphicFrameLocks noChangeAspect="1"/>
          </p:cNvGraphicFramePr>
          <p:nvPr/>
        </p:nvGraphicFramePr>
        <p:xfrm>
          <a:off x="107950" y="836613"/>
          <a:ext cx="4535488" cy="5500687"/>
        </p:xfrm>
        <a:graphic>
          <a:graphicData uri="http://schemas.openxmlformats.org/presentationml/2006/ole">
            <p:oleObj spid="_x0000_s5123" name="شريحة" r:id="rId4" imgW="4570330" imgH="3427597" progId="PowerPoint.Slide.12">
              <p:embed/>
            </p:oleObj>
          </a:graphicData>
        </a:graphic>
      </p:graphicFrame>
    </p:spTree>
  </p:cSld>
  <p:clrMapOvr>
    <a:masterClrMapping/>
  </p:clrMapOvr>
  <p:transition>
    <p:wheel spokes="8"/>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Date Placeholder 3"/>
          <p:cNvSpPr>
            <a:spLocks noGrp="1"/>
          </p:cNvSpPr>
          <p:nvPr>
            <p:ph type="dt" sz="quarter" idx="10"/>
          </p:nvPr>
        </p:nvSpPr>
        <p:spPr>
          <a:noFill/>
        </p:spPr>
        <p:txBody>
          <a:bodyPr/>
          <a:lstStyle/>
          <a:p>
            <a:r>
              <a:rPr lang="ar-SA" smtClean="0"/>
              <a:t>E Johali</a:t>
            </a:r>
            <a:endParaRPr lang="en-US" smtClean="0"/>
          </a:p>
        </p:txBody>
      </p:sp>
      <p:sp>
        <p:nvSpPr>
          <p:cNvPr id="76803" name="Footer Placeholder 4"/>
          <p:cNvSpPr>
            <a:spLocks noGrp="1"/>
          </p:cNvSpPr>
          <p:nvPr>
            <p:ph type="ftr" sz="quarter" idx="11"/>
          </p:nvPr>
        </p:nvSpPr>
        <p:spPr>
          <a:noFill/>
        </p:spPr>
        <p:txBody>
          <a:bodyPr/>
          <a:lstStyle/>
          <a:p>
            <a:r>
              <a:rPr lang="en-US" smtClean="0"/>
              <a:t>RADHSSO 2014</a:t>
            </a:r>
          </a:p>
        </p:txBody>
      </p:sp>
      <p:sp>
        <p:nvSpPr>
          <p:cNvPr id="76804" name="Slide Number Placeholder 5"/>
          <p:cNvSpPr>
            <a:spLocks noGrp="1"/>
          </p:cNvSpPr>
          <p:nvPr>
            <p:ph type="sldNum" sz="quarter" idx="12"/>
          </p:nvPr>
        </p:nvSpPr>
        <p:spPr>
          <a:noFill/>
        </p:spPr>
        <p:txBody>
          <a:bodyPr/>
          <a:lstStyle/>
          <a:p>
            <a:fld id="{24374852-1A66-40E0-AE8E-987AB96EB154}" type="slidenum">
              <a:rPr lang="ar-SA" smtClean="0"/>
              <a:pPr/>
              <a:t>69</a:t>
            </a:fld>
            <a:endParaRPr lang="en-US" smtClean="0"/>
          </a:p>
        </p:txBody>
      </p:sp>
      <p:sp>
        <p:nvSpPr>
          <p:cNvPr id="7680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7680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76807"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12" name="مستطيل 11"/>
          <p:cNvSpPr/>
          <p:nvPr/>
        </p:nvSpPr>
        <p:spPr>
          <a:xfrm>
            <a:off x="1071563" y="3913188"/>
            <a:ext cx="7572375" cy="101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just" rtl="0">
              <a:defRPr/>
            </a:pPr>
            <a:r>
              <a:rPr lang="en-US" sz="1600" dirty="0"/>
              <a:t>“</a:t>
            </a:r>
            <a:r>
              <a:rPr lang="en-US" sz="1600" i="1" dirty="0"/>
              <a:t>Hospital Resources Management offered </a:t>
            </a:r>
            <a:r>
              <a:rPr lang="en-US" sz="1600" b="1" i="1" dirty="0"/>
              <a:t>a very thorough analysis and list of recommendations for our entire healthcare system</a:t>
            </a:r>
            <a:r>
              <a:rPr lang="en-US" sz="1600" i="1" dirty="0"/>
              <a:t>. </a:t>
            </a:r>
          </a:p>
          <a:p>
            <a:pPr rtl="0">
              <a:defRPr/>
            </a:pPr>
            <a:r>
              <a:rPr lang="en-US" sz="1600" dirty="0"/>
              <a:t/>
            </a:r>
            <a:br>
              <a:rPr lang="en-US" sz="1600" dirty="0"/>
            </a:br>
            <a:r>
              <a:rPr lang="en-US" sz="1200" dirty="0"/>
              <a:t>~ Dean A., CEO, 132 Bed Hospital, 19 Hospital System in Texas</a:t>
            </a:r>
            <a:endParaRPr lang="ar-SA" sz="1200" dirty="0"/>
          </a:p>
        </p:txBody>
      </p:sp>
      <p:sp>
        <p:nvSpPr>
          <p:cNvPr id="13" name="مستطيل 12"/>
          <p:cNvSpPr/>
          <p:nvPr/>
        </p:nvSpPr>
        <p:spPr>
          <a:xfrm>
            <a:off x="3857625" y="214313"/>
            <a:ext cx="1982788" cy="3698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dirty="0"/>
              <a:t>Why HRM ? </a:t>
            </a:r>
            <a:endParaRPr lang="ar-SA" dirty="0"/>
          </a:p>
        </p:txBody>
      </p:sp>
      <p:sp>
        <p:nvSpPr>
          <p:cNvPr id="14" name="مستطيل 13"/>
          <p:cNvSpPr/>
          <p:nvPr/>
        </p:nvSpPr>
        <p:spPr>
          <a:xfrm>
            <a:off x="684213" y="1412875"/>
            <a:ext cx="8143875" cy="16002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l" rtl="0">
              <a:defRPr/>
            </a:pPr>
            <a:r>
              <a:rPr lang="en-US" sz="2000" dirty="0"/>
              <a:t>All Islam about ‘Human and humanity, in Quran, there terms appear in </a:t>
            </a:r>
            <a:r>
              <a:rPr lang="en-US" sz="2000" b="1" dirty="0"/>
              <a:t>more than one thousand </a:t>
            </a:r>
            <a:r>
              <a:rPr lang="en-US" sz="2000" dirty="0"/>
              <a:t>versus </a:t>
            </a:r>
            <a:r>
              <a:rPr lang="en-US" dirty="0"/>
              <a:t>(</a:t>
            </a:r>
            <a:r>
              <a:rPr lang="en-US" sz="1600" dirty="0"/>
              <a:t>Do you belief …Assignment?!). </a:t>
            </a:r>
          </a:p>
          <a:p>
            <a:pPr algn="l" rtl="0">
              <a:defRPr/>
            </a:pPr>
            <a:r>
              <a:rPr lang="en-US" dirty="0"/>
              <a:t> </a:t>
            </a:r>
          </a:p>
          <a:p>
            <a:pPr algn="l" rtl="0">
              <a:defRPr/>
            </a:pPr>
            <a:r>
              <a:rPr lang="en-US" sz="2000" dirty="0"/>
              <a:t>ALLAH  is talking about human being in an honoring way and puts humanity in light.  </a:t>
            </a:r>
            <a:endParaRPr lang="ar-SA" sz="2000" dirty="0"/>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1428750" y="428625"/>
            <a:ext cx="7215188" cy="357188"/>
          </a:xfrm>
        </p:spPr>
        <p:txBody>
          <a:bodyPr/>
          <a:lstStyle/>
          <a:p>
            <a:pPr rtl="0" eaLnBrk="1" fontAlgn="auto" hangingPunct="1">
              <a:spcAft>
                <a:spcPts val="0"/>
              </a:spcAft>
              <a:defRPr/>
            </a:pPr>
            <a:r>
              <a:rPr lang="en-US" sz="1800" dirty="0" smtClean="0">
                <a:solidFill>
                  <a:schemeClr val="tx2">
                    <a:satMod val="200000"/>
                  </a:schemeClr>
                </a:solidFill>
                <a:latin typeface="Arial Black" pitchFamily="34" charset="0"/>
                <a:cs typeface="+mj-cs"/>
              </a:rPr>
              <a:t>Teaching &amp; Learning </a:t>
            </a:r>
            <a:r>
              <a:rPr sz="1800" smtClean="0">
                <a:solidFill>
                  <a:schemeClr val="tx2">
                    <a:satMod val="200000"/>
                  </a:schemeClr>
                </a:solidFill>
                <a:latin typeface="Arial Black" pitchFamily="34" charset="0"/>
                <a:cs typeface="+mj-cs"/>
              </a:rPr>
              <a:t>References &amp; Sources</a:t>
            </a:r>
          </a:p>
        </p:txBody>
      </p:sp>
      <p:sp>
        <p:nvSpPr>
          <p:cNvPr id="18435" name="Rectangle 3"/>
          <p:cNvSpPr>
            <a:spLocks noGrp="1" noChangeArrowheads="1"/>
          </p:cNvSpPr>
          <p:nvPr>
            <p:ph idx="1"/>
          </p:nvPr>
        </p:nvSpPr>
        <p:spPr>
          <a:xfrm>
            <a:off x="628650" y="1143002"/>
            <a:ext cx="8229600" cy="4500576"/>
          </a:xfrm>
        </p:spPr>
        <p:txBody>
          <a:bodyPr/>
          <a:lstStyle/>
          <a:p>
            <a:pPr marL="273050" indent="-273050" algn="l" rtl="0" eaLnBrk="1" hangingPunct="1">
              <a:buFont typeface="Wingdings 2" pitchFamily="18" charset="2"/>
              <a:buChar char=""/>
            </a:pPr>
            <a:r>
              <a:rPr lang="en-AU" sz="2000" b="1" dirty="0" smtClean="0">
                <a:latin typeface="Arial Black" pitchFamily="34" charset="0"/>
                <a:cs typeface="Tahoma" pitchFamily="34" charset="0"/>
              </a:rPr>
              <a:t>Your Smart Note, the first and the best  + Handout </a:t>
            </a:r>
          </a:p>
          <a:p>
            <a:pPr marL="273050" indent="-273050" algn="l" rtl="0" eaLnBrk="1" hangingPunct="1">
              <a:buFont typeface="Wingdings 2" pitchFamily="18" charset="2"/>
              <a:buChar char=""/>
            </a:pPr>
            <a:endParaRPr lang="en-AU" sz="2000" dirty="0" smtClean="0">
              <a:latin typeface="Arial Black" pitchFamily="34" charset="0"/>
              <a:cs typeface="Tahoma" pitchFamily="34" charset="0"/>
            </a:endParaRPr>
          </a:p>
          <a:p>
            <a:pPr marL="273050" indent="-273050" algn="l" rtl="0" eaLnBrk="1" hangingPunct="1">
              <a:buFont typeface="Wingdings 2" pitchFamily="18" charset="2"/>
              <a:buChar char=""/>
            </a:pPr>
            <a:r>
              <a:rPr lang="en-AU" sz="2000" dirty="0" err="1" smtClean="0">
                <a:latin typeface="Arial Black" pitchFamily="34" charset="0"/>
                <a:cs typeface="Tahoma" pitchFamily="34" charset="0"/>
              </a:rPr>
              <a:t>Johali</a:t>
            </a:r>
            <a:r>
              <a:rPr lang="en-AU" sz="2000" dirty="0" smtClean="0">
                <a:latin typeface="Arial Black" pitchFamily="34" charset="0"/>
                <a:cs typeface="Tahoma" pitchFamily="34" charset="0"/>
              </a:rPr>
              <a:t>, E. A. (2011-2014) RAD Health Sciences and Services Organization (</a:t>
            </a:r>
            <a:r>
              <a:rPr lang="en-AU" sz="2000" dirty="0" err="1" smtClean="0">
                <a:latin typeface="Arial Black" pitchFamily="34" charset="0"/>
                <a:cs typeface="Tahoma" pitchFamily="34" charset="0"/>
              </a:rPr>
              <a:t>Johali</a:t>
            </a:r>
            <a:r>
              <a:rPr lang="en-AU" sz="2000" dirty="0" smtClean="0">
                <a:latin typeface="Arial Black" pitchFamily="34" charset="0"/>
                <a:cs typeface="Tahoma" pitchFamily="34" charset="0"/>
              </a:rPr>
              <a:t> RHSSO 2012\13): </a:t>
            </a:r>
            <a:r>
              <a:rPr lang="en-AU" sz="2000" b="1" i="1" dirty="0" smtClean="0">
                <a:latin typeface="Arial Black" pitchFamily="34" charset="0"/>
                <a:cs typeface="Tahoma" pitchFamily="34" charset="0"/>
              </a:rPr>
              <a:t>A Lecturers Note </a:t>
            </a:r>
            <a:r>
              <a:rPr lang="en-AU" sz="1600" b="1" i="1" dirty="0" smtClean="0">
                <a:latin typeface="Arial Black" pitchFamily="34" charset="0"/>
                <a:cs typeface="Tahoma" pitchFamily="34" charset="0"/>
              </a:rPr>
              <a:t>(</a:t>
            </a:r>
            <a:r>
              <a:rPr lang="en-AU" sz="1600" dirty="0" smtClean="0">
                <a:latin typeface="Arial Black" pitchFamily="34" charset="0"/>
                <a:cs typeface="Tahoma" pitchFamily="34" charset="0"/>
              </a:rPr>
              <a:t> A</a:t>
            </a:r>
            <a:r>
              <a:rPr lang="en-AU" sz="1600" dirty="0" smtClean="0">
                <a:latin typeface="Arial Black" pitchFamily="34" charset="0"/>
                <a:cs typeface="Times New Roman" pitchFamily="18" charset="0"/>
              </a:rPr>
              <a:t>vailable at My Academic Site: </a:t>
            </a:r>
          </a:p>
          <a:p>
            <a:pPr marL="273050" indent="-273050" algn="l" rtl="0" eaLnBrk="1" hangingPunct="1">
              <a:buFont typeface="Wingdings 2" pitchFamily="18" charset="2"/>
              <a:buChar char=""/>
            </a:pPr>
            <a:endParaRPr lang="en-AU" sz="1600" dirty="0" smtClean="0">
              <a:latin typeface="Arial Black" pitchFamily="34" charset="0"/>
              <a:cs typeface="Tahoma" pitchFamily="34" charset="0"/>
            </a:endParaRPr>
          </a:p>
          <a:p>
            <a:pPr marL="273050" indent="-273050" algn="l" rtl="0" eaLnBrk="1" hangingPunct="1">
              <a:buFontTx/>
              <a:buNone/>
            </a:pPr>
            <a:endParaRPr lang="en-AU" sz="2000" dirty="0" smtClean="0">
              <a:latin typeface="Arial Black" pitchFamily="34" charset="0"/>
              <a:cs typeface="Tahoma" pitchFamily="34" charset="0"/>
            </a:endParaRPr>
          </a:p>
          <a:p>
            <a:pPr marL="273050" indent="-273050" algn="ctr" rtl="0" eaLnBrk="1" hangingPunct="1">
              <a:buFontTx/>
              <a:buNone/>
            </a:pPr>
            <a:r>
              <a:rPr lang="en-US" sz="1600" b="1" dirty="0" smtClean="0">
                <a:cs typeface="Tahoma" pitchFamily="34" charset="0"/>
              </a:rPr>
              <a:t>FURTHER </a:t>
            </a:r>
          </a:p>
          <a:p>
            <a:pPr marL="273050" indent="-273050" algn="just" rtl="0" eaLnBrk="1" hangingPunct="1">
              <a:buFont typeface="Wingdings 2" pitchFamily="18" charset="2"/>
              <a:buChar char=""/>
            </a:pPr>
            <a:r>
              <a:rPr lang="en-US" sz="1400" b="1" dirty="0" smtClean="0">
                <a:cs typeface="Tahoma" pitchFamily="34" charset="0"/>
              </a:rPr>
              <a:t>The Effective Health Care Supervisor, Sixth Edition (Paperback) by </a:t>
            </a:r>
            <a:r>
              <a:rPr lang="en-US" sz="1400" b="1" dirty="0" smtClean="0">
                <a:cs typeface="Tahoma" pitchFamily="34" charset="0"/>
                <a:hlinkClick r:id="rId3" action="ppaction://hlinkfile"/>
              </a:rPr>
              <a:t>Charles R. McConnell</a:t>
            </a:r>
            <a:endParaRPr lang="en-US" sz="1400" b="1" dirty="0" smtClean="0">
              <a:cs typeface="Tahoma" pitchFamily="34" charset="0"/>
            </a:endParaRPr>
          </a:p>
          <a:p>
            <a:pPr marL="273050" indent="-273050" algn="l" rtl="0" eaLnBrk="1" hangingPunct="1">
              <a:buFont typeface="Wingdings 2" pitchFamily="18" charset="2"/>
              <a:buChar char=""/>
            </a:pPr>
            <a:r>
              <a:rPr lang="en-US" sz="1400" b="1" dirty="0" smtClean="0">
                <a:cs typeface="Tahoma" pitchFamily="34" charset="0"/>
              </a:rPr>
              <a:t>Managing Clinical Supervision: Ethical Practice and Legal Risk Management (Paperback) by </a:t>
            </a:r>
            <a:r>
              <a:rPr lang="en-US" sz="1400" b="1" dirty="0" smtClean="0">
                <a:cs typeface="Tahoma" pitchFamily="34" charset="0"/>
                <a:hlinkClick r:id="rId4" action="ppaction://hlinkfile"/>
              </a:rPr>
              <a:t>Janet Elizabeth </a:t>
            </a:r>
            <a:r>
              <a:rPr lang="en-US" sz="1400" b="1" dirty="0" err="1" smtClean="0">
                <a:cs typeface="Tahoma" pitchFamily="34" charset="0"/>
                <a:hlinkClick r:id="rId4" action="ppaction://hlinkfile"/>
              </a:rPr>
              <a:t>Falvey</a:t>
            </a:r>
            <a:r>
              <a:rPr lang="en-US" sz="1400" b="1" dirty="0" smtClean="0">
                <a:cs typeface="Tahoma" pitchFamily="34" charset="0"/>
              </a:rPr>
              <a:t> 2009 </a:t>
            </a:r>
          </a:p>
          <a:p>
            <a:pPr marL="273050" indent="-273050" algn="l" rtl="0" eaLnBrk="1" hangingPunct="1">
              <a:buFont typeface="Wingdings 2" pitchFamily="18" charset="2"/>
              <a:buChar char=""/>
            </a:pPr>
            <a:r>
              <a:rPr lang="en-US" sz="1400" b="1" i="1" dirty="0" smtClean="0"/>
              <a:t>The History of Management Thought, 5th edition, </a:t>
            </a:r>
            <a:r>
              <a:rPr lang="en-US" sz="1400" b="1" dirty="0" smtClean="0"/>
              <a:t>2005</a:t>
            </a:r>
            <a:r>
              <a:rPr lang="en-US" sz="1400" b="1" i="1" dirty="0" smtClean="0"/>
              <a:t> </a:t>
            </a:r>
            <a:r>
              <a:rPr lang="en-US" sz="1400" b="1" dirty="0" smtClean="0"/>
              <a:t>by Daniel A. Wren</a:t>
            </a:r>
            <a:endParaRPr lang="en-US" sz="1400" b="1" dirty="0" smtClean="0">
              <a:cs typeface="Tahoma" pitchFamily="34" charset="0"/>
              <a:hlinkClick r:id="rId5"/>
            </a:endParaRPr>
          </a:p>
          <a:p>
            <a:pPr marL="273050" indent="-273050" algn="l" rtl="0" eaLnBrk="1" hangingPunct="1">
              <a:buFont typeface="Wingdings 2" pitchFamily="18" charset="2"/>
              <a:buChar char=""/>
            </a:pPr>
            <a:r>
              <a:rPr lang="en-US" sz="1400" b="1" dirty="0" smtClean="0">
                <a:cs typeface="Tahoma" pitchFamily="34" charset="0"/>
                <a:hlinkClick r:id="rId5"/>
              </a:rPr>
              <a:t>http://www.buzzle.com/articles/management</a:t>
            </a:r>
            <a:r>
              <a:rPr lang="en-US" sz="1400" b="1" dirty="0" smtClean="0">
                <a:cs typeface="Tahoma" pitchFamily="34" charset="0"/>
              </a:rPr>
              <a:t> </a:t>
            </a:r>
          </a:p>
          <a:p>
            <a:pPr marL="273050" indent="-273050" algn="l" rtl="0" eaLnBrk="1" hangingPunct="1">
              <a:buFont typeface="Wingdings 2" pitchFamily="18" charset="2"/>
              <a:buChar char=""/>
            </a:pPr>
            <a:endParaRPr lang="en-US" sz="1400" b="1" dirty="0" smtClean="0">
              <a:cs typeface="Tahoma" pitchFamily="34" charset="0"/>
            </a:endParaRPr>
          </a:p>
          <a:p>
            <a:pPr marL="273050" indent="-273050" algn="l" rtl="0" eaLnBrk="1" hangingPunct="1">
              <a:buFont typeface="Wingdings 2" pitchFamily="18" charset="2"/>
              <a:buChar char=""/>
            </a:pPr>
            <a:endParaRPr lang="en-US" sz="1400" b="1" dirty="0" smtClean="0">
              <a:cs typeface="Tahoma" pitchFamily="34" charset="0"/>
            </a:endParaRPr>
          </a:p>
          <a:p>
            <a:pPr marL="273050" indent="-273050" algn="l" rtl="0" eaLnBrk="1" hangingPunct="1">
              <a:buFont typeface="Wingdings 2" pitchFamily="18" charset="2"/>
              <a:buChar char=""/>
            </a:pPr>
            <a:endParaRPr lang="en-US" sz="1400" b="1" dirty="0" smtClean="0">
              <a:cs typeface="Tahoma" pitchFamily="34" charset="0"/>
            </a:endParaRPr>
          </a:p>
          <a:p>
            <a:pPr marL="273050" indent="-273050" algn="l" rtl="0" eaLnBrk="1" hangingPunct="1">
              <a:buFont typeface="Wingdings 2" pitchFamily="18" charset="2"/>
              <a:buChar char=""/>
            </a:pPr>
            <a:endParaRPr lang="en-US" sz="1800" dirty="0" smtClean="0">
              <a:cs typeface="Tahoma" pitchFamily="34" charset="0"/>
            </a:endParaRPr>
          </a:p>
          <a:p>
            <a:pPr marL="273050" indent="-273050" algn="l" rtl="0" eaLnBrk="1" hangingPunct="1">
              <a:buFont typeface="Wingdings 2" pitchFamily="18" charset="2"/>
              <a:buChar char=""/>
            </a:pPr>
            <a:endParaRPr lang="en-US" sz="1600" dirty="0" smtClean="0">
              <a:cs typeface="Tahoma" pitchFamily="34" charset="0"/>
            </a:endParaRPr>
          </a:p>
          <a:p>
            <a:pPr marL="273050" indent="-273050" algn="l" rtl="0" eaLnBrk="1" hangingPunct="1">
              <a:buFont typeface="Wingdings 2" pitchFamily="18" charset="2"/>
              <a:buChar char=""/>
            </a:pPr>
            <a:endParaRPr lang="en-US" sz="1600" dirty="0" smtClean="0">
              <a:cs typeface="Tahoma" pitchFamily="34" charset="0"/>
            </a:endParaRPr>
          </a:p>
        </p:txBody>
      </p:sp>
      <p:sp>
        <p:nvSpPr>
          <p:cNvPr id="18436" name="Footer Placeholder 3"/>
          <p:cNvSpPr>
            <a:spLocks noGrp="1"/>
          </p:cNvSpPr>
          <p:nvPr>
            <p:ph type="ftr" sz="quarter" idx="11"/>
          </p:nvPr>
        </p:nvSpPr>
        <p:spPr>
          <a:xfrm>
            <a:off x="6572250" y="6286500"/>
            <a:ext cx="1724025" cy="384175"/>
          </a:xfrm>
          <a:noFill/>
        </p:spPr>
        <p:txBody>
          <a:bodyPr/>
          <a:lstStyle/>
          <a:p>
            <a:r>
              <a:rPr lang="en-US" smtClean="0"/>
              <a:t>RADHSSO 2014</a:t>
            </a:r>
          </a:p>
        </p:txBody>
      </p:sp>
      <p:sp>
        <p:nvSpPr>
          <p:cNvPr id="18437" name="Slide Number Placeholder 4"/>
          <p:cNvSpPr>
            <a:spLocks noGrp="1"/>
          </p:cNvSpPr>
          <p:nvPr>
            <p:ph type="sldNum" sz="quarter" idx="12"/>
          </p:nvPr>
        </p:nvSpPr>
        <p:spPr>
          <a:noFill/>
        </p:spPr>
        <p:txBody>
          <a:bodyPr/>
          <a:lstStyle/>
          <a:p>
            <a:fld id="{FD471F60-8E02-4B9B-AE0F-D0BF87271B9A}" type="slidenum">
              <a:rPr lang="ar-SA" smtClean="0"/>
              <a:pPr/>
              <a:t>7</a:t>
            </a:fld>
            <a:endParaRPr lang="en-US" smtClean="0"/>
          </a:p>
        </p:txBody>
      </p:sp>
      <p:sp>
        <p:nvSpPr>
          <p:cNvPr id="18438"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1" name="Date Placeholder 3"/>
          <p:cNvSpPr>
            <a:spLocks noGrp="1"/>
          </p:cNvSpPr>
          <p:nvPr>
            <p:ph type="dt" sz="quarter" idx="10"/>
          </p:nvPr>
        </p:nvSpPr>
        <p:spPr>
          <a:noFill/>
        </p:spPr>
        <p:txBody>
          <a:bodyPr/>
          <a:lstStyle/>
          <a:p>
            <a:r>
              <a:rPr lang="ar-SA" smtClean="0"/>
              <a:t>E Johali</a:t>
            </a:r>
            <a:endParaRPr lang="en-US" smtClean="0"/>
          </a:p>
        </p:txBody>
      </p:sp>
      <p:sp>
        <p:nvSpPr>
          <p:cNvPr id="6152" name="Footer Placeholder 4"/>
          <p:cNvSpPr>
            <a:spLocks noGrp="1"/>
          </p:cNvSpPr>
          <p:nvPr>
            <p:ph type="ftr" sz="quarter" idx="11"/>
          </p:nvPr>
        </p:nvSpPr>
        <p:spPr>
          <a:noFill/>
        </p:spPr>
        <p:txBody>
          <a:bodyPr/>
          <a:lstStyle/>
          <a:p>
            <a:r>
              <a:rPr lang="en-US" smtClean="0"/>
              <a:t>RADHSSO 2014</a:t>
            </a:r>
          </a:p>
        </p:txBody>
      </p:sp>
      <p:sp>
        <p:nvSpPr>
          <p:cNvPr id="6153" name="Slide Number Placeholder 5"/>
          <p:cNvSpPr>
            <a:spLocks noGrp="1"/>
          </p:cNvSpPr>
          <p:nvPr>
            <p:ph type="sldNum" sz="quarter" idx="12"/>
          </p:nvPr>
        </p:nvSpPr>
        <p:spPr>
          <a:noFill/>
        </p:spPr>
        <p:txBody>
          <a:bodyPr/>
          <a:lstStyle/>
          <a:p>
            <a:fld id="{DE863FF3-1830-4A61-942B-560C776B3144}" type="slidenum">
              <a:rPr lang="ar-SA" smtClean="0"/>
              <a:pPr/>
              <a:t>70</a:t>
            </a:fld>
            <a:endParaRPr lang="en-US" smtClean="0"/>
          </a:p>
        </p:txBody>
      </p:sp>
      <p:sp>
        <p:nvSpPr>
          <p:cNvPr id="615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6146" name="Object 2"/>
          <p:cNvGraphicFramePr>
            <a:graphicFrameLocks noChangeAspect="1"/>
          </p:cNvGraphicFramePr>
          <p:nvPr/>
        </p:nvGraphicFramePr>
        <p:xfrm>
          <a:off x="-180975" y="908050"/>
          <a:ext cx="5224463" cy="3795713"/>
        </p:xfrm>
        <a:graphic>
          <a:graphicData uri="http://schemas.openxmlformats.org/presentationml/2006/ole">
            <p:oleObj spid="_x0000_s6146" name="شريحة" r:id="rId3" imgW="2670141" imgH="2002392" progId="PowerPoint.Slide.12">
              <p:embed/>
            </p:oleObj>
          </a:graphicData>
        </a:graphic>
      </p:graphicFrame>
      <p:sp>
        <p:nvSpPr>
          <p:cNvPr id="6155"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6147" name="Object 3"/>
          <p:cNvGraphicFramePr>
            <a:graphicFrameLocks noChangeAspect="1"/>
          </p:cNvGraphicFramePr>
          <p:nvPr/>
        </p:nvGraphicFramePr>
        <p:xfrm>
          <a:off x="214313" y="3143250"/>
          <a:ext cx="2214562" cy="2714625"/>
        </p:xfrm>
        <a:graphic>
          <a:graphicData uri="http://schemas.openxmlformats.org/presentationml/2006/ole">
            <p:oleObj spid="_x0000_s6147" name="شريحة" r:id="rId4" imgW="3732394" imgH="2799480" progId="PowerPoint.Slide.12">
              <p:embed/>
            </p:oleObj>
          </a:graphicData>
        </a:graphic>
      </p:graphicFrame>
      <p:sp>
        <p:nvSpPr>
          <p:cNvPr id="6156"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6148" name="Object 4"/>
          <p:cNvGraphicFramePr>
            <a:graphicFrameLocks noChangeAspect="1"/>
          </p:cNvGraphicFramePr>
          <p:nvPr/>
        </p:nvGraphicFramePr>
        <p:xfrm>
          <a:off x="2500313" y="3143250"/>
          <a:ext cx="2428875" cy="2714625"/>
        </p:xfrm>
        <a:graphic>
          <a:graphicData uri="http://schemas.openxmlformats.org/presentationml/2006/ole">
            <p:oleObj spid="_x0000_s6148" name="شريحة" r:id="rId5" imgW="4570330" imgH="3427597" progId="PowerPoint.Slide.12">
              <p:embed/>
            </p:oleObj>
          </a:graphicData>
        </a:graphic>
      </p:graphicFrame>
      <p:sp>
        <p:nvSpPr>
          <p:cNvPr id="6157"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6149" name="Object 5"/>
          <p:cNvGraphicFramePr>
            <a:graphicFrameLocks noChangeAspect="1"/>
          </p:cNvGraphicFramePr>
          <p:nvPr/>
        </p:nvGraphicFramePr>
        <p:xfrm>
          <a:off x="5000625" y="571500"/>
          <a:ext cx="3929063" cy="2428875"/>
        </p:xfrm>
        <a:graphic>
          <a:graphicData uri="http://schemas.openxmlformats.org/presentationml/2006/ole">
            <p:oleObj spid="_x0000_s6149" name="شريحة" r:id="rId6" imgW="2717445" imgH="2039034" progId="PowerPoint.Slide.12">
              <p:embed/>
            </p:oleObj>
          </a:graphicData>
        </a:graphic>
      </p:graphicFrame>
      <p:sp>
        <p:nvSpPr>
          <p:cNvPr id="18" name="Rectangle 2"/>
          <p:cNvSpPr>
            <a:spLocks noGrp="1" noChangeArrowheads="1"/>
          </p:cNvSpPr>
          <p:nvPr>
            <p:ph type="title"/>
          </p:nvPr>
        </p:nvSpPr>
        <p:spPr>
          <a:xfrm>
            <a:off x="1143000" y="188913"/>
            <a:ext cx="6072188" cy="311150"/>
          </a:xfrm>
        </p:spPr>
        <p:txBody>
          <a:bodyPr/>
          <a:lstStyle/>
          <a:p>
            <a:pPr eaLnBrk="1" hangingPunct="1">
              <a:defRPr/>
            </a:pPr>
            <a:r>
              <a:rPr lang="en-US" sz="1600" dirty="0" smtClean="0">
                <a:latin typeface="Arial Black" pitchFamily="34" charset="0"/>
                <a:cs typeface="+mj-cs"/>
              </a:rPr>
              <a:t>HRM Scientific Principles the Most</a:t>
            </a:r>
          </a:p>
        </p:txBody>
      </p:sp>
      <p:pic>
        <p:nvPicPr>
          <p:cNvPr id="6159" name="Picture 4" descr="صورةAdams' Equity Theory"/>
          <p:cNvPicPr>
            <a:picLocks noChangeAspect="1" noChangeArrowheads="1"/>
          </p:cNvPicPr>
          <p:nvPr/>
        </p:nvPicPr>
        <p:blipFill>
          <a:blip r:embed="rId7"/>
          <a:srcRect l="25121" t="19270" r="3394" b="68349"/>
          <a:stretch>
            <a:fillRect/>
          </a:stretch>
        </p:blipFill>
        <p:spPr bwMode="auto">
          <a:xfrm>
            <a:off x="5357813" y="3071813"/>
            <a:ext cx="3357562" cy="642937"/>
          </a:xfrm>
          <a:prstGeom prst="rect">
            <a:avLst/>
          </a:prstGeom>
          <a:noFill/>
          <a:ln w="9525">
            <a:noFill/>
            <a:miter lim="800000"/>
            <a:headEnd/>
            <a:tailEnd/>
          </a:ln>
        </p:spPr>
      </p:pic>
      <p:sp>
        <p:nvSpPr>
          <p:cNvPr id="6160"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6150" name="Object 6"/>
          <p:cNvGraphicFramePr>
            <a:graphicFrameLocks noChangeAspect="1"/>
          </p:cNvGraphicFramePr>
          <p:nvPr/>
        </p:nvGraphicFramePr>
        <p:xfrm>
          <a:off x="5143500" y="3929063"/>
          <a:ext cx="3643313" cy="2428875"/>
        </p:xfrm>
        <a:graphic>
          <a:graphicData uri="http://schemas.openxmlformats.org/presentationml/2006/ole">
            <p:oleObj spid="_x0000_s6150" name="شريحة" r:id="rId8" imgW="2563234" imgH="1923189" progId="PowerPoint.Slide.12">
              <p:embed/>
            </p:oleObj>
          </a:graphicData>
        </a:graphic>
      </p:graphicFrame>
    </p:spTree>
  </p:cSld>
  <p:clrMapOvr>
    <a:masterClrMapping/>
  </p:clrMapOvr>
  <p:transition>
    <p:wheel spokes="8"/>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عنصر نائب للتذييل 3"/>
          <p:cNvSpPr>
            <a:spLocks noGrp="1"/>
          </p:cNvSpPr>
          <p:nvPr>
            <p:ph type="ftr" sz="quarter" idx="11"/>
          </p:nvPr>
        </p:nvSpPr>
        <p:spPr>
          <a:xfrm>
            <a:off x="642938" y="6357938"/>
            <a:ext cx="2895600" cy="244475"/>
          </a:xfrm>
          <a:noFill/>
        </p:spPr>
        <p:txBody>
          <a:bodyPr/>
          <a:lstStyle/>
          <a:p>
            <a:r>
              <a:rPr lang="en-US" smtClean="0"/>
              <a:t>RADHSSO 2014</a:t>
            </a:r>
          </a:p>
        </p:txBody>
      </p:sp>
      <p:sp>
        <p:nvSpPr>
          <p:cNvPr id="77827" name="عنصر نائب لرقم الشريحة 4"/>
          <p:cNvSpPr>
            <a:spLocks noGrp="1"/>
          </p:cNvSpPr>
          <p:nvPr>
            <p:ph type="sldNum" sz="quarter" idx="12"/>
          </p:nvPr>
        </p:nvSpPr>
        <p:spPr>
          <a:noFill/>
        </p:spPr>
        <p:txBody>
          <a:bodyPr/>
          <a:lstStyle/>
          <a:p>
            <a:fld id="{C96DCCA1-420D-4381-8F92-4863079EAC52}" type="slidenum">
              <a:rPr lang="ar-SA" smtClean="0"/>
              <a:pPr/>
              <a:t>71</a:t>
            </a:fld>
            <a:endParaRPr lang="en-US" smtClean="0"/>
          </a:p>
        </p:txBody>
      </p:sp>
      <p:pic>
        <p:nvPicPr>
          <p:cNvPr id="77828" name="Picture 2"/>
          <p:cNvPicPr>
            <a:picLocks noChangeAspect="1" noChangeArrowheads="1"/>
          </p:cNvPicPr>
          <p:nvPr/>
        </p:nvPicPr>
        <p:blipFill>
          <a:blip r:embed="rId2"/>
          <a:srcRect/>
          <a:stretch>
            <a:fillRect/>
          </a:stretch>
        </p:blipFill>
        <p:spPr bwMode="auto">
          <a:xfrm>
            <a:off x="428625" y="857250"/>
            <a:ext cx="3471863" cy="2500313"/>
          </a:xfrm>
          <a:prstGeom prst="rect">
            <a:avLst/>
          </a:prstGeom>
          <a:noFill/>
          <a:ln w="9525">
            <a:noFill/>
            <a:miter lim="800000"/>
            <a:headEnd/>
            <a:tailEnd/>
          </a:ln>
        </p:spPr>
      </p:pic>
      <p:pic>
        <p:nvPicPr>
          <p:cNvPr id="77829" name="Picture 3"/>
          <p:cNvPicPr>
            <a:picLocks noChangeAspect="1" noChangeArrowheads="1"/>
          </p:cNvPicPr>
          <p:nvPr/>
        </p:nvPicPr>
        <p:blipFill>
          <a:blip r:embed="rId3"/>
          <a:srcRect/>
          <a:stretch>
            <a:fillRect/>
          </a:stretch>
        </p:blipFill>
        <p:spPr bwMode="auto">
          <a:xfrm>
            <a:off x="4286250" y="3429000"/>
            <a:ext cx="4500563" cy="2757488"/>
          </a:xfrm>
          <a:prstGeom prst="rect">
            <a:avLst/>
          </a:prstGeom>
          <a:noFill/>
          <a:ln w="9525">
            <a:noFill/>
            <a:miter lim="800000"/>
            <a:headEnd/>
            <a:tailEnd/>
          </a:ln>
        </p:spPr>
      </p:pic>
      <p:pic>
        <p:nvPicPr>
          <p:cNvPr id="77830" name="Picture 4"/>
          <p:cNvPicPr>
            <a:picLocks noChangeAspect="1" noChangeArrowheads="1"/>
          </p:cNvPicPr>
          <p:nvPr/>
        </p:nvPicPr>
        <p:blipFill>
          <a:blip r:embed="rId4"/>
          <a:srcRect/>
          <a:stretch>
            <a:fillRect/>
          </a:stretch>
        </p:blipFill>
        <p:spPr bwMode="auto">
          <a:xfrm>
            <a:off x="142875" y="3429000"/>
            <a:ext cx="4000500" cy="2786063"/>
          </a:xfrm>
          <a:prstGeom prst="rect">
            <a:avLst/>
          </a:prstGeom>
          <a:noFill/>
          <a:ln w="9525">
            <a:noFill/>
            <a:miter lim="800000"/>
            <a:headEnd/>
            <a:tailEnd/>
          </a:ln>
        </p:spPr>
      </p:pic>
      <p:sp>
        <p:nvSpPr>
          <p:cNvPr id="9" name="مستطيل 8"/>
          <p:cNvSpPr/>
          <p:nvPr/>
        </p:nvSpPr>
        <p:spPr>
          <a:xfrm>
            <a:off x="4286250" y="928688"/>
            <a:ext cx="4572000" cy="2246312"/>
          </a:xfrm>
          <a:prstGeom prst="rect">
            <a:avLst/>
          </a:prstGeom>
          <a:solidFill>
            <a:schemeClr val="tx1"/>
          </a:solidFill>
        </p:spPr>
        <p:style>
          <a:lnRef idx="2">
            <a:schemeClr val="accent3"/>
          </a:lnRef>
          <a:fillRef idx="1">
            <a:schemeClr val="lt1"/>
          </a:fillRef>
          <a:effectRef idx="0">
            <a:schemeClr val="accent3"/>
          </a:effectRef>
          <a:fontRef idx="minor">
            <a:schemeClr val="dk1"/>
          </a:fontRef>
        </p:style>
        <p:txBody>
          <a:bodyPr>
            <a:spAutoFit/>
          </a:bodyPr>
          <a:lstStyle/>
          <a:p>
            <a:pPr algn="just" rtl="0">
              <a:defRPr/>
            </a:pPr>
            <a:r>
              <a:rPr lang="en-US" sz="1400" dirty="0"/>
              <a:t>“</a:t>
            </a:r>
            <a:r>
              <a:rPr lang="en-US" sz="1400" i="1" dirty="0"/>
              <a:t>Hospital Resources Management offered a very thorough analysis and list of recommendations for our entire healthcare system. You and your team were very professional; you both listened and communicated well to insure our needs were met.  We utilized your analysis as a key strategic tool in setting a path for our Anesthesia practices throughout our healthcare system.”</a:t>
            </a:r>
            <a:br>
              <a:rPr lang="en-US" sz="1400" i="1" dirty="0"/>
            </a:br>
            <a:r>
              <a:rPr lang="en-US" sz="1400" dirty="0"/>
              <a:t/>
            </a:r>
            <a:br>
              <a:rPr lang="en-US" sz="1400" dirty="0"/>
            </a:br>
            <a:r>
              <a:rPr lang="en-US" sz="900" dirty="0"/>
              <a:t>               ~ Dean A., CEO, 132 Bed Hospital, 19 Hospital System in Texas</a:t>
            </a:r>
            <a:endParaRPr lang="ar-SA" sz="900" dirty="0"/>
          </a:p>
        </p:txBody>
      </p:sp>
      <p:sp>
        <p:nvSpPr>
          <p:cNvPr id="8" name="Rectangle 2"/>
          <p:cNvSpPr>
            <a:spLocks noGrp="1" noChangeArrowheads="1"/>
          </p:cNvSpPr>
          <p:nvPr>
            <p:ph type="title"/>
          </p:nvPr>
        </p:nvSpPr>
        <p:spPr>
          <a:xfrm>
            <a:off x="1928813" y="285750"/>
            <a:ext cx="4714875" cy="311150"/>
          </a:xfrm>
        </p:spPr>
        <p:txBody>
          <a:bodyPr/>
          <a:lstStyle/>
          <a:p>
            <a:pPr eaLnBrk="1" hangingPunct="1">
              <a:defRPr/>
            </a:pPr>
            <a:r>
              <a:rPr lang="en-US" sz="1600" dirty="0" smtClean="0">
                <a:latin typeface="Arial Black" pitchFamily="34" charset="0"/>
                <a:cs typeface="+mj-cs"/>
              </a:rPr>
              <a:t>HRM Functions </a:t>
            </a:r>
          </a:p>
        </p:txBody>
      </p:sp>
      <p:sp>
        <p:nvSpPr>
          <p:cNvPr id="77833" name="عنصر نائب للتاريخ 9"/>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p:cNvSpPr>
          <p:nvPr>
            <p:ph type="title"/>
          </p:nvPr>
        </p:nvSpPr>
        <p:spPr>
          <a:xfrm>
            <a:off x="857250" y="1928813"/>
            <a:ext cx="7286625" cy="1643062"/>
          </a:xfrm>
        </p:spPr>
        <p:style>
          <a:lnRef idx="2">
            <a:schemeClr val="accent5"/>
          </a:lnRef>
          <a:fillRef idx="1">
            <a:schemeClr val="lt1"/>
          </a:fillRef>
          <a:effectRef idx="0">
            <a:schemeClr val="accent5"/>
          </a:effectRef>
          <a:fontRef idx="minor">
            <a:schemeClr val="dk1"/>
          </a:fontRef>
        </p:style>
        <p:txBody>
          <a:bodyPr/>
          <a:lstStyle/>
          <a:p>
            <a:pPr rtl="0" eaLnBrk="1" hangingPunct="1">
              <a:defRPr/>
            </a:pPr>
            <a:r>
              <a:rPr lang="ar-SA" sz="2800" smtClean="0">
                <a:solidFill>
                  <a:srgbClr val="00B050"/>
                </a:solidFill>
                <a:cs typeface="Monotype Koufi" pitchFamily="2" charset="-78"/>
              </a:rPr>
              <a:t/>
            </a:r>
            <a:br>
              <a:rPr lang="ar-SA" sz="2800" smtClean="0">
                <a:solidFill>
                  <a:srgbClr val="00B050"/>
                </a:solidFill>
                <a:cs typeface="Monotype Koufi" pitchFamily="2" charset="-78"/>
              </a:rPr>
            </a:br>
            <a:r>
              <a:rPr lang="ar-SA" sz="2800" smtClean="0">
                <a:solidFill>
                  <a:srgbClr val="00B050"/>
                </a:solidFill>
                <a:cs typeface="Monotype Koufi" pitchFamily="2" charset="-78"/>
              </a:rPr>
              <a:t>اتخاذ القرار – حل المشكلات </a:t>
            </a:r>
            <a:r>
              <a:rPr lang="en-US" sz="2800" smtClean="0">
                <a:solidFill>
                  <a:srgbClr val="00B050"/>
                </a:solidFill>
                <a:cs typeface="Monotype Koufi" pitchFamily="2" charset="-78"/>
              </a:rPr>
              <a:t> </a:t>
            </a:r>
            <a:r>
              <a:rPr lang="ar-SA" sz="2800" smtClean="0">
                <a:solidFill>
                  <a:srgbClr val="00B050"/>
                </a:solidFill>
                <a:cs typeface="Monotype Koufi" pitchFamily="2" charset="-78"/>
              </a:rPr>
              <a:t/>
            </a:r>
            <a:br>
              <a:rPr lang="ar-SA" sz="2800" smtClean="0">
                <a:solidFill>
                  <a:srgbClr val="00B050"/>
                </a:solidFill>
                <a:cs typeface="Monotype Koufi" pitchFamily="2" charset="-78"/>
              </a:rPr>
            </a:br>
            <a:r>
              <a:rPr lang="ar-SA" sz="3800" smtClean="0">
                <a:solidFill>
                  <a:srgbClr val="00B050"/>
                </a:solidFill>
                <a:cs typeface="Times New Roman" pitchFamily="18" charset="0"/>
              </a:rPr>
              <a:t>  </a:t>
            </a:r>
            <a:r>
              <a:rPr lang="ar-SA" sz="2800" smtClean="0">
                <a:solidFill>
                  <a:srgbClr val="00B050"/>
                </a:solidFill>
                <a:latin typeface="Arial Black" pitchFamily="34" charset="0"/>
                <a:cs typeface="Times New Roman" pitchFamily="18" charset="0"/>
              </a:rPr>
              <a:t>Problem Solving - Decision Making</a:t>
            </a:r>
            <a:r>
              <a:rPr lang="ar-SA" sz="3800" smtClean="0">
                <a:solidFill>
                  <a:srgbClr val="00B050"/>
                </a:solidFill>
                <a:cs typeface="Times New Roman" pitchFamily="18" charset="0"/>
              </a:rPr>
              <a:t> </a:t>
            </a:r>
            <a:br>
              <a:rPr lang="ar-SA" sz="3800" smtClean="0">
                <a:solidFill>
                  <a:srgbClr val="00B050"/>
                </a:solidFill>
                <a:cs typeface="Times New Roman" pitchFamily="18" charset="0"/>
              </a:rPr>
            </a:br>
            <a:r>
              <a:rPr lang="ar-SA" sz="3200" i="1" smtClean="0">
                <a:solidFill>
                  <a:srgbClr val="00B050"/>
                </a:solidFill>
                <a:latin typeface="Arial Black" pitchFamily="34" charset="0"/>
                <a:cs typeface="Times New Roman" pitchFamily="18" charset="0"/>
              </a:rPr>
              <a:t>CT + CPS = QDM </a:t>
            </a:r>
            <a:r>
              <a:rPr lang="ar-SA" sz="3800" smtClean="0">
                <a:solidFill>
                  <a:srgbClr val="00B050"/>
                </a:solidFill>
                <a:cs typeface="Times New Roman" pitchFamily="18" charset="0"/>
              </a:rPr>
              <a:t/>
            </a:r>
            <a:br>
              <a:rPr lang="ar-SA" sz="3800" smtClean="0">
                <a:solidFill>
                  <a:srgbClr val="00B050"/>
                </a:solidFill>
                <a:cs typeface="Times New Roman" pitchFamily="18" charset="0"/>
              </a:rPr>
            </a:br>
            <a:r>
              <a:rPr lang="ar-SA" sz="2000" smtClean="0">
                <a:solidFill>
                  <a:srgbClr val="00B050"/>
                </a:solidFill>
                <a:latin typeface="Arial Black" pitchFamily="34" charset="0"/>
                <a:cs typeface="Times New Roman" pitchFamily="18" charset="0"/>
              </a:rPr>
              <a:t/>
            </a:r>
            <a:br>
              <a:rPr lang="ar-SA" sz="2000" smtClean="0">
                <a:solidFill>
                  <a:srgbClr val="00B050"/>
                </a:solidFill>
                <a:latin typeface="Arial Black" pitchFamily="34" charset="0"/>
                <a:cs typeface="Times New Roman" pitchFamily="18" charset="0"/>
              </a:rPr>
            </a:br>
            <a:endParaRPr lang="ar-SA" sz="2000" smtClean="0">
              <a:solidFill>
                <a:srgbClr val="00B050"/>
              </a:solidFill>
              <a:latin typeface="Arial Black" pitchFamily="34" charset="0"/>
              <a:cs typeface="Times New Roman" pitchFamily="18" charset="0"/>
            </a:endParaRPr>
          </a:p>
        </p:txBody>
      </p:sp>
      <p:pic>
        <p:nvPicPr>
          <p:cNvPr id="78851" name="Picture 24" descr="pgi0373"/>
          <p:cNvPicPr>
            <a:picLocks noChangeAspect="1" noChangeArrowheads="1"/>
          </p:cNvPicPr>
          <p:nvPr/>
        </p:nvPicPr>
        <p:blipFill>
          <a:blip r:embed="rId2"/>
          <a:srcRect/>
          <a:stretch>
            <a:fillRect/>
          </a:stretch>
        </p:blipFill>
        <p:spPr bwMode="auto">
          <a:xfrm>
            <a:off x="4214813" y="3571875"/>
            <a:ext cx="1214437" cy="1143000"/>
          </a:xfrm>
          <a:prstGeom prst="rect">
            <a:avLst/>
          </a:prstGeom>
          <a:noFill/>
          <a:ln w="9525">
            <a:noFill/>
            <a:miter lim="800000"/>
            <a:headEnd/>
            <a:tailEnd/>
          </a:ln>
        </p:spPr>
      </p:pic>
      <p:pic>
        <p:nvPicPr>
          <p:cNvPr id="78852" name="Picture 27" descr="s_rubik-cube">
            <a:hlinkClick r:id="rId3"/>
          </p:cNvPr>
          <p:cNvPicPr>
            <a:picLocks noChangeAspect="1" noChangeArrowheads="1"/>
          </p:cNvPicPr>
          <p:nvPr/>
        </p:nvPicPr>
        <p:blipFill>
          <a:blip r:embed="rId4"/>
          <a:srcRect/>
          <a:stretch>
            <a:fillRect/>
          </a:stretch>
        </p:blipFill>
        <p:spPr bwMode="auto">
          <a:xfrm>
            <a:off x="4000500" y="1285875"/>
            <a:ext cx="1009650" cy="649288"/>
          </a:xfrm>
          <a:prstGeom prst="rect">
            <a:avLst/>
          </a:prstGeom>
          <a:noFill/>
          <a:ln w="9525">
            <a:noFill/>
            <a:miter lim="800000"/>
            <a:headEnd/>
            <a:tailEnd/>
          </a:ln>
        </p:spPr>
      </p:pic>
      <p:pic>
        <p:nvPicPr>
          <p:cNvPr id="78853" name="Picture 18" descr="http://www.beyondlean.com/problem-solving.html">
            <a:hlinkClick r:id="rId5"/>
          </p:cNvPr>
          <p:cNvPicPr>
            <a:picLocks noChangeAspect="1" noChangeArrowheads="1"/>
          </p:cNvPicPr>
          <p:nvPr/>
        </p:nvPicPr>
        <p:blipFill>
          <a:blip r:embed="rId6"/>
          <a:srcRect/>
          <a:stretch>
            <a:fillRect/>
          </a:stretch>
        </p:blipFill>
        <p:spPr bwMode="auto">
          <a:xfrm>
            <a:off x="2714625" y="3500438"/>
            <a:ext cx="1428750" cy="1428750"/>
          </a:xfrm>
          <a:prstGeom prst="rect">
            <a:avLst/>
          </a:prstGeom>
          <a:noFill/>
          <a:ln w="9525">
            <a:noFill/>
            <a:miter lim="800000"/>
            <a:headEnd/>
            <a:tailEnd/>
          </a:ln>
        </p:spPr>
      </p:pic>
      <p:pic>
        <p:nvPicPr>
          <p:cNvPr id="78854" name="Picture 29" descr="مشاهدة الصورة بالحجم الكامل">
            <a:hlinkClick r:id="rId7"/>
          </p:cNvPr>
          <p:cNvPicPr>
            <a:picLocks noChangeAspect="1" noChangeArrowheads="1"/>
          </p:cNvPicPr>
          <p:nvPr/>
        </p:nvPicPr>
        <p:blipFill>
          <a:blip r:embed="rId8"/>
          <a:srcRect/>
          <a:stretch>
            <a:fillRect/>
          </a:stretch>
        </p:blipFill>
        <p:spPr bwMode="auto">
          <a:xfrm>
            <a:off x="5500688" y="3500438"/>
            <a:ext cx="1382712" cy="1428750"/>
          </a:xfrm>
          <a:prstGeom prst="rect">
            <a:avLst/>
          </a:prstGeom>
          <a:noFill/>
          <a:ln w="9525">
            <a:noFill/>
            <a:miter lim="800000"/>
            <a:headEnd/>
            <a:tailEnd/>
          </a:ln>
        </p:spPr>
      </p:pic>
      <p:sp>
        <p:nvSpPr>
          <p:cNvPr id="78855" name="عنصر نائب للتاريخ 6"/>
          <p:cNvSpPr>
            <a:spLocks noGrp="1"/>
          </p:cNvSpPr>
          <p:nvPr>
            <p:ph type="dt" sz="quarter" idx="10"/>
          </p:nvPr>
        </p:nvSpPr>
        <p:spPr>
          <a:noFill/>
        </p:spPr>
        <p:txBody>
          <a:bodyPr/>
          <a:lstStyle/>
          <a:p>
            <a:r>
              <a:rPr lang="ar-SA" smtClean="0"/>
              <a:t>E Johali</a:t>
            </a:r>
            <a:endParaRPr lang="en-US" smtClean="0"/>
          </a:p>
        </p:txBody>
      </p:sp>
      <p:sp>
        <p:nvSpPr>
          <p:cNvPr id="78856" name="عنصر نائب لرقم الشريحة 7"/>
          <p:cNvSpPr>
            <a:spLocks noGrp="1"/>
          </p:cNvSpPr>
          <p:nvPr>
            <p:ph type="sldNum" sz="quarter" idx="12"/>
          </p:nvPr>
        </p:nvSpPr>
        <p:spPr>
          <a:noFill/>
        </p:spPr>
        <p:txBody>
          <a:bodyPr/>
          <a:lstStyle/>
          <a:p>
            <a:fld id="{D382186D-4D26-431C-88B6-B6385CDA43E3}" type="slidenum">
              <a:rPr lang="ar-SA" smtClean="0"/>
              <a:pPr/>
              <a:t>72</a:t>
            </a:fld>
            <a:endParaRPr lang="en-US" smtClean="0"/>
          </a:p>
        </p:txBody>
      </p:sp>
      <p:sp>
        <p:nvSpPr>
          <p:cNvPr id="78857" name="عنصر نائب للتذييل 8"/>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7173" name="عنصر نائب للتذييل 4"/>
          <p:cNvSpPr>
            <a:spLocks noGrp="1"/>
          </p:cNvSpPr>
          <p:nvPr>
            <p:ph type="ftr" sz="quarter" idx="11"/>
          </p:nvPr>
        </p:nvSpPr>
        <p:spPr>
          <a:noFill/>
        </p:spPr>
        <p:txBody>
          <a:bodyPr/>
          <a:lstStyle/>
          <a:p>
            <a:r>
              <a:rPr lang="en-US" smtClean="0"/>
              <a:t>RADHSSO 2014</a:t>
            </a:r>
          </a:p>
        </p:txBody>
      </p:sp>
      <p:sp>
        <p:nvSpPr>
          <p:cNvPr id="7174" name="عنصر نائب لرقم الشريحة 5"/>
          <p:cNvSpPr>
            <a:spLocks noGrp="1"/>
          </p:cNvSpPr>
          <p:nvPr>
            <p:ph type="sldNum" sz="quarter" idx="12"/>
          </p:nvPr>
        </p:nvSpPr>
        <p:spPr>
          <a:noFill/>
        </p:spPr>
        <p:txBody>
          <a:bodyPr/>
          <a:lstStyle/>
          <a:p>
            <a:fld id="{91E15FCD-7387-4EF1-A180-3379EA151D52}" type="slidenum">
              <a:rPr lang="ar-SA" smtClean="0"/>
              <a:pPr/>
              <a:t>73</a:t>
            </a:fld>
            <a:endParaRPr lang="en-US" smtClean="0"/>
          </a:p>
        </p:txBody>
      </p:sp>
      <p:sp>
        <p:nvSpPr>
          <p:cNvPr id="8" name="مستطيل 7"/>
          <p:cNvSpPr/>
          <p:nvPr/>
        </p:nvSpPr>
        <p:spPr>
          <a:xfrm>
            <a:off x="857224" y="-24"/>
            <a:ext cx="8001023"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rtl="0">
              <a:defRPr/>
            </a:pPr>
            <a:r>
              <a:rPr lang="ar-SA" b="1" dirty="0" smtClean="0">
                <a:solidFill>
                  <a:srgbClr val="00B050"/>
                </a:solidFill>
                <a:cs typeface="Monotype Koufi" pitchFamily="2" charset="-78"/>
              </a:rPr>
              <a:t> </a:t>
            </a:r>
            <a:r>
              <a:rPr lang="en-US" b="1" dirty="0" smtClean="0">
                <a:solidFill>
                  <a:srgbClr val="00B050"/>
                </a:solidFill>
                <a:cs typeface="Monotype Koufi" pitchFamily="2" charset="-78"/>
              </a:rPr>
              <a:t>GROUP WORKING  TO  </a:t>
            </a:r>
            <a:r>
              <a:rPr lang="en-US" sz="2800" b="1" dirty="0" smtClean="0">
                <a:solidFill>
                  <a:srgbClr val="00B050"/>
                </a:solidFill>
                <a:cs typeface="Monotype Koufi" pitchFamily="2" charset="-78"/>
              </a:rPr>
              <a:t>Discover </a:t>
            </a:r>
            <a:r>
              <a:rPr lang="en-US" sz="2800" b="1" dirty="0">
                <a:solidFill>
                  <a:srgbClr val="00B050"/>
                </a:solidFill>
                <a:cs typeface="Monotype Koufi" pitchFamily="2" charset="-78"/>
              </a:rPr>
              <a:t>What PSDM ? </a:t>
            </a:r>
            <a:endParaRPr lang="ar-SA" sz="2800" dirty="0"/>
          </a:p>
        </p:txBody>
      </p:sp>
      <p:pic>
        <p:nvPicPr>
          <p:cNvPr id="14" name="Picture 9" descr="PS Gestalt Coins"/>
          <p:cNvPicPr>
            <a:picLocks noChangeAspect="1" noChangeArrowheads="1"/>
          </p:cNvPicPr>
          <p:nvPr/>
        </p:nvPicPr>
        <p:blipFill>
          <a:blip r:embed="rId2"/>
          <a:srcRect l="19174" r="18865" b="74659"/>
          <a:stretch>
            <a:fillRect/>
          </a:stretch>
        </p:blipFill>
        <p:spPr bwMode="auto">
          <a:xfrm>
            <a:off x="1285852" y="673313"/>
            <a:ext cx="6715172" cy="2469935"/>
          </a:xfrm>
          <a:prstGeom prst="rect">
            <a:avLst/>
          </a:prstGeom>
          <a:noFill/>
          <a:ln w="9525">
            <a:noFill/>
            <a:miter lim="800000"/>
            <a:headEnd/>
            <a:tailEnd/>
          </a:ln>
        </p:spPr>
      </p:pic>
      <p:pic>
        <p:nvPicPr>
          <p:cNvPr id="15" name="Picture 5" descr="PS7—5 Matchstick2"/>
          <p:cNvPicPr>
            <a:picLocks noChangeAspect="1" noChangeArrowheads="1"/>
          </p:cNvPicPr>
          <p:nvPr/>
        </p:nvPicPr>
        <p:blipFill>
          <a:blip r:embed="rId3"/>
          <a:srcRect l="13670" t="10112" r="57364" b="64044"/>
          <a:stretch>
            <a:fillRect/>
          </a:stretch>
        </p:blipFill>
        <p:spPr bwMode="auto">
          <a:xfrm>
            <a:off x="571472" y="3786190"/>
            <a:ext cx="8286776" cy="2143140"/>
          </a:xfrm>
          <a:prstGeom prst="rect">
            <a:avLst/>
          </a:prstGeom>
          <a:noFill/>
          <a:ln w="9525">
            <a:noFill/>
            <a:miter lim="800000"/>
            <a:headEnd/>
            <a:tailEnd/>
          </a:ln>
        </p:spPr>
      </p:pic>
      <p:sp>
        <p:nvSpPr>
          <p:cNvPr id="16" name="مستطيل 15"/>
          <p:cNvSpPr/>
          <p:nvPr/>
        </p:nvSpPr>
        <p:spPr>
          <a:xfrm>
            <a:off x="285720" y="3282566"/>
            <a:ext cx="8643966" cy="2893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98475" lvl="1" indent="176213" algn="just" eaLnBrk="1" hangingPunct="1">
              <a:lnSpc>
                <a:spcPct val="80000"/>
              </a:lnSpc>
              <a:tabLst>
                <a:tab pos="365125" algn="l"/>
              </a:tabLst>
            </a:pPr>
            <a:r>
              <a:rPr lang="en-US" sz="1600" i="1" dirty="0" smtClean="0">
                <a:latin typeface="Arial Black" pitchFamily="34" charset="0"/>
              </a:rPr>
              <a:t>P1: the 8 Coins? Move two coins to make each coin touch three coins </a:t>
            </a:r>
            <a:endParaRPr lang="en-US" sz="1600" dirty="0" smtClean="0">
              <a:latin typeface="Arial Black" pitchFamily="34" charset="0"/>
            </a:endParaRPr>
          </a:p>
        </p:txBody>
      </p:sp>
      <p:sp>
        <p:nvSpPr>
          <p:cNvPr id="17" name="مستطيل 16"/>
          <p:cNvSpPr/>
          <p:nvPr/>
        </p:nvSpPr>
        <p:spPr>
          <a:xfrm>
            <a:off x="571504" y="6206715"/>
            <a:ext cx="8072462" cy="29411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98475" lvl="1" indent="176213" algn="ctr" rtl="0" eaLnBrk="1" hangingPunct="1">
              <a:lnSpc>
                <a:spcPct val="80000"/>
              </a:lnSpc>
              <a:tabLst>
                <a:tab pos="365125" algn="l"/>
              </a:tabLst>
            </a:pPr>
            <a:r>
              <a:rPr lang="en-US" sz="1600" i="1" dirty="0" smtClean="0">
                <a:latin typeface="Arial Black" pitchFamily="34" charset="0"/>
              </a:rPr>
              <a:t>P2 the 7 </a:t>
            </a:r>
            <a:r>
              <a:rPr lang="en-US" sz="1400" i="1" dirty="0" smtClean="0">
                <a:latin typeface="Arial Black" pitchFamily="34" charset="0"/>
              </a:rPr>
              <a:t>Matchsticks :</a:t>
            </a:r>
            <a:r>
              <a:rPr lang="en-US" sz="1600" i="1" dirty="0" smtClean="0">
                <a:latin typeface="Arial Black" pitchFamily="34" charset="0"/>
              </a:rPr>
              <a:t>  Move Three </a:t>
            </a:r>
            <a:r>
              <a:rPr lang="en-US" sz="1600" dirty="0" smtClean="0">
                <a:latin typeface="Arial Black" pitchFamily="34" charset="0"/>
              </a:rPr>
              <a:t>Matchsticks</a:t>
            </a:r>
            <a:r>
              <a:rPr lang="en-US" sz="1600" i="1" dirty="0" smtClean="0">
                <a:latin typeface="Arial Black" pitchFamily="34" charset="0"/>
              </a:rPr>
              <a:t>  to Make 5 </a:t>
            </a:r>
            <a:endParaRPr lang="en-US" sz="1600" dirty="0" smtClean="0">
              <a:latin typeface="Arial Black" pitchFamily="34" charset="0"/>
            </a:endParaRPr>
          </a:p>
        </p:txBody>
      </p:sp>
    </p:spTree>
  </p:cSld>
  <p:clrMapOvr>
    <a:masterClrMapping/>
  </p:clrMapOvr>
  <p:transition>
    <p:wheel spokes="8"/>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7173" name="عنصر نائب للتذييل 4"/>
          <p:cNvSpPr>
            <a:spLocks noGrp="1"/>
          </p:cNvSpPr>
          <p:nvPr>
            <p:ph type="ftr" sz="quarter" idx="11"/>
          </p:nvPr>
        </p:nvSpPr>
        <p:spPr>
          <a:noFill/>
        </p:spPr>
        <p:txBody>
          <a:bodyPr/>
          <a:lstStyle/>
          <a:p>
            <a:r>
              <a:rPr lang="en-US" smtClean="0"/>
              <a:t>RADHSSO 2014</a:t>
            </a:r>
          </a:p>
        </p:txBody>
      </p:sp>
      <p:sp>
        <p:nvSpPr>
          <p:cNvPr id="7174" name="عنصر نائب لرقم الشريحة 5"/>
          <p:cNvSpPr>
            <a:spLocks noGrp="1"/>
          </p:cNvSpPr>
          <p:nvPr>
            <p:ph type="sldNum" sz="quarter" idx="12"/>
          </p:nvPr>
        </p:nvSpPr>
        <p:spPr>
          <a:noFill/>
        </p:spPr>
        <p:txBody>
          <a:bodyPr/>
          <a:lstStyle/>
          <a:p>
            <a:fld id="{91E15FCD-7387-4EF1-A180-3379EA151D52}" type="slidenum">
              <a:rPr lang="ar-SA" smtClean="0"/>
              <a:pPr/>
              <a:t>74</a:t>
            </a:fld>
            <a:endParaRPr lang="en-US" smtClean="0"/>
          </a:p>
        </p:txBody>
      </p:sp>
      <p:sp>
        <p:nvSpPr>
          <p:cNvPr id="8" name="مستطيل 7"/>
          <p:cNvSpPr/>
          <p:nvPr/>
        </p:nvSpPr>
        <p:spPr>
          <a:xfrm>
            <a:off x="1714481" y="59272"/>
            <a:ext cx="5929353"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rtl="0">
              <a:defRPr/>
            </a:pPr>
            <a:r>
              <a:rPr lang="en-US" b="1" dirty="0" smtClean="0">
                <a:solidFill>
                  <a:srgbClr val="00B050"/>
                </a:solidFill>
                <a:cs typeface="Monotype Koufi" pitchFamily="2" charset="-78"/>
              </a:rPr>
              <a:t>GROUP WORKING  TO Discover </a:t>
            </a:r>
            <a:r>
              <a:rPr lang="en-US" b="1" dirty="0">
                <a:solidFill>
                  <a:srgbClr val="00B050"/>
                </a:solidFill>
                <a:cs typeface="Monotype Koufi" pitchFamily="2" charset="-78"/>
              </a:rPr>
              <a:t>What PSDM ? </a:t>
            </a:r>
            <a:endParaRPr lang="ar-SA" dirty="0"/>
          </a:p>
        </p:txBody>
      </p:sp>
      <p:graphicFrame>
        <p:nvGraphicFramePr>
          <p:cNvPr id="7171" name="Object 3"/>
          <p:cNvGraphicFramePr>
            <a:graphicFrameLocks noChangeAspect="1"/>
          </p:cNvGraphicFramePr>
          <p:nvPr/>
        </p:nvGraphicFramePr>
        <p:xfrm>
          <a:off x="428596" y="3214686"/>
          <a:ext cx="8325065" cy="3643314"/>
        </p:xfrm>
        <a:graphic>
          <a:graphicData uri="http://schemas.openxmlformats.org/presentationml/2006/ole">
            <p:oleObj spid="_x0000_s116739" name="شريحة" r:id="rId3" imgW="2935114" imgH="2200570" progId="PowerPoint.Slide.12">
              <p:embed/>
            </p:oleObj>
          </a:graphicData>
        </a:graphic>
      </p:graphicFrame>
      <p:pic>
        <p:nvPicPr>
          <p:cNvPr id="9" name="Picture 5" descr="PS7—5 Matchstick2"/>
          <p:cNvPicPr>
            <a:picLocks noChangeAspect="1" noChangeArrowheads="1"/>
          </p:cNvPicPr>
          <p:nvPr/>
        </p:nvPicPr>
        <p:blipFill>
          <a:blip r:embed="rId4"/>
          <a:srcRect l="42717" t="10112" r="24606" b="64044"/>
          <a:stretch>
            <a:fillRect/>
          </a:stretch>
        </p:blipFill>
        <p:spPr bwMode="auto">
          <a:xfrm>
            <a:off x="4929190" y="500042"/>
            <a:ext cx="3857601" cy="1857375"/>
          </a:xfrm>
          <a:prstGeom prst="rect">
            <a:avLst/>
          </a:prstGeom>
          <a:noFill/>
          <a:ln w="9525">
            <a:noFill/>
            <a:miter lim="800000"/>
            <a:headEnd/>
            <a:tailEnd/>
          </a:ln>
        </p:spPr>
      </p:pic>
      <p:pic>
        <p:nvPicPr>
          <p:cNvPr id="10" name="Picture 9" descr="PS Gestalt Coins"/>
          <p:cNvPicPr>
            <a:picLocks noChangeAspect="1" noChangeArrowheads="1"/>
          </p:cNvPicPr>
          <p:nvPr/>
        </p:nvPicPr>
        <p:blipFill>
          <a:blip r:embed="rId5"/>
          <a:srcRect l="25884" t="29665" r="3817" b="48365"/>
          <a:stretch>
            <a:fillRect/>
          </a:stretch>
        </p:blipFill>
        <p:spPr bwMode="auto">
          <a:xfrm>
            <a:off x="142844" y="500042"/>
            <a:ext cx="4643470" cy="1500198"/>
          </a:xfrm>
          <a:prstGeom prst="rect">
            <a:avLst/>
          </a:prstGeom>
          <a:noFill/>
          <a:ln w="9525">
            <a:noFill/>
            <a:miter lim="800000"/>
            <a:headEnd/>
            <a:tailEnd/>
          </a:ln>
        </p:spPr>
      </p:pic>
      <p:sp>
        <p:nvSpPr>
          <p:cNvPr id="13" name="مستطيل 12"/>
          <p:cNvSpPr/>
          <p:nvPr/>
        </p:nvSpPr>
        <p:spPr>
          <a:xfrm>
            <a:off x="500034" y="2071678"/>
            <a:ext cx="3929058"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b="1" dirty="0" smtClean="0"/>
              <a:t>it is just by moving (3) &amp; (6)</a:t>
            </a:r>
            <a:endParaRPr lang="ar-SA" b="1" dirty="0"/>
          </a:p>
        </p:txBody>
      </p:sp>
      <p:sp>
        <p:nvSpPr>
          <p:cNvPr id="14" name="مستطيل 13"/>
          <p:cNvSpPr/>
          <p:nvPr/>
        </p:nvSpPr>
        <p:spPr>
          <a:xfrm>
            <a:off x="2928926" y="2428868"/>
            <a:ext cx="6143636" cy="73866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1400" dirty="0" smtClean="0">
                <a:solidFill>
                  <a:schemeClr val="tx2"/>
                </a:solidFill>
                <a:effectLst>
                  <a:outerShdw blurRad="38100" dist="38100" dir="2700000" algn="tl">
                    <a:srgbClr val="000000"/>
                  </a:outerShdw>
                </a:effectLst>
                <a:latin typeface="Arial Black" pitchFamily="34" charset="0"/>
              </a:rPr>
              <a:t>It is just by moving “Three” matchsticks only </a:t>
            </a:r>
            <a:r>
              <a:rPr lang="en-US" sz="1400" i="1" dirty="0" smtClean="0">
                <a:solidFill>
                  <a:schemeClr val="tx2"/>
                </a:solidFill>
                <a:effectLst>
                  <a:outerShdw blurRad="38100" dist="38100" dir="2700000" algn="tl">
                    <a:srgbClr val="000000"/>
                  </a:outerShdw>
                </a:effectLst>
                <a:latin typeface="Arial Black" pitchFamily="34" charset="0"/>
              </a:rPr>
              <a:t>(the middle “ up, left &amp; right”</a:t>
            </a:r>
            <a:r>
              <a:rPr lang="en-US" sz="1400" dirty="0" smtClean="0">
                <a:solidFill>
                  <a:schemeClr val="tx2"/>
                </a:solidFill>
                <a:effectLst>
                  <a:outerShdw blurRad="38100" dist="38100" dir="2700000" algn="tl">
                    <a:srgbClr val="000000"/>
                  </a:outerShdw>
                </a:effectLst>
                <a:latin typeface="Arial Black" pitchFamily="34" charset="0"/>
              </a:rPr>
              <a:t> to reconstruct new square down to the left  (more complex the P1)</a:t>
            </a:r>
            <a:endParaRPr lang="ar-SA" sz="1400" dirty="0"/>
          </a:p>
        </p:txBody>
      </p:sp>
    </p:spTree>
  </p:cSld>
  <p:clrMapOvr>
    <a:masterClrMapping/>
  </p:clrMapOvr>
  <p:transition>
    <p:wheel spokes="8"/>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a:xfrm>
            <a:off x="2214563" y="142875"/>
            <a:ext cx="4786312" cy="285750"/>
          </a:xfrm>
        </p:spPr>
        <p:style>
          <a:lnRef idx="2">
            <a:schemeClr val="accent2"/>
          </a:lnRef>
          <a:fillRef idx="1">
            <a:schemeClr val="lt1"/>
          </a:fillRef>
          <a:effectRef idx="0">
            <a:schemeClr val="accent2"/>
          </a:effectRef>
          <a:fontRef idx="minor">
            <a:schemeClr val="dk1"/>
          </a:fontRef>
        </p:style>
        <p:txBody>
          <a:bodyPr/>
          <a:lstStyle/>
          <a:p>
            <a:pPr eaLnBrk="1" fontAlgn="auto" hangingPunct="1">
              <a:spcAft>
                <a:spcPts val="0"/>
              </a:spcAft>
              <a:defRPr/>
            </a:pPr>
            <a:r>
              <a:rPr lang="en-US" sz="1800" dirty="0" smtClean="0">
                <a:solidFill>
                  <a:schemeClr val="tx2">
                    <a:satMod val="200000"/>
                  </a:schemeClr>
                </a:solidFill>
                <a:cs typeface="Monotype Koufi" pitchFamily="2" charset="-78"/>
              </a:rPr>
              <a:t>Probe Terms CT+CPS=QDM</a:t>
            </a:r>
            <a:endParaRPr sz="1800" smtClean="0">
              <a:solidFill>
                <a:schemeClr val="tx2">
                  <a:satMod val="200000"/>
                </a:schemeClr>
              </a:solidFill>
              <a:cs typeface="Monotype Koufi" pitchFamily="2" charset="-78"/>
            </a:endParaRPr>
          </a:p>
        </p:txBody>
      </p:sp>
      <p:sp>
        <p:nvSpPr>
          <p:cNvPr id="79875" name="Rectangle 3"/>
          <p:cNvSpPr>
            <a:spLocks noGrp="1"/>
          </p:cNvSpPr>
          <p:nvPr>
            <p:ph idx="1"/>
          </p:nvPr>
        </p:nvSpPr>
        <p:spPr>
          <a:xfrm>
            <a:off x="500034" y="692150"/>
            <a:ext cx="8143932" cy="5594370"/>
          </a:xfrm>
        </p:spPr>
        <p:style>
          <a:lnRef idx="2">
            <a:schemeClr val="dk1"/>
          </a:lnRef>
          <a:fillRef idx="1">
            <a:schemeClr val="lt1"/>
          </a:fillRef>
          <a:effectRef idx="0">
            <a:schemeClr val="dk1"/>
          </a:effectRef>
          <a:fontRef idx="minor">
            <a:schemeClr val="dk1"/>
          </a:fontRef>
        </p:style>
        <p:txBody>
          <a:bodyPr/>
          <a:lstStyle/>
          <a:p>
            <a:pPr algn="just" rtl="0" eaLnBrk="1" hangingPunct="1">
              <a:lnSpc>
                <a:spcPct val="80000"/>
              </a:lnSpc>
              <a:buFont typeface="Wingdings 2" pitchFamily="18" charset="2"/>
              <a:buNone/>
            </a:pPr>
            <a:endParaRPr lang="en-US" sz="2000" b="1" dirty="0" smtClean="0">
              <a:cs typeface="Simplified Arabic" pitchFamily="18" charset="-78"/>
            </a:endParaRPr>
          </a:p>
          <a:p>
            <a:pPr algn="just" rtl="0" eaLnBrk="1" hangingPunct="1">
              <a:lnSpc>
                <a:spcPct val="80000"/>
              </a:lnSpc>
              <a:buFont typeface="Wingdings 2" pitchFamily="18" charset="2"/>
              <a:buNone/>
            </a:pPr>
            <a:r>
              <a:rPr lang="en-US" sz="2000" b="1" dirty="0" smtClean="0">
                <a:cs typeface="Simplified Arabic" pitchFamily="18" charset="-78"/>
              </a:rPr>
              <a:t>PSDM is an Evidence Based Process Management. Therefore; </a:t>
            </a:r>
          </a:p>
          <a:p>
            <a:pPr algn="just" rtl="0" eaLnBrk="1" hangingPunct="1">
              <a:lnSpc>
                <a:spcPct val="80000"/>
              </a:lnSpc>
              <a:buFontTx/>
              <a:buNone/>
            </a:pPr>
            <a:endParaRPr lang="en-US" sz="2000" b="1" dirty="0" smtClean="0">
              <a:solidFill>
                <a:srgbClr val="FF0000"/>
              </a:solidFill>
              <a:latin typeface="Arial Black" pitchFamily="34" charset="0"/>
              <a:cs typeface="Simplified Arabic" pitchFamily="18" charset="-78"/>
            </a:endParaRPr>
          </a:p>
          <a:p>
            <a:pPr algn="just" rtl="0" eaLnBrk="1" hangingPunct="1">
              <a:lnSpc>
                <a:spcPct val="80000"/>
              </a:lnSpc>
            </a:pPr>
            <a:r>
              <a:rPr lang="en-US" sz="2400" b="1" dirty="0" smtClean="0">
                <a:solidFill>
                  <a:srgbClr val="FF0000"/>
                </a:solidFill>
                <a:latin typeface="Arial Black" pitchFamily="34" charset="0"/>
                <a:cs typeface="Simplified Arabic" pitchFamily="18" charset="-78"/>
              </a:rPr>
              <a:t>P</a:t>
            </a:r>
            <a:r>
              <a:rPr lang="en-US" sz="2000" b="1" dirty="0" smtClean="0">
                <a:solidFill>
                  <a:srgbClr val="FF0000"/>
                </a:solidFill>
                <a:cs typeface="Simplified Arabic" pitchFamily="18" charset="-78"/>
              </a:rPr>
              <a:t> </a:t>
            </a:r>
            <a:r>
              <a:rPr lang="en-US" sz="1600" b="1" i="1" dirty="0" smtClean="0">
                <a:latin typeface="Arial Black" pitchFamily="34" charset="0"/>
              </a:rPr>
              <a:t>is the </a:t>
            </a:r>
            <a:r>
              <a:rPr lang="en-US" sz="2000" b="1" i="1" dirty="0" smtClean="0">
                <a:latin typeface="Arial Black" pitchFamily="34" charset="0"/>
              </a:rPr>
              <a:t>gap </a:t>
            </a:r>
            <a:r>
              <a:rPr lang="en-US" sz="2000" i="1" dirty="0" smtClean="0"/>
              <a:t>between the current and the desired situations/ it is an obstacle /barrier to achieve objective </a:t>
            </a:r>
            <a:endParaRPr lang="en-US" sz="2000" dirty="0" smtClean="0">
              <a:solidFill>
                <a:srgbClr val="FF0000"/>
              </a:solidFill>
              <a:cs typeface="Simplified Arabic" pitchFamily="18" charset="-78"/>
            </a:endParaRPr>
          </a:p>
          <a:p>
            <a:pPr algn="just" rtl="0" eaLnBrk="1" hangingPunct="1">
              <a:lnSpc>
                <a:spcPct val="80000"/>
              </a:lnSpc>
              <a:buFontTx/>
              <a:buNone/>
            </a:pPr>
            <a:endParaRPr lang="en-US" sz="900" b="1" dirty="0" smtClean="0">
              <a:cs typeface="Simplified Arabic" pitchFamily="18" charset="-78"/>
            </a:endParaRPr>
          </a:p>
          <a:p>
            <a:pPr algn="just" rtl="0" eaLnBrk="1" hangingPunct="1">
              <a:lnSpc>
                <a:spcPct val="80000"/>
              </a:lnSpc>
              <a:buFontTx/>
              <a:buNone/>
            </a:pPr>
            <a:endParaRPr lang="en-US" sz="2000" dirty="0" smtClean="0">
              <a:latin typeface="Arial Black" pitchFamily="34" charset="0"/>
            </a:endParaRPr>
          </a:p>
          <a:p>
            <a:pPr algn="just" rtl="0" eaLnBrk="1" hangingPunct="1">
              <a:lnSpc>
                <a:spcPct val="80000"/>
              </a:lnSpc>
            </a:pPr>
            <a:r>
              <a:rPr lang="en-US" sz="2000" dirty="0" smtClean="0">
                <a:solidFill>
                  <a:srgbClr val="C00000"/>
                </a:solidFill>
                <a:latin typeface="Arial Black" pitchFamily="34" charset="0"/>
              </a:rPr>
              <a:t>PS </a:t>
            </a:r>
            <a:r>
              <a:rPr lang="en-US" sz="1600" dirty="0" smtClean="0">
                <a:latin typeface="Arial Black" pitchFamily="34" charset="0"/>
              </a:rPr>
              <a:t>is </a:t>
            </a:r>
            <a:r>
              <a:rPr lang="en-US" sz="1600" b="1" i="1" dirty="0" smtClean="0">
                <a:latin typeface="Arial Black" pitchFamily="34" charset="0"/>
              </a:rPr>
              <a:t>the </a:t>
            </a:r>
            <a:r>
              <a:rPr lang="en-US" sz="2000" b="1" i="1" dirty="0" smtClean="0">
                <a:latin typeface="Arial Black" pitchFamily="34" charset="0"/>
              </a:rPr>
              <a:t>act </a:t>
            </a:r>
            <a:r>
              <a:rPr lang="en-US" sz="2000" i="1" dirty="0" smtClean="0"/>
              <a:t>of finding the most appropriate solutions/answers </a:t>
            </a:r>
            <a:endParaRPr lang="en-US" sz="2000" dirty="0" smtClean="0">
              <a:cs typeface="Simplified Arabic" pitchFamily="18" charset="-78"/>
            </a:endParaRPr>
          </a:p>
          <a:p>
            <a:pPr algn="just" rtl="0" eaLnBrk="1" hangingPunct="1">
              <a:lnSpc>
                <a:spcPct val="80000"/>
              </a:lnSpc>
              <a:buFontTx/>
              <a:buNone/>
            </a:pPr>
            <a:endParaRPr lang="en-US" sz="2000" b="1" dirty="0" smtClean="0">
              <a:solidFill>
                <a:srgbClr val="FF0000"/>
              </a:solidFill>
              <a:cs typeface="Simplified Arabic" pitchFamily="18" charset="-78"/>
            </a:endParaRPr>
          </a:p>
          <a:p>
            <a:pPr algn="just" rtl="0" eaLnBrk="1" hangingPunct="1">
              <a:lnSpc>
                <a:spcPct val="80000"/>
              </a:lnSpc>
            </a:pPr>
            <a:r>
              <a:rPr lang="en-US" sz="2400" b="1" dirty="0" smtClean="0">
                <a:solidFill>
                  <a:srgbClr val="FF0000"/>
                </a:solidFill>
                <a:cs typeface="Simplified Arabic" pitchFamily="18" charset="-78"/>
              </a:rPr>
              <a:t>D</a:t>
            </a:r>
            <a:r>
              <a:rPr lang="en-US" sz="2400" b="1" dirty="0" smtClean="0">
                <a:cs typeface="Simplified Arabic" pitchFamily="18" charset="-78"/>
              </a:rPr>
              <a:t> </a:t>
            </a:r>
            <a:r>
              <a:rPr lang="en-US" sz="1600" i="1" dirty="0" smtClean="0">
                <a:latin typeface="Arial Black" pitchFamily="34" charset="0"/>
              </a:rPr>
              <a:t>the </a:t>
            </a:r>
            <a:r>
              <a:rPr lang="en-US" sz="1800" i="1" dirty="0" smtClean="0">
                <a:latin typeface="Arial Black" pitchFamily="34" charset="0"/>
              </a:rPr>
              <a:t>choice </a:t>
            </a:r>
            <a:r>
              <a:rPr lang="en-US" sz="1600" i="1" dirty="0" smtClean="0">
                <a:latin typeface="Arial Black" pitchFamily="34" charset="0"/>
              </a:rPr>
              <a:t>of one from a set of initially possible alternatives.</a:t>
            </a:r>
            <a:r>
              <a:rPr lang="en-US" sz="1600" b="1" dirty="0" smtClean="0">
                <a:latin typeface="Arial Black" pitchFamily="34" charset="0"/>
              </a:rPr>
              <a:t> </a:t>
            </a:r>
            <a:endParaRPr lang="en-US" sz="900" b="1" dirty="0" smtClean="0">
              <a:cs typeface="Simplified Arabic" pitchFamily="18" charset="-78"/>
            </a:endParaRPr>
          </a:p>
          <a:p>
            <a:pPr algn="just" rtl="0" eaLnBrk="1" hangingPunct="1">
              <a:lnSpc>
                <a:spcPct val="80000"/>
              </a:lnSpc>
              <a:buFontTx/>
              <a:buNone/>
            </a:pPr>
            <a:endParaRPr lang="en-US" sz="2000" b="1" dirty="0" smtClean="0">
              <a:cs typeface="Simplified Arabic" pitchFamily="18" charset="-78"/>
            </a:endParaRPr>
          </a:p>
          <a:p>
            <a:pPr algn="just" rtl="0" eaLnBrk="1" hangingPunct="1">
              <a:lnSpc>
                <a:spcPct val="80000"/>
              </a:lnSpc>
            </a:pPr>
            <a:r>
              <a:rPr lang="en-US" sz="2400" b="1" dirty="0" smtClean="0">
                <a:cs typeface="Simplified Arabic" pitchFamily="18" charset="-78"/>
              </a:rPr>
              <a:t>DM</a:t>
            </a:r>
            <a:r>
              <a:rPr lang="en-US" sz="2000" b="1" dirty="0" smtClean="0">
                <a:cs typeface="Simplified Arabic" pitchFamily="18" charset="-78"/>
              </a:rPr>
              <a:t> </a:t>
            </a:r>
            <a:r>
              <a:rPr lang="en-US" sz="1800" i="1" dirty="0" smtClean="0"/>
              <a:t>is a problem-solving process where you are required to make a choice on one solution based on many solutions gathered from the information you have acquired </a:t>
            </a:r>
            <a:r>
              <a:rPr lang="en-US" sz="1000" baseline="30000" dirty="0" smtClean="0"/>
              <a:t>(</a:t>
            </a:r>
            <a:r>
              <a:rPr lang="en-US" sz="1000" baseline="30000" dirty="0" smtClean="0">
                <a:hlinkClick r:id="rId2"/>
              </a:rPr>
              <a:t>http://www.sunrisepage.com/manage/decision.htm</a:t>
            </a:r>
            <a:r>
              <a:rPr lang="en-US" sz="1000" baseline="30000" dirty="0" smtClean="0"/>
              <a:t>)</a:t>
            </a:r>
            <a:r>
              <a:rPr lang="en-US" sz="2000" dirty="0" smtClean="0"/>
              <a:t>   </a:t>
            </a:r>
            <a:endParaRPr lang="en-US" sz="2000" b="1" dirty="0" smtClean="0">
              <a:cs typeface="Simplified Arabic" pitchFamily="18" charset="-78"/>
            </a:endParaRPr>
          </a:p>
          <a:p>
            <a:pPr algn="just" rtl="0" eaLnBrk="1" hangingPunct="1">
              <a:lnSpc>
                <a:spcPct val="80000"/>
              </a:lnSpc>
              <a:buFontTx/>
              <a:buNone/>
            </a:pPr>
            <a:endParaRPr lang="en-US" sz="2000" b="1" dirty="0" smtClean="0">
              <a:solidFill>
                <a:srgbClr val="00B050"/>
              </a:solidFill>
              <a:cs typeface="Simplified Arabic" pitchFamily="18" charset="-78"/>
            </a:endParaRPr>
          </a:p>
          <a:p>
            <a:pPr algn="just" rtl="0" eaLnBrk="1" hangingPunct="1">
              <a:lnSpc>
                <a:spcPct val="80000"/>
              </a:lnSpc>
            </a:pPr>
            <a:r>
              <a:rPr lang="en-US" sz="2000" b="1" dirty="0" smtClean="0">
                <a:solidFill>
                  <a:srgbClr val="00B050"/>
                </a:solidFill>
                <a:cs typeface="Simplified Arabic" pitchFamily="18" charset="-78"/>
              </a:rPr>
              <a:t>DM</a:t>
            </a:r>
            <a:r>
              <a:rPr lang="en-US" sz="2000" b="1" dirty="0" smtClean="0">
                <a:cs typeface="Simplified Arabic" pitchFamily="18" charset="-78"/>
              </a:rPr>
              <a:t> is </a:t>
            </a:r>
            <a:r>
              <a:rPr lang="en-US" sz="2000" i="1" dirty="0" smtClean="0"/>
              <a:t>the study of identifying and choosing alternatives on the values and preferences of the decision maker.</a:t>
            </a:r>
            <a:endParaRPr lang="en-US" sz="2000" b="1" dirty="0" smtClean="0">
              <a:cs typeface="Simplified Arabic" pitchFamily="18" charset="-78"/>
            </a:endParaRPr>
          </a:p>
          <a:p>
            <a:pPr algn="just" rtl="0" eaLnBrk="1" hangingPunct="1">
              <a:lnSpc>
                <a:spcPct val="80000"/>
              </a:lnSpc>
              <a:buFontTx/>
              <a:buNone/>
            </a:pPr>
            <a:endParaRPr lang="en-US" sz="2000" b="1" dirty="0" smtClean="0">
              <a:cs typeface="Simplified Arabic" pitchFamily="18" charset="-78"/>
            </a:endParaRPr>
          </a:p>
          <a:p>
            <a:pPr lvl="1" algn="just" rtl="0" eaLnBrk="1" hangingPunct="1">
              <a:lnSpc>
                <a:spcPct val="80000"/>
              </a:lnSpc>
              <a:buFont typeface="Wingdings 2" pitchFamily="18" charset="2"/>
              <a:buNone/>
            </a:pPr>
            <a:endParaRPr lang="ar-SA" sz="2000" b="1" dirty="0" smtClean="0">
              <a:cs typeface="Simplified Arabic" pitchFamily="18" charset="-78"/>
            </a:endParaRPr>
          </a:p>
        </p:txBody>
      </p:sp>
      <p:sp>
        <p:nvSpPr>
          <p:cNvPr id="7987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79877" name="عنصر نائب لرقم الشريحة 4"/>
          <p:cNvSpPr>
            <a:spLocks noGrp="1"/>
          </p:cNvSpPr>
          <p:nvPr>
            <p:ph type="sldNum" sz="quarter" idx="12"/>
          </p:nvPr>
        </p:nvSpPr>
        <p:spPr>
          <a:noFill/>
        </p:spPr>
        <p:txBody>
          <a:bodyPr/>
          <a:lstStyle/>
          <a:p>
            <a:fld id="{4F99684F-9D53-47A9-B7FB-243E033DE71B}" type="slidenum">
              <a:rPr lang="ar-SA" smtClean="0"/>
              <a:pPr/>
              <a:t>75</a:t>
            </a:fld>
            <a:endParaRPr lang="en-US" smtClean="0"/>
          </a:p>
        </p:txBody>
      </p:sp>
      <p:sp>
        <p:nvSpPr>
          <p:cNvPr id="7987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a:xfrm>
            <a:off x="2214563" y="142875"/>
            <a:ext cx="4786312" cy="285750"/>
          </a:xfrm>
        </p:spPr>
        <p:style>
          <a:lnRef idx="2">
            <a:schemeClr val="accent2"/>
          </a:lnRef>
          <a:fillRef idx="1">
            <a:schemeClr val="lt1"/>
          </a:fillRef>
          <a:effectRef idx="0">
            <a:schemeClr val="accent2"/>
          </a:effectRef>
          <a:fontRef idx="minor">
            <a:schemeClr val="dk1"/>
          </a:fontRef>
        </p:style>
        <p:txBody>
          <a:bodyPr/>
          <a:lstStyle/>
          <a:p>
            <a:pPr eaLnBrk="1" fontAlgn="auto" hangingPunct="1">
              <a:spcAft>
                <a:spcPts val="0"/>
              </a:spcAft>
              <a:defRPr/>
            </a:pPr>
            <a:r>
              <a:rPr lang="en-US" sz="1800" dirty="0" smtClean="0">
                <a:solidFill>
                  <a:schemeClr val="tx2">
                    <a:satMod val="200000"/>
                  </a:schemeClr>
                </a:solidFill>
                <a:cs typeface="Monotype Koufi" pitchFamily="2" charset="-78"/>
              </a:rPr>
              <a:t>Probe Terms CT+CPS=QDM</a:t>
            </a:r>
            <a:endParaRPr sz="1800" smtClean="0">
              <a:solidFill>
                <a:schemeClr val="tx2">
                  <a:satMod val="200000"/>
                </a:schemeClr>
              </a:solidFill>
              <a:cs typeface="Monotype Koufi" pitchFamily="2" charset="-78"/>
            </a:endParaRPr>
          </a:p>
        </p:txBody>
      </p:sp>
      <p:sp>
        <p:nvSpPr>
          <p:cNvPr id="80899" name="Rectangle 3"/>
          <p:cNvSpPr>
            <a:spLocks noGrp="1"/>
          </p:cNvSpPr>
          <p:nvPr>
            <p:ph idx="1"/>
          </p:nvPr>
        </p:nvSpPr>
        <p:spPr>
          <a:xfrm>
            <a:off x="571472" y="714356"/>
            <a:ext cx="8358188" cy="5572164"/>
          </a:xfrm>
        </p:spPr>
        <p:style>
          <a:lnRef idx="2">
            <a:schemeClr val="dk1"/>
          </a:lnRef>
          <a:fillRef idx="1">
            <a:schemeClr val="lt1"/>
          </a:fillRef>
          <a:effectRef idx="0">
            <a:schemeClr val="dk1"/>
          </a:effectRef>
          <a:fontRef idx="minor">
            <a:schemeClr val="dk1"/>
          </a:fontRef>
        </p:style>
        <p:txBody>
          <a:bodyPr/>
          <a:lstStyle/>
          <a:p>
            <a:pPr algn="just" rtl="0" eaLnBrk="1" hangingPunct="1">
              <a:lnSpc>
                <a:spcPct val="80000"/>
              </a:lnSpc>
            </a:pPr>
            <a:r>
              <a:rPr lang="en-US" sz="2000" b="1" dirty="0" smtClean="0">
                <a:cs typeface="+mj-cs"/>
              </a:rPr>
              <a:t>In-between PS </a:t>
            </a:r>
            <a:r>
              <a:rPr lang="en-US" sz="2000" b="1" u="sng" baseline="30000" dirty="0" smtClean="0">
                <a:cs typeface="+mj-cs"/>
              </a:rPr>
              <a:t>CT</a:t>
            </a:r>
            <a:r>
              <a:rPr lang="en-US" sz="2000" b="1" dirty="0" smtClean="0">
                <a:cs typeface="+mj-cs"/>
              </a:rPr>
              <a:t> DM, there is compulsory “</a:t>
            </a:r>
            <a:r>
              <a:rPr lang="en-US" sz="2000" b="1" dirty="0" smtClean="0">
                <a:solidFill>
                  <a:srgbClr val="FF0000"/>
                </a:solidFill>
                <a:cs typeface="+mj-cs"/>
              </a:rPr>
              <a:t>CT</a:t>
            </a:r>
            <a:r>
              <a:rPr lang="en-US" sz="2000" b="1" dirty="0" smtClean="0">
                <a:cs typeface="+mj-cs"/>
              </a:rPr>
              <a:t>” it is ….</a:t>
            </a:r>
          </a:p>
          <a:p>
            <a:pPr algn="just" rtl="0" eaLnBrk="1" hangingPunct="1">
              <a:lnSpc>
                <a:spcPct val="80000"/>
              </a:lnSpc>
              <a:buFontTx/>
              <a:buNone/>
            </a:pPr>
            <a:r>
              <a:rPr lang="en-US" sz="2000" b="1" dirty="0" smtClean="0">
                <a:cs typeface="+mj-cs"/>
              </a:rPr>
              <a:t>    </a:t>
            </a:r>
          </a:p>
          <a:p>
            <a:pPr algn="just" rtl="0" eaLnBrk="1" hangingPunct="1">
              <a:lnSpc>
                <a:spcPct val="80000"/>
              </a:lnSpc>
            </a:pPr>
            <a:r>
              <a:rPr lang="en-US" sz="2000" b="1" dirty="0" smtClean="0">
                <a:cs typeface="+mj-cs"/>
              </a:rPr>
              <a:t>DMPS Process builds on three major concepts: </a:t>
            </a:r>
          </a:p>
          <a:p>
            <a:pPr lvl="2" algn="just" rtl="0" eaLnBrk="1" hangingPunct="1">
              <a:lnSpc>
                <a:spcPct val="80000"/>
              </a:lnSpc>
            </a:pPr>
            <a:r>
              <a:rPr lang="en-US" sz="2000" b="1" dirty="0" smtClean="0">
                <a:cs typeface="+mj-cs"/>
              </a:rPr>
              <a:t>DM is an intellectual based behavior by which can chose the right decision </a:t>
            </a:r>
          </a:p>
          <a:p>
            <a:pPr lvl="2" algn="just" rtl="0" eaLnBrk="1" hangingPunct="1">
              <a:lnSpc>
                <a:spcPct val="80000"/>
              </a:lnSpc>
            </a:pPr>
            <a:r>
              <a:rPr lang="en-US" sz="2000" b="1" dirty="0" smtClean="0">
                <a:cs typeface="+mj-cs"/>
              </a:rPr>
              <a:t>DM based on choosing right alternative from alternatives. </a:t>
            </a:r>
          </a:p>
          <a:p>
            <a:pPr lvl="2" algn="just" rtl="0" eaLnBrk="1" hangingPunct="1">
              <a:lnSpc>
                <a:spcPct val="80000"/>
              </a:lnSpc>
            </a:pPr>
            <a:r>
              <a:rPr lang="en-US" sz="2000" b="1" dirty="0" smtClean="0">
                <a:cs typeface="+mj-cs"/>
              </a:rPr>
              <a:t>Behind DM there is ultimate goal. </a:t>
            </a:r>
          </a:p>
          <a:p>
            <a:pPr algn="just" rtl="0" eaLnBrk="1" hangingPunct="1">
              <a:lnSpc>
                <a:spcPct val="90000"/>
              </a:lnSpc>
              <a:buFontTx/>
              <a:buNone/>
            </a:pPr>
            <a:endParaRPr lang="en-US" sz="2000" b="1" dirty="0" smtClean="0">
              <a:cs typeface="+mj-cs"/>
            </a:endParaRPr>
          </a:p>
          <a:p>
            <a:pPr algn="just" rtl="0" eaLnBrk="1" hangingPunct="1">
              <a:lnSpc>
                <a:spcPct val="90000"/>
              </a:lnSpc>
            </a:pPr>
            <a:r>
              <a:rPr lang="en-US" sz="2000" b="1" dirty="0" smtClean="0">
                <a:cs typeface="+mj-cs"/>
              </a:rPr>
              <a:t>CT\RT</a:t>
            </a:r>
            <a:r>
              <a:rPr lang="en-US" sz="2000" b="1" dirty="0" smtClean="0">
                <a:solidFill>
                  <a:schemeClr val="accent1"/>
                </a:solidFill>
                <a:cs typeface="+mj-cs"/>
              </a:rPr>
              <a:t> </a:t>
            </a:r>
            <a:r>
              <a:rPr lang="en-US" sz="2000" b="1" i="1" dirty="0" smtClean="0">
                <a:solidFill>
                  <a:schemeClr val="accent1"/>
                </a:solidFill>
                <a:cs typeface="+mj-cs"/>
              </a:rPr>
              <a:t>IS the kind of </a:t>
            </a:r>
            <a:r>
              <a:rPr lang="en-US" sz="2000" b="1" i="1" dirty="0" smtClean="0">
                <a:cs typeface="+mj-cs"/>
              </a:rPr>
              <a:t>thinking</a:t>
            </a:r>
            <a:r>
              <a:rPr lang="en-US" sz="2000" b="1" i="1" dirty="0" smtClean="0">
                <a:solidFill>
                  <a:schemeClr val="accent1"/>
                </a:solidFill>
                <a:cs typeface="+mj-cs"/>
              </a:rPr>
              <a:t> involved in </a:t>
            </a:r>
            <a:r>
              <a:rPr lang="en-US" sz="2000" b="1" i="1" dirty="0" smtClean="0">
                <a:cs typeface="+mj-cs"/>
              </a:rPr>
              <a:t>solving</a:t>
            </a:r>
            <a:r>
              <a:rPr lang="en-US" sz="2000" b="1" i="1" dirty="0" smtClean="0">
                <a:solidFill>
                  <a:schemeClr val="accent1"/>
                </a:solidFill>
                <a:cs typeface="+mj-cs"/>
              </a:rPr>
              <a:t> problems, formulating inferences, calculating likelihoods, and making decisions when the thinker is using skills that are thoughtful and effective for the particular context and type of thinking task.</a:t>
            </a:r>
          </a:p>
          <a:p>
            <a:pPr algn="just" rtl="0" eaLnBrk="1" hangingPunct="1">
              <a:lnSpc>
                <a:spcPct val="90000"/>
              </a:lnSpc>
              <a:buFontTx/>
              <a:buNone/>
            </a:pPr>
            <a:endParaRPr lang="en-US" sz="2000" b="1" i="1" dirty="0" smtClean="0">
              <a:latin typeface="Arial Black" pitchFamily="34" charset="0"/>
              <a:cs typeface="+mj-cs"/>
            </a:endParaRPr>
          </a:p>
          <a:p>
            <a:pPr algn="just" rtl="0" eaLnBrk="1" hangingPunct="1">
              <a:lnSpc>
                <a:spcPct val="90000"/>
              </a:lnSpc>
            </a:pPr>
            <a:r>
              <a:rPr lang="en-US" sz="2000" b="1" i="1" dirty="0" smtClean="0">
                <a:latin typeface="Arial Black" pitchFamily="34" charset="0"/>
                <a:cs typeface="+mj-cs"/>
              </a:rPr>
              <a:t>Meta-cognitive</a:t>
            </a:r>
            <a:r>
              <a:rPr lang="en-US" sz="2000" b="1" dirty="0" smtClean="0">
                <a:latin typeface="Arial Black" pitchFamily="34" charset="0"/>
                <a:cs typeface="+mj-cs"/>
              </a:rPr>
              <a:t> </a:t>
            </a:r>
            <a:r>
              <a:rPr lang="en-US" sz="2000" dirty="0" smtClean="0">
                <a:latin typeface="Arial Black" pitchFamily="34" charset="0"/>
                <a:cs typeface="+mj-cs"/>
              </a:rPr>
              <a:t>describes as “</a:t>
            </a:r>
            <a:r>
              <a:rPr lang="en-US" sz="2000" b="1" i="1" dirty="0" smtClean="0">
                <a:latin typeface="Arial Black" pitchFamily="34" charset="0"/>
                <a:cs typeface="+mj-cs"/>
              </a:rPr>
              <a:t>Thinking </a:t>
            </a:r>
            <a:r>
              <a:rPr lang="en-US" sz="2000" i="1" dirty="0" smtClean="0">
                <a:latin typeface="Arial Black" pitchFamily="34" charset="0"/>
                <a:cs typeface="+mj-cs"/>
              </a:rPr>
              <a:t>“about, when, and where”  </a:t>
            </a:r>
            <a:r>
              <a:rPr lang="en-US" sz="2000" b="1" i="1" dirty="0" smtClean="0">
                <a:latin typeface="Arial Black" pitchFamily="34" charset="0"/>
                <a:cs typeface="+mj-cs"/>
              </a:rPr>
              <a:t>of Thinking</a:t>
            </a:r>
            <a:r>
              <a:rPr lang="en-US" sz="2000" dirty="0" smtClean="0">
                <a:latin typeface="Arial Black" pitchFamily="34" charset="0"/>
                <a:cs typeface="+mj-cs"/>
              </a:rPr>
              <a:t>” = </a:t>
            </a:r>
            <a:r>
              <a:rPr lang="en-US" sz="2000" b="1" dirty="0" smtClean="0">
                <a:latin typeface="Arial Black" pitchFamily="34" charset="0"/>
                <a:cs typeface="+mj-cs"/>
              </a:rPr>
              <a:t>Not only</a:t>
            </a:r>
            <a:r>
              <a:rPr lang="en-US" sz="2000" dirty="0" smtClean="0">
                <a:latin typeface="Arial Black" pitchFamily="34" charset="0"/>
                <a:cs typeface="+mj-cs"/>
              </a:rPr>
              <a:t> think about deep and wide knowledge or information and </a:t>
            </a:r>
            <a:r>
              <a:rPr lang="en-US" sz="2000" b="1" dirty="0" smtClean="0">
                <a:latin typeface="Arial Black" pitchFamily="34" charset="0"/>
                <a:cs typeface="+mj-cs"/>
              </a:rPr>
              <a:t>one’s awareness</a:t>
            </a:r>
            <a:r>
              <a:rPr lang="en-US" sz="2000" dirty="0" smtClean="0">
                <a:latin typeface="Arial Black" pitchFamily="34" charset="0"/>
                <a:cs typeface="+mj-cs"/>
              </a:rPr>
              <a:t> to solve problems, </a:t>
            </a:r>
            <a:r>
              <a:rPr lang="en-US" sz="2000" u="sng" dirty="0" smtClean="0">
                <a:latin typeface="Arial Black" pitchFamily="34" charset="0"/>
                <a:cs typeface="+mj-cs"/>
              </a:rPr>
              <a:t>but</a:t>
            </a:r>
            <a:r>
              <a:rPr lang="en-US" sz="2000" dirty="0" smtClean="0">
                <a:latin typeface="Arial Black" pitchFamily="34" charset="0"/>
                <a:cs typeface="+mj-cs"/>
              </a:rPr>
              <a:t> </a:t>
            </a:r>
            <a:r>
              <a:rPr lang="en-US" sz="2000" b="1" i="1" dirty="0" smtClean="0">
                <a:latin typeface="Arial Black" pitchFamily="34" charset="0"/>
                <a:cs typeface="+mj-cs"/>
              </a:rPr>
              <a:t>how, when and where to use appropriate strategies</a:t>
            </a:r>
            <a:endParaRPr lang="en-US" sz="2000" b="1" i="1" dirty="0" smtClean="0">
              <a:solidFill>
                <a:schemeClr val="accent1"/>
              </a:solidFill>
              <a:cs typeface="+mj-cs"/>
            </a:endParaRPr>
          </a:p>
          <a:p>
            <a:pPr algn="just" rtl="0" eaLnBrk="1" hangingPunct="1">
              <a:lnSpc>
                <a:spcPct val="90000"/>
              </a:lnSpc>
              <a:buFontTx/>
              <a:buNone/>
            </a:pPr>
            <a:endParaRPr lang="en-US" sz="2000" b="1" dirty="0" smtClean="0">
              <a:cs typeface="+mj-cs"/>
            </a:endParaRPr>
          </a:p>
          <a:p>
            <a:pPr algn="just" rtl="0" eaLnBrk="1" hangingPunct="1">
              <a:lnSpc>
                <a:spcPct val="90000"/>
              </a:lnSpc>
              <a:buFontTx/>
              <a:buNone/>
            </a:pPr>
            <a:endParaRPr lang="en-US" sz="2000" b="1" dirty="0" smtClean="0">
              <a:cs typeface="+mj-cs"/>
            </a:endParaRPr>
          </a:p>
          <a:p>
            <a:pPr algn="just" rtl="0" eaLnBrk="1" hangingPunct="1">
              <a:lnSpc>
                <a:spcPct val="90000"/>
              </a:lnSpc>
              <a:buFontTx/>
              <a:buNone/>
            </a:pPr>
            <a:endParaRPr lang="en-US" sz="2000" b="1" dirty="0" smtClean="0">
              <a:cs typeface="+mj-cs"/>
            </a:endParaRPr>
          </a:p>
        </p:txBody>
      </p:sp>
      <p:sp>
        <p:nvSpPr>
          <p:cNvPr id="80900"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80901" name="عنصر نائب لرقم الشريحة 4"/>
          <p:cNvSpPr>
            <a:spLocks noGrp="1"/>
          </p:cNvSpPr>
          <p:nvPr>
            <p:ph type="sldNum" sz="quarter" idx="12"/>
          </p:nvPr>
        </p:nvSpPr>
        <p:spPr>
          <a:noFill/>
        </p:spPr>
        <p:txBody>
          <a:bodyPr/>
          <a:lstStyle/>
          <a:p>
            <a:fld id="{E70FE82A-8908-49CC-94F1-17ADA851C2B8}" type="slidenum">
              <a:rPr lang="ar-SA" smtClean="0"/>
              <a:pPr/>
              <a:t>76</a:t>
            </a:fld>
            <a:endParaRPr lang="en-US" smtClean="0"/>
          </a:p>
        </p:txBody>
      </p:sp>
      <p:sp>
        <p:nvSpPr>
          <p:cNvPr id="80902"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p:cNvSpPr>
          <p:nvPr>
            <p:ph type="title"/>
          </p:nvPr>
        </p:nvSpPr>
        <p:spPr>
          <a:xfrm>
            <a:off x="1571625" y="142875"/>
            <a:ext cx="6330950" cy="428625"/>
          </a:xfrm>
        </p:spPr>
        <p:txBody>
          <a:bodyPr>
            <a:noAutofit/>
          </a:bodyPr>
          <a:lstStyle/>
          <a:p>
            <a:pPr eaLnBrk="1" fontAlgn="auto" hangingPunct="1">
              <a:spcAft>
                <a:spcPts val="0"/>
              </a:spcAft>
              <a:defRPr/>
            </a:pPr>
            <a:r>
              <a:rPr lang="ar-SA" sz="1600" dirty="0" smtClean="0">
                <a:solidFill>
                  <a:schemeClr val="tx2">
                    <a:satMod val="200000"/>
                  </a:schemeClr>
                </a:solidFill>
                <a:cs typeface="Monotype Koufi" pitchFamily="2" charset="-78"/>
              </a:rPr>
              <a:t>مختصر خطوات وأهم استراتيجيات اتخاذ القرارات وحل المشكلات </a:t>
            </a:r>
            <a:br>
              <a:rPr lang="ar-SA" sz="1600" dirty="0" smtClean="0">
                <a:solidFill>
                  <a:schemeClr val="tx2">
                    <a:satMod val="200000"/>
                  </a:schemeClr>
                </a:solidFill>
                <a:cs typeface="Monotype Koufi" pitchFamily="2" charset="-78"/>
              </a:rPr>
            </a:br>
            <a:r>
              <a:rPr lang="en-US" sz="1600" dirty="0" smtClean="0">
                <a:solidFill>
                  <a:schemeClr val="tx2">
                    <a:satMod val="200000"/>
                  </a:schemeClr>
                </a:solidFill>
                <a:cs typeface="Monotype Koufi" pitchFamily="2" charset="-78"/>
              </a:rPr>
              <a:t>Concise PSDM Steps &amp; The Most Approaches  </a:t>
            </a:r>
            <a:endParaRPr sz="1600" smtClean="0">
              <a:solidFill>
                <a:schemeClr val="tx2">
                  <a:satMod val="200000"/>
                </a:schemeClr>
              </a:solidFill>
              <a:cs typeface="Monotype Koufi" pitchFamily="2" charset="-78"/>
            </a:endParaRPr>
          </a:p>
        </p:txBody>
      </p:sp>
      <p:sp>
        <p:nvSpPr>
          <p:cNvPr id="81923" name="AutoShape 3"/>
          <p:cNvSpPr>
            <a:spLocks noChangeArrowheads="1"/>
          </p:cNvSpPr>
          <p:nvPr/>
        </p:nvSpPr>
        <p:spPr bwMode="auto">
          <a:xfrm>
            <a:off x="1928813" y="1857375"/>
            <a:ext cx="2286000" cy="214313"/>
          </a:xfrm>
          <a:prstGeom prst="roundRect">
            <a:avLst>
              <a:gd name="adj" fmla="val 16667"/>
            </a:avLst>
          </a:prstGeom>
          <a:solidFill>
            <a:schemeClr val="accent1"/>
          </a:solidFill>
          <a:ln w="38100">
            <a:solidFill>
              <a:srgbClr val="0000CC"/>
            </a:solidFill>
            <a:round/>
            <a:headEnd/>
            <a:tailEnd/>
          </a:ln>
        </p:spPr>
        <p:txBody>
          <a:bodyPr wrap="none" anchor="ctr"/>
          <a:lstStyle/>
          <a:p>
            <a:pPr algn="ctr"/>
            <a:r>
              <a:rPr lang="ar-SA" sz="2000">
                <a:cs typeface="PT Bold Heading" pitchFamily="2" charset="-78"/>
              </a:rPr>
              <a:t>تحديد المشكلة</a:t>
            </a:r>
            <a:endParaRPr lang="en-US" sz="2000">
              <a:cs typeface="PT Bold Heading" pitchFamily="2" charset="-78"/>
            </a:endParaRPr>
          </a:p>
        </p:txBody>
      </p:sp>
      <p:sp>
        <p:nvSpPr>
          <p:cNvPr id="81924" name="AutoShape 4"/>
          <p:cNvSpPr>
            <a:spLocks noChangeArrowheads="1"/>
          </p:cNvSpPr>
          <p:nvPr/>
        </p:nvSpPr>
        <p:spPr bwMode="auto">
          <a:xfrm>
            <a:off x="1500188" y="1643063"/>
            <a:ext cx="2286000" cy="214312"/>
          </a:xfrm>
          <a:prstGeom prst="roundRect">
            <a:avLst>
              <a:gd name="adj" fmla="val 16667"/>
            </a:avLst>
          </a:prstGeom>
          <a:solidFill>
            <a:srgbClr val="808000"/>
          </a:solidFill>
          <a:ln w="38100">
            <a:solidFill>
              <a:srgbClr val="0000CC"/>
            </a:solidFill>
            <a:round/>
            <a:headEnd/>
            <a:tailEnd/>
          </a:ln>
        </p:spPr>
        <p:txBody>
          <a:bodyPr wrap="none" anchor="ctr"/>
          <a:lstStyle/>
          <a:p>
            <a:pPr algn="ctr"/>
            <a:r>
              <a:rPr lang="ar-SA">
                <a:cs typeface="PT Bold Heading" pitchFamily="2" charset="-78"/>
              </a:rPr>
              <a:t>جمع المعلومات</a:t>
            </a:r>
            <a:endParaRPr lang="en-US">
              <a:cs typeface="PT Bold Heading" pitchFamily="2" charset="-78"/>
            </a:endParaRPr>
          </a:p>
        </p:txBody>
      </p:sp>
      <p:sp>
        <p:nvSpPr>
          <p:cNvPr id="81925" name="AutoShape 5"/>
          <p:cNvSpPr>
            <a:spLocks noChangeArrowheads="1"/>
          </p:cNvSpPr>
          <p:nvPr/>
        </p:nvSpPr>
        <p:spPr bwMode="auto">
          <a:xfrm>
            <a:off x="928688" y="1428750"/>
            <a:ext cx="2306637" cy="214313"/>
          </a:xfrm>
          <a:prstGeom prst="roundRect">
            <a:avLst>
              <a:gd name="adj" fmla="val 16667"/>
            </a:avLst>
          </a:prstGeom>
          <a:solidFill>
            <a:srgbClr val="339966"/>
          </a:solidFill>
          <a:ln w="38100">
            <a:solidFill>
              <a:srgbClr val="0000CC"/>
            </a:solidFill>
            <a:round/>
            <a:headEnd/>
            <a:tailEnd/>
          </a:ln>
        </p:spPr>
        <p:txBody>
          <a:bodyPr wrap="none" anchor="ctr"/>
          <a:lstStyle/>
          <a:p>
            <a:pPr algn="ctr"/>
            <a:r>
              <a:rPr lang="ar-SA" sz="1600">
                <a:cs typeface="PT Bold Heading" pitchFamily="2" charset="-78"/>
              </a:rPr>
              <a:t>طرح البدائل</a:t>
            </a:r>
            <a:endParaRPr lang="en-US" sz="1600">
              <a:cs typeface="PT Bold Heading" pitchFamily="2" charset="-78"/>
            </a:endParaRPr>
          </a:p>
        </p:txBody>
      </p:sp>
      <p:sp>
        <p:nvSpPr>
          <p:cNvPr id="81926" name="AutoShape 6"/>
          <p:cNvSpPr>
            <a:spLocks noChangeArrowheads="1"/>
          </p:cNvSpPr>
          <p:nvPr/>
        </p:nvSpPr>
        <p:spPr bwMode="auto">
          <a:xfrm>
            <a:off x="500063" y="1214438"/>
            <a:ext cx="2255837" cy="214312"/>
          </a:xfrm>
          <a:prstGeom prst="roundRect">
            <a:avLst>
              <a:gd name="adj" fmla="val 16667"/>
            </a:avLst>
          </a:prstGeom>
          <a:solidFill>
            <a:srgbClr val="993366"/>
          </a:solidFill>
          <a:ln w="38100">
            <a:solidFill>
              <a:srgbClr val="0000CC"/>
            </a:solidFill>
            <a:round/>
            <a:headEnd/>
            <a:tailEnd/>
          </a:ln>
        </p:spPr>
        <p:txBody>
          <a:bodyPr wrap="none" anchor="ctr"/>
          <a:lstStyle/>
          <a:p>
            <a:pPr algn="ctr"/>
            <a:r>
              <a:rPr lang="ar-SA">
                <a:cs typeface="PT Bold Heading" pitchFamily="2" charset="-78"/>
              </a:rPr>
              <a:t>تنفيذ الحل</a:t>
            </a:r>
            <a:endParaRPr lang="en-US">
              <a:cs typeface="PT Bold Heading" pitchFamily="2" charset="-78"/>
            </a:endParaRPr>
          </a:p>
        </p:txBody>
      </p:sp>
      <p:sp>
        <p:nvSpPr>
          <p:cNvPr id="81927" name="AutoShape 7"/>
          <p:cNvSpPr>
            <a:spLocks noChangeArrowheads="1"/>
          </p:cNvSpPr>
          <p:nvPr/>
        </p:nvSpPr>
        <p:spPr bwMode="auto">
          <a:xfrm>
            <a:off x="285750" y="928688"/>
            <a:ext cx="2214563" cy="285750"/>
          </a:xfrm>
          <a:prstGeom prst="roundRect">
            <a:avLst>
              <a:gd name="adj" fmla="val 16667"/>
            </a:avLst>
          </a:prstGeom>
          <a:solidFill>
            <a:srgbClr val="CC99FF"/>
          </a:solidFill>
          <a:ln w="38100">
            <a:solidFill>
              <a:srgbClr val="0000CC"/>
            </a:solidFill>
            <a:round/>
            <a:headEnd/>
            <a:tailEnd/>
          </a:ln>
        </p:spPr>
        <p:txBody>
          <a:bodyPr wrap="none" anchor="ctr"/>
          <a:lstStyle/>
          <a:p>
            <a:pPr algn="ctr"/>
            <a:r>
              <a:rPr lang="ar-SA">
                <a:cs typeface="PT Bold Heading" pitchFamily="2" charset="-78"/>
              </a:rPr>
              <a:t>متابعة تنفيذ الحل</a:t>
            </a:r>
            <a:endParaRPr lang="en-US">
              <a:cs typeface="PT Bold Heading" pitchFamily="2" charset="-78"/>
            </a:endParaRPr>
          </a:p>
        </p:txBody>
      </p:sp>
      <p:sp>
        <p:nvSpPr>
          <p:cNvPr id="81928" name="Rectangle 8"/>
          <p:cNvSpPr>
            <a:spLocks noChangeArrowheads="1"/>
          </p:cNvSpPr>
          <p:nvPr/>
        </p:nvSpPr>
        <p:spPr bwMode="auto">
          <a:xfrm>
            <a:off x="4902200" y="6237288"/>
            <a:ext cx="4241800" cy="336550"/>
          </a:xfrm>
          <a:prstGeom prst="rect">
            <a:avLst/>
          </a:prstGeom>
          <a:noFill/>
          <a:ln w="9525">
            <a:noFill/>
            <a:miter lim="800000"/>
            <a:headEnd/>
            <a:tailEnd/>
          </a:ln>
        </p:spPr>
        <p:txBody>
          <a:bodyPr>
            <a:spAutoFit/>
          </a:bodyPr>
          <a:lstStyle/>
          <a:p>
            <a:r>
              <a:rPr lang="en-US" sz="1600">
                <a:hlinkClick r:id="rId2"/>
              </a:rPr>
              <a:t>http://faculty.ksu.edu.sa/75709/Documents</a:t>
            </a:r>
            <a:r>
              <a:rPr lang="en-US" sz="1600"/>
              <a:t> </a:t>
            </a:r>
          </a:p>
        </p:txBody>
      </p:sp>
      <p:sp>
        <p:nvSpPr>
          <p:cNvPr id="81929" name="AutoShape 3"/>
          <p:cNvSpPr>
            <a:spLocks noChangeArrowheads="1"/>
          </p:cNvSpPr>
          <p:nvPr/>
        </p:nvSpPr>
        <p:spPr bwMode="auto">
          <a:xfrm>
            <a:off x="5786438" y="1928813"/>
            <a:ext cx="2357437" cy="214312"/>
          </a:xfrm>
          <a:prstGeom prst="roundRect">
            <a:avLst>
              <a:gd name="adj" fmla="val 16667"/>
            </a:avLst>
          </a:prstGeom>
          <a:solidFill>
            <a:schemeClr val="accent1"/>
          </a:solidFill>
          <a:ln w="38100">
            <a:solidFill>
              <a:srgbClr val="0000CC"/>
            </a:solidFill>
            <a:round/>
            <a:headEnd/>
            <a:tailEnd/>
          </a:ln>
        </p:spPr>
        <p:txBody>
          <a:bodyPr wrap="none" anchor="ctr"/>
          <a:lstStyle/>
          <a:p>
            <a:pPr algn="ctr"/>
            <a:r>
              <a:rPr lang="en-US">
                <a:cs typeface="PT Bold Heading" pitchFamily="2" charset="-78"/>
              </a:rPr>
              <a:t>Identify\Define P</a:t>
            </a:r>
          </a:p>
        </p:txBody>
      </p:sp>
      <p:sp>
        <p:nvSpPr>
          <p:cNvPr id="81930" name="AutoShape 4"/>
          <p:cNvSpPr>
            <a:spLocks noChangeArrowheads="1"/>
          </p:cNvSpPr>
          <p:nvPr/>
        </p:nvSpPr>
        <p:spPr bwMode="auto">
          <a:xfrm>
            <a:off x="6286500" y="1643063"/>
            <a:ext cx="2214563" cy="285750"/>
          </a:xfrm>
          <a:prstGeom prst="roundRect">
            <a:avLst>
              <a:gd name="adj" fmla="val 16667"/>
            </a:avLst>
          </a:prstGeom>
          <a:solidFill>
            <a:srgbClr val="808000"/>
          </a:solidFill>
          <a:ln w="38100">
            <a:solidFill>
              <a:srgbClr val="0000CC"/>
            </a:solidFill>
            <a:round/>
            <a:headEnd/>
            <a:tailEnd/>
          </a:ln>
        </p:spPr>
        <p:txBody>
          <a:bodyPr wrap="none" anchor="ctr"/>
          <a:lstStyle/>
          <a:p>
            <a:pPr algn="ctr"/>
            <a:r>
              <a:rPr lang="en-US">
                <a:cs typeface="PT Bold Heading" pitchFamily="2" charset="-78"/>
              </a:rPr>
              <a:t>Gather Information</a:t>
            </a:r>
          </a:p>
        </p:txBody>
      </p:sp>
      <p:sp>
        <p:nvSpPr>
          <p:cNvPr id="81931" name="AutoShape 5"/>
          <p:cNvSpPr>
            <a:spLocks noChangeArrowheads="1"/>
          </p:cNvSpPr>
          <p:nvPr/>
        </p:nvSpPr>
        <p:spPr bwMode="auto">
          <a:xfrm>
            <a:off x="6572250" y="1428750"/>
            <a:ext cx="2143125" cy="214313"/>
          </a:xfrm>
          <a:prstGeom prst="roundRect">
            <a:avLst>
              <a:gd name="adj" fmla="val 16667"/>
            </a:avLst>
          </a:prstGeom>
          <a:solidFill>
            <a:srgbClr val="339966"/>
          </a:solidFill>
          <a:ln w="38100">
            <a:solidFill>
              <a:srgbClr val="0000CC"/>
            </a:solidFill>
            <a:round/>
            <a:headEnd/>
            <a:tailEnd/>
          </a:ln>
        </p:spPr>
        <p:txBody>
          <a:bodyPr wrap="none" anchor="ctr"/>
          <a:lstStyle/>
          <a:p>
            <a:pPr algn="ctr"/>
            <a:r>
              <a:rPr lang="en-US">
                <a:cs typeface="PT Bold Heading" pitchFamily="2" charset="-78"/>
              </a:rPr>
              <a:t>Make Choices </a:t>
            </a:r>
          </a:p>
        </p:txBody>
      </p:sp>
      <p:sp>
        <p:nvSpPr>
          <p:cNvPr id="81932" name="AutoShape 6"/>
          <p:cNvSpPr>
            <a:spLocks noChangeArrowheads="1"/>
          </p:cNvSpPr>
          <p:nvPr/>
        </p:nvSpPr>
        <p:spPr bwMode="auto">
          <a:xfrm>
            <a:off x="6929438" y="1214438"/>
            <a:ext cx="1857375" cy="214312"/>
          </a:xfrm>
          <a:prstGeom prst="roundRect">
            <a:avLst>
              <a:gd name="adj" fmla="val 16667"/>
            </a:avLst>
          </a:prstGeom>
          <a:solidFill>
            <a:srgbClr val="993366"/>
          </a:solidFill>
          <a:ln w="38100">
            <a:solidFill>
              <a:srgbClr val="0000CC"/>
            </a:solidFill>
            <a:round/>
            <a:headEnd/>
            <a:tailEnd/>
          </a:ln>
        </p:spPr>
        <p:txBody>
          <a:bodyPr wrap="none" anchor="ctr"/>
          <a:lstStyle/>
          <a:p>
            <a:pPr algn="ctr"/>
            <a:r>
              <a:rPr lang="en-US">
                <a:cs typeface="PT Bold Heading" pitchFamily="2" charset="-78"/>
              </a:rPr>
              <a:t>Solve </a:t>
            </a:r>
          </a:p>
        </p:txBody>
      </p:sp>
      <p:sp>
        <p:nvSpPr>
          <p:cNvPr id="81933" name="AutoShape 7"/>
          <p:cNvSpPr>
            <a:spLocks noChangeArrowheads="1"/>
          </p:cNvSpPr>
          <p:nvPr/>
        </p:nvSpPr>
        <p:spPr bwMode="auto">
          <a:xfrm>
            <a:off x="7143750" y="1000125"/>
            <a:ext cx="1857375" cy="214313"/>
          </a:xfrm>
          <a:prstGeom prst="roundRect">
            <a:avLst>
              <a:gd name="adj" fmla="val 16667"/>
            </a:avLst>
          </a:prstGeom>
          <a:solidFill>
            <a:srgbClr val="CC99FF"/>
          </a:solidFill>
          <a:ln w="38100">
            <a:solidFill>
              <a:srgbClr val="0000CC"/>
            </a:solidFill>
            <a:round/>
            <a:headEnd/>
            <a:tailEnd/>
          </a:ln>
        </p:spPr>
        <p:txBody>
          <a:bodyPr wrap="none" anchor="ctr"/>
          <a:lstStyle/>
          <a:p>
            <a:pPr algn="ctr"/>
            <a:r>
              <a:rPr lang="en-US">
                <a:cs typeface="PT Bold Heading" pitchFamily="2" charset="-78"/>
              </a:rPr>
              <a:t>Follow up </a:t>
            </a:r>
          </a:p>
        </p:txBody>
      </p:sp>
      <p:sp>
        <p:nvSpPr>
          <p:cNvPr id="8193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pic>
        <p:nvPicPr>
          <p:cNvPr id="81935" name="صورة 17"/>
          <p:cNvPicPr>
            <a:picLocks noChangeAspect="1" noChangeArrowheads="1"/>
          </p:cNvPicPr>
          <p:nvPr/>
        </p:nvPicPr>
        <p:blipFill>
          <a:blip r:embed="rId3"/>
          <a:srcRect/>
          <a:stretch>
            <a:fillRect/>
          </a:stretch>
        </p:blipFill>
        <p:spPr bwMode="auto">
          <a:xfrm>
            <a:off x="1357313" y="2428893"/>
            <a:ext cx="6786562" cy="3643313"/>
          </a:xfrm>
          <a:prstGeom prst="rect">
            <a:avLst/>
          </a:prstGeom>
          <a:noFill/>
          <a:ln w="9525">
            <a:noFill/>
            <a:miter lim="800000"/>
            <a:headEnd/>
            <a:tailEnd/>
          </a:ln>
        </p:spPr>
      </p:pic>
      <p:sp>
        <p:nvSpPr>
          <p:cNvPr id="81936" name="عنصر نائب للتاريخ 15"/>
          <p:cNvSpPr>
            <a:spLocks noGrp="1"/>
          </p:cNvSpPr>
          <p:nvPr>
            <p:ph type="dt" sz="quarter" idx="10"/>
          </p:nvPr>
        </p:nvSpPr>
        <p:spPr>
          <a:noFill/>
        </p:spPr>
        <p:txBody>
          <a:bodyPr/>
          <a:lstStyle/>
          <a:p>
            <a:r>
              <a:rPr lang="ar-SA" smtClean="0"/>
              <a:t>E Johali</a:t>
            </a:r>
            <a:endParaRPr lang="en-US" smtClean="0"/>
          </a:p>
        </p:txBody>
      </p:sp>
      <p:sp>
        <p:nvSpPr>
          <p:cNvPr id="81937" name="عنصر نائب لرقم الشريحة 16"/>
          <p:cNvSpPr>
            <a:spLocks noGrp="1"/>
          </p:cNvSpPr>
          <p:nvPr>
            <p:ph type="sldNum" sz="quarter" idx="12"/>
          </p:nvPr>
        </p:nvSpPr>
        <p:spPr>
          <a:noFill/>
        </p:spPr>
        <p:txBody>
          <a:bodyPr/>
          <a:lstStyle/>
          <a:p>
            <a:fld id="{B95614BF-5BED-4F3F-AD06-F91F14044DEB}" type="slidenum">
              <a:rPr lang="ar-SA" smtClean="0"/>
              <a:pPr/>
              <a:t>77</a:t>
            </a:fld>
            <a:endParaRPr lang="en-US" smtClean="0"/>
          </a:p>
        </p:txBody>
      </p:sp>
      <p:sp>
        <p:nvSpPr>
          <p:cNvPr id="81938" name="عنصر نائب للتذييل 18"/>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a:xfrm>
            <a:off x="1571625" y="142875"/>
            <a:ext cx="5857875" cy="571500"/>
          </a:xfrm>
        </p:spPr>
        <p:style>
          <a:lnRef idx="2">
            <a:schemeClr val="accent2"/>
          </a:lnRef>
          <a:fillRef idx="1">
            <a:schemeClr val="lt1"/>
          </a:fillRef>
          <a:effectRef idx="0">
            <a:schemeClr val="accent2"/>
          </a:effectRef>
          <a:fontRef idx="minor">
            <a:schemeClr val="dk1"/>
          </a:fontRef>
        </p:style>
        <p:txBody>
          <a:bodyPr/>
          <a:lstStyle/>
          <a:p>
            <a:pPr eaLnBrk="1" fontAlgn="auto" hangingPunct="1">
              <a:spcAft>
                <a:spcPts val="0"/>
              </a:spcAft>
              <a:defRPr/>
            </a:pPr>
            <a:r>
              <a:rPr lang="en-US" sz="1800" dirty="0" smtClean="0">
                <a:solidFill>
                  <a:srgbClr val="00B050"/>
                </a:solidFill>
                <a:cs typeface="Monotype Koufi" pitchFamily="2" charset="-78"/>
              </a:rPr>
              <a:t>Practice </a:t>
            </a:r>
            <a:r>
              <a:rPr lang="en-US" sz="2000" dirty="0" smtClean="0">
                <a:solidFill>
                  <a:srgbClr val="00B050"/>
                </a:solidFill>
                <a:effectLst>
                  <a:outerShdw blurRad="38100" dist="38100" dir="2700000" algn="tl">
                    <a:srgbClr val="000000">
                      <a:alpha val="43137"/>
                    </a:srgbClr>
                  </a:outerShdw>
                </a:effectLst>
                <a:cs typeface="Monotype Koufi" pitchFamily="2" charset="-78"/>
              </a:rPr>
              <a:t>CT</a:t>
            </a:r>
            <a:r>
              <a:rPr lang="en-US" sz="1800" dirty="0" smtClean="0">
                <a:solidFill>
                  <a:srgbClr val="00B050"/>
                </a:solidFill>
                <a:cs typeface="Monotype Koufi" pitchFamily="2" charset="-78"/>
              </a:rPr>
              <a:t>+CPS=QDM</a:t>
            </a:r>
            <a:br>
              <a:rPr lang="en-US" sz="1800" dirty="0" smtClean="0">
                <a:solidFill>
                  <a:srgbClr val="00B050"/>
                </a:solidFill>
                <a:cs typeface="Monotype Koufi" pitchFamily="2" charset="-78"/>
              </a:rPr>
            </a:br>
            <a:r>
              <a:rPr lang="en-US" sz="1200" dirty="0" smtClean="0">
                <a:solidFill>
                  <a:srgbClr val="FF0000"/>
                </a:solidFill>
                <a:cs typeface="Monotype Koufi" pitchFamily="2" charset="-78"/>
              </a:rPr>
              <a:t>(Hold CT Group Discussions to know how you think &amp; to discover Your Style)</a:t>
            </a:r>
            <a:endParaRPr sz="1200" smtClean="0">
              <a:solidFill>
                <a:srgbClr val="FF0000"/>
              </a:solidFill>
              <a:cs typeface="Monotype Koufi" pitchFamily="2" charset="-78"/>
            </a:endParaRPr>
          </a:p>
        </p:txBody>
      </p:sp>
      <p:sp>
        <p:nvSpPr>
          <p:cNvPr id="819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pic>
        <p:nvPicPr>
          <p:cNvPr id="8200" name="Picture 11" descr="pgi0373"/>
          <p:cNvPicPr>
            <a:picLocks noChangeAspect="1" noChangeArrowheads="1"/>
          </p:cNvPicPr>
          <p:nvPr/>
        </p:nvPicPr>
        <p:blipFill>
          <a:blip r:embed="rId3"/>
          <a:srcRect/>
          <a:stretch>
            <a:fillRect/>
          </a:stretch>
        </p:blipFill>
        <p:spPr bwMode="auto">
          <a:xfrm>
            <a:off x="142875" y="142875"/>
            <a:ext cx="857250" cy="642938"/>
          </a:xfrm>
          <a:prstGeom prst="rect">
            <a:avLst/>
          </a:prstGeom>
          <a:noFill/>
          <a:ln w="9525">
            <a:noFill/>
            <a:miter lim="800000"/>
            <a:headEnd/>
            <a:tailEnd/>
          </a:ln>
        </p:spPr>
      </p:pic>
      <p:pic>
        <p:nvPicPr>
          <p:cNvPr id="8201" name="Picture 7" descr="مشاهدة الصورة بالحجم الكامل">
            <a:hlinkClick r:id="rId4"/>
          </p:cNvPr>
          <p:cNvPicPr>
            <a:picLocks noChangeAspect="1" noChangeArrowheads="1"/>
          </p:cNvPicPr>
          <p:nvPr/>
        </p:nvPicPr>
        <p:blipFill>
          <a:blip r:embed="rId5"/>
          <a:srcRect/>
          <a:stretch>
            <a:fillRect/>
          </a:stretch>
        </p:blipFill>
        <p:spPr bwMode="auto">
          <a:xfrm>
            <a:off x="7786688" y="214313"/>
            <a:ext cx="785812" cy="571500"/>
          </a:xfrm>
          <a:prstGeom prst="rect">
            <a:avLst/>
          </a:prstGeom>
          <a:noFill/>
          <a:ln w="9525">
            <a:noFill/>
            <a:miter lim="800000"/>
            <a:headEnd/>
            <a:tailEnd/>
          </a:ln>
        </p:spPr>
      </p:pic>
      <p:sp>
        <p:nvSpPr>
          <p:cNvPr id="820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8203"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8204"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8194" name="Object 4"/>
          <p:cNvGraphicFramePr>
            <a:graphicFrameLocks noChangeAspect="1"/>
          </p:cNvGraphicFramePr>
          <p:nvPr/>
        </p:nvGraphicFramePr>
        <p:xfrm>
          <a:off x="315919" y="857232"/>
          <a:ext cx="5113337" cy="2590801"/>
        </p:xfrm>
        <a:graphic>
          <a:graphicData uri="http://schemas.openxmlformats.org/presentationml/2006/ole">
            <p:oleObj spid="_x0000_s8194" name="شريحة" r:id="rId6" imgW="4570330" imgH="3427597" progId="PowerPoint.Slide.12">
              <p:embed/>
            </p:oleObj>
          </a:graphicData>
        </a:graphic>
      </p:graphicFrame>
      <p:sp>
        <p:nvSpPr>
          <p:cNvPr id="8205"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8195" name="Object 5"/>
          <p:cNvGraphicFramePr>
            <a:graphicFrameLocks noChangeAspect="1"/>
          </p:cNvGraphicFramePr>
          <p:nvPr/>
        </p:nvGraphicFramePr>
        <p:xfrm>
          <a:off x="5219700" y="1142984"/>
          <a:ext cx="3924300" cy="2090735"/>
        </p:xfrm>
        <a:graphic>
          <a:graphicData uri="http://schemas.openxmlformats.org/presentationml/2006/ole">
            <p:oleObj spid="_x0000_s8195" name="شريحة" r:id="rId7" imgW="4570330" imgH="3427597" progId="PowerPoint.Slide.12">
              <p:embed/>
            </p:oleObj>
          </a:graphicData>
        </a:graphic>
      </p:graphicFrame>
      <p:sp>
        <p:nvSpPr>
          <p:cNvPr id="8206"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8196" name="Object 6"/>
          <p:cNvGraphicFramePr>
            <a:graphicFrameLocks noChangeAspect="1"/>
          </p:cNvGraphicFramePr>
          <p:nvPr/>
        </p:nvGraphicFramePr>
        <p:xfrm>
          <a:off x="357158" y="3643314"/>
          <a:ext cx="2600317" cy="2881313"/>
        </p:xfrm>
        <a:graphic>
          <a:graphicData uri="http://schemas.openxmlformats.org/presentationml/2006/ole">
            <p:oleObj spid="_x0000_s8196" name="شريحة" r:id="rId8" imgW="4570330" imgH="3427597" progId="PowerPoint.Slide.12">
              <p:embed/>
            </p:oleObj>
          </a:graphicData>
        </a:graphic>
      </p:graphicFrame>
      <p:sp>
        <p:nvSpPr>
          <p:cNvPr id="8207"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8197" name="Object 7"/>
          <p:cNvGraphicFramePr>
            <a:graphicFrameLocks noChangeAspect="1"/>
          </p:cNvGraphicFramePr>
          <p:nvPr/>
        </p:nvGraphicFramePr>
        <p:xfrm>
          <a:off x="3143241" y="3357562"/>
          <a:ext cx="6000760" cy="3003551"/>
        </p:xfrm>
        <a:graphic>
          <a:graphicData uri="http://schemas.openxmlformats.org/presentationml/2006/ole">
            <p:oleObj spid="_x0000_s8197" name="شريحة" r:id="rId9" imgW="4570330" imgH="3427597" progId="PowerPoint.Slide.12">
              <p:embed/>
            </p:oleObj>
          </a:graphicData>
        </a:graphic>
      </p:graphicFrame>
      <p:pic>
        <p:nvPicPr>
          <p:cNvPr id="8208" name="Picture 2" descr="http://pagead2.googlesyndication.com/simgad/2056987908089863671">
            <a:hlinkClick r:id="rId10"/>
          </p:cNvPr>
          <p:cNvPicPr>
            <a:picLocks noChangeAspect="1" noChangeArrowheads="1"/>
          </p:cNvPicPr>
          <p:nvPr/>
        </p:nvPicPr>
        <p:blipFill>
          <a:blip r:embed="rId11"/>
          <a:srcRect b="17203"/>
          <a:stretch>
            <a:fillRect/>
          </a:stretch>
        </p:blipFill>
        <p:spPr bwMode="auto">
          <a:xfrm>
            <a:off x="4067175" y="6018213"/>
            <a:ext cx="2643188" cy="839787"/>
          </a:xfrm>
          <a:prstGeom prst="rect">
            <a:avLst/>
          </a:prstGeom>
          <a:noFill/>
          <a:ln w="9525">
            <a:noFill/>
            <a:miter lim="800000"/>
            <a:headEnd/>
            <a:tailEnd/>
          </a:ln>
        </p:spPr>
      </p:pic>
      <p:sp>
        <p:nvSpPr>
          <p:cNvPr id="8209" name="عنصر نائب للتاريخ 18"/>
          <p:cNvSpPr>
            <a:spLocks noGrp="1"/>
          </p:cNvSpPr>
          <p:nvPr>
            <p:ph type="dt" sz="quarter" idx="10"/>
          </p:nvPr>
        </p:nvSpPr>
        <p:spPr>
          <a:noFill/>
        </p:spPr>
        <p:txBody>
          <a:bodyPr/>
          <a:lstStyle/>
          <a:p>
            <a:r>
              <a:rPr lang="ar-SA" smtClean="0"/>
              <a:t>E Johali</a:t>
            </a:r>
            <a:endParaRPr lang="en-US" smtClean="0"/>
          </a:p>
        </p:txBody>
      </p:sp>
      <p:sp>
        <p:nvSpPr>
          <p:cNvPr id="8210" name="عنصر نائب لرقم الشريحة 19"/>
          <p:cNvSpPr>
            <a:spLocks noGrp="1"/>
          </p:cNvSpPr>
          <p:nvPr>
            <p:ph type="sldNum" sz="quarter" idx="12"/>
          </p:nvPr>
        </p:nvSpPr>
        <p:spPr>
          <a:noFill/>
        </p:spPr>
        <p:txBody>
          <a:bodyPr/>
          <a:lstStyle/>
          <a:p>
            <a:fld id="{E41ACEDA-2784-4264-B21C-747A6D7CCA6B}" type="slidenum">
              <a:rPr lang="ar-SA" smtClean="0"/>
              <a:pPr/>
              <a:t>78</a:t>
            </a:fld>
            <a:endParaRPr lang="en-US" smtClean="0"/>
          </a:p>
        </p:txBody>
      </p:sp>
      <p:sp>
        <p:nvSpPr>
          <p:cNvPr id="8211" name="عنصر نائب للتذييل 20"/>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82947" name="عنصر نائب لرقم الشريحة 4"/>
          <p:cNvSpPr>
            <a:spLocks noGrp="1"/>
          </p:cNvSpPr>
          <p:nvPr>
            <p:ph type="sldNum" sz="quarter" idx="12"/>
          </p:nvPr>
        </p:nvSpPr>
        <p:spPr>
          <a:noFill/>
        </p:spPr>
        <p:txBody>
          <a:bodyPr/>
          <a:lstStyle/>
          <a:p>
            <a:fld id="{83AF38C0-2F93-45E7-B6B4-602B9DED8D01}" type="slidenum">
              <a:rPr lang="ar-SA" smtClean="0"/>
              <a:pPr/>
              <a:t>79</a:t>
            </a:fld>
            <a:endParaRPr lang="en-US" smtClean="0"/>
          </a:p>
        </p:txBody>
      </p:sp>
      <p:sp>
        <p:nvSpPr>
          <p:cNvPr id="82948" name="عنصر نائب للتذييل 5"/>
          <p:cNvSpPr>
            <a:spLocks noGrp="1"/>
          </p:cNvSpPr>
          <p:nvPr>
            <p:ph type="ftr" sz="quarter" idx="11"/>
          </p:nvPr>
        </p:nvSpPr>
        <p:spPr>
          <a:noFill/>
        </p:spPr>
        <p:txBody>
          <a:bodyPr/>
          <a:lstStyle/>
          <a:p>
            <a:r>
              <a:rPr lang="en-US" smtClean="0"/>
              <a:t>RADHSSO 2014</a:t>
            </a:r>
          </a:p>
        </p:txBody>
      </p:sp>
      <p:sp>
        <p:nvSpPr>
          <p:cNvPr id="7" name="عنوان 1"/>
          <p:cNvSpPr>
            <a:spLocks noGrp="1"/>
          </p:cNvSpPr>
          <p:nvPr>
            <p:ph type="title"/>
          </p:nvPr>
        </p:nvSpPr>
        <p:spPr>
          <a:xfrm>
            <a:off x="468313" y="2349500"/>
            <a:ext cx="8229600" cy="908050"/>
          </a:xfrm>
        </p:spPr>
        <p:style>
          <a:lnRef idx="1">
            <a:schemeClr val="accent1"/>
          </a:lnRef>
          <a:fillRef idx="3">
            <a:schemeClr val="accent1"/>
          </a:fillRef>
          <a:effectRef idx="2">
            <a:schemeClr val="accent1"/>
          </a:effectRef>
          <a:fontRef idx="minor">
            <a:schemeClr val="lt1"/>
          </a:fontRef>
        </p:style>
        <p:txBody>
          <a:bodyPr/>
          <a:lstStyle/>
          <a:p>
            <a:pPr eaLnBrk="1" hangingPunct="1">
              <a:defRPr/>
            </a:pPr>
            <a:r>
              <a:rPr lang="en-US" smtClean="0">
                <a:solidFill>
                  <a:srgbClr val="FFFFFF"/>
                </a:solidFill>
                <a:cs typeface="Times New Roman" pitchFamily="18" charset="0"/>
              </a:rPr>
              <a:t>Radiography TQM Safety</a:t>
            </a:r>
            <a:endParaRPr lang="ar-SA" smtClean="0">
              <a:solidFill>
                <a:srgbClr val="FFFFFF"/>
              </a:solidFill>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لتذييل 3"/>
          <p:cNvSpPr>
            <a:spLocks noGrp="1"/>
          </p:cNvSpPr>
          <p:nvPr>
            <p:ph type="ftr" sz="quarter" idx="11"/>
          </p:nvPr>
        </p:nvSpPr>
        <p:spPr>
          <a:noFill/>
        </p:spPr>
        <p:txBody>
          <a:bodyPr/>
          <a:lstStyle/>
          <a:p>
            <a:r>
              <a:rPr lang="en-US" smtClean="0"/>
              <a:t>RADHSSO 2014</a:t>
            </a:r>
          </a:p>
        </p:txBody>
      </p:sp>
      <p:sp>
        <p:nvSpPr>
          <p:cNvPr id="19459" name="عنصر نائب لرقم الشريحة 4"/>
          <p:cNvSpPr>
            <a:spLocks noGrp="1"/>
          </p:cNvSpPr>
          <p:nvPr>
            <p:ph type="sldNum" sz="quarter" idx="12"/>
          </p:nvPr>
        </p:nvSpPr>
        <p:spPr>
          <a:noFill/>
        </p:spPr>
        <p:txBody>
          <a:bodyPr/>
          <a:lstStyle/>
          <a:p>
            <a:fld id="{2AF3A954-DD01-4185-AA14-94DEB9D81A57}" type="slidenum">
              <a:rPr lang="ar-SA" smtClean="0"/>
              <a:pPr/>
              <a:t>8</a:t>
            </a:fld>
            <a:endParaRPr lang="en-US" smtClean="0"/>
          </a:p>
        </p:txBody>
      </p:sp>
      <p:sp>
        <p:nvSpPr>
          <p:cNvPr id="8" name="Rectangle 2"/>
          <p:cNvSpPr>
            <a:spLocks noGrp="1"/>
          </p:cNvSpPr>
          <p:nvPr>
            <p:ph type="title"/>
          </p:nvPr>
        </p:nvSpPr>
        <p:spPr>
          <a:xfrm>
            <a:off x="1116013" y="981075"/>
            <a:ext cx="6972300" cy="4392613"/>
          </a:xfrm>
        </p:spPr>
        <p:style>
          <a:lnRef idx="3">
            <a:schemeClr val="lt1"/>
          </a:lnRef>
          <a:fillRef idx="1">
            <a:schemeClr val="dk1"/>
          </a:fillRef>
          <a:effectRef idx="1">
            <a:schemeClr val="dk1"/>
          </a:effectRef>
          <a:fontRef idx="minor">
            <a:schemeClr val="lt1"/>
          </a:fontRef>
        </p:style>
        <p:txBody>
          <a:bodyPr>
            <a:noAutofit/>
          </a:bodyPr>
          <a:lstStyle/>
          <a:p>
            <a:pPr rtl="0" eaLnBrk="1" hangingPunct="1">
              <a:defRPr/>
            </a:pPr>
            <a:r>
              <a:rPr lang="en-US" sz="2000" dirty="0" smtClean="0">
                <a:solidFill>
                  <a:schemeClr val="tx1"/>
                </a:solidFill>
                <a:latin typeface="Arial Black" pitchFamily="34" charset="0"/>
                <a:cs typeface="Times New Roman" pitchFamily="18" charset="0"/>
              </a:rPr>
              <a:t>REASONING </a:t>
            </a:r>
            <a:r>
              <a:rPr lang="ar-SA" sz="2000" dirty="0" smtClean="0">
                <a:solidFill>
                  <a:schemeClr val="tx1"/>
                </a:solidFill>
                <a:latin typeface="Arial Black" pitchFamily="34" charset="0"/>
                <a:cs typeface="Times New Roman" pitchFamily="18" charset="0"/>
              </a:rPr>
              <a:t/>
            </a:r>
            <a:br>
              <a:rPr lang="ar-SA" sz="2000" dirty="0" smtClean="0">
                <a:solidFill>
                  <a:schemeClr val="tx1"/>
                </a:solidFill>
                <a:latin typeface="Arial Black" pitchFamily="34" charset="0"/>
                <a:cs typeface="Times New Roman" pitchFamily="18" charset="0"/>
              </a:rPr>
            </a:br>
            <a:r>
              <a:rPr sz="2000" dirty="0" smtClean="0">
                <a:solidFill>
                  <a:schemeClr val="tx1"/>
                </a:solidFill>
                <a:latin typeface="Arial Black" pitchFamily="34" charset="0"/>
                <a:cs typeface="Times New Roman" pitchFamily="18" charset="0"/>
              </a:rPr>
              <a:t> </a:t>
            </a:r>
            <a:r>
              <a:rPr sz="2400" dirty="0" smtClean="0">
                <a:solidFill>
                  <a:schemeClr val="tx1"/>
                </a:solidFill>
                <a:latin typeface="Arial Black" pitchFamily="34" charset="0"/>
                <a:cs typeface="Times New Roman" pitchFamily="18" charset="0"/>
              </a:rPr>
              <a:t>W</a:t>
            </a:r>
            <a:r>
              <a:rPr lang="en-US" sz="2400" dirty="0" smtClean="0">
                <a:solidFill>
                  <a:schemeClr val="tx1"/>
                </a:solidFill>
                <a:latin typeface="Arial Black" pitchFamily="34" charset="0"/>
                <a:cs typeface="Times New Roman" pitchFamily="18" charset="0"/>
              </a:rPr>
              <a:t>HY </a:t>
            </a:r>
            <a:r>
              <a:rPr sz="2400" dirty="0" smtClean="0">
                <a:solidFill>
                  <a:schemeClr val="tx1"/>
                </a:solidFill>
                <a:latin typeface="Arial Black" pitchFamily="34" charset="0"/>
                <a:cs typeface="Times New Roman" pitchFamily="18" charset="0"/>
              </a:rPr>
              <a:t> </a:t>
            </a:r>
            <a:r>
              <a:rPr lang="en-US" sz="2400" dirty="0" smtClean="0">
                <a:solidFill>
                  <a:schemeClr val="tx1"/>
                </a:solidFill>
                <a:latin typeface="Arial Black" pitchFamily="34" charset="0"/>
                <a:cs typeface="Times New Roman" pitchFamily="18" charset="0"/>
              </a:rPr>
              <a:t>RHSSO  -  CHS 242 ?</a:t>
            </a:r>
            <a:r>
              <a:rPr lang="en-US" sz="2000" dirty="0" smtClean="0">
                <a:solidFill>
                  <a:schemeClr val="tx1"/>
                </a:solidFill>
                <a:latin typeface="Arial Black" pitchFamily="34" charset="0"/>
                <a:cs typeface="Times New Roman" pitchFamily="18" charset="0"/>
              </a:rPr>
              <a:t/>
            </a:r>
            <a:br>
              <a:rPr lang="en-US" sz="2000" dirty="0" smtClean="0">
                <a:solidFill>
                  <a:schemeClr val="tx1"/>
                </a:solidFill>
                <a:latin typeface="Arial Black" pitchFamily="34" charset="0"/>
                <a:cs typeface="Times New Roman" pitchFamily="18" charset="0"/>
              </a:rPr>
            </a:br>
            <a:r>
              <a:rPr lang="en-US" sz="2000" dirty="0" smtClean="0">
                <a:solidFill>
                  <a:schemeClr val="tx1"/>
                </a:solidFill>
                <a:latin typeface="Arial Black" pitchFamily="34" charset="0"/>
                <a:cs typeface="Times New Roman" pitchFamily="18" charset="0"/>
              </a:rPr>
              <a:t/>
            </a:r>
            <a:br>
              <a:rPr lang="en-US" sz="2000" dirty="0" smtClean="0">
                <a:solidFill>
                  <a:schemeClr val="tx1"/>
                </a:solidFill>
                <a:latin typeface="Arial Black" pitchFamily="34" charset="0"/>
                <a:cs typeface="Times New Roman" pitchFamily="18" charset="0"/>
              </a:rPr>
            </a:br>
            <a:r>
              <a:rPr lang="en-US" sz="1600" dirty="0" smtClean="0">
                <a:solidFill>
                  <a:schemeClr val="tx1"/>
                </a:solidFill>
                <a:latin typeface="Arial Black" pitchFamily="34" charset="0"/>
                <a:cs typeface="Times New Roman" pitchFamily="18" charset="0"/>
              </a:rPr>
              <a:t>You have to study How to Organize science and services? </a:t>
            </a:r>
            <a:r>
              <a:rPr lang="en-US" sz="2000" dirty="0" smtClean="0">
                <a:solidFill>
                  <a:schemeClr val="tx1"/>
                </a:solidFill>
                <a:latin typeface="Arial Black" pitchFamily="34" charset="0"/>
                <a:cs typeface="Times New Roman" pitchFamily="18" charset="0"/>
              </a:rPr>
              <a:t/>
            </a:r>
            <a:br>
              <a:rPr lang="en-US" sz="2000" dirty="0" smtClean="0">
                <a:solidFill>
                  <a:schemeClr val="tx1"/>
                </a:solidFill>
                <a:latin typeface="Arial Black" pitchFamily="34" charset="0"/>
                <a:cs typeface="Times New Roman" pitchFamily="18" charset="0"/>
              </a:rPr>
            </a:br>
            <a:r>
              <a:rPr lang="en-US" sz="1800" dirty="0" smtClean="0">
                <a:solidFill>
                  <a:schemeClr val="tx1"/>
                </a:solidFill>
                <a:latin typeface="Arial Black" pitchFamily="34" charset="0"/>
                <a:cs typeface="Times New Roman" pitchFamily="18" charset="0"/>
              </a:rPr>
              <a:t>To Be Ready &amp; Welling To Success ?</a:t>
            </a:r>
            <a:br>
              <a:rPr lang="en-US" sz="1800" dirty="0" smtClean="0">
                <a:solidFill>
                  <a:schemeClr val="tx1"/>
                </a:solidFill>
                <a:latin typeface="Arial Black" pitchFamily="34" charset="0"/>
                <a:cs typeface="Times New Roman" pitchFamily="18" charset="0"/>
              </a:rPr>
            </a:br>
            <a:r>
              <a:rPr lang="en-US" sz="1800" dirty="0" smtClean="0">
                <a:solidFill>
                  <a:schemeClr val="tx1"/>
                </a:solidFill>
                <a:latin typeface="Arial Black" pitchFamily="34" charset="0"/>
                <a:cs typeface="Times New Roman" pitchFamily="18" charset="0"/>
              </a:rPr>
              <a:t/>
            </a:r>
            <a:br>
              <a:rPr lang="en-US" sz="1800" dirty="0" smtClean="0">
                <a:solidFill>
                  <a:schemeClr val="tx1"/>
                </a:solidFill>
                <a:latin typeface="Arial Black" pitchFamily="34" charset="0"/>
                <a:cs typeface="Times New Roman" pitchFamily="18" charset="0"/>
              </a:rPr>
            </a:br>
            <a:r>
              <a:rPr lang="en-US" sz="1800" dirty="0" smtClean="0"/>
              <a:t>Think … &amp;  Reflect:  </a:t>
            </a:r>
            <a:br>
              <a:rPr lang="en-US" sz="1800" dirty="0" smtClean="0"/>
            </a:br>
            <a:r>
              <a:rPr lang="en-US" sz="1800" dirty="0" smtClean="0"/>
              <a:t>Let us Start with These Learning Videos : </a:t>
            </a:r>
            <a:br>
              <a:rPr lang="en-US" sz="1800" dirty="0" smtClean="0"/>
            </a:br>
            <a:r>
              <a:rPr lang="en-US" sz="1800" dirty="0" smtClean="0"/>
              <a:t>How to Train to Be a Radiographer ? </a:t>
            </a:r>
            <a:br>
              <a:rPr lang="en-US" sz="1800" dirty="0" smtClean="0"/>
            </a:br>
            <a:r>
              <a:rPr lang="en-US" sz="1800" dirty="0" smtClean="0"/>
              <a:t> </a:t>
            </a:r>
            <a:br>
              <a:rPr lang="en-US" sz="1800" dirty="0" smtClean="0"/>
            </a:br>
            <a:r>
              <a:rPr lang="en-US" sz="1800" dirty="0" smtClean="0"/>
              <a:t/>
            </a:r>
            <a:br>
              <a:rPr lang="en-US" sz="1800" dirty="0" smtClean="0"/>
            </a:br>
            <a:r>
              <a:rPr lang="en-US" sz="1800" dirty="0" smtClean="0"/>
              <a:t>(Watch Videos …Write Notes; Discuss in Peer Group &amp; Write Three Reasons) </a:t>
            </a:r>
            <a:endParaRPr sz="1800" dirty="0" smtClean="0">
              <a:solidFill>
                <a:schemeClr val="tx1"/>
              </a:solidFill>
              <a:latin typeface="Arial Black" pitchFamily="34" charset="0"/>
              <a:cs typeface="Times New Roman" pitchFamily="18" charset="0"/>
            </a:endParaRPr>
          </a:p>
        </p:txBody>
      </p:sp>
      <p:sp>
        <p:nvSpPr>
          <p:cNvPr id="19461" name="عنصر نائب للتاريخ 5"/>
          <p:cNvSpPr>
            <a:spLocks noGrp="1"/>
          </p:cNvSpPr>
          <p:nvPr>
            <p:ph type="dt" sz="quarter" idx="10"/>
          </p:nvPr>
        </p:nvSpPr>
        <p:spPr>
          <a:noFill/>
        </p:spPr>
        <p:txBody>
          <a:bodyPr/>
          <a:lstStyle/>
          <a:p>
            <a:r>
              <a:rPr lang="ar-SA" smtClean="0"/>
              <a:t>E Johali</a:t>
            </a:r>
            <a:endParaRPr lang="en-US" smtClean="0"/>
          </a:p>
        </p:txBody>
      </p:sp>
    </p:spTree>
  </p:cSld>
  <p:clrMapOvr>
    <a:masterClrMapping/>
  </p:clrMapOvr>
  <p:transition>
    <p:wheel spokes="8"/>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619250" y="333375"/>
            <a:ext cx="5905500" cy="561975"/>
          </a:xfrm>
        </p:spPr>
        <p:txBody>
          <a:bodyPr/>
          <a:lstStyle/>
          <a:p>
            <a:pPr eaLnBrk="1" hangingPunct="1">
              <a:defRPr/>
            </a:pPr>
            <a:r>
              <a:rPr lang="en-US" sz="2400" dirty="0">
                <a:cs typeface="+mj-cs"/>
              </a:rPr>
              <a:t>RADIOGRAPHIC TESTING</a:t>
            </a:r>
          </a:p>
        </p:txBody>
      </p:sp>
      <p:pic>
        <p:nvPicPr>
          <p:cNvPr id="83971" name="Picture 4" descr="Rad 36"/>
          <p:cNvPicPr>
            <a:picLocks noChangeAspect="1" noChangeArrowheads="1"/>
          </p:cNvPicPr>
          <p:nvPr/>
        </p:nvPicPr>
        <p:blipFill>
          <a:blip r:embed="rId3"/>
          <a:srcRect/>
          <a:stretch>
            <a:fillRect/>
          </a:stretch>
        </p:blipFill>
        <p:spPr bwMode="auto">
          <a:xfrm>
            <a:off x="3276600" y="1412875"/>
            <a:ext cx="2395538" cy="1897063"/>
          </a:xfrm>
          <a:prstGeom prst="rect">
            <a:avLst/>
          </a:prstGeom>
          <a:noFill/>
          <a:ln w="19050">
            <a:solidFill>
              <a:schemeClr val="tx1"/>
            </a:solidFill>
            <a:miter lim="800000"/>
            <a:headEnd/>
            <a:tailEnd/>
          </a:ln>
        </p:spPr>
      </p:pic>
      <p:pic>
        <p:nvPicPr>
          <p:cNvPr id="83972" name="Picture 6" descr="ISU18"/>
          <p:cNvPicPr>
            <a:picLocks noChangeAspect="1" noChangeArrowheads="1"/>
          </p:cNvPicPr>
          <p:nvPr/>
        </p:nvPicPr>
        <p:blipFill>
          <a:blip r:embed="rId4"/>
          <a:srcRect/>
          <a:stretch>
            <a:fillRect/>
          </a:stretch>
        </p:blipFill>
        <p:spPr bwMode="auto">
          <a:xfrm>
            <a:off x="6156325" y="2997200"/>
            <a:ext cx="1901825" cy="1905000"/>
          </a:xfrm>
          <a:prstGeom prst="rect">
            <a:avLst/>
          </a:prstGeom>
          <a:noFill/>
          <a:ln w="19050">
            <a:solidFill>
              <a:schemeClr val="tx1"/>
            </a:solidFill>
            <a:miter lim="800000"/>
            <a:headEnd/>
            <a:tailEnd/>
          </a:ln>
        </p:spPr>
      </p:pic>
      <p:pic>
        <p:nvPicPr>
          <p:cNvPr id="83973" name="Picture 10" descr="circuitboard-radiograph"/>
          <p:cNvPicPr>
            <a:picLocks noChangeAspect="1" noChangeArrowheads="1"/>
          </p:cNvPicPr>
          <p:nvPr/>
        </p:nvPicPr>
        <p:blipFill>
          <a:blip r:embed="rId5"/>
          <a:srcRect/>
          <a:stretch>
            <a:fillRect/>
          </a:stretch>
        </p:blipFill>
        <p:spPr bwMode="auto">
          <a:xfrm>
            <a:off x="1258888" y="3141663"/>
            <a:ext cx="1838325" cy="1905000"/>
          </a:xfrm>
          <a:prstGeom prst="rect">
            <a:avLst/>
          </a:prstGeom>
          <a:noFill/>
          <a:ln w="19050">
            <a:solidFill>
              <a:schemeClr val="tx1"/>
            </a:solidFill>
            <a:miter lim="800000"/>
            <a:headEnd/>
            <a:tailEnd/>
          </a:ln>
        </p:spPr>
      </p:pic>
      <p:pic>
        <p:nvPicPr>
          <p:cNvPr id="83974" name="Picture 11" descr="Real-Time"/>
          <p:cNvPicPr>
            <a:picLocks noGrp="1" noChangeAspect="1" noChangeArrowheads="1"/>
          </p:cNvPicPr>
          <p:nvPr>
            <p:ph type="body" idx="4294967295"/>
          </p:nvPr>
        </p:nvPicPr>
        <p:blipFill>
          <a:blip r:embed="rId6">
            <a:lum bright="18000" contrast="30000"/>
          </a:blip>
          <a:srcRect/>
          <a:stretch>
            <a:fillRect/>
          </a:stretch>
        </p:blipFill>
        <p:spPr>
          <a:xfrm>
            <a:off x="3314700" y="3573463"/>
            <a:ext cx="2286000" cy="1938337"/>
          </a:xfrm>
          <a:ln w="19050">
            <a:solidFill>
              <a:schemeClr val="tx1"/>
            </a:solidFill>
          </a:ln>
        </p:spPr>
      </p:pic>
      <p:pic>
        <p:nvPicPr>
          <p:cNvPr id="83975" name="Picture 12" descr="circuitboard-photo"/>
          <p:cNvPicPr>
            <a:picLocks noChangeAspect="1" noChangeArrowheads="1"/>
          </p:cNvPicPr>
          <p:nvPr/>
        </p:nvPicPr>
        <p:blipFill>
          <a:blip r:embed="rId7"/>
          <a:srcRect/>
          <a:stretch>
            <a:fillRect/>
          </a:stretch>
        </p:blipFill>
        <p:spPr bwMode="auto">
          <a:xfrm>
            <a:off x="468313" y="1196975"/>
            <a:ext cx="1703387" cy="1905000"/>
          </a:xfrm>
          <a:prstGeom prst="rect">
            <a:avLst/>
          </a:prstGeom>
          <a:noFill/>
          <a:ln w="19050">
            <a:solidFill>
              <a:schemeClr val="tx1"/>
            </a:solidFill>
            <a:miter lim="800000"/>
            <a:headEnd/>
            <a:tailEnd/>
          </a:ln>
        </p:spPr>
      </p:pic>
      <p:pic>
        <p:nvPicPr>
          <p:cNvPr id="83976" name="Picture 13" descr="19a copy"/>
          <p:cNvPicPr>
            <a:picLocks noChangeAspect="1" noChangeArrowheads="1"/>
          </p:cNvPicPr>
          <p:nvPr/>
        </p:nvPicPr>
        <p:blipFill>
          <a:blip r:embed="rId8"/>
          <a:srcRect/>
          <a:stretch>
            <a:fillRect/>
          </a:stretch>
        </p:blipFill>
        <p:spPr bwMode="auto">
          <a:xfrm>
            <a:off x="6804025" y="1125538"/>
            <a:ext cx="1733550" cy="1874837"/>
          </a:xfrm>
          <a:prstGeom prst="rect">
            <a:avLst/>
          </a:prstGeom>
          <a:noFill/>
          <a:ln w="19050">
            <a:solidFill>
              <a:schemeClr val="tx1"/>
            </a:solidFill>
            <a:miter lim="800000"/>
            <a:headEnd/>
            <a:tailEnd/>
          </a:ln>
        </p:spPr>
      </p:pic>
      <p:pic>
        <p:nvPicPr>
          <p:cNvPr id="34830" name="Picture 14" descr="NSF"/>
          <p:cNvPicPr>
            <a:picLocks noGrp="1" noChangeAspect="1" noChangeArrowheads="1"/>
          </p:cNvPicPr>
          <p:nvPr>
            <p:ph idx="1"/>
          </p:nvPr>
        </p:nvPicPr>
        <p:blipFill>
          <a:blip r:embed="rId9"/>
          <a:srcRect/>
          <a:stretch>
            <a:fillRect/>
          </a:stretch>
        </p:blipFill>
        <p:spPr>
          <a:xfrm>
            <a:off x="2311400" y="5627688"/>
            <a:ext cx="4614863" cy="987425"/>
          </a:xfrm>
        </p:spPr>
      </p:pic>
      <p:sp>
        <p:nvSpPr>
          <p:cNvPr id="10" name="عنصر نائب للتاريخ 9"/>
          <p:cNvSpPr>
            <a:spLocks noGrp="1"/>
          </p:cNvSpPr>
          <p:nvPr>
            <p:ph type="dt" sz="half" idx="10"/>
          </p:nvPr>
        </p:nvSpPr>
        <p:spPr/>
        <p:txBody>
          <a:bodyPr/>
          <a:lstStyle/>
          <a:p>
            <a:pPr>
              <a:defRPr/>
            </a:pPr>
            <a:r>
              <a:rPr lang="ar-SA" smtClean="0"/>
              <a:t>E Johali</a:t>
            </a:r>
            <a:endParaRPr lang="en-US"/>
          </a:p>
        </p:txBody>
      </p:sp>
      <p:sp>
        <p:nvSpPr>
          <p:cNvPr id="11" name="عنصر نائب لرقم الشريحة 10"/>
          <p:cNvSpPr>
            <a:spLocks noGrp="1"/>
          </p:cNvSpPr>
          <p:nvPr>
            <p:ph type="sldNum" sz="quarter" idx="12"/>
          </p:nvPr>
        </p:nvSpPr>
        <p:spPr/>
        <p:txBody>
          <a:bodyPr/>
          <a:lstStyle/>
          <a:p>
            <a:pPr>
              <a:defRPr/>
            </a:pPr>
            <a:fld id="{A46C8CF5-31AC-44C6-8B21-F5F457C5057A}" type="slidenum">
              <a:rPr lang="ar-SA" smtClean="0"/>
              <a:pPr>
                <a:defRPr/>
              </a:pPr>
              <a:t>80</a:t>
            </a:fld>
            <a:endParaRPr lang="en-US"/>
          </a:p>
        </p:txBody>
      </p:sp>
      <p:sp>
        <p:nvSpPr>
          <p:cNvPr id="12" name="عنصر نائب للتذييل 11"/>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4830"/>
                                        </p:tgtEl>
                                        <p:attrNameLst>
                                          <p:attrName>style.visibility</p:attrName>
                                        </p:attrNameLst>
                                      </p:cBhvr>
                                      <p:to>
                                        <p:strVal val="visible"/>
                                      </p:to>
                                    </p:set>
                                    <p:animEffect transition="in" filter="slide(fromLeft)">
                                      <p:cBhvr>
                                        <p:cTn id="7" dur="1000"/>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4213" y="188913"/>
            <a:ext cx="8229600" cy="476250"/>
          </a:xfrm>
        </p:spPr>
        <p:txBody>
          <a:bodyPr/>
          <a:lstStyle/>
          <a:p>
            <a:pPr eaLnBrk="1" hangingPunct="1">
              <a:defRPr/>
            </a:pPr>
            <a:r>
              <a:rPr lang="en-US" smtClean="0"/>
              <a:t>Radiography TQM Safety</a:t>
            </a:r>
            <a:endParaRPr lang="ar-SA" smtClean="0"/>
          </a:p>
        </p:txBody>
      </p:sp>
      <p:sp>
        <p:nvSpPr>
          <p:cNvPr id="9223" name="عنصر نائب للتذييل 3"/>
          <p:cNvSpPr>
            <a:spLocks noGrp="1"/>
          </p:cNvSpPr>
          <p:nvPr>
            <p:ph type="ftr" sz="quarter" idx="11"/>
          </p:nvPr>
        </p:nvSpPr>
        <p:spPr>
          <a:noFill/>
        </p:spPr>
        <p:txBody>
          <a:bodyPr/>
          <a:lstStyle/>
          <a:p>
            <a:r>
              <a:rPr lang="en-US" smtClean="0"/>
              <a:t>RADHSSO 2014</a:t>
            </a:r>
          </a:p>
        </p:txBody>
      </p:sp>
      <p:sp>
        <p:nvSpPr>
          <p:cNvPr id="9224" name="عنصر نائب لرقم الشريحة 4"/>
          <p:cNvSpPr>
            <a:spLocks noGrp="1"/>
          </p:cNvSpPr>
          <p:nvPr>
            <p:ph type="sldNum" sz="quarter" idx="12"/>
          </p:nvPr>
        </p:nvSpPr>
        <p:spPr>
          <a:noFill/>
        </p:spPr>
        <p:txBody>
          <a:bodyPr/>
          <a:lstStyle/>
          <a:p>
            <a:fld id="{1F04E8DA-0C1C-4284-97F5-8184E0FB9530}" type="slidenum">
              <a:rPr lang="ar-SA" smtClean="0"/>
              <a:pPr/>
              <a:t>81</a:t>
            </a:fld>
            <a:endParaRPr lang="en-US" smtClean="0"/>
          </a:p>
        </p:txBody>
      </p:sp>
      <p:sp>
        <p:nvSpPr>
          <p:cNvPr id="9225" name="عنصر نائب للتاريخ 5"/>
          <p:cNvSpPr>
            <a:spLocks noGrp="1"/>
          </p:cNvSpPr>
          <p:nvPr>
            <p:ph type="dt" sz="quarter" idx="10"/>
          </p:nvPr>
        </p:nvSpPr>
        <p:spPr>
          <a:noFill/>
        </p:spPr>
        <p:txBody>
          <a:bodyPr/>
          <a:lstStyle/>
          <a:p>
            <a:r>
              <a:rPr lang="ar-SA" smtClean="0"/>
              <a:t>E Johali</a:t>
            </a:r>
            <a:endParaRPr lang="en-US" smtClean="0"/>
          </a:p>
        </p:txBody>
      </p:sp>
      <p:sp>
        <p:nvSpPr>
          <p:cNvPr id="9226"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9218" name="Object 1"/>
          <p:cNvGraphicFramePr>
            <a:graphicFrameLocks noChangeAspect="1"/>
          </p:cNvGraphicFramePr>
          <p:nvPr/>
        </p:nvGraphicFramePr>
        <p:xfrm>
          <a:off x="107950" y="836613"/>
          <a:ext cx="3527425" cy="2195512"/>
        </p:xfrm>
        <a:graphic>
          <a:graphicData uri="http://schemas.openxmlformats.org/presentationml/2006/ole">
            <p:oleObj spid="_x0000_s9218" name="عرض تقديمي" r:id="rId3" imgW="4570330" imgH="3427597" progId="PowerPoint.Show.12">
              <p:embed/>
            </p:oleObj>
          </a:graphicData>
        </a:graphic>
      </p:graphicFrame>
      <p:sp>
        <p:nvSpPr>
          <p:cNvPr id="922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9219" name="Object 3"/>
          <p:cNvGraphicFramePr>
            <a:graphicFrameLocks noChangeAspect="1"/>
          </p:cNvGraphicFramePr>
          <p:nvPr/>
        </p:nvGraphicFramePr>
        <p:xfrm>
          <a:off x="250825" y="2924175"/>
          <a:ext cx="3348038" cy="2052638"/>
        </p:xfrm>
        <a:graphic>
          <a:graphicData uri="http://schemas.openxmlformats.org/presentationml/2006/ole">
            <p:oleObj spid="_x0000_s9219" name="شريحة" r:id="rId4" imgW="4570330" imgH="3427597" progId="PowerPoint.Slide.12">
              <p:embed/>
            </p:oleObj>
          </a:graphicData>
        </a:graphic>
      </p:graphicFrame>
      <p:sp>
        <p:nvSpPr>
          <p:cNvPr id="9228"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9220" name="Object 5"/>
          <p:cNvGraphicFramePr>
            <a:graphicFrameLocks noChangeAspect="1"/>
          </p:cNvGraphicFramePr>
          <p:nvPr/>
        </p:nvGraphicFramePr>
        <p:xfrm>
          <a:off x="4859338" y="4292600"/>
          <a:ext cx="3429000" cy="2043113"/>
        </p:xfrm>
        <a:graphic>
          <a:graphicData uri="http://schemas.openxmlformats.org/presentationml/2006/ole">
            <p:oleObj spid="_x0000_s9220" name="شريحة" r:id="rId5" imgW="3427298" imgH="4570610" progId="PowerPoint.Slide.12">
              <p:embed/>
            </p:oleObj>
          </a:graphicData>
        </a:graphic>
      </p:graphicFrame>
      <p:sp>
        <p:nvSpPr>
          <p:cNvPr id="9229"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9221" name="Object 7"/>
          <p:cNvGraphicFramePr>
            <a:graphicFrameLocks noChangeAspect="1"/>
          </p:cNvGraphicFramePr>
          <p:nvPr/>
        </p:nvGraphicFramePr>
        <p:xfrm>
          <a:off x="4284663" y="1125538"/>
          <a:ext cx="3959225" cy="2914650"/>
        </p:xfrm>
        <a:graphic>
          <a:graphicData uri="http://schemas.openxmlformats.org/presentationml/2006/ole">
            <p:oleObj spid="_x0000_s9221" name="شريحة" r:id="rId6" imgW="4561336" imgH="3421467" progId="PowerPoint.Slide.12">
              <p:embed/>
            </p:oleObj>
          </a:graphicData>
        </a:graphic>
      </p:graphicFrame>
    </p:spTree>
  </p:cSld>
  <p:clrMapOvr>
    <a:masterClrMapping/>
  </p:clrMapOvr>
  <p:transition>
    <p:wheel spokes="8"/>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875" y="336550"/>
            <a:ext cx="6792913" cy="631825"/>
          </a:xfrm>
        </p:spPr>
        <p:txBody>
          <a:bodyPr>
            <a:normAutofit fontScale="90000"/>
          </a:bodyPr>
          <a:lstStyle/>
          <a:p>
            <a:pPr eaLnBrk="1" hangingPunct="1">
              <a:defRPr/>
            </a:pPr>
            <a:r>
              <a:rPr lang="en-US" sz="3600" smtClean="0"/>
              <a:t>RTTQM Standards </a:t>
            </a:r>
            <a:endParaRPr lang="ar-SA" sz="3600" smtClean="0"/>
          </a:p>
        </p:txBody>
      </p:sp>
      <p:sp>
        <p:nvSpPr>
          <p:cNvPr id="84995" name="Date Placeholder 3"/>
          <p:cNvSpPr>
            <a:spLocks noGrp="1"/>
          </p:cNvSpPr>
          <p:nvPr>
            <p:ph type="dt" sz="quarter" idx="10"/>
          </p:nvPr>
        </p:nvSpPr>
        <p:spPr>
          <a:noFill/>
        </p:spPr>
        <p:txBody>
          <a:bodyPr/>
          <a:lstStyle/>
          <a:p>
            <a:r>
              <a:rPr lang="ar-SA" smtClean="0"/>
              <a:t>E Johali</a:t>
            </a:r>
            <a:endParaRPr lang="en-US" smtClean="0"/>
          </a:p>
        </p:txBody>
      </p:sp>
      <p:sp>
        <p:nvSpPr>
          <p:cNvPr id="84996" name="Slide Number Placeholder 4"/>
          <p:cNvSpPr>
            <a:spLocks noGrp="1"/>
          </p:cNvSpPr>
          <p:nvPr>
            <p:ph type="sldNum" sz="quarter" idx="12"/>
          </p:nvPr>
        </p:nvSpPr>
        <p:spPr>
          <a:noFill/>
        </p:spPr>
        <p:txBody>
          <a:bodyPr/>
          <a:lstStyle/>
          <a:p>
            <a:fld id="{B7CAA6B5-0AEA-488F-BCA6-11E70EFC7AF8}" type="slidenum">
              <a:rPr lang="ar-SA" smtClean="0"/>
              <a:pPr/>
              <a:t>82</a:t>
            </a:fld>
            <a:endParaRPr lang="en-US" smtClean="0"/>
          </a:p>
        </p:txBody>
      </p:sp>
      <p:sp>
        <p:nvSpPr>
          <p:cNvPr id="84997" name="Rectangle 8"/>
          <p:cNvSpPr>
            <a:spLocks noChangeArrowheads="1"/>
          </p:cNvSpPr>
          <p:nvPr/>
        </p:nvSpPr>
        <p:spPr bwMode="auto">
          <a:xfrm>
            <a:off x="827088" y="1263650"/>
            <a:ext cx="8066087" cy="3568700"/>
          </a:xfrm>
          <a:prstGeom prst="rect">
            <a:avLst/>
          </a:prstGeom>
          <a:noFill/>
          <a:ln w="9525">
            <a:noFill/>
            <a:miter lim="800000"/>
            <a:headEnd/>
            <a:tailEnd/>
          </a:ln>
        </p:spPr>
        <p:txBody>
          <a:bodyPr anchor="ctr">
            <a:spAutoFit/>
          </a:bodyPr>
          <a:lstStyle/>
          <a:p>
            <a:pPr algn="just" rtl="0"/>
            <a:r>
              <a:rPr lang="en-US" sz="1600" b="1">
                <a:latin typeface="Times New Roman" pitchFamily="18" charset="0"/>
                <a:cs typeface="Times New Roman" pitchFamily="18" charset="0"/>
              </a:rPr>
              <a:t>What does </a:t>
            </a:r>
            <a:r>
              <a:rPr lang="en-US" b="1">
                <a:latin typeface="Times New Roman" pitchFamily="18" charset="0"/>
                <a:cs typeface="Times New Roman" pitchFamily="18" charset="0"/>
              </a:rPr>
              <a:t>AMS</a:t>
            </a:r>
            <a:r>
              <a:rPr lang="en-US" sz="1600" b="1">
                <a:latin typeface="Times New Roman" pitchFamily="18" charset="0"/>
                <a:cs typeface="Times New Roman" pitchFamily="18" charset="0"/>
              </a:rPr>
              <a:t> do</a:t>
            </a:r>
            <a:r>
              <a:rPr lang="ar-SA" sz="1600" b="1">
                <a:latin typeface="Times New Roman" pitchFamily="18" charset="0"/>
                <a:cs typeface="Times New Roman" pitchFamily="18" charset="0"/>
              </a:rPr>
              <a:t>? </a:t>
            </a:r>
          </a:p>
          <a:p>
            <a:pPr algn="just" rtl="0"/>
            <a:r>
              <a:rPr lang="en-US" sz="1600" b="1">
                <a:latin typeface="Times New Roman" pitchFamily="18" charset="0"/>
                <a:cs typeface="Times New Roman" pitchFamily="18" charset="0"/>
              </a:rPr>
              <a:t>Asset Management Systems is an independent service organization, which maintains, repairs and manages medical technology in hospitals. We help to ensure that the medical technology used in your hospital is appropriate and provide senior management with information that helps you to make informed decisions regarding the planning, procurement, acquisition, installation, operation and disposal of the medical equipment in your hospital. We do not sell medical equipment. We make sure that the medical technology in your hospital is operating safely for use by the hospital staff on your patients. We pay close attention to the cost. We serve hospitals by saving them money and helping them provide quality care to their patients. Our job is to make sure the hospital's medical team has the appropriate equipment available when they need it to serve their patients. It is our responsibility to ensure this equipment is always working accurately, safely and in the most economic manner. We perform our job professionally, profitably and ethically. We continually strive to improve all aspects of our business</a:t>
            </a:r>
            <a:r>
              <a:rPr lang="ar-SA" sz="1600" b="1">
                <a:latin typeface="Times New Roman" pitchFamily="18" charset="0"/>
                <a:cs typeface="Times New Roman" pitchFamily="18" charset="0"/>
              </a:rPr>
              <a:t>.</a:t>
            </a:r>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03350" y="765175"/>
            <a:ext cx="6624638" cy="863600"/>
          </a:xfrm>
        </p:spPr>
        <p:txBody>
          <a:bodyPr>
            <a:noAutofit/>
          </a:bodyPr>
          <a:lstStyle/>
          <a:p>
            <a:pPr rtl="0" eaLnBrk="1" hangingPunct="1">
              <a:defRPr/>
            </a:pPr>
            <a:r>
              <a:rPr lang="ar-SA" sz="1600" smtClean="0">
                <a:latin typeface="Arial Black" pitchFamily="34" charset="0"/>
              </a:rPr>
              <a:t>Continuous Quality Improvement Initiative</a:t>
            </a:r>
            <a:br>
              <a:rPr lang="ar-SA" sz="1600" smtClean="0">
                <a:latin typeface="Arial Black" pitchFamily="34" charset="0"/>
              </a:rPr>
            </a:br>
            <a:r>
              <a:rPr lang="ar-SA" sz="1600" smtClean="0">
                <a:latin typeface="Arial Black" pitchFamily="34" charset="0"/>
              </a:rPr>
              <a:t>TOOLS</a:t>
            </a:r>
            <a:br>
              <a:rPr lang="ar-SA" sz="1600" smtClean="0">
                <a:latin typeface="Arial Black" pitchFamily="34" charset="0"/>
              </a:rPr>
            </a:br>
            <a:r>
              <a:rPr lang="ar-SA" sz="1600" smtClean="0">
                <a:latin typeface="Arial Black" pitchFamily="34" charset="0"/>
              </a:rPr>
              <a:t>Getting Started in Continuous Quality Improvement</a:t>
            </a:r>
            <a:endParaRPr lang="ar-SA" sz="1600" smtClean="0">
              <a:solidFill>
                <a:srgbClr val="DEB254"/>
              </a:solidFill>
              <a:latin typeface="Arial Black" pitchFamily="34" charset="0"/>
            </a:endParaRPr>
          </a:p>
        </p:txBody>
      </p:sp>
      <p:sp>
        <p:nvSpPr>
          <p:cNvPr id="86019" name="Content Placeholder 2"/>
          <p:cNvSpPr>
            <a:spLocks noGrp="1"/>
          </p:cNvSpPr>
          <p:nvPr>
            <p:ph idx="1"/>
          </p:nvPr>
        </p:nvSpPr>
        <p:spPr>
          <a:xfrm>
            <a:off x="395288" y="1549400"/>
            <a:ext cx="8183562" cy="4832350"/>
          </a:xfrm>
        </p:spPr>
        <p:txBody>
          <a:bodyPr/>
          <a:lstStyle/>
          <a:p>
            <a:pPr algn="ctr" rtl="0" eaLnBrk="1" hangingPunct="1">
              <a:lnSpc>
                <a:spcPct val="90000"/>
              </a:lnSpc>
            </a:pPr>
            <a:r>
              <a:rPr lang="ar-SA" b="1" smtClean="0"/>
              <a:t/>
            </a:r>
            <a:br>
              <a:rPr lang="ar-SA" b="1" smtClean="0"/>
            </a:br>
            <a:r>
              <a:rPr lang="ar-SA" smtClean="0"/>
              <a:t>  </a:t>
            </a:r>
            <a:r>
              <a:rPr lang="ar-SA" b="1" smtClean="0">
                <a:hlinkClick r:id="rId2"/>
              </a:rPr>
              <a:t>QI Tools</a:t>
            </a:r>
            <a:endParaRPr lang="ar-SA" b="1" smtClean="0"/>
          </a:p>
          <a:p>
            <a:pPr algn="just" rtl="0" eaLnBrk="1" hangingPunct="1">
              <a:lnSpc>
                <a:spcPct val="90000"/>
              </a:lnSpc>
            </a:pPr>
            <a:r>
              <a:rPr lang="ar-SA" b="1" smtClean="0">
                <a:hlinkClick r:id="rId2"/>
              </a:rPr>
              <a:t> </a:t>
            </a:r>
            <a:r>
              <a:rPr lang="ar-SA" sz="1600" smtClean="0">
                <a:hlinkClick r:id="rId2"/>
              </a:rPr>
              <a:t>Use these tools to assist in selecting an area of improvement and designing an intervention.</a:t>
            </a:r>
          </a:p>
          <a:p>
            <a:pPr algn="just" rtl="0" eaLnBrk="1" hangingPunct="1">
              <a:lnSpc>
                <a:spcPct val="90000"/>
              </a:lnSpc>
              <a:buFont typeface="Wingdings 2" pitchFamily="18" charset="2"/>
              <a:buNone/>
            </a:pPr>
            <a:endParaRPr lang="ar-SA" sz="1600" smtClean="0"/>
          </a:p>
          <a:p>
            <a:pPr algn="just" rtl="0" eaLnBrk="1" hangingPunct="1">
              <a:lnSpc>
                <a:spcPct val="90000"/>
              </a:lnSpc>
            </a:pPr>
            <a:r>
              <a:rPr lang="ar-SA" sz="1800" b="1" smtClean="0">
                <a:hlinkClick r:id="rId3"/>
              </a:rPr>
              <a:t>Brainstorming</a:t>
            </a:r>
            <a:endParaRPr lang="ar-SA" sz="1800" b="1" smtClean="0"/>
          </a:p>
          <a:p>
            <a:pPr algn="just" rtl="0" eaLnBrk="1" hangingPunct="1">
              <a:lnSpc>
                <a:spcPct val="90000"/>
              </a:lnSpc>
            </a:pPr>
            <a:r>
              <a:rPr lang="ar-SA" sz="1600" b="1" i="1" smtClean="0"/>
              <a:t>Brainstorming is an organized process for generating a list of ideas about an issue or process.</a:t>
            </a:r>
          </a:p>
          <a:p>
            <a:pPr algn="just" rtl="0" eaLnBrk="1" hangingPunct="1">
              <a:lnSpc>
                <a:spcPct val="90000"/>
              </a:lnSpc>
              <a:buFont typeface="Wingdings 2" pitchFamily="18" charset="2"/>
              <a:buNone/>
            </a:pPr>
            <a:endParaRPr lang="ar-SA" sz="1600" smtClean="0"/>
          </a:p>
          <a:p>
            <a:pPr algn="just" rtl="0" eaLnBrk="1" hangingPunct="1">
              <a:lnSpc>
                <a:spcPct val="90000"/>
              </a:lnSpc>
            </a:pPr>
            <a:r>
              <a:rPr lang="ar-SA" sz="1600" smtClean="0">
                <a:hlinkClick r:id="rId4"/>
              </a:rPr>
              <a:t>Cause and Effect Diagram</a:t>
            </a:r>
            <a:endParaRPr lang="ar-SA" sz="1600" smtClean="0"/>
          </a:p>
          <a:p>
            <a:pPr algn="just" rtl="0" eaLnBrk="1" hangingPunct="1">
              <a:lnSpc>
                <a:spcPct val="90000"/>
              </a:lnSpc>
            </a:pPr>
            <a:r>
              <a:rPr lang="ar-SA" sz="1600" smtClean="0"/>
              <a:t>A Cause and Effect Diagram (sometimes referred to as a Fishbone Diagram) is used to categorize and organize ideas about contributing factors and their relationships within a process.</a:t>
            </a:r>
          </a:p>
          <a:p>
            <a:pPr algn="just" rtl="0" eaLnBrk="1" hangingPunct="1">
              <a:lnSpc>
                <a:spcPct val="90000"/>
              </a:lnSpc>
              <a:buFont typeface="Wingdings 2" pitchFamily="18" charset="2"/>
              <a:buNone/>
            </a:pPr>
            <a:endParaRPr lang="ar-SA" sz="1600" smtClean="0"/>
          </a:p>
        </p:txBody>
      </p:sp>
      <p:pic>
        <p:nvPicPr>
          <p:cNvPr id="86020" name="Picture 6" descr="RSNA.org">
            <a:hlinkClick r:id="rId5"/>
          </p:cNvPr>
          <p:cNvPicPr>
            <a:picLocks noChangeAspect="1" noChangeArrowheads="1"/>
          </p:cNvPicPr>
          <p:nvPr/>
        </p:nvPicPr>
        <p:blipFill>
          <a:blip r:embed="rId6"/>
          <a:srcRect/>
          <a:stretch>
            <a:fillRect/>
          </a:stretch>
        </p:blipFill>
        <p:spPr bwMode="auto">
          <a:xfrm>
            <a:off x="1187450" y="115888"/>
            <a:ext cx="5699125" cy="576262"/>
          </a:xfrm>
          <a:prstGeom prst="rect">
            <a:avLst/>
          </a:prstGeom>
          <a:noFill/>
          <a:ln w="9525">
            <a:noFill/>
            <a:miter lim="800000"/>
            <a:headEnd/>
            <a:tailEnd/>
          </a:ln>
        </p:spPr>
      </p:pic>
      <p:sp>
        <p:nvSpPr>
          <p:cNvPr id="86021" name="Rectangle 8"/>
          <p:cNvSpPr>
            <a:spLocks noChangeArrowheads="1"/>
          </p:cNvSpPr>
          <p:nvPr/>
        </p:nvSpPr>
        <p:spPr bwMode="auto">
          <a:xfrm>
            <a:off x="1763713" y="5373688"/>
            <a:ext cx="4572000" cy="1035050"/>
          </a:xfrm>
          <a:prstGeom prst="rect">
            <a:avLst/>
          </a:prstGeom>
          <a:noFill/>
          <a:ln w="9525">
            <a:noFill/>
            <a:miter lim="800000"/>
            <a:headEnd/>
            <a:tailEnd/>
          </a:ln>
        </p:spPr>
        <p:txBody>
          <a:bodyPr>
            <a:spAutoFit/>
          </a:bodyPr>
          <a:lstStyle/>
          <a:p>
            <a:pPr algn="ctr"/>
            <a:r>
              <a:rPr lang="ar-SA">
                <a:hlinkClick r:id="rId7"/>
              </a:rPr>
              <a:t>Team Building</a:t>
            </a:r>
            <a:r>
              <a:rPr lang="ar-SA"/>
              <a:t> </a:t>
            </a:r>
          </a:p>
          <a:p>
            <a:pPr algn="ctr"/>
            <a:endParaRPr lang="en-US">
              <a:hlinkClick r:id="rId8"/>
            </a:endParaRPr>
          </a:p>
          <a:p>
            <a:pPr algn="ctr"/>
            <a:r>
              <a:rPr lang="ar-SA">
                <a:hlinkClick r:id="rId8"/>
              </a:rPr>
              <a:t>Effective Team Meetings</a:t>
            </a:r>
            <a:endParaRPr lang="ar-SA"/>
          </a:p>
          <a:p>
            <a:pPr algn="ctr" rtl="0">
              <a:lnSpc>
                <a:spcPct val="80000"/>
              </a:lnSpc>
              <a:spcBef>
                <a:spcPct val="50000"/>
              </a:spcBef>
              <a:buClr>
                <a:srgbClr val="F9F9F9"/>
              </a:buClr>
              <a:buSzPct val="65000"/>
              <a:buFont typeface="Wingdings 2" pitchFamily="18" charset="2"/>
              <a:buChar char=""/>
            </a:pPr>
            <a:endParaRPr lang="en-US" sz="600">
              <a:latin typeface="Book Antiqua" pitchFamily="18" charset="0"/>
              <a:cs typeface="Tahoma" pitchFamily="34" charset="0"/>
            </a:endParaRPr>
          </a:p>
        </p:txBody>
      </p:sp>
      <p:sp>
        <p:nvSpPr>
          <p:cNvPr id="6" name="عنصر نائب للتاريخ 5"/>
          <p:cNvSpPr>
            <a:spLocks noGrp="1"/>
          </p:cNvSpPr>
          <p:nvPr>
            <p:ph type="dt" sz="half" idx="10"/>
          </p:nvPr>
        </p:nvSpPr>
        <p:spPr/>
        <p:txBody>
          <a:bodyPr/>
          <a:lstStyle/>
          <a:p>
            <a:pPr>
              <a:defRPr/>
            </a:pPr>
            <a:r>
              <a:rPr lang="ar-SA" smtClean="0"/>
              <a:t>E Johali</a:t>
            </a:r>
            <a:endParaRPr lang="en-US"/>
          </a:p>
        </p:txBody>
      </p:sp>
      <p:sp>
        <p:nvSpPr>
          <p:cNvPr id="7" name="عنصر نائب لرقم الشريحة 6"/>
          <p:cNvSpPr>
            <a:spLocks noGrp="1"/>
          </p:cNvSpPr>
          <p:nvPr>
            <p:ph type="sldNum" sz="quarter" idx="12"/>
          </p:nvPr>
        </p:nvSpPr>
        <p:spPr/>
        <p:txBody>
          <a:bodyPr/>
          <a:lstStyle/>
          <a:p>
            <a:pPr>
              <a:defRPr/>
            </a:pPr>
            <a:fld id="{A46C8CF5-31AC-44C6-8B21-F5F457C5057A}" type="slidenum">
              <a:rPr lang="ar-SA" smtClean="0"/>
              <a:pPr>
                <a:defRPr/>
              </a:pPr>
              <a:t>83</a:t>
            </a:fld>
            <a:endParaRPr lang="en-US"/>
          </a:p>
        </p:txBody>
      </p:sp>
      <p:sp>
        <p:nvSpPr>
          <p:cNvPr id="8" name="عنصر نائب للتذييل 7"/>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p:cNvSpPr>
          <p:nvPr>
            <p:ph type="title"/>
          </p:nvPr>
        </p:nvSpPr>
        <p:spPr>
          <a:xfrm>
            <a:off x="468313" y="115888"/>
            <a:ext cx="8229600" cy="504825"/>
          </a:xfrm>
        </p:spPr>
        <p:txBody>
          <a:bodyPr/>
          <a:lstStyle/>
          <a:p>
            <a:pPr eaLnBrk="1" hangingPunct="1">
              <a:defRPr/>
            </a:pPr>
            <a:r>
              <a:rPr lang="ar-SA" sz="1600" smtClean="0">
                <a:solidFill>
                  <a:schemeClr val="tx1"/>
                </a:solidFill>
              </a:rPr>
              <a:t>Continuous Quality Improvement Initiative  </a:t>
            </a:r>
            <a:r>
              <a:rPr lang="en-US" sz="1600" smtClean="0">
                <a:solidFill>
                  <a:schemeClr val="tx1"/>
                </a:solidFill>
                <a:cs typeface="Tahoma" pitchFamily="34" charset="0"/>
              </a:rPr>
              <a:t> Rad.</a:t>
            </a:r>
            <a:r>
              <a:rPr lang="ar-SA" sz="1600" smtClean="0">
                <a:solidFill>
                  <a:schemeClr val="tx1"/>
                </a:solidFill>
              </a:rPr>
              <a:t/>
            </a:r>
            <a:br>
              <a:rPr lang="ar-SA" sz="1600" smtClean="0">
                <a:solidFill>
                  <a:schemeClr val="tx1"/>
                </a:solidFill>
              </a:rPr>
            </a:br>
            <a:r>
              <a:rPr lang="ar-SA" sz="1200" smtClean="0">
                <a:solidFill>
                  <a:schemeClr val="tx1"/>
                </a:solidFill>
              </a:rPr>
              <a:t>GETTING STARTED</a:t>
            </a:r>
            <a:endParaRPr lang="en-US" sz="1200" smtClean="0">
              <a:solidFill>
                <a:schemeClr val="tx1"/>
              </a:solidFill>
              <a:cs typeface="Tahoma" pitchFamily="34" charset="0"/>
            </a:endParaRPr>
          </a:p>
        </p:txBody>
      </p:sp>
      <p:sp>
        <p:nvSpPr>
          <p:cNvPr id="87043" name="Rectangle 3"/>
          <p:cNvSpPr>
            <a:spLocks noGrp="1"/>
          </p:cNvSpPr>
          <p:nvPr>
            <p:ph type="body" idx="1"/>
          </p:nvPr>
        </p:nvSpPr>
        <p:spPr>
          <a:xfrm>
            <a:off x="468313" y="765175"/>
            <a:ext cx="8229600" cy="5759450"/>
          </a:xfrm>
        </p:spPr>
        <p:txBody>
          <a:bodyPr/>
          <a:lstStyle/>
          <a:p>
            <a:pPr algn="l" rtl="0" eaLnBrk="1" hangingPunct="1">
              <a:lnSpc>
                <a:spcPct val="80000"/>
              </a:lnSpc>
            </a:pPr>
            <a:r>
              <a:rPr lang="ar-SA" sz="1200" b="1" smtClean="0"/>
              <a:t>Continuous Quality Improvement Initiative</a:t>
            </a:r>
          </a:p>
          <a:p>
            <a:pPr algn="l" rtl="0" eaLnBrk="1" hangingPunct="1">
              <a:lnSpc>
                <a:spcPct val="80000"/>
              </a:lnSpc>
            </a:pPr>
            <a:r>
              <a:rPr lang="ar-SA" sz="1200" b="1" smtClean="0"/>
              <a:t>GETTING STARTED</a:t>
            </a:r>
          </a:p>
          <a:p>
            <a:pPr algn="l" rtl="0" eaLnBrk="1" hangingPunct="1">
              <a:lnSpc>
                <a:spcPct val="80000"/>
              </a:lnSpc>
            </a:pPr>
            <a:r>
              <a:rPr lang="ar-SA" sz="1200" b="1" smtClean="0"/>
              <a:t>When you consider starting a quality improvement (QI) program it is easy to get overwhelmed and not know where to begin. This 'starter kit' of tips, advice and tools is intended to ease you into the process. Before you know it, you'll be doing it! There are a couple of concepts you need to know to get started.</a:t>
            </a:r>
          </a:p>
          <a:p>
            <a:pPr algn="l" rtl="0" eaLnBrk="1" hangingPunct="1">
              <a:lnSpc>
                <a:spcPct val="80000"/>
              </a:lnSpc>
            </a:pPr>
            <a:r>
              <a:rPr lang="ar-SA" sz="1200" b="1" smtClean="0"/>
              <a:t>Introduction</a:t>
            </a:r>
          </a:p>
          <a:p>
            <a:pPr algn="l" rtl="0" eaLnBrk="1" hangingPunct="1">
              <a:lnSpc>
                <a:spcPct val="80000"/>
              </a:lnSpc>
            </a:pPr>
            <a:r>
              <a:rPr lang="ar-SA" sz="1200" b="1" smtClean="0"/>
              <a:t>QI is intended to be a process used by individuals, healthcare teams, or healthcare systems to improve the care delivered to patients. The focus is on improving:</a:t>
            </a:r>
          </a:p>
          <a:p>
            <a:pPr algn="l" rtl="0" eaLnBrk="1" hangingPunct="1">
              <a:lnSpc>
                <a:spcPct val="80000"/>
              </a:lnSpc>
            </a:pPr>
            <a:r>
              <a:rPr lang="ar-SA" sz="1200" b="1" smtClean="0"/>
              <a:t>the procedures by which care is delivered </a:t>
            </a:r>
          </a:p>
          <a:p>
            <a:pPr algn="l" rtl="0" eaLnBrk="1" hangingPunct="1">
              <a:lnSpc>
                <a:spcPct val="80000"/>
              </a:lnSpc>
            </a:pPr>
            <a:r>
              <a:rPr lang="ar-SA" sz="1200" b="1" smtClean="0"/>
              <a:t>the selection of healthcare services delivered </a:t>
            </a:r>
          </a:p>
          <a:p>
            <a:pPr algn="l" rtl="0" eaLnBrk="1" hangingPunct="1">
              <a:lnSpc>
                <a:spcPct val="80000"/>
              </a:lnSpc>
            </a:pPr>
            <a:r>
              <a:rPr lang="ar-SA" sz="1200" b="1" smtClean="0"/>
              <a:t>the quality of healthcare delivered, or </a:t>
            </a:r>
          </a:p>
          <a:p>
            <a:pPr algn="l" rtl="0" eaLnBrk="1" hangingPunct="1">
              <a:lnSpc>
                <a:spcPct val="80000"/>
              </a:lnSpc>
            </a:pPr>
            <a:r>
              <a:rPr lang="ar-SA" sz="1200" b="1" smtClean="0"/>
              <a:t>the monitoring of healthcare services.</a:t>
            </a:r>
          </a:p>
          <a:p>
            <a:pPr algn="l" rtl="0" eaLnBrk="1" hangingPunct="1">
              <a:lnSpc>
                <a:spcPct val="80000"/>
              </a:lnSpc>
            </a:pPr>
            <a:r>
              <a:rPr lang="ar-SA" sz="1200" b="1" smtClean="0"/>
              <a:t>Quality improvement projects can focus on the individual physician/provider or on the healthcare team. The new maintenance of certification (MOC) requirements of the American Board of Radiology (ABR) requires each time-limited certified diplomate must participate annually in the components and competencies of MOC at a pace that accomplishes steady progress toward the fulfillment of the ten-year requirements by the cycle end. Please see </a:t>
            </a:r>
            <a:r>
              <a:rPr lang="en-US" sz="1200" b="1" smtClean="0">
                <a:cs typeface="Times New Roman" pitchFamily="18" charset="0"/>
                <a:hlinkClick r:id="rId2"/>
              </a:rPr>
              <a:t>http://theabr.org/moc/</a:t>
            </a:r>
            <a:r>
              <a:rPr lang="ar-SA" sz="1200" b="1" smtClean="0"/>
              <a:t> for specifics relating to your certification. </a:t>
            </a:r>
          </a:p>
          <a:p>
            <a:pPr algn="l" rtl="0" eaLnBrk="1" hangingPunct="1">
              <a:lnSpc>
                <a:spcPct val="80000"/>
              </a:lnSpc>
            </a:pPr>
            <a:r>
              <a:rPr lang="ar-SA" sz="1200" b="1" smtClean="0"/>
              <a:t>There are two major categories of QI projects:</a:t>
            </a:r>
          </a:p>
          <a:p>
            <a:pPr algn="l" rtl="0" eaLnBrk="1" hangingPunct="1">
              <a:lnSpc>
                <a:spcPct val="80000"/>
              </a:lnSpc>
            </a:pPr>
            <a:r>
              <a:rPr lang="ar-SA" sz="1200" b="1" smtClean="0"/>
              <a:t>Patient safety projects are directed at preventing adverse events. </a:t>
            </a:r>
          </a:p>
          <a:p>
            <a:pPr algn="l" rtl="0" eaLnBrk="1" hangingPunct="1">
              <a:lnSpc>
                <a:spcPct val="80000"/>
              </a:lnSpc>
            </a:pPr>
            <a:r>
              <a:rPr lang="ar-SA" sz="1200" b="1" smtClean="0"/>
              <a:t>Quality improvement projects are aimed at improving healthcare services and/or procedures.</a:t>
            </a:r>
          </a:p>
          <a:p>
            <a:pPr algn="l" rtl="0" eaLnBrk="1" hangingPunct="1">
              <a:lnSpc>
                <a:spcPct val="80000"/>
              </a:lnSpc>
            </a:pPr>
            <a:r>
              <a:rPr lang="ar-SA" sz="1200" b="1" smtClean="0"/>
              <a:t>There are five major steps to any QI project:</a:t>
            </a:r>
          </a:p>
          <a:p>
            <a:pPr algn="l" rtl="0" eaLnBrk="1" hangingPunct="1">
              <a:lnSpc>
                <a:spcPct val="80000"/>
              </a:lnSpc>
            </a:pPr>
            <a:r>
              <a:rPr lang="ar-SA" sz="1200" b="1" smtClean="0"/>
              <a:t>Identify the target of improvement--what exactly are you trying to accomplish? </a:t>
            </a:r>
          </a:p>
          <a:p>
            <a:pPr algn="l" rtl="0" eaLnBrk="1" hangingPunct="1">
              <a:lnSpc>
                <a:spcPct val="80000"/>
              </a:lnSpc>
            </a:pPr>
            <a:r>
              <a:rPr lang="ar-SA" sz="1200" b="1" smtClean="0"/>
              <a:t>Measure the size of the problem or the current level of performance </a:t>
            </a:r>
          </a:p>
          <a:p>
            <a:pPr algn="l" rtl="0" eaLnBrk="1" hangingPunct="1">
              <a:lnSpc>
                <a:spcPct val="80000"/>
              </a:lnSpc>
            </a:pPr>
            <a:r>
              <a:rPr lang="ar-SA" sz="1200" b="1" smtClean="0"/>
              <a:t>Identify areas of vulnerability where things can go off track or quality can suffer </a:t>
            </a:r>
          </a:p>
          <a:p>
            <a:pPr algn="l" rtl="0" eaLnBrk="1" hangingPunct="1">
              <a:lnSpc>
                <a:spcPct val="80000"/>
              </a:lnSpc>
            </a:pPr>
            <a:r>
              <a:rPr lang="ar-SA" sz="1200" b="1" smtClean="0"/>
              <a:t>Design and implement an intervention (a change) that addresses these vulnerabilities </a:t>
            </a:r>
          </a:p>
          <a:p>
            <a:pPr algn="l" rtl="0" eaLnBrk="1" hangingPunct="1">
              <a:lnSpc>
                <a:spcPct val="80000"/>
              </a:lnSpc>
            </a:pPr>
            <a:r>
              <a:rPr lang="ar-SA" sz="1200" b="1" smtClean="0"/>
              <a:t>Measure the current performance again.</a:t>
            </a:r>
          </a:p>
          <a:p>
            <a:pPr algn="l" rtl="0" eaLnBrk="1" hangingPunct="1">
              <a:lnSpc>
                <a:spcPct val="80000"/>
              </a:lnSpc>
            </a:pPr>
            <a:r>
              <a:rPr lang="ar-SA" sz="1200" b="1" smtClean="0"/>
              <a:t>If improvement is observed, then the intervention should become embedded in the policies and procedures of the healthcare organization. You may wish to design another intervention to improve the target process even further. Episodic measuring can track the level of performance over time and help you determine whether the improved performance has been sustained.</a:t>
            </a:r>
          </a:p>
          <a:p>
            <a:pPr algn="l" rtl="0" eaLnBrk="1" hangingPunct="1">
              <a:lnSpc>
                <a:spcPct val="80000"/>
              </a:lnSpc>
            </a:pPr>
            <a:r>
              <a:rPr lang="ar-SA" sz="1200" b="1" smtClean="0"/>
              <a:t>If no improvement was noted, analysis and discussion should lead to another intervention being selected and tested by repeating the QI process.</a:t>
            </a:r>
            <a:endParaRPr lang="en-US" sz="1200" b="1" smtClean="0">
              <a:cs typeface="Times New Roman" pitchFamily="18" charset="0"/>
            </a:endParaRPr>
          </a:p>
        </p:txBody>
      </p:sp>
      <p:sp>
        <p:nvSpPr>
          <p:cNvPr id="4" name="عنصر نائب للتاريخ 3"/>
          <p:cNvSpPr>
            <a:spLocks noGrp="1"/>
          </p:cNvSpPr>
          <p:nvPr>
            <p:ph type="dt" sz="half" idx="10"/>
          </p:nvPr>
        </p:nvSpPr>
        <p:spPr/>
        <p:txBody>
          <a:bodyPr/>
          <a:lstStyle/>
          <a:p>
            <a:pPr>
              <a:defRPr/>
            </a:pPr>
            <a:r>
              <a:rPr lang="ar-SA" smtClean="0"/>
              <a:t>E Johali</a:t>
            </a:r>
            <a:endParaRPr lang="en-US"/>
          </a:p>
        </p:txBody>
      </p:sp>
      <p:sp>
        <p:nvSpPr>
          <p:cNvPr id="5" name="عنصر نائب لرقم الشريحة 4"/>
          <p:cNvSpPr>
            <a:spLocks noGrp="1"/>
          </p:cNvSpPr>
          <p:nvPr>
            <p:ph type="sldNum" sz="quarter" idx="12"/>
          </p:nvPr>
        </p:nvSpPr>
        <p:spPr/>
        <p:txBody>
          <a:bodyPr/>
          <a:lstStyle/>
          <a:p>
            <a:pPr>
              <a:defRPr/>
            </a:pPr>
            <a:fld id="{A46C8CF5-31AC-44C6-8B21-F5F457C5057A}" type="slidenum">
              <a:rPr lang="ar-SA" smtClean="0"/>
              <a:pPr>
                <a:defRPr/>
              </a:pPr>
              <a:t>84</a:t>
            </a:fld>
            <a:endParaRPr lang="en-US"/>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ChangeArrowheads="1"/>
          </p:cNvSpPr>
          <p:nvPr/>
        </p:nvSpPr>
        <p:spPr bwMode="auto">
          <a:xfrm>
            <a:off x="468313" y="254000"/>
            <a:ext cx="5640387" cy="366713"/>
          </a:xfrm>
          <a:prstGeom prst="rect">
            <a:avLst/>
          </a:prstGeom>
          <a:noFill/>
          <a:ln w="9525">
            <a:noFill/>
            <a:miter lim="800000"/>
            <a:headEnd/>
            <a:tailEnd/>
          </a:ln>
        </p:spPr>
        <p:txBody>
          <a:bodyPr wrap="none">
            <a:spAutoFit/>
          </a:bodyPr>
          <a:lstStyle/>
          <a:p>
            <a:r>
              <a:rPr lang="ar-SA" b="1"/>
              <a:t>Continuous Quality Improvement Initiative </a:t>
            </a:r>
            <a:r>
              <a:rPr lang="en-US" b="1"/>
              <a:t>Radio. </a:t>
            </a:r>
          </a:p>
        </p:txBody>
      </p:sp>
      <p:sp>
        <p:nvSpPr>
          <p:cNvPr id="88067" name="Rectangle 8"/>
          <p:cNvSpPr>
            <a:spLocks noChangeArrowheads="1"/>
          </p:cNvSpPr>
          <p:nvPr/>
        </p:nvSpPr>
        <p:spPr bwMode="auto">
          <a:xfrm>
            <a:off x="250825" y="765175"/>
            <a:ext cx="8424863" cy="4832350"/>
          </a:xfrm>
          <a:prstGeom prst="rect">
            <a:avLst/>
          </a:prstGeom>
          <a:noFill/>
          <a:ln w="9525">
            <a:noFill/>
            <a:miter lim="800000"/>
            <a:headEnd/>
            <a:tailEnd/>
          </a:ln>
        </p:spPr>
        <p:txBody>
          <a:bodyPr>
            <a:spAutoFit/>
          </a:bodyPr>
          <a:lstStyle/>
          <a:p>
            <a:pPr algn="just" rtl="0"/>
            <a:r>
              <a:rPr lang="ar-SA" sz="1400" b="1">
                <a:latin typeface="Arial Black" pitchFamily="34" charset="0"/>
                <a:cs typeface="Times New Roman" pitchFamily="18" charset="0"/>
              </a:rPr>
              <a:t>Continuous Quality Improvement Initiative</a:t>
            </a:r>
            <a:r>
              <a:rPr lang="en-US" sz="1400" b="1">
                <a:latin typeface="Arial Black" pitchFamily="34" charset="0"/>
                <a:cs typeface="Times New Roman" pitchFamily="18" charset="0"/>
              </a:rPr>
              <a:t> (CQII) </a:t>
            </a:r>
            <a:endParaRPr lang="ar-SA" sz="1400" b="1">
              <a:latin typeface="Arial Black" pitchFamily="34" charset="0"/>
              <a:cs typeface="Times New Roman" pitchFamily="18" charset="0"/>
            </a:endParaRPr>
          </a:p>
          <a:p>
            <a:pPr algn="just" rtl="0"/>
            <a:endParaRPr lang="ar-SA" sz="1400">
              <a:latin typeface="Times New Roman" pitchFamily="18" charset="0"/>
              <a:cs typeface="Times New Roman" pitchFamily="18" charset="0"/>
            </a:endParaRPr>
          </a:p>
          <a:p>
            <a:pPr algn="just" rtl="0"/>
            <a:r>
              <a:rPr lang="ar-SA" sz="1400">
                <a:latin typeface="Times New Roman" pitchFamily="18" charset="0"/>
                <a:cs typeface="Times New Roman" pitchFamily="18" charset="0"/>
              </a:rPr>
              <a:t>The QI Team</a:t>
            </a:r>
          </a:p>
          <a:p>
            <a:pPr algn="just" rtl="0"/>
            <a:r>
              <a:rPr lang="ar-SA" sz="1400" i="1">
                <a:latin typeface="Times New Roman" pitchFamily="18" charset="0"/>
                <a:cs typeface="Times New Roman" pitchFamily="18" charset="0"/>
              </a:rPr>
              <a:t>We’ve all heard that healthcare delivery is delivered within a “system.”  What does that mean?  It means that most processes, problems, and successes are the product of groups of people acting together.  While in theory any individual can do a QI project by him or herself, most projects will be conducted by groups of people involved in the targeted process. </a:t>
            </a:r>
          </a:p>
          <a:p>
            <a:pPr algn="just" rtl="0"/>
            <a:endParaRPr lang="ar-SA" sz="1400">
              <a:latin typeface="Times New Roman" pitchFamily="18" charset="0"/>
              <a:cs typeface="Times New Roman" pitchFamily="18" charset="0"/>
            </a:endParaRPr>
          </a:p>
          <a:p>
            <a:pPr algn="just" rtl="0"/>
            <a:r>
              <a:rPr lang="ar-SA" sz="1400">
                <a:latin typeface="Times New Roman" pitchFamily="18" charset="0"/>
                <a:cs typeface="Times New Roman" pitchFamily="18" charset="0"/>
              </a:rPr>
              <a:t>The easiest and probably most successful way to learn and do QI is to assemble a team of “stakeholders”--individuals that represent groups that that are involved in and want to solve problems.  Optimally, there should be representation from any group in the organization that “touches” service delivery.  Major examples would be physicians, nurses, utilization reviewers, administrators, practice managers, etc. </a:t>
            </a:r>
            <a:br>
              <a:rPr lang="ar-SA" sz="1400">
                <a:latin typeface="Times New Roman" pitchFamily="18" charset="0"/>
                <a:cs typeface="Times New Roman" pitchFamily="18" charset="0"/>
              </a:rPr>
            </a:br>
            <a:r>
              <a:rPr lang="ar-SA" sz="1400">
                <a:latin typeface="Times New Roman" pitchFamily="18" charset="0"/>
                <a:cs typeface="Times New Roman" pitchFamily="18" charset="0"/>
              </a:rPr>
              <a:t/>
            </a:r>
            <a:br>
              <a:rPr lang="ar-SA" sz="1400">
                <a:latin typeface="Times New Roman" pitchFamily="18" charset="0"/>
                <a:cs typeface="Times New Roman" pitchFamily="18" charset="0"/>
              </a:rPr>
            </a:br>
            <a:r>
              <a:rPr lang="ar-SA" sz="1400">
                <a:latin typeface="Times New Roman" pitchFamily="18" charset="0"/>
                <a:cs typeface="Times New Roman" pitchFamily="18" charset="0"/>
              </a:rPr>
              <a:t>Teams can get too big--if you get more than 8-10 people the team meetings and discussions can get unwieldy.   This may mean making some choices about the key groups to participate or, conversely, assembling project teams whose composition varies depending on the targeted process for improvement.  If team members will vary by project, it will be important to have some individuals that are constant across the various project teams.</a:t>
            </a:r>
            <a:br>
              <a:rPr lang="ar-SA" sz="1400">
                <a:latin typeface="Times New Roman" pitchFamily="18" charset="0"/>
                <a:cs typeface="Times New Roman" pitchFamily="18" charset="0"/>
              </a:rPr>
            </a:br>
            <a:r>
              <a:rPr lang="ar-SA" sz="1400">
                <a:latin typeface="Times New Roman" pitchFamily="18" charset="0"/>
                <a:cs typeface="Times New Roman" pitchFamily="18" charset="0"/>
              </a:rPr>
              <a:t/>
            </a:r>
            <a:br>
              <a:rPr lang="ar-SA" sz="1400">
                <a:latin typeface="Times New Roman" pitchFamily="18" charset="0"/>
                <a:cs typeface="Times New Roman" pitchFamily="18" charset="0"/>
              </a:rPr>
            </a:br>
            <a:r>
              <a:rPr lang="ar-SA" sz="1400">
                <a:latin typeface="Times New Roman" pitchFamily="18" charset="0"/>
                <a:cs typeface="Times New Roman" pitchFamily="18" charset="0"/>
              </a:rPr>
              <a:t>Teams are most effective when participants are willing and interested.  At the same time, QI cannot really succeed without some buy-in from organizational leaders.  Selection of team members should therefore be done in consultation with organization leaders, who can assist in identifying interested and appropriate members and are able to authorize the time for them to participate.</a:t>
            </a:r>
            <a:endParaRPr lang="en-US" sz="1400">
              <a:latin typeface="Times New Roman" pitchFamily="18" charset="0"/>
              <a:cs typeface="Times New Roman" pitchFamily="18" charset="0"/>
            </a:endParaRPr>
          </a:p>
        </p:txBody>
      </p:sp>
      <p:sp>
        <p:nvSpPr>
          <p:cNvPr id="4" name="عنصر نائب للتاريخ 3"/>
          <p:cNvSpPr>
            <a:spLocks noGrp="1"/>
          </p:cNvSpPr>
          <p:nvPr>
            <p:ph type="dt" sz="half" idx="10"/>
          </p:nvPr>
        </p:nvSpPr>
        <p:spPr/>
        <p:txBody>
          <a:bodyPr/>
          <a:lstStyle/>
          <a:p>
            <a:pPr>
              <a:defRPr/>
            </a:pPr>
            <a:r>
              <a:rPr lang="ar-SA" smtClean="0"/>
              <a:t>E Johali</a:t>
            </a:r>
            <a:endParaRPr lang="en-US"/>
          </a:p>
        </p:txBody>
      </p:sp>
      <p:sp>
        <p:nvSpPr>
          <p:cNvPr id="5" name="عنصر نائب لرقم الشريحة 4"/>
          <p:cNvSpPr>
            <a:spLocks noGrp="1"/>
          </p:cNvSpPr>
          <p:nvPr>
            <p:ph type="sldNum" sz="quarter" idx="12"/>
          </p:nvPr>
        </p:nvSpPr>
        <p:spPr/>
        <p:txBody>
          <a:bodyPr/>
          <a:lstStyle/>
          <a:p>
            <a:pPr>
              <a:defRPr/>
            </a:pPr>
            <a:fld id="{A46C8CF5-31AC-44C6-8B21-F5F457C5057A}" type="slidenum">
              <a:rPr lang="ar-SA" smtClean="0"/>
              <a:pPr>
                <a:defRPr/>
              </a:pPr>
              <a:t>85</a:t>
            </a:fld>
            <a:endParaRPr lang="en-US"/>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Grp="1"/>
          </p:cNvSpPr>
          <p:nvPr>
            <p:ph idx="1"/>
          </p:nvPr>
        </p:nvSpPr>
        <p:spPr>
          <a:xfrm>
            <a:off x="395288" y="692150"/>
            <a:ext cx="8183562" cy="5616575"/>
          </a:xfrm>
        </p:spPr>
        <p:txBody>
          <a:bodyPr/>
          <a:lstStyle/>
          <a:p>
            <a:pPr algn="just" rtl="0" eaLnBrk="1" hangingPunct="1">
              <a:lnSpc>
                <a:spcPct val="80000"/>
              </a:lnSpc>
            </a:pPr>
            <a:endParaRPr lang="ar-SA" sz="1000" smtClean="0">
              <a:latin typeface="Arial Black" pitchFamily="34" charset="0"/>
            </a:endParaRPr>
          </a:p>
          <a:p>
            <a:pPr algn="just" rtl="0" eaLnBrk="1" hangingPunct="1">
              <a:lnSpc>
                <a:spcPct val="80000"/>
              </a:lnSpc>
            </a:pPr>
            <a:r>
              <a:rPr lang="en-US" sz="1000" b="1" smtClean="0">
                <a:latin typeface="Arial Black" pitchFamily="34" charset="0"/>
                <a:cs typeface="Tahoma" pitchFamily="34" charset="0"/>
              </a:rPr>
              <a:t>CH Deitch, WC Chan, JH Sunshine, MD Zinninger, PN Cascade and ST Cochran</a:t>
            </a:r>
            <a:r>
              <a:rPr lang="ar-SA" sz="1000" b="1" smtClean="0">
                <a:latin typeface="Arial Black" pitchFamily="34" charset="0"/>
              </a:rPr>
              <a:t> </a:t>
            </a:r>
            <a:br>
              <a:rPr lang="ar-SA" sz="1000" b="1" smtClean="0">
                <a:latin typeface="Arial Black" pitchFamily="34" charset="0"/>
              </a:rPr>
            </a:br>
            <a:r>
              <a:rPr lang="en-US" sz="1000" b="1" smtClean="0">
                <a:latin typeface="Arial Black" pitchFamily="34" charset="0"/>
                <a:cs typeface="Tahoma" pitchFamily="34" charset="0"/>
              </a:rPr>
              <a:t>Research Department, American College of Radiology, Reston, VA 22091</a:t>
            </a:r>
            <a:r>
              <a:rPr lang="ar-SA" sz="1000" b="1" smtClean="0">
                <a:latin typeface="Arial Black" pitchFamily="34" charset="0"/>
              </a:rPr>
              <a:t>. </a:t>
            </a:r>
          </a:p>
          <a:p>
            <a:pPr algn="just" rtl="0" eaLnBrk="1" hangingPunct="1">
              <a:lnSpc>
                <a:spcPct val="80000"/>
              </a:lnSpc>
            </a:pPr>
            <a:r>
              <a:rPr lang="en-US" sz="1000" b="1" smtClean="0">
                <a:latin typeface="Arial Black" pitchFamily="34" charset="0"/>
                <a:cs typeface="Tahoma" pitchFamily="34" charset="0"/>
              </a:rPr>
              <a:t>OBJECTIVE. The main objectives of the study were as follows: first to study</a:t>
            </a:r>
            <a:r>
              <a:rPr lang="ar-SA" sz="1000" b="1" smtClean="0">
                <a:latin typeface="Arial Black" pitchFamily="34" charset="0"/>
              </a:rPr>
              <a:t> </a:t>
            </a:r>
            <a:r>
              <a:rPr lang="en-US" sz="1000" b="1" smtClean="0">
                <a:latin typeface="Arial Black" pitchFamily="34" charset="0"/>
                <a:cs typeface="Tahoma" pitchFamily="34" charset="0"/>
              </a:rPr>
              <a:t>the nature and extent of radiologists' involvement in and their attitudes</a:t>
            </a:r>
            <a:r>
              <a:rPr lang="ar-SA" sz="1000" b="1" smtClean="0">
                <a:latin typeface="Arial Black" pitchFamily="34" charset="0"/>
              </a:rPr>
              <a:t> </a:t>
            </a:r>
            <a:r>
              <a:rPr lang="en-US" sz="1000" b="1" smtClean="0">
                <a:latin typeface="Arial Black" pitchFamily="34" charset="0"/>
                <a:cs typeface="Tahoma" pitchFamily="34" charset="0"/>
              </a:rPr>
              <a:t>toward quality assessment (QA) and continuous quality improvement</a:t>
            </a:r>
            <a:r>
              <a:rPr lang="ar-SA" sz="1000" b="1" smtClean="0">
                <a:latin typeface="Arial Black" pitchFamily="34" charset="0"/>
              </a:rPr>
              <a:t> (</a:t>
            </a:r>
            <a:r>
              <a:rPr lang="en-US" sz="1000" b="1" smtClean="0">
                <a:latin typeface="Arial Black" pitchFamily="34" charset="0"/>
                <a:cs typeface="Tahoma" pitchFamily="34" charset="0"/>
              </a:rPr>
              <a:t>CQI)/total quality management (TQM) in hospitals and in offices; and</a:t>
            </a:r>
            <a:r>
              <a:rPr lang="ar-SA" sz="1000" b="1" smtClean="0">
                <a:latin typeface="Arial Black" pitchFamily="34" charset="0"/>
              </a:rPr>
              <a:t> </a:t>
            </a:r>
            <a:r>
              <a:rPr lang="en-US" sz="1000" b="1" smtClean="0">
                <a:latin typeface="Arial Black" pitchFamily="34" charset="0"/>
                <a:cs typeface="Tahoma" pitchFamily="34" charset="0"/>
              </a:rPr>
              <a:t>second, to ascertain whether differences in size, type, and location among</a:t>
            </a:r>
            <a:r>
              <a:rPr lang="ar-SA" sz="1000" b="1" smtClean="0">
                <a:latin typeface="Arial Black" pitchFamily="34" charset="0"/>
              </a:rPr>
              <a:t> </a:t>
            </a:r>
            <a:r>
              <a:rPr lang="en-US" sz="1000" b="1" smtClean="0">
                <a:latin typeface="Arial Black" pitchFamily="34" charset="0"/>
                <a:cs typeface="Tahoma" pitchFamily="34" charset="0"/>
              </a:rPr>
              <a:t>hospitals and nonhospital radiology offices affect the QA and CQI/TQM</a:t>
            </a:r>
            <a:r>
              <a:rPr lang="ar-SA" sz="1000" b="1" smtClean="0">
                <a:latin typeface="Arial Black" pitchFamily="34" charset="0"/>
              </a:rPr>
              <a:t> </a:t>
            </a:r>
            <a:r>
              <a:rPr lang="en-US" sz="1000" b="1" smtClean="0">
                <a:latin typeface="Arial Black" pitchFamily="34" charset="0"/>
                <a:cs typeface="Tahoma" pitchFamily="34" charset="0"/>
              </a:rPr>
              <a:t>activities of radiologists. We analyzed data from a national survey</a:t>
            </a:r>
            <a:r>
              <a:rPr lang="ar-SA" sz="1000" b="1" smtClean="0">
                <a:latin typeface="Arial Black" pitchFamily="34" charset="0"/>
              </a:rPr>
              <a:t> </a:t>
            </a:r>
            <a:r>
              <a:rPr lang="en-US" sz="1000" b="1" smtClean="0">
                <a:latin typeface="Arial Black" pitchFamily="34" charset="0"/>
                <a:cs typeface="Tahoma" pitchFamily="34" charset="0"/>
              </a:rPr>
              <a:t>conducted by the American College of Radiology (ACR) in 1993. </a:t>
            </a:r>
          </a:p>
          <a:p>
            <a:pPr algn="just" rtl="0" eaLnBrk="1" hangingPunct="1">
              <a:lnSpc>
                <a:spcPct val="80000"/>
              </a:lnSpc>
            </a:pPr>
            <a:r>
              <a:rPr lang="en-US" sz="1000" b="1" smtClean="0">
                <a:latin typeface="Arial Black" pitchFamily="34" charset="0"/>
                <a:cs typeface="Tahoma" pitchFamily="34" charset="0"/>
              </a:rPr>
              <a:t>MATERIALS AND</a:t>
            </a:r>
            <a:r>
              <a:rPr lang="ar-SA" sz="1000" b="1" smtClean="0">
                <a:latin typeface="Arial Black" pitchFamily="34" charset="0"/>
              </a:rPr>
              <a:t> </a:t>
            </a:r>
            <a:r>
              <a:rPr lang="en-US" sz="1000" b="1" smtClean="0">
                <a:latin typeface="Arial Black" pitchFamily="34" charset="0"/>
                <a:cs typeface="Tahoma" pitchFamily="34" charset="0"/>
              </a:rPr>
              <a:t>METHODS. Questionnaires about QA and CQI/TQM activities and attitudes were</a:t>
            </a:r>
            <a:r>
              <a:rPr lang="ar-SA" sz="1000" b="1" smtClean="0">
                <a:latin typeface="Arial Black" pitchFamily="34" charset="0"/>
              </a:rPr>
              <a:t> </a:t>
            </a:r>
            <a:r>
              <a:rPr lang="en-US" sz="1000" b="1" smtClean="0">
                <a:latin typeface="Arial Black" pitchFamily="34" charset="0"/>
                <a:cs typeface="Tahoma" pitchFamily="34" charset="0"/>
              </a:rPr>
              <a:t>mailed to 216 hospital-affiliated diagnostic radiology group practices</a:t>
            </a:r>
            <a:r>
              <a:rPr lang="ar-SA" sz="1000" b="1" smtClean="0">
                <a:latin typeface="Arial Black" pitchFamily="34" charset="0"/>
              </a:rPr>
              <a:t> </a:t>
            </a:r>
            <a:r>
              <a:rPr lang="en-US" sz="1000" b="1" smtClean="0">
                <a:latin typeface="Arial Black" pitchFamily="34" charset="0"/>
                <a:cs typeface="Tahoma" pitchFamily="34" charset="0"/>
              </a:rPr>
              <a:t>using a sample selected from the ACR master list of radiology practices in</a:t>
            </a:r>
            <a:r>
              <a:rPr lang="ar-SA" sz="1000" b="1" smtClean="0">
                <a:latin typeface="Arial Black" pitchFamily="34" charset="0"/>
              </a:rPr>
              <a:t> </a:t>
            </a:r>
            <a:r>
              <a:rPr lang="en-US" sz="1000" b="1" smtClean="0">
                <a:latin typeface="Arial Black" pitchFamily="34" charset="0"/>
                <a:cs typeface="Tahoma" pitchFamily="34" charset="0"/>
              </a:rPr>
              <a:t>the United States. The response rate was 90%. A stratified random sample</a:t>
            </a:r>
            <a:r>
              <a:rPr lang="ar-SA" sz="1000" b="1" smtClean="0">
                <a:latin typeface="Arial Black" pitchFamily="34" charset="0"/>
              </a:rPr>
              <a:t> </a:t>
            </a:r>
            <a:r>
              <a:rPr lang="en-US" sz="1000" b="1" smtClean="0">
                <a:latin typeface="Arial Black" pitchFamily="34" charset="0"/>
                <a:cs typeface="Tahoma" pitchFamily="34" charset="0"/>
              </a:rPr>
              <a:t>ensured representation of different geographic regions, various group</a:t>
            </a:r>
            <a:r>
              <a:rPr lang="ar-SA" sz="1000" b="1" smtClean="0">
                <a:latin typeface="Arial Black" pitchFamily="34" charset="0"/>
              </a:rPr>
              <a:t> </a:t>
            </a:r>
            <a:r>
              <a:rPr lang="en-US" sz="1000" b="1" smtClean="0">
                <a:latin typeface="Arial Black" pitchFamily="34" charset="0"/>
                <a:cs typeface="Tahoma" pitchFamily="34" charset="0"/>
              </a:rPr>
              <a:t>sizes, and both academic and nonacademic groups. Responses were weighted so</a:t>
            </a:r>
            <a:r>
              <a:rPr lang="ar-SA" sz="1000" b="1" smtClean="0">
                <a:latin typeface="Arial Black" pitchFamily="34" charset="0"/>
              </a:rPr>
              <a:t> </a:t>
            </a:r>
            <a:r>
              <a:rPr lang="en-US" sz="1000" b="1" smtClean="0">
                <a:latin typeface="Arial Black" pitchFamily="34" charset="0"/>
                <a:cs typeface="Tahoma" pitchFamily="34" charset="0"/>
              </a:rPr>
              <a:t>that our data show what answers about hospitals would have been if (i) the</a:t>
            </a:r>
            <a:r>
              <a:rPr lang="ar-SA" sz="1000" b="1" smtClean="0">
                <a:latin typeface="Arial Black" pitchFamily="34" charset="0"/>
              </a:rPr>
              <a:t> </a:t>
            </a:r>
            <a:r>
              <a:rPr lang="en-US" sz="1000" b="1" smtClean="0">
                <a:latin typeface="Arial Black" pitchFamily="34" charset="0"/>
                <a:cs typeface="Tahoma" pitchFamily="34" charset="0"/>
              </a:rPr>
              <a:t>survey had been answered by all hospital radiology departments in the</a:t>
            </a:r>
            <a:r>
              <a:rPr lang="ar-SA" sz="1000" b="1" smtClean="0">
                <a:latin typeface="Arial Black" pitchFamily="34" charset="0"/>
              </a:rPr>
              <a:t> </a:t>
            </a:r>
            <a:r>
              <a:rPr lang="en-US" sz="1000" b="1" smtClean="0">
                <a:latin typeface="Arial Black" pitchFamily="34" charset="0"/>
                <a:cs typeface="Tahoma" pitchFamily="34" charset="0"/>
              </a:rPr>
              <a:t>United States (except for those few staffed by solo practitioners or</a:t>
            </a:r>
            <a:r>
              <a:rPr lang="ar-SA" sz="1000" b="1" smtClean="0">
                <a:latin typeface="Arial Black" pitchFamily="34" charset="0"/>
              </a:rPr>
              <a:t> </a:t>
            </a:r>
            <a:r>
              <a:rPr lang="en-US" sz="1000" b="1" smtClean="0">
                <a:latin typeface="Arial Black" pitchFamily="34" charset="0"/>
                <a:cs typeface="Tahoma" pitchFamily="34" charset="0"/>
              </a:rPr>
              <a:t>nonradiologists) and (ii) our questions about nonhospital offices had been</a:t>
            </a:r>
            <a:r>
              <a:rPr lang="ar-SA" sz="1000" b="1" smtClean="0">
                <a:latin typeface="Arial Black" pitchFamily="34" charset="0"/>
              </a:rPr>
              <a:t> </a:t>
            </a:r>
            <a:r>
              <a:rPr lang="en-US" sz="1000" b="1" smtClean="0">
                <a:latin typeface="Arial Black" pitchFamily="34" charset="0"/>
                <a:cs typeface="Tahoma" pitchFamily="34" charset="0"/>
              </a:rPr>
              <a:t>answered by all radiology groups in the United States (except those few</a:t>
            </a:r>
            <a:r>
              <a:rPr lang="ar-SA" sz="1000" b="1" smtClean="0">
                <a:latin typeface="Arial Black" pitchFamily="34" charset="0"/>
              </a:rPr>
              <a:t> </a:t>
            </a:r>
            <a:r>
              <a:rPr lang="en-US" sz="1000" b="1" smtClean="0">
                <a:latin typeface="Arial Black" pitchFamily="34" charset="0"/>
                <a:cs typeface="Tahoma" pitchFamily="34" charset="0"/>
              </a:rPr>
              <a:t>having no hospital activity). </a:t>
            </a:r>
          </a:p>
          <a:p>
            <a:pPr algn="just" rtl="0" eaLnBrk="1" hangingPunct="1">
              <a:lnSpc>
                <a:spcPct val="80000"/>
              </a:lnSpc>
            </a:pPr>
            <a:r>
              <a:rPr lang="en-US" sz="1000" b="1" smtClean="0">
                <a:latin typeface="Arial Black" pitchFamily="34" charset="0"/>
                <a:cs typeface="Tahoma" pitchFamily="34" charset="0"/>
              </a:rPr>
              <a:t>RESULTS. The majority (86%) of hospital</a:t>
            </a:r>
            <a:r>
              <a:rPr lang="ar-SA" sz="1000" b="1" smtClean="0">
                <a:latin typeface="Arial Black" pitchFamily="34" charset="0"/>
              </a:rPr>
              <a:t> </a:t>
            </a:r>
            <a:r>
              <a:rPr lang="en-US" sz="1000" b="1" smtClean="0">
                <a:latin typeface="Arial Black" pitchFamily="34" charset="0"/>
                <a:cs typeface="Tahoma" pitchFamily="34" charset="0"/>
              </a:rPr>
              <a:t>radiology departments report having a program to monitor and evaluate</a:t>
            </a:r>
            <a:r>
              <a:rPr lang="ar-SA" sz="1000" b="1" smtClean="0">
                <a:latin typeface="Arial Black" pitchFamily="34" charset="0"/>
              </a:rPr>
              <a:t> </a:t>
            </a:r>
            <a:r>
              <a:rPr lang="en-US" sz="1000" b="1" smtClean="0">
                <a:latin typeface="Arial Black" pitchFamily="34" charset="0"/>
                <a:cs typeface="Tahoma" pitchFamily="34" charset="0"/>
              </a:rPr>
              <a:t>physicians' performances. Fifty-one percent collect incorrect diagnoses by</a:t>
            </a:r>
            <a:r>
              <a:rPr lang="ar-SA" sz="1000" b="1" smtClean="0">
                <a:latin typeface="Arial Black" pitchFamily="34" charset="0"/>
              </a:rPr>
              <a:t> </a:t>
            </a:r>
            <a:r>
              <a:rPr lang="en-US" sz="1000" b="1" smtClean="0">
                <a:latin typeface="Arial Black" pitchFamily="34" charset="0"/>
                <a:cs typeface="Tahoma" pitchFamily="34" charset="0"/>
              </a:rPr>
              <a:t>specific radiologist. Twenty-eight percent collect some of their QA data</a:t>
            </a:r>
            <a:r>
              <a:rPr lang="ar-SA" sz="1000" b="1" smtClean="0">
                <a:latin typeface="Arial Black" pitchFamily="34" charset="0"/>
              </a:rPr>
              <a:t> </a:t>
            </a:r>
            <a:r>
              <a:rPr lang="en-US" sz="1000" b="1" smtClean="0">
                <a:latin typeface="Arial Black" pitchFamily="34" charset="0"/>
                <a:cs typeface="Tahoma" pitchFamily="34" charset="0"/>
              </a:rPr>
              <a:t>through computerized information systems. We found some statistically</a:t>
            </a:r>
            <a:r>
              <a:rPr lang="ar-SA" sz="1000" b="1" smtClean="0">
                <a:latin typeface="Arial Black" pitchFamily="34" charset="0"/>
              </a:rPr>
              <a:t> </a:t>
            </a:r>
            <a:r>
              <a:rPr lang="en-US" sz="1000" b="1" smtClean="0">
                <a:latin typeface="Arial Black" pitchFamily="34" charset="0"/>
                <a:cs typeface="Tahoma" pitchFamily="34" charset="0"/>
              </a:rPr>
              <a:t>significant differences by hospital size and location, with larger</a:t>
            </a:r>
            <a:r>
              <a:rPr lang="ar-SA" sz="1000" b="1" smtClean="0">
                <a:latin typeface="Arial Black" pitchFamily="34" charset="0"/>
              </a:rPr>
              <a:t> </a:t>
            </a:r>
            <a:r>
              <a:rPr lang="en-US" sz="1000" b="1" smtClean="0">
                <a:latin typeface="Arial Black" pitchFamily="34" charset="0"/>
                <a:cs typeface="Tahoma" pitchFamily="34" charset="0"/>
              </a:rPr>
              <a:t>hospitals and urban hospitals being more likely to engage in some QA</a:t>
            </a:r>
            <a:r>
              <a:rPr lang="ar-SA" sz="1000" b="1" smtClean="0">
                <a:latin typeface="Arial Black" pitchFamily="34" charset="0"/>
              </a:rPr>
              <a:t> </a:t>
            </a:r>
            <a:r>
              <a:rPr lang="en-US" sz="1000" b="1" smtClean="0">
                <a:latin typeface="Arial Black" pitchFamily="34" charset="0"/>
                <a:cs typeface="Tahoma" pitchFamily="34" charset="0"/>
              </a:rPr>
              <a:t>activities. Multivariate analyses, once controlled for hospital size and</a:t>
            </a:r>
            <a:r>
              <a:rPr lang="ar-SA" sz="1000" b="1" smtClean="0">
                <a:latin typeface="Arial Black" pitchFamily="34" charset="0"/>
              </a:rPr>
              <a:t> </a:t>
            </a:r>
            <a:r>
              <a:rPr lang="en-US" sz="1000" b="1" smtClean="0">
                <a:latin typeface="Arial Black" pitchFamily="34" charset="0"/>
                <a:cs typeface="Tahoma" pitchFamily="34" charset="0"/>
              </a:rPr>
              <a:t>location, found no significant differences in QA activity between</a:t>
            </a:r>
            <a:r>
              <a:rPr lang="ar-SA" sz="1000" b="1" smtClean="0">
                <a:latin typeface="Arial Black" pitchFamily="34" charset="0"/>
              </a:rPr>
              <a:t> </a:t>
            </a:r>
            <a:r>
              <a:rPr lang="en-US" sz="1000" b="1" smtClean="0">
                <a:latin typeface="Arial Black" pitchFamily="34" charset="0"/>
                <a:cs typeface="Tahoma" pitchFamily="34" charset="0"/>
              </a:rPr>
              <a:t>university and community hospitals or between hospitals with and without a</a:t>
            </a:r>
            <a:r>
              <a:rPr lang="ar-SA" sz="1000" b="1" smtClean="0">
                <a:latin typeface="Arial Black" pitchFamily="34" charset="0"/>
              </a:rPr>
              <a:t> </a:t>
            </a:r>
            <a:r>
              <a:rPr lang="en-US" sz="1000" b="1" smtClean="0">
                <a:latin typeface="Arial Black" pitchFamily="34" charset="0"/>
                <a:cs typeface="Tahoma" pitchFamily="34" charset="0"/>
              </a:rPr>
              <a:t>residency program. QA and CQI programs were less common in offices than in</a:t>
            </a:r>
            <a:r>
              <a:rPr lang="ar-SA" sz="1000" b="1" smtClean="0">
                <a:latin typeface="Arial Black" pitchFamily="34" charset="0"/>
              </a:rPr>
              <a:t> </a:t>
            </a:r>
            <a:r>
              <a:rPr lang="en-US" sz="1000" b="1" smtClean="0">
                <a:latin typeface="Arial Black" pitchFamily="34" charset="0"/>
                <a:cs typeface="Tahoma" pitchFamily="34" charset="0"/>
              </a:rPr>
              <a:t>hospitals. With the exception of mammographic interpretations, most</a:t>
            </a:r>
            <a:r>
              <a:rPr lang="ar-SA" sz="1000" b="1" smtClean="0">
                <a:latin typeface="Arial Black" pitchFamily="34" charset="0"/>
              </a:rPr>
              <a:t> </a:t>
            </a:r>
            <a:r>
              <a:rPr lang="en-US" sz="1000" b="1" smtClean="0">
                <a:latin typeface="Arial Black" pitchFamily="34" charset="0"/>
                <a:cs typeface="Tahoma" pitchFamily="34" charset="0"/>
              </a:rPr>
              <a:t>practices did not monitor and evaluate physicians' performances in the</a:t>
            </a:r>
            <a:r>
              <a:rPr lang="ar-SA" sz="1000" b="1" smtClean="0">
                <a:latin typeface="Arial Black" pitchFamily="34" charset="0"/>
              </a:rPr>
              <a:t> </a:t>
            </a:r>
            <a:r>
              <a:rPr lang="en-US" sz="1000" b="1" smtClean="0">
                <a:latin typeface="Arial Black" pitchFamily="34" charset="0"/>
                <a:cs typeface="Tahoma" pitchFamily="34" charset="0"/>
              </a:rPr>
              <a:t>office setting. Respondents representing 58% of hospital radiology</a:t>
            </a:r>
            <a:r>
              <a:rPr lang="ar-SA" sz="1000" b="1" smtClean="0">
                <a:latin typeface="Arial Black" pitchFamily="34" charset="0"/>
              </a:rPr>
              <a:t> </a:t>
            </a:r>
            <a:r>
              <a:rPr lang="en-US" sz="1000" b="1" smtClean="0">
                <a:latin typeface="Arial Black" pitchFamily="34" charset="0"/>
                <a:cs typeface="Tahoma" pitchFamily="34" charset="0"/>
              </a:rPr>
              <a:t>departments thought that QA and CQI contributed to improvement in patient</a:t>
            </a:r>
            <a:r>
              <a:rPr lang="ar-SA" sz="1000" b="1" smtClean="0">
                <a:latin typeface="Arial Black" pitchFamily="34" charset="0"/>
              </a:rPr>
              <a:t> </a:t>
            </a:r>
            <a:r>
              <a:rPr lang="en-US" sz="1000" b="1" smtClean="0">
                <a:latin typeface="Arial Black" pitchFamily="34" charset="0"/>
                <a:cs typeface="Tahoma" pitchFamily="34" charset="0"/>
              </a:rPr>
              <a:t>care. Only 19% of radiology practices answered that CQI has been of cost</a:t>
            </a:r>
            <a:r>
              <a:rPr lang="ar-SA" sz="1000" b="1" smtClean="0">
                <a:latin typeface="Arial Black" pitchFamily="34" charset="0"/>
              </a:rPr>
              <a:t> </a:t>
            </a:r>
            <a:r>
              <a:rPr lang="en-US" sz="1000" b="1" smtClean="0">
                <a:latin typeface="Arial Black" pitchFamily="34" charset="0"/>
                <a:cs typeface="Tahoma" pitchFamily="34" charset="0"/>
              </a:rPr>
              <a:t>benefit to their organization.</a:t>
            </a:r>
            <a:r>
              <a:rPr lang="en-US" sz="1200" b="1" smtClean="0">
                <a:cs typeface="Tahoma" pitchFamily="34" charset="0"/>
              </a:rPr>
              <a:t> </a:t>
            </a:r>
          </a:p>
          <a:p>
            <a:pPr algn="ctr" rtl="0" eaLnBrk="1" hangingPunct="1">
              <a:lnSpc>
                <a:spcPct val="80000"/>
              </a:lnSpc>
            </a:pPr>
            <a:endParaRPr lang="en-US" sz="1600" b="1" i="1" smtClean="0">
              <a:cs typeface="Tahoma" pitchFamily="34" charset="0"/>
            </a:endParaRPr>
          </a:p>
          <a:p>
            <a:pPr algn="just" rtl="0" eaLnBrk="1" hangingPunct="1">
              <a:lnSpc>
                <a:spcPct val="80000"/>
              </a:lnSpc>
            </a:pPr>
            <a:r>
              <a:rPr lang="en-US" sz="1600" b="1" i="1" smtClean="0">
                <a:latin typeface="Arial Black" pitchFamily="34" charset="0"/>
                <a:cs typeface="Tahoma" pitchFamily="34" charset="0"/>
              </a:rPr>
              <a:t>CONCLUSION</a:t>
            </a:r>
            <a:r>
              <a:rPr lang="en-US" sz="1600" b="1" i="1" smtClean="0">
                <a:cs typeface="Tahoma" pitchFamily="34" charset="0"/>
              </a:rPr>
              <a:t>:  </a:t>
            </a:r>
            <a:r>
              <a:rPr lang="en-US" sz="1600" i="1" smtClean="0">
                <a:latin typeface="Arial Black" pitchFamily="34" charset="0"/>
                <a:cs typeface="Tahoma" pitchFamily="34" charset="0"/>
              </a:rPr>
              <a:t>Most radiology practices engage</a:t>
            </a:r>
            <a:r>
              <a:rPr lang="ar-SA" sz="1600" i="1" smtClean="0">
                <a:latin typeface="Arial Black" pitchFamily="34" charset="0"/>
              </a:rPr>
              <a:t> </a:t>
            </a:r>
            <a:r>
              <a:rPr lang="en-US" sz="1600" i="1" smtClean="0">
                <a:latin typeface="Arial Black" pitchFamily="34" charset="0"/>
                <a:cs typeface="Tahoma" pitchFamily="34" charset="0"/>
              </a:rPr>
              <a:t>in a variety of Quality Assurance (QA )and Continuous Quality Improvement (CQI) activities in hospitals. However, this is less</a:t>
            </a:r>
            <a:r>
              <a:rPr lang="ar-SA" sz="1600" i="1" smtClean="0">
                <a:latin typeface="Arial Black" pitchFamily="34" charset="0"/>
              </a:rPr>
              <a:t> </a:t>
            </a:r>
            <a:r>
              <a:rPr lang="en-US" sz="1600" i="1" smtClean="0">
                <a:latin typeface="Arial Black" pitchFamily="34" charset="0"/>
                <a:cs typeface="Tahoma" pitchFamily="34" charset="0"/>
              </a:rPr>
              <a:t>true in offices, in which radiologists have more discretion, and</a:t>
            </a:r>
            <a:r>
              <a:rPr lang="ar-SA" sz="1600" i="1" smtClean="0">
                <a:latin typeface="Arial Black" pitchFamily="34" charset="0"/>
              </a:rPr>
              <a:t> </a:t>
            </a:r>
            <a:r>
              <a:rPr lang="en-US" sz="1600" i="1" smtClean="0">
                <a:latin typeface="Arial Black" pitchFamily="34" charset="0"/>
                <a:cs typeface="Tahoma" pitchFamily="34" charset="0"/>
              </a:rPr>
              <a:t>radiologists remain skeptical about the usefulness of CQI</a:t>
            </a:r>
            <a:r>
              <a:rPr lang="ar-SA" sz="1600" i="1" smtClean="0">
                <a:latin typeface="Arial Black" pitchFamily="34" charset="0"/>
              </a:rPr>
              <a:t>.  </a:t>
            </a:r>
            <a:br>
              <a:rPr lang="ar-SA" sz="1600" i="1" smtClean="0">
                <a:latin typeface="Arial Black" pitchFamily="34" charset="0"/>
              </a:rPr>
            </a:br>
            <a:r>
              <a:rPr lang="ar-SA" sz="1400" smtClean="0">
                <a:hlinkClick r:id="rId2" tooltip="CiteULike"/>
              </a:rPr>
              <a:t> </a:t>
            </a:r>
          </a:p>
          <a:p>
            <a:pPr algn="ctr" rtl="0" eaLnBrk="1" hangingPunct="1">
              <a:lnSpc>
                <a:spcPct val="80000"/>
              </a:lnSpc>
            </a:pPr>
            <a:r>
              <a:rPr lang="ar-SA" sz="1400" smtClean="0">
                <a:hlinkClick r:id="rId2" tooltip="CiteULike"/>
              </a:rPr>
              <a:t> </a:t>
            </a:r>
            <a:r>
              <a:rPr lang="en-US" sz="1200" smtClean="0">
                <a:cs typeface="Tahoma" pitchFamily="34" charset="0"/>
                <a:hlinkClick r:id="rId2" tooltip="CiteULike"/>
              </a:rPr>
              <a:t>CiteULike</a:t>
            </a:r>
            <a:r>
              <a:rPr lang="ar-SA" sz="1200" smtClean="0"/>
              <a:t>   </a:t>
            </a:r>
            <a:r>
              <a:rPr lang="ar-SA" sz="1200" smtClean="0">
                <a:hlinkClick r:id="rId3" tooltip="Complore"/>
              </a:rPr>
              <a:t>  </a:t>
            </a:r>
            <a:r>
              <a:rPr lang="en-US" sz="1200" smtClean="0">
                <a:cs typeface="Tahoma" pitchFamily="34" charset="0"/>
                <a:hlinkClick r:id="rId3" tooltip="Complore"/>
              </a:rPr>
              <a:t>Complore</a:t>
            </a:r>
            <a:r>
              <a:rPr lang="ar-SA" sz="1200" smtClean="0"/>
              <a:t>   </a:t>
            </a:r>
            <a:r>
              <a:rPr lang="ar-SA" sz="1200" smtClean="0">
                <a:hlinkClick r:id="rId4" tooltip="Connotea"/>
              </a:rPr>
              <a:t>  </a:t>
            </a:r>
            <a:r>
              <a:rPr lang="en-US" sz="1200" smtClean="0">
                <a:cs typeface="Tahoma" pitchFamily="34" charset="0"/>
                <a:hlinkClick r:id="rId4" tooltip="Connotea"/>
              </a:rPr>
              <a:t>Connotea</a:t>
            </a:r>
            <a:r>
              <a:rPr lang="ar-SA" sz="1200" smtClean="0"/>
              <a:t>   </a:t>
            </a:r>
            <a:r>
              <a:rPr lang="ar-SA" sz="1200" smtClean="0">
                <a:hlinkClick r:id="rId5" tooltip="Del.icio.us"/>
              </a:rPr>
              <a:t>  </a:t>
            </a:r>
            <a:r>
              <a:rPr lang="en-US" sz="1200" smtClean="0">
                <a:cs typeface="Tahoma" pitchFamily="34" charset="0"/>
                <a:hlinkClick r:id="rId5" tooltip="Del.icio.us"/>
              </a:rPr>
              <a:t>Del.icio.us</a:t>
            </a:r>
            <a:r>
              <a:rPr lang="ar-SA" sz="1200" smtClean="0"/>
              <a:t>   </a:t>
            </a:r>
            <a:r>
              <a:rPr lang="ar-SA" sz="1200" smtClean="0">
                <a:hlinkClick r:id="rId6" tooltip="Digg"/>
              </a:rPr>
              <a:t>  </a:t>
            </a:r>
            <a:r>
              <a:rPr lang="en-US" sz="1200" smtClean="0">
                <a:cs typeface="Tahoma" pitchFamily="34" charset="0"/>
                <a:hlinkClick r:id="rId6" tooltip="Digg"/>
              </a:rPr>
              <a:t>Digg</a:t>
            </a:r>
            <a:r>
              <a:rPr lang="ar-SA" sz="1200" smtClean="0"/>
              <a:t>   </a:t>
            </a:r>
            <a:r>
              <a:rPr lang="ar-SA" sz="1200" smtClean="0">
                <a:hlinkClick r:id="rId7" tooltip="Reddit"/>
              </a:rPr>
              <a:t>  </a:t>
            </a:r>
            <a:r>
              <a:rPr lang="en-US" sz="1200" smtClean="0">
                <a:cs typeface="Tahoma" pitchFamily="34" charset="0"/>
                <a:hlinkClick r:id="rId7" tooltip="Reddit"/>
              </a:rPr>
              <a:t>Reddit</a:t>
            </a:r>
            <a:r>
              <a:rPr lang="ar-SA" sz="1200" smtClean="0"/>
              <a:t>   </a:t>
            </a:r>
            <a:r>
              <a:rPr lang="ar-SA" sz="1200" smtClean="0">
                <a:hlinkClick r:id="rId8" tooltip="Technorati"/>
              </a:rPr>
              <a:t>  </a:t>
            </a:r>
            <a:r>
              <a:rPr lang="en-US" sz="1200" smtClean="0">
                <a:cs typeface="Tahoma" pitchFamily="34" charset="0"/>
                <a:hlinkClick r:id="rId8" tooltip="Technorati"/>
              </a:rPr>
              <a:t>Technorati</a:t>
            </a:r>
            <a:r>
              <a:rPr lang="ar-SA" sz="1200" smtClean="0"/>
              <a:t>    </a:t>
            </a:r>
            <a:r>
              <a:rPr lang="en-US" sz="1200" smtClean="0">
                <a:cs typeface="Tahoma" pitchFamily="34" charset="0"/>
                <a:hlinkClick r:id="rId9"/>
              </a:rPr>
              <a:t>What's this</a:t>
            </a:r>
            <a:r>
              <a:rPr lang="ar-SA" sz="1200" smtClean="0">
                <a:hlinkClick r:id="rId9"/>
              </a:rPr>
              <a:t>?</a:t>
            </a:r>
            <a:r>
              <a:rPr lang="ar-SA" sz="1200" smtClean="0"/>
              <a:t> </a:t>
            </a:r>
            <a:br>
              <a:rPr lang="ar-SA" sz="1200" smtClean="0"/>
            </a:br>
            <a:r>
              <a:rPr lang="ar-SA" sz="1200" smtClean="0"/>
              <a:t/>
            </a:r>
            <a:br>
              <a:rPr lang="ar-SA" sz="1200" smtClean="0"/>
            </a:br>
            <a:r>
              <a:rPr lang="en-US" sz="1200" smtClean="0">
                <a:cs typeface="Tahoma" pitchFamily="34" charset="0"/>
                <a:hlinkClick r:id="rId10"/>
              </a:rPr>
              <a:t>http://www.ajronline.org/cgi/content/abstract/163/5/1245</a:t>
            </a:r>
            <a:r>
              <a:rPr lang="ar-SA" sz="1200" smtClean="0"/>
              <a:t> </a:t>
            </a:r>
            <a:endParaRPr lang="en-US" sz="1200" smtClean="0">
              <a:cs typeface="Tahoma" pitchFamily="34" charset="0"/>
            </a:endParaRPr>
          </a:p>
        </p:txBody>
      </p:sp>
      <p:sp>
        <p:nvSpPr>
          <p:cNvPr id="89091" name="Rectangle 6"/>
          <p:cNvSpPr>
            <a:spLocks noChangeArrowheads="1"/>
          </p:cNvSpPr>
          <p:nvPr/>
        </p:nvSpPr>
        <p:spPr bwMode="auto">
          <a:xfrm>
            <a:off x="433388" y="188913"/>
            <a:ext cx="7667625" cy="336550"/>
          </a:xfrm>
          <a:prstGeom prst="rect">
            <a:avLst/>
          </a:prstGeom>
          <a:noFill/>
          <a:ln w="9525">
            <a:noFill/>
            <a:miter lim="800000"/>
            <a:headEnd/>
            <a:tailEnd/>
          </a:ln>
        </p:spPr>
        <p:txBody>
          <a:bodyPr wrap="none">
            <a:spAutoFit/>
          </a:bodyPr>
          <a:lstStyle/>
          <a:p>
            <a:r>
              <a:rPr lang="en-US" sz="1600" b="1"/>
              <a:t>Quality assessment and improvement: </a:t>
            </a:r>
            <a:r>
              <a:rPr lang="en-US" sz="1600" b="1">
                <a:latin typeface="Arial Black" pitchFamily="34" charset="0"/>
              </a:rPr>
              <a:t>what radiologists do and think?</a:t>
            </a:r>
          </a:p>
        </p:txBody>
      </p:sp>
      <p:sp>
        <p:nvSpPr>
          <p:cNvPr id="4" name="عنصر نائب للتاريخ 3"/>
          <p:cNvSpPr>
            <a:spLocks noGrp="1"/>
          </p:cNvSpPr>
          <p:nvPr>
            <p:ph type="dt" sz="half" idx="10"/>
          </p:nvPr>
        </p:nvSpPr>
        <p:spPr/>
        <p:txBody>
          <a:bodyPr/>
          <a:lstStyle/>
          <a:p>
            <a:pPr>
              <a:defRPr/>
            </a:pPr>
            <a:r>
              <a:rPr lang="ar-SA" smtClean="0"/>
              <a:t>E Johali</a:t>
            </a:r>
            <a:endParaRPr lang="en-US"/>
          </a:p>
        </p:txBody>
      </p:sp>
      <p:sp>
        <p:nvSpPr>
          <p:cNvPr id="5" name="عنصر نائب لرقم الشريحة 4"/>
          <p:cNvSpPr>
            <a:spLocks noGrp="1"/>
          </p:cNvSpPr>
          <p:nvPr>
            <p:ph type="sldNum" sz="quarter" idx="12"/>
          </p:nvPr>
        </p:nvSpPr>
        <p:spPr/>
        <p:txBody>
          <a:bodyPr/>
          <a:lstStyle/>
          <a:p>
            <a:pPr>
              <a:defRPr/>
            </a:pPr>
            <a:fld id="{A46C8CF5-31AC-44C6-8B21-F5F457C5057A}" type="slidenum">
              <a:rPr lang="ar-SA" smtClean="0"/>
              <a:pPr>
                <a:defRPr/>
              </a:pPr>
              <a:t>86</a:t>
            </a:fld>
            <a:endParaRPr lang="en-US"/>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406525" y="5305425"/>
            <a:ext cx="6618288" cy="500063"/>
          </a:xfrm>
        </p:spPr>
        <p:txBody>
          <a:bodyPr>
            <a:normAutofit/>
          </a:bodyPr>
          <a:lstStyle/>
          <a:p>
            <a:pPr eaLnBrk="1" fontAlgn="auto" hangingPunct="1">
              <a:spcAft>
                <a:spcPts val="0"/>
              </a:spcAft>
              <a:defRPr/>
            </a:pPr>
            <a:r>
              <a:rPr lang="en-US" sz="1600" dirty="0" smtClean="0">
                <a:cs typeface="Tahoma" pitchFamily="34" charset="0"/>
                <a:hlinkClick r:id="rId2"/>
              </a:rPr>
              <a:t>http://www.rsna.org/Quality/gettingstarted/The-QI-Team.cfm</a:t>
            </a:r>
            <a:r>
              <a:rPr lang="en-US" sz="1600" dirty="0" smtClean="0">
                <a:cs typeface="Tahoma" pitchFamily="34" charset="0"/>
              </a:rPr>
              <a:t> </a:t>
            </a:r>
          </a:p>
        </p:txBody>
      </p:sp>
      <p:pic>
        <p:nvPicPr>
          <p:cNvPr id="90115" name="Picture 5" descr="journal_logo"/>
          <p:cNvPicPr>
            <a:picLocks noChangeAspect="1" noChangeArrowheads="1"/>
          </p:cNvPicPr>
          <p:nvPr/>
        </p:nvPicPr>
        <p:blipFill>
          <a:blip r:embed="rId3"/>
          <a:srcRect/>
          <a:stretch>
            <a:fillRect/>
          </a:stretch>
        </p:blipFill>
        <p:spPr bwMode="auto">
          <a:xfrm>
            <a:off x="2411413" y="620713"/>
            <a:ext cx="5715000" cy="666750"/>
          </a:xfrm>
          <a:prstGeom prst="rect">
            <a:avLst/>
          </a:prstGeom>
          <a:noFill/>
          <a:ln w="9525">
            <a:noFill/>
            <a:miter lim="800000"/>
            <a:headEnd/>
            <a:tailEnd/>
          </a:ln>
        </p:spPr>
      </p:pic>
      <p:sp>
        <p:nvSpPr>
          <p:cNvPr id="90116" name="Rectangle 8"/>
          <p:cNvSpPr>
            <a:spLocks noChangeArrowheads="1"/>
          </p:cNvSpPr>
          <p:nvPr/>
        </p:nvSpPr>
        <p:spPr bwMode="auto">
          <a:xfrm>
            <a:off x="611188" y="1970088"/>
            <a:ext cx="7848600" cy="2986087"/>
          </a:xfrm>
          <a:prstGeom prst="rect">
            <a:avLst/>
          </a:prstGeom>
          <a:noFill/>
          <a:ln w="9525">
            <a:noFill/>
            <a:miter lim="800000"/>
            <a:headEnd/>
            <a:tailEnd/>
          </a:ln>
        </p:spPr>
        <p:txBody>
          <a:bodyPr lIns="0" tIns="0" rIns="0" bIns="0" anchor="ctr">
            <a:spAutoFit/>
          </a:bodyPr>
          <a:lstStyle/>
          <a:p>
            <a:pPr algn="just" rtl="0"/>
            <a:r>
              <a:rPr lang="ar-SA" sz="1600" b="1" i="1">
                <a:latin typeface="Times New Roman" pitchFamily="18" charset="0"/>
                <a:cs typeface="Times New Roman" pitchFamily="18" charset="0"/>
              </a:rPr>
              <a:t>The </a:t>
            </a:r>
            <a:r>
              <a:rPr lang="ar-SA" b="1" i="1">
                <a:latin typeface="Times New Roman" pitchFamily="18" charset="0"/>
                <a:cs typeface="Times New Roman" pitchFamily="18" charset="0"/>
              </a:rPr>
              <a:t>mission</a:t>
            </a:r>
            <a:r>
              <a:rPr lang="ar-SA" sz="1600" b="1" i="1">
                <a:latin typeface="Times New Roman" pitchFamily="18" charset="0"/>
                <a:cs typeface="Times New Roman" pitchFamily="18" charset="0"/>
              </a:rPr>
              <a:t> of the Radiological Society of North America is to promote and develop the highest standards of radiology and related sciences through education and research. The Society seeks to provide radiologists and allied health scientists with educational programs and materials of the highest quality, and to constantly improve the content and value of these educational activities. The Society seeks to promote research in all aspects of radiology and related sciences, including basic clinical research in the promotion of quality healthcare. The Society seeks to foster closer fellowship among all radiologists and greater cooperation among radiologists and members of other branches of medicine and allied healthcare professionals.</a:t>
            </a:r>
          </a:p>
          <a:p>
            <a:pPr algn="just" rtl="0"/>
            <a:r>
              <a:rPr lang="ar-SA" sz="1600" b="1" i="1">
                <a:latin typeface="Times New Roman" pitchFamily="18" charset="0"/>
                <a:cs typeface="Times New Roman" pitchFamily="18" charset="0"/>
              </a:rPr>
              <a:t>The Society's success in achieving its goals in education and research is due to the high level of professionalism of its members and other colleagues who generously share their scientific knowledge and administrative abilities</a:t>
            </a:r>
          </a:p>
        </p:txBody>
      </p:sp>
      <p:pic>
        <p:nvPicPr>
          <p:cNvPr id="90117" name="Picture 10" descr="RSNA 2009 logo and ad 180 x 150">
            <a:hlinkClick r:id="rId4"/>
          </p:cNvPr>
          <p:cNvPicPr>
            <a:picLocks noChangeAspect="1" noChangeArrowheads="1"/>
          </p:cNvPicPr>
          <p:nvPr/>
        </p:nvPicPr>
        <p:blipFill>
          <a:blip r:embed="rId5"/>
          <a:srcRect/>
          <a:stretch>
            <a:fillRect/>
          </a:stretch>
        </p:blipFill>
        <p:spPr bwMode="auto">
          <a:xfrm>
            <a:off x="107950" y="115888"/>
            <a:ext cx="1762125" cy="1295400"/>
          </a:xfrm>
          <a:prstGeom prst="rect">
            <a:avLst/>
          </a:prstGeom>
          <a:noFill/>
          <a:ln w="9525">
            <a:noFill/>
            <a:miter lim="800000"/>
            <a:headEnd/>
            <a:tailEnd/>
          </a:ln>
        </p:spPr>
      </p:pic>
      <p:sp>
        <p:nvSpPr>
          <p:cNvPr id="6" name="عنصر نائب للتاريخ 5"/>
          <p:cNvSpPr>
            <a:spLocks noGrp="1"/>
          </p:cNvSpPr>
          <p:nvPr>
            <p:ph type="dt" sz="half" idx="10"/>
          </p:nvPr>
        </p:nvSpPr>
        <p:spPr/>
        <p:txBody>
          <a:bodyPr/>
          <a:lstStyle/>
          <a:p>
            <a:pPr>
              <a:defRPr/>
            </a:pPr>
            <a:r>
              <a:rPr lang="ar-SA" smtClean="0"/>
              <a:t>E Johali</a:t>
            </a:r>
            <a:endParaRPr lang="en-US"/>
          </a:p>
        </p:txBody>
      </p:sp>
      <p:sp>
        <p:nvSpPr>
          <p:cNvPr id="7" name="عنصر نائب لرقم الشريحة 6"/>
          <p:cNvSpPr>
            <a:spLocks noGrp="1"/>
          </p:cNvSpPr>
          <p:nvPr>
            <p:ph type="sldNum" sz="quarter" idx="12"/>
          </p:nvPr>
        </p:nvSpPr>
        <p:spPr/>
        <p:txBody>
          <a:bodyPr/>
          <a:lstStyle/>
          <a:p>
            <a:pPr>
              <a:defRPr/>
            </a:pPr>
            <a:fld id="{A46C8CF5-31AC-44C6-8B21-F5F457C5057A}" type="slidenum">
              <a:rPr lang="ar-SA" smtClean="0"/>
              <a:pPr>
                <a:defRPr/>
              </a:pPr>
              <a:t>87</a:t>
            </a:fld>
            <a:endParaRPr lang="en-US"/>
          </a:p>
        </p:txBody>
      </p:sp>
      <p:sp>
        <p:nvSpPr>
          <p:cNvPr id="8" name="عنصر نائب للتذييل 7"/>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p:cNvSpPr>
          <p:nvPr>
            <p:ph type="title"/>
          </p:nvPr>
        </p:nvSpPr>
        <p:spPr>
          <a:xfrm>
            <a:off x="971550" y="260350"/>
            <a:ext cx="6346825" cy="865188"/>
          </a:xfrm>
        </p:spPr>
        <p:txBody>
          <a:bodyPr>
            <a:normAutofit fontScale="90000"/>
          </a:bodyPr>
          <a:lstStyle/>
          <a:p>
            <a:pPr eaLnBrk="1" hangingPunct="1">
              <a:defRPr/>
            </a:pPr>
            <a:r>
              <a:rPr lang="ar-SA" sz="1600" b="0" smtClean="0">
                <a:solidFill>
                  <a:schemeClr val="tx1"/>
                </a:solidFill>
                <a:cs typeface="Monotype Koufi" pitchFamily="2" charset="-78"/>
              </a:rPr>
              <a:t>مجلس الخدمات الصحية-</a:t>
            </a:r>
            <a:r>
              <a:rPr lang="ar-SA" sz="1800" b="0" smtClean="0">
                <a:solidFill>
                  <a:schemeClr val="tx1"/>
                </a:solidFill>
                <a:cs typeface="Monotype Koufi" pitchFamily="2" charset="-78"/>
              </a:rPr>
              <a:t> المجلس المركزي لاعتماد المنشئات الصحية</a:t>
            </a:r>
            <a:r>
              <a:rPr lang="ar-SA" sz="2000" b="0" smtClean="0">
                <a:solidFill>
                  <a:schemeClr val="tx1"/>
                </a:solidFill>
                <a:cs typeface="Monotype Koufi" pitchFamily="2" charset="-78"/>
              </a:rPr>
              <a:t/>
            </a:r>
            <a:br>
              <a:rPr lang="ar-SA" sz="2000" b="0" smtClean="0">
                <a:solidFill>
                  <a:schemeClr val="tx1"/>
                </a:solidFill>
                <a:cs typeface="Monotype Koufi" pitchFamily="2" charset="-78"/>
              </a:rPr>
            </a:br>
            <a:r>
              <a:rPr lang="ar-SA" sz="2000" b="0" smtClean="0">
                <a:solidFill>
                  <a:schemeClr val="tx1"/>
                </a:solidFill>
                <a:cs typeface="Monotype Koufi" pitchFamily="2" charset="-78"/>
              </a:rPr>
              <a:t> </a:t>
            </a:r>
            <a:r>
              <a:rPr lang="en-US" sz="1400" smtClean="0">
                <a:solidFill>
                  <a:schemeClr val="tx1"/>
                </a:solidFill>
                <a:latin typeface="Arial Black" pitchFamily="34" charset="0"/>
                <a:cs typeface="Monotype Koufi" pitchFamily="2" charset="-78"/>
              </a:rPr>
              <a:t>Central Board for Accreditation of Health Care Institutions (</a:t>
            </a:r>
            <a:r>
              <a:rPr lang="en-US" sz="1400" smtClean="0">
                <a:solidFill>
                  <a:schemeClr val="tx1"/>
                </a:solidFill>
                <a:latin typeface="Arial Black" pitchFamily="34" charset="0"/>
                <a:cs typeface="Monotype Koufi" pitchFamily="2" charset="-78"/>
                <a:hlinkClick r:id="rId2"/>
              </a:rPr>
              <a:t>www.cbahi.org</a:t>
            </a:r>
            <a:r>
              <a:rPr lang="en-US" sz="1400" smtClean="0">
                <a:solidFill>
                  <a:schemeClr val="tx1"/>
                </a:solidFill>
                <a:latin typeface="Arial Black" pitchFamily="34" charset="0"/>
                <a:cs typeface="Monotype Koufi" pitchFamily="2" charset="-78"/>
              </a:rPr>
              <a:t>)</a:t>
            </a:r>
            <a:r>
              <a:rPr lang="en-US" sz="2000" b="0" smtClean="0">
                <a:solidFill>
                  <a:schemeClr val="tx1"/>
                </a:solidFill>
                <a:cs typeface="Monotype Koufi" pitchFamily="2" charset="-78"/>
              </a:rPr>
              <a:t> </a:t>
            </a:r>
            <a:r>
              <a:rPr lang="ar-SA" sz="2500" smtClean="0">
                <a:solidFill>
                  <a:schemeClr val="tx1"/>
                </a:solidFill>
                <a:cs typeface="Monotype Koufi" pitchFamily="2" charset="-78"/>
              </a:rPr>
              <a:t> </a:t>
            </a:r>
            <a:endParaRPr lang="en-US" sz="2500" smtClean="0">
              <a:solidFill>
                <a:schemeClr val="tx1"/>
              </a:solidFill>
              <a:cs typeface="Monotype Koufi" pitchFamily="2" charset="-78"/>
            </a:endParaRPr>
          </a:p>
        </p:txBody>
      </p:sp>
      <p:sp>
        <p:nvSpPr>
          <p:cNvPr id="91139" name="Rectangle 3"/>
          <p:cNvSpPr>
            <a:spLocks noGrp="1"/>
          </p:cNvSpPr>
          <p:nvPr>
            <p:ph type="body" idx="1"/>
          </p:nvPr>
        </p:nvSpPr>
        <p:spPr>
          <a:xfrm>
            <a:off x="684213" y="1196975"/>
            <a:ext cx="7772400" cy="4824413"/>
          </a:xfrm>
        </p:spPr>
        <p:txBody>
          <a:bodyPr/>
          <a:lstStyle/>
          <a:p>
            <a:pPr eaLnBrk="1" hangingPunct="1">
              <a:lnSpc>
                <a:spcPct val="80000"/>
              </a:lnSpc>
            </a:pPr>
            <a:r>
              <a:rPr lang="ar-SA" sz="1900" b="1" smtClean="0">
                <a:cs typeface="Monotype Koufi" pitchFamily="2" charset="-78"/>
              </a:rPr>
              <a:t>الاهداف</a:t>
            </a:r>
            <a:r>
              <a:rPr lang="ar-SA" sz="1900" smtClean="0">
                <a:cs typeface="Monotype Koufi" pitchFamily="2" charset="-78"/>
              </a:rPr>
              <a:t> </a:t>
            </a:r>
          </a:p>
          <a:p>
            <a:pPr lvl="1" eaLnBrk="1" hangingPunct="1">
              <a:lnSpc>
                <a:spcPct val="80000"/>
              </a:lnSpc>
            </a:pPr>
            <a:r>
              <a:rPr lang="ar-SA" sz="1400" b="1" smtClean="0">
                <a:hlinkClick r:id="rId3"/>
              </a:rPr>
              <a:t>دعم الجودة في المنشآت الصحية</a:t>
            </a:r>
            <a:endParaRPr lang="ar-SA" sz="1400" smtClean="0"/>
          </a:p>
          <a:p>
            <a:pPr lvl="1" eaLnBrk="1" hangingPunct="1">
              <a:lnSpc>
                <a:spcPct val="80000"/>
              </a:lnSpc>
            </a:pPr>
            <a:r>
              <a:rPr lang="ar-SA" sz="1400" smtClean="0"/>
              <a:t> </a:t>
            </a:r>
            <a:r>
              <a:rPr lang="ar-SA" sz="1400" b="1" smtClean="0">
                <a:hlinkClick r:id="rId4"/>
              </a:rPr>
              <a:t>اعتماد كافة المنشآت</a:t>
            </a:r>
            <a:endParaRPr lang="ar-SA" sz="1400" smtClean="0"/>
          </a:p>
          <a:p>
            <a:pPr eaLnBrk="1" hangingPunct="1">
              <a:lnSpc>
                <a:spcPct val="80000"/>
              </a:lnSpc>
            </a:pPr>
            <a:r>
              <a:rPr lang="ar-SA" sz="1000" smtClean="0"/>
              <a:t> 	</a:t>
            </a:r>
            <a:r>
              <a:rPr lang="ar-SA" sz="1000" b="1" smtClean="0">
                <a:hlinkClick r:id="rId5"/>
              </a:rPr>
              <a:t>تصنيف و تأهيل المنشآت الصحيةو الشركات</a:t>
            </a:r>
            <a:endParaRPr lang="ar-SA" sz="1000" smtClean="0"/>
          </a:p>
          <a:p>
            <a:pPr eaLnBrk="1" hangingPunct="1">
              <a:lnSpc>
                <a:spcPct val="80000"/>
              </a:lnSpc>
            </a:pPr>
            <a:r>
              <a:rPr lang="ar-SA" sz="1000" smtClean="0"/>
              <a:t> 	</a:t>
            </a:r>
            <a:r>
              <a:rPr lang="ar-SA" sz="1000" b="1" smtClean="0">
                <a:hlinkClick r:id="rId6"/>
              </a:rPr>
              <a:t>تأسيس و تطوير نظام معلوماتي قوي وقاعدة بيانات متكاملة</a:t>
            </a:r>
            <a:endParaRPr lang="ar-SA" sz="1000" smtClean="0"/>
          </a:p>
          <a:p>
            <a:pPr lvl="1" eaLnBrk="1" hangingPunct="1">
              <a:lnSpc>
                <a:spcPct val="80000"/>
              </a:lnSpc>
            </a:pPr>
            <a:r>
              <a:rPr lang="ar-SA" sz="1400" smtClean="0"/>
              <a:t> </a:t>
            </a:r>
            <a:r>
              <a:rPr lang="ar-SA" sz="1400" b="1" smtClean="0">
                <a:hlinkClick r:id="rId7"/>
              </a:rPr>
              <a:t>الوصول إلى العالمية كمرجع لاعتماد الجودة</a:t>
            </a:r>
            <a:r>
              <a:rPr lang="ar-SA" sz="1400" b="1" smtClean="0"/>
              <a:t> </a:t>
            </a:r>
          </a:p>
          <a:p>
            <a:pPr lvl="1" eaLnBrk="1" hangingPunct="1">
              <a:lnSpc>
                <a:spcPct val="80000"/>
              </a:lnSpc>
              <a:buFont typeface="Wingdings 2" pitchFamily="18" charset="2"/>
              <a:buNone/>
            </a:pPr>
            <a:r>
              <a:rPr lang="ar-SA" sz="1700" b="1" smtClean="0">
                <a:cs typeface="Monotype Koufi" pitchFamily="2" charset="-78"/>
              </a:rPr>
              <a:t>نبذة عن المجلس</a:t>
            </a:r>
          </a:p>
          <a:p>
            <a:pPr eaLnBrk="1" hangingPunct="1">
              <a:lnSpc>
                <a:spcPct val="80000"/>
              </a:lnSpc>
            </a:pPr>
            <a:r>
              <a:rPr lang="ar-SA" sz="1000" smtClean="0"/>
              <a:t> </a:t>
            </a:r>
            <a:r>
              <a:rPr lang="ar-SA" sz="1000" b="1" smtClean="0">
                <a:hlinkClick r:id="rId8"/>
              </a:rPr>
              <a:t>الهيكل التنظيمي</a:t>
            </a:r>
            <a:endParaRPr lang="ar-SA" sz="1000" smtClean="0"/>
          </a:p>
          <a:p>
            <a:pPr eaLnBrk="1" hangingPunct="1">
              <a:lnSpc>
                <a:spcPct val="80000"/>
              </a:lnSpc>
            </a:pPr>
            <a:r>
              <a:rPr lang="ar-SA" sz="1000" smtClean="0"/>
              <a:t> </a:t>
            </a:r>
            <a:r>
              <a:rPr lang="ar-SA" sz="1000" b="1" smtClean="0">
                <a:hlinkClick r:id="rId9"/>
              </a:rPr>
              <a:t>صلاحيات المجلس المركزي</a:t>
            </a:r>
            <a:endParaRPr lang="ar-SA" sz="1000" smtClean="0"/>
          </a:p>
          <a:p>
            <a:pPr eaLnBrk="1" hangingPunct="1">
              <a:lnSpc>
                <a:spcPct val="80000"/>
              </a:lnSpc>
            </a:pPr>
            <a:r>
              <a:rPr lang="ar-SA" sz="1000" smtClean="0"/>
              <a:t> </a:t>
            </a:r>
            <a:r>
              <a:rPr lang="ar-SA" sz="1000" b="1" smtClean="0">
                <a:hlinkClick r:id="rId10"/>
              </a:rPr>
              <a:t>نبذة عن المجلس</a:t>
            </a:r>
            <a:r>
              <a:rPr lang="ar-SA" sz="1000" b="1" smtClean="0"/>
              <a:t> </a:t>
            </a:r>
          </a:p>
          <a:p>
            <a:pPr eaLnBrk="1" hangingPunct="1">
              <a:lnSpc>
                <a:spcPct val="80000"/>
              </a:lnSpc>
            </a:pPr>
            <a:r>
              <a:rPr lang="ar-SA" sz="1000" smtClean="0"/>
              <a:t>مجلس الأمناء</a:t>
            </a:r>
          </a:p>
          <a:p>
            <a:pPr eaLnBrk="1" hangingPunct="1">
              <a:lnSpc>
                <a:spcPct val="80000"/>
              </a:lnSpc>
            </a:pPr>
            <a:r>
              <a:rPr lang="ar-SA" sz="1000" smtClean="0"/>
              <a:t> </a:t>
            </a:r>
            <a:r>
              <a:rPr lang="ar-SA" sz="1000" b="1" smtClean="0">
                <a:hlinkClick r:id="rId11"/>
              </a:rPr>
              <a:t>أعضاء المجلس المركزي</a:t>
            </a:r>
            <a:endParaRPr lang="ar-SA" sz="1000" smtClean="0"/>
          </a:p>
          <a:p>
            <a:pPr eaLnBrk="1" hangingPunct="1">
              <a:lnSpc>
                <a:spcPct val="80000"/>
              </a:lnSpc>
            </a:pPr>
            <a:r>
              <a:rPr lang="ar-SA" sz="1000" smtClean="0"/>
              <a:t> </a:t>
            </a:r>
            <a:r>
              <a:rPr lang="ar-SA" sz="1000" b="1" smtClean="0">
                <a:hlinkClick r:id="rId12"/>
              </a:rPr>
              <a:t>أعضاء مجلس الخدمات الصحية</a:t>
            </a:r>
            <a:r>
              <a:rPr lang="ar-SA" sz="1000" b="1" smtClean="0"/>
              <a:t> </a:t>
            </a:r>
          </a:p>
          <a:p>
            <a:pPr eaLnBrk="1" hangingPunct="1">
              <a:lnSpc>
                <a:spcPct val="80000"/>
              </a:lnSpc>
            </a:pPr>
            <a:r>
              <a:rPr lang="ar-SA" sz="1000" smtClean="0"/>
              <a:t>مجالس المناطق</a:t>
            </a:r>
          </a:p>
          <a:p>
            <a:pPr eaLnBrk="1" hangingPunct="1">
              <a:lnSpc>
                <a:spcPct val="80000"/>
              </a:lnSpc>
            </a:pPr>
            <a:r>
              <a:rPr lang="ar-SA" sz="1000" smtClean="0"/>
              <a:t> </a:t>
            </a:r>
            <a:r>
              <a:rPr lang="ar-SA" sz="1000" b="1" smtClean="0">
                <a:hlinkClick r:id="rId13"/>
              </a:rPr>
              <a:t>امناء مجالس المناطق</a:t>
            </a:r>
            <a:endParaRPr lang="ar-SA" sz="1000" smtClean="0"/>
          </a:p>
          <a:p>
            <a:pPr eaLnBrk="1" hangingPunct="1">
              <a:lnSpc>
                <a:spcPct val="80000"/>
              </a:lnSpc>
            </a:pPr>
            <a:r>
              <a:rPr lang="ar-SA" sz="1000" smtClean="0"/>
              <a:t> </a:t>
            </a:r>
            <a:r>
              <a:rPr lang="ar-SA" sz="1000" b="1" smtClean="0">
                <a:hlinkClick r:id="rId14"/>
              </a:rPr>
              <a:t>صلاحياتها</a:t>
            </a:r>
            <a:endParaRPr lang="ar-SA" sz="1000" smtClean="0"/>
          </a:p>
          <a:p>
            <a:pPr eaLnBrk="1" hangingPunct="1">
              <a:lnSpc>
                <a:spcPct val="80000"/>
              </a:lnSpc>
            </a:pPr>
            <a:r>
              <a:rPr lang="ar-SA" sz="1000" smtClean="0"/>
              <a:t> </a:t>
            </a:r>
            <a:r>
              <a:rPr lang="ar-SA" sz="1000" b="1" smtClean="0">
                <a:hlinkClick r:id="rId15"/>
              </a:rPr>
              <a:t>مجالس مناطق المملكة</a:t>
            </a:r>
            <a:r>
              <a:rPr lang="ar-SA" sz="1000" b="1" smtClean="0"/>
              <a:t> </a:t>
            </a:r>
          </a:p>
          <a:p>
            <a:pPr eaLnBrk="1" hangingPunct="1">
              <a:lnSpc>
                <a:spcPct val="80000"/>
              </a:lnSpc>
            </a:pPr>
            <a:r>
              <a:rPr lang="ar-SA" sz="1900" smtClean="0">
                <a:cs typeface="Monotype Koufi" pitchFamily="2" charset="-78"/>
              </a:rPr>
              <a:t>المعايير</a:t>
            </a:r>
          </a:p>
          <a:p>
            <a:pPr eaLnBrk="1" hangingPunct="1">
              <a:lnSpc>
                <a:spcPct val="80000"/>
              </a:lnSpc>
            </a:pPr>
            <a:r>
              <a:rPr lang="ar-SA" sz="1000" smtClean="0"/>
              <a:t> </a:t>
            </a:r>
            <a:r>
              <a:rPr lang="ar-SA" sz="1500" b="1" smtClean="0">
                <a:hlinkClick r:id="rId16"/>
              </a:rPr>
              <a:t>معايير الوطنية للمستشفيات</a:t>
            </a:r>
            <a:r>
              <a:rPr lang="ar-SA" sz="1500" b="1" smtClean="0"/>
              <a:t> </a:t>
            </a:r>
          </a:p>
          <a:p>
            <a:pPr eaLnBrk="1" hangingPunct="1">
              <a:lnSpc>
                <a:spcPct val="80000"/>
              </a:lnSpc>
            </a:pPr>
            <a:r>
              <a:rPr lang="ar-SA" sz="1500" smtClean="0"/>
              <a:t>الاعتماد </a:t>
            </a:r>
          </a:p>
          <a:p>
            <a:pPr eaLnBrk="1" hangingPunct="1">
              <a:lnSpc>
                <a:spcPct val="80000"/>
              </a:lnSpc>
            </a:pPr>
            <a:r>
              <a:rPr lang="ar-SA" sz="1500" smtClean="0"/>
              <a:t>أخرى: </a:t>
            </a:r>
          </a:p>
          <a:p>
            <a:pPr eaLnBrk="1" hangingPunct="1">
              <a:lnSpc>
                <a:spcPct val="80000"/>
              </a:lnSpc>
            </a:pPr>
            <a:r>
              <a:rPr lang="ar-SA" sz="1000" smtClean="0"/>
              <a:t>تأهيل الشركات المشغلة للمنشآت الصحية</a:t>
            </a:r>
          </a:p>
          <a:p>
            <a:pPr eaLnBrk="1" hangingPunct="1">
              <a:lnSpc>
                <a:spcPct val="80000"/>
              </a:lnSpc>
            </a:pPr>
            <a:r>
              <a:rPr lang="ar-SA" sz="1000" smtClean="0"/>
              <a:t> </a:t>
            </a:r>
            <a:r>
              <a:rPr lang="ar-SA" sz="1000" b="1" smtClean="0">
                <a:hlinkClick r:id="rId17"/>
              </a:rPr>
              <a:t>التقديم</a:t>
            </a:r>
            <a:endParaRPr lang="ar-SA" sz="1000" smtClean="0"/>
          </a:p>
          <a:p>
            <a:pPr eaLnBrk="1" hangingPunct="1">
              <a:lnSpc>
                <a:spcPct val="80000"/>
              </a:lnSpc>
            </a:pPr>
            <a:r>
              <a:rPr lang="ar-SA" sz="1000" smtClean="0"/>
              <a:t> </a:t>
            </a:r>
            <a:r>
              <a:rPr lang="ar-SA" sz="1000" b="1" smtClean="0">
                <a:hlinkClick r:id="rId18"/>
              </a:rPr>
              <a:t>مقدمة</a:t>
            </a:r>
            <a:endParaRPr lang="ar-SA" sz="1000" smtClean="0"/>
          </a:p>
          <a:p>
            <a:pPr eaLnBrk="1" hangingPunct="1">
              <a:lnSpc>
                <a:spcPct val="80000"/>
              </a:lnSpc>
            </a:pPr>
            <a:r>
              <a:rPr lang="ar-SA" sz="1000" smtClean="0"/>
              <a:t> </a:t>
            </a:r>
            <a:r>
              <a:rPr lang="ar-SA" sz="1000" b="1" smtClean="0">
                <a:hlinkClick r:id="rId19"/>
              </a:rPr>
              <a:t>آلية العمل</a:t>
            </a:r>
            <a:endParaRPr lang="ar-SA" sz="1000" smtClean="0"/>
          </a:p>
          <a:p>
            <a:pPr eaLnBrk="1" hangingPunct="1">
              <a:lnSpc>
                <a:spcPct val="80000"/>
              </a:lnSpc>
            </a:pPr>
            <a:r>
              <a:rPr lang="ar-SA" sz="1000" smtClean="0"/>
              <a:t> </a:t>
            </a:r>
            <a:r>
              <a:rPr lang="ar-SA" sz="1000" b="1" smtClean="0">
                <a:hlinkClick r:id="rId20"/>
              </a:rPr>
              <a:t>معايير تأهيل الشركات المشغلة للمنشآت الصحية</a:t>
            </a:r>
            <a:endParaRPr lang="en-US" sz="1000" b="1" smtClean="0">
              <a:cs typeface="Times New Roman" pitchFamily="18" charset="0"/>
            </a:endParaRPr>
          </a:p>
        </p:txBody>
      </p:sp>
      <p:pic>
        <p:nvPicPr>
          <p:cNvPr id="91140" name="Picture 4" descr="CBAHI">
            <a:hlinkClick r:id="rId2"/>
          </p:cNvPr>
          <p:cNvPicPr>
            <a:picLocks noChangeAspect="1" noChangeArrowheads="1"/>
          </p:cNvPicPr>
          <p:nvPr/>
        </p:nvPicPr>
        <p:blipFill>
          <a:blip r:embed="rId21"/>
          <a:srcRect/>
          <a:stretch>
            <a:fillRect/>
          </a:stretch>
        </p:blipFill>
        <p:spPr bwMode="auto">
          <a:xfrm>
            <a:off x="7885113" y="333375"/>
            <a:ext cx="762000" cy="771525"/>
          </a:xfrm>
          <a:prstGeom prst="rect">
            <a:avLst/>
          </a:prstGeom>
          <a:noFill/>
          <a:ln w="9525">
            <a:noFill/>
            <a:miter lim="800000"/>
            <a:headEnd/>
            <a:tailEnd/>
          </a:ln>
        </p:spPr>
      </p:pic>
      <p:pic>
        <p:nvPicPr>
          <p:cNvPr id="91141" name="Picture 5" descr="Cbahi Surveyors Portal">
            <a:hlinkClick r:id="rId22"/>
          </p:cNvPr>
          <p:cNvPicPr>
            <a:picLocks noChangeAspect="1" noChangeArrowheads="1"/>
          </p:cNvPicPr>
          <p:nvPr/>
        </p:nvPicPr>
        <p:blipFill>
          <a:blip r:embed="rId23"/>
          <a:srcRect/>
          <a:stretch>
            <a:fillRect/>
          </a:stretch>
        </p:blipFill>
        <p:spPr bwMode="auto">
          <a:xfrm>
            <a:off x="2051050" y="3429000"/>
            <a:ext cx="2219325" cy="1447800"/>
          </a:xfrm>
          <a:prstGeom prst="rect">
            <a:avLst/>
          </a:prstGeom>
          <a:noFill/>
          <a:ln w="9525">
            <a:noFill/>
            <a:miter lim="800000"/>
            <a:headEnd/>
            <a:tailEnd/>
          </a:ln>
        </p:spPr>
      </p:pic>
      <p:pic>
        <p:nvPicPr>
          <p:cNvPr id="91142" name="Picture 6" descr="Surveyor Activities">
            <a:hlinkClick r:id="rId24"/>
          </p:cNvPr>
          <p:cNvPicPr>
            <a:picLocks noChangeAspect="1" noChangeArrowheads="1"/>
          </p:cNvPicPr>
          <p:nvPr/>
        </p:nvPicPr>
        <p:blipFill>
          <a:blip r:embed="rId25"/>
          <a:srcRect/>
          <a:stretch>
            <a:fillRect/>
          </a:stretch>
        </p:blipFill>
        <p:spPr bwMode="auto">
          <a:xfrm>
            <a:off x="2051050" y="1557338"/>
            <a:ext cx="2266950" cy="1409700"/>
          </a:xfrm>
          <a:prstGeom prst="rect">
            <a:avLst/>
          </a:prstGeom>
          <a:noFill/>
          <a:ln w="9525">
            <a:noFill/>
            <a:miter lim="800000"/>
            <a:headEnd/>
            <a:tailEnd/>
          </a:ln>
        </p:spPr>
      </p:pic>
      <p:sp>
        <p:nvSpPr>
          <p:cNvPr id="7" name="عنصر نائب للتاريخ 6"/>
          <p:cNvSpPr>
            <a:spLocks noGrp="1"/>
          </p:cNvSpPr>
          <p:nvPr>
            <p:ph type="dt" sz="half" idx="10"/>
          </p:nvPr>
        </p:nvSpPr>
        <p:spPr/>
        <p:txBody>
          <a:bodyPr/>
          <a:lstStyle/>
          <a:p>
            <a:pPr>
              <a:defRPr/>
            </a:pPr>
            <a:r>
              <a:rPr lang="ar-SA" smtClean="0"/>
              <a:t>E Johali</a:t>
            </a:r>
            <a:endParaRPr lang="en-US"/>
          </a:p>
        </p:txBody>
      </p:sp>
      <p:sp>
        <p:nvSpPr>
          <p:cNvPr id="8" name="عنصر نائب لرقم الشريحة 7"/>
          <p:cNvSpPr>
            <a:spLocks noGrp="1"/>
          </p:cNvSpPr>
          <p:nvPr>
            <p:ph type="sldNum" sz="quarter" idx="12"/>
          </p:nvPr>
        </p:nvSpPr>
        <p:spPr/>
        <p:txBody>
          <a:bodyPr/>
          <a:lstStyle/>
          <a:p>
            <a:pPr>
              <a:defRPr/>
            </a:pPr>
            <a:fld id="{A46C8CF5-31AC-44C6-8B21-F5F457C5057A}" type="slidenum">
              <a:rPr lang="ar-SA" smtClean="0"/>
              <a:pPr>
                <a:defRPr/>
              </a:pPr>
              <a:t>88</a:t>
            </a:fld>
            <a:endParaRPr lang="en-US"/>
          </a:p>
        </p:txBody>
      </p:sp>
      <p:sp>
        <p:nvSpPr>
          <p:cNvPr id="9" name="عنصر نائب للتذييل 8"/>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Date Placeholder 3"/>
          <p:cNvSpPr txBox="1">
            <a:spLocks noGrp="1"/>
          </p:cNvSpPr>
          <p:nvPr/>
        </p:nvSpPr>
        <p:spPr bwMode="auto">
          <a:xfrm>
            <a:off x="6477000" y="6416675"/>
            <a:ext cx="2133600" cy="365125"/>
          </a:xfrm>
          <a:prstGeom prst="rect">
            <a:avLst/>
          </a:prstGeom>
          <a:noFill/>
          <a:ln w="9525">
            <a:noFill/>
            <a:miter lim="800000"/>
            <a:headEnd/>
            <a:tailEnd/>
          </a:ln>
        </p:spPr>
        <p:txBody>
          <a:bodyPr anchor="b"/>
          <a:lstStyle/>
          <a:p>
            <a:pPr algn="l"/>
            <a:r>
              <a:rPr lang="ar-SA" sz="1100">
                <a:solidFill>
                  <a:schemeClr val="tx2"/>
                </a:solidFill>
              </a:rPr>
              <a:t>17 شوال 1430هـ موافق 6 اكتوبر 2009م</a:t>
            </a:r>
            <a:endParaRPr lang="en-US" sz="1100">
              <a:solidFill>
                <a:schemeClr val="tx2"/>
              </a:solidFill>
            </a:endParaRPr>
          </a:p>
        </p:txBody>
      </p:sp>
      <p:sp>
        <p:nvSpPr>
          <p:cNvPr id="92163" name="Slide Number Placeholder 4"/>
          <p:cNvSpPr txBox="1">
            <a:spLocks noGrp="1"/>
          </p:cNvSpPr>
          <p:nvPr/>
        </p:nvSpPr>
        <p:spPr bwMode="auto">
          <a:xfrm>
            <a:off x="8610600" y="6416675"/>
            <a:ext cx="457200" cy="365125"/>
          </a:xfrm>
          <a:prstGeom prst="rect">
            <a:avLst/>
          </a:prstGeom>
          <a:noFill/>
          <a:ln w="9525">
            <a:noFill/>
            <a:miter lim="800000"/>
            <a:headEnd/>
            <a:tailEnd/>
          </a:ln>
        </p:spPr>
        <p:txBody>
          <a:bodyPr anchor="b"/>
          <a:lstStyle/>
          <a:p>
            <a:pPr algn="l"/>
            <a:fld id="{BB8E123A-B67E-4D40-B7B6-9201CC0BF7D2}" type="slidenum">
              <a:rPr lang="ar-SA" sz="1200">
                <a:solidFill>
                  <a:schemeClr val="tx2"/>
                </a:solidFill>
              </a:rPr>
              <a:pPr algn="l"/>
              <a:t>89</a:t>
            </a:fld>
            <a:endParaRPr lang="en-US" sz="1200">
              <a:solidFill>
                <a:schemeClr val="tx2"/>
              </a:solidFill>
            </a:endParaRPr>
          </a:p>
        </p:txBody>
      </p:sp>
      <p:pic>
        <p:nvPicPr>
          <p:cNvPr id="92164" name="Picture 6" descr="Flag of WHO.svg">
            <a:hlinkClick r:id="rId2"/>
          </p:cNvPr>
          <p:cNvPicPr>
            <a:picLocks noChangeAspect="1" noChangeArrowheads="1"/>
          </p:cNvPicPr>
          <p:nvPr/>
        </p:nvPicPr>
        <p:blipFill>
          <a:blip r:embed="rId3"/>
          <a:srcRect/>
          <a:stretch>
            <a:fillRect/>
          </a:stretch>
        </p:blipFill>
        <p:spPr bwMode="auto">
          <a:xfrm>
            <a:off x="2700338" y="908050"/>
            <a:ext cx="2143125" cy="1428750"/>
          </a:xfrm>
          <a:prstGeom prst="rect">
            <a:avLst/>
          </a:prstGeom>
          <a:noFill/>
          <a:ln w="9525">
            <a:noFill/>
            <a:miter lim="800000"/>
            <a:headEnd/>
            <a:tailEnd/>
          </a:ln>
        </p:spPr>
      </p:pic>
      <p:sp>
        <p:nvSpPr>
          <p:cNvPr id="92165" name="Rectangle 7"/>
          <p:cNvSpPr>
            <a:spLocks noChangeArrowheads="1"/>
          </p:cNvSpPr>
          <p:nvPr/>
        </p:nvSpPr>
        <p:spPr bwMode="auto">
          <a:xfrm>
            <a:off x="109538" y="2700338"/>
            <a:ext cx="7991475" cy="1520825"/>
          </a:xfrm>
          <a:prstGeom prst="rect">
            <a:avLst/>
          </a:prstGeom>
          <a:noFill/>
          <a:ln w="9525">
            <a:noFill/>
            <a:miter lim="800000"/>
            <a:headEnd/>
            <a:tailEnd/>
          </a:ln>
        </p:spPr>
        <p:txBody>
          <a:bodyPr>
            <a:spAutoFit/>
          </a:bodyPr>
          <a:lstStyle/>
          <a:p>
            <a:pPr algn="just" rtl="0" eaLnBrk="0" hangingPunct="0">
              <a:spcBef>
                <a:spcPct val="20000"/>
              </a:spcBef>
              <a:buClr>
                <a:srgbClr val="F9F9F9"/>
              </a:buClr>
              <a:buSzPct val="65000"/>
              <a:buFont typeface="Wingdings 2" pitchFamily="18" charset="2"/>
              <a:buChar char=""/>
            </a:pPr>
            <a:r>
              <a:rPr lang="en-US" b="1"/>
              <a:t>The WHO's constitution states that its objective "is the attainment by all peoples of the highest possible level of health.</a:t>
            </a:r>
            <a:r>
              <a:rPr lang="ar-SA" b="1"/>
              <a:t>1] </a:t>
            </a:r>
            <a:r>
              <a:rPr lang="en-US" b="1"/>
              <a:t>Its major task is to combat disease, especially key infectious diseases, and to promote the general health of the people of the world</a:t>
            </a:r>
            <a:r>
              <a:rPr lang="ar-SA" b="1"/>
              <a:t>. </a:t>
            </a:r>
          </a:p>
          <a:p>
            <a:pPr algn="just" rtl="0" eaLnBrk="0" hangingPunct="0">
              <a:spcBef>
                <a:spcPct val="20000"/>
              </a:spcBef>
              <a:buClr>
                <a:srgbClr val="F9F9F9"/>
              </a:buClr>
              <a:buSzPct val="65000"/>
              <a:buFont typeface="Wingdings 2" pitchFamily="18" charset="2"/>
              <a:buNone/>
            </a:pPr>
            <a:endParaRPr lang="ar-SA" b="1"/>
          </a:p>
        </p:txBody>
      </p:sp>
      <p:sp>
        <p:nvSpPr>
          <p:cNvPr id="6" name="عنصر نائب للتاريخ 5"/>
          <p:cNvSpPr>
            <a:spLocks noGrp="1"/>
          </p:cNvSpPr>
          <p:nvPr>
            <p:ph type="dt" sz="half" idx="10"/>
          </p:nvPr>
        </p:nvSpPr>
        <p:spPr/>
        <p:txBody>
          <a:bodyPr/>
          <a:lstStyle/>
          <a:p>
            <a:pPr>
              <a:defRPr/>
            </a:pPr>
            <a:r>
              <a:rPr lang="ar-SA" smtClean="0"/>
              <a:t>E Johali</a:t>
            </a:r>
            <a:endParaRPr lang="en-US"/>
          </a:p>
        </p:txBody>
      </p:sp>
      <p:sp>
        <p:nvSpPr>
          <p:cNvPr id="7" name="عنصر نائب لرقم الشريحة 6"/>
          <p:cNvSpPr>
            <a:spLocks noGrp="1"/>
          </p:cNvSpPr>
          <p:nvPr>
            <p:ph type="sldNum" sz="quarter" idx="12"/>
          </p:nvPr>
        </p:nvSpPr>
        <p:spPr/>
        <p:txBody>
          <a:bodyPr/>
          <a:lstStyle/>
          <a:p>
            <a:pPr>
              <a:defRPr/>
            </a:pPr>
            <a:fld id="{0027C7E5-B5CF-4D07-8798-7176545ADC82}" type="slidenum">
              <a:rPr lang="ar-SA" smtClean="0"/>
              <a:pPr>
                <a:defRPr/>
              </a:pPr>
              <a:t>89</a:t>
            </a:fld>
            <a:endParaRPr lang="en-US"/>
          </a:p>
        </p:txBody>
      </p:sp>
      <p:sp>
        <p:nvSpPr>
          <p:cNvPr id="8" name="عنصر نائب للتذييل 7"/>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title"/>
          </p:nvPr>
        </p:nvSpPr>
        <p:spPr>
          <a:xfrm>
            <a:off x="1187450" y="95250"/>
            <a:ext cx="6972300" cy="525463"/>
          </a:xfrm>
        </p:spPr>
        <p:txBody>
          <a:bodyPr>
            <a:noAutofit/>
          </a:bodyPr>
          <a:lstStyle/>
          <a:p>
            <a:pPr rtl="0" eaLnBrk="1" fontAlgn="auto" hangingPunct="1">
              <a:spcAft>
                <a:spcPts val="0"/>
              </a:spcAft>
              <a:defRPr/>
            </a:pPr>
            <a:r>
              <a:rPr sz="1600" dirty="0" smtClean="0">
                <a:solidFill>
                  <a:schemeClr val="tx2">
                    <a:satMod val="200000"/>
                  </a:schemeClr>
                </a:solidFill>
                <a:latin typeface="Arial Black" pitchFamily="34" charset="0"/>
                <a:cs typeface="+mj-cs"/>
              </a:rPr>
              <a:t> Why </a:t>
            </a:r>
            <a:r>
              <a:rPr lang="en-US" sz="1600" dirty="0" err="1" smtClean="0">
                <a:solidFill>
                  <a:schemeClr val="tx2">
                    <a:satMod val="200000"/>
                  </a:schemeClr>
                </a:solidFill>
                <a:latin typeface="Arial Black" pitchFamily="34" charset="0"/>
                <a:cs typeface="+mj-cs"/>
              </a:rPr>
              <a:t>RadHSSO</a:t>
            </a:r>
            <a:r>
              <a:rPr lang="en-US" sz="1600" dirty="0" smtClean="0">
                <a:solidFill>
                  <a:schemeClr val="tx2">
                    <a:satMod val="200000"/>
                  </a:schemeClr>
                </a:solidFill>
                <a:latin typeface="Arial Black" pitchFamily="34" charset="0"/>
                <a:cs typeface="+mj-cs"/>
              </a:rPr>
              <a:t> CHS 242 ?</a:t>
            </a:r>
            <a:br>
              <a:rPr lang="en-US" sz="1600" dirty="0" smtClean="0">
                <a:solidFill>
                  <a:schemeClr val="tx2">
                    <a:satMod val="200000"/>
                  </a:schemeClr>
                </a:solidFill>
                <a:latin typeface="Arial Black" pitchFamily="34" charset="0"/>
                <a:cs typeface="+mj-cs"/>
              </a:rPr>
            </a:br>
            <a:r>
              <a:rPr lang="en-US" sz="1600" dirty="0" smtClean="0">
                <a:solidFill>
                  <a:schemeClr val="tx2">
                    <a:satMod val="200000"/>
                  </a:schemeClr>
                </a:solidFill>
                <a:latin typeface="Arial Black" pitchFamily="34" charset="0"/>
                <a:cs typeface="+mj-cs"/>
              </a:rPr>
              <a:t>Be Ready &amp; Welling To Success ? </a:t>
            </a:r>
            <a:endParaRPr sz="1600" dirty="0" smtClean="0">
              <a:solidFill>
                <a:schemeClr val="tx2">
                  <a:satMod val="200000"/>
                </a:schemeClr>
              </a:solidFill>
              <a:latin typeface="Arial Black" pitchFamily="34" charset="0"/>
              <a:cs typeface="+mj-cs"/>
            </a:endParaRPr>
          </a:p>
        </p:txBody>
      </p:sp>
      <p:sp>
        <p:nvSpPr>
          <p:cNvPr id="12291" name="Rectangle 3"/>
          <p:cNvSpPr>
            <a:spLocks noGrp="1"/>
          </p:cNvSpPr>
          <p:nvPr>
            <p:ph idx="1"/>
          </p:nvPr>
        </p:nvSpPr>
        <p:spPr>
          <a:xfrm>
            <a:off x="755650" y="836613"/>
            <a:ext cx="7829550" cy="4968875"/>
          </a:xfrm>
          <a:gradFill flip="none" rotWithShape="1">
            <a:gsLst>
              <a:gs pos="0">
                <a:srgbClr val="000000"/>
              </a:gs>
              <a:gs pos="39999">
                <a:srgbClr val="0A128C"/>
              </a:gs>
              <a:gs pos="70000">
                <a:srgbClr val="181CC7"/>
              </a:gs>
              <a:gs pos="88000">
                <a:srgbClr val="7005D4"/>
              </a:gs>
              <a:gs pos="100000">
                <a:srgbClr val="8C3D91"/>
              </a:gs>
            </a:gsLst>
            <a:lin ang="5400000" scaled="0"/>
            <a:tileRect r="-100000" b="-100000"/>
          </a:gradFill>
        </p:spPr>
        <p:txBody>
          <a:bodyPr>
            <a:noAutofit/>
          </a:bodyPr>
          <a:lstStyle/>
          <a:p>
            <a:pPr marL="609600" indent="-609600" algn="ctr" rtl="0" eaLnBrk="1" hangingPunct="1">
              <a:lnSpc>
                <a:spcPct val="80000"/>
              </a:lnSpc>
              <a:buFontTx/>
              <a:buNone/>
              <a:defRPr/>
            </a:pPr>
            <a:r>
              <a:rPr lang="en-US" sz="2400" b="1" dirty="0" smtClean="0">
                <a:latin typeface="Times New Roman" pitchFamily="18" charset="0"/>
                <a:cs typeface="Times New Roman" pitchFamily="18" charset="0"/>
              </a:rPr>
              <a:t>Two Peers Discussion &amp; Group Dialogue</a:t>
            </a:r>
          </a:p>
          <a:p>
            <a:pPr marL="609600" indent="-341313" algn="just" rtl="0" eaLnBrk="1" hangingPunct="1">
              <a:lnSpc>
                <a:spcPct val="80000"/>
              </a:lnSpc>
              <a:buFontTx/>
              <a:buNone/>
              <a:defRPr/>
            </a:pPr>
            <a:endParaRPr lang="en-US" sz="2400" b="1" i="1" dirty="0" smtClean="0">
              <a:latin typeface="Times New Roman" pitchFamily="18" charset="0"/>
              <a:cs typeface="Times New Roman" pitchFamily="18" charset="0"/>
            </a:endParaRPr>
          </a:p>
          <a:p>
            <a:pPr marL="609600" indent="-341313" algn="just" rtl="0" eaLnBrk="1" hangingPunct="1">
              <a:lnSpc>
                <a:spcPct val="80000"/>
              </a:lnSpc>
              <a:defRPr/>
            </a:pPr>
            <a:r>
              <a:rPr lang="en-US" sz="2400" b="1" i="1" dirty="0" smtClean="0">
                <a:latin typeface="Times New Roman" pitchFamily="18" charset="0"/>
                <a:cs typeface="Times New Roman" pitchFamily="18" charset="0"/>
              </a:rPr>
              <a:t>The Place of  HSSO in Your JD?</a:t>
            </a:r>
          </a:p>
          <a:p>
            <a:pPr marL="609600" indent="-341313" algn="just" rtl="0" eaLnBrk="1" hangingPunct="1">
              <a:lnSpc>
                <a:spcPct val="80000"/>
              </a:lnSpc>
              <a:defRPr/>
            </a:pPr>
            <a:r>
              <a:rPr lang="en-US" sz="2400" b="1" i="1" dirty="0" smtClean="0">
                <a:latin typeface="Times New Roman" pitchFamily="18" charset="0"/>
                <a:cs typeface="Times New Roman" pitchFamily="18" charset="0"/>
              </a:rPr>
              <a:t>The Place of   HSSO in Your Education  ? </a:t>
            </a:r>
          </a:p>
          <a:p>
            <a:pPr marL="936625" lvl="1" indent="-400050" algn="l" rtl="0" eaLnBrk="1" hangingPunct="1">
              <a:lnSpc>
                <a:spcPct val="80000"/>
              </a:lnSpc>
              <a:defRPr/>
            </a:pPr>
            <a:r>
              <a:rPr lang="en-US" sz="2400" b="1" dirty="0" smtClean="0">
                <a:latin typeface="Times New Roman" pitchFamily="18" charset="0"/>
                <a:cs typeface="Times New Roman" pitchFamily="18" charset="0"/>
              </a:rPr>
              <a:t>Play a role of  Radiographer working in a hospital … Do you use science\; Do you have to organize, plan, to decide .. … How do you like ? … </a:t>
            </a:r>
            <a:r>
              <a:rPr lang="en-US" sz="2400" b="1" i="1" dirty="0" smtClean="0">
                <a:latin typeface="Times New Roman" pitchFamily="18" charset="0"/>
                <a:cs typeface="Times New Roman" pitchFamily="18" charset="0"/>
              </a:rPr>
              <a:t> Do  you like to be dependent\Independent\Self ..?! </a:t>
            </a:r>
          </a:p>
          <a:p>
            <a:pPr marL="936625" lvl="1" indent="-400050" algn="l" rtl="0" eaLnBrk="1" hangingPunct="1">
              <a:lnSpc>
                <a:spcPct val="80000"/>
              </a:lnSpc>
              <a:buFont typeface="Arial" pitchFamily="34" charset="0"/>
              <a:buNone/>
              <a:defRPr/>
            </a:pPr>
            <a:endParaRPr lang="en-US" sz="2400" b="1" dirty="0" smtClean="0">
              <a:latin typeface="Times New Roman" pitchFamily="18" charset="0"/>
              <a:cs typeface="Times New Roman" pitchFamily="18" charset="0"/>
            </a:endParaRPr>
          </a:p>
          <a:p>
            <a:pPr marL="936625" lvl="1" indent="-400050" algn="l" rtl="0" eaLnBrk="1" hangingPunct="1">
              <a:lnSpc>
                <a:spcPct val="80000"/>
              </a:lnSpc>
              <a:defRPr/>
            </a:pPr>
            <a:r>
              <a:rPr lang="en-US" sz="2400" b="1" dirty="0" smtClean="0">
                <a:latin typeface="Times New Roman" pitchFamily="18" charset="0"/>
                <a:cs typeface="Times New Roman" pitchFamily="18" charset="0"/>
              </a:rPr>
              <a:t>As a </a:t>
            </a:r>
            <a:r>
              <a:rPr lang="en-US" sz="2400" b="1" dirty="0" err="1" smtClean="0">
                <a:latin typeface="Times New Roman" pitchFamily="18" charset="0"/>
                <a:cs typeface="Times New Roman" pitchFamily="18" charset="0"/>
              </a:rPr>
              <a:t>Rad</a:t>
            </a:r>
            <a:r>
              <a:rPr lang="en-US" sz="2400" b="1" dirty="0" smtClean="0">
                <a:latin typeface="Times New Roman" pitchFamily="18" charset="0"/>
                <a:cs typeface="Times New Roman" pitchFamily="18" charset="0"/>
              </a:rPr>
              <a:t> student what is/are the most related  Courses/ Sciences  to HSSO ?</a:t>
            </a:r>
          </a:p>
          <a:p>
            <a:pPr marL="936625" lvl="1" indent="-400050" algn="l" rtl="0" eaLnBrk="1" hangingPunct="1">
              <a:lnSpc>
                <a:spcPct val="80000"/>
              </a:lnSpc>
              <a:defRPr/>
            </a:pPr>
            <a:r>
              <a:rPr lang="en-US" sz="2400" b="1" dirty="0" smtClean="0">
                <a:latin typeface="Times New Roman" pitchFamily="18" charset="0"/>
                <a:cs typeface="Times New Roman" pitchFamily="18" charset="0"/>
              </a:rPr>
              <a:t>Discover Worldwide Experiences .. what we are ….? .. to where we have to…   </a:t>
            </a:r>
            <a:endParaRPr lang="en-US" sz="2400" b="1" i="1" dirty="0" smtClean="0">
              <a:latin typeface="Times New Roman" pitchFamily="18" charset="0"/>
              <a:cs typeface="Times New Roman" pitchFamily="18" charset="0"/>
            </a:endParaRPr>
          </a:p>
          <a:p>
            <a:pPr marL="609600" indent="-609600" algn="l" rtl="0" eaLnBrk="1" hangingPunct="1">
              <a:lnSpc>
                <a:spcPct val="80000"/>
              </a:lnSpc>
              <a:buFontTx/>
              <a:buNone/>
              <a:defRPr/>
            </a:pPr>
            <a:endParaRPr lang="en-US" sz="2400" b="1" i="1" dirty="0" smtClean="0">
              <a:latin typeface="Times New Roman" pitchFamily="18" charset="0"/>
              <a:cs typeface="Times New Roman" pitchFamily="18" charset="0"/>
            </a:endParaRPr>
          </a:p>
          <a:p>
            <a:pPr marL="609600" indent="-609600" algn="l" rtl="0" eaLnBrk="1" hangingPunct="1">
              <a:lnSpc>
                <a:spcPct val="80000"/>
              </a:lnSpc>
              <a:buFontTx/>
              <a:buNone/>
              <a:defRPr/>
            </a:pPr>
            <a:r>
              <a:rPr lang="en-US" sz="2400" b="1" i="1" dirty="0" smtClean="0">
                <a:latin typeface="Times New Roman" pitchFamily="18" charset="0"/>
                <a:cs typeface="Times New Roman" pitchFamily="18" charset="0"/>
              </a:rPr>
              <a:t>	</a:t>
            </a:r>
            <a:endParaRPr lang="en-US" sz="2400" b="1" dirty="0" smtClean="0">
              <a:latin typeface="Times New Roman" pitchFamily="18" charset="0"/>
              <a:cs typeface="Times New Roman" pitchFamily="18" charset="0"/>
            </a:endParaRPr>
          </a:p>
        </p:txBody>
      </p:sp>
      <p:sp>
        <p:nvSpPr>
          <p:cNvPr id="20484"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20485" name="عنصر نائب لرقم الشريحة 4"/>
          <p:cNvSpPr>
            <a:spLocks noGrp="1"/>
          </p:cNvSpPr>
          <p:nvPr>
            <p:ph type="sldNum" sz="quarter" idx="12"/>
          </p:nvPr>
        </p:nvSpPr>
        <p:spPr>
          <a:noFill/>
        </p:spPr>
        <p:txBody>
          <a:bodyPr/>
          <a:lstStyle/>
          <a:p>
            <a:fld id="{742F95EE-6C4B-468A-9D24-602667B14BE9}" type="slidenum">
              <a:rPr lang="ar-SA" smtClean="0"/>
              <a:pPr/>
              <a:t>9</a:t>
            </a:fld>
            <a:endParaRPr lang="en-US" smtClean="0"/>
          </a:p>
        </p:txBody>
      </p:sp>
      <p:sp>
        <p:nvSpPr>
          <p:cNvPr id="20486"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68313" y="620713"/>
            <a:ext cx="8229600" cy="420687"/>
          </a:xfrm>
        </p:spPr>
        <p:txBody>
          <a:bodyPr/>
          <a:lstStyle/>
          <a:p>
            <a:pPr eaLnBrk="1" hangingPunct="1">
              <a:defRPr/>
            </a:pPr>
            <a:r>
              <a:rPr lang="en-US" sz="2000" dirty="0" smtClean="0">
                <a:latin typeface="Century" pitchFamily="18" charset="0"/>
                <a:cs typeface="Century" pitchFamily="18" charset="0"/>
              </a:rPr>
              <a:t>C2CPresentation Series</a:t>
            </a:r>
          </a:p>
        </p:txBody>
      </p:sp>
      <p:pic>
        <p:nvPicPr>
          <p:cNvPr id="93187" name="Picture 2"/>
          <p:cNvPicPr>
            <a:picLocks noChangeAspect="1" noChangeArrowheads="1"/>
          </p:cNvPicPr>
          <p:nvPr/>
        </p:nvPicPr>
        <p:blipFill>
          <a:blip r:embed="rId3"/>
          <a:srcRect l="33749" t="30000" r="21249" b="16000"/>
          <a:stretch>
            <a:fillRect/>
          </a:stretch>
        </p:blipFill>
        <p:spPr bwMode="auto">
          <a:xfrm>
            <a:off x="179388" y="1916113"/>
            <a:ext cx="1600200" cy="1512887"/>
          </a:xfrm>
          <a:prstGeom prst="rect">
            <a:avLst/>
          </a:prstGeom>
          <a:noFill/>
          <a:ln w="9525">
            <a:noFill/>
            <a:miter lim="800000"/>
            <a:headEnd/>
            <a:tailEnd/>
          </a:ln>
        </p:spPr>
      </p:pic>
      <p:pic>
        <p:nvPicPr>
          <p:cNvPr id="93188" name="Picture 3"/>
          <p:cNvPicPr>
            <a:picLocks noChangeAspect="1" noChangeArrowheads="1"/>
          </p:cNvPicPr>
          <p:nvPr/>
        </p:nvPicPr>
        <p:blipFill>
          <a:blip r:embed="rId4"/>
          <a:srcRect l="38126" t="23000" r="14375" b="20000"/>
          <a:stretch>
            <a:fillRect/>
          </a:stretch>
        </p:blipFill>
        <p:spPr bwMode="auto">
          <a:xfrm>
            <a:off x="1908175" y="1341438"/>
            <a:ext cx="1862138" cy="1397000"/>
          </a:xfrm>
          <a:prstGeom prst="rect">
            <a:avLst/>
          </a:prstGeom>
          <a:noFill/>
          <a:ln w="9525">
            <a:noFill/>
            <a:miter lim="800000"/>
            <a:headEnd/>
            <a:tailEnd/>
          </a:ln>
        </p:spPr>
      </p:pic>
      <p:pic>
        <p:nvPicPr>
          <p:cNvPr id="93189" name="Picture 4"/>
          <p:cNvPicPr>
            <a:picLocks noChangeAspect="1" noChangeArrowheads="1"/>
          </p:cNvPicPr>
          <p:nvPr/>
        </p:nvPicPr>
        <p:blipFill>
          <a:blip r:embed="rId5"/>
          <a:srcRect l="33125" t="28000" r="16875" b="17000"/>
          <a:stretch>
            <a:fillRect/>
          </a:stretch>
        </p:blipFill>
        <p:spPr bwMode="auto">
          <a:xfrm>
            <a:off x="3419475" y="1125538"/>
            <a:ext cx="2057400" cy="1739900"/>
          </a:xfrm>
          <a:prstGeom prst="rect">
            <a:avLst/>
          </a:prstGeom>
          <a:noFill/>
          <a:ln w="9525">
            <a:noFill/>
            <a:miter lim="800000"/>
            <a:headEnd/>
            <a:tailEnd/>
          </a:ln>
        </p:spPr>
      </p:pic>
      <p:pic>
        <p:nvPicPr>
          <p:cNvPr id="93190" name="Picture 5"/>
          <p:cNvPicPr>
            <a:picLocks noChangeAspect="1" noChangeArrowheads="1"/>
          </p:cNvPicPr>
          <p:nvPr/>
        </p:nvPicPr>
        <p:blipFill>
          <a:blip r:embed="rId6"/>
          <a:srcRect l="9375" r="8749" b="999"/>
          <a:stretch>
            <a:fillRect/>
          </a:stretch>
        </p:blipFill>
        <p:spPr bwMode="auto">
          <a:xfrm>
            <a:off x="7277100" y="1484313"/>
            <a:ext cx="1714500" cy="1627187"/>
          </a:xfrm>
          <a:prstGeom prst="rect">
            <a:avLst/>
          </a:prstGeom>
          <a:noFill/>
          <a:ln w="9525">
            <a:noFill/>
            <a:miter lim="800000"/>
            <a:headEnd/>
            <a:tailEnd/>
          </a:ln>
        </p:spPr>
      </p:pic>
      <p:pic>
        <p:nvPicPr>
          <p:cNvPr id="93191" name="Picture 6"/>
          <p:cNvPicPr>
            <a:picLocks noChangeAspect="1" noChangeArrowheads="1"/>
          </p:cNvPicPr>
          <p:nvPr/>
        </p:nvPicPr>
        <p:blipFill>
          <a:blip r:embed="rId7"/>
          <a:srcRect l="8125" r="8749"/>
          <a:stretch>
            <a:fillRect/>
          </a:stretch>
        </p:blipFill>
        <p:spPr bwMode="auto">
          <a:xfrm>
            <a:off x="3635375" y="3500438"/>
            <a:ext cx="1881188" cy="1414462"/>
          </a:xfrm>
          <a:prstGeom prst="rect">
            <a:avLst/>
          </a:prstGeom>
          <a:noFill/>
          <a:ln w="9525">
            <a:noFill/>
            <a:miter lim="800000"/>
            <a:headEnd/>
            <a:tailEnd/>
          </a:ln>
        </p:spPr>
      </p:pic>
      <p:pic>
        <p:nvPicPr>
          <p:cNvPr id="93192" name="Picture 7"/>
          <p:cNvPicPr>
            <a:picLocks noChangeAspect="1" noChangeArrowheads="1"/>
          </p:cNvPicPr>
          <p:nvPr/>
        </p:nvPicPr>
        <p:blipFill>
          <a:blip r:embed="rId8"/>
          <a:srcRect l="8749" r="9375" b="9000"/>
          <a:stretch>
            <a:fillRect/>
          </a:stretch>
        </p:blipFill>
        <p:spPr bwMode="auto">
          <a:xfrm>
            <a:off x="5508625" y="3716338"/>
            <a:ext cx="1790700" cy="1244600"/>
          </a:xfrm>
          <a:prstGeom prst="rect">
            <a:avLst/>
          </a:prstGeom>
          <a:noFill/>
          <a:ln w="9525">
            <a:noFill/>
            <a:miter lim="800000"/>
            <a:headEnd/>
            <a:tailEnd/>
          </a:ln>
        </p:spPr>
      </p:pic>
      <p:pic>
        <p:nvPicPr>
          <p:cNvPr id="93193" name="Picture 8"/>
          <p:cNvPicPr>
            <a:picLocks noChangeAspect="1" noChangeArrowheads="1"/>
          </p:cNvPicPr>
          <p:nvPr/>
        </p:nvPicPr>
        <p:blipFill>
          <a:blip r:embed="rId9"/>
          <a:srcRect l="33125" t="24001" r="16875" b="19000"/>
          <a:stretch>
            <a:fillRect/>
          </a:stretch>
        </p:blipFill>
        <p:spPr bwMode="auto">
          <a:xfrm>
            <a:off x="3563938" y="2636838"/>
            <a:ext cx="1960562" cy="1397000"/>
          </a:xfrm>
          <a:prstGeom prst="rect">
            <a:avLst/>
          </a:prstGeom>
          <a:noFill/>
          <a:ln w="9525">
            <a:noFill/>
            <a:miter lim="800000"/>
            <a:headEnd/>
            <a:tailEnd/>
          </a:ln>
        </p:spPr>
      </p:pic>
      <p:pic>
        <p:nvPicPr>
          <p:cNvPr id="93194" name="Picture 9"/>
          <p:cNvPicPr>
            <a:picLocks noChangeAspect="1" noChangeArrowheads="1"/>
          </p:cNvPicPr>
          <p:nvPr/>
        </p:nvPicPr>
        <p:blipFill>
          <a:blip r:embed="rId10"/>
          <a:srcRect l="8125" r="9375" b="3000"/>
          <a:stretch>
            <a:fillRect/>
          </a:stretch>
        </p:blipFill>
        <p:spPr bwMode="auto">
          <a:xfrm>
            <a:off x="7277100" y="3141663"/>
            <a:ext cx="1866900" cy="1371600"/>
          </a:xfrm>
          <a:prstGeom prst="rect">
            <a:avLst/>
          </a:prstGeom>
          <a:noFill/>
          <a:ln w="9525">
            <a:noFill/>
            <a:miter lim="800000"/>
            <a:headEnd/>
            <a:tailEnd/>
          </a:ln>
        </p:spPr>
      </p:pic>
      <p:pic>
        <p:nvPicPr>
          <p:cNvPr id="93195" name="Picture 11"/>
          <p:cNvPicPr>
            <a:picLocks noChangeAspect="1" noChangeArrowheads="1"/>
          </p:cNvPicPr>
          <p:nvPr/>
        </p:nvPicPr>
        <p:blipFill>
          <a:blip r:embed="rId11"/>
          <a:srcRect l="8749" r="9375" b="999"/>
          <a:stretch>
            <a:fillRect/>
          </a:stretch>
        </p:blipFill>
        <p:spPr bwMode="auto">
          <a:xfrm>
            <a:off x="1828800" y="4797425"/>
            <a:ext cx="1814513" cy="1601788"/>
          </a:xfrm>
          <a:prstGeom prst="rect">
            <a:avLst/>
          </a:prstGeom>
          <a:noFill/>
          <a:ln w="9525">
            <a:noFill/>
            <a:miter lim="800000"/>
            <a:headEnd/>
            <a:tailEnd/>
          </a:ln>
        </p:spPr>
      </p:pic>
      <p:pic>
        <p:nvPicPr>
          <p:cNvPr id="93196" name="Picture 12"/>
          <p:cNvPicPr>
            <a:picLocks noChangeAspect="1" noChangeArrowheads="1"/>
          </p:cNvPicPr>
          <p:nvPr/>
        </p:nvPicPr>
        <p:blipFill>
          <a:blip r:embed="rId12"/>
          <a:srcRect l="8749" r="8125" b="11000"/>
          <a:stretch>
            <a:fillRect/>
          </a:stretch>
        </p:blipFill>
        <p:spPr bwMode="auto">
          <a:xfrm>
            <a:off x="3581400" y="4724400"/>
            <a:ext cx="1822450" cy="1676400"/>
          </a:xfrm>
          <a:prstGeom prst="rect">
            <a:avLst/>
          </a:prstGeom>
          <a:noFill/>
          <a:ln w="9525">
            <a:noFill/>
            <a:miter lim="800000"/>
            <a:headEnd/>
            <a:tailEnd/>
          </a:ln>
        </p:spPr>
      </p:pic>
      <p:pic>
        <p:nvPicPr>
          <p:cNvPr id="93197" name="Picture 13"/>
          <p:cNvPicPr>
            <a:picLocks noChangeAspect="1" noChangeArrowheads="1"/>
          </p:cNvPicPr>
          <p:nvPr/>
        </p:nvPicPr>
        <p:blipFill>
          <a:blip r:embed="rId13"/>
          <a:srcRect l="9375" r="12500" b="8000"/>
          <a:stretch>
            <a:fillRect/>
          </a:stretch>
        </p:blipFill>
        <p:spPr bwMode="auto">
          <a:xfrm>
            <a:off x="5399088" y="5105400"/>
            <a:ext cx="1906587" cy="1300163"/>
          </a:xfrm>
          <a:prstGeom prst="rect">
            <a:avLst/>
          </a:prstGeom>
          <a:noFill/>
          <a:ln w="9525">
            <a:noFill/>
            <a:miter lim="800000"/>
            <a:headEnd/>
            <a:tailEnd/>
          </a:ln>
        </p:spPr>
      </p:pic>
      <p:pic>
        <p:nvPicPr>
          <p:cNvPr id="93198" name="Picture 14"/>
          <p:cNvPicPr>
            <a:picLocks noChangeAspect="1" noChangeArrowheads="1"/>
          </p:cNvPicPr>
          <p:nvPr/>
        </p:nvPicPr>
        <p:blipFill>
          <a:blip r:embed="rId14"/>
          <a:srcRect l="10001" t="3000" r="9375"/>
          <a:stretch>
            <a:fillRect/>
          </a:stretch>
        </p:blipFill>
        <p:spPr bwMode="auto">
          <a:xfrm>
            <a:off x="5651500" y="2852738"/>
            <a:ext cx="1595438" cy="1371600"/>
          </a:xfrm>
          <a:prstGeom prst="rect">
            <a:avLst/>
          </a:prstGeom>
          <a:noFill/>
          <a:ln w="9525">
            <a:noFill/>
            <a:miter lim="800000"/>
            <a:headEnd/>
            <a:tailEnd/>
          </a:ln>
        </p:spPr>
      </p:pic>
      <p:pic>
        <p:nvPicPr>
          <p:cNvPr id="93199" name="Picture 15"/>
          <p:cNvPicPr>
            <a:picLocks noChangeAspect="1" noChangeArrowheads="1"/>
          </p:cNvPicPr>
          <p:nvPr/>
        </p:nvPicPr>
        <p:blipFill>
          <a:blip r:embed="rId15"/>
          <a:srcRect l="8749" r="16875" b="12000"/>
          <a:stretch>
            <a:fillRect/>
          </a:stretch>
        </p:blipFill>
        <p:spPr bwMode="auto">
          <a:xfrm>
            <a:off x="5334000" y="1412875"/>
            <a:ext cx="1905000" cy="1665288"/>
          </a:xfrm>
          <a:prstGeom prst="rect">
            <a:avLst/>
          </a:prstGeom>
          <a:noFill/>
          <a:ln w="9525">
            <a:noFill/>
            <a:miter lim="800000"/>
            <a:headEnd/>
            <a:tailEnd/>
          </a:ln>
        </p:spPr>
      </p:pic>
      <p:pic>
        <p:nvPicPr>
          <p:cNvPr id="93200" name="Picture 16"/>
          <p:cNvPicPr>
            <a:picLocks noChangeAspect="1" noChangeArrowheads="1"/>
          </p:cNvPicPr>
          <p:nvPr/>
        </p:nvPicPr>
        <p:blipFill>
          <a:blip r:embed="rId16"/>
          <a:srcRect l="33749" t="25000" r="14375" b="25999"/>
          <a:stretch>
            <a:fillRect/>
          </a:stretch>
        </p:blipFill>
        <p:spPr bwMode="auto">
          <a:xfrm>
            <a:off x="0" y="4797425"/>
            <a:ext cx="1828800" cy="1603375"/>
          </a:xfrm>
          <a:prstGeom prst="rect">
            <a:avLst/>
          </a:prstGeom>
          <a:noFill/>
          <a:ln w="9525">
            <a:noFill/>
            <a:miter lim="800000"/>
            <a:headEnd/>
            <a:tailEnd/>
          </a:ln>
        </p:spPr>
      </p:pic>
      <p:sp>
        <p:nvSpPr>
          <p:cNvPr id="93201" name="Slide Number Placeholder 3"/>
          <p:cNvSpPr>
            <a:spLocks noGrp="1"/>
          </p:cNvSpPr>
          <p:nvPr>
            <p:ph type="sldNum" sz="quarter" idx="12"/>
          </p:nvPr>
        </p:nvSpPr>
        <p:spPr>
          <a:xfrm>
            <a:off x="0" y="6492875"/>
            <a:ext cx="2133600" cy="365125"/>
          </a:xfrm>
          <a:noFill/>
        </p:spPr>
        <p:txBody>
          <a:bodyPr/>
          <a:lstStyle/>
          <a:p>
            <a:fld id="{AA472906-A9B9-4835-B638-20C9314928A4}" type="slidenum">
              <a:rPr lang="en-US" smtClean="0">
                <a:solidFill>
                  <a:srgbClr val="000000"/>
                </a:solidFill>
                <a:ea typeface="MS PGothic" pitchFamily="34" charset="-128"/>
              </a:rPr>
              <a:pPr/>
              <a:t>90</a:t>
            </a:fld>
            <a:endParaRPr lang="en-US" smtClean="0">
              <a:solidFill>
                <a:srgbClr val="000000"/>
              </a:solidFill>
              <a:ea typeface="MS PGothic" pitchFamily="34" charset="-128"/>
            </a:endParaRPr>
          </a:p>
        </p:txBody>
      </p:sp>
      <p:pic>
        <p:nvPicPr>
          <p:cNvPr id="93202" name="Picture 17"/>
          <p:cNvPicPr>
            <a:picLocks noChangeAspect="1" noChangeArrowheads="1"/>
          </p:cNvPicPr>
          <p:nvPr/>
        </p:nvPicPr>
        <p:blipFill>
          <a:blip r:embed="rId17"/>
          <a:srcRect l="11874" t="5000" r="16875" b="25000"/>
          <a:stretch>
            <a:fillRect/>
          </a:stretch>
        </p:blipFill>
        <p:spPr bwMode="auto">
          <a:xfrm>
            <a:off x="7281863" y="5257800"/>
            <a:ext cx="1862137" cy="1143000"/>
          </a:xfrm>
          <a:prstGeom prst="rect">
            <a:avLst/>
          </a:prstGeom>
          <a:noFill/>
          <a:ln w="9525">
            <a:noFill/>
            <a:miter lim="800000"/>
            <a:headEnd/>
            <a:tailEnd/>
          </a:ln>
        </p:spPr>
      </p:pic>
      <p:pic>
        <p:nvPicPr>
          <p:cNvPr id="93203" name="Picture 2"/>
          <p:cNvPicPr>
            <a:picLocks noChangeAspect="1" noChangeArrowheads="1"/>
          </p:cNvPicPr>
          <p:nvPr/>
        </p:nvPicPr>
        <p:blipFill>
          <a:blip r:embed="rId18"/>
          <a:srcRect l="26875" t="44000" r="26250" b="33000"/>
          <a:stretch>
            <a:fillRect/>
          </a:stretch>
        </p:blipFill>
        <p:spPr bwMode="auto">
          <a:xfrm>
            <a:off x="7467600" y="4724400"/>
            <a:ext cx="1524000" cy="466725"/>
          </a:xfrm>
          <a:prstGeom prst="rect">
            <a:avLst/>
          </a:prstGeom>
          <a:noFill/>
          <a:ln w="9525">
            <a:noFill/>
            <a:miter lim="800000"/>
            <a:headEnd/>
            <a:tailEnd/>
          </a:ln>
        </p:spPr>
      </p:pic>
      <p:sp>
        <p:nvSpPr>
          <p:cNvPr id="20" name="مستطيل 19"/>
          <p:cNvSpPr/>
          <p:nvPr/>
        </p:nvSpPr>
        <p:spPr>
          <a:xfrm>
            <a:off x="1403350" y="6488113"/>
            <a:ext cx="7038975" cy="369887"/>
          </a:xfrm>
          <a:prstGeom prst="rect">
            <a:avLst/>
          </a:prstGeom>
          <a:solidFill>
            <a:schemeClr val="accent5">
              <a:lumMod val="20000"/>
              <a:lumOff val="80000"/>
            </a:schemeClr>
          </a:solidFill>
        </p:spPr>
        <p:txBody>
          <a:bodyPr>
            <a:spAutoFit/>
          </a:bodyPr>
          <a:lstStyle/>
          <a:p>
            <a:pPr>
              <a:defRPr/>
            </a:pPr>
            <a:r>
              <a:rPr lang="en-US" dirty="0">
                <a:hlinkClick r:id="rId19"/>
              </a:rPr>
              <a:t>http://ctb.ku.edu/en/tablecontents/sub_section_main_1877.aspx</a:t>
            </a:r>
            <a:r>
              <a:rPr lang="en-US" dirty="0"/>
              <a:t> </a:t>
            </a:r>
            <a:endParaRPr lang="ar-SA" dirty="0"/>
          </a:p>
        </p:txBody>
      </p:sp>
      <p:sp>
        <p:nvSpPr>
          <p:cNvPr id="21" name="Content Placeholder 6"/>
          <p:cNvSpPr>
            <a:spLocks noGrp="1"/>
          </p:cNvSpPr>
          <p:nvPr>
            <p:ph idx="1"/>
          </p:nvPr>
        </p:nvSpPr>
        <p:spPr>
          <a:xfrm>
            <a:off x="323850" y="2708275"/>
            <a:ext cx="5219700" cy="1965325"/>
          </a:xfrm>
          <a:solidFill>
            <a:schemeClr val="bg1"/>
          </a:solidFill>
        </p:spPr>
        <p:txBody>
          <a:bodyPr>
            <a:noAutofit/>
          </a:bodyPr>
          <a:lstStyle/>
          <a:p>
            <a:pPr marL="0" indent="341313" algn="just" rtl="0" eaLnBrk="1" hangingPunct="1">
              <a:buFont typeface="Arial" charset="0"/>
              <a:buNone/>
              <a:defRPr/>
            </a:pPr>
            <a:r>
              <a:rPr lang="en-US" sz="800" dirty="0" smtClean="0">
                <a:ea typeface="ＭＳ Ｐゴシック" charset="0"/>
                <a:cs typeface="+mn-cs"/>
              </a:rPr>
              <a:t>	</a:t>
            </a:r>
            <a:r>
              <a:rPr lang="en-US" sz="800" dirty="0" err="1" smtClean="0">
                <a:ea typeface="ＭＳ Ｐゴシック" charset="0"/>
                <a:cs typeface="+mn-cs"/>
              </a:rPr>
              <a:t>hQuery</a:t>
            </a:r>
            <a:r>
              <a:rPr lang="en-US" sz="800" dirty="0" smtClean="0">
                <a:ea typeface="ＭＳ Ｐゴシック" charset="0"/>
                <a:cs typeface="+mn-cs"/>
              </a:rPr>
              <a:t> is an open-source implementation of a framework for distributed queries </a:t>
            </a:r>
            <a:r>
              <a:rPr lang="en-US" sz="800" dirty="0" err="1" smtClean="0">
                <a:ea typeface="ＭＳ Ｐゴシック" charset="0"/>
                <a:cs typeface="+mn-cs"/>
              </a:rPr>
              <a:t>ofhealth</a:t>
            </a:r>
            <a:r>
              <a:rPr lang="en-US" sz="800" dirty="0" smtClean="0">
                <a:ea typeface="ＭＳ Ｐゴシック" charset="0"/>
                <a:cs typeface="+mn-cs"/>
              </a:rPr>
              <a:t> data. It uses a simplified standard information model, based on nationally recognized data elements, to enable generic queries against, and summarized responses from, various clinical data sources. The query is expressed in JavaScript that interacts with a clinical EHR to extract information that is then aggregated using </a:t>
            </a:r>
            <a:r>
              <a:rPr lang="en-US" sz="800" dirty="0" err="1" smtClean="0">
                <a:ea typeface="ＭＳ Ｐゴシック" charset="0"/>
                <a:cs typeface="+mn-cs"/>
              </a:rPr>
              <a:t>hQuery</a:t>
            </a:r>
            <a:r>
              <a:rPr lang="en-US" sz="800" dirty="0" smtClean="0">
                <a:ea typeface="ＭＳ Ｐゴシック" charset="0"/>
                <a:cs typeface="+mn-cs"/>
              </a:rPr>
              <a:t>.   </a:t>
            </a:r>
            <a:r>
              <a:rPr lang="en-US" sz="800" dirty="0" err="1" smtClean="0">
                <a:ea typeface="ＭＳ Ｐゴシック" charset="0"/>
                <a:cs typeface="+mn-cs"/>
              </a:rPr>
              <a:t>hQuery</a:t>
            </a:r>
            <a:r>
              <a:rPr lang="en-US" sz="800" dirty="0" smtClean="0">
                <a:ea typeface="ＭＳ Ｐゴシック" charset="0"/>
                <a:cs typeface="+mn-cs"/>
              </a:rPr>
              <a:t> includes a graphical query composer.</a:t>
            </a:r>
          </a:p>
          <a:p>
            <a:pPr algn="just" rtl="0" eaLnBrk="1" hangingPunct="1">
              <a:buFont typeface="Arial" charset="0"/>
              <a:buNone/>
              <a:defRPr/>
            </a:pPr>
            <a:endParaRPr lang="en-US" sz="800" dirty="0" smtClean="0">
              <a:ea typeface="ＭＳ Ｐゴシック" charset="0"/>
              <a:cs typeface="+mn-cs"/>
            </a:endParaRPr>
          </a:p>
          <a:p>
            <a:pPr marL="0" indent="463550" algn="just" rtl="0" eaLnBrk="1" hangingPunct="1">
              <a:buFont typeface="Arial" charset="0"/>
              <a:buNone/>
              <a:defRPr/>
            </a:pPr>
            <a:r>
              <a:rPr lang="en-US" sz="800" dirty="0" err="1" smtClean="0">
                <a:ea typeface="ＭＳ Ｐゴシック" charset="0"/>
                <a:cs typeface="+mn-cs"/>
              </a:rPr>
              <a:t>hQuery</a:t>
            </a:r>
            <a:r>
              <a:rPr lang="en-US" sz="800" dirty="0" smtClean="0">
                <a:ea typeface="ＭＳ Ｐゴシック" charset="0"/>
                <a:cs typeface="+mn-cs"/>
              </a:rPr>
              <a:t> operates on Codes/Code Sets in  JavaScript libraries.  A Graphical User Interface (GUI) facilitates building JavaScript libraries. These JavaScript libraries can easily be extracted and reused. Using the JavaScript libraries, </a:t>
            </a:r>
            <a:r>
              <a:rPr lang="en-US" sz="800" dirty="0" err="1" smtClean="0">
                <a:ea typeface="ＭＳ Ｐゴシック" charset="0"/>
                <a:cs typeface="+mn-cs"/>
              </a:rPr>
              <a:t>hQuery</a:t>
            </a:r>
            <a:r>
              <a:rPr lang="en-US" sz="800" dirty="0" smtClean="0">
                <a:ea typeface="ＭＳ Ｐゴシック" charset="0"/>
                <a:cs typeface="+mn-cs"/>
              </a:rPr>
              <a:t> runs through the clinical record and pulls any matching codes/code sets.  </a:t>
            </a:r>
          </a:p>
          <a:p>
            <a:pPr algn="just" rtl="0" eaLnBrk="1" hangingPunct="1">
              <a:buFont typeface="Arial" charset="0"/>
              <a:buNone/>
              <a:defRPr/>
            </a:pPr>
            <a:endParaRPr lang="en-US" sz="800" dirty="0" smtClean="0">
              <a:ea typeface="ＭＳ Ｐゴシック" charset="0"/>
              <a:cs typeface="+mn-cs"/>
            </a:endParaRPr>
          </a:p>
          <a:p>
            <a:pPr marL="53975" indent="287338" algn="just" rtl="0" eaLnBrk="1" hangingPunct="1">
              <a:buFont typeface="Arial" charset="0"/>
              <a:buNone/>
              <a:defRPr/>
            </a:pPr>
            <a:r>
              <a:rPr lang="en-US" sz="800" dirty="0" smtClean="0">
                <a:ea typeface="ＭＳ Ｐゴシック" charset="0"/>
                <a:cs typeface="+mn-cs"/>
              </a:rPr>
              <a:t>	There are no special facilities in </a:t>
            </a:r>
            <a:r>
              <a:rPr lang="en-US" sz="800" dirty="0" err="1" smtClean="0">
                <a:ea typeface="ＭＳ Ｐゴシック" charset="0"/>
                <a:cs typeface="+mn-cs"/>
              </a:rPr>
              <a:t>hQuery</a:t>
            </a:r>
            <a:r>
              <a:rPr lang="en-US" sz="800" dirty="0" smtClean="0">
                <a:ea typeface="ＭＳ Ｐゴシック" charset="0"/>
                <a:cs typeface="+mn-cs"/>
              </a:rPr>
              <a:t> for any type of “concept mapping” to take place.  </a:t>
            </a:r>
            <a:r>
              <a:rPr lang="en-US" sz="800" dirty="0" err="1" smtClean="0">
                <a:ea typeface="ＭＳ Ｐゴシック" charset="0"/>
                <a:cs typeface="+mn-cs"/>
              </a:rPr>
              <a:t>popHealth</a:t>
            </a:r>
            <a:r>
              <a:rPr lang="en-US" sz="800" dirty="0" smtClean="0">
                <a:ea typeface="ＭＳ Ｐゴシック" charset="0"/>
                <a:cs typeface="+mn-cs"/>
              </a:rPr>
              <a:t> has used spreadsheets released with MU stage 1 measures to generate concepts.  The codes and the spreadsheets for MU stage 1 are available; however not able to re-distribute the outputs of the concepts due to licensing restrictions.  Spreadsheets with codes / concepts  can be found on </a:t>
            </a:r>
            <a:r>
              <a:rPr lang="en-US" sz="800" u="sng" dirty="0" smtClean="0">
                <a:ea typeface="ＭＳ Ｐゴシック" charset="0"/>
                <a:cs typeface="+mn-cs"/>
                <a:hlinkClick r:id="rId20"/>
              </a:rPr>
              <a:t>www.projectpophealth.org</a:t>
            </a:r>
            <a:r>
              <a:rPr lang="en-US" sz="800" dirty="0" smtClean="0">
                <a:ea typeface="ＭＳ Ｐゴシック" charset="0"/>
                <a:cs typeface="+mn-cs"/>
              </a:rPr>
              <a:t> </a:t>
            </a:r>
          </a:p>
          <a:p>
            <a:pPr algn="just" rtl="0" eaLnBrk="1" hangingPunct="1">
              <a:buFont typeface="Arial" charset="0"/>
              <a:buNone/>
              <a:defRPr/>
            </a:pPr>
            <a:r>
              <a:rPr lang="en-US" sz="800" dirty="0" err="1" smtClean="0">
                <a:ea typeface="ＭＳ Ｐゴシック" charset="0"/>
                <a:cs typeface="+mn-cs"/>
              </a:rPr>
              <a:t>hQuery</a:t>
            </a:r>
            <a:r>
              <a:rPr lang="en-US" sz="800" dirty="0" smtClean="0">
                <a:ea typeface="ＭＳ Ｐゴシック" charset="0"/>
                <a:cs typeface="+mn-cs"/>
              </a:rPr>
              <a:t> is intended for the responder level of Query Health.</a:t>
            </a:r>
          </a:p>
          <a:p>
            <a:pPr algn="just" rtl="0" eaLnBrk="1" hangingPunct="1">
              <a:buFont typeface="Arial" charset="0"/>
              <a:buNone/>
              <a:defRPr/>
            </a:pPr>
            <a:endParaRPr lang="en-US" sz="800" dirty="0">
              <a:ea typeface="ＭＳ Ｐゴシック" charset="0"/>
              <a:cs typeface="+mn-cs"/>
            </a:endParaRPr>
          </a:p>
        </p:txBody>
      </p:sp>
      <p:sp>
        <p:nvSpPr>
          <p:cNvPr id="93206" name="مستطيل 21"/>
          <p:cNvSpPr>
            <a:spLocks noChangeArrowheads="1"/>
          </p:cNvSpPr>
          <p:nvPr/>
        </p:nvSpPr>
        <p:spPr bwMode="auto">
          <a:xfrm>
            <a:off x="395288" y="188913"/>
            <a:ext cx="8497887" cy="338137"/>
          </a:xfrm>
          <a:prstGeom prst="rect">
            <a:avLst/>
          </a:prstGeom>
          <a:noFill/>
          <a:ln w="9525">
            <a:noFill/>
            <a:miter lim="800000"/>
            <a:headEnd/>
            <a:tailEnd/>
          </a:ln>
        </p:spPr>
        <p:txBody>
          <a:bodyPr>
            <a:spAutoFit/>
          </a:bodyPr>
          <a:lstStyle/>
          <a:p>
            <a:pPr algn="just" rtl="0"/>
            <a:r>
              <a:rPr lang="en-US" sz="1600" b="1"/>
              <a:t>Developing a Logical Model or Theory of Change to Promoting Community Health</a:t>
            </a:r>
          </a:p>
        </p:txBody>
      </p:sp>
      <p:sp>
        <p:nvSpPr>
          <p:cNvPr id="23" name="عنصر نائب للتاريخ 22"/>
          <p:cNvSpPr>
            <a:spLocks noGrp="1"/>
          </p:cNvSpPr>
          <p:nvPr>
            <p:ph type="dt" sz="half" idx="10"/>
          </p:nvPr>
        </p:nvSpPr>
        <p:spPr/>
        <p:txBody>
          <a:bodyPr/>
          <a:lstStyle/>
          <a:p>
            <a:pPr>
              <a:defRPr/>
            </a:pPr>
            <a:r>
              <a:rPr lang="ar-SA" smtClean="0"/>
              <a:t>E Johali</a:t>
            </a:r>
            <a:endParaRPr lang="en-US" dirty="0"/>
          </a:p>
        </p:txBody>
      </p:sp>
      <p:sp>
        <p:nvSpPr>
          <p:cNvPr id="24" name="عنصر نائب للتذييل 23"/>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eaLnBrk="1" hangingPunct="1">
              <a:defRPr/>
            </a:pPr>
            <a:r>
              <a:rPr lang="en-US" sz="2000" dirty="0" smtClean="0">
                <a:cs typeface="+mj-cs"/>
              </a:rPr>
              <a:t>THE ROLE OF BENCHMARKING IN BEST PRACTICE MANAGEMENT AND KNOWLEDGE SHARING</a:t>
            </a:r>
            <a:endParaRPr lang="en-US" sz="2000" dirty="0">
              <a:cs typeface="+mj-cs"/>
            </a:endParaRPr>
          </a:p>
        </p:txBody>
      </p:sp>
      <p:sp>
        <p:nvSpPr>
          <p:cNvPr id="94211" name="عنصر نائب للمحتوى 2"/>
          <p:cNvSpPr>
            <a:spLocks noGrp="1"/>
          </p:cNvSpPr>
          <p:nvPr>
            <p:ph idx="1"/>
          </p:nvPr>
        </p:nvSpPr>
        <p:spPr>
          <a:xfrm>
            <a:off x="457200" y="1887538"/>
            <a:ext cx="8229600" cy="3413125"/>
          </a:xfrm>
        </p:spPr>
        <p:txBody>
          <a:bodyPr/>
          <a:lstStyle/>
          <a:p>
            <a:pPr algn="l" rtl="0" eaLnBrk="1" hangingPunct="1"/>
            <a:r>
              <a:rPr lang="en-US" smtClean="0">
                <a:cs typeface="Times New Roman" pitchFamily="18" charset="0"/>
              </a:rPr>
              <a:t>Further  read: </a:t>
            </a:r>
          </a:p>
          <a:p>
            <a:pPr algn="l" rtl="0" eaLnBrk="1" hangingPunct="1"/>
            <a:endParaRPr lang="en-US" b="1" smtClean="0">
              <a:cs typeface="Times New Roman" pitchFamily="18" charset="0"/>
            </a:endParaRPr>
          </a:p>
          <a:p>
            <a:pPr algn="l" rtl="0" eaLnBrk="1" hangingPunct="1"/>
            <a:r>
              <a:rPr lang="en-US" b="1" smtClean="0">
                <a:cs typeface="Times New Roman" pitchFamily="18" charset="0"/>
                <a:hlinkClick r:id="rId2"/>
              </a:rPr>
              <a:t>http://www.allbusiness.com/management/1058349-1.html</a:t>
            </a:r>
            <a:r>
              <a:rPr lang="en-US" b="1" smtClean="0">
                <a:cs typeface="Times New Roman" pitchFamily="18" charset="0"/>
              </a:rPr>
              <a:t>    </a:t>
            </a:r>
            <a:endParaRPr lang="ar-SA" b="1" smtClean="0"/>
          </a:p>
        </p:txBody>
      </p:sp>
      <p:sp>
        <p:nvSpPr>
          <p:cNvPr id="94212"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94213" name="عنصر نائب لرقم الشريحة 4"/>
          <p:cNvSpPr>
            <a:spLocks noGrp="1"/>
          </p:cNvSpPr>
          <p:nvPr>
            <p:ph type="sldNum" sz="quarter" idx="12"/>
          </p:nvPr>
        </p:nvSpPr>
        <p:spPr>
          <a:noFill/>
        </p:spPr>
        <p:txBody>
          <a:bodyPr/>
          <a:lstStyle/>
          <a:p>
            <a:fld id="{5CA1AB82-45AF-422D-82EF-144AEF9F7232}" type="slidenum">
              <a:rPr lang="ar-SA" smtClean="0"/>
              <a:pPr/>
              <a:t>91</a:t>
            </a:fld>
            <a:endParaRPr lang="en-US" smtClean="0"/>
          </a:p>
        </p:txBody>
      </p:sp>
      <p:sp>
        <p:nvSpPr>
          <p:cNvPr id="6" name="عنصر نائب للتذييل 5"/>
          <p:cNvSpPr>
            <a:spLocks noGrp="1"/>
          </p:cNvSpPr>
          <p:nvPr>
            <p:ph type="ftr" sz="quarter" idx="11"/>
          </p:nvPr>
        </p:nvSpPr>
        <p:spPr/>
        <p:txBody>
          <a:bodyPr/>
          <a:lstStyle/>
          <a:p>
            <a:pPr>
              <a:defRPr/>
            </a:pPr>
            <a:r>
              <a:rPr lang="en-US" smtClean="0"/>
              <a:t>RADHSSO 2014</a:t>
            </a:r>
            <a:endParaRPr lang="en-US"/>
          </a:p>
        </p:txBody>
      </p:sp>
    </p:spTree>
  </p:cSld>
  <p:clrMapOvr>
    <a:masterClrMapping/>
  </p:clrMapOvr>
  <p:transition>
    <p:wheel spokes="8"/>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a:xfrm>
            <a:off x="2386013" y="71438"/>
            <a:ext cx="5472112" cy="428625"/>
          </a:xfrm>
        </p:spPr>
        <p:txBody>
          <a:bodyPr>
            <a:noAutofit/>
          </a:bodyPr>
          <a:lstStyle/>
          <a:p>
            <a:pPr eaLnBrk="1" fontAlgn="auto" hangingPunct="1">
              <a:spcAft>
                <a:spcPts val="0"/>
              </a:spcAft>
              <a:defRPr/>
            </a:pPr>
            <a:r>
              <a:rPr lang="ar-SA" sz="2800" dirty="0" smtClean="0">
                <a:solidFill>
                  <a:schemeClr val="tx2">
                    <a:satMod val="200000"/>
                  </a:schemeClr>
                </a:solidFill>
                <a:latin typeface="Monotype Koufi" pitchFamily="2" charset="-78"/>
                <a:ea typeface="Monotype Koufi" pitchFamily="2" charset="-78"/>
                <a:cs typeface="Monotype Koufi" pitchFamily="2" charset="-78"/>
              </a:rPr>
              <a:t>مراجع</a:t>
            </a:r>
            <a:endParaRPr sz="2800" smtClean="0">
              <a:solidFill>
                <a:schemeClr val="tx2">
                  <a:satMod val="200000"/>
                </a:schemeClr>
              </a:solidFill>
              <a:latin typeface="Monotype Koufi" pitchFamily="2" charset="-78"/>
              <a:ea typeface="Monotype Koufi" pitchFamily="2" charset="-78"/>
              <a:cs typeface="Monotype Koufi" pitchFamily="2" charset="-78"/>
            </a:endParaRPr>
          </a:p>
        </p:txBody>
      </p:sp>
      <p:sp>
        <p:nvSpPr>
          <p:cNvPr id="95235" name="Rectangle 3"/>
          <p:cNvSpPr>
            <a:spLocks noGrp="1"/>
          </p:cNvSpPr>
          <p:nvPr>
            <p:ph idx="1"/>
          </p:nvPr>
        </p:nvSpPr>
        <p:spPr>
          <a:xfrm>
            <a:off x="714375" y="500063"/>
            <a:ext cx="7972425" cy="6178550"/>
          </a:xfrm>
        </p:spPr>
        <p:txBody>
          <a:bodyPr/>
          <a:lstStyle/>
          <a:p>
            <a:pPr algn="l" rtl="0" eaLnBrk="1" hangingPunct="1">
              <a:lnSpc>
                <a:spcPct val="80000"/>
              </a:lnSpc>
            </a:pPr>
            <a:endParaRPr lang="en-US" sz="1400" smtClean="0">
              <a:latin typeface="Times New Roman" pitchFamily="18" charset="0"/>
              <a:cs typeface="Times New Roman" pitchFamily="18" charset="0"/>
            </a:endParaRPr>
          </a:p>
          <a:p>
            <a:pPr algn="l" rtl="0" eaLnBrk="1" hangingPunct="1">
              <a:lnSpc>
                <a:spcPct val="80000"/>
              </a:lnSpc>
            </a:pPr>
            <a:endParaRPr lang="en-US" sz="1400" smtClean="0">
              <a:latin typeface="Times New Roman" pitchFamily="18" charset="0"/>
              <a:cs typeface="Times New Roman" pitchFamily="18" charset="0"/>
            </a:endParaRPr>
          </a:p>
          <a:p>
            <a:pPr algn="l" rtl="0" eaLnBrk="1" hangingPunct="1">
              <a:lnSpc>
                <a:spcPct val="80000"/>
              </a:lnSpc>
            </a:pPr>
            <a:endParaRPr lang="en-US" sz="1400" smtClean="0">
              <a:latin typeface="Times New Roman" pitchFamily="18" charset="0"/>
              <a:cs typeface="Times New Roman" pitchFamily="18" charset="0"/>
            </a:endParaRPr>
          </a:p>
          <a:p>
            <a:pPr algn="l" rtl="0" eaLnBrk="1" hangingPunct="1">
              <a:lnSpc>
                <a:spcPct val="80000"/>
              </a:lnSpc>
            </a:pPr>
            <a:endParaRPr lang="en-US" sz="1400" smtClean="0">
              <a:latin typeface="Times New Roman" pitchFamily="18" charset="0"/>
              <a:cs typeface="Times New Roman" pitchFamily="18" charset="0"/>
            </a:endParaRPr>
          </a:p>
          <a:p>
            <a:pPr algn="l" rtl="0" eaLnBrk="1" hangingPunct="1"/>
            <a:r>
              <a:rPr lang="en-US" sz="1400" smtClean="0"/>
              <a:t>The Process of Management  by William H Newman. Charles E Summer and E Kirby Warren</a:t>
            </a:r>
            <a:br>
              <a:rPr lang="en-US" sz="1400" smtClean="0"/>
            </a:br>
            <a:r>
              <a:rPr lang="en-US" sz="1400" smtClean="0"/>
              <a:t>1970 Edition </a:t>
            </a:r>
          </a:p>
          <a:p>
            <a:pPr algn="l" rtl="0" eaLnBrk="1" hangingPunct="1"/>
            <a:r>
              <a:rPr lang="en-US" sz="1400" smtClean="0"/>
              <a:t>The Practice of Management  by Peter f Drucker Reprinted 1997</a:t>
            </a:r>
            <a:endParaRPr lang="en-US" sz="1400" b="1" smtClean="0"/>
          </a:p>
          <a:p>
            <a:pPr algn="l" rtl="0" eaLnBrk="1" hangingPunct="1">
              <a:buFontTx/>
              <a:buNone/>
            </a:pPr>
            <a:endParaRPr lang="en-US" sz="1400" b="1" smtClean="0"/>
          </a:p>
          <a:p>
            <a:pPr algn="l" rtl="0" eaLnBrk="1" hangingPunct="1"/>
            <a:r>
              <a:rPr lang="en-US" sz="1400" b="1" smtClean="0"/>
              <a:t>Salama, Dr. Rasha  (               ) </a:t>
            </a:r>
            <a:r>
              <a:rPr lang="en-US" sz="1400" smtClean="0"/>
              <a:t>Principles of Health Administration. Suez Canal University</a:t>
            </a:r>
          </a:p>
          <a:p>
            <a:pPr algn="l" rtl="0" eaLnBrk="1" hangingPunct="1"/>
            <a:r>
              <a:rPr lang="en-US" sz="1400" smtClean="0"/>
              <a:t>Egypt. </a:t>
            </a:r>
            <a:endParaRPr lang="en-US" sz="1400" b="1" smtClean="0"/>
          </a:p>
          <a:p>
            <a:pPr algn="l" rtl="0" eaLnBrk="1" hangingPunct="1"/>
            <a:r>
              <a:rPr lang="en-US" sz="1400" smtClean="0">
                <a:latin typeface="Times New Roman" pitchFamily="18" charset="0"/>
                <a:cs typeface="Times New Roman" pitchFamily="18" charset="0"/>
              </a:rPr>
              <a:t/>
            </a:r>
            <a:br>
              <a:rPr lang="en-US" sz="1400" smtClean="0">
                <a:latin typeface="Times New Roman" pitchFamily="18" charset="0"/>
                <a:cs typeface="Times New Roman" pitchFamily="18" charset="0"/>
              </a:rPr>
            </a:br>
            <a:endParaRPr lang="en-US" sz="1400" smtClean="0">
              <a:latin typeface="Times New Roman" pitchFamily="18" charset="0"/>
              <a:cs typeface="Times New Roman" pitchFamily="18" charset="0"/>
            </a:endParaRPr>
          </a:p>
          <a:p>
            <a:pPr algn="l" rtl="0" eaLnBrk="1" hangingPunct="1">
              <a:lnSpc>
                <a:spcPct val="80000"/>
              </a:lnSpc>
            </a:pPr>
            <a:endParaRPr lang="en-US" sz="1400" smtClean="0">
              <a:latin typeface="Times New Roman" pitchFamily="18" charset="0"/>
              <a:cs typeface="Times New Roman" pitchFamily="18" charset="0"/>
            </a:endParaRPr>
          </a:p>
          <a:p>
            <a:pPr algn="l" rtl="0" eaLnBrk="1" hangingPunct="1">
              <a:lnSpc>
                <a:spcPct val="80000"/>
              </a:lnSpc>
            </a:pPr>
            <a:r>
              <a:rPr lang="en-US" sz="1400" smtClean="0">
                <a:latin typeface="Times New Roman" pitchFamily="18" charset="0"/>
                <a:cs typeface="Times New Roman" pitchFamily="18" charset="0"/>
              </a:rPr>
              <a:t> Centers for Disease Control .1988.  Update: Universal precautions for prevention of transmission of human immunodeficiency virus, hepatitis B virus and other blood borne pathogens in health care settings.  MMWR, 37:377–382,387–388. </a:t>
            </a:r>
            <a:br>
              <a:rPr lang="en-US" sz="1400" smtClean="0">
                <a:latin typeface="Times New Roman" pitchFamily="18" charset="0"/>
                <a:cs typeface="Times New Roman" pitchFamily="18" charset="0"/>
              </a:rPr>
            </a:br>
            <a:r>
              <a:rPr lang="en-US" sz="1400" smtClean="0">
                <a:latin typeface="Times New Roman" pitchFamily="18" charset="0"/>
                <a:cs typeface="Times New Roman" pitchFamily="18" charset="0"/>
              </a:rPr>
              <a:t> </a:t>
            </a:r>
          </a:p>
          <a:p>
            <a:pPr algn="l" rtl="0" eaLnBrk="1" hangingPunct="1">
              <a:lnSpc>
                <a:spcPct val="80000"/>
              </a:lnSpc>
            </a:pPr>
            <a:r>
              <a:rPr lang="en-US" sz="1400" smtClean="0">
                <a:latin typeface="Times New Roman" pitchFamily="18" charset="0"/>
                <a:cs typeface="Times New Roman" pitchFamily="18" charset="0"/>
              </a:rPr>
              <a:t>US Department of labor, Occupational Safety and Health Administration.1991.Occupational exposure to blood borne pathogens. Final Rule.  Fed Register.,56:64175–64182. </a:t>
            </a:r>
          </a:p>
          <a:p>
            <a:pPr algn="l" rtl="0" eaLnBrk="1" hangingPunct="1">
              <a:lnSpc>
                <a:spcPct val="80000"/>
              </a:lnSpc>
            </a:pPr>
            <a:r>
              <a:rPr lang="en-US" sz="1400" smtClean="0"/>
              <a:t>West, D.C., Park, J.K., Pomeroy, J.R., &amp; Sandoval, J. (2002). Concept mapping assessment in medical education: A comparison of two scoring systems. </a:t>
            </a:r>
            <a:r>
              <a:rPr lang="en-US" sz="1400" i="1" smtClean="0"/>
              <a:t>Medical Education, 36, </a:t>
            </a:r>
            <a:r>
              <a:rPr lang="en-US" sz="1400" smtClean="0"/>
              <a:t>820-826. </a:t>
            </a:r>
          </a:p>
          <a:p>
            <a:pPr algn="l" rtl="0" eaLnBrk="1" hangingPunct="1">
              <a:lnSpc>
                <a:spcPct val="80000"/>
              </a:lnSpc>
            </a:pPr>
            <a:r>
              <a:rPr lang="en-US" sz="1400" smtClean="0">
                <a:latin typeface="Times New Roman" pitchFamily="18" charset="0"/>
                <a:cs typeface="Times New Roman" pitchFamily="18" charset="0"/>
              </a:rPr>
              <a:t/>
            </a:r>
            <a:br>
              <a:rPr lang="en-US" sz="1400" smtClean="0">
                <a:latin typeface="Times New Roman" pitchFamily="18" charset="0"/>
                <a:cs typeface="Times New Roman" pitchFamily="18" charset="0"/>
              </a:rPr>
            </a:br>
            <a:r>
              <a:rPr lang="en-US" sz="1400" smtClean="0"/>
              <a:t>West, D.C., Park, J.K., Pomeroy, J.R., &amp; Sandoval, J. (2002). Concept mapping assessment in medical education: A comparison of two scoring systems. </a:t>
            </a:r>
            <a:r>
              <a:rPr lang="en-US" sz="1400" i="1" smtClean="0"/>
              <a:t>Medical Education, 36, </a:t>
            </a:r>
            <a:r>
              <a:rPr lang="en-US" sz="1400" smtClean="0"/>
              <a:t>820-826. </a:t>
            </a:r>
          </a:p>
          <a:p>
            <a:pPr algn="l" rtl="0" eaLnBrk="1" hangingPunct="1">
              <a:lnSpc>
                <a:spcPct val="80000"/>
              </a:lnSpc>
            </a:pPr>
            <a:endParaRPr lang="en-US" sz="1400" smtClean="0">
              <a:latin typeface="Times New Roman" pitchFamily="18" charset="0"/>
              <a:cs typeface="Times New Roman" pitchFamily="18" charset="0"/>
            </a:endParaRPr>
          </a:p>
        </p:txBody>
      </p:sp>
      <p:sp>
        <p:nvSpPr>
          <p:cNvPr id="95236" name="عنصر نائب للتاريخ 3"/>
          <p:cNvSpPr>
            <a:spLocks noGrp="1"/>
          </p:cNvSpPr>
          <p:nvPr>
            <p:ph type="dt" sz="quarter" idx="10"/>
          </p:nvPr>
        </p:nvSpPr>
        <p:spPr>
          <a:noFill/>
        </p:spPr>
        <p:txBody>
          <a:bodyPr/>
          <a:lstStyle/>
          <a:p>
            <a:r>
              <a:rPr lang="ar-SA" smtClean="0"/>
              <a:t>E Johali</a:t>
            </a:r>
            <a:endParaRPr lang="en-US" smtClean="0"/>
          </a:p>
        </p:txBody>
      </p:sp>
      <p:sp>
        <p:nvSpPr>
          <p:cNvPr id="95237" name="عنصر نائب لرقم الشريحة 4"/>
          <p:cNvSpPr>
            <a:spLocks noGrp="1"/>
          </p:cNvSpPr>
          <p:nvPr>
            <p:ph type="sldNum" sz="quarter" idx="12"/>
          </p:nvPr>
        </p:nvSpPr>
        <p:spPr>
          <a:noFill/>
        </p:spPr>
        <p:txBody>
          <a:bodyPr/>
          <a:lstStyle/>
          <a:p>
            <a:fld id="{A71B8821-1D20-487E-B283-37E33A822621}" type="slidenum">
              <a:rPr lang="ar-SA" smtClean="0"/>
              <a:pPr/>
              <a:t>92</a:t>
            </a:fld>
            <a:endParaRPr lang="en-US" smtClean="0"/>
          </a:p>
        </p:txBody>
      </p:sp>
      <p:sp>
        <p:nvSpPr>
          <p:cNvPr id="95238" name="عنصر نائب للتذييل 5"/>
          <p:cNvSpPr>
            <a:spLocks noGrp="1"/>
          </p:cNvSpPr>
          <p:nvPr>
            <p:ph type="ftr" sz="quarter" idx="11"/>
          </p:nvPr>
        </p:nvSpPr>
        <p:spPr>
          <a:noFill/>
        </p:spPr>
        <p:txBody>
          <a:bodyPr/>
          <a:lstStyle/>
          <a:p>
            <a:r>
              <a:rPr lang="en-US" smtClean="0"/>
              <a:t>RADHSSO 2014</a:t>
            </a:r>
          </a:p>
        </p:txBody>
      </p:sp>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GD_BusPres_07_TP01136801">
  <a:themeElements>
    <a:clrScheme name="GD_BusPres_07_TP01136801 3">
      <a:dk1>
        <a:srgbClr val="0000C0"/>
      </a:dk1>
      <a:lt1>
        <a:srgbClr val="FFFFFF"/>
      </a:lt1>
      <a:dk2>
        <a:srgbClr val="0066CC"/>
      </a:dk2>
      <a:lt2>
        <a:srgbClr val="9ADCF6"/>
      </a:lt2>
      <a:accent1>
        <a:srgbClr val="BE9932"/>
      </a:accent1>
      <a:accent2>
        <a:srgbClr val="2A99EC"/>
      </a:accent2>
      <a:accent3>
        <a:srgbClr val="AAB8E2"/>
      </a:accent3>
      <a:accent4>
        <a:srgbClr val="DADADA"/>
      </a:accent4>
      <a:accent5>
        <a:srgbClr val="DBCAAD"/>
      </a:accent5>
      <a:accent6>
        <a:srgbClr val="258AD6"/>
      </a:accent6>
      <a:hlink>
        <a:srgbClr val="70B040"/>
      </a:hlink>
      <a:folHlink>
        <a:srgbClr val="6B8ED3"/>
      </a:folHlink>
    </a:clrScheme>
    <a:fontScheme name="GD_BusPres_07_TP01136801">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GD_BusPres_07_TP01136801 1">
        <a:dk1>
          <a:srgbClr val="000066"/>
        </a:dk1>
        <a:lt1>
          <a:srgbClr val="FFFFFF"/>
        </a:lt1>
        <a:dk2>
          <a:srgbClr val="006699"/>
        </a:dk2>
        <a:lt2>
          <a:srgbClr val="EEE378"/>
        </a:lt2>
        <a:accent1>
          <a:srgbClr val="69C828"/>
        </a:accent1>
        <a:accent2>
          <a:srgbClr val="E68B30"/>
        </a:accent2>
        <a:accent3>
          <a:srgbClr val="AAB8CA"/>
        </a:accent3>
        <a:accent4>
          <a:srgbClr val="DADADA"/>
        </a:accent4>
        <a:accent5>
          <a:srgbClr val="B9E0AC"/>
        </a:accent5>
        <a:accent6>
          <a:srgbClr val="D07D2A"/>
        </a:accent6>
        <a:hlink>
          <a:srgbClr val="0FAAE1"/>
        </a:hlink>
        <a:folHlink>
          <a:srgbClr val="547FEA"/>
        </a:folHlink>
      </a:clrScheme>
      <a:clrMap bg1="dk2" tx1="lt1" bg2="dk1" tx2="lt2" accent1="accent1" accent2="accent2" accent3="accent3" accent4="accent4" accent5="accent5" accent6="accent6" hlink="hlink" folHlink="folHlink"/>
    </a:extraClrScheme>
    <a:extraClrScheme>
      <a:clrScheme name="GD_BusPres_07_TP01136801 2">
        <a:dk1>
          <a:srgbClr val="0F4334"/>
        </a:dk1>
        <a:lt1>
          <a:srgbClr val="FFFFFF"/>
        </a:lt1>
        <a:dk2>
          <a:srgbClr val="43BD4C"/>
        </a:dk2>
        <a:lt2>
          <a:srgbClr val="F0F7BD"/>
        </a:lt2>
        <a:accent1>
          <a:srgbClr val="B2B838"/>
        </a:accent1>
        <a:accent2>
          <a:srgbClr val="E68B30"/>
        </a:accent2>
        <a:accent3>
          <a:srgbClr val="B0DBB2"/>
        </a:accent3>
        <a:accent4>
          <a:srgbClr val="DADADA"/>
        </a:accent4>
        <a:accent5>
          <a:srgbClr val="D5D8AE"/>
        </a:accent5>
        <a:accent6>
          <a:srgbClr val="D07D2A"/>
        </a:accent6>
        <a:hlink>
          <a:srgbClr val="3FB180"/>
        </a:hlink>
        <a:folHlink>
          <a:srgbClr val="3BA7E3"/>
        </a:folHlink>
      </a:clrScheme>
      <a:clrMap bg1="dk2" tx1="lt1" bg2="dk1" tx2="lt2" accent1="accent1" accent2="accent2" accent3="accent3" accent4="accent4" accent5="accent5" accent6="accent6" hlink="hlink" folHlink="folHlink"/>
    </a:extraClrScheme>
    <a:extraClrScheme>
      <a:clrScheme name="GD_BusPres_07_TP01136801 3">
        <a:dk1>
          <a:srgbClr val="0000C0"/>
        </a:dk1>
        <a:lt1>
          <a:srgbClr val="FFFFFF"/>
        </a:lt1>
        <a:dk2>
          <a:srgbClr val="0066CC"/>
        </a:dk2>
        <a:lt2>
          <a:srgbClr val="9ADCF6"/>
        </a:lt2>
        <a:accent1>
          <a:srgbClr val="BE9932"/>
        </a:accent1>
        <a:accent2>
          <a:srgbClr val="2A99EC"/>
        </a:accent2>
        <a:accent3>
          <a:srgbClr val="AAB8E2"/>
        </a:accent3>
        <a:accent4>
          <a:srgbClr val="DADADA"/>
        </a:accent4>
        <a:accent5>
          <a:srgbClr val="DBCAAD"/>
        </a:accent5>
        <a:accent6>
          <a:srgbClr val="258AD6"/>
        </a:accent6>
        <a:hlink>
          <a:srgbClr val="70B040"/>
        </a:hlink>
        <a:folHlink>
          <a:srgbClr val="6B8ED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BE32251A5C8747A3537C2C009815A8" ma:contentTypeVersion="0" ma:contentTypeDescription="Create a new document." ma:contentTypeScope="" ma:versionID="254c646c79fc89a2248b2d8f05d2758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A01D360E-1D4C-4642-9F0D-3258DB7A882A}">
  <ds:schemaRefs>
    <ds:schemaRef ds:uri="http://schemas.microsoft.com/sharepoint/v3/contenttype/forms"/>
  </ds:schemaRefs>
</ds:datastoreItem>
</file>

<file path=customXml/itemProps2.xml><?xml version="1.0" encoding="utf-8"?>
<ds:datastoreItem xmlns:ds="http://schemas.openxmlformats.org/officeDocument/2006/customXml" ds:itemID="{33A5B249-7351-4598-B3B8-04BC2F0CF1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30D7A02-D5CE-49F0-8900-6ABFECA4B4A3}">
  <ds:schemaRefs>
    <ds:schemaRef ds:uri="http://schemas.microsoft.com/office/2006/metadata/longProperties"/>
  </ds:schemaRefs>
</ds:datastoreItem>
</file>

<file path=customXml/itemProps4.xml><?xml version="1.0" encoding="utf-8"?>
<ds:datastoreItem xmlns:ds="http://schemas.openxmlformats.org/officeDocument/2006/customXml" ds:itemID="{E0D8F2BB-79D2-4EE1-9270-047EB52F24E9}">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Sample presentation slides</Template>
  <TotalTime>11568</TotalTime>
  <Words>8696</Words>
  <Application>Microsoft Office PowerPoint</Application>
  <PresentationFormat>عرض على الشاشة (3:4)‏</PresentationFormat>
  <Paragraphs>1362</Paragraphs>
  <Slides>92</Slides>
  <Notes>21</Notes>
  <HiddenSlides>0</HiddenSlides>
  <MMClips>0</MMClips>
  <ScaleCrop>false</ScaleCrop>
  <HeadingPairs>
    <vt:vector size="6" baseType="variant">
      <vt:variant>
        <vt:lpstr>سمة</vt:lpstr>
      </vt:variant>
      <vt:variant>
        <vt:i4>1</vt:i4>
      </vt:variant>
      <vt:variant>
        <vt:lpstr>خوادم OLE مضمنة</vt:lpstr>
      </vt:variant>
      <vt:variant>
        <vt:i4>3</vt:i4>
      </vt:variant>
      <vt:variant>
        <vt:lpstr>عناوين الشرائح</vt:lpstr>
      </vt:variant>
      <vt:variant>
        <vt:i4>92</vt:i4>
      </vt:variant>
    </vt:vector>
  </HeadingPairs>
  <TitlesOfParts>
    <vt:vector size="96" baseType="lpstr">
      <vt:lpstr>GD_BusPres_07_TP01136801</vt:lpstr>
      <vt:lpstr>شريحة</vt:lpstr>
      <vt:lpstr>عرض تقديمي</vt:lpstr>
      <vt:lpstr>Drawing</vt:lpstr>
      <vt:lpstr>KINGDOM OF SAUDI ARABIA \ MINISTRY OF HIGHER EDUCTION KING SAUD UNIVERSITY \ CAMS \ RAD Department </vt:lpstr>
      <vt:lpstr>الشريحة 2</vt:lpstr>
      <vt:lpstr>بسم الله الرحمن الرحيم </vt:lpstr>
      <vt:lpstr>Course Description &amp; Objective </vt:lpstr>
      <vt:lpstr>Course Description &amp; Objective </vt:lpstr>
      <vt:lpstr>خطتنا لتعليم وتعلم نافع   Objectives &amp; T – L Plan N\FASH  ? CHS 454  </vt:lpstr>
      <vt:lpstr>Teaching &amp; Learning References &amp; Sources</vt:lpstr>
      <vt:lpstr>REASONING   WHY  RHSSO  -  CHS 242 ?  You have to study How to Organize science and services?  To Be Ready &amp; Welling To Success ?  Think … &amp;  Reflect:   Let us Start with These Learning Videos :  How to Train to Be a Radiographer ?     (Watch Videos …Write Notes; Discuss in Peer Group &amp; Write Three Reasons) </vt:lpstr>
      <vt:lpstr> Why RadHSSO CHS 242 ? Be Ready &amp; Welling To Success ? </vt:lpstr>
      <vt:lpstr> http://www.youtube.com/watch?v=r7A9NRDfl-k   Radiologic Technologists and Technicians Job Description  The Radiographer (Mater Del Hospital)  http://www.youtube.com/watch?v=NkQf1qh2L34&amp;feature=related  A radiographer's responsibilities - Radiotherapy and its physics (12/15) http://www.youtube.com/watch?v=tKb1TZ5SVi0&amp;feature=related     </vt:lpstr>
      <vt:lpstr>PROBING  HISTORICAL ROOTS TO DEFINE WELL </vt:lpstr>
      <vt:lpstr>الشريحة 12</vt:lpstr>
      <vt:lpstr>الشريحة 13</vt:lpstr>
      <vt:lpstr>الشريحة 14</vt:lpstr>
      <vt:lpstr>Henri Fayol Theory  of Administrative Principles</vt:lpstr>
      <vt:lpstr>فروع وأنواع الإدارة Branches &amp; Types of Management </vt:lpstr>
      <vt:lpstr>Probing  Terms ?   Huge Meanings ; Synonyms</vt:lpstr>
      <vt:lpstr>Probing  Terms ?  </vt:lpstr>
      <vt:lpstr>Probing  Terms ? </vt:lpstr>
      <vt:lpstr>Probing  Terms ?   Huge Meanings ; Synonyms</vt:lpstr>
      <vt:lpstr>الشريحة 21</vt:lpstr>
      <vt:lpstr>الشريحة 22</vt:lpstr>
      <vt:lpstr>الشريحة 23</vt:lpstr>
      <vt:lpstr>Management\Leadership \Organization</vt:lpstr>
      <vt:lpstr>الشريحة 25</vt:lpstr>
      <vt:lpstr>Management\Leadership \Organization</vt:lpstr>
      <vt:lpstr>الشريحة 27</vt:lpstr>
      <vt:lpstr>Organizational Structure and Management Functions (OSMF)</vt:lpstr>
      <vt:lpstr>الشريحة 29</vt:lpstr>
      <vt:lpstr>WHAT IS OSMF  ?  Organizational Structure and Management Functions  Top OSMF ?!! </vt:lpstr>
      <vt:lpstr>الشريحة 31</vt:lpstr>
      <vt:lpstr>Administrative Services</vt:lpstr>
      <vt:lpstr>الشريحة 33</vt:lpstr>
      <vt:lpstr>Diagnostic Services</vt:lpstr>
      <vt:lpstr>أنواع وإشكال الهياكل/ الخرائط  التنظيمية   Types of Organization Structures\ Mapping </vt:lpstr>
      <vt:lpstr>الشريحة 36</vt:lpstr>
      <vt:lpstr>Horizontal\Parallel </vt:lpstr>
      <vt:lpstr>الخرائط الدائرية Cycled O. Structure \Concept Mapping </vt:lpstr>
      <vt:lpstr>Pyramid demonstrates a symbolic organizational structure of a hospital. </vt:lpstr>
      <vt:lpstr>الشريحة 40</vt:lpstr>
      <vt:lpstr>الشريحة 41</vt:lpstr>
      <vt:lpstr>الشريحة 42</vt:lpstr>
      <vt:lpstr>الشريحة 43</vt:lpstr>
      <vt:lpstr>Do You Believe It ?!!</vt:lpstr>
      <vt:lpstr>  بداية الاختبار الثاني   Modern   Administration\ Management Skills | Function\ Planning  - TQM  </vt:lpstr>
      <vt:lpstr>الشريحة 46</vt:lpstr>
      <vt:lpstr>الشريحة 47</vt:lpstr>
      <vt:lpstr>الشريحة 48</vt:lpstr>
      <vt:lpstr>Functions Management Model    [(FMM) </vt:lpstr>
      <vt:lpstr>PLANNING </vt:lpstr>
      <vt:lpstr>TQM </vt:lpstr>
      <vt:lpstr>Brief Histo-Development of TQM Terms  </vt:lpstr>
      <vt:lpstr>Historical  Overview   (spiritual leaders ) Concise of Quality Gurus   </vt:lpstr>
      <vt:lpstr>الشريحة 54</vt:lpstr>
      <vt:lpstr>TQM Definitions </vt:lpstr>
      <vt:lpstr>The ISO Definition </vt:lpstr>
      <vt:lpstr>The Crosby Philosophy</vt:lpstr>
      <vt:lpstr>Crosby 14 Steps of MI</vt:lpstr>
      <vt:lpstr>Crosby 14 Steps MI (cont.) </vt:lpstr>
      <vt:lpstr>Crosby 14 Steps of MI (cont.)</vt:lpstr>
      <vt:lpstr>Most Common Management\Leadership Styles  Just Look for Place of TQM</vt:lpstr>
      <vt:lpstr>الشريحة 62</vt:lpstr>
      <vt:lpstr>الأبعاد الأساسية للجودة في الرعاية ”التشخيصية الاشعاعية “  HC- ZD Radiography Services By HCTQM Dimensions  the ZDCcRTQHS</vt:lpstr>
      <vt:lpstr>خصائص ومواصفات إدارة الجودة الشاملة الصحية The CCHCTQM</vt:lpstr>
      <vt:lpstr>Seven Basic Quality Tools</vt:lpstr>
      <vt:lpstr>HRM  Human Resources Management (PM\Staffing\Faculty)</vt:lpstr>
      <vt:lpstr>Probing Historical Roots of HRM</vt:lpstr>
      <vt:lpstr>HRM Probe – Define Terms</vt:lpstr>
      <vt:lpstr>الشريحة 69</vt:lpstr>
      <vt:lpstr>HRM Scientific Principles the Most</vt:lpstr>
      <vt:lpstr>HRM Functions </vt:lpstr>
      <vt:lpstr> اتخاذ القرار – حل المشكلات     Problem Solving - Decision Making  CT + CPS = QDM   </vt:lpstr>
      <vt:lpstr>الشريحة 73</vt:lpstr>
      <vt:lpstr>الشريحة 74</vt:lpstr>
      <vt:lpstr>Probe Terms CT+CPS=QDM</vt:lpstr>
      <vt:lpstr>Probe Terms CT+CPS=QDM</vt:lpstr>
      <vt:lpstr>مختصر خطوات وأهم استراتيجيات اتخاذ القرارات وحل المشكلات  Concise PSDM Steps &amp; The Most Approaches  </vt:lpstr>
      <vt:lpstr>Practice CT+CPS=QDM (Hold CT Group Discussions to know how you think &amp; to discover Your Style)</vt:lpstr>
      <vt:lpstr>Radiography TQM Safety</vt:lpstr>
      <vt:lpstr>RADIOGRAPHIC TESTING</vt:lpstr>
      <vt:lpstr>Radiography TQM Safety</vt:lpstr>
      <vt:lpstr>RTTQM Standards </vt:lpstr>
      <vt:lpstr>Continuous Quality Improvement Initiative TOOLS Getting Started in Continuous Quality Improvement</vt:lpstr>
      <vt:lpstr>Continuous Quality Improvement Initiative   Rad. GETTING STARTED</vt:lpstr>
      <vt:lpstr>الشريحة 85</vt:lpstr>
      <vt:lpstr>الشريحة 86</vt:lpstr>
      <vt:lpstr>http://www.rsna.org/Quality/gettingstarted/The-QI-Team.cfm </vt:lpstr>
      <vt:lpstr>مجلس الخدمات الصحية- المجلس المركزي لاعتماد المنشئات الصحية  Central Board for Accreditation of Health Care Institutions (www.cbahi.org)  </vt:lpstr>
      <vt:lpstr>الشريحة 89</vt:lpstr>
      <vt:lpstr>C2CPresentation Series</vt:lpstr>
      <vt:lpstr>THE ROLE OF BENCHMARKING IN BEST PRACTICE MANAGEMENT AND KNOWLEDGE SHARING</vt:lpstr>
      <vt:lpstr>مراجع</vt:lpstr>
    </vt:vector>
  </TitlesOfParts>
  <Company>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KINGDOM OF SAUDI ARABIA \ MINISTRY OF HIGHER EDUCTION KING SAUD UNIVERSITY RIYADH MALE COLLEGE OF HEALTH SCIENCES   DEPARTMENT OF MEDICAL LAB TECHNICIAN</dc:title>
  <dc:creator>Wadi</dc:creator>
  <cp:lastModifiedBy>win7</cp:lastModifiedBy>
  <cp:revision>835</cp:revision>
  <dcterms:created xsi:type="dcterms:W3CDTF">2009-10-03T14:40:16Z</dcterms:created>
  <dcterms:modified xsi:type="dcterms:W3CDTF">2016-08-25T05:02:32Z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Wadi</vt:lpwstr>
  </property>
  <property fmtid="{D5CDD505-2E9C-101B-9397-08002B2CF9AE}" pid="6" name="_Category">
    <vt:lpwstr/>
  </property>
  <property fmtid="{D5CDD505-2E9C-101B-9397-08002B2CF9AE}" pid="7" name="Slides">
    <vt:lpwstr>71</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y fmtid="{D5CDD505-2E9C-101B-9397-08002B2CF9AE}" pid="12" name="ContentTypeId">
    <vt:lpwstr>0x01010063BE32251A5C8747A3537C2C009815A8</vt:lpwstr>
  </property>
</Properties>
</file>