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1"/>
  </p:notesMasterIdLst>
  <p:sldIdLst>
    <p:sldId id="256" r:id="rId2"/>
    <p:sldId id="264" r:id="rId3"/>
    <p:sldId id="265" r:id="rId4"/>
    <p:sldId id="268" r:id="rId5"/>
    <p:sldId id="257" r:id="rId6"/>
    <p:sldId id="282" r:id="rId7"/>
    <p:sldId id="284" r:id="rId8"/>
    <p:sldId id="279" r:id="rId9"/>
    <p:sldId id="286" r:id="rId10"/>
    <p:sldId id="280" r:id="rId11"/>
    <p:sldId id="290" r:id="rId12"/>
    <p:sldId id="291" r:id="rId13"/>
    <p:sldId id="292" r:id="rId14"/>
    <p:sldId id="298" r:id="rId15"/>
    <p:sldId id="300" r:id="rId16"/>
    <p:sldId id="302" r:id="rId17"/>
    <p:sldId id="303" r:id="rId18"/>
    <p:sldId id="304" r:id="rId19"/>
    <p:sldId id="25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5" d="100"/>
          <a:sy n="65" d="100"/>
        </p:scale>
        <p:origin x="-16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991069A-4E55-49A8-B5D0-DE0BE8054564}" type="datetimeFigureOut">
              <a:rPr lang="ar-SA" smtClean="0"/>
              <a:pPr/>
              <a:t>15/01/1433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1409089-81FA-4436-B065-D87455C5C45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DAF77-33F0-4DE6-851A-1617F700D26F}" type="slidenum">
              <a:rPr lang="en-US"/>
              <a:pPr/>
              <a:t>19</a:t>
            </a:fld>
            <a:endParaRPr lang="en-US"/>
          </a:p>
        </p:txBody>
      </p:sp>
      <p:sp>
        <p:nvSpPr>
          <p:cNvPr id="204802"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204803" name="Rectangle 3"/>
          <p:cNvSpPr>
            <a:spLocks noGrp="1" noChangeArrowheads="1"/>
          </p:cNvSpPr>
          <p:nvPr>
            <p:ph type="body" idx="1"/>
          </p:nvPr>
        </p:nvSpPr>
        <p:spPr bwMode="auto">
          <a:xfrm>
            <a:off x="912813" y="4343400"/>
            <a:ext cx="5032375" cy="4113213"/>
          </a:xfrm>
          <a:prstGeom prst="rect">
            <a:avLst/>
          </a:prstGeom>
          <a:solidFill>
            <a:srgbClr val="FFFFFF"/>
          </a:solidFill>
          <a:ln>
            <a:solidFill>
              <a:srgbClr val="000000"/>
            </a:solidFill>
            <a:miter lim="800000"/>
            <a:headEnd/>
            <a:tailEnd/>
          </a:ln>
        </p:spPr>
        <p:txBody>
          <a:bodyPr lIns="91426" tIns="45714" rIns="91426" bIns="45714"/>
          <a:lstStyle/>
          <a:p>
            <a:r>
              <a:rPr lang="el-GR" b="1">
                <a:solidFill>
                  <a:srgbClr val="00FF00"/>
                </a:solidFill>
                <a:cs typeface="Arial" pitchFamily="34" charset="0"/>
              </a:rPr>
              <a:t>Figure 11.29: Solutions: </a:t>
            </a:r>
            <a:r>
              <a:rPr lang="el-GR">
                <a:solidFill>
                  <a:srgbClr val="000000"/>
                </a:solidFill>
                <a:cs typeface="Arial" pitchFamily="34" charset="0"/>
              </a:rPr>
              <a:t>primary and secondary sewage treatment. </a:t>
            </a:r>
            <a:endParaRPr lang="en-US">
              <a:solidFill>
                <a:srgbClr val="000000"/>
              </a:solidFill>
              <a:cs typeface="Arial" pitchFamily="34" charset="0"/>
            </a:endParaRPr>
          </a:p>
          <a:p>
            <a:r>
              <a:rPr lang="el-GR" b="1">
                <a:solidFill>
                  <a:srgbClr val="000000"/>
                </a:solidFill>
                <a:cs typeface="Arial" pitchFamily="34" charset="0"/>
              </a:rPr>
              <a:t>Question: </a:t>
            </a:r>
            <a:r>
              <a:rPr lang="el-GR">
                <a:solidFill>
                  <a:srgbClr val="000000"/>
                </a:solidFill>
                <a:cs typeface="Arial" pitchFamily="34" charset="0"/>
              </a:rPr>
              <a:t>What do you think should be done with the nutrient-rich sludge produced by sewage treatment plants?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63A38C1-AAC0-4C31-9697-FB59052EE63D}" type="datetimeFigureOut">
              <a:rPr lang="ar-SA" smtClean="0"/>
              <a:pPr/>
              <a:t>15/01/1433</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3E7F027A-1D34-4ED8-A384-E516AF34AB9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3E7F027A-1D34-4ED8-A384-E516AF34AB9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463A38C1-AAC0-4C31-9697-FB59052EE63D}" type="datetimeFigureOut">
              <a:rPr lang="ar-SA" smtClean="0"/>
              <a:pPr/>
              <a:t>15/01/1433</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3E7F027A-1D34-4ED8-A384-E516AF34AB9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3E7F027A-1D34-4ED8-A384-E516AF34AB91}"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E7F027A-1D34-4ED8-A384-E516AF34AB91}"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463A38C1-AAC0-4C31-9697-FB59052EE63D}" type="datetimeFigureOut">
              <a:rPr lang="ar-SA" smtClean="0"/>
              <a:pPr/>
              <a:t>15/01/1433</a:t>
            </a:fld>
            <a:endParaRPr lang="ar-SA"/>
          </a:p>
        </p:txBody>
      </p:sp>
      <p:sp>
        <p:nvSpPr>
          <p:cNvPr id="10" name="عنصر نائب لرقم الشريحة 9"/>
          <p:cNvSpPr>
            <a:spLocks noGrp="1"/>
          </p:cNvSpPr>
          <p:nvPr>
            <p:ph type="sldNum" sz="quarter" idx="16"/>
          </p:nvPr>
        </p:nvSpPr>
        <p:spPr/>
        <p:txBody>
          <a:bodyPr rtlCol="0"/>
          <a:lstStyle/>
          <a:p>
            <a:fld id="{3E7F027A-1D34-4ED8-A384-E516AF34AB91}"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463A38C1-AAC0-4C31-9697-FB59052EE63D}" type="datetimeFigureOut">
              <a:rPr lang="ar-SA" smtClean="0"/>
              <a:pPr/>
              <a:t>15/01/1433</a:t>
            </a:fld>
            <a:endParaRPr lang="ar-SA"/>
          </a:p>
        </p:txBody>
      </p:sp>
      <p:sp>
        <p:nvSpPr>
          <p:cNvPr id="12" name="عنصر نائب لرقم الشريحة 11"/>
          <p:cNvSpPr>
            <a:spLocks noGrp="1"/>
          </p:cNvSpPr>
          <p:nvPr>
            <p:ph type="sldNum" sz="quarter" idx="16"/>
          </p:nvPr>
        </p:nvSpPr>
        <p:spPr/>
        <p:txBody>
          <a:bodyPr rtlCol="0"/>
          <a:lstStyle/>
          <a:p>
            <a:fld id="{3E7F027A-1D34-4ED8-A384-E516AF34AB91}"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3E7F027A-1D34-4ED8-A384-E516AF34AB9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3E7F027A-1D34-4ED8-A384-E516AF34AB9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63A38C1-AAC0-4C31-9697-FB59052EE63D}" type="datetimeFigureOut">
              <a:rPr lang="ar-SA" smtClean="0"/>
              <a:pPr/>
              <a:t>15/01/1433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3E7F027A-1D34-4ED8-A384-E516AF34AB91}"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463A38C1-AAC0-4C31-9697-FB59052EE63D}" type="datetimeFigureOut">
              <a:rPr lang="ar-SA" smtClean="0"/>
              <a:pPr/>
              <a:t>15/01/1433</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3E7F027A-1D34-4ED8-A384-E516AF34AB91}"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63A38C1-AAC0-4C31-9697-FB59052EE63D}" type="datetimeFigureOut">
              <a:rPr lang="ar-SA" smtClean="0"/>
              <a:pPr/>
              <a:t>15/01/1433</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E7F027A-1D34-4ED8-A384-E516AF34AB9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Wastewater" TargetMode="External"/><Relationship Id="rId2" Type="http://schemas.openxmlformats.org/officeDocument/2006/relationships/hyperlink" Target="http://en.wikipedia.org/wiki/Contaminants" TargetMode="External"/><Relationship Id="rId1" Type="http://schemas.openxmlformats.org/officeDocument/2006/relationships/slideLayout" Target="../slideLayouts/slideLayout2.xml"/><Relationship Id="rId4" Type="http://schemas.openxmlformats.org/officeDocument/2006/relationships/hyperlink" Target="http://en.wikipedia.org/wiki/Sludg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Sewage treatment</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rtl="0"/>
            <a:r>
              <a:rPr lang="en-US" dirty="0" smtClean="0"/>
              <a:t>keep the septic tank and soil absorption unit at least 100 feet away from any private well that is less than 100 feet deep, and at least 50 feet away from wells more than 100 feet deep.</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Sewage treatment plant</a:t>
            </a:r>
            <a:endParaRPr lang="ar-SA" dirty="0"/>
          </a:p>
        </p:txBody>
      </p:sp>
      <p:sp>
        <p:nvSpPr>
          <p:cNvPr id="3" name="عنصر نائب للمحتوى 2"/>
          <p:cNvSpPr>
            <a:spLocks noGrp="1"/>
          </p:cNvSpPr>
          <p:nvPr>
            <p:ph sz="quarter" idx="1"/>
          </p:nvPr>
        </p:nvSpPr>
        <p:spPr/>
        <p:txBody>
          <a:bodyPr/>
          <a:lstStyle/>
          <a:p>
            <a:pPr algn="l" rtl="0"/>
            <a:r>
              <a:rPr lang="en-US" b="1" dirty="0" smtClean="0"/>
              <a:t>Grit removal</a:t>
            </a:r>
          </a:p>
          <a:p>
            <a:pPr algn="l" rtl="0"/>
            <a:r>
              <a:rPr lang="en-US" dirty="0" smtClean="0"/>
              <a:t>Pre-treatment may include a sand or grit channel or chamber where the velocity of the incoming wastewater is adjusted to allow the settlement of sand, grit, and stones</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Primary treatment</a:t>
            </a:r>
            <a:endParaRPr lang="ar-SA" dirty="0"/>
          </a:p>
        </p:txBody>
      </p:sp>
      <p:sp>
        <p:nvSpPr>
          <p:cNvPr id="3" name="عنصر نائب للمحتوى 2"/>
          <p:cNvSpPr>
            <a:spLocks noGrp="1"/>
          </p:cNvSpPr>
          <p:nvPr>
            <p:ph sz="quarter" idx="1"/>
          </p:nvPr>
        </p:nvSpPr>
        <p:spPr/>
        <p:txBody>
          <a:bodyPr>
            <a:normAutofit/>
          </a:bodyPr>
          <a:lstStyle/>
          <a:p>
            <a:pPr algn="l" rtl="0"/>
            <a:r>
              <a:rPr lang="en-US" sz="2800" dirty="0" smtClean="0">
                <a:latin typeface="Arial Narrow" pitchFamily="34" charset="0"/>
              </a:rPr>
              <a:t>Settle solids for 2‑3 hours in a static, unmixed tank</a:t>
            </a:r>
            <a:r>
              <a:rPr lang="en-US" dirty="0" smtClean="0"/>
              <a:t>, commonly called "primary clarifiers" or "primary sedimentation tanks". The tanks are used to settle sludge while grease and oils rise to the surface and are skimmed off</a:t>
            </a:r>
          </a:p>
          <a:p>
            <a:pPr algn="l" rtl="0">
              <a:buNone/>
            </a:pPr>
            <a:endParaRPr lang="en-US" dirty="0" smtClean="0"/>
          </a:p>
          <a:p>
            <a:pPr algn="l" rtl="0"/>
            <a:r>
              <a:rPr lang="en-US" dirty="0" smtClean="0"/>
              <a:t>Sludge is directed towards the base of the tank where it is pumped to sludge treatment facilities.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pic>
        <p:nvPicPr>
          <p:cNvPr id="7" name="عنصر نائب للمحتوى 6" descr="Sedimentation_tank.jpg"/>
          <p:cNvPicPr>
            <a:picLocks noGrp="1" noChangeAspect="1"/>
          </p:cNvPicPr>
          <p:nvPr>
            <p:ph sz="quarter" idx="2"/>
          </p:nvPr>
        </p:nvPicPr>
        <p:blipFill>
          <a:blip r:embed="rId2" cstate="print"/>
          <a:stretch>
            <a:fillRect/>
          </a:stretch>
        </p:blipFill>
        <p:spPr>
          <a:xfrm>
            <a:off x="1066800" y="1676400"/>
            <a:ext cx="7664450" cy="44958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Secondary Treatment</a:t>
            </a:r>
            <a:r>
              <a:rPr lang="en-US" b="1" dirty="0" smtClean="0"/>
              <a:t/>
            </a:r>
            <a:br>
              <a:rPr lang="en-US" b="1" dirty="0" smtClean="0"/>
            </a:br>
            <a:endParaRPr lang="ar-SA" dirty="0"/>
          </a:p>
        </p:txBody>
      </p:sp>
      <p:sp>
        <p:nvSpPr>
          <p:cNvPr id="3" name="عنصر نائب للمحتوى 2"/>
          <p:cNvSpPr>
            <a:spLocks noGrp="1"/>
          </p:cNvSpPr>
          <p:nvPr>
            <p:ph sz="quarter" idx="1"/>
          </p:nvPr>
        </p:nvSpPr>
        <p:spPr/>
        <p:txBody>
          <a:bodyPr>
            <a:normAutofit/>
          </a:bodyPr>
          <a:lstStyle/>
          <a:p>
            <a:pPr algn="l" rtl="0"/>
            <a:r>
              <a:rPr lang="en-US" dirty="0" smtClean="0"/>
              <a:t>Sludge from the sedimentation tanks is digested </a:t>
            </a:r>
            <a:r>
              <a:rPr lang="en-US" dirty="0" err="1" smtClean="0"/>
              <a:t>anaerobically</a:t>
            </a:r>
            <a:r>
              <a:rPr lang="en-US" dirty="0" smtClean="0"/>
              <a:t> in large tanks, In the sludge digesters the sludge is kept at 37oC and mechanically mixed to ensure optimum operation</a:t>
            </a:r>
            <a:r>
              <a:rPr lang="en-US" dirty="0" smtClean="0"/>
              <a:t>.</a:t>
            </a:r>
          </a:p>
          <a:p>
            <a:pPr algn="l" rtl="0"/>
            <a:endParaRPr lang="en-US" dirty="0" smtClean="0"/>
          </a:p>
          <a:p>
            <a:pPr algn="l" rtl="0"/>
            <a:r>
              <a:rPr lang="en-US" dirty="0" smtClean="0"/>
              <a:t>When the sludge leaves the digesters it has undergone a 50% volume reduction</a:t>
            </a:r>
            <a:endParaRPr lang="en-US" dirty="0" smtClean="0"/>
          </a:p>
          <a:p>
            <a:pPr algn="l" rtl="0">
              <a:buNone/>
            </a:pP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Liquids</a:t>
            </a:r>
            <a:endParaRPr lang="ar-SA" dirty="0"/>
          </a:p>
        </p:txBody>
      </p:sp>
      <p:sp>
        <p:nvSpPr>
          <p:cNvPr id="3" name="عنصر نائب للمحتوى 2"/>
          <p:cNvSpPr>
            <a:spLocks noGrp="1"/>
          </p:cNvSpPr>
          <p:nvPr>
            <p:ph sz="quarter" idx="1"/>
          </p:nvPr>
        </p:nvSpPr>
        <p:spPr/>
        <p:txBody>
          <a:bodyPr/>
          <a:lstStyle/>
          <a:p>
            <a:pPr algn="l" rtl="0"/>
            <a:r>
              <a:rPr lang="en-US" dirty="0" smtClean="0"/>
              <a:t>The liquids are either sent directly to open-air oxidation ponds</a:t>
            </a:r>
          </a:p>
          <a:p>
            <a:pPr algn="l" rtl="0"/>
            <a:endParaRPr lang="ar-SA" dirty="0"/>
          </a:p>
        </p:txBody>
      </p:sp>
      <p:pic>
        <p:nvPicPr>
          <p:cNvPr id="1028" name="Picture 4"/>
          <p:cNvPicPr>
            <a:picLocks noGrp="1" noChangeAspect="1" noChangeArrowheads="1"/>
          </p:cNvPicPr>
          <p:nvPr>
            <p:ph sz="quarter" idx="2"/>
          </p:nvPr>
        </p:nvPicPr>
        <p:blipFill>
          <a:blip r:embed="rId2" cstate="print"/>
          <a:srcRect/>
          <a:stretch>
            <a:fillRect/>
          </a:stretch>
        </p:blipFill>
        <p:spPr bwMode="auto">
          <a:xfrm>
            <a:off x="5029200" y="1524000"/>
            <a:ext cx="3886200" cy="3428999"/>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FG11_30B"/>
          <p:cNvPicPr>
            <a:picLocks noChangeAspect="1" noChangeArrowheads="1"/>
          </p:cNvPicPr>
          <p:nvPr/>
        </p:nvPicPr>
        <p:blipFill>
          <a:blip r:embed="rId2" cstate="print"/>
          <a:srcRect/>
          <a:stretch>
            <a:fillRect/>
          </a:stretch>
        </p:blipFill>
        <p:spPr bwMode="auto">
          <a:xfrm>
            <a:off x="685800" y="992188"/>
            <a:ext cx="8001000" cy="5332412"/>
          </a:xfrm>
          <a:prstGeom prst="rect">
            <a:avLst/>
          </a:prstGeom>
          <a:noFill/>
        </p:spPr>
      </p:pic>
      <p:sp>
        <p:nvSpPr>
          <p:cNvPr id="14339" name="Text Box 3"/>
          <p:cNvSpPr txBox="1">
            <a:spLocks noChangeArrowheads="1"/>
          </p:cNvSpPr>
          <p:nvPr/>
        </p:nvSpPr>
        <p:spPr bwMode="auto">
          <a:xfrm>
            <a:off x="2105025" y="242888"/>
            <a:ext cx="4600575" cy="519112"/>
          </a:xfrm>
          <a:prstGeom prst="rect">
            <a:avLst/>
          </a:prstGeom>
          <a:noFill/>
          <a:ln w="9525">
            <a:noFill/>
            <a:miter lim="800000"/>
            <a:headEnd/>
            <a:tailEnd/>
          </a:ln>
          <a:effectLst/>
        </p:spPr>
        <p:txBody>
          <a:bodyPr wrap="none">
            <a:spAutoFit/>
          </a:bodyPr>
          <a:lstStyle/>
          <a:p>
            <a:r>
              <a:rPr lang="en-GB" sz="2800"/>
              <a:t>Aeration tank, activated sludge</a:t>
            </a:r>
            <a:endParaRPr lang="en-U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SA"/>
          </a:p>
        </p:txBody>
      </p:sp>
      <p:sp>
        <p:nvSpPr>
          <p:cNvPr id="7" name="عنصر نائب للمحتوى 6"/>
          <p:cNvSpPr>
            <a:spLocks noGrp="1"/>
          </p:cNvSpPr>
          <p:nvPr>
            <p:ph sz="quarter" idx="1"/>
          </p:nvPr>
        </p:nvSpPr>
        <p:spPr/>
        <p:txBody>
          <a:bodyPr/>
          <a:lstStyle/>
          <a:p>
            <a:pPr algn="l" rtl="0"/>
            <a:r>
              <a:rPr lang="en-US" dirty="0" smtClean="0"/>
              <a:t>In the pond, algae use solar energy to produce oxygen from carbon dioxide and water, and bacteria use oxygen to break down the remaining organics to simple molecules such as carbon dioxide and ammonia. The sun also destroys pathogenic bacteria, while the wind ensures even mixing so that all parts of the ponds are aerobic.</a:t>
            </a:r>
          </a:p>
          <a:p>
            <a:pPr algn="l" rtl="0"/>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rtl="0"/>
            <a:r>
              <a:rPr lang="en-US" dirty="0" smtClean="0"/>
              <a:t>After secondary treatment all effluent, both solid and liquid, is sufficiently safe to be released into the environment.</a:t>
            </a:r>
          </a:p>
          <a:p>
            <a:pPr algn="l" rtl="0"/>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descr="1129"/>
          <p:cNvPicPr>
            <a:picLocks noChangeAspect="1" noChangeArrowheads="1"/>
          </p:cNvPicPr>
          <p:nvPr/>
        </p:nvPicPr>
        <p:blipFill>
          <a:blip r:embed="rId3" cstate="print"/>
          <a:srcRect/>
          <a:stretch>
            <a:fillRect/>
          </a:stretch>
        </p:blipFill>
        <p:spPr bwMode="auto">
          <a:xfrm>
            <a:off x="88900" y="1616075"/>
            <a:ext cx="8966200" cy="4357688"/>
          </a:xfrm>
          <a:prstGeom prst="rect">
            <a:avLst/>
          </a:prstGeom>
          <a:noFill/>
        </p:spPr>
      </p:pic>
      <p:sp>
        <p:nvSpPr>
          <p:cNvPr id="203779" name="Rectangle 3" hidden="1"/>
          <p:cNvSpPr>
            <a:spLocks noGrp="1" noChangeArrowheads="1"/>
          </p:cNvSpPr>
          <p:nvPr>
            <p:ph type="title"/>
          </p:nvPr>
        </p:nvSpPr>
        <p:spPr/>
        <p:txBody>
          <a:bodyPr/>
          <a:lstStyle/>
          <a:p>
            <a:endParaRPr lang="ar-SA" sz="1400" b="1"/>
          </a:p>
        </p:txBody>
      </p:sp>
      <p:sp>
        <p:nvSpPr>
          <p:cNvPr id="203780" name="Rectangle 4"/>
          <p:cNvSpPr>
            <a:spLocks noChangeArrowheads="1"/>
          </p:cNvSpPr>
          <p:nvPr/>
        </p:nvSpPr>
        <p:spPr bwMode="auto">
          <a:xfrm>
            <a:off x="7564438" y="6562725"/>
            <a:ext cx="1579562" cy="295275"/>
          </a:xfrm>
          <a:prstGeom prst="rect">
            <a:avLst/>
          </a:prstGeom>
          <a:noFill/>
          <a:ln w="9525">
            <a:noFill/>
            <a:miter lim="800000"/>
            <a:headEnd/>
            <a:tailEnd/>
          </a:ln>
          <a:effectLst/>
        </p:spPr>
        <p:txBody>
          <a:bodyPr wrap="none" lIns="82058" tIns="41029" rIns="82058" bIns="41029"/>
          <a:lstStyle/>
          <a:p>
            <a:pPr algn="r" defTabSz="820738"/>
            <a:r>
              <a:rPr lang="en-US" sz="1400" b="1"/>
              <a:t>Fig. 11-29, p. 255</a:t>
            </a:r>
          </a:p>
        </p:txBody>
      </p:sp>
      <p:sp>
        <p:nvSpPr>
          <p:cNvPr id="203781" name="Rectangle 5"/>
          <p:cNvSpPr>
            <a:spLocks noChangeArrowheads="1"/>
          </p:cNvSpPr>
          <p:nvPr/>
        </p:nvSpPr>
        <p:spPr bwMode="auto">
          <a:xfrm>
            <a:off x="6934200" y="4238625"/>
            <a:ext cx="2057400" cy="942975"/>
          </a:xfrm>
          <a:prstGeom prst="rect">
            <a:avLst/>
          </a:prstGeom>
          <a:noFill/>
          <a:ln w="19050">
            <a:noFill/>
            <a:miter lim="800000"/>
            <a:headEnd/>
            <a:tailEnd/>
          </a:ln>
          <a:effectLst/>
        </p:spPr>
        <p:txBody>
          <a:bodyPr>
            <a:spAutoFit/>
          </a:bodyPr>
          <a:lstStyle/>
          <a:p>
            <a:pPr eaLnBrk="1" hangingPunct="1"/>
            <a:r>
              <a:rPr lang="en-US" sz="1400" b="1"/>
              <a:t>Disposed of in</a:t>
            </a:r>
          </a:p>
          <a:p>
            <a:pPr eaLnBrk="1" hangingPunct="1"/>
            <a:r>
              <a:rPr lang="en-US" sz="1400" b="1"/>
              <a:t>landfill or ocean or applied to cropland,</a:t>
            </a:r>
          </a:p>
          <a:p>
            <a:pPr eaLnBrk="1" hangingPunct="1"/>
            <a:r>
              <a:rPr lang="en-US" sz="1400" b="1"/>
              <a:t>pasture, or rangeland</a:t>
            </a:r>
          </a:p>
        </p:txBody>
      </p:sp>
      <p:sp>
        <p:nvSpPr>
          <p:cNvPr id="203782" name="Rectangle 6"/>
          <p:cNvSpPr>
            <a:spLocks noChangeArrowheads="1"/>
          </p:cNvSpPr>
          <p:nvPr/>
        </p:nvSpPr>
        <p:spPr bwMode="auto">
          <a:xfrm>
            <a:off x="5638800" y="5473700"/>
            <a:ext cx="1735138" cy="304800"/>
          </a:xfrm>
          <a:prstGeom prst="rect">
            <a:avLst/>
          </a:prstGeom>
          <a:noFill/>
          <a:ln w="19050">
            <a:noFill/>
            <a:miter lim="800000"/>
            <a:headEnd/>
            <a:tailEnd/>
          </a:ln>
          <a:effectLst/>
        </p:spPr>
        <p:txBody>
          <a:bodyPr wrap="none">
            <a:spAutoFit/>
          </a:bodyPr>
          <a:lstStyle/>
          <a:p>
            <a:pPr eaLnBrk="1" hangingPunct="1"/>
            <a:r>
              <a:rPr lang="en-US" sz="1400" b="1">
                <a:solidFill>
                  <a:schemeClr val="bg1"/>
                </a:solidFill>
              </a:rPr>
              <a:t>Sludge drying bed</a:t>
            </a:r>
          </a:p>
        </p:txBody>
      </p:sp>
      <p:sp>
        <p:nvSpPr>
          <p:cNvPr id="203783" name="Rectangle 7"/>
          <p:cNvSpPr>
            <a:spLocks noChangeArrowheads="1"/>
          </p:cNvSpPr>
          <p:nvPr/>
        </p:nvSpPr>
        <p:spPr bwMode="auto">
          <a:xfrm>
            <a:off x="2911475" y="2857500"/>
            <a:ext cx="776288" cy="304800"/>
          </a:xfrm>
          <a:prstGeom prst="rect">
            <a:avLst/>
          </a:prstGeom>
          <a:noFill/>
          <a:ln w="19050">
            <a:noFill/>
            <a:miter lim="800000"/>
            <a:headEnd/>
            <a:tailEnd/>
          </a:ln>
          <a:effectLst/>
        </p:spPr>
        <p:txBody>
          <a:bodyPr wrap="none">
            <a:spAutoFit/>
          </a:bodyPr>
          <a:lstStyle/>
          <a:p>
            <a:pPr eaLnBrk="1" hangingPunct="1"/>
            <a:r>
              <a:rPr lang="en-US" sz="1400" b="1">
                <a:solidFill>
                  <a:schemeClr val="bg1"/>
                </a:solidFill>
              </a:rPr>
              <a:t>Sludge</a:t>
            </a:r>
          </a:p>
        </p:txBody>
      </p:sp>
      <p:sp>
        <p:nvSpPr>
          <p:cNvPr id="203784" name="Rectangle 8"/>
          <p:cNvSpPr>
            <a:spLocks noChangeArrowheads="1"/>
          </p:cNvSpPr>
          <p:nvPr/>
        </p:nvSpPr>
        <p:spPr bwMode="auto">
          <a:xfrm>
            <a:off x="4527550" y="3074988"/>
            <a:ext cx="1403350" cy="274637"/>
          </a:xfrm>
          <a:prstGeom prst="rect">
            <a:avLst/>
          </a:prstGeom>
          <a:noFill/>
          <a:ln w="19050">
            <a:noFill/>
            <a:miter lim="800000"/>
            <a:headEnd/>
            <a:tailEnd/>
          </a:ln>
          <a:effectLst/>
        </p:spPr>
        <p:txBody>
          <a:bodyPr wrap="none">
            <a:spAutoFit/>
          </a:bodyPr>
          <a:lstStyle/>
          <a:p>
            <a:pPr eaLnBrk="1" hangingPunct="1"/>
            <a:r>
              <a:rPr lang="en-US" sz="1200" b="1"/>
              <a:t>Activated sludge</a:t>
            </a:r>
          </a:p>
        </p:txBody>
      </p:sp>
      <p:sp>
        <p:nvSpPr>
          <p:cNvPr id="203785" name="Rectangle 9"/>
          <p:cNvSpPr>
            <a:spLocks noChangeArrowheads="1"/>
          </p:cNvSpPr>
          <p:nvPr/>
        </p:nvSpPr>
        <p:spPr bwMode="auto">
          <a:xfrm>
            <a:off x="5627688" y="774700"/>
            <a:ext cx="1093787" cy="517525"/>
          </a:xfrm>
          <a:prstGeom prst="rect">
            <a:avLst/>
          </a:prstGeom>
          <a:noFill/>
          <a:ln w="19050">
            <a:noFill/>
            <a:miter lim="800000"/>
            <a:headEnd/>
            <a:tailEnd/>
          </a:ln>
          <a:effectLst/>
        </p:spPr>
        <p:txBody>
          <a:bodyPr wrap="none">
            <a:spAutoFit/>
          </a:bodyPr>
          <a:lstStyle/>
          <a:p>
            <a:pPr eaLnBrk="1" hangingPunct="1"/>
            <a:r>
              <a:rPr lang="en-US" sz="1400" b="1"/>
              <a:t>Secondary</a:t>
            </a:r>
          </a:p>
          <a:p>
            <a:pPr eaLnBrk="1" hangingPunct="1"/>
            <a:endParaRPr lang="en-US" sz="1400" b="1"/>
          </a:p>
        </p:txBody>
      </p:sp>
      <p:sp>
        <p:nvSpPr>
          <p:cNvPr id="203786" name="Rectangle 10"/>
          <p:cNvSpPr>
            <a:spLocks noChangeArrowheads="1"/>
          </p:cNvSpPr>
          <p:nvPr/>
        </p:nvSpPr>
        <p:spPr bwMode="auto">
          <a:xfrm>
            <a:off x="0" y="3048000"/>
            <a:ext cx="1241425" cy="517525"/>
          </a:xfrm>
          <a:prstGeom prst="rect">
            <a:avLst/>
          </a:prstGeom>
          <a:noFill/>
          <a:ln w="19050">
            <a:noFill/>
            <a:miter lim="800000"/>
            <a:headEnd/>
            <a:tailEnd/>
          </a:ln>
          <a:effectLst/>
        </p:spPr>
        <p:txBody>
          <a:bodyPr wrap="none">
            <a:spAutoFit/>
          </a:bodyPr>
          <a:lstStyle/>
          <a:p>
            <a:pPr eaLnBrk="1" hangingPunct="1"/>
            <a:r>
              <a:rPr lang="en-US" sz="1400" b="1"/>
              <a:t>Raw sewage</a:t>
            </a:r>
          </a:p>
          <a:p>
            <a:pPr eaLnBrk="1" hangingPunct="1"/>
            <a:r>
              <a:rPr lang="en-US" sz="1400" b="1"/>
              <a:t>from sewers</a:t>
            </a:r>
          </a:p>
        </p:txBody>
      </p:sp>
      <p:sp>
        <p:nvSpPr>
          <p:cNvPr id="203787" name="Rectangle 11"/>
          <p:cNvSpPr>
            <a:spLocks noChangeArrowheads="1"/>
          </p:cNvSpPr>
          <p:nvPr/>
        </p:nvSpPr>
        <p:spPr bwMode="auto">
          <a:xfrm>
            <a:off x="4252913" y="3651250"/>
            <a:ext cx="852487" cy="274638"/>
          </a:xfrm>
          <a:prstGeom prst="rect">
            <a:avLst/>
          </a:prstGeom>
          <a:noFill/>
          <a:ln w="19050">
            <a:noFill/>
            <a:miter lim="800000"/>
            <a:headEnd/>
            <a:tailEnd/>
          </a:ln>
          <a:effectLst/>
        </p:spPr>
        <p:txBody>
          <a:bodyPr wrap="none">
            <a:spAutoFit/>
          </a:bodyPr>
          <a:lstStyle/>
          <a:p>
            <a:pPr eaLnBrk="1" hangingPunct="1"/>
            <a:r>
              <a:rPr lang="en-US" sz="1200" b="1">
                <a:solidFill>
                  <a:schemeClr val="bg1"/>
                </a:solidFill>
              </a:rPr>
              <a:t>Air pump</a:t>
            </a:r>
          </a:p>
        </p:txBody>
      </p:sp>
      <p:sp>
        <p:nvSpPr>
          <p:cNvPr id="203788" name="Rectangle 12"/>
          <p:cNvSpPr>
            <a:spLocks noChangeArrowheads="1"/>
          </p:cNvSpPr>
          <p:nvPr/>
        </p:nvSpPr>
        <p:spPr bwMode="auto">
          <a:xfrm>
            <a:off x="6850063" y="3048000"/>
            <a:ext cx="1379537" cy="304800"/>
          </a:xfrm>
          <a:prstGeom prst="rect">
            <a:avLst/>
          </a:prstGeom>
          <a:noFill/>
          <a:ln w="19050">
            <a:noFill/>
            <a:miter lim="800000"/>
            <a:headEnd/>
            <a:tailEnd/>
          </a:ln>
          <a:effectLst/>
        </p:spPr>
        <p:txBody>
          <a:bodyPr wrap="none">
            <a:spAutoFit/>
          </a:bodyPr>
          <a:lstStyle/>
          <a:p>
            <a:pPr eaLnBrk="1" hangingPunct="1"/>
            <a:r>
              <a:rPr lang="en-US" sz="1400" b="1"/>
              <a:t>(kills bacteria)</a:t>
            </a:r>
          </a:p>
        </p:txBody>
      </p:sp>
      <p:sp>
        <p:nvSpPr>
          <p:cNvPr id="203789" name="Rectangle 13"/>
          <p:cNvSpPr>
            <a:spLocks noChangeArrowheads="1"/>
          </p:cNvSpPr>
          <p:nvPr/>
        </p:nvSpPr>
        <p:spPr bwMode="auto">
          <a:xfrm>
            <a:off x="8042275" y="2438400"/>
            <a:ext cx="1101725" cy="730250"/>
          </a:xfrm>
          <a:prstGeom prst="rect">
            <a:avLst/>
          </a:prstGeom>
          <a:noFill/>
          <a:ln w="19050">
            <a:noFill/>
            <a:miter lim="800000"/>
            <a:headEnd/>
            <a:tailEnd/>
          </a:ln>
          <a:effectLst/>
        </p:spPr>
        <p:txBody>
          <a:bodyPr>
            <a:spAutoFit/>
          </a:bodyPr>
          <a:lstStyle/>
          <a:p>
            <a:pPr eaLnBrk="1" hangingPunct="1"/>
            <a:r>
              <a:rPr lang="en-US" sz="1400" b="1"/>
              <a:t>To river, lake,</a:t>
            </a:r>
          </a:p>
          <a:p>
            <a:pPr eaLnBrk="1" hangingPunct="1"/>
            <a:r>
              <a:rPr lang="en-US" sz="1400" b="1"/>
              <a:t>or ocean</a:t>
            </a:r>
          </a:p>
        </p:txBody>
      </p:sp>
      <p:sp>
        <p:nvSpPr>
          <p:cNvPr id="203790" name="Rectangle 14"/>
          <p:cNvSpPr>
            <a:spLocks noChangeArrowheads="1"/>
          </p:cNvSpPr>
          <p:nvPr/>
        </p:nvSpPr>
        <p:spPr bwMode="auto">
          <a:xfrm>
            <a:off x="3978275" y="4325938"/>
            <a:ext cx="1327150" cy="274637"/>
          </a:xfrm>
          <a:prstGeom prst="rect">
            <a:avLst/>
          </a:prstGeom>
          <a:noFill/>
          <a:ln w="19050">
            <a:noFill/>
            <a:miter lim="800000"/>
            <a:headEnd/>
            <a:tailEnd/>
          </a:ln>
          <a:effectLst/>
        </p:spPr>
        <p:txBody>
          <a:bodyPr wrap="none">
            <a:spAutoFit/>
          </a:bodyPr>
          <a:lstStyle/>
          <a:p>
            <a:pPr eaLnBrk="1" hangingPunct="1"/>
            <a:r>
              <a:rPr lang="en-US" sz="1200" b="1">
                <a:solidFill>
                  <a:schemeClr val="bg1"/>
                </a:solidFill>
              </a:rPr>
              <a:t>Sludge digester</a:t>
            </a:r>
          </a:p>
        </p:txBody>
      </p:sp>
      <p:sp>
        <p:nvSpPr>
          <p:cNvPr id="203791" name="Rectangle 15"/>
          <p:cNvSpPr>
            <a:spLocks noChangeArrowheads="1"/>
          </p:cNvSpPr>
          <p:nvPr/>
        </p:nvSpPr>
        <p:spPr bwMode="auto">
          <a:xfrm>
            <a:off x="6934200" y="1219200"/>
            <a:ext cx="1597025" cy="517525"/>
          </a:xfrm>
          <a:prstGeom prst="rect">
            <a:avLst/>
          </a:prstGeom>
          <a:noFill/>
          <a:ln w="19050">
            <a:noFill/>
            <a:miter lim="800000"/>
            <a:headEnd/>
            <a:tailEnd/>
          </a:ln>
          <a:effectLst/>
        </p:spPr>
        <p:txBody>
          <a:bodyPr wrap="none">
            <a:spAutoFit/>
          </a:bodyPr>
          <a:lstStyle/>
          <a:p>
            <a:pPr eaLnBrk="1" hangingPunct="1"/>
            <a:r>
              <a:rPr lang="en-US" sz="1400" b="1"/>
              <a:t>Chlorine</a:t>
            </a:r>
          </a:p>
          <a:p>
            <a:pPr eaLnBrk="1" hangingPunct="1"/>
            <a:r>
              <a:rPr lang="en-US" sz="1400" b="1"/>
              <a:t>disinfection tank</a:t>
            </a:r>
          </a:p>
        </p:txBody>
      </p:sp>
      <p:sp>
        <p:nvSpPr>
          <p:cNvPr id="203792" name="Rectangle 16"/>
          <p:cNvSpPr>
            <a:spLocks noChangeArrowheads="1"/>
          </p:cNvSpPr>
          <p:nvPr/>
        </p:nvSpPr>
        <p:spPr bwMode="auto">
          <a:xfrm>
            <a:off x="5486400" y="1371600"/>
            <a:ext cx="1250950" cy="304800"/>
          </a:xfrm>
          <a:prstGeom prst="rect">
            <a:avLst/>
          </a:prstGeom>
          <a:noFill/>
          <a:ln w="19050">
            <a:noFill/>
            <a:miter lim="800000"/>
            <a:headEnd/>
            <a:tailEnd/>
          </a:ln>
          <a:effectLst/>
        </p:spPr>
        <p:txBody>
          <a:bodyPr wrap="none">
            <a:spAutoFit/>
          </a:bodyPr>
          <a:lstStyle/>
          <a:p>
            <a:pPr eaLnBrk="1" hangingPunct="1"/>
            <a:r>
              <a:rPr lang="en-US" sz="1400" b="1"/>
              <a:t>Settling tank</a:t>
            </a:r>
          </a:p>
        </p:txBody>
      </p:sp>
      <p:sp>
        <p:nvSpPr>
          <p:cNvPr id="203793" name="Rectangle 17"/>
          <p:cNvSpPr>
            <a:spLocks noChangeArrowheads="1"/>
          </p:cNvSpPr>
          <p:nvPr/>
        </p:nvSpPr>
        <p:spPr bwMode="auto">
          <a:xfrm>
            <a:off x="4038600" y="1371600"/>
            <a:ext cx="1320800" cy="304800"/>
          </a:xfrm>
          <a:prstGeom prst="rect">
            <a:avLst/>
          </a:prstGeom>
          <a:noFill/>
          <a:ln w="19050">
            <a:noFill/>
            <a:miter lim="800000"/>
            <a:headEnd/>
            <a:tailEnd/>
          </a:ln>
          <a:effectLst/>
        </p:spPr>
        <p:txBody>
          <a:bodyPr wrap="none">
            <a:spAutoFit/>
          </a:bodyPr>
          <a:lstStyle/>
          <a:p>
            <a:pPr eaLnBrk="1" hangingPunct="1"/>
            <a:r>
              <a:rPr lang="en-US" sz="1400" b="1"/>
              <a:t>Aeration tank</a:t>
            </a:r>
          </a:p>
        </p:txBody>
      </p:sp>
      <p:sp>
        <p:nvSpPr>
          <p:cNvPr id="203794" name="Rectangle 18"/>
          <p:cNvSpPr>
            <a:spLocks noChangeArrowheads="1"/>
          </p:cNvSpPr>
          <p:nvPr/>
        </p:nvSpPr>
        <p:spPr bwMode="auto">
          <a:xfrm>
            <a:off x="2514600" y="1371600"/>
            <a:ext cx="1250950" cy="304800"/>
          </a:xfrm>
          <a:prstGeom prst="rect">
            <a:avLst/>
          </a:prstGeom>
          <a:noFill/>
          <a:ln w="19050">
            <a:noFill/>
            <a:miter lim="800000"/>
            <a:headEnd/>
            <a:tailEnd/>
          </a:ln>
          <a:effectLst/>
        </p:spPr>
        <p:txBody>
          <a:bodyPr wrap="none">
            <a:spAutoFit/>
          </a:bodyPr>
          <a:lstStyle/>
          <a:p>
            <a:pPr eaLnBrk="1" hangingPunct="1"/>
            <a:r>
              <a:rPr lang="en-US" sz="1400" b="1"/>
              <a:t>Settling tank</a:t>
            </a:r>
          </a:p>
        </p:txBody>
      </p:sp>
      <p:sp>
        <p:nvSpPr>
          <p:cNvPr id="203795" name="Rectangle 19"/>
          <p:cNvSpPr>
            <a:spLocks noChangeArrowheads="1"/>
          </p:cNvSpPr>
          <p:nvPr/>
        </p:nvSpPr>
        <p:spPr bwMode="auto">
          <a:xfrm>
            <a:off x="152400" y="1371600"/>
            <a:ext cx="1103313" cy="304800"/>
          </a:xfrm>
          <a:prstGeom prst="rect">
            <a:avLst/>
          </a:prstGeom>
          <a:noFill/>
          <a:ln w="19050">
            <a:noFill/>
            <a:miter lim="800000"/>
            <a:headEnd/>
            <a:tailEnd/>
          </a:ln>
          <a:effectLst/>
        </p:spPr>
        <p:txBody>
          <a:bodyPr wrap="none">
            <a:spAutoFit/>
          </a:bodyPr>
          <a:lstStyle/>
          <a:p>
            <a:pPr eaLnBrk="1" hangingPunct="1"/>
            <a:r>
              <a:rPr lang="en-US" sz="1400" b="1"/>
              <a:t>Bar screen</a:t>
            </a:r>
          </a:p>
        </p:txBody>
      </p:sp>
      <p:sp>
        <p:nvSpPr>
          <p:cNvPr id="203796" name="Rectangle 20"/>
          <p:cNvSpPr>
            <a:spLocks noChangeArrowheads="1"/>
          </p:cNvSpPr>
          <p:nvPr/>
        </p:nvSpPr>
        <p:spPr bwMode="auto">
          <a:xfrm>
            <a:off x="1219200" y="1371600"/>
            <a:ext cx="1290638" cy="304800"/>
          </a:xfrm>
          <a:prstGeom prst="rect">
            <a:avLst/>
          </a:prstGeom>
          <a:noFill/>
          <a:ln w="19050">
            <a:noFill/>
            <a:miter lim="800000"/>
            <a:headEnd/>
            <a:tailEnd/>
          </a:ln>
          <a:effectLst/>
        </p:spPr>
        <p:txBody>
          <a:bodyPr wrap="none">
            <a:spAutoFit/>
          </a:bodyPr>
          <a:lstStyle/>
          <a:p>
            <a:pPr eaLnBrk="1" hangingPunct="1"/>
            <a:r>
              <a:rPr lang="en-US" sz="1400" b="1"/>
              <a:t>Grit chamber</a:t>
            </a:r>
          </a:p>
        </p:txBody>
      </p:sp>
      <p:sp>
        <p:nvSpPr>
          <p:cNvPr id="203797" name="Rectangle 21"/>
          <p:cNvSpPr>
            <a:spLocks noChangeArrowheads="1"/>
          </p:cNvSpPr>
          <p:nvPr/>
        </p:nvSpPr>
        <p:spPr bwMode="auto">
          <a:xfrm>
            <a:off x="1665288" y="774700"/>
            <a:ext cx="846137" cy="304800"/>
          </a:xfrm>
          <a:prstGeom prst="rect">
            <a:avLst/>
          </a:prstGeom>
          <a:noFill/>
          <a:ln w="19050">
            <a:noFill/>
            <a:miter lim="800000"/>
            <a:headEnd/>
            <a:tailEnd/>
          </a:ln>
          <a:effectLst/>
        </p:spPr>
        <p:txBody>
          <a:bodyPr wrap="none">
            <a:spAutoFit/>
          </a:bodyPr>
          <a:lstStyle/>
          <a:p>
            <a:pPr eaLnBrk="1" hangingPunct="1"/>
            <a:r>
              <a:rPr lang="en-US" sz="1400" b="1"/>
              <a:t>Primary</a:t>
            </a:r>
          </a:p>
        </p:txBody>
      </p:sp>
      <p:sp>
        <p:nvSpPr>
          <p:cNvPr id="203798" name="AutoShape 22"/>
          <p:cNvSpPr>
            <a:spLocks/>
          </p:cNvSpPr>
          <p:nvPr/>
        </p:nvSpPr>
        <p:spPr bwMode="auto">
          <a:xfrm rot="-5400000" flipH="1" flipV="1">
            <a:off x="1957388" y="-633413"/>
            <a:ext cx="349250" cy="3660775"/>
          </a:xfrm>
          <a:prstGeom prst="leftBrace">
            <a:avLst>
              <a:gd name="adj1" fmla="val 57699"/>
              <a:gd name="adj2" fmla="val 50000"/>
            </a:avLst>
          </a:prstGeom>
          <a:noFill/>
          <a:ln w="19050">
            <a:solidFill>
              <a:schemeClr val="tx1"/>
            </a:solidFill>
            <a:round/>
            <a:headEnd/>
            <a:tailEnd/>
          </a:ln>
          <a:effectLst/>
        </p:spPr>
        <p:txBody>
          <a:bodyPr wrap="none" anchor="ctr"/>
          <a:lstStyle/>
          <a:p>
            <a:endParaRPr lang="ar-SA"/>
          </a:p>
        </p:txBody>
      </p:sp>
      <p:sp>
        <p:nvSpPr>
          <p:cNvPr id="203799" name="AutoShape 23"/>
          <p:cNvSpPr>
            <a:spLocks/>
          </p:cNvSpPr>
          <p:nvPr/>
        </p:nvSpPr>
        <p:spPr bwMode="auto">
          <a:xfrm rot="-5400000" flipH="1" flipV="1">
            <a:off x="5999163" y="-633413"/>
            <a:ext cx="349250" cy="3660775"/>
          </a:xfrm>
          <a:prstGeom prst="leftBrace">
            <a:avLst>
              <a:gd name="adj1" fmla="val 57699"/>
              <a:gd name="adj2" fmla="val 50000"/>
            </a:avLst>
          </a:prstGeom>
          <a:noFill/>
          <a:ln w="19050">
            <a:solidFill>
              <a:schemeClr val="tx1"/>
            </a:solidFill>
            <a:round/>
            <a:headEnd/>
            <a:tailEnd/>
          </a:ln>
          <a:effectLst/>
        </p:spPr>
        <p:txBody>
          <a:bodyPr wrap="none" anchor="ctr"/>
          <a:lstStyle/>
          <a:p>
            <a:endParaRPr lang="ar-SA"/>
          </a:p>
        </p:txBody>
      </p:sp>
      <p:sp>
        <p:nvSpPr>
          <p:cNvPr id="203800" name="Line 24"/>
          <p:cNvSpPr>
            <a:spLocks noChangeShapeType="1"/>
          </p:cNvSpPr>
          <p:nvPr/>
        </p:nvSpPr>
        <p:spPr bwMode="auto">
          <a:xfrm flipH="1">
            <a:off x="165100" y="2362200"/>
            <a:ext cx="139700" cy="701675"/>
          </a:xfrm>
          <a:prstGeom prst="line">
            <a:avLst/>
          </a:prstGeom>
          <a:noFill/>
          <a:ln w="19050">
            <a:solidFill>
              <a:schemeClr val="tx1"/>
            </a:solidFill>
            <a:round/>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rtl="0"/>
            <a:r>
              <a:rPr lang="en-US" b="1" dirty="0" smtClean="0"/>
              <a:t>Sewage</a:t>
            </a:r>
            <a:r>
              <a:rPr lang="en-US" dirty="0" smtClean="0"/>
              <a:t> is the mainly liquid waste containing some solids produced by humans, typically consisting of washing water, urine, feces, laundry waste, and other material that goes down drains and toilets from households and </a:t>
            </a:r>
            <a:r>
              <a:rPr lang="en-US" dirty="0" smtClean="0"/>
              <a:t>industry</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Sewage treatment</a:t>
            </a:r>
            <a:endParaRPr lang="ar-SA" dirty="0"/>
          </a:p>
        </p:txBody>
      </p:sp>
      <p:sp>
        <p:nvSpPr>
          <p:cNvPr id="3" name="عنصر نائب للمحتوى 2"/>
          <p:cNvSpPr>
            <a:spLocks noGrp="1"/>
          </p:cNvSpPr>
          <p:nvPr>
            <p:ph sz="quarter" idx="1"/>
          </p:nvPr>
        </p:nvSpPr>
        <p:spPr/>
        <p:txBody>
          <a:bodyPr>
            <a:normAutofit/>
          </a:bodyPr>
          <a:lstStyle/>
          <a:p>
            <a:pPr algn="l" rtl="0"/>
            <a:r>
              <a:rPr lang="en-US" dirty="0" smtClean="0"/>
              <a:t> is the process of removing </a:t>
            </a:r>
            <a:r>
              <a:rPr lang="en-US" dirty="0" smtClean="0">
                <a:hlinkClick r:id="rId2" action="ppaction://hlinkfile" tooltip="Contaminants"/>
              </a:rPr>
              <a:t>contaminants</a:t>
            </a:r>
            <a:r>
              <a:rPr lang="en-US" dirty="0" smtClean="0"/>
              <a:t> from </a:t>
            </a:r>
            <a:r>
              <a:rPr lang="en-US" dirty="0" smtClean="0">
                <a:hlinkClick r:id="rId3" action="ppaction://hlinkfile" tooltip="Wastewater"/>
              </a:rPr>
              <a:t>wastewater</a:t>
            </a:r>
            <a:r>
              <a:rPr lang="en-US" dirty="0" smtClean="0"/>
              <a:t> and sewage. It includes physical, chemical and biological processes to remove physical, chemical and biological contaminants. Its objective is to produce a waste stream and a solid waste or </a:t>
            </a:r>
            <a:r>
              <a:rPr lang="en-US" dirty="0" smtClean="0">
                <a:hlinkClick r:id="rId4" action="ppaction://hlinkfile" tooltip="Sludge"/>
              </a:rPr>
              <a:t>sludge</a:t>
            </a:r>
            <a:r>
              <a:rPr lang="en-US" dirty="0" smtClean="0"/>
              <a:t> suitable for discharge or reuse back into the environment. </a:t>
            </a:r>
          </a:p>
          <a:p>
            <a:pPr algn="l" rtl="0"/>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pPr algn="l" rtl="0"/>
            <a:r>
              <a:rPr lang="en-US" dirty="0" smtClean="0"/>
              <a:t>Sewage is created by residences, institutions, hospitals and commercial and industrial establishments. </a:t>
            </a:r>
          </a:p>
          <a:p>
            <a:pPr algn="l" rtl="0">
              <a:buNone/>
            </a:pPr>
            <a:endParaRPr lang="en-US" dirty="0" smtClean="0"/>
          </a:p>
          <a:p>
            <a:pPr algn="l" rtl="0"/>
            <a:r>
              <a:rPr lang="en-US" dirty="0" smtClean="0"/>
              <a:t>It can be treated close to where it is created (in septic tanks), or collected and transported via a network of pipes and pump stations to a municipal treatment plant. </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a:t>Sewage Treatment Systems</a:t>
            </a:r>
          </a:p>
        </p:txBody>
      </p:sp>
      <p:sp>
        <p:nvSpPr>
          <p:cNvPr id="88067" name="Rectangle 3"/>
          <p:cNvSpPr>
            <a:spLocks noGrp="1" noChangeArrowheads="1"/>
          </p:cNvSpPr>
          <p:nvPr>
            <p:ph sz="quarter" idx="1"/>
          </p:nvPr>
        </p:nvSpPr>
        <p:spPr/>
        <p:txBody>
          <a:bodyPr/>
          <a:lstStyle/>
          <a:p>
            <a:pPr algn="l" rtl="0"/>
            <a:r>
              <a:rPr lang="en-US" dirty="0"/>
              <a:t>Rural and suburban areas – </a:t>
            </a:r>
            <a:r>
              <a:rPr lang="en-US" b="1" dirty="0">
                <a:solidFill>
                  <a:srgbClr val="1F881A"/>
                </a:solidFill>
              </a:rPr>
              <a:t>septic tank</a:t>
            </a:r>
          </a:p>
          <a:p>
            <a:pPr algn="l" rtl="0">
              <a:buFont typeface="Wingdings" pitchFamily="2" charset="2"/>
              <a:buNone/>
            </a:pPr>
            <a:endParaRPr lang="en-US" dirty="0">
              <a:solidFill>
                <a:srgbClr val="1F881A"/>
              </a:solidFill>
            </a:endParaRPr>
          </a:p>
          <a:p>
            <a:pPr algn="l" rtl="0"/>
            <a:r>
              <a:rPr lang="en-US" dirty="0"/>
              <a:t>Urban areas – wastewater treatment plants</a:t>
            </a:r>
          </a:p>
          <a:p>
            <a:pPr lvl="1" algn="l" rtl="0"/>
            <a:r>
              <a:rPr lang="en-US" b="1" dirty="0">
                <a:solidFill>
                  <a:srgbClr val="1F881A"/>
                </a:solidFill>
              </a:rPr>
              <a:t>Primary treatment</a:t>
            </a:r>
            <a:r>
              <a:rPr lang="en-US" dirty="0"/>
              <a:t> – physical process</a:t>
            </a:r>
          </a:p>
          <a:p>
            <a:pPr lvl="1" algn="l" rtl="0"/>
            <a:r>
              <a:rPr lang="en-US" b="1" dirty="0">
                <a:solidFill>
                  <a:srgbClr val="1F881A"/>
                </a:solidFill>
              </a:rPr>
              <a:t>Secondary treatment</a:t>
            </a:r>
            <a:r>
              <a:rPr lang="en-US" dirty="0"/>
              <a:t> – biological process</a:t>
            </a:r>
          </a:p>
          <a:p>
            <a:pPr lvl="1" algn="l" rtl="0"/>
            <a:r>
              <a:rPr lang="en-US" dirty="0"/>
              <a:t>Chlorination – bleaching and disinfection</a:t>
            </a:r>
          </a:p>
          <a:p>
            <a:pPr lvl="1" algn="l" rtl="0">
              <a:buFont typeface="Times" pitchFamily="-16" charset="0"/>
              <a:buNone/>
            </a:pPr>
            <a:endParaRPr lang="en-US" dirty="0"/>
          </a:p>
          <a:p>
            <a:pPr algn="l" rtl="0"/>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Septic tank</a:t>
            </a:r>
            <a:endParaRPr lang="ar-SA" dirty="0"/>
          </a:p>
        </p:txBody>
      </p:sp>
      <p:sp>
        <p:nvSpPr>
          <p:cNvPr id="3" name="عنصر نائب للمحتوى 2"/>
          <p:cNvSpPr>
            <a:spLocks noGrp="1"/>
          </p:cNvSpPr>
          <p:nvPr>
            <p:ph sz="quarter" idx="1"/>
          </p:nvPr>
        </p:nvSpPr>
        <p:spPr/>
        <p:txBody>
          <a:bodyPr>
            <a:normAutofit fontScale="92500" lnSpcReduction="10000"/>
          </a:bodyPr>
          <a:lstStyle/>
          <a:p>
            <a:pPr algn="l" rtl="0"/>
            <a:r>
              <a:rPr lang="en-US" dirty="0" smtClean="0"/>
              <a:t>common in areas with no connection to main sewage pipes</a:t>
            </a:r>
          </a:p>
          <a:p>
            <a:pPr algn="l" rtl="0"/>
            <a:r>
              <a:rPr lang="en-US" dirty="0" smtClean="0"/>
              <a:t>It  is 4000 - 7500 </a:t>
            </a:r>
            <a:r>
              <a:rPr lang="en-US" dirty="0" err="1" smtClean="0"/>
              <a:t>litres</a:t>
            </a:r>
            <a:r>
              <a:rPr lang="en-US" dirty="0" smtClean="0"/>
              <a:t> in size</a:t>
            </a:r>
          </a:p>
          <a:p>
            <a:pPr algn="l" rtl="0"/>
            <a:r>
              <a:rPr lang="en-US" dirty="0" smtClean="0"/>
              <a:t> The five parts of a sewage disposal system are:</a:t>
            </a:r>
          </a:p>
          <a:p>
            <a:pPr algn="l" rtl="0"/>
            <a:r>
              <a:rPr lang="en-US" dirty="0" smtClean="0"/>
              <a:t> (1) the house plumbing, </a:t>
            </a:r>
          </a:p>
          <a:p>
            <a:pPr algn="l" rtl="0"/>
            <a:r>
              <a:rPr lang="en-US" dirty="0" smtClean="0"/>
              <a:t>(2) the sewer line from house to septic tank, </a:t>
            </a:r>
          </a:p>
          <a:p>
            <a:pPr algn="l" rtl="0"/>
            <a:r>
              <a:rPr lang="en-US" dirty="0" smtClean="0"/>
              <a:t>(3) the septic tank,</a:t>
            </a:r>
          </a:p>
          <a:p>
            <a:pPr algn="l" rtl="0"/>
            <a:r>
              <a:rPr lang="en-US" dirty="0" smtClean="0"/>
              <a:t> (4) the septic tank outlet sewer pipe, </a:t>
            </a:r>
          </a:p>
          <a:p>
            <a:pPr algn="l" rtl="0"/>
            <a:r>
              <a:rPr lang="en-US" dirty="0" smtClean="0"/>
              <a:t>(5) the final soil treatment unit, which may be a soil absorption unit</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rtl="0"/>
            <a:r>
              <a:rPr lang="en-US" dirty="0" smtClean="0"/>
              <a:t>The material in the septic tank separates into three distinct layers: </a:t>
            </a:r>
          </a:p>
          <a:p>
            <a:pPr algn="l" rtl="0"/>
            <a:r>
              <a:rPr lang="en-US" dirty="0" smtClean="0"/>
              <a:t>A top layer of floating scum </a:t>
            </a:r>
          </a:p>
          <a:p>
            <a:pPr algn="l" rtl="0"/>
            <a:r>
              <a:rPr lang="en-US" dirty="0" smtClean="0"/>
              <a:t>A middle liquid zone </a:t>
            </a:r>
          </a:p>
          <a:p>
            <a:pPr algn="l" rtl="0"/>
            <a:r>
              <a:rPr lang="en-US" dirty="0" smtClean="0"/>
              <a:t>A bottom layer of sludge </a:t>
            </a:r>
          </a:p>
          <a:p>
            <a:pPr algn="l" rtl="0"/>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septic tank2.gif"/>
          <p:cNvPicPr>
            <a:picLocks noGrp="1" noChangeAspect="1"/>
          </p:cNvPicPr>
          <p:nvPr>
            <p:ph sz="quarter" idx="1"/>
          </p:nvPr>
        </p:nvPicPr>
        <p:blipFill>
          <a:blip r:embed="rId2" cstate="print"/>
          <a:stretch>
            <a:fillRect/>
          </a:stretch>
        </p:blipFill>
        <p:spPr>
          <a:xfrm>
            <a:off x="914400" y="1371600"/>
            <a:ext cx="6858000" cy="48006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SA"/>
          </a:p>
        </p:txBody>
      </p:sp>
      <p:pic>
        <p:nvPicPr>
          <p:cNvPr id="5" name="عنصر نائب للمحتوى 4" descr="220px-Septic_tank_not_in_ground.jpg"/>
          <p:cNvPicPr>
            <a:picLocks noGrp="1" noChangeAspect="1"/>
          </p:cNvPicPr>
          <p:nvPr>
            <p:ph sz="quarter" idx="1"/>
          </p:nvPr>
        </p:nvPicPr>
        <p:blipFill>
          <a:blip r:embed="rId2" cstate="print"/>
          <a:stretch>
            <a:fillRect/>
          </a:stretch>
        </p:blipFill>
        <p:spPr>
          <a:xfrm>
            <a:off x="762000" y="1981200"/>
            <a:ext cx="3733800" cy="2438400"/>
          </a:xfrm>
        </p:spPr>
      </p:pic>
      <p:pic>
        <p:nvPicPr>
          <p:cNvPr id="8" name="عنصر نائب للمحتوى 7" descr="220px-Septic_tank.jpg"/>
          <p:cNvPicPr>
            <a:picLocks noGrp="1" noChangeAspect="1"/>
          </p:cNvPicPr>
          <p:nvPr>
            <p:ph sz="quarter" idx="2"/>
          </p:nvPr>
        </p:nvPicPr>
        <p:blipFill>
          <a:blip r:embed="rId3" cstate="print"/>
          <a:stretch>
            <a:fillRect/>
          </a:stretch>
        </p:blipFill>
        <p:spPr>
          <a:xfrm>
            <a:off x="5181600" y="1905000"/>
            <a:ext cx="3429000" cy="24384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660</Words>
  <Application>Microsoft Office PowerPoint</Application>
  <PresentationFormat>On-screen Show (4:3)</PresentationFormat>
  <Paragraphs>70</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ألوان متوسطة</vt:lpstr>
      <vt:lpstr>Sewage treatment</vt:lpstr>
      <vt:lpstr>Slide 2</vt:lpstr>
      <vt:lpstr>Sewage treatment</vt:lpstr>
      <vt:lpstr>Slide 4</vt:lpstr>
      <vt:lpstr>Sewage Treatment Systems</vt:lpstr>
      <vt:lpstr>Septic tank</vt:lpstr>
      <vt:lpstr>Slide 7</vt:lpstr>
      <vt:lpstr>Slide 8</vt:lpstr>
      <vt:lpstr>Slide 9</vt:lpstr>
      <vt:lpstr>Slide 10</vt:lpstr>
      <vt:lpstr>Sewage treatment plant</vt:lpstr>
      <vt:lpstr>Primary treatment</vt:lpstr>
      <vt:lpstr>Slide 13</vt:lpstr>
      <vt:lpstr>Secondary Treatment </vt:lpstr>
      <vt:lpstr>Liquids</vt:lpstr>
      <vt:lpstr>Slide 16</vt:lpstr>
      <vt:lpstr>Slide 17</vt:lpstr>
      <vt:lpstr>Slide 18</vt:lpstr>
      <vt:lpstr>Slide 19</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ksu</cp:lastModifiedBy>
  <cp:revision>77</cp:revision>
  <dcterms:created xsi:type="dcterms:W3CDTF">2010-07-12T10:09:48Z</dcterms:created>
  <dcterms:modified xsi:type="dcterms:W3CDTF">2011-12-10T05:40:45Z</dcterms:modified>
</cp:coreProperties>
</file>