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Default Extension="pptx" ContentType="application/vnd.openxmlformats-officedocument.presentationml.presentation"/>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4"/>
    <p:sldMasterId id="2147483717" r:id="rId5"/>
  </p:sldMasterIdLst>
  <p:notesMasterIdLst>
    <p:notesMasterId r:id="rId92"/>
  </p:notesMasterIdLst>
  <p:sldIdLst>
    <p:sldId id="256" r:id="rId6"/>
    <p:sldId id="329" r:id="rId7"/>
    <p:sldId id="346" r:id="rId8"/>
    <p:sldId id="347" r:id="rId9"/>
    <p:sldId id="304" r:id="rId10"/>
    <p:sldId id="315" r:id="rId11"/>
    <p:sldId id="435" r:id="rId12"/>
    <p:sldId id="328" r:id="rId13"/>
    <p:sldId id="330" r:id="rId14"/>
    <p:sldId id="382" r:id="rId15"/>
    <p:sldId id="348" r:id="rId16"/>
    <p:sldId id="349" r:id="rId17"/>
    <p:sldId id="350" r:id="rId18"/>
    <p:sldId id="351" r:id="rId19"/>
    <p:sldId id="352" r:id="rId20"/>
    <p:sldId id="353" r:id="rId21"/>
    <p:sldId id="354" r:id="rId22"/>
    <p:sldId id="355" r:id="rId23"/>
    <p:sldId id="365" r:id="rId24"/>
    <p:sldId id="424" r:id="rId25"/>
    <p:sldId id="367" r:id="rId26"/>
    <p:sldId id="425" r:id="rId27"/>
    <p:sldId id="366" r:id="rId28"/>
    <p:sldId id="358" r:id="rId29"/>
    <p:sldId id="359" r:id="rId30"/>
    <p:sldId id="360" r:id="rId31"/>
    <p:sldId id="362" r:id="rId32"/>
    <p:sldId id="363" r:id="rId33"/>
    <p:sldId id="426" r:id="rId34"/>
    <p:sldId id="412" r:id="rId35"/>
    <p:sldId id="432" r:id="rId36"/>
    <p:sldId id="372" r:id="rId37"/>
    <p:sldId id="373" r:id="rId38"/>
    <p:sldId id="379" r:id="rId39"/>
    <p:sldId id="376" r:id="rId40"/>
    <p:sldId id="381" r:id="rId41"/>
    <p:sldId id="380" r:id="rId42"/>
    <p:sldId id="422" r:id="rId43"/>
    <p:sldId id="431" r:id="rId44"/>
    <p:sldId id="369" r:id="rId45"/>
    <p:sldId id="368" r:id="rId46"/>
    <p:sldId id="361" r:id="rId47"/>
    <p:sldId id="294" r:id="rId48"/>
    <p:sldId id="326" r:id="rId49"/>
    <p:sldId id="306" r:id="rId50"/>
    <p:sldId id="307" r:id="rId51"/>
    <p:sldId id="308" r:id="rId52"/>
    <p:sldId id="344" r:id="rId53"/>
    <p:sldId id="334" r:id="rId54"/>
    <p:sldId id="436" r:id="rId55"/>
    <p:sldId id="397" r:id="rId56"/>
    <p:sldId id="395" r:id="rId57"/>
    <p:sldId id="396" r:id="rId58"/>
    <p:sldId id="394" r:id="rId59"/>
    <p:sldId id="399" r:id="rId60"/>
    <p:sldId id="401" r:id="rId61"/>
    <p:sldId id="403" r:id="rId62"/>
    <p:sldId id="400" r:id="rId63"/>
    <p:sldId id="421" r:id="rId64"/>
    <p:sldId id="404" r:id="rId65"/>
    <p:sldId id="420" r:id="rId66"/>
    <p:sldId id="419" r:id="rId67"/>
    <p:sldId id="301" r:id="rId68"/>
    <p:sldId id="283" r:id="rId69"/>
    <p:sldId id="407" r:id="rId70"/>
    <p:sldId id="408" r:id="rId71"/>
    <p:sldId id="287" r:id="rId72"/>
    <p:sldId id="288" r:id="rId73"/>
    <p:sldId id="390" r:id="rId74"/>
    <p:sldId id="388" r:id="rId75"/>
    <p:sldId id="389" r:id="rId76"/>
    <p:sldId id="299" r:id="rId77"/>
    <p:sldId id="387" r:id="rId78"/>
    <p:sldId id="413" r:id="rId79"/>
    <p:sldId id="414" r:id="rId80"/>
    <p:sldId id="416" r:id="rId81"/>
    <p:sldId id="415" r:id="rId82"/>
    <p:sldId id="418" r:id="rId83"/>
    <p:sldId id="434" r:id="rId84"/>
    <p:sldId id="427" r:id="rId85"/>
    <p:sldId id="430" r:id="rId86"/>
    <p:sldId id="429" r:id="rId87"/>
    <p:sldId id="384" r:id="rId88"/>
    <p:sldId id="386" r:id="rId89"/>
    <p:sldId id="385" r:id="rId90"/>
    <p:sldId id="300" r:id="rId91"/>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Garamond" pitchFamily="18" charset="0"/>
        <a:ea typeface="+mn-ea"/>
        <a:cs typeface="Arial" pitchFamily="34" charset="0"/>
      </a:defRPr>
    </a:lvl1pPr>
    <a:lvl2pPr marL="457200" algn="r" rtl="1" fontAlgn="base">
      <a:spcBef>
        <a:spcPct val="0"/>
      </a:spcBef>
      <a:spcAft>
        <a:spcPct val="0"/>
      </a:spcAft>
      <a:defRPr kern="1200">
        <a:solidFill>
          <a:schemeClr val="tx1"/>
        </a:solidFill>
        <a:latin typeface="Garamond" pitchFamily="18" charset="0"/>
        <a:ea typeface="+mn-ea"/>
        <a:cs typeface="Arial" pitchFamily="34" charset="0"/>
      </a:defRPr>
    </a:lvl2pPr>
    <a:lvl3pPr marL="914400" algn="r" rtl="1" fontAlgn="base">
      <a:spcBef>
        <a:spcPct val="0"/>
      </a:spcBef>
      <a:spcAft>
        <a:spcPct val="0"/>
      </a:spcAft>
      <a:defRPr kern="1200">
        <a:solidFill>
          <a:schemeClr val="tx1"/>
        </a:solidFill>
        <a:latin typeface="Garamond" pitchFamily="18" charset="0"/>
        <a:ea typeface="+mn-ea"/>
        <a:cs typeface="Arial" pitchFamily="34" charset="0"/>
      </a:defRPr>
    </a:lvl3pPr>
    <a:lvl4pPr marL="1371600" algn="r" rtl="1" fontAlgn="base">
      <a:spcBef>
        <a:spcPct val="0"/>
      </a:spcBef>
      <a:spcAft>
        <a:spcPct val="0"/>
      </a:spcAft>
      <a:defRPr kern="1200">
        <a:solidFill>
          <a:schemeClr val="tx1"/>
        </a:solidFill>
        <a:latin typeface="Garamond" pitchFamily="18" charset="0"/>
        <a:ea typeface="+mn-ea"/>
        <a:cs typeface="Arial" pitchFamily="34" charset="0"/>
      </a:defRPr>
    </a:lvl4pPr>
    <a:lvl5pPr marL="1828800" algn="r" rtl="1" fontAlgn="base">
      <a:spcBef>
        <a:spcPct val="0"/>
      </a:spcBef>
      <a:spcAft>
        <a:spcPct val="0"/>
      </a:spcAft>
      <a:defRPr kern="1200">
        <a:solidFill>
          <a:schemeClr val="tx1"/>
        </a:solidFill>
        <a:latin typeface="Garamond" pitchFamily="18" charset="0"/>
        <a:ea typeface="+mn-ea"/>
        <a:cs typeface="Arial" pitchFamily="34" charset="0"/>
      </a:defRPr>
    </a:lvl5pPr>
    <a:lvl6pPr marL="2286000" algn="r" defTabSz="914400" rtl="1" eaLnBrk="1" latinLnBrk="0" hangingPunct="1">
      <a:defRPr kern="1200">
        <a:solidFill>
          <a:schemeClr val="tx1"/>
        </a:solidFill>
        <a:latin typeface="Garamond" pitchFamily="18" charset="0"/>
        <a:ea typeface="+mn-ea"/>
        <a:cs typeface="Arial" pitchFamily="34" charset="0"/>
      </a:defRPr>
    </a:lvl6pPr>
    <a:lvl7pPr marL="2743200" algn="r" defTabSz="914400" rtl="1" eaLnBrk="1" latinLnBrk="0" hangingPunct="1">
      <a:defRPr kern="1200">
        <a:solidFill>
          <a:schemeClr val="tx1"/>
        </a:solidFill>
        <a:latin typeface="Garamond" pitchFamily="18" charset="0"/>
        <a:ea typeface="+mn-ea"/>
        <a:cs typeface="Arial" pitchFamily="34" charset="0"/>
      </a:defRPr>
    </a:lvl7pPr>
    <a:lvl8pPr marL="3200400" algn="r" defTabSz="914400" rtl="1" eaLnBrk="1" latinLnBrk="0" hangingPunct="1">
      <a:defRPr kern="1200">
        <a:solidFill>
          <a:schemeClr val="tx1"/>
        </a:solidFill>
        <a:latin typeface="Garamond" pitchFamily="18" charset="0"/>
        <a:ea typeface="+mn-ea"/>
        <a:cs typeface="Arial" pitchFamily="34" charset="0"/>
      </a:defRPr>
    </a:lvl8pPr>
    <a:lvl9pPr marL="3657600" algn="r" defTabSz="914400" rtl="1" eaLnBrk="1" latinLnBrk="0" hangingPunct="1">
      <a:defRPr kern="1200">
        <a:solidFill>
          <a:schemeClr val="tx1"/>
        </a:solidFill>
        <a:latin typeface="Garamond"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6AB475"/>
    <a:srgbClr val="FF3300"/>
    <a:srgbClr val="99FF33"/>
    <a:srgbClr val="FFFF00"/>
    <a:srgbClr val="FF0000"/>
    <a:srgbClr val="000066"/>
    <a:srgbClr val="0033CC"/>
  </p:clrMru>
</p:presentationPr>
</file>

<file path=ppt/tableStyles.xml><?xml version="1.0" encoding="utf-8"?>
<a:tblStyleLst xmlns:a="http://schemas.openxmlformats.org/drawingml/2006/main" def="{5C22544A-7EE6-4342-B048-85BDC9FD1C3A}">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نمط ذو سمات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نمط داكن 1 - تميي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نمط داكن 1 - تمييز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56" autoAdjust="0"/>
    <p:restoredTop sz="97810" autoAdjust="0"/>
  </p:normalViewPr>
  <p:slideViewPr>
    <p:cSldViewPr>
      <p:cViewPr>
        <p:scale>
          <a:sx n="70" d="100"/>
          <a:sy n="70" d="100"/>
        </p:scale>
        <p:origin x="-1074" y="-1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52"/>
    </p:cViewPr>
  </p:sorterViewPr>
  <p:notesViewPr>
    <p:cSldViewPr>
      <p:cViewPr varScale="1">
        <p:scale>
          <a:sx n="51" d="100"/>
          <a:sy n="51" d="100"/>
        </p:scale>
        <p:origin x="-2604" y="-108"/>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charset="0"/>
                <a:cs typeface="+mn-cs"/>
              </a:defRPr>
            </a:lvl1pPr>
          </a:lstStyle>
          <a:p>
            <a:pPr>
              <a:defRPr/>
            </a:pPr>
            <a:endParaRPr lang="en-US"/>
          </a:p>
        </p:txBody>
      </p:sp>
      <p:sp>
        <p:nvSpPr>
          <p:cNvPr id="4710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200">
                <a:latin typeface="Arial" charset="0"/>
                <a:cs typeface="+mn-cs"/>
              </a:defRPr>
            </a:lvl1pPr>
          </a:lstStyle>
          <a:p>
            <a:pPr>
              <a:defRPr/>
            </a:pPr>
            <a:endParaRPr lang="en-US"/>
          </a:p>
        </p:txBody>
      </p:sp>
      <p:sp>
        <p:nvSpPr>
          <p:cNvPr id="870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710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710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charset="0"/>
                <a:cs typeface="+mn-cs"/>
              </a:defRPr>
            </a:lvl1pPr>
          </a:lstStyle>
          <a:p>
            <a:pPr>
              <a:defRPr/>
            </a:pPr>
            <a:endParaRPr lang="en-US"/>
          </a:p>
        </p:txBody>
      </p:sp>
      <p:sp>
        <p:nvSpPr>
          <p:cNvPr id="4710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0">
              <a:defRPr sz="1200">
                <a:latin typeface="Arial" charset="0"/>
                <a:cs typeface="+mn-cs"/>
              </a:defRPr>
            </a:lvl1pPr>
          </a:lstStyle>
          <a:p>
            <a:pPr>
              <a:defRPr/>
            </a:pPr>
            <a:fld id="{051D33EF-9E18-467F-AC00-CD4BDCBA3F18}"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how.com/how_2121166_become-health-educator.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ehow.com/how_8389722_become-boardcertified-health-educator.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how.com/how_2121166_become-health-educator.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www.ehow.com/how_8389722_become-boardcertified-health-educator.htm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4A97164E-034A-4BFF-AB6F-73FF8BC1055B}" type="slidenum">
              <a:rPr lang="ar-SA" smtClean="0">
                <a:latin typeface="Arial" pitchFamily="34" charset="0"/>
              </a:rPr>
              <a:pPr/>
              <a:t>1</a:t>
            </a:fld>
            <a:endParaRPr lang="en-US" smtClean="0">
              <a:latin typeface="Arial"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algn="ctr" eaLnBrk="1" hangingPunct="1"/>
            <a:r>
              <a:rPr lang="en-US" dirty="0" smtClean="0">
                <a:latin typeface="Arial" pitchFamily="34" charset="0"/>
              </a:rPr>
              <a:t>Welcome PHE  The First Step Towards A Smart Happy HE </a:t>
            </a:r>
          </a:p>
          <a:p>
            <a:pPr algn="ctr" eaLnBrk="1" hangingPunct="1"/>
            <a:r>
              <a:rPr lang="en-US" dirty="0" smtClean="0">
                <a:latin typeface="Arial" pitchFamily="34" charset="0"/>
              </a:rPr>
              <a:t>Help to Get Smart Clip Arts </a:t>
            </a:r>
          </a:p>
          <a:p>
            <a:pPr algn="ctr" eaLnBrk="1" hangingPunct="1"/>
            <a:r>
              <a:rPr lang="en-US" dirty="0" smtClean="0">
                <a:latin typeface="Arial" pitchFamily="34" charset="0"/>
              </a:rPr>
              <a:t>Dr.</a:t>
            </a:r>
            <a:r>
              <a:rPr lang="en-US" baseline="0" dirty="0" smtClean="0">
                <a:latin typeface="Arial" pitchFamily="34" charset="0"/>
              </a:rPr>
              <a:t> </a:t>
            </a:r>
            <a:r>
              <a:rPr lang="en-US" baseline="0" dirty="0" err="1" smtClean="0">
                <a:latin typeface="Arial" pitchFamily="34" charset="0"/>
              </a:rPr>
              <a:t>Johali</a:t>
            </a:r>
            <a:r>
              <a:rPr lang="en-US" baseline="0" dirty="0" smtClean="0">
                <a:latin typeface="Arial" pitchFamily="34" charset="0"/>
              </a:rPr>
              <a:t> </a:t>
            </a:r>
            <a:r>
              <a:rPr lang="en-US" dirty="0" smtClean="0">
                <a:latin typeface="Arial" pitchFamily="34" charset="0"/>
              </a:rPr>
              <a:t> </a:t>
            </a:r>
            <a:endParaRPr lang="ar-SA"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عنصر نائب لصورة الشريحة 1"/>
          <p:cNvSpPr>
            <a:spLocks noGrp="1" noRot="1" noChangeAspect="1" noTextEdit="1"/>
          </p:cNvSpPr>
          <p:nvPr>
            <p:ph type="sldImg"/>
          </p:nvPr>
        </p:nvSpPr>
        <p:spPr>
          <a:ln/>
        </p:spPr>
      </p:sp>
      <p:sp>
        <p:nvSpPr>
          <p:cNvPr id="93187" name="عنصر نائب للملاحظات 2"/>
          <p:cNvSpPr>
            <a:spLocks noGrp="1"/>
          </p:cNvSpPr>
          <p:nvPr>
            <p:ph type="body" idx="1"/>
          </p:nvPr>
        </p:nvSpPr>
        <p:spPr>
          <a:noFill/>
          <a:ln/>
        </p:spPr>
        <p:txBody>
          <a:bodyPr/>
          <a:lstStyle/>
          <a:p>
            <a:pPr algn="ctr"/>
            <a:r>
              <a:rPr lang="en-US" smtClean="0">
                <a:latin typeface="Arial" pitchFamily="34" charset="0"/>
              </a:rPr>
              <a:t>Group Discussion \ Role Playing </a:t>
            </a:r>
            <a:endParaRPr lang="ar-SA" smtClean="0">
              <a:latin typeface="Arial" pitchFamily="34" charset="0"/>
            </a:endParaRPr>
          </a:p>
        </p:txBody>
      </p:sp>
      <p:sp>
        <p:nvSpPr>
          <p:cNvPr id="93188" name="عنصر نائب لرقم الشريحة 3"/>
          <p:cNvSpPr>
            <a:spLocks noGrp="1"/>
          </p:cNvSpPr>
          <p:nvPr>
            <p:ph type="sldNum" sz="quarter" idx="5"/>
          </p:nvPr>
        </p:nvSpPr>
        <p:spPr>
          <a:noFill/>
        </p:spPr>
        <p:txBody>
          <a:bodyPr/>
          <a:lstStyle/>
          <a:p>
            <a:fld id="{505E2965-9F5B-4F85-A5E3-00F1A8EBAC30}" type="slidenum">
              <a:rPr lang="ar-SA" smtClean="0">
                <a:latin typeface="Arial" pitchFamily="34" charset="0"/>
              </a:rPr>
              <a:pPr/>
              <a:t>19</a:t>
            </a:fld>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عنصر نائب لصورة الشريحة 1"/>
          <p:cNvSpPr>
            <a:spLocks noGrp="1" noRot="1" noChangeAspect="1" noTextEdit="1"/>
          </p:cNvSpPr>
          <p:nvPr>
            <p:ph type="sldImg"/>
          </p:nvPr>
        </p:nvSpPr>
        <p:spPr>
          <a:ln/>
        </p:spPr>
      </p:sp>
      <p:sp>
        <p:nvSpPr>
          <p:cNvPr id="91139" name="عنصر نائب للملاحظات 2"/>
          <p:cNvSpPr>
            <a:spLocks noGrp="1"/>
          </p:cNvSpPr>
          <p:nvPr>
            <p:ph type="body" idx="1"/>
          </p:nvPr>
        </p:nvSpPr>
        <p:spPr>
          <a:noFill/>
          <a:ln/>
        </p:spPr>
        <p:txBody>
          <a:bodyPr/>
          <a:lstStyle/>
          <a:p>
            <a:endParaRPr lang="ar-SA" smtClean="0">
              <a:latin typeface="Arial" pitchFamily="34" charset="0"/>
            </a:endParaRPr>
          </a:p>
        </p:txBody>
      </p:sp>
      <p:sp>
        <p:nvSpPr>
          <p:cNvPr id="91140" name="عنصر نائب لرقم الشريحة 3"/>
          <p:cNvSpPr>
            <a:spLocks noGrp="1"/>
          </p:cNvSpPr>
          <p:nvPr>
            <p:ph type="sldNum" sz="quarter" idx="5"/>
          </p:nvPr>
        </p:nvSpPr>
        <p:spPr>
          <a:noFill/>
        </p:spPr>
        <p:txBody>
          <a:bodyPr/>
          <a:lstStyle/>
          <a:p>
            <a:fld id="{A151FB58-999A-422B-8914-DE90EB5DF930}" type="slidenum">
              <a:rPr lang="ar-SA" smtClean="0">
                <a:latin typeface="Arial" pitchFamily="34" charset="0"/>
              </a:rPr>
              <a:pPr/>
              <a:t>21</a:t>
            </a:fld>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Holistic - Holiness -Happiness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28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Later</a:t>
            </a:r>
            <a:r>
              <a:rPr lang="en-US" baseline="0" dirty="0" smtClean="0"/>
              <a:t> after understanding philosophical and scientific models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147"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algn="l" rtl="0">
              <a:spcBef>
                <a:spcPct val="0"/>
              </a:spcBef>
            </a:pPr>
            <a:endParaRPr lang="ar-SA" dirty="0" smtClean="0"/>
          </a:p>
          <a:p>
            <a:pPr algn="l" rtl="0">
              <a:spcBef>
                <a:spcPct val="0"/>
              </a:spcBef>
            </a:pPr>
            <a:r>
              <a:rPr lang="en-US" sz="1200" b="1" dirty="0" smtClean="0">
                <a:solidFill>
                  <a:schemeClr val="bg1"/>
                </a:solidFill>
              </a:rPr>
              <a:t>!??  </a:t>
            </a:r>
            <a:r>
              <a:rPr lang="en-US" sz="1200" b="1" smtClean="0">
                <a:solidFill>
                  <a:schemeClr val="bg1"/>
                </a:solidFill>
              </a:rPr>
              <a:t>Keys: Moral=Islam</a:t>
            </a:r>
            <a:endParaRPr lang="ar-SA" smtClean="0"/>
          </a:p>
          <a:p>
            <a:pPr algn="l" rtl="0">
              <a:spcBef>
                <a:spcPct val="0"/>
              </a:spcBef>
            </a:pPr>
            <a:r>
              <a:rPr lang="ar-SA" dirty="0" smtClean="0"/>
              <a:t>من وورد التحويل ال </a:t>
            </a:r>
            <a:r>
              <a:rPr lang="ar-SA" dirty="0" err="1" smtClean="0"/>
              <a:t>شكال</a:t>
            </a:r>
            <a:r>
              <a:rPr lang="ar-SA" dirty="0" smtClean="0"/>
              <a:t> </a:t>
            </a:r>
            <a:r>
              <a:rPr lang="ar-SA" dirty="0" err="1" smtClean="0"/>
              <a:t>***</a:t>
            </a:r>
            <a:r>
              <a:rPr lang="ar-SA" dirty="0" smtClean="0"/>
              <a:t>  </a:t>
            </a:r>
            <a:r>
              <a:rPr lang="en-US" dirty="0" smtClean="0">
                <a:cs typeface="Arial" pitchFamily="34" charset="0"/>
              </a:rPr>
              <a:t> Wellness = Total Q Health </a:t>
            </a:r>
            <a:r>
              <a:rPr lang="ar-SA" dirty="0" smtClean="0"/>
              <a:t>العافية </a:t>
            </a:r>
            <a:r>
              <a:rPr lang="en-US" dirty="0" smtClean="0"/>
              <a:t>  </a:t>
            </a:r>
            <a:r>
              <a:rPr lang="en-US" sz="1100" dirty="0" smtClean="0"/>
              <a:t>Redraw like this or more attractive </a:t>
            </a:r>
            <a:endParaRPr lang="en-US" dirty="0" smtClean="0">
              <a:cs typeface="Arial" pitchFamily="34" charset="0"/>
            </a:endParaRPr>
          </a:p>
        </p:txBody>
      </p:sp>
      <p:sp>
        <p:nvSpPr>
          <p:cNvPr id="6148"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9A46FB-30C1-4185-815A-1C68476B77CD}" type="slidenum">
              <a:rPr lang="en-US"/>
              <a:pPr/>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smtClean="0"/>
          </a:p>
          <a:p>
            <a:endParaRPr lang="en-US" dirty="0" smtClean="0"/>
          </a:p>
          <a:p>
            <a:endParaRPr lang="en-US" dirty="0" smtClean="0"/>
          </a:p>
          <a:p>
            <a:r>
              <a:rPr lang="en-US" sz="1200" dirty="0" smtClean="0"/>
              <a:t>Focus</a:t>
            </a:r>
            <a:r>
              <a:rPr lang="en-US" sz="1200" baseline="0" dirty="0" smtClean="0"/>
              <a:t> on the </a:t>
            </a:r>
            <a:r>
              <a:rPr lang="en-US" sz="1200" dirty="0" smtClean="0"/>
              <a:t>role of health education in creating social, economic, and political change that benefit all.</a:t>
            </a:r>
            <a:endParaRPr lang="en-US" dirty="0" smtClean="0"/>
          </a:p>
          <a:p>
            <a:endParaRPr lang="en-US" dirty="0" smtClean="0"/>
          </a:p>
          <a:p>
            <a:r>
              <a:rPr lang="en-US" dirty="0" smtClean="0"/>
              <a:t>EDDPGC the PEDDPGC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800" dirty="0" smtClean="0"/>
              <a:t>Simulated problems, case studies, scenarios, create and analyze potential solutions, critical thinking skills developed.</a:t>
            </a:r>
          </a:p>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2EAE1E34-2B1C-4562-A021-752020E4E365}" type="slidenum">
              <a:rPr lang="ar-SA" smtClean="0">
                <a:latin typeface="Arial" pitchFamily="34" charset="0"/>
              </a:rPr>
              <a:pPr/>
              <a:t>34</a:t>
            </a:fld>
            <a:endParaRPr lang="en-US" smtClean="0">
              <a:latin typeface="Arial"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r>
              <a:rPr lang="en-US" dirty="0" smtClean="0">
                <a:latin typeface="Arial" pitchFamily="34" charset="0"/>
              </a:rPr>
              <a:t>Health Education Philosophy</a:t>
            </a:r>
          </a:p>
          <a:p>
            <a:r>
              <a:rPr lang="en-US" dirty="0" smtClean="0">
                <a:latin typeface="Arial" pitchFamily="34" charset="0"/>
              </a:rPr>
              <a:t>Student questions at class</a:t>
            </a:r>
            <a:r>
              <a:rPr lang="en-US" baseline="0" dirty="0" smtClean="0">
                <a:latin typeface="Arial" pitchFamily="34" charset="0"/>
              </a:rPr>
              <a:t> </a:t>
            </a:r>
            <a:endParaRPr lang="en-US" dirty="0" smtClean="0">
              <a:latin typeface="Arial" pitchFamily="34" charset="0"/>
            </a:endParaRPr>
          </a:p>
          <a:p>
            <a:r>
              <a:rPr lang="en-US" dirty="0" smtClean="0">
                <a:latin typeface="Arial" pitchFamily="34" charset="0"/>
              </a:rPr>
              <a:t>Health is a state of being balanced environmentally, physically, mentally, spiritually and socially, which allows an individual to feel complete and function at levels pleasing to that individual.</a:t>
            </a:r>
          </a:p>
          <a:p>
            <a:endParaRPr lang="en-US" dirty="0" smtClean="0">
              <a:latin typeface="Arial" pitchFamily="34" charset="0"/>
            </a:endParaRPr>
          </a:p>
          <a:p>
            <a:r>
              <a:rPr lang="en-US" dirty="0" smtClean="0">
                <a:latin typeface="Arial" pitchFamily="34" charset="0"/>
              </a:rPr>
              <a:t>I identify most with the eclectic health education philosophy.  I feel it is important for a health educator to be resourceful and adaptable in choosing the health education approach which seems appropriate to the situation. In different environments I might use different philosophies, for example in the community the social change philosophy might be best; school or worksite, it would depend on the situation, the behavior, cognitive-based, decision-making, freeing/functioning and social change philosophy may all be used, or a combination of philosophies might be more effective.</a:t>
            </a:r>
          </a:p>
          <a:p>
            <a:endParaRPr lang="en-US" dirty="0" smtClean="0">
              <a:latin typeface="Arial" pitchFamily="34" charset="0"/>
            </a:endParaRPr>
          </a:p>
          <a:p>
            <a:r>
              <a:rPr lang="en-US" dirty="0" smtClean="0">
                <a:latin typeface="Arial" pitchFamily="34" charset="0"/>
              </a:rPr>
              <a:t>My philosophy of health education aligns with my philosophy of health in that I believe health is comprised of several components (environment, physical, mental, spiritual, and social) each as important as the other and my philosophy of health education includes motivating others towards a balance with all of these.</a:t>
            </a:r>
          </a:p>
          <a:p>
            <a:endParaRPr lang="en-US" dirty="0" smtClean="0">
              <a:latin typeface="Arial" pitchFamily="34" charset="0"/>
            </a:endParaRPr>
          </a:p>
          <a:p>
            <a:r>
              <a:rPr lang="en-US" dirty="0" smtClean="0">
                <a:latin typeface="Arial" pitchFamily="34" charset="0"/>
              </a:rPr>
              <a:t>My philosophy of health and health education has a major impact on the decisions I make daily which affect my personal health and happiness. I am careful about the foods I choose to eat, I wear a seat belt, I stay away from dangerous places, I try to exercise regularly, I avoid tobacco and alcohol, I am in monogamous relationship and I work at managing my stress.</a:t>
            </a:r>
          </a:p>
          <a:p>
            <a:endParaRPr lang="en-US" dirty="0" smtClean="0">
              <a:latin typeface="Arial" pitchFamily="34" charset="0"/>
            </a:endParaRPr>
          </a:p>
          <a:p>
            <a:r>
              <a:rPr lang="en-US" dirty="0" smtClean="0">
                <a:latin typeface="Arial" pitchFamily="34" charset="0"/>
              </a:rPr>
              <a:t>My philosophy of health and health education will have a huge impact on how I implement methods in programs professionally and also on my influence in the community. My beliefs, values, and attitude of how I see the world will impact the decisions I make in choosing which course I take professionally and how strongly I may feel about issues in the community.  </a:t>
            </a:r>
          </a:p>
          <a:p>
            <a:r>
              <a:rPr lang="en-US" dirty="0" smtClean="0">
                <a:latin typeface="Arial" pitchFamily="34"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3107CCB9-AF84-4CAD-BF36-224F5BB8F1D9}" type="slidenum">
              <a:rPr lang="en-US" smtClean="0">
                <a:latin typeface="Arial" pitchFamily="34" charset="0"/>
              </a:rPr>
              <a:pPr/>
              <a:t>36</a:t>
            </a:fld>
            <a:endParaRPr lang="en-US" smtClean="0">
              <a:latin typeface="Arial"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endParaRPr lang="ar-SA"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Draw showing place</a:t>
            </a:r>
            <a:r>
              <a:rPr lang="en-US" baseline="0" dirty="0" smtClean="0"/>
              <a:t> of heath, education and promotion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Draw showing place</a:t>
            </a:r>
            <a:r>
              <a:rPr lang="en-US" baseline="0" dirty="0" smtClean="0"/>
              <a:t> of heath, education and promotion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Facilitate voluntary adaption is</a:t>
            </a:r>
            <a:r>
              <a:rPr lang="en-US" baseline="0" dirty="0" smtClean="0"/>
              <a:t> behavioral objective (t)</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42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B175E594-DFAF-4A5B-AB9C-8899C4304E1C}" type="slidenum">
              <a:rPr lang="ar-SA" smtClean="0">
                <a:latin typeface="Arial" pitchFamily="34" charset="0"/>
              </a:rPr>
              <a:pPr/>
              <a:t>43</a:t>
            </a:fld>
            <a:endParaRPr lang="en-US" smtClean="0">
              <a:latin typeface="Arial" pitchFamily="34"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algn="ctr" eaLnBrk="1" hangingPunct="1"/>
            <a:endParaRPr lang="ar-SA" b="1"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00A5E37F-B25E-4368-A54D-A0003BB791AE}" type="slidenum">
              <a:rPr lang="ar-SA" smtClean="0">
                <a:latin typeface="Arial" pitchFamily="34" charset="0"/>
              </a:rPr>
              <a:pPr/>
              <a:t>48</a:t>
            </a:fld>
            <a:endParaRPr lang="en-GB" smtClean="0">
              <a:latin typeface="Arial" pitchFamily="34" charset="0"/>
              <a:cs typeface="Arial"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smtClean="0">
                <a:latin typeface="Arial" pitchFamily="34" charset="0"/>
              </a:rPr>
              <a:t>In learning</a:t>
            </a:r>
            <a:r>
              <a:rPr lang="en-US" baseline="0" dirty="0" smtClean="0">
                <a:latin typeface="Arial" pitchFamily="34" charset="0"/>
              </a:rPr>
              <a:t> by doing, if I forget I hear  ( f) </a:t>
            </a:r>
          </a:p>
          <a:p>
            <a:pPr eaLnBrk="1" hangingPunct="1"/>
            <a:endParaRPr lang="en-US" baseline="0" dirty="0" smtClean="0">
              <a:latin typeface="Arial" pitchFamily="34" charset="0"/>
            </a:endParaRPr>
          </a:p>
          <a:p>
            <a:pPr eaLnBrk="1" hangingPunct="1"/>
            <a:r>
              <a:rPr lang="en-US" baseline="0" dirty="0" smtClean="0">
                <a:latin typeface="Arial" pitchFamily="34" charset="0"/>
              </a:rPr>
              <a:t>Praise is a primary motive</a:t>
            </a:r>
          </a:p>
          <a:p>
            <a:pPr eaLnBrk="1" hangingPunct="1"/>
            <a:r>
              <a:rPr lang="en-US" baseline="0" dirty="0" smtClean="0">
                <a:latin typeface="Arial" pitchFamily="34" charset="0"/>
              </a:rPr>
              <a:t>  </a:t>
            </a:r>
            <a:endParaRPr lang="ar-SA"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CAA49506-B00B-494D-8A2F-3E3C53A152F8}" type="slidenum">
              <a:rPr lang="ar-SA" smtClean="0">
                <a:latin typeface="Arial" pitchFamily="34" charset="0"/>
              </a:rPr>
              <a:pPr/>
              <a:t>49</a:t>
            </a:fld>
            <a:endParaRPr lang="en-GB" smtClean="0">
              <a:latin typeface="Arial" pitchFamily="34" charset="0"/>
              <a:cs typeface="Arial"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057052F-540B-4CA0-B92C-098E93B8922F}" type="slidenum">
              <a:rPr lang="ar-SA" smtClean="0">
                <a:latin typeface="Arial" pitchFamily="34" charset="0"/>
              </a:rPr>
              <a:pPr/>
              <a:t>51</a:t>
            </a:fld>
            <a:endParaRPr lang="en-US" smtClean="0">
              <a:latin typeface="Arial" pitchFamily="34"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latin typeface="Arial" pitchFamily="34" charset="0"/>
              </a:rPr>
              <a:t>Personal hygiene is the first content of health education contents  </a:t>
            </a:r>
          </a:p>
          <a:p>
            <a:pPr eaLnBrk="1" hangingPunct="1"/>
            <a:endParaRPr lang="ar-SA"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DF364123-7AD5-45C0-947D-E454B89F3A31}" type="slidenum">
              <a:rPr lang="ar-SA" smtClean="0">
                <a:latin typeface="Arial" pitchFamily="34" charset="0"/>
              </a:rPr>
              <a:pPr/>
              <a:t>52</a:t>
            </a:fld>
            <a:endParaRPr lang="en-US" smtClean="0">
              <a:latin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smtClean="0">
                <a:latin typeface="Arial" pitchFamily="34" charset="0"/>
              </a:rPr>
              <a:t>I know I am aware </a:t>
            </a:r>
          </a:p>
          <a:p>
            <a:pPr eaLnBrk="1" hangingPunct="1"/>
            <a:r>
              <a:rPr lang="en-US" dirty="0" smtClean="0">
                <a:latin typeface="Arial" pitchFamily="34" charset="0"/>
              </a:rPr>
              <a:t>In</a:t>
            </a:r>
            <a:r>
              <a:rPr lang="en-US" baseline="0" dirty="0" smtClean="0">
                <a:latin typeface="Arial" pitchFamily="34" charset="0"/>
              </a:rPr>
              <a:t> the adoption five steps, adoption is the first </a:t>
            </a:r>
            <a:endParaRPr lang="ar-SA"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01643E9F-27CA-49EA-874A-39A691908A9B}" type="slidenum">
              <a:rPr lang="ar-SA" smtClean="0">
                <a:latin typeface="Arial" pitchFamily="34" charset="0"/>
              </a:rPr>
              <a:pPr/>
              <a:t>53</a:t>
            </a:fld>
            <a:endParaRPr lang="en-US" smtClean="0">
              <a:latin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marL="228600" indent="-228600">
              <a:buFontTx/>
              <a:buAutoNum type="arabicPeriod"/>
            </a:pPr>
            <a:endParaRPr lang="en-US" dirty="0" smtClean="0">
              <a:latin typeface="Arial" pitchFamily="34" charset="0"/>
            </a:endParaRPr>
          </a:p>
          <a:p>
            <a:pPr marL="228600" indent="-228600">
              <a:buFontTx/>
              <a:buNone/>
            </a:pPr>
            <a:r>
              <a:rPr lang="en-US" dirty="0" smtClean="0">
                <a:latin typeface="Arial" pitchFamily="34" charset="0"/>
              </a:rPr>
              <a:t>Sensitization is the</a:t>
            </a:r>
            <a:r>
              <a:rPr lang="en-US" baseline="0" dirty="0" smtClean="0">
                <a:latin typeface="Arial" pitchFamily="34" charset="0"/>
              </a:rPr>
              <a:t> first of the health education stages </a:t>
            </a:r>
          </a:p>
          <a:p>
            <a:pPr marL="228600" indent="-228600">
              <a:buFontTx/>
              <a:buNone/>
            </a:pPr>
            <a:endParaRPr lang="en-US" dirty="0" smtClean="0">
              <a:latin typeface="Arial" pitchFamily="34" charset="0"/>
            </a:endParaRPr>
          </a:p>
          <a:p>
            <a:pPr marL="228600" indent="-228600">
              <a:buFontTx/>
              <a:buAutoNum type="arabicPeriod"/>
            </a:pPr>
            <a:r>
              <a:rPr lang="en-US" dirty="0" smtClean="0">
                <a:latin typeface="Arial" pitchFamily="34" charset="0"/>
              </a:rPr>
              <a:t>Stage of sensitization- people are sensitized of an emerging problem, like, “AIDS causes death”. Its easy to sensitize </a:t>
            </a:r>
            <a:r>
              <a:rPr lang="en-US" dirty="0" err="1" smtClean="0">
                <a:latin typeface="Arial" pitchFamily="34" charset="0"/>
              </a:rPr>
              <a:t>litterate</a:t>
            </a:r>
            <a:r>
              <a:rPr lang="en-US" dirty="0" smtClean="0">
                <a:latin typeface="Arial" pitchFamily="34" charset="0"/>
              </a:rPr>
              <a:t> population, rather than illiterate one. If people are sensitized then they become more receptive to health education messages and try to seek more information regarding the health problem.</a:t>
            </a:r>
          </a:p>
          <a:p>
            <a:pPr marL="228600" indent="-228600">
              <a:buFontTx/>
              <a:buAutoNum type="arabicPeriod"/>
            </a:pPr>
            <a:r>
              <a:rPr lang="en-US" dirty="0" smtClean="0">
                <a:latin typeface="Arial" pitchFamily="34" charset="0"/>
              </a:rPr>
              <a:t>Stage of publicity – after sensitizing the media and all possible means of advertising are used to provide information to the public. The people who are receptive will absorb and understand the implications of the disease. The idea here is that people discuss among themselves and become more knowledgeable.</a:t>
            </a:r>
          </a:p>
          <a:p>
            <a:pPr marL="228600" indent="-228600">
              <a:buFontTx/>
              <a:buAutoNum type="arabicPeriod"/>
            </a:pPr>
            <a:r>
              <a:rPr lang="en-US" dirty="0" smtClean="0">
                <a:latin typeface="Arial" pitchFamily="34" charset="0"/>
                <a:cs typeface="Arial" pitchFamily="34" charset="0"/>
              </a:rPr>
              <a:t>Stage of Education – this is the stage of Real education for the disinterested and illiterate population. Leaders of the local community like religious leaders and teachers should be approached first then after they are convinced the communities can be educated. During this stage, simultaneous messages on TV and the media should be continued.</a:t>
            </a:r>
          </a:p>
          <a:p>
            <a:pPr marL="228600" indent="-228600">
              <a:buFontTx/>
              <a:buAutoNum type="arabicPeriod"/>
            </a:pPr>
            <a:r>
              <a:rPr lang="en-US" dirty="0" smtClean="0">
                <a:latin typeface="Arial" pitchFamily="34" charset="0"/>
                <a:cs typeface="Arial" pitchFamily="34" charset="0"/>
              </a:rPr>
              <a:t>Stage of Attitude change- </a:t>
            </a:r>
          </a:p>
          <a:p>
            <a:pPr marL="228600" indent="-228600"/>
            <a:endParaRPr lang="en-US" dirty="0" smtClean="0">
              <a:latin typeface="Arial" pitchFamily="34" charset="0"/>
              <a:cs typeface="Arial" pitchFamily="34" charset="0"/>
            </a:endParaRPr>
          </a:p>
          <a:p>
            <a:pPr marL="228600" indent="-228600">
              <a:buFontTx/>
              <a:buAutoNum type="arabicPeriod"/>
            </a:pPr>
            <a:r>
              <a:rPr lang="en-US" dirty="0" smtClean="0">
                <a:latin typeface="Arial" pitchFamily="34" charset="0"/>
                <a:cs typeface="Arial" pitchFamily="34" charset="0"/>
              </a:rPr>
              <a:t>Stage of Motivation and Action</a:t>
            </a:r>
          </a:p>
          <a:p>
            <a:pPr marL="228600" indent="-228600">
              <a:buFontTx/>
              <a:buAutoNum type="arabicPeriod"/>
            </a:pPr>
            <a:r>
              <a:rPr lang="en-US" dirty="0" smtClean="0">
                <a:latin typeface="Arial" pitchFamily="34" charset="0"/>
                <a:cs typeface="Arial" pitchFamily="34" charset="0"/>
              </a:rPr>
              <a:t>Stage of Community Transformation (social change)</a:t>
            </a:r>
            <a:endParaRPr lang="en-US" dirty="0" smtClean="0">
              <a:latin typeface="Arial" pitchFamily="34" charset="0"/>
            </a:endParaRPr>
          </a:p>
          <a:p>
            <a:pPr marL="228600" indent="-228600">
              <a:buFontTx/>
              <a:buAutoNum type="arabicPeriod"/>
            </a:pPr>
            <a:endParaRPr lang="en-US" dirty="0"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In PHE Major Characteristics,</a:t>
            </a:r>
            <a:r>
              <a:rPr lang="en-US" baseline="0" dirty="0" smtClean="0"/>
              <a:t> the </a:t>
            </a:r>
            <a:r>
              <a:rPr lang="en-US" dirty="0" smtClean="0"/>
              <a:t>PHE involves use of multiple strategies and methods </a:t>
            </a:r>
          </a:p>
          <a:p>
            <a:endParaRPr lang="en-US" dirty="0" smtClean="0"/>
          </a:p>
          <a:p>
            <a:r>
              <a:rPr lang="en-US" dirty="0" smtClean="0"/>
              <a:t>focus</a:t>
            </a:r>
            <a:r>
              <a:rPr lang="en-US" baseline="0" dirty="0" smtClean="0"/>
              <a:t> on human </a:t>
            </a: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ar-SA" dirty="0" smtClean="0"/>
              <a:t>ن</a:t>
            </a:r>
            <a:r>
              <a:rPr lang="ar-SA" sz="1000" dirty="0" smtClean="0"/>
              <a:t>هاية شرح</a:t>
            </a:r>
            <a:r>
              <a:rPr lang="ar-SA" sz="1000" baseline="0" dirty="0" smtClean="0"/>
              <a:t> هنا قبل التقييم 1</a:t>
            </a:r>
            <a:endParaRPr lang="ar-SA" sz="1000"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89091" name="عنصر نائب للملاحظات 2"/>
          <p:cNvSpPr>
            <a:spLocks noGrp="1"/>
          </p:cNvSpPr>
          <p:nvPr>
            <p:ph type="body" idx="1"/>
          </p:nvPr>
        </p:nvSpPr>
        <p:spPr>
          <a:noFill/>
          <a:ln/>
        </p:spPr>
        <p:txBody>
          <a:bodyPr/>
          <a:lstStyle/>
          <a:p>
            <a:endParaRPr lang="ar-SA" dirty="0" smtClean="0">
              <a:latin typeface="Arial" pitchFamily="34" charset="0"/>
            </a:endParaRPr>
          </a:p>
        </p:txBody>
      </p:sp>
      <p:sp>
        <p:nvSpPr>
          <p:cNvPr id="89092" name="عنصر نائب لرقم الشريحة 3"/>
          <p:cNvSpPr>
            <a:spLocks noGrp="1"/>
          </p:cNvSpPr>
          <p:nvPr>
            <p:ph type="sldNum" sz="quarter" idx="5"/>
          </p:nvPr>
        </p:nvSpPr>
        <p:spPr>
          <a:noFill/>
        </p:spPr>
        <p:txBody>
          <a:bodyPr/>
          <a:lstStyle/>
          <a:p>
            <a:fld id="{51F97C32-C91E-410D-8BCE-CB8A88A37105}" type="slidenum">
              <a:rPr lang="ar-SA" smtClean="0">
                <a:latin typeface="Arial" pitchFamily="34" charset="0"/>
              </a:rPr>
              <a:pPr/>
              <a:t>5</a:t>
            </a:fld>
            <a:endParaRPr 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6FE82B-ED36-46EC-8766-23E78290BCE9}" type="slidenum">
              <a:rPr lang="en-US"/>
              <a:pPr/>
              <a:t>57</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Students and patients motivation refers</a:t>
            </a:r>
            <a:r>
              <a:rPr lang="en-US" baseline="0" dirty="0" smtClean="0"/>
              <a:t> to the 1</a:t>
            </a:r>
            <a:r>
              <a:rPr lang="en-US" baseline="30000" dirty="0" smtClean="0"/>
              <a:t>st</a:t>
            </a:r>
            <a:r>
              <a:rPr lang="en-US" baseline="0" dirty="0" smtClean="0"/>
              <a:t> Principle of the 5 Ps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Acadia Institute for Teaching and Technology</a:t>
            </a:r>
          </a:p>
          <a:p>
            <a:r>
              <a:rPr lang="en-CA" dirty="0" smtClean="0"/>
              <a:t>Acadia </a:t>
            </a:r>
            <a:r>
              <a:rPr lang="en-CA" dirty="0"/>
              <a:t>Faculty Said:</a:t>
            </a:r>
          </a:p>
          <a:p>
            <a:r>
              <a:rPr lang="en-CA" dirty="0"/>
              <a:t>Take a personal interest in students beyond the classroom</a:t>
            </a:r>
          </a:p>
          <a:p>
            <a:r>
              <a:rPr lang="en-CA" dirty="0"/>
              <a:t>Be willing to listen to and help students</a:t>
            </a:r>
          </a:p>
          <a:p>
            <a:r>
              <a:rPr lang="en-CA" dirty="0"/>
              <a:t>Care about students; be there for them</a:t>
            </a:r>
          </a:p>
          <a:p>
            <a:r>
              <a:rPr lang="en-CA" dirty="0"/>
              <a:t>Remember that students can teach you</a:t>
            </a:r>
          </a:p>
          <a:p>
            <a:r>
              <a:rPr lang="en-CA" dirty="0"/>
              <a:t>Truly care about your students in general</a:t>
            </a:r>
            <a:endParaRPr lang="en-US" dirty="0"/>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Talent = ability,</a:t>
            </a:r>
            <a:r>
              <a:rPr lang="en-US" baseline="0" dirty="0" smtClean="0"/>
              <a:t> capacity, aptitude </a:t>
            </a:r>
            <a:r>
              <a:rPr lang="ar-SA" baseline="0" dirty="0" smtClean="0"/>
              <a:t>  مواهب... قدرات </a:t>
            </a:r>
          </a:p>
          <a:p>
            <a:endParaRPr lang="ar-SA" baseline="0" dirty="0" smtClean="0"/>
          </a:p>
          <a:p>
            <a:r>
              <a:rPr lang="en-US" baseline="0" dirty="0" smtClean="0"/>
              <a:t>Diverse = Varied, Various, Miscellaneous = different </a:t>
            </a:r>
          </a:p>
          <a:p>
            <a:endParaRPr lang="en-US" baseline="0" dirty="0" smtClean="0"/>
          </a:p>
          <a:p>
            <a:r>
              <a:rPr lang="en-US" baseline="0" dirty="0" smtClean="0"/>
              <a:t>Good practice respects similar talents and one way learning ( F) ?!!!   </a:t>
            </a:r>
          </a:p>
          <a:p>
            <a:r>
              <a:rPr lang="en-US" baseline="0" dirty="0" smtClean="0"/>
              <a:t>To success, Non Muslims start with ‘hello’ and we have to start with Salam the peace ( t)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61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Surveys and Islam</a:t>
            </a:r>
            <a:r>
              <a:rPr lang="en-US" baseline="0" dirty="0" smtClean="0"/>
              <a:t> </a:t>
            </a:r>
            <a:r>
              <a:rPr lang="en-US" dirty="0" smtClean="0"/>
              <a:t>  .   .   .   .   .    teach us to do true care for students and patients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62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endParaRPr lang="ar-SA" smtClean="0">
              <a:latin typeface="Arial" pitchFamily="34" charset="0"/>
            </a:endParaRPr>
          </a:p>
        </p:txBody>
      </p:sp>
      <p:sp>
        <p:nvSpPr>
          <p:cNvPr id="111620" name="Slide Number Placeholder 3"/>
          <p:cNvSpPr>
            <a:spLocks noGrp="1"/>
          </p:cNvSpPr>
          <p:nvPr>
            <p:ph type="sldNum" sz="quarter" idx="5"/>
          </p:nvPr>
        </p:nvSpPr>
        <p:spPr>
          <a:noFill/>
        </p:spPr>
        <p:txBody>
          <a:bodyPr/>
          <a:lstStyle/>
          <a:p>
            <a:fld id="{2BF840EC-EAC2-4DC6-B688-0B7F561E51EE}" type="slidenum">
              <a:rPr lang="ar-SA" smtClean="0">
                <a:latin typeface="Arial" pitchFamily="34" charset="0"/>
              </a:rPr>
              <a:pPr/>
              <a:t>63</a:t>
            </a:fld>
            <a:endParaRPr 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BAFE0653-FE7C-4117-94A1-BF8CC353C301}" type="slidenum">
              <a:rPr lang="ar-SA" smtClean="0">
                <a:latin typeface="Arial" pitchFamily="34" charset="0"/>
              </a:rPr>
              <a:pPr/>
              <a:t>64</a:t>
            </a:fld>
            <a:endParaRPr lang="en-US" smtClean="0">
              <a:latin typeface="Arial"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914400" y="4343400"/>
            <a:ext cx="5029200" cy="4114800"/>
          </a:xfrm>
          <a:noFill/>
          <a:ln/>
        </p:spPr>
        <p:txBody>
          <a:bodyPr/>
          <a:lstStyle/>
          <a:p>
            <a:pPr eaLnBrk="1" hangingPunct="1"/>
            <a:r>
              <a:rPr lang="en-US" altLang="en-US" b="1" dirty="0" smtClean="0">
                <a:latin typeface="Arial" pitchFamily="34" charset="0"/>
              </a:rPr>
              <a:t>Variables in Behavior Change</a:t>
            </a:r>
          </a:p>
          <a:p>
            <a:pPr eaLnBrk="1" hangingPunct="1"/>
            <a:endParaRPr lang="en-US" altLang="en-US" b="1" dirty="0" smtClean="0">
              <a:latin typeface="Arial" pitchFamily="34" charset="0"/>
            </a:endParaRPr>
          </a:p>
          <a:p>
            <a:pPr eaLnBrk="1" hangingPunct="1"/>
            <a:r>
              <a:rPr lang="en-US" altLang="en-US" b="1" dirty="0" smtClean="0">
                <a:latin typeface="Arial" pitchFamily="34" charset="0"/>
              </a:rPr>
              <a:t>Knowledge 			Facts</a:t>
            </a:r>
            <a:r>
              <a:rPr lang="en-US" altLang="en-US" b="1" baseline="0" dirty="0" smtClean="0">
                <a:latin typeface="Arial" pitchFamily="34" charset="0"/>
              </a:rPr>
              <a:t> and Truth </a:t>
            </a:r>
          </a:p>
          <a:p>
            <a:pPr eaLnBrk="1" hangingPunct="1"/>
            <a:endParaRPr lang="en-US" altLang="en-US" b="1" dirty="0" smtClean="0">
              <a:latin typeface="Arial" pitchFamily="34" charset="0"/>
            </a:endParaRPr>
          </a:p>
          <a:p>
            <a:pPr eaLnBrk="1" hangingPunct="1"/>
            <a:endParaRPr lang="en-US" altLang="en-US" dirty="0" smtClean="0">
              <a:latin typeface="Arial" pitchFamily="34" charset="0"/>
            </a:endParaRPr>
          </a:p>
          <a:p>
            <a:pPr eaLnBrk="1" hangingPunct="1"/>
            <a:r>
              <a:rPr lang="en-US" altLang="en-US" dirty="0" smtClean="0">
                <a:latin typeface="Arial" pitchFamily="34" charset="0"/>
              </a:rPr>
              <a:t>Thoughts and ideas inside a person’s mind have significant influence on an individual’s health behaviors.  These variables interact with social and environmental factors and it is the synergy among all these influences that operate on behavior.</a:t>
            </a:r>
            <a:endParaRPr lang="en-US" altLang="en-US" b="1" dirty="0" smtClean="0">
              <a:latin typeface="Arial" pitchFamily="34" charset="0"/>
            </a:endParaRPr>
          </a:p>
          <a:p>
            <a:pPr eaLnBrk="1" hangingPunct="1"/>
            <a:r>
              <a:rPr lang="en-US" altLang="en-US" dirty="0" smtClean="0">
                <a:latin typeface="Arial" pitchFamily="34" charset="0"/>
              </a:rPr>
              <a:t>Knowledge: An intellectual acquaintance with </a:t>
            </a:r>
            <a:r>
              <a:rPr lang="en-US" altLang="en-US" dirty="0" err="1" smtClean="0">
                <a:latin typeface="Arial" pitchFamily="34" charset="0"/>
              </a:rPr>
              <a:t>facts,truth</a:t>
            </a:r>
            <a:r>
              <a:rPr lang="en-US" altLang="en-US" dirty="0" smtClean="0">
                <a:latin typeface="Arial" pitchFamily="34" charset="0"/>
              </a:rPr>
              <a:t>, or principles gained by sight, experience, or report.</a:t>
            </a:r>
          </a:p>
          <a:p>
            <a:pPr eaLnBrk="1" hangingPunct="1"/>
            <a:r>
              <a:rPr lang="en-US" altLang="en-US" dirty="0" smtClean="0">
                <a:latin typeface="Arial" pitchFamily="34" charset="0"/>
              </a:rPr>
              <a:t>Skills : The ability to do something well, arising from talent, training, or practice.</a:t>
            </a:r>
          </a:p>
          <a:p>
            <a:pPr eaLnBrk="1" hangingPunct="1"/>
            <a:r>
              <a:rPr lang="en-US" altLang="en-US" dirty="0" smtClean="0">
                <a:latin typeface="Arial" pitchFamily="34" charset="0"/>
              </a:rPr>
              <a:t>Belief : Acceptance of or confidence in an alleged fact or body of facts as true or right without positive knowledge or proof; a perceived truth.</a:t>
            </a:r>
          </a:p>
          <a:p>
            <a:pPr eaLnBrk="1" hangingPunct="1"/>
            <a:r>
              <a:rPr lang="en-US" altLang="en-US" dirty="0" smtClean="0">
                <a:latin typeface="Arial" pitchFamily="34" charset="0"/>
              </a:rPr>
              <a:t>Attitude: Manner, disposition, feeling, or position toward a person or thing.</a:t>
            </a:r>
          </a:p>
          <a:p>
            <a:pPr eaLnBrk="1" hangingPunct="1"/>
            <a:r>
              <a:rPr lang="en-US" altLang="en-US" dirty="0" smtClean="0">
                <a:latin typeface="Arial" pitchFamily="34" charset="0"/>
              </a:rPr>
              <a:t>Values: Ideas,  ideals,  customs that arouse an emotional response for or against them.</a:t>
            </a:r>
          </a:p>
          <a:p>
            <a:pPr eaLnBrk="1" hangingPunct="1"/>
            <a:endParaRPr lang="en-US" altLang="en-US" dirty="0" smtClean="0">
              <a:latin typeface="Arial" pitchFamily="34" charset="0"/>
            </a:endParaRPr>
          </a:p>
          <a:p>
            <a:pPr eaLnBrk="1" hangingPunct="1"/>
            <a:endParaRPr lang="en-US" altLang="en-US" dirty="0" smtClean="0">
              <a:latin typeface="Arial" pitchFamily="34" charset="0"/>
            </a:endParaRPr>
          </a:p>
          <a:p>
            <a:pPr eaLnBrk="1" hangingPunct="1"/>
            <a:endParaRPr lang="en-US" altLang="en-US" b="1" dirty="0"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lgn="ctr">
              <a:defRPr/>
            </a:pPr>
            <a:r>
              <a:rPr lang="en-US" dirty="0" smtClean="0"/>
              <a:t>May</a:t>
            </a:r>
            <a:r>
              <a:rPr lang="en-US" baseline="0" dirty="0" smtClean="0"/>
              <a:t> be match</a:t>
            </a:r>
          </a:p>
          <a:p>
            <a:pPr algn="ctr">
              <a:defRPr/>
            </a:pPr>
            <a:r>
              <a:rPr lang="en-US" baseline="0" dirty="0" smtClean="0"/>
              <a:t>Attitude refers to: </a:t>
            </a:r>
          </a:p>
          <a:p>
            <a:pPr algn="ctr">
              <a:buFontTx/>
              <a:buChar char="-"/>
              <a:defRPr/>
            </a:pPr>
            <a:r>
              <a:rPr lang="en-US" baseline="0" dirty="0" smtClean="0"/>
              <a:t>Person positive feeling </a:t>
            </a:r>
          </a:p>
          <a:p>
            <a:pPr algn="ctr">
              <a:buFontTx/>
              <a:buChar char="-"/>
              <a:defRPr/>
            </a:pPr>
            <a:r>
              <a:rPr lang="en-US" baseline="0" dirty="0" smtClean="0"/>
              <a:t>Person negative feeling </a:t>
            </a:r>
          </a:p>
          <a:p>
            <a:pPr algn="ctr">
              <a:buFontTx/>
              <a:buChar char="-"/>
              <a:defRPr/>
            </a:pPr>
            <a:r>
              <a:rPr lang="en-US" baseline="0" dirty="0" smtClean="0"/>
              <a:t> person perception of other people’s opinions </a:t>
            </a:r>
          </a:p>
          <a:p>
            <a:pPr algn="ctr">
              <a:buFontTx/>
              <a:buChar char="-"/>
              <a:defRPr/>
            </a:pPr>
            <a:r>
              <a:rPr lang="en-US" baseline="0" dirty="0" smtClean="0"/>
              <a:t> </a:t>
            </a:r>
            <a:endParaRPr lang="en-US" dirty="0"/>
          </a:p>
        </p:txBody>
      </p:sp>
      <p:sp>
        <p:nvSpPr>
          <p:cNvPr id="89092" name="عنصر نائب لرقم الشريحة 3"/>
          <p:cNvSpPr>
            <a:spLocks noGrp="1"/>
          </p:cNvSpPr>
          <p:nvPr>
            <p:ph type="sldNum" sz="quarter" idx="5"/>
          </p:nvPr>
        </p:nvSpPr>
        <p:spPr>
          <a:noFill/>
        </p:spPr>
        <p:txBody>
          <a:bodyPr/>
          <a:lstStyle/>
          <a:p>
            <a:fld id="{EFEF65A6-8D2F-4952-962C-936FC7F07577}" type="slidenum">
              <a:rPr lang="en-GB" smtClean="0">
                <a:latin typeface="Arial" pitchFamily="34" charset="0"/>
              </a:rPr>
              <a:pPr/>
              <a:t>65</a:t>
            </a:fld>
            <a:endParaRPr lang="en-GB"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lgn="ctr">
              <a:defRPr/>
            </a:pPr>
            <a:r>
              <a:rPr lang="en-US" dirty="0" smtClean="0"/>
              <a:t>Redraw showing </a:t>
            </a:r>
            <a:r>
              <a:rPr lang="en-US" baseline="0" dirty="0" smtClean="0"/>
              <a:t> the major five </a:t>
            </a:r>
            <a:r>
              <a:rPr lang="en-US" baseline="0" dirty="0" err="1" smtClean="0"/>
              <a:t>varables</a:t>
            </a:r>
            <a:r>
              <a:rPr lang="en-US" baseline="0" dirty="0" smtClean="0"/>
              <a:t> </a:t>
            </a:r>
            <a:endParaRPr lang="en-US" dirty="0"/>
          </a:p>
        </p:txBody>
      </p:sp>
      <p:sp>
        <p:nvSpPr>
          <p:cNvPr id="89092" name="عنصر نائب لرقم الشريحة 3"/>
          <p:cNvSpPr>
            <a:spLocks noGrp="1"/>
          </p:cNvSpPr>
          <p:nvPr>
            <p:ph type="sldNum" sz="quarter" idx="5"/>
          </p:nvPr>
        </p:nvSpPr>
        <p:spPr>
          <a:noFill/>
        </p:spPr>
        <p:txBody>
          <a:bodyPr/>
          <a:lstStyle/>
          <a:p>
            <a:fld id="{EFEF65A6-8D2F-4952-962C-936FC7F07577}" type="slidenum">
              <a:rPr lang="en-GB" smtClean="0">
                <a:latin typeface="Arial" pitchFamily="34" charset="0"/>
              </a:rPr>
              <a:pPr/>
              <a:t>66</a:t>
            </a:fld>
            <a:endParaRPr lang="en-GB"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91DC1CD1-63F4-4D71-9621-6BC0846A2450}" type="slidenum">
              <a:rPr lang="ar-SA" smtClean="0">
                <a:latin typeface="Arial" pitchFamily="34" charset="0"/>
              </a:rPr>
              <a:pPr/>
              <a:t>67</a:t>
            </a:fld>
            <a:endParaRPr lang="en-US" smtClean="0">
              <a:latin typeface="Arial"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3400"/>
            <a:ext cx="5638800" cy="4114800"/>
          </a:xfrm>
          <a:noFill/>
          <a:ln/>
        </p:spPr>
        <p:txBody>
          <a:bodyPr/>
          <a:lstStyle/>
          <a:p>
            <a:pPr eaLnBrk="1" hangingPunct="1"/>
            <a:r>
              <a:rPr lang="en-US" altLang="en-US" b="0" dirty="0" smtClean="0">
                <a:latin typeface="Arial" pitchFamily="34" charset="0"/>
              </a:rPr>
              <a:t>Perception of negative consequences reflects</a:t>
            </a:r>
            <a:r>
              <a:rPr lang="en-US" altLang="en-US" b="0" baseline="0" dirty="0" smtClean="0">
                <a:latin typeface="Arial" pitchFamily="34" charset="0"/>
              </a:rPr>
              <a:t> in: </a:t>
            </a:r>
            <a:r>
              <a:rPr lang="en-US" altLang="en-US" b="0" dirty="0" smtClean="0">
                <a:latin typeface="Arial" pitchFamily="34" charset="0"/>
              </a:rPr>
              <a:t> Belief </a:t>
            </a:r>
            <a:r>
              <a:rPr lang="en-US" altLang="en-US" b="0" baseline="0" dirty="0" smtClean="0">
                <a:latin typeface="Arial" pitchFamily="34" charset="0"/>
              </a:rPr>
              <a:t>barriers \ benefits </a:t>
            </a:r>
            <a:r>
              <a:rPr lang="en-US" altLang="en-US" b="1" baseline="0" dirty="0" smtClean="0">
                <a:latin typeface="Arial" pitchFamily="34" charset="0"/>
              </a:rPr>
              <a:t>\ </a:t>
            </a:r>
            <a:r>
              <a:rPr lang="en-US" altLang="en-US" b="1" dirty="0" smtClean="0">
                <a:latin typeface="Arial" pitchFamily="34" charset="0"/>
              </a:rPr>
              <a:t>part of </a:t>
            </a:r>
          </a:p>
          <a:p>
            <a:pPr eaLnBrk="1" hangingPunct="1"/>
            <a:r>
              <a:rPr lang="en-US" altLang="en-US" b="1" dirty="0" smtClean="0">
                <a:latin typeface="Arial" pitchFamily="34" charset="0"/>
              </a:rPr>
              <a:t>Perceived Benefits</a:t>
            </a:r>
          </a:p>
          <a:p>
            <a:pPr eaLnBrk="1" hangingPunct="1"/>
            <a:r>
              <a:rPr lang="en-US" altLang="en-US" dirty="0" smtClean="0">
                <a:latin typeface="Arial" pitchFamily="34" charset="0"/>
              </a:rPr>
              <a:t>This is related to “how will I benefit if I take the recommended course of action”?  Individuals must feel that the recommended behavior will be successful in protecting them from the health problem of concern.  They must have confidence in the behavior,  the vaccine, or the screening procedure in order for them to undertake the practice.  The perception of a positive benefit is very important for the public to want to adopt a preventive action.  For example, confidence in the efficacy of the flu vaccine should increase the likelihood of seeking the vaccine.</a:t>
            </a:r>
          </a:p>
          <a:p>
            <a:pPr eaLnBrk="1" hangingPunct="1"/>
            <a:r>
              <a:rPr lang="en-US" altLang="en-US" b="1" dirty="0" smtClean="0">
                <a:latin typeface="Arial" pitchFamily="34" charset="0"/>
              </a:rPr>
              <a:t>Perceived Barriers</a:t>
            </a:r>
          </a:p>
          <a:p>
            <a:pPr eaLnBrk="1" hangingPunct="1"/>
            <a:r>
              <a:rPr lang="en-US" altLang="en-US" dirty="0" smtClean="0">
                <a:latin typeface="Arial" pitchFamily="34" charset="0"/>
              </a:rPr>
              <a:t>The perception of any negative consequences of taking a preventive action is represented under perceived barriers.  These could be in the form of high cost, taking too much time, transportation issues, childcare issues, or being painful.  Experts report that practicing safe sex represents a host of barriers, particularly to adolescents, that must be addressed for more successful adherence to recommendations.</a:t>
            </a:r>
          </a:p>
          <a:p>
            <a:pPr eaLnBrk="1" hangingPunct="1"/>
            <a:r>
              <a:rPr lang="en-US" altLang="en-US" dirty="0" smtClean="0">
                <a:latin typeface="Arial" pitchFamily="34" charset="0"/>
              </a:rPr>
              <a:t>Of all the four belief categories of the model, perceived barriers have the greatest predictive value of whether or not people will practice the behavior. In other words, if people see strong reasons for their not following preventive action, it is very likely that they will not take action.  This is important information for health promotion program developers.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لاحظات 2"/>
          <p:cNvSpPr>
            <a:spLocks noGrp="1"/>
          </p:cNvSpPr>
          <p:nvPr>
            <p:ph type="body" idx="1"/>
          </p:nvPr>
        </p:nvSpPr>
        <p:spPr>
          <a:xfrm>
            <a:off x="685800" y="6288110"/>
            <a:ext cx="5486400" cy="2170089"/>
          </a:xfrm>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6</a:t>
            </a:fld>
            <a:endParaRPr lang="en-US"/>
          </a:p>
        </p:txBody>
      </p:sp>
      <p:graphicFrame>
        <p:nvGraphicFramePr>
          <p:cNvPr id="5" name="جدول 4"/>
          <p:cNvGraphicFramePr>
            <a:graphicFrameLocks noGrp="1"/>
          </p:cNvGraphicFramePr>
          <p:nvPr/>
        </p:nvGraphicFramePr>
        <p:xfrm>
          <a:off x="1092168" y="0"/>
          <a:ext cx="4572000" cy="5876233"/>
        </p:xfrm>
        <a:graphic>
          <a:graphicData uri="http://schemas.openxmlformats.org/drawingml/2006/table">
            <a:tbl>
              <a:tblPr/>
              <a:tblGrid>
                <a:gridCol w="3293850"/>
                <a:gridCol w="834442"/>
                <a:gridCol w="443708"/>
              </a:tblGrid>
              <a:tr h="137500">
                <a:tc gridSpan="3">
                  <a:txBody>
                    <a:bodyPr/>
                    <a:lstStyle/>
                    <a:p>
                      <a:pPr algn="r" rtl="1">
                        <a:lnSpc>
                          <a:spcPct val="115000"/>
                        </a:lnSpc>
                        <a:spcAft>
                          <a:spcPts val="0"/>
                        </a:spcAft>
                      </a:pPr>
                      <a:r>
                        <a:rPr lang="en-US" sz="1400" b="1">
                          <a:solidFill>
                            <a:schemeClr val="bg1"/>
                          </a:solidFill>
                          <a:latin typeface="Times New Roman"/>
                          <a:ea typeface="Times New Roman"/>
                          <a:cs typeface="+mj-cs"/>
                        </a:rPr>
                        <a:t>1 Topics to be Covered </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74999">
                <a:tc>
                  <a:txBody>
                    <a:bodyPr/>
                    <a:lstStyle/>
                    <a:p>
                      <a:pPr algn="ctr" rtl="1">
                        <a:lnSpc>
                          <a:spcPct val="115000"/>
                        </a:lnSpc>
                        <a:spcAft>
                          <a:spcPts val="0"/>
                        </a:spcAft>
                      </a:pPr>
                      <a:r>
                        <a:rPr lang="fr-FR" sz="1400" b="1">
                          <a:solidFill>
                            <a:schemeClr val="bg1"/>
                          </a:solidFill>
                          <a:latin typeface="Times New Roman"/>
                          <a:ea typeface="Times New Roman"/>
                          <a:cs typeface="+mj-cs"/>
                        </a:rPr>
                        <a:t>List of Topics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pPr>
                      <a:r>
                        <a:rPr lang="en-US" sz="1400" b="1">
                          <a:solidFill>
                            <a:schemeClr val="bg1"/>
                          </a:solidFill>
                          <a:latin typeface="Times New Roman"/>
                          <a:ea typeface="Times New Roman"/>
                          <a:cs typeface="+mj-cs"/>
                        </a:rPr>
                        <a:t>No of Weeks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Times New Roman"/>
                          <a:ea typeface="Times New Roman"/>
                          <a:cs typeface="+mj-cs"/>
                        </a:rPr>
                        <a:t>Contact hours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Course introduction and preparation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a:t>
                      </a:r>
                      <a:r>
                        <a:rPr lang="en-US" sz="1400" b="1" baseline="30000">
                          <a:solidFill>
                            <a:schemeClr val="bg1"/>
                          </a:solidFill>
                          <a:latin typeface="Arial"/>
                          <a:ea typeface="Times New Roman"/>
                          <a:cs typeface="+mj-cs"/>
                        </a:rPr>
                        <a:t>st</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History of Health Education and Health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2</a:t>
                      </a:r>
                      <a:r>
                        <a:rPr lang="en-US" sz="1400" b="1" baseline="30000">
                          <a:solidFill>
                            <a:schemeClr val="bg1"/>
                          </a:solidFill>
                          <a:latin typeface="Arial"/>
                          <a:ea typeface="Times New Roman"/>
                          <a:cs typeface="+mj-cs"/>
                        </a:rPr>
                        <a:t>nd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The Meaning of Health and Wellness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3</a:t>
                      </a:r>
                      <a:r>
                        <a:rPr lang="en-US" sz="1400" b="1" baseline="30000">
                          <a:solidFill>
                            <a:schemeClr val="bg1"/>
                          </a:solidFill>
                          <a:latin typeface="Arial"/>
                          <a:ea typeface="Times New Roman"/>
                          <a:cs typeface="+mj-cs"/>
                        </a:rPr>
                        <a:t>rd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99999">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Concept &amp; philosophical bases of Health Education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tabLst>
                          <a:tab pos="219075" algn="l"/>
                        </a:tabLst>
                      </a:pPr>
                      <a:r>
                        <a:rPr lang="en-US" sz="1400" b="1">
                          <a:solidFill>
                            <a:schemeClr val="bg1"/>
                          </a:solidFill>
                          <a:latin typeface="Arial"/>
                          <a:ea typeface="Times New Roman"/>
                          <a:cs typeface="+mj-cs"/>
                        </a:rPr>
                        <a:t>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and Promotion as a Profession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6</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scopes , aims, roles and Settings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7</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-8</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l" rtl="0">
                        <a:lnSpc>
                          <a:spcPct val="115000"/>
                        </a:lnSpc>
                        <a:spcAft>
                          <a:spcPts val="0"/>
                        </a:spcAft>
                      </a:pPr>
                      <a:r>
                        <a:rPr lang="en-US" sz="1400" b="1" i="1">
                          <a:solidFill>
                            <a:schemeClr val="bg1"/>
                          </a:solidFill>
                          <a:latin typeface="Arial"/>
                          <a:ea typeface="Times New Roman"/>
                          <a:cs typeface="+mj-cs"/>
                        </a:rPr>
                        <a:t>With  1</a:t>
                      </a:r>
                      <a:r>
                        <a:rPr lang="en-US" sz="1400" b="1" i="1" baseline="30000">
                          <a:solidFill>
                            <a:schemeClr val="bg1"/>
                          </a:solidFill>
                          <a:latin typeface="Arial"/>
                          <a:ea typeface="Times New Roman"/>
                          <a:cs typeface="+mj-cs"/>
                        </a:rPr>
                        <a:t>st</a:t>
                      </a:r>
                      <a:r>
                        <a:rPr lang="en-US" sz="1400" b="1" i="1">
                          <a:solidFill>
                            <a:schemeClr val="bg1"/>
                          </a:solidFill>
                          <a:latin typeface="Arial"/>
                          <a:ea typeface="Times New Roman"/>
                          <a:cs typeface="+mj-cs"/>
                        </a:rPr>
                        <a:t> Midexam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Task analysis and community analysis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9</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-11</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6</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just" rtl="0">
                        <a:lnSpc>
                          <a:spcPct val="115000"/>
                        </a:lnSpc>
                        <a:spcAft>
                          <a:spcPts val="0"/>
                        </a:spcAft>
                      </a:pPr>
                      <a:r>
                        <a:rPr lang="en-US" sz="1400" b="1" i="1">
                          <a:solidFill>
                            <a:schemeClr val="bg1"/>
                          </a:solidFill>
                          <a:latin typeface="Arial"/>
                          <a:ea typeface="Times New Roman"/>
                          <a:cs typeface="+mj-cs"/>
                        </a:rPr>
                        <a:t>With 2</a:t>
                      </a:r>
                      <a:r>
                        <a:rPr lang="en-US" sz="1400" b="1" i="1" baseline="30000">
                          <a:solidFill>
                            <a:schemeClr val="bg1"/>
                          </a:solidFill>
                          <a:latin typeface="Arial"/>
                          <a:ea typeface="Times New Roman"/>
                          <a:cs typeface="+mj-cs"/>
                        </a:rPr>
                        <a:t>nd</a:t>
                      </a:r>
                      <a:r>
                        <a:rPr lang="en-US" sz="1400" b="1" i="1">
                          <a:solidFill>
                            <a:schemeClr val="bg1"/>
                          </a:solidFill>
                          <a:latin typeface="Arial"/>
                          <a:ea typeface="Times New Roman"/>
                          <a:cs typeface="+mj-cs"/>
                        </a:rPr>
                        <a:t> Midexam</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299999">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Teaching and Learning domains, objectives and methods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12-13</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Health education curriculum, lesson plan and evaluation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dirty="0">
                          <a:solidFill>
                            <a:schemeClr val="bg1"/>
                          </a:solidFill>
                          <a:latin typeface="Arial"/>
                          <a:ea typeface="Times New Roman"/>
                          <a:cs typeface="+mj-cs"/>
                        </a:rPr>
                        <a:t>4</a:t>
                      </a:r>
                      <a:endParaRPr lang="en-US" sz="1400" b="1" dirty="0">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32975583-28C3-462D-B18A-FFD3190CE6F1}" type="slidenum">
              <a:rPr lang="ar-SA" smtClean="0">
                <a:latin typeface="Arial" pitchFamily="34" charset="0"/>
              </a:rPr>
              <a:pPr/>
              <a:t>68</a:t>
            </a:fld>
            <a:endParaRPr lang="en-US" smtClean="0">
              <a:latin typeface="Arial"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xfrm>
            <a:off x="914400" y="4343400"/>
            <a:ext cx="5029200" cy="4114800"/>
          </a:xfrm>
          <a:noFill/>
          <a:ln/>
        </p:spPr>
        <p:txBody>
          <a:bodyPr/>
          <a:lstStyle/>
          <a:p>
            <a:pPr eaLnBrk="1" hangingPunct="1"/>
            <a:r>
              <a:rPr lang="en-US" altLang="en-US" b="1" smtClean="0">
                <a:latin typeface="Arial" pitchFamily="34" charset="0"/>
              </a:rPr>
              <a:t>Stages of Change Model</a:t>
            </a:r>
          </a:p>
          <a:p>
            <a:pPr eaLnBrk="1" hangingPunct="1"/>
            <a:r>
              <a:rPr lang="en-US" altLang="en-US" smtClean="0">
                <a:latin typeface="Arial" pitchFamily="34" charset="0"/>
              </a:rPr>
              <a:t>The Stage of Change Model, also known as the Transtheoretical Model, was developed in 1984 by Prochaska and Di Clemente.  Their work was based on the fact that people are not all at the same stage of readiness when it comes to changing lifestyle factors.  While some are ready to begin the change itself, others may not even be aware why it might be important to do so. This approach begins with individual assessment of  “readiness to change” and customizes health promotion strategies based on their stage.  The goal in this model is to move a person to the next stage rather than to have a group goal for each person to lose weight, for example.  Studies show that only about 20% of people are actually ready to take action and change their behavior, most are not really thinking about it or are beginning to think about it.  The Stages of Change Model has been used very successfully for a variety of health behaviors and has been particularly effective with adolescents. We will briefly discuss each of the stages.</a:t>
            </a:r>
          </a:p>
          <a:p>
            <a:pPr eaLnBrk="1" hangingPunct="1"/>
            <a:endParaRPr lang="en-US" altLang="en-US" smtClean="0">
              <a:latin typeface="Arial" pitchFamily="34" charset="0"/>
            </a:endParaRPr>
          </a:p>
          <a:p>
            <a:pPr eaLnBrk="1" hangingPunct="1"/>
            <a:r>
              <a:rPr lang="en-US" altLang="en-US" smtClean="0">
                <a:latin typeface="Arial" pitchFamily="34" charset="0"/>
              </a:rPr>
              <a:t>It is important to match the intervention programs to the stage.  Most interventions are aimed at the action stage. Older people are more likely to quit smoking and abusing alcohol, while younger people are more likely to lose weight and exercise. </a:t>
            </a:r>
            <a:endParaRPr lang="en-US" altLang="en-US" b="1"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Matching  (may be )</a:t>
            </a:r>
            <a:endParaRPr lang="ar-SA" dirty="0"/>
          </a:p>
        </p:txBody>
      </p:sp>
      <p:sp>
        <p:nvSpPr>
          <p:cNvPr id="4" name="عنصر نائب لرقم الشريحة 3"/>
          <p:cNvSpPr>
            <a:spLocks noGrp="1"/>
          </p:cNvSpPr>
          <p:nvPr>
            <p:ph type="sldNum" sz="quarter" idx="10"/>
          </p:nvPr>
        </p:nvSpPr>
        <p:spPr/>
        <p:txBody>
          <a:bodyPr/>
          <a:lstStyle/>
          <a:p>
            <a:pPr>
              <a:defRPr/>
            </a:pPr>
            <a:fld id="{48E58897-02ED-448A-9A74-5A0B65E346F9}" type="slidenum">
              <a:rPr lang="en-GB" smtClean="0"/>
              <a:pPr>
                <a:defRPr/>
              </a:pPr>
              <a:t>69</a:t>
            </a:fld>
            <a:endParaRPr lang="en-GB"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defRPr/>
            </a:pPr>
            <a:r>
              <a:rPr lang="en-US" dirty="0" smtClean="0"/>
              <a:t>Redraw</a:t>
            </a:r>
            <a:r>
              <a:rPr lang="en-US" baseline="0" dirty="0" smtClean="0"/>
              <a:t> the Vertical model of ‘S</a:t>
            </a:r>
            <a:r>
              <a:rPr lang="en-US" dirty="0" smtClean="0"/>
              <a:t>tages of Behavioral Change” in a </a:t>
            </a:r>
            <a:r>
              <a:rPr lang="en-US" baseline="0" dirty="0" smtClean="0"/>
              <a:t>Self CN Cycle Model, showing the center major five stages and two examples of the sub-stages</a:t>
            </a:r>
          </a:p>
          <a:p>
            <a:pPr>
              <a:defRPr/>
            </a:pPr>
            <a:endParaRPr lang="en-US" baseline="0" dirty="0" smtClean="0"/>
          </a:p>
          <a:p>
            <a:pPr>
              <a:defRPr/>
            </a:pPr>
            <a:r>
              <a:rPr lang="en-US" baseline="0" dirty="0" smtClean="0"/>
              <a:t>In SCM. Self reevaluation located between: </a:t>
            </a:r>
          </a:p>
          <a:p>
            <a:pPr>
              <a:buFontTx/>
              <a:buChar char="-"/>
              <a:defRPr/>
            </a:pPr>
            <a:r>
              <a:rPr lang="en-US" baseline="0" dirty="0" smtClean="0"/>
              <a:t>Action and Maintenance </a:t>
            </a:r>
          </a:p>
          <a:p>
            <a:pPr>
              <a:buFontTx/>
              <a:buChar char="-"/>
              <a:defRPr/>
            </a:pPr>
            <a:r>
              <a:rPr lang="en-US" baseline="0" dirty="0" smtClean="0"/>
              <a:t>Contemplation and Preparation </a:t>
            </a:r>
          </a:p>
          <a:p>
            <a:pPr>
              <a:buFontTx/>
              <a:buChar char="-"/>
              <a:defRPr/>
            </a:pPr>
            <a:endParaRPr lang="en-US" baseline="0" dirty="0" smtClean="0"/>
          </a:p>
          <a:p>
            <a:pPr>
              <a:buFontTx/>
              <a:buChar char="-"/>
              <a:defRPr/>
            </a:pPr>
            <a:endParaRPr lang="en-US" baseline="0" dirty="0" smtClean="0"/>
          </a:p>
          <a:p>
            <a:pPr>
              <a:defRPr/>
            </a:pPr>
            <a:r>
              <a:rPr lang="en-US" baseline="0" dirty="0" smtClean="0"/>
              <a:t>Stimulus Central is a </a:t>
            </a:r>
            <a:r>
              <a:rPr lang="en-US" baseline="0" dirty="0" err="1" smtClean="0"/>
              <a:t>partion</a:t>
            </a:r>
            <a:r>
              <a:rPr lang="en-US" baseline="0" dirty="0" smtClean="0"/>
              <a:t> it of the first  </a:t>
            </a:r>
          </a:p>
          <a:p>
            <a:pPr>
              <a:defRPr/>
            </a:pPr>
            <a:r>
              <a:rPr lang="en-US" baseline="0" dirty="0" smtClean="0"/>
              <a:t> </a:t>
            </a:r>
            <a:endParaRPr lang="ar-SA" dirty="0"/>
          </a:p>
        </p:txBody>
      </p:sp>
      <p:sp>
        <p:nvSpPr>
          <p:cNvPr id="88068" name="عنصر نائب لرقم الشريحة 3"/>
          <p:cNvSpPr>
            <a:spLocks noGrp="1"/>
          </p:cNvSpPr>
          <p:nvPr>
            <p:ph type="sldNum" sz="quarter" idx="5"/>
          </p:nvPr>
        </p:nvSpPr>
        <p:spPr>
          <a:noFill/>
        </p:spPr>
        <p:txBody>
          <a:bodyPr/>
          <a:lstStyle/>
          <a:p>
            <a:fld id="{A315FE69-B660-4C6D-B13B-83D296032987}" type="slidenum">
              <a:rPr lang="en-GB" smtClean="0">
                <a:latin typeface="Arial" pitchFamily="34" charset="0"/>
              </a:rPr>
              <a:pPr/>
              <a:t>70</a:t>
            </a:fld>
            <a:endParaRPr lang="en-GB"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smtClean="0"/>
              <a:t>Redraw </a:t>
            </a:r>
            <a:endParaRPr lang="ar-SA"/>
          </a:p>
        </p:txBody>
      </p:sp>
      <p:sp>
        <p:nvSpPr>
          <p:cNvPr id="4" name="عنصر نائب لرقم الشريحة 3"/>
          <p:cNvSpPr>
            <a:spLocks noGrp="1"/>
          </p:cNvSpPr>
          <p:nvPr>
            <p:ph type="sldNum" sz="quarter" idx="10"/>
          </p:nvPr>
        </p:nvSpPr>
        <p:spPr/>
        <p:txBody>
          <a:bodyPr/>
          <a:lstStyle/>
          <a:p>
            <a:pPr>
              <a:defRPr/>
            </a:pPr>
            <a:fld id="{48E58897-02ED-448A-9A74-5A0B65E346F9}" type="slidenum">
              <a:rPr lang="en-GB" smtClean="0"/>
              <a:pPr>
                <a:defRPr/>
              </a:pPr>
              <a:t>71</a:t>
            </a:fld>
            <a:endParaRPr lang="en-GB"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5FCB80AD-E7E7-4258-96CC-F7176D5E98EA}" type="slidenum">
              <a:rPr lang="ar-SA" smtClean="0">
                <a:latin typeface="Arial" pitchFamily="34" charset="0"/>
              </a:rPr>
              <a:pPr/>
              <a:t>72</a:t>
            </a:fld>
            <a:endParaRPr lang="en-US" smtClean="0">
              <a:latin typeface="Arial"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smtClean="0">
                <a:latin typeface="Arial" pitchFamily="34" charset="0"/>
              </a:rPr>
              <a:t>May use this model instead of HBM </a:t>
            </a:r>
            <a:endParaRPr lang="ar-SA"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عنصر نائب لصورة الشريحة 1"/>
          <p:cNvSpPr>
            <a:spLocks noGrp="1" noRot="1" noChangeAspect="1" noTextEdit="1"/>
          </p:cNvSpPr>
          <p:nvPr>
            <p:ph type="sldImg"/>
          </p:nvPr>
        </p:nvSpPr>
        <p:spPr>
          <a:ln/>
        </p:spPr>
      </p:sp>
      <p:sp>
        <p:nvSpPr>
          <p:cNvPr id="87043" name="عنصر نائب للملاحظات 2"/>
          <p:cNvSpPr>
            <a:spLocks noGrp="1"/>
          </p:cNvSpPr>
          <p:nvPr>
            <p:ph type="body" idx="1"/>
          </p:nvPr>
        </p:nvSpPr>
        <p:spPr>
          <a:noFill/>
          <a:ln/>
        </p:spPr>
        <p:txBody>
          <a:bodyPr/>
          <a:lstStyle/>
          <a:p>
            <a:r>
              <a:rPr lang="en-US" smtClean="0">
                <a:latin typeface="Arial" pitchFamily="34" charset="0"/>
              </a:rPr>
              <a:t>The AIDS Risk Reduction Model (ARRM), introduced in 1990, provides a</a:t>
            </a:r>
          </a:p>
          <a:p>
            <a:r>
              <a:rPr lang="en-US" smtClean="0">
                <a:latin typeface="Arial" pitchFamily="34" charset="0"/>
              </a:rPr>
              <a:t>framework for explaining and predicting the behavior change efforts of</a:t>
            </a:r>
          </a:p>
          <a:p>
            <a:r>
              <a:rPr lang="en-US" smtClean="0">
                <a:latin typeface="Arial" pitchFamily="34" charset="0"/>
              </a:rPr>
              <a:t>individuals specifically in relationship to the sexual transmission of HIV/</a:t>
            </a:r>
          </a:p>
          <a:p>
            <a:r>
              <a:rPr lang="en-US" smtClean="0">
                <a:latin typeface="Arial" pitchFamily="34" charset="0"/>
              </a:rPr>
              <a:t>AIDS. A three-stage model, the ARRM incorporates several variables from</a:t>
            </a:r>
          </a:p>
          <a:p>
            <a:r>
              <a:rPr lang="en-US" smtClean="0">
                <a:latin typeface="Arial" pitchFamily="34" charset="0"/>
              </a:rPr>
              <a:t>other behavior change theories, including the Health Belief Model,</a:t>
            </a:r>
          </a:p>
          <a:p>
            <a:r>
              <a:rPr lang="en-US" smtClean="0">
                <a:latin typeface="Arial" pitchFamily="34" charset="0"/>
              </a:rPr>
              <a:t>"efficacy" theory, emotional influences, and interpersonal processes. The</a:t>
            </a:r>
          </a:p>
          <a:p>
            <a:r>
              <a:rPr lang="en-US" smtClean="0">
                <a:latin typeface="Arial" pitchFamily="34" charset="0"/>
              </a:rPr>
              <a:t>stages, as well as the hypothesized factors that influence the successful</a:t>
            </a:r>
          </a:p>
          <a:p>
            <a:r>
              <a:rPr lang="en-US" smtClean="0">
                <a:latin typeface="Arial" pitchFamily="34" charset="0"/>
              </a:rPr>
              <a:t>completion of each stage (please see attached diagram), are as follows</a:t>
            </a:r>
          </a:p>
          <a:p>
            <a:r>
              <a:rPr lang="en-US" smtClean="0">
                <a:latin typeface="Arial" pitchFamily="34" charset="0"/>
              </a:rPr>
              <a:t>(Catania, Kegeles and Coates, 1990):</a:t>
            </a:r>
          </a:p>
          <a:p>
            <a:endParaRPr lang="en-US" b="1" smtClean="0">
              <a:latin typeface="Arial" pitchFamily="34" charset="0"/>
            </a:endParaRPr>
          </a:p>
          <a:p>
            <a:r>
              <a:rPr lang="en-US" b="1" smtClean="0">
                <a:latin typeface="Arial" pitchFamily="34" charset="0"/>
              </a:rPr>
              <a:t>STAGE 1: Recognition and labeling of one's behavior as high risk</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l knowledge of sexual activities associated with HIV transmission;</a:t>
            </a:r>
          </a:p>
          <a:p>
            <a:r>
              <a:rPr lang="en-US" smtClean="0">
                <a:latin typeface="Arial" pitchFamily="34" charset="0"/>
              </a:rPr>
              <a:t>l believing that one is personally susceptible to contracting HIV;</a:t>
            </a:r>
          </a:p>
          <a:p>
            <a:r>
              <a:rPr lang="en-US" smtClean="0">
                <a:latin typeface="Arial" pitchFamily="34" charset="0"/>
              </a:rPr>
              <a:t>l believing that having AIDS is undesirable;</a:t>
            </a:r>
          </a:p>
          <a:p>
            <a:r>
              <a:rPr lang="en-US" smtClean="0">
                <a:latin typeface="Arial" pitchFamily="34" charset="0"/>
              </a:rPr>
              <a:t>l social norms and networking.</a:t>
            </a:r>
          </a:p>
          <a:p>
            <a:endParaRPr lang="en-US" b="1" smtClean="0">
              <a:latin typeface="Arial" pitchFamily="34" charset="0"/>
            </a:endParaRPr>
          </a:p>
          <a:p>
            <a:r>
              <a:rPr lang="en-US" b="1" smtClean="0">
                <a:latin typeface="Arial" pitchFamily="34" charset="0"/>
              </a:rPr>
              <a:t>STAGE 2: Making a commitment to reduce high-risk sexual contacts</a:t>
            </a:r>
            <a:endParaRPr lang="en-US" smtClean="0">
              <a:latin typeface="Arial" pitchFamily="34" charset="0"/>
            </a:endParaRPr>
          </a:p>
          <a:p>
            <a:r>
              <a:rPr lang="en-US" b="1" smtClean="0">
                <a:latin typeface="Arial" pitchFamily="34" charset="0"/>
              </a:rPr>
              <a:t>and to increase low-risk activities</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l cost and benefits;</a:t>
            </a:r>
          </a:p>
          <a:p>
            <a:r>
              <a:rPr lang="en-US" smtClean="0">
                <a:latin typeface="Arial" pitchFamily="34" charset="0"/>
              </a:rPr>
              <a:t>l enjoyment (e.g., will the changes affect my enjoyment of sex?);</a:t>
            </a:r>
          </a:p>
          <a:p>
            <a:r>
              <a:rPr lang="en-US" smtClean="0">
                <a:latin typeface="Arial" pitchFamily="34" charset="0"/>
              </a:rPr>
              <a:t>l response efficacy (e.g., will the changes successfully reduce my risk</a:t>
            </a:r>
          </a:p>
          <a:p>
            <a:r>
              <a:rPr lang="en-US" smtClean="0">
                <a:latin typeface="Arial" pitchFamily="34" charset="0"/>
              </a:rPr>
              <a:t>of HIV infection?);</a:t>
            </a:r>
          </a:p>
          <a:p>
            <a:r>
              <a:rPr lang="en-US" smtClean="0">
                <a:latin typeface="Arial" pitchFamily="34" charset="0"/>
              </a:rPr>
              <a:t>l self-efficacy;</a:t>
            </a:r>
          </a:p>
          <a:p>
            <a:r>
              <a:rPr lang="en-US" smtClean="0">
                <a:latin typeface="Arial" pitchFamily="34" charset="0"/>
              </a:rPr>
              <a:t>l knowledge of the health utility and enjoyability of a sexual practice,</a:t>
            </a:r>
          </a:p>
          <a:p>
            <a:r>
              <a:rPr lang="en-US" smtClean="0">
                <a:latin typeface="Arial" pitchFamily="34" charset="0"/>
              </a:rPr>
              <a:t>as well as social factors (group norms and social support), are</a:t>
            </a:r>
          </a:p>
          <a:p>
            <a:r>
              <a:rPr lang="en-US" smtClean="0">
                <a:latin typeface="Arial" pitchFamily="34" charset="0"/>
              </a:rPr>
              <a:t>believed to influence an individual's cost and benefit and selfefficacy</a:t>
            </a:r>
          </a:p>
          <a:p>
            <a:r>
              <a:rPr lang="en-US" smtClean="0">
                <a:latin typeface="Arial" pitchFamily="34" charset="0"/>
              </a:rPr>
              <a:t>beliefs.</a:t>
            </a:r>
          </a:p>
          <a:p>
            <a:r>
              <a:rPr lang="en-US" b="1" smtClean="0">
                <a:latin typeface="Arial" pitchFamily="34" charset="0"/>
              </a:rPr>
              <a:t>STAGE 3: Taking action. This stage is broken down into three phases:</a:t>
            </a:r>
            <a:endParaRPr lang="en-US" smtClean="0">
              <a:latin typeface="Arial" pitchFamily="34" charset="0"/>
            </a:endParaRPr>
          </a:p>
          <a:p>
            <a:r>
              <a:rPr lang="en-US" b="1" smtClean="0">
                <a:latin typeface="Arial" pitchFamily="34" charset="0"/>
              </a:rPr>
              <a:t>1) information seeking; 2) obtaining remedies; 3) enacting solutions.</a:t>
            </a:r>
            <a:endParaRPr lang="en-US" smtClean="0">
              <a:latin typeface="Arial" pitchFamily="34" charset="0"/>
            </a:endParaRPr>
          </a:p>
          <a:p>
            <a:r>
              <a:rPr lang="en-US" b="1" smtClean="0">
                <a:latin typeface="Arial" pitchFamily="34" charset="0"/>
              </a:rPr>
              <a:t>Depending on the individual, phases may occur concurrently or phases</a:t>
            </a:r>
            <a:endParaRPr lang="en-US" smtClean="0">
              <a:latin typeface="Arial" pitchFamily="34" charset="0"/>
            </a:endParaRPr>
          </a:p>
          <a:p>
            <a:r>
              <a:rPr lang="en-US" b="1" smtClean="0">
                <a:latin typeface="Arial" pitchFamily="34" charset="0"/>
              </a:rPr>
              <a:t>may be skipped.</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social networks and problem-solving choices (self-help, informal and formal help);</a:t>
            </a:r>
          </a:p>
          <a:p>
            <a:r>
              <a:rPr lang="en-US" smtClean="0">
                <a:latin typeface="Arial" pitchFamily="34" charset="0"/>
              </a:rPr>
              <a:t>l prior experiences with problems and solutions;</a:t>
            </a:r>
          </a:p>
          <a:p>
            <a:r>
              <a:rPr lang="en-US" smtClean="0">
                <a:latin typeface="Arial" pitchFamily="34" charset="0"/>
              </a:rPr>
              <a:t>l level of self-esteem;</a:t>
            </a:r>
          </a:p>
          <a:p>
            <a:r>
              <a:rPr lang="en-US" smtClean="0">
                <a:latin typeface="Arial" pitchFamily="34" charset="0"/>
              </a:rPr>
              <a:t>l resource requirements of acquiring help;</a:t>
            </a:r>
          </a:p>
          <a:p>
            <a:r>
              <a:rPr lang="en-US" smtClean="0">
                <a:latin typeface="Arial" pitchFamily="34" charset="0"/>
              </a:rPr>
              <a:t>l ability to communicate verbally with sexual partner;</a:t>
            </a:r>
          </a:p>
          <a:p>
            <a:r>
              <a:rPr lang="en-US" smtClean="0">
                <a:latin typeface="Arial" pitchFamily="34" charset="0"/>
              </a:rPr>
              <a:t>l sexual partner's beliefs and behaviors.</a:t>
            </a:r>
          </a:p>
          <a:p>
            <a:r>
              <a:rPr lang="en-US" smtClean="0">
                <a:latin typeface="Arial" pitchFamily="34" charset="0"/>
              </a:rPr>
              <a:t>In addition to the stages and influences listed above, the authors of the</a:t>
            </a:r>
          </a:p>
          <a:p>
            <a:r>
              <a:rPr lang="en-US" smtClean="0">
                <a:latin typeface="Arial" pitchFamily="34" charset="0"/>
              </a:rPr>
              <a:t>ARRM (Catania et al., 1990) identified other internal and external factors</a:t>
            </a:r>
          </a:p>
          <a:p>
            <a:r>
              <a:rPr lang="en-US" smtClean="0">
                <a:latin typeface="Arial" pitchFamily="34" charset="0"/>
              </a:rPr>
              <a:t>that may motivate individual movement across stages. For instance,</a:t>
            </a:r>
          </a:p>
          <a:p>
            <a:r>
              <a:rPr lang="en-US" smtClean="0">
                <a:latin typeface="Arial" pitchFamily="34" charset="0"/>
              </a:rPr>
              <a:t>aversive emotional states (e.g., high levels of distress over HIV/AIDS or</a:t>
            </a:r>
          </a:p>
          <a:p>
            <a:r>
              <a:rPr lang="en-US" smtClean="0">
                <a:latin typeface="Arial" pitchFamily="34" charset="0"/>
              </a:rPr>
              <a:t>alcohol and drug use that blunt emotional states) may facilitate or hinder</a:t>
            </a:r>
          </a:p>
          <a:p>
            <a:r>
              <a:rPr lang="en-US" smtClean="0">
                <a:latin typeface="Arial" pitchFamily="34" charset="0"/>
              </a:rPr>
              <a:t>the labeling of one's behaviors. External motivators, such as public</a:t>
            </a:r>
          </a:p>
          <a:p>
            <a:r>
              <a:rPr lang="en-US" smtClean="0">
                <a:latin typeface="Arial" pitchFamily="34" charset="0"/>
              </a:rPr>
              <a:t>education campaigns, an image of a person dying from AIDS, or informal</a:t>
            </a:r>
          </a:p>
          <a:p>
            <a:r>
              <a:rPr lang="en-US" smtClean="0">
                <a:latin typeface="Arial" pitchFamily="34" charset="0"/>
              </a:rPr>
              <a:t>support groups, may also cause people to examine and potentially change</a:t>
            </a:r>
          </a:p>
          <a:p>
            <a:r>
              <a:rPr lang="en-US" smtClean="0">
                <a:latin typeface="Arial" pitchFamily="34" charset="0"/>
              </a:rPr>
              <a:t>their sexual activities.</a:t>
            </a:r>
          </a:p>
          <a:p>
            <a:r>
              <a:rPr lang="en-US" smtClean="0">
                <a:latin typeface="Arial" pitchFamily="34" charset="0"/>
              </a:rPr>
              <a:t>To date, ARRM studies in the United States have examined a variety of</a:t>
            </a:r>
          </a:p>
          <a:p>
            <a:r>
              <a:rPr lang="en-US" smtClean="0">
                <a:latin typeface="Arial" pitchFamily="34" charset="0"/>
              </a:rPr>
              <a:t>populations, including people attending HIV testing clinics, gay and</a:t>
            </a:r>
          </a:p>
          <a:p>
            <a:r>
              <a:rPr lang="en-US" smtClean="0">
                <a:latin typeface="Arial" pitchFamily="34" charset="0"/>
              </a:rPr>
              <a:t>bisexual men, unmarried white, black and hispanic heterosexuals, and</a:t>
            </a:r>
          </a:p>
          <a:p>
            <a:r>
              <a:rPr lang="en-US" smtClean="0">
                <a:latin typeface="Arial" pitchFamily="34" charset="0"/>
              </a:rPr>
              <a:t>adolescent females attending family planning centers. (These are</a:t>
            </a:r>
          </a:p>
          <a:p>
            <a:r>
              <a:rPr lang="en-US" smtClean="0">
                <a:latin typeface="Arial" pitchFamily="34" charset="0"/>
              </a:rPr>
              <a:t>unpublished studies conducted by the Center for AIDS Prevention as</a:t>
            </a:r>
          </a:p>
          <a:p>
            <a:r>
              <a:rPr lang="en-US" smtClean="0">
                <a:latin typeface="Arial" pitchFamily="34" charset="0"/>
              </a:rPr>
              <a:t>described in Catania et al., 1990.) Results from a published study revealed</a:t>
            </a:r>
          </a:p>
          <a:p>
            <a:r>
              <a:rPr lang="en-US" smtClean="0">
                <a:latin typeface="Arial" pitchFamily="34" charset="0"/>
              </a:rPr>
              <a:t>how difficult it was for urban and rural women in Zaire to label their</a:t>
            </a:r>
          </a:p>
          <a:p>
            <a:r>
              <a:rPr lang="en-US" smtClean="0">
                <a:latin typeface="Arial" pitchFamily="34" charset="0"/>
              </a:rPr>
              <a:t>behavior as problematic: only one-third of the study participants felt</a:t>
            </a:r>
          </a:p>
          <a:p>
            <a:r>
              <a:rPr lang="en-US" smtClean="0">
                <a:latin typeface="Arial" pitchFamily="34" charset="0"/>
              </a:rPr>
              <a:t>personally at risk for contracting HIV/AIDS (Bertrand, Brown, Kinzonzi,</a:t>
            </a:r>
          </a:p>
          <a:p>
            <a:r>
              <a:rPr lang="en-US" smtClean="0">
                <a:latin typeface="Arial" pitchFamily="34" charset="0"/>
              </a:rPr>
              <a:t>Mansilu and Djunghu, 1992). Other research has expanded the ARRM to</a:t>
            </a:r>
          </a:p>
          <a:p>
            <a:r>
              <a:rPr lang="en-US" smtClean="0">
                <a:latin typeface="Arial" pitchFamily="34" charset="0"/>
              </a:rPr>
              <a:t>examine the behaviors of injecting drug users, as well as the protective</a:t>
            </a:r>
          </a:p>
          <a:p>
            <a:r>
              <a:rPr lang="en-US" smtClean="0">
                <a:latin typeface="Arial" pitchFamily="34" charset="0"/>
              </a:rPr>
              <a:t>behaviors of women who are already infected with HIV (Malow, Corrigan,</a:t>
            </a:r>
          </a:p>
          <a:p>
            <a:r>
              <a:rPr lang="en-US" smtClean="0">
                <a:latin typeface="Arial" pitchFamily="34" charset="0"/>
              </a:rPr>
              <a:t>Cunningham, West and Pena, 1993; Kline and VanLandingham, 1994).</a:t>
            </a:r>
          </a:p>
          <a:p>
            <a:r>
              <a:rPr lang="en-US" b="1" smtClean="0">
                <a:latin typeface="Arial" pitchFamily="34" charset="0"/>
              </a:rPr>
              <a:t>Limitations:</a:t>
            </a:r>
            <a:endParaRPr lang="en-US" smtClean="0">
              <a:latin typeface="Arial" pitchFamily="34" charset="0"/>
            </a:endParaRPr>
          </a:p>
          <a:p>
            <a:r>
              <a:rPr lang="en-US" smtClean="0">
                <a:latin typeface="Arial" pitchFamily="34" charset="0"/>
              </a:rPr>
              <a:t>A general limitation of the ARRM model is its focus on the individual. For</a:t>
            </a:r>
          </a:p>
          <a:p>
            <a:r>
              <a:rPr lang="en-US" smtClean="0">
                <a:latin typeface="Arial" pitchFamily="34" charset="0"/>
              </a:rPr>
              <a:t>instance, many women in an ARRM-based study in Kampala, Uganda, felt</a:t>
            </a:r>
          </a:p>
          <a:p>
            <a:r>
              <a:rPr lang="en-US" smtClean="0">
                <a:latin typeface="Arial" pitchFamily="34" charset="0"/>
              </a:rPr>
              <a:t>at risk for HIV, not due to their own behavior but because of the behaviors</a:t>
            </a:r>
          </a:p>
          <a:p>
            <a:r>
              <a:rPr lang="en-US" smtClean="0">
                <a:latin typeface="Arial" pitchFamily="34" charset="0"/>
              </a:rPr>
              <a:t>of their sexual partners -- an issue the women reported was outside of their</a:t>
            </a:r>
          </a:p>
          <a:p>
            <a:r>
              <a:rPr lang="en-US" smtClean="0">
                <a:latin typeface="Arial" pitchFamily="34" charset="0"/>
              </a:rPr>
              <a:t>control (McGrath et al., 1993). As a result, the researchers suggested that</a:t>
            </a:r>
          </a:p>
          <a:p>
            <a:r>
              <a:rPr lang="en-US" smtClean="0">
                <a:latin typeface="Arial" pitchFamily="34" charset="0"/>
              </a:rPr>
              <a:t>the ARRM take into greater consideration the sociocultural issues that</a:t>
            </a:r>
          </a:p>
          <a:p>
            <a:r>
              <a:rPr lang="en-US" smtClean="0">
                <a:latin typeface="Arial" pitchFamily="34" charset="0"/>
              </a:rPr>
              <a:t>influence, and may limit, an individual's behavior choices and ability to</a:t>
            </a:r>
          </a:p>
          <a:p>
            <a:r>
              <a:rPr lang="en-US" smtClean="0">
                <a:latin typeface="Arial" pitchFamily="34" charset="0"/>
              </a:rPr>
              <a:t>take action.</a:t>
            </a:r>
          </a:p>
        </p:txBody>
      </p:sp>
      <p:sp>
        <p:nvSpPr>
          <p:cNvPr id="87044" name="عنصر نائب لرقم الشريحة 3"/>
          <p:cNvSpPr>
            <a:spLocks noGrp="1"/>
          </p:cNvSpPr>
          <p:nvPr>
            <p:ph type="sldNum" sz="quarter" idx="5"/>
          </p:nvPr>
        </p:nvSpPr>
        <p:spPr>
          <a:noFill/>
        </p:spPr>
        <p:txBody>
          <a:bodyPr/>
          <a:lstStyle/>
          <a:p>
            <a:fld id="{8CE02A4D-2751-476E-BA31-EAA9E0F5C7A1}" type="slidenum">
              <a:rPr lang="en-GB" smtClean="0">
                <a:latin typeface="Arial" pitchFamily="34" charset="0"/>
              </a:rPr>
              <a:pPr/>
              <a:t>73</a:t>
            </a:fld>
            <a:endParaRPr lang="en-GB"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INTRODUCTION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75</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1143000" y="685800"/>
            <a:ext cx="4572000" cy="3429000"/>
          </a:xfrm>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C9E8F276-A439-494C-95E1-C4830C53DFCD}" type="slidenum">
              <a:rPr lang="ar-SA" smtClean="0"/>
              <a:pPr/>
              <a:t>81</a:t>
            </a:fld>
            <a:endParaRPr lang="ar-SA"/>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1143000" y="685800"/>
            <a:ext cx="4572000" cy="3429000"/>
          </a:xfrm>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C9E8F276-A439-494C-95E1-C4830C53DFCD}" type="slidenum">
              <a:rPr lang="ar-SA" smtClean="0"/>
              <a:pPr/>
              <a:t>82</a:t>
            </a:fld>
            <a:endParaRPr lang="ar-SA"/>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97C5196E-92E4-493D-831D-9F4806EDB4F0}" type="slidenum">
              <a:rPr lang="ar-SA" smtClean="0">
                <a:latin typeface="Arial" pitchFamily="34" charset="0"/>
              </a:rPr>
              <a:pPr/>
              <a:t>86</a:t>
            </a:fld>
            <a:endParaRPr lang="en-US" smtClean="0">
              <a:latin typeface="Arial"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لاحظات 2"/>
          <p:cNvSpPr>
            <a:spLocks noGrp="1"/>
          </p:cNvSpPr>
          <p:nvPr>
            <p:ph type="body" idx="1"/>
          </p:nvPr>
        </p:nvSpPr>
        <p:spPr>
          <a:xfrm>
            <a:off x="685800" y="6288110"/>
            <a:ext cx="5486400" cy="2170089"/>
          </a:xfrm>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7</a:t>
            </a:fld>
            <a:endParaRPr lang="en-US"/>
          </a:p>
        </p:txBody>
      </p:sp>
      <p:graphicFrame>
        <p:nvGraphicFramePr>
          <p:cNvPr id="5" name="جدول 4"/>
          <p:cNvGraphicFramePr>
            <a:graphicFrameLocks noGrp="1"/>
          </p:cNvGraphicFramePr>
          <p:nvPr/>
        </p:nvGraphicFramePr>
        <p:xfrm>
          <a:off x="1092168" y="0"/>
          <a:ext cx="4572000" cy="5876233"/>
        </p:xfrm>
        <a:graphic>
          <a:graphicData uri="http://schemas.openxmlformats.org/drawingml/2006/table">
            <a:tbl>
              <a:tblPr/>
              <a:tblGrid>
                <a:gridCol w="3293850"/>
                <a:gridCol w="834442"/>
                <a:gridCol w="443708"/>
              </a:tblGrid>
              <a:tr h="137500">
                <a:tc gridSpan="3">
                  <a:txBody>
                    <a:bodyPr/>
                    <a:lstStyle/>
                    <a:p>
                      <a:pPr algn="r" rtl="1">
                        <a:lnSpc>
                          <a:spcPct val="115000"/>
                        </a:lnSpc>
                        <a:spcAft>
                          <a:spcPts val="0"/>
                        </a:spcAft>
                      </a:pPr>
                      <a:r>
                        <a:rPr lang="en-US" sz="1400" b="1">
                          <a:solidFill>
                            <a:schemeClr val="bg1"/>
                          </a:solidFill>
                          <a:latin typeface="Times New Roman"/>
                          <a:ea typeface="Times New Roman"/>
                          <a:cs typeface="+mj-cs"/>
                        </a:rPr>
                        <a:t>1 Topics to be Covered </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74999">
                <a:tc>
                  <a:txBody>
                    <a:bodyPr/>
                    <a:lstStyle/>
                    <a:p>
                      <a:pPr algn="ctr" rtl="1">
                        <a:lnSpc>
                          <a:spcPct val="115000"/>
                        </a:lnSpc>
                        <a:spcAft>
                          <a:spcPts val="0"/>
                        </a:spcAft>
                      </a:pPr>
                      <a:r>
                        <a:rPr lang="fr-FR" sz="1400" b="1">
                          <a:solidFill>
                            <a:schemeClr val="bg1"/>
                          </a:solidFill>
                          <a:latin typeface="Times New Roman"/>
                          <a:ea typeface="Times New Roman"/>
                          <a:cs typeface="+mj-cs"/>
                        </a:rPr>
                        <a:t>List of Topics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pPr>
                      <a:r>
                        <a:rPr lang="en-US" sz="1400" b="1">
                          <a:solidFill>
                            <a:schemeClr val="bg1"/>
                          </a:solidFill>
                          <a:latin typeface="Times New Roman"/>
                          <a:ea typeface="Times New Roman"/>
                          <a:cs typeface="+mj-cs"/>
                        </a:rPr>
                        <a:t>No of Weeks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Times New Roman"/>
                          <a:ea typeface="Times New Roman"/>
                          <a:cs typeface="+mj-cs"/>
                        </a:rPr>
                        <a:t>Contact hours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Course introduction and preparation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a:t>
                      </a:r>
                      <a:r>
                        <a:rPr lang="en-US" sz="1400" b="1" baseline="30000">
                          <a:solidFill>
                            <a:schemeClr val="bg1"/>
                          </a:solidFill>
                          <a:latin typeface="Arial"/>
                          <a:ea typeface="Times New Roman"/>
                          <a:cs typeface="+mj-cs"/>
                        </a:rPr>
                        <a:t>st</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History of Health Education and Health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2</a:t>
                      </a:r>
                      <a:r>
                        <a:rPr lang="en-US" sz="1400" b="1" baseline="30000">
                          <a:solidFill>
                            <a:schemeClr val="bg1"/>
                          </a:solidFill>
                          <a:latin typeface="Arial"/>
                          <a:ea typeface="Times New Roman"/>
                          <a:cs typeface="+mj-cs"/>
                        </a:rPr>
                        <a:t>nd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The Meaning of Health and Wellness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3</a:t>
                      </a:r>
                      <a:r>
                        <a:rPr lang="en-US" sz="1400" b="1" baseline="30000">
                          <a:solidFill>
                            <a:schemeClr val="bg1"/>
                          </a:solidFill>
                          <a:latin typeface="Arial"/>
                          <a:ea typeface="Times New Roman"/>
                          <a:cs typeface="+mj-cs"/>
                        </a:rPr>
                        <a:t>rd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99999">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Concept &amp; philosophical bases of Health Education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tabLst>
                          <a:tab pos="219075" algn="l"/>
                        </a:tabLst>
                      </a:pPr>
                      <a:r>
                        <a:rPr lang="en-US" sz="1400" b="1">
                          <a:solidFill>
                            <a:schemeClr val="bg1"/>
                          </a:solidFill>
                          <a:latin typeface="Arial"/>
                          <a:ea typeface="Times New Roman"/>
                          <a:cs typeface="+mj-cs"/>
                        </a:rPr>
                        <a:t>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and Promotion as a Profession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6</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scopes , aims, roles and Settings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7</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-8</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l" rtl="0">
                        <a:lnSpc>
                          <a:spcPct val="115000"/>
                        </a:lnSpc>
                        <a:spcAft>
                          <a:spcPts val="0"/>
                        </a:spcAft>
                      </a:pPr>
                      <a:r>
                        <a:rPr lang="en-US" sz="1400" b="1" i="1">
                          <a:solidFill>
                            <a:schemeClr val="bg1"/>
                          </a:solidFill>
                          <a:latin typeface="Arial"/>
                          <a:ea typeface="Times New Roman"/>
                          <a:cs typeface="+mj-cs"/>
                        </a:rPr>
                        <a:t>With  1</a:t>
                      </a:r>
                      <a:r>
                        <a:rPr lang="en-US" sz="1400" b="1" i="1" baseline="30000">
                          <a:solidFill>
                            <a:schemeClr val="bg1"/>
                          </a:solidFill>
                          <a:latin typeface="Arial"/>
                          <a:ea typeface="Times New Roman"/>
                          <a:cs typeface="+mj-cs"/>
                        </a:rPr>
                        <a:t>st</a:t>
                      </a:r>
                      <a:r>
                        <a:rPr lang="en-US" sz="1400" b="1" i="1">
                          <a:solidFill>
                            <a:schemeClr val="bg1"/>
                          </a:solidFill>
                          <a:latin typeface="Arial"/>
                          <a:ea typeface="Times New Roman"/>
                          <a:cs typeface="+mj-cs"/>
                        </a:rPr>
                        <a:t> Midexam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Task analysis and community analysis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9</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-11</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6</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just" rtl="0">
                        <a:lnSpc>
                          <a:spcPct val="115000"/>
                        </a:lnSpc>
                        <a:spcAft>
                          <a:spcPts val="0"/>
                        </a:spcAft>
                      </a:pPr>
                      <a:r>
                        <a:rPr lang="en-US" sz="1400" b="1" i="1">
                          <a:solidFill>
                            <a:schemeClr val="bg1"/>
                          </a:solidFill>
                          <a:latin typeface="Arial"/>
                          <a:ea typeface="Times New Roman"/>
                          <a:cs typeface="+mj-cs"/>
                        </a:rPr>
                        <a:t>With 2</a:t>
                      </a:r>
                      <a:r>
                        <a:rPr lang="en-US" sz="1400" b="1" i="1" baseline="30000">
                          <a:solidFill>
                            <a:schemeClr val="bg1"/>
                          </a:solidFill>
                          <a:latin typeface="Arial"/>
                          <a:ea typeface="Times New Roman"/>
                          <a:cs typeface="+mj-cs"/>
                        </a:rPr>
                        <a:t>nd</a:t>
                      </a:r>
                      <a:r>
                        <a:rPr lang="en-US" sz="1400" b="1" i="1">
                          <a:solidFill>
                            <a:schemeClr val="bg1"/>
                          </a:solidFill>
                          <a:latin typeface="Arial"/>
                          <a:ea typeface="Times New Roman"/>
                          <a:cs typeface="+mj-cs"/>
                        </a:rPr>
                        <a:t> Midexam</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299999">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Teaching and Learning domains, objectives and methods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12-13</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Health education curriculum, lesson plan and evaluation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dirty="0">
                          <a:solidFill>
                            <a:schemeClr val="bg1"/>
                          </a:solidFill>
                          <a:latin typeface="Arial"/>
                          <a:ea typeface="Times New Roman"/>
                          <a:cs typeface="+mj-cs"/>
                        </a:rPr>
                        <a:t>4</a:t>
                      </a:r>
                      <a:endParaRPr lang="en-US" sz="1400" b="1" dirty="0">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lnSpcReduction="10000"/>
          </a:bodyPr>
          <a:lstStyle/>
          <a:p>
            <a:pPr>
              <a:defRPr/>
            </a:pPr>
            <a:endParaRPr lang="en-US" dirty="0" smtClean="0"/>
          </a:p>
          <a:p>
            <a:pPr>
              <a:defRPr/>
            </a:pPr>
            <a:r>
              <a:rPr lang="en-US" dirty="0" smtClean="0"/>
              <a:t>Job Description Health Educator</a:t>
            </a:r>
            <a:r>
              <a:rPr lang="en-US" baseline="0" dirty="0" smtClean="0"/>
              <a:t> in </a:t>
            </a:r>
            <a:r>
              <a:rPr lang="en-US" baseline="0" smtClean="0"/>
              <a:t>Saudi Arabia </a:t>
            </a:r>
          </a:p>
          <a:p>
            <a:pPr>
              <a:defRPr/>
            </a:pPr>
            <a:endParaRPr lang="en-US" smtClean="0"/>
          </a:p>
          <a:p>
            <a:pPr>
              <a:defRPr/>
            </a:pPr>
            <a:r>
              <a:rPr lang="en-US" dirty="0" smtClean="0"/>
              <a:t>A heath educator is employed by hospitals, public health facilities and other medical care settings to help educate patients about their health. Health educators teach classes about nutrition, diabetes, how to cease smoking and even childbirth education. If you like working with people and have no problem with public speaking, this may be a good career path for you. </a:t>
            </a:r>
            <a:br>
              <a:rPr lang="en-US" dirty="0" smtClean="0"/>
            </a:br>
            <a:r>
              <a:rPr lang="en-US" dirty="0" smtClean="0"/>
              <a:t/>
            </a:r>
            <a:br>
              <a:rPr lang="en-US" dirty="0" smtClean="0"/>
            </a:br>
            <a:r>
              <a:rPr lang="en-US" dirty="0" smtClean="0"/>
              <a:t>Read more: </a:t>
            </a:r>
            <a:r>
              <a:rPr lang="en-US" dirty="0" smtClean="0">
                <a:hlinkClick r:id="rId3"/>
              </a:rPr>
              <a:t>How to Become a Health Educator | eHow.com</a:t>
            </a:r>
            <a:r>
              <a:rPr lang="en-US" dirty="0" smtClean="0"/>
              <a:t> </a:t>
            </a:r>
            <a:r>
              <a:rPr lang="en-US" dirty="0" smtClean="0">
                <a:hlinkClick r:id="rId3"/>
              </a:rPr>
              <a:t>http://www.ehow.com/how_2121166_become-health-educator.html#ixzz2IlEb1QrQ</a:t>
            </a:r>
            <a:endParaRPr lang="en-US" dirty="0" smtClean="0"/>
          </a:p>
          <a:p>
            <a:pPr>
              <a:defRPr/>
            </a:pPr>
            <a:endParaRPr lang="en-US" dirty="0" smtClean="0"/>
          </a:p>
          <a:p>
            <a:pPr>
              <a:defRPr/>
            </a:pPr>
            <a:endParaRPr lang="en-US" dirty="0" smtClean="0"/>
          </a:p>
          <a:p>
            <a:pPr>
              <a:defRPr/>
            </a:pPr>
            <a:r>
              <a:rPr lang="en-US" dirty="0" smtClean="0"/>
              <a:t>Health educators are responsible for encouraging a healthy lifestyle by educating communities and individuals about preventative measures to avoid injuries, health problems and diseases. Health educators put together plan programs based on the needs of their audience. Board-certified health educators must have a bachelor's degree or be within three months of completion of a bachelor's degree program to qualify. All states require public health educators to be certified.</a:t>
            </a:r>
            <a:br>
              <a:rPr lang="en-US" dirty="0" smtClean="0"/>
            </a:br>
            <a:endParaRPr lang="en-US" dirty="0" smtClean="0"/>
          </a:p>
          <a:p>
            <a:pPr>
              <a:defRPr/>
            </a:pPr>
            <a:endParaRPr lang="en-US" dirty="0" smtClean="0"/>
          </a:p>
          <a:p>
            <a:pPr>
              <a:defRPr/>
            </a:pPr>
            <a:endParaRPr lang="en-US" dirty="0" smtClean="0"/>
          </a:p>
          <a:p>
            <a:pPr>
              <a:defRPr/>
            </a:pPr>
            <a:r>
              <a:rPr lang="en-US" dirty="0" smtClean="0"/>
              <a:t/>
            </a:r>
            <a:br>
              <a:rPr lang="en-US" dirty="0" smtClean="0"/>
            </a:br>
            <a:r>
              <a:rPr lang="en-US" dirty="0" smtClean="0"/>
              <a:t>Read more: </a:t>
            </a:r>
            <a:r>
              <a:rPr lang="en-US" dirty="0" smtClean="0">
                <a:hlinkClick r:id="rId4"/>
              </a:rPr>
              <a:t>How to Become a Board-certified Health Educator | eHow.com</a:t>
            </a:r>
            <a:r>
              <a:rPr lang="en-US" dirty="0" smtClean="0"/>
              <a:t> </a:t>
            </a:r>
            <a:r>
              <a:rPr lang="en-US" dirty="0" smtClean="0">
                <a:hlinkClick r:id="rId4"/>
              </a:rPr>
              <a:t>http://www.ehow.com/how_8389722_become-boardcertified-health-educator.html#ixzz2IlImOKvO</a:t>
            </a:r>
            <a:endParaRPr lang="en-US" dirty="0" smtClean="0"/>
          </a:p>
          <a:p>
            <a:pPr>
              <a:defRPr/>
            </a:pPr>
            <a:endParaRPr lang="en-US" dirty="0" smtClean="0"/>
          </a:p>
          <a:p>
            <a:pPr>
              <a:defRPr/>
            </a:pPr>
            <a:endParaRPr lang="en-US" dirty="0" smtClean="0"/>
          </a:p>
          <a:p>
            <a:pPr>
              <a:defRPr/>
            </a:pPr>
            <a:endParaRPr lang="en-US" dirty="0" smtClean="0"/>
          </a:p>
          <a:p>
            <a:pPr>
              <a:defRPr/>
            </a:pPr>
            <a:endParaRPr lang="ar-SA" dirty="0"/>
          </a:p>
        </p:txBody>
      </p:sp>
      <p:sp>
        <p:nvSpPr>
          <p:cNvPr id="90116" name="عنصر نائب لرقم الشريحة 3"/>
          <p:cNvSpPr>
            <a:spLocks noGrp="1"/>
          </p:cNvSpPr>
          <p:nvPr>
            <p:ph type="sldNum" sz="quarter" idx="5"/>
          </p:nvPr>
        </p:nvSpPr>
        <p:spPr>
          <a:noFill/>
        </p:spPr>
        <p:txBody>
          <a:bodyPr/>
          <a:lstStyle/>
          <a:p>
            <a:fld id="{2D622400-78A3-4A63-8653-0377F09F4C9B}" type="slidenum">
              <a:rPr lang="ar-SA" smtClean="0">
                <a:latin typeface="Arial" pitchFamily="34" charset="0"/>
              </a:rPr>
              <a:pPr/>
              <a:t>9</a:t>
            </a:fld>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lnSpcReduction="10000"/>
          </a:bodyPr>
          <a:lstStyle/>
          <a:p>
            <a:pPr>
              <a:defRPr/>
            </a:pPr>
            <a:r>
              <a:rPr lang="en-US" dirty="0" smtClean="0"/>
              <a:t>A heath educator is employed by hospitals, public health facilities and other medical care settings to help educate patients about their health. Health educators teach classes about nutrition, diabetes, how to cease smoking and even childbirth education. If you like working with people and have no problem with public speaking, this may be a good career path for you. </a:t>
            </a:r>
            <a:br>
              <a:rPr lang="en-US" dirty="0" smtClean="0"/>
            </a:br>
            <a:r>
              <a:rPr lang="en-US" dirty="0" smtClean="0"/>
              <a:t/>
            </a:r>
            <a:br>
              <a:rPr lang="en-US" dirty="0" smtClean="0"/>
            </a:br>
            <a:r>
              <a:rPr lang="en-US" dirty="0" smtClean="0"/>
              <a:t>Read more: </a:t>
            </a:r>
            <a:r>
              <a:rPr lang="en-US" dirty="0" smtClean="0">
                <a:hlinkClick r:id="rId3"/>
              </a:rPr>
              <a:t>How to Become a Health Educator | eHow.com</a:t>
            </a:r>
            <a:r>
              <a:rPr lang="en-US" dirty="0" smtClean="0"/>
              <a:t> </a:t>
            </a:r>
            <a:r>
              <a:rPr lang="en-US" dirty="0" smtClean="0">
                <a:hlinkClick r:id="rId3"/>
              </a:rPr>
              <a:t>http://www.ehow.com/how_2121166_become-health-educator.html#ixzz2IlEb1QrQ</a:t>
            </a:r>
            <a:endParaRPr lang="en-US" dirty="0" smtClean="0"/>
          </a:p>
          <a:p>
            <a:pPr>
              <a:defRPr/>
            </a:pPr>
            <a:endParaRPr lang="en-US" dirty="0" smtClean="0"/>
          </a:p>
          <a:p>
            <a:pPr>
              <a:defRPr/>
            </a:pPr>
            <a:endParaRPr lang="en-US" dirty="0" smtClean="0"/>
          </a:p>
          <a:p>
            <a:pPr>
              <a:defRPr/>
            </a:pPr>
            <a:r>
              <a:rPr lang="en-US" dirty="0" smtClean="0"/>
              <a:t>Health educators are responsible for encouraging a healthy lifestyle by educating communities and individuals about preventative measures to avoid injuries, health problems and diseases. Health educators put together plan programs based on the needs of their audience. Board-certified health educators must have a bachelor's degree or be within three months of completion of a bachelor's degree program to qualify. All states require public health educators to be certified.</a:t>
            </a:r>
            <a:br>
              <a:rPr lang="en-US" dirty="0" smtClean="0"/>
            </a:br>
            <a:endParaRPr lang="en-US" dirty="0" smtClean="0"/>
          </a:p>
          <a:p>
            <a:pPr>
              <a:defRPr/>
            </a:pPr>
            <a:endParaRPr lang="en-US" dirty="0" smtClean="0"/>
          </a:p>
          <a:p>
            <a:pPr>
              <a:defRPr/>
            </a:pPr>
            <a:endParaRPr lang="en-US" dirty="0" smtClean="0"/>
          </a:p>
          <a:p>
            <a:pPr>
              <a:defRPr/>
            </a:pPr>
            <a:r>
              <a:rPr lang="en-US" dirty="0" smtClean="0"/>
              <a:t/>
            </a:r>
            <a:br>
              <a:rPr lang="en-US" dirty="0" smtClean="0"/>
            </a:br>
            <a:r>
              <a:rPr lang="en-US" dirty="0" smtClean="0"/>
              <a:t>Read more: </a:t>
            </a:r>
            <a:r>
              <a:rPr lang="en-US" dirty="0" smtClean="0">
                <a:hlinkClick r:id="rId4"/>
              </a:rPr>
              <a:t>How to Become a Board-certified Health Educator | eHow.com</a:t>
            </a:r>
            <a:r>
              <a:rPr lang="en-US" dirty="0" smtClean="0"/>
              <a:t> </a:t>
            </a:r>
            <a:r>
              <a:rPr lang="en-US" dirty="0" smtClean="0">
                <a:hlinkClick r:id="rId4"/>
              </a:rPr>
              <a:t>http://www.ehow.com/how_8389722_become-boardcertified-health-educator.html#ixzz2IlImOKvO</a:t>
            </a:r>
            <a:endParaRPr lang="en-US" dirty="0" smtClean="0"/>
          </a:p>
          <a:p>
            <a:pPr>
              <a:defRPr/>
            </a:pPr>
            <a:endParaRPr lang="en-US" dirty="0" smtClean="0"/>
          </a:p>
          <a:p>
            <a:pPr>
              <a:defRPr/>
            </a:pPr>
            <a:endParaRPr lang="en-US" dirty="0" smtClean="0"/>
          </a:p>
          <a:p>
            <a:pPr>
              <a:defRPr/>
            </a:pPr>
            <a:endParaRPr lang="en-US" dirty="0" smtClean="0"/>
          </a:p>
          <a:p>
            <a:pPr>
              <a:defRPr/>
            </a:pPr>
            <a:endParaRPr lang="ar-SA" dirty="0"/>
          </a:p>
        </p:txBody>
      </p:sp>
      <p:sp>
        <p:nvSpPr>
          <p:cNvPr id="90116" name="عنصر نائب لرقم الشريحة 3"/>
          <p:cNvSpPr>
            <a:spLocks noGrp="1"/>
          </p:cNvSpPr>
          <p:nvPr>
            <p:ph type="sldNum" sz="quarter" idx="5"/>
          </p:nvPr>
        </p:nvSpPr>
        <p:spPr>
          <a:noFill/>
        </p:spPr>
        <p:txBody>
          <a:bodyPr/>
          <a:lstStyle/>
          <a:p>
            <a:fld id="{2D622400-78A3-4A63-8653-0377F09F4C9B}" type="slidenum">
              <a:rPr lang="ar-SA" smtClean="0">
                <a:latin typeface="Arial" pitchFamily="34" charset="0"/>
              </a:rPr>
              <a:pPr/>
              <a:t>10</a:t>
            </a:fld>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144000" cy="4046538"/>
            <a:chOff x="0" y="1536"/>
            <a:chExt cx="5760" cy="2549"/>
          </a:xfrm>
        </p:grpSpPr>
        <p:sp>
          <p:nvSpPr>
            <p:cNvPr id="5"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lgn="l" rtl="0">
                <a:defRPr/>
              </a:pPr>
              <a:endParaRPr lang="en-US">
                <a:cs typeface="+mn-cs"/>
              </a:endParaRPr>
            </a:p>
          </p:txBody>
        </p:sp>
        <p:sp>
          <p:nvSpPr>
            <p:cNvPr id="6"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lgn="l" rtl="0">
                <a:defRPr/>
              </a:pPr>
              <a:endParaRPr lang="en-US">
                <a:cs typeface="+mn-cs"/>
              </a:endParaRPr>
            </a:p>
          </p:txBody>
        </p:sp>
        <p:sp>
          <p:nvSpPr>
            <p:cNvPr id="7"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lgn="l" rtl="0">
                <a:defRPr/>
              </a:pPr>
              <a:endParaRPr lang="en-US">
                <a:cs typeface="+mn-cs"/>
              </a:endParaRPr>
            </a:p>
          </p:txBody>
        </p:sp>
        <p:sp>
          <p:nvSpPr>
            <p:cNvPr id="8"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9"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10"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11"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lgn="l" rtl="0">
                <a:defRPr/>
              </a:pPr>
              <a:endParaRPr lang="en-US">
                <a:cs typeface="+mn-cs"/>
              </a:endParaRPr>
            </a:p>
          </p:txBody>
        </p:sp>
        <p:sp>
          <p:nvSpPr>
            <p:cNvPr id="12"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lgn="l" rtl="0">
                <a:defRPr/>
              </a:pPr>
              <a:endParaRPr lang="en-US">
                <a:cs typeface="+mn-cs"/>
              </a:endParaRPr>
            </a:p>
          </p:txBody>
        </p:sp>
        <p:sp>
          <p:nvSpPr>
            <p:cNvPr id="13"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lgn="l" rtl="0">
                <a:defRPr/>
              </a:pPr>
              <a:endParaRPr lang="en-US">
                <a:cs typeface="+mn-cs"/>
              </a:endParaRPr>
            </a:p>
          </p:txBody>
        </p:sp>
        <p:sp>
          <p:nvSpPr>
            <p:cNvPr id="14"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5"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lgn="l" rtl="0">
                <a:defRPr/>
              </a:pPr>
              <a:endParaRPr lang="en-US">
                <a:cs typeface="+mn-cs"/>
              </a:endParaRPr>
            </a:p>
          </p:txBody>
        </p:sp>
        <p:sp>
          <p:nvSpPr>
            <p:cNvPr id="16"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7"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8"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9"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lgn="l" rtl="0">
                <a:defRPr/>
              </a:pPr>
              <a:endParaRPr lang="en-US">
                <a:cs typeface="+mn-cs"/>
              </a:endParaRPr>
            </a:p>
          </p:txBody>
        </p:sp>
      </p:grpSp>
      <p:sp>
        <p:nvSpPr>
          <p:cNvPr id="446482" name="Rectangle 18"/>
          <p:cNvSpPr>
            <a:spLocks noGrp="1" noChangeArrowheads="1"/>
          </p:cNvSpPr>
          <p:nvPr>
            <p:ph type="ctrTitle" sz="quarter"/>
          </p:nvPr>
        </p:nvSpPr>
        <p:spPr>
          <a:xfrm>
            <a:off x="685800" y="1768475"/>
            <a:ext cx="7772400" cy="1736725"/>
          </a:xfrm>
        </p:spPr>
        <p:txBody>
          <a:bodyPr anchor="b"/>
          <a:lstStyle>
            <a:lvl1pPr>
              <a:defRPr sz="5400"/>
            </a:lvl1pPr>
          </a:lstStyle>
          <a:p>
            <a:r>
              <a:rPr lang="en-US"/>
              <a:t>Click to edit Master title style</a:t>
            </a:r>
          </a:p>
        </p:txBody>
      </p:sp>
      <p:sp>
        <p:nvSpPr>
          <p:cNvPr id="446483"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20" name="Rectangle 21"/>
          <p:cNvSpPr>
            <a:spLocks noGrp="1" noChangeArrowheads="1"/>
          </p:cNvSpPr>
          <p:nvPr>
            <p:ph type="ftr" sz="quarter" idx="10"/>
          </p:nvPr>
        </p:nvSpPr>
        <p:spPr>
          <a:xfrm>
            <a:off x="900113" y="6200775"/>
            <a:ext cx="7359650" cy="431800"/>
          </a:xfrm>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xfrm>
            <a:off x="1162050" y="6243638"/>
            <a:ext cx="1905000" cy="457200"/>
          </a:xfrm>
          <a:prstGeom prst="rect">
            <a:avLst/>
          </a:prstGeom>
        </p:spPr>
        <p:txBody>
          <a:bodyPr/>
          <a:lstStyle>
            <a:lvl1pPr algn="l" rtl="0">
              <a:defRPr>
                <a:cs typeface="+mn-cs"/>
              </a:defRPr>
            </a:lvl1pPr>
          </a:lstStyle>
          <a:p>
            <a:pPr>
              <a:defRPr/>
            </a:pPr>
            <a:endParaRPr lang="en-GB"/>
          </a:p>
        </p:txBody>
      </p:sp>
      <p:sp>
        <p:nvSpPr>
          <p:cNvPr id="6" name="Rectangle 12"/>
          <p:cNvSpPr>
            <a:spLocks noGrp="1" noChangeArrowheads="1"/>
          </p:cNvSpPr>
          <p:nvPr>
            <p:ph type="ftr" sz="quarter" idx="11"/>
          </p:nvPr>
        </p:nvSpPr>
        <p:spPr/>
        <p:txBody>
          <a:bodyPr/>
          <a:lstStyle>
            <a:lvl1pPr>
              <a:defRPr/>
            </a:lvl1pPr>
          </a:lstStyle>
          <a:p>
            <a:pPr>
              <a:defRPr/>
            </a:pPr>
            <a:r>
              <a:rPr lang="en-GB" smtClean="0"/>
              <a:t>JohaliPriHE2012_2017</a:t>
            </a:r>
            <a:endParaRPr lang="en-GB"/>
          </a:p>
        </p:txBody>
      </p:sp>
      <p:sp>
        <p:nvSpPr>
          <p:cNvPr id="7" name="Rectangle 13"/>
          <p:cNvSpPr>
            <a:spLocks noGrp="1" noChangeArrowheads="1"/>
          </p:cNvSpPr>
          <p:nvPr>
            <p:ph type="sldNum" sz="quarter" idx="12"/>
          </p:nvPr>
        </p:nvSpPr>
        <p:spPr>
          <a:xfrm>
            <a:off x="7042150" y="6243638"/>
            <a:ext cx="1905000" cy="457200"/>
          </a:xfrm>
          <a:prstGeom prst="rect">
            <a:avLst/>
          </a:prstGeom>
        </p:spPr>
        <p:txBody>
          <a:bodyPr/>
          <a:lstStyle>
            <a:lvl1pPr algn="l" rtl="0">
              <a:defRPr>
                <a:cs typeface="+mn-cs"/>
              </a:defRPr>
            </a:lvl1pPr>
          </a:lstStyle>
          <a:p>
            <a:pPr>
              <a:defRPr/>
            </a:pPr>
            <a:fld id="{17CDB1CA-9C8E-4F96-9E82-688D7EB78922}" type="slidenum">
              <a:rPr lang="ar-SA"/>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xfrm>
            <a:off x="838200" y="6245225"/>
            <a:ext cx="1901825" cy="476250"/>
          </a:xfrm>
          <a:prstGeom prst="rect">
            <a:avLst/>
          </a:prstGeom>
        </p:spPr>
        <p:txBody>
          <a:bodyPr/>
          <a:lstStyle>
            <a:lvl1pPr algn="l" rtl="0">
              <a:defRPr>
                <a:cs typeface="+mn-cs"/>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JohaliPriHE2012_2017</a:t>
            </a:r>
            <a:endParaRPr lang="en-US"/>
          </a:p>
        </p:txBody>
      </p:sp>
      <p:sp>
        <p:nvSpPr>
          <p:cNvPr id="6" name="Rectangle 13"/>
          <p:cNvSpPr>
            <a:spLocks noGrp="1" noChangeArrowheads="1"/>
          </p:cNvSpPr>
          <p:nvPr>
            <p:ph type="sldNum" sz="quarter" idx="12"/>
          </p:nvPr>
        </p:nvSpPr>
        <p:spPr>
          <a:xfrm>
            <a:off x="6937375" y="6245225"/>
            <a:ext cx="1901825" cy="476250"/>
          </a:xfrm>
          <a:prstGeom prst="rect">
            <a:avLst/>
          </a:prstGeom>
        </p:spPr>
        <p:txBody>
          <a:bodyPr/>
          <a:lstStyle>
            <a:lvl1pPr algn="l" rtl="0">
              <a:defRPr>
                <a:cs typeface="+mn-cs"/>
              </a:defRPr>
            </a:lvl1pPr>
          </a:lstStyle>
          <a:p>
            <a:pPr>
              <a:defRPr/>
            </a:pPr>
            <a:fld id="{747AA397-DF63-4C90-8185-F77D2712FCAC}"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D6CCEF-7A3F-4190-9366-BF67AE0FECAC}" type="slidenum">
              <a:rPr lang="ar-SA"/>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750387-D82A-4492-8049-D6B4B2D9D6F7}" type="slidenum">
              <a:rPr lang="ar-SA"/>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C8380D-DD6C-47E7-B377-DE8FEF24962A}" type="slidenum">
              <a:rPr lang="ar-SA"/>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74A00F-5485-4971-B084-153D26562220}" type="slidenum">
              <a:rPr lang="ar-SA"/>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E94D743-BBFB-4793-B29D-1F97FA511051}" type="slidenum">
              <a:rPr lang="ar-SA"/>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56FA4A-9973-47CD-95DE-1EFD56D0FAC0}"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F4EF84-6D9B-4EFC-9D84-EC0FCE77BBC9}" type="slidenum">
              <a:rPr lang="ar-SA"/>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C896950-F70B-4223-972C-CCED954CBF7A}" type="slidenum">
              <a:rPr lang="ar-SA"/>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15F32E-7417-4296-9EAF-F70C88ADBA31}" type="slidenum">
              <a:rPr lang="ar-SA"/>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B6323B-526F-46B8-8F05-0D99FEDB09A2}" type="slidenum">
              <a:rPr lang="ar-SA"/>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JohaliPriHE2012_2017</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3EF330-D572-4907-803D-E11D27A01A0F}"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JohaliPriHE2012_2017</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2438400"/>
            <a:ext cx="9144000" cy="4046538"/>
            <a:chOff x="0" y="1536"/>
            <a:chExt cx="5760" cy="2549"/>
          </a:xfrm>
        </p:grpSpPr>
        <p:sp>
          <p:nvSpPr>
            <p:cNvPr id="44544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lgn="l" rtl="0">
                <a:defRPr/>
              </a:pPr>
              <a:endParaRPr lang="en-US">
                <a:cs typeface="+mn-cs"/>
              </a:endParaRPr>
            </a:p>
          </p:txBody>
        </p:sp>
        <p:sp>
          <p:nvSpPr>
            <p:cNvPr id="445444"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lgn="l" rtl="0">
                <a:defRPr/>
              </a:pPr>
              <a:endParaRPr lang="en-US">
                <a:cs typeface="+mn-cs"/>
              </a:endParaRPr>
            </a:p>
          </p:txBody>
        </p:sp>
        <p:sp>
          <p:nvSpPr>
            <p:cNvPr id="445445"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lgn="l" rtl="0">
                <a:defRPr/>
              </a:pPr>
              <a:endParaRPr lang="en-US">
                <a:cs typeface="+mn-cs"/>
              </a:endParaRPr>
            </a:p>
          </p:txBody>
        </p:sp>
        <p:sp>
          <p:nvSpPr>
            <p:cNvPr id="445446"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47"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48"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49"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0"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1"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2"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3"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lgn="l" rtl="0">
                <a:defRPr/>
              </a:pPr>
              <a:endParaRPr lang="en-US">
                <a:cs typeface="+mn-cs"/>
              </a:endParaRPr>
            </a:p>
          </p:txBody>
        </p:sp>
        <p:sp>
          <p:nvSpPr>
            <p:cNvPr id="445454"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5"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6"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7"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lgn="l" rtl="0">
                <a:defRPr/>
              </a:pPr>
              <a:endParaRPr lang="en-US">
                <a:cs typeface="+mn-cs"/>
              </a:endParaRPr>
            </a:p>
          </p:txBody>
        </p:sp>
      </p:grpSp>
      <p:sp>
        <p:nvSpPr>
          <p:cNvPr id="445458" name="Rectangle 18"/>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445460" name="Rectangle 20"/>
          <p:cNvSpPr>
            <a:spLocks noGrp="1" noChangeArrowheads="1"/>
          </p:cNvSpPr>
          <p:nvPr>
            <p:ph type="ftr" sz="quarter" idx="3"/>
          </p:nvPr>
        </p:nvSpPr>
        <p:spPr bwMode="auto">
          <a:xfrm>
            <a:off x="468313" y="6200775"/>
            <a:ext cx="8186737" cy="5413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2800" b="1">
                <a:solidFill>
                  <a:schemeClr val="hlink"/>
                </a:solidFill>
                <a:cs typeface="+mn-cs"/>
              </a:defRPr>
            </a:lvl1pPr>
          </a:lstStyle>
          <a:p>
            <a:pPr>
              <a:defRPr/>
            </a:pPr>
            <a:r>
              <a:rPr lang="en-US" smtClean="0"/>
              <a:t>JohaliPriHE2012_2017</a:t>
            </a:r>
            <a:endParaRPr lang="en-US"/>
          </a:p>
        </p:txBody>
      </p:sp>
      <p:sp>
        <p:nvSpPr>
          <p:cNvPr id="445462"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955"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56" r:id="rId12"/>
    <p:sldLayoutId id="2147483957" r:id="rId13"/>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884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latin typeface="+mn-lt"/>
                <a:cs typeface="+mn-cs"/>
              </a:defRPr>
            </a:lvl1pPr>
          </a:lstStyle>
          <a:p>
            <a:pPr>
              <a:defRPr/>
            </a:pPr>
            <a:endParaRPr lang="en-US"/>
          </a:p>
        </p:txBody>
      </p:sp>
      <p:sp>
        <p:nvSpPr>
          <p:cNvPr id="4884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latin typeface="+mn-lt"/>
                <a:cs typeface="+mn-cs"/>
              </a:defRPr>
            </a:lvl1pPr>
          </a:lstStyle>
          <a:p>
            <a:pPr>
              <a:defRPr/>
            </a:pPr>
            <a:r>
              <a:rPr lang="en-US" smtClean="0"/>
              <a:t>JohaliPriHE2012_2017</a:t>
            </a:r>
            <a:endParaRPr lang="en-US"/>
          </a:p>
        </p:txBody>
      </p:sp>
      <p:sp>
        <p:nvSpPr>
          <p:cNvPr id="4884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atin typeface="+mn-lt"/>
                <a:cs typeface="Arial" charset="0"/>
              </a:defRPr>
            </a:lvl1pPr>
          </a:lstStyle>
          <a:p>
            <a:pPr>
              <a:defRPr/>
            </a:pPr>
            <a:fld id="{0F728B8A-7C12-46B9-953D-5B559B3C9CA3}"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1.jpeg"/><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hyperlink" Target="http://www.slideshare.net/TheNature2010/principles-of-health-education-johaliprihe20122017" TargetMode="External"/><Relationship Id="rId5" Type="http://schemas.openxmlformats.org/officeDocument/2006/relationships/image" Target="../media/image3.jpeg"/><Relationship Id="rId10" Type="http://schemas.openxmlformats.org/officeDocument/2006/relationships/hyperlink" Target="https://wiki.answers.com/Q/User:Johaliask" TargetMode="External"/><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hyperlink" Target="http://www.ehow.com/video_4872867_health-educator_.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www.youtube.com/watch?v=V9Xk350kN98" TargetMode="External"/><Relationship Id="rId4" Type="http://schemas.openxmlformats.org/officeDocument/2006/relationships/hyperlink" Target="http://www.youtube.com/watch?v=ErBECLCWNOk"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hyperlink" Target="http://faculty.ksu.edu.sa/JOHALI/default.aspx" TargetMode="External"/><Relationship Id="rId7" Type="http://schemas.openxmlformats.org/officeDocument/2006/relationships/hyperlink" Target="https://twitter.com/TheNature201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a.linkedin.com/pub/eisa-johali/31/3a6/896" TargetMode="External"/><Relationship Id="rId5" Type="http://schemas.openxmlformats.org/officeDocument/2006/relationships/hyperlink" Target="mailto:Johali59@hotmail.com" TargetMode="External"/><Relationship Id="rId10" Type="http://schemas.openxmlformats.org/officeDocument/2006/relationships/hyperlink" Target="https://www.linkedin.com/group" TargetMode="External"/><Relationship Id="rId4" Type="http://schemas.openxmlformats.org/officeDocument/2006/relationships/hyperlink" Target="http://fac.ksu.edu.sa/ejohali" TargetMode="External"/><Relationship Id="rId9" Type="http://schemas.openxmlformats.org/officeDocument/2006/relationships/hyperlink" Target="https://www.facebook.com/group"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thesaurus.com/browse/education"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http://media.licdn.com/mpr/mpr/shrink_80_80/p/2/000/1a6/08f/0cbff66.jpg" TargetMode="External"/><Relationship Id="rId3" Type="http://schemas.openxmlformats.org/officeDocument/2006/relationships/hyperlink" Target="http://www.linkedin.com/groupItem?view=&amp;gid=78660&amp;type=member&amp;item=199928773&amp;qid=58db8a86-f861-4c3b-89e9-3eaecfc98fdc&amp;trk=group_search_item_list-0-b-ttl&amp;goback=.gmr_78660" TargetMode="External"/><Relationship Id="rId7"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linkedin.com/groups?viewMemberFeed=&amp;gid=78660&amp;memberID=111446898&amp;trk=group_search_item_list-0-b-pp&amp;goback=.gmp_78660" TargetMode="External"/><Relationship Id="rId5" Type="http://schemas.openxmlformats.org/officeDocument/2006/relationships/hyperlink" Target="http://www.linkedin.com/groupItem?view=&amp;gid=78660&amp;type=member&amp;item=207981338&amp;qid=53b6ef8c-d93a-4e6b-9d2b-10fe9c4a394c&amp;trk=group_search_item_list-0-b-ttl&amp;goback=.gmp_78660" TargetMode="External"/><Relationship Id="rId4" Type="http://schemas.openxmlformats.org/officeDocument/2006/relationships/hyperlink" Target="http://www.linkedin.com/groupItem?view=&amp;gid=78660&amp;type=member&amp;item=207981338&amp;qid=ffd428bb-f5f5-4541-9445-acf0889173df&amp;trk=group_most_recent_rich-0-b-ttl&amp;goback=.gmr_78660" TargetMode="External"/><Relationship Id="rId9" Type="http://schemas.openxmlformats.org/officeDocument/2006/relationships/hyperlink" Target="http://www.linkedin.com/groups?home=&amp;gid=78660&amp;trk=anet_ug_hm&amp;goback=.gmp_7866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0.w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package" Target="../embeddings/Microsoft_Office_PowerPoint_Slide1.sldx"/></Relationships>
</file>

<file path=ppt/slides/_rels/slide34.xml.rels><?xml version="1.0" encoding="UTF-8" standalone="yes"?>
<Relationships xmlns="http://schemas.openxmlformats.org/package/2006/relationships"><Relationship Id="rId3" Type="http://schemas.openxmlformats.org/officeDocument/2006/relationships/hyperlink" Target="http://en.wikipedia.org/wiki/Greek_languag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en.wikipedia.org/wiki/Reason" TargetMode="External"/><Relationship Id="rId4" Type="http://schemas.openxmlformats.org/officeDocument/2006/relationships/hyperlink" Target="http://en.wikipedia.org/wiki/Philosophy" TargetMode="Externa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hyperlink" Target="http://faculty.ksu.edu.sa/JOHALI/Publications/Forms/AllItems.aspx?RootFolder=/JOHALI/Publications/My%20Publishing%20Books&amp;FolderCTID=0x0120009493C311010EAF4994AA8F69DDB1DF8E&amp;View=%7b8B47BFA9-043E-4834-8EC5-5A724A4AA026%7d" TargetMode="External"/><Relationship Id="rId4" Type="http://schemas.openxmlformats.org/officeDocument/2006/relationships/package" Target="../embeddings/Microsoft_Office_PowerPoint_Slide2.sldx"/></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www.facebook.com/groups/614365715299250/"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PowerPoint_Presentation3.pptx"/></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package" Target="../embeddings/Microsoft_Office_PowerPoint_Slide5.sldx"/><Relationship Id="rId4" Type="http://schemas.openxmlformats.org/officeDocument/2006/relationships/package" Target="../embeddings/Microsoft_Office_PowerPoint_Slide4.sldx"/></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package" Target="../embeddings/Microsoft_Office_PowerPoint_Slide7.sldx"/><Relationship Id="rId4" Type="http://schemas.openxmlformats.org/officeDocument/2006/relationships/package" Target="../embeddings/Microsoft_Office_PowerPoint_Slide6.sldx"/></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PowerPoint_Slide8.sld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package" Target="../embeddings/Microsoft_Office_PowerPoint_Slide9.sldx"/></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package" Target="../embeddings/Microsoft_Office_PowerPoint_Slide10.sldx"/></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researchgate.net/application.Login.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www.fhi360.org/nr/rdonlyres/ei26vbslpsidmahhxc332vwo3g233xsqw22er3vofqvrfjvubwyzclvqjcbdgexyzl3msu4mn6xv5j/bccsummaryfourmajortheories.pdf"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www.youtube.com/watch?NR=1&amp;feature=endscreen&amp;v=LrKmM1cEffU" TargetMode="External"/><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hyperlink" Target="http://www.youtube.com/watch?v=uQ5o__jCfgo" TargetMode="External"/><Relationship Id="rId4" Type="http://schemas.openxmlformats.org/officeDocument/2006/relationships/hyperlink" Target="http://www.youtube.com/watch?v=__YdXxwBZ7Q"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hyperlink" Target="http://www.one45.com/curriculum/what-is-curriculum-management" TargetMode="External"/><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preservearticles.com/201105156674/principles-of-health-education.html" TargetMode="External"/><Relationship Id="rId2" Type="http://schemas.openxmlformats.org/officeDocument/2006/relationships/hyperlink" Target="http://faculty.ksu.edu.sa/JOHALI/JOHALI%20NEW%20ACADEMIC%20YEAR%202014/default.aspx?RootFolde" TargetMode="External"/><Relationship Id="rId1" Type="http://schemas.openxmlformats.org/officeDocument/2006/relationships/slideLayout" Target="../slideLayouts/slideLayout2.xml"/><Relationship Id="rId4" Type="http://schemas.openxmlformats.org/officeDocument/2006/relationships/hyperlink" Target="http://wiki.answers.com/Q/What_are_the_roles_of_health_education_in_pulic_health?"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jpeg"/><Relationship Id="rId18" Type="http://schemas.openxmlformats.org/officeDocument/2006/relationships/image" Target="../media/image56.png"/><Relationship Id="rId3" Type="http://schemas.openxmlformats.org/officeDocument/2006/relationships/image" Target="../media/image43.jpeg"/><Relationship Id="rId7" Type="http://schemas.openxmlformats.org/officeDocument/2006/relationships/image" Target="../media/image8.jpeg"/><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notesSlide" Target="../notesSlides/notesSlide47.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12.xml"/><Relationship Id="rId6" Type="http://schemas.openxmlformats.org/officeDocument/2006/relationships/image" Target="../media/image45.jpeg"/><Relationship Id="rId11" Type="http://schemas.openxmlformats.org/officeDocument/2006/relationships/image" Target="../media/image49.jpeg"/><Relationship Id="rId5" Type="http://schemas.openxmlformats.org/officeDocument/2006/relationships/hyperlink" Target="http://www.linkedin.com/groups?viewMemberFeed=&amp;gid=4365057&amp;memberID=111446898&amp;goback=.gmr_4365057" TargetMode="External"/><Relationship Id="rId15" Type="http://schemas.openxmlformats.org/officeDocument/2006/relationships/image" Target="../media/image53.jpeg"/><Relationship Id="rId10" Type="http://schemas.openxmlformats.org/officeDocument/2006/relationships/image" Target="../media/image48.jpeg"/><Relationship Id="rId19" Type="http://schemas.openxmlformats.org/officeDocument/2006/relationships/image" Target="../media/image57.png"/><Relationship Id="rId4" Type="http://schemas.openxmlformats.org/officeDocument/2006/relationships/image" Target="../media/image44.jpeg"/><Relationship Id="rId9" Type="http://schemas.openxmlformats.org/officeDocument/2006/relationships/image" Target="../media/image47.jpeg"/><Relationship Id="rId14" Type="http://schemas.openxmlformats.org/officeDocument/2006/relationships/image" Target="../media/image52.jpeg"/></Relationships>
</file>

<file path=ppt/slides/_rels/slide8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44.jpeg"/></Relationships>
</file>

<file path=ppt/slides/_rels/slide8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61.jpeg"/></Relationships>
</file>

<file path=ppt/slides/_rels/slide84.xml.rels><?xml version="1.0" encoding="UTF-8" standalone="yes"?>
<Relationships xmlns="http://schemas.openxmlformats.org/package/2006/relationships"><Relationship Id="rId3" Type="http://schemas.openxmlformats.org/officeDocument/2006/relationships/hyperlink" Target="http://wiki.answers.com/Q/What_are_the_principles_of_health_education" TargetMode="External"/><Relationship Id="rId2" Type="http://schemas.openxmlformats.org/officeDocument/2006/relationships/hyperlink" Target="http://www.preservearticles.com/201105156674/principles-of-health-education.html" TargetMode="External"/><Relationship Id="rId1" Type="http://schemas.openxmlformats.org/officeDocument/2006/relationships/slideLayout" Target="../slideLayouts/slideLayout2.xml"/><Relationship Id="rId4" Type="http://schemas.openxmlformats.org/officeDocument/2006/relationships/hyperlink" Target="http://www.healthornutrition.com/the-essentials-of-health-and-fitness/"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ChangeArrowheads="1"/>
          </p:cNvSpPr>
          <p:nvPr>
            <p:ph type="ctrTitle"/>
          </p:nvPr>
        </p:nvSpPr>
        <p:spPr>
          <a:xfrm>
            <a:off x="467544" y="1341276"/>
            <a:ext cx="8064896" cy="955821"/>
          </a:xfrm>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p:spPr>
        <p:txBody>
          <a:bodyPr/>
          <a:lstStyle/>
          <a:p>
            <a:pPr>
              <a:defRPr/>
            </a:pP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400" dirty="0" smtClean="0">
                <a:solidFill>
                  <a:schemeClr val="tx1"/>
                </a:solidFill>
                <a:latin typeface="Broadway" pitchFamily="82" charset="0"/>
              </a:rPr>
              <a:t> </a:t>
            </a:r>
            <a:r>
              <a:rPr lang="en-US" sz="2000" dirty="0" err="1" smtClean="0">
                <a:solidFill>
                  <a:schemeClr val="tx1"/>
                </a:solidFill>
                <a:latin typeface="Broadway" pitchFamily="82" charset="0"/>
              </a:rPr>
              <a:t>Johali</a:t>
            </a:r>
            <a:r>
              <a:rPr lang="en-US" sz="2000" dirty="0" smtClean="0">
                <a:solidFill>
                  <a:schemeClr val="tx1"/>
                </a:solidFill>
                <a:latin typeface="Broadway" pitchFamily="82" charset="0"/>
              </a:rPr>
              <a:t> CHS282JOHALI_PriHE2012_2017</a:t>
            </a:r>
            <a:r>
              <a:rPr lang="en-US" sz="2800" dirty="0" smtClean="0">
                <a:solidFill>
                  <a:schemeClr val="tx1"/>
                </a:solidFill>
              </a:rPr>
              <a:t/>
            </a:r>
            <a:br>
              <a:rPr lang="en-US" sz="2800" dirty="0" smtClean="0">
                <a:solidFill>
                  <a:schemeClr val="tx1"/>
                </a:solidFill>
              </a:rPr>
            </a:br>
            <a:r>
              <a:rPr lang="en-US" sz="2800" dirty="0" smtClean="0">
                <a:solidFill>
                  <a:schemeClr val="tx1"/>
                </a:solidFill>
                <a:latin typeface="Bodoni MT Black" pitchFamily="18" charset="0"/>
              </a:rPr>
              <a:t>PRINCIPLES OF HEALTH EDUCATION</a:t>
            </a:r>
            <a:endParaRPr lang="en-US" sz="3200" i="1" dirty="0" smtClean="0">
              <a:solidFill>
                <a:schemeClr val="tx1"/>
              </a:solidFill>
            </a:endParaRPr>
          </a:p>
        </p:txBody>
      </p:sp>
      <p:pic>
        <p:nvPicPr>
          <p:cNvPr id="4" name="Picture 2" descr="chs1"/>
          <p:cNvPicPr/>
          <p:nvPr/>
        </p:nvPicPr>
        <p:blipFill>
          <a:blip r:embed="rId3" cstate="print"/>
          <a:srcRect/>
          <a:stretch>
            <a:fillRect/>
          </a:stretch>
        </p:blipFill>
        <p:spPr bwMode="auto">
          <a:xfrm>
            <a:off x="3586149" y="544473"/>
            <a:ext cx="1643085" cy="6572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151" name="Picture 2" descr="http://colleges.ksu.edu.sa/Arabic%20Colleges/AppliedMedicalSciences/images/bnr%208.jpg"/>
          <p:cNvPicPr>
            <a:picLocks noChangeAspect="1" noChangeArrowheads="1"/>
          </p:cNvPicPr>
          <p:nvPr/>
        </p:nvPicPr>
        <p:blipFill>
          <a:blip r:embed="rId4" cstate="print"/>
          <a:srcRect l="84827"/>
          <a:stretch>
            <a:fillRect/>
          </a:stretch>
        </p:blipFill>
        <p:spPr bwMode="auto">
          <a:xfrm>
            <a:off x="7938" y="0"/>
            <a:ext cx="1314450" cy="1071563"/>
          </a:xfrm>
          <a:prstGeom prst="rect">
            <a:avLst/>
          </a:prstGeom>
          <a:noFill/>
          <a:ln w="9525">
            <a:noFill/>
            <a:miter lim="800000"/>
            <a:headEnd/>
            <a:tailEnd/>
          </a:ln>
        </p:spPr>
      </p:pic>
      <p:pic>
        <p:nvPicPr>
          <p:cNvPr id="6152" name="Picture 10" descr="C:\Users\ejohali\Pictures\Header_02[1].jpg"/>
          <p:cNvPicPr preferRelativeResize="0">
            <a:picLocks noChangeArrowheads="1"/>
          </p:cNvPicPr>
          <p:nvPr/>
        </p:nvPicPr>
        <p:blipFill>
          <a:blip r:embed="rId5" cstate="print"/>
          <a:srcRect l="43294"/>
          <a:stretch>
            <a:fillRect/>
          </a:stretch>
        </p:blipFill>
        <p:spPr bwMode="auto">
          <a:xfrm>
            <a:off x="7748588" y="44450"/>
            <a:ext cx="1395412" cy="1084263"/>
          </a:xfrm>
          <a:prstGeom prst="rect">
            <a:avLst/>
          </a:prstGeom>
          <a:noFill/>
          <a:ln w="9525">
            <a:noFill/>
            <a:miter lim="800000"/>
            <a:headEnd/>
            <a:tailEnd/>
          </a:ln>
        </p:spPr>
      </p:pic>
      <p:sp>
        <p:nvSpPr>
          <p:cNvPr id="7" name="مستطيل 6"/>
          <p:cNvSpPr/>
          <p:nvPr/>
        </p:nvSpPr>
        <p:spPr>
          <a:xfrm>
            <a:off x="3075003" y="-27384"/>
            <a:ext cx="2628900" cy="4619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rtl="0">
              <a:defRPr/>
            </a:pPr>
            <a:r>
              <a:rPr lang="ar-SA" sz="24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4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6154" name="Picture 5" descr="BD04972_"/>
          <p:cNvPicPr>
            <a:picLocks noChangeAspect="1" noChangeArrowheads="1"/>
          </p:cNvPicPr>
          <p:nvPr/>
        </p:nvPicPr>
        <p:blipFill>
          <a:blip r:embed="rId6" cstate="print"/>
          <a:srcRect/>
          <a:stretch>
            <a:fillRect/>
          </a:stretch>
        </p:blipFill>
        <p:spPr bwMode="auto">
          <a:xfrm>
            <a:off x="2447764" y="2744924"/>
            <a:ext cx="4491038" cy="1820051"/>
          </a:xfrm>
          <a:prstGeom prst="rect">
            <a:avLst/>
          </a:prstGeom>
          <a:noFill/>
          <a:ln w="9525">
            <a:noFill/>
            <a:miter lim="800000"/>
            <a:headEnd/>
            <a:tailEnd/>
          </a:ln>
        </p:spPr>
      </p:pic>
      <p:sp>
        <p:nvSpPr>
          <p:cNvPr id="9" name="مستطيل 8"/>
          <p:cNvSpPr/>
          <p:nvPr/>
        </p:nvSpPr>
        <p:spPr>
          <a:xfrm>
            <a:off x="215516" y="4077072"/>
            <a:ext cx="2266950" cy="461963"/>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l" rtl="0">
              <a:defRPr/>
            </a:pPr>
            <a:r>
              <a:rPr lang="en-US" sz="2400" dirty="0">
                <a:latin typeface="Arial" pitchFamily="34" charset="0"/>
              </a:rPr>
              <a:t>Welcome PHE </a:t>
            </a:r>
            <a:endParaRPr lang="ar-SA" sz="2400" dirty="0"/>
          </a:p>
        </p:txBody>
      </p:sp>
      <p:sp>
        <p:nvSpPr>
          <p:cNvPr id="10" name="مستطيل 9"/>
          <p:cNvSpPr/>
          <p:nvPr/>
        </p:nvSpPr>
        <p:spPr>
          <a:xfrm>
            <a:off x="6803740" y="4077072"/>
            <a:ext cx="2340260" cy="38077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rtl="0">
              <a:defRPr/>
            </a:pPr>
            <a:r>
              <a:rPr lang="en-US" dirty="0" smtClean="0">
                <a:latin typeface="Arial" pitchFamily="34" charset="0"/>
              </a:rPr>
              <a:t>QHE C-P Centered </a:t>
            </a:r>
            <a:endParaRPr lang="ar-SA" dirty="0"/>
          </a:p>
        </p:txBody>
      </p:sp>
      <p:sp>
        <p:nvSpPr>
          <p:cNvPr id="11" name="سهم مسنن إلى اليمين 10"/>
          <p:cNvSpPr/>
          <p:nvPr/>
        </p:nvSpPr>
        <p:spPr>
          <a:xfrm>
            <a:off x="1066752" y="4560903"/>
            <a:ext cx="7253227" cy="631255"/>
          </a:xfrm>
          <a:prstGeom prst="notchedRightArrow">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defRPr/>
            </a:pPr>
            <a:r>
              <a:rPr lang="en-US" sz="2400" b="1" i="1" dirty="0"/>
              <a:t>Ready + Willing </a:t>
            </a:r>
            <a:r>
              <a:rPr lang="en-US" sz="2400" b="1" i="1" dirty="0" smtClean="0"/>
              <a:t> 1</a:t>
            </a:r>
            <a:r>
              <a:rPr lang="en-US" sz="2400" b="1" i="1" baseline="30000" dirty="0" smtClean="0"/>
              <a:t>St</a:t>
            </a:r>
            <a:r>
              <a:rPr lang="en-US" sz="2400" b="1" i="1" dirty="0" smtClean="0"/>
              <a:t> Step  </a:t>
            </a:r>
            <a:r>
              <a:rPr lang="en-US" sz="2400" b="1" i="1" dirty="0"/>
              <a:t>- ZD </a:t>
            </a:r>
            <a:r>
              <a:rPr lang="en-US" sz="2400" b="1" i="1" dirty="0" smtClean="0"/>
              <a:t>HE   Happiness </a:t>
            </a:r>
            <a:endParaRPr lang="ar-SA" sz="2400" b="1" i="1" dirty="0"/>
          </a:p>
        </p:txBody>
      </p:sp>
      <p:pic>
        <p:nvPicPr>
          <p:cNvPr id="6161" name="Picture 17" descr="boy reading a book"/>
          <p:cNvPicPr>
            <a:picLocks noChangeAspect="1" noChangeArrowheads="1"/>
          </p:cNvPicPr>
          <p:nvPr/>
        </p:nvPicPr>
        <p:blipFill>
          <a:blip r:embed="rId7" cstate="print"/>
          <a:srcRect/>
          <a:stretch>
            <a:fillRect/>
          </a:stretch>
        </p:blipFill>
        <p:spPr bwMode="auto">
          <a:xfrm>
            <a:off x="1277460" y="3136896"/>
            <a:ext cx="1001991" cy="914861"/>
          </a:xfrm>
          <a:prstGeom prst="rect">
            <a:avLst/>
          </a:prstGeom>
          <a:noFill/>
        </p:spPr>
      </p:pic>
      <p:pic>
        <p:nvPicPr>
          <p:cNvPr id="6163" name="Picture 19" descr="People with Books"/>
          <p:cNvPicPr>
            <a:picLocks noChangeAspect="1" noChangeArrowheads="1" noCrop="1"/>
          </p:cNvPicPr>
          <p:nvPr/>
        </p:nvPicPr>
        <p:blipFill>
          <a:blip r:embed="rId8" cstate="print"/>
          <a:srcRect/>
          <a:stretch>
            <a:fillRect/>
          </a:stretch>
        </p:blipFill>
        <p:spPr bwMode="auto">
          <a:xfrm>
            <a:off x="190440" y="2724795"/>
            <a:ext cx="1132704" cy="1402395"/>
          </a:xfrm>
          <a:prstGeom prst="rect">
            <a:avLst/>
          </a:prstGeom>
          <a:noFill/>
        </p:spPr>
      </p:pic>
      <p:pic>
        <p:nvPicPr>
          <p:cNvPr id="19" name="Picture 13" descr="Group of boys hugging at birthday party"/>
          <p:cNvPicPr>
            <a:picLocks noChangeAspect="1" noChangeArrowheads="1"/>
          </p:cNvPicPr>
          <p:nvPr/>
        </p:nvPicPr>
        <p:blipFill>
          <a:blip r:embed="rId9" cstate="print"/>
          <a:srcRect/>
          <a:stretch>
            <a:fillRect/>
          </a:stretch>
        </p:blipFill>
        <p:spPr bwMode="auto">
          <a:xfrm>
            <a:off x="7067848" y="2744924"/>
            <a:ext cx="1752624" cy="1203402"/>
          </a:xfrm>
          <a:prstGeom prst="rect">
            <a:avLst/>
          </a:prstGeom>
          <a:noFill/>
          <a:ln w="9525">
            <a:noFill/>
            <a:miter lim="800000"/>
            <a:headEnd/>
            <a:tailEnd/>
          </a:ln>
        </p:spPr>
      </p:pic>
      <p:sp>
        <p:nvSpPr>
          <p:cNvPr id="20" name="مستطيل 19"/>
          <p:cNvSpPr/>
          <p:nvPr/>
        </p:nvSpPr>
        <p:spPr>
          <a:xfrm>
            <a:off x="2411760" y="2420888"/>
            <a:ext cx="4356484"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u="sng" dirty="0" smtClean="0">
                <a:latin typeface="Arial" charset="0"/>
              </a:rPr>
              <a:t>Don’t teach me – Help \ Promote Me </a:t>
            </a:r>
            <a:endParaRPr lang="en-US" dirty="0"/>
          </a:p>
        </p:txBody>
      </p:sp>
      <p:sp>
        <p:nvSpPr>
          <p:cNvPr id="21" name="Rectangle 7"/>
          <p:cNvSpPr>
            <a:spLocks noChangeArrowheads="1"/>
          </p:cNvSpPr>
          <p:nvPr/>
        </p:nvSpPr>
        <p:spPr bwMode="auto">
          <a:xfrm>
            <a:off x="1797012" y="5181624"/>
            <a:ext cx="5740400" cy="384876"/>
          </a:xfrm>
          <a:prstGeom prst="rect">
            <a:avLst/>
          </a:prstGeom>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ln>
            <a:headEnd/>
            <a:tailEnd/>
          </a:ln>
        </p:spPr>
        <p:style>
          <a:lnRef idx="3">
            <a:schemeClr val="lt1"/>
          </a:lnRef>
          <a:fillRef idx="1">
            <a:schemeClr val="dk1"/>
          </a:fillRef>
          <a:effectRef idx="1">
            <a:schemeClr val="dk1"/>
          </a:effectRef>
          <a:fontRef idx="minor">
            <a:schemeClr val="lt1"/>
          </a:fontRef>
        </p:style>
        <p:txBody>
          <a:bodyPr anchor="ctr" anchorCtr="1"/>
          <a:lstStyle/>
          <a:p>
            <a:pPr algn="l" rtl="0">
              <a:defRPr/>
            </a:pPr>
            <a:r>
              <a:rPr lang="en-US" dirty="0">
                <a:solidFill>
                  <a:schemeClr val="tx2"/>
                </a:solidFill>
                <a:effectLst>
                  <a:outerShdw blurRad="38100" dist="38100" dir="2700000" algn="tl">
                    <a:srgbClr val="000000"/>
                  </a:outerShdw>
                </a:effectLst>
                <a:latin typeface="Arial Black" pitchFamily="34" charset="0"/>
                <a:cs typeface="Monotype Koufi" pitchFamily="2" charset="-78"/>
              </a:rPr>
              <a:t>EISA  ALI JOHALI      </a:t>
            </a:r>
            <a:r>
              <a:rPr lang="ar-SA" sz="2400" b="1" dirty="0">
                <a:solidFill>
                  <a:schemeClr val="tx2"/>
                </a:solidFill>
                <a:effectLst>
                  <a:outerShdw blurRad="38100" dist="38100" dir="2700000" algn="tl">
                    <a:srgbClr val="000000"/>
                  </a:outerShdw>
                </a:effectLst>
                <a:latin typeface="Arial Black" pitchFamily="34" charset="0"/>
                <a:cs typeface="Monotype Koufi" pitchFamily="2" charset="-78"/>
              </a:rPr>
              <a:t>عيسى بن علي </a:t>
            </a:r>
            <a:r>
              <a:rPr lang="ar-SA" sz="2400" b="1" dirty="0" err="1">
                <a:solidFill>
                  <a:schemeClr val="tx2"/>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2"/>
                </a:solidFill>
                <a:effectLst>
                  <a:outerShdw blurRad="38100" dist="38100" dir="2700000" algn="tl">
                    <a:srgbClr val="000000"/>
                  </a:outerShdw>
                </a:effectLst>
                <a:latin typeface="Arial Black" pitchFamily="34" charset="0"/>
                <a:cs typeface="Monotype Koufi" pitchFamily="2" charset="-78"/>
              </a:rPr>
              <a:t>  </a:t>
            </a:r>
          </a:p>
        </p:txBody>
      </p:sp>
      <p:sp>
        <p:nvSpPr>
          <p:cNvPr id="18" name="مستطيل 17"/>
          <p:cNvSpPr/>
          <p:nvPr/>
        </p:nvSpPr>
        <p:spPr>
          <a:xfrm>
            <a:off x="2089116" y="6057936"/>
            <a:ext cx="5549976"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hlinkClick r:id="rId10"/>
              </a:rPr>
              <a:t>https://wiki.answers.com/Q/User:Johaliask</a:t>
            </a:r>
            <a:r>
              <a:rPr lang="en-US" dirty="0" smtClean="0"/>
              <a:t> </a:t>
            </a:r>
            <a:endParaRPr lang="ar-SA" dirty="0"/>
          </a:p>
        </p:txBody>
      </p:sp>
      <p:sp>
        <p:nvSpPr>
          <p:cNvPr id="17" name="مستطيل 16"/>
          <p:cNvSpPr/>
          <p:nvPr/>
        </p:nvSpPr>
        <p:spPr>
          <a:xfrm>
            <a:off x="2965428" y="5619780"/>
            <a:ext cx="3545201"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http://fac.ksu.edu.sa/ejohali/courses</a:t>
            </a:r>
            <a:endParaRPr lang="ar-SA" dirty="0"/>
          </a:p>
        </p:txBody>
      </p:sp>
      <p:sp>
        <p:nvSpPr>
          <p:cNvPr id="22" name="Rectangle 1"/>
          <p:cNvSpPr>
            <a:spLocks noChangeArrowheads="1"/>
          </p:cNvSpPr>
          <p:nvPr/>
        </p:nvSpPr>
        <p:spPr bwMode="auto">
          <a:xfrm>
            <a:off x="1797012" y="6438171"/>
            <a:ext cx="6178572"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11"/>
              </a:rPr>
              <a:t>http://</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11"/>
              </a:rPr>
              <a:t>www.slideshare.net/TheNature2010/principles-of-health-education-johaliprihe20122017</a:t>
            </a:r>
            <a:r>
              <a:rPr kumimoji="0" lang="ar-SA"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Grp="1" noChangeArrowheads="1"/>
          </p:cNvSpPr>
          <p:nvPr>
            <p:ph type="body" idx="1"/>
          </p:nvPr>
        </p:nvSpPr>
        <p:spPr>
          <a:xfrm>
            <a:off x="215516" y="1016732"/>
            <a:ext cx="6499314" cy="1168387"/>
          </a:xfrm>
        </p:spPr>
        <p:txBody>
          <a:bodyPr/>
          <a:lstStyle/>
          <a:p>
            <a:pPr algn="just" eaLnBrk="1" hangingPunct="1">
              <a:buFont typeface="Wingdings" pitchFamily="2" charset="2"/>
              <a:buNone/>
              <a:defRPr/>
            </a:pPr>
            <a:r>
              <a:rPr lang="en-US" sz="2800" i="1" dirty="0" smtClean="0">
                <a:latin typeface="Arial Black" pitchFamily="34" charset="0"/>
              </a:rPr>
              <a:t> </a:t>
            </a:r>
            <a:r>
              <a:rPr lang="en-US" sz="2800" b="1" i="1" dirty="0" smtClean="0">
                <a:latin typeface="Arial Black" pitchFamily="34" charset="0"/>
              </a:rPr>
              <a:t>Reasoning WHY  PHE  ? </a:t>
            </a:r>
          </a:p>
          <a:p>
            <a:pPr algn="just" eaLnBrk="1" hangingPunct="1">
              <a:buFont typeface="Wingdings" pitchFamily="2" charset="2"/>
              <a:buNone/>
              <a:defRPr/>
            </a:pPr>
            <a:r>
              <a:rPr lang="en-US" sz="2800" b="1" i="1" dirty="0" smtClean="0">
                <a:latin typeface="Arial Black" pitchFamily="34" charset="0"/>
              </a:rPr>
              <a:t>Why you are study this course</a:t>
            </a:r>
          </a:p>
        </p:txBody>
      </p:sp>
      <p:sp>
        <p:nvSpPr>
          <p:cNvPr id="7" name="عنوان 6"/>
          <p:cNvSpPr>
            <a:spLocks noGrp="1"/>
          </p:cNvSpPr>
          <p:nvPr>
            <p:ph type="title"/>
          </p:nvPr>
        </p:nvSpPr>
        <p:spPr>
          <a:xfrm>
            <a:off x="287524" y="122337"/>
            <a:ext cx="5832648" cy="714375"/>
          </a:xfrm>
          <a:solidFill>
            <a:schemeClr val="tx1"/>
          </a:solidFill>
        </p:spPr>
        <p:txBody>
          <a:bodyPr/>
          <a:lstStyle/>
          <a:p>
            <a:pPr>
              <a:defRPr/>
            </a:pPr>
            <a:r>
              <a:rPr lang="en-US" sz="1800" i="1" dirty="0" smtClean="0"/>
              <a:t>Now Let Us Start </a:t>
            </a:r>
            <a:r>
              <a:rPr lang="en-US" sz="2400" i="1" dirty="0" smtClean="0"/>
              <a:t>Small Group Brainstorming </a:t>
            </a:r>
            <a:endParaRPr lang="ar-SA" sz="3200" i="1" dirty="0"/>
          </a:p>
        </p:txBody>
      </p:sp>
      <p:sp useBgFill="1">
        <p:nvSpPr>
          <p:cNvPr id="13317" name="مستطيل 8"/>
          <p:cNvSpPr>
            <a:spLocks noChangeArrowheads="1"/>
          </p:cNvSpPr>
          <p:nvPr/>
        </p:nvSpPr>
        <p:spPr bwMode="auto">
          <a:xfrm>
            <a:off x="4960627" y="3356992"/>
            <a:ext cx="3679825" cy="1816100"/>
          </a:xfrm>
          <a:prstGeom prst="rect">
            <a:avLst/>
          </a:prstGeom>
          <a:ln w="12700">
            <a:solidFill>
              <a:schemeClr val="tx1"/>
            </a:solidFill>
            <a:bevel/>
            <a:headEnd/>
            <a:tailEnd/>
          </a:ln>
        </p:spPr>
        <p:txBody>
          <a:bodyPr>
            <a:spAutoFit/>
          </a:bodyPr>
          <a:lstStyle/>
          <a:p>
            <a:pPr algn="l" rtl="0"/>
            <a:r>
              <a:rPr lang="en-US" sz="1600" dirty="0"/>
              <a:t>What is a Health Educator?</a:t>
            </a:r>
          </a:p>
          <a:p>
            <a:pPr algn="l" rtl="0"/>
            <a:r>
              <a:rPr lang="en-US" sz="1600" dirty="0"/>
              <a:t>By Amy McCauley, </a:t>
            </a:r>
            <a:r>
              <a:rPr lang="en-US" sz="1600" dirty="0" err="1"/>
              <a:t>eHow</a:t>
            </a:r>
            <a:r>
              <a:rPr lang="en-US" sz="1600" dirty="0"/>
              <a:t> Presenter</a:t>
            </a:r>
          </a:p>
          <a:p>
            <a:pPr algn="l" rtl="0"/>
            <a:r>
              <a:rPr lang="en-US" sz="1600" dirty="0"/>
              <a:t>Read more: </a:t>
            </a:r>
            <a:r>
              <a:rPr lang="en-US" sz="1600" dirty="0">
                <a:hlinkClick r:id="rId3"/>
              </a:rPr>
              <a:t>Video: What is a Health Educator? | eHow.com</a:t>
            </a:r>
            <a:r>
              <a:rPr lang="en-US" sz="1600" dirty="0"/>
              <a:t> </a:t>
            </a:r>
            <a:r>
              <a:rPr lang="en-US" sz="1600" dirty="0">
                <a:hlinkClick r:id="rId3"/>
              </a:rPr>
              <a:t>http://www.ehow.com/video_4872867_health-educator_.html#ixzz2IkxDv9cB</a:t>
            </a:r>
            <a:endParaRPr lang="ar-SA" sz="1600" dirty="0"/>
          </a:p>
        </p:txBody>
      </p:sp>
      <p:sp>
        <p:nvSpPr>
          <p:cNvPr id="13318" name="مستطيل 10"/>
          <p:cNvSpPr>
            <a:spLocks noChangeArrowheads="1"/>
          </p:cNvSpPr>
          <p:nvPr/>
        </p:nvSpPr>
        <p:spPr bwMode="auto">
          <a:xfrm>
            <a:off x="2673350" y="2096852"/>
            <a:ext cx="4184650" cy="369887"/>
          </a:xfrm>
          <a:prstGeom prst="rect">
            <a:avLst/>
          </a:prstGeom>
          <a:noFill/>
          <a:ln w="9525">
            <a:noFill/>
            <a:miter lim="800000"/>
            <a:headEnd/>
            <a:tailEnd/>
          </a:ln>
        </p:spPr>
        <p:txBody>
          <a:bodyPr wrap="none">
            <a:spAutoFit/>
          </a:bodyPr>
          <a:lstStyle/>
          <a:p>
            <a:pPr algn="ctr" rtl="0"/>
            <a:r>
              <a:rPr lang="en-US" dirty="0"/>
              <a:t>Let us Start with: These Educational Videos </a:t>
            </a:r>
          </a:p>
        </p:txBody>
      </p:sp>
      <p:sp>
        <p:nvSpPr>
          <p:cNvPr id="13319" name="مستطيل 11"/>
          <p:cNvSpPr>
            <a:spLocks noChangeArrowheads="1"/>
          </p:cNvSpPr>
          <p:nvPr/>
        </p:nvSpPr>
        <p:spPr bwMode="auto">
          <a:xfrm>
            <a:off x="1760538" y="2492896"/>
            <a:ext cx="5995987" cy="369887"/>
          </a:xfrm>
          <a:prstGeom prst="rect">
            <a:avLst/>
          </a:prstGeom>
          <a:noFill/>
          <a:ln w="9525">
            <a:noFill/>
            <a:miter lim="800000"/>
            <a:headEnd/>
            <a:tailEnd/>
          </a:ln>
        </p:spPr>
        <p:txBody>
          <a:bodyPr>
            <a:spAutoFit/>
          </a:bodyPr>
          <a:lstStyle/>
          <a:p>
            <a:pPr algn="l" rtl="0"/>
            <a:r>
              <a:rPr lang="en-US" b="1" dirty="0"/>
              <a:t>Health Education Specialists: Promoting a Healthy World</a:t>
            </a:r>
          </a:p>
        </p:txBody>
      </p:sp>
      <p:sp>
        <p:nvSpPr>
          <p:cNvPr id="13320" name="مستطيل 12"/>
          <p:cNvSpPr>
            <a:spLocks noChangeArrowheads="1"/>
          </p:cNvSpPr>
          <p:nvPr/>
        </p:nvSpPr>
        <p:spPr bwMode="auto">
          <a:xfrm>
            <a:off x="1176338" y="2888940"/>
            <a:ext cx="7192962" cy="369887"/>
          </a:xfrm>
          <a:prstGeom prst="rect">
            <a:avLst/>
          </a:prstGeom>
          <a:noFill/>
          <a:ln w="9525">
            <a:noFill/>
            <a:miter lim="800000"/>
            <a:headEnd/>
            <a:tailEnd/>
          </a:ln>
        </p:spPr>
        <p:txBody>
          <a:bodyPr>
            <a:spAutoFit/>
          </a:bodyPr>
          <a:lstStyle/>
          <a:p>
            <a:pPr algn="ctr" rtl="0"/>
            <a:r>
              <a:rPr lang="en-US" dirty="0">
                <a:hlinkClick r:id="rId4"/>
              </a:rPr>
              <a:t>http://www.youtube.com/watch?v=ErBECLCWNOk</a:t>
            </a:r>
            <a:r>
              <a:rPr lang="en-US" dirty="0"/>
              <a:t> </a:t>
            </a:r>
            <a:endParaRPr lang="ar-SA" dirty="0"/>
          </a:p>
        </p:txBody>
      </p:sp>
      <p:sp>
        <p:nvSpPr>
          <p:cNvPr id="13321" name="مستطيل 13"/>
          <p:cNvSpPr>
            <a:spLocks noChangeArrowheads="1"/>
          </p:cNvSpPr>
          <p:nvPr/>
        </p:nvSpPr>
        <p:spPr bwMode="auto">
          <a:xfrm>
            <a:off x="143508" y="3465004"/>
            <a:ext cx="4243388" cy="584200"/>
          </a:xfrm>
          <a:prstGeom prst="rect">
            <a:avLst/>
          </a:prstGeom>
          <a:noFill/>
          <a:ln w="9525">
            <a:noFill/>
            <a:miter lim="800000"/>
            <a:headEnd/>
            <a:tailEnd/>
          </a:ln>
        </p:spPr>
        <p:txBody>
          <a:bodyPr>
            <a:spAutoFit/>
          </a:bodyPr>
          <a:lstStyle/>
          <a:p>
            <a:pPr algn="l" rtl="0"/>
            <a:r>
              <a:rPr lang="en-US" sz="1600" b="1" dirty="0"/>
              <a:t>An Introduction To Health Education By Ms. </a:t>
            </a:r>
            <a:r>
              <a:rPr lang="en-US" sz="1600" b="1" dirty="0" err="1"/>
              <a:t>Ria</a:t>
            </a:r>
            <a:r>
              <a:rPr lang="en-US" sz="1600" b="1" dirty="0"/>
              <a:t> Gandhi</a:t>
            </a:r>
          </a:p>
        </p:txBody>
      </p:sp>
      <p:sp>
        <p:nvSpPr>
          <p:cNvPr id="13322" name="مستطيل 14"/>
          <p:cNvSpPr>
            <a:spLocks noChangeArrowheads="1"/>
          </p:cNvSpPr>
          <p:nvPr/>
        </p:nvSpPr>
        <p:spPr bwMode="auto">
          <a:xfrm>
            <a:off x="0" y="4149080"/>
            <a:ext cx="4718050" cy="338138"/>
          </a:xfrm>
          <a:prstGeom prst="rect">
            <a:avLst/>
          </a:prstGeom>
          <a:noFill/>
          <a:ln w="9525">
            <a:noFill/>
            <a:miter lim="800000"/>
            <a:headEnd/>
            <a:tailEnd/>
          </a:ln>
        </p:spPr>
        <p:txBody>
          <a:bodyPr>
            <a:spAutoFit/>
          </a:bodyPr>
          <a:lstStyle/>
          <a:p>
            <a:pPr algn="ctr" rtl="0"/>
            <a:r>
              <a:rPr lang="en-US" sz="1600" dirty="0">
                <a:hlinkClick r:id="rId5"/>
              </a:rPr>
              <a:t>http://www.youtube.com/watch?v=V9Xk350kN98</a:t>
            </a:r>
            <a:r>
              <a:rPr lang="en-US" sz="1600" dirty="0"/>
              <a:t> </a:t>
            </a:r>
            <a:endParaRPr lang="ar-SA" sz="1600" dirty="0"/>
          </a:p>
        </p:txBody>
      </p:sp>
      <p:sp>
        <p:nvSpPr>
          <p:cNvPr id="13323" name="مستطيل 15"/>
          <p:cNvSpPr>
            <a:spLocks noChangeArrowheads="1"/>
          </p:cNvSpPr>
          <p:nvPr/>
        </p:nvSpPr>
        <p:spPr bwMode="auto">
          <a:xfrm>
            <a:off x="467544" y="5301208"/>
            <a:ext cx="8208912" cy="1231106"/>
          </a:xfrm>
          <a:prstGeom prst="rect">
            <a:avLst/>
          </a:prstGeom>
          <a:solidFill>
            <a:schemeClr val="tx1"/>
          </a:solidFill>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l" rtl="0"/>
            <a:r>
              <a:rPr lang="en-US" sz="2000" b="1" i="1" dirty="0">
                <a:latin typeface="Arial Black" pitchFamily="34" charset="0"/>
              </a:rPr>
              <a:t>Conclude ; </a:t>
            </a:r>
            <a:endParaRPr lang="en-US" sz="2000" b="1" i="1" dirty="0" smtClean="0">
              <a:latin typeface="Arial Black" pitchFamily="34" charset="0"/>
            </a:endParaRPr>
          </a:p>
          <a:p>
            <a:pPr marL="342900" indent="-342900" algn="l" rtl="0">
              <a:buAutoNum type="arabicParenR"/>
            </a:pPr>
            <a:r>
              <a:rPr lang="en-US" b="1" i="1" dirty="0" smtClean="0">
                <a:latin typeface="Arial Black" pitchFamily="34" charset="0"/>
              </a:rPr>
              <a:t>PHE is the first step to all HE Courses</a:t>
            </a:r>
          </a:p>
          <a:p>
            <a:pPr marL="342900" indent="-342900" algn="l" rtl="0">
              <a:buAutoNum type="arabicParenR"/>
            </a:pPr>
            <a:r>
              <a:rPr lang="en-US" b="1" i="1" dirty="0" smtClean="0">
                <a:latin typeface="Arial Black" pitchFamily="34" charset="0"/>
              </a:rPr>
              <a:t>It is Part  of My Job Description (HEJD) </a:t>
            </a:r>
          </a:p>
          <a:p>
            <a:pPr marL="342900" indent="-342900" algn="l" rtl="0">
              <a:buAutoNum type="arabicParenR"/>
            </a:pPr>
            <a:r>
              <a:rPr lang="en-US" b="1" i="1" dirty="0" smtClean="0">
                <a:latin typeface="Arial Black" pitchFamily="34" charset="0"/>
              </a:rPr>
              <a:t>Assure Quality of  HE </a:t>
            </a:r>
            <a:endParaRPr lang="en-US" b="1" i="1" dirty="0">
              <a:latin typeface="Arial Black" pitchFamily="34" charset="0"/>
            </a:endParaRPr>
          </a:p>
        </p:txBody>
      </p:sp>
      <p:pic>
        <p:nvPicPr>
          <p:cNvPr id="13324" name="Picture 2" descr="http://img.ehowcdn.com/article-new-intro-modal/ehow/images/a08/01/2q/become-boardcertified-health-educator-800x800.jpg"/>
          <p:cNvPicPr>
            <a:picLocks noChangeAspect="1" noChangeArrowheads="1"/>
          </p:cNvPicPr>
          <p:nvPr/>
        </p:nvPicPr>
        <p:blipFill>
          <a:blip r:embed="rId6" cstate="print"/>
          <a:srcRect/>
          <a:stretch>
            <a:fillRect/>
          </a:stretch>
        </p:blipFill>
        <p:spPr bwMode="auto">
          <a:xfrm>
            <a:off x="6835806" y="215856"/>
            <a:ext cx="1741487" cy="1679575"/>
          </a:xfrm>
          <a:prstGeom prst="rect">
            <a:avLst/>
          </a:prstGeom>
          <a:noFill/>
          <a:ln w="9525">
            <a:noFill/>
            <a:miter lim="800000"/>
            <a:headEnd/>
            <a:tailEnd/>
          </a:ln>
        </p:spPr>
      </p:pic>
      <p:sp>
        <p:nvSpPr>
          <p:cNvPr id="13"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a:xfrm>
            <a:off x="457200" y="1846264"/>
            <a:ext cx="8229600" cy="2860691"/>
          </a:xfrm>
        </p:spPr>
        <p:style>
          <a:lnRef idx="0">
            <a:scrgbClr r="0" g="0" b="0"/>
          </a:lnRef>
          <a:fillRef idx="1001">
            <a:schemeClr val="lt2"/>
          </a:fillRef>
          <a:effectRef idx="0">
            <a:scrgbClr r="0" g="0" b="0"/>
          </a:effectRef>
          <a:fontRef idx="major"/>
        </p:style>
        <p:txBody>
          <a:bodyPr>
            <a:normAutofit/>
          </a:bodyPr>
          <a:lstStyle/>
          <a:p>
            <a:pPr algn="ctr" eaLnBrk="1" hangingPunct="1">
              <a:lnSpc>
                <a:spcPct val="90000"/>
              </a:lnSpc>
              <a:buFontTx/>
              <a:buNone/>
              <a:defRPr/>
            </a:pPr>
            <a:endParaRPr lang="en-US" sz="2800" b="1" dirty="0" smtClean="0">
              <a:solidFill>
                <a:srgbClr val="002060"/>
              </a:solidFill>
            </a:endParaRPr>
          </a:p>
          <a:p>
            <a:pPr algn="ctr" eaLnBrk="1" hangingPunct="1">
              <a:lnSpc>
                <a:spcPct val="90000"/>
              </a:lnSpc>
              <a:buFontTx/>
              <a:buNone/>
              <a:defRPr/>
            </a:pPr>
            <a:r>
              <a:rPr lang="en-US" sz="2400" b="1" dirty="0" err="1" smtClean="0">
                <a:solidFill>
                  <a:srgbClr val="002060"/>
                </a:solidFill>
              </a:rPr>
              <a:t>Johali</a:t>
            </a:r>
            <a:r>
              <a:rPr lang="en-US" sz="2400" b="1" dirty="0" smtClean="0">
                <a:solidFill>
                  <a:srgbClr val="002060"/>
                </a:solidFill>
              </a:rPr>
              <a:t> HISTO_PHILOSOPHICAL DEVELOPMENT</a:t>
            </a:r>
          </a:p>
          <a:p>
            <a:pPr algn="ctr" eaLnBrk="1" hangingPunct="1">
              <a:lnSpc>
                <a:spcPct val="90000"/>
              </a:lnSpc>
              <a:buFontTx/>
              <a:buNone/>
              <a:defRPr/>
            </a:pPr>
            <a:r>
              <a:rPr lang="en-US" sz="3600" b="1" dirty="0" smtClean="0">
                <a:solidFill>
                  <a:srgbClr val="002060"/>
                </a:solidFill>
              </a:rPr>
              <a:t>PROBE to DEFINE TERMS</a:t>
            </a:r>
            <a:endParaRPr lang="ar-SA" sz="3600" b="1" dirty="0" smtClean="0">
              <a:solidFill>
                <a:srgbClr val="002060"/>
              </a:solidFill>
            </a:endParaRPr>
          </a:p>
          <a:p>
            <a:pPr algn="ctr" eaLnBrk="1" hangingPunct="1">
              <a:lnSpc>
                <a:spcPct val="90000"/>
              </a:lnSpc>
              <a:buFontTx/>
              <a:buNone/>
              <a:defRPr/>
            </a:pPr>
            <a:r>
              <a:rPr lang="en-US" sz="2400" i="1" dirty="0" smtClean="0">
                <a:solidFill>
                  <a:srgbClr val="002060"/>
                </a:solidFill>
              </a:rPr>
              <a:t>Looking for </a:t>
            </a:r>
          </a:p>
          <a:p>
            <a:pPr algn="ctr" eaLnBrk="1" hangingPunct="1">
              <a:lnSpc>
                <a:spcPct val="90000"/>
              </a:lnSpc>
              <a:buFontTx/>
              <a:buNone/>
              <a:defRPr/>
            </a:pPr>
            <a:r>
              <a:rPr lang="en-US" sz="2400" i="1" dirty="0" smtClean="0">
                <a:solidFill>
                  <a:srgbClr val="002060"/>
                </a:solidFill>
              </a:rPr>
              <a:t>The E; H &amp; HE that can Assure the Quality of Healthfully Life ?</a:t>
            </a:r>
          </a:p>
        </p:txBody>
      </p:sp>
      <p:sp>
        <p:nvSpPr>
          <p:cNvPr id="4"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type="body" idx="1"/>
          </p:nvPr>
        </p:nvSpPr>
        <p:spPr>
          <a:xfrm>
            <a:off x="446031" y="800064"/>
            <a:ext cx="8397990" cy="5478463"/>
          </a:xfrm>
        </p:spPr>
        <p:style>
          <a:lnRef idx="2">
            <a:schemeClr val="dk1"/>
          </a:lnRef>
          <a:fillRef idx="1">
            <a:schemeClr val="lt1"/>
          </a:fillRef>
          <a:effectRef idx="0">
            <a:schemeClr val="dk1"/>
          </a:effectRef>
          <a:fontRef idx="minor">
            <a:schemeClr val="dk1"/>
          </a:fontRef>
        </p:style>
        <p:txBody>
          <a:bodyPr/>
          <a:lstStyle/>
          <a:p>
            <a:pPr marL="444500" indent="-266700" algn="just" eaLnBrk="1" hangingPunct="1">
              <a:lnSpc>
                <a:spcPct val="80000"/>
              </a:lnSpc>
              <a:buNone/>
              <a:defRPr/>
            </a:pPr>
            <a:endParaRPr lang="en-US" sz="2000" dirty="0" smtClean="0">
              <a:effectLst/>
              <a:latin typeface="Arial Black" pitchFamily="34" charset="0"/>
            </a:endParaRPr>
          </a:p>
          <a:p>
            <a:pPr marL="444500" indent="-266700" algn="just" eaLnBrk="1" hangingPunct="1">
              <a:lnSpc>
                <a:spcPct val="80000"/>
              </a:lnSpc>
              <a:defRPr/>
            </a:pPr>
            <a:r>
              <a:rPr lang="en-US" sz="2000" dirty="0" smtClean="0">
                <a:effectLst/>
                <a:latin typeface="Arial Black" pitchFamily="34" charset="0"/>
              </a:rPr>
              <a:t>Place of Health &amp; HE in the Holy Quran &amp; Prophet Medicine ? </a:t>
            </a:r>
            <a:r>
              <a:rPr lang="en-US" sz="2000" i="1" dirty="0" smtClean="0">
                <a:effectLst/>
                <a:latin typeface="Arial Black" pitchFamily="34" charset="0"/>
              </a:rPr>
              <a:t>(Ego Reflective Assignment) </a:t>
            </a:r>
            <a:r>
              <a:rPr lang="en-US" sz="1800" dirty="0" smtClean="0">
                <a:effectLst/>
                <a:latin typeface="Arial Black" pitchFamily="34" charset="0"/>
              </a:rPr>
              <a:t>Worldwide, the literature of both health and education neglected health education and its facts including the Islamic concepts until the early of this century. </a:t>
            </a:r>
          </a:p>
          <a:p>
            <a:pPr indent="290513" algn="just" eaLnBrk="1" hangingPunct="1">
              <a:lnSpc>
                <a:spcPct val="80000"/>
              </a:lnSpc>
              <a:buFont typeface="Wingdings" pitchFamily="2" charset="2"/>
              <a:buNone/>
              <a:defRPr/>
            </a:pPr>
            <a:endParaRPr lang="en-US" sz="2000" i="1" dirty="0" smtClean="0">
              <a:latin typeface="Arial Black" pitchFamily="34" charset="0"/>
            </a:endParaRPr>
          </a:p>
          <a:p>
            <a:pPr indent="290513" algn="just" eaLnBrk="1" hangingPunct="1">
              <a:lnSpc>
                <a:spcPct val="80000"/>
              </a:lnSpc>
              <a:defRPr/>
            </a:pPr>
            <a:r>
              <a:rPr lang="en-US" sz="2000" i="1" dirty="0" smtClean="0">
                <a:latin typeface="Arial Black" pitchFamily="34" charset="0"/>
              </a:rPr>
              <a:t>It was only in the late </a:t>
            </a:r>
            <a:r>
              <a:rPr lang="en-US" sz="2000" b="1" i="1" dirty="0" smtClean="0">
                <a:solidFill>
                  <a:schemeClr val="tx2"/>
                </a:solidFill>
                <a:latin typeface="Arial Black" pitchFamily="34" charset="0"/>
              </a:rPr>
              <a:t>1919</a:t>
            </a:r>
            <a:r>
              <a:rPr lang="en-US" sz="2000" i="1" dirty="0" smtClean="0">
                <a:solidFill>
                  <a:schemeClr val="tx2"/>
                </a:solidFill>
                <a:latin typeface="Arial Black" pitchFamily="34" charset="0"/>
              </a:rPr>
              <a:t> </a:t>
            </a:r>
            <a:r>
              <a:rPr lang="en-US" sz="2000" i="1" dirty="0" smtClean="0">
                <a:latin typeface="Arial Black" pitchFamily="34" charset="0"/>
              </a:rPr>
              <a:t>that the term </a:t>
            </a:r>
            <a:r>
              <a:rPr lang="en-US" sz="2000" i="1" dirty="0" smtClean="0"/>
              <a:t>“</a:t>
            </a:r>
            <a:r>
              <a:rPr lang="en-US" sz="2000" i="1" dirty="0" smtClean="0">
                <a:latin typeface="Arial Black" pitchFamily="34" charset="0"/>
              </a:rPr>
              <a:t>Health Education</a:t>
            </a:r>
            <a:r>
              <a:rPr lang="en-US" sz="2000" i="1" dirty="0" smtClean="0"/>
              <a:t>”</a:t>
            </a:r>
            <a:r>
              <a:rPr lang="en-US" sz="2000" i="1" dirty="0" smtClean="0">
                <a:latin typeface="Arial Black" pitchFamily="34" charset="0"/>
              </a:rPr>
              <a:t> was recognized in the Western literature by: </a:t>
            </a:r>
          </a:p>
          <a:p>
            <a:pPr indent="290513" algn="just" eaLnBrk="1" hangingPunct="1">
              <a:lnSpc>
                <a:spcPct val="80000"/>
              </a:lnSpc>
              <a:defRPr/>
            </a:pPr>
            <a:endParaRPr lang="en-US" sz="2000" i="1" dirty="0" smtClean="0">
              <a:latin typeface="Arial Black" pitchFamily="34" charset="0"/>
            </a:endParaRPr>
          </a:p>
          <a:p>
            <a:pPr indent="290513" algn="just" eaLnBrk="1" hangingPunct="1">
              <a:lnSpc>
                <a:spcPct val="80000"/>
              </a:lnSpc>
              <a:buFont typeface="Wingdings" pitchFamily="2" charset="2"/>
              <a:buNone/>
              <a:defRPr/>
            </a:pPr>
            <a:r>
              <a:rPr lang="en-US" sz="2000" b="1" i="1" dirty="0" smtClean="0"/>
              <a:t>The term “Health Education” was proposed first about </a:t>
            </a:r>
            <a:r>
              <a:rPr lang="en-US" sz="2400" b="1" i="1" dirty="0" smtClean="0">
                <a:solidFill>
                  <a:schemeClr val="tx2"/>
                </a:solidFill>
                <a:latin typeface="Arial Black" pitchFamily="34" charset="0"/>
              </a:rPr>
              <a:t>1919</a:t>
            </a:r>
            <a:r>
              <a:rPr lang="en-US" sz="2000" b="1" i="1" dirty="0" smtClean="0"/>
              <a:t> at a conference in New York  of leaders of health and education called the Child Health Organization. The word “Hygiene” has become some popular in schools with both teachers and pupils that it was believed a new and more definitive term would be helpful in popularizing health practice. “Health Education” as a term to replace “</a:t>
            </a:r>
            <a:r>
              <a:rPr lang="en-US" sz="2000" b="1" i="1" dirty="0" smtClean="0">
                <a:solidFill>
                  <a:srgbClr val="FF0000"/>
                </a:solidFill>
              </a:rPr>
              <a:t>Hygiene</a:t>
            </a:r>
            <a:r>
              <a:rPr lang="en-US" sz="2000" b="1" i="1" dirty="0" smtClean="0"/>
              <a:t>” was advanced by the director of the organization and after much discussion adopted.  </a:t>
            </a:r>
          </a:p>
          <a:p>
            <a:pPr marL="1098550" lvl="1" algn="r" eaLnBrk="1" hangingPunct="1">
              <a:lnSpc>
                <a:spcPct val="80000"/>
              </a:lnSpc>
              <a:buFont typeface="Wingdings" pitchFamily="2" charset="2"/>
              <a:buNone/>
              <a:defRPr/>
            </a:pPr>
            <a:r>
              <a:rPr lang="en-US" sz="2000" i="1" dirty="0" smtClean="0"/>
              <a:t>(</a:t>
            </a:r>
            <a:r>
              <a:rPr lang="en-US" sz="2000" i="1" dirty="0" err="1" smtClean="0"/>
              <a:t>Kime</a:t>
            </a:r>
            <a:r>
              <a:rPr lang="en-US" sz="2000" i="1" dirty="0" smtClean="0"/>
              <a:t> et al 1977)</a:t>
            </a:r>
            <a:endParaRPr lang="en-US" sz="2000" dirty="0" smtClean="0"/>
          </a:p>
        </p:txBody>
      </p:sp>
      <p:sp>
        <p:nvSpPr>
          <p:cNvPr id="7" name="مستطيل 6"/>
          <p:cNvSpPr/>
          <p:nvPr/>
        </p:nvSpPr>
        <p:spPr>
          <a:xfrm>
            <a:off x="1504908" y="69804"/>
            <a:ext cx="6499314"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i="1" dirty="0" smtClean="0"/>
              <a:t>What Is the Education That We  Have To Look For </a:t>
            </a:r>
          </a:p>
        </p:txBody>
      </p:sp>
      <p:sp>
        <p:nvSpPr>
          <p:cNvPr id="5" name="عنصر نائب للتذييل 7"/>
          <p:cNvSpPr>
            <a:spLocks noGrp="1"/>
          </p:cNvSpPr>
          <p:nvPr>
            <p:ph type="ftr" sz="quarter" idx="10"/>
          </p:nvPr>
        </p:nvSpPr>
        <p:spPr>
          <a:xfrm>
            <a:off x="2915816" y="6489340"/>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Rot="1" noChangeArrowheads="1"/>
          </p:cNvSpPr>
          <p:nvPr>
            <p:ph type="body" idx="1"/>
          </p:nvPr>
        </p:nvSpPr>
        <p:spPr>
          <a:xfrm>
            <a:off x="336550" y="580986"/>
            <a:ext cx="8543925" cy="5476950"/>
          </a:xfrm>
        </p:spPr>
        <p:style>
          <a:lnRef idx="2">
            <a:schemeClr val="dk1"/>
          </a:lnRef>
          <a:fillRef idx="1">
            <a:schemeClr val="lt1"/>
          </a:fillRef>
          <a:effectRef idx="0">
            <a:schemeClr val="dk1"/>
          </a:effectRef>
          <a:fontRef idx="minor">
            <a:schemeClr val="dk1"/>
          </a:fontRef>
        </p:style>
        <p:txBody>
          <a:bodyPr/>
          <a:lstStyle/>
          <a:p>
            <a:pPr algn="just" eaLnBrk="1" hangingPunct="1">
              <a:lnSpc>
                <a:spcPct val="80000"/>
              </a:lnSpc>
              <a:buNone/>
              <a:defRPr/>
            </a:pPr>
            <a:endParaRPr lang="en-US" sz="1800" i="1" dirty="0" smtClean="0">
              <a:effectLst>
                <a:outerShdw blurRad="38100" dist="38100" dir="2700000" algn="tl">
                  <a:srgbClr val="000000">
                    <a:alpha val="43137"/>
                  </a:srgbClr>
                </a:outerShdw>
              </a:effectLst>
              <a:latin typeface="Arial Black" pitchFamily="34" charset="0"/>
            </a:endParaRPr>
          </a:p>
          <a:p>
            <a:pPr algn="just" eaLnBrk="1" hangingPunct="1">
              <a:lnSpc>
                <a:spcPct val="80000"/>
              </a:lnSpc>
              <a:defRPr/>
            </a:pPr>
            <a:r>
              <a:rPr lang="en-US" sz="1800" i="1" dirty="0" smtClean="0">
                <a:effectLst>
                  <a:outerShdw blurRad="38100" dist="38100" dir="2700000" algn="tl">
                    <a:srgbClr val="000000">
                      <a:alpha val="43137"/>
                    </a:srgbClr>
                  </a:outerShdw>
                </a:effectLst>
                <a:latin typeface="Arial Black" pitchFamily="34" charset="0"/>
              </a:rPr>
              <a:t>In the 1940s, quality assurance and standards for professional, then accreditation introduced. </a:t>
            </a:r>
          </a:p>
          <a:p>
            <a:pPr algn="just" eaLnBrk="1" hangingPunct="1">
              <a:lnSpc>
                <a:spcPct val="80000"/>
              </a:lnSpc>
              <a:defRPr/>
            </a:pPr>
            <a:r>
              <a:rPr lang="en-US" sz="1800" i="1" dirty="0" smtClean="0">
                <a:effectLst>
                  <a:outerShdw blurRad="38100" dist="38100" dir="2700000" algn="tl">
                    <a:srgbClr val="000000">
                      <a:alpha val="43137"/>
                    </a:srgbClr>
                  </a:outerShdw>
                </a:effectLst>
                <a:latin typeface="Arial Black" pitchFamily="34" charset="0"/>
              </a:rPr>
              <a:t>In the 1970s, health education started to evolve as a profession </a:t>
            </a:r>
            <a:r>
              <a:rPr lang="en-US" sz="1800" i="1" dirty="0" smtClean="0">
                <a:effectLst>
                  <a:outerShdw blurRad="38100" dist="38100" dir="2700000" algn="tl">
                    <a:srgbClr val="000000">
                      <a:alpha val="43137"/>
                    </a:srgbClr>
                  </a:outerShdw>
                </a:effectLst>
                <a:latin typeface="Arial" pitchFamily="34" charset="0"/>
                <a:cs typeface="Arial" pitchFamily="34" charset="0"/>
              </a:rPr>
              <a:t>in the sociological perspective. Efforts to create a health education code of ethics </a:t>
            </a:r>
          </a:p>
          <a:p>
            <a:pPr algn="just" eaLnBrk="1" hangingPunct="1">
              <a:lnSpc>
                <a:spcPct val="80000"/>
              </a:lnSpc>
              <a:defRPr/>
            </a:pPr>
            <a:r>
              <a:rPr lang="en-US" sz="2000" dirty="0" smtClean="0">
                <a:latin typeface="Times New Roman" pitchFamily="18" charset="0"/>
                <a:cs typeface="Times New Roman" pitchFamily="18" charset="0"/>
              </a:rPr>
              <a:t>The above historical statement clarify the nature of modern HE, it indicates that </a:t>
            </a:r>
            <a:r>
              <a:rPr lang="en-US" sz="1800" b="1" i="1" dirty="0" smtClean="0">
                <a:latin typeface="Arial Black" pitchFamily="34" charset="0"/>
              </a:rPr>
              <a:t>Hygiene</a:t>
            </a:r>
            <a:r>
              <a:rPr lang="en-US" sz="1800" i="1" dirty="0" smtClean="0">
                <a:latin typeface="Arial Black" pitchFamily="34" charset="0"/>
              </a:rPr>
              <a:t> (Germ-free, Pure, and </a:t>
            </a:r>
            <a:r>
              <a:rPr lang="en-US" sz="1800" i="1" dirty="0" smtClean="0">
                <a:solidFill>
                  <a:srgbClr val="99FF33"/>
                </a:solidFill>
                <a:latin typeface="Arial Black" pitchFamily="34" charset="0"/>
              </a:rPr>
              <a:t>Healthful</a:t>
            </a:r>
            <a:r>
              <a:rPr lang="en-US" sz="1800" i="1" dirty="0" smtClean="0">
                <a:latin typeface="Arial Black" pitchFamily="34" charset="0"/>
              </a:rPr>
              <a:t>) was the previous term of health education in the Western literature.</a:t>
            </a:r>
          </a:p>
          <a:p>
            <a:pPr algn="just" eaLnBrk="1" hangingPunct="1">
              <a:lnSpc>
                <a:spcPct val="80000"/>
              </a:lnSpc>
              <a:defRPr/>
            </a:pPr>
            <a:r>
              <a:rPr lang="en-US" sz="2000" i="1" dirty="0" smtClean="0">
                <a:effectLst/>
                <a:latin typeface="Times New Roman" pitchFamily="18" charset="0"/>
                <a:cs typeface="Times New Roman" pitchFamily="18" charset="0"/>
              </a:rPr>
              <a:t>It confirms the Integrated Relationship between the </a:t>
            </a:r>
            <a:r>
              <a:rPr lang="en-US" sz="2000" i="1" dirty="0" smtClean="0">
                <a:effectLst/>
                <a:latin typeface="Arial Black" pitchFamily="34" charset="0"/>
                <a:cs typeface="Times New Roman" pitchFamily="18" charset="0"/>
              </a:rPr>
              <a:t>two </a:t>
            </a:r>
            <a:r>
              <a:rPr lang="en-US" sz="1800" b="1" i="1" dirty="0" smtClean="0">
                <a:latin typeface="Arial Black" pitchFamily="34" charset="0"/>
              </a:rPr>
              <a:t>Sciences </a:t>
            </a:r>
            <a:r>
              <a:rPr lang="en-US" sz="1800" b="1" i="1" dirty="0" smtClean="0"/>
              <a:t>“</a:t>
            </a:r>
            <a:r>
              <a:rPr lang="en-US" sz="1800" i="1" dirty="0" smtClean="0">
                <a:latin typeface="Arial Black" pitchFamily="34" charset="0"/>
              </a:rPr>
              <a:t>Education  -  Health</a:t>
            </a:r>
            <a:r>
              <a:rPr lang="en-US" sz="1800" i="1" dirty="0" smtClean="0"/>
              <a:t>” </a:t>
            </a:r>
            <a:r>
              <a:rPr lang="en-US" sz="1800" b="1" i="1" dirty="0" smtClean="0">
                <a:latin typeface="Arial Black" pitchFamily="34" charset="0"/>
              </a:rPr>
              <a:t>that can simplified by the following formula:</a:t>
            </a:r>
          </a:p>
          <a:p>
            <a:pPr algn="ctr" eaLnBrk="1" hangingPunct="1">
              <a:lnSpc>
                <a:spcPct val="80000"/>
              </a:lnSpc>
              <a:buFont typeface="Wingdings" pitchFamily="2" charset="2"/>
              <a:buNone/>
              <a:defRPr/>
            </a:pPr>
            <a:endParaRPr lang="en-US" sz="1800" b="1" dirty="0" smtClean="0">
              <a:latin typeface="Arial Black" pitchFamily="34" charset="0"/>
            </a:endParaRPr>
          </a:p>
          <a:p>
            <a:pPr algn="ctr" eaLnBrk="1" hangingPunct="1">
              <a:lnSpc>
                <a:spcPct val="80000"/>
              </a:lnSpc>
              <a:buFontTx/>
              <a:buNone/>
              <a:defRPr/>
            </a:pPr>
            <a:endParaRPr lang="en-US" sz="2000" b="1" i="1" dirty="0" smtClean="0">
              <a:latin typeface="Arial Black" pitchFamily="34" charset="0"/>
            </a:endParaRPr>
          </a:p>
          <a:p>
            <a:pPr algn="ctr" eaLnBrk="1" hangingPunct="1">
              <a:lnSpc>
                <a:spcPct val="80000"/>
              </a:lnSpc>
              <a:buFontTx/>
              <a:buNone/>
              <a:defRPr/>
            </a:pPr>
            <a:r>
              <a:rPr lang="en-US" sz="2000" b="1" i="1" dirty="0" smtClean="0">
                <a:latin typeface="Arial Black" pitchFamily="34" charset="0"/>
              </a:rPr>
              <a:t>EDUCATION </a:t>
            </a:r>
            <a:r>
              <a:rPr lang="en-US" sz="2800" b="1" i="1" dirty="0" smtClean="0">
                <a:latin typeface="Arial Black" pitchFamily="34" charset="0"/>
                <a:sym typeface="Symbol" pitchFamily="18" charset="2"/>
              </a:rPr>
              <a:t></a:t>
            </a:r>
            <a:r>
              <a:rPr lang="en-US" sz="2000" b="1" i="1" dirty="0" smtClean="0">
                <a:latin typeface="Arial Black" pitchFamily="34" charset="0"/>
              </a:rPr>
              <a:t>  HEALTH </a:t>
            </a:r>
            <a:r>
              <a:rPr lang="en-US" sz="2800" b="1" i="1" dirty="0" smtClean="0">
                <a:latin typeface="Arial Black" pitchFamily="34" charset="0"/>
                <a:sym typeface="Symbol" pitchFamily="18" charset="2"/>
              </a:rPr>
              <a:t></a:t>
            </a:r>
            <a:r>
              <a:rPr lang="en-US" sz="2000" b="1" i="1" dirty="0" smtClean="0">
                <a:latin typeface="Arial Black" pitchFamily="34" charset="0"/>
              </a:rPr>
              <a:t> </a:t>
            </a:r>
            <a:r>
              <a:rPr lang="en-US" sz="2000" i="1" dirty="0" smtClean="0">
                <a:latin typeface="Arial Black" pitchFamily="34" charset="0"/>
              </a:rPr>
              <a:t>Healthful Life</a:t>
            </a:r>
          </a:p>
          <a:p>
            <a:pPr algn="ctr" eaLnBrk="1" hangingPunct="1">
              <a:lnSpc>
                <a:spcPct val="80000"/>
              </a:lnSpc>
              <a:buFont typeface="Wingdings" pitchFamily="2" charset="2"/>
              <a:buNone/>
              <a:defRPr/>
            </a:pPr>
            <a:r>
              <a:rPr lang="en-US" sz="1800" i="1" dirty="0" smtClean="0">
                <a:latin typeface="Arial Black" pitchFamily="34" charset="0"/>
              </a:rPr>
              <a:t/>
            </a:r>
            <a:br>
              <a:rPr lang="en-US" sz="1800" i="1" dirty="0" smtClean="0">
                <a:latin typeface="Arial Black" pitchFamily="34" charset="0"/>
              </a:rPr>
            </a:br>
            <a:endParaRPr lang="en-US" sz="1800" i="1" dirty="0" smtClean="0">
              <a:latin typeface="Arial Black" pitchFamily="34" charset="0"/>
            </a:endParaRPr>
          </a:p>
          <a:p>
            <a:pPr algn="ctr" eaLnBrk="1" hangingPunct="1">
              <a:lnSpc>
                <a:spcPct val="80000"/>
              </a:lnSpc>
              <a:buFont typeface="Wingdings" pitchFamily="2" charset="2"/>
              <a:buNone/>
              <a:defRPr/>
            </a:pPr>
            <a:r>
              <a:rPr lang="en-US" sz="2000" i="1" dirty="0" smtClean="0">
                <a:latin typeface="Arial Black" pitchFamily="34" charset="0"/>
              </a:rPr>
              <a:t>SO</a:t>
            </a:r>
            <a:r>
              <a:rPr lang="en-US" sz="1800" i="1" dirty="0" smtClean="0">
                <a:latin typeface="Arial Black" pitchFamily="34" charset="0"/>
              </a:rPr>
              <a:t>, What is the </a:t>
            </a:r>
            <a:r>
              <a:rPr lang="en-US" sz="1800" i="1" dirty="0" smtClean="0"/>
              <a:t>“</a:t>
            </a:r>
            <a:r>
              <a:rPr lang="en-US" sz="1800" i="1" dirty="0" smtClean="0">
                <a:latin typeface="Arial Black" pitchFamily="34" charset="0"/>
              </a:rPr>
              <a:t>EDUCATION</a:t>
            </a:r>
            <a:r>
              <a:rPr lang="en-US" sz="1800" i="1" dirty="0" smtClean="0"/>
              <a:t>”</a:t>
            </a:r>
            <a:r>
              <a:rPr lang="en-US" sz="1800" i="1" dirty="0" smtClean="0">
                <a:latin typeface="Arial Black" pitchFamily="34" charset="0"/>
              </a:rPr>
              <a:t> </a:t>
            </a:r>
            <a:r>
              <a:rPr lang="en-US" sz="1800" b="1" i="1" dirty="0" smtClean="0">
                <a:latin typeface="Arial Black" pitchFamily="34" charset="0"/>
              </a:rPr>
              <a:t>that leads to </a:t>
            </a:r>
            <a:r>
              <a:rPr lang="en-US" sz="1800" i="1" dirty="0" smtClean="0">
                <a:latin typeface="Arial Black" pitchFamily="34" charset="0"/>
              </a:rPr>
              <a:t>HEALTH?" &amp; Go ahead to promote the Quality of  HE  </a:t>
            </a:r>
          </a:p>
          <a:p>
            <a:pPr algn="ctr" eaLnBrk="1" hangingPunct="1">
              <a:lnSpc>
                <a:spcPct val="80000"/>
              </a:lnSpc>
              <a:buFont typeface="Wingdings" pitchFamily="2" charset="2"/>
              <a:buNone/>
              <a:defRPr/>
            </a:pPr>
            <a:endParaRPr lang="en-US" sz="1800" i="1" dirty="0" smtClean="0">
              <a:latin typeface="Arial Black" pitchFamily="34" charset="0"/>
            </a:endParaRPr>
          </a:p>
        </p:txBody>
      </p:sp>
      <p:sp>
        <p:nvSpPr>
          <p:cNvPr id="16389" name="AutoShape 4"/>
          <p:cNvSpPr>
            <a:spLocks noChangeArrowheads="1"/>
          </p:cNvSpPr>
          <p:nvPr/>
        </p:nvSpPr>
        <p:spPr bwMode="auto">
          <a:xfrm>
            <a:off x="4352925" y="3502034"/>
            <a:ext cx="803275" cy="584200"/>
          </a:xfrm>
          <a:prstGeom prst="downArrow">
            <a:avLst>
              <a:gd name="adj1" fmla="val 50000"/>
              <a:gd name="adj2" fmla="val 25616"/>
            </a:avLst>
          </a:prstGeom>
          <a:solidFill>
            <a:srgbClr val="FFFFFF"/>
          </a:solidFill>
          <a:ln w="9525">
            <a:solidFill>
              <a:srgbClr val="000000"/>
            </a:solidFill>
            <a:miter lim="800000"/>
            <a:headEnd/>
            <a:tailEnd/>
          </a:ln>
        </p:spPr>
        <p:txBody>
          <a:bodyPr/>
          <a:lstStyle/>
          <a:p>
            <a:pPr algn="l" rtl="0"/>
            <a:endParaRPr lang="ar-SA"/>
          </a:p>
        </p:txBody>
      </p:sp>
      <p:sp>
        <p:nvSpPr>
          <p:cNvPr id="8" name="مستطيل 7"/>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6"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type="body" idx="1"/>
          </p:nvPr>
        </p:nvSpPr>
        <p:spPr>
          <a:xfrm>
            <a:off x="300030" y="1055655"/>
            <a:ext cx="8105835" cy="5513425"/>
          </a:xfrm>
        </p:spPr>
        <p:style>
          <a:lnRef idx="2">
            <a:schemeClr val="dk1"/>
          </a:lnRef>
          <a:fillRef idx="1">
            <a:schemeClr val="lt1"/>
          </a:fillRef>
          <a:effectRef idx="0">
            <a:schemeClr val="dk1"/>
          </a:effectRef>
          <a:fontRef idx="minor">
            <a:schemeClr val="dk1"/>
          </a:fontRef>
        </p:style>
        <p:txBody>
          <a:bodyPr/>
          <a:lstStyle/>
          <a:p>
            <a:pPr marL="452438" indent="-269875" algn="just" eaLnBrk="1" hangingPunct="1">
              <a:lnSpc>
                <a:spcPct val="80000"/>
              </a:lnSpc>
              <a:tabLst>
                <a:tab pos="549275" algn="l"/>
                <a:tab pos="1349375" algn="l"/>
              </a:tabLst>
              <a:defRPr/>
            </a:pPr>
            <a:r>
              <a:rPr lang="en-US" sz="1800" dirty="0" smtClean="0">
                <a:latin typeface="Arial Black" pitchFamily="34" charset="0"/>
              </a:rPr>
              <a:t>How did the Old Greece and Muslims Philosophers and Scientists educate (</a:t>
            </a:r>
            <a:r>
              <a:rPr lang="en-US" sz="1800" b="1" i="1" dirty="0" smtClean="0">
                <a:latin typeface="Arial Black" pitchFamily="34" charset="0"/>
              </a:rPr>
              <a:t>Socrates; Aristotle; Plato</a:t>
            </a:r>
            <a:r>
              <a:rPr lang="en-US" sz="1800" dirty="0" smtClean="0">
                <a:latin typeface="Arial Black" pitchFamily="34" charset="0"/>
              </a:rPr>
              <a:t> &amp; </a:t>
            </a:r>
            <a:r>
              <a:rPr lang="en-US" sz="1800" b="1" i="1" dirty="0" err="1" smtClean="0">
                <a:latin typeface="Arial Black" pitchFamily="34" charset="0"/>
              </a:rPr>
              <a:t>Ibn</a:t>
            </a:r>
            <a:r>
              <a:rPr lang="en-US" sz="1800" b="1" i="1" dirty="0" smtClean="0">
                <a:latin typeface="Arial Black" pitchFamily="34" charset="0"/>
              </a:rPr>
              <a:t> </a:t>
            </a:r>
            <a:r>
              <a:rPr lang="en-US" sz="1800" b="1" i="1" dirty="0" err="1" smtClean="0">
                <a:latin typeface="Arial Black" pitchFamily="34" charset="0"/>
              </a:rPr>
              <a:t>Khaldon</a:t>
            </a:r>
            <a:r>
              <a:rPr lang="en-US" sz="1800" b="1" i="1" dirty="0" smtClean="0">
                <a:latin typeface="Arial Black" pitchFamily="34" charset="0"/>
              </a:rPr>
              <a:t>, Al </a:t>
            </a:r>
            <a:r>
              <a:rPr lang="en-US" sz="1800" b="1" i="1" dirty="0" err="1" smtClean="0">
                <a:latin typeface="Arial Black" pitchFamily="34" charset="0"/>
              </a:rPr>
              <a:t>Ghazali</a:t>
            </a:r>
            <a:r>
              <a:rPr lang="en-US" sz="1800" b="1" i="1" dirty="0" smtClean="0">
                <a:latin typeface="Arial Black" pitchFamily="34" charset="0"/>
              </a:rPr>
              <a:t>; Avicenna</a:t>
            </a:r>
            <a:r>
              <a:rPr lang="en-US" sz="1800" dirty="0" smtClean="0">
                <a:latin typeface="Arial Black" pitchFamily="34" charset="0"/>
              </a:rPr>
              <a:t> &amp; Bin </a:t>
            </a:r>
            <a:r>
              <a:rPr lang="en-US" sz="1800" dirty="0" err="1" smtClean="0">
                <a:latin typeface="Arial Black" pitchFamily="34" charset="0"/>
              </a:rPr>
              <a:t>Bazz</a:t>
            </a:r>
            <a:r>
              <a:rPr lang="en-US" sz="1800" dirty="0" smtClean="0">
                <a:latin typeface="Arial Black" pitchFamily="34" charset="0"/>
              </a:rPr>
              <a:t>?) (Ego Reflective Assignment)</a:t>
            </a:r>
          </a:p>
          <a:p>
            <a:pPr marL="452438" indent="-269875" algn="just" eaLnBrk="1" hangingPunct="1">
              <a:lnSpc>
                <a:spcPct val="80000"/>
              </a:lnSpc>
              <a:buFont typeface="Wingdings" pitchFamily="2" charset="2"/>
              <a:buNone/>
              <a:tabLst>
                <a:tab pos="549275" algn="l"/>
                <a:tab pos="1349375" algn="l"/>
              </a:tabLst>
              <a:defRPr/>
            </a:pPr>
            <a:endParaRPr lang="en-US" sz="1800" b="1" dirty="0" smtClean="0">
              <a:latin typeface="Arial Black" pitchFamily="34" charset="0"/>
            </a:endParaRPr>
          </a:p>
          <a:p>
            <a:pPr marL="452438" indent="-269875" algn="just" eaLnBrk="1" hangingPunct="1">
              <a:lnSpc>
                <a:spcPct val="80000"/>
              </a:lnSpc>
              <a:tabLst>
                <a:tab pos="549275" algn="l"/>
                <a:tab pos="1349375" algn="l"/>
              </a:tabLst>
              <a:defRPr/>
            </a:pPr>
            <a:r>
              <a:rPr lang="en-US" sz="1800" b="1" dirty="0" smtClean="0">
                <a:latin typeface="Arial Black" pitchFamily="34" charset="0"/>
              </a:rPr>
              <a:t>The term “</a:t>
            </a:r>
            <a:r>
              <a:rPr lang="en-US" sz="1800" b="1" i="1" dirty="0" smtClean="0">
                <a:latin typeface="Arial Black" pitchFamily="34" charset="0"/>
              </a:rPr>
              <a:t>Education</a:t>
            </a:r>
            <a:r>
              <a:rPr lang="en-US" sz="1800" b="1" dirty="0" smtClean="0">
                <a:latin typeface="Arial Black" pitchFamily="34" charset="0"/>
              </a:rPr>
              <a:t>” </a:t>
            </a:r>
            <a:r>
              <a:rPr lang="en-US" sz="1800" b="1" i="1" dirty="0" smtClean="0">
                <a:latin typeface="Arial Black" pitchFamily="34" charset="0"/>
              </a:rPr>
              <a:t>came from:</a:t>
            </a:r>
            <a:r>
              <a:rPr lang="en-US" sz="1800" i="1" dirty="0" smtClean="0">
                <a:latin typeface="Arial Black" pitchFamily="34" charset="0"/>
              </a:rPr>
              <a:t> </a:t>
            </a:r>
            <a:endParaRPr lang="ar-SA" sz="1800" i="1" dirty="0" smtClean="0">
              <a:latin typeface="Arial Black" pitchFamily="34" charset="0"/>
            </a:endParaRPr>
          </a:p>
          <a:p>
            <a:pPr marL="1349375" lvl="1" indent="-457200" algn="just" eaLnBrk="1" hangingPunct="1">
              <a:lnSpc>
                <a:spcPct val="80000"/>
              </a:lnSpc>
              <a:tabLst>
                <a:tab pos="549275" algn="l"/>
                <a:tab pos="1349375" algn="l"/>
              </a:tabLst>
              <a:defRPr/>
            </a:pPr>
            <a:r>
              <a:rPr lang="en-US" sz="1800" i="1" dirty="0" smtClean="0">
                <a:latin typeface="Arial Black" pitchFamily="34" charset="0"/>
              </a:rPr>
              <a:t>the</a:t>
            </a:r>
            <a:r>
              <a:rPr lang="en-US" sz="1800" dirty="0" smtClean="0">
                <a:latin typeface="Arial Black" pitchFamily="34" charset="0"/>
              </a:rPr>
              <a:t> </a:t>
            </a:r>
            <a:r>
              <a:rPr lang="en-US" sz="1800" i="1" dirty="0" smtClean="0">
                <a:latin typeface="Arial Black" pitchFamily="34" charset="0"/>
              </a:rPr>
              <a:t>Latin</a:t>
            </a:r>
            <a:r>
              <a:rPr lang="en-US" sz="1800" dirty="0" smtClean="0">
                <a:latin typeface="Arial Black" pitchFamily="34" charset="0"/>
              </a:rPr>
              <a:t> words “</a:t>
            </a:r>
            <a:r>
              <a:rPr lang="en-US" sz="1800" b="1" i="1" dirty="0" err="1" smtClean="0">
                <a:latin typeface="Arial Black" pitchFamily="34" charset="0"/>
              </a:rPr>
              <a:t>Educo</a:t>
            </a:r>
            <a:r>
              <a:rPr lang="en-US" sz="1800" b="1" i="1" dirty="0" smtClean="0">
                <a:latin typeface="Arial Black" pitchFamily="34" charset="0"/>
              </a:rPr>
              <a:t> =</a:t>
            </a:r>
            <a:r>
              <a:rPr lang="en-US" sz="1800" b="1" dirty="0" smtClean="0">
                <a:latin typeface="Arial Black" pitchFamily="34" charset="0"/>
              </a:rPr>
              <a:t> </a:t>
            </a:r>
            <a:r>
              <a:rPr lang="en-US" sz="1800" b="1" i="1" dirty="0" smtClean="0">
                <a:latin typeface="Arial Black" pitchFamily="34" charset="0"/>
              </a:rPr>
              <a:t>To lead out”</a:t>
            </a:r>
            <a:r>
              <a:rPr lang="en-US" sz="1800" i="1" dirty="0" smtClean="0">
                <a:latin typeface="Arial Black" pitchFamily="34" charset="0"/>
              </a:rPr>
              <a:t> the  &amp; </a:t>
            </a:r>
            <a:r>
              <a:rPr lang="en-US" sz="1800" dirty="0" smtClean="0">
                <a:latin typeface="Arial Black" pitchFamily="34" charset="0"/>
              </a:rPr>
              <a:t>"</a:t>
            </a:r>
            <a:r>
              <a:rPr lang="en-US" sz="1800" b="1" dirty="0" err="1" smtClean="0">
                <a:latin typeface="Arial Black" pitchFamily="34" charset="0"/>
              </a:rPr>
              <a:t>Educare</a:t>
            </a:r>
            <a:r>
              <a:rPr lang="en-US" sz="1800" b="1" dirty="0" smtClean="0">
                <a:latin typeface="Arial Black" pitchFamily="34" charset="0"/>
              </a:rPr>
              <a:t> = </a:t>
            </a:r>
            <a:r>
              <a:rPr lang="en-US" sz="1800" b="1" i="1" dirty="0" smtClean="0">
                <a:latin typeface="Arial Black" pitchFamily="34" charset="0"/>
              </a:rPr>
              <a:t>Training  the mind</a:t>
            </a:r>
            <a:r>
              <a:rPr lang="en-US" sz="1800" i="1" dirty="0" smtClean="0">
                <a:latin typeface="Arial Black" pitchFamily="34" charset="0"/>
              </a:rPr>
              <a:t>; </a:t>
            </a:r>
          </a:p>
          <a:p>
            <a:pPr marL="1349375" lvl="1" indent="-457200" algn="just" eaLnBrk="1" hangingPunct="1">
              <a:lnSpc>
                <a:spcPct val="80000"/>
              </a:lnSpc>
              <a:tabLst>
                <a:tab pos="549275" algn="l"/>
                <a:tab pos="1349375" algn="l"/>
              </a:tabLst>
              <a:defRPr/>
            </a:pPr>
            <a:r>
              <a:rPr lang="en-US" sz="1800" i="1" dirty="0" smtClean="0">
                <a:latin typeface="Arial Black" pitchFamily="34" charset="0"/>
              </a:rPr>
              <a:t>the </a:t>
            </a:r>
            <a:r>
              <a:rPr lang="en-US" sz="1800" b="1" i="1" dirty="0" smtClean="0">
                <a:latin typeface="Arial Black" pitchFamily="34" charset="0"/>
              </a:rPr>
              <a:t>English </a:t>
            </a:r>
            <a:r>
              <a:rPr lang="en-US" sz="1800" i="1" dirty="0" smtClean="0">
                <a:latin typeface="Arial Black" pitchFamily="34" charset="0"/>
              </a:rPr>
              <a:t>term</a:t>
            </a:r>
            <a:r>
              <a:rPr lang="en-US" sz="1800" dirty="0" smtClean="0">
                <a:latin typeface="Arial Black" pitchFamily="34" charset="0"/>
              </a:rPr>
              <a:t> "</a:t>
            </a:r>
            <a:r>
              <a:rPr lang="en-US" sz="1800" b="1" i="1" dirty="0" smtClean="0">
                <a:latin typeface="Arial Black" pitchFamily="34" charset="0"/>
              </a:rPr>
              <a:t>Educ</a:t>
            </a:r>
            <a:r>
              <a:rPr lang="en-US" sz="1800" b="1" dirty="0" smtClean="0">
                <a:latin typeface="Arial Black" pitchFamily="34" charset="0"/>
              </a:rPr>
              <a:t>e = </a:t>
            </a:r>
            <a:r>
              <a:rPr lang="en-US" sz="1800" b="1" i="1" dirty="0" smtClean="0">
                <a:latin typeface="Arial Black" pitchFamily="34" charset="0"/>
              </a:rPr>
              <a:t>To draw out</a:t>
            </a:r>
            <a:r>
              <a:rPr lang="en-US" sz="1800" dirty="0" smtClean="0">
                <a:latin typeface="Arial Black" pitchFamily="34" charset="0"/>
              </a:rPr>
              <a:t>". </a:t>
            </a:r>
          </a:p>
          <a:p>
            <a:pPr marL="452438" indent="-269875" algn="just" eaLnBrk="1" hangingPunct="1">
              <a:lnSpc>
                <a:spcPct val="80000"/>
              </a:lnSpc>
              <a:tabLst>
                <a:tab pos="549275" algn="l"/>
                <a:tab pos="1349375" algn="l"/>
              </a:tabLst>
              <a:defRPr/>
            </a:pPr>
            <a:r>
              <a:rPr lang="en-US" sz="1800" dirty="0" smtClean="0">
                <a:latin typeface="Arial Black" pitchFamily="34" charset="0"/>
              </a:rPr>
              <a:t>In </a:t>
            </a:r>
            <a:r>
              <a:rPr lang="en-US" sz="1800" b="1" i="1" dirty="0" smtClean="0">
                <a:latin typeface="Arial Black" pitchFamily="34" charset="0"/>
              </a:rPr>
              <a:t>Islam</a:t>
            </a:r>
            <a:r>
              <a:rPr lang="en-US" sz="1800" dirty="0" smtClean="0">
                <a:latin typeface="Arial Black" pitchFamily="34" charset="0"/>
              </a:rPr>
              <a:t> and Arabic language “Education”  means: Breeding &amp; Perfection; reform </a:t>
            </a:r>
            <a:r>
              <a:rPr lang="ar-SA" sz="1800" b="1" dirty="0" smtClean="0">
                <a:latin typeface="Arial Black" pitchFamily="34" charset="0"/>
                <a:cs typeface="Monotype Koufi" pitchFamily="2" charset="-78"/>
              </a:rPr>
              <a:t>تربية، تهذيب، وإصلاح</a:t>
            </a:r>
            <a:r>
              <a:rPr lang="ar-SA" sz="1800" b="1" dirty="0" smtClean="0">
                <a:latin typeface="Arial Black" pitchFamily="34" charset="0"/>
                <a:cs typeface="Arabic Transparent" pitchFamily="2" charset="0"/>
              </a:rPr>
              <a:t> </a:t>
            </a:r>
            <a:endParaRPr lang="en-US" sz="1800" dirty="0" smtClean="0">
              <a:latin typeface="Arial Black" pitchFamily="34" charset="0"/>
            </a:endParaRPr>
          </a:p>
          <a:p>
            <a:pPr marL="452438" indent="-269875" algn="just" eaLnBrk="1" hangingPunct="1">
              <a:lnSpc>
                <a:spcPct val="80000"/>
              </a:lnSpc>
              <a:buFont typeface="Wingdings" pitchFamily="2" charset="2"/>
              <a:buNone/>
              <a:tabLst>
                <a:tab pos="549275" algn="l"/>
                <a:tab pos="1349375" algn="l"/>
              </a:tabLst>
              <a:defRPr/>
            </a:pPr>
            <a:endParaRPr lang="en-US" sz="1800" dirty="0" smtClean="0">
              <a:latin typeface="Arial Black" pitchFamily="34" charset="0"/>
            </a:endParaRPr>
          </a:p>
          <a:p>
            <a:pPr marL="452438" indent="-269875" algn="just" eaLnBrk="1" hangingPunct="1">
              <a:lnSpc>
                <a:spcPct val="80000"/>
              </a:lnSpc>
              <a:tabLst>
                <a:tab pos="549275" algn="l"/>
                <a:tab pos="1349375" algn="l"/>
              </a:tabLst>
              <a:defRPr/>
            </a:pPr>
            <a:r>
              <a:rPr lang="en-US" sz="1800" dirty="0" smtClean="0">
                <a:latin typeface="Arial Black" pitchFamily="34" charset="0"/>
              </a:rPr>
              <a:t>The latest </a:t>
            </a:r>
            <a:r>
              <a:rPr lang="ar-SA" sz="1800" dirty="0" smtClean="0">
                <a:latin typeface="Arial Black" pitchFamily="34" charset="0"/>
              </a:rPr>
              <a:t>ً</a:t>
            </a:r>
            <a:r>
              <a:rPr lang="en-US" sz="1800" dirty="0" smtClean="0">
                <a:latin typeface="Arial Black" pitchFamily="34" charset="0"/>
              </a:rPr>
              <a:t>Western educational </a:t>
            </a:r>
            <a:r>
              <a:rPr lang="en-GB" sz="1800" dirty="0" smtClean="0">
                <a:latin typeface="Arial Black" pitchFamily="34" charset="0"/>
              </a:rPr>
              <a:t>philosophies such as</a:t>
            </a:r>
            <a:r>
              <a:rPr lang="en-GB" sz="1800" i="1" dirty="0" smtClean="0">
                <a:latin typeface="Arial Black" pitchFamily="34" charset="0"/>
              </a:rPr>
              <a:t> </a:t>
            </a:r>
            <a:r>
              <a:rPr lang="en-GB" sz="1800" i="1" dirty="0" smtClean="0"/>
              <a:t>“</a:t>
            </a:r>
            <a:r>
              <a:rPr lang="en-GB" sz="1800" i="1" dirty="0" smtClean="0">
                <a:latin typeface="Arial Black" pitchFamily="34" charset="0"/>
              </a:rPr>
              <a:t>the progressivism &amp; the </a:t>
            </a:r>
            <a:r>
              <a:rPr lang="en-GB" sz="1800" i="1" dirty="0" err="1" smtClean="0">
                <a:latin typeface="Arial Black" pitchFamily="34" charset="0"/>
              </a:rPr>
              <a:t>reconstructionism</a:t>
            </a:r>
            <a:r>
              <a:rPr lang="en-GB" sz="1800" i="1" dirty="0" smtClean="0"/>
              <a:t>”</a:t>
            </a:r>
            <a:r>
              <a:rPr lang="en-GB" sz="1800" i="1" dirty="0" smtClean="0">
                <a:latin typeface="Arial Black" pitchFamily="34" charset="0"/>
              </a:rPr>
              <a:t> </a:t>
            </a:r>
            <a:r>
              <a:rPr lang="en-GB" sz="1800" dirty="0" smtClean="0">
                <a:latin typeface="Arial Black" pitchFamily="34" charset="0"/>
              </a:rPr>
              <a:t>connect "Education" to the </a:t>
            </a:r>
            <a:r>
              <a:rPr lang="en-US" sz="1800" dirty="0" smtClean="0"/>
              <a:t>“</a:t>
            </a:r>
            <a:r>
              <a:rPr lang="en-US" sz="1800" b="1" i="1" dirty="0" smtClean="0">
                <a:latin typeface="Arial Black" pitchFamily="34" charset="0"/>
              </a:rPr>
              <a:t>Freedom</a:t>
            </a:r>
            <a:r>
              <a:rPr lang="en-US" sz="1800" dirty="0" smtClean="0">
                <a:latin typeface="Arial Black" pitchFamily="34" charset="0"/>
              </a:rPr>
              <a:t> = the Democracy</a:t>
            </a:r>
            <a:r>
              <a:rPr lang="en-US" sz="1800" dirty="0" smtClean="0"/>
              <a:t>”</a:t>
            </a:r>
            <a:r>
              <a:rPr lang="en-US" sz="1800" dirty="0" smtClean="0">
                <a:latin typeface="Arial Black" pitchFamily="34" charset="0"/>
              </a:rPr>
              <a:t>. </a:t>
            </a:r>
            <a:endParaRPr lang="en-US" sz="1800" b="1" dirty="0" smtClean="0">
              <a:latin typeface="Arial Black" pitchFamily="34" charset="0"/>
              <a:cs typeface="Arabic Transparent" pitchFamily="2" charset="0"/>
            </a:endParaRPr>
          </a:p>
          <a:p>
            <a:pPr marL="452438" indent="-269875" algn="just" eaLnBrk="1" hangingPunct="1">
              <a:lnSpc>
                <a:spcPct val="80000"/>
              </a:lnSpc>
              <a:buFont typeface="Wingdings" pitchFamily="2" charset="2"/>
              <a:buNone/>
              <a:tabLst>
                <a:tab pos="549275" algn="l"/>
                <a:tab pos="1349375" algn="l"/>
              </a:tabLst>
              <a:defRPr/>
            </a:pPr>
            <a:r>
              <a:rPr lang="en-US" sz="1800" b="1" dirty="0" smtClean="0"/>
              <a:t>I</a:t>
            </a:r>
            <a:r>
              <a:rPr lang="en-GB" sz="1800" b="1" dirty="0" smtClean="0"/>
              <a:t>n the late 17 Century</a:t>
            </a:r>
            <a:r>
              <a:rPr lang="en-GB" sz="1800" b="1" i="1" dirty="0" smtClean="0"/>
              <a:t>, "Rousseau" a French teacher addressed the following advice:</a:t>
            </a:r>
            <a:r>
              <a:rPr lang="en-US" sz="1800" dirty="0" smtClean="0"/>
              <a:t> </a:t>
            </a:r>
          </a:p>
          <a:p>
            <a:pPr marL="452438" indent="-269875" algn="just" eaLnBrk="1" hangingPunct="1">
              <a:lnSpc>
                <a:spcPct val="80000"/>
              </a:lnSpc>
              <a:buFont typeface="Wingdings" pitchFamily="2" charset="2"/>
              <a:buNone/>
              <a:tabLst>
                <a:tab pos="549275" algn="l"/>
                <a:tab pos="1349375" algn="l"/>
              </a:tabLst>
              <a:defRPr/>
            </a:pPr>
            <a:r>
              <a:rPr lang="en-GB" sz="1800" i="1" dirty="0" smtClean="0"/>
              <a:t>	</a:t>
            </a:r>
            <a:r>
              <a:rPr lang="en-GB" sz="1800" i="1" dirty="0" smtClean="0">
                <a:solidFill>
                  <a:srgbClr val="00FF99"/>
                </a:solidFill>
                <a:latin typeface="Arial Black" pitchFamily="34" charset="0"/>
              </a:rPr>
              <a:t>Give your scholar no verbal lessons, he should be taught by experience alone...Put the problems before him and let him solve them himself. Let him know nothing because you have told him, but because he has learnt it for himself. Let him not be taught science, let him discover it</a:t>
            </a:r>
            <a:r>
              <a:rPr lang="en-GB" sz="1800" dirty="0" smtClean="0"/>
              <a:t>.</a:t>
            </a:r>
            <a:r>
              <a:rPr lang="en-GB" sz="1800" b="1" dirty="0" smtClean="0"/>
              <a:t> </a:t>
            </a:r>
            <a:r>
              <a:rPr lang="en-GB" sz="1800" b="1" baseline="30000" dirty="0" smtClean="0"/>
              <a:t>(</a:t>
            </a:r>
            <a:r>
              <a:rPr lang="en-GB" sz="1800" b="1" baseline="30000" dirty="0" err="1" smtClean="0"/>
              <a:t>Johali</a:t>
            </a:r>
            <a:r>
              <a:rPr lang="en-GB" sz="1800" b="1" baseline="30000" dirty="0" smtClean="0"/>
              <a:t> 1995).</a:t>
            </a:r>
            <a:endParaRPr lang="en-US" sz="1800" baseline="30000" dirty="0" smtClean="0"/>
          </a:p>
        </p:txBody>
      </p:sp>
      <p:sp>
        <p:nvSpPr>
          <p:cNvPr id="7" name="مستطيل 6"/>
          <p:cNvSpPr/>
          <p:nvPr/>
        </p:nvSpPr>
        <p:spPr>
          <a:xfrm>
            <a:off x="2052603" y="69804"/>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3951279" y="6612723"/>
            <a:ext cx="1948288" cy="245277"/>
          </a:xfrm>
        </p:spPr>
        <p:txBody>
          <a:bodyPr/>
          <a:lstStyle/>
          <a:p>
            <a:pPr>
              <a:defRPr/>
            </a:pPr>
            <a:r>
              <a:rPr lang="en-US" sz="1100" dirty="0" smtClean="0"/>
              <a:t>JohaliPriHE2012_2017</a:t>
            </a:r>
            <a:endParaRPr lang="en-US" sz="1100" dirty="0"/>
          </a:p>
        </p:txBody>
      </p:sp>
      <p:sp>
        <p:nvSpPr>
          <p:cNvPr id="6" name="عنوان 1"/>
          <p:cNvSpPr>
            <a:spLocks noGrp="1"/>
          </p:cNvSpPr>
          <p:nvPr>
            <p:ph type="title"/>
          </p:nvPr>
        </p:nvSpPr>
        <p:spPr>
          <a:xfrm>
            <a:off x="2932635" y="434934"/>
            <a:ext cx="3282450" cy="542624"/>
          </a:xfrm>
        </p:spPr>
        <p:style>
          <a:lnRef idx="2">
            <a:schemeClr val="accent2"/>
          </a:lnRef>
          <a:fillRef idx="1">
            <a:schemeClr val="lt1"/>
          </a:fillRef>
          <a:effectRef idx="0">
            <a:schemeClr val="accent2"/>
          </a:effectRef>
          <a:fontRef idx="minor">
            <a:schemeClr val="dk1"/>
          </a:fontRef>
        </p:style>
        <p:txBody>
          <a:bodyPr/>
          <a:lstStyle/>
          <a:p>
            <a:pPr>
              <a:defRPr/>
            </a:pPr>
            <a:r>
              <a:rPr lang="en-US" sz="1800" dirty="0" smtClean="0"/>
              <a:t>What Is “EDUCATION  </a:t>
            </a:r>
            <a:br>
              <a:rPr lang="en-US" sz="1800" dirty="0" smtClean="0"/>
            </a:br>
            <a:r>
              <a:rPr lang="en-US" sz="1800" dirty="0" smtClean="0"/>
              <a:t>That You Are Looking For ?!</a:t>
            </a:r>
            <a:endParaRPr lang="ar-SA" sz="18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Rot="1" noChangeArrowheads="1"/>
          </p:cNvSpPr>
          <p:nvPr>
            <p:ph type="body" idx="1"/>
          </p:nvPr>
        </p:nvSpPr>
        <p:spPr>
          <a:xfrm>
            <a:off x="738188" y="1047782"/>
            <a:ext cx="7485062" cy="5083180"/>
          </a:xfrm>
        </p:spPr>
        <p:style>
          <a:lnRef idx="2">
            <a:schemeClr val="dk1"/>
          </a:lnRef>
          <a:fillRef idx="1">
            <a:schemeClr val="lt1"/>
          </a:fillRef>
          <a:effectRef idx="0">
            <a:schemeClr val="dk1"/>
          </a:effectRef>
          <a:fontRef idx="minor">
            <a:schemeClr val="dk1"/>
          </a:fontRef>
        </p:style>
        <p:txBody>
          <a:bodyPr/>
          <a:lstStyle/>
          <a:p>
            <a:pPr marL="188913" indent="282575" algn="just" eaLnBrk="1" hangingPunct="1">
              <a:lnSpc>
                <a:spcPct val="80000"/>
              </a:lnSpc>
              <a:defRPr/>
            </a:pPr>
            <a:endParaRPr lang="en-US" sz="2400" i="1" dirty="0" smtClean="0">
              <a:latin typeface="Arial Black" pitchFamily="34" charset="0"/>
            </a:endParaRPr>
          </a:p>
          <a:p>
            <a:pPr marL="188913" indent="282575" algn="just" eaLnBrk="1" hangingPunct="1">
              <a:lnSpc>
                <a:spcPct val="80000"/>
              </a:lnSpc>
              <a:defRPr/>
            </a:pPr>
            <a:r>
              <a:rPr lang="en-US" sz="2400" i="1" dirty="0" smtClean="0">
                <a:latin typeface="Arial Black" pitchFamily="34" charset="0"/>
              </a:rPr>
              <a:t>Also, Albert Einstein"</a:t>
            </a:r>
            <a:r>
              <a:rPr lang="en-US" sz="2400" dirty="0" smtClean="0">
                <a:latin typeface="Arial Black" pitchFamily="34" charset="0"/>
              </a:rPr>
              <a:t> (1878-1955) </a:t>
            </a:r>
            <a:r>
              <a:rPr lang="en-US" sz="2400" i="1" dirty="0" smtClean="0">
                <a:latin typeface="Arial Black" pitchFamily="34" charset="0"/>
              </a:rPr>
              <a:t>the German/US Physicist</a:t>
            </a:r>
            <a:r>
              <a:rPr lang="en-US" sz="2400" dirty="0" smtClean="0">
                <a:latin typeface="Arial Black" pitchFamily="34" charset="0"/>
              </a:rPr>
              <a:t> said:</a:t>
            </a:r>
          </a:p>
          <a:p>
            <a:pPr marL="188913" indent="282575" algn="just" eaLnBrk="1" hangingPunct="1">
              <a:lnSpc>
                <a:spcPct val="80000"/>
              </a:lnSpc>
              <a:defRPr/>
            </a:pPr>
            <a:endParaRPr lang="en-US" sz="2400" dirty="0" smtClean="0">
              <a:latin typeface="Arial Black" pitchFamily="34" charset="0"/>
            </a:endParaRPr>
          </a:p>
          <a:p>
            <a:pPr marL="188913" indent="282575" algn="ctr" eaLnBrk="1" hangingPunct="1">
              <a:lnSpc>
                <a:spcPct val="80000"/>
              </a:lnSpc>
              <a:buFont typeface="Wingdings" pitchFamily="2" charset="2"/>
              <a:buNone/>
              <a:defRPr/>
            </a:pPr>
            <a:r>
              <a:rPr lang="en-US" sz="2400" dirty="0" smtClean="0">
                <a:latin typeface="Arial Black" pitchFamily="34" charset="0"/>
              </a:rPr>
              <a:t>"</a:t>
            </a:r>
            <a:r>
              <a:rPr lang="en-US" sz="2400" i="1" dirty="0" smtClean="0">
                <a:latin typeface="Arial Black" pitchFamily="34" charset="0"/>
              </a:rPr>
              <a:t>I never teach my pupils; I only attempt to provide the condition in which they can Learn</a:t>
            </a:r>
            <a:r>
              <a:rPr lang="en-US" sz="2400" dirty="0" smtClean="0"/>
              <a:t>“</a:t>
            </a:r>
            <a:r>
              <a:rPr lang="en-US" sz="2400" dirty="0" smtClean="0">
                <a:latin typeface="Arial Black" pitchFamily="34" charset="0"/>
              </a:rPr>
              <a:t>   </a:t>
            </a:r>
            <a:r>
              <a:rPr lang="en-US" sz="2400" baseline="30000" dirty="0" smtClean="0">
                <a:latin typeface="Arial Black" pitchFamily="34" charset="0"/>
              </a:rPr>
              <a:t>(</a:t>
            </a:r>
            <a:r>
              <a:rPr lang="en-US" sz="2400" baseline="30000" dirty="0" err="1" smtClean="0">
                <a:latin typeface="Arial Black" pitchFamily="34" charset="0"/>
              </a:rPr>
              <a:t>Valcin</a:t>
            </a:r>
            <a:r>
              <a:rPr lang="en-US" sz="2400" baseline="30000" dirty="0" smtClean="0">
                <a:latin typeface="Arial Black" pitchFamily="34" charset="0"/>
              </a:rPr>
              <a:t> 2001)</a:t>
            </a:r>
            <a:r>
              <a:rPr lang="en-US" sz="2400" dirty="0" smtClean="0">
                <a:latin typeface="Arial Black" pitchFamily="34" charset="0"/>
              </a:rPr>
              <a:t> </a:t>
            </a:r>
          </a:p>
          <a:p>
            <a:pPr marL="188913" indent="282575" algn="just" eaLnBrk="1" hangingPunct="1">
              <a:lnSpc>
                <a:spcPct val="80000"/>
              </a:lnSpc>
              <a:buFont typeface="Wingdings" pitchFamily="2" charset="2"/>
              <a:buNone/>
              <a:defRPr/>
            </a:pPr>
            <a:endParaRPr lang="en-GB" sz="2400" dirty="0" smtClean="0">
              <a:latin typeface="Arial Black" pitchFamily="34" charset="0"/>
            </a:endParaRPr>
          </a:p>
          <a:p>
            <a:pPr marL="188913" indent="282575" algn="just" eaLnBrk="1" hangingPunct="1">
              <a:lnSpc>
                <a:spcPct val="80000"/>
              </a:lnSpc>
              <a:buFont typeface="Wingdings" pitchFamily="2" charset="2"/>
              <a:buNone/>
              <a:defRPr/>
            </a:pPr>
            <a:endParaRPr lang="en-GB" sz="2400" dirty="0" smtClean="0">
              <a:latin typeface="Arial Black" pitchFamily="34" charset="0"/>
            </a:endParaRPr>
          </a:p>
          <a:p>
            <a:pPr marL="188913" indent="282575" algn="just" eaLnBrk="1" hangingPunct="1">
              <a:lnSpc>
                <a:spcPct val="80000"/>
              </a:lnSpc>
              <a:buFont typeface="Wingdings" pitchFamily="2" charset="2"/>
              <a:buNone/>
              <a:defRPr/>
            </a:pPr>
            <a:r>
              <a:rPr lang="en-GB" sz="2000" dirty="0" smtClean="0">
                <a:latin typeface="Times New Roman" pitchFamily="18" charset="0"/>
                <a:cs typeface="Times New Roman" pitchFamily="18" charset="0"/>
              </a:rPr>
              <a:t>These advices formed the foundation of the progressive, freedom or democratic education that produced many modern educational theories and strategies such as: </a:t>
            </a:r>
            <a:r>
              <a:rPr lang="en-US" sz="2000" i="1" dirty="0" smtClean="0">
                <a:latin typeface="Times New Roman" pitchFamily="18" charset="0"/>
                <a:cs typeface="Times New Roman" pitchFamily="18" charset="0"/>
              </a:rPr>
              <a:t>Problem</a:t>
            </a:r>
            <a:r>
              <a:rPr lang="en-GB" sz="2000" i="1" dirty="0" smtClean="0">
                <a:latin typeface="Times New Roman" pitchFamily="18" charset="0"/>
                <a:cs typeface="Times New Roman" pitchFamily="18" charset="0"/>
              </a:rPr>
              <a:t>-Solving</a:t>
            </a:r>
            <a:r>
              <a:rPr lang="en-GB" sz="2000" dirty="0" smtClean="0">
                <a:latin typeface="Times New Roman" pitchFamily="18" charset="0"/>
                <a:cs typeface="Times New Roman" pitchFamily="18" charset="0"/>
              </a:rPr>
              <a:t> &amp; </a:t>
            </a:r>
            <a:r>
              <a:rPr lang="en-GB" sz="2000" i="1" dirty="0" smtClean="0">
                <a:latin typeface="Times New Roman" pitchFamily="18" charset="0"/>
                <a:cs typeface="Times New Roman" pitchFamily="18" charset="0"/>
              </a:rPr>
              <a:t>Problem</a:t>
            </a:r>
            <a:r>
              <a:rPr lang="en-US" sz="2000" i="1" dirty="0" smtClean="0">
                <a:latin typeface="Times New Roman" pitchFamily="18" charset="0"/>
                <a:cs typeface="Times New Roman" pitchFamily="18" charset="0"/>
              </a:rPr>
              <a:t> Based Learning</a:t>
            </a:r>
            <a:r>
              <a:rPr lang="en-GB" sz="2000" i="1" dirty="0" smtClean="0">
                <a:latin typeface="Times New Roman" pitchFamily="18" charset="0"/>
                <a:cs typeface="Times New Roman" pitchFamily="18" charset="0"/>
              </a:rPr>
              <a:t>; Learning by </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xperi</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nce</a:t>
            </a:r>
            <a:r>
              <a:rPr lang="en-GB" sz="2000" i="1" dirty="0" smtClean="0">
                <a:latin typeface="Times New Roman" pitchFamily="18" charset="0"/>
                <a:cs typeface="Times New Roman" pitchFamily="18" charset="0"/>
              </a:rPr>
              <a:t> or Experiential Learning ; </a:t>
            </a:r>
            <a:r>
              <a:rPr lang="en-US" sz="2000" i="1" dirty="0" smtClean="0">
                <a:latin typeface="Times New Roman" pitchFamily="18" charset="0"/>
                <a:cs typeface="Times New Roman" pitchFamily="18" charset="0"/>
              </a:rPr>
              <a:t>L</a:t>
            </a:r>
            <a:r>
              <a:rPr lang="en-GB" sz="2000" i="1" dirty="0" smtClean="0">
                <a:latin typeface="Times New Roman" pitchFamily="18" charset="0"/>
                <a:cs typeface="Times New Roman" pitchFamily="18" charset="0"/>
              </a:rPr>
              <a:t>earning by </a:t>
            </a:r>
            <a:r>
              <a:rPr lang="en-US" sz="2000" i="1" dirty="0" smtClean="0">
                <a:latin typeface="Times New Roman" pitchFamily="18" charset="0"/>
                <a:cs typeface="Times New Roman" pitchFamily="18" charset="0"/>
              </a:rPr>
              <a:t>D</a:t>
            </a:r>
            <a:r>
              <a:rPr lang="en-GB" sz="2000" i="1" dirty="0" err="1" smtClean="0">
                <a:latin typeface="Times New Roman" pitchFamily="18" charset="0"/>
                <a:cs typeface="Times New Roman" pitchFamily="18" charset="0"/>
              </a:rPr>
              <a:t>iscov</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ry</a:t>
            </a:r>
            <a:r>
              <a:rPr lang="en-US" sz="2000" i="1" dirty="0" smtClean="0">
                <a:latin typeface="Times New Roman" pitchFamily="18" charset="0"/>
                <a:cs typeface="Times New Roman" pitchFamily="18" charset="0"/>
              </a:rPr>
              <a:t>,</a:t>
            </a:r>
            <a:r>
              <a:rPr lang="en-GB" sz="2000" i="1" dirty="0" smtClean="0">
                <a:latin typeface="Times New Roman" pitchFamily="18" charset="0"/>
                <a:cs typeface="Times New Roman" pitchFamily="18" charset="0"/>
              </a:rPr>
              <a:t> and finally, "</a:t>
            </a:r>
            <a:r>
              <a:rPr lang="en-GB" sz="2000" i="1" dirty="0" err="1" smtClean="0">
                <a:latin typeface="Times New Roman" pitchFamily="18" charset="0"/>
                <a:cs typeface="Times New Roman" pitchFamily="18" charset="0"/>
              </a:rPr>
              <a:t>Andragogy</a:t>
            </a:r>
            <a:r>
              <a:rPr lang="en-US" sz="2000" i="1" dirty="0" smtClean="0">
                <a:latin typeface="Times New Roman" pitchFamily="18" charset="0"/>
                <a:cs typeface="Times New Roman" pitchFamily="18" charset="0"/>
              </a:rPr>
              <a:t>”</a:t>
            </a:r>
            <a:r>
              <a:rPr lang="en-GB" sz="2000" i="1" dirty="0" smtClean="0">
                <a:latin typeface="Times New Roman" pitchFamily="18" charset="0"/>
                <a:cs typeface="Times New Roman" pitchFamily="18" charset="0"/>
              </a:rPr>
              <a:t> the"</a:t>
            </a:r>
            <a:r>
              <a:rPr lang="en-US" sz="2000" i="1" dirty="0" smtClean="0">
                <a:latin typeface="Times New Roman" pitchFamily="18" charset="0"/>
                <a:cs typeface="Times New Roman" pitchFamily="18" charset="0"/>
              </a:rPr>
              <a:t>S</a:t>
            </a:r>
            <a:r>
              <a:rPr lang="en-GB" sz="2000" i="1" dirty="0" err="1" smtClean="0">
                <a:latin typeface="Times New Roman" pitchFamily="18" charset="0"/>
                <a:cs typeface="Times New Roman" pitchFamily="18" charset="0"/>
              </a:rPr>
              <a:t>tudent</a:t>
            </a:r>
            <a:r>
              <a:rPr lang="en-GB" sz="2000" i="1" dirty="0" smtClean="0">
                <a:latin typeface="Times New Roman" pitchFamily="18" charset="0"/>
                <a:cs typeface="Times New Roman" pitchFamily="18" charset="0"/>
              </a:rPr>
              <a:t>/Patient</a:t>
            </a:r>
            <a:r>
              <a:rPr lang="en-US" sz="2000" i="1" dirty="0" smtClean="0">
                <a:latin typeface="Times New Roman" pitchFamily="18" charset="0"/>
                <a:cs typeface="Times New Roman" pitchFamily="18" charset="0"/>
              </a:rPr>
              <a:t> C</a:t>
            </a:r>
            <a:r>
              <a:rPr lang="en-GB" sz="2000" i="1" dirty="0" err="1" smtClean="0">
                <a:latin typeface="Times New Roman" pitchFamily="18" charset="0"/>
                <a:cs typeface="Times New Roman" pitchFamily="18" charset="0"/>
              </a:rPr>
              <a:t>entred</a:t>
            </a:r>
            <a:r>
              <a:rPr lang="en-GB"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Leaning. </a:t>
            </a:r>
            <a:r>
              <a:rPr lang="en-US" sz="2000" i="1" dirty="0" err="1" smtClean="0">
                <a:latin typeface="Times New Roman" pitchFamily="18" charset="0"/>
                <a:cs typeface="Times New Roman" pitchFamily="18" charset="0"/>
              </a:rPr>
              <a:t>Eventhough</a:t>
            </a:r>
            <a:r>
              <a:rPr lang="en-US" sz="2000" i="1" dirty="0" smtClean="0">
                <a:latin typeface="Times New Roman" pitchFamily="18" charset="0"/>
                <a:cs typeface="Times New Roman" pitchFamily="18" charset="0"/>
              </a:rPr>
              <a:t>, the Western Philosophers still looking the education that assure the quality</a:t>
            </a:r>
            <a:r>
              <a:rPr lang="en-US" sz="2400" i="1" dirty="0" smtClean="0">
                <a:latin typeface="Times New Roman" pitchFamily="18" charset="0"/>
                <a:cs typeface="Times New Roman" pitchFamily="18" charset="0"/>
              </a:rPr>
              <a:t>.. </a:t>
            </a:r>
            <a:endParaRPr lang="ar-SA" sz="2400" i="1" dirty="0" smtClean="0">
              <a:latin typeface="Times New Roman" pitchFamily="18" charset="0"/>
              <a:cs typeface="Times New Roman" pitchFamily="18" charset="0"/>
            </a:endParaRPr>
          </a:p>
          <a:p>
            <a:pPr marL="188913" indent="282575" algn="just" eaLnBrk="1" hangingPunct="1">
              <a:lnSpc>
                <a:spcPct val="80000"/>
              </a:lnSpc>
              <a:buFont typeface="Wingdings" pitchFamily="2" charset="2"/>
              <a:buNone/>
              <a:defRPr/>
            </a:pPr>
            <a:endParaRPr lang="ar-SA" sz="2400" i="1" dirty="0" smtClean="0">
              <a:latin typeface="Arial Black" pitchFamily="34" charset="0"/>
            </a:endParaRPr>
          </a:p>
          <a:p>
            <a:pPr marL="188913" indent="282575" algn="just" eaLnBrk="1" hangingPunct="1">
              <a:lnSpc>
                <a:spcPct val="80000"/>
              </a:lnSpc>
              <a:buFont typeface="Wingdings" pitchFamily="2" charset="2"/>
              <a:buNone/>
              <a:defRPr/>
            </a:pPr>
            <a:endParaRPr lang="en-US" sz="2400" i="1" dirty="0" smtClean="0">
              <a:latin typeface="Arial Black" pitchFamily="34" charset="0"/>
            </a:endParaRPr>
          </a:p>
        </p:txBody>
      </p:sp>
      <p:sp>
        <p:nvSpPr>
          <p:cNvPr id="7" name="مستطيل 6"/>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Rot="1" noChangeArrowheads="1"/>
          </p:cNvSpPr>
          <p:nvPr>
            <p:ph type="body" idx="1"/>
          </p:nvPr>
        </p:nvSpPr>
        <p:spPr>
          <a:xfrm>
            <a:off x="628650" y="763588"/>
            <a:ext cx="7912100" cy="5586412"/>
          </a:xfrm>
        </p:spPr>
        <p:style>
          <a:lnRef idx="2">
            <a:schemeClr val="dk1"/>
          </a:lnRef>
          <a:fillRef idx="1">
            <a:schemeClr val="lt1"/>
          </a:fillRef>
          <a:effectRef idx="0">
            <a:schemeClr val="dk1"/>
          </a:effectRef>
          <a:fontRef idx="minor">
            <a:schemeClr val="dk1"/>
          </a:fontRef>
        </p:style>
        <p:txBody>
          <a:bodyPr/>
          <a:lstStyle/>
          <a:p>
            <a:pPr algn="just" eaLnBrk="1" hangingPunct="1">
              <a:lnSpc>
                <a:spcPct val="80000"/>
              </a:lnSpc>
              <a:buFont typeface="Wingdings" pitchFamily="2" charset="2"/>
              <a:buNone/>
              <a:defRPr/>
            </a:pPr>
            <a:endParaRPr lang="en-GB" sz="1800" i="1" dirty="0" smtClean="0">
              <a:latin typeface="Arial Black" pitchFamily="34" charset="0"/>
            </a:endParaRPr>
          </a:p>
          <a:p>
            <a:pPr algn="just" eaLnBrk="1" hangingPunct="1">
              <a:lnSpc>
                <a:spcPct val="80000"/>
              </a:lnSpc>
              <a:defRPr/>
            </a:pPr>
            <a:r>
              <a:rPr lang="en-GB" sz="1800" i="1" dirty="0" smtClean="0">
                <a:latin typeface="Arial Black" pitchFamily="34" charset="0"/>
              </a:rPr>
              <a:t>The Optimists (Idealists) of the above philosophies and theories believe in the</a:t>
            </a:r>
            <a:r>
              <a:rPr lang="en-GB" sz="1800" b="1" i="1" dirty="0" smtClean="0">
                <a:latin typeface="Arial Black" pitchFamily="34" charset="0"/>
              </a:rPr>
              <a:t> </a:t>
            </a:r>
            <a:r>
              <a:rPr lang="en-GB" sz="1800" b="1" i="1" dirty="0" smtClean="0"/>
              <a:t>“</a:t>
            </a:r>
            <a:r>
              <a:rPr lang="en-GB" sz="1800" b="1" i="1" dirty="0" smtClean="0">
                <a:latin typeface="Arial Black" pitchFamily="34" charset="0"/>
              </a:rPr>
              <a:t>Ideal Education</a:t>
            </a:r>
            <a:r>
              <a:rPr lang="en-GB" sz="1800" b="1" i="1" dirty="0" smtClean="0"/>
              <a:t>”</a:t>
            </a:r>
            <a:r>
              <a:rPr lang="en-GB" sz="1800" b="1" i="1" dirty="0" smtClean="0">
                <a:latin typeface="Arial Black" pitchFamily="34" charset="0"/>
              </a:rPr>
              <a:t> </a:t>
            </a:r>
            <a:r>
              <a:rPr lang="en-GB" sz="1800" i="1" dirty="0" smtClean="0">
                <a:latin typeface="Arial Black" pitchFamily="34" charset="0"/>
              </a:rPr>
              <a:t>that</a:t>
            </a:r>
            <a:r>
              <a:rPr lang="en-US" sz="1800" i="1" dirty="0" smtClean="0">
                <a:latin typeface="Arial Black" pitchFamily="34" charset="0"/>
              </a:rPr>
              <a:t> </a:t>
            </a:r>
            <a:r>
              <a:rPr lang="en-US" sz="1800" i="1" dirty="0" smtClean="0"/>
              <a:t>“</a:t>
            </a:r>
            <a:r>
              <a:rPr lang="en-GB" sz="1800" i="1" dirty="0" smtClean="0">
                <a:latin typeface="Arial Black" pitchFamily="34" charset="0"/>
              </a:rPr>
              <a:t>:</a:t>
            </a:r>
            <a:r>
              <a:rPr lang="ar-SA" sz="1800" i="1" dirty="0" smtClean="0">
                <a:latin typeface="Arial Black" pitchFamily="34" charset="0"/>
              </a:rPr>
              <a:t> </a:t>
            </a:r>
            <a:endParaRPr lang="en-US" sz="1800" i="1" dirty="0" smtClean="0">
              <a:latin typeface="Arial Black" pitchFamily="34" charset="0"/>
            </a:endParaRPr>
          </a:p>
          <a:p>
            <a:pPr algn="ctr" eaLnBrk="1" hangingPunct="1">
              <a:lnSpc>
                <a:spcPct val="80000"/>
              </a:lnSpc>
              <a:buFont typeface="Wingdings" pitchFamily="2" charset="2"/>
              <a:buNone/>
              <a:defRPr/>
            </a:pP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		A</a:t>
            </a:r>
            <a:r>
              <a:rPr lang="en-GB" sz="1800" i="1" dirty="0" smtClean="0">
                <a:latin typeface="Arial Black" pitchFamily="34" charset="0"/>
              </a:rPr>
              <a:t> </a:t>
            </a:r>
            <a:r>
              <a:rPr lang="en-US" sz="1800" b="1" i="1" dirty="0" smtClean="0">
                <a:latin typeface="Arial Black" pitchFamily="34" charset="0"/>
              </a:rPr>
              <a:t>P</a:t>
            </a:r>
            <a:r>
              <a:rPr lang="en-GB" sz="1800" b="1" i="1" dirty="0" err="1" smtClean="0">
                <a:latin typeface="Arial Black" pitchFamily="34" charset="0"/>
              </a:rPr>
              <a:t>erfect</a:t>
            </a:r>
            <a:r>
              <a:rPr lang="en-GB" sz="1800" i="1" dirty="0" smtClean="0">
                <a:latin typeface="Arial Black" pitchFamily="34" charset="0"/>
              </a:rPr>
              <a:t> Education will Produce a </a:t>
            </a:r>
            <a:r>
              <a:rPr lang="en-GB" sz="1800" b="1" i="1" dirty="0" smtClean="0">
                <a:latin typeface="Arial Black" pitchFamily="34" charset="0"/>
              </a:rPr>
              <a:t>Perfect</a:t>
            </a:r>
            <a:r>
              <a:rPr lang="en-GB" sz="1800" i="1" dirty="0" smtClean="0">
                <a:latin typeface="Arial Black" pitchFamily="34" charset="0"/>
              </a:rPr>
              <a:t> Society  or Heaven on the Earth</a:t>
            </a:r>
            <a:r>
              <a:rPr lang="en-US" sz="1800" i="1" dirty="0" smtClean="0"/>
              <a:t>”</a:t>
            </a:r>
            <a:endParaRPr lang="en-US" sz="1800" i="1" dirty="0" smtClean="0">
              <a:latin typeface="Arial Black" pitchFamily="34" charset="0"/>
            </a:endParaRPr>
          </a:p>
          <a:p>
            <a:pPr algn="ctr" eaLnBrk="1" hangingPunct="1">
              <a:lnSpc>
                <a:spcPct val="80000"/>
              </a:lnSpc>
              <a:buFont typeface="Wingdings" pitchFamily="2" charset="2"/>
              <a:buNone/>
              <a:defRPr/>
            </a:pP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As A Muslim; Do you believe ?  (If you don</a:t>
            </a:r>
            <a:r>
              <a:rPr lang="en-US" sz="1800" i="1" dirty="0" smtClean="0"/>
              <a:t>’</a:t>
            </a:r>
            <a:r>
              <a:rPr lang="en-US" sz="1800" i="1" dirty="0" smtClean="0">
                <a:latin typeface="Arial Black" pitchFamily="34" charset="0"/>
              </a:rPr>
              <a:t>t?!, Your Religion Do) </a:t>
            </a:r>
          </a:p>
          <a:p>
            <a:pPr algn="ctr" eaLnBrk="1" hangingPunct="1">
              <a:lnSpc>
                <a:spcPct val="80000"/>
              </a:lnSpc>
              <a:buFont typeface="Wingdings" pitchFamily="2" charset="2"/>
              <a:buNone/>
              <a:defRPr/>
            </a:pPr>
            <a:endParaRPr lang="en-US" sz="1800" i="1" dirty="0" smtClean="0">
              <a:latin typeface="Arial Black" pitchFamily="34" charset="0"/>
            </a:endParaRPr>
          </a:p>
          <a:p>
            <a:pPr algn="just" eaLnBrk="1" hangingPunct="1">
              <a:lnSpc>
                <a:spcPct val="80000"/>
              </a:lnSpc>
              <a:defRPr/>
            </a:pPr>
            <a:r>
              <a:rPr lang="en-US" sz="1800" i="1" dirty="0" smtClean="0">
                <a:latin typeface="Arial Black" pitchFamily="34" charset="0"/>
              </a:rPr>
              <a:t>This believe was strongly criticized by many educational philosophies such as, the Realism </a:t>
            </a:r>
            <a:r>
              <a:rPr lang="en-US" sz="1800" i="1" u="sng" dirty="0" smtClean="0">
                <a:latin typeface="Arial Black" pitchFamily="34" charset="0"/>
              </a:rPr>
              <a:t>who</a:t>
            </a:r>
            <a:r>
              <a:rPr lang="en-US" sz="1800" i="1" dirty="0" smtClean="0">
                <a:latin typeface="Arial Black" pitchFamily="34" charset="0"/>
              </a:rPr>
              <a:t> reject the terms </a:t>
            </a:r>
            <a:r>
              <a:rPr lang="en-US" sz="1800" i="1" dirty="0" smtClean="0"/>
              <a:t>“</a:t>
            </a:r>
            <a:r>
              <a:rPr lang="en-US" sz="1800" i="1" dirty="0" smtClean="0">
                <a:latin typeface="Arial Black" pitchFamily="34" charset="0"/>
              </a:rPr>
              <a:t>perfect or idealist</a:t>
            </a:r>
            <a:r>
              <a:rPr lang="en-US" sz="1800" i="1" dirty="0" smtClean="0"/>
              <a:t>”</a:t>
            </a:r>
            <a:r>
              <a:rPr lang="en-US" sz="1800" i="1" dirty="0" smtClean="0">
                <a:latin typeface="Arial Black" pitchFamily="34" charset="0"/>
              </a:rPr>
              <a:t>; the Behaviorism </a:t>
            </a:r>
            <a:r>
              <a:rPr lang="en-US" sz="1800" i="1" u="sng" dirty="0" smtClean="0">
                <a:latin typeface="Arial Black" pitchFamily="34" charset="0"/>
              </a:rPr>
              <a:t>who</a:t>
            </a:r>
            <a:r>
              <a:rPr lang="en-US" sz="1800" i="1" dirty="0" smtClean="0">
                <a:latin typeface="Arial Black" pitchFamily="34" charset="0"/>
              </a:rPr>
              <a:t> see </a:t>
            </a:r>
            <a:r>
              <a:rPr lang="en-US" sz="1800" i="1" dirty="0" smtClean="0"/>
              <a:t>“</a:t>
            </a:r>
            <a:r>
              <a:rPr lang="en-US" sz="1800" i="1" dirty="0" smtClean="0">
                <a:latin typeface="Arial Black" pitchFamily="34" charset="0"/>
              </a:rPr>
              <a:t>education in their behaviors</a:t>
            </a:r>
            <a:r>
              <a:rPr lang="en-US" sz="1800" i="1" dirty="0" smtClean="0"/>
              <a:t>”</a:t>
            </a:r>
            <a:r>
              <a:rPr lang="en-US" sz="1800" i="1" dirty="0" smtClean="0">
                <a:latin typeface="Arial Black" pitchFamily="34" charset="0"/>
              </a:rPr>
              <a:t> and, the Experientialism </a:t>
            </a:r>
            <a:r>
              <a:rPr lang="en-US" sz="1800" i="1" u="sng" dirty="0" smtClean="0">
                <a:latin typeface="Arial Black" pitchFamily="34" charset="0"/>
              </a:rPr>
              <a:t>who</a:t>
            </a:r>
            <a:r>
              <a:rPr lang="en-US" sz="1800" i="1" dirty="0" smtClean="0">
                <a:latin typeface="Arial Black" pitchFamily="34" charset="0"/>
              </a:rPr>
              <a:t> connects </a:t>
            </a:r>
            <a:r>
              <a:rPr lang="en-US" sz="1800" i="1" dirty="0" smtClean="0"/>
              <a:t>“</a:t>
            </a:r>
            <a:r>
              <a:rPr lang="en-US" sz="1800" i="1" dirty="0" smtClean="0">
                <a:latin typeface="Arial Black" pitchFamily="34" charset="0"/>
              </a:rPr>
              <a:t>education to the experience only</a:t>
            </a:r>
            <a:r>
              <a:rPr lang="en-US" sz="1800" i="1" dirty="0" smtClean="0"/>
              <a:t>”</a:t>
            </a:r>
            <a:r>
              <a:rPr lang="en-US" sz="1800" dirty="0" smtClean="0">
                <a:latin typeface="Arial Black" pitchFamily="34" charset="0"/>
              </a:rPr>
              <a:t>.</a:t>
            </a:r>
          </a:p>
          <a:p>
            <a:pPr algn="just" eaLnBrk="1" hangingPunct="1">
              <a:lnSpc>
                <a:spcPct val="80000"/>
              </a:lnSpc>
              <a:buFont typeface="Wingdings" pitchFamily="2" charset="2"/>
              <a:buNone/>
              <a:defRPr/>
            </a:pPr>
            <a:endParaRPr lang="en-US" sz="1800" i="1" dirty="0" smtClean="0">
              <a:latin typeface="Arial Black" pitchFamily="34" charset="0"/>
            </a:endParaRPr>
          </a:p>
          <a:p>
            <a:pPr algn="just" eaLnBrk="1" hangingPunct="1">
              <a:lnSpc>
                <a:spcPct val="80000"/>
              </a:lnSpc>
              <a:defRPr/>
            </a:pPr>
            <a:r>
              <a:rPr lang="en-US" sz="1800" i="1" dirty="0" smtClean="0">
                <a:latin typeface="Arial Black" pitchFamily="34" charset="0"/>
              </a:rPr>
              <a:t>Reflecting on the above educational concepts with health considerations, the logical definition of </a:t>
            </a:r>
            <a:r>
              <a:rPr lang="en-US" sz="1800" i="1" u="sng" dirty="0" smtClean="0"/>
              <a:t>“</a:t>
            </a:r>
            <a:r>
              <a:rPr lang="en-US" sz="1800" i="1" u="sng" dirty="0" smtClean="0">
                <a:latin typeface="Arial Black" pitchFamily="34" charset="0"/>
              </a:rPr>
              <a:t>General Education</a:t>
            </a:r>
            <a:r>
              <a:rPr lang="en-US" sz="1800" i="1" dirty="0" smtClean="0"/>
              <a:t>”</a:t>
            </a:r>
            <a:r>
              <a:rPr lang="en-US" sz="1800" i="1" dirty="0" smtClean="0">
                <a:latin typeface="Arial Black" pitchFamily="34" charset="0"/>
              </a:rPr>
              <a:t> </a:t>
            </a:r>
            <a:r>
              <a:rPr lang="en-GB" sz="1800" i="1" dirty="0" smtClean="0">
                <a:latin typeface="Arial Black" pitchFamily="34" charset="0"/>
              </a:rPr>
              <a:t>can be concluded as:</a:t>
            </a:r>
            <a:endParaRPr lang="en-US" sz="1800" dirty="0" smtClean="0">
              <a:latin typeface="Arial Black" pitchFamily="34" charset="0"/>
            </a:endParaRPr>
          </a:p>
          <a:p>
            <a:pPr algn="ctr" eaLnBrk="1" hangingPunct="1">
              <a:lnSpc>
                <a:spcPct val="80000"/>
              </a:lnSpc>
              <a:buFont typeface="Wingdings" pitchFamily="2" charset="2"/>
              <a:buNone/>
              <a:defRPr/>
            </a:pPr>
            <a:endParaRPr lang="en-US" sz="1800" dirty="0" smtClean="0">
              <a:latin typeface="Arial Black" pitchFamily="34" charset="0"/>
            </a:endParaRPr>
          </a:p>
          <a:p>
            <a:pPr algn="ctr" eaLnBrk="1" hangingPunct="1">
              <a:lnSpc>
                <a:spcPct val="80000"/>
              </a:lnSpc>
              <a:buFont typeface="Wingdings" pitchFamily="2" charset="2"/>
              <a:buNone/>
              <a:defRPr/>
            </a:pPr>
            <a:r>
              <a:rPr lang="en-US" sz="1800" dirty="0" smtClean="0"/>
              <a:t>“</a:t>
            </a:r>
            <a:r>
              <a:rPr lang="en-US" sz="1800" dirty="0" smtClean="0">
                <a:latin typeface="Arial Black" pitchFamily="34" charset="0"/>
              </a:rPr>
              <a:t>A</a:t>
            </a:r>
            <a:r>
              <a:rPr lang="en-US" sz="1800" i="1" dirty="0" smtClean="0">
                <a:latin typeface="Arial Black" pitchFamily="34" charset="0"/>
              </a:rPr>
              <a:t> Lifelong Process of Growth and Development</a:t>
            </a:r>
            <a:r>
              <a:rPr lang="en-US" sz="1800" i="1" dirty="0" smtClean="0"/>
              <a:t>”</a:t>
            </a:r>
            <a:endParaRPr lang="en-US" sz="1800" i="1" dirty="0" smtClean="0">
              <a:latin typeface="Arial Black" pitchFamily="34" charset="0"/>
            </a:endParaRPr>
          </a:p>
          <a:p>
            <a:pPr eaLnBrk="1" hangingPunct="1">
              <a:lnSpc>
                <a:spcPct val="80000"/>
              </a:lnSpc>
              <a:defRPr/>
            </a:pPr>
            <a:endParaRPr lang="en-US" sz="1800" dirty="0" smtClean="0"/>
          </a:p>
        </p:txBody>
      </p:sp>
      <p:sp>
        <p:nvSpPr>
          <p:cNvPr id="7" name="مستطيل 6"/>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Rot="1" noChangeArrowheads="1"/>
          </p:cNvSpPr>
          <p:nvPr>
            <p:ph type="body" idx="1"/>
          </p:nvPr>
        </p:nvSpPr>
        <p:spPr>
          <a:xfrm>
            <a:off x="336493" y="617499"/>
            <a:ext cx="8324964" cy="5769054"/>
          </a:xfrm>
        </p:spPr>
        <p:style>
          <a:lnRef idx="2">
            <a:schemeClr val="dk1"/>
          </a:lnRef>
          <a:fillRef idx="1">
            <a:schemeClr val="lt1"/>
          </a:fillRef>
          <a:effectRef idx="0">
            <a:schemeClr val="dk1"/>
          </a:effectRef>
          <a:fontRef idx="minor">
            <a:schemeClr val="dk1"/>
          </a:fontRef>
        </p:style>
        <p:txBody>
          <a:bodyPr/>
          <a:lstStyle/>
          <a:p>
            <a:pPr algn="ctr" eaLnBrk="1" hangingPunct="1">
              <a:lnSpc>
                <a:spcPct val="80000"/>
              </a:lnSpc>
              <a:buFont typeface="Wingdings" pitchFamily="2" charset="2"/>
              <a:buNone/>
              <a:defRPr/>
            </a:pPr>
            <a:r>
              <a:rPr lang="en-US" sz="1800" b="1" i="1" dirty="0" smtClean="0">
                <a:latin typeface="Arial Black" pitchFamily="34" charset="0"/>
              </a:rPr>
              <a:t>Self thinking “EGO QUESTION: Modify the above definition of “general education” into an Islamic definition?”</a:t>
            </a:r>
            <a:endParaRPr lang="en-US" sz="1800" b="1" dirty="0" smtClean="0">
              <a:latin typeface="Arial Black" pitchFamily="34" charset="0"/>
            </a:endParaRPr>
          </a:p>
          <a:p>
            <a:pPr algn="ctr" eaLnBrk="1" hangingPunct="1">
              <a:lnSpc>
                <a:spcPct val="80000"/>
              </a:lnSpc>
              <a:buFont typeface="Wingdings" pitchFamily="2" charset="2"/>
              <a:buNone/>
              <a:defRPr/>
            </a:pPr>
            <a:r>
              <a:rPr lang="en-US" sz="1800" b="1" dirty="0" smtClean="0">
                <a:latin typeface="Arial Black" pitchFamily="34" charset="0"/>
              </a:rPr>
              <a:t>====</a:t>
            </a: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a:t>
            </a:r>
            <a:endParaRPr lang="en-US" sz="1800" b="1" dirty="0" smtClean="0">
              <a:latin typeface="Arial Black" pitchFamily="34" charset="0"/>
            </a:endParaRPr>
          </a:p>
          <a:p>
            <a:pPr eaLnBrk="1" hangingPunct="1">
              <a:lnSpc>
                <a:spcPct val="80000"/>
              </a:lnSpc>
              <a:buFont typeface="Wingdings" pitchFamily="2" charset="2"/>
              <a:buNone/>
              <a:defRPr/>
            </a:pPr>
            <a:r>
              <a:rPr lang="en-US" sz="1800" b="1" dirty="0" smtClean="0">
                <a:latin typeface="Arial Black" pitchFamily="34" charset="0"/>
              </a:rPr>
              <a:t>“</a:t>
            </a:r>
            <a:r>
              <a:rPr lang="en-US" sz="1800" b="1" i="1" dirty="0" smtClean="0">
                <a:latin typeface="Arial Black" pitchFamily="34" charset="0"/>
              </a:rPr>
              <a:t>A Growth and Development Process for …….. ?&amp; the  …… …. ”</a:t>
            </a: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a:t>
            </a:r>
            <a:endParaRPr lang="en-US" sz="1800" b="1" dirty="0" smtClean="0">
              <a:latin typeface="Arial Black" pitchFamily="34" charset="0"/>
            </a:endParaRPr>
          </a:p>
          <a:p>
            <a:pPr algn="just" eaLnBrk="1" hangingPunct="1">
              <a:lnSpc>
                <a:spcPct val="80000"/>
              </a:lnSpc>
              <a:defRPr/>
            </a:pPr>
            <a:r>
              <a:rPr lang="en-US" sz="1800" b="1" dirty="0" smtClean="0">
                <a:latin typeface="Arial Black" pitchFamily="34" charset="0"/>
              </a:rPr>
              <a:t>The </a:t>
            </a:r>
            <a:r>
              <a:rPr lang="en-US" sz="1800" b="1" i="1" dirty="0" smtClean="0">
                <a:latin typeface="Arial Black" pitchFamily="34" charset="0"/>
              </a:rPr>
              <a:t>Ideal Islamic Definition</a:t>
            </a:r>
            <a:r>
              <a:rPr lang="en-US" sz="1800" b="1" dirty="0" smtClean="0">
                <a:latin typeface="Arial Black" pitchFamily="34" charset="0"/>
              </a:rPr>
              <a:t> of “GE” is </a:t>
            </a:r>
          </a:p>
          <a:p>
            <a:pPr algn="ctr" eaLnBrk="1" hangingPunct="1">
              <a:lnSpc>
                <a:spcPct val="80000"/>
              </a:lnSpc>
              <a:buFont typeface="Wingdings" pitchFamily="2" charset="2"/>
              <a:buNone/>
              <a:defRPr/>
            </a:pPr>
            <a:endParaRPr lang="en-US" sz="1800" b="1" dirty="0" smtClean="0">
              <a:latin typeface="Arial Black" pitchFamily="34" charset="0"/>
            </a:endParaRPr>
          </a:p>
          <a:p>
            <a:pPr algn="ctr" eaLnBrk="1" hangingPunct="1">
              <a:lnSpc>
                <a:spcPct val="80000"/>
              </a:lnSpc>
              <a:buFont typeface="Wingdings" pitchFamily="2" charset="2"/>
              <a:buNone/>
              <a:defRPr/>
            </a:pPr>
            <a:r>
              <a:rPr lang="en-US" sz="1800" dirty="0" smtClean="0">
                <a:latin typeface="Arial Black" pitchFamily="34" charset="0"/>
              </a:rPr>
              <a:t>A  G</a:t>
            </a:r>
            <a:r>
              <a:rPr lang="en-US" sz="1800" i="1" dirty="0" smtClean="0">
                <a:latin typeface="Arial Black" pitchFamily="34" charset="0"/>
              </a:rPr>
              <a:t>rowth and Development Process </a:t>
            </a:r>
            <a:r>
              <a:rPr lang="en-US" sz="1800" b="1" i="1" dirty="0" smtClean="0">
                <a:latin typeface="Arial Black" pitchFamily="34" charset="0"/>
              </a:rPr>
              <a:t>TODAY &amp; for the DAY AFTER</a:t>
            </a:r>
          </a:p>
          <a:p>
            <a:pPr algn="ctr" eaLnBrk="1" hangingPunct="1">
              <a:lnSpc>
                <a:spcPct val="80000"/>
              </a:lnSpc>
              <a:buFont typeface="Wingdings" pitchFamily="2" charset="2"/>
              <a:buNone/>
              <a:defRPr/>
            </a:pPr>
            <a:r>
              <a:rPr lang="en-US" sz="1800" b="1" i="1" dirty="0" smtClean="0">
                <a:latin typeface="Arial Black" pitchFamily="34" charset="0"/>
              </a:rPr>
              <a:t>OR  </a:t>
            </a:r>
          </a:p>
          <a:p>
            <a:pPr algn="ctr" eaLnBrk="1" hangingPunct="1">
              <a:lnSpc>
                <a:spcPct val="80000"/>
              </a:lnSpc>
              <a:buFont typeface="Wingdings" pitchFamily="2" charset="2"/>
              <a:buNone/>
              <a:defRPr/>
            </a:pPr>
            <a:r>
              <a:rPr lang="en-US" sz="1800" i="1" dirty="0" smtClean="0">
                <a:latin typeface="Arial Black" pitchFamily="34" charset="0"/>
              </a:rPr>
              <a:t>A Process of Meaningful Learning for </a:t>
            </a:r>
            <a:r>
              <a:rPr lang="en-US" sz="1800" b="1" i="1" dirty="0" smtClean="0">
                <a:latin typeface="Arial Black" pitchFamily="34" charset="0"/>
              </a:rPr>
              <a:t>Today &amp; the Day After</a:t>
            </a:r>
          </a:p>
          <a:p>
            <a:pPr eaLnBrk="1" hangingPunct="1">
              <a:lnSpc>
                <a:spcPct val="80000"/>
              </a:lnSpc>
              <a:buFont typeface="Wingdings" pitchFamily="2" charset="2"/>
              <a:buNone/>
              <a:defRPr/>
            </a:pPr>
            <a:endParaRPr lang="en-US" sz="1800" b="1" dirty="0" smtClean="0">
              <a:latin typeface="Arial Black" pitchFamily="34" charset="0"/>
              <a:sym typeface="Symbol" pitchFamily="18" charset="2"/>
            </a:endParaRPr>
          </a:p>
          <a:p>
            <a:pPr algn="just" eaLnBrk="1" hangingPunct="1">
              <a:lnSpc>
                <a:spcPct val="80000"/>
              </a:lnSpc>
              <a:defRPr/>
            </a:pPr>
            <a:r>
              <a:rPr lang="en-US" sz="1800" b="1" dirty="0" smtClean="0">
                <a:latin typeface="Arial Black" pitchFamily="34" charset="0"/>
                <a:sym typeface="Symbol" pitchFamily="18" charset="2"/>
              </a:rPr>
              <a:t>The </a:t>
            </a:r>
            <a:r>
              <a:rPr lang="en-US" sz="1800" b="1" i="1" dirty="0" smtClean="0">
                <a:latin typeface="Arial Black" pitchFamily="34" charset="0"/>
                <a:sym typeface="Symbol" pitchFamily="18" charset="2"/>
              </a:rPr>
              <a:t>appropriate</a:t>
            </a:r>
            <a:r>
              <a:rPr lang="en-US" sz="1800" b="1" dirty="0" smtClean="0">
                <a:latin typeface="Arial Black" pitchFamily="34" charset="0"/>
                <a:sym typeface="Symbol" pitchFamily="18" charset="2"/>
              </a:rPr>
              <a:t> “Education” </a:t>
            </a:r>
            <a:r>
              <a:rPr lang="ar-SA" sz="1800" b="1" dirty="0" smtClean="0">
                <a:latin typeface="Arial Black" pitchFamily="34" charset="0"/>
                <a:sym typeface="Symbol" pitchFamily="18" charset="2"/>
              </a:rPr>
              <a:t>  </a:t>
            </a:r>
            <a:r>
              <a:rPr lang="ar-SA" sz="1800" b="1" dirty="0" smtClean="0">
                <a:latin typeface="Arial Black" pitchFamily="34" charset="0"/>
                <a:cs typeface="Arabic Transparent" pitchFamily="2" charset="0"/>
                <a:sym typeface="Symbol" pitchFamily="18" charset="2"/>
              </a:rPr>
              <a:t>تعليم/تثقيف</a:t>
            </a:r>
            <a:r>
              <a:rPr lang="en-US" sz="1800" b="1" dirty="0" smtClean="0">
                <a:latin typeface="Arial Black" pitchFamily="34" charset="0"/>
                <a:sym typeface="Symbol" pitchFamily="18" charset="2"/>
              </a:rPr>
              <a:t>that can </a:t>
            </a:r>
            <a:r>
              <a:rPr lang="en-US" sz="1800" b="1" i="1" dirty="0" smtClean="0">
                <a:latin typeface="Arial Black" pitchFamily="34" charset="0"/>
                <a:sym typeface="Symbol" pitchFamily="18" charset="2"/>
              </a:rPr>
              <a:t>be defined as</a:t>
            </a:r>
            <a:r>
              <a:rPr lang="en-US" sz="1800" b="1" dirty="0" smtClean="0">
                <a:latin typeface="Arial Black" pitchFamily="34" charset="0"/>
                <a:sym typeface="Symbol" pitchFamily="18" charset="2"/>
              </a:rPr>
              <a:t>: </a:t>
            </a:r>
            <a:endParaRPr lang="en-US" sz="1800" b="1" i="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i="1" dirty="0" smtClean="0">
                <a:latin typeface="Arial Black" pitchFamily="34" charset="0"/>
                <a:sym typeface="Symbol" pitchFamily="18" charset="2"/>
              </a:rPr>
              <a:t>	</a:t>
            </a:r>
            <a:r>
              <a:rPr lang="en-US" sz="2000" i="1" dirty="0" smtClean="0">
                <a:latin typeface="Times New Roman" pitchFamily="18" charset="0"/>
                <a:cs typeface="Times New Roman" pitchFamily="18" charset="0"/>
                <a:sym typeface="Symbol" pitchFamily="18" charset="2"/>
              </a:rPr>
              <a:t>An intellectual &amp; behavioral process of</a:t>
            </a:r>
            <a:r>
              <a:rPr lang="en-US" sz="2000" b="1" i="1" dirty="0" smtClean="0">
                <a:latin typeface="Times New Roman" pitchFamily="18" charset="0"/>
                <a:cs typeface="Times New Roman" pitchFamily="18" charset="0"/>
                <a:sym typeface="Symbol" pitchFamily="18" charset="2"/>
              </a:rPr>
              <a:t> “Teaching and Learning” </a:t>
            </a:r>
            <a:r>
              <a:rPr lang="en-US" sz="2000" i="1" dirty="0" smtClean="0">
                <a:latin typeface="Times New Roman" pitchFamily="18" charset="0"/>
                <a:cs typeface="Times New Roman" pitchFamily="18" charset="0"/>
                <a:sym typeface="Symbol" pitchFamily="18" charset="2"/>
              </a:rPr>
              <a:t>activities that influence the growth &amp; development and promote healthful life</a:t>
            </a:r>
            <a:r>
              <a:rPr lang="en-US" sz="2000" b="1" i="1" dirty="0" smtClean="0">
                <a:latin typeface="Times New Roman" pitchFamily="18" charset="0"/>
                <a:cs typeface="Times New Roman" pitchFamily="18" charset="0"/>
                <a:sym typeface="Symbol" pitchFamily="18" charset="2"/>
              </a:rPr>
              <a:t>.</a:t>
            </a:r>
            <a:endParaRPr lang="en-US" sz="2000" b="1" dirty="0" smtClean="0">
              <a:latin typeface="Times New Roman" pitchFamily="18" charset="0"/>
              <a:cs typeface="Times New Roman" pitchFamily="18" charset="0"/>
              <a:sym typeface="Symbol" pitchFamily="18" charset="2"/>
            </a:endParaRPr>
          </a:p>
          <a:p>
            <a:pPr algn="ctr" eaLnBrk="1" hangingPunct="1">
              <a:lnSpc>
                <a:spcPct val="80000"/>
              </a:lnSpc>
              <a:buFont typeface="Wingdings" pitchFamily="2" charset="2"/>
              <a:buNone/>
              <a:defRPr/>
            </a:pPr>
            <a:endParaRPr lang="en-US" sz="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Still, “What  Teaching </a:t>
            </a:r>
            <a:r>
              <a:rPr lang="ar-SA" sz="1800" b="1" dirty="0" smtClean="0">
                <a:latin typeface="Arial Black" pitchFamily="34" charset="0"/>
                <a:sym typeface="Symbol" pitchFamily="18" charset="2"/>
              </a:rPr>
              <a:t>تدريس </a:t>
            </a:r>
            <a:r>
              <a:rPr lang="en-US" sz="1800" b="1" dirty="0" smtClean="0">
                <a:latin typeface="Arial Black" pitchFamily="34" charset="0"/>
                <a:sym typeface="Symbol" pitchFamily="18" charset="2"/>
              </a:rPr>
              <a:t>&amp; What is Learning</a:t>
            </a:r>
            <a:r>
              <a:rPr lang="ar-SA" sz="1800" b="1" dirty="0" smtClean="0">
                <a:latin typeface="Arial Black" pitchFamily="34" charset="0"/>
                <a:sym typeface="Symbol" pitchFamily="18" charset="2"/>
              </a:rPr>
              <a:t> تعلم </a:t>
            </a:r>
            <a:r>
              <a:rPr lang="en-US" sz="1800" b="1" dirty="0" smtClean="0">
                <a:latin typeface="Arial Black" pitchFamily="34" charset="0"/>
                <a:sym typeface="Symbol" pitchFamily="18" charset="2"/>
              </a:rPr>
              <a:t>” that can promote the QHEH</a:t>
            </a:r>
            <a:r>
              <a:rPr lang="ar-SA" sz="1800" b="1" dirty="0" smtClean="0">
                <a:latin typeface="Arial Black" pitchFamily="34" charset="0"/>
                <a:sym typeface="Symbol" pitchFamily="18" charset="2"/>
              </a:rPr>
              <a:t>ِ</a:t>
            </a:r>
            <a:r>
              <a:rPr lang="en-US" sz="1800" b="1" dirty="0" smtClean="0">
                <a:latin typeface="Arial Black" pitchFamily="34" charset="0"/>
                <a:sym typeface="Symbol" pitchFamily="18" charset="2"/>
              </a:rPr>
              <a:t>? </a:t>
            </a:r>
            <a:endParaRPr lang="ar-SA" sz="1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1800" dirty="0" smtClean="0">
              <a:latin typeface="Arial Black" pitchFamily="34" charset="0"/>
            </a:endParaRPr>
          </a:p>
        </p:txBody>
      </p:sp>
      <p:sp>
        <p:nvSpPr>
          <p:cNvPr id="9" name="مستطيل 8"/>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Rot="1" noChangeArrowheads="1"/>
          </p:cNvSpPr>
          <p:nvPr>
            <p:ph type="body" idx="1"/>
          </p:nvPr>
        </p:nvSpPr>
        <p:spPr>
          <a:xfrm>
            <a:off x="628596" y="690525"/>
            <a:ext cx="7850295" cy="5367411"/>
          </a:xfrm>
        </p:spPr>
        <p:style>
          <a:lnRef idx="2">
            <a:schemeClr val="dk1"/>
          </a:lnRef>
          <a:fillRef idx="1">
            <a:schemeClr val="lt1"/>
          </a:fillRef>
          <a:effectRef idx="0">
            <a:schemeClr val="dk1"/>
          </a:effectRef>
          <a:fontRef idx="minor">
            <a:schemeClr val="dk1"/>
          </a:fontRef>
        </p:style>
        <p:txBody>
          <a:bodyPr/>
          <a:lstStyle/>
          <a:p>
            <a:pPr algn="ctr" eaLnBrk="1" hangingPunct="1">
              <a:lnSpc>
                <a:spcPct val="80000"/>
              </a:lnSpc>
              <a:buFont typeface="Wingdings" pitchFamily="2" charset="2"/>
              <a:buNone/>
              <a:defRPr/>
            </a:pPr>
            <a:endParaRPr lang="en-US" sz="2000" dirty="0" smtClean="0">
              <a:latin typeface="Times New Roman" pitchFamily="18" charset="0"/>
              <a:cs typeface="Times New Roman" pitchFamily="18" charset="0"/>
            </a:endParaRPr>
          </a:p>
          <a:p>
            <a:pPr algn="ctr" eaLnBrk="1" hangingPunct="1">
              <a:lnSpc>
                <a:spcPct val="80000"/>
              </a:lnSpc>
              <a:buFont typeface="Wingdings" pitchFamily="2" charset="2"/>
              <a:buNone/>
              <a:defRPr/>
            </a:pPr>
            <a:r>
              <a:rPr lang="en-US" sz="2000" dirty="0" smtClean="0">
                <a:latin typeface="Times New Roman" pitchFamily="18" charset="0"/>
                <a:cs typeface="Times New Roman" pitchFamily="18" charset="0"/>
              </a:rPr>
              <a:t>While the</a:t>
            </a:r>
            <a:r>
              <a:rPr lang="en-US" sz="2000" b="1" dirty="0" smtClean="0">
                <a:latin typeface="Times New Roman" pitchFamily="18" charset="0"/>
                <a:cs typeface="Times New Roman" pitchFamily="18" charset="0"/>
              </a:rPr>
              <a:t> traditional “Teaching” is understood as:</a:t>
            </a:r>
          </a:p>
          <a:p>
            <a:pPr algn="just" eaLnBrk="1" hangingPunct="1">
              <a:lnSpc>
                <a:spcPct val="80000"/>
              </a:lnSpc>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b="1" dirty="0" smtClean="0">
                <a:latin typeface="Times New Roman" pitchFamily="18" charset="0"/>
                <a:cs typeface="Times New Roman" pitchFamily="18" charset="0"/>
              </a:rPr>
              <a:t>“</a:t>
            </a:r>
            <a:r>
              <a:rPr lang="en-US" sz="2000" b="1" i="1" dirty="0" smtClean="0">
                <a:latin typeface="Times New Roman" pitchFamily="18" charset="0"/>
                <a:cs typeface="Times New Roman" pitchFamily="18" charset="0"/>
              </a:rPr>
              <a:t>A teacher based</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process of </a:t>
            </a:r>
            <a:r>
              <a:rPr lang="en-US" sz="2000" b="1" i="1" u="sng" dirty="0" smtClean="0">
                <a:latin typeface="Times New Roman" pitchFamily="18" charset="0"/>
                <a:cs typeface="Times New Roman" pitchFamily="18" charset="0"/>
              </a:rPr>
              <a:t>providing</a:t>
            </a:r>
            <a:r>
              <a:rPr lang="en-US" sz="2000" b="1" i="1" dirty="0" smtClean="0">
                <a:latin typeface="Times New Roman" pitchFamily="18" charset="0"/>
                <a:cs typeface="Times New Roman" pitchFamily="18" charset="0"/>
              </a:rPr>
              <a:t> and </a:t>
            </a:r>
            <a:r>
              <a:rPr lang="en-US" sz="2000" b="1" i="1" u="sng" dirty="0" smtClean="0">
                <a:latin typeface="Times New Roman" pitchFamily="18" charset="0"/>
                <a:cs typeface="Times New Roman" pitchFamily="18" charset="0"/>
              </a:rPr>
              <a:t>injecting</a:t>
            </a:r>
            <a:r>
              <a:rPr lang="en-US" sz="2000" b="1" i="1" dirty="0" smtClean="0">
                <a:latin typeface="Times New Roman" pitchFamily="18" charset="0"/>
                <a:cs typeface="Times New Roman" pitchFamily="18" charset="0"/>
              </a:rPr>
              <a:t> knowledge, attitudes and skills” to inflate memory.</a:t>
            </a:r>
          </a:p>
          <a:p>
            <a:pPr algn="just" eaLnBrk="1" hangingPunct="1">
              <a:lnSpc>
                <a:spcPct val="80000"/>
              </a:lnSpc>
              <a:buFont typeface="Wingdings" pitchFamily="2" charset="2"/>
              <a:buNone/>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dirty="0" smtClean="0">
                <a:latin typeface="Times New Roman" pitchFamily="18" charset="0"/>
                <a:cs typeface="Times New Roman" pitchFamily="18" charset="0"/>
              </a:rPr>
              <a:t>The</a:t>
            </a:r>
            <a:r>
              <a:rPr lang="en-US" sz="2000" i="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TEACHING” that we are looking is</a:t>
            </a:r>
            <a:r>
              <a:rPr lang="en-US" sz="2000" b="1" i="1" dirty="0" smtClean="0">
                <a:latin typeface="Times New Roman" pitchFamily="18" charset="0"/>
                <a:cs typeface="Times New Roman" pitchFamily="18" charset="0"/>
              </a:rPr>
              <a:t> “a </a:t>
            </a:r>
            <a:r>
              <a:rPr lang="en-US" sz="2000" i="1" dirty="0" smtClean="0">
                <a:latin typeface="Times New Roman" pitchFamily="18" charset="0"/>
                <a:cs typeface="Times New Roman" pitchFamily="18" charset="0"/>
              </a:rPr>
              <a:t>process of  </a:t>
            </a:r>
            <a:r>
              <a:rPr lang="en-US" sz="2000" i="1" u="sng" dirty="0" smtClean="0">
                <a:latin typeface="Times New Roman" pitchFamily="18" charset="0"/>
                <a:cs typeface="Times New Roman" pitchFamily="18" charset="0"/>
              </a:rPr>
              <a:t>promoting</a:t>
            </a:r>
            <a:r>
              <a:rPr lang="en-US" sz="2000" i="1" dirty="0" smtClean="0">
                <a:latin typeface="Times New Roman" pitchFamily="18" charset="0"/>
                <a:cs typeface="Times New Roman" pitchFamily="18" charset="0"/>
              </a:rPr>
              <a:t> and </a:t>
            </a:r>
            <a:r>
              <a:rPr lang="en-US" sz="2000" i="1" u="sng" dirty="0" smtClean="0">
                <a:latin typeface="Times New Roman" pitchFamily="18" charset="0"/>
                <a:cs typeface="Times New Roman" pitchFamily="18" charset="0"/>
              </a:rPr>
              <a:t>helping </a:t>
            </a:r>
            <a:r>
              <a:rPr lang="en-US" sz="2000" i="1" dirty="0" smtClean="0">
                <a:latin typeface="Times New Roman" pitchFamily="18" charset="0"/>
                <a:cs typeface="Times New Roman" pitchFamily="18" charset="0"/>
              </a:rPr>
              <a:t>other to LEARN</a:t>
            </a:r>
            <a:r>
              <a:rPr lang="en-US" sz="2000" b="1" i="1"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pPr algn="just" eaLnBrk="1" hangingPunct="1">
              <a:lnSpc>
                <a:spcPct val="80000"/>
              </a:lnSpc>
              <a:buFont typeface="Wingdings" pitchFamily="2" charset="2"/>
              <a:buNone/>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b="1" dirty="0" smtClean="0">
                <a:latin typeface="Times New Roman" pitchFamily="18" charset="0"/>
                <a:cs typeface="Times New Roman" pitchFamily="18" charset="0"/>
              </a:rPr>
              <a:t>The traditional behaviorism “Learning” is realized as “</a:t>
            </a:r>
            <a:r>
              <a:rPr lang="en-US" sz="2000" b="1" i="1" dirty="0" smtClean="0">
                <a:latin typeface="Times New Roman" pitchFamily="18" charset="0"/>
                <a:cs typeface="Times New Roman" pitchFamily="18" charset="0"/>
              </a:rPr>
              <a:t>a process of </a:t>
            </a:r>
            <a:r>
              <a:rPr lang="en-US" sz="2000" b="1" i="1" u="sng" dirty="0" smtClean="0">
                <a:latin typeface="Times New Roman" pitchFamily="18" charset="0"/>
                <a:cs typeface="Times New Roman" pitchFamily="18" charset="0"/>
              </a:rPr>
              <a:t>gaining</a:t>
            </a:r>
            <a:r>
              <a:rPr lang="en-US" sz="2000" b="1" i="1" dirty="0" smtClean="0">
                <a:latin typeface="Times New Roman" pitchFamily="18" charset="0"/>
                <a:cs typeface="Times New Roman" pitchFamily="18" charset="0"/>
              </a:rPr>
              <a:t> deep and wide knowledge, attitudes and skills that can control and shape behaviors.</a:t>
            </a:r>
            <a:r>
              <a:rPr lang="en-US" sz="2000" dirty="0" smtClean="0">
                <a:latin typeface="Times New Roman" pitchFamily="18" charset="0"/>
                <a:cs typeface="Times New Roman" pitchFamily="18" charset="0"/>
              </a:rPr>
              <a:t> Such learning is a form of training rather than education.</a:t>
            </a:r>
            <a:endParaRPr lang="en-US" sz="2000" b="1" i="1" dirty="0" smtClean="0">
              <a:latin typeface="Times New Roman" pitchFamily="18" charset="0"/>
              <a:cs typeface="Times New Roman" pitchFamily="18" charset="0"/>
            </a:endParaRPr>
          </a:p>
          <a:p>
            <a:pPr algn="just" eaLnBrk="1" hangingPunct="1">
              <a:lnSpc>
                <a:spcPct val="80000"/>
              </a:lnSpc>
              <a:buFont typeface="Wingdings" pitchFamily="2" charset="2"/>
              <a:buNone/>
              <a:defRPr/>
            </a:pPr>
            <a:endParaRPr lang="en-US" sz="2000" b="1" i="1" dirty="0" smtClean="0">
              <a:latin typeface="Times New Roman" pitchFamily="18" charset="0"/>
              <a:cs typeface="Times New Roman" pitchFamily="18" charset="0"/>
            </a:endParaRPr>
          </a:p>
          <a:p>
            <a:pPr algn="just" eaLnBrk="1" hangingPunct="1">
              <a:lnSpc>
                <a:spcPct val="80000"/>
              </a:lnSpc>
              <a:defRPr/>
            </a:pPr>
            <a:r>
              <a:rPr lang="en-US" sz="2000" i="1" dirty="0" smtClean="0">
                <a:latin typeface="Times New Roman" pitchFamily="18" charset="0"/>
                <a:cs typeface="Times New Roman" pitchFamily="18" charset="0"/>
              </a:rPr>
              <a:t>While, The Millennium </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LEARNING” </a:t>
            </a:r>
            <a:r>
              <a:rPr lang="en-US" sz="2000" b="1" i="1" dirty="0" smtClean="0">
                <a:latin typeface="Times New Roman" pitchFamily="18" charset="0"/>
                <a:cs typeface="Times New Roman" pitchFamily="18" charset="0"/>
              </a:rPr>
              <a:t>that we are looking</a:t>
            </a:r>
            <a:r>
              <a:rPr lang="en-US" sz="2000" i="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for is:</a:t>
            </a:r>
          </a:p>
          <a:p>
            <a:pPr algn="ctr" eaLnBrk="1" hangingPunct="1">
              <a:lnSpc>
                <a:spcPct val="80000"/>
              </a:lnSpc>
              <a:buFont typeface="Wingdings" pitchFamily="2" charset="2"/>
              <a:buNone/>
              <a:defRPr/>
            </a:pPr>
            <a:r>
              <a:rPr lang="en-US" sz="2000" b="1" i="1" dirty="0" smtClean="0">
                <a:latin typeface="Times New Roman" pitchFamily="18" charset="0"/>
                <a:cs typeface="Times New Roman" pitchFamily="18" charset="0"/>
              </a:rPr>
              <a:t>“An Independent Process of G</a:t>
            </a:r>
            <a:r>
              <a:rPr lang="en-US" sz="2000" b="1" i="1" u="sng" dirty="0" smtClean="0">
                <a:latin typeface="Times New Roman" pitchFamily="18" charset="0"/>
                <a:cs typeface="Times New Roman" pitchFamily="18" charset="0"/>
              </a:rPr>
              <a:t>rowth</a:t>
            </a:r>
            <a:r>
              <a:rPr lang="en-US" sz="2000" b="1" i="1" dirty="0" smtClean="0">
                <a:latin typeface="Times New Roman" pitchFamily="18" charset="0"/>
                <a:cs typeface="Times New Roman" pitchFamily="18" charset="0"/>
              </a:rPr>
              <a:t> and D</a:t>
            </a:r>
            <a:r>
              <a:rPr lang="en-US" sz="2000" b="1" i="1" u="sng" dirty="0" smtClean="0">
                <a:latin typeface="Times New Roman" pitchFamily="18" charset="0"/>
                <a:cs typeface="Times New Roman" pitchFamily="18" charset="0"/>
              </a:rPr>
              <a:t>evelopment</a:t>
            </a:r>
            <a:r>
              <a:rPr lang="en-US" sz="2000" i="1" dirty="0" smtClean="0">
                <a:latin typeface="Times New Roman" pitchFamily="18" charset="0"/>
                <a:cs typeface="Times New Roman" pitchFamily="18" charset="0"/>
              </a:rPr>
              <a:t> within the personal </a:t>
            </a:r>
            <a:r>
              <a:rPr lang="en-US" sz="2000" i="1" u="sng" dirty="0" smtClean="0">
                <a:latin typeface="Times New Roman" pitchFamily="18" charset="0"/>
                <a:cs typeface="Times New Roman" pitchFamily="18" charset="0"/>
              </a:rPr>
              <a:t>science, </a:t>
            </a:r>
            <a:r>
              <a:rPr lang="en-US" sz="2000" i="1" dirty="0" smtClean="0">
                <a:latin typeface="Times New Roman" pitchFamily="18" charset="0"/>
                <a:cs typeface="Times New Roman" pitchFamily="18" charset="0"/>
              </a:rPr>
              <a:t>  </a:t>
            </a:r>
            <a:r>
              <a:rPr lang="en-US" sz="2000" i="1" u="sng" dirty="0" smtClean="0">
                <a:latin typeface="Times New Roman" pitchFamily="18" charset="0"/>
                <a:cs typeface="Times New Roman" pitchFamily="18" charset="0"/>
              </a:rPr>
              <a:t>technology,</a:t>
            </a:r>
            <a:r>
              <a:rPr lang="en-US" sz="2000" i="1" dirty="0" smtClean="0">
                <a:latin typeface="Times New Roman" pitchFamily="18" charset="0"/>
                <a:cs typeface="Times New Roman" pitchFamily="18" charset="0"/>
              </a:rPr>
              <a:t>  </a:t>
            </a:r>
            <a:r>
              <a:rPr lang="en-US" sz="2000" i="1" u="sng" dirty="0" smtClean="0">
                <a:latin typeface="Times New Roman" pitchFamily="18" charset="0"/>
                <a:cs typeface="Times New Roman" pitchFamily="18" charset="0"/>
              </a:rPr>
              <a:t>experience,</a:t>
            </a:r>
            <a:r>
              <a:rPr lang="en-US" sz="2000" i="1" dirty="0" smtClean="0">
                <a:latin typeface="Times New Roman" pitchFamily="18" charset="0"/>
                <a:cs typeface="Times New Roman" pitchFamily="18" charset="0"/>
              </a:rPr>
              <a:t> &amp; </a:t>
            </a:r>
            <a:r>
              <a:rPr lang="en-US" sz="2000" i="1" u="sng" dirty="0" smtClean="0">
                <a:latin typeface="Times New Roman" pitchFamily="18" charset="0"/>
                <a:cs typeface="Times New Roman" pitchFamily="18" charset="0"/>
              </a:rPr>
              <a:t>behavior</a:t>
            </a:r>
          </a:p>
        </p:txBody>
      </p:sp>
      <p:sp>
        <p:nvSpPr>
          <p:cNvPr id="9" name="مستطيل 8"/>
          <p:cNvSpPr/>
          <p:nvPr/>
        </p:nvSpPr>
        <p:spPr>
          <a:xfrm>
            <a:off x="1504908" y="69804"/>
            <a:ext cx="6499314"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i="1" dirty="0" smtClean="0"/>
              <a:t>What Is the Education That We  Have To Look For </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519057" y="69804"/>
            <a:ext cx="8320143" cy="36508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1800" dirty="0" smtClean="0">
                <a:latin typeface="Arial Black" pitchFamily="34" charset="0"/>
              </a:rPr>
              <a:t>Common Philosophies (Systems) of Education </a:t>
            </a:r>
            <a:endParaRPr lang="en-US" sz="1800" b="0" i="1" dirty="0" smtClean="0"/>
          </a:p>
        </p:txBody>
      </p:sp>
      <p:graphicFrame>
        <p:nvGraphicFramePr>
          <p:cNvPr id="44115" name="Group 83"/>
          <p:cNvGraphicFramePr>
            <a:graphicFrameLocks noGrp="1"/>
          </p:cNvGraphicFramePr>
          <p:nvPr>
            <p:ph idx="1"/>
          </p:nvPr>
        </p:nvGraphicFramePr>
        <p:xfrm>
          <a:off x="336492" y="580986"/>
          <a:ext cx="8569325" cy="6098711"/>
        </p:xfrm>
        <a:graphic>
          <a:graphicData uri="http://schemas.openxmlformats.org/drawingml/2006/table">
            <a:tbl>
              <a:tblPr>
                <a:effectLst>
                  <a:outerShdw blurRad="50800" dist="38100" dir="13500000" algn="br" rotWithShape="0">
                    <a:prstClr val="black">
                      <a:alpha val="40000"/>
                    </a:prstClr>
                  </a:outerShdw>
                </a:effectLst>
              </a:tblPr>
              <a:tblGrid>
                <a:gridCol w="1438237"/>
                <a:gridCol w="1460520"/>
                <a:gridCol w="1862163"/>
                <a:gridCol w="1862163"/>
                <a:gridCol w="1946242"/>
              </a:tblGrid>
              <a:tr h="375514">
                <a:tc rowSpan="3">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Key Concepts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gridSpan="4">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Most Common Philosophies &amp; Theories of Education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gra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60992">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Humanism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Technocrat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Progressivism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Reconstruction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260992">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Transfer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Shape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Travel /Jearny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Grow</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r>
              <a:tr h="930936">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Education /Process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Preserve&amp; Transmit Knowledge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Adaptation/ Training</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Training/Skills/Objectives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Personal Growth &amp; Development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Society-Centered</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Create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Knowledge/</a:t>
                      </a:r>
                    </a:p>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worthwhile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relative- essential for safe practice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Tentative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Student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Tentative Society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484307">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Skills/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Relative to safe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484307">
                <a:tc>
                  <a:txBody>
                    <a:bodyPr/>
                    <a:lstStyle/>
                    <a:p>
                      <a:pPr marL="8096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Teacher/HE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Centre / Transferor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Instructor &amp; Guide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Facilitator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Indoctrinator/ Orientator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Examination/</a:t>
                      </a:r>
                    </a:p>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Evaluation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 practical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Self interest &amp; evaluation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 theory-practice for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177800" marR="0" lvl="0" indent="-9525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Student/Patient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 Passive- container</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Fully-controlled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Passive- holder practically fully supervised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Active/ Free-interest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Active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Semi-control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Curriculum/Plan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Map of key Subject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Schedule of Basic Skills/ a kind of Technology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Portfolio of  Experiences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Agenda of Cultural Issues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bl>
          </a:graphicData>
        </a:graphic>
      </p:graphicFrame>
      <p:sp>
        <p:nvSpPr>
          <p:cNvPr id="7" name="عنصر نائب للتذييل 6"/>
          <p:cNvSpPr>
            <a:spLocks noGrp="1"/>
          </p:cNvSpPr>
          <p:nvPr>
            <p:ph type="ftr" sz="quarter" idx="11"/>
          </p:nvPr>
        </p:nvSpPr>
        <p:spPr>
          <a:xfrm>
            <a:off x="7776356" y="6561348"/>
            <a:ext cx="1130722" cy="296652"/>
          </a:xfrm>
        </p:spPr>
        <p:txBody>
          <a:bodyPr/>
          <a:lstStyle/>
          <a:p>
            <a:pPr>
              <a:defRPr/>
            </a:pPr>
            <a:r>
              <a:rPr lang="en-US" sz="1400" smtClean="0"/>
              <a:t>JohaliPriHE2012_2017</a:t>
            </a:r>
            <a:endParaRPr lang="en-US" sz="1400" dirty="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0"/>
                                  </p:iterate>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75" fill="hold"/>
                                        <p:tgtEl>
                                          <p:spTgt spid="44034"/>
                                        </p:tgtEl>
                                        <p:attrNameLst>
                                          <p:attrName>ppt_x</p:attrName>
                                        </p:attrNameLst>
                                      </p:cBhvr>
                                      <p:tavLst>
                                        <p:tav tm="0">
                                          <p:val>
                                            <p:strVal val="0-#ppt_w/2"/>
                                          </p:val>
                                        </p:tav>
                                        <p:tav tm="100000">
                                          <p:val>
                                            <p:strVal val="#ppt_x"/>
                                          </p:val>
                                        </p:tav>
                                      </p:tavLst>
                                    </p:anim>
                                    <p:anim calcmode="lin" valueType="num">
                                      <p:cBhvr additive="base">
                                        <p:cTn id="8" dur="75"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44115"/>
                                        </p:tgtEl>
                                        <p:attrNameLst>
                                          <p:attrName>style.visibility</p:attrName>
                                        </p:attrNameLst>
                                      </p:cBhvr>
                                      <p:to>
                                        <p:strVal val="visible"/>
                                      </p:to>
                                    </p:set>
                                    <p:animEffect transition="in" filter="wheel(4)">
                                      <p:cBhvr>
                                        <p:cTn id="13" dur="500"/>
                                        <p:tgtEl>
                                          <p:spTgt spid="4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212804" y="946117"/>
            <a:ext cx="7253335" cy="4673664"/>
          </a:xfrm>
          <a:solidFill>
            <a:schemeClr val="bg2"/>
          </a:solidFill>
        </p:spPr>
        <p:txBody>
          <a:bodyPr/>
          <a:lstStyle/>
          <a:p>
            <a:pPr eaLnBrk="1" hangingPunct="1">
              <a:lnSpc>
                <a:spcPct val="80000"/>
              </a:lnSpc>
              <a:defRPr/>
            </a:pPr>
            <a:r>
              <a:rPr lang="en-US" sz="1800" dirty="0" smtClean="0">
                <a:latin typeface="Arial Black" pitchFamily="34" charset="0"/>
              </a:rPr>
              <a:t>EISA  ALI  JOHALI</a:t>
            </a:r>
          </a:p>
          <a:p>
            <a:pPr eaLnBrk="1" hangingPunct="1">
              <a:lnSpc>
                <a:spcPct val="80000"/>
              </a:lnSpc>
              <a:defRPr/>
            </a:pPr>
            <a:r>
              <a:rPr lang="ar-SA" sz="2400" dirty="0" smtClean="0">
                <a:latin typeface="Arial Black" pitchFamily="34" charset="0"/>
                <a:cs typeface="Monotype Koufi" pitchFamily="2" charset="-78"/>
              </a:rPr>
              <a:t>عيسى 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eaLnBrk="1" hangingPunct="1">
              <a:lnSpc>
                <a:spcPct val="80000"/>
              </a:lnSpc>
              <a:defRPr/>
            </a:pPr>
            <a:r>
              <a:rPr lang="en-US" sz="1800" b="1" i="1" dirty="0" smtClean="0"/>
              <a:t>A Lecturer</a:t>
            </a:r>
          </a:p>
          <a:p>
            <a:pPr marL="177800" algn="just" eaLnBrk="1" hangingPunct="1">
              <a:lnSpc>
                <a:spcPct val="80000"/>
              </a:lnSpc>
              <a:buFont typeface="Arial" pitchFamily="34" charset="0"/>
              <a:buChar char="•"/>
              <a:defRPr/>
            </a:pPr>
            <a:r>
              <a:rPr lang="en-US" sz="1800" b="1" i="1" dirty="0" smtClean="0"/>
              <a:t> </a:t>
            </a:r>
            <a:r>
              <a:rPr lang="en-US" sz="1800" dirty="0" smtClean="0">
                <a:latin typeface="Times New Roman" pitchFamily="18" charset="0"/>
                <a:cs typeface="Times New Roman" pitchFamily="18" charset="0"/>
              </a:rPr>
              <a:t>Bachelor A. M. Sc. Heath Education, KSU 1407 /1987 </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Short Fellowship Planning Health Professions Education, UIC, USA 199</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MA (Ed.) Philosophies and Sciences of Teaching, Learning and Curriculum in Nursing, UK 1995</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PhD Health Sciences By Accrediting Prior Experiences, Hill University Sept. 2012</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Author of Two Published Books &amp; 3 Projected</a:t>
            </a:r>
          </a:p>
          <a:p>
            <a:pPr eaLnBrk="1" hangingPunct="1">
              <a:lnSpc>
                <a:spcPct val="80000"/>
              </a:lnSpc>
              <a:defRPr/>
            </a:pPr>
            <a:endParaRPr lang="en-US" sz="1800" dirty="0" smtClean="0"/>
          </a:p>
          <a:p>
            <a:pPr eaLnBrk="1" hangingPunct="1">
              <a:lnSpc>
                <a:spcPct val="80000"/>
              </a:lnSpc>
              <a:defRPr/>
            </a:pPr>
            <a:endParaRPr lang="en-US" sz="1800" dirty="0" smtClean="0">
              <a:hlinkClick r:id="rId3"/>
            </a:endParaRPr>
          </a:p>
          <a:p>
            <a:pPr eaLnBrk="1" hangingPunct="1">
              <a:lnSpc>
                <a:spcPct val="80000"/>
              </a:lnSpc>
              <a:defRPr/>
            </a:pPr>
            <a:r>
              <a:rPr lang="en-US" sz="1800" dirty="0" smtClean="0">
                <a:hlinkClick r:id="rId4"/>
              </a:rPr>
              <a:t>http://fac.ksu.edu.sa/ejohali</a:t>
            </a:r>
            <a:r>
              <a:rPr lang="en-US" sz="1800" dirty="0" smtClean="0"/>
              <a:t> </a:t>
            </a:r>
            <a:endParaRPr lang="en-US" sz="1800" dirty="0" smtClean="0">
              <a:hlinkClick r:id="rId3"/>
            </a:endParaRPr>
          </a:p>
          <a:p>
            <a:pPr eaLnBrk="1" hangingPunct="1">
              <a:lnSpc>
                <a:spcPct val="80000"/>
              </a:lnSpc>
              <a:defRPr/>
            </a:pPr>
            <a:r>
              <a:rPr lang="en-US" sz="1600" dirty="0" smtClean="0">
                <a:hlinkClick r:id="rId5"/>
              </a:rPr>
              <a:t>Johali59@hotmail.com</a:t>
            </a:r>
            <a:endParaRPr lang="en-US" sz="1600" dirty="0" smtClean="0"/>
          </a:p>
          <a:p>
            <a:pPr eaLnBrk="1" hangingPunct="1">
              <a:lnSpc>
                <a:spcPct val="80000"/>
              </a:lnSpc>
              <a:defRPr/>
            </a:pPr>
            <a:r>
              <a:rPr lang="en-US" sz="1600" dirty="0" smtClean="0">
                <a:hlinkClick r:id="rId6" tooltip="View public profile"/>
              </a:rPr>
              <a:t>http://sa.linkedin.com/pub/eisa-johali/31/3a6/896</a:t>
            </a:r>
            <a:r>
              <a:rPr lang="en-US" sz="1600" dirty="0" smtClean="0"/>
              <a:t>   </a:t>
            </a:r>
          </a:p>
          <a:p>
            <a:pPr eaLnBrk="1" hangingPunct="1">
              <a:lnSpc>
                <a:spcPct val="80000"/>
              </a:lnSpc>
              <a:defRPr/>
            </a:pPr>
            <a:r>
              <a:rPr lang="en-US" sz="1600" dirty="0" smtClean="0">
                <a:hlinkClick r:id="rId7"/>
              </a:rPr>
              <a:t>https://twitter.com/TheNature2011</a:t>
            </a:r>
            <a:r>
              <a:rPr lang="en-US" sz="1600" dirty="0" smtClean="0"/>
              <a:t> Dr. </a:t>
            </a:r>
            <a:r>
              <a:rPr lang="en-US" sz="1600" dirty="0" err="1" smtClean="0"/>
              <a:t>Eisa</a:t>
            </a:r>
            <a:r>
              <a:rPr lang="en-US" sz="1600" dirty="0" smtClean="0"/>
              <a:t> </a:t>
            </a:r>
            <a:r>
              <a:rPr lang="en-US" sz="1600" dirty="0" err="1" smtClean="0"/>
              <a:t>Johali</a:t>
            </a:r>
            <a:r>
              <a:rPr lang="en-US" sz="1600" dirty="0" smtClean="0"/>
              <a:t> </a:t>
            </a:r>
          </a:p>
          <a:p>
            <a:pPr eaLnBrk="1" hangingPunct="1">
              <a:lnSpc>
                <a:spcPct val="80000"/>
              </a:lnSpc>
              <a:defRPr/>
            </a:pPr>
            <a:r>
              <a:rPr lang="en-US" sz="1600" dirty="0" smtClean="0"/>
              <a:t> </a:t>
            </a:r>
          </a:p>
        </p:txBody>
      </p:sp>
      <p:sp>
        <p:nvSpPr>
          <p:cNvPr id="2055" name="Rectangle 7"/>
          <p:cNvSpPr>
            <a:spLocks noChangeArrowheads="1"/>
          </p:cNvSpPr>
          <p:nvPr/>
        </p:nvSpPr>
        <p:spPr bwMode="auto">
          <a:xfrm>
            <a:off x="2571750" y="-3175"/>
            <a:ext cx="4500563" cy="719138"/>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rtl="0">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2" name="Picture 5" descr="BD04972_"/>
          <p:cNvPicPr>
            <a:picLocks noChangeAspect="1" noChangeArrowheads="1"/>
          </p:cNvPicPr>
          <p:nvPr/>
        </p:nvPicPr>
        <p:blipFill>
          <a:blip r:embed="rId8" cstate="print"/>
          <a:srcRect/>
          <a:stretch>
            <a:fillRect/>
          </a:stretch>
        </p:blipFill>
        <p:spPr bwMode="auto">
          <a:xfrm>
            <a:off x="8494713" y="6057900"/>
            <a:ext cx="649287" cy="577850"/>
          </a:xfrm>
          <a:prstGeom prst="rect">
            <a:avLst/>
          </a:prstGeom>
          <a:noFill/>
          <a:ln w="9525">
            <a:noFill/>
            <a:miter lim="800000"/>
            <a:headEnd/>
            <a:tailEnd/>
          </a:ln>
        </p:spPr>
      </p:pic>
      <p:pic>
        <p:nvPicPr>
          <p:cNvPr id="7173" name="Picture 5" descr="BD04972_"/>
          <p:cNvPicPr>
            <a:picLocks noChangeAspect="1" noChangeArrowheads="1"/>
          </p:cNvPicPr>
          <p:nvPr/>
        </p:nvPicPr>
        <p:blipFill>
          <a:blip r:embed="rId8" cstate="print"/>
          <a:srcRect/>
          <a:stretch>
            <a:fillRect/>
          </a:stretch>
        </p:blipFill>
        <p:spPr bwMode="auto">
          <a:xfrm>
            <a:off x="153988" y="6064250"/>
            <a:ext cx="649287" cy="577850"/>
          </a:xfrm>
          <a:prstGeom prst="rect">
            <a:avLst/>
          </a:prstGeom>
          <a:noFill/>
          <a:ln w="9525">
            <a:noFill/>
            <a:miter lim="800000"/>
            <a:headEnd/>
            <a:tailEnd/>
          </a:ln>
        </p:spPr>
      </p:pic>
      <p:sp>
        <p:nvSpPr>
          <p:cNvPr id="16" name="سهم للأسفل 15"/>
          <p:cNvSpPr/>
          <p:nvPr/>
        </p:nvSpPr>
        <p:spPr>
          <a:xfrm>
            <a:off x="4279896" y="3721104"/>
            <a:ext cx="835719" cy="5218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ar-SA"/>
          </a:p>
        </p:txBody>
      </p:sp>
      <p:pic>
        <p:nvPicPr>
          <p:cNvPr id="7176" name="Picture 5" descr="BD04972_"/>
          <p:cNvPicPr>
            <a:picLocks noChangeAspect="1" noChangeArrowheads="1"/>
          </p:cNvPicPr>
          <p:nvPr/>
        </p:nvPicPr>
        <p:blipFill>
          <a:blip r:embed="rId8" cstate="print"/>
          <a:srcRect/>
          <a:stretch>
            <a:fillRect/>
          </a:stretch>
        </p:blipFill>
        <p:spPr bwMode="auto">
          <a:xfrm>
            <a:off x="8494713" y="0"/>
            <a:ext cx="649287" cy="577850"/>
          </a:xfrm>
          <a:prstGeom prst="rect">
            <a:avLst/>
          </a:prstGeom>
          <a:noFill/>
          <a:ln w="9525">
            <a:noFill/>
            <a:miter lim="800000"/>
            <a:headEnd/>
            <a:tailEnd/>
          </a:ln>
        </p:spPr>
      </p:pic>
      <p:pic>
        <p:nvPicPr>
          <p:cNvPr id="7177" name="Picture 5" descr="BD04972_"/>
          <p:cNvPicPr>
            <a:picLocks noChangeAspect="1" noChangeArrowheads="1"/>
          </p:cNvPicPr>
          <p:nvPr/>
        </p:nvPicPr>
        <p:blipFill>
          <a:blip r:embed="rId8" cstate="print"/>
          <a:srcRect/>
          <a:stretch>
            <a:fillRect/>
          </a:stretch>
        </p:blipFill>
        <p:spPr bwMode="auto">
          <a:xfrm>
            <a:off x="0" y="0"/>
            <a:ext cx="649288" cy="577850"/>
          </a:xfrm>
          <a:prstGeom prst="rect">
            <a:avLst/>
          </a:prstGeom>
          <a:noFill/>
          <a:ln w="9525">
            <a:noFill/>
            <a:miter lim="800000"/>
            <a:headEnd/>
            <a:tailEnd/>
          </a:ln>
        </p:spPr>
      </p:pic>
      <p:sp>
        <p:nvSpPr>
          <p:cNvPr id="9" name="مستطيل 8"/>
          <p:cNvSpPr/>
          <p:nvPr/>
        </p:nvSpPr>
        <p:spPr>
          <a:xfrm>
            <a:off x="1395369" y="5473728"/>
            <a:ext cx="6973983" cy="105413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ar-SA" sz="1200" b="1" dirty="0" smtClean="0">
                <a:latin typeface="Arial" pitchFamily="34" charset="0"/>
              </a:rPr>
              <a:t>  </a:t>
            </a:r>
            <a:r>
              <a:rPr lang="en-US" sz="1100" b="1" dirty="0" smtClean="0">
                <a:latin typeface="Arial" pitchFamily="34" charset="0"/>
              </a:rPr>
              <a:t>Face book Group </a:t>
            </a:r>
            <a:r>
              <a:rPr lang="en-US" sz="1050" b="1" u="sng" dirty="0" smtClean="0">
                <a:latin typeface="Arial" charset="0"/>
                <a:hlinkClick r:id="rId9"/>
              </a:rPr>
              <a:t>https://www.</a:t>
            </a:r>
            <a:r>
              <a:rPr lang="en-US" sz="1100" b="1" u="sng" dirty="0" smtClean="0">
                <a:hlinkClick r:id="rId9"/>
              </a:rPr>
              <a:t>facebook.com/group</a:t>
            </a:r>
            <a:r>
              <a:rPr lang="en-US" sz="1100" b="1" u="sng" dirty="0" smtClean="0"/>
              <a:t> !!!!!!!!!!!!!!!!!!!!!!!!      </a:t>
            </a:r>
            <a:r>
              <a:rPr lang="ar-SA" sz="1100" b="1" u="sng" dirty="0" err="1" smtClean="0"/>
              <a:t>ا</a:t>
            </a:r>
            <a:r>
              <a:rPr lang="ar-SA" sz="2000" b="1" u="sng" dirty="0" err="1" smtClean="0"/>
              <a:t>انطلقوااااااااااا</a:t>
            </a:r>
            <a:r>
              <a:rPr lang="ar-SA" sz="1100" b="1" u="sng" dirty="0" smtClean="0"/>
              <a:t> </a:t>
            </a:r>
            <a:r>
              <a:rPr lang="en-US" sz="1100" b="1" u="sng" dirty="0" smtClean="0"/>
              <a:t>     </a:t>
            </a:r>
            <a:endParaRPr lang="en-US" sz="1100" b="1" u="sng" dirty="0" smtClean="0">
              <a:latin typeface="Arial" charset="0"/>
            </a:endParaRPr>
          </a:p>
          <a:p>
            <a:pPr algn="ctr" rtl="0"/>
            <a:r>
              <a:rPr lang="en-US" sz="1050" b="1" u="sng" dirty="0" smtClean="0">
                <a:latin typeface="Arial" charset="0"/>
              </a:rPr>
              <a:t>LinkedIn Group:  </a:t>
            </a:r>
            <a:r>
              <a:rPr lang="en-US" sz="1050" u="sng" dirty="0" smtClean="0"/>
              <a:t>J</a:t>
            </a:r>
            <a:r>
              <a:rPr lang="en-US" sz="1050" b="1" u="sng" dirty="0" smtClean="0">
                <a:hlinkClick r:id="rId10"/>
              </a:rPr>
              <a:t>https://www.linkedin.com/group</a:t>
            </a:r>
            <a:r>
              <a:rPr lang="en-US" sz="1050" b="1" u="sng" dirty="0" smtClean="0"/>
              <a:t> !!!!!!!!!!!!!!!!!!!!!!!</a:t>
            </a:r>
            <a:endParaRPr lang="en-US" sz="1050" b="1" u="sng" dirty="0" smtClean="0">
              <a:latin typeface="Arial" charset="0"/>
            </a:endParaRPr>
          </a:p>
          <a:p>
            <a:pPr algn="ctr" rtl="0" eaLnBrk="1" hangingPunct="1"/>
            <a:r>
              <a:rPr lang="en-US" sz="1200" b="1" u="sng" dirty="0" err="1" smtClean="0">
                <a:latin typeface="Arial" charset="0"/>
              </a:rPr>
              <a:t>Researchgate</a:t>
            </a:r>
            <a:r>
              <a:rPr lang="en-US" sz="1200" b="1" u="sng" dirty="0" smtClean="0">
                <a:latin typeface="Arial" charset="0"/>
              </a:rPr>
              <a:t>:  ??????????? !!! </a:t>
            </a:r>
            <a:r>
              <a:rPr lang="en-US" sz="1400" b="1" u="sng" dirty="0" smtClean="0">
                <a:latin typeface="Arial" charset="0"/>
              </a:rPr>
              <a:t>?</a:t>
            </a:r>
            <a:endParaRPr lang="ar-SA" sz="1400" b="1" u="sng" dirty="0" smtClean="0">
              <a:latin typeface="Arial" charset="0"/>
            </a:endParaRPr>
          </a:p>
          <a:p>
            <a:pPr algn="ctr" rtl="0" eaLnBrk="1" hangingPunct="1"/>
            <a:r>
              <a:rPr lang="en-US" b="1" u="sng" dirty="0" smtClean="0">
                <a:latin typeface="Arial" charset="0"/>
              </a:rPr>
              <a:t> </a:t>
            </a:r>
            <a:r>
              <a:rPr lang="en-US" sz="1400" b="1" u="sng" dirty="0" smtClean="0">
                <a:latin typeface="Arial" charset="0"/>
              </a:rPr>
              <a:t>Twitter: @JohaliPriHE1st2016 </a:t>
            </a:r>
            <a:r>
              <a:rPr lang="en-US" b="1" u="sng" dirty="0" smtClean="0">
                <a:latin typeface="Arial" charset="0"/>
              </a:rPr>
              <a:t> !!!!! </a:t>
            </a:r>
            <a:endParaRPr lang="en-US" b="1" dirty="0" smtClean="0">
              <a:latin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2563664" y="5733256"/>
            <a:ext cx="4211409" cy="369332"/>
          </a:xfrm>
          <a:prstGeom prst="rect">
            <a:avLst/>
          </a:prstGeom>
        </p:spPr>
        <p:txBody>
          <a:bodyPr wrap="none">
            <a:spAutoFit/>
          </a:bodyPr>
          <a:lstStyle/>
          <a:p>
            <a:r>
              <a:rPr lang="en-US" dirty="0" smtClean="0">
                <a:hlinkClick r:id="rId2"/>
              </a:rPr>
              <a:t>http://thesaurus.com/browse/education</a:t>
            </a:r>
            <a:r>
              <a:rPr lang="en-US" dirty="0" smtClean="0"/>
              <a:t> </a:t>
            </a:r>
            <a:endParaRPr lang="ar-SA" dirty="0"/>
          </a:p>
        </p:txBody>
      </p:sp>
      <p:pic>
        <p:nvPicPr>
          <p:cNvPr id="136194" name="صورة 14"/>
          <p:cNvPicPr>
            <a:picLocks noChangeAspect="1" noChangeArrowheads="1"/>
          </p:cNvPicPr>
          <p:nvPr/>
        </p:nvPicPr>
        <p:blipFill>
          <a:blip r:embed="rId3" cstate="print"/>
          <a:srcRect/>
          <a:stretch>
            <a:fillRect/>
          </a:stretch>
        </p:blipFill>
        <p:spPr bwMode="auto">
          <a:xfrm>
            <a:off x="971600" y="764704"/>
            <a:ext cx="7632848" cy="4752528"/>
          </a:xfrm>
          <a:prstGeom prst="rect">
            <a:avLst/>
          </a:prstGeom>
          <a:noFill/>
          <a:ln w="9525">
            <a:noFill/>
            <a:miter lim="800000"/>
            <a:headEnd/>
            <a:tailEnd/>
          </a:ln>
        </p:spPr>
      </p:pic>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rot="2447733">
            <a:off x="6431763" y="674559"/>
            <a:ext cx="3282450" cy="542624"/>
          </a:xfrm>
        </p:spPr>
        <p:style>
          <a:lnRef idx="2">
            <a:schemeClr val="accent2"/>
          </a:lnRef>
          <a:fillRef idx="1">
            <a:schemeClr val="lt1"/>
          </a:fillRef>
          <a:effectRef idx="0">
            <a:schemeClr val="accent2"/>
          </a:effectRef>
          <a:fontRef idx="minor">
            <a:schemeClr val="dk1"/>
          </a:fontRef>
        </p:style>
        <p:txBody>
          <a:bodyPr/>
          <a:lstStyle/>
          <a:p>
            <a:pPr>
              <a:defRPr/>
            </a:pPr>
            <a:r>
              <a:rPr lang="en-US" sz="1800" dirty="0" smtClean="0"/>
              <a:t>What Is “HEALTH” </a:t>
            </a:r>
            <a:br>
              <a:rPr lang="en-US" sz="1800" dirty="0" smtClean="0"/>
            </a:br>
            <a:r>
              <a:rPr lang="en-US" sz="1800" dirty="0" smtClean="0"/>
              <a:t>That You Are Looking For ?!</a:t>
            </a:r>
            <a:endParaRPr lang="ar-SA" sz="1800" dirty="0"/>
          </a:p>
        </p:txBody>
      </p:sp>
      <p:sp>
        <p:nvSpPr>
          <p:cNvPr id="3" name="عنصر نائب للمحتوى 2"/>
          <p:cNvSpPr>
            <a:spLocks noGrp="1"/>
          </p:cNvSpPr>
          <p:nvPr>
            <p:ph idx="1"/>
          </p:nvPr>
        </p:nvSpPr>
        <p:spPr>
          <a:xfrm>
            <a:off x="519057" y="1238220"/>
            <a:ext cx="7259844" cy="5152270"/>
          </a:xfrm>
        </p:spPr>
        <p:style>
          <a:lnRef idx="2">
            <a:schemeClr val="dk1"/>
          </a:lnRef>
          <a:fillRef idx="1">
            <a:schemeClr val="lt1"/>
          </a:fillRef>
          <a:effectRef idx="0">
            <a:schemeClr val="dk1"/>
          </a:effectRef>
          <a:fontRef idx="minor">
            <a:schemeClr val="dk1"/>
          </a:fontRef>
        </p:style>
        <p:txBody>
          <a:bodyPr/>
          <a:lstStyle/>
          <a:p>
            <a:pPr marL="514350" indent="-514350">
              <a:buNone/>
              <a:defRPr/>
            </a:pPr>
            <a:r>
              <a:rPr lang="en-US" sz="2400" b="1" dirty="0" smtClean="0"/>
              <a:t>1) Hold a Small Group Discussion</a:t>
            </a:r>
          </a:p>
          <a:p>
            <a:pPr marL="514350" indent="-514350">
              <a:buAutoNum type="arabicParenR"/>
              <a:defRPr/>
            </a:pPr>
            <a:endParaRPr lang="en-US" sz="2400" b="1" dirty="0" smtClean="0"/>
          </a:p>
          <a:p>
            <a:pPr marL="514350" indent="-514350">
              <a:buNone/>
              <a:defRPr/>
            </a:pPr>
            <a:r>
              <a:rPr lang="en-US" sz="2400" b="1" dirty="0" smtClean="0"/>
              <a:t>2) Visit: Welcome visit my </a:t>
            </a:r>
            <a:r>
              <a:rPr lang="en-US" sz="2400" b="1" dirty="0" err="1" smtClean="0"/>
              <a:t>e_Sites</a:t>
            </a:r>
            <a:r>
              <a:rPr lang="en-US" sz="2400" b="1" dirty="0" smtClean="0"/>
              <a:t>\ My groups: </a:t>
            </a:r>
          </a:p>
          <a:p>
            <a:pPr marL="514350" indent="-514350">
              <a:buNone/>
              <a:defRPr/>
            </a:pPr>
            <a:r>
              <a:rPr lang="en-US" dirty="0" smtClean="0"/>
              <a:t> </a:t>
            </a:r>
          </a:p>
          <a:p>
            <a:pPr marL="514350" indent="-514350">
              <a:buNone/>
              <a:defRPr/>
            </a:pPr>
            <a:endParaRPr lang="en-US" dirty="0" smtClean="0"/>
          </a:p>
          <a:p>
            <a:pPr marL="514350" indent="-514350">
              <a:buNone/>
              <a:defRPr/>
            </a:pPr>
            <a:endParaRPr lang="en-US" dirty="0" smtClean="0"/>
          </a:p>
          <a:p>
            <a:pPr>
              <a:defRPr/>
            </a:pPr>
            <a:endParaRPr lang="en-US" sz="1800" dirty="0" smtClean="0">
              <a:hlinkClick r:id="rId3"/>
            </a:endParaRPr>
          </a:p>
          <a:p>
            <a:pPr>
              <a:defRPr/>
            </a:pPr>
            <a:endParaRPr lang="en-US" sz="1800" dirty="0" smtClean="0">
              <a:hlinkClick r:id="rId3"/>
            </a:endParaRPr>
          </a:p>
          <a:p>
            <a:pPr>
              <a:buNone/>
              <a:defRPr/>
            </a:pPr>
            <a:endParaRPr lang="en-US" sz="1100" b="1" dirty="0" smtClean="0">
              <a:hlinkClick r:id="rId3"/>
            </a:endParaRPr>
          </a:p>
          <a:p>
            <a:pPr>
              <a:defRPr/>
            </a:pPr>
            <a:r>
              <a:rPr lang="en-US" sz="1200" b="1" dirty="0" smtClean="0">
                <a:hlinkClick r:id="rId3"/>
              </a:rPr>
              <a:t>http://www.linkedin.com/groupItem?view=&amp;gid=78660&amp;type=member&amp;item=199928773&amp;qid=58db8a86-f861-4c3b-89e9-3eaecfc98fdc&amp;trk=group_search_item_list-0-b-ttl&amp;goback=%2Egmr_78660</a:t>
            </a:r>
            <a:r>
              <a:rPr lang="en-US" sz="1200" b="1" dirty="0" smtClean="0"/>
              <a:t> </a:t>
            </a:r>
          </a:p>
          <a:p>
            <a:pPr>
              <a:defRPr/>
            </a:pPr>
            <a:endParaRPr lang="en-US" sz="1100" b="1" dirty="0" smtClean="0"/>
          </a:p>
          <a:p>
            <a:pPr>
              <a:defRPr/>
            </a:pPr>
            <a:r>
              <a:rPr lang="en-US" sz="1100" b="1" dirty="0" smtClean="0">
                <a:hlinkClick r:id="rId4"/>
              </a:rPr>
              <a:t>http://www.linkedin.com/groupItem?view=&amp;gid=78660&amp;type=member&amp;item=207981338&amp;qid=ffd428bb-f5f5-4541-9445-acf0889173df&amp;trk=group_most_recent_rich-0-b-ttl&amp;goback=%2Egmr_78660</a:t>
            </a:r>
            <a:r>
              <a:rPr lang="en-US" sz="1100" b="1" dirty="0" smtClean="0"/>
              <a:t> </a:t>
            </a:r>
          </a:p>
          <a:p>
            <a:pPr>
              <a:defRPr/>
            </a:pPr>
            <a:endParaRPr lang="ar-SA" dirty="0"/>
          </a:p>
        </p:txBody>
      </p:sp>
      <p:sp useBgFill="1">
        <p:nvSpPr>
          <p:cNvPr id="5" name="Rectangle 3"/>
          <p:cNvSpPr>
            <a:spLocks noChangeArrowheads="1"/>
          </p:cNvSpPr>
          <p:nvPr/>
        </p:nvSpPr>
        <p:spPr bwMode="auto">
          <a:xfrm>
            <a:off x="701622" y="2589201"/>
            <a:ext cx="6876764" cy="2308324"/>
          </a:xfrm>
          <a:prstGeom prst="rect">
            <a:avLst/>
          </a:prstGeom>
          <a:ln w="19050" cmpd="dbl">
            <a:solidFill>
              <a:schemeClr val="tx1"/>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dirty="0" smtClean="0">
              <a:solidFill>
                <a:srgbClr val="00B050"/>
              </a:solidFill>
              <a:latin typeface="inherit"/>
              <a:ea typeface="Times New Roman" pitchFamily="18"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dirty="0" smtClean="0">
              <a:solidFill>
                <a:srgbClr val="00B050"/>
              </a:solidFill>
              <a:latin typeface="inherit"/>
              <a:ea typeface="Times New Roman" pitchFamily="18"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rPr>
              <a:t>What Does Health Means to You ?</a:t>
            </a:r>
            <a:endParaRPr kumimoji="0" lang="en-US" sz="1600" b="1" i="0" u="none" strike="noStrike" cap="none" normalizeH="0" baseline="0" dirty="0" smtClean="0">
              <a:ln>
                <a:noFill/>
              </a:ln>
              <a:solidFill>
                <a:srgbClr val="00B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rPr>
              <a:t>Health has a long history with huge philosophical concepts, may be the first health meaning raised before billions of years, the early ..</a:t>
            </a:r>
            <a:endParaRPr kumimoji="0" lang="en-US" sz="1600" b="1" i="0" u="none" strike="noStrike" cap="none" normalizeH="0" baseline="0" dirty="0" smtClean="0">
              <a:ln>
                <a:noFill/>
              </a:ln>
              <a:solidFill>
                <a:srgbClr val="00B050"/>
              </a:solidFill>
              <a:effectLst/>
              <a:latin typeface="Arial" pitchFamily="34" charset="0"/>
              <a:cs typeface="Arial" pitchFamily="34" charset="0"/>
            </a:endParaRPr>
          </a:p>
        </p:txBody>
      </p:sp>
      <p:pic>
        <p:nvPicPr>
          <p:cNvPr id="7" name="Picture 1" descr="Eisa Johali">
            <a:hlinkClick r:id="rId6" tooltip="&quot;Click to see this member's activity&quot;"/>
          </p:cNvPr>
          <p:cNvPicPr>
            <a:picLocks noChangeAspect="1" noChangeArrowheads="1"/>
          </p:cNvPicPr>
          <p:nvPr/>
        </p:nvPicPr>
        <p:blipFill>
          <a:blip r:embed="rId7" r:link="rId8" cstate="print"/>
          <a:srcRect/>
          <a:stretch>
            <a:fillRect/>
          </a:stretch>
        </p:blipFill>
        <p:spPr bwMode="auto">
          <a:xfrm>
            <a:off x="1331640" y="2600908"/>
            <a:ext cx="1387494" cy="1277955"/>
          </a:xfrm>
          <a:prstGeom prst="rect">
            <a:avLst/>
          </a:prstGeom>
          <a:noFill/>
        </p:spPr>
      </p:pic>
      <p:sp>
        <p:nvSpPr>
          <p:cNvPr id="8" name="Rectangle 2"/>
          <p:cNvSpPr>
            <a:spLocks noChangeArrowheads="1"/>
          </p:cNvSpPr>
          <p:nvPr/>
        </p:nvSpPr>
        <p:spPr bwMode="auto">
          <a:xfrm>
            <a:off x="3023828" y="2528900"/>
            <a:ext cx="3103605" cy="584727"/>
          </a:xfrm>
          <a:prstGeom prst="rect">
            <a:avLst/>
          </a:prstGeom>
          <a:solidFill>
            <a:schemeClr val="bg1">
              <a:lumMod val="50000"/>
            </a:schemeClr>
          </a:solidFill>
          <a:ln>
            <a:headEnd/>
            <a:tailEnd/>
          </a:ln>
        </p:spPr>
        <p:style>
          <a:lnRef idx="2">
            <a:schemeClr val="accent2"/>
          </a:lnRef>
          <a:fillRef idx="1">
            <a:schemeClr val="lt1"/>
          </a:fillRef>
          <a:effectRef idx="0">
            <a:schemeClr val="accent2"/>
          </a:effectRef>
          <a:fontRef idx="minor">
            <a:schemeClr val="dk1"/>
          </a:fontRef>
        </p:style>
        <p:txBody>
          <a:bodyPr vert="horz" wrap="square" lIns="91440" tIns="152352"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inherit"/>
                <a:ea typeface="Times New Roman" pitchFamily="18" charset="0"/>
                <a:cs typeface="Arial" pitchFamily="34" charset="0"/>
                <a:hlinkClick r:id="rId9" tooltip="This group is members only"/>
              </a:rPr>
              <a:t>The Philosophy Network</a:t>
            </a:r>
            <a:endParaRPr kumimoji="0" lang="en-US" sz="1400" b="1"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ستطيل 8"/>
          <p:cNvSpPr/>
          <p:nvPr/>
        </p:nvSpPr>
        <p:spPr>
          <a:xfrm>
            <a:off x="117414" y="33291"/>
            <a:ext cx="5184846"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is the </a:t>
            </a:r>
            <a:r>
              <a:rPr lang="en-US" sz="1400" b="1" dirty="0" err="1" smtClean="0"/>
              <a:t>Heallth</a:t>
            </a:r>
            <a:r>
              <a:rPr lang="en-US" sz="1400" b="1" dirty="0" smtClean="0"/>
              <a:t> That You Are Looking For ?</a:t>
            </a:r>
          </a:p>
        </p:txBody>
      </p:sp>
      <p:sp>
        <p:nvSpPr>
          <p:cNvPr id="11"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p:cNvPicPr>
            <a:picLocks noChangeAspect="1" noChangeArrowheads="1"/>
          </p:cNvPicPr>
          <p:nvPr/>
        </p:nvPicPr>
        <p:blipFill>
          <a:blip r:embed="rId3" cstate="print"/>
          <a:srcRect/>
          <a:stretch>
            <a:fillRect/>
          </a:stretch>
        </p:blipFill>
        <p:spPr bwMode="auto">
          <a:xfrm>
            <a:off x="226953" y="288882"/>
            <a:ext cx="4536504" cy="2877809"/>
          </a:xfrm>
          <a:prstGeom prst="rect">
            <a:avLst/>
          </a:prstGeom>
          <a:noFill/>
          <a:ln w="9525">
            <a:noFill/>
            <a:miter lim="800000"/>
            <a:headEnd/>
            <a:tailEnd/>
          </a:ln>
        </p:spPr>
      </p:pic>
      <p:pic>
        <p:nvPicPr>
          <p:cNvPr id="137219" name="Picture 3"/>
          <p:cNvPicPr>
            <a:picLocks noChangeAspect="1" noChangeArrowheads="1"/>
          </p:cNvPicPr>
          <p:nvPr/>
        </p:nvPicPr>
        <p:blipFill>
          <a:blip r:embed="rId4" cstate="print"/>
          <a:srcRect/>
          <a:stretch>
            <a:fillRect/>
          </a:stretch>
        </p:blipFill>
        <p:spPr bwMode="auto">
          <a:xfrm>
            <a:off x="190440" y="3502026"/>
            <a:ext cx="3990845" cy="2461021"/>
          </a:xfrm>
          <a:prstGeom prst="rect">
            <a:avLst/>
          </a:prstGeom>
          <a:noFill/>
          <a:ln w="9525">
            <a:noFill/>
            <a:miter lim="800000"/>
            <a:headEnd/>
            <a:tailEnd/>
          </a:ln>
        </p:spPr>
      </p:pic>
      <p:pic>
        <p:nvPicPr>
          <p:cNvPr id="137220" name="Picture 4"/>
          <p:cNvPicPr>
            <a:picLocks noChangeAspect="1" noChangeArrowheads="1"/>
          </p:cNvPicPr>
          <p:nvPr/>
        </p:nvPicPr>
        <p:blipFill>
          <a:blip r:embed="rId5" cstate="print"/>
          <a:srcRect/>
          <a:stretch>
            <a:fillRect/>
          </a:stretch>
        </p:blipFill>
        <p:spPr bwMode="auto">
          <a:xfrm>
            <a:off x="4860032" y="548680"/>
            <a:ext cx="3960440" cy="2622798"/>
          </a:xfrm>
          <a:prstGeom prst="rect">
            <a:avLst/>
          </a:prstGeom>
          <a:noFill/>
          <a:ln w="9525">
            <a:noFill/>
            <a:miter lim="800000"/>
            <a:headEnd/>
            <a:tailEnd/>
          </a:ln>
        </p:spPr>
      </p:pic>
      <p:pic>
        <p:nvPicPr>
          <p:cNvPr id="137221" name="Picture 5"/>
          <p:cNvPicPr>
            <a:picLocks noChangeAspect="1" noChangeArrowheads="1"/>
          </p:cNvPicPr>
          <p:nvPr/>
        </p:nvPicPr>
        <p:blipFill>
          <a:blip r:embed="rId6" cstate="print"/>
          <a:srcRect/>
          <a:stretch>
            <a:fillRect/>
          </a:stretch>
        </p:blipFill>
        <p:spPr bwMode="auto">
          <a:xfrm>
            <a:off x="4535487" y="3265498"/>
            <a:ext cx="4527831" cy="2863802"/>
          </a:xfrm>
          <a:prstGeom prst="rect">
            <a:avLst/>
          </a:prstGeom>
          <a:noFill/>
          <a:ln w="9525">
            <a:noFill/>
            <a:miter lim="800000"/>
            <a:headEnd/>
            <a:tailEnd/>
          </a:ln>
        </p:spPr>
      </p:pic>
      <p:sp>
        <p:nvSpPr>
          <p:cNvPr id="11"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1403350" y="188913"/>
            <a:ext cx="6553200" cy="536575"/>
          </a:xfrm>
        </p:spPr>
        <p:txBody>
          <a:bodyPr/>
          <a:lstStyle/>
          <a:p>
            <a:pPr eaLnBrk="1" hangingPunct="1">
              <a:defRPr/>
            </a:pPr>
            <a:r>
              <a:rPr lang="en-US" sz="2000" dirty="0" smtClean="0"/>
              <a:t>COMMON PHILOSOPHIES OF HEALTH  </a:t>
            </a:r>
            <a:endParaRPr lang="en-US" sz="2000" i="1" dirty="0" smtClean="0"/>
          </a:p>
        </p:txBody>
      </p:sp>
      <p:sp>
        <p:nvSpPr>
          <p:cNvPr id="39939" name="Rectangle 3"/>
          <p:cNvSpPr>
            <a:spLocks noGrp="1" noRot="1" noChangeArrowheads="1"/>
          </p:cNvSpPr>
          <p:nvPr>
            <p:ph type="body" sz="half" idx="1"/>
          </p:nvPr>
        </p:nvSpPr>
        <p:spPr>
          <a:xfrm>
            <a:off x="1763713" y="836613"/>
            <a:ext cx="5113337" cy="647700"/>
          </a:xfrm>
        </p:spPr>
        <p:txBody>
          <a:bodyPr/>
          <a:lstStyle/>
          <a:p>
            <a:pPr algn="ctr" eaLnBrk="1" hangingPunct="1">
              <a:lnSpc>
                <a:spcPct val="80000"/>
              </a:lnSpc>
              <a:buFont typeface="Wingdings" pitchFamily="2" charset="2"/>
              <a:buNone/>
              <a:defRPr/>
            </a:pPr>
            <a:r>
              <a:rPr lang="en-US" sz="2000" b="1" dirty="0" smtClean="0">
                <a:latin typeface="Arial Black" pitchFamily="34" charset="0"/>
              </a:rPr>
              <a:t>WHAT IS HEALTH? </a:t>
            </a:r>
          </a:p>
          <a:p>
            <a:pPr algn="ctr" eaLnBrk="1" hangingPunct="1">
              <a:lnSpc>
                <a:spcPct val="80000"/>
              </a:lnSpc>
              <a:buFont typeface="Wingdings" pitchFamily="2" charset="2"/>
              <a:buNone/>
              <a:defRPr/>
            </a:pPr>
            <a:r>
              <a:rPr lang="en-US" sz="2000" b="1" i="1" dirty="0" smtClean="0">
                <a:latin typeface="Arial Black" pitchFamily="34" charset="0"/>
              </a:rPr>
              <a:t>that we are look for:?</a:t>
            </a:r>
            <a:endParaRPr lang="ar-SA" sz="2000" b="1" i="1" dirty="0" smtClean="0">
              <a:latin typeface="Arial Black" pitchFamily="34" charset="0"/>
            </a:endParaRPr>
          </a:p>
          <a:p>
            <a:pPr algn="just" eaLnBrk="1" hangingPunct="1">
              <a:lnSpc>
                <a:spcPct val="80000"/>
              </a:lnSpc>
              <a:buFont typeface="Wingdings" pitchFamily="2" charset="2"/>
              <a:buNone/>
              <a:defRPr/>
            </a:pPr>
            <a:endParaRPr lang="en-US" sz="2000" dirty="0" smtClean="0">
              <a:latin typeface="Arial Black" pitchFamily="34" charset="0"/>
            </a:endParaRPr>
          </a:p>
        </p:txBody>
      </p:sp>
      <p:graphicFrame>
        <p:nvGraphicFramePr>
          <p:cNvPr id="39992" name="Group 56"/>
          <p:cNvGraphicFramePr>
            <a:graphicFrameLocks noGrp="1"/>
          </p:cNvGraphicFramePr>
          <p:nvPr>
            <p:ph sz="half" idx="2"/>
          </p:nvPr>
        </p:nvGraphicFramePr>
        <p:xfrm>
          <a:off x="533400" y="1651000"/>
          <a:ext cx="8359775" cy="3749040"/>
        </p:xfrm>
        <a:graphic>
          <a:graphicData uri="http://schemas.openxmlformats.org/drawingml/2006/table">
            <a:tbl>
              <a:tblPr/>
              <a:tblGrid>
                <a:gridCol w="2243138"/>
                <a:gridCol w="1468437"/>
                <a:gridCol w="1677988"/>
                <a:gridCol w="1673225"/>
                <a:gridCol w="1296987"/>
              </a:tblGrid>
              <a:tr h="6175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Medics </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“Curative Medicine”</a:t>
                      </a: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Behaviorists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Social Scientists</a:t>
                      </a:r>
                      <a:r>
                        <a:rPr kumimoji="0" lang="en-US" sz="18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Humanists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Idealists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74850">
                <a:tc>
                  <a:txBody>
                    <a:bodyPr/>
                    <a:lstStyle/>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Physical fitness</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absence of disease</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harmonious functioning of organs</a:t>
                      </a: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Commodity</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Just Feeling Good</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ability to adapt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Adaptation</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(HBM)</a:t>
                      </a: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Well </a:t>
                      </a: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social function</a:t>
                      </a:r>
                    </a:p>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absent of all diseases, health problems &amp; handicaps</a:t>
                      </a: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Personal strength\ability </a:t>
                      </a: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Self Growth &amp; Development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tab pos="0" algn="l"/>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Perfect well-being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 every respect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45" name="Rectangle 57"/>
          <p:cNvSpPr>
            <a:spLocks noChangeArrowheads="1"/>
          </p:cNvSpPr>
          <p:nvPr/>
        </p:nvSpPr>
        <p:spPr bwMode="auto">
          <a:xfrm>
            <a:off x="1906588" y="5502308"/>
            <a:ext cx="5014912" cy="336550"/>
          </a:xfrm>
          <a:prstGeom prst="rect">
            <a:avLst/>
          </a:prstGeom>
          <a:noFill/>
          <a:ln w="9525">
            <a:noFill/>
            <a:miter lim="800000"/>
            <a:headEnd/>
            <a:tailEnd/>
          </a:ln>
        </p:spPr>
        <p:txBody>
          <a:bodyPr wrap="none">
            <a:spAutoFit/>
          </a:bodyPr>
          <a:lstStyle/>
          <a:p>
            <a:pPr algn="l" rtl="0"/>
            <a:r>
              <a:rPr lang="en-US" sz="1600" b="1" i="1" dirty="0"/>
              <a:t>Behaviorist also come under Realism = Pragmatic</a:t>
            </a:r>
          </a:p>
        </p:txBody>
      </p:sp>
      <p:sp>
        <p:nvSpPr>
          <p:cNvPr id="9" name="عنصر نائب للتذييل 8"/>
          <p:cNvSpPr>
            <a:spLocks noGrp="1"/>
          </p:cNvSpPr>
          <p:nvPr>
            <p:ph type="ftr" sz="quarter" idx="11"/>
          </p:nvPr>
        </p:nvSpPr>
        <p:spPr/>
        <p:txBody>
          <a:bodyPr/>
          <a:lstStyle/>
          <a:p>
            <a:pPr>
              <a:defRPr/>
            </a:pPr>
            <a:r>
              <a:rPr lang="en-GB" smtClean="0"/>
              <a:t>JohaliPriHE2012_2017</a:t>
            </a:r>
            <a:endParaRPr lang="en-GB"/>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Rot="1" noChangeArrowheads="1"/>
          </p:cNvSpPr>
          <p:nvPr>
            <p:ph type="body" idx="1"/>
          </p:nvPr>
        </p:nvSpPr>
        <p:spPr>
          <a:xfrm>
            <a:off x="446031" y="727038"/>
            <a:ext cx="8178857" cy="5696028"/>
          </a:xfrm>
        </p:spPr>
        <p:style>
          <a:lnRef idx="2">
            <a:schemeClr val="dk1"/>
          </a:lnRef>
          <a:fillRef idx="1">
            <a:schemeClr val="lt1"/>
          </a:fillRef>
          <a:effectRef idx="0">
            <a:schemeClr val="dk1"/>
          </a:effectRef>
          <a:fontRef idx="minor">
            <a:schemeClr val="dk1"/>
          </a:fontRef>
        </p:style>
        <p:txBody>
          <a:bodyPr/>
          <a:lstStyle/>
          <a:p>
            <a:pPr algn="just" eaLnBrk="1" hangingPunct="1">
              <a:lnSpc>
                <a:spcPct val="80000"/>
              </a:lnSpc>
              <a:buFontTx/>
              <a:buNone/>
              <a:defRPr/>
            </a:pPr>
            <a:endParaRPr lang="en-US" sz="1800" dirty="0" smtClean="0">
              <a:latin typeface="Arial Black" pitchFamily="34" charset="0"/>
            </a:endParaRPr>
          </a:p>
          <a:p>
            <a:pPr algn="just" eaLnBrk="1" hangingPunct="1">
              <a:lnSpc>
                <a:spcPct val="80000"/>
              </a:lnSpc>
              <a:buFontTx/>
              <a:buNone/>
              <a:defRPr/>
            </a:pPr>
            <a:r>
              <a:rPr lang="en-US" sz="1800" dirty="0" smtClean="0">
                <a:latin typeface="Arial Black" pitchFamily="34" charset="0"/>
              </a:rPr>
              <a:t>What “HEALTH” Means to You \ Health you are looking fore\HC</a:t>
            </a:r>
          </a:p>
          <a:p>
            <a:pPr algn="just" eaLnBrk="1" hangingPunct="1">
              <a:lnSpc>
                <a:spcPct val="80000"/>
              </a:lnSpc>
              <a:defRPr/>
            </a:pPr>
            <a:r>
              <a:rPr lang="en-US" sz="1800" dirty="0" smtClean="0">
                <a:latin typeface="Arial Black" pitchFamily="34" charset="0"/>
              </a:rPr>
              <a:t>To be appropriate for all nation; the </a:t>
            </a:r>
            <a:r>
              <a:rPr lang="en-US" sz="1800" dirty="0" smtClean="0"/>
              <a:t>“</a:t>
            </a:r>
            <a:r>
              <a:rPr lang="en-US" sz="1800" dirty="0" smtClean="0">
                <a:latin typeface="Arial Black" pitchFamily="34" charset="0"/>
              </a:rPr>
              <a:t>WHO Constitution 1946</a:t>
            </a:r>
            <a:r>
              <a:rPr lang="en-US" sz="1800" dirty="0" smtClean="0"/>
              <a:t>”</a:t>
            </a:r>
            <a:r>
              <a:rPr lang="en-US" sz="1800" dirty="0" smtClean="0">
                <a:latin typeface="Arial Black" pitchFamily="34" charset="0"/>
              </a:rPr>
              <a:t>, </a:t>
            </a:r>
            <a:r>
              <a:rPr lang="en-US" sz="1800" dirty="0" smtClean="0"/>
              <a:t>“</a:t>
            </a:r>
            <a:r>
              <a:rPr lang="en-US" sz="1800" dirty="0" smtClean="0">
                <a:latin typeface="Arial Black" pitchFamily="34" charset="0"/>
              </a:rPr>
              <a:t>Health</a:t>
            </a:r>
            <a:r>
              <a:rPr lang="en-US" sz="1800" dirty="0" smtClean="0"/>
              <a:t>”</a:t>
            </a:r>
            <a:r>
              <a:rPr lang="en-US" sz="1800" dirty="0" smtClean="0">
                <a:latin typeface="Arial Black" pitchFamily="34" charset="0"/>
              </a:rPr>
              <a:t> is defined as: </a:t>
            </a:r>
          </a:p>
          <a:p>
            <a:pPr algn="just" eaLnBrk="1" hangingPunct="1">
              <a:lnSpc>
                <a:spcPct val="80000"/>
              </a:lnSpc>
              <a:defRPr/>
            </a:pPr>
            <a:endParaRPr lang="en-US" sz="1800" i="1" dirty="0" smtClean="0">
              <a:latin typeface="Arial Black" pitchFamily="34" charset="0"/>
            </a:endParaRPr>
          </a:p>
          <a:p>
            <a:pPr lvl="2" algn="just" eaLnBrk="1" hangingPunct="1">
              <a:lnSpc>
                <a:spcPct val="80000"/>
              </a:lnSpc>
              <a:buFont typeface="Wingdings" pitchFamily="2" charset="2"/>
              <a:buNone/>
              <a:defRPr/>
            </a:pPr>
            <a:r>
              <a:rPr lang="en-US" sz="1800" b="1" i="1" dirty="0" smtClean="0">
                <a:latin typeface="Arial Black" pitchFamily="34" charset="0"/>
              </a:rPr>
              <a:t>A STATE OF COMPLETE PHYSICAL, MENTAL AND SOCIAL WELLBEING AND NOT MERELY THE ABSENCE OF DISEASE AND INFIRMITY.</a:t>
            </a: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a:t>
            </a:r>
          </a:p>
          <a:p>
            <a:pPr algn="ctr" eaLnBrk="1" hangingPunct="1">
              <a:lnSpc>
                <a:spcPct val="80000"/>
              </a:lnSpc>
              <a:buFont typeface="Wingdings" pitchFamily="2" charset="2"/>
              <a:buNone/>
              <a:defRPr/>
            </a:pPr>
            <a:r>
              <a:rPr lang="en-US" sz="1800" i="1" dirty="0" smtClean="0">
                <a:latin typeface="Arial Black" pitchFamily="34" charset="0"/>
              </a:rPr>
              <a:t>Infirmity = any health problem or defect</a:t>
            </a:r>
          </a:p>
          <a:p>
            <a:pPr algn="ctr" eaLnBrk="1" hangingPunct="1">
              <a:lnSpc>
                <a:spcPct val="80000"/>
              </a:lnSpc>
              <a:buFont typeface="Wingdings" pitchFamily="2" charset="2"/>
              <a:buNone/>
              <a:defRPr/>
            </a:pPr>
            <a:r>
              <a:rPr lang="en-US" sz="1800" i="1" dirty="0" smtClean="0">
                <a:latin typeface="Arial Black" pitchFamily="34" charset="0"/>
              </a:rPr>
              <a:t>Complete = Total; Whole; Absolute &amp; Perfect   </a:t>
            </a:r>
          </a:p>
          <a:p>
            <a:pPr algn="ctr" eaLnBrk="1" hangingPunct="1">
              <a:lnSpc>
                <a:spcPct val="80000"/>
              </a:lnSpc>
              <a:buFont typeface="Wingdings" pitchFamily="2" charset="2"/>
              <a:buNone/>
              <a:defRPr/>
            </a:pPr>
            <a:r>
              <a:rPr lang="en-US" sz="1800" i="1" dirty="0" smtClean="0">
                <a:latin typeface="Arial Black" pitchFamily="34" charset="0"/>
              </a:rPr>
              <a:t>-----------------------</a:t>
            </a:r>
          </a:p>
          <a:p>
            <a:pPr algn="ctr" eaLnBrk="1" hangingPunct="1">
              <a:lnSpc>
                <a:spcPct val="80000"/>
              </a:lnSpc>
              <a:buFont typeface="Wingdings" pitchFamily="2" charset="2"/>
              <a:buNone/>
              <a:defRPr/>
            </a:pPr>
            <a:endParaRPr lang="en-US" sz="1800" b="1" i="1" dirty="0" smtClean="0">
              <a:latin typeface="Arial Black" pitchFamily="34" charset="0"/>
            </a:endParaRPr>
          </a:p>
          <a:p>
            <a:pPr algn="ctr" eaLnBrk="1" hangingPunct="1">
              <a:lnSpc>
                <a:spcPct val="80000"/>
              </a:lnSpc>
              <a:buFont typeface="Wingdings" pitchFamily="2" charset="2"/>
              <a:buNone/>
              <a:defRPr/>
            </a:pPr>
            <a:r>
              <a:rPr lang="en-US" sz="1800" b="1" i="1" dirty="0" smtClean="0">
                <a:latin typeface="Arial Black" pitchFamily="34" charset="0"/>
              </a:rPr>
              <a:t>Ego Reflective Thinking &amp; Assignment</a:t>
            </a:r>
            <a:r>
              <a:rPr lang="en-US" sz="1800" b="1" i="1" dirty="0" smtClean="0"/>
              <a:t> </a:t>
            </a:r>
          </a:p>
          <a:p>
            <a:pPr algn="ctr" eaLnBrk="1" hangingPunct="1">
              <a:lnSpc>
                <a:spcPct val="80000"/>
              </a:lnSpc>
              <a:buFont typeface="Wingdings" pitchFamily="2" charset="2"/>
              <a:buNone/>
              <a:defRPr/>
            </a:pPr>
            <a:r>
              <a:rPr lang="en-US" sz="1800" b="1" i="1" dirty="0" smtClean="0"/>
              <a:t>As an ideal religious </a:t>
            </a:r>
            <a:r>
              <a:rPr lang="en-US" sz="1800" b="1" i="1" dirty="0" err="1" smtClean="0"/>
              <a:t>centred</a:t>
            </a:r>
            <a:r>
              <a:rPr lang="en-US" sz="1800" b="1" i="1" dirty="0" smtClean="0"/>
              <a:t> society, how we can create an accepted “Health” Definition with Evidences from Holy Quran &amp; </a:t>
            </a:r>
            <a:r>
              <a:rPr lang="en-US" sz="1800" b="1" i="1" dirty="0" err="1" smtClean="0"/>
              <a:t>Sunnah</a:t>
            </a:r>
            <a:r>
              <a:rPr lang="en-US" sz="1800" b="1" i="1" dirty="0" smtClean="0"/>
              <a:t> ”?</a:t>
            </a:r>
          </a:p>
          <a:p>
            <a:pPr algn="ctr" eaLnBrk="1" hangingPunct="1">
              <a:lnSpc>
                <a:spcPct val="80000"/>
              </a:lnSpc>
              <a:buFont typeface="Wingdings" pitchFamily="2" charset="2"/>
              <a:buNone/>
              <a:defRPr/>
            </a:pPr>
            <a:r>
              <a:rPr lang="en-US" sz="1800" b="1" i="1" dirty="0" smtClean="0"/>
              <a:t>------------------------</a:t>
            </a:r>
          </a:p>
          <a:p>
            <a:pPr algn="ctr" eaLnBrk="1" hangingPunct="1">
              <a:lnSpc>
                <a:spcPct val="80000"/>
              </a:lnSpc>
              <a:buFont typeface="Wingdings" pitchFamily="2" charset="2"/>
              <a:buNone/>
              <a:defRPr/>
            </a:pPr>
            <a:r>
              <a:rPr lang="en-US" sz="1800" b="1" i="1" dirty="0" smtClean="0">
                <a:latin typeface="Arial Black" pitchFamily="34" charset="0"/>
              </a:rPr>
              <a:t>Now, think what is next…? </a:t>
            </a:r>
          </a:p>
          <a:p>
            <a:pPr algn="ctr" eaLnBrk="1" hangingPunct="1">
              <a:lnSpc>
                <a:spcPct val="80000"/>
              </a:lnSpc>
              <a:buFont typeface="Wingdings" pitchFamily="2" charset="2"/>
              <a:buNone/>
              <a:defRPr/>
            </a:pPr>
            <a:r>
              <a:rPr lang="en-US" sz="1800" b="1" i="1" dirty="0" smtClean="0">
                <a:latin typeface="Arial Black" pitchFamily="34" charset="0"/>
              </a:rPr>
              <a:t>Defining HE that can assure\ grantee the Quality of healthful Life</a:t>
            </a:r>
            <a:r>
              <a:rPr lang="en-US" sz="1800" b="1" i="1" dirty="0" smtClean="0"/>
              <a:t>  </a:t>
            </a:r>
            <a:r>
              <a:rPr lang="en-US" sz="1800" dirty="0" smtClean="0"/>
              <a:t> </a:t>
            </a:r>
          </a:p>
          <a:p>
            <a:pPr algn="ctr" eaLnBrk="1" hangingPunct="1">
              <a:lnSpc>
                <a:spcPct val="80000"/>
              </a:lnSpc>
              <a:buNone/>
              <a:defRPr/>
            </a:pPr>
            <a:r>
              <a:rPr lang="en-US" sz="1800" b="1" dirty="0" smtClean="0"/>
              <a:t>( Perfect  Health As we defined in </a:t>
            </a:r>
            <a:r>
              <a:rPr lang="en-US" sz="1800" b="1" dirty="0" err="1" smtClean="0"/>
              <a:t>HeSHE</a:t>
            </a:r>
            <a:r>
              <a:rPr lang="en-US" sz="1800" b="1" dirty="0" smtClean="0"/>
              <a:t> )</a:t>
            </a:r>
          </a:p>
        </p:txBody>
      </p:sp>
      <p:sp>
        <p:nvSpPr>
          <p:cNvPr id="6" name="مستطيل 5"/>
          <p:cNvSpPr/>
          <p:nvPr/>
        </p:nvSpPr>
        <p:spPr>
          <a:xfrm>
            <a:off x="1468395" y="69804"/>
            <a:ext cx="5732541" cy="4801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Health Means to You \ Health That You Are Looking For ?</a:t>
            </a:r>
          </a:p>
        </p:txBody>
      </p:sp>
      <p:sp>
        <p:nvSpPr>
          <p:cNvPr id="7" name="عنصر نائب للتذييل 6"/>
          <p:cNvSpPr>
            <a:spLocks noGrp="1"/>
          </p:cNvSpPr>
          <p:nvPr>
            <p:ph type="ftr" sz="quarter" idx="10"/>
          </p:nvPr>
        </p:nvSpPr>
        <p:spPr>
          <a:xfrm>
            <a:off x="2636811" y="6350039"/>
            <a:ext cx="3409940" cy="319047"/>
          </a:xfrm>
        </p:spPr>
        <p:txBody>
          <a:bodyPr/>
          <a:lstStyle/>
          <a:p>
            <a:pPr>
              <a:defRPr/>
            </a:pPr>
            <a:r>
              <a:rPr lang="en-US" sz="1600" dirty="0" smtClean="0"/>
              <a:t>JohaliPriHE2012_2017</a:t>
            </a:r>
            <a:endParaRPr lang="en-US" sz="16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Rot="1" noChangeArrowheads="1"/>
          </p:cNvSpPr>
          <p:nvPr>
            <p:ph type="body" idx="1"/>
          </p:nvPr>
        </p:nvSpPr>
        <p:spPr>
          <a:xfrm>
            <a:off x="665109" y="690563"/>
            <a:ext cx="8032859" cy="5732462"/>
          </a:xfrm>
        </p:spPr>
        <p:style>
          <a:lnRef idx="2">
            <a:schemeClr val="dk1"/>
          </a:lnRef>
          <a:fillRef idx="1">
            <a:schemeClr val="lt1"/>
          </a:fillRef>
          <a:effectRef idx="0">
            <a:schemeClr val="dk1"/>
          </a:effectRef>
          <a:fontRef idx="minor">
            <a:schemeClr val="dk1"/>
          </a:fontRef>
        </p:style>
        <p:txBody>
          <a:bodyPr/>
          <a:lstStyle/>
          <a:p>
            <a:pPr marL="188913" indent="254000" algn="ctr" eaLnBrk="1" hangingPunct="1">
              <a:lnSpc>
                <a:spcPct val="80000"/>
              </a:lnSpc>
              <a:buFont typeface="Wingdings" pitchFamily="2" charset="2"/>
              <a:buNone/>
              <a:defRPr/>
            </a:pPr>
            <a:r>
              <a:rPr lang="en-US" sz="1600" b="1" dirty="0" smtClean="0">
                <a:latin typeface="Arial Black" pitchFamily="34" charset="0"/>
              </a:rPr>
              <a:t>WHAT IS HEALTH EDUCATION?</a:t>
            </a:r>
          </a:p>
          <a:p>
            <a:pPr marL="188913" indent="254000" algn="just" eaLnBrk="1" hangingPunct="1">
              <a:lnSpc>
                <a:spcPct val="80000"/>
              </a:lnSpc>
              <a:buFont typeface="Wingdings" pitchFamily="2" charset="2"/>
              <a:buNone/>
              <a:defRPr/>
            </a:pPr>
            <a:r>
              <a:rPr lang="en-US" sz="1600" b="1" i="1" dirty="0" smtClean="0"/>
              <a:t>	</a:t>
            </a:r>
            <a:r>
              <a:rPr lang="en-US" sz="1600" i="1" dirty="0" smtClean="0">
                <a:latin typeface="Arial Black" pitchFamily="34" charset="0"/>
              </a:rPr>
              <a:t>As health + education, “HEALTH EDUCATION” has different meanings. Based on the scientific principles of the “Learning and Behavioral Theories &amp; Models” and “the Diagnostic Approach of Planning H. E.”, the most appropriate definition can be a combination of these two definitions</a:t>
            </a:r>
            <a:r>
              <a:rPr lang="en-US" sz="1600" dirty="0" smtClean="0">
                <a:latin typeface="Arial Black" pitchFamily="34" charset="0"/>
              </a:rPr>
              <a:t>:  </a:t>
            </a:r>
          </a:p>
          <a:p>
            <a:pPr marL="188913" indent="254000" algn="ctr" eaLnBrk="1" hangingPunct="1">
              <a:lnSpc>
                <a:spcPct val="80000"/>
              </a:lnSpc>
              <a:buFont typeface="Wingdings" pitchFamily="2" charset="2"/>
              <a:buNone/>
              <a:defRPr/>
            </a:pPr>
            <a:endParaRPr lang="en-US" sz="1600" b="1" dirty="0" smtClean="0">
              <a:latin typeface="Arial Black" pitchFamily="34" charset="0"/>
            </a:endParaRPr>
          </a:p>
          <a:p>
            <a:pPr marL="188913" indent="254000" algn="ctr" eaLnBrk="1" hangingPunct="1">
              <a:lnSpc>
                <a:spcPct val="80000"/>
              </a:lnSpc>
              <a:buFont typeface="Wingdings" pitchFamily="2" charset="2"/>
              <a:buNone/>
              <a:defRPr/>
            </a:pPr>
            <a:r>
              <a:rPr lang="en-US" sz="1600" b="1" dirty="0" smtClean="0">
                <a:latin typeface="Arial Black" pitchFamily="34" charset="0"/>
              </a:rPr>
              <a:t>WHO” DEFINITION</a:t>
            </a:r>
          </a:p>
          <a:p>
            <a:pPr marL="188913" indent="254000" algn="ctr" eaLnBrk="1" hangingPunct="1">
              <a:lnSpc>
                <a:spcPct val="80000"/>
              </a:lnSpc>
              <a:buFont typeface="Wingdings" pitchFamily="2" charset="2"/>
              <a:buNone/>
              <a:defRPr/>
            </a:pPr>
            <a:endParaRPr lang="en-US" sz="1600" b="1" i="1" dirty="0" smtClean="0">
              <a:latin typeface="Arial Black" pitchFamily="34" charset="0"/>
            </a:endParaRPr>
          </a:p>
          <a:p>
            <a:pPr marL="188913" indent="254000" algn="just" eaLnBrk="1" hangingPunct="1">
              <a:lnSpc>
                <a:spcPct val="80000"/>
              </a:lnSpc>
              <a:buFont typeface="Wingdings" pitchFamily="2" charset="2"/>
              <a:buNone/>
              <a:defRPr/>
            </a:pPr>
            <a:r>
              <a:rPr lang="en-US" sz="1600" i="1" dirty="0" smtClean="0">
                <a:latin typeface="Arial Black" pitchFamily="34" charset="0"/>
              </a:rPr>
              <a:t>A PROCESS WITH INTELLECTUAL, PSYCHOLOGICAL, &amp; SOCIAL DIMENTIONS RELATING TO ACTIVITIES THAT INCREASE THE ABILITIES OF PEOPLE TO MAKE INFORMED DECISIONS AFFECTING THIER PERSONAL, FAMILY AND COMMUNITY WELL-BEING.</a:t>
            </a:r>
            <a:endParaRPr lang="en-US" sz="1600" dirty="0" smtClean="0">
              <a:latin typeface="Arial Black" pitchFamily="34" charset="0"/>
            </a:endParaRPr>
          </a:p>
          <a:p>
            <a:pPr marL="188913" indent="254000" algn="ctr" eaLnBrk="1" hangingPunct="1">
              <a:lnSpc>
                <a:spcPct val="80000"/>
              </a:lnSpc>
              <a:buFont typeface="Wingdings" pitchFamily="2" charset="2"/>
              <a:buNone/>
              <a:defRPr/>
            </a:pPr>
            <a:r>
              <a:rPr lang="en-US" sz="1600" dirty="0" smtClean="0">
                <a:latin typeface="Arial Black" pitchFamily="34" charset="0"/>
              </a:rPr>
              <a:t>&amp;</a:t>
            </a:r>
          </a:p>
          <a:p>
            <a:pPr marL="188913" indent="254000" algn="ctr" eaLnBrk="1" hangingPunct="1">
              <a:lnSpc>
                <a:spcPct val="80000"/>
              </a:lnSpc>
              <a:buFont typeface="Wingdings" pitchFamily="2" charset="2"/>
              <a:buNone/>
              <a:defRPr/>
            </a:pPr>
            <a:endParaRPr lang="en-US" sz="1600" b="1" dirty="0" smtClean="0">
              <a:latin typeface="Arial Black" pitchFamily="34" charset="0"/>
            </a:endParaRPr>
          </a:p>
          <a:p>
            <a:pPr marL="188913" indent="254000" algn="ctr" eaLnBrk="1" hangingPunct="1">
              <a:lnSpc>
                <a:spcPct val="80000"/>
              </a:lnSpc>
              <a:buFont typeface="Wingdings" pitchFamily="2" charset="2"/>
              <a:buNone/>
              <a:defRPr/>
            </a:pPr>
            <a:r>
              <a:rPr lang="en-US" sz="1600" b="1" dirty="0" smtClean="0">
                <a:latin typeface="Arial Black" pitchFamily="34" charset="0"/>
              </a:rPr>
              <a:t>BEHAVIORIST DEFINITION</a:t>
            </a:r>
          </a:p>
          <a:p>
            <a:pPr marL="188913" indent="254000" algn="ctr" eaLnBrk="1" hangingPunct="1">
              <a:lnSpc>
                <a:spcPct val="80000"/>
              </a:lnSpc>
              <a:buFont typeface="Wingdings" pitchFamily="2" charset="2"/>
              <a:buNone/>
              <a:defRPr/>
            </a:pPr>
            <a:endParaRPr lang="en-US" sz="1600" b="1" i="1" dirty="0" smtClean="0">
              <a:latin typeface="Arial Black" pitchFamily="34" charset="0"/>
            </a:endParaRPr>
          </a:p>
          <a:p>
            <a:pPr marL="188913" indent="254000" algn="just" eaLnBrk="1" hangingPunct="1">
              <a:lnSpc>
                <a:spcPct val="80000"/>
              </a:lnSpc>
              <a:buFont typeface="Wingdings" pitchFamily="2" charset="2"/>
              <a:buNone/>
              <a:defRPr/>
            </a:pPr>
            <a:r>
              <a:rPr lang="en-US" sz="1600" i="1" dirty="0" smtClean="0">
                <a:latin typeface="Arial Black" pitchFamily="34" charset="0"/>
              </a:rPr>
              <a:t>ANY COMBINATION OF LEARNING EXPERIENCES DESIGNED TO FACILITATE VOLUNTARY ADAPTATIONS OF BEHAVIOR CONDUCTIVE TO HEALTH.</a:t>
            </a:r>
          </a:p>
          <a:p>
            <a:pPr marL="188913" indent="254000" algn="ctr" eaLnBrk="1" hangingPunct="1">
              <a:lnSpc>
                <a:spcPct val="80000"/>
              </a:lnSpc>
              <a:buFont typeface="Wingdings" pitchFamily="2" charset="2"/>
              <a:buNone/>
              <a:defRPr/>
            </a:pPr>
            <a:r>
              <a:rPr lang="en-US" sz="1600" b="1" i="1" dirty="0" smtClean="0"/>
              <a:t>-------------------------</a:t>
            </a:r>
          </a:p>
          <a:p>
            <a:pPr marL="188913" indent="254000" algn="ctr" eaLnBrk="1" hangingPunct="1">
              <a:lnSpc>
                <a:spcPct val="80000"/>
              </a:lnSpc>
              <a:buFont typeface="Wingdings" pitchFamily="2" charset="2"/>
              <a:buNone/>
              <a:defRPr/>
            </a:pPr>
            <a:r>
              <a:rPr lang="en-US" sz="1600" i="1" dirty="0" smtClean="0">
                <a:latin typeface="Arial Black" pitchFamily="34" charset="0"/>
              </a:rPr>
              <a:t>Ego Exercise  ( who you can  extract \create meaningful HE goals\ objectives  (Later) </a:t>
            </a:r>
          </a:p>
          <a:p>
            <a:pPr marL="188913" indent="254000" algn="ctr" eaLnBrk="1" hangingPunct="1">
              <a:lnSpc>
                <a:spcPct val="80000"/>
              </a:lnSpc>
              <a:buFont typeface="Wingdings" pitchFamily="2" charset="2"/>
              <a:buNone/>
              <a:defRPr/>
            </a:pPr>
            <a:endParaRPr lang="en-US" sz="1600" i="1" dirty="0" smtClean="0">
              <a:latin typeface="Arial Black" pitchFamily="34" charset="0"/>
            </a:endParaRPr>
          </a:p>
          <a:p>
            <a:pPr marL="188913" indent="254000" algn="ctr" eaLnBrk="1" hangingPunct="1">
              <a:lnSpc>
                <a:spcPct val="80000"/>
              </a:lnSpc>
              <a:buFont typeface="Wingdings" pitchFamily="2" charset="2"/>
              <a:buNone/>
              <a:defRPr/>
            </a:pPr>
            <a:r>
              <a:rPr lang="en-US" sz="1600" i="1" dirty="0" smtClean="0">
                <a:latin typeface="Arial Black" pitchFamily="34" charset="0"/>
              </a:rPr>
              <a:t>Now ….Think which is the HE that you are looking ? \ Are dim</a:t>
            </a:r>
          </a:p>
        </p:txBody>
      </p:sp>
      <p:sp>
        <p:nvSpPr>
          <p:cNvPr id="11" name="مستطيل 10"/>
          <p:cNvSpPr/>
          <p:nvPr/>
        </p:nvSpPr>
        <p:spPr>
          <a:xfrm>
            <a:off x="1468395" y="69804"/>
            <a:ext cx="5732541" cy="4801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HE Means to You\ HE That You Are Looking For ?</a:t>
            </a:r>
          </a:p>
        </p:txBody>
      </p:sp>
      <p:sp>
        <p:nvSpPr>
          <p:cNvPr id="6" name="عنصر نائب للتذييل 5"/>
          <p:cNvSpPr>
            <a:spLocks noGrp="1"/>
          </p:cNvSpPr>
          <p:nvPr>
            <p:ph type="ftr" sz="quarter" idx="10"/>
          </p:nvPr>
        </p:nvSpPr>
        <p:spPr>
          <a:xfrm>
            <a:off x="3695688" y="6459579"/>
            <a:ext cx="2373345" cy="398421"/>
          </a:xfrm>
        </p:spPr>
        <p:txBody>
          <a:bodyPr/>
          <a:lstStyle/>
          <a:p>
            <a:pPr>
              <a:defRPr/>
            </a:pPr>
            <a:r>
              <a:rPr lang="en-US" sz="1400" dirty="0" smtClean="0"/>
              <a:t>JohaliPriHE2012_2017</a:t>
            </a:r>
            <a:endParaRPr lang="en-US" sz="1400"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body" idx="1"/>
          </p:nvPr>
        </p:nvSpPr>
        <p:spPr>
          <a:xfrm>
            <a:off x="701675" y="1298593"/>
            <a:ext cx="7640638" cy="3444875"/>
          </a:xfrm>
        </p:spPr>
        <p:txBody>
          <a:bodyPr/>
          <a:lstStyle/>
          <a:p>
            <a:pPr marL="280988" indent="-188913" algn="ctr" eaLnBrk="1" hangingPunct="1">
              <a:lnSpc>
                <a:spcPct val="90000"/>
              </a:lnSpc>
              <a:buFont typeface="Wingdings" pitchFamily="2" charset="2"/>
              <a:buNone/>
              <a:tabLst>
                <a:tab pos="365125" algn="l"/>
              </a:tabLst>
              <a:defRPr/>
            </a:pPr>
            <a:endParaRPr lang="en-US" sz="2000" b="1" dirty="0" smtClean="0">
              <a:latin typeface="Arial Black" pitchFamily="34" charset="0"/>
            </a:endParaRPr>
          </a:p>
          <a:p>
            <a:pPr marL="280988" indent="-188913" algn="ctr" eaLnBrk="1" hangingPunct="1">
              <a:lnSpc>
                <a:spcPct val="90000"/>
              </a:lnSpc>
              <a:buFont typeface="Wingdings" pitchFamily="2" charset="2"/>
              <a:buNone/>
              <a:tabLst>
                <a:tab pos="365125" algn="l"/>
              </a:tabLst>
              <a:defRPr/>
            </a:pPr>
            <a:r>
              <a:rPr lang="en-US" sz="2000" b="1" dirty="0" smtClean="0">
                <a:latin typeface="Arial Black" pitchFamily="34" charset="0"/>
              </a:rPr>
              <a:t>Thus, let us hold a </a:t>
            </a:r>
            <a:r>
              <a:rPr lang="en-US" sz="2000" b="1" dirty="0" smtClean="0"/>
              <a:t>“</a:t>
            </a:r>
            <a:r>
              <a:rPr lang="en-US" sz="2000" b="1" dirty="0" smtClean="0">
                <a:latin typeface="Arial Black" pitchFamily="34" charset="0"/>
              </a:rPr>
              <a:t>Learning Debate</a:t>
            </a:r>
            <a:r>
              <a:rPr lang="en-US" sz="2000" b="1" dirty="0" smtClean="0"/>
              <a:t>”</a:t>
            </a:r>
            <a:r>
              <a:rPr lang="en-US" sz="2000" b="1" dirty="0" smtClean="0">
                <a:latin typeface="Arial Black" pitchFamily="34" charset="0"/>
              </a:rPr>
              <a:t> </a:t>
            </a:r>
          </a:p>
          <a:p>
            <a:pPr marL="280988" indent="-188913" algn="ctr" eaLnBrk="1" hangingPunct="1">
              <a:lnSpc>
                <a:spcPct val="90000"/>
              </a:lnSpc>
              <a:buFont typeface="Wingdings" pitchFamily="2" charset="2"/>
              <a:buNone/>
              <a:tabLst>
                <a:tab pos="365125" algn="l"/>
              </a:tabLst>
              <a:defRPr/>
            </a:pPr>
            <a:endParaRPr lang="en-US" sz="2000" dirty="0" smtClean="0">
              <a:latin typeface="Arial Black" pitchFamily="34" charset="0"/>
            </a:endParaRPr>
          </a:p>
          <a:p>
            <a:pPr marL="280988" indent="-188913" algn="just" eaLnBrk="1" hangingPunct="1">
              <a:lnSpc>
                <a:spcPct val="90000"/>
              </a:lnSpc>
              <a:tabLst>
                <a:tab pos="365125" algn="l"/>
              </a:tabLst>
              <a:defRPr/>
            </a:pPr>
            <a:r>
              <a:rPr lang="en-US" sz="2000" dirty="0" smtClean="0">
                <a:latin typeface="Arial Black" pitchFamily="34" charset="0"/>
              </a:rPr>
              <a:t>Based on these literature, the nature of the Saudi community and culture, the nature and fortitude future of HE, the ideal definition of a </a:t>
            </a:r>
            <a:r>
              <a:rPr lang="en-US" sz="2000" dirty="0" smtClean="0"/>
              <a:t>“</a:t>
            </a:r>
            <a:r>
              <a:rPr lang="en-US" sz="2000" b="1" i="1" dirty="0" smtClean="0">
                <a:latin typeface="Arial Black" pitchFamily="34" charset="0"/>
              </a:rPr>
              <a:t>National Health; &amp; National HE</a:t>
            </a:r>
            <a:r>
              <a:rPr lang="en-US" sz="2000" dirty="0" smtClean="0"/>
              <a:t>”</a:t>
            </a:r>
            <a:r>
              <a:rPr lang="en-US" sz="2000" dirty="0" smtClean="0">
                <a:latin typeface="Arial Black" pitchFamily="34" charset="0"/>
              </a:rPr>
              <a:t> that the whole people can understand, accept and react with it positively</a:t>
            </a:r>
            <a:r>
              <a:rPr lang="en-US" sz="2000" i="1" dirty="0" smtClean="0">
                <a:latin typeface="Arial Black" pitchFamily="34" charset="0"/>
              </a:rPr>
              <a:t>, </a:t>
            </a:r>
            <a:r>
              <a:rPr lang="en-US" sz="2000" b="1" i="1" dirty="0" smtClean="0">
                <a:latin typeface="Arial Black" pitchFamily="34" charset="0"/>
              </a:rPr>
              <a:t>is</a:t>
            </a:r>
            <a:r>
              <a:rPr lang="en-US" sz="2000" i="1" dirty="0" smtClean="0">
                <a:latin typeface="Arial Black" pitchFamily="34" charset="0"/>
              </a:rPr>
              <a:t>:</a:t>
            </a:r>
          </a:p>
          <a:p>
            <a:pPr marL="280988" indent="-188913" algn="just" eaLnBrk="1" hangingPunct="1">
              <a:lnSpc>
                <a:spcPct val="90000"/>
              </a:lnSpc>
              <a:buNone/>
              <a:tabLst>
                <a:tab pos="365125" algn="l"/>
              </a:tabLst>
              <a:defRPr/>
            </a:pPr>
            <a:r>
              <a:rPr lang="en-US" sz="2000" i="1" dirty="0" smtClean="0">
                <a:latin typeface="Arial Black" pitchFamily="34" charset="0"/>
              </a:rPr>
              <a:t> </a:t>
            </a:r>
            <a:r>
              <a:rPr lang="en-US" sz="2000" dirty="0" smtClean="0">
                <a:latin typeface="Arial Black" pitchFamily="34" charset="0"/>
              </a:rPr>
              <a:t> </a:t>
            </a: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p:txBody>
      </p:sp>
      <p:sp>
        <p:nvSpPr>
          <p:cNvPr id="5" name="عنصر نائب للتذييل 4"/>
          <p:cNvSpPr>
            <a:spLocks noGrp="1"/>
          </p:cNvSpPr>
          <p:nvPr>
            <p:ph type="ftr" sz="quarter" idx="10"/>
          </p:nvPr>
        </p:nvSpPr>
        <p:spPr>
          <a:xfrm>
            <a:off x="1723986" y="6057936"/>
            <a:ext cx="5126051" cy="465099"/>
          </a:xfrm>
        </p:spPr>
        <p:txBody>
          <a:bodyPr/>
          <a:lstStyle/>
          <a:p>
            <a:pPr>
              <a:defRPr/>
            </a:pPr>
            <a:r>
              <a:rPr lang="en-US" sz="1800" smtClean="0"/>
              <a:t>JohaliPriHE2012_2017</a:t>
            </a:r>
            <a:endParaRPr lang="en-US" sz="18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Rot="1" noChangeArrowheads="1"/>
          </p:cNvSpPr>
          <p:nvPr>
            <p:ph type="body" idx="1"/>
          </p:nvPr>
        </p:nvSpPr>
        <p:spPr>
          <a:xfrm>
            <a:off x="519057" y="982629"/>
            <a:ext cx="8178912" cy="4965768"/>
          </a:xfrm>
        </p:spPr>
        <p:style>
          <a:lnRef idx="2">
            <a:schemeClr val="dk1"/>
          </a:lnRef>
          <a:fillRef idx="1">
            <a:schemeClr val="lt1"/>
          </a:fillRef>
          <a:effectRef idx="0">
            <a:schemeClr val="dk1"/>
          </a:effectRef>
          <a:fontRef idx="minor">
            <a:schemeClr val="dk1"/>
          </a:fontRef>
        </p:style>
        <p:txBody>
          <a:bodyPr/>
          <a:lstStyle/>
          <a:p>
            <a:pPr algn="ctr" eaLnBrk="1" hangingPunct="1">
              <a:lnSpc>
                <a:spcPct val="80000"/>
              </a:lnSpc>
              <a:buFont typeface="Wingdings" pitchFamily="2" charset="2"/>
              <a:buNone/>
              <a:defRPr/>
            </a:pPr>
            <a:r>
              <a:rPr lang="en-US" sz="1400" b="1" dirty="0" smtClean="0">
                <a:latin typeface="Arial Black" pitchFamily="34" charset="0"/>
              </a:rPr>
              <a:t>A NATIONAL DEFINITION OF HEALTH &amp; HE </a:t>
            </a:r>
            <a:r>
              <a:rPr lang="en-US" sz="800" b="1" dirty="0" smtClean="0"/>
              <a:t> </a:t>
            </a:r>
          </a:p>
          <a:p>
            <a:pPr algn="just" eaLnBrk="1" hangingPunct="1">
              <a:lnSpc>
                <a:spcPct val="80000"/>
              </a:lnSpc>
              <a:buFont typeface="Wingdings" pitchFamily="2" charset="2"/>
              <a:buNone/>
              <a:defRPr/>
            </a:pPr>
            <a:endParaRPr lang="en-US" sz="800" b="1" dirty="0" smtClean="0"/>
          </a:p>
          <a:p>
            <a:pPr algn="just" eaLnBrk="1" hangingPunct="1">
              <a:lnSpc>
                <a:spcPct val="80000"/>
              </a:lnSpc>
              <a:buFont typeface="Wingdings" pitchFamily="2" charset="2"/>
              <a:buNone/>
              <a:defRPr/>
            </a:pPr>
            <a:r>
              <a:rPr lang="en-US" sz="800" b="1" dirty="0" smtClean="0"/>
              <a:t>		</a:t>
            </a:r>
            <a:r>
              <a:rPr lang="en-US" sz="1800" b="1" dirty="0" smtClean="0"/>
              <a:t>The history of health, education and health education show that health education has many definitions and understanding. These definitions and understanding are varied from generation to other and from nation to nation according to their cultural and social background. To motivate people to accept and react positively with health education message and activities, the early and the religious based definitions were considering the terms "Moral; Spiritual &amp; Emotional"... As an outcome of the Western Age of Reasoning, these morality terms were neglected. At the early of 20 century, there were worldwide debates regarding the most appropriate definitions for health, education, and health education. As a result of these philosophical and scientific debates, the early terms and many other such as “physical and / or intellectual, mental and / or psychological, cultural/environmental and or social….” were discussed for the best health education definition. Beside "Politics" the administrator factor, there are many other factors such as "economical, scientific and technological" factors such as poverty, hunger, hazards that can affect the quality of health full life of people (-</a:t>
            </a:r>
            <a:r>
              <a:rPr lang="en-US" sz="1800" b="1" dirty="0" err="1" smtClean="0"/>
              <a:t>ve</a:t>
            </a:r>
            <a:r>
              <a:rPr lang="en-US" sz="1800" b="1" dirty="0" smtClean="0"/>
              <a:t>/+</a:t>
            </a:r>
            <a:r>
              <a:rPr lang="en-US" sz="1800" b="1" dirty="0" err="1" smtClean="0"/>
              <a:t>ve</a:t>
            </a:r>
            <a:r>
              <a:rPr lang="en-US" sz="1800" b="1" dirty="0" smtClean="0"/>
              <a:t>).</a:t>
            </a:r>
            <a:endParaRPr lang="en-US" sz="1800" b="1" i="1" dirty="0" smtClean="0"/>
          </a:p>
          <a:p>
            <a:pPr algn="ctr" eaLnBrk="1" hangingPunct="1">
              <a:lnSpc>
                <a:spcPct val="80000"/>
              </a:lnSpc>
              <a:defRPr/>
            </a:pPr>
            <a:endParaRPr lang="en-US" sz="1800" b="1" i="1" dirty="0" smtClean="0"/>
          </a:p>
          <a:p>
            <a:pPr algn="ctr" eaLnBrk="1" hangingPunct="1">
              <a:lnSpc>
                <a:spcPct val="80000"/>
              </a:lnSpc>
              <a:defRPr/>
            </a:pPr>
            <a:r>
              <a:rPr lang="en-US" sz="1800" b="1" i="1" dirty="0" smtClean="0"/>
              <a:t>Ego (self) Reflective Learning:</a:t>
            </a:r>
            <a:r>
              <a:rPr lang="en-US" sz="1800" dirty="0" smtClean="0"/>
              <a:t> </a:t>
            </a:r>
          </a:p>
          <a:p>
            <a:pPr eaLnBrk="1" hangingPunct="1">
              <a:lnSpc>
                <a:spcPct val="80000"/>
              </a:lnSpc>
              <a:buFont typeface="Wingdings" pitchFamily="2" charset="2"/>
              <a:buNone/>
              <a:defRPr/>
            </a:pPr>
            <a:endParaRPr lang="en-US" sz="1800" dirty="0" smtClean="0"/>
          </a:p>
          <a:p>
            <a:pPr algn="just" eaLnBrk="1" hangingPunct="1">
              <a:lnSpc>
                <a:spcPct val="80000"/>
              </a:lnSpc>
              <a:defRPr/>
            </a:pPr>
            <a:endParaRPr lang="en-US" sz="1600" dirty="0" smtClean="0"/>
          </a:p>
        </p:txBody>
      </p:sp>
      <p:sp>
        <p:nvSpPr>
          <p:cNvPr id="8" name="Rectangle 2"/>
          <p:cNvSpPr>
            <a:spLocks noGrp="1" noRot="1" noChangeArrowheads="1"/>
          </p:cNvSpPr>
          <p:nvPr>
            <p:ph type="title"/>
          </p:nvPr>
        </p:nvSpPr>
        <p:spPr>
          <a:xfrm>
            <a:off x="755650" y="288882"/>
            <a:ext cx="7632700" cy="498475"/>
          </a:xfrm>
        </p:spPr>
        <p:txBody>
          <a:bodyPr/>
          <a:lstStyle/>
          <a:p>
            <a:pPr eaLnBrk="1" hangingPunct="1">
              <a:defRPr/>
            </a:pPr>
            <a:r>
              <a:rPr lang="en-US" sz="2000" dirty="0" smtClean="0">
                <a:latin typeface="Arial Black" pitchFamily="34" charset="0"/>
              </a:rPr>
              <a:t> </a:t>
            </a:r>
            <a:r>
              <a:rPr lang="en-US" sz="2000" b="0" i="1" dirty="0" smtClean="0">
                <a:solidFill>
                  <a:schemeClr val="tx1"/>
                </a:solidFill>
                <a:latin typeface="Arial Black" pitchFamily="34" charset="0"/>
              </a:rPr>
              <a:t>What is the</a:t>
            </a:r>
            <a:r>
              <a:rPr lang="en-US" sz="2000" b="0" i="1" dirty="0" smtClean="0">
                <a:latin typeface="Arial Black" pitchFamily="34" charset="0"/>
              </a:rPr>
              <a:t> </a:t>
            </a:r>
            <a:r>
              <a:rPr lang="en-US" sz="2400" b="0" i="1" dirty="0" smtClean="0">
                <a:latin typeface="Arial Black" pitchFamily="34" charset="0"/>
              </a:rPr>
              <a:t>National HE </a:t>
            </a:r>
            <a:r>
              <a:rPr lang="en-US" sz="2000" b="0" i="1" dirty="0" smtClean="0">
                <a:latin typeface="Arial Black" pitchFamily="34" charset="0"/>
              </a:rPr>
              <a:t> t</a:t>
            </a:r>
            <a:r>
              <a:rPr lang="en-US" sz="2000" b="0" i="1" dirty="0" smtClean="0">
                <a:solidFill>
                  <a:schemeClr val="tx1"/>
                </a:solidFill>
                <a:latin typeface="Arial Black" pitchFamily="34" charset="0"/>
              </a:rPr>
              <a:t>hat We have to look for</a:t>
            </a:r>
            <a:r>
              <a:rPr lang="en-US" sz="2000" b="0" i="1" dirty="0" smtClean="0">
                <a:latin typeface="Arial Black" pitchFamily="34" charset="0"/>
              </a:rPr>
              <a:t> </a:t>
            </a:r>
            <a:endParaRPr lang="en-US" sz="2000" i="1" dirty="0" smtClean="0">
              <a:latin typeface="Arial Black" pitchFamily="34" charset="0"/>
            </a:endParaRPr>
          </a:p>
        </p:txBody>
      </p:sp>
      <p:sp>
        <p:nvSpPr>
          <p:cNvPr id="6" name="عنصر نائب للتذييل 5"/>
          <p:cNvSpPr>
            <a:spLocks noGrp="1"/>
          </p:cNvSpPr>
          <p:nvPr>
            <p:ph type="ftr" sz="quarter" idx="10"/>
          </p:nvPr>
        </p:nvSpPr>
        <p:spPr>
          <a:xfrm>
            <a:off x="3367071" y="6277014"/>
            <a:ext cx="2241524" cy="355560"/>
          </a:xfrm>
        </p:spPr>
        <p:txBody>
          <a:bodyPr/>
          <a:lstStyle/>
          <a:p>
            <a:pPr>
              <a:defRPr/>
            </a:pPr>
            <a:r>
              <a:rPr lang="en-US" sz="1600" smtClean="0"/>
              <a:t>JohaliPriHE2012_2017</a:t>
            </a:r>
            <a:endParaRPr lang="en-US" sz="16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755650" y="106317"/>
            <a:ext cx="7632700" cy="498475"/>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2000" dirty="0" smtClean="0">
                <a:latin typeface="Arial Black" pitchFamily="34" charset="0"/>
              </a:rPr>
              <a:t> </a:t>
            </a:r>
            <a:r>
              <a:rPr lang="en-US" sz="1800" b="0" i="1" dirty="0" smtClean="0">
                <a:solidFill>
                  <a:schemeClr val="tx1"/>
                </a:solidFill>
                <a:latin typeface="Arial Black" pitchFamily="34" charset="0"/>
              </a:rPr>
              <a:t>What is the</a:t>
            </a:r>
            <a:r>
              <a:rPr lang="en-US" sz="1800" b="0" i="1" dirty="0" smtClean="0">
                <a:latin typeface="Arial Black" pitchFamily="34" charset="0"/>
              </a:rPr>
              <a:t> </a:t>
            </a:r>
            <a:r>
              <a:rPr lang="en-US" sz="2400" b="0" i="1" dirty="0" smtClean="0">
                <a:latin typeface="Arial Black" pitchFamily="34" charset="0"/>
              </a:rPr>
              <a:t>National HE </a:t>
            </a:r>
            <a:r>
              <a:rPr lang="en-US" sz="2000" b="0" i="1" dirty="0" smtClean="0">
                <a:latin typeface="Arial Black" pitchFamily="34" charset="0"/>
              </a:rPr>
              <a:t> </a:t>
            </a:r>
            <a:r>
              <a:rPr lang="en-US" sz="1800" b="0" i="1" dirty="0" smtClean="0">
                <a:solidFill>
                  <a:schemeClr val="tx1"/>
                </a:solidFill>
                <a:latin typeface="Arial Black" pitchFamily="34" charset="0"/>
              </a:rPr>
              <a:t>that We have to look for</a:t>
            </a:r>
            <a:r>
              <a:rPr lang="en-US" sz="1800" b="0" i="1" dirty="0" smtClean="0">
                <a:latin typeface="Arial Black" pitchFamily="34" charset="0"/>
              </a:rPr>
              <a:t> </a:t>
            </a:r>
            <a:endParaRPr lang="en-US" sz="1800" i="1" dirty="0" smtClean="0">
              <a:latin typeface="Arial Black" pitchFamily="34" charset="0"/>
            </a:endParaRPr>
          </a:p>
        </p:txBody>
      </p:sp>
      <p:sp>
        <p:nvSpPr>
          <p:cNvPr id="37891" name="Rectangle 3"/>
          <p:cNvSpPr>
            <a:spLocks noGrp="1" noRot="1" noChangeArrowheads="1"/>
          </p:cNvSpPr>
          <p:nvPr>
            <p:ph type="body" idx="1"/>
          </p:nvPr>
        </p:nvSpPr>
        <p:spPr>
          <a:xfrm>
            <a:off x="373005" y="763551"/>
            <a:ext cx="8544042" cy="5623002"/>
          </a:xfrm>
        </p:spPr>
        <p:style>
          <a:lnRef idx="2">
            <a:schemeClr val="dk1"/>
          </a:lnRef>
          <a:fillRef idx="1">
            <a:schemeClr val="lt1"/>
          </a:fillRef>
          <a:effectRef idx="0">
            <a:schemeClr val="dk1"/>
          </a:effectRef>
          <a:fontRef idx="minor">
            <a:schemeClr val="dk1"/>
          </a:fontRef>
        </p:style>
        <p:txBody>
          <a:bodyPr/>
          <a:lstStyle/>
          <a:p>
            <a:pPr algn="just" eaLnBrk="1" hangingPunct="1">
              <a:lnSpc>
                <a:spcPct val="80000"/>
              </a:lnSpc>
              <a:buFont typeface="Wingdings" pitchFamily="2" charset="2"/>
              <a:buNone/>
              <a:defRPr/>
            </a:pPr>
            <a:r>
              <a:rPr lang="en-US" sz="1800" b="1" i="1" dirty="0" smtClean="0"/>
              <a:t>	An Ideal dynamic process of (1) Moral, (2) Spiritual, (3) Physical, (4) Intellectual, (5) Mental, (6) Emotional (7) Psychological, (8) Social, (9) Cultural, (10) Environmental, (11) Economical, with (12) Professional Ethics, that can help people/customers to “grow; develop”, and make informal decisions affecting their personal, family and community well being.</a:t>
            </a:r>
          </a:p>
          <a:p>
            <a:pPr eaLnBrk="1" hangingPunct="1">
              <a:lnSpc>
                <a:spcPct val="80000"/>
              </a:lnSpc>
              <a:buFont typeface="Wingdings" pitchFamily="2" charset="2"/>
              <a:buNone/>
              <a:defRPr/>
            </a:pPr>
            <a:endParaRPr lang="en-US" sz="1800" i="1" dirty="0" smtClean="0"/>
          </a:p>
          <a:p>
            <a:pPr algn="r" eaLnBrk="1" hangingPunct="1">
              <a:lnSpc>
                <a:spcPct val="80000"/>
              </a:lnSpc>
              <a:buFont typeface="Wingdings" pitchFamily="2" charset="2"/>
              <a:buNone/>
              <a:defRPr/>
            </a:pPr>
            <a:r>
              <a:rPr lang="en-US" sz="1800" i="1" dirty="0" smtClean="0"/>
              <a:t>“An outcome of NUR/MLT Student Group Work 21/2/1427”</a:t>
            </a:r>
          </a:p>
          <a:p>
            <a:pPr algn="just" eaLnBrk="1" hangingPunct="1">
              <a:lnSpc>
                <a:spcPct val="80000"/>
              </a:lnSpc>
              <a:buFont typeface="Wingdings" pitchFamily="2" charset="2"/>
              <a:buNone/>
              <a:defRPr/>
            </a:pPr>
            <a:endParaRPr lang="en-US" sz="800" b="1" i="1" dirty="0" smtClean="0"/>
          </a:p>
          <a:p>
            <a:pPr marL="173038" indent="-173038" algn="just" eaLnBrk="1" hangingPunct="1">
              <a:lnSpc>
                <a:spcPct val="80000"/>
              </a:lnSpc>
              <a:buFont typeface="Wingdings" pitchFamily="2" charset="2"/>
              <a:buNone/>
              <a:tabLst>
                <a:tab pos="361950" algn="l"/>
              </a:tabLst>
              <a:defRPr/>
            </a:pPr>
            <a:r>
              <a:rPr lang="en-US" sz="1800" b="1" i="1" dirty="0" smtClean="0"/>
              <a:t>	</a:t>
            </a:r>
            <a:r>
              <a:rPr lang="en-US" sz="2400" b="1" i="1" dirty="0" smtClean="0"/>
              <a:t>An Ideal dynamic </a:t>
            </a:r>
            <a:r>
              <a:rPr lang="en-US" sz="2800" b="1" i="1" dirty="0" smtClean="0"/>
              <a:t>educational </a:t>
            </a:r>
            <a:r>
              <a:rPr lang="en-US" sz="2400" b="1" i="1" dirty="0" smtClean="0"/>
              <a:t>process of (1) </a:t>
            </a:r>
            <a:r>
              <a:rPr lang="en-US" sz="2800" b="1" i="1" dirty="0" smtClean="0"/>
              <a:t>Moral, (2) Spiritual, </a:t>
            </a:r>
            <a:r>
              <a:rPr lang="en-US" sz="2400" b="1" i="1" dirty="0" smtClean="0"/>
              <a:t>(3) Physical, (4) Intellectual, (5) Mental, (6) Emotional (7) Psychological, (8) Social, (9) Cultural, (10) Environmental including Climate, (11) Economical, (12) Political ( 13) Nutritional, with (14) Professional Ethics and (15) appropriate “Technological mean” that can help people/customers to “ (16) grow; ( 17) develop”, and make </a:t>
            </a:r>
            <a:r>
              <a:rPr lang="en-US" sz="2800" b="1" i="1" dirty="0" smtClean="0"/>
              <a:t>informal </a:t>
            </a:r>
            <a:r>
              <a:rPr lang="en-US" sz="2400" b="1" i="1" dirty="0" smtClean="0"/>
              <a:t>decisions within ( 18) a specific Time” affecting their personal, family and community well being.</a:t>
            </a:r>
          </a:p>
          <a:p>
            <a:pPr eaLnBrk="1" hangingPunct="1">
              <a:lnSpc>
                <a:spcPct val="80000"/>
              </a:lnSpc>
              <a:buFont typeface="Wingdings" pitchFamily="2" charset="2"/>
              <a:buNone/>
              <a:defRPr/>
            </a:pPr>
            <a:endParaRPr lang="en-US" sz="1800" i="1" dirty="0" smtClean="0"/>
          </a:p>
          <a:p>
            <a:pPr algn="ctr" eaLnBrk="1" hangingPunct="1">
              <a:lnSpc>
                <a:spcPct val="80000"/>
              </a:lnSpc>
              <a:buFont typeface="Wingdings" pitchFamily="2" charset="2"/>
              <a:buNone/>
              <a:defRPr/>
            </a:pPr>
            <a:r>
              <a:rPr lang="en-US" sz="1400" i="1" dirty="0" smtClean="0"/>
              <a:t>“An outcome of “Has’ Student-Lecturer Dialogue  </a:t>
            </a:r>
            <a:r>
              <a:rPr lang="en-US" sz="1400" i="1" dirty="0" err="1" smtClean="0"/>
              <a:t>NurHE</a:t>
            </a:r>
            <a:r>
              <a:rPr lang="en-US" sz="1400" i="1" dirty="0" smtClean="0"/>
              <a:t> 1423; HEHA 28/2/1427”modified 1428</a:t>
            </a:r>
            <a:r>
              <a:rPr lang="en-US" sz="1400" dirty="0" smtClean="0"/>
              <a:t> ; CN 2011; HE 2013</a:t>
            </a:r>
          </a:p>
          <a:p>
            <a:pPr algn="ctr" eaLnBrk="1" hangingPunct="1">
              <a:lnSpc>
                <a:spcPct val="80000"/>
              </a:lnSpc>
              <a:buFont typeface="Wingdings" pitchFamily="2" charset="2"/>
              <a:buNone/>
              <a:defRPr/>
            </a:pPr>
            <a:endParaRPr lang="en-US" sz="1400" dirty="0" smtClean="0"/>
          </a:p>
          <a:p>
            <a:pPr algn="ctr" eaLnBrk="1" hangingPunct="1">
              <a:lnSpc>
                <a:spcPct val="80000"/>
              </a:lnSpc>
              <a:buFont typeface="Wingdings" pitchFamily="2" charset="2"/>
              <a:buNone/>
              <a:defRPr/>
            </a:pPr>
            <a:r>
              <a:rPr lang="en-US" sz="1800" b="1" dirty="0" smtClean="0"/>
              <a:t>Do you have any addition .. New dimension / factor  can affect your health … ?!</a:t>
            </a:r>
          </a:p>
          <a:p>
            <a:pPr algn="ctr" eaLnBrk="1" hangingPunct="1">
              <a:lnSpc>
                <a:spcPct val="80000"/>
              </a:lnSpc>
              <a:buFont typeface="Wingdings" pitchFamily="2" charset="2"/>
              <a:buNone/>
              <a:defRPr/>
            </a:pPr>
            <a:r>
              <a:rPr lang="en-US" sz="1600" b="1" i="1" dirty="0" smtClean="0"/>
              <a:t>THINK &amp; DRAW IN A PHILOSOPICAL MODEL “Diagram” </a:t>
            </a:r>
          </a:p>
        </p:txBody>
      </p:sp>
      <p:sp>
        <p:nvSpPr>
          <p:cNvPr id="6" name="عنصر نائب للتذييل 5"/>
          <p:cNvSpPr>
            <a:spLocks noGrp="1"/>
          </p:cNvSpPr>
          <p:nvPr>
            <p:ph type="ftr" sz="quarter" idx="10"/>
          </p:nvPr>
        </p:nvSpPr>
        <p:spPr>
          <a:xfrm>
            <a:off x="468313" y="6417331"/>
            <a:ext cx="8186737" cy="324781"/>
          </a:xfrm>
        </p:spPr>
        <p:txBody>
          <a:bodyPr/>
          <a:lstStyle/>
          <a:p>
            <a:pPr>
              <a:defRPr/>
            </a:pPr>
            <a:r>
              <a:rPr lang="en-US" sz="1600" smtClean="0"/>
              <a:t>JohaliPriHE2012_2017</a:t>
            </a:r>
            <a:endParaRPr lang="en-US" sz="1600"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a:xfrm>
            <a:off x="1395369" y="1772816"/>
            <a:ext cx="5696028" cy="634965"/>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2400" dirty="0" smtClean="0"/>
              <a:t>Health- Illness – Sickness - Disease Scale</a:t>
            </a:r>
          </a:p>
        </p:txBody>
      </p:sp>
      <p:sp>
        <p:nvSpPr>
          <p:cNvPr id="9219" name="Rectangle 1027"/>
          <p:cNvSpPr>
            <a:spLocks noGrp="1" noChangeArrowheads="1"/>
          </p:cNvSpPr>
          <p:nvPr>
            <p:ph type="body" idx="1"/>
          </p:nvPr>
        </p:nvSpPr>
        <p:spPr>
          <a:xfrm>
            <a:off x="108012" y="4113076"/>
            <a:ext cx="3671900" cy="1584176"/>
          </a:xfrm>
        </p:spPr>
        <p:style>
          <a:lnRef idx="2">
            <a:schemeClr val="dk1"/>
          </a:lnRef>
          <a:fillRef idx="1">
            <a:schemeClr val="lt1"/>
          </a:fillRef>
          <a:effectRef idx="0">
            <a:schemeClr val="dk1"/>
          </a:effectRef>
          <a:fontRef idx="minor">
            <a:schemeClr val="dk1"/>
          </a:fontRef>
        </p:style>
        <p:txBody>
          <a:bodyPr/>
          <a:lstStyle/>
          <a:p>
            <a:pPr marL="247650" indent="-152400" algn="just" eaLnBrk="1" hangingPunct="1">
              <a:buFont typeface="Times" pitchFamily="-112" charset="0"/>
              <a:buNone/>
            </a:pPr>
            <a:r>
              <a:rPr lang="en-US" sz="2400" dirty="0" smtClean="0"/>
              <a:t>	Severe, disabling, and life-threatening illness effecting physical, mental and social health</a:t>
            </a:r>
          </a:p>
        </p:txBody>
      </p:sp>
      <p:sp>
        <p:nvSpPr>
          <p:cNvPr id="9220" name="Text Box 1028"/>
          <p:cNvSpPr txBox="1">
            <a:spLocks noChangeArrowheads="1"/>
          </p:cNvSpPr>
          <p:nvPr/>
        </p:nvSpPr>
        <p:spPr bwMode="auto">
          <a:xfrm>
            <a:off x="920700" y="3157808"/>
            <a:ext cx="1606550" cy="52322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800" dirty="0">
                <a:solidFill>
                  <a:schemeClr val="folHlink"/>
                </a:solidFill>
              </a:rPr>
              <a:t>Disease</a:t>
            </a:r>
            <a:endParaRPr lang="en-US" sz="2800" dirty="0"/>
          </a:p>
        </p:txBody>
      </p:sp>
      <p:sp>
        <p:nvSpPr>
          <p:cNvPr id="9221" name="Text Box 1029"/>
          <p:cNvSpPr txBox="1">
            <a:spLocks noChangeArrowheads="1"/>
          </p:cNvSpPr>
          <p:nvPr/>
        </p:nvSpPr>
        <p:spPr bwMode="auto">
          <a:xfrm>
            <a:off x="5411799" y="3088345"/>
            <a:ext cx="1120820" cy="52322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r>
              <a:rPr lang="en-US" sz="2800" dirty="0">
                <a:solidFill>
                  <a:schemeClr val="folHlink"/>
                </a:solidFill>
              </a:rPr>
              <a:t>Health</a:t>
            </a:r>
          </a:p>
        </p:txBody>
      </p:sp>
      <p:sp>
        <p:nvSpPr>
          <p:cNvPr id="9222" name="Rectangle 1030"/>
          <p:cNvSpPr>
            <a:spLocks noChangeArrowheads="1"/>
          </p:cNvSpPr>
          <p:nvPr/>
        </p:nvSpPr>
        <p:spPr bwMode="auto">
          <a:xfrm>
            <a:off x="4572000" y="3677330"/>
            <a:ext cx="3924436" cy="2956026"/>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marL="342900" indent="-342900" algn="just" rtl="0" eaLnBrk="1" hangingPunct="1">
              <a:spcBef>
                <a:spcPct val="20000"/>
              </a:spcBef>
              <a:buClr>
                <a:schemeClr val="tx2"/>
              </a:buClr>
              <a:buFont typeface="Times" pitchFamily="-112" charset="0"/>
              <a:buNone/>
            </a:pPr>
            <a:r>
              <a:rPr lang="en-US" sz="2400" dirty="0"/>
              <a:t>Complete</a:t>
            </a:r>
          </a:p>
          <a:p>
            <a:pPr marL="342900" indent="-342900" algn="just" rtl="0" eaLnBrk="1" hangingPunct="1">
              <a:spcBef>
                <a:spcPct val="20000"/>
              </a:spcBef>
              <a:buClr>
                <a:schemeClr val="tx2"/>
              </a:buClr>
              <a:buFont typeface="Times" pitchFamily="-112" charset="0"/>
              <a:buChar char="•"/>
            </a:pPr>
            <a:r>
              <a:rPr lang="en-US" sz="2400" dirty="0"/>
              <a:t>Physical</a:t>
            </a:r>
          </a:p>
          <a:p>
            <a:pPr marL="342900" indent="-342900" algn="just" rtl="0" eaLnBrk="1" hangingPunct="1">
              <a:spcBef>
                <a:spcPct val="20000"/>
              </a:spcBef>
              <a:buClr>
                <a:schemeClr val="tx2"/>
              </a:buClr>
              <a:buFont typeface="Times" pitchFamily="-112" charset="0"/>
              <a:buChar char="•"/>
            </a:pPr>
            <a:r>
              <a:rPr lang="en-US" sz="2400" dirty="0"/>
              <a:t>Mental</a:t>
            </a:r>
          </a:p>
          <a:p>
            <a:pPr marL="342900" indent="-342900" algn="just" rtl="0" eaLnBrk="1" hangingPunct="1">
              <a:spcBef>
                <a:spcPct val="20000"/>
              </a:spcBef>
              <a:buClr>
                <a:schemeClr val="tx2"/>
              </a:buClr>
              <a:buFont typeface="Times" pitchFamily="-112" charset="0"/>
              <a:buChar char="•"/>
            </a:pPr>
            <a:r>
              <a:rPr lang="en-US" sz="2400" dirty="0"/>
              <a:t>Social </a:t>
            </a:r>
          </a:p>
          <a:p>
            <a:pPr marL="342900" indent="-342900" algn="just" rtl="0" eaLnBrk="1" hangingPunct="1">
              <a:spcBef>
                <a:spcPct val="20000"/>
              </a:spcBef>
              <a:buClr>
                <a:schemeClr val="tx2"/>
              </a:buClr>
              <a:buFont typeface="Times" pitchFamily="-112" charset="0"/>
              <a:buChar char="•"/>
            </a:pPr>
            <a:r>
              <a:rPr lang="en-US" sz="2400" dirty="0" smtClean="0"/>
              <a:t>Emotional </a:t>
            </a:r>
            <a:endParaRPr lang="en-US" sz="2400" dirty="0"/>
          </a:p>
          <a:p>
            <a:pPr marL="342900" indent="-342900" algn="just" rtl="0" eaLnBrk="1" hangingPunct="1">
              <a:spcBef>
                <a:spcPct val="20000"/>
              </a:spcBef>
              <a:buClr>
                <a:schemeClr val="tx2"/>
              </a:buClr>
              <a:buFont typeface="Times" pitchFamily="-112" charset="0"/>
              <a:buChar char="•"/>
            </a:pPr>
            <a:r>
              <a:rPr lang="en-US" sz="2400" dirty="0"/>
              <a:t>Spiritual </a:t>
            </a:r>
            <a:r>
              <a:rPr lang="en-US" sz="2400" dirty="0" smtClean="0"/>
              <a:t>health</a:t>
            </a:r>
          </a:p>
          <a:p>
            <a:pPr marL="342900" indent="-342900" algn="just" rtl="0" eaLnBrk="1" hangingPunct="1">
              <a:spcBef>
                <a:spcPct val="20000"/>
              </a:spcBef>
              <a:buClr>
                <a:schemeClr val="tx2"/>
              </a:buClr>
              <a:buFont typeface="Times" pitchFamily="-112" charset="0"/>
              <a:buChar char="•"/>
            </a:pPr>
            <a:r>
              <a:rPr lang="en-US" sz="2000" dirty="0" smtClean="0"/>
              <a:t>… etc</a:t>
            </a:r>
            <a:endParaRPr lang="en-US" sz="2400" dirty="0" smtClean="0"/>
          </a:p>
          <a:p>
            <a:pPr marL="342900" indent="-342900" algn="just" rtl="0" eaLnBrk="1" hangingPunct="1">
              <a:spcBef>
                <a:spcPct val="20000"/>
              </a:spcBef>
              <a:buClr>
                <a:schemeClr val="tx2"/>
              </a:buClr>
              <a:buFont typeface="Arial" pitchFamily="34" charset="0"/>
              <a:buChar char="•"/>
            </a:pPr>
            <a:endParaRPr lang="en-US" dirty="0"/>
          </a:p>
        </p:txBody>
      </p:sp>
      <p:sp>
        <p:nvSpPr>
          <p:cNvPr id="8" name="سهم إلى اليسار واليمين 7"/>
          <p:cNvSpPr/>
          <p:nvPr/>
        </p:nvSpPr>
        <p:spPr>
          <a:xfrm>
            <a:off x="1475656" y="2492896"/>
            <a:ext cx="5256584" cy="64807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WELLNESS </a:t>
            </a:r>
            <a:endParaRPr lang="ar-SA" dirty="0"/>
          </a:p>
        </p:txBody>
      </p:sp>
      <p:sp>
        <p:nvSpPr>
          <p:cNvPr id="9" name="مستطيل 8"/>
          <p:cNvSpPr/>
          <p:nvPr/>
        </p:nvSpPr>
        <p:spPr>
          <a:xfrm>
            <a:off x="575556" y="584684"/>
            <a:ext cx="8172908" cy="101566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000" b="1" i="1" dirty="0" smtClean="0"/>
              <a:t>A purposeful, enjoyable, and deliberate lifestyle choice characterized by personal responsibility and optimal enhancement of physical, mental, emotional, social, and spiritual health.  </a:t>
            </a:r>
            <a:r>
              <a:rPr lang="en-US" sz="2000" i="1" dirty="0" smtClean="0"/>
              <a:t>( to maximum all 15 dimensions )</a:t>
            </a:r>
            <a:endParaRPr lang="ar-SA" sz="2000" i="1" dirty="0"/>
          </a:p>
        </p:txBody>
      </p:sp>
      <p:sp>
        <p:nvSpPr>
          <p:cNvPr id="10" name="مستطيل 9"/>
          <p:cNvSpPr/>
          <p:nvPr/>
        </p:nvSpPr>
        <p:spPr>
          <a:xfrm>
            <a:off x="72008" y="40558"/>
            <a:ext cx="3743908"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2000" dirty="0" smtClean="0">
                <a:latin typeface="Arial Black" pitchFamily="34" charset="0"/>
              </a:rPr>
              <a:t>WELLNESS Model </a:t>
            </a:r>
            <a:endParaRPr lang="ar-SA" sz="2000" dirty="0">
              <a:latin typeface="Arial Black" pitchFamily="34" charset="0"/>
            </a:endParaRPr>
          </a:p>
        </p:txBody>
      </p:sp>
      <p:sp>
        <p:nvSpPr>
          <p:cNvPr id="11" name="عنصر نائب للتذييل 7"/>
          <p:cNvSpPr>
            <a:spLocks noGrp="1"/>
          </p:cNvSpPr>
          <p:nvPr>
            <p:ph type="ftr" sz="quarter" idx="10"/>
          </p:nvPr>
        </p:nvSpPr>
        <p:spPr>
          <a:xfrm>
            <a:off x="251520" y="6569968"/>
            <a:ext cx="3687006" cy="288032"/>
          </a:xfrm>
        </p:spPr>
        <p:txBody>
          <a:bodyPr/>
          <a:lstStyle/>
          <a:p>
            <a:pPr>
              <a:defRPr/>
            </a:pPr>
            <a:r>
              <a:rPr lang="en-US" sz="1400" smtClean="0"/>
              <a:t>JohaliPriHE2012_2017</a:t>
            </a:r>
            <a:endParaRPr 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rrowheads="1"/>
          </p:cNvSpPr>
          <p:nvPr>
            <p:ph type="title"/>
          </p:nvPr>
        </p:nvSpPr>
        <p:spPr>
          <a:xfrm>
            <a:off x="2743200" y="101600"/>
            <a:ext cx="3922713" cy="431800"/>
          </a:xfrm>
        </p:spPr>
        <p:txBody>
          <a:bodyPr/>
          <a:lstStyle/>
          <a:p>
            <a:pPr eaLnBrk="1" hangingPunct="1">
              <a:defRPr/>
            </a:pPr>
            <a:r>
              <a:rPr lang="en-US" sz="2400" b="0" dirty="0" smtClean="0"/>
              <a:t>PHE Promotion </a:t>
            </a:r>
          </a:p>
        </p:txBody>
      </p:sp>
      <p:sp>
        <p:nvSpPr>
          <p:cNvPr id="178179" name="Rectangle 3"/>
          <p:cNvSpPr>
            <a:spLocks noGrp="1" noRot="1" noChangeArrowheads="1"/>
          </p:cNvSpPr>
          <p:nvPr>
            <p:ph type="body" idx="1"/>
          </p:nvPr>
        </p:nvSpPr>
        <p:spPr>
          <a:xfrm>
            <a:off x="609600" y="609600"/>
            <a:ext cx="8001000" cy="5715000"/>
          </a:xfrm>
        </p:spPr>
        <p:txBody>
          <a:bodyPr/>
          <a:lstStyle/>
          <a:p>
            <a:pPr indent="-165100" algn="r" rtl="1" eaLnBrk="1" hangingPunct="1">
              <a:lnSpc>
                <a:spcPct val="80000"/>
              </a:lnSpc>
              <a:defRPr/>
            </a:pPr>
            <a:r>
              <a:rPr lang="ar-SA" sz="1400" b="1" dirty="0" smtClean="0">
                <a:latin typeface="Arial Black" pitchFamily="34" charset="0"/>
                <a:cs typeface="Arabic Transparent" pitchFamily="2" charset="0"/>
              </a:rPr>
              <a:t>لأن الجودة من الحرص والاجتهاد ولآن ”</a:t>
            </a:r>
            <a:r>
              <a:rPr lang="ar-SA" sz="1400" b="1" dirty="0" err="1" smtClean="0">
                <a:latin typeface="Arial Black" pitchFamily="34" charset="0"/>
                <a:cs typeface="Monotype Koufi" pitchFamily="2" charset="-78"/>
              </a:rPr>
              <a:t>الاحساس</a:t>
            </a:r>
            <a:r>
              <a:rPr lang="ar-SA" sz="1400" b="1" dirty="0" smtClean="0">
                <a:latin typeface="Arial Black" pitchFamily="34" charset="0"/>
                <a:cs typeface="Monotype Koufi" pitchFamily="2" charset="-78"/>
              </a:rPr>
              <a:t> والشعور بمرض ومشكلات ومتاعب </a:t>
            </a:r>
            <a:r>
              <a:rPr lang="ar-SA" sz="1400" b="1" dirty="0" err="1" smtClean="0">
                <a:latin typeface="Arial Black" pitchFamily="34" charset="0"/>
                <a:cs typeface="Monotype Koufi" pitchFamily="2" charset="-78"/>
              </a:rPr>
              <a:t>الاخرين</a:t>
            </a:r>
            <a:r>
              <a:rPr lang="ar-SA" sz="1400" b="1" dirty="0" smtClean="0">
                <a:latin typeface="Arial Black" pitchFamily="34" charset="0"/>
                <a:cs typeface="Arabic Transparent" pitchFamily="2" charset="0"/>
              </a:rPr>
              <a:t>“هي غاية مقررنا هذا طلبا </a:t>
            </a:r>
            <a:r>
              <a:rPr lang="ar-SA" sz="1400" b="1" dirty="0" err="1" smtClean="0">
                <a:latin typeface="Arial Black" pitchFamily="34" charset="0"/>
                <a:cs typeface="Arabic Transparent" pitchFamily="2" charset="0"/>
              </a:rPr>
              <a:t>للحسنيين</a:t>
            </a:r>
            <a:r>
              <a:rPr lang="ar-SA" sz="1400" b="1" dirty="0" smtClean="0">
                <a:latin typeface="Arial Black" pitchFamily="34" charset="0"/>
                <a:cs typeface="Arabic Transparent" pitchFamily="2" charset="0"/>
              </a:rPr>
              <a:t>، وهي في ”</a:t>
            </a:r>
            <a:r>
              <a:rPr lang="ar-SA" sz="1400" dirty="0" smtClean="0">
                <a:latin typeface="Arial Black" pitchFamily="34" charset="0"/>
                <a:cs typeface="Old Antic Bold" pitchFamily="2" charset="-78"/>
              </a:rPr>
              <a:t>التقوى</a:t>
            </a:r>
            <a:r>
              <a:rPr lang="ar-SA" sz="1400" b="1" dirty="0" smtClean="0">
                <a:latin typeface="Arial Black" pitchFamily="34" charset="0"/>
                <a:cs typeface="Arabic Transparent" pitchFamily="2" charset="0"/>
              </a:rPr>
              <a:t>“، نستهل مقدمتنا هده بآيات من الذكر الحكيم في التقوى:</a:t>
            </a:r>
          </a:p>
          <a:p>
            <a:pPr indent="-165100" algn="ctr" rtl="1" eaLnBrk="1" hangingPunct="1">
              <a:lnSpc>
                <a:spcPct val="80000"/>
              </a:lnSpc>
              <a:buFont typeface="AGA Arabesque" pitchFamily="2" charset="2"/>
              <a:buChar char="]"/>
              <a:defRPr/>
            </a:pPr>
            <a:r>
              <a:rPr lang="ar-SA" sz="2000" dirty="0" smtClean="0">
                <a:latin typeface="Arial Black" pitchFamily="34" charset="0"/>
                <a:cs typeface="Monotype Koufi" pitchFamily="2" charset="-78"/>
              </a:rPr>
              <a:t>وَمَنْ يَتَّقِ اللهَ يَجْعَلْ لَهُ مَخْرَجًا</a:t>
            </a:r>
            <a:r>
              <a:rPr lang="ar-SA" sz="2800" dirty="0" smtClean="0">
                <a:latin typeface="Arial Black" pitchFamily="34" charset="0"/>
                <a:cs typeface="Old Antic Decorative" pitchFamily="2" charset="-78"/>
              </a:rPr>
              <a:t> * </a:t>
            </a:r>
            <a:r>
              <a:rPr lang="ar-SA" sz="2000" dirty="0" smtClean="0">
                <a:latin typeface="Arial Black" pitchFamily="34" charset="0"/>
                <a:cs typeface="Monotype Koufi" pitchFamily="2" charset="-78"/>
              </a:rPr>
              <a:t>وَيَرْزُقْهُ مِنْ حَيْثُ لاَ يَحْتَسِبُ</a:t>
            </a:r>
            <a:r>
              <a:rPr lang="ar-SA" sz="2400" dirty="0" smtClean="0">
                <a:latin typeface="Arial Black" pitchFamily="34" charset="0"/>
                <a:cs typeface="Monotype Koufi" pitchFamily="2" charset="-78"/>
              </a:rPr>
              <a:t> </a:t>
            </a:r>
            <a:r>
              <a:rPr lang="en-US" sz="2800" dirty="0" smtClean="0">
                <a:latin typeface="Arial Black" pitchFamily="34" charset="0"/>
                <a:sym typeface="AGA Arabesque" pitchFamily="2" charset="2"/>
              </a:rPr>
              <a:t></a:t>
            </a:r>
            <a:r>
              <a:rPr lang="ar-SA" sz="1600" b="1" dirty="0" smtClean="0">
                <a:latin typeface="Arial Black" pitchFamily="34" charset="0"/>
              </a:rPr>
              <a:t> </a:t>
            </a:r>
            <a:r>
              <a:rPr lang="ar-SA" sz="1200" b="1" dirty="0" smtClean="0">
                <a:latin typeface="Arial Black" pitchFamily="34" charset="0"/>
                <a:cs typeface="Arabic Transparent" pitchFamily="2" charset="0"/>
              </a:rPr>
              <a:t>[الطلاق/2، 3]</a:t>
            </a:r>
            <a:r>
              <a:rPr lang="ar-SA" sz="1600" b="1" dirty="0" smtClean="0">
                <a:latin typeface="Arial Black" pitchFamily="34" charset="0"/>
              </a:rPr>
              <a:t> </a:t>
            </a:r>
          </a:p>
          <a:p>
            <a:pPr indent="-165100" algn="ctr" rtl="1" eaLnBrk="1" hangingPunct="1">
              <a:lnSpc>
                <a:spcPct val="80000"/>
              </a:lnSpc>
              <a:buFont typeface="AGA Arabesque" pitchFamily="2" charset="2"/>
              <a:buChar char="]"/>
              <a:defRPr/>
            </a:pPr>
            <a:r>
              <a:rPr lang="en-US" sz="2400" dirty="0" smtClean="0">
                <a:latin typeface="Arial Black" pitchFamily="34" charset="0"/>
                <a:cs typeface="Old Antic Decorative" pitchFamily="2" charset="-78"/>
                <a:sym typeface="AGA Arabesque" pitchFamily="2" charset="2"/>
              </a:rPr>
              <a:t> </a:t>
            </a:r>
            <a:r>
              <a:rPr lang="en-US" sz="1600" b="1" dirty="0" smtClean="0">
                <a:latin typeface="Arial Black" pitchFamily="34" charset="0"/>
              </a:rPr>
              <a:t> </a:t>
            </a:r>
            <a:r>
              <a:rPr lang="ar-SA" sz="2000" dirty="0" smtClean="0">
                <a:latin typeface="Arial Black" pitchFamily="34" charset="0"/>
                <a:cs typeface="Monotype Koufi" pitchFamily="2" charset="-78"/>
              </a:rPr>
              <a:t>إِنْ تَتَّقُوا اللهَ يَجْعَلْ لَكُمْ فُرْقَانًا</a:t>
            </a:r>
            <a:r>
              <a:rPr lang="en-US" sz="2400" dirty="0" smtClean="0">
                <a:latin typeface="Arial Black" pitchFamily="34" charset="0"/>
                <a:sym typeface="AGA Arabesque" pitchFamily="2" charset="2"/>
              </a:rPr>
              <a:t></a:t>
            </a:r>
            <a:r>
              <a:rPr lang="en-US" sz="1600" b="1" dirty="0" smtClean="0">
                <a:latin typeface="Arial Black" pitchFamily="34" charset="0"/>
              </a:rPr>
              <a:t> </a:t>
            </a:r>
            <a:r>
              <a:rPr lang="ar-SA" sz="1600" b="1" dirty="0" smtClean="0">
                <a:latin typeface="Arial Black" pitchFamily="34" charset="0"/>
              </a:rPr>
              <a:t> </a:t>
            </a:r>
            <a:r>
              <a:rPr lang="ar-SA" sz="1200" b="1" dirty="0" smtClean="0">
                <a:latin typeface="Arial Black" pitchFamily="34" charset="0"/>
                <a:cs typeface="Arabic Transparent" pitchFamily="2" charset="0"/>
              </a:rPr>
              <a:t>[الأنفال/29].</a:t>
            </a:r>
            <a:r>
              <a:rPr lang="ar-SA" sz="1600" dirty="0" smtClean="0">
                <a:latin typeface="Arial Black" pitchFamily="34" charset="0"/>
              </a:rPr>
              <a:t> </a:t>
            </a:r>
            <a:endParaRPr lang="ar-SA" sz="1400" b="1" dirty="0" smtClean="0">
              <a:latin typeface="Arial Black" pitchFamily="34" charset="0"/>
              <a:cs typeface="Arabic Transparent" pitchFamily="2" charset="0"/>
            </a:endParaRPr>
          </a:p>
          <a:p>
            <a:pPr indent="-165100" algn="r" rtl="1" eaLnBrk="1" hangingPunct="1">
              <a:lnSpc>
                <a:spcPct val="80000"/>
              </a:lnSpc>
              <a:defRPr/>
            </a:pPr>
            <a:r>
              <a:rPr lang="ar-SA" sz="1600" b="1" dirty="0" smtClean="0">
                <a:latin typeface="Arial Black" pitchFamily="34" charset="0"/>
                <a:cs typeface="Arabic Transparent" pitchFamily="2" charset="0"/>
              </a:rPr>
              <a:t>وقول رسوله الكريم نبينا ”محمد“ عليه أفضل الصلاة والسلام، عن أنس بن مالك رضي الله عنه:</a:t>
            </a:r>
          </a:p>
          <a:p>
            <a:pPr indent="-165100" algn="ctr" rtl="1" eaLnBrk="1" hangingPunct="1">
              <a:lnSpc>
                <a:spcPct val="80000"/>
              </a:lnSpc>
              <a:buFont typeface="Wingdings" pitchFamily="2" charset="2"/>
              <a:buNone/>
              <a:defRPr/>
            </a:pPr>
            <a:r>
              <a:rPr lang="ar-SA" sz="1400" b="1" dirty="0" smtClean="0">
                <a:latin typeface="Arial Black" pitchFamily="34" charset="0"/>
              </a:rPr>
              <a:t>		 (</a:t>
            </a:r>
            <a:r>
              <a:rPr lang="ar-SA"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لا يؤمن أحدكم حتى يحب لأخيه ما يحب لنفسه</a:t>
            </a:r>
            <a:r>
              <a:rPr lang="ar-SA" sz="1800" b="1" dirty="0" smtClean="0">
                <a:latin typeface="Arial Black" pitchFamily="34" charset="0"/>
                <a:cs typeface="Old Antic Bold" pitchFamily="2" charset="-78"/>
              </a:rPr>
              <a:t>)</a:t>
            </a:r>
            <a:r>
              <a:rPr lang="ar-SA" sz="2000" b="1" dirty="0" smtClean="0">
                <a:latin typeface="Arial Black" pitchFamily="34" charset="0"/>
                <a:cs typeface="Old Antic Bold" pitchFamily="2" charset="-78"/>
              </a:rPr>
              <a:t>  </a:t>
            </a:r>
            <a:r>
              <a:rPr lang="ar-SA" sz="1200" b="1" dirty="0" smtClean="0">
                <a:latin typeface="Arial Black" pitchFamily="34" charset="0"/>
                <a:cs typeface="Arabic Transparent" pitchFamily="2" charset="0"/>
              </a:rPr>
              <a:t>أخرجه البخاري</a:t>
            </a:r>
            <a:endParaRPr lang="ar-SA" sz="1400" dirty="0" smtClean="0">
              <a:latin typeface="Arial Black" pitchFamily="34" charset="0"/>
            </a:endParaRPr>
          </a:p>
          <a:p>
            <a:pPr indent="-165100" algn="just" eaLnBrk="1" hangingPunct="1">
              <a:lnSpc>
                <a:spcPct val="80000"/>
              </a:lnSpc>
              <a:defRPr/>
            </a:pPr>
            <a:r>
              <a:rPr lang="ar-SA" sz="1400" b="1" dirty="0" smtClean="0">
                <a:latin typeface="Arial Black" pitchFamily="34" charset="0"/>
                <a:cs typeface="Arabic Transparent" pitchFamily="2" charset="0"/>
              </a:rPr>
              <a:t>وقوله صلى الله علية وسلم</a:t>
            </a:r>
            <a:r>
              <a:rPr lang="ar-SA" sz="1600" dirty="0" smtClean="0">
                <a:latin typeface="Arial Black" pitchFamily="34" charset="0"/>
              </a:rPr>
              <a:t> </a:t>
            </a:r>
            <a:r>
              <a:rPr lang="ar-SA" sz="1800" b="1" dirty="0" smtClean="0">
                <a:latin typeface="Arial Black" pitchFamily="34" charset="0"/>
                <a:cs typeface="Old Antic Bold" pitchFamily="2" charset="-78"/>
              </a:rPr>
              <a:t>(</a:t>
            </a:r>
            <a:r>
              <a:rPr lang="ar-SA" sz="1800" dirty="0" smtClean="0">
                <a:latin typeface="Arial Black" pitchFamily="34" charset="0"/>
                <a:cs typeface="Monotype Koufi" pitchFamily="2" charset="-78"/>
              </a:rPr>
              <a:t>كان الله في عون </a:t>
            </a:r>
            <a:r>
              <a:rPr lang="ar-SA" sz="1800" dirty="0" smtClean="0">
                <a:cs typeface="Monotype Koufi" pitchFamily="2" charset="-78"/>
              </a:rPr>
              <a:t>العبد ما كان العبد في عون أخيه</a:t>
            </a:r>
            <a:r>
              <a:rPr lang="ar-SA" sz="1800" b="1" dirty="0" smtClean="0">
                <a:cs typeface="Old Antic Bold" pitchFamily="2" charset="-78"/>
              </a:rPr>
              <a:t>)</a:t>
            </a:r>
            <a:r>
              <a:rPr lang="ar-SA" sz="1200" b="1" dirty="0" smtClean="0">
                <a:cs typeface="Monotype Koufi" pitchFamily="2" charset="-78"/>
              </a:rPr>
              <a:t> </a:t>
            </a:r>
            <a:r>
              <a:rPr lang="ar-SA" sz="1200" dirty="0" smtClean="0">
                <a:cs typeface="Monotype Koufi" pitchFamily="2" charset="-78"/>
              </a:rPr>
              <a:t> </a:t>
            </a:r>
            <a:r>
              <a:rPr lang="ar-SA" sz="1200" b="1" dirty="0" smtClean="0">
                <a:cs typeface="Arabic Transparent" pitchFamily="2" charset="0"/>
              </a:rPr>
              <a:t>رواه مسلم وأبو داود والترمذي</a:t>
            </a:r>
            <a:endParaRPr lang="en-US" sz="1600" b="1" dirty="0" smtClean="0">
              <a:latin typeface="Arial Black" pitchFamily="34" charset="0"/>
              <a:cs typeface="Arabic Transparent" pitchFamily="2" charset="0"/>
            </a:endParaRPr>
          </a:p>
          <a:p>
            <a:pPr indent="-165100" eaLnBrk="1" hangingPunct="1">
              <a:lnSpc>
                <a:spcPct val="80000"/>
              </a:lnSpc>
              <a:buFont typeface="Wingdings" pitchFamily="2" charset="2"/>
              <a:buNone/>
              <a:defRPr/>
            </a:pPr>
            <a:endParaRPr lang="en-US" sz="1400" dirty="0" smtClean="0">
              <a:latin typeface="Arial Black" pitchFamily="34" charset="0"/>
            </a:endParaRPr>
          </a:p>
          <a:p>
            <a:pPr indent="-165100" eaLnBrk="1" hangingPunct="1">
              <a:lnSpc>
                <a:spcPct val="80000"/>
              </a:lnSpc>
              <a:buFont typeface="Wingdings" pitchFamily="2" charset="2"/>
              <a:buNone/>
              <a:defRPr/>
            </a:pPr>
            <a:r>
              <a:rPr lang="en-US" sz="1400" dirty="0" smtClean="0">
                <a:latin typeface="Arial Black" pitchFamily="34" charset="0"/>
              </a:rPr>
              <a:t>These Islamic Calls are our Evidences to assure Quality of Profession; Quality of HEPT &amp; Quality of Life today and for the Day after.</a:t>
            </a:r>
          </a:p>
          <a:p>
            <a:pPr indent="-165100" eaLnBrk="1" hangingPunct="1">
              <a:lnSpc>
                <a:spcPct val="80000"/>
              </a:lnSpc>
              <a:buFont typeface="Wingdings" pitchFamily="2" charset="2"/>
              <a:buNone/>
              <a:defRPr/>
            </a:pPr>
            <a:r>
              <a:rPr lang="en-US" sz="1400" dirty="0" smtClean="0">
                <a:latin typeface="Arial Black" pitchFamily="34" charset="0"/>
              </a:rPr>
              <a:t>  </a:t>
            </a:r>
            <a:r>
              <a:rPr lang="en-US" sz="1600" dirty="0" smtClean="0">
                <a:latin typeface="Arial Black" pitchFamily="34" charset="0"/>
              </a:rPr>
              <a:t> </a:t>
            </a:r>
          </a:p>
          <a:p>
            <a:pPr indent="-165100" eaLnBrk="1" hangingPunct="1">
              <a:lnSpc>
                <a:spcPct val="80000"/>
              </a:lnSpc>
              <a:buFont typeface="Wingdings" pitchFamily="2" charset="2"/>
              <a:buNone/>
              <a:defRPr/>
            </a:pPr>
            <a:r>
              <a:rPr lang="en-US" sz="1600" dirty="0" smtClean="0">
                <a:latin typeface="Arial Black" pitchFamily="34" charset="0"/>
              </a:rPr>
              <a:t>Meanwhile, do not forget the most common Arab Proverb:</a:t>
            </a:r>
          </a:p>
          <a:p>
            <a:pPr indent="-165100" algn="ctr" eaLnBrk="1" hangingPunct="1">
              <a:lnSpc>
                <a:spcPct val="80000"/>
              </a:lnSpc>
              <a:buFont typeface="Wingdings" pitchFamily="2" charset="2"/>
              <a:buNone/>
              <a:defRPr/>
            </a:pPr>
            <a:endParaRPr lang="en-US" sz="1200" dirty="0" smtClean="0">
              <a:latin typeface="Arial Black" pitchFamily="34" charset="0"/>
            </a:endParaRPr>
          </a:p>
          <a:p>
            <a:pPr indent="-165100" algn="ctr" eaLnBrk="1" hangingPunct="1">
              <a:lnSpc>
                <a:spcPct val="80000"/>
              </a:lnSpc>
              <a:buFont typeface="Wingdings" pitchFamily="2" charset="2"/>
              <a:buNone/>
              <a:defRPr/>
            </a:pPr>
            <a:r>
              <a:rPr lang="en-US" sz="1200" dirty="0" smtClean="0">
                <a:latin typeface="Arial Black" pitchFamily="34" charset="0"/>
              </a:rPr>
              <a:t> </a:t>
            </a:r>
            <a:r>
              <a:rPr lang="en-US" sz="1400" dirty="0" smtClean="0">
                <a:latin typeface="Arial Black" pitchFamily="34" charset="0"/>
              </a:rPr>
              <a:t>“</a:t>
            </a:r>
            <a:r>
              <a:rPr lang="en-US" sz="1600" b="1" i="1" dirty="0" smtClean="0">
                <a:latin typeface="Arial Black" pitchFamily="34" charset="0"/>
              </a:rPr>
              <a:t>Nothing Itching Your Skin Like Your Nail</a:t>
            </a:r>
            <a:r>
              <a:rPr lang="en-US" sz="1400" b="1" i="1" dirty="0" smtClean="0">
                <a:latin typeface="Arial Black" pitchFamily="34" charset="0"/>
              </a:rPr>
              <a:t>”</a:t>
            </a:r>
            <a:r>
              <a:rPr lang="en-US" sz="1600" b="1" i="1" dirty="0" smtClean="0">
                <a:latin typeface="Arial Black" pitchFamily="34" charset="0"/>
              </a:rPr>
              <a:t> </a:t>
            </a:r>
          </a:p>
          <a:p>
            <a:pPr indent="-165100" algn="ctr" eaLnBrk="1" hangingPunct="1">
              <a:lnSpc>
                <a:spcPct val="80000"/>
              </a:lnSpc>
              <a:buFont typeface="Wingdings" pitchFamily="2" charset="2"/>
              <a:buNone/>
              <a:defRPr/>
            </a:pPr>
            <a:r>
              <a:rPr lang="en-US"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ما يحك جلدك مثل ظفرك</a:t>
            </a:r>
            <a:r>
              <a:rPr lang="en-US" sz="1800" b="1" dirty="0" smtClean="0">
                <a:latin typeface="Arial Black" pitchFamily="34" charset="0"/>
                <a:cs typeface="Old Antic Bold" pitchFamily="2" charset="-78"/>
              </a:rPr>
              <a:t>”</a:t>
            </a:r>
            <a:endParaRPr lang="en-US" sz="1400" dirty="0" smtClean="0">
              <a:latin typeface="Arial Black" pitchFamily="34" charset="0"/>
              <a:cs typeface="Old Antic Bold" pitchFamily="2" charset="-78"/>
            </a:endParaRPr>
          </a:p>
          <a:p>
            <a:pPr indent="-165100" eaLnBrk="1" hangingPunct="1">
              <a:lnSpc>
                <a:spcPct val="80000"/>
              </a:lnSpc>
              <a:buFont typeface="Wingdings" pitchFamily="2" charset="2"/>
              <a:buNone/>
              <a:defRPr/>
            </a:pPr>
            <a:r>
              <a:rPr lang="en-US" sz="1200" dirty="0" smtClean="0">
                <a:latin typeface="Arial Black" pitchFamily="34" charset="0"/>
              </a:rPr>
              <a:t>So</a:t>
            </a:r>
            <a:r>
              <a:rPr lang="en-US" sz="1600" dirty="0" smtClean="0">
                <a:latin typeface="Arial Black" pitchFamily="34" charset="0"/>
              </a:rPr>
              <a:t>; Who </a:t>
            </a:r>
            <a:r>
              <a:rPr lang="en-US" sz="1600" i="1" dirty="0" smtClean="0">
                <a:latin typeface="Arial Black" pitchFamily="34" charset="0"/>
              </a:rPr>
              <a:t>can itch your skin! Effectively? You or other </a:t>
            </a:r>
            <a:r>
              <a:rPr lang="en-US" sz="1600" i="1" dirty="0" err="1" smtClean="0">
                <a:latin typeface="Arial Black" pitchFamily="34" charset="0"/>
              </a:rPr>
              <a:t>eg</a:t>
            </a:r>
            <a:r>
              <a:rPr lang="en-US" sz="1600" i="1" dirty="0" smtClean="0">
                <a:latin typeface="Arial Black" pitchFamily="34" charset="0"/>
              </a:rPr>
              <a:t>. teacher </a:t>
            </a:r>
          </a:p>
          <a:p>
            <a:pPr indent="-165100" eaLnBrk="1" hangingPunct="1">
              <a:lnSpc>
                <a:spcPct val="80000"/>
              </a:lnSpc>
              <a:buFont typeface="Wingdings" pitchFamily="2" charset="2"/>
              <a:buNone/>
              <a:defRPr/>
            </a:pPr>
            <a:endParaRPr lang="en-US" sz="1600" i="1" dirty="0" smtClean="0">
              <a:latin typeface="Arial Black" pitchFamily="34" charset="0"/>
            </a:endParaRPr>
          </a:p>
          <a:p>
            <a:pPr indent="-165100" eaLnBrk="1" hangingPunct="1">
              <a:lnSpc>
                <a:spcPct val="80000"/>
              </a:lnSpc>
              <a:buFont typeface="Wingdings" pitchFamily="2" charset="2"/>
              <a:buNone/>
              <a:defRPr/>
            </a:pPr>
            <a:r>
              <a:rPr lang="en-US" sz="1600" i="1" dirty="0" smtClean="0">
                <a:latin typeface="Arial Black" pitchFamily="34" charset="0"/>
              </a:rPr>
              <a:t>When you will feel better &amp; Who can understand better: the Passive student who taught or filled by other the teacher? Or the active student who learn by himself or at least participate /share learning with teacher?. </a:t>
            </a:r>
          </a:p>
          <a:p>
            <a:pPr indent="-165100" algn="ctr" eaLnBrk="1" hangingPunct="1">
              <a:lnSpc>
                <a:spcPct val="80000"/>
              </a:lnSpc>
              <a:buFont typeface="Wingdings" pitchFamily="2" charset="2"/>
              <a:buNone/>
              <a:defRPr/>
            </a:pPr>
            <a:r>
              <a:rPr lang="en-US" sz="1600" dirty="0" smtClean="0">
                <a:latin typeface="Arial Black" pitchFamily="34" charset="0"/>
              </a:rPr>
              <a:t>Thus, what do you prefer /recommend: </a:t>
            </a:r>
          </a:p>
          <a:p>
            <a:pPr indent="-165100" algn="ctr" eaLnBrk="1" hangingPunct="1">
              <a:lnSpc>
                <a:spcPct val="80000"/>
              </a:lnSpc>
              <a:buFont typeface="Wingdings" pitchFamily="2" charset="2"/>
              <a:buNone/>
              <a:defRPr/>
            </a:pPr>
            <a:r>
              <a:rPr lang="en-US" sz="1600" b="1" i="1" dirty="0" smtClean="0">
                <a:latin typeface="Arial Black" pitchFamily="34" charset="0"/>
              </a:rPr>
              <a:t>Be Passive Student &amp; Patient?  Or  Be Active ?</a:t>
            </a:r>
            <a:r>
              <a:rPr lang="en-US" sz="1600" b="1" dirty="0" smtClean="0">
                <a:latin typeface="Arial Black" pitchFamily="34" charset="0"/>
              </a:rPr>
              <a:t> </a:t>
            </a:r>
          </a:p>
        </p:txBody>
      </p:sp>
      <p:sp>
        <p:nvSpPr>
          <p:cNvPr id="6" name="عنصر نائب للتذييل 5"/>
          <p:cNvSpPr>
            <a:spLocks noGrp="1"/>
          </p:cNvSpPr>
          <p:nvPr>
            <p:ph type="ftr" sz="quarter" idx="10"/>
          </p:nvPr>
        </p:nvSpPr>
        <p:spPr>
          <a:xfrm>
            <a:off x="2198655" y="6429414"/>
            <a:ext cx="3724326" cy="428586"/>
          </a:xfrm>
        </p:spPr>
        <p:txBody>
          <a:bodyPr/>
          <a:lstStyle/>
          <a:p>
            <a:pPr>
              <a:defRPr/>
            </a:pPr>
            <a:r>
              <a:rPr lang="en-US" sz="1600" smtClean="0"/>
              <a:t>JohaliPriHE2012_2017</a:t>
            </a:r>
            <a:endParaRPr lang="en-US" sz="16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1906551" y="296652"/>
            <a:ext cx="5623002"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b="1" dirty="0" smtClean="0"/>
              <a:t>Draw </a:t>
            </a:r>
          </a:p>
          <a:p>
            <a:pPr algn="ctr" rtl="0"/>
            <a:r>
              <a:rPr lang="en-US" b="1" dirty="0" smtClean="0"/>
              <a:t>Education  - Health – HE  Integrated </a:t>
            </a:r>
            <a:endParaRPr lang="ar-SA" b="1" dirty="0" smtClean="0"/>
          </a:p>
          <a:p>
            <a:pPr algn="ctr" rtl="0"/>
            <a:r>
              <a:rPr lang="en-US" b="1" dirty="0" smtClean="0"/>
              <a:t>Integrated Self Creative Conceptual diagrams   </a:t>
            </a:r>
            <a:endParaRPr lang="en-US" b="1" dirty="0"/>
          </a:p>
        </p:txBody>
      </p:sp>
      <p:sp>
        <p:nvSpPr>
          <p:cNvPr id="6" name="مستطيل 5"/>
          <p:cNvSpPr/>
          <p:nvPr/>
        </p:nvSpPr>
        <p:spPr>
          <a:xfrm rot="18712575">
            <a:off x="-108141" y="488721"/>
            <a:ext cx="1477642" cy="369332"/>
          </a:xfrm>
          <a:prstGeom prst="rect">
            <a:avLst/>
          </a:prstGeom>
        </p:spPr>
        <p:txBody>
          <a:bodyPr wrap="square">
            <a:spAutoFit/>
          </a:bodyPr>
          <a:lstStyle/>
          <a:p>
            <a:r>
              <a:rPr lang="en-US" dirty="0" smtClean="0">
                <a:latin typeface="Arial Black" pitchFamily="34" charset="0"/>
              </a:rPr>
              <a:t>Conclude</a:t>
            </a:r>
            <a:endParaRPr lang="ar-SA" dirty="0">
              <a:latin typeface="Arial Black" pitchFamily="34" charset="0"/>
            </a:endParaRPr>
          </a:p>
        </p:txBody>
      </p:sp>
      <p:grpSp>
        <p:nvGrpSpPr>
          <p:cNvPr id="8" name="Group 3"/>
          <p:cNvGrpSpPr>
            <a:grpSpLocks/>
          </p:cNvGrpSpPr>
          <p:nvPr/>
        </p:nvGrpSpPr>
        <p:grpSpPr bwMode="auto">
          <a:xfrm>
            <a:off x="1007603" y="1484784"/>
            <a:ext cx="6768753" cy="4032448"/>
            <a:chOff x="760" y="1176"/>
            <a:chExt cx="4240" cy="2784"/>
          </a:xfrm>
        </p:grpSpPr>
        <p:sp>
          <p:nvSpPr>
            <p:cNvPr id="9" name="Oval 4"/>
            <p:cNvSpPr>
              <a:spLocks noChangeArrowheads="1"/>
            </p:cNvSpPr>
            <p:nvPr/>
          </p:nvSpPr>
          <p:spPr bwMode="auto">
            <a:xfrm>
              <a:off x="760" y="1176"/>
              <a:ext cx="4240" cy="2784"/>
            </a:xfrm>
            <a:prstGeom prst="ellipse">
              <a:avLst/>
            </a:prstGeom>
            <a:solidFill>
              <a:srgbClr val="F0F0F0"/>
            </a:solidFill>
            <a:ln w="25400">
              <a:solidFill>
                <a:srgbClr val="00279F"/>
              </a:solidFill>
              <a:round/>
              <a:headEnd/>
              <a:tailEnd/>
            </a:ln>
          </p:spPr>
          <p:txBody>
            <a:bodyPr wrap="none" anchor="ctr"/>
            <a:lstStyle/>
            <a:p>
              <a:endParaRPr lang="ar-SA"/>
            </a:p>
          </p:txBody>
        </p:sp>
        <p:sp>
          <p:nvSpPr>
            <p:cNvPr id="28" name="Rectangle 14"/>
            <p:cNvSpPr>
              <a:spLocks noChangeArrowheads="1"/>
            </p:cNvSpPr>
            <p:nvPr/>
          </p:nvSpPr>
          <p:spPr bwMode="auto">
            <a:xfrm>
              <a:off x="2953" y="3408"/>
              <a:ext cx="1031"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18" name="Rectangle 15"/>
            <p:cNvSpPr>
              <a:spLocks noChangeArrowheads="1"/>
            </p:cNvSpPr>
            <p:nvPr/>
          </p:nvSpPr>
          <p:spPr bwMode="auto">
            <a:xfrm>
              <a:off x="3849" y="2788"/>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19" name="Rectangle 16"/>
            <p:cNvSpPr>
              <a:spLocks noChangeArrowheads="1"/>
            </p:cNvSpPr>
            <p:nvPr/>
          </p:nvSpPr>
          <p:spPr bwMode="auto">
            <a:xfrm>
              <a:off x="3841" y="2084"/>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0" name="Rectangle 17"/>
            <p:cNvSpPr>
              <a:spLocks noChangeArrowheads="1"/>
            </p:cNvSpPr>
            <p:nvPr/>
          </p:nvSpPr>
          <p:spPr bwMode="auto">
            <a:xfrm>
              <a:off x="3009" y="1500"/>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1" name="Rectangle 18"/>
            <p:cNvSpPr>
              <a:spLocks noChangeArrowheads="1"/>
            </p:cNvSpPr>
            <p:nvPr/>
          </p:nvSpPr>
          <p:spPr bwMode="auto">
            <a:xfrm>
              <a:off x="1817" y="1492"/>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2" name="Rectangle 19"/>
            <p:cNvSpPr>
              <a:spLocks noChangeArrowheads="1"/>
            </p:cNvSpPr>
            <p:nvPr/>
          </p:nvSpPr>
          <p:spPr bwMode="auto">
            <a:xfrm>
              <a:off x="1057" y="2084"/>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3" name="Rectangle 20"/>
            <p:cNvSpPr>
              <a:spLocks noChangeArrowheads="1"/>
            </p:cNvSpPr>
            <p:nvPr/>
          </p:nvSpPr>
          <p:spPr bwMode="auto">
            <a:xfrm>
              <a:off x="1049" y="2788"/>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4" name="Rectangle 21"/>
            <p:cNvSpPr>
              <a:spLocks noChangeArrowheads="1"/>
            </p:cNvSpPr>
            <p:nvPr/>
          </p:nvSpPr>
          <p:spPr bwMode="auto">
            <a:xfrm>
              <a:off x="1801" y="3436"/>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5" name="Oval 22"/>
            <p:cNvSpPr>
              <a:spLocks noChangeArrowheads="1"/>
            </p:cNvSpPr>
            <p:nvPr/>
          </p:nvSpPr>
          <p:spPr bwMode="auto">
            <a:xfrm>
              <a:off x="1910" y="2270"/>
              <a:ext cx="2007" cy="698"/>
            </a:xfrm>
            <a:prstGeom prst="ellipse">
              <a:avLst/>
            </a:prstGeom>
            <a:solidFill>
              <a:schemeClr val="bg1"/>
            </a:solidFill>
            <a:ln w="25400">
              <a:solidFill>
                <a:srgbClr val="00279F"/>
              </a:solidFill>
              <a:round/>
              <a:headEnd/>
              <a:tailEnd/>
            </a:ln>
          </p:spPr>
          <p:txBody>
            <a:bodyPr wrap="none" anchor="ctr"/>
            <a:lstStyle/>
            <a:p>
              <a:pPr algn="ctr"/>
              <a:r>
                <a:rPr lang="en-US" dirty="0" err="1" smtClean="0"/>
                <a:t>Johali</a:t>
              </a:r>
              <a:r>
                <a:rPr lang="en-US" dirty="0" smtClean="0"/>
                <a:t>  </a:t>
              </a:r>
              <a:r>
                <a:rPr lang="en-US" dirty="0" err="1" smtClean="0"/>
                <a:t>PriHEWellness</a:t>
              </a:r>
              <a:r>
                <a:rPr lang="en-US" dirty="0" smtClean="0"/>
                <a:t> Model</a:t>
              </a:r>
              <a:endParaRPr lang="ar-SA" dirty="0"/>
            </a:p>
          </p:txBody>
        </p:sp>
        <p:sp>
          <p:nvSpPr>
            <p:cNvPr id="26" name="Rectangle 23"/>
            <p:cNvSpPr>
              <a:spLocks noChangeArrowheads="1"/>
            </p:cNvSpPr>
            <p:nvPr/>
          </p:nvSpPr>
          <p:spPr bwMode="auto">
            <a:xfrm>
              <a:off x="2361" y="2286"/>
              <a:ext cx="1086" cy="506"/>
            </a:xfrm>
            <a:prstGeom prst="rect">
              <a:avLst/>
            </a:prstGeom>
            <a:noFill/>
            <a:ln w="12700">
              <a:noFill/>
              <a:miter lim="800000"/>
              <a:headEnd/>
              <a:tailEnd/>
            </a:ln>
          </p:spPr>
          <p:txBody>
            <a:bodyPr lIns="90488" tIns="44450" rIns="90488" bIns="44450">
              <a:spAutoFit/>
            </a:bodyPr>
            <a:lstStyle/>
            <a:p>
              <a:pPr algn="ctr" rtl="0"/>
              <a:endParaRPr lang="en-US" sz="1600" dirty="0" smtClean="0">
                <a:solidFill>
                  <a:srgbClr val="FFFF00"/>
                </a:solidFill>
                <a:latin typeface="Switzerland"/>
                <a:cs typeface="Monotype Koufi" pitchFamily="2" charset="-78"/>
              </a:endParaRPr>
            </a:p>
            <a:p>
              <a:pPr algn="ctr" rtl="0"/>
              <a:endParaRPr lang="en-US" sz="1600" dirty="0" smtClean="0">
                <a:solidFill>
                  <a:srgbClr val="FFFF00"/>
                </a:solidFill>
                <a:latin typeface="Switzerland"/>
                <a:cs typeface="Monotype Koufi" pitchFamily="2" charset="-78"/>
              </a:endParaRPr>
            </a:p>
            <a:p>
              <a:pPr algn="ctr" rtl="0"/>
              <a:endParaRPr lang="en-US" sz="1600" dirty="0">
                <a:solidFill>
                  <a:srgbClr val="FFFF00"/>
                </a:solidFill>
                <a:latin typeface="Switzerland"/>
                <a:cs typeface="Monotype Koufi" pitchFamily="2" charset="-78"/>
              </a:endParaRPr>
            </a:p>
          </p:txBody>
        </p:sp>
      </p:grpSp>
      <p:pic>
        <p:nvPicPr>
          <p:cNvPr id="29" name="Picture 4" descr="fishbone"/>
          <p:cNvPicPr>
            <a:picLocks noChangeAspect="1" noChangeArrowheads="1"/>
          </p:cNvPicPr>
          <p:nvPr/>
        </p:nvPicPr>
        <p:blipFill>
          <a:blip r:embed="rId3" cstate="print"/>
          <a:srcRect/>
          <a:stretch>
            <a:fillRect/>
          </a:stretch>
        </p:blipFill>
        <p:spPr bwMode="auto">
          <a:xfrm>
            <a:off x="7665196" y="5841268"/>
            <a:ext cx="1478804" cy="804352"/>
          </a:xfrm>
          <a:prstGeom prst="rect">
            <a:avLst/>
          </a:prstGeom>
          <a:noFill/>
          <a:ln w="9525">
            <a:noFill/>
            <a:miter lim="800000"/>
            <a:headEnd/>
            <a:tailEnd/>
          </a:ln>
        </p:spPr>
      </p:pic>
      <p:sp>
        <p:nvSpPr>
          <p:cNvPr id="30" name="مستطيل 29"/>
          <p:cNvSpPr/>
          <p:nvPr/>
        </p:nvSpPr>
        <p:spPr>
          <a:xfrm>
            <a:off x="1403648" y="5661248"/>
            <a:ext cx="5586489" cy="369332"/>
          </a:xfrm>
          <a:prstGeom prst="rect">
            <a:avLst/>
          </a:prstGeom>
        </p:spPr>
        <p:txBody>
          <a:bodyPr wrap="square">
            <a:spAutoFit/>
          </a:bodyPr>
          <a:lstStyle/>
          <a:p>
            <a:r>
              <a:rPr lang="en-US" dirty="0" smtClean="0"/>
              <a:t>Later after understanding philosophical and scientific models </a:t>
            </a:r>
            <a:endParaRPr lang="ar-SA" dirty="0"/>
          </a:p>
        </p:txBody>
      </p:sp>
      <p:sp>
        <p:nvSpPr>
          <p:cNvPr id="31" name="عنصر نائب للتذييل 30"/>
          <p:cNvSpPr>
            <a:spLocks noGrp="1"/>
          </p:cNvSpPr>
          <p:nvPr>
            <p:ph type="ftr" sz="quarter" idx="10"/>
          </p:nvPr>
        </p:nvSpPr>
        <p:spPr>
          <a:xfrm>
            <a:off x="3239852" y="6200775"/>
            <a:ext cx="2592288" cy="468585"/>
          </a:xfrm>
        </p:spPr>
        <p:txBody>
          <a:bodyPr/>
          <a:lstStyle/>
          <a:p>
            <a:pPr>
              <a:defRPr/>
            </a:pPr>
            <a:r>
              <a:rPr lang="en-US" sz="1800" smtClean="0"/>
              <a:t>JohaliPriHE2012_2017</a:t>
            </a:r>
            <a:endParaRPr lang="en-US" sz="1800" dirty="0"/>
          </a:p>
        </p:txBody>
      </p:sp>
      <p:sp>
        <p:nvSpPr>
          <p:cNvPr id="32" name="Oval 5"/>
          <p:cNvSpPr>
            <a:spLocks noChangeArrowheads="1"/>
          </p:cNvSpPr>
          <p:nvPr/>
        </p:nvSpPr>
        <p:spPr bwMode="auto">
          <a:xfrm>
            <a:off x="1475656" y="225804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3" name="Oval 5"/>
          <p:cNvSpPr>
            <a:spLocks noChangeArrowheads="1"/>
          </p:cNvSpPr>
          <p:nvPr/>
        </p:nvSpPr>
        <p:spPr bwMode="auto">
          <a:xfrm>
            <a:off x="1151620" y="290611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4" name="Oval 5"/>
          <p:cNvSpPr>
            <a:spLocks noChangeArrowheads="1"/>
          </p:cNvSpPr>
          <p:nvPr/>
        </p:nvSpPr>
        <p:spPr bwMode="auto">
          <a:xfrm>
            <a:off x="2303748" y="1772816"/>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5" name="Oval 5"/>
          <p:cNvSpPr>
            <a:spLocks noChangeArrowheads="1"/>
          </p:cNvSpPr>
          <p:nvPr/>
        </p:nvSpPr>
        <p:spPr bwMode="auto">
          <a:xfrm>
            <a:off x="3347864" y="155679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6" name="Oval 5"/>
          <p:cNvSpPr>
            <a:spLocks noChangeArrowheads="1"/>
          </p:cNvSpPr>
          <p:nvPr/>
        </p:nvSpPr>
        <p:spPr bwMode="auto">
          <a:xfrm>
            <a:off x="4537838" y="1592796"/>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7" name="Oval 5"/>
          <p:cNvSpPr>
            <a:spLocks noChangeArrowheads="1"/>
          </p:cNvSpPr>
          <p:nvPr/>
        </p:nvSpPr>
        <p:spPr bwMode="auto">
          <a:xfrm>
            <a:off x="5869986" y="443711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8" name="Oval 5"/>
          <p:cNvSpPr>
            <a:spLocks noChangeArrowheads="1"/>
          </p:cNvSpPr>
          <p:nvPr/>
        </p:nvSpPr>
        <p:spPr bwMode="auto">
          <a:xfrm>
            <a:off x="4788024" y="470631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9" name="Oval 5"/>
          <p:cNvSpPr>
            <a:spLocks noChangeArrowheads="1"/>
          </p:cNvSpPr>
          <p:nvPr/>
        </p:nvSpPr>
        <p:spPr bwMode="auto">
          <a:xfrm>
            <a:off x="3671900" y="490516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0" name="Oval 5"/>
          <p:cNvSpPr>
            <a:spLocks noChangeArrowheads="1"/>
          </p:cNvSpPr>
          <p:nvPr/>
        </p:nvSpPr>
        <p:spPr bwMode="auto">
          <a:xfrm>
            <a:off x="2483768" y="4761148"/>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1" name="Oval 5"/>
          <p:cNvSpPr>
            <a:spLocks noChangeArrowheads="1"/>
          </p:cNvSpPr>
          <p:nvPr/>
        </p:nvSpPr>
        <p:spPr bwMode="auto">
          <a:xfrm>
            <a:off x="1727684" y="425709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2" name="Oval 5"/>
          <p:cNvSpPr>
            <a:spLocks noChangeArrowheads="1"/>
          </p:cNvSpPr>
          <p:nvPr/>
        </p:nvSpPr>
        <p:spPr bwMode="auto">
          <a:xfrm>
            <a:off x="1223628" y="3609020"/>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3" name="Oval 5"/>
          <p:cNvSpPr>
            <a:spLocks noChangeArrowheads="1"/>
          </p:cNvSpPr>
          <p:nvPr/>
        </p:nvSpPr>
        <p:spPr bwMode="auto">
          <a:xfrm>
            <a:off x="5581954" y="191683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4" name="Oval 5"/>
          <p:cNvSpPr>
            <a:spLocks noChangeArrowheads="1"/>
          </p:cNvSpPr>
          <p:nvPr/>
        </p:nvSpPr>
        <p:spPr bwMode="auto">
          <a:xfrm>
            <a:off x="6338038" y="243806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5" name="Oval 5"/>
          <p:cNvSpPr>
            <a:spLocks noChangeArrowheads="1"/>
          </p:cNvSpPr>
          <p:nvPr/>
        </p:nvSpPr>
        <p:spPr bwMode="auto">
          <a:xfrm>
            <a:off x="6626070" y="315814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6" name="Oval 5"/>
          <p:cNvSpPr>
            <a:spLocks noChangeArrowheads="1"/>
          </p:cNvSpPr>
          <p:nvPr/>
        </p:nvSpPr>
        <p:spPr bwMode="auto">
          <a:xfrm>
            <a:off x="6446050" y="3842218"/>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iagram 10"/>
          <p:cNvGrpSpPr>
            <a:grpSpLocks noChangeAspect="1"/>
          </p:cNvGrpSpPr>
          <p:nvPr/>
        </p:nvGrpSpPr>
        <p:grpSpPr bwMode="auto">
          <a:xfrm>
            <a:off x="392113" y="476542"/>
            <a:ext cx="8356600" cy="5976646"/>
            <a:chOff x="1630" y="651"/>
            <a:chExt cx="2572" cy="2726"/>
          </a:xfrm>
        </p:grpSpPr>
        <p:sp>
          <p:nvSpPr>
            <p:cNvPr id="3084" name="_s15364"/>
            <p:cNvSpPr>
              <a:spLocks noChangeShapeType="1"/>
            </p:cNvSpPr>
            <p:nvPr/>
          </p:nvSpPr>
          <p:spPr bwMode="auto">
            <a:xfrm flipH="1" flipV="1">
              <a:off x="2473" y="1177"/>
              <a:ext cx="275" cy="763"/>
            </a:xfrm>
            <a:prstGeom prst="line">
              <a:avLst/>
            </a:prstGeom>
            <a:noFill/>
            <a:ln w="28575">
              <a:solidFill>
                <a:schemeClr val="tx1"/>
              </a:solidFill>
              <a:round/>
              <a:headEnd/>
              <a:tailEnd/>
            </a:ln>
          </p:spPr>
          <p:txBody>
            <a:bodyPr lIns="0" tIns="0" rIns="0" bIns="0" anchor="ctr"/>
            <a:lstStyle/>
            <a:p>
              <a:endParaRPr lang="en-US"/>
            </a:p>
          </p:txBody>
        </p:sp>
        <p:sp>
          <p:nvSpPr>
            <p:cNvPr id="3085" name="_s15365"/>
            <p:cNvSpPr>
              <a:spLocks noChangeArrowheads="1"/>
            </p:cNvSpPr>
            <p:nvPr/>
          </p:nvSpPr>
          <p:spPr bwMode="auto">
            <a:xfrm>
              <a:off x="2187" y="736"/>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Ethical</a:t>
              </a:r>
              <a:endParaRPr lang="ar-SA" sz="1600"/>
            </a:p>
          </p:txBody>
        </p:sp>
        <p:sp>
          <p:nvSpPr>
            <p:cNvPr id="3086" name="_s15366"/>
            <p:cNvSpPr>
              <a:spLocks noChangeShapeType="1"/>
            </p:cNvSpPr>
            <p:nvPr/>
          </p:nvSpPr>
          <p:spPr bwMode="auto">
            <a:xfrm flipH="1" flipV="1">
              <a:off x="2150" y="1508"/>
              <a:ext cx="504" cy="455"/>
            </a:xfrm>
            <a:prstGeom prst="line">
              <a:avLst/>
            </a:prstGeom>
            <a:noFill/>
            <a:ln w="28575">
              <a:solidFill>
                <a:schemeClr val="tx1"/>
              </a:solidFill>
              <a:round/>
              <a:headEnd/>
              <a:tailEnd/>
            </a:ln>
          </p:spPr>
          <p:txBody>
            <a:bodyPr lIns="0" tIns="0" rIns="0" bIns="0" anchor="ctr"/>
            <a:lstStyle/>
            <a:p>
              <a:endParaRPr lang="en-US"/>
            </a:p>
          </p:txBody>
        </p:sp>
        <p:sp>
          <p:nvSpPr>
            <p:cNvPr id="3087" name="_s15367"/>
            <p:cNvSpPr>
              <a:spLocks noChangeArrowheads="1"/>
            </p:cNvSpPr>
            <p:nvPr/>
          </p:nvSpPr>
          <p:spPr bwMode="auto">
            <a:xfrm>
              <a:off x="1829" y="1097"/>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Occupational</a:t>
              </a:r>
              <a:endParaRPr lang="ar-SA" sz="1600"/>
            </a:p>
          </p:txBody>
        </p:sp>
        <p:sp>
          <p:nvSpPr>
            <p:cNvPr id="3088" name="_s15368"/>
            <p:cNvSpPr>
              <a:spLocks noChangeShapeType="1"/>
            </p:cNvSpPr>
            <p:nvPr/>
          </p:nvSpPr>
          <p:spPr bwMode="auto">
            <a:xfrm flipH="1">
              <a:off x="1933" y="2148"/>
              <a:ext cx="579" cy="66"/>
            </a:xfrm>
            <a:prstGeom prst="line">
              <a:avLst/>
            </a:prstGeom>
            <a:noFill/>
            <a:ln w="28575">
              <a:solidFill>
                <a:schemeClr val="tx1"/>
              </a:solidFill>
              <a:round/>
              <a:headEnd/>
              <a:tailEnd/>
            </a:ln>
          </p:spPr>
          <p:txBody>
            <a:bodyPr lIns="0" tIns="0" rIns="0" bIns="0" anchor="ctr"/>
            <a:lstStyle/>
            <a:p>
              <a:endParaRPr lang="en-US"/>
            </a:p>
          </p:txBody>
        </p:sp>
        <p:sp>
          <p:nvSpPr>
            <p:cNvPr id="3089" name="_s15369"/>
            <p:cNvSpPr>
              <a:spLocks noChangeArrowheads="1"/>
            </p:cNvSpPr>
            <p:nvPr/>
          </p:nvSpPr>
          <p:spPr bwMode="auto">
            <a:xfrm>
              <a:off x="1669" y="2509"/>
              <a:ext cx="480" cy="427"/>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Environmental</a:t>
              </a:r>
              <a:endParaRPr lang="ar-SA" sz="1600"/>
            </a:p>
            <a:p>
              <a:pPr algn="ctr"/>
              <a:endParaRPr lang="ar-SA" sz="1600"/>
            </a:p>
          </p:txBody>
        </p:sp>
        <p:sp>
          <p:nvSpPr>
            <p:cNvPr id="3090" name="_s15370"/>
            <p:cNvSpPr>
              <a:spLocks noChangeShapeType="1"/>
            </p:cNvSpPr>
            <p:nvPr/>
          </p:nvSpPr>
          <p:spPr bwMode="auto">
            <a:xfrm flipH="1">
              <a:off x="2414" y="2279"/>
              <a:ext cx="258" cy="559"/>
            </a:xfrm>
            <a:prstGeom prst="line">
              <a:avLst/>
            </a:prstGeom>
            <a:noFill/>
            <a:ln w="28575">
              <a:solidFill>
                <a:schemeClr val="tx1"/>
              </a:solidFill>
              <a:round/>
              <a:headEnd/>
              <a:tailEnd/>
            </a:ln>
          </p:spPr>
          <p:txBody>
            <a:bodyPr lIns="0" tIns="0" rIns="0" bIns="0" anchor="ctr"/>
            <a:lstStyle/>
            <a:p>
              <a:endParaRPr lang="en-US"/>
            </a:p>
          </p:txBody>
        </p:sp>
        <p:sp>
          <p:nvSpPr>
            <p:cNvPr id="3091" name="_s15371"/>
            <p:cNvSpPr>
              <a:spLocks noChangeArrowheads="1"/>
            </p:cNvSpPr>
            <p:nvPr/>
          </p:nvSpPr>
          <p:spPr bwMode="auto">
            <a:xfrm>
              <a:off x="3536" y="2641"/>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Economical</a:t>
              </a:r>
              <a:endParaRPr lang="ar-SA" sz="1600"/>
            </a:p>
          </p:txBody>
        </p:sp>
        <p:sp>
          <p:nvSpPr>
            <p:cNvPr id="3092" name="_s15372"/>
            <p:cNvSpPr>
              <a:spLocks noChangeShapeType="1"/>
            </p:cNvSpPr>
            <p:nvPr/>
          </p:nvSpPr>
          <p:spPr bwMode="auto">
            <a:xfrm flipH="1">
              <a:off x="2789" y="2312"/>
              <a:ext cx="0" cy="624"/>
            </a:xfrm>
            <a:prstGeom prst="line">
              <a:avLst/>
            </a:prstGeom>
            <a:noFill/>
            <a:ln w="28575">
              <a:solidFill>
                <a:schemeClr val="tx1"/>
              </a:solidFill>
              <a:round/>
              <a:headEnd/>
              <a:tailEnd/>
            </a:ln>
          </p:spPr>
          <p:txBody>
            <a:bodyPr lIns="0" tIns="0" rIns="0" bIns="0" anchor="ctr"/>
            <a:lstStyle/>
            <a:p>
              <a:endParaRPr lang="en-US"/>
            </a:p>
          </p:txBody>
        </p:sp>
        <p:sp>
          <p:nvSpPr>
            <p:cNvPr id="3093" name="_s15373"/>
            <p:cNvSpPr>
              <a:spLocks noChangeArrowheads="1"/>
            </p:cNvSpPr>
            <p:nvPr/>
          </p:nvSpPr>
          <p:spPr bwMode="auto">
            <a:xfrm>
              <a:off x="1630" y="1524"/>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Technological</a:t>
              </a:r>
              <a:endParaRPr lang="ar-SA" sz="1600"/>
            </a:p>
          </p:txBody>
        </p:sp>
        <p:sp>
          <p:nvSpPr>
            <p:cNvPr id="3094" name="_s15374"/>
            <p:cNvSpPr>
              <a:spLocks noChangeShapeType="1"/>
            </p:cNvSpPr>
            <p:nvPr/>
          </p:nvSpPr>
          <p:spPr bwMode="auto">
            <a:xfrm>
              <a:off x="2893" y="2345"/>
              <a:ext cx="311" cy="591"/>
            </a:xfrm>
            <a:prstGeom prst="line">
              <a:avLst/>
            </a:prstGeom>
            <a:noFill/>
            <a:ln w="28575">
              <a:solidFill>
                <a:schemeClr val="tx1"/>
              </a:solidFill>
              <a:round/>
              <a:headEnd/>
              <a:tailEnd/>
            </a:ln>
          </p:spPr>
          <p:txBody>
            <a:bodyPr lIns="0" tIns="0" rIns="0" bIns="0" anchor="ctr"/>
            <a:lstStyle/>
            <a:p>
              <a:endParaRPr lang="en-US"/>
            </a:p>
          </p:txBody>
        </p:sp>
        <p:sp>
          <p:nvSpPr>
            <p:cNvPr id="3095" name="_s15375"/>
            <p:cNvSpPr>
              <a:spLocks noChangeArrowheads="1"/>
            </p:cNvSpPr>
            <p:nvPr/>
          </p:nvSpPr>
          <p:spPr bwMode="auto">
            <a:xfrm>
              <a:off x="2095" y="2838"/>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Intellectual </a:t>
              </a:r>
              <a:endParaRPr lang="ar-SA" sz="1600"/>
            </a:p>
          </p:txBody>
        </p:sp>
        <p:sp>
          <p:nvSpPr>
            <p:cNvPr id="3096" name="_s15376"/>
            <p:cNvSpPr>
              <a:spLocks noChangeShapeType="1"/>
            </p:cNvSpPr>
            <p:nvPr/>
          </p:nvSpPr>
          <p:spPr bwMode="auto">
            <a:xfrm>
              <a:off x="2982" y="2312"/>
              <a:ext cx="598" cy="394"/>
            </a:xfrm>
            <a:prstGeom prst="line">
              <a:avLst/>
            </a:prstGeom>
            <a:noFill/>
            <a:ln w="28575">
              <a:solidFill>
                <a:schemeClr val="tx1"/>
              </a:solidFill>
              <a:round/>
              <a:headEnd/>
              <a:tailEnd/>
            </a:ln>
          </p:spPr>
          <p:txBody>
            <a:bodyPr lIns="0" tIns="0" rIns="0" bIns="0" anchor="ctr"/>
            <a:lstStyle/>
            <a:p>
              <a:endParaRPr lang="en-US"/>
            </a:p>
          </p:txBody>
        </p:sp>
        <p:sp>
          <p:nvSpPr>
            <p:cNvPr id="3097" name="_s15377"/>
            <p:cNvSpPr>
              <a:spLocks noChangeArrowheads="1"/>
            </p:cNvSpPr>
            <p:nvPr/>
          </p:nvSpPr>
          <p:spPr bwMode="auto">
            <a:xfrm>
              <a:off x="3738" y="2232"/>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Social</a:t>
              </a:r>
              <a:endParaRPr lang="ar-SA" sz="1600"/>
            </a:p>
          </p:txBody>
        </p:sp>
        <p:sp>
          <p:nvSpPr>
            <p:cNvPr id="3098" name="_s15378"/>
            <p:cNvSpPr>
              <a:spLocks noChangeShapeType="1"/>
            </p:cNvSpPr>
            <p:nvPr/>
          </p:nvSpPr>
          <p:spPr bwMode="auto">
            <a:xfrm>
              <a:off x="3049" y="2240"/>
              <a:ext cx="712" cy="138"/>
            </a:xfrm>
            <a:prstGeom prst="line">
              <a:avLst/>
            </a:prstGeom>
            <a:noFill/>
            <a:ln w="28575">
              <a:solidFill>
                <a:schemeClr val="tx1"/>
              </a:solidFill>
              <a:round/>
              <a:headEnd/>
              <a:tailEnd/>
            </a:ln>
          </p:spPr>
          <p:txBody>
            <a:bodyPr lIns="0" tIns="0" rIns="0" bIns="0" anchor="ctr"/>
            <a:lstStyle/>
            <a:p>
              <a:endParaRPr lang="en-US"/>
            </a:p>
          </p:txBody>
        </p:sp>
        <p:sp>
          <p:nvSpPr>
            <p:cNvPr id="3099" name="_s15379"/>
            <p:cNvSpPr>
              <a:spLocks noChangeArrowheads="1"/>
            </p:cNvSpPr>
            <p:nvPr/>
          </p:nvSpPr>
          <p:spPr bwMode="auto">
            <a:xfrm>
              <a:off x="2583" y="2936"/>
              <a:ext cx="465"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Mental </a:t>
              </a:r>
              <a:endParaRPr lang="ar-SA" sz="1600"/>
            </a:p>
          </p:txBody>
        </p:sp>
        <p:sp>
          <p:nvSpPr>
            <p:cNvPr id="3100" name="_s15380"/>
            <p:cNvSpPr>
              <a:spLocks noChangeShapeType="1"/>
            </p:cNvSpPr>
            <p:nvPr/>
          </p:nvSpPr>
          <p:spPr bwMode="auto">
            <a:xfrm flipV="1">
              <a:off x="3078" y="2017"/>
              <a:ext cx="706" cy="113"/>
            </a:xfrm>
            <a:prstGeom prst="line">
              <a:avLst/>
            </a:prstGeom>
            <a:noFill/>
            <a:ln w="28575">
              <a:solidFill>
                <a:schemeClr val="tx1"/>
              </a:solidFill>
              <a:round/>
              <a:headEnd/>
              <a:tailEnd/>
            </a:ln>
          </p:spPr>
          <p:txBody>
            <a:bodyPr lIns="0" tIns="0" rIns="0" bIns="0" anchor="ctr"/>
            <a:lstStyle/>
            <a:p>
              <a:endParaRPr lang="en-US"/>
            </a:p>
          </p:txBody>
        </p:sp>
        <p:sp>
          <p:nvSpPr>
            <p:cNvPr id="3101" name="_s15381"/>
            <p:cNvSpPr>
              <a:spLocks noChangeArrowheads="1"/>
            </p:cNvSpPr>
            <p:nvPr/>
          </p:nvSpPr>
          <p:spPr bwMode="auto">
            <a:xfrm>
              <a:off x="3093" y="2889"/>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Psychological</a:t>
              </a:r>
              <a:endParaRPr lang="ar-SA" sz="1600"/>
            </a:p>
          </p:txBody>
        </p:sp>
        <p:sp>
          <p:nvSpPr>
            <p:cNvPr id="3102" name="_s15382"/>
            <p:cNvSpPr>
              <a:spLocks noChangeShapeType="1"/>
            </p:cNvSpPr>
            <p:nvPr/>
          </p:nvSpPr>
          <p:spPr bwMode="auto">
            <a:xfrm flipV="1">
              <a:off x="3062" y="1623"/>
              <a:ext cx="699" cy="410"/>
            </a:xfrm>
            <a:prstGeom prst="line">
              <a:avLst/>
            </a:prstGeom>
            <a:noFill/>
            <a:ln w="28575">
              <a:solidFill>
                <a:schemeClr val="tx1"/>
              </a:solidFill>
              <a:round/>
              <a:headEnd/>
              <a:tailEnd/>
            </a:ln>
          </p:spPr>
          <p:txBody>
            <a:bodyPr lIns="0" tIns="0" rIns="0" bIns="0" anchor="ctr"/>
            <a:lstStyle/>
            <a:p>
              <a:endParaRPr lang="en-US"/>
            </a:p>
          </p:txBody>
        </p:sp>
        <p:sp>
          <p:nvSpPr>
            <p:cNvPr id="3103" name="_s15383"/>
            <p:cNvSpPr>
              <a:spLocks noChangeArrowheads="1"/>
            </p:cNvSpPr>
            <p:nvPr/>
          </p:nvSpPr>
          <p:spPr bwMode="auto">
            <a:xfrm>
              <a:off x="3761" y="1773"/>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Physical</a:t>
              </a:r>
              <a:endParaRPr lang="ar-SA" sz="1600"/>
            </a:p>
          </p:txBody>
        </p:sp>
        <p:sp>
          <p:nvSpPr>
            <p:cNvPr id="3104" name="_s15384"/>
            <p:cNvSpPr>
              <a:spLocks noChangeShapeType="1"/>
            </p:cNvSpPr>
            <p:nvPr/>
          </p:nvSpPr>
          <p:spPr bwMode="auto">
            <a:xfrm flipV="1">
              <a:off x="2961" y="1111"/>
              <a:ext cx="288" cy="821"/>
            </a:xfrm>
            <a:prstGeom prst="line">
              <a:avLst/>
            </a:prstGeom>
            <a:noFill/>
            <a:ln w="28575">
              <a:solidFill>
                <a:schemeClr val="tx1"/>
              </a:solidFill>
              <a:round/>
              <a:headEnd/>
              <a:tailEnd/>
            </a:ln>
          </p:spPr>
          <p:txBody>
            <a:bodyPr lIns="0" tIns="0" rIns="0" bIns="0" anchor="ctr"/>
            <a:lstStyle/>
            <a:p>
              <a:endParaRPr lang="en-US"/>
            </a:p>
          </p:txBody>
        </p:sp>
        <p:sp>
          <p:nvSpPr>
            <p:cNvPr id="3105" name="_s15385"/>
            <p:cNvSpPr>
              <a:spLocks noChangeArrowheads="1"/>
            </p:cNvSpPr>
            <p:nvPr/>
          </p:nvSpPr>
          <p:spPr bwMode="auto">
            <a:xfrm>
              <a:off x="3113" y="684"/>
              <a:ext cx="393"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Spiritual</a:t>
              </a:r>
              <a:endParaRPr lang="ar-SA" sz="1600"/>
            </a:p>
          </p:txBody>
        </p:sp>
        <p:sp>
          <p:nvSpPr>
            <p:cNvPr id="3106" name="_s15386"/>
            <p:cNvSpPr>
              <a:spLocks noChangeShapeType="1"/>
            </p:cNvSpPr>
            <p:nvPr/>
          </p:nvSpPr>
          <p:spPr bwMode="auto">
            <a:xfrm flipH="1" flipV="1">
              <a:off x="2850" y="1111"/>
              <a:ext cx="8" cy="801"/>
            </a:xfrm>
            <a:prstGeom prst="line">
              <a:avLst/>
            </a:prstGeom>
            <a:noFill/>
            <a:ln w="28575">
              <a:solidFill>
                <a:schemeClr val="tx1"/>
              </a:solidFill>
              <a:round/>
              <a:headEnd/>
              <a:tailEnd/>
            </a:ln>
          </p:spPr>
          <p:txBody>
            <a:bodyPr lIns="0" tIns="0" rIns="0" bIns="0" anchor="ctr"/>
            <a:lstStyle/>
            <a:p>
              <a:endParaRPr lang="en-US"/>
            </a:p>
          </p:txBody>
        </p:sp>
        <p:sp>
          <p:nvSpPr>
            <p:cNvPr id="3107" name="_s15387"/>
            <p:cNvSpPr>
              <a:spLocks noChangeArrowheads="1"/>
            </p:cNvSpPr>
            <p:nvPr/>
          </p:nvSpPr>
          <p:spPr bwMode="auto">
            <a:xfrm>
              <a:off x="2651" y="651"/>
              <a:ext cx="423"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Moral</a:t>
              </a:r>
              <a:endParaRPr lang="ar-SA" sz="1600"/>
            </a:p>
          </p:txBody>
        </p:sp>
        <p:sp>
          <p:nvSpPr>
            <p:cNvPr id="30" name="_s15388"/>
            <p:cNvSpPr>
              <a:spLocks noChangeArrowheads="1"/>
            </p:cNvSpPr>
            <p:nvPr/>
          </p:nvSpPr>
          <p:spPr bwMode="auto">
            <a:xfrm>
              <a:off x="2355" y="1852"/>
              <a:ext cx="966" cy="612"/>
            </a:xfrm>
            <a:prstGeom prst="ellipse">
              <a:avLst/>
            </a:prstGeom>
            <a:solidFill>
              <a:schemeClr val="tx1"/>
            </a:solidFill>
            <a:ln>
              <a:headEnd/>
              <a:tailEnd/>
            </a:ln>
          </p:spPr>
          <p:style>
            <a:lnRef idx="2">
              <a:schemeClr val="dk1">
                <a:shade val="50000"/>
              </a:schemeClr>
            </a:lnRef>
            <a:fillRef idx="1">
              <a:schemeClr val="dk1"/>
            </a:fillRef>
            <a:effectRef idx="0">
              <a:schemeClr val="dk1"/>
            </a:effectRef>
            <a:fontRef idx="minor">
              <a:schemeClr val="lt1"/>
            </a:fontRef>
          </p:style>
          <p:txBody>
            <a:bodyPr wrap="none" lIns="0" tIns="0" rIns="0" bIns="0" anchor="ctr"/>
            <a:lstStyle/>
            <a:p>
              <a:pPr algn="ctr">
                <a:defRPr/>
              </a:pPr>
              <a:r>
                <a:rPr lang="en-US" sz="1600" b="1" dirty="0" err="1">
                  <a:solidFill>
                    <a:schemeClr val="bg1"/>
                  </a:solidFill>
                </a:rPr>
                <a:t>Johali</a:t>
              </a:r>
              <a:r>
                <a:rPr lang="en-US" sz="1600" b="1" dirty="0">
                  <a:solidFill>
                    <a:schemeClr val="bg1"/>
                  </a:solidFill>
                </a:rPr>
                <a:t> </a:t>
              </a:r>
              <a:r>
                <a:rPr lang="en-US" sz="1600" b="1" dirty="0" err="1" smtClean="0">
                  <a:solidFill>
                    <a:schemeClr val="bg1"/>
                  </a:solidFill>
                </a:rPr>
                <a:t>Wellness_Happiness</a:t>
              </a:r>
              <a:r>
                <a:rPr lang="en-US" sz="1600" b="1" dirty="0" smtClean="0">
                  <a:solidFill>
                    <a:schemeClr val="bg1"/>
                  </a:solidFill>
                </a:rPr>
                <a:t> Model</a:t>
              </a:r>
              <a:endParaRPr lang="ar-SA" sz="1600" b="1" dirty="0">
                <a:solidFill>
                  <a:schemeClr val="bg1"/>
                </a:solidFill>
              </a:endParaRPr>
            </a:p>
          </p:txBody>
        </p:sp>
      </p:grpSp>
      <p:pic>
        <p:nvPicPr>
          <p:cNvPr id="31" name="صورة 30" descr="6 Dimensions of Wellness"/>
          <p:cNvPicPr/>
          <p:nvPr/>
        </p:nvPicPr>
        <p:blipFill>
          <a:blip r:embed="rId3" cstate="print"/>
          <a:srcRect/>
          <a:stretch>
            <a:fillRect/>
          </a:stretch>
        </p:blipFill>
        <p:spPr bwMode="auto">
          <a:xfrm>
            <a:off x="7632340" y="404664"/>
            <a:ext cx="1440668" cy="720080"/>
          </a:xfrm>
          <a:prstGeom prst="rect">
            <a:avLst/>
          </a:prstGeom>
          <a:noFill/>
          <a:ln w="9525">
            <a:noFill/>
            <a:miter lim="800000"/>
            <a:headEnd/>
            <a:tailEnd/>
          </a:ln>
          <a:effectLst/>
          <a:scene3d>
            <a:camera prst="orthographicFront">
              <a:rot lat="0" lon="0" rev="0"/>
            </a:camera>
            <a:lightRig rig="threePt" dir="t"/>
          </a:scene3d>
        </p:spPr>
      </p:pic>
      <p:sp>
        <p:nvSpPr>
          <p:cNvPr id="3076" name="_s15373"/>
          <p:cNvSpPr>
            <a:spLocks noChangeArrowheads="1"/>
          </p:cNvSpPr>
          <p:nvPr/>
        </p:nvSpPr>
        <p:spPr bwMode="auto">
          <a:xfrm>
            <a:off x="6516688" y="1052513"/>
            <a:ext cx="1368425" cy="792162"/>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Emotional</a:t>
            </a:r>
            <a:endParaRPr lang="ar-SA" sz="1600"/>
          </a:p>
        </p:txBody>
      </p:sp>
      <p:sp>
        <p:nvSpPr>
          <p:cNvPr id="3077" name="_s15384"/>
          <p:cNvSpPr>
            <a:spLocks noChangeShapeType="1"/>
          </p:cNvSpPr>
          <p:nvPr/>
        </p:nvSpPr>
        <p:spPr bwMode="auto">
          <a:xfrm flipV="1">
            <a:off x="5003800" y="1773238"/>
            <a:ext cx="1728788" cy="1511300"/>
          </a:xfrm>
          <a:prstGeom prst="line">
            <a:avLst/>
          </a:prstGeom>
          <a:noFill/>
          <a:ln w="28575">
            <a:solidFill>
              <a:schemeClr val="tx1"/>
            </a:solidFill>
            <a:round/>
            <a:headEnd/>
            <a:tailEnd/>
          </a:ln>
        </p:spPr>
        <p:txBody>
          <a:bodyPr lIns="0" tIns="0" rIns="0" bIns="0" anchor="ctr"/>
          <a:lstStyle/>
          <a:p>
            <a:endParaRPr lang="en-US"/>
          </a:p>
        </p:txBody>
      </p:sp>
      <p:sp>
        <p:nvSpPr>
          <p:cNvPr id="3078" name="_s15373"/>
          <p:cNvSpPr>
            <a:spLocks noChangeArrowheads="1"/>
          </p:cNvSpPr>
          <p:nvPr/>
        </p:nvSpPr>
        <p:spPr bwMode="auto">
          <a:xfrm>
            <a:off x="7304088" y="1916113"/>
            <a:ext cx="1371600" cy="865187"/>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Cultural</a:t>
            </a:r>
            <a:endParaRPr lang="ar-SA" sz="1600"/>
          </a:p>
        </p:txBody>
      </p:sp>
      <p:sp>
        <p:nvSpPr>
          <p:cNvPr id="3079" name="_s15368"/>
          <p:cNvSpPr>
            <a:spLocks noChangeShapeType="1"/>
          </p:cNvSpPr>
          <p:nvPr/>
        </p:nvSpPr>
        <p:spPr bwMode="auto">
          <a:xfrm flipH="1" flipV="1">
            <a:off x="1835150" y="2997200"/>
            <a:ext cx="1584325" cy="431800"/>
          </a:xfrm>
          <a:prstGeom prst="line">
            <a:avLst/>
          </a:prstGeom>
          <a:noFill/>
          <a:ln w="28575">
            <a:solidFill>
              <a:schemeClr val="tx1"/>
            </a:solidFill>
            <a:round/>
            <a:headEnd/>
            <a:tailEnd/>
          </a:ln>
        </p:spPr>
        <p:txBody>
          <a:bodyPr lIns="0" tIns="0" rIns="0" bIns="0" anchor="ctr"/>
          <a:lstStyle/>
          <a:p>
            <a:endParaRPr lang="en-US"/>
          </a:p>
        </p:txBody>
      </p:sp>
      <p:sp>
        <p:nvSpPr>
          <p:cNvPr id="3080" name="_s15373"/>
          <p:cNvSpPr>
            <a:spLocks noChangeArrowheads="1"/>
          </p:cNvSpPr>
          <p:nvPr/>
        </p:nvSpPr>
        <p:spPr bwMode="auto">
          <a:xfrm>
            <a:off x="323850" y="3429000"/>
            <a:ext cx="1371600" cy="966788"/>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Political </a:t>
            </a:r>
            <a:endParaRPr lang="ar-SA" sz="1600"/>
          </a:p>
        </p:txBody>
      </p:sp>
      <p:sp>
        <p:nvSpPr>
          <p:cNvPr id="3081" name="_s15370"/>
          <p:cNvSpPr>
            <a:spLocks noChangeShapeType="1"/>
          </p:cNvSpPr>
          <p:nvPr/>
        </p:nvSpPr>
        <p:spPr bwMode="auto">
          <a:xfrm flipH="1">
            <a:off x="2051050" y="3933825"/>
            <a:ext cx="1441450" cy="863600"/>
          </a:xfrm>
          <a:prstGeom prst="line">
            <a:avLst/>
          </a:prstGeom>
          <a:noFill/>
          <a:ln w="28575">
            <a:solidFill>
              <a:schemeClr val="tx1"/>
            </a:solidFill>
            <a:round/>
            <a:headEnd/>
            <a:tailEnd/>
          </a:ln>
        </p:spPr>
        <p:txBody>
          <a:bodyPr lIns="0" tIns="0" rIns="0" bIns="0" anchor="ctr"/>
          <a:lstStyle/>
          <a:p>
            <a:endParaRPr lang="en-US"/>
          </a:p>
        </p:txBody>
      </p:sp>
      <p:sp>
        <p:nvSpPr>
          <p:cNvPr id="3082" name="مستطيل 65"/>
          <p:cNvSpPr>
            <a:spLocks noChangeArrowheads="1"/>
          </p:cNvSpPr>
          <p:nvPr/>
        </p:nvSpPr>
        <p:spPr bwMode="auto">
          <a:xfrm>
            <a:off x="153927" y="1"/>
            <a:ext cx="7229573" cy="36933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rtl="0">
              <a:tabLst>
                <a:tab pos="1433513" algn="l"/>
              </a:tabLst>
            </a:pPr>
            <a:r>
              <a:rPr lang="en-US" b="1" dirty="0" err="1">
                <a:solidFill>
                  <a:schemeClr val="bg1"/>
                </a:solidFill>
              </a:rPr>
              <a:t>Johali</a:t>
            </a:r>
            <a:r>
              <a:rPr lang="en-US" b="1" dirty="0">
                <a:solidFill>
                  <a:schemeClr val="bg1"/>
                </a:solidFill>
              </a:rPr>
              <a:t> </a:t>
            </a:r>
            <a:r>
              <a:rPr lang="en-US" b="1" dirty="0" err="1" smtClean="0">
                <a:solidFill>
                  <a:schemeClr val="bg1"/>
                </a:solidFill>
              </a:rPr>
              <a:t>Wellness_Happiness</a:t>
            </a:r>
            <a:r>
              <a:rPr lang="en-US" b="1" dirty="0" smtClean="0">
                <a:solidFill>
                  <a:schemeClr val="bg1"/>
                </a:solidFill>
              </a:rPr>
              <a:t> Health Model  </a:t>
            </a:r>
            <a:r>
              <a:rPr lang="en-US" sz="1050" b="1" dirty="0">
                <a:solidFill>
                  <a:schemeClr val="bg1"/>
                </a:solidFill>
              </a:rPr>
              <a:t>= </a:t>
            </a:r>
            <a:r>
              <a:rPr lang="en-US" sz="1050" b="1" dirty="0" smtClean="0">
                <a:solidFill>
                  <a:schemeClr val="bg1"/>
                </a:solidFill>
              </a:rPr>
              <a:t>TQ Perfect Health</a:t>
            </a:r>
            <a:r>
              <a:rPr lang="ar-SA" sz="1050" b="1" dirty="0" smtClean="0">
                <a:solidFill>
                  <a:schemeClr val="bg1"/>
                </a:solidFill>
              </a:rPr>
              <a:t> </a:t>
            </a:r>
            <a:r>
              <a:rPr lang="en-US" sz="1050" b="1" dirty="0" smtClean="0">
                <a:solidFill>
                  <a:schemeClr val="bg1"/>
                </a:solidFill>
              </a:rPr>
              <a:t>Project </a:t>
            </a:r>
            <a:r>
              <a:rPr lang="ar-SA" sz="900" b="1" dirty="0" smtClean="0">
                <a:solidFill>
                  <a:schemeClr val="bg1"/>
                </a:solidFill>
                <a:cs typeface="Old Antic Outline Shaded" pitchFamily="2" charset="-78"/>
              </a:rPr>
              <a:t>العافية </a:t>
            </a:r>
            <a:r>
              <a:rPr lang="ar-SA" sz="900" b="1" dirty="0" smtClean="0">
                <a:solidFill>
                  <a:schemeClr val="bg1"/>
                </a:solidFill>
              </a:rPr>
              <a:t>مشروح نموذج </a:t>
            </a:r>
            <a:r>
              <a:rPr lang="ar-SA" sz="900" b="1" dirty="0" err="1" smtClean="0">
                <a:solidFill>
                  <a:schemeClr val="bg1"/>
                </a:solidFill>
              </a:rPr>
              <a:t>الجوحلي</a:t>
            </a:r>
            <a:r>
              <a:rPr lang="ar-SA" sz="900" b="1" dirty="0" smtClean="0">
                <a:solidFill>
                  <a:schemeClr val="bg1"/>
                </a:solidFill>
              </a:rPr>
              <a:t> </a:t>
            </a:r>
            <a:endParaRPr lang="en-US" sz="1400" b="1" dirty="0">
              <a:solidFill>
                <a:schemeClr val="bg1"/>
              </a:solidFill>
            </a:endParaRPr>
          </a:p>
        </p:txBody>
      </p:sp>
      <p:sp>
        <p:nvSpPr>
          <p:cNvPr id="3083" name="مستطيل 66"/>
          <p:cNvSpPr>
            <a:spLocks noChangeArrowheads="1"/>
          </p:cNvSpPr>
          <p:nvPr/>
        </p:nvSpPr>
        <p:spPr bwMode="auto">
          <a:xfrm>
            <a:off x="1797012" y="6449642"/>
            <a:ext cx="5513463" cy="338554"/>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b="1" dirty="0" smtClean="0">
                <a:solidFill>
                  <a:schemeClr val="bg1"/>
                </a:solidFill>
              </a:rPr>
              <a:t>Who Can Draw  A Best  </a:t>
            </a:r>
            <a:endParaRPr lang="en-US" sz="1600" b="1" dirty="0">
              <a:solidFill>
                <a:schemeClr val="bg1"/>
              </a:solidFill>
            </a:endParaRPr>
          </a:p>
        </p:txBody>
      </p:sp>
      <p:sp>
        <p:nvSpPr>
          <p:cNvPr id="37" name="مستطيل 36"/>
          <p:cNvSpPr/>
          <p:nvPr/>
        </p:nvSpPr>
        <p:spPr>
          <a:xfrm>
            <a:off x="6732748" y="116632"/>
            <a:ext cx="2555776" cy="261610"/>
          </a:xfrm>
          <a:prstGeom prst="rect">
            <a:avLst/>
          </a:prstGeom>
        </p:spPr>
        <p:txBody>
          <a:bodyPr wrap="square">
            <a:spAutoFit/>
          </a:bodyPr>
          <a:lstStyle/>
          <a:p>
            <a:r>
              <a:rPr lang="en-US" sz="1100" dirty="0" smtClean="0"/>
              <a:t>Redraw like this or more attractive </a:t>
            </a:r>
            <a:endParaRPr lang="en-US" sz="1100" dirty="0"/>
          </a:p>
        </p:txBody>
      </p:sp>
      <p:sp>
        <p:nvSpPr>
          <p:cNvPr id="38" name="عنصر نائب للتذييل 37"/>
          <p:cNvSpPr>
            <a:spLocks noGrp="1"/>
          </p:cNvSpPr>
          <p:nvPr>
            <p:ph type="ftr" sz="quarter" idx="10"/>
          </p:nvPr>
        </p:nvSpPr>
        <p:spPr>
          <a:xfrm>
            <a:off x="-65151" y="6423066"/>
            <a:ext cx="1570059" cy="246020"/>
          </a:xfrm>
        </p:spPr>
        <p:txBody>
          <a:bodyPr/>
          <a:lstStyle/>
          <a:p>
            <a:pPr>
              <a:defRPr/>
            </a:pPr>
            <a:r>
              <a:rPr lang="en-US" sz="1050" smtClean="0"/>
              <a:t>JohaliPriHE2012_2017</a:t>
            </a:r>
            <a:endParaRPr lang="en-US" sz="105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0440" y="530229"/>
            <a:ext cx="4162482" cy="488913"/>
          </a:xfrm>
        </p:spPr>
        <p:txBody>
          <a:bodyPr/>
          <a:lstStyle/>
          <a:p>
            <a:pPr>
              <a:defRPr/>
            </a:pPr>
            <a:r>
              <a:rPr lang="en-US" altLang="en-US" sz="2400" dirty="0" smtClean="0">
                <a:solidFill>
                  <a:schemeClr val="tx1"/>
                </a:solidFill>
              </a:rPr>
              <a:t>HE Philosophy-Why</a:t>
            </a:r>
            <a:r>
              <a:rPr lang="en-US" altLang="en-US" sz="2400" dirty="0">
                <a:solidFill>
                  <a:schemeClr val="tx1"/>
                </a:solidFill>
              </a:rPr>
              <a:t>?</a:t>
            </a:r>
          </a:p>
        </p:txBody>
      </p:sp>
      <p:sp>
        <p:nvSpPr>
          <p:cNvPr id="6147" name="Rectangle 3"/>
          <p:cNvSpPr>
            <a:spLocks noGrp="1" noChangeArrowheads="1"/>
          </p:cNvSpPr>
          <p:nvPr>
            <p:ph type="body" sz="half" idx="1"/>
          </p:nvPr>
        </p:nvSpPr>
        <p:spPr>
          <a:xfrm>
            <a:off x="5411799" y="982629"/>
            <a:ext cx="3359196" cy="1314468"/>
          </a:xfrm>
        </p:spPr>
        <p:style>
          <a:lnRef idx="2">
            <a:schemeClr val="accent2"/>
          </a:lnRef>
          <a:fillRef idx="1">
            <a:schemeClr val="lt1"/>
          </a:fillRef>
          <a:effectRef idx="0">
            <a:schemeClr val="accent2"/>
          </a:effectRef>
          <a:fontRef idx="minor">
            <a:schemeClr val="dk1"/>
          </a:fontRef>
        </p:style>
        <p:txBody>
          <a:bodyPr/>
          <a:lstStyle/>
          <a:p>
            <a:pPr>
              <a:defRPr/>
            </a:pPr>
            <a:r>
              <a:rPr lang="en-US" altLang="en-US" sz="2400" b="1" dirty="0">
                <a:solidFill>
                  <a:srgbClr val="00B050"/>
                </a:solidFill>
              </a:rPr>
              <a:t>Direction</a:t>
            </a:r>
          </a:p>
          <a:p>
            <a:pPr>
              <a:defRPr/>
            </a:pPr>
            <a:r>
              <a:rPr lang="en-US" altLang="en-US" sz="2400" b="1" dirty="0">
                <a:solidFill>
                  <a:srgbClr val="00B050"/>
                </a:solidFill>
              </a:rPr>
              <a:t>Guidance</a:t>
            </a:r>
          </a:p>
          <a:p>
            <a:pPr>
              <a:defRPr/>
            </a:pPr>
            <a:r>
              <a:rPr lang="en-US" altLang="en-US" sz="2400" b="1" dirty="0">
                <a:solidFill>
                  <a:srgbClr val="00B050"/>
                </a:solidFill>
              </a:rPr>
              <a:t>Consistency</a:t>
            </a:r>
          </a:p>
          <a:p>
            <a:pPr>
              <a:defRPr/>
            </a:pPr>
            <a:endParaRPr lang="en-US" altLang="en-US" sz="2400" dirty="0">
              <a:solidFill>
                <a:srgbClr val="00B050"/>
              </a:solidFill>
            </a:endParaRPr>
          </a:p>
        </p:txBody>
      </p:sp>
      <p:sp>
        <p:nvSpPr>
          <p:cNvPr id="6148" name="Rectangle 4"/>
          <p:cNvSpPr>
            <a:spLocks noGrp="1" noChangeArrowheads="1"/>
          </p:cNvSpPr>
          <p:nvPr>
            <p:ph type="body" sz="half" idx="2"/>
          </p:nvPr>
        </p:nvSpPr>
        <p:spPr>
          <a:xfrm>
            <a:off x="519057" y="1055655"/>
            <a:ext cx="2884527" cy="1387494"/>
          </a:xfrm>
        </p:spPr>
        <p:style>
          <a:lnRef idx="2">
            <a:schemeClr val="accent2"/>
          </a:lnRef>
          <a:fillRef idx="1">
            <a:schemeClr val="lt1"/>
          </a:fillRef>
          <a:effectRef idx="0">
            <a:schemeClr val="accent2"/>
          </a:effectRef>
          <a:fontRef idx="minor">
            <a:schemeClr val="dk1"/>
          </a:fontRef>
        </p:style>
        <p:txBody>
          <a:bodyPr/>
          <a:lstStyle/>
          <a:p>
            <a:pPr>
              <a:defRPr/>
            </a:pPr>
            <a:r>
              <a:rPr lang="en-US" altLang="en-US" sz="2400" b="1" dirty="0" smtClean="0">
                <a:solidFill>
                  <a:srgbClr val="00B050"/>
                </a:solidFill>
              </a:rPr>
              <a:t>Profession</a:t>
            </a:r>
          </a:p>
          <a:p>
            <a:pPr>
              <a:defRPr/>
            </a:pPr>
            <a:r>
              <a:rPr lang="en-US" altLang="en-US" sz="2400" b="1" dirty="0" smtClean="0">
                <a:solidFill>
                  <a:srgbClr val="00B050"/>
                </a:solidFill>
              </a:rPr>
              <a:t>Ethical</a:t>
            </a:r>
            <a:endParaRPr lang="en-US" altLang="en-US" sz="2400" b="1" dirty="0">
              <a:solidFill>
                <a:srgbClr val="00B050"/>
              </a:solidFill>
            </a:endParaRPr>
          </a:p>
          <a:p>
            <a:pPr>
              <a:defRPr/>
            </a:pPr>
            <a:r>
              <a:rPr lang="en-US" altLang="en-US" sz="2400" b="1" dirty="0" smtClean="0">
                <a:solidFill>
                  <a:srgbClr val="00B050"/>
                </a:solidFill>
              </a:rPr>
              <a:t>Definition</a:t>
            </a:r>
            <a:endParaRPr lang="en-US" altLang="en-US" sz="2400" b="1" dirty="0">
              <a:solidFill>
                <a:srgbClr val="00B050"/>
              </a:solidFill>
            </a:endParaRPr>
          </a:p>
        </p:txBody>
      </p:sp>
      <p:sp>
        <p:nvSpPr>
          <p:cNvPr id="6" name="مستطيل 5"/>
          <p:cNvSpPr/>
          <p:nvPr/>
        </p:nvSpPr>
        <p:spPr>
          <a:xfrm>
            <a:off x="3074967" y="14283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8" name="Rectangle 3"/>
          <p:cNvSpPr txBox="1">
            <a:spLocks noChangeArrowheads="1"/>
          </p:cNvSpPr>
          <p:nvPr/>
        </p:nvSpPr>
        <p:spPr bwMode="auto">
          <a:xfrm>
            <a:off x="251520" y="3140968"/>
            <a:ext cx="8917047" cy="328617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lvl="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Freeing/Functioning  = </a:t>
            </a:r>
            <a:r>
              <a:rPr lang="en-US" dirty="0" smtClean="0">
                <a:solidFill>
                  <a:srgbClr val="00B050"/>
                </a:solidFill>
                <a:latin typeface="Times New Roman" pitchFamily="18" charset="0"/>
                <a:cs typeface="Times New Roman" pitchFamily="18" charset="0"/>
              </a:rPr>
              <a:t>free people to make the best health decisions </a:t>
            </a:r>
            <a:endParaRPr kumimoji="0" lang="en-US" altLang="en-US"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endParaRPr>
          </a:p>
          <a:p>
            <a:pPr marL="34290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Cognitive Based = </a:t>
            </a:r>
            <a:r>
              <a:rPr lang="en-US" dirty="0" smtClean="0">
                <a:solidFill>
                  <a:srgbClr val="00B050"/>
                </a:solidFill>
                <a:latin typeface="Times New Roman" pitchFamily="18" charset="0"/>
                <a:cs typeface="Times New Roman" pitchFamily="18" charset="0"/>
              </a:rPr>
              <a:t>Focus on content and information, increase in knowledge to help in making decisions</a:t>
            </a:r>
            <a:endPar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endParaRPr>
          </a:p>
          <a:p>
            <a:pPr marL="34290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Social Change = </a:t>
            </a:r>
            <a:r>
              <a:rPr lang="en-US" dirty="0" smtClean="0">
                <a:solidFill>
                  <a:srgbClr val="00B050"/>
                </a:solidFill>
                <a:latin typeface="Times New Roman" pitchFamily="18" charset="0"/>
                <a:cs typeface="Times New Roman" pitchFamily="18" charset="0"/>
              </a:rPr>
              <a:t>Focus on the role of health education in creating social, economic, and political change that benefit all.</a:t>
            </a:r>
            <a:endPar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endParaRPr>
          </a:p>
          <a:p>
            <a:pPr marL="342900" lvl="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Decision Making/Skills-based = </a:t>
            </a:r>
            <a:r>
              <a:rPr lang="en-US" dirty="0" smtClean="0">
                <a:solidFill>
                  <a:srgbClr val="00B050"/>
                </a:solidFill>
                <a:latin typeface="Times New Roman" pitchFamily="18" charset="0"/>
                <a:cs typeface="Times New Roman" pitchFamily="18" charset="0"/>
              </a:rPr>
              <a:t>Concern with simulated problems, case studies, scenarios, create and analyze potential solutions, critical thinking skills developed</a:t>
            </a:r>
            <a:endParaRPr kumimoji="0" lang="en-US" altLang="en-US"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20000"/>
              </a:spcBef>
              <a:spcAft>
                <a:spcPct val="0"/>
              </a:spcAft>
              <a:buClr>
                <a:schemeClr val="accent2"/>
              </a:buClr>
              <a:buSzTx/>
              <a:buFont typeface="Monotype Sorts" pitchFamily="2" charset="2"/>
              <a:buChar char="`"/>
              <a:tabLst/>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Behavior Change </a:t>
            </a: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rPr>
              <a:t>=  </a:t>
            </a:r>
            <a:r>
              <a:rPr kumimoji="0" lang="en-US" altLang="en-US" i="0" u="none" strike="noStrike" kern="0" cap="none" spc="0" normalizeH="0" baseline="0" noProof="0" dirty="0" smtClean="0">
                <a:ln>
                  <a:noFill/>
                </a:ln>
                <a:solidFill>
                  <a:srgbClr val="00B050"/>
                </a:solidFill>
                <a:uLnTx/>
                <a:uFillTx/>
                <a:latin typeface="Times New Roman" pitchFamily="18" charset="0"/>
                <a:cs typeface="Times New Roman" pitchFamily="18" charset="0"/>
              </a:rPr>
              <a:t>Focus on modifying unhealthy habits</a:t>
            </a:r>
            <a:r>
              <a:rPr kumimoji="0" lang="en-US" altLang="en-US" i="0" u="none" strike="noStrike" kern="0" cap="none" spc="0" normalizeH="0" noProof="0" dirty="0" smtClean="0">
                <a:ln>
                  <a:noFill/>
                </a:ln>
                <a:solidFill>
                  <a:srgbClr val="00B050"/>
                </a:solidFill>
                <a:uLnTx/>
                <a:uFillTx/>
                <a:latin typeface="Times New Roman" pitchFamily="18" charset="0"/>
                <a:cs typeface="Times New Roman" pitchFamily="18" charset="0"/>
              </a:rPr>
              <a:t> </a:t>
            </a:r>
            <a:endParaRPr kumimoji="0" lang="en-US" altLang="en-US" i="0" u="none" strike="noStrike" kern="0" cap="none" spc="0" normalizeH="0" baseline="0" noProof="0" dirty="0" smtClean="0">
              <a:ln>
                <a:noFill/>
              </a:ln>
              <a:solidFill>
                <a:srgbClr val="00B050"/>
              </a:solidFill>
              <a:uLnTx/>
              <a:uFillTx/>
              <a:latin typeface="Times New Roman" pitchFamily="18" charset="0"/>
              <a:cs typeface="Times New Roman" pitchFamily="18" charset="0"/>
            </a:endParaRPr>
          </a:p>
        </p:txBody>
      </p:sp>
      <p:sp>
        <p:nvSpPr>
          <p:cNvPr id="9" name="مستطيل 8"/>
          <p:cNvSpPr/>
          <p:nvPr/>
        </p:nvSpPr>
        <p:spPr>
          <a:xfrm>
            <a:off x="3549636" y="1493811"/>
            <a:ext cx="1672253"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the PEDDPGC </a:t>
            </a:r>
            <a:endParaRPr lang="ar-SA" dirty="0"/>
          </a:p>
        </p:txBody>
      </p:sp>
      <p:sp>
        <p:nvSpPr>
          <p:cNvPr id="10" name="Rectangle 2"/>
          <p:cNvSpPr txBox="1">
            <a:spLocks noChangeArrowheads="1"/>
          </p:cNvSpPr>
          <p:nvPr/>
        </p:nvSpPr>
        <p:spPr bwMode="auto">
          <a:xfrm>
            <a:off x="1212804" y="2589201"/>
            <a:ext cx="7291431" cy="525426"/>
          </a:xfrm>
          <a:prstGeom prst="rect">
            <a:avLst/>
          </a:prstGeom>
          <a:solidFill>
            <a:schemeClr val="accent6">
              <a:lumMod val="75000"/>
            </a:schemeClr>
          </a:solidFill>
          <a:ln w="9525">
            <a:noFill/>
            <a:miter lim="800000"/>
            <a:headEnd/>
            <a:tailEnd/>
          </a:ln>
          <a:effectLst/>
        </p:spPr>
        <p:txBody>
          <a:bodyPr vert="horz" wrap="square" lIns="91440" tIns="4572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The 5 Historical Philosophies </a:t>
            </a:r>
            <a:r>
              <a:rPr kumimoji="0" lang="en-US" altLang="en-US" sz="2400" b="1" i="0" u="none" strike="noStrike" kern="0" cap="none" spc="0" normalizeH="0" baseline="0" noProof="0" dirty="0" err="1" smtClean="0">
                <a:ln>
                  <a:noFill/>
                </a:ln>
                <a:solidFill>
                  <a:schemeClr val="tx1"/>
                </a:solidFill>
                <a:effectLst>
                  <a:outerShdw blurRad="38100" dist="38100" dir="2700000" algn="tl">
                    <a:srgbClr val="000000"/>
                  </a:outerShdw>
                </a:effectLst>
                <a:uLnTx/>
                <a:uFillTx/>
                <a:latin typeface="+mj-lt"/>
                <a:ea typeface="+mj-ea"/>
                <a:cs typeface="+mj-cs"/>
              </a:rPr>
              <a:t>Johali</a:t>
            </a:r>
            <a:r>
              <a:rPr kumimoji="0" lang="en-US"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 FCSDB </a:t>
            </a:r>
          </a:p>
        </p:txBody>
      </p:sp>
      <p:pic>
        <p:nvPicPr>
          <p:cNvPr id="12" name="Picture 4" descr="C:\Documents and Settings\HP_Administrator\My Documents\My Pictures\Microsoft Clip Organizer\MP900430494[1].jpg"/>
          <p:cNvPicPr>
            <a:picLocks noChangeAspect="1" noChangeArrowheads="1"/>
          </p:cNvPicPr>
          <p:nvPr/>
        </p:nvPicPr>
        <p:blipFill>
          <a:blip r:embed="rId3" cstate="print"/>
          <a:srcRect/>
          <a:stretch>
            <a:fillRect/>
          </a:stretch>
        </p:blipFill>
        <p:spPr bwMode="auto">
          <a:xfrm>
            <a:off x="8588430" y="3209922"/>
            <a:ext cx="555570" cy="560414"/>
          </a:xfrm>
          <a:prstGeom prst="rect">
            <a:avLst/>
          </a:prstGeom>
          <a:noFill/>
          <a:ln w="9525">
            <a:noFill/>
            <a:miter lim="800000"/>
            <a:headEnd/>
            <a:tailEnd/>
          </a:ln>
        </p:spPr>
      </p:pic>
      <p:pic>
        <p:nvPicPr>
          <p:cNvPr id="13" name="Picture 2" descr="C:\Program Files\Microsoft Office\MEDIA\CAGCAT10\j0299125.wmf"/>
          <p:cNvPicPr>
            <a:picLocks noChangeAspect="1" noChangeArrowheads="1"/>
          </p:cNvPicPr>
          <p:nvPr/>
        </p:nvPicPr>
        <p:blipFill>
          <a:blip r:embed="rId4" cstate="print"/>
          <a:srcRect r="17026" b="61565"/>
          <a:stretch>
            <a:fillRect/>
          </a:stretch>
        </p:blipFill>
        <p:spPr bwMode="auto">
          <a:xfrm>
            <a:off x="8450253" y="4013208"/>
            <a:ext cx="693747" cy="474669"/>
          </a:xfrm>
          <a:prstGeom prst="rect">
            <a:avLst/>
          </a:prstGeom>
          <a:noFill/>
          <a:ln w="9525">
            <a:noFill/>
            <a:miter lim="800000"/>
            <a:headEnd/>
            <a:tailEnd/>
          </a:ln>
        </p:spPr>
      </p:pic>
      <p:sp>
        <p:nvSpPr>
          <p:cNvPr id="14" name="عنصر نائب للتذييل 13"/>
          <p:cNvSpPr>
            <a:spLocks noGrp="1"/>
          </p:cNvSpPr>
          <p:nvPr>
            <p:ph type="ftr" sz="quarter" idx="10"/>
          </p:nvPr>
        </p:nvSpPr>
        <p:spPr>
          <a:xfrm>
            <a:off x="468313" y="6525344"/>
            <a:ext cx="8186737" cy="288032"/>
          </a:xfrm>
        </p:spPr>
        <p:txBody>
          <a:bodyPr/>
          <a:lstStyle/>
          <a:p>
            <a:pPr>
              <a:defRPr/>
            </a:pPr>
            <a:r>
              <a:rPr lang="en-US" sz="1400" smtClean="0"/>
              <a:t>JohaliPriHE2012_2017</a:t>
            </a:r>
            <a:endParaRPr lang="en-US" sz="1400" dirty="0"/>
          </a:p>
        </p:txBody>
      </p:sp>
    </p:spTree>
  </p:cSld>
  <p:clrMapOvr>
    <a:masterClrMapping/>
  </p:clrMapOvr>
  <p:transition advTm="48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90440" y="493716"/>
            <a:ext cx="5513464" cy="488913"/>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sz="2000" dirty="0" smtClean="0">
                <a:solidFill>
                  <a:srgbClr val="6AB475"/>
                </a:solidFill>
              </a:rPr>
              <a:t>Some philosophical questions you might have</a:t>
            </a:r>
          </a:p>
        </p:txBody>
      </p:sp>
      <p:sp>
        <p:nvSpPr>
          <p:cNvPr id="8195" name="Rectangle 3"/>
          <p:cNvSpPr>
            <a:spLocks noGrp="1" noChangeArrowheads="1"/>
          </p:cNvSpPr>
          <p:nvPr>
            <p:ph type="body" idx="1"/>
          </p:nvPr>
        </p:nvSpPr>
        <p:spPr>
          <a:xfrm>
            <a:off x="687447" y="1092168"/>
            <a:ext cx="8229600" cy="1752624"/>
          </a:xfrm>
        </p:spPr>
        <p:txBody>
          <a:bodyPr/>
          <a:lstStyle/>
          <a:p>
            <a:pPr eaLnBrk="1" hangingPunct="1">
              <a:buClr>
                <a:schemeClr val="accent2"/>
              </a:buClr>
              <a:buFont typeface="Wingdings" pitchFamily="2" charset="2"/>
              <a:buChar char="è"/>
              <a:defRPr/>
            </a:pPr>
            <a:r>
              <a:rPr lang="en-US" altLang="en-US" sz="2000" b="1" dirty="0" smtClean="0"/>
              <a:t>Should I develop my own philosophy?</a:t>
            </a:r>
          </a:p>
          <a:p>
            <a:pPr eaLnBrk="1" hangingPunct="1">
              <a:buClr>
                <a:schemeClr val="accent2"/>
              </a:buClr>
              <a:buFont typeface="Wingdings" pitchFamily="2" charset="2"/>
              <a:buChar char="è"/>
              <a:defRPr/>
            </a:pPr>
            <a:r>
              <a:rPr lang="en-US" altLang="en-US" sz="2000" b="1" dirty="0" smtClean="0"/>
              <a:t>Will my philosophy “work” in all situations?</a:t>
            </a:r>
          </a:p>
          <a:p>
            <a:pPr eaLnBrk="1" hangingPunct="1">
              <a:buClr>
                <a:schemeClr val="accent2"/>
              </a:buClr>
              <a:buFont typeface="Wingdings" pitchFamily="2" charset="2"/>
              <a:buChar char="è"/>
              <a:defRPr/>
            </a:pPr>
            <a:r>
              <a:rPr lang="en-US" altLang="en-US" sz="2000" b="1" dirty="0" smtClean="0"/>
              <a:t>What if I don’t “fit” into one of the existing philosophical positions?</a:t>
            </a:r>
          </a:p>
          <a:p>
            <a:pPr eaLnBrk="1" hangingPunct="1">
              <a:buClr>
                <a:schemeClr val="accent2"/>
              </a:buClr>
              <a:buFont typeface="Wingdings" pitchFamily="2" charset="2"/>
              <a:buChar char="è"/>
              <a:defRPr/>
            </a:pPr>
            <a:r>
              <a:rPr lang="en-US" altLang="en-US" sz="2000" b="1" dirty="0" smtClean="0"/>
              <a:t>What is the difference between a “goal” of HE and a philosophy?</a:t>
            </a:r>
            <a:endParaRPr lang="en-US" altLang="en-US" sz="2000" dirty="0" smtClean="0"/>
          </a:p>
        </p:txBody>
      </p:sp>
      <p:sp>
        <p:nvSpPr>
          <p:cNvPr id="5" name="Rectangle 2"/>
          <p:cNvSpPr txBox="1">
            <a:spLocks noChangeArrowheads="1"/>
          </p:cNvSpPr>
          <p:nvPr/>
        </p:nvSpPr>
        <p:spPr bwMode="auto">
          <a:xfrm>
            <a:off x="519057" y="2662227"/>
            <a:ext cx="8229600" cy="488913"/>
          </a:xfrm>
          <a:prstGeom prst="rect">
            <a:avLst/>
          </a:prstGeom>
          <a:ln>
            <a:headEnd/>
            <a:tailEnd/>
          </a:ln>
        </p:spPr>
        <p:style>
          <a:lnRef idx="1">
            <a:schemeClr val="dk1"/>
          </a:lnRef>
          <a:fillRef idx="3">
            <a:schemeClr val="dk1"/>
          </a:fillRef>
          <a:effectRef idx="2">
            <a:schemeClr val="dk1"/>
          </a:effectRef>
          <a:fontRef idx="minor">
            <a:schemeClr val="lt1"/>
          </a:fontRef>
        </p:style>
        <p:txBody>
          <a:bodyPr vert="horz" wrap="square" lIns="91440" tIns="4572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What is the difference between a “goal; vision, mission of HE and “ philosophy “ ?</a:t>
            </a:r>
          </a:p>
        </p:txBody>
      </p:sp>
      <p:sp>
        <p:nvSpPr>
          <p:cNvPr id="7" name="Rectangle 3"/>
          <p:cNvSpPr txBox="1">
            <a:spLocks noChangeArrowheads="1"/>
          </p:cNvSpPr>
          <p:nvPr/>
        </p:nvSpPr>
        <p:spPr bwMode="auto">
          <a:xfrm>
            <a:off x="446031" y="3648078"/>
            <a:ext cx="8229600" cy="985851"/>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Goal = result, outcome, long(</a:t>
            </a:r>
            <a:r>
              <a:rPr kumimoji="0" lang="en-US" altLang="en-US" sz="2800" b="0" i="0" u="none" strike="noStrike" kern="0" cap="none" spc="0" normalizeH="0" baseline="0" noProof="0" dirty="0" err="1" smtClean="0">
                <a:ln>
                  <a:noFill/>
                </a:ln>
                <a:solidFill>
                  <a:schemeClr val="tx1"/>
                </a:solidFill>
                <a:effectLst>
                  <a:outerShdw blurRad="38100" dist="38100" dir="2700000" algn="tl">
                    <a:srgbClr val="000000"/>
                  </a:outerShdw>
                </a:effectLst>
                <a:uLnTx/>
                <a:uFillTx/>
                <a:latin typeface="+mn-lt"/>
                <a:ea typeface="+mn-ea"/>
                <a:cs typeface="+mn-cs"/>
              </a:rPr>
              <a:t>er</a:t>
            </a: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term</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Philosophy = how to get to the result</a:t>
            </a:r>
          </a:p>
        </p:txBody>
      </p:sp>
      <p:sp>
        <p:nvSpPr>
          <p:cNvPr id="8" name="Text Box 4"/>
          <p:cNvSpPr txBox="1">
            <a:spLocks noChangeArrowheads="1"/>
          </p:cNvSpPr>
          <p:nvPr/>
        </p:nvSpPr>
        <p:spPr bwMode="auto">
          <a:xfrm>
            <a:off x="2490759" y="3173409"/>
            <a:ext cx="3492500" cy="461963"/>
          </a:xfrm>
          <a:prstGeom prst="rect">
            <a:avLst/>
          </a:prstGeom>
          <a:noFill/>
          <a:ln w="9525">
            <a:noFill/>
            <a:miter lim="800000"/>
            <a:headEnd/>
            <a:tailEnd/>
          </a:ln>
        </p:spPr>
        <p:txBody>
          <a:bodyPr wrap="none">
            <a:spAutoFit/>
          </a:bodyPr>
          <a:lstStyle/>
          <a:p>
            <a:pPr algn="l" rtl="0"/>
            <a:r>
              <a:rPr lang="en-US" altLang="en-US" sz="2400" b="1" dirty="0"/>
              <a:t>One way to think about it</a:t>
            </a:r>
          </a:p>
        </p:txBody>
      </p:sp>
      <p:sp>
        <p:nvSpPr>
          <p:cNvPr id="9" name="مستطيل 8"/>
          <p:cNvSpPr/>
          <p:nvPr/>
        </p:nvSpPr>
        <p:spPr>
          <a:xfrm>
            <a:off x="2928915" y="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3051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05153" name="Object 1"/>
          <p:cNvGraphicFramePr>
            <a:graphicFrameLocks noChangeAspect="1"/>
          </p:cNvGraphicFramePr>
          <p:nvPr/>
        </p:nvGraphicFramePr>
        <p:xfrm>
          <a:off x="1322343" y="4779981"/>
          <a:ext cx="6849039" cy="1986837"/>
        </p:xfrm>
        <a:graphic>
          <a:graphicData uri="http://schemas.openxmlformats.org/presentationml/2006/ole">
            <p:oleObj spid="_x0000_s305153" name="شريحة" r:id="rId4" imgW="3413640" imgH="2558632" progId="PowerPoint.Slide.12">
              <p:embed/>
            </p:oleObj>
          </a:graphicData>
        </a:graphic>
      </p:graphicFrame>
      <p:sp>
        <p:nvSpPr>
          <p:cNvPr id="11" name="عنصر نائب للتذييل 10"/>
          <p:cNvSpPr>
            <a:spLocks noGrp="1"/>
          </p:cNvSpPr>
          <p:nvPr>
            <p:ph type="ftr" sz="quarter" idx="10"/>
          </p:nvPr>
        </p:nvSpPr>
        <p:spPr>
          <a:xfrm>
            <a:off x="35496" y="6417331"/>
            <a:ext cx="1763427" cy="440669"/>
          </a:xfrm>
        </p:spPr>
        <p:txBody>
          <a:bodyPr/>
          <a:lstStyle/>
          <a:p>
            <a:pPr>
              <a:defRPr/>
            </a:pPr>
            <a:r>
              <a:rPr lang="en-US" sz="1200" smtClean="0"/>
              <a:t>JohaliPriHE2012_2017</a:t>
            </a:r>
            <a:endParaRPr lang="en-US" sz="1200"/>
          </a:p>
        </p:txBody>
      </p:sp>
    </p:spTree>
    <p:custDataLst>
      <p:tags r:id="rId2"/>
    </p:custDataLst>
  </p:cSld>
  <p:clrMapOvr>
    <a:masterClrMapping/>
  </p:clrMapOvr>
  <p:transition advTm="49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arn(outHorizontal)">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arn(outHorizontal)">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barn(outHorizontal)">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barn(outHorizontal)">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 calcmode="lin" valueType="num">
                                      <p:cBhvr additive="base">
                                        <p:cTn id="33"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P spid="7" grpId="0" build="p" autoUpdateAnimBg="0"/>
      <p:bldP spid="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1" name="Rectangle 3"/>
          <p:cNvSpPr>
            <a:spLocks noGrp="1" noChangeArrowheads="1"/>
          </p:cNvSpPr>
          <p:nvPr>
            <p:ph type="body" idx="1"/>
          </p:nvPr>
        </p:nvSpPr>
        <p:spPr>
          <a:xfrm>
            <a:off x="409518" y="654012"/>
            <a:ext cx="8551917" cy="2848014"/>
          </a:xfrm>
        </p:spPr>
        <p:style>
          <a:lnRef idx="2">
            <a:schemeClr val="accent6"/>
          </a:lnRef>
          <a:fillRef idx="1">
            <a:schemeClr val="lt1"/>
          </a:fillRef>
          <a:effectRef idx="0">
            <a:schemeClr val="accent6"/>
          </a:effectRef>
          <a:fontRef idx="minor">
            <a:schemeClr val="dk1"/>
          </a:fontRef>
        </p:style>
        <p:txBody>
          <a:bodyPr/>
          <a:lstStyle/>
          <a:p>
            <a:pPr marL="609600" indent="-609600" eaLnBrk="1" hangingPunct="1">
              <a:buFontTx/>
              <a:buNone/>
              <a:defRPr/>
            </a:pPr>
            <a:r>
              <a:rPr lang="en-US" sz="2000" b="1" dirty="0" smtClean="0"/>
              <a:t>Philosophy</a:t>
            </a:r>
            <a:r>
              <a:rPr lang="en-US" sz="2000" dirty="0" smtClean="0"/>
              <a:t> is </a:t>
            </a:r>
          </a:p>
          <a:p>
            <a:pPr marL="430213" indent="-339725" algn="just" eaLnBrk="1" hangingPunct="1">
              <a:buFontTx/>
              <a:buChar char="-"/>
              <a:defRPr/>
            </a:pPr>
            <a:r>
              <a:rPr lang="en-US" sz="2000" dirty="0" smtClean="0"/>
              <a:t>A Greek comes from the </a:t>
            </a:r>
            <a:r>
              <a:rPr lang="en-US" sz="2000" dirty="0" smtClean="0">
                <a:hlinkClick r:id="rId3" tooltip="Greek language"/>
              </a:rPr>
              <a:t>Greek</a:t>
            </a:r>
            <a:r>
              <a:rPr lang="en-US" sz="2000" dirty="0" smtClean="0"/>
              <a:t> </a:t>
            </a:r>
            <a:r>
              <a:rPr lang="en-US" sz="2000" dirty="0" err="1" smtClean="0"/>
              <a:t>φιλοσοφία</a:t>
            </a:r>
            <a:r>
              <a:rPr lang="en-US" sz="2000" dirty="0" smtClean="0"/>
              <a:t> (</a:t>
            </a:r>
            <a:r>
              <a:rPr lang="en-US" sz="2000" i="1" dirty="0" err="1" smtClean="0"/>
              <a:t>philosophia</a:t>
            </a:r>
            <a:r>
              <a:rPr lang="en-US" sz="2000" dirty="0" smtClean="0"/>
              <a:t>), which literally means "</a:t>
            </a:r>
            <a:r>
              <a:rPr lang="en-US" sz="2000" b="1" i="1" dirty="0" smtClean="0"/>
              <a:t>love of wisdom</a:t>
            </a:r>
            <a:r>
              <a:rPr lang="en-US" sz="2000" dirty="0" smtClean="0"/>
              <a:t>", and was originally a word referring to the special </a:t>
            </a:r>
            <a:r>
              <a:rPr lang="en-US" sz="2400" i="1" dirty="0" smtClean="0"/>
              <a:t>way of life </a:t>
            </a:r>
            <a:r>
              <a:rPr lang="en-US" sz="2000" i="1" dirty="0" smtClean="0"/>
              <a:t>of early Greek philosophers.</a:t>
            </a:r>
            <a:r>
              <a:rPr lang="en-US" sz="2000" baseline="30000" dirty="0" smtClean="0">
                <a:hlinkClick r:id="rId4"/>
              </a:rPr>
              <a:t>[4][5][6]</a:t>
            </a:r>
            <a:endParaRPr lang="en-US" sz="2000" dirty="0" smtClean="0"/>
          </a:p>
          <a:p>
            <a:pPr marL="430213" indent="-339725" algn="just" eaLnBrk="1" hangingPunct="1">
              <a:buFontTx/>
              <a:buChar char="-"/>
              <a:defRPr/>
            </a:pPr>
            <a:r>
              <a:rPr lang="en-US" sz="2000" dirty="0" smtClean="0"/>
              <a:t>The study of general and fundamental problems, such as existence, knowledge, values, reason, mind, and language.</a:t>
            </a:r>
            <a:r>
              <a:rPr lang="en-US" sz="2000" baseline="30000" dirty="0" smtClean="0">
                <a:hlinkClick r:id="rId4"/>
              </a:rPr>
              <a:t>[1][2]</a:t>
            </a:r>
            <a:r>
              <a:rPr lang="en-US" sz="2000" dirty="0" smtClean="0"/>
              <a:t> </a:t>
            </a:r>
          </a:p>
          <a:p>
            <a:pPr marL="430213" indent="-339725" algn="just" eaLnBrk="1" hangingPunct="1">
              <a:buFontTx/>
              <a:buChar char="-"/>
              <a:defRPr/>
            </a:pPr>
            <a:r>
              <a:rPr lang="en-US" sz="2000" dirty="0" smtClean="0"/>
              <a:t>It is distinguished from other ways of addressing such problems by its critical, generally systematic approach and its reliance on </a:t>
            </a:r>
            <a:r>
              <a:rPr lang="en-US" sz="2000" dirty="0" smtClean="0">
                <a:hlinkClick r:id="rId5" tooltip="Reason"/>
              </a:rPr>
              <a:t>rational argument</a:t>
            </a:r>
            <a:r>
              <a:rPr lang="en-US" sz="2000" dirty="0" smtClean="0"/>
              <a:t>.</a:t>
            </a:r>
            <a:r>
              <a:rPr lang="en-US" sz="2000" baseline="30000" dirty="0" smtClean="0">
                <a:hlinkClick r:id="rId4"/>
              </a:rPr>
              <a:t>[3]</a:t>
            </a:r>
            <a:r>
              <a:rPr lang="en-US" sz="2000" dirty="0" smtClean="0"/>
              <a:t> </a:t>
            </a:r>
          </a:p>
        </p:txBody>
      </p:sp>
      <p:sp>
        <p:nvSpPr>
          <p:cNvPr id="7" name="مستطيل 6"/>
          <p:cNvSpPr/>
          <p:nvPr/>
        </p:nvSpPr>
        <p:spPr>
          <a:xfrm>
            <a:off x="2965428" y="102115"/>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8" name="Content Placeholder 4"/>
          <p:cNvSpPr txBox="1">
            <a:spLocks/>
          </p:cNvSpPr>
          <p:nvPr/>
        </p:nvSpPr>
        <p:spPr bwMode="auto">
          <a:xfrm>
            <a:off x="226953" y="3757617"/>
            <a:ext cx="8839200" cy="2336832"/>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HE Philosophy reflects: </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The way in which you c</a:t>
            </a:r>
            <a:r>
              <a:rPr kumimoji="0" lang="en-US" sz="2000" b="0" i="0" u="sng"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onsistently act</a:t>
            </a: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toward other people is often a reflection of your philosophy concerning the importance of people in general: </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endParaRPr kumimoji="0" lang="en-US" sz="1400" b="0" i="0" u="sng"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The profession of Health Education is considered a helping profession.</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endParaRPr kumimoji="0" lang="en-US" sz="1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Those who work in the profession should value helping others.</a:t>
            </a:r>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rot="17281431">
            <a:off x="-144608" y="1642470"/>
            <a:ext cx="2874972" cy="46166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rtl="0"/>
            <a:r>
              <a:rPr lang="en-US" altLang="en-US" sz="2400" b="1" dirty="0">
                <a:latin typeface="Times"/>
              </a:rPr>
              <a:t>Let’s Play – define </a:t>
            </a:r>
            <a:endParaRPr lang="en-US" altLang="en-US" sz="2400" dirty="0">
              <a:latin typeface="Times"/>
            </a:endParaRPr>
          </a:p>
        </p:txBody>
      </p:sp>
      <p:sp>
        <p:nvSpPr>
          <p:cNvPr id="5" name="Text Box 2"/>
          <p:cNvSpPr txBox="1">
            <a:spLocks noChangeArrowheads="1"/>
          </p:cNvSpPr>
          <p:nvPr/>
        </p:nvSpPr>
        <p:spPr bwMode="auto">
          <a:xfrm rot="17314273">
            <a:off x="6146662" y="2086707"/>
            <a:ext cx="2941639" cy="46166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pPr algn="l" rtl="0"/>
            <a:r>
              <a:rPr lang="en-US" altLang="en-US" sz="2400" b="1" dirty="0">
                <a:latin typeface="Times"/>
              </a:rPr>
              <a:t>Let’s Play – define </a:t>
            </a:r>
            <a:endParaRPr lang="en-US" altLang="en-US" sz="2400" dirty="0">
              <a:latin typeface="Times"/>
            </a:endParaRPr>
          </a:p>
        </p:txBody>
      </p:sp>
      <p:sp>
        <p:nvSpPr>
          <p:cNvPr id="7" name="مستطيل 6"/>
          <p:cNvSpPr/>
          <p:nvPr/>
        </p:nvSpPr>
        <p:spPr>
          <a:xfrm rot="301709">
            <a:off x="2016090" y="1128681"/>
            <a:ext cx="5075306"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609600" indent="-609600" algn="ctr" eaLnBrk="1" hangingPunct="1">
              <a:buFontTx/>
              <a:buNone/>
              <a:defRPr/>
            </a:pPr>
            <a:r>
              <a:rPr lang="en-US" sz="2800" b="1" dirty="0" smtClean="0"/>
              <a:t>Thinking – Play with thinking</a:t>
            </a:r>
            <a:r>
              <a:rPr lang="en-US" sz="2800" dirty="0" smtClean="0"/>
              <a:t> </a:t>
            </a:r>
          </a:p>
          <a:p>
            <a:pPr marL="609600" indent="-609600" algn="ctr" eaLnBrk="1" hangingPunct="1">
              <a:buFontTx/>
              <a:buNone/>
              <a:defRPr/>
            </a:pPr>
            <a:r>
              <a:rPr lang="en-US" sz="2800" dirty="0" smtClean="0"/>
              <a:t>Conclude from above probing –your philosophy of ‘E – H or H – E ‘ ?!  </a:t>
            </a:r>
          </a:p>
        </p:txBody>
      </p:sp>
      <p:sp>
        <p:nvSpPr>
          <p:cNvPr id="8" name="Rectangle 2"/>
          <p:cNvSpPr txBox="1">
            <a:spLocks noChangeArrowheads="1"/>
          </p:cNvSpPr>
          <p:nvPr/>
        </p:nvSpPr>
        <p:spPr>
          <a:xfrm>
            <a:off x="73027" y="3867156"/>
            <a:ext cx="4389434" cy="401643"/>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Should I develop my own philosophy  ?</a:t>
            </a:r>
          </a:p>
        </p:txBody>
      </p:sp>
      <p:sp>
        <p:nvSpPr>
          <p:cNvPr id="9" name="WordArt 3"/>
          <p:cNvSpPr>
            <a:spLocks noChangeArrowheads="1" noChangeShapeType="1" noTextEdit="1"/>
          </p:cNvSpPr>
          <p:nvPr/>
        </p:nvSpPr>
        <p:spPr bwMode="auto">
          <a:xfrm rot="17341523">
            <a:off x="377220" y="4909824"/>
            <a:ext cx="1515673" cy="548811"/>
          </a:xfrm>
          <a:prstGeom prst="rect">
            <a:avLst/>
          </a:prstGeom>
        </p:spPr>
        <p:txBody>
          <a:bodyPr wrap="none" fromWordArt="1">
            <a:prstTxWarp prst="textPlain">
              <a:avLst>
                <a:gd name="adj" fmla="val 50000"/>
              </a:avLst>
            </a:prstTxWarp>
          </a:bodyPr>
          <a:lstStyle/>
          <a:p>
            <a:pPr algn="ctr" rtl="0"/>
            <a:r>
              <a:rPr lang="en-US" sz="1400" kern="10" dirty="0">
                <a:ln w="12700">
                  <a:solidFill>
                    <a:srgbClr val="FF00FF"/>
                  </a:solidFill>
                  <a:round/>
                  <a:headEnd/>
                  <a:tailEnd/>
                </a:ln>
                <a:effectLst>
                  <a:outerShdw dist="45791" dir="2021404" algn="ctr" rotWithShape="0">
                    <a:srgbClr val="9999FF"/>
                  </a:outerShdw>
                </a:effectLst>
                <a:latin typeface="Arial Black"/>
              </a:rPr>
              <a:t>YES</a:t>
            </a:r>
            <a:endParaRPr lang="ar-SA" sz="1400" kern="10" dirty="0">
              <a:ln w="12700">
                <a:solidFill>
                  <a:srgbClr val="FF00FF"/>
                </a:solidFill>
                <a:round/>
                <a:headEnd/>
                <a:tailEnd/>
              </a:ln>
              <a:effectLst>
                <a:outerShdw dist="45791" dir="2021404" algn="ctr" rotWithShape="0">
                  <a:srgbClr val="9999FF"/>
                </a:outerShdw>
              </a:effectLst>
              <a:latin typeface="Arial Black"/>
            </a:endParaRPr>
          </a:p>
        </p:txBody>
      </p:sp>
      <p:sp>
        <p:nvSpPr>
          <p:cNvPr id="10" name="Rectangle 2"/>
          <p:cNvSpPr txBox="1">
            <a:spLocks noChangeArrowheads="1"/>
          </p:cNvSpPr>
          <p:nvPr/>
        </p:nvSpPr>
        <p:spPr>
          <a:xfrm>
            <a:off x="4681539" y="3976695"/>
            <a:ext cx="4462461" cy="365130"/>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Will my philosophy “work” in all situations?</a:t>
            </a:r>
          </a:p>
        </p:txBody>
      </p:sp>
      <p:sp>
        <p:nvSpPr>
          <p:cNvPr id="12" name="WordArt 3" descr="Green marble"/>
          <p:cNvSpPr>
            <a:spLocks noChangeArrowheads="1" noChangeShapeType="1" noTextEdit="1"/>
          </p:cNvSpPr>
          <p:nvPr/>
        </p:nvSpPr>
        <p:spPr bwMode="auto">
          <a:xfrm rot="19524819">
            <a:off x="6050070" y="5229112"/>
            <a:ext cx="2379639" cy="508289"/>
          </a:xfrm>
          <a:prstGeom prst="rect">
            <a:avLst/>
          </a:prstGeom>
        </p:spPr>
        <p:txBody>
          <a:bodyPr wrap="none" fromWordArt="1">
            <a:prstTxWarp prst="textCascadeUp">
              <a:avLst>
                <a:gd name="adj" fmla="val 100000"/>
              </a:avLst>
            </a:prstTxWarp>
            <a:scene3d>
              <a:camera prst="legacyPerspectiveTopLeft">
                <a:rot lat="0" lon="20519989" rev="0"/>
              </a:camera>
              <a:lightRig rig="legacyHarsh3" dir="r"/>
            </a:scene3d>
            <a:sp3d extrusionH="430200" prstMaterial="legacyMatte">
              <a:extrusionClr>
                <a:srgbClr val="006600"/>
              </a:extrusionClr>
            </a:sp3d>
          </a:bodyPr>
          <a:lstStyle/>
          <a:p>
            <a:pPr algn="ctr" rtl="0"/>
            <a:r>
              <a:rPr lang="en-US" sz="2800" kern="10" dirty="0">
                <a:ln w="9525">
                  <a:round/>
                  <a:headEnd/>
                  <a:tailEnd/>
                </a:ln>
                <a:latin typeface="Arial Black"/>
              </a:rPr>
              <a:t>NO</a:t>
            </a:r>
            <a:endParaRPr lang="ar-SA" sz="4400" kern="10" dirty="0">
              <a:ln w="9525">
                <a:round/>
                <a:headEnd/>
                <a:tailEnd/>
              </a:ln>
              <a:latin typeface="Arial Black"/>
            </a:endParaRPr>
          </a:p>
        </p:txBody>
      </p:sp>
      <p:sp>
        <p:nvSpPr>
          <p:cNvPr id="13" name="مستطيل 12"/>
          <p:cNvSpPr/>
          <p:nvPr/>
        </p:nvSpPr>
        <p:spPr>
          <a:xfrm>
            <a:off x="2928915" y="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11" name="عنصر نائب للتذييل 10"/>
          <p:cNvSpPr>
            <a:spLocks noGrp="1"/>
          </p:cNvSpPr>
          <p:nvPr>
            <p:ph type="ftr" sz="quarter" idx="10"/>
          </p:nvPr>
        </p:nvSpPr>
        <p:spPr/>
        <p:txBody>
          <a:bodyPr/>
          <a:lstStyle/>
          <a:p>
            <a:pPr>
              <a:defRPr/>
            </a:pPr>
            <a:r>
              <a:rPr lang="en-US" smtClean="0"/>
              <a:t>JohaliPriHE2012_2017</a:t>
            </a:r>
            <a:endParaRPr lang="en-US"/>
          </a:p>
        </p:txBody>
      </p:sp>
    </p:spTree>
    <p:custDataLst>
      <p:tags r:id="rId1"/>
    </p:custDataLst>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0" fill="hold"/>
                                        <p:tgtEl>
                                          <p:spTgt spid="9"/>
                                        </p:tgtEl>
                                        <p:attrNameLst>
                                          <p:attrName>ppt_w</p:attrName>
                                        </p:attrNameLst>
                                      </p:cBhvr>
                                      <p:tavLst>
                                        <p:tav tm="0" fmla="#ppt_w*sin(2.5*pi*$)">
                                          <p:val>
                                            <p:fltVal val="0"/>
                                          </p:val>
                                        </p:tav>
                                        <p:tav tm="100000">
                                          <p:val>
                                            <p:fltVal val="1"/>
                                          </p:val>
                                        </p:tav>
                                      </p:tavLst>
                                    </p:anim>
                                    <p:anim calcmode="lin" valueType="num">
                                      <p:cBhvr>
                                        <p:cTn id="20" dur="5000" fill="hold"/>
                                        <p:tgtEl>
                                          <p:spTgt spid="9"/>
                                        </p:tgtEl>
                                        <p:attrNameLst>
                                          <p:attrName>ppt_h</p:attrName>
                                        </p:attrNameLst>
                                      </p:cBhvr>
                                      <p:tavLst>
                                        <p:tav tm="0">
                                          <p:val>
                                            <p:strVal val="#ppt_h"/>
                                          </p:val>
                                        </p:tav>
                                        <p:tav tm="100000">
                                          <p:val>
                                            <p:strVal val="#ppt_h"/>
                                          </p:val>
                                        </p:tav>
                                      </p:tavLst>
                                    </p:anim>
                                  </p:childTnLst>
                                  <p:subTnLst>
                                    <p:cmd type="evt" cmd="onstopaudio">
                                      <p:cBhvr>
                                        <p:cTn display="0" masterRel="sameClick">
                                          <p:stCondLst>
                                            <p:cond evt="begin" delay="0">
                                              <p:tn val="17"/>
                                            </p:cond>
                                          </p:stCondLst>
                                        </p:cTn>
                                        <p:tgtEl>
                                          <p:sldTgt/>
                                        </p:tgtEl>
                                      </p:cBhvr>
                                    </p:cmd>
                                  </p:subTnLst>
                                </p:cTn>
                              </p:par>
                            </p:childTnLst>
                          </p:cTn>
                        </p:par>
                      </p:childTnLst>
                    </p:cTn>
                  </p:par>
                  <p:par>
                    <p:cTn id="21" fill="hold">
                      <p:stCondLst>
                        <p:cond delay="indefinite"/>
                      </p:stCondLst>
                      <p:childTnLst>
                        <p:par>
                          <p:cTn id="22" fill="hold">
                            <p:stCondLst>
                              <p:cond delay="0"/>
                            </p:stCondLst>
                            <p:childTnLst>
                              <p:par>
                                <p:cTn id="23" presetID="7"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0" fill="hold"/>
                                        <p:tgtEl>
                                          <p:spTgt spid="12"/>
                                        </p:tgtEl>
                                        <p:attrNameLst>
                                          <p:attrName>ppt_x</p:attrName>
                                        </p:attrNameLst>
                                      </p:cBhvr>
                                      <p:tavLst>
                                        <p:tav tm="0">
                                          <p:val>
                                            <p:strVal val="1+#ppt_w/2"/>
                                          </p:val>
                                        </p:tav>
                                        <p:tav tm="100000">
                                          <p:val>
                                            <p:strVal val="#ppt_x"/>
                                          </p:val>
                                        </p:tav>
                                      </p:tavLst>
                                    </p:anim>
                                    <p:anim calcmode="lin" valueType="num">
                                      <p:cBhvr additive="base">
                                        <p:cTn id="26" dur="5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autoUpdateAnimBg="0"/>
      <p:bldP spid="5" grpId="0" animBg="1" autoUpdateAnimBg="0"/>
      <p:bldP spid="9" grpId="0" animBg="1"/>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504908" y="142831"/>
            <a:ext cx="5805567" cy="365130"/>
          </a:xfrm>
        </p:spPr>
        <p:style>
          <a:lnRef idx="2">
            <a:schemeClr val="accent6"/>
          </a:lnRef>
          <a:fillRef idx="1">
            <a:schemeClr val="lt1"/>
          </a:fillRef>
          <a:effectRef idx="0">
            <a:schemeClr val="accent6"/>
          </a:effectRef>
          <a:fontRef idx="minor">
            <a:schemeClr val="dk1"/>
          </a:fontRef>
        </p:style>
        <p:txBody>
          <a:bodyPr/>
          <a:lstStyle/>
          <a:p>
            <a:pPr eaLnBrk="1" hangingPunct="1">
              <a:defRPr/>
            </a:pPr>
            <a:r>
              <a:rPr lang="en-US" sz="2800" dirty="0" smtClean="0"/>
              <a:t>Determining your philosophy</a:t>
            </a:r>
          </a:p>
        </p:txBody>
      </p:sp>
      <p:sp>
        <p:nvSpPr>
          <p:cNvPr id="24579" name="Rectangle 3"/>
          <p:cNvSpPr>
            <a:spLocks noGrp="1" noChangeArrowheads="1"/>
          </p:cNvSpPr>
          <p:nvPr>
            <p:ph type="body" idx="1"/>
          </p:nvPr>
        </p:nvSpPr>
        <p:spPr>
          <a:xfrm>
            <a:off x="227013" y="836577"/>
            <a:ext cx="8686800" cy="5330898"/>
          </a:xfrm>
          <a:gradFill flip="none" rotWithShape="1">
            <a:gsLst>
              <a:gs pos="0">
                <a:srgbClr val="D6B19C"/>
              </a:gs>
              <a:gs pos="30000">
                <a:srgbClr val="D49E6C"/>
              </a:gs>
              <a:gs pos="70000">
                <a:srgbClr val="A65528"/>
              </a:gs>
              <a:gs pos="100000">
                <a:srgbClr val="663012"/>
              </a:gs>
            </a:gsLst>
            <a:path path="shape">
              <a:fillToRect l="50000" t="50000" r="50000" b="50000"/>
            </a:path>
            <a:tileRect/>
          </a:gradFill>
        </p:spPr>
        <p:txBody>
          <a:bodyPr/>
          <a:lstStyle/>
          <a:p>
            <a:pPr eaLnBrk="1" hangingPunct="1">
              <a:defRPr/>
            </a:pPr>
            <a:r>
              <a:rPr lang="en-US" sz="2800" b="1" i="1" dirty="0" smtClean="0"/>
              <a:t>Goal of HE is focused on behavior</a:t>
            </a:r>
          </a:p>
          <a:p>
            <a:pPr eaLnBrk="1" hangingPunct="1">
              <a:defRPr/>
            </a:pPr>
            <a:r>
              <a:rPr lang="en-US" sz="2800" b="1" i="1" dirty="0" smtClean="0"/>
              <a:t>Parts/steps/strategies to promoting and maintaining behavior</a:t>
            </a:r>
          </a:p>
          <a:p>
            <a:pPr eaLnBrk="1" hangingPunct="1">
              <a:defRPr/>
            </a:pPr>
            <a:r>
              <a:rPr lang="en-US" sz="2800" b="1" i="1" dirty="0" smtClean="0"/>
              <a:t>Deciding where to stop</a:t>
            </a:r>
          </a:p>
        </p:txBody>
      </p:sp>
      <p:sp>
        <p:nvSpPr>
          <p:cNvPr id="40964" name="AutoShape 4"/>
          <p:cNvSpPr>
            <a:spLocks noChangeArrowheads="1"/>
          </p:cNvSpPr>
          <p:nvPr/>
        </p:nvSpPr>
        <p:spPr bwMode="auto">
          <a:xfrm>
            <a:off x="1353631" y="3068960"/>
            <a:ext cx="5630637" cy="1620180"/>
          </a:xfrm>
          <a:prstGeom prst="notchedRightArrow">
            <a:avLst>
              <a:gd name="adj1" fmla="val 50000"/>
              <a:gd name="adj2" fmla="val 301948"/>
            </a:avLst>
          </a:prstGeom>
          <a:solidFill>
            <a:schemeClr val="accent1"/>
          </a:solidFill>
          <a:ln w="9525">
            <a:solidFill>
              <a:schemeClr val="tx1"/>
            </a:solidFill>
            <a:miter lim="800000"/>
            <a:headEnd/>
            <a:tailEnd/>
          </a:ln>
        </p:spPr>
        <p:txBody>
          <a:bodyPr wrap="none" anchor="ctr"/>
          <a:lstStyle/>
          <a:p>
            <a:pPr algn="l" rtl="0"/>
            <a:endParaRPr lang="ar-SA"/>
          </a:p>
        </p:txBody>
      </p:sp>
      <p:sp>
        <p:nvSpPr>
          <p:cNvPr id="40965" name="Text Box 5"/>
          <p:cNvSpPr txBox="1">
            <a:spLocks noChangeArrowheads="1"/>
          </p:cNvSpPr>
          <p:nvPr/>
        </p:nvSpPr>
        <p:spPr bwMode="auto">
          <a:xfrm>
            <a:off x="7031868" y="3538539"/>
            <a:ext cx="1752600" cy="830263"/>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l" rtl="0"/>
            <a:r>
              <a:rPr lang="en-US" sz="2400" b="1" dirty="0">
                <a:solidFill>
                  <a:schemeClr val="tx2"/>
                </a:solidFill>
              </a:rPr>
              <a:t>HE</a:t>
            </a:r>
          </a:p>
          <a:p>
            <a:pPr algn="l" rtl="0"/>
            <a:r>
              <a:rPr lang="en-US" sz="2400" b="1" i="1" dirty="0" smtClean="0">
                <a:solidFill>
                  <a:schemeClr val="tx2"/>
                </a:solidFill>
              </a:rPr>
              <a:t>Behavior ?</a:t>
            </a:r>
            <a:endParaRPr lang="en-US" sz="2400" b="1" i="1" dirty="0">
              <a:solidFill>
                <a:schemeClr val="tx2"/>
              </a:solidFill>
            </a:endParaRPr>
          </a:p>
        </p:txBody>
      </p:sp>
      <p:sp>
        <p:nvSpPr>
          <p:cNvPr id="40966" name="Text Box 6"/>
          <p:cNvSpPr txBox="1">
            <a:spLocks noChangeArrowheads="1"/>
          </p:cNvSpPr>
          <p:nvPr/>
        </p:nvSpPr>
        <p:spPr bwMode="auto">
          <a:xfrm>
            <a:off x="650116" y="4960963"/>
            <a:ext cx="1257588" cy="40011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l" rtl="0"/>
            <a:r>
              <a:rPr lang="en-US" sz="2000" dirty="0">
                <a:solidFill>
                  <a:schemeClr val="tx2"/>
                </a:solidFill>
              </a:rPr>
              <a:t>knowledge</a:t>
            </a:r>
          </a:p>
        </p:txBody>
      </p:sp>
      <p:sp>
        <p:nvSpPr>
          <p:cNvPr id="40967" name="Text Box 7"/>
          <p:cNvSpPr txBox="1">
            <a:spLocks noChangeArrowheads="1"/>
          </p:cNvSpPr>
          <p:nvPr/>
        </p:nvSpPr>
        <p:spPr bwMode="auto">
          <a:xfrm>
            <a:off x="2041525" y="4911886"/>
            <a:ext cx="1306339" cy="64135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b="1" dirty="0">
                <a:solidFill>
                  <a:schemeClr val="tx2"/>
                </a:solidFill>
              </a:rPr>
              <a:t>knowledge</a:t>
            </a:r>
          </a:p>
          <a:p>
            <a:pPr algn="l" rtl="0"/>
            <a:r>
              <a:rPr lang="en-US" b="1" dirty="0">
                <a:solidFill>
                  <a:schemeClr val="tx2"/>
                </a:solidFill>
              </a:rPr>
              <a:t>application</a:t>
            </a:r>
          </a:p>
        </p:txBody>
      </p:sp>
      <p:sp>
        <p:nvSpPr>
          <p:cNvPr id="40968" name="Text Box 8"/>
          <p:cNvSpPr txBox="1">
            <a:spLocks noChangeArrowheads="1"/>
          </p:cNvSpPr>
          <p:nvPr/>
        </p:nvSpPr>
        <p:spPr bwMode="auto">
          <a:xfrm>
            <a:off x="3599892" y="4906905"/>
            <a:ext cx="1440160" cy="64633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a:solidFill>
                  <a:schemeClr val="tx2"/>
                </a:solidFill>
              </a:rPr>
              <a:t>DM &amp; PS</a:t>
            </a:r>
          </a:p>
          <a:p>
            <a:pPr algn="l" rtl="0"/>
            <a:r>
              <a:rPr lang="en-US" dirty="0" smtClean="0">
                <a:solidFill>
                  <a:schemeClr val="tx2"/>
                </a:solidFill>
              </a:rPr>
              <a:t>Related skills</a:t>
            </a:r>
            <a:endParaRPr lang="en-US" dirty="0">
              <a:solidFill>
                <a:schemeClr val="tx2"/>
              </a:solidFill>
            </a:endParaRPr>
          </a:p>
        </p:txBody>
      </p:sp>
      <p:sp>
        <p:nvSpPr>
          <p:cNvPr id="40969" name="Text Box 9"/>
          <p:cNvSpPr txBox="1">
            <a:spLocks noChangeArrowheads="1"/>
          </p:cNvSpPr>
          <p:nvPr/>
        </p:nvSpPr>
        <p:spPr bwMode="auto">
          <a:xfrm>
            <a:off x="5241924" y="4906905"/>
            <a:ext cx="1670336" cy="64633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b="1" i="1" dirty="0">
                <a:solidFill>
                  <a:schemeClr val="tx2"/>
                </a:solidFill>
              </a:rPr>
              <a:t>behavior-</a:t>
            </a:r>
          </a:p>
          <a:p>
            <a:pPr algn="l" rtl="0"/>
            <a:r>
              <a:rPr lang="en-US" b="1" i="1" dirty="0" smtClean="0">
                <a:solidFill>
                  <a:schemeClr val="tx2"/>
                </a:solidFill>
              </a:rPr>
              <a:t>Related skills</a:t>
            </a:r>
            <a:endParaRPr lang="en-US" b="1" i="1" dirty="0">
              <a:solidFill>
                <a:schemeClr val="tx2"/>
              </a:solidFill>
            </a:endParaRPr>
          </a:p>
        </p:txBody>
      </p:sp>
      <p:sp>
        <p:nvSpPr>
          <p:cNvPr id="40970" name="Line 10"/>
          <p:cNvSpPr>
            <a:spLocks noChangeShapeType="1"/>
          </p:cNvSpPr>
          <p:nvPr/>
        </p:nvSpPr>
        <p:spPr bwMode="auto">
          <a:xfrm>
            <a:off x="1979712" y="4495800"/>
            <a:ext cx="0" cy="1524000"/>
          </a:xfrm>
          <a:prstGeom prst="line">
            <a:avLst/>
          </a:prstGeom>
          <a:noFill/>
          <a:ln w="9525">
            <a:solidFill>
              <a:schemeClr val="tx1"/>
            </a:solidFill>
            <a:round/>
            <a:headEnd/>
            <a:tailEnd/>
          </a:ln>
        </p:spPr>
        <p:txBody>
          <a:bodyPr/>
          <a:lstStyle/>
          <a:p>
            <a:endParaRPr lang="ar-SA"/>
          </a:p>
        </p:txBody>
      </p:sp>
      <p:sp>
        <p:nvSpPr>
          <p:cNvPr id="40971" name="Line 11"/>
          <p:cNvSpPr>
            <a:spLocks noChangeShapeType="1"/>
          </p:cNvSpPr>
          <p:nvPr/>
        </p:nvSpPr>
        <p:spPr bwMode="auto">
          <a:xfrm>
            <a:off x="3455876" y="4473116"/>
            <a:ext cx="0" cy="1524000"/>
          </a:xfrm>
          <a:prstGeom prst="line">
            <a:avLst/>
          </a:prstGeom>
          <a:noFill/>
          <a:ln w="9525">
            <a:solidFill>
              <a:schemeClr val="tx1"/>
            </a:solidFill>
            <a:round/>
            <a:headEnd/>
            <a:tailEnd/>
          </a:ln>
        </p:spPr>
        <p:txBody>
          <a:bodyPr/>
          <a:lstStyle/>
          <a:p>
            <a:endParaRPr lang="ar-SA"/>
          </a:p>
        </p:txBody>
      </p:sp>
      <p:sp>
        <p:nvSpPr>
          <p:cNvPr id="40972" name="Line 12"/>
          <p:cNvSpPr>
            <a:spLocks noChangeShapeType="1"/>
          </p:cNvSpPr>
          <p:nvPr/>
        </p:nvSpPr>
        <p:spPr bwMode="auto">
          <a:xfrm>
            <a:off x="5105400" y="4497288"/>
            <a:ext cx="0" cy="1524000"/>
          </a:xfrm>
          <a:prstGeom prst="line">
            <a:avLst/>
          </a:prstGeom>
          <a:noFill/>
          <a:ln w="9525">
            <a:solidFill>
              <a:schemeClr val="tx1"/>
            </a:solidFill>
            <a:round/>
            <a:headEnd/>
            <a:tailEnd/>
          </a:ln>
        </p:spPr>
        <p:txBody>
          <a:bodyPr/>
          <a:lstStyle/>
          <a:p>
            <a:endParaRPr lang="ar-SA"/>
          </a:p>
        </p:txBody>
      </p:sp>
      <p:sp>
        <p:nvSpPr>
          <p:cNvPr id="15" name="مستطيل 14"/>
          <p:cNvSpPr/>
          <p:nvPr/>
        </p:nvSpPr>
        <p:spPr>
          <a:xfrm>
            <a:off x="408071" y="3651411"/>
            <a:ext cx="1679653" cy="46166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2400" b="1" dirty="0" smtClean="0">
                <a:solidFill>
                  <a:schemeClr val="tx2"/>
                </a:solidFill>
              </a:rPr>
              <a:t>Knowledge</a:t>
            </a:r>
            <a:endParaRPr lang="en-US" sz="2400" b="1" dirty="0">
              <a:solidFill>
                <a:schemeClr val="tx2"/>
              </a:solidFill>
            </a:endParaRPr>
          </a:p>
        </p:txBody>
      </p:sp>
      <p:sp>
        <p:nvSpPr>
          <p:cNvPr id="16" name="عنصر نائب للتذييل 15"/>
          <p:cNvSpPr>
            <a:spLocks noGrp="1"/>
          </p:cNvSpPr>
          <p:nvPr>
            <p:ph type="ftr" sz="quarter" idx="10"/>
          </p:nvPr>
        </p:nvSpPr>
        <p:spPr>
          <a:xfrm>
            <a:off x="2807804" y="6345324"/>
            <a:ext cx="2664296" cy="361318"/>
          </a:xfrm>
        </p:spPr>
        <p:txBody>
          <a:bodyPr/>
          <a:lstStyle/>
          <a:p>
            <a:pPr>
              <a:defRPr/>
            </a:pPr>
            <a:r>
              <a:rPr lang="en-US" sz="1800" smtClean="0"/>
              <a:t>JohaliPriHE2012_2017</a:t>
            </a:r>
            <a:endParaRPr lang="en-US" sz="1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650960" y="179343"/>
            <a:ext cx="5769054" cy="365130"/>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1  School Community HE Philosophy  </a:t>
            </a:r>
            <a:endParaRPr lang="ar-SA" sz="1800" dirty="0">
              <a:latin typeface="Arial Black" pitchFamily="34" charset="0"/>
            </a:endParaRPr>
          </a:p>
        </p:txBody>
      </p:sp>
      <p:pic>
        <p:nvPicPr>
          <p:cNvPr id="39939" name="Picture 2" descr="HPS framework"/>
          <p:cNvPicPr>
            <a:picLocks noChangeAspect="1" noChangeArrowheads="1"/>
          </p:cNvPicPr>
          <p:nvPr/>
        </p:nvPicPr>
        <p:blipFill>
          <a:blip r:embed="rId2" cstate="print"/>
          <a:srcRect/>
          <a:stretch>
            <a:fillRect/>
          </a:stretch>
        </p:blipFill>
        <p:spPr bwMode="auto">
          <a:xfrm>
            <a:off x="539552" y="728700"/>
            <a:ext cx="8106537" cy="4932683"/>
          </a:xfrm>
          <a:prstGeom prst="rect">
            <a:avLst/>
          </a:prstGeom>
          <a:noFill/>
          <a:ln w="9525">
            <a:noFill/>
            <a:miter lim="800000"/>
            <a:headEnd/>
            <a:tailEnd/>
          </a:ln>
        </p:spPr>
      </p:pic>
      <p:sp>
        <p:nvSpPr>
          <p:cNvPr id="39940" name="مستطيل 4"/>
          <p:cNvSpPr>
            <a:spLocks noChangeArrowheads="1"/>
          </p:cNvSpPr>
          <p:nvPr/>
        </p:nvSpPr>
        <p:spPr bwMode="auto">
          <a:xfrm>
            <a:off x="1259632" y="5949280"/>
            <a:ext cx="6984775" cy="369332"/>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a:t>http://www.healthpromotion.cywhs.sa.gov.au/content.aspx?p=154</a:t>
            </a:r>
            <a:endParaRPr lang="ar-SA" dirty="0"/>
          </a:p>
        </p:txBody>
      </p:sp>
      <p:sp>
        <p:nvSpPr>
          <p:cNvPr id="8" name="عنصر نائب للتذييل 7"/>
          <p:cNvSpPr>
            <a:spLocks noGrp="1"/>
          </p:cNvSpPr>
          <p:nvPr>
            <p:ph type="ftr" sz="quarter" idx="4294967295"/>
          </p:nvPr>
        </p:nvSpPr>
        <p:spPr>
          <a:xfrm>
            <a:off x="3563888" y="6605630"/>
            <a:ext cx="2232248" cy="252369"/>
          </a:xfrm>
          <a:prstGeom prst="rect">
            <a:avLst/>
          </a:prstGeom>
        </p:spPr>
        <p:txBody>
          <a:bodyPr/>
          <a:lstStyle/>
          <a:p>
            <a:pPr algn="ctr">
              <a:defRPr/>
            </a:pPr>
            <a:r>
              <a:rPr lang="en-GB" sz="1600" smtClean="0"/>
              <a:t>JohaliPriHE2012_2017</a:t>
            </a:r>
            <a:endParaRPr lang="en-GB" sz="1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0930" name="Object 2"/>
          <p:cNvGraphicFramePr>
            <a:graphicFrameLocks noChangeAspect="1"/>
          </p:cNvGraphicFramePr>
          <p:nvPr/>
        </p:nvGraphicFramePr>
        <p:xfrm>
          <a:off x="503548" y="980729"/>
          <a:ext cx="8136904" cy="4637158"/>
        </p:xfrm>
        <a:graphic>
          <a:graphicData uri="http://schemas.openxmlformats.org/presentationml/2006/ole">
            <p:oleObj spid="_x0000_s380930" name="شريحة" r:id="rId4" imgW="3404631" imgH="2552874" progId="PowerPoint.Slide.12">
              <p:embed/>
            </p:oleObj>
          </a:graphicData>
        </a:graphic>
      </p:graphicFrame>
      <p:sp>
        <p:nvSpPr>
          <p:cNvPr id="7" name="عنوان 1"/>
          <p:cNvSpPr>
            <a:spLocks noGrp="1"/>
          </p:cNvSpPr>
          <p:nvPr>
            <p:ph type="title"/>
          </p:nvPr>
        </p:nvSpPr>
        <p:spPr>
          <a:xfrm>
            <a:off x="1066752" y="152636"/>
            <a:ext cx="7033640" cy="547695"/>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2 </a:t>
            </a:r>
            <a:r>
              <a:rPr lang="en-US" sz="1800" dirty="0" err="1" smtClean="0">
                <a:latin typeface="Arial Black" pitchFamily="34" charset="0"/>
              </a:rPr>
              <a:t>Johali</a:t>
            </a:r>
            <a:r>
              <a:rPr lang="en-US" sz="1800" dirty="0" smtClean="0">
                <a:latin typeface="Arial Black" pitchFamily="34" charset="0"/>
              </a:rPr>
              <a:t> 1995 Nursing _HE Philosophy</a:t>
            </a:r>
            <a:br>
              <a:rPr lang="en-US" sz="1800" dirty="0" smtClean="0">
                <a:latin typeface="Arial Black" pitchFamily="34" charset="0"/>
              </a:rPr>
            </a:br>
            <a:r>
              <a:rPr lang="en-US" sz="1400" b="0" dirty="0" smtClean="0">
                <a:latin typeface="Arial Black" pitchFamily="34" charset="0"/>
              </a:rPr>
              <a:t>in the UK Advanced Nursing P 2000  </a:t>
            </a:r>
            <a:endParaRPr lang="ar-SA" sz="1400" b="0" dirty="0">
              <a:latin typeface="Arial Black" pitchFamily="34" charset="0"/>
            </a:endParaRPr>
          </a:p>
        </p:txBody>
      </p:sp>
      <p:sp>
        <p:nvSpPr>
          <p:cNvPr id="8" name="مستطيل 7"/>
          <p:cNvSpPr/>
          <p:nvPr/>
        </p:nvSpPr>
        <p:spPr>
          <a:xfrm>
            <a:off x="285688" y="5765832"/>
            <a:ext cx="8858312" cy="60016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100" dirty="0" smtClean="0">
                <a:hlinkClick r:id="rId5"/>
              </a:rPr>
              <a:t>Source: </a:t>
            </a:r>
          </a:p>
          <a:p>
            <a:pPr algn="l" rtl="0"/>
            <a:r>
              <a:rPr lang="en-US" sz="1100" dirty="0" smtClean="0">
                <a:hlinkClick r:id="rId5"/>
              </a:rPr>
              <a:t>http://faculty.ksu.edu.sa/JOHALI/Publications/Forms/AllItems.aspx?RootFolder=%2FJOHALI%2FPublications%2FMy%20Publishing%20Books&amp;FolderCTID=0x0120009493C311010EAF4994AA8F69DDB1DF8E&amp;View={8B47BFA9-043E-4834-8EC5-5A724A4AA026}</a:t>
            </a:r>
            <a:r>
              <a:rPr lang="en-US" sz="1100" dirty="0" smtClean="0"/>
              <a:t>   </a:t>
            </a:r>
            <a:endParaRPr lang="ar-SA" sz="1100" dirty="0"/>
          </a:p>
        </p:txBody>
      </p:sp>
      <p:sp>
        <p:nvSpPr>
          <p:cNvPr id="10" name="عنصر نائب للتذييل 7"/>
          <p:cNvSpPr>
            <a:spLocks noGrp="1"/>
          </p:cNvSpPr>
          <p:nvPr>
            <p:ph type="ftr" sz="quarter" idx="4294967295"/>
          </p:nvPr>
        </p:nvSpPr>
        <p:spPr>
          <a:xfrm>
            <a:off x="3167844" y="6525344"/>
            <a:ext cx="2628292" cy="253306"/>
          </a:xfrm>
          <a:prstGeom prst="rect">
            <a:avLst/>
          </a:prstGeom>
        </p:spPr>
        <p:txBody>
          <a:bodyPr/>
          <a:lstStyle/>
          <a:p>
            <a:pPr algn="ctr">
              <a:defRPr/>
            </a:pPr>
            <a:r>
              <a:rPr lang="en-GB" sz="1800" smtClean="0"/>
              <a:t>JohaliPriHE2012_2017</a:t>
            </a:r>
            <a:endParaRPr lang="en-GB" sz="1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1"/>
          <p:cNvSpPr>
            <a:spLocks noGrp="1"/>
          </p:cNvSpPr>
          <p:nvPr>
            <p:ph type="title"/>
          </p:nvPr>
        </p:nvSpPr>
        <p:spPr>
          <a:xfrm>
            <a:off x="1066752" y="152636"/>
            <a:ext cx="7033640" cy="547695"/>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a:t>
            </a:r>
            <a:r>
              <a:rPr lang="en-US" sz="1800" dirty="0" err="1" smtClean="0">
                <a:latin typeface="Arial Black" pitchFamily="34" charset="0"/>
              </a:rPr>
              <a:t>Johali</a:t>
            </a:r>
            <a:r>
              <a:rPr lang="en-US" sz="1800" dirty="0" smtClean="0">
                <a:latin typeface="Arial Black" pitchFamily="34" charset="0"/>
              </a:rPr>
              <a:t> 2013 </a:t>
            </a:r>
            <a:r>
              <a:rPr lang="en-US" sz="1800" dirty="0" err="1" smtClean="0">
                <a:latin typeface="Arial Black" pitchFamily="34" charset="0"/>
              </a:rPr>
              <a:t>Andragogy</a:t>
            </a:r>
            <a:r>
              <a:rPr lang="en-US" sz="1800" dirty="0" smtClean="0">
                <a:latin typeface="Arial Black" pitchFamily="34" charset="0"/>
              </a:rPr>
              <a:t> _LinkedIn  </a:t>
            </a:r>
            <a:r>
              <a:rPr lang="en-US" sz="1400" b="0" dirty="0" smtClean="0">
                <a:latin typeface="Arial Black" pitchFamily="34" charset="0"/>
              </a:rPr>
              <a:t> </a:t>
            </a:r>
            <a:endParaRPr lang="ar-SA" sz="1400" b="0" dirty="0">
              <a:latin typeface="Arial Black" pitchFamily="34" charset="0"/>
            </a:endParaRPr>
          </a:p>
        </p:txBody>
      </p:sp>
      <p:sp>
        <p:nvSpPr>
          <p:cNvPr id="10" name="عنصر نائب للتذييل 7"/>
          <p:cNvSpPr>
            <a:spLocks noGrp="1"/>
          </p:cNvSpPr>
          <p:nvPr>
            <p:ph type="ftr" sz="quarter" idx="4294967295"/>
          </p:nvPr>
        </p:nvSpPr>
        <p:spPr>
          <a:xfrm>
            <a:off x="3167844" y="6561348"/>
            <a:ext cx="2628292" cy="253306"/>
          </a:xfrm>
          <a:prstGeom prst="rect">
            <a:avLst/>
          </a:prstGeom>
        </p:spPr>
        <p:txBody>
          <a:bodyPr/>
          <a:lstStyle/>
          <a:p>
            <a:pPr algn="ctr">
              <a:defRPr/>
            </a:pPr>
            <a:r>
              <a:rPr lang="en-GB" sz="1800" smtClean="0"/>
              <a:t>JohaliPriHE2012_2017</a:t>
            </a:r>
            <a:endParaRPr lang="en-GB" sz="1800" dirty="0"/>
          </a:p>
        </p:txBody>
      </p:sp>
      <p:pic>
        <p:nvPicPr>
          <p:cNvPr id="422916" name="Picture 4" descr="https://image.slidesharecdn.com/fg-cot-sdl-130922111119-phpapp02/95/what-is-heutagogy-16-638.jpg?cb=1388074678"/>
          <p:cNvPicPr>
            <a:picLocks noChangeAspect="1" noChangeArrowheads="1"/>
          </p:cNvPicPr>
          <p:nvPr/>
        </p:nvPicPr>
        <p:blipFill>
          <a:blip r:embed="rId3" cstate="print"/>
          <a:srcRect/>
          <a:stretch>
            <a:fillRect/>
          </a:stretch>
        </p:blipFill>
        <p:spPr bwMode="auto">
          <a:xfrm>
            <a:off x="935596" y="836712"/>
            <a:ext cx="7164796" cy="537921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1" y="36513"/>
            <a:ext cx="3257532" cy="43493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2400" b="0" dirty="0" smtClean="0"/>
              <a:t>PHE Introductory</a:t>
            </a:r>
            <a:r>
              <a:rPr lang="en-US" sz="4000" dirty="0" smtClean="0"/>
              <a:t> </a:t>
            </a:r>
          </a:p>
        </p:txBody>
      </p:sp>
      <p:sp>
        <p:nvSpPr>
          <p:cNvPr id="5123" name="Rectangle 3"/>
          <p:cNvSpPr>
            <a:spLocks noGrp="1" noRot="1" noChangeArrowheads="1"/>
          </p:cNvSpPr>
          <p:nvPr>
            <p:ph type="body" idx="1"/>
          </p:nvPr>
        </p:nvSpPr>
        <p:spPr>
          <a:xfrm>
            <a:off x="153927" y="519155"/>
            <a:ext cx="8748712" cy="5976937"/>
          </a:xfrm>
        </p:spPr>
        <p:style>
          <a:lnRef idx="2">
            <a:schemeClr val="dk1"/>
          </a:lnRef>
          <a:fillRef idx="1">
            <a:schemeClr val="lt1"/>
          </a:fillRef>
          <a:effectRef idx="0">
            <a:schemeClr val="dk1"/>
          </a:effectRef>
          <a:fontRef idx="minor">
            <a:schemeClr val="dk1"/>
          </a:fontRef>
        </p:style>
        <p:txBody>
          <a:bodyPr/>
          <a:lstStyle/>
          <a:p>
            <a:pPr eaLnBrk="1" hangingPunct="1">
              <a:lnSpc>
                <a:spcPct val="80000"/>
              </a:lnSpc>
              <a:buFont typeface="Wingdings" pitchFamily="2" charset="2"/>
              <a:buNone/>
              <a:defRPr/>
            </a:pPr>
            <a:r>
              <a:rPr lang="en-US" sz="1600" i="1" dirty="0" smtClean="0"/>
              <a:t>		</a:t>
            </a:r>
            <a:r>
              <a:rPr lang="en-US" sz="1800" i="1" dirty="0" smtClean="0"/>
              <a:t>As an introductory to this probing “Lectures’ Note”, I would like to send a progressive educational message to my dear “Adult Learners”. </a:t>
            </a:r>
          </a:p>
          <a:p>
            <a:pPr eaLnBrk="1" hangingPunct="1">
              <a:lnSpc>
                <a:spcPct val="80000"/>
              </a:lnSpc>
              <a:buFont typeface="Wingdings" pitchFamily="2" charset="2"/>
              <a:buNone/>
              <a:defRPr/>
            </a:pPr>
            <a:r>
              <a:rPr lang="en-US" sz="1800" i="1" dirty="0" smtClean="0"/>
              <a:t>		My dear learner remember that you are not a primary school pupil neither a an elementary nor even, a secondary student. You are an adult learner that in order to success in this progressive course and in your life as well, you have to “Think, Participate, Practice &amp; Reflect on and in, you have to react actively and voluntarily at every session. This is not a traditional lectures’ note that you can just read, store and recall. it is a “Lifelong Learning Guide (LLG)” to help you to think around, back, about, over and up. It is prepared to promote you to search about the most appropriate knowledge, attitude that can lead to the right behavior for you, your patients and community as well.    </a:t>
            </a:r>
          </a:p>
          <a:p>
            <a:pPr eaLnBrk="1" hangingPunct="1">
              <a:lnSpc>
                <a:spcPct val="80000"/>
              </a:lnSpc>
              <a:buFont typeface="Wingdings" pitchFamily="2" charset="2"/>
              <a:buNone/>
              <a:defRPr/>
            </a:pPr>
            <a:r>
              <a:rPr lang="en-US" sz="1800" i="1" dirty="0" smtClean="0"/>
              <a:t>		This LLG consists of nine major learning units. Before briefing the history of medical laboratory science &amp; education, it starts probing the reasons why you are studying this course (</a:t>
            </a:r>
            <a:r>
              <a:rPr lang="en-US" sz="2000" i="1" dirty="0" smtClean="0"/>
              <a:t>H</a:t>
            </a:r>
            <a:r>
              <a:rPr lang="en-US" sz="2000" b="1" i="1" dirty="0" smtClean="0"/>
              <a:t>E;</a:t>
            </a:r>
            <a:r>
              <a:rPr lang="en-US" sz="1800" b="1" i="1" dirty="0" smtClean="0"/>
              <a:t> </a:t>
            </a:r>
            <a:r>
              <a:rPr lang="en-US" sz="1800" i="1" dirty="0" smtClean="0"/>
              <a:t>CN; HEPT; HERT; HEMLT; HEHA). The second and third units promote you to determine the boundaries of the quality of H &amp; E through the modern philosophical and scientific concepts of education and health that can guide you to, the Fourth by which you will distinguish the appropriate methodologies and technologies that can enable you to plan and develop effective health education activities to increase the quality of Patients’ Healthful Life.</a:t>
            </a:r>
          </a:p>
          <a:p>
            <a:pPr eaLnBrk="1" hangingPunct="1">
              <a:lnSpc>
                <a:spcPct val="80000"/>
              </a:lnSpc>
              <a:buFont typeface="Wingdings" pitchFamily="2" charset="2"/>
              <a:buNone/>
              <a:defRPr/>
            </a:pPr>
            <a:r>
              <a:rPr lang="en-US" sz="1800" i="1" dirty="0" smtClean="0"/>
              <a:t>		In order to learn the course well, you have to use "</a:t>
            </a:r>
            <a:r>
              <a:rPr lang="en-US" sz="1800" b="1" i="1" dirty="0" smtClean="0"/>
              <a:t>Your All Senses</a:t>
            </a:r>
            <a:r>
              <a:rPr lang="en-US" sz="1800" i="1" dirty="0" smtClean="0"/>
              <a:t>" and "Abilities", as well; You have to attend, see, listen, ask, discuss and participate actively in teaching, learning and assessing your self, your colleague, your teaching and learning process and materials, your curriculum, and your teacher, as well.</a:t>
            </a:r>
          </a:p>
          <a:p>
            <a:pPr algn="ctr" eaLnBrk="1" hangingPunct="1">
              <a:lnSpc>
                <a:spcPct val="80000"/>
              </a:lnSpc>
              <a:buFont typeface="Wingdings" pitchFamily="2" charset="2"/>
              <a:buNone/>
              <a:defRPr/>
            </a:pPr>
            <a:r>
              <a:rPr lang="en-US" sz="1800" b="1" i="1" dirty="0" smtClean="0"/>
              <a:t>Finally, if you do so, do not worry, you will success in your course </a:t>
            </a:r>
          </a:p>
          <a:p>
            <a:pPr algn="ctr" eaLnBrk="1" hangingPunct="1">
              <a:lnSpc>
                <a:spcPct val="80000"/>
              </a:lnSpc>
              <a:buFont typeface="Wingdings" pitchFamily="2" charset="2"/>
              <a:buNone/>
              <a:defRPr/>
            </a:pPr>
            <a:r>
              <a:rPr lang="en-US" sz="1800" b="1" i="1" dirty="0" smtClean="0"/>
              <a:t>and your life as well.</a:t>
            </a:r>
            <a:endParaRPr lang="en-US" sz="1800" b="1" dirty="0" smtClean="0"/>
          </a:p>
          <a:p>
            <a:pPr algn="ctr" eaLnBrk="1" hangingPunct="1">
              <a:lnSpc>
                <a:spcPct val="80000"/>
              </a:lnSpc>
              <a:buFont typeface="Wingdings" pitchFamily="2" charset="2"/>
              <a:buNone/>
              <a:defRPr/>
            </a:pPr>
            <a:r>
              <a:rPr lang="en-US" sz="1800" b="1" dirty="0" smtClean="0"/>
              <a:t>With this Concise &amp; its T&amp;L Plan and Process</a:t>
            </a:r>
          </a:p>
          <a:p>
            <a:pPr algn="ctr" eaLnBrk="1" hangingPunct="1">
              <a:lnSpc>
                <a:spcPct val="80000"/>
              </a:lnSpc>
              <a:buFont typeface="Wingdings" pitchFamily="2" charset="2"/>
              <a:buNone/>
              <a:defRPr/>
            </a:pPr>
            <a:r>
              <a:rPr lang="en-US" sz="2000" b="1" i="1" dirty="0" smtClean="0"/>
              <a:t>“</a:t>
            </a:r>
            <a:r>
              <a:rPr lang="en-US" sz="1800" b="1" i="1" dirty="0" smtClean="0">
                <a:latin typeface="Arial Black" pitchFamily="34" charset="0"/>
              </a:rPr>
              <a:t>All the Learners will success; Except the one Who DO NOT  Like”  </a:t>
            </a:r>
            <a:r>
              <a:rPr lang="en-US" sz="1600" b="1" i="1" dirty="0" smtClean="0">
                <a:latin typeface="Arial Black" pitchFamily="34" charset="0"/>
              </a:rPr>
              <a:t>Don’t  Be  Ready &amp; Welling to Success – Don’t Attend – Be Active</a:t>
            </a:r>
            <a:endParaRPr lang="en-US" sz="1600" b="1" dirty="0" smtClean="0">
              <a:latin typeface="Arial Black" pitchFamily="34" charset="0"/>
            </a:endParaRPr>
          </a:p>
        </p:txBody>
      </p:sp>
      <p:sp>
        <p:nvSpPr>
          <p:cNvPr id="6" name="عنصر نائب للتذييل 5"/>
          <p:cNvSpPr>
            <a:spLocks noGrp="1"/>
          </p:cNvSpPr>
          <p:nvPr>
            <p:ph type="ftr" sz="quarter" idx="10"/>
          </p:nvPr>
        </p:nvSpPr>
        <p:spPr/>
        <p:txBody>
          <a:bodyPr/>
          <a:lstStyle/>
          <a:p>
            <a:pPr>
              <a:defRPr/>
            </a:pPr>
            <a:r>
              <a:rPr lang="en-US" sz="2000" smtClean="0"/>
              <a:t>JohaliPriHE2012_2017</a:t>
            </a:r>
            <a:endParaRPr lang="en-US" sz="2000"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38188" y="1712889"/>
            <a:ext cx="7793037" cy="2484438"/>
          </a:xfrm>
          <a:ln>
            <a:solidFill>
              <a:schemeClr val="tx1"/>
            </a:solidFill>
          </a:ln>
        </p:spPr>
        <p:style>
          <a:lnRef idx="1">
            <a:schemeClr val="dk1"/>
          </a:lnRef>
          <a:fillRef idx="3">
            <a:schemeClr val="dk1"/>
          </a:fillRef>
          <a:effectRef idx="2">
            <a:schemeClr val="dk1"/>
          </a:effectRef>
          <a:fontRef idx="minor">
            <a:schemeClr val="lt1"/>
          </a:fontRef>
        </p:style>
        <p:txBody>
          <a:bodyPr/>
          <a:lstStyle/>
          <a:p>
            <a:pPr>
              <a:defRPr/>
            </a:pPr>
            <a:r>
              <a:rPr lang="en-US" dirty="0" smtClean="0"/>
              <a:t>HE </a:t>
            </a:r>
            <a:br>
              <a:rPr lang="en-US" dirty="0" smtClean="0"/>
            </a:br>
            <a:r>
              <a:rPr lang="en-US" sz="3600" dirty="0" smtClean="0"/>
              <a:t>Scopes \ Goals\ Basic Principles   </a:t>
            </a:r>
            <a:endParaRPr lang="ar-SA" sz="3600" dirty="0"/>
          </a:p>
        </p:txBody>
      </p:sp>
      <p:sp>
        <p:nvSpPr>
          <p:cNvPr id="9" name="عنصر نائب للتذييل 7"/>
          <p:cNvSpPr>
            <a:spLocks noGrp="1"/>
          </p:cNvSpPr>
          <p:nvPr>
            <p:ph type="ftr" sz="quarter" idx="11"/>
          </p:nvPr>
        </p:nvSpPr>
        <p:spPr>
          <a:xfrm>
            <a:off x="3167844" y="6417332"/>
            <a:ext cx="2628292" cy="361318"/>
          </a:xfrm>
        </p:spPr>
        <p:txBody>
          <a:bodyPr/>
          <a:lstStyle/>
          <a:p>
            <a:pPr>
              <a:defRPr/>
            </a:pPr>
            <a:r>
              <a:rPr lang="en-GB" sz="2000" smtClean="0"/>
              <a:t>JohaliPriHE2012_2017</a:t>
            </a:r>
            <a:endParaRPr lang="en-GB"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مستطيل 4"/>
          <p:cNvSpPr>
            <a:spLocks noChangeArrowheads="1"/>
          </p:cNvSpPr>
          <p:nvPr/>
        </p:nvSpPr>
        <p:spPr bwMode="auto">
          <a:xfrm>
            <a:off x="774649" y="763551"/>
            <a:ext cx="7375626" cy="469667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marL="188913" indent="254000" algn="ctr" rtl="0">
              <a:lnSpc>
                <a:spcPct val="80000"/>
              </a:lnSpc>
            </a:pPr>
            <a:r>
              <a:rPr lang="en-US" sz="2400" i="1" dirty="0">
                <a:latin typeface="Arial Black" pitchFamily="34" charset="0"/>
              </a:rPr>
              <a:t>Ego Exercise  </a:t>
            </a:r>
          </a:p>
          <a:p>
            <a:pPr marL="188913" indent="254000" algn="ctr" rtl="0">
              <a:lnSpc>
                <a:spcPct val="80000"/>
              </a:lnSpc>
            </a:pPr>
            <a:r>
              <a:rPr lang="en-US" sz="2000" i="1" dirty="0">
                <a:latin typeface="Arial Black" pitchFamily="34" charset="0"/>
              </a:rPr>
              <a:t>Go back to </a:t>
            </a:r>
            <a:r>
              <a:rPr lang="en-US" sz="2000" i="1" dirty="0" smtClean="0">
                <a:latin typeface="Arial Black" pitchFamily="34" charset="0"/>
              </a:rPr>
              <a:t> the probe </a:t>
            </a:r>
            <a:r>
              <a:rPr lang="en-US" sz="2000" i="1" dirty="0">
                <a:latin typeface="Arial Black" pitchFamily="34" charset="0"/>
              </a:rPr>
              <a:t>historical and philosophical bases </a:t>
            </a:r>
            <a:r>
              <a:rPr lang="en-US" sz="2000" i="1" dirty="0" smtClean="0">
                <a:latin typeface="Arial Black" pitchFamily="34" charset="0"/>
              </a:rPr>
              <a:t>, </a:t>
            </a:r>
            <a:r>
              <a:rPr lang="en-US" sz="2000" i="1" dirty="0">
                <a:latin typeface="Arial Black" pitchFamily="34" charset="0"/>
              </a:rPr>
              <a:t>the WHO </a:t>
            </a:r>
            <a:r>
              <a:rPr lang="en-US" sz="2000" i="1" dirty="0" smtClean="0">
                <a:latin typeface="Arial Black" pitchFamily="34" charset="0"/>
              </a:rPr>
              <a:t> &amp; Behavioral Definitions </a:t>
            </a:r>
            <a:r>
              <a:rPr lang="en-US" sz="2000" i="1" dirty="0">
                <a:latin typeface="Arial Black" pitchFamily="34" charset="0"/>
              </a:rPr>
              <a:t>of Health &amp; HE </a:t>
            </a:r>
          </a:p>
          <a:p>
            <a:pPr marL="188913" indent="254000" algn="ctr" rtl="0">
              <a:lnSpc>
                <a:spcPct val="80000"/>
              </a:lnSpc>
            </a:pPr>
            <a:endParaRPr lang="en-US" sz="2000" i="1" dirty="0">
              <a:latin typeface="Arial Black" pitchFamily="34" charset="0"/>
            </a:endParaRPr>
          </a:p>
          <a:p>
            <a:pPr marL="188913" indent="254000" algn="ctr" rtl="0">
              <a:lnSpc>
                <a:spcPct val="80000"/>
              </a:lnSpc>
            </a:pPr>
            <a:r>
              <a:rPr lang="en-US" sz="2000" i="1" dirty="0">
                <a:latin typeface="Arial Black" pitchFamily="34" charset="0"/>
              </a:rPr>
              <a:t> How you can  extract \create meaningful HE goals\ objectives :</a:t>
            </a: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r>
              <a:rPr lang="en-US" sz="2000" i="1" dirty="0">
                <a:latin typeface="Arial Black" pitchFamily="34" charset="0"/>
              </a:rPr>
              <a:t>As an ideal modern religious centered society, how we can create </a:t>
            </a:r>
            <a:r>
              <a:rPr lang="en-US" sz="2000" b="1" i="1" dirty="0">
                <a:latin typeface="Arial Black" pitchFamily="34" charset="0"/>
              </a:rPr>
              <a:t>HE Overall </a:t>
            </a:r>
            <a:r>
              <a:rPr lang="en-US" sz="2000" b="1" i="1" dirty="0" smtClean="0">
                <a:latin typeface="Arial Black" pitchFamily="34" charset="0"/>
              </a:rPr>
              <a:t>Goals _ Objectives   </a:t>
            </a:r>
            <a:r>
              <a:rPr lang="en-US" sz="2000" b="1" i="1" dirty="0">
                <a:latin typeface="Arial Black" pitchFamily="34" charset="0"/>
              </a:rPr>
              <a:t>that you </a:t>
            </a:r>
            <a:r>
              <a:rPr lang="en-US" sz="2000" b="1" i="1" dirty="0" smtClean="0">
                <a:latin typeface="Arial Black" pitchFamily="34" charset="0"/>
              </a:rPr>
              <a:t>and others like…can attract others </a:t>
            </a:r>
            <a:endParaRPr lang="en-US" sz="2000" b="1" i="1" dirty="0">
              <a:latin typeface="Arial Black" pitchFamily="34" charset="0"/>
            </a:endParaRPr>
          </a:p>
          <a:p>
            <a:pPr marL="188913" indent="254000" algn="just" rtl="0">
              <a:lnSpc>
                <a:spcPct val="80000"/>
              </a:lnSpc>
            </a:pPr>
            <a:endParaRPr lang="en-US" i="1" dirty="0">
              <a:latin typeface="Arial Black" pitchFamily="34" charset="0"/>
            </a:endParaRPr>
          </a:p>
          <a:p>
            <a:pPr marL="188913" indent="254000" algn="just" rtl="0">
              <a:lnSpc>
                <a:spcPct val="80000"/>
              </a:lnSpc>
              <a:buFontTx/>
              <a:buChar char="-"/>
            </a:pPr>
            <a:r>
              <a:rPr lang="en-US" i="1" dirty="0">
                <a:latin typeface="Arial Black" pitchFamily="34" charset="0"/>
              </a:rPr>
              <a:t>An ideal </a:t>
            </a:r>
            <a:r>
              <a:rPr lang="en-US" i="1" dirty="0"/>
              <a:t>“</a:t>
            </a:r>
            <a:r>
              <a:rPr lang="en-US" i="1" dirty="0">
                <a:latin typeface="Arial Black" pitchFamily="34" charset="0"/>
              </a:rPr>
              <a:t>accepted  &amp; promoting  goal\objective </a:t>
            </a:r>
          </a:p>
          <a:p>
            <a:pPr marL="188913" indent="254000" algn="just" rtl="0">
              <a:lnSpc>
                <a:spcPct val="80000"/>
              </a:lnSpc>
              <a:buFontTx/>
              <a:buChar char="-"/>
            </a:pPr>
            <a:endParaRPr lang="en-US" i="1" dirty="0">
              <a:latin typeface="Arial Black" pitchFamily="34" charset="0"/>
            </a:endParaRPr>
          </a:p>
          <a:p>
            <a:pPr marL="188913" indent="254000" algn="just" rtl="0">
              <a:lnSpc>
                <a:spcPct val="80000"/>
              </a:lnSpc>
              <a:buFontTx/>
              <a:buChar char="-"/>
            </a:pPr>
            <a:r>
              <a:rPr lang="en-US" i="1" dirty="0">
                <a:latin typeface="Arial Black" pitchFamily="34" charset="0"/>
              </a:rPr>
              <a:t>A Persuasive HE goal \ objective </a:t>
            </a:r>
            <a:endParaRPr lang="en-US" i="1" dirty="0" smtClean="0">
              <a:latin typeface="Arial Black" pitchFamily="34" charset="0"/>
            </a:endParaRPr>
          </a:p>
          <a:p>
            <a:pPr marL="188913" indent="254000" algn="just" rtl="0">
              <a:lnSpc>
                <a:spcPct val="80000"/>
              </a:lnSpc>
              <a:buFontTx/>
              <a:buChar char="-"/>
            </a:pPr>
            <a:endParaRPr lang="en-US" dirty="0"/>
          </a:p>
        </p:txBody>
      </p:sp>
      <p:sp>
        <p:nvSpPr>
          <p:cNvPr id="6" name="سهم للأسفل 5"/>
          <p:cNvSpPr/>
          <p:nvPr/>
        </p:nvSpPr>
        <p:spPr>
          <a:xfrm>
            <a:off x="3743908" y="2735253"/>
            <a:ext cx="945765" cy="766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ar-SA"/>
          </a:p>
        </p:txBody>
      </p:sp>
      <p:sp>
        <p:nvSpPr>
          <p:cNvPr id="8" name="عنصر نائب للتذييل 7"/>
          <p:cNvSpPr>
            <a:spLocks noGrp="1"/>
          </p:cNvSpPr>
          <p:nvPr>
            <p:ph type="ftr" sz="quarter" idx="11"/>
          </p:nvPr>
        </p:nvSpPr>
        <p:spPr>
          <a:xfrm>
            <a:off x="3167844" y="6417332"/>
            <a:ext cx="2628292" cy="361318"/>
          </a:xfrm>
        </p:spPr>
        <p:txBody>
          <a:bodyPr/>
          <a:lstStyle/>
          <a:p>
            <a:pPr>
              <a:defRPr/>
            </a:pPr>
            <a:r>
              <a:rPr lang="en-GB" sz="2000" smtClean="0"/>
              <a:t>JohaliPriHE2012_2017</a:t>
            </a:r>
            <a:endParaRPr lang="en-GB" sz="2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Rot="1" noChangeArrowheads="1"/>
          </p:cNvSpPr>
          <p:nvPr>
            <p:ph type="body" idx="1"/>
          </p:nvPr>
        </p:nvSpPr>
        <p:spPr>
          <a:xfrm>
            <a:off x="373005" y="361909"/>
            <a:ext cx="8544041" cy="5878592"/>
          </a:xfrm>
        </p:spPr>
        <p:style>
          <a:lnRef idx="2">
            <a:schemeClr val="dk1"/>
          </a:lnRef>
          <a:fillRef idx="1">
            <a:schemeClr val="lt1"/>
          </a:fillRef>
          <a:effectRef idx="0">
            <a:schemeClr val="dk1"/>
          </a:effectRef>
          <a:fontRef idx="minor">
            <a:schemeClr val="dk1"/>
          </a:fontRef>
        </p:style>
        <p:txBody>
          <a:bodyPr/>
          <a:lstStyle/>
          <a:p>
            <a:pPr algn="ctr" eaLnBrk="1" hangingPunct="1">
              <a:lnSpc>
                <a:spcPct val="80000"/>
              </a:lnSpc>
              <a:buFont typeface="Wingdings" pitchFamily="2" charset="2"/>
              <a:buNone/>
              <a:defRPr/>
            </a:pPr>
            <a:r>
              <a:rPr lang="en-US" sz="1600" b="1" dirty="0" smtClean="0">
                <a:latin typeface="Arial Black" pitchFamily="34" charset="0"/>
              </a:rPr>
              <a:t>Read HE Definition </a:t>
            </a:r>
          </a:p>
          <a:p>
            <a:pPr algn="ctr" eaLnBrk="1" hangingPunct="1">
              <a:lnSpc>
                <a:spcPct val="80000"/>
              </a:lnSpc>
              <a:buFont typeface="Wingdings" pitchFamily="2" charset="2"/>
              <a:buNone/>
              <a:defRPr/>
            </a:pPr>
            <a:endParaRPr lang="en-US" sz="1600" b="1" dirty="0" smtClean="0">
              <a:latin typeface="Arial Black" pitchFamily="34" charset="0"/>
            </a:endParaRPr>
          </a:p>
          <a:p>
            <a:pPr algn="ctr" eaLnBrk="1" hangingPunct="1">
              <a:lnSpc>
                <a:spcPct val="80000"/>
              </a:lnSpc>
              <a:buFont typeface="Wingdings" pitchFamily="2" charset="2"/>
              <a:buNone/>
              <a:defRPr/>
            </a:pPr>
            <a:r>
              <a:rPr lang="en-US" sz="1600" b="1" dirty="0" smtClean="0">
                <a:latin typeface="Arial Black" pitchFamily="34" charset="0"/>
              </a:rPr>
              <a:t>H E  </a:t>
            </a:r>
            <a:r>
              <a:rPr lang="en-US" sz="1600" b="1" dirty="0" smtClean="0">
                <a:latin typeface="Arial Black" pitchFamily="34" charset="0"/>
                <a:sym typeface="Symbol" pitchFamily="18" charset="2"/>
              </a:rPr>
              <a:t></a:t>
            </a:r>
            <a:r>
              <a:rPr lang="en-US" sz="1600" b="1" dirty="0" smtClean="0">
                <a:latin typeface="Arial Black" pitchFamily="34" charset="0"/>
              </a:rPr>
              <a:t>  QUALITY OF HEALTHFUL LIFE  </a:t>
            </a:r>
          </a:p>
          <a:p>
            <a:pPr algn="ctr" eaLnBrk="1" hangingPunct="1">
              <a:lnSpc>
                <a:spcPct val="80000"/>
              </a:lnSpc>
              <a:buFont typeface="Wingdings" pitchFamily="2" charset="2"/>
              <a:buNone/>
              <a:defRPr/>
            </a:pPr>
            <a:r>
              <a:rPr lang="en-US" sz="1600" dirty="0" smtClean="0"/>
              <a:t>&amp;</a:t>
            </a:r>
            <a:endParaRPr lang="en-US" sz="1600" b="1" i="1" dirty="0" smtClean="0"/>
          </a:p>
          <a:p>
            <a:pPr algn="ctr" eaLnBrk="1" hangingPunct="1">
              <a:lnSpc>
                <a:spcPct val="80000"/>
              </a:lnSpc>
              <a:buFont typeface="Wingdings" pitchFamily="2" charset="2"/>
              <a:buNone/>
              <a:defRPr/>
            </a:pPr>
            <a:r>
              <a:rPr lang="en-US" sz="1600" i="1" dirty="0" smtClean="0">
                <a:latin typeface="Arial Black" pitchFamily="34" charset="0"/>
              </a:rPr>
              <a:t>THE TWO MAJOR HE OBJECTIVES</a:t>
            </a:r>
            <a:r>
              <a:rPr lang="en-US" sz="1600" b="1" i="1" dirty="0" smtClean="0"/>
              <a:t>   </a:t>
            </a:r>
            <a:endParaRPr lang="en-US" sz="1600" b="1" dirty="0" smtClean="0"/>
          </a:p>
          <a:p>
            <a:pPr algn="ctr" eaLnBrk="1" hangingPunct="1">
              <a:lnSpc>
                <a:spcPct val="80000"/>
              </a:lnSpc>
              <a:buFont typeface="Wingdings" pitchFamily="2" charset="2"/>
              <a:buNone/>
              <a:defRPr/>
            </a:pPr>
            <a:r>
              <a:rPr lang="en-US" sz="1600" b="1" dirty="0" smtClean="0"/>
              <a:t>ARE </a:t>
            </a:r>
            <a:endParaRPr lang="en-US" sz="1600" b="1" dirty="0" smtClean="0">
              <a:sym typeface="Symbol" pitchFamily="18" charset="2"/>
            </a:endParaRPr>
          </a:p>
          <a:p>
            <a:pPr algn="ctr" eaLnBrk="1" hangingPunct="1">
              <a:lnSpc>
                <a:spcPct val="80000"/>
              </a:lnSpc>
              <a:buFont typeface="Wingdings" pitchFamily="2" charset="2"/>
              <a:buNone/>
              <a:defRPr/>
            </a:pPr>
            <a:r>
              <a:rPr lang="en-US" sz="1600" b="1" dirty="0" smtClean="0">
                <a:sym typeface="Symbol" pitchFamily="18" charset="2"/>
              </a:rPr>
              <a:t></a:t>
            </a:r>
            <a:endParaRPr lang="en-US" sz="1600" b="1" i="1" dirty="0" smtClean="0"/>
          </a:p>
          <a:p>
            <a:pPr algn="just" eaLnBrk="1" hangingPunct="1">
              <a:lnSpc>
                <a:spcPct val="80000"/>
              </a:lnSpc>
              <a:defRPr/>
            </a:pPr>
            <a:r>
              <a:rPr lang="en-US" sz="1600" b="1" i="1" dirty="0" smtClean="0">
                <a:latin typeface="Arial Black" pitchFamily="34" charset="0"/>
              </a:rPr>
              <a:t>HELP</a:t>
            </a:r>
            <a:r>
              <a:rPr lang="en-US" sz="1600" b="1" i="1" dirty="0" smtClean="0"/>
              <a:t> PEOPLE TO INCREASE THIER ABILITIES TO MAKE INFORMED DECISIONS AFFECTING THIER PERSONAL, FAMILY AND COMMUNITY WELL-BEING.</a:t>
            </a:r>
          </a:p>
          <a:p>
            <a:pPr algn="just" eaLnBrk="1" hangingPunct="1">
              <a:lnSpc>
                <a:spcPct val="80000"/>
              </a:lnSpc>
              <a:buFontTx/>
              <a:buNone/>
              <a:defRPr/>
            </a:pPr>
            <a:endParaRPr lang="en-US" sz="1600" b="1" i="1" dirty="0" smtClean="0">
              <a:latin typeface="Arial Black" pitchFamily="34" charset="0"/>
            </a:endParaRPr>
          </a:p>
          <a:p>
            <a:pPr algn="just" eaLnBrk="1" hangingPunct="1">
              <a:lnSpc>
                <a:spcPct val="80000"/>
              </a:lnSpc>
              <a:defRPr/>
            </a:pPr>
            <a:r>
              <a:rPr lang="en-US" sz="1600" b="1" i="1" dirty="0" smtClean="0">
                <a:latin typeface="Arial Black" pitchFamily="34" charset="0"/>
              </a:rPr>
              <a:t>FACILITATE</a:t>
            </a:r>
            <a:r>
              <a:rPr lang="en-US" sz="1600" b="1" i="1" dirty="0" smtClean="0"/>
              <a:t> VOLUNTARY ADAPTATIONS OF BEHAVIOR CONDUCTIVE TO HEALTH.</a:t>
            </a:r>
            <a:endParaRPr lang="en-US" sz="1600" i="1" dirty="0" smtClean="0"/>
          </a:p>
          <a:p>
            <a:pPr algn="ctr" eaLnBrk="1" hangingPunct="1">
              <a:lnSpc>
                <a:spcPct val="80000"/>
              </a:lnSpc>
              <a:buFont typeface="Wingdings" pitchFamily="2" charset="2"/>
              <a:buNone/>
              <a:defRPr/>
            </a:pPr>
            <a:r>
              <a:rPr lang="en-US" sz="1600" i="1" dirty="0" smtClean="0"/>
              <a:t> BY</a:t>
            </a:r>
            <a:endParaRPr lang="en-US" sz="1600" b="1" dirty="0" smtClean="0"/>
          </a:p>
          <a:p>
            <a:pPr algn="ctr" eaLnBrk="1" hangingPunct="1">
              <a:lnSpc>
                <a:spcPct val="80000"/>
              </a:lnSpc>
              <a:buFont typeface="Wingdings" pitchFamily="2" charset="2"/>
              <a:buNone/>
              <a:defRPr/>
            </a:pPr>
            <a:r>
              <a:rPr lang="en-US" sz="1600" b="1" dirty="0" smtClean="0"/>
              <a:t>ENCOURAGING, MOTIVATING, PROMOTE  ........NOT TEACH/INSTRUCT\ORDER </a:t>
            </a:r>
          </a:p>
          <a:p>
            <a:pPr algn="ctr" eaLnBrk="1" hangingPunct="1">
              <a:lnSpc>
                <a:spcPct val="80000"/>
              </a:lnSpc>
              <a:buFont typeface="Wingdings" pitchFamily="2" charset="2"/>
              <a:buNone/>
              <a:defRPr/>
            </a:pPr>
            <a:r>
              <a:rPr lang="en-US" sz="1600" b="1" dirty="0" smtClean="0"/>
              <a:t>PEOPLE\PATIENTS TO:</a:t>
            </a:r>
            <a:endParaRPr lang="en-US" sz="1600" b="1" dirty="0" smtClean="0">
              <a:sym typeface="Symbol" pitchFamily="18" charset="2"/>
            </a:endParaRPr>
          </a:p>
          <a:p>
            <a:pPr algn="ctr" eaLnBrk="1" hangingPunct="1">
              <a:lnSpc>
                <a:spcPct val="80000"/>
              </a:lnSpc>
              <a:buFont typeface="Wingdings" pitchFamily="2" charset="2"/>
              <a:buNone/>
              <a:defRPr/>
            </a:pPr>
            <a:r>
              <a:rPr lang="en-US" sz="1600" b="1" dirty="0" smtClean="0">
                <a:sym typeface="Symbol" pitchFamily="18" charset="2"/>
              </a:rPr>
              <a:t></a:t>
            </a:r>
            <a:endParaRPr lang="en-US" sz="1600" b="1" dirty="0" smtClean="0"/>
          </a:p>
          <a:p>
            <a:pPr algn="just" eaLnBrk="1" hangingPunct="1">
              <a:lnSpc>
                <a:spcPct val="80000"/>
              </a:lnSpc>
              <a:defRPr/>
            </a:pPr>
            <a:r>
              <a:rPr lang="en-US" sz="1600" b="1" dirty="0" smtClean="0"/>
              <a:t>ACQUIRE .………………………………...…,.</a:t>
            </a:r>
          </a:p>
          <a:p>
            <a:pPr algn="just" eaLnBrk="1" hangingPunct="1">
              <a:lnSpc>
                <a:spcPct val="80000"/>
              </a:lnSpc>
              <a:defRPr/>
            </a:pPr>
            <a:r>
              <a:rPr lang="en-US" sz="1600" b="1" dirty="0" smtClean="0">
                <a:latin typeface="Arial Black" pitchFamily="34" charset="0"/>
              </a:rPr>
              <a:t>PERCEPT</a:t>
            </a:r>
            <a:r>
              <a:rPr lang="en-US" sz="1600" b="1" dirty="0" smtClean="0"/>
              <a:t> (Accept/ not Reject) .….......</a:t>
            </a:r>
          </a:p>
          <a:p>
            <a:pPr algn="just" eaLnBrk="1" hangingPunct="1">
              <a:lnSpc>
                <a:spcPct val="80000"/>
              </a:lnSpc>
              <a:defRPr/>
            </a:pPr>
            <a:r>
              <a:rPr lang="en-US" sz="1600" b="1" dirty="0" smtClean="0">
                <a:latin typeface="Arial Black" pitchFamily="34" charset="0"/>
              </a:rPr>
              <a:t>MOTIVATE </a:t>
            </a:r>
            <a:r>
              <a:rPr lang="en-US" sz="1600" b="1" dirty="0" smtClean="0"/>
              <a:t>To (accept) ……….…………..</a:t>
            </a:r>
          </a:p>
          <a:p>
            <a:pPr algn="just" eaLnBrk="1" hangingPunct="1">
              <a:lnSpc>
                <a:spcPct val="80000"/>
              </a:lnSpc>
              <a:defRPr/>
            </a:pPr>
            <a:r>
              <a:rPr lang="en-US" sz="1600" b="1" dirty="0" smtClean="0"/>
              <a:t>MODIFY\HELP CHANGE voluntary ..........……</a:t>
            </a:r>
            <a:endParaRPr lang="en-US" sz="1600" dirty="0" smtClean="0"/>
          </a:p>
          <a:p>
            <a:pPr algn="ctr" eaLnBrk="1" hangingPunct="1">
              <a:lnSpc>
                <a:spcPct val="80000"/>
              </a:lnSpc>
              <a:buFont typeface="Wingdings" pitchFamily="2" charset="2"/>
              <a:buNone/>
              <a:defRPr/>
            </a:pPr>
            <a:r>
              <a:rPr lang="en-US" sz="1600" b="1" dirty="0" smtClean="0"/>
              <a:t>&amp; </a:t>
            </a:r>
          </a:p>
          <a:p>
            <a:pPr algn="ctr" eaLnBrk="1" hangingPunct="1">
              <a:lnSpc>
                <a:spcPct val="80000"/>
              </a:lnSpc>
              <a:buFont typeface="Wingdings" pitchFamily="2" charset="2"/>
              <a:buNone/>
              <a:defRPr/>
            </a:pPr>
            <a:r>
              <a:rPr lang="en-US" sz="1600" b="1" i="1" dirty="0" smtClean="0">
                <a:latin typeface="Arial Black" pitchFamily="34" charset="0"/>
              </a:rPr>
              <a:t>PROMOTE SELF / INDEPENDENT / MAINTAIN HEALTH BEHAVIORS</a:t>
            </a:r>
          </a:p>
        </p:txBody>
      </p:sp>
      <p:sp>
        <p:nvSpPr>
          <p:cNvPr id="6" name="عنصر نائب للتذييل 5"/>
          <p:cNvSpPr>
            <a:spLocks noGrp="1"/>
          </p:cNvSpPr>
          <p:nvPr>
            <p:ph type="ftr" sz="quarter" idx="10"/>
          </p:nvPr>
        </p:nvSpPr>
        <p:spPr>
          <a:xfrm>
            <a:off x="5302260" y="6569119"/>
            <a:ext cx="3841740" cy="288882"/>
          </a:xfrm>
        </p:spPr>
        <p:txBody>
          <a:bodyPr/>
          <a:lstStyle/>
          <a:p>
            <a:pPr>
              <a:defRPr/>
            </a:pPr>
            <a:r>
              <a:rPr lang="en-US" sz="1800" smtClean="0"/>
              <a:t>JohaliPriHE2012_2017</a:t>
            </a:r>
            <a:endParaRPr lang="en-US" sz="1800"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a:xfrm>
            <a:off x="791580" y="8620"/>
            <a:ext cx="7566066" cy="401643"/>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sz="2800" b="0" dirty="0" smtClean="0">
                <a:solidFill>
                  <a:srgbClr val="FF3300"/>
                </a:solidFill>
              </a:rPr>
              <a:t>Aims – Objective of Health education</a:t>
            </a:r>
          </a:p>
        </p:txBody>
      </p:sp>
      <p:sp>
        <p:nvSpPr>
          <p:cNvPr id="546819" name="Rectangle 3"/>
          <p:cNvSpPr>
            <a:spLocks noGrp="1" noChangeArrowheads="1"/>
          </p:cNvSpPr>
          <p:nvPr>
            <p:ph type="body" idx="1"/>
          </p:nvPr>
        </p:nvSpPr>
        <p:spPr>
          <a:xfrm>
            <a:off x="446031" y="836577"/>
            <a:ext cx="8397990" cy="1204929"/>
          </a:xfrm>
        </p:spPr>
        <p:style>
          <a:lnRef idx="3">
            <a:schemeClr val="lt1"/>
          </a:lnRef>
          <a:fillRef idx="1">
            <a:schemeClr val="dk1"/>
          </a:fillRef>
          <a:effectRef idx="1">
            <a:schemeClr val="dk1"/>
          </a:effectRef>
          <a:fontRef idx="minor">
            <a:schemeClr val="lt1"/>
          </a:fontRef>
        </p:style>
        <p:txBody>
          <a:bodyPr/>
          <a:lstStyle/>
          <a:p>
            <a:pPr marL="609600" indent="-609600" eaLnBrk="1" hangingPunct="1">
              <a:buFontTx/>
              <a:buAutoNum type="arabicPeriod"/>
              <a:defRPr/>
            </a:pPr>
            <a:r>
              <a:rPr lang="en-US" sz="2000" b="1" dirty="0" smtClean="0">
                <a:solidFill>
                  <a:schemeClr val="tx1"/>
                </a:solidFill>
                <a:effectLst/>
                <a:latin typeface="Times New Roman" pitchFamily="18" charset="0"/>
                <a:cs typeface="Times New Roman" pitchFamily="18" charset="0"/>
              </a:rPr>
              <a:t>Health </a:t>
            </a:r>
            <a:r>
              <a:rPr lang="en-US" sz="2400" b="1" dirty="0" smtClean="0">
                <a:solidFill>
                  <a:schemeClr val="tx1"/>
                </a:solidFill>
                <a:effectLst/>
                <a:latin typeface="Times New Roman" pitchFamily="18" charset="0"/>
                <a:cs typeface="Times New Roman" pitchFamily="18" charset="0"/>
              </a:rPr>
              <a:t>promotion</a:t>
            </a:r>
            <a:r>
              <a:rPr lang="en-US" sz="2000" b="1" dirty="0" smtClean="0">
                <a:solidFill>
                  <a:schemeClr val="tx1"/>
                </a:solidFill>
                <a:effectLst/>
                <a:latin typeface="Times New Roman" pitchFamily="18" charset="0"/>
                <a:cs typeface="Times New Roman" pitchFamily="18" charset="0"/>
              </a:rPr>
              <a:t> and disease </a:t>
            </a:r>
            <a:r>
              <a:rPr lang="en-US" sz="2400" b="1" dirty="0" smtClean="0">
                <a:solidFill>
                  <a:schemeClr val="tx1"/>
                </a:solidFill>
                <a:effectLst/>
                <a:latin typeface="Times New Roman" pitchFamily="18" charset="0"/>
                <a:cs typeface="Times New Roman" pitchFamily="18" charset="0"/>
              </a:rPr>
              <a:t>prevention</a:t>
            </a:r>
            <a:r>
              <a:rPr lang="en-US" sz="2000" b="1" dirty="0" smtClean="0">
                <a:solidFill>
                  <a:schemeClr val="tx1"/>
                </a:solidFill>
                <a:effectLst/>
                <a:latin typeface="Times New Roman" pitchFamily="18" charset="0"/>
                <a:cs typeface="Times New Roman" pitchFamily="18" charset="0"/>
              </a:rPr>
              <a:t>.</a:t>
            </a:r>
          </a:p>
          <a:p>
            <a:pPr marL="609600" indent="-609600" eaLnBrk="1" hangingPunct="1">
              <a:buFontTx/>
              <a:buAutoNum type="arabicPeriod"/>
              <a:defRPr/>
            </a:pPr>
            <a:r>
              <a:rPr lang="en-US" sz="2000" b="1" dirty="0" smtClean="0">
                <a:solidFill>
                  <a:schemeClr val="tx1"/>
                </a:solidFill>
                <a:effectLst/>
                <a:latin typeface="Times New Roman" pitchFamily="18" charset="0"/>
                <a:cs typeface="Times New Roman" pitchFamily="18" charset="0"/>
              </a:rPr>
              <a:t>Early diagnosis and management.</a:t>
            </a:r>
          </a:p>
          <a:p>
            <a:pPr marL="609600" indent="-609600" eaLnBrk="1" hangingPunct="1">
              <a:buFontTx/>
              <a:buAutoNum type="arabicPeriod"/>
              <a:defRPr/>
            </a:pPr>
            <a:r>
              <a:rPr lang="en-US" sz="2400" b="1" dirty="0" smtClean="0">
                <a:solidFill>
                  <a:schemeClr val="tx1"/>
                </a:solidFill>
                <a:effectLst/>
                <a:latin typeface="Times New Roman" pitchFamily="18" charset="0"/>
                <a:cs typeface="Times New Roman" pitchFamily="18" charset="0"/>
              </a:rPr>
              <a:t>Utilization </a:t>
            </a:r>
            <a:r>
              <a:rPr lang="en-US" sz="2000" b="1" dirty="0" smtClean="0">
                <a:solidFill>
                  <a:schemeClr val="tx1"/>
                </a:solidFill>
                <a:effectLst/>
                <a:latin typeface="Times New Roman" pitchFamily="18" charset="0"/>
                <a:cs typeface="Times New Roman" pitchFamily="18" charset="0"/>
              </a:rPr>
              <a:t>of available health services.</a:t>
            </a:r>
          </a:p>
        </p:txBody>
      </p:sp>
      <p:sp>
        <p:nvSpPr>
          <p:cNvPr id="6" name="مستطيل 5"/>
          <p:cNvSpPr/>
          <p:nvPr/>
        </p:nvSpPr>
        <p:spPr>
          <a:xfrm>
            <a:off x="190440" y="434934"/>
            <a:ext cx="813043"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000" b="1" dirty="0" smtClean="0"/>
              <a:t>Aims </a:t>
            </a:r>
            <a:endParaRPr lang="ar-SA" sz="2000" b="1" dirty="0"/>
          </a:p>
        </p:txBody>
      </p:sp>
      <p:sp>
        <p:nvSpPr>
          <p:cNvPr id="7" name="سهم للأسفل 6"/>
          <p:cNvSpPr/>
          <p:nvPr/>
        </p:nvSpPr>
        <p:spPr>
          <a:xfrm>
            <a:off x="4060818" y="2078019"/>
            <a:ext cx="740223" cy="438156"/>
          </a:xfrm>
          <a:prstGeom prst="downArrow">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8" name="Rectangle 3"/>
          <p:cNvSpPr txBox="1">
            <a:spLocks noChangeArrowheads="1"/>
          </p:cNvSpPr>
          <p:nvPr/>
        </p:nvSpPr>
        <p:spPr bwMode="auto">
          <a:xfrm>
            <a:off x="336492" y="2482884"/>
            <a:ext cx="8580555" cy="4049721"/>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make health an assets valued by the community.</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help people to increase knowledge of the factors that affect health.</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a:t>
            </a:r>
            <a:r>
              <a:rPr kumimoji="0" 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encourage </a:t>
            </a: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behavior which promotes and maintains health.</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enlist </a:t>
            </a:r>
            <a:r>
              <a:rPr kumimoji="0" 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support f</a:t>
            </a: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or public health measures, and when necessary, to press for appropriate institutional and national action.</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lang="en-US" sz="2400" dirty="0" smtClean="0">
                <a:latin typeface="Times New Roman" pitchFamily="18" charset="0"/>
                <a:cs typeface="Times New Roman" pitchFamily="18" charset="0"/>
              </a:rPr>
              <a:t>To </a:t>
            </a:r>
            <a:r>
              <a:rPr lang="en-US" sz="2400" b="1" dirty="0" smtClean="0">
                <a:latin typeface="Times New Roman" pitchFamily="18" charset="0"/>
                <a:cs typeface="Times New Roman" pitchFamily="18" charset="0"/>
              </a:rPr>
              <a:t>encourage </a:t>
            </a:r>
            <a:r>
              <a:rPr lang="en-US" sz="2400" dirty="0" smtClean="0">
                <a:latin typeface="Times New Roman" pitchFamily="18" charset="0"/>
                <a:cs typeface="Times New Roman" pitchFamily="18" charset="0"/>
              </a:rPr>
              <a:t>appropriate use of health services especially </a:t>
            </a:r>
            <a:r>
              <a:rPr lang="en-US" sz="2400" b="1" dirty="0" smtClean="0">
                <a:latin typeface="Times New Roman" pitchFamily="18" charset="0"/>
                <a:cs typeface="Times New Roman" pitchFamily="18" charset="0"/>
              </a:rPr>
              <a:t>preventive services</a:t>
            </a:r>
            <a:r>
              <a:rPr lang="en-US" sz="2400" dirty="0" smtClean="0">
                <a:latin typeface="Times New Roman" pitchFamily="18" charset="0"/>
                <a:cs typeface="Times New Roman" pitchFamily="18" charset="0"/>
              </a:rPr>
              <a:t>.</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lang="en-US" sz="2400" dirty="0" smtClean="0">
                <a:latin typeface="Times New Roman" pitchFamily="18" charset="0"/>
                <a:cs typeface="Times New Roman" pitchFamily="18" charset="0"/>
              </a:rPr>
              <a:t>To inform the public about medical advances, their </a:t>
            </a:r>
            <a:r>
              <a:rPr lang="en-US" sz="2400" b="1" dirty="0" smtClean="0">
                <a:latin typeface="Times New Roman" pitchFamily="18" charset="0"/>
                <a:cs typeface="Times New Roman" pitchFamily="18" charset="0"/>
              </a:rPr>
              <a:t>uses</a:t>
            </a:r>
            <a:r>
              <a:rPr lang="en-US" sz="2400" dirty="0" smtClean="0">
                <a:latin typeface="Times New Roman" pitchFamily="18" charset="0"/>
                <a:cs typeface="Times New Roman" pitchFamily="18" charset="0"/>
              </a:rPr>
              <a:t> and their </a:t>
            </a:r>
            <a:r>
              <a:rPr lang="en-US" sz="2000" b="1" dirty="0" smtClean="0">
                <a:latin typeface="Times New Roman" pitchFamily="18" charset="0"/>
                <a:cs typeface="Times New Roman" pitchFamily="18" charset="0"/>
              </a:rPr>
              <a:t>limitations</a:t>
            </a:r>
            <a:endParaRPr kumimoji="0" lang="en-US"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endParaRP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endPar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endParaRPr>
          </a:p>
        </p:txBody>
      </p:sp>
      <p:sp>
        <p:nvSpPr>
          <p:cNvPr id="9" name="مستطيل 8"/>
          <p:cNvSpPr/>
          <p:nvPr/>
        </p:nvSpPr>
        <p:spPr>
          <a:xfrm>
            <a:off x="263466" y="2114532"/>
            <a:ext cx="1131015"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Objectives</a:t>
            </a:r>
            <a:endParaRPr lang="ar-SA" dirty="0"/>
          </a:p>
        </p:txBody>
      </p:sp>
      <p:sp>
        <p:nvSpPr>
          <p:cNvPr id="12" name="عنصر نائب للتذييل 7"/>
          <p:cNvSpPr>
            <a:spLocks noGrp="1"/>
          </p:cNvSpPr>
          <p:nvPr>
            <p:ph type="ftr" sz="quarter" idx="4294967295"/>
          </p:nvPr>
        </p:nvSpPr>
        <p:spPr>
          <a:xfrm>
            <a:off x="3563888" y="6417332"/>
            <a:ext cx="2160240" cy="440668"/>
          </a:xfrm>
          <a:prstGeom prst="rect">
            <a:avLst/>
          </a:prstGeom>
        </p:spPr>
        <p:txBody>
          <a:bodyPr/>
          <a:lstStyle/>
          <a:p>
            <a:pPr algn="ctr">
              <a:defRPr/>
            </a:pPr>
            <a:r>
              <a:rPr lang="en-GB" sz="1800" smtClean="0"/>
              <a:t>JohaliPriHE2012_2017</a:t>
            </a:r>
            <a:endParaRPr lang="en-GB" sz="1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665163" y="1785937"/>
            <a:ext cx="8229600" cy="2994044"/>
          </a:xfrm>
        </p:spPr>
        <p:style>
          <a:lnRef idx="3">
            <a:schemeClr val="lt1"/>
          </a:lnRef>
          <a:fillRef idx="1">
            <a:schemeClr val="dk1"/>
          </a:fillRef>
          <a:effectRef idx="1">
            <a:schemeClr val="dk1"/>
          </a:effectRef>
          <a:fontRef idx="minor">
            <a:schemeClr val="lt1"/>
          </a:fontRef>
        </p:style>
        <p:txBody>
          <a:bodyPr rtlCol="0">
            <a:noAutofit/>
          </a:bodyPr>
          <a:lstStyle/>
          <a:p>
            <a:pPr eaLnBrk="1" fontAlgn="auto" hangingPunct="1">
              <a:spcAft>
                <a:spcPts val="0"/>
              </a:spcAft>
              <a:defRPr/>
            </a:pPr>
            <a:r>
              <a:rPr lang="en-GB" sz="4000" dirty="0" smtClean="0"/>
              <a:t>Nature\ Bases &amp; Components </a:t>
            </a:r>
            <a:br>
              <a:rPr lang="en-GB" sz="4000" dirty="0" smtClean="0"/>
            </a:br>
            <a:r>
              <a:rPr lang="en-GB" sz="4000" dirty="0" smtClean="0"/>
              <a:t>of  </a:t>
            </a:r>
            <a:br>
              <a:rPr lang="en-GB" sz="4000" dirty="0" smtClean="0"/>
            </a:br>
            <a:r>
              <a:rPr lang="en-GB" sz="4000" dirty="0" smtClean="0"/>
              <a:t>Health Education Principles</a:t>
            </a:r>
            <a:br>
              <a:rPr lang="en-GB" sz="4000" dirty="0" smtClean="0"/>
            </a:br>
            <a:r>
              <a:rPr lang="en-GB" sz="4000" dirty="0" smtClean="0"/>
              <a:t>HEP   </a:t>
            </a:r>
            <a:endParaRPr lang="en-US" sz="4000" u="sng" dirty="0"/>
          </a:p>
        </p:txBody>
      </p:sp>
      <p:sp>
        <p:nvSpPr>
          <p:cNvPr id="5" name="عنصر نائب للتذييل 4"/>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577975" y="152636"/>
            <a:ext cx="6122988" cy="525462"/>
          </a:xfrm>
        </p:spPr>
        <p:style>
          <a:lnRef idx="2">
            <a:schemeClr val="dk1"/>
          </a:lnRef>
          <a:fillRef idx="1">
            <a:schemeClr val="lt1"/>
          </a:fillRef>
          <a:effectRef idx="0">
            <a:schemeClr val="dk1"/>
          </a:effectRef>
          <a:fontRef idx="minor">
            <a:schemeClr val="dk1"/>
          </a:fontRef>
        </p:style>
        <p:txBody>
          <a:bodyPr rtlCol="0">
            <a:normAutofit fontScale="90000"/>
          </a:bodyPr>
          <a:lstStyle/>
          <a:p>
            <a:pPr eaLnBrk="1" fontAlgn="auto" hangingPunct="1">
              <a:spcAft>
                <a:spcPts val="0"/>
              </a:spcAft>
              <a:defRPr/>
            </a:pPr>
            <a:r>
              <a:rPr lang="en-GB" sz="3200" dirty="0" smtClean="0"/>
              <a:t>Three </a:t>
            </a:r>
            <a:r>
              <a:rPr lang="en-GB" sz="3600" dirty="0" smtClean="0"/>
              <a:t>Bases</a:t>
            </a:r>
            <a:r>
              <a:rPr lang="en-GB" sz="3200" dirty="0" smtClean="0"/>
              <a:t> of HE Principles </a:t>
            </a:r>
            <a:endParaRPr lang="en-US" sz="3200" u="sng" dirty="0"/>
          </a:p>
        </p:txBody>
      </p:sp>
      <p:sp>
        <p:nvSpPr>
          <p:cNvPr id="4101" name="Rectangle 3"/>
          <p:cNvSpPr>
            <a:spLocks noGrp="1" noChangeArrowheads="1"/>
          </p:cNvSpPr>
          <p:nvPr>
            <p:ph type="body" idx="1"/>
          </p:nvPr>
        </p:nvSpPr>
        <p:spPr>
          <a:xfrm>
            <a:off x="251520" y="836712"/>
            <a:ext cx="8784468" cy="5292588"/>
          </a:xfrm>
        </p:spPr>
        <p:style>
          <a:lnRef idx="1">
            <a:schemeClr val="dk1"/>
          </a:lnRef>
          <a:fillRef idx="3">
            <a:schemeClr val="dk1"/>
          </a:fillRef>
          <a:effectRef idx="2">
            <a:schemeClr val="dk1"/>
          </a:effectRef>
          <a:fontRef idx="minor">
            <a:schemeClr val="lt1"/>
          </a:fontRef>
        </p:style>
        <p:txBody>
          <a:bodyPr/>
          <a:lstStyle/>
          <a:p>
            <a:pPr eaLnBrk="1" hangingPunct="1">
              <a:defRPr/>
            </a:pPr>
            <a:r>
              <a:rPr lang="en-GB" sz="2400" b="1" i="1" dirty="0" smtClean="0"/>
              <a:t>B1:</a:t>
            </a:r>
            <a:r>
              <a:rPr lang="en-GB" i="1" dirty="0" smtClean="0"/>
              <a:t> Health education is an </a:t>
            </a:r>
            <a:r>
              <a:rPr lang="en-GB" b="1" i="1" dirty="0" smtClean="0"/>
              <a:t>essential </a:t>
            </a:r>
            <a:r>
              <a:rPr lang="en-GB" i="1" dirty="0" smtClean="0"/>
              <a:t>component of any programme to </a:t>
            </a:r>
            <a:r>
              <a:rPr lang="en-GB" b="1" i="1" dirty="0" smtClean="0"/>
              <a:t>improve</a:t>
            </a:r>
            <a:r>
              <a:rPr lang="en-GB" i="1" dirty="0" smtClean="0"/>
              <a:t> the health of communities.</a:t>
            </a:r>
          </a:p>
          <a:p>
            <a:pPr eaLnBrk="1" hangingPunct="1">
              <a:buFont typeface="Wingdings" pitchFamily="2" charset="2"/>
              <a:buNone/>
              <a:defRPr/>
            </a:pPr>
            <a:endParaRPr lang="en-GB" b="1" i="1" dirty="0" smtClean="0"/>
          </a:p>
          <a:p>
            <a:pPr eaLnBrk="1" hangingPunct="1">
              <a:defRPr/>
            </a:pPr>
            <a:r>
              <a:rPr lang="en-GB" sz="2400" b="1" i="1" dirty="0" smtClean="0"/>
              <a:t>B2: </a:t>
            </a:r>
            <a:r>
              <a:rPr lang="en-GB" b="1" i="1" dirty="0" smtClean="0"/>
              <a:t>Effective</a:t>
            </a:r>
            <a:r>
              <a:rPr lang="en-GB" i="1" dirty="0" smtClean="0"/>
              <a:t> planning of any health education programme depends on identifying  the problems/ needs of the people (</a:t>
            </a:r>
            <a:r>
              <a:rPr lang="en-GB" b="1" i="1" dirty="0" err="1" smtClean="0"/>
              <a:t>PcHEP</a:t>
            </a:r>
            <a:r>
              <a:rPr lang="en-GB" i="1" dirty="0" smtClean="0"/>
              <a:t>)</a:t>
            </a:r>
          </a:p>
          <a:p>
            <a:pPr eaLnBrk="1" hangingPunct="1">
              <a:buFontTx/>
              <a:buNone/>
              <a:defRPr/>
            </a:pPr>
            <a:endParaRPr lang="en-GB" b="1" i="1" dirty="0" smtClean="0"/>
          </a:p>
          <a:p>
            <a:pPr eaLnBrk="1" hangingPunct="1">
              <a:defRPr/>
            </a:pPr>
            <a:r>
              <a:rPr lang="en-GB" sz="2400" b="1" i="1" dirty="0" smtClean="0"/>
              <a:t>B3:</a:t>
            </a:r>
            <a:r>
              <a:rPr lang="en-GB" b="1" i="1" dirty="0" smtClean="0"/>
              <a:t> </a:t>
            </a:r>
            <a:r>
              <a:rPr lang="en-GB" i="1" dirty="0" smtClean="0"/>
              <a:t>The introduction of new practices may </a:t>
            </a:r>
            <a:r>
              <a:rPr lang="en-GB" b="1" i="1" dirty="0" smtClean="0"/>
              <a:t>fail </a:t>
            </a:r>
            <a:r>
              <a:rPr lang="en-GB" i="1" dirty="0" smtClean="0"/>
              <a:t>if they are </a:t>
            </a:r>
            <a:r>
              <a:rPr lang="en-GB" b="1" i="1" dirty="0" smtClean="0"/>
              <a:t>incompatible</a:t>
            </a:r>
            <a:r>
              <a:rPr lang="en-GB" i="1" dirty="0" smtClean="0"/>
              <a:t> with “local beliefs and practices “ (</a:t>
            </a:r>
            <a:r>
              <a:rPr lang="en-GB" b="1" i="1" dirty="0" smtClean="0"/>
              <a:t>Islam</a:t>
            </a:r>
            <a:r>
              <a:rPr lang="en-GB" i="1" dirty="0" smtClean="0"/>
              <a:t>)</a:t>
            </a:r>
            <a:r>
              <a:rPr lang="en-GB" b="1" i="1" dirty="0" smtClean="0"/>
              <a:t>.</a:t>
            </a:r>
            <a:r>
              <a:rPr lang="en-US" b="1" i="1" dirty="0" smtClean="0"/>
              <a:t> </a:t>
            </a:r>
          </a:p>
        </p:txBody>
      </p:sp>
      <p:sp>
        <p:nvSpPr>
          <p:cNvPr id="5" name="عنصر نائب للتذييل 7"/>
          <p:cNvSpPr>
            <a:spLocks noGrp="1"/>
          </p:cNvSpPr>
          <p:nvPr>
            <p:ph type="ftr" sz="quarter" idx="4294967295"/>
          </p:nvPr>
        </p:nvSpPr>
        <p:spPr>
          <a:xfrm>
            <a:off x="3419872" y="6345324"/>
            <a:ext cx="2232248" cy="440668"/>
          </a:xfrm>
          <a:prstGeom prst="rect">
            <a:avLst/>
          </a:prstGeom>
        </p:spPr>
        <p:txBody>
          <a:bodyPr/>
          <a:lstStyle/>
          <a:p>
            <a:pPr algn="ctr">
              <a:defRPr/>
            </a:pPr>
            <a:r>
              <a:rPr lang="en-GB" sz="1800" smtClean="0"/>
              <a:t>JohaliPriHE2012_2017</a:t>
            </a:r>
            <a:endParaRPr lang="en-GB" sz="1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457200" y="142830"/>
            <a:ext cx="8229600" cy="561939"/>
          </a:xfrm>
        </p:spPr>
        <p:txBody>
          <a:bodyPr/>
          <a:lstStyle/>
          <a:p>
            <a:pPr eaLnBrk="1" hangingPunct="1">
              <a:defRPr/>
            </a:pPr>
            <a:r>
              <a:rPr lang="en-GB" sz="2800" dirty="0" smtClean="0"/>
              <a:t>Principles  (Cont.)</a:t>
            </a:r>
            <a:endParaRPr lang="en-US" sz="2800" dirty="0" smtClean="0"/>
          </a:p>
        </p:txBody>
      </p:sp>
      <p:sp>
        <p:nvSpPr>
          <p:cNvPr id="5125" name="Rectangle 3"/>
          <p:cNvSpPr>
            <a:spLocks noGrp="1" noChangeArrowheads="1"/>
          </p:cNvSpPr>
          <p:nvPr>
            <p:ph type="body" idx="1"/>
          </p:nvPr>
        </p:nvSpPr>
        <p:spPr>
          <a:xfrm>
            <a:off x="323528" y="946116"/>
            <a:ext cx="8568952" cy="4892742"/>
          </a:xfrm>
        </p:spPr>
        <p:txBody>
          <a:bodyPr/>
          <a:lstStyle/>
          <a:p>
            <a:pPr eaLnBrk="1" hangingPunct="1">
              <a:defRPr/>
            </a:pPr>
            <a:r>
              <a:rPr lang="en-GB" sz="2400" b="1" i="1" dirty="0" smtClean="0"/>
              <a:t>B4:</a:t>
            </a:r>
            <a:r>
              <a:rPr lang="en-GB" b="1" i="1" dirty="0" smtClean="0"/>
              <a:t> </a:t>
            </a:r>
            <a:r>
              <a:rPr lang="en-GB" dirty="0" smtClean="0"/>
              <a:t> </a:t>
            </a:r>
            <a:r>
              <a:rPr lang="en-GB" sz="2800" dirty="0" smtClean="0"/>
              <a:t>Any proposal for a change of practice should:</a:t>
            </a:r>
            <a:endParaRPr lang="en-GB" dirty="0" smtClean="0"/>
          </a:p>
          <a:p>
            <a:pPr lvl="2" eaLnBrk="1" hangingPunct="1">
              <a:defRPr/>
            </a:pPr>
            <a:r>
              <a:rPr lang="en-GB" dirty="0" smtClean="0"/>
              <a:t>meet a felt need of the community</a:t>
            </a:r>
          </a:p>
          <a:p>
            <a:pPr lvl="2" eaLnBrk="1" hangingPunct="1">
              <a:defRPr/>
            </a:pPr>
            <a:r>
              <a:rPr lang="en-GB" dirty="0" smtClean="0"/>
              <a:t>be simple to put into practice with the existing knowledge and skills in the community;</a:t>
            </a:r>
          </a:p>
          <a:p>
            <a:pPr lvl="2" eaLnBrk="1" hangingPunct="1">
              <a:defRPr/>
            </a:pPr>
            <a:r>
              <a:rPr lang="en-GB" dirty="0" smtClean="0"/>
              <a:t>fit in with existing life style and culture and not </a:t>
            </a:r>
            <a:r>
              <a:rPr lang="en-GB" i="1" dirty="0" smtClean="0"/>
              <a:t>conflict with local beliefs (Islam);</a:t>
            </a:r>
          </a:p>
          <a:p>
            <a:pPr lvl="2" eaLnBrk="1" hangingPunct="1">
              <a:defRPr/>
            </a:pPr>
            <a:r>
              <a:rPr lang="en-GB" dirty="0" smtClean="0"/>
              <a:t>be locally affordable (money, materials, and time) </a:t>
            </a:r>
          </a:p>
          <a:p>
            <a:pPr marL="633413" lvl="2" indent="-457200" eaLnBrk="1" hangingPunct="1">
              <a:tabLst>
                <a:tab pos="439738" algn="l"/>
              </a:tabLst>
              <a:defRPr/>
            </a:pPr>
            <a:r>
              <a:rPr lang="en-GB" b="1" i="1" dirty="0" smtClean="0"/>
              <a:t>B5:</a:t>
            </a:r>
            <a:r>
              <a:rPr lang="en-GB" sz="2800" dirty="0" smtClean="0"/>
              <a:t> Flexible and fit in with people’s circumstances</a:t>
            </a:r>
            <a:r>
              <a:rPr lang="en-GB" dirty="0" smtClean="0"/>
              <a:t>-</a:t>
            </a:r>
            <a:r>
              <a:rPr lang="en-GB" i="1" dirty="0" smtClean="0"/>
              <a:t>For example, education about nutrition should be based on foods that are available locally, aids for the disabled made from local materials, latrines built with traditional methods.</a:t>
            </a:r>
          </a:p>
          <a:p>
            <a:pPr lvl="2" eaLnBrk="1" hangingPunct="1">
              <a:buNone/>
              <a:defRPr/>
            </a:pPr>
            <a:endParaRPr lang="en-GB" dirty="0" smtClean="0"/>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1651000" y="288925"/>
            <a:ext cx="6342063" cy="598488"/>
          </a:xfrm>
        </p:spPr>
        <p:txBody>
          <a:bodyPr/>
          <a:lstStyle/>
          <a:p>
            <a:pPr eaLnBrk="1" hangingPunct="1">
              <a:defRPr/>
            </a:pPr>
            <a:r>
              <a:rPr lang="en-GB" sz="3200" dirty="0" smtClean="0"/>
              <a:t>Principles (Cont.)</a:t>
            </a:r>
            <a:endParaRPr lang="en-US" sz="3200" dirty="0" smtClean="0"/>
          </a:p>
        </p:txBody>
      </p:sp>
      <p:sp>
        <p:nvSpPr>
          <p:cNvPr id="6149" name="Rectangle 3"/>
          <p:cNvSpPr>
            <a:spLocks noGrp="1" noChangeArrowheads="1"/>
          </p:cNvSpPr>
          <p:nvPr>
            <p:ph type="body" idx="1"/>
          </p:nvPr>
        </p:nvSpPr>
        <p:spPr>
          <a:xfrm>
            <a:off x="457200" y="1347788"/>
            <a:ext cx="8229600" cy="4495800"/>
          </a:xfrm>
        </p:spPr>
        <p:txBody>
          <a:bodyPr/>
          <a:lstStyle/>
          <a:p>
            <a:pPr eaLnBrk="1" hangingPunct="1">
              <a:lnSpc>
                <a:spcPct val="90000"/>
              </a:lnSpc>
              <a:defRPr/>
            </a:pPr>
            <a:endParaRPr lang="en-GB" sz="2800" i="1" dirty="0" smtClean="0"/>
          </a:p>
          <a:p>
            <a:pPr eaLnBrk="1" hangingPunct="1">
              <a:lnSpc>
                <a:spcPct val="90000"/>
              </a:lnSpc>
              <a:defRPr/>
            </a:pPr>
            <a:r>
              <a:rPr lang="en-GB" sz="2400" i="1" dirty="0" smtClean="0">
                <a:effectLst/>
              </a:rPr>
              <a:t>B6: </a:t>
            </a:r>
            <a:r>
              <a:rPr lang="en-GB" sz="2800" dirty="0" smtClean="0"/>
              <a:t>Require continuous dialogue with the community to find acceptable solutions to meet their needs.</a:t>
            </a:r>
            <a:endParaRPr lang="en-US" sz="2800" dirty="0" smtClean="0"/>
          </a:p>
          <a:p>
            <a:pPr eaLnBrk="1" hangingPunct="1">
              <a:lnSpc>
                <a:spcPct val="90000"/>
              </a:lnSpc>
              <a:defRPr/>
            </a:pPr>
            <a:endParaRPr lang="en-GB" sz="2800" i="1" dirty="0" smtClean="0"/>
          </a:p>
          <a:p>
            <a:pPr eaLnBrk="1" hangingPunct="1">
              <a:lnSpc>
                <a:spcPct val="90000"/>
              </a:lnSpc>
              <a:defRPr/>
            </a:pPr>
            <a:r>
              <a:rPr lang="en-GB" sz="2400" b="1" i="1" dirty="0" smtClean="0">
                <a:effectLst/>
              </a:rPr>
              <a:t>B7:</a:t>
            </a:r>
            <a:r>
              <a:rPr lang="en-GB" sz="2800" dirty="0" smtClean="0"/>
              <a:t> Local taboos may be obstacles to implementing health education but many of them actually support the health education programme.</a:t>
            </a:r>
            <a:endParaRPr lang="en-US" sz="2800" dirty="0" smtClean="0"/>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31391" y="440668"/>
            <a:ext cx="7793037" cy="584207"/>
          </a:xfrm>
        </p:spPr>
        <p:txBody>
          <a:bodyPr/>
          <a:lstStyle/>
          <a:p>
            <a:pPr eaLnBrk="1" hangingPunct="1">
              <a:defRPr/>
            </a:pPr>
            <a:r>
              <a:rPr lang="en-US" sz="2400" i="1" dirty="0" smtClean="0">
                <a:effectLst/>
              </a:rPr>
              <a:t>B8.</a:t>
            </a:r>
            <a:r>
              <a:rPr lang="en-US" sz="3200" dirty="0" smtClean="0"/>
              <a:t> Psychological </a:t>
            </a:r>
            <a:r>
              <a:rPr lang="en-US" sz="3200" i="1" dirty="0" smtClean="0"/>
              <a:t>Shadow</a:t>
            </a:r>
            <a:r>
              <a:rPr lang="en-US" sz="3200" dirty="0" smtClean="0"/>
              <a:t> HEPs </a:t>
            </a:r>
            <a:endParaRPr lang="en-GB" sz="3200" dirty="0" smtClean="0"/>
          </a:p>
        </p:txBody>
      </p:sp>
      <p:sp>
        <p:nvSpPr>
          <p:cNvPr id="13315" name="Rectangle 3"/>
          <p:cNvSpPr>
            <a:spLocks noGrp="1" noChangeArrowheads="1"/>
          </p:cNvSpPr>
          <p:nvPr>
            <p:ph type="body" sz="half" idx="1"/>
          </p:nvPr>
        </p:nvSpPr>
        <p:spPr>
          <a:xfrm>
            <a:off x="446088" y="1457325"/>
            <a:ext cx="8458200" cy="4800600"/>
          </a:xfrm>
        </p:spPr>
        <p:txBody>
          <a:bodyPr/>
          <a:lstStyle/>
          <a:p>
            <a:pPr eaLnBrk="1" hangingPunct="1">
              <a:defRPr/>
            </a:pPr>
            <a:r>
              <a:rPr lang="en-US" sz="2400" b="1" dirty="0" smtClean="0"/>
              <a:t>Learning by doing:</a:t>
            </a:r>
          </a:p>
          <a:p>
            <a:pPr eaLnBrk="1" hangingPunct="1">
              <a:buFont typeface="Wingdings" pitchFamily="2" charset="2"/>
              <a:buNone/>
              <a:defRPr/>
            </a:pPr>
            <a:r>
              <a:rPr lang="en-US" sz="2400" dirty="0" smtClean="0"/>
              <a:t>   </a:t>
            </a:r>
            <a:r>
              <a:rPr lang="en-US" sz="2400" b="1" dirty="0" smtClean="0"/>
              <a:t>“ </a:t>
            </a:r>
            <a:r>
              <a:rPr lang="en-US" sz="2400" b="1" i="1" dirty="0" smtClean="0"/>
              <a:t>If I hear, I forget</a:t>
            </a:r>
          </a:p>
          <a:p>
            <a:pPr eaLnBrk="1" hangingPunct="1">
              <a:buFont typeface="Wingdings" pitchFamily="2" charset="2"/>
              <a:buNone/>
              <a:defRPr/>
            </a:pPr>
            <a:r>
              <a:rPr lang="en-US" sz="2400" b="1" i="1" dirty="0" smtClean="0"/>
              <a:t>      If I see, I remember</a:t>
            </a:r>
          </a:p>
          <a:p>
            <a:pPr eaLnBrk="1" hangingPunct="1">
              <a:buFont typeface="Wingdings" pitchFamily="2" charset="2"/>
              <a:buNone/>
              <a:defRPr/>
            </a:pPr>
            <a:r>
              <a:rPr lang="en-US" sz="2400" b="1" i="1" dirty="0" smtClean="0"/>
              <a:t>      If I do, I know”.</a:t>
            </a:r>
          </a:p>
          <a:p>
            <a:pPr eaLnBrk="1" hangingPunct="1">
              <a:buFont typeface="Wingdings" pitchFamily="2" charset="2"/>
              <a:buNone/>
              <a:defRPr/>
            </a:pPr>
            <a:endParaRPr lang="en-US" sz="2400" b="1" dirty="0" smtClean="0"/>
          </a:p>
          <a:p>
            <a:pPr eaLnBrk="1" hangingPunct="1">
              <a:defRPr/>
            </a:pPr>
            <a:r>
              <a:rPr lang="en-US" sz="2400" b="1" dirty="0" smtClean="0"/>
              <a:t>Motivation</a:t>
            </a:r>
            <a:r>
              <a:rPr lang="en-US" sz="2400" dirty="0" smtClean="0"/>
              <a:t>,</a:t>
            </a:r>
          </a:p>
          <a:p>
            <a:pPr eaLnBrk="1" hangingPunct="1">
              <a:buFont typeface="Wingdings" pitchFamily="2" charset="2"/>
              <a:buNone/>
              <a:defRPr/>
            </a:pPr>
            <a:r>
              <a:rPr lang="en-US" sz="2400" dirty="0" smtClean="0"/>
              <a:t>     i.e. awakening the desire to know and learn:</a:t>
            </a:r>
          </a:p>
          <a:p>
            <a:pPr eaLnBrk="1" hangingPunct="1">
              <a:buFont typeface="Wingdings" pitchFamily="2" charset="2"/>
              <a:buNone/>
              <a:defRPr/>
            </a:pPr>
            <a:r>
              <a:rPr lang="en-US" sz="2400" dirty="0" smtClean="0"/>
              <a:t>    </a:t>
            </a:r>
            <a:r>
              <a:rPr lang="en-US" sz="2400" b="1" dirty="0" smtClean="0"/>
              <a:t>- Primary motives;</a:t>
            </a:r>
            <a:r>
              <a:rPr lang="en-US" sz="2400" dirty="0" smtClean="0"/>
              <a:t> e.g. internal the inborn desires </a:t>
            </a:r>
            <a:r>
              <a:rPr lang="en-US" sz="2400" b="1" dirty="0" smtClean="0"/>
              <a:t>, hunger</a:t>
            </a:r>
            <a:r>
              <a:rPr lang="en-US" sz="2400" dirty="0" smtClean="0"/>
              <a:t>, sex.</a:t>
            </a:r>
          </a:p>
          <a:p>
            <a:pPr eaLnBrk="1" hangingPunct="1">
              <a:buFont typeface="Wingdings" pitchFamily="2" charset="2"/>
              <a:buNone/>
              <a:defRPr/>
            </a:pPr>
            <a:r>
              <a:rPr lang="en-US" sz="2400" dirty="0" smtClean="0"/>
              <a:t>    </a:t>
            </a:r>
            <a:r>
              <a:rPr lang="en-US" sz="2400" b="1" dirty="0" smtClean="0"/>
              <a:t>- Secondary motives;</a:t>
            </a:r>
            <a:r>
              <a:rPr lang="en-US" sz="2400" dirty="0" smtClean="0"/>
              <a:t>  i.e. desires created by incentives such as praise, love, recognition, </a:t>
            </a:r>
            <a:r>
              <a:rPr lang="en-US" sz="2400" b="1" i="1" dirty="0" smtClean="0"/>
              <a:t>competition</a:t>
            </a:r>
            <a:r>
              <a:rPr lang="en-US" sz="2400" dirty="0" smtClean="0"/>
              <a:t>.</a:t>
            </a:r>
          </a:p>
          <a:p>
            <a:pPr eaLnBrk="1" hangingPunct="1">
              <a:buFont typeface="Wingdings" pitchFamily="2" charset="2"/>
              <a:buNone/>
              <a:defRPr/>
            </a:pPr>
            <a:endParaRPr lang="en-GB" sz="2400" dirty="0" smtClean="0"/>
          </a:p>
        </p:txBody>
      </p:sp>
      <p:pic>
        <p:nvPicPr>
          <p:cNvPr id="60420" name="Picture 4" descr="Picture5"/>
          <p:cNvPicPr>
            <a:picLocks noGrp="1" noChangeAspect="1" noChangeArrowheads="1"/>
          </p:cNvPicPr>
          <p:nvPr>
            <p:ph sz="half" idx="2"/>
          </p:nvPr>
        </p:nvPicPr>
        <p:blipFill>
          <a:blip r:embed="rId3" cstate="print"/>
          <a:srcRect/>
          <a:stretch>
            <a:fillRect/>
          </a:stretch>
        </p:blipFill>
        <p:spPr>
          <a:xfrm>
            <a:off x="6444208" y="1376772"/>
            <a:ext cx="2444750" cy="2701925"/>
          </a:xfrm>
        </p:spPr>
      </p:pic>
      <p:sp>
        <p:nvSpPr>
          <p:cNvPr id="8" name="عنصر نائب للتذييل 7"/>
          <p:cNvSpPr>
            <a:spLocks noGrp="1"/>
          </p:cNvSpPr>
          <p:nvPr>
            <p:ph type="ftr" sz="quarter" idx="11"/>
          </p:nvPr>
        </p:nvSpPr>
        <p:spPr/>
        <p:txBody>
          <a:bodyPr/>
          <a:lstStyle/>
          <a:p>
            <a:pPr>
              <a:defRPr/>
            </a:pPr>
            <a:r>
              <a:rPr lang="en-GB" smtClean="0"/>
              <a:t>JohaliPriHE2012_2017</a:t>
            </a:r>
            <a:endParaRPr lang="en-GB"/>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9512" y="116632"/>
            <a:ext cx="8748464" cy="544512"/>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2400" dirty="0" smtClean="0">
                <a:latin typeface="Arial Black" pitchFamily="34" charset="0"/>
              </a:rPr>
              <a:t>The 10</a:t>
            </a:r>
            <a:r>
              <a:rPr lang="en-US" sz="2400" baseline="30000" dirty="0" smtClean="0">
                <a:latin typeface="Arial Black" pitchFamily="34" charset="0"/>
              </a:rPr>
              <a:t>th</a:t>
            </a:r>
            <a:r>
              <a:rPr lang="en-US" sz="2400" dirty="0" smtClean="0">
                <a:latin typeface="Arial Black" pitchFamily="34" charset="0"/>
              </a:rPr>
              <a:t> </a:t>
            </a:r>
            <a:r>
              <a:rPr lang="en-US" sz="2400" dirty="0" err="1" smtClean="0">
                <a:latin typeface="Arial Black" pitchFamily="34" charset="0"/>
              </a:rPr>
              <a:t>HEPrinciples</a:t>
            </a:r>
            <a:r>
              <a:rPr lang="en-US" sz="2400" dirty="0" smtClean="0">
                <a:latin typeface="Arial Black" pitchFamily="34" charset="0"/>
              </a:rPr>
              <a:t> </a:t>
            </a:r>
            <a:r>
              <a:rPr lang="en-US" sz="1800" dirty="0" err="1" smtClean="0">
                <a:latin typeface="Arial Black" pitchFamily="34" charset="0"/>
              </a:rPr>
              <a:t>Johali</a:t>
            </a:r>
            <a:r>
              <a:rPr lang="en-US" sz="1800" dirty="0" smtClean="0">
                <a:latin typeface="Arial Black" pitchFamily="34" charset="0"/>
              </a:rPr>
              <a:t> </a:t>
            </a:r>
            <a:r>
              <a:rPr lang="en-US" sz="2400" dirty="0" smtClean="0">
                <a:latin typeface="Arial Black" pitchFamily="34" charset="0"/>
              </a:rPr>
              <a:t>IPMCPRG</a:t>
            </a:r>
            <a:r>
              <a:rPr lang="en-US" sz="1600" dirty="0" smtClean="0">
                <a:latin typeface="Arial Black" pitchFamily="34" charset="0"/>
              </a:rPr>
              <a:t>PFM_KAA</a:t>
            </a:r>
            <a:r>
              <a:rPr lang="en-US" sz="2000" dirty="0" smtClean="0">
                <a:latin typeface="Arial Black" pitchFamily="34" charset="0"/>
              </a:rPr>
              <a:t> </a:t>
            </a:r>
            <a:endParaRPr lang="en-GB" sz="2400" dirty="0" smtClean="0">
              <a:latin typeface="Arial Black" pitchFamily="34" charset="0"/>
            </a:endParaRPr>
          </a:p>
        </p:txBody>
      </p:sp>
      <p:sp>
        <p:nvSpPr>
          <p:cNvPr id="12291" name="Rectangle 3"/>
          <p:cNvSpPr>
            <a:spLocks noGrp="1" noChangeArrowheads="1"/>
          </p:cNvSpPr>
          <p:nvPr>
            <p:ph type="body" sz="half" idx="1"/>
          </p:nvPr>
        </p:nvSpPr>
        <p:spPr>
          <a:xfrm>
            <a:off x="431540" y="836712"/>
            <a:ext cx="8244916" cy="5435212"/>
          </a:xfrm>
        </p:spPr>
        <p:style>
          <a:lnRef idx="0">
            <a:schemeClr val="dk1"/>
          </a:lnRef>
          <a:fillRef idx="3">
            <a:schemeClr val="dk1"/>
          </a:fillRef>
          <a:effectRef idx="3">
            <a:schemeClr val="dk1"/>
          </a:effectRef>
          <a:fontRef idx="minor">
            <a:schemeClr val="lt1"/>
          </a:fontRef>
        </p:style>
        <p:txBody>
          <a:bodyPr/>
          <a:lstStyle/>
          <a:p>
            <a:pPr marL="514350" indent="-514350" eaLnBrk="1" hangingPunct="1">
              <a:buFont typeface="+mj-lt"/>
              <a:buAutoNum type="arabicPeriod"/>
              <a:defRPr/>
            </a:pPr>
            <a:r>
              <a:rPr lang="en-US" sz="2800" b="1" dirty="0" smtClean="0"/>
              <a:t>Interest</a:t>
            </a:r>
          </a:p>
          <a:p>
            <a:pPr marL="514350" indent="-514350" eaLnBrk="1" hangingPunct="1">
              <a:buFont typeface="+mj-lt"/>
              <a:buAutoNum type="arabicPeriod"/>
              <a:defRPr/>
            </a:pPr>
            <a:r>
              <a:rPr lang="en-US" sz="2800" b="1" dirty="0" smtClean="0"/>
              <a:t>Participation</a:t>
            </a:r>
          </a:p>
          <a:p>
            <a:pPr marL="514350" indent="-514350" eaLnBrk="1" hangingPunct="1">
              <a:buFont typeface="+mj-lt"/>
              <a:buAutoNum type="arabicPeriod"/>
              <a:defRPr/>
            </a:pPr>
            <a:r>
              <a:rPr lang="en-US" sz="2800" b="1" dirty="0" smtClean="0"/>
              <a:t>Motivation</a:t>
            </a:r>
          </a:p>
          <a:p>
            <a:pPr marL="514350" indent="-514350" eaLnBrk="1" hangingPunct="1">
              <a:buFont typeface="+mj-lt"/>
              <a:buAutoNum type="arabicPeriod"/>
              <a:defRPr/>
            </a:pPr>
            <a:r>
              <a:rPr lang="en-US" sz="2800" b="1" dirty="0" smtClean="0"/>
              <a:t>Comprehension</a:t>
            </a:r>
          </a:p>
          <a:p>
            <a:pPr marL="514350" indent="-514350" eaLnBrk="1" hangingPunct="1">
              <a:buFont typeface="+mj-lt"/>
              <a:buAutoNum type="arabicPeriod"/>
              <a:defRPr/>
            </a:pPr>
            <a:r>
              <a:rPr lang="en-US" sz="2800" b="1" i="1" dirty="0" smtClean="0"/>
              <a:t>Proceeding from the known to the unknown</a:t>
            </a:r>
          </a:p>
          <a:p>
            <a:pPr marL="514350" indent="-514350" eaLnBrk="1" hangingPunct="1">
              <a:buFont typeface="+mj-lt"/>
              <a:buAutoNum type="arabicPeriod"/>
              <a:defRPr/>
            </a:pPr>
            <a:r>
              <a:rPr lang="en-US" sz="2800" b="1" dirty="0" smtClean="0"/>
              <a:t>Reinforcement through repetition</a:t>
            </a:r>
          </a:p>
          <a:p>
            <a:pPr marL="457200" indent="-457200" eaLnBrk="1" hangingPunct="1">
              <a:buFont typeface="+mj-lt"/>
              <a:buAutoNum type="arabicPeriod"/>
              <a:defRPr/>
            </a:pPr>
            <a:r>
              <a:rPr lang="en-US" sz="2400" b="1" dirty="0" smtClean="0">
                <a:latin typeface="Arial Black" pitchFamily="34" charset="0"/>
              </a:rPr>
              <a:t>Good human relations</a:t>
            </a:r>
          </a:p>
          <a:p>
            <a:pPr marL="457200" indent="-457200" eaLnBrk="1" hangingPunct="1">
              <a:buFont typeface="+mj-lt"/>
              <a:buAutoNum type="arabicPeriod"/>
              <a:defRPr/>
            </a:pPr>
            <a:r>
              <a:rPr lang="en-US" sz="2400" b="1" dirty="0" smtClean="0">
                <a:solidFill>
                  <a:schemeClr val="tx2"/>
                </a:solidFill>
                <a:latin typeface="Arial Black" pitchFamily="34" charset="0"/>
              </a:rPr>
              <a:t>	People</a:t>
            </a:r>
            <a:r>
              <a:rPr lang="en-US" sz="2400" b="1" dirty="0" smtClean="0">
                <a:latin typeface="Arial Black" pitchFamily="34" charset="0"/>
              </a:rPr>
              <a:t>,</a:t>
            </a:r>
            <a:r>
              <a:rPr lang="en-US" sz="2400" b="1" dirty="0" smtClean="0"/>
              <a:t>  9 </a:t>
            </a:r>
            <a:r>
              <a:rPr lang="en-US" sz="2400" b="1" dirty="0" smtClean="0">
                <a:solidFill>
                  <a:srgbClr val="FF3300"/>
                </a:solidFill>
                <a:latin typeface="Arial Black" pitchFamily="34" charset="0"/>
              </a:rPr>
              <a:t>Facts</a:t>
            </a:r>
            <a:r>
              <a:rPr lang="en-US" sz="2400" b="1" dirty="0" smtClean="0">
                <a:solidFill>
                  <a:schemeClr val="hlink"/>
                </a:solidFill>
              </a:rPr>
              <a:t>  </a:t>
            </a:r>
            <a:r>
              <a:rPr lang="en-US" sz="2400" b="1" dirty="0" smtClean="0"/>
              <a:t>and  10 </a:t>
            </a:r>
            <a:r>
              <a:rPr lang="en-US" sz="2400" b="1" dirty="0" smtClean="0">
                <a:solidFill>
                  <a:schemeClr val="bg2">
                    <a:lumMod val="60000"/>
                    <a:lumOff val="40000"/>
                  </a:schemeClr>
                </a:solidFill>
                <a:latin typeface="Arial Black" pitchFamily="34" charset="0"/>
              </a:rPr>
              <a:t>Media:</a:t>
            </a:r>
          </a:p>
          <a:p>
            <a:pPr eaLnBrk="1" hangingPunct="1">
              <a:buFont typeface="Wingdings" pitchFamily="2" charset="2"/>
              <a:buNone/>
              <a:defRPr/>
            </a:pPr>
            <a:endParaRPr lang="en-US" sz="2400" b="1" dirty="0" smtClean="0">
              <a:solidFill>
                <a:schemeClr val="tx2"/>
              </a:solidFill>
            </a:endParaRPr>
          </a:p>
          <a:p>
            <a:pPr eaLnBrk="1" hangingPunct="1">
              <a:buFont typeface="Wingdings" pitchFamily="2" charset="2"/>
              <a:buNone/>
              <a:defRPr/>
            </a:pPr>
            <a:r>
              <a:rPr lang="en-US" sz="2400" b="1" dirty="0" smtClean="0">
                <a:solidFill>
                  <a:schemeClr val="tx2"/>
                </a:solidFill>
              </a:rPr>
              <a:t>	  8. knowledgeable</a:t>
            </a:r>
            <a:r>
              <a:rPr lang="en-US" sz="2400" b="1" dirty="0" smtClean="0"/>
              <a:t>, 9. </a:t>
            </a:r>
            <a:r>
              <a:rPr lang="en-US" sz="2400" b="1" dirty="0" smtClean="0">
                <a:solidFill>
                  <a:srgbClr val="FF3300"/>
                </a:solidFill>
              </a:rPr>
              <a:t>attractive</a:t>
            </a:r>
            <a:r>
              <a:rPr lang="en-US" sz="2400" b="1" dirty="0" smtClean="0"/>
              <a:t>, 10 </a:t>
            </a:r>
            <a:r>
              <a:rPr lang="en-US" sz="2400" b="1" dirty="0" smtClean="0">
                <a:solidFill>
                  <a:schemeClr val="bg1">
                    <a:lumMod val="60000"/>
                    <a:lumOff val="40000"/>
                  </a:schemeClr>
                </a:solidFill>
              </a:rPr>
              <a:t>acceptable </a:t>
            </a:r>
            <a:r>
              <a:rPr lang="en-US" sz="2400" b="1" dirty="0" smtClean="0">
                <a:solidFill>
                  <a:srgbClr val="009900"/>
                </a:solidFill>
              </a:rPr>
              <a:t>“.</a:t>
            </a:r>
          </a:p>
          <a:p>
            <a:pPr algn="ctr" eaLnBrk="1" hangingPunct="1">
              <a:buFont typeface="Wingdings" pitchFamily="2" charset="2"/>
              <a:buNone/>
              <a:defRPr/>
            </a:pPr>
            <a:endParaRPr lang="en-US" sz="1100" b="1" dirty="0" smtClean="0">
              <a:solidFill>
                <a:srgbClr val="009900"/>
              </a:solidFill>
            </a:endParaRPr>
          </a:p>
          <a:p>
            <a:pPr algn="ctr" eaLnBrk="1" hangingPunct="1">
              <a:buFont typeface="Wingdings" pitchFamily="2" charset="2"/>
              <a:buNone/>
              <a:defRPr/>
            </a:pPr>
            <a:r>
              <a:rPr lang="en-US" sz="2000" b="1" i="1" dirty="0" smtClean="0">
                <a:solidFill>
                  <a:schemeClr val="tx1"/>
                </a:solidFill>
                <a:latin typeface="Arial Black" pitchFamily="34" charset="0"/>
              </a:rPr>
              <a:t>10</a:t>
            </a:r>
            <a:r>
              <a:rPr lang="en-US" sz="2000" b="1" i="1" baseline="30000" dirty="0" smtClean="0">
                <a:solidFill>
                  <a:schemeClr val="tx1"/>
                </a:solidFill>
                <a:latin typeface="Arial Black" pitchFamily="34" charset="0"/>
              </a:rPr>
              <a:t>th</a:t>
            </a:r>
            <a:r>
              <a:rPr lang="en-US" sz="2000" b="1" i="1" dirty="0" smtClean="0">
                <a:solidFill>
                  <a:schemeClr val="tx1"/>
                </a:solidFill>
                <a:latin typeface="Arial Black" pitchFamily="34" charset="0"/>
              </a:rPr>
              <a:t> PHE Model  </a:t>
            </a:r>
          </a:p>
        </p:txBody>
      </p:sp>
      <p:sp>
        <p:nvSpPr>
          <p:cNvPr id="11" name="Down Arrow 10"/>
          <p:cNvSpPr/>
          <p:nvPr/>
        </p:nvSpPr>
        <p:spPr>
          <a:xfrm>
            <a:off x="1799692" y="4833156"/>
            <a:ext cx="511182" cy="493713"/>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2" name="Down Arrow 11"/>
          <p:cNvSpPr/>
          <p:nvPr/>
        </p:nvSpPr>
        <p:spPr>
          <a:xfrm>
            <a:off x="3023828" y="4797152"/>
            <a:ext cx="609600" cy="5334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3" name="Down Arrow 12"/>
          <p:cNvSpPr/>
          <p:nvPr/>
        </p:nvSpPr>
        <p:spPr>
          <a:xfrm>
            <a:off x="4752020" y="4869160"/>
            <a:ext cx="487363" cy="40164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dirty="0">
              <a:solidFill>
                <a:schemeClr val="bg1">
                  <a:lumMod val="60000"/>
                  <a:lumOff val="40000"/>
                </a:schemeClr>
              </a:solidFill>
            </a:endParaRPr>
          </a:p>
        </p:txBody>
      </p:sp>
      <p:sp>
        <p:nvSpPr>
          <p:cNvPr id="14" name="عنصر نائب للتذييل 13"/>
          <p:cNvSpPr>
            <a:spLocks noGrp="1"/>
          </p:cNvSpPr>
          <p:nvPr>
            <p:ph type="ftr" sz="quarter" idx="11"/>
          </p:nvPr>
        </p:nvSpPr>
        <p:spPr>
          <a:xfrm>
            <a:off x="2879812" y="6417331"/>
            <a:ext cx="3096344" cy="324781"/>
          </a:xfrm>
        </p:spPr>
        <p:txBody>
          <a:bodyPr/>
          <a:lstStyle/>
          <a:p>
            <a:pPr>
              <a:defRPr/>
            </a:pPr>
            <a:r>
              <a:rPr lang="en-GB" sz="1800" smtClean="0"/>
              <a:t>JohaliPriHE2012_2017</a:t>
            </a:r>
            <a:endParaRPr lang="en-GB"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03355"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800" dirty="0" err="1" smtClean="0">
                <a:solidFill>
                  <a:srgbClr val="6AB475"/>
                </a:solidFill>
              </a:rPr>
              <a:t>Johali</a:t>
            </a:r>
            <a:r>
              <a:rPr lang="en-US" sz="1800" dirty="0" smtClean="0">
                <a:solidFill>
                  <a:srgbClr val="6AB475"/>
                </a:solidFill>
              </a:rPr>
              <a:t> Course Syllabus – Objectives &amp; Plan 2017  </a:t>
            </a:r>
            <a:endParaRPr lang="ar-SA" sz="1800" dirty="0">
              <a:solidFill>
                <a:srgbClr val="6AB475"/>
              </a:solidFill>
            </a:endParaRPr>
          </a:p>
        </p:txBody>
      </p:sp>
      <p:graphicFrame>
        <p:nvGraphicFramePr>
          <p:cNvPr id="5" name="عنصر نائب للمحتوى 3"/>
          <p:cNvGraphicFramePr>
            <a:graphicFrameLocks noGrp="1"/>
          </p:cNvGraphicFramePr>
          <p:nvPr>
            <p:ph idx="1"/>
          </p:nvPr>
        </p:nvGraphicFramePr>
        <p:xfrm>
          <a:off x="555570" y="1016733"/>
          <a:ext cx="8178912" cy="1309142"/>
        </p:xfrm>
        <a:graphic>
          <a:graphicData uri="http://schemas.openxmlformats.org/drawingml/2006/table">
            <a:tbl>
              <a:tblPr/>
              <a:tblGrid>
                <a:gridCol w="2035396"/>
                <a:gridCol w="1568756"/>
                <a:gridCol w="1221745"/>
                <a:gridCol w="3353015"/>
              </a:tblGrid>
              <a:tr h="327686">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Course (code and NO):</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(CHS 282)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Course title:</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Principles of health education</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227129">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Credit hours:</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Times New Roman" pitchFamily="18" charset="0"/>
                          <a:ea typeface="Times New Roman"/>
                          <a:cs typeface="Times New Roman" pitchFamily="18" charset="0"/>
                        </a:rPr>
                        <a:t> 2 (2+0)</a:t>
                      </a:r>
                      <a:endParaRPr lang="en-US" sz="140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Times New Roman" pitchFamily="18" charset="0"/>
                          <a:ea typeface="Times New Roman"/>
                          <a:cs typeface="Times New Roman" pitchFamily="18" charset="0"/>
                        </a:rPr>
                        <a:t>Level:</a:t>
                      </a:r>
                      <a:endParaRPr lang="en-US" sz="140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5</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227129">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Contact hours:</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Prerequisite:</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CHS 212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442192">
                <a:tc>
                  <a:txBody>
                    <a:bodyPr/>
                    <a:lstStyle/>
                    <a:p>
                      <a:pPr algn="l" rtl="0">
                        <a:lnSpc>
                          <a:spcPct val="115000"/>
                        </a:lnSpc>
                        <a:spcAft>
                          <a:spcPts val="1000"/>
                        </a:spcAft>
                      </a:pPr>
                      <a:r>
                        <a:rPr lang="en-US" sz="1400" b="1" dirty="0">
                          <a:solidFill>
                            <a:srgbClr val="FFFFFF"/>
                          </a:solidFill>
                          <a:latin typeface="Arial Black" pitchFamily="34" charset="0"/>
                          <a:ea typeface="Times New Roman"/>
                          <a:cs typeface="Times New Roman" pitchFamily="18" charset="0"/>
                        </a:rPr>
                        <a:t>Course </a:t>
                      </a:r>
                      <a:r>
                        <a:rPr lang="en-US" sz="1400" b="1" dirty="0" smtClean="0">
                          <a:solidFill>
                            <a:srgbClr val="FFFFFF"/>
                          </a:solidFill>
                          <a:latin typeface="Arial Black" pitchFamily="34" charset="0"/>
                          <a:ea typeface="Times New Roman"/>
                          <a:cs typeface="Times New Roman" pitchFamily="18" charset="0"/>
                        </a:rPr>
                        <a:t>Description</a:t>
                      </a:r>
                      <a:endParaRPr lang="en-US" sz="1400" dirty="0">
                        <a:latin typeface="Arial Black" pitchFamily="34"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nSpc>
                          <a:spcPct val="115000"/>
                        </a:lnSpc>
                      </a:pPr>
                      <a:endParaRPr lang="en-US" sz="1400" dirty="0" smtClean="0">
                        <a:latin typeface="Times New Roman" pitchFamily="18" charset="0"/>
                        <a:cs typeface="Times New Roman" pitchFamily="18" charset="0"/>
                      </a:endParaRPr>
                    </a:p>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c>
                  <a:txBody>
                    <a:bodyPr/>
                    <a:lstStyle/>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c>
                  <a:txBody>
                    <a:bodyPr/>
                    <a:lstStyle/>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r>
            </a:tbl>
          </a:graphicData>
        </a:graphic>
      </p:graphicFrame>
      <p:sp>
        <p:nvSpPr>
          <p:cNvPr id="10260" name="مستطيل 5"/>
          <p:cNvSpPr>
            <a:spLocks noChangeArrowheads="1"/>
          </p:cNvSpPr>
          <p:nvPr/>
        </p:nvSpPr>
        <p:spPr bwMode="auto">
          <a:xfrm>
            <a:off x="811213" y="2384884"/>
            <a:ext cx="7594600" cy="1169551"/>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rtl="0"/>
            <a:r>
              <a:rPr lang="en-US" sz="1400" dirty="0" smtClean="0"/>
              <a:t>OLD</a:t>
            </a:r>
          </a:p>
          <a:p>
            <a:pPr algn="l" rtl="0"/>
            <a:r>
              <a:rPr lang="en-US" sz="1400" dirty="0" smtClean="0"/>
              <a:t>Health </a:t>
            </a:r>
            <a:r>
              <a:rPr lang="en-US" sz="1400" dirty="0"/>
              <a:t>Education Definition, philosophy, need of health education. </a:t>
            </a:r>
            <a:r>
              <a:rPr lang="en-US" sz="1400" b="1" dirty="0"/>
              <a:t>Principles of teaching and learning </a:t>
            </a:r>
            <a:r>
              <a:rPr lang="en-US" sz="1400" dirty="0"/>
              <a:t>process, domains of learning, scope of teaching: teaching knowledge, attitudes, different types of skills. Application of education principles for improving health education, task analysis, curriculum &amp; lesson plan development, improving learning environment</a:t>
            </a:r>
            <a:endParaRPr lang="ar-SA" sz="1400" dirty="0"/>
          </a:p>
        </p:txBody>
      </p:sp>
      <p:sp>
        <p:nvSpPr>
          <p:cNvPr id="10261" name="Rectangle 66"/>
          <p:cNvSpPr>
            <a:spLocks noChangeArrowheads="1"/>
          </p:cNvSpPr>
          <p:nvPr/>
        </p:nvSpPr>
        <p:spPr bwMode="auto">
          <a:xfrm>
            <a:off x="701675" y="3614537"/>
            <a:ext cx="7850188" cy="313932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nchor="ctr">
            <a:spAutoFit/>
          </a:bodyPr>
          <a:lstStyle/>
          <a:p>
            <a:pPr algn="justLow" rtl="0" eaLnBrk="0" hangingPunct="0"/>
            <a:r>
              <a:rPr lang="en-US" b="1" dirty="0" err="1" smtClean="0">
                <a:latin typeface="Tahoma" pitchFamily="34" charset="0"/>
                <a:ea typeface="Calibri" pitchFamily="34" charset="0"/>
                <a:cs typeface="Tahoma" pitchFamily="34" charset="0"/>
              </a:rPr>
              <a:t>Johali</a:t>
            </a:r>
            <a:r>
              <a:rPr lang="en-US" b="1" dirty="0" smtClean="0">
                <a:latin typeface="Tahoma" pitchFamily="34" charset="0"/>
                <a:ea typeface="Calibri" pitchFamily="34" charset="0"/>
                <a:cs typeface="Tahoma" pitchFamily="34" charset="0"/>
              </a:rPr>
              <a:t> 2014</a:t>
            </a:r>
          </a:p>
          <a:p>
            <a:pPr algn="justLow" rtl="0" eaLnBrk="0" hangingPunct="0"/>
            <a:r>
              <a:rPr lang="en-US" b="1" i="1" dirty="0" smtClean="0"/>
              <a:t>This in an introductory course to all yours' (Health Education) specialty courses. If you are ready you will probe the historical and philosophical roots of "Education – Health" and define the related terms. know scopes and aims of health education, and investigate its basic principles. Then you will know, indentify and write health education aims, goals, the teaching and learning objectives using the meaningful leaning domains cognitive, affect-attitudes, thinking, and the psychomotor action skills. After task and community analysis, you will have a trial how to use these bases and principles to develop and improving health education programs, lessons and plan. organizational paradigms, cost containment, and continuous quality improvement</a:t>
            </a:r>
            <a:endParaRPr lang="en-US" b="1" i="1" dirty="0">
              <a:ea typeface="Calibri" pitchFamily="34" charset="0"/>
              <a:cs typeface="Tahoma" pitchFamily="34" charset="0"/>
            </a:endParaRPr>
          </a:p>
        </p:txBody>
      </p:sp>
      <p:sp>
        <p:nvSpPr>
          <p:cNvPr id="7" name="مستطيل 6"/>
          <p:cNvSpPr/>
          <p:nvPr/>
        </p:nvSpPr>
        <p:spPr>
          <a:xfrm>
            <a:off x="791580" y="471677"/>
            <a:ext cx="7594704" cy="437043"/>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4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400" b="1" i="1" dirty="0" smtClean="0">
                <a:latin typeface="Arial Black" pitchFamily="34" charset="0"/>
              </a:rPr>
              <a:t>Don’t  Be  Ready &amp; </a:t>
            </a:r>
            <a:r>
              <a:rPr lang="ar-SA" sz="1400" b="1" i="1" dirty="0" smtClean="0">
                <a:latin typeface="Arial Black" pitchFamily="34" charset="0"/>
              </a:rPr>
              <a:t> </a:t>
            </a:r>
            <a:r>
              <a:rPr lang="en-US" sz="1400" b="1" i="1" dirty="0" smtClean="0">
                <a:latin typeface="Arial Black" pitchFamily="34" charset="0"/>
              </a:rPr>
              <a:t>Welling to Success – Don’t Attend – Be Active…… </a:t>
            </a:r>
            <a:endParaRPr lang="en-US" sz="1400" b="1" dirty="0" smtClean="0">
              <a:latin typeface="Arial Black" pitchFamily="34" charset="0"/>
            </a:endParaRPr>
          </a:p>
        </p:txBody>
      </p:sp>
      <p:sp>
        <p:nvSpPr>
          <p:cNvPr id="8" name="عنصر نائب للتذييل 7"/>
          <p:cNvSpPr>
            <a:spLocks noGrp="1"/>
          </p:cNvSpPr>
          <p:nvPr>
            <p:ph type="ftr" sz="quarter" idx="10"/>
          </p:nvPr>
        </p:nvSpPr>
        <p:spPr>
          <a:xfrm>
            <a:off x="2915816" y="6525344"/>
            <a:ext cx="3578994" cy="332656"/>
          </a:xfrm>
        </p:spPr>
        <p:txBody>
          <a:bodyPr/>
          <a:lstStyle/>
          <a:p>
            <a:pPr>
              <a:defRPr/>
            </a:pPr>
            <a:r>
              <a:rPr lang="en-US" sz="1100" smtClean="0"/>
              <a:t>JohaliPriHE2012_2017</a:t>
            </a:r>
            <a:endParaRPr lang="en-US" sz="11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صر نائب للتذييل 4"/>
          <p:cNvSpPr>
            <a:spLocks noGrp="1"/>
          </p:cNvSpPr>
          <p:nvPr>
            <p:ph type="ftr" sz="quarter" idx="11"/>
          </p:nvPr>
        </p:nvSpPr>
        <p:spPr>
          <a:xfrm>
            <a:off x="2089116" y="6167475"/>
            <a:ext cx="3994148" cy="355560"/>
          </a:xfrm>
        </p:spPr>
        <p:txBody>
          <a:bodyPr/>
          <a:lstStyle/>
          <a:p>
            <a:pPr>
              <a:defRPr/>
            </a:pPr>
            <a:r>
              <a:rPr lang="en-GB" sz="1600" dirty="0" smtClean="0"/>
              <a:t>JohaliPriHE2012_2017</a:t>
            </a:r>
            <a:endParaRPr lang="en-GB" sz="1600" dirty="0"/>
          </a:p>
        </p:txBody>
      </p:sp>
      <p:sp>
        <p:nvSpPr>
          <p:cNvPr id="6" name="مستطيل 5"/>
          <p:cNvSpPr/>
          <p:nvPr/>
        </p:nvSpPr>
        <p:spPr>
          <a:xfrm>
            <a:off x="1103265" y="2151045"/>
            <a:ext cx="6535827" cy="2377574"/>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marL="457200" indent="-457200" algn="ctr" rtl="0" eaLnBrk="1" hangingPunct="1">
              <a:defRPr/>
            </a:pPr>
            <a:r>
              <a:rPr lang="en-US" sz="2000" b="1" dirty="0" smtClean="0">
                <a:latin typeface="Arial Black" pitchFamily="34" charset="0"/>
              </a:rPr>
              <a:t>The Good </a:t>
            </a:r>
            <a:r>
              <a:rPr lang="en-US" sz="2000" b="1" dirty="0" smtClean="0">
                <a:latin typeface="Arial Black" pitchFamily="34" charset="0"/>
              </a:rPr>
              <a:t>human </a:t>
            </a:r>
            <a:r>
              <a:rPr lang="en-US" sz="2000" b="1" dirty="0" smtClean="0">
                <a:latin typeface="Arial Black" pitchFamily="34" charset="0"/>
              </a:rPr>
              <a:t>relations</a:t>
            </a:r>
          </a:p>
          <a:p>
            <a:pPr marL="457200" indent="-457200" algn="ctr" rtl="0" eaLnBrk="1" hangingPunct="1">
              <a:defRPr/>
            </a:pPr>
            <a:endParaRPr lang="en-US" sz="2000" b="1" dirty="0" smtClean="0">
              <a:latin typeface="Arial Black" pitchFamily="34" charset="0"/>
            </a:endParaRPr>
          </a:p>
          <a:p>
            <a:pPr marL="457200" indent="-457200" algn="ctr" rtl="0" eaLnBrk="1" hangingPunct="1">
              <a:defRPr/>
            </a:pPr>
            <a:r>
              <a:rPr lang="en-US" sz="2000" b="1" dirty="0" smtClean="0">
                <a:solidFill>
                  <a:schemeClr val="tx2"/>
                </a:solidFill>
                <a:latin typeface="Arial Black" pitchFamily="34" charset="0"/>
              </a:rPr>
              <a:t>	</a:t>
            </a:r>
            <a:r>
              <a:rPr lang="en-US" sz="2000" b="1" dirty="0" smtClean="0">
                <a:solidFill>
                  <a:schemeClr val="tx2"/>
                </a:solidFill>
                <a:latin typeface="Arial Black" pitchFamily="34" charset="0"/>
              </a:rPr>
              <a:t>8 People</a:t>
            </a:r>
            <a:r>
              <a:rPr lang="en-US" sz="2000" b="1" dirty="0" smtClean="0">
                <a:latin typeface="Arial Black" pitchFamily="34" charset="0"/>
              </a:rPr>
              <a:t>,</a:t>
            </a:r>
            <a:r>
              <a:rPr lang="en-US" sz="2000" b="1" dirty="0" smtClean="0"/>
              <a:t> </a:t>
            </a:r>
            <a:r>
              <a:rPr lang="en-US" sz="2000" b="1" dirty="0" smtClean="0"/>
              <a:t>	 </a:t>
            </a:r>
            <a:r>
              <a:rPr lang="en-US" sz="2000" b="1" dirty="0" smtClean="0"/>
              <a:t>9 </a:t>
            </a:r>
            <a:r>
              <a:rPr lang="en-US" sz="2000" b="1" dirty="0" smtClean="0">
                <a:solidFill>
                  <a:srgbClr val="FF3300"/>
                </a:solidFill>
                <a:latin typeface="Arial Black" pitchFamily="34" charset="0"/>
              </a:rPr>
              <a:t>Facts</a:t>
            </a:r>
            <a:r>
              <a:rPr lang="en-US" sz="2000" b="1" dirty="0" smtClean="0">
                <a:solidFill>
                  <a:schemeClr val="hlink"/>
                </a:solidFill>
              </a:rPr>
              <a:t>  </a:t>
            </a:r>
            <a:r>
              <a:rPr lang="en-US" sz="2000" b="1" dirty="0" smtClean="0"/>
              <a:t>and </a:t>
            </a:r>
            <a:r>
              <a:rPr lang="en-US" sz="2000" b="1" dirty="0" smtClean="0"/>
              <a:t>	 </a:t>
            </a:r>
            <a:r>
              <a:rPr lang="en-US" sz="2000" b="1" dirty="0" smtClean="0"/>
              <a:t>10 </a:t>
            </a:r>
            <a:r>
              <a:rPr lang="en-US" sz="2000" b="1" dirty="0" smtClean="0">
                <a:solidFill>
                  <a:schemeClr val="bg2">
                    <a:lumMod val="60000"/>
                    <a:lumOff val="40000"/>
                  </a:schemeClr>
                </a:solidFill>
                <a:latin typeface="Arial Black" pitchFamily="34" charset="0"/>
              </a:rPr>
              <a:t>Media:</a:t>
            </a:r>
          </a:p>
          <a:p>
            <a:pPr marL="457200" indent="-457200" algn="ctr" rtl="0" eaLnBrk="1" hangingPunct="1">
              <a:defRPr/>
            </a:pPr>
            <a:endParaRPr lang="en-US" sz="2000" b="1" dirty="0" smtClean="0">
              <a:solidFill>
                <a:schemeClr val="tx2"/>
              </a:solidFill>
            </a:endParaRPr>
          </a:p>
          <a:p>
            <a:pPr marL="457200" indent="-457200" algn="ctr" rtl="0" eaLnBrk="1" hangingPunct="1">
              <a:defRPr/>
            </a:pPr>
            <a:r>
              <a:rPr lang="en-US" sz="2000" b="1" dirty="0" smtClean="0">
                <a:solidFill>
                  <a:schemeClr val="tx2"/>
                </a:solidFill>
              </a:rPr>
              <a:t>    			</a:t>
            </a:r>
            <a:endParaRPr lang="en-US" sz="2000" b="1" dirty="0" smtClean="0">
              <a:solidFill>
                <a:schemeClr val="tx2"/>
              </a:solidFill>
            </a:endParaRPr>
          </a:p>
          <a:p>
            <a:pPr algn="ctr" rtl="0" eaLnBrk="1" hangingPunct="1">
              <a:defRPr/>
            </a:pPr>
            <a:r>
              <a:rPr lang="en-US" sz="2000" b="1" dirty="0" smtClean="0">
                <a:solidFill>
                  <a:schemeClr val="tx2"/>
                </a:solidFill>
              </a:rPr>
              <a:t>  </a:t>
            </a:r>
            <a:r>
              <a:rPr lang="en-US" sz="2000" b="1" dirty="0" smtClean="0">
                <a:solidFill>
                  <a:schemeClr val="tx2"/>
                </a:solidFill>
              </a:rPr>
              <a:t>8. knowledgeable</a:t>
            </a:r>
            <a:r>
              <a:rPr lang="en-US" sz="2000" b="1" dirty="0" smtClean="0"/>
              <a:t>, 9. </a:t>
            </a:r>
            <a:r>
              <a:rPr lang="en-US" sz="2000" b="1" dirty="0" smtClean="0">
                <a:solidFill>
                  <a:srgbClr val="FF3300"/>
                </a:solidFill>
              </a:rPr>
              <a:t>attractive</a:t>
            </a:r>
            <a:r>
              <a:rPr lang="en-US" sz="2000" b="1" dirty="0" smtClean="0"/>
              <a:t>, 10 </a:t>
            </a:r>
            <a:r>
              <a:rPr lang="en-US" sz="2000" b="1" dirty="0" smtClean="0">
                <a:solidFill>
                  <a:schemeClr val="bg1">
                    <a:lumMod val="60000"/>
                    <a:lumOff val="40000"/>
                  </a:schemeClr>
                </a:solidFill>
              </a:rPr>
              <a:t>acceptable </a:t>
            </a:r>
            <a:r>
              <a:rPr lang="en-US" sz="2000" b="1" dirty="0" smtClean="0">
                <a:solidFill>
                  <a:srgbClr val="009900"/>
                </a:solidFill>
              </a:rPr>
              <a:t>“.</a:t>
            </a:r>
          </a:p>
          <a:p>
            <a:pPr algn="ctr" rtl="0" eaLnBrk="1" hangingPunct="1">
              <a:defRPr/>
            </a:pPr>
            <a:endParaRPr lang="en-US" sz="1050" b="1" dirty="0" smtClean="0">
              <a:solidFill>
                <a:srgbClr val="009900"/>
              </a:solidFill>
            </a:endParaRPr>
          </a:p>
          <a:p>
            <a:pPr algn="ctr" rtl="0" eaLnBrk="1" hangingPunct="1">
              <a:defRPr/>
            </a:pPr>
            <a:r>
              <a:rPr lang="en-US" b="1" i="1" dirty="0" smtClean="0">
                <a:latin typeface="Arial Black" pitchFamily="34" charset="0"/>
              </a:rPr>
              <a:t>10</a:t>
            </a:r>
            <a:r>
              <a:rPr lang="en-US" b="1" i="1" baseline="30000" dirty="0" smtClean="0">
                <a:latin typeface="Arial Black" pitchFamily="34" charset="0"/>
              </a:rPr>
              <a:t>th</a:t>
            </a:r>
            <a:r>
              <a:rPr lang="en-US" b="1" i="1" dirty="0" smtClean="0">
                <a:latin typeface="Arial Black" pitchFamily="34" charset="0"/>
              </a:rPr>
              <a:t> PHE Model  </a:t>
            </a:r>
          </a:p>
        </p:txBody>
      </p:sp>
      <p:sp>
        <p:nvSpPr>
          <p:cNvPr id="7" name="مستطيل 6"/>
          <p:cNvSpPr/>
          <p:nvPr/>
        </p:nvSpPr>
        <p:spPr>
          <a:xfrm>
            <a:off x="2235168" y="1201707"/>
            <a:ext cx="4572000" cy="338554"/>
          </a:xfrm>
          <a:prstGeom prst="rect">
            <a:avLst/>
          </a:prstGeom>
        </p:spPr>
        <p:txBody>
          <a:bodyPr>
            <a:spAutoFit/>
          </a:bodyPr>
          <a:lstStyle/>
          <a:p>
            <a:pPr marL="457200" indent="-457200" algn="ctr" eaLnBrk="1" hangingPunct="1">
              <a:defRPr/>
            </a:pPr>
            <a:r>
              <a:rPr lang="en-US" sz="1600" b="1" dirty="0" smtClean="0">
                <a:latin typeface="Arial Black" pitchFamily="34" charset="0"/>
              </a:rPr>
              <a:t>The Good human relations Model </a:t>
            </a:r>
          </a:p>
        </p:txBody>
      </p:sp>
      <p:sp>
        <p:nvSpPr>
          <p:cNvPr id="8" name="Rectangle 2"/>
          <p:cNvSpPr>
            <a:spLocks noGrp="1" noChangeArrowheads="1"/>
          </p:cNvSpPr>
          <p:nvPr>
            <p:ph type="title"/>
          </p:nvPr>
        </p:nvSpPr>
        <p:spPr>
          <a:xfrm>
            <a:off x="1139778" y="252369"/>
            <a:ext cx="6024645" cy="544512"/>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1600" dirty="0" smtClean="0">
                <a:latin typeface="Arial Black" pitchFamily="34" charset="0"/>
              </a:rPr>
              <a:t>The 10</a:t>
            </a:r>
            <a:r>
              <a:rPr lang="en-US" sz="1600" baseline="30000" dirty="0" smtClean="0">
                <a:latin typeface="Arial Black" pitchFamily="34" charset="0"/>
              </a:rPr>
              <a:t>th</a:t>
            </a:r>
            <a:r>
              <a:rPr lang="en-US" sz="1600" dirty="0" smtClean="0">
                <a:latin typeface="Arial Black" pitchFamily="34" charset="0"/>
              </a:rPr>
              <a:t> </a:t>
            </a:r>
            <a:r>
              <a:rPr lang="en-US" sz="1600" dirty="0" err="1" smtClean="0">
                <a:latin typeface="Arial Black" pitchFamily="34" charset="0"/>
              </a:rPr>
              <a:t>HEPrinciples</a:t>
            </a:r>
            <a:r>
              <a:rPr lang="en-US" sz="1600" dirty="0" smtClean="0">
                <a:latin typeface="Arial Black" pitchFamily="34" charset="0"/>
              </a:rPr>
              <a:t> </a:t>
            </a:r>
            <a:r>
              <a:rPr lang="en-US" sz="1200" dirty="0" err="1" smtClean="0">
                <a:latin typeface="Arial Black" pitchFamily="34" charset="0"/>
              </a:rPr>
              <a:t>Johali</a:t>
            </a:r>
            <a:r>
              <a:rPr lang="en-US" sz="1200" dirty="0" smtClean="0">
                <a:latin typeface="Arial Black" pitchFamily="34" charset="0"/>
              </a:rPr>
              <a:t> </a:t>
            </a:r>
            <a:r>
              <a:rPr lang="en-US" sz="1600" dirty="0" smtClean="0">
                <a:latin typeface="Arial Black" pitchFamily="34" charset="0"/>
              </a:rPr>
              <a:t>IPMCPRG</a:t>
            </a:r>
            <a:r>
              <a:rPr lang="en-US" sz="1100" dirty="0" smtClean="0">
                <a:latin typeface="Arial Black" pitchFamily="34" charset="0"/>
              </a:rPr>
              <a:t>PFM_KAA</a:t>
            </a:r>
            <a:br>
              <a:rPr lang="en-US" sz="1100" dirty="0" smtClean="0">
                <a:latin typeface="Arial Black" pitchFamily="34" charset="0"/>
              </a:rPr>
            </a:br>
            <a:r>
              <a:rPr lang="en-US" sz="1600" dirty="0" smtClean="0">
                <a:latin typeface="Arial Black" pitchFamily="34" charset="0"/>
              </a:rPr>
              <a:t>Minimum </a:t>
            </a:r>
            <a:r>
              <a:rPr lang="en-US" sz="2000" dirty="0" smtClean="0">
                <a:latin typeface="Arial Black" pitchFamily="34" charset="0"/>
              </a:rPr>
              <a:t> </a:t>
            </a:r>
            <a:endParaRPr lang="en-GB" sz="1600" dirty="0" smtClean="0">
              <a:latin typeface="Arial Black" pitchFamily="34" charset="0"/>
            </a:endParaRPr>
          </a:p>
        </p:txBody>
      </p:sp>
      <p:sp>
        <p:nvSpPr>
          <p:cNvPr id="9" name="Down Arrow 10"/>
          <p:cNvSpPr/>
          <p:nvPr/>
        </p:nvSpPr>
        <p:spPr>
          <a:xfrm>
            <a:off x="2636811" y="3173409"/>
            <a:ext cx="511182" cy="493713"/>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0" name="Down Arrow 11"/>
          <p:cNvSpPr/>
          <p:nvPr/>
        </p:nvSpPr>
        <p:spPr>
          <a:xfrm>
            <a:off x="4097331" y="3173409"/>
            <a:ext cx="609600" cy="5334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1" name="Down Arrow 12"/>
          <p:cNvSpPr/>
          <p:nvPr/>
        </p:nvSpPr>
        <p:spPr>
          <a:xfrm>
            <a:off x="5996007" y="3246435"/>
            <a:ext cx="633415" cy="474669"/>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dirty="0">
              <a:solidFill>
                <a:schemeClr val="bg1">
                  <a:lumMod val="60000"/>
                  <a:lumOff val="40000"/>
                </a:scheme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a:xfrm>
            <a:off x="1007604" y="296652"/>
            <a:ext cx="7319156" cy="598078"/>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4000" dirty="0" smtClean="0"/>
              <a:t>Contents of health education</a:t>
            </a:r>
          </a:p>
        </p:txBody>
      </p:sp>
      <p:sp>
        <p:nvSpPr>
          <p:cNvPr id="506883" name="Rectangle 3"/>
          <p:cNvSpPr>
            <a:spLocks noGrp="1" noChangeArrowheads="1"/>
          </p:cNvSpPr>
          <p:nvPr>
            <p:ph type="body" idx="1"/>
          </p:nvPr>
        </p:nvSpPr>
        <p:spPr>
          <a:xfrm>
            <a:off x="457200" y="1412776"/>
            <a:ext cx="8229600" cy="4495800"/>
          </a:xfrm>
        </p:spPr>
        <p:txBody>
          <a:bodyPr/>
          <a:lstStyle/>
          <a:p>
            <a:pPr marL="609600" indent="-609600" eaLnBrk="1" hangingPunct="1">
              <a:lnSpc>
                <a:spcPct val="90000"/>
              </a:lnSpc>
              <a:buFontTx/>
              <a:buAutoNum type="arabicPeriod"/>
              <a:defRPr/>
            </a:pPr>
            <a:r>
              <a:rPr lang="en-US" sz="2800" b="1" dirty="0" smtClean="0"/>
              <a:t>Personal hygiene</a:t>
            </a:r>
          </a:p>
          <a:p>
            <a:pPr marL="609600" indent="-609600" eaLnBrk="1" hangingPunct="1">
              <a:lnSpc>
                <a:spcPct val="90000"/>
              </a:lnSpc>
              <a:buFontTx/>
              <a:buAutoNum type="arabicPeriod"/>
              <a:defRPr/>
            </a:pPr>
            <a:r>
              <a:rPr lang="en-US" sz="2800" b="1" dirty="0" smtClean="0"/>
              <a:t>Proper health habits and behaviors </a:t>
            </a:r>
            <a:r>
              <a:rPr lang="en-US" sz="2000" b="1" dirty="0" smtClean="0"/>
              <a:t>(Balance Nutrition-Dietitian \- Unhealthy </a:t>
            </a:r>
            <a:r>
              <a:rPr lang="en-US" sz="2000" b="1" dirty="0" err="1" smtClean="0"/>
              <a:t>e.g</a:t>
            </a:r>
            <a:r>
              <a:rPr lang="en-US" sz="2000" b="1" dirty="0" smtClean="0"/>
              <a:t>; Smoking\Substance\Drug.. ) </a:t>
            </a:r>
          </a:p>
          <a:p>
            <a:pPr marL="609600" indent="-609600" eaLnBrk="1" hangingPunct="1">
              <a:lnSpc>
                <a:spcPct val="90000"/>
              </a:lnSpc>
              <a:buFontTx/>
              <a:buAutoNum type="arabicPeriod"/>
              <a:defRPr/>
            </a:pPr>
            <a:r>
              <a:rPr lang="en-US" sz="2800" b="1" dirty="0" smtClean="0"/>
              <a:t>Personal preventive measures</a:t>
            </a:r>
          </a:p>
          <a:p>
            <a:pPr marL="609600" indent="-609600" eaLnBrk="1" hangingPunct="1">
              <a:lnSpc>
                <a:spcPct val="90000"/>
              </a:lnSpc>
              <a:buFontTx/>
              <a:buAutoNum type="arabicPeriod"/>
              <a:defRPr/>
            </a:pPr>
            <a:r>
              <a:rPr lang="en-US" sz="2800" b="1" dirty="0" smtClean="0"/>
              <a:t>Accidents and Safety rules</a:t>
            </a:r>
          </a:p>
          <a:p>
            <a:pPr marL="609600" indent="-609600" eaLnBrk="1" hangingPunct="1">
              <a:lnSpc>
                <a:spcPct val="90000"/>
              </a:lnSpc>
              <a:buFontTx/>
              <a:buAutoNum type="arabicPeriod"/>
              <a:defRPr/>
            </a:pPr>
            <a:r>
              <a:rPr lang="en-US" sz="2800" b="1" dirty="0" smtClean="0"/>
              <a:t>Proper use of health services – Misuse </a:t>
            </a:r>
          </a:p>
          <a:p>
            <a:pPr marL="609600" indent="-609600" eaLnBrk="1" hangingPunct="1">
              <a:lnSpc>
                <a:spcPct val="90000"/>
              </a:lnSpc>
              <a:buFontTx/>
              <a:buAutoNum type="arabicPeriod"/>
              <a:defRPr/>
            </a:pPr>
            <a:r>
              <a:rPr lang="en-US" sz="2800" b="1" dirty="0" smtClean="0"/>
              <a:t>Mental health</a:t>
            </a:r>
          </a:p>
          <a:p>
            <a:pPr marL="609600" indent="-609600" eaLnBrk="1" hangingPunct="1">
              <a:lnSpc>
                <a:spcPct val="90000"/>
              </a:lnSpc>
              <a:buFontTx/>
              <a:buAutoNum type="arabicPeriod"/>
              <a:defRPr/>
            </a:pPr>
            <a:r>
              <a:rPr lang="en-US" sz="2800" b="1" dirty="0" smtClean="0"/>
              <a:t>Sexual education (within Islamic teaching) </a:t>
            </a:r>
          </a:p>
          <a:p>
            <a:pPr marL="609600" indent="-609600" eaLnBrk="1" hangingPunct="1">
              <a:lnSpc>
                <a:spcPct val="90000"/>
              </a:lnSpc>
              <a:buFontTx/>
              <a:buAutoNum type="arabicPeriod"/>
              <a:defRPr/>
            </a:pPr>
            <a:r>
              <a:rPr lang="en-US" sz="2800" b="1" dirty="0" smtClean="0"/>
              <a:t>Special education (occupation, mothers …..etc)</a:t>
            </a:r>
          </a:p>
        </p:txBody>
      </p:sp>
      <p:sp>
        <p:nvSpPr>
          <p:cNvPr id="5" name="عنصر نائب للتذييل 4"/>
          <p:cNvSpPr>
            <a:spLocks noGrp="1"/>
          </p:cNvSpPr>
          <p:nvPr>
            <p:ph type="ftr" sz="quarter" idx="10"/>
          </p:nvPr>
        </p:nvSpPr>
        <p:spPr>
          <a:xfrm>
            <a:off x="2673324" y="6203988"/>
            <a:ext cx="3848096" cy="392072"/>
          </a:xfrm>
        </p:spPr>
        <p:txBody>
          <a:bodyPr/>
          <a:lstStyle/>
          <a:p>
            <a:pPr>
              <a:defRPr/>
            </a:pPr>
            <a:r>
              <a:rPr lang="en-US" sz="1600" dirty="0" smtClean="0"/>
              <a:t>JohaliPriHE2012_2017</a:t>
            </a:r>
            <a:endParaRPr lang="en-US" sz="16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a:xfrm>
            <a:off x="457200" y="274638"/>
            <a:ext cx="8229600" cy="706090"/>
          </a:xfrm>
        </p:spPr>
        <p:txBody>
          <a:bodyPr/>
          <a:lstStyle/>
          <a:p>
            <a:pPr eaLnBrk="1" hangingPunct="1">
              <a:defRPr/>
            </a:pPr>
            <a:r>
              <a:rPr lang="en-US" dirty="0" smtClean="0"/>
              <a:t>Adoption of new ideas or practice</a:t>
            </a:r>
          </a:p>
        </p:txBody>
      </p:sp>
      <p:sp>
        <p:nvSpPr>
          <p:cNvPr id="481283" name="Rectangle 3"/>
          <p:cNvSpPr>
            <a:spLocks noGrp="1" noChangeArrowheads="1"/>
          </p:cNvSpPr>
          <p:nvPr>
            <p:ph type="body" idx="1"/>
          </p:nvPr>
        </p:nvSpPr>
        <p:spPr>
          <a:xfrm>
            <a:off x="457200" y="1379571"/>
            <a:ext cx="8229600" cy="4495800"/>
          </a:xfrm>
        </p:spPr>
        <p:txBody>
          <a:bodyPr/>
          <a:lstStyle/>
          <a:p>
            <a:pPr marL="609600" indent="-609600" eaLnBrk="1" hangingPunct="1">
              <a:buFontTx/>
              <a:buNone/>
              <a:defRPr/>
            </a:pPr>
            <a:r>
              <a:rPr lang="en-US" sz="3600" b="1" dirty="0" smtClean="0">
                <a:solidFill>
                  <a:srgbClr val="FFFF00"/>
                </a:solidFill>
              </a:rPr>
              <a:t>The Five steps</a:t>
            </a:r>
          </a:p>
          <a:p>
            <a:pPr marL="609600" indent="-609600" eaLnBrk="1" hangingPunct="1">
              <a:buFontTx/>
              <a:buAutoNum type="arabicPeriod"/>
              <a:defRPr/>
            </a:pPr>
            <a:r>
              <a:rPr lang="en-US" b="1" dirty="0" smtClean="0"/>
              <a:t>Awareness (know)</a:t>
            </a:r>
          </a:p>
          <a:p>
            <a:pPr marL="609600" indent="-609600" eaLnBrk="1" hangingPunct="1">
              <a:buFontTx/>
              <a:buAutoNum type="arabicPeriod"/>
              <a:defRPr/>
            </a:pPr>
            <a:r>
              <a:rPr lang="en-US" b="1" dirty="0" smtClean="0"/>
              <a:t>Interests (details)</a:t>
            </a:r>
          </a:p>
          <a:p>
            <a:pPr marL="609600" indent="-609600" eaLnBrk="1" hangingPunct="1">
              <a:buFontTx/>
              <a:buAutoNum type="arabicPeriod"/>
              <a:defRPr/>
            </a:pPr>
            <a:r>
              <a:rPr lang="en-US" b="1" dirty="0" smtClean="0"/>
              <a:t>Evaluation (Advantages Vs Disadvantages)</a:t>
            </a:r>
          </a:p>
          <a:p>
            <a:pPr marL="609600" indent="-609600" eaLnBrk="1" hangingPunct="1">
              <a:buFontTx/>
              <a:buAutoNum type="arabicPeriod"/>
              <a:defRPr/>
            </a:pPr>
            <a:r>
              <a:rPr lang="en-US" b="1" dirty="0" smtClean="0"/>
              <a:t>Trial (practices)</a:t>
            </a:r>
          </a:p>
          <a:p>
            <a:pPr marL="609600" indent="-609600" eaLnBrk="1" hangingPunct="1">
              <a:buFontTx/>
              <a:buAutoNum type="arabicPeriod"/>
              <a:defRPr/>
            </a:pPr>
            <a:r>
              <a:rPr lang="en-US" b="1" dirty="0" smtClean="0"/>
              <a:t>Adoption  (habit)</a:t>
            </a:r>
          </a:p>
        </p:txBody>
      </p:sp>
      <p:sp>
        <p:nvSpPr>
          <p:cNvPr id="5" name="عنصر نائب للتذييل 4"/>
          <p:cNvSpPr>
            <a:spLocks noGrp="1"/>
          </p:cNvSpPr>
          <p:nvPr>
            <p:ph type="ftr" sz="quarter" idx="10"/>
          </p:nvPr>
        </p:nvSpPr>
        <p:spPr>
          <a:xfrm>
            <a:off x="2344707" y="6240501"/>
            <a:ext cx="3884609" cy="398421"/>
          </a:xfrm>
        </p:spPr>
        <p:txBody>
          <a:bodyPr/>
          <a:lstStyle/>
          <a:p>
            <a:pPr>
              <a:defRPr/>
            </a:pPr>
            <a:r>
              <a:rPr lang="en-US" sz="2000" dirty="0" smtClean="0"/>
              <a:t>JohaliPriHE2012_2017</a:t>
            </a:r>
            <a:endParaRPr lang="en-US" sz="2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ChangeArrowheads="1"/>
          </p:cNvSpPr>
          <p:nvPr>
            <p:ph type="title"/>
          </p:nvPr>
        </p:nvSpPr>
        <p:spPr>
          <a:xfrm>
            <a:off x="457200" y="274638"/>
            <a:ext cx="8229600" cy="598452"/>
          </a:xfrm>
        </p:spPr>
        <p:txBody>
          <a:bodyPr/>
          <a:lstStyle/>
          <a:p>
            <a:pPr>
              <a:defRPr/>
            </a:pPr>
            <a:r>
              <a:rPr lang="en-US" dirty="0"/>
              <a:t>Stages for health education</a:t>
            </a:r>
          </a:p>
        </p:txBody>
      </p:sp>
      <p:sp>
        <p:nvSpPr>
          <p:cNvPr id="568323" name="Rectangle 3"/>
          <p:cNvSpPr>
            <a:spLocks noGrp="1" noChangeArrowheads="1"/>
          </p:cNvSpPr>
          <p:nvPr>
            <p:ph type="body" idx="1"/>
          </p:nvPr>
        </p:nvSpPr>
        <p:spPr>
          <a:xfrm>
            <a:off x="251520" y="1268760"/>
            <a:ext cx="8604956" cy="4320480"/>
          </a:xfrm>
        </p:spPr>
        <p:txBody>
          <a:bodyPr/>
          <a:lstStyle/>
          <a:p>
            <a:pPr algn="ctr">
              <a:buNone/>
              <a:defRPr/>
            </a:pPr>
            <a:r>
              <a:rPr lang="en-US" b="1" dirty="0" smtClean="0"/>
              <a:t>The 6 Ss (</a:t>
            </a:r>
            <a:r>
              <a:rPr lang="en-US" b="1" dirty="0" err="1" smtClean="0"/>
              <a:t>Johali</a:t>
            </a:r>
            <a:r>
              <a:rPr lang="en-US" b="1" dirty="0" smtClean="0"/>
              <a:t> </a:t>
            </a:r>
            <a:r>
              <a:rPr lang="en-US" sz="2800" b="1" dirty="0" smtClean="0"/>
              <a:t>SPEMAC</a:t>
            </a:r>
            <a:r>
              <a:rPr lang="en-US" b="1" dirty="0" smtClean="0"/>
              <a:t>)</a:t>
            </a:r>
          </a:p>
          <a:p>
            <a:pPr>
              <a:defRPr/>
            </a:pPr>
            <a:r>
              <a:rPr lang="en-US" dirty="0" smtClean="0">
                <a:effectLst/>
              </a:rPr>
              <a:t>Stage </a:t>
            </a:r>
            <a:r>
              <a:rPr lang="en-US" dirty="0">
                <a:effectLst/>
              </a:rPr>
              <a:t>of Sensitization</a:t>
            </a:r>
          </a:p>
          <a:p>
            <a:pPr>
              <a:defRPr/>
            </a:pPr>
            <a:r>
              <a:rPr lang="en-US" dirty="0">
                <a:effectLst/>
              </a:rPr>
              <a:t>Stage of Publicity</a:t>
            </a:r>
            <a:endParaRPr lang="ar-SA" dirty="0">
              <a:effectLst/>
              <a:cs typeface="Arial" charset="0"/>
            </a:endParaRPr>
          </a:p>
          <a:p>
            <a:pPr>
              <a:defRPr/>
            </a:pPr>
            <a:r>
              <a:rPr lang="en-US" dirty="0">
                <a:effectLst/>
                <a:cs typeface="Arial" charset="0"/>
              </a:rPr>
              <a:t>Stage of Education</a:t>
            </a:r>
          </a:p>
          <a:p>
            <a:pPr>
              <a:defRPr/>
            </a:pPr>
            <a:r>
              <a:rPr lang="en-US" dirty="0" smtClean="0">
                <a:effectLst/>
                <a:cs typeface="Arial" charset="0"/>
              </a:rPr>
              <a:t>Stage of Motivation and Action</a:t>
            </a:r>
          </a:p>
          <a:p>
            <a:pPr>
              <a:defRPr/>
            </a:pPr>
            <a:r>
              <a:rPr lang="en-US" dirty="0" smtClean="0">
                <a:effectLst/>
                <a:cs typeface="Arial" charset="0"/>
              </a:rPr>
              <a:t>Stage </a:t>
            </a:r>
            <a:r>
              <a:rPr lang="en-US" dirty="0">
                <a:effectLst/>
                <a:cs typeface="Arial" charset="0"/>
              </a:rPr>
              <a:t>of Attitude change</a:t>
            </a:r>
          </a:p>
          <a:p>
            <a:pPr>
              <a:defRPr/>
            </a:pPr>
            <a:r>
              <a:rPr lang="en-US" dirty="0" smtClean="0">
                <a:effectLst/>
                <a:cs typeface="Arial" charset="0"/>
              </a:rPr>
              <a:t>Stage </a:t>
            </a:r>
            <a:r>
              <a:rPr lang="en-US" dirty="0">
                <a:effectLst/>
                <a:cs typeface="Arial" charset="0"/>
              </a:rPr>
              <a:t>of Community Transformation </a:t>
            </a:r>
            <a:r>
              <a:rPr lang="en-US" dirty="0" smtClean="0">
                <a:effectLst/>
                <a:cs typeface="Arial" charset="0"/>
              </a:rPr>
              <a:t>(</a:t>
            </a:r>
            <a:r>
              <a:rPr lang="en-US" i="1" dirty="0" smtClean="0">
                <a:effectLst/>
                <a:cs typeface="Arial" charset="0"/>
              </a:rPr>
              <a:t>social </a:t>
            </a:r>
            <a:r>
              <a:rPr lang="en-US" i="1" dirty="0">
                <a:effectLst/>
                <a:cs typeface="Arial" charset="0"/>
              </a:rPr>
              <a:t>change</a:t>
            </a:r>
            <a:r>
              <a:rPr lang="en-US" dirty="0" smtClean="0">
                <a:effectLst/>
                <a:cs typeface="Arial" charset="0"/>
              </a:rPr>
              <a:t>)</a:t>
            </a:r>
            <a:endParaRPr lang="ar-SA" dirty="0">
              <a:effectLst/>
              <a:cs typeface="Arial" charset="0"/>
            </a:endParaRPr>
          </a:p>
        </p:txBody>
      </p:sp>
      <p:sp>
        <p:nvSpPr>
          <p:cNvPr id="5" name="عنصر نائب للتذييل 4"/>
          <p:cNvSpPr>
            <a:spLocks noGrp="1"/>
          </p:cNvSpPr>
          <p:nvPr>
            <p:ph type="ftr" sz="quarter" idx="10"/>
          </p:nvPr>
        </p:nvSpPr>
        <p:spPr>
          <a:xfrm>
            <a:off x="468313" y="6386553"/>
            <a:ext cx="8186737" cy="355560"/>
          </a:xfrm>
        </p:spPr>
        <p:txBody>
          <a:bodyPr/>
          <a:lstStyle/>
          <a:p>
            <a:pPr>
              <a:defRPr/>
            </a:pPr>
            <a:r>
              <a:rPr lang="en-US" sz="1800" dirty="0" smtClean="0"/>
              <a:t>JohaliPriHE2012_2017</a:t>
            </a:r>
            <a:endParaRPr lang="en-US" sz="1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a:xfrm>
            <a:off x="1358856" y="252369"/>
            <a:ext cx="6524658" cy="401643"/>
          </a:xfrm>
        </p:spPr>
        <p:txBody>
          <a:bodyPr/>
          <a:lstStyle/>
          <a:p>
            <a:pPr eaLnBrk="1" hangingPunct="1">
              <a:defRPr/>
            </a:pPr>
            <a:r>
              <a:rPr lang="en-US" sz="3200" dirty="0" smtClean="0"/>
              <a:t>PHE  Major Characteristics</a:t>
            </a:r>
          </a:p>
        </p:txBody>
      </p:sp>
      <p:sp>
        <p:nvSpPr>
          <p:cNvPr id="4099" name="Rectangle 3"/>
          <p:cNvSpPr>
            <a:spLocks noGrp="1" noChangeArrowheads="1"/>
          </p:cNvSpPr>
          <p:nvPr>
            <p:ph type="body" idx="1"/>
          </p:nvPr>
        </p:nvSpPr>
        <p:spPr>
          <a:xfrm>
            <a:off x="457200" y="1055655"/>
            <a:ext cx="8229600" cy="5040345"/>
          </a:xfrm>
        </p:spPr>
        <p:txBody>
          <a:bodyPr rtlCol="0">
            <a:normAutofit fontScale="92500" lnSpcReduction="10000"/>
          </a:bodyPr>
          <a:lstStyle/>
          <a:p>
            <a:pPr eaLnBrk="1" fontAlgn="auto" hangingPunct="1">
              <a:lnSpc>
                <a:spcPct val="90000"/>
              </a:lnSpc>
              <a:spcAft>
                <a:spcPts val="0"/>
              </a:spcAft>
              <a:buClr>
                <a:schemeClr val="tx1"/>
              </a:buClr>
              <a:buFont typeface="Wingdings" pitchFamily="2" charset="2"/>
              <a:buChar char="§"/>
              <a:defRPr/>
            </a:pPr>
            <a:r>
              <a:rPr lang="en-US" dirty="0"/>
              <a:t>It involves the use of </a:t>
            </a:r>
            <a:r>
              <a:rPr lang="en-US" b="1" dirty="0"/>
              <a:t>multiple</a:t>
            </a:r>
            <a:r>
              <a:rPr lang="en-US" dirty="0"/>
              <a:t> strategies and methods.</a:t>
            </a:r>
          </a:p>
          <a:p>
            <a:pPr eaLnBrk="1" fontAlgn="auto" hangingPunct="1">
              <a:lnSpc>
                <a:spcPct val="90000"/>
              </a:lnSpc>
              <a:spcAft>
                <a:spcPts val="0"/>
              </a:spcAft>
              <a:buClr>
                <a:schemeClr val="tx1"/>
              </a:buClr>
              <a:buFont typeface="Wingdings" pitchFamily="2" charset="2"/>
              <a:buChar char="§"/>
              <a:defRPr/>
            </a:pPr>
            <a:r>
              <a:rPr lang="en-US" dirty="0" smtClean="0"/>
              <a:t>It </a:t>
            </a:r>
            <a:r>
              <a:rPr lang="en-US" dirty="0"/>
              <a:t>is a systematically planned activity or process</a:t>
            </a:r>
          </a:p>
          <a:p>
            <a:pPr eaLnBrk="1" fontAlgn="auto" hangingPunct="1">
              <a:lnSpc>
                <a:spcPct val="90000"/>
              </a:lnSpc>
              <a:spcAft>
                <a:spcPts val="0"/>
              </a:spcAft>
              <a:buClr>
                <a:schemeClr val="tx1"/>
              </a:buClr>
              <a:buFont typeface="Wingdings" pitchFamily="2" charset="2"/>
              <a:buChar char="§"/>
              <a:defRPr/>
            </a:pPr>
            <a:r>
              <a:rPr lang="en-US" dirty="0"/>
              <a:t>It is a health intervention which is devoid of </a:t>
            </a:r>
            <a:r>
              <a:rPr lang="en-US" b="1" dirty="0" smtClean="0"/>
              <a:t>coercion</a:t>
            </a:r>
            <a:r>
              <a:rPr lang="en-US" dirty="0" smtClean="0"/>
              <a:t> (</a:t>
            </a:r>
            <a:r>
              <a:rPr lang="en-US" sz="3000" i="1" dirty="0" smtClean="0"/>
              <a:t>Order; Compulsion; Forces</a:t>
            </a:r>
            <a:r>
              <a:rPr lang="en-US" sz="3000" dirty="0" smtClean="0"/>
              <a:t>…</a:t>
            </a:r>
            <a:r>
              <a:rPr lang="en-US" sz="3000" dirty="0" err="1" smtClean="0"/>
              <a:t>opp</a:t>
            </a:r>
            <a:r>
              <a:rPr lang="en-US" sz="3000" dirty="0" smtClean="0"/>
              <a:t>: persuasion-motivation)</a:t>
            </a:r>
          </a:p>
          <a:p>
            <a:pPr eaLnBrk="1" fontAlgn="auto" hangingPunct="1">
              <a:spcAft>
                <a:spcPts val="0"/>
              </a:spcAft>
              <a:buClr>
                <a:schemeClr val="tx1"/>
              </a:buClr>
              <a:buFont typeface="Wingdings" pitchFamily="2" charset="2"/>
              <a:buChar char="§"/>
              <a:defRPr/>
            </a:pPr>
            <a:r>
              <a:rPr lang="en-US" dirty="0" smtClean="0"/>
              <a:t>Done with the full understanding and </a:t>
            </a:r>
            <a:r>
              <a:rPr lang="en-US" b="1" i="1" dirty="0" smtClean="0"/>
              <a:t>free acceptance </a:t>
            </a:r>
            <a:r>
              <a:rPr lang="en-US" dirty="0" smtClean="0"/>
              <a:t>by the target audience.</a:t>
            </a:r>
          </a:p>
          <a:p>
            <a:pPr eaLnBrk="1" fontAlgn="auto" hangingPunct="1">
              <a:spcAft>
                <a:spcPts val="0"/>
              </a:spcAft>
              <a:buClr>
                <a:schemeClr val="tx1"/>
              </a:buClr>
              <a:buFont typeface="Wingdings" pitchFamily="2" charset="2"/>
              <a:buChar char="§"/>
              <a:defRPr/>
            </a:pPr>
            <a:r>
              <a:rPr lang="en-US" b="1" i="1" dirty="0" smtClean="0"/>
              <a:t>It focuses on human health related behavior or action</a:t>
            </a:r>
            <a:r>
              <a:rPr lang="en-US" dirty="0" smtClean="0"/>
              <a:t>:   (a)	</a:t>
            </a:r>
            <a:r>
              <a:rPr lang="en-US" b="1" dirty="0" smtClean="0"/>
              <a:t>Healthy</a:t>
            </a:r>
            <a:r>
              <a:rPr lang="en-US" dirty="0" smtClean="0"/>
              <a:t> 	(b) </a:t>
            </a:r>
            <a:r>
              <a:rPr lang="en-US" b="1" dirty="0" smtClean="0"/>
              <a:t>Unhealthy</a:t>
            </a:r>
          </a:p>
          <a:p>
            <a:pPr eaLnBrk="1" fontAlgn="auto" hangingPunct="1">
              <a:spcAft>
                <a:spcPts val="0"/>
              </a:spcAft>
              <a:buClr>
                <a:schemeClr val="tx1"/>
              </a:buClr>
              <a:buFont typeface="Wingdings" pitchFamily="2" charset="2"/>
              <a:buChar char="§"/>
              <a:defRPr/>
            </a:pPr>
            <a:r>
              <a:rPr lang="en-US" dirty="0" smtClean="0"/>
              <a:t>It is </a:t>
            </a:r>
            <a:r>
              <a:rPr lang="en-US" b="1" i="1" dirty="0" smtClean="0"/>
              <a:t>a process  </a:t>
            </a:r>
          </a:p>
          <a:p>
            <a:pPr eaLnBrk="1" fontAlgn="auto" hangingPunct="1">
              <a:lnSpc>
                <a:spcPct val="90000"/>
              </a:lnSpc>
              <a:spcAft>
                <a:spcPts val="0"/>
              </a:spcAft>
              <a:buClr>
                <a:schemeClr val="tx1"/>
              </a:buClr>
              <a:buFont typeface="Wingdings" pitchFamily="2" charset="2"/>
              <a:buChar char="§"/>
              <a:defRPr/>
            </a:pPr>
            <a:endParaRPr lang="en-US" dirty="0"/>
          </a:p>
          <a:p>
            <a:pPr eaLnBrk="1" fontAlgn="auto" hangingPunct="1">
              <a:lnSpc>
                <a:spcPct val="90000"/>
              </a:lnSpc>
              <a:spcAft>
                <a:spcPts val="0"/>
              </a:spcAft>
              <a:buClr>
                <a:schemeClr val="tx1"/>
              </a:buClr>
              <a:buFont typeface="Wingdings" pitchFamily="2" charset="2"/>
              <a:buChar char="§"/>
              <a:defRPr/>
            </a:pPr>
            <a:endParaRPr lang="en-US" dirty="0"/>
          </a:p>
        </p:txBody>
      </p:sp>
      <p:sp>
        <p:nvSpPr>
          <p:cNvPr id="6" name="عنصر نائب للتذييل 5"/>
          <p:cNvSpPr>
            <a:spLocks noGrp="1"/>
          </p:cNvSpPr>
          <p:nvPr>
            <p:ph type="ftr" sz="quarter" idx="10"/>
          </p:nvPr>
        </p:nvSpPr>
        <p:spPr>
          <a:xfrm>
            <a:off x="1103265" y="6350040"/>
            <a:ext cx="7024727" cy="319047"/>
          </a:xfrm>
        </p:spPr>
        <p:txBody>
          <a:bodyPr/>
          <a:lstStyle/>
          <a:p>
            <a:pPr>
              <a:defRPr/>
            </a:pPr>
            <a:r>
              <a:rPr lang="en-US" sz="1800" dirty="0" smtClean="0"/>
              <a:t>JohaliPriHE2012_2017</a:t>
            </a:r>
            <a:endParaRPr lang="en-US" sz="18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19057" y="1895454"/>
            <a:ext cx="8229600" cy="1182660"/>
          </a:xfrm>
        </p:spPr>
        <p:style>
          <a:lnRef idx="2">
            <a:schemeClr val="accent2"/>
          </a:lnRef>
          <a:fillRef idx="1">
            <a:schemeClr val="lt1"/>
          </a:fillRef>
          <a:effectRef idx="0">
            <a:schemeClr val="accent2"/>
          </a:effectRef>
          <a:fontRef idx="minor">
            <a:schemeClr val="dk1"/>
          </a:fontRef>
        </p:style>
        <p:txBody>
          <a:bodyPr/>
          <a:lstStyle/>
          <a:p>
            <a:r>
              <a:rPr lang="en-US" sz="2800" dirty="0" smtClean="0"/>
              <a:t>HEPs’ Principles of Teaching and Learning </a:t>
            </a:r>
            <a:br>
              <a:rPr lang="en-US" sz="2800" dirty="0" smtClean="0"/>
            </a:br>
            <a:r>
              <a:rPr lang="en-US" sz="1800" dirty="0" smtClean="0"/>
              <a:t>Summary of Theories of Meaningful Learning </a:t>
            </a:r>
            <a:endParaRPr lang="ar-SA" sz="1800" dirty="0"/>
          </a:p>
        </p:txBody>
      </p:sp>
      <p:sp>
        <p:nvSpPr>
          <p:cNvPr id="3" name="عنصر نائب للمحتوى 2"/>
          <p:cNvSpPr>
            <a:spLocks noGrp="1"/>
          </p:cNvSpPr>
          <p:nvPr>
            <p:ph idx="1"/>
          </p:nvPr>
        </p:nvSpPr>
        <p:spPr>
          <a:xfrm>
            <a:off x="811161" y="3757617"/>
            <a:ext cx="7839126" cy="1679598"/>
          </a:xfrm>
        </p:spPr>
        <p:txBody>
          <a:bodyPr/>
          <a:lstStyle/>
          <a:p>
            <a:pPr lvl="0"/>
            <a:r>
              <a:rPr lang="en-US" sz="2400" b="1" dirty="0" smtClean="0">
                <a:latin typeface="Calibri"/>
                <a:ea typeface="Calibri"/>
                <a:cs typeface="Arial"/>
              </a:rPr>
              <a:t>Principles ….. </a:t>
            </a:r>
          </a:p>
          <a:p>
            <a:pPr lvl="0"/>
            <a:r>
              <a:rPr lang="en-US" sz="2400" b="1" dirty="0" smtClean="0">
                <a:latin typeface="Calibri"/>
                <a:ea typeface="Calibri"/>
                <a:cs typeface="Arial"/>
              </a:rPr>
              <a:t>Teaching and Learning domains : </a:t>
            </a:r>
            <a:r>
              <a:rPr lang="en-US" sz="2400" b="1" dirty="0" smtClean="0">
                <a:latin typeface="Tahoma"/>
                <a:ea typeface="Calibri"/>
                <a:cs typeface="Arial"/>
              </a:rPr>
              <a:t>cognitive, affect-attitudes, thinking, and the psychomotor</a:t>
            </a:r>
            <a:endParaRPr lang="en-US" sz="2400" b="1" dirty="0" smtClean="0">
              <a:latin typeface="Calibri"/>
              <a:ea typeface="Calibri"/>
              <a:cs typeface="Arial"/>
            </a:endParaRPr>
          </a:p>
          <a:p>
            <a:endParaRPr lang="ar-SA" sz="2400" dirty="0"/>
          </a:p>
        </p:txBody>
      </p:sp>
      <p:sp>
        <p:nvSpPr>
          <p:cNvPr id="5" name="مستطيل 4"/>
          <p:cNvSpPr/>
          <p:nvPr/>
        </p:nvSpPr>
        <p:spPr>
          <a:xfrm>
            <a:off x="1723986" y="5656293"/>
            <a:ext cx="5718222" cy="369332"/>
          </a:xfrm>
          <a:prstGeom prst="rect">
            <a:avLst/>
          </a:prstGeom>
        </p:spPr>
        <p:txBody>
          <a:bodyPr wrap="square">
            <a:spAutoFit/>
          </a:bodyPr>
          <a:lstStyle/>
          <a:p>
            <a:pPr algn="l" rtl="0"/>
            <a:r>
              <a:rPr lang="en-US" dirty="0" smtClean="0">
                <a:hlinkClick r:id="rId3"/>
              </a:rPr>
              <a:t>https://www.facebook.com/groups/614365715299250/</a:t>
            </a:r>
            <a:r>
              <a:rPr lang="en-US" dirty="0" smtClean="0"/>
              <a:t> </a:t>
            </a:r>
            <a:endParaRPr lang="ar-SA" dirty="0"/>
          </a:p>
        </p:txBody>
      </p:sp>
      <p:sp>
        <p:nvSpPr>
          <p:cNvPr id="6" name="مستطيل 5"/>
          <p:cNvSpPr/>
          <p:nvPr/>
        </p:nvSpPr>
        <p:spPr>
          <a:xfrm>
            <a:off x="263466" y="6240501"/>
            <a:ext cx="2143536" cy="369332"/>
          </a:xfrm>
          <a:prstGeom prst="rect">
            <a:avLst/>
          </a:prstGeom>
        </p:spPr>
        <p:txBody>
          <a:bodyPr wrap="none">
            <a:spAutoFit/>
          </a:bodyPr>
          <a:lstStyle/>
          <a:p>
            <a:r>
              <a:rPr lang="ar-SA" dirty="0" err="1" smtClean="0"/>
              <a:t>هاية</a:t>
            </a:r>
            <a:r>
              <a:rPr lang="ar-SA" dirty="0" smtClean="0"/>
              <a:t> شرح هنا قبل التقييم 1</a:t>
            </a:r>
            <a:endParaRPr lang="ar-SA" dirty="0"/>
          </a:p>
        </p:txBody>
      </p:sp>
      <p:sp>
        <p:nvSpPr>
          <p:cNvPr id="7" name="عنصر نائب للتذييل 6"/>
          <p:cNvSpPr>
            <a:spLocks noGrp="1"/>
          </p:cNvSpPr>
          <p:nvPr>
            <p:ph type="ftr" sz="quarter" idx="10"/>
          </p:nvPr>
        </p:nvSpPr>
        <p:spPr>
          <a:xfrm>
            <a:off x="1030239" y="6356388"/>
            <a:ext cx="6732623" cy="501612"/>
          </a:xfrm>
        </p:spPr>
        <p:txBody>
          <a:bodyPr/>
          <a:lstStyle/>
          <a:p>
            <a:pPr>
              <a:defRPr/>
            </a:pPr>
            <a:r>
              <a:rPr lang="en-US" sz="1800" smtClean="0"/>
              <a:t>JohaliPriHE2012_2017</a:t>
            </a:r>
            <a:endParaRPr lang="en-US" sz="1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26953" y="69804"/>
            <a:ext cx="8485191" cy="876312"/>
          </a:xfrm>
        </p:spPr>
        <p:style>
          <a:lnRef idx="2">
            <a:schemeClr val="dk1"/>
          </a:lnRef>
          <a:fillRef idx="1">
            <a:schemeClr val="lt1"/>
          </a:fillRef>
          <a:effectRef idx="0">
            <a:schemeClr val="dk1"/>
          </a:effectRef>
          <a:fontRef idx="minor">
            <a:schemeClr val="dk1"/>
          </a:fontRef>
        </p:style>
        <p:txBody>
          <a:bodyPr/>
          <a:lstStyle/>
          <a:p>
            <a:r>
              <a:rPr lang="en-US" sz="2400" dirty="0" smtClean="0">
                <a:latin typeface="Arial Black" pitchFamily="34" charset="0"/>
              </a:rPr>
              <a:t>5 + 7</a:t>
            </a:r>
            <a:r>
              <a:rPr lang="en-US" sz="3600" dirty="0" smtClean="0">
                <a:latin typeface="Arial Black" pitchFamily="34" charset="0"/>
              </a:rPr>
              <a:t/>
            </a:r>
            <a:br>
              <a:rPr lang="en-US" sz="3600" dirty="0" smtClean="0">
                <a:latin typeface="Arial Black" pitchFamily="34" charset="0"/>
              </a:rPr>
            </a:br>
            <a:r>
              <a:rPr lang="en-US" sz="2400" dirty="0" smtClean="0">
                <a:latin typeface="Arial Black" pitchFamily="34" charset="0"/>
              </a:rPr>
              <a:t>The Five Simples Principles of Teaching </a:t>
            </a:r>
            <a:endParaRPr lang="ar-SA" sz="2400" dirty="0">
              <a:latin typeface="Arial Black" pitchFamily="34" charset="0"/>
            </a:endParaRPr>
          </a:p>
        </p:txBody>
      </p:sp>
      <p:sp>
        <p:nvSpPr>
          <p:cNvPr id="3" name="عنصر نائب للمحتوى 2"/>
          <p:cNvSpPr>
            <a:spLocks noGrp="1"/>
          </p:cNvSpPr>
          <p:nvPr>
            <p:ph idx="1"/>
          </p:nvPr>
        </p:nvSpPr>
        <p:spPr>
          <a:xfrm>
            <a:off x="226953" y="1274733"/>
            <a:ext cx="8580555" cy="4052943"/>
          </a:xfrm>
        </p:spPr>
        <p:style>
          <a:lnRef idx="2">
            <a:schemeClr val="accent2"/>
          </a:lnRef>
          <a:fillRef idx="1">
            <a:schemeClr val="lt1"/>
          </a:fillRef>
          <a:effectRef idx="0">
            <a:schemeClr val="accent2"/>
          </a:effectRef>
          <a:fontRef idx="minor">
            <a:schemeClr val="dk1"/>
          </a:fontRef>
        </p:style>
        <p:txBody>
          <a:bodyPr/>
          <a:lstStyle/>
          <a:p>
            <a:pPr marL="0" indent="0" eaLnBrk="1" hangingPunct="1">
              <a:spcBef>
                <a:spcPct val="30000"/>
              </a:spcBef>
              <a:buClrTx/>
              <a:buNone/>
              <a:defRPr/>
            </a:pPr>
            <a:r>
              <a:rPr lang="en-US" sz="2400" dirty="0" smtClean="0"/>
              <a:t>Acadia Institute for Teaching and Technology</a:t>
            </a:r>
          </a:p>
          <a:p>
            <a:pPr>
              <a:buNone/>
            </a:pPr>
            <a:r>
              <a:rPr lang="en-CA" sz="2400" dirty="0" smtClean="0"/>
              <a:t>“</a:t>
            </a:r>
            <a:r>
              <a:rPr lang="en-CA" sz="2400" b="1" dirty="0" smtClean="0"/>
              <a:t>Acadia</a:t>
            </a:r>
            <a:r>
              <a:rPr lang="en-CA" sz="2400" dirty="0" smtClean="0"/>
              <a:t>” Faculty Said:</a:t>
            </a:r>
          </a:p>
          <a:p>
            <a:pPr>
              <a:buNone/>
            </a:pPr>
            <a:r>
              <a:rPr lang="en-CA" sz="2400" dirty="0" smtClean="0"/>
              <a:t>The </a:t>
            </a:r>
          </a:p>
          <a:p>
            <a:pPr marL="809625" indent="-360363"/>
            <a:r>
              <a:rPr lang="en-CA" sz="2400" dirty="0" smtClean="0"/>
              <a:t>Take a personal interest in students \ patients beyond the classroom</a:t>
            </a:r>
          </a:p>
          <a:p>
            <a:pPr marL="809625" indent="-360363"/>
            <a:r>
              <a:rPr lang="en-CA" sz="2400" dirty="0" smtClean="0"/>
              <a:t>Be willing to listen to and help students\patients </a:t>
            </a:r>
          </a:p>
          <a:p>
            <a:pPr marL="809625" indent="-360363"/>
            <a:r>
              <a:rPr lang="en-CA" sz="2400" dirty="0" smtClean="0"/>
              <a:t>Care about students\patients - Be there for them</a:t>
            </a:r>
          </a:p>
          <a:p>
            <a:pPr marL="809625" indent="-360363"/>
            <a:r>
              <a:rPr lang="en-CA" sz="2400" dirty="0" smtClean="0"/>
              <a:t>Remember that students\patients can teach you</a:t>
            </a:r>
          </a:p>
          <a:p>
            <a:pPr marL="809625" indent="-360363"/>
            <a:r>
              <a:rPr lang="en-CA" sz="2400" dirty="0" smtClean="0"/>
              <a:t>Truly care about your students in general</a:t>
            </a:r>
            <a:endParaRPr lang="en-US" sz="2400" dirty="0" smtClean="0"/>
          </a:p>
          <a:p>
            <a:endParaRPr lang="ar-SA" sz="2400" dirty="0"/>
          </a:p>
        </p:txBody>
      </p:sp>
      <p:sp>
        <p:nvSpPr>
          <p:cNvPr id="5" name="Homepage"/>
          <p:cNvSpPr>
            <a:spLocks noEditPoints="1" noChangeArrowheads="1"/>
          </p:cNvSpPr>
          <p:nvPr/>
        </p:nvSpPr>
        <p:spPr bwMode="auto">
          <a:xfrm>
            <a:off x="6543702" y="5729319"/>
            <a:ext cx="730260" cy="54769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10800 h 21600"/>
              <a:gd name="T14" fmla="*/ 999 w 21600"/>
              <a:gd name="T15" fmla="*/ 12174 h 21600"/>
              <a:gd name="T16" fmla="*/ 20813 w 21600"/>
              <a:gd name="T17" fmla="*/ 1714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5251" y="7101"/>
                </a:moveTo>
                <a:lnTo>
                  <a:pt x="5251" y="11160"/>
                </a:lnTo>
                <a:lnTo>
                  <a:pt x="16306" y="11160"/>
                </a:lnTo>
                <a:lnTo>
                  <a:pt x="16306" y="7052"/>
                </a:lnTo>
                <a:lnTo>
                  <a:pt x="16901" y="6561"/>
                </a:lnTo>
                <a:lnTo>
                  <a:pt x="15264" y="5236"/>
                </a:lnTo>
                <a:lnTo>
                  <a:pt x="15264" y="1636"/>
                </a:lnTo>
                <a:lnTo>
                  <a:pt x="13478" y="1636"/>
                </a:lnTo>
                <a:lnTo>
                  <a:pt x="13478" y="3698"/>
                </a:lnTo>
                <a:lnTo>
                  <a:pt x="11182" y="1669"/>
                </a:lnTo>
                <a:lnTo>
                  <a:pt x="4847" y="6561"/>
                </a:lnTo>
                <a:lnTo>
                  <a:pt x="5251" y="7101"/>
                </a:lnTo>
                <a:close/>
              </a:path>
              <a:path w="21600" h="21600" extrusionOk="0">
                <a:moveTo>
                  <a:pt x="9396" y="11160"/>
                </a:moveTo>
                <a:lnTo>
                  <a:pt x="9396" y="7772"/>
                </a:lnTo>
                <a:lnTo>
                  <a:pt x="11820" y="7772"/>
                </a:lnTo>
                <a:lnTo>
                  <a:pt x="11820" y="11160"/>
                </a:lnTo>
                <a:lnTo>
                  <a:pt x="9396" y="11160"/>
                </a:lnTo>
                <a:close/>
              </a:path>
            </a:pathLst>
          </a:custGeom>
          <a:solidFill>
            <a:srgbClr val="3D7B3D"/>
          </a:solidFill>
          <a:ln w="9525">
            <a:solidFill>
              <a:schemeClr val="bg1"/>
            </a:solidFill>
            <a:miter lim="800000"/>
            <a:headEnd/>
            <a:tailEnd/>
          </a:ln>
          <a:effectLst>
            <a:outerShdw dist="107763" dir="2700000" algn="ctr" rotWithShape="0">
              <a:srgbClr val="808080"/>
            </a:outerShdw>
          </a:effectLst>
        </p:spPr>
        <p:txBody>
          <a:bodyPr/>
          <a:lstStyle/>
          <a:p>
            <a:endParaRPr lang="ar-SA"/>
          </a:p>
        </p:txBody>
      </p:sp>
      <p:sp>
        <p:nvSpPr>
          <p:cNvPr id="157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مستطيل 7"/>
          <p:cNvSpPr/>
          <p:nvPr/>
        </p:nvSpPr>
        <p:spPr>
          <a:xfrm>
            <a:off x="0" y="5619780"/>
            <a:ext cx="6280236" cy="923330"/>
          </a:xfrm>
          <a:prstGeom prst="rect">
            <a:avLst/>
          </a:prstGeom>
        </p:spPr>
        <p:txBody>
          <a:bodyPr wrap="square">
            <a:spAutoFit/>
          </a:bodyPr>
          <a:lstStyle/>
          <a:p>
            <a:pPr algn="just" rtl="0"/>
            <a:r>
              <a:rPr lang="en-US" i="1" dirty="0" smtClean="0"/>
              <a:t>- Gagne, R - Principles of Instructional Design</a:t>
            </a:r>
          </a:p>
          <a:p>
            <a:pPr algn="just" rtl="0"/>
            <a:r>
              <a:rPr lang="en-US" i="1" dirty="0" smtClean="0"/>
              <a:t>  - Arthur W. </a:t>
            </a:r>
            <a:r>
              <a:rPr lang="en-US" i="1" dirty="0" err="1" smtClean="0"/>
              <a:t>Chickering</a:t>
            </a:r>
            <a:r>
              <a:rPr lang="en-US" i="1" dirty="0" smtClean="0"/>
              <a:t>  - Principles for Good Practice</a:t>
            </a:r>
            <a:endParaRPr lang="en-CA" i="1" dirty="0" smtClean="0"/>
          </a:p>
          <a:p>
            <a:pPr algn="just" rtl="0"/>
            <a:r>
              <a:rPr lang="en-CA" i="1" dirty="0" smtClean="0"/>
              <a:t>23 Acadia faculty - Recognized as excellent teachers</a:t>
            </a:r>
            <a:endParaRPr lang="en-US" i="1" dirty="0"/>
          </a:p>
        </p:txBody>
      </p:sp>
      <p:sp>
        <p:nvSpPr>
          <p:cNvPr id="9" name="عنصر نائب للتذييل 8"/>
          <p:cNvSpPr>
            <a:spLocks noGrp="1"/>
          </p:cNvSpPr>
          <p:nvPr>
            <p:ph type="ftr" sz="quarter" idx="10"/>
          </p:nvPr>
        </p:nvSpPr>
        <p:spPr>
          <a:xfrm>
            <a:off x="5667390" y="6423066"/>
            <a:ext cx="3476610" cy="434934"/>
          </a:xfrm>
        </p:spPr>
        <p:txBody>
          <a:bodyPr/>
          <a:lstStyle/>
          <a:p>
            <a:pPr>
              <a:defRPr/>
            </a:pPr>
            <a:r>
              <a:rPr lang="en-US" sz="1600" smtClean="0"/>
              <a:t>JohaliPriHE2012_2017</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454246" y="836577"/>
            <a:ext cx="4206870" cy="401643"/>
          </a:xfrm>
        </p:spPr>
        <p:txBody>
          <a:bodyPr/>
          <a:lstStyle/>
          <a:p>
            <a:r>
              <a:rPr lang="en-US" sz="2800" dirty="0"/>
              <a:t>Principle 1</a:t>
            </a:r>
          </a:p>
        </p:txBody>
      </p:sp>
      <p:sp>
        <p:nvSpPr>
          <p:cNvPr id="53251" name="Rectangle 3"/>
          <p:cNvSpPr>
            <a:spLocks noChangeArrowheads="1"/>
          </p:cNvSpPr>
          <p:nvPr/>
        </p:nvSpPr>
        <p:spPr bwMode="auto">
          <a:xfrm>
            <a:off x="495362" y="3987598"/>
            <a:ext cx="8640763" cy="646331"/>
          </a:xfrm>
          <a:prstGeom prst="rect">
            <a:avLst/>
          </a:prstGeom>
          <a:noFill/>
          <a:ln w="9525">
            <a:noFill/>
            <a:miter lim="800000"/>
            <a:headEnd/>
            <a:tailEnd/>
          </a:ln>
          <a:effectLst/>
        </p:spPr>
        <p:txBody>
          <a:bodyPr wrap="square">
            <a:spAutoFit/>
          </a:bodyPr>
          <a:lstStyle/>
          <a:p>
            <a:pPr algn="l" rtl="0">
              <a:spcBef>
                <a:spcPct val="50000"/>
              </a:spcBef>
            </a:pPr>
            <a:r>
              <a:rPr lang="en-US" i="1" dirty="0"/>
              <a:t>–Arthur W. </a:t>
            </a:r>
            <a:r>
              <a:rPr lang="en-US" i="1" dirty="0" err="1"/>
              <a:t>Chickering</a:t>
            </a:r>
            <a:r>
              <a:rPr lang="en-US" i="1" dirty="0"/>
              <a:t> and Zelda F. </a:t>
            </a:r>
            <a:r>
              <a:rPr lang="en-US" i="1" dirty="0" err="1"/>
              <a:t>Gamson</a:t>
            </a:r>
            <a:r>
              <a:rPr lang="en-US" i="1" dirty="0"/>
              <a:t>, “Seven Principles for Good Practice,” </a:t>
            </a:r>
            <a:r>
              <a:rPr lang="en-US" i="1" dirty="0" err="1"/>
              <a:t>AAHEBulletin</a:t>
            </a:r>
            <a:r>
              <a:rPr lang="en-US" i="1" dirty="0"/>
              <a:t> 39: 3-7, March 1987</a:t>
            </a:r>
          </a:p>
        </p:txBody>
      </p:sp>
      <p:sp>
        <p:nvSpPr>
          <p:cNvPr id="53252" name="Rectangle 4"/>
          <p:cNvSpPr>
            <a:spLocks noGrp="1" noChangeArrowheads="1"/>
          </p:cNvSpPr>
          <p:nvPr>
            <p:ph type="body" idx="1"/>
          </p:nvPr>
        </p:nvSpPr>
        <p:spPr>
          <a:xfrm>
            <a:off x="577908" y="1919290"/>
            <a:ext cx="8229600" cy="1801814"/>
          </a:xfrm>
        </p:spPr>
        <p:txBody>
          <a:bodyPr/>
          <a:lstStyle/>
          <a:p>
            <a:pPr algn="just">
              <a:buFontTx/>
              <a:buNone/>
            </a:pPr>
            <a:r>
              <a:rPr lang="en-US" sz="2400" dirty="0"/>
              <a:t>    </a:t>
            </a:r>
            <a:r>
              <a:rPr lang="en-US" sz="2400" i="1" dirty="0"/>
              <a:t>“Frequent student-faculty contact in and out of classes is the most important factor in student motivation and involvement. Faculty concern helps students get through rough times and keep on working. Knowing a few faculty members well enhances students’ intellectual commitment and encourages them to think about their own values and future plans</a:t>
            </a:r>
            <a:r>
              <a:rPr lang="en-US" sz="2400" i="1" dirty="0" smtClean="0"/>
              <a:t>.”</a:t>
            </a:r>
            <a:endParaRPr lang="en-US" sz="2400" i="1" dirty="0"/>
          </a:p>
        </p:txBody>
      </p:sp>
      <p:sp>
        <p:nvSpPr>
          <p:cNvPr id="53253" name="Text Box 5"/>
          <p:cNvSpPr txBox="1">
            <a:spLocks noChangeArrowheads="1"/>
          </p:cNvSpPr>
          <p:nvPr/>
        </p:nvSpPr>
        <p:spPr bwMode="auto">
          <a:xfrm>
            <a:off x="920700" y="4743468"/>
            <a:ext cx="7345362" cy="784830"/>
          </a:xfrm>
          <a:prstGeom prst="rect">
            <a:avLst/>
          </a:prstGeom>
          <a:noFill/>
          <a:ln w="9525">
            <a:noFill/>
            <a:miter lim="800000"/>
            <a:headEnd/>
            <a:tailEnd/>
          </a:ln>
          <a:effectLst/>
        </p:spPr>
        <p:txBody>
          <a:bodyPr wrap="square">
            <a:spAutoFit/>
          </a:bodyPr>
          <a:lstStyle/>
          <a:p>
            <a:pPr algn="l" rtl="0">
              <a:spcBef>
                <a:spcPct val="50000"/>
              </a:spcBef>
            </a:pPr>
            <a:r>
              <a:rPr lang="en-CA" b="1" i="1" dirty="0"/>
              <a:t>Knowing faculty members motivates students and keeps them on track</a:t>
            </a:r>
          </a:p>
          <a:p>
            <a:pPr algn="l" rtl="0">
              <a:spcBef>
                <a:spcPct val="50000"/>
              </a:spcBef>
            </a:pPr>
            <a:r>
              <a:rPr lang="en-CA" b="1" i="1" dirty="0"/>
              <a:t>Knowing faculty members provides models</a:t>
            </a:r>
            <a:endParaRPr lang="en-US" b="1" i="1" dirty="0"/>
          </a:p>
        </p:txBody>
      </p:sp>
      <p:sp>
        <p:nvSpPr>
          <p:cNvPr id="53254" name="Homepage"/>
          <p:cNvSpPr>
            <a:spLocks noEditPoints="1" noChangeArrowheads="1"/>
          </p:cNvSpPr>
          <p:nvPr/>
        </p:nvSpPr>
        <p:spPr bwMode="auto">
          <a:xfrm>
            <a:off x="8350250" y="5473728"/>
            <a:ext cx="793750" cy="108902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10800 h 21600"/>
              <a:gd name="T14" fmla="*/ 999 w 21600"/>
              <a:gd name="T15" fmla="*/ 12174 h 21600"/>
              <a:gd name="T16" fmla="*/ 20813 w 21600"/>
              <a:gd name="T17" fmla="*/ 1714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5251" y="7101"/>
                </a:moveTo>
                <a:lnTo>
                  <a:pt x="5251" y="11160"/>
                </a:lnTo>
                <a:lnTo>
                  <a:pt x="16306" y="11160"/>
                </a:lnTo>
                <a:lnTo>
                  <a:pt x="16306" y="7052"/>
                </a:lnTo>
                <a:lnTo>
                  <a:pt x="16901" y="6561"/>
                </a:lnTo>
                <a:lnTo>
                  <a:pt x="15264" y="5236"/>
                </a:lnTo>
                <a:lnTo>
                  <a:pt x="15264" y="1636"/>
                </a:lnTo>
                <a:lnTo>
                  <a:pt x="13478" y="1636"/>
                </a:lnTo>
                <a:lnTo>
                  <a:pt x="13478" y="3698"/>
                </a:lnTo>
                <a:lnTo>
                  <a:pt x="11182" y="1669"/>
                </a:lnTo>
                <a:lnTo>
                  <a:pt x="4847" y="6561"/>
                </a:lnTo>
                <a:lnTo>
                  <a:pt x="5251" y="7101"/>
                </a:lnTo>
                <a:close/>
              </a:path>
              <a:path w="21600" h="21600" extrusionOk="0">
                <a:moveTo>
                  <a:pt x="9396" y="11160"/>
                </a:moveTo>
                <a:lnTo>
                  <a:pt x="9396" y="7772"/>
                </a:lnTo>
                <a:lnTo>
                  <a:pt x="11820" y="7772"/>
                </a:lnTo>
                <a:lnTo>
                  <a:pt x="11820" y="11160"/>
                </a:lnTo>
                <a:lnTo>
                  <a:pt x="9396" y="11160"/>
                </a:lnTo>
                <a:close/>
              </a:path>
            </a:pathLst>
          </a:custGeom>
          <a:solidFill>
            <a:srgbClr val="3D7B3D"/>
          </a:solidFill>
          <a:ln w="9525">
            <a:solidFill>
              <a:schemeClr val="bg1"/>
            </a:solidFill>
            <a:miter lim="800000"/>
            <a:headEnd/>
            <a:tailEnd/>
          </a:ln>
          <a:effectLst>
            <a:outerShdw dist="107763" dir="2700000" algn="ctr" rotWithShape="0">
              <a:srgbClr val="808080"/>
            </a:outerShdw>
          </a:effectLst>
        </p:spPr>
        <p:txBody>
          <a:bodyPr/>
          <a:lstStyle/>
          <a:p>
            <a:endParaRPr lang="ar-SA"/>
          </a:p>
        </p:txBody>
      </p:sp>
      <p:sp>
        <p:nvSpPr>
          <p:cNvPr id="53256" name="Rectangle 8"/>
          <p:cNvSpPr>
            <a:spLocks noChangeArrowheads="1"/>
          </p:cNvSpPr>
          <p:nvPr/>
        </p:nvSpPr>
        <p:spPr bwMode="auto">
          <a:xfrm>
            <a:off x="503237" y="1238220"/>
            <a:ext cx="8158219" cy="584775"/>
          </a:xfrm>
          <a:prstGeom prst="rect">
            <a:avLst/>
          </a:prstGeom>
          <a:noFill/>
          <a:ln w="9525">
            <a:noFill/>
            <a:miter lim="800000"/>
            <a:headEnd/>
            <a:tailEnd/>
          </a:ln>
          <a:effectLst/>
        </p:spPr>
        <p:txBody>
          <a:bodyPr wrap="square">
            <a:spAutoFit/>
          </a:bodyPr>
          <a:lstStyle/>
          <a:p>
            <a:pPr algn="l" rtl="0">
              <a:spcBef>
                <a:spcPct val="50000"/>
              </a:spcBef>
            </a:pPr>
            <a:r>
              <a:rPr lang="en-CA" sz="3200" dirty="0"/>
              <a:t>Good </a:t>
            </a:r>
            <a:r>
              <a:rPr lang="en-CA" sz="3200" b="1" dirty="0"/>
              <a:t>practice</a:t>
            </a:r>
            <a:r>
              <a:rPr lang="en-CA" sz="3200" dirty="0"/>
              <a:t> encourages student-faculty contact</a:t>
            </a:r>
            <a:endParaRPr lang="en-US" sz="3200" dirty="0"/>
          </a:p>
        </p:txBody>
      </p:sp>
      <p:graphicFrame>
        <p:nvGraphicFramePr>
          <p:cNvPr id="264193" name="Object 1"/>
          <p:cNvGraphicFramePr>
            <a:graphicFrameLocks noChangeAspect="1"/>
          </p:cNvGraphicFramePr>
          <p:nvPr/>
        </p:nvGraphicFramePr>
        <p:xfrm>
          <a:off x="446031" y="252369"/>
          <a:ext cx="1006464" cy="873090"/>
        </p:xfrm>
        <a:graphic>
          <a:graphicData uri="http://schemas.openxmlformats.org/presentationml/2006/ole">
            <p:oleObj spid="_x0000_s264193" name="عرض تقديمي" r:id="rId4" imgW="4568900" imgH="3425883" progId="PowerPoint.Show.12">
              <p:embed/>
            </p:oleObj>
          </a:graphicData>
        </a:graphic>
      </p:graphicFrame>
      <p:sp>
        <p:nvSpPr>
          <p:cNvPr id="11" name="Rectangle 2"/>
          <p:cNvSpPr txBox="1">
            <a:spLocks noChangeArrowheads="1"/>
          </p:cNvSpPr>
          <p:nvPr/>
        </p:nvSpPr>
        <p:spPr bwMode="auto">
          <a:xfrm>
            <a:off x="2782863" y="215856"/>
            <a:ext cx="4206870" cy="401643"/>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chemeClr val="hlink"/>
                </a:solidFill>
                <a:effectLst>
                  <a:outerShdw blurRad="38100" dist="38100" dir="2700000" algn="tl">
                    <a:srgbClr val="000000"/>
                  </a:outerShdw>
                </a:effectLst>
                <a:uLnTx/>
                <a:uFillTx/>
                <a:latin typeface="+mj-lt"/>
                <a:ea typeface="+mj-ea"/>
                <a:cs typeface="+mj-cs"/>
              </a:rPr>
              <a:t>The 7 Ps</a:t>
            </a:r>
            <a:endParaRPr kumimoji="0" lang="en-US" sz="4400" b="1" i="0" u="none" strike="noStrike" kern="0" cap="none" spc="0" normalizeH="0" baseline="0" noProof="0" dirty="0">
              <a:ln>
                <a:noFill/>
              </a:ln>
              <a:solidFill>
                <a:schemeClr val="hlink"/>
              </a:solidFill>
              <a:effectLst>
                <a:outerShdw blurRad="38100" dist="38100" dir="2700000" algn="tl">
                  <a:srgbClr val="000000"/>
                </a:outerShdw>
              </a:effectLst>
              <a:uLnTx/>
              <a:uFillTx/>
              <a:latin typeface="+mj-lt"/>
              <a:ea typeface="+mj-ea"/>
              <a:cs typeface="+mj-cs"/>
            </a:endParaRPr>
          </a:p>
        </p:txBody>
      </p:sp>
      <p:sp>
        <p:nvSpPr>
          <p:cNvPr id="12" name="عنصر نائب للتذييل 11"/>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3">
                                            <p:txEl>
                                              <p:pRg st="0" end="0"/>
                                            </p:txEl>
                                          </p:spTgt>
                                        </p:tgtEl>
                                        <p:attrNameLst>
                                          <p:attrName>style.visibility</p:attrName>
                                        </p:attrNameLst>
                                      </p:cBhvr>
                                      <p:to>
                                        <p:strVal val="visible"/>
                                      </p:to>
                                    </p:set>
                                    <p:animEffect transition="in" filter="fade">
                                      <p:cBhvr>
                                        <p:cTn id="7" dur="2000"/>
                                        <p:tgtEl>
                                          <p:spTgt spid="532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253">
                                            <p:txEl>
                                              <p:pRg st="1" end="1"/>
                                            </p:txEl>
                                          </p:spTgt>
                                        </p:tgtEl>
                                        <p:attrNameLst>
                                          <p:attrName>style.visibility</p:attrName>
                                        </p:attrNameLst>
                                      </p:cBhvr>
                                      <p:to>
                                        <p:strVal val="visible"/>
                                      </p:to>
                                    </p:set>
                                    <p:animEffect transition="in" filter="fade">
                                      <p:cBhvr>
                                        <p:cTn id="12" dur="2000"/>
                                        <p:tgtEl>
                                          <p:spTgt spid="532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3254"/>
                                        </p:tgtEl>
                                        <p:attrNameLst>
                                          <p:attrName>style.visibility</p:attrName>
                                        </p:attrNameLst>
                                      </p:cBhvr>
                                      <p:to>
                                        <p:strVal val="visible"/>
                                      </p:to>
                                    </p:set>
                                    <p:animEffect transition="in" filter="fade">
                                      <p:cBhvr>
                                        <p:cTn id="17" dur="2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build="p"/>
      <p:bldP spid="5325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2" name="Object 2"/>
          <p:cNvGraphicFramePr>
            <a:graphicFrameLocks noChangeAspect="1"/>
          </p:cNvGraphicFramePr>
          <p:nvPr/>
        </p:nvGraphicFramePr>
        <p:xfrm>
          <a:off x="482544" y="215856"/>
          <a:ext cx="8215425" cy="2957552"/>
        </p:xfrm>
        <a:graphic>
          <a:graphicData uri="http://schemas.openxmlformats.org/presentationml/2006/ole">
            <p:oleObj spid="_x0000_s158722" name="شريحة" r:id="rId4" imgW="4568900" imgH="3425883" progId="PowerPoint.Slide.12">
              <p:embed/>
            </p:oleObj>
          </a:graphicData>
        </a:graphic>
      </p:graphicFrame>
      <p:sp>
        <p:nvSpPr>
          <p:cNvPr id="158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158724" name="Object 4"/>
          <p:cNvGraphicFramePr>
            <a:graphicFrameLocks noChangeAspect="1"/>
          </p:cNvGraphicFramePr>
          <p:nvPr/>
        </p:nvGraphicFramePr>
        <p:xfrm>
          <a:off x="628596" y="3302438"/>
          <a:ext cx="8069373" cy="3230167"/>
        </p:xfrm>
        <a:graphic>
          <a:graphicData uri="http://schemas.openxmlformats.org/presentationml/2006/ole">
            <p:oleObj spid="_x0000_s158724" name="شريحة" r:id="rId5" imgW="4550542" imgH="3413643" progId="PowerPoint.Slide.12">
              <p:embed/>
            </p:oleObj>
          </a:graphicData>
        </a:graphic>
      </p:graphicFrame>
      <p:sp>
        <p:nvSpPr>
          <p:cNvPr id="158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9" name="عنصر نائب للتذييل 8"/>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158728" name="Object 8"/>
          <p:cNvGraphicFramePr>
            <a:graphicFrameLocks noChangeAspect="1"/>
          </p:cNvGraphicFramePr>
          <p:nvPr/>
        </p:nvGraphicFramePr>
        <p:xfrm>
          <a:off x="584208" y="3830643"/>
          <a:ext cx="8150274" cy="2848014"/>
        </p:xfrm>
        <a:graphic>
          <a:graphicData uri="http://schemas.openxmlformats.org/presentationml/2006/ole">
            <p:oleObj spid="_x0000_s375813" name="شريحة" r:id="rId4" imgW="4568900" imgH="3425883" progId="PowerPoint.Slide.12">
              <p:embed/>
            </p:oleObj>
          </a:graphicData>
        </a:graphic>
      </p:graphicFrame>
      <p:graphicFrame>
        <p:nvGraphicFramePr>
          <p:cNvPr id="375814" name="Object 6"/>
          <p:cNvGraphicFramePr>
            <a:graphicFrameLocks noChangeAspect="1"/>
          </p:cNvGraphicFramePr>
          <p:nvPr/>
        </p:nvGraphicFramePr>
        <p:xfrm>
          <a:off x="519057" y="1"/>
          <a:ext cx="8069373" cy="3575052"/>
        </p:xfrm>
        <a:graphic>
          <a:graphicData uri="http://schemas.openxmlformats.org/presentationml/2006/ole">
            <p:oleObj spid="_x0000_s375814" name="شريحة" r:id="rId5" imgW="4568900" imgH="3425883" progId="PowerPoint.Slide.12">
              <p:embed/>
            </p:oleObj>
          </a:graphicData>
        </a:graphic>
      </p:graphicFrame>
      <p:sp>
        <p:nvSpPr>
          <p:cNvPr id="9" name="عنصر نائب للتذييل 8"/>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جدول 5"/>
          <p:cNvGraphicFramePr>
            <a:graphicFrameLocks noGrp="1"/>
          </p:cNvGraphicFramePr>
          <p:nvPr/>
        </p:nvGraphicFramePr>
        <p:xfrm>
          <a:off x="263466" y="909603"/>
          <a:ext cx="8507585" cy="5879377"/>
        </p:xfrm>
        <a:graphic>
          <a:graphicData uri="http://schemas.openxmlformats.org/drawingml/2006/table">
            <a:tbl>
              <a:tblPr/>
              <a:tblGrid>
                <a:gridCol w="6438241"/>
                <a:gridCol w="1100082"/>
                <a:gridCol w="969262"/>
              </a:tblGrid>
              <a:tr h="140878">
                <a:tc gridSpan="3">
                  <a:txBody>
                    <a:bodyPr/>
                    <a:lstStyle/>
                    <a:p>
                      <a:pPr algn="l" rtl="0">
                        <a:lnSpc>
                          <a:spcPct val="115000"/>
                        </a:lnSpc>
                        <a:spcAft>
                          <a:spcPts val="1000"/>
                        </a:spcAft>
                      </a:pPr>
                      <a:r>
                        <a:rPr lang="en-AU" sz="1400" b="1" dirty="0">
                          <a:latin typeface="Calibri"/>
                          <a:ea typeface="Calibri"/>
                          <a:cs typeface="Arial"/>
                        </a:rPr>
                        <a:t>1 Topics to be Covered </a:t>
                      </a:r>
                      <a:endParaRPr lang="en-US" sz="14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97819">
                <a:tc>
                  <a:txBody>
                    <a:bodyPr/>
                    <a:lstStyle/>
                    <a:p>
                      <a:pPr algn="ctr" rtl="0">
                        <a:lnSpc>
                          <a:spcPct val="115000"/>
                        </a:lnSpc>
                        <a:spcAft>
                          <a:spcPts val="1000"/>
                        </a:spcAft>
                      </a:pPr>
                      <a:r>
                        <a:rPr lang="fr-FR" sz="1600" b="1" dirty="0">
                          <a:latin typeface="Calibri"/>
                          <a:ea typeface="Calibri"/>
                          <a:cs typeface="Arial"/>
                        </a:rPr>
                        <a:t>TOPICS </a:t>
                      </a:r>
                      <a:r>
                        <a:rPr lang="en-US" sz="1600" b="1" baseline="0" dirty="0" smtClean="0">
                          <a:latin typeface="Calibri"/>
                          <a:ea typeface="Calibri"/>
                          <a:cs typeface="Arial"/>
                        </a:rPr>
                        <a:t> </a:t>
                      </a:r>
                      <a:r>
                        <a:rPr lang="fr-FR" sz="1600" b="1" dirty="0" err="1" smtClean="0">
                          <a:latin typeface="Calibri"/>
                          <a:ea typeface="Calibri"/>
                          <a:cs typeface="Arial"/>
                        </a:rPr>
                        <a:t>Teaching</a:t>
                      </a:r>
                      <a:r>
                        <a:rPr lang="fr-FR" sz="1600" b="1" dirty="0" smtClean="0">
                          <a:latin typeface="Calibri"/>
                          <a:ea typeface="Calibri"/>
                          <a:cs typeface="Arial"/>
                        </a:rPr>
                        <a:t> </a:t>
                      </a:r>
                      <a:r>
                        <a:rPr lang="fr-FR" sz="1600" b="1" dirty="0">
                          <a:latin typeface="Calibri"/>
                          <a:ea typeface="Calibri"/>
                          <a:cs typeface="Arial"/>
                        </a:rPr>
                        <a:t>and Learning </a:t>
                      </a:r>
                      <a:r>
                        <a:rPr lang="fr-FR" sz="1600" b="1" dirty="0" err="1">
                          <a:latin typeface="Calibri"/>
                          <a:ea typeface="Calibri"/>
                          <a:cs typeface="Arial"/>
                        </a:rPr>
                        <a:t>Activities</a:t>
                      </a:r>
                      <a:endParaRPr lang="en-US" sz="1600" b="1" dirty="0">
                        <a:latin typeface="Calibri"/>
                        <a:ea typeface="Calibri"/>
                        <a:cs typeface="Arial"/>
                      </a:endParaRPr>
                    </a:p>
                  </a:txBody>
                  <a:tcPr marL="47831" marR="47831" marT="8153"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c>
                  <a:txBody>
                    <a:bodyPr/>
                    <a:lstStyle/>
                    <a:p>
                      <a:pPr algn="ctr" rtl="0">
                        <a:lnSpc>
                          <a:spcPct val="115000"/>
                        </a:lnSpc>
                        <a:spcAft>
                          <a:spcPts val="1000"/>
                        </a:spcAft>
                      </a:pPr>
                      <a:r>
                        <a:rPr lang="en-AU" sz="1600" b="1" dirty="0" smtClean="0">
                          <a:latin typeface="Calibri"/>
                          <a:ea typeface="Calibri"/>
                          <a:cs typeface="Arial"/>
                        </a:rPr>
                        <a:t>Weeks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c>
                  <a:txBody>
                    <a:bodyPr/>
                    <a:lstStyle/>
                    <a:p>
                      <a:pPr algn="ctr" rtl="0">
                        <a:lnSpc>
                          <a:spcPct val="115000"/>
                        </a:lnSpc>
                        <a:spcAft>
                          <a:spcPts val="1000"/>
                        </a:spcAft>
                      </a:pPr>
                      <a:r>
                        <a:rPr lang="en-AU" sz="1600" b="1" dirty="0" smtClean="0">
                          <a:latin typeface="Calibri"/>
                          <a:ea typeface="Calibri"/>
                          <a:cs typeface="Arial"/>
                        </a:rPr>
                        <a:t>hours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r>
              <a:tr h="911109">
                <a:tc>
                  <a:txBody>
                    <a:bodyPr/>
                    <a:lstStyle/>
                    <a:p>
                      <a:pPr marL="342900" lvl="0" indent="-342900" algn="l" rtl="0">
                        <a:lnSpc>
                          <a:spcPct val="115000"/>
                        </a:lnSpc>
                        <a:spcAft>
                          <a:spcPts val="1000"/>
                        </a:spcAft>
                        <a:buFont typeface="Symbol"/>
                        <a:buChar char=""/>
                      </a:pPr>
                      <a:r>
                        <a:rPr lang="en-GB" sz="1600" b="1" dirty="0">
                          <a:latin typeface="Calibri"/>
                          <a:ea typeface="Calibri"/>
                          <a:cs typeface="Arial"/>
                        </a:rPr>
                        <a:t>Understanding each other's  - Presenting and discussion the Course Objectives and Teaching </a:t>
                      </a:r>
                      <a:r>
                        <a:rPr lang="en-GB" sz="1600" b="1" dirty="0" smtClean="0">
                          <a:latin typeface="Calibri"/>
                          <a:ea typeface="Calibri"/>
                          <a:cs typeface="Arial"/>
                        </a:rPr>
                        <a:t>Plan -  Reasoning Why PHE  (The Place of PHE in HE Profession &amp; Education</a:t>
                      </a:r>
                      <a:endParaRPr lang="en-US" sz="1600" b="1" dirty="0" smtClean="0">
                        <a:latin typeface="Calibri"/>
                        <a:ea typeface="Calibri"/>
                        <a:cs typeface="Arial"/>
                      </a:endParaRPr>
                    </a:p>
                    <a:p>
                      <a:pPr marL="342900" lvl="0" indent="-342900" algn="ctr" rtl="0">
                        <a:lnSpc>
                          <a:spcPct val="115000"/>
                        </a:lnSpc>
                        <a:spcAft>
                          <a:spcPts val="1000"/>
                        </a:spcAft>
                        <a:buFont typeface="Symbol"/>
                        <a:buNone/>
                      </a:pPr>
                      <a:r>
                        <a:rPr lang="en-US" sz="1600" b="1" dirty="0" smtClean="0">
                          <a:latin typeface="Britannic Bold" pitchFamily="34" charset="0"/>
                          <a:ea typeface="Calibri"/>
                          <a:cs typeface="Arial"/>
                        </a:rPr>
                        <a:t>All </a:t>
                      </a:r>
                      <a:r>
                        <a:rPr lang="en-US" sz="1600" b="1" dirty="0">
                          <a:latin typeface="Britannic Bold" pitchFamily="34" charset="0"/>
                          <a:ea typeface="Calibri"/>
                          <a:cs typeface="Arial"/>
                        </a:rPr>
                        <a:t>Success Except Who Don't Like  ( Not Ready and Willing To ………)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1</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2</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91179">
                <a:tc>
                  <a:txBody>
                    <a:bodyPr/>
                    <a:lstStyle/>
                    <a:p>
                      <a:pPr marL="342900" lvl="0" indent="-342900" algn="l" rtl="0">
                        <a:lnSpc>
                          <a:spcPct val="115000"/>
                        </a:lnSpc>
                        <a:spcAft>
                          <a:spcPts val="1000"/>
                        </a:spcAft>
                        <a:buFont typeface="Wingdings"/>
                        <a:buChar char=""/>
                        <a:tabLst>
                          <a:tab pos="457200" algn="l"/>
                        </a:tabLst>
                      </a:pPr>
                      <a:r>
                        <a:rPr lang="en-GB" sz="1600" b="1" dirty="0" smtClean="0">
                          <a:latin typeface="Calibri"/>
                          <a:ea typeface="Calibri"/>
                          <a:cs typeface="Arial"/>
                        </a:rPr>
                        <a:t>A </a:t>
                      </a:r>
                      <a:r>
                        <a:rPr lang="en-GB" sz="1600" b="1" dirty="0">
                          <a:latin typeface="Calibri"/>
                          <a:ea typeface="Calibri"/>
                          <a:cs typeface="Arial"/>
                        </a:rPr>
                        <a:t>Brief Historical </a:t>
                      </a:r>
                      <a:r>
                        <a:rPr lang="en-US" sz="1600" b="1" dirty="0">
                          <a:latin typeface="Calibri"/>
                          <a:ea typeface="Calibri"/>
                          <a:cs typeface="Arial"/>
                        </a:rPr>
                        <a:t>with </a:t>
                      </a:r>
                      <a:r>
                        <a:rPr lang="en-GB" sz="1600" b="1" dirty="0">
                          <a:latin typeface="Calibri"/>
                          <a:ea typeface="Calibri"/>
                          <a:cs typeface="Arial"/>
                        </a:rPr>
                        <a:t>Probing PHE: from where to start </a:t>
                      </a:r>
                      <a:r>
                        <a:rPr lang="en-US" sz="1600" b="1" dirty="0">
                          <a:latin typeface="Calibri"/>
                          <a:ea typeface="Calibri"/>
                          <a:cs typeface="Arial"/>
                        </a:rPr>
                        <a:t>" Health – Education" &amp; Defining Terms</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2</a:t>
                      </a:r>
                      <a:r>
                        <a:rPr lang="en-AU" sz="1600" b="1" baseline="30000">
                          <a:latin typeface="Calibri"/>
                          <a:ea typeface="Calibri"/>
                          <a:cs typeface="Arial"/>
                        </a:rPr>
                        <a:t>nd</a:t>
                      </a:r>
                      <a:r>
                        <a:rPr lang="en-AU" sz="1600" b="1">
                          <a:latin typeface="Calibri"/>
                          <a:ea typeface="Calibri"/>
                          <a:cs typeface="Arial"/>
                        </a:rPr>
                        <a:t>  -3</a:t>
                      </a:r>
                      <a:r>
                        <a:rPr lang="en-US" sz="1600" b="1" baseline="30000">
                          <a:latin typeface="Calibri"/>
                          <a:ea typeface="Calibri"/>
                          <a:cs typeface="Arial"/>
                        </a:rPr>
                        <a:t>rd</a:t>
                      </a:r>
                      <a:r>
                        <a:rPr lang="en-US" sz="1600" b="1">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4</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marL="342900" lvl="0" indent="-342900" algn="l" rtl="0">
                        <a:lnSpc>
                          <a:spcPct val="115000"/>
                        </a:lnSpc>
                        <a:spcAft>
                          <a:spcPts val="1000"/>
                        </a:spcAft>
                        <a:buFont typeface="Symbol"/>
                        <a:buChar char=""/>
                      </a:pPr>
                      <a:r>
                        <a:rPr lang="en-GB" sz="1600" b="1" dirty="0">
                          <a:latin typeface="Calibri"/>
                          <a:ea typeface="Calibri"/>
                          <a:cs typeface="Arial"/>
                        </a:rPr>
                        <a:t>Philosophical bases of Health Education </a:t>
                      </a:r>
                      <a:r>
                        <a:rPr lang="en-US" sz="1600" b="1" dirty="0">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4</a:t>
                      </a:r>
                      <a:r>
                        <a:rPr lang="en-AU" sz="1600" b="1" baseline="30000" dirty="0">
                          <a:latin typeface="Calibri"/>
                          <a:ea typeface="Calibri"/>
                          <a:cs typeface="Arial"/>
                        </a:rPr>
                        <a:t>th</a:t>
                      </a:r>
                      <a:r>
                        <a:rPr lang="en-AU" sz="1600" b="1" dirty="0">
                          <a:latin typeface="Calibri"/>
                          <a:ea typeface="Calibri"/>
                          <a:cs typeface="Arial"/>
                        </a:rPr>
                        <a:t> -5</a:t>
                      </a:r>
                      <a:r>
                        <a:rPr lang="en-AU" sz="1600" b="1" baseline="30000" dirty="0">
                          <a:latin typeface="Calibri"/>
                          <a:ea typeface="Calibri"/>
                          <a:cs typeface="Arial"/>
                        </a:rPr>
                        <a:t>th</a:t>
                      </a:r>
                      <a:r>
                        <a:rPr lang="en-AU" sz="1600" b="1" dirty="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4</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332152">
                <a:tc>
                  <a:txBody>
                    <a:bodyPr/>
                    <a:lstStyle/>
                    <a:p>
                      <a:pPr algn="ctr" rtl="0">
                        <a:lnSpc>
                          <a:spcPct val="115000"/>
                        </a:lnSpc>
                        <a:spcAft>
                          <a:spcPts val="1000"/>
                        </a:spcAft>
                      </a:pPr>
                      <a:r>
                        <a:rPr lang="en-US" sz="1800" b="1" i="1" dirty="0">
                          <a:latin typeface="Calibri"/>
                          <a:ea typeface="Calibri"/>
                          <a:cs typeface="Arial"/>
                        </a:rPr>
                        <a:t>1</a:t>
                      </a:r>
                      <a:r>
                        <a:rPr lang="en-US" sz="1800" b="1" i="1" baseline="30000" dirty="0">
                          <a:latin typeface="Calibri"/>
                          <a:ea typeface="Calibri"/>
                          <a:cs typeface="Arial"/>
                        </a:rPr>
                        <a:t>st</a:t>
                      </a:r>
                      <a:r>
                        <a:rPr lang="en-US" sz="1800" b="1" i="1" dirty="0">
                          <a:latin typeface="Calibri"/>
                          <a:ea typeface="Calibri"/>
                          <a:cs typeface="Arial"/>
                        </a:rPr>
                        <a:t> Midterm Exam  \ Smart Assignments plan and </a:t>
                      </a:r>
                      <a:r>
                        <a:rPr lang="en-US" sz="1800" b="1" i="1" dirty="0" smtClean="0">
                          <a:latin typeface="Calibri"/>
                          <a:ea typeface="Calibri"/>
                          <a:cs typeface="Arial"/>
                        </a:rPr>
                        <a:t>choice</a:t>
                      </a:r>
                      <a:endParaRPr lang="en-US" sz="1800" b="1" i="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marL="342900" lvl="0" indent="-342900" algn="l" rtl="0">
                        <a:lnSpc>
                          <a:spcPct val="115000"/>
                        </a:lnSpc>
                        <a:spcAft>
                          <a:spcPts val="1000"/>
                        </a:spcAft>
                        <a:buFont typeface="Symbol"/>
                        <a:buChar char=""/>
                      </a:pPr>
                      <a:r>
                        <a:rPr lang="en-US" sz="1600" b="1" dirty="0">
                          <a:latin typeface="Calibri"/>
                          <a:ea typeface="Calibri"/>
                          <a:cs typeface="Arial"/>
                        </a:rPr>
                        <a:t>Health Education scopes , aims and roles and principles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8</a:t>
                      </a:r>
                      <a:r>
                        <a:rPr lang="en-AU" sz="1600" b="1" baseline="30000" dirty="0">
                          <a:latin typeface="Calibri"/>
                          <a:ea typeface="Calibri"/>
                          <a:cs typeface="Arial"/>
                        </a:rPr>
                        <a:t>th</a:t>
                      </a:r>
                      <a:r>
                        <a:rPr lang="en-AU" sz="1600" b="1" dirty="0">
                          <a:latin typeface="Calibri"/>
                          <a:ea typeface="Calibri"/>
                          <a:cs typeface="Arial"/>
                        </a:rPr>
                        <a:t>  </a:t>
                      </a:r>
                      <a:r>
                        <a:rPr lang="en-US" sz="1600" b="1" dirty="0">
                          <a:latin typeface="Calibri"/>
                          <a:ea typeface="Calibri"/>
                          <a:cs typeface="Arial"/>
                        </a:rPr>
                        <a:t>– 9</a:t>
                      </a:r>
                      <a:r>
                        <a:rPr lang="en-US" sz="1600" b="1" baseline="30000" dirty="0">
                          <a:latin typeface="Calibri"/>
                          <a:ea typeface="Calibri"/>
                          <a:cs typeface="Arial"/>
                        </a:rPr>
                        <a:t>th</a:t>
                      </a:r>
                      <a:r>
                        <a:rPr lang="en-US" sz="1600" b="1" dirty="0">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4</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43526">
                <a:tc>
                  <a:txBody>
                    <a:bodyPr/>
                    <a:lstStyle/>
                    <a:p>
                      <a:pPr marL="342900" lvl="0" indent="-342900" algn="l" rtl="0">
                        <a:lnSpc>
                          <a:spcPct val="115000"/>
                        </a:lnSpc>
                        <a:spcAft>
                          <a:spcPts val="1000"/>
                        </a:spcAft>
                        <a:buFont typeface="Symbol"/>
                        <a:buChar char=""/>
                        <a:tabLst>
                          <a:tab pos="942975" algn="l"/>
                        </a:tabLst>
                      </a:pPr>
                      <a:r>
                        <a:rPr lang="en-US" sz="1600" b="1" dirty="0" smtClean="0">
                          <a:latin typeface="Calibri"/>
                          <a:ea typeface="Calibri"/>
                          <a:cs typeface="Arial"/>
                        </a:rPr>
                        <a:t>Task – Community</a:t>
                      </a:r>
                      <a:r>
                        <a:rPr lang="en-US" sz="1600" b="1" baseline="0" dirty="0" smtClean="0">
                          <a:latin typeface="Calibri"/>
                          <a:ea typeface="Calibri"/>
                          <a:cs typeface="Arial"/>
                        </a:rPr>
                        <a:t>  Analysis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6</a:t>
                      </a:r>
                      <a:r>
                        <a:rPr lang="en-AU" sz="1600" b="1" baseline="30000" dirty="0">
                          <a:latin typeface="Calibri"/>
                          <a:ea typeface="Calibri"/>
                          <a:cs typeface="Arial"/>
                        </a:rPr>
                        <a:t>th</a:t>
                      </a:r>
                      <a:r>
                        <a:rPr lang="en-AU" sz="1600" b="1" dirty="0">
                          <a:latin typeface="Calibri"/>
                          <a:ea typeface="Calibri"/>
                          <a:cs typeface="Arial"/>
                        </a:rPr>
                        <a:t> </a:t>
                      </a:r>
                      <a:r>
                        <a:rPr lang="en-AU" sz="1600" b="1" dirty="0" smtClean="0">
                          <a:latin typeface="Calibri"/>
                          <a:ea typeface="Calibri"/>
                          <a:cs typeface="Arial"/>
                        </a:rPr>
                        <a:t>-8</a:t>
                      </a:r>
                      <a:r>
                        <a:rPr lang="en-AU" sz="1600" b="1" baseline="30000" dirty="0" smtClean="0">
                          <a:latin typeface="Calibri"/>
                          <a:ea typeface="Calibri"/>
                          <a:cs typeface="Arial"/>
                        </a:rPr>
                        <a:t>th</a:t>
                      </a:r>
                      <a:r>
                        <a:rPr lang="en-AU" sz="1600" b="1" dirty="0" smtClean="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6</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43526">
                <a:tc>
                  <a:txBody>
                    <a:bodyPr/>
                    <a:lstStyle/>
                    <a:p>
                      <a:pPr marL="342900" lvl="0" indent="-342900" algn="l" rtl="0">
                        <a:lnSpc>
                          <a:spcPct val="115000"/>
                        </a:lnSpc>
                        <a:spcAft>
                          <a:spcPts val="1000"/>
                        </a:spcAft>
                        <a:buFont typeface="Symbol"/>
                        <a:buChar char=""/>
                        <a:tabLst>
                          <a:tab pos="942975" algn="l"/>
                        </a:tabLst>
                      </a:pPr>
                      <a:r>
                        <a:rPr lang="en-US" sz="1600" b="1" dirty="0">
                          <a:latin typeface="Calibri"/>
                          <a:ea typeface="Calibri"/>
                          <a:cs typeface="Arial"/>
                        </a:rPr>
                        <a:t>Teaching and Learning domains : </a:t>
                      </a:r>
                      <a:r>
                        <a:rPr lang="en-US" sz="1600" b="1" dirty="0">
                          <a:latin typeface="Tahoma"/>
                          <a:ea typeface="Calibri"/>
                          <a:cs typeface="Arial"/>
                        </a:rPr>
                        <a:t>cognitive, affect-attitudes, thinking, and the psychomotor</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0">
                        <a:lnSpc>
                          <a:spcPct val="115000"/>
                        </a:lnSpc>
                        <a:spcAft>
                          <a:spcPts val="1000"/>
                        </a:spcAft>
                      </a:pPr>
                      <a:r>
                        <a:rPr lang="en-AU" sz="1600" b="1" dirty="0" smtClean="0">
                          <a:latin typeface="Calibri"/>
                          <a:ea typeface="Calibri"/>
                          <a:cs typeface="Arial"/>
                        </a:rPr>
                        <a:t>9</a:t>
                      </a:r>
                      <a:r>
                        <a:rPr lang="en-AU" sz="1600" b="1" baseline="30000" dirty="0" smtClean="0">
                          <a:latin typeface="Calibri"/>
                          <a:ea typeface="Calibri"/>
                          <a:cs typeface="Arial"/>
                        </a:rPr>
                        <a:t>th</a:t>
                      </a:r>
                      <a:r>
                        <a:rPr lang="en-AU" sz="1600" b="1" dirty="0" smtClean="0">
                          <a:latin typeface="Calibri"/>
                          <a:ea typeface="Calibri"/>
                          <a:cs typeface="Arial"/>
                        </a:rPr>
                        <a:t> – 11</a:t>
                      </a:r>
                      <a:r>
                        <a:rPr lang="en-AU" sz="1600" b="1" baseline="30000" dirty="0" smtClean="0">
                          <a:latin typeface="Calibri"/>
                          <a:ea typeface="Calibri"/>
                          <a:cs typeface="Arial"/>
                        </a:rPr>
                        <a:t>th</a:t>
                      </a:r>
                      <a:r>
                        <a:rPr lang="en-AU" sz="1600" b="1" dirty="0" smtClean="0">
                          <a:latin typeface="Calibri"/>
                          <a:ea typeface="Calibri"/>
                          <a:cs typeface="Arial"/>
                        </a:rPr>
                        <a:t> </a:t>
                      </a:r>
                      <a:r>
                        <a:rPr lang="en-AU" sz="1600" b="1" baseline="0" dirty="0" smtClean="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0">
                        <a:lnSpc>
                          <a:spcPct val="115000"/>
                        </a:lnSpc>
                        <a:spcAft>
                          <a:spcPts val="1000"/>
                        </a:spcAft>
                      </a:pPr>
                      <a:r>
                        <a:rPr lang="en-AU" sz="1600" b="1" dirty="0">
                          <a:latin typeface="Calibri"/>
                          <a:ea typeface="Calibri"/>
                          <a:cs typeface="Arial"/>
                        </a:rPr>
                        <a:t>6</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algn="ctr" rtl="0">
                        <a:lnSpc>
                          <a:spcPct val="115000"/>
                        </a:lnSpc>
                        <a:spcAft>
                          <a:spcPts val="1000"/>
                        </a:spcAft>
                      </a:pPr>
                      <a:r>
                        <a:rPr lang="en-AU" sz="1800" b="1" i="1" dirty="0">
                          <a:latin typeface="Calibri"/>
                          <a:ea typeface="Calibri"/>
                          <a:cs typeface="Arial"/>
                        </a:rPr>
                        <a:t>2</a:t>
                      </a:r>
                      <a:r>
                        <a:rPr lang="en-AU" sz="1800" b="1" i="1" baseline="30000" dirty="0">
                          <a:latin typeface="Calibri"/>
                          <a:ea typeface="Calibri"/>
                          <a:cs typeface="Arial"/>
                        </a:rPr>
                        <a:t>nd</a:t>
                      </a:r>
                      <a:r>
                        <a:rPr lang="en-AU" sz="1800" b="1" i="1" dirty="0">
                          <a:latin typeface="Calibri"/>
                          <a:ea typeface="Calibri"/>
                          <a:cs typeface="Arial"/>
                        </a:rPr>
                        <a:t> midterm exam</a:t>
                      </a:r>
                      <a:r>
                        <a:rPr lang="en-US" sz="1800" b="1" i="1" dirty="0">
                          <a:latin typeface="Calibri"/>
                          <a:ea typeface="Calibri"/>
                          <a:cs typeface="Arial"/>
                        </a:rPr>
                        <a:t> \ Presenting Smart Assignments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972168">
                <a:tc>
                  <a:txBody>
                    <a:bodyPr/>
                    <a:lstStyle/>
                    <a:p>
                      <a:pPr marL="342900" lvl="0" indent="-342900" algn="l" rtl="0">
                        <a:lnSpc>
                          <a:spcPct val="115000"/>
                        </a:lnSpc>
                        <a:spcAft>
                          <a:spcPts val="1000"/>
                        </a:spcAft>
                        <a:buFont typeface="Symbol"/>
                        <a:buChar char=""/>
                      </a:pPr>
                      <a:r>
                        <a:rPr lang="en-US" sz="1600" b="1" dirty="0">
                          <a:latin typeface="Calibri"/>
                          <a:ea typeface="Calibri"/>
                          <a:cs typeface="Arial"/>
                        </a:rPr>
                        <a:t>Meaningful teaching and learning </a:t>
                      </a:r>
                      <a:r>
                        <a:rPr lang="en-US" sz="1600" b="1" dirty="0">
                          <a:latin typeface="Tahoma"/>
                          <a:ea typeface="Calibri"/>
                          <a:cs typeface="Arial"/>
                        </a:rPr>
                        <a:t>objectives: cognitive, affect-attitudes, thinking, and the action skills </a:t>
                      </a:r>
                      <a:endParaRPr lang="en-US" sz="1600" b="1" dirty="0">
                        <a:latin typeface="Calibri"/>
                        <a:ea typeface="Calibri"/>
                        <a:cs typeface="Arial"/>
                      </a:endParaRPr>
                    </a:p>
                    <a:p>
                      <a:pPr marL="342900" lvl="0" indent="-342900" algn="l" rtl="0">
                        <a:lnSpc>
                          <a:spcPct val="115000"/>
                        </a:lnSpc>
                        <a:spcAft>
                          <a:spcPts val="1000"/>
                        </a:spcAft>
                        <a:buFont typeface="Symbol"/>
                        <a:buChar char=""/>
                      </a:pPr>
                      <a:r>
                        <a:rPr lang="en-US" sz="1600" b="1" dirty="0">
                          <a:latin typeface="Calibri"/>
                          <a:ea typeface="Calibri"/>
                          <a:cs typeface="Arial"/>
                        </a:rPr>
                        <a:t>Develop tentative framework for effective health education curriculum,  lesson and plan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12-15</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4</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
        <p:nvSpPr>
          <p:cNvPr id="8" name="مستطيل 7"/>
          <p:cNvSpPr/>
          <p:nvPr/>
        </p:nvSpPr>
        <p:spPr>
          <a:xfrm>
            <a:off x="811161" y="436047"/>
            <a:ext cx="7594704" cy="387798"/>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2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200" b="1" i="1" dirty="0" smtClean="0">
                <a:latin typeface="Arial Black" pitchFamily="34" charset="0"/>
              </a:rPr>
              <a:t>Don’t  Be  Ready &amp; </a:t>
            </a:r>
            <a:r>
              <a:rPr lang="ar-SA" sz="1200" b="1" i="1" dirty="0" smtClean="0">
                <a:latin typeface="Arial Black" pitchFamily="34" charset="0"/>
              </a:rPr>
              <a:t> </a:t>
            </a:r>
            <a:r>
              <a:rPr lang="en-US" sz="1200" b="1" i="1" dirty="0" smtClean="0">
                <a:latin typeface="Arial Black" pitchFamily="34" charset="0"/>
              </a:rPr>
              <a:t>Welling to Success – Don’t Attend – Be Active…… </a:t>
            </a:r>
            <a:endParaRPr lang="en-US" sz="1200" b="1" dirty="0" smtClean="0">
              <a:latin typeface="Arial Black" pitchFamily="34" charset="0"/>
            </a:endParaRPr>
          </a:p>
        </p:txBody>
      </p:sp>
      <p:sp>
        <p:nvSpPr>
          <p:cNvPr id="9" name="عنصر نائب للتذييل 8"/>
          <p:cNvSpPr>
            <a:spLocks noGrp="1"/>
          </p:cNvSpPr>
          <p:nvPr>
            <p:ph type="ftr" sz="quarter" idx="10"/>
          </p:nvPr>
        </p:nvSpPr>
        <p:spPr>
          <a:xfrm>
            <a:off x="3275856" y="6633355"/>
            <a:ext cx="2628292" cy="216025"/>
          </a:xfrm>
        </p:spPr>
        <p:txBody>
          <a:bodyPr/>
          <a:lstStyle/>
          <a:p>
            <a:pPr>
              <a:defRPr/>
            </a:pPr>
            <a:r>
              <a:rPr lang="en-US" sz="1200" smtClean="0"/>
              <a:t>JohaliPriHE2012_2017</a:t>
            </a:r>
            <a:endParaRPr lang="en-US" sz="1200" dirty="0"/>
          </a:p>
        </p:txBody>
      </p:sp>
      <p:sp>
        <p:nvSpPr>
          <p:cNvPr id="10" name="عنوان 1"/>
          <p:cNvSpPr>
            <a:spLocks noGrp="1"/>
          </p:cNvSpPr>
          <p:nvPr>
            <p:ph type="title"/>
          </p:nvPr>
        </p:nvSpPr>
        <p:spPr>
          <a:xfrm>
            <a:off x="1103355"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800" dirty="0" err="1" smtClean="0">
                <a:solidFill>
                  <a:srgbClr val="6AB475"/>
                </a:solidFill>
              </a:rPr>
              <a:t>Johali</a:t>
            </a:r>
            <a:r>
              <a:rPr lang="en-US" sz="1800" dirty="0" smtClean="0">
                <a:solidFill>
                  <a:srgbClr val="6AB475"/>
                </a:solidFill>
              </a:rPr>
              <a:t> Course Syllabus – Objectives &amp; Plan 2017  </a:t>
            </a:r>
            <a:endParaRPr lang="ar-SA" sz="1800" dirty="0">
              <a:solidFill>
                <a:srgbClr val="6AB475"/>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5" name="Object 3"/>
          <p:cNvGraphicFramePr>
            <a:graphicFrameLocks noChangeAspect="1"/>
          </p:cNvGraphicFramePr>
          <p:nvPr/>
        </p:nvGraphicFramePr>
        <p:xfrm>
          <a:off x="336492" y="219077"/>
          <a:ext cx="8397990" cy="5765833"/>
        </p:xfrm>
        <a:graphic>
          <a:graphicData uri="http://schemas.openxmlformats.org/presentationml/2006/ole">
            <p:oleObj spid="_x0000_s315395" name="شريحة" r:id="rId3" imgW="4527876" imgH="3395506" progId="PowerPoint.Slide.12">
              <p:embed/>
            </p:oleObj>
          </a:graphicData>
        </a:graphic>
      </p:graphicFrame>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عنصر نائب للتذييل 7"/>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7" name="Object 5"/>
          <p:cNvGraphicFramePr>
            <a:graphicFrameLocks noChangeAspect="1"/>
          </p:cNvGraphicFramePr>
          <p:nvPr/>
        </p:nvGraphicFramePr>
        <p:xfrm>
          <a:off x="299979" y="325395"/>
          <a:ext cx="8324964" cy="5513463"/>
        </p:xfrm>
        <a:graphic>
          <a:graphicData uri="http://schemas.openxmlformats.org/presentationml/2006/ole">
            <p:oleObj spid="_x0000_s374787" name="شريحة" r:id="rId4" imgW="4568900" imgH="3425883" progId="PowerPoint.Slide.12">
              <p:embed/>
            </p:oleObj>
          </a:graphicData>
        </a:graphic>
      </p:graphicFrame>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عنصر نائب للتذييل 7"/>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9" name="Object 7"/>
          <p:cNvGraphicFramePr>
            <a:graphicFrameLocks noChangeAspect="1"/>
          </p:cNvGraphicFramePr>
          <p:nvPr/>
        </p:nvGraphicFramePr>
        <p:xfrm>
          <a:off x="555570" y="252369"/>
          <a:ext cx="7959834" cy="5440437"/>
        </p:xfrm>
        <a:graphic>
          <a:graphicData uri="http://schemas.openxmlformats.org/presentationml/2006/ole">
            <p:oleObj spid="_x0000_s373764" name="شريحة" r:id="rId4" imgW="4568900" imgH="3425883" progId="PowerPoint.Slide.12">
              <p:embed/>
            </p:oleObj>
          </a:graphicData>
        </a:graphic>
      </p:graphicFrame>
      <p:sp>
        <p:nvSpPr>
          <p:cNvPr id="10" name="عنصر نائب للتذييل 3"/>
          <p:cNvSpPr txBox="1">
            <a:spLocks/>
          </p:cNvSpPr>
          <p:nvPr/>
        </p:nvSpPr>
        <p:spPr bwMode="auto">
          <a:xfrm>
            <a:off x="592083" y="5948397"/>
            <a:ext cx="8186737" cy="43815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schemeClr val="hlink"/>
                </a:solidFill>
                <a:effectLst/>
                <a:uLnTx/>
                <a:uFillTx/>
                <a:latin typeface="Garamond" pitchFamily="18" charset="0"/>
                <a:ea typeface="+mn-ea"/>
                <a:cs typeface="+mn-cs"/>
              </a:rPr>
              <a:t>Students = Patients  </a:t>
            </a:r>
            <a:endParaRPr kumimoji="0" lang="en-US" sz="2800" b="1" i="0" u="none" strike="noStrike" kern="1200" cap="none" spc="0" normalizeH="0" baseline="0" noProof="0" dirty="0">
              <a:ln>
                <a:noFill/>
              </a:ln>
              <a:solidFill>
                <a:schemeClr val="hlink"/>
              </a:solidFill>
              <a:effectLst/>
              <a:uLnTx/>
              <a:uFillTx/>
              <a:latin typeface="Garamond" pitchFamily="18" charset="0"/>
              <a:ea typeface="+mn-ea"/>
              <a:cs typeface="+mn-cs"/>
            </a:endParaRPr>
          </a:p>
        </p:txBody>
      </p:sp>
      <p:sp>
        <p:nvSpPr>
          <p:cNvPr id="9" name="عنصر نائب للتذييل 8"/>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a:xfrm>
            <a:off x="1212804" y="4195773"/>
            <a:ext cx="6170697" cy="1241442"/>
          </a:xfrm>
          <a:gradFill>
            <a:gsLst>
              <a:gs pos="0">
                <a:srgbClr val="D6B19C"/>
              </a:gs>
              <a:gs pos="30000">
                <a:srgbClr val="D49E6C"/>
              </a:gs>
              <a:gs pos="70000">
                <a:srgbClr val="A65528"/>
              </a:gs>
              <a:gs pos="100000">
                <a:srgbClr val="663012"/>
              </a:gs>
            </a:gsLst>
            <a:lin ang="5400000" scaled="0"/>
          </a:gradFill>
        </p:spPr>
        <p:txBody>
          <a:bodyPr/>
          <a:lstStyle/>
          <a:p>
            <a:pPr>
              <a:defRPr/>
            </a:pPr>
            <a:r>
              <a:rPr lang="en-US" sz="3200" i="1" dirty="0" smtClean="0"/>
              <a:t/>
            </a:r>
            <a:br>
              <a:rPr lang="en-US" sz="3200" i="1" dirty="0" smtClean="0"/>
            </a:br>
            <a:r>
              <a:rPr lang="en-US" sz="3200" i="1" dirty="0" smtClean="0"/>
              <a:t>Why </a:t>
            </a:r>
            <a:br>
              <a:rPr lang="en-US" sz="3200" i="1" dirty="0" smtClean="0"/>
            </a:br>
            <a:r>
              <a:rPr lang="en-US" sz="3200" i="1" dirty="0" smtClean="0"/>
              <a:t>Resistances \  Barriers Changes </a:t>
            </a:r>
            <a:br>
              <a:rPr lang="en-US" sz="3200" i="1" dirty="0" smtClean="0"/>
            </a:br>
            <a:endParaRPr lang="en-US" sz="3200" i="1" dirty="0"/>
          </a:p>
        </p:txBody>
      </p:sp>
      <p:sp>
        <p:nvSpPr>
          <p:cNvPr id="5" name="مستطيل 4"/>
          <p:cNvSpPr/>
          <p:nvPr/>
        </p:nvSpPr>
        <p:spPr>
          <a:xfrm>
            <a:off x="884187" y="1603350"/>
            <a:ext cx="7229574" cy="21236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ltLang="en-US" sz="2400" dirty="0" smtClean="0">
                <a:latin typeface="Arial Black" pitchFamily="34" charset="0"/>
              </a:rPr>
              <a:t>PHE </a:t>
            </a:r>
          </a:p>
          <a:p>
            <a:pPr algn="ctr"/>
            <a:r>
              <a:rPr lang="en-US" altLang="en-US" sz="2400" dirty="0" smtClean="0">
                <a:latin typeface="Arial Black" pitchFamily="34" charset="0"/>
              </a:rPr>
              <a:t>The Story of Behavior </a:t>
            </a:r>
          </a:p>
          <a:p>
            <a:pPr algn="ctr"/>
            <a:endParaRPr lang="ar-SA" altLang="en-US" sz="2000" i="1" dirty="0" smtClean="0">
              <a:latin typeface="Arial Black" pitchFamily="34" charset="0"/>
            </a:endParaRPr>
          </a:p>
          <a:p>
            <a:pPr algn="ctr"/>
            <a:r>
              <a:rPr lang="en-US" altLang="en-US" sz="2000" i="1" dirty="0" smtClean="0">
                <a:latin typeface="Arial Black" pitchFamily="34" charset="0"/>
              </a:rPr>
              <a:t>What – Why – How </a:t>
            </a:r>
          </a:p>
          <a:p>
            <a:pPr algn="ctr"/>
            <a:r>
              <a:rPr lang="en-US" altLang="en-US" sz="2000" i="1" dirty="0" smtClean="0">
                <a:latin typeface="Arial Black" pitchFamily="34" charset="0"/>
              </a:rPr>
              <a:t> </a:t>
            </a:r>
          </a:p>
          <a:p>
            <a:pPr algn="ctr"/>
            <a:r>
              <a:rPr lang="en-US" altLang="en-US" sz="2400" dirty="0" smtClean="0">
                <a:latin typeface="Arial Black" pitchFamily="34" charset="0"/>
              </a:rPr>
              <a:t>Can You – Do You  Accept Change</a:t>
            </a:r>
            <a:endParaRPr lang="ar-SA" sz="2400" dirty="0">
              <a:latin typeface="Arial Black" pitchFamily="34" charset="0"/>
            </a:endParaRPr>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a:xfrm>
            <a:off x="1212804" y="69804"/>
            <a:ext cx="6791418" cy="511141"/>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altLang="en-US" sz="2000" dirty="0" smtClean="0">
                <a:latin typeface="Arial Black" pitchFamily="34" charset="0"/>
              </a:rPr>
              <a:t>Major  HE Variables in Behavior Change</a:t>
            </a:r>
          </a:p>
        </p:txBody>
      </p:sp>
      <p:sp>
        <p:nvSpPr>
          <p:cNvPr id="513027" name="Rectangle 3"/>
          <p:cNvSpPr>
            <a:spLocks noGrp="1" noChangeArrowheads="1"/>
          </p:cNvSpPr>
          <p:nvPr>
            <p:ph type="body" idx="1"/>
          </p:nvPr>
        </p:nvSpPr>
        <p:spPr>
          <a:xfrm>
            <a:off x="263466" y="620688"/>
            <a:ext cx="8629014" cy="5976664"/>
          </a:xfrm>
        </p:spPr>
        <p:style>
          <a:lnRef idx="3">
            <a:schemeClr val="lt1"/>
          </a:lnRef>
          <a:fillRef idx="1">
            <a:schemeClr val="dk1"/>
          </a:fillRef>
          <a:effectRef idx="1">
            <a:schemeClr val="dk1"/>
          </a:effectRef>
          <a:fontRef idx="minor">
            <a:schemeClr val="lt1"/>
          </a:fontRef>
        </p:style>
        <p:txBody>
          <a:bodyPr/>
          <a:lstStyle/>
          <a:p>
            <a:pPr eaLnBrk="1" hangingPunct="1">
              <a:lnSpc>
                <a:spcPct val="90000"/>
              </a:lnSpc>
              <a:buFontTx/>
              <a:buNone/>
              <a:defRPr/>
            </a:pPr>
            <a:r>
              <a:rPr lang="en-US" altLang="en-US" sz="2400" b="1" dirty="0" smtClean="0"/>
              <a:t>		Thoughts and ideas inside a person’s mind have significant influence on an individual’s health behaviors.  These variables interact with social and environmental factors and it is the synergy among all these influences that operate on behavior.</a:t>
            </a:r>
          </a:p>
          <a:p>
            <a:pPr eaLnBrk="1" hangingPunct="1">
              <a:lnSpc>
                <a:spcPct val="90000"/>
              </a:lnSpc>
              <a:defRPr/>
            </a:pPr>
            <a:r>
              <a:rPr lang="en-US" altLang="en-US" sz="2400" b="1" dirty="0" smtClean="0">
                <a:solidFill>
                  <a:schemeClr val="hlink"/>
                </a:solidFill>
              </a:rPr>
              <a:t>Knowledge:</a:t>
            </a:r>
            <a:r>
              <a:rPr lang="en-US" altLang="en-US" sz="2400" b="1" dirty="0" smtClean="0"/>
              <a:t> An intellectual acquaintance with facts, truth, or principles gained by sight, experience, or report.</a:t>
            </a:r>
          </a:p>
          <a:p>
            <a:pPr eaLnBrk="1" hangingPunct="1">
              <a:defRPr/>
            </a:pPr>
            <a:r>
              <a:rPr lang="en-US" altLang="en-US" sz="2400" b="1" dirty="0" smtClean="0">
                <a:solidFill>
                  <a:schemeClr val="hlink"/>
                </a:solidFill>
              </a:rPr>
              <a:t>Skills </a:t>
            </a:r>
            <a:r>
              <a:rPr lang="en-US" altLang="en-US" sz="2400" b="1" dirty="0" smtClean="0"/>
              <a:t>: The ability to do something well, arising from talent, training, or practice.</a:t>
            </a:r>
          </a:p>
          <a:p>
            <a:pPr eaLnBrk="1" hangingPunct="1">
              <a:defRPr/>
            </a:pPr>
            <a:r>
              <a:rPr lang="en-US" altLang="en-US" sz="2400" b="1" dirty="0" smtClean="0">
                <a:solidFill>
                  <a:schemeClr val="hlink"/>
                </a:solidFill>
              </a:rPr>
              <a:t>Belief :</a:t>
            </a:r>
            <a:r>
              <a:rPr lang="en-US" altLang="en-US" sz="2400" b="1" dirty="0" smtClean="0"/>
              <a:t> Acceptance of or confidence in an alleged fact or body of facts as true or right without positive knowledge or proof; a perceived truth.</a:t>
            </a:r>
          </a:p>
          <a:p>
            <a:pPr eaLnBrk="1" hangingPunct="1">
              <a:defRPr/>
            </a:pPr>
            <a:r>
              <a:rPr lang="en-US" altLang="en-US" sz="2400" b="1" dirty="0" smtClean="0">
                <a:solidFill>
                  <a:schemeClr val="hlink"/>
                </a:solidFill>
              </a:rPr>
              <a:t>Attitude:</a:t>
            </a:r>
            <a:r>
              <a:rPr lang="en-US" altLang="en-US" sz="2400" b="1" dirty="0" smtClean="0"/>
              <a:t> Manner, disposition, feeling, or position toward a person or thing.</a:t>
            </a:r>
          </a:p>
          <a:p>
            <a:pPr eaLnBrk="1" hangingPunct="1">
              <a:defRPr/>
            </a:pPr>
            <a:r>
              <a:rPr lang="en-US" altLang="en-US" sz="2400" b="1" dirty="0" smtClean="0">
                <a:solidFill>
                  <a:schemeClr val="hlink"/>
                </a:solidFill>
              </a:rPr>
              <a:t>Values:</a:t>
            </a:r>
            <a:r>
              <a:rPr lang="en-US" altLang="en-US" sz="2400" b="1" dirty="0" smtClean="0"/>
              <a:t> Ideas,  ideals,  customs that arouse an emotional response for or against them.</a:t>
            </a:r>
          </a:p>
          <a:p>
            <a:pPr eaLnBrk="1" hangingPunct="1">
              <a:defRPr/>
            </a:pPr>
            <a:r>
              <a:rPr lang="en-US" altLang="en-US" sz="1400" b="1" dirty="0" smtClean="0"/>
              <a:t>In Medicine Summarized in CAPS \ KAPS</a:t>
            </a:r>
          </a:p>
          <a:p>
            <a:pPr eaLnBrk="1" hangingPunct="1">
              <a:lnSpc>
                <a:spcPct val="90000"/>
              </a:lnSpc>
              <a:defRPr/>
            </a:pPr>
            <a:endParaRPr lang="en-US" altLang="en-US" sz="2400" b="1" dirty="0" smtClean="0"/>
          </a:p>
        </p:txBody>
      </p:sp>
      <p:sp>
        <p:nvSpPr>
          <p:cNvPr id="5" name="عنصر نائب للتذييل 4"/>
          <p:cNvSpPr>
            <a:spLocks noGrp="1"/>
          </p:cNvSpPr>
          <p:nvPr>
            <p:ph type="ftr" sz="quarter" idx="10"/>
          </p:nvPr>
        </p:nvSpPr>
        <p:spPr>
          <a:xfrm>
            <a:off x="5156208" y="6496092"/>
            <a:ext cx="3541761" cy="361908"/>
          </a:xfrm>
        </p:spPr>
        <p:txBody>
          <a:bodyPr/>
          <a:lstStyle/>
          <a:p>
            <a:pPr>
              <a:defRPr/>
            </a:pPr>
            <a:r>
              <a:rPr lang="en-US" sz="1400" smtClean="0"/>
              <a:t>JohaliPriHE2012_2017</a:t>
            </a:r>
            <a:endParaRPr lang="en-US" sz="14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عنوان 1"/>
          <p:cNvSpPr>
            <a:spLocks noGrp="1"/>
          </p:cNvSpPr>
          <p:nvPr>
            <p:ph type="title"/>
          </p:nvPr>
        </p:nvSpPr>
        <p:spPr>
          <a:xfrm>
            <a:off x="2411760" y="69804"/>
            <a:ext cx="4535984" cy="288032"/>
          </a:xfrm>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n-US" sz="1800" dirty="0" smtClean="0"/>
              <a:t>Theory of Reasoned Action</a:t>
            </a:r>
            <a:endParaRPr lang="ar-SA" sz="1800" dirty="0" smtClean="0"/>
          </a:p>
        </p:txBody>
      </p:sp>
      <p:sp>
        <p:nvSpPr>
          <p:cNvPr id="5" name="مستطيل 4"/>
          <p:cNvSpPr/>
          <p:nvPr/>
        </p:nvSpPr>
        <p:spPr>
          <a:xfrm>
            <a:off x="179512" y="404664"/>
            <a:ext cx="8784976" cy="6309420"/>
          </a:xfrm>
          <a:prstGeom prst="rect">
            <a:avLst/>
          </a:prstGeom>
        </p:spPr>
        <p:txBody>
          <a:bodyPr wrap="square">
            <a:spAutoFit/>
          </a:bodyPr>
          <a:lstStyle/>
          <a:p>
            <a:pPr algn="just" rtl="0">
              <a:defRPr/>
            </a:pPr>
            <a:r>
              <a:rPr lang="en-US" sz="1600" b="1" dirty="0" smtClean="0">
                <a:latin typeface="Arial Black" pitchFamily="34" charset="0"/>
                <a:cs typeface="Times New Roman" pitchFamily="18" charset="0"/>
              </a:rPr>
              <a:t>TRA</a:t>
            </a:r>
            <a:r>
              <a:rPr lang="en-US" sz="1600" dirty="0" smtClean="0">
                <a:latin typeface="Times New Roman" pitchFamily="18" charset="0"/>
                <a:cs typeface="Times New Roman" pitchFamily="18" charset="0"/>
              </a:rPr>
              <a:t> has been explained and </a:t>
            </a:r>
            <a:r>
              <a:rPr lang="en-US" sz="1600" b="1" dirty="0" smtClean="0">
                <a:latin typeface="Times New Roman" pitchFamily="18" charset="0"/>
                <a:cs typeface="Times New Roman" pitchFamily="18" charset="0"/>
              </a:rPr>
              <a:t>predicted </a:t>
            </a:r>
            <a:r>
              <a:rPr lang="en-US" sz="1600" dirty="0" smtClean="0">
                <a:latin typeface="Times New Roman" pitchFamily="18" charset="0"/>
                <a:cs typeface="Times New Roman" pitchFamily="18" charset="0"/>
              </a:rPr>
              <a:t> a variety of human behaviors since </a:t>
            </a:r>
            <a:r>
              <a:rPr lang="en-US" sz="1600" b="1" dirty="0" smtClean="0">
                <a:latin typeface="Times New Roman" pitchFamily="18" charset="0"/>
                <a:cs typeface="Times New Roman" pitchFamily="18" charset="0"/>
              </a:rPr>
              <a:t>1967</a:t>
            </a:r>
            <a:r>
              <a:rPr lang="en-US" sz="1600" dirty="0" smtClean="0">
                <a:latin typeface="Times New Roman" pitchFamily="18" charset="0"/>
                <a:cs typeface="Times New Roman" pitchFamily="18" charset="0"/>
              </a:rPr>
              <a:t>. </a:t>
            </a:r>
          </a:p>
          <a:p>
            <a:pPr algn="just" rtl="0">
              <a:defRPr/>
            </a:pPr>
            <a:r>
              <a:rPr lang="en-US" sz="1600" dirty="0" smtClean="0">
                <a:latin typeface="Times New Roman" pitchFamily="18" charset="0"/>
                <a:cs typeface="Times New Roman" pitchFamily="18" charset="0"/>
              </a:rPr>
              <a:t>It based on the</a:t>
            </a:r>
            <a:r>
              <a:rPr lang="en-US" sz="1600"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Premise</a:t>
            </a:r>
            <a:r>
              <a:rPr lang="en-US" dirty="0" smtClean="0">
                <a:latin typeface="Times New Roman" pitchFamily="18" charset="0"/>
                <a:cs typeface="Times New Roman" pitchFamily="18" charset="0"/>
              </a:rPr>
              <a:t> that “</a:t>
            </a:r>
            <a:r>
              <a:rPr lang="en-US" b="1" i="1" dirty="0" smtClean="0">
                <a:latin typeface="Times New Roman" pitchFamily="18" charset="0"/>
                <a:cs typeface="Times New Roman" pitchFamily="18" charset="0"/>
              </a:rPr>
              <a:t>humans are rational and that the behaviors being explored are under volitional control</a:t>
            </a:r>
            <a:r>
              <a:rPr lang="en-US" sz="1600" b="1" i="1" dirty="0" smtClean="0">
                <a:latin typeface="Times New Roman" pitchFamily="18" charset="0"/>
                <a:cs typeface="Times New Roman" pitchFamily="18" charset="0"/>
              </a:rPr>
              <a:t>, </a:t>
            </a:r>
            <a:r>
              <a:rPr lang="en-US" sz="1600" i="1" dirty="0" smtClean="0">
                <a:latin typeface="Times New Roman" pitchFamily="18" charset="0"/>
                <a:cs typeface="Times New Roman" pitchFamily="18" charset="0"/>
              </a:rPr>
              <a:t>It provides a construct links </a:t>
            </a:r>
            <a:r>
              <a:rPr lang="en-US" sz="1600" b="1" i="1" dirty="0" smtClean="0">
                <a:latin typeface="Times New Roman" pitchFamily="18" charset="0"/>
                <a:cs typeface="Times New Roman" pitchFamily="18" charset="0"/>
              </a:rPr>
              <a:t>Individual beliefs, attitudes, intentions, and behavior  </a:t>
            </a:r>
            <a:r>
              <a:rPr lang="en-US" sz="1600" dirty="0" smtClean="0">
                <a:latin typeface="Times New Roman" pitchFamily="18" charset="0"/>
                <a:cs typeface="Times New Roman" pitchFamily="18" charset="0"/>
              </a:rPr>
              <a:t>(</a:t>
            </a:r>
            <a:r>
              <a:rPr lang="en-US" sz="1600" dirty="0" err="1" smtClean="0">
                <a:latin typeface="Times New Roman" pitchFamily="18" charset="0"/>
                <a:cs typeface="Times New Roman" pitchFamily="18" charset="0"/>
              </a:rPr>
              <a:t>Fishbein</a:t>
            </a:r>
            <a:r>
              <a:rPr lang="en-US" sz="1600" dirty="0" smtClean="0">
                <a:latin typeface="Times New Roman" pitchFamily="18" charset="0"/>
                <a:cs typeface="Times New Roman" pitchFamily="18" charset="0"/>
              </a:rPr>
              <a:t> et al1994). </a:t>
            </a:r>
          </a:p>
          <a:p>
            <a:pPr algn="just" rtl="0">
              <a:defRPr/>
            </a:pPr>
            <a:r>
              <a:rPr lang="en-US" sz="1600" b="1" dirty="0" smtClean="0">
                <a:latin typeface="Times New Roman" pitchFamily="18" charset="0"/>
                <a:cs typeface="Times New Roman" pitchFamily="18" charset="0"/>
              </a:rPr>
              <a:t>This </a:t>
            </a:r>
            <a:r>
              <a:rPr lang="en-US" sz="1600" b="1" dirty="0" smtClean="0">
                <a:latin typeface="Arial Black" pitchFamily="34" charset="0"/>
                <a:cs typeface="Times New Roman" pitchFamily="18" charset="0"/>
              </a:rPr>
              <a:t>TRA</a:t>
            </a:r>
            <a:r>
              <a:rPr lang="en-US" sz="1600" b="1" dirty="0" smtClean="0">
                <a:latin typeface="Times New Roman" pitchFamily="18" charset="0"/>
                <a:cs typeface="Times New Roman" pitchFamily="18" charset="0"/>
              </a:rPr>
              <a:t> based on 6 Variables : </a:t>
            </a:r>
            <a:endParaRPr lang="en-US" sz="1600"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Behavior:</a:t>
            </a:r>
            <a:r>
              <a:rPr lang="en-US" sz="1600" b="1" dirty="0" smtClean="0">
                <a:latin typeface="Times New Roman" pitchFamily="18" charset="0"/>
                <a:cs typeface="Times New Roman" pitchFamily="18" charset="0"/>
              </a:rPr>
              <a:t> A specific behavior defined by a combination of four components</a:t>
            </a: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action, target, context, and time </a:t>
            </a:r>
            <a:r>
              <a:rPr lang="en-US" sz="1600" dirty="0" smtClean="0">
                <a:latin typeface="Times New Roman" pitchFamily="18" charset="0"/>
                <a:cs typeface="Times New Roman" pitchFamily="18" charset="0"/>
              </a:rPr>
              <a:t>(e.g., implementing a HIV risk reduction strategy (</a:t>
            </a:r>
            <a:r>
              <a:rPr lang="en-US" sz="1600" b="1" dirty="0" smtClean="0">
                <a:latin typeface="Times New Roman" pitchFamily="18" charset="0"/>
                <a:cs typeface="Times New Roman" pitchFamily="18" charset="0"/>
              </a:rPr>
              <a:t>action) </a:t>
            </a:r>
            <a:r>
              <a:rPr lang="en-US" sz="1600" dirty="0" smtClean="0">
                <a:latin typeface="Times New Roman" pitchFamily="18" charset="0"/>
                <a:cs typeface="Times New Roman" pitchFamily="18" charset="0"/>
              </a:rPr>
              <a:t>by  workers using clove  and mask (</a:t>
            </a:r>
            <a:r>
              <a:rPr lang="en-US" sz="1600" b="1" dirty="0" smtClean="0">
                <a:latin typeface="Times New Roman" pitchFamily="18" charset="0"/>
                <a:cs typeface="Times New Roman" pitchFamily="18" charset="0"/>
              </a:rPr>
              <a:t>target)</a:t>
            </a:r>
            <a:r>
              <a:rPr lang="en-US" sz="1600" dirty="0" smtClean="0">
                <a:latin typeface="Times New Roman" pitchFamily="18" charset="0"/>
                <a:cs typeface="Times New Roman" pitchFamily="18" charset="0"/>
              </a:rPr>
              <a:t> in communicating with HIV inpatients (</a:t>
            </a:r>
            <a:r>
              <a:rPr lang="en-US" sz="1600" b="1" dirty="0" smtClean="0">
                <a:latin typeface="Times New Roman" pitchFamily="18" charset="0"/>
                <a:cs typeface="Times New Roman" pitchFamily="18" charset="0"/>
              </a:rPr>
              <a:t>context</a:t>
            </a:r>
            <a:r>
              <a:rPr lang="en-US" sz="1600" dirty="0" smtClean="0">
                <a:latin typeface="Times New Roman" pitchFamily="18" charset="0"/>
                <a:cs typeface="Times New Roman" pitchFamily="18" charset="0"/>
              </a:rPr>
              <a:t>) every time (</a:t>
            </a:r>
            <a:r>
              <a:rPr lang="en-US" sz="1600" b="1" dirty="0" smtClean="0">
                <a:latin typeface="Times New Roman" pitchFamily="18" charset="0"/>
                <a:cs typeface="Times New Roman" pitchFamily="18" charset="0"/>
              </a:rPr>
              <a:t>time)</a:t>
            </a:r>
            <a:r>
              <a:rPr lang="en-US" sz="1600" dirty="0" smtClean="0">
                <a:latin typeface="Times New Roman" pitchFamily="18" charset="0"/>
                <a:cs typeface="Times New Roman" pitchFamily="18" charset="0"/>
              </a:rPr>
              <a:t>.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Intention:</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intent to perform a behavior is the best predictor that a desired behavior will actually occur. In order to measure it accurately and effectively, intent should be defined using the same components used to define behavior: action, target, context, and time. Both attitude and norms, described below, influence one's intention to perform a behavior.  </a:t>
            </a:r>
          </a:p>
          <a:p>
            <a:pPr marL="342900" indent="-342900" algn="just" rtl="0">
              <a:buAutoNum type="arabicParenR"/>
              <a:defRPr/>
            </a:pPr>
            <a:r>
              <a:rPr lang="en-US" sz="1600" b="1" dirty="0" smtClean="0">
                <a:latin typeface="Times New Roman" pitchFamily="18" charset="0"/>
                <a:cs typeface="Times New Roman" pitchFamily="18" charset="0"/>
              </a:rPr>
              <a:t>Attitude: </a:t>
            </a:r>
            <a:r>
              <a:rPr lang="en-US" sz="1600" dirty="0" smtClean="0">
                <a:latin typeface="Times New Roman" pitchFamily="18" charset="0"/>
                <a:cs typeface="Times New Roman" pitchFamily="18" charset="0"/>
              </a:rPr>
              <a:t>A person's positive or negative feelings toward performing the defined behavior.</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Times New Roman" pitchFamily="18" charset="0"/>
                <a:cs typeface="Times New Roman" pitchFamily="18" charset="0"/>
              </a:rPr>
              <a:t>Behavioral </a:t>
            </a:r>
            <a:r>
              <a:rPr lang="en-US" sz="1600" b="1" dirty="0" smtClean="0">
                <a:latin typeface="Arial Black" pitchFamily="34" charset="0"/>
                <a:cs typeface="Times New Roman" pitchFamily="18" charset="0"/>
              </a:rPr>
              <a:t>Beliefs</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Behavioral beliefs are a combination of a person's beliefs regarding the outcomes of a defined behavior and the person's evaluation of potential outcomes.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Norms</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A person's perception of other people's opinions regarding the defined behavior.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Times New Roman" pitchFamily="18" charset="0"/>
                <a:cs typeface="Times New Roman" pitchFamily="18" charset="0"/>
              </a:rPr>
              <a:t>Normative Beliefs: </a:t>
            </a:r>
            <a:r>
              <a:rPr lang="en-US" sz="1600" dirty="0" smtClean="0">
                <a:latin typeface="Times New Roman" pitchFamily="18" charset="0"/>
                <a:cs typeface="Times New Roman" pitchFamily="18" charset="0"/>
              </a:rPr>
              <a:t>Normative beliefs are a combination of a person's beliefs regarding other people's views of a behavior and the person's willingness to conform to those views. As with behavioral beliefs, normative beliefs regarding other people's opinions and the evaluation of those opinions will vary from population to population. The TRA provides a framework for linking each of the above variables together ( above diagram). Essentially, the behavioral and normative beliefs referred to as cognitive structures -- influence individual attitudes and subjective norms, respectively. In turn, attitudes and norms shape a person's intention to perform a behavior. </a:t>
            </a:r>
          </a:p>
          <a:p>
            <a:pPr marL="342900" indent="-342900" algn="just" rtl="0">
              <a:defRPr/>
            </a:pPr>
            <a:endParaRPr lang="en-US" sz="1600" dirty="0" smtClean="0">
              <a:latin typeface="Times New Roman" pitchFamily="18" charset="0"/>
              <a:cs typeface="Times New Roman" pitchFamily="18" charset="0"/>
            </a:endParaRPr>
          </a:p>
          <a:p>
            <a:pPr algn="ctr" rtl="0">
              <a:defRPr/>
            </a:pPr>
            <a:r>
              <a:rPr lang="en-US" sz="1600" b="1" dirty="0" smtClean="0">
                <a:latin typeface="Times New Roman" pitchFamily="18" charset="0"/>
                <a:cs typeface="Times New Roman" pitchFamily="18" charset="0"/>
              </a:rPr>
              <a:t>(Summarize and reorganize these 6 in 5 Only … </a:t>
            </a:r>
            <a:r>
              <a:rPr lang="en-US" sz="1600" b="1" dirty="0" smtClean="0">
                <a:latin typeface="Arial Black" pitchFamily="34" charset="0"/>
                <a:cs typeface="Times New Roman" pitchFamily="18" charset="0"/>
              </a:rPr>
              <a:t>BIBAN</a:t>
            </a:r>
            <a:r>
              <a:rPr lang="en-US" sz="1600" b="1" dirty="0" smtClean="0">
                <a:latin typeface="Times New Roman" pitchFamily="18" charset="0"/>
                <a:cs typeface="Times New Roman" pitchFamily="18" charset="0"/>
              </a:rPr>
              <a:t>  - </a:t>
            </a:r>
            <a:r>
              <a:rPr lang="en-US" sz="1600" b="1" dirty="0" smtClean="0">
                <a:latin typeface="Arial Black" pitchFamily="34" charset="0"/>
                <a:cs typeface="Times New Roman" pitchFamily="18" charset="0"/>
              </a:rPr>
              <a:t>Redraw model </a:t>
            </a:r>
            <a:r>
              <a:rPr lang="en-US" sz="1600" b="1" dirty="0" smtClean="0">
                <a:latin typeface="Times New Roman" pitchFamily="18" charset="0"/>
                <a:cs typeface="Times New Roman" pitchFamily="18" charset="0"/>
              </a:rPr>
              <a:t>…  )</a:t>
            </a:r>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عنوان 1"/>
          <p:cNvSpPr>
            <a:spLocks noGrp="1"/>
          </p:cNvSpPr>
          <p:nvPr>
            <p:ph type="title"/>
          </p:nvPr>
        </p:nvSpPr>
        <p:spPr>
          <a:xfrm>
            <a:off x="1042988" y="325395"/>
            <a:ext cx="7200900" cy="431764"/>
          </a:xfrm>
        </p:spPr>
        <p:style>
          <a:lnRef idx="2">
            <a:schemeClr val="dk1"/>
          </a:lnRef>
          <a:fillRef idx="1">
            <a:schemeClr val="lt1"/>
          </a:fillRef>
          <a:effectRef idx="0">
            <a:schemeClr val="dk1"/>
          </a:effectRef>
          <a:fontRef idx="minor">
            <a:schemeClr val="dk1"/>
          </a:fontRef>
        </p:style>
        <p:txBody>
          <a:bodyPr/>
          <a:lstStyle/>
          <a:p>
            <a:pPr algn="ctr"/>
            <a:r>
              <a:rPr lang="en-US" sz="1800" dirty="0" smtClean="0"/>
              <a:t>Theory of Reasoned Action</a:t>
            </a:r>
            <a:endParaRPr lang="ar-SA" sz="1800" dirty="0" smtClean="0"/>
          </a:p>
        </p:txBody>
      </p:sp>
      <p:pic>
        <p:nvPicPr>
          <p:cNvPr id="4" name="صورة 3"/>
          <p:cNvPicPr/>
          <p:nvPr/>
        </p:nvPicPr>
        <p:blipFill>
          <a:blip r:embed="rId3" cstate="print"/>
          <a:srcRect/>
          <a:stretch>
            <a:fillRect/>
          </a:stretch>
        </p:blipFill>
        <p:spPr bwMode="auto">
          <a:xfrm>
            <a:off x="373005" y="991926"/>
            <a:ext cx="8324964" cy="4372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0964" name="مستطيل 4"/>
          <p:cNvSpPr>
            <a:spLocks noChangeArrowheads="1"/>
          </p:cNvSpPr>
          <p:nvPr/>
        </p:nvSpPr>
        <p:spPr bwMode="auto">
          <a:xfrm>
            <a:off x="409518" y="6292119"/>
            <a:ext cx="7558191" cy="276999"/>
          </a:xfrm>
          <a:prstGeom prst="rect">
            <a:avLst/>
          </a:prstGeom>
          <a:noFill/>
          <a:ln w="9525">
            <a:noFill/>
            <a:miter lim="800000"/>
            <a:headEnd/>
            <a:tailEnd/>
          </a:ln>
        </p:spPr>
        <p:txBody>
          <a:bodyPr wrap="square">
            <a:spAutoFit/>
          </a:bodyPr>
          <a:lstStyle/>
          <a:p>
            <a:pPr algn="ctr"/>
            <a:r>
              <a:rPr lang="en-US" sz="1200" dirty="0"/>
              <a:t>Source: </a:t>
            </a:r>
            <a:r>
              <a:rPr lang="en-US" sz="1200" dirty="0" err="1"/>
              <a:t>Ajen,I</a:t>
            </a:r>
            <a:r>
              <a:rPr lang="en-US" sz="1200" dirty="0"/>
              <a:t>., </a:t>
            </a:r>
            <a:r>
              <a:rPr lang="en-US" sz="1200" dirty="0" err="1"/>
              <a:t>Fishbein</a:t>
            </a:r>
            <a:r>
              <a:rPr lang="en-US" sz="1200" dirty="0"/>
              <a:t>, M. (1980) Understanding attitudes </a:t>
            </a:r>
            <a:r>
              <a:rPr lang="en-US" sz="1200" dirty="0" smtClean="0"/>
              <a:t>and predicting </a:t>
            </a:r>
            <a:r>
              <a:rPr lang="en-US" sz="1200" dirty="0"/>
              <a:t>social behavior. New Jersey: Prentice-Hall, Inc.</a:t>
            </a:r>
            <a:endParaRPr lang="ar-SA" sz="1200" dirty="0"/>
          </a:p>
        </p:txBody>
      </p:sp>
      <p:sp>
        <p:nvSpPr>
          <p:cNvPr id="5" name="مستطيل 4"/>
          <p:cNvSpPr/>
          <p:nvPr/>
        </p:nvSpPr>
        <p:spPr>
          <a:xfrm>
            <a:off x="323528" y="5484631"/>
            <a:ext cx="8568952" cy="923330"/>
          </a:xfrm>
          <a:prstGeom prst="rect">
            <a:avLst/>
          </a:prstGeom>
        </p:spPr>
        <p:txBody>
          <a:bodyPr wrap="square">
            <a:spAutoFit/>
          </a:bodyPr>
          <a:lstStyle/>
          <a:p>
            <a:pPr algn="just" rtl="0">
              <a:defRPr/>
            </a:pPr>
            <a:r>
              <a:rPr lang="en-US" b="1" i="1" dirty="0" smtClean="0"/>
              <a:t>As HE; think and describe this diagrammatic model …..to what cases and how you can use …Then read author’s description …You can summarize –redraw more accurate  </a:t>
            </a:r>
            <a:endParaRPr lang="en-US" b="1" i="1" dirty="0"/>
          </a:p>
        </p:txBody>
      </p:sp>
      <p:sp>
        <p:nvSpPr>
          <p:cNvPr id="7" name="عنصر نائب للتذييل 6"/>
          <p:cNvSpPr>
            <a:spLocks noGrp="1"/>
          </p:cNvSpPr>
          <p:nvPr>
            <p:ph type="ftr" sz="quarter" idx="10"/>
          </p:nvPr>
        </p:nvSpPr>
        <p:spPr>
          <a:xfrm>
            <a:off x="3476610" y="6611979"/>
            <a:ext cx="2862245" cy="246021"/>
          </a:xfrm>
        </p:spPr>
        <p:txBody>
          <a:bodyPr/>
          <a:lstStyle/>
          <a:p>
            <a:pPr>
              <a:defRPr/>
            </a:pPr>
            <a:r>
              <a:rPr lang="en-US" sz="1600" smtClean="0"/>
              <a:t>JohaliPriHE2012_2017</a:t>
            </a:r>
            <a:endParaRPr lang="en-US" sz="16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1833525" y="252369"/>
            <a:ext cx="5575320" cy="74450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altLang="en-US" b="0" dirty="0" smtClean="0"/>
              <a:t>The Belief</a:t>
            </a:r>
            <a:endParaRPr lang="en-US" altLang="en-US" dirty="0" smtClean="0"/>
          </a:p>
        </p:txBody>
      </p:sp>
      <p:sp>
        <p:nvSpPr>
          <p:cNvPr id="521219" name="Rectangle 3"/>
          <p:cNvSpPr>
            <a:spLocks noGrp="1" noChangeArrowheads="1"/>
          </p:cNvSpPr>
          <p:nvPr>
            <p:ph type="body" sz="half" idx="1"/>
          </p:nvPr>
        </p:nvSpPr>
        <p:spPr>
          <a:xfrm>
            <a:off x="355597" y="2224071"/>
            <a:ext cx="4033838" cy="3830644"/>
          </a:xfrm>
        </p:spPr>
        <p:txBody>
          <a:bodyPr/>
          <a:lstStyle/>
          <a:p>
            <a:pPr eaLnBrk="1" hangingPunct="1">
              <a:defRPr/>
            </a:pPr>
            <a:r>
              <a:rPr lang="en-US" altLang="en-US" b="1" i="1" dirty="0" smtClean="0"/>
              <a:t>Anticipated </a:t>
            </a:r>
            <a:r>
              <a:rPr lang="en-US" altLang="en-US" b="1" i="1" dirty="0" smtClean="0">
                <a:latin typeface="Arial Black" pitchFamily="34" charset="0"/>
              </a:rPr>
              <a:t>value</a:t>
            </a:r>
            <a:r>
              <a:rPr lang="en-US" altLang="en-US" b="1" i="1" dirty="0" smtClean="0"/>
              <a:t> of the recommended course of action.</a:t>
            </a:r>
          </a:p>
          <a:p>
            <a:pPr eaLnBrk="1" hangingPunct="1">
              <a:buNone/>
              <a:defRPr/>
            </a:pPr>
            <a:endParaRPr lang="en-US" altLang="en-US" b="1" i="1" dirty="0" smtClean="0"/>
          </a:p>
          <a:p>
            <a:pPr eaLnBrk="1" hangingPunct="1">
              <a:defRPr/>
            </a:pPr>
            <a:r>
              <a:rPr lang="en-US" altLang="en-US" b="1" i="1" dirty="0" smtClean="0"/>
              <a:t>Must believe  recommended health action will do good if they are to comply.</a:t>
            </a:r>
          </a:p>
          <a:p>
            <a:pPr eaLnBrk="1" hangingPunct="1">
              <a:defRPr/>
            </a:pPr>
            <a:endParaRPr lang="en-US" altLang="en-US" b="1" i="1" dirty="0" smtClean="0"/>
          </a:p>
        </p:txBody>
      </p:sp>
      <p:sp>
        <p:nvSpPr>
          <p:cNvPr id="521220" name="Rectangle 4"/>
          <p:cNvSpPr>
            <a:spLocks noGrp="1" noChangeArrowheads="1"/>
          </p:cNvSpPr>
          <p:nvPr>
            <p:ph type="body" sz="half" idx="2"/>
          </p:nvPr>
        </p:nvSpPr>
        <p:spPr>
          <a:xfrm>
            <a:off x="4864104" y="2273304"/>
            <a:ext cx="4087809" cy="3565554"/>
          </a:xfrm>
        </p:spPr>
        <p:txBody>
          <a:bodyPr/>
          <a:lstStyle/>
          <a:p>
            <a:pPr eaLnBrk="1" hangingPunct="1">
              <a:defRPr/>
            </a:pPr>
            <a:r>
              <a:rPr lang="en-US" altLang="en-US" b="1" i="1" dirty="0" smtClean="0"/>
              <a:t>Perception of negative consequences</a:t>
            </a:r>
          </a:p>
          <a:p>
            <a:pPr eaLnBrk="1" hangingPunct="1">
              <a:buNone/>
              <a:defRPr/>
            </a:pPr>
            <a:endParaRPr lang="en-US" altLang="en-US" b="1" i="1" dirty="0" smtClean="0"/>
          </a:p>
          <a:p>
            <a:pPr eaLnBrk="1" hangingPunct="1">
              <a:defRPr/>
            </a:pPr>
            <a:r>
              <a:rPr lang="en-US" altLang="en-US" b="1" i="1" dirty="0" smtClean="0"/>
              <a:t>Greatest predictive </a:t>
            </a:r>
            <a:r>
              <a:rPr lang="en-US" altLang="en-US" b="1" i="1" dirty="0" smtClean="0">
                <a:latin typeface="Arial Black" pitchFamily="34" charset="0"/>
              </a:rPr>
              <a:t>value </a:t>
            </a:r>
            <a:r>
              <a:rPr lang="en-US" altLang="en-US" b="1" i="1" dirty="0" smtClean="0"/>
              <a:t>of whether behavior will be practiced.</a:t>
            </a:r>
          </a:p>
        </p:txBody>
      </p:sp>
      <p:sp>
        <p:nvSpPr>
          <p:cNvPr id="6" name="مستطيل 5"/>
          <p:cNvSpPr/>
          <p:nvPr/>
        </p:nvSpPr>
        <p:spPr>
          <a:xfrm>
            <a:off x="1212804" y="1347759"/>
            <a:ext cx="1832378" cy="58477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buFontTx/>
              <a:buNone/>
              <a:defRPr/>
            </a:pPr>
            <a:r>
              <a:rPr lang="en-US" altLang="en-US" sz="3200" b="1" dirty="0" smtClean="0"/>
              <a:t>Benefits</a:t>
            </a:r>
            <a:endParaRPr lang="en-US" altLang="en-US" sz="3200" dirty="0" smtClean="0"/>
          </a:p>
        </p:txBody>
      </p:sp>
      <p:sp>
        <p:nvSpPr>
          <p:cNvPr id="7" name="مستطيل 6"/>
          <p:cNvSpPr/>
          <p:nvPr/>
        </p:nvSpPr>
        <p:spPr>
          <a:xfrm>
            <a:off x="5667390" y="1493811"/>
            <a:ext cx="2034272" cy="58477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buFontTx/>
              <a:buNone/>
              <a:defRPr/>
            </a:pPr>
            <a:r>
              <a:rPr lang="en-US" altLang="en-US" sz="3200" b="1" dirty="0" smtClean="0"/>
              <a:t>Barriers</a:t>
            </a:r>
            <a:endParaRPr lang="en-US" altLang="en-US" sz="3200" dirty="0" smtClean="0"/>
          </a:p>
        </p:txBody>
      </p:sp>
      <p:sp>
        <p:nvSpPr>
          <p:cNvPr id="8" name="عنصر نائب للتذييل 7"/>
          <p:cNvSpPr>
            <a:spLocks noGrp="1"/>
          </p:cNvSpPr>
          <p:nvPr>
            <p:ph type="ftr" sz="quarter" idx="10"/>
          </p:nvPr>
        </p:nvSpPr>
        <p:spPr>
          <a:xfrm>
            <a:off x="2454246" y="6350039"/>
            <a:ext cx="3848096" cy="392073"/>
          </a:xfrm>
        </p:spPr>
        <p:txBody>
          <a:bodyPr/>
          <a:lstStyle/>
          <a:p>
            <a:pPr>
              <a:defRPr/>
            </a:pPr>
            <a:r>
              <a:rPr lang="en-US" sz="1400" smtClean="0"/>
              <a:t>JohaliPriHE2012_2017</a:t>
            </a:r>
            <a:endParaRPr lang="en-US" sz="1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a:xfrm>
            <a:off x="1797012" y="109539"/>
            <a:ext cx="5527638" cy="580986"/>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sz="3600" dirty="0" smtClean="0"/>
              <a:t>Stages of Change</a:t>
            </a:r>
          </a:p>
        </p:txBody>
      </p:sp>
      <p:sp>
        <p:nvSpPr>
          <p:cNvPr id="7" name="مستطيل 6"/>
          <p:cNvSpPr/>
          <p:nvPr/>
        </p:nvSpPr>
        <p:spPr>
          <a:xfrm>
            <a:off x="563445" y="1019142"/>
            <a:ext cx="8580555" cy="5262979"/>
          </a:xfrm>
          <a:prstGeom prst="rect">
            <a:avLst/>
          </a:prstGeom>
        </p:spPr>
        <p:txBody>
          <a:bodyPr wrap="square">
            <a:spAutoFit/>
          </a:bodyPr>
          <a:lstStyle/>
          <a:p>
            <a:pPr algn="just" rtl="0">
              <a:defRPr/>
            </a:pPr>
            <a:r>
              <a:rPr lang="en-US" sz="2400" i="1" dirty="0" smtClean="0">
                <a:latin typeface="Times New Roman" pitchFamily="18" charset="0"/>
                <a:cs typeface="Times New Roman" pitchFamily="18" charset="0"/>
              </a:rPr>
              <a:t>Psychologists </a:t>
            </a:r>
            <a:r>
              <a:rPr lang="en-US" sz="2400" dirty="0" smtClean="0">
                <a:latin typeface="Times New Roman" pitchFamily="18" charset="0"/>
                <a:cs typeface="Times New Roman" pitchFamily="18" charset="0"/>
              </a:rPr>
              <a:t>developed the </a:t>
            </a:r>
            <a:r>
              <a:rPr lang="en-US" sz="2400" b="1" dirty="0" smtClean="0">
                <a:latin typeface="Arial Black" pitchFamily="34" charset="0"/>
                <a:cs typeface="Times New Roman" pitchFamily="18" charset="0"/>
              </a:rPr>
              <a:t>Stages of Change Theory </a:t>
            </a:r>
            <a:r>
              <a:rPr lang="en-US" sz="2400" b="1" dirty="0" smtClean="0">
                <a:latin typeface="Times New Roman" pitchFamily="18" charset="0"/>
                <a:cs typeface="Times New Roman" pitchFamily="18" charset="0"/>
              </a:rPr>
              <a:t>(</a:t>
            </a:r>
            <a:r>
              <a:rPr lang="en-US" sz="2400" b="1" dirty="0" smtClean="0">
                <a:latin typeface="Arial Black" pitchFamily="34" charset="0"/>
                <a:cs typeface="Times New Roman" pitchFamily="18" charset="0"/>
              </a:rPr>
              <a:t>SCT</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in </a:t>
            </a:r>
            <a:r>
              <a:rPr lang="en-US" sz="2400" b="1" dirty="0" smtClean="0">
                <a:latin typeface="Arial Black" pitchFamily="34" charset="0"/>
                <a:cs typeface="Times New Roman" pitchFamily="18" charset="0"/>
              </a:rPr>
              <a:t>1982</a:t>
            </a:r>
            <a:r>
              <a:rPr lang="en-US" sz="2400" dirty="0" smtClean="0">
                <a:latin typeface="Times New Roman" pitchFamily="18" charset="0"/>
                <a:cs typeface="Times New Roman" pitchFamily="18" charset="0"/>
              </a:rPr>
              <a:t> to </a:t>
            </a:r>
            <a:r>
              <a:rPr lang="en-US" sz="2400" b="1" i="1" dirty="0" smtClean="0">
                <a:latin typeface="Times New Roman" pitchFamily="18" charset="0"/>
                <a:cs typeface="Times New Roman" pitchFamily="18" charset="0"/>
              </a:rPr>
              <a:t>compare smokers in therapy and self-changers along a behavior change continuum</a:t>
            </a:r>
            <a:r>
              <a:rPr lang="en-US" sz="2400" b="1" dirty="0" smtClean="0">
                <a:latin typeface="Times New Roman" pitchFamily="18" charset="0"/>
                <a:cs typeface="Times New Roman" pitchFamily="18" charset="0"/>
              </a:rPr>
              <a:t>. The rationale </a:t>
            </a:r>
            <a:r>
              <a:rPr lang="en-US" sz="2400" dirty="0" smtClean="0">
                <a:latin typeface="Times New Roman" pitchFamily="18" charset="0"/>
                <a:cs typeface="Times New Roman" pitchFamily="18" charset="0"/>
              </a:rPr>
              <a:t>behind "staging" people, as such, was </a:t>
            </a:r>
            <a:r>
              <a:rPr lang="en-US" sz="2400" b="1" i="1" dirty="0" smtClean="0">
                <a:latin typeface="Times New Roman" pitchFamily="18" charset="0"/>
                <a:cs typeface="Times New Roman" pitchFamily="18" charset="0"/>
              </a:rPr>
              <a:t>to </a:t>
            </a:r>
            <a:r>
              <a:rPr lang="en-US" sz="2400" b="1" i="1" dirty="0" smtClean="0">
                <a:latin typeface="Arial Black" pitchFamily="34" charset="0"/>
                <a:cs typeface="Times New Roman" pitchFamily="18" charset="0"/>
              </a:rPr>
              <a:t>tailor therapy to a person's needs at his/her particular point in the change process</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As a result, the four original components of the Stages of Change Theory (</a:t>
            </a:r>
            <a:r>
              <a:rPr lang="en-US" sz="2400" b="1" dirty="0" smtClean="0">
                <a:latin typeface="Times New Roman" pitchFamily="18" charset="0"/>
                <a:cs typeface="Times New Roman" pitchFamily="18" charset="0"/>
              </a:rPr>
              <a:t>Pre-contemplation, Contemplation, Action, and Maintenance) </a:t>
            </a:r>
            <a:r>
              <a:rPr lang="en-US" sz="2400" dirty="0" smtClean="0">
                <a:latin typeface="Times New Roman" pitchFamily="18" charset="0"/>
                <a:cs typeface="Times New Roman" pitchFamily="18" charset="0"/>
              </a:rPr>
              <a:t>were identified and  resented as a </a:t>
            </a:r>
            <a:r>
              <a:rPr lang="en-US" sz="2000" b="1" i="1" dirty="0" smtClean="0">
                <a:latin typeface="Arial Black" pitchFamily="34" charset="0"/>
                <a:cs typeface="Times New Roman" pitchFamily="18" charset="0"/>
              </a:rPr>
              <a:t>linear process of change</a:t>
            </a:r>
            <a:r>
              <a:rPr lang="en-US" sz="2400" dirty="0" smtClean="0">
                <a:latin typeface="Times New Roman" pitchFamily="18" charset="0"/>
                <a:cs typeface="Times New Roman" pitchFamily="18" charset="0"/>
              </a:rPr>
              <a:t>. Since then, </a:t>
            </a:r>
            <a:r>
              <a:rPr lang="en-US" sz="2400" b="1" dirty="0" smtClean="0">
                <a:latin typeface="Times New Roman" pitchFamily="18" charset="0"/>
                <a:cs typeface="Times New Roman" pitchFamily="18" charset="0"/>
              </a:rPr>
              <a:t>a fifth stage </a:t>
            </a:r>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preparation for action</a:t>
            </a:r>
            <a:r>
              <a:rPr lang="en-US" sz="2400" dirty="0" smtClean="0">
                <a:latin typeface="Times New Roman" pitchFamily="18" charset="0"/>
                <a:cs typeface="Times New Roman" pitchFamily="18" charset="0"/>
              </a:rPr>
              <a:t>) has been incorporated into the theory, as well as </a:t>
            </a:r>
            <a:r>
              <a:rPr lang="en-US" sz="2400" b="1" dirty="0" smtClean="0">
                <a:latin typeface="Times New Roman" pitchFamily="18" charset="0"/>
                <a:cs typeface="Times New Roman" pitchFamily="18" charset="0"/>
              </a:rPr>
              <a:t>ten processes </a:t>
            </a:r>
            <a:r>
              <a:rPr lang="en-US" sz="2400" dirty="0" smtClean="0">
                <a:latin typeface="Times New Roman" pitchFamily="18" charset="0"/>
                <a:cs typeface="Times New Roman" pitchFamily="18" charset="0"/>
              </a:rPr>
              <a:t>that </a:t>
            </a:r>
            <a:r>
              <a:rPr lang="en-US" sz="2400" i="1" dirty="0" smtClean="0">
                <a:latin typeface="Times New Roman" pitchFamily="18" charset="0"/>
                <a:cs typeface="Times New Roman" pitchFamily="18" charset="0"/>
              </a:rPr>
              <a:t>help predict and motivate individual movement across stages.</a:t>
            </a:r>
            <a:r>
              <a:rPr lang="en-US" sz="2400" dirty="0" smtClean="0">
                <a:latin typeface="Times New Roman" pitchFamily="18" charset="0"/>
                <a:cs typeface="Times New Roman" pitchFamily="18" charset="0"/>
              </a:rPr>
              <a:t> In addition, the stages are </a:t>
            </a:r>
            <a:r>
              <a:rPr lang="en-US" sz="2400" b="1" i="1" dirty="0" smtClean="0">
                <a:latin typeface="Times New Roman" pitchFamily="18" charset="0"/>
                <a:cs typeface="Times New Roman" pitchFamily="18" charset="0"/>
              </a:rPr>
              <a:t>no longer considered to be linear</a:t>
            </a:r>
            <a:r>
              <a:rPr lang="en-US" sz="2400" dirty="0" smtClean="0">
                <a:latin typeface="Times New Roman" pitchFamily="18" charset="0"/>
                <a:cs typeface="Times New Roman" pitchFamily="18" charset="0"/>
              </a:rPr>
              <a:t>; rather, they are components of a </a:t>
            </a:r>
            <a:r>
              <a:rPr lang="en-US" sz="2400" b="1" dirty="0" smtClean="0">
                <a:latin typeface="Arial Black" pitchFamily="34" charset="0"/>
                <a:cs typeface="Times New Roman" pitchFamily="18" charset="0"/>
              </a:rPr>
              <a:t>cyclical process </a:t>
            </a:r>
            <a:r>
              <a:rPr lang="en-US" sz="2400" dirty="0" smtClean="0">
                <a:latin typeface="Times New Roman" pitchFamily="18" charset="0"/>
                <a:cs typeface="Times New Roman" pitchFamily="18" charset="0"/>
              </a:rPr>
              <a:t>that varies for each individual. </a:t>
            </a:r>
          </a:p>
        </p:txBody>
      </p:sp>
      <p:sp>
        <p:nvSpPr>
          <p:cNvPr id="6" name="عنصر نائب للتذييل 5"/>
          <p:cNvSpPr>
            <a:spLocks noGrp="1"/>
          </p:cNvSpPr>
          <p:nvPr>
            <p:ph type="ftr" sz="quarter" idx="10"/>
          </p:nvPr>
        </p:nvSpPr>
        <p:spPr/>
        <p:txBody>
          <a:bodyPr/>
          <a:lstStyle/>
          <a:p>
            <a:pPr>
              <a:defRPr/>
            </a:pPr>
            <a:r>
              <a:rPr lang="en-US" smtClean="0"/>
              <a:t>JohaliPriHE2012_2017</a:t>
            </a:r>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263466" y="361908"/>
            <a:ext cx="8434503" cy="6463308"/>
          </a:xfrm>
          <a:prstGeom prst="rect">
            <a:avLst/>
          </a:prstGeom>
        </p:spPr>
        <p:txBody>
          <a:bodyPr wrap="square">
            <a:spAutoFit/>
          </a:bodyPr>
          <a:lstStyle/>
          <a:p>
            <a:pPr algn="just" rtl="0">
              <a:defRPr/>
            </a:pPr>
            <a:r>
              <a:rPr lang="en-US" b="1" dirty="0" smtClean="0">
                <a:latin typeface="Times New Roman" pitchFamily="18" charset="0"/>
                <a:cs typeface="Times New Roman" pitchFamily="18" charset="0"/>
              </a:rPr>
              <a:t>The stages and processes</a:t>
            </a:r>
            <a:r>
              <a:rPr lang="en-US" dirty="0" smtClean="0">
                <a:latin typeface="Times New Roman" pitchFamily="18" charset="0"/>
                <a:cs typeface="Times New Roman" pitchFamily="18" charset="0"/>
              </a:rPr>
              <a:t>, as described by </a:t>
            </a:r>
            <a:r>
              <a:rPr lang="en-US" dirty="0" err="1" smtClean="0">
                <a:latin typeface="Times New Roman" pitchFamily="18" charset="0"/>
                <a:cs typeface="Times New Roman" pitchFamily="18" charset="0"/>
              </a:rPr>
              <a:t>Prochaska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DiClemente</a:t>
            </a:r>
            <a:r>
              <a:rPr lang="en-US" dirty="0" smtClean="0">
                <a:latin typeface="Times New Roman" pitchFamily="18" charset="0"/>
                <a:cs typeface="Times New Roman" pitchFamily="18" charset="0"/>
              </a:rPr>
              <a:t> and Norcross (1992), are listed below. </a:t>
            </a:r>
          </a:p>
          <a:p>
            <a:pPr marL="342900" indent="-342900" algn="just" rtl="0">
              <a:buAutoNum type="arabicParenR"/>
              <a:defRPr/>
            </a:pPr>
            <a:r>
              <a:rPr lang="en-US" b="1" dirty="0" smtClean="0">
                <a:latin typeface="Arial Black" pitchFamily="34" charset="0"/>
                <a:cs typeface="Times New Roman" pitchFamily="18" charset="0"/>
              </a:rPr>
              <a:t>Pre-Contemplation: </a:t>
            </a:r>
            <a:r>
              <a:rPr lang="en-US" dirty="0" smtClean="0">
                <a:latin typeface="Times New Roman" pitchFamily="18" charset="0"/>
                <a:cs typeface="Times New Roman" pitchFamily="18" charset="0"/>
              </a:rPr>
              <a:t>Individual has the problem (whether he/she recognizes it or not) and has </a:t>
            </a:r>
            <a:r>
              <a:rPr lang="en-US" b="1" i="1" dirty="0" smtClean="0">
                <a:latin typeface="Times New Roman" pitchFamily="18" charset="0"/>
                <a:cs typeface="Times New Roman" pitchFamily="18" charset="0"/>
              </a:rPr>
              <a:t>no intention of changing</a:t>
            </a:r>
            <a:r>
              <a:rPr lang="en-US" dirty="0" smtClean="0">
                <a:latin typeface="Times New Roman" pitchFamily="18" charset="0"/>
                <a:cs typeface="Times New Roman" pitchFamily="18" charset="0"/>
              </a:rPr>
              <a:t>. With PC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1.</a:t>
            </a:r>
            <a:r>
              <a:rPr lang="en-US" b="1" dirty="0" smtClean="0">
                <a:latin typeface="Times New Roman" pitchFamily="18" charset="0"/>
                <a:cs typeface="Times New Roman" pitchFamily="18" charset="0"/>
              </a:rPr>
              <a:t> C</a:t>
            </a:r>
            <a:r>
              <a:rPr lang="en-US" dirty="0" smtClean="0">
                <a:latin typeface="Times New Roman" pitchFamily="18" charset="0"/>
                <a:cs typeface="Times New Roman" pitchFamily="18" charset="0"/>
              </a:rPr>
              <a:t>onsciousness raising (</a:t>
            </a:r>
            <a:r>
              <a:rPr lang="en-US" i="1" dirty="0" smtClean="0">
                <a:latin typeface="Times New Roman" pitchFamily="18" charset="0"/>
                <a:cs typeface="Times New Roman" pitchFamily="18" charset="0"/>
              </a:rPr>
              <a:t>information and knowledge</a:t>
            </a:r>
            <a:r>
              <a:rPr lang="en-US" dirty="0" smtClean="0">
                <a:latin typeface="Times New Roman" pitchFamily="18" charset="0"/>
                <a:cs typeface="Times New Roman" pitchFamily="18" charset="0"/>
              </a:rPr>
              <a:t>) 2. </a:t>
            </a:r>
            <a:r>
              <a:rPr lang="en-US" b="1" dirty="0" smtClean="0">
                <a:latin typeface="Times New Roman" pitchFamily="18" charset="0"/>
                <a:cs typeface="Times New Roman" pitchFamily="18" charset="0"/>
              </a:rPr>
              <a:t>D</a:t>
            </a:r>
            <a:r>
              <a:rPr lang="en-US" dirty="0" smtClean="0">
                <a:latin typeface="Times New Roman" pitchFamily="18" charset="0"/>
                <a:cs typeface="Times New Roman" pitchFamily="18" charset="0"/>
              </a:rPr>
              <a:t>ramatic relief (</a:t>
            </a:r>
            <a:r>
              <a:rPr lang="en-US" i="1" dirty="0" smtClean="0">
                <a:latin typeface="Times New Roman" pitchFamily="18" charset="0"/>
                <a:cs typeface="Times New Roman" pitchFamily="18" charset="0"/>
              </a:rPr>
              <a:t>role playing</a:t>
            </a:r>
            <a:r>
              <a:rPr lang="en-US" dirty="0" smtClean="0">
                <a:latin typeface="Times New Roman" pitchFamily="18" charset="0"/>
                <a:cs typeface="Times New Roman" pitchFamily="18" charset="0"/>
              </a:rPr>
              <a:t>) 3. </a:t>
            </a:r>
            <a:r>
              <a:rPr lang="en-US" b="1" dirty="0" smtClean="0">
                <a:latin typeface="Times New Roman" pitchFamily="18" charset="0"/>
                <a:cs typeface="Times New Roman" pitchFamily="18" charset="0"/>
              </a:rPr>
              <a:t>E</a:t>
            </a:r>
            <a:r>
              <a:rPr lang="en-US" dirty="0" smtClean="0">
                <a:latin typeface="Times New Roman" pitchFamily="18" charset="0"/>
                <a:cs typeface="Times New Roman" pitchFamily="18" charset="0"/>
              </a:rPr>
              <a:t>nvironmental </a:t>
            </a:r>
            <a:r>
              <a:rPr lang="en-US" b="1" dirty="0" smtClean="0">
                <a:latin typeface="Times New Roman" pitchFamily="18" charset="0"/>
                <a:cs typeface="Times New Roman" pitchFamily="18" charset="0"/>
              </a:rPr>
              <a:t>R</a:t>
            </a:r>
            <a:r>
              <a:rPr lang="en-US" dirty="0" smtClean="0">
                <a:latin typeface="Times New Roman" pitchFamily="18" charset="0"/>
                <a:cs typeface="Times New Roman" pitchFamily="18" charset="0"/>
              </a:rPr>
              <a:t>eevaluation (how problem affects physical environment)</a:t>
            </a:r>
          </a:p>
          <a:p>
            <a:pPr marL="342900" indent="-342900" algn="just" rtl="0">
              <a:buAutoNum type="arabicParenR"/>
              <a:defRPr/>
            </a:pPr>
            <a:r>
              <a:rPr lang="en-US" b="1" dirty="0" smtClean="0">
                <a:latin typeface="Arial Black" pitchFamily="34" charset="0"/>
                <a:cs typeface="Times New Roman" pitchFamily="18" charset="0"/>
              </a:rPr>
              <a:t>Contemplation: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recognizes the problem and is seriously thinking about changing..With C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Self-reevaluation (assessing one's feelings regarding behavior)</a:t>
            </a:r>
          </a:p>
          <a:p>
            <a:pPr marL="342900" indent="-342900" algn="just" rtl="0">
              <a:buAutoNum type="arabicParenR"/>
              <a:defRPr/>
            </a:pPr>
            <a:r>
              <a:rPr lang="en-US" b="1" dirty="0" smtClean="0">
                <a:latin typeface="Arial Black" pitchFamily="34" charset="0"/>
                <a:cs typeface="Times New Roman" pitchFamily="18" charset="0"/>
              </a:rPr>
              <a:t>Preparation for Action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recognizes the problem and </a:t>
            </a:r>
            <a:r>
              <a:rPr lang="en-US" i="1" dirty="0" smtClean="0">
                <a:latin typeface="Times New Roman" pitchFamily="18" charset="0"/>
                <a:cs typeface="Times New Roman" pitchFamily="18" charset="0"/>
              </a:rPr>
              <a:t>intends to change the behavior within the next month.</a:t>
            </a:r>
            <a:r>
              <a:rPr lang="en-US" dirty="0" smtClean="0">
                <a:latin typeface="Times New Roman" pitchFamily="18" charset="0"/>
                <a:cs typeface="Times New Roman" pitchFamily="18" charset="0"/>
              </a:rPr>
              <a:t> Some behavior change efforts may be reported, such as inconsistent condom usage. However, the defined behavior change criterion has not been reached (i.e., consistent condom usage). With PA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Self-liberation (commitment or belief in ability to change) </a:t>
            </a:r>
          </a:p>
          <a:p>
            <a:pPr marL="342900" indent="-342900" algn="just" rtl="0">
              <a:buFontTx/>
              <a:buAutoNum type="arabicParenR"/>
              <a:defRPr/>
            </a:pPr>
            <a:r>
              <a:rPr lang="en-US" b="1" dirty="0" smtClean="0">
                <a:latin typeface="Arial Black" pitchFamily="34" charset="0"/>
                <a:cs typeface="Times New Roman" pitchFamily="18" charset="0"/>
              </a:rPr>
              <a:t>Action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has enacted consistent behavior change (i.e., consistent condom usage) for less than six months….With A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1.</a:t>
            </a:r>
            <a:r>
              <a:rPr lang="en-US" b="1" dirty="0" smtClean="0">
                <a:latin typeface="Times New Roman" pitchFamily="18" charset="0"/>
                <a:cs typeface="Times New Roman" pitchFamily="18" charset="0"/>
              </a:rPr>
              <a:t> R</a:t>
            </a:r>
            <a:r>
              <a:rPr lang="en-US" dirty="0" smtClean="0">
                <a:latin typeface="Times New Roman" pitchFamily="18" charset="0"/>
                <a:cs typeface="Times New Roman" pitchFamily="18" charset="0"/>
              </a:rPr>
              <a:t>einforcement management (overt and covert rewards) 2. </a:t>
            </a:r>
            <a:r>
              <a:rPr lang="en-US" b="1" dirty="0" smtClean="0">
                <a:latin typeface="Times New Roman" pitchFamily="18" charset="0"/>
                <a:cs typeface="Times New Roman" pitchFamily="18" charset="0"/>
              </a:rPr>
              <a:t>H</a:t>
            </a:r>
            <a:r>
              <a:rPr lang="en-US" dirty="0" smtClean="0">
                <a:latin typeface="Times New Roman" pitchFamily="18" charset="0"/>
                <a:cs typeface="Times New Roman" pitchFamily="18" charset="0"/>
              </a:rPr>
              <a:t>elping relationships (social support, </a:t>
            </a:r>
            <a:r>
              <a:rPr lang="en-US" dirty="0" err="1" smtClean="0">
                <a:latin typeface="Times New Roman" pitchFamily="18" charset="0"/>
                <a:cs typeface="Times New Roman" pitchFamily="18" charset="0"/>
              </a:rPr>
              <a:t>selfhelp</a:t>
            </a:r>
            <a:r>
              <a:rPr lang="en-US" dirty="0" smtClean="0">
                <a:latin typeface="Times New Roman" pitchFamily="18" charset="0"/>
                <a:cs typeface="Times New Roman" pitchFamily="18" charset="0"/>
              </a:rPr>
              <a:t> groups) 3. </a:t>
            </a:r>
            <a:r>
              <a:rPr lang="en-US" b="1"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ounter-conditioning (alternatives for behavior) 4. </a:t>
            </a:r>
            <a:r>
              <a:rPr lang="en-US" b="1" dirty="0" smtClean="0">
                <a:latin typeface="Times New Roman" pitchFamily="18" charset="0"/>
                <a:cs typeface="Times New Roman" pitchFamily="18" charset="0"/>
              </a:rPr>
              <a:t>S</a:t>
            </a:r>
            <a:r>
              <a:rPr lang="en-US" dirty="0" smtClean="0">
                <a:latin typeface="Times New Roman" pitchFamily="18" charset="0"/>
                <a:cs typeface="Times New Roman" pitchFamily="18" charset="0"/>
              </a:rPr>
              <a:t>timulus control (avoid high-risk cues)</a:t>
            </a:r>
          </a:p>
          <a:p>
            <a:pPr marL="342900" indent="-342900" algn="just" rtl="0">
              <a:buFontTx/>
              <a:buAutoNum type="arabicParenR"/>
              <a:defRPr/>
            </a:pPr>
            <a:r>
              <a:rPr lang="en-US" b="1" dirty="0" smtClean="0">
                <a:latin typeface="Arial Black" pitchFamily="34" charset="0"/>
                <a:cs typeface="Times New Roman" pitchFamily="18" charset="0"/>
              </a:rPr>
              <a:t>Maintenance:</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maintains new behavior for six months or more. A variety of behaviors, such as smoking cessation, weight control efforts and mammography screening, have been explored in U.S. populations using the Stages of Change Theory (</a:t>
            </a:r>
            <a:r>
              <a:rPr lang="en-US" dirty="0" err="1" smtClean="0">
                <a:latin typeface="Times New Roman" pitchFamily="18" charset="0"/>
                <a:cs typeface="Times New Roman" pitchFamily="18" charset="0"/>
              </a:rPr>
              <a:t>Prochaska</a:t>
            </a:r>
            <a:r>
              <a:rPr lang="en-US" dirty="0" smtClean="0">
                <a:latin typeface="Times New Roman" pitchFamily="18" charset="0"/>
                <a:cs typeface="Times New Roman" pitchFamily="18" charset="0"/>
              </a:rPr>
              <a:t>, 1994). </a:t>
            </a:r>
          </a:p>
        </p:txBody>
      </p:sp>
      <p:sp>
        <p:nvSpPr>
          <p:cNvPr id="4" name="عنوان 1"/>
          <p:cNvSpPr>
            <a:spLocks noGrp="1"/>
          </p:cNvSpPr>
          <p:nvPr>
            <p:ph type="title"/>
          </p:nvPr>
        </p:nvSpPr>
        <p:spPr>
          <a:xfrm>
            <a:off x="1577934" y="43606"/>
            <a:ext cx="5499126" cy="318302"/>
          </a:xfrm>
        </p:spPr>
        <p:style>
          <a:lnRef idx="2">
            <a:schemeClr val="dk1"/>
          </a:lnRef>
          <a:fillRef idx="1">
            <a:schemeClr val="lt1"/>
          </a:fillRef>
          <a:effectRef idx="0">
            <a:schemeClr val="dk1"/>
          </a:effectRef>
          <a:fontRef idx="minor">
            <a:schemeClr val="dk1"/>
          </a:fontRef>
        </p:style>
        <p:txBody>
          <a:bodyPr/>
          <a:lstStyle/>
          <a:p>
            <a:pPr algn="ctr"/>
            <a:r>
              <a:rPr lang="en-US" sz="1600" dirty="0" smtClean="0">
                <a:latin typeface="Arial Black" pitchFamily="34" charset="0"/>
              </a:rPr>
              <a:t>Stages </a:t>
            </a:r>
            <a:r>
              <a:rPr lang="en-US" sz="1600" dirty="0" smtClean="0"/>
              <a:t>of Change Model  the PCPAM</a:t>
            </a:r>
            <a:endParaRPr lang="ar-SA" sz="1600" dirty="0" smtClean="0"/>
          </a:p>
        </p:txBody>
      </p:sp>
      <p:sp>
        <p:nvSpPr>
          <p:cNvPr id="7" name="عنصر نائب للتذييل 6"/>
          <p:cNvSpPr>
            <a:spLocks noGrp="1"/>
          </p:cNvSpPr>
          <p:nvPr>
            <p:ph type="ftr" sz="quarter" idx="10"/>
          </p:nvPr>
        </p:nvSpPr>
        <p:spPr>
          <a:xfrm>
            <a:off x="5010155" y="6496093"/>
            <a:ext cx="3373427" cy="282534"/>
          </a:xfrm>
        </p:spPr>
        <p:txBody>
          <a:bodyPr/>
          <a:lstStyle/>
          <a:p>
            <a:pPr>
              <a:defRPr/>
            </a:pPr>
            <a:r>
              <a:rPr lang="en-US" sz="1400" smtClean="0"/>
              <a:t>JohaliPriHE2012_2017</a:t>
            </a:r>
            <a:endParaRPr 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811161" y="436047"/>
            <a:ext cx="7594704" cy="36542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1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050" b="1" i="1" dirty="0" smtClean="0">
                <a:latin typeface="Arial Black" pitchFamily="34" charset="0"/>
              </a:rPr>
              <a:t>Don’t  Be  Ready &amp; </a:t>
            </a:r>
            <a:r>
              <a:rPr lang="ar-SA" sz="1050" b="1" i="1" dirty="0" smtClean="0">
                <a:latin typeface="Arial Black" pitchFamily="34" charset="0"/>
              </a:rPr>
              <a:t> </a:t>
            </a:r>
            <a:r>
              <a:rPr lang="en-US" sz="1050" b="1" i="1" dirty="0" smtClean="0">
                <a:latin typeface="Arial Black" pitchFamily="34" charset="0"/>
              </a:rPr>
              <a:t>Welling to Success – Don’t Attend – Be Active…… </a:t>
            </a:r>
            <a:endParaRPr lang="en-US" sz="1050" b="1" dirty="0" smtClean="0">
              <a:latin typeface="Arial Black" pitchFamily="34" charset="0"/>
            </a:endParaRPr>
          </a:p>
        </p:txBody>
      </p:sp>
      <p:sp>
        <p:nvSpPr>
          <p:cNvPr id="9" name="عنصر نائب للتذييل 8"/>
          <p:cNvSpPr>
            <a:spLocks noGrp="1"/>
          </p:cNvSpPr>
          <p:nvPr>
            <p:ph type="ftr" sz="quarter" idx="10"/>
          </p:nvPr>
        </p:nvSpPr>
        <p:spPr>
          <a:xfrm>
            <a:off x="3275856" y="6633355"/>
            <a:ext cx="2628292" cy="216025"/>
          </a:xfrm>
        </p:spPr>
        <p:txBody>
          <a:bodyPr/>
          <a:lstStyle/>
          <a:p>
            <a:pPr>
              <a:defRPr/>
            </a:pPr>
            <a:r>
              <a:rPr lang="en-US" sz="1200" smtClean="0"/>
              <a:t>JohaliPriHE2012_2017</a:t>
            </a:r>
            <a:endParaRPr lang="en-US" sz="1200" dirty="0"/>
          </a:p>
        </p:txBody>
      </p:sp>
      <p:sp>
        <p:nvSpPr>
          <p:cNvPr id="10" name="عنوان 1"/>
          <p:cNvSpPr>
            <a:spLocks noGrp="1"/>
          </p:cNvSpPr>
          <p:nvPr>
            <p:ph type="title"/>
          </p:nvPr>
        </p:nvSpPr>
        <p:spPr>
          <a:xfrm>
            <a:off x="1103355"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600" dirty="0" err="1" smtClean="0">
                <a:solidFill>
                  <a:srgbClr val="6AB475"/>
                </a:solidFill>
              </a:rPr>
              <a:t>Johali</a:t>
            </a:r>
            <a:r>
              <a:rPr lang="en-US" sz="1600" dirty="0" smtClean="0">
                <a:solidFill>
                  <a:srgbClr val="6AB475"/>
                </a:solidFill>
              </a:rPr>
              <a:t>  Self Smart Assignment _ Smart Research _ Activity </a:t>
            </a:r>
            <a:endParaRPr lang="ar-SA" sz="1600" dirty="0">
              <a:solidFill>
                <a:srgbClr val="6AB475"/>
              </a:solidFill>
            </a:endParaRPr>
          </a:p>
        </p:txBody>
      </p:sp>
      <p:sp>
        <p:nvSpPr>
          <p:cNvPr id="425985" name="Rectangle 1"/>
          <p:cNvSpPr>
            <a:spLocks noChangeArrowheads="1"/>
          </p:cNvSpPr>
          <p:nvPr/>
        </p:nvSpPr>
        <p:spPr bwMode="auto">
          <a:xfrm>
            <a:off x="4206870" y="836577"/>
            <a:ext cx="4864103" cy="6009337"/>
          </a:xfrm>
          <a:prstGeom prst="rect">
            <a:avLst/>
          </a:prstGeom>
          <a:ln>
            <a:headEnd/>
            <a:tailEnd/>
          </a:ln>
        </p:spPr>
        <p:style>
          <a:lnRef idx="1">
            <a:schemeClr val="dk1"/>
          </a:lnRef>
          <a:fillRef idx="3">
            <a:schemeClr val="dk1"/>
          </a:fillRef>
          <a:effectRef idx="2">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خطة وخيارات المشاركة البحثية الذاتية الذكية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وهناك فرص مشاركات بحثية مميزة كثيرة أهمها :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مقال صحفي بأي صحيفة </a:t>
            </a:r>
            <a:r>
              <a:rPr kumimoji="0" lang="ar-SA" sz="12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برسالة الجامعة وساعد من يرغب ويبدأ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حساب مجاني وطرح موضوع نقاش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سؤال أو أكثر مع متابعة للحصول على تفاعل مشاركات من الآخرين لا تقل عن عشر مشاركات وذلك في: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en-US" sz="90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LinkedIn </a:t>
            </a:r>
            <a:r>
              <a:rPr kumimoji="0" lang="ar-SA" sz="9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en-US" sz="90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all  should learn by " LinkedIn; Twitter; Face book with minimum standard below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بوابة البحث</a:t>
            </a:r>
            <a:r>
              <a:rPr kumimoji="0" lang="en-US" sz="1050" b="1" i="0" u="none" strike="noStrike" cap="none" normalizeH="0" baseline="0" dirty="0" smtClean="0">
                <a:ln>
                  <a:noFill/>
                </a:ln>
                <a:solidFill>
                  <a:schemeClr val="tx1"/>
                </a:solidFill>
                <a:effectLst/>
                <a:latin typeface="Calibri" pitchFamily="34" charset="0"/>
                <a:ea typeface="Times New Roman" pitchFamily="18" charset="0"/>
                <a:cs typeface="Simplified Arabic" pitchFamily="18" charset="-78"/>
              </a:rPr>
              <a:t>  </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غالبا يطلب بريد رسمي بريدك الجامعي </a:t>
            </a:r>
            <a:r>
              <a:rPr kumimoji="0" lang="ar-SA" sz="1050" b="1" i="0" u="none" strike="noStrike" cap="none" normalizeH="0" baseline="0" dirty="0" smtClean="0">
                <a:ln>
                  <a:noFill/>
                </a:ln>
                <a:solidFill>
                  <a:schemeClr val="tx1"/>
                </a:solidFill>
                <a:effectLst/>
                <a:latin typeface="Segoe UI" pitchFamily="34" charset="0"/>
                <a:ea typeface="Times New Roman" pitchFamily="18" charset="0"/>
                <a:cs typeface="Segoe UI" pitchFamily="34" charset="0"/>
              </a:rPr>
              <a:t> *  </a:t>
            </a:r>
            <a:r>
              <a:rPr kumimoji="0" lang="en-US" sz="700" b="1" i="0" u="none" strike="noStrike" cap="none" normalizeH="0" baseline="0" dirty="0" smtClean="0">
                <a:ln>
                  <a:noFill/>
                </a:ln>
                <a:solidFill>
                  <a:schemeClr val="tx1"/>
                </a:solidFill>
                <a:effectLst/>
                <a:latin typeface="Segoe UI" pitchFamily="34" charset="0"/>
                <a:ea typeface="Times New Roman" pitchFamily="18" charset="0"/>
                <a:cs typeface="Segoe UI" pitchFamily="34" charset="0"/>
                <a:hlinkClick r:id="rId3"/>
              </a:rPr>
              <a:t>https://www.researchgate.net/application.Login.html</a:t>
            </a:r>
            <a:r>
              <a:rPr kumimoji="0" lang="ar-SA" sz="7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hlinkClick r:id="rId3"/>
              </a:rPr>
              <a:t>-</a:t>
            </a:r>
            <a:r>
              <a:rPr kumimoji="0" lang="ar-SA" sz="7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قووووقل</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_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ياهو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منتديات الجامعة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أي منتدى حول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قروب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واطساااب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تيليقرام</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انستقرام</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.._</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سناب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شات</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تيوب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مع تفاعل الجميع وصور وكل الوسائط حول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مجموعة تعلم الكتروني في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مسنجر</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وتنسيق مراجعة وتعلم وتفاعل لا يقل عن ثلاث محاضرات مع تقارير</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صفحة أو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قروب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فيسبوك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وتويتر</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صفحة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هشتاق</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مع ضم الجميع ونشاط من المقرر شرط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فتح قناة فيديو باسم المقرر في موقع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يوتيوب</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 تسجيل واعدا فيديوهات على الأقل خمسة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تنظم لقاءات دردشة ومراجعة للجميع لا يقل عن 3 لقاءات في أي موقع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استطلاعات حول مفاهيم المقرر متفق عليها ... يتطلب نموذج استطلاع مصغر بالتشاور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احد نماذج المحملة في موقعي</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بحث الكتروني إحصائي حول مكانة مفاهيم المقرر في القرآن الكريم (بحث ذاتي إحصائي)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اعداد</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ذاتي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فيدوهاتات</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أخرى وفق الخطة وتعليماتها بدقة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وفق مفاهيم المقرر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اللتي</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تم التركيز عليها (بالتشاور </a:t>
            </a:r>
            <a:r>
              <a:rPr kumimoji="0" lang="ar-SA" sz="105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اولا</a:t>
            </a:r>
            <a:r>
              <a:rPr kumimoji="0" lang="ar-SA" sz="105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(جميع المشاركات يشترط أن تكون مبتكره وتسلم  تقاريرها في الأسبوع 11 قبل التقييم 2 بأسبوع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tx1"/>
                </a:solidFill>
                <a:effectLst/>
                <a:latin typeface="Calibri" pitchFamily="34" charset="0"/>
                <a:ea typeface="Times New Roman" pitchFamily="18" charset="0"/>
                <a:cs typeface="Monotype Koufi" pitchFamily="2" charset="-78"/>
              </a:rPr>
              <a:t>ضوابط وتعليمات تنفيذ الاستطلاعات  كخيار مشاركة بحثية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اختيار استطلاع المتفق عليه وفق عنوانه وعلاقته بالمقرر  (أقصى حد لاختيار واتفاق الأسبوع الحادي عشر) بعد لا استطلاع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ارتباط الاستطلاع بمفاهيم المقرر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الاتفاق على كان التنفيذ عام لعامة الناس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اكاديمي</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لجهات تعليمية هيئة تدريس فقط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هيئة تدريس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طلاب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طلاب فقط أو  مهني في مرافق صحية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تحديد عينة المجتمع المستهدف عام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لاي</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عمر في أي مجتمع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حي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مدينة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أصدقاء .. </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ممكن عبر مواقع التواصل مثل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واطساب</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فيس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وتويتر</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ولينكدان  أو أي موقع تواصل مع تجديد إجمالي العدد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عدد المستهدفين وعدد النماذج المرسلة والمعادة لا تقل عن 60 من الإجمالي  مثال امن كان معك 100 متصل </a:t>
            </a:r>
            <a:r>
              <a:rPr kumimoji="0" lang="ar-SA" sz="11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او</a:t>
            </a:r>
            <a:r>
              <a:rPr kumimoji="0" lang="ar-SA" sz="11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صديق لابد تغطية  60 منهم </a:t>
            </a:r>
            <a:endParaRPr kumimoji="0" lang="ar-SA" sz="2800" b="1" i="0" u="none" strike="noStrike" cap="none" normalizeH="0" baseline="0" dirty="0" smtClean="0">
              <a:ln>
                <a:noFill/>
              </a:ln>
              <a:solidFill>
                <a:schemeClr val="tx1"/>
              </a:solidFill>
              <a:effectLst/>
              <a:latin typeface="Arial" pitchFamily="34" charset="0"/>
              <a:cs typeface="Arial" pitchFamily="34" charset="0"/>
            </a:endParaRPr>
          </a:p>
        </p:txBody>
      </p:sp>
      <p:sp>
        <p:nvSpPr>
          <p:cNvPr id="425986" name="Rectangle 2"/>
          <p:cNvSpPr>
            <a:spLocks noChangeArrowheads="1"/>
          </p:cNvSpPr>
          <p:nvPr/>
        </p:nvSpPr>
        <p:spPr bwMode="auto">
          <a:xfrm>
            <a:off x="263466" y="909603"/>
            <a:ext cx="3724326" cy="5663089"/>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الحد الأدنى لنشاط </a:t>
            </a:r>
            <a:r>
              <a:rPr kumimoji="0" lang="en-US" sz="20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Guideline For Full M</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ark</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LinkedIn_Facebook_Twitter</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Eisa</a:t>
            </a:r>
            <a:r>
              <a:rPr kumimoji="0" lang="en-US"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US"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Johal</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More connections at least 25 new _ 50 with old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Join others related groups in LinkedIn at least 5new  groups in health and education plus ' health education and promotion'  Minimum 10 Groups</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least 10 discussions from the course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Follow at least 10 pioneers people, companies, organizations include 3 health education and promotion</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Like 50 at least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Twitter: 50 New Twits from the course with 25 </a:t>
            </a:r>
            <a:r>
              <a:rPr kumimoji="0" lang="en-US" sz="14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retwitte</a:t>
            </a:r>
            <a:r>
              <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with short survey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Facebook</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عشر مواضيع من المقرر/ التخصص بما لا يقل عن</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50</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متابع مشارك </a:t>
            </a:r>
            <a:r>
              <a:rPr kumimoji="0" lang="ar-SA"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و</a:t>
            </a:r>
            <a:r>
              <a:rPr kumimoji="0" lang="ar-SA"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معجب لكل موضوع</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الحد الأدنى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تويتر</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_فيس:  لازم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10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منشور من المقرر،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50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مشارك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_</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متابع_صديق نشيط معك، </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50</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تعليق،</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50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تفضيل_إعجاب،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و</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25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رتويت</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مع استطلاع  الكتروني مصغر هنا في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تويتر</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r>
              <a:rPr kumimoji="0" lang="ar-SA" sz="1400" b="1" i="0" u="none" strike="noStrike" cap="none" normalizeH="0" baseline="0" dirty="0" err="1" smtClean="0">
                <a:ln>
                  <a:noFill/>
                </a:ln>
                <a:solidFill>
                  <a:schemeClr val="tx1"/>
                </a:solidFill>
                <a:effectLst/>
                <a:latin typeface="Calibri" pitchFamily="34" charset="0"/>
                <a:ea typeface="Times New Roman" pitchFamily="18" charset="0"/>
                <a:cs typeface="Arial" pitchFamily="34" charset="0"/>
              </a:rPr>
              <a:t>وفيس</a:t>
            </a:r>
            <a:r>
              <a:rPr kumimoji="0" lang="ar-SA" sz="1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سهل ومتاح</a:t>
            </a:r>
            <a:r>
              <a:rPr kumimoji="0" lang="en-US"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عنوان 1"/>
          <p:cNvSpPr>
            <a:spLocks noGrp="1"/>
          </p:cNvSpPr>
          <p:nvPr>
            <p:ph type="title"/>
          </p:nvPr>
        </p:nvSpPr>
        <p:spPr>
          <a:xfrm>
            <a:off x="1577934" y="43606"/>
            <a:ext cx="5499126" cy="464354"/>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Stages of Change Model  the PCPAM</a:t>
            </a:r>
            <a:endParaRPr lang="ar-SA" sz="2000" dirty="0" smtClean="0"/>
          </a:p>
        </p:txBody>
      </p:sp>
      <p:pic>
        <p:nvPicPr>
          <p:cNvPr id="108546" name="Picture 2"/>
          <p:cNvPicPr>
            <a:picLocks noChangeAspect="1" noChangeArrowheads="1"/>
          </p:cNvPicPr>
          <p:nvPr/>
        </p:nvPicPr>
        <p:blipFill>
          <a:blip r:embed="rId3" cstate="print"/>
          <a:srcRect/>
          <a:stretch>
            <a:fillRect/>
          </a:stretch>
        </p:blipFill>
        <p:spPr bwMode="auto">
          <a:xfrm>
            <a:off x="4170357" y="946116"/>
            <a:ext cx="4753099" cy="4491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9940" name="مستطيل 4"/>
          <p:cNvSpPr>
            <a:spLocks noChangeArrowheads="1"/>
          </p:cNvSpPr>
          <p:nvPr/>
        </p:nvSpPr>
        <p:spPr bwMode="auto">
          <a:xfrm>
            <a:off x="628596" y="5838858"/>
            <a:ext cx="8178912" cy="584775"/>
          </a:xfrm>
          <a:prstGeom prst="rect">
            <a:avLst/>
          </a:prstGeom>
          <a:noFill/>
          <a:ln w="9525">
            <a:noFill/>
            <a:miter lim="800000"/>
            <a:headEnd/>
            <a:tailEnd/>
          </a:ln>
        </p:spPr>
        <p:txBody>
          <a:bodyPr wrap="square">
            <a:spAutoFit/>
          </a:bodyPr>
          <a:lstStyle/>
          <a:p>
            <a:pPr algn="just" rtl="0"/>
            <a:r>
              <a:rPr lang="en-US" sz="1600" dirty="0"/>
              <a:t>Source: </a:t>
            </a:r>
            <a:r>
              <a:rPr lang="en-US" sz="1600" dirty="0" err="1"/>
              <a:t>Prochaska</a:t>
            </a:r>
            <a:r>
              <a:rPr lang="en-US" sz="1600" dirty="0"/>
              <a:t>, J.O., </a:t>
            </a:r>
            <a:r>
              <a:rPr lang="en-US" sz="1600" dirty="0" err="1"/>
              <a:t>DiClemente</a:t>
            </a:r>
            <a:r>
              <a:rPr lang="en-US" sz="1600" dirty="0"/>
              <a:t>, C.C. and Norcross, J.C. (1992). </a:t>
            </a:r>
            <a:r>
              <a:rPr lang="en-US" sz="1600" dirty="0" smtClean="0"/>
              <a:t>In search </a:t>
            </a:r>
            <a:r>
              <a:rPr lang="en-US" sz="1600" dirty="0"/>
              <a:t>of how people change -- applications to addictive </a:t>
            </a:r>
            <a:r>
              <a:rPr lang="en-US" sz="1600" dirty="0" smtClean="0"/>
              <a:t>behaviors. American </a:t>
            </a:r>
            <a:r>
              <a:rPr lang="en-US" sz="1600" dirty="0"/>
              <a:t>Psychologist, 47(9), 1102-1114.</a:t>
            </a:r>
            <a:endParaRPr lang="ar-SA" sz="1600" dirty="0"/>
          </a:p>
        </p:txBody>
      </p:sp>
      <p:pic>
        <p:nvPicPr>
          <p:cNvPr id="39941" name="Picture 4" descr="Figure 5"/>
          <p:cNvPicPr>
            <a:picLocks noChangeAspect="1" noChangeArrowheads="1"/>
          </p:cNvPicPr>
          <p:nvPr/>
        </p:nvPicPr>
        <p:blipFill>
          <a:blip r:embed="rId4" cstate="print"/>
          <a:srcRect/>
          <a:stretch>
            <a:fillRect/>
          </a:stretch>
        </p:blipFill>
        <p:spPr bwMode="auto">
          <a:xfrm>
            <a:off x="179512" y="837381"/>
            <a:ext cx="3838575" cy="4745886"/>
          </a:xfrm>
          <a:prstGeom prst="rect">
            <a:avLst/>
          </a:prstGeom>
          <a:noFill/>
          <a:ln w="9525">
            <a:noFill/>
            <a:miter lim="800000"/>
            <a:headEnd/>
            <a:tailEnd/>
          </a:ln>
        </p:spPr>
      </p:pic>
      <p:sp>
        <p:nvSpPr>
          <p:cNvPr id="8" name="عنصر نائب للتذييل 7"/>
          <p:cNvSpPr>
            <a:spLocks noGrp="1"/>
          </p:cNvSpPr>
          <p:nvPr>
            <p:ph type="ftr" sz="quarter" idx="10"/>
          </p:nvPr>
        </p:nvSpPr>
        <p:spPr>
          <a:xfrm>
            <a:off x="3622662" y="6575466"/>
            <a:ext cx="2278037" cy="282534"/>
          </a:xfrm>
        </p:spPr>
        <p:txBody>
          <a:bodyPr/>
          <a:lstStyle/>
          <a:p>
            <a:pPr>
              <a:defRPr/>
            </a:pPr>
            <a:r>
              <a:rPr lang="en-US" sz="1600" smtClean="0"/>
              <a:t>JohaliPriHE2012_2017</a:t>
            </a:r>
            <a:endParaRPr lang="en-US" sz="16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847675" y="654012"/>
            <a:ext cx="7156548" cy="4914738"/>
          </a:xfrm>
          <a:prstGeom prst="rect">
            <a:avLst/>
          </a:prstGeom>
          <a:noFill/>
          <a:ln w="9525">
            <a:noFill/>
            <a:miter lim="800000"/>
            <a:headEnd/>
            <a:tailEnd/>
          </a:ln>
        </p:spPr>
      </p:pic>
      <p:sp>
        <p:nvSpPr>
          <p:cNvPr id="5" name="مستطيل 4"/>
          <p:cNvSpPr/>
          <p:nvPr/>
        </p:nvSpPr>
        <p:spPr>
          <a:xfrm>
            <a:off x="373005" y="5838858"/>
            <a:ext cx="8064896" cy="261610"/>
          </a:xfrm>
          <a:prstGeom prst="rect">
            <a:avLst/>
          </a:prstGeom>
        </p:spPr>
        <p:txBody>
          <a:bodyPr wrap="square">
            <a:spAutoFit/>
          </a:bodyPr>
          <a:lstStyle/>
          <a:p>
            <a:pPr algn="ctr" rtl="0"/>
            <a:r>
              <a:rPr lang="en-US" sz="1100" dirty="0" smtClean="0"/>
              <a:t>Figure 1 Cycle of change (after </a:t>
            </a:r>
            <a:r>
              <a:rPr lang="en-US" sz="1100" dirty="0" err="1" smtClean="0"/>
              <a:t>Prochaska</a:t>
            </a:r>
            <a:r>
              <a:rPr lang="en-US" sz="1100" dirty="0" smtClean="0"/>
              <a:t> and DiClemente7) in </a:t>
            </a:r>
            <a:r>
              <a:rPr lang="en-US" sz="1100" dirty="0" err="1" smtClean="0"/>
              <a:t>Bondy</a:t>
            </a:r>
            <a:r>
              <a:rPr lang="en-US" sz="1100" dirty="0" smtClean="0"/>
              <a:t>, C  2004, J R Soc Med. 2004; 97(</a:t>
            </a:r>
            <a:r>
              <a:rPr lang="en-US" sz="1100" dirty="0" err="1" smtClean="0"/>
              <a:t>Suppl</a:t>
            </a:r>
            <a:r>
              <a:rPr lang="en-US" sz="1100" dirty="0" smtClean="0"/>
              <a:t> 44): 43–47. </a:t>
            </a:r>
          </a:p>
        </p:txBody>
      </p:sp>
      <p:pic>
        <p:nvPicPr>
          <p:cNvPr id="6" name="Picture 2"/>
          <p:cNvPicPr>
            <a:picLocks noChangeAspect="1" noChangeArrowheads="1"/>
          </p:cNvPicPr>
          <p:nvPr/>
        </p:nvPicPr>
        <p:blipFill>
          <a:blip r:embed="rId3" cstate="print"/>
          <a:srcRect l="42213" t="40635" r="36542" b="37826"/>
          <a:stretch>
            <a:fillRect/>
          </a:stretch>
        </p:blipFill>
        <p:spPr bwMode="auto">
          <a:xfrm>
            <a:off x="7858170" y="5035572"/>
            <a:ext cx="1022364" cy="712557"/>
          </a:xfrm>
          <a:prstGeom prst="rect">
            <a:avLst/>
          </a:prstGeom>
          <a:noFill/>
          <a:ln w="9525">
            <a:noFill/>
            <a:miter lim="800000"/>
            <a:headEnd/>
            <a:tailEnd/>
          </a:ln>
        </p:spPr>
      </p:pic>
      <p:sp>
        <p:nvSpPr>
          <p:cNvPr id="8" name="عنوان 1"/>
          <p:cNvSpPr>
            <a:spLocks noGrp="1"/>
          </p:cNvSpPr>
          <p:nvPr>
            <p:ph type="title"/>
          </p:nvPr>
        </p:nvSpPr>
        <p:spPr>
          <a:xfrm>
            <a:off x="1541421" y="0"/>
            <a:ext cx="5499126" cy="464354"/>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Stages of Change Model  the PCPAM Model  </a:t>
            </a:r>
            <a:endParaRPr lang="ar-SA" sz="2000" dirty="0" smtClean="0"/>
          </a:p>
        </p:txBody>
      </p:sp>
      <p:sp>
        <p:nvSpPr>
          <p:cNvPr id="7" name="عنصر نائب للتذييل 6"/>
          <p:cNvSpPr>
            <a:spLocks noGrp="1"/>
          </p:cNvSpPr>
          <p:nvPr>
            <p:ph type="ftr" sz="quarter" idx="10"/>
          </p:nvPr>
        </p:nvSpPr>
        <p:spPr>
          <a:xfrm>
            <a:off x="2527272" y="6350040"/>
            <a:ext cx="3702044" cy="319047"/>
          </a:xfrm>
        </p:spPr>
        <p:txBody>
          <a:bodyPr/>
          <a:lstStyle/>
          <a:p>
            <a:pPr>
              <a:defRPr/>
            </a:pPr>
            <a:r>
              <a:rPr lang="en-US" sz="1800" smtClean="0"/>
              <a:t>JohaliPriHE2012_2017</a:t>
            </a:r>
            <a:endParaRPr lang="en-US" sz="18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1" name="Rectangle 3"/>
          <p:cNvSpPr>
            <a:spLocks noGrp="1" noChangeArrowheads="1"/>
          </p:cNvSpPr>
          <p:nvPr>
            <p:ph type="body" idx="1"/>
          </p:nvPr>
        </p:nvSpPr>
        <p:spPr>
          <a:xfrm>
            <a:off x="457200" y="476250"/>
            <a:ext cx="8229600" cy="5619750"/>
          </a:xfrm>
        </p:spPr>
        <p:txBody>
          <a:bodyPr/>
          <a:lstStyle/>
          <a:p>
            <a:pPr eaLnBrk="1" hangingPunct="1">
              <a:defRPr/>
            </a:pPr>
            <a:endParaRPr lang="en-US" altLang="en-US" dirty="0" smtClean="0"/>
          </a:p>
          <a:p>
            <a:pPr eaLnBrk="1" hangingPunct="1">
              <a:defRPr/>
            </a:pPr>
            <a:endParaRPr lang="en-US" altLang="en-US" dirty="0" smtClean="0"/>
          </a:p>
          <a:p>
            <a:pPr eaLnBrk="1" hangingPunct="1">
              <a:buFontTx/>
              <a:buNone/>
              <a:defRPr/>
            </a:pPr>
            <a:endParaRPr lang="en-US" altLang="en-US" b="1" dirty="0" smtClean="0"/>
          </a:p>
        </p:txBody>
      </p:sp>
      <p:pic>
        <p:nvPicPr>
          <p:cNvPr id="7" name="Picture 3"/>
          <p:cNvPicPr>
            <a:picLocks noChangeAspect="1" noChangeArrowheads="1"/>
          </p:cNvPicPr>
          <p:nvPr/>
        </p:nvPicPr>
        <p:blipFill>
          <a:blip r:embed="rId3" cstate="print"/>
          <a:srcRect/>
          <a:stretch>
            <a:fillRect/>
          </a:stretch>
        </p:blipFill>
        <p:spPr bwMode="auto">
          <a:xfrm>
            <a:off x="401642" y="325395"/>
            <a:ext cx="7967710" cy="5786979"/>
          </a:xfrm>
          <a:prstGeom prst="rect">
            <a:avLst/>
          </a:prstGeom>
          <a:noFill/>
          <a:ln w="9525">
            <a:noFill/>
            <a:miter lim="800000"/>
            <a:headEnd/>
            <a:tailEnd/>
          </a:ln>
        </p:spPr>
      </p:pic>
      <p:sp>
        <p:nvSpPr>
          <p:cNvPr id="6" name="عنصر نائب للتذييل 5"/>
          <p:cNvSpPr>
            <a:spLocks noGrp="1"/>
          </p:cNvSpPr>
          <p:nvPr>
            <p:ph type="ftr" sz="quarter" idx="10"/>
          </p:nvPr>
        </p:nvSpPr>
        <p:spPr>
          <a:xfrm>
            <a:off x="3622662" y="6313527"/>
            <a:ext cx="2533628" cy="355560"/>
          </a:xfrm>
        </p:spPr>
        <p:txBody>
          <a:bodyPr/>
          <a:lstStyle/>
          <a:p>
            <a:pPr>
              <a:defRPr/>
            </a:pPr>
            <a:r>
              <a:rPr lang="en-US" sz="1800" smtClean="0"/>
              <a:t>JohaliPriHE2012_2017</a:t>
            </a:r>
            <a:endParaRPr lang="en-US" sz="18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عنوان 1"/>
          <p:cNvSpPr>
            <a:spLocks noGrp="1"/>
          </p:cNvSpPr>
          <p:nvPr>
            <p:ph type="title"/>
          </p:nvPr>
        </p:nvSpPr>
        <p:spPr>
          <a:xfrm>
            <a:off x="1116013" y="188913"/>
            <a:ext cx="7200900" cy="360362"/>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AIDS Risk Reduction Model (ARRM)</a:t>
            </a:r>
            <a:endParaRPr lang="ar-SA" sz="2000" dirty="0" smtClean="0"/>
          </a:p>
        </p:txBody>
      </p:sp>
      <p:pic>
        <p:nvPicPr>
          <p:cNvPr id="107522" name="Picture 2"/>
          <p:cNvPicPr>
            <a:picLocks noChangeAspect="1" noChangeArrowheads="1"/>
          </p:cNvPicPr>
          <p:nvPr/>
        </p:nvPicPr>
        <p:blipFill>
          <a:blip r:embed="rId3" cstate="print"/>
          <a:srcRect/>
          <a:stretch>
            <a:fillRect/>
          </a:stretch>
        </p:blipFill>
        <p:spPr bwMode="auto">
          <a:xfrm>
            <a:off x="710185" y="1303238"/>
            <a:ext cx="8097323" cy="43895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8916" name="مستطيل 4"/>
          <p:cNvSpPr>
            <a:spLocks noChangeArrowheads="1"/>
          </p:cNvSpPr>
          <p:nvPr/>
        </p:nvSpPr>
        <p:spPr bwMode="auto">
          <a:xfrm>
            <a:off x="920700" y="5984910"/>
            <a:ext cx="7596205" cy="461665"/>
          </a:xfrm>
          <a:prstGeom prst="rect">
            <a:avLst/>
          </a:prstGeom>
          <a:noFill/>
          <a:ln w="9525">
            <a:noFill/>
            <a:miter lim="800000"/>
            <a:headEnd/>
            <a:tailEnd/>
          </a:ln>
        </p:spPr>
        <p:txBody>
          <a:bodyPr wrap="square">
            <a:spAutoFit/>
          </a:bodyPr>
          <a:lstStyle/>
          <a:p>
            <a:pPr algn="l" rtl="0"/>
            <a:r>
              <a:rPr lang="en-US" sz="1200" b="1" dirty="0">
                <a:hlinkClick r:id="rId4"/>
              </a:rPr>
              <a:t>http://www.fhi360.org/nr/rdonlyres/ei26vbslpsidmahhxc332vwo3g233xsqw22er3vofqvrfjvubwyzclvqjcbdgexyzl3msu4mn6xv5j/bccsummaryfourmajortheories.pdf</a:t>
            </a:r>
            <a:r>
              <a:rPr lang="en-US" sz="1200" b="1" dirty="0"/>
              <a:t>   Stage 1</a:t>
            </a:r>
            <a:endParaRPr lang="ar-SA" sz="1200" b="1" dirty="0"/>
          </a:p>
        </p:txBody>
      </p:sp>
      <p:sp>
        <p:nvSpPr>
          <p:cNvPr id="38917" name="مستطيل 6"/>
          <p:cNvSpPr>
            <a:spLocks noChangeArrowheads="1"/>
          </p:cNvSpPr>
          <p:nvPr/>
        </p:nvSpPr>
        <p:spPr bwMode="auto">
          <a:xfrm>
            <a:off x="1476375" y="836613"/>
            <a:ext cx="1004888" cy="36988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r>
              <a:rPr lang="en-US" b="1" dirty="0"/>
              <a:t>Stage 1</a:t>
            </a:r>
            <a:endParaRPr lang="ar-SA" dirty="0"/>
          </a:p>
        </p:txBody>
      </p:sp>
      <p:sp>
        <p:nvSpPr>
          <p:cNvPr id="38918" name="مستطيل 7"/>
          <p:cNvSpPr>
            <a:spLocks noChangeArrowheads="1"/>
          </p:cNvSpPr>
          <p:nvPr/>
        </p:nvSpPr>
        <p:spPr bwMode="auto">
          <a:xfrm>
            <a:off x="4170357" y="836577"/>
            <a:ext cx="1004887" cy="36988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r>
              <a:rPr lang="en-US" b="1" dirty="0"/>
              <a:t>Stage 2</a:t>
            </a:r>
            <a:endParaRPr lang="ar-SA" dirty="0"/>
          </a:p>
        </p:txBody>
      </p:sp>
      <p:sp>
        <p:nvSpPr>
          <p:cNvPr id="38919" name="مستطيل 8"/>
          <p:cNvSpPr>
            <a:spLocks noChangeArrowheads="1"/>
          </p:cNvSpPr>
          <p:nvPr/>
        </p:nvSpPr>
        <p:spPr bwMode="auto">
          <a:xfrm>
            <a:off x="6507189" y="836577"/>
            <a:ext cx="1004888" cy="369887"/>
          </a:xfrm>
          <a:prstGeom prst="rect">
            <a:avLst/>
          </a:prstGeom>
          <a:noFill/>
          <a:ln w="9525">
            <a:noFill/>
            <a:miter lim="800000"/>
            <a:headEnd/>
            <a:tailEnd/>
          </a:ln>
        </p:spPr>
        <p:txBody>
          <a:bodyPr wrap="none">
            <a:spAutoFit/>
          </a:bodyPr>
          <a:lstStyle/>
          <a:p>
            <a:r>
              <a:rPr lang="en-US" b="1" dirty="0"/>
              <a:t>Stage 3</a:t>
            </a:r>
            <a:endParaRPr lang="ar-SA" dirty="0"/>
          </a:p>
        </p:txBody>
      </p:sp>
      <p:sp>
        <p:nvSpPr>
          <p:cNvPr id="9" name="عنصر نائب للتذييل 8"/>
          <p:cNvSpPr>
            <a:spLocks noGrp="1"/>
          </p:cNvSpPr>
          <p:nvPr>
            <p:ph type="ftr" sz="quarter" idx="10"/>
          </p:nvPr>
        </p:nvSpPr>
        <p:spPr>
          <a:xfrm>
            <a:off x="3038454" y="6496092"/>
            <a:ext cx="3227375" cy="282534"/>
          </a:xfrm>
        </p:spPr>
        <p:txBody>
          <a:bodyPr/>
          <a:lstStyle/>
          <a:p>
            <a:pPr>
              <a:defRPr/>
            </a:pPr>
            <a:r>
              <a:rPr lang="en-US" sz="1600" smtClean="0"/>
              <a:t>JohaliPriHE2012_2017</a:t>
            </a:r>
            <a:endParaRPr lang="en-US" sz="16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28596" y="2004993"/>
            <a:ext cx="7886808" cy="2131998"/>
          </a:xfrm>
        </p:spPr>
        <p:style>
          <a:lnRef idx="2">
            <a:schemeClr val="accent2"/>
          </a:lnRef>
          <a:fillRef idx="1">
            <a:schemeClr val="lt1"/>
          </a:fillRef>
          <a:effectRef idx="0">
            <a:schemeClr val="accent2"/>
          </a:effectRef>
          <a:fontRef idx="minor">
            <a:schemeClr val="dk1"/>
          </a:fontRef>
        </p:style>
        <p:txBody>
          <a:bodyPr/>
          <a:lstStyle/>
          <a:p>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r>
              <a:rPr lang="en-US" sz="2800" dirty="0" smtClean="0">
                <a:solidFill>
                  <a:schemeClr val="bg2"/>
                </a:solidFill>
                <a:latin typeface="Arial Black" pitchFamily="34" charset="0"/>
              </a:rPr>
              <a:t>Teaching – Learning </a:t>
            </a:r>
            <a:br>
              <a:rPr lang="en-US" sz="2800" dirty="0" smtClean="0">
                <a:solidFill>
                  <a:schemeClr val="bg2"/>
                </a:solidFill>
                <a:latin typeface="Arial Black" pitchFamily="34" charset="0"/>
              </a:rPr>
            </a:br>
            <a:r>
              <a:rPr lang="en-US" sz="3200" dirty="0" smtClean="0">
                <a:solidFill>
                  <a:schemeClr val="bg2"/>
                </a:solidFill>
                <a:latin typeface="Arial Black" pitchFamily="34" charset="0"/>
              </a:rPr>
              <a:t>Domains  - Objectives - Plan </a:t>
            </a:r>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r>
              <a:rPr lang="en-US" sz="2800" kern="1200" dirty="0" smtClean="0">
                <a:solidFill>
                  <a:schemeClr val="bg2"/>
                </a:solidFill>
                <a:effectLst/>
                <a:latin typeface="Garamond" pitchFamily="18" charset="0"/>
              </a:rPr>
              <a:t> Programs\Curriculum\Lessons \ Activities </a:t>
            </a:r>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endParaRPr lang="ar-SA" sz="1800" dirty="0">
              <a:solidFill>
                <a:schemeClr val="bg2"/>
              </a:solidFill>
              <a:latin typeface="Arial Black" pitchFamily="34" charset="0"/>
            </a:endParaRPr>
          </a:p>
        </p:txBody>
      </p:sp>
      <p:sp>
        <p:nvSpPr>
          <p:cNvPr id="5" name="عنصر نائب للتذييل 4"/>
          <p:cNvSpPr>
            <a:spLocks noGrp="1"/>
          </p:cNvSpPr>
          <p:nvPr>
            <p:ph type="ftr" sz="quarter" idx="10"/>
          </p:nvPr>
        </p:nvSpPr>
        <p:spPr>
          <a:xfrm>
            <a:off x="3038454" y="6350039"/>
            <a:ext cx="3227375" cy="319047"/>
          </a:xfrm>
        </p:spPr>
        <p:txBody>
          <a:bodyPr/>
          <a:lstStyle/>
          <a:p>
            <a:pPr>
              <a:defRPr/>
            </a:pPr>
            <a:r>
              <a:rPr lang="en-US" sz="1600" smtClean="0"/>
              <a:t>JohaliPriHE2012_2017</a:t>
            </a:r>
            <a:endParaRPr lang="en-US" sz="16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1176291" y="252369"/>
            <a:ext cx="6864444"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000" b="1" dirty="0" smtClean="0">
                <a:latin typeface="Arial Black" pitchFamily="34" charset="0"/>
              </a:rPr>
              <a:t>Bloom's Taxonomy of Educational Objectives</a:t>
            </a:r>
            <a:endParaRPr lang="en-US" sz="2000" b="1" dirty="0">
              <a:latin typeface="Arial Black" pitchFamily="34" charset="0"/>
            </a:endParaRPr>
          </a:p>
        </p:txBody>
      </p:sp>
      <p:sp>
        <p:nvSpPr>
          <p:cNvPr id="9" name="مستطيل 8"/>
          <p:cNvSpPr/>
          <p:nvPr/>
        </p:nvSpPr>
        <p:spPr>
          <a:xfrm>
            <a:off x="2417733" y="4524390"/>
            <a:ext cx="4203523"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t>Blooms Taxonomy and Lesson Planning </a:t>
            </a:r>
            <a:endParaRPr lang="en-US" b="1" dirty="0"/>
          </a:p>
        </p:txBody>
      </p:sp>
      <p:sp>
        <p:nvSpPr>
          <p:cNvPr id="10" name="مستطيل 9"/>
          <p:cNvSpPr/>
          <p:nvPr/>
        </p:nvSpPr>
        <p:spPr>
          <a:xfrm>
            <a:off x="555570" y="5145111"/>
            <a:ext cx="8142399"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b="1" dirty="0" smtClean="0">
                <a:hlinkClick r:id="rId3"/>
              </a:rPr>
              <a:t>http://www.youtube.com/watch?NR=1&amp;feature=endscreen&amp;v=LrKmM1cEffU</a:t>
            </a:r>
            <a:r>
              <a:rPr lang="en-US" b="1" dirty="0" smtClean="0"/>
              <a:t> </a:t>
            </a:r>
            <a:endParaRPr lang="ar-SA" b="1" dirty="0"/>
          </a:p>
        </p:txBody>
      </p:sp>
      <p:sp>
        <p:nvSpPr>
          <p:cNvPr id="12" name="مستطيل 11"/>
          <p:cNvSpPr/>
          <p:nvPr/>
        </p:nvSpPr>
        <p:spPr>
          <a:xfrm>
            <a:off x="3038454" y="982629"/>
            <a:ext cx="3249657"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INTRODUCTION</a:t>
            </a:r>
          </a:p>
          <a:p>
            <a:pPr algn="ctr"/>
            <a:r>
              <a:rPr lang="en-US" dirty="0" smtClean="0"/>
              <a:t>Learn By See &amp; Doing </a:t>
            </a:r>
            <a:endParaRPr lang="ar-SA" dirty="0"/>
          </a:p>
        </p:txBody>
      </p:sp>
      <p:sp>
        <p:nvSpPr>
          <p:cNvPr id="13" name="مستطيل 12"/>
          <p:cNvSpPr/>
          <p:nvPr/>
        </p:nvSpPr>
        <p:spPr>
          <a:xfrm>
            <a:off x="1614447" y="3355974"/>
            <a:ext cx="597381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dirty="0" smtClean="0"/>
              <a:t> </a:t>
            </a:r>
            <a:r>
              <a:rPr lang="en-US" dirty="0" smtClean="0">
                <a:hlinkClick r:id="rId4"/>
              </a:rPr>
              <a:t>http://www.youtube.com/watch?v=__YdXxwBZ7Q</a:t>
            </a:r>
            <a:r>
              <a:rPr lang="en-US" dirty="0" smtClean="0"/>
              <a:t> </a:t>
            </a:r>
            <a:endParaRPr lang="ar-SA" dirty="0"/>
          </a:p>
        </p:txBody>
      </p:sp>
      <p:sp>
        <p:nvSpPr>
          <p:cNvPr id="14" name="مستطيل 13"/>
          <p:cNvSpPr/>
          <p:nvPr/>
        </p:nvSpPr>
        <p:spPr>
          <a:xfrm>
            <a:off x="1760499" y="2114532"/>
            <a:ext cx="6024645"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hlinkClick r:id="rId5"/>
              </a:rPr>
              <a:t>http://www.youtube.com/watch?v=uQ5o__jCfgo</a:t>
            </a:r>
            <a:r>
              <a:rPr lang="en-US" dirty="0" smtClean="0"/>
              <a:t>  </a:t>
            </a:r>
            <a:endParaRPr lang="ar-SA" dirty="0"/>
          </a:p>
        </p:txBody>
      </p:sp>
      <p:sp>
        <p:nvSpPr>
          <p:cNvPr id="15" name="عنصر نائب للتذييل 14"/>
          <p:cNvSpPr>
            <a:spLocks noGrp="1"/>
          </p:cNvSpPr>
          <p:nvPr>
            <p:ph type="ftr" sz="quarter" idx="11"/>
          </p:nvPr>
        </p:nvSpPr>
        <p:spPr>
          <a:xfrm>
            <a:off x="3403584" y="6277014"/>
            <a:ext cx="2898758" cy="355560"/>
          </a:xfrm>
        </p:spPr>
        <p:txBody>
          <a:bodyPr/>
          <a:lstStyle/>
          <a:p>
            <a:pPr>
              <a:defRPr/>
            </a:pPr>
            <a:r>
              <a:rPr lang="en-US" sz="1600" smtClean="0"/>
              <a:t>JohaliPriHE2012_2017</a:t>
            </a:r>
            <a:endParaRPr lang="en-US" sz="1600" dirty="0"/>
          </a:p>
        </p:txBody>
      </p:sp>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738135" y="215856"/>
            <a:ext cx="8142399" cy="693747"/>
          </a:xfrm>
        </p:spPr>
        <p:txBody>
          <a:bodyPr/>
          <a:lstStyle/>
          <a:p>
            <a:pPr eaLnBrk="1" hangingPunct="1">
              <a:defRPr/>
            </a:pPr>
            <a:r>
              <a:rPr lang="en-US" sz="1400" b="0" dirty="0" smtClean="0"/>
              <a:t>THEORY OF BEHAVIORAL EDUCATIONAL OBJECTIVES </a:t>
            </a:r>
            <a:r>
              <a:rPr lang="en-US" sz="1600" b="0" dirty="0" smtClean="0"/>
              <a:t/>
            </a:r>
            <a:br>
              <a:rPr lang="en-US" sz="1600" b="0" dirty="0" smtClean="0"/>
            </a:br>
            <a:r>
              <a:rPr lang="en-US" sz="1600" i="1" dirty="0" smtClean="0">
                <a:solidFill>
                  <a:srgbClr val="00FF99"/>
                </a:solidFill>
              </a:rPr>
              <a:t> Learn to behave -design -plan and develop HE Lessons \ Curriculum </a:t>
            </a:r>
            <a:r>
              <a:rPr lang="en-US" sz="1600" b="0" i="1" dirty="0" smtClean="0">
                <a:solidFill>
                  <a:srgbClr val="00FF99"/>
                </a:solidFill>
              </a:rPr>
              <a:t/>
            </a:r>
            <a:br>
              <a:rPr lang="en-US" sz="1600" b="0" i="1" dirty="0" smtClean="0">
                <a:solidFill>
                  <a:srgbClr val="00FF99"/>
                </a:solidFill>
              </a:rPr>
            </a:br>
            <a:r>
              <a:rPr lang="en-US" sz="1600" dirty="0" smtClean="0"/>
              <a:t> </a:t>
            </a:r>
            <a:r>
              <a:rPr lang="en-US" sz="1600" i="1" dirty="0" smtClean="0">
                <a:solidFill>
                  <a:srgbClr val="00FF99"/>
                </a:solidFill>
              </a:rPr>
              <a:t>BLOOM s</a:t>
            </a:r>
            <a:r>
              <a:rPr lang="en-US" sz="1600" i="1" dirty="0" smtClean="0">
                <a:solidFill>
                  <a:srgbClr val="00FF99"/>
                </a:solidFill>
                <a:latin typeface="Arial"/>
              </a:rPr>
              <a:t>’</a:t>
            </a:r>
            <a:r>
              <a:rPr lang="en-US" sz="1600" i="1" dirty="0" smtClean="0">
                <a:solidFill>
                  <a:srgbClr val="00FF99"/>
                </a:solidFill>
              </a:rPr>
              <a:t> </a:t>
            </a:r>
            <a:r>
              <a:rPr lang="en-US" sz="1600" i="1" dirty="0" smtClean="0"/>
              <a:t>TAXONOMY OF LEARNING OBJECTIVES  the </a:t>
            </a:r>
            <a:r>
              <a:rPr lang="en-US" sz="1800" i="1" dirty="0" smtClean="0"/>
              <a:t>Domains</a:t>
            </a:r>
            <a:r>
              <a:rPr lang="en-US" sz="2000" i="1" dirty="0" smtClean="0"/>
              <a:t> </a:t>
            </a:r>
          </a:p>
        </p:txBody>
      </p:sp>
      <p:graphicFrame>
        <p:nvGraphicFramePr>
          <p:cNvPr id="71719" name="Group 39"/>
          <p:cNvGraphicFramePr>
            <a:graphicFrameLocks noGrp="1"/>
          </p:cNvGraphicFramePr>
          <p:nvPr>
            <p:ph idx="1"/>
          </p:nvPr>
        </p:nvGraphicFramePr>
        <p:xfrm>
          <a:off x="628596" y="1311246"/>
          <a:ext cx="7740756" cy="4637151"/>
        </p:xfrm>
        <a:graphic>
          <a:graphicData uri="http://schemas.openxmlformats.org/drawingml/2006/table">
            <a:tbl>
              <a:tblPr/>
              <a:tblGrid>
                <a:gridCol w="7740756"/>
              </a:tblGrid>
              <a:tr h="38124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223011">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Know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Knowledge</a:t>
                      </a:r>
                      <a:endParaRPr kumimoji="0" lang="ar-SA"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noFill/>
                  </a:tcPr>
                </a:tc>
              </a:tr>
              <a:tr h="1223011">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Think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Value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Response  - Judge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r>
              <a:tr h="1442309">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PSYCHOMOTOR/ACTION</a:t>
                      </a:r>
                      <a:r>
                        <a:rPr kumimoji="0" lang="en-US" sz="3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Intellectual Skills</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Behaviors (Doing):   Reflect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Adapt   - Modify  - Decide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Move</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r>
              <a:tr h="367572">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7366" name="AutoShape 37"/>
          <p:cNvSpPr>
            <a:spLocks noChangeArrowheads="1"/>
          </p:cNvSpPr>
          <p:nvPr/>
        </p:nvSpPr>
        <p:spPr bwMode="auto">
          <a:xfrm>
            <a:off x="4279896" y="2552688"/>
            <a:ext cx="381000" cy="360363"/>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57367" name="AutoShape 38"/>
          <p:cNvSpPr>
            <a:spLocks noChangeArrowheads="1"/>
          </p:cNvSpPr>
          <p:nvPr/>
        </p:nvSpPr>
        <p:spPr bwMode="auto">
          <a:xfrm>
            <a:off x="4243383" y="3757617"/>
            <a:ext cx="381000" cy="360362"/>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9" name="عنصر نائب للتذييل 8"/>
          <p:cNvSpPr>
            <a:spLocks noGrp="1"/>
          </p:cNvSpPr>
          <p:nvPr>
            <p:ph type="ftr" sz="quarter" idx="11"/>
          </p:nvPr>
        </p:nvSpPr>
        <p:spPr>
          <a:xfrm>
            <a:off x="3403584" y="6277014"/>
            <a:ext cx="2752706" cy="355560"/>
          </a:xfrm>
        </p:spPr>
        <p:txBody>
          <a:bodyPr/>
          <a:lstStyle/>
          <a:p>
            <a:pPr>
              <a:defRPr/>
            </a:pPr>
            <a:r>
              <a:rPr lang="en-US" sz="1800" smtClean="0"/>
              <a:t>JohaliPriHE2012_2017</a:t>
            </a:r>
            <a:endParaRPr lang="en-US" sz="1800" dirty="0"/>
          </a:p>
        </p:txBody>
      </p:sp>
    </p:spTree>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68" name="Rectangle 64"/>
          <p:cNvSpPr>
            <a:spLocks noGrp="1" noRot="1" noChangeArrowheads="1"/>
          </p:cNvSpPr>
          <p:nvPr>
            <p:ph type="title"/>
          </p:nvPr>
        </p:nvSpPr>
        <p:spPr>
          <a:xfrm>
            <a:off x="299979" y="215856"/>
            <a:ext cx="8471016" cy="836577"/>
          </a:xfrm>
        </p:spPr>
        <p:style>
          <a:lnRef idx="2">
            <a:schemeClr val="dk1">
              <a:shade val="50000"/>
            </a:schemeClr>
          </a:lnRef>
          <a:fillRef idx="1">
            <a:schemeClr val="dk1"/>
          </a:fillRef>
          <a:effectRef idx="0">
            <a:schemeClr val="dk1"/>
          </a:effectRef>
          <a:fontRef idx="minor">
            <a:schemeClr val="lt1"/>
          </a:fontRef>
        </p:style>
        <p:txBody>
          <a:bodyPr/>
          <a:lstStyle/>
          <a:p>
            <a:pPr rtl="0" eaLnBrk="1" hangingPunct="1">
              <a:defRPr/>
            </a:pPr>
            <a:r>
              <a:rPr lang="en-US" sz="1600" dirty="0" smtClean="0"/>
              <a:t>THEORY OF BEHAVIORAL EDUCATIONAL OBJECTIVES-</a:t>
            </a:r>
            <a:br>
              <a:rPr lang="en-US" sz="1600" dirty="0" smtClean="0"/>
            </a:br>
            <a:r>
              <a:rPr lang="en-US" sz="1600" i="1" dirty="0" smtClean="0">
                <a:solidFill>
                  <a:srgbClr val="00FF99"/>
                </a:solidFill>
              </a:rPr>
              <a:t>Learn to behave -design -plan and develop HE Lessons \ Curriculum </a:t>
            </a:r>
            <a:br>
              <a:rPr lang="en-US" sz="1600" i="1" dirty="0" smtClean="0">
                <a:solidFill>
                  <a:srgbClr val="00FF99"/>
                </a:solidFill>
              </a:rPr>
            </a:br>
            <a:r>
              <a:rPr lang="en-US" sz="1600" i="1" dirty="0" smtClean="0">
                <a:solidFill>
                  <a:srgbClr val="00FF99"/>
                </a:solidFill>
              </a:rPr>
              <a:t>The BLOOM s</a:t>
            </a:r>
            <a:r>
              <a:rPr lang="en-US" sz="1600" i="1" dirty="0" smtClean="0">
                <a:solidFill>
                  <a:srgbClr val="00FF99"/>
                </a:solidFill>
                <a:latin typeface="Arial"/>
              </a:rPr>
              <a:t>’</a:t>
            </a:r>
            <a:r>
              <a:rPr lang="en-US" sz="1600" i="1" dirty="0" smtClean="0">
                <a:solidFill>
                  <a:srgbClr val="00FF99"/>
                </a:solidFill>
              </a:rPr>
              <a:t> </a:t>
            </a:r>
            <a:r>
              <a:rPr lang="en-US" sz="1600" i="1" dirty="0" smtClean="0"/>
              <a:t>TAXONOMY OF  LEARNING OBJECTIVES Domains </a:t>
            </a:r>
            <a:r>
              <a:rPr lang="en-US" sz="1800" i="1" dirty="0" smtClean="0"/>
              <a:t>Verbs</a:t>
            </a:r>
          </a:p>
        </p:txBody>
      </p:sp>
      <p:graphicFrame>
        <p:nvGraphicFramePr>
          <p:cNvPr id="72781" name="Group 77"/>
          <p:cNvGraphicFramePr>
            <a:graphicFrameLocks noGrp="1"/>
          </p:cNvGraphicFramePr>
          <p:nvPr>
            <p:ph idx="1"/>
          </p:nvPr>
        </p:nvGraphicFramePr>
        <p:xfrm>
          <a:off x="482544" y="1238220"/>
          <a:ext cx="8228012" cy="4679953"/>
        </p:xfrm>
        <a:graphic>
          <a:graphicData uri="http://schemas.openxmlformats.org/drawingml/2006/table">
            <a:tbl>
              <a:tblPr rtl="1"/>
              <a:tblGrid>
                <a:gridCol w="1714500"/>
                <a:gridCol w="1733550"/>
                <a:gridCol w="1736784"/>
                <a:gridCol w="1263840"/>
                <a:gridCol w="1779338"/>
              </a:tblGrid>
              <a:tr h="474663">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endParaRPr kumimoji="0" lang="en-US" sz="20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403225">
                <a:tc gridSpan="3">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Behavioral Objective </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Area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Class </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Action/</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Cognitive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032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Reflect/Move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Receive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Remember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Respond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Reason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Comprehension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Value/apprise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Plan to solve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Ability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Application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Adapt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Organize/character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Format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Analysis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Develop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Create/Interpret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Understand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Synthesis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Ext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Inter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     Deep understanding</a:t>
                      </a:r>
                      <a:endPar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
        <p:nvSpPr>
          <p:cNvPr id="7" name="عنصر نائب للتذييل 6"/>
          <p:cNvSpPr>
            <a:spLocks noGrp="1"/>
          </p:cNvSpPr>
          <p:nvPr>
            <p:ph type="ftr" sz="quarter" idx="11"/>
          </p:nvPr>
        </p:nvSpPr>
        <p:spPr>
          <a:xfrm>
            <a:off x="3476610" y="6423066"/>
            <a:ext cx="3140119" cy="398421"/>
          </a:xfrm>
        </p:spPr>
        <p:txBody>
          <a:bodyPr/>
          <a:lstStyle/>
          <a:p>
            <a:pPr>
              <a:defRPr/>
            </a:pPr>
            <a:r>
              <a:rPr lang="en-US" sz="1800" smtClean="0"/>
              <a:t>JohaliPriHE2012_2017</a:t>
            </a:r>
            <a:endParaRPr lang="en-US" sz="1800" dirty="0"/>
          </a:p>
        </p:txBody>
      </p:sp>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صر نائب للتذييل 4"/>
          <p:cNvSpPr txBox="1">
            <a:spLocks/>
          </p:cNvSpPr>
          <p:nvPr/>
        </p:nvSpPr>
        <p:spPr bwMode="auto">
          <a:xfrm>
            <a:off x="519057" y="2333610"/>
            <a:ext cx="8186737" cy="1597002"/>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noProof="0" dirty="0" smtClean="0">
                <a:ln>
                  <a:noFill/>
                </a:ln>
                <a:solidFill>
                  <a:schemeClr val="tx1"/>
                </a:solidFill>
                <a:effectLst/>
                <a:uLnTx/>
                <a:uFillTx/>
                <a:latin typeface="Garamond" pitchFamily="18" charset="0"/>
                <a:ea typeface="+mn-ea"/>
                <a:cs typeface="+mn-cs"/>
              </a:rPr>
              <a:t>By Bloom and All Above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noProof="0" dirty="0" smtClean="0">
                <a:ln>
                  <a:noFill/>
                </a:ln>
                <a:solidFill>
                  <a:schemeClr val="tx1"/>
                </a:solidFill>
                <a:effectLst/>
                <a:uLnTx/>
                <a:uFillTx/>
                <a:latin typeface="Garamond" pitchFamily="18" charset="0"/>
                <a:ea typeface="+mn-ea"/>
                <a:cs typeface="+mn-cs"/>
              </a:rPr>
              <a:t>You Can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schemeClr val="tx1"/>
                </a:solidFill>
                <a:effectLst/>
                <a:uLnTx/>
                <a:uFillTx/>
                <a:latin typeface="Garamond" pitchFamily="18" charset="0"/>
                <a:ea typeface="+mn-ea"/>
                <a:cs typeface="+mn-cs"/>
              </a:rPr>
              <a:t>Plan, Design &amp; Develop  ZD HEP  Programs\Curriculum\Lessons</a:t>
            </a:r>
            <a:r>
              <a:rPr kumimoji="0" lang="en-US" sz="2800" b="1" i="0" u="none" strike="noStrike" kern="1200" cap="none" spc="0" normalizeH="0" noProof="0" dirty="0" smtClean="0">
                <a:ln>
                  <a:noFill/>
                </a:ln>
                <a:solidFill>
                  <a:schemeClr val="tx1"/>
                </a:solidFill>
                <a:effectLst/>
                <a:uLnTx/>
                <a:uFillTx/>
                <a:latin typeface="Garamond" pitchFamily="18" charset="0"/>
                <a:ea typeface="+mn-ea"/>
                <a:cs typeface="+mn-cs"/>
              </a:rPr>
              <a:t> \ </a:t>
            </a:r>
            <a:r>
              <a:rPr kumimoji="0" lang="en-US" sz="2800" b="1" i="0" u="none" strike="noStrike" kern="1200" cap="none" spc="0" normalizeH="0" baseline="0" noProof="0" dirty="0" smtClean="0">
                <a:ln>
                  <a:noFill/>
                </a:ln>
                <a:solidFill>
                  <a:schemeClr val="tx1"/>
                </a:solidFill>
                <a:effectLst/>
                <a:uLnTx/>
                <a:uFillTx/>
                <a:latin typeface="Garamond" pitchFamily="18" charset="0"/>
                <a:ea typeface="+mn-ea"/>
                <a:cs typeface="+mn-cs"/>
              </a:rPr>
              <a:t>Activities </a:t>
            </a:r>
            <a:endParaRPr kumimoji="0" lang="en-US" sz="2800" b="1" i="0" u="none" strike="noStrike" kern="1200" cap="none" spc="0" normalizeH="0" baseline="0" noProof="0" dirty="0">
              <a:ln>
                <a:noFill/>
              </a:ln>
              <a:solidFill>
                <a:schemeClr val="tx1"/>
              </a:solidFill>
              <a:effectLst/>
              <a:uLnTx/>
              <a:uFillTx/>
              <a:latin typeface="Garamond" pitchFamily="18" charset="0"/>
              <a:ea typeface="+mn-ea"/>
              <a:cs typeface="+mn-cs"/>
            </a:endParaRPr>
          </a:p>
        </p:txBody>
      </p:sp>
      <p:sp>
        <p:nvSpPr>
          <p:cNvPr id="8" name="عنصر نائب للتذييل 7"/>
          <p:cNvSpPr>
            <a:spLocks noGrp="1"/>
          </p:cNvSpPr>
          <p:nvPr>
            <p:ph type="ftr" sz="quarter" idx="11"/>
          </p:nvPr>
        </p:nvSpPr>
        <p:spPr/>
        <p:txBody>
          <a:bodyPr/>
          <a:lstStyle/>
          <a:p>
            <a:pPr>
              <a:defRPr/>
            </a:pPr>
            <a:r>
              <a:rPr lang="en-US" smtClean="0"/>
              <a:t>JohaliPriHE2012_2017</a:t>
            </a:r>
            <a:endParaRPr lang="en-US"/>
          </a:p>
        </p:txBody>
      </p:sp>
    </p:spTree>
  </p:cSld>
  <p:clrMapOvr>
    <a:masterClrMapping/>
  </p:clrMapOvr>
  <p:transition>
    <p:push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ذييل 3"/>
          <p:cNvSpPr>
            <a:spLocks noGrp="1"/>
          </p:cNvSpPr>
          <p:nvPr>
            <p:ph type="ftr" sz="quarter" idx="11"/>
          </p:nvPr>
        </p:nvSpPr>
        <p:spPr>
          <a:xfrm>
            <a:off x="117414" y="6469149"/>
            <a:ext cx="2957554" cy="282534"/>
          </a:xfrm>
        </p:spPr>
        <p:txBody>
          <a:bodyPr/>
          <a:lstStyle/>
          <a:p>
            <a:pPr>
              <a:defRPr/>
            </a:pPr>
            <a:r>
              <a:rPr lang="en-US" sz="1600" smtClean="0"/>
              <a:t>JohaliPriHE2012_2017</a:t>
            </a:r>
            <a:endParaRPr lang="en-US" sz="1600" dirty="0"/>
          </a:p>
        </p:txBody>
      </p:sp>
      <p:pic>
        <p:nvPicPr>
          <p:cNvPr id="424962" name="Picture 2" descr="curriculum management"/>
          <p:cNvPicPr>
            <a:picLocks noChangeAspect="1" noChangeArrowheads="1"/>
          </p:cNvPicPr>
          <p:nvPr/>
        </p:nvPicPr>
        <p:blipFill>
          <a:blip r:embed="rId2"/>
          <a:srcRect/>
          <a:stretch>
            <a:fillRect/>
          </a:stretch>
        </p:blipFill>
        <p:spPr bwMode="auto">
          <a:xfrm>
            <a:off x="3914766" y="1566837"/>
            <a:ext cx="5003301" cy="4491098"/>
          </a:xfrm>
          <a:prstGeom prst="rect">
            <a:avLst/>
          </a:prstGeom>
          <a:noFill/>
        </p:spPr>
      </p:pic>
      <p:sp>
        <p:nvSpPr>
          <p:cNvPr id="6" name="مستطيل 5"/>
          <p:cNvSpPr/>
          <p:nvPr/>
        </p:nvSpPr>
        <p:spPr>
          <a:xfrm>
            <a:off x="0" y="2004993"/>
            <a:ext cx="3732201" cy="317009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rtl="0"/>
            <a:r>
              <a:rPr lang="en-US" sz="2000" b="1" dirty="0" smtClean="0"/>
              <a:t>Imagine a perfect curriculum– one that is tailored to your learning outcomes, with content sequencing that’s just right, teaching types that highlight your institution’s approach to learning, and everything assessed and evaluated in just the right spots. It’s a thing of beauty.</a:t>
            </a:r>
            <a:endParaRPr lang="ar-SA" sz="2000" b="1" dirty="0"/>
          </a:p>
        </p:txBody>
      </p:sp>
      <p:sp>
        <p:nvSpPr>
          <p:cNvPr id="7" name="مستطيل 6"/>
          <p:cNvSpPr/>
          <p:nvPr/>
        </p:nvSpPr>
        <p:spPr>
          <a:xfrm>
            <a:off x="0" y="253902"/>
            <a:ext cx="8296327" cy="67710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rtl="0"/>
            <a:r>
              <a:rPr lang="en-US" sz="2000" b="1" dirty="0" smtClean="0"/>
              <a:t>Curriculum management: </a:t>
            </a:r>
            <a:r>
              <a:rPr lang="en-US" dirty="0" smtClean="0"/>
              <a:t>by Brian Clare Tree Model of   </a:t>
            </a:r>
            <a:r>
              <a:rPr lang="ar-SA" dirty="0" smtClean="0"/>
              <a:t>2014 </a:t>
            </a:r>
            <a:r>
              <a:rPr lang="en-US" dirty="0" smtClean="0"/>
              <a:t>  http://www.one45.com/  </a:t>
            </a:r>
            <a:endParaRPr lang="ar-SA" dirty="0"/>
          </a:p>
        </p:txBody>
      </p:sp>
      <p:sp>
        <p:nvSpPr>
          <p:cNvPr id="8" name="مستطيل 7"/>
          <p:cNvSpPr/>
          <p:nvPr/>
        </p:nvSpPr>
        <p:spPr>
          <a:xfrm>
            <a:off x="36513" y="753614"/>
            <a:ext cx="5959494" cy="338554"/>
          </a:xfrm>
          <a:prstGeom prst="rect">
            <a:avLst/>
          </a:prstGeom>
        </p:spPr>
        <p:txBody>
          <a:bodyPr wrap="square">
            <a:spAutoFit/>
          </a:bodyPr>
          <a:lstStyle/>
          <a:p>
            <a:pPr algn="ctr"/>
            <a:r>
              <a:rPr lang="en-US" sz="1600" dirty="0" smtClean="0">
                <a:hlinkClick r:id="rId3"/>
              </a:rPr>
              <a:t>http://www.one45.com/curriculum/what-is-curriculum-management</a:t>
            </a:r>
            <a:r>
              <a:rPr lang="en-US" sz="1600" dirty="0" smtClean="0"/>
              <a:t> /</a:t>
            </a:r>
            <a:endParaRPr lang="ar-SA" sz="1600" dirty="0"/>
          </a:p>
        </p:txBody>
      </p:sp>
    </p:spTree>
  </p:cSld>
  <p:clrMapOvr>
    <a:masterClrMapping/>
  </p:clrMapOvr>
  <p:transition>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41463" y="654018"/>
            <a:ext cx="6086475" cy="401637"/>
          </a:xfrm>
        </p:spPr>
        <p:style>
          <a:lnRef idx="3">
            <a:schemeClr val="lt1"/>
          </a:lnRef>
          <a:fillRef idx="1">
            <a:schemeClr val="dk1"/>
          </a:fillRef>
          <a:effectRef idx="1">
            <a:schemeClr val="dk1"/>
          </a:effectRef>
          <a:fontRef idx="minor">
            <a:schemeClr val="lt1"/>
          </a:fontRef>
        </p:style>
        <p:txBody>
          <a:bodyPr/>
          <a:lstStyle/>
          <a:p>
            <a:pPr>
              <a:defRPr/>
            </a:pPr>
            <a:r>
              <a:rPr lang="en-US" sz="2400" dirty="0" smtClean="0"/>
              <a:t>Major Text Book &amp; </a:t>
            </a:r>
            <a:r>
              <a:rPr lang="en-US" sz="2800" dirty="0" smtClean="0"/>
              <a:t>References</a:t>
            </a:r>
            <a:r>
              <a:rPr lang="en-US" sz="2400" dirty="0" smtClean="0"/>
              <a:t> </a:t>
            </a:r>
            <a:endParaRPr lang="ar-SA" sz="2400" dirty="0"/>
          </a:p>
        </p:txBody>
      </p:sp>
      <p:sp>
        <p:nvSpPr>
          <p:cNvPr id="3" name="عنصر نائب للمحتوى 2"/>
          <p:cNvSpPr>
            <a:spLocks noGrp="1"/>
          </p:cNvSpPr>
          <p:nvPr>
            <p:ph idx="1"/>
          </p:nvPr>
        </p:nvSpPr>
        <p:spPr>
          <a:xfrm>
            <a:off x="395536" y="1165232"/>
            <a:ext cx="8399276" cy="5038756"/>
          </a:xfrm>
        </p:spPr>
        <p:txBody>
          <a:bodyPr/>
          <a:lstStyle/>
          <a:p>
            <a:pPr eaLnBrk="1" hangingPunct="1">
              <a:defRPr/>
            </a:pPr>
            <a:r>
              <a:rPr lang="en-US" sz="2000" dirty="0" smtClean="0">
                <a:latin typeface="Arial Black" pitchFamily="34" charset="0"/>
              </a:rPr>
              <a:t>Your Smart Note in this Class</a:t>
            </a:r>
          </a:p>
          <a:p>
            <a:pPr eaLnBrk="1" hangingPunct="1">
              <a:defRPr/>
            </a:pPr>
            <a:r>
              <a:rPr lang="en-US" sz="2000" dirty="0" smtClean="0">
                <a:latin typeface="Arial Black" pitchFamily="34" charset="0"/>
              </a:rPr>
              <a:t>This Lecture: </a:t>
            </a:r>
          </a:p>
          <a:p>
            <a:pPr lvl="1" algn="just" eaLnBrk="1" hangingPunct="1">
              <a:buNone/>
              <a:defRPr/>
            </a:pPr>
            <a:r>
              <a:rPr lang="en-US" sz="1600" b="1" dirty="0" smtClean="0">
                <a:latin typeface="Arial Black" pitchFamily="34" charset="0"/>
              </a:rPr>
              <a:t>The Principles of Health Education – The First Step Towards ZDHE – </a:t>
            </a:r>
            <a:r>
              <a:rPr lang="en-US" sz="1600" b="1" i="1" dirty="0" smtClean="0">
                <a:latin typeface="Arial Black" pitchFamily="34" charset="0"/>
              </a:rPr>
              <a:t>JohaliCHS282PriHE2013_2016</a:t>
            </a:r>
            <a:endParaRPr lang="en-US" sz="1600" i="1" dirty="0" smtClean="0">
              <a:effectLst/>
              <a:latin typeface="Arial Black" pitchFamily="34" charset="0"/>
              <a:hlinkClick r:id="rId2"/>
            </a:endParaRPr>
          </a:p>
          <a:p>
            <a:pPr lvl="1" eaLnBrk="1" hangingPunct="1">
              <a:buNone/>
              <a:defRPr/>
            </a:pPr>
            <a:r>
              <a:rPr lang="en-US" sz="1000" i="1" dirty="0" smtClean="0">
                <a:effectLst/>
                <a:latin typeface="Arial Black" pitchFamily="34" charset="0"/>
                <a:hlinkClick r:id="rId2"/>
              </a:rPr>
              <a:t>http://faculty.ksu.edu.sa/JOHALI/JOHALI%20NEW%20ACADEMIC%20YEAR%202014/default.aspx?RootFolde</a:t>
            </a:r>
            <a:r>
              <a:rPr lang="en-US" sz="1000" i="1" dirty="0" smtClean="0">
                <a:effectLst/>
                <a:latin typeface="Arial Black" pitchFamily="34" charset="0"/>
              </a:rPr>
              <a:t> %2FJOHALI%2FJOHALI%20NEW%20ACADEMIC%20YEAR%202014%2FShared%20Documents%2F2ND%20SEMESTER%202014%2FCHS282JOHALI2014PHE1&amp;FolderCTID=0x0120006D152863CDF1824C914A4BF8E26A3E2D&amp;View={0EF7A9A2-D995-48E7-9F44-24481332655A    </a:t>
            </a:r>
          </a:p>
          <a:p>
            <a:pPr lvl="1" eaLnBrk="1" hangingPunct="1">
              <a:buNone/>
              <a:defRPr/>
            </a:pPr>
            <a:endParaRPr lang="en-US" sz="1000" i="1" dirty="0" smtClean="0">
              <a:effectLst/>
              <a:latin typeface="Arial Black" pitchFamily="34" charset="0"/>
            </a:endParaRPr>
          </a:p>
          <a:p>
            <a:pPr eaLnBrk="1" hangingPunct="1">
              <a:buFontTx/>
              <a:buNone/>
              <a:defRPr/>
            </a:pPr>
            <a:r>
              <a:rPr lang="en-US" sz="1600" dirty="0" smtClean="0">
                <a:latin typeface="Arial" pitchFamily="34" charset="0"/>
                <a:hlinkClick r:id="rId3"/>
              </a:rPr>
              <a:t>Reading Text: </a:t>
            </a:r>
          </a:p>
          <a:p>
            <a:pPr>
              <a:defRPr/>
            </a:pPr>
            <a:r>
              <a:rPr lang="en-US" altLang="en-US" sz="1600" b="1" dirty="0" smtClean="0"/>
              <a:t>Health Education Goals &amp; Philosophies by </a:t>
            </a:r>
            <a:r>
              <a:rPr lang="en-US" altLang="en-US" sz="1600" dirty="0" err="1" smtClean="0"/>
              <a:t>By</a:t>
            </a:r>
            <a:r>
              <a:rPr lang="en-US" altLang="en-US" sz="1600" dirty="0" smtClean="0"/>
              <a:t>  </a:t>
            </a:r>
            <a:r>
              <a:rPr lang="en-US" altLang="en-US" sz="1600" dirty="0" err="1" smtClean="0"/>
              <a:t>Bonni</a:t>
            </a:r>
            <a:r>
              <a:rPr lang="en-US" altLang="en-US" sz="1600" dirty="0" smtClean="0"/>
              <a:t> C. Hodges, Professor, Health Department, SUNY College at Cortland</a:t>
            </a:r>
          </a:p>
          <a:p>
            <a:pPr>
              <a:defRPr/>
            </a:pPr>
            <a:r>
              <a:rPr lang="en-US" sz="1600" dirty="0" err="1" smtClean="0"/>
              <a:t>Welle</a:t>
            </a:r>
            <a:r>
              <a:rPr lang="en-US" sz="1600" dirty="0" smtClean="0"/>
              <a:t>, H., Russell, R., &amp; </a:t>
            </a:r>
            <a:r>
              <a:rPr lang="en-US" sz="1600" dirty="0" err="1" smtClean="0"/>
              <a:t>Kittleson</a:t>
            </a:r>
            <a:r>
              <a:rPr lang="en-US" sz="1600" dirty="0" smtClean="0"/>
              <a:t>, M. (1995). Philosophical trends in health education: Implications for the 21st </a:t>
            </a:r>
            <a:r>
              <a:rPr lang="en-US" sz="1600" dirty="0" err="1" smtClean="0"/>
              <a:t>century.</a:t>
            </a:r>
            <a:r>
              <a:rPr lang="en-US" sz="1600" u="sng" dirty="0" err="1" smtClean="0"/>
              <a:t>Journal</a:t>
            </a:r>
            <a:r>
              <a:rPr lang="en-US" sz="1600" u="sng" dirty="0" smtClean="0"/>
              <a:t> of Health Education</a:t>
            </a:r>
            <a:r>
              <a:rPr lang="en-US" sz="1600" dirty="0" smtClean="0"/>
              <a:t>, 26(6), 326-332</a:t>
            </a:r>
          </a:p>
          <a:p>
            <a:pPr eaLnBrk="1" hangingPunct="1">
              <a:defRPr/>
            </a:pPr>
            <a:r>
              <a:rPr lang="en-US" sz="1600" dirty="0" smtClean="0">
                <a:latin typeface="Arial" pitchFamily="34" charset="0"/>
                <a:hlinkClick r:id="rId3"/>
              </a:rPr>
              <a:t>http://www.preservearticles.com/201105156674/principles-of-health-education.html</a:t>
            </a:r>
            <a:r>
              <a:rPr lang="en-US" sz="1600" dirty="0" smtClean="0">
                <a:latin typeface="Arial" pitchFamily="34" charset="0"/>
              </a:rPr>
              <a:t> </a:t>
            </a:r>
          </a:p>
          <a:p>
            <a:pPr eaLnBrk="1" hangingPunct="1">
              <a:defRPr/>
            </a:pPr>
            <a:r>
              <a:rPr lang="en-US" sz="1600" dirty="0" smtClean="0">
                <a:latin typeface="Arial" pitchFamily="34" charset="0"/>
              </a:rPr>
              <a:t>Define – Roles:</a:t>
            </a:r>
          </a:p>
          <a:p>
            <a:pPr algn="just"/>
            <a:r>
              <a:rPr lang="en-US" sz="1600" dirty="0" smtClean="0">
                <a:hlinkClick r:id="rId4"/>
              </a:rPr>
              <a:t>http://wiki.answers.com/Q/What_are_the_roles_of_health_education_in_pulic_health?#slide=2</a:t>
            </a:r>
            <a:r>
              <a:rPr lang="en-US" sz="1600" dirty="0" smtClean="0"/>
              <a:t> </a:t>
            </a:r>
          </a:p>
          <a:p>
            <a:pPr algn="just"/>
            <a:r>
              <a:rPr lang="en-US" sz="1600" dirty="0" smtClean="0"/>
              <a:t>WHO (2012) Health education: theoretical concepts, effective strategies and core competencies: a foundation document to guide capacity development of health. Regional Office for the Eastern Mediterranean </a:t>
            </a:r>
            <a:endParaRPr lang="en-US" sz="1600" dirty="0" smtClean="0">
              <a:latin typeface="Arial" pitchFamily="34" charset="0"/>
            </a:endParaRPr>
          </a:p>
        </p:txBody>
      </p:sp>
      <p:sp>
        <p:nvSpPr>
          <p:cNvPr id="5" name="عنصر نائب للتذييل 4"/>
          <p:cNvSpPr>
            <a:spLocks noGrp="1"/>
          </p:cNvSpPr>
          <p:nvPr>
            <p:ph type="ftr" sz="quarter" idx="10"/>
          </p:nvPr>
        </p:nvSpPr>
        <p:spPr>
          <a:xfrm>
            <a:off x="2600298" y="6496092"/>
            <a:ext cx="3482966" cy="319047"/>
          </a:xfrm>
        </p:spPr>
        <p:txBody>
          <a:bodyPr/>
          <a:lstStyle/>
          <a:p>
            <a:pPr>
              <a:defRPr/>
            </a:pPr>
            <a:r>
              <a:rPr lang="en-US" sz="1600" smtClean="0"/>
              <a:t>JohaliPriHE2012_2017</a:t>
            </a:r>
            <a:endParaRPr lang="en-US" sz="1600" dirty="0"/>
          </a:p>
        </p:txBody>
      </p:sp>
      <p:sp>
        <p:nvSpPr>
          <p:cNvPr id="6" name="عنوان 1"/>
          <p:cNvSpPr txBox="1">
            <a:spLocks/>
          </p:cNvSpPr>
          <p:nvPr/>
        </p:nvSpPr>
        <p:spPr bwMode="auto">
          <a:xfrm>
            <a:off x="1103355" y="-3222"/>
            <a:ext cx="6572250" cy="379457"/>
          </a:xfrm>
          <a:prstGeom prst="rect">
            <a:avLst/>
          </a:prstGeom>
          <a:solidFill>
            <a:schemeClr val="tx1"/>
          </a:solidFill>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1"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dirty="0" err="1" smtClean="0">
                <a:ln>
                  <a:noFill/>
                </a:ln>
                <a:solidFill>
                  <a:srgbClr val="6AB475"/>
                </a:solidFill>
                <a:effectLst>
                  <a:outerShdw blurRad="38100" dist="38100" dir="2700000" algn="tl">
                    <a:srgbClr val="000000"/>
                  </a:outerShdw>
                </a:effectLst>
                <a:uLnTx/>
                <a:uFillTx/>
                <a:latin typeface="+mn-lt"/>
                <a:ea typeface="+mn-ea"/>
                <a:cs typeface="+mn-cs"/>
              </a:rPr>
              <a:t>Johali</a:t>
            </a:r>
            <a:r>
              <a:rPr kumimoji="0" lang="en-US" sz="1800" b="1" i="0" u="none" strike="noStrike" kern="0" cap="none" spc="0" normalizeH="0" baseline="0" noProof="0" dirty="0" smtClean="0">
                <a:ln>
                  <a:noFill/>
                </a:ln>
                <a:solidFill>
                  <a:srgbClr val="6AB475"/>
                </a:solidFill>
                <a:effectLst>
                  <a:outerShdw blurRad="38100" dist="38100" dir="2700000" algn="tl">
                    <a:srgbClr val="000000"/>
                  </a:outerShdw>
                </a:effectLst>
                <a:uLnTx/>
                <a:uFillTx/>
                <a:latin typeface="+mn-lt"/>
                <a:ea typeface="+mn-ea"/>
                <a:cs typeface="+mn-cs"/>
              </a:rPr>
              <a:t> Course Syllabus – Objectives &amp; Plan 2017  </a:t>
            </a:r>
            <a:endParaRPr kumimoji="0" lang="ar-SA" sz="1800" b="1" i="0" u="none" strike="noStrike" kern="0" cap="none" spc="0" normalizeH="0" baseline="0" noProof="0" dirty="0">
              <a:ln>
                <a:noFill/>
              </a:ln>
              <a:solidFill>
                <a:srgbClr val="6AB475"/>
              </a:solidFill>
              <a:effectLst>
                <a:outerShdw blurRad="38100" dist="38100" dir="2700000" algn="tl">
                  <a:srgbClr val="000000"/>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2914" name="صورة 1" descr="C:\Users\user\Documents\Scanned Documents\صورة (28).bmp"/>
          <p:cNvPicPr>
            <a:picLocks noChangeAspect="1" noChangeArrowheads="1"/>
          </p:cNvPicPr>
          <p:nvPr/>
        </p:nvPicPr>
        <p:blipFill>
          <a:blip r:embed="rId2" cstate="print"/>
          <a:srcRect l="21922" t="16101" r="20444" b="12201"/>
          <a:stretch>
            <a:fillRect/>
          </a:stretch>
        </p:blipFill>
        <p:spPr bwMode="auto">
          <a:xfrm>
            <a:off x="373005" y="836577"/>
            <a:ext cx="8478397" cy="4892742"/>
          </a:xfrm>
          <a:prstGeom prst="rect">
            <a:avLst/>
          </a:prstGeom>
          <a:noFill/>
          <a:ln w="9525">
            <a:noFill/>
            <a:miter lim="800000"/>
            <a:headEnd/>
            <a:tailEnd/>
          </a:ln>
        </p:spPr>
      </p:pic>
      <p:sp>
        <p:nvSpPr>
          <p:cNvPr id="9" name="مستطيل 8"/>
          <p:cNvSpPr/>
          <p:nvPr/>
        </p:nvSpPr>
        <p:spPr>
          <a:xfrm>
            <a:off x="182565" y="65602"/>
            <a:ext cx="8844021"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400" b="1" dirty="0" err="1" smtClean="0">
                <a:solidFill>
                  <a:schemeClr val="bg1"/>
                </a:solidFill>
              </a:rPr>
              <a:t>Johali</a:t>
            </a:r>
            <a:r>
              <a:rPr lang="en-US" sz="1400" b="1" dirty="0" smtClean="0">
                <a:solidFill>
                  <a:schemeClr val="bg1"/>
                </a:solidFill>
              </a:rPr>
              <a:t> </a:t>
            </a:r>
            <a:r>
              <a:rPr lang="en-US" b="1" dirty="0" smtClean="0">
                <a:solidFill>
                  <a:schemeClr val="bg1"/>
                </a:solidFill>
              </a:rPr>
              <a:t>Saudi HEP Curriculum Planning and Development Models 1379-1423</a:t>
            </a:r>
            <a:endParaRPr lang="ar-SA" dirty="0"/>
          </a:p>
        </p:txBody>
      </p:sp>
      <p:pic>
        <p:nvPicPr>
          <p:cNvPr id="10" name="Picture 10" descr="غلاف%20أول%20مؤلفاتي%20تاريخ%20التعليم%20الصحي%20في%20المملكة"/>
          <p:cNvPicPr>
            <a:picLocks noChangeAspect="1" noChangeArrowheads="1"/>
          </p:cNvPicPr>
          <p:nvPr/>
        </p:nvPicPr>
        <p:blipFill>
          <a:blip r:embed="rId3" cstate="print"/>
          <a:srcRect/>
          <a:stretch>
            <a:fillRect/>
          </a:stretch>
        </p:blipFill>
        <p:spPr bwMode="auto">
          <a:xfrm>
            <a:off x="3457644" y="5708950"/>
            <a:ext cx="1582408" cy="1176434"/>
          </a:xfrm>
          <a:prstGeom prst="rect">
            <a:avLst/>
          </a:prstGeom>
          <a:noFill/>
          <a:ln w="9525">
            <a:noFill/>
            <a:miter lim="800000"/>
            <a:headEnd/>
            <a:tailEnd/>
          </a:ln>
        </p:spPr>
      </p:pic>
      <p:sp>
        <p:nvSpPr>
          <p:cNvPr id="8" name="عنصر نائب للتذييل 7"/>
          <p:cNvSpPr>
            <a:spLocks noGrp="1"/>
          </p:cNvSpPr>
          <p:nvPr>
            <p:ph type="ftr" sz="quarter" idx="11"/>
          </p:nvPr>
        </p:nvSpPr>
        <p:spPr>
          <a:xfrm>
            <a:off x="6696497" y="6453336"/>
            <a:ext cx="2447503" cy="368660"/>
          </a:xfrm>
        </p:spPr>
        <p:txBody>
          <a:bodyPr/>
          <a:lstStyle/>
          <a:p>
            <a:pPr>
              <a:defRPr/>
            </a:pPr>
            <a:r>
              <a:rPr lang="en-US" sz="1600" smtClean="0"/>
              <a:t>JohaliPriHE2012_2017</a:t>
            </a:r>
            <a:endParaRPr lang="en-US" sz="1600" dirty="0"/>
          </a:p>
        </p:txBody>
      </p:sp>
    </p:spTree>
  </p:cSld>
  <p:clrMapOvr>
    <a:masterClrMapping/>
  </p:clrMapOvr>
  <p:transition>
    <p:push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6" name="Rectangle 287"/>
          <p:cNvSpPr>
            <a:spLocks noChangeArrowheads="1"/>
          </p:cNvSpPr>
          <p:nvPr/>
        </p:nvSpPr>
        <p:spPr bwMode="auto">
          <a:xfrm>
            <a:off x="738136" y="6195263"/>
            <a:ext cx="8105886" cy="33008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91119" tIns="45559" rIns="91119" bIns="45559"/>
          <a:lstStyle/>
          <a:p>
            <a:pPr algn="l" rtl="0"/>
            <a:r>
              <a:rPr lang="en-US" sz="300" b="1" u="sng" dirty="0">
                <a:solidFill>
                  <a:schemeClr val="bg1"/>
                </a:solidFill>
                <a:latin typeface="+mj-lt"/>
              </a:rPr>
              <a:t>MAJOR REFERENCES &amp; RESOURCES (Sample)</a:t>
            </a:r>
            <a:r>
              <a:rPr lang="en-US" sz="400" b="1" u="sng" dirty="0">
                <a:solidFill>
                  <a:schemeClr val="bg1"/>
                </a:solidFill>
                <a:latin typeface="+mj-lt"/>
              </a:rPr>
              <a:t> </a:t>
            </a:r>
          </a:p>
          <a:p>
            <a:pPr algn="l" rtl="0"/>
            <a:endParaRPr lang="id-ID" sz="100" dirty="0">
              <a:solidFill>
                <a:schemeClr val="bg1"/>
              </a:solidFill>
              <a:latin typeface="+mj-lt"/>
            </a:endParaRPr>
          </a:p>
          <a:p>
            <a:pPr marL="96209" indent="-96209" algn="l" rtl="0">
              <a:buFontTx/>
              <a:buChar char="-"/>
            </a:pPr>
            <a:r>
              <a:rPr lang="en-US" sz="300" dirty="0" err="1">
                <a:solidFill>
                  <a:schemeClr val="bg1"/>
                </a:solidFill>
                <a:latin typeface="+mj-lt"/>
              </a:rPr>
              <a:t>Johali</a:t>
            </a:r>
            <a:r>
              <a:rPr lang="en-US" sz="300" dirty="0">
                <a:solidFill>
                  <a:schemeClr val="bg1"/>
                </a:solidFill>
                <a:latin typeface="+mj-lt"/>
              </a:rPr>
              <a:t>, E. A (1995) The Philosophies and Sciences of Teaching Learning and the Curriculum in the United Kingdom Project 2000 and in the Saudi Arabian Nursing Education </a:t>
            </a:r>
            <a:r>
              <a:rPr lang="en-US" sz="300" dirty="0" err="1">
                <a:solidFill>
                  <a:schemeClr val="bg1"/>
                </a:solidFill>
                <a:latin typeface="+mj-lt"/>
              </a:rPr>
              <a:t>Programmes</a:t>
            </a:r>
            <a:r>
              <a:rPr lang="en-US" sz="300" dirty="0">
                <a:solidFill>
                  <a:schemeClr val="bg1"/>
                </a:solidFill>
                <a:latin typeface="+mj-lt"/>
              </a:rPr>
              <a:t>: towards a Philosophy of Science-based Saudi Nursing Education. MA (Ed) dissertation, Faculty of Educational studies, University of </a:t>
            </a:r>
            <a:r>
              <a:rPr lang="en-US" sz="300" b="1" dirty="0">
                <a:solidFill>
                  <a:schemeClr val="bg1"/>
                </a:solidFill>
                <a:latin typeface="+mj-lt"/>
              </a:rPr>
              <a:t>Southampton, UK. </a:t>
            </a:r>
            <a:endParaRPr lang="en-US" sz="300" dirty="0">
              <a:solidFill>
                <a:schemeClr val="bg1"/>
              </a:solidFill>
              <a:latin typeface="+mj-lt"/>
            </a:endParaRPr>
          </a:p>
          <a:p>
            <a:pPr marL="96209" indent="-96209" algn="l" rtl="0">
              <a:buFontTx/>
              <a:buChar char="-"/>
            </a:pPr>
            <a:r>
              <a:rPr lang="en-US" sz="300" dirty="0" err="1">
                <a:solidFill>
                  <a:schemeClr val="bg1"/>
                </a:solidFill>
                <a:latin typeface="+mj-lt"/>
              </a:rPr>
              <a:t>Johali</a:t>
            </a:r>
            <a:r>
              <a:rPr lang="en-US" sz="300" dirty="0">
                <a:solidFill>
                  <a:schemeClr val="bg1"/>
                </a:solidFill>
                <a:latin typeface="+mj-lt"/>
              </a:rPr>
              <a:t> (2012) Health Education and Promotion for All Health Professions HEPAHP (old: Health Administrator &amp; Technicians HEHAT: </a:t>
            </a:r>
            <a:r>
              <a:rPr lang="en-US" sz="300" i="1" dirty="0">
                <a:solidFill>
                  <a:schemeClr val="bg1"/>
                </a:solidFill>
                <a:latin typeface="+mj-lt"/>
              </a:rPr>
              <a:t>A Creative Scientific Educational Book </a:t>
            </a:r>
            <a:r>
              <a:rPr lang="en-US" sz="300" dirty="0">
                <a:solidFill>
                  <a:schemeClr val="bg1"/>
                </a:solidFill>
                <a:latin typeface="+mj-lt"/>
              </a:rPr>
              <a:t>(Under Publication Dar </a:t>
            </a:r>
            <a:r>
              <a:rPr lang="en-US" sz="300" dirty="0" err="1">
                <a:solidFill>
                  <a:schemeClr val="bg1"/>
                </a:solidFill>
                <a:latin typeface="+mj-lt"/>
              </a:rPr>
              <a:t>Alawael</a:t>
            </a:r>
            <a:r>
              <a:rPr lang="en-US" sz="300" dirty="0">
                <a:solidFill>
                  <a:schemeClr val="bg1"/>
                </a:solidFill>
                <a:latin typeface="+mj-lt"/>
              </a:rPr>
              <a:t> Pub. Damascus, Syria). </a:t>
            </a:r>
            <a:endParaRPr lang="id-ID" sz="300" dirty="0">
              <a:solidFill>
                <a:schemeClr val="bg1"/>
              </a:solidFill>
              <a:latin typeface="+mj-lt"/>
            </a:endParaRPr>
          </a:p>
          <a:p>
            <a:pPr marL="96209" indent="-96209" algn="l" rtl="0">
              <a:buFontTx/>
              <a:buChar char="-"/>
            </a:pPr>
            <a:r>
              <a:rPr lang="en-US" sz="300" dirty="0">
                <a:solidFill>
                  <a:schemeClr val="bg1"/>
                </a:solidFill>
                <a:latin typeface="+mj-lt"/>
              </a:rPr>
              <a:t>Reason J. Human error. New York: Cambridge University Press; 1990.</a:t>
            </a:r>
          </a:p>
          <a:p>
            <a:pPr marL="96209" indent="-96209" algn="l" rtl="0">
              <a:buFontTx/>
              <a:buChar char="-"/>
            </a:pPr>
            <a:r>
              <a:rPr lang="en-US" sz="300" dirty="0">
                <a:solidFill>
                  <a:schemeClr val="bg1"/>
                </a:solidFill>
                <a:latin typeface="+mj-lt"/>
              </a:rPr>
              <a:t>Wagdi, M. N (1999) Exploring the Scientific Miracle of The Holy Qur'an (Dr. Mohammad N. Wagdi, Ph.D.) </a:t>
            </a:r>
            <a:r>
              <a:rPr lang="en-US" sz="300" u="sng" dirty="0">
                <a:solidFill>
                  <a:schemeClr val="bg1"/>
                </a:solidFill>
                <a:latin typeface="+mj-lt"/>
              </a:rPr>
              <a:t>http://www.scienceinquran.com/index.html</a:t>
            </a:r>
            <a:r>
              <a:rPr lang="en-US" sz="300" dirty="0">
                <a:solidFill>
                  <a:schemeClr val="bg1"/>
                </a:solidFill>
                <a:latin typeface="+mj-lt"/>
              </a:rPr>
              <a:t> </a:t>
            </a:r>
            <a:endParaRPr lang="en-US" sz="300" b="1" dirty="0">
              <a:solidFill>
                <a:schemeClr val="bg1"/>
              </a:solidFill>
              <a:latin typeface="+mj-lt"/>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p:txBody>
      </p:sp>
      <p:sp>
        <p:nvSpPr>
          <p:cNvPr id="35" name="مستطيل 34"/>
          <p:cNvSpPr/>
          <p:nvPr/>
        </p:nvSpPr>
        <p:spPr>
          <a:xfrm>
            <a:off x="3088105" y="3162698"/>
            <a:ext cx="1191594" cy="81684"/>
          </a:xfrm>
          <a:prstGeom prst="rect">
            <a:avLst/>
          </a:prstGeom>
        </p:spPr>
        <p:txBody>
          <a:bodyPr wrap="square" lIns="19934" tIns="9967" rIns="19934" bIns="9967">
            <a:spAutoFit/>
          </a:bodyPr>
          <a:lstStyle/>
          <a:p>
            <a:pPr fontAlgn="b"/>
            <a:r>
              <a:rPr lang="en-US" sz="400" b="1" dirty="0">
                <a:solidFill>
                  <a:srgbClr val="000000"/>
                </a:solidFill>
                <a:latin typeface="Arial"/>
              </a:rPr>
              <a:t>2.  </a:t>
            </a:r>
          </a:p>
        </p:txBody>
      </p:sp>
      <p:sp>
        <p:nvSpPr>
          <p:cNvPr id="2052" name="AutoShape 4" descr="http://www.m5zn.com/uploads2/2011/10/30/photo/1030110710144lkq0qcnx3y16sgrn.jpg"/>
          <p:cNvSpPr>
            <a:spLocks noChangeAspect="1" noChangeArrowheads="1"/>
          </p:cNvSpPr>
          <p:nvPr/>
        </p:nvSpPr>
        <p:spPr bwMode="auto">
          <a:xfrm>
            <a:off x="-13459" y="-29890"/>
            <a:ext cx="66261" cy="66731"/>
          </a:xfrm>
          <a:prstGeom prst="rect">
            <a:avLst/>
          </a:prstGeom>
          <a:noFill/>
        </p:spPr>
        <p:txBody>
          <a:bodyPr vert="horz" wrap="square" lIns="19934" tIns="9967" rIns="19934" bIns="9967" numCol="1" anchor="t" anchorCtr="0" compatLnSpc="1">
            <a:prstTxWarp prst="textNoShape">
              <a:avLst/>
            </a:prstTxWarp>
          </a:bodyPr>
          <a:lstStyle/>
          <a:p>
            <a:endParaRPr lang="ar-SA"/>
          </a:p>
        </p:txBody>
      </p:sp>
      <p:sp>
        <p:nvSpPr>
          <p:cNvPr id="5122" name="Rectangle 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4" name="Rectangle 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6" name="Rectangle 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8" name="Rectangle 8"/>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0" name="Rectangle 1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2" name="Rectangle 1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4" name="Rectangle 1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5" name="Rectangle 15"/>
          <p:cNvSpPr>
            <a:spLocks noChangeArrowheads="1"/>
          </p:cNvSpPr>
          <p:nvPr/>
        </p:nvSpPr>
        <p:spPr bwMode="auto">
          <a:xfrm>
            <a:off x="13604" y="750724"/>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7" name="Rectangle 17"/>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8" name="Rectangle 18"/>
          <p:cNvSpPr>
            <a:spLocks noChangeArrowheads="1"/>
          </p:cNvSpPr>
          <p:nvPr/>
        </p:nvSpPr>
        <p:spPr bwMode="auto">
          <a:xfrm>
            <a:off x="13604" y="740297"/>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0" name="Rectangle 2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1" name="Rectangle 21"/>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3" name="Rectangle 23"/>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4" name="Rectangle 24"/>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6" name="Rectangle 2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7" name="Rectangle 27"/>
          <p:cNvSpPr>
            <a:spLocks noChangeArrowheads="1"/>
          </p:cNvSpPr>
          <p:nvPr/>
        </p:nvSpPr>
        <p:spPr bwMode="auto">
          <a:xfrm>
            <a:off x="13604" y="738212"/>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9" name="Rectangle 29"/>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50" name="Rectangle 30"/>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 name="Rectangle 37"/>
          <p:cNvSpPr txBox="1">
            <a:spLocks noChangeArrowheads="1"/>
          </p:cNvSpPr>
          <p:nvPr/>
        </p:nvSpPr>
        <p:spPr bwMode="auto">
          <a:xfrm>
            <a:off x="6516216" y="5409220"/>
            <a:ext cx="2214752" cy="731745"/>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vert="horz" wrap="square" lIns="91119" tIns="45559" rIns="91119" bIns="45559" numCol="1" anchor="t" anchorCtr="0" compatLnSpc="1">
            <a:prstTxWarp prst="textNoShape">
              <a:avLst/>
            </a:prstTxWarp>
          </a:bodyPr>
          <a:lstStyle/>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r>
              <a:rPr lang="ar-SA" sz="300" b="1" dirty="0">
                <a:solidFill>
                  <a:schemeClr val="bg1"/>
                </a:solidFill>
                <a:latin typeface="Times New Roman" pitchFamily="18" charset="0"/>
                <a:cs typeface="Times New Roman" pitchFamily="18" charset="0"/>
              </a:rPr>
              <a:t>Its My Vision that "There Is No Quality of Education Without Philosophy and Science" - Do You Support it ? </a:t>
            </a:r>
          </a:p>
          <a:p>
            <a:pPr algn="l" rtl="0" eaLnBrk="0" hangingPunct="0">
              <a:defRPr/>
            </a:pPr>
            <a:r>
              <a:rPr lang="en-US" sz="300" dirty="0">
                <a:solidFill>
                  <a:schemeClr val="bg1"/>
                </a:solidFill>
                <a:latin typeface="Times New Roman" pitchFamily="18" charset="0"/>
                <a:cs typeface="Times New Roman" pitchFamily="18" charset="0"/>
              </a:rPr>
              <a:t>P</a:t>
            </a:r>
            <a:r>
              <a:rPr lang="ar-SA" sz="300" dirty="0">
                <a:solidFill>
                  <a:schemeClr val="bg1"/>
                </a:solidFill>
                <a:latin typeface="Times New Roman" pitchFamily="18" charset="0"/>
                <a:cs typeface="Times New Roman" pitchFamily="18" charset="0"/>
              </a:rPr>
              <a:t>oste</a:t>
            </a:r>
            <a:r>
              <a:rPr lang="en-US" sz="300" dirty="0">
                <a:solidFill>
                  <a:schemeClr val="bg1"/>
                </a:solidFill>
                <a:latin typeface="Times New Roman" pitchFamily="18" charset="0"/>
                <a:cs typeface="Times New Roman" pitchFamily="18" charset="0"/>
              </a:rPr>
              <a:t>d 2</a:t>
            </a:r>
            <a:r>
              <a:rPr lang="ar-SA" sz="300" dirty="0">
                <a:solidFill>
                  <a:schemeClr val="bg1"/>
                </a:solidFill>
                <a:latin typeface="Times New Roman" pitchFamily="18" charset="0"/>
                <a:cs typeface="Times New Roman" pitchFamily="18" charset="0"/>
              </a:rPr>
              <a:t> months ag</a:t>
            </a:r>
            <a:r>
              <a:rPr lang="en-US" sz="300" dirty="0">
                <a:solidFill>
                  <a:schemeClr val="bg1"/>
                </a:solidFill>
                <a:latin typeface="Times New Roman" pitchFamily="18" charset="0"/>
                <a:cs typeface="Times New Roman" pitchFamily="18" charset="0"/>
              </a:rPr>
              <a:t>o</a:t>
            </a:r>
            <a:r>
              <a:rPr lang="ar-SA" sz="300" b="1" dirty="0">
                <a:solidFill>
                  <a:schemeClr val="bg1"/>
                </a:solidFill>
                <a:latin typeface="Times New Roman" pitchFamily="18" charset="0"/>
                <a:cs typeface="Times New Roman" pitchFamily="18" charset="0"/>
              </a:rPr>
              <a:t>  </a:t>
            </a:r>
            <a:r>
              <a:rPr lang="en-US" sz="300" b="1" dirty="0">
                <a:solidFill>
                  <a:schemeClr val="bg1"/>
                </a:solidFill>
                <a:latin typeface="Times New Roman" pitchFamily="18" charset="0"/>
                <a:cs typeface="Times New Roman" pitchFamily="18" charset="0"/>
              </a:rPr>
              <a:t>Of the 16 Votes</a:t>
            </a:r>
            <a:r>
              <a:rPr lang="ar-SA" sz="300" b="1" dirty="0">
                <a:solidFill>
                  <a:schemeClr val="bg1"/>
                </a:solidFill>
                <a:latin typeface="Times New Roman" pitchFamily="18" charset="0"/>
                <a:cs typeface="Times New Roman" pitchFamily="18" charset="0"/>
              </a:rPr>
              <a:t> : </a:t>
            </a: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Totally Disagre </a:t>
            </a:r>
            <a:r>
              <a:rPr lang="en-US" sz="300" b="1" dirty="0">
                <a:solidFill>
                  <a:schemeClr val="bg1"/>
                </a:solidFill>
                <a:latin typeface="Times New Roman" pitchFamily="18" charset="0"/>
                <a:cs typeface="Times New Roman" pitchFamily="18" charset="0"/>
              </a:rPr>
              <a:t> 2 (12</a:t>
            </a:r>
            <a:r>
              <a:rPr lang="en-US" sz="300" dirty="0">
                <a:solidFill>
                  <a:schemeClr val="bg1"/>
                </a:solidFill>
                <a:latin typeface="Times New Roman" pitchFamily="18" charset="0"/>
                <a:cs typeface="Times New Roman" pitchFamily="18" charset="0"/>
              </a:rPr>
              <a:t>%) </a:t>
            </a:r>
            <a:r>
              <a:rPr lang="ar-SA" sz="300" dirty="0">
                <a:solidFill>
                  <a:schemeClr val="bg1"/>
                </a:solidFill>
                <a:latin typeface="Times New Roman" pitchFamily="18" charset="0"/>
                <a:cs typeface="Times New Roman" pitchFamily="18" charset="0"/>
              </a:rPr>
              <a:t> </a:t>
            </a: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Disagre</a:t>
            </a:r>
            <a:r>
              <a:rPr lang="en-US" sz="300" b="1" dirty="0">
                <a:solidFill>
                  <a:schemeClr val="bg1"/>
                </a:solidFill>
                <a:latin typeface="Times New Roman" pitchFamily="18" charset="0"/>
                <a:cs typeface="Times New Roman" pitchFamily="18" charset="0"/>
              </a:rPr>
              <a:t>e 1 (6%) </a:t>
            </a:r>
            <a:r>
              <a:rPr lang="ar-SA" sz="300" b="1" dirty="0">
                <a:solidFill>
                  <a:schemeClr val="bg1"/>
                </a:solidFill>
                <a:latin typeface="Times New Roman" pitchFamily="18" charset="0"/>
                <a:cs typeface="Times New Roman" pitchFamily="18" charset="0"/>
              </a:rPr>
              <a:t> </a:t>
            </a:r>
          </a:p>
          <a:p>
            <a:pPr marL="99670" algn="l" rtl="0" eaLnBrk="0" hangingPunct="0">
              <a:tabLst>
                <a:tab pos="36684" algn="l"/>
              </a:tabLst>
              <a:defRPr/>
            </a:pPr>
            <a:r>
              <a:rPr lang="ar-SA" sz="300" b="1" dirty="0">
                <a:solidFill>
                  <a:schemeClr val="bg1"/>
                </a:solidFill>
                <a:latin typeface="Times New Roman" pitchFamily="18" charset="0"/>
                <a:cs typeface="Times New Roman" pitchFamily="18" charset="0"/>
              </a:rPr>
              <a:t>  Totally Agre</a:t>
            </a:r>
            <a:r>
              <a:rPr lang="en-US" sz="300" b="1" dirty="0">
                <a:solidFill>
                  <a:schemeClr val="bg1"/>
                </a:solidFill>
                <a:latin typeface="Times New Roman" pitchFamily="18" charset="0"/>
                <a:cs typeface="Times New Roman" pitchFamily="18" charset="0"/>
              </a:rPr>
              <a:t>e 11 (68%) </a:t>
            </a:r>
            <a:endParaRPr lang="ar-SA" sz="300" dirty="0">
              <a:solidFill>
                <a:schemeClr val="bg1"/>
              </a:solidFill>
              <a:latin typeface="Times New Roman" pitchFamily="18" charset="0"/>
              <a:cs typeface="Times New Roman" pitchFamily="18" charset="0"/>
            </a:endParaRP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Agree, to some exten</a:t>
            </a:r>
            <a:r>
              <a:rPr lang="en-US" sz="300" b="1" dirty="0">
                <a:solidFill>
                  <a:schemeClr val="bg1"/>
                </a:solidFill>
                <a:latin typeface="Times New Roman" pitchFamily="18" charset="0"/>
                <a:cs typeface="Times New Roman" pitchFamily="18" charset="0"/>
              </a:rPr>
              <a:t>t  1 (6%) </a:t>
            </a:r>
            <a:endParaRPr lang="ar-SA" sz="300" b="1" dirty="0">
              <a:solidFill>
                <a:schemeClr val="bg1"/>
              </a:solidFill>
              <a:latin typeface="Times New Roman" pitchFamily="18" charset="0"/>
              <a:cs typeface="Times New Roman" pitchFamily="18" charset="0"/>
            </a:endParaRPr>
          </a:p>
          <a:p>
            <a:pPr marL="99670" algn="l" rtl="0" eaLnBrk="0" hangingPunct="0">
              <a:tabLst>
                <a:tab pos="36684" algn="l"/>
              </a:tabLst>
              <a:defRPr/>
            </a:pPr>
            <a:r>
              <a:rPr lang="ar-SA" sz="300" b="1" dirty="0">
                <a:solidFill>
                  <a:schemeClr val="bg1"/>
                </a:solidFill>
                <a:latin typeface="Times New Roman" pitchFamily="18" charset="0"/>
                <a:cs typeface="Times New Roman" pitchFamily="18" charset="0"/>
              </a:rPr>
              <a:t> Other please clarify   </a:t>
            </a:r>
            <a:r>
              <a:rPr lang="en-US" sz="300" b="1" dirty="0">
                <a:solidFill>
                  <a:schemeClr val="bg1"/>
                </a:solidFill>
                <a:latin typeface="Times New Roman" pitchFamily="18" charset="0"/>
                <a:cs typeface="Times New Roman" pitchFamily="18" charset="0"/>
              </a:rPr>
              <a:t> 1 (6%) </a:t>
            </a:r>
          </a:p>
          <a:p>
            <a:pPr marL="99670" algn="l" rtl="0" eaLnBrk="0" hangingPunct="0">
              <a:tabLst>
                <a:tab pos="36684" algn="l"/>
              </a:tabLst>
              <a:defRPr/>
            </a:pPr>
            <a:endParaRPr lang="ar-SA" sz="300" b="1" dirty="0">
              <a:solidFill>
                <a:schemeClr val="bg1"/>
              </a:solidFill>
              <a:latin typeface="Times New Roman" pitchFamily="18" charset="0"/>
              <a:cs typeface="Times New Roman" pitchFamily="18" charset="0"/>
            </a:endParaRPr>
          </a:p>
          <a:p>
            <a:pPr algn="ctr" rtl="0" eaLnBrk="0" hangingPunct="0">
              <a:defRPr/>
            </a:pPr>
            <a:r>
              <a:rPr lang="en-US" sz="300" b="1" i="1" dirty="0">
                <a:solidFill>
                  <a:schemeClr val="bg1"/>
                </a:solidFill>
                <a:latin typeface="Times New Roman" pitchFamily="18" charset="0"/>
                <a:cs typeface="Times New Roman" pitchFamily="18" charset="0"/>
              </a:rPr>
              <a:t>So, How about  us  ?!  </a:t>
            </a:r>
            <a:endParaRPr lang="ar-SA" sz="300" dirty="0">
              <a:solidFill>
                <a:schemeClr val="bg1"/>
              </a:solidFill>
              <a:latin typeface="Times New Roman" pitchFamily="18" charset="0"/>
              <a:cs typeface="Times New Roman" pitchFamily="18" charset="0"/>
            </a:endParaRPr>
          </a:p>
          <a:p>
            <a:pPr lvl="0" algn="just" rtl="0"/>
            <a:endParaRPr lang="id-ID" sz="300" dirty="0">
              <a:latin typeface="+mj-lt"/>
              <a:ea typeface="Times New Roman" pitchFamily="18" charset="0"/>
            </a:endParaRPr>
          </a:p>
        </p:txBody>
      </p:sp>
      <p:sp>
        <p:nvSpPr>
          <p:cNvPr id="54" name="Rectangle 155"/>
          <p:cNvSpPr>
            <a:spLocks noChangeArrowheads="1"/>
          </p:cNvSpPr>
          <p:nvPr/>
        </p:nvSpPr>
        <p:spPr bwMode="auto">
          <a:xfrm>
            <a:off x="23359" y="4086234"/>
            <a:ext cx="2065758" cy="149703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91119" tIns="45559" rIns="91119" bIns="45559"/>
          <a:lstStyle/>
          <a:p>
            <a:pPr marL="16958" algn="just" rtl="0"/>
            <a:r>
              <a:rPr lang="en-US" sz="500" dirty="0">
                <a:solidFill>
                  <a:schemeClr val="bg1"/>
                </a:solidFill>
                <a:latin typeface="Arial Black" pitchFamily="34" charset="0"/>
              </a:rPr>
              <a:t>METHODS   </a:t>
            </a:r>
          </a:p>
          <a:p>
            <a:pPr marL="16958" algn="just" rtl="0"/>
            <a:endParaRPr lang="en-US" sz="500" dirty="0">
              <a:solidFill>
                <a:schemeClr val="bg1"/>
              </a:solidFill>
              <a:latin typeface="Bodoni MT Black" pitchFamily="18" charset="0"/>
            </a:endParaRPr>
          </a:p>
          <a:p>
            <a:pPr marL="16958" algn="just" rtl="0"/>
            <a:r>
              <a:rPr lang="en-US" sz="400" b="1" i="1" dirty="0">
                <a:solidFill>
                  <a:schemeClr val="bg1"/>
                </a:solidFill>
              </a:rPr>
              <a:t>New Innovated  Approach based on Historical Documentary Educational Development   Analysis’  called  </a:t>
            </a:r>
            <a:r>
              <a:rPr lang="en-US" sz="400" b="1" i="1" dirty="0" err="1">
                <a:solidFill>
                  <a:schemeClr val="bg1"/>
                </a:solidFill>
              </a:rPr>
              <a:t>Johali</a:t>
            </a:r>
            <a:r>
              <a:rPr lang="en-US" sz="400" b="1" i="1" dirty="0">
                <a:solidFill>
                  <a:schemeClr val="bg1"/>
                </a:solidFill>
              </a:rPr>
              <a:t> </a:t>
            </a:r>
            <a:r>
              <a:rPr lang="en-US" sz="400" b="1" i="1" dirty="0" err="1">
                <a:solidFill>
                  <a:schemeClr val="bg1"/>
                </a:solidFill>
              </a:rPr>
              <a:t>HiDEDA</a:t>
            </a:r>
            <a:r>
              <a:rPr lang="en-US" sz="400" b="1" i="1" dirty="0">
                <a:solidFill>
                  <a:schemeClr val="bg1"/>
                </a:solidFill>
              </a:rPr>
              <a:t> </a:t>
            </a:r>
            <a:r>
              <a:rPr lang="en-US" sz="400" b="1" i="1" baseline="30000" dirty="0">
                <a:solidFill>
                  <a:schemeClr val="bg1"/>
                </a:solidFill>
              </a:rPr>
              <a:t>(</a:t>
            </a:r>
            <a:r>
              <a:rPr lang="en-US" sz="400" b="1" i="1" baseline="30000" dirty="0" err="1">
                <a:solidFill>
                  <a:schemeClr val="bg1"/>
                </a:solidFill>
              </a:rPr>
              <a:t>johali</a:t>
            </a:r>
            <a:r>
              <a:rPr lang="en-US" sz="400" b="1" i="1" baseline="30000" dirty="0">
                <a:solidFill>
                  <a:schemeClr val="bg1"/>
                </a:solidFill>
              </a:rPr>
              <a:t> 1995)</a:t>
            </a:r>
            <a:r>
              <a:rPr lang="en-US" sz="400" b="1" i="1" dirty="0">
                <a:solidFill>
                  <a:schemeClr val="bg1"/>
                </a:solidFill>
              </a:rPr>
              <a:t> used as a guideline, to review and analyze religious - cultural - Professional educational evidences</a:t>
            </a:r>
            <a:endParaRPr lang="id-ID" sz="400" b="1" i="1" dirty="0">
              <a:solidFill>
                <a:schemeClr val="bg1"/>
              </a:solidFill>
            </a:endParaRPr>
          </a:p>
        </p:txBody>
      </p:sp>
      <p:sp>
        <p:nvSpPr>
          <p:cNvPr id="72" name="Round Same Side Corner Rectangle 71"/>
          <p:cNvSpPr/>
          <p:nvPr/>
        </p:nvSpPr>
        <p:spPr bwMode="auto">
          <a:xfrm>
            <a:off x="73382" y="2375599"/>
            <a:ext cx="1979222" cy="837034"/>
          </a:xfrm>
          <a:prstGeom prst="round2SameRect">
            <a:avLst>
              <a:gd name="adj1" fmla="val 48413"/>
              <a:gd name="adj2" fmla="val 0"/>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5683" tIns="47841" rIns="95683" bIns="47841" numCol="1" rtlCol="0" anchor="t" anchorCtr="0" compatLnSpc="1">
            <a:prstTxWarp prst="textNoShape">
              <a:avLst/>
            </a:prstTxWarp>
          </a:bodyPr>
          <a:lstStyle/>
          <a:p>
            <a:pPr algn="just" defTabSz="911216"/>
            <a:r>
              <a:rPr lang="en-US" sz="300" dirty="0">
                <a:solidFill>
                  <a:schemeClr val="tx1"/>
                </a:solidFill>
                <a:latin typeface="Arial Black" pitchFamily="34" charset="0"/>
              </a:rPr>
              <a:t>WE HAVE PROBLEMS NOT JUST A PROBLEM</a:t>
            </a:r>
          </a:p>
          <a:p>
            <a:pPr algn="just" defTabSz="911216"/>
            <a:r>
              <a:rPr lang="en-US" sz="500" dirty="0">
                <a:solidFill>
                  <a:schemeClr val="tx1"/>
                </a:solidFill>
                <a:latin typeface="+mj-lt"/>
              </a:rPr>
              <a:t>Beside luck of qualitative researches regarding quality of CAMS graduates, education and curriculum, there are wide  criticisms and long historical debating regarding quantity and quality of applied medical professions.  The imbalance and gap between theory and practice is more critical problem that will never solved without clear philosophy  and appropriate applied scientific theories. </a:t>
            </a:r>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r>
              <a:rPr lang="en-US" sz="500" b="1" dirty="0">
                <a:solidFill>
                  <a:schemeClr val="tx1"/>
                </a:solidFill>
                <a:latin typeface="Arial Black" pitchFamily="34" charset="0"/>
              </a:rPr>
              <a:t> </a:t>
            </a:r>
          </a:p>
        </p:txBody>
      </p:sp>
      <p:pic>
        <p:nvPicPr>
          <p:cNvPr id="88" name="Picture 87" descr="KSU_Logo_COLORED.jpg"/>
          <p:cNvPicPr>
            <a:picLocks noChangeAspect="1"/>
          </p:cNvPicPr>
          <p:nvPr/>
        </p:nvPicPr>
        <p:blipFill>
          <a:blip r:embed="rId3" cstate="print">
            <a:lum contrast="10000"/>
          </a:blip>
          <a:stretch>
            <a:fillRect/>
          </a:stretch>
        </p:blipFill>
        <p:spPr>
          <a:xfrm>
            <a:off x="-112030" y="0"/>
            <a:ext cx="1414157" cy="871766"/>
          </a:xfrm>
          <a:prstGeom prst="rect">
            <a:avLst/>
          </a:prstGeom>
        </p:spPr>
      </p:pic>
      <p:sp>
        <p:nvSpPr>
          <p:cNvPr id="3074" name="Rectangle 79"/>
          <p:cNvSpPr>
            <a:spLocks noGrp="1" noChangeArrowheads="1"/>
          </p:cNvSpPr>
          <p:nvPr>
            <p:ph type="title"/>
          </p:nvPr>
        </p:nvSpPr>
        <p:spPr>
          <a:xfrm>
            <a:off x="1504907" y="69804"/>
            <a:ext cx="5988133" cy="583489"/>
          </a:xfrm>
          <a:ln/>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n-US" sz="900" b="1" i="1" dirty="0">
                <a:solidFill>
                  <a:schemeClr val="bg1"/>
                </a:solidFill>
                <a:latin typeface="Bodoni MT Black" pitchFamily="18" charset="0"/>
              </a:rPr>
              <a:t>Towards a Saudi Arabian </a:t>
            </a:r>
            <a:br>
              <a:rPr lang="en-US" sz="900" b="1" i="1" dirty="0">
                <a:solidFill>
                  <a:schemeClr val="bg1"/>
                </a:solidFill>
                <a:latin typeface="Bodoni MT Black" pitchFamily="18" charset="0"/>
              </a:rPr>
            </a:br>
            <a:r>
              <a:rPr lang="en-US" sz="900" b="1" i="1" dirty="0">
                <a:solidFill>
                  <a:schemeClr val="bg1"/>
                </a:solidFill>
                <a:latin typeface="Bodoni MT Black" pitchFamily="18" charset="0"/>
              </a:rPr>
              <a:t>Step Up Nursing and Applied Medical Education Developmental Strategy </a:t>
            </a:r>
            <a:r>
              <a:rPr lang="en-US" sz="900" dirty="0">
                <a:solidFill>
                  <a:schemeClr val="bg1"/>
                </a:solidFill>
                <a:latin typeface="Bodoni MT Black" pitchFamily="18" charset="0"/>
              </a:rPr>
              <a:t/>
            </a:r>
            <a:br>
              <a:rPr lang="en-US" sz="900" dirty="0">
                <a:solidFill>
                  <a:schemeClr val="bg1"/>
                </a:solidFill>
                <a:latin typeface="Bodoni MT Black" pitchFamily="18" charset="0"/>
              </a:rPr>
            </a:br>
            <a:r>
              <a:rPr lang="en-US" sz="900" b="1" dirty="0" err="1">
                <a:solidFill>
                  <a:schemeClr val="bg1"/>
                </a:solidFill>
                <a:latin typeface="Bodoni MT Black" pitchFamily="18" charset="0"/>
              </a:rPr>
              <a:t>Eisa</a:t>
            </a:r>
            <a:r>
              <a:rPr lang="en-US" sz="900" b="1" dirty="0">
                <a:solidFill>
                  <a:schemeClr val="bg1"/>
                </a:solidFill>
                <a:latin typeface="Bodoni MT Black" pitchFamily="18" charset="0"/>
              </a:rPr>
              <a:t> </a:t>
            </a:r>
            <a:r>
              <a:rPr lang="id-ID" sz="900" b="1" dirty="0">
                <a:solidFill>
                  <a:schemeClr val="bg1"/>
                </a:solidFill>
                <a:latin typeface="Bodoni MT Black" pitchFamily="18" charset="0"/>
              </a:rPr>
              <a:t>Ali Johali</a:t>
            </a:r>
            <a:r>
              <a:rPr lang="en-US" sz="900" b="1" dirty="0">
                <a:solidFill>
                  <a:schemeClr val="bg1"/>
                </a:solidFill>
                <a:latin typeface="Bodoni MT Black" pitchFamily="18" charset="0"/>
              </a:rPr>
              <a:t> </a:t>
            </a:r>
            <a:br>
              <a:rPr lang="en-US" sz="900" b="1" dirty="0">
                <a:solidFill>
                  <a:schemeClr val="bg1"/>
                </a:solidFill>
                <a:latin typeface="Bodoni MT Black" pitchFamily="18" charset="0"/>
              </a:rPr>
            </a:br>
            <a:r>
              <a:rPr lang="en-US" sz="600" b="1" dirty="0">
                <a:solidFill>
                  <a:schemeClr val="bg1"/>
                </a:solidFill>
                <a:latin typeface="Bodoni MT Black" pitchFamily="18" charset="0"/>
              </a:rPr>
              <a:t>PhD  EL Health Sciences Hill University 2011  </a:t>
            </a:r>
            <a:r>
              <a:rPr lang="en-US" sz="600" dirty="0">
                <a:solidFill>
                  <a:schemeClr val="bg1"/>
                </a:solidFill>
                <a:latin typeface="Bodoni MT Black" pitchFamily="18" charset="0"/>
              </a:rPr>
              <a:t> </a:t>
            </a:r>
            <a:endParaRPr lang="en-US" sz="900" b="1" dirty="0">
              <a:solidFill>
                <a:schemeClr val="bg1"/>
              </a:solidFill>
              <a:latin typeface="Bodoni MT Black" pitchFamily="18" charset="0"/>
            </a:endParaRPr>
          </a:p>
        </p:txBody>
      </p:sp>
      <p:pic>
        <p:nvPicPr>
          <p:cNvPr id="5151"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7700233" y="36841"/>
            <a:ext cx="1428938" cy="812955"/>
          </a:xfrm>
          <a:prstGeom prst="rect">
            <a:avLst/>
          </a:prstGeom>
          <a:noFill/>
        </p:spPr>
      </p:pic>
      <p:cxnSp>
        <p:nvCxnSpPr>
          <p:cNvPr id="93" name="Straight Connector 92"/>
          <p:cNvCxnSpPr/>
          <p:nvPr/>
        </p:nvCxnSpPr>
        <p:spPr bwMode="auto">
          <a:xfrm rot="10800000" flipH="1" flipV="1">
            <a:off x="0" y="896614"/>
            <a:ext cx="9143291" cy="0"/>
          </a:xfrm>
          <a:prstGeom prst="line">
            <a:avLst/>
          </a:prstGeom>
          <a:noFill/>
          <a:ln w="76200" cap="flat" cmpd="sng" algn="ctr">
            <a:noFill/>
            <a:prstDash val="solid"/>
            <a:round/>
            <a:headEnd type="none" w="med" len="med"/>
            <a:tailEnd type="none" w="med" len="med"/>
          </a:ln>
          <a:effectLst/>
        </p:spPr>
      </p:cxnSp>
      <p:sp>
        <p:nvSpPr>
          <p:cNvPr id="97" name="TextBox 96"/>
          <p:cNvSpPr txBox="1"/>
          <p:nvPr/>
        </p:nvSpPr>
        <p:spPr>
          <a:xfrm>
            <a:off x="2198655" y="5473728"/>
            <a:ext cx="2456111" cy="112462"/>
          </a:xfrm>
          <a:prstGeom prst="rect">
            <a:avLst/>
          </a:prstGeom>
          <a:ln/>
        </p:spPr>
        <p:style>
          <a:lnRef idx="2">
            <a:schemeClr val="dk1"/>
          </a:lnRef>
          <a:fillRef idx="1">
            <a:schemeClr val="lt1"/>
          </a:fillRef>
          <a:effectRef idx="0">
            <a:schemeClr val="dk1"/>
          </a:effectRef>
          <a:fontRef idx="minor">
            <a:schemeClr val="dk1"/>
          </a:fontRef>
        </p:style>
        <p:txBody>
          <a:bodyPr wrap="square" lIns="19934" tIns="9967" rIns="19934" bIns="9967" rtlCol="0" anchor="ctr">
            <a:spAutoFit/>
          </a:bodyPr>
          <a:lstStyle/>
          <a:p>
            <a:pPr algn="ctr"/>
            <a:r>
              <a:rPr lang="en-US" sz="600" b="1" dirty="0">
                <a:solidFill>
                  <a:schemeClr val="bg1"/>
                </a:solidFill>
                <a:latin typeface="Bodoni MT Black" pitchFamily="18" charset="0"/>
              </a:rPr>
              <a:t>CONCLUSION &amp; RECOMMENDATION  </a:t>
            </a:r>
          </a:p>
        </p:txBody>
      </p:sp>
      <p:pic>
        <p:nvPicPr>
          <p:cNvPr id="87" name="Picture 6" descr="Eisa Johali">
            <a:hlinkClick r:id="rId5" tooltip="See this member's activity"/>
          </p:cNvPr>
          <p:cNvPicPr>
            <a:picLocks noChangeAspect="1" noChangeArrowheads="1"/>
          </p:cNvPicPr>
          <p:nvPr/>
        </p:nvPicPr>
        <p:blipFill>
          <a:blip r:embed="rId6" cstate="print"/>
          <a:srcRect/>
          <a:stretch>
            <a:fillRect/>
          </a:stretch>
        </p:blipFill>
        <p:spPr bwMode="auto">
          <a:xfrm>
            <a:off x="6588224" y="5409220"/>
            <a:ext cx="463476" cy="249132"/>
          </a:xfrm>
          <a:prstGeom prst="rect">
            <a:avLst/>
          </a:prstGeom>
          <a:noFill/>
          <a:ln w="9525">
            <a:noFill/>
            <a:miter lim="800000"/>
            <a:headEnd/>
            <a:tailEnd/>
          </a:ln>
        </p:spPr>
      </p:pic>
      <p:sp>
        <p:nvSpPr>
          <p:cNvPr id="100" name="مستطيل 99"/>
          <p:cNvSpPr/>
          <p:nvPr/>
        </p:nvSpPr>
        <p:spPr>
          <a:xfrm>
            <a:off x="1994904" y="19630"/>
            <a:ext cx="4748439" cy="143239"/>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800" dirty="0">
                <a:solidFill>
                  <a:schemeClr val="bg1"/>
                </a:solidFill>
                <a:latin typeface="Lucida Calligraphy" pitchFamily="66" charset="0"/>
                <a:cs typeface="Times New Roman" pitchFamily="18" charset="0"/>
              </a:rPr>
              <a:t>In the Name of God the Most Graceful  the Most Merciful</a:t>
            </a:r>
            <a:endParaRPr lang="ar-SA" sz="800" dirty="0"/>
          </a:p>
        </p:txBody>
      </p:sp>
      <p:sp>
        <p:nvSpPr>
          <p:cNvPr id="101" name="مستطيل 100"/>
          <p:cNvSpPr/>
          <p:nvPr/>
        </p:nvSpPr>
        <p:spPr>
          <a:xfrm>
            <a:off x="73026" y="3315971"/>
            <a:ext cx="2016090" cy="697237"/>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marL="118358" indent="-99670" algn="ctr"/>
            <a:r>
              <a:rPr lang="en-US" sz="400" b="1" u="sng" dirty="0">
                <a:solidFill>
                  <a:schemeClr val="bg1"/>
                </a:solidFill>
                <a:latin typeface="Arial Black" pitchFamily="34" charset="0"/>
              </a:rPr>
              <a:t>OBJECTIVES</a:t>
            </a:r>
            <a:endParaRPr lang="en-US" sz="400" b="1" dirty="0">
              <a:solidFill>
                <a:schemeClr val="bg1"/>
              </a:solidFill>
            </a:endParaRPr>
          </a:p>
          <a:p>
            <a:pPr marL="118358" indent="-99670" algn="just"/>
            <a:endParaRPr lang="en-US" sz="400" b="1" dirty="0">
              <a:solidFill>
                <a:schemeClr val="bg1"/>
              </a:solidFill>
            </a:endParaRPr>
          </a:p>
          <a:p>
            <a:pPr marL="118358" indent="-99670" algn="just">
              <a:buFont typeface="Calibri" pitchFamily="34" charset="0"/>
              <a:buAutoNum type="arabicPeriod"/>
            </a:pPr>
            <a:r>
              <a:rPr lang="en-US" sz="400" b="1" dirty="0">
                <a:solidFill>
                  <a:schemeClr val="bg1"/>
                </a:solidFill>
              </a:rPr>
              <a:t>Investigate the historical roots of nursing education in the United Kingdom and Saudi Arabia, as example for all health professions education. </a:t>
            </a:r>
          </a:p>
          <a:p>
            <a:pPr marL="118358" indent="-99670" algn="just">
              <a:buFont typeface="Calibri" pitchFamily="34" charset="0"/>
              <a:buAutoNum type="arabicPeriod"/>
            </a:pPr>
            <a:r>
              <a:rPr lang="en-US" sz="400" b="1" dirty="0">
                <a:solidFill>
                  <a:schemeClr val="bg1"/>
                </a:solidFill>
              </a:rPr>
              <a:t>Explore and compare the curriculum, teaching and learning philosophical and scientific developmental models in the UK-P2000 and beyond and Saudi Associated Nursing </a:t>
            </a:r>
            <a:r>
              <a:rPr lang="en-US" sz="400" b="1" dirty="0" err="1">
                <a:solidFill>
                  <a:schemeClr val="bg1"/>
                </a:solidFill>
              </a:rPr>
              <a:t>Programme</a:t>
            </a:r>
            <a:r>
              <a:rPr lang="en-US" sz="400" b="1" dirty="0">
                <a:solidFill>
                  <a:schemeClr val="bg1"/>
                </a:solidFill>
              </a:rPr>
              <a:t> (SANPs)?.</a:t>
            </a:r>
          </a:p>
          <a:p>
            <a:pPr marL="118358" indent="-99670" algn="just">
              <a:buFont typeface="Calibri" pitchFamily="34" charset="0"/>
              <a:buAutoNum type="arabicPeriod"/>
            </a:pPr>
            <a:r>
              <a:rPr lang="en-US" sz="400" b="1" dirty="0">
                <a:solidFill>
                  <a:schemeClr val="bg1"/>
                </a:solidFill>
              </a:rPr>
              <a:t>Examine and compare wither these </a:t>
            </a:r>
            <a:r>
              <a:rPr lang="en-US" sz="400" b="1" dirty="0" err="1">
                <a:solidFill>
                  <a:schemeClr val="bg1"/>
                </a:solidFill>
              </a:rPr>
              <a:t>programmes</a:t>
            </a:r>
            <a:r>
              <a:rPr lang="en-US" sz="400" b="1" dirty="0">
                <a:solidFill>
                  <a:schemeClr val="bg1"/>
                </a:solidFill>
              </a:rPr>
              <a:t> are using  philosophies and scientific models used to prepare, design, structure and organize theory and practice to assure quality of curriculum, teaching and learning ?</a:t>
            </a:r>
          </a:p>
          <a:p>
            <a:pPr marL="118358" indent="-99670" algn="just">
              <a:buFont typeface="Calibri" pitchFamily="34" charset="0"/>
              <a:buAutoNum type="arabicPeriod"/>
            </a:pPr>
            <a:r>
              <a:rPr lang="en-US" sz="400" b="1" dirty="0">
                <a:solidFill>
                  <a:schemeClr val="bg1"/>
                </a:solidFill>
              </a:rPr>
              <a:t>Explore how people think about ‘philosophy and science of AME’ ?</a:t>
            </a:r>
            <a:endParaRPr lang="ar-SA" sz="400" b="1" dirty="0">
              <a:solidFill>
                <a:schemeClr val="bg1"/>
              </a:solidFill>
            </a:endParaRPr>
          </a:p>
        </p:txBody>
      </p:sp>
      <p:sp>
        <p:nvSpPr>
          <p:cNvPr id="1026" name="Oval 2"/>
          <p:cNvSpPr>
            <a:spLocks noChangeArrowheads="1"/>
          </p:cNvSpPr>
          <p:nvPr/>
        </p:nvSpPr>
        <p:spPr bwMode="auto">
          <a:xfrm>
            <a:off x="3252307" y="1474095"/>
            <a:ext cx="4272021" cy="766773"/>
          </a:xfrm>
          <a:prstGeom prst="ellipse">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smtClean="0">
                <a:solidFill>
                  <a:schemeClr val="bg1"/>
                </a:solidFill>
                <a:latin typeface="Arial Black" pitchFamily="34" charset="0"/>
                <a:ea typeface="Arial" pitchFamily="34" charset="0"/>
                <a:cs typeface="Arial" pitchFamily="34" charset="0"/>
              </a:rPr>
              <a:t>10. The Program\Curriculum \Lesson </a:t>
            </a:r>
            <a:endParaRPr lang="en-US" sz="1100" b="1" dirty="0">
              <a:solidFill>
                <a:schemeClr val="bg1"/>
              </a:solidFill>
              <a:latin typeface="Arial Black" pitchFamily="34" charset="0"/>
              <a:ea typeface="Arial" pitchFamily="34" charset="0"/>
              <a:cs typeface="Arial" pitchFamily="34" charset="0"/>
            </a:endParaRPr>
          </a:p>
          <a:p>
            <a:pPr algn="ctr" defTabSz="199339" rtl="0" fontAlgn="base">
              <a:spcBef>
                <a:spcPct val="0"/>
              </a:spcBef>
              <a:spcAft>
                <a:spcPct val="0"/>
              </a:spcAft>
            </a:pPr>
            <a:r>
              <a:rPr lang="en-US" sz="1100" b="1" dirty="0">
                <a:solidFill>
                  <a:schemeClr val="bg1"/>
                </a:solidFill>
                <a:latin typeface="Times New Roman" pitchFamily="18" charset="0"/>
                <a:ea typeface="Arial" pitchFamily="34" charset="0"/>
                <a:cs typeface="Arial" pitchFamily="34" charset="0"/>
              </a:rPr>
              <a:t>Philosophy </a:t>
            </a:r>
            <a:r>
              <a:rPr lang="en-US" sz="1100" dirty="0">
                <a:solidFill>
                  <a:schemeClr val="bg1"/>
                </a:solidFill>
                <a:latin typeface="Times New Roman" pitchFamily="18" charset="0"/>
                <a:ea typeface="Arial" pitchFamily="34" charset="0"/>
                <a:cs typeface="Arial" pitchFamily="34" charset="0"/>
              </a:rPr>
              <a:t>(rationale- models- general aim &amp; objectives</a:t>
            </a:r>
            <a:r>
              <a:rPr lang="en-US" sz="1100" b="1" dirty="0">
                <a:solidFill>
                  <a:schemeClr val="bg1"/>
                </a:solidFill>
                <a:latin typeface="Times New Roman" pitchFamily="18" charset="0"/>
                <a:ea typeface="Arial" pitchFamily="34" charset="0"/>
                <a:cs typeface="Arial" pitchFamily="34" charset="0"/>
              </a:rPr>
              <a:t>)- Framework &amp; Syllabi..</a:t>
            </a:r>
            <a:endParaRPr lang="ar-SA" sz="1100" dirty="0">
              <a:solidFill>
                <a:schemeClr val="bg1"/>
              </a:solidFill>
              <a:latin typeface="Arial" pitchFamily="34" charset="0"/>
              <a:cs typeface="Arial" pitchFamily="34" charset="0"/>
            </a:endParaRPr>
          </a:p>
        </p:txBody>
      </p:sp>
      <p:sp>
        <p:nvSpPr>
          <p:cNvPr id="43" name="Rectangle 308"/>
          <p:cNvSpPr>
            <a:spLocks noChangeArrowheads="1"/>
          </p:cNvSpPr>
          <p:nvPr/>
        </p:nvSpPr>
        <p:spPr bwMode="auto">
          <a:xfrm>
            <a:off x="73381" y="4524390"/>
            <a:ext cx="1869683" cy="827661"/>
          </a:xfrm>
          <a:prstGeom prst="rect">
            <a:avLst/>
          </a:prstGeom>
          <a:solidFill>
            <a:srgbClr val="00B05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4346" tIns="2173" rIns="4346" bIns="2173"/>
          <a:lstStyle/>
          <a:p>
            <a:pPr algn="just" defTabSz="198301">
              <a:defRPr/>
            </a:pPr>
            <a:endParaRPr lang="en-US" sz="100" b="1" dirty="0">
              <a:solidFill>
                <a:schemeClr val="bg1"/>
              </a:solidFill>
              <a:latin typeface="Arial Black" pitchFamily="34" charset="0"/>
            </a:endParaRPr>
          </a:p>
          <a:p>
            <a:pPr algn="just" defTabSz="198301">
              <a:defRPr/>
            </a:pPr>
            <a:r>
              <a:rPr lang="en-US" sz="100" b="1" dirty="0">
                <a:solidFill>
                  <a:schemeClr val="bg1"/>
                </a:solidFill>
                <a:latin typeface="Arial Black" pitchFamily="34" charset="0"/>
              </a:rPr>
              <a:t> </a:t>
            </a:r>
          </a:p>
          <a:p>
            <a:pPr algn="just" defTabSz="198301">
              <a:defRPr/>
            </a:pPr>
            <a:r>
              <a:rPr lang="en-US" sz="100" b="1" dirty="0">
                <a:solidFill>
                  <a:schemeClr val="bg1"/>
                </a:solidFill>
                <a:latin typeface="Arial Black" pitchFamily="34" charset="0"/>
              </a:rPr>
              <a:t>          Past                  	  Present                                  Future</a:t>
            </a:r>
            <a:endParaRPr lang="en-US" sz="100" b="1" dirty="0">
              <a:solidFill>
                <a:srgbClr val="00B050"/>
              </a:solidFill>
              <a:latin typeface="Arial Black" pitchFamily="34" charset="0"/>
            </a:endParaRPr>
          </a:p>
          <a:p>
            <a:pPr algn="ctr" defTabSz="198301">
              <a:defRPr/>
            </a:pPr>
            <a:r>
              <a:rPr lang="en-US" sz="100" b="1" dirty="0">
                <a:solidFill>
                  <a:srgbClr val="00B050"/>
                </a:solidFill>
                <a:latin typeface="Arial Black" pitchFamily="34" charset="0"/>
              </a:rPr>
              <a:t>  </a:t>
            </a: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ar-SA"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r>
              <a:rPr lang="en-US" sz="100" b="1" dirty="0">
                <a:solidFill>
                  <a:schemeClr val="bg1"/>
                </a:solidFill>
                <a:latin typeface="Arial Black" pitchFamily="34" charset="0"/>
              </a:rPr>
              <a:t>History                       Documentary                   Development EL  </a:t>
            </a: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p:txBody>
      </p:sp>
      <p:sp>
        <p:nvSpPr>
          <p:cNvPr id="46" name="Oval 310"/>
          <p:cNvSpPr>
            <a:spLocks noChangeArrowheads="1"/>
          </p:cNvSpPr>
          <p:nvPr/>
        </p:nvSpPr>
        <p:spPr bwMode="auto">
          <a:xfrm>
            <a:off x="73381" y="4750816"/>
            <a:ext cx="1869683" cy="394295"/>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lIns="20859" tIns="10429" rIns="20859" bIns="10429" anchor="ctr"/>
          <a:lstStyle/>
          <a:p>
            <a:pPr algn="ctr" defTabSz="198301">
              <a:defRPr/>
            </a:pPr>
            <a:r>
              <a:rPr lang="en-US" sz="300" dirty="0">
                <a:solidFill>
                  <a:schemeClr val="bg1"/>
                </a:solidFill>
              </a:rPr>
              <a:t>Religions; Culture;  Society; Professions </a:t>
            </a:r>
          </a:p>
          <a:p>
            <a:pPr algn="ctr" defTabSz="198301">
              <a:defRPr/>
            </a:pPr>
            <a:endParaRPr lang="en-US" sz="300" dirty="0">
              <a:solidFill>
                <a:schemeClr val="bg1"/>
              </a:solidFill>
            </a:endParaRPr>
          </a:p>
          <a:p>
            <a:pPr algn="ctr" defTabSz="198301">
              <a:defRPr/>
            </a:pPr>
            <a:r>
              <a:rPr lang="en-US" sz="300" b="1" dirty="0">
                <a:solidFill>
                  <a:schemeClr val="bg1"/>
                </a:solidFill>
                <a:latin typeface="Bodoni MT Black" pitchFamily="18" charset="0"/>
              </a:rPr>
              <a:t> </a:t>
            </a:r>
            <a:r>
              <a:rPr lang="en-US" sz="400" b="1" dirty="0">
                <a:solidFill>
                  <a:srgbClr val="FFFF00"/>
                </a:solidFill>
                <a:latin typeface="Bodoni MT Black" pitchFamily="18" charset="0"/>
              </a:rPr>
              <a:t>* </a:t>
            </a:r>
            <a:r>
              <a:rPr lang="en-US" sz="300" b="1" dirty="0">
                <a:solidFill>
                  <a:schemeClr val="bg1"/>
                </a:solidFill>
                <a:latin typeface="Bodoni MT Black" pitchFamily="18" charset="0"/>
              </a:rPr>
              <a:t>INT NAHPs + NEL1970-2013 = 3</a:t>
            </a:r>
            <a:r>
              <a:rPr lang="en-US" sz="300" b="1" baseline="30000" dirty="0">
                <a:solidFill>
                  <a:schemeClr val="bg1"/>
                </a:solidFill>
                <a:latin typeface="Bodoni MT Black" pitchFamily="18" charset="0"/>
              </a:rPr>
              <a:t>RD</a:t>
            </a:r>
            <a:r>
              <a:rPr lang="en-US" sz="300" b="1" dirty="0">
                <a:solidFill>
                  <a:schemeClr val="bg1"/>
                </a:solidFill>
                <a:latin typeface="Bodoni MT Black" pitchFamily="18" charset="0"/>
              </a:rPr>
              <a:t> Millennium SUNAME </a:t>
            </a:r>
          </a:p>
        </p:txBody>
      </p:sp>
      <p:sp>
        <p:nvSpPr>
          <p:cNvPr id="47" name="مستطيل 46"/>
          <p:cNvSpPr/>
          <p:nvPr/>
        </p:nvSpPr>
        <p:spPr>
          <a:xfrm flipV="1">
            <a:off x="0" y="5838858"/>
            <a:ext cx="2121668" cy="66295"/>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300" b="1" dirty="0">
                <a:solidFill>
                  <a:schemeClr val="bg1"/>
                </a:solidFill>
              </a:rPr>
              <a:t> * USA 1991+UK1995+USAUSCAN&amp;JAPGERM200-2007+NEL1975-2013</a:t>
            </a:r>
            <a:endParaRPr lang="ar-SA" sz="300" b="1" dirty="0">
              <a:solidFill>
                <a:schemeClr val="bg1"/>
              </a:solidFill>
            </a:endParaRPr>
          </a:p>
        </p:txBody>
      </p:sp>
      <p:sp>
        <p:nvSpPr>
          <p:cNvPr id="53" name="مستطيل 52"/>
          <p:cNvSpPr/>
          <p:nvPr/>
        </p:nvSpPr>
        <p:spPr>
          <a:xfrm>
            <a:off x="633045" y="2399757"/>
            <a:ext cx="989292" cy="81684"/>
          </a:xfrm>
          <a:prstGeom prst="rect">
            <a:avLst/>
          </a:prstGeom>
          <a:blipFill>
            <a:blip r:embed="rId7"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wrap="square" lIns="19934" tIns="9967" rIns="19934" bIns="9967">
            <a:spAutoFit/>
          </a:bodyPr>
          <a:lstStyle/>
          <a:p>
            <a:pPr marL="75444" indent="-75444" algn="ctr"/>
            <a:r>
              <a:rPr lang="en-US" sz="400" b="1" dirty="0">
                <a:solidFill>
                  <a:schemeClr val="bg1"/>
                </a:solidFill>
                <a:latin typeface="Arial Black" pitchFamily="34" charset="0"/>
              </a:rPr>
              <a:t>PROBLEMS</a:t>
            </a:r>
            <a:endParaRPr lang="en-US" sz="400" u="sng" dirty="0">
              <a:solidFill>
                <a:schemeClr val="bg1"/>
              </a:solidFill>
              <a:latin typeface="Arial Black" pitchFamily="34" charset="0"/>
            </a:endParaRPr>
          </a:p>
        </p:txBody>
      </p:sp>
      <p:sp>
        <p:nvSpPr>
          <p:cNvPr id="59" name="مستطيل 58"/>
          <p:cNvSpPr/>
          <p:nvPr/>
        </p:nvSpPr>
        <p:spPr>
          <a:xfrm>
            <a:off x="1650960" y="662560"/>
            <a:ext cx="5669303" cy="189406"/>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algn="ctr"/>
            <a:r>
              <a:rPr lang="en-US" sz="1100" b="1" dirty="0" err="1">
                <a:solidFill>
                  <a:srgbClr val="008000"/>
                </a:solidFill>
                <a:latin typeface="Bodoni MT Black" pitchFamily="18" charset="0"/>
              </a:rPr>
              <a:t>Johali</a:t>
            </a:r>
            <a:r>
              <a:rPr lang="en-US" sz="1100" b="1" dirty="0">
                <a:solidFill>
                  <a:srgbClr val="008000"/>
                </a:solidFill>
                <a:latin typeface="Bodoni MT Black" pitchFamily="18" charset="0"/>
              </a:rPr>
              <a:t> </a:t>
            </a:r>
            <a:r>
              <a:rPr lang="en-US" sz="1100" b="1" dirty="0" smtClean="0">
                <a:solidFill>
                  <a:srgbClr val="008000"/>
                </a:solidFill>
                <a:latin typeface="Bodoni MT Black" pitchFamily="18" charset="0"/>
              </a:rPr>
              <a:t>SUNHEP the </a:t>
            </a:r>
            <a:r>
              <a:rPr lang="en-US" sz="1100" b="1" dirty="0">
                <a:solidFill>
                  <a:srgbClr val="008000"/>
                </a:solidFill>
                <a:latin typeface="Bodoni MT Black" pitchFamily="18" charset="0"/>
              </a:rPr>
              <a:t>3</a:t>
            </a:r>
            <a:r>
              <a:rPr lang="en-US" sz="1100" b="1" baseline="30000" dirty="0">
                <a:solidFill>
                  <a:srgbClr val="008000"/>
                </a:solidFill>
                <a:latin typeface="Bodoni MT Black" pitchFamily="18" charset="0"/>
              </a:rPr>
              <a:t>RD</a:t>
            </a:r>
            <a:r>
              <a:rPr lang="en-US" sz="1100" b="1" dirty="0">
                <a:solidFill>
                  <a:srgbClr val="008000"/>
                </a:solidFill>
                <a:latin typeface="Bodoni MT Black" pitchFamily="18" charset="0"/>
              </a:rPr>
              <a:t> Millennium </a:t>
            </a:r>
            <a:r>
              <a:rPr lang="en-US" sz="1100" b="1" i="1" dirty="0">
                <a:solidFill>
                  <a:srgbClr val="008000"/>
                </a:solidFill>
                <a:latin typeface="Bodoni MT Black" pitchFamily="18" charset="0"/>
              </a:rPr>
              <a:t>Developmental Strategy</a:t>
            </a:r>
            <a:r>
              <a:rPr lang="en-US" sz="1100" b="1" dirty="0">
                <a:solidFill>
                  <a:srgbClr val="008000"/>
                </a:solidFill>
                <a:latin typeface="Bodoni MT Black" pitchFamily="18" charset="0"/>
              </a:rPr>
              <a:t>    </a:t>
            </a:r>
            <a:endParaRPr lang="ar-SA" sz="1100" dirty="0">
              <a:solidFill>
                <a:srgbClr val="008000"/>
              </a:solidFill>
            </a:endParaRPr>
          </a:p>
        </p:txBody>
      </p:sp>
      <p:sp>
        <p:nvSpPr>
          <p:cNvPr id="1030" name="Rectangle 6"/>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2" name="Rectangle 8"/>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3" name="مستطيل 72"/>
          <p:cNvSpPr/>
          <p:nvPr/>
        </p:nvSpPr>
        <p:spPr bwMode="auto">
          <a:xfrm>
            <a:off x="2381220" y="873090"/>
            <a:ext cx="6380455" cy="351600"/>
          </a:xfrm>
          <a:prstGeom prst="rect">
            <a:avLst/>
          </a:prstGeom>
          <a:noFill/>
          <a:ln w="12700" cap="flat" cmpd="sng" algn="ctr">
            <a:solidFill>
              <a:srgbClr val="CC0000"/>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ctr" defTabSz="911216" rtl="0" fontAlgn="base">
              <a:spcBef>
                <a:spcPct val="0"/>
              </a:spcBef>
              <a:spcAft>
                <a:spcPct val="0"/>
              </a:spcAft>
            </a:pPr>
            <a:r>
              <a:rPr lang="en-US" sz="900" dirty="0">
                <a:latin typeface="Arial" pitchFamily="34" charset="0"/>
              </a:rPr>
              <a:t>SAUDI CAMS</a:t>
            </a:r>
          </a:p>
          <a:p>
            <a:pPr algn="ctr" defTabSz="911216" rtl="0" fontAlgn="base">
              <a:spcBef>
                <a:spcPct val="0"/>
              </a:spcBef>
              <a:spcAft>
                <a:spcPct val="0"/>
              </a:spcAft>
            </a:pPr>
            <a:endParaRPr lang="ar-SA" sz="900" dirty="0">
              <a:latin typeface="Arial" pitchFamily="34" charset="0"/>
            </a:endParaRPr>
          </a:p>
        </p:txBody>
      </p:sp>
      <p:pic>
        <p:nvPicPr>
          <p:cNvPr id="74"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2417733" y="982629"/>
            <a:ext cx="888509" cy="283565"/>
          </a:xfrm>
          <a:prstGeom prst="rect">
            <a:avLst/>
          </a:prstGeom>
          <a:noFill/>
        </p:spPr>
      </p:pic>
      <p:sp>
        <p:nvSpPr>
          <p:cNvPr id="75" name="مستطيل مستدير الزوايا 74"/>
          <p:cNvSpPr/>
          <p:nvPr/>
        </p:nvSpPr>
        <p:spPr bwMode="auto">
          <a:xfrm>
            <a:off x="2344707" y="1273163"/>
            <a:ext cx="6493613" cy="257161"/>
          </a:xfrm>
          <a:prstGeom prst="roundRect">
            <a:avLst/>
          </a:prstGeom>
          <a:noFill/>
          <a:ln w="12700" cap="flat" cmpd="sng" algn="ctr">
            <a:solidFill>
              <a:srgbClr val="CC0000"/>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ctr" defTabSz="911216" rtl="0" fontAlgn="base">
              <a:spcBef>
                <a:spcPct val="0"/>
              </a:spcBef>
              <a:spcAft>
                <a:spcPct val="0"/>
              </a:spcAft>
            </a:pPr>
            <a:r>
              <a:rPr lang="en-US" sz="900" dirty="0" smtClean="0">
                <a:latin typeface="Arial" pitchFamily="34" charset="0"/>
              </a:rPr>
              <a:t>P </a:t>
            </a:r>
            <a:r>
              <a:rPr lang="en-US" sz="900" dirty="0">
                <a:latin typeface="Arial" pitchFamily="34" charset="0"/>
              </a:rPr>
              <a:t>ROGRAMS</a:t>
            </a:r>
            <a:endParaRPr lang="ar-SA" sz="900" dirty="0">
              <a:latin typeface="Arial" pitchFamily="34" charset="0"/>
            </a:endParaRPr>
          </a:p>
        </p:txBody>
      </p:sp>
      <p:pic>
        <p:nvPicPr>
          <p:cNvPr id="1037" name="Picture 13" descr="electrogat"/>
          <p:cNvPicPr>
            <a:picLocks noChangeAspect="1" noChangeArrowheads="1"/>
          </p:cNvPicPr>
          <p:nvPr/>
        </p:nvPicPr>
        <p:blipFill>
          <a:blip r:embed="rId8" cstate="print"/>
          <a:srcRect/>
          <a:stretch>
            <a:fillRect/>
          </a:stretch>
        </p:blipFill>
        <p:spPr bwMode="auto">
          <a:xfrm>
            <a:off x="2417733" y="1274733"/>
            <a:ext cx="639653" cy="158023"/>
          </a:xfrm>
          <a:prstGeom prst="rect">
            <a:avLst/>
          </a:prstGeom>
          <a:noFill/>
          <a:ln w="9525">
            <a:noFill/>
            <a:miter lim="800000"/>
            <a:headEnd/>
            <a:tailEnd/>
          </a:ln>
        </p:spPr>
      </p:pic>
      <p:pic>
        <p:nvPicPr>
          <p:cNvPr id="1038" name="Picture 14" descr="DEH%20Logo"/>
          <p:cNvPicPr>
            <a:picLocks noChangeAspect="1" noChangeArrowheads="1"/>
          </p:cNvPicPr>
          <p:nvPr/>
        </p:nvPicPr>
        <p:blipFill>
          <a:blip r:embed="rId9" cstate="print"/>
          <a:srcRect/>
          <a:stretch>
            <a:fillRect/>
          </a:stretch>
        </p:blipFill>
        <p:spPr bwMode="auto">
          <a:xfrm>
            <a:off x="3184506" y="1311246"/>
            <a:ext cx="456526" cy="141318"/>
          </a:xfrm>
          <a:prstGeom prst="rect">
            <a:avLst/>
          </a:prstGeom>
          <a:noFill/>
          <a:ln w="9525">
            <a:noFill/>
            <a:miter lim="800000"/>
            <a:headEnd/>
            <a:tailEnd/>
          </a:ln>
        </p:spPr>
      </p:pic>
      <p:sp>
        <p:nvSpPr>
          <p:cNvPr id="1039" name="AutoShape 15"/>
          <p:cNvSpPr>
            <a:spLocks noChangeArrowheads="1"/>
          </p:cNvSpPr>
          <p:nvPr/>
        </p:nvSpPr>
        <p:spPr bwMode="auto">
          <a:xfrm flipV="1">
            <a:off x="4900617" y="2224071"/>
            <a:ext cx="803286" cy="365130"/>
          </a:xfrm>
          <a:prstGeom prst="upDownArrow">
            <a:avLst>
              <a:gd name="adj1" fmla="val 50000"/>
              <a:gd name="adj2" fmla="val 20000"/>
            </a:avLst>
          </a:prstGeom>
          <a:solidFill>
            <a:srgbClr val="FFFFFF"/>
          </a:solidFill>
          <a:ln w="9525">
            <a:solidFill>
              <a:srgbClr val="000000"/>
            </a:solidFill>
            <a:miter lim="800000"/>
            <a:headEnd/>
            <a:tailEnd/>
          </a:ln>
        </p:spPr>
        <p:txBody>
          <a:bodyPr vert="horz" wrap="square" lIns="19934" tIns="9967" rIns="19934" bIns="9967" numCol="1" anchor="t" anchorCtr="0" compatLnSpc="1">
            <a:prstTxWarp prst="textNoShape">
              <a:avLst/>
            </a:prstTxWarp>
          </a:bodyPr>
          <a:lstStyle/>
          <a:p>
            <a:endParaRPr lang="ar-SA"/>
          </a:p>
        </p:txBody>
      </p:sp>
      <p:sp>
        <p:nvSpPr>
          <p:cNvPr id="1040" name="Rectangle 16"/>
          <p:cNvSpPr>
            <a:spLocks noChangeArrowheads="1"/>
          </p:cNvSpPr>
          <p:nvPr/>
        </p:nvSpPr>
        <p:spPr bwMode="auto">
          <a:xfrm>
            <a:off x="3184507" y="2443149"/>
            <a:ext cx="4491098" cy="69374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9: Course Design: the Syllabus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Title -Coding –Duration &amp; Location –Teaching staff- Learning Objectives &amp; Outcomes –Content-Preceding &amp; </a:t>
            </a:r>
            <a:r>
              <a:rPr lang="en-US" sz="1000" b="1" i="1" dirty="0" err="1">
                <a:solidFill>
                  <a:schemeClr val="bg1"/>
                </a:solidFill>
                <a:latin typeface="Times New Roman" pitchFamily="18" charset="0"/>
                <a:ea typeface="Arial" pitchFamily="34" charset="0"/>
                <a:cs typeface="Arial" pitchFamily="34" charset="0"/>
              </a:rPr>
              <a:t>Proceding-Relation&amp;Integration-Teachimg</a:t>
            </a:r>
            <a:r>
              <a:rPr lang="en-US" sz="1000" b="1" i="1" dirty="0">
                <a:solidFill>
                  <a:schemeClr val="bg1"/>
                </a:solidFill>
                <a:latin typeface="Times New Roman" pitchFamily="18" charset="0"/>
                <a:ea typeface="Arial" pitchFamily="34" charset="0"/>
                <a:cs typeface="Arial" pitchFamily="34" charset="0"/>
              </a:rPr>
              <a:t> &amp; Learning methodologies &amp; technologies-Evaluation-Resources &amp; References</a:t>
            </a:r>
            <a:endParaRPr lang="ar-SA" sz="1000" dirty="0">
              <a:solidFill>
                <a:schemeClr val="bg1"/>
              </a:solidFill>
              <a:latin typeface="Arial" pitchFamily="34" charset="0"/>
              <a:cs typeface="Arial" pitchFamily="34" charset="0"/>
            </a:endParaRPr>
          </a:p>
        </p:txBody>
      </p:sp>
      <p:sp>
        <p:nvSpPr>
          <p:cNvPr id="1041" name="Rectangle 17"/>
          <p:cNvSpPr>
            <a:spLocks noChangeArrowheads="1"/>
          </p:cNvSpPr>
          <p:nvPr/>
        </p:nvSpPr>
        <p:spPr bwMode="auto">
          <a:xfrm>
            <a:off x="3038455" y="3136896"/>
            <a:ext cx="4738562" cy="43815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8: Course Specification - Description</a:t>
            </a:r>
          </a:p>
          <a:p>
            <a:pPr algn="ctr" defTabSz="199339" rtl="0" fontAlgn="base">
              <a:spcBef>
                <a:spcPct val="0"/>
              </a:spcBef>
              <a:spcAft>
                <a:spcPts val="218"/>
              </a:spcAft>
            </a:pPr>
            <a:r>
              <a:rPr lang="en-US" sz="1400" b="1" i="1" dirty="0">
                <a:solidFill>
                  <a:schemeClr val="bg1"/>
                </a:solidFill>
                <a:latin typeface="Calibri" pitchFamily="34" charset="0"/>
                <a:ea typeface="Arial" pitchFamily="34" charset="0"/>
                <a:cs typeface="Arial" pitchFamily="34" charset="0"/>
              </a:rPr>
              <a:t>Theory</a:t>
            </a:r>
            <a:r>
              <a:rPr lang="en-US" sz="1100" b="1" i="1" dirty="0">
                <a:solidFill>
                  <a:schemeClr val="bg1"/>
                </a:solidFill>
                <a:latin typeface="Calibri" pitchFamily="34" charset="0"/>
                <a:ea typeface="Arial" pitchFamily="34" charset="0"/>
                <a:cs typeface="Arial" pitchFamily="34" charset="0"/>
              </a:rPr>
              <a:t>-</a:t>
            </a:r>
            <a:r>
              <a:rPr lang="en-US" sz="1200" b="1" i="1" dirty="0">
                <a:solidFill>
                  <a:schemeClr val="bg1"/>
                </a:solidFill>
                <a:latin typeface="Calibri" pitchFamily="34" charset="0"/>
                <a:ea typeface="Arial" pitchFamily="34" charset="0"/>
                <a:cs typeface="Arial" pitchFamily="34" charset="0"/>
              </a:rPr>
              <a:t>Theory</a:t>
            </a:r>
            <a:r>
              <a:rPr lang="en-US" sz="1100" b="1" i="1" dirty="0">
                <a:solidFill>
                  <a:schemeClr val="bg1"/>
                </a:solidFill>
                <a:latin typeface="Calibri" pitchFamily="34" charset="0"/>
                <a:ea typeface="Arial" pitchFamily="34" charset="0"/>
                <a:cs typeface="Arial" pitchFamily="34" charset="0"/>
              </a:rPr>
              <a:t>- Theory                    Practice-</a:t>
            </a:r>
            <a:r>
              <a:rPr lang="en-US" sz="1200" b="1" i="1" dirty="0">
                <a:solidFill>
                  <a:schemeClr val="bg1"/>
                </a:solidFill>
                <a:latin typeface="Calibri" pitchFamily="34" charset="0"/>
                <a:ea typeface="Arial" pitchFamily="34" charset="0"/>
                <a:cs typeface="Arial" pitchFamily="34" charset="0"/>
              </a:rPr>
              <a:t> Practice </a:t>
            </a:r>
            <a:r>
              <a:rPr lang="en-US" sz="1100" b="1" i="1" dirty="0">
                <a:solidFill>
                  <a:schemeClr val="bg1"/>
                </a:solidFill>
                <a:latin typeface="Calibri" pitchFamily="34" charset="0"/>
                <a:ea typeface="Arial" pitchFamily="34" charset="0"/>
                <a:cs typeface="Arial" pitchFamily="34" charset="0"/>
              </a:rPr>
              <a:t>-</a:t>
            </a:r>
            <a:r>
              <a:rPr lang="en-US" sz="1400" b="1" i="1" dirty="0">
                <a:solidFill>
                  <a:schemeClr val="bg1"/>
                </a:solidFill>
                <a:latin typeface="Calibri" pitchFamily="34" charset="0"/>
                <a:ea typeface="Arial" pitchFamily="34" charset="0"/>
                <a:cs typeface="Arial" pitchFamily="34" charset="0"/>
              </a:rPr>
              <a:t>Practice</a:t>
            </a:r>
            <a:endParaRPr lang="ar-SA" sz="1400" dirty="0">
              <a:solidFill>
                <a:schemeClr val="bg1"/>
              </a:solidFill>
              <a:latin typeface="Arial" pitchFamily="34" charset="0"/>
              <a:cs typeface="Arial" pitchFamily="34" charset="0"/>
            </a:endParaRPr>
          </a:p>
        </p:txBody>
      </p:sp>
      <p:sp>
        <p:nvSpPr>
          <p:cNvPr id="1042" name="Rectangle 18"/>
          <p:cNvSpPr>
            <a:spLocks noChangeArrowheads="1"/>
          </p:cNvSpPr>
          <p:nvPr/>
        </p:nvSpPr>
        <p:spPr bwMode="auto">
          <a:xfrm>
            <a:off x="2730505" y="3575052"/>
            <a:ext cx="5273717" cy="32861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6-7 : General  Ed. Aims &amp; Objectives</a:t>
            </a:r>
          </a:p>
          <a:p>
            <a:pPr algn="ctr" defTabSz="199339"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Cognitive       Affective        Psychomotor    -   </a:t>
            </a:r>
            <a:r>
              <a:rPr lang="en-US" sz="1000" b="1" i="1" dirty="0">
                <a:solidFill>
                  <a:schemeClr val="bg1"/>
                </a:solidFill>
                <a:latin typeface="Calibri" pitchFamily="34" charset="0"/>
                <a:ea typeface="Arial" pitchFamily="34" charset="0"/>
                <a:cs typeface="Arial" pitchFamily="34" charset="0"/>
              </a:rPr>
              <a:t>Knowledge     Value      Attitudes    –    Action </a:t>
            </a:r>
          </a:p>
        </p:txBody>
      </p:sp>
      <p:sp>
        <p:nvSpPr>
          <p:cNvPr id="1043" name="Rectangle 19"/>
          <p:cNvSpPr>
            <a:spLocks noChangeArrowheads="1"/>
          </p:cNvSpPr>
          <p:nvPr/>
        </p:nvSpPr>
        <p:spPr bwMode="auto">
          <a:xfrm>
            <a:off x="2490759" y="3940182"/>
            <a:ext cx="5988132" cy="58420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4 &amp; 5 :  Analysis &amp; Diagnosis of: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Community &amp; Culture- Professions.- Clients. and Learners’ Nature &amp; Needs  “</a:t>
            </a:r>
            <a:r>
              <a:rPr lang="en-US" sz="1000" b="1" i="1" dirty="0" smtClean="0">
                <a:solidFill>
                  <a:schemeClr val="bg1"/>
                </a:solidFill>
                <a:latin typeface="Times New Roman" pitchFamily="18" charset="0"/>
                <a:ea typeface="Arial" pitchFamily="34" charset="0"/>
                <a:cs typeface="Arial" pitchFamily="34" charset="0"/>
              </a:rPr>
              <a:t>P</a:t>
            </a:r>
          </a:p>
          <a:p>
            <a:pPr algn="ctr" defTabSz="199339" rtl="0" fontAlgn="base">
              <a:spcBef>
                <a:spcPct val="0"/>
              </a:spcBef>
              <a:spcAft>
                <a:spcPct val="0"/>
              </a:spcAft>
            </a:pPr>
            <a:r>
              <a:rPr lang="en-US" sz="1000" b="1" i="1" dirty="0" smtClean="0">
                <a:solidFill>
                  <a:schemeClr val="bg1"/>
                </a:solidFill>
                <a:latin typeface="Times New Roman" pitchFamily="18" charset="0"/>
                <a:ea typeface="Arial" pitchFamily="34" charset="0"/>
                <a:cs typeface="Arial" pitchFamily="34" charset="0"/>
              </a:rPr>
              <a:t>ROFESSIONAL </a:t>
            </a:r>
            <a:r>
              <a:rPr lang="en-US" sz="1000" b="1" i="1" dirty="0">
                <a:solidFill>
                  <a:schemeClr val="bg1"/>
                </a:solidFill>
                <a:latin typeface="Times New Roman" pitchFamily="18" charset="0"/>
                <a:ea typeface="Arial" pitchFamily="34" charset="0"/>
                <a:cs typeface="Arial" pitchFamily="34" charset="0"/>
              </a:rPr>
              <a:t>COMPETENCIES”</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“Intellectual – Communication- Ethics – Education &amp; Technical……” </a:t>
            </a:r>
            <a:endParaRPr lang="ar-SA" sz="1000" dirty="0">
              <a:solidFill>
                <a:schemeClr val="bg1"/>
              </a:solidFill>
              <a:latin typeface="Arial" pitchFamily="34" charset="0"/>
              <a:cs typeface="Arial" pitchFamily="34" charset="0"/>
            </a:endParaRPr>
          </a:p>
        </p:txBody>
      </p:sp>
      <p:sp>
        <p:nvSpPr>
          <p:cNvPr id="1044" name="Rectangle 20"/>
          <p:cNvSpPr>
            <a:spLocks noChangeArrowheads="1"/>
          </p:cNvSpPr>
          <p:nvPr/>
        </p:nvSpPr>
        <p:spPr bwMode="auto">
          <a:xfrm>
            <a:off x="2271681" y="4524390"/>
            <a:ext cx="6535827" cy="77681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1 , 2 &amp;  3 :  Assessment- Job Reclassification &amp; Specification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Community -  Population -  Cultural and – Professions  Nature &amp; Needs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“Global – National Situational Experiences PROFESSIONAL COMPETENCIES”</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Government – Private National Health Care Services</a:t>
            </a:r>
            <a:endParaRPr lang="ar-SA" sz="1000" dirty="0">
              <a:solidFill>
                <a:schemeClr val="bg1"/>
              </a:solidFill>
              <a:latin typeface="Arial" pitchFamily="34" charset="0"/>
              <a:cs typeface="Arial" pitchFamily="34" charset="0"/>
            </a:endParaRPr>
          </a:p>
        </p:txBody>
      </p:sp>
      <p:sp>
        <p:nvSpPr>
          <p:cNvPr id="85" name="مستطيل 84"/>
          <p:cNvSpPr/>
          <p:nvPr/>
        </p:nvSpPr>
        <p:spPr>
          <a:xfrm>
            <a:off x="26312" y="893439"/>
            <a:ext cx="2099317" cy="1435901"/>
          </a:xfrm>
          <a:prstGeom prst="rect">
            <a:avLst/>
          </a:prstGeom>
          <a:ln/>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just"/>
            <a:endParaRPr lang="en-US" sz="400" b="1" dirty="0">
              <a:solidFill>
                <a:schemeClr val="bg1"/>
              </a:solidFill>
              <a:latin typeface="Arial Black" pitchFamily="34" charset="0"/>
            </a:endParaRPr>
          </a:p>
          <a:p>
            <a:pPr algn="just"/>
            <a:endParaRPr lang="en-US" sz="400" dirty="0">
              <a:solidFill>
                <a:schemeClr val="bg1"/>
              </a:solidFill>
            </a:endParaRPr>
          </a:p>
          <a:p>
            <a:pPr algn="just"/>
            <a:r>
              <a:rPr lang="en-US" sz="400" dirty="0">
                <a:solidFill>
                  <a:schemeClr val="bg1"/>
                </a:solidFill>
              </a:rPr>
              <a:t>This study begins by deliberating on the problems of the Saudi Arabian Nursing and Applied Medical Education and Practice (SANAMEP), mainly the debate between the educational institutions, educationists and health services settings and practitioners regarding the quality of the graduates and the worldwide dilemma of the gap between theory and practice. Under the Historical Educational Developmental Research, this paper uses a combination of educational action research approaches, the Documentary Evidence Analysis'  and the Reflective Experience </a:t>
            </a:r>
            <a:r>
              <a:rPr lang="en-US" sz="400" baseline="30000" dirty="0">
                <a:solidFill>
                  <a:schemeClr val="bg1"/>
                </a:solidFill>
              </a:rPr>
              <a:t>(Best, J. and Kahn, J. 1986;  Cohen, L. and </a:t>
            </a:r>
            <a:r>
              <a:rPr lang="en-US" sz="400" baseline="30000" dirty="0" err="1">
                <a:solidFill>
                  <a:schemeClr val="bg1"/>
                </a:solidFill>
              </a:rPr>
              <a:t>Manion</a:t>
            </a:r>
            <a:r>
              <a:rPr lang="en-US" sz="400" baseline="30000" dirty="0">
                <a:solidFill>
                  <a:schemeClr val="bg1"/>
                </a:solidFill>
              </a:rPr>
              <a:t>, L. (1989, 1994</a:t>
            </a:r>
            <a:r>
              <a:rPr lang="en-US" sz="400" dirty="0">
                <a:solidFill>
                  <a:schemeClr val="bg1"/>
                </a:solidFill>
              </a:rPr>
              <a:t>). It traced to the early 1991 academic experiential learning. It is a reflection on action research, joint a national reflective experience compare to the international experiences mainly the United Stated experiences in nursing and allied medical education and curriculum development (</a:t>
            </a:r>
            <a:r>
              <a:rPr lang="en-US" sz="400" dirty="0" err="1">
                <a:solidFill>
                  <a:schemeClr val="bg1"/>
                </a:solidFill>
              </a:rPr>
              <a:t>Johali</a:t>
            </a:r>
            <a:r>
              <a:rPr lang="en-US" sz="400" dirty="0">
                <a:solidFill>
                  <a:schemeClr val="bg1"/>
                </a:solidFill>
              </a:rPr>
              <a:t> 1991), and the United Kingdom Advanced Nursing </a:t>
            </a:r>
            <a:r>
              <a:rPr lang="en-US" sz="400" dirty="0" err="1">
                <a:solidFill>
                  <a:schemeClr val="bg1"/>
                </a:solidFill>
              </a:rPr>
              <a:t>Programme</a:t>
            </a:r>
            <a:r>
              <a:rPr lang="en-US" sz="400" dirty="0">
                <a:solidFill>
                  <a:schemeClr val="bg1"/>
                </a:solidFill>
              </a:rPr>
              <a:t> the UK P2000 and beyond ( </a:t>
            </a:r>
            <a:r>
              <a:rPr lang="en-US" sz="400" dirty="0" err="1">
                <a:solidFill>
                  <a:schemeClr val="bg1"/>
                </a:solidFill>
              </a:rPr>
              <a:t>Johali</a:t>
            </a:r>
            <a:r>
              <a:rPr lang="en-US" sz="400" dirty="0">
                <a:solidFill>
                  <a:schemeClr val="bg1"/>
                </a:solidFill>
              </a:rPr>
              <a:t> 1995). It find that while our education and curriculum development based on unplanned selecting and modifying, the USA and UK curriculum and education development based on well strategic planning projects. It assume that "</a:t>
            </a:r>
            <a:r>
              <a:rPr lang="en-US" sz="400" i="1" dirty="0">
                <a:solidFill>
                  <a:schemeClr val="bg1"/>
                </a:solidFill>
              </a:rPr>
              <a:t>The Western philosophy and science of curriculum, teaching and learning may guide us towards a factual way to overcome our considerable problems and may assure quality as well</a:t>
            </a:r>
            <a:r>
              <a:rPr lang="en-US" sz="400" dirty="0">
                <a:solidFill>
                  <a:schemeClr val="bg1"/>
                </a:solidFill>
              </a:rPr>
              <a:t>. . The most  common educational philosophies, theories and models of curriculum, teaching and learning development in UK, US, and SA experiences have been explored and compared.  Finally based on Poppers' notions of conjectures and refutations </a:t>
            </a:r>
            <a:r>
              <a:rPr lang="en-US" sz="400" baseline="30000" dirty="0">
                <a:solidFill>
                  <a:schemeClr val="bg1"/>
                </a:solidFill>
              </a:rPr>
              <a:t>(Popper K 1972)</a:t>
            </a:r>
            <a:r>
              <a:rPr lang="en-US" sz="400" dirty="0">
                <a:solidFill>
                  <a:schemeClr val="bg1"/>
                </a:solidFill>
              </a:rPr>
              <a:t>, the recent literature as well the common curriculum philosophies and sciences were tentatively refuted with regard to Islamic and democratic education, and the relevant philosophies are conjectured. As a part of its conclusion and recommendations, the study endeavors to modify </a:t>
            </a:r>
            <a:r>
              <a:rPr lang="en-US" sz="400" dirty="0" err="1">
                <a:solidFill>
                  <a:schemeClr val="bg1"/>
                </a:solidFill>
              </a:rPr>
              <a:t>Mieghan's</a:t>
            </a:r>
            <a:r>
              <a:rPr lang="en-US" sz="400" dirty="0">
                <a:solidFill>
                  <a:schemeClr val="bg1"/>
                </a:solidFill>
              </a:rPr>
              <a:t> philosophy </a:t>
            </a:r>
            <a:r>
              <a:rPr lang="en-US" sz="400" baseline="30000" dirty="0">
                <a:solidFill>
                  <a:schemeClr val="bg1"/>
                </a:solidFill>
              </a:rPr>
              <a:t>(</a:t>
            </a:r>
            <a:r>
              <a:rPr lang="en-US" sz="400" baseline="30000" dirty="0" err="1">
                <a:solidFill>
                  <a:schemeClr val="bg1"/>
                </a:solidFill>
              </a:rPr>
              <a:t>Meighan</a:t>
            </a:r>
            <a:r>
              <a:rPr lang="en-US" sz="400" baseline="30000" dirty="0">
                <a:solidFill>
                  <a:schemeClr val="bg1"/>
                </a:solidFill>
              </a:rPr>
              <a:t>, R. 1989, 2001)</a:t>
            </a:r>
            <a:r>
              <a:rPr lang="en-US" sz="400" dirty="0">
                <a:solidFill>
                  <a:schemeClr val="bg1"/>
                </a:solidFill>
              </a:rPr>
              <a:t> into a philosophy of fourteen theories as a base for future developmental studies and set a millennium scientific based framework for step up educational and curriculum development. </a:t>
            </a:r>
          </a:p>
        </p:txBody>
      </p:sp>
      <p:pic>
        <p:nvPicPr>
          <p:cNvPr id="1045" name="Picture 21" descr="electrogat%20Eng"/>
          <p:cNvPicPr>
            <a:picLocks noChangeAspect="1" noChangeArrowheads="1"/>
          </p:cNvPicPr>
          <p:nvPr/>
        </p:nvPicPr>
        <p:blipFill>
          <a:blip r:embed="rId10" cstate="print"/>
          <a:srcRect/>
          <a:stretch>
            <a:fillRect/>
          </a:stretch>
        </p:blipFill>
        <p:spPr bwMode="auto">
          <a:xfrm>
            <a:off x="3695688" y="1311246"/>
            <a:ext cx="587024" cy="141318"/>
          </a:xfrm>
          <a:prstGeom prst="rect">
            <a:avLst/>
          </a:prstGeom>
          <a:noFill/>
          <a:ln w="9525">
            <a:noFill/>
            <a:miter lim="800000"/>
            <a:headEnd/>
            <a:tailEnd/>
          </a:ln>
        </p:spPr>
      </p:pic>
      <p:pic>
        <p:nvPicPr>
          <p:cNvPr id="1046" name="Picture 22" descr="BMT%20LOGO"/>
          <p:cNvPicPr>
            <a:picLocks noChangeAspect="1" noChangeArrowheads="1"/>
          </p:cNvPicPr>
          <p:nvPr/>
        </p:nvPicPr>
        <p:blipFill>
          <a:blip r:embed="rId11" cstate="print"/>
          <a:srcRect/>
          <a:stretch>
            <a:fillRect/>
          </a:stretch>
        </p:blipFill>
        <p:spPr bwMode="auto">
          <a:xfrm>
            <a:off x="6105546" y="1274733"/>
            <a:ext cx="587024" cy="176386"/>
          </a:xfrm>
          <a:prstGeom prst="rect">
            <a:avLst/>
          </a:prstGeom>
          <a:noFill/>
          <a:ln w="9525">
            <a:noFill/>
            <a:miter lim="800000"/>
            <a:headEnd/>
            <a:tailEnd/>
          </a:ln>
        </p:spPr>
      </p:pic>
      <p:pic>
        <p:nvPicPr>
          <p:cNvPr id="1047" name="Picture 23" descr="radlogo"/>
          <p:cNvPicPr>
            <a:picLocks noChangeAspect="1" noChangeArrowheads="1"/>
          </p:cNvPicPr>
          <p:nvPr/>
        </p:nvPicPr>
        <p:blipFill>
          <a:blip r:embed="rId12" cstate="print"/>
          <a:srcRect/>
          <a:stretch>
            <a:fillRect/>
          </a:stretch>
        </p:blipFill>
        <p:spPr bwMode="auto">
          <a:xfrm>
            <a:off x="4389435" y="1311246"/>
            <a:ext cx="610599" cy="169551"/>
          </a:xfrm>
          <a:prstGeom prst="rect">
            <a:avLst/>
          </a:prstGeom>
          <a:noFill/>
          <a:ln w="9525">
            <a:noFill/>
            <a:miter lim="800000"/>
            <a:headEnd/>
            <a:tailEnd/>
          </a:ln>
        </p:spPr>
      </p:pic>
      <p:pic>
        <p:nvPicPr>
          <p:cNvPr id="1048" name="Picture 24" descr="Optometrylogo"/>
          <p:cNvPicPr>
            <a:picLocks noChangeAspect="1" noChangeArrowheads="1"/>
          </p:cNvPicPr>
          <p:nvPr/>
        </p:nvPicPr>
        <p:blipFill>
          <a:blip r:embed="rId13" cstate="print"/>
          <a:srcRect/>
          <a:stretch>
            <a:fillRect/>
          </a:stretch>
        </p:blipFill>
        <p:spPr bwMode="auto">
          <a:xfrm>
            <a:off x="6762780" y="1274733"/>
            <a:ext cx="608554" cy="165870"/>
          </a:xfrm>
          <a:prstGeom prst="rect">
            <a:avLst/>
          </a:prstGeom>
          <a:noFill/>
          <a:ln w="9525">
            <a:noFill/>
            <a:miter lim="800000"/>
            <a:headEnd/>
            <a:tailEnd/>
          </a:ln>
        </p:spPr>
      </p:pic>
      <p:pic>
        <p:nvPicPr>
          <p:cNvPr id="1049" name="Picture 25" descr="dept%20logo"/>
          <p:cNvPicPr>
            <a:picLocks noChangeAspect="1" noChangeArrowheads="1"/>
          </p:cNvPicPr>
          <p:nvPr/>
        </p:nvPicPr>
        <p:blipFill>
          <a:blip r:embed="rId14" cstate="print"/>
          <a:srcRect/>
          <a:stretch>
            <a:fillRect/>
          </a:stretch>
        </p:blipFill>
        <p:spPr bwMode="auto">
          <a:xfrm>
            <a:off x="7493040" y="1311246"/>
            <a:ext cx="545258" cy="178208"/>
          </a:xfrm>
          <a:prstGeom prst="rect">
            <a:avLst/>
          </a:prstGeom>
          <a:noFill/>
          <a:ln w="9525">
            <a:noFill/>
            <a:miter lim="800000"/>
            <a:headEnd/>
            <a:tailEnd/>
          </a:ln>
        </p:spPr>
      </p:pic>
      <p:pic>
        <p:nvPicPr>
          <p:cNvPr id="1050" name="Picture 26" descr="2"/>
          <p:cNvPicPr>
            <a:picLocks noChangeAspect="1" noChangeArrowheads="1"/>
          </p:cNvPicPr>
          <p:nvPr/>
        </p:nvPicPr>
        <p:blipFill>
          <a:blip r:embed="rId15" cstate="print"/>
          <a:srcRect/>
          <a:stretch>
            <a:fillRect/>
          </a:stretch>
        </p:blipFill>
        <p:spPr bwMode="auto">
          <a:xfrm>
            <a:off x="3403584" y="939420"/>
            <a:ext cx="719253" cy="262287"/>
          </a:xfrm>
          <a:prstGeom prst="rect">
            <a:avLst/>
          </a:prstGeom>
          <a:noFill/>
          <a:ln w="9525">
            <a:noFill/>
            <a:miter lim="800000"/>
            <a:headEnd/>
            <a:tailEnd/>
          </a:ln>
        </p:spPr>
      </p:pic>
      <p:pic>
        <p:nvPicPr>
          <p:cNvPr id="1051" name="Picture 27" descr="logo"/>
          <p:cNvPicPr>
            <a:picLocks noChangeAspect="1" noChangeArrowheads="1"/>
          </p:cNvPicPr>
          <p:nvPr/>
        </p:nvPicPr>
        <p:blipFill>
          <a:blip r:embed="rId16" cstate="print"/>
          <a:srcRect/>
          <a:stretch>
            <a:fillRect/>
          </a:stretch>
        </p:blipFill>
        <p:spPr bwMode="auto">
          <a:xfrm>
            <a:off x="8186787" y="1274733"/>
            <a:ext cx="595048" cy="186257"/>
          </a:xfrm>
          <a:prstGeom prst="rect">
            <a:avLst/>
          </a:prstGeom>
          <a:noFill/>
          <a:ln w="9525">
            <a:noFill/>
            <a:miter lim="800000"/>
            <a:headEnd/>
            <a:tailEnd/>
          </a:ln>
        </p:spPr>
      </p:pic>
      <p:pic>
        <p:nvPicPr>
          <p:cNvPr id="1053" name="Picture 29" descr="logo"/>
          <p:cNvPicPr>
            <a:picLocks noChangeAspect="1" noChangeArrowheads="1"/>
          </p:cNvPicPr>
          <p:nvPr/>
        </p:nvPicPr>
        <p:blipFill>
          <a:blip r:embed="rId17" cstate="print"/>
          <a:srcRect/>
          <a:stretch>
            <a:fillRect/>
          </a:stretch>
        </p:blipFill>
        <p:spPr bwMode="auto">
          <a:xfrm>
            <a:off x="6178572" y="1019142"/>
            <a:ext cx="455047" cy="142330"/>
          </a:xfrm>
          <a:prstGeom prst="rect">
            <a:avLst/>
          </a:prstGeom>
          <a:noFill/>
          <a:ln w="9525">
            <a:noFill/>
            <a:miter lim="800000"/>
            <a:headEnd/>
            <a:tailEnd/>
          </a:ln>
        </p:spPr>
      </p:pic>
      <p:pic>
        <p:nvPicPr>
          <p:cNvPr id="1054" name="Picture 30" descr="head"/>
          <p:cNvPicPr>
            <a:picLocks noChangeAspect="1" noChangeArrowheads="1"/>
          </p:cNvPicPr>
          <p:nvPr/>
        </p:nvPicPr>
        <p:blipFill>
          <a:blip r:embed="rId18" cstate="print"/>
          <a:srcRect l="57777"/>
          <a:stretch>
            <a:fillRect/>
          </a:stretch>
        </p:blipFill>
        <p:spPr bwMode="auto">
          <a:xfrm>
            <a:off x="6762780" y="909603"/>
            <a:ext cx="766897" cy="220796"/>
          </a:xfrm>
          <a:prstGeom prst="rect">
            <a:avLst/>
          </a:prstGeom>
          <a:noFill/>
          <a:ln w="9525">
            <a:noFill/>
            <a:miter lim="800000"/>
            <a:headEnd/>
            <a:tailEnd/>
          </a:ln>
        </p:spPr>
      </p:pic>
      <p:pic>
        <p:nvPicPr>
          <p:cNvPr id="1055" name="Picture 31" descr="em"/>
          <p:cNvPicPr>
            <a:picLocks noChangeAspect="1" noChangeArrowheads="1"/>
          </p:cNvPicPr>
          <p:nvPr/>
        </p:nvPicPr>
        <p:blipFill>
          <a:blip r:embed="rId19" cstate="print"/>
          <a:srcRect/>
          <a:stretch>
            <a:fillRect/>
          </a:stretch>
        </p:blipFill>
        <p:spPr bwMode="auto">
          <a:xfrm>
            <a:off x="7858170" y="946116"/>
            <a:ext cx="661400" cy="230315"/>
          </a:xfrm>
          <a:prstGeom prst="rect">
            <a:avLst/>
          </a:prstGeom>
          <a:noFill/>
          <a:ln w="9525">
            <a:noFill/>
            <a:miter lim="800000"/>
            <a:headEnd/>
            <a:tailEnd/>
          </a:ln>
        </p:spPr>
      </p:pic>
      <p:pic>
        <p:nvPicPr>
          <p:cNvPr id="1057" name="Picture 33" descr="http://web.ud.edu.sa/web/sites/default/files/acadimiatheme_logo.png"/>
          <p:cNvPicPr>
            <a:picLocks noChangeAspect="1" noChangeArrowheads="1"/>
          </p:cNvPicPr>
          <p:nvPr/>
        </p:nvPicPr>
        <p:blipFill>
          <a:blip r:embed="rId20" cstate="print"/>
          <a:srcRect/>
          <a:stretch>
            <a:fillRect/>
          </a:stretch>
        </p:blipFill>
        <p:spPr bwMode="auto">
          <a:xfrm>
            <a:off x="4279896" y="946116"/>
            <a:ext cx="602200" cy="254270"/>
          </a:xfrm>
          <a:prstGeom prst="rect">
            <a:avLst/>
          </a:prstGeom>
          <a:noFill/>
        </p:spPr>
      </p:pic>
      <p:sp>
        <p:nvSpPr>
          <p:cNvPr id="4" name="Rectangle 1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9" name="مستطيل 6"/>
          <p:cNvSpPr>
            <a:spLocks noChangeArrowheads="1"/>
          </p:cNvSpPr>
          <p:nvPr/>
        </p:nvSpPr>
        <p:spPr bwMode="auto">
          <a:xfrm>
            <a:off x="2198655" y="5619780"/>
            <a:ext cx="3707003" cy="481794"/>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marL="74752" indent="-74752" algn="just" rtl="0">
              <a:buFont typeface="Calibri" pitchFamily="34" charset="0"/>
              <a:buAutoNum type="arabicPeriod"/>
            </a:pPr>
            <a:r>
              <a:rPr lang="en-US" sz="300" dirty="0">
                <a:solidFill>
                  <a:schemeClr val="bg1"/>
                </a:solidFill>
              </a:rPr>
              <a:t>In Nursing, the origins of the modern models of curriculum planning, designing  and development began with technocratic traditions as an instrument and train for preparing skilled workforce…..The Technocratic models put forward by  (Bobbitt, Tyler, </a:t>
            </a:r>
            <a:r>
              <a:rPr lang="en-US" sz="300" dirty="0" err="1">
                <a:solidFill>
                  <a:schemeClr val="bg1"/>
                </a:solidFill>
              </a:rPr>
              <a:t>Taba</a:t>
            </a:r>
            <a:r>
              <a:rPr lang="en-US" sz="300" dirty="0">
                <a:solidFill>
                  <a:schemeClr val="bg1"/>
                </a:solidFill>
              </a:rPr>
              <a:t>, and Bloom's Taxonomy), emphasis the ‘objectives-</a:t>
            </a:r>
            <a:r>
              <a:rPr lang="en-US" sz="300" dirty="0" err="1">
                <a:solidFill>
                  <a:schemeClr val="bg1"/>
                </a:solidFill>
              </a:rPr>
              <a:t>centred</a:t>
            </a:r>
            <a:r>
              <a:rPr lang="en-US" sz="300" dirty="0">
                <a:solidFill>
                  <a:schemeClr val="bg1"/>
                </a:solidFill>
              </a:rPr>
              <a:t> curriculum.’ These models give an order of stages for deciding the curriculum objectives, which then control the remaining stages of curriculum planning and development. </a:t>
            </a:r>
          </a:p>
          <a:p>
            <a:pPr marL="74752" indent="-74752" algn="just" rtl="0">
              <a:buFont typeface="Calibri" pitchFamily="34" charset="0"/>
              <a:buAutoNum type="arabicPeriod"/>
            </a:pPr>
            <a:r>
              <a:rPr lang="en-US" sz="300" dirty="0">
                <a:solidFill>
                  <a:schemeClr val="bg1"/>
                </a:solidFill>
              </a:rPr>
              <a:t>As nursing widely linked to social care, arts and sciences… UK P2000 used Lawton's model of curriculum planning by cultural analysis addresses philosophical, social and psychological questions to guide curriculum planners to select the appropriate curriculum learning experiences. Its main concern is how to select worthwhile and socially interesting curriculum activities to be included in a common core curriculum &amp; </a:t>
            </a:r>
            <a:r>
              <a:rPr lang="en-US" sz="300" dirty="0" err="1">
                <a:solidFill>
                  <a:schemeClr val="bg1"/>
                </a:solidFill>
              </a:rPr>
              <a:t>Skilbeck's</a:t>
            </a:r>
            <a:r>
              <a:rPr lang="en-US" sz="300" dirty="0">
                <a:solidFill>
                  <a:schemeClr val="bg1"/>
                </a:solidFill>
              </a:rPr>
              <a:t> model of situational analysis and the alternative models consist of a combination of objectives, content and process models. They are adapted  to be value Free and flexible.</a:t>
            </a:r>
          </a:p>
          <a:p>
            <a:pPr marL="74752" indent="-74752" algn="just" rtl="0">
              <a:buFont typeface="Calibri" pitchFamily="34" charset="0"/>
              <a:buAutoNum type="arabicPeriod"/>
            </a:pPr>
            <a:r>
              <a:rPr lang="en-US" sz="300" dirty="0">
                <a:solidFill>
                  <a:schemeClr val="bg1"/>
                </a:solidFill>
              </a:rPr>
              <a:t>Despite the great advanced in nursing and medical practice, education and research more than all other medical and applied medical professions, nursing and medical practice and education planning and development still control by traditional philosophies and sciences such ‘pedagogy the content, subject, know…objectives ….teacher…instructor </a:t>
            </a:r>
            <a:r>
              <a:rPr lang="en-US" sz="300" dirty="0" err="1">
                <a:solidFill>
                  <a:schemeClr val="bg1"/>
                </a:solidFill>
              </a:rPr>
              <a:t>centred</a:t>
            </a:r>
            <a:r>
              <a:rPr lang="en-US" sz="300" dirty="0">
                <a:solidFill>
                  <a:schemeClr val="bg1"/>
                </a:solidFill>
              </a:rPr>
              <a:t> ……Even Problem solving, evidence based… are used in a traditional manner…. </a:t>
            </a:r>
          </a:p>
          <a:p>
            <a:pPr marL="74752" indent="-74752" algn="just" rtl="0"/>
            <a:r>
              <a:rPr lang="en-US" sz="300" dirty="0">
                <a:solidFill>
                  <a:schemeClr val="bg1"/>
                </a:solidFill>
              </a:rPr>
              <a:t>5. Although, the great scientific research regarding the value of ‘</a:t>
            </a:r>
            <a:r>
              <a:rPr lang="en-US" sz="300" dirty="0" err="1">
                <a:solidFill>
                  <a:schemeClr val="bg1"/>
                </a:solidFill>
              </a:rPr>
              <a:t>andragogy</a:t>
            </a:r>
            <a:r>
              <a:rPr lang="en-US" sz="300" dirty="0">
                <a:solidFill>
                  <a:schemeClr val="bg1"/>
                </a:solidFill>
              </a:rPr>
              <a:t>’’ the adult learning, meaningful learning, quality of active students …there is few advances to apply these qualitative concepts, few have its Owen theories…. Nurse have few chance to think, reflect, and create </a:t>
            </a:r>
            <a:endParaRPr lang="ar-SA" sz="300" dirty="0">
              <a:solidFill>
                <a:schemeClr val="bg1"/>
              </a:solidFill>
            </a:endParaRPr>
          </a:p>
        </p:txBody>
      </p:sp>
      <p:sp>
        <p:nvSpPr>
          <p:cNvPr id="5" name="Rectangle 1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 name="Rectangle 1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 name="Rectangle 19"/>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 name="Rectangle 21"/>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3" name="Rectangle 2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5" name="Rectangle 2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7" name="Rectangle 2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3" name="سهم مسنن إلى اليمين 112"/>
          <p:cNvSpPr/>
          <p:nvPr/>
        </p:nvSpPr>
        <p:spPr bwMode="auto">
          <a:xfrm>
            <a:off x="6036066" y="5637887"/>
            <a:ext cx="507635" cy="383536"/>
          </a:xfrm>
          <a:prstGeom prst="notchedRightArrow">
            <a:avLst/>
          </a:prstGeom>
          <a:solidFill>
            <a:srgbClr val="00B050"/>
          </a:solidFill>
          <a:ln w="12700" cap="flat" cmpd="sng" algn="ctr">
            <a:solidFill>
              <a:schemeClr val="bg1"/>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l" defTabSz="911216" rtl="0" fontAlgn="base">
              <a:spcBef>
                <a:spcPct val="0"/>
              </a:spcBef>
              <a:spcAft>
                <a:spcPct val="0"/>
              </a:spcAft>
            </a:pPr>
            <a:endParaRPr lang="ar-SA" dirty="0">
              <a:ln>
                <a:solidFill>
                  <a:srgbClr val="CCECFF"/>
                </a:solidFill>
              </a:ln>
              <a:latin typeface="Arial" pitchFamily="34" charset="0"/>
            </a:endParaRPr>
          </a:p>
        </p:txBody>
      </p:sp>
      <p:sp>
        <p:nvSpPr>
          <p:cNvPr id="114" name="مستطيل 113"/>
          <p:cNvSpPr/>
          <p:nvPr/>
        </p:nvSpPr>
        <p:spPr>
          <a:xfrm>
            <a:off x="62102" y="906285"/>
            <a:ext cx="561739" cy="81684"/>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r>
              <a:rPr lang="en-US" sz="400" b="1" dirty="0">
                <a:solidFill>
                  <a:srgbClr val="009900"/>
                </a:solidFill>
              </a:rPr>
              <a:t>A</a:t>
            </a:r>
            <a:r>
              <a:rPr lang="en-US" sz="400" b="1" dirty="0">
                <a:solidFill>
                  <a:srgbClr val="009900"/>
                </a:solidFill>
                <a:latin typeface="Arial Black" pitchFamily="34" charset="0"/>
              </a:rPr>
              <a:t>BSTRAC</a:t>
            </a:r>
            <a:endParaRPr lang="ar-SA" sz="400" dirty="0">
              <a:solidFill>
                <a:srgbClr val="009900"/>
              </a:solidFill>
            </a:endParaRPr>
          </a:p>
        </p:txBody>
      </p:sp>
      <p:sp>
        <p:nvSpPr>
          <p:cNvPr id="79" name="عنصر نائب للتذييل 78"/>
          <p:cNvSpPr>
            <a:spLocks noGrp="1"/>
          </p:cNvSpPr>
          <p:nvPr>
            <p:ph type="ftr" sz="quarter" idx="11"/>
          </p:nvPr>
        </p:nvSpPr>
        <p:spPr>
          <a:xfrm>
            <a:off x="3275856" y="6633355"/>
            <a:ext cx="3110942" cy="216025"/>
          </a:xfrm>
        </p:spPr>
        <p:txBody>
          <a:bodyPr/>
          <a:lstStyle/>
          <a:p>
            <a:pPr>
              <a:defRPr/>
            </a:pPr>
            <a:r>
              <a:rPr lang="en-GB" sz="1400" smtClean="0"/>
              <a:t>JohaliPriHE2012_2017</a:t>
            </a:r>
            <a:endParaRPr lang="en-GB" sz="14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مستطيل 34"/>
          <p:cNvSpPr/>
          <p:nvPr/>
        </p:nvSpPr>
        <p:spPr>
          <a:xfrm>
            <a:off x="3088105" y="3162698"/>
            <a:ext cx="1191594" cy="81684"/>
          </a:xfrm>
          <a:prstGeom prst="rect">
            <a:avLst/>
          </a:prstGeom>
        </p:spPr>
        <p:txBody>
          <a:bodyPr wrap="square" lIns="19934" tIns="9967" rIns="19934" bIns="9967">
            <a:spAutoFit/>
          </a:bodyPr>
          <a:lstStyle/>
          <a:p>
            <a:pPr fontAlgn="b"/>
            <a:r>
              <a:rPr lang="en-US" sz="400" b="1" dirty="0">
                <a:solidFill>
                  <a:srgbClr val="000000"/>
                </a:solidFill>
                <a:latin typeface="Arial"/>
              </a:rPr>
              <a:t>2.  </a:t>
            </a:r>
          </a:p>
        </p:txBody>
      </p:sp>
      <p:sp>
        <p:nvSpPr>
          <p:cNvPr id="2052" name="AutoShape 4" descr="http://www.m5zn.com/uploads2/2011/10/30/photo/1030110710144lkq0qcnx3y16sgrn.jpg"/>
          <p:cNvSpPr>
            <a:spLocks noChangeAspect="1" noChangeArrowheads="1"/>
          </p:cNvSpPr>
          <p:nvPr/>
        </p:nvSpPr>
        <p:spPr bwMode="auto">
          <a:xfrm>
            <a:off x="-13459" y="-29890"/>
            <a:ext cx="66261" cy="66731"/>
          </a:xfrm>
          <a:prstGeom prst="rect">
            <a:avLst/>
          </a:prstGeom>
          <a:noFill/>
        </p:spPr>
        <p:txBody>
          <a:bodyPr vert="horz" wrap="square" lIns="19934" tIns="9967" rIns="19934" bIns="9967" numCol="1" anchor="t" anchorCtr="0" compatLnSpc="1">
            <a:prstTxWarp prst="textNoShape">
              <a:avLst/>
            </a:prstTxWarp>
          </a:bodyPr>
          <a:lstStyle/>
          <a:p>
            <a:endParaRPr lang="ar-SA"/>
          </a:p>
        </p:txBody>
      </p:sp>
      <p:sp>
        <p:nvSpPr>
          <p:cNvPr id="5122" name="Rectangle 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4" name="Rectangle 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6" name="Rectangle 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8" name="Rectangle 8"/>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0" name="Rectangle 1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2" name="Rectangle 1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4" name="Rectangle 1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5" name="Rectangle 15"/>
          <p:cNvSpPr>
            <a:spLocks noChangeArrowheads="1"/>
          </p:cNvSpPr>
          <p:nvPr/>
        </p:nvSpPr>
        <p:spPr bwMode="auto">
          <a:xfrm>
            <a:off x="13604" y="750724"/>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7" name="Rectangle 17"/>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8" name="Rectangle 18"/>
          <p:cNvSpPr>
            <a:spLocks noChangeArrowheads="1"/>
          </p:cNvSpPr>
          <p:nvPr/>
        </p:nvSpPr>
        <p:spPr bwMode="auto">
          <a:xfrm>
            <a:off x="13604" y="740297"/>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0" name="Rectangle 2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1" name="Rectangle 21"/>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3" name="Rectangle 23"/>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4" name="Rectangle 24"/>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6" name="Rectangle 2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7" name="Rectangle 27"/>
          <p:cNvSpPr>
            <a:spLocks noChangeArrowheads="1"/>
          </p:cNvSpPr>
          <p:nvPr/>
        </p:nvSpPr>
        <p:spPr bwMode="auto">
          <a:xfrm>
            <a:off x="13604" y="738212"/>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9" name="Rectangle 29"/>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50" name="Rectangle 30"/>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pic>
        <p:nvPicPr>
          <p:cNvPr id="88" name="Picture 87" descr="KSU_Logo_COLORED.jpg"/>
          <p:cNvPicPr>
            <a:picLocks noChangeAspect="1"/>
          </p:cNvPicPr>
          <p:nvPr/>
        </p:nvPicPr>
        <p:blipFill>
          <a:blip r:embed="rId3" cstate="print">
            <a:lum contrast="10000"/>
          </a:blip>
          <a:stretch>
            <a:fillRect/>
          </a:stretch>
        </p:blipFill>
        <p:spPr>
          <a:xfrm>
            <a:off x="-112030" y="0"/>
            <a:ext cx="1414157" cy="692696"/>
          </a:xfrm>
          <a:prstGeom prst="rect">
            <a:avLst/>
          </a:prstGeom>
        </p:spPr>
      </p:pic>
      <p:pic>
        <p:nvPicPr>
          <p:cNvPr id="5151"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7700233" y="36841"/>
            <a:ext cx="1428938" cy="619851"/>
          </a:xfrm>
          <a:prstGeom prst="rect">
            <a:avLst/>
          </a:prstGeom>
          <a:noFill/>
        </p:spPr>
      </p:pic>
      <p:cxnSp>
        <p:nvCxnSpPr>
          <p:cNvPr id="93" name="Straight Connector 92"/>
          <p:cNvCxnSpPr/>
          <p:nvPr/>
        </p:nvCxnSpPr>
        <p:spPr bwMode="auto">
          <a:xfrm rot="10800000" flipH="1" flipV="1">
            <a:off x="0" y="896614"/>
            <a:ext cx="9143291" cy="0"/>
          </a:xfrm>
          <a:prstGeom prst="line">
            <a:avLst/>
          </a:prstGeom>
          <a:noFill/>
          <a:ln w="76200" cap="flat" cmpd="sng" algn="ctr">
            <a:noFill/>
            <a:prstDash val="solid"/>
            <a:round/>
            <a:headEnd type="none" w="med" len="med"/>
            <a:tailEnd type="none" w="med" len="med"/>
          </a:ln>
          <a:effectLst/>
        </p:spPr>
      </p:cxnSp>
      <p:sp>
        <p:nvSpPr>
          <p:cNvPr id="100" name="مستطيل 99"/>
          <p:cNvSpPr/>
          <p:nvPr/>
        </p:nvSpPr>
        <p:spPr>
          <a:xfrm>
            <a:off x="1994904" y="19630"/>
            <a:ext cx="4748439" cy="143239"/>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800" dirty="0">
                <a:solidFill>
                  <a:schemeClr val="bg1"/>
                </a:solidFill>
                <a:latin typeface="Lucida Calligraphy" pitchFamily="66" charset="0"/>
                <a:cs typeface="Times New Roman" pitchFamily="18" charset="0"/>
              </a:rPr>
              <a:t>In the Name of God the Most Graceful  the Most Merciful</a:t>
            </a:r>
            <a:endParaRPr lang="ar-SA" sz="800" dirty="0"/>
          </a:p>
        </p:txBody>
      </p:sp>
      <p:sp>
        <p:nvSpPr>
          <p:cNvPr id="1026" name="Oval 2"/>
          <p:cNvSpPr>
            <a:spLocks noChangeArrowheads="1"/>
          </p:cNvSpPr>
          <p:nvPr/>
        </p:nvSpPr>
        <p:spPr bwMode="auto">
          <a:xfrm>
            <a:off x="2627784" y="1384272"/>
            <a:ext cx="4272021" cy="766773"/>
          </a:xfrm>
          <a:prstGeom prst="ellipse">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smtClean="0">
                <a:solidFill>
                  <a:schemeClr val="bg1"/>
                </a:solidFill>
                <a:latin typeface="Arial Black" pitchFamily="34" charset="0"/>
                <a:ea typeface="Arial" pitchFamily="34" charset="0"/>
                <a:cs typeface="Arial" pitchFamily="34" charset="0"/>
              </a:rPr>
              <a:t>10. The Program\Curriculum \Lesson </a:t>
            </a:r>
            <a:endParaRPr lang="en-US" sz="1100" b="1" dirty="0">
              <a:solidFill>
                <a:schemeClr val="bg1"/>
              </a:solidFill>
              <a:latin typeface="Arial Black" pitchFamily="34" charset="0"/>
              <a:ea typeface="Arial" pitchFamily="34" charset="0"/>
              <a:cs typeface="Arial" pitchFamily="34" charset="0"/>
            </a:endParaRPr>
          </a:p>
          <a:p>
            <a:pPr algn="ctr" defTabSz="199339" rtl="0" fontAlgn="base">
              <a:spcBef>
                <a:spcPct val="0"/>
              </a:spcBef>
              <a:spcAft>
                <a:spcPct val="0"/>
              </a:spcAft>
            </a:pPr>
            <a:r>
              <a:rPr lang="en-US" sz="1100" b="1" dirty="0">
                <a:solidFill>
                  <a:schemeClr val="bg1"/>
                </a:solidFill>
                <a:latin typeface="Times New Roman" pitchFamily="18" charset="0"/>
                <a:ea typeface="Arial" pitchFamily="34" charset="0"/>
                <a:cs typeface="Arial" pitchFamily="34" charset="0"/>
              </a:rPr>
              <a:t>Philosophy </a:t>
            </a:r>
            <a:r>
              <a:rPr lang="en-US" sz="1100" dirty="0">
                <a:solidFill>
                  <a:schemeClr val="bg1"/>
                </a:solidFill>
                <a:latin typeface="Times New Roman" pitchFamily="18" charset="0"/>
                <a:ea typeface="Arial" pitchFamily="34" charset="0"/>
                <a:cs typeface="Arial" pitchFamily="34" charset="0"/>
              </a:rPr>
              <a:t>(rationale- models- general aim &amp; objectives</a:t>
            </a:r>
            <a:r>
              <a:rPr lang="en-US" sz="1100" b="1" dirty="0">
                <a:solidFill>
                  <a:schemeClr val="bg1"/>
                </a:solidFill>
                <a:latin typeface="Times New Roman" pitchFamily="18" charset="0"/>
                <a:ea typeface="Arial" pitchFamily="34" charset="0"/>
                <a:cs typeface="Arial" pitchFamily="34" charset="0"/>
              </a:rPr>
              <a:t>)- Framework &amp; Syllabi..</a:t>
            </a:r>
            <a:endParaRPr lang="ar-SA" sz="1100" dirty="0">
              <a:solidFill>
                <a:schemeClr val="bg1"/>
              </a:solidFill>
              <a:latin typeface="Arial" pitchFamily="34" charset="0"/>
              <a:cs typeface="Arial" pitchFamily="34" charset="0"/>
            </a:endParaRPr>
          </a:p>
        </p:txBody>
      </p:sp>
      <p:sp>
        <p:nvSpPr>
          <p:cNvPr id="59" name="مستطيل 58"/>
          <p:cNvSpPr/>
          <p:nvPr/>
        </p:nvSpPr>
        <p:spPr>
          <a:xfrm>
            <a:off x="1650960" y="1123053"/>
            <a:ext cx="5669303" cy="181711"/>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algn="ctr"/>
            <a:r>
              <a:rPr lang="en-US" sz="1050" b="1" dirty="0" err="1">
                <a:solidFill>
                  <a:srgbClr val="008000"/>
                </a:solidFill>
                <a:latin typeface="Bodoni MT Black" pitchFamily="18" charset="0"/>
              </a:rPr>
              <a:t>Johali</a:t>
            </a:r>
            <a:r>
              <a:rPr lang="en-US" sz="1050" b="1" dirty="0">
                <a:solidFill>
                  <a:srgbClr val="008000"/>
                </a:solidFill>
                <a:latin typeface="Bodoni MT Black" pitchFamily="18" charset="0"/>
              </a:rPr>
              <a:t> </a:t>
            </a:r>
            <a:r>
              <a:rPr lang="en-US" sz="1050" b="1" dirty="0" smtClean="0">
                <a:solidFill>
                  <a:srgbClr val="008000"/>
                </a:solidFill>
                <a:latin typeface="Bodoni MT Black" pitchFamily="18" charset="0"/>
              </a:rPr>
              <a:t>SUNHEP the </a:t>
            </a:r>
            <a:r>
              <a:rPr lang="en-US" sz="1050" b="1" dirty="0">
                <a:solidFill>
                  <a:srgbClr val="008000"/>
                </a:solidFill>
                <a:latin typeface="Bodoni MT Black" pitchFamily="18" charset="0"/>
              </a:rPr>
              <a:t>3</a:t>
            </a:r>
            <a:r>
              <a:rPr lang="en-US" sz="1050" b="1" baseline="30000" dirty="0">
                <a:solidFill>
                  <a:srgbClr val="008000"/>
                </a:solidFill>
                <a:latin typeface="Bodoni MT Black" pitchFamily="18" charset="0"/>
              </a:rPr>
              <a:t>RD</a:t>
            </a:r>
            <a:r>
              <a:rPr lang="en-US" sz="1050" b="1" dirty="0">
                <a:solidFill>
                  <a:srgbClr val="008000"/>
                </a:solidFill>
                <a:latin typeface="Bodoni MT Black" pitchFamily="18" charset="0"/>
              </a:rPr>
              <a:t> Millennium </a:t>
            </a:r>
            <a:r>
              <a:rPr lang="en-US" sz="1050" b="1" i="1" dirty="0">
                <a:solidFill>
                  <a:srgbClr val="008000"/>
                </a:solidFill>
                <a:latin typeface="Bodoni MT Black" pitchFamily="18" charset="0"/>
              </a:rPr>
              <a:t>Developmental Strategy</a:t>
            </a:r>
            <a:r>
              <a:rPr lang="en-US" sz="1050" b="1" dirty="0">
                <a:solidFill>
                  <a:srgbClr val="008000"/>
                </a:solidFill>
                <a:latin typeface="Bodoni MT Black" pitchFamily="18" charset="0"/>
              </a:rPr>
              <a:t>    </a:t>
            </a:r>
            <a:endParaRPr lang="ar-SA" sz="1050" dirty="0">
              <a:solidFill>
                <a:srgbClr val="008000"/>
              </a:solidFill>
            </a:endParaRPr>
          </a:p>
        </p:txBody>
      </p:sp>
      <p:sp>
        <p:nvSpPr>
          <p:cNvPr id="1030" name="Rectangle 6"/>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2" name="Rectangle 8"/>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9" name="AutoShape 15"/>
          <p:cNvSpPr>
            <a:spLocks noChangeArrowheads="1"/>
          </p:cNvSpPr>
          <p:nvPr/>
        </p:nvSpPr>
        <p:spPr bwMode="auto">
          <a:xfrm flipV="1">
            <a:off x="4319972" y="2114532"/>
            <a:ext cx="803286" cy="365130"/>
          </a:xfrm>
          <a:prstGeom prst="upDownArrow">
            <a:avLst>
              <a:gd name="adj1" fmla="val 50000"/>
              <a:gd name="adj2" fmla="val 20000"/>
            </a:avLst>
          </a:prstGeom>
          <a:solidFill>
            <a:srgbClr val="FFFFFF"/>
          </a:solidFill>
          <a:ln w="9525">
            <a:solidFill>
              <a:srgbClr val="000000"/>
            </a:solidFill>
            <a:miter lim="800000"/>
            <a:headEnd/>
            <a:tailEnd/>
          </a:ln>
        </p:spPr>
        <p:txBody>
          <a:bodyPr vert="horz" wrap="square" lIns="19934" tIns="9967" rIns="19934" bIns="9967" numCol="1" anchor="t" anchorCtr="0" compatLnSpc="1">
            <a:prstTxWarp prst="textNoShape">
              <a:avLst/>
            </a:prstTxWarp>
          </a:bodyPr>
          <a:lstStyle/>
          <a:p>
            <a:endParaRPr lang="ar-SA"/>
          </a:p>
        </p:txBody>
      </p:sp>
      <p:sp>
        <p:nvSpPr>
          <p:cNvPr id="1040" name="Rectangle 16"/>
          <p:cNvSpPr>
            <a:spLocks noChangeArrowheads="1"/>
          </p:cNvSpPr>
          <p:nvPr/>
        </p:nvSpPr>
        <p:spPr bwMode="auto">
          <a:xfrm>
            <a:off x="2411760" y="2479662"/>
            <a:ext cx="4491098" cy="69374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9: Course Design: the Syllabus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Title -Coding –Duration &amp; Location –Teaching staff- Learning Objectives &amp; Outcomes –Content-Preceding &amp; </a:t>
            </a:r>
            <a:r>
              <a:rPr lang="en-US" sz="1000" b="1" i="1" dirty="0" err="1">
                <a:solidFill>
                  <a:schemeClr val="bg1"/>
                </a:solidFill>
                <a:latin typeface="Times New Roman" pitchFamily="18" charset="0"/>
                <a:ea typeface="Arial" pitchFamily="34" charset="0"/>
                <a:cs typeface="Arial" pitchFamily="34" charset="0"/>
              </a:rPr>
              <a:t>Proceding-Relation&amp;Integration-Teachimg</a:t>
            </a:r>
            <a:r>
              <a:rPr lang="en-US" sz="1000" b="1" i="1" dirty="0">
                <a:solidFill>
                  <a:schemeClr val="bg1"/>
                </a:solidFill>
                <a:latin typeface="Times New Roman" pitchFamily="18" charset="0"/>
                <a:ea typeface="Arial" pitchFamily="34" charset="0"/>
                <a:cs typeface="Arial" pitchFamily="34" charset="0"/>
              </a:rPr>
              <a:t> &amp; Learning methodologies &amp; technologies-Evaluation-Resources &amp; References</a:t>
            </a:r>
            <a:endParaRPr lang="ar-SA" sz="1000" dirty="0">
              <a:solidFill>
                <a:schemeClr val="bg1"/>
              </a:solidFill>
              <a:latin typeface="Arial" pitchFamily="34" charset="0"/>
              <a:cs typeface="Arial" pitchFamily="34" charset="0"/>
            </a:endParaRPr>
          </a:p>
        </p:txBody>
      </p:sp>
      <p:sp>
        <p:nvSpPr>
          <p:cNvPr id="1041" name="Rectangle 17"/>
          <p:cNvSpPr>
            <a:spLocks noChangeArrowheads="1"/>
          </p:cNvSpPr>
          <p:nvPr/>
        </p:nvSpPr>
        <p:spPr bwMode="auto">
          <a:xfrm>
            <a:off x="2344707" y="3136896"/>
            <a:ext cx="5007745" cy="58420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400" b="1" dirty="0">
                <a:solidFill>
                  <a:schemeClr val="bg1"/>
                </a:solidFill>
                <a:latin typeface="Arial Black" pitchFamily="34" charset="0"/>
                <a:ea typeface="Arial" pitchFamily="34" charset="0"/>
                <a:cs typeface="Arial" pitchFamily="34" charset="0"/>
              </a:rPr>
              <a:t>8: Course Specification - Description</a:t>
            </a:r>
          </a:p>
          <a:p>
            <a:pPr algn="ctr" defTabSz="199339" rtl="0" fontAlgn="base">
              <a:spcBef>
                <a:spcPct val="0"/>
              </a:spcBef>
              <a:spcAft>
                <a:spcPts val="218"/>
              </a:spcAft>
            </a:pPr>
            <a:r>
              <a:rPr lang="en-US" b="1" i="1" dirty="0">
                <a:solidFill>
                  <a:schemeClr val="bg1"/>
                </a:solidFill>
                <a:latin typeface="Calibri" pitchFamily="34" charset="0"/>
                <a:ea typeface="Arial" pitchFamily="34" charset="0"/>
                <a:cs typeface="Arial" pitchFamily="34" charset="0"/>
              </a:rPr>
              <a:t>Theory</a:t>
            </a:r>
            <a:r>
              <a:rPr lang="en-US" sz="1400" b="1" i="1" dirty="0">
                <a:solidFill>
                  <a:schemeClr val="bg1"/>
                </a:solidFill>
                <a:latin typeface="Calibri" pitchFamily="34" charset="0"/>
                <a:ea typeface="Arial" pitchFamily="34" charset="0"/>
                <a:cs typeface="Arial" pitchFamily="34" charset="0"/>
              </a:rPr>
              <a:t>-Theory- </a:t>
            </a:r>
            <a:r>
              <a:rPr lang="en-US" sz="1200" b="1" i="1" dirty="0">
                <a:solidFill>
                  <a:schemeClr val="bg1"/>
                </a:solidFill>
                <a:latin typeface="Calibri" pitchFamily="34" charset="0"/>
                <a:ea typeface="Arial" pitchFamily="34" charset="0"/>
                <a:cs typeface="Arial" pitchFamily="34" charset="0"/>
              </a:rPr>
              <a:t>Theory </a:t>
            </a:r>
            <a:r>
              <a:rPr lang="en-US" sz="1400" b="1" i="1" dirty="0">
                <a:solidFill>
                  <a:schemeClr val="bg1"/>
                </a:solidFill>
                <a:latin typeface="Calibri" pitchFamily="34" charset="0"/>
                <a:ea typeface="Arial" pitchFamily="34" charset="0"/>
                <a:cs typeface="Arial" pitchFamily="34" charset="0"/>
              </a:rPr>
              <a:t>                   Practice- </a:t>
            </a:r>
            <a:r>
              <a:rPr lang="en-US" sz="1600" b="1" i="1" dirty="0">
                <a:solidFill>
                  <a:schemeClr val="bg1"/>
                </a:solidFill>
                <a:latin typeface="Calibri" pitchFamily="34" charset="0"/>
                <a:ea typeface="Arial" pitchFamily="34" charset="0"/>
                <a:cs typeface="Arial" pitchFamily="34" charset="0"/>
              </a:rPr>
              <a:t>Practice</a:t>
            </a:r>
            <a:r>
              <a:rPr lang="en-US" sz="1400" b="1" i="1" dirty="0">
                <a:solidFill>
                  <a:schemeClr val="bg1"/>
                </a:solidFill>
                <a:latin typeface="Calibri" pitchFamily="34" charset="0"/>
                <a:ea typeface="Arial" pitchFamily="34" charset="0"/>
                <a:cs typeface="Arial" pitchFamily="34" charset="0"/>
              </a:rPr>
              <a:t> -</a:t>
            </a:r>
            <a:r>
              <a:rPr lang="en-US" b="1" i="1" dirty="0">
                <a:solidFill>
                  <a:schemeClr val="bg1"/>
                </a:solidFill>
                <a:latin typeface="Calibri" pitchFamily="34" charset="0"/>
                <a:ea typeface="Arial" pitchFamily="34" charset="0"/>
                <a:cs typeface="Arial" pitchFamily="34" charset="0"/>
              </a:rPr>
              <a:t>Practice</a:t>
            </a:r>
            <a:endParaRPr lang="ar-SA" sz="1400" dirty="0">
              <a:solidFill>
                <a:schemeClr val="bg1"/>
              </a:solidFill>
              <a:latin typeface="Arial" pitchFamily="34" charset="0"/>
              <a:cs typeface="Arial" pitchFamily="34" charset="0"/>
            </a:endParaRPr>
          </a:p>
        </p:txBody>
      </p:sp>
      <p:sp>
        <p:nvSpPr>
          <p:cNvPr id="1042" name="Rectangle 18"/>
          <p:cNvSpPr>
            <a:spLocks noChangeArrowheads="1"/>
          </p:cNvSpPr>
          <p:nvPr/>
        </p:nvSpPr>
        <p:spPr bwMode="auto">
          <a:xfrm>
            <a:off x="2015716" y="3691208"/>
            <a:ext cx="5561749" cy="468052"/>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6-7 : General  Ed. Aims &amp; Objectives</a:t>
            </a:r>
          </a:p>
          <a:p>
            <a:pPr algn="ctr" defTabSz="199339"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Cognitive       Affective        Psychomotor    -   </a:t>
            </a:r>
            <a:r>
              <a:rPr lang="en-US" sz="1100" b="1" i="1" dirty="0">
                <a:solidFill>
                  <a:schemeClr val="bg1"/>
                </a:solidFill>
                <a:latin typeface="Calibri" pitchFamily="34" charset="0"/>
                <a:ea typeface="Arial" pitchFamily="34" charset="0"/>
                <a:cs typeface="Arial" pitchFamily="34" charset="0"/>
              </a:rPr>
              <a:t>Knowledge     Value      Attitudes    –    Action </a:t>
            </a:r>
          </a:p>
        </p:txBody>
      </p:sp>
      <p:sp>
        <p:nvSpPr>
          <p:cNvPr id="1043" name="Rectangle 19"/>
          <p:cNvSpPr>
            <a:spLocks noChangeArrowheads="1"/>
          </p:cNvSpPr>
          <p:nvPr/>
        </p:nvSpPr>
        <p:spPr bwMode="auto">
          <a:xfrm>
            <a:off x="1583668" y="4195773"/>
            <a:ext cx="6312168" cy="68407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4 &amp; 5 :  Analysis &amp; Diagnosis of: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Community &amp; Culture- Professions.- Clients. and Learners’ Nature &amp; Needs  “</a:t>
            </a:r>
            <a:r>
              <a:rPr lang="en-US" sz="1100" b="1" i="1" dirty="0" smtClean="0">
                <a:solidFill>
                  <a:schemeClr val="bg1"/>
                </a:solidFill>
                <a:latin typeface="Times New Roman" pitchFamily="18" charset="0"/>
                <a:ea typeface="Arial" pitchFamily="34" charset="0"/>
                <a:cs typeface="Arial" pitchFamily="34" charset="0"/>
              </a:rPr>
              <a:t>P</a:t>
            </a:r>
          </a:p>
          <a:p>
            <a:pPr algn="ctr" defTabSz="199339" rtl="0" fontAlgn="base">
              <a:spcBef>
                <a:spcPct val="0"/>
              </a:spcBef>
              <a:spcAft>
                <a:spcPct val="0"/>
              </a:spcAft>
            </a:pPr>
            <a:r>
              <a:rPr lang="en-US" sz="1100" b="1" i="1" dirty="0" smtClean="0">
                <a:solidFill>
                  <a:schemeClr val="bg1"/>
                </a:solidFill>
                <a:latin typeface="Times New Roman" pitchFamily="18" charset="0"/>
                <a:ea typeface="Arial" pitchFamily="34" charset="0"/>
                <a:cs typeface="Arial" pitchFamily="34" charset="0"/>
              </a:rPr>
              <a:t>ROFESSIONAL </a:t>
            </a:r>
            <a:r>
              <a:rPr lang="en-US" sz="1100" b="1" i="1" dirty="0">
                <a:solidFill>
                  <a:schemeClr val="bg1"/>
                </a:solidFill>
                <a:latin typeface="Times New Roman" pitchFamily="18" charset="0"/>
                <a:ea typeface="Arial" pitchFamily="34" charset="0"/>
                <a:cs typeface="Arial" pitchFamily="34" charset="0"/>
              </a:rPr>
              <a:t>COMPETENCIES”</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“Intellectual – Communication- Ethics – Education &amp; Technical……” </a:t>
            </a:r>
            <a:endParaRPr lang="ar-SA" sz="1100" dirty="0">
              <a:solidFill>
                <a:schemeClr val="bg1"/>
              </a:solidFill>
              <a:latin typeface="Arial" pitchFamily="34" charset="0"/>
              <a:cs typeface="Arial" pitchFamily="34" charset="0"/>
            </a:endParaRPr>
          </a:p>
        </p:txBody>
      </p:sp>
      <p:sp>
        <p:nvSpPr>
          <p:cNvPr id="1044" name="Rectangle 20"/>
          <p:cNvSpPr>
            <a:spLocks noChangeArrowheads="1"/>
          </p:cNvSpPr>
          <p:nvPr/>
        </p:nvSpPr>
        <p:spPr bwMode="auto">
          <a:xfrm>
            <a:off x="1295636" y="4926033"/>
            <a:ext cx="6931871" cy="77681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1 , 2 &amp;  3 :  Assessment- Job Reclassification &amp; Specification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Community -  Population -  Cultural and – Professions  Nature &amp; Needs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“Global – National Situational Experiences PROFESSIONAL COMPETENCIES”</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Government – Private National Health Care Services</a:t>
            </a:r>
            <a:endParaRPr lang="ar-SA" sz="1100" dirty="0">
              <a:solidFill>
                <a:schemeClr val="bg1"/>
              </a:solidFill>
              <a:latin typeface="Arial" pitchFamily="34" charset="0"/>
              <a:cs typeface="Arial" pitchFamily="34" charset="0"/>
            </a:endParaRPr>
          </a:p>
        </p:txBody>
      </p:sp>
      <p:sp>
        <p:nvSpPr>
          <p:cNvPr id="4" name="Rectangle 1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 name="Rectangle 1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 name="Rectangle 1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 name="Rectangle 19"/>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 name="Rectangle 21"/>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3" name="Rectangle 2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5" name="Rectangle 2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7" name="Rectangle 2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3" name="سهم مسنن إلى اليمين 112"/>
          <p:cNvSpPr/>
          <p:nvPr/>
        </p:nvSpPr>
        <p:spPr bwMode="auto">
          <a:xfrm>
            <a:off x="4133844" y="5583267"/>
            <a:ext cx="2044728" cy="620721"/>
          </a:xfrm>
          <a:prstGeom prst="notchedRightArrow">
            <a:avLst/>
          </a:prstGeom>
          <a:solidFill>
            <a:srgbClr val="00B050"/>
          </a:solidFill>
          <a:ln w="12700" cap="flat" cmpd="sng" algn="ctr">
            <a:solidFill>
              <a:schemeClr val="bg1"/>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l" defTabSz="911216" rtl="0" fontAlgn="base">
              <a:spcBef>
                <a:spcPct val="0"/>
              </a:spcBef>
              <a:spcAft>
                <a:spcPct val="0"/>
              </a:spcAft>
            </a:pPr>
            <a:endParaRPr lang="ar-SA" dirty="0">
              <a:ln>
                <a:solidFill>
                  <a:srgbClr val="CCECFF"/>
                </a:solidFill>
              </a:ln>
              <a:latin typeface="Arial" pitchFamily="34" charset="0"/>
            </a:endParaRPr>
          </a:p>
        </p:txBody>
      </p:sp>
      <p:sp>
        <p:nvSpPr>
          <p:cNvPr id="79" name="مستطيل 78"/>
          <p:cNvSpPr/>
          <p:nvPr/>
        </p:nvSpPr>
        <p:spPr>
          <a:xfrm>
            <a:off x="1583668" y="154377"/>
            <a:ext cx="5976664" cy="89255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2000" b="1" i="1" dirty="0" err="1" smtClean="0"/>
              <a:t>Johali</a:t>
            </a:r>
            <a:r>
              <a:rPr lang="en-US" sz="2000" b="1" i="1" dirty="0" smtClean="0"/>
              <a:t>  10 Step Up Model for</a:t>
            </a:r>
          </a:p>
          <a:p>
            <a:pPr algn="ctr"/>
            <a:r>
              <a:rPr lang="en-US" sz="1600" b="1" i="1" dirty="0" smtClean="0"/>
              <a:t>HE Lesson-Curriculum-Program Planning and Development -the SUNHE </a:t>
            </a:r>
            <a:r>
              <a:rPr lang="en-US" sz="1600" b="1" i="1" dirty="0" err="1" smtClean="0"/>
              <a:t>PModel</a:t>
            </a:r>
            <a:r>
              <a:rPr lang="en-US" sz="1600" b="1" i="1" dirty="0" smtClean="0"/>
              <a:t> </a:t>
            </a:r>
            <a:endParaRPr lang="en-US" sz="1600" i="1" dirty="0"/>
          </a:p>
        </p:txBody>
      </p:sp>
      <p:sp>
        <p:nvSpPr>
          <p:cNvPr id="49" name="عنصر نائب للتذييل 48"/>
          <p:cNvSpPr>
            <a:spLocks noGrp="1"/>
          </p:cNvSpPr>
          <p:nvPr>
            <p:ph type="ftr" sz="quarter" idx="11"/>
          </p:nvPr>
        </p:nvSpPr>
        <p:spPr>
          <a:xfrm>
            <a:off x="3239852" y="6200775"/>
            <a:ext cx="2592288" cy="541338"/>
          </a:xfrm>
        </p:spPr>
        <p:txBody>
          <a:bodyPr/>
          <a:lstStyle/>
          <a:p>
            <a:pPr>
              <a:defRPr/>
            </a:pPr>
            <a:r>
              <a:rPr lang="en-GB" sz="1800" smtClean="0"/>
              <a:t>JohaliPriHE2012_2017</a:t>
            </a:r>
            <a:endParaRPr lang="en-GB" sz="18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3" name="Picture 4" descr="HE Resources &amp; References new the Islamic Ethics"/>
          <p:cNvPicPr>
            <a:picLocks noGrp="1" noChangeAspect="1" noChangeArrowheads="1"/>
          </p:cNvPicPr>
          <p:nvPr>
            <p:ph type="body" idx="1"/>
          </p:nvPr>
        </p:nvPicPr>
        <p:blipFill>
          <a:blip r:embed="rId2" cstate="print"/>
          <a:srcRect/>
          <a:stretch>
            <a:fillRect/>
          </a:stretch>
        </p:blipFill>
        <p:spPr>
          <a:xfrm>
            <a:off x="4498974" y="3063870"/>
            <a:ext cx="3991300" cy="2820249"/>
          </a:xfrm>
        </p:spPr>
      </p:pic>
      <p:sp>
        <p:nvSpPr>
          <p:cNvPr id="142342" name="Rectangle 6"/>
          <p:cNvSpPr>
            <a:spLocks noGrp="1" noChangeArrowheads="1"/>
          </p:cNvSpPr>
          <p:nvPr>
            <p:ph type="title"/>
          </p:nvPr>
        </p:nvSpPr>
        <p:spPr>
          <a:xfrm>
            <a:off x="1691680" y="188640"/>
            <a:ext cx="5627687" cy="574675"/>
          </a:xfrm>
        </p:spPr>
        <p:style>
          <a:lnRef idx="2">
            <a:schemeClr val="dk1"/>
          </a:lnRef>
          <a:fillRef idx="1">
            <a:schemeClr val="lt1"/>
          </a:fillRef>
          <a:effectRef idx="0">
            <a:schemeClr val="dk1"/>
          </a:effectRef>
          <a:fontRef idx="minor">
            <a:schemeClr val="dk1"/>
          </a:fontRef>
        </p:style>
        <p:txBody>
          <a:bodyPr anchorCtr="1"/>
          <a:lstStyle/>
          <a:p>
            <a:pPr algn="ctr" rtl="0" eaLnBrk="1" hangingPunct="1">
              <a:defRPr/>
            </a:pPr>
            <a:r>
              <a:rPr lang="en-US" sz="1800" i="1" dirty="0" smtClean="0"/>
              <a:t>The Lecturer Publications</a:t>
            </a:r>
            <a:r>
              <a:rPr lang="en-US" sz="2400" i="1" dirty="0" smtClean="0"/>
              <a:t/>
            </a:r>
            <a:br>
              <a:rPr lang="en-US" sz="2400" i="1" dirty="0" smtClean="0"/>
            </a:br>
            <a:r>
              <a:rPr lang="en-US" sz="2400" i="1" dirty="0" smtClean="0"/>
              <a:t>Further Future References</a:t>
            </a:r>
          </a:p>
        </p:txBody>
      </p:sp>
      <p:sp>
        <p:nvSpPr>
          <p:cNvPr id="119815" name="AutoShape 8" descr="AssetUploader"/>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ar-SA"/>
          </a:p>
        </p:txBody>
      </p:sp>
      <p:pic>
        <p:nvPicPr>
          <p:cNvPr id="119816" name="Picture 10" descr="غلاف%20أول%20مؤلفاتي%20تاريخ%20التعليم%20الصحي%20في%20المملكة"/>
          <p:cNvPicPr>
            <a:picLocks noChangeAspect="1" noChangeArrowheads="1"/>
          </p:cNvPicPr>
          <p:nvPr/>
        </p:nvPicPr>
        <p:blipFill>
          <a:blip r:embed="rId3" cstate="print"/>
          <a:srcRect/>
          <a:stretch>
            <a:fillRect/>
          </a:stretch>
        </p:blipFill>
        <p:spPr bwMode="auto">
          <a:xfrm>
            <a:off x="409518" y="2990844"/>
            <a:ext cx="3781714" cy="2811501"/>
          </a:xfrm>
          <a:prstGeom prst="rect">
            <a:avLst/>
          </a:prstGeom>
          <a:noFill/>
          <a:ln w="9525">
            <a:noFill/>
            <a:miter lim="800000"/>
            <a:headEnd/>
            <a:tailEnd/>
          </a:ln>
        </p:spPr>
      </p:pic>
      <p:sp>
        <p:nvSpPr>
          <p:cNvPr id="9" name="Rectangle 6"/>
          <p:cNvSpPr txBox="1">
            <a:spLocks noChangeArrowheads="1"/>
          </p:cNvSpPr>
          <p:nvPr/>
        </p:nvSpPr>
        <p:spPr bwMode="auto">
          <a:xfrm>
            <a:off x="446030" y="5996029"/>
            <a:ext cx="7850296" cy="500063"/>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nchorCtr="1"/>
          <a:lstStyle/>
          <a:p>
            <a:pPr algn="ctr" rtl="0">
              <a:defRPr/>
            </a:pPr>
            <a:r>
              <a:rPr lang="en-US" sz="2000" b="1" i="1" kern="0" dirty="0" smtClean="0">
                <a:solidFill>
                  <a:schemeClr val="tx1"/>
                </a:solidFill>
                <a:effectLst>
                  <a:outerShdw blurRad="38100" dist="38100" dir="2700000" algn="tl">
                    <a:srgbClr val="000000"/>
                  </a:outerShdw>
                </a:effectLst>
                <a:latin typeface="Arial Black" pitchFamily="34" charset="0"/>
                <a:ea typeface="+mj-ea"/>
                <a:cs typeface="+mj-cs"/>
              </a:rPr>
              <a:t>Plus; </a:t>
            </a:r>
            <a:r>
              <a:rPr lang="en-US" sz="2000" b="1" i="1" kern="0" dirty="0" err="1" smtClean="0">
                <a:solidFill>
                  <a:schemeClr val="tx1"/>
                </a:solidFill>
                <a:effectLst>
                  <a:outerShdw blurRad="38100" dist="38100" dir="2700000" algn="tl">
                    <a:srgbClr val="000000"/>
                  </a:outerShdw>
                </a:effectLst>
                <a:latin typeface="+mj-lt"/>
                <a:ea typeface="+mj-ea"/>
                <a:cs typeface="+mj-cs"/>
              </a:rPr>
              <a:t>Johali</a:t>
            </a:r>
            <a:r>
              <a:rPr lang="en-US" sz="2000" b="1" i="1" kern="0" dirty="0" smtClean="0">
                <a:solidFill>
                  <a:schemeClr val="tx1"/>
                </a:solidFill>
                <a:effectLst>
                  <a:outerShdw blurRad="38100" dist="38100" dir="2700000" algn="tl">
                    <a:srgbClr val="000000"/>
                  </a:outerShdw>
                </a:effectLst>
                <a:latin typeface="+mj-lt"/>
                <a:ea typeface="+mj-ea"/>
                <a:cs typeface="+mj-cs"/>
              </a:rPr>
              <a:t> (2014) Health Education and Promotion” In Press 2012 </a:t>
            </a:r>
            <a:endParaRPr lang="en-US" sz="2000" b="1" i="1" kern="0" dirty="0">
              <a:solidFill>
                <a:schemeClr val="tx1"/>
              </a:solidFill>
              <a:effectLst>
                <a:outerShdw blurRad="38100" dist="38100" dir="2700000" algn="tl">
                  <a:srgbClr val="000000"/>
                </a:outerShdw>
              </a:effectLst>
              <a:latin typeface="+mj-lt"/>
              <a:ea typeface="+mj-ea"/>
              <a:cs typeface="+mj-cs"/>
            </a:endParaRPr>
          </a:p>
        </p:txBody>
      </p:sp>
      <p:pic>
        <p:nvPicPr>
          <p:cNvPr id="320514" name="Picture 2" descr="https://sc.imp.live.com/content/dam/imp/surfaces/mail_signout/v7/images/img-skydrive-white-us.jpg"/>
          <p:cNvPicPr>
            <a:picLocks noChangeAspect="1" noChangeArrowheads="1"/>
          </p:cNvPicPr>
          <p:nvPr/>
        </p:nvPicPr>
        <p:blipFill>
          <a:blip r:embed="rId4" cstate="print"/>
          <a:srcRect/>
          <a:stretch>
            <a:fillRect/>
          </a:stretch>
        </p:blipFill>
        <p:spPr bwMode="auto">
          <a:xfrm>
            <a:off x="2855889" y="982629"/>
            <a:ext cx="2738475" cy="1862163"/>
          </a:xfrm>
          <a:prstGeom prst="rect">
            <a:avLst/>
          </a:prstGeom>
          <a:noFill/>
        </p:spPr>
      </p:pic>
      <p:pic>
        <p:nvPicPr>
          <p:cNvPr id="11" name="Picture 10" descr="غلاف%20أول%20مؤلفاتي%20تاريخ%20التعليم%20الصحي%20في%20المملكة"/>
          <p:cNvPicPr>
            <a:picLocks noChangeAspect="1" noChangeArrowheads="1"/>
          </p:cNvPicPr>
          <p:nvPr/>
        </p:nvPicPr>
        <p:blipFill>
          <a:blip r:embed="rId5" cstate="print"/>
          <a:srcRect/>
          <a:stretch>
            <a:fillRect/>
          </a:stretch>
        </p:blipFill>
        <p:spPr bwMode="auto">
          <a:xfrm>
            <a:off x="561919" y="4900793"/>
            <a:ext cx="1271606" cy="945370"/>
          </a:xfrm>
          <a:prstGeom prst="rect">
            <a:avLst/>
          </a:prstGeom>
          <a:noFill/>
          <a:ln w="9525">
            <a:noFill/>
            <a:miter lim="800000"/>
            <a:headEnd/>
            <a:tailEnd/>
          </a:ln>
        </p:spPr>
      </p:pic>
      <p:sp>
        <p:nvSpPr>
          <p:cNvPr id="12" name="عنصر نائب للتذييل 11"/>
          <p:cNvSpPr>
            <a:spLocks noGrp="1"/>
          </p:cNvSpPr>
          <p:nvPr>
            <p:ph type="ftr" sz="quarter" idx="10"/>
          </p:nvPr>
        </p:nvSpPr>
        <p:spPr>
          <a:xfrm>
            <a:off x="3815916" y="6489339"/>
            <a:ext cx="4839134" cy="368661"/>
          </a:xfrm>
        </p:spPr>
        <p:txBody>
          <a:bodyPr/>
          <a:lstStyle/>
          <a:p>
            <a:pPr>
              <a:defRPr/>
            </a:pPr>
            <a:r>
              <a:rPr lang="en-US" sz="1600" smtClean="0"/>
              <a:t>JohaliPriHE2012_2017</a:t>
            </a:r>
            <a:endParaRPr lang="en-US" sz="1600" dirty="0"/>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41463" y="179388"/>
            <a:ext cx="6086475" cy="401637"/>
          </a:xfrm>
        </p:spPr>
        <p:style>
          <a:lnRef idx="2">
            <a:schemeClr val="dk1"/>
          </a:lnRef>
          <a:fillRef idx="1">
            <a:schemeClr val="lt1"/>
          </a:fillRef>
          <a:effectRef idx="0">
            <a:schemeClr val="dk1"/>
          </a:effectRef>
          <a:fontRef idx="minor">
            <a:schemeClr val="dk1"/>
          </a:fontRef>
        </p:style>
        <p:txBody>
          <a:bodyPr/>
          <a:lstStyle/>
          <a:p>
            <a:pPr>
              <a:defRPr/>
            </a:pPr>
            <a:r>
              <a:rPr lang="en-US" sz="2000" dirty="0" smtClean="0"/>
              <a:t>Major Text Book &amp; </a:t>
            </a:r>
            <a:r>
              <a:rPr lang="en-US" sz="2400" dirty="0" smtClean="0"/>
              <a:t>References</a:t>
            </a:r>
            <a:r>
              <a:rPr lang="en-US" sz="2000" dirty="0" smtClean="0"/>
              <a:t> </a:t>
            </a:r>
            <a:endParaRPr lang="ar-SA" sz="2000" dirty="0"/>
          </a:p>
        </p:txBody>
      </p:sp>
      <p:sp>
        <p:nvSpPr>
          <p:cNvPr id="3" name="عنصر نائب للمحتوى 2"/>
          <p:cNvSpPr>
            <a:spLocks noGrp="1"/>
          </p:cNvSpPr>
          <p:nvPr>
            <p:ph idx="1"/>
          </p:nvPr>
        </p:nvSpPr>
        <p:spPr>
          <a:xfrm>
            <a:off x="299979" y="763589"/>
            <a:ext cx="8386821" cy="5549938"/>
          </a:xfrm>
        </p:spPr>
        <p:txBody>
          <a:bodyPr/>
          <a:lstStyle/>
          <a:p>
            <a:pPr eaLnBrk="1" hangingPunct="1">
              <a:defRPr/>
            </a:pPr>
            <a:r>
              <a:rPr lang="en-US" sz="2000" dirty="0" smtClean="0">
                <a:latin typeface="Arial Black" pitchFamily="34" charset="0"/>
              </a:rPr>
              <a:t>Your Smart Note in this Class</a:t>
            </a:r>
          </a:p>
          <a:p>
            <a:pPr eaLnBrk="1" hangingPunct="1">
              <a:defRPr/>
            </a:pPr>
            <a:r>
              <a:rPr lang="en-US" sz="2000" dirty="0" smtClean="0">
                <a:latin typeface="Arial Black" pitchFamily="34" charset="0"/>
              </a:rPr>
              <a:t>This Lecture: </a:t>
            </a:r>
          </a:p>
          <a:p>
            <a:pPr lvl="1" algn="just" eaLnBrk="1" hangingPunct="1">
              <a:defRPr/>
            </a:pPr>
            <a:r>
              <a:rPr lang="en-US" sz="2000" b="1" dirty="0" smtClean="0">
                <a:latin typeface="Arial Black" pitchFamily="34" charset="0"/>
              </a:rPr>
              <a:t>The Principles of Health Education – The First Step Towards ZDHE – </a:t>
            </a:r>
            <a:r>
              <a:rPr lang="en-US" sz="2000" b="1" i="1" dirty="0" smtClean="0">
                <a:latin typeface="Arial Black" pitchFamily="34" charset="0"/>
              </a:rPr>
              <a:t>JohaliCHS282PriHE2013_2016</a:t>
            </a:r>
          </a:p>
          <a:p>
            <a:r>
              <a:rPr lang="en-US" sz="1600" b="1" dirty="0" smtClean="0"/>
              <a:t>Principles &amp; Foundations Of Health Promotion And Education by Randall R.</a:t>
            </a:r>
          </a:p>
          <a:p>
            <a:r>
              <a:rPr lang="en-US" sz="1600" dirty="0" smtClean="0"/>
              <a:t>Cottrell, James F. McKenzie, James T. Girvan, Addison-Wesley, 2005.</a:t>
            </a:r>
            <a:endParaRPr lang="en-US" altLang="en-US" sz="1600" b="1" dirty="0" smtClean="0"/>
          </a:p>
          <a:p>
            <a:pPr>
              <a:defRPr/>
            </a:pPr>
            <a:r>
              <a:rPr lang="en-US" altLang="en-US" sz="1600" b="1" dirty="0" smtClean="0"/>
              <a:t>Health Education Goals &amp; Philosophies by </a:t>
            </a:r>
            <a:r>
              <a:rPr lang="en-US" altLang="en-US" sz="1600" dirty="0" err="1" smtClean="0"/>
              <a:t>By</a:t>
            </a:r>
            <a:r>
              <a:rPr lang="en-US" altLang="en-US" sz="1600" dirty="0" smtClean="0"/>
              <a:t>  </a:t>
            </a:r>
            <a:r>
              <a:rPr lang="en-US" altLang="en-US" sz="1600" dirty="0" err="1" smtClean="0"/>
              <a:t>Bonni</a:t>
            </a:r>
            <a:r>
              <a:rPr lang="en-US" altLang="en-US" sz="1600" dirty="0" smtClean="0"/>
              <a:t> C. Hodges, Professor, Health Department, SUNY College at Cortland</a:t>
            </a:r>
          </a:p>
          <a:p>
            <a:pPr>
              <a:defRPr/>
            </a:pPr>
            <a:r>
              <a:rPr lang="en-US" sz="1600" dirty="0" err="1" smtClean="0"/>
              <a:t>Welle</a:t>
            </a:r>
            <a:r>
              <a:rPr lang="en-US" sz="1600" dirty="0" smtClean="0"/>
              <a:t>, H., Russell, R., &amp; </a:t>
            </a:r>
            <a:r>
              <a:rPr lang="en-US" sz="1600" dirty="0" err="1" smtClean="0"/>
              <a:t>Kittleson</a:t>
            </a:r>
            <a:r>
              <a:rPr lang="en-US" sz="1600" dirty="0" smtClean="0"/>
              <a:t>, M. (1995). Philosophical trends in health education: Implications for the 21st </a:t>
            </a:r>
            <a:r>
              <a:rPr lang="en-US" sz="1600" dirty="0" err="1" smtClean="0"/>
              <a:t>century.</a:t>
            </a:r>
            <a:r>
              <a:rPr lang="en-US" sz="1600" u="sng" dirty="0" err="1" smtClean="0"/>
              <a:t>Journal</a:t>
            </a:r>
            <a:r>
              <a:rPr lang="en-US" sz="1600" u="sng" dirty="0" smtClean="0"/>
              <a:t> of Health Education</a:t>
            </a:r>
            <a:r>
              <a:rPr lang="en-US" sz="1600" dirty="0" smtClean="0"/>
              <a:t>, 26(6), 326-332</a:t>
            </a:r>
          </a:p>
          <a:p>
            <a:pPr eaLnBrk="1" hangingPunct="1">
              <a:defRPr/>
            </a:pPr>
            <a:r>
              <a:rPr lang="en-US" sz="1600" dirty="0" smtClean="0">
                <a:latin typeface="Arial" pitchFamily="34" charset="0"/>
                <a:hlinkClick r:id="rId2"/>
              </a:rPr>
              <a:t>http://www.preservearticles.com/201105156674/principles-of-health-education.html</a:t>
            </a:r>
            <a:r>
              <a:rPr lang="en-US" sz="1600" dirty="0" smtClean="0">
                <a:latin typeface="Arial" pitchFamily="34" charset="0"/>
              </a:rPr>
              <a:t> </a:t>
            </a:r>
          </a:p>
          <a:p>
            <a:pPr eaLnBrk="1" hangingPunct="1">
              <a:defRPr/>
            </a:pPr>
            <a:r>
              <a:rPr lang="en-US" sz="1600" dirty="0" smtClean="0">
                <a:latin typeface="Arial" pitchFamily="34" charset="0"/>
              </a:rPr>
              <a:t>Ref &amp; </a:t>
            </a:r>
            <a:r>
              <a:rPr lang="en-US" sz="1600" dirty="0" err="1" smtClean="0">
                <a:latin typeface="Arial" pitchFamily="34" charset="0"/>
              </a:rPr>
              <a:t>Souces</a:t>
            </a:r>
            <a:r>
              <a:rPr lang="en-US" sz="1600" dirty="0" smtClean="0">
                <a:latin typeface="Arial" pitchFamily="34" charset="0"/>
              </a:rPr>
              <a:t> For Smart Assignments </a:t>
            </a:r>
          </a:p>
          <a:p>
            <a:pPr eaLnBrk="1" hangingPunct="1">
              <a:defRPr/>
            </a:pPr>
            <a:r>
              <a:rPr lang="en-US" sz="1600" dirty="0" smtClean="0">
                <a:latin typeface="Arial" pitchFamily="34" charset="0"/>
                <a:hlinkClick r:id="rId3"/>
              </a:rPr>
              <a:t>http://wiki.answers.com/Q/What_are_the_principles_of_health_education</a:t>
            </a:r>
            <a:r>
              <a:rPr lang="en-US" sz="1600" dirty="0" smtClean="0">
                <a:latin typeface="Arial" pitchFamily="34" charset="0"/>
              </a:rPr>
              <a:t>  (Can You Answer ….use this courses …get </a:t>
            </a:r>
            <a:r>
              <a:rPr lang="en-US" sz="1600" dirty="0" err="1" smtClean="0">
                <a:latin typeface="Arial" pitchFamily="34" charset="0"/>
              </a:rPr>
              <a:t>abswer</a:t>
            </a:r>
            <a:r>
              <a:rPr lang="en-US" sz="1600" dirty="0" smtClean="0">
                <a:latin typeface="Arial" pitchFamily="34" charset="0"/>
              </a:rPr>
              <a:t> of others ) </a:t>
            </a:r>
          </a:p>
          <a:p>
            <a:pPr algn="just"/>
            <a:r>
              <a:rPr lang="en-US" sz="1600" dirty="0" smtClean="0"/>
              <a:t>WHO (2012) Health education: theoretical concepts, effective strategies and core competencies: a foundation document to guide capacity development of health. Regional Office for the Eastern Mediterranean</a:t>
            </a:r>
          </a:p>
          <a:p>
            <a:pPr algn="just"/>
            <a:endParaRPr lang="en-US" sz="1600" dirty="0" smtClean="0">
              <a:latin typeface="Arial" pitchFamily="34" charset="0"/>
            </a:endParaRPr>
          </a:p>
        </p:txBody>
      </p:sp>
      <p:sp>
        <p:nvSpPr>
          <p:cNvPr id="5" name="عنصر نائب للتذييل 4"/>
          <p:cNvSpPr>
            <a:spLocks noGrp="1"/>
          </p:cNvSpPr>
          <p:nvPr>
            <p:ph type="ftr" sz="quarter" idx="10"/>
          </p:nvPr>
        </p:nvSpPr>
        <p:spPr>
          <a:xfrm>
            <a:off x="4689414" y="6565896"/>
            <a:ext cx="4454586" cy="292104"/>
          </a:xfrm>
        </p:spPr>
        <p:txBody>
          <a:bodyPr/>
          <a:lstStyle/>
          <a:p>
            <a:pPr>
              <a:defRPr/>
            </a:pPr>
            <a:r>
              <a:rPr lang="en-US" sz="1600" smtClean="0"/>
              <a:t>JohaliPriHE2012_2017</a:t>
            </a:r>
            <a:endParaRPr lang="en-US" sz="1600" dirty="0"/>
          </a:p>
        </p:txBody>
      </p:sp>
      <p:sp>
        <p:nvSpPr>
          <p:cNvPr id="6" name="مستطيل 5"/>
          <p:cNvSpPr/>
          <p:nvPr/>
        </p:nvSpPr>
        <p:spPr>
          <a:xfrm>
            <a:off x="774648" y="5468959"/>
            <a:ext cx="7740756" cy="954107"/>
          </a:xfrm>
          <a:prstGeom prst="rect">
            <a:avLst/>
          </a:prstGeom>
        </p:spPr>
        <p:txBody>
          <a:bodyPr wrap="square">
            <a:spAutoFit/>
          </a:bodyPr>
          <a:lstStyle/>
          <a:p>
            <a:pPr algn="l" rtl="0"/>
            <a:r>
              <a:rPr lang="en-US" sz="1400" b="1" dirty="0" smtClean="0"/>
              <a:t>The Essentials of Health and Fitness</a:t>
            </a:r>
          </a:p>
          <a:p>
            <a:pPr algn="l" rtl="0"/>
            <a:r>
              <a:rPr lang="en-US" sz="1400" dirty="0" smtClean="0"/>
              <a:t>Giving the body with proper nutrition is a must in health and fitness. The body needs ample amount of vitamins, minerals, protein, fat, and carbohydrates to function optimally and be free of diseases.........more   </a:t>
            </a:r>
            <a:r>
              <a:rPr lang="en-US" sz="1400" dirty="0" smtClean="0">
                <a:hlinkClick r:id="rId4"/>
              </a:rPr>
              <a:t>http://www.healthornutrition.com/the-essentials-of-health-and-fitness/</a:t>
            </a:r>
            <a:r>
              <a:rPr lang="en-US" sz="1400" dirty="0" smtClean="0"/>
              <a:t> </a:t>
            </a:r>
            <a:endParaRPr lang="en-US" sz="14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a:xfrm>
            <a:off x="1123950" y="654012"/>
            <a:ext cx="6904038" cy="1190663"/>
          </a:xfrm>
        </p:spPr>
        <p:style>
          <a:lnRef idx="3">
            <a:schemeClr val="lt1"/>
          </a:lnRef>
          <a:fillRef idx="1">
            <a:schemeClr val="dk1"/>
          </a:fillRef>
          <a:effectRef idx="1">
            <a:schemeClr val="dk1"/>
          </a:effectRef>
          <a:fontRef idx="minor">
            <a:schemeClr val="lt1"/>
          </a:fontRef>
        </p:style>
        <p:txBody>
          <a:bodyPr/>
          <a:lstStyle/>
          <a:p>
            <a:pPr algn="ctr" eaLnBrk="1" hangingPunct="1">
              <a:defRPr/>
            </a:pPr>
            <a:r>
              <a:rPr lang="en-US" sz="2400" i="1" dirty="0" smtClean="0"/>
              <a:t>With My </a:t>
            </a:r>
            <a:r>
              <a:rPr lang="en-US" sz="3200" i="1" dirty="0" smtClean="0"/>
              <a:t/>
            </a:r>
            <a:br>
              <a:rPr lang="en-US" sz="3200" i="1" dirty="0" smtClean="0"/>
            </a:br>
            <a:r>
              <a:rPr lang="en-US" sz="3200" i="1" dirty="0" smtClean="0"/>
              <a:t>Great Best Wishes</a:t>
            </a:r>
            <a:r>
              <a:rPr lang="en-US" sz="4000" dirty="0" smtClean="0"/>
              <a:t> </a:t>
            </a:r>
          </a:p>
        </p:txBody>
      </p:sp>
      <p:sp>
        <p:nvSpPr>
          <p:cNvPr id="135171" name="Rectangle 3"/>
          <p:cNvSpPr>
            <a:spLocks noGrp="1" noRot="1" noChangeArrowheads="1"/>
          </p:cNvSpPr>
          <p:nvPr>
            <p:ph type="body" idx="1"/>
          </p:nvPr>
        </p:nvSpPr>
        <p:spPr>
          <a:xfrm>
            <a:off x="628597" y="2333624"/>
            <a:ext cx="8085192" cy="3167077"/>
          </a:xfrm>
        </p:spPr>
        <p:style>
          <a:lnRef idx="2">
            <a:schemeClr val="dk1"/>
          </a:lnRef>
          <a:fillRef idx="1">
            <a:schemeClr val="lt1"/>
          </a:fillRef>
          <a:effectRef idx="0">
            <a:schemeClr val="dk1"/>
          </a:effectRef>
          <a:fontRef idx="minor">
            <a:schemeClr val="dk1"/>
          </a:fontRef>
        </p:style>
        <p:txBody>
          <a:bodyPr/>
          <a:lstStyle/>
          <a:p>
            <a:pPr algn="just" rtl="0" eaLnBrk="1" hangingPunct="1">
              <a:defRPr/>
            </a:pPr>
            <a:r>
              <a:rPr lang="en-US" i="1" dirty="0" smtClean="0"/>
              <a:t>Be Excellency - ZD </a:t>
            </a:r>
          </a:p>
          <a:p>
            <a:pPr algn="just" rtl="0" eaLnBrk="1" hangingPunct="1">
              <a:defRPr/>
            </a:pPr>
            <a:r>
              <a:rPr lang="en-US" i="1" dirty="0" smtClean="0"/>
              <a:t>Be Critical Thinkers </a:t>
            </a:r>
          </a:p>
          <a:p>
            <a:pPr algn="just" rtl="0" eaLnBrk="1" hangingPunct="1">
              <a:defRPr/>
            </a:pPr>
            <a:r>
              <a:rPr lang="en-US" i="1" dirty="0" smtClean="0"/>
              <a:t>Be Creative; &amp;  </a:t>
            </a:r>
          </a:p>
          <a:p>
            <a:pPr algn="just" eaLnBrk="1" hangingPunct="1">
              <a:defRPr/>
            </a:pPr>
            <a:r>
              <a:rPr lang="en-US" b="1" i="1" dirty="0" smtClean="0">
                <a:effectLst/>
              </a:rPr>
              <a:t>Meaningful Assertive Smart Lifelong and Day After HE Learners</a:t>
            </a:r>
          </a:p>
        </p:txBody>
      </p:sp>
      <p:sp>
        <p:nvSpPr>
          <p:cNvPr id="5" name="عنصر نائب للتذييل 4"/>
          <p:cNvSpPr>
            <a:spLocks noGrp="1"/>
          </p:cNvSpPr>
          <p:nvPr>
            <p:ph type="ftr" sz="quarter" idx="10"/>
          </p:nvPr>
        </p:nvSpPr>
        <p:spPr>
          <a:xfrm>
            <a:off x="3131840" y="6273316"/>
            <a:ext cx="2627523" cy="541338"/>
          </a:xfrm>
        </p:spPr>
        <p:txBody>
          <a:bodyPr/>
          <a:lstStyle/>
          <a:p>
            <a:pPr>
              <a:defRPr/>
            </a:pPr>
            <a:r>
              <a:rPr lang="en-US" sz="1400" smtClean="0"/>
              <a:t>JohaliPriHE2012_2017</a:t>
            </a:r>
            <a:endParaRPr lang="en-US" sz="1400" dirty="0"/>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WordArt 4"/>
          <p:cNvSpPr>
            <a:spLocks noChangeArrowheads="1" noChangeShapeType="1" noTextEdit="1"/>
          </p:cNvSpPr>
          <p:nvPr/>
        </p:nvSpPr>
        <p:spPr bwMode="auto">
          <a:xfrm>
            <a:off x="1285830" y="2133599"/>
            <a:ext cx="6243723" cy="2062173"/>
          </a:xfrm>
          <a:prstGeom prst="rect">
            <a:avLst/>
          </a:prstGeom>
        </p:spPr>
        <p:txBody>
          <a:bodyPr wrap="none" fromWordArt="1">
            <a:prstTxWarp prst="textPlain">
              <a:avLst>
                <a:gd name="adj" fmla="val 50000"/>
              </a:avLst>
            </a:prstTxWarp>
          </a:bodyPr>
          <a:lstStyle/>
          <a:p>
            <a:pPr algn="ctr" rtl="0"/>
            <a:r>
              <a:rPr lang="en-US"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Thank you</a:t>
            </a:r>
            <a:endParaRPr lang="ar-SA"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sp>
        <p:nvSpPr>
          <p:cNvPr id="4" name="عنصر نائب للتذييل 3"/>
          <p:cNvSpPr>
            <a:spLocks noGrp="1"/>
          </p:cNvSpPr>
          <p:nvPr>
            <p:ph type="ftr" sz="quarter" idx="10"/>
          </p:nvPr>
        </p:nvSpPr>
        <p:spPr>
          <a:xfrm>
            <a:off x="2381220" y="6094449"/>
            <a:ext cx="4067174" cy="465099"/>
          </a:xfrm>
        </p:spPr>
        <p:txBody>
          <a:bodyPr/>
          <a:lstStyle/>
          <a:p>
            <a:pPr>
              <a:defRPr/>
            </a:pPr>
            <a:r>
              <a:rPr lang="en-US" sz="2400" smtClean="0"/>
              <a:t>JohaliPriHE2012_2017</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80900" y="-3221"/>
            <a:ext cx="5075307" cy="511182"/>
          </a:xfrm>
          <a:solidFill>
            <a:schemeClr val="tx1"/>
          </a:solidFill>
        </p:spPr>
        <p:txBody>
          <a:bodyPr/>
          <a:lstStyle/>
          <a:p>
            <a:pPr>
              <a:defRPr/>
            </a:pPr>
            <a:r>
              <a:rPr lang="en-US" sz="2400" i="1" dirty="0" err="1" smtClean="0"/>
              <a:t>Johali</a:t>
            </a:r>
            <a:r>
              <a:rPr lang="en-US" sz="2400" i="1" dirty="0" smtClean="0"/>
              <a:t> PHE Reasoning …WHY </a:t>
            </a:r>
            <a:r>
              <a:rPr lang="en-US" sz="3200" i="1" dirty="0" smtClean="0"/>
              <a:t>?  </a:t>
            </a:r>
            <a:endParaRPr lang="ar-SA" sz="3200" i="1" dirty="0"/>
          </a:p>
        </p:txBody>
      </p:sp>
      <p:pic>
        <p:nvPicPr>
          <p:cNvPr id="13324" name="Picture 2" descr="http://img.ehowcdn.com/article-new-intro-modal/ehow/images/a08/01/2q/become-boardcertified-health-educator-800x800.jpg"/>
          <p:cNvPicPr>
            <a:picLocks noChangeAspect="1" noChangeArrowheads="1"/>
          </p:cNvPicPr>
          <p:nvPr/>
        </p:nvPicPr>
        <p:blipFill>
          <a:blip r:embed="rId3" cstate="print"/>
          <a:srcRect/>
          <a:stretch>
            <a:fillRect/>
          </a:stretch>
        </p:blipFill>
        <p:spPr bwMode="auto">
          <a:xfrm>
            <a:off x="8296326" y="0"/>
            <a:ext cx="847674" cy="1020327"/>
          </a:xfrm>
          <a:prstGeom prst="rect">
            <a:avLst/>
          </a:prstGeom>
          <a:noFill/>
          <a:ln w="9525">
            <a:noFill/>
            <a:miter lim="800000"/>
            <a:headEnd/>
            <a:tailEnd/>
          </a:ln>
        </p:spPr>
      </p:pic>
      <p:sp>
        <p:nvSpPr>
          <p:cNvPr id="113665" name="Rectangle 1"/>
          <p:cNvSpPr>
            <a:spLocks noChangeArrowheads="1"/>
          </p:cNvSpPr>
          <p:nvPr/>
        </p:nvSpPr>
        <p:spPr bwMode="auto">
          <a:xfrm>
            <a:off x="409518" y="675089"/>
            <a:ext cx="8230934" cy="5909310"/>
          </a:xfrm>
          <a:prstGeom prst="rect">
            <a:avLst/>
          </a:prstGeom>
          <a:blipFill>
            <a:blip r:embed="rId4" cstate="print"/>
            <a:tile tx="0" ty="0" sx="100000" sy="100000" flip="none" algn="tl"/>
          </a:blipFill>
          <a:ln w="127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Health Educator Job Description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Title</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Specialist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Scientific Degree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Bachelor Degree AMS .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requirements</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Competent Graduate Bachelor in his / her Profession’s</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Specific Knowledge &amp;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Knowledge of health and educational issues,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teaching methods and technologies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Communication and Counseling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Reported to: </a:t>
            </a:r>
            <a:r>
              <a:rPr kumimoji="0" lang="en-US" sz="1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Consultant </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Master\PhD</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Definition </a:t>
            </a:r>
            <a:r>
              <a:rPr kumimoji="0" lang="en-US" sz="1400" b="1" i="1" u="sng" strike="noStrike" cap="none" normalizeH="0" baseline="0" dirty="0" smtClean="0">
                <a:ln>
                  <a:noFill/>
                </a:ln>
                <a:solidFill>
                  <a:schemeClr val="tx1"/>
                </a:solidFill>
                <a:effectLst/>
                <a:latin typeface="Bazooka"/>
                <a:ea typeface="Times New Roman" pitchFamily="18" charset="0"/>
                <a:cs typeface="Arial" pitchFamily="34" charset="0"/>
              </a:rPr>
              <a:t>(Summary)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and Promotion job is a focal point for all allied health professions and health issues. Thus, HE have to work effectively with health teams, with community and organization representatives, they have to facilitate, teach and promote clients to learn how to improve and maintain healthy behaviors.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Major Job Duties: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 a part of the Health team and under the above “Reported” health personnel; HE will be in charge in the following “Duties and Responsibilities”: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Assessing patients, school and community health education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Managing and organizing health education activities.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Participate in providing health education in the local community (Inside Health Services and outside organizations such schools and industries..);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Select health education methodology appropriate to the target clients taken in consideration cultural interests and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Prepare and participate in designing, evaluation and development of health education materials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Supervise and participate in process of designing and implementing health education plans.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Give Special Patients Counseling </a:t>
            </a:r>
            <a:r>
              <a:rPr kumimoji="0" lang="en-US" sz="14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eg</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diabetic patient education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Improve his/her personal and professional knowledge and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JohaliPriHE2012_2017</a:t>
            </a:r>
            <a:endParaRPr lang="en-US" sz="1400"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2|6.7|12.|7.4"/>
</p:tagLst>
</file>

<file path=ppt/tags/tag2.xml><?xml version="1.0" encoding="utf-8"?>
<p:tagLst xmlns:a="http://schemas.openxmlformats.org/drawingml/2006/main" xmlns:r="http://schemas.openxmlformats.org/officeDocument/2006/relationships" xmlns:p="http://schemas.openxmlformats.org/presentationml/2006/main">
  <p:tag name="TIMING" val="|2.|3.4"/>
</p:tagLst>
</file>

<file path=ppt/theme/theme1.xml><?xml version="1.0" encoding="utf-8"?>
<a:theme xmlns:a="http://schemas.openxmlformats.org/drawingml/2006/main" name="Default Design">
  <a:themeElements>
    <a:clrScheme name="Default Design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fontScheme name="Default Desig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Default Design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Default Design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Default Design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Default Design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Default Design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Default Design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C590C8628EBA4DA5F5967879C7AB53" ma:contentTypeVersion="0" ma:contentTypeDescription="Create a new document." ma:contentTypeScope="" ma:versionID="f0f2df87185971a570a3cbe160040bc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3BC0B025-FC7D-43E4-8A47-B7614407A8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B5FE018-7DBF-47D6-B229-98254EF1321C}">
  <ds:schemaRefs>
    <ds:schemaRef ds:uri="http://schemas.microsoft.com/sharepoint/v3/contenttype/forms"/>
  </ds:schemaRefs>
</ds:datastoreItem>
</file>

<file path=customXml/itemProps3.xml><?xml version="1.0" encoding="utf-8"?>
<ds:datastoreItem xmlns:ds="http://schemas.openxmlformats.org/officeDocument/2006/customXml" ds:itemID="{612456BC-0AEB-4398-8790-220890503216}">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5826</TotalTime>
  <Words>10092</Words>
  <Application>Microsoft Office PowerPoint</Application>
  <PresentationFormat>عرض على الشاشة (3:4)‏</PresentationFormat>
  <Paragraphs>1371</Paragraphs>
  <Slides>86</Slides>
  <Notes>49</Notes>
  <HiddenSlides>0</HiddenSlides>
  <MMClips>0</MMClips>
  <ScaleCrop>false</ScaleCrop>
  <HeadingPairs>
    <vt:vector size="6" baseType="variant">
      <vt:variant>
        <vt:lpstr>سمة</vt:lpstr>
      </vt:variant>
      <vt:variant>
        <vt:i4>2</vt:i4>
      </vt:variant>
      <vt:variant>
        <vt:lpstr>خوادم OLE مضمنة</vt:lpstr>
      </vt:variant>
      <vt:variant>
        <vt:i4>2</vt:i4>
      </vt:variant>
      <vt:variant>
        <vt:lpstr>عناوين الشرائح</vt:lpstr>
      </vt:variant>
      <vt:variant>
        <vt:i4>86</vt:i4>
      </vt:variant>
    </vt:vector>
  </HeadingPairs>
  <TitlesOfParts>
    <vt:vector size="90" baseType="lpstr">
      <vt:lpstr>Default Design</vt:lpstr>
      <vt:lpstr>Custom Design</vt:lpstr>
      <vt:lpstr>شريحة</vt:lpstr>
      <vt:lpstr>عرض تقديمي</vt:lpstr>
      <vt:lpstr>      Johali CHS282JOHALI_PriHE2012_2017 PRINCIPLES OF HEALTH EDUCATION</vt:lpstr>
      <vt:lpstr>الشريحة 2</vt:lpstr>
      <vt:lpstr>PHE Promotion </vt:lpstr>
      <vt:lpstr>PHE Introductory </vt:lpstr>
      <vt:lpstr>Johali Course Syllabus – Objectives &amp; Plan 2017  </vt:lpstr>
      <vt:lpstr>Johali Course Syllabus – Objectives &amp; Plan 2017  </vt:lpstr>
      <vt:lpstr>Johali  Self Smart Assignment _ Smart Research _ Activity </vt:lpstr>
      <vt:lpstr>Major Text Book &amp; References </vt:lpstr>
      <vt:lpstr>Johali PHE Reasoning …WHY ?  </vt:lpstr>
      <vt:lpstr>Now Let Us Start Small Group Brainstorming </vt:lpstr>
      <vt:lpstr>الشريحة 11</vt:lpstr>
      <vt:lpstr>الشريحة 12</vt:lpstr>
      <vt:lpstr>الشريحة 13</vt:lpstr>
      <vt:lpstr>What Is “EDUCATION   That You Are Looking For ?!</vt:lpstr>
      <vt:lpstr>الشريحة 15</vt:lpstr>
      <vt:lpstr>الشريحة 16</vt:lpstr>
      <vt:lpstr>الشريحة 17</vt:lpstr>
      <vt:lpstr>الشريحة 18</vt:lpstr>
      <vt:lpstr>Common Philosophies (Systems) of Education </vt:lpstr>
      <vt:lpstr>الشريحة 20</vt:lpstr>
      <vt:lpstr>What Is “HEALTH”  That You Are Looking For ?!</vt:lpstr>
      <vt:lpstr>الشريحة 22</vt:lpstr>
      <vt:lpstr>COMMON PHILOSOPHIES OF HEALTH  </vt:lpstr>
      <vt:lpstr>الشريحة 24</vt:lpstr>
      <vt:lpstr>الشريحة 25</vt:lpstr>
      <vt:lpstr>الشريحة 26</vt:lpstr>
      <vt:lpstr> What is the National HE  that We have to look for </vt:lpstr>
      <vt:lpstr> What is the National HE  that We have to look for </vt:lpstr>
      <vt:lpstr>Health- Illness – Sickness - Disease Scale</vt:lpstr>
      <vt:lpstr>الشريحة 30</vt:lpstr>
      <vt:lpstr>الشريحة 31</vt:lpstr>
      <vt:lpstr>HE Philosophy-Why?</vt:lpstr>
      <vt:lpstr>Some philosophical questions you might have</vt:lpstr>
      <vt:lpstr>الشريحة 34</vt:lpstr>
      <vt:lpstr>الشريحة 35</vt:lpstr>
      <vt:lpstr>Determining your philosophy</vt:lpstr>
      <vt:lpstr>Sample 1  School Community HE Philosophy  </vt:lpstr>
      <vt:lpstr>Sample 2 Johali 1995 Nursing _HE Philosophy in the UK Advanced Nursing P 2000  </vt:lpstr>
      <vt:lpstr>Sample  Johali 2013 Andragogy _LinkedIn   </vt:lpstr>
      <vt:lpstr>HE  Scopes \ Goals\ Basic Principles   </vt:lpstr>
      <vt:lpstr>الشريحة 41</vt:lpstr>
      <vt:lpstr>الشريحة 42</vt:lpstr>
      <vt:lpstr>Aims – Objective of Health education</vt:lpstr>
      <vt:lpstr>Nature\ Bases &amp; Components  of   Health Education Principles HEP   </vt:lpstr>
      <vt:lpstr>Three Bases of HE Principles </vt:lpstr>
      <vt:lpstr>Principles  (Cont.)</vt:lpstr>
      <vt:lpstr>Principles (Cont.)</vt:lpstr>
      <vt:lpstr>B8. Psychological Shadow HEPs </vt:lpstr>
      <vt:lpstr>The 10th HEPrinciples Johali IPMCPRGPFM_KAA </vt:lpstr>
      <vt:lpstr>The 10th HEPrinciples Johali IPMCPRGPFM_KAA Minimum  </vt:lpstr>
      <vt:lpstr>Contents of health education</vt:lpstr>
      <vt:lpstr>Adoption of new ideas or practice</vt:lpstr>
      <vt:lpstr>Stages for health education</vt:lpstr>
      <vt:lpstr>PHE  Major Characteristics</vt:lpstr>
      <vt:lpstr>HEPs’ Principles of Teaching and Learning  Summary of Theories of Meaningful Learning </vt:lpstr>
      <vt:lpstr>5 + 7 The Five Simples Principles of Teaching </vt:lpstr>
      <vt:lpstr>Principle 1</vt:lpstr>
      <vt:lpstr>الشريحة 58</vt:lpstr>
      <vt:lpstr>الشريحة 59</vt:lpstr>
      <vt:lpstr>الشريحة 60</vt:lpstr>
      <vt:lpstr>الشريحة 61</vt:lpstr>
      <vt:lpstr>الشريحة 62</vt:lpstr>
      <vt:lpstr> Why  Resistances \  Barriers Changes  </vt:lpstr>
      <vt:lpstr>Major  HE Variables in Behavior Change</vt:lpstr>
      <vt:lpstr>Theory of Reasoned Action</vt:lpstr>
      <vt:lpstr>Theory of Reasoned Action</vt:lpstr>
      <vt:lpstr>The Belief</vt:lpstr>
      <vt:lpstr>Stages of Change</vt:lpstr>
      <vt:lpstr>Stages of Change Model  the PCPAM</vt:lpstr>
      <vt:lpstr>Stages of Change Model  the PCPAM</vt:lpstr>
      <vt:lpstr>Stages of Change Model  the PCPAM Model  </vt:lpstr>
      <vt:lpstr>الشريحة 72</vt:lpstr>
      <vt:lpstr>AIDS Risk Reduction Model (ARRM)</vt:lpstr>
      <vt:lpstr> Teaching – Learning  Domains  - Objectives - Plan   Programs\Curriculum\Lessons \ Activities  </vt:lpstr>
      <vt:lpstr>الشريحة 75</vt:lpstr>
      <vt:lpstr>THEORY OF BEHAVIORAL EDUCATIONAL OBJECTIVES   Learn to behave -design -plan and develop HE Lessons \ Curriculum   BLOOM s’ TAXONOMY OF LEARNING OBJECTIVES  the Domains </vt:lpstr>
      <vt:lpstr>THEORY OF BEHAVIORAL EDUCATIONAL OBJECTIVES- Learn to behave -design -plan and develop HE Lessons \ Curriculum  The BLOOM s’ TAXONOMY OF  LEARNING OBJECTIVES Domains Verbs</vt:lpstr>
      <vt:lpstr>الشريحة 78</vt:lpstr>
      <vt:lpstr>الشريحة 79</vt:lpstr>
      <vt:lpstr>الشريحة 80</vt:lpstr>
      <vt:lpstr>Towards a Saudi Arabian  Step Up Nursing and Applied Medical Education Developmental Strategy  Eisa Ali Johali  PhD  EL Health Sciences Hill University 2011   </vt:lpstr>
      <vt:lpstr>الشريحة 82</vt:lpstr>
      <vt:lpstr>The Lecturer Publications Further Future References</vt:lpstr>
      <vt:lpstr>Major Text Book &amp; References </vt:lpstr>
      <vt:lpstr>With My  Great Best Wishes </vt:lpstr>
      <vt:lpstr>الشريحة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win7</dc:creator>
  <cp:lastModifiedBy>win7</cp:lastModifiedBy>
  <cp:revision>366</cp:revision>
  <cp:lastPrinted>1601-01-01T00:00:00Z</cp:lastPrinted>
  <dcterms:created xsi:type="dcterms:W3CDTF">1601-01-01T00:00:00Z</dcterms:created>
  <dcterms:modified xsi:type="dcterms:W3CDTF">2017-03-23T06:29:14Z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6</vt:i4>
  </property>
  <property fmtid="{D5CDD505-2E9C-101B-9397-08002B2CF9AE}" pid="3" name="ContentTypeId">
    <vt:lpwstr>0x01010021C590C8628EBA4DA5F5967879C7AB53</vt:lpwstr>
  </property>
</Properties>
</file>