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91" r:id="rId35"/>
    <p:sldId id="289" r:id="rId36"/>
    <p:sldId id="290" r:id="rId37"/>
    <p:sldId id="292" r:id="rId38"/>
    <p:sldId id="293" r:id="rId39"/>
    <p:sldId id="294" r:id="rId40"/>
    <p:sldId id="29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191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autoAdjust="0"/>
    <p:restoredTop sz="94607" autoAdjust="0"/>
  </p:normalViewPr>
  <p:slideViewPr>
    <p:cSldViewPr>
      <p:cViewPr>
        <p:scale>
          <a:sx n="77" d="100"/>
          <a:sy n="77" d="100"/>
        </p:scale>
        <p:origin x="-29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519185-823E-45AA-B57E-3BF09DD9B994}" type="datetimeFigureOut">
              <a:rPr lang="en-US" smtClean="0"/>
              <a:pPr/>
              <a:t>4/15/2015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2A7AD2-2527-4378-A196-055DD38CF7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2A7AD2-2527-4378-A196-055DD38CF7ED}"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838761-0FAE-4F86-8D6D-8EDF91666F46}" type="datetime1">
              <a:rPr lang="en-US" smtClean="0"/>
              <a:pPr/>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239ED-E8CC-478D-9526-A44D7F798F65}" type="datetime1">
              <a:rPr lang="en-US" smtClean="0"/>
              <a:pPr/>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D0F7B6-D84E-410D-8826-FADB579D37F3}" type="datetime1">
              <a:rPr lang="en-US" smtClean="0"/>
              <a:pPr/>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FEC579-2895-4B8E-9CD5-80D41BCCF787}" type="datetime1">
              <a:rPr lang="en-US" smtClean="0"/>
              <a:pPr/>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AD2470-A667-4FC4-AF33-836187627377}" type="datetime1">
              <a:rPr lang="en-US" smtClean="0"/>
              <a:pPr/>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5309EB-BEAF-4997-9ED9-B232373ED07A}" type="datetime1">
              <a:rPr lang="en-US" smtClean="0"/>
              <a:pPr/>
              <a:t>4/15/2015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14808A-3FE0-4DEE-A972-ABC8FAFF5F4E}" type="datetime1">
              <a:rPr lang="en-US" smtClean="0"/>
              <a:pPr/>
              <a:t>4/15/2015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197003-BBB1-488D-897B-FE81553B2E87}" type="datetime1">
              <a:rPr lang="en-US" smtClean="0"/>
              <a:pPr/>
              <a:t>4/15/2015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638DE1-78C9-4E83-9BA0-9C43E7B00AE2}" type="datetime1">
              <a:rPr lang="en-US" smtClean="0"/>
              <a:pPr/>
              <a:t>4/15/2015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A88939-CFAB-4354-88BD-807772D8200E}" type="datetime1">
              <a:rPr lang="en-US" smtClean="0"/>
              <a:pPr/>
              <a:t>4/15/2015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ED2007-E567-4C6F-8BDE-B4457CCBC35F}" type="datetime1">
              <a:rPr lang="en-US" smtClean="0"/>
              <a:pPr/>
              <a:t>4/15/2015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CEC524-0213-4CF6-8040-0753450C855F}" type="datetime1">
              <a:rPr lang="en-US" smtClean="0"/>
              <a:pPr/>
              <a:t>4/15/2015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14399"/>
          </a:xfrm>
        </p:spPr>
        <p:txBody>
          <a:bodyPr>
            <a:normAutofit/>
          </a:bodyPr>
          <a:lstStyle/>
          <a:p>
            <a:r>
              <a:rPr lang="en-US" sz="2400" b="1" dirty="0" smtClean="0"/>
              <a:t>UNIT-9</a:t>
            </a:r>
            <a:r>
              <a:rPr lang="en-US" sz="2400" dirty="0" smtClean="0"/>
              <a:t/>
            </a:r>
            <a:br>
              <a:rPr lang="en-US" sz="2400" dirty="0" smtClean="0"/>
            </a:br>
            <a:r>
              <a:rPr lang="en-US" sz="2400" b="1" dirty="0" smtClean="0"/>
              <a:t>Accounting for Receivable &amp; Inventory</a:t>
            </a:r>
            <a:endParaRPr lang="en-US" sz="2400" b="1" dirty="0"/>
          </a:p>
        </p:txBody>
      </p:sp>
      <p:sp>
        <p:nvSpPr>
          <p:cNvPr id="3" name="Subtitle 2"/>
          <p:cNvSpPr>
            <a:spLocks noGrp="1"/>
          </p:cNvSpPr>
          <p:nvPr>
            <p:ph type="subTitle" idx="1"/>
          </p:nvPr>
        </p:nvSpPr>
        <p:spPr>
          <a:xfrm>
            <a:off x="228600" y="1600200"/>
            <a:ext cx="8534400" cy="5105400"/>
          </a:xfrm>
        </p:spPr>
        <p:txBody>
          <a:bodyPr>
            <a:normAutofit/>
          </a:bodyPr>
          <a:lstStyle/>
          <a:p>
            <a:pPr algn="l"/>
            <a:r>
              <a:rPr lang="en-US" sz="2800" dirty="0" smtClean="0">
                <a:solidFill>
                  <a:schemeClr val="tx1"/>
                </a:solidFill>
              </a:rPr>
              <a:t>The term receivable refers to the amounts due from individuals and companies. Receivables are claims that are expected to be collected in cash. Receivable are important because they represent one of a company's most liquid assets. For many companies receivable are also one of the largest  assets.</a:t>
            </a:r>
          </a:p>
          <a:p>
            <a:pPr algn="l"/>
            <a:r>
              <a:rPr lang="en-US" sz="2800" b="1" dirty="0" smtClean="0">
                <a:solidFill>
                  <a:schemeClr val="tx1"/>
                </a:solidFill>
              </a:rPr>
              <a:t>Ques</a:t>
            </a:r>
            <a:r>
              <a:rPr lang="en-US" sz="2800" dirty="0" smtClean="0">
                <a:solidFill>
                  <a:schemeClr val="tx1"/>
                </a:solidFill>
              </a:rPr>
              <a:t>. What are the receivable?</a:t>
            </a:r>
          </a:p>
          <a:p>
            <a:pPr algn="l"/>
            <a:r>
              <a:rPr lang="en-US" sz="2800" b="1" dirty="0" smtClean="0">
                <a:solidFill>
                  <a:schemeClr val="tx1"/>
                </a:solidFill>
              </a:rPr>
              <a:t>Ans. </a:t>
            </a:r>
            <a:r>
              <a:rPr lang="en-US" sz="2800" dirty="0" smtClean="0">
                <a:solidFill>
                  <a:schemeClr val="tx1"/>
                </a:solidFill>
              </a:rPr>
              <a:t>Receivables are claims that are expected to be collected in cash.</a:t>
            </a:r>
          </a:p>
          <a:p>
            <a:pPr algn="l"/>
            <a:r>
              <a:rPr lang="en-US" sz="2800" b="1" dirty="0" smtClean="0">
                <a:solidFill>
                  <a:schemeClr val="tx1"/>
                </a:solidFill>
              </a:rPr>
              <a:t>Ques</a:t>
            </a:r>
            <a:r>
              <a:rPr lang="en-US" sz="2800" dirty="0" smtClean="0">
                <a:solidFill>
                  <a:schemeClr val="tx1"/>
                </a:solidFill>
              </a:rPr>
              <a:t>. why are receivable important?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400800"/>
          </a:xfrm>
        </p:spPr>
        <p:txBody>
          <a:bodyPr>
            <a:normAutofit/>
          </a:bodyPr>
          <a:lstStyle/>
          <a:p>
            <a:pPr>
              <a:buNone/>
            </a:pPr>
            <a:r>
              <a:rPr lang="en-US" sz="2800" dirty="0" smtClean="0"/>
              <a:t>transfer receivables to another party in exchange for cash.</a:t>
            </a:r>
          </a:p>
          <a:p>
            <a:pPr>
              <a:buNone/>
            </a:pPr>
            <a:r>
              <a:rPr lang="en-US" sz="2800" dirty="0" smtClean="0"/>
              <a:t>The companies sell receivables for two major reasons. First</a:t>
            </a:r>
          </a:p>
          <a:p>
            <a:pPr>
              <a:buNone/>
            </a:pPr>
            <a:r>
              <a:rPr lang="en-US" sz="2800" dirty="0" smtClean="0"/>
              <a:t>They may be the only reasonable sources of cash. When money is tight, companies may not be able to borrow money in the usual credit markets, or if money is available, the cost of borrowing may be prohibitive.</a:t>
            </a:r>
          </a:p>
          <a:p>
            <a:pPr>
              <a:buNone/>
            </a:pPr>
            <a:r>
              <a:rPr lang="en-US" sz="2800" dirty="0" smtClean="0"/>
              <a:t>A second reason for selling receivable is that billing and</a:t>
            </a:r>
          </a:p>
          <a:p>
            <a:pPr>
              <a:buNone/>
            </a:pPr>
            <a:r>
              <a:rPr lang="en-US" sz="2800" dirty="0" smtClean="0"/>
              <a:t>Collection are often time consuming and costly. It is often </a:t>
            </a:r>
          </a:p>
          <a:p>
            <a:pPr>
              <a:buNone/>
            </a:pPr>
            <a:r>
              <a:rPr lang="en-US" sz="2800" dirty="0" smtClean="0"/>
              <a:t>easier for a businessman to sell the receivables to another </a:t>
            </a:r>
          </a:p>
          <a:p>
            <a:pPr>
              <a:buNone/>
            </a:pPr>
            <a:r>
              <a:rPr lang="en-US" sz="2800" dirty="0" smtClean="0"/>
              <a:t>party  with expertise in billing and collection matter.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rmAutofit/>
          </a:bodyPr>
          <a:lstStyle/>
          <a:p>
            <a:pPr>
              <a:buNone/>
            </a:pPr>
            <a:r>
              <a:rPr lang="en-US" sz="2800" b="1" dirty="0" smtClean="0"/>
              <a:t>                                       Note Receivables</a:t>
            </a:r>
          </a:p>
          <a:p>
            <a:pPr>
              <a:buNone/>
            </a:pPr>
            <a:r>
              <a:rPr lang="en-US" sz="2800" dirty="0" smtClean="0"/>
              <a:t>The basic issues in an accounting for notes receivable are the same as those for accounts receivable:</a:t>
            </a:r>
          </a:p>
          <a:p>
            <a:pPr>
              <a:buNone/>
            </a:pPr>
            <a:r>
              <a:rPr lang="en-US" sz="2800" dirty="0" smtClean="0"/>
              <a:t> 1. Recognising Notes Receivable</a:t>
            </a:r>
          </a:p>
          <a:p>
            <a:pPr>
              <a:buNone/>
            </a:pPr>
            <a:r>
              <a:rPr lang="en-US" sz="2800" dirty="0" smtClean="0"/>
              <a:t> 2. Valuing Notes Receivable</a:t>
            </a:r>
          </a:p>
          <a:p>
            <a:pPr>
              <a:buNone/>
            </a:pPr>
            <a:r>
              <a:rPr lang="en-US" sz="2800" dirty="0" smtClean="0"/>
              <a:t> 3. Disposing of Notes Receivable</a:t>
            </a:r>
          </a:p>
          <a:p>
            <a:pPr>
              <a:buNone/>
            </a:pPr>
            <a:r>
              <a:rPr lang="en-US" sz="2800" dirty="0" smtClean="0"/>
              <a:t>                            </a:t>
            </a:r>
            <a:r>
              <a:rPr lang="en-US" sz="2800" b="1" dirty="0" smtClean="0"/>
              <a:t>Recognising Notes Receivable</a:t>
            </a:r>
          </a:p>
          <a:p>
            <a:pPr>
              <a:buNone/>
            </a:pPr>
            <a:r>
              <a:rPr lang="en-US" sz="2800" dirty="0" smtClean="0"/>
              <a:t>The company records the note receivable at its face value, the amount shown on the face of the note. No interest </a:t>
            </a:r>
          </a:p>
          <a:p>
            <a:pPr>
              <a:buNone/>
            </a:pPr>
            <a:r>
              <a:rPr lang="en-US" sz="2800" dirty="0" smtClean="0"/>
              <a:t> is reported when the note is accepted, because the revenue recognition principles does not recognise revenue untill the performance obligation is satisfied. Interest is earned(accrued) as time passes. If a company-</a:t>
            </a:r>
          </a:p>
          <a:p>
            <a:pPr>
              <a:buNone/>
            </a:pPr>
            <a:endParaRPr lang="en-US" sz="2800" dirty="0" smtClean="0"/>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fontScale="92500" lnSpcReduction="10000"/>
          </a:bodyPr>
          <a:lstStyle/>
          <a:p>
            <a:pPr>
              <a:buNone/>
            </a:pPr>
            <a:r>
              <a:rPr lang="en-US" sz="3000" dirty="0" smtClean="0"/>
              <a:t>Lends money using a note, the following entry is recorded.</a:t>
            </a:r>
          </a:p>
          <a:p>
            <a:pPr>
              <a:buNone/>
            </a:pPr>
            <a:r>
              <a:rPr lang="en-US" sz="3000" dirty="0" smtClean="0"/>
              <a:t>                     Note Receivable a/c                     Dr</a:t>
            </a:r>
          </a:p>
          <a:p>
            <a:pPr>
              <a:buNone/>
            </a:pPr>
            <a:r>
              <a:rPr lang="en-US" sz="3000" dirty="0" smtClean="0"/>
              <a:t>                                 To Cash a/c</a:t>
            </a:r>
          </a:p>
          <a:p>
            <a:pPr>
              <a:buNone/>
            </a:pPr>
            <a:r>
              <a:rPr lang="en-US" sz="3000" dirty="0" smtClean="0"/>
              <a:t>          (Being loan given by issuing a note receivable)</a:t>
            </a:r>
          </a:p>
          <a:p>
            <a:pPr>
              <a:buNone/>
            </a:pPr>
            <a:r>
              <a:rPr lang="en-US" sz="3000" dirty="0" smtClean="0"/>
              <a:t>                             </a:t>
            </a:r>
            <a:r>
              <a:rPr lang="en-US" sz="3000" b="1" dirty="0" smtClean="0"/>
              <a:t>Valuing Notes Receivable</a:t>
            </a:r>
          </a:p>
          <a:p>
            <a:pPr>
              <a:buNone/>
            </a:pPr>
            <a:r>
              <a:rPr lang="en-US" sz="3000" dirty="0" smtClean="0"/>
              <a:t>Companies have two methods available to them for valuing notes receivable i.e. allowance method and direct write off method. These are explained below-</a:t>
            </a:r>
          </a:p>
          <a:p>
            <a:pPr>
              <a:buNone/>
            </a:pPr>
            <a:r>
              <a:rPr lang="en-US" sz="3000" b="1" dirty="0" smtClean="0"/>
              <a:t>                               The Allowance Method</a:t>
            </a:r>
          </a:p>
          <a:p>
            <a:pPr>
              <a:buNone/>
            </a:pPr>
            <a:r>
              <a:rPr lang="en-US" sz="3000" dirty="0" smtClean="0"/>
              <a:t>This method establishes a contra asset account allowance</a:t>
            </a:r>
          </a:p>
          <a:p>
            <a:pPr>
              <a:buNone/>
            </a:pPr>
            <a:r>
              <a:rPr lang="en-US" sz="3000" dirty="0" smtClean="0"/>
              <a:t>for doubt full debt account or bad debts provision that has </a:t>
            </a:r>
          </a:p>
          <a:p>
            <a:pPr>
              <a:buNone/>
            </a:pPr>
            <a:r>
              <a:rPr lang="en-US" sz="3000" dirty="0" smtClean="0"/>
              <a:t>the effect of reducing the balance for account receivable.</a:t>
            </a:r>
          </a:p>
          <a:p>
            <a:pPr>
              <a:buNone/>
            </a:pPr>
            <a:r>
              <a:rPr lang="en-US" sz="3000" dirty="0" smtClean="0"/>
              <a:t>The amount for bad debt provision can be computed in-</a:t>
            </a:r>
          </a:p>
          <a:p>
            <a:pPr>
              <a:buNone/>
            </a:pPr>
            <a:r>
              <a:rPr lang="en-US" sz="2800" b="1" dirty="0" smtClean="0"/>
              <a:t>     </a:t>
            </a:r>
            <a:endParaRPr lang="en-US" sz="28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324600"/>
          </a:xfrm>
        </p:spPr>
        <p:txBody>
          <a:bodyPr>
            <a:normAutofit/>
          </a:bodyPr>
          <a:lstStyle/>
          <a:p>
            <a:pPr>
              <a:buNone/>
            </a:pPr>
            <a:r>
              <a:rPr lang="en-US" sz="2800" dirty="0" smtClean="0"/>
              <a:t>two ways-</a:t>
            </a:r>
          </a:p>
          <a:p>
            <a:pPr marL="514350" indent="-514350">
              <a:buAutoNum type="arabicPeriod"/>
            </a:pPr>
            <a:r>
              <a:rPr lang="en-US" sz="2800" dirty="0" smtClean="0"/>
              <a:t>By receiving each individual debt and deciding whether</a:t>
            </a:r>
          </a:p>
          <a:p>
            <a:pPr marL="514350" indent="-514350">
              <a:buNone/>
            </a:pPr>
            <a:r>
              <a:rPr lang="en-US" sz="2800" dirty="0" smtClean="0"/>
              <a:t>       it is doubtful(a specific provision)</a:t>
            </a:r>
          </a:p>
          <a:p>
            <a:pPr marL="514350" indent="-514350">
              <a:buAutoNum type="arabicPeriod" startAt="2"/>
            </a:pPr>
            <a:r>
              <a:rPr lang="en-US" sz="2800" dirty="0" smtClean="0"/>
              <a:t>By providing for a fixed percentage of total debts.</a:t>
            </a:r>
          </a:p>
          <a:p>
            <a:pPr marL="514350" indent="-514350">
              <a:buNone/>
            </a:pPr>
            <a:r>
              <a:rPr lang="en-US" sz="2800" b="1" dirty="0" smtClean="0"/>
              <a:t>                          The Direct Write off Method</a:t>
            </a:r>
            <a:endParaRPr lang="en-US" sz="2800" dirty="0" smtClean="0"/>
          </a:p>
          <a:p>
            <a:pPr marL="514350" indent="-514350">
              <a:buNone/>
            </a:pPr>
            <a:r>
              <a:rPr lang="en-US" sz="2800" dirty="0" smtClean="0"/>
              <a:t>This method is simpler than allowance method, in that it </a:t>
            </a:r>
          </a:p>
          <a:p>
            <a:pPr marL="514350" indent="-514350">
              <a:buNone/>
            </a:pPr>
            <a:r>
              <a:rPr lang="en-US" sz="2800" dirty="0" smtClean="0"/>
              <a:t>allows for one simple entry to reduce account receivable</a:t>
            </a:r>
          </a:p>
          <a:p>
            <a:pPr marL="514350" indent="-514350">
              <a:buNone/>
            </a:pPr>
            <a:r>
              <a:rPr lang="en-US" sz="2800" dirty="0" smtClean="0"/>
              <a:t>to its net realisable value </a:t>
            </a:r>
          </a:p>
          <a:p>
            <a:pPr marL="514350" indent="-514350">
              <a:buNone/>
            </a:pPr>
            <a:r>
              <a:rPr lang="en-US" sz="2800" dirty="0" smtClean="0"/>
              <a:t>The entry would consists-</a:t>
            </a:r>
          </a:p>
          <a:p>
            <a:pPr marL="514350" indent="-514350">
              <a:buNone/>
            </a:pPr>
            <a:r>
              <a:rPr lang="en-US" sz="2800" dirty="0" smtClean="0"/>
              <a:t>        Bad Debts  a/c                   Dr</a:t>
            </a:r>
          </a:p>
          <a:p>
            <a:pPr marL="514350" indent="-514350">
              <a:buNone/>
            </a:pPr>
            <a:r>
              <a:rPr lang="en-US" sz="2800" dirty="0" smtClean="0"/>
              <a:t>                   To  A/R (customers)   a/c</a:t>
            </a:r>
          </a:p>
          <a:p>
            <a:pPr marL="514350" indent="-514350">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a:buNone/>
            </a:pPr>
            <a:r>
              <a:rPr lang="en-US" sz="2800" b="1" dirty="0" smtClean="0"/>
              <a:t>                          Disposing of Notes Receivable </a:t>
            </a:r>
          </a:p>
          <a:p>
            <a:pPr>
              <a:buNone/>
            </a:pPr>
            <a:r>
              <a:rPr lang="en-US" sz="2800" dirty="0" smtClean="0"/>
              <a:t>Notes may held to their maturity date, at which time the face value plus accrued interest is due. In some situation</a:t>
            </a:r>
          </a:p>
          <a:p>
            <a:pPr>
              <a:buNone/>
            </a:pPr>
            <a:r>
              <a:rPr lang="en-US" sz="2800" dirty="0" smtClean="0"/>
              <a:t>the maker of note defaults and the payee must make an </a:t>
            </a:r>
          </a:p>
          <a:p>
            <a:pPr>
              <a:buNone/>
            </a:pPr>
            <a:r>
              <a:rPr lang="en-US" sz="2800" dirty="0" smtClean="0"/>
              <a:t>Appropriate adjustment.</a:t>
            </a:r>
          </a:p>
          <a:p>
            <a:pPr>
              <a:buNone/>
            </a:pPr>
            <a:r>
              <a:rPr lang="en-US" sz="2800" b="1" dirty="0" smtClean="0"/>
              <a:t>                  Honour of Account/ Notes Receivable</a:t>
            </a:r>
          </a:p>
          <a:p>
            <a:pPr>
              <a:buNone/>
            </a:pPr>
            <a:r>
              <a:rPr lang="en-US" sz="2800" dirty="0" smtClean="0"/>
              <a:t>When the payment is made on due date is called the honour of account/notes receivable. On the collection of money the following record is maintained.</a:t>
            </a:r>
          </a:p>
          <a:p>
            <a:pPr>
              <a:buNone/>
            </a:pPr>
            <a:r>
              <a:rPr lang="en-US" sz="2800" dirty="0" smtClean="0"/>
              <a:t>                  Cash  a/c                            Dr</a:t>
            </a:r>
          </a:p>
          <a:p>
            <a:pPr>
              <a:buNone/>
            </a:pPr>
            <a:r>
              <a:rPr lang="en-US" sz="2800" dirty="0" smtClean="0"/>
              <a:t>                            To Note Receivable   a/c</a:t>
            </a:r>
          </a:p>
          <a:p>
            <a:pPr>
              <a:buNone/>
            </a:pPr>
            <a:r>
              <a:rPr lang="en-US" sz="2800" dirty="0" smtClean="0"/>
              <a:t>                            To Interest   a/c</a:t>
            </a:r>
          </a:p>
          <a:p>
            <a:pPr>
              <a:buNone/>
            </a:pPr>
            <a:r>
              <a:rPr lang="en-US" sz="2800" dirty="0" smtClean="0"/>
              <a:t>         (Being note receivable honour with interest)</a:t>
            </a:r>
          </a:p>
          <a:p>
            <a:pPr>
              <a:buNone/>
            </a:pPr>
            <a:endParaRPr lang="en-US" sz="2800" dirty="0" smtClean="0"/>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10600" cy="6400800"/>
          </a:xfrm>
        </p:spPr>
        <p:txBody>
          <a:bodyPr>
            <a:normAutofit/>
          </a:bodyPr>
          <a:lstStyle/>
          <a:p>
            <a:pPr>
              <a:buNone/>
            </a:pPr>
            <a:r>
              <a:rPr lang="en-US" sz="2800" b="1" dirty="0" smtClean="0"/>
              <a:t>               Dishonour of Account/ Notes Receivable</a:t>
            </a:r>
          </a:p>
          <a:p>
            <a:pPr>
              <a:buNone/>
            </a:pPr>
            <a:r>
              <a:rPr lang="en-US" sz="2800" dirty="0" smtClean="0"/>
              <a:t>When the payment is not made on due date, is called the </a:t>
            </a:r>
          </a:p>
          <a:p>
            <a:pPr>
              <a:buNone/>
            </a:pPr>
            <a:r>
              <a:rPr lang="en-US" sz="2800" dirty="0" smtClean="0"/>
              <a:t>dishonour. A dishonoured note receivable is no longer negotiable. However the payee still has a claim against</a:t>
            </a:r>
          </a:p>
          <a:p>
            <a:pPr>
              <a:buNone/>
            </a:pPr>
            <a:r>
              <a:rPr lang="en-US" sz="2800" dirty="0" smtClean="0"/>
              <a:t>the maker of the note for both the note and the interest.</a:t>
            </a:r>
          </a:p>
          <a:p>
            <a:pPr>
              <a:buNone/>
            </a:pPr>
            <a:r>
              <a:rPr lang="en-US" sz="2800" b="1" dirty="0" smtClean="0"/>
              <a:t>Ques. </a:t>
            </a:r>
            <a:r>
              <a:rPr lang="en-US" sz="2800" dirty="0" smtClean="0"/>
              <a:t>What is honour of receivable?</a:t>
            </a:r>
          </a:p>
          <a:p>
            <a:pPr>
              <a:buNone/>
            </a:pPr>
            <a:r>
              <a:rPr lang="en-US" sz="2800" b="1" dirty="0" smtClean="0"/>
              <a:t>Ans. </a:t>
            </a:r>
            <a:r>
              <a:rPr lang="en-US" sz="2800" dirty="0" smtClean="0"/>
              <a:t>When amount of account receivable/notes receivable is paid on due date is called honour of accounts or honour of  notes receivable .</a:t>
            </a:r>
            <a:endParaRPr lang="en-US" sz="2800" dirty="0"/>
          </a:p>
          <a:p>
            <a:pPr>
              <a:buNone/>
            </a:pPr>
            <a:r>
              <a:rPr lang="en-US" sz="2800" b="1" dirty="0" smtClean="0"/>
              <a:t>Ques. </a:t>
            </a:r>
            <a:r>
              <a:rPr lang="en-US" sz="2800" dirty="0" smtClean="0"/>
              <a:t>What is dishonour of account?</a:t>
            </a:r>
          </a:p>
          <a:p>
            <a:pPr>
              <a:buNone/>
            </a:pPr>
            <a:r>
              <a:rPr lang="en-US" sz="2800" b="1" dirty="0" smtClean="0"/>
              <a:t>Ans. </a:t>
            </a:r>
            <a:r>
              <a:rPr lang="en-US" sz="2800" dirty="0" smtClean="0"/>
              <a:t>When amount of account receivable/notes receivable is not paid on due date is called dihonour of accounts or  dihonour of  notes receivable .</a:t>
            </a:r>
          </a:p>
          <a:p>
            <a:pPr>
              <a:buNone/>
            </a:pPr>
            <a:endParaRPr lang="en-US" sz="28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324600"/>
          </a:xfrm>
        </p:spPr>
        <p:txBody>
          <a:bodyPr>
            <a:normAutofit/>
          </a:bodyPr>
          <a:lstStyle/>
          <a:p>
            <a:pPr>
              <a:buNone/>
            </a:pPr>
            <a:r>
              <a:rPr lang="en-US" sz="2800" b="1" dirty="0" smtClean="0"/>
              <a:t>Ques. </a:t>
            </a:r>
            <a:r>
              <a:rPr lang="en-US" sz="2800" dirty="0" smtClean="0"/>
              <a:t>Select the right alternative from the following.</a:t>
            </a:r>
          </a:p>
          <a:p>
            <a:pPr>
              <a:buNone/>
            </a:pPr>
            <a:r>
              <a:rPr lang="en-US" sz="2800" dirty="0" smtClean="0"/>
              <a:t>  Receivables are frequently classified as:</a:t>
            </a:r>
          </a:p>
          <a:p>
            <a:pPr>
              <a:buNone/>
            </a:pPr>
            <a:r>
              <a:rPr lang="en-US" sz="2800" dirty="0" smtClean="0"/>
              <a:t>1.Account receivable, company receivable and other receivable.</a:t>
            </a:r>
          </a:p>
          <a:p>
            <a:pPr>
              <a:buNone/>
            </a:pPr>
            <a:r>
              <a:rPr lang="en-US" sz="2800" dirty="0" smtClean="0"/>
              <a:t>2.Account receivable, notes receivable and employees receivable.</a:t>
            </a:r>
          </a:p>
          <a:p>
            <a:pPr>
              <a:buNone/>
            </a:pPr>
            <a:r>
              <a:rPr lang="en-US" sz="2800" dirty="0" smtClean="0"/>
              <a:t>3.Account receivable, and general receivable.</a:t>
            </a:r>
          </a:p>
          <a:p>
            <a:pPr>
              <a:buNone/>
            </a:pPr>
            <a:r>
              <a:rPr lang="en-US" sz="2800" dirty="0" smtClean="0"/>
              <a:t>4.Account receivable, notes receivable and other receivable.</a:t>
            </a:r>
          </a:p>
          <a:p>
            <a:pPr>
              <a:buNone/>
            </a:pPr>
            <a:r>
              <a:rPr lang="en-US" sz="2800" b="1" dirty="0" smtClean="0"/>
              <a:t>Ans.</a:t>
            </a:r>
            <a:r>
              <a:rPr lang="en-US" sz="2800" dirty="0" smtClean="0"/>
              <a:t>Account receivable, notes receivable and other receivable.</a:t>
            </a:r>
          </a:p>
          <a:p>
            <a:pPr>
              <a:buNone/>
            </a:pPr>
            <a:endParaRPr lang="en-US" sz="28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991600" cy="6400800"/>
          </a:xfrm>
        </p:spPr>
        <p:txBody>
          <a:bodyPr>
            <a:normAutofit/>
          </a:bodyPr>
          <a:lstStyle/>
          <a:p>
            <a:pPr>
              <a:buNone/>
            </a:pPr>
            <a:r>
              <a:rPr lang="en-US" sz="2800" b="1" dirty="0" smtClean="0"/>
              <a:t>                             Determining the Maturity Date</a:t>
            </a:r>
          </a:p>
          <a:p>
            <a:pPr>
              <a:buNone/>
            </a:pPr>
            <a:r>
              <a:rPr lang="en-US" sz="2800" dirty="0" smtClean="0"/>
              <a:t>When the life of note is expressed in terms of months, one </a:t>
            </a:r>
          </a:p>
          <a:p>
            <a:pPr>
              <a:buNone/>
            </a:pPr>
            <a:r>
              <a:rPr lang="en-US" sz="2800" dirty="0" smtClean="0"/>
              <a:t>Can find the date when it matures by counting the months</a:t>
            </a:r>
          </a:p>
          <a:p>
            <a:pPr>
              <a:buNone/>
            </a:pPr>
            <a:r>
              <a:rPr lang="en-US" sz="2800" dirty="0" smtClean="0"/>
              <a:t>from the date of issue. For example, the maturity date of a</a:t>
            </a:r>
          </a:p>
          <a:p>
            <a:pPr>
              <a:buNone/>
            </a:pPr>
            <a:r>
              <a:rPr lang="en-US" sz="2800" dirty="0" smtClean="0"/>
              <a:t>three-month note dated May 1 is August 1. A note drawn </a:t>
            </a:r>
          </a:p>
          <a:p>
            <a:pPr>
              <a:buNone/>
            </a:pPr>
            <a:r>
              <a:rPr lang="en-US" sz="2800" dirty="0" smtClean="0"/>
              <a:t>on the last day of a month matures on the last day of a </a:t>
            </a:r>
          </a:p>
          <a:p>
            <a:pPr>
              <a:buNone/>
            </a:pPr>
            <a:r>
              <a:rPr lang="en-US" sz="2800" dirty="0" smtClean="0"/>
              <a:t>Subsequent month. This is, a July 31 note due in two months</a:t>
            </a:r>
          </a:p>
          <a:p>
            <a:pPr>
              <a:buNone/>
            </a:pPr>
            <a:r>
              <a:rPr lang="en-US" sz="2800" dirty="0" smtClean="0"/>
              <a:t>matures on September 30.</a:t>
            </a:r>
          </a:p>
          <a:p>
            <a:pPr>
              <a:buNone/>
            </a:pPr>
            <a:r>
              <a:rPr lang="en-US" sz="2800" dirty="0" smtClean="0"/>
              <a:t>When the due date is stated in terms of days, one need to </a:t>
            </a:r>
          </a:p>
          <a:p>
            <a:pPr>
              <a:buNone/>
            </a:pPr>
            <a:r>
              <a:rPr lang="en-US" sz="2800" dirty="0" smtClean="0"/>
              <a:t>Count the exact number of days to determine the maturity </a:t>
            </a:r>
          </a:p>
          <a:p>
            <a:pPr>
              <a:buNone/>
            </a:pPr>
            <a:r>
              <a:rPr lang="en-US" sz="2800" dirty="0" smtClean="0"/>
              <a:t>date. In counting</a:t>
            </a:r>
            <a:r>
              <a:rPr lang="en-US" sz="2800" b="1" dirty="0" smtClean="0"/>
              <a:t>, omit the date the note is issued but </a:t>
            </a:r>
          </a:p>
          <a:p>
            <a:pPr>
              <a:buNone/>
            </a:pPr>
            <a:r>
              <a:rPr lang="en-US" sz="2800" b="1" dirty="0" smtClean="0"/>
              <a:t>Include the due date.</a:t>
            </a:r>
            <a:r>
              <a:rPr lang="en-US" sz="2800" dirty="0" smtClean="0"/>
              <a:t> For example, the maturity date of a -</a:t>
            </a:r>
            <a:endParaRPr lang="en-US" sz="2800"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a:bodyPr>
          <a:lstStyle/>
          <a:p>
            <a:pPr>
              <a:buNone/>
            </a:pPr>
            <a:r>
              <a:rPr lang="en-US" sz="2800" dirty="0" smtClean="0"/>
              <a:t>60-day note dated July 17 is September15, computed as</a:t>
            </a:r>
          </a:p>
          <a:p>
            <a:pPr>
              <a:buNone/>
            </a:pPr>
            <a:r>
              <a:rPr lang="en-US" sz="2800" dirty="0" smtClean="0"/>
              <a:t>follows.</a:t>
            </a:r>
          </a:p>
          <a:p>
            <a:pPr>
              <a:buNone/>
            </a:pPr>
            <a:r>
              <a:rPr lang="en-US" sz="2800" dirty="0" smtClean="0"/>
              <a:t>Term of note                                                               60 days</a:t>
            </a:r>
          </a:p>
          <a:p>
            <a:pPr>
              <a:buNone/>
            </a:pPr>
            <a:r>
              <a:rPr lang="en-US" sz="2800" dirty="0" smtClean="0"/>
              <a:t>July(31-17)                                                     14 </a:t>
            </a:r>
          </a:p>
          <a:p>
            <a:pPr>
              <a:buNone/>
            </a:pPr>
            <a:r>
              <a:rPr lang="en-US" sz="2800" dirty="0" smtClean="0"/>
              <a:t>August                                                             31        45</a:t>
            </a:r>
          </a:p>
          <a:p>
            <a:pPr>
              <a:buNone/>
            </a:pPr>
            <a:r>
              <a:rPr lang="en-US" sz="2800" dirty="0" smtClean="0"/>
              <a:t>                                                                         ----       -----</a:t>
            </a:r>
          </a:p>
          <a:p>
            <a:pPr>
              <a:buNone/>
            </a:pPr>
            <a:r>
              <a:rPr lang="en-US" sz="2800" dirty="0" smtClean="0"/>
              <a:t>               Maturity date:  September                       15</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a:buNone/>
            </a:pPr>
            <a:r>
              <a:rPr lang="en-US" sz="2800" b="1" dirty="0" smtClean="0"/>
              <a:t>         </a:t>
            </a:r>
          </a:p>
          <a:p>
            <a:pPr>
              <a:buNone/>
            </a:pPr>
            <a:endParaRPr lang="en-US" sz="2800" b="1" dirty="0" smtClean="0"/>
          </a:p>
          <a:p>
            <a:pPr>
              <a:buNone/>
            </a:pPr>
            <a:r>
              <a:rPr lang="en-US" sz="2800" b="1" dirty="0" smtClean="0"/>
              <a:t>                    Accounting for Inventory</a:t>
            </a:r>
          </a:p>
          <a:p>
            <a:pPr>
              <a:buNone/>
            </a:pPr>
            <a:r>
              <a:rPr lang="en-US" sz="2800" dirty="0" smtClean="0"/>
              <a:t>The raw materials, work-in-process goods and completely finished goods that are considered to be the portion of a business's assets that are ready or will be ready for sale. Inventory represents one of the most important assets that most businesses possess, because the turnover of inventory represents one of the primary sources of revenue generation and subsequent earnings for the company's shareholders/owners.</a:t>
            </a:r>
          </a:p>
          <a:p>
            <a:pPr>
              <a:buNone/>
            </a:pPr>
            <a:r>
              <a:rPr lang="en-US" sz="2800" dirty="0" smtClean="0"/>
              <a:t/>
            </a:r>
            <a:br>
              <a:rPr lang="en-US" sz="2800" dirty="0" smtClean="0"/>
            </a:br>
            <a:endParaRPr lang="en-US" sz="2800" dirty="0" smtClean="0"/>
          </a:p>
          <a:p>
            <a:pPr>
              <a:buNone/>
            </a:pPr>
            <a:endParaRPr lang="en-US" sz="28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6278563"/>
          </a:xfrm>
        </p:spPr>
        <p:txBody>
          <a:bodyPr>
            <a:normAutofit lnSpcReduction="10000"/>
          </a:bodyPr>
          <a:lstStyle/>
          <a:p>
            <a:pPr>
              <a:buNone/>
            </a:pPr>
            <a:r>
              <a:rPr lang="en-US" sz="2800" dirty="0" smtClean="0"/>
              <a:t>Ans. Receivable are important because they represent one of a company's most liquid assets.</a:t>
            </a:r>
          </a:p>
          <a:p>
            <a:pPr>
              <a:buNone/>
            </a:pPr>
            <a:r>
              <a:rPr lang="en-US" sz="2800" b="1" dirty="0" smtClean="0"/>
              <a:t>                                     Kinds of Receivable</a:t>
            </a:r>
          </a:p>
          <a:p>
            <a:pPr algn="ctr">
              <a:buNone/>
            </a:pPr>
            <a:r>
              <a:rPr lang="en-US" sz="2800" dirty="0" smtClean="0"/>
              <a:t>Receivables are classified as –</a:t>
            </a:r>
          </a:p>
          <a:p>
            <a:pPr marL="514350" indent="-514350">
              <a:buNone/>
            </a:pPr>
            <a:r>
              <a:rPr lang="en-US" sz="2800" dirty="0" smtClean="0"/>
              <a:t>1.Account  Receivable</a:t>
            </a:r>
            <a:r>
              <a:rPr lang="en-US" sz="2800" b="1" dirty="0" smtClean="0"/>
              <a:t> </a:t>
            </a:r>
          </a:p>
          <a:p>
            <a:pPr marL="514350" indent="-514350">
              <a:buNone/>
            </a:pPr>
            <a:r>
              <a:rPr lang="en-US" sz="2800" dirty="0" smtClean="0"/>
              <a:t>2. Note Receivable</a:t>
            </a:r>
          </a:p>
          <a:p>
            <a:pPr marL="514350" indent="-514350">
              <a:buNone/>
            </a:pPr>
            <a:r>
              <a:rPr lang="en-US" sz="2800" dirty="0" smtClean="0"/>
              <a:t>3.Other Receivable</a:t>
            </a:r>
          </a:p>
          <a:p>
            <a:pPr marL="514350" indent="-514350">
              <a:buNone/>
            </a:pPr>
            <a:r>
              <a:rPr lang="en-US" sz="2800" b="1" dirty="0" smtClean="0"/>
              <a:t>                                  Account Receivable</a:t>
            </a:r>
          </a:p>
          <a:p>
            <a:pPr marL="514350" indent="-514350">
              <a:buNone/>
            </a:pPr>
            <a:r>
              <a:rPr lang="en-US" sz="2800" dirty="0" smtClean="0"/>
              <a:t> Money which is owed to a company by a customer for the products and services provided on credit. This is often treated as a current asset on a balance sheet.</a:t>
            </a:r>
          </a:p>
          <a:p>
            <a:pPr marL="514350" indent="-514350">
              <a:buNone/>
            </a:pPr>
            <a:r>
              <a:rPr lang="en-US" sz="2800" dirty="0" smtClean="0"/>
              <a:t>A specific sale is generally only treated as an accounting receivable after the customer is sent an invoice.</a:t>
            </a:r>
          </a:p>
          <a:p>
            <a:pPr marL="514350" indent="-514350">
              <a:buNone/>
            </a:pPr>
            <a:r>
              <a:rPr lang="en-US" sz="2800" dirty="0" smtClean="0"/>
              <a:t>In brief account receivable are amounts customers owe-</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30963"/>
          </a:xfrm>
        </p:spPr>
        <p:txBody>
          <a:bodyPr/>
          <a:lstStyle/>
          <a:p>
            <a:pPr>
              <a:buNone/>
            </a:pPr>
            <a:endParaRPr lang="en-US" dirty="0" smtClean="0"/>
          </a:p>
          <a:p>
            <a:pPr>
              <a:buNone/>
            </a:pPr>
            <a:endParaRPr lang="en-US" dirty="0" smtClean="0"/>
          </a:p>
          <a:p>
            <a:pPr>
              <a:buNone/>
            </a:pPr>
            <a:r>
              <a:rPr lang="en-US" dirty="0" smtClean="0"/>
              <a:t>Possessing a high amount of inventory for long periods of time is not usually good for a business because of inventory storage, obsolescence and spoilage costs. However, possessing too little inventory isn't good either, because the business runs the risk of share losing out on potential sales and potential market as well.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324600"/>
          </a:xfrm>
        </p:spPr>
        <p:txBody>
          <a:bodyPr>
            <a:normAutofit/>
          </a:bodyPr>
          <a:lstStyle/>
          <a:p>
            <a:pPr>
              <a:buNone/>
            </a:pPr>
            <a:endParaRPr lang="en-US" dirty="0" smtClean="0"/>
          </a:p>
          <a:p>
            <a:pPr fontAlgn="base">
              <a:buNone/>
            </a:pPr>
            <a:r>
              <a:rPr lang="en-US" b="1" dirty="0" smtClean="0"/>
              <a:t>                        Purpose of Inventory</a:t>
            </a:r>
          </a:p>
          <a:p>
            <a:pPr lvl="0" fontAlgn="base">
              <a:buNone/>
            </a:pPr>
            <a:r>
              <a:rPr lang="en-US" dirty="0" smtClean="0"/>
              <a:t>The purpose of an inventory system is to keep track of what you have in your small store, large office or product development factory. If you know what you have available for sale or to build products, you can easily satisfy the needs of your customers when they contact you to buy your products. The inventory system informs you when you need to purchase more products or supplies.</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lnSpcReduction="10000"/>
          </a:bodyPr>
          <a:lstStyle/>
          <a:p>
            <a:pPr>
              <a:buNone/>
            </a:pPr>
            <a:r>
              <a:rPr lang="en-US" sz="2800" dirty="0" smtClean="0"/>
              <a:t>                                  Inventory System</a:t>
            </a:r>
          </a:p>
          <a:p>
            <a:pPr>
              <a:buNone/>
            </a:pPr>
            <a:r>
              <a:rPr lang="en-US" sz="2800" dirty="0" smtClean="0"/>
              <a:t>Inventory systems are tracking systems that inform you of the amount of raw materials, supplies or final products you have readily available. The inventory system is updated each time you sell an item or use raw materials to create a product, so you know what you have available for the following day or week. This type of system also allows you to order products in advance, so you have everything you need at all times.</a:t>
            </a:r>
          </a:p>
          <a:p>
            <a:pPr>
              <a:buNone/>
            </a:pPr>
            <a:r>
              <a:rPr lang="en-US" sz="2800" dirty="0" smtClean="0"/>
              <a:t>    There are basically two inventory systems followed by</a:t>
            </a:r>
          </a:p>
          <a:p>
            <a:pPr>
              <a:buNone/>
            </a:pPr>
            <a:r>
              <a:rPr lang="en-US" sz="2800" dirty="0" smtClean="0"/>
              <a:t> business concerns.</a:t>
            </a:r>
          </a:p>
          <a:p>
            <a:pPr marL="514350" indent="-514350">
              <a:buAutoNum type="arabicPeriod"/>
            </a:pPr>
            <a:r>
              <a:rPr lang="en-US" sz="2800" dirty="0" smtClean="0"/>
              <a:t>Periodic Inventory System</a:t>
            </a:r>
          </a:p>
          <a:p>
            <a:pPr marL="514350" indent="-514350">
              <a:buAutoNum type="arabicPeriod"/>
            </a:pPr>
            <a:r>
              <a:rPr lang="en-US" sz="2800" dirty="0" smtClean="0"/>
              <a:t>Perpetual Inventory System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6248400"/>
          </a:xfrm>
        </p:spPr>
        <p:txBody>
          <a:bodyPr>
            <a:normAutofit/>
          </a:bodyPr>
          <a:lstStyle/>
          <a:p>
            <a:pPr>
              <a:buNone/>
            </a:pPr>
            <a:r>
              <a:rPr lang="en-US" dirty="0" smtClean="0"/>
              <a:t>                        </a:t>
            </a:r>
          </a:p>
          <a:p>
            <a:pPr>
              <a:buNone/>
            </a:pPr>
            <a:r>
              <a:rPr lang="en-US" dirty="0" smtClean="0"/>
              <a:t>                        Periodic Inventory System</a:t>
            </a:r>
          </a:p>
          <a:p>
            <a:pPr>
              <a:buNone/>
            </a:pPr>
            <a:r>
              <a:rPr lang="en-US" sz="2800" dirty="0" smtClean="0"/>
              <a:t>It is a system of inventory in which updates are made on a periodic basis. </a:t>
            </a:r>
          </a:p>
          <a:p>
            <a:pPr>
              <a:buNone/>
            </a:pPr>
            <a:r>
              <a:rPr lang="en-US" sz="2800" dirty="0" smtClean="0"/>
              <a:t>In a periodic inventory system no effort is made to keep up-to-date records of either the inventory or the cost of goods sold. Instead, these amounts are determined only periodically - usually at the end of each year. This physical count determines the amount of inventory appearing in the balance sheet. The cost of goods sold for the entire year then is determined by a short computation.</a:t>
            </a:r>
          </a:p>
          <a:p>
            <a:pPr>
              <a:buNone/>
            </a:pPr>
            <a:r>
              <a:rPr lang="en-US" sz="2800" dirty="0" smtClean="0"/>
              <a:t> </a:t>
            </a:r>
          </a:p>
          <a:p>
            <a:pPr>
              <a:buNone/>
            </a:pPr>
            <a:endParaRPr lang="en-US" sz="2800" dirty="0" smtClean="0"/>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629400"/>
          </a:xfrm>
        </p:spPr>
        <p:txBody>
          <a:bodyPr>
            <a:noAutofit/>
          </a:bodyPr>
          <a:lstStyle/>
          <a:p>
            <a:pPr>
              <a:buNone/>
            </a:pPr>
            <a:r>
              <a:rPr lang="en-US" sz="2800" b="1" dirty="0" smtClean="0"/>
              <a:t>                           Perpetual Inventory System</a:t>
            </a:r>
            <a:endParaRPr lang="en-US" sz="2800" dirty="0" smtClean="0"/>
          </a:p>
          <a:p>
            <a:pPr>
              <a:buNone/>
            </a:pPr>
            <a:r>
              <a:rPr lang="en-US" sz="2800" dirty="0" smtClean="0"/>
              <a:t> System of inventory control in which the number of units of any inventory item (and the total value of inventory) on any day can be obtained from the stock records. In this method (1) all additions (purchases) and withdrawals (sales or consumption) are recorded in inventory cards as they occur to provide a running balance of quantity and cost of items, (2) a certain number of items are counted every day (or week or month) so that, by the year end, every item has been actually (physically) counted at least once. If there is any mismatch (due to human error, leakage, pilferage, loss) between the physical quantity and the quantity shown in inventory cards, the records are adjusted accordingly. It is also called  the continuous inventory method.</a:t>
            </a:r>
          </a:p>
          <a:p>
            <a:pPr>
              <a:buNone/>
            </a:pPr>
            <a:r>
              <a:rPr lang="en-US" sz="2800" dirty="0" smtClean="0"/>
              <a:t/>
            </a:r>
            <a:br>
              <a:rPr lang="en-US" sz="2800" dirty="0" smtClean="0"/>
            </a:br>
            <a:r>
              <a:rPr lang="en-US" sz="2800" dirty="0" smtClean="0"/>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rmAutofit/>
          </a:bodyPr>
          <a:lstStyle/>
          <a:p>
            <a:pPr>
              <a:buNone/>
            </a:pPr>
            <a:r>
              <a:rPr lang="en-US" sz="2800" b="1" dirty="0" smtClean="0"/>
              <a:t>                              Classifying  Inventory</a:t>
            </a:r>
          </a:p>
          <a:p>
            <a:pPr>
              <a:buNone/>
            </a:pPr>
            <a:r>
              <a:rPr lang="en-US" sz="2800" dirty="0" smtClean="0"/>
              <a:t>Classification of inventory depends on whether the firm is a</a:t>
            </a:r>
          </a:p>
          <a:p>
            <a:pPr>
              <a:buNone/>
            </a:pPr>
            <a:r>
              <a:rPr lang="en-US" sz="2800" dirty="0" smtClean="0"/>
              <a:t>merchandiser or a manufacturer. On this basis inventory</a:t>
            </a:r>
          </a:p>
          <a:p>
            <a:pPr>
              <a:buNone/>
            </a:pPr>
            <a:r>
              <a:rPr lang="en-US" sz="2800" dirty="0" smtClean="0"/>
              <a:t>can be classify as –</a:t>
            </a:r>
          </a:p>
          <a:p>
            <a:pPr>
              <a:buNone/>
            </a:pPr>
            <a:r>
              <a:rPr lang="en-US" sz="2800" dirty="0" smtClean="0"/>
              <a:t> 1. Merchandising Company Inventory </a:t>
            </a:r>
          </a:p>
          <a:p>
            <a:pPr>
              <a:buNone/>
            </a:pPr>
            <a:r>
              <a:rPr lang="en-US" sz="2800" dirty="0" smtClean="0"/>
              <a:t> 2.Manufacturing Company Inventory</a:t>
            </a:r>
          </a:p>
          <a:p>
            <a:pPr>
              <a:buNone/>
            </a:pPr>
            <a:r>
              <a:rPr lang="en-US" sz="2800" b="1" dirty="0" smtClean="0"/>
              <a:t>                     Merchandising Company Inventory </a:t>
            </a:r>
          </a:p>
          <a:p>
            <a:pPr>
              <a:buNone/>
            </a:pPr>
            <a:r>
              <a:rPr lang="en-US" sz="2800" dirty="0" smtClean="0"/>
              <a:t>Merchandising Company merchandisers need only one </a:t>
            </a:r>
          </a:p>
          <a:p>
            <a:pPr>
              <a:buNone/>
            </a:pPr>
            <a:r>
              <a:rPr lang="en-US" sz="2800" dirty="0" smtClean="0"/>
              <a:t>Inventory classification i.e. merchandising inventory.</a:t>
            </a:r>
          </a:p>
          <a:p>
            <a:pPr>
              <a:buNone/>
            </a:pPr>
            <a:r>
              <a:rPr lang="en-US" sz="2800" dirty="0" smtClean="0"/>
              <a:t>          (Different items make up the total inventory)</a:t>
            </a:r>
          </a:p>
          <a:p>
            <a:pPr>
              <a:buNone/>
            </a:pPr>
            <a:endParaRPr lang="en-US" sz="2800" dirty="0" smtClean="0"/>
          </a:p>
          <a:p>
            <a:pPr>
              <a:buNone/>
            </a:pPr>
            <a:endParaRPr lang="en-US" sz="2800" dirty="0" smtClean="0"/>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a:bodyPr>
          <a:lstStyle/>
          <a:p>
            <a:pPr>
              <a:buNone/>
            </a:pPr>
            <a:r>
              <a:rPr lang="en-US" sz="2800" b="1" dirty="0" smtClean="0"/>
              <a:t>                      Manufacturing Company Inventory</a:t>
            </a:r>
          </a:p>
          <a:p>
            <a:pPr>
              <a:buNone/>
            </a:pPr>
            <a:r>
              <a:rPr lang="en-US" sz="2800" dirty="0" smtClean="0"/>
              <a:t>Manufacturers usually classify inventory into three categories-</a:t>
            </a:r>
          </a:p>
          <a:p>
            <a:pPr>
              <a:buNone/>
            </a:pPr>
            <a:r>
              <a:rPr lang="en-US" sz="2800" dirty="0" smtClean="0"/>
              <a:t> 1.Finished goods inventory</a:t>
            </a:r>
          </a:p>
          <a:p>
            <a:pPr>
              <a:buNone/>
            </a:pPr>
            <a:r>
              <a:rPr lang="en-US" sz="2800" dirty="0" smtClean="0"/>
              <a:t> 2.Work in progress</a:t>
            </a:r>
          </a:p>
          <a:p>
            <a:pPr>
              <a:buNone/>
            </a:pPr>
            <a:r>
              <a:rPr lang="en-US" sz="2800" dirty="0" smtClean="0"/>
              <a:t> 3. Raw materials.</a:t>
            </a:r>
          </a:p>
          <a:p>
            <a:pPr>
              <a:buNone/>
            </a:pPr>
            <a:r>
              <a:rPr lang="en-US" sz="2800" b="1" dirty="0" smtClean="0"/>
              <a:t>                   Determining Inventory Quantities</a:t>
            </a:r>
          </a:p>
          <a:p>
            <a:pPr>
              <a:buNone/>
            </a:pPr>
            <a:r>
              <a:rPr lang="en-US" sz="2800" dirty="0" smtClean="0"/>
              <a:t>No matter whether they are using  periodic or perpetual </a:t>
            </a:r>
          </a:p>
          <a:p>
            <a:pPr>
              <a:buNone/>
            </a:pPr>
            <a:r>
              <a:rPr lang="en-US" sz="2800" dirty="0" smtClean="0"/>
              <a:t>inventory system, all companies need to determine invent- </a:t>
            </a:r>
          </a:p>
          <a:p>
            <a:pPr>
              <a:buNone/>
            </a:pPr>
            <a:r>
              <a:rPr lang="en-US" sz="2800" dirty="0" err="1" smtClean="0"/>
              <a:t>ory</a:t>
            </a:r>
            <a:r>
              <a:rPr lang="en-US" sz="2800" dirty="0" smtClean="0"/>
              <a:t> quantities  at the end of the accounting period. If using </a:t>
            </a:r>
          </a:p>
          <a:p>
            <a:pPr>
              <a:buNone/>
            </a:pPr>
            <a:r>
              <a:rPr lang="en-US" sz="2800" dirty="0" smtClean="0"/>
              <a:t>a perpetual system, companies take a physical inventory</a:t>
            </a:r>
          </a:p>
          <a:p>
            <a:pPr>
              <a:buNone/>
            </a:pPr>
            <a:r>
              <a:rPr lang="en-US" sz="2800" dirty="0" smtClean="0"/>
              <a:t>for the following reasons: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10600" cy="6324600"/>
          </a:xfrm>
        </p:spPr>
        <p:txBody>
          <a:bodyPr>
            <a:normAutofit/>
          </a:bodyPr>
          <a:lstStyle/>
          <a:p>
            <a:pPr marL="514350" indent="-514350">
              <a:buAutoNum type="arabicPeriod"/>
            </a:pPr>
            <a:r>
              <a:rPr lang="en-US" sz="2800" dirty="0" smtClean="0"/>
              <a:t>To check the accuracy of their perpetual inventory records.</a:t>
            </a:r>
          </a:p>
          <a:p>
            <a:pPr marL="514350" indent="-514350">
              <a:buAutoNum type="arabicPeriod"/>
            </a:pPr>
            <a:r>
              <a:rPr lang="en-US" sz="2800" dirty="0" smtClean="0"/>
              <a:t>To determine the amount of inventory lost due to wasted raw materials, shoplifting, or employee theft.</a:t>
            </a:r>
          </a:p>
          <a:p>
            <a:pPr marL="514350" indent="-514350">
              <a:buNone/>
            </a:pPr>
            <a:r>
              <a:rPr lang="en-US" sz="2800" dirty="0" smtClean="0"/>
              <a:t>                                Companies using a periodic inventory system take a physical inventory for </a:t>
            </a:r>
            <a:r>
              <a:rPr lang="en-US" sz="2800" b="1" dirty="0" smtClean="0"/>
              <a:t>two different</a:t>
            </a:r>
          </a:p>
          <a:p>
            <a:pPr marL="514350" indent="-514350">
              <a:buNone/>
            </a:pPr>
            <a:r>
              <a:rPr lang="en-US" sz="2800" b="1" dirty="0" smtClean="0"/>
              <a:t>purposes: </a:t>
            </a:r>
            <a:r>
              <a:rPr lang="en-US" sz="2800" dirty="0" smtClean="0"/>
              <a:t>to determine the inventory on hand at the balance sheet date, and to determine the cost of </a:t>
            </a:r>
          </a:p>
          <a:p>
            <a:pPr marL="514350" indent="-514350">
              <a:buNone/>
            </a:pPr>
            <a:r>
              <a:rPr lang="en-US" sz="2800" dirty="0" smtClean="0"/>
              <a:t>goods sold for the period.</a:t>
            </a:r>
          </a:p>
          <a:p>
            <a:pPr marL="514350" indent="-514350">
              <a:buNone/>
            </a:pPr>
            <a:r>
              <a:rPr lang="en-US" sz="2800" b="1" dirty="0" smtClean="0"/>
              <a:t>Ques. </a:t>
            </a:r>
            <a:r>
              <a:rPr lang="en-US" sz="2800" dirty="0" smtClean="0"/>
              <a:t>Why do the companies determine the inventory?</a:t>
            </a:r>
          </a:p>
          <a:p>
            <a:pPr marL="514350" indent="-514350">
              <a:buNone/>
            </a:pPr>
            <a:r>
              <a:rPr lang="en-US" sz="2800" b="1" dirty="0" smtClean="0"/>
              <a:t>Ans. </a:t>
            </a:r>
            <a:r>
              <a:rPr lang="en-US" sz="2800" dirty="0" smtClean="0"/>
              <a:t>The companies determine the inventory</a:t>
            </a:r>
            <a:r>
              <a:rPr lang="en-US" sz="2800" b="1" dirty="0" smtClean="0"/>
              <a:t>  </a:t>
            </a:r>
            <a:r>
              <a:rPr lang="en-US" sz="2800" dirty="0" smtClean="0"/>
              <a:t>due to the </a:t>
            </a:r>
          </a:p>
          <a:p>
            <a:pPr marL="514350" indent="-514350">
              <a:buNone/>
            </a:pPr>
            <a:r>
              <a:rPr lang="en-US" sz="2800" dirty="0" smtClean="0"/>
              <a:t>following reasons:</a:t>
            </a:r>
          </a:p>
          <a:p>
            <a:pPr marL="514350" indent="-514350">
              <a:buNone/>
            </a:pPr>
            <a:endParaRPr lang="en-US" sz="2800"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77000"/>
          </a:xfrm>
        </p:spPr>
        <p:txBody>
          <a:bodyPr>
            <a:normAutofit/>
          </a:bodyPr>
          <a:lstStyle/>
          <a:p>
            <a:pPr marL="514350" indent="-514350">
              <a:buAutoNum type="arabicPeriod"/>
            </a:pPr>
            <a:r>
              <a:rPr lang="en-US" sz="2800" dirty="0" smtClean="0"/>
              <a:t>To check the accuracy of their perpetual inventory records.</a:t>
            </a:r>
          </a:p>
          <a:p>
            <a:pPr marL="514350" indent="-514350">
              <a:buAutoNum type="arabicPeriod"/>
            </a:pPr>
            <a:r>
              <a:rPr lang="en-US" sz="2800" dirty="0" smtClean="0"/>
              <a:t>To determine the amount of inventory lost due to wasted raw materials, shoplifting, or employee theft.</a:t>
            </a:r>
          </a:p>
          <a:p>
            <a:pPr marL="514350" indent="-514350">
              <a:buNone/>
            </a:pPr>
            <a:r>
              <a:rPr lang="en-US" sz="2800" b="1" dirty="0" smtClean="0"/>
              <a:t>                                     Inventory Costing</a:t>
            </a:r>
          </a:p>
          <a:p>
            <a:pPr marL="514350" indent="-514350">
              <a:buNone/>
            </a:pPr>
            <a:r>
              <a:rPr lang="en-US" sz="2800" dirty="0" smtClean="0"/>
              <a:t>Inventory  is accounted for at cost. Cost includes all </a:t>
            </a:r>
          </a:p>
          <a:p>
            <a:pPr marL="514350" indent="-514350">
              <a:buNone/>
            </a:pPr>
            <a:r>
              <a:rPr lang="en-US" sz="2800" dirty="0" smtClean="0"/>
              <a:t>Expenditures necessary to acquire goods and place </a:t>
            </a:r>
          </a:p>
          <a:p>
            <a:pPr marL="514350" indent="-514350">
              <a:buNone/>
            </a:pPr>
            <a:r>
              <a:rPr lang="en-US" sz="2800" dirty="0" smtClean="0"/>
              <a:t>them in a condition ready for sale. After a company has</a:t>
            </a:r>
          </a:p>
          <a:p>
            <a:pPr marL="514350" indent="-514350">
              <a:buNone/>
            </a:pPr>
            <a:r>
              <a:rPr lang="en-US" sz="2800" dirty="0" smtClean="0"/>
              <a:t>determined the quantity of units of inventory, it applies</a:t>
            </a:r>
          </a:p>
          <a:p>
            <a:pPr marL="514350" indent="-514350">
              <a:buNone/>
            </a:pPr>
            <a:r>
              <a:rPr lang="en-US" sz="2800" dirty="0" smtClean="0"/>
              <a:t>unit costs to the quantities to compute the total cost of</a:t>
            </a:r>
          </a:p>
          <a:p>
            <a:pPr marL="514350" indent="-514350">
              <a:buNone/>
            </a:pPr>
            <a:r>
              <a:rPr lang="en-US" sz="2800" dirty="0" smtClean="0"/>
              <a:t>the inventory and the cost of the goods sold. There are</a:t>
            </a:r>
          </a:p>
          <a:p>
            <a:pPr marL="514350" indent="-514350">
              <a:buNone/>
            </a:pPr>
            <a:r>
              <a:rPr lang="en-US" sz="2800" dirty="0" smtClean="0"/>
              <a:t>three methods for the  inventory costing.</a:t>
            </a:r>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86800" cy="6324600"/>
          </a:xfrm>
        </p:spPr>
        <p:txBody>
          <a:bodyPr>
            <a:normAutofit/>
          </a:bodyPr>
          <a:lstStyle/>
          <a:p>
            <a:pPr marL="514350" indent="-514350">
              <a:buAutoNum type="arabicPeriod"/>
            </a:pPr>
            <a:r>
              <a:rPr lang="en-US" sz="2800" dirty="0" smtClean="0"/>
              <a:t>First in, first – out (FIFO)</a:t>
            </a:r>
          </a:p>
          <a:p>
            <a:pPr marL="514350" indent="-514350">
              <a:buAutoNum type="arabicPeriod"/>
            </a:pPr>
            <a:r>
              <a:rPr lang="en-US" sz="2800" dirty="0" smtClean="0"/>
              <a:t>Last in, first- out   (LIFO)</a:t>
            </a:r>
          </a:p>
          <a:p>
            <a:pPr marL="514350" indent="-514350">
              <a:buAutoNum type="arabicPeriod" startAt="3"/>
            </a:pPr>
            <a:r>
              <a:rPr lang="en-US" sz="2800" dirty="0" smtClean="0"/>
              <a:t>Average- cost</a:t>
            </a:r>
          </a:p>
          <a:p>
            <a:pPr marL="514350" indent="-514350">
              <a:buNone/>
            </a:pPr>
            <a:r>
              <a:rPr lang="en-US" sz="2800" b="1" dirty="0" smtClean="0"/>
              <a:t>                         First in, first – out (FIFO)</a:t>
            </a:r>
          </a:p>
          <a:p>
            <a:pPr marL="514350" indent="-514350">
              <a:buNone/>
            </a:pPr>
            <a:r>
              <a:rPr lang="en-US" sz="2800" dirty="0" smtClean="0"/>
              <a:t> The first in, first – out (FIFO) method assumes that the </a:t>
            </a:r>
          </a:p>
          <a:p>
            <a:pPr marL="514350" indent="-514350">
              <a:buNone/>
            </a:pPr>
            <a:r>
              <a:rPr lang="en-US" sz="2800" b="1" dirty="0" smtClean="0"/>
              <a:t>earlier goods </a:t>
            </a:r>
            <a:r>
              <a:rPr lang="en-US" sz="2800" dirty="0" smtClean="0"/>
              <a:t>purchased are first to be sold. FIFO often</a:t>
            </a:r>
          </a:p>
          <a:p>
            <a:pPr marL="514350" indent="-514350">
              <a:buNone/>
            </a:pPr>
            <a:r>
              <a:rPr lang="en-US" sz="2800" dirty="0" smtClean="0"/>
              <a:t>parallels the actual physical flow of merchandise. That is,</a:t>
            </a:r>
          </a:p>
          <a:p>
            <a:pPr marL="514350" indent="-514350">
              <a:buNone/>
            </a:pPr>
            <a:r>
              <a:rPr lang="en-US" sz="2800" dirty="0" smtClean="0"/>
              <a:t>it generally is good business practice to sell the oldest unit</a:t>
            </a:r>
          </a:p>
          <a:p>
            <a:pPr marL="514350" indent="-514350">
              <a:buNone/>
            </a:pPr>
            <a:r>
              <a:rPr lang="en-US" sz="2800" dirty="0" smtClean="0"/>
              <a:t>first. Under the FIFO method, therefore , the </a:t>
            </a:r>
            <a:r>
              <a:rPr lang="en-US" sz="2800" b="1" dirty="0" smtClean="0"/>
              <a:t>costs</a:t>
            </a:r>
            <a:r>
              <a:rPr lang="en-US" sz="2800" dirty="0" smtClean="0"/>
              <a:t> of the</a:t>
            </a:r>
          </a:p>
          <a:p>
            <a:pPr marL="514350" indent="-514350">
              <a:buNone/>
            </a:pPr>
            <a:r>
              <a:rPr lang="en-US" sz="2800" dirty="0" smtClean="0"/>
              <a:t>earliest goods purchased are the first to be recognised in</a:t>
            </a:r>
          </a:p>
          <a:p>
            <a:pPr marL="514350" indent="-514350">
              <a:buNone/>
            </a:pPr>
            <a:r>
              <a:rPr lang="en-US" sz="2800" dirty="0" smtClean="0"/>
              <a:t>determining cost of goods sold.</a:t>
            </a:r>
          </a:p>
          <a:p>
            <a:pPr marL="514350" indent="-514350">
              <a:buNone/>
            </a:pPr>
            <a:endParaRPr lang="en-US" sz="2800" dirty="0" smtClean="0"/>
          </a:p>
          <a:p>
            <a:pPr marL="514350" indent="-514350">
              <a:buNone/>
            </a:pPr>
            <a:endParaRPr lang="en-US" sz="2800" dirty="0" smtClean="0"/>
          </a:p>
          <a:p>
            <a:pPr marL="514350" indent="-514350">
              <a:buNone/>
            </a:pPr>
            <a:endParaRPr lang="en-US" sz="2800" dirty="0" smtClean="0"/>
          </a:p>
          <a:p>
            <a:pPr marL="514350" indent="-514350">
              <a:buNone/>
            </a:pPr>
            <a:endParaRPr lang="en-US" sz="2800" dirty="0" smtClean="0"/>
          </a:p>
          <a:p>
            <a:pPr marL="514350" indent="-514350">
              <a:buNone/>
            </a:pPr>
            <a:endParaRPr lang="en-US" sz="2800" b="1" dirty="0" smtClean="0"/>
          </a:p>
          <a:p>
            <a:pPr marL="514350" indent="-514350">
              <a:buAutoNum type="arabicPeriod" startAt="3"/>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6278563"/>
          </a:xfrm>
        </p:spPr>
        <p:txBody>
          <a:bodyPr>
            <a:normAutofit/>
          </a:bodyPr>
          <a:lstStyle/>
          <a:p>
            <a:pPr>
              <a:buNone/>
            </a:pPr>
            <a:r>
              <a:rPr lang="en-US" sz="2800" dirty="0" smtClean="0"/>
              <a:t>On account. They result from the sale of goods and services.</a:t>
            </a:r>
          </a:p>
          <a:p>
            <a:pPr>
              <a:buNone/>
            </a:pPr>
            <a:r>
              <a:rPr lang="en-US" sz="2800" b="1" dirty="0" smtClean="0"/>
              <a:t>Ques. </a:t>
            </a:r>
            <a:r>
              <a:rPr lang="en-US" sz="2800" dirty="0" smtClean="0"/>
              <a:t>What are the different kinds of receivable?</a:t>
            </a:r>
          </a:p>
          <a:p>
            <a:pPr>
              <a:buNone/>
            </a:pPr>
            <a:r>
              <a:rPr lang="en-US" sz="2800" b="1" dirty="0" smtClean="0"/>
              <a:t>Ans. </a:t>
            </a:r>
            <a:r>
              <a:rPr lang="en-US" sz="2800" dirty="0" smtClean="0"/>
              <a:t>There are three kinds of receivable namely-</a:t>
            </a:r>
          </a:p>
          <a:p>
            <a:pPr marL="514350" indent="-514350">
              <a:buNone/>
            </a:pPr>
            <a:r>
              <a:rPr lang="en-US" sz="2800" dirty="0" smtClean="0"/>
              <a:t> 1.Account  Receivable</a:t>
            </a:r>
            <a:r>
              <a:rPr lang="en-US" sz="2800" b="1" dirty="0" smtClean="0"/>
              <a:t> </a:t>
            </a:r>
          </a:p>
          <a:p>
            <a:pPr marL="514350" indent="-514350">
              <a:buNone/>
            </a:pPr>
            <a:r>
              <a:rPr lang="en-US" sz="2800" dirty="0" smtClean="0"/>
              <a:t>2. Note Receivable</a:t>
            </a:r>
          </a:p>
          <a:p>
            <a:pPr marL="514350" indent="-514350">
              <a:buNone/>
            </a:pPr>
            <a:r>
              <a:rPr lang="en-US" sz="2800" dirty="0" smtClean="0"/>
              <a:t>3.Other Receivable</a:t>
            </a:r>
          </a:p>
          <a:p>
            <a:pPr marL="514350" indent="-514350">
              <a:buNone/>
            </a:pPr>
            <a:r>
              <a:rPr lang="en-US" sz="2800" b="1" dirty="0" smtClean="0"/>
              <a:t>Ques. </a:t>
            </a:r>
            <a:r>
              <a:rPr lang="en-US" sz="2800" dirty="0" smtClean="0"/>
              <a:t>What is meant by account receivable?</a:t>
            </a:r>
          </a:p>
          <a:p>
            <a:pPr marL="514350" indent="-514350">
              <a:buNone/>
            </a:pPr>
            <a:r>
              <a:rPr lang="en-US" sz="2800" b="1" dirty="0" smtClean="0"/>
              <a:t>Ans. </a:t>
            </a:r>
            <a:r>
              <a:rPr lang="en-US" sz="2800" dirty="0" smtClean="0"/>
              <a:t>Account Receivable is the amount customers owe on account and that is the result from the sale of goods and services.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172200"/>
          </a:xfrm>
        </p:spPr>
        <p:txBody>
          <a:bodyPr>
            <a:normAutofit/>
          </a:bodyPr>
          <a:lstStyle/>
          <a:p>
            <a:pPr>
              <a:buNone/>
            </a:pPr>
            <a:r>
              <a:rPr lang="en-US" sz="2800" b="1" dirty="0" smtClean="0"/>
              <a:t>Ques</a:t>
            </a:r>
            <a:r>
              <a:rPr lang="en-US" sz="2800" dirty="0" smtClean="0"/>
              <a:t>. Explain FIFO.</a:t>
            </a:r>
          </a:p>
          <a:p>
            <a:pPr marL="514350" indent="-514350">
              <a:buNone/>
            </a:pPr>
            <a:r>
              <a:rPr lang="en-US" sz="2800" b="1" dirty="0" smtClean="0"/>
              <a:t>Ans</a:t>
            </a:r>
            <a:r>
              <a:rPr lang="en-US" sz="2800" i="1" dirty="0" smtClean="0"/>
              <a:t>. </a:t>
            </a:r>
            <a:r>
              <a:rPr lang="en-US" sz="2800" dirty="0" smtClean="0"/>
              <a:t>The first in, first – out (FIFO) method assumes that the </a:t>
            </a:r>
          </a:p>
          <a:p>
            <a:pPr marL="514350" indent="-514350">
              <a:buNone/>
            </a:pPr>
            <a:r>
              <a:rPr lang="en-US" sz="2800" b="1" dirty="0" smtClean="0"/>
              <a:t>earlier goods </a:t>
            </a:r>
            <a:r>
              <a:rPr lang="en-US" sz="2800" dirty="0" smtClean="0"/>
              <a:t>purchased are first to be sold. FIFO often</a:t>
            </a:r>
          </a:p>
          <a:p>
            <a:pPr marL="514350" indent="-514350">
              <a:buNone/>
            </a:pPr>
            <a:r>
              <a:rPr lang="en-US" sz="2800" dirty="0" smtClean="0"/>
              <a:t>parallels the actual physical flow of merchandise. That is,</a:t>
            </a:r>
          </a:p>
          <a:p>
            <a:pPr marL="514350" indent="-514350">
              <a:buNone/>
            </a:pPr>
            <a:r>
              <a:rPr lang="en-US" sz="2800" dirty="0" smtClean="0"/>
              <a:t>it generally is good business practice to sell the oldest unit</a:t>
            </a:r>
          </a:p>
          <a:p>
            <a:pPr marL="514350" indent="-514350">
              <a:buNone/>
            </a:pPr>
            <a:r>
              <a:rPr lang="en-US" sz="2800" dirty="0" smtClean="0"/>
              <a:t>first. Under the FIFO method, therefore , the </a:t>
            </a:r>
            <a:r>
              <a:rPr lang="en-US" sz="2800" b="1" dirty="0" smtClean="0"/>
              <a:t>costs</a:t>
            </a:r>
            <a:r>
              <a:rPr lang="en-US" sz="2800" dirty="0" smtClean="0"/>
              <a:t> of the</a:t>
            </a:r>
          </a:p>
          <a:p>
            <a:pPr marL="514350" indent="-514350">
              <a:buNone/>
            </a:pPr>
            <a:r>
              <a:rPr lang="en-US" sz="2800" dirty="0" smtClean="0"/>
              <a:t>earliest goods purchased are the first to be recognised in</a:t>
            </a:r>
          </a:p>
          <a:p>
            <a:pPr marL="514350" indent="-514350">
              <a:buNone/>
            </a:pPr>
            <a:r>
              <a:rPr lang="en-US" sz="2800" dirty="0" smtClean="0"/>
              <a:t>determining cost of goods sold.</a:t>
            </a:r>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763000" cy="6019800"/>
          </a:xfrm>
        </p:spPr>
        <p:txBody>
          <a:bodyPr/>
          <a:lstStyle/>
          <a:p>
            <a:pPr>
              <a:buNone/>
            </a:pPr>
            <a:r>
              <a:rPr lang="en-US" dirty="0" smtClean="0"/>
              <a:t>Illustration given below shows the allocation of cost</a:t>
            </a:r>
          </a:p>
          <a:p>
            <a:pPr>
              <a:buNone/>
            </a:pPr>
            <a:r>
              <a:rPr lang="en-US" sz="2800" dirty="0" smtClean="0"/>
              <a:t>of goods available for sale at Houston Electronics under </a:t>
            </a:r>
          </a:p>
          <a:p>
            <a:pPr>
              <a:buNone/>
            </a:pPr>
            <a:r>
              <a:rPr lang="en-US" sz="2800" dirty="0" smtClean="0"/>
              <a:t>FIFO </a:t>
            </a:r>
          </a:p>
          <a:p>
            <a:pPr>
              <a:buNone/>
            </a:pPr>
            <a:r>
              <a:rPr lang="en-US" sz="2800" dirty="0" smtClean="0"/>
              <a:t>               </a:t>
            </a:r>
          </a:p>
          <a:p>
            <a:pPr>
              <a:buNone/>
            </a:pPr>
            <a:endParaRPr lang="en-US" sz="2800" dirty="0" smtClean="0"/>
          </a:p>
          <a:p>
            <a:pPr>
              <a:buNone/>
            </a:pPr>
            <a:endParaRPr lang="en-US" sz="2800" dirty="0" smtClean="0"/>
          </a:p>
          <a:p>
            <a:pPr>
              <a:buNone/>
            </a:pPr>
            <a:endParaRPr lang="en-US" sz="2800" dirty="0" smtClean="0"/>
          </a:p>
          <a:p>
            <a:pPr>
              <a:buNone/>
            </a:pPr>
            <a:r>
              <a:rPr lang="en-US" sz="2800" dirty="0" smtClean="0"/>
              <a:t>               Closing inventory  450 units only on31 Dec.2014</a:t>
            </a:r>
          </a:p>
          <a:p>
            <a:pPr>
              <a:buNone/>
            </a:pPr>
            <a:endParaRPr lang="en-US" sz="2800" dirty="0" smtClean="0"/>
          </a:p>
          <a:p>
            <a:pPr>
              <a:buNone/>
            </a:pPr>
            <a:endParaRPr lang="en-US" sz="2800" dirty="0" smtClean="0"/>
          </a:p>
        </p:txBody>
      </p:sp>
      <p:graphicFrame>
        <p:nvGraphicFramePr>
          <p:cNvPr id="5" name="Table 4"/>
          <p:cNvGraphicFramePr>
            <a:graphicFrameLocks noGrp="1"/>
          </p:cNvGraphicFramePr>
          <p:nvPr/>
        </p:nvGraphicFramePr>
        <p:xfrm>
          <a:off x="1524000" y="1397000"/>
          <a:ext cx="6096000" cy="2225040"/>
        </p:xfrm>
        <a:graphic>
          <a:graphicData uri="http://schemas.openxmlformats.org/drawingml/2006/table">
            <a:tbl>
              <a:tblPr firstRow="1" bandRow="1">
                <a:tableStyleId>{2D5ABB26-0587-4C30-8999-92F81FD0307C}</a:tableStyleId>
              </a:tblPr>
              <a:tblGrid>
                <a:gridCol w="1219200"/>
                <a:gridCol w="1219200"/>
                <a:gridCol w="1219200"/>
                <a:gridCol w="1219200"/>
                <a:gridCol w="1219200"/>
              </a:tblGrid>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graphicFrame>
        <p:nvGraphicFramePr>
          <p:cNvPr id="7" name="Table 6"/>
          <p:cNvGraphicFramePr>
            <a:graphicFrameLocks noGrp="1"/>
          </p:cNvGraphicFramePr>
          <p:nvPr/>
        </p:nvGraphicFramePr>
        <p:xfrm>
          <a:off x="1524000" y="1397000"/>
          <a:ext cx="7010400" cy="2225040"/>
        </p:xfrm>
        <a:graphic>
          <a:graphicData uri="http://schemas.openxmlformats.org/drawingml/2006/table">
            <a:tbl>
              <a:tblPr firstRow="1" bandRow="1">
                <a:tableStyleId>{5940675A-B579-460E-94D1-54222C63F5DA}</a:tableStyleId>
              </a:tblPr>
              <a:tblGrid>
                <a:gridCol w="1219200"/>
                <a:gridCol w="2438400"/>
                <a:gridCol w="990600"/>
                <a:gridCol w="1143000"/>
                <a:gridCol w="1219200"/>
              </a:tblGrid>
              <a:tr h="370840">
                <a:tc>
                  <a:txBody>
                    <a:bodyPr/>
                    <a:lstStyle/>
                    <a:p>
                      <a:r>
                        <a:rPr lang="en-US" dirty="0" smtClean="0"/>
                        <a:t>Date-2014</a:t>
                      </a:r>
                      <a:endParaRPr lang="en-US" dirty="0"/>
                    </a:p>
                  </a:txBody>
                  <a:tcPr/>
                </a:tc>
                <a:tc>
                  <a:txBody>
                    <a:bodyPr/>
                    <a:lstStyle/>
                    <a:p>
                      <a:r>
                        <a:rPr lang="en-US" dirty="0" smtClean="0"/>
                        <a:t>Explanation</a:t>
                      </a:r>
                      <a:endParaRPr lang="en-US" dirty="0"/>
                    </a:p>
                  </a:txBody>
                  <a:tcPr/>
                </a:tc>
                <a:tc>
                  <a:txBody>
                    <a:bodyPr/>
                    <a:lstStyle/>
                    <a:p>
                      <a:r>
                        <a:rPr lang="en-US" dirty="0" smtClean="0"/>
                        <a:t>Units</a:t>
                      </a:r>
                      <a:endParaRPr lang="en-US" dirty="0"/>
                    </a:p>
                  </a:txBody>
                  <a:tcPr/>
                </a:tc>
                <a:tc>
                  <a:txBody>
                    <a:bodyPr/>
                    <a:lstStyle/>
                    <a:p>
                      <a:r>
                        <a:rPr lang="en-US" dirty="0" smtClean="0"/>
                        <a:t>Unit Cost                         </a:t>
                      </a:r>
                      <a:r>
                        <a:rPr lang="en-US" baseline="0" dirty="0" smtClean="0"/>
                        <a:t>    </a:t>
                      </a:r>
                      <a:endParaRPr lang="en-US" dirty="0"/>
                    </a:p>
                  </a:txBody>
                  <a:tcPr/>
                </a:tc>
                <a:tc>
                  <a:txBody>
                    <a:bodyPr/>
                    <a:lstStyle/>
                    <a:p>
                      <a:r>
                        <a:rPr lang="en-US" dirty="0" smtClean="0"/>
                        <a:t>Total Cost</a:t>
                      </a:r>
                      <a:endParaRPr lang="en-US" dirty="0"/>
                    </a:p>
                  </a:txBody>
                  <a:tcPr/>
                </a:tc>
              </a:tr>
              <a:tr h="370840">
                <a:tc>
                  <a:txBody>
                    <a:bodyPr/>
                    <a:lstStyle/>
                    <a:p>
                      <a:r>
                        <a:rPr lang="en-US" dirty="0" smtClean="0"/>
                        <a:t>Jan. 01</a:t>
                      </a:r>
                      <a:endParaRPr lang="en-US" dirty="0"/>
                    </a:p>
                  </a:txBody>
                  <a:tcPr/>
                </a:tc>
                <a:tc>
                  <a:txBody>
                    <a:bodyPr/>
                    <a:lstStyle/>
                    <a:p>
                      <a:r>
                        <a:rPr lang="en-US" dirty="0" smtClean="0"/>
                        <a:t>Beginning inventory</a:t>
                      </a:r>
                      <a:endParaRPr lang="en-US" dirty="0"/>
                    </a:p>
                  </a:txBody>
                  <a:tcPr/>
                </a:tc>
                <a:tc>
                  <a:txBody>
                    <a:bodyPr/>
                    <a:lstStyle/>
                    <a:p>
                      <a:r>
                        <a:rPr lang="en-US" dirty="0" smtClean="0"/>
                        <a:t>   100</a:t>
                      </a:r>
                      <a:endParaRPr lang="en-US" dirty="0"/>
                    </a:p>
                  </a:txBody>
                  <a:tcPr/>
                </a:tc>
                <a:tc>
                  <a:txBody>
                    <a:bodyPr/>
                    <a:lstStyle/>
                    <a:p>
                      <a:r>
                        <a:rPr lang="en-US" dirty="0" smtClean="0"/>
                        <a:t>10    (SR)</a:t>
                      </a:r>
                      <a:endParaRPr lang="en-US" dirty="0"/>
                    </a:p>
                  </a:txBody>
                  <a:tcPr/>
                </a:tc>
                <a:tc>
                  <a:txBody>
                    <a:bodyPr/>
                    <a:lstStyle/>
                    <a:p>
                      <a:r>
                        <a:rPr lang="en-US" dirty="0" smtClean="0"/>
                        <a:t>1,000 (SR)</a:t>
                      </a:r>
                      <a:endParaRPr lang="en-US" dirty="0"/>
                    </a:p>
                  </a:txBody>
                  <a:tcPr/>
                </a:tc>
              </a:tr>
              <a:tr h="370840">
                <a:tc>
                  <a:txBody>
                    <a:bodyPr/>
                    <a:lstStyle/>
                    <a:p>
                      <a:r>
                        <a:rPr lang="en-US" dirty="0" smtClean="0"/>
                        <a:t>Apr.15</a:t>
                      </a:r>
                      <a:endParaRPr lang="en-US" dirty="0"/>
                    </a:p>
                  </a:txBody>
                  <a:tcPr/>
                </a:tc>
                <a:tc>
                  <a:txBody>
                    <a:bodyPr/>
                    <a:lstStyle/>
                    <a:p>
                      <a:r>
                        <a:rPr lang="en-US" dirty="0" smtClean="0"/>
                        <a:t>Purchase</a:t>
                      </a:r>
                      <a:endParaRPr lang="en-US" dirty="0"/>
                    </a:p>
                  </a:txBody>
                  <a:tcPr/>
                </a:tc>
                <a:tc>
                  <a:txBody>
                    <a:bodyPr/>
                    <a:lstStyle/>
                    <a:p>
                      <a:r>
                        <a:rPr lang="en-US" dirty="0" smtClean="0"/>
                        <a:t>   200</a:t>
                      </a:r>
                      <a:endParaRPr lang="en-US" dirty="0"/>
                    </a:p>
                  </a:txBody>
                  <a:tcPr/>
                </a:tc>
                <a:tc>
                  <a:txBody>
                    <a:bodyPr/>
                    <a:lstStyle/>
                    <a:p>
                      <a:r>
                        <a:rPr lang="en-US" dirty="0" smtClean="0"/>
                        <a:t>11</a:t>
                      </a:r>
                      <a:endParaRPr lang="en-US" dirty="0"/>
                    </a:p>
                  </a:txBody>
                  <a:tcPr/>
                </a:tc>
                <a:tc>
                  <a:txBody>
                    <a:bodyPr/>
                    <a:lstStyle/>
                    <a:p>
                      <a:r>
                        <a:rPr lang="en-US" dirty="0" smtClean="0"/>
                        <a:t>2,200</a:t>
                      </a:r>
                      <a:endParaRPr lang="en-US" dirty="0"/>
                    </a:p>
                  </a:txBody>
                  <a:tcPr/>
                </a:tc>
              </a:tr>
              <a:tr h="370840">
                <a:tc>
                  <a:txBody>
                    <a:bodyPr/>
                    <a:lstStyle/>
                    <a:p>
                      <a:r>
                        <a:rPr lang="en-US" dirty="0" smtClean="0"/>
                        <a:t>Aug.24</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a:t>
                      </a:r>
                    </a:p>
                  </a:txBody>
                  <a:tcPr/>
                </a:tc>
                <a:tc>
                  <a:txBody>
                    <a:bodyPr/>
                    <a:lstStyle/>
                    <a:p>
                      <a:r>
                        <a:rPr lang="en-US" dirty="0" smtClean="0"/>
                        <a:t>   300</a:t>
                      </a:r>
                      <a:endParaRPr lang="en-US" dirty="0"/>
                    </a:p>
                  </a:txBody>
                  <a:tcPr/>
                </a:tc>
                <a:tc>
                  <a:txBody>
                    <a:bodyPr/>
                    <a:lstStyle/>
                    <a:p>
                      <a:r>
                        <a:rPr lang="en-US" dirty="0" smtClean="0"/>
                        <a:t>12</a:t>
                      </a:r>
                      <a:endParaRPr lang="en-US" dirty="0"/>
                    </a:p>
                  </a:txBody>
                  <a:tcPr/>
                </a:tc>
                <a:tc>
                  <a:txBody>
                    <a:bodyPr/>
                    <a:lstStyle/>
                    <a:p>
                      <a:r>
                        <a:rPr lang="en-US" dirty="0" smtClean="0"/>
                        <a:t>3,600</a:t>
                      </a:r>
                      <a:endParaRPr lang="en-US" dirty="0"/>
                    </a:p>
                  </a:txBody>
                  <a:tcPr/>
                </a:tc>
              </a:tr>
              <a:tr h="370840">
                <a:tc>
                  <a:txBody>
                    <a:bodyPr/>
                    <a:lstStyle/>
                    <a:p>
                      <a:r>
                        <a:rPr lang="en-US" dirty="0" smtClean="0"/>
                        <a:t>Nov.27</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a:t>
                      </a:r>
                    </a:p>
                  </a:txBody>
                  <a:tcPr/>
                </a:tc>
                <a:tc>
                  <a:txBody>
                    <a:bodyPr/>
                    <a:lstStyle/>
                    <a:p>
                      <a:r>
                        <a:rPr lang="en-US" dirty="0" smtClean="0"/>
                        <a:t>   400</a:t>
                      </a:r>
                      <a:endParaRPr lang="en-US" dirty="0"/>
                    </a:p>
                  </a:txBody>
                  <a:tcPr/>
                </a:tc>
                <a:tc>
                  <a:txBody>
                    <a:bodyPr/>
                    <a:lstStyle/>
                    <a:p>
                      <a:r>
                        <a:rPr lang="en-US" dirty="0" smtClean="0"/>
                        <a:t>13</a:t>
                      </a:r>
                      <a:endParaRPr lang="en-US" dirty="0"/>
                    </a:p>
                  </a:txBody>
                  <a:tcPr/>
                </a:tc>
                <a:tc>
                  <a:txBody>
                    <a:bodyPr/>
                    <a:lstStyle/>
                    <a:p>
                      <a:r>
                        <a:rPr lang="en-US" dirty="0" smtClean="0"/>
                        <a:t>5,200</a:t>
                      </a:r>
                      <a:endParaRPr lang="en-US" dirty="0"/>
                    </a:p>
                  </a:txBody>
                  <a:tcPr/>
                </a:tc>
              </a:tr>
              <a:tr h="370840">
                <a:tc>
                  <a:txBody>
                    <a:bodyPr/>
                    <a:lstStyle/>
                    <a:p>
                      <a:endParaRPr lang="en-US" dirty="0" smtClean="0"/>
                    </a:p>
                  </a:txBody>
                  <a:tcPr/>
                </a:tc>
                <a:tc>
                  <a:txBody>
                    <a:bodyPr/>
                    <a:lstStyle/>
                    <a:p>
                      <a:r>
                        <a:rPr lang="en-US" dirty="0" smtClean="0"/>
                        <a:t>Total</a:t>
                      </a:r>
                      <a:endParaRPr lang="en-US" dirty="0"/>
                    </a:p>
                  </a:txBody>
                  <a:tcPr/>
                </a:tc>
                <a:tc>
                  <a:txBody>
                    <a:bodyPr/>
                    <a:lstStyle/>
                    <a:p>
                      <a:r>
                        <a:rPr lang="en-US" dirty="0" smtClean="0"/>
                        <a:t>1,000</a:t>
                      </a:r>
                      <a:endParaRPr lang="en-US" dirty="0"/>
                    </a:p>
                  </a:txBody>
                  <a:tcPr/>
                </a:tc>
                <a:tc>
                  <a:txBody>
                    <a:bodyPr/>
                    <a:lstStyle/>
                    <a:p>
                      <a:endParaRPr lang="en-US" dirty="0"/>
                    </a:p>
                  </a:txBody>
                  <a:tcPr/>
                </a:tc>
                <a:tc>
                  <a:txBody>
                    <a:bodyPr/>
                    <a:lstStyle/>
                    <a:p>
                      <a:r>
                        <a:rPr lang="en-US" dirty="0" smtClean="0"/>
                        <a:t>SR-12,000</a:t>
                      </a:r>
                      <a:endParaRPr lang="en-US" dirty="0"/>
                    </a:p>
                  </a:txBody>
                  <a:tcPr/>
                </a:tc>
              </a:tr>
            </a:tbl>
          </a:graphicData>
        </a:graphic>
      </p:graphicFrame>
      <p:graphicFrame>
        <p:nvGraphicFramePr>
          <p:cNvPr id="11" name="Table 10"/>
          <p:cNvGraphicFramePr>
            <a:graphicFrameLocks noGrp="1"/>
          </p:cNvGraphicFramePr>
          <p:nvPr/>
        </p:nvGraphicFramePr>
        <p:xfrm>
          <a:off x="1600200" y="4495800"/>
          <a:ext cx="6858000" cy="1483360"/>
        </p:xfrm>
        <a:graphic>
          <a:graphicData uri="http://schemas.openxmlformats.org/drawingml/2006/table">
            <a:tbl>
              <a:tblPr firstRow="1" bandRow="1">
                <a:tableStyleId>{5940675A-B579-460E-94D1-54222C63F5DA}</a:tableStyleId>
              </a:tblPr>
              <a:tblGrid>
                <a:gridCol w="1714500"/>
                <a:gridCol w="1714500"/>
                <a:gridCol w="1714500"/>
                <a:gridCol w="1714500"/>
              </a:tblGrid>
              <a:tr h="370840">
                <a:tc>
                  <a:txBody>
                    <a:bodyPr/>
                    <a:lstStyle/>
                    <a:p>
                      <a:r>
                        <a:rPr lang="en-US" dirty="0" smtClean="0"/>
                        <a:t>Date -2014</a:t>
                      </a:r>
                      <a:endParaRPr lang="en-US" dirty="0"/>
                    </a:p>
                  </a:txBody>
                  <a:tcPr/>
                </a:tc>
                <a:tc>
                  <a:txBody>
                    <a:bodyPr/>
                    <a:lstStyle/>
                    <a:p>
                      <a:r>
                        <a:rPr lang="en-US" dirty="0" smtClean="0"/>
                        <a:t>       Units</a:t>
                      </a:r>
                      <a:endParaRPr lang="en-US" dirty="0"/>
                    </a:p>
                  </a:txBody>
                  <a:tcPr/>
                </a:tc>
                <a:tc>
                  <a:txBody>
                    <a:bodyPr/>
                    <a:lstStyle/>
                    <a:p>
                      <a:r>
                        <a:rPr lang="en-US" dirty="0" smtClean="0"/>
                        <a:t>    Unit Cost</a:t>
                      </a:r>
                      <a:endParaRPr lang="en-US" dirty="0"/>
                    </a:p>
                  </a:txBody>
                  <a:tcPr/>
                </a:tc>
                <a:tc>
                  <a:txBody>
                    <a:bodyPr/>
                    <a:lstStyle/>
                    <a:p>
                      <a:r>
                        <a:rPr lang="en-US" dirty="0" smtClean="0"/>
                        <a:t>   Total Cost</a:t>
                      </a:r>
                      <a:endParaRPr lang="en-US" dirty="0"/>
                    </a:p>
                  </a:txBody>
                  <a:tcPr/>
                </a:tc>
              </a:tr>
              <a:tr h="370840">
                <a:tc>
                  <a:txBody>
                    <a:bodyPr/>
                    <a:lstStyle/>
                    <a:p>
                      <a:r>
                        <a:rPr lang="en-US" dirty="0" smtClean="0"/>
                        <a:t>Nov.27</a:t>
                      </a:r>
                      <a:endParaRPr lang="en-US" dirty="0"/>
                    </a:p>
                  </a:txBody>
                  <a:tcPr/>
                </a:tc>
                <a:tc>
                  <a:txBody>
                    <a:bodyPr/>
                    <a:lstStyle/>
                    <a:p>
                      <a:r>
                        <a:rPr lang="en-US" dirty="0" smtClean="0"/>
                        <a:t>400</a:t>
                      </a:r>
                      <a:endParaRPr lang="en-US" dirty="0"/>
                    </a:p>
                  </a:txBody>
                  <a:tcPr/>
                </a:tc>
                <a:tc>
                  <a:txBody>
                    <a:bodyPr/>
                    <a:lstStyle/>
                    <a:p>
                      <a:r>
                        <a:rPr lang="en-US" dirty="0" smtClean="0"/>
                        <a:t>13  SR</a:t>
                      </a:r>
                      <a:endParaRPr lang="en-US" dirty="0"/>
                    </a:p>
                  </a:txBody>
                  <a:tcPr/>
                </a:tc>
                <a:tc>
                  <a:txBody>
                    <a:bodyPr/>
                    <a:lstStyle/>
                    <a:p>
                      <a:r>
                        <a:rPr lang="en-US" dirty="0" smtClean="0"/>
                        <a:t>     5,200 SR</a:t>
                      </a:r>
                      <a:endParaRPr lang="en-US" dirty="0"/>
                    </a:p>
                  </a:txBody>
                  <a:tcPr/>
                </a:tc>
              </a:tr>
              <a:tr h="370840">
                <a:tc>
                  <a:txBody>
                    <a:bodyPr/>
                    <a:lstStyle/>
                    <a:p>
                      <a:r>
                        <a:rPr lang="en-US" dirty="0" smtClean="0"/>
                        <a:t>Aug.24</a:t>
                      </a:r>
                      <a:endParaRPr lang="en-US" dirty="0"/>
                    </a:p>
                  </a:txBody>
                  <a:tcPr/>
                </a:tc>
                <a:tc>
                  <a:txBody>
                    <a:bodyPr/>
                    <a:lstStyle/>
                    <a:p>
                      <a:r>
                        <a:rPr lang="en-US" dirty="0" smtClean="0"/>
                        <a:t>  50</a:t>
                      </a:r>
                      <a:endParaRPr lang="en-US" dirty="0"/>
                    </a:p>
                  </a:txBody>
                  <a:tcPr/>
                </a:tc>
                <a:tc>
                  <a:txBody>
                    <a:bodyPr/>
                    <a:lstStyle/>
                    <a:p>
                      <a:r>
                        <a:rPr lang="en-US" dirty="0" smtClean="0"/>
                        <a:t>12</a:t>
                      </a:r>
                      <a:endParaRPr lang="en-US" dirty="0"/>
                    </a:p>
                  </a:txBody>
                  <a:tcPr/>
                </a:tc>
                <a:tc>
                  <a:txBody>
                    <a:bodyPr/>
                    <a:lstStyle/>
                    <a:p>
                      <a:r>
                        <a:rPr lang="en-US" dirty="0" smtClean="0"/>
                        <a:t>        600</a:t>
                      </a:r>
                      <a:endParaRPr lang="en-US" dirty="0"/>
                    </a:p>
                  </a:txBody>
                  <a:tcPr/>
                </a:tc>
              </a:tr>
              <a:tr h="370840">
                <a:tc>
                  <a:txBody>
                    <a:bodyPr/>
                    <a:lstStyle/>
                    <a:p>
                      <a:r>
                        <a:rPr lang="en-US" dirty="0" smtClean="0"/>
                        <a:t>Total</a:t>
                      </a:r>
                      <a:endParaRPr lang="en-US" dirty="0"/>
                    </a:p>
                  </a:txBody>
                  <a:tcPr/>
                </a:tc>
                <a:tc>
                  <a:txBody>
                    <a:bodyPr/>
                    <a:lstStyle/>
                    <a:p>
                      <a:r>
                        <a:rPr lang="en-US" dirty="0" smtClean="0"/>
                        <a:t> 450</a:t>
                      </a:r>
                      <a:endParaRPr lang="en-US" dirty="0"/>
                    </a:p>
                  </a:txBody>
                  <a:tcPr/>
                </a:tc>
                <a:tc>
                  <a:txBody>
                    <a:bodyPr/>
                    <a:lstStyle/>
                    <a:p>
                      <a:endParaRPr lang="en-US"/>
                    </a:p>
                  </a:txBody>
                  <a:tcPr/>
                </a:tc>
                <a:tc>
                  <a:txBody>
                    <a:bodyPr/>
                    <a:lstStyle/>
                    <a:p>
                      <a:r>
                        <a:rPr lang="en-US" dirty="0" smtClean="0"/>
                        <a:t>    5,800 SR</a:t>
                      </a:r>
                      <a:endParaRPr lang="en-US"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6324600"/>
          </a:xfrm>
        </p:spPr>
        <p:txBody>
          <a:bodyPr>
            <a:normAutofit/>
          </a:bodyPr>
          <a:lstStyle/>
          <a:p>
            <a:pPr>
              <a:buNone/>
            </a:pPr>
            <a:r>
              <a:rPr lang="en-US" sz="2800" dirty="0" smtClean="0"/>
              <a:t>Cost of goods available for sale =   12,000 SR</a:t>
            </a:r>
          </a:p>
          <a:p>
            <a:pPr>
              <a:buNone/>
            </a:pPr>
            <a:r>
              <a:rPr lang="en-US" sz="2800" dirty="0" smtClean="0"/>
              <a:t>Less- Ending inventory                        5,800 SR</a:t>
            </a:r>
          </a:p>
          <a:p>
            <a:pPr>
              <a:buNone/>
            </a:pPr>
            <a:r>
              <a:rPr lang="en-US" sz="2800" dirty="0" smtClean="0"/>
              <a:t>                                                            -----------------</a:t>
            </a:r>
          </a:p>
          <a:p>
            <a:pPr>
              <a:buNone/>
            </a:pPr>
            <a:r>
              <a:rPr lang="en-US" sz="2800" dirty="0" smtClean="0"/>
              <a:t>Cost of goods sold                =             6,200 SR</a:t>
            </a:r>
          </a:p>
          <a:p>
            <a:pPr>
              <a:buNone/>
            </a:pPr>
            <a:r>
              <a:rPr lang="en-US" sz="2800" dirty="0" smtClean="0"/>
              <a:t>                   </a:t>
            </a:r>
            <a:r>
              <a:rPr lang="en-US" sz="2800" b="1" dirty="0" smtClean="0"/>
              <a:t>         </a:t>
            </a:r>
          </a:p>
          <a:p>
            <a:pPr>
              <a:buNone/>
            </a:pPr>
            <a:endParaRPr lang="en-US" sz="2800" b="1" dirty="0" smtClean="0"/>
          </a:p>
          <a:p>
            <a:pPr>
              <a:buNone/>
            </a:pPr>
            <a:endParaRPr lang="en-US" sz="2800" b="1" dirty="0" smtClean="0"/>
          </a:p>
          <a:p>
            <a:pPr>
              <a:buNone/>
            </a:pPr>
            <a:r>
              <a:rPr lang="en-US" sz="2800" b="1" dirty="0" smtClean="0"/>
              <a:t>                                              </a:t>
            </a:r>
            <a:endParaRPr lang="en-US" sz="28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763000" cy="5943600"/>
          </a:xfrm>
        </p:spPr>
        <p:txBody>
          <a:bodyPr>
            <a:normAutofit/>
          </a:bodyPr>
          <a:lstStyle/>
          <a:p>
            <a:pPr>
              <a:buNone/>
            </a:pPr>
            <a:r>
              <a:rPr lang="en-US" sz="2800" b="1" dirty="0" smtClean="0"/>
              <a:t>                           Last-In, First-Out (LIFO) Method</a:t>
            </a:r>
          </a:p>
          <a:p>
            <a:pPr>
              <a:buNone/>
            </a:pPr>
            <a:r>
              <a:rPr lang="en-US" sz="2800" dirty="0" smtClean="0">
                <a:solidFill>
                  <a:srgbClr val="191919"/>
                </a:solidFill>
              </a:rPr>
              <a:t>Last-In, First-Out is one of the common techniques used in </a:t>
            </a:r>
          </a:p>
          <a:p>
            <a:pPr>
              <a:buNone/>
            </a:pPr>
            <a:r>
              <a:rPr lang="en-US" sz="2800" dirty="0" smtClean="0">
                <a:solidFill>
                  <a:srgbClr val="191919"/>
                </a:solidFill>
              </a:rPr>
              <a:t>the valuation of inventory on hand at the end of a period </a:t>
            </a:r>
          </a:p>
          <a:p>
            <a:pPr>
              <a:buNone/>
            </a:pPr>
            <a:r>
              <a:rPr lang="en-US" sz="2800" dirty="0" smtClean="0">
                <a:solidFill>
                  <a:srgbClr val="191919"/>
                </a:solidFill>
              </a:rPr>
              <a:t>and the cost of goods sold during the period. LIFO assumes </a:t>
            </a:r>
          </a:p>
          <a:p>
            <a:pPr>
              <a:buNone/>
            </a:pPr>
            <a:r>
              <a:rPr lang="en-US" sz="2800" dirty="0" smtClean="0">
                <a:solidFill>
                  <a:srgbClr val="191919"/>
                </a:solidFill>
              </a:rPr>
              <a:t>that goods which made their way to inventory (after </a:t>
            </a:r>
          </a:p>
          <a:p>
            <a:pPr>
              <a:buNone/>
            </a:pPr>
            <a:r>
              <a:rPr lang="en-US" sz="2800" dirty="0" smtClean="0">
                <a:solidFill>
                  <a:srgbClr val="191919"/>
                </a:solidFill>
              </a:rPr>
              <a:t>purchase, manufacture etc.) later are sold first and those </a:t>
            </a:r>
          </a:p>
          <a:p>
            <a:pPr>
              <a:buNone/>
            </a:pPr>
            <a:r>
              <a:rPr lang="en-US" sz="2800" dirty="0" smtClean="0">
                <a:solidFill>
                  <a:srgbClr val="191919"/>
                </a:solidFill>
              </a:rPr>
              <a:t>which are manufactured or acquired early are sold last. </a:t>
            </a:r>
          </a:p>
          <a:p>
            <a:pPr>
              <a:buNone/>
            </a:pPr>
            <a:r>
              <a:rPr lang="en-US" sz="2800" dirty="0" smtClean="0">
                <a:solidFill>
                  <a:srgbClr val="191919"/>
                </a:solidFill>
              </a:rPr>
              <a:t>Thus LIFO assigns the cost of newer inventory to cost of </a:t>
            </a:r>
          </a:p>
          <a:p>
            <a:pPr>
              <a:buNone/>
            </a:pPr>
            <a:r>
              <a:rPr lang="en-US" sz="2800" dirty="0" smtClean="0">
                <a:solidFill>
                  <a:srgbClr val="191919"/>
                </a:solidFill>
              </a:rPr>
              <a:t>goods sold and cost of older inventory to ending inventory </a:t>
            </a:r>
          </a:p>
          <a:p>
            <a:pPr>
              <a:buNone/>
            </a:pPr>
            <a:r>
              <a:rPr lang="en-US" sz="2800" dirty="0" smtClean="0">
                <a:solidFill>
                  <a:srgbClr val="191919"/>
                </a:solidFill>
              </a:rPr>
              <a:t>account. This method is exactly opposite to first-in, first-</a:t>
            </a:r>
          </a:p>
          <a:p>
            <a:pPr>
              <a:buNone/>
            </a:pPr>
            <a:r>
              <a:rPr lang="en-US" sz="2800" dirty="0" smtClean="0">
                <a:solidFill>
                  <a:srgbClr val="191919"/>
                </a:solidFill>
              </a:rPr>
              <a:t>out method.</a:t>
            </a:r>
          </a:p>
          <a:p>
            <a:pPr>
              <a:buNone/>
            </a:pPr>
            <a:endParaRPr lang="en-US" sz="2800" dirty="0">
              <a:solidFill>
                <a:srgbClr val="191919"/>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763000" cy="6248400"/>
          </a:xfrm>
        </p:spPr>
        <p:txBody>
          <a:bodyPr>
            <a:normAutofit/>
          </a:bodyPr>
          <a:lstStyle/>
          <a:p>
            <a:pPr>
              <a:buNone/>
            </a:pPr>
            <a:r>
              <a:rPr lang="en-US" sz="2800" dirty="0" smtClean="0"/>
              <a:t>Ques. Explain LIFO.</a:t>
            </a:r>
          </a:p>
          <a:p>
            <a:pPr>
              <a:buNone/>
            </a:pPr>
            <a:r>
              <a:rPr lang="en-US" sz="2800" dirty="0" smtClean="0"/>
              <a:t>Ans.</a:t>
            </a:r>
          </a:p>
          <a:p>
            <a:pPr>
              <a:buNone/>
            </a:pPr>
            <a:r>
              <a:rPr lang="en-US" sz="2800" dirty="0" smtClean="0"/>
              <a:t> </a:t>
            </a:r>
            <a:r>
              <a:rPr lang="en-US" sz="2800" dirty="0" smtClean="0">
                <a:solidFill>
                  <a:srgbClr val="191919"/>
                </a:solidFill>
              </a:rPr>
              <a:t>Last-In, First-Out is one of the common techniques used in </a:t>
            </a:r>
          </a:p>
          <a:p>
            <a:pPr>
              <a:buNone/>
            </a:pPr>
            <a:r>
              <a:rPr lang="en-US" sz="2800" dirty="0" smtClean="0">
                <a:solidFill>
                  <a:srgbClr val="191919"/>
                </a:solidFill>
              </a:rPr>
              <a:t>the valuation of inventory on hand at the end of a period </a:t>
            </a:r>
          </a:p>
          <a:p>
            <a:pPr>
              <a:buNone/>
            </a:pPr>
            <a:r>
              <a:rPr lang="en-US" sz="2800" dirty="0" smtClean="0">
                <a:solidFill>
                  <a:srgbClr val="191919"/>
                </a:solidFill>
              </a:rPr>
              <a:t>and the cost of goods sold during the period. LIFO assumes </a:t>
            </a:r>
          </a:p>
          <a:p>
            <a:pPr>
              <a:buNone/>
            </a:pPr>
            <a:r>
              <a:rPr lang="en-US" sz="2800" dirty="0" smtClean="0">
                <a:solidFill>
                  <a:srgbClr val="191919"/>
                </a:solidFill>
              </a:rPr>
              <a:t>that goods which made their way to inventory (after </a:t>
            </a:r>
          </a:p>
          <a:p>
            <a:pPr>
              <a:buNone/>
            </a:pPr>
            <a:r>
              <a:rPr lang="en-US" sz="2800" dirty="0" smtClean="0">
                <a:solidFill>
                  <a:srgbClr val="191919"/>
                </a:solidFill>
              </a:rPr>
              <a:t>purchase, manufacture etc.) later are sold first and those </a:t>
            </a:r>
          </a:p>
          <a:p>
            <a:pPr>
              <a:buNone/>
            </a:pPr>
            <a:r>
              <a:rPr lang="en-US" sz="2800" dirty="0" smtClean="0">
                <a:solidFill>
                  <a:srgbClr val="191919"/>
                </a:solidFill>
              </a:rPr>
              <a:t>which are manufactured or acquired early are sold last. </a:t>
            </a:r>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534400" cy="6019800"/>
          </a:xfrm>
        </p:spPr>
        <p:txBody>
          <a:bodyPr>
            <a:normAutofit fontScale="92500" lnSpcReduction="10000"/>
          </a:bodyPr>
          <a:lstStyle/>
          <a:p>
            <a:pPr>
              <a:buNone/>
            </a:pPr>
            <a:r>
              <a:rPr lang="en-US" sz="2800" dirty="0" smtClean="0"/>
              <a:t>   Illustration given below shows the allocation of cost</a:t>
            </a:r>
          </a:p>
          <a:p>
            <a:pPr>
              <a:buNone/>
            </a:pPr>
            <a:r>
              <a:rPr lang="en-US" sz="2800" dirty="0" smtClean="0"/>
              <a:t>of goods available for sale at Houston Electronics under LIFO</a:t>
            </a:r>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r>
              <a:rPr lang="en-US" sz="2800" dirty="0" smtClean="0"/>
              <a:t>            Closing inventory  450 units only on31 Dec.2014</a:t>
            </a:r>
          </a:p>
          <a:p>
            <a:pPr>
              <a:buNone/>
            </a:pPr>
            <a:endParaRPr lang="en-US" sz="2800" dirty="0" smtClean="0"/>
          </a:p>
          <a:p>
            <a:pPr>
              <a:buNone/>
            </a:pPr>
            <a:endParaRPr lang="en-US" sz="2800" dirty="0" smtClean="0"/>
          </a:p>
          <a:p>
            <a:pPr>
              <a:buNone/>
            </a:pPr>
            <a:endParaRPr lang="en-US" sz="2800" dirty="0" smtClean="0"/>
          </a:p>
          <a:p>
            <a:pPr>
              <a:buNone/>
            </a:pPr>
            <a:r>
              <a:rPr lang="en-US" sz="2800" dirty="0" smtClean="0"/>
              <a:t> </a:t>
            </a:r>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dirty="0"/>
          </a:p>
        </p:txBody>
      </p:sp>
      <p:graphicFrame>
        <p:nvGraphicFramePr>
          <p:cNvPr id="6" name="Table 5"/>
          <p:cNvGraphicFramePr>
            <a:graphicFrameLocks noGrp="1"/>
          </p:cNvGraphicFramePr>
          <p:nvPr/>
        </p:nvGraphicFramePr>
        <p:xfrm>
          <a:off x="609600" y="1447800"/>
          <a:ext cx="7620000" cy="2225040"/>
        </p:xfrm>
        <a:graphic>
          <a:graphicData uri="http://schemas.openxmlformats.org/drawingml/2006/table">
            <a:tbl>
              <a:tblPr firstRow="1" bandRow="1">
                <a:tableStyleId>{5940675A-B579-460E-94D1-54222C63F5DA}</a:tableStyleId>
              </a:tblPr>
              <a:tblGrid>
                <a:gridCol w="1219200"/>
                <a:gridCol w="2133600"/>
                <a:gridCol w="1066800"/>
                <a:gridCol w="1219200"/>
                <a:gridCol w="1981200"/>
              </a:tblGrid>
              <a:tr h="370840">
                <a:tc>
                  <a:txBody>
                    <a:bodyPr/>
                    <a:lstStyle/>
                    <a:p>
                      <a:r>
                        <a:rPr lang="en-US" dirty="0" smtClean="0"/>
                        <a:t>Date-2014</a:t>
                      </a:r>
                      <a:endParaRPr lang="en-US" dirty="0"/>
                    </a:p>
                  </a:txBody>
                  <a:tcPr/>
                </a:tc>
                <a:tc>
                  <a:txBody>
                    <a:bodyPr/>
                    <a:lstStyle/>
                    <a:p>
                      <a:r>
                        <a:rPr lang="en-US" dirty="0" smtClean="0"/>
                        <a:t>Explanation</a:t>
                      </a:r>
                      <a:endParaRPr lang="en-US" dirty="0"/>
                    </a:p>
                  </a:txBody>
                  <a:tcPr/>
                </a:tc>
                <a:tc>
                  <a:txBody>
                    <a:bodyPr/>
                    <a:lstStyle/>
                    <a:p>
                      <a:r>
                        <a:rPr lang="en-US" dirty="0" smtClean="0"/>
                        <a:t>Units</a:t>
                      </a:r>
                      <a:endParaRPr lang="en-US" dirty="0"/>
                    </a:p>
                  </a:txBody>
                  <a:tcPr/>
                </a:tc>
                <a:tc>
                  <a:txBody>
                    <a:bodyPr/>
                    <a:lstStyle/>
                    <a:p>
                      <a:r>
                        <a:rPr lang="en-US" dirty="0" smtClean="0"/>
                        <a:t>Unit Cost                         </a:t>
                      </a:r>
                      <a:r>
                        <a:rPr lang="en-US" baseline="0" dirty="0" smtClean="0"/>
                        <a:t>    </a:t>
                      </a:r>
                      <a:endParaRPr lang="en-US" dirty="0"/>
                    </a:p>
                  </a:txBody>
                  <a:tcPr/>
                </a:tc>
                <a:tc>
                  <a:txBody>
                    <a:bodyPr/>
                    <a:lstStyle/>
                    <a:p>
                      <a:r>
                        <a:rPr lang="en-US" dirty="0" smtClean="0"/>
                        <a:t>Total Cost</a:t>
                      </a:r>
                      <a:endParaRPr lang="en-US" dirty="0"/>
                    </a:p>
                  </a:txBody>
                  <a:tcPr/>
                </a:tc>
              </a:tr>
              <a:tr h="370840">
                <a:tc>
                  <a:txBody>
                    <a:bodyPr/>
                    <a:lstStyle/>
                    <a:p>
                      <a:r>
                        <a:rPr lang="en-US" dirty="0" smtClean="0"/>
                        <a:t>Jan. 01</a:t>
                      </a:r>
                      <a:endParaRPr lang="en-US" dirty="0"/>
                    </a:p>
                  </a:txBody>
                  <a:tcPr/>
                </a:tc>
                <a:tc>
                  <a:txBody>
                    <a:bodyPr/>
                    <a:lstStyle/>
                    <a:p>
                      <a:r>
                        <a:rPr lang="en-US" dirty="0" smtClean="0"/>
                        <a:t>Beginning inventory</a:t>
                      </a:r>
                      <a:endParaRPr lang="en-US" dirty="0"/>
                    </a:p>
                  </a:txBody>
                  <a:tcPr/>
                </a:tc>
                <a:tc>
                  <a:txBody>
                    <a:bodyPr/>
                    <a:lstStyle/>
                    <a:p>
                      <a:r>
                        <a:rPr lang="en-US" dirty="0" smtClean="0"/>
                        <a:t>   100</a:t>
                      </a:r>
                      <a:endParaRPr lang="en-US" dirty="0"/>
                    </a:p>
                  </a:txBody>
                  <a:tcPr/>
                </a:tc>
                <a:tc>
                  <a:txBody>
                    <a:bodyPr/>
                    <a:lstStyle/>
                    <a:p>
                      <a:r>
                        <a:rPr lang="en-US" dirty="0" smtClean="0"/>
                        <a:t>10    (SR)</a:t>
                      </a:r>
                      <a:endParaRPr lang="en-US" dirty="0"/>
                    </a:p>
                  </a:txBody>
                  <a:tcPr/>
                </a:tc>
                <a:tc>
                  <a:txBody>
                    <a:bodyPr/>
                    <a:lstStyle/>
                    <a:p>
                      <a:r>
                        <a:rPr lang="en-US" dirty="0" smtClean="0"/>
                        <a:t>1,000 (SR)</a:t>
                      </a:r>
                      <a:endParaRPr lang="en-US" dirty="0"/>
                    </a:p>
                  </a:txBody>
                  <a:tcPr/>
                </a:tc>
              </a:tr>
              <a:tr h="370840">
                <a:tc>
                  <a:txBody>
                    <a:bodyPr/>
                    <a:lstStyle/>
                    <a:p>
                      <a:r>
                        <a:rPr lang="en-US" dirty="0" smtClean="0"/>
                        <a:t>Apr.15</a:t>
                      </a:r>
                      <a:endParaRPr lang="en-US" dirty="0"/>
                    </a:p>
                  </a:txBody>
                  <a:tcPr/>
                </a:tc>
                <a:tc>
                  <a:txBody>
                    <a:bodyPr/>
                    <a:lstStyle/>
                    <a:p>
                      <a:r>
                        <a:rPr lang="en-US" dirty="0" smtClean="0"/>
                        <a:t>Purchase</a:t>
                      </a:r>
                      <a:endParaRPr lang="en-US" dirty="0"/>
                    </a:p>
                  </a:txBody>
                  <a:tcPr/>
                </a:tc>
                <a:tc>
                  <a:txBody>
                    <a:bodyPr/>
                    <a:lstStyle/>
                    <a:p>
                      <a:r>
                        <a:rPr lang="en-US" dirty="0" smtClean="0"/>
                        <a:t>   200</a:t>
                      </a:r>
                      <a:endParaRPr lang="en-US" dirty="0"/>
                    </a:p>
                  </a:txBody>
                  <a:tcPr/>
                </a:tc>
                <a:tc>
                  <a:txBody>
                    <a:bodyPr/>
                    <a:lstStyle/>
                    <a:p>
                      <a:r>
                        <a:rPr lang="en-US" dirty="0" smtClean="0"/>
                        <a:t>11</a:t>
                      </a:r>
                      <a:endParaRPr lang="en-US" dirty="0"/>
                    </a:p>
                  </a:txBody>
                  <a:tcPr/>
                </a:tc>
                <a:tc>
                  <a:txBody>
                    <a:bodyPr/>
                    <a:lstStyle/>
                    <a:p>
                      <a:r>
                        <a:rPr lang="en-US" dirty="0" smtClean="0"/>
                        <a:t>2,200</a:t>
                      </a:r>
                      <a:endParaRPr lang="en-US" dirty="0"/>
                    </a:p>
                  </a:txBody>
                  <a:tcPr/>
                </a:tc>
              </a:tr>
              <a:tr h="370840">
                <a:tc>
                  <a:txBody>
                    <a:bodyPr/>
                    <a:lstStyle/>
                    <a:p>
                      <a:r>
                        <a:rPr lang="en-US" dirty="0" smtClean="0"/>
                        <a:t>Aug.24</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a:t>
                      </a:r>
                    </a:p>
                  </a:txBody>
                  <a:tcPr/>
                </a:tc>
                <a:tc>
                  <a:txBody>
                    <a:bodyPr/>
                    <a:lstStyle/>
                    <a:p>
                      <a:r>
                        <a:rPr lang="en-US" dirty="0" smtClean="0"/>
                        <a:t>   300</a:t>
                      </a:r>
                      <a:endParaRPr lang="en-US" dirty="0"/>
                    </a:p>
                  </a:txBody>
                  <a:tcPr/>
                </a:tc>
                <a:tc>
                  <a:txBody>
                    <a:bodyPr/>
                    <a:lstStyle/>
                    <a:p>
                      <a:r>
                        <a:rPr lang="en-US" dirty="0" smtClean="0"/>
                        <a:t>12</a:t>
                      </a:r>
                      <a:endParaRPr lang="en-US" dirty="0"/>
                    </a:p>
                  </a:txBody>
                  <a:tcPr/>
                </a:tc>
                <a:tc>
                  <a:txBody>
                    <a:bodyPr/>
                    <a:lstStyle/>
                    <a:p>
                      <a:r>
                        <a:rPr lang="en-US" dirty="0" smtClean="0"/>
                        <a:t>3,600</a:t>
                      </a:r>
                      <a:endParaRPr lang="en-US" dirty="0"/>
                    </a:p>
                  </a:txBody>
                  <a:tcPr/>
                </a:tc>
              </a:tr>
              <a:tr h="370840">
                <a:tc>
                  <a:txBody>
                    <a:bodyPr/>
                    <a:lstStyle/>
                    <a:p>
                      <a:r>
                        <a:rPr lang="en-US" dirty="0" smtClean="0"/>
                        <a:t>Nov.27</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a:t>
                      </a:r>
                    </a:p>
                  </a:txBody>
                  <a:tcPr/>
                </a:tc>
                <a:tc>
                  <a:txBody>
                    <a:bodyPr/>
                    <a:lstStyle/>
                    <a:p>
                      <a:r>
                        <a:rPr lang="en-US" dirty="0" smtClean="0"/>
                        <a:t>   400</a:t>
                      </a:r>
                      <a:endParaRPr lang="en-US" dirty="0"/>
                    </a:p>
                  </a:txBody>
                  <a:tcPr/>
                </a:tc>
                <a:tc>
                  <a:txBody>
                    <a:bodyPr/>
                    <a:lstStyle/>
                    <a:p>
                      <a:r>
                        <a:rPr lang="en-US" dirty="0" smtClean="0"/>
                        <a:t>13</a:t>
                      </a:r>
                      <a:endParaRPr lang="en-US" dirty="0"/>
                    </a:p>
                  </a:txBody>
                  <a:tcPr/>
                </a:tc>
                <a:tc>
                  <a:txBody>
                    <a:bodyPr/>
                    <a:lstStyle/>
                    <a:p>
                      <a:r>
                        <a:rPr lang="en-US" dirty="0" smtClean="0"/>
                        <a:t>5,200</a:t>
                      </a:r>
                      <a:endParaRPr lang="en-US" dirty="0"/>
                    </a:p>
                  </a:txBody>
                  <a:tcPr/>
                </a:tc>
              </a:tr>
              <a:tr h="370840">
                <a:tc>
                  <a:txBody>
                    <a:bodyPr/>
                    <a:lstStyle/>
                    <a:p>
                      <a:endParaRPr lang="en-US" dirty="0" smtClean="0"/>
                    </a:p>
                  </a:txBody>
                  <a:tcPr/>
                </a:tc>
                <a:tc>
                  <a:txBody>
                    <a:bodyPr/>
                    <a:lstStyle/>
                    <a:p>
                      <a:r>
                        <a:rPr lang="en-US" dirty="0" smtClean="0"/>
                        <a:t>Total</a:t>
                      </a:r>
                      <a:endParaRPr lang="en-US" dirty="0"/>
                    </a:p>
                  </a:txBody>
                  <a:tcPr/>
                </a:tc>
                <a:tc>
                  <a:txBody>
                    <a:bodyPr/>
                    <a:lstStyle/>
                    <a:p>
                      <a:r>
                        <a:rPr lang="en-US" dirty="0" smtClean="0"/>
                        <a:t>1,000</a:t>
                      </a:r>
                      <a:endParaRPr lang="en-US" dirty="0"/>
                    </a:p>
                  </a:txBody>
                  <a:tcPr/>
                </a:tc>
                <a:tc>
                  <a:txBody>
                    <a:bodyPr/>
                    <a:lstStyle/>
                    <a:p>
                      <a:endParaRPr lang="en-US" dirty="0"/>
                    </a:p>
                  </a:txBody>
                  <a:tcPr/>
                </a:tc>
                <a:tc>
                  <a:txBody>
                    <a:bodyPr/>
                    <a:lstStyle/>
                    <a:p>
                      <a:r>
                        <a:rPr lang="en-US" dirty="0" smtClean="0"/>
                        <a:t>SR-12,000</a:t>
                      </a:r>
                      <a:endParaRPr lang="en-US" dirty="0"/>
                    </a:p>
                  </a:txBody>
                  <a:tcPr/>
                </a:tc>
              </a:tr>
            </a:tbl>
          </a:graphicData>
        </a:graphic>
      </p:graphicFrame>
      <p:graphicFrame>
        <p:nvGraphicFramePr>
          <p:cNvPr id="7" name="Table 6"/>
          <p:cNvGraphicFramePr>
            <a:graphicFrameLocks noGrp="1"/>
          </p:cNvGraphicFramePr>
          <p:nvPr/>
        </p:nvGraphicFramePr>
        <p:xfrm>
          <a:off x="838200" y="4495800"/>
          <a:ext cx="6705600" cy="1854200"/>
        </p:xfrm>
        <a:graphic>
          <a:graphicData uri="http://schemas.openxmlformats.org/drawingml/2006/table">
            <a:tbl>
              <a:tblPr firstRow="1" bandRow="1">
                <a:tableStyleId>{5940675A-B579-460E-94D1-54222C63F5DA}</a:tableStyleId>
              </a:tblPr>
              <a:tblGrid>
                <a:gridCol w="1524000"/>
                <a:gridCol w="1524000"/>
                <a:gridCol w="1524000"/>
                <a:gridCol w="2133600"/>
              </a:tblGrid>
              <a:tr h="370840">
                <a:tc>
                  <a:txBody>
                    <a:bodyPr/>
                    <a:lstStyle/>
                    <a:p>
                      <a:r>
                        <a:rPr lang="en-US" dirty="0" smtClean="0"/>
                        <a:t>Date -2014</a:t>
                      </a:r>
                      <a:endParaRPr lang="en-US" dirty="0"/>
                    </a:p>
                  </a:txBody>
                  <a:tcPr/>
                </a:tc>
                <a:tc>
                  <a:txBody>
                    <a:bodyPr/>
                    <a:lstStyle/>
                    <a:p>
                      <a:r>
                        <a:rPr lang="en-US" dirty="0" smtClean="0"/>
                        <a:t>       Units</a:t>
                      </a:r>
                      <a:endParaRPr lang="en-US" dirty="0"/>
                    </a:p>
                  </a:txBody>
                  <a:tcPr/>
                </a:tc>
                <a:tc>
                  <a:txBody>
                    <a:bodyPr/>
                    <a:lstStyle/>
                    <a:p>
                      <a:r>
                        <a:rPr lang="en-US" dirty="0" smtClean="0"/>
                        <a:t>    Unit Cost</a:t>
                      </a:r>
                      <a:endParaRPr lang="en-US" dirty="0"/>
                    </a:p>
                  </a:txBody>
                  <a:tcPr/>
                </a:tc>
                <a:tc>
                  <a:txBody>
                    <a:bodyPr/>
                    <a:lstStyle/>
                    <a:p>
                      <a:r>
                        <a:rPr lang="en-US" dirty="0" smtClean="0"/>
                        <a:t>   Total Cost</a:t>
                      </a:r>
                      <a:endParaRPr lang="en-US" dirty="0"/>
                    </a:p>
                  </a:txBody>
                  <a:tcPr/>
                </a:tc>
              </a:tr>
              <a:tr h="370840">
                <a:tc>
                  <a:txBody>
                    <a:bodyPr/>
                    <a:lstStyle/>
                    <a:p>
                      <a:r>
                        <a:rPr lang="en-US" dirty="0" smtClean="0"/>
                        <a:t>Jan.01</a:t>
                      </a:r>
                      <a:endParaRPr lang="en-US" dirty="0"/>
                    </a:p>
                  </a:txBody>
                  <a:tcPr/>
                </a:tc>
                <a:tc>
                  <a:txBody>
                    <a:bodyPr/>
                    <a:lstStyle/>
                    <a:p>
                      <a:r>
                        <a:rPr lang="en-US" dirty="0" smtClean="0"/>
                        <a:t>100</a:t>
                      </a:r>
                      <a:endParaRPr lang="en-US" dirty="0"/>
                    </a:p>
                  </a:txBody>
                  <a:tcPr/>
                </a:tc>
                <a:tc>
                  <a:txBody>
                    <a:bodyPr/>
                    <a:lstStyle/>
                    <a:p>
                      <a:r>
                        <a:rPr lang="en-US" dirty="0" smtClean="0"/>
                        <a:t>10 SR</a:t>
                      </a:r>
                      <a:endParaRPr lang="en-US" dirty="0"/>
                    </a:p>
                  </a:txBody>
                  <a:tcPr/>
                </a:tc>
                <a:tc>
                  <a:txBody>
                    <a:bodyPr/>
                    <a:lstStyle/>
                    <a:p>
                      <a:r>
                        <a:rPr lang="en-US" dirty="0" smtClean="0"/>
                        <a:t>     1,000 SR</a:t>
                      </a:r>
                      <a:endParaRPr lang="en-US" dirty="0"/>
                    </a:p>
                  </a:txBody>
                  <a:tcPr/>
                </a:tc>
              </a:tr>
              <a:tr h="370840">
                <a:tc>
                  <a:txBody>
                    <a:bodyPr/>
                    <a:lstStyle/>
                    <a:p>
                      <a:r>
                        <a:rPr lang="en-US" dirty="0" smtClean="0"/>
                        <a:t>Apr.15</a:t>
                      </a:r>
                      <a:endParaRPr lang="en-US" dirty="0"/>
                    </a:p>
                  </a:txBody>
                  <a:tcPr/>
                </a:tc>
                <a:tc>
                  <a:txBody>
                    <a:bodyPr/>
                    <a:lstStyle/>
                    <a:p>
                      <a:r>
                        <a:rPr lang="en-US" dirty="0" smtClean="0"/>
                        <a:t> 200</a:t>
                      </a:r>
                      <a:endParaRPr lang="en-US" dirty="0"/>
                    </a:p>
                  </a:txBody>
                  <a:tcPr/>
                </a:tc>
                <a:tc>
                  <a:txBody>
                    <a:bodyPr/>
                    <a:lstStyle/>
                    <a:p>
                      <a:r>
                        <a:rPr lang="en-US" dirty="0" smtClean="0"/>
                        <a:t>11</a:t>
                      </a:r>
                      <a:endParaRPr lang="en-US" dirty="0"/>
                    </a:p>
                  </a:txBody>
                  <a:tcPr/>
                </a:tc>
                <a:tc>
                  <a:txBody>
                    <a:bodyPr/>
                    <a:lstStyle/>
                    <a:p>
                      <a:r>
                        <a:rPr lang="en-US" dirty="0" smtClean="0"/>
                        <a:t>      2,200</a:t>
                      </a:r>
                      <a:endParaRPr lang="en-US" dirty="0"/>
                    </a:p>
                  </a:txBody>
                  <a:tcPr/>
                </a:tc>
              </a:tr>
              <a:tr h="370840">
                <a:tc>
                  <a:txBody>
                    <a:bodyPr/>
                    <a:lstStyle/>
                    <a:p>
                      <a:r>
                        <a:rPr lang="en-US" dirty="0" smtClean="0"/>
                        <a:t>Aug.24</a:t>
                      </a:r>
                      <a:endParaRPr lang="en-US" dirty="0"/>
                    </a:p>
                  </a:txBody>
                  <a:tcPr/>
                </a:tc>
                <a:tc>
                  <a:txBody>
                    <a:bodyPr/>
                    <a:lstStyle/>
                    <a:p>
                      <a:r>
                        <a:rPr lang="en-US" dirty="0" smtClean="0"/>
                        <a:t> 150</a:t>
                      </a:r>
                      <a:endParaRPr lang="en-US" dirty="0"/>
                    </a:p>
                  </a:txBody>
                  <a:tcPr/>
                </a:tc>
                <a:tc>
                  <a:txBody>
                    <a:bodyPr/>
                    <a:lstStyle/>
                    <a:p>
                      <a:r>
                        <a:rPr lang="en-US" dirty="0" smtClean="0"/>
                        <a:t>12</a:t>
                      </a:r>
                      <a:endParaRPr lang="en-US" dirty="0"/>
                    </a:p>
                  </a:txBody>
                  <a:tcPr/>
                </a:tc>
                <a:tc>
                  <a:txBody>
                    <a:bodyPr/>
                    <a:lstStyle/>
                    <a:p>
                      <a:r>
                        <a:rPr lang="en-US" dirty="0" smtClean="0"/>
                        <a:t>     1,800</a:t>
                      </a:r>
                      <a:endParaRPr lang="en-US" dirty="0"/>
                    </a:p>
                  </a:txBody>
                  <a:tcPr/>
                </a:tc>
              </a:tr>
              <a:tr h="370840">
                <a:tc>
                  <a:txBody>
                    <a:bodyPr/>
                    <a:lstStyle/>
                    <a:p>
                      <a:r>
                        <a:rPr lang="en-US" dirty="0" smtClean="0"/>
                        <a:t>Total.</a:t>
                      </a:r>
                      <a:endParaRPr lang="en-US" dirty="0"/>
                    </a:p>
                  </a:txBody>
                  <a:tcPr/>
                </a:tc>
                <a:tc>
                  <a:txBody>
                    <a:bodyPr/>
                    <a:lstStyle/>
                    <a:p>
                      <a:r>
                        <a:rPr lang="en-US" dirty="0" smtClean="0"/>
                        <a:t>450</a:t>
                      </a:r>
                      <a:endParaRPr lang="en-US" dirty="0"/>
                    </a:p>
                  </a:txBody>
                  <a:tcPr/>
                </a:tc>
                <a:tc>
                  <a:txBody>
                    <a:bodyPr/>
                    <a:lstStyle/>
                    <a:p>
                      <a:endParaRPr lang="en-US"/>
                    </a:p>
                  </a:txBody>
                  <a:tcPr/>
                </a:tc>
                <a:tc>
                  <a:txBody>
                    <a:bodyPr/>
                    <a:lstStyle/>
                    <a:p>
                      <a:r>
                        <a:rPr lang="en-US" dirty="0" smtClean="0"/>
                        <a:t>     5,000 SR</a:t>
                      </a:r>
                      <a:endParaRPr lang="en-US" dirty="0"/>
                    </a:p>
                  </a:txBody>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txBody>
          <a:bodyPr>
            <a:normAutofit/>
          </a:bodyPr>
          <a:lstStyle/>
          <a:p>
            <a:pPr>
              <a:buNone/>
            </a:pPr>
            <a:r>
              <a:rPr lang="en-US" sz="2800" b="1" dirty="0" smtClean="0"/>
              <a:t>                                  Practical Problems</a:t>
            </a:r>
          </a:p>
          <a:p>
            <a:pPr>
              <a:buNone/>
            </a:pPr>
            <a:r>
              <a:rPr lang="en-US" sz="2800" dirty="0" smtClean="0"/>
              <a:t> From the following information calculate cost of goods </a:t>
            </a:r>
          </a:p>
          <a:p>
            <a:pPr>
              <a:buNone/>
            </a:pPr>
            <a:r>
              <a:rPr lang="en-US" sz="2800" dirty="0" smtClean="0"/>
              <a:t>Sold under FIFO and LIFO methods.</a:t>
            </a:r>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r>
              <a:rPr lang="en-US" sz="2800" dirty="0" smtClean="0"/>
              <a:t>Closing inventory on 30</a:t>
            </a:r>
            <a:r>
              <a:rPr lang="en-US" sz="2800" baseline="30000" dirty="0" smtClean="0"/>
              <a:t>th</a:t>
            </a:r>
            <a:r>
              <a:rPr lang="en-US" sz="2800" dirty="0" smtClean="0"/>
              <a:t> June 2014.180 units.</a:t>
            </a:r>
          </a:p>
          <a:p>
            <a:pPr>
              <a:buNone/>
            </a:pPr>
            <a:r>
              <a:rPr lang="en-US" sz="2800" dirty="0" smtClean="0"/>
              <a:t>Ans. Cost of goods sold under –FIFO SR- 3,06,500</a:t>
            </a:r>
          </a:p>
          <a:p>
            <a:pPr>
              <a:buNone/>
            </a:pPr>
            <a:r>
              <a:rPr lang="en-US" sz="2800" dirty="0" smtClean="0"/>
              <a:t>                                                       LIFO SR- 3,07,400</a:t>
            </a:r>
          </a:p>
          <a:p>
            <a:pPr>
              <a:buNone/>
            </a:pPr>
            <a:endParaRPr lang="en-US" sz="2800" dirty="0" smtClean="0"/>
          </a:p>
          <a:p>
            <a:pPr>
              <a:buNone/>
            </a:pPr>
            <a:endParaRPr lang="en-US" sz="28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dirty="0"/>
          </a:p>
        </p:txBody>
      </p:sp>
      <p:graphicFrame>
        <p:nvGraphicFramePr>
          <p:cNvPr id="5" name="Table 4"/>
          <p:cNvGraphicFramePr>
            <a:graphicFrameLocks noGrp="1"/>
          </p:cNvGraphicFramePr>
          <p:nvPr/>
        </p:nvGraphicFramePr>
        <p:xfrm>
          <a:off x="1371600" y="2362200"/>
          <a:ext cx="7162800" cy="2225040"/>
        </p:xfrm>
        <a:graphic>
          <a:graphicData uri="http://schemas.openxmlformats.org/drawingml/2006/table">
            <a:tbl>
              <a:tblPr firstRow="1" bandRow="1">
                <a:tableStyleId>{5940675A-B579-460E-94D1-54222C63F5DA}</a:tableStyleId>
              </a:tblPr>
              <a:tblGrid>
                <a:gridCol w="1295400"/>
                <a:gridCol w="2895600"/>
                <a:gridCol w="1066800"/>
                <a:gridCol w="1905000"/>
              </a:tblGrid>
              <a:tr h="370840">
                <a:tc>
                  <a:txBody>
                    <a:bodyPr/>
                    <a:lstStyle/>
                    <a:p>
                      <a:r>
                        <a:rPr lang="en-US" dirty="0" smtClean="0"/>
                        <a:t>Date- 2014</a:t>
                      </a:r>
                      <a:endParaRPr lang="en-US" dirty="0"/>
                    </a:p>
                  </a:txBody>
                  <a:tcPr/>
                </a:tc>
                <a:tc>
                  <a:txBody>
                    <a:bodyPr/>
                    <a:lstStyle/>
                    <a:p>
                      <a:r>
                        <a:rPr lang="en-US" dirty="0" smtClean="0"/>
                        <a:t>Particulars</a:t>
                      </a:r>
                      <a:endParaRPr lang="en-US" dirty="0"/>
                    </a:p>
                  </a:txBody>
                  <a:tcPr/>
                </a:tc>
                <a:tc>
                  <a:txBody>
                    <a:bodyPr/>
                    <a:lstStyle/>
                    <a:p>
                      <a:r>
                        <a:rPr lang="en-US" dirty="0" smtClean="0"/>
                        <a:t>Units</a:t>
                      </a:r>
                      <a:endParaRPr lang="en-US" dirty="0"/>
                    </a:p>
                  </a:txBody>
                  <a:tcPr/>
                </a:tc>
                <a:tc>
                  <a:txBody>
                    <a:bodyPr/>
                    <a:lstStyle/>
                    <a:p>
                      <a:r>
                        <a:rPr lang="en-US" dirty="0" smtClean="0"/>
                        <a:t>Cost per unit (SR)</a:t>
                      </a:r>
                      <a:endParaRPr lang="en-US" dirty="0"/>
                    </a:p>
                  </a:txBody>
                  <a:tcPr/>
                </a:tc>
              </a:tr>
              <a:tr h="370840">
                <a:tc>
                  <a:txBody>
                    <a:bodyPr/>
                    <a:lstStyle/>
                    <a:p>
                      <a:r>
                        <a:rPr lang="en-US" dirty="0" smtClean="0"/>
                        <a:t>Jan.01</a:t>
                      </a:r>
                      <a:endParaRPr lang="en-US" dirty="0"/>
                    </a:p>
                  </a:txBody>
                  <a:tcPr/>
                </a:tc>
                <a:tc>
                  <a:txBody>
                    <a:bodyPr/>
                    <a:lstStyle/>
                    <a:p>
                      <a:r>
                        <a:rPr lang="en-US" dirty="0" smtClean="0"/>
                        <a:t>Opening inventory NOKIA  XI</a:t>
                      </a:r>
                      <a:endParaRPr lang="en-US" dirty="0"/>
                    </a:p>
                  </a:txBody>
                  <a:tcPr/>
                </a:tc>
                <a:tc>
                  <a:txBody>
                    <a:bodyPr/>
                    <a:lstStyle/>
                    <a:p>
                      <a:r>
                        <a:rPr lang="en-US" dirty="0" smtClean="0"/>
                        <a:t>250</a:t>
                      </a:r>
                      <a:endParaRPr lang="en-US" dirty="0"/>
                    </a:p>
                  </a:txBody>
                  <a:tcPr/>
                </a:tc>
                <a:tc>
                  <a:txBody>
                    <a:bodyPr/>
                    <a:lstStyle/>
                    <a:p>
                      <a:r>
                        <a:rPr lang="en-US" dirty="0" smtClean="0"/>
                        <a:t>170</a:t>
                      </a:r>
                      <a:endParaRPr lang="en-US" dirty="0"/>
                    </a:p>
                  </a:txBody>
                  <a:tcPr/>
                </a:tc>
              </a:tr>
              <a:tr h="370840">
                <a:tc>
                  <a:txBody>
                    <a:bodyPr/>
                    <a:lstStyle/>
                    <a:p>
                      <a:r>
                        <a:rPr lang="en-US" dirty="0" smtClean="0"/>
                        <a:t>Feb.15</a:t>
                      </a:r>
                      <a:endParaRPr lang="en-US" dirty="0"/>
                    </a:p>
                  </a:txBody>
                  <a:tcPr/>
                </a:tc>
                <a:tc>
                  <a:txBody>
                    <a:bodyPr/>
                    <a:lstStyle/>
                    <a:p>
                      <a:r>
                        <a:rPr lang="en-US" dirty="0" smtClean="0"/>
                        <a:t>Purchased</a:t>
                      </a:r>
                      <a:endParaRPr lang="en-US" dirty="0"/>
                    </a:p>
                  </a:txBody>
                  <a:tcPr/>
                </a:tc>
                <a:tc>
                  <a:txBody>
                    <a:bodyPr/>
                    <a:lstStyle/>
                    <a:p>
                      <a:r>
                        <a:rPr lang="en-US" dirty="0" smtClean="0"/>
                        <a:t>500</a:t>
                      </a:r>
                      <a:endParaRPr lang="en-US" dirty="0"/>
                    </a:p>
                  </a:txBody>
                  <a:tcPr/>
                </a:tc>
                <a:tc>
                  <a:txBody>
                    <a:bodyPr/>
                    <a:lstStyle/>
                    <a:p>
                      <a:r>
                        <a:rPr lang="en-US" dirty="0" smtClean="0"/>
                        <a:t>165</a:t>
                      </a:r>
                      <a:endParaRPr lang="en-US" dirty="0"/>
                    </a:p>
                  </a:txBody>
                  <a:tcPr/>
                </a:tc>
              </a:tr>
              <a:tr h="370840">
                <a:tc>
                  <a:txBody>
                    <a:bodyPr/>
                    <a:lstStyle/>
                    <a:p>
                      <a:r>
                        <a:rPr lang="en-US" dirty="0" smtClean="0"/>
                        <a:t>Apr. 25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300</a:t>
                      </a:r>
                      <a:endParaRPr lang="en-US" dirty="0"/>
                    </a:p>
                  </a:txBody>
                  <a:tcPr/>
                </a:tc>
                <a:tc>
                  <a:txBody>
                    <a:bodyPr/>
                    <a:lstStyle/>
                    <a:p>
                      <a:r>
                        <a:rPr lang="en-US" dirty="0" smtClean="0"/>
                        <a:t>180</a:t>
                      </a:r>
                      <a:endParaRPr lang="en-US" dirty="0"/>
                    </a:p>
                  </a:txBody>
                  <a:tcPr/>
                </a:tc>
              </a:tr>
              <a:tr h="370840">
                <a:tc>
                  <a:txBody>
                    <a:bodyPr/>
                    <a:lstStyle/>
                    <a:p>
                      <a:r>
                        <a:rPr lang="en-US" dirty="0" smtClean="0"/>
                        <a:t>May.18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800</a:t>
                      </a:r>
                      <a:endParaRPr lang="en-US" dirty="0"/>
                    </a:p>
                  </a:txBody>
                  <a:tcPr/>
                </a:tc>
                <a:tc>
                  <a:txBody>
                    <a:bodyPr/>
                    <a:lstStyle/>
                    <a:p>
                      <a:r>
                        <a:rPr lang="en-US" dirty="0" smtClean="0"/>
                        <a:t>155</a:t>
                      </a:r>
                      <a:endParaRPr lang="en-US" dirty="0"/>
                    </a:p>
                  </a:txBody>
                  <a:tcPr/>
                </a:tc>
              </a:tr>
              <a:tr h="370840">
                <a:tc>
                  <a:txBody>
                    <a:bodyPr/>
                    <a:lstStyle/>
                    <a:p>
                      <a:r>
                        <a:rPr lang="en-US" dirty="0" smtClean="0"/>
                        <a:t>June.15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200</a:t>
                      </a:r>
                      <a:endParaRPr lang="en-US" dirty="0"/>
                    </a:p>
                  </a:txBody>
                  <a:tcPr/>
                </a:tc>
                <a:tc>
                  <a:txBody>
                    <a:bodyPr/>
                    <a:lstStyle/>
                    <a:p>
                      <a:r>
                        <a:rPr lang="en-US" dirty="0" smtClean="0"/>
                        <a:t>175</a:t>
                      </a:r>
                      <a:endParaRPr lang="en-US" dirty="0"/>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172200"/>
          </a:xfrm>
        </p:spPr>
        <p:txBody>
          <a:bodyPr/>
          <a:lstStyle/>
          <a:p>
            <a:pPr>
              <a:buNone/>
            </a:pPr>
            <a:r>
              <a:rPr lang="en-US" dirty="0" smtClean="0"/>
              <a:t>2. Calculate cost of inventory sold during six months</a:t>
            </a:r>
          </a:p>
          <a:p>
            <a:pPr>
              <a:buNone/>
            </a:pPr>
            <a:r>
              <a:rPr lang="en-US" dirty="0" smtClean="0"/>
              <a:t>Under FIFO and LIFO methods.</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2800" dirty="0" smtClean="0"/>
              <a:t>Radios sold during six months are 1,700 units.</a:t>
            </a:r>
          </a:p>
          <a:p>
            <a:pPr>
              <a:buNone/>
            </a:pPr>
            <a:r>
              <a:rPr lang="en-US" sz="2800" dirty="0" err="1" smtClean="0"/>
              <a:t>Ans</a:t>
            </a:r>
            <a:r>
              <a:rPr lang="en-US" sz="2800" dirty="0" smtClean="0"/>
              <a:t> Cost of goods sold under FIFO method  </a:t>
            </a:r>
            <a:r>
              <a:rPr lang="en-US" sz="2800" smtClean="0"/>
              <a:t>SR- </a:t>
            </a:r>
            <a:r>
              <a:rPr lang="en-US" sz="2800" smtClean="0"/>
              <a:t>2,77,500</a:t>
            </a:r>
            <a:endParaRPr lang="en-US" sz="2800" dirty="0" smtClean="0"/>
          </a:p>
          <a:p>
            <a:pPr>
              <a:buNone/>
            </a:pPr>
            <a:r>
              <a:rPr lang="en-US" sz="2800" dirty="0" smtClean="0"/>
              <a:t>                                                     LIFO method  SR -2,64,000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dirty="0"/>
          </a:p>
        </p:txBody>
      </p:sp>
      <p:graphicFrame>
        <p:nvGraphicFramePr>
          <p:cNvPr id="5" name="Table 4"/>
          <p:cNvGraphicFramePr>
            <a:graphicFrameLocks noGrp="1"/>
          </p:cNvGraphicFramePr>
          <p:nvPr/>
        </p:nvGraphicFramePr>
        <p:xfrm>
          <a:off x="838201" y="1981200"/>
          <a:ext cx="7848599" cy="2494280"/>
        </p:xfrm>
        <a:graphic>
          <a:graphicData uri="http://schemas.openxmlformats.org/drawingml/2006/table">
            <a:tbl>
              <a:tblPr firstRow="1" bandRow="1">
                <a:tableStyleId>{5940675A-B579-460E-94D1-54222C63F5DA}</a:tableStyleId>
              </a:tblPr>
              <a:tblGrid>
                <a:gridCol w="1142999"/>
                <a:gridCol w="3276600"/>
                <a:gridCol w="990601"/>
                <a:gridCol w="2438399"/>
              </a:tblGrid>
              <a:tr h="370840">
                <a:tc>
                  <a:txBody>
                    <a:bodyPr/>
                    <a:lstStyle/>
                    <a:p>
                      <a:r>
                        <a:rPr lang="en-US" dirty="0" smtClean="0"/>
                        <a:t>Date- 2014</a:t>
                      </a:r>
                      <a:endParaRPr lang="en-US" dirty="0"/>
                    </a:p>
                  </a:txBody>
                  <a:tcPr/>
                </a:tc>
                <a:tc>
                  <a:txBody>
                    <a:bodyPr/>
                    <a:lstStyle/>
                    <a:p>
                      <a:r>
                        <a:rPr lang="en-US" dirty="0" smtClean="0"/>
                        <a:t>Particulars</a:t>
                      </a:r>
                      <a:endParaRPr lang="en-US" dirty="0"/>
                    </a:p>
                  </a:txBody>
                  <a:tcPr/>
                </a:tc>
                <a:tc>
                  <a:txBody>
                    <a:bodyPr/>
                    <a:lstStyle/>
                    <a:p>
                      <a:r>
                        <a:rPr lang="en-US" dirty="0" smtClean="0"/>
                        <a:t>Units</a:t>
                      </a:r>
                      <a:endParaRPr lang="en-US" dirty="0"/>
                    </a:p>
                  </a:txBody>
                  <a:tcPr/>
                </a:tc>
                <a:tc>
                  <a:txBody>
                    <a:bodyPr/>
                    <a:lstStyle/>
                    <a:p>
                      <a:r>
                        <a:rPr lang="en-US" dirty="0" smtClean="0"/>
                        <a:t>Cost per unit (SR)</a:t>
                      </a:r>
                      <a:endParaRPr lang="en-US" dirty="0"/>
                    </a:p>
                  </a:txBody>
                  <a:tcPr/>
                </a:tc>
              </a:tr>
              <a:tr h="370840">
                <a:tc>
                  <a:txBody>
                    <a:bodyPr/>
                    <a:lstStyle/>
                    <a:p>
                      <a:r>
                        <a:rPr lang="en-US" dirty="0" smtClean="0"/>
                        <a:t>Jan.01</a:t>
                      </a:r>
                      <a:endParaRPr lang="en-US" dirty="0"/>
                    </a:p>
                  </a:txBody>
                  <a:tcPr/>
                </a:tc>
                <a:tc>
                  <a:txBody>
                    <a:bodyPr/>
                    <a:lstStyle/>
                    <a:p>
                      <a:r>
                        <a:rPr lang="en-US" dirty="0" smtClean="0"/>
                        <a:t>Opening inventory </a:t>
                      </a:r>
                      <a:r>
                        <a:rPr lang="en-US" baseline="0" dirty="0" smtClean="0"/>
                        <a:t> (Radio)</a:t>
                      </a:r>
                      <a:endParaRPr lang="en-US" dirty="0"/>
                    </a:p>
                  </a:txBody>
                  <a:tcPr/>
                </a:tc>
                <a:tc>
                  <a:txBody>
                    <a:bodyPr/>
                    <a:lstStyle/>
                    <a:p>
                      <a:r>
                        <a:rPr lang="en-US" dirty="0" smtClean="0"/>
                        <a:t>150</a:t>
                      </a:r>
                      <a:endParaRPr lang="en-US" dirty="0"/>
                    </a:p>
                  </a:txBody>
                  <a:tcPr/>
                </a:tc>
                <a:tc>
                  <a:txBody>
                    <a:bodyPr/>
                    <a:lstStyle/>
                    <a:p>
                      <a:r>
                        <a:rPr lang="en-US" dirty="0" smtClean="0"/>
                        <a:t>170</a:t>
                      </a:r>
                      <a:endParaRPr lang="en-US" dirty="0"/>
                    </a:p>
                  </a:txBody>
                  <a:tcPr/>
                </a:tc>
              </a:tr>
              <a:tr h="370840">
                <a:tc>
                  <a:txBody>
                    <a:bodyPr/>
                    <a:lstStyle/>
                    <a:p>
                      <a:r>
                        <a:rPr lang="en-US" dirty="0" smtClean="0"/>
                        <a:t>Mar.15</a:t>
                      </a:r>
                      <a:endParaRPr lang="en-US" dirty="0"/>
                    </a:p>
                  </a:txBody>
                  <a:tcPr/>
                </a:tc>
                <a:tc>
                  <a:txBody>
                    <a:bodyPr/>
                    <a:lstStyle/>
                    <a:p>
                      <a:r>
                        <a:rPr lang="en-US" dirty="0" smtClean="0"/>
                        <a:t>Purchased</a:t>
                      </a:r>
                      <a:endParaRPr lang="en-US" dirty="0"/>
                    </a:p>
                  </a:txBody>
                  <a:tcPr/>
                </a:tc>
                <a:tc>
                  <a:txBody>
                    <a:bodyPr/>
                    <a:lstStyle/>
                    <a:p>
                      <a:r>
                        <a:rPr lang="en-US" dirty="0" smtClean="0"/>
                        <a:t>300</a:t>
                      </a:r>
                      <a:endParaRPr lang="en-US" dirty="0"/>
                    </a:p>
                  </a:txBody>
                  <a:tcPr/>
                </a:tc>
                <a:tc>
                  <a:txBody>
                    <a:bodyPr/>
                    <a:lstStyle/>
                    <a:p>
                      <a:r>
                        <a:rPr lang="en-US" dirty="0" smtClean="0"/>
                        <a:t>165</a:t>
                      </a:r>
                      <a:endParaRPr lang="en-US" dirty="0"/>
                    </a:p>
                  </a:txBody>
                  <a:tcPr/>
                </a:tc>
              </a:tr>
              <a:tr h="370840">
                <a:tc>
                  <a:txBody>
                    <a:bodyPr/>
                    <a:lstStyle/>
                    <a:p>
                      <a:r>
                        <a:rPr lang="en-US" dirty="0" smtClean="0"/>
                        <a:t>Apr. 20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400</a:t>
                      </a:r>
                      <a:endParaRPr lang="en-US" dirty="0"/>
                    </a:p>
                  </a:txBody>
                  <a:tcPr/>
                </a:tc>
                <a:tc>
                  <a:txBody>
                    <a:bodyPr/>
                    <a:lstStyle/>
                    <a:p>
                      <a:r>
                        <a:rPr lang="en-US" dirty="0" smtClean="0"/>
                        <a:t>180</a:t>
                      </a:r>
                      <a:endParaRPr lang="en-US" dirty="0"/>
                    </a:p>
                  </a:txBody>
                  <a:tcPr/>
                </a:tc>
              </a:tr>
              <a:tr h="370840">
                <a:tc>
                  <a:txBody>
                    <a:bodyPr/>
                    <a:lstStyle/>
                    <a:p>
                      <a:r>
                        <a:rPr lang="en-US" dirty="0" smtClean="0"/>
                        <a:t>May.12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600</a:t>
                      </a:r>
                      <a:endParaRPr lang="en-US" dirty="0"/>
                    </a:p>
                  </a:txBody>
                  <a:tcPr/>
                </a:tc>
                <a:tc>
                  <a:txBody>
                    <a:bodyPr/>
                    <a:lstStyle/>
                    <a:p>
                      <a:r>
                        <a:rPr lang="en-US" dirty="0" smtClean="0"/>
                        <a:t>155</a:t>
                      </a:r>
                      <a:endParaRPr lang="en-US" dirty="0"/>
                    </a:p>
                  </a:txBody>
                  <a:tcPr/>
                </a:tc>
              </a:tr>
              <a:tr h="370840">
                <a:tc>
                  <a:txBody>
                    <a:bodyPr/>
                    <a:lstStyle/>
                    <a:p>
                      <a:r>
                        <a:rPr lang="en-US" dirty="0" smtClean="0"/>
                        <a:t>June.22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900</a:t>
                      </a:r>
                      <a:endParaRPr lang="en-US" dirty="0"/>
                    </a:p>
                  </a:txBody>
                  <a:tcPr/>
                </a:tc>
                <a:tc>
                  <a:txBody>
                    <a:bodyPr/>
                    <a:lstStyle/>
                    <a:p>
                      <a:r>
                        <a:rPr lang="en-US" dirty="0" smtClean="0"/>
                        <a:t>150</a:t>
                      </a:r>
                      <a:endParaRPr lang="en-US" dirty="0"/>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txBody>
          <a:bodyPr>
            <a:normAutofit/>
          </a:bodyPr>
          <a:lstStyle/>
          <a:p>
            <a:pPr>
              <a:buNone/>
            </a:pPr>
            <a:r>
              <a:rPr lang="en-US" sz="2800" dirty="0" smtClean="0"/>
              <a:t> 3.Find out cost of goods sold under FIFO and LIFO methods.</a:t>
            </a:r>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r>
              <a:rPr lang="en-US" sz="2800" dirty="0" smtClean="0"/>
              <a:t>Stock on 31Dec.2014.  500 units</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dirty="0"/>
          </a:p>
        </p:txBody>
      </p:sp>
      <p:graphicFrame>
        <p:nvGraphicFramePr>
          <p:cNvPr id="6" name="Table 5"/>
          <p:cNvGraphicFramePr>
            <a:graphicFrameLocks noGrp="1"/>
          </p:cNvGraphicFramePr>
          <p:nvPr/>
        </p:nvGraphicFramePr>
        <p:xfrm>
          <a:off x="457200" y="1524000"/>
          <a:ext cx="7848600" cy="2966720"/>
        </p:xfrm>
        <a:graphic>
          <a:graphicData uri="http://schemas.openxmlformats.org/drawingml/2006/table">
            <a:tbl>
              <a:tblPr firstRow="1" bandRow="1">
                <a:tableStyleId>{5940675A-B579-460E-94D1-54222C63F5DA}</a:tableStyleId>
              </a:tblPr>
              <a:tblGrid>
                <a:gridCol w="1219200"/>
                <a:gridCol w="3657600"/>
                <a:gridCol w="990600"/>
                <a:gridCol w="1981200"/>
              </a:tblGrid>
              <a:tr h="370840">
                <a:tc>
                  <a:txBody>
                    <a:bodyPr/>
                    <a:lstStyle/>
                    <a:p>
                      <a:r>
                        <a:rPr lang="en-US" dirty="0" smtClean="0"/>
                        <a:t>Date- 2014</a:t>
                      </a:r>
                      <a:endParaRPr lang="en-US" dirty="0"/>
                    </a:p>
                  </a:txBody>
                  <a:tcPr/>
                </a:tc>
                <a:tc>
                  <a:txBody>
                    <a:bodyPr/>
                    <a:lstStyle/>
                    <a:p>
                      <a:r>
                        <a:rPr lang="en-US" dirty="0" smtClean="0"/>
                        <a:t>Particulars</a:t>
                      </a:r>
                      <a:endParaRPr lang="en-US" dirty="0"/>
                    </a:p>
                  </a:txBody>
                  <a:tcPr/>
                </a:tc>
                <a:tc>
                  <a:txBody>
                    <a:bodyPr/>
                    <a:lstStyle/>
                    <a:p>
                      <a:r>
                        <a:rPr lang="en-US" dirty="0" smtClean="0"/>
                        <a:t>Units</a:t>
                      </a:r>
                      <a:endParaRPr lang="en-US" dirty="0"/>
                    </a:p>
                  </a:txBody>
                  <a:tcPr/>
                </a:tc>
                <a:tc>
                  <a:txBody>
                    <a:bodyPr/>
                    <a:lstStyle/>
                    <a:p>
                      <a:r>
                        <a:rPr lang="en-US" dirty="0" smtClean="0"/>
                        <a:t>Cost per unit (SR)</a:t>
                      </a:r>
                      <a:endParaRPr lang="en-US" dirty="0"/>
                    </a:p>
                  </a:txBody>
                  <a:tcPr/>
                </a:tc>
              </a:tr>
              <a:tr h="370840">
                <a:tc>
                  <a:txBody>
                    <a:bodyPr/>
                    <a:lstStyle/>
                    <a:p>
                      <a:r>
                        <a:rPr lang="en-US" dirty="0" smtClean="0"/>
                        <a:t>Jan.01</a:t>
                      </a:r>
                      <a:endParaRPr lang="en-US" dirty="0"/>
                    </a:p>
                  </a:txBody>
                  <a:tcPr/>
                </a:tc>
                <a:tc>
                  <a:txBody>
                    <a:bodyPr/>
                    <a:lstStyle/>
                    <a:p>
                      <a:r>
                        <a:rPr lang="en-US" dirty="0" smtClean="0"/>
                        <a:t>Opening inventory </a:t>
                      </a:r>
                      <a:r>
                        <a:rPr lang="en-US" baseline="0" dirty="0" smtClean="0"/>
                        <a:t> NOKIA Camera</a:t>
                      </a:r>
                      <a:endParaRPr lang="en-US" dirty="0"/>
                    </a:p>
                  </a:txBody>
                  <a:tcPr/>
                </a:tc>
                <a:tc>
                  <a:txBody>
                    <a:bodyPr/>
                    <a:lstStyle/>
                    <a:p>
                      <a:r>
                        <a:rPr lang="en-US" dirty="0" smtClean="0"/>
                        <a:t>   200</a:t>
                      </a:r>
                      <a:endParaRPr lang="en-US" dirty="0"/>
                    </a:p>
                  </a:txBody>
                  <a:tcPr/>
                </a:tc>
                <a:tc>
                  <a:txBody>
                    <a:bodyPr/>
                    <a:lstStyle/>
                    <a:p>
                      <a:r>
                        <a:rPr lang="en-US" dirty="0" smtClean="0"/>
                        <a:t>100</a:t>
                      </a:r>
                      <a:endParaRPr lang="en-US" dirty="0"/>
                    </a:p>
                  </a:txBody>
                  <a:tcPr/>
                </a:tc>
              </a:tr>
              <a:tr h="370840">
                <a:tc>
                  <a:txBody>
                    <a:bodyPr/>
                    <a:lstStyle/>
                    <a:p>
                      <a:r>
                        <a:rPr lang="en-US" dirty="0" smtClean="0"/>
                        <a:t>Mar.15</a:t>
                      </a:r>
                      <a:endParaRPr lang="en-US" dirty="0"/>
                    </a:p>
                  </a:txBody>
                  <a:tcPr/>
                </a:tc>
                <a:tc>
                  <a:txBody>
                    <a:bodyPr/>
                    <a:lstStyle/>
                    <a:p>
                      <a:r>
                        <a:rPr lang="en-US" dirty="0" smtClean="0"/>
                        <a:t>Purchased</a:t>
                      </a:r>
                      <a:endParaRPr lang="en-US" dirty="0"/>
                    </a:p>
                  </a:txBody>
                  <a:tcPr/>
                </a:tc>
                <a:tc>
                  <a:txBody>
                    <a:bodyPr/>
                    <a:lstStyle/>
                    <a:p>
                      <a:r>
                        <a:rPr lang="en-US" dirty="0" smtClean="0"/>
                        <a:t>  300</a:t>
                      </a:r>
                      <a:endParaRPr lang="en-US" dirty="0"/>
                    </a:p>
                  </a:txBody>
                  <a:tcPr/>
                </a:tc>
                <a:tc>
                  <a:txBody>
                    <a:bodyPr/>
                    <a:lstStyle/>
                    <a:p>
                      <a:r>
                        <a:rPr lang="en-US" dirty="0" smtClean="0"/>
                        <a:t>105</a:t>
                      </a:r>
                      <a:endParaRPr lang="en-US" dirty="0"/>
                    </a:p>
                  </a:txBody>
                  <a:tcPr/>
                </a:tc>
              </a:tr>
              <a:tr h="370840">
                <a:tc>
                  <a:txBody>
                    <a:bodyPr/>
                    <a:lstStyle/>
                    <a:p>
                      <a:r>
                        <a:rPr lang="en-US" dirty="0" smtClean="0"/>
                        <a:t>Apr. 20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  400</a:t>
                      </a:r>
                      <a:endParaRPr lang="en-US" dirty="0"/>
                    </a:p>
                  </a:txBody>
                  <a:tcPr/>
                </a:tc>
                <a:tc>
                  <a:txBody>
                    <a:bodyPr/>
                    <a:lstStyle/>
                    <a:p>
                      <a:r>
                        <a:rPr lang="en-US" dirty="0" smtClean="0"/>
                        <a:t>110</a:t>
                      </a:r>
                      <a:endParaRPr lang="en-US" dirty="0"/>
                    </a:p>
                  </a:txBody>
                  <a:tcPr/>
                </a:tc>
              </a:tr>
              <a:tr h="370840">
                <a:tc>
                  <a:txBody>
                    <a:bodyPr/>
                    <a:lstStyle/>
                    <a:p>
                      <a:r>
                        <a:rPr lang="en-US" dirty="0" smtClean="0"/>
                        <a:t>May.12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  600</a:t>
                      </a:r>
                      <a:endParaRPr lang="en-US" dirty="0"/>
                    </a:p>
                  </a:txBody>
                  <a:tcPr/>
                </a:tc>
                <a:tc>
                  <a:txBody>
                    <a:bodyPr/>
                    <a:lstStyle/>
                    <a:p>
                      <a:r>
                        <a:rPr lang="en-US" dirty="0" smtClean="0"/>
                        <a:t>115</a:t>
                      </a:r>
                      <a:endParaRPr lang="en-US" dirty="0"/>
                    </a:p>
                  </a:txBody>
                  <a:tcPr/>
                </a:tc>
              </a:tr>
              <a:tr h="370840">
                <a:tc>
                  <a:txBody>
                    <a:bodyPr/>
                    <a:lstStyle/>
                    <a:p>
                      <a:r>
                        <a:rPr lang="en-US" dirty="0" smtClean="0"/>
                        <a:t>June.22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  800</a:t>
                      </a:r>
                      <a:endParaRPr lang="en-US" dirty="0"/>
                    </a:p>
                  </a:txBody>
                  <a:tcPr/>
                </a:tc>
                <a:tc>
                  <a:txBody>
                    <a:bodyPr/>
                    <a:lstStyle/>
                    <a:p>
                      <a:r>
                        <a:rPr lang="en-US" dirty="0" smtClean="0"/>
                        <a:t>120</a:t>
                      </a:r>
                      <a:endParaRPr lang="en-US" dirty="0"/>
                    </a:p>
                  </a:txBody>
                  <a:tcPr/>
                </a:tc>
              </a:tr>
              <a:tr h="370840">
                <a:tc>
                  <a:txBody>
                    <a:bodyPr/>
                    <a:lstStyle/>
                    <a:p>
                      <a:r>
                        <a:rPr lang="en-US" dirty="0" smtClean="0"/>
                        <a:t>Sep.15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  500</a:t>
                      </a:r>
                      <a:endParaRPr lang="en-US" dirty="0"/>
                    </a:p>
                  </a:txBody>
                  <a:tcPr/>
                </a:tc>
                <a:tc>
                  <a:txBody>
                    <a:bodyPr/>
                    <a:lstStyle/>
                    <a:p>
                      <a:r>
                        <a:rPr lang="en-US" dirty="0" smtClean="0"/>
                        <a:t>125</a:t>
                      </a:r>
                      <a:endParaRPr lang="en-US" dirty="0"/>
                    </a:p>
                  </a:txBody>
                  <a:tcPr/>
                </a:tc>
              </a:tr>
              <a:tr h="370840">
                <a:tc>
                  <a:txBody>
                    <a:bodyPr/>
                    <a:lstStyle/>
                    <a:p>
                      <a:r>
                        <a:rPr lang="en-US" dirty="0" smtClean="0"/>
                        <a:t>Dec.08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1000</a:t>
                      </a:r>
                      <a:endParaRPr lang="en-US" dirty="0"/>
                    </a:p>
                  </a:txBody>
                  <a:tcPr/>
                </a:tc>
                <a:tc>
                  <a:txBody>
                    <a:bodyPr/>
                    <a:lstStyle/>
                    <a:p>
                      <a:r>
                        <a:rPr lang="en-US" dirty="0" smtClean="0"/>
                        <a:t>130</a:t>
                      </a:r>
                      <a:endParaRPr lang="en-US" dirty="0"/>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10600" cy="6324600"/>
          </a:xfrm>
        </p:spPr>
        <p:txBody>
          <a:bodyPr/>
          <a:lstStyle/>
          <a:p>
            <a:pPr>
              <a:buNone/>
            </a:pPr>
            <a:r>
              <a:rPr lang="en-US" dirty="0" smtClean="0"/>
              <a:t>4.Find out cost of goods sold under FIFO method.</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Closing inventory on 31 Dec.2014.   600 units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dirty="0"/>
          </a:p>
        </p:txBody>
      </p:sp>
      <p:graphicFrame>
        <p:nvGraphicFramePr>
          <p:cNvPr id="5" name="Table 4"/>
          <p:cNvGraphicFramePr>
            <a:graphicFrameLocks noGrp="1"/>
          </p:cNvGraphicFramePr>
          <p:nvPr/>
        </p:nvGraphicFramePr>
        <p:xfrm>
          <a:off x="685801" y="1447800"/>
          <a:ext cx="8077200" cy="2961640"/>
        </p:xfrm>
        <a:graphic>
          <a:graphicData uri="http://schemas.openxmlformats.org/drawingml/2006/table">
            <a:tbl>
              <a:tblPr firstRow="1" bandRow="1">
                <a:tableStyleId>{5940675A-B579-460E-94D1-54222C63F5DA}</a:tableStyleId>
              </a:tblPr>
              <a:tblGrid>
                <a:gridCol w="1295399"/>
                <a:gridCol w="3733801"/>
                <a:gridCol w="1219200"/>
                <a:gridCol w="1828800"/>
              </a:tblGrid>
              <a:tr h="370840">
                <a:tc>
                  <a:txBody>
                    <a:bodyPr/>
                    <a:lstStyle/>
                    <a:p>
                      <a:r>
                        <a:rPr lang="en-US" dirty="0" smtClean="0"/>
                        <a:t>Date- 2014</a:t>
                      </a:r>
                      <a:endParaRPr lang="en-US" dirty="0"/>
                    </a:p>
                  </a:txBody>
                  <a:tcPr/>
                </a:tc>
                <a:tc>
                  <a:txBody>
                    <a:bodyPr/>
                    <a:lstStyle/>
                    <a:p>
                      <a:r>
                        <a:rPr lang="en-US" dirty="0" smtClean="0"/>
                        <a:t>Particulars</a:t>
                      </a:r>
                      <a:endParaRPr lang="en-US" dirty="0"/>
                    </a:p>
                  </a:txBody>
                  <a:tcPr/>
                </a:tc>
                <a:tc>
                  <a:txBody>
                    <a:bodyPr/>
                    <a:lstStyle/>
                    <a:p>
                      <a:r>
                        <a:rPr lang="en-US" dirty="0" smtClean="0"/>
                        <a:t>Units</a:t>
                      </a:r>
                      <a:endParaRPr lang="en-US" dirty="0"/>
                    </a:p>
                  </a:txBody>
                  <a:tcPr/>
                </a:tc>
                <a:tc>
                  <a:txBody>
                    <a:bodyPr/>
                    <a:lstStyle/>
                    <a:p>
                      <a:r>
                        <a:rPr lang="en-US" dirty="0" smtClean="0"/>
                        <a:t>Cost per unit (SR)</a:t>
                      </a:r>
                      <a:endParaRPr lang="en-US" dirty="0"/>
                    </a:p>
                  </a:txBody>
                  <a:tcPr/>
                </a:tc>
              </a:tr>
              <a:tr h="365760">
                <a:tc>
                  <a:txBody>
                    <a:bodyPr/>
                    <a:lstStyle/>
                    <a:p>
                      <a:r>
                        <a:rPr lang="en-US" dirty="0" smtClean="0"/>
                        <a:t>Jan.01</a:t>
                      </a:r>
                      <a:endParaRPr lang="en-US" dirty="0"/>
                    </a:p>
                  </a:txBody>
                  <a:tcPr/>
                </a:tc>
                <a:tc>
                  <a:txBody>
                    <a:bodyPr/>
                    <a:lstStyle/>
                    <a:p>
                      <a:r>
                        <a:rPr lang="en-US" dirty="0" smtClean="0"/>
                        <a:t>Opening inventory </a:t>
                      </a:r>
                      <a:r>
                        <a:rPr lang="en-US" baseline="0" dirty="0" smtClean="0"/>
                        <a:t>Galaxy Grand 2</a:t>
                      </a:r>
                      <a:endParaRPr lang="en-US" dirty="0"/>
                    </a:p>
                  </a:txBody>
                  <a:tcPr/>
                </a:tc>
                <a:tc>
                  <a:txBody>
                    <a:bodyPr/>
                    <a:lstStyle/>
                    <a:p>
                      <a:r>
                        <a:rPr lang="en-US" dirty="0" smtClean="0"/>
                        <a:t>   200</a:t>
                      </a:r>
                      <a:endParaRPr lang="en-US" dirty="0"/>
                    </a:p>
                  </a:txBody>
                  <a:tcPr/>
                </a:tc>
                <a:tc>
                  <a:txBody>
                    <a:bodyPr/>
                    <a:lstStyle/>
                    <a:p>
                      <a:r>
                        <a:rPr lang="en-US" dirty="0" smtClean="0"/>
                        <a:t>800</a:t>
                      </a:r>
                      <a:endParaRPr lang="en-US" dirty="0"/>
                    </a:p>
                  </a:txBody>
                  <a:tcPr/>
                </a:tc>
              </a:tr>
              <a:tr h="370840">
                <a:tc>
                  <a:txBody>
                    <a:bodyPr/>
                    <a:lstStyle/>
                    <a:p>
                      <a:r>
                        <a:rPr lang="en-US" dirty="0" smtClean="0"/>
                        <a:t>Mar.15</a:t>
                      </a:r>
                      <a:endParaRPr lang="en-US" dirty="0"/>
                    </a:p>
                  </a:txBody>
                  <a:tcPr/>
                </a:tc>
                <a:tc>
                  <a:txBody>
                    <a:bodyPr/>
                    <a:lstStyle/>
                    <a:p>
                      <a:r>
                        <a:rPr lang="en-US" dirty="0" smtClean="0"/>
                        <a:t>Purchased</a:t>
                      </a:r>
                      <a:endParaRPr lang="en-US" dirty="0"/>
                    </a:p>
                  </a:txBody>
                  <a:tcPr/>
                </a:tc>
                <a:tc>
                  <a:txBody>
                    <a:bodyPr/>
                    <a:lstStyle/>
                    <a:p>
                      <a:r>
                        <a:rPr lang="en-US" dirty="0" smtClean="0"/>
                        <a:t>  300</a:t>
                      </a:r>
                      <a:endParaRPr lang="en-US" dirty="0"/>
                    </a:p>
                  </a:txBody>
                  <a:tcPr/>
                </a:tc>
                <a:tc>
                  <a:txBody>
                    <a:bodyPr/>
                    <a:lstStyle/>
                    <a:p>
                      <a:r>
                        <a:rPr lang="en-US" dirty="0" smtClean="0"/>
                        <a:t>810</a:t>
                      </a:r>
                      <a:endParaRPr lang="en-US" dirty="0"/>
                    </a:p>
                  </a:txBody>
                  <a:tcPr/>
                </a:tc>
              </a:tr>
              <a:tr h="370840">
                <a:tc>
                  <a:txBody>
                    <a:bodyPr/>
                    <a:lstStyle/>
                    <a:p>
                      <a:r>
                        <a:rPr lang="en-US" dirty="0" smtClean="0"/>
                        <a:t>Apr. 20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  400</a:t>
                      </a:r>
                      <a:endParaRPr lang="en-US" dirty="0"/>
                    </a:p>
                  </a:txBody>
                  <a:tcPr/>
                </a:tc>
                <a:tc>
                  <a:txBody>
                    <a:bodyPr/>
                    <a:lstStyle/>
                    <a:p>
                      <a:r>
                        <a:rPr lang="en-US" dirty="0" smtClean="0"/>
                        <a:t>805</a:t>
                      </a:r>
                      <a:endParaRPr lang="en-US" dirty="0"/>
                    </a:p>
                  </a:txBody>
                  <a:tcPr/>
                </a:tc>
              </a:tr>
              <a:tr h="370840">
                <a:tc>
                  <a:txBody>
                    <a:bodyPr/>
                    <a:lstStyle/>
                    <a:p>
                      <a:r>
                        <a:rPr lang="en-US" dirty="0" smtClean="0"/>
                        <a:t>May.12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  600</a:t>
                      </a:r>
                      <a:endParaRPr lang="en-US" dirty="0"/>
                    </a:p>
                  </a:txBody>
                  <a:tcPr/>
                </a:tc>
                <a:tc>
                  <a:txBody>
                    <a:bodyPr/>
                    <a:lstStyle/>
                    <a:p>
                      <a:r>
                        <a:rPr lang="en-US" dirty="0" smtClean="0"/>
                        <a:t>815</a:t>
                      </a:r>
                      <a:endParaRPr lang="en-US" dirty="0"/>
                    </a:p>
                  </a:txBody>
                  <a:tcPr/>
                </a:tc>
              </a:tr>
              <a:tr h="370840">
                <a:tc>
                  <a:txBody>
                    <a:bodyPr/>
                    <a:lstStyle/>
                    <a:p>
                      <a:r>
                        <a:rPr lang="en-US" dirty="0" smtClean="0"/>
                        <a:t>June.22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  800</a:t>
                      </a:r>
                      <a:endParaRPr lang="en-US" dirty="0"/>
                    </a:p>
                  </a:txBody>
                  <a:tcPr/>
                </a:tc>
                <a:tc>
                  <a:txBody>
                    <a:bodyPr/>
                    <a:lstStyle/>
                    <a:p>
                      <a:r>
                        <a:rPr lang="en-US" dirty="0" smtClean="0"/>
                        <a:t>820</a:t>
                      </a:r>
                      <a:endParaRPr lang="en-US" dirty="0"/>
                    </a:p>
                  </a:txBody>
                  <a:tcPr/>
                </a:tc>
              </a:tr>
              <a:tr h="370840">
                <a:tc>
                  <a:txBody>
                    <a:bodyPr/>
                    <a:lstStyle/>
                    <a:p>
                      <a:r>
                        <a:rPr lang="en-US" dirty="0" smtClean="0"/>
                        <a:t>Sep.15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  500</a:t>
                      </a:r>
                      <a:endParaRPr lang="en-US" dirty="0"/>
                    </a:p>
                  </a:txBody>
                  <a:tcPr/>
                </a:tc>
                <a:tc>
                  <a:txBody>
                    <a:bodyPr/>
                    <a:lstStyle/>
                    <a:p>
                      <a:r>
                        <a:rPr lang="en-US" dirty="0" smtClean="0"/>
                        <a:t>815</a:t>
                      </a:r>
                      <a:endParaRPr lang="en-US" dirty="0"/>
                    </a:p>
                  </a:txBody>
                  <a:tcPr/>
                </a:tc>
              </a:tr>
              <a:tr h="370840">
                <a:tc>
                  <a:txBody>
                    <a:bodyPr/>
                    <a:lstStyle/>
                    <a:p>
                      <a:r>
                        <a:rPr lang="en-US" dirty="0" smtClean="0"/>
                        <a:t>Dec.08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1000</a:t>
                      </a:r>
                      <a:endParaRPr lang="en-US" dirty="0"/>
                    </a:p>
                  </a:txBody>
                  <a:tcPr/>
                </a:tc>
                <a:tc>
                  <a:txBody>
                    <a:bodyPr/>
                    <a:lstStyle/>
                    <a:p>
                      <a:r>
                        <a:rPr lang="en-US" dirty="0" smtClean="0"/>
                        <a:t>830</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458200" cy="6400800"/>
          </a:xfrm>
        </p:spPr>
        <p:txBody>
          <a:bodyPr>
            <a:normAutofit lnSpcReduction="10000"/>
          </a:bodyPr>
          <a:lstStyle/>
          <a:p>
            <a:pPr>
              <a:buNone/>
            </a:pPr>
            <a:r>
              <a:rPr lang="en-US" sz="2800" dirty="0" smtClean="0"/>
              <a:t>                                       Note Receivable</a:t>
            </a:r>
          </a:p>
          <a:p>
            <a:pPr>
              <a:buNone/>
            </a:pPr>
            <a:r>
              <a:rPr lang="en-US" sz="2800" dirty="0" smtClean="0"/>
              <a:t>A note receivable is a written promise to receive a specific amount of cash from another party on one or more future dates. This is treated as an asset by the holder of the note. The payee is the party who receives payment under the term of the note and the maker is the party obliged to send funds to the payee.</a:t>
            </a:r>
          </a:p>
          <a:p>
            <a:pPr>
              <a:buNone/>
            </a:pPr>
            <a:r>
              <a:rPr lang="en-US" sz="2800" b="1" dirty="0" smtClean="0"/>
              <a:t>Ques. </a:t>
            </a:r>
            <a:r>
              <a:rPr lang="en-US" sz="2800" dirty="0" smtClean="0"/>
              <a:t>What is note receivable?</a:t>
            </a:r>
          </a:p>
          <a:p>
            <a:pPr>
              <a:buNone/>
            </a:pPr>
            <a:r>
              <a:rPr lang="en-US" sz="2800" b="1" dirty="0" smtClean="0"/>
              <a:t>Ans. </a:t>
            </a:r>
            <a:r>
              <a:rPr lang="en-US" sz="2800" dirty="0" smtClean="0"/>
              <a:t>A note receivable is a written promise to receive a specific amount of cash from another party on one or more future dates. </a:t>
            </a:r>
          </a:p>
          <a:p>
            <a:pPr>
              <a:buNone/>
            </a:pPr>
            <a:r>
              <a:rPr lang="en-US" sz="2800" b="1" dirty="0" smtClean="0"/>
              <a:t>Ques. </a:t>
            </a:r>
            <a:r>
              <a:rPr lang="en-US" sz="2800" dirty="0" smtClean="0"/>
              <a:t>Is note receivable an asset or liability in the hand of holder?</a:t>
            </a:r>
          </a:p>
          <a:p>
            <a:pPr>
              <a:buNone/>
            </a:pPr>
            <a:r>
              <a:rPr lang="en-US" sz="2800" b="1" dirty="0" smtClean="0"/>
              <a:t>Ans. </a:t>
            </a:r>
            <a:r>
              <a:rPr lang="en-US" sz="2800" dirty="0" smtClean="0"/>
              <a:t>Note Receivable is an asset in the hand of holder.</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10600" cy="6324600"/>
          </a:xfrm>
        </p:spPr>
        <p:txBody>
          <a:bodyPr>
            <a:normAutofit/>
          </a:bodyPr>
          <a:lstStyle/>
          <a:p>
            <a:pPr>
              <a:buNone/>
            </a:pPr>
            <a:r>
              <a:rPr lang="en-US" sz="2800" dirty="0" smtClean="0"/>
              <a:t>5.Find out cost of goods sold under LIFO method.</a:t>
            </a:r>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r>
              <a:rPr lang="en-US" sz="2800" dirty="0" smtClean="0"/>
              <a:t>           Closing inventory on 31 Dec.2014.   400 units</a:t>
            </a:r>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dirty="0"/>
          </a:p>
        </p:txBody>
      </p:sp>
      <p:graphicFrame>
        <p:nvGraphicFramePr>
          <p:cNvPr id="5" name="Table 4"/>
          <p:cNvGraphicFramePr>
            <a:graphicFrameLocks noGrp="1"/>
          </p:cNvGraphicFramePr>
          <p:nvPr/>
        </p:nvGraphicFramePr>
        <p:xfrm>
          <a:off x="990600" y="1371600"/>
          <a:ext cx="7772400" cy="2966720"/>
        </p:xfrm>
        <a:graphic>
          <a:graphicData uri="http://schemas.openxmlformats.org/drawingml/2006/table">
            <a:tbl>
              <a:tblPr firstRow="1" bandRow="1">
                <a:tableStyleId>{5940675A-B579-460E-94D1-54222C63F5DA}</a:tableStyleId>
              </a:tblPr>
              <a:tblGrid>
                <a:gridCol w="1219200"/>
                <a:gridCol w="3428999"/>
                <a:gridCol w="1143001"/>
                <a:gridCol w="1981200"/>
              </a:tblGrid>
              <a:tr h="370840">
                <a:tc>
                  <a:txBody>
                    <a:bodyPr/>
                    <a:lstStyle/>
                    <a:p>
                      <a:r>
                        <a:rPr lang="en-US" dirty="0" smtClean="0"/>
                        <a:t>Date- 2014</a:t>
                      </a:r>
                      <a:endParaRPr lang="en-US" dirty="0"/>
                    </a:p>
                  </a:txBody>
                  <a:tcPr/>
                </a:tc>
                <a:tc>
                  <a:txBody>
                    <a:bodyPr/>
                    <a:lstStyle/>
                    <a:p>
                      <a:r>
                        <a:rPr lang="en-US" dirty="0" smtClean="0"/>
                        <a:t>Particulars</a:t>
                      </a:r>
                      <a:endParaRPr lang="en-US" dirty="0"/>
                    </a:p>
                  </a:txBody>
                  <a:tcPr/>
                </a:tc>
                <a:tc>
                  <a:txBody>
                    <a:bodyPr/>
                    <a:lstStyle/>
                    <a:p>
                      <a:r>
                        <a:rPr lang="en-US" dirty="0" smtClean="0"/>
                        <a:t>Units</a:t>
                      </a:r>
                      <a:endParaRPr lang="en-US" dirty="0"/>
                    </a:p>
                  </a:txBody>
                  <a:tcPr/>
                </a:tc>
                <a:tc>
                  <a:txBody>
                    <a:bodyPr/>
                    <a:lstStyle/>
                    <a:p>
                      <a:r>
                        <a:rPr lang="en-US" dirty="0" smtClean="0"/>
                        <a:t>Cost per unit (SR)</a:t>
                      </a:r>
                      <a:endParaRPr lang="en-US" dirty="0"/>
                    </a:p>
                  </a:txBody>
                  <a:tcPr/>
                </a:tc>
              </a:tr>
              <a:tr h="370840">
                <a:tc>
                  <a:txBody>
                    <a:bodyPr/>
                    <a:lstStyle/>
                    <a:p>
                      <a:r>
                        <a:rPr lang="en-US" dirty="0" smtClean="0"/>
                        <a:t>Jan.01</a:t>
                      </a:r>
                      <a:endParaRPr lang="en-US" dirty="0"/>
                    </a:p>
                  </a:txBody>
                  <a:tcPr/>
                </a:tc>
                <a:tc>
                  <a:txBody>
                    <a:bodyPr/>
                    <a:lstStyle/>
                    <a:p>
                      <a:r>
                        <a:rPr lang="en-US" dirty="0" smtClean="0"/>
                        <a:t>Opening inventory </a:t>
                      </a:r>
                      <a:r>
                        <a:rPr lang="en-US" baseline="0" dirty="0" smtClean="0"/>
                        <a:t>Galaxy Grand 2</a:t>
                      </a:r>
                      <a:endParaRPr lang="en-US" dirty="0"/>
                    </a:p>
                  </a:txBody>
                  <a:tcPr/>
                </a:tc>
                <a:tc>
                  <a:txBody>
                    <a:bodyPr/>
                    <a:lstStyle/>
                    <a:p>
                      <a:r>
                        <a:rPr lang="en-US" dirty="0" smtClean="0"/>
                        <a:t>   200</a:t>
                      </a:r>
                      <a:endParaRPr lang="en-US" dirty="0"/>
                    </a:p>
                  </a:txBody>
                  <a:tcPr/>
                </a:tc>
                <a:tc>
                  <a:txBody>
                    <a:bodyPr/>
                    <a:lstStyle/>
                    <a:p>
                      <a:r>
                        <a:rPr lang="en-US" dirty="0" smtClean="0"/>
                        <a:t>800</a:t>
                      </a:r>
                      <a:endParaRPr lang="en-US" dirty="0"/>
                    </a:p>
                  </a:txBody>
                  <a:tcPr/>
                </a:tc>
              </a:tr>
              <a:tr h="370840">
                <a:tc>
                  <a:txBody>
                    <a:bodyPr/>
                    <a:lstStyle/>
                    <a:p>
                      <a:r>
                        <a:rPr lang="en-US" dirty="0" smtClean="0"/>
                        <a:t>Mar.15</a:t>
                      </a:r>
                      <a:endParaRPr lang="en-US" dirty="0"/>
                    </a:p>
                  </a:txBody>
                  <a:tcPr/>
                </a:tc>
                <a:tc>
                  <a:txBody>
                    <a:bodyPr/>
                    <a:lstStyle/>
                    <a:p>
                      <a:r>
                        <a:rPr lang="en-US" dirty="0" smtClean="0"/>
                        <a:t>Purchased</a:t>
                      </a:r>
                      <a:endParaRPr lang="en-US" dirty="0"/>
                    </a:p>
                  </a:txBody>
                  <a:tcPr/>
                </a:tc>
                <a:tc>
                  <a:txBody>
                    <a:bodyPr/>
                    <a:lstStyle/>
                    <a:p>
                      <a:r>
                        <a:rPr lang="en-US" dirty="0" smtClean="0"/>
                        <a:t>  300</a:t>
                      </a:r>
                      <a:endParaRPr lang="en-US" dirty="0"/>
                    </a:p>
                  </a:txBody>
                  <a:tcPr/>
                </a:tc>
                <a:tc>
                  <a:txBody>
                    <a:bodyPr/>
                    <a:lstStyle/>
                    <a:p>
                      <a:r>
                        <a:rPr lang="en-US" dirty="0" smtClean="0"/>
                        <a:t>810</a:t>
                      </a:r>
                      <a:endParaRPr lang="en-US" dirty="0"/>
                    </a:p>
                  </a:txBody>
                  <a:tcPr/>
                </a:tc>
              </a:tr>
              <a:tr h="370840">
                <a:tc>
                  <a:txBody>
                    <a:bodyPr/>
                    <a:lstStyle/>
                    <a:p>
                      <a:r>
                        <a:rPr lang="en-US" dirty="0" smtClean="0"/>
                        <a:t>Apr. 20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  400</a:t>
                      </a:r>
                      <a:endParaRPr lang="en-US" dirty="0"/>
                    </a:p>
                  </a:txBody>
                  <a:tcPr/>
                </a:tc>
                <a:tc>
                  <a:txBody>
                    <a:bodyPr/>
                    <a:lstStyle/>
                    <a:p>
                      <a:r>
                        <a:rPr lang="en-US" dirty="0" smtClean="0"/>
                        <a:t>805</a:t>
                      </a:r>
                      <a:endParaRPr lang="en-US" dirty="0"/>
                    </a:p>
                  </a:txBody>
                  <a:tcPr/>
                </a:tc>
              </a:tr>
              <a:tr h="370840">
                <a:tc>
                  <a:txBody>
                    <a:bodyPr/>
                    <a:lstStyle/>
                    <a:p>
                      <a:r>
                        <a:rPr lang="en-US" dirty="0" smtClean="0"/>
                        <a:t>May.12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  600</a:t>
                      </a:r>
                      <a:endParaRPr lang="en-US" dirty="0"/>
                    </a:p>
                  </a:txBody>
                  <a:tcPr/>
                </a:tc>
                <a:tc>
                  <a:txBody>
                    <a:bodyPr/>
                    <a:lstStyle/>
                    <a:p>
                      <a:r>
                        <a:rPr lang="en-US" dirty="0" smtClean="0"/>
                        <a:t>815</a:t>
                      </a:r>
                      <a:endParaRPr lang="en-US" dirty="0"/>
                    </a:p>
                  </a:txBody>
                  <a:tcPr/>
                </a:tc>
              </a:tr>
              <a:tr h="370840">
                <a:tc>
                  <a:txBody>
                    <a:bodyPr/>
                    <a:lstStyle/>
                    <a:p>
                      <a:r>
                        <a:rPr lang="en-US" dirty="0" smtClean="0"/>
                        <a:t>June.22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endParaRPr lang="en-US" dirty="0"/>
                    </a:p>
                  </a:txBody>
                  <a:tcPr/>
                </a:tc>
                <a:tc>
                  <a:txBody>
                    <a:bodyPr/>
                    <a:lstStyle/>
                    <a:p>
                      <a:r>
                        <a:rPr lang="en-US" dirty="0" smtClean="0"/>
                        <a:t>  800</a:t>
                      </a:r>
                      <a:endParaRPr lang="en-US" dirty="0"/>
                    </a:p>
                  </a:txBody>
                  <a:tcPr/>
                </a:tc>
                <a:tc>
                  <a:txBody>
                    <a:bodyPr/>
                    <a:lstStyle/>
                    <a:p>
                      <a:r>
                        <a:rPr lang="en-US" dirty="0" smtClean="0"/>
                        <a:t>820</a:t>
                      </a:r>
                      <a:endParaRPr lang="en-US" dirty="0"/>
                    </a:p>
                  </a:txBody>
                  <a:tcPr/>
                </a:tc>
              </a:tr>
              <a:tr h="370840">
                <a:tc>
                  <a:txBody>
                    <a:bodyPr/>
                    <a:lstStyle/>
                    <a:p>
                      <a:r>
                        <a:rPr lang="en-US" dirty="0" smtClean="0"/>
                        <a:t>Sep.15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  500</a:t>
                      </a:r>
                      <a:endParaRPr lang="en-US" dirty="0"/>
                    </a:p>
                  </a:txBody>
                  <a:tcPr/>
                </a:tc>
                <a:tc>
                  <a:txBody>
                    <a:bodyPr/>
                    <a:lstStyle/>
                    <a:p>
                      <a:r>
                        <a:rPr lang="en-US" smtClean="0"/>
                        <a:t>800</a:t>
                      </a:r>
                      <a:endParaRPr lang="en-US" dirty="0"/>
                    </a:p>
                  </a:txBody>
                  <a:tcPr/>
                </a:tc>
              </a:tr>
              <a:tr h="370840">
                <a:tc>
                  <a:txBody>
                    <a:bodyPr/>
                    <a:lstStyle/>
                    <a:p>
                      <a:r>
                        <a:rPr lang="en-US" dirty="0" smtClean="0"/>
                        <a:t>Dec.08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Purchased</a:t>
                      </a:r>
                    </a:p>
                  </a:txBody>
                  <a:tcPr/>
                </a:tc>
                <a:tc>
                  <a:txBody>
                    <a:bodyPr/>
                    <a:lstStyle/>
                    <a:p>
                      <a:r>
                        <a:rPr lang="en-US" dirty="0" smtClean="0"/>
                        <a:t>1000</a:t>
                      </a:r>
                      <a:endParaRPr lang="en-US" dirty="0"/>
                    </a:p>
                  </a:txBody>
                  <a:tcPr/>
                </a:tc>
                <a:tc>
                  <a:txBody>
                    <a:bodyPr/>
                    <a:lstStyle/>
                    <a:p>
                      <a:r>
                        <a:rPr lang="en-US" dirty="0" smtClean="0"/>
                        <a:t>830</a:t>
                      </a:r>
                      <a:endParaRPr lang="en-US"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10600" cy="6400800"/>
          </a:xfrm>
        </p:spPr>
        <p:txBody>
          <a:bodyPr>
            <a:normAutofit fontScale="92500" lnSpcReduction="20000"/>
          </a:bodyPr>
          <a:lstStyle/>
          <a:p>
            <a:pPr>
              <a:buNone/>
            </a:pPr>
            <a:r>
              <a:rPr lang="en-US" sz="3000" b="1" dirty="0" smtClean="0"/>
              <a:t>Ques. </a:t>
            </a:r>
            <a:r>
              <a:rPr lang="en-US" sz="3000" dirty="0" smtClean="0"/>
              <a:t>Is note receivable an asset or liability in hand of maker ?</a:t>
            </a:r>
          </a:p>
          <a:p>
            <a:pPr>
              <a:buNone/>
            </a:pPr>
            <a:r>
              <a:rPr lang="en-US" sz="3000" b="1" dirty="0" smtClean="0"/>
              <a:t>Ans. </a:t>
            </a:r>
            <a:r>
              <a:rPr lang="en-US" sz="3000" dirty="0" smtClean="0"/>
              <a:t>Note Receivable is a liability in the hand of maker.</a:t>
            </a:r>
          </a:p>
          <a:p>
            <a:pPr>
              <a:buNone/>
            </a:pPr>
            <a:r>
              <a:rPr lang="en-US" sz="3000" dirty="0" smtClean="0"/>
              <a:t>                                        </a:t>
            </a:r>
            <a:r>
              <a:rPr lang="en-US" sz="3000" b="1" dirty="0" smtClean="0"/>
              <a:t>Other Receivables</a:t>
            </a:r>
          </a:p>
          <a:p>
            <a:pPr>
              <a:buNone/>
            </a:pPr>
            <a:r>
              <a:rPr lang="en-US" sz="3000" dirty="0" smtClean="0"/>
              <a:t>Other receivables include non-trade receivables such as interest receivable ,loan to company's officers , advances to employees and income taxes refundable.</a:t>
            </a:r>
          </a:p>
          <a:p>
            <a:pPr>
              <a:buNone/>
            </a:pPr>
            <a:r>
              <a:rPr lang="en-US" sz="3000" dirty="0" smtClean="0"/>
              <a:t>These do not generally result from the operation of the business. Therefore, they are generally classified and reported as separate items in the balance sheet.</a:t>
            </a:r>
          </a:p>
          <a:p>
            <a:pPr>
              <a:buNone/>
            </a:pPr>
            <a:r>
              <a:rPr lang="en-US" sz="3000" b="1" dirty="0" smtClean="0"/>
              <a:t>Ques.</a:t>
            </a:r>
            <a:r>
              <a:rPr lang="en-US" sz="3000" dirty="0" smtClean="0"/>
              <a:t> What do you know about other receivables?</a:t>
            </a:r>
          </a:p>
          <a:p>
            <a:pPr>
              <a:buNone/>
            </a:pPr>
            <a:r>
              <a:rPr lang="en-US" sz="3000" b="1" dirty="0" smtClean="0"/>
              <a:t>Ans.</a:t>
            </a:r>
            <a:r>
              <a:rPr lang="en-US" sz="3000" dirty="0" smtClean="0"/>
              <a:t> Various form of non- trade receivable are called other receivable. For example interest receivable ,loan to company's officers , advances to employees and income taxes refundable etc.</a:t>
            </a:r>
          </a:p>
          <a:p>
            <a:pPr>
              <a:buNone/>
            </a:pPr>
            <a:r>
              <a:rPr lang="en-US" sz="3000" dirty="0" smtClean="0"/>
              <a:t>              </a:t>
            </a:r>
          </a:p>
          <a:p>
            <a:pPr>
              <a:buNone/>
            </a:pPr>
            <a:endParaRPr lang="en-US" sz="28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10600" cy="6477000"/>
          </a:xfrm>
        </p:spPr>
        <p:txBody>
          <a:bodyPr>
            <a:normAutofit/>
          </a:bodyPr>
          <a:lstStyle/>
          <a:p>
            <a:pPr>
              <a:buNone/>
            </a:pPr>
            <a:r>
              <a:rPr lang="en-US" sz="2800" b="1" dirty="0" smtClean="0"/>
              <a:t>  Accounting Issues Associated With Account Receivable</a:t>
            </a:r>
          </a:p>
          <a:p>
            <a:pPr>
              <a:buNone/>
            </a:pPr>
            <a:r>
              <a:rPr lang="en-US" sz="2800" dirty="0" smtClean="0"/>
              <a:t>There are three accounting issues associated with accounting receivable.</a:t>
            </a:r>
          </a:p>
          <a:p>
            <a:pPr>
              <a:buNone/>
            </a:pPr>
            <a:r>
              <a:rPr lang="en-US" sz="2800" dirty="0" smtClean="0"/>
              <a:t>1.Recognising accounts receivable</a:t>
            </a:r>
          </a:p>
          <a:p>
            <a:pPr>
              <a:buNone/>
            </a:pPr>
            <a:r>
              <a:rPr lang="en-US" sz="2800" dirty="0" smtClean="0"/>
              <a:t>2.Valuing accounts receivable</a:t>
            </a:r>
          </a:p>
          <a:p>
            <a:pPr>
              <a:buNone/>
            </a:pPr>
            <a:r>
              <a:rPr lang="en-US" sz="2800" dirty="0" smtClean="0"/>
              <a:t>3.Disposing accounts receivable</a:t>
            </a:r>
          </a:p>
          <a:p>
            <a:pPr>
              <a:buNone/>
            </a:pPr>
            <a:r>
              <a:rPr lang="en-US" sz="2800" b="1" dirty="0" smtClean="0"/>
              <a:t>                       Recognising accounts receivable</a:t>
            </a:r>
          </a:p>
          <a:p>
            <a:pPr>
              <a:buNone/>
            </a:pPr>
            <a:r>
              <a:rPr lang="en-US" sz="2800" dirty="0" smtClean="0"/>
              <a:t>Recognising accounts receivable is relatively straight forward. A service organisation records a receivable when it performs service on account. A merchandiser</a:t>
            </a:r>
          </a:p>
          <a:p>
            <a:pPr>
              <a:buNone/>
            </a:pPr>
            <a:r>
              <a:rPr lang="en-US" sz="2800" dirty="0" smtClean="0"/>
              <a:t>records account receivable at the time of sale of merchandise on account. When goods are sold the following entry is recorded.</a:t>
            </a:r>
          </a:p>
          <a:p>
            <a:pPr>
              <a:buNone/>
            </a:pPr>
            <a:endParaRPr lang="en-US" sz="2800" dirty="0" smtClean="0"/>
          </a:p>
          <a:p>
            <a:pPr>
              <a:buNone/>
            </a:pPr>
            <a:endParaRPr lang="en-US" sz="2800" dirty="0" smtClean="0"/>
          </a:p>
          <a:p>
            <a:pPr>
              <a:buNone/>
            </a:pPr>
            <a:endParaRPr lang="en-US" sz="28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fontScale="92500" lnSpcReduction="10000"/>
          </a:bodyPr>
          <a:lstStyle/>
          <a:p>
            <a:pPr algn="ctr">
              <a:buNone/>
            </a:pPr>
            <a:r>
              <a:rPr lang="en-US" sz="2800" dirty="0" smtClean="0"/>
              <a:t>  Customers a/c                 Dr</a:t>
            </a:r>
          </a:p>
          <a:p>
            <a:pPr algn="ctr">
              <a:buNone/>
            </a:pPr>
            <a:r>
              <a:rPr lang="en-US" sz="2800" dirty="0" smtClean="0"/>
              <a:t>         To  Sales a/c</a:t>
            </a:r>
          </a:p>
          <a:p>
            <a:pPr algn="ctr">
              <a:buNone/>
            </a:pPr>
            <a:r>
              <a:rPr lang="en-US" sz="2800" dirty="0" smtClean="0"/>
              <a:t>       (Being goods sold on credit)</a:t>
            </a:r>
          </a:p>
          <a:p>
            <a:pPr algn="ctr">
              <a:buNone/>
            </a:pPr>
            <a:r>
              <a:rPr lang="en-US" sz="2800" dirty="0" smtClean="0"/>
              <a:t>The customers might find some of the goods unacceptable</a:t>
            </a:r>
          </a:p>
          <a:p>
            <a:pPr algn="ctr">
              <a:buNone/>
            </a:pPr>
            <a:r>
              <a:rPr lang="en-US" sz="2800" dirty="0" smtClean="0"/>
              <a:t>And choose to return. The following entry is recorded.</a:t>
            </a:r>
          </a:p>
          <a:p>
            <a:pPr algn="ctr">
              <a:buNone/>
            </a:pPr>
            <a:r>
              <a:rPr lang="en-US" sz="2800" dirty="0" smtClean="0"/>
              <a:t>Sales Return a/c              Dr</a:t>
            </a:r>
          </a:p>
          <a:p>
            <a:pPr algn="ctr">
              <a:buNone/>
            </a:pPr>
            <a:r>
              <a:rPr lang="en-US" sz="2800" dirty="0" smtClean="0"/>
              <a:t>To Customers a/c</a:t>
            </a:r>
          </a:p>
          <a:p>
            <a:pPr algn="ctr">
              <a:buNone/>
            </a:pPr>
            <a:r>
              <a:rPr lang="en-US" sz="2800" dirty="0" smtClean="0"/>
              <a:t>(Being goods returned by customer)</a:t>
            </a:r>
          </a:p>
          <a:p>
            <a:pPr algn="ctr">
              <a:buNone/>
            </a:pPr>
            <a:r>
              <a:rPr lang="en-US" sz="2800" dirty="0" smtClean="0"/>
              <a:t>The seller may offer some discount for early payment.</a:t>
            </a:r>
          </a:p>
          <a:p>
            <a:pPr algn="ctr">
              <a:buNone/>
            </a:pPr>
            <a:r>
              <a:rPr lang="en-US" sz="2800" dirty="0" smtClean="0"/>
              <a:t>If customers paid early the record maintained is-</a:t>
            </a:r>
          </a:p>
          <a:p>
            <a:pPr algn="ctr">
              <a:buNone/>
            </a:pPr>
            <a:r>
              <a:rPr lang="en-US" sz="2800" dirty="0" smtClean="0"/>
              <a:t>Cash a/c                       Dr</a:t>
            </a:r>
          </a:p>
          <a:p>
            <a:pPr algn="ctr">
              <a:buNone/>
            </a:pPr>
            <a:r>
              <a:rPr lang="en-US" sz="2800" dirty="0" smtClean="0"/>
              <a:t>  Discount a/c                  Dr</a:t>
            </a:r>
          </a:p>
          <a:p>
            <a:pPr algn="ctr">
              <a:buNone/>
            </a:pPr>
            <a:r>
              <a:rPr lang="en-US" sz="2800" dirty="0" smtClean="0"/>
              <a:t>To Customers a/c</a:t>
            </a:r>
          </a:p>
          <a:p>
            <a:pPr algn="ctr">
              <a:buNone/>
            </a:pPr>
            <a:r>
              <a:rPr lang="en-US" sz="2800" dirty="0" smtClean="0"/>
              <a:t>(Being payments received and discount allowed)</a:t>
            </a:r>
          </a:p>
          <a:p>
            <a:pPr algn="ctr">
              <a:buNone/>
            </a:pPr>
            <a:endParaRPr lang="en-US" sz="2800" dirty="0" smtClean="0"/>
          </a:p>
          <a:p>
            <a:pPr algn="ctr">
              <a:buNone/>
            </a:pPr>
            <a:endParaRPr lang="en-US" sz="2800" dirty="0" smtClean="0"/>
          </a:p>
          <a:p>
            <a:pPr algn="ctr">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00800"/>
          </a:xfrm>
        </p:spPr>
        <p:txBody>
          <a:bodyPr>
            <a:normAutofit fontScale="92500" lnSpcReduction="10000"/>
          </a:bodyPr>
          <a:lstStyle/>
          <a:p>
            <a:pPr>
              <a:buNone/>
            </a:pPr>
            <a:r>
              <a:rPr lang="en-US" sz="2800" b="1" dirty="0" smtClean="0"/>
              <a:t>                                 Valuing Accounts Receivable</a:t>
            </a:r>
          </a:p>
          <a:p>
            <a:pPr>
              <a:buNone/>
            </a:pPr>
            <a:r>
              <a:rPr lang="en-US" sz="2800" dirty="0" smtClean="0"/>
              <a:t>Some times amount due from customers are not receivable due to different reasons. These uncollectible</a:t>
            </a:r>
          </a:p>
          <a:p>
            <a:pPr>
              <a:buNone/>
            </a:pPr>
            <a:r>
              <a:rPr lang="en-US" sz="2800" dirty="0" smtClean="0"/>
              <a:t>amount is called bad-debts.</a:t>
            </a:r>
          </a:p>
          <a:p>
            <a:pPr>
              <a:buNone/>
            </a:pPr>
            <a:r>
              <a:rPr lang="en-US" sz="2800" dirty="0" smtClean="0"/>
              <a:t>Two methods are used in accounting for uncollectible accounts i.e. (1) the direct write - off method and</a:t>
            </a:r>
          </a:p>
          <a:p>
            <a:pPr>
              <a:buNone/>
            </a:pPr>
            <a:r>
              <a:rPr lang="en-US" sz="2800" dirty="0" smtClean="0"/>
              <a:t>                           (2) the allowance method.</a:t>
            </a:r>
          </a:p>
          <a:p>
            <a:pPr>
              <a:buNone/>
            </a:pPr>
            <a:r>
              <a:rPr lang="en-US" sz="2800" dirty="0" smtClean="0"/>
              <a:t>     </a:t>
            </a:r>
            <a:r>
              <a:rPr lang="en-US" sz="2800" b="1" dirty="0" smtClean="0"/>
              <a:t>Direct write - off Method for Uncollectible Accounts</a:t>
            </a:r>
          </a:p>
          <a:p>
            <a:pPr>
              <a:buNone/>
            </a:pPr>
            <a:r>
              <a:rPr lang="en-US" sz="2800" dirty="0" smtClean="0"/>
              <a:t>Under this method the uncollectible amount is transferred</a:t>
            </a:r>
          </a:p>
          <a:p>
            <a:pPr>
              <a:buNone/>
            </a:pPr>
            <a:r>
              <a:rPr lang="en-US" sz="2800" dirty="0" smtClean="0"/>
              <a:t>To bad – debts account and write-off by following entry.</a:t>
            </a:r>
          </a:p>
          <a:p>
            <a:pPr>
              <a:buNone/>
            </a:pPr>
            <a:r>
              <a:rPr lang="en-US" sz="2800" dirty="0" smtClean="0"/>
              <a:t>     Bad-Debts a/c                                  Dr</a:t>
            </a:r>
          </a:p>
          <a:p>
            <a:pPr>
              <a:buNone/>
            </a:pPr>
            <a:r>
              <a:rPr lang="en-US" sz="2800" dirty="0" smtClean="0"/>
              <a:t>                  To Customer’s a/c</a:t>
            </a:r>
          </a:p>
          <a:p>
            <a:pPr>
              <a:buNone/>
            </a:pPr>
            <a:r>
              <a:rPr lang="en-US" sz="2800" dirty="0" smtClean="0"/>
              <a:t>          ( Being bad-debts provided for)</a:t>
            </a:r>
          </a:p>
          <a:p>
            <a:pPr>
              <a:buNone/>
            </a:pPr>
            <a:endParaRPr lang="en-US" sz="2800" dirty="0" smtClean="0"/>
          </a:p>
          <a:p>
            <a:pPr>
              <a:buNone/>
            </a:pPr>
            <a:r>
              <a:rPr lang="en-US" sz="2800" dirty="0" smtClean="0"/>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248400"/>
          </a:xfrm>
        </p:spPr>
        <p:txBody>
          <a:bodyPr>
            <a:normAutofit/>
          </a:bodyPr>
          <a:lstStyle/>
          <a:p>
            <a:pPr>
              <a:buNone/>
            </a:pPr>
            <a:r>
              <a:rPr lang="en-US" sz="2800" b="1" dirty="0" smtClean="0"/>
              <a:t>          Allowance Method for Uncollectible Accounts</a:t>
            </a:r>
          </a:p>
          <a:p>
            <a:pPr>
              <a:buNone/>
            </a:pPr>
            <a:r>
              <a:rPr lang="en-US" sz="2800" dirty="0" smtClean="0"/>
              <a:t>Under the allowance method if a specific customer’s account receivable is identified as uncollectible, it is written-off by removing the amount from account receivable/ debtors by passing the following entry.</a:t>
            </a:r>
          </a:p>
          <a:p>
            <a:pPr>
              <a:buNone/>
            </a:pPr>
            <a:r>
              <a:rPr lang="en-US" sz="2800" dirty="0" smtClean="0"/>
              <a:t>           Allowance for Bad-Debts   a/c                     Dr</a:t>
            </a:r>
          </a:p>
          <a:p>
            <a:pPr>
              <a:buNone/>
            </a:pPr>
            <a:r>
              <a:rPr lang="en-US" sz="2800" dirty="0" smtClean="0"/>
              <a:t>                        To  Customer’s   a/c</a:t>
            </a:r>
          </a:p>
          <a:p>
            <a:pPr>
              <a:buNone/>
            </a:pPr>
            <a:r>
              <a:rPr lang="en-US" sz="2800" b="1" dirty="0" smtClean="0"/>
              <a:t>                   Disposing of Accounts Receivable</a:t>
            </a:r>
          </a:p>
          <a:p>
            <a:pPr>
              <a:buNone/>
            </a:pPr>
            <a:r>
              <a:rPr lang="en-US" sz="2800" dirty="0" smtClean="0"/>
              <a:t>The financial accounting term disposition of accounts receivable is used to describe several approaches company can take to accelerate the receipt of cash from customers/receivables. The two most common methods</a:t>
            </a:r>
          </a:p>
          <a:p>
            <a:pPr>
              <a:buNone/>
            </a:pPr>
            <a:r>
              <a:rPr lang="en-US" sz="2800" dirty="0" smtClean="0"/>
              <a:t>Include factoring and assignment, whereby the company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954</TotalTime>
  <Words>3257</Words>
  <Application>Microsoft Office PowerPoint</Application>
  <PresentationFormat>On-screen Show (4:3)</PresentationFormat>
  <Paragraphs>633</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UNIT-9 Accounting for Receivable &amp; Inventory</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UNIT-9 Accounting for Receivable &amp; Inventory</dc:title>
  <dc:creator>Dr Mahboob</dc:creator>
  <cp:lastModifiedBy>Dr Mahboob</cp:lastModifiedBy>
  <cp:revision>122</cp:revision>
  <dcterms:created xsi:type="dcterms:W3CDTF">2006-08-16T00:00:00Z</dcterms:created>
  <dcterms:modified xsi:type="dcterms:W3CDTF">2015-04-15T11:35:54Z</dcterms:modified>
</cp:coreProperties>
</file>