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4"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13"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DC6403-B753-41C8-9E96-9CFB42DFEF5E}" type="datetimeFigureOut">
              <a:rPr lang="en-US" smtClean="0"/>
              <a:pPr/>
              <a:t>8/29/2015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994891-49B7-42DA-8407-DB5787425AD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BB8B8E-F6A8-4DB9-8C24-1350840FC6B4}" type="datetime1">
              <a:rPr lang="en-US" smtClean="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80F067-AF78-4A57-A325-19CBFB2B17B2}" type="datetime1">
              <a:rPr lang="en-US" smtClean="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2FC438-95DD-45F8-8165-5C24D9559733}" type="datetime1">
              <a:rPr lang="en-US" smtClean="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684A0-2D5F-4C84-AB51-AE0604829B1F}" type="datetime1">
              <a:rPr lang="en-US" smtClean="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1265B2-391D-4E3E-AB03-471DD52D3AE9}" type="datetime1">
              <a:rPr lang="en-US" smtClean="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C3B040-A5AE-4778-81ED-F7E4106E53AD}" type="datetime1">
              <a:rPr lang="en-US" smtClean="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B0ECDB-5DBF-4400-BB85-A22FC8906BE5}" type="datetime1">
              <a:rPr lang="en-US" smtClean="0"/>
              <a:pPr/>
              <a:t>8/29/2015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415C19-AA4A-4B1B-B379-0C78756AAB4C}" type="datetime1">
              <a:rPr lang="en-US" smtClean="0"/>
              <a:pPr/>
              <a:t>8/29/2015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999B78-6E59-44E4-BE01-43B822C9D48E}" type="datetime1">
              <a:rPr lang="en-US" smtClean="0"/>
              <a:pPr/>
              <a:t>8/29/2015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A7AB96-74BC-4A1E-A868-D973ED774F81}" type="datetime1">
              <a:rPr lang="en-US" smtClean="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28E6ED-EFED-40BF-BF05-5456859427BC}" type="datetime1">
              <a:rPr lang="en-US" smtClean="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E3AB9-C79D-45B0-8D86-FFDCDE198A34}" type="datetime1">
              <a:rPr lang="en-US" smtClean="0"/>
              <a:pPr/>
              <a:t>8/29/2015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381000"/>
            <a:ext cx="7848600" cy="6324600"/>
          </a:xfrm>
        </p:spPr>
        <p:txBody>
          <a:bodyPr>
            <a:noAutofit/>
          </a:bodyPr>
          <a:lstStyle/>
          <a:p>
            <a:r>
              <a:rPr lang="en-US" sz="2800" b="1" u="sng" dirty="0" smtClean="0">
                <a:solidFill>
                  <a:schemeClr val="tx1"/>
                </a:solidFill>
              </a:rPr>
              <a:t>UNIT -1</a:t>
            </a:r>
          </a:p>
          <a:p>
            <a:r>
              <a:rPr lang="en-US" sz="2800" b="1" u="sng" dirty="0" smtClean="0">
                <a:solidFill>
                  <a:schemeClr val="tx1"/>
                </a:solidFill>
              </a:rPr>
              <a:t>Double Entry System </a:t>
            </a:r>
            <a:r>
              <a:rPr lang="en-US" sz="2800" b="1" u="sng" smtClean="0">
                <a:solidFill>
                  <a:schemeClr val="tx1"/>
                </a:solidFill>
              </a:rPr>
              <a:t>of Accounting</a:t>
            </a:r>
            <a:endParaRPr lang="en-US" sz="2800" b="1" u="sng" dirty="0" smtClean="0">
              <a:solidFill>
                <a:schemeClr val="tx1"/>
              </a:solidFill>
            </a:endParaRPr>
          </a:p>
          <a:p>
            <a:endParaRPr lang="en-US" sz="2800" b="1" u="sng" dirty="0" smtClean="0">
              <a:solidFill>
                <a:schemeClr val="tx1"/>
              </a:solidFill>
            </a:endParaRPr>
          </a:p>
          <a:p>
            <a:pPr algn="just"/>
            <a:r>
              <a:rPr lang="en-US" sz="2800" b="1" dirty="0" smtClean="0">
                <a:solidFill>
                  <a:schemeClr val="tx1"/>
                </a:solidFill>
              </a:rPr>
              <a:t>1). Accounting:</a:t>
            </a:r>
            <a:r>
              <a:rPr lang="en-US" sz="2800" dirty="0" smtClean="0">
                <a:solidFill>
                  <a:schemeClr val="tx1"/>
                </a:solidFill>
              </a:rPr>
              <a:t> “Accounting is an </a:t>
            </a:r>
            <a:r>
              <a:rPr lang="en-US" sz="2800" u="sng" dirty="0" smtClean="0">
                <a:solidFill>
                  <a:schemeClr val="tx1"/>
                </a:solidFill>
              </a:rPr>
              <a:t>art</a:t>
            </a:r>
            <a:r>
              <a:rPr lang="en-US" sz="2800" dirty="0" smtClean="0">
                <a:solidFill>
                  <a:schemeClr val="tx1"/>
                </a:solidFill>
              </a:rPr>
              <a:t> of </a:t>
            </a:r>
            <a:r>
              <a:rPr lang="en-US" sz="2800" u="sng" dirty="0" smtClean="0">
                <a:solidFill>
                  <a:schemeClr val="tx1"/>
                </a:solidFill>
              </a:rPr>
              <a:t>recording</a:t>
            </a:r>
            <a:r>
              <a:rPr lang="en-US" sz="2800" dirty="0" smtClean="0">
                <a:solidFill>
                  <a:schemeClr val="tx1"/>
                </a:solidFill>
              </a:rPr>
              <a:t>, </a:t>
            </a:r>
            <a:r>
              <a:rPr lang="en-US" sz="2800" u="sng" dirty="0" smtClean="0">
                <a:solidFill>
                  <a:schemeClr val="tx1"/>
                </a:solidFill>
              </a:rPr>
              <a:t>classifying</a:t>
            </a:r>
            <a:r>
              <a:rPr lang="en-US" sz="2800" dirty="0" smtClean="0">
                <a:solidFill>
                  <a:schemeClr val="tx1"/>
                </a:solidFill>
              </a:rPr>
              <a:t>, </a:t>
            </a:r>
            <a:r>
              <a:rPr lang="en-US" sz="2800" u="sng" dirty="0" smtClean="0">
                <a:solidFill>
                  <a:schemeClr val="tx1"/>
                </a:solidFill>
              </a:rPr>
              <a:t>summarizing</a:t>
            </a:r>
            <a:r>
              <a:rPr lang="en-US" sz="2800" dirty="0" smtClean="0">
                <a:solidFill>
                  <a:schemeClr val="tx1"/>
                </a:solidFill>
              </a:rPr>
              <a:t> the </a:t>
            </a:r>
            <a:r>
              <a:rPr lang="en-US" sz="2800" u="sng" dirty="0" smtClean="0">
                <a:solidFill>
                  <a:schemeClr val="tx1"/>
                </a:solidFill>
              </a:rPr>
              <a:t>financial transactions</a:t>
            </a:r>
            <a:r>
              <a:rPr lang="en-US" sz="2800" dirty="0" smtClean="0">
                <a:solidFill>
                  <a:schemeClr val="tx1"/>
                </a:solidFill>
              </a:rPr>
              <a:t> and </a:t>
            </a:r>
            <a:r>
              <a:rPr lang="en-US" sz="2800" u="sng" dirty="0" smtClean="0">
                <a:solidFill>
                  <a:schemeClr val="tx1"/>
                </a:solidFill>
              </a:rPr>
              <a:t>interpreting</a:t>
            </a:r>
            <a:r>
              <a:rPr lang="en-US" sz="2800" dirty="0" smtClean="0">
                <a:solidFill>
                  <a:schemeClr val="tx1"/>
                </a:solidFill>
              </a:rPr>
              <a:t> the result their of ”. </a:t>
            </a:r>
          </a:p>
          <a:p>
            <a:pPr algn="just"/>
            <a:endParaRPr lang="en-SG" sz="2800" dirty="0" smtClean="0">
              <a:solidFill>
                <a:schemeClr val="tx1"/>
              </a:solidFill>
            </a:endParaRPr>
          </a:p>
          <a:p>
            <a:pPr algn="just"/>
            <a:r>
              <a:rPr lang="en-US" sz="2800" b="1" dirty="0" smtClean="0">
                <a:solidFill>
                  <a:schemeClr val="tx1"/>
                </a:solidFill>
              </a:rPr>
              <a:t>Art:</a:t>
            </a:r>
            <a:r>
              <a:rPr lang="en-US" sz="2800" dirty="0" smtClean="0">
                <a:solidFill>
                  <a:schemeClr val="tx1"/>
                </a:solidFill>
              </a:rPr>
              <a:t> Way of doing a work in a particular way.	</a:t>
            </a:r>
            <a:endParaRPr lang="en-SG" sz="2800" dirty="0" smtClean="0">
              <a:solidFill>
                <a:schemeClr val="tx1"/>
              </a:solidFill>
            </a:endParaRPr>
          </a:p>
          <a:p>
            <a:pPr algn="just"/>
            <a:r>
              <a:rPr lang="en-US" sz="2800" b="1" dirty="0" smtClean="0">
                <a:solidFill>
                  <a:schemeClr val="tx1"/>
                </a:solidFill>
              </a:rPr>
              <a:t>Recording:</a:t>
            </a:r>
            <a:r>
              <a:rPr lang="en-US" sz="2800" dirty="0" smtClean="0">
                <a:solidFill>
                  <a:schemeClr val="tx1"/>
                </a:solidFill>
              </a:rPr>
              <a:t> Storing, writing in a book (Register), keeping safe or preserving the transactions in any form for future references.</a:t>
            </a:r>
            <a:endParaRPr lang="en-SG" sz="2800" dirty="0" smtClean="0">
              <a:solidFill>
                <a:schemeClr val="tx1"/>
              </a:solidFill>
            </a:endParaRPr>
          </a:p>
          <a:p>
            <a:pPr algn="just"/>
            <a:r>
              <a:rPr lang="en-US" sz="2800" dirty="0" smtClean="0">
                <a:solidFill>
                  <a:schemeClr val="tx1"/>
                </a:solidFill>
              </a:rPr>
              <a:t>							</a:t>
            </a:r>
            <a:r>
              <a:rPr lang="en-US" sz="2400" dirty="0" smtClean="0">
                <a:solidFill>
                  <a:schemeClr val="tx1"/>
                </a:solidFill>
              </a:rPr>
              <a:t>    Con…</a:t>
            </a:r>
            <a:endParaRPr lang="en-US" sz="2400" b="1" dirty="0" smtClean="0">
              <a:solidFill>
                <a:schemeClr val="tx1"/>
              </a:solidFill>
            </a:endParaRPr>
          </a:p>
          <a:p>
            <a:pPr algn="just"/>
            <a:endParaRPr lang="en-US" sz="2800" b="1" dirty="0" smtClean="0">
              <a:solidFill>
                <a:schemeClr val="tx1"/>
              </a:solidFill>
            </a:endParaRPr>
          </a:p>
          <a:p>
            <a:pPr algn="just"/>
            <a:endParaRPr lang="en-US" sz="2800" b="1" dirty="0" smtClean="0">
              <a:solidFill>
                <a:schemeClr val="tx1"/>
              </a:solidFill>
            </a:endParaRPr>
          </a:p>
          <a:p>
            <a:pPr algn="just"/>
            <a:endParaRPr lang="en-US" sz="2800" b="1" dirty="0" smtClean="0">
              <a:solidFill>
                <a:schemeClr val="tx1"/>
              </a:solidFill>
            </a:endParaRPr>
          </a:p>
          <a:p>
            <a:pPr algn="just"/>
            <a:endParaRPr lang="en-US" sz="2800" b="1" dirty="0" smtClean="0">
              <a:solidFill>
                <a:schemeClr val="tx1"/>
              </a:solidFill>
            </a:endParaRPr>
          </a:p>
          <a:p>
            <a:pPr algn="just"/>
            <a:r>
              <a:rPr lang="en-US" sz="2800" b="1" dirty="0" smtClean="0">
                <a:solidFill>
                  <a:schemeClr val="tx1"/>
                </a:solidFill>
              </a:rPr>
              <a:t>Classifying:</a:t>
            </a:r>
            <a:r>
              <a:rPr lang="en-US" sz="2800" dirty="0" smtClean="0">
                <a:solidFill>
                  <a:schemeClr val="tx1"/>
                </a:solidFill>
              </a:rPr>
              <a:t> Making the groups of the transactions like all the salaries of employees in salary account, rents in the in the rent account, purchases in the purchase account and sales in the sale account etc.  </a:t>
            </a:r>
          </a:p>
          <a:p>
            <a:pPr algn="just"/>
            <a:r>
              <a:rPr lang="en-US" sz="2800" dirty="0" smtClean="0">
                <a:solidFill>
                  <a:schemeClr val="tx1"/>
                </a:solidFill>
              </a:rPr>
              <a:t>							Con…</a:t>
            </a:r>
            <a:endParaRPr lang="en-SG" sz="2800" dirty="0" smtClean="0">
              <a:solidFill>
                <a:schemeClr val="tx1"/>
              </a:solidFill>
            </a:endParaRPr>
          </a:p>
          <a:p>
            <a:pPr algn="just"/>
            <a:endParaRPr lang="en-SG" sz="2800" dirty="0" smtClean="0">
              <a:solidFill>
                <a:schemeClr val="tx1"/>
              </a:solidFill>
            </a:endParaRPr>
          </a:p>
          <a:p>
            <a:pPr algn="just"/>
            <a:endParaRPr lang="en-SG" sz="2800" dirty="0">
              <a:solidFill>
                <a:schemeClr val="tx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just">
              <a:buNone/>
            </a:pPr>
            <a:r>
              <a:rPr lang="en-US" sz="2800" b="1" dirty="0" smtClean="0"/>
              <a:t>	Owners/Proprietor:</a:t>
            </a:r>
            <a:r>
              <a:rPr lang="en-US" sz="2800" dirty="0" smtClean="0"/>
              <a:t> Owner is that person who  invests the money in the business and gets the profit and bears the loss. For example: If Mr. </a:t>
            </a:r>
            <a:r>
              <a:rPr lang="en-US" sz="2800" dirty="0" err="1" smtClean="0"/>
              <a:t>Sufian</a:t>
            </a:r>
            <a:r>
              <a:rPr lang="en-US" sz="2800" dirty="0" smtClean="0"/>
              <a:t> started business with 50,000 Riyal then he (Mr. </a:t>
            </a:r>
            <a:r>
              <a:rPr lang="en-US" sz="2800" dirty="0" err="1" smtClean="0"/>
              <a:t>Sufian</a:t>
            </a:r>
            <a:r>
              <a:rPr lang="en-US" sz="2800" dirty="0" smtClean="0"/>
              <a:t>) is the owner/proprietor of the business.</a:t>
            </a:r>
            <a:endParaRPr lang="en-SG" sz="2800" dirty="0" smtClean="0"/>
          </a:p>
          <a:p>
            <a:pPr algn="just">
              <a:buNone/>
            </a:pPr>
            <a:r>
              <a:rPr lang="en-US" sz="2800" b="1" dirty="0" smtClean="0"/>
              <a:t>	Creditor:</a:t>
            </a:r>
            <a:r>
              <a:rPr lang="en-US" sz="2800" dirty="0" smtClean="0"/>
              <a:t> Creditor is the person to whom the business owed. For example if business purchased goods from Mr. </a:t>
            </a:r>
            <a:r>
              <a:rPr lang="en-US" sz="2800" dirty="0" err="1" smtClean="0"/>
              <a:t>Habib</a:t>
            </a:r>
            <a:r>
              <a:rPr lang="en-US" sz="2800" dirty="0" smtClean="0"/>
              <a:t> on credit (Payment not made immediately), he (Mr. </a:t>
            </a:r>
            <a:r>
              <a:rPr lang="en-US" sz="2800" dirty="0" err="1" smtClean="0"/>
              <a:t>Habib</a:t>
            </a:r>
            <a:r>
              <a:rPr lang="en-US" sz="2800" dirty="0" smtClean="0"/>
              <a:t>) is the creditor of the business. 														          </a:t>
            </a:r>
            <a:r>
              <a:rPr lang="en-US" sz="2400" dirty="0" smtClean="0"/>
              <a:t>Con…</a:t>
            </a:r>
            <a:endParaRPr lang="en-S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181600"/>
          </a:xfrm>
        </p:spPr>
        <p:txBody>
          <a:bodyPr>
            <a:normAutofit lnSpcReduction="10000"/>
          </a:bodyPr>
          <a:lstStyle/>
          <a:p>
            <a:pPr algn="just">
              <a:buNone/>
            </a:pPr>
            <a:r>
              <a:rPr lang="en-US" sz="2800" b="1" dirty="0" smtClean="0"/>
              <a:t>	Debtor:</a:t>
            </a:r>
            <a:r>
              <a:rPr lang="en-US" sz="2800" dirty="0" smtClean="0"/>
              <a:t> Debtor is that person who owes to the business. For example if Mr. </a:t>
            </a:r>
            <a:r>
              <a:rPr lang="en-US" sz="2800" dirty="0" err="1" smtClean="0"/>
              <a:t>Salman</a:t>
            </a:r>
            <a:r>
              <a:rPr lang="en-US" sz="2800" dirty="0" smtClean="0"/>
              <a:t> has purchased goods from business on credit he (Mr. </a:t>
            </a:r>
            <a:r>
              <a:rPr lang="en-US" sz="2800" dirty="0" err="1" smtClean="0"/>
              <a:t>salman</a:t>
            </a:r>
            <a:r>
              <a:rPr lang="en-US" sz="2800" dirty="0" smtClean="0"/>
              <a:t>) is debtor of the business. </a:t>
            </a:r>
            <a:endParaRPr lang="en-SG" sz="2800" dirty="0" smtClean="0"/>
          </a:p>
          <a:p>
            <a:pPr algn="just">
              <a:buNone/>
            </a:pPr>
            <a:r>
              <a:rPr lang="en-US" sz="2800" b="1" dirty="0" smtClean="0"/>
              <a:t>	Purchase:</a:t>
            </a:r>
            <a:r>
              <a:rPr lang="en-US" sz="2800" dirty="0" smtClean="0"/>
              <a:t> When we buy some goods for the use of the business or for sale is called purchase.</a:t>
            </a:r>
            <a:endParaRPr lang="en-SG" sz="2800" dirty="0" smtClean="0"/>
          </a:p>
          <a:p>
            <a:pPr algn="just">
              <a:buNone/>
            </a:pPr>
            <a:r>
              <a:rPr lang="en-US" sz="2800" b="1" dirty="0" smtClean="0"/>
              <a:t>	Sales:</a:t>
            </a:r>
            <a:r>
              <a:rPr lang="en-US" sz="2800" dirty="0" smtClean="0"/>
              <a:t> When the purchased goods are disposed off, is treated as sales.</a:t>
            </a:r>
            <a:endParaRPr lang="en-SG" sz="2800" dirty="0" smtClean="0"/>
          </a:p>
          <a:p>
            <a:pPr algn="just">
              <a:buNone/>
            </a:pPr>
            <a:r>
              <a:rPr lang="en-US" sz="2800" b="1" dirty="0" smtClean="0"/>
              <a:t>	Goods: </a:t>
            </a:r>
            <a:r>
              <a:rPr lang="en-US" sz="2800" dirty="0" smtClean="0"/>
              <a:t>It is a general term used for the articles in which the business deals; that is, only those articles which are bought for resale for profit. </a:t>
            </a:r>
          </a:p>
          <a:p>
            <a:pPr algn="just">
              <a:buNone/>
            </a:pPr>
            <a:r>
              <a:rPr lang="en-US" sz="2800" dirty="0" smtClean="0"/>
              <a:t>							</a:t>
            </a:r>
            <a:r>
              <a:rPr lang="en-US" sz="2400" dirty="0" smtClean="0"/>
              <a:t>                     Con…</a:t>
            </a:r>
            <a:endParaRPr lang="en-SG" sz="2400" dirty="0" smtClean="0"/>
          </a:p>
          <a:p>
            <a:pPr algn="just">
              <a:buNone/>
            </a:pPr>
            <a:endParaRPr lang="en-SG" sz="2800" dirty="0" smtClean="0"/>
          </a:p>
          <a:p>
            <a:pPr algn="just">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a:bodyPr>
          <a:lstStyle/>
          <a:p>
            <a:pPr>
              <a:buNone/>
            </a:pPr>
            <a:r>
              <a:rPr lang="en-US" sz="2800" b="1" dirty="0" smtClean="0"/>
              <a:t>	Drawing:</a:t>
            </a:r>
            <a:r>
              <a:rPr lang="en-US" sz="2800" dirty="0" smtClean="0"/>
              <a:t> When cash or goods are withdrawn for the personal use of the owner is called drawing.</a:t>
            </a:r>
          </a:p>
          <a:p>
            <a:pPr>
              <a:buNone/>
            </a:pPr>
            <a:endParaRPr lang="en-SG" sz="2800" dirty="0" smtClean="0"/>
          </a:p>
          <a:p>
            <a:pPr>
              <a:buNone/>
            </a:pPr>
            <a:r>
              <a:rPr lang="en-US" sz="2800" b="1" dirty="0" smtClean="0"/>
              <a:t>	Profit:</a:t>
            </a:r>
            <a:r>
              <a:rPr lang="en-US" sz="2800" dirty="0" smtClean="0"/>
              <a:t> It is the surplus between sales and purchase. </a:t>
            </a:r>
            <a:endParaRPr lang="en-SG" sz="2800" dirty="0" smtClean="0"/>
          </a:p>
          <a:p>
            <a:pPr>
              <a:buNone/>
            </a:pPr>
            <a:r>
              <a:rPr lang="en-US" sz="2800" dirty="0" smtClean="0"/>
              <a:t>		Profit = Sales – Purchase.</a:t>
            </a:r>
          </a:p>
          <a:p>
            <a:pPr>
              <a:buNone/>
            </a:pPr>
            <a:endParaRPr lang="en-US" sz="2800" dirty="0" smtClean="0"/>
          </a:p>
          <a:p>
            <a:pPr>
              <a:buNone/>
            </a:pPr>
            <a:r>
              <a:rPr lang="en-US" sz="2800" b="1" dirty="0" smtClean="0"/>
              <a:t>	Loss:</a:t>
            </a:r>
            <a:r>
              <a:rPr lang="en-US" sz="2800" dirty="0" smtClean="0"/>
              <a:t> It is the deficit between purchase and sale or decrease in the value of assets due to any reason.</a:t>
            </a:r>
            <a:endParaRPr lang="en-SG" sz="2800" dirty="0" smtClean="0"/>
          </a:p>
          <a:p>
            <a:pPr>
              <a:buNone/>
            </a:pPr>
            <a:r>
              <a:rPr lang="en-US" sz="2800" dirty="0" smtClean="0"/>
              <a:t>		Loss = Purchase – Sale. 											          </a:t>
            </a:r>
            <a:r>
              <a:rPr lang="en-US" sz="2400" dirty="0" smtClean="0"/>
              <a:t>Con…</a:t>
            </a:r>
            <a:endParaRPr lang="en-SG" sz="2400" dirty="0" smtClean="0"/>
          </a:p>
          <a:p>
            <a:pPr>
              <a:buNone/>
            </a:pPr>
            <a:endParaRPr lang="en-US" sz="2800" dirty="0" smtClean="0"/>
          </a:p>
          <a:p>
            <a:pPr>
              <a:buNone/>
            </a:pPr>
            <a:endParaRPr lang="en-US" sz="2800" dirty="0" smtClean="0"/>
          </a:p>
          <a:p>
            <a:pPr>
              <a:buNone/>
            </a:pPr>
            <a:endParaRPr lang="en-SG" sz="2800" dirty="0" smtClean="0"/>
          </a:p>
          <a:p>
            <a:pPr>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Autofit/>
          </a:bodyPr>
          <a:lstStyle/>
          <a:p>
            <a:pPr algn="just">
              <a:buNone/>
            </a:pPr>
            <a:r>
              <a:rPr lang="en-US" sz="2800" b="1" dirty="0" smtClean="0"/>
              <a:t>	Expenses:</a:t>
            </a:r>
            <a:r>
              <a:rPr lang="en-US" sz="2800" dirty="0" smtClean="0"/>
              <a:t> Money used on day to day requirements is called expense, for example payment for a cup of tea, food, hiring taxi and paying the electricity bill etc.</a:t>
            </a:r>
            <a:endParaRPr lang="en-SG" sz="2800" dirty="0" smtClean="0"/>
          </a:p>
          <a:p>
            <a:pPr algn="just">
              <a:buNone/>
            </a:pPr>
            <a:r>
              <a:rPr lang="en-US" sz="2800" b="1" dirty="0" smtClean="0"/>
              <a:t>	Revenue:</a:t>
            </a:r>
            <a:r>
              <a:rPr lang="en-US" sz="2800" dirty="0" smtClean="0"/>
              <a:t> It is a monetary value of the products for services sold to the customers during the period. It results from sales, services and sources like interest, dividend and commission.</a:t>
            </a:r>
            <a:endParaRPr lang="en-SG" sz="2800" dirty="0" smtClean="0"/>
          </a:p>
          <a:p>
            <a:pPr algn="just">
              <a:buNone/>
            </a:pPr>
            <a:r>
              <a:rPr lang="en-US" sz="2800" b="1" dirty="0" smtClean="0"/>
              <a:t>	Question</a:t>
            </a:r>
            <a:r>
              <a:rPr lang="en-US" sz="2800" dirty="0" smtClean="0"/>
              <a:t>: Ali sold goods SR 1000 and received interest SR 500, rent SR 200 and dividend (income on investment) SR 200. What is the total revenue of Ali.</a:t>
            </a:r>
            <a:endParaRPr lang="en-SG" sz="2800" dirty="0" smtClean="0"/>
          </a:p>
          <a:p>
            <a:pPr algn="just">
              <a:buNone/>
            </a:pPr>
            <a:r>
              <a:rPr lang="en-US" sz="2800" b="1" dirty="0" smtClean="0"/>
              <a:t>Answer: Total</a:t>
            </a:r>
            <a:r>
              <a:rPr lang="en-US" sz="2800" dirty="0" smtClean="0"/>
              <a:t> revenue= SR 1900 (1000+500+200+200)                                                							          </a:t>
            </a:r>
            <a:r>
              <a:rPr lang="en-US" sz="2400" dirty="0" smtClean="0"/>
              <a:t>Con…</a:t>
            </a:r>
            <a:endParaRPr lang="en-SG" sz="2400" dirty="0" smtClean="0"/>
          </a:p>
          <a:p>
            <a:pPr algn="just">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fontScale="92500" lnSpcReduction="20000"/>
          </a:bodyPr>
          <a:lstStyle/>
          <a:p>
            <a:pPr algn="ctr">
              <a:buNone/>
            </a:pPr>
            <a:r>
              <a:rPr lang="en-US" sz="3500" b="1" dirty="0" smtClean="0"/>
              <a:t>Review</a:t>
            </a:r>
            <a:endParaRPr lang="en-SG" sz="3500" dirty="0" smtClean="0"/>
          </a:p>
          <a:p>
            <a:pPr algn="just">
              <a:buNone/>
            </a:pPr>
            <a:r>
              <a:rPr lang="en-US" sz="3500" b="1" dirty="0" smtClean="0"/>
              <a:t>	Question</a:t>
            </a:r>
            <a:r>
              <a:rPr lang="en-US" sz="3500" dirty="0" smtClean="0"/>
              <a:t>: What is recording?</a:t>
            </a:r>
            <a:endParaRPr lang="en-SG" sz="3500" dirty="0" smtClean="0"/>
          </a:p>
          <a:p>
            <a:pPr algn="just">
              <a:buNone/>
            </a:pPr>
            <a:r>
              <a:rPr lang="en-US" sz="3500" b="1" dirty="0" smtClean="0"/>
              <a:t>	Answer</a:t>
            </a:r>
            <a:r>
              <a:rPr lang="en-US" sz="3500" dirty="0" smtClean="0"/>
              <a:t>: Writing and preserving the tractions in the books of account is known as recording.</a:t>
            </a:r>
            <a:endParaRPr lang="en-SG" sz="3500" dirty="0" smtClean="0"/>
          </a:p>
          <a:p>
            <a:pPr algn="just">
              <a:buNone/>
            </a:pPr>
            <a:r>
              <a:rPr lang="en-US" sz="3500" b="1" dirty="0" smtClean="0"/>
              <a:t>	Question</a:t>
            </a:r>
            <a:r>
              <a:rPr lang="en-US" sz="3500" dirty="0" smtClean="0"/>
              <a:t>: What is classification?</a:t>
            </a:r>
            <a:endParaRPr lang="en-SG" sz="3500" dirty="0" smtClean="0"/>
          </a:p>
          <a:p>
            <a:pPr algn="just">
              <a:buNone/>
            </a:pPr>
            <a:r>
              <a:rPr lang="en-US" sz="3500" b="1" dirty="0" smtClean="0"/>
              <a:t>	Answer</a:t>
            </a:r>
            <a:r>
              <a:rPr lang="en-US" sz="3500" dirty="0" smtClean="0"/>
              <a:t>: Grouping of same nature of transactions under one place or head is called classification.</a:t>
            </a:r>
            <a:endParaRPr lang="en-SG" sz="3500" dirty="0" smtClean="0"/>
          </a:p>
          <a:p>
            <a:pPr algn="just">
              <a:buNone/>
            </a:pPr>
            <a:r>
              <a:rPr lang="en-US" sz="3500" b="1" dirty="0" smtClean="0"/>
              <a:t>	Question</a:t>
            </a:r>
            <a:r>
              <a:rPr lang="en-US" sz="3500" dirty="0" smtClean="0"/>
              <a:t>: What is meant by summarizing?</a:t>
            </a:r>
            <a:endParaRPr lang="en-SG" sz="3500" dirty="0" smtClean="0"/>
          </a:p>
          <a:p>
            <a:pPr algn="just">
              <a:buNone/>
            </a:pPr>
            <a:r>
              <a:rPr lang="en-US" sz="3500" b="1" dirty="0" smtClean="0"/>
              <a:t>	Answer</a:t>
            </a:r>
            <a:r>
              <a:rPr lang="en-US" sz="3500" dirty="0" smtClean="0"/>
              <a:t>: Preparation of profit and loss account and balance sheet is known as summarizing.</a:t>
            </a:r>
          </a:p>
          <a:p>
            <a:pPr algn="just">
              <a:buNone/>
            </a:pPr>
            <a:r>
              <a:rPr lang="en-US" sz="3000" dirty="0" smtClean="0"/>
              <a:t>								      							                     Con…</a:t>
            </a:r>
            <a:endParaRPr lang="en-SG" sz="3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pPr algn="just">
              <a:buNone/>
            </a:pPr>
            <a:r>
              <a:rPr lang="en-US" b="1" dirty="0" smtClean="0"/>
              <a:t>	Question</a:t>
            </a:r>
            <a:r>
              <a:rPr lang="en-US" dirty="0" smtClean="0"/>
              <a:t>: what are the different types of accounts?</a:t>
            </a:r>
            <a:endParaRPr lang="en-SG" dirty="0" smtClean="0"/>
          </a:p>
          <a:p>
            <a:pPr algn="just">
              <a:buNone/>
            </a:pPr>
            <a:r>
              <a:rPr lang="en-US" dirty="0" smtClean="0"/>
              <a:t>	 </a:t>
            </a:r>
            <a:r>
              <a:rPr lang="en-US" b="1" dirty="0" smtClean="0"/>
              <a:t>Answer</a:t>
            </a:r>
            <a:r>
              <a:rPr lang="en-US" dirty="0" smtClean="0"/>
              <a:t>: There are three types of accounts namely personal account, real account and nominal account.</a:t>
            </a:r>
            <a:endParaRPr lang="en-SG" dirty="0" smtClean="0"/>
          </a:p>
          <a:p>
            <a:pPr algn="just">
              <a:buNone/>
            </a:pPr>
            <a:r>
              <a:rPr lang="en-US" b="1" dirty="0" smtClean="0"/>
              <a:t>	Question</a:t>
            </a:r>
            <a:r>
              <a:rPr lang="en-US" dirty="0" smtClean="0"/>
              <a:t>: what are the nature of cash, building, furniture and machinery in terms of account?</a:t>
            </a:r>
            <a:endParaRPr lang="en-SG" dirty="0" smtClean="0"/>
          </a:p>
          <a:p>
            <a:pPr algn="just">
              <a:buNone/>
            </a:pPr>
            <a:r>
              <a:rPr lang="en-US" b="1" dirty="0" smtClean="0"/>
              <a:t>	Answer</a:t>
            </a:r>
            <a:r>
              <a:rPr lang="en-US" dirty="0" smtClean="0"/>
              <a:t>: All are real accounts.</a:t>
            </a:r>
          </a:p>
          <a:p>
            <a:pPr>
              <a:buNone/>
            </a:pPr>
            <a:r>
              <a:rPr lang="en-US" dirty="0" smtClean="0"/>
              <a:t>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algn="just">
              <a:buNone/>
            </a:pPr>
            <a:r>
              <a:rPr lang="en-US" b="1" dirty="0" smtClean="0"/>
              <a:t>	Question</a:t>
            </a:r>
            <a:r>
              <a:rPr lang="en-US" dirty="0" smtClean="0"/>
              <a:t>: What is real account?</a:t>
            </a:r>
            <a:endParaRPr lang="en-SG" dirty="0" smtClean="0"/>
          </a:p>
          <a:p>
            <a:pPr algn="just">
              <a:buNone/>
            </a:pPr>
            <a:r>
              <a:rPr lang="en-US" b="1" dirty="0" smtClean="0"/>
              <a:t>	Answer</a:t>
            </a:r>
            <a:r>
              <a:rPr lang="en-US" dirty="0" smtClean="0"/>
              <a:t>: Real account is that account which is concerned with cash, goods, assets and properties.</a:t>
            </a:r>
            <a:endParaRPr lang="en-SG" dirty="0" smtClean="0"/>
          </a:p>
          <a:p>
            <a:pPr algn="just">
              <a:buNone/>
            </a:pPr>
            <a:r>
              <a:rPr lang="en-US" b="1" dirty="0" smtClean="0"/>
              <a:t>	Question</a:t>
            </a:r>
            <a:r>
              <a:rPr lang="en-US" dirty="0" smtClean="0"/>
              <a:t>: What are the nature of salary, rent, carriage, packing, advertisement and loss by fire in term of account?</a:t>
            </a:r>
            <a:endParaRPr lang="en-SG" dirty="0" smtClean="0"/>
          </a:p>
          <a:p>
            <a:pPr algn="just">
              <a:buNone/>
            </a:pPr>
            <a:r>
              <a:rPr lang="en-US" b="1" dirty="0" smtClean="0"/>
              <a:t>	Answer</a:t>
            </a:r>
            <a:r>
              <a:rPr lang="en-US" dirty="0" smtClean="0"/>
              <a:t>: All are nominal account.</a:t>
            </a:r>
          </a:p>
          <a:p>
            <a:pPr algn="just">
              <a:buNone/>
            </a:pPr>
            <a:r>
              <a:rPr lang="en-US" sz="2800" dirty="0" smtClean="0"/>
              <a:t>																         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pPr algn="just">
              <a:buNone/>
            </a:pPr>
            <a:r>
              <a:rPr lang="en-US" b="1" dirty="0" smtClean="0"/>
              <a:t>	Question</a:t>
            </a:r>
            <a:r>
              <a:rPr lang="en-US" dirty="0" smtClean="0"/>
              <a:t>: What do you mean by nominal account?</a:t>
            </a:r>
            <a:endParaRPr lang="en-SG" dirty="0" smtClean="0"/>
          </a:p>
          <a:p>
            <a:pPr algn="just">
              <a:buNone/>
            </a:pPr>
            <a:r>
              <a:rPr lang="en-US" b="1" dirty="0" smtClean="0"/>
              <a:t>	Answer</a:t>
            </a:r>
            <a:r>
              <a:rPr lang="en-US" dirty="0" smtClean="0"/>
              <a:t>: Nominal account is that account which is related to losses and expenses and gains and incomes.</a:t>
            </a:r>
            <a:endParaRPr lang="en-SG" dirty="0" smtClean="0"/>
          </a:p>
          <a:p>
            <a:pPr algn="just">
              <a:buNone/>
            </a:pPr>
            <a:r>
              <a:rPr lang="en-US" b="1" dirty="0" smtClean="0"/>
              <a:t>	Question</a:t>
            </a:r>
            <a:r>
              <a:rPr lang="en-US" dirty="0" smtClean="0"/>
              <a:t>: What is the nature of STC, Firm, World Bank, UNO, King Khalid Eye hospital and KSU in terms of account?</a:t>
            </a:r>
            <a:endParaRPr lang="en-SG" dirty="0" smtClean="0"/>
          </a:p>
          <a:p>
            <a:pPr algn="just">
              <a:buNone/>
            </a:pPr>
            <a:r>
              <a:rPr lang="en-US" b="1" dirty="0" smtClean="0"/>
              <a:t>	Answer</a:t>
            </a:r>
            <a:r>
              <a:rPr lang="en-US" dirty="0" smtClean="0"/>
              <a:t>: All are personal account.	 </a:t>
            </a:r>
          </a:p>
          <a:p>
            <a:pPr>
              <a:buNone/>
            </a:pPr>
            <a:r>
              <a:rPr lang="en-US" sz="2800" dirty="0" smtClean="0"/>
              <a:t>								         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pPr algn="just">
              <a:buNone/>
            </a:pPr>
            <a:r>
              <a:rPr lang="en-US" b="1" dirty="0" smtClean="0"/>
              <a:t>	Question</a:t>
            </a:r>
            <a:r>
              <a:rPr lang="en-US" dirty="0" smtClean="0"/>
              <a:t>: What is personal account?</a:t>
            </a:r>
            <a:endParaRPr lang="en-SG" dirty="0" smtClean="0"/>
          </a:p>
          <a:p>
            <a:pPr algn="just">
              <a:buNone/>
            </a:pPr>
            <a:r>
              <a:rPr lang="en-US" dirty="0" smtClean="0"/>
              <a:t>	 </a:t>
            </a:r>
            <a:r>
              <a:rPr lang="en-US" b="1" dirty="0" smtClean="0"/>
              <a:t>Answer</a:t>
            </a:r>
            <a:r>
              <a:rPr lang="en-US" dirty="0" smtClean="0"/>
              <a:t>: Personal account is those accounts which are related to individuals, firms, companies and institutions etc.</a:t>
            </a:r>
            <a:endParaRPr lang="en-SG" dirty="0" smtClean="0"/>
          </a:p>
          <a:p>
            <a:pPr algn="just">
              <a:buNone/>
            </a:pPr>
            <a:r>
              <a:rPr lang="en-US" b="1" dirty="0" smtClean="0"/>
              <a:t>	Question</a:t>
            </a:r>
            <a:r>
              <a:rPr lang="en-US" dirty="0" smtClean="0"/>
              <a:t>: Classify the followings into personal, real and nominal accounts. Husain, salary, car, Riyadh bank, cash, machinery, hospital, capital, drawings, purchase, goodwill and wages.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lnSpcReduction="10000"/>
          </a:bodyPr>
          <a:lstStyle/>
          <a:p>
            <a:pPr algn="just">
              <a:buNone/>
            </a:pPr>
            <a:r>
              <a:rPr lang="en-US" b="1" dirty="0" smtClean="0"/>
              <a:t>	Answer</a:t>
            </a:r>
            <a:r>
              <a:rPr lang="en-US" dirty="0" smtClean="0"/>
              <a:t>: Personal account- Husain, Riyadh bank, Hospital, capital and drawings.  </a:t>
            </a:r>
            <a:endParaRPr lang="en-SG" dirty="0" smtClean="0"/>
          </a:p>
          <a:p>
            <a:pPr algn="just">
              <a:buNone/>
            </a:pPr>
            <a:r>
              <a:rPr lang="en-US" dirty="0" smtClean="0"/>
              <a:t>	Real account- Car, Cash, Machinery and Goodwill.</a:t>
            </a:r>
            <a:endParaRPr lang="en-SG" dirty="0" smtClean="0"/>
          </a:p>
          <a:p>
            <a:pPr algn="just">
              <a:buNone/>
            </a:pPr>
            <a:r>
              <a:rPr lang="en-US" dirty="0" smtClean="0"/>
              <a:t>	Nominal account- Salary, Purchase and wages.</a:t>
            </a:r>
            <a:endParaRPr lang="en-SG" dirty="0" smtClean="0"/>
          </a:p>
          <a:p>
            <a:pPr algn="just">
              <a:buNone/>
            </a:pPr>
            <a:r>
              <a:rPr lang="en-US" b="1" dirty="0" smtClean="0"/>
              <a:t>	Question: </a:t>
            </a:r>
            <a:r>
              <a:rPr lang="en-US" dirty="0" smtClean="0"/>
              <a:t>What is double accounting concept?</a:t>
            </a:r>
            <a:endParaRPr lang="en-SG" dirty="0" smtClean="0"/>
          </a:p>
          <a:p>
            <a:pPr algn="just">
              <a:buNone/>
            </a:pPr>
            <a:r>
              <a:rPr lang="en-US" b="1" dirty="0" smtClean="0"/>
              <a:t>	Answer: </a:t>
            </a:r>
            <a:r>
              <a:rPr lang="en-US" dirty="0" smtClean="0"/>
              <a:t>There is two part of each transaction i.e. every debit is followed by a credit. This is called double accounting concept of accounting.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10200"/>
          </a:xfrm>
        </p:spPr>
        <p:txBody>
          <a:bodyPr>
            <a:noAutofit/>
          </a:bodyPr>
          <a:lstStyle/>
          <a:p>
            <a:pPr algn="just">
              <a:buNone/>
            </a:pPr>
            <a:r>
              <a:rPr lang="en-US" sz="2800" b="1" dirty="0" smtClean="0"/>
              <a:t>	Classifying:</a:t>
            </a:r>
            <a:r>
              <a:rPr lang="en-US" sz="2800" dirty="0" smtClean="0"/>
              <a:t> Making the groups of the transactions like all the salaries of employees in salary account, rents in the in the rent account, purchases in the purchase account and sales in the sale account etc.</a:t>
            </a:r>
            <a:endParaRPr lang="en-SG" sz="2800" dirty="0" smtClean="0"/>
          </a:p>
          <a:p>
            <a:pPr algn="just">
              <a:buNone/>
            </a:pPr>
            <a:r>
              <a:rPr lang="en-US" sz="2800" b="1" dirty="0" smtClean="0"/>
              <a:t>	Summarizing:</a:t>
            </a:r>
            <a:r>
              <a:rPr lang="en-US" sz="2800" dirty="0" smtClean="0"/>
              <a:t> It means preparing the account to know the profit and loss of the business (Profit and Loss account) and position of the business (Balance sheet).</a:t>
            </a:r>
            <a:endParaRPr lang="en-SG" sz="2800" dirty="0" smtClean="0"/>
          </a:p>
          <a:p>
            <a:pPr algn="just">
              <a:buNone/>
            </a:pPr>
            <a:r>
              <a:rPr lang="en-US" sz="2800" b="1" dirty="0" smtClean="0"/>
              <a:t>	Financial transactions:</a:t>
            </a:r>
            <a:r>
              <a:rPr lang="en-US" sz="2800" dirty="0" smtClean="0"/>
              <a:t> It means give and take in the business which can be measure in terms of money.</a:t>
            </a:r>
            <a:endParaRPr lang="en-SG" sz="2800" dirty="0" smtClean="0"/>
          </a:p>
          <a:p>
            <a:pPr algn="just">
              <a:buNone/>
            </a:pPr>
            <a:r>
              <a:rPr lang="en-US" sz="2800" b="1" dirty="0" smtClean="0"/>
              <a:t>	</a:t>
            </a:r>
            <a:r>
              <a:rPr lang="en-US" sz="2800" dirty="0" smtClean="0"/>
              <a:t>			      												</a:t>
            </a:r>
            <a:r>
              <a:rPr lang="en-US" sz="2400" dirty="0" smtClean="0"/>
              <a:t>          Con…</a:t>
            </a:r>
            <a:endParaRPr lang="en-SG" sz="24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lnSpcReduction="10000"/>
          </a:bodyPr>
          <a:lstStyle/>
          <a:p>
            <a:pPr algn="just">
              <a:buNone/>
            </a:pPr>
            <a:r>
              <a:rPr lang="en-US" b="1" dirty="0" smtClean="0"/>
              <a:t>	Question: </a:t>
            </a:r>
            <a:r>
              <a:rPr lang="en-US" dirty="0" smtClean="0"/>
              <a:t>What is Accountancy?</a:t>
            </a:r>
            <a:endParaRPr lang="en-SG" dirty="0" smtClean="0"/>
          </a:p>
          <a:p>
            <a:pPr algn="just">
              <a:buNone/>
            </a:pPr>
            <a:r>
              <a:rPr lang="en-US" b="1" dirty="0" smtClean="0"/>
              <a:t>	Answer: </a:t>
            </a:r>
            <a:r>
              <a:rPr lang="en-US" dirty="0" smtClean="0"/>
              <a:t>The knowledge of accounting is called accountancy.</a:t>
            </a:r>
            <a:endParaRPr lang="en-SG" dirty="0" smtClean="0"/>
          </a:p>
          <a:p>
            <a:pPr algn="just">
              <a:buNone/>
            </a:pPr>
            <a:r>
              <a:rPr lang="en-US" b="1" dirty="0" smtClean="0"/>
              <a:t>	Question: </a:t>
            </a:r>
            <a:r>
              <a:rPr lang="en-US" dirty="0" smtClean="0"/>
              <a:t>What is goodwill?</a:t>
            </a:r>
            <a:endParaRPr lang="en-SG" dirty="0" smtClean="0"/>
          </a:p>
          <a:p>
            <a:pPr algn="just">
              <a:buNone/>
            </a:pPr>
            <a:r>
              <a:rPr lang="en-US" b="1" dirty="0" smtClean="0"/>
              <a:t>	Answer: </a:t>
            </a:r>
            <a:r>
              <a:rPr lang="en-US" dirty="0" smtClean="0"/>
              <a:t>Goodwill is a good name or the reputation of an individual, firm and company etc. in the eye of society.</a:t>
            </a:r>
            <a:endParaRPr lang="en-SG" dirty="0" smtClean="0"/>
          </a:p>
          <a:p>
            <a:pPr algn="just">
              <a:buNone/>
            </a:pPr>
            <a:r>
              <a:rPr lang="en-US" b="1" dirty="0" smtClean="0"/>
              <a:t>	Question: </a:t>
            </a:r>
            <a:r>
              <a:rPr lang="en-US" dirty="0" smtClean="0"/>
              <a:t>What is the advantage of goodwill?</a:t>
            </a:r>
            <a:endParaRPr lang="en-SG" dirty="0" smtClean="0"/>
          </a:p>
          <a:p>
            <a:pPr algn="just">
              <a:buNone/>
            </a:pPr>
            <a:r>
              <a:rPr lang="en-US" b="1" dirty="0" smtClean="0"/>
              <a:t>	Answer: </a:t>
            </a:r>
            <a:r>
              <a:rPr lang="en-US" dirty="0" smtClean="0"/>
              <a:t>With the help of goodwill one can earn more profit in less effort.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19800"/>
          </a:xfrm>
        </p:spPr>
        <p:txBody>
          <a:bodyPr>
            <a:normAutofit lnSpcReduction="10000"/>
          </a:bodyPr>
          <a:lstStyle/>
          <a:p>
            <a:pPr algn="just">
              <a:buNone/>
            </a:pPr>
            <a:r>
              <a:rPr lang="en-US" b="1" dirty="0" smtClean="0"/>
              <a:t>	Question: </a:t>
            </a:r>
            <a:r>
              <a:rPr lang="en-US" dirty="0" smtClean="0"/>
              <a:t>What do you mean by stock?</a:t>
            </a:r>
            <a:endParaRPr lang="en-SG" dirty="0" smtClean="0"/>
          </a:p>
          <a:p>
            <a:pPr algn="just">
              <a:buNone/>
            </a:pPr>
            <a:r>
              <a:rPr lang="en-US" b="1" dirty="0" smtClean="0"/>
              <a:t>	Answer: </a:t>
            </a:r>
            <a:r>
              <a:rPr lang="en-US" dirty="0" smtClean="0"/>
              <a:t>Goods left unsold at the end of accounting year is called stock.</a:t>
            </a:r>
            <a:endParaRPr lang="en-SG" dirty="0" smtClean="0"/>
          </a:p>
          <a:p>
            <a:pPr algn="just">
              <a:buNone/>
            </a:pPr>
            <a:r>
              <a:rPr lang="en-US" b="1" dirty="0" smtClean="0"/>
              <a:t>	Question: </a:t>
            </a:r>
            <a:r>
              <a:rPr lang="en-US" dirty="0" smtClean="0"/>
              <a:t>Select the true and false of the followings.</a:t>
            </a:r>
            <a:endParaRPr lang="en-SG" dirty="0" smtClean="0"/>
          </a:p>
          <a:p>
            <a:pPr lvl="0" algn="just">
              <a:buNone/>
            </a:pPr>
            <a:r>
              <a:rPr lang="en-US" dirty="0" smtClean="0"/>
              <a:t>	(</a:t>
            </a:r>
            <a:r>
              <a:rPr lang="en-US" dirty="0" err="1" smtClean="0"/>
              <a:t>i</a:t>
            </a:r>
            <a:r>
              <a:rPr lang="en-US" dirty="0" smtClean="0"/>
              <a:t>) Firm is the Real account. (False)</a:t>
            </a:r>
            <a:endParaRPr lang="en-SG" dirty="0" smtClean="0"/>
          </a:p>
          <a:p>
            <a:pPr algn="just">
              <a:buNone/>
            </a:pPr>
            <a:r>
              <a:rPr lang="en-US" dirty="0" smtClean="0"/>
              <a:t>    Note: It is Personal account.</a:t>
            </a:r>
            <a:endParaRPr lang="en-SG" dirty="0" smtClean="0"/>
          </a:p>
          <a:p>
            <a:pPr lvl="0" algn="just">
              <a:buNone/>
            </a:pPr>
            <a:r>
              <a:rPr lang="en-US" dirty="0" smtClean="0"/>
              <a:t>	(ii) Trade mark is Real account. (True)</a:t>
            </a:r>
            <a:endParaRPr lang="en-SG" dirty="0" smtClean="0"/>
          </a:p>
          <a:p>
            <a:pPr lvl="0" algn="just">
              <a:buNone/>
            </a:pPr>
            <a:r>
              <a:rPr lang="en-US" dirty="0" smtClean="0"/>
              <a:t>	(iii) Carriage is Personal account. (False)</a:t>
            </a:r>
            <a:endParaRPr lang="en-SG" dirty="0" smtClean="0"/>
          </a:p>
          <a:p>
            <a:pPr>
              <a:buNone/>
            </a:pPr>
            <a:r>
              <a:rPr lang="en-US" dirty="0" smtClean="0"/>
              <a:t>	Note: It is Nominal account.                                 				                                      </a:t>
            </a:r>
            <a:r>
              <a:rPr lang="en-US" sz="2800" dirty="0" smtClean="0"/>
              <a:t>Con…</a:t>
            </a:r>
            <a:endParaRPr lang="en-SG" sz="2800" dirty="0" smtClean="0"/>
          </a:p>
          <a:p>
            <a:pPr lvl="0" algn="just">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lvl="0" algn="just">
              <a:buNone/>
            </a:pPr>
            <a:r>
              <a:rPr lang="en-US" dirty="0" smtClean="0"/>
              <a:t>	(iv)Machinery is Real account. (True)</a:t>
            </a:r>
            <a:endParaRPr lang="en-SG" dirty="0" smtClean="0"/>
          </a:p>
          <a:p>
            <a:pPr lvl="0" algn="just">
              <a:buNone/>
            </a:pPr>
            <a:r>
              <a:rPr lang="en-US" dirty="0" smtClean="0"/>
              <a:t>	(v)Account is a place or head under which          transaction are recorded. (True)</a:t>
            </a:r>
            <a:endParaRPr lang="en-SG" dirty="0" smtClean="0"/>
          </a:p>
          <a:p>
            <a:pPr lvl="0" algn="just">
              <a:buNone/>
            </a:pPr>
            <a:r>
              <a:rPr lang="en-US" dirty="0" smtClean="0"/>
              <a:t>	(vi)“Debit what comes in and credit what goes out” is the rule for personal account. (False)</a:t>
            </a:r>
            <a:endParaRPr lang="en-SG" dirty="0" smtClean="0"/>
          </a:p>
          <a:p>
            <a:pPr algn="just">
              <a:buNone/>
            </a:pPr>
            <a:r>
              <a:rPr lang="en-US" dirty="0" smtClean="0"/>
              <a:t>	Note: It is the rule for Real account.</a:t>
            </a:r>
          </a:p>
          <a:p>
            <a:pPr lvl="0" algn="just">
              <a:buNone/>
            </a:pPr>
            <a:r>
              <a:rPr lang="en-US" dirty="0" smtClean="0"/>
              <a:t>	(vii)Tangible assets are those assets which can be seen and touched. (True)</a:t>
            </a:r>
            <a:endParaRPr lang="en-SG" dirty="0" smtClean="0"/>
          </a:p>
          <a:p>
            <a:pPr>
              <a:buNone/>
            </a:pPr>
            <a:r>
              <a:rPr lang="en-US" sz="2800" dirty="0" smtClean="0"/>
              <a:t>																         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lvl="0">
              <a:buNone/>
            </a:pPr>
            <a:r>
              <a:rPr lang="en-US" dirty="0" smtClean="0"/>
              <a:t>	(viii) Intangible assets are those assets which cannot be seen and touched. (True)</a:t>
            </a:r>
            <a:endParaRPr lang="en-SG" dirty="0" smtClean="0"/>
          </a:p>
          <a:p>
            <a:pPr lvl="0">
              <a:buNone/>
            </a:pPr>
            <a:r>
              <a:rPr lang="en-US" dirty="0" smtClean="0"/>
              <a:t>	(ix) Goodwill is a tangible asset. (False)</a:t>
            </a:r>
            <a:endParaRPr lang="en-SG" dirty="0" smtClean="0"/>
          </a:p>
          <a:p>
            <a:pPr>
              <a:buNone/>
            </a:pPr>
            <a:r>
              <a:rPr lang="en-US" dirty="0" smtClean="0"/>
              <a:t>	Note: Goodwill is intangible asset.</a:t>
            </a:r>
            <a:endParaRPr lang="en-SG" dirty="0" smtClean="0"/>
          </a:p>
          <a:p>
            <a:pPr>
              <a:buNone/>
            </a:pPr>
            <a:r>
              <a:rPr lang="en-US" dirty="0" smtClean="0"/>
              <a:t>																																																         </a:t>
            </a:r>
            <a:r>
              <a:rPr lang="en-US" sz="2800" dirty="0" smtClean="0"/>
              <a:t>Con…</a:t>
            </a: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a:bodyPr>
          <a:lstStyle/>
          <a:p>
            <a:pPr algn="just">
              <a:buNone/>
            </a:pPr>
            <a:r>
              <a:rPr lang="en-US" sz="2800" b="1" dirty="0" smtClean="0"/>
              <a:t>	Interpreting:</a:t>
            </a:r>
            <a:r>
              <a:rPr lang="en-US" sz="2800" dirty="0" smtClean="0"/>
              <a:t> It means analyzing the positive and negative aspects of the transaction of business.</a:t>
            </a:r>
          </a:p>
          <a:p>
            <a:pPr algn="just">
              <a:buNone/>
            </a:pPr>
            <a:endParaRPr lang="en-US" sz="2800" dirty="0" smtClean="0"/>
          </a:p>
          <a:p>
            <a:pPr algn="just">
              <a:buNone/>
            </a:pPr>
            <a:r>
              <a:rPr lang="en-US" sz="2800" b="1" dirty="0" smtClean="0"/>
              <a:t>	2). Account:</a:t>
            </a:r>
            <a:r>
              <a:rPr lang="en-US" sz="2800" dirty="0" smtClean="0"/>
              <a:t> Account is a place or head under which transactions are recorded like purchase, sales, salary, rent, advertisement etc.</a:t>
            </a:r>
            <a:endParaRPr lang="en-SG" sz="2800" dirty="0" smtClean="0"/>
          </a:p>
          <a:p>
            <a:pPr algn="just">
              <a:buNone/>
            </a:pPr>
            <a:r>
              <a:rPr lang="en-US" sz="2800" b="1" dirty="0" smtClean="0"/>
              <a:t>	Question:</a:t>
            </a:r>
            <a:r>
              <a:rPr lang="en-US" sz="2800" dirty="0" smtClean="0"/>
              <a:t> What is account?	</a:t>
            </a:r>
            <a:endParaRPr lang="en-SG" sz="2800" dirty="0" smtClean="0"/>
          </a:p>
          <a:p>
            <a:pPr algn="just">
              <a:buNone/>
            </a:pPr>
            <a:r>
              <a:rPr lang="en-US" sz="2800" b="1" dirty="0" smtClean="0"/>
              <a:t>	Answer:</a:t>
            </a:r>
            <a:r>
              <a:rPr lang="en-US" sz="2800" dirty="0" smtClean="0"/>
              <a:t> Account is a place or head under which transactions are recorded.</a:t>
            </a:r>
            <a:endParaRPr lang="en-SG" sz="2800" dirty="0" smtClean="0"/>
          </a:p>
          <a:p>
            <a:pPr algn="just">
              <a:buNone/>
            </a:pPr>
            <a:r>
              <a:rPr lang="en-US" sz="2800" dirty="0" smtClean="0"/>
              <a:t>							</a:t>
            </a:r>
            <a:r>
              <a:rPr lang="en-US" sz="2400" dirty="0" smtClean="0"/>
              <a:t>                     Con…</a:t>
            </a:r>
            <a:endParaRPr lang="en-SG" sz="2400" dirty="0" smtClean="0"/>
          </a:p>
          <a:p>
            <a:pPr algn="just">
              <a:buNone/>
            </a:pPr>
            <a:endParaRPr lang="en-S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181600"/>
          </a:xfrm>
        </p:spPr>
        <p:txBody>
          <a:bodyPr>
            <a:normAutofit/>
          </a:bodyPr>
          <a:lstStyle/>
          <a:p>
            <a:pPr>
              <a:buNone/>
            </a:pPr>
            <a:r>
              <a:rPr lang="en-US" sz="2800" b="1" dirty="0" smtClean="0"/>
              <a:t>	Question:</a:t>
            </a:r>
            <a:r>
              <a:rPr lang="en-US" sz="2800" dirty="0" smtClean="0"/>
              <a:t> Give some examples of account.</a:t>
            </a:r>
            <a:endParaRPr lang="en-SG" sz="2800" dirty="0" smtClean="0"/>
          </a:p>
          <a:p>
            <a:pPr>
              <a:buNone/>
            </a:pPr>
            <a:r>
              <a:rPr lang="en-US" sz="2800" b="1" dirty="0" smtClean="0"/>
              <a:t>	Answer:</a:t>
            </a:r>
            <a:r>
              <a:rPr lang="en-US" sz="2800" dirty="0" smtClean="0"/>
              <a:t> Purchase, sales, salary, rent, advertisement, packing, carriage, import duty etc.	</a:t>
            </a:r>
          </a:p>
          <a:p>
            <a:pPr>
              <a:buNone/>
            </a:pPr>
            <a:endParaRPr lang="en-SG" sz="2800" dirty="0" smtClean="0"/>
          </a:p>
          <a:p>
            <a:pPr>
              <a:buNone/>
            </a:pPr>
            <a:r>
              <a:rPr lang="en-US" sz="2800" b="1" dirty="0" smtClean="0"/>
              <a:t>	Question: </a:t>
            </a:r>
            <a:r>
              <a:rPr lang="en-US" sz="2800" dirty="0" smtClean="0"/>
              <a:t>What is accountancy?</a:t>
            </a:r>
            <a:endParaRPr lang="en-SG" sz="2800" dirty="0" smtClean="0"/>
          </a:p>
          <a:p>
            <a:pPr>
              <a:buNone/>
            </a:pPr>
            <a:r>
              <a:rPr lang="en-US" sz="2800" b="1" dirty="0" smtClean="0"/>
              <a:t>	Answer:</a:t>
            </a:r>
            <a:r>
              <a:rPr lang="en-US" sz="2800" dirty="0" smtClean="0"/>
              <a:t> The knowledge of accounting is called accountancy.</a:t>
            </a:r>
          </a:p>
          <a:p>
            <a:pPr>
              <a:buNone/>
            </a:pPr>
            <a:r>
              <a:rPr lang="en-US" sz="2800" dirty="0" smtClean="0"/>
              <a:t>																								</a:t>
            </a:r>
            <a:r>
              <a:rPr lang="en-US" sz="2400" dirty="0" smtClean="0"/>
              <a:t>        Con…</a:t>
            </a:r>
            <a:endParaRPr lang="en-SG" sz="2400" dirty="0" smtClean="0"/>
          </a:p>
          <a:p>
            <a:pPr>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noAutofit/>
          </a:bodyPr>
          <a:lstStyle/>
          <a:p>
            <a:pPr>
              <a:buNone/>
            </a:pPr>
            <a:r>
              <a:rPr lang="en-US" sz="2600" dirty="0" smtClean="0"/>
              <a:t> </a:t>
            </a:r>
            <a:r>
              <a:rPr lang="en-US" sz="2600" b="1" u="sng" dirty="0" smtClean="0"/>
              <a:t>Key Words used in accounting</a:t>
            </a:r>
          </a:p>
          <a:p>
            <a:pPr algn="just">
              <a:buNone/>
            </a:pPr>
            <a:r>
              <a:rPr lang="en-US" sz="2600" b="1" dirty="0" smtClean="0"/>
              <a:t>	Capital:</a:t>
            </a:r>
            <a:r>
              <a:rPr lang="en-US" sz="2600" dirty="0" smtClean="0"/>
              <a:t> Money (Riyal or Dollar etc.) or goods (furniture, machine) used in business for further production and growth is called capital. For example if Mr. Ahmad has started business with 20,000 Riyal and some chairs and table of the value of 5000 Riyal, then his capital in the business is total 25,000 Riyal (20,000+5,000).</a:t>
            </a:r>
            <a:endParaRPr lang="en-SG" sz="2600" dirty="0" smtClean="0"/>
          </a:p>
          <a:p>
            <a:pPr algn="just">
              <a:buNone/>
            </a:pPr>
            <a:r>
              <a:rPr lang="en-US" sz="2600" b="1" dirty="0" smtClean="0"/>
              <a:t>	Question</a:t>
            </a:r>
            <a:r>
              <a:rPr lang="en-US" sz="2600" dirty="0" smtClean="0"/>
              <a:t>: Mr. </a:t>
            </a:r>
            <a:r>
              <a:rPr lang="en-US" sz="2600" dirty="0" err="1" smtClean="0"/>
              <a:t>Atif</a:t>
            </a:r>
            <a:r>
              <a:rPr lang="en-US" sz="2600" dirty="0" smtClean="0"/>
              <a:t> started business with SR 10000, furniture SR 2000, Goods SR 1000. What is the capital of business?</a:t>
            </a:r>
            <a:endParaRPr lang="en-SG" sz="2600" dirty="0" smtClean="0"/>
          </a:p>
          <a:p>
            <a:pPr algn="just">
              <a:buNone/>
            </a:pPr>
            <a:r>
              <a:rPr lang="en-US" sz="2600" b="1" dirty="0" smtClean="0"/>
              <a:t>	Answer</a:t>
            </a:r>
            <a:r>
              <a:rPr lang="en-US" sz="2600" dirty="0" smtClean="0"/>
              <a:t>: Capital =Cash+ Furniture+ Goods	</a:t>
            </a:r>
            <a:endParaRPr lang="en-SG" sz="2600" dirty="0" smtClean="0"/>
          </a:p>
          <a:p>
            <a:pPr algn="just">
              <a:buNone/>
            </a:pPr>
            <a:r>
              <a:rPr lang="en-US" sz="2600" dirty="0" smtClean="0"/>
              <a:t>                               10000+2000+1000 = SR 13000</a:t>
            </a:r>
            <a:endParaRPr lang="en-SG" sz="2600" dirty="0" smtClean="0"/>
          </a:p>
          <a:p>
            <a:pPr algn="just">
              <a:buNone/>
            </a:pPr>
            <a:r>
              <a:rPr lang="en-US" sz="2600" dirty="0" smtClean="0"/>
              <a:t>	Note: Capital means cash and goods invested at the time of starting business.  									           			        </a:t>
            </a:r>
            <a:r>
              <a:rPr lang="en-US" sz="2400" dirty="0" smtClean="0"/>
              <a:t>Con…</a:t>
            </a:r>
            <a:endParaRPr lang="en-SG" sz="2400" dirty="0" smtClean="0"/>
          </a:p>
          <a:p>
            <a:pPr algn="just">
              <a:buNone/>
            </a:pPr>
            <a:endParaRPr lang="en-SG" sz="2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8229600" cy="4983163"/>
          </a:xfrm>
        </p:spPr>
        <p:txBody>
          <a:bodyPr>
            <a:normAutofit lnSpcReduction="10000"/>
          </a:bodyPr>
          <a:lstStyle/>
          <a:p>
            <a:pPr algn="just">
              <a:buNone/>
            </a:pPr>
            <a:r>
              <a:rPr lang="en-US" sz="2800" b="1" dirty="0" smtClean="0"/>
              <a:t>	Assets:</a:t>
            </a:r>
            <a:r>
              <a:rPr lang="en-US" sz="2800" dirty="0" smtClean="0"/>
              <a:t> Any valuable having the monetary value for a long period is known as assets. It is of two types i.e. fixed assets and current assets.</a:t>
            </a:r>
            <a:endParaRPr lang="en-SG" sz="2800" dirty="0" smtClean="0"/>
          </a:p>
          <a:p>
            <a:pPr algn="just">
              <a:buNone/>
            </a:pPr>
            <a:r>
              <a:rPr lang="en-US" sz="2800" b="1" dirty="0" smtClean="0"/>
              <a:t>	Fixed Assets:</a:t>
            </a:r>
            <a:r>
              <a:rPr lang="en-US" sz="2800" dirty="0" smtClean="0"/>
              <a:t> These are those assets which are fixed in nature like land, building, plant, furniture and machinery etc.</a:t>
            </a:r>
            <a:endParaRPr lang="en-SG" sz="2800" dirty="0" smtClean="0"/>
          </a:p>
          <a:p>
            <a:pPr algn="just">
              <a:buNone/>
            </a:pPr>
            <a:r>
              <a:rPr lang="en-US" sz="2800" b="1" dirty="0" smtClean="0"/>
              <a:t>	Question:</a:t>
            </a:r>
            <a:r>
              <a:rPr lang="en-US" sz="2800" dirty="0" smtClean="0"/>
              <a:t> Give some examples of fixed assets.</a:t>
            </a:r>
          </a:p>
          <a:p>
            <a:pPr algn="just">
              <a:buNone/>
            </a:pPr>
            <a:r>
              <a:rPr lang="en-US" sz="2800" b="1" dirty="0" smtClean="0"/>
              <a:t>	Answer:</a:t>
            </a:r>
            <a:r>
              <a:rPr lang="en-US" sz="2800" dirty="0" smtClean="0"/>
              <a:t> Land, building, plant, furniture, car, generator, airplane, ship, refrigerator, microwave oven, computer, laptop etc. are some of the examples of fixed assets. 											</a:t>
            </a:r>
            <a:r>
              <a:rPr lang="en-US" sz="2400" dirty="0" smtClean="0"/>
              <a:t>          Con…</a:t>
            </a:r>
            <a:endParaRPr lang="en-SG" sz="2400" dirty="0" smtClean="0"/>
          </a:p>
          <a:p>
            <a:pPr algn="just">
              <a:buNone/>
            </a:pPr>
            <a:endParaRPr lang="en-SG" sz="2800" dirty="0" smtClean="0"/>
          </a:p>
          <a:p>
            <a:pPr algn="just">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lnSpcReduction="10000"/>
          </a:bodyPr>
          <a:lstStyle/>
          <a:p>
            <a:pPr algn="just">
              <a:buNone/>
            </a:pPr>
            <a:r>
              <a:rPr lang="en-US" sz="2800" b="1" dirty="0" smtClean="0"/>
              <a:t>	Current Assets:</a:t>
            </a:r>
            <a:r>
              <a:rPr lang="en-US" sz="2800" dirty="0" smtClean="0"/>
              <a:t> These are those assets which are temporary in nature and changed within the year like cash, bank balance, debtor and bills receivable etc.</a:t>
            </a:r>
            <a:endParaRPr lang="en-SG" sz="2800" dirty="0" smtClean="0"/>
          </a:p>
          <a:p>
            <a:pPr algn="just">
              <a:buNone/>
            </a:pPr>
            <a:r>
              <a:rPr lang="en-US" sz="2800" b="1" dirty="0" smtClean="0"/>
              <a:t>	Question: </a:t>
            </a:r>
            <a:r>
              <a:rPr lang="en-US" sz="2800" dirty="0" smtClean="0"/>
              <a:t>Classify the following into fixed assets and current assets.</a:t>
            </a:r>
            <a:endParaRPr lang="en-SG" sz="2800" dirty="0" smtClean="0"/>
          </a:p>
          <a:p>
            <a:pPr algn="just">
              <a:buNone/>
            </a:pPr>
            <a:r>
              <a:rPr lang="en-US" sz="2800" dirty="0" smtClean="0"/>
              <a:t>	Truck, Cash, Land, Building, Debtor, computer, Bank balance, Plant.</a:t>
            </a:r>
            <a:endParaRPr lang="en-SG" sz="2800" dirty="0" smtClean="0"/>
          </a:p>
          <a:p>
            <a:pPr algn="just">
              <a:buNone/>
            </a:pPr>
            <a:r>
              <a:rPr lang="en-US" sz="2800" b="1" dirty="0" smtClean="0"/>
              <a:t>	Answer: </a:t>
            </a:r>
            <a:endParaRPr lang="en-SG" sz="2800" dirty="0" smtClean="0"/>
          </a:p>
          <a:p>
            <a:pPr algn="just">
              <a:buNone/>
            </a:pPr>
            <a:r>
              <a:rPr lang="en-US" sz="2800" dirty="0" smtClean="0"/>
              <a:t>	Fixed Assets: - Truck, Land, Building, computer, Plant.</a:t>
            </a:r>
            <a:endParaRPr lang="en-SG" sz="2800" dirty="0" smtClean="0"/>
          </a:p>
          <a:p>
            <a:pPr algn="just">
              <a:buNone/>
            </a:pPr>
            <a:r>
              <a:rPr lang="en-US" sz="2800" dirty="0" smtClean="0"/>
              <a:t>	Current Assets: - Cash, Bank balance, Debtor.</a:t>
            </a:r>
          </a:p>
          <a:p>
            <a:pPr algn="just">
              <a:buNone/>
            </a:pPr>
            <a:r>
              <a:rPr lang="en-US" sz="2800" dirty="0" smtClean="0"/>
              <a:t>								         </a:t>
            </a:r>
            <a:r>
              <a:rPr lang="en-US" sz="2400" dirty="0" smtClean="0"/>
              <a:t>Con…</a:t>
            </a:r>
            <a:endParaRPr lang="en-SG" sz="2400" dirty="0" smtClean="0"/>
          </a:p>
          <a:p>
            <a:pPr algn="just">
              <a:buNone/>
            </a:pPr>
            <a:endParaRPr lang="en-SG" sz="2800" dirty="0" smtClean="0"/>
          </a:p>
          <a:p>
            <a:pPr algn="just">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181600"/>
          </a:xfrm>
        </p:spPr>
        <p:txBody>
          <a:bodyPr>
            <a:noAutofit/>
          </a:bodyPr>
          <a:lstStyle/>
          <a:p>
            <a:pPr algn="just">
              <a:buNone/>
            </a:pPr>
            <a:r>
              <a:rPr lang="en-US" sz="2600" b="1" dirty="0" smtClean="0"/>
              <a:t>	Liabilities: </a:t>
            </a:r>
            <a:r>
              <a:rPr lang="en-US" sz="2600" dirty="0" smtClean="0"/>
              <a:t>These are the dues which are to be paid by the business unit to the owner and creditors. For example: bank loan, salaries left to pay to the employees, bank over draft (excess amount drawn than deposited) etc.</a:t>
            </a:r>
          </a:p>
          <a:p>
            <a:pPr algn="just">
              <a:buNone/>
            </a:pPr>
            <a:endParaRPr lang="en-SG" sz="2600" dirty="0" smtClean="0"/>
          </a:p>
          <a:p>
            <a:pPr algn="just">
              <a:buNone/>
            </a:pPr>
            <a:r>
              <a:rPr lang="en-US" sz="2600" dirty="0" smtClean="0"/>
              <a:t>	There are two types of liabilities i.e. internal liability (capital or owner’s equity) and external liability (creditors, bank loan, salaries left to pay to the employees, bank overdraft</a:t>
            </a:r>
          </a:p>
          <a:p>
            <a:pPr algn="just">
              <a:buNone/>
            </a:pPr>
            <a:r>
              <a:rPr lang="en-US" sz="2600" dirty="0" smtClean="0"/>
              <a:t>																           </a:t>
            </a:r>
            <a:r>
              <a:rPr lang="en-US" sz="2400" dirty="0" smtClean="0"/>
              <a:t>Con…</a:t>
            </a:r>
            <a:endParaRPr lang="en-SG" sz="2400" dirty="0" smtClean="0"/>
          </a:p>
          <a:p>
            <a:pPr algn="just">
              <a:buNone/>
            </a:pPr>
            <a:endParaRPr lang="en-SG" sz="2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Autofit/>
          </a:bodyPr>
          <a:lstStyle/>
          <a:p>
            <a:pPr algn="just">
              <a:buNone/>
            </a:pPr>
            <a:r>
              <a:rPr lang="en-US" sz="2800" dirty="0" smtClean="0"/>
              <a:t> 	</a:t>
            </a:r>
            <a:r>
              <a:rPr lang="en-US" sz="2800" b="1" dirty="0" smtClean="0"/>
              <a:t>Question</a:t>
            </a:r>
            <a:r>
              <a:rPr lang="en-US" sz="2800" dirty="0" smtClean="0"/>
              <a:t>: Mr. </a:t>
            </a:r>
            <a:r>
              <a:rPr lang="en-US" sz="2800" dirty="0" err="1" smtClean="0"/>
              <a:t>Adil</a:t>
            </a:r>
            <a:r>
              <a:rPr lang="en-US" sz="2800" dirty="0" smtClean="0"/>
              <a:t> started business with his own money SR 20000 and took loan from Riyadh bank SR 10000 and purchased goods from Ahmad SR 5000 on credit.  Find out the internal liabilities and external liabilities.</a:t>
            </a:r>
            <a:endParaRPr lang="en-SG" sz="2800" dirty="0" smtClean="0"/>
          </a:p>
          <a:p>
            <a:pPr algn="just">
              <a:buNone/>
            </a:pPr>
            <a:r>
              <a:rPr lang="en-US" sz="2800" b="1" dirty="0" smtClean="0"/>
              <a:t>	Answer</a:t>
            </a:r>
            <a:r>
              <a:rPr lang="en-US" sz="2800" dirty="0" smtClean="0"/>
              <a:t>: Internal liabilities = SR 20000 </a:t>
            </a:r>
          </a:p>
          <a:p>
            <a:pPr algn="just">
              <a:buNone/>
            </a:pPr>
            <a:r>
              <a:rPr lang="en-US" sz="2800" dirty="0" smtClean="0"/>
              <a:t>	External liabilities = SR 15000 (Loan from Riyadh bank SR 10000+ Credit purchase from Ahmad SR 5000)</a:t>
            </a:r>
            <a:endParaRPr lang="en-SG" sz="2800" dirty="0" smtClean="0"/>
          </a:p>
          <a:p>
            <a:pPr algn="just">
              <a:buNone/>
            </a:pPr>
            <a:r>
              <a:rPr lang="en-US" sz="2800" dirty="0" smtClean="0"/>
              <a:t>	Note – Total liabilities SR 35000 of business.	 															          Con…</a:t>
            </a:r>
            <a:endParaRPr lang="en-SG" sz="2800" dirty="0" smtClean="0"/>
          </a:p>
          <a:p>
            <a:pPr algn="just">
              <a:buNone/>
            </a:pPr>
            <a:endParaRPr lang="en-SG" sz="2800" dirty="0" smtClean="0"/>
          </a:p>
          <a:p>
            <a:pPr algn="just">
              <a:buNone/>
            </a:pP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76</Words>
  <Application>Microsoft Office PowerPoint</Application>
  <PresentationFormat>On-screen Show (4:3)</PresentationFormat>
  <Paragraphs>153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JAVED GHAFFAR</dc:creator>
  <cp:lastModifiedBy>Dr Mahboob</cp:lastModifiedBy>
  <cp:revision>133</cp:revision>
  <dcterms:created xsi:type="dcterms:W3CDTF">2006-08-16T00:00:00Z</dcterms:created>
  <dcterms:modified xsi:type="dcterms:W3CDTF">2015-08-28T22:31:59Z</dcterms:modified>
</cp:coreProperties>
</file>