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Unit- 2</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943600"/>
          </a:xfrm>
        </p:spPr>
        <p:txBody>
          <a:bodyPr>
            <a:noAutofit/>
          </a:bodyPr>
          <a:lstStyle/>
          <a:p>
            <a:pPr>
              <a:buNone/>
            </a:pPr>
            <a:r>
              <a:rPr lang="en-US" b="1" dirty="0" smtClean="0"/>
              <a:t>	Accounting Conventions-</a:t>
            </a:r>
            <a:endParaRPr lang="en-SG" dirty="0" smtClean="0"/>
          </a:p>
          <a:p>
            <a:pPr lvl="0">
              <a:buNone/>
            </a:pPr>
            <a:r>
              <a:rPr lang="en-US" dirty="0" smtClean="0"/>
              <a:t>	a) Disclosure</a:t>
            </a:r>
            <a:endParaRPr lang="en-SG" dirty="0" smtClean="0"/>
          </a:p>
          <a:p>
            <a:pPr lvl="0">
              <a:buNone/>
            </a:pPr>
            <a:r>
              <a:rPr lang="en-US" dirty="0" smtClean="0"/>
              <a:t>	b) Materiality</a:t>
            </a:r>
            <a:endParaRPr lang="en-SG" dirty="0" smtClean="0"/>
          </a:p>
          <a:p>
            <a:pPr lvl="0">
              <a:buNone/>
            </a:pPr>
            <a:r>
              <a:rPr lang="en-US" dirty="0" smtClean="0"/>
              <a:t>	c) Consistency</a:t>
            </a:r>
            <a:endParaRPr lang="en-SG" dirty="0" smtClean="0"/>
          </a:p>
          <a:p>
            <a:pPr lvl="0">
              <a:buNone/>
            </a:pPr>
            <a:r>
              <a:rPr lang="en-US" dirty="0" smtClean="0"/>
              <a:t>	d) Conservatism </a:t>
            </a:r>
          </a:p>
          <a:p>
            <a:pPr algn="just">
              <a:buNone/>
            </a:pPr>
            <a:r>
              <a:rPr lang="en-US" b="1" dirty="0" smtClean="0"/>
              <a:t>	Question</a:t>
            </a:r>
            <a:r>
              <a:rPr lang="en-US" dirty="0" smtClean="0"/>
              <a:t> - What do you mean by accounting principles?</a:t>
            </a:r>
            <a:endParaRPr lang="en-SG" dirty="0" smtClean="0"/>
          </a:p>
          <a:p>
            <a:pPr algn="just">
              <a:buNone/>
            </a:pPr>
            <a:r>
              <a:rPr lang="en-US" b="1" dirty="0" smtClean="0"/>
              <a:t>	Answer</a:t>
            </a:r>
            <a:r>
              <a:rPr lang="en-US" dirty="0" smtClean="0"/>
              <a:t> - Fundamental truth, rules and procedures of the accounting are called accounting principles.</a:t>
            </a:r>
            <a:endParaRPr lang="en-SG" dirty="0" smtClean="0"/>
          </a:p>
          <a:p>
            <a:pPr lvl="0">
              <a:buNone/>
            </a:pPr>
            <a:r>
              <a:rPr lang="en-US" dirty="0" smtClean="0"/>
              <a:t>								   </a:t>
            </a:r>
            <a:r>
              <a:rPr lang="en-US" sz="2800" dirty="0" smtClean="0"/>
              <a:t> Con…</a:t>
            </a:r>
            <a:endParaRPr lang="en-SG" sz="28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943600"/>
          </a:xfrm>
        </p:spPr>
        <p:txBody>
          <a:bodyPr/>
          <a:lstStyle/>
          <a:p>
            <a:pPr>
              <a:buNone/>
            </a:pPr>
            <a:r>
              <a:rPr lang="en-US" b="1" dirty="0" smtClean="0"/>
              <a:t>	Accounting Concepts:</a:t>
            </a:r>
            <a:endParaRPr lang="en-SG" dirty="0" smtClean="0"/>
          </a:p>
          <a:p>
            <a:pPr algn="just">
              <a:buNone/>
            </a:pPr>
            <a:r>
              <a:rPr lang="en-US" b="1" dirty="0" smtClean="0"/>
              <a:t>	a) Business Entity Concept: </a:t>
            </a:r>
            <a:r>
              <a:rPr lang="en-US" dirty="0" smtClean="0"/>
              <a:t> According to Entity concept, business is treated as a unit of entity separate from its owner, Creditors and Management etc. </a:t>
            </a:r>
            <a:endParaRPr lang="en-SG" dirty="0" smtClean="0"/>
          </a:p>
          <a:p>
            <a:pPr algn="just">
              <a:buNone/>
            </a:pPr>
            <a:r>
              <a:rPr lang="en-US" b="1" dirty="0" smtClean="0"/>
              <a:t>	b) Going Concern Concept: </a:t>
            </a:r>
            <a:r>
              <a:rPr lang="en-US" dirty="0" smtClean="0"/>
              <a:t>Under this concept, the transactions are recorded assuming that the business will exist for a longer period of time, i.e.,    																		        </a:t>
            </a:r>
            <a:r>
              <a:rPr lang="en-US" sz="2800" dirty="0" smtClean="0"/>
              <a:t>Con…</a:t>
            </a:r>
            <a:endParaRPr lang="en-SG"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pPr algn="just">
              <a:buNone/>
            </a:pPr>
            <a:r>
              <a:rPr lang="en-US" dirty="0" smtClean="0"/>
              <a:t>	a business unit is considered to be a going concern and not going to close in near future.  </a:t>
            </a:r>
            <a:endParaRPr lang="en-SG" dirty="0" smtClean="0"/>
          </a:p>
          <a:p>
            <a:pPr algn="just">
              <a:buNone/>
            </a:pPr>
            <a:r>
              <a:rPr lang="en-US" b="1" dirty="0" smtClean="0"/>
              <a:t>	c) Money Measurement Concept: </a:t>
            </a:r>
            <a:r>
              <a:rPr lang="en-US" dirty="0" smtClean="0"/>
              <a:t>In accounting all events and transactions are recorded which can be measured in terms of money. Transactions which cannot be expressed in monetary terms are not recorded in accounting.   																				         </a:t>
            </a:r>
            <a:r>
              <a:rPr lang="en-US" sz="2800" dirty="0" smtClean="0"/>
              <a:t>Con…</a:t>
            </a:r>
            <a:endParaRPr lang="en-SG" sz="28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324600"/>
          </a:xfrm>
        </p:spPr>
        <p:txBody>
          <a:bodyPr>
            <a:normAutofit lnSpcReduction="10000"/>
          </a:bodyPr>
          <a:lstStyle/>
          <a:p>
            <a:pPr algn="just">
              <a:buNone/>
            </a:pPr>
            <a:r>
              <a:rPr lang="en-US" b="1" dirty="0" smtClean="0"/>
              <a:t>	d) Cost Concept: </a:t>
            </a:r>
            <a:r>
              <a:rPr lang="en-US" dirty="0" smtClean="0"/>
              <a:t>According to cost concept the various assets acquired by enterprise should be recorded on the basis of actual cost incurred. As per cost concept Fixed Assets are shown at cost less depreciation charged from year to year.   </a:t>
            </a:r>
            <a:endParaRPr lang="en-SG" dirty="0" smtClean="0"/>
          </a:p>
          <a:p>
            <a:pPr algn="just">
              <a:buNone/>
            </a:pPr>
            <a:r>
              <a:rPr lang="en-US" b="1" dirty="0" smtClean="0"/>
              <a:t>	e) Accounting period: </a:t>
            </a:r>
            <a:r>
              <a:rPr lang="en-US" dirty="0" smtClean="0"/>
              <a:t>It is customary that the life of the business is divided into appropriate parts for analyzing the results shown by the business. Each part divided is known as an accounting period. Normally the accounting period consists of twelve months.  								                   </a:t>
            </a:r>
            <a:r>
              <a:rPr lang="en-US" sz="2800" dirty="0" smtClean="0"/>
              <a:t>Con…</a:t>
            </a:r>
            <a:endParaRPr lang="en-SG" sz="28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6248400"/>
          </a:xfrm>
        </p:spPr>
        <p:txBody>
          <a:bodyPr>
            <a:normAutofit fontScale="92500" lnSpcReduction="20000"/>
          </a:bodyPr>
          <a:lstStyle/>
          <a:p>
            <a:pPr algn="just">
              <a:buNone/>
            </a:pPr>
            <a:r>
              <a:rPr lang="en-US" b="1" dirty="0" smtClean="0"/>
              <a:t>	</a:t>
            </a:r>
            <a:r>
              <a:rPr lang="en-US" sz="3500" b="1" dirty="0" smtClean="0"/>
              <a:t>f) Dual aspect Concept: </a:t>
            </a:r>
            <a:r>
              <a:rPr lang="en-US" sz="3500" dirty="0" smtClean="0"/>
              <a:t>This concept based on double Entry book-keeping which means that Accounting system is set up in such a way that a record is made of the two aspects of each transaction that affects the record. The recognition of the two aspects of every transaction is known as dual aspects concept. (Every debit is followed by a credit).</a:t>
            </a:r>
            <a:endParaRPr lang="en-SG" sz="3500" dirty="0" smtClean="0"/>
          </a:p>
          <a:p>
            <a:pPr algn="just">
              <a:buNone/>
            </a:pPr>
            <a:r>
              <a:rPr lang="en-US" sz="3500" b="1" dirty="0" smtClean="0"/>
              <a:t>	g) Accrual Concept: </a:t>
            </a:r>
            <a:r>
              <a:rPr lang="en-US" sz="3500" dirty="0" smtClean="0"/>
              <a:t>This accounting concept states that revenue is recognized when they are earned and not when they are received similarly, cost is recognized as and when they are incurred and not when they are paid. </a:t>
            </a:r>
            <a:endParaRPr lang="en-SG" sz="3500" dirty="0" smtClean="0"/>
          </a:p>
          <a:p>
            <a:pPr algn="just">
              <a:buNone/>
            </a:pPr>
            <a:r>
              <a:rPr lang="en-US" sz="3500" b="1" dirty="0" smtClean="0"/>
              <a:t>	</a:t>
            </a:r>
            <a:r>
              <a:rPr lang="en-US" b="1" dirty="0" smtClean="0"/>
              <a:t> 															         </a:t>
            </a:r>
            <a:r>
              <a:rPr lang="en-US" dirty="0" smtClean="0"/>
              <a:t>Con…</a:t>
            </a:r>
            <a:endParaRPr lang="en-SG"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638800"/>
          </a:xfrm>
        </p:spPr>
        <p:txBody>
          <a:bodyPr>
            <a:noAutofit/>
          </a:bodyPr>
          <a:lstStyle/>
          <a:p>
            <a:pPr algn="just">
              <a:buNone/>
            </a:pPr>
            <a:r>
              <a:rPr lang="en-US" b="1" dirty="0" smtClean="0"/>
              <a:t>	Accounting Conventions-</a:t>
            </a:r>
            <a:endParaRPr lang="en-SG" dirty="0" smtClean="0"/>
          </a:p>
          <a:p>
            <a:pPr lvl="0" algn="just">
              <a:buNone/>
            </a:pPr>
            <a:r>
              <a:rPr lang="en-US" b="1" dirty="0" smtClean="0"/>
              <a:t>	a) Disclosure:</a:t>
            </a:r>
            <a:r>
              <a:rPr lang="en-US" dirty="0" smtClean="0"/>
              <a:t> According to convention of full disclosure, accounting must disclose all the material facts and information. </a:t>
            </a:r>
            <a:endParaRPr lang="en-SG" dirty="0" smtClean="0"/>
          </a:p>
          <a:p>
            <a:pPr lvl="0" algn="just">
              <a:buNone/>
            </a:pPr>
            <a:r>
              <a:rPr lang="en-US" dirty="0" smtClean="0"/>
              <a:t>	b) </a:t>
            </a:r>
            <a:r>
              <a:rPr lang="en-US" b="1" dirty="0" smtClean="0"/>
              <a:t>Materiality: </a:t>
            </a:r>
            <a:r>
              <a:rPr lang="en-US" dirty="0" smtClean="0"/>
              <a:t>According to the convention of materiality; account should report only what is material and ignore insignificant details while the preparing the final accounts.</a:t>
            </a:r>
            <a:endParaRPr lang="en-SG" dirty="0" smtClean="0"/>
          </a:p>
          <a:p>
            <a:pPr lvl="0" algn="just">
              <a:buNone/>
            </a:pPr>
            <a:r>
              <a:rPr lang="en-US" b="1" dirty="0" smtClean="0"/>
              <a:t>																							                  </a:t>
            </a:r>
            <a:r>
              <a:rPr lang="en-US" sz="2800" dirty="0" smtClean="0"/>
              <a:t>Con…</a:t>
            </a:r>
            <a:endParaRPr lang="en-SG" sz="2800" dirty="0" smtClean="0"/>
          </a:p>
          <a:p>
            <a:pPr algn="just">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715000"/>
          </a:xfrm>
        </p:spPr>
        <p:txBody>
          <a:bodyPr>
            <a:noAutofit/>
          </a:bodyPr>
          <a:lstStyle/>
          <a:p>
            <a:pPr algn="just">
              <a:buNone/>
            </a:pPr>
            <a:r>
              <a:rPr lang="en-US" b="1" dirty="0" smtClean="0"/>
              <a:t>	c) Consistency: </a:t>
            </a:r>
            <a:r>
              <a:rPr lang="en-US" dirty="0" smtClean="0"/>
              <a:t>This accounting convention state that once a particular accounting practice, method or policy is adopted to prepare accounts, statements and reports. It should be continued for years together and should not charge.</a:t>
            </a:r>
          </a:p>
          <a:p>
            <a:pPr lvl="0" algn="just">
              <a:buNone/>
            </a:pPr>
            <a:r>
              <a:rPr lang="en-US" b="1" dirty="0" smtClean="0"/>
              <a:t>	d) Conservatism: </a:t>
            </a:r>
            <a:r>
              <a:rPr lang="en-US" dirty="0" smtClean="0"/>
              <a:t>Financial Statements are usually drawn up on a conservative basis. There are two principles of conservatism</a:t>
            </a:r>
          </a:p>
          <a:p>
            <a:pPr lvl="0" algn="just">
              <a:buNone/>
            </a:pPr>
            <a:r>
              <a:rPr lang="en-US" sz="2400" dirty="0" smtClean="0"/>
              <a:t>																	Con..</a:t>
            </a:r>
          </a:p>
          <a:p>
            <a:pPr lvl="0" algn="just">
              <a:buNone/>
            </a:pPr>
            <a:endParaRPr lang="en-US" dirty="0" smtClean="0"/>
          </a:p>
          <a:p>
            <a:pPr lvl="0" algn="just">
              <a:buNone/>
            </a:pPr>
            <a:endParaRPr lang="en-SG" dirty="0" smtClean="0"/>
          </a:p>
          <a:p>
            <a:pPr algn="just">
              <a:buNone/>
            </a:pPr>
            <a:r>
              <a:rPr lang="en-US" dirty="0" smtClean="0"/>
              <a:t>	</a:t>
            </a: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906963"/>
          </a:xfrm>
        </p:spPr>
        <p:txBody>
          <a:bodyPr/>
          <a:lstStyle/>
          <a:p>
            <a:pPr algn="just">
              <a:buNone/>
            </a:pPr>
            <a:r>
              <a:rPr lang="en-US" dirty="0" smtClean="0"/>
              <a:t> 	a) The accountant should not consider any future income but should provide all possible losses, and    </a:t>
            </a:r>
            <a:endParaRPr lang="en-SG" dirty="0" smtClean="0"/>
          </a:p>
          <a:p>
            <a:pPr algn="just">
              <a:buNone/>
            </a:pPr>
            <a:r>
              <a:rPr lang="en-US" dirty="0" smtClean="0"/>
              <a:t>	b) In valuing an asset the accountant should choose a method which leads to the lesser value.</a:t>
            </a:r>
            <a:endParaRPr lang="en-SG" dirty="0" smtClean="0"/>
          </a:p>
          <a:p>
            <a:pPr algn="just">
              <a:buNone/>
            </a:pPr>
            <a:endParaRPr lang="en-US" dirty="0" smtClean="0"/>
          </a:p>
          <a:p>
            <a:pPr algn="just">
              <a:buNone/>
            </a:pPr>
            <a:endParaRPr lang="en-US" dirty="0" smtClean="0"/>
          </a:p>
          <a:p>
            <a:pPr algn="just">
              <a:buNone/>
            </a:pPr>
            <a:r>
              <a:rPr lang="en-US" sz="2800" dirty="0" smtClean="0"/>
              <a:t>								          Con…</a:t>
            </a:r>
            <a:endParaRPr lang="en-SG"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791200"/>
          </a:xfrm>
        </p:spPr>
        <p:txBody>
          <a:bodyPr>
            <a:normAutofit fontScale="92500" lnSpcReduction="20000"/>
          </a:bodyPr>
          <a:lstStyle/>
          <a:p>
            <a:pPr>
              <a:buNone/>
            </a:pPr>
            <a:r>
              <a:rPr lang="en-US" b="1" dirty="0" smtClean="0"/>
              <a:t>	</a:t>
            </a:r>
            <a:r>
              <a:rPr lang="en-US" sz="3500" b="1" dirty="0" smtClean="0"/>
              <a:t>Question</a:t>
            </a:r>
            <a:r>
              <a:rPr lang="en-US" sz="3500" dirty="0" smtClean="0"/>
              <a:t> - write down the accounting concepts. </a:t>
            </a:r>
            <a:endParaRPr lang="en-SG" sz="3500" dirty="0" smtClean="0"/>
          </a:p>
          <a:p>
            <a:pPr>
              <a:buNone/>
            </a:pPr>
            <a:r>
              <a:rPr lang="en-US" sz="3500" b="1" dirty="0" smtClean="0"/>
              <a:t>	Answer</a:t>
            </a:r>
            <a:r>
              <a:rPr lang="en-US" sz="3500" dirty="0" smtClean="0"/>
              <a:t> – Accounting concepts are</a:t>
            </a:r>
            <a:endParaRPr lang="en-SG" sz="3500" dirty="0" smtClean="0"/>
          </a:p>
          <a:p>
            <a:pPr>
              <a:buNone/>
            </a:pPr>
            <a:r>
              <a:rPr lang="en-US" sz="3500" b="1" dirty="0" smtClean="0"/>
              <a:t>		</a:t>
            </a:r>
            <a:r>
              <a:rPr lang="en-US" sz="3500" dirty="0" smtClean="0"/>
              <a:t> a) Business entity Concept        </a:t>
            </a:r>
            <a:endParaRPr lang="en-SG" sz="3500" dirty="0" smtClean="0"/>
          </a:p>
          <a:p>
            <a:pPr>
              <a:buNone/>
            </a:pPr>
            <a:r>
              <a:rPr lang="en-US" sz="3500" dirty="0" smtClean="0"/>
              <a:t>		b) Going Concern Concept        </a:t>
            </a:r>
            <a:endParaRPr lang="en-SG" sz="3500" dirty="0" smtClean="0"/>
          </a:p>
          <a:p>
            <a:pPr>
              <a:buNone/>
            </a:pPr>
            <a:r>
              <a:rPr lang="en-US" sz="3500" dirty="0" smtClean="0"/>
              <a:t>		c) Money Measurement Concept       </a:t>
            </a:r>
            <a:endParaRPr lang="en-SG" sz="3500" dirty="0" smtClean="0"/>
          </a:p>
          <a:p>
            <a:pPr>
              <a:buNone/>
            </a:pPr>
            <a:r>
              <a:rPr lang="en-US" sz="3500" dirty="0" smtClean="0"/>
              <a:t>		d) Cost Concept        </a:t>
            </a:r>
            <a:endParaRPr lang="en-SG" sz="3500" dirty="0" smtClean="0"/>
          </a:p>
          <a:p>
            <a:pPr>
              <a:buNone/>
            </a:pPr>
            <a:r>
              <a:rPr lang="en-US" sz="3500" dirty="0" smtClean="0"/>
              <a:t>		e) Accounting period Concept</a:t>
            </a:r>
            <a:endParaRPr lang="en-SG" sz="3500" dirty="0" smtClean="0"/>
          </a:p>
          <a:p>
            <a:pPr>
              <a:buNone/>
            </a:pPr>
            <a:r>
              <a:rPr lang="en-US" sz="3500" dirty="0" smtClean="0"/>
              <a:t>		f) Dual aspect Concept</a:t>
            </a:r>
            <a:endParaRPr lang="en-SG" sz="3500" dirty="0" smtClean="0"/>
          </a:p>
          <a:p>
            <a:pPr>
              <a:buNone/>
            </a:pPr>
            <a:r>
              <a:rPr lang="en-US" sz="3500" dirty="0" smtClean="0"/>
              <a:t>		g) Accrual Concept</a:t>
            </a:r>
            <a:endParaRPr lang="en-SG" sz="3500" dirty="0" smtClean="0"/>
          </a:p>
          <a:p>
            <a:pPr>
              <a:buNone/>
            </a:pPr>
            <a:r>
              <a:rPr lang="en-US" dirty="0" smtClean="0"/>
              <a:t>	  															       </a:t>
            </a:r>
            <a:r>
              <a:rPr lang="en-US" sz="3000" dirty="0" smtClean="0"/>
              <a:t>Con…</a:t>
            </a:r>
            <a:endParaRPr lang="en-SG" sz="30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638800"/>
          </a:xfrm>
        </p:spPr>
        <p:txBody>
          <a:bodyPr/>
          <a:lstStyle/>
          <a:p>
            <a:pPr>
              <a:buNone/>
            </a:pPr>
            <a:r>
              <a:rPr lang="en-US" b="1" dirty="0" smtClean="0"/>
              <a:t>	Question –</a:t>
            </a:r>
            <a:r>
              <a:rPr lang="en-US" dirty="0" smtClean="0"/>
              <a:t> Write down the accounting conventions.</a:t>
            </a:r>
            <a:endParaRPr lang="en-SG" dirty="0" smtClean="0"/>
          </a:p>
          <a:p>
            <a:pPr>
              <a:buNone/>
            </a:pPr>
            <a:r>
              <a:rPr lang="en-US" b="1" dirty="0" smtClean="0"/>
              <a:t>	Answer –</a:t>
            </a:r>
            <a:endParaRPr lang="en-SG" dirty="0" smtClean="0"/>
          </a:p>
          <a:p>
            <a:pPr lvl="0">
              <a:buNone/>
            </a:pPr>
            <a:r>
              <a:rPr lang="en-US" dirty="0" smtClean="0"/>
              <a:t>	a) Disclosure</a:t>
            </a:r>
            <a:endParaRPr lang="en-SG" dirty="0" smtClean="0"/>
          </a:p>
          <a:p>
            <a:pPr lvl="0">
              <a:buNone/>
            </a:pPr>
            <a:r>
              <a:rPr lang="en-US" dirty="0" smtClean="0"/>
              <a:t>	b) Materiality</a:t>
            </a:r>
            <a:endParaRPr lang="en-SG" dirty="0" smtClean="0"/>
          </a:p>
          <a:p>
            <a:pPr lvl="0">
              <a:buNone/>
            </a:pPr>
            <a:r>
              <a:rPr lang="en-US" dirty="0" smtClean="0"/>
              <a:t>	c) Consistency</a:t>
            </a:r>
            <a:endParaRPr lang="en-SG" dirty="0" smtClean="0"/>
          </a:p>
          <a:p>
            <a:pPr lvl="0">
              <a:buNone/>
            </a:pPr>
            <a:r>
              <a:rPr lang="en-US" dirty="0" smtClean="0"/>
              <a:t>	d) Conservatism</a:t>
            </a:r>
          </a:p>
          <a:p>
            <a:pPr lvl="0">
              <a:buNone/>
            </a:pPr>
            <a:endParaRPr lang="en-US" dirty="0" smtClean="0"/>
          </a:p>
          <a:p>
            <a:pPr lvl="0">
              <a:buNone/>
            </a:pPr>
            <a:r>
              <a:rPr lang="en-US" sz="2800" dirty="0" smtClean="0"/>
              <a:t>							      								                   Con…</a:t>
            </a:r>
            <a:endParaRPr lang="en-SG" sz="28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lnSpcReduction="10000"/>
          </a:bodyPr>
          <a:lstStyle/>
          <a:p>
            <a:pPr>
              <a:buNone/>
            </a:pPr>
            <a:r>
              <a:rPr lang="en-US" b="1" dirty="0" smtClean="0"/>
              <a:t>	Branches of Accounting</a:t>
            </a:r>
            <a:endParaRPr lang="en-SG" dirty="0" smtClean="0"/>
          </a:p>
          <a:p>
            <a:pPr>
              <a:buNone/>
            </a:pPr>
            <a:r>
              <a:rPr lang="en-US" dirty="0" smtClean="0"/>
              <a:t>	There are three branches of Accounting.</a:t>
            </a:r>
            <a:endParaRPr lang="en-SG" dirty="0" smtClean="0"/>
          </a:p>
          <a:p>
            <a:pPr>
              <a:buNone/>
            </a:pPr>
            <a:r>
              <a:rPr lang="en-US" dirty="0" smtClean="0"/>
              <a:t>	</a:t>
            </a:r>
            <a:r>
              <a:rPr lang="en-US" dirty="0" err="1" smtClean="0"/>
              <a:t>i</a:t>
            </a:r>
            <a:r>
              <a:rPr lang="en-US" dirty="0" smtClean="0"/>
              <a:t>)  Financial accounting; </a:t>
            </a:r>
            <a:endParaRPr lang="en-SG" dirty="0" smtClean="0"/>
          </a:p>
          <a:p>
            <a:pPr>
              <a:buNone/>
            </a:pPr>
            <a:r>
              <a:rPr lang="en-US" dirty="0" smtClean="0"/>
              <a:t>	ii)  Cost accounting;  </a:t>
            </a:r>
            <a:endParaRPr lang="en-SG" dirty="0" smtClean="0"/>
          </a:p>
          <a:p>
            <a:pPr>
              <a:buNone/>
            </a:pPr>
            <a:r>
              <a:rPr lang="en-US" dirty="0" smtClean="0"/>
              <a:t>	iii)  Management accounting.</a:t>
            </a:r>
            <a:endParaRPr lang="en-SG" dirty="0" smtClean="0"/>
          </a:p>
          <a:p>
            <a:pPr>
              <a:buNone/>
            </a:pPr>
            <a:r>
              <a:rPr lang="en-US" b="1" dirty="0" smtClean="0"/>
              <a:t>	Question.1</a:t>
            </a:r>
            <a:r>
              <a:rPr lang="en-US" dirty="0" smtClean="0"/>
              <a:t> – How many types of Accounting Branches are there?</a:t>
            </a:r>
            <a:endParaRPr lang="en-SG" dirty="0" smtClean="0"/>
          </a:p>
          <a:p>
            <a:pPr>
              <a:buNone/>
            </a:pPr>
            <a:r>
              <a:rPr lang="en-US" b="1" dirty="0" smtClean="0"/>
              <a:t>	Answer</a:t>
            </a:r>
            <a:r>
              <a:rPr lang="en-US" dirty="0" smtClean="0"/>
              <a:t> – There are three types of accounting branches.                                                                                          						                  </a:t>
            </a:r>
            <a:r>
              <a:rPr lang="en-US" sz="2800" dirty="0" smtClean="0"/>
              <a:t>Con…</a:t>
            </a:r>
            <a:endParaRPr lang="en-SG" sz="28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9296400" cy="5715000"/>
          </a:xfrm>
        </p:spPr>
        <p:txBody>
          <a:bodyPr>
            <a:normAutofit lnSpcReduction="10000"/>
          </a:bodyPr>
          <a:lstStyle/>
          <a:p>
            <a:pPr algn="ctr">
              <a:buNone/>
            </a:pPr>
            <a:r>
              <a:rPr lang="en-US" b="1" dirty="0" smtClean="0"/>
              <a:t>	REVIEW</a:t>
            </a:r>
            <a:endParaRPr lang="en-SG" dirty="0" smtClean="0"/>
          </a:p>
          <a:p>
            <a:pPr>
              <a:buNone/>
            </a:pPr>
            <a:r>
              <a:rPr lang="en-US" b="1" dirty="0" smtClean="0"/>
              <a:t>	Question-1. </a:t>
            </a:r>
            <a:r>
              <a:rPr lang="en-US" dirty="0" smtClean="0"/>
              <a:t>There are ……….branches of Accounting.</a:t>
            </a:r>
            <a:endParaRPr lang="en-SG" dirty="0" smtClean="0"/>
          </a:p>
          <a:p>
            <a:pPr lvl="0">
              <a:buNone/>
            </a:pPr>
            <a:r>
              <a:rPr lang="en-US" dirty="0" smtClean="0"/>
              <a:t>	(</a:t>
            </a:r>
            <a:r>
              <a:rPr lang="en-US" dirty="0" err="1" smtClean="0"/>
              <a:t>i</a:t>
            </a:r>
            <a:r>
              <a:rPr lang="en-US" dirty="0" smtClean="0"/>
              <a:t>)   1  (ii)    2  (iii)     </a:t>
            </a:r>
            <a:r>
              <a:rPr lang="en-US" b="1" dirty="0" smtClean="0"/>
              <a:t>3</a:t>
            </a:r>
            <a:r>
              <a:rPr lang="en-US" dirty="0" smtClean="0"/>
              <a:t>    (iv)    5</a:t>
            </a:r>
          </a:p>
          <a:p>
            <a:pPr lvl="0">
              <a:buNone/>
            </a:pPr>
            <a:endParaRPr lang="en-SG" dirty="0" smtClean="0"/>
          </a:p>
          <a:p>
            <a:pPr>
              <a:buNone/>
            </a:pPr>
            <a:r>
              <a:rPr lang="en-US" b="1" dirty="0" smtClean="0"/>
              <a:t>	Question-2.</a:t>
            </a:r>
            <a:r>
              <a:rPr lang="en-US" dirty="0" smtClean="0"/>
              <a:t> Financial Accounting is concerned only with …………… of the business.</a:t>
            </a:r>
            <a:endParaRPr lang="en-SG" dirty="0" smtClean="0"/>
          </a:p>
          <a:p>
            <a:pPr lvl="0">
              <a:buNone/>
            </a:pPr>
            <a:r>
              <a:rPr lang="en-US" b="1" dirty="0" smtClean="0"/>
              <a:t>	</a:t>
            </a:r>
            <a:r>
              <a:rPr lang="en-US" dirty="0" smtClean="0"/>
              <a:t>(</a:t>
            </a:r>
            <a:r>
              <a:rPr lang="en-US" dirty="0" err="1" smtClean="0"/>
              <a:t>i</a:t>
            </a:r>
            <a:r>
              <a:rPr lang="en-US" dirty="0" smtClean="0"/>
              <a:t>) </a:t>
            </a:r>
            <a:r>
              <a:rPr lang="en-US" b="1" dirty="0" smtClean="0"/>
              <a:t>Financial affairs</a:t>
            </a:r>
            <a:r>
              <a:rPr lang="en-US" dirty="0" smtClean="0"/>
              <a:t>     (ii)   ascertainment of cost of unit produced</a:t>
            </a:r>
            <a:r>
              <a:rPr lang="en-SG" dirty="0" smtClean="0"/>
              <a:t>   </a:t>
            </a:r>
            <a:r>
              <a:rPr lang="en-US" dirty="0" smtClean="0"/>
              <a:t>(iii) Processing of data for managerial decision.</a:t>
            </a:r>
            <a:endParaRPr lang="en-SG" dirty="0" smtClean="0"/>
          </a:p>
          <a:p>
            <a:pPr>
              <a:buNone/>
            </a:pPr>
            <a:r>
              <a:rPr lang="en-US" sz="2800" dirty="0" smtClean="0"/>
              <a:t>                                                                                                                      								          Con…</a:t>
            </a:r>
            <a:endParaRPr lang="en-SG"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867400"/>
          </a:xfrm>
        </p:spPr>
        <p:txBody>
          <a:bodyPr>
            <a:normAutofit lnSpcReduction="10000"/>
          </a:bodyPr>
          <a:lstStyle/>
          <a:p>
            <a:pPr>
              <a:buNone/>
            </a:pPr>
            <a:r>
              <a:rPr lang="en-US" b="1" dirty="0" smtClean="0"/>
              <a:t>	Question-3.</a:t>
            </a:r>
            <a:r>
              <a:rPr lang="en-US" dirty="0" smtClean="0"/>
              <a:t> Cost Accounting is concerned with the …………… </a:t>
            </a:r>
            <a:endParaRPr lang="en-SG" dirty="0" smtClean="0"/>
          </a:p>
          <a:p>
            <a:pPr lvl="0">
              <a:buNone/>
            </a:pPr>
            <a:r>
              <a:rPr lang="en-US" dirty="0" smtClean="0"/>
              <a:t>	(</a:t>
            </a:r>
            <a:r>
              <a:rPr lang="en-US" dirty="0" err="1" smtClean="0"/>
              <a:t>i</a:t>
            </a:r>
            <a:r>
              <a:rPr lang="en-US" dirty="0" smtClean="0"/>
              <a:t>) Financial affairs     (ii)   </a:t>
            </a:r>
            <a:r>
              <a:rPr lang="en-US" b="1" dirty="0" smtClean="0"/>
              <a:t>ascertainment of cost of unit produced</a:t>
            </a:r>
            <a:endParaRPr lang="en-SG" dirty="0" smtClean="0"/>
          </a:p>
          <a:p>
            <a:pPr lvl="0">
              <a:buNone/>
            </a:pPr>
            <a:r>
              <a:rPr lang="en-US" dirty="0" smtClean="0"/>
              <a:t>	(iii) Processing of data for managerial decision.</a:t>
            </a:r>
          </a:p>
          <a:p>
            <a:pPr lvl="0">
              <a:buNone/>
            </a:pPr>
            <a:endParaRPr lang="en-SG" dirty="0" smtClean="0"/>
          </a:p>
          <a:p>
            <a:pPr>
              <a:buNone/>
            </a:pPr>
            <a:r>
              <a:rPr lang="en-US" b="1" dirty="0" smtClean="0"/>
              <a:t>	Question-4. </a:t>
            </a:r>
            <a:r>
              <a:rPr lang="en-US" dirty="0" smtClean="0"/>
              <a:t>Management Accounting deals with the ………….</a:t>
            </a:r>
            <a:endParaRPr lang="en-SG" dirty="0" smtClean="0"/>
          </a:p>
          <a:p>
            <a:pPr>
              <a:buNone/>
            </a:pPr>
            <a:r>
              <a:rPr lang="en-US" dirty="0" smtClean="0"/>
              <a:t>	(</a:t>
            </a:r>
            <a:r>
              <a:rPr lang="en-US" dirty="0" err="1" smtClean="0"/>
              <a:t>i</a:t>
            </a:r>
            <a:r>
              <a:rPr lang="en-US" dirty="0" smtClean="0"/>
              <a:t>) Financial affairs     (ii)   ascertainment of cost of unit produced</a:t>
            </a:r>
            <a:r>
              <a:rPr lang="en-SG" dirty="0" smtClean="0"/>
              <a:t>  </a:t>
            </a:r>
            <a:r>
              <a:rPr lang="en-US" dirty="0" smtClean="0"/>
              <a:t>(iii)</a:t>
            </a:r>
            <a:r>
              <a:rPr lang="en-US" b="1" dirty="0" smtClean="0"/>
              <a:t> Processing of data for managerial decision. 			                       						                  </a:t>
            </a:r>
            <a:r>
              <a:rPr lang="en-US" sz="2800" dirty="0" smtClean="0"/>
              <a:t>Con…</a:t>
            </a:r>
            <a:endParaRPr lang="en-SG" sz="2800" dirty="0" smtClean="0"/>
          </a:p>
          <a:p>
            <a:pPr lvl="0">
              <a:buNone/>
            </a:pPr>
            <a:endParaRPr lang="en-SG"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762000"/>
            <a:ext cx="8763000" cy="5943600"/>
          </a:xfrm>
        </p:spPr>
        <p:txBody>
          <a:bodyPr>
            <a:normAutofit lnSpcReduction="10000"/>
          </a:bodyPr>
          <a:lstStyle/>
          <a:p>
            <a:pPr>
              <a:buNone/>
            </a:pPr>
            <a:r>
              <a:rPr lang="en-US" b="1" dirty="0" smtClean="0"/>
              <a:t>	Question-5. </a:t>
            </a:r>
            <a:r>
              <a:rPr lang="en-US" dirty="0" smtClean="0"/>
              <a:t>Accounting is based on fundamental ……………..which are universally accepted.</a:t>
            </a:r>
            <a:endParaRPr lang="en-SG" dirty="0" smtClean="0"/>
          </a:p>
          <a:p>
            <a:pPr lvl="0">
              <a:buNone/>
            </a:pPr>
            <a:r>
              <a:rPr lang="en-US" b="1" dirty="0" smtClean="0"/>
              <a:t>	</a:t>
            </a:r>
            <a:r>
              <a:rPr lang="en-US" dirty="0" smtClean="0"/>
              <a:t>(</a:t>
            </a:r>
            <a:r>
              <a:rPr lang="en-US" dirty="0" err="1" smtClean="0"/>
              <a:t>i</a:t>
            </a:r>
            <a:r>
              <a:rPr lang="en-US" dirty="0" smtClean="0"/>
              <a:t>) </a:t>
            </a:r>
            <a:r>
              <a:rPr lang="en-US" b="1" dirty="0" smtClean="0"/>
              <a:t>truth rules and procedures</a:t>
            </a:r>
            <a:r>
              <a:rPr lang="en-US" dirty="0" smtClean="0"/>
              <a:t>    (ii)  business rules   (iii) social norms</a:t>
            </a:r>
          </a:p>
          <a:p>
            <a:pPr lvl="0">
              <a:buNone/>
            </a:pPr>
            <a:endParaRPr lang="en-SG" dirty="0" smtClean="0"/>
          </a:p>
          <a:p>
            <a:pPr>
              <a:buNone/>
            </a:pPr>
            <a:r>
              <a:rPr lang="en-US" b="1" dirty="0" smtClean="0"/>
              <a:t>	Question-6</a:t>
            </a:r>
            <a:r>
              <a:rPr lang="en-US" dirty="0" smtClean="0"/>
              <a:t>. When the same rule is followed year after year this is called ………….. convention of Accounting.</a:t>
            </a:r>
            <a:endParaRPr lang="en-SG" dirty="0" smtClean="0"/>
          </a:p>
          <a:p>
            <a:pPr lvl="0">
              <a:buNone/>
            </a:pPr>
            <a:r>
              <a:rPr lang="en-US" dirty="0" smtClean="0"/>
              <a:t>	(</a:t>
            </a:r>
            <a:r>
              <a:rPr lang="en-US" dirty="0" err="1" smtClean="0"/>
              <a:t>i</a:t>
            </a:r>
            <a:r>
              <a:rPr lang="en-US" dirty="0" smtClean="0"/>
              <a:t>) going concept (ii) dual aspect concept            (iii) </a:t>
            </a:r>
            <a:r>
              <a:rPr lang="en-US" b="1" dirty="0" smtClean="0"/>
              <a:t>consistency convention</a:t>
            </a:r>
            <a:r>
              <a:rPr lang="en-US" dirty="0" smtClean="0"/>
              <a:t>.     </a:t>
            </a:r>
          </a:p>
          <a:p>
            <a:pPr lvl="0">
              <a:buNone/>
            </a:pPr>
            <a:r>
              <a:rPr lang="en-US" b="1" dirty="0" smtClean="0"/>
              <a:t> 									     									   </a:t>
            </a:r>
            <a:r>
              <a:rPr lang="en-US" sz="2800" dirty="0" smtClean="0"/>
              <a:t>Con…</a:t>
            </a:r>
            <a:endParaRPr lang="en-SG" sz="28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458200" cy="5715000"/>
          </a:xfrm>
        </p:spPr>
        <p:txBody>
          <a:bodyPr/>
          <a:lstStyle/>
          <a:p>
            <a:pPr>
              <a:buNone/>
            </a:pPr>
            <a:r>
              <a:rPr lang="en-US" b="1" dirty="0" smtClean="0"/>
              <a:t>	Question-7. </a:t>
            </a:r>
            <a:r>
              <a:rPr lang="en-US" dirty="0" smtClean="0"/>
              <a:t>As per ………. business will run for ever.</a:t>
            </a:r>
            <a:endParaRPr lang="en-SG" dirty="0" smtClean="0"/>
          </a:p>
          <a:p>
            <a:pPr lvl="0">
              <a:buNone/>
            </a:pPr>
            <a:r>
              <a:rPr lang="en-US" b="1" dirty="0" smtClean="0"/>
              <a:t>	</a:t>
            </a:r>
            <a:r>
              <a:rPr lang="en-US" dirty="0" smtClean="0"/>
              <a:t>(</a:t>
            </a:r>
            <a:r>
              <a:rPr lang="en-US" dirty="0" err="1" smtClean="0"/>
              <a:t>i</a:t>
            </a:r>
            <a:r>
              <a:rPr lang="en-US" dirty="0" smtClean="0"/>
              <a:t>)</a:t>
            </a:r>
            <a:r>
              <a:rPr lang="en-US" b="1" dirty="0" smtClean="0"/>
              <a:t> going concept</a:t>
            </a:r>
            <a:r>
              <a:rPr lang="en-US" dirty="0" smtClean="0"/>
              <a:t> (ii) money measurement concept (iii) accrual concept.</a:t>
            </a:r>
          </a:p>
          <a:p>
            <a:pPr lvl="0">
              <a:buNone/>
            </a:pPr>
            <a:endParaRPr lang="en-SG" dirty="0" smtClean="0"/>
          </a:p>
          <a:p>
            <a:pPr>
              <a:buNone/>
            </a:pPr>
            <a:r>
              <a:rPr lang="en-US" b="1" dirty="0" smtClean="0"/>
              <a:t>	Question-8.  </a:t>
            </a:r>
            <a:r>
              <a:rPr lang="en-US" dirty="0" smtClean="0"/>
              <a:t>There is two aspect of every transaction under the ……………of Accounting.</a:t>
            </a:r>
            <a:endParaRPr lang="en-SG" dirty="0" smtClean="0"/>
          </a:p>
          <a:p>
            <a:pPr lvl="0">
              <a:buNone/>
            </a:pPr>
            <a:r>
              <a:rPr lang="en-US" b="1" dirty="0" smtClean="0"/>
              <a:t>	</a:t>
            </a:r>
            <a:r>
              <a:rPr lang="en-US" dirty="0" smtClean="0"/>
              <a:t>(</a:t>
            </a:r>
            <a:r>
              <a:rPr lang="en-US" dirty="0" err="1" smtClean="0"/>
              <a:t>i</a:t>
            </a:r>
            <a:r>
              <a:rPr lang="en-US" dirty="0" smtClean="0"/>
              <a:t>) </a:t>
            </a:r>
            <a:r>
              <a:rPr lang="en-US" b="1" dirty="0" smtClean="0"/>
              <a:t>dual aspect</a:t>
            </a:r>
            <a:r>
              <a:rPr lang="en-US" dirty="0" smtClean="0"/>
              <a:t> (ii) money measurement concept (iii) accrual concept. 												           </a:t>
            </a: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525963"/>
          </a:xfrm>
        </p:spPr>
        <p:txBody>
          <a:bodyPr/>
          <a:lstStyle/>
          <a:p>
            <a:pPr>
              <a:buNone/>
            </a:pPr>
            <a:r>
              <a:rPr lang="en-US" b="1" dirty="0" smtClean="0"/>
              <a:t>	Question.2</a:t>
            </a:r>
            <a:r>
              <a:rPr lang="en-US" dirty="0" smtClean="0"/>
              <a:t> – Name the Accounting branches.</a:t>
            </a:r>
            <a:endParaRPr lang="en-SG" dirty="0" smtClean="0"/>
          </a:p>
          <a:p>
            <a:pPr>
              <a:buNone/>
            </a:pPr>
            <a:r>
              <a:rPr lang="en-US" b="1" dirty="0" smtClean="0"/>
              <a:t>	Answer</a:t>
            </a:r>
            <a:r>
              <a:rPr lang="en-US" dirty="0" smtClean="0"/>
              <a:t> - </a:t>
            </a:r>
            <a:endParaRPr lang="en-SG" dirty="0" smtClean="0"/>
          </a:p>
          <a:p>
            <a:pPr>
              <a:buNone/>
            </a:pPr>
            <a:r>
              <a:rPr lang="en-US" dirty="0" smtClean="0"/>
              <a:t>	</a:t>
            </a:r>
            <a:r>
              <a:rPr lang="en-US" dirty="0" err="1" smtClean="0"/>
              <a:t>i</a:t>
            </a:r>
            <a:r>
              <a:rPr lang="en-US" dirty="0" smtClean="0"/>
              <a:t>)  Financial accounting; </a:t>
            </a:r>
            <a:endParaRPr lang="en-SG" dirty="0" smtClean="0"/>
          </a:p>
          <a:p>
            <a:pPr>
              <a:buNone/>
            </a:pPr>
            <a:r>
              <a:rPr lang="en-US" dirty="0" smtClean="0"/>
              <a:t>	ii)  Cost accounting;  </a:t>
            </a:r>
            <a:endParaRPr lang="en-SG" dirty="0" smtClean="0"/>
          </a:p>
          <a:p>
            <a:pPr>
              <a:buNone/>
            </a:pPr>
            <a:r>
              <a:rPr lang="en-US" dirty="0" smtClean="0"/>
              <a:t>	iii)  Management accounting.</a:t>
            </a:r>
            <a:endParaRPr lang="en-SG"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867400"/>
          </a:xfrm>
        </p:spPr>
        <p:txBody>
          <a:bodyPr>
            <a:normAutofit/>
          </a:bodyPr>
          <a:lstStyle/>
          <a:p>
            <a:pPr lvl="0">
              <a:buNone/>
            </a:pPr>
            <a:r>
              <a:rPr lang="en-US" b="1" dirty="0" smtClean="0"/>
              <a:t>	(</a:t>
            </a:r>
            <a:r>
              <a:rPr lang="en-US" b="1" dirty="0" err="1" smtClean="0"/>
              <a:t>i</a:t>
            </a:r>
            <a:r>
              <a:rPr lang="en-US" b="1" dirty="0" smtClean="0"/>
              <a:t>) Financial Accounting</a:t>
            </a:r>
            <a:endParaRPr lang="en-SG" dirty="0" smtClean="0"/>
          </a:p>
          <a:p>
            <a:pPr algn="just">
              <a:buNone/>
            </a:pPr>
            <a:r>
              <a:rPr lang="en-US" dirty="0" smtClean="0"/>
              <a:t>	The accounting system concerned only with the financial state of affairs and financial results of operations is known as Financial Accounting. It is mainly concerned with the preparation of financial statements for the use of outsiders like creditors, investors and financial institutions.  The financial statements i.e., the profit and loss account and the balance sheet.  												         </a:t>
            </a:r>
            <a:r>
              <a:rPr lang="en-US" sz="2800" dirty="0" smtClean="0"/>
              <a:t>Con…</a:t>
            </a:r>
            <a:endParaRPr lang="en-SG" sz="28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715000"/>
          </a:xfrm>
        </p:spPr>
        <p:txBody>
          <a:bodyPr/>
          <a:lstStyle/>
          <a:p>
            <a:pPr algn="just">
              <a:buNone/>
            </a:pPr>
            <a:r>
              <a:rPr lang="en-US" b="1" dirty="0" smtClean="0"/>
              <a:t>	Question</a:t>
            </a:r>
            <a:r>
              <a:rPr lang="en-US" dirty="0" smtClean="0"/>
              <a:t> – What is financial accounting?</a:t>
            </a:r>
            <a:endParaRPr lang="en-SG" dirty="0" smtClean="0"/>
          </a:p>
          <a:p>
            <a:pPr algn="just">
              <a:buNone/>
            </a:pPr>
            <a:r>
              <a:rPr lang="en-US" b="1" dirty="0" smtClean="0"/>
              <a:t>	Answer</a:t>
            </a:r>
            <a:r>
              <a:rPr lang="en-US" dirty="0" smtClean="0"/>
              <a:t> - The accounting system is concerned only with the financial affairs of the business is known as Financial Accounting.</a:t>
            </a:r>
          </a:p>
          <a:p>
            <a:pPr lvl="0" algn="just">
              <a:buNone/>
            </a:pPr>
            <a:r>
              <a:rPr lang="en-US" b="1" dirty="0" smtClean="0"/>
              <a:t>	ii) Cost Accounting</a:t>
            </a:r>
            <a:endParaRPr lang="en-SG" dirty="0" smtClean="0"/>
          </a:p>
          <a:p>
            <a:pPr algn="just">
              <a:buNone/>
            </a:pPr>
            <a:r>
              <a:rPr lang="en-US" dirty="0" smtClean="0"/>
              <a:t>	It is that branch of accounting which is concerned with the accumulation and assignment of historical costs to units of product and department. 								                           </a:t>
            </a:r>
            <a:r>
              <a:rPr lang="en-US" sz="2800" dirty="0" smtClean="0"/>
              <a:t>Cont…</a:t>
            </a:r>
            <a:endParaRPr lang="en-SG" sz="2800" dirty="0" smtClean="0"/>
          </a:p>
          <a:p>
            <a:pPr algn="just">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943600"/>
          </a:xfrm>
        </p:spPr>
        <p:txBody>
          <a:bodyPr>
            <a:normAutofit/>
          </a:bodyPr>
          <a:lstStyle/>
          <a:p>
            <a:pPr algn="just">
              <a:buNone/>
            </a:pPr>
            <a:r>
              <a:rPr lang="en-US" dirty="0" smtClean="0"/>
              <a:t>	Cost accounting seeks to ascertain the cost of unit produced and sold or the services rendered by the business unit with a view to exercising control over these costs to assess profitability and efficiency of the enterprise.</a:t>
            </a:r>
          </a:p>
          <a:p>
            <a:pPr algn="just">
              <a:buNone/>
            </a:pPr>
            <a:r>
              <a:rPr lang="en-US" b="1" dirty="0" smtClean="0"/>
              <a:t>	Question </a:t>
            </a:r>
            <a:r>
              <a:rPr lang="en-US" dirty="0" smtClean="0"/>
              <a:t>– What is cost accounting?</a:t>
            </a:r>
            <a:endParaRPr lang="en-SG" dirty="0" smtClean="0"/>
          </a:p>
          <a:p>
            <a:pPr algn="just">
              <a:buNone/>
            </a:pPr>
            <a:r>
              <a:rPr lang="en-US" b="1" dirty="0" smtClean="0"/>
              <a:t>	Answer</a:t>
            </a:r>
            <a:r>
              <a:rPr lang="en-US" dirty="0" smtClean="0"/>
              <a:t> – Cost accounting is concerned with the ascertainment cost of unit produced and sold or the services rendered by the business unit.  														         </a:t>
            </a:r>
            <a:r>
              <a:rPr lang="en-US" sz="2800" dirty="0" smtClean="0"/>
              <a:t>Con…</a:t>
            </a:r>
            <a:endParaRPr lang="en-SG" sz="2800" dirty="0" smtClean="0"/>
          </a:p>
          <a:p>
            <a:pPr algn="just">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6096000"/>
          </a:xfrm>
        </p:spPr>
        <p:txBody>
          <a:bodyPr>
            <a:normAutofit lnSpcReduction="10000"/>
          </a:bodyPr>
          <a:lstStyle/>
          <a:p>
            <a:pPr algn="just">
              <a:buNone/>
            </a:pPr>
            <a:r>
              <a:rPr lang="en-US" b="1" dirty="0" smtClean="0"/>
              <a:t>	(iii) Management Accounting</a:t>
            </a:r>
            <a:endParaRPr lang="en-SG" dirty="0" smtClean="0"/>
          </a:p>
          <a:p>
            <a:pPr algn="just">
              <a:buNone/>
            </a:pPr>
            <a:r>
              <a:rPr lang="en-US" dirty="0" smtClean="0"/>
              <a:t> 	It deals with the processing of data obtained from financial accounting    and cost accounting for managerial decision making. It also deals with application of obtained data for the efficient running of the business and thus in maximizing profits.</a:t>
            </a:r>
            <a:endParaRPr lang="en-SG" dirty="0" smtClean="0"/>
          </a:p>
          <a:p>
            <a:pPr algn="just">
              <a:buNone/>
            </a:pPr>
            <a:r>
              <a:rPr lang="en-US" b="1" dirty="0" smtClean="0"/>
              <a:t>	Question –</a:t>
            </a:r>
            <a:r>
              <a:rPr lang="en-US" dirty="0" smtClean="0"/>
              <a:t> What is management accounting?</a:t>
            </a:r>
            <a:endParaRPr lang="en-SG" dirty="0" smtClean="0"/>
          </a:p>
          <a:p>
            <a:pPr algn="just">
              <a:buNone/>
            </a:pPr>
            <a:r>
              <a:rPr lang="en-US" b="1" dirty="0" smtClean="0"/>
              <a:t>	Answer –</a:t>
            </a:r>
            <a:r>
              <a:rPr lang="en-US" dirty="0" smtClean="0"/>
              <a:t> Management accounting deals with the processing of data obtained from financial accounting and cost accounting for managerial decision making.					 				                                    Con… </a:t>
            </a:r>
            <a:endParaRPr lang="en-SG" dirty="0" smtClean="0"/>
          </a:p>
          <a:p>
            <a:pPr algn="just">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pPr>
              <a:buNone/>
            </a:pPr>
            <a:r>
              <a:rPr lang="en-US" b="1" dirty="0" smtClean="0"/>
              <a:t>	ACCOUNTING PRINCIPLES   </a:t>
            </a:r>
          </a:p>
          <a:p>
            <a:pPr algn="just">
              <a:buNone/>
            </a:pPr>
            <a:r>
              <a:rPr lang="en-US" b="1" dirty="0" smtClean="0"/>
              <a:t>    </a:t>
            </a:r>
            <a:r>
              <a:rPr lang="en-US" dirty="0" smtClean="0"/>
              <a:t>Accountancy is based on fundamental truth, rules and procedures which are universally accepted. These rules to record business transactions are called accounting principles.</a:t>
            </a:r>
            <a:endParaRPr lang="en-SG" dirty="0" smtClean="0"/>
          </a:p>
          <a:p>
            <a:pPr algn="just">
              <a:buNone/>
            </a:pPr>
            <a:r>
              <a:rPr lang="en-US" dirty="0" smtClean="0"/>
              <a:t>	Accounting principles can be classified into two groups, viz., accounting concepts and accounting conventions.</a:t>
            </a:r>
          </a:p>
          <a:p>
            <a:pPr algn="just">
              <a:buNone/>
            </a:pPr>
            <a:r>
              <a:rPr lang="en-US" sz="2800" dirty="0" smtClean="0"/>
              <a:t>																          Con…</a:t>
            </a:r>
            <a:endParaRPr lang="en-SG" sz="28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791200"/>
          </a:xfrm>
        </p:spPr>
        <p:txBody>
          <a:bodyPr>
            <a:normAutofit/>
          </a:bodyPr>
          <a:lstStyle/>
          <a:p>
            <a:pPr>
              <a:buNone/>
            </a:pPr>
            <a:r>
              <a:rPr lang="en-US" b="1" dirty="0" smtClean="0"/>
              <a:t>	Accounting Concepts-</a:t>
            </a:r>
            <a:r>
              <a:rPr lang="en-US" dirty="0" smtClean="0"/>
              <a:t>      </a:t>
            </a:r>
            <a:endParaRPr lang="en-SG" dirty="0" smtClean="0"/>
          </a:p>
          <a:p>
            <a:pPr>
              <a:buNone/>
            </a:pPr>
            <a:r>
              <a:rPr lang="en-US" dirty="0" smtClean="0"/>
              <a:t>	a) Business entity Concept        </a:t>
            </a:r>
            <a:endParaRPr lang="en-SG" dirty="0" smtClean="0"/>
          </a:p>
          <a:p>
            <a:pPr>
              <a:buNone/>
            </a:pPr>
            <a:r>
              <a:rPr lang="en-US" dirty="0" smtClean="0"/>
              <a:t>	b) Going Concern Concept        </a:t>
            </a:r>
            <a:endParaRPr lang="en-SG" dirty="0" smtClean="0"/>
          </a:p>
          <a:p>
            <a:pPr>
              <a:buNone/>
            </a:pPr>
            <a:r>
              <a:rPr lang="en-US" dirty="0" smtClean="0"/>
              <a:t>	c) Money Measurement Concept       </a:t>
            </a:r>
            <a:endParaRPr lang="en-SG" dirty="0" smtClean="0"/>
          </a:p>
          <a:p>
            <a:pPr>
              <a:buNone/>
            </a:pPr>
            <a:r>
              <a:rPr lang="en-US" dirty="0" smtClean="0"/>
              <a:t>	d) Cost Concept        </a:t>
            </a:r>
            <a:endParaRPr lang="en-SG" dirty="0" smtClean="0"/>
          </a:p>
          <a:p>
            <a:pPr>
              <a:buNone/>
            </a:pPr>
            <a:r>
              <a:rPr lang="en-US" dirty="0" smtClean="0"/>
              <a:t>	e) Accounting period Concept</a:t>
            </a:r>
            <a:endParaRPr lang="en-SG" dirty="0" smtClean="0"/>
          </a:p>
          <a:p>
            <a:pPr>
              <a:buNone/>
            </a:pPr>
            <a:r>
              <a:rPr lang="en-US" dirty="0" smtClean="0"/>
              <a:t>	f) Dual aspect Concept</a:t>
            </a:r>
            <a:endParaRPr lang="en-SG" dirty="0" smtClean="0"/>
          </a:p>
          <a:p>
            <a:pPr>
              <a:buNone/>
            </a:pPr>
            <a:r>
              <a:rPr lang="en-US" dirty="0" smtClean="0"/>
              <a:t>	g) Accrual Concept    						 											                           </a:t>
            </a:r>
            <a:r>
              <a:rPr lang="en-US" sz="2800" dirty="0" smtClean="0"/>
              <a:t>Con…</a:t>
            </a:r>
            <a:endParaRPr lang="en-SG" sz="2800" dirty="0" smtClean="0"/>
          </a:p>
          <a:p>
            <a:pPr>
              <a:buNone/>
            </a:pPr>
            <a:endParaRPr lang="en-S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Words>
  <Application>Microsoft Office PowerPoint</Application>
  <PresentationFormat>On-screen Show (4:3)</PresentationFormat>
  <Paragraphs>136</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Unit- 2</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Unit- 2</dc:title>
  <dc:creator>Dr Mahboob</dc:creator>
  <cp:lastModifiedBy>Dr Mahboob</cp:lastModifiedBy>
  <cp:revision>1</cp:revision>
  <dcterms:created xsi:type="dcterms:W3CDTF">2006-08-16T00:00:00Z</dcterms:created>
  <dcterms:modified xsi:type="dcterms:W3CDTF">2015-08-28T22:28:28Z</dcterms:modified>
</cp:coreProperties>
</file>