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Jan. 3 Purchased goods from </a:t>
            </a:r>
            <a:r>
              <a:rPr lang="en-US" dirty="0" err="1" smtClean="0"/>
              <a:t>Adil</a:t>
            </a:r>
            <a:r>
              <a:rPr lang="en-US" dirty="0" smtClean="0"/>
              <a:t> on credit </a:t>
            </a:r>
          </a:p>
          <a:p>
            <a:pPr>
              <a:buNone/>
            </a:pPr>
            <a:r>
              <a:rPr lang="en-US" dirty="0" smtClean="0"/>
              <a:t>		      SR. 1100/-</a:t>
            </a:r>
          </a:p>
          <a:p>
            <a:pPr>
              <a:buNone/>
            </a:pPr>
            <a:r>
              <a:rPr lang="en-US" dirty="0" smtClean="0"/>
              <a:t>  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Jan-03    Purchases a/c       Dr.        1100                      		To </a:t>
            </a:r>
            <a:r>
              <a:rPr lang="en-US" dirty="0" err="1" smtClean="0"/>
              <a:t>Adil</a:t>
            </a:r>
            <a:r>
              <a:rPr lang="en-US" dirty="0" smtClean="0"/>
              <a:t>			               1100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 		  (Being goods purchased </a:t>
            </a:r>
          </a:p>
          <a:p>
            <a:pPr>
              <a:buNone/>
            </a:pPr>
            <a:r>
              <a:rPr lang="en-US" dirty="0" smtClean="0"/>
              <a:t>                 from </a:t>
            </a:r>
            <a:r>
              <a:rPr lang="en-US" dirty="0" err="1" smtClean="0"/>
              <a:t>Adil</a:t>
            </a:r>
            <a:r>
              <a:rPr lang="en-US" dirty="0" smtClean="0"/>
              <a:t> on credit)</a:t>
            </a:r>
          </a:p>
          <a:p>
            <a:pPr>
              <a:buNone/>
            </a:pPr>
            <a:r>
              <a:rPr lang="en-US" sz="2800" dirty="0" smtClean="0"/>
              <a:t>															                     Con…</a:t>
            </a:r>
            <a:endParaRPr lang="en-SG" sz="2800" dirty="0" smtClean="0"/>
          </a:p>
          <a:p>
            <a:pPr>
              <a:buNone/>
            </a:pPr>
            <a:endParaRPr lang="en-SG" dirty="0" smtClean="0"/>
          </a:p>
          <a:p>
            <a:pPr>
              <a:buNone/>
            </a:pPr>
            <a:endParaRPr lang="en-SG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4 Sold goods SR. 2500/-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  Jan-04  Cash a/c                Dr. 	 2500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          	  To Sales a/c			 2500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    (Being goods sold for cash)</a:t>
            </a:r>
            <a:endParaRPr lang="en-SG" dirty="0" smtClean="0"/>
          </a:p>
          <a:p>
            <a:pPr>
              <a:buNone/>
            </a:pPr>
            <a:endParaRPr lang="en-SG" dirty="0" smtClean="0"/>
          </a:p>
          <a:p>
            <a:pPr>
              <a:buNone/>
            </a:pPr>
            <a:r>
              <a:rPr lang="en-US" dirty="0" smtClean="0"/>
              <a:t>																       </a:t>
            </a:r>
            <a:r>
              <a:rPr lang="en-US" sz="2800" dirty="0" smtClean="0"/>
              <a:t>Con…</a:t>
            </a:r>
            <a:endParaRPr lang="en-SG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7 Sold goods to Mr. Mohammad on credit 	  SR. 2300/-</a:t>
            </a:r>
          </a:p>
          <a:p>
            <a:pPr>
              <a:buNone/>
            </a:pPr>
            <a:r>
              <a:rPr lang="en-US" dirty="0" smtClean="0"/>
              <a:t>	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  Jan-07  Mohammad           Dr. 	2300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    		  To Sales a/c			 2300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 		   (Being goods sold to</a:t>
            </a:r>
          </a:p>
          <a:p>
            <a:pPr>
              <a:buNone/>
            </a:pPr>
            <a:r>
              <a:rPr lang="en-US" dirty="0" smtClean="0"/>
              <a:t>		     Mohammad on credit)</a:t>
            </a:r>
            <a:endParaRPr lang="en-SG" dirty="0" smtClean="0"/>
          </a:p>
          <a:p>
            <a:pPr>
              <a:buNone/>
            </a:pPr>
            <a:r>
              <a:rPr lang="en-US" sz="2800" dirty="0" smtClean="0"/>
              <a:t>																								          Con…</a:t>
            </a:r>
            <a:endParaRPr lang="en-SG" sz="2800" dirty="0" smtClean="0"/>
          </a:p>
          <a:p>
            <a:pPr>
              <a:buNone/>
            </a:pPr>
            <a:endParaRPr lang="en-SG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10 Cash paid to </a:t>
            </a:r>
            <a:r>
              <a:rPr lang="en-US" dirty="0" err="1" smtClean="0"/>
              <a:t>Adil</a:t>
            </a:r>
            <a:r>
              <a:rPr lang="en-US" dirty="0" smtClean="0"/>
              <a:t> SR. 1100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   Jan-10  </a:t>
            </a:r>
            <a:r>
              <a:rPr lang="en-US" dirty="0" err="1" smtClean="0"/>
              <a:t>Adil</a:t>
            </a:r>
            <a:r>
              <a:rPr lang="en-US" dirty="0" smtClean="0"/>
              <a:t>                      Dr.   1100          			 To Cash a/c			1100 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     (Being cash paid to </a:t>
            </a:r>
            <a:r>
              <a:rPr lang="en-US" dirty="0" err="1" smtClean="0"/>
              <a:t>Adil</a:t>
            </a:r>
            <a:r>
              <a:rPr lang="en-US" dirty="0" smtClean="0"/>
              <a:t>)</a:t>
            </a:r>
            <a:endParaRPr lang="en-SG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								         Con…</a:t>
            </a:r>
            <a:endParaRPr lang="en-SG" sz="2800" dirty="0" smtClean="0"/>
          </a:p>
          <a:p>
            <a:pPr>
              <a:buNone/>
            </a:pPr>
            <a:endParaRPr lang="en-SG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Jan. 13 Cash received from Mr. Mohammad</a:t>
            </a:r>
          </a:p>
          <a:p>
            <a:pPr>
              <a:buNone/>
            </a:pPr>
            <a:r>
              <a:rPr lang="en-US" dirty="0" smtClean="0"/>
              <a:t>		    SR. 2300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   Jan-13 Cash a/c</a:t>
            </a:r>
            <a:r>
              <a:rPr lang="en-US" b="1" dirty="0" smtClean="0"/>
              <a:t>                   </a:t>
            </a:r>
            <a:r>
              <a:rPr lang="en-US" dirty="0" smtClean="0"/>
              <a:t>Dr. 2300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        		 To Mohammad			 2300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    (Being cash received </a:t>
            </a:r>
          </a:p>
          <a:p>
            <a:pPr>
              <a:buNone/>
            </a:pPr>
            <a:r>
              <a:rPr lang="en-US" dirty="0" smtClean="0"/>
              <a:t>		       from Mohammad)</a:t>
            </a:r>
          </a:p>
          <a:p>
            <a:pPr>
              <a:buNone/>
            </a:pPr>
            <a:r>
              <a:rPr lang="en-US" dirty="0" smtClean="0"/>
              <a:t>																      </a:t>
            </a:r>
            <a:r>
              <a:rPr lang="en-US" sz="2800" dirty="0" smtClean="0"/>
              <a:t>Con…</a:t>
            </a:r>
            <a:endParaRPr lang="en-SG" sz="2800" dirty="0" smtClean="0"/>
          </a:p>
          <a:p>
            <a:endParaRPr lang="en-SG" dirty="0" smtClean="0"/>
          </a:p>
          <a:p>
            <a:pPr>
              <a:buNone/>
            </a:pPr>
            <a:endParaRPr lang="en-SG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15 Cash deposited into bank SR. 1200/- 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  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Jan-15 Bank a/c</a:t>
            </a:r>
            <a:r>
              <a:rPr lang="en-US" b="1" dirty="0" smtClean="0"/>
              <a:t>                  </a:t>
            </a:r>
            <a:r>
              <a:rPr lang="en-US" dirty="0" smtClean="0"/>
              <a:t>Dr.     1200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          	To Cash a/c			   1200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(Being cash deposited </a:t>
            </a:r>
          </a:p>
          <a:p>
            <a:pPr>
              <a:buNone/>
            </a:pPr>
            <a:r>
              <a:rPr lang="en-US" dirty="0" smtClean="0"/>
              <a:t>		    into bank)</a:t>
            </a:r>
            <a:endParaRPr lang="en-SG" dirty="0" smtClean="0"/>
          </a:p>
          <a:p>
            <a:pPr>
              <a:buNone/>
            </a:pPr>
            <a:r>
              <a:rPr lang="en-US" sz="2800" dirty="0" smtClean="0"/>
              <a:t>																          Con…</a:t>
            </a:r>
            <a:endParaRPr lang="en-SG" sz="2800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18 Cash withdrawn from bank SR. 900/-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  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Jan-18  Cash a/c</a:t>
            </a:r>
            <a:r>
              <a:rPr lang="en-US" b="1" dirty="0" smtClean="0"/>
              <a:t>                   </a:t>
            </a:r>
            <a:r>
              <a:rPr lang="en-US" dirty="0" smtClean="0"/>
              <a:t>Dr.    900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            To Bank a/c			  900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     (Being cash withdrawn</a:t>
            </a:r>
          </a:p>
          <a:p>
            <a:pPr>
              <a:buNone/>
            </a:pPr>
            <a:r>
              <a:rPr lang="en-US" dirty="0" smtClean="0"/>
              <a:t>	 		from bank)</a:t>
            </a:r>
            <a:endParaRPr lang="en-SG" dirty="0" smtClean="0"/>
          </a:p>
          <a:p>
            <a:pPr>
              <a:buNone/>
            </a:pPr>
            <a:r>
              <a:rPr lang="en-US" sz="2800" dirty="0" smtClean="0"/>
              <a:t>																         Con…</a:t>
            </a:r>
            <a:endParaRPr lang="en-SG" sz="2800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19 Purchased furniture for cash SR. 5000/-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Jan-19  Furniture a/c</a:t>
            </a:r>
            <a:r>
              <a:rPr lang="en-US" b="1" dirty="0" smtClean="0"/>
              <a:t>             </a:t>
            </a:r>
            <a:r>
              <a:rPr lang="en-US" dirty="0" smtClean="0"/>
              <a:t>Dr. 5000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         	To cash a/c			       5000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(Being furniture purchased</a:t>
            </a:r>
          </a:p>
          <a:p>
            <a:pPr>
              <a:buNone/>
            </a:pPr>
            <a:r>
              <a:rPr lang="en-US" dirty="0" smtClean="0"/>
              <a:t>	      	 for cash)</a:t>
            </a:r>
          </a:p>
          <a:p>
            <a:pPr>
              <a:buNone/>
            </a:pPr>
            <a:r>
              <a:rPr lang="en-US" sz="2800" dirty="0" smtClean="0"/>
              <a:t>																          Con…</a:t>
            </a:r>
            <a:endParaRPr lang="en-SG" sz="2800" dirty="0" smtClean="0"/>
          </a:p>
          <a:p>
            <a:endParaRPr lang="en-SG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22 Purchased building for cash SR. 6000/-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Jan-22 	Building a/c</a:t>
            </a:r>
            <a:r>
              <a:rPr lang="en-US" b="1" dirty="0" smtClean="0"/>
              <a:t>           </a:t>
            </a:r>
            <a:r>
              <a:rPr lang="en-US" dirty="0" smtClean="0"/>
              <a:t>Dr.   6000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     	     	      To cash a/c		            6000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    (Being building purchased</a:t>
            </a:r>
          </a:p>
          <a:p>
            <a:pPr>
              <a:buNone/>
            </a:pPr>
            <a:r>
              <a:rPr lang="en-US" dirty="0" smtClean="0"/>
              <a:t>		      for cash)</a:t>
            </a:r>
          </a:p>
          <a:p>
            <a:pPr>
              <a:buNone/>
            </a:pPr>
            <a:r>
              <a:rPr lang="en-US" sz="2800" dirty="0" smtClean="0"/>
              <a:t>																          Con…</a:t>
            </a:r>
            <a:endParaRPr lang="en-SG" sz="2800" dirty="0" smtClean="0"/>
          </a:p>
          <a:p>
            <a:endParaRPr lang="en-SG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24 Paid salaries SR. 3500/-  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  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Jan-24</a:t>
            </a:r>
            <a:r>
              <a:rPr lang="en-SG" dirty="0" smtClean="0"/>
              <a:t>  </a:t>
            </a:r>
            <a:r>
              <a:rPr lang="en-US" dirty="0" smtClean="0"/>
              <a:t>Salaries a/c</a:t>
            </a:r>
            <a:r>
              <a:rPr lang="en-US" b="1" dirty="0" smtClean="0"/>
              <a:t>             </a:t>
            </a:r>
            <a:r>
              <a:rPr lang="en-US" dirty="0" smtClean="0"/>
              <a:t>Dr.   3500          </a:t>
            </a:r>
          </a:p>
          <a:p>
            <a:pPr>
              <a:buNone/>
            </a:pPr>
            <a:r>
              <a:rPr lang="en-US" dirty="0" smtClean="0"/>
              <a:t>			 To cash a/c			 3500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     (Being Salaries paid)</a:t>
            </a:r>
            <a:endParaRPr lang="en-SG" dirty="0" smtClean="0"/>
          </a:p>
          <a:p>
            <a:pPr>
              <a:buNone/>
            </a:pPr>
            <a:r>
              <a:rPr lang="en-US" sz="2800" dirty="0" smtClean="0"/>
              <a:t>																							                    Con…</a:t>
            </a:r>
            <a:endParaRPr lang="en-SG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912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b="1" u="sng" dirty="0" smtClean="0"/>
              <a:t>TYPE OF ACCOUNTS AND ITS RULES:</a:t>
            </a:r>
            <a:endParaRPr lang="en-SG" sz="2800" dirty="0" smtClean="0"/>
          </a:p>
          <a:p>
            <a:pPr algn="just">
              <a:buNone/>
            </a:pPr>
            <a:r>
              <a:rPr lang="en-US" sz="2800" dirty="0" smtClean="0"/>
              <a:t>	There are three types of accounts namely Personal account, Real account and Nominal account.</a:t>
            </a:r>
          </a:p>
          <a:p>
            <a:pPr algn="just">
              <a:buNone/>
            </a:pPr>
            <a:r>
              <a:rPr lang="en-US" sz="2800" b="1" dirty="0" smtClean="0"/>
              <a:t>	Personal account:</a:t>
            </a:r>
            <a:r>
              <a:rPr lang="en-US" sz="2800" dirty="0" smtClean="0"/>
              <a:t> It is related to the persons. A person means an individual, company, firm, association of persons, hospitals, bank, educational institutions etc.</a:t>
            </a:r>
            <a:endParaRPr lang="en-SG" sz="2800" dirty="0" smtClean="0"/>
          </a:p>
          <a:p>
            <a:pPr algn="just">
              <a:buNone/>
            </a:pPr>
            <a:r>
              <a:rPr lang="en-US" sz="2800" dirty="0" smtClean="0"/>
              <a:t>	Rule of journalizing for Personal account: </a:t>
            </a:r>
            <a:endParaRPr lang="en-SG" sz="2800" dirty="0" smtClean="0"/>
          </a:p>
          <a:p>
            <a:pPr algn="just">
              <a:buNone/>
            </a:pPr>
            <a:r>
              <a:rPr lang="en-US" sz="2800" dirty="0" smtClean="0"/>
              <a:t>	“Debit the receiver and Credit the giver”.</a:t>
            </a:r>
          </a:p>
          <a:p>
            <a:pPr algn="just">
              <a:buNone/>
            </a:pPr>
            <a:r>
              <a:rPr lang="en-US" sz="2400" dirty="0" smtClean="0"/>
              <a:t>								         Con…</a:t>
            </a:r>
          </a:p>
          <a:p>
            <a:pPr algn="just">
              <a:buNone/>
            </a:pPr>
            <a:r>
              <a:rPr lang="en-US" dirty="0" smtClean="0"/>
              <a:t>																									</a:t>
            </a:r>
            <a:endParaRPr lang="en-SG" dirty="0" smtClean="0"/>
          </a:p>
          <a:p>
            <a:pPr algn="just">
              <a:buNone/>
            </a:pPr>
            <a:r>
              <a:rPr lang="en-US" b="1" dirty="0" smtClean="0"/>
              <a:t>	</a:t>
            </a:r>
            <a:endParaRPr lang="en-SG" dirty="0" smtClean="0"/>
          </a:p>
          <a:p>
            <a:pPr algn="just">
              <a:buNone/>
            </a:pPr>
            <a:r>
              <a:rPr lang="en-US" dirty="0" smtClean="0"/>
              <a:t>	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25 Paid rent SR. 1500/-  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  </a:t>
            </a:r>
          </a:p>
          <a:p>
            <a:pPr>
              <a:buNone/>
            </a:pPr>
            <a:r>
              <a:rPr lang="en-US" dirty="0" smtClean="0"/>
              <a:t>     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Jan-25 Rent a/c</a:t>
            </a:r>
            <a:r>
              <a:rPr lang="en-US" b="1" dirty="0" smtClean="0"/>
              <a:t>            </a:t>
            </a:r>
            <a:r>
              <a:rPr lang="en-US" dirty="0" smtClean="0"/>
              <a:t>Dr.   1500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        		  To cash a/c   		     1500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     (Being rent paid) 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800" dirty="0" smtClean="0"/>
              <a:t>														        	                  Con…</a:t>
            </a:r>
            <a:endParaRPr lang="en-SG" sz="2800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26 </a:t>
            </a:r>
            <a:r>
              <a:rPr lang="en-US" smtClean="0"/>
              <a:t>Paid wages </a:t>
            </a:r>
            <a:r>
              <a:rPr lang="en-US" dirty="0" smtClean="0"/>
              <a:t>SR. 800/-</a:t>
            </a:r>
          </a:p>
          <a:p>
            <a:pPr>
              <a:buNone/>
            </a:pPr>
            <a:r>
              <a:rPr lang="en-US" dirty="0" smtClean="0"/>
              <a:t>	  </a:t>
            </a:r>
          </a:p>
          <a:p>
            <a:pPr>
              <a:buNone/>
            </a:pPr>
            <a:r>
              <a:rPr lang="en-US" dirty="0" smtClean="0"/>
              <a:t>	 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Jan-26</a:t>
            </a:r>
            <a:r>
              <a:rPr lang="en-SG" dirty="0" smtClean="0"/>
              <a:t>  </a:t>
            </a:r>
            <a:r>
              <a:rPr lang="en-US" dirty="0" smtClean="0"/>
              <a:t>Wages a/c</a:t>
            </a:r>
            <a:r>
              <a:rPr lang="en-US" b="1" dirty="0" smtClean="0"/>
              <a:t>               </a:t>
            </a:r>
            <a:r>
              <a:rPr lang="en-US" dirty="0" smtClean="0"/>
              <a:t>Dr.    800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          	To cash a/c				800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    (Being wages paid)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														         </a:t>
            </a:r>
            <a:r>
              <a:rPr lang="en-US" sz="2800" dirty="0" smtClean="0"/>
              <a:t>Con…</a:t>
            </a:r>
            <a:endParaRPr lang="en-SG" sz="2800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28 Received interest SR. 600 /-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 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Jan-28  Cash a/c</a:t>
            </a:r>
            <a:r>
              <a:rPr lang="en-US" b="1" dirty="0" smtClean="0"/>
              <a:t>                    </a:t>
            </a:r>
            <a:r>
              <a:rPr lang="en-US" dirty="0" smtClean="0"/>
              <a:t>Dr. 600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        	  To Interest a/c			600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   (Being interest received)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																          Con…</a:t>
            </a:r>
            <a:endParaRPr lang="en-SG" sz="2800" dirty="0" smtClean="0"/>
          </a:p>
          <a:p>
            <a:endParaRPr lang="en-SG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Jan. 30 Commission received SR. 500 /-</a:t>
            </a:r>
            <a:endParaRPr lang="en-SG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 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Jan-30  Cash a/c</a:t>
            </a:r>
            <a:r>
              <a:rPr lang="en-US" b="1" dirty="0" smtClean="0"/>
              <a:t>                            </a:t>
            </a:r>
            <a:r>
              <a:rPr lang="en-US" dirty="0" smtClean="0"/>
              <a:t>Dr.   500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      		    To Commission a/c		        500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(Being commission received)</a:t>
            </a:r>
            <a:endParaRPr lang="en-SG" dirty="0" smtClean="0"/>
          </a:p>
          <a:p>
            <a:pPr>
              <a:buNone/>
            </a:pPr>
            <a:endParaRPr lang="en-SG" dirty="0" smtClean="0"/>
          </a:p>
          <a:p>
            <a:pPr>
              <a:buNone/>
            </a:pPr>
            <a:r>
              <a:rPr lang="en-US" sz="2800" dirty="0" smtClean="0"/>
              <a:t>												                                                    Con…</a:t>
            </a:r>
            <a:endParaRPr lang="en-SG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b="1" dirty="0" smtClean="0"/>
              <a:t>	Real account:</a:t>
            </a:r>
            <a:r>
              <a:rPr lang="en-US" dirty="0" smtClean="0"/>
              <a:t> It is related to the goods, assets and property. For example: Cash, Building, Plant, Furniture etc.</a:t>
            </a:r>
          </a:p>
          <a:p>
            <a:pPr algn="just">
              <a:buNone/>
            </a:pPr>
            <a:r>
              <a:rPr lang="en-US" dirty="0" smtClean="0"/>
              <a:t>	Rule of journalizing for Real account: </a:t>
            </a:r>
            <a:endParaRPr lang="en-SG" dirty="0" smtClean="0"/>
          </a:p>
          <a:p>
            <a:pPr algn="just">
              <a:buNone/>
            </a:pPr>
            <a:r>
              <a:rPr lang="en-US" dirty="0" smtClean="0"/>
              <a:t>	“Debit what comes in and Credit what goes out”.</a:t>
            </a:r>
          </a:p>
          <a:p>
            <a:pPr algn="just">
              <a:buNone/>
            </a:pPr>
            <a:endParaRPr lang="en-US" sz="3500" dirty="0" smtClean="0"/>
          </a:p>
          <a:p>
            <a:pPr algn="just">
              <a:buNone/>
            </a:pPr>
            <a:r>
              <a:rPr lang="en-US" b="1" dirty="0" smtClean="0"/>
              <a:t>	Nominal account: </a:t>
            </a:r>
            <a:r>
              <a:rPr lang="en-US" dirty="0" smtClean="0"/>
              <a:t>It is related with the losses and expenses, gains and incomes. For example: Salary, wages, rent etc.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 							        </a:t>
            </a:r>
            <a:r>
              <a:rPr lang="en-US" sz="3000" dirty="0" smtClean="0"/>
              <a:t>Con…</a:t>
            </a:r>
            <a:endParaRPr lang="en-SG" sz="3000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	Rule of journalizing for Nominal account: </a:t>
            </a:r>
          </a:p>
          <a:p>
            <a:pPr algn="just">
              <a:buNone/>
            </a:pPr>
            <a:r>
              <a:rPr lang="en-US" dirty="0" smtClean="0"/>
              <a:t>	“Debit all the losses and expenses and credit all the gains and incomes”.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r>
              <a:rPr lang="en-US" b="1" dirty="0" smtClean="0"/>
              <a:t>    Note: The above three rules are also known as </a:t>
            </a:r>
            <a:r>
              <a:rPr lang="en-US" b="1" i="1" u="sng" dirty="0" smtClean="0"/>
              <a:t>Golden Rule of accounting.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 																                 							        </a:t>
            </a:r>
            <a:r>
              <a:rPr lang="en-US" sz="2800" dirty="0" smtClean="0"/>
              <a:t>Con…</a:t>
            </a:r>
            <a:endParaRPr lang="en-SG" sz="2800" dirty="0" smtClean="0"/>
          </a:p>
          <a:p>
            <a:pPr>
              <a:buNone/>
            </a:pP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772400" cy="19812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Journalizing (Recording)</a:t>
            </a:r>
            <a:r>
              <a:rPr lang="en-SG" sz="3200" b="1" dirty="0" smtClean="0"/>
              <a:t/>
            </a:r>
            <a:br>
              <a:rPr lang="en-SG" sz="3200" b="1" dirty="0" smtClean="0"/>
            </a:br>
            <a:r>
              <a:rPr lang="en-US" sz="3200" b="1" dirty="0" smtClean="0"/>
              <a:t>The specimen journal is as follows:</a:t>
            </a:r>
            <a:r>
              <a:rPr lang="en-SG" sz="3200" dirty="0" smtClean="0"/>
              <a:t/>
            </a:r>
            <a:br>
              <a:rPr lang="en-SG" sz="3200" dirty="0" smtClean="0"/>
            </a:br>
            <a:r>
              <a:rPr lang="en-US" sz="2400" dirty="0" smtClean="0">
                <a:latin typeface="+mn-lt"/>
              </a:rPr>
              <a:t>Journal entries in the book of…… (Name of the person</a:t>
            </a:r>
            <a:r>
              <a:rPr lang="en-US" sz="2800" dirty="0" smtClean="0"/>
              <a:t>)</a:t>
            </a:r>
            <a:endParaRPr lang="en-SG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581400"/>
            <a:ext cx="7162800" cy="3124200"/>
          </a:xfrm>
        </p:spPr>
        <p:txBody>
          <a:bodyPr>
            <a:noAutofit/>
          </a:bodyPr>
          <a:lstStyle/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The journal has five columns, viz. (1) Date;  (2) Particulars; (3) Ledger Folio; (4) Amount (Debit); and (5) Amount (Credit) and a brief explanation of the transaction by way of narration is given after passing the journal entry.</a:t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					                     </a:t>
            </a:r>
            <a:r>
              <a:rPr lang="en-US" sz="2400" dirty="0" smtClean="0">
                <a:solidFill>
                  <a:schemeClr val="tx1"/>
                </a:solidFill>
              </a:rPr>
              <a:t>Con…</a:t>
            </a:r>
            <a:r>
              <a:rPr lang="en-SG" sz="2800" dirty="0" smtClean="0">
                <a:solidFill>
                  <a:schemeClr val="tx1"/>
                </a:solidFill>
              </a:rPr>
              <a:t/>
            </a:r>
            <a:br>
              <a:rPr lang="en-SG" sz="2800" dirty="0" smtClean="0">
                <a:solidFill>
                  <a:schemeClr val="tx1"/>
                </a:solidFill>
              </a:rPr>
            </a:br>
            <a:endParaRPr lang="en-SG" sz="28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3200400"/>
          <a:ext cx="701040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675"/>
                <a:gridCol w="2486026"/>
                <a:gridCol w="662942"/>
                <a:gridCol w="1508757"/>
                <a:gridCol w="1524000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Particulars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L.F.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Amount(Dr.)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Amount(Cr.)</a:t>
                      </a:r>
                      <a:endParaRPr lang="en-SG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SG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 smtClean="0"/>
              <a:t>	Question.1 – How many columns are in Journal?</a:t>
            </a:r>
            <a:endParaRPr lang="en-SG" dirty="0" smtClean="0"/>
          </a:p>
          <a:p>
            <a:pPr algn="just">
              <a:buNone/>
            </a:pPr>
            <a:r>
              <a:rPr lang="en-US" dirty="0" smtClean="0"/>
              <a:t>	Answer - There is five columns in Journal.</a:t>
            </a:r>
            <a:endParaRPr lang="en-SG" dirty="0" smtClean="0"/>
          </a:p>
          <a:p>
            <a:pPr algn="just">
              <a:buNone/>
            </a:pPr>
            <a:r>
              <a:rPr lang="en-US" dirty="0" smtClean="0"/>
              <a:t>	Question.2 – Write the name of the columns of Journal.</a:t>
            </a:r>
            <a:endParaRPr lang="en-SG" dirty="0" smtClean="0"/>
          </a:p>
          <a:p>
            <a:pPr algn="just">
              <a:buNone/>
            </a:pPr>
            <a:r>
              <a:rPr lang="en-US" dirty="0" smtClean="0"/>
              <a:t>	Answer – (</a:t>
            </a:r>
            <a:r>
              <a:rPr lang="en-US" dirty="0" err="1" smtClean="0"/>
              <a:t>i</a:t>
            </a:r>
            <a:r>
              <a:rPr lang="en-US" dirty="0" smtClean="0"/>
              <a:t>) Date (ii) Particulars (iii) L.F. (iv) Amount (Dr.) (v) Amount (Cr.)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Question.3 – Draw the Performa of Journal.</a:t>
            </a:r>
          </a:p>
          <a:p>
            <a:pPr>
              <a:buNone/>
            </a:pPr>
            <a:r>
              <a:rPr lang="en-US" dirty="0" smtClean="0"/>
              <a:t>	 Answer - </a:t>
            </a:r>
          </a:p>
          <a:p>
            <a:pPr>
              <a:buNone/>
            </a:pPr>
            <a:r>
              <a:rPr lang="en-US" dirty="0" smtClean="0"/>
              <a:t> 							                  </a:t>
            </a:r>
            <a:r>
              <a:rPr lang="en-US" sz="2800" dirty="0" smtClean="0"/>
              <a:t>Con…</a:t>
            </a:r>
            <a:endParaRPr lang="en-SG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90550"/>
            <a:ext cx="7696200" cy="2838450"/>
          </a:xfrm>
        </p:spPr>
        <p:txBody>
          <a:bodyPr/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SG" dirty="0" smtClean="0"/>
              <a:t/>
            </a:r>
            <a:br>
              <a:rPr lang="en-SG" dirty="0" smtClean="0"/>
            </a:br>
            <a:r>
              <a:rPr lang="en-SG" dirty="0" smtClean="0"/>
              <a:t/>
            </a:r>
            <a:br>
              <a:rPr lang="en-SG" dirty="0" smtClean="0"/>
            </a:b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895600"/>
            <a:ext cx="6477000" cy="2743200"/>
          </a:xfrm>
        </p:spPr>
        <p:txBody>
          <a:bodyPr/>
          <a:lstStyle/>
          <a:p>
            <a:r>
              <a:rPr lang="en-US" sz="2800" dirty="0" smtClean="0"/>
              <a:t>																																 		                     </a:t>
            </a:r>
            <a:r>
              <a:rPr lang="en-US" sz="2800" dirty="0" smtClean="0">
                <a:solidFill>
                  <a:schemeClr val="tx1"/>
                </a:solidFill>
              </a:rPr>
              <a:t>Con…</a:t>
            </a:r>
            <a:endParaRPr lang="en-SG" sz="28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990600"/>
          <a:ext cx="6096002" cy="1523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/>
                <a:gridCol w="1752600"/>
                <a:gridCol w="838200"/>
                <a:gridCol w="1447800"/>
                <a:gridCol w="1371602"/>
              </a:tblGrid>
              <a:tr h="7017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Particulars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L.F.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Amount(Dr.)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Amount(Cr.)</a:t>
                      </a:r>
                      <a:endParaRPr lang="en-SG" dirty="0"/>
                    </a:p>
                  </a:txBody>
                  <a:tcPr/>
                </a:tc>
              </a:tr>
              <a:tr h="25872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SG" dirty="0"/>
                    </a:p>
                  </a:txBody>
                  <a:tcPr/>
                </a:tc>
              </a:tr>
              <a:tr h="456490">
                <a:tc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SG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b="1" dirty="0" smtClean="0"/>
              <a:t>	</a:t>
            </a:r>
            <a:r>
              <a:rPr lang="en-US" sz="11200" b="1" dirty="0" smtClean="0"/>
              <a:t>Question - </a:t>
            </a:r>
            <a:endParaRPr lang="en-SG" sz="11200" dirty="0" smtClean="0"/>
          </a:p>
          <a:p>
            <a:pPr>
              <a:buNone/>
            </a:pPr>
            <a:r>
              <a:rPr lang="en-US" sz="11200" dirty="0" smtClean="0"/>
              <a:t>	Journalize the following transactions in the books of “Ahmad”.  </a:t>
            </a:r>
            <a:endParaRPr lang="en-SG" sz="11200" dirty="0" smtClean="0"/>
          </a:p>
          <a:p>
            <a:pPr>
              <a:buNone/>
            </a:pPr>
            <a:r>
              <a:rPr lang="en-US" sz="11200" dirty="0" smtClean="0"/>
              <a:t>	2013</a:t>
            </a:r>
            <a:endParaRPr lang="en-SG" sz="11200" dirty="0" smtClean="0"/>
          </a:p>
          <a:p>
            <a:pPr>
              <a:buNone/>
            </a:pPr>
            <a:r>
              <a:rPr lang="en-US" sz="11200" b="1" dirty="0" smtClean="0"/>
              <a:t>	</a:t>
            </a:r>
            <a:r>
              <a:rPr lang="en-US" sz="11200" dirty="0" smtClean="0"/>
              <a:t>Jan.1 Started business with cash SR. 10000/-</a:t>
            </a:r>
          </a:p>
          <a:p>
            <a:pPr>
              <a:buNone/>
            </a:pPr>
            <a:r>
              <a:rPr lang="en-US" sz="11200" dirty="0" smtClean="0"/>
              <a:t>	</a:t>
            </a:r>
          </a:p>
          <a:p>
            <a:pPr>
              <a:buNone/>
            </a:pPr>
            <a:r>
              <a:rPr lang="en-US" sz="11200" dirty="0" smtClean="0"/>
              <a:t>	2013 </a:t>
            </a:r>
            <a:endParaRPr lang="en-SG" sz="11200" dirty="0" smtClean="0"/>
          </a:p>
          <a:p>
            <a:pPr>
              <a:buNone/>
            </a:pPr>
            <a:r>
              <a:rPr lang="en-US" sz="11200" dirty="0" smtClean="0"/>
              <a:t>  Jan- 01</a:t>
            </a:r>
            <a:r>
              <a:rPr lang="en-SG" sz="11200" dirty="0" smtClean="0"/>
              <a:t>   </a:t>
            </a:r>
            <a:r>
              <a:rPr lang="en-US" sz="11200" dirty="0" smtClean="0"/>
              <a:t>Cash a/c                        Dr.      10000</a:t>
            </a:r>
            <a:endParaRPr lang="en-SG" sz="11200" dirty="0" smtClean="0"/>
          </a:p>
          <a:p>
            <a:pPr>
              <a:buNone/>
            </a:pPr>
            <a:r>
              <a:rPr lang="en-US" sz="11200" dirty="0" smtClean="0"/>
              <a:t> 			 To Capital a/c			       10000 									         (Being business started</a:t>
            </a:r>
          </a:p>
          <a:p>
            <a:pPr>
              <a:buNone/>
            </a:pPr>
            <a:r>
              <a:rPr lang="en-US" sz="11200" dirty="0" smtClean="0"/>
              <a:t>			 with cash) 			</a:t>
            </a:r>
            <a:r>
              <a:rPr lang="en-US" sz="6000" dirty="0" smtClean="0"/>
              <a:t>								</a:t>
            </a:r>
            <a:r>
              <a:rPr lang="en-US" dirty="0" smtClean="0"/>
              <a:t>					                                                                                                                                                                                                  </a:t>
            </a:r>
            <a:r>
              <a:rPr lang="en-US" sz="11200" dirty="0" smtClean="0"/>
              <a:t>Con…</a:t>
            </a:r>
            <a:endParaRPr lang="en-SG" sz="11200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Jan. 1 Purchased goods SR. 1000/-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2013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Jan-01  Purchases a/c              Dr.     1000 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               To Cash a/c 			    1000</a:t>
            </a:r>
            <a:endParaRPr lang="en-SG" dirty="0" smtClean="0"/>
          </a:p>
          <a:p>
            <a:pPr>
              <a:buNone/>
            </a:pPr>
            <a:r>
              <a:rPr lang="en-US" dirty="0" smtClean="0"/>
              <a:t>		(Being goods purchased</a:t>
            </a:r>
          </a:p>
          <a:p>
            <a:pPr>
              <a:buNone/>
            </a:pPr>
            <a:r>
              <a:rPr lang="en-US" dirty="0" smtClean="0"/>
              <a:t>		for cash)</a:t>
            </a:r>
            <a:endParaRPr lang="en-SG" dirty="0" smtClean="0"/>
          </a:p>
          <a:p>
            <a:pPr>
              <a:buNone/>
            </a:pPr>
            <a:r>
              <a:rPr lang="en-US" sz="2800" dirty="0" smtClean="0"/>
              <a:t>																								        Con….</a:t>
            </a:r>
            <a:endParaRPr lang="en-SG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On-screen Show (4:3)</PresentationFormat>
  <Paragraphs>214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Unit- 3</vt:lpstr>
      <vt:lpstr>Slide 2</vt:lpstr>
      <vt:lpstr>Slide 3</vt:lpstr>
      <vt:lpstr>Slide 4</vt:lpstr>
      <vt:lpstr>Journalizing (Recording) The specimen journal is as follows: Journal entries in the book of…… (Name of the person)</vt:lpstr>
      <vt:lpstr>Slide 6</vt:lpstr>
      <vt:lpstr>   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Unit- 3</dc:title>
  <dc:creator>Dr Mahboob</dc:creator>
  <cp:lastModifiedBy>Dr Mahboob</cp:lastModifiedBy>
  <cp:revision>2</cp:revision>
  <dcterms:created xsi:type="dcterms:W3CDTF">2006-08-16T00:00:00Z</dcterms:created>
  <dcterms:modified xsi:type="dcterms:W3CDTF">2015-08-28T22:33:22Z</dcterms:modified>
</cp:coreProperties>
</file>